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59"/>
  </p:notesMasterIdLst>
  <p:sldIdLst>
    <p:sldId id="257" r:id="rId2"/>
    <p:sldId id="256" r:id="rId3"/>
    <p:sldId id="258" r:id="rId4"/>
    <p:sldId id="259" r:id="rId5"/>
    <p:sldId id="269" r:id="rId6"/>
    <p:sldId id="283" r:id="rId7"/>
    <p:sldId id="282" r:id="rId8"/>
    <p:sldId id="286" r:id="rId9"/>
    <p:sldId id="287" r:id="rId10"/>
    <p:sldId id="288" r:id="rId11"/>
    <p:sldId id="260" r:id="rId12"/>
    <p:sldId id="289" r:id="rId13"/>
    <p:sldId id="290" r:id="rId14"/>
    <p:sldId id="295" r:id="rId15"/>
    <p:sldId id="279" r:id="rId16"/>
    <p:sldId id="280" r:id="rId17"/>
    <p:sldId id="281" r:id="rId18"/>
    <p:sldId id="296" r:id="rId19"/>
    <p:sldId id="297" r:id="rId20"/>
    <p:sldId id="262" r:id="rId21"/>
    <p:sldId id="285" r:id="rId22"/>
    <p:sldId id="298" r:id="rId23"/>
    <p:sldId id="291" r:id="rId24"/>
    <p:sldId id="301" r:id="rId25"/>
    <p:sldId id="292" r:id="rId26"/>
    <p:sldId id="299" r:id="rId27"/>
    <p:sldId id="277" r:id="rId28"/>
    <p:sldId id="300" r:id="rId29"/>
    <p:sldId id="302" r:id="rId30"/>
    <p:sldId id="315" r:id="rId31"/>
    <p:sldId id="263" r:id="rId32"/>
    <p:sldId id="264" r:id="rId33"/>
    <p:sldId id="268" r:id="rId34"/>
    <p:sldId id="265" r:id="rId35"/>
    <p:sldId id="266" r:id="rId36"/>
    <p:sldId id="267" r:id="rId37"/>
    <p:sldId id="278" r:id="rId38"/>
    <p:sldId id="284" r:id="rId39"/>
    <p:sldId id="261" r:id="rId40"/>
    <p:sldId id="293" r:id="rId41"/>
    <p:sldId id="303" r:id="rId42"/>
    <p:sldId id="304" r:id="rId43"/>
    <p:sldId id="305" r:id="rId44"/>
    <p:sldId id="273" r:id="rId45"/>
    <p:sldId id="272" r:id="rId46"/>
    <p:sldId id="274" r:id="rId47"/>
    <p:sldId id="275" r:id="rId48"/>
    <p:sldId id="276" r:id="rId49"/>
    <p:sldId id="294" r:id="rId50"/>
    <p:sldId id="312" r:id="rId51"/>
    <p:sldId id="306" r:id="rId52"/>
    <p:sldId id="308" r:id="rId53"/>
    <p:sldId id="307" r:id="rId54"/>
    <p:sldId id="309" r:id="rId55"/>
    <p:sldId id="310" r:id="rId56"/>
    <p:sldId id="313" r:id="rId57"/>
    <p:sldId id="314" r:id="rId58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11" autoAdjust="0"/>
    <p:restoredTop sz="85053" autoAdjust="0"/>
  </p:normalViewPr>
  <p:slideViewPr>
    <p:cSldViewPr>
      <p:cViewPr varScale="1">
        <p:scale>
          <a:sx n="75" d="100"/>
          <a:sy n="75" d="100"/>
        </p:scale>
        <p:origin x="30" y="3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0D63FB-72AA-4C08-92CE-DA565D19E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7FA901-57CB-4FA8-A4C8-0A076E56EB13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Don’t go over the overview</a:t>
            </a:r>
          </a:p>
          <a:p>
            <a:r>
              <a:rPr lang="en-US" altLang="en-US" dirty="0"/>
              <a:t>Just mention: “Here’s</a:t>
            </a:r>
            <a:r>
              <a:rPr lang="en-US" altLang="en-US" baseline="0" dirty="0"/>
              <a:t> the overview of the presentation”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Chop up the bank into 250 sub banks (for background estimation</a:t>
            </a:r>
            <a:r>
              <a:rPr lang="en-US" baseline="0" dirty="0"/>
              <a:t> and better SVD</a:t>
            </a:r>
            <a:r>
              <a:rPr lang="en-US" baseline="0" dirty="0">
                <a:sym typeface="Wingdings" panose="05000000000000000000" pitchFamily="2" charset="2"/>
              </a:rPr>
              <a:t>)</a:t>
            </a:r>
            <a:endParaRPr lang="en-US" dirty="0"/>
          </a:p>
          <a:p>
            <a:r>
              <a:rPr lang="en-US" dirty="0"/>
              <a:t>Choose different </a:t>
            </a:r>
            <a:r>
              <a:rPr lang="en-US" dirty="0" err="1"/>
              <a:t>f_min</a:t>
            </a:r>
            <a:r>
              <a:rPr lang="en-US" dirty="0"/>
              <a:t> for each bank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8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Vetoes seconds</a:t>
            </a:r>
            <a:r>
              <a:rPr lang="en-US" baseline="0" dirty="0"/>
              <a:t> of data that contain instrumental glitches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58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threshold : start missing</a:t>
            </a:r>
            <a:r>
              <a:rPr lang="en-US" baseline="0" dirty="0"/>
              <a:t> signals in high mass region</a:t>
            </a:r>
          </a:p>
          <a:p>
            <a:r>
              <a:rPr lang="en-US" baseline="0" dirty="0"/>
              <a:t>50 is the lowest we can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44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Change the scale</a:t>
            </a:r>
            <a:r>
              <a:rPr lang="en-US" baseline="0" dirty="0"/>
              <a:t> of the plot on the left once NEMO is back*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829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259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Optimizing bank splitting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916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359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Chir</a:t>
            </a:r>
            <a:r>
              <a:rPr lang="en-US" baseline="0" dirty="0"/>
              <a:t>p mass: a good </a:t>
            </a:r>
            <a:r>
              <a:rPr lang="en-US" dirty="0"/>
              <a:t>criterion</a:t>
            </a:r>
            <a:r>
              <a:rPr lang="en-US" baseline="0" dirty="0"/>
              <a:t> how templates match with each other for </a:t>
            </a:r>
            <a:r>
              <a:rPr lang="en-US" baseline="0" dirty="0" err="1"/>
              <a:t>inspiral</a:t>
            </a:r>
            <a:r>
              <a:rPr lang="en-US" baseline="0" dirty="0"/>
              <a:t> only region</a:t>
            </a:r>
          </a:p>
          <a:p>
            <a:r>
              <a:rPr lang="en-US" baseline="0" dirty="0"/>
              <a:t>Chirp time: a good criterion how templates match with each other for IMR (</a:t>
            </a:r>
            <a:r>
              <a:rPr lang="en-US" baseline="0" dirty="0" err="1"/>
              <a:t>Inspiral</a:t>
            </a:r>
            <a:r>
              <a:rPr lang="en-US" baseline="0" dirty="0"/>
              <a:t>-Merger-</a:t>
            </a:r>
            <a:r>
              <a:rPr lang="en-US" baseline="0" dirty="0" err="1"/>
              <a:t>Ringdown</a:t>
            </a:r>
            <a:r>
              <a:rPr lang="en-US" baseline="0" dirty="0"/>
              <a:t>)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9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6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baseline="0" dirty="0"/>
              <a:t> It seems that everyone knows what SNR is*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7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1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*Remind</a:t>
            </a:r>
            <a:r>
              <a:rPr lang="en-US" baseline="0" dirty="0"/>
              <a:t> the audience that the figure is in log scale!)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61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18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Choice of </a:t>
            </a:r>
            <a:r>
              <a:rPr lang="en-US" dirty="0" err="1"/>
              <a:t>fmin</a:t>
            </a:r>
            <a:r>
              <a:rPr lang="en-US" dirty="0"/>
              <a:t> impacts sensitivity and</a:t>
            </a:r>
            <a:r>
              <a:rPr lang="en-US" baseline="0" dirty="0"/>
              <a:t> computation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200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1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the starting</a:t>
            </a:r>
            <a:r>
              <a:rPr lang="en-US" baseline="0" dirty="0"/>
              <a:t> frequency in the high mass region from 30 Hz to 15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D63FB-72AA-4C08-92CE-DA565D19E48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9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1C570-5D33-4BDB-8342-BF0C88227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38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8DB7A-3118-48AF-BE88-E62BE9762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1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0E4A-CF02-4635-94F2-7ECDFB849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76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DD0C-4A3A-453B-80BF-123E4721C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26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95462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0001"/>
            <a:ext cx="7886700" cy="22796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60B2-9738-4D89-BD11-DED45EC6E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82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D8E9-553E-47EF-AEEC-66BDDD8E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5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9DB7-E302-41B1-9D8D-3764B1BDF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9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D84D-3367-4BBB-82F2-81EDD95B9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EE27-D3DD-444B-82C4-138E1F0D9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1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FE257-37C0-4B27-8A94-BA13D13C9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25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LIGO Scientific Collaboration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9486-0E1F-40C7-8654-59BF9F6D2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75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9CB3650-D064-4D3E-A946-4CB30D825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6140450"/>
            <a:ext cx="14036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20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endParaRPr lang="en-US" altLang="en-US" sz="120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>
              <a:defRPr/>
            </a:pPr>
            <a:r>
              <a:rPr lang="en-US" altLang="en-US" sz="1200">
                <a:solidFill>
                  <a:schemeClr val="tx2"/>
                </a:solidFill>
                <a:latin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lang="en-US" altLang="en-US" sz="1400">
                <a:solidFill>
                  <a:schemeClr val="tx2"/>
                </a:solidFill>
                <a:latin typeface="Helvetica" panose="020B0604020202020204" pitchFamily="34" charset="0"/>
              </a:rPr>
              <a:t>			 		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graphicFrame>
        <p:nvGraphicFramePr>
          <p:cNvPr id="103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7467600" cy="2387600"/>
          </a:xfrm>
        </p:spPr>
        <p:txBody>
          <a:bodyPr/>
          <a:lstStyle/>
          <a:p>
            <a:r>
              <a:rPr lang="en-US" altLang="en-US" sz="3600"/>
              <a:t>Searching for Gravitational Waves from the Coalescence of High Mass Black Hole Binaries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762000" y="3602038"/>
            <a:ext cx="7696200" cy="2570162"/>
          </a:xfrm>
        </p:spPr>
        <p:txBody>
          <a:bodyPr/>
          <a:lstStyle/>
          <a:p>
            <a:r>
              <a:rPr lang="en-US" altLang="en-US" sz="2000" dirty="0"/>
              <a:t>LIGO SURF 2016 Final Presentation</a:t>
            </a:r>
            <a:br>
              <a:rPr lang="en-US" altLang="en-US" sz="2000" dirty="0"/>
            </a:br>
            <a:r>
              <a:rPr lang="en-US" altLang="en-US" sz="2000" dirty="0"/>
              <a:t>August 18, 2016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Ka-Lok (Rico), Lo</a:t>
            </a:r>
            <a:br>
              <a:rPr lang="en-US" altLang="en-US" sz="2000" dirty="0"/>
            </a:br>
            <a:r>
              <a:rPr lang="en-US" altLang="en-US" sz="2000" dirty="0"/>
              <a:t>Department of Physics, The Chinese University of Hong Kong</a:t>
            </a:r>
            <a:br>
              <a:rPr lang="en-US" altLang="en-US" sz="2000" dirty="0"/>
            </a:br>
            <a:r>
              <a:rPr lang="en-US" altLang="en-US" sz="2000" dirty="0"/>
              <a:t>Mentors: </a:t>
            </a:r>
            <a:r>
              <a:rPr lang="en-US" altLang="en-US" sz="2000" dirty="0" err="1"/>
              <a:t>Surabhi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Sachdev</a:t>
            </a:r>
            <a:r>
              <a:rPr lang="en-US" altLang="en-US" sz="2000" dirty="0"/>
              <a:t>, Kent Blackburn, and Alan Weinstein</a:t>
            </a:r>
          </a:p>
          <a:p>
            <a:r>
              <a:rPr lang="en-US" altLang="en-US" sz="2000" dirty="0"/>
              <a:t>LIGO Laboratory, California Institute of Technology</a:t>
            </a:r>
            <a:br>
              <a:rPr lang="en-US" altLang="en-US" sz="2000" dirty="0"/>
            </a:br>
            <a:endParaRPr lang="en-US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possibly go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instance: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Change in sensitivity for different astrophysical sources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Change in performance and extra computational costs (important for </a:t>
            </a:r>
            <a:r>
              <a:rPr lang="en-US" b="1" dirty="0"/>
              <a:t>real-time </a:t>
            </a:r>
            <a:r>
              <a:rPr lang="en-US" dirty="0"/>
              <a:t>GW detections)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Ensuring high mass templates are sensible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Compatibility of existing codes</a:t>
            </a:r>
          </a:p>
          <a:p>
            <a:r>
              <a:rPr lang="en-US" dirty="0"/>
              <a:t>We want (or try) to answer them!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5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795462"/>
          </a:xfrm>
        </p:spPr>
        <p:txBody>
          <a:bodyPr/>
          <a:lstStyle/>
          <a:p>
            <a:r>
              <a:rPr lang="en-US" altLang="en-US" dirty="0"/>
              <a:t>Tuning Search Parameter: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min</a:t>
            </a:r>
            <a:endParaRPr lang="en-US" altLang="en-US" baseline="-25000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0000"/>
            <a:ext cx="7886700" cy="2279650"/>
          </a:xfrm>
        </p:spPr>
        <p:txBody>
          <a:bodyPr/>
          <a:lstStyle/>
          <a:p>
            <a:pPr marL="457200" indent="-4572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Motivation: Why do we need to tune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min</a:t>
            </a:r>
            <a:r>
              <a:rPr lang="en-US" altLang="en-US" dirty="0"/>
              <a:t>?</a:t>
            </a:r>
          </a:p>
          <a:p>
            <a:pPr marL="457200" indent="-4572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20 Hz vs. 30 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15 Hz vs. 30 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15 Hz vs. 20 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A1401-F36F-45BB-91A5-8909CC5DD576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GW Signals from IMBH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the mass of the binary system, lower the ring-down frequency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is the total mass and   is the reduced Kerr spin parameter</a:t>
            </a:r>
          </a:p>
          <a:p>
            <a:r>
              <a:rPr lang="en-US" dirty="0"/>
              <a:t>For a binary system with                   and        , the ring-down frequency is approximately 19.8 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686381"/>
              </p:ext>
            </p:extLst>
          </p:nvPr>
        </p:nvGraphicFramePr>
        <p:xfrm>
          <a:off x="1868632" y="2895600"/>
          <a:ext cx="5406736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0" name="Equation" r:id="rId4" imgW="2831760" imgH="419040" progId="Equation.DSMT4">
                  <p:embed/>
                </p:oleObj>
              </mc:Choice>
              <mc:Fallback>
                <p:oleObj name="Equation" r:id="rId4" imgW="2831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8632" y="2895600"/>
                        <a:ext cx="5406736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417012"/>
              </p:ext>
            </p:extLst>
          </p:nvPr>
        </p:nvGraphicFramePr>
        <p:xfrm>
          <a:off x="1066800" y="3717925"/>
          <a:ext cx="39467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1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717925"/>
                        <a:ext cx="394677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751662"/>
              </p:ext>
            </p:extLst>
          </p:nvPr>
        </p:nvGraphicFramePr>
        <p:xfrm>
          <a:off x="4267200" y="3717925"/>
          <a:ext cx="2476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2" name="Equation" r:id="rId8" imgW="126720" imgH="190440" progId="Equation.DSMT4">
                  <p:embed/>
                </p:oleObj>
              </mc:Choice>
              <mc:Fallback>
                <p:oleObj name="Equation" r:id="rId8" imgW="126720" imgH="1904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7200" y="3717925"/>
                        <a:ext cx="24765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638359"/>
              </p:ext>
            </p:extLst>
          </p:nvPr>
        </p:nvGraphicFramePr>
        <p:xfrm>
          <a:off x="4441825" y="4495800"/>
          <a:ext cx="1555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3" name="Equation" r:id="rId10" imgW="799920" imgH="228600" progId="Equation.DSMT4">
                  <p:embed/>
                </p:oleObj>
              </mc:Choice>
              <mc:Fallback>
                <p:oleObj name="Equation" r:id="rId10" imgW="79992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41825" y="4495800"/>
                        <a:ext cx="15557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93687"/>
              </p:ext>
            </p:extLst>
          </p:nvPr>
        </p:nvGraphicFramePr>
        <p:xfrm>
          <a:off x="6553200" y="4519612"/>
          <a:ext cx="6937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4" name="Equation" r:id="rId12" imgW="355320" imgH="203040" progId="Equation.DSMT4">
                  <p:embed/>
                </p:oleObj>
              </mc:Choice>
              <mc:Fallback>
                <p:oleObj name="Equation" r:id="rId12" imgW="355320" imgH="2030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53200" y="4519612"/>
                        <a:ext cx="69373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44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GW Signals from IMBH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Lower the starting frequency in order to observe them</a:t>
            </a:r>
          </a:p>
          <a:p>
            <a:pPr marL="685800" lvl="1"/>
            <a:r>
              <a:rPr lang="en-US" dirty="0" err="1"/>
              <a:t>Uberbank</a:t>
            </a:r>
            <a:r>
              <a:rPr lang="en-US" dirty="0"/>
              <a:t>: 30 Hz</a:t>
            </a:r>
          </a:p>
          <a:p>
            <a:pPr marL="685800" lvl="1"/>
            <a:r>
              <a:rPr lang="en-US" dirty="0"/>
              <a:t>IMBH: 15 Hz</a:t>
            </a:r>
          </a:p>
          <a:p>
            <a:r>
              <a:rPr lang="en-US" dirty="0"/>
              <a:t>IMBH search was separated from the </a:t>
            </a:r>
            <a:r>
              <a:rPr lang="en-US" dirty="0" err="1"/>
              <a:t>uberbank</a:t>
            </a:r>
            <a:r>
              <a:rPr lang="en-US" dirty="0"/>
              <a:t> search and done off-line</a:t>
            </a:r>
          </a:p>
          <a:p>
            <a:r>
              <a:rPr lang="en-US" dirty="0"/>
              <a:t>Challenge: Combining the IMBH bank with the </a:t>
            </a:r>
            <a:r>
              <a:rPr lang="en-US" dirty="0" err="1"/>
              <a:t>uberbank</a:t>
            </a:r>
            <a:r>
              <a:rPr lang="en-US" dirty="0"/>
              <a:t> for </a:t>
            </a:r>
            <a:r>
              <a:rPr lang="en-US" b="1" dirty="0"/>
              <a:t>on-line detection</a:t>
            </a:r>
          </a:p>
          <a:p>
            <a:pPr lvl="1"/>
            <a:r>
              <a:rPr lang="en-US" dirty="0"/>
              <a:t>So we may detect more signals during on-line search</a:t>
            </a:r>
          </a:p>
          <a:p>
            <a:pPr marL="400050"/>
            <a:r>
              <a:rPr lang="en-US" dirty="0"/>
              <a:t>Q: Should we lower the starting frequency to 15 Hz altogether?</a:t>
            </a:r>
          </a:p>
          <a:p>
            <a:r>
              <a:rPr lang="en-US" dirty="0"/>
              <a:t>A: Calculate SNR that compares injections with themselves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2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SNR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A: Calculate the optimal SNR to see how much SNR we may gain/lose</a:t>
            </a:r>
          </a:p>
          <a:p>
            <a:r>
              <a:rPr lang="en-US" dirty="0"/>
              <a:t>Optimal SNR: comparing the injections </a:t>
            </a:r>
            <a:r>
              <a:rPr lang="en-US" b="1" dirty="0"/>
              <a:t>with themselves </a:t>
            </a:r>
            <a:r>
              <a:rPr lang="en-US" dirty="0"/>
              <a:t>weighted by PSD</a:t>
            </a:r>
          </a:p>
          <a:p>
            <a:r>
              <a:rPr lang="en-US" dirty="0"/>
              <a:t>‘Actual’ SNR: comparing the data (with noise) with the templates (may not match exactly!)</a:t>
            </a:r>
          </a:p>
          <a:p>
            <a:pPr marL="685800" lvl="1"/>
            <a:r>
              <a:rPr lang="en-US" dirty="0"/>
              <a:t>We only have </a:t>
            </a:r>
            <a:r>
              <a:rPr lang="en-US" i="1" dirty="0"/>
              <a:t>discrete </a:t>
            </a:r>
            <a:r>
              <a:rPr lang="en-US" dirty="0"/>
              <a:t>number of templates in the bank</a:t>
            </a:r>
          </a:p>
          <a:p>
            <a:pPr marL="285750"/>
            <a:r>
              <a:rPr lang="en-US" dirty="0"/>
              <a:t>Plot the fractional change in optimal SNR with chirp mass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308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20 Hz vs. 30 Hz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9" y="1981200"/>
            <a:ext cx="7614122" cy="41147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47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15 Hz vs. 30 Hz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9" y="1981200"/>
            <a:ext cx="7614122" cy="41147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95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15 Hz vs. 20 Hz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9" y="1981200"/>
            <a:ext cx="7614122" cy="41147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2243" r="17500" b="3739"/>
          <a:stretch/>
        </p:blipFill>
        <p:spPr>
          <a:xfrm>
            <a:off x="1981200" y="2590800"/>
            <a:ext cx="3886200" cy="2144111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8" name="Straight Arrow Connector 7"/>
          <p:cNvCxnSpPr>
            <a:stCxn id="3" idx="2"/>
          </p:cNvCxnSpPr>
          <p:nvPr/>
        </p:nvCxnSpPr>
        <p:spPr bwMode="auto">
          <a:xfrm>
            <a:off x="3924300" y="4734911"/>
            <a:ext cx="1714500" cy="2942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515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 the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significant increase in SNR starting from</a:t>
            </a:r>
          </a:p>
          <a:p>
            <a:pPr marL="685800" lvl="1"/>
            <a:r>
              <a:rPr lang="en-US" dirty="0"/>
              <a:t>Worth lowering the starting frequency in order to get the extra SNR</a:t>
            </a:r>
          </a:p>
          <a:p>
            <a:pPr marL="685800" lvl="1"/>
            <a:r>
              <a:rPr lang="en-US" dirty="0"/>
              <a:t>Smaller change when further lowering the starting frequency from 20 Hz to 15 Hz</a:t>
            </a:r>
          </a:p>
          <a:p>
            <a:pPr marL="685800" lvl="1"/>
            <a:r>
              <a:rPr lang="en-US" dirty="0"/>
              <a:t>Will not add many computational costs for high mass region since there are fewer templates</a:t>
            </a:r>
          </a:p>
          <a:p>
            <a:r>
              <a:rPr lang="en-US" dirty="0"/>
              <a:t>Not significant change in SNR for lower mass region</a:t>
            </a:r>
          </a:p>
          <a:p>
            <a:pPr marL="685800" lvl="1"/>
            <a:r>
              <a:rPr lang="en-US" dirty="0"/>
              <a:t>Lowering the starting frequency in this region will add a lot more costs </a:t>
            </a:r>
          </a:p>
          <a:p>
            <a:pPr marL="685800" lvl="1"/>
            <a:r>
              <a:rPr lang="en-US" dirty="0"/>
              <a:t>But we only get a tiny increase in SNR! </a:t>
            </a:r>
          </a:p>
          <a:p>
            <a:pPr marL="685800" lvl="1"/>
            <a:r>
              <a:rPr lang="en-US" dirty="0"/>
              <a:t>Not worth it!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916204"/>
              </p:ext>
            </p:extLst>
          </p:nvPr>
        </p:nvGraphicFramePr>
        <p:xfrm>
          <a:off x="6934200" y="2044700"/>
          <a:ext cx="1491916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8" name="Equation" r:id="rId4" imgW="914400" imgH="241200" progId="Equation.DSMT4">
                  <p:embed/>
                </p:oleObj>
              </mc:Choice>
              <mc:Fallback>
                <p:oleObj name="Equation" r:id="rId4" imgW="914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4200" y="2044700"/>
                        <a:ext cx="1491916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92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modified </a:t>
            </a:r>
            <a:r>
              <a:rPr lang="en-US" dirty="0" err="1"/>
              <a:t>gstlal</a:t>
            </a:r>
            <a:r>
              <a:rPr lang="en-US" dirty="0"/>
              <a:t> codes to accept two different starting frequencies for different regions of chirp mass (within a SVD sub-bank)</a:t>
            </a:r>
          </a:p>
          <a:p>
            <a:r>
              <a:rPr lang="en-US" dirty="0"/>
              <a:t>Test our implementation with actual template bank to see the increase in SNR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17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D086E-41BF-4DAE-AC0D-EFE55313921A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  <a:p>
            <a:r>
              <a:rPr lang="en-US" altLang="en-US" dirty="0"/>
              <a:t>Tuning Search Parameter: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min</a:t>
            </a:r>
            <a:endParaRPr lang="en-US" altLang="en-US" baseline="-25000" dirty="0"/>
          </a:p>
          <a:p>
            <a:r>
              <a:rPr lang="en-US" altLang="en-US" dirty="0"/>
              <a:t>h(t) Gating</a:t>
            </a:r>
          </a:p>
          <a:p>
            <a:r>
              <a:rPr lang="en-US" altLang="en-US" dirty="0"/>
              <a:t>Other Projects</a:t>
            </a:r>
          </a:p>
          <a:p>
            <a:r>
              <a:rPr lang="en-US" altLang="en-US" dirty="0"/>
              <a:t>Acknowledgement</a:t>
            </a:r>
          </a:p>
          <a:p>
            <a:r>
              <a:rPr lang="en-US" altLang="en-US" dirty="0"/>
              <a:t>Reference</a:t>
            </a:r>
          </a:p>
          <a:p>
            <a:r>
              <a:rPr lang="en-US" altLang="en-US" dirty="0"/>
              <a:t>Q&amp;A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795462"/>
          </a:xfrm>
        </p:spPr>
        <p:txBody>
          <a:bodyPr/>
          <a:lstStyle/>
          <a:p>
            <a:r>
              <a:rPr lang="en-US" altLang="en-US"/>
              <a:t>h(t) Gating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0000"/>
            <a:ext cx="7886700" cy="2279650"/>
          </a:xfrm>
        </p:spPr>
        <p:txBody>
          <a:bodyPr/>
          <a:lstStyle/>
          <a:p>
            <a:pPr marL="457200" indent="-4572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Motivation: Why do we need h(t) gating?</a:t>
            </a:r>
          </a:p>
          <a:p>
            <a:pPr marL="457200" indent="-4572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Problems with the current h(t) gating scheme</a:t>
            </a:r>
          </a:p>
          <a:p>
            <a:pPr marL="457200" indent="-4572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Linear scale with chirp mass of threshold value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81366-4551-4139-8227-A2C908DF07B0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h(t) gating?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Glitches: Short transient instrumental noise fluctuations</a:t>
            </a:r>
          </a:p>
          <a:p>
            <a:r>
              <a:rPr lang="en-US" dirty="0"/>
              <a:t>Glitches may cause the filters to have </a:t>
            </a:r>
            <a:r>
              <a:rPr lang="en-US" i="1" dirty="0"/>
              <a:t>unreasonably large response</a:t>
            </a:r>
          </a:p>
          <a:p>
            <a:r>
              <a:rPr lang="en-US" dirty="0"/>
              <a:t>For off-line searches: vetoes files for data quality</a:t>
            </a:r>
          </a:p>
          <a:p>
            <a:r>
              <a:rPr lang="en-US" dirty="0"/>
              <a:t>Veto seconds of data that contain instrumental glitches</a:t>
            </a:r>
          </a:p>
          <a:p>
            <a:r>
              <a:rPr lang="en-US" dirty="0"/>
              <a:t>During on-line mode: no vetoes available</a:t>
            </a:r>
          </a:p>
          <a:p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218816" y="64079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Figure taken from [4] </a:t>
            </a:r>
          </a:p>
        </p:txBody>
      </p:sp>
    </p:spTree>
    <p:extLst>
      <p:ext uri="{BB962C8B-B14F-4D97-AF65-F5344CB8AC3E}">
        <p14:creationId xmlns:p14="http://schemas.microsoft.com/office/powerpoint/2010/main" val="1442969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h(t) Gating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a h(t) gating </a:t>
            </a:r>
            <a:r>
              <a:rPr lang="en-US" b="1" dirty="0"/>
              <a:t>threshold value </a:t>
            </a:r>
            <a:r>
              <a:rPr lang="en-US" dirty="0"/>
              <a:t>in advance (before running the search)</a:t>
            </a:r>
          </a:p>
          <a:p>
            <a:r>
              <a:rPr lang="en-US" dirty="0"/>
              <a:t>Filter response greater than or equal to the threshold value not likely from the astrophysical sources we are looking for</a:t>
            </a:r>
          </a:p>
          <a:p>
            <a:pPr marL="685800" lvl="1"/>
            <a:r>
              <a:rPr lang="en-US" dirty="0"/>
              <a:t>Currently chosen as </a:t>
            </a:r>
          </a:p>
          <a:p>
            <a:pPr marL="685800" lvl="1"/>
            <a:r>
              <a:rPr lang="en-US" dirty="0"/>
              <a:t>Lowest value before start missing </a:t>
            </a:r>
          </a:p>
          <a:p>
            <a:pPr marL="400050" lvl="1" indent="0">
              <a:buNone/>
            </a:pPr>
            <a:r>
              <a:rPr lang="en-US" dirty="0"/>
              <a:t>     injections in high mass region</a:t>
            </a:r>
          </a:p>
          <a:p>
            <a:pPr marL="285750"/>
            <a:r>
              <a:rPr lang="en-US" dirty="0"/>
              <a:t>Replace data with 0’s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81400"/>
            <a:ext cx="3660247" cy="2723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8816" y="64079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Figure taken from [2]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46634"/>
              </p:ext>
            </p:extLst>
          </p:nvPr>
        </p:nvGraphicFramePr>
        <p:xfrm>
          <a:off x="3581400" y="3962400"/>
          <a:ext cx="457200" cy="286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3962400"/>
                        <a:ext cx="457200" cy="286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70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IMBH GW Signals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3276600" cy="4114800"/>
          </a:xfrm>
        </p:spPr>
        <p:txBody>
          <a:bodyPr/>
          <a:lstStyle/>
          <a:p>
            <a:r>
              <a:rPr lang="en-US" dirty="0"/>
              <a:t>Loud in amplitude</a:t>
            </a:r>
          </a:p>
          <a:p>
            <a:r>
              <a:rPr lang="en-US" dirty="0"/>
              <a:t>Short in time</a:t>
            </a:r>
          </a:p>
          <a:p>
            <a:r>
              <a:rPr lang="en-US" dirty="0"/>
              <a:t>Easily mimicked by glitches</a:t>
            </a:r>
          </a:p>
          <a:p>
            <a:r>
              <a:rPr lang="en-US" dirty="0"/>
              <a:t>Likely to have a higher SNR</a:t>
            </a:r>
          </a:p>
          <a:p>
            <a:r>
              <a:rPr lang="en-US" dirty="0"/>
              <a:t>May be ‘gated-out’ by the current h(t) gating scheme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2"/>
          <a:stretch/>
        </p:blipFill>
        <p:spPr bwMode="auto">
          <a:xfrm>
            <a:off x="4457700" y="4038600"/>
            <a:ext cx="2971800" cy="23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36"/>
          <a:stretch/>
        </p:blipFill>
        <p:spPr>
          <a:xfrm>
            <a:off x="4540250" y="1613480"/>
            <a:ext cx="2914650" cy="2456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4900" y="258030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Blip glitch</a:t>
            </a:r>
          </a:p>
          <a:p>
            <a:r>
              <a:rPr lang="en-US" sz="1200" dirty="0">
                <a:latin typeface="+mn-lt"/>
              </a:rPr>
              <a:t>Figure taken from [4]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4900" y="4985921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IMBH Waveform</a:t>
            </a:r>
            <a:r>
              <a:rPr lang="en-US" sz="1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88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Naively, we can increase the threshold value so that we can detect IMBH signals</a:t>
            </a:r>
          </a:p>
          <a:p>
            <a:r>
              <a:rPr lang="en-US" dirty="0"/>
              <a:t>But this will allow more noise in our search</a:t>
            </a:r>
          </a:p>
          <a:p>
            <a:r>
              <a:rPr lang="en-US" dirty="0"/>
              <a:t>Also cause more false alarm triggers!</a:t>
            </a:r>
          </a:p>
          <a:p>
            <a:pPr marL="685800" lvl="1"/>
            <a:r>
              <a:rPr lang="en-US" dirty="0"/>
              <a:t>Because we are allowing more glitches, which can mimic actual GW signals easily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189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Gating Scheme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 dirty="0"/>
              <a:t>Different threshold values for different chirp masses</a:t>
            </a:r>
          </a:p>
          <a:p>
            <a:r>
              <a:rPr lang="en-US" dirty="0"/>
              <a:t>Specify a linear scale in advance</a:t>
            </a:r>
          </a:p>
          <a:p>
            <a:r>
              <a:rPr lang="en-US" dirty="0"/>
              <a:t>Calculate the ‘appropriate’ threshold value for sub-banks with different masses according to the scale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60" y="2524013"/>
            <a:ext cx="315924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Linear Gating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 two </a:t>
            </a:r>
            <a:r>
              <a:rPr lang="en-US" dirty="0" err="1"/>
              <a:t>gstlal</a:t>
            </a:r>
            <a:r>
              <a:rPr lang="en-US" dirty="0"/>
              <a:t> off-line runs: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Default gating (one threshold value for all masses), without vetoes (to simulate the situation of on-line searches)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Linear gating, without vetoes</a:t>
            </a:r>
          </a:p>
          <a:p>
            <a:r>
              <a:rPr lang="en-US" dirty="0"/>
              <a:t>Template bank used: </a:t>
            </a:r>
            <a:r>
              <a:rPr lang="en-US" dirty="0" err="1"/>
              <a:t>uberbank</a:t>
            </a:r>
            <a:endParaRPr lang="en-US" dirty="0"/>
          </a:p>
          <a:p>
            <a:r>
              <a:rPr lang="en-US" dirty="0"/>
              <a:t>Starting frequency: 30 Hz</a:t>
            </a:r>
          </a:p>
          <a:p>
            <a:r>
              <a:rPr lang="en-US" dirty="0"/>
              <a:t>Search duration: 3 days</a:t>
            </a:r>
          </a:p>
          <a:p>
            <a:r>
              <a:rPr lang="en-US" dirty="0"/>
              <a:t>Linear scale used: </a:t>
            </a:r>
          </a:p>
          <a:p>
            <a:pPr marL="0" indent="0" algn="ctr">
              <a:buNone/>
            </a:pPr>
            <a:r>
              <a:rPr lang="en-US" dirty="0" err="1"/>
              <a:t>M</a:t>
            </a:r>
            <a:r>
              <a:rPr lang="en-US" baseline="-25000" dirty="0" err="1"/>
              <a:t>chirp</a:t>
            </a:r>
            <a:r>
              <a:rPr lang="en-US" baseline="-25000" dirty="0"/>
              <a:t>, low </a:t>
            </a:r>
            <a:r>
              <a:rPr lang="en-US" dirty="0"/>
              <a:t>= 0.8; </a:t>
            </a:r>
            <a:r>
              <a:rPr lang="en-US" dirty="0" err="1"/>
              <a:t>Threshold</a:t>
            </a:r>
            <a:r>
              <a:rPr lang="en-US" baseline="-25000" dirty="0" err="1"/>
              <a:t>low</a:t>
            </a:r>
            <a:r>
              <a:rPr lang="en-US" dirty="0"/>
              <a:t> = 12.0 </a:t>
            </a:r>
          </a:p>
          <a:p>
            <a:pPr marL="0" indent="0" algn="ctr">
              <a:buNone/>
            </a:pPr>
            <a:r>
              <a:rPr lang="en-US" dirty="0" err="1"/>
              <a:t>M</a:t>
            </a:r>
            <a:r>
              <a:rPr lang="en-US" baseline="-25000" dirty="0" err="1"/>
              <a:t>chirp</a:t>
            </a:r>
            <a:r>
              <a:rPr lang="en-US" baseline="-25000" dirty="0"/>
              <a:t>, high </a:t>
            </a:r>
            <a:r>
              <a:rPr lang="en-US" dirty="0"/>
              <a:t>= 45.0; </a:t>
            </a:r>
            <a:r>
              <a:rPr lang="en-US" dirty="0" err="1"/>
              <a:t>Threshold</a:t>
            </a:r>
            <a:r>
              <a:rPr lang="en-US" baseline="-25000" dirty="0" err="1"/>
              <a:t>high</a:t>
            </a:r>
            <a:r>
              <a:rPr lang="en-US" dirty="0"/>
              <a:t> = 100.0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6109900"/>
            <a:ext cx="3820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Chirp mass is in the unit of </a:t>
            </a:r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solar mass</a:t>
            </a:r>
          </a:p>
        </p:txBody>
      </p:sp>
    </p:spTree>
    <p:extLst>
      <p:ext uri="{BB962C8B-B14F-4D97-AF65-F5344CB8AC3E}">
        <p14:creationId xmlns:p14="http://schemas.microsoft.com/office/powerpoint/2010/main" val="3517315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Default gating, without vetoes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3152101"/>
            <a:ext cx="3868737" cy="239053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Linear gating, without vetoes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146215"/>
            <a:ext cx="3887788" cy="2402307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89DB7-E302-41B1-9D8D-3764B1BDF9A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752600" y="3385265"/>
            <a:ext cx="1295400" cy="729535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20" idx="2"/>
            <a:endCxn id="16" idx="3"/>
          </p:cNvCxnSpPr>
          <p:nvPr/>
        </p:nvCxnSpPr>
        <p:spPr bwMode="auto">
          <a:xfrm flipH="1">
            <a:off x="3048000" y="3197946"/>
            <a:ext cx="1613441" cy="5520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074482" y="2859392"/>
            <a:ext cx="3173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Noise removed with linear gating 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791200" y="3836123"/>
            <a:ext cx="1295400" cy="562107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0" idx="2"/>
            <a:endCxn id="21" idx="0"/>
          </p:cNvCxnSpPr>
          <p:nvPr/>
        </p:nvCxnSpPr>
        <p:spPr bwMode="auto">
          <a:xfrm>
            <a:off x="4661441" y="3197946"/>
            <a:ext cx="1777459" cy="6381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736464" y="561022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All injections recovered in default gating run were also recovered in linear gating run</a:t>
            </a: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flipH="1" flipV="1">
            <a:off x="2819400" y="4724400"/>
            <a:ext cx="2079364" cy="8858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1" idx="0"/>
          </p:cNvCxnSpPr>
          <p:nvPr/>
        </p:nvCxnSpPr>
        <p:spPr bwMode="auto">
          <a:xfrm flipV="1">
            <a:off x="4898764" y="4953000"/>
            <a:ext cx="1654436" cy="6572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itle 1"/>
          <p:cNvSpPr txBox="1">
            <a:spLocks/>
          </p:cNvSpPr>
          <p:nvPr/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3357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 testing runs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linear gating scheme, we managed to </a:t>
            </a:r>
          </a:p>
          <a:p>
            <a:r>
              <a:rPr lang="en-US" dirty="0"/>
              <a:t>Reduce noise</a:t>
            </a:r>
          </a:p>
          <a:p>
            <a:pPr lvl="1"/>
            <a:r>
              <a:rPr lang="en-US" dirty="0"/>
              <a:t>Clean the data in absence of vetoes</a:t>
            </a:r>
          </a:p>
          <a:p>
            <a:r>
              <a:rPr lang="en-US" dirty="0"/>
              <a:t>Recover the same set of injections as compared with the default gating scheme</a:t>
            </a:r>
          </a:p>
          <a:p>
            <a:pPr lvl="1"/>
            <a:r>
              <a:rPr lang="en-US" dirty="0"/>
              <a:t>At least doing as good as the default scheme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659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term:</a:t>
            </a:r>
          </a:p>
          <a:p>
            <a:pPr marL="685800" lvl="1"/>
            <a:r>
              <a:rPr lang="en-US" dirty="0"/>
              <a:t>Exploring different linear scales to get optimal results</a:t>
            </a:r>
          </a:p>
          <a:p>
            <a:pPr marL="685800" lvl="1"/>
            <a:r>
              <a:rPr lang="en-US" dirty="0"/>
              <a:t>Exploring different scales (e.g. Quadratic?)</a:t>
            </a:r>
          </a:p>
          <a:p>
            <a:pPr marL="685800" lvl="1"/>
            <a:r>
              <a:rPr lang="en-US" dirty="0"/>
              <a:t>Re-running with a longer search duration (exposed to more noise)</a:t>
            </a:r>
          </a:p>
          <a:p>
            <a:pPr marL="685800" lvl="1"/>
            <a:r>
              <a:rPr lang="en-US" dirty="0"/>
              <a:t>Re-running with more (software) injections</a:t>
            </a:r>
          </a:p>
          <a:p>
            <a:pPr marL="685800" lvl="1"/>
            <a:r>
              <a:rPr lang="en-US" dirty="0"/>
              <a:t>Re-running with a combined bank (</a:t>
            </a:r>
            <a:r>
              <a:rPr lang="en-US" dirty="0" err="1"/>
              <a:t>uberbank</a:t>
            </a:r>
            <a:r>
              <a:rPr lang="en-US" dirty="0"/>
              <a:t> + IMBH bank)</a:t>
            </a:r>
          </a:p>
          <a:p>
            <a:pPr marL="285750"/>
            <a:r>
              <a:rPr lang="en-US" dirty="0"/>
              <a:t>Long term:</a:t>
            </a:r>
          </a:p>
          <a:p>
            <a:pPr marL="685800" lvl="1"/>
            <a:r>
              <a:rPr lang="en-US" dirty="0"/>
              <a:t>Applying different threshold values to each template rather than to each sub-bank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51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795462"/>
          </a:xfrm>
        </p:spPr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6350"/>
            <a:ext cx="7886700" cy="22796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Background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Searching for Gravitational Waves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Matched Filtering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gstlal</a:t>
            </a:r>
            <a:r>
              <a:rPr lang="en-US" dirty="0"/>
              <a:t>: the search pipeline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Objectives of the research project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9437E-7C69-4448-A9F9-7BA0B4948579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Projects: Optimizing Bank Splitting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dirty="0"/>
              <a:t>Bank splitting:</a:t>
            </a:r>
          </a:p>
          <a:p>
            <a:pPr lvl="1"/>
            <a:r>
              <a:rPr lang="en-US" dirty="0"/>
              <a:t>Divide the bank into ‘split-banks’</a:t>
            </a:r>
          </a:p>
          <a:p>
            <a:pPr lvl="1"/>
            <a:r>
              <a:rPr lang="en-US" dirty="0"/>
              <a:t>Put 5 split-banks together to form a SVD sub-bank and perform SVD on each sub-bank</a:t>
            </a:r>
          </a:p>
          <a:p>
            <a:r>
              <a:rPr lang="en-US" dirty="0"/>
              <a:t>Bank splitting algorithm is </a:t>
            </a:r>
          </a:p>
          <a:p>
            <a:pPr lvl="1"/>
            <a:r>
              <a:rPr lang="en-US" dirty="0"/>
              <a:t>Essential for SVD compression efficiency</a:t>
            </a:r>
          </a:p>
          <a:p>
            <a:pPr lvl="2"/>
            <a:r>
              <a:rPr lang="en-US" dirty="0"/>
              <a:t>SVD reduces the no. of effective filters required for the search</a:t>
            </a:r>
          </a:p>
          <a:p>
            <a:pPr lvl="2"/>
            <a:r>
              <a:rPr lang="en-US" dirty="0"/>
              <a:t>Finish the search quicker</a:t>
            </a:r>
          </a:p>
          <a:p>
            <a:pPr lvl="1"/>
            <a:r>
              <a:rPr lang="en-US" dirty="0"/>
              <a:t>Essential for Background Estimation</a:t>
            </a:r>
          </a:p>
          <a:p>
            <a:r>
              <a:rPr lang="en-US" dirty="0"/>
              <a:t>In progress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014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28650" y="3048000"/>
            <a:ext cx="7886700" cy="1795463"/>
          </a:xfrm>
        </p:spPr>
        <p:txBody>
          <a:bodyPr/>
          <a:lstStyle/>
          <a:p>
            <a:r>
              <a:rPr lang="en-US" altLang="en-US"/>
              <a:t>Acknowledgement and Reference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866C-CD2C-4900-BFF9-7428A5DC79EF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My sincere gratitude to </a:t>
            </a:r>
          </a:p>
          <a:p>
            <a:pPr>
              <a:defRPr/>
            </a:pPr>
            <a:r>
              <a:rPr lang="en-US" i="1" dirty="0"/>
              <a:t>Mentors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dirty="0" err="1"/>
              <a:t>Surabhi</a:t>
            </a:r>
            <a:r>
              <a:rPr lang="en-US" dirty="0"/>
              <a:t> </a:t>
            </a:r>
            <a:r>
              <a:rPr lang="en-US" dirty="0" err="1"/>
              <a:t>Sachdev</a:t>
            </a:r>
            <a:endParaRPr lang="en-US" dirty="0"/>
          </a:p>
          <a:p>
            <a:pPr lvl="1">
              <a:defRPr/>
            </a:pPr>
            <a:r>
              <a:rPr lang="en-US" dirty="0"/>
              <a:t>Kent Blackburn</a:t>
            </a:r>
          </a:p>
          <a:p>
            <a:pPr lvl="1">
              <a:defRPr/>
            </a:pPr>
            <a:r>
              <a:rPr lang="en-US" dirty="0"/>
              <a:t>Alan Weinstein</a:t>
            </a:r>
          </a:p>
          <a:p>
            <a:pPr lvl="1">
              <a:defRPr/>
            </a:pPr>
            <a:r>
              <a:rPr lang="en-US" dirty="0" err="1"/>
              <a:t>Tjonnie</a:t>
            </a:r>
            <a:r>
              <a:rPr lang="en-US" dirty="0"/>
              <a:t> Li @ CUHK GW Group</a:t>
            </a:r>
          </a:p>
          <a:p>
            <a:pPr>
              <a:defRPr/>
            </a:pPr>
            <a:r>
              <a:rPr lang="en-US" i="1" dirty="0"/>
              <a:t>LIGO Laboratory</a:t>
            </a:r>
          </a:p>
          <a:p>
            <a:pPr>
              <a:defRPr/>
            </a:pPr>
            <a:r>
              <a:rPr lang="en-US" i="1" dirty="0"/>
              <a:t>LIGO SURF Program and Caltech SFP Office</a:t>
            </a:r>
          </a:p>
          <a:p>
            <a:pPr>
              <a:defRPr/>
            </a:pPr>
            <a:r>
              <a:rPr lang="en-US" i="1" dirty="0"/>
              <a:t>Leonard E Parker Center for Gravitation, Cosmology and Astrophysics @ University of Wisconsin–Milwaukee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622A2-2973-4145-95DE-79F41DD04490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7" name="Straight Arrow Connector 7"/>
          <p:cNvCxnSpPr>
            <a:cxnSpLocks noChangeShapeType="1"/>
          </p:cNvCxnSpPr>
          <p:nvPr/>
        </p:nvCxnSpPr>
        <p:spPr bwMode="auto">
          <a:xfrm flipV="1">
            <a:off x="4876800" y="3124200"/>
            <a:ext cx="1676400" cy="838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This summer research would not be possible without </a:t>
            </a:r>
          </a:p>
          <a:p>
            <a:pPr>
              <a:defRPr/>
            </a:pPr>
            <a:r>
              <a:rPr lang="en-US" dirty="0"/>
              <a:t>National Science Foundation (NSF)</a:t>
            </a:r>
          </a:p>
          <a:p>
            <a:pPr>
              <a:defRPr/>
            </a:pPr>
            <a:r>
              <a:rPr lang="en-US" dirty="0"/>
              <a:t>Charles K. Kao Research Exchange Scholarship</a:t>
            </a:r>
          </a:p>
          <a:p>
            <a:pPr>
              <a:defRPr/>
            </a:pPr>
            <a:r>
              <a:rPr lang="en-US" dirty="0"/>
              <a:t>CN YANG Research Exchange Scholarship</a:t>
            </a:r>
          </a:p>
          <a:p>
            <a:pPr>
              <a:defRPr/>
            </a:pPr>
            <a:r>
              <a:rPr lang="en-US" dirty="0"/>
              <a:t>Department of Physics, CUHK</a:t>
            </a:r>
          </a:p>
          <a:p>
            <a:pPr>
              <a:defRPr/>
            </a:pPr>
            <a:r>
              <a:rPr lang="en-US" dirty="0"/>
              <a:t>M.C. Chu from CUHK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79843-84E2-4F98-A828-ABAC9563188E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400" dirty="0"/>
              <a:t>[1]: The LIGO Scientific Collaboration, the Virgo Collaboration, B. P. Abbott, R. Abbott, T. D. Abbott, M. R. Abernathy, F. </a:t>
            </a:r>
            <a:r>
              <a:rPr lang="en-US" altLang="en-US" sz="1400" dirty="0" err="1"/>
              <a:t>Acernese</a:t>
            </a:r>
            <a:r>
              <a:rPr lang="en-US" altLang="en-US" sz="1400" dirty="0"/>
              <a:t>, K. Ackley, C. Adams, T. Adams, and et al. (LIGO Scientific Collaboration and Virgo Collaboration), Phys. Rev. Lett. 116, 241103 (2016).</a:t>
            </a:r>
          </a:p>
          <a:p>
            <a:r>
              <a:rPr lang="en-US" altLang="en-US" sz="1400" dirty="0"/>
              <a:t>[2]:  C. </a:t>
            </a:r>
            <a:r>
              <a:rPr lang="en-US" altLang="en-US" sz="1400" dirty="0" err="1"/>
              <a:t>Messick</a:t>
            </a:r>
            <a:r>
              <a:rPr lang="en-US" altLang="en-US" sz="1400" dirty="0"/>
              <a:t>, K. Blackburn, P. Brady, P. </a:t>
            </a:r>
            <a:r>
              <a:rPr lang="en-US" altLang="en-US" sz="1400" dirty="0" err="1"/>
              <a:t>Brockill</a:t>
            </a:r>
            <a:r>
              <a:rPr lang="en-US" altLang="en-US" sz="1400" dirty="0"/>
              <a:t>, K. Cannon, R. </a:t>
            </a:r>
            <a:r>
              <a:rPr lang="en-US" altLang="en-US" sz="1400" dirty="0" err="1"/>
              <a:t>Cariou</a:t>
            </a:r>
            <a:r>
              <a:rPr lang="en-US" altLang="en-US" sz="1400" dirty="0"/>
              <a:t>, S. Caudill, S. J. Chamberlin, J. D. E. Creighton, R. Everett, C. Hanna, D. Keppel, R. N. Lang, T. G. F. Li, D. Meacher, A. Nielsen, C. </a:t>
            </a:r>
            <a:r>
              <a:rPr lang="en-US" altLang="en-US" sz="1400" dirty="0" err="1"/>
              <a:t>Pankow</a:t>
            </a:r>
            <a:r>
              <a:rPr lang="en-US" altLang="en-US" sz="1400" dirty="0"/>
              <a:t>, S. </a:t>
            </a:r>
            <a:r>
              <a:rPr lang="en-US" altLang="en-US" sz="1400" dirty="0" err="1"/>
              <a:t>Privitera</a:t>
            </a:r>
            <a:r>
              <a:rPr lang="en-US" altLang="en-US" sz="1400" dirty="0"/>
              <a:t>, H. Qi, S. </a:t>
            </a:r>
            <a:r>
              <a:rPr lang="en-US" altLang="en-US" sz="1400" dirty="0" err="1"/>
              <a:t>Sachdev</a:t>
            </a:r>
            <a:r>
              <a:rPr lang="en-US" altLang="en-US" sz="1400" dirty="0"/>
              <a:t>, L. </a:t>
            </a:r>
            <a:r>
              <a:rPr lang="en-US" altLang="en-US" sz="1400" dirty="0" err="1"/>
              <a:t>Sadeghian</a:t>
            </a:r>
            <a:r>
              <a:rPr lang="en-US" altLang="en-US" sz="1400" dirty="0"/>
              <a:t>, L. Singer, E. G. Thomas, L. Wade, M. Wade, A. Weinstein, and K. </a:t>
            </a:r>
            <a:r>
              <a:rPr lang="en-US" altLang="en-US" sz="1400" dirty="0" err="1"/>
              <a:t>Wiesner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ArXiv</a:t>
            </a:r>
            <a:r>
              <a:rPr lang="en-US" altLang="en-US" sz="1400" dirty="0"/>
              <a:t> e-prints (2016), arXiv:1604.04324 [astro-ph.IM].</a:t>
            </a:r>
          </a:p>
          <a:p>
            <a:r>
              <a:rPr lang="en-US" altLang="en-US" sz="1400" dirty="0"/>
              <a:t>[3]: The LIGO Scientific Collaboration, the Virgo Collaboration, B. P. Abbott, R. Abbott, T. D. Abbott, M. R. Abernathy, F. </a:t>
            </a:r>
            <a:r>
              <a:rPr lang="en-US" altLang="en-US" sz="1400" dirty="0" err="1"/>
              <a:t>Acernese</a:t>
            </a:r>
            <a:r>
              <a:rPr lang="en-US" altLang="en-US" sz="1400" dirty="0"/>
              <a:t>, K. Ackley, C. Adams, T. Adams, and et al., </a:t>
            </a:r>
            <a:r>
              <a:rPr lang="en-US" altLang="en-US" sz="1400" dirty="0" err="1"/>
              <a:t>ArXiv</a:t>
            </a:r>
            <a:r>
              <a:rPr lang="en-US" altLang="en-US" sz="1400" dirty="0"/>
              <a:t> e-prints (2016), arXiv:1606.04856 [gr-qc].</a:t>
            </a:r>
          </a:p>
          <a:p>
            <a:r>
              <a:rPr lang="en-US" altLang="en-US" sz="1400" dirty="0"/>
              <a:t>[4]: The LIGO Scientific Collaboration, the Virgo Collaboration, B. P. Abbott, R. Abbott, T. D. Abbott, M. R. Abernathy, F. </a:t>
            </a:r>
            <a:r>
              <a:rPr lang="en-US" altLang="en-US" sz="1400" dirty="0" err="1"/>
              <a:t>Acernese</a:t>
            </a:r>
            <a:r>
              <a:rPr lang="en-US" altLang="en-US" sz="1400" dirty="0"/>
              <a:t>, K. Ackley, C. Adams, T. Adams, and et al., </a:t>
            </a:r>
            <a:r>
              <a:rPr lang="en-US" altLang="en-US" sz="1400" dirty="0" err="1"/>
              <a:t>ArXiv</a:t>
            </a:r>
            <a:r>
              <a:rPr lang="en-US" altLang="en-US" sz="1400" dirty="0"/>
              <a:t> e-prints (2016), arXiv:1602.03844 [gr-qc].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99846-4E8E-4244-9F52-AC43F8009ED0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28650" y="3048000"/>
            <a:ext cx="7886700" cy="1795463"/>
          </a:xfrm>
        </p:spPr>
        <p:txBody>
          <a:bodyPr/>
          <a:lstStyle/>
          <a:p>
            <a:r>
              <a:rPr lang="en-US" altLang="en-US"/>
              <a:t>Q&amp;A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7105A-1B42-40FD-AA33-E9F26BC2717D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3048000"/>
            <a:ext cx="7886700" cy="1795463"/>
          </a:xfrm>
        </p:spPr>
        <p:txBody>
          <a:bodyPr/>
          <a:lstStyle/>
          <a:p>
            <a:r>
              <a:rPr lang="en-US" altLang="en-US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9F0A6-391D-49AC-8507-2946A7F68E8E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28650" y="3048000"/>
            <a:ext cx="7886700" cy="1795463"/>
          </a:xfrm>
        </p:spPr>
        <p:txBody>
          <a:bodyPr/>
          <a:lstStyle/>
          <a:p>
            <a:r>
              <a:rPr lang="en-US" altLang="en-US" dirty="0"/>
              <a:t>Backup slides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7105A-1B42-40FD-AA33-E9F26BC2717D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053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 of </a:t>
            </a:r>
            <a:r>
              <a:rPr lang="en-US" dirty="0" err="1"/>
              <a:t>gstlal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22897"/>
            <a:ext cx="2981553" cy="51351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18816" y="64079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Figure taken from [2]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971800" y="1686742"/>
            <a:ext cx="914400" cy="33450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h(t)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165897" y="1686742"/>
            <a:ext cx="3505200" cy="33450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Estimate Power </a:t>
            </a:r>
            <a:r>
              <a:rPr lang="en-US" sz="1400" dirty="0">
                <a:latin typeface="+mn-lt"/>
              </a:rPr>
              <a:t>Spectral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Density (PSD)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165897" y="2158650"/>
            <a:ext cx="3505200" cy="5334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Singular Value Decomposition (SVD) on templates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165897" y="2819042"/>
            <a:ext cx="3505200" cy="33450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Matched Filtering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9" name="Straight Arrow Connector 28"/>
          <p:cNvCxnSpPr>
            <a:stCxn id="24" idx="3"/>
            <a:endCxn id="25" idx="1"/>
          </p:cNvCxnSpPr>
          <p:nvPr/>
        </p:nvCxnSpPr>
        <p:spPr bwMode="auto">
          <a:xfrm>
            <a:off x="3886200" y="1853994"/>
            <a:ext cx="27969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5" idx="2"/>
            <a:endCxn id="26" idx="0"/>
          </p:cNvCxnSpPr>
          <p:nvPr/>
        </p:nvCxnSpPr>
        <p:spPr bwMode="auto">
          <a:xfrm>
            <a:off x="5918497" y="2021245"/>
            <a:ext cx="0" cy="1374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6" idx="2"/>
            <a:endCxn id="27" idx="0"/>
          </p:cNvCxnSpPr>
          <p:nvPr/>
        </p:nvCxnSpPr>
        <p:spPr bwMode="auto">
          <a:xfrm>
            <a:off x="5918497" y="2692050"/>
            <a:ext cx="0" cy="1269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Flowchart: Decision 36"/>
          <p:cNvSpPr/>
          <p:nvPr/>
        </p:nvSpPr>
        <p:spPr bwMode="auto">
          <a:xfrm>
            <a:off x="5245248" y="3293861"/>
            <a:ext cx="1346498" cy="914401"/>
          </a:xfrm>
          <a:prstGeom prst="flowChartDecisi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SNR &gt; 4?</a:t>
            </a:r>
          </a:p>
        </p:txBody>
      </p:sp>
      <p:cxnSp>
        <p:nvCxnSpPr>
          <p:cNvPr id="39" name="Straight Arrow Connector 38"/>
          <p:cNvCxnSpPr>
            <a:stCxn id="27" idx="2"/>
            <a:endCxn id="37" idx="0"/>
          </p:cNvCxnSpPr>
          <p:nvPr/>
        </p:nvCxnSpPr>
        <p:spPr bwMode="auto">
          <a:xfrm>
            <a:off x="5918497" y="3153545"/>
            <a:ext cx="0" cy="1403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ounded Rectangle 40"/>
          <p:cNvSpPr/>
          <p:nvPr/>
        </p:nvSpPr>
        <p:spPr bwMode="auto">
          <a:xfrm>
            <a:off x="7066309" y="3566481"/>
            <a:ext cx="1828800" cy="372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 further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treatment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43" name="Straight Arrow Connector 42"/>
          <p:cNvCxnSpPr>
            <a:stCxn id="37" idx="3"/>
            <a:endCxn id="41" idx="1"/>
          </p:cNvCxnSpPr>
          <p:nvPr/>
        </p:nvCxnSpPr>
        <p:spPr bwMode="auto">
          <a:xfrm>
            <a:off x="6591746" y="3751062"/>
            <a:ext cx="474563" cy="17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6562165" y="344328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No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92318" y="3908206"/>
            <a:ext cx="4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Yes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4758463" y="5417257"/>
            <a:ext cx="3666565" cy="33450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Calculate ranking statistic of the candidate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3017334" y="5844123"/>
            <a:ext cx="3666565" cy="53614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Calculate False Alarm Rate (FAR) and Probability (FAP)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76" name="Straight Arrow Connector 75"/>
          <p:cNvCxnSpPr>
            <a:stCxn id="51" idx="2"/>
            <a:endCxn id="74" idx="0"/>
          </p:cNvCxnSpPr>
          <p:nvPr/>
        </p:nvCxnSpPr>
        <p:spPr bwMode="auto">
          <a:xfrm flipH="1">
            <a:off x="4850617" y="5751760"/>
            <a:ext cx="1741129" cy="923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lowchart: Decision 56"/>
          <p:cNvSpPr/>
          <p:nvPr/>
        </p:nvSpPr>
        <p:spPr bwMode="auto">
          <a:xfrm>
            <a:off x="3087561" y="4200606"/>
            <a:ext cx="1730068" cy="1158924"/>
          </a:xfrm>
          <a:prstGeom prst="flowChartDecisio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Found in both H1&amp;L1?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5" name="Straight Arrow Connector 54"/>
          <p:cNvCxnSpPr>
            <a:stCxn id="37" idx="2"/>
            <a:endCxn id="57" idx="0"/>
          </p:cNvCxnSpPr>
          <p:nvPr/>
        </p:nvCxnSpPr>
        <p:spPr bwMode="auto">
          <a:xfrm flipH="1" flipV="1">
            <a:off x="3952595" y="4200606"/>
            <a:ext cx="1965902" cy="76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ounded Rectangle 61"/>
          <p:cNvSpPr/>
          <p:nvPr/>
        </p:nvSpPr>
        <p:spPr bwMode="auto">
          <a:xfrm>
            <a:off x="7066309" y="4397239"/>
            <a:ext cx="1828800" cy="76565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Single Trigger: Estimate Background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3" name="Straight Arrow Connector 62"/>
          <p:cNvCxnSpPr>
            <a:stCxn id="57" idx="3"/>
            <a:endCxn id="62" idx="1"/>
          </p:cNvCxnSpPr>
          <p:nvPr/>
        </p:nvCxnSpPr>
        <p:spPr bwMode="auto">
          <a:xfrm>
            <a:off x="4817629" y="4780068"/>
            <a:ext cx="22486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/>
          <p:cNvSpPr txBox="1"/>
          <p:nvPr/>
        </p:nvSpPr>
        <p:spPr>
          <a:xfrm>
            <a:off x="5179102" y="4472291"/>
            <a:ext cx="1678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No: Single Trigger</a:t>
            </a:r>
          </a:p>
        </p:txBody>
      </p:sp>
      <p:cxnSp>
        <p:nvCxnSpPr>
          <p:cNvPr id="83" name="Straight Arrow Connector 82"/>
          <p:cNvCxnSpPr>
            <a:stCxn id="57" idx="2"/>
            <a:endCxn id="51" idx="0"/>
          </p:cNvCxnSpPr>
          <p:nvPr/>
        </p:nvCxnSpPr>
        <p:spPr bwMode="auto">
          <a:xfrm>
            <a:off x="3952595" y="5359530"/>
            <a:ext cx="2639151" cy="577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/>
          <p:cNvSpPr txBox="1"/>
          <p:nvPr/>
        </p:nvSpPr>
        <p:spPr>
          <a:xfrm>
            <a:off x="4691143" y="5097666"/>
            <a:ext cx="21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Yes: Coincident Triggers</a:t>
            </a:r>
          </a:p>
        </p:txBody>
      </p:sp>
    </p:spTree>
    <p:extLst>
      <p:ext uri="{BB962C8B-B14F-4D97-AF65-F5344CB8AC3E}">
        <p14:creationId xmlns:p14="http://schemas.microsoft.com/office/powerpoint/2010/main" val="2999147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795462"/>
          </a:xfrm>
        </p:spPr>
        <p:txBody>
          <a:bodyPr/>
          <a:lstStyle/>
          <a:p>
            <a:r>
              <a:rPr lang="en-US" altLang="en-US"/>
              <a:t>Bank Splitting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10000"/>
            <a:ext cx="7886700" cy="22796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en-US" dirty="0"/>
              <a:t>Motivation: Why do we need to split the template bank?</a:t>
            </a:r>
          </a:p>
          <a:p>
            <a:pPr marL="457200" indent="-457200">
              <a:buAutoNum type="arabicPeriod"/>
            </a:pPr>
            <a:r>
              <a:rPr lang="en-US" altLang="en-US" dirty="0"/>
              <a:t>Different ways of splitting the bank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Default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Sort by chirp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Output rows sort by chirp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E163F-E00A-4977-AC39-8D503EA502A1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Searching for Gravitational Waves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Amplitude of GW is small (10</a:t>
            </a:r>
            <a:r>
              <a:rPr lang="en-US" altLang="en-US" baseline="30000" dirty="0"/>
              <a:t>-21</a:t>
            </a:r>
            <a:r>
              <a:rPr lang="en-US" altLang="en-US" dirty="0"/>
              <a:t> to 10</a:t>
            </a:r>
            <a:r>
              <a:rPr lang="en-US" altLang="en-US" baseline="30000" dirty="0"/>
              <a:t>-28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Even worse, the detector is noisy</a:t>
            </a:r>
          </a:p>
          <a:p>
            <a:r>
              <a:rPr lang="en-US" altLang="en-US" dirty="0"/>
              <a:t>Impossible to detect one by naked eye</a:t>
            </a:r>
          </a:p>
          <a:p>
            <a:r>
              <a:rPr lang="en-US" altLang="en-US" dirty="0"/>
              <a:t>Need a more reliable and systematic way to search for GWs (proper data analysis)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45ED2-8A95-4730-B324-FCF191639A19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1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8"/>
          <a:stretch>
            <a:fillRect/>
          </a:stretch>
        </p:blipFill>
        <p:spPr bwMode="auto">
          <a:xfrm>
            <a:off x="2057400" y="4186238"/>
            <a:ext cx="4800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4343400"/>
            <a:ext cx="213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Band-passed h(t)</a:t>
            </a:r>
          </a:p>
        </p:txBody>
      </p:sp>
      <p:cxnSp>
        <p:nvCxnSpPr>
          <p:cNvPr id="7176" name="Straight Arrow Connector 8"/>
          <p:cNvCxnSpPr>
            <a:cxnSpLocks noChangeShapeType="1"/>
            <a:stCxn id="7" idx="1"/>
          </p:cNvCxnSpPr>
          <p:nvPr/>
        </p:nvCxnSpPr>
        <p:spPr bwMode="auto">
          <a:xfrm flipH="1">
            <a:off x="6172200" y="4527550"/>
            <a:ext cx="685800" cy="57785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858000" y="5354638"/>
            <a:ext cx="190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Best-matching template</a:t>
            </a:r>
          </a:p>
        </p:txBody>
      </p:sp>
      <p:cxnSp>
        <p:nvCxnSpPr>
          <p:cNvPr id="7178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 flipV="1">
            <a:off x="6400800" y="5486400"/>
            <a:ext cx="457200" cy="1920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218816" y="64079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Figure taken from [1]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 (SVD)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techniques adopted by </a:t>
            </a:r>
            <a:r>
              <a:rPr lang="en-US" dirty="0" err="1"/>
              <a:t>gstlal</a:t>
            </a:r>
            <a:r>
              <a:rPr lang="en-US" dirty="0"/>
              <a:t> to speed up the search</a:t>
            </a:r>
          </a:p>
          <a:p>
            <a:r>
              <a:rPr lang="en-US" dirty="0"/>
              <a:t>Reduce the number of ‘effective’ filters required for the search</a:t>
            </a:r>
          </a:p>
          <a:p>
            <a:r>
              <a:rPr lang="en-US" dirty="0"/>
              <a:t>Decompose any matrix        into three matrices</a:t>
            </a:r>
          </a:p>
          <a:p>
            <a:endParaRPr lang="en-US" dirty="0"/>
          </a:p>
          <a:p>
            <a:r>
              <a:rPr lang="en-US" dirty="0"/>
              <a:t>Where      are orthogonal matrices forming the singular vectors and</a:t>
            </a:r>
          </a:p>
          <a:p>
            <a:r>
              <a:rPr lang="en-US" dirty="0"/>
              <a:t>                  are called singular values and are ordered in descending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839182"/>
              </p:ext>
            </p:extLst>
          </p:nvPr>
        </p:nvGraphicFramePr>
        <p:xfrm>
          <a:off x="4343400" y="3657600"/>
          <a:ext cx="54398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0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3657600"/>
                        <a:ext cx="54398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940726"/>
              </p:ext>
            </p:extLst>
          </p:nvPr>
        </p:nvGraphicFramePr>
        <p:xfrm>
          <a:off x="3459956" y="4065587"/>
          <a:ext cx="22240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1" name="Equation" r:id="rId6" imgW="1244520" imgH="241200" progId="Equation.DSMT4">
                  <p:embed/>
                </p:oleObj>
              </mc:Choice>
              <mc:Fallback>
                <p:oleObj name="Equation" r:id="rId6" imgW="124452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9956" y="4065587"/>
                        <a:ext cx="2224087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510817"/>
              </p:ext>
            </p:extLst>
          </p:nvPr>
        </p:nvGraphicFramePr>
        <p:xfrm>
          <a:off x="2057400" y="4572000"/>
          <a:ext cx="476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2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7400" y="4572000"/>
                        <a:ext cx="4762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984794"/>
              </p:ext>
            </p:extLst>
          </p:nvPr>
        </p:nvGraphicFramePr>
        <p:xfrm>
          <a:off x="3962400" y="4924424"/>
          <a:ext cx="2705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3" name="Equation" r:id="rId10" imgW="1803240" imgH="241200" progId="Equation.DSMT4">
                  <p:embed/>
                </p:oleObj>
              </mc:Choice>
              <mc:Fallback>
                <p:oleObj name="Equation" r:id="rId10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62400" y="4924424"/>
                        <a:ext cx="27051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48873"/>
              </p:ext>
            </p:extLst>
          </p:nvPr>
        </p:nvGraphicFramePr>
        <p:xfrm>
          <a:off x="1066800" y="5350585"/>
          <a:ext cx="1543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4" name="Equation" r:id="rId12" imgW="1028520" imgH="228600" progId="Equation.DSMT4">
                  <p:embed/>
                </p:oleObj>
              </mc:Choice>
              <mc:Fallback>
                <p:oleObj name="Equation" r:id="rId12" imgW="102852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66800" y="5350585"/>
                        <a:ext cx="15430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669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Rank Matrix Approximation (LRMA) using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express the matrix as a summation of singular values and the singular vectors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approximate A with a lower-rank matrix M (</a:t>
            </a:r>
            <a:r>
              <a:rPr lang="en-US"/>
              <a:t>where rank(M) </a:t>
            </a:r>
            <a:r>
              <a:rPr lang="en-US" dirty="0"/>
              <a:t>= k), the </a:t>
            </a:r>
            <a:r>
              <a:rPr lang="en-US" b="1" dirty="0"/>
              <a:t>best</a:t>
            </a:r>
            <a:r>
              <a:rPr lang="en-US" dirty="0"/>
              <a:t> you can do is to use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Meaning that the best LRMA is </a:t>
            </a:r>
            <a:r>
              <a:rPr lang="en-US" i="1" dirty="0"/>
              <a:t>truncating</a:t>
            </a:r>
            <a:r>
              <a:rPr lang="en-US" dirty="0"/>
              <a:t> the summation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93127"/>
              </p:ext>
            </p:extLst>
          </p:nvPr>
        </p:nvGraphicFramePr>
        <p:xfrm>
          <a:off x="3505200" y="2819400"/>
          <a:ext cx="161364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" name="Equation" r:id="rId3" imgW="914400" imgH="431640" progId="Equation.DSMT4">
                  <p:embed/>
                </p:oleObj>
              </mc:Choice>
              <mc:Fallback>
                <p:oleObj name="Equation" r:id="rId3" imgW="914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2819400"/>
                        <a:ext cx="161364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500889"/>
              </p:ext>
            </p:extLst>
          </p:nvPr>
        </p:nvGraphicFramePr>
        <p:xfrm>
          <a:off x="3460750" y="4495800"/>
          <a:ext cx="1701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0" name="Equation" r:id="rId5" imgW="965160" imgH="431640" progId="Equation.DSMT4">
                  <p:embed/>
                </p:oleObj>
              </mc:Choice>
              <mc:Fallback>
                <p:oleObj name="Equation" r:id="rId5" imgW="96516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0750" y="4495800"/>
                        <a:ext cx="1701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5090"/>
              </p:ext>
            </p:extLst>
          </p:nvPr>
        </p:nvGraphicFramePr>
        <p:xfrm>
          <a:off x="6858000" y="4686300"/>
          <a:ext cx="1295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1" name="Equation" r:id="rId7" imgW="863280" imgH="253800" progId="Equation.DSMT4">
                  <p:embed/>
                </p:oleObj>
              </mc:Choice>
              <mc:Fallback>
                <p:oleObj name="Equation" r:id="rId7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0" y="4686300"/>
                        <a:ext cx="1295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19825" y="468630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607051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SVD on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template is essentially a time series of </a:t>
            </a:r>
            <a:r>
              <a:rPr lang="en-US" b="1" dirty="0"/>
              <a:t>numbers</a:t>
            </a:r>
          </a:p>
          <a:p>
            <a:pPr marL="685800" lvl="1"/>
            <a:r>
              <a:rPr lang="en-US" dirty="0"/>
              <a:t>Sampling the ‘simulated signal’ at certain frequency</a:t>
            </a:r>
          </a:p>
          <a:p>
            <a:pPr marL="685800" lvl="1"/>
            <a:r>
              <a:rPr lang="en-US" dirty="0"/>
              <a:t>Can be put in the form of matrix easily</a:t>
            </a:r>
          </a:p>
          <a:p>
            <a:r>
              <a:rPr lang="en-US" dirty="0"/>
              <a:t>When performing SVD, we put many (~1000) templates together in a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 </a:t>
            </a:r>
            <a:r>
              <a:rPr lang="en-US" i="1" dirty="0"/>
              <a:t>m</a:t>
            </a:r>
            <a:r>
              <a:rPr lang="en-US" dirty="0"/>
              <a:t> is the </a:t>
            </a:r>
            <a:r>
              <a:rPr lang="en-US" u="sng" dirty="0"/>
              <a:t>number of samples</a:t>
            </a:r>
            <a:r>
              <a:rPr lang="en-US" dirty="0"/>
              <a:t> in each template and </a:t>
            </a:r>
            <a:r>
              <a:rPr lang="en-US" i="1" dirty="0"/>
              <a:t>n</a:t>
            </a:r>
            <a:r>
              <a:rPr lang="en-US" dirty="0"/>
              <a:t> is the </a:t>
            </a:r>
            <a:r>
              <a:rPr lang="en-US" u="sng" dirty="0"/>
              <a:t>number of templates</a:t>
            </a:r>
            <a:r>
              <a:rPr lang="en-US" dirty="0"/>
              <a:t> in a SVD sub-bank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842979"/>
              </p:ext>
            </p:extLst>
          </p:nvPr>
        </p:nvGraphicFramePr>
        <p:xfrm>
          <a:off x="2895600" y="3962400"/>
          <a:ext cx="272573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5" name="Equation" r:id="rId3" imgW="1612800" imgH="711000" progId="Equation.DSMT4">
                  <p:embed/>
                </p:oleObj>
              </mc:Choice>
              <mc:Fallback>
                <p:oleObj name="Equation" r:id="rId3" imgW="16128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3962400"/>
                        <a:ext cx="2725737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5791200" y="4038600"/>
            <a:ext cx="0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125368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Each column is a template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114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Most SVD algorithms require that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796971"/>
              </p:ext>
            </p:extLst>
          </p:nvPr>
        </p:nvGraphicFramePr>
        <p:xfrm>
          <a:off x="1676400" y="4419600"/>
          <a:ext cx="533400" cy="22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6"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4419600"/>
                        <a:ext cx="533400" cy="22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860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Template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result, the way we put templates together in a sub-bank is crucial</a:t>
            </a:r>
          </a:p>
          <a:p>
            <a:pPr marL="685800" lvl="1"/>
            <a:r>
              <a:rPr lang="en-US" dirty="0"/>
              <a:t>Affect the compression effect of SVD and hence the performance of the pipeline</a:t>
            </a:r>
          </a:p>
          <a:p>
            <a:pPr marL="685800" lvl="1"/>
            <a:r>
              <a:rPr lang="en-US" dirty="0"/>
              <a:t>Affect the sensitivity of the search since matched filtering jobs are done for each SVD sub-bank for each reference PSD</a:t>
            </a:r>
          </a:p>
          <a:p>
            <a:r>
              <a:rPr lang="en-US" b="1" dirty="0"/>
              <a:t>Default bank splitter</a:t>
            </a:r>
            <a:r>
              <a:rPr lang="en-US" dirty="0"/>
              <a:t>: first bin templates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eff</a:t>
            </a:r>
            <a:r>
              <a:rPr lang="en-US" baseline="-25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cs typeface="Segoe UI Light" panose="020B0502040204020203" pitchFamily="34" charset="0"/>
              </a:rPr>
              <a:t>(effective spin parameter) then sorting templates by chirp mass within each bin</a:t>
            </a:r>
          </a:p>
          <a:p>
            <a:pPr marL="685800" lvl="1"/>
            <a:r>
              <a:rPr lang="en-US" dirty="0">
                <a:cs typeface="Segoe UI Light" panose="020B0502040204020203" pitchFamily="34" charset="0"/>
              </a:rPr>
              <a:t>Trying to put similar waveforms together in a split bank</a:t>
            </a:r>
          </a:p>
          <a:p>
            <a:pPr marL="285750"/>
            <a:r>
              <a:rPr lang="en-US" dirty="0">
                <a:cs typeface="Segoe UI Light" panose="020B0502040204020203" pitchFamily="34" charset="0"/>
              </a:rPr>
              <a:t>Group a number of templates in a split-bank</a:t>
            </a:r>
          </a:p>
          <a:p>
            <a:pPr marL="285750"/>
            <a:r>
              <a:rPr lang="en-US" dirty="0">
                <a:cs typeface="Segoe UI Light" panose="020B0502040204020203" pitchFamily="34" charset="0"/>
              </a:rPr>
              <a:t>Each SVD bank consists of </a:t>
            </a:r>
            <a:r>
              <a:rPr lang="en-US" u="sng" dirty="0">
                <a:cs typeface="Segoe UI Light" panose="020B0502040204020203" pitchFamily="34" charset="0"/>
              </a:rPr>
              <a:t>5 split-banks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107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Bank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172852" y="5877104"/>
            <a:ext cx="382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M stands for </a:t>
            </a:r>
            <a:r>
              <a:rPr lang="en-US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chirp mass 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the unit of </a:t>
            </a:r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solar mass</a:t>
            </a:r>
          </a:p>
          <a:p>
            <a:r>
              <a:rPr lang="el-GR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stands for the dimensionless effective spin parameter</a:t>
            </a:r>
            <a:endParaRPr lang="en-US" sz="12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961588" y="2198802"/>
            <a:ext cx="1677971" cy="1282600"/>
            <a:chOff x="1143000" y="2133600"/>
            <a:chExt cx="1677971" cy="12826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714188" y="2181075"/>
            <a:ext cx="1677971" cy="1282600"/>
            <a:chOff x="1143000" y="2133600"/>
            <a:chExt cx="1677971" cy="12826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466788" y="2181075"/>
            <a:ext cx="1677971" cy="1282600"/>
            <a:chOff x="1143000" y="2133600"/>
            <a:chExt cx="1677971" cy="12826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03489" y="3433038"/>
            <a:ext cx="1677971" cy="1282600"/>
            <a:chOff x="1143000" y="2133600"/>
            <a:chExt cx="1677971" cy="12826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56874" y="3407004"/>
            <a:ext cx="1677971" cy="1282600"/>
            <a:chOff x="1143000" y="2133600"/>
            <a:chExt cx="1677971" cy="128260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24400" y="3397300"/>
            <a:ext cx="1677971" cy="1282600"/>
            <a:chOff x="1143000" y="2133600"/>
            <a:chExt cx="1677971" cy="1282600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478571" y="3397300"/>
            <a:ext cx="1677971" cy="1282600"/>
            <a:chOff x="1143000" y="2133600"/>
            <a:chExt cx="1677971" cy="12826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203489" y="4672940"/>
            <a:ext cx="1677971" cy="1282600"/>
            <a:chOff x="1143000" y="2133600"/>
            <a:chExt cx="1677971" cy="12826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956874" y="4646906"/>
            <a:ext cx="1677971" cy="1282600"/>
            <a:chOff x="1143000" y="2133600"/>
            <a:chExt cx="1677971" cy="1282600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724400" y="4637202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478571" y="4637202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8032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Binning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eff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61588" y="2198802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14188" y="2181075"/>
            <a:ext cx="1677971" cy="1282600"/>
            <a:chOff x="1143000" y="2133600"/>
            <a:chExt cx="1677971" cy="12826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466788" y="2181075"/>
            <a:ext cx="1677971" cy="1282600"/>
            <a:chOff x="1143000" y="2133600"/>
            <a:chExt cx="1677971" cy="12826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203489" y="3433038"/>
            <a:ext cx="1677971" cy="1282600"/>
            <a:chOff x="1143000" y="2133600"/>
            <a:chExt cx="1677971" cy="12826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956874" y="3407004"/>
            <a:ext cx="1677971" cy="1282600"/>
            <a:chOff x="1143000" y="2133600"/>
            <a:chExt cx="1677971" cy="1282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24400" y="3397300"/>
            <a:ext cx="1677971" cy="1282600"/>
            <a:chOff x="1143000" y="2133600"/>
            <a:chExt cx="1677971" cy="128260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8571" y="3397300"/>
            <a:ext cx="1677971" cy="1282600"/>
            <a:chOff x="1143000" y="2133600"/>
            <a:chExt cx="1677971" cy="1282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03489" y="4672940"/>
            <a:ext cx="1677971" cy="1282600"/>
            <a:chOff x="1143000" y="2133600"/>
            <a:chExt cx="1677971" cy="1282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956874" y="4646906"/>
            <a:ext cx="1677971" cy="1282600"/>
            <a:chOff x="1143000" y="2133600"/>
            <a:chExt cx="1677971" cy="1282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724400" y="4637202"/>
            <a:ext cx="1677971" cy="1282600"/>
            <a:chOff x="1143000" y="2133600"/>
            <a:chExt cx="1677971" cy="1282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478571" y="4637202"/>
            <a:ext cx="1677971" cy="1282600"/>
            <a:chOff x="1143000" y="2133600"/>
            <a:chExt cx="1677971" cy="12826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20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0105 0.3525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00104 0.1801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57674 0.17431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37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19184 0.0037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9323 0.0013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19184 3.33333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19237 -0.36088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9184 0.00394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00122 -0.3581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Binning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eff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62000" y="1744991"/>
            <a:ext cx="0" cy="449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15900" y="1449066"/>
          <a:ext cx="546100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9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449066"/>
                        <a:ext cx="546100" cy="51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51767" y="4623712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13010" y="2209800"/>
            <a:ext cx="1677971" cy="1282600"/>
            <a:chOff x="1143000" y="2133600"/>
            <a:chExt cx="1677971" cy="12826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474639" y="3427712"/>
            <a:ext cx="1677971" cy="1282600"/>
            <a:chOff x="1143000" y="2133600"/>
            <a:chExt cx="1677971" cy="12826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494871" y="4637265"/>
            <a:ext cx="1677971" cy="1282600"/>
            <a:chOff x="1143000" y="2133600"/>
            <a:chExt cx="1677971" cy="12826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26858" y="3427712"/>
            <a:ext cx="1677971" cy="1282600"/>
            <a:chOff x="1143000" y="2133600"/>
            <a:chExt cx="1677971" cy="1282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33897" y="3438014"/>
            <a:ext cx="1677971" cy="1282600"/>
            <a:chOff x="1143000" y="2133600"/>
            <a:chExt cx="1677971" cy="128260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714971" y="3433038"/>
            <a:ext cx="1677971" cy="1282600"/>
            <a:chOff x="1143000" y="2133600"/>
            <a:chExt cx="1677971" cy="1282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919167" y="2213991"/>
            <a:ext cx="1677971" cy="1282600"/>
            <a:chOff x="1143000" y="2133600"/>
            <a:chExt cx="1677971" cy="1282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239627" y="4628041"/>
            <a:ext cx="1677971" cy="1282600"/>
            <a:chOff x="1143000" y="2133600"/>
            <a:chExt cx="1677971" cy="1282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724400" y="4637202"/>
            <a:ext cx="1677971" cy="1282600"/>
            <a:chOff x="1143000" y="2133600"/>
            <a:chExt cx="1677971" cy="1282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479356" y="2186906"/>
            <a:ext cx="1677971" cy="1282600"/>
            <a:chOff x="1143000" y="2133600"/>
            <a:chExt cx="1677971" cy="12826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990600" y="2076271"/>
            <a:ext cx="7239000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573" y="1545305"/>
            <a:ext cx="145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l-GR" dirty="0"/>
              <a:t>χ</a:t>
            </a:r>
            <a:r>
              <a:rPr lang="en-US" dirty="0"/>
              <a:t> bin</a:t>
            </a:r>
          </a:p>
        </p:txBody>
      </p:sp>
      <p:cxnSp>
        <p:nvCxnSpPr>
          <p:cNvPr id="8" name="Straight Arrow Connector 7"/>
          <p:cNvCxnSpPr>
            <a:stCxn id="6" idx="3"/>
            <a:endCxn id="3" idx="0"/>
          </p:cNvCxnSpPr>
          <p:nvPr/>
        </p:nvCxnSpPr>
        <p:spPr bwMode="auto">
          <a:xfrm>
            <a:off x="2737602" y="1776138"/>
            <a:ext cx="1872498" cy="3001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0229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Sorting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chirp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62000" y="1744991"/>
            <a:ext cx="0" cy="449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15900" y="1449066"/>
          <a:ext cx="546100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4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449066"/>
                        <a:ext cx="546100" cy="51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51767" y="4623712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13010" y="2209800"/>
            <a:ext cx="1677971" cy="1282600"/>
            <a:chOff x="1143000" y="2133600"/>
            <a:chExt cx="1677971" cy="12826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474639" y="3427712"/>
            <a:ext cx="1677971" cy="1282600"/>
            <a:chOff x="1143000" y="2133600"/>
            <a:chExt cx="1677971" cy="12826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494871" y="4637265"/>
            <a:ext cx="1677971" cy="1282600"/>
            <a:chOff x="1143000" y="2133600"/>
            <a:chExt cx="1677971" cy="12826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26858" y="3427712"/>
            <a:ext cx="1677971" cy="1282600"/>
            <a:chOff x="1143000" y="2133600"/>
            <a:chExt cx="1677971" cy="1282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33897" y="3438014"/>
            <a:ext cx="1677971" cy="1282600"/>
            <a:chOff x="1143000" y="2133600"/>
            <a:chExt cx="1677971" cy="128260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714971" y="3433038"/>
            <a:ext cx="1677971" cy="1282600"/>
            <a:chOff x="1143000" y="2133600"/>
            <a:chExt cx="1677971" cy="1282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919167" y="2213991"/>
            <a:ext cx="1677971" cy="1282600"/>
            <a:chOff x="1143000" y="2133600"/>
            <a:chExt cx="1677971" cy="1282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239627" y="4628041"/>
            <a:ext cx="1677971" cy="1282600"/>
            <a:chOff x="1143000" y="2133600"/>
            <a:chExt cx="1677971" cy="1282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724400" y="4637202"/>
            <a:ext cx="1677971" cy="1282600"/>
            <a:chOff x="1143000" y="2133600"/>
            <a:chExt cx="1677971" cy="1282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479356" y="2186906"/>
            <a:ext cx="1677971" cy="1282600"/>
            <a:chOff x="1143000" y="2133600"/>
            <a:chExt cx="1677971" cy="12826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8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19739 0.0048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19288 -0.00463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38924 0.00393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1908 0.00671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3875 2.59259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38142 -0.00069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19254 0.000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57274 -0.00047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18715 0.0004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19392 -0.00185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19358 4.44444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Sorting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chirp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62000" y="1744991"/>
            <a:ext cx="0" cy="449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15900" y="1449066"/>
          <a:ext cx="546100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8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449066"/>
                        <a:ext cx="546100" cy="51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25346" y="4636966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64038" y="2209800"/>
            <a:ext cx="1677971" cy="1282600"/>
            <a:chOff x="1143000" y="2133600"/>
            <a:chExt cx="1677971" cy="12826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733821" y="3425371"/>
            <a:ext cx="1677971" cy="1282600"/>
            <a:chOff x="1143000" y="2133600"/>
            <a:chExt cx="1677971" cy="12826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734606" y="4638794"/>
            <a:ext cx="1677971" cy="1282600"/>
            <a:chOff x="1143000" y="2133600"/>
            <a:chExt cx="1677971" cy="12826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953638" y="3423383"/>
            <a:ext cx="1677971" cy="1282600"/>
            <a:chOff x="1143000" y="2133600"/>
            <a:chExt cx="1677971" cy="1282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93581" y="3423533"/>
            <a:ext cx="1677971" cy="1282600"/>
            <a:chOff x="1143000" y="2133600"/>
            <a:chExt cx="1677971" cy="128260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205458" y="3423383"/>
            <a:ext cx="1677971" cy="1282600"/>
            <a:chOff x="1143000" y="2133600"/>
            <a:chExt cx="1677971" cy="1282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723110" y="2213540"/>
            <a:ext cx="1677971" cy="1282600"/>
            <a:chOff x="1143000" y="2133600"/>
            <a:chExt cx="1677971" cy="1282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475607" y="4636966"/>
            <a:ext cx="1677971" cy="1282600"/>
            <a:chOff x="1143000" y="2133600"/>
            <a:chExt cx="1677971" cy="1282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964776" y="4636966"/>
            <a:ext cx="1677971" cy="1282600"/>
            <a:chOff x="1143000" y="2133600"/>
            <a:chExt cx="1677971" cy="1282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49916" y="2225309"/>
            <a:ext cx="1677971" cy="1282600"/>
            <a:chOff x="1143000" y="2133600"/>
            <a:chExt cx="1677971" cy="12826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762000" y="6240791"/>
            <a:ext cx="7561212" cy="7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85219"/>
              </p:ext>
            </p:extLst>
          </p:nvPr>
        </p:nvGraphicFramePr>
        <p:xfrm>
          <a:off x="8331853" y="6031871"/>
          <a:ext cx="659747" cy="41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9" name="Equation" r:id="rId5" imgW="380880" imgH="241200" progId="Equation.DSMT4">
                  <p:embed/>
                </p:oleObj>
              </mc:Choice>
              <mc:Fallback>
                <p:oleObj name="Equation" r:id="rId5" imgW="380880" imgH="241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1853" y="6031871"/>
                        <a:ext cx="659747" cy="41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341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Sorting By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en-US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chirp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62000" y="1744991"/>
            <a:ext cx="0" cy="449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15900" y="1449066"/>
          <a:ext cx="546100" cy="51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4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449066"/>
                        <a:ext cx="546100" cy="51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25346" y="4636966"/>
            <a:ext cx="1677971" cy="1282600"/>
            <a:chOff x="1143000" y="2133600"/>
            <a:chExt cx="1677971" cy="128260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64038" y="2209800"/>
            <a:ext cx="1677971" cy="1282600"/>
            <a:chOff x="1143000" y="2133600"/>
            <a:chExt cx="1677971" cy="12826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733821" y="3425371"/>
            <a:ext cx="1677971" cy="1282600"/>
            <a:chOff x="1143000" y="2133600"/>
            <a:chExt cx="1677971" cy="12826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734606" y="4638794"/>
            <a:ext cx="1677971" cy="1282600"/>
            <a:chOff x="1143000" y="2133600"/>
            <a:chExt cx="1677971" cy="12826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953638" y="3423383"/>
            <a:ext cx="1677971" cy="1282600"/>
            <a:chOff x="1143000" y="2133600"/>
            <a:chExt cx="1677971" cy="1282600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93581" y="3423533"/>
            <a:ext cx="1677971" cy="1282600"/>
            <a:chOff x="1143000" y="2133600"/>
            <a:chExt cx="1677971" cy="128260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205458" y="3423383"/>
            <a:ext cx="1677971" cy="1282600"/>
            <a:chOff x="1143000" y="2133600"/>
            <a:chExt cx="1677971" cy="1282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723110" y="2213540"/>
            <a:ext cx="1677971" cy="1282600"/>
            <a:chOff x="1143000" y="2133600"/>
            <a:chExt cx="1677971" cy="1282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475607" y="4636966"/>
            <a:ext cx="1677971" cy="1282600"/>
            <a:chOff x="1143000" y="2133600"/>
            <a:chExt cx="1677971" cy="1282600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964776" y="4636966"/>
            <a:ext cx="1677971" cy="1282600"/>
            <a:chOff x="1143000" y="2133600"/>
            <a:chExt cx="1677971" cy="1282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49916" y="2225309"/>
            <a:ext cx="1677971" cy="1282600"/>
            <a:chOff x="1143000" y="2133600"/>
            <a:chExt cx="1677971" cy="12826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762000" y="6240791"/>
            <a:ext cx="7561212" cy="76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8331853" y="6031871"/>
          <a:ext cx="659747" cy="41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5" name="Equation" r:id="rId5" imgW="380880" imgH="241200" progId="Equation.DSMT4">
                  <p:embed/>
                </p:oleObj>
              </mc:Choice>
              <mc:Fallback>
                <p:oleObj name="Equation" r:id="rId5" imgW="380880" imgH="24120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1853" y="6031871"/>
                        <a:ext cx="659747" cy="41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 bwMode="auto">
          <a:xfrm>
            <a:off x="1168703" y="4539653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125" idx="2"/>
            <a:endCxn id="7" idx="1"/>
          </p:cNvCxnSpPr>
          <p:nvPr/>
        </p:nvCxnSpPr>
        <p:spPr bwMode="auto">
          <a:xfrm>
            <a:off x="3804547" y="5919566"/>
            <a:ext cx="1233294" cy="99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037841" y="5834766"/>
            <a:ext cx="17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 split bank</a:t>
            </a:r>
          </a:p>
        </p:txBody>
      </p:sp>
    </p:spTree>
    <p:extLst>
      <p:ext uri="{BB962C8B-B14F-4D97-AF65-F5344CB8AC3E}">
        <p14:creationId xmlns:p14="http://schemas.microsoft.com/office/powerpoint/2010/main" val="95607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Matched Filtering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powerful technique to search for a signal from a noisy data if </a:t>
            </a:r>
            <a:r>
              <a:rPr lang="en-US" altLang="en-US" b="1" dirty="0"/>
              <a:t>we know what we are looking for</a:t>
            </a:r>
          </a:p>
          <a:p>
            <a:r>
              <a:rPr lang="en-US" altLang="en-US" dirty="0"/>
              <a:t>Procedures:</a:t>
            </a:r>
          </a:p>
          <a:p>
            <a:pPr marL="800100" lvl="1" indent="-3429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Figure out the expected waveforms (a lot of physics!)</a:t>
            </a:r>
          </a:p>
          <a:p>
            <a:pPr marL="800100" lvl="1" indent="-3429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Generate many of those expected waveforms (</a:t>
            </a:r>
            <a:r>
              <a:rPr lang="en-US" altLang="en-US" i="1" dirty="0"/>
              <a:t>templates</a:t>
            </a:r>
            <a:r>
              <a:rPr lang="en-US" altLang="en-US" dirty="0"/>
              <a:t>), forming a </a:t>
            </a:r>
            <a:r>
              <a:rPr lang="en-US" altLang="en-US" i="1" dirty="0"/>
              <a:t>template bank</a:t>
            </a:r>
          </a:p>
          <a:p>
            <a:pPr marL="800100" lvl="1" indent="-3429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Slide a template across the signal and compare the ‘similarity’</a:t>
            </a:r>
          </a:p>
          <a:p>
            <a:pPr marL="800100" lvl="1" indent="-3429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Find peak of the matched filter responses</a:t>
            </a:r>
          </a:p>
          <a:p>
            <a:pPr marL="800100" lvl="1" indent="-3429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Repeat Step 3 and 4 for all the templates in the bank</a:t>
            </a:r>
          </a:p>
          <a:p>
            <a:pPr marL="800100" lvl="1" indent="-342900">
              <a:buFont typeface="Helvetica" panose="020B0604020202020204" pitchFamily="34" charset="0"/>
              <a:buAutoNum type="arabicPeriod"/>
            </a:pPr>
            <a:r>
              <a:rPr lang="en-US" altLang="en-US" dirty="0"/>
              <a:t>Find coincident triggers (found in both H1 and L1)</a:t>
            </a:r>
          </a:p>
          <a:p>
            <a:pPr marL="400050"/>
            <a:r>
              <a:rPr lang="en-US" altLang="en-US" dirty="0"/>
              <a:t>Template bank defines the parameter space</a:t>
            </a:r>
            <a:r>
              <a:rPr lang="en-US" altLang="en-US" i="1" dirty="0"/>
              <a:t> (masses and spins) </a:t>
            </a:r>
            <a:r>
              <a:rPr lang="en-US" altLang="en-US" dirty="0"/>
              <a:t>covered by a search</a:t>
            </a:r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LIGO Scientific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1DBFC-A942-47C4-9097-8EA7F6B2C0F3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bank splitter: split-banks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08988" y="2209800"/>
            <a:ext cx="1677971" cy="1282600"/>
            <a:chOff x="1143000" y="2133600"/>
            <a:chExt cx="1677971" cy="12826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1.23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0.4</a:t>
              </a:r>
            </a:p>
            <a:p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25346" y="4636966"/>
            <a:ext cx="1677971" cy="1282600"/>
            <a:chOff x="1143000" y="2133600"/>
            <a:chExt cx="1677971" cy="12826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3.62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-0.5</a:t>
              </a:r>
            </a:p>
            <a:p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64038" y="2209800"/>
            <a:ext cx="1677971" cy="1282600"/>
            <a:chOff x="1143000" y="2133600"/>
            <a:chExt cx="1677971" cy="12826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15.6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0.7</a:t>
              </a:r>
            </a:p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33821" y="3425371"/>
            <a:ext cx="1677971" cy="1282600"/>
            <a:chOff x="1143000" y="2133600"/>
            <a:chExt cx="1677971" cy="1282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30.4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0.1</a:t>
              </a:r>
            </a:p>
            <a:p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34606" y="4638794"/>
            <a:ext cx="1677971" cy="1282600"/>
            <a:chOff x="1143000" y="2133600"/>
            <a:chExt cx="1677971" cy="1282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-0.3</a:t>
              </a:r>
            </a:p>
            <a:p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53638" y="3423383"/>
            <a:ext cx="1677971" cy="1282600"/>
            <a:chOff x="1143000" y="2133600"/>
            <a:chExt cx="1677971" cy="12826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4.76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-0.2</a:t>
              </a:r>
            </a:p>
            <a:p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93581" y="3423533"/>
            <a:ext cx="1677971" cy="1282600"/>
            <a:chOff x="1143000" y="2133600"/>
            <a:chExt cx="1677971" cy="128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36.6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-0.1</a:t>
              </a:r>
            </a:p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05458" y="3423383"/>
            <a:ext cx="1677971" cy="1282600"/>
            <a:chOff x="1143000" y="2133600"/>
            <a:chExt cx="1677971" cy="12826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2.96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0.0</a:t>
              </a:r>
            </a:p>
            <a:p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23110" y="2213540"/>
            <a:ext cx="1677971" cy="1282600"/>
            <a:chOff x="1143000" y="2133600"/>
            <a:chExt cx="1677971" cy="12826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7.7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0.6</a:t>
              </a:r>
            </a:p>
            <a:p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75607" y="4636966"/>
            <a:ext cx="1677971" cy="1282600"/>
            <a:chOff x="1143000" y="2133600"/>
            <a:chExt cx="1677971" cy="1282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68.9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-0.9</a:t>
              </a:r>
            </a:p>
            <a:p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64776" y="4636966"/>
            <a:ext cx="1677971" cy="1282600"/>
            <a:chOff x="1143000" y="2133600"/>
            <a:chExt cx="1677971" cy="12826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4.87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-0.4</a:t>
              </a:r>
            </a:p>
            <a:p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49916" y="2225309"/>
            <a:ext cx="1677971" cy="1282600"/>
            <a:chOff x="1143000" y="2133600"/>
            <a:chExt cx="1677971" cy="12826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143000" y="2133600"/>
              <a:ext cx="1600200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44571" y="2215871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 = 1.69</a:t>
              </a:r>
            </a:p>
            <a:p>
              <a:pPr algn="ctr"/>
              <a:r>
                <a:rPr lang="en-US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χ = 0.8</a:t>
              </a:r>
            </a:p>
            <a:p>
              <a:endParaRPr lang="en-US" dirty="0"/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1168703" y="4539653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143573" y="2046979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66572" y="3304152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36730" y="2041191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666720" y="3288808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77187" y="4572604"/>
            <a:ext cx="3470158" cy="132774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497" y="25146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5162" y="3739425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9497" y="4974926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67700" y="25146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67700" y="3733562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267700" y="4974926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1487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Proposals for Bank Splitter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Proposal I</a:t>
            </a:r>
            <a:r>
              <a:rPr lang="en-US" dirty="0"/>
              <a:t>: Sort by chirp time only</a:t>
            </a:r>
          </a:p>
          <a:p>
            <a:pPr lvl="1"/>
            <a:r>
              <a:rPr lang="en-US" dirty="0"/>
              <a:t>We expect that the distribution of the time required to complete the matched filtering will be </a:t>
            </a:r>
            <a:r>
              <a:rPr lang="en-US" i="1" dirty="0"/>
              <a:t>more dispersed</a:t>
            </a:r>
          </a:p>
          <a:p>
            <a:r>
              <a:rPr lang="en-US" b="1" dirty="0"/>
              <a:t>Proposal II</a:t>
            </a:r>
            <a:r>
              <a:rPr lang="en-US" dirty="0"/>
              <a:t>: Sub-banks sort by the chirp time of their first template</a:t>
            </a:r>
          </a:p>
          <a:p>
            <a:pPr lvl="1"/>
            <a:r>
              <a:rPr lang="en-US" dirty="0"/>
              <a:t>Since each SVD bank comprises of 5 split banks, we are sort of putting similar templates together</a:t>
            </a:r>
          </a:p>
          <a:p>
            <a:pPr marL="400050"/>
            <a:r>
              <a:rPr lang="en-US" dirty="0"/>
              <a:t>Chirp time of a template is estimated by </a:t>
            </a:r>
            <a:r>
              <a:rPr lang="en-US" i="1" dirty="0"/>
              <a:t>SEOBNRv2DoubleSpinChirpTime</a:t>
            </a:r>
            <a:r>
              <a:rPr lang="en-US" dirty="0"/>
              <a:t> function implemented in </a:t>
            </a:r>
            <a:r>
              <a:rPr lang="en-US" dirty="0" err="1"/>
              <a:t>lalsimulation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775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bank splitters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mainly two criteria: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Speed of matched filtering jobs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Sensitivity of the search</a:t>
            </a:r>
          </a:p>
          <a:p>
            <a:pPr marL="400050"/>
            <a:r>
              <a:rPr lang="en-US" dirty="0"/>
              <a:t>We can compare bank splitters by looking 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speed: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err="1"/>
              <a:t>Flopulator</a:t>
            </a:r>
            <a:r>
              <a:rPr lang="en-US" dirty="0"/>
              <a:t> (FLOP Calculator)</a:t>
            </a:r>
          </a:p>
          <a:p>
            <a:pPr lvl="3" indent="-285750"/>
            <a:r>
              <a:rPr lang="en-US" dirty="0"/>
              <a:t>Calculate the number of Floating Point Operations needed for the filtering jobs WITHOUT actually doing them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dirty="0" err="1"/>
              <a:t>gstlal_inspiral</a:t>
            </a:r>
            <a:r>
              <a:rPr lang="en-US" dirty="0"/>
              <a:t> time</a:t>
            </a:r>
          </a:p>
          <a:p>
            <a:pPr lvl="3" indent="-285750"/>
            <a:r>
              <a:rPr lang="en-US" dirty="0"/>
              <a:t>Measuring the actual time required to finish the filtering jobs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For sensitivity: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dirty="0"/>
              <a:t>Range</a:t>
            </a:r>
          </a:p>
          <a:p>
            <a:pPr lvl="3" indent="-285750"/>
            <a:r>
              <a:rPr lang="en-US" dirty="0"/>
              <a:t>How far can we detect a GW signal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66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err="1"/>
              <a:t>Flopulator</a:t>
            </a:r>
            <a:r>
              <a:rPr lang="en-US" dirty="0"/>
              <a:t> output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3042366" cy="2286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96971"/>
            <a:ext cx="2987610" cy="2244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6601"/>
            <a:ext cx="2908740" cy="218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Default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001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447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II</a:t>
            </a:r>
          </a:p>
        </p:txBody>
      </p:sp>
    </p:spTree>
    <p:extLst>
      <p:ext uri="{BB962C8B-B14F-4D97-AF65-F5344CB8AC3E}">
        <p14:creationId xmlns:p14="http://schemas.microsoft.com/office/powerpoint/2010/main" val="1638592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err="1"/>
              <a:t>gstlal_inspiral</a:t>
            </a:r>
            <a:r>
              <a:rPr lang="en-US" dirty="0"/>
              <a:t> Time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8513"/>
            <a:ext cx="3042366" cy="22817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99046"/>
            <a:ext cx="2987610" cy="2240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8621"/>
            <a:ext cx="2908740" cy="2181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Default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001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447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II</a:t>
            </a:r>
          </a:p>
        </p:txBody>
      </p:sp>
    </p:spTree>
    <p:extLst>
      <p:ext uri="{BB962C8B-B14F-4D97-AF65-F5344CB8AC3E}">
        <p14:creationId xmlns:p14="http://schemas.microsoft.com/office/powerpoint/2010/main" val="687551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Range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8513"/>
            <a:ext cx="3042365" cy="22817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99046"/>
            <a:ext cx="2987609" cy="2240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28621"/>
            <a:ext cx="2908738" cy="2181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Default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001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447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Proposal II</a:t>
            </a:r>
          </a:p>
        </p:txBody>
      </p:sp>
    </p:spTree>
    <p:extLst>
      <p:ext uri="{BB962C8B-B14F-4D97-AF65-F5344CB8AC3E}">
        <p14:creationId xmlns:p14="http://schemas.microsoft.com/office/powerpoint/2010/main" val="39547152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Summary on Bank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templates with similar chirp time together and form a split bank for SVD</a:t>
            </a:r>
          </a:p>
          <a:p>
            <a:pPr lvl="1"/>
            <a:r>
              <a:rPr lang="en-US" dirty="0"/>
              <a:t>Chirp time is a good criterion about how templates match with each other for </a:t>
            </a:r>
            <a:r>
              <a:rPr lang="en-US" dirty="0" err="1"/>
              <a:t>Inspiral</a:t>
            </a:r>
            <a:r>
              <a:rPr lang="en-US" dirty="0"/>
              <a:t>-Merger-</a:t>
            </a:r>
            <a:r>
              <a:rPr lang="en-US" dirty="0" err="1"/>
              <a:t>Ringdown</a:t>
            </a:r>
            <a:r>
              <a:rPr lang="en-US" dirty="0"/>
              <a:t> region</a:t>
            </a:r>
          </a:p>
          <a:p>
            <a:r>
              <a:rPr lang="en-US" dirty="0"/>
              <a:t>As compared with the default bank splitter, chirp time bank splitter:</a:t>
            </a:r>
          </a:p>
          <a:p>
            <a:pPr lvl="1"/>
            <a:r>
              <a:rPr lang="en-US" dirty="0"/>
              <a:t>The greatest time required to complete matched filtering (in </a:t>
            </a:r>
            <a:r>
              <a:rPr lang="en-US" dirty="0" err="1"/>
              <a:t>gstlal_inspiral</a:t>
            </a:r>
            <a:r>
              <a:rPr lang="en-US" dirty="0"/>
              <a:t>) is lower</a:t>
            </a:r>
          </a:p>
          <a:p>
            <a:pPr lvl="1"/>
            <a:r>
              <a:rPr lang="en-US" dirty="0"/>
              <a:t>Higher total FLOPS required for matched filtering predicted by </a:t>
            </a:r>
            <a:r>
              <a:rPr lang="en-US" dirty="0" err="1"/>
              <a:t>Flopulator</a:t>
            </a:r>
            <a:r>
              <a:rPr lang="en-US" dirty="0"/>
              <a:t> (FLOP </a:t>
            </a:r>
            <a:r>
              <a:rPr lang="en-US" sz="1200" dirty="0"/>
              <a:t>calc</a:t>
            </a:r>
            <a:r>
              <a:rPr lang="en-US" dirty="0"/>
              <a:t>ulator) </a:t>
            </a:r>
          </a:p>
          <a:p>
            <a:pPr lvl="1"/>
            <a:r>
              <a:rPr lang="en-US" dirty="0"/>
              <a:t>Same sensitivity (within the error)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7256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Summary on Bank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another group working on bank splitting as well (Leslie Wade @ Kenyon College)</a:t>
            </a:r>
          </a:p>
          <a:p>
            <a:r>
              <a:rPr lang="en-US" dirty="0"/>
              <a:t>Because of a bug, they group templates randomly instead of chirp time</a:t>
            </a:r>
          </a:p>
          <a:p>
            <a:r>
              <a:rPr lang="en-US" dirty="0"/>
              <a:t>A better sensitivity is observed</a:t>
            </a:r>
          </a:p>
          <a:p>
            <a:r>
              <a:rPr lang="en-US" dirty="0"/>
              <a:t>This raises two concerns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current standard of comparing binning methods is flawed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Current ranking statistic is flawed because we have been assuming that grouping unlike templates will only decrease the sensitivity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66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Filtering: Definition of SNR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Q: How can one quantify the similarity between the template and signal?</a:t>
            </a:r>
          </a:p>
          <a:p>
            <a:pPr>
              <a:defRPr/>
            </a:pPr>
            <a:r>
              <a:rPr lang="en-US" dirty="0"/>
              <a:t>A: Compute the </a:t>
            </a:r>
            <a:r>
              <a:rPr lang="en-US" b="1" dirty="0"/>
              <a:t>Signal-to-Noise</a:t>
            </a:r>
            <a:r>
              <a:rPr lang="en-US" dirty="0"/>
              <a:t> Ratio (SNR)</a:t>
            </a:r>
          </a:p>
          <a:p>
            <a:r>
              <a:rPr lang="en-US" dirty="0"/>
              <a:t>Suppose we are filtering the data      with some normalized templates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41510"/>
              </p:ext>
            </p:extLst>
          </p:nvPr>
        </p:nvGraphicFramePr>
        <p:xfrm>
          <a:off x="4075423" y="3628343"/>
          <a:ext cx="72189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Equation" r:id="rId4" imgW="457200" imgH="241200" progId="Equation.DSMT4">
                  <p:embed/>
                </p:oleObj>
              </mc:Choice>
              <mc:Fallback>
                <p:oleObj name="Equation" r:id="rId4" imgW="457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5423" y="3628343"/>
                        <a:ext cx="72189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14194"/>
              </p:ext>
            </p:extLst>
          </p:nvPr>
        </p:nvGraphicFramePr>
        <p:xfrm>
          <a:off x="5581649" y="3323542"/>
          <a:ext cx="438151" cy="30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8" name="Equation" r:id="rId6" imgW="291960" imgH="203040" progId="Equation.DSMT4">
                  <p:embed/>
                </p:oleObj>
              </mc:Choice>
              <mc:Fallback>
                <p:oleObj name="Equation" r:id="rId6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1649" y="3323542"/>
                        <a:ext cx="438151" cy="304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16847"/>
              </p:ext>
            </p:extLst>
          </p:nvPr>
        </p:nvGraphicFramePr>
        <p:xfrm>
          <a:off x="2485401" y="3995625"/>
          <a:ext cx="4412795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9" name="Equation" r:id="rId8" imgW="1828800" imgH="711000" progId="Equation.DSMT4">
                  <p:embed/>
                </p:oleObj>
              </mc:Choice>
              <mc:Fallback>
                <p:oleObj name="Equation" r:id="rId8" imgW="18288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85401" y="3995625"/>
                        <a:ext cx="4412795" cy="171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469776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Matched filtering response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6600" y="373953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Matched filtering response to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798621"/>
              </p:ext>
            </p:extLst>
          </p:nvPr>
        </p:nvGraphicFramePr>
        <p:xfrm>
          <a:off x="1870177" y="5026665"/>
          <a:ext cx="425382" cy="28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70177" y="5026665"/>
                        <a:ext cx="425382" cy="28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245048"/>
              </p:ext>
            </p:extLst>
          </p:nvPr>
        </p:nvGraphicFramePr>
        <p:xfrm>
          <a:off x="8405018" y="4082784"/>
          <a:ext cx="41116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1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05018" y="4082784"/>
                        <a:ext cx="411163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>
            <a:stCxn id="15" idx="3"/>
          </p:cNvCxnSpPr>
          <p:nvPr/>
        </p:nvCxnSpPr>
        <p:spPr bwMode="auto">
          <a:xfrm flipV="1">
            <a:off x="2590800" y="4469166"/>
            <a:ext cx="973384" cy="5517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6" idx="1"/>
          </p:cNvCxnSpPr>
          <p:nvPr/>
        </p:nvCxnSpPr>
        <p:spPr bwMode="auto">
          <a:xfrm flipH="1">
            <a:off x="5295900" y="4062701"/>
            <a:ext cx="1790700" cy="311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31319"/>
              </p:ext>
            </p:extLst>
          </p:nvPr>
        </p:nvGraphicFramePr>
        <p:xfrm>
          <a:off x="2535067" y="5715651"/>
          <a:ext cx="1848526" cy="55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Equation" r:id="rId14" imgW="850680" imgH="253800" progId="Equation.DSMT4">
                  <p:embed/>
                </p:oleObj>
              </mc:Choice>
              <mc:Fallback>
                <p:oleObj name="Equation" r:id="rId14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35067" y="5715651"/>
                        <a:ext cx="1848526" cy="551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983583" y="562854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Power Spectral Density of Noise</a:t>
            </a: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 bwMode="auto">
          <a:xfrm flipH="1" flipV="1">
            <a:off x="5791201" y="5486401"/>
            <a:ext cx="1192382" cy="4653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907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gstlal</a:t>
            </a:r>
            <a:r>
              <a:rPr lang="en-US" dirty="0"/>
              <a:t>: the search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Latency (on-line) search pipeline for compact binary coalescences (CBC)</a:t>
            </a:r>
          </a:p>
          <a:p>
            <a:r>
              <a:rPr lang="en-US" dirty="0"/>
              <a:t>EM Follow-up made possible (e.g. X ray, Visible light, Radio wave emitted from BNS merger)</a:t>
            </a:r>
          </a:p>
          <a:p>
            <a:r>
              <a:rPr lang="en-US" dirty="0"/>
              <a:t>Average latency ~ 1 minute (median latency)</a:t>
            </a:r>
          </a:p>
          <a:p>
            <a:r>
              <a:rPr lang="en-US" dirty="0"/>
              <a:t>Can be operated in either on-line or off-line mode</a:t>
            </a:r>
          </a:p>
          <a:p>
            <a:r>
              <a:rPr lang="en-US" dirty="0"/>
              <a:t>Based on matched filtering and detector network coincidence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96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Space Covered by </a:t>
            </a:r>
            <a:r>
              <a:rPr lang="en-US" dirty="0" err="1"/>
              <a:t>gstlal</a:t>
            </a:r>
            <a:r>
              <a:rPr lang="en-US" dirty="0"/>
              <a:t> (</a:t>
            </a:r>
            <a:r>
              <a:rPr lang="en-US" dirty="0" err="1"/>
              <a:t>uberbank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</a:t>
            </a:r>
          </a:p>
          <a:p>
            <a:endParaRPr lang="en-US" dirty="0"/>
          </a:p>
          <a:p>
            <a:r>
              <a:rPr lang="en-US" dirty="0"/>
              <a:t>Assumed component spins aligned with orbital angular momentum (no precession)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896051"/>
              </p:ext>
            </p:extLst>
          </p:nvPr>
        </p:nvGraphicFramePr>
        <p:xfrm>
          <a:off x="3429000" y="1981200"/>
          <a:ext cx="2560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5" name="Equation" r:id="rId4" imgW="1536480" imgH="457200" progId="Equation.DSMT4">
                  <p:embed/>
                </p:oleObj>
              </mc:Choice>
              <mc:Fallback>
                <p:oleObj name="Equation" r:id="rId4" imgW="1536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981200"/>
                        <a:ext cx="256063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78" y="3733800"/>
            <a:ext cx="3121522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8816" y="64079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Figure taken from [3] </a:t>
            </a:r>
          </a:p>
        </p:txBody>
      </p:sp>
    </p:spTree>
    <p:extLst>
      <p:ext uri="{BB962C8B-B14F-4D97-AF65-F5344CB8AC3E}">
        <p14:creationId xmlns:p14="http://schemas.microsoft.com/office/powerpoint/2010/main" val="395568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this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short: </a:t>
            </a:r>
            <a:r>
              <a:rPr lang="en-US" b="1" dirty="0"/>
              <a:t>optimizing the search</a:t>
            </a:r>
          </a:p>
          <a:p>
            <a:r>
              <a:rPr lang="en-US" dirty="0"/>
              <a:t>More specific:</a:t>
            </a:r>
          </a:p>
          <a:p>
            <a:pPr marL="400050" lvl="1" indent="0" algn="ctr">
              <a:buNone/>
            </a:pPr>
            <a:r>
              <a:rPr lang="en-US" dirty="0"/>
              <a:t>Expanding the parameter space to cover Intermediate Mass Black Hole (IMBH) region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But there are a lot more to consider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LIGO Scientific Collaboration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4DD0C-4A3A-453B-80BF-123E4721CAB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52928"/>
              </p:ext>
            </p:extLst>
          </p:nvPr>
        </p:nvGraphicFramePr>
        <p:xfrm>
          <a:off x="3269456" y="3810000"/>
          <a:ext cx="26050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8"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9456" y="3810000"/>
                        <a:ext cx="260508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743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3532</Words>
  <Application>Microsoft Office PowerPoint</Application>
  <PresentationFormat>On-screen Show (4:3)</PresentationFormat>
  <Paragraphs>646</Paragraphs>
  <Slides>57</Slides>
  <Notes>17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Monotype Sorts</vt:lpstr>
      <vt:lpstr>Arial</vt:lpstr>
      <vt:lpstr>Helvetica</vt:lpstr>
      <vt:lpstr>Segoe UI Light</vt:lpstr>
      <vt:lpstr>Times New Roman</vt:lpstr>
      <vt:lpstr>Wingdings</vt:lpstr>
      <vt:lpstr>Default Design</vt:lpstr>
      <vt:lpstr>Photo Editor Photo</vt:lpstr>
      <vt:lpstr>Equation</vt:lpstr>
      <vt:lpstr>Searching for Gravitational Waves from the Coalescence of High Mass Black Hole Binaries</vt:lpstr>
      <vt:lpstr>Overview</vt:lpstr>
      <vt:lpstr>Introduction</vt:lpstr>
      <vt:lpstr>Searching for Gravitational Waves</vt:lpstr>
      <vt:lpstr>Matched Filtering</vt:lpstr>
      <vt:lpstr>Matched Filtering: Definition of SNR</vt:lpstr>
      <vt:lpstr>gstlal: the search pipeline</vt:lpstr>
      <vt:lpstr>Parameter Space Covered by gstlal (uberbank)</vt:lpstr>
      <vt:lpstr>Objectives of this project</vt:lpstr>
      <vt:lpstr>What can possibly go wrong?</vt:lpstr>
      <vt:lpstr>Tuning Search Parameter: fmin</vt:lpstr>
      <vt:lpstr>Observing GW Signals from IMBH</vt:lpstr>
      <vt:lpstr>Observing GW Signals from IMBH</vt:lpstr>
      <vt:lpstr>SNR Calculation</vt:lpstr>
      <vt:lpstr>Result: 20 Hz vs. 30 Hz</vt:lpstr>
      <vt:lpstr>Result: 15 Hz vs. 30 Hz</vt:lpstr>
      <vt:lpstr>Result: 15 Hz vs. 20 Hz</vt:lpstr>
      <vt:lpstr>Conclusions from the plots</vt:lpstr>
      <vt:lpstr>Future work</vt:lpstr>
      <vt:lpstr>h(t) Gating</vt:lpstr>
      <vt:lpstr>Why do we need h(t) gating?</vt:lpstr>
      <vt:lpstr>Current h(t) Gating Scheme</vt:lpstr>
      <vt:lpstr>Problems with IMBH GW Signals</vt:lpstr>
      <vt:lpstr>Naïve Solution</vt:lpstr>
      <vt:lpstr>Linear Gating Scheme</vt:lpstr>
      <vt:lpstr>Testing Linear Gating Scheme</vt:lpstr>
      <vt:lpstr>PowerPoint Presentation</vt:lpstr>
      <vt:lpstr>Conclusions from testing runs</vt:lpstr>
      <vt:lpstr>Future Work</vt:lpstr>
      <vt:lpstr>Other Projects: Optimizing Bank Splitting Algorithms</vt:lpstr>
      <vt:lpstr>Acknowledgement and Reference</vt:lpstr>
      <vt:lpstr>Acknowledgement</vt:lpstr>
      <vt:lpstr>Acknowledgement</vt:lpstr>
      <vt:lpstr>Reference</vt:lpstr>
      <vt:lpstr>Q&amp;A</vt:lpstr>
      <vt:lpstr>Thank you!</vt:lpstr>
      <vt:lpstr>Backup slides</vt:lpstr>
      <vt:lpstr>Flow Chart of gstlal</vt:lpstr>
      <vt:lpstr>Bank Splitting</vt:lpstr>
      <vt:lpstr>Singular Value Decomposition (SVD)</vt:lpstr>
      <vt:lpstr>Lower Rank Matrix Approximation (LRMA) using SVD</vt:lpstr>
      <vt:lpstr>Performing SVD on Templates</vt:lpstr>
      <vt:lpstr>Splitting Template Bank</vt:lpstr>
      <vt:lpstr>Template Bank</vt:lpstr>
      <vt:lpstr>Step 1: Binning By χeff </vt:lpstr>
      <vt:lpstr>Step 1: Binning By χeff </vt:lpstr>
      <vt:lpstr>Step 2: Sorting By Mchirp </vt:lpstr>
      <vt:lpstr>Step 2: Sorting By Mchirp </vt:lpstr>
      <vt:lpstr>Step 2: Sorting By Mchirp </vt:lpstr>
      <vt:lpstr>Output of bank splitter: split-banks</vt:lpstr>
      <vt:lpstr>New Proposals for Bank Splitter</vt:lpstr>
      <vt:lpstr>Comparing bank splitters</vt:lpstr>
      <vt:lpstr>Results: Flopulator output</vt:lpstr>
      <vt:lpstr>Results: gstlal_inspiral Time</vt:lpstr>
      <vt:lpstr>Results: Range</vt:lpstr>
      <vt:lpstr>Quick Summary on Bank Splitting</vt:lpstr>
      <vt:lpstr>Quick Summary on Bank Splitting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Gravitational Waves from the Coalescence of High Mass Black Hole Binaries</dc:title>
  <dc:creator>Ka Lok Lo</dc:creator>
  <cp:lastModifiedBy>Ka Lok Lo</cp:lastModifiedBy>
  <cp:revision>244</cp:revision>
  <cp:lastPrinted>1999-10-01T21:59:04Z</cp:lastPrinted>
  <dcterms:created xsi:type="dcterms:W3CDTF">2002-09-05T00:08:29Z</dcterms:created>
  <dcterms:modified xsi:type="dcterms:W3CDTF">2016-08-18T01:06:32Z</dcterms:modified>
</cp:coreProperties>
</file>