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332" r:id="rId3"/>
    <p:sldId id="315" r:id="rId4"/>
    <p:sldId id="321" r:id="rId5"/>
    <p:sldId id="278" r:id="rId6"/>
    <p:sldId id="308" r:id="rId7"/>
    <p:sldId id="309" r:id="rId8"/>
    <p:sldId id="310" r:id="rId9"/>
    <p:sldId id="267" r:id="rId10"/>
    <p:sldId id="272" r:id="rId11"/>
    <p:sldId id="273" r:id="rId12"/>
    <p:sldId id="283" r:id="rId13"/>
    <p:sldId id="280" r:id="rId14"/>
    <p:sldId id="289" r:id="rId15"/>
    <p:sldId id="292" r:id="rId16"/>
    <p:sldId id="290" r:id="rId17"/>
    <p:sldId id="296" r:id="rId18"/>
    <p:sldId id="297" r:id="rId19"/>
    <p:sldId id="298" r:id="rId20"/>
    <p:sldId id="299" r:id="rId21"/>
    <p:sldId id="259" r:id="rId22"/>
    <p:sldId id="277" r:id="rId23"/>
    <p:sldId id="301" r:id="rId24"/>
    <p:sldId id="302" r:id="rId25"/>
    <p:sldId id="303" r:id="rId26"/>
    <p:sldId id="258" r:id="rId27"/>
    <p:sldId id="304" r:id="rId28"/>
    <p:sldId id="276" r:id="rId29"/>
    <p:sldId id="305" r:id="rId30"/>
    <p:sldId id="306" r:id="rId31"/>
    <p:sldId id="316" r:id="rId32"/>
    <p:sldId id="260" r:id="rId33"/>
    <p:sldId id="311" r:id="rId34"/>
    <p:sldId id="333" r:id="rId35"/>
    <p:sldId id="322" r:id="rId36"/>
    <p:sldId id="324" r:id="rId37"/>
    <p:sldId id="323" r:id="rId38"/>
    <p:sldId id="320" r:id="rId39"/>
    <p:sldId id="325" r:id="rId40"/>
    <p:sldId id="318" r:id="rId41"/>
    <p:sldId id="334" r:id="rId42"/>
    <p:sldId id="335" r:id="rId43"/>
    <p:sldId id="329" r:id="rId44"/>
    <p:sldId id="312" r:id="rId45"/>
    <p:sldId id="263" r:id="rId46"/>
    <p:sldId id="336" r:id="rId47"/>
    <p:sldId id="313" r:id="rId48"/>
    <p:sldId id="265" r:id="rId49"/>
    <p:sldId id="26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clrMru>
    <a:srgbClr val="0404ED"/>
    <a:srgbClr val="E80207"/>
    <a:srgbClr val="0403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61" autoAdjust="0"/>
    <p:restoredTop sz="65416" autoAdjust="0"/>
  </p:normalViewPr>
  <p:slideViewPr>
    <p:cSldViewPr snapToGrid="0" snapToObjects="1">
      <p:cViewPr>
        <p:scale>
          <a:sx n="100" d="100"/>
          <a:sy n="100" d="100"/>
        </p:scale>
        <p:origin x="-80" y="416"/>
      </p:cViewPr>
      <p:guideLst>
        <p:guide orient="horz" pos="2160"/>
        <p:guide pos="2880"/>
      </p:guideLst>
    </p:cSldViewPr>
  </p:slideViewPr>
  <p:outlineViewPr>
    <p:cViewPr>
      <p:scale>
        <a:sx n="33" d="100"/>
        <a:sy n="33" d="100"/>
      </p:scale>
      <p:origin x="0" y="267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9" d="100"/>
          <a:sy n="59" d="100"/>
        </p:scale>
        <p:origin x="-23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A0F7FC-C07F-6B47-9505-8B38A6BEB6EC}" type="datetimeFigureOut">
              <a:rPr lang="en-US" smtClean="0"/>
              <a:t>8/17/16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A164C7-AAC6-464A-8F23-888F638AD034}" type="slidenum">
              <a:rPr lang="en-US" smtClean="0"/>
              <a:t>‹#›</a:t>
            </a:fld>
            <a:endParaRPr lang="en-US"/>
          </a:p>
        </p:txBody>
      </p:sp>
    </p:spTree>
    <p:extLst>
      <p:ext uri="{BB962C8B-B14F-4D97-AF65-F5344CB8AC3E}">
        <p14:creationId xmlns:p14="http://schemas.microsoft.com/office/powerpoint/2010/main" val="3730042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836DFB-0D1A-FB4D-8EA7-2927A0D6927D}" type="datetimeFigureOut">
              <a:rPr lang="en-US" smtClean="0"/>
              <a:t>8/16/16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9545F0-415F-E34B-BE8A-F903805C3004}" type="slidenum">
              <a:rPr lang="en-US" smtClean="0"/>
              <a:t>‹#›</a:t>
            </a:fld>
            <a:endParaRPr lang="en-US"/>
          </a:p>
        </p:txBody>
      </p:sp>
    </p:spTree>
    <p:extLst>
      <p:ext uri="{BB962C8B-B14F-4D97-AF65-F5344CB8AC3E}">
        <p14:creationId xmlns:p14="http://schemas.microsoft.com/office/powerpoint/2010/main" val="23548767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My </a:t>
            </a:r>
            <a:r>
              <a:rPr lang="en-US" sz="1600" baseline="0" dirty="0" err="1" smtClean="0"/>
              <a:t>proj</a:t>
            </a:r>
            <a:r>
              <a:rPr lang="en-US" sz="1600" baseline="0" dirty="0" smtClean="0"/>
              <a:t> aims at trying to find more GW signals due to BBH sys in strain data, with the help of a new detection statistic known as the Bayes Factor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1</a:t>
            </a:fld>
            <a:endParaRPr lang="en-US"/>
          </a:p>
        </p:txBody>
      </p:sp>
    </p:spTree>
    <p:extLst>
      <p:ext uri="{BB962C8B-B14F-4D97-AF65-F5344CB8AC3E}">
        <p14:creationId xmlns:p14="http://schemas.microsoft.com/office/powerpoint/2010/main" val="2901212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Bayesian </a:t>
            </a:r>
            <a:r>
              <a:rPr lang="en-US" sz="1600" dirty="0"/>
              <a:t>statistics helps us calculate Conditional </a:t>
            </a:r>
            <a:r>
              <a:rPr lang="en-US" sz="1600" dirty="0" smtClean="0"/>
              <a:t>probabilities for </a:t>
            </a:r>
            <a:r>
              <a:rPr lang="en-US" sz="1600" dirty="0" err="1" smtClean="0"/>
              <a:t>hypothesises</a:t>
            </a:r>
            <a:r>
              <a:rPr lang="en-US" sz="1600" dirty="0" smtClean="0"/>
              <a:t>, </a:t>
            </a:r>
            <a:r>
              <a:rPr lang="en-US" sz="1600" dirty="0"/>
              <a:t>given some data. </a:t>
            </a:r>
          </a:p>
          <a:p>
            <a:endParaRPr lang="en-US" sz="1600" dirty="0"/>
          </a:p>
          <a:p>
            <a:r>
              <a:rPr lang="en-US" sz="1600" dirty="0"/>
              <a:t>So here we have the probability of some hypothesis given data D. </a:t>
            </a:r>
          </a:p>
          <a:p>
            <a:r>
              <a:rPr lang="en-US" sz="1600" dirty="0"/>
              <a:t>This is </a:t>
            </a:r>
            <a:r>
              <a:rPr lang="en-US" sz="1600" dirty="0" smtClean="0"/>
              <a:t>dependent </a:t>
            </a:r>
            <a:r>
              <a:rPr lang="en-US" sz="1600" dirty="0"/>
              <a:t>on three things - the Likelihood, Prior, and evidence </a:t>
            </a:r>
            <a:endParaRPr lang="en-US" sz="1600" dirty="0" smtClean="0"/>
          </a:p>
          <a:p>
            <a:endParaRPr lang="en-US" sz="1600" dirty="0" smtClean="0"/>
          </a:p>
          <a:p>
            <a:endParaRPr lang="en-US" sz="1600" dirty="0" smtClean="0"/>
          </a:p>
          <a:p>
            <a:r>
              <a:rPr lang="en-US" sz="1600" dirty="0" smtClean="0"/>
              <a:t>Now lets consider an example of how Bayesian</a:t>
            </a:r>
            <a:r>
              <a:rPr lang="en-US" sz="1600" baseline="0" dirty="0" smtClean="0"/>
              <a:t> statistics works </a:t>
            </a:r>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10</a:t>
            </a:fld>
            <a:endParaRPr lang="en-US"/>
          </a:p>
        </p:txBody>
      </p:sp>
    </p:spTree>
    <p:extLst>
      <p:ext uri="{BB962C8B-B14F-4D97-AF65-F5344CB8AC3E}">
        <p14:creationId xmlns:p14="http://schemas.microsoft.com/office/powerpoint/2010/main" val="70560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Imagine </a:t>
            </a:r>
            <a:r>
              <a:rPr lang="en-US" sz="1600" dirty="0" smtClean="0"/>
              <a:t>that</a:t>
            </a:r>
            <a:r>
              <a:rPr lang="en-US" sz="1600" baseline="0" dirty="0" smtClean="0"/>
              <a:t> one morn, you don</a:t>
            </a:r>
            <a:r>
              <a:rPr lang="uk-UA" sz="1600" baseline="0" dirty="0" smtClean="0"/>
              <a:t>’</a:t>
            </a:r>
            <a:r>
              <a:rPr lang="en-US" sz="1600" baseline="0" dirty="0" smtClean="0"/>
              <a:t>t feel </a:t>
            </a:r>
            <a:r>
              <a:rPr lang="en-US" sz="1600" baseline="0" dirty="0" smtClean="0"/>
              <a:t>right and you go online to figure out </a:t>
            </a:r>
            <a:r>
              <a:rPr lang="en-US" sz="1600" baseline="0" dirty="0" err="1" smtClean="0"/>
              <a:t>whats</a:t>
            </a:r>
            <a:r>
              <a:rPr lang="en-US" sz="1600" baseline="0" dirty="0" smtClean="0"/>
              <a:t> wrong .</a:t>
            </a:r>
          </a:p>
        </p:txBody>
      </p:sp>
      <p:sp>
        <p:nvSpPr>
          <p:cNvPr id="4" name="Slide Number Placeholder 3"/>
          <p:cNvSpPr>
            <a:spLocks noGrp="1"/>
          </p:cNvSpPr>
          <p:nvPr>
            <p:ph type="sldNum" sz="quarter" idx="10"/>
          </p:nvPr>
        </p:nvSpPr>
        <p:spPr/>
        <p:txBody>
          <a:bodyPr/>
          <a:lstStyle/>
          <a:p>
            <a:fld id="{179545F0-415F-E34B-BE8A-F903805C3004}" type="slidenum">
              <a:rPr lang="en-US" smtClean="0"/>
              <a:t>11</a:t>
            </a:fld>
            <a:endParaRPr lang="en-US"/>
          </a:p>
        </p:txBody>
      </p:sp>
    </p:spTree>
    <p:extLst>
      <p:ext uri="{BB962C8B-B14F-4D97-AF65-F5344CB8AC3E}">
        <p14:creationId xmlns:p14="http://schemas.microsoft.com/office/powerpoint/2010/main" val="2920085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 </a:t>
            </a:r>
            <a:r>
              <a:rPr lang="en-US" sz="1600" baseline="0" dirty="0" err="1" smtClean="0"/>
              <a:t>Youre</a:t>
            </a:r>
            <a:r>
              <a:rPr lang="en-US" sz="1600" baseline="0" dirty="0" smtClean="0"/>
              <a:t> </a:t>
            </a:r>
            <a:r>
              <a:rPr lang="en-US" sz="1600" baseline="0" dirty="0" smtClean="0"/>
              <a:t>browsing the web, and you find an illness that catches </a:t>
            </a:r>
            <a:r>
              <a:rPr lang="en-US" sz="1600" baseline="0" dirty="0" err="1" smtClean="0"/>
              <a:t>yoiur</a:t>
            </a:r>
            <a:r>
              <a:rPr lang="en-US" sz="1600" baseline="0" dirty="0" smtClean="0"/>
              <a:t> eyes - HYPOTHESITIS</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12</a:t>
            </a:fld>
            <a:endParaRPr lang="en-US"/>
          </a:p>
        </p:txBody>
      </p:sp>
    </p:spTree>
    <p:extLst>
      <p:ext uri="{BB962C8B-B14F-4D97-AF65-F5344CB8AC3E}">
        <p14:creationId xmlns:p14="http://schemas.microsoft.com/office/powerpoint/2010/main" val="2920085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As </a:t>
            </a:r>
            <a:r>
              <a:rPr lang="en-US" sz="1600" baseline="0" dirty="0" smtClean="0"/>
              <a:t>you read through the list of </a:t>
            </a:r>
            <a:r>
              <a:rPr lang="en-US" sz="1600" baseline="0" dirty="0" smtClean="0"/>
              <a:t>symptoms for this illness, </a:t>
            </a:r>
            <a:r>
              <a:rPr lang="en-US" sz="1600" baseline="0" dirty="0" smtClean="0"/>
              <a:t>you </a:t>
            </a:r>
            <a:r>
              <a:rPr lang="en-US" sz="1600" baseline="0" dirty="0" smtClean="0"/>
              <a:t>realize </a:t>
            </a:r>
            <a:r>
              <a:rPr lang="en-US" sz="1600" baseline="0" dirty="0" smtClean="0"/>
              <a:t>that you have all of them.</a:t>
            </a:r>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13</a:t>
            </a:fld>
            <a:endParaRPr lang="en-US"/>
          </a:p>
        </p:txBody>
      </p:sp>
    </p:spTree>
    <p:extLst>
      <p:ext uri="{BB962C8B-B14F-4D97-AF65-F5344CB8AC3E}">
        <p14:creationId xmlns:p14="http://schemas.microsoft.com/office/powerpoint/2010/main" val="2920085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So </a:t>
            </a:r>
            <a:r>
              <a:rPr lang="en-US" sz="1600" dirty="0" smtClean="0"/>
              <a:t>lets say that there is a 95% chance of you getting those symptoms given that you have the illness, </a:t>
            </a:r>
          </a:p>
          <a:p>
            <a:endParaRPr lang="en-US" sz="1600" dirty="0" smtClean="0"/>
          </a:p>
          <a:p>
            <a:r>
              <a:rPr lang="en-US" sz="1600" dirty="0" smtClean="0"/>
              <a:t>You begin freaking out, </a:t>
            </a:r>
          </a:p>
          <a:p>
            <a:endParaRPr lang="en-US" sz="1600" dirty="0" smtClean="0"/>
          </a:p>
          <a:p>
            <a:r>
              <a:rPr lang="en-US" sz="1600" dirty="0" smtClean="0"/>
              <a:t>But then you recall Bayes Theorem </a:t>
            </a:r>
            <a:r>
              <a:rPr lang="en-US" sz="1600" dirty="0" smtClean="0"/>
              <a:t>which</a:t>
            </a:r>
            <a:r>
              <a:rPr lang="en-US" sz="1600" baseline="0" dirty="0" smtClean="0"/>
              <a:t> states that you need two other things to calculate the </a:t>
            </a:r>
            <a:r>
              <a:rPr lang="en-US" sz="1600" baseline="0" dirty="0" err="1" smtClean="0"/>
              <a:t>prob</a:t>
            </a:r>
            <a:r>
              <a:rPr lang="en-US" sz="1600" baseline="0" dirty="0" smtClean="0"/>
              <a:t> that you have the illness </a:t>
            </a:r>
            <a:endParaRPr lang="en-US" sz="1600" dirty="0" smtClean="0"/>
          </a:p>
          <a:p>
            <a:endParaRPr lang="en-US" sz="1600" dirty="0" smtClean="0"/>
          </a:p>
          <a:p>
            <a:endParaRPr lang="en-US" sz="160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14</a:t>
            </a:fld>
            <a:endParaRPr lang="en-US"/>
          </a:p>
        </p:txBody>
      </p:sp>
    </p:spTree>
    <p:extLst>
      <p:ext uri="{BB962C8B-B14F-4D97-AF65-F5344CB8AC3E}">
        <p14:creationId xmlns:p14="http://schemas.microsoft.com/office/powerpoint/2010/main" val="292008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You</a:t>
            </a:r>
            <a:r>
              <a:rPr lang="en-US" sz="1600" baseline="0" dirty="0" smtClean="0"/>
              <a:t> need the </a:t>
            </a:r>
          </a:p>
          <a:p>
            <a:endParaRPr lang="en-US" sz="1600" baseline="0" dirty="0" smtClean="0"/>
          </a:p>
          <a:p>
            <a:r>
              <a:rPr lang="en-US" sz="1600" baseline="0" dirty="0" smtClean="0"/>
              <a:t>The prior </a:t>
            </a:r>
            <a:r>
              <a:rPr lang="en-US" sz="1600" baseline="0" dirty="0" err="1" smtClean="0"/>
              <a:t>prb</a:t>
            </a:r>
            <a:r>
              <a:rPr lang="en-US" sz="1600" baseline="0" dirty="0" smtClean="0"/>
              <a:t>   or the P[you could come down with </a:t>
            </a:r>
            <a:r>
              <a:rPr lang="en-US" sz="1600" baseline="0" dirty="0" err="1" smtClean="0"/>
              <a:t>Hypothesitis</a:t>
            </a:r>
            <a:r>
              <a:rPr lang="en-US" sz="1600" baseline="0" dirty="0" smtClean="0"/>
              <a:t>]</a:t>
            </a:r>
          </a:p>
          <a:p>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and the evidence or the   P [you could get those particular symptoms ]</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15</a:t>
            </a:fld>
            <a:endParaRPr lang="en-US"/>
          </a:p>
        </p:txBody>
      </p:sp>
    </p:spTree>
    <p:extLst>
      <p:ext uri="{BB962C8B-B14F-4D97-AF65-F5344CB8AC3E}">
        <p14:creationId xmlns:p14="http://schemas.microsoft.com/office/powerpoint/2010/main" val="705600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You do a little more </a:t>
            </a:r>
            <a:r>
              <a:rPr lang="en-US" sz="1600" dirty="0" err="1" smtClean="0"/>
              <a:t>googling</a:t>
            </a:r>
            <a:r>
              <a:rPr lang="en-US" sz="1600" dirty="0" smtClean="0"/>
              <a:t>,</a:t>
            </a:r>
            <a:r>
              <a:rPr lang="en-US" sz="1600" baseline="0" dirty="0" smtClean="0"/>
              <a:t> and you discover that only 1/10000 people get this illness </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16</a:t>
            </a:fld>
            <a:endParaRPr lang="en-US"/>
          </a:p>
        </p:txBody>
      </p:sp>
    </p:spTree>
    <p:extLst>
      <p:ext uri="{BB962C8B-B14F-4D97-AF65-F5344CB8AC3E}">
        <p14:creationId xmlns:p14="http://schemas.microsoft.com/office/powerpoint/2010/main" val="2920085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Now we we need</a:t>
            </a:r>
            <a:r>
              <a:rPr lang="en-US" sz="1600" baseline="0" dirty="0" smtClean="0"/>
              <a:t> the evidence – the probability of getting the symptoms. </a:t>
            </a:r>
          </a:p>
          <a:p>
            <a:r>
              <a:rPr lang="en-US" sz="1600" baseline="0" dirty="0" smtClean="0"/>
              <a:t>Say the symptoms are something like a runny nose and a headache, something very common. </a:t>
            </a:r>
            <a:r>
              <a:rPr lang="en-US" sz="1600" baseline="0" dirty="0" err="1" smtClean="0"/>
              <a:t>Prob</a:t>
            </a:r>
            <a:r>
              <a:rPr lang="en-US" sz="1600" baseline="0" dirty="0" smtClean="0"/>
              <a:t> for having them is about 0.01</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17</a:t>
            </a:fld>
            <a:endParaRPr lang="en-US"/>
          </a:p>
        </p:txBody>
      </p:sp>
    </p:spTree>
    <p:extLst>
      <p:ext uri="{BB962C8B-B14F-4D97-AF65-F5344CB8AC3E}">
        <p14:creationId xmlns:p14="http://schemas.microsoft.com/office/powerpoint/2010/main" val="2920085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With this,</a:t>
            </a:r>
            <a:r>
              <a:rPr lang="en-US" sz="1600" baseline="0" dirty="0" smtClean="0"/>
              <a:t> you can calculate the </a:t>
            </a:r>
            <a:r>
              <a:rPr lang="en-US" sz="1600" baseline="0" dirty="0" err="1" smtClean="0"/>
              <a:t>prob</a:t>
            </a:r>
            <a:r>
              <a:rPr lang="en-US" sz="1600" baseline="0" dirty="0" smtClean="0"/>
              <a:t> that you have the illness Given your symptoms , And </a:t>
            </a:r>
            <a:r>
              <a:rPr lang="en-US" sz="1600" baseline="0" dirty="0" smtClean="0"/>
              <a:t>you realsie that the </a:t>
            </a:r>
            <a:r>
              <a:rPr lang="en-US" sz="1600" baseline="0" dirty="0" err="1" smtClean="0"/>
              <a:t>probab</a:t>
            </a:r>
            <a:r>
              <a:rPr lang="en-US" sz="1600" baseline="0" dirty="0" smtClean="0"/>
              <a:t> </a:t>
            </a:r>
            <a:r>
              <a:rPr lang="en-US" sz="1600" baseline="0" dirty="0" smtClean="0"/>
              <a:t>is quite </a:t>
            </a:r>
            <a:r>
              <a:rPr lang="en-US" sz="1600" baseline="0" dirty="0" smtClean="0"/>
              <a:t>low </a:t>
            </a:r>
          </a:p>
        </p:txBody>
      </p:sp>
      <p:sp>
        <p:nvSpPr>
          <p:cNvPr id="4" name="Slide Number Placeholder 3"/>
          <p:cNvSpPr>
            <a:spLocks noGrp="1"/>
          </p:cNvSpPr>
          <p:nvPr>
            <p:ph type="sldNum" sz="quarter" idx="10"/>
          </p:nvPr>
        </p:nvSpPr>
        <p:spPr/>
        <p:txBody>
          <a:bodyPr/>
          <a:lstStyle/>
          <a:p>
            <a:fld id="{179545F0-415F-E34B-BE8A-F903805C3004}" type="slidenum">
              <a:rPr lang="en-US" smtClean="0"/>
              <a:t>18</a:t>
            </a:fld>
            <a:endParaRPr lang="en-US"/>
          </a:p>
        </p:txBody>
      </p:sp>
    </p:spTree>
    <p:extLst>
      <p:ext uri="{BB962C8B-B14F-4D97-AF65-F5344CB8AC3E}">
        <p14:creationId xmlns:p14="http://schemas.microsoft.com/office/powerpoint/2010/main" val="1002341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dirty="0" smtClean="0">
                <a:solidFill>
                  <a:schemeClr val="bg1"/>
                </a:solidFill>
                <a:latin typeface="+mj-lt"/>
                <a:cs typeface="Wawati SC Regular"/>
              </a:rPr>
              <a:t>So the theorem tells</a:t>
            </a:r>
            <a:r>
              <a:rPr lang="en-US" sz="1600" baseline="0" dirty="0" smtClean="0">
                <a:solidFill>
                  <a:schemeClr val="bg1"/>
                </a:solidFill>
                <a:latin typeface="+mj-lt"/>
                <a:cs typeface="Wawati SC Regular"/>
              </a:rPr>
              <a:t> you the </a:t>
            </a:r>
            <a:r>
              <a:rPr lang="en-US" sz="1600" dirty="0" err="1" smtClean="0">
                <a:solidFill>
                  <a:schemeClr val="bg1"/>
                </a:solidFill>
                <a:latin typeface="+mj-lt"/>
                <a:cs typeface="Wawati SC Regular"/>
              </a:rPr>
              <a:t>Prb</a:t>
            </a:r>
            <a:r>
              <a:rPr lang="en-US" sz="1600" baseline="0" dirty="0" smtClean="0">
                <a:solidFill>
                  <a:schemeClr val="bg1"/>
                </a:solidFill>
                <a:latin typeface="+mj-lt"/>
                <a:cs typeface="Wawati SC Regular"/>
              </a:rPr>
              <a:t> </a:t>
            </a:r>
            <a:r>
              <a:rPr lang="en-US" sz="1600" dirty="0" smtClean="0">
                <a:solidFill>
                  <a:schemeClr val="bg1"/>
                </a:solidFill>
                <a:latin typeface="+mj-lt"/>
                <a:cs typeface="Wawati SC Regular"/>
              </a:rPr>
              <a:t>that </a:t>
            </a:r>
            <a:r>
              <a:rPr lang="en-US" sz="1600" dirty="0" smtClean="0">
                <a:solidFill>
                  <a:schemeClr val="bg1"/>
                </a:solidFill>
                <a:latin typeface="+mj-lt"/>
                <a:cs typeface="Wawati SC Regular"/>
              </a:rPr>
              <a:t>should be assigned to </a:t>
            </a:r>
            <a:r>
              <a:rPr lang="en-US" sz="1600" dirty="0" smtClean="0">
                <a:solidFill>
                  <a:schemeClr val="bg1"/>
                </a:solidFill>
                <a:latin typeface="+mj-lt"/>
                <a:cs typeface="Wawati SC Regular"/>
              </a:rPr>
              <a:t>a hypothesis </a:t>
            </a:r>
            <a:r>
              <a:rPr lang="en-US" sz="1600" dirty="0" smtClean="0">
                <a:solidFill>
                  <a:schemeClr val="bg1"/>
                </a:solidFill>
                <a:latin typeface="+mj-lt"/>
                <a:cs typeface="Wawati SC Regular"/>
              </a:rPr>
              <a:t>given some data</a:t>
            </a:r>
          </a:p>
          <a:p>
            <a:pPr algn="l"/>
            <a:endParaRPr lang="en-US" sz="1600" dirty="0" smtClean="0">
              <a:solidFill>
                <a:schemeClr val="bg1"/>
              </a:solidFill>
              <a:latin typeface="+mj-lt"/>
              <a:cs typeface="Wawati SC Regular"/>
            </a:endParaRPr>
          </a:p>
          <a:p>
            <a:pPr algn="l"/>
            <a:r>
              <a:rPr lang="en-US" sz="1600" dirty="0" smtClean="0">
                <a:solidFill>
                  <a:schemeClr val="bg1"/>
                </a:solidFill>
                <a:latin typeface="+mj-lt"/>
                <a:cs typeface="Wawati SC Regular"/>
              </a:rPr>
              <a:t>IN</a:t>
            </a:r>
            <a:r>
              <a:rPr lang="en-US" sz="1600" baseline="0" dirty="0" smtClean="0">
                <a:solidFill>
                  <a:schemeClr val="bg1"/>
                </a:solidFill>
                <a:latin typeface="+mj-lt"/>
                <a:cs typeface="Wawati SC Regular"/>
              </a:rPr>
              <a:t> </a:t>
            </a:r>
            <a:r>
              <a:rPr lang="en-US" sz="1600" dirty="0" smtClean="0">
                <a:solidFill>
                  <a:schemeClr val="bg1"/>
                </a:solidFill>
                <a:latin typeface="+mj-lt"/>
                <a:cs typeface="Wawati SC Regular"/>
              </a:rPr>
              <a:t>this </a:t>
            </a:r>
            <a:r>
              <a:rPr lang="en-US" sz="1600" dirty="0" smtClean="0">
                <a:solidFill>
                  <a:schemeClr val="bg1"/>
                </a:solidFill>
                <a:latin typeface="+mj-lt"/>
                <a:cs typeface="Wawati SC Regular"/>
              </a:rPr>
              <a:t>case it tells you that </a:t>
            </a:r>
            <a:endParaRPr lang="en-US" sz="1600" dirty="0" smtClean="0">
              <a:solidFill>
                <a:schemeClr val="bg1"/>
              </a:solidFill>
              <a:latin typeface="+mj-lt"/>
              <a:cs typeface="Wawati SC Regular"/>
            </a:endParaRPr>
          </a:p>
          <a:p>
            <a:pPr algn="l"/>
            <a:endParaRPr lang="en-US" sz="1600" dirty="0" smtClean="0">
              <a:solidFill>
                <a:schemeClr val="bg1"/>
              </a:solidFill>
              <a:latin typeface="+mj-lt"/>
              <a:cs typeface="Wawati SC Regular"/>
            </a:endParaRPr>
          </a:p>
          <a:p>
            <a:pPr algn="l"/>
            <a:r>
              <a:rPr lang="en-US" sz="1600" dirty="0" smtClean="0">
                <a:solidFill>
                  <a:schemeClr val="bg1"/>
                </a:solidFill>
                <a:latin typeface="+mj-lt"/>
                <a:cs typeface="Wawati SC Regular"/>
              </a:rPr>
              <a:t>the chances that (you </a:t>
            </a:r>
            <a:r>
              <a:rPr lang="en-US" sz="1600" dirty="0" smtClean="0">
                <a:solidFill>
                  <a:schemeClr val="bg1"/>
                </a:solidFill>
                <a:latin typeface="+mj-lt"/>
                <a:cs typeface="Wawati SC Regular"/>
              </a:rPr>
              <a:t>have the </a:t>
            </a:r>
            <a:r>
              <a:rPr lang="en-US" sz="1600" dirty="0" smtClean="0">
                <a:solidFill>
                  <a:schemeClr val="bg1"/>
                </a:solidFill>
                <a:latin typeface="+mj-lt"/>
                <a:cs typeface="Wawati SC Regular"/>
              </a:rPr>
              <a:t>disease given</a:t>
            </a:r>
            <a:r>
              <a:rPr lang="en-US" sz="1600" baseline="0" dirty="0" smtClean="0">
                <a:solidFill>
                  <a:schemeClr val="bg1"/>
                </a:solidFill>
                <a:latin typeface="+mj-lt"/>
                <a:cs typeface="Wawati SC Regular"/>
              </a:rPr>
              <a:t> your symptoms), are </a:t>
            </a:r>
            <a:r>
              <a:rPr lang="en-US" sz="1600" baseline="0" dirty="0" smtClean="0">
                <a:solidFill>
                  <a:schemeClr val="bg1"/>
                </a:solidFill>
                <a:latin typeface="+mj-lt"/>
                <a:cs typeface="Wawati SC Regular"/>
              </a:rPr>
              <a:t>low </a:t>
            </a:r>
            <a:endParaRPr lang="en-US" sz="1600" dirty="0" smtClean="0">
              <a:solidFill>
                <a:schemeClr val="bg1"/>
              </a:solidFill>
              <a:latin typeface="+mj-lt"/>
              <a:cs typeface="Wawati SC Regular"/>
            </a:endParaRPr>
          </a:p>
        </p:txBody>
      </p:sp>
      <p:sp>
        <p:nvSpPr>
          <p:cNvPr id="4" name="Slide Number Placeholder 3"/>
          <p:cNvSpPr>
            <a:spLocks noGrp="1"/>
          </p:cNvSpPr>
          <p:nvPr>
            <p:ph type="sldNum" sz="quarter" idx="10"/>
          </p:nvPr>
        </p:nvSpPr>
        <p:spPr/>
        <p:txBody>
          <a:bodyPr/>
          <a:lstStyle/>
          <a:p>
            <a:fld id="{179545F0-415F-E34B-BE8A-F903805C3004}" type="slidenum">
              <a:rPr lang="en-US" smtClean="0"/>
              <a:t>19</a:t>
            </a:fld>
            <a:endParaRPr lang="en-US"/>
          </a:p>
        </p:txBody>
      </p:sp>
    </p:spTree>
    <p:extLst>
      <p:ext uri="{BB962C8B-B14F-4D97-AF65-F5344CB8AC3E}">
        <p14:creationId xmlns:p14="http://schemas.microsoft.com/office/powerpoint/2010/main" val="100234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9545F0-415F-E34B-BE8A-F903805C3004}" type="slidenum">
              <a:rPr lang="en-US" smtClean="0"/>
              <a:t>2</a:t>
            </a:fld>
            <a:endParaRPr lang="en-US"/>
          </a:p>
        </p:txBody>
      </p:sp>
    </p:spTree>
    <p:extLst>
      <p:ext uri="{BB962C8B-B14F-4D97-AF65-F5344CB8AC3E}">
        <p14:creationId xmlns:p14="http://schemas.microsoft.com/office/powerpoint/2010/main" val="1891568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aseline="0" dirty="0" smtClean="0">
                <a:solidFill>
                  <a:schemeClr val="bg1"/>
                </a:solidFill>
                <a:latin typeface="+mj-lt"/>
                <a:cs typeface="Wawati SC Regular"/>
              </a:rPr>
              <a:t>And as this theorem helps us calculate the </a:t>
            </a:r>
            <a:r>
              <a:rPr lang="en-US" sz="1600" baseline="0" dirty="0" err="1" smtClean="0">
                <a:solidFill>
                  <a:schemeClr val="bg1"/>
                </a:solidFill>
                <a:latin typeface="+mj-lt"/>
                <a:cs typeface="Wawati SC Regular"/>
              </a:rPr>
              <a:t>Prob</a:t>
            </a:r>
            <a:r>
              <a:rPr lang="en-US" sz="1600" baseline="0" dirty="0" smtClean="0">
                <a:solidFill>
                  <a:schemeClr val="bg1"/>
                </a:solidFill>
                <a:latin typeface="+mj-lt"/>
                <a:cs typeface="Wawati SC Regular"/>
              </a:rPr>
              <a:t> for </a:t>
            </a:r>
            <a:r>
              <a:rPr lang="en-US" sz="1600" baseline="0" dirty="0" err="1" smtClean="0">
                <a:solidFill>
                  <a:schemeClr val="bg1"/>
                </a:solidFill>
                <a:latin typeface="+mj-lt"/>
                <a:cs typeface="Wawati SC Regular"/>
              </a:rPr>
              <a:t>hypothesises</a:t>
            </a:r>
            <a:r>
              <a:rPr lang="en-US" sz="1600" baseline="0" dirty="0" smtClean="0">
                <a:solidFill>
                  <a:schemeClr val="bg1"/>
                </a:solidFill>
                <a:latin typeface="+mj-lt"/>
                <a:cs typeface="Wawati SC Regular"/>
              </a:rPr>
              <a:t>   It can help us compare different </a:t>
            </a:r>
            <a:r>
              <a:rPr lang="en-US" sz="1600" baseline="0" dirty="0" err="1" smtClean="0">
                <a:solidFill>
                  <a:schemeClr val="bg1"/>
                </a:solidFill>
                <a:latin typeface="+mj-lt"/>
                <a:cs typeface="Wawati SC Regular"/>
              </a:rPr>
              <a:t>hypothesese</a:t>
            </a:r>
            <a:r>
              <a:rPr lang="en-US" sz="1600" baseline="0" dirty="0" smtClean="0">
                <a:solidFill>
                  <a:schemeClr val="bg1"/>
                </a:solidFill>
                <a:latin typeface="+mj-lt"/>
                <a:cs typeface="Wawati SC Regular"/>
              </a:rPr>
              <a:t> or models! </a:t>
            </a:r>
            <a:endParaRPr lang="en-US" sz="1600" dirty="0" smtClean="0">
              <a:solidFill>
                <a:schemeClr val="bg1"/>
              </a:solidFill>
              <a:latin typeface="+mj-lt"/>
              <a:cs typeface="Wawati SC Regular"/>
            </a:endParaRPr>
          </a:p>
        </p:txBody>
      </p:sp>
      <p:sp>
        <p:nvSpPr>
          <p:cNvPr id="4" name="Slide Number Placeholder 3"/>
          <p:cNvSpPr>
            <a:spLocks noGrp="1"/>
          </p:cNvSpPr>
          <p:nvPr>
            <p:ph type="sldNum" sz="quarter" idx="10"/>
          </p:nvPr>
        </p:nvSpPr>
        <p:spPr/>
        <p:txBody>
          <a:bodyPr/>
          <a:lstStyle/>
          <a:p>
            <a:fld id="{179545F0-415F-E34B-BE8A-F903805C3004}" type="slidenum">
              <a:rPr lang="en-US" smtClean="0"/>
              <a:t>20</a:t>
            </a:fld>
            <a:endParaRPr lang="en-US"/>
          </a:p>
        </p:txBody>
      </p:sp>
    </p:spTree>
    <p:extLst>
      <p:ext uri="{BB962C8B-B14F-4D97-AF65-F5344CB8AC3E}">
        <p14:creationId xmlns:p14="http://schemas.microsoft.com/office/powerpoint/2010/main" val="1002341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a:t>
            </a:r>
            <a:r>
              <a:rPr lang="en-US" sz="1600" baseline="0" dirty="0" smtClean="0"/>
              <a:t> models we want to compare for GW signal analysis are </a:t>
            </a:r>
          </a:p>
          <a:p>
            <a:endParaRPr lang="en-US" sz="1600" baseline="0" dirty="0" smtClean="0"/>
          </a:p>
          <a:p>
            <a:r>
              <a:rPr lang="en-US" sz="1600" baseline="0" dirty="0" smtClean="0"/>
              <a:t>the </a:t>
            </a:r>
            <a:r>
              <a:rPr lang="en-US" sz="1600" baseline="0" dirty="0" smtClean="0"/>
              <a:t>model </a:t>
            </a:r>
            <a:r>
              <a:rPr lang="en-US" sz="1600" baseline="0" dirty="0" smtClean="0">
                <a:sym typeface="Wingdings"/>
              </a:rPr>
              <a:t> 	        D</a:t>
            </a:r>
            <a:r>
              <a:rPr lang="en-US" sz="1600" baseline="0" dirty="0" smtClean="0"/>
              <a:t> = Gaussian noise + a </a:t>
            </a:r>
            <a:r>
              <a:rPr lang="en-US" sz="1600" dirty="0" smtClean="0"/>
              <a:t>coherent GW signal (as in a signal present in both detectors)</a:t>
            </a:r>
            <a:r>
              <a:rPr lang="en-US" sz="1600" baseline="0" dirty="0" smtClean="0"/>
              <a:t> </a:t>
            </a:r>
            <a:r>
              <a:rPr lang="en-US" sz="1600" dirty="0" smtClean="0"/>
              <a:t> dependent on parameters such as masses,</a:t>
            </a:r>
            <a:r>
              <a:rPr lang="en-US" sz="1600" baseline="0" dirty="0" smtClean="0"/>
              <a:t> spins </a:t>
            </a:r>
            <a:r>
              <a:rPr lang="en-US" sz="1600" baseline="0" dirty="0" err="1" smtClean="0"/>
              <a:t>etc</a:t>
            </a: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And the model </a:t>
            </a:r>
            <a:r>
              <a:rPr lang="en-US" sz="1600" baseline="0" dirty="0" smtClean="0">
                <a:sym typeface="Wingdings"/>
              </a:rPr>
              <a:t>  D = </a:t>
            </a:r>
            <a:r>
              <a:rPr lang="en-US" sz="1600" baseline="0" dirty="0" smtClean="0"/>
              <a:t>Gaussian noise</a:t>
            </a:r>
          </a:p>
          <a:p>
            <a:endParaRPr lang="en-US" sz="1600" baseline="0" dirty="0" smtClean="0"/>
          </a:p>
          <a:p>
            <a:r>
              <a:rPr lang="en-US" sz="1600" baseline="0" dirty="0" smtClean="0"/>
              <a:t>in </a:t>
            </a:r>
            <a:r>
              <a:rPr lang="en-US" sz="1600" baseline="0" dirty="0" smtClean="0"/>
              <a:t>general </a:t>
            </a:r>
            <a:r>
              <a:rPr lang="en-US" sz="1600" baseline="0" dirty="0" smtClean="0"/>
              <a:t>the noise is </a:t>
            </a:r>
            <a:r>
              <a:rPr lang="en-US" sz="1600" baseline="0" dirty="0" smtClean="0"/>
              <a:t>not </a:t>
            </a:r>
            <a:r>
              <a:rPr lang="en-US" sz="1600" baseline="0" dirty="0" smtClean="0"/>
              <a:t>always Gaussian </a:t>
            </a:r>
            <a:r>
              <a:rPr lang="en-US" sz="1600" baseline="0" dirty="0" smtClean="0"/>
              <a:t>like when we have glitches and signals, but </a:t>
            </a:r>
            <a:r>
              <a:rPr lang="en-US" sz="1600" baseline="0" dirty="0" smtClean="0"/>
              <a:t>ill </a:t>
            </a:r>
            <a:r>
              <a:rPr lang="en-US" sz="1600" baseline="0" dirty="0" smtClean="0"/>
              <a:t>get into that later on</a:t>
            </a:r>
          </a:p>
          <a:p>
            <a:endParaRPr lang="en-US" sz="1600" baseline="0" dirty="0" smtClean="0"/>
          </a:p>
          <a:p>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21</a:t>
            </a:fld>
            <a:endParaRPr lang="en-US"/>
          </a:p>
        </p:txBody>
      </p:sp>
    </p:spTree>
    <p:extLst>
      <p:ext uri="{BB962C8B-B14F-4D97-AF65-F5344CB8AC3E}">
        <p14:creationId xmlns:p14="http://schemas.microsoft.com/office/powerpoint/2010/main" val="2525033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a:t>
            </a:r>
            <a:r>
              <a:rPr lang="en-US" sz="1600" baseline="0" dirty="0" smtClean="0"/>
              <a:t> way we compare these models is by taking the ratio of their evidences</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22</a:t>
            </a:fld>
            <a:endParaRPr lang="en-US"/>
          </a:p>
        </p:txBody>
      </p:sp>
    </p:spTree>
    <p:extLst>
      <p:ext uri="{BB962C8B-B14F-4D97-AF65-F5344CB8AC3E}">
        <p14:creationId xmlns:p14="http://schemas.microsoft.com/office/powerpoint/2010/main" val="1216576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TO calculate the evidence for</a:t>
            </a:r>
            <a:r>
              <a:rPr lang="en-US" sz="1600" baseline="0" dirty="0" smtClean="0"/>
              <a:t> a model, </a:t>
            </a:r>
            <a:r>
              <a:rPr lang="en-US" sz="1600" dirty="0" smtClean="0"/>
              <a:t>We</a:t>
            </a:r>
            <a:r>
              <a:rPr lang="en-US" sz="1600" baseline="0" dirty="0" smtClean="0"/>
              <a:t> perform multiple parameter estimations and calculate the priors and the likelihood,  with all the different combinations of </a:t>
            </a:r>
            <a:r>
              <a:rPr lang="en-US" sz="1600" baseline="0" dirty="0" smtClean="0"/>
              <a:t>parameters, Theta. </a:t>
            </a:r>
            <a:endParaRPr lang="en-US" sz="1600" baseline="0" dirty="0" smtClean="0"/>
          </a:p>
          <a:p>
            <a:endParaRPr lang="en-US" sz="1600" baseline="0" dirty="0" smtClean="0"/>
          </a:p>
          <a:p>
            <a:r>
              <a:rPr lang="en-US" sz="1600" baseline="0" dirty="0" smtClean="0"/>
              <a:t>Because of </a:t>
            </a:r>
            <a:r>
              <a:rPr lang="en-US" sz="1600" baseline="0" dirty="0" smtClean="0"/>
              <a:t>the fact that we calculate this product for all the different set of parameters, the Bayes factor is more useful than the </a:t>
            </a:r>
            <a:r>
              <a:rPr lang="en-US" sz="1600" baseline="0" dirty="0" smtClean="0"/>
              <a:t>SNR</a:t>
            </a:r>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23</a:t>
            </a:fld>
            <a:endParaRPr lang="en-US"/>
          </a:p>
        </p:txBody>
      </p:sp>
    </p:spTree>
    <p:extLst>
      <p:ext uri="{BB962C8B-B14F-4D97-AF65-F5344CB8AC3E}">
        <p14:creationId xmlns:p14="http://schemas.microsoft.com/office/powerpoint/2010/main" val="1216576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a:t>
            </a:r>
            <a:r>
              <a:rPr lang="en-US" sz="1600" baseline="0" dirty="0" smtClean="0"/>
              <a:t> Bayes Factor is </a:t>
            </a:r>
            <a:r>
              <a:rPr lang="en-US" sz="1600" baseline="0" dirty="0" smtClean="0"/>
              <a:t>calculated </a:t>
            </a:r>
            <a:r>
              <a:rPr lang="en-US" sz="1600" baseline="0" dirty="0" smtClean="0"/>
              <a:t>using the entire set of parameters , and also takes into consideration </a:t>
            </a:r>
            <a:r>
              <a:rPr lang="en-US" sz="1600" baseline="0" dirty="0" smtClean="0"/>
              <a:t>parameters </a:t>
            </a:r>
            <a:r>
              <a:rPr lang="en-US" sz="1600" baseline="0" dirty="0" smtClean="0"/>
              <a:t>such as the spins and spin orientations</a:t>
            </a:r>
            <a:r>
              <a:rPr lang="en-US" sz="1600" baseline="0" dirty="0" smtClean="0"/>
              <a:t>.</a:t>
            </a:r>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24</a:t>
            </a:fld>
            <a:endParaRPr lang="en-US"/>
          </a:p>
        </p:txBody>
      </p:sp>
    </p:spTree>
    <p:extLst>
      <p:ext uri="{BB962C8B-B14F-4D97-AF65-F5344CB8AC3E}">
        <p14:creationId xmlns:p14="http://schemas.microsoft.com/office/powerpoint/2010/main" val="2617908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So</a:t>
            </a:r>
            <a:r>
              <a:rPr lang="en-US" sz="1600" baseline="0" dirty="0" smtClean="0"/>
              <a:t> if all these peas represented different templates, each with some different combination of parameters, the Bayes factor is calculated considering this entire bowl of peas</a:t>
            </a:r>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25</a:t>
            </a:fld>
            <a:endParaRPr lang="en-US"/>
          </a:p>
        </p:txBody>
      </p:sp>
    </p:spTree>
    <p:extLst>
      <p:ext uri="{BB962C8B-B14F-4D97-AF65-F5344CB8AC3E}">
        <p14:creationId xmlns:p14="http://schemas.microsoft.com/office/powerpoint/2010/main" val="2617908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r>
              <a:rPr lang="en-US" sz="1600" dirty="0" smtClean="0"/>
              <a:t>On the other hand, SNR is a</a:t>
            </a:r>
            <a:r>
              <a:rPr lang="en-US" sz="1600" baseline="0" dirty="0" smtClean="0"/>
              <a:t> </a:t>
            </a:r>
            <a:r>
              <a:rPr lang="en-US" sz="1600" dirty="0" err="1" smtClean="0"/>
              <a:t>maximisation</a:t>
            </a:r>
            <a:r>
              <a:rPr lang="en-US" sz="1600" dirty="0" smtClean="0"/>
              <a:t> </a:t>
            </a:r>
            <a:r>
              <a:rPr lang="en-US" sz="1600" dirty="0"/>
              <a:t>over all possible templates. </a:t>
            </a:r>
          </a:p>
        </p:txBody>
      </p:sp>
      <p:sp>
        <p:nvSpPr>
          <p:cNvPr id="4" name="Slide Number Placeholder 3"/>
          <p:cNvSpPr>
            <a:spLocks noGrp="1"/>
          </p:cNvSpPr>
          <p:nvPr>
            <p:ph type="sldNum" sz="quarter" idx="10"/>
          </p:nvPr>
        </p:nvSpPr>
        <p:spPr/>
        <p:txBody>
          <a:bodyPr/>
          <a:lstStyle/>
          <a:p>
            <a:fld id="{179545F0-415F-E34B-BE8A-F903805C3004}" type="slidenum">
              <a:rPr lang="en-US" smtClean="0"/>
              <a:t>26</a:t>
            </a:fld>
            <a:endParaRPr lang="en-US"/>
          </a:p>
        </p:txBody>
      </p:sp>
    </p:spTree>
    <p:extLst>
      <p:ext uri="{BB962C8B-B14F-4D97-AF65-F5344CB8AC3E}">
        <p14:creationId xmlns:p14="http://schemas.microsoft.com/office/powerpoint/2010/main" val="2617908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The SNR uses only one template</a:t>
            </a:r>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27</a:t>
            </a:fld>
            <a:endParaRPr lang="en-US"/>
          </a:p>
        </p:txBody>
      </p:sp>
    </p:spTree>
    <p:extLst>
      <p:ext uri="{BB962C8B-B14F-4D97-AF65-F5344CB8AC3E}">
        <p14:creationId xmlns:p14="http://schemas.microsoft.com/office/powerpoint/2010/main" val="2617908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HENCE, the </a:t>
            </a:r>
            <a:r>
              <a:rPr lang="en-US" sz="1600" dirty="0" err="1" smtClean="0"/>
              <a:t>bayes</a:t>
            </a:r>
            <a:r>
              <a:rPr lang="en-US" sz="1600" dirty="0" smtClean="0"/>
              <a:t> factor may be more robust than</a:t>
            </a:r>
            <a:r>
              <a:rPr lang="en-US" sz="1600" baseline="0" dirty="0" smtClean="0"/>
              <a:t> the SNR</a:t>
            </a:r>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28</a:t>
            </a:fld>
            <a:endParaRPr lang="en-US"/>
          </a:p>
        </p:txBody>
      </p:sp>
    </p:spTree>
    <p:extLst>
      <p:ext uri="{BB962C8B-B14F-4D97-AF65-F5344CB8AC3E}">
        <p14:creationId xmlns:p14="http://schemas.microsoft.com/office/powerpoint/2010/main" val="183461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9545F0-415F-E34B-BE8A-F903805C3004}" type="slidenum">
              <a:rPr lang="en-US" smtClean="0"/>
              <a:t>29</a:t>
            </a:fld>
            <a:endParaRPr lang="en-US"/>
          </a:p>
        </p:txBody>
      </p:sp>
    </p:spTree>
    <p:extLst>
      <p:ext uri="{BB962C8B-B14F-4D97-AF65-F5344CB8AC3E}">
        <p14:creationId xmlns:p14="http://schemas.microsoft.com/office/powerpoint/2010/main" val="18346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main reason as</a:t>
            </a:r>
            <a:r>
              <a:rPr lang="en-US" sz="1600" baseline="0" dirty="0" smtClean="0"/>
              <a:t> </a:t>
            </a:r>
            <a:r>
              <a:rPr lang="en-US" sz="1600" dirty="0" smtClean="0"/>
              <a:t>to why we want</a:t>
            </a:r>
            <a:r>
              <a:rPr lang="en-US" sz="1600" baseline="0" dirty="0" smtClean="0"/>
              <a:t> to test a new detection statistic </a:t>
            </a:r>
            <a:r>
              <a:rPr lang="en-US" sz="1600" dirty="0" smtClean="0"/>
              <a:t>is </a:t>
            </a:r>
            <a:r>
              <a:rPr lang="en-US" sz="1600" dirty="0"/>
              <a:t>because there are some candidate events which cannot be considered as real gravitational waves as they have SNRs close to that of the background</a:t>
            </a:r>
          </a:p>
        </p:txBody>
      </p:sp>
      <p:sp>
        <p:nvSpPr>
          <p:cNvPr id="4" name="Slide Number Placeholder 3"/>
          <p:cNvSpPr>
            <a:spLocks noGrp="1"/>
          </p:cNvSpPr>
          <p:nvPr>
            <p:ph type="sldNum" sz="quarter" idx="10"/>
          </p:nvPr>
        </p:nvSpPr>
        <p:spPr/>
        <p:txBody>
          <a:bodyPr/>
          <a:lstStyle/>
          <a:p>
            <a:fld id="{179545F0-415F-E34B-BE8A-F903805C3004}" type="slidenum">
              <a:rPr lang="en-US" smtClean="0"/>
              <a:t>3</a:t>
            </a:fld>
            <a:endParaRPr lang="en-US"/>
          </a:p>
        </p:txBody>
      </p:sp>
    </p:spTree>
    <p:extLst>
      <p:ext uri="{BB962C8B-B14F-4D97-AF65-F5344CB8AC3E}">
        <p14:creationId xmlns:p14="http://schemas.microsoft.com/office/powerpoint/2010/main" val="1891568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And the main question that this</a:t>
            </a:r>
            <a:r>
              <a:rPr lang="en-US" sz="1600" baseline="0" dirty="0" smtClean="0"/>
              <a:t> project looks at is if we can use Bayes Factor as a detection statistic. </a:t>
            </a:r>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30</a:t>
            </a:fld>
            <a:endParaRPr lang="en-US"/>
          </a:p>
        </p:txBody>
      </p:sp>
    </p:spTree>
    <p:extLst>
      <p:ext uri="{BB962C8B-B14F-4D97-AF65-F5344CB8AC3E}">
        <p14:creationId xmlns:p14="http://schemas.microsoft.com/office/powerpoint/2010/main" val="816753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smtClean="0"/>
          </a:p>
          <a:p>
            <a:r>
              <a:rPr lang="en-US" sz="1600" baseline="0" dirty="0" smtClean="0"/>
              <a:t>So to use it as a detection statistic, we need to calculate BF for noise and for real signals and compare them </a:t>
            </a:r>
          </a:p>
          <a:p>
            <a:endParaRPr lang="en-US" sz="1600" baseline="0" dirty="0" smtClean="0"/>
          </a:p>
          <a:p>
            <a:endParaRPr lang="en-US" sz="1600" baseline="0" dirty="0" smtClean="0"/>
          </a:p>
          <a:p>
            <a:r>
              <a:rPr lang="en-US" sz="1600" baseline="0" dirty="0" smtClean="0"/>
              <a:t>With </a:t>
            </a:r>
            <a:r>
              <a:rPr lang="en-US" sz="1600" dirty="0" err="1" smtClean="0"/>
              <a:t>LALinferneceNEST</a:t>
            </a:r>
            <a:r>
              <a:rPr lang="en-US" sz="1600" dirty="0" smtClean="0"/>
              <a:t>, we did some initial tests</a:t>
            </a:r>
            <a:r>
              <a:rPr lang="en-US" sz="1600" baseline="0" dirty="0" smtClean="0"/>
              <a:t> and calculated some BF for noise and signal events.</a:t>
            </a:r>
          </a:p>
          <a:p>
            <a:endParaRPr lang="en-US" sz="1600" baseline="0" dirty="0" smtClean="0"/>
          </a:p>
          <a:p>
            <a:endParaRPr lang="en-US" sz="1600" baseline="0" dirty="0" smtClean="0"/>
          </a:p>
          <a:p>
            <a:r>
              <a:rPr lang="en-US" sz="1600" baseline="0" dirty="0" smtClean="0"/>
              <a:t>We learned that we get</a:t>
            </a:r>
          </a:p>
          <a:p>
            <a:r>
              <a:rPr lang="en-US" sz="1600" baseline="0" dirty="0" smtClean="0"/>
              <a:t>log </a:t>
            </a:r>
            <a:r>
              <a:rPr lang="en-US" sz="1600" baseline="0" dirty="0" smtClean="0"/>
              <a:t>BF values ~ </a:t>
            </a:r>
            <a:r>
              <a:rPr lang="en-US" sz="1600" baseline="0" dirty="0" smtClean="0"/>
              <a:t>10 for GW signals</a:t>
            </a:r>
          </a:p>
          <a:p>
            <a:r>
              <a:rPr lang="en-US" sz="1600" baseline="0" dirty="0" smtClean="0"/>
              <a:t>and </a:t>
            </a:r>
            <a:r>
              <a:rPr lang="en-US" sz="1600" baseline="0" dirty="0" smtClean="0"/>
              <a:t>~ 1s for noise events. </a:t>
            </a:r>
            <a:endParaRPr lang="en-US" sz="1600" baseline="0" dirty="0" smtClean="0"/>
          </a:p>
          <a:p>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This tells us that it is e to the 10  times more likely GW signals to match the first model, that says d = </a:t>
            </a:r>
            <a:r>
              <a:rPr lang="en-US" sz="1600" baseline="0" dirty="0" err="1" smtClean="0"/>
              <a:t>n+s</a:t>
            </a: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this difference may be large enough for us to conclude with the BF if the candidate event is a signal or not. </a:t>
            </a:r>
          </a:p>
          <a:p>
            <a:endParaRPr lang="en-US" sz="1600" dirty="0" smtClean="0"/>
          </a:p>
          <a:p>
            <a:r>
              <a:rPr lang="en-US" sz="1600" dirty="0" smtClean="0"/>
              <a:t>To </a:t>
            </a:r>
            <a:r>
              <a:rPr lang="en-US" sz="1600" dirty="0" smtClean="0"/>
              <a:t>be certain, we need to compare </a:t>
            </a:r>
            <a:r>
              <a:rPr lang="en-US" sz="1600" dirty="0" smtClean="0"/>
              <a:t>these BF for signals to a large set of BF for noise events</a:t>
            </a:r>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31</a:t>
            </a:fld>
            <a:endParaRPr lang="en-US"/>
          </a:p>
        </p:txBody>
      </p:sp>
    </p:spTree>
    <p:extLst>
      <p:ext uri="{BB962C8B-B14F-4D97-AF65-F5344CB8AC3E}">
        <p14:creationId xmlns:p14="http://schemas.microsoft.com/office/powerpoint/2010/main" val="812419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And</a:t>
            </a:r>
            <a:r>
              <a:rPr lang="en-US" sz="1600" baseline="0" dirty="0" smtClean="0"/>
              <a:t> </a:t>
            </a:r>
            <a:r>
              <a:rPr lang="en-US" sz="1600" dirty="0" smtClean="0"/>
              <a:t>Since</a:t>
            </a:r>
            <a:r>
              <a:rPr lang="en-US" sz="1600" baseline="0" dirty="0" smtClean="0"/>
              <a:t> we </a:t>
            </a:r>
            <a:r>
              <a:rPr lang="en-US" sz="1600" dirty="0" smtClean="0"/>
              <a:t>CANT </a:t>
            </a:r>
            <a:r>
              <a:rPr lang="en-US" sz="1600" dirty="0" smtClean="0"/>
              <a:t>SHEILD LIGO FROM GW SIGNALS,</a:t>
            </a:r>
            <a:r>
              <a:rPr lang="en-US" sz="1600" baseline="0" dirty="0" smtClean="0"/>
              <a:t> </a:t>
            </a:r>
            <a:r>
              <a:rPr lang="en-US" sz="1600" dirty="0" smtClean="0"/>
              <a:t>we </a:t>
            </a:r>
            <a:r>
              <a:rPr lang="en-US" sz="1600" dirty="0" smtClean="0"/>
              <a:t>need to generate our</a:t>
            </a:r>
            <a:r>
              <a:rPr lang="en-US" sz="1600" baseline="0" dirty="0" smtClean="0"/>
              <a:t> own noise data </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32</a:t>
            </a:fld>
            <a:endParaRPr lang="en-US"/>
          </a:p>
        </p:txBody>
      </p:sp>
    </p:spTree>
    <p:extLst>
      <p:ext uri="{BB962C8B-B14F-4D97-AF65-F5344CB8AC3E}">
        <p14:creationId xmlns:p14="http://schemas.microsoft.com/office/powerpoint/2010/main" val="812419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We</a:t>
            </a:r>
            <a:r>
              <a:rPr lang="en-US" sz="1600" baseline="0" dirty="0" smtClean="0"/>
              <a:t> do this by time shifting the data. Since we</a:t>
            </a:r>
            <a:r>
              <a:rPr lang="uk-UA" sz="1600" baseline="0" dirty="0" smtClean="0"/>
              <a:t>’</a:t>
            </a:r>
            <a:r>
              <a:rPr lang="en-US" sz="1600" baseline="0" dirty="0" smtClean="0"/>
              <a:t>re certain no GW signals exist in time shifted data, we call it </a:t>
            </a:r>
            <a:r>
              <a:rPr lang="en-US" sz="1600" dirty="0" smtClean="0">
                <a:solidFill>
                  <a:srgbClr val="FCD5B5"/>
                </a:solidFill>
              </a:rPr>
              <a:t>background data</a:t>
            </a:r>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There have already been numerous time shifts that have been applied to data, </a:t>
            </a:r>
            <a:r>
              <a:rPr lang="en-US" sz="1600" dirty="0" smtClean="0">
                <a:solidFill>
                  <a:srgbClr val="FCD5B5"/>
                </a:solidFill>
              </a:rPr>
              <a:t>resulting in several million years of background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FCD5B5"/>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solidFill>
                  <a:srgbClr val="FCD5B5"/>
                </a:solidFill>
              </a:rPr>
              <a:t>From this data, noise events above and SNR of 5 were recorded, and we took some of these background events and calculated the Bayes Factor for them. </a:t>
            </a:r>
            <a:endParaRPr lang="en-US" sz="1600" dirty="0" smtClean="0">
              <a:solidFill>
                <a:srgbClr val="FCD5B5"/>
              </a:solidFill>
            </a:endParaRPr>
          </a:p>
          <a:p>
            <a:endParaRPr lang="en-US" sz="1600" dirty="0" smtClean="0">
              <a:solidFill>
                <a:srgbClr val="FCD5B5"/>
              </a:solidFill>
            </a:endParaRPr>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33</a:t>
            </a:fld>
            <a:endParaRPr lang="en-US"/>
          </a:p>
        </p:txBody>
      </p:sp>
    </p:spTree>
    <p:extLst>
      <p:ext uri="{BB962C8B-B14F-4D97-AF65-F5344CB8AC3E}">
        <p14:creationId xmlns:p14="http://schemas.microsoft.com/office/powerpoint/2010/main" val="812419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As the background data was searched for SNR values above 5, each new value collected was counted. Using the count for each background event, a false alarm rate was be calculated. This is basically the number of times per second an event of a corresponding SNR is encountered. As we see on this plot, as we look at higher SNR events, we see that the FAR is lower, which tells us that these events are rarer.</a:t>
            </a:r>
          </a:p>
          <a:p>
            <a:endParaRPr lang="en-US" sz="1600" baseline="0" dirty="0" smtClean="0"/>
          </a:p>
          <a:p>
            <a:r>
              <a:rPr lang="en-US" sz="1600" baseline="0" dirty="0" smtClean="0"/>
              <a:t>We heavily down sampled the background events, and then using </a:t>
            </a:r>
            <a:r>
              <a:rPr lang="en-US" sz="1600" baseline="0" dirty="0" err="1" smtClean="0"/>
              <a:t>LALinferenceNEST</a:t>
            </a:r>
            <a:r>
              <a:rPr lang="en-US" sz="1600" baseline="0" dirty="0" smtClean="0"/>
              <a:t> we calculated the BF for those events.</a:t>
            </a:r>
          </a:p>
          <a:p>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34</a:t>
            </a:fld>
            <a:endParaRPr lang="en-US"/>
          </a:p>
        </p:txBody>
      </p:sp>
    </p:spTree>
    <p:extLst>
      <p:ext uri="{BB962C8B-B14F-4D97-AF65-F5344CB8AC3E}">
        <p14:creationId xmlns:p14="http://schemas.microsoft.com/office/powerpoint/2010/main" val="812419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Here is a plot of the BF as a detection statistic,</a:t>
            </a:r>
            <a:r>
              <a:rPr lang="en-US" sz="1600" baseline="0" dirty="0" smtClean="0"/>
              <a:t> with the False Alarm rate on the Y axis, where the FAR is the number of events that occur per second</a:t>
            </a:r>
          </a:p>
          <a:p>
            <a:endParaRPr lang="en-US" sz="1600" baseline="0" dirty="0" smtClean="0"/>
          </a:p>
          <a:p>
            <a:r>
              <a:rPr lang="en-US" sz="1600" baseline="0" dirty="0" smtClean="0"/>
              <a:t>We see that most of the background events fall in one category on the left side.</a:t>
            </a:r>
          </a:p>
          <a:p>
            <a:endParaRPr lang="en-US" sz="1600" dirty="0"/>
          </a:p>
          <a:p>
            <a:endParaRPr lang="en-US" sz="1600" dirty="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35</a:t>
            </a:fld>
            <a:endParaRPr lang="en-US"/>
          </a:p>
        </p:txBody>
      </p:sp>
    </p:spTree>
    <p:extLst>
      <p:ext uri="{BB962C8B-B14F-4D97-AF65-F5344CB8AC3E}">
        <p14:creationId xmlns:p14="http://schemas.microsoft.com/office/powerpoint/2010/main" val="322115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However, we also see that some of the</a:t>
            </a:r>
            <a:r>
              <a:rPr lang="en-US" sz="1600" baseline="0" dirty="0" smtClean="0"/>
              <a:t> background events have </a:t>
            </a:r>
            <a:r>
              <a:rPr lang="en-US" sz="1600" dirty="0" smtClean="0"/>
              <a:t>HIGH </a:t>
            </a:r>
            <a:r>
              <a:rPr lang="en-US" sz="1600" dirty="0" smtClean="0"/>
              <a:t>BAYES FACTORS FOR NOISE EVENTS</a:t>
            </a:r>
            <a:r>
              <a:rPr lang="en-US" sz="1600" dirty="0" smtClean="0"/>
              <a:t>! Oh </a:t>
            </a:r>
            <a:r>
              <a:rPr lang="en-US" sz="1600" dirty="0" err="1" smtClean="0"/>
              <a:t>noooo</a:t>
            </a:r>
            <a:r>
              <a:rPr lang="en-US" sz="1600" dirty="0" smtClean="0"/>
              <a:t>! </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36</a:t>
            </a:fld>
            <a:endParaRPr lang="en-US"/>
          </a:p>
        </p:txBody>
      </p:sp>
    </p:spTree>
    <p:extLst>
      <p:ext uri="{BB962C8B-B14F-4D97-AF65-F5344CB8AC3E}">
        <p14:creationId xmlns:p14="http://schemas.microsoft.com/office/powerpoint/2010/main" val="4058708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So</a:t>
            </a:r>
            <a:r>
              <a:rPr lang="en-US" sz="1600" baseline="0" dirty="0" smtClean="0"/>
              <a:t> we began thinking what could have cause this, and we </a:t>
            </a:r>
            <a:r>
              <a:rPr lang="en-US" sz="1600" baseline="0" dirty="0" err="1" smtClean="0"/>
              <a:t>realised</a:t>
            </a:r>
            <a:r>
              <a:rPr lang="en-US" sz="1600" baseline="0" dirty="0" smtClean="0"/>
              <a:t> that one reason might be due to non </a:t>
            </a:r>
            <a:r>
              <a:rPr lang="en-US" sz="1600" baseline="0" dirty="0" err="1" smtClean="0"/>
              <a:t>gaussian</a:t>
            </a:r>
            <a:r>
              <a:rPr lang="en-US" sz="1600" baseline="0" dirty="0" smtClean="0"/>
              <a:t> nose and glitches. </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37</a:t>
            </a:fld>
            <a:endParaRPr lang="en-US"/>
          </a:p>
        </p:txBody>
      </p:sp>
    </p:spTree>
    <p:extLst>
      <p:ext uri="{BB962C8B-B14F-4D97-AF65-F5344CB8AC3E}">
        <p14:creationId xmlns:p14="http://schemas.microsoft.com/office/powerpoint/2010/main" val="4058708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SO this is what a spectrogram for a real gravitational wave signal looks like </a:t>
            </a:r>
            <a:endParaRPr lang="en-US" sz="1600" dirty="0" smtClean="0">
              <a:sym typeface="Wingdings"/>
            </a:endParaRPr>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38</a:t>
            </a:fld>
            <a:endParaRPr lang="en-US"/>
          </a:p>
        </p:txBody>
      </p:sp>
    </p:spTree>
    <p:extLst>
      <p:ext uri="{BB962C8B-B14F-4D97-AF65-F5344CB8AC3E}">
        <p14:creationId xmlns:p14="http://schemas.microsoft.com/office/powerpoint/2010/main" val="2999092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The Problem is that sometimes</a:t>
            </a:r>
            <a:r>
              <a:rPr lang="en-US" sz="1600" baseline="0" dirty="0" smtClean="0"/>
              <a:t> we get glitches in our data. </a:t>
            </a:r>
            <a:r>
              <a:rPr lang="en-US" sz="1600" dirty="0" smtClean="0"/>
              <a:t>Glitches are non Gaussian features that are noise – but look like</a:t>
            </a:r>
            <a:r>
              <a:rPr lang="en-US" sz="1600" baseline="0" dirty="0" smtClean="0"/>
              <a:t> chirping signals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39</a:t>
            </a:fld>
            <a:endParaRPr lang="en-US"/>
          </a:p>
        </p:txBody>
      </p:sp>
    </p:spTree>
    <p:extLst>
      <p:ext uri="{BB962C8B-B14F-4D97-AF65-F5344CB8AC3E}">
        <p14:creationId xmlns:p14="http://schemas.microsoft.com/office/powerpoint/2010/main" val="299909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dirty="0"/>
              <a:t>think that the bayes factor may be able to help </a:t>
            </a:r>
            <a:r>
              <a:rPr lang="en-US" dirty="0" smtClean="0"/>
              <a:t>Improve the detection confidence for events</a:t>
            </a:r>
            <a:r>
              <a:rPr lang="en-US" baseline="0" dirty="0" smtClean="0"/>
              <a:t> such as these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this point, I would like to explain what a detection statistic is, and what the Bayes Factor is as initially, as these two topics confused the heck out of me</a:t>
            </a:r>
          </a:p>
          <a:p>
            <a:endParaRPr lang="en-US" dirty="0"/>
          </a:p>
        </p:txBody>
      </p:sp>
      <p:sp>
        <p:nvSpPr>
          <p:cNvPr id="4" name="Slide Number Placeholder 3"/>
          <p:cNvSpPr>
            <a:spLocks noGrp="1"/>
          </p:cNvSpPr>
          <p:nvPr>
            <p:ph type="sldNum" sz="quarter" idx="10"/>
          </p:nvPr>
        </p:nvSpPr>
        <p:spPr/>
        <p:txBody>
          <a:bodyPr/>
          <a:lstStyle/>
          <a:p>
            <a:fld id="{179545F0-415F-E34B-BE8A-F903805C3004}" type="slidenum">
              <a:rPr lang="en-US" smtClean="0"/>
              <a:t>4</a:t>
            </a:fld>
            <a:endParaRPr lang="en-US"/>
          </a:p>
        </p:txBody>
      </p:sp>
    </p:spTree>
    <p:extLst>
      <p:ext uri="{BB962C8B-B14F-4D97-AF65-F5344CB8AC3E}">
        <p14:creationId xmlns:p14="http://schemas.microsoft.com/office/powerpoint/2010/main" val="1891568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This is problematic since our models expect GAUSSIAN</a:t>
            </a:r>
            <a:r>
              <a:rPr lang="en-US" sz="1600" baseline="0" dirty="0" smtClean="0"/>
              <a:t> NOISE.  </a:t>
            </a:r>
            <a:r>
              <a:rPr lang="en-US" sz="1600" dirty="0" smtClean="0"/>
              <a:t>If we</a:t>
            </a:r>
            <a:r>
              <a:rPr lang="en-US" sz="1600" baseline="0" dirty="0" smtClean="0"/>
              <a:t> get non</a:t>
            </a:r>
            <a:r>
              <a:rPr lang="en-US" sz="1600" dirty="0" smtClean="0"/>
              <a:t> Gaussian noise, then our bf calculations gets thrown</a:t>
            </a:r>
            <a:r>
              <a:rPr lang="en-US" sz="1600" baseline="0" dirty="0" smtClean="0"/>
              <a:t> </a:t>
            </a:r>
            <a:r>
              <a:rPr lang="en-US" sz="1600" dirty="0" smtClean="0"/>
              <a:t>off. </a:t>
            </a:r>
            <a:r>
              <a:rPr lang="en-US" sz="1600" baseline="0" dirty="0" smtClean="0"/>
              <a:t> </a:t>
            </a:r>
          </a:p>
          <a:p>
            <a:endParaRPr lang="en-US" sz="160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40</a:t>
            </a:fld>
            <a:endParaRPr lang="en-US"/>
          </a:p>
        </p:txBody>
      </p:sp>
    </p:spTree>
    <p:extLst>
      <p:ext uri="{BB962C8B-B14F-4D97-AF65-F5344CB8AC3E}">
        <p14:creationId xmlns:p14="http://schemas.microsoft.com/office/powerpoint/2010/main" val="2525033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a:p>
            <a:r>
              <a:rPr lang="en-US" sz="1600" dirty="0" smtClean="0"/>
              <a:t>Say if there is a glitch in one detector, but no glitch in the other, it is hard to describe the data using coherent GW model analysis , as no coherent features will be present in both data sets. </a:t>
            </a:r>
          </a:p>
          <a:p>
            <a:endParaRPr lang="en-US" sz="1600" dirty="0" smtClean="0"/>
          </a:p>
          <a:p>
            <a:endParaRPr lang="en-US" sz="160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41</a:t>
            </a:fld>
            <a:endParaRPr lang="en-US"/>
          </a:p>
        </p:txBody>
      </p:sp>
    </p:spTree>
    <p:extLst>
      <p:ext uri="{BB962C8B-B14F-4D97-AF65-F5344CB8AC3E}">
        <p14:creationId xmlns:p14="http://schemas.microsoft.com/office/powerpoint/2010/main" val="2999092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a:p>
            <a:r>
              <a:rPr lang="en-US" sz="1600" dirty="0" smtClean="0"/>
              <a:t>If we </a:t>
            </a:r>
            <a:r>
              <a:rPr lang="en-US" sz="1600" dirty="0" err="1" smtClean="0"/>
              <a:t>analyse</a:t>
            </a:r>
            <a:r>
              <a:rPr lang="en-US" sz="1600" dirty="0" smtClean="0"/>
              <a:t> each data sets with incoherent GW models, we see that the BF for both the data sets are drastically different. hence we can conclude that the large coherent </a:t>
            </a:r>
            <a:r>
              <a:rPr lang="en-US" sz="1600" dirty="0" err="1" smtClean="0"/>
              <a:t>bayes</a:t>
            </a:r>
            <a:r>
              <a:rPr lang="en-US" sz="1600" dirty="0" smtClean="0"/>
              <a:t> factor is dominated by the large incoherent Bayes factor due</a:t>
            </a:r>
            <a:r>
              <a:rPr lang="en-US" sz="1600" baseline="0" dirty="0" smtClean="0"/>
              <a:t> to the Hanford’s Data set</a:t>
            </a:r>
            <a:r>
              <a:rPr lang="en-US" sz="1600" dirty="0" smtClean="0"/>
              <a:t>. </a:t>
            </a:r>
          </a:p>
          <a:p>
            <a:endParaRPr lang="en-US" sz="1600" baseline="0" dirty="0" smtClean="0"/>
          </a:p>
          <a:p>
            <a:endParaRPr lang="en-US" sz="1600" baseline="0" dirty="0" smtClean="0"/>
          </a:p>
          <a:p>
            <a:r>
              <a:rPr lang="en-US" sz="1600" baseline="0" dirty="0" smtClean="0"/>
              <a:t>A potential fix to this problem is by using what we call a COHERENCE </a:t>
            </a:r>
            <a:r>
              <a:rPr lang="en-US" sz="1600" baseline="0" dirty="0" smtClean="0"/>
              <a:t>TEST</a:t>
            </a:r>
          </a:p>
          <a:p>
            <a:r>
              <a:rPr lang="en-US" sz="1600" baseline="0" dirty="0" smtClean="0"/>
              <a:t>It tries to figure out if a glitch is present only in one detector. </a:t>
            </a:r>
          </a:p>
          <a:p>
            <a:endParaRPr lang="en-US" sz="160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42</a:t>
            </a:fld>
            <a:endParaRPr lang="en-US"/>
          </a:p>
        </p:txBody>
      </p:sp>
    </p:spTree>
    <p:extLst>
      <p:ext uri="{BB962C8B-B14F-4D97-AF65-F5344CB8AC3E}">
        <p14:creationId xmlns:p14="http://schemas.microsoft.com/office/powerpoint/2010/main" val="2999092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The</a:t>
            </a:r>
            <a:r>
              <a:rPr lang="en-US" sz="1600" baseline="0" dirty="0" smtClean="0"/>
              <a:t> Coherence test calculates the BCR, which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takes the combined </a:t>
            </a:r>
            <a:r>
              <a:rPr lang="en-US" sz="1600" baseline="0" dirty="0" err="1" smtClean="0"/>
              <a:t>bayes</a:t>
            </a:r>
            <a:r>
              <a:rPr lang="en-US" sz="1600" baseline="0" dirty="0" smtClean="0"/>
              <a:t> factor, </a:t>
            </a:r>
            <a:r>
              <a:rPr lang="en-US" sz="1600" baseline="0" dirty="0" smtClean="0"/>
              <a:t>divides it by the</a:t>
            </a:r>
            <a:endParaRPr lang="en-US" sz="1600" dirty="0" smtClean="0"/>
          </a:p>
          <a:p>
            <a:r>
              <a:rPr lang="en-US" sz="1600" baseline="0" dirty="0" smtClean="0"/>
              <a:t>sum of the  Bayes factors </a:t>
            </a:r>
            <a:r>
              <a:rPr lang="en-US" sz="1600" baseline="0" dirty="0" smtClean="0"/>
              <a:t>of data from </a:t>
            </a:r>
            <a:r>
              <a:rPr lang="en-US" sz="1600" baseline="0" dirty="0" smtClean="0"/>
              <a:t>both the independent detectors,</a:t>
            </a:r>
          </a:p>
          <a:p>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43</a:t>
            </a:fld>
            <a:endParaRPr lang="en-US"/>
          </a:p>
        </p:txBody>
      </p:sp>
    </p:spTree>
    <p:extLst>
      <p:ext uri="{BB962C8B-B14F-4D97-AF65-F5344CB8AC3E}">
        <p14:creationId xmlns:p14="http://schemas.microsoft.com/office/powerpoint/2010/main" val="3513063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HENCE, if the combined Bayes Factor is high, and this is due to the Bayes factor at only one detector, the BCR will be </a:t>
            </a:r>
            <a:r>
              <a:rPr lang="en-US" sz="1600" baseline="0" dirty="0" smtClean="0"/>
              <a:t>low</a:t>
            </a:r>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44</a:t>
            </a:fld>
            <a:endParaRPr lang="en-US"/>
          </a:p>
        </p:txBody>
      </p:sp>
    </p:spTree>
    <p:extLst>
      <p:ext uri="{BB962C8B-B14F-4D97-AF65-F5344CB8AC3E}">
        <p14:creationId xmlns:p14="http://schemas.microsoft.com/office/powerpoint/2010/main" val="3513063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Here we have a plot of the Bayes Coherence Ration as the detection stat on the X,</a:t>
            </a:r>
            <a:r>
              <a:rPr lang="en-US" sz="1600" baseline="0" dirty="0" smtClean="0"/>
              <a:t> and the false alar rate on the Y</a:t>
            </a:r>
          </a:p>
          <a:p>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Note that The chirp mass range for the red background events is in the 6 to 45 solar mass range, while the chirp mass for the blue background events are from the 24 to 45 solar mass range.</a:t>
            </a:r>
          </a:p>
          <a:p>
            <a:endParaRPr lang="en-US" sz="1600" dirty="0" smtClean="0"/>
          </a:p>
          <a:p>
            <a:endParaRPr lang="en-US" sz="1600" dirty="0"/>
          </a:p>
          <a:p>
            <a:r>
              <a:rPr lang="en-US" sz="1600" dirty="0" smtClean="0"/>
              <a:t>Now there are two interesting things</a:t>
            </a:r>
            <a:r>
              <a:rPr lang="en-US" sz="1600" dirty="0"/>
              <a:t>, noise seems to cluster really nicely into one group, and this highlights the GW </a:t>
            </a:r>
            <a:r>
              <a:rPr lang="en-US" sz="1600" dirty="0" smtClean="0"/>
              <a:t>signals.</a:t>
            </a:r>
            <a:r>
              <a:rPr lang="en-US" sz="1600" baseline="0" dirty="0" smtClean="0"/>
              <a:t> This is great, as the separation between the GW signals and the background is more than 40,000 . This is great! </a:t>
            </a:r>
          </a:p>
          <a:p>
            <a:endParaRPr lang="en-US" sz="1600" baseline="0" dirty="0" smtClean="0"/>
          </a:p>
          <a:p>
            <a:endParaRPr lang="en-US" sz="1600" baseline="0" dirty="0" smtClean="0"/>
          </a:p>
          <a:p>
            <a:r>
              <a:rPr lang="en-US" sz="1600" dirty="0" smtClean="0"/>
              <a:t>however, there is one </a:t>
            </a:r>
            <a:r>
              <a:rPr lang="en-US" sz="1600" dirty="0"/>
              <a:t>outlier which has an absurdly large </a:t>
            </a:r>
            <a:r>
              <a:rPr lang="en-US" sz="1600" dirty="0" smtClean="0"/>
              <a:t>BCR</a:t>
            </a:r>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45</a:t>
            </a:fld>
            <a:endParaRPr lang="en-US"/>
          </a:p>
        </p:txBody>
      </p:sp>
    </p:spTree>
    <p:extLst>
      <p:ext uri="{BB962C8B-B14F-4D97-AF65-F5344CB8AC3E}">
        <p14:creationId xmlns:p14="http://schemas.microsoft.com/office/powerpoint/2010/main" val="339693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a:p>
            <a:endParaRPr lang="en-US" sz="1600" dirty="0" smtClean="0"/>
          </a:p>
          <a:p>
            <a:r>
              <a:rPr lang="en-US" sz="1600" dirty="0" smtClean="0"/>
              <a:t>When</a:t>
            </a:r>
            <a:r>
              <a:rPr lang="en-US" sz="1600" baseline="0" dirty="0" smtClean="0"/>
              <a:t> we independently studied this background event, we found that its SNR at L was  17.2, and its SNR at H was 2.7, which tells us that this was not a coherent background event, and was most likely due to a glitch (</a:t>
            </a:r>
            <a:r>
              <a:rPr lang="en-US" sz="1600" baseline="0" dirty="0" err="1" smtClean="0"/>
              <a:t>coh</a:t>
            </a:r>
            <a:r>
              <a:rPr lang="en-US" sz="1600" baseline="0" dirty="0" smtClean="0"/>
              <a:t> SNR – 18)</a:t>
            </a:r>
            <a:endParaRPr lang="en-US" sz="1600" dirty="0" smtClean="0"/>
          </a:p>
          <a:p>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Hence</a:t>
            </a:r>
            <a:r>
              <a:rPr lang="en-US" sz="1600" baseline="0" dirty="0" smtClean="0"/>
              <a:t> we concluded that only the BCR would not be enough to be used as a detection statistic – we would also need something like the SNR to help </a:t>
            </a:r>
            <a:r>
              <a:rPr lang="en-US" sz="1600" dirty="0" smtClean="0"/>
              <a:t>discriminate Signals from noise better </a:t>
            </a:r>
          </a:p>
        </p:txBody>
      </p:sp>
      <p:sp>
        <p:nvSpPr>
          <p:cNvPr id="4" name="Slide Number Placeholder 3"/>
          <p:cNvSpPr>
            <a:spLocks noGrp="1"/>
          </p:cNvSpPr>
          <p:nvPr>
            <p:ph type="sldNum" sz="quarter" idx="10"/>
          </p:nvPr>
        </p:nvSpPr>
        <p:spPr/>
        <p:txBody>
          <a:bodyPr/>
          <a:lstStyle/>
          <a:p>
            <a:fld id="{179545F0-415F-E34B-BE8A-F903805C3004}" type="slidenum">
              <a:rPr lang="en-US" smtClean="0"/>
              <a:t>46</a:t>
            </a:fld>
            <a:endParaRPr lang="en-US"/>
          </a:p>
        </p:txBody>
      </p:sp>
    </p:spTree>
    <p:extLst>
      <p:ext uri="{BB962C8B-B14F-4D97-AF65-F5344CB8AC3E}">
        <p14:creationId xmlns:p14="http://schemas.microsoft.com/office/powerpoint/2010/main" val="2142303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Here we can compare the SNR and the BCR as detection statistics. </a:t>
            </a:r>
          </a:p>
          <a:p>
            <a:endParaRPr lang="en-US" sz="1600" dirty="0" smtClean="0"/>
          </a:p>
          <a:p>
            <a:r>
              <a:rPr lang="en-US" sz="1600" dirty="0" smtClean="0"/>
              <a:t>We </a:t>
            </a:r>
            <a:r>
              <a:rPr lang="en-US" sz="1600" dirty="0"/>
              <a:t>see that there is quite a large distance between the signal events from the background distribution </a:t>
            </a:r>
          </a:p>
          <a:p>
            <a:endParaRPr lang="en-US" sz="1600" dirty="0"/>
          </a:p>
          <a:p>
            <a:r>
              <a:rPr lang="en-US" sz="1600" dirty="0"/>
              <a:t>Hence we </a:t>
            </a:r>
            <a:r>
              <a:rPr lang="en-US" sz="1600" dirty="0" smtClean="0"/>
              <a:t>believe </a:t>
            </a:r>
            <a:r>
              <a:rPr lang="en-US" sz="1600" dirty="0"/>
              <a:t>that the BCR may be a better detection statistic. </a:t>
            </a:r>
          </a:p>
        </p:txBody>
      </p:sp>
      <p:sp>
        <p:nvSpPr>
          <p:cNvPr id="4" name="Slide Number Placeholder 3"/>
          <p:cNvSpPr>
            <a:spLocks noGrp="1"/>
          </p:cNvSpPr>
          <p:nvPr>
            <p:ph type="sldNum" sz="quarter" idx="10"/>
          </p:nvPr>
        </p:nvSpPr>
        <p:spPr/>
        <p:txBody>
          <a:bodyPr/>
          <a:lstStyle/>
          <a:p>
            <a:fld id="{179545F0-415F-E34B-BE8A-F903805C3004}" type="slidenum">
              <a:rPr lang="en-US" smtClean="0"/>
              <a:t>47</a:t>
            </a:fld>
            <a:endParaRPr lang="en-US"/>
          </a:p>
        </p:txBody>
      </p:sp>
    </p:spTree>
    <p:extLst>
      <p:ext uri="{BB962C8B-B14F-4D97-AF65-F5344CB8AC3E}">
        <p14:creationId xmlns:p14="http://schemas.microsoft.com/office/powerpoint/2010/main" val="1797612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HOWEVER</a:t>
            </a:r>
            <a:r>
              <a:rPr lang="en-US" dirty="0"/>
              <a:t>, much more work left </a:t>
            </a:r>
            <a:endParaRPr lang="en-US" dirty="0" smtClean="0"/>
          </a:p>
          <a:p>
            <a:r>
              <a:rPr lang="en-US" dirty="0" smtClean="0"/>
              <a:t>BCR </a:t>
            </a:r>
            <a:r>
              <a:rPr lang="en-US" dirty="0"/>
              <a:t>alone isnt enough</a:t>
            </a:r>
          </a:p>
          <a:p>
            <a:endParaRPr lang="en-US" dirty="0"/>
          </a:p>
          <a:p>
            <a:r>
              <a:rPr lang="en-US" dirty="0"/>
              <a:t>INclude other info about the the events with the BCR</a:t>
            </a:r>
          </a:p>
          <a:p>
            <a:endParaRPr lang="en-US" dirty="0"/>
          </a:p>
          <a:p>
            <a:r>
              <a:rPr lang="en-US" dirty="0" smtClean="0"/>
              <a:t>BCR is a </a:t>
            </a:r>
            <a:r>
              <a:rPr lang="en-US" dirty="0" smtClean="0"/>
              <a:t>promising</a:t>
            </a:r>
            <a:r>
              <a:rPr lang="en-US" baseline="0" dirty="0" smtClean="0"/>
              <a:t> </a:t>
            </a:r>
            <a:r>
              <a:rPr lang="en-US" baseline="0" dirty="0" smtClean="0"/>
              <a:t>way of </a:t>
            </a:r>
            <a:r>
              <a:rPr lang="en-US" baseline="0" dirty="0" smtClean="0"/>
              <a:t>categorizing </a:t>
            </a:r>
            <a:r>
              <a:rPr lang="en-US" baseline="0" dirty="0" smtClean="0"/>
              <a:t>signals and noise events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9545F0-415F-E34B-BE8A-F903805C3004}" type="slidenum">
              <a:rPr lang="en-US" smtClean="0"/>
              <a:t>48</a:t>
            </a:fld>
            <a:endParaRPr lang="en-US"/>
          </a:p>
        </p:txBody>
      </p:sp>
    </p:spTree>
    <p:extLst>
      <p:ext uri="{BB962C8B-B14F-4D97-AF65-F5344CB8AC3E}">
        <p14:creationId xmlns:p14="http://schemas.microsoft.com/office/powerpoint/2010/main" val="3167056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9545F0-415F-E34B-BE8A-F903805C3004}" type="slidenum">
              <a:rPr lang="en-US" smtClean="0"/>
              <a:t>49</a:t>
            </a:fld>
            <a:endParaRPr lang="en-US"/>
          </a:p>
        </p:txBody>
      </p:sp>
    </p:spTree>
    <p:extLst>
      <p:ext uri="{BB962C8B-B14F-4D97-AF65-F5344CB8AC3E}">
        <p14:creationId xmlns:p14="http://schemas.microsoft.com/office/powerpoint/2010/main" val="345717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600" dirty="0" smtClean="0"/>
          </a:p>
          <a:p>
            <a:pPr algn="l"/>
            <a:endParaRPr lang="en-US" sz="1600" baseline="0" dirty="0" smtClean="0"/>
          </a:p>
          <a:p>
            <a:pPr algn="l"/>
            <a:r>
              <a:rPr lang="en-US" sz="1600" baseline="0" dirty="0" smtClean="0"/>
              <a:t>A detection statistic </a:t>
            </a:r>
            <a:r>
              <a:rPr lang="en-US" sz="1600" baseline="0" dirty="0" smtClean="0"/>
              <a:t>is  something </a:t>
            </a:r>
            <a:r>
              <a:rPr lang="en-US" sz="1600" kern="1200" dirty="0" smtClean="0">
                <a:solidFill>
                  <a:schemeClr val="tx1"/>
                </a:solidFill>
                <a:latin typeface="+mn-lt"/>
                <a:ea typeface="+mn-ea"/>
                <a:cs typeface="+mn-cs"/>
              </a:rPr>
              <a:t>quantifies the ability to discern between </a:t>
            </a:r>
            <a:r>
              <a:rPr lang="en-US" sz="1600" kern="1200" dirty="0" smtClean="0">
                <a:solidFill>
                  <a:schemeClr val="tx1"/>
                </a:solidFill>
                <a:latin typeface="+mn-lt"/>
                <a:ea typeface="+mn-ea"/>
                <a:cs typeface="+mn-cs"/>
              </a:rPr>
              <a:t>GW signals, </a:t>
            </a:r>
            <a:r>
              <a:rPr lang="en-US" sz="1600" kern="1200" dirty="0" smtClean="0">
                <a:solidFill>
                  <a:schemeClr val="tx1"/>
                </a:solidFill>
                <a:latin typeface="+mn-lt"/>
                <a:ea typeface="+mn-ea"/>
                <a:cs typeface="+mn-cs"/>
              </a:rPr>
              <a:t>and </a:t>
            </a:r>
            <a:r>
              <a:rPr lang="en-US" sz="1600" kern="1200" dirty="0" smtClean="0">
                <a:solidFill>
                  <a:schemeClr val="tx1"/>
                </a:solidFill>
                <a:latin typeface="+mn-lt"/>
                <a:ea typeface="+mn-ea"/>
                <a:cs typeface="+mn-cs"/>
              </a:rPr>
              <a:t>random</a:t>
            </a:r>
            <a:r>
              <a:rPr lang="en-US" sz="1600" kern="1200" baseline="0" dirty="0" smtClean="0">
                <a:solidFill>
                  <a:schemeClr val="tx1"/>
                </a:solidFill>
                <a:latin typeface="+mn-lt"/>
                <a:ea typeface="+mn-ea"/>
                <a:cs typeface="+mn-cs"/>
              </a:rPr>
              <a:t> </a:t>
            </a:r>
            <a:r>
              <a:rPr lang="en-US" sz="1600" kern="1200" dirty="0" smtClean="0">
                <a:solidFill>
                  <a:schemeClr val="tx1"/>
                </a:solidFill>
                <a:latin typeface="+mn-lt"/>
                <a:ea typeface="+mn-ea"/>
                <a:cs typeface="+mn-cs"/>
              </a:rPr>
              <a:t>patterns </a:t>
            </a:r>
            <a:r>
              <a:rPr lang="en-US" sz="1600" kern="1200" dirty="0" smtClean="0">
                <a:solidFill>
                  <a:schemeClr val="tx1"/>
                </a:solidFill>
                <a:latin typeface="+mn-lt"/>
                <a:ea typeface="+mn-ea"/>
                <a:cs typeface="+mn-cs"/>
              </a:rPr>
              <a:t>that distract from the </a:t>
            </a:r>
            <a:r>
              <a:rPr lang="en-US" sz="1600" kern="1200" dirty="0" smtClean="0">
                <a:solidFill>
                  <a:schemeClr val="tx1"/>
                </a:solidFill>
                <a:latin typeface="+mn-lt"/>
                <a:ea typeface="+mn-ea"/>
                <a:cs typeface="+mn-cs"/>
              </a:rPr>
              <a:t>signals</a:t>
            </a:r>
            <a:r>
              <a:rPr lang="en-US" sz="1600" kern="1200" baseline="0" dirty="0" smtClean="0">
                <a:solidFill>
                  <a:schemeClr val="tx1"/>
                </a:solidFill>
                <a:latin typeface="+mn-lt"/>
                <a:ea typeface="+mn-ea"/>
                <a:cs typeface="+mn-cs"/>
              </a:rPr>
              <a:t>, known as noise.</a:t>
            </a:r>
          </a:p>
          <a:p>
            <a:pPr algn="l"/>
            <a:endParaRPr lang="en-US" sz="1600" kern="1200" baseline="0" dirty="0" smtClean="0">
              <a:solidFill>
                <a:schemeClr val="tx1"/>
              </a:solidFill>
              <a:latin typeface="+mn-lt"/>
              <a:ea typeface="+mn-ea"/>
              <a:cs typeface="+mn-cs"/>
            </a:endParaRPr>
          </a:p>
          <a:p>
            <a:pPr algn="l"/>
            <a:r>
              <a:rPr lang="en-US" sz="1600" dirty="0" smtClean="0"/>
              <a:t>So on this plot, we have </a:t>
            </a:r>
            <a:r>
              <a:rPr lang="en-US" sz="1600" baseline="0" dirty="0" smtClean="0"/>
              <a:t>SNR </a:t>
            </a:r>
            <a:r>
              <a:rPr lang="en-US" sz="1600" baseline="0" dirty="0" smtClean="0"/>
              <a:t>as the detection </a:t>
            </a:r>
            <a:r>
              <a:rPr lang="en-US" sz="1600" baseline="0" dirty="0" smtClean="0"/>
              <a:t>statistic on the X Axis, and the number of events that occur per second on the Y axis.</a:t>
            </a:r>
            <a:endParaRPr lang="en-US" sz="1600" baseline="0" dirty="0" smtClean="0"/>
          </a:p>
          <a:p>
            <a:pPr algn="ctr"/>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5</a:t>
            </a:fld>
            <a:endParaRPr lang="en-US"/>
          </a:p>
        </p:txBody>
      </p:sp>
    </p:spTree>
    <p:extLst>
      <p:ext uri="{BB962C8B-B14F-4D97-AF65-F5344CB8AC3E}">
        <p14:creationId xmlns:p14="http://schemas.microsoft.com/office/powerpoint/2010/main" val="114042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With the detection statistic, we can create a background,</a:t>
            </a:r>
            <a:r>
              <a:rPr lang="en-US" sz="1600" baseline="0" dirty="0" smtClean="0"/>
              <a:t> which </a:t>
            </a:r>
            <a:r>
              <a:rPr lang="en-US" sz="1600" dirty="0" smtClean="0"/>
              <a:t>is </a:t>
            </a:r>
            <a:r>
              <a:rPr lang="en-US" sz="1600" dirty="0" smtClean="0"/>
              <a:t>what</a:t>
            </a:r>
            <a:r>
              <a:rPr lang="en-US" sz="1600" baseline="0" dirty="0" smtClean="0"/>
              <a:t> </a:t>
            </a:r>
            <a:r>
              <a:rPr lang="en-US" sz="1600" baseline="0" dirty="0" smtClean="0"/>
              <a:t>SNR values we get </a:t>
            </a:r>
            <a:r>
              <a:rPr lang="en-US" sz="1600" baseline="0" dirty="0" smtClean="0"/>
              <a:t>for </a:t>
            </a:r>
            <a:r>
              <a:rPr lang="en-US" sz="1600" baseline="0" dirty="0" smtClean="0"/>
              <a:t>data that contains no GW signal,  and  contains only noise</a:t>
            </a:r>
          </a:p>
          <a:p>
            <a:endParaRPr lang="en-US" sz="1600" baseline="0" dirty="0" smtClean="0"/>
          </a:p>
          <a:p>
            <a:r>
              <a:rPr lang="en-US" sz="1600" baseline="0" dirty="0" smtClean="0"/>
              <a:t>The foreground are </a:t>
            </a:r>
            <a:r>
              <a:rPr lang="en-US" sz="1600" baseline="0" dirty="0" smtClean="0"/>
              <a:t>the SNRs values we get from data that could contain GW signals. </a:t>
            </a:r>
          </a:p>
          <a:p>
            <a:r>
              <a:rPr lang="en-US" sz="1600" baseline="0" dirty="0" smtClean="0"/>
              <a:t>By </a:t>
            </a:r>
            <a:r>
              <a:rPr lang="en-US" sz="1600" baseline="0" dirty="0" smtClean="0"/>
              <a:t>comparing Foreground to background we can ask which foreground events are lounder than </a:t>
            </a:r>
            <a:r>
              <a:rPr lang="en-US" sz="1600" baseline="0" dirty="0" smtClean="0"/>
              <a:t>background, and mark these as candidate events </a:t>
            </a:r>
          </a:p>
          <a:p>
            <a:endParaRPr lang="en-US" sz="1600" baseline="0" dirty="0" smtClean="0"/>
          </a:p>
          <a:p>
            <a:endParaRPr lang="en-US" sz="1600" baseline="0" dirty="0" smtClean="0"/>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6</a:t>
            </a:fld>
            <a:endParaRPr lang="en-US"/>
          </a:p>
        </p:txBody>
      </p:sp>
    </p:spTree>
    <p:extLst>
      <p:ext uri="{BB962C8B-B14F-4D97-AF65-F5344CB8AC3E}">
        <p14:creationId xmlns:p14="http://schemas.microsoft.com/office/powerpoint/2010/main" val="114042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aseline="0" dirty="0" smtClean="0"/>
              <a:t>Some of these candidate events stand out from the background distribution</a:t>
            </a:r>
            <a:endParaRPr lang="en-US" sz="160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7</a:t>
            </a:fld>
            <a:endParaRPr lang="en-US"/>
          </a:p>
        </p:txBody>
      </p:sp>
    </p:spTree>
    <p:extLst>
      <p:ext uri="{BB962C8B-B14F-4D97-AF65-F5344CB8AC3E}">
        <p14:creationId xmlns:p14="http://schemas.microsoft.com/office/powerpoint/2010/main" val="1140421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dirty="0" smtClean="0"/>
              <a:t>At the same time,</a:t>
            </a:r>
            <a:r>
              <a:rPr lang="en-US" sz="1600" baseline="0" dirty="0" smtClean="0"/>
              <a:t> we can see </a:t>
            </a:r>
            <a:r>
              <a:rPr lang="en-US" sz="1600" dirty="0" smtClean="0"/>
              <a:t>several </a:t>
            </a:r>
            <a:r>
              <a:rPr lang="en-US" sz="1600" dirty="0" smtClean="0"/>
              <a:t>other</a:t>
            </a:r>
            <a:r>
              <a:rPr lang="en-US" sz="1600" baseline="0" dirty="0" smtClean="0"/>
              <a:t> </a:t>
            </a:r>
            <a:r>
              <a:rPr lang="en-US" sz="1600" baseline="0" dirty="0" smtClean="0"/>
              <a:t>candidate events that fall along the background distribution.</a:t>
            </a:r>
            <a:endParaRPr lang="en-US" sz="1600" dirty="0" smtClean="0"/>
          </a:p>
          <a:p>
            <a:pPr algn="l"/>
            <a:endParaRPr lang="en-US" sz="1600" dirty="0" smtClean="0"/>
          </a:p>
          <a:p>
            <a:pPr algn="l"/>
            <a:r>
              <a:rPr lang="en-US" sz="1600" dirty="0" smtClean="0"/>
              <a:t>Hence we think we need a </a:t>
            </a:r>
            <a:r>
              <a:rPr lang="en-US" sz="1600" dirty="0" smtClean="0"/>
              <a:t>better way to look the data from these searches</a:t>
            </a:r>
            <a:r>
              <a:rPr lang="en-US" sz="1600" baseline="0" dirty="0" smtClean="0"/>
              <a:t> – </a:t>
            </a:r>
            <a:endParaRPr lang="en-US" sz="1600" baseline="0" dirty="0" smtClean="0"/>
          </a:p>
          <a:p>
            <a:pPr algn="l"/>
            <a:r>
              <a:rPr lang="en-US" sz="1600" baseline="0" dirty="0" smtClean="0"/>
              <a:t>and </a:t>
            </a:r>
            <a:r>
              <a:rPr lang="en-US" sz="1600" baseline="0" dirty="0" smtClean="0"/>
              <a:t>we </a:t>
            </a:r>
            <a:r>
              <a:rPr lang="en-US" sz="1600" baseline="0" dirty="0" smtClean="0"/>
              <a:t>decided to investigate if the  </a:t>
            </a:r>
            <a:r>
              <a:rPr lang="en-US" sz="1600" baseline="0" dirty="0" smtClean="0"/>
              <a:t>Bayes Factor can </a:t>
            </a:r>
            <a:r>
              <a:rPr lang="en-US" sz="1600" baseline="0" dirty="0" smtClean="0"/>
              <a:t>push such </a:t>
            </a:r>
            <a:r>
              <a:rPr lang="en-US" sz="1600" baseline="0" dirty="0" smtClean="0"/>
              <a:t>events further away from the </a:t>
            </a:r>
            <a:r>
              <a:rPr lang="en-US" sz="1600" baseline="0" dirty="0" smtClean="0"/>
              <a:t>background</a:t>
            </a:r>
            <a:endParaRPr lang="en-US" sz="1600" baseline="0" dirty="0" smtClean="0"/>
          </a:p>
        </p:txBody>
      </p:sp>
      <p:sp>
        <p:nvSpPr>
          <p:cNvPr id="4" name="Slide Number Placeholder 3"/>
          <p:cNvSpPr>
            <a:spLocks noGrp="1"/>
          </p:cNvSpPr>
          <p:nvPr>
            <p:ph type="sldNum" sz="quarter" idx="10"/>
          </p:nvPr>
        </p:nvSpPr>
        <p:spPr/>
        <p:txBody>
          <a:bodyPr/>
          <a:lstStyle/>
          <a:p>
            <a:fld id="{179545F0-415F-E34B-BE8A-F903805C3004}" type="slidenum">
              <a:rPr lang="en-US" smtClean="0"/>
              <a:t>8</a:t>
            </a:fld>
            <a:endParaRPr lang="en-US"/>
          </a:p>
        </p:txBody>
      </p:sp>
    </p:spTree>
    <p:extLst>
      <p:ext uri="{BB962C8B-B14F-4D97-AF65-F5344CB8AC3E}">
        <p14:creationId xmlns:p14="http://schemas.microsoft.com/office/powerpoint/2010/main" val="1140421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Now, lets go through a short introduction on Bayesian Statistics </a:t>
            </a:r>
            <a:endParaRPr lang="en-US" sz="1600" dirty="0"/>
          </a:p>
        </p:txBody>
      </p:sp>
      <p:sp>
        <p:nvSpPr>
          <p:cNvPr id="4" name="Slide Number Placeholder 3"/>
          <p:cNvSpPr>
            <a:spLocks noGrp="1"/>
          </p:cNvSpPr>
          <p:nvPr>
            <p:ph type="sldNum" sz="quarter" idx="10"/>
          </p:nvPr>
        </p:nvSpPr>
        <p:spPr/>
        <p:txBody>
          <a:bodyPr/>
          <a:lstStyle/>
          <a:p>
            <a:fld id="{179545F0-415F-E34B-BE8A-F903805C3004}" type="slidenum">
              <a:rPr lang="en-US" smtClean="0"/>
              <a:t>9</a:t>
            </a:fld>
            <a:endParaRPr lang="en-US"/>
          </a:p>
        </p:txBody>
      </p:sp>
    </p:spTree>
    <p:extLst>
      <p:ext uri="{BB962C8B-B14F-4D97-AF65-F5344CB8AC3E}">
        <p14:creationId xmlns:p14="http://schemas.microsoft.com/office/powerpoint/2010/main" val="1891568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8/16/16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8/16/16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8/16/16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8/16/16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8/16/16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16.png"/><Relationship Id="rId6" Type="http://schemas.microsoft.com/office/2007/relationships/hdphoto" Target="../media/hdphoto1.wdp"/><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16.png"/><Relationship Id="rId6" Type="http://schemas.microsoft.com/office/2007/relationships/hdphoto" Target="../media/hdphoto3.wdp"/><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Use of the Bayes Factor to Improve the Detection of Binary Black Hole Systems</a:t>
            </a:r>
          </a:p>
        </p:txBody>
      </p:sp>
      <p:sp>
        <p:nvSpPr>
          <p:cNvPr id="3" name="Subtitle 2"/>
          <p:cNvSpPr>
            <a:spLocks noGrp="1"/>
          </p:cNvSpPr>
          <p:nvPr>
            <p:ph type="subTitle" idx="1"/>
          </p:nvPr>
        </p:nvSpPr>
        <p:spPr>
          <a:xfrm>
            <a:off x="1371600" y="4898071"/>
            <a:ext cx="6400800" cy="1752600"/>
          </a:xfrm>
        </p:spPr>
        <p:txBody>
          <a:bodyPr>
            <a:normAutofit fontScale="85000" lnSpcReduction="20000"/>
          </a:bodyPr>
          <a:lstStyle/>
          <a:p>
            <a:r>
              <a:rPr lang="en-US" dirty="0" smtClean="0">
                <a:solidFill>
                  <a:schemeClr val="accent6"/>
                </a:solidFill>
              </a:rPr>
              <a:t>Avi Vajpeyi</a:t>
            </a:r>
          </a:p>
          <a:p>
            <a:r>
              <a:rPr lang="en-US" dirty="0" smtClean="0">
                <a:solidFill>
                  <a:schemeClr val="accent6"/>
                </a:solidFill>
              </a:rPr>
              <a:t>Rory Smith, Jonah </a:t>
            </a:r>
            <a:r>
              <a:rPr lang="en-US" dirty="0" err="1" smtClean="0">
                <a:solidFill>
                  <a:schemeClr val="accent6"/>
                </a:solidFill>
              </a:rPr>
              <a:t>Kanner</a:t>
            </a:r>
            <a:endParaRPr lang="en-US" dirty="0" smtClean="0">
              <a:solidFill>
                <a:schemeClr val="accent6"/>
              </a:solidFill>
            </a:endParaRPr>
          </a:p>
          <a:p>
            <a:endParaRPr lang="en-US" dirty="0">
              <a:solidFill>
                <a:schemeClr val="accent6"/>
              </a:solidFill>
            </a:endParaRPr>
          </a:p>
          <a:p>
            <a:r>
              <a:rPr lang="en-US" dirty="0" smtClean="0">
                <a:solidFill>
                  <a:schemeClr val="accent6"/>
                </a:solidFill>
              </a:rPr>
              <a:t>LIGO SURF </a:t>
            </a:r>
            <a:r>
              <a:rPr lang="en-US" dirty="0" smtClean="0">
                <a:solidFill>
                  <a:schemeClr val="accent6"/>
                </a:solidFill>
              </a:rPr>
              <a:t>16</a:t>
            </a:r>
            <a:endParaRPr lang="en-US" dirty="0">
              <a:solidFill>
                <a:schemeClr val="accent6"/>
              </a:solidFill>
            </a:endParaRPr>
          </a:p>
        </p:txBody>
      </p:sp>
      <p:pic>
        <p:nvPicPr>
          <p:cNvPr id="5" name="Picture 4"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Tree>
    <p:extLst>
      <p:ext uri="{BB962C8B-B14F-4D97-AF65-F5344CB8AC3E}">
        <p14:creationId xmlns:p14="http://schemas.microsoft.com/office/powerpoint/2010/main" val="146683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79646"/>
                </a:solidFill>
              </a:rPr>
              <a:t>Bayesian Statistics </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grpSp>
        <p:nvGrpSpPr>
          <p:cNvPr id="4" name="Group 3"/>
          <p:cNvGrpSpPr/>
          <p:nvPr/>
        </p:nvGrpSpPr>
        <p:grpSpPr>
          <a:xfrm>
            <a:off x="1756229" y="3136130"/>
            <a:ext cx="5082131" cy="1397012"/>
            <a:chOff x="2488291" y="3860750"/>
            <a:chExt cx="4521752" cy="1000168"/>
          </a:xfrm>
        </p:grpSpPr>
        <p:sp>
          <p:nvSpPr>
            <p:cNvPr id="6" name="TextBox 5"/>
            <p:cNvSpPr txBox="1"/>
            <p:nvPr/>
          </p:nvSpPr>
          <p:spPr>
            <a:xfrm>
              <a:off x="2488291" y="4070080"/>
              <a:ext cx="1782026" cy="418661"/>
            </a:xfrm>
            <a:prstGeom prst="rect">
              <a:avLst/>
            </a:prstGeom>
            <a:noFill/>
          </p:spPr>
          <p:txBody>
            <a:bodyPr wrap="none" rtlCol="0">
              <a:spAutoFit/>
            </a:bodyPr>
            <a:lstStyle/>
            <a:p>
              <a:r>
                <a:rPr lang="en-US" sz="3200" dirty="0" smtClean="0">
                  <a:solidFill>
                    <a:srgbClr val="93CDDD"/>
                  </a:solidFill>
                  <a:latin typeface="Times New Roman"/>
                  <a:cs typeface="Times New Roman"/>
                </a:rPr>
                <a:t>P(H | D)  = </a:t>
              </a:r>
              <a:endParaRPr lang="en-US" sz="3200" dirty="0">
                <a:solidFill>
                  <a:srgbClr val="93CDDD"/>
                </a:solidFill>
                <a:latin typeface="Times New Roman"/>
                <a:cs typeface="Times New Roman"/>
              </a:endParaRPr>
            </a:p>
          </p:txBody>
        </p:sp>
        <p:sp>
          <p:nvSpPr>
            <p:cNvPr id="7" name="TextBox 6"/>
            <p:cNvSpPr txBox="1"/>
            <p:nvPr/>
          </p:nvSpPr>
          <p:spPr>
            <a:xfrm>
              <a:off x="4524875" y="3860750"/>
              <a:ext cx="2468587" cy="418661"/>
            </a:xfrm>
            <a:prstGeom prst="rect">
              <a:avLst/>
            </a:prstGeom>
            <a:noFill/>
          </p:spPr>
          <p:txBody>
            <a:bodyPr wrap="none" rtlCol="0">
              <a:spAutoFit/>
            </a:bodyPr>
            <a:lstStyle/>
            <a:p>
              <a:r>
                <a:rPr lang="en-US" sz="3200" dirty="0" smtClean="0">
                  <a:solidFill>
                    <a:srgbClr val="93CDDD"/>
                  </a:solidFill>
                  <a:latin typeface="Times New Roman"/>
                  <a:cs typeface="Times New Roman"/>
                </a:rPr>
                <a:t>P(D | H)    P(H)</a:t>
              </a:r>
              <a:endParaRPr lang="en-US" sz="3200" dirty="0">
                <a:solidFill>
                  <a:srgbClr val="93CDDD"/>
                </a:solidFill>
                <a:latin typeface="Times New Roman"/>
                <a:cs typeface="Times New Roman"/>
              </a:endParaRPr>
            </a:p>
          </p:txBody>
        </p:sp>
        <p:sp>
          <p:nvSpPr>
            <p:cNvPr id="15" name="TextBox 14"/>
            <p:cNvSpPr txBox="1"/>
            <p:nvPr/>
          </p:nvSpPr>
          <p:spPr>
            <a:xfrm>
              <a:off x="5341975" y="4442257"/>
              <a:ext cx="874219" cy="418661"/>
            </a:xfrm>
            <a:prstGeom prst="rect">
              <a:avLst/>
            </a:prstGeom>
            <a:noFill/>
          </p:spPr>
          <p:txBody>
            <a:bodyPr wrap="none" rtlCol="0">
              <a:spAutoFit/>
            </a:bodyPr>
            <a:lstStyle/>
            <a:p>
              <a:r>
                <a:rPr lang="en-US" sz="3200" dirty="0" smtClean="0">
                  <a:solidFill>
                    <a:srgbClr val="93CDDD"/>
                  </a:solidFill>
                  <a:latin typeface="Times New Roman"/>
                  <a:cs typeface="Times New Roman"/>
                </a:rPr>
                <a:t>P(D)</a:t>
              </a:r>
              <a:endParaRPr lang="en-US" sz="3200" dirty="0">
                <a:solidFill>
                  <a:srgbClr val="93CDDD"/>
                </a:solidFill>
                <a:latin typeface="Times New Roman"/>
                <a:cs typeface="Times New Roman"/>
              </a:endParaRPr>
            </a:p>
          </p:txBody>
        </p:sp>
        <p:cxnSp>
          <p:nvCxnSpPr>
            <p:cNvPr id="11" name="Straight Connector 10"/>
            <p:cNvCxnSpPr/>
            <p:nvPr/>
          </p:nvCxnSpPr>
          <p:spPr>
            <a:xfrm>
              <a:off x="4542551" y="4420199"/>
              <a:ext cx="2467492" cy="0"/>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435905" y="1858857"/>
            <a:ext cx="2084587" cy="1569660"/>
          </a:xfrm>
          <a:prstGeom prst="rect">
            <a:avLst/>
          </a:prstGeom>
          <a:noFill/>
        </p:spPr>
        <p:txBody>
          <a:bodyPr wrap="square" rtlCol="0">
            <a:spAutoFit/>
          </a:bodyPr>
          <a:lstStyle/>
          <a:p>
            <a:r>
              <a:rPr lang="en-US" dirty="0" smtClean="0"/>
              <a:t>Probability of a hypothesis, </a:t>
            </a:r>
            <a:r>
              <a:rPr lang="en-US" sz="2000" dirty="0" smtClean="0">
                <a:solidFill>
                  <a:schemeClr val="accent5">
                    <a:lumMod val="60000"/>
                    <a:lumOff val="40000"/>
                  </a:schemeClr>
                </a:solidFill>
              </a:rPr>
              <a:t>H</a:t>
            </a:r>
            <a:r>
              <a:rPr lang="en-US" sz="2000" dirty="0" smtClean="0"/>
              <a:t> </a:t>
            </a:r>
            <a:r>
              <a:rPr lang="en-US" dirty="0" smtClean="0"/>
              <a:t>conditional some data </a:t>
            </a:r>
            <a:r>
              <a:rPr lang="en-US" sz="2000" dirty="0" smtClean="0">
                <a:solidFill>
                  <a:srgbClr val="93CDDD"/>
                </a:solidFill>
              </a:rPr>
              <a:t>D</a:t>
            </a:r>
          </a:p>
          <a:p>
            <a:r>
              <a:rPr lang="en-US" sz="2000" dirty="0" smtClean="0">
                <a:solidFill>
                  <a:srgbClr val="93CDDD"/>
                </a:solidFill>
              </a:rPr>
              <a:t>‘Posterior Density’ </a:t>
            </a:r>
            <a:endParaRPr lang="en-US" sz="2000" dirty="0">
              <a:solidFill>
                <a:srgbClr val="93CDDD"/>
              </a:solidFill>
            </a:endParaRPr>
          </a:p>
        </p:txBody>
      </p:sp>
      <p:sp>
        <p:nvSpPr>
          <p:cNvPr id="21" name="TextBox 20"/>
          <p:cNvSpPr txBox="1"/>
          <p:nvPr/>
        </p:nvSpPr>
        <p:spPr>
          <a:xfrm>
            <a:off x="3343396" y="2010650"/>
            <a:ext cx="1973222" cy="984885"/>
          </a:xfrm>
          <a:prstGeom prst="rect">
            <a:avLst/>
          </a:prstGeom>
          <a:noFill/>
        </p:spPr>
        <p:txBody>
          <a:bodyPr wrap="square" rtlCol="0">
            <a:spAutoFit/>
          </a:bodyPr>
          <a:lstStyle/>
          <a:p>
            <a:r>
              <a:rPr lang="en-US" dirty="0" smtClean="0"/>
              <a:t>Probability of Data given Hypothesis</a:t>
            </a:r>
            <a:endParaRPr lang="en-US" sz="2000" dirty="0"/>
          </a:p>
          <a:p>
            <a:r>
              <a:rPr lang="en-US" sz="2000" dirty="0" smtClean="0">
                <a:solidFill>
                  <a:schemeClr val="accent1">
                    <a:lumMod val="60000"/>
                    <a:lumOff val="40000"/>
                  </a:schemeClr>
                </a:solidFill>
              </a:rPr>
              <a:t>‘Likelihood’</a:t>
            </a:r>
            <a:endParaRPr lang="en-US" dirty="0" smtClean="0">
              <a:solidFill>
                <a:schemeClr val="accent1">
                  <a:lumMod val="60000"/>
                  <a:lumOff val="40000"/>
                </a:schemeClr>
              </a:solidFill>
            </a:endParaRPr>
          </a:p>
        </p:txBody>
      </p:sp>
      <p:sp>
        <p:nvSpPr>
          <p:cNvPr id="22" name="TextBox 21"/>
          <p:cNvSpPr txBox="1"/>
          <p:nvPr/>
        </p:nvSpPr>
        <p:spPr>
          <a:xfrm>
            <a:off x="6211283" y="2010650"/>
            <a:ext cx="1746067" cy="954107"/>
          </a:xfrm>
          <a:prstGeom prst="rect">
            <a:avLst/>
          </a:prstGeom>
          <a:noFill/>
        </p:spPr>
        <p:txBody>
          <a:bodyPr wrap="square" rtlCol="0">
            <a:spAutoFit/>
          </a:bodyPr>
          <a:lstStyle/>
          <a:p>
            <a:r>
              <a:rPr lang="en-US" dirty="0" smtClean="0"/>
              <a:t>Probability of the Hypothesis</a:t>
            </a:r>
          </a:p>
          <a:p>
            <a:r>
              <a:rPr lang="en-US" sz="2000" dirty="0" smtClean="0">
                <a:solidFill>
                  <a:srgbClr val="95B3D7"/>
                </a:solidFill>
              </a:rPr>
              <a:t>‘Prior’</a:t>
            </a:r>
            <a:endParaRPr lang="en-US" sz="2000" dirty="0">
              <a:solidFill>
                <a:srgbClr val="95B3D7"/>
              </a:solidFill>
            </a:endParaRPr>
          </a:p>
        </p:txBody>
      </p:sp>
      <p:sp>
        <p:nvSpPr>
          <p:cNvPr id="23" name="TextBox 22"/>
          <p:cNvSpPr txBox="1"/>
          <p:nvPr/>
        </p:nvSpPr>
        <p:spPr>
          <a:xfrm>
            <a:off x="4663560" y="4593609"/>
            <a:ext cx="1547723" cy="954107"/>
          </a:xfrm>
          <a:prstGeom prst="rect">
            <a:avLst/>
          </a:prstGeom>
          <a:noFill/>
        </p:spPr>
        <p:txBody>
          <a:bodyPr wrap="square" rtlCol="0">
            <a:spAutoFit/>
          </a:bodyPr>
          <a:lstStyle/>
          <a:p>
            <a:pPr algn="ctr"/>
            <a:r>
              <a:rPr lang="en-US" dirty="0" smtClean="0"/>
              <a:t>Probability of the data</a:t>
            </a:r>
          </a:p>
          <a:p>
            <a:pPr algn="ctr"/>
            <a:r>
              <a:rPr lang="en-US" sz="2000" dirty="0" smtClean="0">
                <a:solidFill>
                  <a:srgbClr val="95B3D7"/>
                </a:solidFill>
              </a:rPr>
              <a:t>‘Evidence’</a:t>
            </a:r>
            <a:endParaRPr lang="en-US" sz="2000" dirty="0">
              <a:solidFill>
                <a:srgbClr val="95B3D7"/>
              </a:solidFill>
            </a:endParaRPr>
          </a:p>
        </p:txBody>
      </p:sp>
    </p:spTree>
    <p:extLst>
      <p:ext uri="{BB962C8B-B14F-4D97-AF65-F5344CB8AC3E}">
        <p14:creationId xmlns:p14="http://schemas.microsoft.com/office/powerpoint/2010/main" val="373803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5" name="Picture 4"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33" name="Rectangle 32"/>
          <p:cNvSpPr/>
          <p:nvPr/>
        </p:nvSpPr>
        <p:spPr>
          <a:xfrm>
            <a:off x="457200" y="1802458"/>
            <a:ext cx="1569102" cy="461665"/>
          </a:xfrm>
          <a:prstGeom prst="rect">
            <a:avLst/>
          </a:prstGeom>
        </p:spPr>
        <p:txBody>
          <a:bodyPr wrap="square">
            <a:spAutoFit/>
          </a:bodyPr>
          <a:lstStyle/>
          <a:p>
            <a:pPr algn="ctr"/>
            <a:r>
              <a:rPr lang="en-US" sz="2400" dirty="0" smtClean="0">
                <a:solidFill>
                  <a:schemeClr val="bg1"/>
                </a:solidFill>
                <a:latin typeface="Wawati SC Regular"/>
                <a:cs typeface="Wawati SC Regular"/>
              </a:rPr>
              <a:t>Oh, man</a:t>
            </a:r>
          </a:p>
        </p:txBody>
      </p:sp>
    </p:spTree>
    <p:extLst>
      <p:ext uri="{BB962C8B-B14F-4D97-AF65-F5344CB8AC3E}">
        <p14:creationId xmlns:p14="http://schemas.microsoft.com/office/powerpoint/2010/main" val="73282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5" name="Picture 4"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33" name="Rectangle 32"/>
          <p:cNvSpPr/>
          <p:nvPr/>
        </p:nvSpPr>
        <p:spPr>
          <a:xfrm>
            <a:off x="457200" y="1802458"/>
            <a:ext cx="1569102" cy="461665"/>
          </a:xfrm>
          <a:prstGeom prst="rect">
            <a:avLst/>
          </a:prstGeom>
        </p:spPr>
        <p:txBody>
          <a:bodyPr wrap="square">
            <a:spAutoFit/>
          </a:bodyPr>
          <a:lstStyle/>
          <a:p>
            <a:pPr algn="ctr"/>
            <a:r>
              <a:rPr lang="en-US" sz="2400" dirty="0" smtClean="0">
                <a:solidFill>
                  <a:schemeClr val="bg1"/>
                </a:solidFill>
                <a:latin typeface="Wawati SC Regular"/>
                <a:cs typeface="Wawati SC Regular"/>
              </a:rPr>
              <a:t>Oh, man</a:t>
            </a:r>
          </a:p>
        </p:txBody>
      </p:sp>
      <p:grpSp>
        <p:nvGrpSpPr>
          <p:cNvPr id="8" name="Group 7"/>
          <p:cNvGrpSpPr/>
          <p:nvPr/>
        </p:nvGrpSpPr>
        <p:grpSpPr>
          <a:xfrm>
            <a:off x="4819232" y="1273218"/>
            <a:ext cx="2300516" cy="1262743"/>
            <a:chOff x="6086327" y="1174487"/>
            <a:chExt cx="2300516" cy="1262743"/>
          </a:xfrm>
        </p:grpSpPr>
        <p:sp>
          <p:nvSpPr>
            <p:cNvPr id="9" name="Rounded Rectangle 8"/>
            <p:cNvSpPr/>
            <p:nvPr/>
          </p:nvSpPr>
          <p:spPr>
            <a:xfrm>
              <a:off x="6111867" y="1395358"/>
              <a:ext cx="2158139" cy="1041872"/>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0" name="Group 9"/>
            <p:cNvGrpSpPr/>
            <p:nvPr/>
          </p:nvGrpSpPr>
          <p:grpSpPr>
            <a:xfrm>
              <a:off x="6086327" y="1174487"/>
              <a:ext cx="2300516" cy="1262743"/>
              <a:chOff x="6086327" y="1174487"/>
              <a:chExt cx="2300516" cy="1262743"/>
            </a:xfrm>
          </p:grpSpPr>
          <p:pic>
            <p:nvPicPr>
              <p:cNvPr id="11" name="Picture 10" descr="WebMD-Logo-EPS-vector-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3199" y="1174487"/>
                <a:ext cx="1894115" cy="1262743"/>
              </a:xfrm>
              <a:prstGeom prst="roundRect">
                <a:avLst/>
              </a:prstGeom>
            </p:spPr>
          </p:pic>
          <p:sp>
            <p:nvSpPr>
              <p:cNvPr id="12" name="TextBox 11"/>
              <p:cNvSpPr txBox="1"/>
              <p:nvPr/>
            </p:nvSpPr>
            <p:spPr>
              <a:xfrm>
                <a:off x="6086327" y="1883381"/>
                <a:ext cx="2300516" cy="510778"/>
              </a:xfrm>
              <a:prstGeom prst="roundRect">
                <a:avLst/>
              </a:prstGeom>
              <a:noFill/>
            </p:spPr>
            <p:txBody>
              <a:bodyPr wrap="square" rtlCol="0">
                <a:spAutoFit/>
              </a:bodyPr>
              <a:lstStyle/>
              <a:p>
                <a:r>
                  <a:rPr lang="en-US" sz="2400" dirty="0" smtClean="0">
                    <a:solidFill>
                      <a:schemeClr val="bg2">
                        <a:lumMod val="60000"/>
                        <a:lumOff val="40000"/>
                      </a:schemeClr>
                    </a:solidFill>
                    <a:latin typeface="Herculanum"/>
                    <a:cs typeface="Herculanum"/>
                  </a:rPr>
                  <a:t>HYPOTHESITIS</a:t>
                </a:r>
                <a:endParaRPr lang="en-US" sz="2400" dirty="0">
                  <a:solidFill>
                    <a:schemeClr val="bg2">
                      <a:lumMod val="60000"/>
                      <a:lumOff val="40000"/>
                    </a:schemeClr>
                  </a:solidFill>
                  <a:latin typeface="Herculanum"/>
                  <a:cs typeface="Herculanum"/>
                </a:endParaRPr>
              </a:p>
            </p:txBody>
          </p:sp>
        </p:grpSp>
      </p:grpSp>
    </p:spTree>
    <p:extLst>
      <p:ext uri="{BB962C8B-B14F-4D97-AF65-F5344CB8AC3E}">
        <p14:creationId xmlns:p14="http://schemas.microsoft.com/office/powerpoint/2010/main" val="329564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5" name="Picture 4"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grpSp>
        <p:nvGrpSpPr>
          <p:cNvPr id="36" name="Group 35"/>
          <p:cNvGrpSpPr/>
          <p:nvPr/>
        </p:nvGrpSpPr>
        <p:grpSpPr>
          <a:xfrm>
            <a:off x="4819232" y="1273218"/>
            <a:ext cx="2300516" cy="1262743"/>
            <a:chOff x="6086327" y="1174487"/>
            <a:chExt cx="2300516" cy="1262743"/>
          </a:xfrm>
        </p:grpSpPr>
        <p:sp>
          <p:nvSpPr>
            <p:cNvPr id="35" name="Rounded Rectangle 34"/>
            <p:cNvSpPr/>
            <p:nvPr/>
          </p:nvSpPr>
          <p:spPr>
            <a:xfrm>
              <a:off x="6111867" y="1395358"/>
              <a:ext cx="2158139" cy="1041872"/>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9" name="Group 18"/>
            <p:cNvGrpSpPr/>
            <p:nvPr/>
          </p:nvGrpSpPr>
          <p:grpSpPr>
            <a:xfrm>
              <a:off x="6086327" y="1174487"/>
              <a:ext cx="2300516" cy="1262743"/>
              <a:chOff x="6086327" y="1174487"/>
              <a:chExt cx="2300516" cy="1262743"/>
            </a:xfrm>
          </p:grpSpPr>
          <p:pic>
            <p:nvPicPr>
              <p:cNvPr id="13" name="Picture 12" descr="WebMD-Logo-EPS-vector-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3199" y="1174487"/>
                <a:ext cx="1894115" cy="1262743"/>
              </a:xfrm>
              <a:prstGeom prst="roundRect">
                <a:avLst/>
              </a:prstGeom>
            </p:spPr>
          </p:pic>
          <p:sp>
            <p:nvSpPr>
              <p:cNvPr id="16" name="TextBox 15"/>
              <p:cNvSpPr txBox="1"/>
              <p:nvPr/>
            </p:nvSpPr>
            <p:spPr>
              <a:xfrm>
                <a:off x="6086327" y="1883381"/>
                <a:ext cx="2300516" cy="510778"/>
              </a:xfrm>
              <a:prstGeom prst="roundRect">
                <a:avLst/>
              </a:prstGeom>
              <a:noFill/>
            </p:spPr>
            <p:txBody>
              <a:bodyPr wrap="square" rtlCol="0">
                <a:spAutoFit/>
              </a:bodyPr>
              <a:lstStyle/>
              <a:p>
                <a:r>
                  <a:rPr lang="en-US" sz="2400" dirty="0" smtClean="0">
                    <a:solidFill>
                      <a:schemeClr val="bg2">
                        <a:lumMod val="60000"/>
                        <a:lumOff val="40000"/>
                      </a:schemeClr>
                    </a:solidFill>
                    <a:latin typeface="Herculanum"/>
                    <a:cs typeface="Herculanum"/>
                  </a:rPr>
                  <a:t>HYPOTHESITIS</a:t>
                </a:r>
                <a:endParaRPr lang="en-US" sz="2400" dirty="0">
                  <a:solidFill>
                    <a:schemeClr val="bg2">
                      <a:lumMod val="60000"/>
                      <a:lumOff val="40000"/>
                    </a:schemeClr>
                  </a:solidFill>
                  <a:latin typeface="Herculanum"/>
                  <a:cs typeface="Herculanum"/>
                </a:endParaRPr>
              </a:p>
            </p:txBody>
          </p:sp>
        </p:grpSp>
      </p:grpSp>
      <p:sp>
        <p:nvSpPr>
          <p:cNvPr id="17" name="Rectangle 16"/>
          <p:cNvSpPr/>
          <p:nvPr/>
        </p:nvSpPr>
        <p:spPr>
          <a:xfrm>
            <a:off x="3130194" y="2775192"/>
            <a:ext cx="1566531" cy="461665"/>
          </a:xfrm>
          <a:prstGeom prst="rect">
            <a:avLst/>
          </a:prstGeom>
        </p:spPr>
        <p:txBody>
          <a:bodyPr wrap="square">
            <a:spAutoFit/>
          </a:bodyPr>
          <a:lstStyle/>
          <a:p>
            <a:r>
              <a:rPr lang="en-US" sz="2400" dirty="0">
                <a:latin typeface="Times New Roman"/>
                <a:cs typeface="Times New Roman"/>
              </a:rPr>
              <a:t>P(</a:t>
            </a:r>
            <a:r>
              <a:rPr lang="en-US" sz="2400" dirty="0" smtClean="0">
                <a:latin typeface="Times New Roman"/>
                <a:cs typeface="Times New Roman"/>
              </a:rPr>
              <a:t>H)	 =</a:t>
            </a:r>
            <a:endParaRPr lang="en-US" sz="2400" dirty="0"/>
          </a:p>
        </p:txBody>
      </p:sp>
      <p:sp>
        <p:nvSpPr>
          <p:cNvPr id="24" name="Rectangle 23"/>
          <p:cNvSpPr/>
          <p:nvPr/>
        </p:nvSpPr>
        <p:spPr>
          <a:xfrm>
            <a:off x="4538871" y="2801578"/>
            <a:ext cx="2697714" cy="838921"/>
          </a:xfrm>
          <a:prstGeom prst="rect">
            <a:avLst/>
          </a:prstGeom>
        </p:spPr>
        <p:txBody>
          <a:bodyPr wrap="square">
            <a:spAutoFit/>
          </a:bodyPr>
          <a:lstStyle/>
          <a:p>
            <a:pPr algn="ctr"/>
            <a:r>
              <a:rPr lang="en-US" sz="2400" dirty="0" smtClean="0">
                <a:latin typeface="Times New Roman"/>
                <a:cs typeface="Times New Roman"/>
              </a:rPr>
              <a:t> </a:t>
            </a:r>
            <a:r>
              <a:rPr lang="en-US" sz="2400" dirty="0" smtClean="0">
                <a:latin typeface="Herculanum"/>
                <a:cs typeface="Herculanum"/>
              </a:rPr>
              <a:t>you have </a:t>
            </a:r>
            <a:r>
              <a:rPr lang="en-US" sz="2400" dirty="0" err="1" smtClean="0">
                <a:latin typeface="Herculanum"/>
                <a:cs typeface="Herculanum"/>
              </a:rPr>
              <a:t>hypothesitis</a:t>
            </a:r>
            <a:endParaRPr lang="en-US" sz="2400" dirty="0" smtClean="0">
              <a:latin typeface="Herculanum"/>
              <a:cs typeface="Herculanum"/>
            </a:endParaRPr>
          </a:p>
        </p:txBody>
      </p:sp>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037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ular Callout 33"/>
          <p:cNvSpPr/>
          <p:nvPr/>
        </p:nvSpPr>
        <p:spPr>
          <a:xfrm>
            <a:off x="457200" y="1730730"/>
            <a:ext cx="1788224" cy="727709"/>
          </a:xfrm>
          <a:prstGeom prst="wedgeRoundRectCallout">
            <a:avLst>
              <a:gd name="adj1" fmla="val -19706"/>
              <a:gd name="adj2" fmla="val 15832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5" name="Picture 4"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grpSp>
        <p:nvGrpSpPr>
          <p:cNvPr id="36" name="Group 35"/>
          <p:cNvGrpSpPr/>
          <p:nvPr/>
        </p:nvGrpSpPr>
        <p:grpSpPr>
          <a:xfrm>
            <a:off x="4819232" y="1273218"/>
            <a:ext cx="2300516" cy="1262743"/>
            <a:chOff x="6086327" y="1174487"/>
            <a:chExt cx="2300516" cy="1262743"/>
          </a:xfrm>
        </p:grpSpPr>
        <p:sp>
          <p:nvSpPr>
            <p:cNvPr id="35" name="Rounded Rectangle 34"/>
            <p:cNvSpPr/>
            <p:nvPr/>
          </p:nvSpPr>
          <p:spPr>
            <a:xfrm>
              <a:off x="6111867" y="1395358"/>
              <a:ext cx="2158139" cy="1041872"/>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9" name="Group 18"/>
            <p:cNvGrpSpPr/>
            <p:nvPr/>
          </p:nvGrpSpPr>
          <p:grpSpPr>
            <a:xfrm>
              <a:off x="6086327" y="1174487"/>
              <a:ext cx="2300516" cy="1262743"/>
              <a:chOff x="6086327" y="1174487"/>
              <a:chExt cx="2300516" cy="1262743"/>
            </a:xfrm>
          </p:grpSpPr>
          <p:pic>
            <p:nvPicPr>
              <p:cNvPr id="13" name="Picture 12" descr="WebMD-Logo-EPS-vector-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3199" y="1174487"/>
                <a:ext cx="1894115" cy="1262743"/>
              </a:xfrm>
              <a:prstGeom prst="roundRect">
                <a:avLst/>
              </a:prstGeom>
            </p:spPr>
          </p:pic>
          <p:sp>
            <p:nvSpPr>
              <p:cNvPr id="16" name="TextBox 15"/>
              <p:cNvSpPr txBox="1"/>
              <p:nvPr/>
            </p:nvSpPr>
            <p:spPr>
              <a:xfrm>
                <a:off x="6086327" y="1883381"/>
                <a:ext cx="2300516" cy="510778"/>
              </a:xfrm>
              <a:prstGeom prst="roundRect">
                <a:avLst/>
              </a:prstGeom>
              <a:noFill/>
            </p:spPr>
            <p:txBody>
              <a:bodyPr wrap="square" rtlCol="0">
                <a:spAutoFit/>
              </a:bodyPr>
              <a:lstStyle/>
              <a:p>
                <a:r>
                  <a:rPr lang="en-US" sz="2400" dirty="0" smtClean="0">
                    <a:solidFill>
                      <a:schemeClr val="bg2">
                        <a:lumMod val="60000"/>
                        <a:lumOff val="40000"/>
                      </a:schemeClr>
                    </a:solidFill>
                    <a:latin typeface="Herculanum"/>
                    <a:cs typeface="Herculanum"/>
                  </a:rPr>
                  <a:t>HYPOTHESITIS</a:t>
                </a:r>
                <a:endParaRPr lang="en-US" sz="2400" dirty="0">
                  <a:solidFill>
                    <a:schemeClr val="bg2">
                      <a:lumMod val="60000"/>
                      <a:lumOff val="40000"/>
                    </a:schemeClr>
                  </a:solidFill>
                  <a:latin typeface="Herculanum"/>
                  <a:cs typeface="Herculanum"/>
                </a:endParaRPr>
              </a:p>
            </p:txBody>
          </p:sp>
        </p:grpSp>
      </p:grpSp>
      <p:sp>
        <p:nvSpPr>
          <p:cNvPr id="17" name="Rectangle 16"/>
          <p:cNvSpPr/>
          <p:nvPr/>
        </p:nvSpPr>
        <p:spPr>
          <a:xfrm>
            <a:off x="3130194" y="2775192"/>
            <a:ext cx="1566531" cy="461665"/>
          </a:xfrm>
          <a:prstGeom prst="rect">
            <a:avLst/>
          </a:prstGeom>
        </p:spPr>
        <p:txBody>
          <a:bodyPr wrap="square">
            <a:spAutoFit/>
          </a:bodyPr>
          <a:lstStyle/>
          <a:p>
            <a:r>
              <a:rPr lang="en-US" sz="2400" dirty="0">
                <a:latin typeface="Times New Roman"/>
                <a:cs typeface="Times New Roman"/>
              </a:rPr>
              <a:t>P(</a:t>
            </a:r>
            <a:r>
              <a:rPr lang="en-US" sz="2400" dirty="0" smtClean="0">
                <a:latin typeface="Times New Roman"/>
                <a:cs typeface="Times New Roman"/>
              </a:rPr>
              <a:t>H)	 =</a:t>
            </a:r>
            <a:endParaRPr lang="en-US" sz="2400" dirty="0"/>
          </a:p>
        </p:txBody>
      </p:sp>
      <p:sp>
        <p:nvSpPr>
          <p:cNvPr id="24" name="Rectangle 23"/>
          <p:cNvSpPr/>
          <p:nvPr/>
        </p:nvSpPr>
        <p:spPr>
          <a:xfrm>
            <a:off x="4538871" y="2801578"/>
            <a:ext cx="2697714" cy="838921"/>
          </a:xfrm>
          <a:prstGeom prst="rect">
            <a:avLst/>
          </a:prstGeom>
        </p:spPr>
        <p:txBody>
          <a:bodyPr wrap="square">
            <a:spAutoFit/>
          </a:bodyPr>
          <a:lstStyle/>
          <a:p>
            <a:pPr algn="ctr"/>
            <a:r>
              <a:rPr lang="en-US" sz="2400" dirty="0" smtClean="0">
                <a:latin typeface="Times New Roman"/>
                <a:cs typeface="Times New Roman"/>
              </a:rPr>
              <a:t> </a:t>
            </a:r>
            <a:r>
              <a:rPr lang="en-US" sz="2400" dirty="0" smtClean="0">
                <a:latin typeface="Herculanum"/>
                <a:cs typeface="Herculanum"/>
              </a:rPr>
              <a:t>you have </a:t>
            </a:r>
            <a:r>
              <a:rPr lang="en-US" sz="2400" dirty="0" err="1" smtClean="0">
                <a:latin typeface="Herculanum"/>
                <a:cs typeface="Herculanum"/>
              </a:rPr>
              <a:t>hypothesitis</a:t>
            </a:r>
            <a:endParaRPr lang="en-US" sz="2400" dirty="0" smtClean="0">
              <a:latin typeface="Herculanum"/>
              <a:cs typeface="Herculanum"/>
            </a:endParaRPr>
          </a:p>
        </p:txBody>
      </p:sp>
      <p:sp>
        <p:nvSpPr>
          <p:cNvPr id="26" name="Rectangle 25"/>
          <p:cNvSpPr/>
          <p:nvPr/>
        </p:nvSpPr>
        <p:spPr>
          <a:xfrm>
            <a:off x="3130194" y="4239932"/>
            <a:ext cx="1388520" cy="461665"/>
          </a:xfrm>
          <a:prstGeom prst="rect">
            <a:avLst/>
          </a:prstGeom>
        </p:spPr>
        <p:txBody>
          <a:bodyPr wrap="square">
            <a:spAutoFit/>
          </a:bodyPr>
          <a:lstStyle/>
          <a:p>
            <a:r>
              <a:rPr lang="en-US" sz="2400" dirty="0">
                <a:latin typeface="Times New Roman"/>
                <a:cs typeface="Times New Roman"/>
              </a:rPr>
              <a:t>P</a:t>
            </a:r>
            <a:r>
              <a:rPr lang="en-US" sz="2400" dirty="0" smtClean="0">
                <a:latin typeface="Times New Roman"/>
                <a:cs typeface="Times New Roman"/>
              </a:rPr>
              <a:t>(S|</a:t>
            </a:r>
            <a:r>
              <a:rPr lang="en-US" sz="2400" dirty="0" smtClean="0">
                <a:latin typeface="Times New Roman"/>
                <a:cs typeface="Times New Roman"/>
              </a:rPr>
              <a:t>H)	 = </a:t>
            </a:r>
            <a:endParaRPr lang="en-US" sz="2400" dirty="0"/>
          </a:p>
        </p:txBody>
      </p:sp>
      <p:sp>
        <p:nvSpPr>
          <p:cNvPr id="27" name="Rectangle 26"/>
          <p:cNvSpPr/>
          <p:nvPr/>
        </p:nvSpPr>
        <p:spPr>
          <a:xfrm>
            <a:off x="4538871" y="3916767"/>
            <a:ext cx="2697714" cy="1200328"/>
          </a:xfrm>
          <a:prstGeom prst="rect">
            <a:avLst/>
          </a:prstGeom>
        </p:spPr>
        <p:txBody>
          <a:bodyPr wrap="square">
            <a:spAutoFit/>
          </a:bodyPr>
          <a:lstStyle/>
          <a:p>
            <a:pPr algn="ctr"/>
            <a:r>
              <a:rPr lang="en-US" sz="2400" dirty="0" smtClean="0">
                <a:latin typeface="Herculanum"/>
                <a:cs typeface="Herculanum"/>
              </a:rPr>
              <a:t>Probability of symptoms given the Hypothesis </a:t>
            </a:r>
            <a:endParaRPr lang="en-US" sz="2400" dirty="0">
              <a:latin typeface="Herculanum"/>
              <a:cs typeface="Herculanum"/>
            </a:endParaRPr>
          </a:p>
        </p:txBody>
      </p:sp>
      <p:sp>
        <p:nvSpPr>
          <p:cNvPr id="28" name="Rectangle 27"/>
          <p:cNvSpPr/>
          <p:nvPr/>
        </p:nvSpPr>
        <p:spPr>
          <a:xfrm>
            <a:off x="7538950" y="4239932"/>
            <a:ext cx="1127683" cy="461665"/>
          </a:xfrm>
          <a:prstGeom prst="rect">
            <a:avLst/>
          </a:prstGeom>
        </p:spPr>
        <p:txBody>
          <a:bodyPr wrap="none">
            <a:spAutoFit/>
          </a:bodyPr>
          <a:lstStyle/>
          <a:p>
            <a:r>
              <a:rPr lang="en-US" sz="2400" dirty="0" smtClean="0">
                <a:latin typeface="Times New Roman"/>
                <a:cs typeface="Times New Roman"/>
              </a:rPr>
              <a:t>=   0.95 </a:t>
            </a:r>
            <a:endParaRPr lang="en-US" sz="2400" dirty="0"/>
          </a:p>
        </p:txBody>
      </p:sp>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33" name="Rectangle 32"/>
          <p:cNvSpPr/>
          <p:nvPr/>
        </p:nvSpPr>
        <p:spPr>
          <a:xfrm>
            <a:off x="457200" y="1802458"/>
            <a:ext cx="1569102" cy="461665"/>
          </a:xfrm>
          <a:prstGeom prst="rect">
            <a:avLst/>
          </a:prstGeom>
        </p:spPr>
        <p:txBody>
          <a:bodyPr wrap="square">
            <a:spAutoFit/>
          </a:bodyPr>
          <a:lstStyle/>
          <a:p>
            <a:pPr algn="ctr"/>
            <a:r>
              <a:rPr lang="en-US" sz="2400" dirty="0" smtClean="0">
                <a:solidFill>
                  <a:schemeClr val="bg1"/>
                </a:solidFill>
                <a:latin typeface="Wawati SC Regular"/>
                <a:cs typeface="Wawati SC Regular"/>
              </a:rPr>
              <a:t>Oh, man</a:t>
            </a:r>
          </a:p>
        </p:txBody>
      </p:sp>
    </p:spTree>
    <p:extLst>
      <p:ext uri="{BB962C8B-B14F-4D97-AF65-F5344CB8AC3E}">
        <p14:creationId xmlns:p14="http://schemas.microsoft.com/office/powerpoint/2010/main" val="45023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grpSp>
        <p:nvGrpSpPr>
          <p:cNvPr id="4" name="Group 3"/>
          <p:cNvGrpSpPr/>
          <p:nvPr/>
        </p:nvGrpSpPr>
        <p:grpSpPr>
          <a:xfrm>
            <a:off x="1756229" y="3136130"/>
            <a:ext cx="5082131" cy="1397012"/>
            <a:chOff x="2488291" y="3860750"/>
            <a:chExt cx="4521752" cy="1000168"/>
          </a:xfrm>
        </p:grpSpPr>
        <p:sp>
          <p:nvSpPr>
            <p:cNvPr id="6" name="TextBox 5"/>
            <p:cNvSpPr txBox="1"/>
            <p:nvPr/>
          </p:nvSpPr>
          <p:spPr>
            <a:xfrm>
              <a:off x="2488291" y="4070080"/>
              <a:ext cx="1782026" cy="418661"/>
            </a:xfrm>
            <a:prstGeom prst="rect">
              <a:avLst/>
            </a:prstGeom>
            <a:noFill/>
          </p:spPr>
          <p:txBody>
            <a:bodyPr wrap="none" rtlCol="0">
              <a:spAutoFit/>
            </a:bodyPr>
            <a:lstStyle/>
            <a:p>
              <a:r>
                <a:rPr lang="en-US" sz="3200" dirty="0" smtClean="0">
                  <a:solidFill>
                    <a:srgbClr val="93CDDD"/>
                  </a:solidFill>
                  <a:latin typeface="Times New Roman"/>
                  <a:cs typeface="Times New Roman"/>
                </a:rPr>
                <a:t>P(H | </a:t>
              </a:r>
              <a:r>
                <a:rPr lang="en-US" sz="3200" dirty="0" smtClean="0">
                  <a:solidFill>
                    <a:srgbClr val="93CDDD"/>
                  </a:solidFill>
                  <a:latin typeface="Times New Roman"/>
                  <a:cs typeface="Times New Roman"/>
                </a:rPr>
                <a:t>S)  </a:t>
              </a:r>
              <a:r>
                <a:rPr lang="en-US" sz="3200" dirty="0" smtClean="0">
                  <a:solidFill>
                    <a:srgbClr val="93CDDD"/>
                  </a:solidFill>
                  <a:latin typeface="Times New Roman"/>
                  <a:cs typeface="Times New Roman"/>
                </a:rPr>
                <a:t>= </a:t>
              </a:r>
              <a:endParaRPr lang="en-US" sz="3200" dirty="0">
                <a:solidFill>
                  <a:srgbClr val="93CDDD"/>
                </a:solidFill>
                <a:latin typeface="Times New Roman"/>
                <a:cs typeface="Times New Roman"/>
              </a:endParaRPr>
            </a:p>
          </p:txBody>
        </p:sp>
        <p:sp>
          <p:nvSpPr>
            <p:cNvPr id="7" name="TextBox 6"/>
            <p:cNvSpPr txBox="1"/>
            <p:nvPr/>
          </p:nvSpPr>
          <p:spPr>
            <a:xfrm>
              <a:off x="4524875" y="3860750"/>
              <a:ext cx="2468587" cy="418661"/>
            </a:xfrm>
            <a:prstGeom prst="rect">
              <a:avLst/>
            </a:prstGeom>
            <a:noFill/>
          </p:spPr>
          <p:txBody>
            <a:bodyPr wrap="none" rtlCol="0">
              <a:spAutoFit/>
            </a:bodyPr>
            <a:lstStyle/>
            <a:p>
              <a:r>
                <a:rPr lang="en-US" sz="3200" dirty="0" smtClean="0">
                  <a:solidFill>
                    <a:srgbClr val="93CDDD"/>
                  </a:solidFill>
                  <a:latin typeface="Times New Roman"/>
                  <a:cs typeface="Times New Roman"/>
                </a:rPr>
                <a:t>P</a:t>
              </a:r>
              <a:r>
                <a:rPr lang="en-US" sz="3200" dirty="0" smtClean="0">
                  <a:solidFill>
                    <a:srgbClr val="93CDDD"/>
                  </a:solidFill>
                  <a:latin typeface="Times New Roman"/>
                  <a:cs typeface="Times New Roman"/>
                </a:rPr>
                <a:t>(S </a:t>
              </a:r>
              <a:r>
                <a:rPr lang="en-US" sz="3200" dirty="0" smtClean="0">
                  <a:solidFill>
                    <a:srgbClr val="93CDDD"/>
                  </a:solidFill>
                  <a:latin typeface="Times New Roman"/>
                  <a:cs typeface="Times New Roman"/>
                </a:rPr>
                <a:t>| H)    P(H)</a:t>
              </a:r>
              <a:endParaRPr lang="en-US" sz="3200" dirty="0">
                <a:solidFill>
                  <a:srgbClr val="93CDDD"/>
                </a:solidFill>
                <a:latin typeface="Times New Roman"/>
                <a:cs typeface="Times New Roman"/>
              </a:endParaRPr>
            </a:p>
          </p:txBody>
        </p:sp>
        <p:sp>
          <p:nvSpPr>
            <p:cNvPr id="15" name="TextBox 14"/>
            <p:cNvSpPr txBox="1"/>
            <p:nvPr/>
          </p:nvSpPr>
          <p:spPr>
            <a:xfrm>
              <a:off x="5341975" y="4442257"/>
              <a:ext cx="813603" cy="418661"/>
            </a:xfrm>
            <a:prstGeom prst="rect">
              <a:avLst/>
            </a:prstGeom>
            <a:noFill/>
          </p:spPr>
          <p:txBody>
            <a:bodyPr wrap="none" rtlCol="0">
              <a:spAutoFit/>
            </a:bodyPr>
            <a:lstStyle/>
            <a:p>
              <a:r>
                <a:rPr lang="en-US" sz="3200" dirty="0" smtClean="0">
                  <a:solidFill>
                    <a:srgbClr val="93CDDD"/>
                  </a:solidFill>
                  <a:latin typeface="Times New Roman"/>
                  <a:cs typeface="Times New Roman"/>
                </a:rPr>
                <a:t>P</a:t>
              </a:r>
              <a:r>
                <a:rPr lang="en-US" sz="3200" dirty="0" smtClean="0">
                  <a:solidFill>
                    <a:srgbClr val="93CDDD"/>
                  </a:solidFill>
                  <a:latin typeface="Times New Roman"/>
                  <a:cs typeface="Times New Roman"/>
                </a:rPr>
                <a:t>(S)</a:t>
              </a:r>
              <a:endParaRPr lang="en-US" sz="3200" dirty="0">
                <a:solidFill>
                  <a:srgbClr val="93CDDD"/>
                </a:solidFill>
                <a:latin typeface="Times New Roman"/>
                <a:cs typeface="Times New Roman"/>
              </a:endParaRPr>
            </a:p>
          </p:txBody>
        </p:sp>
        <p:cxnSp>
          <p:nvCxnSpPr>
            <p:cNvPr id="11" name="Straight Connector 10"/>
            <p:cNvCxnSpPr/>
            <p:nvPr/>
          </p:nvCxnSpPr>
          <p:spPr>
            <a:xfrm>
              <a:off x="4542551" y="4420199"/>
              <a:ext cx="2467492" cy="0"/>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5100432" y="2269746"/>
            <a:ext cx="2953161" cy="369332"/>
          </a:xfrm>
          <a:prstGeom prst="rect">
            <a:avLst/>
          </a:prstGeom>
          <a:noFill/>
        </p:spPr>
        <p:txBody>
          <a:bodyPr wrap="square" rtlCol="0">
            <a:spAutoFit/>
          </a:bodyPr>
          <a:lstStyle/>
          <a:p>
            <a:r>
              <a:rPr lang="en-US" dirty="0" smtClean="0"/>
              <a:t>P( You Can Get </a:t>
            </a:r>
            <a:r>
              <a:rPr lang="en-US" dirty="0" err="1" smtClean="0"/>
              <a:t>Hypothesitis</a:t>
            </a:r>
            <a:r>
              <a:rPr lang="en-US" dirty="0" smtClean="0"/>
              <a:t>)</a:t>
            </a:r>
            <a:endParaRPr lang="en-US" sz="2000" dirty="0">
              <a:solidFill>
                <a:srgbClr val="95B3D7"/>
              </a:solidFill>
            </a:endParaRPr>
          </a:p>
        </p:txBody>
      </p:sp>
      <p:sp>
        <p:nvSpPr>
          <p:cNvPr id="23" name="TextBox 22"/>
          <p:cNvSpPr txBox="1"/>
          <p:nvPr/>
        </p:nvSpPr>
        <p:spPr>
          <a:xfrm>
            <a:off x="3952629" y="5147393"/>
            <a:ext cx="3109562" cy="369332"/>
          </a:xfrm>
          <a:prstGeom prst="rect">
            <a:avLst/>
          </a:prstGeom>
          <a:noFill/>
        </p:spPr>
        <p:txBody>
          <a:bodyPr wrap="square" rtlCol="0">
            <a:spAutoFit/>
          </a:bodyPr>
          <a:lstStyle/>
          <a:p>
            <a:pPr algn="ctr"/>
            <a:r>
              <a:rPr lang="en-US" dirty="0" smtClean="0"/>
              <a:t>P (You </a:t>
            </a:r>
            <a:r>
              <a:rPr lang="en-US" dirty="0" smtClean="0"/>
              <a:t>Can Get </a:t>
            </a:r>
            <a:r>
              <a:rPr lang="en-US" dirty="0" smtClean="0"/>
              <a:t>the Symptoms) </a:t>
            </a:r>
            <a:endParaRPr lang="en-US" sz="2000" dirty="0">
              <a:solidFill>
                <a:srgbClr val="95B3D7"/>
              </a:solidFill>
            </a:endParaRPr>
          </a:p>
        </p:txBody>
      </p:sp>
      <p:cxnSp>
        <p:nvCxnSpPr>
          <p:cNvPr id="8" name="Straight Arrow Connector 7"/>
          <p:cNvCxnSpPr/>
          <p:nvPr/>
        </p:nvCxnSpPr>
        <p:spPr>
          <a:xfrm>
            <a:off x="6333180" y="2708280"/>
            <a:ext cx="0" cy="4426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507410" y="4637754"/>
            <a:ext cx="0" cy="4795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271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ular Callout 33"/>
          <p:cNvSpPr/>
          <p:nvPr/>
        </p:nvSpPr>
        <p:spPr>
          <a:xfrm>
            <a:off x="457200" y="1730730"/>
            <a:ext cx="1788224" cy="727709"/>
          </a:xfrm>
          <a:prstGeom prst="wedgeRoundRectCallout">
            <a:avLst>
              <a:gd name="adj1" fmla="val -19706"/>
              <a:gd name="adj2" fmla="val 15832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5" name="Picture 4"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grpSp>
        <p:nvGrpSpPr>
          <p:cNvPr id="36" name="Group 35"/>
          <p:cNvGrpSpPr/>
          <p:nvPr/>
        </p:nvGrpSpPr>
        <p:grpSpPr>
          <a:xfrm>
            <a:off x="4819232" y="1273218"/>
            <a:ext cx="2300516" cy="1262743"/>
            <a:chOff x="6086327" y="1174487"/>
            <a:chExt cx="2300516" cy="1262743"/>
          </a:xfrm>
        </p:grpSpPr>
        <p:sp>
          <p:nvSpPr>
            <p:cNvPr id="35" name="Rounded Rectangle 34"/>
            <p:cNvSpPr/>
            <p:nvPr/>
          </p:nvSpPr>
          <p:spPr>
            <a:xfrm>
              <a:off x="6111867" y="1395358"/>
              <a:ext cx="2158139" cy="1041872"/>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9" name="Group 18"/>
            <p:cNvGrpSpPr/>
            <p:nvPr/>
          </p:nvGrpSpPr>
          <p:grpSpPr>
            <a:xfrm>
              <a:off x="6086327" y="1174487"/>
              <a:ext cx="2300516" cy="1262743"/>
              <a:chOff x="6086327" y="1174487"/>
              <a:chExt cx="2300516" cy="1262743"/>
            </a:xfrm>
          </p:grpSpPr>
          <p:pic>
            <p:nvPicPr>
              <p:cNvPr id="13" name="Picture 12" descr="WebMD-Logo-EPS-vector-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3199" y="1174487"/>
                <a:ext cx="1894115" cy="1262743"/>
              </a:xfrm>
              <a:prstGeom prst="roundRect">
                <a:avLst/>
              </a:prstGeom>
            </p:spPr>
          </p:pic>
          <p:sp>
            <p:nvSpPr>
              <p:cNvPr id="16" name="TextBox 15"/>
              <p:cNvSpPr txBox="1"/>
              <p:nvPr/>
            </p:nvSpPr>
            <p:spPr>
              <a:xfrm>
                <a:off x="6086327" y="1883381"/>
                <a:ext cx="2300516" cy="510778"/>
              </a:xfrm>
              <a:prstGeom prst="roundRect">
                <a:avLst/>
              </a:prstGeom>
              <a:noFill/>
            </p:spPr>
            <p:txBody>
              <a:bodyPr wrap="square" rtlCol="0">
                <a:spAutoFit/>
              </a:bodyPr>
              <a:lstStyle/>
              <a:p>
                <a:r>
                  <a:rPr lang="en-US" sz="2400" dirty="0" smtClean="0">
                    <a:solidFill>
                      <a:schemeClr val="bg2">
                        <a:lumMod val="60000"/>
                        <a:lumOff val="40000"/>
                      </a:schemeClr>
                    </a:solidFill>
                    <a:latin typeface="Herculanum"/>
                    <a:cs typeface="Herculanum"/>
                  </a:rPr>
                  <a:t>HYPOTHESITIS</a:t>
                </a:r>
                <a:endParaRPr lang="en-US" sz="2400" dirty="0">
                  <a:solidFill>
                    <a:schemeClr val="bg2">
                      <a:lumMod val="60000"/>
                      <a:lumOff val="40000"/>
                    </a:schemeClr>
                  </a:solidFill>
                  <a:latin typeface="Herculanum"/>
                  <a:cs typeface="Herculanum"/>
                </a:endParaRPr>
              </a:p>
            </p:txBody>
          </p:sp>
        </p:grpSp>
      </p:grpSp>
      <p:sp>
        <p:nvSpPr>
          <p:cNvPr id="17" name="Rectangle 16"/>
          <p:cNvSpPr/>
          <p:nvPr/>
        </p:nvSpPr>
        <p:spPr>
          <a:xfrm>
            <a:off x="3130194" y="2775192"/>
            <a:ext cx="1566531" cy="461665"/>
          </a:xfrm>
          <a:prstGeom prst="rect">
            <a:avLst/>
          </a:prstGeom>
        </p:spPr>
        <p:txBody>
          <a:bodyPr wrap="square">
            <a:spAutoFit/>
          </a:bodyPr>
          <a:lstStyle/>
          <a:p>
            <a:r>
              <a:rPr lang="en-US" sz="2400" dirty="0">
                <a:latin typeface="Times New Roman"/>
                <a:cs typeface="Times New Roman"/>
              </a:rPr>
              <a:t>P(</a:t>
            </a:r>
            <a:r>
              <a:rPr lang="en-US" sz="2400" dirty="0" smtClean="0">
                <a:latin typeface="Times New Roman"/>
                <a:cs typeface="Times New Roman"/>
              </a:rPr>
              <a:t>H)	 =</a:t>
            </a:r>
            <a:endParaRPr lang="en-US" sz="2400" dirty="0"/>
          </a:p>
        </p:txBody>
      </p:sp>
      <p:sp>
        <p:nvSpPr>
          <p:cNvPr id="24" name="Rectangle 23"/>
          <p:cNvSpPr/>
          <p:nvPr/>
        </p:nvSpPr>
        <p:spPr>
          <a:xfrm>
            <a:off x="4538871" y="2801578"/>
            <a:ext cx="2697714" cy="838921"/>
          </a:xfrm>
          <a:prstGeom prst="rect">
            <a:avLst/>
          </a:prstGeom>
        </p:spPr>
        <p:txBody>
          <a:bodyPr wrap="square">
            <a:spAutoFit/>
          </a:bodyPr>
          <a:lstStyle/>
          <a:p>
            <a:pPr algn="ctr"/>
            <a:r>
              <a:rPr lang="en-US" sz="2400" dirty="0" smtClean="0">
                <a:latin typeface="Times New Roman"/>
                <a:cs typeface="Times New Roman"/>
              </a:rPr>
              <a:t> </a:t>
            </a:r>
            <a:r>
              <a:rPr lang="en-US" sz="2400" dirty="0" smtClean="0">
                <a:latin typeface="Herculanum"/>
                <a:cs typeface="Herculanum"/>
              </a:rPr>
              <a:t>you have </a:t>
            </a:r>
            <a:r>
              <a:rPr lang="en-US" sz="2400" dirty="0" err="1" smtClean="0">
                <a:latin typeface="Herculanum"/>
                <a:cs typeface="Herculanum"/>
              </a:rPr>
              <a:t>hypothesitis</a:t>
            </a:r>
            <a:endParaRPr lang="en-US" sz="2400" dirty="0" smtClean="0">
              <a:latin typeface="Herculanum"/>
              <a:cs typeface="Herculanum"/>
            </a:endParaRPr>
          </a:p>
        </p:txBody>
      </p:sp>
      <p:sp>
        <p:nvSpPr>
          <p:cNvPr id="25" name="Rectangle 24"/>
          <p:cNvSpPr/>
          <p:nvPr/>
        </p:nvSpPr>
        <p:spPr>
          <a:xfrm>
            <a:off x="7538950" y="2775193"/>
            <a:ext cx="1589347" cy="461665"/>
          </a:xfrm>
          <a:prstGeom prst="rect">
            <a:avLst/>
          </a:prstGeom>
        </p:spPr>
        <p:txBody>
          <a:bodyPr wrap="none">
            <a:spAutoFit/>
          </a:bodyPr>
          <a:lstStyle/>
          <a:p>
            <a:r>
              <a:rPr lang="en-US" sz="2400" dirty="0" smtClean="0">
                <a:latin typeface="Times New Roman"/>
                <a:cs typeface="Times New Roman"/>
              </a:rPr>
              <a:t>=   0.00001</a:t>
            </a:r>
            <a:endParaRPr lang="en-US" sz="2400" dirty="0"/>
          </a:p>
        </p:txBody>
      </p:sp>
      <p:sp>
        <p:nvSpPr>
          <p:cNvPr id="26" name="Rectangle 25"/>
          <p:cNvSpPr/>
          <p:nvPr/>
        </p:nvSpPr>
        <p:spPr>
          <a:xfrm>
            <a:off x="3130194" y="4239932"/>
            <a:ext cx="1388520" cy="461665"/>
          </a:xfrm>
          <a:prstGeom prst="rect">
            <a:avLst/>
          </a:prstGeom>
        </p:spPr>
        <p:txBody>
          <a:bodyPr wrap="square">
            <a:spAutoFit/>
          </a:bodyPr>
          <a:lstStyle/>
          <a:p>
            <a:r>
              <a:rPr lang="en-US" sz="2400" dirty="0">
                <a:latin typeface="Times New Roman"/>
                <a:cs typeface="Times New Roman"/>
              </a:rPr>
              <a:t>P</a:t>
            </a:r>
            <a:r>
              <a:rPr lang="en-US" sz="2400" dirty="0" smtClean="0">
                <a:latin typeface="Times New Roman"/>
                <a:cs typeface="Times New Roman"/>
              </a:rPr>
              <a:t>(S|</a:t>
            </a:r>
            <a:r>
              <a:rPr lang="en-US" sz="2400" dirty="0" smtClean="0">
                <a:latin typeface="Times New Roman"/>
                <a:cs typeface="Times New Roman"/>
              </a:rPr>
              <a:t>H)	 = </a:t>
            </a:r>
            <a:endParaRPr lang="en-US" sz="2400" dirty="0"/>
          </a:p>
        </p:txBody>
      </p:sp>
      <p:sp>
        <p:nvSpPr>
          <p:cNvPr id="27" name="Rectangle 26"/>
          <p:cNvSpPr/>
          <p:nvPr/>
        </p:nvSpPr>
        <p:spPr>
          <a:xfrm>
            <a:off x="4538871" y="3916767"/>
            <a:ext cx="2697714" cy="1200328"/>
          </a:xfrm>
          <a:prstGeom prst="rect">
            <a:avLst/>
          </a:prstGeom>
        </p:spPr>
        <p:txBody>
          <a:bodyPr wrap="square">
            <a:spAutoFit/>
          </a:bodyPr>
          <a:lstStyle/>
          <a:p>
            <a:pPr algn="ctr"/>
            <a:r>
              <a:rPr lang="en-US" sz="2400" dirty="0" smtClean="0">
                <a:latin typeface="Herculanum"/>
                <a:cs typeface="Herculanum"/>
              </a:rPr>
              <a:t>Probability of symptoms given the Hypothesis </a:t>
            </a:r>
            <a:endParaRPr lang="en-US" sz="2400" dirty="0">
              <a:latin typeface="Herculanum"/>
              <a:cs typeface="Herculanum"/>
            </a:endParaRPr>
          </a:p>
        </p:txBody>
      </p:sp>
      <p:sp>
        <p:nvSpPr>
          <p:cNvPr id="28" name="Rectangle 27"/>
          <p:cNvSpPr/>
          <p:nvPr/>
        </p:nvSpPr>
        <p:spPr>
          <a:xfrm>
            <a:off x="7538950" y="4239932"/>
            <a:ext cx="1127683" cy="461665"/>
          </a:xfrm>
          <a:prstGeom prst="rect">
            <a:avLst/>
          </a:prstGeom>
        </p:spPr>
        <p:txBody>
          <a:bodyPr wrap="none">
            <a:spAutoFit/>
          </a:bodyPr>
          <a:lstStyle/>
          <a:p>
            <a:r>
              <a:rPr lang="en-US" sz="2400" dirty="0" smtClean="0">
                <a:latin typeface="Times New Roman"/>
                <a:cs typeface="Times New Roman"/>
              </a:rPr>
              <a:t>=   0.95 </a:t>
            </a:r>
            <a:endParaRPr lang="en-US" sz="2400" dirty="0"/>
          </a:p>
        </p:txBody>
      </p:sp>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33" name="Rectangle 32"/>
          <p:cNvSpPr/>
          <p:nvPr/>
        </p:nvSpPr>
        <p:spPr>
          <a:xfrm>
            <a:off x="457200" y="1802458"/>
            <a:ext cx="1569102" cy="461665"/>
          </a:xfrm>
          <a:prstGeom prst="rect">
            <a:avLst/>
          </a:prstGeom>
        </p:spPr>
        <p:txBody>
          <a:bodyPr wrap="square">
            <a:spAutoFit/>
          </a:bodyPr>
          <a:lstStyle/>
          <a:p>
            <a:pPr algn="ctr"/>
            <a:r>
              <a:rPr lang="en-US" sz="2400" dirty="0" smtClean="0">
                <a:solidFill>
                  <a:schemeClr val="bg1"/>
                </a:solidFill>
                <a:latin typeface="Wawati SC Regular"/>
                <a:cs typeface="Wawati SC Regular"/>
              </a:rPr>
              <a:t>Oh, man</a:t>
            </a:r>
          </a:p>
        </p:txBody>
      </p:sp>
    </p:spTree>
    <p:extLst>
      <p:ext uri="{BB962C8B-B14F-4D97-AF65-F5344CB8AC3E}">
        <p14:creationId xmlns:p14="http://schemas.microsoft.com/office/powerpoint/2010/main" val="151686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ular Callout 33"/>
          <p:cNvSpPr/>
          <p:nvPr/>
        </p:nvSpPr>
        <p:spPr>
          <a:xfrm>
            <a:off x="457200" y="1730730"/>
            <a:ext cx="1788224" cy="727709"/>
          </a:xfrm>
          <a:prstGeom prst="wedgeRoundRectCallout">
            <a:avLst>
              <a:gd name="adj1" fmla="val -19706"/>
              <a:gd name="adj2" fmla="val 15832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5" name="Picture 4"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grpSp>
        <p:nvGrpSpPr>
          <p:cNvPr id="36" name="Group 35"/>
          <p:cNvGrpSpPr/>
          <p:nvPr/>
        </p:nvGrpSpPr>
        <p:grpSpPr>
          <a:xfrm>
            <a:off x="4819232" y="1273218"/>
            <a:ext cx="2300516" cy="1262743"/>
            <a:chOff x="6086327" y="1174487"/>
            <a:chExt cx="2300516" cy="1262743"/>
          </a:xfrm>
        </p:grpSpPr>
        <p:sp>
          <p:nvSpPr>
            <p:cNvPr id="35" name="Rounded Rectangle 34"/>
            <p:cNvSpPr/>
            <p:nvPr/>
          </p:nvSpPr>
          <p:spPr>
            <a:xfrm>
              <a:off x="6111867" y="1395358"/>
              <a:ext cx="2158139" cy="1041872"/>
            </a:xfrm>
            <a:prstGeom prst="round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9" name="Group 18"/>
            <p:cNvGrpSpPr/>
            <p:nvPr/>
          </p:nvGrpSpPr>
          <p:grpSpPr>
            <a:xfrm>
              <a:off x="6086327" y="1174487"/>
              <a:ext cx="2300516" cy="1262743"/>
              <a:chOff x="6086327" y="1174487"/>
              <a:chExt cx="2300516" cy="1262743"/>
            </a:xfrm>
          </p:grpSpPr>
          <p:pic>
            <p:nvPicPr>
              <p:cNvPr id="13" name="Picture 12" descr="WebMD-Logo-EPS-vector-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3199" y="1174487"/>
                <a:ext cx="1894115" cy="1262743"/>
              </a:xfrm>
              <a:prstGeom prst="roundRect">
                <a:avLst/>
              </a:prstGeom>
            </p:spPr>
          </p:pic>
          <p:sp>
            <p:nvSpPr>
              <p:cNvPr id="16" name="TextBox 15"/>
              <p:cNvSpPr txBox="1"/>
              <p:nvPr/>
            </p:nvSpPr>
            <p:spPr>
              <a:xfrm>
                <a:off x="6086327" y="1883381"/>
                <a:ext cx="2300516" cy="510778"/>
              </a:xfrm>
              <a:prstGeom prst="roundRect">
                <a:avLst/>
              </a:prstGeom>
              <a:noFill/>
            </p:spPr>
            <p:txBody>
              <a:bodyPr wrap="square" rtlCol="0">
                <a:spAutoFit/>
              </a:bodyPr>
              <a:lstStyle/>
              <a:p>
                <a:r>
                  <a:rPr lang="en-US" sz="2400" dirty="0" smtClean="0">
                    <a:solidFill>
                      <a:schemeClr val="bg2">
                        <a:lumMod val="60000"/>
                        <a:lumOff val="40000"/>
                      </a:schemeClr>
                    </a:solidFill>
                    <a:latin typeface="Herculanum"/>
                    <a:cs typeface="Herculanum"/>
                  </a:rPr>
                  <a:t>HYPOTHESITIS</a:t>
                </a:r>
                <a:endParaRPr lang="en-US" sz="2400" dirty="0">
                  <a:solidFill>
                    <a:schemeClr val="bg2">
                      <a:lumMod val="60000"/>
                      <a:lumOff val="40000"/>
                    </a:schemeClr>
                  </a:solidFill>
                  <a:latin typeface="Herculanum"/>
                  <a:cs typeface="Herculanum"/>
                </a:endParaRPr>
              </a:p>
            </p:txBody>
          </p:sp>
        </p:grpSp>
      </p:grpSp>
      <p:sp>
        <p:nvSpPr>
          <p:cNvPr id="17" name="Rectangle 16"/>
          <p:cNvSpPr/>
          <p:nvPr/>
        </p:nvSpPr>
        <p:spPr>
          <a:xfrm>
            <a:off x="3130194" y="2775192"/>
            <a:ext cx="1566531" cy="461665"/>
          </a:xfrm>
          <a:prstGeom prst="rect">
            <a:avLst/>
          </a:prstGeom>
        </p:spPr>
        <p:txBody>
          <a:bodyPr wrap="square">
            <a:spAutoFit/>
          </a:bodyPr>
          <a:lstStyle/>
          <a:p>
            <a:r>
              <a:rPr lang="en-US" sz="2400" dirty="0">
                <a:latin typeface="Times New Roman"/>
                <a:cs typeface="Times New Roman"/>
              </a:rPr>
              <a:t>P(</a:t>
            </a:r>
            <a:r>
              <a:rPr lang="en-US" sz="2400" dirty="0" smtClean="0">
                <a:latin typeface="Times New Roman"/>
                <a:cs typeface="Times New Roman"/>
              </a:rPr>
              <a:t>H)	 =</a:t>
            </a:r>
            <a:endParaRPr lang="en-US" sz="2400" dirty="0"/>
          </a:p>
        </p:txBody>
      </p:sp>
      <p:sp>
        <p:nvSpPr>
          <p:cNvPr id="24" name="Rectangle 23"/>
          <p:cNvSpPr/>
          <p:nvPr/>
        </p:nvSpPr>
        <p:spPr>
          <a:xfrm>
            <a:off x="4538871" y="2801578"/>
            <a:ext cx="2697714" cy="838921"/>
          </a:xfrm>
          <a:prstGeom prst="rect">
            <a:avLst/>
          </a:prstGeom>
        </p:spPr>
        <p:txBody>
          <a:bodyPr wrap="square">
            <a:spAutoFit/>
          </a:bodyPr>
          <a:lstStyle/>
          <a:p>
            <a:pPr algn="ctr"/>
            <a:r>
              <a:rPr lang="en-US" sz="2400" dirty="0" smtClean="0">
                <a:latin typeface="Times New Roman"/>
                <a:cs typeface="Times New Roman"/>
              </a:rPr>
              <a:t> </a:t>
            </a:r>
            <a:r>
              <a:rPr lang="en-US" sz="2400" dirty="0" smtClean="0">
                <a:latin typeface="Herculanum"/>
                <a:cs typeface="Herculanum"/>
              </a:rPr>
              <a:t>you have </a:t>
            </a:r>
            <a:r>
              <a:rPr lang="en-US" sz="2400" dirty="0" err="1" smtClean="0">
                <a:latin typeface="Herculanum"/>
                <a:cs typeface="Herculanum"/>
              </a:rPr>
              <a:t>hypothesitis</a:t>
            </a:r>
            <a:endParaRPr lang="en-US" sz="2400" dirty="0" smtClean="0">
              <a:latin typeface="Herculanum"/>
              <a:cs typeface="Herculanum"/>
            </a:endParaRPr>
          </a:p>
        </p:txBody>
      </p:sp>
      <p:sp>
        <p:nvSpPr>
          <p:cNvPr id="25" name="Rectangle 24"/>
          <p:cNvSpPr/>
          <p:nvPr/>
        </p:nvSpPr>
        <p:spPr>
          <a:xfrm>
            <a:off x="7538950" y="2775193"/>
            <a:ext cx="1589347" cy="461665"/>
          </a:xfrm>
          <a:prstGeom prst="rect">
            <a:avLst/>
          </a:prstGeom>
        </p:spPr>
        <p:txBody>
          <a:bodyPr wrap="none">
            <a:spAutoFit/>
          </a:bodyPr>
          <a:lstStyle/>
          <a:p>
            <a:r>
              <a:rPr lang="en-US" sz="2400" dirty="0" smtClean="0">
                <a:latin typeface="Times New Roman"/>
                <a:cs typeface="Times New Roman"/>
              </a:rPr>
              <a:t>=   0.00001</a:t>
            </a:r>
            <a:endParaRPr lang="en-US" sz="2400" dirty="0"/>
          </a:p>
        </p:txBody>
      </p:sp>
      <p:sp>
        <p:nvSpPr>
          <p:cNvPr id="26" name="Rectangle 25"/>
          <p:cNvSpPr/>
          <p:nvPr/>
        </p:nvSpPr>
        <p:spPr>
          <a:xfrm>
            <a:off x="3130194" y="4239932"/>
            <a:ext cx="1388520" cy="461665"/>
          </a:xfrm>
          <a:prstGeom prst="rect">
            <a:avLst/>
          </a:prstGeom>
        </p:spPr>
        <p:txBody>
          <a:bodyPr wrap="square">
            <a:spAutoFit/>
          </a:bodyPr>
          <a:lstStyle/>
          <a:p>
            <a:r>
              <a:rPr lang="en-US" sz="2400" dirty="0">
                <a:latin typeface="Times New Roman"/>
                <a:cs typeface="Times New Roman"/>
              </a:rPr>
              <a:t>P</a:t>
            </a:r>
            <a:r>
              <a:rPr lang="en-US" sz="2400" dirty="0" smtClean="0">
                <a:latin typeface="Times New Roman"/>
                <a:cs typeface="Times New Roman"/>
              </a:rPr>
              <a:t>(S|</a:t>
            </a:r>
            <a:r>
              <a:rPr lang="en-US" sz="2400" dirty="0" smtClean="0">
                <a:latin typeface="Times New Roman"/>
                <a:cs typeface="Times New Roman"/>
              </a:rPr>
              <a:t>H)	 = </a:t>
            </a:r>
            <a:endParaRPr lang="en-US" sz="2400" dirty="0"/>
          </a:p>
        </p:txBody>
      </p:sp>
      <p:sp>
        <p:nvSpPr>
          <p:cNvPr id="27" name="Rectangle 26"/>
          <p:cNvSpPr/>
          <p:nvPr/>
        </p:nvSpPr>
        <p:spPr>
          <a:xfrm>
            <a:off x="4538871" y="3916767"/>
            <a:ext cx="2697714" cy="1200328"/>
          </a:xfrm>
          <a:prstGeom prst="rect">
            <a:avLst/>
          </a:prstGeom>
        </p:spPr>
        <p:txBody>
          <a:bodyPr wrap="square">
            <a:spAutoFit/>
          </a:bodyPr>
          <a:lstStyle/>
          <a:p>
            <a:pPr algn="ctr"/>
            <a:r>
              <a:rPr lang="en-US" sz="2400" dirty="0" smtClean="0">
                <a:latin typeface="Herculanum"/>
                <a:cs typeface="Herculanum"/>
              </a:rPr>
              <a:t>Probability of symptoms given the Hypothesis </a:t>
            </a:r>
            <a:endParaRPr lang="en-US" sz="2400" dirty="0">
              <a:latin typeface="Herculanum"/>
              <a:cs typeface="Herculanum"/>
            </a:endParaRPr>
          </a:p>
        </p:txBody>
      </p:sp>
      <p:sp>
        <p:nvSpPr>
          <p:cNvPr id="28" name="Rectangle 27"/>
          <p:cNvSpPr/>
          <p:nvPr/>
        </p:nvSpPr>
        <p:spPr>
          <a:xfrm>
            <a:off x="7538950" y="4239932"/>
            <a:ext cx="1127683" cy="461665"/>
          </a:xfrm>
          <a:prstGeom prst="rect">
            <a:avLst/>
          </a:prstGeom>
        </p:spPr>
        <p:txBody>
          <a:bodyPr wrap="none">
            <a:spAutoFit/>
          </a:bodyPr>
          <a:lstStyle/>
          <a:p>
            <a:r>
              <a:rPr lang="en-US" sz="2400" dirty="0" smtClean="0">
                <a:latin typeface="Times New Roman"/>
                <a:cs typeface="Times New Roman"/>
              </a:rPr>
              <a:t>=   0.95 </a:t>
            </a:r>
            <a:endParaRPr lang="en-US" sz="2400" dirty="0"/>
          </a:p>
        </p:txBody>
      </p:sp>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33" name="Rectangle 32"/>
          <p:cNvSpPr/>
          <p:nvPr/>
        </p:nvSpPr>
        <p:spPr>
          <a:xfrm>
            <a:off x="457200" y="1802458"/>
            <a:ext cx="1569102" cy="461665"/>
          </a:xfrm>
          <a:prstGeom prst="rect">
            <a:avLst/>
          </a:prstGeom>
        </p:spPr>
        <p:txBody>
          <a:bodyPr wrap="square">
            <a:spAutoFit/>
          </a:bodyPr>
          <a:lstStyle/>
          <a:p>
            <a:pPr algn="ctr"/>
            <a:r>
              <a:rPr lang="en-US" sz="2400" dirty="0" smtClean="0">
                <a:solidFill>
                  <a:schemeClr val="bg1"/>
                </a:solidFill>
                <a:latin typeface="Wawati SC Regular"/>
                <a:cs typeface="Wawati SC Regular"/>
              </a:rPr>
              <a:t>Oh, man</a:t>
            </a:r>
          </a:p>
        </p:txBody>
      </p:sp>
      <p:sp>
        <p:nvSpPr>
          <p:cNvPr id="22" name="Rectangle 21"/>
          <p:cNvSpPr/>
          <p:nvPr/>
        </p:nvSpPr>
        <p:spPr>
          <a:xfrm>
            <a:off x="3130194" y="5763325"/>
            <a:ext cx="1388520" cy="461665"/>
          </a:xfrm>
          <a:prstGeom prst="rect">
            <a:avLst/>
          </a:prstGeom>
        </p:spPr>
        <p:txBody>
          <a:bodyPr wrap="square">
            <a:spAutoFit/>
          </a:bodyPr>
          <a:lstStyle/>
          <a:p>
            <a:r>
              <a:rPr lang="en-US" sz="2400" dirty="0">
                <a:latin typeface="Times New Roman"/>
                <a:cs typeface="Times New Roman"/>
              </a:rPr>
              <a:t>P</a:t>
            </a:r>
            <a:r>
              <a:rPr lang="en-US" sz="2400" dirty="0" smtClean="0">
                <a:latin typeface="Times New Roman"/>
                <a:cs typeface="Times New Roman"/>
              </a:rPr>
              <a:t>(S)</a:t>
            </a:r>
            <a:r>
              <a:rPr lang="en-US" sz="2400" dirty="0" smtClean="0">
                <a:latin typeface="Times New Roman"/>
                <a:cs typeface="Times New Roman"/>
              </a:rPr>
              <a:t>	= </a:t>
            </a:r>
            <a:endParaRPr lang="en-US" sz="2400" dirty="0"/>
          </a:p>
        </p:txBody>
      </p:sp>
      <p:sp>
        <p:nvSpPr>
          <p:cNvPr id="23" name="Rectangle 22"/>
          <p:cNvSpPr/>
          <p:nvPr/>
        </p:nvSpPr>
        <p:spPr>
          <a:xfrm>
            <a:off x="4296980" y="5443424"/>
            <a:ext cx="3201654" cy="1200328"/>
          </a:xfrm>
          <a:prstGeom prst="rect">
            <a:avLst/>
          </a:prstGeom>
        </p:spPr>
        <p:txBody>
          <a:bodyPr wrap="square">
            <a:spAutoFit/>
          </a:bodyPr>
          <a:lstStyle/>
          <a:p>
            <a:pPr algn="ctr"/>
            <a:r>
              <a:rPr lang="en-US" sz="2400" dirty="0">
                <a:latin typeface="Herculanum"/>
                <a:cs typeface="Herculanum"/>
              </a:rPr>
              <a:t>The Evidence, or probability of having symptoms</a:t>
            </a:r>
            <a:endParaRPr lang="en-US" sz="2400" dirty="0">
              <a:latin typeface="Herculanum"/>
              <a:cs typeface="Herculanum"/>
            </a:endParaRPr>
          </a:p>
        </p:txBody>
      </p:sp>
      <p:sp>
        <p:nvSpPr>
          <p:cNvPr id="32" name="Rectangle 31"/>
          <p:cNvSpPr/>
          <p:nvPr/>
        </p:nvSpPr>
        <p:spPr>
          <a:xfrm>
            <a:off x="7538950" y="5763325"/>
            <a:ext cx="1127683" cy="461665"/>
          </a:xfrm>
          <a:prstGeom prst="rect">
            <a:avLst/>
          </a:prstGeom>
        </p:spPr>
        <p:txBody>
          <a:bodyPr wrap="none">
            <a:spAutoFit/>
          </a:bodyPr>
          <a:lstStyle/>
          <a:p>
            <a:r>
              <a:rPr lang="en-US" sz="2400" dirty="0" smtClean="0">
                <a:latin typeface="Times New Roman"/>
                <a:cs typeface="Times New Roman"/>
              </a:rPr>
              <a:t>=   0.01</a:t>
            </a:r>
            <a:endParaRPr lang="en-US" sz="2400" dirty="0"/>
          </a:p>
        </p:txBody>
      </p:sp>
    </p:spTree>
    <p:extLst>
      <p:ext uri="{BB962C8B-B14F-4D97-AF65-F5344CB8AC3E}">
        <p14:creationId xmlns:p14="http://schemas.microsoft.com/office/powerpoint/2010/main" val="41656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33" name="Rectangle 32"/>
          <p:cNvSpPr/>
          <p:nvPr/>
        </p:nvSpPr>
        <p:spPr>
          <a:xfrm>
            <a:off x="457200" y="1802458"/>
            <a:ext cx="1569102" cy="461665"/>
          </a:xfrm>
          <a:prstGeom prst="rect">
            <a:avLst/>
          </a:prstGeom>
        </p:spPr>
        <p:txBody>
          <a:bodyPr wrap="square">
            <a:spAutoFit/>
          </a:bodyPr>
          <a:lstStyle/>
          <a:p>
            <a:pPr algn="ctr"/>
            <a:r>
              <a:rPr lang="en-US" sz="2400" dirty="0" smtClean="0">
                <a:solidFill>
                  <a:schemeClr val="bg1"/>
                </a:solidFill>
                <a:latin typeface="Wawati SC Regular"/>
                <a:cs typeface="Wawati SC Regular"/>
              </a:rPr>
              <a:t>Oh, man</a:t>
            </a:r>
          </a:p>
        </p:txBody>
      </p:sp>
      <p:sp>
        <p:nvSpPr>
          <p:cNvPr id="38" name="TextBox 37"/>
          <p:cNvSpPr txBox="1"/>
          <p:nvPr/>
        </p:nvSpPr>
        <p:spPr>
          <a:xfrm>
            <a:off x="2026302" y="2879821"/>
            <a:ext cx="1957186" cy="584776"/>
          </a:xfrm>
          <a:prstGeom prst="rect">
            <a:avLst/>
          </a:prstGeom>
          <a:noFill/>
        </p:spPr>
        <p:txBody>
          <a:bodyPr wrap="none" rtlCol="0">
            <a:spAutoFit/>
          </a:bodyPr>
          <a:lstStyle/>
          <a:p>
            <a:r>
              <a:rPr lang="en-US" sz="3200" dirty="0" smtClean="0">
                <a:latin typeface="Times New Roman"/>
                <a:cs typeface="Times New Roman"/>
              </a:rPr>
              <a:t>P(H | </a:t>
            </a:r>
            <a:r>
              <a:rPr lang="en-US" sz="3200" dirty="0" smtClean="0">
                <a:latin typeface="Times New Roman"/>
                <a:cs typeface="Times New Roman"/>
              </a:rPr>
              <a:t>S)  </a:t>
            </a:r>
            <a:r>
              <a:rPr lang="en-US" sz="3200" dirty="0" smtClean="0">
                <a:latin typeface="Times New Roman"/>
                <a:cs typeface="Times New Roman"/>
              </a:rPr>
              <a:t>= </a:t>
            </a:r>
            <a:endParaRPr lang="en-US" sz="3200" dirty="0">
              <a:latin typeface="Times New Roman"/>
              <a:cs typeface="Times New Roman"/>
            </a:endParaRPr>
          </a:p>
        </p:txBody>
      </p:sp>
      <p:sp>
        <p:nvSpPr>
          <p:cNvPr id="39" name="TextBox 38"/>
          <p:cNvSpPr txBox="1"/>
          <p:nvPr/>
        </p:nvSpPr>
        <p:spPr>
          <a:xfrm>
            <a:off x="4062886" y="2587433"/>
            <a:ext cx="2885726" cy="584776"/>
          </a:xfrm>
          <a:prstGeom prst="rect">
            <a:avLst/>
          </a:prstGeom>
          <a:noFill/>
        </p:spPr>
        <p:txBody>
          <a:bodyPr wrap="none" rtlCol="0">
            <a:spAutoFit/>
          </a:bodyPr>
          <a:lstStyle/>
          <a:p>
            <a:r>
              <a:rPr lang="en-US" sz="3200" dirty="0" smtClean="0">
                <a:latin typeface="Times New Roman"/>
                <a:cs typeface="Times New Roman"/>
              </a:rPr>
              <a:t>(0.95) (0.00001)</a:t>
            </a:r>
            <a:endParaRPr lang="en-US" sz="3200" dirty="0">
              <a:latin typeface="Times New Roman"/>
              <a:cs typeface="Times New Roman"/>
            </a:endParaRPr>
          </a:p>
        </p:txBody>
      </p:sp>
      <p:sp>
        <p:nvSpPr>
          <p:cNvPr id="40" name="TextBox 39"/>
          <p:cNvSpPr txBox="1"/>
          <p:nvPr/>
        </p:nvSpPr>
        <p:spPr>
          <a:xfrm>
            <a:off x="4879986" y="3251998"/>
            <a:ext cx="1176123" cy="584776"/>
          </a:xfrm>
          <a:prstGeom prst="rect">
            <a:avLst/>
          </a:prstGeom>
          <a:noFill/>
        </p:spPr>
        <p:txBody>
          <a:bodyPr wrap="none" rtlCol="0">
            <a:spAutoFit/>
          </a:bodyPr>
          <a:lstStyle/>
          <a:p>
            <a:r>
              <a:rPr lang="en-US" sz="3200" dirty="0" smtClean="0">
                <a:latin typeface="Times New Roman"/>
                <a:cs typeface="Times New Roman"/>
              </a:rPr>
              <a:t>(0.01)</a:t>
            </a:r>
            <a:endParaRPr lang="en-US" sz="3200" dirty="0">
              <a:latin typeface="Times New Roman"/>
              <a:cs typeface="Times New Roman"/>
            </a:endParaRPr>
          </a:p>
        </p:txBody>
      </p:sp>
      <p:cxnSp>
        <p:nvCxnSpPr>
          <p:cNvPr id="41" name="Straight Connector 40"/>
          <p:cNvCxnSpPr/>
          <p:nvPr/>
        </p:nvCxnSpPr>
        <p:spPr>
          <a:xfrm>
            <a:off x="4060404" y="3229940"/>
            <a:ext cx="28680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105700" y="4443125"/>
            <a:ext cx="1957186" cy="584776"/>
          </a:xfrm>
          <a:prstGeom prst="rect">
            <a:avLst/>
          </a:prstGeom>
          <a:noFill/>
        </p:spPr>
        <p:txBody>
          <a:bodyPr wrap="none" rtlCol="0">
            <a:spAutoFit/>
          </a:bodyPr>
          <a:lstStyle/>
          <a:p>
            <a:r>
              <a:rPr lang="en-US" sz="3200" dirty="0" smtClean="0">
                <a:solidFill>
                  <a:srgbClr val="000000"/>
                </a:solidFill>
                <a:latin typeface="Times New Roman"/>
                <a:cs typeface="Times New Roman"/>
              </a:rPr>
              <a:t>P(H | E)  </a:t>
            </a:r>
            <a:r>
              <a:rPr lang="en-US" sz="3200" dirty="0" smtClean="0">
                <a:latin typeface="Times New Roman"/>
                <a:cs typeface="Times New Roman"/>
              </a:rPr>
              <a:t>= </a:t>
            </a:r>
            <a:endParaRPr lang="en-US" sz="3200" dirty="0">
              <a:latin typeface="Times New Roman"/>
              <a:cs typeface="Times New Roman"/>
            </a:endParaRPr>
          </a:p>
        </p:txBody>
      </p:sp>
      <p:sp>
        <p:nvSpPr>
          <p:cNvPr id="43" name="TextBox 42"/>
          <p:cNvSpPr txBox="1"/>
          <p:nvPr/>
        </p:nvSpPr>
        <p:spPr>
          <a:xfrm>
            <a:off x="4291924" y="4443125"/>
            <a:ext cx="1518364" cy="584776"/>
          </a:xfrm>
          <a:prstGeom prst="rect">
            <a:avLst/>
          </a:prstGeom>
          <a:noFill/>
        </p:spPr>
        <p:txBody>
          <a:bodyPr wrap="none" rtlCol="0">
            <a:spAutoFit/>
          </a:bodyPr>
          <a:lstStyle/>
          <a:p>
            <a:r>
              <a:rPr lang="en-US" sz="3200" dirty="0" smtClean="0">
                <a:latin typeface="Times New Roman"/>
                <a:cs typeface="Times New Roman"/>
              </a:rPr>
              <a:t>0.00095</a:t>
            </a:r>
            <a:endParaRPr lang="en-US" sz="3200" dirty="0">
              <a:latin typeface="Times New Roman"/>
              <a:cs typeface="Times New Roman"/>
            </a:endParaRPr>
          </a:p>
        </p:txBody>
      </p:sp>
      <p:pic>
        <p:nvPicPr>
          <p:cNvPr id="44" name="Picture 43"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sp>
        <p:nvSpPr>
          <p:cNvPr id="45" name="Rounded Rectangular Callout 44"/>
          <p:cNvSpPr/>
          <p:nvPr/>
        </p:nvSpPr>
        <p:spPr>
          <a:xfrm>
            <a:off x="457199" y="1417639"/>
            <a:ext cx="2949439" cy="984984"/>
          </a:xfrm>
          <a:prstGeom prst="wedgeRoundRectCallout">
            <a:avLst>
              <a:gd name="adj1" fmla="val -38063"/>
              <a:gd name="adj2" fmla="val 1371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p:cNvSpPr/>
          <p:nvPr/>
        </p:nvSpPr>
        <p:spPr>
          <a:xfrm>
            <a:off x="457199" y="1417639"/>
            <a:ext cx="2949439" cy="830997"/>
          </a:xfrm>
          <a:prstGeom prst="rect">
            <a:avLst/>
          </a:prstGeom>
        </p:spPr>
        <p:txBody>
          <a:bodyPr wrap="square">
            <a:spAutoFit/>
          </a:bodyPr>
          <a:lstStyle/>
          <a:p>
            <a:pPr algn="ctr"/>
            <a:r>
              <a:rPr lang="en-US" sz="2400" dirty="0" err="1" smtClean="0">
                <a:solidFill>
                  <a:schemeClr val="bg1"/>
                </a:solidFill>
                <a:latin typeface="Wawati SC Regular"/>
                <a:cs typeface="Wawati SC Regular"/>
              </a:rPr>
              <a:t>Ehh</a:t>
            </a:r>
            <a:r>
              <a:rPr lang="en-US" sz="2400" dirty="0" smtClean="0">
                <a:solidFill>
                  <a:schemeClr val="bg1"/>
                </a:solidFill>
                <a:latin typeface="Wawati SC Regular"/>
                <a:cs typeface="Wawati SC Regular"/>
              </a:rPr>
              <a:t>, I initially forgot about P(H) </a:t>
            </a:r>
          </a:p>
        </p:txBody>
      </p:sp>
    </p:spTree>
    <p:extLst>
      <p:ext uri="{BB962C8B-B14F-4D97-AF65-F5344CB8AC3E}">
        <p14:creationId xmlns:p14="http://schemas.microsoft.com/office/powerpoint/2010/main" val="41216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33" name="Rectangle 32"/>
          <p:cNvSpPr/>
          <p:nvPr/>
        </p:nvSpPr>
        <p:spPr>
          <a:xfrm>
            <a:off x="457200" y="1802458"/>
            <a:ext cx="1569102" cy="461665"/>
          </a:xfrm>
          <a:prstGeom prst="rect">
            <a:avLst/>
          </a:prstGeom>
        </p:spPr>
        <p:txBody>
          <a:bodyPr wrap="square">
            <a:spAutoFit/>
          </a:bodyPr>
          <a:lstStyle/>
          <a:p>
            <a:pPr algn="ctr"/>
            <a:r>
              <a:rPr lang="en-US" sz="2400" dirty="0" smtClean="0">
                <a:solidFill>
                  <a:schemeClr val="bg1"/>
                </a:solidFill>
                <a:latin typeface="Wawati SC Regular"/>
                <a:cs typeface="Wawati SC Regular"/>
              </a:rPr>
              <a:t>Oh, man</a:t>
            </a:r>
          </a:p>
        </p:txBody>
      </p:sp>
      <p:pic>
        <p:nvPicPr>
          <p:cNvPr id="44" name="Picture 43"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sp>
        <p:nvSpPr>
          <p:cNvPr id="45" name="Rounded Rectangular Callout 44"/>
          <p:cNvSpPr/>
          <p:nvPr/>
        </p:nvSpPr>
        <p:spPr>
          <a:xfrm>
            <a:off x="2169595" y="2222992"/>
            <a:ext cx="6517205" cy="1258058"/>
          </a:xfrm>
          <a:prstGeom prst="wedgeRoundRectCallout">
            <a:avLst>
              <a:gd name="adj1" fmla="val -42491"/>
              <a:gd name="adj2" fmla="val 1371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p:cNvSpPr/>
          <p:nvPr/>
        </p:nvSpPr>
        <p:spPr>
          <a:xfrm>
            <a:off x="2169595" y="2357698"/>
            <a:ext cx="6517205" cy="830997"/>
          </a:xfrm>
          <a:prstGeom prst="rect">
            <a:avLst/>
          </a:prstGeom>
        </p:spPr>
        <p:txBody>
          <a:bodyPr wrap="square">
            <a:spAutoFit/>
          </a:bodyPr>
          <a:lstStyle/>
          <a:p>
            <a:pPr algn="ctr"/>
            <a:r>
              <a:rPr lang="en-US" sz="2400" dirty="0" smtClean="0">
                <a:solidFill>
                  <a:schemeClr val="bg1"/>
                </a:solidFill>
                <a:latin typeface="Wawati SC Regular"/>
                <a:cs typeface="Wawati SC Regular"/>
              </a:rPr>
              <a:t>Bayes Theorem tells me how to calculate probabilities of hypothesis, or models</a:t>
            </a:r>
          </a:p>
        </p:txBody>
      </p:sp>
    </p:spTree>
    <p:extLst>
      <p:ext uri="{BB962C8B-B14F-4D97-AF65-F5344CB8AC3E}">
        <p14:creationId xmlns:p14="http://schemas.microsoft.com/office/powerpoint/2010/main" val="1228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4" name="TextBox 3"/>
          <p:cNvSpPr txBox="1"/>
          <p:nvPr/>
        </p:nvSpPr>
        <p:spPr>
          <a:xfrm>
            <a:off x="3225800" y="1130300"/>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u="sng" dirty="0" smtClean="0">
                <a:solidFill>
                  <a:srgbClr val="F79646"/>
                </a:solidFill>
              </a:rPr>
              <a:t>Summary</a:t>
            </a:r>
            <a:endParaRPr lang="en-US" u="sng" dirty="0">
              <a:solidFill>
                <a:srgbClr val="F79646"/>
              </a:solidFill>
            </a:endParaRPr>
          </a:p>
        </p:txBody>
      </p:sp>
      <p:sp>
        <p:nvSpPr>
          <p:cNvPr id="2" name="TextBox 1"/>
          <p:cNvSpPr txBox="1"/>
          <p:nvPr/>
        </p:nvSpPr>
        <p:spPr>
          <a:xfrm>
            <a:off x="2992081" y="1499632"/>
            <a:ext cx="4634602" cy="4832093"/>
          </a:xfrm>
          <a:prstGeom prst="rect">
            <a:avLst/>
          </a:prstGeom>
          <a:noFill/>
        </p:spPr>
        <p:txBody>
          <a:bodyPr wrap="none" rtlCol="0">
            <a:spAutoFit/>
          </a:bodyPr>
          <a:lstStyle/>
          <a:p>
            <a:pPr marL="285750" indent="-285750">
              <a:buFont typeface="Arial"/>
              <a:buChar char="•"/>
            </a:pPr>
            <a:r>
              <a:rPr lang="en-US" sz="2800" dirty="0" smtClean="0">
                <a:solidFill>
                  <a:srgbClr val="FFFFFF"/>
                </a:solidFill>
              </a:rPr>
              <a:t>Introduction</a:t>
            </a:r>
          </a:p>
          <a:p>
            <a:pPr marL="742950" lvl="1" indent="-285750">
              <a:buFont typeface="Arial"/>
              <a:buChar char="•"/>
            </a:pPr>
            <a:r>
              <a:rPr lang="en-US" sz="2800" dirty="0">
                <a:solidFill>
                  <a:srgbClr val="FFFFFF"/>
                </a:solidFill>
              </a:rPr>
              <a:t>Detection Statistic</a:t>
            </a:r>
          </a:p>
          <a:p>
            <a:pPr marL="742950" lvl="1" indent="-285750">
              <a:buFont typeface="Arial"/>
              <a:buChar char="•"/>
            </a:pPr>
            <a:r>
              <a:rPr lang="en-US" sz="2800" dirty="0">
                <a:solidFill>
                  <a:srgbClr val="FFFFFF"/>
                </a:solidFill>
              </a:rPr>
              <a:t>Bayesian </a:t>
            </a:r>
            <a:r>
              <a:rPr lang="en-US" sz="2800" dirty="0" smtClean="0">
                <a:solidFill>
                  <a:srgbClr val="FFFFFF"/>
                </a:solidFill>
              </a:rPr>
              <a:t>Statistics</a:t>
            </a:r>
          </a:p>
          <a:p>
            <a:pPr marL="285750" indent="-285750">
              <a:buFont typeface="Arial"/>
              <a:buChar char="•"/>
            </a:pPr>
            <a:r>
              <a:rPr lang="en-US" sz="2800" dirty="0" smtClean="0">
                <a:solidFill>
                  <a:srgbClr val="FFFFFF"/>
                </a:solidFill>
              </a:rPr>
              <a:t>Selecting Background Events</a:t>
            </a:r>
          </a:p>
          <a:p>
            <a:pPr marL="285750" indent="-285750">
              <a:buFont typeface="Arial"/>
              <a:buChar char="•"/>
            </a:pPr>
            <a:r>
              <a:rPr lang="en-US" sz="2800" dirty="0" smtClean="0">
                <a:solidFill>
                  <a:srgbClr val="FFFFFF"/>
                </a:solidFill>
              </a:rPr>
              <a:t>Bayes Factor </a:t>
            </a:r>
          </a:p>
          <a:p>
            <a:pPr marL="742950" lvl="1" indent="-285750">
              <a:buFont typeface="Arial"/>
              <a:buChar char="•"/>
            </a:pPr>
            <a:r>
              <a:rPr lang="en-US" sz="2800" dirty="0" smtClean="0">
                <a:solidFill>
                  <a:srgbClr val="FFFFFF"/>
                </a:solidFill>
              </a:rPr>
              <a:t>Results</a:t>
            </a:r>
          </a:p>
          <a:p>
            <a:pPr marL="742950" lvl="1" indent="-285750">
              <a:buFont typeface="Arial"/>
              <a:buChar char="•"/>
            </a:pPr>
            <a:r>
              <a:rPr lang="en-US" sz="2800" dirty="0" smtClean="0">
                <a:solidFill>
                  <a:srgbClr val="FFFFFF"/>
                </a:solidFill>
              </a:rPr>
              <a:t>Drawbacks</a:t>
            </a:r>
          </a:p>
          <a:p>
            <a:pPr marL="285750" indent="-285750">
              <a:buFont typeface="Arial"/>
              <a:buChar char="•"/>
            </a:pPr>
            <a:r>
              <a:rPr lang="en-US" sz="2800" dirty="0" smtClean="0">
                <a:solidFill>
                  <a:srgbClr val="FFFFFF"/>
                </a:solidFill>
              </a:rPr>
              <a:t>Bayes Coherence Ratio</a:t>
            </a:r>
          </a:p>
          <a:p>
            <a:pPr marL="742950" lvl="1" indent="-285750">
              <a:buFont typeface="Arial"/>
              <a:buChar char="•"/>
            </a:pPr>
            <a:r>
              <a:rPr lang="en-US" sz="2800" dirty="0" smtClean="0">
                <a:solidFill>
                  <a:srgbClr val="FFFFFF"/>
                </a:solidFill>
              </a:rPr>
              <a:t>Results</a:t>
            </a:r>
          </a:p>
          <a:p>
            <a:pPr marL="742950" lvl="1" indent="-285750">
              <a:buFont typeface="Arial"/>
              <a:buChar char="•"/>
            </a:pPr>
            <a:r>
              <a:rPr lang="en-US" sz="2800" dirty="0" smtClean="0">
                <a:solidFill>
                  <a:srgbClr val="FFFFFF"/>
                </a:solidFill>
              </a:rPr>
              <a:t>Comparison with SNR</a:t>
            </a:r>
          </a:p>
          <a:p>
            <a:pPr marL="285750" indent="-285750">
              <a:buFont typeface="Arial"/>
              <a:buChar char="•"/>
            </a:pPr>
            <a:endParaRPr lang="en-US" sz="2800" dirty="0" smtClean="0"/>
          </a:p>
        </p:txBody>
      </p:sp>
    </p:spTree>
    <p:extLst>
      <p:ext uri="{BB962C8B-B14F-4D97-AF65-F5344CB8AC3E}">
        <p14:creationId xmlns:p14="http://schemas.microsoft.com/office/powerpoint/2010/main" val="387069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79646"/>
                </a:solidFill>
              </a:rPr>
              <a:t>Bayesian Statistics</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33" name="Rectangle 32"/>
          <p:cNvSpPr/>
          <p:nvPr/>
        </p:nvSpPr>
        <p:spPr>
          <a:xfrm>
            <a:off x="457200" y="1802458"/>
            <a:ext cx="1569102" cy="461665"/>
          </a:xfrm>
          <a:prstGeom prst="rect">
            <a:avLst/>
          </a:prstGeom>
        </p:spPr>
        <p:txBody>
          <a:bodyPr wrap="square">
            <a:spAutoFit/>
          </a:bodyPr>
          <a:lstStyle/>
          <a:p>
            <a:pPr algn="ctr"/>
            <a:r>
              <a:rPr lang="en-US" sz="2400" dirty="0" smtClean="0">
                <a:solidFill>
                  <a:schemeClr val="bg1"/>
                </a:solidFill>
                <a:latin typeface="Wawati SC Regular"/>
                <a:cs typeface="Wawati SC Regular"/>
              </a:rPr>
              <a:t>Oh, man</a:t>
            </a:r>
          </a:p>
        </p:txBody>
      </p:sp>
      <p:pic>
        <p:nvPicPr>
          <p:cNvPr id="44" name="Picture 43" descr="mort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29" y="2747415"/>
            <a:ext cx="3682660" cy="4093029"/>
          </a:xfrm>
          <a:prstGeom prst="rect">
            <a:avLst/>
          </a:prstGeom>
        </p:spPr>
      </p:pic>
      <p:sp>
        <p:nvSpPr>
          <p:cNvPr id="45" name="Rounded Rectangular Callout 44"/>
          <p:cNvSpPr/>
          <p:nvPr/>
        </p:nvSpPr>
        <p:spPr>
          <a:xfrm>
            <a:off x="2169595" y="2222992"/>
            <a:ext cx="6517205" cy="1258058"/>
          </a:xfrm>
          <a:prstGeom prst="wedgeRoundRectCallout">
            <a:avLst>
              <a:gd name="adj1" fmla="val -42491"/>
              <a:gd name="adj2" fmla="val 1371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p:cNvSpPr/>
          <p:nvPr/>
        </p:nvSpPr>
        <p:spPr>
          <a:xfrm>
            <a:off x="2169595" y="2357698"/>
            <a:ext cx="6517205" cy="830997"/>
          </a:xfrm>
          <a:prstGeom prst="rect">
            <a:avLst/>
          </a:prstGeom>
        </p:spPr>
        <p:txBody>
          <a:bodyPr wrap="square">
            <a:spAutoFit/>
          </a:bodyPr>
          <a:lstStyle/>
          <a:p>
            <a:pPr algn="ctr"/>
            <a:r>
              <a:rPr lang="en-US" sz="2400" dirty="0" smtClean="0">
                <a:solidFill>
                  <a:schemeClr val="bg1"/>
                </a:solidFill>
                <a:latin typeface="Wawati SC Regular"/>
                <a:cs typeface="Wawati SC Regular"/>
              </a:rPr>
              <a:t>Bayes Theorem tells me how to calculate probabilities of hypothesis, or models</a:t>
            </a:r>
          </a:p>
        </p:txBody>
      </p:sp>
      <p:sp>
        <p:nvSpPr>
          <p:cNvPr id="15" name="Rectangle 14"/>
          <p:cNvSpPr/>
          <p:nvPr/>
        </p:nvSpPr>
        <p:spPr>
          <a:xfrm>
            <a:off x="2321995" y="5223470"/>
            <a:ext cx="6517205" cy="461665"/>
          </a:xfrm>
          <a:prstGeom prst="rect">
            <a:avLst/>
          </a:prstGeom>
        </p:spPr>
        <p:txBody>
          <a:bodyPr wrap="square">
            <a:spAutoFit/>
          </a:bodyPr>
          <a:lstStyle/>
          <a:p>
            <a:pPr algn="ctr"/>
            <a:r>
              <a:rPr lang="en-US" sz="2400" dirty="0" smtClean="0">
                <a:latin typeface="+mj-lt"/>
                <a:cs typeface="Wawati SC Regular"/>
              </a:rPr>
              <a:t>Helps compare different models! </a:t>
            </a:r>
          </a:p>
        </p:txBody>
      </p:sp>
    </p:spTree>
    <p:extLst>
      <p:ext uri="{BB962C8B-B14F-4D97-AF65-F5344CB8AC3E}">
        <p14:creationId xmlns:p14="http://schemas.microsoft.com/office/powerpoint/2010/main" val="52094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79646"/>
                </a:solidFill>
              </a:rPr>
              <a:t>Models in GW </a:t>
            </a:r>
            <a:endParaRPr lang="en-US" u="sng"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grpSp>
        <p:nvGrpSpPr>
          <p:cNvPr id="23" name="Group 22"/>
          <p:cNvGrpSpPr/>
          <p:nvPr/>
        </p:nvGrpSpPr>
        <p:grpSpPr>
          <a:xfrm>
            <a:off x="375308" y="3842239"/>
            <a:ext cx="8278182" cy="2505704"/>
            <a:chOff x="375308" y="1574242"/>
            <a:chExt cx="8278182" cy="2505704"/>
          </a:xfrm>
        </p:grpSpPr>
        <p:grpSp>
          <p:nvGrpSpPr>
            <p:cNvPr id="20" name="Group 19"/>
            <p:cNvGrpSpPr/>
            <p:nvPr/>
          </p:nvGrpSpPr>
          <p:grpSpPr>
            <a:xfrm>
              <a:off x="375308" y="1943573"/>
              <a:ext cx="8278182" cy="2136373"/>
              <a:chOff x="408618" y="4299168"/>
              <a:chExt cx="8278182" cy="2136373"/>
            </a:xfrm>
          </p:grpSpPr>
          <p:sp>
            <p:nvSpPr>
              <p:cNvPr id="13" name="Rectangle 12"/>
              <p:cNvSpPr/>
              <p:nvPr/>
            </p:nvSpPr>
            <p:spPr>
              <a:xfrm>
                <a:off x="408618" y="4299168"/>
                <a:ext cx="8278182" cy="2136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noise2.png"/>
              <p:cNvPicPr>
                <a:picLocks noChangeAspect="1"/>
              </p:cNvPicPr>
              <p:nvPr/>
            </p:nvPicPr>
            <p:blipFill rotWithShape="1">
              <a:blip r:embed="rId4">
                <a:extLst>
                  <a:ext uri="{28A0092B-C50C-407E-A947-70E740481C1C}">
                    <a14:useLocalDpi xmlns:a14="http://schemas.microsoft.com/office/drawing/2010/main" val="0"/>
                  </a:ext>
                </a:extLst>
              </a:blip>
              <a:srcRect l="3044"/>
              <a:stretch/>
            </p:blipFill>
            <p:spPr>
              <a:xfrm>
                <a:off x="4790463" y="4299168"/>
                <a:ext cx="3627882" cy="2136373"/>
              </a:xfrm>
              <a:prstGeom prst="rect">
                <a:avLst/>
              </a:prstGeom>
              <a:noFill/>
              <a:ln>
                <a:noFill/>
              </a:ln>
            </p:spPr>
          </p:pic>
          <p:pic>
            <p:nvPicPr>
              <p:cNvPr id="12" name="Picture 11" descr="noise1.pdf"/>
              <p:cNvPicPr>
                <a:picLocks noChangeAspect="1"/>
              </p:cNvPicPr>
              <p:nvPr/>
            </p:nvPicPr>
            <p:blipFill rotWithShape="1">
              <a:blip r:embed="rId5">
                <a:extLst>
                  <a:ext uri="{28A0092B-C50C-407E-A947-70E740481C1C}">
                    <a14:useLocalDpi xmlns:a14="http://schemas.microsoft.com/office/drawing/2010/main" val="0"/>
                  </a:ext>
                </a:extLst>
              </a:blip>
              <a:srcRect l="3732" b="725"/>
              <a:stretch/>
            </p:blipFill>
            <p:spPr>
              <a:xfrm>
                <a:off x="1269866" y="4299169"/>
                <a:ext cx="3628436" cy="2136372"/>
              </a:xfrm>
              <a:prstGeom prst="rect">
                <a:avLst/>
              </a:prstGeom>
              <a:noFill/>
              <a:ln>
                <a:noFill/>
              </a:ln>
            </p:spPr>
          </p:pic>
          <p:pic>
            <p:nvPicPr>
              <p:cNvPr id="16" name="Picture 15" descr="Screen Shot 2016-06-12 at 5.50.02 PM.png"/>
              <p:cNvPicPr>
                <a:picLocks noChangeAspect="1"/>
              </p:cNvPicPr>
              <p:nvPr/>
            </p:nvPicPr>
            <p:blipFill rotWithShape="1">
              <a:blip r:embed="rId6">
                <a:extLst>
                  <a:ext uri="{28A0092B-C50C-407E-A947-70E740481C1C}">
                    <a14:useLocalDpi xmlns:a14="http://schemas.microsoft.com/office/drawing/2010/main" val="0"/>
                  </a:ext>
                </a:extLst>
              </a:blip>
              <a:srcRect r="89441"/>
              <a:stretch/>
            </p:blipFill>
            <p:spPr>
              <a:xfrm>
                <a:off x="482619" y="4299168"/>
                <a:ext cx="874060" cy="1898666"/>
              </a:xfrm>
              <a:prstGeom prst="rect">
                <a:avLst/>
              </a:prstGeom>
            </p:spPr>
          </p:pic>
        </p:grpSp>
        <p:sp>
          <p:nvSpPr>
            <p:cNvPr id="18" name="TextBox 17"/>
            <p:cNvSpPr txBox="1"/>
            <p:nvPr/>
          </p:nvSpPr>
          <p:spPr>
            <a:xfrm>
              <a:off x="2756815" y="1574242"/>
              <a:ext cx="3621229" cy="369332"/>
            </a:xfrm>
            <a:prstGeom prst="rect">
              <a:avLst/>
            </a:prstGeom>
            <a:noFill/>
          </p:spPr>
          <p:txBody>
            <a:bodyPr wrap="none" rtlCol="0">
              <a:spAutoFit/>
            </a:bodyPr>
            <a:lstStyle/>
            <a:p>
              <a:r>
                <a:rPr lang="en-US" dirty="0" smtClean="0"/>
                <a:t>Hypothesis 2 : data = Gaussian Noise</a:t>
              </a:r>
              <a:endParaRPr lang="en-US" dirty="0"/>
            </a:p>
          </p:txBody>
        </p:sp>
      </p:grpSp>
      <p:grpSp>
        <p:nvGrpSpPr>
          <p:cNvPr id="22" name="Group 21"/>
          <p:cNvGrpSpPr/>
          <p:nvPr/>
        </p:nvGrpSpPr>
        <p:grpSpPr>
          <a:xfrm>
            <a:off x="375308" y="1417638"/>
            <a:ext cx="8278182" cy="2267998"/>
            <a:chOff x="408618" y="4344199"/>
            <a:chExt cx="8278182" cy="2267998"/>
          </a:xfrm>
        </p:grpSpPr>
        <p:pic>
          <p:nvPicPr>
            <p:cNvPr id="9" name="Picture 8" descr="Screen Shot 2016-06-12 at 5.50.0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18" y="4713531"/>
              <a:ext cx="8278182" cy="1898666"/>
            </a:xfrm>
            <a:prstGeom prst="rect">
              <a:avLst/>
            </a:prstGeom>
          </p:spPr>
        </p:pic>
        <p:sp>
          <p:nvSpPr>
            <p:cNvPr id="21" name="TextBox 20"/>
            <p:cNvSpPr txBox="1"/>
            <p:nvPr/>
          </p:nvSpPr>
          <p:spPr>
            <a:xfrm>
              <a:off x="2360948" y="4344199"/>
              <a:ext cx="4792410" cy="369332"/>
            </a:xfrm>
            <a:prstGeom prst="rect">
              <a:avLst/>
            </a:prstGeom>
            <a:noFill/>
          </p:spPr>
          <p:txBody>
            <a:bodyPr wrap="none" rtlCol="0">
              <a:spAutoFit/>
            </a:bodyPr>
            <a:lstStyle/>
            <a:p>
              <a:r>
                <a:rPr lang="en-US" dirty="0" smtClean="0"/>
                <a:t>Hypothesis 1 : data = Gaussian Noise + GW Strain</a:t>
              </a:r>
              <a:endParaRPr lang="en-US" dirty="0"/>
            </a:p>
          </p:txBody>
        </p:sp>
      </p:grpSp>
    </p:spTree>
    <p:extLst>
      <p:ext uri="{BB962C8B-B14F-4D97-AF65-F5344CB8AC3E}">
        <p14:creationId xmlns:p14="http://schemas.microsoft.com/office/powerpoint/2010/main" val="3079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rgbClr val="F79646"/>
                </a:solidFill>
              </a:rPr>
              <a:t>Bayesian Statistics</a:t>
            </a:r>
            <a:endParaRPr lang="en-US" u="sng" dirty="0">
              <a:solidFill>
                <a:srgbClr val="FCD5B5"/>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4" name="TextBox 3"/>
          <p:cNvSpPr txBox="1"/>
          <p:nvPr/>
        </p:nvSpPr>
        <p:spPr>
          <a:xfrm>
            <a:off x="-8896710" y="5442877"/>
            <a:ext cx="7728310" cy="646331"/>
          </a:xfrm>
          <a:prstGeom prst="rect">
            <a:avLst/>
          </a:prstGeom>
          <a:noFill/>
        </p:spPr>
        <p:txBody>
          <a:bodyPr wrap="none" rtlCol="0">
            <a:spAutoFit/>
          </a:bodyPr>
          <a:lstStyle/>
          <a:p>
            <a:r>
              <a:rPr lang="en-US" dirty="0" smtClean="0"/>
              <a:t>Parameter estimation is what we normally do</a:t>
            </a:r>
          </a:p>
          <a:p>
            <a:r>
              <a:rPr lang="en-US" dirty="0" smtClean="0"/>
              <a:t>And using parameter estimation for multiple sets of data we get model selection</a:t>
            </a:r>
            <a:endParaRPr lang="en-US" dirty="0"/>
          </a:p>
        </p:txBody>
      </p:sp>
      <p:pic>
        <p:nvPicPr>
          <p:cNvPr id="12" name="Picture 11" descr="Screen Shot 2016-08-15 at 1.02.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7462" y="3943853"/>
            <a:ext cx="7643462" cy="1100123"/>
          </a:xfrm>
          <a:prstGeom prst="rect">
            <a:avLst/>
          </a:prstGeom>
        </p:spPr>
      </p:pic>
      <p:grpSp>
        <p:nvGrpSpPr>
          <p:cNvPr id="20" name="Group 19"/>
          <p:cNvGrpSpPr/>
          <p:nvPr/>
        </p:nvGrpSpPr>
        <p:grpSpPr>
          <a:xfrm>
            <a:off x="803275" y="2108200"/>
            <a:ext cx="7537450" cy="1282700"/>
            <a:chOff x="812800" y="2108200"/>
            <a:chExt cx="7537450" cy="1282700"/>
          </a:xfrm>
        </p:grpSpPr>
        <p:sp>
          <p:nvSpPr>
            <p:cNvPr id="6" name="Rectangle 5"/>
            <p:cNvSpPr/>
            <p:nvPr/>
          </p:nvSpPr>
          <p:spPr>
            <a:xfrm>
              <a:off x="812800" y="2108200"/>
              <a:ext cx="7537450" cy="1282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atex_19fccf7c2eac56f50600ce07685127f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075" y="2234965"/>
              <a:ext cx="6946900" cy="1029171"/>
            </a:xfrm>
            <a:prstGeom prst="rect">
              <a:avLst/>
            </a:prstGeom>
          </p:spPr>
        </p:pic>
      </p:grpSp>
    </p:spTree>
    <p:extLst>
      <p:ext uri="{BB962C8B-B14F-4D97-AF65-F5344CB8AC3E}">
        <p14:creationId xmlns:p14="http://schemas.microsoft.com/office/powerpoint/2010/main" val="41562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rgbClr val="F79646"/>
                </a:solidFill>
              </a:rPr>
              <a:t>Bayesian Statistics</a:t>
            </a:r>
            <a:endParaRPr lang="en-US" u="sng" dirty="0">
              <a:solidFill>
                <a:srgbClr val="FCD5B5"/>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18" name="TextBox 17"/>
          <p:cNvSpPr txBox="1"/>
          <p:nvPr/>
        </p:nvSpPr>
        <p:spPr>
          <a:xfrm>
            <a:off x="10723853" y="5885484"/>
            <a:ext cx="184666" cy="369332"/>
          </a:xfrm>
          <a:prstGeom prst="rect">
            <a:avLst/>
          </a:prstGeom>
          <a:noFill/>
        </p:spPr>
        <p:txBody>
          <a:bodyPr wrap="none" rtlCol="0">
            <a:spAutoFit/>
          </a:bodyPr>
          <a:lstStyle/>
          <a:p>
            <a:endParaRPr lang="en-US" dirty="0"/>
          </a:p>
        </p:txBody>
      </p:sp>
      <p:sp>
        <p:nvSpPr>
          <p:cNvPr id="4" name="TextBox 3"/>
          <p:cNvSpPr txBox="1"/>
          <p:nvPr/>
        </p:nvSpPr>
        <p:spPr>
          <a:xfrm>
            <a:off x="989398" y="9063746"/>
            <a:ext cx="7728310" cy="646331"/>
          </a:xfrm>
          <a:prstGeom prst="rect">
            <a:avLst/>
          </a:prstGeom>
          <a:noFill/>
        </p:spPr>
        <p:txBody>
          <a:bodyPr wrap="none" rtlCol="0">
            <a:spAutoFit/>
          </a:bodyPr>
          <a:lstStyle/>
          <a:p>
            <a:r>
              <a:rPr lang="en-US" dirty="0" smtClean="0"/>
              <a:t>Parameter estimation is what we normally do</a:t>
            </a:r>
          </a:p>
          <a:p>
            <a:r>
              <a:rPr lang="en-US" dirty="0" smtClean="0"/>
              <a:t>And using parameter estimation for multiple sets of data we get model selection</a:t>
            </a:r>
            <a:endParaRPr lang="en-US" dirty="0"/>
          </a:p>
        </p:txBody>
      </p:sp>
      <p:pic>
        <p:nvPicPr>
          <p:cNvPr id="12" name="Picture 11" descr="Screen Shot 2016-08-15 at 1.02.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338" y="7525253"/>
            <a:ext cx="7643462" cy="1100123"/>
          </a:xfrm>
          <a:prstGeom prst="rect">
            <a:avLst/>
          </a:prstGeom>
        </p:spPr>
      </p:pic>
      <p:pic>
        <p:nvPicPr>
          <p:cNvPr id="13" name="Picture 12" descr="Screen Shot 2016-08-15 at 1.04.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710753"/>
            <a:ext cx="8260508" cy="1530948"/>
          </a:xfrm>
          <a:prstGeom prst="rect">
            <a:avLst/>
          </a:prstGeom>
        </p:spPr>
      </p:pic>
      <p:cxnSp>
        <p:nvCxnSpPr>
          <p:cNvPr id="17" name="Straight Arrow Connector 16"/>
          <p:cNvCxnSpPr/>
          <p:nvPr/>
        </p:nvCxnSpPr>
        <p:spPr>
          <a:xfrm flipV="1">
            <a:off x="3496639" y="5372100"/>
            <a:ext cx="0" cy="444281"/>
          </a:xfrm>
          <a:prstGeom prst="straightConnector1">
            <a:avLst/>
          </a:prstGeom>
          <a:ln w="38100" cmpd="sng">
            <a:solidFill>
              <a:schemeClr val="bg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49807" y="5929868"/>
            <a:ext cx="6458319" cy="830997"/>
          </a:xfrm>
          <a:prstGeom prst="rect">
            <a:avLst/>
          </a:prstGeom>
          <a:noFill/>
        </p:spPr>
        <p:txBody>
          <a:bodyPr wrap="none" rtlCol="0">
            <a:spAutoFit/>
          </a:bodyPr>
          <a:lstStyle/>
          <a:p>
            <a:r>
              <a:rPr lang="en-US" sz="2400" dirty="0" smtClean="0">
                <a:solidFill>
                  <a:schemeClr val="bg2">
                    <a:lumMod val="40000"/>
                    <a:lumOff val="60000"/>
                  </a:schemeClr>
                </a:solidFill>
              </a:rPr>
              <a:t>Product calculated for every set of </a:t>
            </a:r>
            <a:r>
              <a:rPr lang="en-US" sz="2400" dirty="0" smtClean="0">
                <a:solidFill>
                  <a:schemeClr val="bg2">
                    <a:lumMod val="40000"/>
                    <a:lumOff val="60000"/>
                  </a:schemeClr>
                </a:solidFill>
              </a:rPr>
              <a:t>parameters, </a:t>
            </a:r>
            <a:r>
              <a:rPr lang="en-US" sz="2400" dirty="0" err="1" smtClean="0">
                <a:solidFill>
                  <a:schemeClr val="bg2">
                    <a:lumMod val="40000"/>
                    <a:lumOff val="60000"/>
                  </a:schemeClr>
                </a:solidFill>
              </a:rPr>
              <a:t>Θ</a:t>
            </a:r>
            <a:endParaRPr lang="en-US" sz="2400" dirty="0" smtClean="0">
              <a:solidFill>
                <a:schemeClr val="bg2">
                  <a:lumMod val="40000"/>
                  <a:lumOff val="60000"/>
                </a:schemeClr>
              </a:solidFill>
            </a:endParaRPr>
          </a:p>
          <a:p>
            <a:r>
              <a:rPr lang="en-US" sz="2400" dirty="0" smtClean="0">
                <a:solidFill>
                  <a:schemeClr val="bg2">
                    <a:lumMod val="40000"/>
                    <a:lumOff val="60000"/>
                  </a:schemeClr>
                </a:solidFill>
              </a:rPr>
              <a:t>( parameters like masses, spins </a:t>
            </a:r>
            <a:r>
              <a:rPr lang="en-US" sz="2400" dirty="0" err="1" smtClean="0">
                <a:solidFill>
                  <a:schemeClr val="bg2">
                    <a:lumMod val="40000"/>
                    <a:lumOff val="60000"/>
                  </a:schemeClr>
                </a:solidFill>
              </a:rPr>
              <a:t>etc</a:t>
            </a:r>
            <a:r>
              <a:rPr lang="en-US" sz="2400" dirty="0" smtClean="0">
                <a:solidFill>
                  <a:schemeClr val="bg2">
                    <a:lumMod val="40000"/>
                    <a:lumOff val="60000"/>
                  </a:schemeClr>
                </a:solidFill>
              </a:rPr>
              <a:t> of black holes )</a:t>
            </a:r>
            <a:endParaRPr lang="en-US" sz="2400" dirty="0">
              <a:solidFill>
                <a:schemeClr val="bg2">
                  <a:lumMod val="40000"/>
                  <a:lumOff val="60000"/>
                </a:schemeClr>
              </a:solidFill>
            </a:endParaRPr>
          </a:p>
        </p:txBody>
      </p:sp>
      <p:grpSp>
        <p:nvGrpSpPr>
          <p:cNvPr id="19" name="Group 18"/>
          <p:cNvGrpSpPr/>
          <p:nvPr/>
        </p:nvGrpSpPr>
        <p:grpSpPr>
          <a:xfrm>
            <a:off x="803275" y="2108200"/>
            <a:ext cx="7537450" cy="1282700"/>
            <a:chOff x="812800" y="2108200"/>
            <a:chExt cx="7537450" cy="1282700"/>
          </a:xfrm>
        </p:grpSpPr>
        <p:sp>
          <p:nvSpPr>
            <p:cNvPr id="20" name="Rectangle 19"/>
            <p:cNvSpPr/>
            <p:nvPr/>
          </p:nvSpPr>
          <p:spPr>
            <a:xfrm>
              <a:off x="812800" y="2108200"/>
              <a:ext cx="7537450" cy="1282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latex_19fccf7c2eac56f50600ce07685127f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075" y="2234965"/>
              <a:ext cx="6946900" cy="1029171"/>
            </a:xfrm>
            <a:prstGeom prst="rect">
              <a:avLst/>
            </a:prstGeom>
          </p:spPr>
        </p:pic>
      </p:grpSp>
    </p:spTree>
    <p:extLst>
      <p:ext uri="{BB962C8B-B14F-4D97-AF65-F5344CB8AC3E}">
        <p14:creationId xmlns:p14="http://schemas.microsoft.com/office/powerpoint/2010/main" val="190599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79646"/>
                </a:solidFill>
              </a:rPr>
              <a:t>Bayes Factor </a:t>
            </a:r>
            <a:r>
              <a:rPr lang="en-US" u="sng" dirty="0" err="1" smtClean="0">
                <a:solidFill>
                  <a:srgbClr val="F79646"/>
                </a:solidFill>
              </a:rPr>
              <a:t>vs</a:t>
            </a:r>
            <a:r>
              <a:rPr lang="en-US" u="sng" dirty="0" smtClean="0">
                <a:solidFill>
                  <a:srgbClr val="F79646"/>
                </a:solidFill>
              </a:rPr>
              <a:t> SNR</a:t>
            </a:r>
            <a:endParaRPr lang="en-US" u="sng" dirty="0">
              <a:solidFill>
                <a:srgbClr val="FCD5B5"/>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4" name="TextBox 3"/>
          <p:cNvSpPr txBox="1"/>
          <p:nvPr/>
        </p:nvSpPr>
        <p:spPr>
          <a:xfrm>
            <a:off x="758812" y="1571451"/>
            <a:ext cx="1774845" cy="461665"/>
          </a:xfrm>
          <a:prstGeom prst="rect">
            <a:avLst/>
          </a:prstGeom>
          <a:noFill/>
        </p:spPr>
        <p:txBody>
          <a:bodyPr wrap="none" rtlCol="0">
            <a:spAutoFit/>
          </a:bodyPr>
          <a:lstStyle/>
          <a:p>
            <a:r>
              <a:rPr lang="en-US" sz="2400" dirty="0" smtClean="0"/>
              <a:t>Bayes Factor </a:t>
            </a:r>
            <a:endParaRPr lang="en-US" sz="2400" dirty="0"/>
          </a:p>
        </p:txBody>
      </p:sp>
      <p:sp>
        <p:nvSpPr>
          <p:cNvPr id="8" name="TextBox 7"/>
          <p:cNvSpPr txBox="1"/>
          <p:nvPr/>
        </p:nvSpPr>
        <p:spPr>
          <a:xfrm>
            <a:off x="1608945" y="2057074"/>
            <a:ext cx="7276351" cy="707886"/>
          </a:xfrm>
          <a:prstGeom prst="rect">
            <a:avLst/>
          </a:prstGeom>
          <a:noFill/>
        </p:spPr>
        <p:txBody>
          <a:bodyPr wrap="none" rtlCol="0">
            <a:spAutoFit/>
          </a:bodyPr>
          <a:lstStyle/>
          <a:p>
            <a:pPr marL="285750" indent="-285750">
              <a:buFont typeface="Arial"/>
              <a:buChar char="•"/>
            </a:pPr>
            <a:r>
              <a:rPr lang="en-US" sz="2000" dirty="0"/>
              <a:t>Calculated using entire set of parameters </a:t>
            </a:r>
            <a:r>
              <a:rPr lang="en-US" sz="2000" dirty="0" smtClean="0"/>
              <a:t> (all possible templates)</a:t>
            </a:r>
            <a:endParaRPr lang="en-US" sz="2000" dirty="0"/>
          </a:p>
          <a:p>
            <a:pPr marL="285750" indent="-285750">
              <a:buFont typeface="Arial"/>
              <a:buChar char="•"/>
            </a:pPr>
            <a:r>
              <a:rPr lang="en-US" sz="2000" dirty="0" smtClean="0"/>
              <a:t>Takes </a:t>
            </a:r>
            <a:r>
              <a:rPr lang="en-US" sz="2000" dirty="0"/>
              <a:t>into account spins orientations, and magnitudes </a:t>
            </a:r>
          </a:p>
        </p:txBody>
      </p:sp>
      <p:sp>
        <p:nvSpPr>
          <p:cNvPr id="5" name="TextBox 4"/>
          <p:cNvSpPr txBox="1"/>
          <p:nvPr/>
        </p:nvSpPr>
        <p:spPr>
          <a:xfrm>
            <a:off x="1803400" y="10477500"/>
            <a:ext cx="184666" cy="369332"/>
          </a:xfrm>
          <a:prstGeom prst="rect">
            <a:avLst/>
          </a:prstGeom>
          <a:noFill/>
        </p:spPr>
        <p:txBody>
          <a:bodyPr wrap="none" rtlCol="0">
            <a:spAutoFit/>
          </a:bodyPr>
          <a:lstStyle/>
          <a:p>
            <a:endParaRPr lang="en-US" dirty="0"/>
          </a:p>
        </p:txBody>
      </p:sp>
      <p:pic>
        <p:nvPicPr>
          <p:cNvPr id="16" name="Picture 15" descr="green-valley-green-peas-bowl.png"/>
          <p:cNvPicPr>
            <a:picLocks noChangeAspect="1"/>
          </p:cNvPicPr>
          <p:nvPr/>
        </p:nvPicPr>
        <p:blipFill rotWithShape="1">
          <a:blip r:embed="rId4">
            <a:extLst>
              <a:ext uri="{28A0092B-C50C-407E-A947-70E740481C1C}">
                <a14:useLocalDpi xmlns:a14="http://schemas.microsoft.com/office/drawing/2010/main" val="0"/>
              </a:ext>
            </a:extLst>
          </a:blip>
          <a:srcRect r="11750" b="14348"/>
          <a:stretch/>
        </p:blipFill>
        <p:spPr>
          <a:xfrm>
            <a:off x="50161" y="2915402"/>
            <a:ext cx="3457571" cy="3465510"/>
          </a:xfrm>
          <a:prstGeom prst="rect">
            <a:avLst/>
          </a:prstGeom>
        </p:spPr>
      </p:pic>
      <p:pic>
        <p:nvPicPr>
          <p:cNvPr id="7" name="Picture 6" descr="latex_6bff2e2bdb51168512268d5c3518b26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741" y="4265746"/>
            <a:ext cx="5162555" cy="764823"/>
          </a:xfrm>
          <a:prstGeom prst="rect">
            <a:avLst/>
          </a:prstGeom>
        </p:spPr>
      </p:pic>
    </p:spTree>
    <p:extLst>
      <p:ext uri="{BB962C8B-B14F-4D97-AF65-F5344CB8AC3E}">
        <p14:creationId xmlns:p14="http://schemas.microsoft.com/office/powerpoint/2010/main" val="304961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Bayes Factor </a:t>
            </a:r>
            <a:r>
              <a:rPr lang="en-US" dirty="0" err="1" smtClean="0">
                <a:solidFill>
                  <a:srgbClr val="F79646"/>
                </a:solidFill>
              </a:rPr>
              <a:t>vs</a:t>
            </a:r>
            <a:r>
              <a:rPr lang="en-US" dirty="0" smtClean="0">
                <a:solidFill>
                  <a:srgbClr val="F79646"/>
                </a:solidFill>
              </a:rPr>
              <a:t> SNR</a:t>
            </a:r>
            <a:endParaRPr lang="en-US" dirty="0">
              <a:solidFill>
                <a:srgbClr val="FCD5B5"/>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4" name="TextBox 3"/>
          <p:cNvSpPr txBox="1"/>
          <p:nvPr/>
        </p:nvSpPr>
        <p:spPr>
          <a:xfrm>
            <a:off x="758812" y="1571451"/>
            <a:ext cx="1774845" cy="461665"/>
          </a:xfrm>
          <a:prstGeom prst="rect">
            <a:avLst/>
          </a:prstGeom>
          <a:noFill/>
        </p:spPr>
        <p:txBody>
          <a:bodyPr wrap="none" rtlCol="0">
            <a:spAutoFit/>
          </a:bodyPr>
          <a:lstStyle/>
          <a:p>
            <a:r>
              <a:rPr lang="en-US" sz="2400" dirty="0" smtClean="0"/>
              <a:t>Bayes Factor </a:t>
            </a:r>
            <a:endParaRPr lang="en-US" sz="2400" dirty="0"/>
          </a:p>
        </p:txBody>
      </p:sp>
      <p:sp>
        <p:nvSpPr>
          <p:cNvPr id="8" name="TextBox 7"/>
          <p:cNvSpPr txBox="1"/>
          <p:nvPr/>
        </p:nvSpPr>
        <p:spPr>
          <a:xfrm>
            <a:off x="1608945" y="2057074"/>
            <a:ext cx="7276351" cy="707886"/>
          </a:xfrm>
          <a:prstGeom prst="rect">
            <a:avLst/>
          </a:prstGeom>
          <a:noFill/>
        </p:spPr>
        <p:txBody>
          <a:bodyPr wrap="none" rtlCol="0">
            <a:spAutoFit/>
          </a:bodyPr>
          <a:lstStyle/>
          <a:p>
            <a:pPr marL="285750" indent="-285750">
              <a:buFont typeface="Arial"/>
              <a:buChar char="•"/>
            </a:pPr>
            <a:r>
              <a:rPr lang="en-US" sz="2000" dirty="0"/>
              <a:t>Calculated using entire set of parameters </a:t>
            </a:r>
            <a:r>
              <a:rPr lang="en-US" sz="2000" dirty="0" smtClean="0"/>
              <a:t> (all possible templates)</a:t>
            </a:r>
            <a:endParaRPr lang="en-US" sz="2000" dirty="0"/>
          </a:p>
          <a:p>
            <a:pPr marL="285750" indent="-285750">
              <a:buFont typeface="Arial"/>
              <a:buChar char="•"/>
            </a:pPr>
            <a:r>
              <a:rPr lang="en-US" sz="2000" dirty="0" smtClean="0"/>
              <a:t>Takes </a:t>
            </a:r>
            <a:r>
              <a:rPr lang="en-US" sz="2000" dirty="0"/>
              <a:t>into account spins orientations, and magnitudes </a:t>
            </a:r>
          </a:p>
        </p:txBody>
      </p:sp>
      <p:sp>
        <p:nvSpPr>
          <p:cNvPr id="7" name="Oval 6"/>
          <p:cNvSpPr/>
          <p:nvPr/>
        </p:nvSpPr>
        <p:spPr>
          <a:xfrm>
            <a:off x="188915" y="3096260"/>
            <a:ext cx="3180080" cy="318008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p:nvPr/>
        </p:nvCxnSpPr>
        <p:spPr>
          <a:xfrm flipV="1">
            <a:off x="635000" y="5918200"/>
            <a:ext cx="0" cy="52758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7200" y="6433081"/>
            <a:ext cx="2705100" cy="369332"/>
          </a:xfrm>
          <a:prstGeom prst="rect">
            <a:avLst/>
          </a:prstGeom>
          <a:noFill/>
        </p:spPr>
        <p:txBody>
          <a:bodyPr wrap="square" rtlCol="0">
            <a:spAutoFit/>
          </a:bodyPr>
          <a:lstStyle/>
          <a:p>
            <a:r>
              <a:rPr lang="en-US" dirty="0" smtClean="0">
                <a:solidFill>
                  <a:srgbClr val="8EB4E3"/>
                </a:solidFill>
              </a:rPr>
              <a:t>All Parameters Considered</a:t>
            </a:r>
            <a:endParaRPr lang="en-US" dirty="0">
              <a:solidFill>
                <a:srgbClr val="8EB4E3"/>
              </a:solidFill>
            </a:endParaRPr>
          </a:p>
        </p:txBody>
      </p:sp>
      <p:pic>
        <p:nvPicPr>
          <p:cNvPr id="11" name="Picture 10" descr="green-valley-green-peas-bowl.png"/>
          <p:cNvPicPr>
            <a:picLocks noChangeAspect="1"/>
          </p:cNvPicPr>
          <p:nvPr/>
        </p:nvPicPr>
        <p:blipFill rotWithShape="1">
          <a:blip r:embed="rId4">
            <a:extLst>
              <a:ext uri="{28A0092B-C50C-407E-A947-70E740481C1C}">
                <a14:useLocalDpi xmlns:a14="http://schemas.microsoft.com/office/drawing/2010/main" val="0"/>
              </a:ext>
            </a:extLst>
          </a:blip>
          <a:srcRect r="11750" b="14348"/>
          <a:stretch/>
        </p:blipFill>
        <p:spPr>
          <a:xfrm>
            <a:off x="50161" y="2915402"/>
            <a:ext cx="3457571" cy="3465510"/>
          </a:xfrm>
          <a:prstGeom prst="rect">
            <a:avLst/>
          </a:prstGeom>
        </p:spPr>
      </p:pic>
      <p:pic>
        <p:nvPicPr>
          <p:cNvPr id="14" name="Picture 13" descr="latex_6bff2e2bdb51168512268d5c3518b26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741" y="4265746"/>
            <a:ext cx="5162555" cy="764823"/>
          </a:xfrm>
          <a:prstGeom prst="rect">
            <a:avLst/>
          </a:prstGeom>
        </p:spPr>
      </p:pic>
      <p:sp>
        <p:nvSpPr>
          <p:cNvPr id="13" name="TextBox 12"/>
          <p:cNvSpPr txBox="1"/>
          <p:nvPr/>
        </p:nvSpPr>
        <p:spPr>
          <a:xfrm>
            <a:off x="10020300" y="3543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039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Bayes Factor </a:t>
            </a:r>
            <a:r>
              <a:rPr lang="en-US" dirty="0" err="1" smtClean="0">
                <a:solidFill>
                  <a:srgbClr val="F79646"/>
                </a:solidFill>
              </a:rPr>
              <a:t>vs</a:t>
            </a:r>
            <a:r>
              <a:rPr lang="en-US" dirty="0" smtClean="0">
                <a:solidFill>
                  <a:srgbClr val="F79646"/>
                </a:solidFill>
              </a:rPr>
              <a:t> SNR</a:t>
            </a:r>
            <a:endParaRPr lang="en-US" dirty="0">
              <a:solidFill>
                <a:srgbClr val="FCD5B5"/>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20" name="Picture 19" descr="green-valley-green-peas-bowl.png"/>
          <p:cNvPicPr>
            <a:picLocks noChangeAspect="1"/>
          </p:cNvPicPr>
          <p:nvPr/>
        </p:nvPicPr>
        <p:blipFill rotWithShape="1">
          <a:blip r:embed="rId4">
            <a:extLst>
              <a:ext uri="{28A0092B-C50C-407E-A947-70E740481C1C}">
                <a14:useLocalDpi xmlns:a14="http://schemas.microsoft.com/office/drawing/2010/main" val="0"/>
              </a:ext>
            </a:extLst>
          </a:blip>
          <a:srcRect r="11750" b="14348"/>
          <a:stretch/>
        </p:blipFill>
        <p:spPr>
          <a:xfrm>
            <a:off x="50161" y="2915402"/>
            <a:ext cx="3457571" cy="3465510"/>
          </a:xfrm>
          <a:prstGeom prst="rect">
            <a:avLst/>
          </a:prstGeom>
        </p:spPr>
      </p:pic>
      <p:sp>
        <p:nvSpPr>
          <p:cNvPr id="7" name="TextBox 6"/>
          <p:cNvSpPr txBox="1"/>
          <p:nvPr/>
        </p:nvSpPr>
        <p:spPr>
          <a:xfrm>
            <a:off x="758812" y="1571451"/>
            <a:ext cx="2748920" cy="461665"/>
          </a:xfrm>
          <a:prstGeom prst="rect">
            <a:avLst/>
          </a:prstGeom>
          <a:noFill/>
        </p:spPr>
        <p:txBody>
          <a:bodyPr wrap="none" rtlCol="0">
            <a:spAutoFit/>
          </a:bodyPr>
          <a:lstStyle/>
          <a:p>
            <a:r>
              <a:rPr lang="en-US" sz="2400" dirty="0"/>
              <a:t>Signal to Noise Ratio</a:t>
            </a:r>
          </a:p>
        </p:txBody>
      </p:sp>
      <p:sp>
        <p:nvSpPr>
          <p:cNvPr id="8" name="TextBox 7"/>
          <p:cNvSpPr txBox="1"/>
          <p:nvPr/>
        </p:nvSpPr>
        <p:spPr>
          <a:xfrm>
            <a:off x="1608945" y="2057074"/>
            <a:ext cx="6058069" cy="707886"/>
          </a:xfrm>
          <a:prstGeom prst="rect">
            <a:avLst/>
          </a:prstGeom>
          <a:noFill/>
        </p:spPr>
        <p:txBody>
          <a:bodyPr wrap="none" rtlCol="0">
            <a:spAutoFit/>
          </a:bodyPr>
          <a:lstStyle/>
          <a:p>
            <a:pPr marL="285750" indent="-285750">
              <a:buFont typeface="Arial"/>
              <a:buChar char="•"/>
            </a:pPr>
            <a:r>
              <a:rPr lang="en-US" sz="2000" dirty="0"/>
              <a:t>Maximum Likelihood Estimator  (uses one template)</a:t>
            </a:r>
          </a:p>
          <a:p>
            <a:pPr marL="285750" indent="-285750">
              <a:buFont typeface="Arial"/>
              <a:buChar char="•"/>
            </a:pPr>
            <a:r>
              <a:rPr lang="en-US" sz="2000" dirty="0"/>
              <a:t>Does not consider spins orientations, and magnitudes </a:t>
            </a:r>
          </a:p>
        </p:txBody>
      </p:sp>
      <p:pic>
        <p:nvPicPr>
          <p:cNvPr id="9" name="Picture 8" descr="latex_ce1306ae29fb2032bc649260a146d8f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7732" y="3897399"/>
            <a:ext cx="5306068" cy="1501516"/>
          </a:xfrm>
          <a:prstGeom prst="rect">
            <a:avLst/>
          </a:prstGeom>
        </p:spPr>
      </p:pic>
    </p:spTree>
    <p:extLst>
      <p:ext uri="{BB962C8B-B14F-4D97-AF65-F5344CB8AC3E}">
        <p14:creationId xmlns:p14="http://schemas.microsoft.com/office/powerpoint/2010/main" val="157349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Bayes Factor </a:t>
            </a:r>
            <a:r>
              <a:rPr lang="en-US" dirty="0" err="1" smtClean="0">
                <a:solidFill>
                  <a:srgbClr val="F79646"/>
                </a:solidFill>
              </a:rPr>
              <a:t>vs</a:t>
            </a:r>
            <a:r>
              <a:rPr lang="en-US" dirty="0" smtClean="0">
                <a:solidFill>
                  <a:srgbClr val="F79646"/>
                </a:solidFill>
              </a:rPr>
              <a:t> SNR</a:t>
            </a:r>
            <a:endParaRPr lang="en-US" dirty="0">
              <a:solidFill>
                <a:srgbClr val="FCD5B5"/>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10" name="TextBox 9"/>
          <p:cNvSpPr txBox="1"/>
          <p:nvPr/>
        </p:nvSpPr>
        <p:spPr>
          <a:xfrm>
            <a:off x="758812" y="1571451"/>
            <a:ext cx="2748920" cy="461665"/>
          </a:xfrm>
          <a:prstGeom prst="rect">
            <a:avLst/>
          </a:prstGeom>
          <a:noFill/>
        </p:spPr>
        <p:txBody>
          <a:bodyPr wrap="none" rtlCol="0">
            <a:spAutoFit/>
          </a:bodyPr>
          <a:lstStyle/>
          <a:p>
            <a:r>
              <a:rPr lang="en-US" sz="2400" dirty="0"/>
              <a:t>Signal to Noise Ratio</a:t>
            </a:r>
          </a:p>
        </p:txBody>
      </p:sp>
      <p:sp>
        <p:nvSpPr>
          <p:cNvPr id="11" name="TextBox 10"/>
          <p:cNvSpPr txBox="1"/>
          <p:nvPr/>
        </p:nvSpPr>
        <p:spPr>
          <a:xfrm>
            <a:off x="1608945" y="2057074"/>
            <a:ext cx="6058069" cy="707886"/>
          </a:xfrm>
          <a:prstGeom prst="rect">
            <a:avLst/>
          </a:prstGeom>
          <a:noFill/>
        </p:spPr>
        <p:txBody>
          <a:bodyPr wrap="none" rtlCol="0">
            <a:spAutoFit/>
          </a:bodyPr>
          <a:lstStyle/>
          <a:p>
            <a:pPr marL="285750" indent="-285750">
              <a:buFont typeface="Arial"/>
              <a:buChar char="•"/>
            </a:pPr>
            <a:r>
              <a:rPr lang="en-US" sz="2000" dirty="0"/>
              <a:t>Maximum Likelihood Estimator  (uses one template)</a:t>
            </a:r>
          </a:p>
          <a:p>
            <a:pPr marL="285750" indent="-285750">
              <a:buFont typeface="Arial"/>
              <a:buChar char="•"/>
            </a:pPr>
            <a:r>
              <a:rPr lang="en-US" sz="2000" dirty="0"/>
              <a:t>Does not consider spins orientations, and magnitudes </a:t>
            </a:r>
          </a:p>
        </p:txBody>
      </p:sp>
      <p:pic>
        <p:nvPicPr>
          <p:cNvPr id="13" name="Picture 12" descr="green-valley-green-peas-bowl.png"/>
          <p:cNvPicPr>
            <a:picLocks noChangeAspect="1"/>
          </p:cNvPicPr>
          <p:nvPr/>
        </p:nvPicPr>
        <p:blipFill rotWithShape="1">
          <a:blip r:embed="rId4">
            <a:extLst>
              <a:ext uri="{28A0092B-C50C-407E-A947-70E740481C1C}">
                <a14:useLocalDpi xmlns:a14="http://schemas.microsoft.com/office/drawing/2010/main" val="0"/>
              </a:ext>
            </a:extLst>
          </a:blip>
          <a:srcRect r="11750" b="14348"/>
          <a:stretch/>
        </p:blipFill>
        <p:spPr>
          <a:xfrm>
            <a:off x="50161" y="2915402"/>
            <a:ext cx="3457571" cy="3465510"/>
          </a:xfrm>
          <a:prstGeom prst="rect">
            <a:avLst/>
          </a:prstGeom>
        </p:spPr>
      </p:pic>
      <p:cxnSp>
        <p:nvCxnSpPr>
          <p:cNvPr id="7" name="Straight Arrow Connector 6"/>
          <p:cNvCxnSpPr/>
          <p:nvPr/>
        </p:nvCxnSpPr>
        <p:spPr>
          <a:xfrm flipV="1">
            <a:off x="1566890" y="4641794"/>
            <a:ext cx="3955" cy="1753065"/>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1933" y="6354158"/>
            <a:ext cx="3568700" cy="369332"/>
          </a:xfrm>
          <a:prstGeom prst="rect">
            <a:avLst/>
          </a:prstGeom>
          <a:noFill/>
        </p:spPr>
        <p:txBody>
          <a:bodyPr wrap="square" rtlCol="0">
            <a:spAutoFit/>
          </a:bodyPr>
          <a:lstStyle/>
          <a:p>
            <a:r>
              <a:rPr lang="en-US" dirty="0" smtClean="0">
                <a:solidFill>
                  <a:srgbClr val="8EB4E3"/>
                </a:solidFill>
              </a:rPr>
              <a:t>One set of Parameters Considered </a:t>
            </a:r>
            <a:endParaRPr lang="en-US" dirty="0">
              <a:solidFill>
                <a:srgbClr val="8EB4E3"/>
              </a:solidFill>
            </a:endParaRPr>
          </a:p>
        </p:txBody>
      </p:sp>
      <p:sp>
        <p:nvSpPr>
          <p:cNvPr id="12" name="Oval 11"/>
          <p:cNvSpPr/>
          <p:nvPr/>
        </p:nvSpPr>
        <p:spPr>
          <a:xfrm>
            <a:off x="1494645" y="4312840"/>
            <a:ext cx="177800" cy="177800"/>
          </a:xfrm>
          <a:prstGeom prst="ellipse">
            <a:avLst/>
          </a:prstGeom>
          <a:solidFill>
            <a:schemeClr val="bg2">
              <a:lumMod val="60000"/>
              <a:lumOff val="40000"/>
            </a:schemeClr>
          </a:solidFill>
          <a:ln w="38100" cmpd="sng"/>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descr="latex_ce1306ae29fb2032bc649260a146d8f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7732" y="3897399"/>
            <a:ext cx="5306068" cy="1501516"/>
          </a:xfrm>
          <a:prstGeom prst="rect">
            <a:avLst/>
          </a:prstGeom>
        </p:spPr>
      </p:pic>
    </p:spTree>
    <p:extLst>
      <p:ext uri="{BB962C8B-B14F-4D97-AF65-F5344CB8AC3E}">
        <p14:creationId xmlns:p14="http://schemas.microsoft.com/office/powerpoint/2010/main" val="85629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79646"/>
                </a:solidFill>
              </a:rPr>
              <a:t>Project </a:t>
            </a:r>
            <a:r>
              <a:rPr lang="en-US" dirty="0" smtClean="0">
                <a:solidFill>
                  <a:srgbClr val="F79646"/>
                </a:solidFill>
              </a:rPr>
              <a:t>Motivations</a:t>
            </a:r>
            <a:endParaRPr lang="en-US" dirty="0">
              <a:solidFill>
                <a:srgbClr val="F79646"/>
              </a:solidFill>
            </a:endParaRPr>
          </a:p>
        </p:txBody>
      </p:sp>
      <p:pic>
        <p:nvPicPr>
          <p:cNvPr id="9" name="Picture 8"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6" name="Picture 5" descr="bay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4350" y="3043740"/>
            <a:ext cx="3035300" cy="3256476"/>
          </a:xfrm>
          <a:prstGeom prst="rect">
            <a:avLst/>
          </a:prstGeom>
          <a:ln w="38100" cmpd="sng">
            <a:solidFill>
              <a:schemeClr val="bg2">
                <a:lumMod val="60000"/>
                <a:lumOff val="40000"/>
              </a:schemeClr>
            </a:solidFill>
          </a:ln>
        </p:spPr>
      </p:pic>
      <p:sp>
        <p:nvSpPr>
          <p:cNvPr id="13" name="Rectangle 12"/>
          <p:cNvSpPr/>
          <p:nvPr/>
        </p:nvSpPr>
        <p:spPr>
          <a:xfrm>
            <a:off x="774701" y="1735165"/>
            <a:ext cx="7594599" cy="461665"/>
          </a:xfrm>
          <a:prstGeom prst="rect">
            <a:avLst/>
          </a:prstGeom>
        </p:spPr>
        <p:txBody>
          <a:bodyPr wrap="square">
            <a:spAutoFit/>
          </a:bodyPr>
          <a:lstStyle/>
          <a:p>
            <a:pPr algn="ctr"/>
            <a:r>
              <a:rPr lang="en-US" sz="2400" dirty="0" smtClean="0"/>
              <a:t>Bayes Factor may prove to be more robust than the SNR </a:t>
            </a:r>
            <a:endParaRPr lang="en-US" sz="2400" dirty="0"/>
          </a:p>
        </p:txBody>
      </p:sp>
    </p:spTree>
    <p:extLst>
      <p:ext uri="{BB962C8B-B14F-4D97-AF65-F5344CB8AC3E}">
        <p14:creationId xmlns:p14="http://schemas.microsoft.com/office/powerpoint/2010/main" val="399947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79646"/>
                </a:solidFill>
              </a:rPr>
              <a:t>Project </a:t>
            </a:r>
            <a:r>
              <a:rPr lang="en-US" dirty="0" smtClean="0">
                <a:solidFill>
                  <a:srgbClr val="F79646"/>
                </a:solidFill>
              </a:rPr>
              <a:t>Motivations</a:t>
            </a:r>
            <a:endParaRPr lang="en-US" dirty="0">
              <a:solidFill>
                <a:srgbClr val="F79646"/>
              </a:solidFill>
            </a:endParaRPr>
          </a:p>
        </p:txBody>
      </p:sp>
      <p:pic>
        <p:nvPicPr>
          <p:cNvPr id="9" name="Picture 8"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grpSp>
        <p:nvGrpSpPr>
          <p:cNvPr id="23" name="Group 22"/>
          <p:cNvGrpSpPr/>
          <p:nvPr/>
        </p:nvGrpSpPr>
        <p:grpSpPr>
          <a:xfrm>
            <a:off x="3054350" y="2806700"/>
            <a:ext cx="3035300" cy="3493516"/>
            <a:chOff x="2819400" y="2806700"/>
            <a:chExt cx="3035300" cy="3493516"/>
          </a:xfrm>
        </p:grpSpPr>
        <p:grpSp>
          <p:nvGrpSpPr>
            <p:cNvPr id="22" name="Group 21"/>
            <p:cNvGrpSpPr/>
            <p:nvPr/>
          </p:nvGrpSpPr>
          <p:grpSpPr>
            <a:xfrm>
              <a:off x="2819400" y="2806700"/>
              <a:ext cx="3035300" cy="3493516"/>
              <a:chOff x="2819400" y="2806700"/>
              <a:chExt cx="3035300" cy="3493516"/>
            </a:xfrm>
          </p:grpSpPr>
          <p:grpSp>
            <p:nvGrpSpPr>
              <p:cNvPr id="21" name="Group 20"/>
              <p:cNvGrpSpPr/>
              <p:nvPr/>
            </p:nvGrpSpPr>
            <p:grpSpPr>
              <a:xfrm>
                <a:off x="2819400" y="2806700"/>
                <a:ext cx="3035300" cy="3493516"/>
                <a:chOff x="2819400" y="2806700"/>
                <a:chExt cx="3035300" cy="3493516"/>
              </a:xfrm>
            </p:grpSpPr>
            <p:pic>
              <p:nvPicPr>
                <p:cNvPr id="6" name="Picture 5" descr="bay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043740"/>
                  <a:ext cx="3035300" cy="3256476"/>
                </a:xfrm>
                <a:prstGeom prst="rect">
                  <a:avLst/>
                </a:prstGeom>
                <a:ln w="38100" cmpd="sng">
                  <a:solidFill>
                    <a:srgbClr val="558ED5"/>
                  </a:solidFill>
                </a:ln>
              </p:spPr>
            </p:pic>
            <p:pic>
              <p:nvPicPr>
                <p:cNvPr id="7" name="Picture 6" descr="Gold-Chain-Money-Sign-Png-photo.jpg"/>
                <p:cNvPicPr>
                  <a:picLocks noChangeAspect="1"/>
                </p:cNvPicPr>
                <p:nvPr/>
              </p:nvPicPr>
              <p:blipFill>
                <a:blip r:embed="rId5">
                  <a:extLst>
                    <a:ext uri="{BEBA8EAE-BF5A-486C-A8C5-ECC9F3942E4B}">
                      <a14:imgProps xmlns:a14="http://schemas.microsoft.com/office/drawing/2010/main">
                        <a14:imgLayer r:embed="rId6">
                          <a14:imgEffect>
                            <a14:backgroundRemoval t="10000" b="98500" l="10000" r="90000"/>
                          </a14:imgEffect>
                        </a14:imgLayer>
                      </a14:imgProps>
                    </a:ext>
                    <a:ext uri="{28A0092B-C50C-407E-A947-70E740481C1C}">
                      <a14:useLocalDpi xmlns:a14="http://schemas.microsoft.com/office/drawing/2010/main" val="0"/>
                    </a:ext>
                  </a:extLst>
                </a:blip>
                <a:stretch>
                  <a:fillRect/>
                </a:stretch>
              </p:blipFill>
              <p:spPr>
                <a:xfrm>
                  <a:off x="3390900" y="3886200"/>
                  <a:ext cx="2197100" cy="2197100"/>
                </a:xfrm>
                <a:prstGeom prst="rect">
                  <a:avLst/>
                </a:prstGeom>
              </p:spPr>
            </p:pic>
            <p:pic>
              <p:nvPicPr>
                <p:cNvPr id="15" name="Picture 14" descr="Thug-Life-Hat-PNG-180x18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2806700"/>
                  <a:ext cx="1041400" cy="1041400"/>
                </a:xfrm>
                <a:prstGeom prst="rect">
                  <a:avLst/>
                </a:prstGeom>
              </p:spPr>
            </p:pic>
            <p:pic>
              <p:nvPicPr>
                <p:cNvPr id="18" name="Picture 17" descr="Thug-Life-Text-PNG-180x18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400" y="3043740"/>
                  <a:ext cx="685800" cy="685800"/>
                </a:xfrm>
                <a:prstGeom prst="rect">
                  <a:avLst/>
                </a:prstGeom>
              </p:spPr>
            </p:pic>
          </p:grpSp>
          <p:pic>
            <p:nvPicPr>
              <p:cNvPr id="11" name="Picture 10" descr="marcel-diamond-cut-curb-55cm-chain-in-9ct-solid-yellow-gold-10253758-a_15-04-05-11-10-13-shiels-jewellers.jpg"/>
              <p:cNvPicPr>
                <a:picLocks noChangeAspect="1"/>
              </p:cNvPicPr>
              <p:nvPr/>
            </p:nvPicPr>
            <p:blipFill>
              <a:blip r:embed="rId9">
                <a:extLst>
                  <a:ext uri="{BEBA8EAE-BF5A-486C-A8C5-ECC9F3942E4B}">
                    <a14:imgProps xmlns:a14="http://schemas.microsoft.com/office/drawing/2010/main">
                      <a14:imgLayer r:embed="rId10">
                        <a14:imgEffect>
                          <a14:backgroundRemoval t="10000" b="98150" l="5550" r="96650">
                            <a14:foregroundMark x1="45550" y1="11500" x2="45550" y2="11500"/>
                            <a14:foregroundMark x1="21650" y1="56850" x2="21650" y2="56850"/>
                            <a14:foregroundMark x1="30350" y1="20200" x2="30350" y2="20200"/>
                          </a14:backgroundRemoval>
                        </a14:imgEffect>
                      </a14:imgLayer>
                    </a14:imgProps>
                  </a:ext>
                  <a:ext uri="{28A0092B-C50C-407E-A947-70E740481C1C}">
                    <a14:useLocalDpi xmlns:a14="http://schemas.microsoft.com/office/drawing/2010/main" val="0"/>
                  </a:ext>
                </a:extLst>
              </a:blip>
              <a:stretch>
                <a:fillRect/>
              </a:stretch>
            </p:blipFill>
            <p:spPr>
              <a:xfrm>
                <a:off x="3657600" y="4082576"/>
                <a:ext cx="1587500" cy="1587500"/>
              </a:xfrm>
              <a:prstGeom prst="rect">
                <a:avLst/>
              </a:prstGeom>
            </p:spPr>
          </p:pic>
          <p:pic>
            <p:nvPicPr>
              <p:cNvPr id="3" name="Picture 2" descr="e4eea798d83d4015c9c7a699d0d8198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784600" y="3251200"/>
                <a:ext cx="1270000" cy="1270000"/>
              </a:xfrm>
              <a:prstGeom prst="rect">
                <a:avLst/>
              </a:prstGeom>
            </p:spPr>
          </p:pic>
        </p:grpSp>
        <p:pic>
          <p:nvPicPr>
            <p:cNvPr id="10" name="Picture 9" descr="CDE-Cartier-Necklace-PNG.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98900" y="4082576"/>
              <a:ext cx="1155700" cy="1155700"/>
            </a:xfrm>
            <a:prstGeom prst="rect">
              <a:avLst/>
            </a:prstGeom>
          </p:spPr>
        </p:pic>
      </p:grpSp>
      <p:sp>
        <p:nvSpPr>
          <p:cNvPr id="12" name="Oval Callout 11"/>
          <p:cNvSpPr/>
          <p:nvPr/>
        </p:nvSpPr>
        <p:spPr>
          <a:xfrm>
            <a:off x="5283200" y="3081840"/>
            <a:ext cx="3441700" cy="787400"/>
          </a:xfrm>
          <a:prstGeom prst="wedgeEllipseCallout">
            <a:avLst>
              <a:gd name="adj1" fmla="val -59523"/>
              <a:gd name="adj2" fmla="val 80342"/>
            </a:avLst>
          </a:prstGeom>
          <a:solidFill>
            <a:schemeClr val="tx1"/>
          </a:solidFill>
          <a:ln w="57150" cmpd="sng">
            <a:solidFill>
              <a:schemeClr val="bg1">
                <a:lumMod val="50000"/>
                <a:lumOff val="5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p:cNvSpPr/>
          <p:nvPr/>
        </p:nvSpPr>
        <p:spPr>
          <a:xfrm>
            <a:off x="5619750" y="3180920"/>
            <a:ext cx="2749550" cy="523220"/>
          </a:xfrm>
          <a:prstGeom prst="rect">
            <a:avLst/>
          </a:prstGeom>
        </p:spPr>
        <p:txBody>
          <a:bodyPr wrap="square">
            <a:spAutoFit/>
          </a:bodyPr>
          <a:lstStyle/>
          <a:p>
            <a:pPr algn="ctr"/>
            <a:r>
              <a:rPr lang="en-US" sz="2800" dirty="0" smtClean="0">
                <a:solidFill>
                  <a:schemeClr val="bg1"/>
                </a:solidFill>
                <a:latin typeface="Abadi MT Condensed Extra Bold"/>
                <a:cs typeface="Abadi MT Condensed Extra Bold"/>
              </a:rPr>
              <a:t>Bayes it </a:t>
            </a:r>
            <a:r>
              <a:rPr lang="en-US" sz="2800" dirty="0" err="1" smtClean="0">
                <a:solidFill>
                  <a:schemeClr val="bg1"/>
                </a:solidFill>
                <a:latin typeface="Abadi MT Condensed Extra Bold"/>
                <a:cs typeface="Abadi MT Condensed Extra Bold"/>
              </a:rPr>
              <a:t>bruh</a:t>
            </a:r>
            <a:endParaRPr lang="en-US" sz="2800" dirty="0" smtClean="0">
              <a:latin typeface="Abadi MT Condensed Extra Bold"/>
              <a:cs typeface="Abadi MT Condensed Extra Bold"/>
            </a:endParaRPr>
          </a:p>
        </p:txBody>
      </p:sp>
      <p:sp>
        <p:nvSpPr>
          <p:cNvPr id="17" name="Rectangle 16"/>
          <p:cNvSpPr/>
          <p:nvPr/>
        </p:nvSpPr>
        <p:spPr>
          <a:xfrm>
            <a:off x="774701" y="1735165"/>
            <a:ext cx="7594599" cy="461665"/>
          </a:xfrm>
          <a:prstGeom prst="rect">
            <a:avLst/>
          </a:prstGeom>
        </p:spPr>
        <p:txBody>
          <a:bodyPr wrap="square">
            <a:spAutoFit/>
          </a:bodyPr>
          <a:lstStyle/>
          <a:p>
            <a:pPr algn="ctr"/>
            <a:r>
              <a:rPr lang="en-US" sz="2400" dirty="0" smtClean="0"/>
              <a:t>Bayes Factor may prove to be more robust than the SNR </a:t>
            </a:r>
            <a:endParaRPr lang="en-US" sz="2400" dirty="0"/>
          </a:p>
        </p:txBody>
      </p:sp>
    </p:spTree>
    <p:extLst>
      <p:ext uri="{BB962C8B-B14F-4D97-AF65-F5344CB8AC3E}">
        <p14:creationId xmlns:p14="http://schemas.microsoft.com/office/powerpoint/2010/main" val="34034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4" name="TextBox 3"/>
          <p:cNvSpPr txBox="1"/>
          <p:nvPr/>
        </p:nvSpPr>
        <p:spPr>
          <a:xfrm>
            <a:off x="3225800" y="1130300"/>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u="sng" dirty="0" smtClean="0">
                <a:solidFill>
                  <a:srgbClr val="F79646"/>
                </a:solidFill>
              </a:rPr>
              <a:t>Overview</a:t>
            </a:r>
            <a:endParaRPr lang="en-US" u="sng" dirty="0">
              <a:solidFill>
                <a:srgbClr val="F79646"/>
              </a:solidFill>
            </a:endParaRPr>
          </a:p>
        </p:txBody>
      </p:sp>
      <p:sp>
        <p:nvSpPr>
          <p:cNvPr id="7" name="TextBox 6"/>
          <p:cNvSpPr txBox="1"/>
          <p:nvPr/>
        </p:nvSpPr>
        <p:spPr>
          <a:xfrm>
            <a:off x="844003" y="5494338"/>
            <a:ext cx="7455994" cy="830997"/>
          </a:xfrm>
          <a:prstGeom prst="rect">
            <a:avLst/>
          </a:prstGeom>
          <a:noFill/>
        </p:spPr>
        <p:txBody>
          <a:bodyPr wrap="square" rtlCol="0">
            <a:spAutoFit/>
          </a:bodyPr>
          <a:lstStyle/>
          <a:p>
            <a:pPr algn="ctr"/>
            <a:r>
              <a:rPr lang="en-US" sz="2400" dirty="0" smtClean="0"/>
              <a:t>Some candidate events like </a:t>
            </a:r>
            <a:r>
              <a:rPr lang="en-US" sz="2400" dirty="0" smtClean="0"/>
              <a:t>LVT151012 </a:t>
            </a:r>
            <a:r>
              <a:rPr lang="en-US" sz="2400" dirty="0" smtClean="0"/>
              <a:t>have low Signal-to-Noise ratios which fall within the background distribution</a:t>
            </a:r>
          </a:p>
        </p:txBody>
      </p:sp>
      <p:pic>
        <p:nvPicPr>
          <p:cNvPr id="10" name="Picture 9" descr="LIGOTime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150" y="1835369"/>
            <a:ext cx="5727700" cy="3479578"/>
          </a:xfrm>
          <a:prstGeom prst="rect">
            <a:avLst/>
          </a:prstGeom>
          <a:ln>
            <a:solidFill>
              <a:srgbClr val="4F81BD"/>
            </a:solidFill>
          </a:ln>
        </p:spPr>
      </p:pic>
    </p:spTree>
    <p:extLst>
      <p:ext uri="{BB962C8B-B14F-4D97-AF65-F5344CB8AC3E}">
        <p14:creationId xmlns:p14="http://schemas.microsoft.com/office/powerpoint/2010/main" val="359069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Project Goals</a:t>
            </a:r>
            <a:endParaRPr lang="en-US" dirty="0">
              <a:solidFill>
                <a:srgbClr val="F79646"/>
              </a:solidFill>
            </a:endParaRPr>
          </a:p>
        </p:txBody>
      </p:sp>
      <p:pic>
        <p:nvPicPr>
          <p:cNvPr id="9" name="Picture 8"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grpSp>
        <p:nvGrpSpPr>
          <p:cNvPr id="5" name="Group 4"/>
          <p:cNvGrpSpPr/>
          <p:nvPr/>
        </p:nvGrpSpPr>
        <p:grpSpPr>
          <a:xfrm>
            <a:off x="3054350" y="2806700"/>
            <a:ext cx="3035300" cy="3493516"/>
            <a:chOff x="2819400" y="2806700"/>
            <a:chExt cx="3035300" cy="3493516"/>
          </a:xfrm>
        </p:grpSpPr>
        <p:grpSp>
          <p:nvGrpSpPr>
            <p:cNvPr id="6" name="Group 5"/>
            <p:cNvGrpSpPr/>
            <p:nvPr/>
          </p:nvGrpSpPr>
          <p:grpSpPr>
            <a:xfrm>
              <a:off x="2819400" y="2806700"/>
              <a:ext cx="3035300" cy="3493516"/>
              <a:chOff x="2819400" y="2806700"/>
              <a:chExt cx="3035300" cy="3493516"/>
            </a:xfrm>
          </p:grpSpPr>
          <p:grpSp>
            <p:nvGrpSpPr>
              <p:cNvPr id="8" name="Group 7"/>
              <p:cNvGrpSpPr/>
              <p:nvPr/>
            </p:nvGrpSpPr>
            <p:grpSpPr>
              <a:xfrm>
                <a:off x="2819400" y="2806700"/>
                <a:ext cx="3035300" cy="3493516"/>
                <a:chOff x="2819400" y="2806700"/>
                <a:chExt cx="3035300" cy="3493516"/>
              </a:xfrm>
            </p:grpSpPr>
            <p:pic>
              <p:nvPicPr>
                <p:cNvPr id="12" name="Picture 11" descr="bay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043740"/>
                  <a:ext cx="3035300" cy="3256476"/>
                </a:xfrm>
                <a:prstGeom prst="rect">
                  <a:avLst/>
                </a:prstGeom>
                <a:ln w="38100" cmpd="sng">
                  <a:solidFill>
                    <a:srgbClr val="558ED5"/>
                  </a:solidFill>
                </a:ln>
              </p:spPr>
            </p:pic>
            <p:pic>
              <p:nvPicPr>
                <p:cNvPr id="13" name="Picture 12" descr="Gold-Chain-Money-Sign-Png-photo.jpg"/>
                <p:cNvPicPr>
                  <a:picLocks noChangeAspect="1"/>
                </p:cNvPicPr>
                <p:nvPr/>
              </p:nvPicPr>
              <p:blipFill>
                <a:blip r:embed="rId5">
                  <a:extLst>
                    <a:ext uri="{BEBA8EAE-BF5A-486C-A8C5-ECC9F3942E4B}">
                      <a14:imgProps xmlns:a14="http://schemas.microsoft.com/office/drawing/2010/main">
                        <a14:imgLayer r:embed="rId6">
                          <a14:imgEffect>
                            <a14:backgroundRemoval t="10000" b="98500" l="10000" r="90000"/>
                          </a14:imgEffect>
                        </a14:imgLayer>
                      </a14:imgProps>
                    </a:ext>
                    <a:ext uri="{28A0092B-C50C-407E-A947-70E740481C1C}">
                      <a14:useLocalDpi xmlns:a14="http://schemas.microsoft.com/office/drawing/2010/main" val="0"/>
                    </a:ext>
                  </a:extLst>
                </a:blip>
                <a:stretch>
                  <a:fillRect/>
                </a:stretch>
              </p:blipFill>
              <p:spPr>
                <a:xfrm>
                  <a:off x="3390900" y="3886200"/>
                  <a:ext cx="2197100" cy="2197100"/>
                </a:xfrm>
                <a:prstGeom prst="rect">
                  <a:avLst/>
                </a:prstGeom>
              </p:spPr>
            </p:pic>
            <p:pic>
              <p:nvPicPr>
                <p:cNvPr id="14" name="Picture 13" descr="Thug-Life-Hat-PNG-180x18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2806700"/>
                  <a:ext cx="1041400" cy="1041400"/>
                </a:xfrm>
                <a:prstGeom prst="rect">
                  <a:avLst/>
                </a:prstGeom>
              </p:spPr>
            </p:pic>
            <p:pic>
              <p:nvPicPr>
                <p:cNvPr id="15" name="Picture 14" descr="Thug-Life-Text-PNG-180x18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400" y="3043740"/>
                  <a:ext cx="685800" cy="685800"/>
                </a:xfrm>
                <a:prstGeom prst="rect">
                  <a:avLst/>
                </a:prstGeom>
              </p:spPr>
            </p:pic>
          </p:grpSp>
          <p:pic>
            <p:nvPicPr>
              <p:cNvPr id="10" name="Picture 9" descr="marcel-diamond-cut-curb-55cm-chain-in-9ct-solid-yellow-gold-10253758-a_15-04-05-11-10-13-shiels-jewellers.jpg"/>
              <p:cNvPicPr>
                <a:picLocks noChangeAspect="1"/>
              </p:cNvPicPr>
              <p:nvPr/>
            </p:nvPicPr>
            <p:blipFill>
              <a:blip r:embed="rId9">
                <a:extLst>
                  <a:ext uri="{BEBA8EAE-BF5A-486C-A8C5-ECC9F3942E4B}">
                    <a14:imgProps xmlns:a14="http://schemas.microsoft.com/office/drawing/2010/main">
                      <a14:imgLayer r:embed="rId10">
                        <a14:imgEffect>
                          <a14:backgroundRemoval t="10000" b="98150" l="5550" r="96650">
                            <a14:foregroundMark x1="45550" y1="11500" x2="45550" y2="11500"/>
                            <a14:foregroundMark x1="21650" y1="56850" x2="21650" y2="56850"/>
                            <a14:foregroundMark x1="30350" y1="20200" x2="30350" y2="20200"/>
                          </a14:backgroundRemoval>
                        </a14:imgEffect>
                      </a14:imgLayer>
                    </a14:imgProps>
                  </a:ext>
                  <a:ext uri="{28A0092B-C50C-407E-A947-70E740481C1C}">
                    <a14:useLocalDpi xmlns:a14="http://schemas.microsoft.com/office/drawing/2010/main" val="0"/>
                  </a:ext>
                </a:extLst>
              </a:blip>
              <a:stretch>
                <a:fillRect/>
              </a:stretch>
            </p:blipFill>
            <p:spPr>
              <a:xfrm>
                <a:off x="3657600" y="4082576"/>
                <a:ext cx="1587500" cy="1587500"/>
              </a:xfrm>
              <a:prstGeom prst="rect">
                <a:avLst/>
              </a:prstGeom>
            </p:spPr>
          </p:pic>
          <p:pic>
            <p:nvPicPr>
              <p:cNvPr id="11" name="Picture 10" descr="e4eea798d83d4015c9c7a699d0d8198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784600" y="3251200"/>
                <a:ext cx="1270000" cy="1270000"/>
              </a:xfrm>
              <a:prstGeom prst="rect">
                <a:avLst/>
              </a:prstGeom>
            </p:spPr>
          </p:pic>
        </p:grpSp>
        <p:pic>
          <p:nvPicPr>
            <p:cNvPr id="7" name="Picture 6" descr="CDE-Cartier-Necklace-PNG.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98900" y="4082576"/>
              <a:ext cx="1155700" cy="1155700"/>
            </a:xfrm>
            <a:prstGeom prst="rect">
              <a:avLst/>
            </a:prstGeom>
          </p:spPr>
        </p:pic>
      </p:grpSp>
      <p:sp>
        <p:nvSpPr>
          <p:cNvPr id="16" name="Oval Callout 15"/>
          <p:cNvSpPr/>
          <p:nvPr/>
        </p:nvSpPr>
        <p:spPr>
          <a:xfrm>
            <a:off x="5283200" y="3081840"/>
            <a:ext cx="3441700" cy="787400"/>
          </a:xfrm>
          <a:prstGeom prst="wedgeEllipseCallout">
            <a:avLst>
              <a:gd name="adj1" fmla="val -59523"/>
              <a:gd name="adj2" fmla="val 80342"/>
            </a:avLst>
          </a:prstGeom>
          <a:solidFill>
            <a:schemeClr val="tx1"/>
          </a:solidFill>
          <a:ln w="57150" cmpd="sng">
            <a:solidFill>
              <a:schemeClr val="bg1">
                <a:lumMod val="50000"/>
                <a:lumOff val="5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a:xfrm>
            <a:off x="774701" y="1735165"/>
            <a:ext cx="7594599" cy="461665"/>
          </a:xfrm>
          <a:prstGeom prst="rect">
            <a:avLst/>
          </a:prstGeom>
        </p:spPr>
        <p:txBody>
          <a:bodyPr wrap="square">
            <a:spAutoFit/>
          </a:bodyPr>
          <a:lstStyle/>
          <a:p>
            <a:pPr algn="ctr"/>
            <a:r>
              <a:rPr lang="en-US" sz="2400" dirty="0"/>
              <a:t>Can we use the Bayes factor as a detection statistic?</a:t>
            </a:r>
          </a:p>
        </p:txBody>
      </p:sp>
      <p:sp>
        <p:nvSpPr>
          <p:cNvPr id="20" name="Rectangle 19"/>
          <p:cNvSpPr/>
          <p:nvPr/>
        </p:nvSpPr>
        <p:spPr>
          <a:xfrm>
            <a:off x="5619750" y="3180920"/>
            <a:ext cx="2749550" cy="523220"/>
          </a:xfrm>
          <a:prstGeom prst="rect">
            <a:avLst/>
          </a:prstGeom>
        </p:spPr>
        <p:txBody>
          <a:bodyPr wrap="square">
            <a:spAutoFit/>
          </a:bodyPr>
          <a:lstStyle/>
          <a:p>
            <a:pPr algn="ctr"/>
            <a:r>
              <a:rPr lang="en-US" sz="2800" dirty="0" smtClean="0">
                <a:solidFill>
                  <a:schemeClr val="bg1"/>
                </a:solidFill>
                <a:latin typeface="Abadi MT Condensed Extra Bold"/>
                <a:cs typeface="Abadi MT Condensed Extra Bold"/>
              </a:rPr>
              <a:t>Bayes it </a:t>
            </a:r>
            <a:r>
              <a:rPr lang="en-US" sz="2800" dirty="0" err="1" smtClean="0">
                <a:solidFill>
                  <a:schemeClr val="bg1"/>
                </a:solidFill>
                <a:latin typeface="Abadi MT Condensed Extra Bold"/>
                <a:cs typeface="Abadi MT Condensed Extra Bold"/>
              </a:rPr>
              <a:t>bruh</a:t>
            </a:r>
            <a:endParaRPr lang="en-US" sz="2800" dirty="0" smtClean="0">
              <a:latin typeface="Abadi MT Condensed Extra Bold"/>
              <a:cs typeface="Abadi MT Condensed Extra Bold"/>
            </a:endParaRPr>
          </a:p>
        </p:txBody>
      </p:sp>
    </p:spTree>
    <p:extLst>
      <p:ext uri="{BB962C8B-B14F-4D97-AF65-F5344CB8AC3E}">
        <p14:creationId xmlns:p14="http://schemas.microsoft.com/office/powerpoint/2010/main" val="293432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99058" y="2514600"/>
            <a:ext cx="4576445" cy="4051300"/>
          </a:xfrm>
          <a:prstGeom prst="rect">
            <a:avLst/>
          </a:prstGeom>
          <a:solidFill>
            <a:srgbClr val="FFFFFF"/>
          </a:solidFill>
          <a:ln w="3810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441603" y="4519810"/>
            <a:ext cx="4442103" cy="1966371"/>
            <a:chOff x="408618" y="4469170"/>
            <a:chExt cx="4442103" cy="1966371"/>
          </a:xfrm>
        </p:grpSpPr>
        <p:sp>
          <p:nvSpPr>
            <p:cNvPr id="10" name="Rectangle 9"/>
            <p:cNvSpPr/>
            <p:nvPr/>
          </p:nvSpPr>
          <p:spPr>
            <a:xfrm>
              <a:off x="408618" y="4469170"/>
              <a:ext cx="4442103" cy="19663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noise1.pdf"/>
            <p:cNvPicPr>
              <a:picLocks noChangeAspect="1"/>
            </p:cNvPicPr>
            <p:nvPr/>
          </p:nvPicPr>
          <p:blipFill rotWithShape="1">
            <a:blip r:embed="rId3">
              <a:extLst>
                <a:ext uri="{28A0092B-C50C-407E-A947-70E740481C1C}">
                  <a14:useLocalDpi xmlns:a14="http://schemas.microsoft.com/office/drawing/2010/main" val="0"/>
                </a:ext>
              </a:extLst>
            </a:blip>
            <a:srcRect l="3732" b="725"/>
            <a:stretch/>
          </p:blipFill>
          <p:spPr>
            <a:xfrm>
              <a:off x="1222285" y="4594998"/>
              <a:ext cx="3628436" cy="1602836"/>
            </a:xfrm>
            <a:prstGeom prst="rect">
              <a:avLst/>
            </a:prstGeom>
            <a:noFill/>
            <a:ln>
              <a:noFill/>
            </a:ln>
          </p:spPr>
        </p:pic>
        <p:pic>
          <p:nvPicPr>
            <p:cNvPr id="13" name="Picture 12" descr="Screen Shot 2016-06-12 at 5.50.02 PM.png"/>
            <p:cNvPicPr>
              <a:picLocks noChangeAspect="1"/>
            </p:cNvPicPr>
            <p:nvPr/>
          </p:nvPicPr>
          <p:blipFill rotWithShape="1">
            <a:blip r:embed="rId4">
              <a:extLst>
                <a:ext uri="{28A0092B-C50C-407E-A947-70E740481C1C}">
                  <a14:useLocalDpi xmlns:a14="http://schemas.microsoft.com/office/drawing/2010/main" val="0"/>
                </a:ext>
              </a:extLst>
            </a:blip>
            <a:srcRect t="15581" r="89441"/>
            <a:stretch/>
          </p:blipFill>
          <p:spPr>
            <a:xfrm>
              <a:off x="482619" y="4594998"/>
              <a:ext cx="874060" cy="1602836"/>
            </a:xfrm>
            <a:prstGeom prst="rect">
              <a:avLst/>
            </a:prstGeom>
            <a:ln>
              <a:noFill/>
            </a:ln>
          </p:spPr>
        </p:pic>
      </p:grpSp>
      <p:sp>
        <p:nvSpPr>
          <p:cNvPr id="2" name="Title 1"/>
          <p:cNvSpPr>
            <a:spLocks noGrp="1"/>
          </p:cNvSpPr>
          <p:nvPr>
            <p:ph type="title"/>
          </p:nvPr>
        </p:nvSpPr>
        <p:spPr>
          <a:xfrm>
            <a:off x="457200" y="274638"/>
            <a:ext cx="8229600" cy="1143000"/>
          </a:xfrm>
        </p:spPr>
        <p:txBody>
          <a:bodyPr/>
          <a:lstStyle/>
          <a:p>
            <a:r>
              <a:rPr lang="en-US" u="sng" dirty="0" smtClean="0">
                <a:solidFill>
                  <a:srgbClr val="F79646"/>
                </a:solidFill>
              </a:rPr>
              <a:t>Obtaining the Bayes Factor</a:t>
            </a:r>
            <a:endParaRPr lang="en-US" u="sng" dirty="0">
              <a:solidFill>
                <a:srgbClr val="FCD5B5"/>
              </a:solidFill>
            </a:endParaRPr>
          </a:p>
        </p:txBody>
      </p:sp>
      <p:pic>
        <p:nvPicPr>
          <p:cNvPr id="3" name="Picture 2" descr="LI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5" name="TextBox 4"/>
          <p:cNvSpPr txBox="1"/>
          <p:nvPr/>
        </p:nvSpPr>
        <p:spPr>
          <a:xfrm>
            <a:off x="5131894" y="2400814"/>
            <a:ext cx="3943958" cy="2308324"/>
          </a:xfrm>
          <a:prstGeom prst="rect">
            <a:avLst/>
          </a:prstGeom>
          <a:noFill/>
        </p:spPr>
        <p:txBody>
          <a:bodyPr wrap="none" rtlCol="0">
            <a:spAutoFit/>
          </a:bodyPr>
          <a:lstStyle/>
          <a:p>
            <a:r>
              <a:rPr lang="en-US" sz="2400" dirty="0" smtClean="0"/>
              <a:t>Ln Bayes Factors - GW signals:</a:t>
            </a:r>
          </a:p>
          <a:p>
            <a:r>
              <a:rPr lang="en-US" sz="2400" dirty="0"/>
              <a:t> </a:t>
            </a:r>
            <a:r>
              <a:rPr lang="en-US" sz="2400" dirty="0" smtClean="0"/>
              <a:t>  </a:t>
            </a:r>
            <a:r>
              <a:rPr lang="en-US" sz="2400" dirty="0" smtClean="0"/>
              <a:t>GW150914 – 289.8 ± 0.3</a:t>
            </a:r>
          </a:p>
          <a:p>
            <a:r>
              <a:rPr lang="en-US" sz="2400" dirty="0" smtClean="0"/>
              <a:t>   GW151226 </a:t>
            </a:r>
            <a:r>
              <a:rPr lang="en-US" sz="2400" dirty="0"/>
              <a:t>– </a:t>
            </a:r>
            <a:r>
              <a:rPr lang="en-US" sz="2400" dirty="0" smtClean="0"/>
              <a:t>  60.2 ± 0.2</a:t>
            </a:r>
          </a:p>
          <a:p>
            <a:r>
              <a:rPr lang="en-US" sz="2400" dirty="0" smtClean="0"/>
              <a:t>   LVT151012 –	   23.0 ± 0.1</a:t>
            </a:r>
          </a:p>
          <a:p>
            <a:r>
              <a:rPr lang="en-US" sz="2400" dirty="0" smtClean="0"/>
              <a:t> Values in ~10’s range</a:t>
            </a:r>
          </a:p>
          <a:p>
            <a:endParaRPr lang="en-US" sz="2400" dirty="0"/>
          </a:p>
        </p:txBody>
      </p:sp>
      <p:sp>
        <p:nvSpPr>
          <p:cNvPr id="6" name="TextBox 5"/>
          <p:cNvSpPr txBox="1"/>
          <p:nvPr/>
        </p:nvSpPr>
        <p:spPr>
          <a:xfrm>
            <a:off x="571500" y="1421974"/>
            <a:ext cx="7835900" cy="830997"/>
          </a:xfrm>
          <a:prstGeom prst="rect">
            <a:avLst/>
          </a:prstGeom>
          <a:noFill/>
        </p:spPr>
        <p:txBody>
          <a:bodyPr wrap="square" rtlCol="0">
            <a:spAutoFit/>
          </a:bodyPr>
          <a:lstStyle/>
          <a:p>
            <a:r>
              <a:rPr lang="en-US" sz="2400" dirty="0" smtClean="0"/>
              <a:t>Once we run Parameter Estimations for the events, we can calculate the Bayes Factor</a:t>
            </a:r>
            <a:endParaRPr lang="en-US" sz="2400" dirty="0"/>
          </a:p>
        </p:txBody>
      </p:sp>
      <p:pic>
        <p:nvPicPr>
          <p:cNvPr id="15" name="Picture 14" descr="Screen Shot 2016-06-12 at 5.50.02 PM.png"/>
          <p:cNvPicPr>
            <a:picLocks noChangeAspect="1"/>
          </p:cNvPicPr>
          <p:nvPr/>
        </p:nvPicPr>
        <p:blipFill rotWithShape="1">
          <a:blip r:embed="rId4">
            <a:extLst>
              <a:ext uri="{28A0092B-C50C-407E-A947-70E740481C1C}">
                <a14:useLocalDpi xmlns:a14="http://schemas.microsoft.com/office/drawing/2010/main" val="0"/>
              </a:ext>
            </a:extLst>
          </a:blip>
          <a:srcRect t="15581" r="46340"/>
          <a:stretch/>
        </p:blipFill>
        <p:spPr>
          <a:xfrm>
            <a:off x="457200" y="2759505"/>
            <a:ext cx="4442103" cy="1602836"/>
          </a:xfrm>
          <a:prstGeom prst="rect">
            <a:avLst/>
          </a:prstGeom>
          <a:ln>
            <a:noFill/>
          </a:ln>
        </p:spPr>
      </p:pic>
      <p:sp>
        <p:nvSpPr>
          <p:cNvPr id="18" name="TextBox 17"/>
          <p:cNvSpPr txBox="1"/>
          <p:nvPr/>
        </p:nvSpPr>
        <p:spPr>
          <a:xfrm>
            <a:off x="5131894" y="4988538"/>
            <a:ext cx="3275506" cy="830997"/>
          </a:xfrm>
          <a:prstGeom prst="rect">
            <a:avLst/>
          </a:prstGeom>
          <a:noFill/>
        </p:spPr>
        <p:txBody>
          <a:bodyPr wrap="none" rtlCol="0">
            <a:spAutoFit/>
          </a:bodyPr>
          <a:lstStyle/>
          <a:p>
            <a:r>
              <a:rPr lang="en-US" sz="2400" dirty="0" smtClean="0"/>
              <a:t>Ln Bayes Factors - Noise:</a:t>
            </a:r>
          </a:p>
          <a:p>
            <a:r>
              <a:rPr lang="en-US" sz="2400" dirty="0"/>
              <a:t>Values in ~</a:t>
            </a:r>
            <a:r>
              <a:rPr lang="en-US" sz="2400" dirty="0" smtClean="0"/>
              <a:t>1’</a:t>
            </a:r>
            <a:r>
              <a:rPr lang="en-US" sz="2400" dirty="0"/>
              <a:t>s range</a:t>
            </a:r>
            <a:endParaRPr lang="en-US" sz="2400" dirty="0"/>
          </a:p>
        </p:txBody>
      </p:sp>
    </p:spTree>
    <p:extLst>
      <p:ext uri="{BB962C8B-B14F-4D97-AF65-F5344CB8AC3E}">
        <p14:creationId xmlns:p14="http://schemas.microsoft.com/office/powerpoint/2010/main" val="103438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solidFill>
                  <a:srgbClr val="F79646"/>
                </a:solidFill>
              </a:rPr>
              <a:t>Generating </a:t>
            </a:r>
            <a:r>
              <a:rPr lang="en-US" dirty="0" smtClean="0">
                <a:solidFill>
                  <a:srgbClr val="F79646"/>
                </a:solidFill>
              </a:rPr>
              <a:t>Background </a:t>
            </a:r>
            <a:r>
              <a:rPr lang="en-US" dirty="0" smtClean="0">
                <a:solidFill>
                  <a:srgbClr val="F79646"/>
                </a:solidFill>
              </a:rPr>
              <a:t>Data</a:t>
            </a:r>
            <a:endParaRPr lang="en-US" dirty="0">
              <a:solidFill>
                <a:srgbClr val="FCD5B5"/>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cxnSp>
        <p:nvCxnSpPr>
          <p:cNvPr id="13" name="Straight Connector 12"/>
          <p:cNvCxnSpPr/>
          <p:nvPr/>
        </p:nvCxnSpPr>
        <p:spPr>
          <a:xfrm flipV="1">
            <a:off x="1339850" y="2933700"/>
            <a:ext cx="6464300" cy="2540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339850" y="2235200"/>
            <a:ext cx="6464300" cy="2540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339850" y="4597400"/>
            <a:ext cx="64643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339850" y="3898900"/>
            <a:ext cx="64643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349500" y="2273300"/>
            <a:ext cx="1918592" cy="673100"/>
          </a:xfrm>
          <a:prstGeom prst="rect">
            <a:avLst/>
          </a:prstGeom>
          <a:solidFill>
            <a:schemeClr val="accent2"/>
          </a:solidFill>
          <a:ln>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Hanford Strain Data</a:t>
            </a:r>
            <a:endParaRPr lang="en-US" dirty="0">
              <a:solidFill>
                <a:schemeClr val="bg1"/>
              </a:solidFill>
            </a:endParaRPr>
          </a:p>
        </p:txBody>
      </p:sp>
      <p:sp>
        <p:nvSpPr>
          <p:cNvPr id="20" name="Rectangle 19"/>
          <p:cNvSpPr/>
          <p:nvPr/>
        </p:nvSpPr>
        <p:spPr>
          <a:xfrm>
            <a:off x="2349500" y="3924300"/>
            <a:ext cx="1918592" cy="673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Livingston </a:t>
            </a:r>
            <a:r>
              <a:rPr lang="en-US" dirty="0">
                <a:solidFill>
                  <a:schemeClr val="bg1"/>
                </a:solidFill>
              </a:rPr>
              <a:t>Strain Data</a:t>
            </a:r>
          </a:p>
        </p:txBody>
      </p:sp>
      <p:cxnSp>
        <p:nvCxnSpPr>
          <p:cNvPr id="22" name="Straight Arrow Connector 21"/>
          <p:cNvCxnSpPr/>
          <p:nvPr/>
        </p:nvCxnSpPr>
        <p:spPr>
          <a:xfrm flipV="1">
            <a:off x="1339850" y="5575300"/>
            <a:ext cx="6464300" cy="635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38430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72415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73050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07035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07670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41655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41020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75005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944410" y="6045200"/>
            <a:ext cx="721860" cy="369332"/>
          </a:xfrm>
          <a:prstGeom prst="rect">
            <a:avLst/>
          </a:prstGeom>
          <a:noFill/>
        </p:spPr>
        <p:txBody>
          <a:bodyPr wrap="none" rtlCol="0">
            <a:spAutoFit/>
          </a:bodyPr>
          <a:lstStyle/>
          <a:p>
            <a:r>
              <a:rPr lang="en-US" i="1" dirty="0" smtClean="0"/>
              <a:t>TIME</a:t>
            </a:r>
            <a:endParaRPr lang="en-US" i="1" dirty="0"/>
          </a:p>
        </p:txBody>
      </p:sp>
      <p:sp>
        <p:nvSpPr>
          <p:cNvPr id="33" name="TextBox 32"/>
          <p:cNvSpPr txBox="1"/>
          <p:nvPr/>
        </p:nvSpPr>
        <p:spPr>
          <a:xfrm>
            <a:off x="2349500" y="3262868"/>
            <a:ext cx="1552190" cy="369332"/>
          </a:xfrm>
          <a:prstGeom prst="rect">
            <a:avLst/>
          </a:prstGeom>
          <a:noFill/>
        </p:spPr>
        <p:txBody>
          <a:bodyPr wrap="none" rtlCol="0">
            <a:spAutoFit/>
          </a:bodyPr>
          <a:lstStyle/>
          <a:p>
            <a:r>
              <a:rPr lang="en-US" dirty="0" smtClean="0"/>
              <a:t>Coherent Data</a:t>
            </a:r>
            <a:endParaRPr lang="en-US" dirty="0"/>
          </a:p>
        </p:txBody>
      </p:sp>
    </p:spTree>
    <p:extLst>
      <p:ext uri="{BB962C8B-B14F-4D97-AF65-F5344CB8AC3E}">
        <p14:creationId xmlns:p14="http://schemas.microsoft.com/office/powerpoint/2010/main" val="65312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cxnSp>
        <p:nvCxnSpPr>
          <p:cNvPr id="13" name="Straight Connector 12"/>
          <p:cNvCxnSpPr/>
          <p:nvPr/>
        </p:nvCxnSpPr>
        <p:spPr>
          <a:xfrm flipV="1">
            <a:off x="1339850" y="2933700"/>
            <a:ext cx="6464300" cy="2540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339850" y="2235200"/>
            <a:ext cx="6464300" cy="2540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339850" y="4597400"/>
            <a:ext cx="64643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339850" y="3898900"/>
            <a:ext cx="64643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349500" y="2273300"/>
            <a:ext cx="1918592" cy="673100"/>
          </a:xfrm>
          <a:prstGeom prst="rect">
            <a:avLst/>
          </a:prstGeom>
          <a:solidFill>
            <a:schemeClr val="accent2"/>
          </a:solidFill>
          <a:ln>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Hanford Strain Data</a:t>
            </a:r>
            <a:endParaRPr lang="en-US" dirty="0">
              <a:solidFill>
                <a:schemeClr val="bg1"/>
              </a:solidFill>
            </a:endParaRPr>
          </a:p>
        </p:txBody>
      </p:sp>
      <p:sp>
        <p:nvSpPr>
          <p:cNvPr id="20" name="Rectangle 19"/>
          <p:cNvSpPr/>
          <p:nvPr/>
        </p:nvSpPr>
        <p:spPr>
          <a:xfrm>
            <a:off x="5416550" y="3924300"/>
            <a:ext cx="1918592" cy="673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Livingston </a:t>
            </a:r>
            <a:r>
              <a:rPr lang="en-US" dirty="0">
                <a:solidFill>
                  <a:schemeClr val="bg1"/>
                </a:solidFill>
              </a:rPr>
              <a:t>Strain Data</a:t>
            </a:r>
          </a:p>
        </p:txBody>
      </p:sp>
      <p:cxnSp>
        <p:nvCxnSpPr>
          <p:cNvPr id="22" name="Straight Arrow Connector 21"/>
          <p:cNvCxnSpPr/>
          <p:nvPr/>
        </p:nvCxnSpPr>
        <p:spPr>
          <a:xfrm flipV="1">
            <a:off x="1339850" y="5575300"/>
            <a:ext cx="6464300" cy="635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38430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72415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73050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07035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07670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41655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41020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750050" y="5638800"/>
            <a:ext cx="0" cy="228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944410" y="6045200"/>
            <a:ext cx="721860" cy="369332"/>
          </a:xfrm>
          <a:prstGeom prst="rect">
            <a:avLst/>
          </a:prstGeom>
          <a:noFill/>
        </p:spPr>
        <p:txBody>
          <a:bodyPr wrap="none" rtlCol="0">
            <a:spAutoFit/>
          </a:bodyPr>
          <a:lstStyle/>
          <a:p>
            <a:r>
              <a:rPr lang="en-US" i="1" dirty="0" smtClean="0"/>
              <a:t>TIME</a:t>
            </a:r>
            <a:endParaRPr lang="en-US" i="1" dirty="0"/>
          </a:p>
        </p:txBody>
      </p:sp>
      <p:sp>
        <p:nvSpPr>
          <p:cNvPr id="21" name="TextBox 20"/>
          <p:cNvSpPr txBox="1"/>
          <p:nvPr/>
        </p:nvSpPr>
        <p:spPr>
          <a:xfrm>
            <a:off x="2349500" y="3262868"/>
            <a:ext cx="2970209" cy="369332"/>
          </a:xfrm>
          <a:prstGeom prst="rect">
            <a:avLst/>
          </a:prstGeom>
          <a:noFill/>
        </p:spPr>
        <p:txBody>
          <a:bodyPr wrap="none" rtlCol="0">
            <a:spAutoFit/>
          </a:bodyPr>
          <a:lstStyle/>
          <a:p>
            <a:r>
              <a:rPr lang="en-US" dirty="0" smtClean="0"/>
              <a:t>Incoherent Time Shifted Data</a:t>
            </a:r>
            <a:endParaRPr lang="en-US" dirty="0"/>
          </a:p>
        </p:txBody>
      </p:sp>
      <p:cxnSp>
        <p:nvCxnSpPr>
          <p:cNvPr id="9" name="Straight Arrow Connector 8"/>
          <p:cNvCxnSpPr/>
          <p:nvPr/>
        </p:nvCxnSpPr>
        <p:spPr>
          <a:xfrm>
            <a:off x="2349500" y="5283200"/>
            <a:ext cx="3067050" cy="635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430787" y="4926568"/>
            <a:ext cx="3037949" cy="369332"/>
          </a:xfrm>
          <a:prstGeom prst="rect">
            <a:avLst/>
          </a:prstGeom>
          <a:noFill/>
        </p:spPr>
        <p:txBody>
          <a:bodyPr wrap="none" rtlCol="0">
            <a:spAutoFit/>
          </a:bodyPr>
          <a:lstStyle/>
          <a:p>
            <a:r>
              <a:rPr lang="en-US" dirty="0" smtClean="0"/>
              <a:t>Time Shift   &gt;  light travel time </a:t>
            </a:r>
            <a:endParaRPr lang="en-US" dirty="0"/>
          </a:p>
        </p:txBody>
      </p:sp>
      <p:sp>
        <p:nvSpPr>
          <p:cNvPr id="33" name="Title 1"/>
          <p:cNvSpPr>
            <a:spLocks noGrp="1"/>
          </p:cNvSpPr>
          <p:nvPr>
            <p:ph type="title"/>
          </p:nvPr>
        </p:nvSpPr>
        <p:spPr>
          <a:xfrm>
            <a:off x="457200" y="274638"/>
            <a:ext cx="8229600" cy="1143000"/>
          </a:xfrm>
        </p:spPr>
        <p:txBody>
          <a:bodyPr/>
          <a:lstStyle/>
          <a:p>
            <a:r>
              <a:rPr lang="en-US" dirty="0" smtClean="0">
                <a:solidFill>
                  <a:srgbClr val="F79646"/>
                </a:solidFill>
              </a:rPr>
              <a:t>Generating </a:t>
            </a:r>
            <a:r>
              <a:rPr lang="en-US" dirty="0" smtClean="0">
                <a:solidFill>
                  <a:srgbClr val="F79646"/>
                </a:solidFill>
              </a:rPr>
              <a:t>Background </a:t>
            </a:r>
            <a:r>
              <a:rPr lang="en-US" dirty="0" smtClean="0">
                <a:solidFill>
                  <a:srgbClr val="F79646"/>
                </a:solidFill>
              </a:rPr>
              <a:t>Data</a:t>
            </a:r>
            <a:endParaRPr lang="en-US" dirty="0">
              <a:solidFill>
                <a:srgbClr val="FCD5B5"/>
              </a:solidFill>
            </a:endParaRPr>
          </a:p>
        </p:txBody>
      </p:sp>
    </p:spTree>
    <p:extLst>
      <p:ext uri="{BB962C8B-B14F-4D97-AF65-F5344CB8AC3E}">
        <p14:creationId xmlns:p14="http://schemas.microsoft.com/office/powerpoint/2010/main" val="324021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33" name="Title 1"/>
          <p:cNvSpPr>
            <a:spLocks noGrp="1"/>
          </p:cNvSpPr>
          <p:nvPr>
            <p:ph type="title"/>
          </p:nvPr>
        </p:nvSpPr>
        <p:spPr>
          <a:xfrm>
            <a:off x="457200" y="274638"/>
            <a:ext cx="8229600" cy="1143000"/>
          </a:xfrm>
        </p:spPr>
        <p:txBody>
          <a:bodyPr/>
          <a:lstStyle/>
          <a:p>
            <a:r>
              <a:rPr lang="en-US" dirty="0" smtClean="0">
                <a:solidFill>
                  <a:srgbClr val="F79646"/>
                </a:solidFill>
              </a:rPr>
              <a:t>Generating </a:t>
            </a:r>
            <a:r>
              <a:rPr lang="en-US" dirty="0" smtClean="0">
                <a:solidFill>
                  <a:srgbClr val="F79646"/>
                </a:solidFill>
              </a:rPr>
              <a:t>Background </a:t>
            </a:r>
            <a:r>
              <a:rPr lang="en-US" dirty="0" smtClean="0">
                <a:solidFill>
                  <a:srgbClr val="F79646"/>
                </a:solidFill>
              </a:rPr>
              <a:t>Data</a:t>
            </a:r>
            <a:endParaRPr lang="en-US" dirty="0">
              <a:solidFill>
                <a:srgbClr val="FCD5B5"/>
              </a:solidFill>
            </a:endParaRPr>
          </a:p>
        </p:txBody>
      </p:sp>
      <p:pic>
        <p:nvPicPr>
          <p:cNvPr id="2" name="Picture 1" descr="FAR_SN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874" y="1616849"/>
            <a:ext cx="5814252" cy="3624303"/>
          </a:xfrm>
          <a:prstGeom prst="rect">
            <a:avLst/>
          </a:prstGeom>
          <a:ln w="38100" cmpd="sng">
            <a:solidFill>
              <a:schemeClr val="accent1"/>
            </a:solidFill>
          </a:ln>
        </p:spPr>
      </p:pic>
      <p:sp>
        <p:nvSpPr>
          <p:cNvPr id="34" name="Rectangle 33"/>
          <p:cNvSpPr/>
          <p:nvPr/>
        </p:nvSpPr>
        <p:spPr>
          <a:xfrm>
            <a:off x="457200" y="5729244"/>
            <a:ext cx="8229600" cy="461665"/>
          </a:xfrm>
          <a:prstGeom prst="rect">
            <a:avLst/>
          </a:prstGeom>
        </p:spPr>
        <p:txBody>
          <a:bodyPr wrap="square">
            <a:spAutoFit/>
          </a:bodyPr>
          <a:lstStyle/>
          <a:p>
            <a:pPr algn="ctr"/>
            <a:r>
              <a:rPr lang="en-US" sz="2400" dirty="0" smtClean="0"/>
              <a:t>False Alarm Rate Plotted Against The SNR</a:t>
            </a:r>
            <a:endParaRPr lang="en-US" sz="2400" dirty="0"/>
          </a:p>
        </p:txBody>
      </p:sp>
      <p:cxnSp>
        <p:nvCxnSpPr>
          <p:cNvPr id="5" name="Straight Arrow Connector 4"/>
          <p:cNvCxnSpPr/>
          <p:nvPr/>
        </p:nvCxnSpPr>
        <p:spPr>
          <a:xfrm>
            <a:off x="6324600" y="3323630"/>
            <a:ext cx="635000" cy="9435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35601" y="2400300"/>
            <a:ext cx="1638299" cy="923330"/>
          </a:xfrm>
          <a:prstGeom prst="rect">
            <a:avLst/>
          </a:prstGeom>
          <a:noFill/>
        </p:spPr>
        <p:txBody>
          <a:bodyPr wrap="square" rtlCol="0">
            <a:spAutoFit/>
          </a:bodyPr>
          <a:lstStyle/>
          <a:p>
            <a:pPr algn="ctr"/>
            <a:r>
              <a:rPr lang="en-US" dirty="0" smtClean="0">
                <a:solidFill>
                  <a:schemeClr val="bg1"/>
                </a:solidFill>
              </a:rPr>
              <a:t>Lower the FAR, louder and rarer the event</a:t>
            </a:r>
            <a:endParaRPr lang="en-US" dirty="0">
              <a:solidFill>
                <a:schemeClr val="bg1"/>
              </a:solidFill>
            </a:endParaRPr>
          </a:p>
        </p:txBody>
      </p:sp>
    </p:spTree>
    <p:extLst>
      <p:ext uri="{BB962C8B-B14F-4D97-AF65-F5344CB8AC3E}">
        <p14:creationId xmlns:p14="http://schemas.microsoft.com/office/powerpoint/2010/main" val="116033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accent6"/>
                </a:solidFill>
              </a:rPr>
              <a:t>Bayes Factor Results</a:t>
            </a:r>
            <a:endParaRPr lang="en-US" u="sng" dirty="0">
              <a:solidFill>
                <a:schemeClr val="accent6"/>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844" y="1544639"/>
            <a:ext cx="5520311" cy="3878262"/>
          </a:xfrm>
          <a:prstGeom prst="rect">
            <a:avLst/>
          </a:prstGeom>
          <a:ln w="38100" cmpd="sng">
            <a:solidFill>
              <a:schemeClr val="accent1"/>
            </a:solidFill>
          </a:ln>
        </p:spPr>
      </p:pic>
      <p:sp>
        <p:nvSpPr>
          <p:cNvPr id="5" name="Rectangle 4"/>
          <p:cNvSpPr/>
          <p:nvPr/>
        </p:nvSpPr>
        <p:spPr>
          <a:xfrm>
            <a:off x="457200" y="5729244"/>
            <a:ext cx="8229600" cy="830997"/>
          </a:xfrm>
          <a:prstGeom prst="rect">
            <a:avLst/>
          </a:prstGeom>
        </p:spPr>
        <p:txBody>
          <a:bodyPr wrap="square">
            <a:spAutoFit/>
          </a:bodyPr>
          <a:lstStyle/>
          <a:p>
            <a:pPr algn="ctr"/>
            <a:r>
              <a:rPr lang="en-US" sz="2400" dirty="0"/>
              <a:t>Bayes Factor as  a Detection Statistic, using only Coalescing Binary Back Hole Templates </a:t>
            </a:r>
          </a:p>
        </p:txBody>
      </p:sp>
    </p:spTree>
    <p:extLst>
      <p:ext uri="{BB962C8B-B14F-4D97-AF65-F5344CB8AC3E}">
        <p14:creationId xmlns:p14="http://schemas.microsoft.com/office/powerpoint/2010/main" val="86850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844" y="1544639"/>
            <a:ext cx="5520311" cy="3878261"/>
          </a:xfrm>
          <a:prstGeom prst="rect">
            <a:avLst/>
          </a:prstGeom>
          <a:ln w="38100" cmpd="sng">
            <a:solidFill>
              <a:schemeClr val="accent1"/>
            </a:solidFill>
          </a:ln>
        </p:spPr>
      </p:pic>
      <p:sp>
        <p:nvSpPr>
          <p:cNvPr id="2" name="Title 1"/>
          <p:cNvSpPr>
            <a:spLocks noGrp="1"/>
          </p:cNvSpPr>
          <p:nvPr>
            <p:ph type="title"/>
          </p:nvPr>
        </p:nvSpPr>
        <p:spPr/>
        <p:txBody>
          <a:bodyPr/>
          <a:lstStyle/>
          <a:p>
            <a:r>
              <a:rPr lang="en-US" u="sng" dirty="0" smtClean="0">
                <a:solidFill>
                  <a:schemeClr val="accent6"/>
                </a:solidFill>
              </a:rPr>
              <a:t>Bayes Factor Results</a:t>
            </a:r>
            <a:endParaRPr lang="en-US" u="sng" dirty="0">
              <a:solidFill>
                <a:schemeClr val="accent6"/>
              </a:solidFill>
            </a:endParaRPr>
          </a:p>
        </p:txBody>
      </p:sp>
      <p:sp>
        <p:nvSpPr>
          <p:cNvPr id="5" name="Rectangle 4"/>
          <p:cNvSpPr/>
          <p:nvPr/>
        </p:nvSpPr>
        <p:spPr>
          <a:xfrm>
            <a:off x="457200" y="5729244"/>
            <a:ext cx="8229600" cy="830997"/>
          </a:xfrm>
          <a:prstGeom prst="rect">
            <a:avLst/>
          </a:prstGeom>
        </p:spPr>
        <p:txBody>
          <a:bodyPr wrap="square">
            <a:spAutoFit/>
          </a:bodyPr>
          <a:lstStyle/>
          <a:p>
            <a:pPr algn="ctr"/>
            <a:r>
              <a:rPr lang="en-US" sz="2400" dirty="0"/>
              <a:t>Bayes Factor as  a Detection Statistic, using only Coalescing Binary Back Hole Templates </a:t>
            </a:r>
          </a:p>
        </p:txBody>
      </p:sp>
      <p:sp>
        <p:nvSpPr>
          <p:cNvPr id="3" name="Oval 2"/>
          <p:cNvSpPr/>
          <p:nvPr/>
        </p:nvSpPr>
        <p:spPr>
          <a:xfrm rot="2128677">
            <a:off x="5948399" y="1407815"/>
            <a:ext cx="352348" cy="3037711"/>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291741">
            <a:off x="3029091" y="1569815"/>
            <a:ext cx="743526" cy="3191274"/>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45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844" y="1544639"/>
            <a:ext cx="5520311" cy="3878261"/>
          </a:xfrm>
          <a:prstGeom prst="rect">
            <a:avLst/>
          </a:prstGeom>
          <a:ln w="38100" cmpd="sng">
            <a:solidFill>
              <a:schemeClr val="accent1"/>
            </a:solidFill>
          </a:ln>
        </p:spPr>
      </p:pic>
      <p:sp>
        <p:nvSpPr>
          <p:cNvPr id="2" name="Title 1"/>
          <p:cNvSpPr>
            <a:spLocks noGrp="1"/>
          </p:cNvSpPr>
          <p:nvPr>
            <p:ph type="title"/>
          </p:nvPr>
        </p:nvSpPr>
        <p:spPr/>
        <p:txBody>
          <a:bodyPr/>
          <a:lstStyle/>
          <a:p>
            <a:r>
              <a:rPr lang="en-US" u="sng" dirty="0" smtClean="0">
                <a:solidFill>
                  <a:schemeClr val="accent6"/>
                </a:solidFill>
              </a:rPr>
              <a:t>Bayes Factor Results</a:t>
            </a:r>
            <a:endParaRPr lang="en-US" u="sng" dirty="0">
              <a:solidFill>
                <a:schemeClr val="accent6"/>
              </a:solidFill>
            </a:endParaRPr>
          </a:p>
        </p:txBody>
      </p:sp>
      <p:sp>
        <p:nvSpPr>
          <p:cNvPr id="5" name="Rectangle 4"/>
          <p:cNvSpPr/>
          <p:nvPr/>
        </p:nvSpPr>
        <p:spPr>
          <a:xfrm>
            <a:off x="457200" y="5729244"/>
            <a:ext cx="8229600" cy="830997"/>
          </a:xfrm>
          <a:prstGeom prst="rect">
            <a:avLst/>
          </a:prstGeom>
        </p:spPr>
        <p:txBody>
          <a:bodyPr wrap="square">
            <a:spAutoFit/>
          </a:bodyPr>
          <a:lstStyle/>
          <a:p>
            <a:pPr algn="ctr"/>
            <a:r>
              <a:rPr lang="en-US" sz="2400" dirty="0" smtClean="0"/>
              <a:t>Bayes Factor as  a Detection Statistic, using only Coalescing Binary Back Hole Templates </a:t>
            </a:r>
            <a:endParaRPr lang="en-US" sz="2400" dirty="0"/>
          </a:p>
        </p:txBody>
      </p:sp>
      <p:sp>
        <p:nvSpPr>
          <p:cNvPr id="3" name="Oval 2"/>
          <p:cNvSpPr/>
          <p:nvPr/>
        </p:nvSpPr>
        <p:spPr>
          <a:xfrm rot="2128677">
            <a:off x="5948399" y="1407815"/>
            <a:ext cx="352348" cy="3037711"/>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291741">
            <a:off x="3029091" y="1569815"/>
            <a:ext cx="743526" cy="3191274"/>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573747" y="1671639"/>
            <a:ext cx="2087871" cy="2031325"/>
          </a:xfrm>
          <a:prstGeom prst="rect">
            <a:avLst/>
          </a:prstGeom>
          <a:noFill/>
        </p:spPr>
        <p:txBody>
          <a:bodyPr wrap="square" rtlCol="0">
            <a:spAutoFit/>
          </a:bodyPr>
          <a:lstStyle/>
          <a:p>
            <a:pPr algn="ctr"/>
            <a:r>
              <a:rPr lang="en-US" b="1" dirty="0" smtClean="0">
                <a:solidFill>
                  <a:schemeClr val="bg2"/>
                </a:solidFill>
              </a:rPr>
              <a:t>Y U DO DIS</a:t>
            </a:r>
          </a:p>
          <a:p>
            <a:pPr algn="ctr"/>
            <a:endParaRPr lang="en-US" b="1" dirty="0" smtClean="0">
              <a:solidFill>
                <a:schemeClr val="bg2"/>
              </a:solidFill>
            </a:endParaRPr>
          </a:p>
          <a:p>
            <a:pPr algn="ctr"/>
            <a:endParaRPr lang="en-US" b="1" dirty="0" smtClean="0">
              <a:solidFill>
                <a:schemeClr val="bg2"/>
              </a:solidFill>
            </a:endParaRPr>
          </a:p>
          <a:p>
            <a:pPr algn="ctr"/>
            <a:endParaRPr lang="en-US" b="1" dirty="0" smtClean="0">
              <a:solidFill>
                <a:schemeClr val="bg2"/>
              </a:solidFill>
            </a:endParaRPr>
          </a:p>
          <a:p>
            <a:pPr algn="ctr"/>
            <a:endParaRPr lang="en-US" b="1" dirty="0">
              <a:solidFill>
                <a:schemeClr val="bg2"/>
              </a:solidFill>
            </a:endParaRPr>
          </a:p>
          <a:p>
            <a:pPr algn="ctr"/>
            <a:endParaRPr lang="en-US" b="1" dirty="0" smtClean="0">
              <a:solidFill>
                <a:schemeClr val="bg2"/>
              </a:solidFill>
            </a:endParaRPr>
          </a:p>
          <a:p>
            <a:pPr algn="ctr"/>
            <a:r>
              <a:rPr lang="en-US" b="1" dirty="0" smtClean="0">
                <a:solidFill>
                  <a:schemeClr val="bg2"/>
                </a:solidFill>
              </a:rPr>
              <a:t>BAYES FACTOR?</a:t>
            </a:r>
            <a:endParaRPr lang="en-US" b="1" dirty="0">
              <a:solidFill>
                <a:schemeClr val="bg2"/>
              </a:solidFill>
            </a:endParaRPr>
          </a:p>
        </p:txBody>
      </p:sp>
      <p:pic>
        <p:nvPicPr>
          <p:cNvPr id="12" name="Picture 11" descr="Y-u-no.png"/>
          <p:cNvPicPr>
            <a:picLocks noChangeAspect="1"/>
          </p:cNvPicPr>
          <p:nvPr/>
        </p:nvPicPr>
        <p:blipFill>
          <a:blip r:embed="rId4">
            <a:extLst>
              <a:ext uri="{BEBA8EAE-BF5A-486C-A8C5-ECC9F3942E4B}">
                <a14:imgProps xmlns:a14="http://schemas.microsoft.com/office/drawing/2010/main">
                  <a14:imgLayer r:embed="rId5">
                    <a14:imgEffect>
                      <a14:backgroundRemoval t="0" b="99715" l="10000" r="100000">
                        <a14:foregroundMark x1="75143" y1="41311" x2="75143" y2="41311"/>
                        <a14:foregroundMark x1="60000" y1="8547" x2="77143" y2="63818"/>
                        <a14:foregroundMark x1="56857" y1="5698" x2="31143" y2="23647"/>
                        <a14:foregroundMark x1="33143" y1="33618" x2="68571" y2="75499"/>
                        <a14:foregroundMark x1="53429" y1="40741" x2="70571" y2="16524"/>
                        <a14:foregroundMark x1="45714" y1="17094" x2="33429" y2="49003"/>
                        <a14:foregroundMark x1="27429" y1="50997" x2="59429" y2="53846"/>
                        <a14:foregroundMark x1="38857" y1="62393" x2="57429" y2="63533"/>
                        <a14:foregroundMark x1="76000" y1="64672" x2="83714" y2="29345"/>
                        <a14:foregroundMark x1="88000" y1="17664" x2="93714" y2="37892"/>
                        <a14:foregroundMark x1="93714" y1="42165" x2="88857" y2="63818"/>
                        <a14:foregroundMark x1="68000" y1="70370" x2="82000" y2="62108"/>
                        <a14:foregroundMark x1="74857" y1="71795" x2="74857" y2="71795"/>
                        <a14:foregroundMark x1="78286" y1="68376" x2="78286" y2="68376"/>
                        <a14:foregroundMark x1="76286" y1="71225" x2="65143" y2="70655"/>
                        <a14:foregroundMark x1="68571" y1="5128" x2="90571" y2="19943"/>
                        <a14:foregroundMark x1="56286" y1="21937" x2="64857" y2="28490"/>
                        <a14:foregroundMark x1="56571" y1="77778" x2="26000" y2="87464"/>
                        <a14:foregroundMark x1="37429" y1="70085" x2="13429" y2="79772"/>
                        <a14:foregroundMark x1="16286" y1="84615" x2="34286" y2="96866"/>
                        <a14:foregroundMark x1="47714" y1="91453" x2="11714" y2="93732"/>
                      </a14:backgroundRemoval>
                    </a14:imgEffect>
                  </a14:imgLayer>
                </a14:imgProps>
              </a:ext>
              <a:ext uri="{28A0092B-C50C-407E-A947-70E740481C1C}">
                <a14:useLocalDpi xmlns:a14="http://schemas.microsoft.com/office/drawing/2010/main" val="0"/>
              </a:ext>
            </a:extLst>
          </a:blip>
          <a:stretch>
            <a:fillRect/>
          </a:stretch>
        </p:blipFill>
        <p:spPr>
          <a:xfrm>
            <a:off x="3928496" y="1989841"/>
            <a:ext cx="1312479" cy="1316229"/>
          </a:xfrm>
          <a:prstGeom prst="rect">
            <a:avLst/>
          </a:prstGeom>
        </p:spPr>
      </p:pic>
    </p:spTree>
    <p:extLst>
      <p:ext uri="{BB962C8B-B14F-4D97-AF65-F5344CB8AC3E}">
        <p14:creationId xmlns:p14="http://schemas.microsoft.com/office/powerpoint/2010/main" val="20541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Issue with Bayes Factor</a:t>
            </a:r>
            <a:endParaRPr lang="en-US" dirty="0">
              <a:solidFill>
                <a:schemeClr val="accent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grpSp>
        <p:nvGrpSpPr>
          <p:cNvPr id="31" name="Group 30"/>
          <p:cNvGrpSpPr/>
          <p:nvPr/>
        </p:nvGrpSpPr>
        <p:grpSpPr>
          <a:xfrm>
            <a:off x="830539" y="1384300"/>
            <a:ext cx="7482923" cy="2192338"/>
            <a:chOff x="752583" y="1587500"/>
            <a:chExt cx="7482923" cy="2192338"/>
          </a:xfrm>
        </p:grpSpPr>
        <p:pic>
          <p:nvPicPr>
            <p:cNvPr id="24" name="Picture 23" descr="Screen Shot 2016-08-16 at 1.30.11 AM.png"/>
            <p:cNvPicPr>
              <a:picLocks noChangeAspect="1"/>
            </p:cNvPicPr>
            <p:nvPr/>
          </p:nvPicPr>
          <p:blipFill rotWithShape="1">
            <a:blip r:embed="rId4">
              <a:extLst>
                <a:ext uri="{28A0092B-C50C-407E-A947-70E740481C1C}">
                  <a14:useLocalDpi xmlns:a14="http://schemas.microsoft.com/office/drawing/2010/main" val="0"/>
                </a:ext>
              </a:extLst>
            </a:blip>
            <a:srcRect t="791" b="-1"/>
            <a:stretch/>
          </p:blipFill>
          <p:spPr>
            <a:xfrm>
              <a:off x="4565650" y="1587500"/>
              <a:ext cx="3669856" cy="2190603"/>
            </a:xfrm>
            <a:prstGeom prst="rect">
              <a:avLst/>
            </a:prstGeom>
          </p:spPr>
        </p:pic>
        <p:pic>
          <p:nvPicPr>
            <p:cNvPr id="6" name="Picture 5" descr="Screen Shot 2016-08-16 at 1.23.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583" y="1587500"/>
              <a:ext cx="3825767" cy="2192338"/>
            </a:xfrm>
            <a:prstGeom prst="rect">
              <a:avLst/>
            </a:prstGeom>
          </p:spPr>
        </p:pic>
      </p:grpSp>
      <p:sp>
        <p:nvSpPr>
          <p:cNvPr id="10" name="TextBox 9"/>
          <p:cNvSpPr txBox="1"/>
          <p:nvPr/>
        </p:nvSpPr>
        <p:spPr>
          <a:xfrm>
            <a:off x="9867900" y="2641600"/>
            <a:ext cx="184666" cy="369332"/>
          </a:xfrm>
          <a:prstGeom prst="rect">
            <a:avLst/>
          </a:prstGeom>
          <a:noFill/>
        </p:spPr>
        <p:txBody>
          <a:bodyPr wrap="none" rtlCol="0">
            <a:spAutoFit/>
          </a:bodyPr>
          <a:lstStyle/>
          <a:p>
            <a:endParaRPr lang="en-US" dirty="0"/>
          </a:p>
        </p:txBody>
      </p:sp>
      <p:sp>
        <p:nvSpPr>
          <p:cNvPr id="34" name="TextBox 33"/>
          <p:cNvSpPr txBox="1"/>
          <p:nvPr/>
        </p:nvSpPr>
        <p:spPr>
          <a:xfrm>
            <a:off x="3488655" y="3574534"/>
            <a:ext cx="2166691" cy="369332"/>
          </a:xfrm>
          <a:prstGeom prst="rect">
            <a:avLst/>
          </a:prstGeom>
          <a:noFill/>
        </p:spPr>
        <p:txBody>
          <a:bodyPr wrap="none" rtlCol="0">
            <a:spAutoFit/>
          </a:bodyPr>
          <a:lstStyle/>
          <a:p>
            <a:r>
              <a:rPr lang="en-US" dirty="0" smtClean="0"/>
              <a:t>Real GW </a:t>
            </a:r>
            <a:r>
              <a:rPr lang="en-US" dirty="0" err="1" smtClean="0"/>
              <a:t>Spectogram</a:t>
            </a:r>
            <a:endParaRPr lang="en-US" dirty="0"/>
          </a:p>
        </p:txBody>
      </p:sp>
    </p:spTree>
    <p:extLst>
      <p:ext uri="{BB962C8B-B14F-4D97-AF65-F5344CB8AC3E}">
        <p14:creationId xmlns:p14="http://schemas.microsoft.com/office/powerpoint/2010/main" val="234345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Issue with Bayes Factor</a:t>
            </a:r>
            <a:endParaRPr lang="en-US" dirty="0">
              <a:solidFill>
                <a:schemeClr val="accent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grpSp>
        <p:nvGrpSpPr>
          <p:cNvPr id="31" name="Group 30"/>
          <p:cNvGrpSpPr/>
          <p:nvPr/>
        </p:nvGrpSpPr>
        <p:grpSpPr>
          <a:xfrm>
            <a:off x="830539" y="1384300"/>
            <a:ext cx="7482923" cy="2192338"/>
            <a:chOff x="752583" y="1587500"/>
            <a:chExt cx="7482923" cy="2192338"/>
          </a:xfrm>
        </p:grpSpPr>
        <p:pic>
          <p:nvPicPr>
            <p:cNvPr id="24" name="Picture 23" descr="Screen Shot 2016-08-16 at 1.30.11 AM.png"/>
            <p:cNvPicPr>
              <a:picLocks noChangeAspect="1"/>
            </p:cNvPicPr>
            <p:nvPr/>
          </p:nvPicPr>
          <p:blipFill rotWithShape="1">
            <a:blip r:embed="rId4">
              <a:extLst>
                <a:ext uri="{28A0092B-C50C-407E-A947-70E740481C1C}">
                  <a14:useLocalDpi xmlns:a14="http://schemas.microsoft.com/office/drawing/2010/main" val="0"/>
                </a:ext>
              </a:extLst>
            </a:blip>
            <a:srcRect t="791" b="-1"/>
            <a:stretch/>
          </p:blipFill>
          <p:spPr>
            <a:xfrm>
              <a:off x="4565650" y="1587500"/>
              <a:ext cx="3669856" cy="2190603"/>
            </a:xfrm>
            <a:prstGeom prst="rect">
              <a:avLst/>
            </a:prstGeom>
          </p:spPr>
        </p:pic>
        <p:pic>
          <p:nvPicPr>
            <p:cNvPr id="6" name="Picture 5" descr="Screen Shot 2016-08-16 at 1.23.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583" y="1587500"/>
              <a:ext cx="3825767" cy="2192338"/>
            </a:xfrm>
            <a:prstGeom prst="rect">
              <a:avLst/>
            </a:prstGeom>
          </p:spPr>
        </p:pic>
      </p:grpSp>
      <p:sp>
        <p:nvSpPr>
          <p:cNvPr id="10" name="TextBox 9"/>
          <p:cNvSpPr txBox="1"/>
          <p:nvPr/>
        </p:nvSpPr>
        <p:spPr>
          <a:xfrm>
            <a:off x="9867900" y="2641600"/>
            <a:ext cx="184666" cy="369332"/>
          </a:xfrm>
          <a:prstGeom prst="rect">
            <a:avLst/>
          </a:prstGeom>
          <a:noFill/>
        </p:spPr>
        <p:txBody>
          <a:bodyPr wrap="none" rtlCol="0">
            <a:spAutoFit/>
          </a:bodyPr>
          <a:lstStyle/>
          <a:p>
            <a:endParaRPr lang="en-US" dirty="0"/>
          </a:p>
        </p:txBody>
      </p:sp>
      <p:grpSp>
        <p:nvGrpSpPr>
          <p:cNvPr id="13" name="Group 12"/>
          <p:cNvGrpSpPr/>
          <p:nvPr/>
        </p:nvGrpSpPr>
        <p:grpSpPr>
          <a:xfrm>
            <a:off x="654272" y="3943866"/>
            <a:ext cx="7835456" cy="2456779"/>
            <a:chOff x="800100" y="4000500"/>
            <a:chExt cx="8343900" cy="2616200"/>
          </a:xfrm>
        </p:grpSpPr>
        <p:pic>
          <p:nvPicPr>
            <p:cNvPr id="28" name="Picture 27" descr="pastedImage0.png"/>
            <p:cNvPicPr>
              <a:picLocks noChangeAspect="1"/>
            </p:cNvPicPr>
            <p:nvPr/>
          </p:nvPicPr>
          <p:blipFill rotWithShape="1">
            <a:blip r:embed="rId6" cstate="print">
              <a:extLst>
                <a:ext uri="{28A0092B-C50C-407E-A947-70E740481C1C}">
                  <a14:useLocalDpi xmlns:a14="http://schemas.microsoft.com/office/drawing/2010/main" val="0"/>
                </a:ext>
              </a:extLst>
            </a:blip>
            <a:srcRect t="52318" b="2649"/>
            <a:stretch/>
          </p:blipFill>
          <p:spPr>
            <a:xfrm>
              <a:off x="800100" y="4000500"/>
              <a:ext cx="4322844" cy="2590800"/>
            </a:xfrm>
            <a:prstGeom prst="rect">
              <a:avLst/>
            </a:prstGeom>
          </p:spPr>
        </p:pic>
        <p:pic>
          <p:nvPicPr>
            <p:cNvPr id="4" name="Picture 3" descr="pastedImage0.png"/>
            <p:cNvPicPr>
              <a:picLocks noChangeAspect="1"/>
            </p:cNvPicPr>
            <p:nvPr/>
          </p:nvPicPr>
          <p:blipFill rotWithShape="1">
            <a:blip r:embed="rId6" cstate="print">
              <a:extLst>
                <a:ext uri="{28A0092B-C50C-407E-A947-70E740481C1C}">
                  <a14:useLocalDpi xmlns:a14="http://schemas.microsoft.com/office/drawing/2010/main" val="0"/>
                </a:ext>
              </a:extLst>
            </a:blip>
            <a:srcRect l="3637" t="6982" b="47985"/>
            <a:stretch/>
          </p:blipFill>
          <p:spPr>
            <a:xfrm>
              <a:off x="4978400" y="4025900"/>
              <a:ext cx="4165600" cy="2590800"/>
            </a:xfrm>
            <a:prstGeom prst="rect">
              <a:avLst/>
            </a:prstGeom>
          </p:spPr>
        </p:pic>
      </p:grpSp>
      <p:sp>
        <p:nvSpPr>
          <p:cNvPr id="34" name="TextBox 33"/>
          <p:cNvSpPr txBox="1"/>
          <p:nvPr/>
        </p:nvSpPr>
        <p:spPr>
          <a:xfrm>
            <a:off x="3488655" y="3574534"/>
            <a:ext cx="2166691" cy="369332"/>
          </a:xfrm>
          <a:prstGeom prst="rect">
            <a:avLst/>
          </a:prstGeom>
          <a:noFill/>
        </p:spPr>
        <p:txBody>
          <a:bodyPr wrap="none" rtlCol="0">
            <a:spAutoFit/>
          </a:bodyPr>
          <a:lstStyle/>
          <a:p>
            <a:r>
              <a:rPr lang="en-US" dirty="0" smtClean="0"/>
              <a:t>Real GW </a:t>
            </a:r>
            <a:r>
              <a:rPr lang="en-US" dirty="0" err="1" smtClean="0"/>
              <a:t>Spectogram</a:t>
            </a:r>
            <a:endParaRPr lang="en-US" dirty="0"/>
          </a:p>
        </p:txBody>
      </p:sp>
      <p:sp>
        <p:nvSpPr>
          <p:cNvPr id="35" name="TextBox 34"/>
          <p:cNvSpPr txBox="1"/>
          <p:nvPr/>
        </p:nvSpPr>
        <p:spPr>
          <a:xfrm>
            <a:off x="3573075" y="6376793"/>
            <a:ext cx="1997850" cy="369332"/>
          </a:xfrm>
          <a:prstGeom prst="rect">
            <a:avLst/>
          </a:prstGeom>
          <a:noFill/>
        </p:spPr>
        <p:txBody>
          <a:bodyPr wrap="none" rtlCol="0">
            <a:spAutoFit/>
          </a:bodyPr>
          <a:lstStyle/>
          <a:p>
            <a:r>
              <a:rPr lang="en-US" dirty="0" smtClean="0"/>
              <a:t>Glitch </a:t>
            </a:r>
            <a:r>
              <a:rPr lang="en-US" dirty="0" err="1" smtClean="0"/>
              <a:t>Spectograms</a:t>
            </a:r>
            <a:endParaRPr lang="en-US" dirty="0"/>
          </a:p>
        </p:txBody>
      </p:sp>
    </p:spTree>
    <p:extLst>
      <p:ext uri="{BB962C8B-B14F-4D97-AF65-F5344CB8AC3E}">
        <p14:creationId xmlns:p14="http://schemas.microsoft.com/office/powerpoint/2010/main" val="48061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4" name="TextBox 3"/>
          <p:cNvSpPr txBox="1"/>
          <p:nvPr/>
        </p:nvSpPr>
        <p:spPr>
          <a:xfrm>
            <a:off x="3225800" y="1130300"/>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u="sng" dirty="0" smtClean="0">
                <a:solidFill>
                  <a:srgbClr val="F79646"/>
                </a:solidFill>
              </a:rPr>
              <a:t>Overview</a:t>
            </a:r>
            <a:endParaRPr lang="en-US" u="sng" dirty="0">
              <a:solidFill>
                <a:srgbClr val="F79646"/>
              </a:solidFill>
            </a:endParaRPr>
          </a:p>
        </p:txBody>
      </p:sp>
      <p:sp>
        <p:nvSpPr>
          <p:cNvPr id="12" name="TextBox 11"/>
          <p:cNvSpPr txBox="1"/>
          <p:nvPr/>
        </p:nvSpPr>
        <p:spPr>
          <a:xfrm>
            <a:off x="844003" y="5494338"/>
            <a:ext cx="7455994" cy="830997"/>
          </a:xfrm>
          <a:prstGeom prst="rect">
            <a:avLst/>
          </a:prstGeom>
          <a:noFill/>
        </p:spPr>
        <p:txBody>
          <a:bodyPr wrap="square" rtlCol="0">
            <a:spAutoFit/>
          </a:bodyPr>
          <a:lstStyle/>
          <a:p>
            <a:pPr algn="ctr"/>
            <a:r>
              <a:rPr lang="en-US" sz="2400" dirty="0"/>
              <a:t>Can the </a:t>
            </a:r>
            <a:r>
              <a:rPr lang="en-US" sz="2400" dirty="0">
                <a:solidFill>
                  <a:schemeClr val="bg2">
                    <a:lumMod val="40000"/>
                    <a:lumOff val="60000"/>
                  </a:schemeClr>
                </a:solidFill>
              </a:rPr>
              <a:t>Bayes factor </a:t>
            </a:r>
            <a:r>
              <a:rPr lang="en-US" sz="2400" dirty="0"/>
              <a:t>help increase the detection </a:t>
            </a:r>
            <a:r>
              <a:rPr lang="en-US" sz="2400" dirty="0" smtClean="0"/>
              <a:t>confidence </a:t>
            </a:r>
            <a:r>
              <a:rPr lang="en-US" sz="2400" dirty="0"/>
              <a:t>for binary black hole systems?</a:t>
            </a:r>
          </a:p>
        </p:txBody>
      </p:sp>
      <p:pic>
        <p:nvPicPr>
          <p:cNvPr id="13" name="Picture 12" descr="LIGOTime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150" y="1835369"/>
            <a:ext cx="5727700" cy="3479578"/>
          </a:xfrm>
          <a:prstGeom prst="rect">
            <a:avLst/>
          </a:prstGeom>
          <a:ln>
            <a:solidFill>
              <a:srgbClr val="4F81BD"/>
            </a:solidFill>
          </a:ln>
        </p:spPr>
      </p:pic>
      <p:sp>
        <p:nvSpPr>
          <p:cNvPr id="2" name="Rectangle 1"/>
          <p:cNvSpPr/>
          <p:nvPr/>
        </p:nvSpPr>
        <p:spPr>
          <a:xfrm>
            <a:off x="3225800" y="2070100"/>
            <a:ext cx="1079500" cy="1435100"/>
          </a:xfrm>
          <a:prstGeom prst="rect">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93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grpSp>
        <p:nvGrpSpPr>
          <p:cNvPr id="23" name="Group 22"/>
          <p:cNvGrpSpPr/>
          <p:nvPr/>
        </p:nvGrpSpPr>
        <p:grpSpPr>
          <a:xfrm>
            <a:off x="375308" y="3842239"/>
            <a:ext cx="8278182" cy="2505704"/>
            <a:chOff x="375308" y="1574242"/>
            <a:chExt cx="8278182" cy="2505704"/>
          </a:xfrm>
        </p:grpSpPr>
        <p:grpSp>
          <p:nvGrpSpPr>
            <p:cNvPr id="20" name="Group 19"/>
            <p:cNvGrpSpPr/>
            <p:nvPr/>
          </p:nvGrpSpPr>
          <p:grpSpPr>
            <a:xfrm>
              <a:off x="375308" y="1943573"/>
              <a:ext cx="8278182" cy="2136373"/>
              <a:chOff x="408618" y="4299168"/>
              <a:chExt cx="8278182" cy="2136373"/>
            </a:xfrm>
          </p:grpSpPr>
          <p:sp>
            <p:nvSpPr>
              <p:cNvPr id="13" name="Rectangle 12"/>
              <p:cNvSpPr/>
              <p:nvPr/>
            </p:nvSpPr>
            <p:spPr>
              <a:xfrm>
                <a:off x="408618" y="4299168"/>
                <a:ext cx="8278182" cy="2136373"/>
              </a:xfrm>
              <a:prstGeom prst="rect">
                <a:avLst/>
              </a:prstGeom>
              <a:solidFill>
                <a:srgbClr val="FFFFFF"/>
              </a:solidFill>
              <a:ln w="38100" cmpd="sng">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noise2.png"/>
              <p:cNvPicPr>
                <a:picLocks noChangeAspect="1"/>
              </p:cNvPicPr>
              <p:nvPr/>
            </p:nvPicPr>
            <p:blipFill rotWithShape="1">
              <a:blip r:embed="rId4">
                <a:extLst>
                  <a:ext uri="{28A0092B-C50C-407E-A947-70E740481C1C}">
                    <a14:useLocalDpi xmlns:a14="http://schemas.microsoft.com/office/drawing/2010/main" val="0"/>
                  </a:ext>
                </a:extLst>
              </a:blip>
              <a:srcRect l="3044"/>
              <a:stretch/>
            </p:blipFill>
            <p:spPr>
              <a:xfrm>
                <a:off x="4790463" y="4299168"/>
                <a:ext cx="3627882" cy="2136373"/>
              </a:xfrm>
              <a:prstGeom prst="rect">
                <a:avLst/>
              </a:prstGeom>
              <a:noFill/>
              <a:ln>
                <a:noFill/>
              </a:ln>
            </p:spPr>
          </p:pic>
          <p:pic>
            <p:nvPicPr>
              <p:cNvPr id="12" name="Picture 11" descr="noise1.pdf"/>
              <p:cNvPicPr>
                <a:picLocks noChangeAspect="1"/>
              </p:cNvPicPr>
              <p:nvPr/>
            </p:nvPicPr>
            <p:blipFill rotWithShape="1">
              <a:blip r:embed="rId5">
                <a:extLst>
                  <a:ext uri="{28A0092B-C50C-407E-A947-70E740481C1C}">
                    <a14:useLocalDpi xmlns:a14="http://schemas.microsoft.com/office/drawing/2010/main" val="0"/>
                  </a:ext>
                </a:extLst>
              </a:blip>
              <a:srcRect l="3732" b="725"/>
              <a:stretch/>
            </p:blipFill>
            <p:spPr>
              <a:xfrm>
                <a:off x="1269866" y="4299169"/>
                <a:ext cx="3628436" cy="2136372"/>
              </a:xfrm>
              <a:prstGeom prst="rect">
                <a:avLst/>
              </a:prstGeom>
              <a:noFill/>
              <a:ln>
                <a:noFill/>
              </a:ln>
            </p:spPr>
          </p:pic>
          <p:pic>
            <p:nvPicPr>
              <p:cNvPr id="16" name="Picture 15" descr="Screen Shot 2016-06-12 at 5.50.02 PM.png"/>
              <p:cNvPicPr>
                <a:picLocks noChangeAspect="1"/>
              </p:cNvPicPr>
              <p:nvPr/>
            </p:nvPicPr>
            <p:blipFill rotWithShape="1">
              <a:blip r:embed="rId6">
                <a:extLst>
                  <a:ext uri="{28A0092B-C50C-407E-A947-70E740481C1C}">
                    <a14:useLocalDpi xmlns:a14="http://schemas.microsoft.com/office/drawing/2010/main" val="0"/>
                  </a:ext>
                </a:extLst>
              </a:blip>
              <a:srcRect r="89441"/>
              <a:stretch/>
            </p:blipFill>
            <p:spPr>
              <a:xfrm>
                <a:off x="482619" y="4299168"/>
                <a:ext cx="874060" cy="1898666"/>
              </a:xfrm>
              <a:prstGeom prst="rect">
                <a:avLst/>
              </a:prstGeom>
            </p:spPr>
          </p:pic>
        </p:grpSp>
        <p:sp>
          <p:nvSpPr>
            <p:cNvPr id="18" name="TextBox 17"/>
            <p:cNvSpPr txBox="1"/>
            <p:nvPr/>
          </p:nvSpPr>
          <p:spPr>
            <a:xfrm>
              <a:off x="2756815" y="1574242"/>
              <a:ext cx="3621229" cy="369332"/>
            </a:xfrm>
            <a:prstGeom prst="rect">
              <a:avLst/>
            </a:prstGeom>
            <a:noFill/>
          </p:spPr>
          <p:txBody>
            <a:bodyPr wrap="none" rtlCol="0">
              <a:spAutoFit/>
            </a:bodyPr>
            <a:lstStyle/>
            <a:p>
              <a:r>
                <a:rPr lang="en-US" dirty="0" smtClean="0"/>
                <a:t>Hypothesis 2 : data = Gaussian Noise</a:t>
              </a:r>
              <a:endParaRPr lang="en-US" dirty="0"/>
            </a:p>
          </p:txBody>
        </p:sp>
      </p:grpSp>
      <p:grpSp>
        <p:nvGrpSpPr>
          <p:cNvPr id="22" name="Group 21"/>
          <p:cNvGrpSpPr/>
          <p:nvPr/>
        </p:nvGrpSpPr>
        <p:grpSpPr>
          <a:xfrm>
            <a:off x="375308" y="1417638"/>
            <a:ext cx="8278182" cy="2267998"/>
            <a:chOff x="408618" y="4344199"/>
            <a:chExt cx="8278182" cy="2267998"/>
          </a:xfrm>
        </p:grpSpPr>
        <p:pic>
          <p:nvPicPr>
            <p:cNvPr id="9" name="Picture 8" descr="Screen Shot 2016-06-12 at 5.50.0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18" y="4713531"/>
              <a:ext cx="8278182" cy="1898666"/>
            </a:xfrm>
            <a:prstGeom prst="rect">
              <a:avLst/>
            </a:prstGeom>
            <a:ln w="38100" cmpd="sng">
              <a:solidFill>
                <a:srgbClr val="558ED5"/>
              </a:solidFill>
            </a:ln>
          </p:spPr>
        </p:pic>
        <p:sp>
          <p:nvSpPr>
            <p:cNvPr id="21" name="TextBox 20"/>
            <p:cNvSpPr txBox="1"/>
            <p:nvPr/>
          </p:nvSpPr>
          <p:spPr>
            <a:xfrm>
              <a:off x="2360948" y="4344199"/>
              <a:ext cx="4792410" cy="369332"/>
            </a:xfrm>
            <a:prstGeom prst="rect">
              <a:avLst/>
            </a:prstGeom>
            <a:noFill/>
          </p:spPr>
          <p:txBody>
            <a:bodyPr wrap="none" rtlCol="0">
              <a:spAutoFit/>
            </a:bodyPr>
            <a:lstStyle/>
            <a:p>
              <a:r>
                <a:rPr lang="en-US" dirty="0" smtClean="0"/>
                <a:t>Hypothesis 1 : data = Gaussian Noise + GW Strain</a:t>
              </a:r>
              <a:endParaRPr lang="en-US" dirty="0"/>
            </a:p>
          </p:txBody>
        </p:sp>
      </p:grpSp>
      <p:sp>
        <p:nvSpPr>
          <p:cNvPr id="6" name="Title 5"/>
          <p:cNvSpPr>
            <a:spLocks noGrp="1"/>
          </p:cNvSpPr>
          <p:nvPr>
            <p:ph type="title"/>
          </p:nvPr>
        </p:nvSpPr>
        <p:spPr/>
        <p:txBody>
          <a:bodyPr/>
          <a:lstStyle/>
          <a:p>
            <a:r>
              <a:rPr lang="en-US" dirty="0">
                <a:solidFill>
                  <a:schemeClr val="accent6"/>
                </a:solidFill>
              </a:rPr>
              <a:t>Issue with Bayes Factor</a:t>
            </a:r>
            <a:endParaRPr lang="en-US" dirty="0"/>
          </a:p>
        </p:txBody>
      </p:sp>
    </p:spTree>
    <p:extLst>
      <p:ext uri="{BB962C8B-B14F-4D97-AF65-F5344CB8AC3E}">
        <p14:creationId xmlns:p14="http://schemas.microsoft.com/office/powerpoint/2010/main" val="347378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Issue with Bayes Factor</a:t>
            </a:r>
            <a:endParaRPr lang="en-US" dirty="0">
              <a:solidFill>
                <a:schemeClr val="accent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5" name="TextBox 4"/>
          <p:cNvSpPr txBox="1"/>
          <p:nvPr/>
        </p:nvSpPr>
        <p:spPr>
          <a:xfrm>
            <a:off x="1344775" y="1511301"/>
            <a:ext cx="6454451" cy="369332"/>
          </a:xfrm>
          <a:prstGeom prst="rect">
            <a:avLst/>
          </a:prstGeom>
          <a:noFill/>
        </p:spPr>
        <p:txBody>
          <a:bodyPr wrap="square" rtlCol="0">
            <a:spAutoFit/>
          </a:bodyPr>
          <a:lstStyle/>
          <a:p>
            <a:pPr algn="ctr"/>
            <a:r>
              <a:rPr lang="en-US" dirty="0" smtClean="0"/>
              <a:t>A glitch in one detector’s data inflates the Coherent Bayes Factor</a:t>
            </a:r>
            <a:endParaRPr lang="en-US" dirty="0"/>
          </a:p>
        </p:txBody>
      </p:sp>
      <p:sp>
        <p:nvSpPr>
          <p:cNvPr id="8" name="Rectangle 7"/>
          <p:cNvSpPr/>
          <p:nvPr/>
        </p:nvSpPr>
        <p:spPr>
          <a:xfrm>
            <a:off x="1346200" y="2933700"/>
            <a:ext cx="3276600" cy="16891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775200" y="2933700"/>
            <a:ext cx="3276600" cy="1689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1739900" y="3670300"/>
            <a:ext cx="2755898" cy="203200"/>
          </a:xfrm>
          <a:custGeom>
            <a:avLst/>
            <a:gdLst>
              <a:gd name="connsiteX0" fmla="*/ 0 w 2921000"/>
              <a:gd name="connsiteY0" fmla="*/ 177800 h 622300"/>
              <a:gd name="connsiteX1" fmla="*/ 38100 w 2921000"/>
              <a:gd name="connsiteY1" fmla="*/ 114300 h 622300"/>
              <a:gd name="connsiteX2" fmla="*/ 88900 w 2921000"/>
              <a:gd name="connsiteY2" fmla="*/ 177800 h 622300"/>
              <a:gd name="connsiteX3" fmla="*/ 114300 w 2921000"/>
              <a:gd name="connsiteY3" fmla="*/ 292100 h 622300"/>
              <a:gd name="connsiteX4" fmla="*/ 165100 w 2921000"/>
              <a:gd name="connsiteY4" fmla="*/ 431800 h 622300"/>
              <a:gd name="connsiteX5" fmla="*/ 177800 w 2921000"/>
              <a:gd name="connsiteY5" fmla="*/ 508000 h 622300"/>
              <a:gd name="connsiteX6" fmla="*/ 203200 w 2921000"/>
              <a:gd name="connsiteY6" fmla="*/ 584200 h 622300"/>
              <a:gd name="connsiteX7" fmla="*/ 228600 w 2921000"/>
              <a:gd name="connsiteY7" fmla="*/ 406400 h 622300"/>
              <a:gd name="connsiteX8" fmla="*/ 241300 w 2921000"/>
              <a:gd name="connsiteY8" fmla="*/ 330200 h 622300"/>
              <a:gd name="connsiteX9" fmla="*/ 266700 w 2921000"/>
              <a:gd name="connsiteY9" fmla="*/ 279400 h 622300"/>
              <a:gd name="connsiteX10" fmla="*/ 279400 w 2921000"/>
              <a:gd name="connsiteY10" fmla="*/ 241300 h 622300"/>
              <a:gd name="connsiteX11" fmla="*/ 304800 w 2921000"/>
              <a:gd name="connsiteY11" fmla="*/ 279400 h 622300"/>
              <a:gd name="connsiteX12" fmla="*/ 330200 w 2921000"/>
              <a:gd name="connsiteY12" fmla="*/ 355600 h 622300"/>
              <a:gd name="connsiteX13" fmla="*/ 342900 w 2921000"/>
              <a:gd name="connsiteY13" fmla="*/ 317500 h 622300"/>
              <a:gd name="connsiteX14" fmla="*/ 393700 w 2921000"/>
              <a:gd name="connsiteY14" fmla="*/ 393700 h 622300"/>
              <a:gd name="connsiteX15" fmla="*/ 406400 w 2921000"/>
              <a:gd name="connsiteY15" fmla="*/ 457200 h 622300"/>
              <a:gd name="connsiteX16" fmla="*/ 431800 w 2921000"/>
              <a:gd name="connsiteY16" fmla="*/ 317500 h 622300"/>
              <a:gd name="connsiteX17" fmla="*/ 444500 w 2921000"/>
              <a:gd name="connsiteY17" fmla="*/ 241300 h 622300"/>
              <a:gd name="connsiteX18" fmla="*/ 469900 w 2921000"/>
              <a:gd name="connsiteY18" fmla="*/ 165100 h 622300"/>
              <a:gd name="connsiteX19" fmla="*/ 495300 w 2921000"/>
              <a:gd name="connsiteY19" fmla="*/ 330200 h 622300"/>
              <a:gd name="connsiteX20" fmla="*/ 533400 w 2921000"/>
              <a:gd name="connsiteY20" fmla="*/ 622300 h 622300"/>
              <a:gd name="connsiteX21" fmla="*/ 546100 w 2921000"/>
              <a:gd name="connsiteY21" fmla="*/ 482600 h 622300"/>
              <a:gd name="connsiteX22" fmla="*/ 571500 w 2921000"/>
              <a:gd name="connsiteY22" fmla="*/ 406400 h 622300"/>
              <a:gd name="connsiteX23" fmla="*/ 596900 w 2921000"/>
              <a:gd name="connsiteY23" fmla="*/ 317500 h 622300"/>
              <a:gd name="connsiteX24" fmla="*/ 622300 w 2921000"/>
              <a:gd name="connsiteY24" fmla="*/ 203200 h 622300"/>
              <a:gd name="connsiteX25" fmla="*/ 635000 w 2921000"/>
              <a:gd name="connsiteY25" fmla="*/ 165100 h 622300"/>
              <a:gd name="connsiteX26" fmla="*/ 660400 w 2921000"/>
              <a:gd name="connsiteY26" fmla="*/ 203200 h 622300"/>
              <a:gd name="connsiteX27" fmla="*/ 685800 w 2921000"/>
              <a:gd name="connsiteY27" fmla="*/ 355600 h 622300"/>
              <a:gd name="connsiteX28" fmla="*/ 698500 w 2921000"/>
              <a:gd name="connsiteY28" fmla="*/ 393700 h 622300"/>
              <a:gd name="connsiteX29" fmla="*/ 711200 w 2921000"/>
              <a:gd name="connsiteY29" fmla="*/ 330200 h 622300"/>
              <a:gd name="connsiteX30" fmla="*/ 749300 w 2921000"/>
              <a:gd name="connsiteY30" fmla="*/ 317500 h 622300"/>
              <a:gd name="connsiteX31" fmla="*/ 774700 w 2921000"/>
              <a:gd name="connsiteY31" fmla="*/ 368300 h 622300"/>
              <a:gd name="connsiteX32" fmla="*/ 812800 w 2921000"/>
              <a:gd name="connsiteY32" fmla="*/ 482600 h 622300"/>
              <a:gd name="connsiteX33" fmla="*/ 889000 w 2921000"/>
              <a:gd name="connsiteY33" fmla="*/ 469900 h 622300"/>
              <a:gd name="connsiteX34" fmla="*/ 927100 w 2921000"/>
              <a:gd name="connsiteY34" fmla="*/ 457200 h 622300"/>
              <a:gd name="connsiteX35" fmla="*/ 939800 w 2921000"/>
              <a:gd name="connsiteY35" fmla="*/ 419100 h 622300"/>
              <a:gd name="connsiteX36" fmla="*/ 965200 w 2921000"/>
              <a:gd name="connsiteY36" fmla="*/ 317500 h 622300"/>
              <a:gd name="connsiteX37" fmla="*/ 1003300 w 2921000"/>
              <a:gd name="connsiteY37" fmla="*/ 381000 h 622300"/>
              <a:gd name="connsiteX38" fmla="*/ 1016000 w 2921000"/>
              <a:gd name="connsiteY38" fmla="*/ 520700 h 622300"/>
              <a:gd name="connsiteX39" fmla="*/ 1041400 w 2921000"/>
              <a:gd name="connsiteY39" fmla="*/ 419100 h 622300"/>
              <a:gd name="connsiteX40" fmla="*/ 1054100 w 2921000"/>
              <a:gd name="connsiteY40" fmla="*/ 368300 h 622300"/>
              <a:gd name="connsiteX41" fmla="*/ 1066800 w 2921000"/>
              <a:gd name="connsiteY41" fmla="*/ 317500 h 622300"/>
              <a:gd name="connsiteX42" fmla="*/ 1104900 w 2921000"/>
              <a:gd name="connsiteY42" fmla="*/ 393700 h 622300"/>
              <a:gd name="connsiteX43" fmla="*/ 1181100 w 2921000"/>
              <a:gd name="connsiteY43" fmla="*/ 419100 h 622300"/>
              <a:gd name="connsiteX44" fmla="*/ 1270000 w 2921000"/>
              <a:gd name="connsiteY44" fmla="*/ 393700 h 622300"/>
              <a:gd name="connsiteX45" fmla="*/ 1295400 w 2921000"/>
              <a:gd name="connsiteY45" fmla="*/ 355600 h 622300"/>
              <a:gd name="connsiteX46" fmla="*/ 1320800 w 2921000"/>
              <a:gd name="connsiteY46" fmla="*/ 241300 h 622300"/>
              <a:gd name="connsiteX47" fmla="*/ 1346200 w 2921000"/>
              <a:gd name="connsiteY47" fmla="*/ 342900 h 622300"/>
              <a:gd name="connsiteX48" fmla="*/ 1358900 w 2921000"/>
              <a:gd name="connsiteY48" fmla="*/ 431800 h 622300"/>
              <a:gd name="connsiteX49" fmla="*/ 1384300 w 2921000"/>
              <a:gd name="connsiteY49" fmla="*/ 533400 h 622300"/>
              <a:gd name="connsiteX50" fmla="*/ 1422400 w 2921000"/>
              <a:gd name="connsiteY50" fmla="*/ 381000 h 622300"/>
              <a:gd name="connsiteX51" fmla="*/ 1435100 w 2921000"/>
              <a:gd name="connsiteY51" fmla="*/ 330200 h 622300"/>
              <a:gd name="connsiteX52" fmla="*/ 1447800 w 2921000"/>
              <a:gd name="connsiteY52" fmla="*/ 279400 h 622300"/>
              <a:gd name="connsiteX53" fmla="*/ 1485900 w 2921000"/>
              <a:gd name="connsiteY53" fmla="*/ 292100 h 622300"/>
              <a:gd name="connsiteX54" fmla="*/ 1498600 w 2921000"/>
              <a:gd name="connsiteY54" fmla="*/ 342900 h 622300"/>
              <a:gd name="connsiteX55" fmla="*/ 1511300 w 2921000"/>
              <a:gd name="connsiteY55" fmla="*/ 228600 h 622300"/>
              <a:gd name="connsiteX56" fmla="*/ 1549400 w 2921000"/>
              <a:gd name="connsiteY56" fmla="*/ 317500 h 622300"/>
              <a:gd name="connsiteX57" fmla="*/ 1562100 w 2921000"/>
              <a:gd name="connsiteY57" fmla="*/ 355600 h 622300"/>
              <a:gd name="connsiteX58" fmla="*/ 1612900 w 2921000"/>
              <a:gd name="connsiteY58" fmla="*/ 317500 h 622300"/>
              <a:gd name="connsiteX59" fmla="*/ 1651000 w 2921000"/>
              <a:gd name="connsiteY59" fmla="*/ 292100 h 622300"/>
              <a:gd name="connsiteX60" fmla="*/ 1689100 w 2921000"/>
              <a:gd name="connsiteY60" fmla="*/ 355600 h 622300"/>
              <a:gd name="connsiteX61" fmla="*/ 1701800 w 2921000"/>
              <a:gd name="connsiteY61" fmla="*/ 431800 h 622300"/>
              <a:gd name="connsiteX62" fmla="*/ 1714500 w 2921000"/>
              <a:gd name="connsiteY62" fmla="*/ 482600 h 622300"/>
              <a:gd name="connsiteX63" fmla="*/ 1727200 w 2921000"/>
              <a:gd name="connsiteY63" fmla="*/ 609600 h 622300"/>
              <a:gd name="connsiteX64" fmla="*/ 1752600 w 2921000"/>
              <a:gd name="connsiteY64" fmla="*/ 431800 h 622300"/>
              <a:gd name="connsiteX65" fmla="*/ 1803400 w 2921000"/>
              <a:gd name="connsiteY65" fmla="*/ 355600 h 622300"/>
              <a:gd name="connsiteX66" fmla="*/ 1841500 w 2921000"/>
              <a:gd name="connsiteY66" fmla="*/ 330200 h 622300"/>
              <a:gd name="connsiteX67" fmla="*/ 1854200 w 2921000"/>
              <a:gd name="connsiteY67" fmla="*/ 368300 h 622300"/>
              <a:gd name="connsiteX68" fmla="*/ 1917700 w 2921000"/>
              <a:gd name="connsiteY68" fmla="*/ 304800 h 622300"/>
              <a:gd name="connsiteX69" fmla="*/ 1955800 w 2921000"/>
              <a:gd name="connsiteY69" fmla="*/ 292100 h 622300"/>
              <a:gd name="connsiteX70" fmla="*/ 1993900 w 2921000"/>
              <a:gd name="connsiteY70" fmla="*/ 304800 h 622300"/>
              <a:gd name="connsiteX71" fmla="*/ 2159000 w 2921000"/>
              <a:gd name="connsiteY71" fmla="*/ 469900 h 622300"/>
              <a:gd name="connsiteX72" fmla="*/ 2247900 w 2921000"/>
              <a:gd name="connsiteY72" fmla="*/ 571500 h 622300"/>
              <a:gd name="connsiteX73" fmla="*/ 2260600 w 2921000"/>
              <a:gd name="connsiteY73" fmla="*/ 457200 h 622300"/>
              <a:gd name="connsiteX74" fmla="*/ 2298700 w 2921000"/>
              <a:gd name="connsiteY74" fmla="*/ 38100 h 622300"/>
              <a:gd name="connsiteX75" fmla="*/ 2311400 w 2921000"/>
              <a:gd name="connsiteY75" fmla="*/ 0 h 622300"/>
              <a:gd name="connsiteX76" fmla="*/ 2336800 w 2921000"/>
              <a:gd name="connsiteY76" fmla="*/ 88900 h 622300"/>
              <a:gd name="connsiteX77" fmla="*/ 2400300 w 2921000"/>
              <a:gd name="connsiteY77" fmla="*/ 266700 h 622300"/>
              <a:gd name="connsiteX78" fmla="*/ 2438400 w 2921000"/>
              <a:gd name="connsiteY78" fmla="*/ 368300 h 622300"/>
              <a:gd name="connsiteX79" fmla="*/ 2476500 w 2921000"/>
              <a:gd name="connsiteY79" fmla="*/ 381000 h 622300"/>
              <a:gd name="connsiteX80" fmla="*/ 2552700 w 2921000"/>
              <a:gd name="connsiteY80" fmla="*/ 368300 h 622300"/>
              <a:gd name="connsiteX81" fmla="*/ 2590800 w 2921000"/>
              <a:gd name="connsiteY81" fmla="*/ 355600 h 622300"/>
              <a:gd name="connsiteX82" fmla="*/ 2628900 w 2921000"/>
              <a:gd name="connsiteY82" fmla="*/ 368300 h 622300"/>
              <a:gd name="connsiteX83" fmla="*/ 2641600 w 2921000"/>
              <a:gd name="connsiteY83" fmla="*/ 406400 h 622300"/>
              <a:gd name="connsiteX84" fmla="*/ 2679700 w 2921000"/>
              <a:gd name="connsiteY84" fmla="*/ 381000 h 622300"/>
              <a:gd name="connsiteX85" fmla="*/ 2768600 w 2921000"/>
              <a:gd name="connsiteY85" fmla="*/ 355600 h 622300"/>
              <a:gd name="connsiteX86" fmla="*/ 2806700 w 2921000"/>
              <a:gd name="connsiteY86" fmla="*/ 330200 h 622300"/>
              <a:gd name="connsiteX87" fmla="*/ 2832100 w 2921000"/>
              <a:gd name="connsiteY87" fmla="*/ 368300 h 622300"/>
              <a:gd name="connsiteX88" fmla="*/ 2908300 w 2921000"/>
              <a:gd name="connsiteY88" fmla="*/ 342900 h 622300"/>
              <a:gd name="connsiteX89" fmla="*/ 2921000 w 2921000"/>
              <a:gd name="connsiteY89" fmla="*/ 3429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921000" h="622300">
                <a:moveTo>
                  <a:pt x="0" y="177800"/>
                </a:moveTo>
                <a:cubicBezTo>
                  <a:pt x="12700" y="156633"/>
                  <a:pt x="17561" y="127992"/>
                  <a:pt x="38100" y="114300"/>
                </a:cubicBezTo>
                <a:cubicBezTo>
                  <a:pt x="80996" y="85703"/>
                  <a:pt x="88290" y="175055"/>
                  <a:pt x="88900" y="177800"/>
                </a:cubicBezTo>
                <a:cubicBezTo>
                  <a:pt x="99258" y="224413"/>
                  <a:pt x="101026" y="247853"/>
                  <a:pt x="114300" y="292100"/>
                </a:cubicBezTo>
                <a:cubicBezTo>
                  <a:pt x="133865" y="357318"/>
                  <a:pt x="140863" y="371207"/>
                  <a:pt x="165100" y="431800"/>
                </a:cubicBezTo>
                <a:cubicBezTo>
                  <a:pt x="169333" y="457200"/>
                  <a:pt x="171555" y="483018"/>
                  <a:pt x="177800" y="508000"/>
                </a:cubicBezTo>
                <a:cubicBezTo>
                  <a:pt x="184294" y="533975"/>
                  <a:pt x="203200" y="584200"/>
                  <a:pt x="203200" y="584200"/>
                </a:cubicBezTo>
                <a:cubicBezTo>
                  <a:pt x="211667" y="524933"/>
                  <a:pt x="219719" y="465606"/>
                  <a:pt x="228600" y="406400"/>
                </a:cubicBezTo>
                <a:cubicBezTo>
                  <a:pt x="232420" y="380935"/>
                  <a:pt x="233901" y="354864"/>
                  <a:pt x="241300" y="330200"/>
                </a:cubicBezTo>
                <a:cubicBezTo>
                  <a:pt x="246740" y="312066"/>
                  <a:pt x="259242" y="296801"/>
                  <a:pt x="266700" y="279400"/>
                </a:cubicBezTo>
                <a:cubicBezTo>
                  <a:pt x="271973" y="267095"/>
                  <a:pt x="275167" y="254000"/>
                  <a:pt x="279400" y="241300"/>
                </a:cubicBezTo>
                <a:cubicBezTo>
                  <a:pt x="287867" y="254000"/>
                  <a:pt x="298601" y="265452"/>
                  <a:pt x="304800" y="279400"/>
                </a:cubicBezTo>
                <a:cubicBezTo>
                  <a:pt x="315674" y="303866"/>
                  <a:pt x="330200" y="355600"/>
                  <a:pt x="330200" y="355600"/>
                </a:cubicBezTo>
                <a:cubicBezTo>
                  <a:pt x="334433" y="342900"/>
                  <a:pt x="334537" y="327953"/>
                  <a:pt x="342900" y="317500"/>
                </a:cubicBezTo>
                <a:cubicBezTo>
                  <a:pt x="405656" y="239055"/>
                  <a:pt x="387474" y="353233"/>
                  <a:pt x="393700" y="393700"/>
                </a:cubicBezTo>
                <a:cubicBezTo>
                  <a:pt x="396982" y="415035"/>
                  <a:pt x="402167" y="436033"/>
                  <a:pt x="406400" y="457200"/>
                </a:cubicBezTo>
                <a:cubicBezTo>
                  <a:pt x="443823" y="232661"/>
                  <a:pt x="396300" y="512751"/>
                  <a:pt x="431800" y="317500"/>
                </a:cubicBezTo>
                <a:cubicBezTo>
                  <a:pt x="436406" y="292165"/>
                  <a:pt x="438255" y="266282"/>
                  <a:pt x="444500" y="241300"/>
                </a:cubicBezTo>
                <a:cubicBezTo>
                  <a:pt x="450994" y="215325"/>
                  <a:pt x="469900" y="165100"/>
                  <a:pt x="469900" y="165100"/>
                </a:cubicBezTo>
                <a:cubicBezTo>
                  <a:pt x="494319" y="262777"/>
                  <a:pt x="475353" y="177276"/>
                  <a:pt x="495300" y="330200"/>
                </a:cubicBezTo>
                <a:cubicBezTo>
                  <a:pt x="541532" y="684645"/>
                  <a:pt x="504221" y="359689"/>
                  <a:pt x="533400" y="622300"/>
                </a:cubicBezTo>
                <a:cubicBezTo>
                  <a:pt x="537633" y="575733"/>
                  <a:pt x="537974" y="528647"/>
                  <a:pt x="546100" y="482600"/>
                </a:cubicBezTo>
                <a:cubicBezTo>
                  <a:pt x="550753" y="456233"/>
                  <a:pt x="563626" y="431990"/>
                  <a:pt x="571500" y="406400"/>
                </a:cubicBezTo>
                <a:cubicBezTo>
                  <a:pt x="580563" y="376944"/>
                  <a:pt x="588791" y="347233"/>
                  <a:pt x="596900" y="317500"/>
                </a:cubicBezTo>
                <a:cubicBezTo>
                  <a:pt x="636012" y="174090"/>
                  <a:pt x="579988" y="372448"/>
                  <a:pt x="622300" y="203200"/>
                </a:cubicBezTo>
                <a:cubicBezTo>
                  <a:pt x="625547" y="190213"/>
                  <a:pt x="630767" y="177800"/>
                  <a:pt x="635000" y="165100"/>
                </a:cubicBezTo>
                <a:cubicBezTo>
                  <a:pt x="643467" y="177800"/>
                  <a:pt x="654387" y="189171"/>
                  <a:pt x="660400" y="203200"/>
                </a:cubicBezTo>
                <a:cubicBezTo>
                  <a:pt x="676338" y="240390"/>
                  <a:pt x="680789" y="328039"/>
                  <a:pt x="685800" y="355600"/>
                </a:cubicBezTo>
                <a:cubicBezTo>
                  <a:pt x="688195" y="368771"/>
                  <a:pt x="694267" y="381000"/>
                  <a:pt x="698500" y="393700"/>
                </a:cubicBezTo>
                <a:cubicBezTo>
                  <a:pt x="702733" y="372533"/>
                  <a:pt x="699226" y="348161"/>
                  <a:pt x="711200" y="330200"/>
                </a:cubicBezTo>
                <a:cubicBezTo>
                  <a:pt x="718626" y="319061"/>
                  <a:pt x="737821" y="310612"/>
                  <a:pt x="749300" y="317500"/>
                </a:cubicBezTo>
                <a:cubicBezTo>
                  <a:pt x="765534" y="327240"/>
                  <a:pt x="767904" y="350630"/>
                  <a:pt x="774700" y="368300"/>
                </a:cubicBezTo>
                <a:cubicBezTo>
                  <a:pt x="789117" y="405784"/>
                  <a:pt x="812800" y="482600"/>
                  <a:pt x="812800" y="482600"/>
                </a:cubicBezTo>
                <a:cubicBezTo>
                  <a:pt x="838200" y="478367"/>
                  <a:pt x="863863" y="475486"/>
                  <a:pt x="889000" y="469900"/>
                </a:cubicBezTo>
                <a:cubicBezTo>
                  <a:pt x="902068" y="466996"/>
                  <a:pt x="917634" y="466666"/>
                  <a:pt x="927100" y="457200"/>
                </a:cubicBezTo>
                <a:cubicBezTo>
                  <a:pt x="936566" y="447734"/>
                  <a:pt x="936278" y="432015"/>
                  <a:pt x="939800" y="419100"/>
                </a:cubicBezTo>
                <a:cubicBezTo>
                  <a:pt x="948985" y="385421"/>
                  <a:pt x="965200" y="317500"/>
                  <a:pt x="965200" y="317500"/>
                </a:cubicBezTo>
                <a:cubicBezTo>
                  <a:pt x="977900" y="338667"/>
                  <a:pt x="997313" y="357053"/>
                  <a:pt x="1003300" y="381000"/>
                </a:cubicBezTo>
                <a:cubicBezTo>
                  <a:pt x="1014641" y="426363"/>
                  <a:pt x="982937" y="487637"/>
                  <a:pt x="1016000" y="520700"/>
                </a:cubicBezTo>
                <a:cubicBezTo>
                  <a:pt x="1040684" y="545384"/>
                  <a:pt x="1032933" y="452967"/>
                  <a:pt x="1041400" y="419100"/>
                </a:cubicBezTo>
                <a:lnTo>
                  <a:pt x="1054100" y="368300"/>
                </a:lnTo>
                <a:lnTo>
                  <a:pt x="1066800" y="317500"/>
                </a:lnTo>
                <a:cubicBezTo>
                  <a:pt x="1073720" y="338260"/>
                  <a:pt x="1084168" y="380742"/>
                  <a:pt x="1104900" y="393700"/>
                </a:cubicBezTo>
                <a:cubicBezTo>
                  <a:pt x="1127604" y="407890"/>
                  <a:pt x="1181100" y="419100"/>
                  <a:pt x="1181100" y="419100"/>
                </a:cubicBezTo>
                <a:cubicBezTo>
                  <a:pt x="1184419" y="418270"/>
                  <a:pt x="1261718" y="400325"/>
                  <a:pt x="1270000" y="393700"/>
                </a:cubicBezTo>
                <a:cubicBezTo>
                  <a:pt x="1281919" y="384165"/>
                  <a:pt x="1288574" y="369252"/>
                  <a:pt x="1295400" y="355600"/>
                </a:cubicBezTo>
                <a:cubicBezTo>
                  <a:pt x="1311032" y="324336"/>
                  <a:pt x="1315922" y="270566"/>
                  <a:pt x="1320800" y="241300"/>
                </a:cubicBezTo>
                <a:cubicBezTo>
                  <a:pt x="1329267" y="275167"/>
                  <a:pt x="1339354" y="308669"/>
                  <a:pt x="1346200" y="342900"/>
                </a:cubicBezTo>
                <a:cubicBezTo>
                  <a:pt x="1352071" y="372253"/>
                  <a:pt x="1353979" y="402273"/>
                  <a:pt x="1358900" y="431800"/>
                </a:cubicBezTo>
                <a:cubicBezTo>
                  <a:pt x="1369117" y="493102"/>
                  <a:pt x="1367942" y="484326"/>
                  <a:pt x="1384300" y="533400"/>
                </a:cubicBezTo>
                <a:lnTo>
                  <a:pt x="1422400" y="381000"/>
                </a:lnTo>
                <a:lnTo>
                  <a:pt x="1435100" y="330200"/>
                </a:lnTo>
                <a:lnTo>
                  <a:pt x="1447800" y="279400"/>
                </a:lnTo>
                <a:cubicBezTo>
                  <a:pt x="1460500" y="283633"/>
                  <a:pt x="1477537" y="281647"/>
                  <a:pt x="1485900" y="292100"/>
                </a:cubicBezTo>
                <a:cubicBezTo>
                  <a:pt x="1496804" y="305730"/>
                  <a:pt x="1492118" y="359106"/>
                  <a:pt x="1498600" y="342900"/>
                </a:cubicBezTo>
                <a:cubicBezTo>
                  <a:pt x="1512837" y="307307"/>
                  <a:pt x="1507067" y="266700"/>
                  <a:pt x="1511300" y="228600"/>
                </a:cubicBezTo>
                <a:cubicBezTo>
                  <a:pt x="1541084" y="317951"/>
                  <a:pt x="1502320" y="207646"/>
                  <a:pt x="1549400" y="317500"/>
                </a:cubicBezTo>
                <a:cubicBezTo>
                  <a:pt x="1554673" y="329805"/>
                  <a:pt x="1557867" y="342900"/>
                  <a:pt x="1562100" y="355600"/>
                </a:cubicBezTo>
                <a:cubicBezTo>
                  <a:pt x="1579033" y="342900"/>
                  <a:pt x="1595676" y="329803"/>
                  <a:pt x="1612900" y="317500"/>
                </a:cubicBezTo>
                <a:cubicBezTo>
                  <a:pt x="1625320" y="308628"/>
                  <a:pt x="1637348" y="285274"/>
                  <a:pt x="1651000" y="292100"/>
                </a:cubicBezTo>
                <a:cubicBezTo>
                  <a:pt x="1673078" y="303139"/>
                  <a:pt x="1676400" y="334433"/>
                  <a:pt x="1689100" y="355600"/>
                </a:cubicBezTo>
                <a:cubicBezTo>
                  <a:pt x="1693333" y="381000"/>
                  <a:pt x="1696750" y="406550"/>
                  <a:pt x="1701800" y="431800"/>
                </a:cubicBezTo>
                <a:cubicBezTo>
                  <a:pt x="1705223" y="448916"/>
                  <a:pt x="1712032" y="465321"/>
                  <a:pt x="1714500" y="482600"/>
                </a:cubicBezTo>
                <a:cubicBezTo>
                  <a:pt x="1720517" y="524717"/>
                  <a:pt x="1722967" y="567267"/>
                  <a:pt x="1727200" y="609600"/>
                </a:cubicBezTo>
                <a:cubicBezTo>
                  <a:pt x="1728589" y="594316"/>
                  <a:pt x="1728699" y="474822"/>
                  <a:pt x="1752600" y="431800"/>
                </a:cubicBezTo>
                <a:cubicBezTo>
                  <a:pt x="1767425" y="405115"/>
                  <a:pt x="1778000" y="372533"/>
                  <a:pt x="1803400" y="355600"/>
                </a:cubicBezTo>
                <a:lnTo>
                  <a:pt x="1841500" y="330200"/>
                </a:lnTo>
                <a:cubicBezTo>
                  <a:pt x="1845733" y="342900"/>
                  <a:pt x="1841213" y="365053"/>
                  <a:pt x="1854200" y="368300"/>
                </a:cubicBezTo>
                <a:cubicBezTo>
                  <a:pt x="1883229" y="375557"/>
                  <a:pt x="1905605" y="314476"/>
                  <a:pt x="1917700" y="304800"/>
                </a:cubicBezTo>
                <a:cubicBezTo>
                  <a:pt x="1928153" y="296437"/>
                  <a:pt x="1943100" y="296333"/>
                  <a:pt x="1955800" y="292100"/>
                </a:cubicBezTo>
                <a:cubicBezTo>
                  <a:pt x="1968500" y="296333"/>
                  <a:pt x="1982933" y="297123"/>
                  <a:pt x="1993900" y="304800"/>
                </a:cubicBezTo>
                <a:cubicBezTo>
                  <a:pt x="2082800" y="367030"/>
                  <a:pt x="2087033" y="390737"/>
                  <a:pt x="2159000" y="469900"/>
                </a:cubicBezTo>
                <a:cubicBezTo>
                  <a:pt x="2252953" y="573248"/>
                  <a:pt x="2170519" y="468325"/>
                  <a:pt x="2247900" y="571500"/>
                </a:cubicBezTo>
                <a:cubicBezTo>
                  <a:pt x="2252133" y="533400"/>
                  <a:pt x="2258050" y="495450"/>
                  <a:pt x="2260600" y="457200"/>
                </a:cubicBezTo>
                <a:cubicBezTo>
                  <a:pt x="2266029" y="375760"/>
                  <a:pt x="2264293" y="141321"/>
                  <a:pt x="2298700" y="38100"/>
                </a:cubicBezTo>
                <a:lnTo>
                  <a:pt x="2311400" y="0"/>
                </a:lnTo>
                <a:cubicBezTo>
                  <a:pt x="2321408" y="40032"/>
                  <a:pt x="2323135" y="52461"/>
                  <a:pt x="2336800" y="88900"/>
                </a:cubicBezTo>
                <a:cubicBezTo>
                  <a:pt x="2357950" y="145299"/>
                  <a:pt x="2388754" y="208971"/>
                  <a:pt x="2400300" y="266700"/>
                </a:cubicBezTo>
                <a:cubicBezTo>
                  <a:pt x="2407184" y="301122"/>
                  <a:pt x="2407255" y="343384"/>
                  <a:pt x="2438400" y="368300"/>
                </a:cubicBezTo>
                <a:cubicBezTo>
                  <a:pt x="2448853" y="376663"/>
                  <a:pt x="2463800" y="376767"/>
                  <a:pt x="2476500" y="381000"/>
                </a:cubicBezTo>
                <a:cubicBezTo>
                  <a:pt x="2501900" y="376767"/>
                  <a:pt x="2527563" y="373886"/>
                  <a:pt x="2552700" y="368300"/>
                </a:cubicBezTo>
                <a:cubicBezTo>
                  <a:pt x="2565768" y="365396"/>
                  <a:pt x="2577413" y="355600"/>
                  <a:pt x="2590800" y="355600"/>
                </a:cubicBezTo>
                <a:cubicBezTo>
                  <a:pt x="2604187" y="355600"/>
                  <a:pt x="2616200" y="364067"/>
                  <a:pt x="2628900" y="368300"/>
                </a:cubicBezTo>
                <a:cubicBezTo>
                  <a:pt x="2633133" y="381000"/>
                  <a:pt x="2628613" y="403153"/>
                  <a:pt x="2641600" y="406400"/>
                </a:cubicBezTo>
                <a:cubicBezTo>
                  <a:pt x="2656408" y="410102"/>
                  <a:pt x="2665671" y="387013"/>
                  <a:pt x="2679700" y="381000"/>
                </a:cubicBezTo>
                <a:cubicBezTo>
                  <a:pt x="2736667" y="356585"/>
                  <a:pt x="2719172" y="380314"/>
                  <a:pt x="2768600" y="355600"/>
                </a:cubicBezTo>
                <a:cubicBezTo>
                  <a:pt x="2782252" y="348774"/>
                  <a:pt x="2794000" y="338667"/>
                  <a:pt x="2806700" y="330200"/>
                </a:cubicBezTo>
                <a:cubicBezTo>
                  <a:pt x="2815167" y="342900"/>
                  <a:pt x="2816954" y="366407"/>
                  <a:pt x="2832100" y="368300"/>
                </a:cubicBezTo>
                <a:cubicBezTo>
                  <a:pt x="2858667" y="371621"/>
                  <a:pt x="2881526" y="342900"/>
                  <a:pt x="2908300" y="342900"/>
                </a:cubicBezTo>
                <a:lnTo>
                  <a:pt x="2921000" y="34290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130800" y="3178751"/>
            <a:ext cx="2781300" cy="983097"/>
          </a:xfrm>
          <a:custGeom>
            <a:avLst/>
            <a:gdLst>
              <a:gd name="connsiteX0" fmla="*/ 0 w 2857500"/>
              <a:gd name="connsiteY0" fmla="*/ 609600 h 983097"/>
              <a:gd name="connsiteX1" fmla="*/ 63500 w 2857500"/>
              <a:gd name="connsiteY1" fmla="*/ 571500 h 983097"/>
              <a:gd name="connsiteX2" fmla="*/ 127000 w 2857500"/>
              <a:gd name="connsiteY2" fmla="*/ 571500 h 983097"/>
              <a:gd name="connsiteX3" fmla="*/ 139700 w 2857500"/>
              <a:gd name="connsiteY3" fmla="*/ 508000 h 983097"/>
              <a:gd name="connsiteX4" fmla="*/ 165100 w 2857500"/>
              <a:gd name="connsiteY4" fmla="*/ 469900 h 983097"/>
              <a:gd name="connsiteX5" fmla="*/ 190500 w 2857500"/>
              <a:gd name="connsiteY5" fmla="*/ 419100 h 983097"/>
              <a:gd name="connsiteX6" fmla="*/ 215900 w 2857500"/>
              <a:gd name="connsiteY6" fmla="*/ 533400 h 983097"/>
              <a:gd name="connsiteX7" fmla="*/ 241300 w 2857500"/>
              <a:gd name="connsiteY7" fmla="*/ 685800 h 983097"/>
              <a:gd name="connsiteX8" fmla="*/ 254000 w 2857500"/>
              <a:gd name="connsiteY8" fmla="*/ 596900 h 983097"/>
              <a:gd name="connsiteX9" fmla="*/ 304800 w 2857500"/>
              <a:gd name="connsiteY9" fmla="*/ 647700 h 983097"/>
              <a:gd name="connsiteX10" fmla="*/ 355600 w 2857500"/>
              <a:gd name="connsiteY10" fmla="*/ 736600 h 983097"/>
              <a:gd name="connsiteX11" fmla="*/ 381000 w 2857500"/>
              <a:gd name="connsiteY11" fmla="*/ 774700 h 983097"/>
              <a:gd name="connsiteX12" fmla="*/ 406400 w 2857500"/>
              <a:gd name="connsiteY12" fmla="*/ 711200 h 983097"/>
              <a:gd name="connsiteX13" fmla="*/ 444500 w 2857500"/>
              <a:gd name="connsiteY13" fmla="*/ 762000 h 983097"/>
              <a:gd name="connsiteX14" fmla="*/ 482600 w 2857500"/>
              <a:gd name="connsiteY14" fmla="*/ 622300 h 983097"/>
              <a:gd name="connsiteX15" fmla="*/ 495300 w 2857500"/>
              <a:gd name="connsiteY15" fmla="*/ 558800 h 983097"/>
              <a:gd name="connsiteX16" fmla="*/ 520700 w 2857500"/>
              <a:gd name="connsiteY16" fmla="*/ 508000 h 983097"/>
              <a:gd name="connsiteX17" fmla="*/ 546100 w 2857500"/>
              <a:gd name="connsiteY17" fmla="*/ 444500 h 983097"/>
              <a:gd name="connsiteX18" fmla="*/ 558800 w 2857500"/>
              <a:gd name="connsiteY18" fmla="*/ 139700 h 983097"/>
              <a:gd name="connsiteX19" fmla="*/ 571500 w 2857500"/>
              <a:gd name="connsiteY19" fmla="*/ 88900 h 983097"/>
              <a:gd name="connsiteX20" fmla="*/ 596900 w 2857500"/>
              <a:gd name="connsiteY20" fmla="*/ 596900 h 983097"/>
              <a:gd name="connsiteX21" fmla="*/ 609600 w 2857500"/>
              <a:gd name="connsiteY21" fmla="*/ 977900 h 983097"/>
              <a:gd name="connsiteX22" fmla="*/ 622300 w 2857500"/>
              <a:gd name="connsiteY22" fmla="*/ 901700 h 983097"/>
              <a:gd name="connsiteX23" fmla="*/ 647700 w 2857500"/>
              <a:gd name="connsiteY23" fmla="*/ 660400 h 983097"/>
              <a:gd name="connsiteX24" fmla="*/ 685800 w 2857500"/>
              <a:gd name="connsiteY24" fmla="*/ 444500 h 983097"/>
              <a:gd name="connsiteX25" fmla="*/ 711200 w 2857500"/>
              <a:gd name="connsiteY25" fmla="*/ 190500 h 983097"/>
              <a:gd name="connsiteX26" fmla="*/ 723900 w 2857500"/>
              <a:gd name="connsiteY26" fmla="*/ 114300 h 983097"/>
              <a:gd name="connsiteX27" fmla="*/ 749300 w 2857500"/>
              <a:gd name="connsiteY27" fmla="*/ 0 h 983097"/>
              <a:gd name="connsiteX28" fmla="*/ 762000 w 2857500"/>
              <a:gd name="connsiteY28" fmla="*/ 762000 h 983097"/>
              <a:gd name="connsiteX29" fmla="*/ 774700 w 2857500"/>
              <a:gd name="connsiteY29" fmla="*/ 673100 h 983097"/>
              <a:gd name="connsiteX30" fmla="*/ 800100 w 2857500"/>
              <a:gd name="connsiteY30" fmla="*/ 635000 h 983097"/>
              <a:gd name="connsiteX31" fmla="*/ 812800 w 2857500"/>
              <a:gd name="connsiteY31" fmla="*/ 596900 h 983097"/>
              <a:gd name="connsiteX32" fmla="*/ 825500 w 2857500"/>
              <a:gd name="connsiteY32" fmla="*/ 711200 h 983097"/>
              <a:gd name="connsiteX33" fmla="*/ 838200 w 2857500"/>
              <a:gd name="connsiteY33" fmla="*/ 635000 h 983097"/>
              <a:gd name="connsiteX34" fmla="*/ 850900 w 2857500"/>
              <a:gd name="connsiteY34" fmla="*/ 673100 h 983097"/>
              <a:gd name="connsiteX35" fmla="*/ 927100 w 2857500"/>
              <a:gd name="connsiteY35" fmla="*/ 622300 h 983097"/>
              <a:gd name="connsiteX36" fmla="*/ 952500 w 2857500"/>
              <a:gd name="connsiteY36" fmla="*/ 660400 h 983097"/>
              <a:gd name="connsiteX37" fmla="*/ 990600 w 2857500"/>
              <a:gd name="connsiteY37" fmla="*/ 622300 h 983097"/>
              <a:gd name="connsiteX38" fmla="*/ 1016000 w 2857500"/>
              <a:gd name="connsiteY38" fmla="*/ 584200 h 983097"/>
              <a:gd name="connsiteX39" fmla="*/ 1054100 w 2857500"/>
              <a:gd name="connsiteY39" fmla="*/ 635000 h 983097"/>
              <a:gd name="connsiteX40" fmla="*/ 1066800 w 2857500"/>
              <a:gd name="connsiteY40" fmla="*/ 685800 h 983097"/>
              <a:gd name="connsiteX41" fmla="*/ 1104900 w 2857500"/>
              <a:gd name="connsiteY41" fmla="*/ 635000 h 983097"/>
              <a:gd name="connsiteX42" fmla="*/ 1231900 w 2857500"/>
              <a:gd name="connsiteY42" fmla="*/ 558800 h 983097"/>
              <a:gd name="connsiteX43" fmla="*/ 1270000 w 2857500"/>
              <a:gd name="connsiteY43" fmla="*/ 546100 h 983097"/>
              <a:gd name="connsiteX44" fmla="*/ 1320800 w 2857500"/>
              <a:gd name="connsiteY44" fmla="*/ 571500 h 983097"/>
              <a:gd name="connsiteX45" fmla="*/ 1358900 w 2857500"/>
              <a:gd name="connsiteY45" fmla="*/ 711200 h 983097"/>
              <a:gd name="connsiteX46" fmla="*/ 1371600 w 2857500"/>
              <a:gd name="connsiteY46" fmla="*/ 762000 h 983097"/>
              <a:gd name="connsiteX47" fmla="*/ 1397000 w 2857500"/>
              <a:gd name="connsiteY47" fmla="*/ 863600 h 983097"/>
              <a:gd name="connsiteX48" fmla="*/ 1422400 w 2857500"/>
              <a:gd name="connsiteY48" fmla="*/ 508000 h 983097"/>
              <a:gd name="connsiteX49" fmla="*/ 1435100 w 2857500"/>
              <a:gd name="connsiteY49" fmla="*/ 457200 h 983097"/>
              <a:gd name="connsiteX50" fmla="*/ 1460500 w 2857500"/>
              <a:gd name="connsiteY50" fmla="*/ 698500 h 983097"/>
              <a:gd name="connsiteX51" fmla="*/ 1473200 w 2857500"/>
              <a:gd name="connsiteY51" fmla="*/ 736600 h 983097"/>
              <a:gd name="connsiteX52" fmla="*/ 1562100 w 2857500"/>
              <a:gd name="connsiteY52" fmla="*/ 571500 h 983097"/>
              <a:gd name="connsiteX53" fmla="*/ 1600200 w 2857500"/>
              <a:gd name="connsiteY53" fmla="*/ 533400 h 983097"/>
              <a:gd name="connsiteX54" fmla="*/ 1612900 w 2857500"/>
              <a:gd name="connsiteY54" fmla="*/ 571500 h 983097"/>
              <a:gd name="connsiteX55" fmla="*/ 1638300 w 2857500"/>
              <a:gd name="connsiteY55" fmla="*/ 673100 h 983097"/>
              <a:gd name="connsiteX56" fmla="*/ 1663700 w 2857500"/>
              <a:gd name="connsiteY56" fmla="*/ 711200 h 983097"/>
              <a:gd name="connsiteX57" fmla="*/ 1803400 w 2857500"/>
              <a:gd name="connsiteY57" fmla="*/ 584200 h 983097"/>
              <a:gd name="connsiteX58" fmla="*/ 1854200 w 2857500"/>
              <a:gd name="connsiteY58" fmla="*/ 508000 h 983097"/>
              <a:gd name="connsiteX59" fmla="*/ 1943100 w 2857500"/>
              <a:gd name="connsiteY59" fmla="*/ 533400 h 983097"/>
              <a:gd name="connsiteX60" fmla="*/ 1955800 w 2857500"/>
              <a:gd name="connsiteY60" fmla="*/ 419100 h 983097"/>
              <a:gd name="connsiteX61" fmla="*/ 1968500 w 2857500"/>
              <a:gd name="connsiteY61" fmla="*/ 381000 h 983097"/>
              <a:gd name="connsiteX62" fmla="*/ 1993900 w 2857500"/>
              <a:gd name="connsiteY62" fmla="*/ 419100 h 983097"/>
              <a:gd name="connsiteX63" fmla="*/ 2019300 w 2857500"/>
              <a:gd name="connsiteY63" fmla="*/ 495300 h 983097"/>
              <a:gd name="connsiteX64" fmla="*/ 2032000 w 2857500"/>
              <a:gd name="connsiteY64" fmla="*/ 533400 h 983097"/>
              <a:gd name="connsiteX65" fmla="*/ 2057400 w 2857500"/>
              <a:gd name="connsiteY65" fmla="*/ 635000 h 983097"/>
              <a:gd name="connsiteX66" fmla="*/ 2184400 w 2857500"/>
              <a:gd name="connsiteY66" fmla="*/ 609600 h 983097"/>
              <a:gd name="connsiteX67" fmla="*/ 2222500 w 2857500"/>
              <a:gd name="connsiteY67" fmla="*/ 584200 h 983097"/>
              <a:gd name="connsiteX68" fmla="*/ 2336800 w 2857500"/>
              <a:gd name="connsiteY68" fmla="*/ 584200 h 983097"/>
              <a:gd name="connsiteX69" fmla="*/ 2374900 w 2857500"/>
              <a:gd name="connsiteY69" fmla="*/ 609600 h 983097"/>
              <a:gd name="connsiteX70" fmla="*/ 2616200 w 2857500"/>
              <a:gd name="connsiteY70" fmla="*/ 635000 h 983097"/>
              <a:gd name="connsiteX71" fmla="*/ 2628900 w 2857500"/>
              <a:gd name="connsiteY71" fmla="*/ 596900 h 983097"/>
              <a:gd name="connsiteX72" fmla="*/ 2730500 w 2857500"/>
              <a:gd name="connsiteY72" fmla="*/ 584200 h 983097"/>
              <a:gd name="connsiteX73" fmla="*/ 2857500 w 2857500"/>
              <a:gd name="connsiteY73" fmla="*/ 571500 h 98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57500" h="983097">
                <a:moveTo>
                  <a:pt x="0" y="609600"/>
                </a:moveTo>
                <a:cubicBezTo>
                  <a:pt x="21167" y="596900"/>
                  <a:pt x="38816" y="571500"/>
                  <a:pt x="63500" y="571500"/>
                </a:cubicBezTo>
                <a:cubicBezTo>
                  <a:pt x="151907" y="571500"/>
                  <a:pt x="15690" y="682810"/>
                  <a:pt x="127000" y="571500"/>
                </a:cubicBezTo>
                <a:cubicBezTo>
                  <a:pt x="131233" y="550333"/>
                  <a:pt x="132121" y="528211"/>
                  <a:pt x="139700" y="508000"/>
                </a:cubicBezTo>
                <a:cubicBezTo>
                  <a:pt x="145059" y="493708"/>
                  <a:pt x="157527" y="483152"/>
                  <a:pt x="165100" y="469900"/>
                </a:cubicBezTo>
                <a:cubicBezTo>
                  <a:pt x="174493" y="453462"/>
                  <a:pt x="182033" y="436033"/>
                  <a:pt x="190500" y="419100"/>
                </a:cubicBezTo>
                <a:cubicBezTo>
                  <a:pt x="215216" y="493249"/>
                  <a:pt x="193549" y="421644"/>
                  <a:pt x="215900" y="533400"/>
                </a:cubicBezTo>
                <a:cubicBezTo>
                  <a:pt x="243870" y="673252"/>
                  <a:pt x="212762" y="457495"/>
                  <a:pt x="241300" y="685800"/>
                </a:cubicBezTo>
                <a:cubicBezTo>
                  <a:pt x="245533" y="656167"/>
                  <a:pt x="228332" y="612301"/>
                  <a:pt x="254000" y="596900"/>
                </a:cubicBezTo>
                <a:cubicBezTo>
                  <a:pt x="274535" y="584579"/>
                  <a:pt x="289215" y="629518"/>
                  <a:pt x="304800" y="647700"/>
                </a:cubicBezTo>
                <a:cubicBezTo>
                  <a:pt x="331321" y="678642"/>
                  <a:pt x="335009" y="700565"/>
                  <a:pt x="355600" y="736600"/>
                </a:cubicBezTo>
                <a:cubicBezTo>
                  <a:pt x="363173" y="749852"/>
                  <a:pt x="372533" y="762000"/>
                  <a:pt x="381000" y="774700"/>
                </a:cubicBezTo>
                <a:cubicBezTo>
                  <a:pt x="403039" y="598385"/>
                  <a:pt x="379895" y="664817"/>
                  <a:pt x="406400" y="711200"/>
                </a:cubicBezTo>
                <a:cubicBezTo>
                  <a:pt x="416902" y="729578"/>
                  <a:pt x="431800" y="745067"/>
                  <a:pt x="444500" y="762000"/>
                </a:cubicBezTo>
                <a:cubicBezTo>
                  <a:pt x="465493" y="699022"/>
                  <a:pt x="461115" y="715402"/>
                  <a:pt x="482600" y="622300"/>
                </a:cubicBezTo>
                <a:cubicBezTo>
                  <a:pt x="487454" y="601267"/>
                  <a:pt x="488474" y="579278"/>
                  <a:pt x="495300" y="558800"/>
                </a:cubicBezTo>
                <a:cubicBezTo>
                  <a:pt x="501287" y="540839"/>
                  <a:pt x="513011" y="525300"/>
                  <a:pt x="520700" y="508000"/>
                </a:cubicBezTo>
                <a:cubicBezTo>
                  <a:pt x="529959" y="487168"/>
                  <a:pt x="537633" y="465667"/>
                  <a:pt x="546100" y="444500"/>
                </a:cubicBezTo>
                <a:cubicBezTo>
                  <a:pt x="550333" y="342900"/>
                  <a:pt x="551555" y="241130"/>
                  <a:pt x="558800" y="139700"/>
                </a:cubicBezTo>
                <a:cubicBezTo>
                  <a:pt x="560044" y="122290"/>
                  <a:pt x="570256" y="71490"/>
                  <a:pt x="571500" y="88900"/>
                </a:cubicBezTo>
                <a:cubicBezTo>
                  <a:pt x="626564" y="859799"/>
                  <a:pt x="556989" y="277615"/>
                  <a:pt x="596900" y="596900"/>
                </a:cubicBezTo>
                <a:cubicBezTo>
                  <a:pt x="601133" y="723900"/>
                  <a:pt x="599047" y="851268"/>
                  <a:pt x="609600" y="977900"/>
                </a:cubicBezTo>
                <a:cubicBezTo>
                  <a:pt x="611738" y="1003561"/>
                  <a:pt x="618658" y="927192"/>
                  <a:pt x="622300" y="901700"/>
                </a:cubicBezTo>
                <a:cubicBezTo>
                  <a:pt x="643075" y="756273"/>
                  <a:pt x="628792" y="830569"/>
                  <a:pt x="647700" y="660400"/>
                </a:cubicBezTo>
                <a:cubicBezTo>
                  <a:pt x="663242" y="520518"/>
                  <a:pt x="659235" y="612743"/>
                  <a:pt x="685800" y="444500"/>
                </a:cubicBezTo>
                <a:cubicBezTo>
                  <a:pt x="696974" y="373728"/>
                  <a:pt x="703189" y="258598"/>
                  <a:pt x="711200" y="190500"/>
                </a:cubicBezTo>
                <a:cubicBezTo>
                  <a:pt x="714209" y="164926"/>
                  <a:pt x="719294" y="139635"/>
                  <a:pt x="723900" y="114300"/>
                </a:cubicBezTo>
                <a:cubicBezTo>
                  <a:pt x="734649" y="55182"/>
                  <a:pt x="735710" y="54358"/>
                  <a:pt x="749300" y="0"/>
                </a:cubicBezTo>
                <a:cubicBezTo>
                  <a:pt x="753533" y="254000"/>
                  <a:pt x="752421" y="508145"/>
                  <a:pt x="762000" y="762000"/>
                </a:cubicBezTo>
                <a:cubicBezTo>
                  <a:pt x="763129" y="791913"/>
                  <a:pt x="766098" y="701772"/>
                  <a:pt x="774700" y="673100"/>
                </a:cubicBezTo>
                <a:cubicBezTo>
                  <a:pt x="779086" y="658480"/>
                  <a:pt x="793274" y="648652"/>
                  <a:pt x="800100" y="635000"/>
                </a:cubicBezTo>
                <a:cubicBezTo>
                  <a:pt x="806087" y="623026"/>
                  <a:pt x="808567" y="609600"/>
                  <a:pt x="812800" y="596900"/>
                </a:cubicBezTo>
                <a:cubicBezTo>
                  <a:pt x="817033" y="635000"/>
                  <a:pt x="804236" y="679304"/>
                  <a:pt x="825500" y="711200"/>
                </a:cubicBezTo>
                <a:cubicBezTo>
                  <a:pt x="839784" y="732626"/>
                  <a:pt x="823916" y="656426"/>
                  <a:pt x="838200" y="635000"/>
                </a:cubicBezTo>
                <a:cubicBezTo>
                  <a:pt x="845626" y="623861"/>
                  <a:pt x="846667" y="660400"/>
                  <a:pt x="850900" y="673100"/>
                </a:cubicBezTo>
                <a:cubicBezTo>
                  <a:pt x="863401" y="635597"/>
                  <a:pt x="861800" y="603643"/>
                  <a:pt x="927100" y="622300"/>
                </a:cubicBezTo>
                <a:cubicBezTo>
                  <a:pt x="941776" y="626493"/>
                  <a:pt x="944033" y="647700"/>
                  <a:pt x="952500" y="660400"/>
                </a:cubicBezTo>
                <a:cubicBezTo>
                  <a:pt x="965200" y="647700"/>
                  <a:pt x="979102" y="636098"/>
                  <a:pt x="990600" y="622300"/>
                </a:cubicBezTo>
                <a:cubicBezTo>
                  <a:pt x="1000371" y="610574"/>
                  <a:pt x="1001033" y="581207"/>
                  <a:pt x="1016000" y="584200"/>
                </a:cubicBezTo>
                <a:cubicBezTo>
                  <a:pt x="1036756" y="588351"/>
                  <a:pt x="1041400" y="618067"/>
                  <a:pt x="1054100" y="635000"/>
                </a:cubicBezTo>
                <a:cubicBezTo>
                  <a:pt x="1058333" y="651933"/>
                  <a:pt x="1049346" y="685800"/>
                  <a:pt x="1066800" y="685800"/>
                </a:cubicBezTo>
                <a:cubicBezTo>
                  <a:pt x="1087967" y="685800"/>
                  <a:pt x="1089080" y="649062"/>
                  <a:pt x="1104900" y="635000"/>
                </a:cubicBezTo>
                <a:cubicBezTo>
                  <a:pt x="1132919" y="610094"/>
                  <a:pt x="1193445" y="575281"/>
                  <a:pt x="1231900" y="558800"/>
                </a:cubicBezTo>
                <a:cubicBezTo>
                  <a:pt x="1244205" y="553527"/>
                  <a:pt x="1257300" y="550333"/>
                  <a:pt x="1270000" y="546100"/>
                </a:cubicBezTo>
                <a:cubicBezTo>
                  <a:pt x="1286933" y="554567"/>
                  <a:pt x="1307413" y="558113"/>
                  <a:pt x="1320800" y="571500"/>
                </a:cubicBezTo>
                <a:cubicBezTo>
                  <a:pt x="1354209" y="604909"/>
                  <a:pt x="1352025" y="673388"/>
                  <a:pt x="1358900" y="711200"/>
                </a:cubicBezTo>
                <a:cubicBezTo>
                  <a:pt x="1362022" y="728373"/>
                  <a:pt x="1367814" y="744961"/>
                  <a:pt x="1371600" y="762000"/>
                </a:cubicBezTo>
                <a:cubicBezTo>
                  <a:pt x="1392034" y="853952"/>
                  <a:pt x="1374306" y="795517"/>
                  <a:pt x="1397000" y="863600"/>
                </a:cubicBezTo>
                <a:cubicBezTo>
                  <a:pt x="1403848" y="719790"/>
                  <a:pt x="1399560" y="633617"/>
                  <a:pt x="1422400" y="508000"/>
                </a:cubicBezTo>
                <a:cubicBezTo>
                  <a:pt x="1425522" y="490827"/>
                  <a:pt x="1430867" y="474133"/>
                  <a:pt x="1435100" y="457200"/>
                </a:cubicBezTo>
                <a:cubicBezTo>
                  <a:pt x="1439370" y="504166"/>
                  <a:pt x="1450409" y="643001"/>
                  <a:pt x="1460500" y="698500"/>
                </a:cubicBezTo>
                <a:cubicBezTo>
                  <a:pt x="1462895" y="711671"/>
                  <a:pt x="1468967" y="723900"/>
                  <a:pt x="1473200" y="736600"/>
                </a:cubicBezTo>
                <a:cubicBezTo>
                  <a:pt x="1483461" y="716077"/>
                  <a:pt x="1529816" y="610241"/>
                  <a:pt x="1562100" y="571500"/>
                </a:cubicBezTo>
                <a:cubicBezTo>
                  <a:pt x="1573598" y="557702"/>
                  <a:pt x="1587500" y="546100"/>
                  <a:pt x="1600200" y="533400"/>
                </a:cubicBezTo>
                <a:cubicBezTo>
                  <a:pt x="1604433" y="546100"/>
                  <a:pt x="1609653" y="558513"/>
                  <a:pt x="1612900" y="571500"/>
                </a:cubicBezTo>
                <a:cubicBezTo>
                  <a:pt x="1620146" y="600483"/>
                  <a:pt x="1623785" y="644070"/>
                  <a:pt x="1638300" y="673100"/>
                </a:cubicBezTo>
                <a:cubicBezTo>
                  <a:pt x="1645126" y="686752"/>
                  <a:pt x="1655233" y="698500"/>
                  <a:pt x="1663700" y="711200"/>
                </a:cubicBezTo>
                <a:cubicBezTo>
                  <a:pt x="1713052" y="674186"/>
                  <a:pt x="1768778" y="636134"/>
                  <a:pt x="1803400" y="584200"/>
                </a:cubicBezTo>
                <a:lnTo>
                  <a:pt x="1854200" y="508000"/>
                </a:lnTo>
                <a:cubicBezTo>
                  <a:pt x="1883833" y="516467"/>
                  <a:pt x="1919906" y="553695"/>
                  <a:pt x="1943100" y="533400"/>
                </a:cubicBezTo>
                <a:cubicBezTo>
                  <a:pt x="1971950" y="508157"/>
                  <a:pt x="1949498" y="456913"/>
                  <a:pt x="1955800" y="419100"/>
                </a:cubicBezTo>
                <a:cubicBezTo>
                  <a:pt x="1958001" y="405895"/>
                  <a:pt x="1964267" y="393700"/>
                  <a:pt x="1968500" y="381000"/>
                </a:cubicBezTo>
                <a:cubicBezTo>
                  <a:pt x="1976967" y="393700"/>
                  <a:pt x="1987701" y="405152"/>
                  <a:pt x="1993900" y="419100"/>
                </a:cubicBezTo>
                <a:cubicBezTo>
                  <a:pt x="2004774" y="443566"/>
                  <a:pt x="2010833" y="469900"/>
                  <a:pt x="2019300" y="495300"/>
                </a:cubicBezTo>
                <a:cubicBezTo>
                  <a:pt x="2023533" y="508000"/>
                  <a:pt x="2028753" y="520413"/>
                  <a:pt x="2032000" y="533400"/>
                </a:cubicBezTo>
                <a:lnTo>
                  <a:pt x="2057400" y="635000"/>
                </a:lnTo>
                <a:cubicBezTo>
                  <a:pt x="2074590" y="632135"/>
                  <a:pt x="2160288" y="619934"/>
                  <a:pt x="2184400" y="609600"/>
                </a:cubicBezTo>
                <a:cubicBezTo>
                  <a:pt x="2198429" y="603587"/>
                  <a:pt x="2209800" y="592667"/>
                  <a:pt x="2222500" y="584200"/>
                </a:cubicBezTo>
                <a:cubicBezTo>
                  <a:pt x="2313180" y="614427"/>
                  <a:pt x="2276423" y="624452"/>
                  <a:pt x="2336800" y="584200"/>
                </a:cubicBezTo>
                <a:cubicBezTo>
                  <a:pt x="2349500" y="592667"/>
                  <a:pt x="2364107" y="598807"/>
                  <a:pt x="2374900" y="609600"/>
                </a:cubicBezTo>
                <a:cubicBezTo>
                  <a:pt x="2471167" y="705867"/>
                  <a:pt x="2239222" y="657175"/>
                  <a:pt x="2616200" y="635000"/>
                </a:cubicBezTo>
                <a:cubicBezTo>
                  <a:pt x="2620433" y="622300"/>
                  <a:pt x="2616667" y="602337"/>
                  <a:pt x="2628900" y="596900"/>
                </a:cubicBezTo>
                <a:cubicBezTo>
                  <a:pt x="2660089" y="583038"/>
                  <a:pt x="2696834" y="589811"/>
                  <a:pt x="2730500" y="584200"/>
                </a:cubicBezTo>
                <a:cubicBezTo>
                  <a:pt x="2843662" y="565340"/>
                  <a:pt x="2708954" y="571500"/>
                  <a:pt x="2857500" y="57150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1740090" y="2564368"/>
            <a:ext cx="2488820" cy="369332"/>
          </a:xfrm>
          <a:prstGeom prst="rect">
            <a:avLst/>
          </a:prstGeom>
          <a:noFill/>
        </p:spPr>
        <p:txBody>
          <a:bodyPr wrap="none" rtlCol="0">
            <a:spAutoFit/>
          </a:bodyPr>
          <a:lstStyle/>
          <a:p>
            <a:r>
              <a:rPr lang="en-US" dirty="0" smtClean="0"/>
              <a:t>Livingston’s </a:t>
            </a:r>
            <a:r>
              <a:rPr lang="en-US" dirty="0" smtClean="0"/>
              <a:t>Strain Data*</a:t>
            </a:r>
            <a:endParaRPr lang="en-US" dirty="0"/>
          </a:p>
        </p:txBody>
      </p:sp>
      <p:sp>
        <p:nvSpPr>
          <p:cNvPr id="15" name="TextBox 14"/>
          <p:cNvSpPr txBox="1"/>
          <p:nvPr/>
        </p:nvSpPr>
        <p:spPr>
          <a:xfrm>
            <a:off x="5258189" y="2564368"/>
            <a:ext cx="2310623" cy="369332"/>
          </a:xfrm>
          <a:prstGeom prst="rect">
            <a:avLst/>
          </a:prstGeom>
          <a:noFill/>
        </p:spPr>
        <p:txBody>
          <a:bodyPr wrap="none" rtlCol="0">
            <a:spAutoFit/>
          </a:bodyPr>
          <a:lstStyle/>
          <a:p>
            <a:r>
              <a:rPr lang="en-US" dirty="0"/>
              <a:t>Hanford’s Strain Data*</a:t>
            </a:r>
            <a:endParaRPr lang="en-US" dirty="0"/>
          </a:p>
        </p:txBody>
      </p:sp>
      <p:sp>
        <p:nvSpPr>
          <p:cNvPr id="18" name="Rectangle 17"/>
          <p:cNvSpPr/>
          <p:nvPr/>
        </p:nvSpPr>
        <p:spPr>
          <a:xfrm>
            <a:off x="1739900" y="3060701"/>
            <a:ext cx="2755899" cy="134620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130800" y="3060701"/>
            <a:ext cx="2781300" cy="134620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646528" y="6426200"/>
            <a:ext cx="3497472" cy="369332"/>
          </a:xfrm>
          <a:prstGeom prst="rect">
            <a:avLst/>
          </a:prstGeom>
          <a:noFill/>
        </p:spPr>
        <p:txBody>
          <a:bodyPr wrap="none" rtlCol="0">
            <a:spAutoFit/>
          </a:bodyPr>
          <a:lstStyle/>
          <a:p>
            <a:r>
              <a:rPr lang="en-US" dirty="0" smtClean="0"/>
              <a:t>* </a:t>
            </a:r>
            <a:r>
              <a:rPr lang="en-US" dirty="0" smtClean="0"/>
              <a:t>Figures are not real, Numbers are</a:t>
            </a:r>
            <a:endParaRPr lang="en-US" dirty="0"/>
          </a:p>
        </p:txBody>
      </p:sp>
      <p:sp>
        <p:nvSpPr>
          <p:cNvPr id="21" name="TextBox 20"/>
          <p:cNvSpPr txBox="1"/>
          <p:nvPr/>
        </p:nvSpPr>
        <p:spPr>
          <a:xfrm>
            <a:off x="2989006" y="5561568"/>
            <a:ext cx="3165988" cy="369332"/>
          </a:xfrm>
          <a:prstGeom prst="rect">
            <a:avLst/>
          </a:prstGeom>
          <a:noFill/>
        </p:spPr>
        <p:txBody>
          <a:bodyPr wrap="none" rtlCol="0">
            <a:spAutoFit/>
          </a:bodyPr>
          <a:lstStyle/>
          <a:p>
            <a:r>
              <a:rPr lang="en-US" dirty="0" smtClean="0"/>
              <a:t>Coherent </a:t>
            </a:r>
            <a:r>
              <a:rPr lang="en-US" dirty="0" smtClean="0"/>
              <a:t>Bayes Factor = </a:t>
            </a:r>
            <a:r>
              <a:rPr lang="en-US" dirty="0" smtClean="0"/>
              <a:t>142.82</a:t>
            </a:r>
            <a:endParaRPr lang="en-US" dirty="0"/>
          </a:p>
        </p:txBody>
      </p:sp>
      <p:sp>
        <p:nvSpPr>
          <p:cNvPr id="23" name="TextBox 22"/>
          <p:cNvSpPr txBox="1"/>
          <p:nvPr/>
        </p:nvSpPr>
        <p:spPr>
          <a:xfrm>
            <a:off x="3504609" y="4327723"/>
            <a:ext cx="556087" cy="307777"/>
          </a:xfrm>
          <a:prstGeom prst="rect">
            <a:avLst/>
          </a:prstGeom>
          <a:noFill/>
        </p:spPr>
        <p:txBody>
          <a:bodyPr wrap="none" rtlCol="0">
            <a:spAutoFit/>
          </a:bodyPr>
          <a:lstStyle/>
          <a:p>
            <a:r>
              <a:rPr lang="en-US" sz="1400" i="1" dirty="0" smtClean="0"/>
              <a:t>time</a:t>
            </a:r>
            <a:endParaRPr lang="en-US" sz="1400" i="1" dirty="0"/>
          </a:p>
        </p:txBody>
      </p:sp>
      <p:sp>
        <p:nvSpPr>
          <p:cNvPr id="25" name="TextBox 24"/>
          <p:cNvSpPr txBox="1"/>
          <p:nvPr/>
        </p:nvSpPr>
        <p:spPr>
          <a:xfrm rot="16200000">
            <a:off x="1232875" y="3599315"/>
            <a:ext cx="645680" cy="307777"/>
          </a:xfrm>
          <a:prstGeom prst="rect">
            <a:avLst/>
          </a:prstGeom>
          <a:noFill/>
        </p:spPr>
        <p:txBody>
          <a:bodyPr wrap="none" rtlCol="0">
            <a:spAutoFit/>
          </a:bodyPr>
          <a:lstStyle/>
          <a:p>
            <a:r>
              <a:rPr lang="en-US" sz="1400" i="1" dirty="0" smtClean="0"/>
              <a:t>strain</a:t>
            </a:r>
            <a:endParaRPr lang="en-US" sz="1400" i="1" dirty="0"/>
          </a:p>
        </p:txBody>
      </p:sp>
      <p:sp>
        <p:nvSpPr>
          <p:cNvPr id="26" name="TextBox 25"/>
          <p:cNvSpPr txBox="1"/>
          <p:nvPr/>
        </p:nvSpPr>
        <p:spPr>
          <a:xfrm rot="16200000">
            <a:off x="4654072" y="3598659"/>
            <a:ext cx="645680" cy="307777"/>
          </a:xfrm>
          <a:prstGeom prst="rect">
            <a:avLst/>
          </a:prstGeom>
          <a:noFill/>
        </p:spPr>
        <p:txBody>
          <a:bodyPr wrap="none" rtlCol="0">
            <a:spAutoFit/>
          </a:bodyPr>
          <a:lstStyle/>
          <a:p>
            <a:r>
              <a:rPr lang="en-US" sz="1400" i="1" dirty="0" smtClean="0"/>
              <a:t>strain</a:t>
            </a:r>
            <a:endParaRPr lang="en-US" sz="1400" i="1" dirty="0"/>
          </a:p>
        </p:txBody>
      </p:sp>
      <p:cxnSp>
        <p:nvCxnSpPr>
          <p:cNvPr id="27" name="Straight Arrow Connector 26"/>
          <p:cNvCxnSpPr/>
          <p:nvPr/>
        </p:nvCxnSpPr>
        <p:spPr>
          <a:xfrm flipV="1">
            <a:off x="1556222" y="3062284"/>
            <a:ext cx="0" cy="368079"/>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985222" y="3114668"/>
            <a:ext cx="0" cy="368079"/>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3991545" y="4521199"/>
            <a:ext cx="315225" cy="1"/>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109939" y="4327723"/>
            <a:ext cx="556087" cy="307777"/>
          </a:xfrm>
          <a:prstGeom prst="rect">
            <a:avLst/>
          </a:prstGeom>
          <a:noFill/>
        </p:spPr>
        <p:txBody>
          <a:bodyPr wrap="none" rtlCol="0">
            <a:spAutoFit/>
          </a:bodyPr>
          <a:lstStyle/>
          <a:p>
            <a:r>
              <a:rPr lang="en-US" sz="1400" i="1" dirty="0" smtClean="0"/>
              <a:t>time</a:t>
            </a:r>
            <a:endParaRPr lang="en-US" sz="1400" i="1" dirty="0"/>
          </a:p>
        </p:txBody>
      </p:sp>
      <p:cxnSp>
        <p:nvCxnSpPr>
          <p:cNvPr id="33" name="Straight Arrow Connector 32"/>
          <p:cNvCxnSpPr/>
          <p:nvPr/>
        </p:nvCxnSpPr>
        <p:spPr>
          <a:xfrm flipV="1">
            <a:off x="7596875" y="4521199"/>
            <a:ext cx="315225" cy="1"/>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87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Issue with Bayes Factor</a:t>
            </a:r>
            <a:endParaRPr lang="en-US" dirty="0">
              <a:solidFill>
                <a:schemeClr val="accent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5" name="TextBox 4"/>
          <p:cNvSpPr txBox="1"/>
          <p:nvPr/>
        </p:nvSpPr>
        <p:spPr>
          <a:xfrm>
            <a:off x="1344775" y="1511301"/>
            <a:ext cx="6454451" cy="369332"/>
          </a:xfrm>
          <a:prstGeom prst="rect">
            <a:avLst/>
          </a:prstGeom>
          <a:noFill/>
        </p:spPr>
        <p:txBody>
          <a:bodyPr wrap="square" rtlCol="0">
            <a:spAutoFit/>
          </a:bodyPr>
          <a:lstStyle/>
          <a:p>
            <a:pPr algn="ctr"/>
            <a:r>
              <a:rPr lang="en-US" dirty="0" smtClean="0"/>
              <a:t>A glitch in one detector’s data inflates the Coherent Bayes Factor</a:t>
            </a:r>
            <a:endParaRPr lang="en-US" dirty="0"/>
          </a:p>
        </p:txBody>
      </p:sp>
      <p:sp>
        <p:nvSpPr>
          <p:cNvPr id="8" name="Rectangle 7"/>
          <p:cNvSpPr/>
          <p:nvPr/>
        </p:nvSpPr>
        <p:spPr>
          <a:xfrm>
            <a:off x="1346200" y="2933700"/>
            <a:ext cx="3276600" cy="16891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775200" y="2933700"/>
            <a:ext cx="3276600" cy="1689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1739900" y="3670300"/>
            <a:ext cx="2755898" cy="203200"/>
          </a:xfrm>
          <a:custGeom>
            <a:avLst/>
            <a:gdLst>
              <a:gd name="connsiteX0" fmla="*/ 0 w 2921000"/>
              <a:gd name="connsiteY0" fmla="*/ 177800 h 622300"/>
              <a:gd name="connsiteX1" fmla="*/ 38100 w 2921000"/>
              <a:gd name="connsiteY1" fmla="*/ 114300 h 622300"/>
              <a:gd name="connsiteX2" fmla="*/ 88900 w 2921000"/>
              <a:gd name="connsiteY2" fmla="*/ 177800 h 622300"/>
              <a:gd name="connsiteX3" fmla="*/ 114300 w 2921000"/>
              <a:gd name="connsiteY3" fmla="*/ 292100 h 622300"/>
              <a:gd name="connsiteX4" fmla="*/ 165100 w 2921000"/>
              <a:gd name="connsiteY4" fmla="*/ 431800 h 622300"/>
              <a:gd name="connsiteX5" fmla="*/ 177800 w 2921000"/>
              <a:gd name="connsiteY5" fmla="*/ 508000 h 622300"/>
              <a:gd name="connsiteX6" fmla="*/ 203200 w 2921000"/>
              <a:gd name="connsiteY6" fmla="*/ 584200 h 622300"/>
              <a:gd name="connsiteX7" fmla="*/ 228600 w 2921000"/>
              <a:gd name="connsiteY7" fmla="*/ 406400 h 622300"/>
              <a:gd name="connsiteX8" fmla="*/ 241300 w 2921000"/>
              <a:gd name="connsiteY8" fmla="*/ 330200 h 622300"/>
              <a:gd name="connsiteX9" fmla="*/ 266700 w 2921000"/>
              <a:gd name="connsiteY9" fmla="*/ 279400 h 622300"/>
              <a:gd name="connsiteX10" fmla="*/ 279400 w 2921000"/>
              <a:gd name="connsiteY10" fmla="*/ 241300 h 622300"/>
              <a:gd name="connsiteX11" fmla="*/ 304800 w 2921000"/>
              <a:gd name="connsiteY11" fmla="*/ 279400 h 622300"/>
              <a:gd name="connsiteX12" fmla="*/ 330200 w 2921000"/>
              <a:gd name="connsiteY12" fmla="*/ 355600 h 622300"/>
              <a:gd name="connsiteX13" fmla="*/ 342900 w 2921000"/>
              <a:gd name="connsiteY13" fmla="*/ 317500 h 622300"/>
              <a:gd name="connsiteX14" fmla="*/ 393700 w 2921000"/>
              <a:gd name="connsiteY14" fmla="*/ 393700 h 622300"/>
              <a:gd name="connsiteX15" fmla="*/ 406400 w 2921000"/>
              <a:gd name="connsiteY15" fmla="*/ 457200 h 622300"/>
              <a:gd name="connsiteX16" fmla="*/ 431800 w 2921000"/>
              <a:gd name="connsiteY16" fmla="*/ 317500 h 622300"/>
              <a:gd name="connsiteX17" fmla="*/ 444500 w 2921000"/>
              <a:gd name="connsiteY17" fmla="*/ 241300 h 622300"/>
              <a:gd name="connsiteX18" fmla="*/ 469900 w 2921000"/>
              <a:gd name="connsiteY18" fmla="*/ 165100 h 622300"/>
              <a:gd name="connsiteX19" fmla="*/ 495300 w 2921000"/>
              <a:gd name="connsiteY19" fmla="*/ 330200 h 622300"/>
              <a:gd name="connsiteX20" fmla="*/ 533400 w 2921000"/>
              <a:gd name="connsiteY20" fmla="*/ 622300 h 622300"/>
              <a:gd name="connsiteX21" fmla="*/ 546100 w 2921000"/>
              <a:gd name="connsiteY21" fmla="*/ 482600 h 622300"/>
              <a:gd name="connsiteX22" fmla="*/ 571500 w 2921000"/>
              <a:gd name="connsiteY22" fmla="*/ 406400 h 622300"/>
              <a:gd name="connsiteX23" fmla="*/ 596900 w 2921000"/>
              <a:gd name="connsiteY23" fmla="*/ 317500 h 622300"/>
              <a:gd name="connsiteX24" fmla="*/ 622300 w 2921000"/>
              <a:gd name="connsiteY24" fmla="*/ 203200 h 622300"/>
              <a:gd name="connsiteX25" fmla="*/ 635000 w 2921000"/>
              <a:gd name="connsiteY25" fmla="*/ 165100 h 622300"/>
              <a:gd name="connsiteX26" fmla="*/ 660400 w 2921000"/>
              <a:gd name="connsiteY26" fmla="*/ 203200 h 622300"/>
              <a:gd name="connsiteX27" fmla="*/ 685800 w 2921000"/>
              <a:gd name="connsiteY27" fmla="*/ 355600 h 622300"/>
              <a:gd name="connsiteX28" fmla="*/ 698500 w 2921000"/>
              <a:gd name="connsiteY28" fmla="*/ 393700 h 622300"/>
              <a:gd name="connsiteX29" fmla="*/ 711200 w 2921000"/>
              <a:gd name="connsiteY29" fmla="*/ 330200 h 622300"/>
              <a:gd name="connsiteX30" fmla="*/ 749300 w 2921000"/>
              <a:gd name="connsiteY30" fmla="*/ 317500 h 622300"/>
              <a:gd name="connsiteX31" fmla="*/ 774700 w 2921000"/>
              <a:gd name="connsiteY31" fmla="*/ 368300 h 622300"/>
              <a:gd name="connsiteX32" fmla="*/ 812800 w 2921000"/>
              <a:gd name="connsiteY32" fmla="*/ 482600 h 622300"/>
              <a:gd name="connsiteX33" fmla="*/ 889000 w 2921000"/>
              <a:gd name="connsiteY33" fmla="*/ 469900 h 622300"/>
              <a:gd name="connsiteX34" fmla="*/ 927100 w 2921000"/>
              <a:gd name="connsiteY34" fmla="*/ 457200 h 622300"/>
              <a:gd name="connsiteX35" fmla="*/ 939800 w 2921000"/>
              <a:gd name="connsiteY35" fmla="*/ 419100 h 622300"/>
              <a:gd name="connsiteX36" fmla="*/ 965200 w 2921000"/>
              <a:gd name="connsiteY36" fmla="*/ 317500 h 622300"/>
              <a:gd name="connsiteX37" fmla="*/ 1003300 w 2921000"/>
              <a:gd name="connsiteY37" fmla="*/ 381000 h 622300"/>
              <a:gd name="connsiteX38" fmla="*/ 1016000 w 2921000"/>
              <a:gd name="connsiteY38" fmla="*/ 520700 h 622300"/>
              <a:gd name="connsiteX39" fmla="*/ 1041400 w 2921000"/>
              <a:gd name="connsiteY39" fmla="*/ 419100 h 622300"/>
              <a:gd name="connsiteX40" fmla="*/ 1054100 w 2921000"/>
              <a:gd name="connsiteY40" fmla="*/ 368300 h 622300"/>
              <a:gd name="connsiteX41" fmla="*/ 1066800 w 2921000"/>
              <a:gd name="connsiteY41" fmla="*/ 317500 h 622300"/>
              <a:gd name="connsiteX42" fmla="*/ 1104900 w 2921000"/>
              <a:gd name="connsiteY42" fmla="*/ 393700 h 622300"/>
              <a:gd name="connsiteX43" fmla="*/ 1181100 w 2921000"/>
              <a:gd name="connsiteY43" fmla="*/ 419100 h 622300"/>
              <a:gd name="connsiteX44" fmla="*/ 1270000 w 2921000"/>
              <a:gd name="connsiteY44" fmla="*/ 393700 h 622300"/>
              <a:gd name="connsiteX45" fmla="*/ 1295400 w 2921000"/>
              <a:gd name="connsiteY45" fmla="*/ 355600 h 622300"/>
              <a:gd name="connsiteX46" fmla="*/ 1320800 w 2921000"/>
              <a:gd name="connsiteY46" fmla="*/ 241300 h 622300"/>
              <a:gd name="connsiteX47" fmla="*/ 1346200 w 2921000"/>
              <a:gd name="connsiteY47" fmla="*/ 342900 h 622300"/>
              <a:gd name="connsiteX48" fmla="*/ 1358900 w 2921000"/>
              <a:gd name="connsiteY48" fmla="*/ 431800 h 622300"/>
              <a:gd name="connsiteX49" fmla="*/ 1384300 w 2921000"/>
              <a:gd name="connsiteY49" fmla="*/ 533400 h 622300"/>
              <a:gd name="connsiteX50" fmla="*/ 1422400 w 2921000"/>
              <a:gd name="connsiteY50" fmla="*/ 381000 h 622300"/>
              <a:gd name="connsiteX51" fmla="*/ 1435100 w 2921000"/>
              <a:gd name="connsiteY51" fmla="*/ 330200 h 622300"/>
              <a:gd name="connsiteX52" fmla="*/ 1447800 w 2921000"/>
              <a:gd name="connsiteY52" fmla="*/ 279400 h 622300"/>
              <a:gd name="connsiteX53" fmla="*/ 1485900 w 2921000"/>
              <a:gd name="connsiteY53" fmla="*/ 292100 h 622300"/>
              <a:gd name="connsiteX54" fmla="*/ 1498600 w 2921000"/>
              <a:gd name="connsiteY54" fmla="*/ 342900 h 622300"/>
              <a:gd name="connsiteX55" fmla="*/ 1511300 w 2921000"/>
              <a:gd name="connsiteY55" fmla="*/ 228600 h 622300"/>
              <a:gd name="connsiteX56" fmla="*/ 1549400 w 2921000"/>
              <a:gd name="connsiteY56" fmla="*/ 317500 h 622300"/>
              <a:gd name="connsiteX57" fmla="*/ 1562100 w 2921000"/>
              <a:gd name="connsiteY57" fmla="*/ 355600 h 622300"/>
              <a:gd name="connsiteX58" fmla="*/ 1612900 w 2921000"/>
              <a:gd name="connsiteY58" fmla="*/ 317500 h 622300"/>
              <a:gd name="connsiteX59" fmla="*/ 1651000 w 2921000"/>
              <a:gd name="connsiteY59" fmla="*/ 292100 h 622300"/>
              <a:gd name="connsiteX60" fmla="*/ 1689100 w 2921000"/>
              <a:gd name="connsiteY60" fmla="*/ 355600 h 622300"/>
              <a:gd name="connsiteX61" fmla="*/ 1701800 w 2921000"/>
              <a:gd name="connsiteY61" fmla="*/ 431800 h 622300"/>
              <a:gd name="connsiteX62" fmla="*/ 1714500 w 2921000"/>
              <a:gd name="connsiteY62" fmla="*/ 482600 h 622300"/>
              <a:gd name="connsiteX63" fmla="*/ 1727200 w 2921000"/>
              <a:gd name="connsiteY63" fmla="*/ 609600 h 622300"/>
              <a:gd name="connsiteX64" fmla="*/ 1752600 w 2921000"/>
              <a:gd name="connsiteY64" fmla="*/ 431800 h 622300"/>
              <a:gd name="connsiteX65" fmla="*/ 1803400 w 2921000"/>
              <a:gd name="connsiteY65" fmla="*/ 355600 h 622300"/>
              <a:gd name="connsiteX66" fmla="*/ 1841500 w 2921000"/>
              <a:gd name="connsiteY66" fmla="*/ 330200 h 622300"/>
              <a:gd name="connsiteX67" fmla="*/ 1854200 w 2921000"/>
              <a:gd name="connsiteY67" fmla="*/ 368300 h 622300"/>
              <a:gd name="connsiteX68" fmla="*/ 1917700 w 2921000"/>
              <a:gd name="connsiteY68" fmla="*/ 304800 h 622300"/>
              <a:gd name="connsiteX69" fmla="*/ 1955800 w 2921000"/>
              <a:gd name="connsiteY69" fmla="*/ 292100 h 622300"/>
              <a:gd name="connsiteX70" fmla="*/ 1993900 w 2921000"/>
              <a:gd name="connsiteY70" fmla="*/ 304800 h 622300"/>
              <a:gd name="connsiteX71" fmla="*/ 2159000 w 2921000"/>
              <a:gd name="connsiteY71" fmla="*/ 469900 h 622300"/>
              <a:gd name="connsiteX72" fmla="*/ 2247900 w 2921000"/>
              <a:gd name="connsiteY72" fmla="*/ 571500 h 622300"/>
              <a:gd name="connsiteX73" fmla="*/ 2260600 w 2921000"/>
              <a:gd name="connsiteY73" fmla="*/ 457200 h 622300"/>
              <a:gd name="connsiteX74" fmla="*/ 2298700 w 2921000"/>
              <a:gd name="connsiteY74" fmla="*/ 38100 h 622300"/>
              <a:gd name="connsiteX75" fmla="*/ 2311400 w 2921000"/>
              <a:gd name="connsiteY75" fmla="*/ 0 h 622300"/>
              <a:gd name="connsiteX76" fmla="*/ 2336800 w 2921000"/>
              <a:gd name="connsiteY76" fmla="*/ 88900 h 622300"/>
              <a:gd name="connsiteX77" fmla="*/ 2400300 w 2921000"/>
              <a:gd name="connsiteY77" fmla="*/ 266700 h 622300"/>
              <a:gd name="connsiteX78" fmla="*/ 2438400 w 2921000"/>
              <a:gd name="connsiteY78" fmla="*/ 368300 h 622300"/>
              <a:gd name="connsiteX79" fmla="*/ 2476500 w 2921000"/>
              <a:gd name="connsiteY79" fmla="*/ 381000 h 622300"/>
              <a:gd name="connsiteX80" fmla="*/ 2552700 w 2921000"/>
              <a:gd name="connsiteY80" fmla="*/ 368300 h 622300"/>
              <a:gd name="connsiteX81" fmla="*/ 2590800 w 2921000"/>
              <a:gd name="connsiteY81" fmla="*/ 355600 h 622300"/>
              <a:gd name="connsiteX82" fmla="*/ 2628900 w 2921000"/>
              <a:gd name="connsiteY82" fmla="*/ 368300 h 622300"/>
              <a:gd name="connsiteX83" fmla="*/ 2641600 w 2921000"/>
              <a:gd name="connsiteY83" fmla="*/ 406400 h 622300"/>
              <a:gd name="connsiteX84" fmla="*/ 2679700 w 2921000"/>
              <a:gd name="connsiteY84" fmla="*/ 381000 h 622300"/>
              <a:gd name="connsiteX85" fmla="*/ 2768600 w 2921000"/>
              <a:gd name="connsiteY85" fmla="*/ 355600 h 622300"/>
              <a:gd name="connsiteX86" fmla="*/ 2806700 w 2921000"/>
              <a:gd name="connsiteY86" fmla="*/ 330200 h 622300"/>
              <a:gd name="connsiteX87" fmla="*/ 2832100 w 2921000"/>
              <a:gd name="connsiteY87" fmla="*/ 368300 h 622300"/>
              <a:gd name="connsiteX88" fmla="*/ 2908300 w 2921000"/>
              <a:gd name="connsiteY88" fmla="*/ 342900 h 622300"/>
              <a:gd name="connsiteX89" fmla="*/ 2921000 w 2921000"/>
              <a:gd name="connsiteY89" fmla="*/ 3429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921000" h="622300">
                <a:moveTo>
                  <a:pt x="0" y="177800"/>
                </a:moveTo>
                <a:cubicBezTo>
                  <a:pt x="12700" y="156633"/>
                  <a:pt x="17561" y="127992"/>
                  <a:pt x="38100" y="114300"/>
                </a:cubicBezTo>
                <a:cubicBezTo>
                  <a:pt x="80996" y="85703"/>
                  <a:pt x="88290" y="175055"/>
                  <a:pt x="88900" y="177800"/>
                </a:cubicBezTo>
                <a:cubicBezTo>
                  <a:pt x="99258" y="224413"/>
                  <a:pt x="101026" y="247853"/>
                  <a:pt x="114300" y="292100"/>
                </a:cubicBezTo>
                <a:cubicBezTo>
                  <a:pt x="133865" y="357318"/>
                  <a:pt x="140863" y="371207"/>
                  <a:pt x="165100" y="431800"/>
                </a:cubicBezTo>
                <a:cubicBezTo>
                  <a:pt x="169333" y="457200"/>
                  <a:pt x="171555" y="483018"/>
                  <a:pt x="177800" y="508000"/>
                </a:cubicBezTo>
                <a:cubicBezTo>
                  <a:pt x="184294" y="533975"/>
                  <a:pt x="203200" y="584200"/>
                  <a:pt x="203200" y="584200"/>
                </a:cubicBezTo>
                <a:cubicBezTo>
                  <a:pt x="211667" y="524933"/>
                  <a:pt x="219719" y="465606"/>
                  <a:pt x="228600" y="406400"/>
                </a:cubicBezTo>
                <a:cubicBezTo>
                  <a:pt x="232420" y="380935"/>
                  <a:pt x="233901" y="354864"/>
                  <a:pt x="241300" y="330200"/>
                </a:cubicBezTo>
                <a:cubicBezTo>
                  <a:pt x="246740" y="312066"/>
                  <a:pt x="259242" y="296801"/>
                  <a:pt x="266700" y="279400"/>
                </a:cubicBezTo>
                <a:cubicBezTo>
                  <a:pt x="271973" y="267095"/>
                  <a:pt x="275167" y="254000"/>
                  <a:pt x="279400" y="241300"/>
                </a:cubicBezTo>
                <a:cubicBezTo>
                  <a:pt x="287867" y="254000"/>
                  <a:pt x="298601" y="265452"/>
                  <a:pt x="304800" y="279400"/>
                </a:cubicBezTo>
                <a:cubicBezTo>
                  <a:pt x="315674" y="303866"/>
                  <a:pt x="330200" y="355600"/>
                  <a:pt x="330200" y="355600"/>
                </a:cubicBezTo>
                <a:cubicBezTo>
                  <a:pt x="334433" y="342900"/>
                  <a:pt x="334537" y="327953"/>
                  <a:pt x="342900" y="317500"/>
                </a:cubicBezTo>
                <a:cubicBezTo>
                  <a:pt x="405656" y="239055"/>
                  <a:pt x="387474" y="353233"/>
                  <a:pt x="393700" y="393700"/>
                </a:cubicBezTo>
                <a:cubicBezTo>
                  <a:pt x="396982" y="415035"/>
                  <a:pt x="402167" y="436033"/>
                  <a:pt x="406400" y="457200"/>
                </a:cubicBezTo>
                <a:cubicBezTo>
                  <a:pt x="443823" y="232661"/>
                  <a:pt x="396300" y="512751"/>
                  <a:pt x="431800" y="317500"/>
                </a:cubicBezTo>
                <a:cubicBezTo>
                  <a:pt x="436406" y="292165"/>
                  <a:pt x="438255" y="266282"/>
                  <a:pt x="444500" y="241300"/>
                </a:cubicBezTo>
                <a:cubicBezTo>
                  <a:pt x="450994" y="215325"/>
                  <a:pt x="469900" y="165100"/>
                  <a:pt x="469900" y="165100"/>
                </a:cubicBezTo>
                <a:cubicBezTo>
                  <a:pt x="494319" y="262777"/>
                  <a:pt x="475353" y="177276"/>
                  <a:pt x="495300" y="330200"/>
                </a:cubicBezTo>
                <a:cubicBezTo>
                  <a:pt x="541532" y="684645"/>
                  <a:pt x="504221" y="359689"/>
                  <a:pt x="533400" y="622300"/>
                </a:cubicBezTo>
                <a:cubicBezTo>
                  <a:pt x="537633" y="575733"/>
                  <a:pt x="537974" y="528647"/>
                  <a:pt x="546100" y="482600"/>
                </a:cubicBezTo>
                <a:cubicBezTo>
                  <a:pt x="550753" y="456233"/>
                  <a:pt x="563626" y="431990"/>
                  <a:pt x="571500" y="406400"/>
                </a:cubicBezTo>
                <a:cubicBezTo>
                  <a:pt x="580563" y="376944"/>
                  <a:pt x="588791" y="347233"/>
                  <a:pt x="596900" y="317500"/>
                </a:cubicBezTo>
                <a:cubicBezTo>
                  <a:pt x="636012" y="174090"/>
                  <a:pt x="579988" y="372448"/>
                  <a:pt x="622300" y="203200"/>
                </a:cubicBezTo>
                <a:cubicBezTo>
                  <a:pt x="625547" y="190213"/>
                  <a:pt x="630767" y="177800"/>
                  <a:pt x="635000" y="165100"/>
                </a:cubicBezTo>
                <a:cubicBezTo>
                  <a:pt x="643467" y="177800"/>
                  <a:pt x="654387" y="189171"/>
                  <a:pt x="660400" y="203200"/>
                </a:cubicBezTo>
                <a:cubicBezTo>
                  <a:pt x="676338" y="240390"/>
                  <a:pt x="680789" y="328039"/>
                  <a:pt x="685800" y="355600"/>
                </a:cubicBezTo>
                <a:cubicBezTo>
                  <a:pt x="688195" y="368771"/>
                  <a:pt x="694267" y="381000"/>
                  <a:pt x="698500" y="393700"/>
                </a:cubicBezTo>
                <a:cubicBezTo>
                  <a:pt x="702733" y="372533"/>
                  <a:pt x="699226" y="348161"/>
                  <a:pt x="711200" y="330200"/>
                </a:cubicBezTo>
                <a:cubicBezTo>
                  <a:pt x="718626" y="319061"/>
                  <a:pt x="737821" y="310612"/>
                  <a:pt x="749300" y="317500"/>
                </a:cubicBezTo>
                <a:cubicBezTo>
                  <a:pt x="765534" y="327240"/>
                  <a:pt x="767904" y="350630"/>
                  <a:pt x="774700" y="368300"/>
                </a:cubicBezTo>
                <a:cubicBezTo>
                  <a:pt x="789117" y="405784"/>
                  <a:pt x="812800" y="482600"/>
                  <a:pt x="812800" y="482600"/>
                </a:cubicBezTo>
                <a:cubicBezTo>
                  <a:pt x="838200" y="478367"/>
                  <a:pt x="863863" y="475486"/>
                  <a:pt x="889000" y="469900"/>
                </a:cubicBezTo>
                <a:cubicBezTo>
                  <a:pt x="902068" y="466996"/>
                  <a:pt x="917634" y="466666"/>
                  <a:pt x="927100" y="457200"/>
                </a:cubicBezTo>
                <a:cubicBezTo>
                  <a:pt x="936566" y="447734"/>
                  <a:pt x="936278" y="432015"/>
                  <a:pt x="939800" y="419100"/>
                </a:cubicBezTo>
                <a:cubicBezTo>
                  <a:pt x="948985" y="385421"/>
                  <a:pt x="965200" y="317500"/>
                  <a:pt x="965200" y="317500"/>
                </a:cubicBezTo>
                <a:cubicBezTo>
                  <a:pt x="977900" y="338667"/>
                  <a:pt x="997313" y="357053"/>
                  <a:pt x="1003300" y="381000"/>
                </a:cubicBezTo>
                <a:cubicBezTo>
                  <a:pt x="1014641" y="426363"/>
                  <a:pt x="982937" y="487637"/>
                  <a:pt x="1016000" y="520700"/>
                </a:cubicBezTo>
                <a:cubicBezTo>
                  <a:pt x="1040684" y="545384"/>
                  <a:pt x="1032933" y="452967"/>
                  <a:pt x="1041400" y="419100"/>
                </a:cubicBezTo>
                <a:lnTo>
                  <a:pt x="1054100" y="368300"/>
                </a:lnTo>
                <a:lnTo>
                  <a:pt x="1066800" y="317500"/>
                </a:lnTo>
                <a:cubicBezTo>
                  <a:pt x="1073720" y="338260"/>
                  <a:pt x="1084168" y="380742"/>
                  <a:pt x="1104900" y="393700"/>
                </a:cubicBezTo>
                <a:cubicBezTo>
                  <a:pt x="1127604" y="407890"/>
                  <a:pt x="1181100" y="419100"/>
                  <a:pt x="1181100" y="419100"/>
                </a:cubicBezTo>
                <a:cubicBezTo>
                  <a:pt x="1184419" y="418270"/>
                  <a:pt x="1261718" y="400325"/>
                  <a:pt x="1270000" y="393700"/>
                </a:cubicBezTo>
                <a:cubicBezTo>
                  <a:pt x="1281919" y="384165"/>
                  <a:pt x="1288574" y="369252"/>
                  <a:pt x="1295400" y="355600"/>
                </a:cubicBezTo>
                <a:cubicBezTo>
                  <a:pt x="1311032" y="324336"/>
                  <a:pt x="1315922" y="270566"/>
                  <a:pt x="1320800" y="241300"/>
                </a:cubicBezTo>
                <a:cubicBezTo>
                  <a:pt x="1329267" y="275167"/>
                  <a:pt x="1339354" y="308669"/>
                  <a:pt x="1346200" y="342900"/>
                </a:cubicBezTo>
                <a:cubicBezTo>
                  <a:pt x="1352071" y="372253"/>
                  <a:pt x="1353979" y="402273"/>
                  <a:pt x="1358900" y="431800"/>
                </a:cubicBezTo>
                <a:cubicBezTo>
                  <a:pt x="1369117" y="493102"/>
                  <a:pt x="1367942" y="484326"/>
                  <a:pt x="1384300" y="533400"/>
                </a:cubicBezTo>
                <a:lnTo>
                  <a:pt x="1422400" y="381000"/>
                </a:lnTo>
                <a:lnTo>
                  <a:pt x="1435100" y="330200"/>
                </a:lnTo>
                <a:lnTo>
                  <a:pt x="1447800" y="279400"/>
                </a:lnTo>
                <a:cubicBezTo>
                  <a:pt x="1460500" y="283633"/>
                  <a:pt x="1477537" y="281647"/>
                  <a:pt x="1485900" y="292100"/>
                </a:cubicBezTo>
                <a:cubicBezTo>
                  <a:pt x="1496804" y="305730"/>
                  <a:pt x="1492118" y="359106"/>
                  <a:pt x="1498600" y="342900"/>
                </a:cubicBezTo>
                <a:cubicBezTo>
                  <a:pt x="1512837" y="307307"/>
                  <a:pt x="1507067" y="266700"/>
                  <a:pt x="1511300" y="228600"/>
                </a:cubicBezTo>
                <a:cubicBezTo>
                  <a:pt x="1541084" y="317951"/>
                  <a:pt x="1502320" y="207646"/>
                  <a:pt x="1549400" y="317500"/>
                </a:cubicBezTo>
                <a:cubicBezTo>
                  <a:pt x="1554673" y="329805"/>
                  <a:pt x="1557867" y="342900"/>
                  <a:pt x="1562100" y="355600"/>
                </a:cubicBezTo>
                <a:cubicBezTo>
                  <a:pt x="1579033" y="342900"/>
                  <a:pt x="1595676" y="329803"/>
                  <a:pt x="1612900" y="317500"/>
                </a:cubicBezTo>
                <a:cubicBezTo>
                  <a:pt x="1625320" y="308628"/>
                  <a:pt x="1637348" y="285274"/>
                  <a:pt x="1651000" y="292100"/>
                </a:cubicBezTo>
                <a:cubicBezTo>
                  <a:pt x="1673078" y="303139"/>
                  <a:pt x="1676400" y="334433"/>
                  <a:pt x="1689100" y="355600"/>
                </a:cubicBezTo>
                <a:cubicBezTo>
                  <a:pt x="1693333" y="381000"/>
                  <a:pt x="1696750" y="406550"/>
                  <a:pt x="1701800" y="431800"/>
                </a:cubicBezTo>
                <a:cubicBezTo>
                  <a:pt x="1705223" y="448916"/>
                  <a:pt x="1712032" y="465321"/>
                  <a:pt x="1714500" y="482600"/>
                </a:cubicBezTo>
                <a:cubicBezTo>
                  <a:pt x="1720517" y="524717"/>
                  <a:pt x="1722967" y="567267"/>
                  <a:pt x="1727200" y="609600"/>
                </a:cubicBezTo>
                <a:cubicBezTo>
                  <a:pt x="1728589" y="594316"/>
                  <a:pt x="1728699" y="474822"/>
                  <a:pt x="1752600" y="431800"/>
                </a:cubicBezTo>
                <a:cubicBezTo>
                  <a:pt x="1767425" y="405115"/>
                  <a:pt x="1778000" y="372533"/>
                  <a:pt x="1803400" y="355600"/>
                </a:cubicBezTo>
                <a:lnTo>
                  <a:pt x="1841500" y="330200"/>
                </a:lnTo>
                <a:cubicBezTo>
                  <a:pt x="1845733" y="342900"/>
                  <a:pt x="1841213" y="365053"/>
                  <a:pt x="1854200" y="368300"/>
                </a:cubicBezTo>
                <a:cubicBezTo>
                  <a:pt x="1883229" y="375557"/>
                  <a:pt x="1905605" y="314476"/>
                  <a:pt x="1917700" y="304800"/>
                </a:cubicBezTo>
                <a:cubicBezTo>
                  <a:pt x="1928153" y="296437"/>
                  <a:pt x="1943100" y="296333"/>
                  <a:pt x="1955800" y="292100"/>
                </a:cubicBezTo>
                <a:cubicBezTo>
                  <a:pt x="1968500" y="296333"/>
                  <a:pt x="1982933" y="297123"/>
                  <a:pt x="1993900" y="304800"/>
                </a:cubicBezTo>
                <a:cubicBezTo>
                  <a:pt x="2082800" y="367030"/>
                  <a:pt x="2087033" y="390737"/>
                  <a:pt x="2159000" y="469900"/>
                </a:cubicBezTo>
                <a:cubicBezTo>
                  <a:pt x="2252953" y="573248"/>
                  <a:pt x="2170519" y="468325"/>
                  <a:pt x="2247900" y="571500"/>
                </a:cubicBezTo>
                <a:cubicBezTo>
                  <a:pt x="2252133" y="533400"/>
                  <a:pt x="2258050" y="495450"/>
                  <a:pt x="2260600" y="457200"/>
                </a:cubicBezTo>
                <a:cubicBezTo>
                  <a:pt x="2266029" y="375760"/>
                  <a:pt x="2264293" y="141321"/>
                  <a:pt x="2298700" y="38100"/>
                </a:cubicBezTo>
                <a:lnTo>
                  <a:pt x="2311400" y="0"/>
                </a:lnTo>
                <a:cubicBezTo>
                  <a:pt x="2321408" y="40032"/>
                  <a:pt x="2323135" y="52461"/>
                  <a:pt x="2336800" y="88900"/>
                </a:cubicBezTo>
                <a:cubicBezTo>
                  <a:pt x="2357950" y="145299"/>
                  <a:pt x="2388754" y="208971"/>
                  <a:pt x="2400300" y="266700"/>
                </a:cubicBezTo>
                <a:cubicBezTo>
                  <a:pt x="2407184" y="301122"/>
                  <a:pt x="2407255" y="343384"/>
                  <a:pt x="2438400" y="368300"/>
                </a:cubicBezTo>
                <a:cubicBezTo>
                  <a:pt x="2448853" y="376663"/>
                  <a:pt x="2463800" y="376767"/>
                  <a:pt x="2476500" y="381000"/>
                </a:cubicBezTo>
                <a:cubicBezTo>
                  <a:pt x="2501900" y="376767"/>
                  <a:pt x="2527563" y="373886"/>
                  <a:pt x="2552700" y="368300"/>
                </a:cubicBezTo>
                <a:cubicBezTo>
                  <a:pt x="2565768" y="365396"/>
                  <a:pt x="2577413" y="355600"/>
                  <a:pt x="2590800" y="355600"/>
                </a:cubicBezTo>
                <a:cubicBezTo>
                  <a:pt x="2604187" y="355600"/>
                  <a:pt x="2616200" y="364067"/>
                  <a:pt x="2628900" y="368300"/>
                </a:cubicBezTo>
                <a:cubicBezTo>
                  <a:pt x="2633133" y="381000"/>
                  <a:pt x="2628613" y="403153"/>
                  <a:pt x="2641600" y="406400"/>
                </a:cubicBezTo>
                <a:cubicBezTo>
                  <a:pt x="2656408" y="410102"/>
                  <a:pt x="2665671" y="387013"/>
                  <a:pt x="2679700" y="381000"/>
                </a:cubicBezTo>
                <a:cubicBezTo>
                  <a:pt x="2736667" y="356585"/>
                  <a:pt x="2719172" y="380314"/>
                  <a:pt x="2768600" y="355600"/>
                </a:cubicBezTo>
                <a:cubicBezTo>
                  <a:pt x="2782252" y="348774"/>
                  <a:pt x="2794000" y="338667"/>
                  <a:pt x="2806700" y="330200"/>
                </a:cubicBezTo>
                <a:cubicBezTo>
                  <a:pt x="2815167" y="342900"/>
                  <a:pt x="2816954" y="366407"/>
                  <a:pt x="2832100" y="368300"/>
                </a:cubicBezTo>
                <a:cubicBezTo>
                  <a:pt x="2858667" y="371621"/>
                  <a:pt x="2881526" y="342900"/>
                  <a:pt x="2908300" y="342900"/>
                </a:cubicBezTo>
                <a:lnTo>
                  <a:pt x="2921000" y="342900"/>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130800" y="3178751"/>
            <a:ext cx="2781300" cy="983097"/>
          </a:xfrm>
          <a:custGeom>
            <a:avLst/>
            <a:gdLst>
              <a:gd name="connsiteX0" fmla="*/ 0 w 2857500"/>
              <a:gd name="connsiteY0" fmla="*/ 609600 h 983097"/>
              <a:gd name="connsiteX1" fmla="*/ 63500 w 2857500"/>
              <a:gd name="connsiteY1" fmla="*/ 571500 h 983097"/>
              <a:gd name="connsiteX2" fmla="*/ 127000 w 2857500"/>
              <a:gd name="connsiteY2" fmla="*/ 571500 h 983097"/>
              <a:gd name="connsiteX3" fmla="*/ 139700 w 2857500"/>
              <a:gd name="connsiteY3" fmla="*/ 508000 h 983097"/>
              <a:gd name="connsiteX4" fmla="*/ 165100 w 2857500"/>
              <a:gd name="connsiteY4" fmla="*/ 469900 h 983097"/>
              <a:gd name="connsiteX5" fmla="*/ 190500 w 2857500"/>
              <a:gd name="connsiteY5" fmla="*/ 419100 h 983097"/>
              <a:gd name="connsiteX6" fmla="*/ 215900 w 2857500"/>
              <a:gd name="connsiteY6" fmla="*/ 533400 h 983097"/>
              <a:gd name="connsiteX7" fmla="*/ 241300 w 2857500"/>
              <a:gd name="connsiteY7" fmla="*/ 685800 h 983097"/>
              <a:gd name="connsiteX8" fmla="*/ 254000 w 2857500"/>
              <a:gd name="connsiteY8" fmla="*/ 596900 h 983097"/>
              <a:gd name="connsiteX9" fmla="*/ 304800 w 2857500"/>
              <a:gd name="connsiteY9" fmla="*/ 647700 h 983097"/>
              <a:gd name="connsiteX10" fmla="*/ 355600 w 2857500"/>
              <a:gd name="connsiteY10" fmla="*/ 736600 h 983097"/>
              <a:gd name="connsiteX11" fmla="*/ 381000 w 2857500"/>
              <a:gd name="connsiteY11" fmla="*/ 774700 h 983097"/>
              <a:gd name="connsiteX12" fmla="*/ 406400 w 2857500"/>
              <a:gd name="connsiteY12" fmla="*/ 711200 h 983097"/>
              <a:gd name="connsiteX13" fmla="*/ 444500 w 2857500"/>
              <a:gd name="connsiteY13" fmla="*/ 762000 h 983097"/>
              <a:gd name="connsiteX14" fmla="*/ 482600 w 2857500"/>
              <a:gd name="connsiteY14" fmla="*/ 622300 h 983097"/>
              <a:gd name="connsiteX15" fmla="*/ 495300 w 2857500"/>
              <a:gd name="connsiteY15" fmla="*/ 558800 h 983097"/>
              <a:gd name="connsiteX16" fmla="*/ 520700 w 2857500"/>
              <a:gd name="connsiteY16" fmla="*/ 508000 h 983097"/>
              <a:gd name="connsiteX17" fmla="*/ 546100 w 2857500"/>
              <a:gd name="connsiteY17" fmla="*/ 444500 h 983097"/>
              <a:gd name="connsiteX18" fmla="*/ 558800 w 2857500"/>
              <a:gd name="connsiteY18" fmla="*/ 139700 h 983097"/>
              <a:gd name="connsiteX19" fmla="*/ 571500 w 2857500"/>
              <a:gd name="connsiteY19" fmla="*/ 88900 h 983097"/>
              <a:gd name="connsiteX20" fmla="*/ 596900 w 2857500"/>
              <a:gd name="connsiteY20" fmla="*/ 596900 h 983097"/>
              <a:gd name="connsiteX21" fmla="*/ 609600 w 2857500"/>
              <a:gd name="connsiteY21" fmla="*/ 977900 h 983097"/>
              <a:gd name="connsiteX22" fmla="*/ 622300 w 2857500"/>
              <a:gd name="connsiteY22" fmla="*/ 901700 h 983097"/>
              <a:gd name="connsiteX23" fmla="*/ 647700 w 2857500"/>
              <a:gd name="connsiteY23" fmla="*/ 660400 h 983097"/>
              <a:gd name="connsiteX24" fmla="*/ 685800 w 2857500"/>
              <a:gd name="connsiteY24" fmla="*/ 444500 h 983097"/>
              <a:gd name="connsiteX25" fmla="*/ 711200 w 2857500"/>
              <a:gd name="connsiteY25" fmla="*/ 190500 h 983097"/>
              <a:gd name="connsiteX26" fmla="*/ 723900 w 2857500"/>
              <a:gd name="connsiteY26" fmla="*/ 114300 h 983097"/>
              <a:gd name="connsiteX27" fmla="*/ 749300 w 2857500"/>
              <a:gd name="connsiteY27" fmla="*/ 0 h 983097"/>
              <a:gd name="connsiteX28" fmla="*/ 762000 w 2857500"/>
              <a:gd name="connsiteY28" fmla="*/ 762000 h 983097"/>
              <a:gd name="connsiteX29" fmla="*/ 774700 w 2857500"/>
              <a:gd name="connsiteY29" fmla="*/ 673100 h 983097"/>
              <a:gd name="connsiteX30" fmla="*/ 800100 w 2857500"/>
              <a:gd name="connsiteY30" fmla="*/ 635000 h 983097"/>
              <a:gd name="connsiteX31" fmla="*/ 812800 w 2857500"/>
              <a:gd name="connsiteY31" fmla="*/ 596900 h 983097"/>
              <a:gd name="connsiteX32" fmla="*/ 825500 w 2857500"/>
              <a:gd name="connsiteY32" fmla="*/ 711200 h 983097"/>
              <a:gd name="connsiteX33" fmla="*/ 838200 w 2857500"/>
              <a:gd name="connsiteY33" fmla="*/ 635000 h 983097"/>
              <a:gd name="connsiteX34" fmla="*/ 850900 w 2857500"/>
              <a:gd name="connsiteY34" fmla="*/ 673100 h 983097"/>
              <a:gd name="connsiteX35" fmla="*/ 927100 w 2857500"/>
              <a:gd name="connsiteY35" fmla="*/ 622300 h 983097"/>
              <a:gd name="connsiteX36" fmla="*/ 952500 w 2857500"/>
              <a:gd name="connsiteY36" fmla="*/ 660400 h 983097"/>
              <a:gd name="connsiteX37" fmla="*/ 990600 w 2857500"/>
              <a:gd name="connsiteY37" fmla="*/ 622300 h 983097"/>
              <a:gd name="connsiteX38" fmla="*/ 1016000 w 2857500"/>
              <a:gd name="connsiteY38" fmla="*/ 584200 h 983097"/>
              <a:gd name="connsiteX39" fmla="*/ 1054100 w 2857500"/>
              <a:gd name="connsiteY39" fmla="*/ 635000 h 983097"/>
              <a:gd name="connsiteX40" fmla="*/ 1066800 w 2857500"/>
              <a:gd name="connsiteY40" fmla="*/ 685800 h 983097"/>
              <a:gd name="connsiteX41" fmla="*/ 1104900 w 2857500"/>
              <a:gd name="connsiteY41" fmla="*/ 635000 h 983097"/>
              <a:gd name="connsiteX42" fmla="*/ 1231900 w 2857500"/>
              <a:gd name="connsiteY42" fmla="*/ 558800 h 983097"/>
              <a:gd name="connsiteX43" fmla="*/ 1270000 w 2857500"/>
              <a:gd name="connsiteY43" fmla="*/ 546100 h 983097"/>
              <a:gd name="connsiteX44" fmla="*/ 1320800 w 2857500"/>
              <a:gd name="connsiteY44" fmla="*/ 571500 h 983097"/>
              <a:gd name="connsiteX45" fmla="*/ 1358900 w 2857500"/>
              <a:gd name="connsiteY45" fmla="*/ 711200 h 983097"/>
              <a:gd name="connsiteX46" fmla="*/ 1371600 w 2857500"/>
              <a:gd name="connsiteY46" fmla="*/ 762000 h 983097"/>
              <a:gd name="connsiteX47" fmla="*/ 1397000 w 2857500"/>
              <a:gd name="connsiteY47" fmla="*/ 863600 h 983097"/>
              <a:gd name="connsiteX48" fmla="*/ 1422400 w 2857500"/>
              <a:gd name="connsiteY48" fmla="*/ 508000 h 983097"/>
              <a:gd name="connsiteX49" fmla="*/ 1435100 w 2857500"/>
              <a:gd name="connsiteY49" fmla="*/ 457200 h 983097"/>
              <a:gd name="connsiteX50" fmla="*/ 1460500 w 2857500"/>
              <a:gd name="connsiteY50" fmla="*/ 698500 h 983097"/>
              <a:gd name="connsiteX51" fmla="*/ 1473200 w 2857500"/>
              <a:gd name="connsiteY51" fmla="*/ 736600 h 983097"/>
              <a:gd name="connsiteX52" fmla="*/ 1562100 w 2857500"/>
              <a:gd name="connsiteY52" fmla="*/ 571500 h 983097"/>
              <a:gd name="connsiteX53" fmla="*/ 1600200 w 2857500"/>
              <a:gd name="connsiteY53" fmla="*/ 533400 h 983097"/>
              <a:gd name="connsiteX54" fmla="*/ 1612900 w 2857500"/>
              <a:gd name="connsiteY54" fmla="*/ 571500 h 983097"/>
              <a:gd name="connsiteX55" fmla="*/ 1638300 w 2857500"/>
              <a:gd name="connsiteY55" fmla="*/ 673100 h 983097"/>
              <a:gd name="connsiteX56" fmla="*/ 1663700 w 2857500"/>
              <a:gd name="connsiteY56" fmla="*/ 711200 h 983097"/>
              <a:gd name="connsiteX57" fmla="*/ 1803400 w 2857500"/>
              <a:gd name="connsiteY57" fmla="*/ 584200 h 983097"/>
              <a:gd name="connsiteX58" fmla="*/ 1854200 w 2857500"/>
              <a:gd name="connsiteY58" fmla="*/ 508000 h 983097"/>
              <a:gd name="connsiteX59" fmla="*/ 1943100 w 2857500"/>
              <a:gd name="connsiteY59" fmla="*/ 533400 h 983097"/>
              <a:gd name="connsiteX60" fmla="*/ 1955800 w 2857500"/>
              <a:gd name="connsiteY60" fmla="*/ 419100 h 983097"/>
              <a:gd name="connsiteX61" fmla="*/ 1968500 w 2857500"/>
              <a:gd name="connsiteY61" fmla="*/ 381000 h 983097"/>
              <a:gd name="connsiteX62" fmla="*/ 1993900 w 2857500"/>
              <a:gd name="connsiteY62" fmla="*/ 419100 h 983097"/>
              <a:gd name="connsiteX63" fmla="*/ 2019300 w 2857500"/>
              <a:gd name="connsiteY63" fmla="*/ 495300 h 983097"/>
              <a:gd name="connsiteX64" fmla="*/ 2032000 w 2857500"/>
              <a:gd name="connsiteY64" fmla="*/ 533400 h 983097"/>
              <a:gd name="connsiteX65" fmla="*/ 2057400 w 2857500"/>
              <a:gd name="connsiteY65" fmla="*/ 635000 h 983097"/>
              <a:gd name="connsiteX66" fmla="*/ 2184400 w 2857500"/>
              <a:gd name="connsiteY66" fmla="*/ 609600 h 983097"/>
              <a:gd name="connsiteX67" fmla="*/ 2222500 w 2857500"/>
              <a:gd name="connsiteY67" fmla="*/ 584200 h 983097"/>
              <a:gd name="connsiteX68" fmla="*/ 2336800 w 2857500"/>
              <a:gd name="connsiteY68" fmla="*/ 584200 h 983097"/>
              <a:gd name="connsiteX69" fmla="*/ 2374900 w 2857500"/>
              <a:gd name="connsiteY69" fmla="*/ 609600 h 983097"/>
              <a:gd name="connsiteX70" fmla="*/ 2616200 w 2857500"/>
              <a:gd name="connsiteY70" fmla="*/ 635000 h 983097"/>
              <a:gd name="connsiteX71" fmla="*/ 2628900 w 2857500"/>
              <a:gd name="connsiteY71" fmla="*/ 596900 h 983097"/>
              <a:gd name="connsiteX72" fmla="*/ 2730500 w 2857500"/>
              <a:gd name="connsiteY72" fmla="*/ 584200 h 983097"/>
              <a:gd name="connsiteX73" fmla="*/ 2857500 w 2857500"/>
              <a:gd name="connsiteY73" fmla="*/ 571500 h 98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57500" h="983097">
                <a:moveTo>
                  <a:pt x="0" y="609600"/>
                </a:moveTo>
                <a:cubicBezTo>
                  <a:pt x="21167" y="596900"/>
                  <a:pt x="38816" y="571500"/>
                  <a:pt x="63500" y="571500"/>
                </a:cubicBezTo>
                <a:cubicBezTo>
                  <a:pt x="151907" y="571500"/>
                  <a:pt x="15690" y="682810"/>
                  <a:pt x="127000" y="571500"/>
                </a:cubicBezTo>
                <a:cubicBezTo>
                  <a:pt x="131233" y="550333"/>
                  <a:pt x="132121" y="528211"/>
                  <a:pt x="139700" y="508000"/>
                </a:cubicBezTo>
                <a:cubicBezTo>
                  <a:pt x="145059" y="493708"/>
                  <a:pt x="157527" y="483152"/>
                  <a:pt x="165100" y="469900"/>
                </a:cubicBezTo>
                <a:cubicBezTo>
                  <a:pt x="174493" y="453462"/>
                  <a:pt x="182033" y="436033"/>
                  <a:pt x="190500" y="419100"/>
                </a:cubicBezTo>
                <a:cubicBezTo>
                  <a:pt x="215216" y="493249"/>
                  <a:pt x="193549" y="421644"/>
                  <a:pt x="215900" y="533400"/>
                </a:cubicBezTo>
                <a:cubicBezTo>
                  <a:pt x="243870" y="673252"/>
                  <a:pt x="212762" y="457495"/>
                  <a:pt x="241300" y="685800"/>
                </a:cubicBezTo>
                <a:cubicBezTo>
                  <a:pt x="245533" y="656167"/>
                  <a:pt x="228332" y="612301"/>
                  <a:pt x="254000" y="596900"/>
                </a:cubicBezTo>
                <a:cubicBezTo>
                  <a:pt x="274535" y="584579"/>
                  <a:pt x="289215" y="629518"/>
                  <a:pt x="304800" y="647700"/>
                </a:cubicBezTo>
                <a:cubicBezTo>
                  <a:pt x="331321" y="678642"/>
                  <a:pt x="335009" y="700565"/>
                  <a:pt x="355600" y="736600"/>
                </a:cubicBezTo>
                <a:cubicBezTo>
                  <a:pt x="363173" y="749852"/>
                  <a:pt x="372533" y="762000"/>
                  <a:pt x="381000" y="774700"/>
                </a:cubicBezTo>
                <a:cubicBezTo>
                  <a:pt x="403039" y="598385"/>
                  <a:pt x="379895" y="664817"/>
                  <a:pt x="406400" y="711200"/>
                </a:cubicBezTo>
                <a:cubicBezTo>
                  <a:pt x="416902" y="729578"/>
                  <a:pt x="431800" y="745067"/>
                  <a:pt x="444500" y="762000"/>
                </a:cubicBezTo>
                <a:cubicBezTo>
                  <a:pt x="465493" y="699022"/>
                  <a:pt x="461115" y="715402"/>
                  <a:pt x="482600" y="622300"/>
                </a:cubicBezTo>
                <a:cubicBezTo>
                  <a:pt x="487454" y="601267"/>
                  <a:pt x="488474" y="579278"/>
                  <a:pt x="495300" y="558800"/>
                </a:cubicBezTo>
                <a:cubicBezTo>
                  <a:pt x="501287" y="540839"/>
                  <a:pt x="513011" y="525300"/>
                  <a:pt x="520700" y="508000"/>
                </a:cubicBezTo>
                <a:cubicBezTo>
                  <a:pt x="529959" y="487168"/>
                  <a:pt x="537633" y="465667"/>
                  <a:pt x="546100" y="444500"/>
                </a:cubicBezTo>
                <a:cubicBezTo>
                  <a:pt x="550333" y="342900"/>
                  <a:pt x="551555" y="241130"/>
                  <a:pt x="558800" y="139700"/>
                </a:cubicBezTo>
                <a:cubicBezTo>
                  <a:pt x="560044" y="122290"/>
                  <a:pt x="570256" y="71490"/>
                  <a:pt x="571500" y="88900"/>
                </a:cubicBezTo>
                <a:cubicBezTo>
                  <a:pt x="626564" y="859799"/>
                  <a:pt x="556989" y="277615"/>
                  <a:pt x="596900" y="596900"/>
                </a:cubicBezTo>
                <a:cubicBezTo>
                  <a:pt x="601133" y="723900"/>
                  <a:pt x="599047" y="851268"/>
                  <a:pt x="609600" y="977900"/>
                </a:cubicBezTo>
                <a:cubicBezTo>
                  <a:pt x="611738" y="1003561"/>
                  <a:pt x="618658" y="927192"/>
                  <a:pt x="622300" y="901700"/>
                </a:cubicBezTo>
                <a:cubicBezTo>
                  <a:pt x="643075" y="756273"/>
                  <a:pt x="628792" y="830569"/>
                  <a:pt x="647700" y="660400"/>
                </a:cubicBezTo>
                <a:cubicBezTo>
                  <a:pt x="663242" y="520518"/>
                  <a:pt x="659235" y="612743"/>
                  <a:pt x="685800" y="444500"/>
                </a:cubicBezTo>
                <a:cubicBezTo>
                  <a:pt x="696974" y="373728"/>
                  <a:pt x="703189" y="258598"/>
                  <a:pt x="711200" y="190500"/>
                </a:cubicBezTo>
                <a:cubicBezTo>
                  <a:pt x="714209" y="164926"/>
                  <a:pt x="719294" y="139635"/>
                  <a:pt x="723900" y="114300"/>
                </a:cubicBezTo>
                <a:cubicBezTo>
                  <a:pt x="734649" y="55182"/>
                  <a:pt x="735710" y="54358"/>
                  <a:pt x="749300" y="0"/>
                </a:cubicBezTo>
                <a:cubicBezTo>
                  <a:pt x="753533" y="254000"/>
                  <a:pt x="752421" y="508145"/>
                  <a:pt x="762000" y="762000"/>
                </a:cubicBezTo>
                <a:cubicBezTo>
                  <a:pt x="763129" y="791913"/>
                  <a:pt x="766098" y="701772"/>
                  <a:pt x="774700" y="673100"/>
                </a:cubicBezTo>
                <a:cubicBezTo>
                  <a:pt x="779086" y="658480"/>
                  <a:pt x="793274" y="648652"/>
                  <a:pt x="800100" y="635000"/>
                </a:cubicBezTo>
                <a:cubicBezTo>
                  <a:pt x="806087" y="623026"/>
                  <a:pt x="808567" y="609600"/>
                  <a:pt x="812800" y="596900"/>
                </a:cubicBezTo>
                <a:cubicBezTo>
                  <a:pt x="817033" y="635000"/>
                  <a:pt x="804236" y="679304"/>
                  <a:pt x="825500" y="711200"/>
                </a:cubicBezTo>
                <a:cubicBezTo>
                  <a:pt x="839784" y="732626"/>
                  <a:pt x="823916" y="656426"/>
                  <a:pt x="838200" y="635000"/>
                </a:cubicBezTo>
                <a:cubicBezTo>
                  <a:pt x="845626" y="623861"/>
                  <a:pt x="846667" y="660400"/>
                  <a:pt x="850900" y="673100"/>
                </a:cubicBezTo>
                <a:cubicBezTo>
                  <a:pt x="863401" y="635597"/>
                  <a:pt x="861800" y="603643"/>
                  <a:pt x="927100" y="622300"/>
                </a:cubicBezTo>
                <a:cubicBezTo>
                  <a:pt x="941776" y="626493"/>
                  <a:pt x="944033" y="647700"/>
                  <a:pt x="952500" y="660400"/>
                </a:cubicBezTo>
                <a:cubicBezTo>
                  <a:pt x="965200" y="647700"/>
                  <a:pt x="979102" y="636098"/>
                  <a:pt x="990600" y="622300"/>
                </a:cubicBezTo>
                <a:cubicBezTo>
                  <a:pt x="1000371" y="610574"/>
                  <a:pt x="1001033" y="581207"/>
                  <a:pt x="1016000" y="584200"/>
                </a:cubicBezTo>
                <a:cubicBezTo>
                  <a:pt x="1036756" y="588351"/>
                  <a:pt x="1041400" y="618067"/>
                  <a:pt x="1054100" y="635000"/>
                </a:cubicBezTo>
                <a:cubicBezTo>
                  <a:pt x="1058333" y="651933"/>
                  <a:pt x="1049346" y="685800"/>
                  <a:pt x="1066800" y="685800"/>
                </a:cubicBezTo>
                <a:cubicBezTo>
                  <a:pt x="1087967" y="685800"/>
                  <a:pt x="1089080" y="649062"/>
                  <a:pt x="1104900" y="635000"/>
                </a:cubicBezTo>
                <a:cubicBezTo>
                  <a:pt x="1132919" y="610094"/>
                  <a:pt x="1193445" y="575281"/>
                  <a:pt x="1231900" y="558800"/>
                </a:cubicBezTo>
                <a:cubicBezTo>
                  <a:pt x="1244205" y="553527"/>
                  <a:pt x="1257300" y="550333"/>
                  <a:pt x="1270000" y="546100"/>
                </a:cubicBezTo>
                <a:cubicBezTo>
                  <a:pt x="1286933" y="554567"/>
                  <a:pt x="1307413" y="558113"/>
                  <a:pt x="1320800" y="571500"/>
                </a:cubicBezTo>
                <a:cubicBezTo>
                  <a:pt x="1354209" y="604909"/>
                  <a:pt x="1352025" y="673388"/>
                  <a:pt x="1358900" y="711200"/>
                </a:cubicBezTo>
                <a:cubicBezTo>
                  <a:pt x="1362022" y="728373"/>
                  <a:pt x="1367814" y="744961"/>
                  <a:pt x="1371600" y="762000"/>
                </a:cubicBezTo>
                <a:cubicBezTo>
                  <a:pt x="1392034" y="853952"/>
                  <a:pt x="1374306" y="795517"/>
                  <a:pt x="1397000" y="863600"/>
                </a:cubicBezTo>
                <a:cubicBezTo>
                  <a:pt x="1403848" y="719790"/>
                  <a:pt x="1399560" y="633617"/>
                  <a:pt x="1422400" y="508000"/>
                </a:cubicBezTo>
                <a:cubicBezTo>
                  <a:pt x="1425522" y="490827"/>
                  <a:pt x="1430867" y="474133"/>
                  <a:pt x="1435100" y="457200"/>
                </a:cubicBezTo>
                <a:cubicBezTo>
                  <a:pt x="1439370" y="504166"/>
                  <a:pt x="1450409" y="643001"/>
                  <a:pt x="1460500" y="698500"/>
                </a:cubicBezTo>
                <a:cubicBezTo>
                  <a:pt x="1462895" y="711671"/>
                  <a:pt x="1468967" y="723900"/>
                  <a:pt x="1473200" y="736600"/>
                </a:cubicBezTo>
                <a:cubicBezTo>
                  <a:pt x="1483461" y="716077"/>
                  <a:pt x="1529816" y="610241"/>
                  <a:pt x="1562100" y="571500"/>
                </a:cubicBezTo>
                <a:cubicBezTo>
                  <a:pt x="1573598" y="557702"/>
                  <a:pt x="1587500" y="546100"/>
                  <a:pt x="1600200" y="533400"/>
                </a:cubicBezTo>
                <a:cubicBezTo>
                  <a:pt x="1604433" y="546100"/>
                  <a:pt x="1609653" y="558513"/>
                  <a:pt x="1612900" y="571500"/>
                </a:cubicBezTo>
                <a:cubicBezTo>
                  <a:pt x="1620146" y="600483"/>
                  <a:pt x="1623785" y="644070"/>
                  <a:pt x="1638300" y="673100"/>
                </a:cubicBezTo>
                <a:cubicBezTo>
                  <a:pt x="1645126" y="686752"/>
                  <a:pt x="1655233" y="698500"/>
                  <a:pt x="1663700" y="711200"/>
                </a:cubicBezTo>
                <a:cubicBezTo>
                  <a:pt x="1713052" y="674186"/>
                  <a:pt x="1768778" y="636134"/>
                  <a:pt x="1803400" y="584200"/>
                </a:cubicBezTo>
                <a:lnTo>
                  <a:pt x="1854200" y="508000"/>
                </a:lnTo>
                <a:cubicBezTo>
                  <a:pt x="1883833" y="516467"/>
                  <a:pt x="1919906" y="553695"/>
                  <a:pt x="1943100" y="533400"/>
                </a:cubicBezTo>
                <a:cubicBezTo>
                  <a:pt x="1971950" y="508157"/>
                  <a:pt x="1949498" y="456913"/>
                  <a:pt x="1955800" y="419100"/>
                </a:cubicBezTo>
                <a:cubicBezTo>
                  <a:pt x="1958001" y="405895"/>
                  <a:pt x="1964267" y="393700"/>
                  <a:pt x="1968500" y="381000"/>
                </a:cubicBezTo>
                <a:cubicBezTo>
                  <a:pt x="1976967" y="393700"/>
                  <a:pt x="1987701" y="405152"/>
                  <a:pt x="1993900" y="419100"/>
                </a:cubicBezTo>
                <a:cubicBezTo>
                  <a:pt x="2004774" y="443566"/>
                  <a:pt x="2010833" y="469900"/>
                  <a:pt x="2019300" y="495300"/>
                </a:cubicBezTo>
                <a:cubicBezTo>
                  <a:pt x="2023533" y="508000"/>
                  <a:pt x="2028753" y="520413"/>
                  <a:pt x="2032000" y="533400"/>
                </a:cubicBezTo>
                <a:lnTo>
                  <a:pt x="2057400" y="635000"/>
                </a:lnTo>
                <a:cubicBezTo>
                  <a:pt x="2074590" y="632135"/>
                  <a:pt x="2160288" y="619934"/>
                  <a:pt x="2184400" y="609600"/>
                </a:cubicBezTo>
                <a:cubicBezTo>
                  <a:pt x="2198429" y="603587"/>
                  <a:pt x="2209800" y="592667"/>
                  <a:pt x="2222500" y="584200"/>
                </a:cubicBezTo>
                <a:cubicBezTo>
                  <a:pt x="2313180" y="614427"/>
                  <a:pt x="2276423" y="624452"/>
                  <a:pt x="2336800" y="584200"/>
                </a:cubicBezTo>
                <a:cubicBezTo>
                  <a:pt x="2349500" y="592667"/>
                  <a:pt x="2364107" y="598807"/>
                  <a:pt x="2374900" y="609600"/>
                </a:cubicBezTo>
                <a:cubicBezTo>
                  <a:pt x="2471167" y="705867"/>
                  <a:pt x="2239222" y="657175"/>
                  <a:pt x="2616200" y="635000"/>
                </a:cubicBezTo>
                <a:cubicBezTo>
                  <a:pt x="2620433" y="622300"/>
                  <a:pt x="2616667" y="602337"/>
                  <a:pt x="2628900" y="596900"/>
                </a:cubicBezTo>
                <a:cubicBezTo>
                  <a:pt x="2660089" y="583038"/>
                  <a:pt x="2696834" y="589811"/>
                  <a:pt x="2730500" y="584200"/>
                </a:cubicBezTo>
                <a:cubicBezTo>
                  <a:pt x="2843662" y="565340"/>
                  <a:pt x="2708954" y="571500"/>
                  <a:pt x="2857500" y="57150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1740090" y="2564368"/>
            <a:ext cx="2488820" cy="369332"/>
          </a:xfrm>
          <a:prstGeom prst="rect">
            <a:avLst/>
          </a:prstGeom>
          <a:noFill/>
        </p:spPr>
        <p:txBody>
          <a:bodyPr wrap="none" rtlCol="0">
            <a:spAutoFit/>
          </a:bodyPr>
          <a:lstStyle/>
          <a:p>
            <a:r>
              <a:rPr lang="en-US" dirty="0" smtClean="0"/>
              <a:t>Livingston’s </a:t>
            </a:r>
            <a:r>
              <a:rPr lang="en-US" dirty="0" smtClean="0"/>
              <a:t>Strain Data*</a:t>
            </a:r>
            <a:endParaRPr lang="en-US" dirty="0"/>
          </a:p>
        </p:txBody>
      </p:sp>
      <p:sp>
        <p:nvSpPr>
          <p:cNvPr id="15" name="TextBox 14"/>
          <p:cNvSpPr txBox="1"/>
          <p:nvPr/>
        </p:nvSpPr>
        <p:spPr>
          <a:xfrm>
            <a:off x="5258189" y="2564368"/>
            <a:ext cx="2310623" cy="369332"/>
          </a:xfrm>
          <a:prstGeom prst="rect">
            <a:avLst/>
          </a:prstGeom>
          <a:noFill/>
        </p:spPr>
        <p:txBody>
          <a:bodyPr wrap="none" rtlCol="0">
            <a:spAutoFit/>
          </a:bodyPr>
          <a:lstStyle/>
          <a:p>
            <a:r>
              <a:rPr lang="en-US" dirty="0"/>
              <a:t>Hanford’s Strain Data*</a:t>
            </a:r>
            <a:endParaRPr lang="en-US" dirty="0"/>
          </a:p>
        </p:txBody>
      </p:sp>
      <p:sp>
        <p:nvSpPr>
          <p:cNvPr id="16" name="TextBox 15"/>
          <p:cNvSpPr txBox="1"/>
          <p:nvPr/>
        </p:nvSpPr>
        <p:spPr>
          <a:xfrm>
            <a:off x="1420833" y="4751864"/>
            <a:ext cx="3050347" cy="369332"/>
          </a:xfrm>
          <a:prstGeom prst="rect">
            <a:avLst/>
          </a:prstGeom>
          <a:noFill/>
        </p:spPr>
        <p:txBody>
          <a:bodyPr wrap="none" rtlCol="0">
            <a:spAutoFit/>
          </a:bodyPr>
          <a:lstStyle/>
          <a:p>
            <a:r>
              <a:rPr lang="en-US" dirty="0" smtClean="0"/>
              <a:t>Incoherent Bayes </a:t>
            </a:r>
            <a:r>
              <a:rPr lang="en-US" dirty="0" smtClean="0"/>
              <a:t>factor = </a:t>
            </a:r>
            <a:r>
              <a:rPr lang="en-US" dirty="0" smtClean="0"/>
              <a:t>0.91</a:t>
            </a:r>
            <a:endParaRPr lang="en-US" dirty="0"/>
          </a:p>
        </p:txBody>
      </p:sp>
      <p:sp>
        <p:nvSpPr>
          <p:cNvPr id="17" name="TextBox 16"/>
          <p:cNvSpPr txBox="1"/>
          <p:nvPr/>
        </p:nvSpPr>
        <p:spPr>
          <a:xfrm>
            <a:off x="4775200" y="4752896"/>
            <a:ext cx="3288080" cy="369332"/>
          </a:xfrm>
          <a:prstGeom prst="rect">
            <a:avLst/>
          </a:prstGeom>
          <a:noFill/>
        </p:spPr>
        <p:txBody>
          <a:bodyPr wrap="none" rtlCol="0">
            <a:spAutoFit/>
          </a:bodyPr>
          <a:lstStyle/>
          <a:p>
            <a:r>
              <a:rPr lang="en-US" dirty="0" smtClean="0"/>
              <a:t>Incoherent Bayes </a:t>
            </a:r>
            <a:r>
              <a:rPr lang="en-US" dirty="0" smtClean="0"/>
              <a:t>factor = </a:t>
            </a:r>
            <a:r>
              <a:rPr lang="en-US" dirty="0" smtClean="0"/>
              <a:t>152.58</a:t>
            </a:r>
            <a:endParaRPr lang="en-US" dirty="0"/>
          </a:p>
        </p:txBody>
      </p:sp>
      <p:sp>
        <p:nvSpPr>
          <p:cNvPr id="18" name="Rectangle 17"/>
          <p:cNvSpPr/>
          <p:nvPr/>
        </p:nvSpPr>
        <p:spPr>
          <a:xfrm>
            <a:off x="1739900" y="3060701"/>
            <a:ext cx="2755899" cy="134620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130800" y="3060701"/>
            <a:ext cx="2781300" cy="134620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646528" y="6426200"/>
            <a:ext cx="3497472" cy="369332"/>
          </a:xfrm>
          <a:prstGeom prst="rect">
            <a:avLst/>
          </a:prstGeom>
          <a:noFill/>
        </p:spPr>
        <p:txBody>
          <a:bodyPr wrap="none" rtlCol="0">
            <a:spAutoFit/>
          </a:bodyPr>
          <a:lstStyle/>
          <a:p>
            <a:r>
              <a:rPr lang="en-US" dirty="0" smtClean="0"/>
              <a:t>* </a:t>
            </a:r>
            <a:r>
              <a:rPr lang="en-US" dirty="0" smtClean="0"/>
              <a:t>Figures are not real, Numbers are</a:t>
            </a:r>
            <a:endParaRPr lang="en-US" dirty="0"/>
          </a:p>
        </p:txBody>
      </p:sp>
      <p:sp>
        <p:nvSpPr>
          <p:cNvPr id="21" name="TextBox 20"/>
          <p:cNvSpPr txBox="1"/>
          <p:nvPr/>
        </p:nvSpPr>
        <p:spPr>
          <a:xfrm>
            <a:off x="2989006" y="5561568"/>
            <a:ext cx="3165988" cy="369332"/>
          </a:xfrm>
          <a:prstGeom prst="rect">
            <a:avLst/>
          </a:prstGeom>
          <a:noFill/>
        </p:spPr>
        <p:txBody>
          <a:bodyPr wrap="none" rtlCol="0">
            <a:spAutoFit/>
          </a:bodyPr>
          <a:lstStyle/>
          <a:p>
            <a:r>
              <a:rPr lang="en-US" dirty="0" smtClean="0"/>
              <a:t>Coherent </a:t>
            </a:r>
            <a:r>
              <a:rPr lang="en-US" dirty="0" smtClean="0"/>
              <a:t>Bayes Factor = </a:t>
            </a:r>
            <a:r>
              <a:rPr lang="en-US" dirty="0" smtClean="0"/>
              <a:t>142.82</a:t>
            </a:r>
            <a:endParaRPr lang="en-US" dirty="0"/>
          </a:p>
        </p:txBody>
      </p:sp>
      <p:sp>
        <p:nvSpPr>
          <p:cNvPr id="23" name="TextBox 22"/>
          <p:cNvSpPr txBox="1"/>
          <p:nvPr/>
        </p:nvSpPr>
        <p:spPr>
          <a:xfrm>
            <a:off x="3504609" y="4327723"/>
            <a:ext cx="556087" cy="307777"/>
          </a:xfrm>
          <a:prstGeom prst="rect">
            <a:avLst/>
          </a:prstGeom>
          <a:noFill/>
        </p:spPr>
        <p:txBody>
          <a:bodyPr wrap="none" rtlCol="0">
            <a:spAutoFit/>
          </a:bodyPr>
          <a:lstStyle/>
          <a:p>
            <a:r>
              <a:rPr lang="en-US" sz="1400" i="1" dirty="0" smtClean="0"/>
              <a:t>time</a:t>
            </a:r>
            <a:endParaRPr lang="en-US" sz="1400" i="1" dirty="0"/>
          </a:p>
        </p:txBody>
      </p:sp>
      <p:sp>
        <p:nvSpPr>
          <p:cNvPr id="25" name="TextBox 24"/>
          <p:cNvSpPr txBox="1"/>
          <p:nvPr/>
        </p:nvSpPr>
        <p:spPr>
          <a:xfrm rot="16200000">
            <a:off x="1232875" y="3599315"/>
            <a:ext cx="645680" cy="307777"/>
          </a:xfrm>
          <a:prstGeom prst="rect">
            <a:avLst/>
          </a:prstGeom>
          <a:noFill/>
        </p:spPr>
        <p:txBody>
          <a:bodyPr wrap="none" rtlCol="0">
            <a:spAutoFit/>
          </a:bodyPr>
          <a:lstStyle/>
          <a:p>
            <a:r>
              <a:rPr lang="en-US" sz="1400" i="1" dirty="0" smtClean="0"/>
              <a:t>strain</a:t>
            </a:r>
            <a:endParaRPr lang="en-US" sz="1400" i="1" dirty="0"/>
          </a:p>
        </p:txBody>
      </p:sp>
      <p:sp>
        <p:nvSpPr>
          <p:cNvPr id="26" name="TextBox 25"/>
          <p:cNvSpPr txBox="1"/>
          <p:nvPr/>
        </p:nvSpPr>
        <p:spPr>
          <a:xfrm rot="16200000">
            <a:off x="4654072" y="3598659"/>
            <a:ext cx="645680" cy="307777"/>
          </a:xfrm>
          <a:prstGeom prst="rect">
            <a:avLst/>
          </a:prstGeom>
          <a:noFill/>
        </p:spPr>
        <p:txBody>
          <a:bodyPr wrap="none" rtlCol="0">
            <a:spAutoFit/>
          </a:bodyPr>
          <a:lstStyle/>
          <a:p>
            <a:r>
              <a:rPr lang="en-US" sz="1400" i="1" dirty="0" smtClean="0"/>
              <a:t>strain</a:t>
            </a:r>
            <a:endParaRPr lang="en-US" sz="1400" i="1" dirty="0"/>
          </a:p>
        </p:txBody>
      </p:sp>
      <p:cxnSp>
        <p:nvCxnSpPr>
          <p:cNvPr id="27" name="Straight Arrow Connector 26"/>
          <p:cNvCxnSpPr/>
          <p:nvPr/>
        </p:nvCxnSpPr>
        <p:spPr>
          <a:xfrm flipV="1">
            <a:off x="1556222" y="3062284"/>
            <a:ext cx="0" cy="368079"/>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985222" y="3114668"/>
            <a:ext cx="0" cy="368079"/>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3991545" y="4521199"/>
            <a:ext cx="315225" cy="1"/>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109939" y="4327723"/>
            <a:ext cx="556087" cy="307777"/>
          </a:xfrm>
          <a:prstGeom prst="rect">
            <a:avLst/>
          </a:prstGeom>
          <a:noFill/>
        </p:spPr>
        <p:txBody>
          <a:bodyPr wrap="none" rtlCol="0">
            <a:spAutoFit/>
          </a:bodyPr>
          <a:lstStyle/>
          <a:p>
            <a:r>
              <a:rPr lang="en-US" sz="1400" i="1" dirty="0" smtClean="0"/>
              <a:t>time</a:t>
            </a:r>
            <a:endParaRPr lang="en-US" sz="1400" i="1" dirty="0"/>
          </a:p>
        </p:txBody>
      </p:sp>
      <p:cxnSp>
        <p:nvCxnSpPr>
          <p:cNvPr id="33" name="Straight Arrow Connector 32"/>
          <p:cNvCxnSpPr/>
          <p:nvPr/>
        </p:nvCxnSpPr>
        <p:spPr>
          <a:xfrm flipV="1">
            <a:off x="7596875" y="4521199"/>
            <a:ext cx="315225" cy="1"/>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64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Bayes Coherence Ratio</a:t>
            </a:r>
            <a:endParaRPr lang="en-US" dirty="0">
              <a:solidFill>
                <a:schemeClr val="accent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pic>
        <p:nvPicPr>
          <p:cNvPr id="6" name="Picture 5" descr="Screen Shot 2016-08-15 at 2.57.30 PM.png"/>
          <p:cNvPicPr>
            <a:picLocks noChangeAspect="1"/>
          </p:cNvPicPr>
          <p:nvPr/>
        </p:nvPicPr>
        <p:blipFill rotWithShape="1">
          <a:blip r:embed="rId4">
            <a:extLst>
              <a:ext uri="{28A0092B-C50C-407E-A947-70E740481C1C}">
                <a14:useLocalDpi xmlns:a14="http://schemas.microsoft.com/office/drawing/2010/main" val="0"/>
              </a:ext>
            </a:extLst>
          </a:blip>
          <a:srcRect l="4937"/>
          <a:stretch/>
        </p:blipFill>
        <p:spPr>
          <a:xfrm>
            <a:off x="2187575" y="2292350"/>
            <a:ext cx="4768850" cy="1739900"/>
          </a:xfrm>
          <a:prstGeom prst="rect">
            <a:avLst/>
          </a:prstGeom>
          <a:ln w="38100" cmpd="sng">
            <a:solidFill>
              <a:schemeClr val="bg2"/>
            </a:solidFill>
          </a:ln>
        </p:spPr>
      </p:pic>
      <p:sp>
        <p:nvSpPr>
          <p:cNvPr id="4" name="TextBox 3"/>
          <p:cNvSpPr txBox="1"/>
          <p:nvPr/>
        </p:nvSpPr>
        <p:spPr>
          <a:xfrm>
            <a:off x="1517651" y="5003800"/>
            <a:ext cx="6108699" cy="830997"/>
          </a:xfrm>
          <a:prstGeom prst="rect">
            <a:avLst/>
          </a:prstGeom>
          <a:noFill/>
        </p:spPr>
        <p:txBody>
          <a:bodyPr wrap="square" rtlCol="0">
            <a:spAutoFit/>
          </a:bodyPr>
          <a:lstStyle/>
          <a:p>
            <a:pPr algn="ctr"/>
            <a:r>
              <a:rPr lang="en-US" sz="2400" dirty="0" smtClean="0"/>
              <a:t>The Bayes Coherence Ratio Reduces the error that appears in the Coherent Bayes Factor </a:t>
            </a:r>
            <a:endParaRPr lang="en-US" sz="2400" dirty="0"/>
          </a:p>
        </p:txBody>
      </p:sp>
      <p:sp>
        <p:nvSpPr>
          <p:cNvPr id="7" name="TextBox 6"/>
          <p:cNvSpPr txBox="1"/>
          <p:nvPr/>
        </p:nvSpPr>
        <p:spPr>
          <a:xfrm>
            <a:off x="508000" y="7645400"/>
            <a:ext cx="3218624" cy="923330"/>
          </a:xfrm>
          <a:prstGeom prst="rect">
            <a:avLst/>
          </a:prstGeom>
          <a:noFill/>
        </p:spPr>
        <p:txBody>
          <a:bodyPr wrap="none" rtlCol="0">
            <a:spAutoFit/>
          </a:bodyPr>
          <a:lstStyle/>
          <a:p>
            <a:r>
              <a:rPr lang="en-US" dirty="0" smtClean="0"/>
              <a:t>Empirically we found this </a:t>
            </a:r>
            <a:r>
              <a:rPr lang="en-US" dirty="0" err="1" smtClean="0"/>
              <a:t>usefull</a:t>
            </a:r>
            <a:endParaRPr lang="en-US" dirty="0" smtClean="0"/>
          </a:p>
          <a:p>
            <a:endParaRPr lang="en-US" dirty="0"/>
          </a:p>
          <a:p>
            <a:r>
              <a:rPr lang="en-US" dirty="0" smtClean="0"/>
              <a:t>We can </a:t>
            </a:r>
            <a:endParaRPr lang="en-US" dirty="0"/>
          </a:p>
        </p:txBody>
      </p:sp>
      <p:sp>
        <p:nvSpPr>
          <p:cNvPr id="8" name="TextBox 7"/>
          <p:cNvSpPr txBox="1"/>
          <p:nvPr/>
        </p:nvSpPr>
        <p:spPr>
          <a:xfrm>
            <a:off x="1129207" y="8893770"/>
            <a:ext cx="4135079" cy="1477328"/>
          </a:xfrm>
          <a:prstGeom prst="rect">
            <a:avLst/>
          </a:prstGeom>
          <a:noFill/>
        </p:spPr>
        <p:txBody>
          <a:bodyPr wrap="none" rtlCol="0">
            <a:spAutoFit/>
          </a:bodyPr>
          <a:lstStyle/>
          <a:p>
            <a:r>
              <a:rPr lang="en-US" dirty="0" smtClean="0"/>
              <a:t>Compute </a:t>
            </a:r>
            <a:r>
              <a:rPr lang="en-US" dirty="0" err="1" smtClean="0"/>
              <a:t>numberator</a:t>
            </a:r>
            <a:r>
              <a:rPr lang="en-US" dirty="0" smtClean="0"/>
              <a:t> – not </a:t>
            </a:r>
            <a:r>
              <a:rPr lang="en-US" dirty="0" err="1" smtClean="0"/>
              <a:t>sensiive</a:t>
            </a:r>
            <a:r>
              <a:rPr lang="en-US" dirty="0" smtClean="0"/>
              <a:t> at all.</a:t>
            </a:r>
          </a:p>
          <a:p>
            <a:endParaRPr lang="en-US" dirty="0"/>
          </a:p>
          <a:p>
            <a:r>
              <a:rPr lang="en-US" dirty="0" smtClean="0"/>
              <a:t>Introduce idea of incoherent analysis</a:t>
            </a:r>
          </a:p>
          <a:p>
            <a:endParaRPr lang="en-US" dirty="0"/>
          </a:p>
          <a:p>
            <a:r>
              <a:rPr lang="en-US" dirty="0" smtClean="0"/>
              <a:t>Explain how the Bayes CR  </a:t>
            </a:r>
            <a:endParaRPr lang="en-US" dirty="0"/>
          </a:p>
        </p:txBody>
      </p:sp>
      <p:sp>
        <p:nvSpPr>
          <p:cNvPr id="9" name="TextBox 8"/>
          <p:cNvSpPr txBox="1"/>
          <p:nvPr/>
        </p:nvSpPr>
        <p:spPr>
          <a:xfrm>
            <a:off x="4749800" y="7645400"/>
            <a:ext cx="5959872" cy="369332"/>
          </a:xfrm>
          <a:prstGeom prst="rect">
            <a:avLst/>
          </a:prstGeom>
          <a:noFill/>
        </p:spPr>
        <p:txBody>
          <a:bodyPr wrap="none" rtlCol="0">
            <a:spAutoFit/>
          </a:bodyPr>
          <a:lstStyle/>
          <a:p>
            <a:r>
              <a:rPr lang="en-US" dirty="0" smtClean="0"/>
              <a:t>Show plots with the Bayes Factor to help explain with the Bay </a:t>
            </a:r>
            <a:endParaRPr lang="en-US" dirty="0"/>
          </a:p>
        </p:txBody>
      </p:sp>
      <p:sp>
        <p:nvSpPr>
          <p:cNvPr id="5" name="TextBox 4"/>
          <p:cNvSpPr txBox="1"/>
          <p:nvPr/>
        </p:nvSpPr>
        <p:spPr>
          <a:xfrm>
            <a:off x="2628900" y="3035300"/>
            <a:ext cx="673100" cy="461665"/>
          </a:xfrm>
          <a:prstGeom prst="rect">
            <a:avLst/>
          </a:prstGeom>
          <a:solidFill>
            <a:srgbClr val="FFFFFF"/>
          </a:solidFill>
        </p:spPr>
        <p:txBody>
          <a:bodyPr wrap="square" rtlCol="0">
            <a:spAutoFit/>
          </a:bodyPr>
          <a:lstStyle/>
          <a:p>
            <a:r>
              <a:rPr lang="en-US" sz="2400" b="1" i="1" dirty="0" smtClean="0">
                <a:solidFill>
                  <a:schemeClr val="bg1"/>
                </a:solidFill>
                <a:latin typeface="Imprint MT Shadow"/>
                <a:cs typeface="Imprint MT Shadow"/>
              </a:rPr>
              <a:t>R</a:t>
            </a:r>
            <a:endParaRPr lang="en-US" sz="2400" b="1" i="1" dirty="0">
              <a:solidFill>
                <a:schemeClr val="bg1"/>
              </a:solidFill>
              <a:latin typeface="Imprint MT Shadow"/>
              <a:cs typeface="Imprint MT Shadow"/>
            </a:endParaRPr>
          </a:p>
        </p:txBody>
      </p:sp>
    </p:spTree>
    <p:extLst>
      <p:ext uri="{BB962C8B-B14F-4D97-AF65-F5344CB8AC3E}">
        <p14:creationId xmlns:p14="http://schemas.microsoft.com/office/powerpoint/2010/main" val="9458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30400" y="2235200"/>
            <a:ext cx="5219700" cy="2959100"/>
          </a:xfrm>
          <a:prstGeom prst="rect">
            <a:avLst/>
          </a:prstGeom>
          <a:solidFill>
            <a:srgbClr val="FFFFFF"/>
          </a:solidFill>
          <a:ln w="3810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2" name="Title 1"/>
          <p:cNvSpPr>
            <a:spLocks noGrp="1"/>
          </p:cNvSpPr>
          <p:nvPr>
            <p:ph type="title"/>
          </p:nvPr>
        </p:nvSpPr>
        <p:spPr/>
        <p:txBody>
          <a:bodyPr>
            <a:normAutofit/>
          </a:bodyPr>
          <a:lstStyle/>
          <a:p>
            <a:r>
              <a:rPr lang="en-US" dirty="0" smtClean="0">
                <a:solidFill>
                  <a:schemeClr val="accent6"/>
                </a:solidFill>
              </a:rPr>
              <a:t>Bayes Coherence Ratio</a:t>
            </a:r>
            <a:endParaRPr lang="en-US" dirty="0">
              <a:solidFill>
                <a:schemeClr val="accent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7" name="TextBox 6"/>
          <p:cNvSpPr txBox="1"/>
          <p:nvPr/>
        </p:nvSpPr>
        <p:spPr>
          <a:xfrm>
            <a:off x="508000" y="7645400"/>
            <a:ext cx="3218624" cy="923330"/>
          </a:xfrm>
          <a:prstGeom prst="rect">
            <a:avLst/>
          </a:prstGeom>
          <a:noFill/>
        </p:spPr>
        <p:txBody>
          <a:bodyPr wrap="none" rtlCol="0">
            <a:spAutoFit/>
          </a:bodyPr>
          <a:lstStyle/>
          <a:p>
            <a:r>
              <a:rPr lang="en-US" dirty="0" smtClean="0"/>
              <a:t>Empirically we found this </a:t>
            </a:r>
            <a:r>
              <a:rPr lang="en-US" dirty="0" err="1" smtClean="0"/>
              <a:t>usefull</a:t>
            </a:r>
            <a:endParaRPr lang="en-US" dirty="0" smtClean="0"/>
          </a:p>
          <a:p>
            <a:endParaRPr lang="en-US" dirty="0"/>
          </a:p>
          <a:p>
            <a:r>
              <a:rPr lang="en-US" dirty="0" smtClean="0"/>
              <a:t>We can </a:t>
            </a:r>
            <a:endParaRPr lang="en-US" dirty="0"/>
          </a:p>
        </p:txBody>
      </p:sp>
      <p:sp>
        <p:nvSpPr>
          <p:cNvPr id="8" name="TextBox 7"/>
          <p:cNvSpPr txBox="1"/>
          <p:nvPr/>
        </p:nvSpPr>
        <p:spPr>
          <a:xfrm>
            <a:off x="1129207" y="8893770"/>
            <a:ext cx="4135079" cy="1477328"/>
          </a:xfrm>
          <a:prstGeom prst="rect">
            <a:avLst/>
          </a:prstGeom>
          <a:noFill/>
        </p:spPr>
        <p:txBody>
          <a:bodyPr wrap="none" rtlCol="0">
            <a:spAutoFit/>
          </a:bodyPr>
          <a:lstStyle/>
          <a:p>
            <a:r>
              <a:rPr lang="en-US" dirty="0" smtClean="0"/>
              <a:t>Compute </a:t>
            </a:r>
            <a:r>
              <a:rPr lang="en-US" dirty="0" err="1" smtClean="0"/>
              <a:t>numberator</a:t>
            </a:r>
            <a:r>
              <a:rPr lang="en-US" dirty="0" smtClean="0"/>
              <a:t> – not </a:t>
            </a:r>
            <a:r>
              <a:rPr lang="en-US" dirty="0" err="1" smtClean="0"/>
              <a:t>sensiive</a:t>
            </a:r>
            <a:r>
              <a:rPr lang="en-US" dirty="0" smtClean="0"/>
              <a:t> at all.</a:t>
            </a:r>
          </a:p>
          <a:p>
            <a:endParaRPr lang="en-US" dirty="0"/>
          </a:p>
          <a:p>
            <a:r>
              <a:rPr lang="en-US" dirty="0" smtClean="0"/>
              <a:t>Introduce idea of incoherent analysis</a:t>
            </a:r>
          </a:p>
          <a:p>
            <a:endParaRPr lang="en-US" dirty="0"/>
          </a:p>
          <a:p>
            <a:r>
              <a:rPr lang="en-US" dirty="0" smtClean="0"/>
              <a:t>Explain how the Bayes CR  </a:t>
            </a:r>
            <a:endParaRPr lang="en-US" dirty="0"/>
          </a:p>
        </p:txBody>
      </p:sp>
      <p:sp>
        <p:nvSpPr>
          <p:cNvPr id="9" name="TextBox 8"/>
          <p:cNvSpPr txBox="1"/>
          <p:nvPr/>
        </p:nvSpPr>
        <p:spPr>
          <a:xfrm>
            <a:off x="4749800" y="7645400"/>
            <a:ext cx="5959872" cy="369332"/>
          </a:xfrm>
          <a:prstGeom prst="rect">
            <a:avLst/>
          </a:prstGeom>
          <a:noFill/>
        </p:spPr>
        <p:txBody>
          <a:bodyPr wrap="none" rtlCol="0">
            <a:spAutoFit/>
          </a:bodyPr>
          <a:lstStyle/>
          <a:p>
            <a:r>
              <a:rPr lang="en-US" dirty="0" smtClean="0"/>
              <a:t>Show plots with the Bayes Factor to help explain with the Bay </a:t>
            </a:r>
            <a:endParaRPr lang="en-US" dirty="0"/>
          </a:p>
        </p:txBody>
      </p:sp>
      <p:sp>
        <p:nvSpPr>
          <p:cNvPr id="10" name="TextBox 9"/>
          <p:cNvSpPr txBox="1"/>
          <p:nvPr/>
        </p:nvSpPr>
        <p:spPr>
          <a:xfrm>
            <a:off x="3310525" y="2702243"/>
            <a:ext cx="416099" cy="584776"/>
          </a:xfrm>
          <a:prstGeom prst="rect">
            <a:avLst/>
          </a:prstGeom>
          <a:noFill/>
        </p:spPr>
        <p:txBody>
          <a:bodyPr wrap="none" rtlCol="0">
            <a:spAutoFit/>
          </a:bodyPr>
          <a:lstStyle/>
          <a:p>
            <a:r>
              <a:rPr lang="en-US" sz="3200" dirty="0" smtClean="0">
                <a:solidFill>
                  <a:srgbClr val="000000"/>
                </a:solidFill>
                <a:latin typeface="Times New Roman"/>
                <a:cs typeface="Times New Roman"/>
              </a:rPr>
              <a:t>= </a:t>
            </a:r>
            <a:endParaRPr lang="en-US" sz="3200" dirty="0">
              <a:solidFill>
                <a:srgbClr val="000000"/>
              </a:solidFill>
              <a:latin typeface="Times New Roman"/>
              <a:cs typeface="Times New Roman"/>
            </a:endParaRPr>
          </a:p>
        </p:txBody>
      </p:sp>
      <p:sp>
        <p:nvSpPr>
          <p:cNvPr id="11" name="TextBox 10"/>
          <p:cNvSpPr txBox="1"/>
          <p:nvPr/>
        </p:nvSpPr>
        <p:spPr>
          <a:xfrm>
            <a:off x="4062886" y="2990867"/>
            <a:ext cx="3014567" cy="584776"/>
          </a:xfrm>
          <a:prstGeom prst="rect">
            <a:avLst/>
          </a:prstGeom>
          <a:noFill/>
        </p:spPr>
        <p:txBody>
          <a:bodyPr wrap="none" rtlCol="0">
            <a:spAutoFit/>
          </a:bodyPr>
          <a:lstStyle/>
          <a:p>
            <a:r>
              <a:rPr lang="en-US" sz="3200" dirty="0" smtClean="0">
                <a:solidFill>
                  <a:schemeClr val="bg1"/>
                </a:solidFill>
                <a:latin typeface="Times New Roman"/>
                <a:cs typeface="Times New Roman"/>
              </a:rPr>
              <a:t>(</a:t>
            </a:r>
            <a:r>
              <a:rPr lang="nb-NO" sz="3200" dirty="0" smtClean="0">
                <a:solidFill>
                  <a:schemeClr val="bg1"/>
                </a:solidFill>
                <a:latin typeface="Times New Roman"/>
                <a:cs typeface="Times New Roman"/>
              </a:rPr>
              <a:t>0.91</a:t>
            </a:r>
            <a:r>
              <a:rPr lang="en-US" sz="3200" dirty="0" smtClean="0">
                <a:solidFill>
                  <a:schemeClr val="bg1"/>
                </a:solidFill>
                <a:latin typeface="Times New Roman"/>
                <a:cs typeface="Times New Roman"/>
              </a:rPr>
              <a:t>) </a:t>
            </a:r>
            <a:r>
              <a:rPr lang="en-US" sz="3200" dirty="0" smtClean="0">
                <a:solidFill>
                  <a:schemeClr val="bg1"/>
                </a:solidFill>
                <a:latin typeface="Times New Roman"/>
                <a:cs typeface="Times New Roman"/>
              </a:rPr>
              <a:t>+ </a:t>
            </a:r>
            <a:r>
              <a:rPr lang="en-US" sz="3200" dirty="0" smtClean="0">
                <a:solidFill>
                  <a:schemeClr val="bg1"/>
                </a:solidFill>
                <a:latin typeface="Times New Roman"/>
                <a:cs typeface="Times New Roman"/>
              </a:rPr>
              <a:t>(</a:t>
            </a:r>
            <a:r>
              <a:rPr lang="hr-HR" sz="3200" dirty="0" smtClean="0">
                <a:solidFill>
                  <a:schemeClr val="bg1"/>
                </a:solidFill>
                <a:latin typeface="Times New Roman"/>
                <a:cs typeface="Times New Roman"/>
              </a:rPr>
              <a:t>152.58</a:t>
            </a:r>
            <a:r>
              <a:rPr lang="en-US" sz="3200" dirty="0" smtClean="0">
                <a:solidFill>
                  <a:schemeClr val="bg1"/>
                </a:solidFill>
                <a:latin typeface="Times New Roman"/>
                <a:cs typeface="Times New Roman"/>
              </a:rPr>
              <a:t>)</a:t>
            </a:r>
            <a:endParaRPr lang="en-US" sz="3200" dirty="0">
              <a:solidFill>
                <a:schemeClr val="bg1"/>
              </a:solidFill>
              <a:latin typeface="Times New Roman"/>
              <a:cs typeface="Times New Roman"/>
            </a:endParaRPr>
          </a:p>
        </p:txBody>
      </p:sp>
      <p:sp>
        <p:nvSpPr>
          <p:cNvPr id="12" name="TextBox 11"/>
          <p:cNvSpPr txBox="1"/>
          <p:nvPr/>
        </p:nvSpPr>
        <p:spPr>
          <a:xfrm>
            <a:off x="4717521" y="2409855"/>
            <a:ext cx="1313180" cy="584776"/>
          </a:xfrm>
          <a:prstGeom prst="rect">
            <a:avLst/>
          </a:prstGeom>
          <a:noFill/>
        </p:spPr>
        <p:txBody>
          <a:bodyPr wrap="none" rtlCol="0">
            <a:spAutoFit/>
          </a:bodyPr>
          <a:lstStyle/>
          <a:p>
            <a:r>
              <a:rPr lang="hr-HR" sz="3200" dirty="0">
                <a:solidFill>
                  <a:srgbClr val="000000"/>
                </a:solidFill>
                <a:latin typeface="Times New Roman"/>
                <a:cs typeface="Times New Roman"/>
              </a:rPr>
              <a:t>142.82</a:t>
            </a:r>
          </a:p>
        </p:txBody>
      </p:sp>
      <p:sp>
        <p:nvSpPr>
          <p:cNvPr id="14" name="TextBox 13"/>
          <p:cNvSpPr txBox="1"/>
          <p:nvPr/>
        </p:nvSpPr>
        <p:spPr>
          <a:xfrm>
            <a:off x="4291924" y="4150737"/>
            <a:ext cx="1005403" cy="584776"/>
          </a:xfrm>
          <a:prstGeom prst="rect">
            <a:avLst/>
          </a:prstGeom>
          <a:noFill/>
        </p:spPr>
        <p:txBody>
          <a:bodyPr wrap="none" rtlCol="0">
            <a:spAutoFit/>
          </a:bodyPr>
          <a:lstStyle/>
          <a:p>
            <a:r>
              <a:rPr lang="en-US" sz="3200" dirty="0" smtClean="0">
                <a:solidFill>
                  <a:srgbClr val="000000"/>
                </a:solidFill>
                <a:latin typeface="Times New Roman"/>
                <a:cs typeface="Times New Roman"/>
              </a:rPr>
              <a:t>0. </a:t>
            </a:r>
            <a:r>
              <a:rPr lang="en-US" sz="3200" dirty="0" smtClean="0">
                <a:solidFill>
                  <a:srgbClr val="000000"/>
                </a:solidFill>
                <a:latin typeface="Times New Roman"/>
                <a:cs typeface="Times New Roman"/>
              </a:rPr>
              <a:t>93</a:t>
            </a:r>
            <a:endParaRPr lang="en-US" sz="3200" dirty="0">
              <a:solidFill>
                <a:srgbClr val="000000"/>
              </a:solidFill>
              <a:latin typeface="Times New Roman"/>
              <a:cs typeface="Times New Roman"/>
            </a:endParaRPr>
          </a:p>
        </p:txBody>
      </p:sp>
      <p:pic>
        <p:nvPicPr>
          <p:cNvPr id="15" name="Picture 14" descr="Screen Shot 2016-08-15 at 2.57.30 PM.png"/>
          <p:cNvPicPr>
            <a:picLocks noChangeAspect="1"/>
          </p:cNvPicPr>
          <p:nvPr/>
        </p:nvPicPr>
        <p:blipFill rotWithShape="1">
          <a:blip r:embed="rId4">
            <a:extLst>
              <a:ext uri="{28A0092B-C50C-407E-A947-70E740481C1C}">
                <a14:useLocalDpi xmlns:a14="http://schemas.microsoft.com/office/drawing/2010/main" val="0"/>
              </a:ext>
            </a:extLst>
          </a:blip>
          <a:srcRect l="4937" t="27372" r="73101" b="32625"/>
          <a:stretch/>
        </p:blipFill>
        <p:spPr>
          <a:xfrm>
            <a:off x="2105700" y="2643994"/>
            <a:ext cx="1101725" cy="695997"/>
          </a:xfrm>
          <a:prstGeom prst="rect">
            <a:avLst/>
          </a:prstGeom>
          <a:ln w="38100" cmpd="sng">
            <a:noFill/>
          </a:ln>
        </p:spPr>
      </p:pic>
      <p:cxnSp>
        <p:nvCxnSpPr>
          <p:cNvPr id="17" name="Straight Connector 16"/>
          <p:cNvCxnSpPr/>
          <p:nvPr/>
        </p:nvCxnSpPr>
        <p:spPr>
          <a:xfrm>
            <a:off x="4152900" y="2990867"/>
            <a:ext cx="2705100" cy="3764"/>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310525" y="4150737"/>
            <a:ext cx="416099" cy="584776"/>
          </a:xfrm>
          <a:prstGeom prst="rect">
            <a:avLst/>
          </a:prstGeom>
          <a:noFill/>
        </p:spPr>
        <p:txBody>
          <a:bodyPr wrap="none" rtlCol="0">
            <a:spAutoFit/>
          </a:bodyPr>
          <a:lstStyle/>
          <a:p>
            <a:r>
              <a:rPr lang="en-US" sz="3200" dirty="0" smtClean="0">
                <a:solidFill>
                  <a:srgbClr val="000000"/>
                </a:solidFill>
                <a:latin typeface="Times New Roman"/>
                <a:cs typeface="Times New Roman"/>
              </a:rPr>
              <a:t>= </a:t>
            </a:r>
            <a:endParaRPr lang="en-US" sz="3200" dirty="0">
              <a:solidFill>
                <a:srgbClr val="000000"/>
              </a:solidFill>
              <a:latin typeface="Times New Roman"/>
              <a:cs typeface="Times New Roman"/>
            </a:endParaRPr>
          </a:p>
        </p:txBody>
      </p:sp>
      <p:sp>
        <p:nvSpPr>
          <p:cNvPr id="19" name="TextBox 18"/>
          <p:cNvSpPr txBox="1"/>
          <p:nvPr/>
        </p:nvSpPr>
        <p:spPr>
          <a:xfrm>
            <a:off x="4152900" y="1739900"/>
            <a:ext cx="2941831" cy="400110"/>
          </a:xfrm>
          <a:prstGeom prst="rect">
            <a:avLst/>
          </a:prstGeom>
          <a:noFill/>
        </p:spPr>
        <p:txBody>
          <a:bodyPr wrap="none" rtlCol="0">
            <a:spAutoFit/>
          </a:bodyPr>
          <a:lstStyle/>
          <a:p>
            <a:r>
              <a:rPr lang="en-US" sz="2000" dirty="0" smtClean="0">
                <a:solidFill>
                  <a:srgbClr val="95B3D7"/>
                </a:solidFill>
              </a:rPr>
              <a:t>COHERENT BAYES FACTOR</a:t>
            </a:r>
            <a:endParaRPr lang="en-US" sz="2000" dirty="0">
              <a:solidFill>
                <a:srgbClr val="95B3D7"/>
              </a:solidFill>
            </a:endParaRPr>
          </a:p>
        </p:txBody>
      </p:sp>
      <p:sp>
        <p:nvSpPr>
          <p:cNvPr id="20" name="TextBox 19"/>
          <p:cNvSpPr txBox="1"/>
          <p:nvPr/>
        </p:nvSpPr>
        <p:spPr>
          <a:xfrm>
            <a:off x="7429084" y="2699673"/>
            <a:ext cx="1714915" cy="1323439"/>
          </a:xfrm>
          <a:prstGeom prst="rect">
            <a:avLst/>
          </a:prstGeom>
          <a:noFill/>
        </p:spPr>
        <p:txBody>
          <a:bodyPr wrap="square" rtlCol="0">
            <a:spAutoFit/>
          </a:bodyPr>
          <a:lstStyle/>
          <a:p>
            <a:r>
              <a:rPr lang="en-US" sz="2000" dirty="0" smtClean="0">
                <a:solidFill>
                  <a:schemeClr val="accent1">
                    <a:lumMod val="60000"/>
                    <a:lumOff val="40000"/>
                  </a:schemeClr>
                </a:solidFill>
              </a:rPr>
              <a:t>SUM OF BOTH DETECTOR’S</a:t>
            </a:r>
          </a:p>
          <a:p>
            <a:r>
              <a:rPr lang="en-US" sz="2000" dirty="0" smtClean="0">
                <a:solidFill>
                  <a:schemeClr val="accent1">
                    <a:lumMod val="60000"/>
                    <a:lumOff val="40000"/>
                  </a:schemeClr>
                </a:solidFill>
              </a:rPr>
              <a:t>BAYES FACTORS</a:t>
            </a:r>
            <a:endParaRPr lang="en-US" sz="2000" dirty="0">
              <a:solidFill>
                <a:schemeClr val="accent1">
                  <a:lumMod val="60000"/>
                  <a:lumOff val="40000"/>
                </a:schemeClr>
              </a:solidFill>
            </a:endParaRPr>
          </a:p>
        </p:txBody>
      </p:sp>
      <p:cxnSp>
        <p:nvCxnSpPr>
          <p:cNvPr id="22" name="Straight Arrow Connector 21"/>
          <p:cNvCxnSpPr/>
          <p:nvPr/>
        </p:nvCxnSpPr>
        <p:spPr>
          <a:xfrm>
            <a:off x="5264286" y="2112977"/>
            <a:ext cx="0" cy="287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698970" y="3339991"/>
            <a:ext cx="7301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534325" y="2870091"/>
            <a:ext cx="673100" cy="461665"/>
          </a:xfrm>
          <a:prstGeom prst="rect">
            <a:avLst/>
          </a:prstGeom>
          <a:solidFill>
            <a:srgbClr val="FFFFFF"/>
          </a:solidFill>
        </p:spPr>
        <p:txBody>
          <a:bodyPr wrap="square" rtlCol="0">
            <a:spAutoFit/>
          </a:bodyPr>
          <a:lstStyle/>
          <a:p>
            <a:r>
              <a:rPr lang="en-US" sz="2400" b="1" i="1" dirty="0" smtClean="0">
                <a:solidFill>
                  <a:schemeClr val="bg1"/>
                </a:solidFill>
                <a:latin typeface="Imprint MT Shadow"/>
                <a:cs typeface="Imprint MT Shadow"/>
              </a:rPr>
              <a:t>R</a:t>
            </a:r>
            <a:endParaRPr lang="en-US" sz="2400" b="1" i="1" dirty="0">
              <a:solidFill>
                <a:schemeClr val="bg1"/>
              </a:solidFill>
              <a:latin typeface="Imprint MT Shadow"/>
              <a:cs typeface="Imprint MT Shadow"/>
            </a:endParaRPr>
          </a:p>
        </p:txBody>
      </p:sp>
    </p:spTree>
    <p:extLst>
      <p:ext uri="{BB962C8B-B14F-4D97-AF65-F5344CB8AC3E}">
        <p14:creationId xmlns:p14="http://schemas.microsoft.com/office/powerpoint/2010/main" val="352918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2" name="Title 1"/>
          <p:cNvSpPr>
            <a:spLocks noGrp="1"/>
          </p:cNvSpPr>
          <p:nvPr>
            <p:ph type="title"/>
          </p:nvPr>
        </p:nvSpPr>
        <p:spPr/>
        <p:txBody>
          <a:bodyPr>
            <a:normAutofit/>
          </a:bodyPr>
          <a:lstStyle/>
          <a:p>
            <a:r>
              <a:rPr lang="en-US" dirty="0" smtClean="0">
                <a:solidFill>
                  <a:srgbClr val="F79646"/>
                </a:solidFill>
              </a:rPr>
              <a:t>Results for Bayes Coherent Ratio</a:t>
            </a:r>
            <a:endParaRPr lang="en-US" dirty="0">
              <a:solidFill>
                <a:srgbClr val="F79646"/>
              </a:solidFill>
            </a:endParaRPr>
          </a:p>
        </p:txBody>
      </p:sp>
      <p:sp>
        <p:nvSpPr>
          <p:cNvPr id="12" name="TextBox 11"/>
          <p:cNvSpPr txBox="1"/>
          <p:nvPr/>
        </p:nvSpPr>
        <p:spPr>
          <a:xfrm>
            <a:off x="1116692" y="6199257"/>
            <a:ext cx="6910616" cy="523220"/>
          </a:xfrm>
          <a:prstGeom prst="rect">
            <a:avLst/>
          </a:prstGeom>
          <a:noFill/>
        </p:spPr>
        <p:txBody>
          <a:bodyPr wrap="none" rtlCol="0">
            <a:spAutoFit/>
          </a:bodyPr>
          <a:lstStyle/>
          <a:p>
            <a:r>
              <a:rPr lang="en-US" sz="2800" dirty="0" smtClean="0"/>
              <a:t>Bayes Coherence Ratio as a Detection Statistic</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800" y="1506538"/>
            <a:ext cx="7429500" cy="3683793"/>
          </a:xfrm>
          <a:prstGeom prst="rect">
            <a:avLst/>
          </a:prstGeom>
          <a:ln w="38100" cmpd="sng">
            <a:solidFill>
              <a:schemeClr val="accent1"/>
            </a:solidFill>
          </a:ln>
        </p:spPr>
      </p:pic>
      <p:sp>
        <p:nvSpPr>
          <p:cNvPr id="9" name="Oval 8"/>
          <p:cNvSpPr/>
          <p:nvPr/>
        </p:nvSpPr>
        <p:spPr>
          <a:xfrm>
            <a:off x="7165940" y="3993972"/>
            <a:ext cx="101600" cy="95428"/>
          </a:xfrm>
          <a:prstGeom prst="ellipse">
            <a:avLst/>
          </a:prstGeom>
          <a:solidFill>
            <a:srgbClr val="0403F3"/>
          </a:solidFill>
          <a:ln>
            <a:solidFill>
              <a:srgbClr val="040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137131" y="3554274"/>
            <a:ext cx="1914669" cy="369332"/>
          </a:xfrm>
          <a:prstGeom prst="rect">
            <a:avLst/>
          </a:prstGeom>
          <a:noFill/>
        </p:spPr>
        <p:txBody>
          <a:bodyPr wrap="none" rtlCol="0">
            <a:spAutoFit/>
          </a:bodyPr>
          <a:lstStyle/>
          <a:p>
            <a:r>
              <a:rPr lang="en-US" dirty="0" smtClean="0">
                <a:solidFill>
                  <a:schemeClr val="bg1"/>
                </a:solidFill>
              </a:rPr>
              <a:t>(6.7 x 10</a:t>
            </a:r>
            <a:r>
              <a:rPr lang="en-US" baseline="30000" dirty="0" smtClean="0">
                <a:solidFill>
                  <a:schemeClr val="bg1"/>
                </a:solidFill>
              </a:rPr>
              <a:t>11</a:t>
            </a:r>
            <a:r>
              <a:rPr lang="en-US" dirty="0" smtClean="0">
                <a:solidFill>
                  <a:schemeClr val="bg1"/>
                </a:solidFill>
              </a:rPr>
              <a:t> ,  10</a:t>
            </a:r>
            <a:r>
              <a:rPr lang="en-US" baseline="30000" dirty="0" smtClean="0">
                <a:solidFill>
                  <a:schemeClr val="bg1"/>
                </a:solidFill>
              </a:rPr>
              <a:t>-10</a:t>
            </a:r>
            <a:r>
              <a:rPr lang="en-US" dirty="0" smtClean="0">
                <a:solidFill>
                  <a:schemeClr val="bg1"/>
                </a:solidFill>
              </a:rPr>
              <a:t> ) </a:t>
            </a:r>
            <a:endParaRPr lang="en-US" dirty="0">
              <a:solidFill>
                <a:schemeClr val="bg1"/>
              </a:solidFill>
            </a:endParaRPr>
          </a:p>
        </p:txBody>
      </p:sp>
      <p:cxnSp>
        <p:nvCxnSpPr>
          <p:cNvPr id="16" name="Straight Arrow Connector 15"/>
          <p:cNvCxnSpPr/>
          <p:nvPr/>
        </p:nvCxnSpPr>
        <p:spPr>
          <a:xfrm>
            <a:off x="7394540" y="4038600"/>
            <a:ext cx="606460" cy="0"/>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62101" y="4191000"/>
            <a:ext cx="1007457" cy="369332"/>
          </a:xfrm>
          <a:prstGeom prst="rect">
            <a:avLst/>
          </a:prstGeom>
          <a:noFill/>
        </p:spPr>
        <p:txBody>
          <a:bodyPr wrap="none" rtlCol="0">
            <a:spAutoFit/>
          </a:bodyPr>
          <a:lstStyle/>
          <a:p>
            <a:r>
              <a:rPr lang="en-US" b="1" dirty="0" smtClean="0">
                <a:solidFill>
                  <a:schemeClr val="accent6"/>
                </a:solidFill>
              </a:rPr>
              <a:t>OUTLIER</a:t>
            </a:r>
            <a:endParaRPr lang="en-US" b="1" dirty="0">
              <a:solidFill>
                <a:schemeClr val="accent6"/>
              </a:solidFill>
            </a:endParaRPr>
          </a:p>
        </p:txBody>
      </p:sp>
      <p:pic>
        <p:nvPicPr>
          <p:cNvPr id="6" name="Picture 5" descr="latex_f0a954fa1d7a15e7a21db6dd59e2e56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800" y="5279237"/>
            <a:ext cx="4483100" cy="607776"/>
          </a:xfrm>
          <a:prstGeom prst="rect">
            <a:avLst/>
          </a:prstGeom>
        </p:spPr>
      </p:pic>
    </p:spTree>
    <p:extLst>
      <p:ext uri="{BB962C8B-B14F-4D97-AF65-F5344CB8AC3E}">
        <p14:creationId xmlns:p14="http://schemas.microsoft.com/office/powerpoint/2010/main" val="241991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1"/>
            <a:ext cx="1129207" cy="813534"/>
          </a:xfrm>
          <a:prstGeom prst="rect">
            <a:avLst/>
          </a:prstGeom>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79646"/>
                </a:solidFill>
              </a:rPr>
              <a:t>Additional Information Available</a:t>
            </a:r>
            <a:endParaRPr lang="en-US" dirty="0">
              <a:solidFill>
                <a:srgbClr val="F79646"/>
              </a:solidFill>
            </a:endParaRPr>
          </a:p>
        </p:txBody>
      </p:sp>
      <p:pic>
        <p:nvPicPr>
          <p:cNvPr id="6" name="Picture 5" descr="Screen Shot 2016-08-17 at 9.21.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570038"/>
            <a:ext cx="4124850" cy="4826000"/>
          </a:xfrm>
          <a:prstGeom prst="rect">
            <a:avLst/>
          </a:prstGeom>
        </p:spPr>
      </p:pic>
      <p:sp>
        <p:nvSpPr>
          <p:cNvPr id="7" name="TextBox 6"/>
          <p:cNvSpPr txBox="1"/>
          <p:nvPr/>
        </p:nvSpPr>
        <p:spPr>
          <a:xfrm>
            <a:off x="5356088" y="1570038"/>
            <a:ext cx="3483112" cy="1938992"/>
          </a:xfrm>
          <a:prstGeom prst="rect">
            <a:avLst/>
          </a:prstGeom>
          <a:noFill/>
        </p:spPr>
        <p:txBody>
          <a:bodyPr wrap="square" rtlCol="0">
            <a:spAutoFit/>
          </a:bodyPr>
          <a:lstStyle/>
          <a:p>
            <a:r>
              <a:rPr lang="en-US" sz="2400" dirty="0" smtClean="0"/>
              <a:t>We have a lot of additional information that we could potentially use to distinguish the outlier as a glitch  </a:t>
            </a:r>
            <a:endParaRPr lang="en-US" sz="2400" dirty="0"/>
          </a:p>
        </p:txBody>
      </p:sp>
      <p:sp>
        <p:nvSpPr>
          <p:cNvPr id="8" name="TextBox 7"/>
          <p:cNvSpPr txBox="1"/>
          <p:nvPr/>
        </p:nvSpPr>
        <p:spPr>
          <a:xfrm>
            <a:off x="5473700" y="4533900"/>
            <a:ext cx="2982156" cy="830997"/>
          </a:xfrm>
          <a:prstGeom prst="rect">
            <a:avLst/>
          </a:prstGeom>
          <a:noFill/>
        </p:spPr>
        <p:txBody>
          <a:bodyPr wrap="none" rtlCol="0">
            <a:spAutoFit/>
          </a:bodyPr>
          <a:lstStyle/>
          <a:p>
            <a:r>
              <a:rPr lang="en-US" sz="2400" dirty="0" smtClean="0">
                <a:solidFill>
                  <a:schemeClr val="bg2">
                    <a:lumMod val="40000"/>
                    <a:lumOff val="60000"/>
                  </a:schemeClr>
                </a:solidFill>
              </a:rPr>
              <a:t>L1  optimal SNR :  17.2</a:t>
            </a:r>
          </a:p>
          <a:p>
            <a:r>
              <a:rPr lang="en-US" sz="2400" dirty="0" smtClean="0">
                <a:solidFill>
                  <a:schemeClr val="bg2">
                    <a:lumMod val="40000"/>
                    <a:lumOff val="60000"/>
                  </a:schemeClr>
                </a:solidFill>
              </a:rPr>
              <a:t>H1 optimal SNR :  2.6</a:t>
            </a:r>
            <a:endParaRPr lang="en-US" sz="2400" dirty="0">
              <a:solidFill>
                <a:schemeClr val="bg2">
                  <a:lumMod val="40000"/>
                  <a:lumOff val="60000"/>
                </a:schemeClr>
              </a:solidFill>
            </a:endParaRPr>
          </a:p>
        </p:txBody>
      </p:sp>
    </p:spTree>
    <p:extLst>
      <p:ext uri="{BB962C8B-B14F-4D97-AF65-F5344CB8AC3E}">
        <p14:creationId xmlns:p14="http://schemas.microsoft.com/office/powerpoint/2010/main" val="344287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2" name="Title 1"/>
          <p:cNvSpPr>
            <a:spLocks noGrp="1"/>
          </p:cNvSpPr>
          <p:nvPr>
            <p:ph type="title"/>
          </p:nvPr>
        </p:nvSpPr>
        <p:spPr/>
        <p:txBody>
          <a:bodyPr>
            <a:normAutofit/>
          </a:bodyPr>
          <a:lstStyle/>
          <a:p>
            <a:r>
              <a:rPr lang="en-US" dirty="0" smtClean="0">
                <a:solidFill>
                  <a:srgbClr val="F79646"/>
                </a:solidFill>
              </a:rPr>
              <a:t>Comparing </a:t>
            </a:r>
            <a:r>
              <a:rPr lang="en-US" dirty="0">
                <a:solidFill>
                  <a:srgbClr val="F79646"/>
                </a:solidFill>
              </a:rPr>
              <a:t>D</a:t>
            </a:r>
            <a:r>
              <a:rPr lang="en-US" dirty="0" smtClean="0">
                <a:solidFill>
                  <a:srgbClr val="F79646"/>
                </a:solidFill>
              </a:rPr>
              <a:t>etection Statistics</a:t>
            </a:r>
            <a:endParaRPr lang="en-US" dirty="0">
              <a:solidFill>
                <a:srgbClr val="F79646"/>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901" y="4151242"/>
            <a:ext cx="5130798" cy="2544021"/>
          </a:xfrm>
          <a:prstGeom prst="rect">
            <a:avLst/>
          </a:prstGeom>
          <a:ln w="38100" cmpd="sng">
            <a:solidFill>
              <a:srgbClr val="4F81BD"/>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0901" y="1417638"/>
            <a:ext cx="5130798" cy="2593904"/>
          </a:xfrm>
          <a:prstGeom prst="rect">
            <a:avLst/>
          </a:prstGeom>
          <a:ln w="38100" cmpd="sng">
            <a:solidFill>
              <a:schemeClr val="accent1"/>
            </a:solidFill>
          </a:ln>
        </p:spPr>
      </p:pic>
      <p:sp>
        <p:nvSpPr>
          <p:cNvPr id="8" name="Rectangle 7"/>
          <p:cNvSpPr/>
          <p:nvPr/>
        </p:nvSpPr>
        <p:spPr>
          <a:xfrm>
            <a:off x="533400" y="4823088"/>
            <a:ext cx="2527301" cy="1200328"/>
          </a:xfrm>
          <a:prstGeom prst="rect">
            <a:avLst/>
          </a:prstGeom>
        </p:spPr>
        <p:txBody>
          <a:bodyPr wrap="square">
            <a:spAutoFit/>
          </a:bodyPr>
          <a:lstStyle/>
          <a:p>
            <a:pPr algn="ctr"/>
            <a:r>
              <a:rPr lang="en-US" sz="2400" dirty="0" smtClean="0"/>
              <a:t>Bayes Coherence Ratio as  a Detection Statistic</a:t>
            </a:r>
            <a:endParaRPr lang="en-US" sz="2400" dirty="0"/>
          </a:p>
        </p:txBody>
      </p:sp>
      <p:sp>
        <p:nvSpPr>
          <p:cNvPr id="9" name="Rectangle 8"/>
          <p:cNvSpPr/>
          <p:nvPr/>
        </p:nvSpPr>
        <p:spPr>
          <a:xfrm>
            <a:off x="533400" y="2114426"/>
            <a:ext cx="2527301" cy="1200328"/>
          </a:xfrm>
          <a:prstGeom prst="rect">
            <a:avLst/>
          </a:prstGeom>
        </p:spPr>
        <p:txBody>
          <a:bodyPr wrap="square">
            <a:spAutoFit/>
          </a:bodyPr>
          <a:lstStyle/>
          <a:p>
            <a:pPr algn="ctr"/>
            <a:r>
              <a:rPr lang="en-US" sz="2400" dirty="0" smtClean="0"/>
              <a:t>Signal-to-Noise Ratio as  a Detection Statistic</a:t>
            </a:r>
            <a:endParaRPr lang="en-US" sz="2400" dirty="0"/>
          </a:p>
        </p:txBody>
      </p:sp>
    </p:spTree>
    <p:extLst>
      <p:ext uri="{BB962C8B-B14F-4D97-AF65-F5344CB8AC3E}">
        <p14:creationId xmlns:p14="http://schemas.microsoft.com/office/powerpoint/2010/main" val="344273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Conclusions and Future Work</a:t>
            </a:r>
            <a:endParaRPr lang="en-US"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5" name="TextBox 4"/>
          <p:cNvSpPr txBox="1"/>
          <p:nvPr/>
        </p:nvSpPr>
        <p:spPr>
          <a:xfrm>
            <a:off x="1320800" y="2273300"/>
            <a:ext cx="6743700" cy="2677656"/>
          </a:xfrm>
          <a:prstGeom prst="rect">
            <a:avLst/>
          </a:prstGeom>
          <a:noFill/>
        </p:spPr>
        <p:txBody>
          <a:bodyPr wrap="square" rtlCol="0">
            <a:spAutoFit/>
          </a:bodyPr>
          <a:lstStyle/>
          <a:p>
            <a:pPr marL="285750" indent="-285750">
              <a:buFont typeface="Arial"/>
              <a:buChar char="•"/>
            </a:pPr>
            <a:r>
              <a:rPr lang="en-US" sz="2800" dirty="0" smtClean="0"/>
              <a:t>Study the low FAR background events </a:t>
            </a:r>
          </a:p>
          <a:p>
            <a:pPr marL="285750" indent="-285750">
              <a:buFont typeface="Arial"/>
              <a:buChar char="•"/>
            </a:pPr>
            <a:r>
              <a:rPr lang="en-US" sz="2800" dirty="0" smtClean="0"/>
              <a:t>Determine if BCR can be used in addition with SNR as a detection statistic </a:t>
            </a:r>
            <a:endParaRPr lang="en-US" sz="2800" dirty="0" smtClean="0"/>
          </a:p>
          <a:p>
            <a:pPr marL="285750" indent="-285750">
              <a:buFont typeface="Arial"/>
              <a:buChar char="•"/>
            </a:pPr>
            <a:r>
              <a:rPr lang="en-US" sz="2800" dirty="0" smtClean="0"/>
              <a:t>Expand the work for more mass bins</a:t>
            </a:r>
          </a:p>
          <a:p>
            <a:pPr marL="285750" indent="-285750">
              <a:buFont typeface="Arial"/>
              <a:buChar char="•"/>
            </a:pPr>
            <a:r>
              <a:rPr lang="en-US" sz="2800" dirty="0" smtClean="0"/>
              <a:t>Repeat the Study with Binary Neutron Star Signals</a:t>
            </a:r>
            <a:endParaRPr lang="en-US" sz="2800" dirty="0"/>
          </a:p>
        </p:txBody>
      </p:sp>
    </p:spTree>
    <p:extLst>
      <p:ext uri="{BB962C8B-B14F-4D97-AF65-F5344CB8AC3E}">
        <p14:creationId xmlns:p14="http://schemas.microsoft.com/office/powerpoint/2010/main" val="316047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Acknowledgements</a:t>
            </a:r>
            <a:endParaRPr lang="en-US"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4" name="TextBox 3"/>
          <p:cNvSpPr txBox="1"/>
          <p:nvPr/>
        </p:nvSpPr>
        <p:spPr>
          <a:xfrm>
            <a:off x="1562100" y="2933700"/>
            <a:ext cx="6134100" cy="1384995"/>
          </a:xfrm>
          <a:prstGeom prst="rect">
            <a:avLst/>
          </a:prstGeom>
          <a:noFill/>
        </p:spPr>
        <p:txBody>
          <a:bodyPr wrap="square" rtlCol="0">
            <a:spAutoFit/>
          </a:bodyPr>
          <a:lstStyle/>
          <a:p>
            <a:pPr algn="just"/>
            <a:r>
              <a:rPr lang="en-US" sz="2800" dirty="0" smtClean="0"/>
              <a:t>Thanks to NSF, </a:t>
            </a:r>
            <a:r>
              <a:rPr lang="en-US" sz="2800" dirty="0" err="1" smtClean="0"/>
              <a:t>Dr</a:t>
            </a:r>
            <a:r>
              <a:rPr lang="en-US" sz="2800" dirty="0"/>
              <a:t> </a:t>
            </a:r>
            <a:r>
              <a:rPr lang="en-US" sz="2800" dirty="0" smtClean="0"/>
              <a:t>Rory Smith, </a:t>
            </a:r>
            <a:r>
              <a:rPr lang="en-US" sz="2800" dirty="0" err="1" smtClean="0"/>
              <a:t>Dr</a:t>
            </a:r>
            <a:r>
              <a:rPr lang="en-US" sz="2800" dirty="0" smtClean="0"/>
              <a:t> Jonah </a:t>
            </a:r>
            <a:r>
              <a:rPr lang="en-US" sz="2800" dirty="0" err="1" smtClean="0"/>
              <a:t>Kanner</a:t>
            </a:r>
            <a:r>
              <a:rPr lang="en-US" sz="2800" dirty="0" smtClean="0"/>
              <a:t>, Professor Alan Weinstein and the LIGO SURF pen.</a:t>
            </a:r>
            <a:endParaRPr lang="en-US" sz="2800" dirty="0"/>
          </a:p>
        </p:txBody>
      </p:sp>
    </p:spTree>
    <p:extLst>
      <p:ext uri="{BB962C8B-B14F-4D97-AF65-F5344CB8AC3E}">
        <p14:creationId xmlns:p14="http://schemas.microsoft.com/office/powerpoint/2010/main" val="24402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79646"/>
                </a:solidFill>
              </a:rPr>
              <a:t>Detection Statistic</a:t>
            </a:r>
          </a:p>
        </p:txBody>
      </p:sp>
      <p:sp>
        <p:nvSpPr>
          <p:cNvPr id="4" name="Rectangle 3"/>
          <p:cNvSpPr/>
          <p:nvPr/>
        </p:nvSpPr>
        <p:spPr>
          <a:xfrm>
            <a:off x="457200" y="5729244"/>
            <a:ext cx="8229600" cy="830997"/>
          </a:xfrm>
          <a:prstGeom prst="rect">
            <a:avLst/>
          </a:prstGeom>
        </p:spPr>
        <p:txBody>
          <a:bodyPr wrap="square">
            <a:spAutoFit/>
          </a:bodyPr>
          <a:lstStyle/>
          <a:p>
            <a:pPr algn="ctr"/>
            <a:r>
              <a:rPr lang="en-US" sz="2400" dirty="0"/>
              <a:t>Search results from the two binary coalescence searches using </a:t>
            </a:r>
            <a:r>
              <a:rPr lang="en-US" sz="2400" dirty="0" smtClean="0"/>
              <a:t>a </a:t>
            </a:r>
            <a:r>
              <a:rPr lang="en-US" sz="2400" dirty="0"/>
              <a:t>combined matched filtering signal-to-noise ratio</a:t>
            </a:r>
          </a:p>
        </p:txBody>
      </p:sp>
      <p:pic>
        <p:nvPicPr>
          <p:cNvPr id="6" name="Picture 5" descr="large.png"/>
          <p:cNvPicPr>
            <a:picLocks noChangeAspect="1"/>
          </p:cNvPicPr>
          <p:nvPr/>
        </p:nvPicPr>
        <p:blipFill rotWithShape="1">
          <a:blip r:embed="rId3">
            <a:extLst>
              <a:ext uri="{28A0092B-C50C-407E-A947-70E740481C1C}">
                <a14:useLocalDpi xmlns:a14="http://schemas.microsoft.com/office/drawing/2010/main" val="0"/>
              </a:ext>
            </a:extLst>
          </a:blip>
          <a:srcRect r="49430"/>
          <a:stretch/>
        </p:blipFill>
        <p:spPr>
          <a:xfrm>
            <a:off x="1753882" y="1417638"/>
            <a:ext cx="5636236" cy="4165622"/>
          </a:xfrm>
          <a:prstGeom prst="rect">
            <a:avLst/>
          </a:prstGeom>
          <a:ln w="12700" cmpd="sng">
            <a:solidFill>
              <a:schemeClr val="accent6"/>
            </a:solidFill>
          </a:ln>
        </p:spPr>
      </p:pic>
      <p:pic>
        <p:nvPicPr>
          <p:cNvPr id="9" name="Picture 8" descr="LI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Tree>
    <p:extLst>
      <p:ext uri="{BB962C8B-B14F-4D97-AF65-F5344CB8AC3E}">
        <p14:creationId xmlns:p14="http://schemas.microsoft.com/office/powerpoint/2010/main" val="68019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79646"/>
                </a:solidFill>
              </a:rPr>
              <a:t>Detection Statistic</a:t>
            </a:r>
          </a:p>
        </p:txBody>
      </p:sp>
      <p:pic>
        <p:nvPicPr>
          <p:cNvPr id="6" name="Picture 5" descr="large.png"/>
          <p:cNvPicPr>
            <a:picLocks noChangeAspect="1"/>
          </p:cNvPicPr>
          <p:nvPr/>
        </p:nvPicPr>
        <p:blipFill rotWithShape="1">
          <a:blip r:embed="rId3">
            <a:extLst>
              <a:ext uri="{28A0092B-C50C-407E-A947-70E740481C1C}">
                <a14:useLocalDpi xmlns:a14="http://schemas.microsoft.com/office/drawing/2010/main" val="0"/>
              </a:ext>
            </a:extLst>
          </a:blip>
          <a:srcRect r="49430"/>
          <a:stretch/>
        </p:blipFill>
        <p:spPr>
          <a:xfrm>
            <a:off x="1753882" y="1417638"/>
            <a:ext cx="5636236" cy="4165622"/>
          </a:xfrm>
          <a:prstGeom prst="rect">
            <a:avLst/>
          </a:prstGeom>
          <a:ln w="12700" cmpd="sng">
            <a:solidFill>
              <a:schemeClr val="accent6"/>
            </a:solidFill>
          </a:ln>
        </p:spPr>
      </p:pic>
      <p:pic>
        <p:nvPicPr>
          <p:cNvPr id="9" name="Picture 8" descr="LI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16" name="Rectangle 15"/>
          <p:cNvSpPr/>
          <p:nvPr/>
        </p:nvSpPr>
        <p:spPr>
          <a:xfrm rot="2349846">
            <a:off x="1638760" y="3080536"/>
            <a:ext cx="5336434" cy="740718"/>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556500" y="3994834"/>
            <a:ext cx="1612900" cy="646331"/>
          </a:xfrm>
          <a:prstGeom prst="rect">
            <a:avLst/>
          </a:prstGeom>
          <a:noFill/>
        </p:spPr>
        <p:txBody>
          <a:bodyPr wrap="square" rtlCol="0">
            <a:spAutoFit/>
          </a:bodyPr>
          <a:lstStyle/>
          <a:p>
            <a:r>
              <a:rPr lang="en-US" dirty="0" smtClean="0">
                <a:solidFill>
                  <a:schemeClr val="bg2">
                    <a:lumMod val="60000"/>
                    <a:lumOff val="40000"/>
                  </a:schemeClr>
                </a:solidFill>
              </a:rPr>
              <a:t>The Background</a:t>
            </a:r>
            <a:endParaRPr lang="en-US" dirty="0">
              <a:solidFill>
                <a:schemeClr val="bg2">
                  <a:lumMod val="60000"/>
                  <a:lumOff val="40000"/>
                </a:schemeClr>
              </a:solidFill>
            </a:endParaRPr>
          </a:p>
        </p:txBody>
      </p:sp>
      <p:cxnSp>
        <p:nvCxnSpPr>
          <p:cNvPr id="18" name="Straight Arrow Connector 17"/>
          <p:cNvCxnSpPr/>
          <p:nvPr/>
        </p:nvCxnSpPr>
        <p:spPr>
          <a:xfrm flipH="1">
            <a:off x="6184900" y="4279900"/>
            <a:ext cx="13716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57200" y="5729244"/>
            <a:ext cx="8229600" cy="830997"/>
          </a:xfrm>
          <a:prstGeom prst="rect">
            <a:avLst/>
          </a:prstGeom>
        </p:spPr>
        <p:txBody>
          <a:bodyPr wrap="square">
            <a:spAutoFit/>
          </a:bodyPr>
          <a:lstStyle/>
          <a:p>
            <a:pPr algn="ctr"/>
            <a:r>
              <a:rPr lang="en-US" sz="2400" dirty="0"/>
              <a:t>Search results from the two binary coalescence searches using </a:t>
            </a:r>
            <a:r>
              <a:rPr lang="en-US" sz="2400" dirty="0" smtClean="0"/>
              <a:t>a </a:t>
            </a:r>
            <a:r>
              <a:rPr lang="en-US" sz="2400" dirty="0"/>
              <a:t>combined matched filtering signal-to-noise ratio</a:t>
            </a:r>
          </a:p>
        </p:txBody>
      </p:sp>
    </p:spTree>
    <p:extLst>
      <p:ext uri="{BB962C8B-B14F-4D97-AF65-F5344CB8AC3E}">
        <p14:creationId xmlns:p14="http://schemas.microsoft.com/office/powerpoint/2010/main" val="156346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79646"/>
                </a:solidFill>
              </a:rPr>
              <a:t>Detection Statistic</a:t>
            </a:r>
          </a:p>
        </p:txBody>
      </p:sp>
      <p:pic>
        <p:nvPicPr>
          <p:cNvPr id="6" name="Picture 5" descr="large.png"/>
          <p:cNvPicPr>
            <a:picLocks noChangeAspect="1"/>
          </p:cNvPicPr>
          <p:nvPr/>
        </p:nvPicPr>
        <p:blipFill rotWithShape="1">
          <a:blip r:embed="rId3">
            <a:extLst>
              <a:ext uri="{28A0092B-C50C-407E-A947-70E740481C1C}">
                <a14:useLocalDpi xmlns:a14="http://schemas.microsoft.com/office/drawing/2010/main" val="0"/>
              </a:ext>
            </a:extLst>
          </a:blip>
          <a:srcRect r="49430"/>
          <a:stretch/>
        </p:blipFill>
        <p:spPr>
          <a:xfrm>
            <a:off x="1753882" y="1417638"/>
            <a:ext cx="5636236" cy="4165622"/>
          </a:xfrm>
          <a:prstGeom prst="rect">
            <a:avLst/>
          </a:prstGeom>
          <a:ln w="12700" cmpd="sng">
            <a:solidFill>
              <a:schemeClr val="accent6"/>
            </a:solidFill>
          </a:ln>
        </p:spPr>
      </p:pic>
      <p:pic>
        <p:nvPicPr>
          <p:cNvPr id="9" name="Picture 8" descr="LI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7" name="Oval 6"/>
          <p:cNvSpPr/>
          <p:nvPr/>
        </p:nvSpPr>
        <p:spPr>
          <a:xfrm>
            <a:off x="5842000" y="2730500"/>
            <a:ext cx="673100" cy="36830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 name="Straight Arrow Connector 7"/>
          <p:cNvCxnSpPr/>
          <p:nvPr/>
        </p:nvCxnSpPr>
        <p:spPr>
          <a:xfrm flipH="1">
            <a:off x="6667500" y="2946400"/>
            <a:ext cx="8509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556500" y="2445434"/>
            <a:ext cx="1612900" cy="923330"/>
          </a:xfrm>
          <a:prstGeom prst="rect">
            <a:avLst/>
          </a:prstGeom>
          <a:noFill/>
        </p:spPr>
        <p:txBody>
          <a:bodyPr wrap="square" rtlCol="0">
            <a:spAutoFit/>
          </a:bodyPr>
          <a:lstStyle/>
          <a:p>
            <a:r>
              <a:rPr lang="en-US" dirty="0" smtClean="0">
                <a:solidFill>
                  <a:schemeClr val="bg2">
                    <a:lumMod val="60000"/>
                    <a:lumOff val="40000"/>
                  </a:schemeClr>
                </a:solidFill>
              </a:rPr>
              <a:t>Some events stand out from background</a:t>
            </a:r>
            <a:endParaRPr lang="en-US" dirty="0">
              <a:solidFill>
                <a:schemeClr val="bg2">
                  <a:lumMod val="60000"/>
                  <a:lumOff val="40000"/>
                </a:schemeClr>
              </a:solidFill>
            </a:endParaRPr>
          </a:p>
        </p:txBody>
      </p:sp>
      <p:sp>
        <p:nvSpPr>
          <p:cNvPr id="10" name="Rectangle 9"/>
          <p:cNvSpPr/>
          <p:nvPr/>
        </p:nvSpPr>
        <p:spPr>
          <a:xfrm>
            <a:off x="457200" y="5729244"/>
            <a:ext cx="8229600" cy="830997"/>
          </a:xfrm>
          <a:prstGeom prst="rect">
            <a:avLst/>
          </a:prstGeom>
        </p:spPr>
        <p:txBody>
          <a:bodyPr wrap="square">
            <a:spAutoFit/>
          </a:bodyPr>
          <a:lstStyle/>
          <a:p>
            <a:pPr algn="ctr"/>
            <a:r>
              <a:rPr lang="en-US" sz="2400" dirty="0"/>
              <a:t>Search results from the two binary coalescence searches using </a:t>
            </a:r>
            <a:r>
              <a:rPr lang="en-US" sz="2400" dirty="0" smtClean="0"/>
              <a:t>a </a:t>
            </a:r>
            <a:r>
              <a:rPr lang="en-US" sz="2400" dirty="0"/>
              <a:t>combined matched filtering signal-to-noise ratio</a:t>
            </a:r>
          </a:p>
        </p:txBody>
      </p:sp>
    </p:spTree>
    <p:extLst>
      <p:ext uri="{BB962C8B-B14F-4D97-AF65-F5344CB8AC3E}">
        <p14:creationId xmlns:p14="http://schemas.microsoft.com/office/powerpoint/2010/main" val="29057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79646"/>
                </a:solidFill>
              </a:rPr>
              <a:t>Detection Statistic</a:t>
            </a:r>
          </a:p>
        </p:txBody>
      </p:sp>
      <p:pic>
        <p:nvPicPr>
          <p:cNvPr id="6" name="Picture 5" descr="large.png"/>
          <p:cNvPicPr>
            <a:picLocks noChangeAspect="1"/>
          </p:cNvPicPr>
          <p:nvPr/>
        </p:nvPicPr>
        <p:blipFill rotWithShape="1">
          <a:blip r:embed="rId3">
            <a:extLst>
              <a:ext uri="{28A0092B-C50C-407E-A947-70E740481C1C}">
                <a14:useLocalDpi xmlns:a14="http://schemas.microsoft.com/office/drawing/2010/main" val="0"/>
              </a:ext>
            </a:extLst>
          </a:blip>
          <a:srcRect r="49430"/>
          <a:stretch/>
        </p:blipFill>
        <p:spPr>
          <a:xfrm>
            <a:off x="1753882" y="1417638"/>
            <a:ext cx="5636236" cy="4165622"/>
          </a:xfrm>
          <a:prstGeom prst="rect">
            <a:avLst/>
          </a:prstGeom>
          <a:ln w="12700" cmpd="sng">
            <a:solidFill>
              <a:schemeClr val="accent6"/>
            </a:solidFill>
          </a:ln>
        </p:spPr>
      </p:pic>
      <p:pic>
        <p:nvPicPr>
          <p:cNvPr id="9" name="Picture 8" descr="LI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
        <p:nvSpPr>
          <p:cNvPr id="7" name="Oval 6"/>
          <p:cNvSpPr/>
          <p:nvPr/>
        </p:nvSpPr>
        <p:spPr>
          <a:xfrm>
            <a:off x="5842000" y="2730500"/>
            <a:ext cx="673100" cy="36830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 name="Straight Arrow Connector 7"/>
          <p:cNvCxnSpPr/>
          <p:nvPr/>
        </p:nvCxnSpPr>
        <p:spPr>
          <a:xfrm flipH="1">
            <a:off x="6667500" y="2946400"/>
            <a:ext cx="8509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556500" y="2445434"/>
            <a:ext cx="1612900" cy="923330"/>
          </a:xfrm>
          <a:prstGeom prst="rect">
            <a:avLst/>
          </a:prstGeom>
          <a:noFill/>
        </p:spPr>
        <p:txBody>
          <a:bodyPr wrap="square" rtlCol="0">
            <a:spAutoFit/>
          </a:bodyPr>
          <a:lstStyle/>
          <a:p>
            <a:r>
              <a:rPr lang="en-US" dirty="0" smtClean="0">
                <a:solidFill>
                  <a:schemeClr val="bg2">
                    <a:lumMod val="60000"/>
                    <a:lumOff val="40000"/>
                  </a:schemeClr>
                </a:solidFill>
              </a:rPr>
              <a:t>Some events stand out from background</a:t>
            </a:r>
            <a:endParaRPr lang="en-US" dirty="0">
              <a:solidFill>
                <a:schemeClr val="bg2">
                  <a:lumMod val="60000"/>
                  <a:lumOff val="40000"/>
                </a:schemeClr>
              </a:solidFill>
            </a:endParaRPr>
          </a:p>
        </p:txBody>
      </p:sp>
      <p:sp>
        <p:nvSpPr>
          <p:cNvPr id="20" name="Oval 19"/>
          <p:cNvSpPr/>
          <p:nvPr/>
        </p:nvSpPr>
        <p:spPr>
          <a:xfrm rot="2345007">
            <a:off x="2322817" y="2211458"/>
            <a:ext cx="1423682" cy="375555"/>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Arrow Connector 20"/>
          <p:cNvCxnSpPr/>
          <p:nvPr/>
        </p:nvCxnSpPr>
        <p:spPr>
          <a:xfrm>
            <a:off x="1533761" y="2285779"/>
            <a:ext cx="94108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40982" y="1795259"/>
            <a:ext cx="1612900" cy="923330"/>
          </a:xfrm>
          <a:prstGeom prst="rect">
            <a:avLst/>
          </a:prstGeom>
          <a:noFill/>
        </p:spPr>
        <p:txBody>
          <a:bodyPr wrap="square" rtlCol="0">
            <a:spAutoFit/>
          </a:bodyPr>
          <a:lstStyle/>
          <a:p>
            <a:r>
              <a:rPr lang="en-US" dirty="0" smtClean="0">
                <a:solidFill>
                  <a:schemeClr val="bg2">
                    <a:lumMod val="60000"/>
                    <a:lumOff val="40000"/>
                  </a:schemeClr>
                </a:solidFill>
              </a:rPr>
              <a:t>Some events fall along the background</a:t>
            </a:r>
            <a:endParaRPr lang="en-US" dirty="0">
              <a:solidFill>
                <a:schemeClr val="bg2">
                  <a:lumMod val="60000"/>
                  <a:lumOff val="40000"/>
                </a:schemeClr>
              </a:solidFill>
            </a:endParaRPr>
          </a:p>
        </p:txBody>
      </p:sp>
      <p:sp>
        <p:nvSpPr>
          <p:cNvPr id="13" name="Rectangle 12"/>
          <p:cNvSpPr/>
          <p:nvPr/>
        </p:nvSpPr>
        <p:spPr>
          <a:xfrm>
            <a:off x="457200" y="5729244"/>
            <a:ext cx="8229600" cy="830997"/>
          </a:xfrm>
          <a:prstGeom prst="rect">
            <a:avLst/>
          </a:prstGeom>
        </p:spPr>
        <p:txBody>
          <a:bodyPr wrap="square">
            <a:spAutoFit/>
          </a:bodyPr>
          <a:lstStyle/>
          <a:p>
            <a:pPr algn="ctr"/>
            <a:r>
              <a:rPr lang="en-US" sz="2400" dirty="0"/>
              <a:t>Search results from the two binary coalescence searches using </a:t>
            </a:r>
            <a:r>
              <a:rPr lang="en-US" sz="2400" dirty="0" smtClean="0"/>
              <a:t>a </a:t>
            </a:r>
            <a:r>
              <a:rPr lang="en-US" sz="2400" dirty="0"/>
              <a:t>combined matched filtering signal-to-noise ratio</a:t>
            </a:r>
          </a:p>
        </p:txBody>
      </p:sp>
    </p:spTree>
    <p:extLst>
      <p:ext uri="{BB962C8B-B14F-4D97-AF65-F5344CB8AC3E}">
        <p14:creationId xmlns:p14="http://schemas.microsoft.com/office/powerpoint/2010/main" val="29057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5153"/>
            <a:ext cx="8229600" cy="1143000"/>
          </a:xfrm>
        </p:spPr>
        <p:txBody>
          <a:bodyPr>
            <a:normAutofit fontScale="90000"/>
          </a:bodyPr>
          <a:lstStyle/>
          <a:p>
            <a:r>
              <a:rPr lang="en-US" dirty="0" smtClean="0">
                <a:solidFill>
                  <a:srgbClr val="F79646"/>
                </a:solidFill>
              </a:rPr>
              <a:t>A Gentle Introduction </a:t>
            </a:r>
            <a:r>
              <a:rPr lang="en-US" dirty="0">
                <a:solidFill>
                  <a:srgbClr val="F79646"/>
                </a:solidFill>
              </a:rPr>
              <a:t/>
            </a:r>
            <a:br>
              <a:rPr lang="en-US" dirty="0">
                <a:solidFill>
                  <a:srgbClr val="F79646"/>
                </a:solidFill>
              </a:rPr>
            </a:br>
            <a:r>
              <a:rPr lang="en-US" dirty="0" smtClean="0">
                <a:solidFill>
                  <a:srgbClr val="F79646"/>
                </a:solidFill>
              </a:rPr>
              <a:t>- Bayesian Statistics</a:t>
            </a:r>
            <a:endParaRPr lang="en-US" dirty="0">
              <a:solidFill>
                <a:srgbClr val="F79646"/>
              </a:solidFill>
            </a:endParaRPr>
          </a:p>
        </p:txBody>
      </p:sp>
      <p:pic>
        <p:nvPicPr>
          <p:cNvPr id="3" name="Picture 2" descr="L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207" cy="813534"/>
          </a:xfrm>
          <a:prstGeom prst="rect">
            <a:avLst/>
          </a:prstGeom>
        </p:spPr>
      </p:pic>
    </p:spTree>
    <p:extLst>
      <p:ext uri="{BB962C8B-B14F-4D97-AF65-F5344CB8AC3E}">
        <p14:creationId xmlns:p14="http://schemas.microsoft.com/office/powerpoint/2010/main" val="401056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4948</TotalTime>
  <Words>3129</Words>
  <Application>Microsoft Macintosh PowerPoint</Application>
  <PresentationFormat>On-screen Show (4:3)</PresentationFormat>
  <Paragraphs>448</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 Black </vt:lpstr>
      <vt:lpstr>Use of the Bayes Factor to Improve the Detection of Binary Black Hole Systems</vt:lpstr>
      <vt:lpstr>Summary</vt:lpstr>
      <vt:lpstr>Overview</vt:lpstr>
      <vt:lpstr>Overview</vt:lpstr>
      <vt:lpstr>Detection Statistic</vt:lpstr>
      <vt:lpstr>Detection Statistic</vt:lpstr>
      <vt:lpstr>Detection Statistic</vt:lpstr>
      <vt:lpstr>Detection Statistic</vt:lpstr>
      <vt:lpstr>A Gentle Introduction  - Bayesian Statistics</vt:lpstr>
      <vt:lpstr>Bayesian Statistics </vt:lpstr>
      <vt:lpstr>Bayesian Statistics</vt:lpstr>
      <vt:lpstr>Bayesian Statistics</vt:lpstr>
      <vt:lpstr>Bayesian Statistics</vt:lpstr>
      <vt:lpstr>Bayesian Statistics</vt:lpstr>
      <vt:lpstr>Bayesian Statistics</vt:lpstr>
      <vt:lpstr>Bayesian Statistics</vt:lpstr>
      <vt:lpstr>Bayesian Statistics</vt:lpstr>
      <vt:lpstr>Bayesian Statistics</vt:lpstr>
      <vt:lpstr>Bayesian Statistics</vt:lpstr>
      <vt:lpstr>Bayesian Statistics</vt:lpstr>
      <vt:lpstr>Models in GW </vt:lpstr>
      <vt:lpstr>Bayesian Statistics</vt:lpstr>
      <vt:lpstr>Bayesian Statistics</vt:lpstr>
      <vt:lpstr>Bayes Factor vs SNR</vt:lpstr>
      <vt:lpstr>Bayes Factor vs SNR</vt:lpstr>
      <vt:lpstr>Bayes Factor vs SNR</vt:lpstr>
      <vt:lpstr>Bayes Factor vs SNR</vt:lpstr>
      <vt:lpstr>Project Motivations</vt:lpstr>
      <vt:lpstr>Project Motivations</vt:lpstr>
      <vt:lpstr>Project Goals</vt:lpstr>
      <vt:lpstr>Obtaining the Bayes Factor</vt:lpstr>
      <vt:lpstr>Generating Background Data</vt:lpstr>
      <vt:lpstr>Generating Background Data</vt:lpstr>
      <vt:lpstr>Generating Background Data</vt:lpstr>
      <vt:lpstr>Bayes Factor Results</vt:lpstr>
      <vt:lpstr>Bayes Factor Results</vt:lpstr>
      <vt:lpstr>Bayes Factor Results</vt:lpstr>
      <vt:lpstr>Issue with Bayes Factor</vt:lpstr>
      <vt:lpstr>Issue with Bayes Factor</vt:lpstr>
      <vt:lpstr>Issue with Bayes Factor</vt:lpstr>
      <vt:lpstr>Issue with Bayes Factor</vt:lpstr>
      <vt:lpstr>Issue with Bayes Factor</vt:lpstr>
      <vt:lpstr>Bayes Coherence Ratio</vt:lpstr>
      <vt:lpstr>Bayes Coherence Ratio</vt:lpstr>
      <vt:lpstr>Results for Bayes Coherent Ratio</vt:lpstr>
      <vt:lpstr>PowerPoint Presentation</vt:lpstr>
      <vt:lpstr>Comparing Detection Statistics</vt:lpstr>
      <vt:lpstr>Conclusions and Future Work</vt:lpstr>
      <vt:lpstr>Acknowledgements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LIGO</dc:title>
  <dc:creator>Avi Vajpeyi</dc:creator>
  <cp:lastModifiedBy>Avi Vajpeyi</cp:lastModifiedBy>
  <cp:revision>184</cp:revision>
  <cp:lastPrinted>2016-08-18T07:20:58Z</cp:lastPrinted>
  <dcterms:created xsi:type="dcterms:W3CDTF">2016-08-08T22:55:21Z</dcterms:created>
  <dcterms:modified xsi:type="dcterms:W3CDTF">2016-08-18T07:28:34Z</dcterms:modified>
</cp:coreProperties>
</file>