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media1.mp4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8" name="Shape 11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/>
        </p:nvSpPr>
        <p:spPr>
          <a:xfrm>
            <a:off x="5295392" y="9300633"/>
            <a:ext cx="2414017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LIGO DCC G1601646 </a:t>
            </a:r>
          </a:p>
        </p:txBody>
      </p:sp>
      <p:sp>
        <p:nvSpPr>
          <p:cNvPr id="111" name="Shape 111"/>
          <p:cNvSpPr/>
          <p:nvPr>
            <p:ph type="sldNum" sz="quarter" idx="2"/>
          </p:nvPr>
        </p:nvSpPr>
        <p:spPr>
          <a:xfrm>
            <a:off x="12492465" y="9300633"/>
            <a:ext cx="368504" cy="3810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alog.ligo-la.caltech.edu/aLOG/index.php?callRep=26227" TargetMode="External"/><Relationship Id="rId3" Type="http://schemas.openxmlformats.org/officeDocument/2006/relationships/image" Target="../media/image10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hyperlink" Target="https://wiki.ligo.org/DetChar/O1NoiseBreathing" TargetMode="External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gif"/><Relationship Id="rId3" Type="http://schemas.openxmlformats.org/officeDocument/2006/relationships/hyperlink" Target="https://dcc.ligo.org/DocDB/0126/T1600159/001/4_20_Hz_ASD.gif" TargetMode="External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2.png"/><Relationship Id="rId5" Type="http://schemas.openxmlformats.org/officeDocument/2006/relationships/hyperlink" Target="https://dcc.ligo.org/DocDB/0126/T1600159/001/pitch_yaw_11_06_2015_v2.mp4" TargetMode="External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mailto:detchar@ligo.org" TargetMode="External"/><Relationship Id="rId3" Type="http://schemas.openxmlformats.org/officeDocument/2006/relationships/hyperlink" Target="https://git.ligo.org/detchar/ligo-summary-pages/issues" TargetMode="External"/><Relationship Id="rId4" Type="http://schemas.openxmlformats.org/officeDocument/2006/relationships/hyperlink" Target="https://wiki.ligo.org/DetChar/AligoSubsystemMatrix" TargetMode="External"/><Relationship Id="rId5" Type="http://schemas.openxmlformats.org/officeDocument/2006/relationships/hyperlink" Target="https://wiki.ligo.org/DetChar/WhiteBoard" TargetMode="Externa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wiki.ligo.org/DetChar/WhiteBoard" TargetMode="External"/><Relationship Id="rId3" Type="http://schemas.openxmlformats.org/officeDocument/2006/relationships/image" Target="../media/image2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dcc.ligo.org/LIGO-G1600359" TargetMode="External"/><Relationship Id="rId3" Type="http://schemas.openxmlformats.org/officeDocument/2006/relationships/hyperlink" Target="https://dcc.ligo.org/LIGO-G1600583" TargetMode="External"/><Relationship Id="rId4" Type="http://schemas.openxmlformats.org/officeDocument/2006/relationships/hyperlink" Target="https://alog.ligo-wa.caltech.edu/aLOG/index.php?callRep=28534" TargetMode="External"/><Relationship Id="rId5" Type="http://schemas.openxmlformats.org/officeDocument/2006/relationships/image" Target="../media/image3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hyperlink" Target="https://alog.ligo-wa.caltech.edu/aLOG/index.php?callRep=25202" TargetMode="Externa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3" Type="http://schemas.openxmlformats.org/officeDocument/2006/relationships/hyperlink" Target="https://alog.ligo-wa.caltech.edu/aLOG/index.php?callRep=29166" TargetMode="External"/><Relationship Id="rId4" Type="http://schemas.openxmlformats.org/officeDocument/2006/relationships/hyperlink" Target="https://alog.ligo-la.caltech.edu/aLOG/index.php?callRep=24585" TargetMode="External"/><Relationship Id="rId5" Type="http://schemas.openxmlformats.org/officeDocument/2006/relationships/hyperlink" Target="http://www.apple.com" TargetMode="External"/><Relationship Id="rId6" Type="http://schemas.openxmlformats.org/officeDocument/2006/relationships/hyperlink" Target="https://wiki.ligo.org/CW/LVCSept2016f2f" TargetMode="Externa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hyperlink" Target="https://dcc.ligo.org/G1601301/" TargetMode="Externa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hyperlink" Target="https://ldas-jobs.ligo-la.caltech.edu/~detchar/summary/day/20151226/detchar/scattering/" TargetMode="External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type="ctrTitle"/>
          </p:nvPr>
        </p:nvSpPr>
        <p:spPr>
          <a:xfrm>
            <a:off x="703725" y="80433"/>
            <a:ext cx="11865704" cy="3302001"/>
          </a:xfrm>
          <a:prstGeom prst="rect">
            <a:avLst/>
          </a:prstGeom>
        </p:spPr>
        <p:txBody>
          <a:bodyPr/>
          <a:lstStyle/>
          <a:p>
            <a:pPr/>
            <a:r>
              <a:t>Detector characterization</a:t>
            </a:r>
          </a:p>
        </p:txBody>
      </p:sp>
      <p:sp>
        <p:nvSpPr>
          <p:cNvPr id="121" name="Shape 121"/>
          <p:cNvSpPr/>
          <p:nvPr>
            <p:ph type="subTitle" sz="quarter" idx="1"/>
          </p:nvPr>
        </p:nvSpPr>
        <p:spPr>
          <a:xfrm>
            <a:off x="899616" y="3386666"/>
            <a:ext cx="11473922" cy="1130301"/>
          </a:xfrm>
          <a:prstGeom prst="rect">
            <a:avLst/>
          </a:prstGeom>
        </p:spPr>
        <p:txBody>
          <a:bodyPr/>
          <a:lstStyle>
            <a:lvl1pPr defTabSz="578358">
              <a:defRPr sz="4257"/>
            </a:lvl1pPr>
          </a:lstStyle>
          <a:p>
            <a:pPr/>
            <a:r>
              <a:t>Lessons learned from O1 and preparing for O2</a:t>
            </a:r>
          </a:p>
        </p:txBody>
      </p:sp>
      <p:sp>
        <p:nvSpPr>
          <p:cNvPr id="122" name="Shape 122"/>
          <p:cNvSpPr/>
          <p:nvPr/>
        </p:nvSpPr>
        <p:spPr>
          <a:xfrm>
            <a:off x="4781570" y="5496983"/>
            <a:ext cx="3710014" cy="143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900"/>
            </a:pPr>
            <a:r>
              <a:t>Jess McIver</a:t>
            </a:r>
          </a:p>
          <a:p>
            <a:pPr>
              <a:defRPr sz="2900"/>
            </a:pPr>
            <a:r>
              <a:t>TJ Massinger</a:t>
            </a:r>
          </a:p>
          <a:p>
            <a:pPr>
              <a:defRPr sz="2900"/>
            </a:pPr>
            <a:r>
              <a:t>for the DetChar group</a:t>
            </a:r>
          </a:p>
        </p:txBody>
      </p:sp>
      <p:sp>
        <p:nvSpPr>
          <p:cNvPr id="123" name="Shape 123"/>
          <p:cNvSpPr/>
          <p:nvPr/>
        </p:nvSpPr>
        <p:spPr>
          <a:xfrm>
            <a:off x="4892357" y="7486649"/>
            <a:ext cx="3220086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/>
            </a:lvl1pPr>
          </a:lstStyle>
          <a:p>
            <a:pPr/>
            <a:r>
              <a:t>LIGO DCC G1601646</a:t>
            </a:r>
          </a:p>
        </p:txBody>
      </p:sp>
      <p:sp>
        <p:nvSpPr>
          <p:cNvPr id="124" name="Shape 124"/>
          <p:cNvSpPr/>
          <p:nvPr>
            <p:ph type="sldNum" sz="quarter" idx="4294967295"/>
          </p:nvPr>
        </p:nvSpPr>
        <p:spPr>
          <a:xfrm>
            <a:off x="12505215" y="9179983"/>
            <a:ext cx="241403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/>
          <p:nvPr>
            <p:ph type="sldNum" sz="quarter" idx="2"/>
          </p:nvPr>
        </p:nvSpPr>
        <p:spPr>
          <a:xfrm>
            <a:off x="12492465" y="9300633"/>
            <a:ext cx="368504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87" name="Shape 187"/>
          <p:cNvSpPr/>
          <p:nvPr/>
        </p:nvSpPr>
        <p:spPr>
          <a:xfrm>
            <a:off x="4225544" y="59266"/>
            <a:ext cx="4858513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000"/>
            </a:pPr>
            <a:r>
              <a:t>RF beatnotes</a:t>
            </a:r>
          </a:p>
          <a:p>
            <a:pPr>
              <a:defRPr b="1" sz="1800">
                <a:solidFill>
                  <a:srgbClr val="CA1E2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#7 Most wanted</a:t>
            </a:r>
          </a:p>
        </p:txBody>
      </p:sp>
      <p:sp>
        <p:nvSpPr>
          <p:cNvPr id="188" name="Shape 188"/>
          <p:cNvSpPr/>
          <p:nvPr/>
        </p:nvSpPr>
        <p:spPr>
          <a:xfrm>
            <a:off x="7711027" y="1264476"/>
            <a:ext cx="4865733" cy="462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3000">
                <a:latin typeface="Helvetica"/>
                <a:ea typeface="Helvetica"/>
                <a:cs typeface="Helvetica"/>
                <a:sym typeface="Helvetica"/>
              </a:defRPr>
            </a:pPr>
            <a:r>
              <a:t>Impact</a:t>
            </a:r>
          </a:p>
          <a:p>
            <a:pPr marL="228600" indent="-228600" algn="l">
              <a:buSzPct val="100000"/>
              <a:buChar char="•"/>
              <a:defRPr sz="2600"/>
            </a:pPr>
            <a:r>
              <a:t>Occasionally pollute h(t) in the bucket </a:t>
            </a:r>
          </a:p>
          <a:p>
            <a:pPr marL="228600" indent="-228600" algn="l">
              <a:buSzPct val="100000"/>
              <a:buChar char="•"/>
              <a:defRPr sz="2600"/>
            </a:pPr>
            <a:r>
              <a:t> Pollute h(t) above 2 kHz at LLO</a:t>
            </a:r>
          </a:p>
          <a:p>
            <a:pPr marL="228600" indent="-228600" algn="l">
              <a:buSzPct val="100000"/>
              <a:buChar char="•"/>
              <a:defRPr sz="2600"/>
            </a:pPr>
            <a:r>
              <a:t> Constantly pollute auxiliary channels at both sites, hindering searches for other correlations</a:t>
            </a:r>
          </a:p>
          <a:p>
            <a:pPr algn="l">
              <a:defRPr sz="3000"/>
            </a:pPr>
          </a:p>
        </p:txBody>
      </p:sp>
      <p:sp>
        <p:nvSpPr>
          <p:cNvPr id="189" name="Shape 189"/>
          <p:cNvSpPr/>
          <p:nvPr/>
        </p:nvSpPr>
        <p:spPr>
          <a:xfrm>
            <a:off x="7870902" y="5080589"/>
            <a:ext cx="4865732" cy="405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3000">
                <a:latin typeface="Helvetica"/>
                <a:ea typeface="Helvetica"/>
                <a:cs typeface="Helvetica"/>
                <a:sym typeface="Helvetica"/>
              </a:defRPr>
            </a:pPr>
            <a:r>
              <a:t>What do we know?</a:t>
            </a:r>
          </a:p>
          <a:p>
            <a:pPr marL="263769" indent="-263769" algn="l">
              <a:buSzPct val="100000"/>
              <a:buChar char="•"/>
              <a:defRPr sz="2600"/>
            </a:pPr>
            <a:r>
              <a:t>Recipe for mitigation of radiated RF fields at LLO: </a:t>
            </a:r>
            <a:r>
              <a:rPr u="sng">
                <a:hlinkClick r:id="rId2" invalidUrl="" action="" tgtFrame="" tooltip="" history="1" highlightClick="0" endSnd="0"/>
              </a:rPr>
              <a:t>alog</a:t>
            </a:r>
            <a:r>
              <a:t> (Rich Abbott et al)</a:t>
            </a:r>
          </a:p>
          <a:p>
            <a:pPr lvl="2" marL="720969" indent="-263769" algn="l">
              <a:buSzPct val="100000"/>
              <a:buChar char="•"/>
              <a:defRPr sz="2200"/>
            </a:pPr>
            <a:r>
              <a:t>Replace connections on phase frequency discriminator chassis</a:t>
            </a:r>
          </a:p>
          <a:p>
            <a:pPr lvl="2" marL="720969" indent="-263769" algn="l">
              <a:buSzPct val="100000"/>
              <a:buChar char="•"/>
              <a:defRPr sz="2200"/>
            </a:pPr>
            <a:r>
              <a:t>Remove BALUN transformers for PSL, ALS DIFF, and ALS COM VCOs and ISS AOM</a:t>
            </a:r>
          </a:p>
          <a:p>
            <a:pPr lvl="2" marL="720969" indent="-263769" algn="l">
              <a:buSzPct val="100000"/>
              <a:buChar char="•"/>
              <a:defRPr sz="2200"/>
            </a:pPr>
            <a:r>
              <a:t>Clip-on common mode choke on PSL VCO output</a:t>
            </a:r>
          </a:p>
        </p:txBody>
      </p:sp>
      <p:sp>
        <p:nvSpPr>
          <p:cNvPr id="190" name="Shape 190"/>
          <p:cNvSpPr/>
          <p:nvPr/>
        </p:nvSpPr>
        <p:spPr>
          <a:xfrm>
            <a:off x="896538" y="1458383"/>
            <a:ext cx="6316405" cy="331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3000">
                <a:latin typeface="Helvetica"/>
                <a:ea typeface="Helvetica"/>
                <a:cs typeface="Helvetica"/>
                <a:sym typeface="Helvetica"/>
              </a:defRPr>
            </a:pPr>
            <a:r>
              <a:t>Summary</a:t>
            </a:r>
          </a:p>
          <a:p>
            <a:pPr marL="228600" indent="-228600" algn="l">
              <a:buSzPct val="100000"/>
              <a:buChar char="•"/>
              <a:defRPr sz="2600"/>
            </a:pPr>
            <a:r>
              <a:t> Occur at both L1 and H1 </a:t>
            </a:r>
          </a:p>
          <a:p>
            <a:pPr marL="228600" indent="-228600" algn="l">
              <a:buSzPct val="100000"/>
              <a:buChar char="•"/>
              <a:defRPr sz="2600"/>
            </a:pPr>
            <a:r>
              <a:t> Associated with RF beatnote between PSL VCO and stationary RF fields inside the PSL enclosure</a:t>
            </a:r>
            <a:endParaRPr>
              <a:solidFill>
                <a:srgbClr val="F44AFF"/>
              </a:solidFill>
            </a:endParaRPr>
          </a:p>
          <a:p>
            <a:pPr marL="228600" indent="-228600" algn="l">
              <a:buSzPct val="100000"/>
              <a:buChar char="•"/>
              <a:defRPr sz="2600"/>
            </a:pPr>
            <a:r>
              <a:t> Appear as a sweep down and up in frequency as the two beating frequencies cross</a:t>
            </a:r>
          </a:p>
        </p:txBody>
      </p:sp>
      <p:pic>
        <p:nvPicPr>
          <p:cNvPr id="191" name="image16.png" descr="Screen Shot 2015-06-04 at 2.24.05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0697" y="4876800"/>
            <a:ext cx="7368087" cy="44471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>
            <p:ph type="sldNum" sz="quarter" idx="2"/>
          </p:nvPr>
        </p:nvSpPr>
        <p:spPr>
          <a:xfrm>
            <a:off x="12492465" y="9300633"/>
            <a:ext cx="368504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94" name="Shape 194"/>
          <p:cNvSpPr/>
          <p:nvPr/>
        </p:nvSpPr>
        <p:spPr>
          <a:xfrm>
            <a:off x="963414" y="3454399"/>
            <a:ext cx="11315039" cy="284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/>
            </a:lvl1pPr>
          </a:lstStyle>
          <a:p>
            <a:pPr/>
            <a:r>
              <a:t>Overview of the DQ vetoes applied to the astrophysical searches during O1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97" name="Shape 197"/>
          <p:cNvSpPr/>
          <p:nvPr/>
        </p:nvSpPr>
        <p:spPr>
          <a:xfrm>
            <a:off x="214511" y="596256"/>
            <a:ext cx="12250010" cy="8256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30000"/>
              </a:lnSpc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“Category 1”</a:t>
            </a:r>
            <a:r>
              <a:t> vetoes</a:t>
            </a:r>
          </a:p>
          <a:p>
            <a:pPr>
              <a:lnSpc>
                <a:spcPct val="130000"/>
              </a:lnSpc>
              <a:defRPr sz="1400"/>
            </a:pPr>
          </a:p>
          <a:p>
            <a:pPr lvl="4" marL="1143000" indent="-228600" algn="l">
              <a:lnSpc>
                <a:spcPct val="130000"/>
              </a:lnSpc>
              <a:buClr>
                <a:srgbClr val="000000"/>
              </a:buClr>
              <a:buSzPct val="100000"/>
              <a:buChar char="•"/>
              <a:defRPr sz="3300"/>
            </a:pPr>
            <a:r>
              <a:t> Indicate some egregious issue with the data; this data is not analyzed. </a:t>
            </a:r>
          </a:p>
          <a:p>
            <a:pPr lvl="4" marL="1143000" indent="-228600" algn="l">
              <a:lnSpc>
                <a:spcPct val="130000"/>
              </a:lnSpc>
              <a:buClr>
                <a:srgbClr val="000000"/>
              </a:buClr>
              <a:buSzPct val="100000"/>
              <a:buChar char="•"/>
              <a:defRPr sz="3300"/>
            </a:pPr>
            <a:r>
              <a:t> Applied to all searches (CBC, burst, CW, stochastic)    </a:t>
            </a:r>
          </a:p>
          <a:p>
            <a:pPr lvl="4" marL="1143000" indent="-228600" algn="l">
              <a:lnSpc>
                <a:spcPct val="130000"/>
              </a:lnSpc>
              <a:buSzPct val="100000"/>
              <a:buChar char="•"/>
              <a:defRPr sz="3300"/>
            </a:pPr>
            <a:r>
              <a:t> </a:t>
            </a:r>
            <a:r>
              <a:rPr b="1" sz="3000">
                <a:latin typeface="Helvetica"/>
                <a:ea typeface="Helvetica"/>
                <a:cs typeface="Helvetica"/>
                <a:sym typeface="Helvetica"/>
              </a:rPr>
              <a:t>Consequences</a:t>
            </a:r>
            <a:r>
              <a:rPr sz="3000"/>
              <a:t>: search pipelines require some minimum amount of continuous data for analysis.</a:t>
            </a:r>
            <a:endParaRPr sz="3000"/>
          </a:p>
          <a:p>
            <a:pPr lvl="7" marL="1828800" indent="-228600" algn="l">
              <a:lnSpc>
                <a:spcPct val="130000"/>
              </a:lnSpc>
              <a:buSzPct val="100000"/>
              <a:buChar char="•"/>
              <a:defRPr sz="2900"/>
            </a:pPr>
            <a:r>
              <a:t>For PyCBC, this is more than 2000 seconds. </a:t>
            </a:r>
          </a:p>
          <a:p>
            <a:pPr lvl="7" marL="1828800" indent="-228600" algn="l">
              <a:lnSpc>
                <a:spcPct val="130000"/>
              </a:lnSpc>
              <a:buSzPct val="100000"/>
              <a:buChar char="•"/>
              <a:defRPr sz="2900"/>
            </a:pPr>
            <a:r>
              <a:t>One second of cat 1 veto could cost the better part of an hour.</a:t>
            </a:r>
            <a:endParaRPr sz="3000"/>
          </a:p>
          <a:p>
            <a:pPr lvl="4" marL="1143000" indent="-228600" algn="l">
              <a:lnSpc>
                <a:spcPct val="130000"/>
              </a:lnSpc>
              <a:buSzPct val="100000"/>
              <a:buChar char="•"/>
              <a:defRPr sz="3000"/>
            </a:pPr>
            <a:r>
              <a:t>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Examples from O1</a:t>
            </a:r>
            <a:r>
              <a:t>:  </a:t>
            </a:r>
          </a:p>
          <a:p>
            <a:pPr lvl="7" marL="1828800" indent="-228600" algn="l">
              <a:lnSpc>
                <a:spcPct val="130000"/>
              </a:lnSpc>
              <a:buSzPct val="100000"/>
              <a:buChar char="•"/>
              <a:defRPr sz="2900"/>
            </a:pPr>
            <a:r>
              <a:t> LHO Y-end Beckhoff failure (1.5% deadtime)</a:t>
            </a:r>
          </a:p>
          <a:p>
            <a:pPr lvl="7" marL="1851660" indent="-251460" algn="l">
              <a:lnSpc>
                <a:spcPct val="130000"/>
              </a:lnSpc>
              <a:buSzPct val="100000"/>
              <a:buChar char="•"/>
              <a:defRPr sz="2900"/>
            </a:pPr>
            <a:r>
              <a:t> LHO RF modulations (~3% deadtime)</a:t>
            </a:r>
          </a:p>
          <a:p>
            <a:pPr lvl="7" marL="1851660" indent="-251460" algn="l">
              <a:lnSpc>
                <a:spcPct val="130000"/>
              </a:lnSpc>
              <a:buSzPct val="100000"/>
              <a:buChar char="•"/>
              <a:defRPr sz="2900"/>
            </a:pPr>
            <a:r>
              <a:t> Both sites: data just before lock-losses </a:t>
            </a:r>
          </a:p>
          <a:p>
            <a:pPr lvl="7" marL="1851660" indent="-251460" algn="l">
              <a:lnSpc>
                <a:spcPct val="130000"/>
              </a:lnSpc>
              <a:buSzPct val="100000"/>
              <a:buChar char="•"/>
              <a:defRPr sz="2900"/>
            </a:pPr>
            <a:r>
              <a:t> LLO PCal DC power fluctuations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>
            <p:ph type="sldNum" sz="quarter" idx="2"/>
          </p:nvPr>
        </p:nvSpPr>
        <p:spPr>
          <a:xfrm>
            <a:off x="12492465" y="9300633"/>
            <a:ext cx="368504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00" name="Shape 200"/>
          <p:cNvSpPr/>
          <p:nvPr/>
        </p:nvSpPr>
        <p:spPr>
          <a:xfrm>
            <a:off x="671711" y="864438"/>
            <a:ext cx="11418822" cy="6568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30000"/>
              </a:lnSpc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“Category 2”</a:t>
            </a:r>
            <a:r>
              <a:t> vetoes</a:t>
            </a:r>
          </a:p>
          <a:p>
            <a:pPr>
              <a:lnSpc>
                <a:spcPct val="130000"/>
              </a:lnSpc>
              <a:defRPr sz="1400"/>
            </a:pPr>
          </a:p>
          <a:p>
            <a:pPr lvl="4" marL="1143000" indent="-228600" algn="l">
              <a:lnSpc>
                <a:spcPct val="130000"/>
              </a:lnSpc>
              <a:buClr>
                <a:srgbClr val="000000"/>
              </a:buClr>
              <a:buSzPct val="100000"/>
              <a:buChar char="•"/>
              <a:defRPr sz="3300"/>
            </a:pPr>
            <a:r>
              <a:t> Indicate some known instrumental problem that impacts the search backgrounds.</a:t>
            </a:r>
          </a:p>
          <a:p>
            <a:pPr lvl="4" marL="1143000" indent="-228600" algn="l">
              <a:lnSpc>
                <a:spcPct val="130000"/>
              </a:lnSpc>
              <a:buClr>
                <a:srgbClr val="000000"/>
              </a:buClr>
              <a:buSzPct val="100000"/>
              <a:buChar char="•"/>
              <a:defRPr sz="3300"/>
            </a:pPr>
            <a:r>
              <a:t> Different searches use different category 2 vetoes   </a:t>
            </a:r>
          </a:p>
          <a:p>
            <a:pPr lvl="4" marL="1143000" indent="-228600" algn="l">
              <a:lnSpc>
                <a:spcPct val="130000"/>
              </a:lnSpc>
              <a:buSzPct val="100000"/>
              <a:buChar char="•"/>
              <a:defRPr sz="3300"/>
            </a:pPr>
            <a:r>
              <a:t> </a:t>
            </a:r>
            <a:r>
              <a:rPr b="1" sz="3000">
                <a:latin typeface="Helvetica"/>
                <a:ea typeface="Helvetica"/>
                <a:cs typeface="Helvetica"/>
                <a:sym typeface="Helvetica"/>
              </a:rPr>
              <a:t>Consequences</a:t>
            </a:r>
            <a:r>
              <a:rPr sz="3000"/>
              <a:t>: This data is still analyzed; any candidate signals found during these times would be rejected. </a:t>
            </a:r>
            <a:endParaRPr sz="3000"/>
          </a:p>
          <a:p>
            <a:pPr lvl="4" marL="1143000" indent="-228600" algn="l">
              <a:lnSpc>
                <a:spcPct val="130000"/>
              </a:lnSpc>
              <a:buSzPct val="100000"/>
              <a:buChar char="•"/>
              <a:defRPr sz="3000"/>
            </a:pPr>
            <a:r>
              <a:t>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Examples from O1</a:t>
            </a:r>
            <a:r>
              <a:t>:  </a:t>
            </a:r>
          </a:p>
          <a:p>
            <a:pPr lvl="7" marL="1828800" indent="-228600" algn="l">
              <a:lnSpc>
                <a:spcPct val="130000"/>
              </a:lnSpc>
              <a:buSzPct val="100000"/>
              <a:buChar char="•"/>
              <a:defRPr sz="3000"/>
            </a:pPr>
            <a:r>
              <a:t> Both sites: ETMY SUS ESD saturations </a:t>
            </a:r>
          </a:p>
          <a:p>
            <a:pPr lvl="7" marL="1828800" indent="-228600" algn="l">
              <a:lnSpc>
                <a:spcPct val="130000"/>
              </a:lnSpc>
              <a:buSzPct val="100000"/>
              <a:buChar char="•"/>
              <a:defRPr sz="3000"/>
            </a:pPr>
            <a:r>
              <a:t> Both sites: OMC PD ADC overflows </a:t>
            </a:r>
          </a:p>
          <a:p>
            <a:pPr lvl="7" marL="1828800" indent="-228600" algn="l">
              <a:lnSpc>
                <a:spcPct val="130000"/>
              </a:lnSpc>
              <a:buSzPct val="100000"/>
              <a:buChar char="•"/>
              <a:defRPr sz="3300"/>
            </a:pPr>
            <a:r>
              <a:rPr sz="3000"/>
              <a:t> Hanford 10-30 Hz seismic noise (~0.4% deadtime)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/>
          <p:nvPr>
            <p:ph type="sldNum" sz="quarter" idx="2"/>
          </p:nvPr>
        </p:nvSpPr>
        <p:spPr>
          <a:xfrm>
            <a:off x="12492465" y="9300633"/>
            <a:ext cx="368504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03" name="Shape 203"/>
          <p:cNvSpPr/>
          <p:nvPr/>
        </p:nvSpPr>
        <p:spPr>
          <a:xfrm>
            <a:off x="844880" y="3996266"/>
            <a:ext cx="1131504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/>
            </a:lvl1pPr>
          </a:lstStyle>
          <a:p>
            <a:pPr/>
            <a:r>
              <a:t>Development towards O2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/>
          <p:nvPr>
            <p:ph type="sldNum" sz="quarter" idx="2"/>
          </p:nvPr>
        </p:nvSpPr>
        <p:spPr>
          <a:xfrm>
            <a:off x="12492465" y="9300633"/>
            <a:ext cx="368504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06" name="pasted-image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3387"/>
          <a:stretch>
            <a:fillRect/>
          </a:stretch>
        </p:blipFill>
        <p:spPr>
          <a:xfrm>
            <a:off x="863600" y="1486263"/>
            <a:ext cx="8013502" cy="7742040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Shape 207"/>
          <p:cNvSpPr/>
          <p:nvPr/>
        </p:nvSpPr>
        <p:spPr>
          <a:xfrm>
            <a:off x="8731482" y="2004582"/>
            <a:ext cx="3843998" cy="701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 algn="l">
              <a:buSzPct val="100000"/>
              <a:buChar char="•"/>
              <a:defRPr sz="2800"/>
            </a:pPr>
            <a:r>
              <a:t>Uses a Pearson’s correlation coefficient to quantity correlation between band-limited RMS h(t) and many slow trend auxiliary channels </a:t>
            </a:r>
          </a:p>
          <a:p>
            <a:pPr marL="228600" indent="-228600" algn="l">
              <a:buSzPct val="100000"/>
              <a:buChar char="•"/>
              <a:defRPr sz="2800"/>
            </a:pPr>
            <a:r>
              <a:t>O1 examples produced for correlations between L1 h(t) and PEM channels and L1 h(t) and FEC channels: </a:t>
            </a:r>
            <a:r>
              <a:rPr u="sng">
                <a:hlinkClick r:id="rId3" invalidUrl="" action="" tgtFrame="" tooltip="" history="1" highlightClick="0" endSnd="0"/>
              </a:rPr>
              <a:t>https://wiki.ligo.org/DetChar/O1NoiseBreathing</a:t>
            </a:r>
          </a:p>
        </p:txBody>
      </p:sp>
      <p:sp>
        <p:nvSpPr>
          <p:cNvPr id="208" name="Shape 208"/>
          <p:cNvSpPr/>
          <p:nvPr/>
        </p:nvSpPr>
        <p:spPr>
          <a:xfrm>
            <a:off x="1031147" y="175683"/>
            <a:ext cx="11315040" cy="140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6000"/>
            </a:pPr>
            <a:r>
              <a:t>Slow correlation tracker</a:t>
            </a:r>
          </a:p>
          <a:p>
            <a:pPr>
              <a:defRPr sz="2600"/>
            </a:pPr>
            <a:r>
              <a:t>Isa Patane, Michelle Aleman, Josh Smith, CSU Fullerton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/>
          <p:nvPr>
            <p:ph type="sldNum" sz="quarter" idx="2"/>
          </p:nvPr>
        </p:nvSpPr>
        <p:spPr>
          <a:xfrm>
            <a:off x="12492465" y="9300633"/>
            <a:ext cx="368504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11" name="Shape 211"/>
          <p:cNvSpPr/>
          <p:nvPr/>
        </p:nvSpPr>
        <p:spPr>
          <a:xfrm>
            <a:off x="77523" y="57149"/>
            <a:ext cx="12849755" cy="140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6000"/>
            </a:pPr>
            <a:r>
              <a:t>Studying seismic-ASC loop coupling</a:t>
            </a:r>
          </a:p>
          <a:p>
            <a:pPr>
              <a:defRPr sz="2600"/>
            </a:pPr>
            <a:r>
              <a:t>Michael Anita, TJ Massinger, Jess McIver, Paul Altin</a:t>
            </a:r>
          </a:p>
        </p:txBody>
      </p:sp>
      <p:pic>
        <p:nvPicPr>
          <p:cNvPr id="212" name="4_20_Hz_ASD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5733" y="1244811"/>
            <a:ext cx="12159535" cy="9338523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Shape 213"/>
          <p:cNvSpPr/>
          <p:nvPr/>
        </p:nvSpPr>
        <p:spPr>
          <a:xfrm>
            <a:off x="598898" y="8792633"/>
            <a:ext cx="766471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u="sng">
                <a:hlinkClick r:id="rId3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" tgtFrame="" tooltip="" history="1" highlightClick="0" endSnd="0"/>
              </a:rPr>
              <a:t>Link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/>
          <p:nvPr>
            <p:ph type="sldNum" sz="quarter" idx="2"/>
          </p:nvPr>
        </p:nvSpPr>
        <p:spPr>
          <a:xfrm>
            <a:off x="12492465" y="9300633"/>
            <a:ext cx="368504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16" name="Shape 216"/>
          <p:cNvSpPr/>
          <p:nvPr/>
        </p:nvSpPr>
        <p:spPr>
          <a:xfrm>
            <a:off x="77523" y="57149"/>
            <a:ext cx="12849755" cy="140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6000"/>
            </a:pPr>
            <a:r>
              <a:t>Studying seismic-ASC loop coupling</a:t>
            </a:r>
          </a:p>
          <a:p>
            <a:pPr>
              <a:defRPr sz="2600"/>
            </a:pPr>
            <a:r>
              <a:t>Michael Anita, TJ Massinger, Jess McIver, Paul Altin</a:t>
            </a:r>
          </a:p>
        </p:txBody>
      </p:sp>
      <p:pic>
        <p:nvPicPr>
          <p:cNvPr id="217" name="pitch_yaw_11_06_2015_v2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2837542"/>
            <a:ext cx="13004801" cy="5805716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Shape 218"/>
          <p:cNvSpPr/>
          <p:nvPr/>
        </p:nvSpPr>
        <p:spPr>
          <a:xfrm>
            <a:off x="742238" y="1860096"/>
            <a:ext cx="11520324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/>
            </a:lvl1pPr>
          </a:lstStyle>
          <a:p>
            <a:pPr/>
            <a:r>
              <a:t>Big pushes in angular control generate glitches in vertex DOFs</a:t>
            </a:r>
          </a:p>
        </p:txBody>
      </p:sp>
      <p:sp>
        <p:nvSpPr>
          <p:cNvPr id="219" name="Shape 219"/>
          <p:cNvSpPr/>
          <p:nvPr/>
        </p:nvSpPr>
        <p:spPr>
          <a:xfrm>
            <a:off x="316318" y="9087303"/>
            <a:ext cx="789764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 u="sng">
                <a:hlinkClick r:id="rId5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5" invalidUrl="" action="" tgtFrame="" tooltip="" history="1" highlightClick="0" endSnd="0"/>
              </a:rPr>
              <a:t>Link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20000" fill="hold"/>
                                        <p:tgtEl>
                                          <p:spTgt spid="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17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/>
          <p:nvPr>
            <p:ph type="sldNum" sz="quarter" idx="2"/>
          </p:nvPr>
        </p:nvSpPr>
        <p:spPr>
          <a:xfrm>
            <a:off x="12492465" y="9300633"/>
            <a:ext cx="368504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22" name="Shape 222"/>
          <p:cNvSpPr/>
          <p:nvPr/>
        </p:nvSpPr>
        <p:spPr>
          <a:xfrm>
            <a:off x="77523" y="57149"/>
            <a:ext cx="12849755" cy="140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6000"/>
            </a:pPr>
            <a:r>
              <a:t>Studying seismic-ASC loop coupling</a:t>
            </a:r>
          </a:p>
          <a:p>
            <a:pPr>
              <a:defRPr sz="2600"/>
            </a:pPr>
            <a:r>
              <a:t>Michael Anita, TJ Massinger, Jess McIver, Paul Altin</a:t>
            </a:r>
          </a:p>
        </p:txBody>
      </p:sp>
      <p:pic>
        <p:nvPicPr>
          <p:cNvPr id="223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81199" y="1785408"/>
            <a:ext cx="10160001" cy="762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Shape 224"/>
          <p:cNvSpPr/>
          <p:nvPr/>
        </p:nvSpPr>
        <p:spPr>
          <a:xfrm>
            <a:off x="646391" y="1771649"/>
            <a:ext cx="11712017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/>
            </a:lvl1pPr>
          </a:lstStyle>
          <a:p>
            <a:pPr/>
            <a:r>
              <a:t>Plotting ASC phase space for times of varying seismic noise</a:t>
            </a:r>
          </a:p>
        </p:txBody>
      </p:sp>
      <p:sp>
        <p:nvSpPr>
          <p:cNvPr id="225" name="Shape 225"/>
          <p:cNvSpPr/>
          <p:nvPr/>
        </p:nvSpPr>
        <p:spPr>
          <a:xfrm>
            <a:off x="10653094" y="2698750"/>
            <a:ext cx="1079679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376AFF"/>
                </a:solidFill>
              </a:defRPr>
            </a:lvl1pPr>
          </a:lstStyle>
          <a:p>
            <a:pPr/>
            <a:r>
              <a:t>Low wind</a:t>
            </a:r>
          </a:p>
        </p:txBody>
      </p:sp>
      <p:sp>
        <p:nvSpPr>
          <p:cNvPr id="226" name="Shape 226"/>
          <p:cNvSpPr/>
          <p:nvPr/>
        </p:nvSpPr>
        <p:spPr>
          <a:xfrm>
            <a:off x="10621433" y="3062816"/>
            <a:ext cx="114300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009F24"/>
                </a:solidFill>
              </a:defRPr>
            </a:lvl1pPr>
          </a:lstStyle>
          <a:p>
            <a:pPr/>
            <a:r>
              <a:t>High wind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>
            <p:ph type="sldNum" sz="quarter" idx="2"/>
          </p:nvPr>
        </p:nvSpPr>
        <p:spPr>
          <a:xfrm>
            <a:off x="12492465" y="9300633"/>
            <a:ext cx="368504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29" name="Shape 229"/>
          <p:cNvSpPr/>
          <p:nvPr/>
        </p:nvSpPr>
        <p:spPr>
          <a:xfrm>
            <a:off x="950317" y="237066"/>
            <a:ext cx="1131504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/>
            </a:lvl1pPr>
          </a:lstStyle>
          <a:p>
            <a:pPr/>
            <a:r>
              <a:t>Interacting with DetChar</a:t>
            </a:r>
          </a:p>
        </p:txBody>
      </p:sp>
      <p:sp>
        <p:nvSpPr>
          <p:cNvPr id="230" name="Shape 230"/>
          <p:cNvSpPr/>
          <p:nvPr/>
        </p:nvSpPr>
        <p:spPr>
          <a:xfrm>
            <a:off x="1119650" y="1481031"/>
            <a:ext cx="11315040" cy="81800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400"/>
            </a:pPr>
            <a:r>
              <a:t> Have a request for the summary pages?</a:t>
            </a:r>
          </a:p>
          <a:p>
            <a:pPr lvl="4" algn="l">
              <a:defRPr>
                <a:solidFill>
                  <a:srgbClr val="00B449"/>
                </a:solidFill>
              </a:defRPr>
            </a:pPr>
            <a:r>
              <a:rPr sz="3400"/>
              <a:t>Sure! Please send it to </a:t>
            </a:r>
            <a:r>
              <a:rPr sz="3400" u="sng">
                <a:hlinkClick r:id="rId2" invalidUrl="" action="" tgtFrame="" tooltip="" history="1" highlightClick="0" endSnd="0"/>
              </a:rPr>
              <a:t>detchar@ligo.org</a:t>
            </a:r>
            <a:r>
              <a:rPr sz="3400"/>
              <a:t> or file an issue here: </a:t>
            </a:r>
            <a:r>
              <a:rPr sz="2100" u="sng">
                <a:hlinkClick r:id="rId3" invalidUrl="" action="" tgtFrame="" tooltip="" history="1" highlightClick="0" endSnd="0"/>
              </a:rPr>
              <a:t>https://git.ligo.org/detchar/ligo-summary-pages/issues</a:t>
            </a:r>
          </a:p>
          <a:p>
            <a:pPr algn="l">
              <a:defRPr sz="3100"/>
            </a:pPr>
          </a:p>
          <a:p>
            <a:pPr algn="l">
              <a:defRPr sz="3400"/>
            </a:pPr>
            <a:r>
              <a:t>DetChar intends to communicate with the commissioning teams primarily: </a:t>
            </a:r>
          </a:p>
          <a:p>
            <a:pPr lvl="6" marL="1600200" indent="-228600" algn="l">
              <a:lnSpc>
                <a:spcPct val="110000"/>
              </a:lnSpc>
              <a:buSzPct val="100000"/>
              <a:buChar char="•"/>
              <a:defRPr sz="3000">
                <a:solidFill>
                  <a:srgbClr val="00B93F"/>
                </a:solidFill>
              </a:defRPr>
            </a:pPr>
            <a:r>
              <a:t> via the alogs</a:t>
            </a:r>
          </a:p>
          <a:p>
            <a:pPr lvl="6" marL="1600200" indent="-228600" algn="l">
              <a:lnSpc>
                <a:spcPct val="110000"/>
              </a:lnSpc>
              <a:buSzPct val="100000"/>
              <a:buChar char="•"/>
              <a:defRPr sz="3000">
                <a:solidFill>
                  <a:srgbClr val="00B93F"/>
                </a:solidFill>
              </a:defRPr>
            </a:pPr>
            <a:r>
              <a:t> on the Friday commissioning call</a:t>
            </a:r>
          </a:p>
          <a:p>
            <a:pPr lvl="6" marL="1600200" indent="-228600" algn="l">
              <a:lnSpc>
                <a:spcPct val="110000"/>
              </a:lnSpc>
              <a:buSzPct val="100000"/>
              <a:buChar char="•"/>
              <a:defRPr sz="3000">
                <a:solidFill>
                  <a:srgbClr val="00B93F"/>
                </a:solidFill>
              </a:defRPr>
            </a:pPr>
            <a:r>
              <a:t> through the subsystem leads</a:t>
            </a:r>
          </a:p>
          <a:p>
            <a:pPr algn="l">
              <a:defRPr sz="3200"/>
            </a:pPr>
          </a:p>
          <a:p>
            <a:pPr algn="l">
              <a:defRPr sz="3400"/>
            </a:pPr>
            <a:r>
              <a:t>Who are the DetChar subsystem leads?</a:t>
            </a:r>
          </a:p>
          <a:p>
            <a:pPr lvl="5" algn="l">
              <a:defRPr sz="3100">
                <a:solidFill>
                  <a:srgbClr val="00BF65"/>
                </a:solidFill>
              </a:defRPr>
            </a:pPr>
            <a:r>
              <a:rPr u="sng">
                <a:hlinkClick r:id="rId4" invalidUrl="" action="" tgtFrame="" tooltip="" history="1" highlightClick="0" endSnd="0"/>
              </a:rPr>
              <a:t>https://wiki.ligo.org/DetChar/AligoSubsystemMatrix</a:t>
            </a:r>
          </a:p>
          <a:p>
            <a:pPr lvl="5" algn="l">
              <a:defRPr sz="3200">
                <a:solidFill>
                  <a:srgbClr val="00BF65"/>
                </a:solidFill>
              </a:defRPr>
            </a:pPr>
          </a:p>
          <a:p>
            <a:pPr algn="l">
              <a:defRPr sz="3200"/>
            </a:pPr>
            <a:r>
              <a:t>Another link to the DetChar whiteboard: </a:t>
            </a:r>
          </a:p>
          <a:p>
            <a:pPr algn="l">
              <a:lnSpc>
                <a:spcPct val="130000"/>
              </a:lnSpc>
              <a:defRPr sz="2600"/>
            </a:pPr>
            <a:r>
              <a:rPr u="sng">
                <a:hlinkClick r:id="rId5" invalidUrl="" action="" tgtFrame="" tooltip="" history="1" highlightClick="0" endSnd="0"/>
              </a:rPr>
              <a:t>https://wiki.ligo.org/DetChar/WhiteBoard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type="sldNum" sz="quarter" idx="2"/>
          </p:nvPr>
        </p:nvSpPr>
        <p:spPr>
          <a:xfrm>
            <a:off x="12556015" y="9300633"/>
            <a:ext cx="241403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7" name="Shape 127"/>
          <p:cNvSpPr/>
          <p:nvPr/>
        </p:nvSpPr>
        <p:spPr>
          <a:xfrm>
            <a:off x="5255175" y="846666"/>
            <a:ext cx="2528317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/>
            </a:lvl1pPr>
          </a:lstStyle>
          <a:p>
            <a:pPr/>
            <a:r>
              <a:t>Outline</a:t>
            </a:r>
          </a:p>
        </p:txBody>
      </p:sp>
      <p:sp>
        <p:nvSpPr>
          <p:cNvPr id="128" name="Shape 128"/>
          <p:cNvSpPr/>
          <p:nvPr/>
        </p:nvSpPr>
        <p:spPr>
          <a:xfrm>
            <a:off x="767918" y="2827020"/>
            <a:ext cx="11193004" cy="2067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 algn="l">
              <a:lnSpc>
                <a:spcPct val="130000"/>
              </a:lnSpc>
              <a:buSzPct val="100000"/>
              <a:buChar char="•"/>
            </a:pPr>
            <a:r>
              <a:t> Most problematic noise for the searches during O1</a:t>
            </a:r>
          </a:p>
          <a:p>
            <a:pPr marL="228600" indent="-228600" algn="l">
              <a:lnSpc>
                <a:spcPct val="130000"/>
              </a:lnSpc>
              <a:buSzPct val="100000"/>
              <a:buChar char="•"/>
            </a:pPr>
            <a:r>
              <a:t> Overview of DQ vetoes applied during O1</a:t>
            </a:r>
          </a:p>
          <a:p>
            <a:pPr marL="228600" indent="-228600" algn="l">
              <a:lnSpc>
                <a:spcPct val="130000"/>
              </a:lnSpc>
              <a:buSzPct val="100000"/>
              <a:buChar char="•"/>
            </a:pPr>
            <a:r>
              <a:t> Development towards O2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type="sldNum" sz="quarter" idx="2"/>
          </p:nvPr>
        </p:nvSpPr>
        <p:spPr>
          <a:xfrm>
            <a:off x="12556015" y="9300633"/>
            <a:ext cx="241403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1" name="Shape 131"/>
          <p:cNvSpPr/>
          <p:nvPr/>
        </p:nvSpPr>
        <p:spPr>
          <a:xfrm>
            <a:off x="1179830" y="457199"/>
            <a:ext cx="10645141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/>
            </a:lvl1pPr>
          </a:lstStyle>
          <a:p>
            <a:pPr/>
            <a:r>
              <a:t>Most problematic noise for the searches during O1</a:t>
            </a:r>
          </a:p>
        </p:txBody>
      </p:sp>
      <p:sp>
        <p:nvSpPr>
          <p:cNvPr id="132" name="Shape 132"/>
          <p:cNvSpPr/>
          <p:nvPr/>
        </p:nvSpPr>
        <p:spPr>
          <a:xfrm>
            <a:off x="1817784" y="3488054"/>
            <a:ext cx="5593562" cy="2777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748145" indent="-748145" algn="l">
              <a:lnSpc>
                <a:spcPct val="130000"/>
              </a:lnSpc>
              <a:buSzPct val="100000"/>
              <a:buChar char="•"/>
            </a:pPr>
            <a:r>
              <a:t> Glitches</a:t>
            </a:r>
          </a:p>
          <a:p>
            <a:pPr marL="748145" indent="-748145" algn="l">
              <a:lnSpc>
                <a:spcPct val="130000"/>
              </a:lnSpc>
              <a:buSzPct val="100000"/>
              <a:buChar char="•"/>
            </a:pPr>
            <a:r>
              <a:t> Combs</a:t>
            </a:r>
          </a:p>
          <a:p>
            <a:pPr marL="748145" indent="-748145" algn="l">
              <a:lnSpc>
                <a:spcPct val="130000"/>
              </a:lnSpc>
              <a:buSzPct val="100000"/>
              <a:buChar char="•"/>
            </a:pPr>
            <a:r>
              <a:t> Breathing noise</a:t>
            </a:r>
          </a:p>
          <a:p>
            <a:pPr marL="748145" indent="-748145" algn="l">
              <a:lnSpc>
                <a:spcPct val="130000"/>
              </a:lnSpc>
              <a:buSzPct val="100000"/>
              <a:buChar char="•"/>
            </a:pPr>
            <a:r>
              <a:t> Low-frequency noise</a:t>
            </a:r>
          </a:p>
        </p:txBody>
      </p:sp>
      <p:sp>
        <p:nvSpPr>
          <p:cNvPr id="133" name="Shape 133"/>
          <p:cNvSpPr/>
          <p:nvPr/>
        </p:nvSpPr>
        <p:spPr>
          <a:xfrm>
            <a:off x="580071" y="7105517"/>
            <a:ext cx="6564236" cy="1007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30000"/>
              </a:lnSpc>
              <a:defRPr sz="2600"/>
            </a:pPr>
            <a:r>
              <a:t>DetChar keeps track of this here: </a:t>
            </a:r>
            <a:r>
              <a:rPr u="sng">
                <a:hlinkClick r:id="rId2" invalidUrl="" action="" tgtFrame="" tooltip="" history="1" highlightClick="0" endSnd="0"/>
              </a:rPr>
              <a:t>https://wiki.ligo.org/DetChar/WhiteBoard</a:t>
            </a:r>
          </a:p>
        </p:txBody>
      </p:sp>
      <p:pic>
        <p:nvPicPr>
          <p:cNvPr id="134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54438" y="2777408"/>
            <a:ext cx="4482013" cy="5962309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Shape 135"/>
          <p:cNvSpPr/>
          <p:nvPr/>
        </p:nvSpPr>
        <p:spPr>
          <a:xfrm>
            <a:off x="10648645" y="8699499"/>
            <a:ext cx="1562710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N. Kijbunchoo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>
            <p:ph type="sldNum" sz="quarter" idx="2"/>
          </p:nvPr>
        </p:nvSpPr>
        <p:spPr>
          <a:xfrm>
            <a:off x="12556015" y="9300633"/>
            <a:ext cx="241403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8" name="Shape 138"/>
          <p:cNvSpPr/>
          <p:nvPr/>
        </p:nvSpPr>
        <p:spPr>
          <a:xfrm>
            <a:off x="4395851" y="59266"/>
            <a:ext cx="4517899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000"/>
            </a:pPr>
            <a:r>
              <a:t>Blip glitches</a:t>
            </a:r>
          </a:p>
          <a:p>
            <a:pPr>
              <a:defRPr b="1" sz="1800">
                <a:solidFill>
                  <a:srgbClr val="CA1E2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#1 Most wanted</a:t>
            </a:r>
          </a:p>
        </p:txBody>
      </p:sp>
      <p:sp>
        <p:nvSpPr>
          <p:cNvPr id="139" name="Shape 139"/>
          <p:cNvSpPr/>
          <p:nvPr/>
        </p:nvSpPr>
        <p:spPr>
          <a:xfrm>
            <a:off x="7367498" y="1677720"/>
            <a:ext cx="5388417" cy="226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3000">
                <a:latin typeface="Helvetica"/>
                <a:ea typeface="Helvetica"/>
                <a:cs typeface="Helvetica"/>
                <a:sym typeface="Helvetica"/>
              </a:defRPr>
            </a:pPr>
            <a:r>
              <a:t>Impact</a:t>
            </a:r>
          </a:p>
          <a:p>
            <a:pPr algn="l">
              <a:defRPr sz="2600"/>
            </a:pPr>
            <a:r>
              <a:t>Biggest contributor to CBC and burst backgrounds</a:t>
            </a:r>
          </a:p>
          <a:p>
            <a:pPr algn="l">
              <a:defRPr sz="3000"/>
            </a:pPr>
          </a:p>
        </p:txBody>
      </p:sp>
      <p:sp>
        <p:nvSpPr>
          <p:cNvPr id="140" name="Shape 140"/>
          <p:cNvSpPr/>
          <p:nvPr/>
        </p:nvSpPr>
        <p:spPr>
          <a:xfrm>
            <a:off x="6833635" y="3575049"/>
            <a:ext cx="6049743" cy="534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3000">
                <a:latin typeface="Helvetica"/>
                <a:ea typeface="Helvetica"/>
                <a:cs typeface="Helvetica"/>
                <a:sym typeface="Helvetica"/>
              </a:defRPr>
            </a:pPr>
            <a:r>
              <a:t>What do we know?</a:t>
            </a:r>
          </a:p>
          <a:p>
            <a:pPr marL="263769" indent="-263769" algn="l">
              <a:buSzPct val="100000"/>
              <a:buChar char="•"/>
              <a:defRPr sz="2400"/>
            </a:pPr>
            <a:r>
              <a:t>No strong correlation with auxiliary channels </a:t>
            </a:r>
          </a:p>
          <a:p>
            <a:pPr marL="263769" indent="-263769" algn="l">
              <a:buSzPct val="100000"/>
              <a:buChar char="•"/>
              <a:defRPr sz="2400"/>
            </a:pPr>
            <a:r>
              <a:t>Multiple different morphologies (different time-frequency content) </a:t>
            </a:r>
          </a:p>
          <a:p>
            <a:pPr marL="263769" indent="-263769" algn="l">
              <a:buSzPct val="100000"/>
              <a:buChar char="•"/>
              <a:defRPr sz="2400"/>
            </a:pPr>
            <a:r>
              <a:t>These different classes potentially originate from different mechanisms </a:t>
            </a:r>
          </a:p>
          <a:p>
            <a:pPr marL="263769" indent="-263769" algn="l">
              <a:buSzPct val="100000"/>
              <a:buChar char="•"/>
              <a:defRPr sz="2400"/>
            </a:pPr>
            <a:r>
              <a:t>Studies by Miriam Cabero: </a:t>
            </a:r>
            <a:r>
              <a:rPr u="sng">
                <a:hlinkClick r:id="rId2" invalidUrl="" action="" tgtFrame="" tooltip="" history="1" highlightClick="0" endSnd="0"/>
              </a:rPr>
              <a:t>G1600359</a:t>
            </a:r>
            <a:r>
              <a:t>, </a:t>
            </a:r>
            <a:r>
              <a:rPr u="sng">
                <a:hlinkClick r:id="rId3" invalidUrl="" action="" tgtFrame="" tooltip="" history="1" highlightClick="0" endSnd="0"/>
              </a:rPr>
              <a:t>G1600583</a:t>
            </a:r>
          </a:p>
          <a:p>
            <a:pPr marL="263769" indent="-263769" algn="l">
              <a:buSzPct val="100000"/>
              <a:buChar char="•"/>
              <a:defRPr sz="2400"/>
            </a:pPr>
            <a:r>
              <a:t>They are consistent with the step response of a high-pass filter</a:t>
            </a:r>
          </a:p>
          <a:p>
            <a:pPr marL="263769" indent="-263769" algn="l">
              <a:buSzPct val="100000"/>
              <a:buChar char="•"/>
              <a:defRPr sz="2400"/>
            </a:pPr>
            <a:r>
              <a:t>Seen in both DCPDs simultaneously </a:t>
            </a:r>
          </a:p>
          <a:p>
            <a:pPr marL="263769" indent="-263769" algn="l">
              <a:buSzPct val="100000"/>
              <a:buChar char="•"/>
              <a:defRPr sz="2400"/>
            </a:pPr>
            <a:r>
              <a:t>Correlation with humidity reported at LHO: </a:t>
            </a:r>
            <a:r>
              <a:rPr u="sng">
                <a:hlinkClick r:id="rId4" invalidUrl="" action="" tgtFrame="" tooltip="" history="1" highlightClick="0" endSnd="0"/>
              </a:rPr>
              <a:t>alog</a:t>
            </a:r>
            <a:r>
              <a:t> (Paul S, Robert, Jordan) </a:t>
            </a:r>
          </a:p>
        </p:txBody>
      </p:sp>
      <p:sp>
        <p:nvSpPr>
          <p:cNvPr id="141" name="Shape 141"/>
          <p:cNvSpPr/>
          <p:nvPr/>
        </p:nvSpPr>
        <p:spPr>
          <a:xfrm>
            <a:off x="719264" y="1677720"/>
            <a:ext cx="5874484" cy="213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3000">
                <a:latin typeface="Helvetica"/>
                <a:ea typeface="Helvetica"/>
                <a:cs typeface="Helvetica"/>
                <a:sym typeface="Helvetica"/>
              </a:defRPr>
            </a:pPr>
            <a:r>
              <a:t>Summary</a:t>
            </a:r>
          </a:p>
          <a:p>
            <a:pPr marL="228600" indent="-228600" algn="l">
              <a:buSzPct val="100000"/>
              <a:buChar char="•"/>
              <a:defRPr sz="2600"/>
            </a:pPr>
            <a:r>
              <a:t> 10ms or less in duration</a:t>
            </a:r>
          </a:p>
          <a:p>
            <a:pPr marL="228600" indent="-228600" algn="l">
              <a:buSzPct val="100000"/>
              <a:buChar char="•"/>
              <a:defRPr sz="2600"/>
            </a:pPr>
            <a:r>
              <a:t> 16-1024 Hz</a:t>
            </a:r>
          </a:p>
          <a:p>
            <a:pPr marL="228600" indent="-228600" algn="l">
              <a:buSzPct val="100000"/>
              <a:buChar char="•"/>
              <a:defRPr sz="2600"/>
            </a:pPr>
            <a:r>
              <a:t> Appear in H1 and L1 ~1x/hour</a:t>
            </a:r>
          </a:p>
          <a:p>
            <a:pPr marL="228600" indent="-228600" algn="l">
              <a:buSzPct val="100000"/>
              <a:buChar char="•"/>
              <a:defRPr sz="2600"/>
            </a:pPr>
            <a:r>
              <a:t> Similar glitches seen in S6</a:t>
            </a:r>
          </a:p>
        </p:txBody>
      </p:sp>
      <p:pic>
        <p:nvPicPr>
          <p:cNvPr id="142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6869" y="4134374"/>
            <a:ext cx="6611018" cy="49582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>
            <p:ph type="sldNum" sz="quarter" idx="2"/>
          </p:nvPr>
        </p:nvSpPr>
        <p:spPr>
          <a:xfrm>
            <a:off x="12556016" y="9300633"/>
            <a:ext cx="241402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5" name="Shape 145"/>
          <p:cNvSpPr/>
          <p:nvPr/>
        </p:nvSpPr>
        <p:spPr>
          <a:xfrm>
            <a:off x="4035425" y="59266"/>
            <a:ext cx="5238750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000"/>
            </a:pPr>
            <a:r>
              <a:t>RF modulation</a:t>
            </a:r>
          </a:p>
          <a:p>
            <a:pPr>
              <a:defRPr b="1" sz="1800">
                <a:solidFill>
                  <a:srgbClr val="CA1E2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#2 Most wanted</a:t>
            </a:r>
          </a:p>
        </p:txBody>
      </p:sp>
      <p:sp>
        <p:nvSpPr>
          <p:cNvPr id="146" name="Shape 146"/>
          <p:cNvSpPr/>
          <p:nvPr/>
        </p:nvSpPr>
        <p:spPr>
          <a:xfrm>
            <a:off x="8454120" y="1547338"/>
            <a:ext cx="4322874" cy="294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3000">
                <a:latin typeface="Helvetica"/>
                <a:ea typeface="Helvetica"/>
                <a:cs typeface="Helvetica"/>
                <a:sym typeface="Helvetica"/>
              </a:defRPr>
            </a:pPr>
            <a:r>
              <a:t>Impact</a:t>
            </a:r>
          </a:p>
          <a:p>
            <a:pPr algn="l">
              <a:defRPr sz="2400"/>
            </a:pPr>
            <a:r>
              <a:t>Easy to veto, but costs a significant amount of coincident lifetime.</a:t>
            </a:r>
          </a:p>
          <a:p>
            <a:pPr algn="l">
              <a:defRPr sz="2400"/>
            </a:pPr>
            <a:r>
              <a:t>Seen hours before GW151226.</a:t>
            </a:r>
          </a:p>
          <a:p>
            <a:pPr algn="l">
              <a:defRPr sz="3000"/>
            </a:pPr>
          </a:p>
        </p:txBody>
      </p:sp>
      <p:sp>
        <p:nvSpPr>
          <p:cNvPr id="147" name="Shape 147"/>
          <p:cNvSpPr/>
          <p:nvPr/>
        </p:nvSpPr>
        <p:spPr>
          <a:xfrm>
            <a:off x="658178" y="1560038"/>
            <a:ext cx="7216954" cy="292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3000">
                <a:latin typeface="Helvetica"/>
                <a:ea typeface="Helvetica"/>
                <a:cs typeface="Helvetica"/>
                <a:sym typeface="Helvetica"/>
              </a:defRPr>
            </a:pPr>
            <a:r>
              <a:t>Summary</a:t>
            </a:r>
          </a:p>
          <a:p>
            <a:pPr marL="228600" indent="-228600" algn="l">
              <a:buSzPct val="100000"/>
              <a:buChar char="•"/>
              <a:defRPr sz="2600"/>
            </a:pPr>
            <a:r>
              <a:t>Seen at LHO only  </a:t>
            </a:r>
          </a:p>
          <a:p>
            <a:pPr marL="228600" indent="-228600" algn="l">
              <a:buSzPct val="100000"/>
              <a:buChar char="•"/>
              <a:defRPr sz="2600"/>
            </a:pPr>
            <a:r>
              <a:t>Shows up in demodulated photodiodes (9, 36, 45 MHz) </a:t>
            </a:r>
          </a:p>
          <a:p>
            <a:pPr marL="228600" indent="-228600" algn="l">
              <a:buSzPct val="100000"/>
              <a:buChar char="•"/>
              <a:defRPr sz="2600"/>
            </a:pPr>
            <a:r>
              <a:t>Seen in vertex DOFs (MICH, SRCL, PRCL) </a:t>
            </a:r>
          </a:p>
          <a:p>
            <a:pPr marL="228600" indent="-228600" algn="l">
              <a:buSzPct val="100000"/>
              <a:buChar char="•"/>
              <a:defRPr sz="2600"/>
            </a:pPr>
            <a:r>
              <a:t>Broadband h(t) pollution; makes data unusable for the astrophysical searches </a:t>
            </a:r>
          </a:p>
        </p:txBody>
      </p:sp>
      <p:pic>
        <p:nvPicPr>
          <p:cNvPr id="148" name="image28.png" descr="Rf45_60second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80862" y="4686411"/>
            <a:ext cx="8817701" cy="4408851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Shape 149"/>
          <p:cNvSpPr/>
          <p:nvPr/>
        </p:nvSpPr>
        <p:spPr>
          <a:xfrm>
            <a:off x="8233987" y="3833986"/>
            <a:ext cx="4476531" cy="534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3000">
                <a:latin typeface="Helvetica"/>
                <a:ea typeface="Helvetica"/>
                <a:cs typeface="Helvetica"/>
                <a:sym typeface="Helvetica"/>
              </a:defRPr>
            </a:pPr>
            <a:r>
              <a:t>What do we know?</a:t>
            </a:r>
          </a:p>
          <a:p>
            <a:pPr marL="263769" indent="-263769" algn="l">
              <a:buSzPct val="100000"/>
              <a:buChar char="•"/>
              <a:defRPr sz="2400"/>
            </a:pPr>
            <a:r>
              <a:t>RF noise showed up in several demodulated photodiode signals throughout the run, but there was no consistent best witness channel: </a:t>
            </a:r>
            <a:r>
              <a:rPr u="sng">
                <a:hlinkClick r:id="rId3" invalidUrl="" action="" tgtFrame="" tooltip="" history="1" highlightClick="0" endSnd="0"/>
              </a:rPr>
              <a:t>alog</a:t>
            </a:r>
            <a:r>
              <a:t> (TJ, Laura)</a:t>
            </a:r>
          </a:p>
          <a:p>
            <a:pPr marL="263769" indent="-263769" algn="l">
              <a:buSzPct val="100000"/>
              <a:buChar char="•"/>
              <a:defRPr sz="2400"/>
            </a:pPr>
            <a:r>
              <a:t>Next step tests: now that a stabilization box is also installed for 9 MHz, compare photodiode witnesses for 9 MHz and 45 MHz during a period of RF modulation noise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0978" y="3442788"/>
            <a:ext cx="8457369" cy="6344786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Shape 152"/>
          <p:cNvSpPr/>
          <p:nvPr>
            <p:ph type="sldNum" sz="quarter" idx="2"/>
          </p:nvPr>
        </p:nvSpPr>
        <p:spPr>
          <a:xfrm>
            <a:off x="12556016" y="9300633"/>
            <a:ext cx="241402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3" name="Shape 153"/>
          <p:cNvSpPr/>
          <p:nvPr/>
        </p:nvSpPr>
        <p:spPr>
          <a:xfrm>
            <a:off x="4438142" y="59266"/>
            <a:ext cx="4433317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000"/>
            </a:pPr>
            <a:r>
              <a:t>1 Hz combs</a:t>
            </a:r>
          </a:p>
          <a:p>
            <a:pPr>
              <a:defRPr b="1" sz="1800">
                <a:solidFill>
                  <a:srgbClr val="CA1E2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#3 Most wanted</a:t>
            </a:r>
          </a:p>
        </p:txBody>
      </p:sp>
      <p:sp>
        <p:nvSpPr>
          <p:cNvPr id="154" name="Shape 154"/>
          <p:cNvSpPr/>
          <p:nvPr/>
        </p:nvSpPr>
        <p:spPr>
          <a:xfrm>
            <a:off x="860204" y="1648883"/>
            <a:ext cx="6885231" cy="2654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3000">
                <a:latin typeface="Helvetica"/>
                <a:ea typeface="Helvetica"/>
                <a:cs typeface="Helvetica"/>
                <a:sym typeface="Helvetica"/>
              </a:defRPr>
            </a:pPr>
            <a:r>
              <a:t>Impact</a:t>
            </a:r>
          </a:p>
          <a:p>
            <a:pPr marL="228600" indent="-228600" algn="l">
              <a:buSzPct val="100000"/>
              <a:buChar char="•"/>
              <a:defRPr sz="2600"/>
            </a:pPr>
            <a:r>
              <a:t>Biggest contributor to </a:t>
            </a:r>
            <a:r>
              <a:t>CW and stochastic backgrounds; </a:t>
            </a:r>
            <a:r>
              <a:t>many frequencies need to be excised from the data. </a:t>
            </a:r>
          </a:p>
          <a:p>
            <a:pPr algn="l">
              <a:defRPr sz="3000"/>
            </a:pPr>
          </a:p>
        </p:txBody>
      </p:sp>
      <p:sp>
        <p:nvSpPr>
          <p:cNvPr id="155" name="Shape 155"/>
          <p:cNvSpPr/>
          <p:nvPr/>
        </p:nvSpPr>
        <p:spPr>
          <a:xfrm>
            <a:off x="8017084" y="4150932"/>
            <a:ext cx="4610343" cy="554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3000">
                <a:latin typeface="Helvetica"/>
                <a:ea typeface="Helvetica"/>
                <a:cs typeface="Helvetica"/>
                <a:sym typeface="Helvetica"/>
              </a:defRPr>
            </a:pPr>
            <a:r>
              <a:t>What do we know?</a:t>
            </a:r>
          </a:p>
          <a:p>
            <a:pPr marL="263769" indent="-263769" algn="l">
              <a:buSzPct val="100000"/>
              <a:buChar char="•"/>
              <a:defRPr sz="2600"/>
            </a:pPr>
            <a:r>
              <a:t>Summary of blinking LED interventions: </a:t>
            </a:r>
            <a:r>
              <a:rPr u="sng">
                <a:hlinkClick r:id="rId3" invalidUrl="" action="" tgtFrame="" tooltip="" history="1" highlightClick="0" endSnd="0"/>
              </a:rPr>
              <a:t>alog</a:t>
            </a:r>
            <a:r>
              <a:t> (Keith R)</a:t>
            </a:r>
          </a:p>
          <a:p>
            <a:pPr marL="228600" indent="-228600" algn="l">
              <a:buSzPct val="100000"/>
              <a:buChar char="•"/>
              <a:defRPr sz="2500"/>
            </a:pPr>
            <a:r>
              <a:t>During O1 ~1 Hz combs were observed in L1 h(t) up to 113 Hz, with various offsets in rough multiples of 0.25 Hz: </a:t>
            </a:r>
            <a:r>
              <a:rPr u="sng">
                <a:hlinkClick r:id="rId4" invalidUrl="" action="" tgtFrame="" tooltip="" history="1" highlightClick="0" endSnd="0"/>
              </a:rPr>
              <a:t>alog</a:t>
            </a:r>
            <a:r>
              <a:t> (Keith R)</a:t>
            </a:r>
          </a:p>
          <a:p>
            <a:pPr marL="228600" indent="-228600" algn="l">
              <a:buSzPct val="100000"/>
              <a:buChar char="•"/>
              <a:defRPr sz="2500"/>
            </a:pPr>
            <a:r>
              <a:t> ~1 Hz combs also seen in H1 during O1, and new 1 and 2 Hz combs seen up to ~200Hz during ER9: </a:t>
            </a:r>
            <a:r>
              <a:rPr u="sng">
                <a:hlinkClick r:id="rId5" invalidUrl="" action="" tgtFrame="" tooltip="" history="1" highlightClick="0" endSnd="0"/>
              </a:rPr>
              <a:t>alog</a:t>
            </a:r>
            <a:r>
              <a:t> (Keith R)</a:t>
            </a:r>
          </a:p>
        </p:txBody>
      </p:sp>
      <p:sp>
        <p:nvSpPr>
          <p:cNvPr id="156" name="Shape 156"/>
          <p:cNvSpPr/>
          <p:nvPr/>
        </p:nvSpPr>
        <p:spPr>
          <a:xfrm>
            <a:off x="7917785" y="1553633"/>
            <a:ext cx="4808941" cy="284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3000">
                <a:latin typeface="Helvetica"/>
                <a:ea typeface="Helvetica"/>
                <a:cs typeface="Helvetica"/>
                <a:sym typeface="Helvetica"/>
              </a:defRPr>
            </a:pPr>
            <a:r>
              <a:t>Summary</a:t>
            </a:r>
          </a:p>
          <a:p>
            <a:pPr marL="457200" indent="-228599" algn="l">
              <a:buSzPct val="100000"/>
              <a:buChar char="•"/>
              <a:defRPr sz="2500"/>
            </a:pPr>
            <a:r>
              <a:t>Appear in intervals of ~1Hz at both L1 and H1 before, during, and after O1. </a:t>
            </a:r>
          </a:p>
          <a:p>
            <a:pPr marL="457200" indent="-228599" algn="l">
              <a:buSzPct val="100000"/>
              <a:buChar char="•"/>
              <a:defRPr sz="2500"/>
            </a:pPr>
            <a:r>
              <a:t>Line character has changed between iLIGO and aLIGO.</a:t>
            </a:r>
          </a:p>
        </p:txBody>
      </p:sp>
      <p:sp>
        <p:nvSpPr>
          <p:cNvPr id="157" name="Shape 157"/>
          <p:cNvSpPr/>
          <p:nvPr/>
        </p:nvSpPr>
        <p:spPr>
          <a:xfrm>
            <a:off x="4222610" y="4394199"/>
            <a:ext cx="3170365" cy="156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defRPr sz="1900"/>
            </a:pPr>
            <a:r>
              <a:t>c= calibration line</a:t>
            </a:r>
          </a:p>
          <a:p>
            <a:pPr algn="r">
              <a:defRPr sz="1900"/>
            </a:pPr>
            <a:r>
              <a:t>O = 1 Hz comb (4 offsets)</a:t>
            </a:r>
          </a:p>
          <a:p>
            <a:pPr algn="r">
              <a:defRPr sz="1900"/>
            </a:pPr>
            <a:r>
              <a:t>w= 22.7 Hz &amp; 25.6 Hz lines </a:t>
            </a:r>
          </a:p>
          <a:p>
            <a:pPr algn="r">
              <a:defRPr sz="1900"/>
            </a:pPr>
            <a:r>
              <a:t>E= ~12 Hz comb</a:t>
            </a:r>
          </a:p>
          <a:p>
            <a:pPr algn="r">
              <a:defRPr sz="1900"/>
            </a:pPr>
            <a:r>
              <a:t>X = single line</a:t>
            </a:r>
            <a:r>
              <a:t> </a:t>
            </a:r>
          </a:p>
        </p:txBody>
      </p:sp>
      <p:sp>
        <p:nvSpPr>
          <p:cNvPr id="158" name="Shape 158"/>
          <p:cNvSpPr/>
          <p:nvPr/>
        </p:nvSpPr>
        <p:spPr>
          <a:xfrm>
            <a:off x="945843" y="7973483"/>
            <a:ext cx="4433317" cy="1054101"/>
          </a:xfrm>
          <a:prstGeom prst="rect">
            <a:avLst/>
          </a:prstGeom>
          <a:solidFill>
            <a:srgbClr val="FFFFFF">
              <a:alpha val="63782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100"/>
            </a:pPr>
            <a:r>
              <a:t>See talks by Keith, Ansel, Pat and Duo at the </a:t>
            </a:r>
            <a:r>
              <a:rPr u="sng">
                <a:hlinkClick r:id="rId6" invalidUrl="" action="" tgtFrame="" tooltip="" history="1" highlightClick="0" endSnd="0"/>
              </a:rPr>
              <a:t>CW-Stochastic-Detchar session Monday afternoon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>
            <p:ph type="sldNum" sz="quarter" idx="2"/>
          </p:nvPr>
        </p:nvSpPr>
        <p:spPr>
          <a:xfrm>
            <a:off x="12556016" y="9300633"/>
            <a:ext cx="241402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61" name="Shape 161"/>
          <p:cNvSpPr/>
          <p:nvPr/>
        </p:nvSpPr>
        <p:spPr>
          <a:xfrm>
            <a:off x="1190879" y="59266"/>
            <a:ext cx="10927843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000"/>
            </a:pPr>
            <a:r>
              <a:t>60-200 Hz non-stationary noise</a:t>
            </a:r>
          </a:p>
          <a:p>
            <a:pPr>
              <a:defRPr b="1" sz="1800">
                <a:solidFill>
                  <a:srgbClr val="CA1E2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#4 Most wanted</a:t>
            </a:r>
          </a:p>
        </p:txBody>
      </p:sp>
      <p:sp>
        <p:nvSpPr>
          <p:cNvPr id="162" name="Shape 162"/>
          <p:cNvSpPr/>
          <p:nvPr/>
        </p:nvSpPr>
        <p:spPr>
          <a:xfrm>
            <a:off x="600731" y="1615016"/>
            <a:ext cx="7125737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3000">
                <a:latin typeface="Helvetica"/>
                <a:ea typeface="Helvetica"/>
                <a:cs typeface="Helvetica"/>
                <a:sym typeface="Helvetica"/>
              </a:defRPr>
            </a:pPr>
            <a:r>
              <a:t>Summary</a:t>
            </a:r>
          </a:p>
          <a:p>
            <a:pPr marL="228600" indent="-228600" algn="l">
              <a:buSzPct val="100000"/>
              <a:buChar char="•"/>
              <a:defRPr sz="2600"/>
            </a:pPr>
            <a:r>
              <a:t> Observed in LLO data</a:t>
            </a:r>
          </a:p>
          <a:p>
            <a:pPr marL="228600" indent="-228600" algn="l">
              <a:buSzPct val="100000"/>
              <a:buChar char="•"/>
              <a:defRPr sz="2600"/>
            </a:pPr>
            <a:r>
              <a:t> Affects 60-200 Hz on the scale of minutes</a:t>
            </a:r>
          </a:p>
        </p:txBody>
      </p:sp>
      <p:pic>
        <p:nvPicPr>
          <p:cNvPr id="163" name="zoom-60-200-Hz-spectrogram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61132" y="4904845"/>
            <a:ext cx="9574743" cy="4787372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Shape 164"/>
          <p:cNvSpPr/>
          <p:nvPr/>
        </p:nvSpPr>
        <p:spPr>
          <a:xfrm>
            <a:off x="8173188" y="1615016"/>
            <a:ext cx="4376915" cy="331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3000">
                <a:latin typeface="Helvetica"/>
                <a:ea typeface="Helvetica"/>
                <a:cs typeface="Helvetica"/>
                <a:sym typeface="Helvetica"/>
              </a:defRPr>
            </a:pPr>
            <a:r>
              <a:t>What do we know?</a:t>
            </a:r>
          </a:p>
          <a:p>
            <a:pPr marL="263769" indent="-263769" algn="l">
              <a:buSzPct val="100000"/>
              <a:buChar char="•"/>
              <a:defRPr sz="2600"/>
            </a:pPr>
            <a:r>
              <a:t>It is actually composed of discrete glitches with a repeating structure of n*14Hz lines: </a:t>
            </a:r>
            <a:r>
              <a:rPr u="sng">
                <a:hlinkClick r:id="rId3" invalidUrl="" action="" tgtFrame="" tooltip="" history="1" highlightClick="0" endSnd="0"/>
              </a:rPr>
              <a:t>G1601301</a:t>
            </a:r>
            <a:r>
              <a:t> </a:t>
            </a:r>
          </a:p>
          <a:p>
            <a:pPr marL="263769" indent="-263769" algn="l">
              <a:buSzPct val="100000"/>
              <a:buChar char="•"/>
              <a:defRPr sz="2600"/>
            </a:pPr>
            <a:r>
              <a:t>Shows up in bursts ~2 minutes long on the order of 1 per tens of minutes </a:t>
            </a:r>
          </a:p>
        </p:txBody>
      </p:sp>
      <p:sp>
        <p:nvSpPr>
          <p:cNvPr id="165" name="Shape 165"/>
          <p:cNvSpPr/>
          <p:nvPr/>
        </p:nvSpPr>
        <p:spPr>
          <a:xfrm>
            <a:off x="600731" y="3221566"/>
            <a:ext cx="7125737" cy="226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3000">
                <a:latin typeface="Helvetica"/>
                <a:ea typeface="Helvetica"/>
                <a:cs typeface="Helvetica"/>
                <a:sym typeface="Helvetica"/>
              </a:defRPr>
            </a:pPr>
            <a:r>
              <a:t>Impact</a:t>
            </a:r>
          </a:p>
          <a:p>
            <a:pPr algn="l">
              <a:defRPr sz="2600"/>
            </a:pPr>
            <a:r>
              <a:t>Pollutes LLO data in a critical frequency range.</a:t>
            </a:r>
          </a:p>
          <a:p>
            <a:pPr algn="l">
              <a:defRPr sz="2600"/>
            </a:pPr>
            <a:r>
              <a:t>Contributor to CBC and burst backgrounds.</a:t>
            </a:r>
          </a:p>
          <a:p>
            <a:pPr algn="l">
              <a:defRPr sz="3000"/>
            </a:pPr>
          </a:p>
        </p:txBody>
      </p:sp>
      <p:sp>
        <p:nvSpPr>
          <p:cNvPr id="166" name="Shape 166"/>
          <p:cNvSpPr/>
          <p:nvPr/>
        </p:nvSpPr>
        <p:spPr>
          <a:xfrm>
            <a:off x="5047868" y="4995333"/>
            <a:ext cx="290906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/>
            <a:r>
              <a:t>L1:GDS-CALIB_STRAIN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Num" sz="quarter" idx="2"/>
          </p:nvPr>
        </p:nvSpPr>
        <p:spPr>
          <a:xfrm>
            <a:off x="12556016" y="9300633"/>
            <a:ext cx="241402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69" name="Shape 169"/>
          <p:cNvSpPr/>
          <p:nvPr/>
        </p:nvSpPr>
        <p:spPr>
          <a:xfrm>
            <a:off x="2411983" y="59266"/>
            <a:ext cx="8485633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000"/>
            </a:pPr>
            <a:r>
              <a:t>Low frequency glitching</a:t>
            </a:r>
          </a:p>
          <a:p>
            <a:pPr>
              <a:defRPr b="1" sz="1800">
                <a:solidFill>
                  <a:srgbClr val="CA1E2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#5 Most wanted</a:t>
            </a:r>
          </a:p>
        </p:txBody>
      </p:sp>
      <p:sp>
        <p:nvSpPr>
          <p:cNvPr id="170" name="Shape 170"/>
          <p:cNvSpPr/>
          <p:nvPr/>
        </p:nvSpPr>
        <p:spPr>
          <a:xfrm>
            <a:off x="7884395" y="1209777"/>
            <a:ext cx="4935441" cy="220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3000">
                <a:latin typeface="Helvetica"/>
                <a:ea typeface="Helvetica"/>
                <a:cs typeface="Helvetica"/>
                <a:sym typeface="Helvetica"/>
              </a:defRPr>
            </a:pPr>
            <a:r>
              <a:t>Impact</a:t>
            </a:r>
          </a:p>
          <a:p>
            <a:pPr marL="228600" indent="-228600" algn="l">
              <a:buSzPct val="100000"/>
              <a:buChar char="•"/>
              <a:defRPr sz="2200"/>
            </a:pPr>
            <a:r>
              <a:t>Pollutes the data at important frequency range for BBH parameter estimation. </a:t>
            </a:r>
          </a:p>
          <a:p>
            <a:pPr marL="228600" indent="-228600" algn="l">
              <a:buSzPct val="100000"/>
              <a:buChar char="•"/>
              <a:defRPr sz="2200"/>
            </a:pPr>
            <a:r>
              <a:t>CBC and burst searches will extend below 30 Hz. </a:t>
            </a:r>
          </a:p>
        </p:txBody>
      </p:sp>
      <p:sp>
        <p:nvSpPr>
          <p:cNvPr id="171" name="Shape 171"/>
          <p:cNvSpPr/>
          <p:nvPr/>
        </p:nvSpPr>
        <p:spPr>
          <a:xfrm>
            <a:off x="397531" y="1374877"/>
            <a:ext cx="7341995" cy="187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3000">
                <a:latin typeface="Helvetica"/>
                <a:ea typeface="Helvetica"/>
                <a:cs typeface="Helvetica"/>
                <a:sym typeface="Helvetica"/>
              </a:defRPr>
            </a:pPr>
            <a:r>
              <a:t>Summary</a:t>
            </a:r>
          </a:p>
          <a:p>
            <a:pPr marL="228600" indent="-228600" algn="l">
              <a:buSzPct val="100000"/>
              <a:buChar char="•"/>
              <a:defRPr sz="2200"/>
            </a:pPr>
            <a:r>
              <a:t> Observed below ~30 Hz at LLO starting in mid-October 2015</a:t>
            </a:r>
          </a:p>
          <a:p>
            <a:pPr marL="228600" indent="-228600" algn="l">
              <a:buSzPct val="100000"/>
              <a:buChar char="•"/>
              <a:defRPr sz="2200"/>
            </a:pPr>
            <a:r>
              <a:t> Two major morphologies: scattering and short duration ‘scratchy’ glitches</a:t>
            </a:r>
          </a:p>
        </p:txBody>
      </p:sp>
      <p:pic>
        <p:nvPicPr>
          <p:cNvPr id="172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4265" y="5526462"/>
            <a:ext cx="5616704" cy="4212527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Shape 173"/>
          <p:cNvSpPr/>
          <p:nvPr/>
        </p:nvSpPr>
        <p:spPr>
          <a:xfrm>
            <a:off x="1482731" y="6072921"/>
            <a:ext cx="3458439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200">
                <a:solidFill>
                  <a:srgbClr val="FFFFFF"/>
                </a:solidFill>
              </a:defRPr>
            </a:pPr>
            <a:r>
              <a:t>40 min prior to LVT151012</a:t>
            </a:r>
          </a:p>
          <a:p>
            <a:pPr>
              <a:defRPr sz="2200">
                <a:solidFill>
                  <a:srgbClr val="FFFFFF"/>
                </a:solidFill>
              </a:defRPr>
            </a:pPr>
            <a:r>
              <a:t>Arches</a:t>
            </a:r>
          </a:p>
        </p:txBody>
      </p:sp>
      <p:pic>
        <p:nvPicPr>
          <p:cNvPr id="174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9232" y="5586182"/>
            <a:ext cx="5568270" cy="4176203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Shape 175"/>
          <p:cNvSpPr/>
          <p:nvPr/>
        </p:nvSpPr>
        <p:spPr>
          <a:xfrm>
            <a:off x="7707738" y="6127955"/>
            <a:ext cx="4509822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200">
                <a:solidFill>
                  <a:srgbClr val="FFFFFF"/>
                </a:solidFill>
              </a:defRPr>
            </a:pPr>
            <a:r>
              <a:t>Centered at the time of LVT151012</a:t>
            </a:r>
          </a:p>
          <a:p>
            <a:pPr>
              <a:defRPr sz="2200">
                <a:solidFill>
                  <a:srgbClr val="FFFFFF"/>
                </a:solidFill>
              </a:defRPr>
            </a:pPr>
            <a:r>
              <a:t>No arches</a:t>
            </a:r>
          </a:p>
          <a:p>
            <a:pPr>
              <a:defRPr sz="2200">
                <a:solidFill>
                  <a:srgbClr val="FFFFFF"/>
                </a:solidFill>
              </a:defRPr>
            </a:pPr>
            <a:r>
              <a:t>No correlation with optic motion</a:t>
            </a:r>
          </a:p>
        </p:txBody>
      </p:sp>
      <p:sp>
        <p:nvSpPr>
          <p:cNvPr id="176" name="Shape 176"/>
          <p:cNvSpPr/>
          <p:nvPr/>
        </p:nvSpPr>
        <p:spPr>
          <a:xfrm>
            <a:off x="229938" y="3266519"/>
            <a:ext cx="11495057" cy="224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3000">
                <a:latin typeface="Helvetica"/>
                <a:ea typeface="Helvetica"/>
                <a:cs typeface="Helvetica"/>
                <a:sym typeface="Helvetica"/>
              </a:defRPr>
            </a:pPr>
            <a:r>
              <a:t>What do we know?</a:t>
            </a:r>
          </a:p>
          <a:p>
            <a:pPr marL="263769" indent="-263769" algn="l">
              <a:buSzPct val="100000"/>
              <a:buChar char="•"/>
              <a:defRPr sz="2200"/>
            </a:pPr>
            <a:r>
              <a:t>Some correlation between rate of low frequency glitching and elevated ground motion, particularly the microseism band</a:t>
            </a:r>
          </a:p>
          <a:p>
            <a:pPr marL="263769" indent="-263769" algn="l">
              <a:buSzPct val="100000"/>
              <a:buChar char="•"/>
              <a:defRPr sz="2200"/>
            </a:pPr>
            <a:r>
              <a:t>The scattering below 30 Hz is sometimes well predicted by monitoring the motion of the major suspended optics. (</a:t>
            </a:r>
            <a:r>
              <a:rPr u="sng">
                <a:hlinkClick r:id="rId4" invalidUrl="" action="" tgtFrame="" tooltip="" history="1" highlightClick="0" endSnd="0"/>
              </a:rPr>
              <a:t>Summary pages scattering monitor</a:t>
            </a:r>
            <a:r>
              <a:t> developed by Fullerton)</a:t>
            </a:r>
          </a:p>
          <a:p>
            <a:pPr marL="241788" indent="-241788" algn="l">
              <a:buSzPct val="100000"/>
              <a:buChar char="•"/>
              <a:defRPr sz="2400"/>
            </a:pPr>
            <a:r>
              <a:rPr sz="2200"/>
              <a:t>Will look for improvement now that new Faraday isolat</a:t>
            </a:r>
            <a:r>
              <a:t>or is installed  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>
            <p:ph type="sldNum" sz="quarter" idx="2"/>
          </p:nvPr>
        </p:nvSpPr>
        <p:spPr>
          <a:xfrm>
            <a:off x="12556016" y="9300633"/>
            <a:ext cx="241402" cy="381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79" name="Shape 179"/>
          <p:cNvSpPr/>
          <p:nvPr/>
        </p:nvSpPr>
        <p:spPr>
          <a:xfrm>
            <a:off x="5567305" y="1569243"/>
            <a:ext cx="7371336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3000">
                <a:latin typeface="Helvetica"/>
                <a:ea typeface="Helvetica"/>
                <a:cs typeface="Helvetica"/>
                <a:sym typeface="Helvetica"/>
              </a:defRPr>
            </a:pPr>
            <a:r>
              <a:t>Impact</a:t>
            </a:r>
          </a:p>
          <a:p>
            <a:pPr algn="l">
              <a:defRPr sz="2600"/>
            </a:pPr>
            <a:r>
              <a:t>Pollutes LLO data in a critical frequency range.</a:t>
            </a:r>
          </a:p>
        </p:txBody>
      </p:sp>
      <p:sp>
        <p:nvSpPr>
          <p:cNvPr id="180" name="Shape 180"/>
          <p:cNvSpPr/>
          <p:nvPr/>
        </p:nvSpPr>
        <p:spPr>
          <a:xfrm>
            <a:off x="462949" y="1579313"/>
            <a:ext cx="5564789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3000">
                <a:latin typeface="Helvetica"/>
                <a:ea typeface="Helvetica"/>
                <a:cs typeface="Helvetica"/>
                <a:sym typeface="Helvetica"/>
              </a:defRPr>
            </a:pPr>
            <a:r>
              <a:t>Summary</a:t>
            </a:r>
          </a:p>
          <a:p>
            <a:pPr algn="l">
              <a:defRPr sz="2400"/>
            </a:pPr>
            <a:r>
              <a:t>Seen in L1 data during O1.</a:t>
            </a:r>
          </a:p>
        </p:txBody>
      </p:sp>
      <p:sp>
        <p:nvSpPr>
          <p:cNvPr id="181" name="Shape 181"/>
          <p:cNvSpPr/>
          <p:nvPr/>
        </p:nvSpPr>
        <p:spPr>
          <a:xfrm>
            <a:off x="2178812" y="59266"/>
            <a:ext cx="8951977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000"/>
            </a:pPr>
            <a:r>
              <a:t>Breathing 55-90 Hz noise</a:t>
            </a:r>
          </a:p>
          <a:p>
            <a:pPr>
              <a:defRPr b="1" sz="1800">
                <a:solidFill>
                  <a:srgbClr val="CA1E2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#6 Most wanted</a:t>
            </a:r>
          </a:p>
        </p:txBody>
      </p:sp>
      <p:pic>
        <p:nvPicPr>
          <p:cNvPr id="182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3201" y="3918728"/>
            <a:ext cx="10082540" cy="5041270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Shape 183"/>
          <p:cNvSpPr/>
          <p:nvPr/>
        </p:nvSpPr>
        <p:spPr>
          <a:xfrm>
            <a:off x="9686444" y="3509896"/>
            <a:ext cx="3162534" cy="528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30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263769" indent="-263769" algn="l">
              <a:buSzPct val="100000"/>
              <a:buChar char="•"/>
              <a:defRPr sz="2600"/>
            </a:pPr>
            <a:r>
              <a:t>Given the timescale, some correlation with environmental effects is suspected </a:t>
            </a:r>
          </a:p>
          <a:p>
            <a:pPr marL="263769" indent="-263769" algn="l">
              <a:buSzPct val="100000"/>
              <a:buChar char="•"/>
              <a:defRPr sz="2600"/>
            </a:pPr>
            <a:r>
              <a:t>Slow-correlation tracker in development at Fullerton should help target this. (See slide 12) </a:t>
            </a:r>
          </a:p>
        </p:txBody>
      </p:sp>
      <p:sp>
        <p:nvSpPr>
          <p:cNvPr id="184" name="Shape 184"/>
          <p:cNvSpPr/>
          <p:nvPr/>
        </p:nvSpPr>
        <p:spPr>
          <a:xfrm>
            <a:off x="152400" y="2736321"/>
            <a:ext cx="13004801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3000">
                <a:latin typeface="Helvetica"/>
                <a:ea typeface="Helvetica"/>
                <a:cs typeface="Helvetica"/>
                <a:sym typeface="Helvetica"/>
              </a:defRPr>
            </a:pPr>
            <a:r>
              <a:t>What do we know?</a:t>
            </a:r>
          </a:p>
          <a:p>
            <a:pPr marL="263769" indent="-263769" algn="l">
              <a:buSzPct val="100000"/>
              <a:buChar char="•"/>
              <a:defRPr sz="2600"/>
            </a:pPr>
            <a:r>
              <a:t>This appears as a long-duration effect (breathing in and out on the scale of minutes)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