
<file path=[Content_Types].xml><?xml version="1.0" encoding="utf-8"?>
<Types xmlns="http://schemas.openxmlformats.org/package/2006/content-types">
  <Default Extension="xml" ContentType="application/xml"/>
  <Default Extension="jpg" ContentType="image/jpg"/>
  <Default Extension="jpeg" ContentType="image/jpeg"/>
  <Default Extension="emf" ContentType="image/x-emf"/>
  <Default Extension="rels" ContentType="application/vnd.openxmlformats-package.relationships+xml"/>
  <Default Extension="vml" ContentType="application/vnd.openxmlformats-officedocument.vmlDrawing"/>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8.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9.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notesSlides/notesSlide10.xml" ContentType="application/vnd.openxmlformats-officedocument.presentationml.notesSlide+xml"/>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notesSlides/notesSlide11.xml" ContentType="application/vnd.openxmlformats-officedocument.presentationml.notesSlide+xml"/>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media/image13.jpg" ContentType="image/jpeg"/>
  <Override PartName="/ppt/notesSlides/notesSlide12.xml" ContentType="application/vnd.openxmlformats-officedocument.presentationml.notesSlide+xml"/>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notesSlides/notesSlide15.xml" ContentType="application/vnd.openxmlformats-officedocument.presentationml.notesSlide+xml"/>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notesSlides/notesSlide16.xml" ContentType="application/vnd.openxmlformats-officedocument.presentationml.notesSlide+xml"/>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media/image14.jpg" ContentType="image/jpeg"/>
  <Override PartName="/ppt/notesSlides/notesSlide17.xml" ContentType="application/vnd.openxmlformats-officedocument.presentationml.notesSlide+xml"/>
  <Override PartName="/ppt/embeddings/oleObject45.bin" ContentType="application/vnd.openxmlformats-officedocument.oleObject"/>
  <Override PartName="/ppt/notesSlides/notesSlide18.xml" ContentType="application/vnd.openxmlformats-officedocument.presentationml.notesSlide+xml"/>
  <Override PartName="/ppt/media/image15.jpg" ContentType="image/jpeg"/>
  <Override PartName="/ppt/notesSlides/notesSlide19.xml" ContentType="application/vnd.openxmlformats-officedocument.presentationml.notesSlide+xml"/>
  <Override PartName="/ppt/embeddings/oleObject46.bin" ContentType="application/vnd.openxmlformats-officedocument.oleObject"/>
  <Override PartName="/ppt/notesSlides/notesSlide20.xml" ContentType="application/vnd.openxmlformats-officedocument.presentationml.notesSlide+xml"/>
  <Override PartName="/ppt/media/image16.jpg" ContentType="image/jpeg"/>
  <Override PartName="/ppt/embeddings/oleObject47.bin" ContentType="application/vnd.openxmlformats-officedocument.oleObject"/>
  <Override PartName="/ppt/notesSlides/notesSlide21.xml" ContentType="application/vnd.openxmlformats-officedocument.presentationml.notesSlide+xml"/>
  <Override PartName="/ppt/embeddings/oleObject48.bin" ContentType="application/vnd.openxmlformats-officedocument.oleObject"/>
  <Override PartName="/ppt/embeddings/oleObject49.bin" ContentType="application/vnd.openxmlformats-officedocument.oleObject"/>
  <Override PartName="/ppt/notesSlides/notesSlide22.xml" ContentType="application/vnd.openxmlformats-officedocument.presentationml.notesSlide+xml"/>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notesSlides/notesSlide23.xml" ContentType="application/vnd.openxmlformats-officedocument.presentationml.notesSlide+xml"/>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notesSlides/notesSlide24.xml" ContentType="application/vnd.openxmlformats-officedocument.presentationml.notesSlide+xml"/>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notesSlides/notesSlide25.xml" ContentType="application/vnd.openxmlformats-officedocument.presentationml.notesSlide+xml"/>
  <Override PartName="/ppt/media/image26.jpg" ContentType="image/jpeg"/>
  <Override PartName="/ppt/embeddings/Microsoft_Equation1.bin" ContentType="application/vnd.openxmlformats-officedocument.oleObject"/>
  <Override PartName="/ppt/embeddings/Microsoft_Equation2.bin" ContentType="application/vnd.openxmlformats-officedocument.oleObject"/>
  <Override PartName="/ppt/embeddings/Microsoft_Equation3.bin" ContentType="application/vnd.openxmlformats-officedocument.oleObject"/>
  <Override PartName="/ppt/notesSlides/notesSlide26.xml" ContentType="application/vnd.openxmlformats-officedocument.presentationml.notesSlide+xml"/>
  <Override PartName="/ppt/embeddings/oleObject60.bin" ContentType="application/vnd.openxmlformats-officedocument.oleObject"/>
  <Override PartName="/ppt/embeddings/oleObject61.bin" ContentType="application/vnd.openxmlformats-officedocument.oleObject"/>
  <Override PartName="/ppt/embeddings/oleObject62.bin" ContentType="application/vnd.openxmlformats-officedocument.oleObject"/>
  <Override PartName="/ppt/notesSlides/notesSlide27.xml" ContentType="application/vnd.openxmlformats-officedocument.presentationml.notesSlide+xml"/>
  <Override PartName="/ppt/embeddings/oleObject63.bin" ContentType="application/vnd.openxmlformats-officedocument.oleObject"/>
  <Override PartName="/ppt/embeddings/oleObject64.bin" ContentType="application/vnd.openxmlformats-officedocument.oleObject"/>
  <Override PartName="/ppt/embeddings/oleObject65.bin" ContentType="application/vnd.openxmlformats-officedocument.oleObject"/>
  <Override PartName="/ppt/notesSlides/notesSlide28.xml" ContentType="application/vnd.openxmlformats-officedocument.presentationml.notesSlide+xml"/>
  <Override PartName="/ppt/embeddings/oleObject66.bin" ContentType="application/vnd.openxmlformats-officedocument.oleObject"/>
  <Override PartName="/ppt/embeddings/oleObject67.bin" ContentType="application/vnd.openxmlformats-officedocument.oleObject"/>
  <Override PartName="/ppt/embeddings/oleObject68.bin" ContentType="application/vnd.openxmlformats-officedocument.oleObject"/>
  <Override PartName="/ppt/embeddings/oleObject69.bin" ContentType="application/vnd.openxmlformats-officedocument.oleObject"/>
  <Override PartName="/ppt/notesSlides/notesSlide29.xml" ContentType="application/vnd.openxmlformats-officedocument.presentationml.notesSlide+xml"/>
  <Override PartName="/ppt/embeddings/oleObject70.bin" ContentType="application/vnd.openxmlformats-officedocument.oleObject"/>
  <Override PartName="/ppt/media/image31.jpg" ContentType="image/jpeg"/>
  <Override PartName="/ppt/notesSlides/notesSlide30.xml" ContentType="application/vnd.openxmlformats-officedocument.presentationml.notesSlide+xml"/>
  <Override PartName="/ppt/media/image32.jpg" ContentType="image/jpeg"/>
  <Override PartName="/ppt/embeddings/oleObject71.bin" ContentType="application/vnd.openxmlformats-officedocument.oleObject"/>
  <Override PartName="/ppt/notesSlides/notesSlide31.xml" ContentType="application/vnd.openxmlformats-officedocument.presentationml.notesSlide+xml"/>
  <Override PartName="/ppt/media/image33.jpg" ContentType="image/jpeg"/>
  <Override PartName="/ppt/embeddings/oleObject72.bin" ContentType="application/vnd.openxmlformats-officedocument.oleObject"/>
  <Override PartName="/ppt/notesSlides/notesSlide32.xml" ContentType="application/vnd.openxmlformats-officedocument.presentationml.notesSlide+xml"/>
  <Override PartName="/ppt/embeddings/oleObject73.bin" ContentType="application/vnd.openxmlformats-officedocument.oleObject"/>
  <Override PartName="/ppt/media/image34.jpg" ContentType="image/jpeg"/>
  <Override PartName="/ppt/notesSlides/notesSlide33.xml" ContentType="application/vnd.openxmlformats-officedocument.presentationml.notesSlide+xml"/>
  <Override PartName="/ppt/media/image35.jpg" ContentType="image/jpeg"/>
  <Override PartName="/ppt/embeddings/oleObject74.bin" ContentType="application/vnd.openxmlformats-officedocument.oleObject"/>
  <Override PartName="/ppt/media/image36.jpg" ContentType="image/jpeg"/>
  <Override PartName="/ppt/notesSlides/notesSlide34.xml" ContentType="application/vnd.openxmlformats-officedocument.presentationml.notesSlide+xml"/>
  <Override PartName="/ppt/media/image41.jpg" ContentType="image/jpeg"/>
  <Override PartName="/ppt/embeddings/oleObject75.bin" ContentType="application/vnd.openxmlformats-officedocument.oleObject"/>
  <Override PartName="/ppt/embeddings/oleObject76.bin" ContentType="application/vnd.openxmlformats-officedocument.oleObject"/>
  <Override PartName="/ppt/embeddings/oleObject77.bin" ContentType="application/vnd.openxmlformats-officedocument.oleObject"/>
  <Override PartName="/ppt/embeddings/oleObject78.bin" ContentType="application/vnd.openxmlformats-officedocument.oleObject"/>
  <Override PartName="/ppt/media/image43.jpg" ContentType="image/jpeg"/>
  <Override PartName="/ppt/embeddings/oleObject79.bin" ContentType="application/vnd.openxmlformats-officedocument.oleObject"/>
  <Override PartName="/ppt/notesSlides/notesSlide35.xml" ContentType="application/vnd.openxmlformats-officedocument.presentationml.notesSlide+xml"/>
  <Override PartName="/ppt/embeddings/oleObject80.bin" ContentType="application/vnd.openxmlformats-officedocument.oleObject"/>
  <Override PartName="/ppt/embeddings/oleObject81.bin" ContentType="application/vnd.openxmlformats-officedocument.oleObject"/>
  <Override PartName="/ppt/embeddings/oleObject82.bin" ContentType="application/vnd.openxmlformats-officedocument.oleObject"/>
  <Override PartName="/ppt/embeddings/oleObject83.bin" ContentType="application/vnd.openxmlformats-officedocument.oleObject"/>
  <Override PartName="/ppt/notesSlides/notesSlide36.xml" ContentType="application/vnd.openxmlformats-officedocument.presentationml.notesSlide+xml"/>
  <Override PartName="/ppt/embeddings/oleObject84.bin" ContentType="application/vnd.openxmlformats-officedocument.oleObject"/>
  <Override PartName="/ppt/embeddings/oleObject85.bin" ContentType="application/vnd.openxmlformats-officedocument.oleObject"/>
  <Override PartName="/ppt/embeddings/oleObject86.bin" ContentType="application/vnd.openxmlformats-officedocument.oleObject"/>
  <Override PartName="/ppt/embeddings/oleObject87.bin" ContentType="application/vnd.openxmlformats-officedocument.oleObject"/>
  <Override PartName="/ppt/notesSlides/notesSlide37.xml" ContentType="application/vnd.openxmlformats-officedocument.presentationml.notesSlide+xml"/>
  <Override PartName="/ppt/embeddings/oleObject88.bin" ContentType="application/vnd.openxmlformats-officedocument.oleObject"/>
  <Override PartName="/ppt/embeddings/oleObject89.bin" ContentType="application/vnd.openxmlformats-officedocument.oleObject"/>
  <Override PartName="/ppt/embeddings/oleObject90.bin" ContentType="application/vnd.openxmlformats-officedocument.oleObject"/>
  <Override PartName="/ppt/embeddings/oleObject91.bin" ContentType="application/vnd.openxmlformats-officedocument.oleObject"/>
  <Override PartName="/ppt/embeddings/oleObject92.bin" ContentType="application/vnd.openxmlformats-officedocument.oleObject"/>
  <Override PartName="/ppt/notesSlides/notesSlide38.xml" ContentType="application/vnd.openxmlformats-officedocument.presentationml.notesSlide+xml"/>
  <Override PartName="/ppt/embeddings/oleObject93.bin" ContentType="application/vnd.openxmlformats-officedocument.oleObject"/>
  <Override PartName="/ppt/embeddings/oleObject94.bin" ContentType="application/vnd.openxmlformats-officedocument.oleObject"/>
  <Override PartName="/ppt/embeddings/oleObject95.bin" ContentType="application/vnd.openxmlformats-officedocument.oleObject"/>
  <Override PartName="/ppt/embeddings/oleObject96.bin" ContentType="application/vnd.openxmlformats-officedocument.oleObject"/>
  <Override PartName="/ppt/embeddings/oleObject97.bin" ContentType="application/vnd.openxmlformats-officedocument.oleObject"/>
  <Override PartName="/ppt/notesSlides/notesSlide39.xml" ContentType="application/vnd.openxmlformats-officedocument.presentationml.notesSlide+xml"/>
  <Override PartName="/ppt/embeddings/oleObject98.bin" ContentType="application/vnd.openxmlformats-officedocument.oleObject"/>
  <Override PartName="/ppt/embeddings/oleObject99.bin" ContentType="application/vnd.openxmlformats-officedocument.oleObject"/>
  <Override PartName="/ppt/embeddings/oleObject100.bin" ContentType="application/vnd.openxmlformats-officedocument.oleObject"/>
  <Override PartName="/ppt/embeddings/oleObject101.bin" ContentType="application/vnd.openxmlformats-officedocument.oleObject"/>
  <Override PartName="/ppt/embeddings/oleObject102.bin" ContentType="application/vnd.openxmlformats-officedocument.oleObject"/>
  <Override PartName="/ppt/notesSlides/notesSlide40.xml" ContentType="application/vnd.openxmlformats-officedocument.presentationml.notesSlide+xml"/>
  <Override PartName="/ppt/embeddings/oleObject103.bin" ContentType="application/vnd.openxmlformats-officedocument.oleObject"/>
  <Override PartName="/ppt/embeddings/oleObject104.bin" ContentType="application/vnd.openxmlformats-officedocument.oleObject"/>
  <Override PartName="/ppt/embeddings/oleObject105.bin" ContentType="application/vnd.openxmlformats-officedocument.oleObject"/>
  <Override PartName="/ppt/embeddings/oleObject106.bin" ContentType="application/vnd.openxmlformats-officedocument.oleObject"/>
  <Override PartName="/ppt/embeddings/oleObject107.bin" ContentType="application/vnd.openxmlformats-officedocument.oleObject"/>
  <Override PartName="/ppt/embeddings/oleObject108.bin" ContentType="application/vnd.openxmlformats-officedocument.oleObject"/>
  <Override PartName="/ppt/notesSlides/notesSlide41.xml" ContentType="application/vnd.openxmlformats-officedocument.presentationml.notesSlide+xml"/>
  <Override PartName="/ppt/media/image46.jpg" ContentType="image/jpeg"/>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media/image47.jpg" ContentType="image/jpeg"/>
  <Override PartName="/ppt/notesSlides/notesSlide46.xml" ContentType="application/vnd.openxmlformats-officedocument.presentationml.notesSlide+xml"/>
  <Override PartName="/ppt/notesSlides/notesSlide47.xml" ContentType="application/vnd.openxmlformats-officedocument.presentationml.notesSlide+xml"/>
  <Override PartName="/ppt/media/image49.jpg" ContentType="image/jpeg"/>
  <Override PartName="/ppt/embeddings/oleObject109.bin" ContentType="application/vnd.openxmlformats-officedocument.oleObject"/>
  <Override PartName="/ppt/notesSlides/notesSlide48.xml" ContentType="application/vnd.openxmlformats-officedocument.presentationml.notesSlide+xml"/>
  <Override PartName="/ppt/embeddings/oleObject110.bin" ContentType="application/vnd.openxmlformats-officedocument.oleObject"/>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embeddings/Microsoft_Equation4.bin" ContentType="application/vnd.openxmlformats-officedocument.oleObject"/>
  <Override PartName="/ppt/embeddings/Microsoft_Equation5.bin" ContentType="application/vnd.openxmlformats-officedocument.oleObject"/>
  <Override PartName="/ppt/notesSlides/notesSlide56.xml" ContentType="application/vnd.openxmlformats-officedocument.presentationml.notesSlide+xml"/>
  <Override PartName="/ppt/notesSlides/notesSlide57.xml" ContentType="application/vnd.openxmlformats-officedocument.presentationml.notesSlide+xml"/>
  <Override PartName="/ppt/media/image62.jpg" ContentType="image/jpeg"/>
  <Override PartName="/ppt/notesSlides/notesSlide58.xml" ContentType="application/vnd.openxmlformats-officedocument.presentationml.notesSlide+xml"/>
  <Override PartName="/ppt/notesSlides/notesSlide59.xml" ContentType="application/vnd.openxmlformats-officedocument.presentationml.notesSlide+xml"/>
  <Override PartName="/ppt/media/image66.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2"/>
  </p:notesMasterIdLst>
  <p:sldIdLst>
    <p:sldId id="256" r:id="rId2"/>
    <p:sldId id="397" r:id="rId3"/>
    <p:sldId id="292" r:id="rId4"/>
    <p:sldId id="261" r:id="rId5"/>
    <p:sldId id="296" r:id="rId6"/>
    <p:sldId id="299" r:id="rId7"/>
    <p:sldId id="297" r:id="rId8"/>
    <p:sldId id="298" r:id="rId9"/>
    <p:sldId id="349" r:id="rId10"/>
    <p:sldId id="350" r:id="rId11"/>
    <p:sldId id="348" r:id="rId12"/>
    <p:sldId id="347" r:id="rId13"/>
    <p:sldId id="346" r:id="rId14"/>
    <p:sldId id="260" r:id="rId15"/>
    <p:sldId id="383" r:id="rId16"/>
    <p:sldId id="351" r:id="rId17"/>
    <p:sldId id="352" r:id="rId18"/>
    <p:sldId id="353" r:id="rId19"/>
    <p:sldId id="303" r:id="rId20"/>
    <p:sldId id="293" r:id="rId21"/>
    <p:sldId id="309" r:id="rId22"/>
    <p:sldId id="308" r:id="rId23"/>
    <p:sldId id="320" r:id="rId24"/>
    <p:sldId id="257" r:id="rId25"/>
    <p:sldId id="323" r:id="rId26"/>
    <p:sldId id="324" r:id="rId27"/>
    <p:sldId id="396" r:id="rId28"/>
    <p:sldId id="329" r:id="rId29"/>
    <p:sldId id="336" r:id="rId30"/>
    <p:sldId id="335" r:id="rId31"/>
    <p:sldId id="330" r:id="rId32"/>
    <p:sldId id="331" r:id="rId33"/>
    <p:sldId id="332" r:id="rId34"/>
    <p:sldId id="337" r:id="rId35"/>
    <p:sldId id="334" r:id="rId36"/>
    <p:sldId id="317" r:id="rId37"/>
    <p:sldId id="388" r:id="rId38"/>
    <p:sldId id="339" r:id="rId39"/>
    <p:sldId id="354" r:id="rId40"/>
    <p:sldId id="355" r:id="rId41"/>
    <p:sldId id="358" r:id="rId42"/>
    <p:sldId id="357" r:id="rId43"/>
    <p:sldId id="359" r:id="rId44"/>
    <p:sldId id="356" r:id="rId45"/>
    <p:sldId id="310" r:id="rId46"/>
    <p:sldId id="311" r:id="rId47"/>
    <p:sldId id="312" r:id="rId48"/>
    <p:sldId id="313" r:id="rId49"/>
    <p:sldId id="314" r:id="rId50"/>
    <p:sldId id="315" r:id="rId51"/>
    <p:sldId id="390" r:id="rId52"/>
    <p:sldId id="398" r:id="rId53"/>
    <p:sldId id="391" r:id="rId54"/>
    <p:sldId id="393" r:id="rId55"/>
    <p:sldId id="392" r:id="rId56"/>
    <p:sldId id="304" r:id="rId57"/>
    <p:sldId id="328" r:id="rId58"/>
    <p:sldId id="389" r:id="rId59"/>
    <p:sldId id="362" r:id="rId60"/>
    <p:sldId id="363" r:id="rId61"/>
    <p:sldId id="364" r:id="rId62"/>
    <p:sldId id="365" r:id="rId63"/>
    <p:sldId id="371" r:id="rId64"/>
    <p:sldId id="372" r:id="rId65"/>
    <p:sldId id="382" r:id="rId66"/>
    <p:sldId id="373" r:id="rId67"/>
    <p:sldId id="374" r:id="rId68"/>
    <p:sldId id="376" r:id="rId69"/>
    <p:sldId id="345" r:id="rId70"/>
    <p:sldId id="395" r:id="rId71"/>
    <p:sldId id="377" r:id="rId72"/>
    <p:sldId id="378" r:id="rId73"/>
    <p:sldId id="379" r:id="rId74"/>
    <p:sldId id="380" r:id="rId75"/>
    <p:sldId id="381" r:id="rId76"/>
    <p:sldId id="361" r:id="rId77"/>
    <p:sldId id="384" r:id="rId78"/>
    <p:sldId id="385" r:id="rId79"/>
    <p:sldId id="386" r:id="rId80"/>
    <p:sldId id="387"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1" d="100"/>
          <a:sy n="111" d="100"/>
        </p:scale>
        <p:origin x="-157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notesMaster" Target="notesMasters/notes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image" Target="../media/image9.emf"/><Relationship Id="rId2" Type="http://schemas.openxmlformats.org/officeDocument/2006/relationships/image" Target="../media/image1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7.emf"/><Relationship Id="rId2" Type="http://schemas.openxmlformats.org/officeDocument/2006/relationships/image" Target="../media/image1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emf"/><Relationship Id="rId2" Type="http://schemas.openxmlformats.org/officeDocument/2006/relationships/image" Target="../media/image19.emf"/><Relationship Id="rId3" Type="http://schemas.openxmlformats.org/officeDocument/2006/relationships/image" Target="../media/image1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7.emf"/><Relationship Id="rId2" Type="http://schemas.openxmlformats.org/officeDocument/2006/relationships/image" Target="../media/image20.emf"/><Relationship Id="rId3" Type="http://schemas.openxmlformats.org/officeDocument/2006/relationships/image" Target="../media/image21.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0.emf"/><Relationship Id="rId1" Type="http://schemas.openxmlformats.org/officeDocument/2006/relationships/image" Target="../media/image17.emf"/><Relationship Id="rId2" Type="http://schemas.openxmlformats.org/officeDocument/2006/relationships/image" Target="../media/image2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 Id="rId3" Type="http://schemas.openxmlformats.org/officeDocument/2006/relationships/image" Target="../media/image2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7.emf"/><Relationship Id="rId2" Type="http://schemas.openxmlformats.org/officeDocument/2006/relationships/image" Target="../media/image27.emf"/><Relationship Id="rId3"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 Id="rId2" Type="http://schemas.openxmlformats.org/officeDocument/2006/relationships/image" Target="../media/image5.emf"/><Relationship Id="rId3" Type="http://schemas.openxmlformats.org/officeDocument/2006/relationships/image" Target="../media/image10.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7.emf"/><Relationship Id="rId2" Type="http://schemas.openxmlformats.org/officeDocument/2006/relationships/image" Target="../media/image27.emf"/><Relationship Id="rId3" Type="http://schemas.openxmlformats.org/officeDocument/2006/relationships/image" Target="../media/image28.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1" Type="http://schemas.openxmlformats.org/officeDocument/2006/relationships/image" Target="../media/image17.emf"/><Relationship Id="rId2" Type="http://schemas.openxmlformats.org/officeDocument/2006/relationships/image" Target="../media/image27.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1" Type="http://schemas.openxmlformats.org/officeDocument/2006/relationships/image" Target="../media/image37.emf"/><Relationship Id="rId2" Type="http://schemas.openxmlformats.org/officeDocument/2006/relationships/image" Target="../media/image38.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image" Target="../media/image9.emf"/><Relationship Id="rId2"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 Id="rId2" Type="http://schemas.openxmlformats.org/officeDocument/2006/relationships/image" Target="../media/image5.emf"/><Relationship Id="rId3" Type="http://schemas.openxmlformats.org/officeDocument/2006/relationships/image" Target="../media/image10.e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image" Target="../media/image9.emf"/><Relationship Id="rId2" Type="http://schemas.openxmlformats.org/officeDocument/2006/relationships/image" Target="../media/image12.e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44.emf"/><Relationship Id="rId1" Type="http://schemas.openxmlformats.org/officeDocument/2006/relationships/image" Target="../media/image9.emf"/><Relationship Id="rId2" Type="http://schemas.openxmlformats.org/officeDocument/2006/relationships/image" Target="../media/image12.e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44.emf"/><Relationship Id="rId1" Type="http://schemas.openxmlformats.org/officeDocument/2006/relationships/image" Target="../media/image9.emf"/><Relationship Id="rId2" Type="http://schemas.openxmlformats.org/officeDocument/2006/relationships/image" Target="../media/image12.e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44.emf"/><Relationship Id="rId1" Type="http://schemas.openxmlformats.org/officeDocument/2006/relationships/image" Target="../media/image9.emf"/><Relationship Id="rId2" Type="http://schemas.openxmlformats.org/officeDocument/2006/relationships/image" Target="../media/image12.e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45.emf"/><Relationship Id="rId6" Type="http://schemas.openxmlformats.org/officeDocument/2006/relationships/image" Target="../media/image44.emf"/><Relationship Id="rId1" Type="http://schemas.openxmlformats.org/officeDocument/2006/relationships/image" Target="../media/image9.emf"/><Relationship Id="rId2" Type="http://schemas.openxmlformats.org/officeDocument/2006/relationships/image" Target="../media/image12.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image" Target="../media/image9.emf"/><Relationship Id="rId2"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10.emf"/><Relationship Id="rId5" Type="http://schemas.openxmlformats.org/officeDocument/2006/relationships/image" Target="../media/image11.emf"/><Relationship Id="rId1" Type="http://schemas.openxmlformats.org/officeDocument/2006/relationships/image" Target="../media/image9.emf"/><Relationship Id="rId2"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10.emf"/><Relationship Id="rId5" Type="http://schemas.openxmlformats.org/officeDocument/2006/relationships/image" Target="../media/image11.emf"/><Relationship Id="rId1" Type="http://schemas.openxmlformats.org/officeDocument/2006/relationships/image" Target="../media/image9.emf"/><Relationship Id="rId2" Type="http://schemas.openxmlformats.org/officeDocument/2006/relationships/image" Target="../media/image12.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10.emf"/><Relationship Id="rId5" Type="http://schemas.openxmlformats.org/officeDocument/2006/relationships/image" Target="../media/image11.emf"/><Relationship Id="rId1" Type="http://schemas.openxmlformats.org/officeDocument/2006/relationships/image" Target="../media/image9.emf"/><Relationship Id="rId2" Type="http://schemas.openxmlformats.org/officeDocument/2006/relationships/image" Target="../media/image12.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image" Target="../media/image9.emf"/><Relationship Id="rId2" Type="http://schemas.openxmlformats.org/officeDocument/2006/relationships/image" Target="../media/image12.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image" Target="../media/image9.emf"/><Relationship Id="rId2"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E526B0-E094-154B-894E-A920D241CC53}" type="datetimeFigureOut">
              <a:rPr lang="en-US" smtClean="0"/>
              <a:t>8/30/16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C2F147-8A88-1447-A564-06B3DECD5BD5}" type="slidenum">
              <a:rPr lang="en-US" smtClean="0"/>
              <a:t>‹#›</a:t>
            </a:fld>
            <a:endParaRPr lang="en-US"/>
          </a:p>
        </p:txBody>
      </p:sp>
    </p:spTree>
    <p:extLst>
      <p:ext uri="{BB962C8B-B14F-4D97-AF65-F5344CB8AC3E}">
        <p14:creationId xmlns:p14="http://schemas.microsoft.com/office/powerpoint/2010/main" val="29962710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first part, we’re going to talk about</a:t>
            </a:r>
            <a:r>
              <a:rPr lang="en-US" baseline="0" dirty="0" smtClean="0"/>
              <a:t> the basics of control. So I’m going to assume no prior knowledge of feedback systems.</a:t>
            </a:r>
          </a:p>
          <a:p>
            <a:r>
              <a:rPr lang="en-US" baseline="0" dirty="0" smtClean="0"/>
              <a:t>At the end, I’ll introduce our new controls working group.</a:t>
            </a:r>
            <a:endParaRPr lang="en-US" dirty="0"/>
          </a:p>
        </p:txBody>
      </p:sp>
      <p:sp>
        <p:nvSpPr>
          <p:cNvPr id="4" name="Slide Number Placeholder 3"/>
          <p:cNvSpPr>
            <a:spLocks noGrp="1"/>
          </p:cNvSpPr>
          <p:nvPr>
            <p:ph type="sldNum" sz="quarter" idx="10"/>
          </p:nvPr>
        </p:nvSpPr>
        <p:spPr/>
        <p:txBody>
          <a:bodyPr/>
          <a:lstStyle/>
          <a:p>
            <a:fld id="{DDC2F147-8A88-1447-A564-06B3DECD5BD5}" type="slidenum">
              <a:rPr lang="en-US" smtClean="0"/>
              <a:t>3</a:t>
            </a:fld>
            <a:endParaRPr lang="en-US"/>
          </a:p>
        </p:txBody>
      </p:sp>
    </p:spTree>
    <p:extLst>
      <p:ext uri="{BB962C8B-B14F-4D97-AF65-F5344CB8AC3E}">
        <p14:creationId xmlns:p14="http://schemas.microsoft.com/office/powerpoint/2010/main" val="2476417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t>
            </a:r>
            <a:r>
              <a:rPr lang="en-US" dirty="0" smtClean="0"/>
              <a:t>we’d like to do is send that difference signal to the ISI’s actuators</a:t>
            </a:r>
            <a:r>
              <a:rPr lang="en-US" baseline="0" dirty="0" smtClean="0"/>
              <a:t> to push it back to the right place. So if the sensor signal is to small, we push with the actuator to make it bigger, if it is to big we push the other way to make it smaller.</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12</a:t>
            </a:fld>
            <a:endParaRPr lang="en-US"/>
          </a:p>
        </p:txBody>
      </p:sp>
    </p:spTree>
    <p:extLst>
      <p:ext uri="{BB962C8B-B14F-4D97-AF65-F5344CB8AC3E}">
        <p14:creationId xmlns:p14="http://schemas.microsoft.com/office/powerpoint/2010/main" val="309394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Unfortunately,</a:t>
            </a:r>
            <a:r>
              <a:rPr lang="en-US" baseline="0" dirty="0" smtClean="0"/>
              <a:t> it is almost never this simple however. In general, the dynamics of the ISI, or whatever the system, will cause this loop to be unstable. You can think of it this way, that the HAM-ISI has some differential equation, and that differential equation changes when you close that loop. That closed loop differential equation will either exponentially decay to zero, or exponentially approach infinite.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13</a:t>
            </a:fld>
            <a:endParaRPr lang="en-US"/>
          </a:p>
        </p:txBody>
      </p:sp>
    </p:spTree>
    <p:extLst>
      <p:ext uri="{BB962C8B-B14F-4D97-AF65-F5344CB8AC3E}">
        <p14:creationId xmlns:p14="http://schemas.microsoft.com/office/powerpoint/2010/main" val="309394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avoid</a:t>
            </a:r>
            <a:r>
              <a:rPr lang="en-US" baseline="0" dirty="0" smtClean="0"/>
              <a:t> these issues we always include a control filter in the loop. The control filter modifies the differential equation in such a way that you get a desirable closed loop response. This allows the loop to be stable, but also, equally important: the controller gives you a place to tune the response so the loop isn’t just stable, but responds in a desirable way (avoids oscillations, offsets, </a:t>
            </a:r>
            <a:r>
              <a:rPr lang="en-US" baseline="0" dirty="0" err="1" smtClean="0"/>
              <a:t>etc</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14</a:t>
            </a:fld>
            <a:endParaRPr lang="en-US"/>
          </a:p>
        </p:txBody>
      </p:sp>
    </p:spTree>
    <p:extLst>
      <p:ext uri="{BB962C8B-B14F-4D97-AF65-F5344CB8AC3E}">
        <p14:creationId xmlns:p14="http://schemas.microsoft.com/office/powerpoint/2010/main" val="309394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let’s take a look at</a:t>
            </a:r>
            <a:r>
              <a:rPr lang="en-US" baseline="0" dirty="0" smtClean="0"/>
              <a:t> transfer functions, since these are the most common way we model our systems.</a:t>
            </a:r>
            <a:endParaRPr lang="en-US" dirty="0"/>
          </a:p>
        </p:txBody>
      </p:sp>
      <p:sp>
        <p:nvSpPr>
          <p:cNvPr id="4" name="Slide Number Placeholder 3"/>
          <p:cNvSpPr>
            <a:spLocks noGrp="1"/>
          </p:cNvSpPr>
          <p:nvPr>
            <p:ph type="sldNum" sz="quarter" idx="10"/>
          </p:nvPr>
        </p:nvSpPr>
        <p:spPr/>
        <p:txBody>
          <a:bodyPr/>
          <a:lstStyle/>
          <a:p>
            <a:fld id="{DDC2F147-8A88-1447-A564-06B3DECD5BD5}" type="slidenum">
              <a:rPr lang="en-US" smtClean="0"/>
              <a:t>15</a:t>
            </a:fld>
            <a:endParaRPr lang="en-US"/>
          </a:p>
        </p:txBody>
      </p:sp>
    </p:spTree>
    <p:extLst>
      <p:ext uri="{BB962C8B-B14F-4D97-AF65-F5344CB8AC3E}">
        <p14:creationId xmlns:p14="http://schemas.microsoft.com/office/powerpoint/2010/main" val="2282124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block in the loop has its own transfer function.</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16</a:t>
            </a:fld>
            <a:endParaRPr lang="en-US"/>
          </a:p>
        </p:txBody>
      </p:sp>
    </p:spTree>
    <p:extLst>
      <p:ext uri="{BB962C8B-B14F-4D97-AF65-F5344CB8AC3E}">
        <p14:creationId xmlns:p14="http://schemas.microsoft.com/office/powerpoint/2010/main" val="309394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plot the</a:t>
            </a:r>
            <a:r>
              <a:rPr lang="en-US" baseline="0" dirty="0" smtClean="0"/>
              <a:t> HAM-ISI’s transfer function for example, it looks like …</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17</a:t>
            </a:fld>
            <a:endParaRPr lang="en-US"/>
          </a:p>
        </p:txBody>
      </p:sp>
    </p:spTree>
    <p:extLst>
      <p:ext uri="{BB962C8B-B14F-4D97-AF65-F5344CB8AC3E}">
        <p14:creationId xmlns:p14="http://schemas.microsoft.com/office/powerpoint/2010/main" val="309394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a:t>
            </a:r>
          </a:p>
        </p:txBody>
      </p:sp>
      <p:sp>
        <p:nvSpPr>
          <p:cNvPr id="4" name="Slide Number Placeholder 3"/>
          <p:cNvSpPr>
            <a:spLocks noGrp="1"/>
          </p:cNvSpPr>
          <p:nvPr>
            <p:ph type="sldNum" sz="quarter" idx="10"/>
          </p:nvPr>
        </p:nvSpPr>
        <p:spPr/>
        <p:txBody>
          <a:bodyPr/>
          <a:lstStyle/>
          <a:p>
            <a:fld id="{24DA9288-4480-9947-B108-E8482B5C39DC}" type="slidenum">
              <a:rPr lang="en-US" smtClean="0"/>
              <a:t>18</a:t>
            </a:fld>
            <a:endParaRPr lang="en-US"/>
          </a:p>
        </p:txBody>
      </p:sp>
    </p:spTree>
    <p:extLst>
      <p:ext uri="{BB962C8B-B14F-4D97-AF65-F5344CB8AC3E}">
        <p14:creationId xmlns:p14="http://schemas.microsoft.com/office/powerpoint/2010/main" val="309394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Zooming in on </a:t>
            </a:r>
            <a:r>
              <a:rPr lang="en-US" dirty="0" smtClean="0"/>
              <a:t>that</a:t>
            </a:r>
            <a:r>
              <a:rPr lang="en-US" baseline="0" dirty="0" smtClean="0"/>
              <a:t>. </a:t>
            </a:r>
            <a:r>
              <a:rPr lang="en-US" baseline="0" dirty="0" smtClean="0"/>
              <a:t>This particular type of plot is called a bode plot. The </a:t>
            </a:r>
            <a:r>
              <a:rPr lang="en-US" baseline="0" dirty="0" smtClean="0"/>
              <a:t>horizontal </a:t>
            </a:r>
            <a:r>
              <a:rPr lang="en-US" baseline="0" dirty="0" smtClean="0"/>
              <a:t>axis is frequency. The top half shows magnitude, </a:t>
            </a:r>
            <a:r>
              <a:rPr lang="en-US" baseline="0" dirty="0" smtClean="0"/>
              <a:t>and we see that the units are m/N because</a:t>
            </a:r>
            <a:r>
              <a:rPr lang="en-US" dirty="0" smtClean="0"/>
              <a:t>, this is the transfer function from the actuator</a:t>
            </a:r>
            <a:r>
              <a:rPr lang="en-US" baseline="0" dirty="0" smtClean="0"/>
              <a:t> force to its displacement. The </a:t>
            </a:r>
            <a:r>
              <a:rPr lang="en-US" baseline="0" dirty="0" smtClean="0"/>
              <a:t>bottom </a:t>
            </a:r>
            <a:r>
              <a:rPr lang="en-US" baseline="0" dirty="0" smtClean="0"/>
              <a:t>phase, which is almost always shown in units of degrees. What </a:t>
            </a:r>
            <a:r>
              <a:rPr lang="en-US" baseline="0" dirty="0" smtClean="0"/>
              <a:t>this </a:t>
            </a:r>
            <a:r>
              <a:rPr lang="en-US" baseline="0" dirty="0" smtClean="0"/>
              <a:t>plot means is that if </a:t>
            </a:r>
            <a:r>
              <a:rPr lang="en-US" baseline="0" dirty="0" smtClean="0"/>
              <a:t>we drive the actuators with a sine wave at particular frequency we’ll get this many meters for every </a:t>
            </a:r>
            <a:r>
              <a:rPr lang="en-US" baseline="0" dirty="0" smtClean="0"/>
              <a:t>Newton, </a:t>
            </a:r>
            <a:r>
              <a:rPr lang="en-US" baseline="0" dirty="0" smtClean="0"/>
              <a:t>and then we’ll have this much phase between the actuator force and ISI displacement,</a:t>
            </a:r>
            <a:endParaRPr lang="en-US" dirty="0"/>
          </a:p>
        </p:txBody>
      </p:sp>
      <p:sp>
        <p:nvSpPr>
          <p:cNvPr id="4" name="Slide Number Placeholder 3"/>
          <p:cNvSpPr>
            <a:spLocks noGrp="1"/>
          </p:cNvSpPr>
          <p:nvPr>
            <p:ph type="sldNum" sz="quarter" idx="10"/>
          </p:nvPr>
        </p:nvSpPr>
        <p:spPr/>
        <p:txBody>
          <a:bodyPr/>
          <a:lstStyle/>
          <a:p>
            <a:fld id="{DDC2F147-8A88-1447-A564-06B3DECD5BD5}" type="slidenum">
              <a:rPr lang="en-US" smtClean="0"/>
              <a:t>19</a:t>
            </a:fld>
            <a:endParaRPr lang="en-US"/>
          </a:p>
        </p:txBody>
      </p:sp>
    </p:spTree>
    <p:extLst>
      <p:ext uri="{BB962C8B-B14F-4D97-AF65-F5344CB8AC3E}">
        <p14:creationId xmlns:p14="http://schemas.microsoft.com/office/powerpoint/2010/main" val="3043102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actually here is a plot of that. Note, that if the system is linear, the displacement signal will have exactly the same frequency as the excitation signal. The amplitudes may be different, which is captured by the Bode magnitude plot, and the phase might be different, which is captured by the Bode phase plot. But the frequencies will always be the same, unless some nonlinear process is going on, which we work very hard to avoid</a:t>
            </a:r>
            <a:r>
              <a:rPr lang="en-US" baseline="0" dirty="0" smtClean="0"/>
              <a:t>. Because if you think linear control systems are confusing, you really won’t like nonlinear control.</a:t>
            </a:r>
            <a:endParaRPr lang="en-US" dirty="0"/>
          </a:p>
        </p:txBody>
      </p:sp>
      <p:sp>
        <p:nvSpPr>
          <p:cNvPr id="4" name="Slide Number Placeholder 3"/>
          <p:cNvSpPr>
            <a:spLocks noGrp="1"/>
          </p:cNvSpPr>
          <p:nvPr>
            <p:ph type="sldNum" sz="quarter" idx="10"/>
          </p:nvPr>
        </p:nvSpPr>
        <p:spPr/>
        <p:txBody>
          <a:bodyPr/>
          <a:lstStyle/>
          <a:p>
            <a:fld id="{DDC2F147-8A88-1447-A564-06B3DECD5BD5}" type="slidenum">
              <a:rPr lang="en-US" smtClean="0"/>
              <a:t>20</a:t>
            </a:fld>
            <a:endParaRPr lang="en-US"/>
          </a:p>
        </p:txBody>
      </p:sp>
    </p:spTree>
    <p:extLst>
      <p:ext uri="{BB962C8B-B14F-4D97-AF65-F5344CB8AC3E}">
        <p14:creationId xmlns:p14="http://schemas.microsoft.com/office/powerpoint/2010/main" val="3299751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nice features of linearity, is it makes the TF</a:t>
            </a:r>
            <a:r>
              <a:rPr lang="en-US" baseline="0" dirty="0" smtClean="0"/>
              <a:t> easy to measure. All you have to do is capture that magnitude and phase relationship at multiple frequencies…</a:t>
            </a:r>
            <a:endParaRPr lang="en-US" dirty="0"/>
          </a:p>
        </p:txBody>
      </p:sp>
      <p:sp>
        <p:nvSpPr>
          <p:cNvPr id="4" name="Slide Number Placeholder 3"/>
          <p:cNvSpPr>
            <a:spLocks noGrp="1"/>
          </p:cNvSpPr>
          <p:nvPr>
            <p:ph type="sldNum" sz="quarter" idx="10"/>
          </p:nvPr>
        </p:nvSpPr>
        <p:spPr/>
        <p:txBody>
          <a:bodyPr/>
          <a:lstStyle/>
          <a:p>
            <a:fld id="{DDC2F147-8A88-1447-A564-06B3DECD5BD5}" type="slidenum">
              <a:rPr lang="en-US" smtClean="0"/>
              <a:t>21</a:t>
            </a:fld>
            <a:endParaRPr lang="en-US"/>
          </a:p>
        </p:txBody>
      </p:sp>
    </p:spTree>
    <p:extLst>
      <p:ext uri="{BB962C8B-B14F-4D97-AF65-F5344CB8AC3E}">
        <p14:creationId xmlns:p14="http://schemas.microsoft.com/office/powerpoint/2010/main" val="3036871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need control because</a:t>
            </a:r>
            <a:r>
              <a:rPr lang="en-US" baseline="0" dirty="0" smtClean="0"/>
              <a:t> we need our cavity lengths constant to within some tiny fraction of the laser wavelength and for the mirrors to be pointing at each other within some tiny angular tolerance</a:t>
            </a:r>
          </a:p>
          <a:p>
            <a:r>
              <a:rPr lang="en-US" baseline="0" dirty="0" smtClean="0"/>
              <a:t>But the ground is always trying to move them more than this…by many orders of magnitude.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4</a:t>
            </a:fld>
            <a:endParaRPr lang="en-US"/>
          </a:p>
        </p:txBody>
      </p:sp>
    </p:spTree>
    <p:extLst>
      <p:ext uri="{BB962C8B-B14F-4D97-AF65-F5344CB8AC3E}">
        <p14:creationId xmlns:p14="http://schemas.microsoft.com/office/powerpoint/2010/main" val="582227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then you can identify</a:t>
            </a:r>
            <a:r>
              <a:rPr lang="en-US" baseline="0" dirty="0" smtClean="0"/>
              <a:t> what the transfer function is. Here in red is the measured ISI TF on top of the model in blue. Here they match pretty well because the measured TF was used to update the model.</a:t>
            </a:r>
            <a:endParaRPr lang="en-US" dirty="0"/>
          </a:p>
        </p:txBody>
      </p:sp>
      <p:sp>
        <p:nvSpPr>
          <p:cNvPr id="4" name="Slide Number Placeholder 3"/>
          <p:cNvSpPr>
            <a:spLocks noGrp="1"/>
          </p:cNvSpPr>
          <p:nvPr>
            <p:ph type="sldNum" sz="quarter" idx="10"/>
          </p:nvPr>
        </p:nvSpPr>
        <p:spPr/>
        <p:txBody>
          <a:bodyPr/>
          <a:lstStyle/>
          <a:p>
            <a:fld id="{DDC2F147-8A88-1447-A564-06B3DECD5BD5}" type="slidenum">
              <a:rPr lang="en-US" smtClean="0"/>
              <a:t>22</a:t>
            </a:fld>
            <a:endParaRPr lang="en-US"/>
          </a:p>
        </p:txBody>
      </p:sp>
    </p:spTree>
    <p:extLst>
      <p:ext uri="{BB962C8B-B14F-4D97-AF65-F5344CB8AC3E}">
        <p14:creationId xmlns:p14="http://schemas.microsoft.com/office/powerpoint/2010/main" val="3499435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equation form,</a:t>
            </a:r>
            <a:r>
              <a:rPr lang="en-US" baseline="0" dirty="0" smtClean="0"/>
              <a:t> that model transfer function looks like this, where s is the imaginary number time 2*pi*frequency (in Hz). m is the mass, c is the damping, and k is the spring stiffness</a:t>
            </a:r>
            <a:r>
              <a:rPr lang="en-US" baseline="0" dirty="0" smtClean="0"/>
              <a:t>.</a:t>
            </a:r>
          </a:p>
          <a:p>
            <a:endParaRPr lang="en-US" baseline="0" dirty="0" smtClean="0"/>
          </a:p>
          <a:p>
            <a:r>
              <a:rPr lang="en-US" baseline="0" dirty="0" smtClean="0"/>
              <a:t>Note also, that the transfer function equation is in the </a:t>
            </a:r>
            <a:r>
              <a:rPr lang="en-US" baseline="0" dirty="0" err="1" smtClean="0"/>
              <a:t>laplace</a:t>
            </a:r>
            <a:r>
              <a:rPr lang="en-US" baseline="0" dirty="0" smtClean="0"/>
              <a:t> domain, while the bode plot is the </a:t>
            </a:r>
            <a:r>
              <a:rPr lang="en-US" baseline="0" dirty="0" err="1" smtClean="0"/>
              <a:t>fourier</a:t>
            </a:r>
            <a:r>
              <a:rPr lang="en-US" baseline="0" dirty="0" smtClean="0"/>
              <a:t> domain, because s=</a:t>
            </a:r>
            <a:r>
              <a:rPr lang="en-US" baseline="0" dirty="0" err="1" smtClean="0"/>
              <a:t>i</a:t>
            </a:r>
            <a:r>
              <a:rPr lang="en-US" baseline="0" dirty="0" smtClean="0"/>
              <a:t>*2*pi*frequency converts </a:t>
            </a:r>
            <a:r>
              <a:rPr lang="en-US" baseline="0" dirty="0" err="1" smtClean="0"/>
              <a:t>laplace</a:t>
            </a:r>
            <a:r>
              <a:rPr lang="en-US" baseline="0" dirty="0" smtClean="0"/>
              <a:t> to </a:t>
            </a:r>
            <a:r>
              <a:rPr lang="en-US" baseline="0" dirty="0" err="1" smtClean="0"/>
              <a:t>fourier</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DC2F147-8A88-1447-A564-06B3DECD5BD5}" type="slidenum">
              <a:rPr lang="en-US" smtClean="0"/>
              <a:t>23</a:t>
            </a:fld>
            <a:endParaRPr lang="en-US"/>
          </a:p>
        </p:txBody>
      </p:sp>
    </p:spTree>
    <p:extLst>
      <p:ext uri="{BB962C8B-B14F-4D97-AF65-F5344CB8AC3E}">
        <p14:creationId xmlns:p14="http://schemas.microsoft.com/office/powerpoint/2010/main" val="3224602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t</a:t>
            </a:r>
            <a:r>
              <a:rPr lang="en-US" dirty="0" smtClean="0"/>
              <a:t>hat equation is just the Laplace</a:t>
            </a:r>
            <a:r>
              <a:rPr lang="en-US" baseline="0" dirty="0" smtClean="0"/>
              <a:t> transform of the differential equation. To get the Laplace transform all you so is replace every time derivative with an 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24</a:t>
            </a:fld>
            <a:endParaRPr lang="en-US"/>
          </a:p>
        </p:txBody>
      </p:sp>
    </p:spTree>
    <p:extLst>
      <p:ext uri="{BB962C8B-B14F-4D97-AF65-F5344CB8AC3E}">
        <p14:creationId xmlns:p14="http://schemas.microsoft.com/office/powerpoint/2010/main" val="254661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roots of the polynomial in the denominator have a special status.</a:t>
            </a:r>
            <a:r>
              <a:rPr lang="en-US" baseline="0" dirty="0" smtClean="0"/>
              <a:t> Those roots are known as the poles. For mechanical systems, these poles come in complex conjugate pairs, because each inertia term contributes an s^2.</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25</a:t>
            </a:fld>
            <a:endParaRPr lang="en-US"/>
          </a:p>
        </p:txBody>
      </p:sp>
    </p:spTree>
    <p:extLst>
      <p:ext uri="{BB962C8B-B14F-4D97-AF65-F5344CB8AC3E}">
        <p14:creationId xmlns:p14="http://schemas.microsoft.com/office/powerpoint/2010/main" val="254661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physical interpretation of the poles is that they</a:t>
            </a:r>
            <a:r>
              <a:rPr lang="en-US" baseline="0" dirty="0" smtClean="0"/>
              <a:t> are</a:t>
            </a:r>
            <a:r>
              <a:rPr lang="en-US" dirty="0" smtClean="0"/>
              <a:t> the time constants in the solution to the differential equation.</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26</a:t>
            </a:fld>
            <a:endParaRPr lang="en-US"/>
          </a:p>
        </p:txBody>
      </p:sp>
    </p:spTree>
    <p:extLst>
      <p:ext uri="{BB962C8B-B14F-4D97-AF65-F5344CB8AC3E}">
        <p14:creationId xmlns:p14="http://schemas.microsoft.com/office/powerpoint/2010/main" val="254661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beginning the feedback design example, it is useful</a:t>
            </a:r>
            <a:r>
              <a:rPr lang="en-US" baseline="0" dirty="0" smtClean="0"/>
              <a:t> to look at a bode plot of a single zero, in red, and pole, in blue. Here both are set to 1 Hz. Note that the zero magnitude increases linearly with frequency, and the phase transitions to +90 degrees. The pole is the exact opposite. The magnitude is inversely proportional to frequency, and the phase goes to -90 degrees. (you can kind of think of the zeros and </a:t>
            </a:r>
            <a:r>
              <a:rPr lang="en-US" baseline="0" dirty="0" err="1" smtClean="0"/>
              <a:t>poles‘turning</a:t>
            </a:r>
            <a:r>
              <a:rPr lang="en-US" baseline="0" dirty="0" smtClean="0"/>
              <a:t> on’ as you move past them in frequency) For complex airs of poles and zeros, see the backup slides.</a:t>
            </a:r>
          </a:p>
          <a:p>
            <a:endParaRPr lang="en-US" baseline="0" dirty="0" smtClean="0"/>
          </a:p>
          <a:p>
            <a:r>
              <a:rPr lang="en-US" baseline="0" dirty="0" smtClean="0"/>
              <a:t>For the case of non-causal filters, we would have more zeros than poles, which means to magnitude would increase up to infinity at infinite frequency, with positive phase. This means the filter output would occur before the input. In realtime clearly this can’t happen. Non-</a:t>
            </a:r>
            <a:r>
              <a:rPr lang="en-US" baseline="0" dirty="0" err="1" smtClean="0"/>
              <a:t>realtime</a:t>
            </a:r>
            <a:r>
              <a:rPr lang="en-US" baseline="0" dirty="0" smtClean="0"/>
              <a:t> filters, for offline data processing, can have more zeros than poles.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27</a:t>
            </a:fld>
            <a:endParaRPr lang="en-US"/>
          </a:p>
        </p:txBody>
      </p:sp>
    </p:spTree>
    <p:extLst>
      <p:ext uri="{BB962C8B-B14F-4D97-AF65-F5344CB8AC3E}">
        <p14:creationId xmlns:p14="http://schemas.microsoft.com/office/powerpoint/2010/main" val="2376182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have </a:t>
            </a:r>
            <a:r>
              <a:rPr lang="en-US" dirty="0" smtClean="0"/>
              <a:t>a complex pair of </a:t>
            </a:r>
            <a:r>
              <a:rPr lang="en-US" dirty="0" smtClean="0"/>
              <a:t>poles, like in mechanical systems,</a:t>
            </a:r>
            <a:r>
              <a:rPr lang="en-US" baseline="0" dirty="0" smtClean="0"/>
              <a:t> it manifest as a resonant frequency.</a:t>
            </a:r>
            <a:endParaRPr lang="en-US" dirty="0"/>
          </a:p>
        </p:txBody>
      </p:sp>
      <p:sp>
        <p:nvSpPr>
          <p:cNvPr id="4" name="Slide Number Placeholder 3"/>
          <p:cNvSpPr>
            <a:spLocks noGrp="1"/>
          </p:cNvSpPr>
          <p:nvPr>
            <p:ph type="sldNum" sz="quarter" idx="10"/>
          </p:nvPr>
        </p:nvSpPr>
        <p:spPr/>
        <p:txBody>
          <a:bodyPr/>
          <a:lstStyle/>
          <a:p>
            <a:fld id="{DDC2F147-8A88-1447-A564-06B3DECD5BD5}" type="slidenum">
              <a:rPr lang="en-US" smtClean="0"/>
              <a:t>28</a:t>
            </a:fld>
            <a:endParaRPr lang="en-US"/>
          </a:p>
        </p:txBody>
      </p:sp>
    </p:spTree>
    <p:extLst>
      <p:ext uri="{BB962C8B-B14F-4D97-AF65-F5344CB8AC3E}">
        <p14:creationId xmlns:p14="http://schemas.microsoft.com/office/powerpoint/2010/main" val="2803204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frequency of the resonance is the magnitude</a:t>
            </a:r>
            <a:r>
              <a:rPr lang="en-US" baseline="0" dirty="0" smtClean="0"/>
              <a:t> of the pole (divided by 2*pi for units of Hz).</a:t>
            </a:r>
            <a:endParaRPr lang="en-US" dirty="0"/>
          </a:p>
        </p:txBody>
      </p:sp>
      <p:sp>
        <p:nvSpPr>
          <p:cNvPr id="4" name="Slide Number Placeholder 3"/>
          <p:cNvSpPr>
            <a:spLocks noGrp="1"/>
          </p:cNvSpPr>
          <p:nvPr>
            <p:ph type="sldNum" sz="quarter" idx="10"/>
          </p:nvPr>
        </p:nvSpPr>
        <p:spPr/>
        <p:txBody>
          <a:bodyPr/>
          <a:lstStyle/>
          <a:p>
            <a:fld id="{DDC2F147-8A88-1447-A564-06B3DECD5BD5}" type="slidenum">
              <a:rPr lang="en-US" smtClean="0"/>
              <a:t>29</a:t>
            </a:fld>
            <a:endParaRPr lang="en-US"/>
          </a:p>
        </p:txBody>
      </p:sp>
    </p:spTree>
    <p:extLst>
      <p:ext uri="{BB962C8B-B14F-4D97-AF65-F5344CB8AC3E}">
        <p14:creationId xmlns:p14="http://schemas.microsoft.com/office/powerpoint/2010/main" val="14880120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Q, or Quality factor, which measures how tall and sharp the resonance is,</a:t>
            </a:r>
            <a:r>
              <a:rPr lang="en-US" baseline="0" dirty="0" smtClean="0"/>
              <a:t> is given by the inverse of the damping ratio, where the damping ratio is determined by the pole angle in the complex plane.</a:t>
            </a:r>
            <a:endParaRPr lang="en-US" dirty="0"/>
          </a:p>
        </p:txBody>
      </p:sp>
      <p:sp>
        <p:nvSpPr>
          <p:cNvPr id="4" name="Slide Number Placeholder 3"/>
          <p:cNvSpPr>
            <a:spLocks noGrp="1"/>
          </p:cNvSpPr>
          <p:nvPr>
            <p:ph type="sldNum" sz="quarter" idx="10"/>
          </p:nvPr>
        </p:nvSpPr>
        <p:spPr/>
        <p:txBody>
          <a:bodyPr/>
          <a:lstStyle/>
          <a:p>
            <a:fld id="{DDC2F147-8A88-1447-A564-06B3DECD5BD5}" type="slidenum">
              <a:rPr lang="en-US" smtClean="0"/>
              <a:t>30</a:t>
            </a:fld>
            <a:endParaRPr lang="en-US"/>
          </a:p>
        </p:txBody>
      </p:sp>
    </p:spTree>
    <p:extLst>
      <p:ext uri="{BB962C8B-B14F-4D97-AF65-F5344CB8AC3E}">
        <p14:creationId xmlns:p14="http://schemas.microsoft.com/office/powerpoint/2010/main" val="1968233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these equations are nice, I like to actually visualize this in the complex plane. So here we have our conjugate pair. The horizontal axis is the real part, the vertical the imaginary.</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31</a:t>
            </a:fld>
            <a:endParaRPr lang="en-US"/>
          </a:p>
        </p:txBody>
      </p:sp>
    </p:spTree>
    <p:extLst>
      <p:ext uri="{BB962C8B-B14F-4D97-AF65-F5344CB8AC3E}">
        <p14:creationId xmlns:p14="http://schemas.microsoft.com/office/powerpoint/2010/main" val="597892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talk I’m going to follow the example of the HAM-ISI,</a:t>
            </a:r>
            <a:r>
              <a:rPr lang="en-US" baseline="0" dirty="0" smtClean="0"/>
              <a:t> pictured here.</a:t>
            </a:r>
            <a:endParaRPr lang="en-US" dirty="0"/>
          </a:p>
        </p:txBody>
      </p:sp>
      <p:sp>
        <p:nvSpPr>
          <p:cNvPr id="4" name="Slide Number Placeholder 3"/>
          <p:cNvSpPr>
            <a:spLocks noGrp="1"/>
          </p:cNvSpPr>
          <p:nvPr>
            <p:ph type="sldNum" sz="quarter" idx="10"/>
          </p:nvPr>
        </p:nvSpPr>
        <p:spPr/>
        <p:txBody>
          <a:bodyPr/>
          <a:lstStyle/>
          <a:p>
            <a:fld id="{DDC2F147-8A88-1447-A564-06B3DECD5BD5}" type="slidenum">
              <a:rPr lang="en-US" smtClean="0"/>
              <a:t>5</a:t>
            </a:fld>
            <a:endParaRPr lang="en-US"/>
          </a:p>
        </p:txBody>
      </p:sp>
    </p:spTree>
    <p:extLst>
      <p:ext uri="{BB962C8B-B14F-4D97-AF65-F5344CB8AC3E}">
        <p14:creationId xmlns:p14="http://schemas.microsoft.com/office/powerpoint/2010/main" val="5244377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radius of the circle</a:t>
            </a:r>
            <a:r>
              <a:rPr lang="en-US" baseline="0" dirty="0" smtClean="0"/>
              <a:t> passing through the them tells you their frequency.</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32</a:t>
            </a:fld>
            <a:endParaRPr lang="en-US"/>
          </a:p>
        </p:txBody>
      </p:sp>
    </p:spTree>
    <p:extLst>
      <p:ext uri="{BB962C8B-B14F-4D97-AF65-F5344CB8AC3E}">
        <p14:creationId xmlns:p14="http://schemas.microsoft.com/office/powerpoint/2010/main" val="38410669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angle they make with the imaginary axis</a:t>
            </a:r>
            <a:r>
              <a:rPr lang="en-US" baseline="0" dirty="0" smtClean="0"/>
              <a:t> is the damping. Specifically, the damping ratio is the sine of the angle. The Quality factor is 1 / (2 * sin(angle) ).</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33</a:t>
            </a:fld>
            <a:endParaRPr lang="en-US"/>
          </a:p>
        </p:txBody>
      </p:sp>
    </p:spTree>
    <p:extLst>
      <p:ext uri="{BB962C8B-B14F-4D97-AF65-F5344CB8AC3E}">
        <p14:creationId xmlns:p14="http://schemas.microsoft.com/office/powerpoint/2010/main" val="11524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the relation betwee</a:t>
            </a:r>
            <a:r>
              <a:rPr lang="en-US" baseline="0" dirty="0" smtClean="0"/>
              <a:t>n damping and angle is clear, because if we rotate the poles towards the imaginary axis,…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34</a:t>
            </a:fld>
            <a:endParaRPr lang="en-US"/>
          </a:p>
        </p:txBody>
      </p:sp>
    </p:spTree>
    <p:extLst>
      <p:ext uri="{BB962C8B-B14F-4D97-AF65-F5344CB8AC3E}">
        <p14:creationId xmlns:p14="http://schemas.microsoft.com/office/powerpoint/2010/main" val="115240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you’ll see the resonant peak get a lot taller and sharper.</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35</a:t>
            </a:fld>
            <a:endParaRPr lang="en-US"/>
          </a:p>
        </p:txBody>
      </p:sp>
    </p:spTree>
    <p:extLst>
      <p:ext uri="{BB962C8B-B14F-4D97-AF65-F5344CB8AC3E}">
        <p14:creationId xmlns:p14="http://schemas.microsoft.com/office/powerpoint/2010/main" val="26643768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for reference, one</a:t>
            </a:r>
            <a:r>
              <a:rPr lang="en-US" baseline="0" dirty="0" smtClean="0"/>
              <a:t> measure of Q, that quantifies how tall and skinny the peak is, is the ratio of the peak frequency to its width, where the width is defined at 1/</a:t>
            </a:r>
            <a:r>
              <a:rPr lang="en-US" baseline="0" dirty="0" err="1" smtClean="0"/>
              <a:t>sqrt</a:t>
            </a:r>
            <a:r>
              <a:rPr lang="en-US" baseline="0" dirty="0" smtClean="0"/>
              <a:t>(2) of the peak magnitude.</a:t>
            </a:r>
            <a:endParaRPr lang="en-US" dirty="0"/>
          </a:p>
        </p:txBody>
      </p:sp>
      <p:sp>
        <p:nvSpPr>
          <p:cNvPr id="4" name="Slide Number Placeholder 3"/>
          <p:cNvSpPr>
            <a:spLocks noGrp="1"/>
          </p:cNvSpPr>
          <p:nvPr>
            <p:ph type="sldNum" sz="quarter" idx="10"/>
          </p:nvPr>
        </p:nvSpPr>
        <p:spPr/>
        <p:txBody>
          <a:bodyPr/>
          <a:lstStyle/>
          <a:p>
            <a:fld id="{DDC2F147-8A88-1447-A564-06B3DECD5BD5}" type="slidenum">
              <a:rPr lang="en-US" smtClean="0"/>
              <a:t>36</a:t>
            </a:fld>
            <a:endParaRPr lang="en-US"/>
          </a:p>
        </p:txBody>
      </p:sp>
    </p:spTree>
    <p:extLst>
      <p:ext uri="{BB962C8B-B14F-4D97-AF65-F5344CB8AC3E}">
        <p14:creationId xmlns:p14="http://schemas.microsoft.com/office/powerpoint/2010/main" val="40530813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look at feedback</a:t>
            </a:r>
            <a:r>
              <a:rPr lang="en-US" baseline="0" dirty="0" smtClean="0"/>
              <a:t> stability, let’s return to our block diagram.</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39</a:t>
            </a:fld>
            <a:endParaRPr lang="en-US"/>
          </a:p>
        </p:txBody>
      </p:sp>
    </p:spTree>
    <p:extLst>
      <p:ext uri="{BB962C8B-B14F-4D97-AF65-F5344CB8AC3E}">
        <p14:creationId xmlns:p14="http://schemas.microsoft.com/office/powerpoint/2010/main" val="3093949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keep the notation simple, I’m going to represent the TF of each block with a capital letter.</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40</a:t>
            </a:fld>
            <a:endParaRPr lang="en-US"/>
          </a:p>
        </p:txBody>
      </p:sp>
    </p:spTree>
    <p:extLst>
      <p:ext uri="{BB962C8B-B14F-4D97-AF65-F5344CB8AC3E}">
        <p14:creationId xmlns:p14="http://schemas.microsoft.com/office/powerpoint/2010/main" val="3093949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show, with just a little algebra,</a:t>
            </a:r>
            <a:r>
              <a:rPr lang="en-US" baseline="0" dirty="0" smtClean="0"/>
              <a:t> that the closed loop transfer function from seismic noise to ISI displacement is this.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41</a:t>
            </a:fld>
            <a:endParaRPr lang="en-US"/>
          </a:p>
        </p:txBody>
      </p:sp>
    </p:spTree>
    <p:extLst>
      <p:ext uri="{BB962C8B-B14F-4D97-AF65-F5344CB8AC3E}">
        <p14:creationId xmlns:p14="http://schemas.microsoft.com/office/powerpoint/2010/main" val="3093949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transfer</a:t>
            </a:r>
            <a:r>
              <a:rPr lang="en-US" baseline="0" dirty="0" smtClean="0"/>
              <a:t> function in the denominator is very important. It is called the loop gain, or open loop, transfer function. It is simply the product of all the blocks in the loop.</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42</a:t>
            </a:fld>
            <a:endParaRPr lang="en-US"/>
          </a:p>
        </p:txBody>
      </p:sp>
    </p:spTree>
    <p:extLst>
      <p:ext uri="{BB962C8B-B14F-4D97-AF65-F5344CB8AC3E}">
        <p14:creationId xmlns:p14="http://schemas.microsoft.com/office/powerpoint/2010/main" val="3093949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it is immediately</a:t>
            </a:r>
            <a:r>
              <a:rPr lang="en-US" baseline="0" dirty="0" smtClean="0"/>
              <a:t> obvious that stability will have something to do with keeping the loop gain transfer function away from the -1 point. Because that would give us a zero in the denominator, making the response go to infinite.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43</a:t>
            </a:fld>
            <a:endParaRPr lang="en-US"/>
          </a:p>
        </p:txBody>
      </p:sp>
    </p:spTree>
    <p:extLst>
      <p:ext uri="{BB962C8B-B14F-4D97-AF65-F5344CB8AC3E}">
        <p14:creationId xmlns:p14="http://schemas.microsoft.com/office/powerpoint/2010/main" val="309394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HAM-ISI is a nice</a:t>
            </a:r>
            <a:r>
              <a:rPr lang="en-US" baseline="0" dirty="0" smtClean="0"/>
              <a:t> example because it is just a single stage. You can model it is a simple mass-spring-damper system. It is simple enough in fact you can often focus on one degree of freedom (DOF) at a time. So we’ll just assume here that the HAM-ISI is a single DOF damped mass-spring system.</a:t>
            </a:r>
            <a:endParaRPr lang="en-US" dirty="0"/>
          </a:p>
        </p:txBody>
      </p:sp>
      <p:sp>
        <p:nvSpPr>
          <p:cNvPr id="4" name="Slide Number Placeholder 3"/>
          <p:cNvSpPr>
            <a:spLocks noGrp="1"/>
          </p:cNvSpPr>
          <p:nvPr>
            <p:ph type="sldNum" sz="quarter" idx="10"/>
          </p:nvPr>
        </p:nvSpPr>
        <p:spPr/>
        <p:txBody>
          <a:bodyPr/>
          <a:lstStyle/>
          <a:p>
            <a:fld id="{DDC2F147-8A88-1447-A564-06B3DECD5BD5}" type="slidenum">
              <a:rPr lang="en-US" smtClean="0"/>
              <a:t>6</a:t>
            </a:fld>
            <a:endParaRPr lang="en-US"/>
          </a:p>
        </p:txBody>
      </p:sp>
    </p:spTree>
    <p:extLst>
      <p:ext uri="{BB962C8B-B14F-4D97-AF65-F5344CB8AC3E}">
        <p14:creationId xmlns:p14="http://schemas.microsoft.com/office/powerpoint/2010/main" val="22238528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Similarly, we can write down the closed loop TF for the sensor noise</a:t>
            </a:r>
            <a:r>
              <a:rPr lang="en-US" baseline="0" dirty="0" smtClean="0"/>
              <a:t> to displacement. Note, that the denominator is the same for both. In fact, all closed loop TFs for this loop will have the same denominator. Thus, to </a:t>
            </a:r>
            <a:r>
              <a:rPr lang="en-US" baseline="0" dirty="0" err="1" smtClean="0"/>
              <a:t>sudy</a:t>
            </a:r>
            <a:r>
              <a:rPr lang="en-US" baseline="0" dirty="0" smtClean="0"/>
              <a:t> stability all we need to do is look at how the loop gain approaches the -1 point.</a:t>
            </a:r>
          </a:p>
          <a:p>
            <a:r>
              <a:rPr lang="en-US" baseline="0" dirty="0" smtClean="0"/>
              <a:t>It is </a:t>
            </a:r>
            <a:r>
              <a:rPr lang="en-US" baseline="0" dirty="0" err="1" smtClean="0"/>
              <a:t>meanignful</a:t>
            </a:r>
            <a:r>
              <a:rPr lang="en-US" baseline="0" dirty="0" smtClean="0"/>
              <a:t> also that the numerators are different. Not for stability, but for performance. For seismic noise, we want to make the loop gain as large as possible. But if we do that, we’ll cause the ISI to follow sensor noise (assuming the sensor TF S=1). Maybe that is OK in some cases, but not all.</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44</a:t>
            </a:fld>
            <a:endParaRPr lang="en-US"/>
          </a:p>
        </p:txBody>
      </p:sp>
    </p:spTree>
    <p:extLst>
      <p:ext uri="{BB962C8B-B14F-4D97-AF65-F5344CB8AC3E}">
        <p14:creationId xmlns:p14="http://schemas.microsoft.com/office/powerpoint/2010/main" val="3093949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Bode plot of an example</a:t>
            </a:r>
            <a:r>
              <a:rPr lang="en-US" baseline="0" dirty="0" smtClean="0"/>
              <a:t> loop gain for a particular control filter design. The loop gain is larger than 1 at low frequencies to suppress seismic noise, and small how at frequencies to avoid amplifying the sensor noise.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45</a:t>
            </a:fld>
            <a:endParaRPr lang="en-US"/>
          </a:p>
        </p:txBody>
      </p:sp>
    </p:spTree>
    <p:extLst>
      <p:ext uri="{BB962C8B-B14F-4D97-AF65-F5344CB8AC3E}">
        <p14:creationId xmlns:p14="http://schemas.microsoft.com/office/powerpoint/2010/main" val="4408195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see how close it approaches to the unstable -1 point.</a:t>
            </a:r>
            <a:r>
              <a:rPr lang="en-US" baseline="0" dirty="0" smtClean="0"/>
              <a:t> Note, -1 is equal to a magnitude of 1 and phase of +-180 degrees. Here, when the magnitude is 1, the phase is about -135. </a:t>
            </a:r>
            <a:r>
              <a:rPr lang="en-US" i="0" baseline="0" dirty="0" smtClean="0"/>
              <a:t>Then, when the phase reaches -180, the gain is about 0.1.</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46</a:t>
            </a:fld>
            <a:endParaRPr lang="en-US"/>
          </a:p>
        </p:txBody>
      </p:sp>
    </p:spTree>
    <p:extLst>
      <p:ext uri="{BB962C8B-B14F-4D97-AF65-F5344CB8AC3E}">
        <p14:creationId xmlns:p14="http://schemas.microsoft.com/office/powerpoint/2010/main" val="28116052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we’re 45 degrees away from -1 at one point, and an order of magnitude at the other. Is it stable?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47</a:t>
            </a:fld>
            <a:endParaRPr lang="en-US"/>
          </a:p>
        </p:txBody>
      </p:sp>
    </p:spTree>
    <p:extLst>
      <p:ext uri="{BB962C8B-B14F-4D97-AF65-F5344CB8AC3E}">
        <p14:creationId xmlns:p14="http://schemas.microsoft.com/office/powerpoint/2010/main" val="22147142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Indeed, it is in this case.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48</a:t>
            </a:fld>
            <a:endParaRPr lang="en-US"/>
          </a:p>
        </p:txBody>
      </p:sp>
    </p:spTree>
    <p:extLst>
      <p:ext uri="{BB962C8B-B14F-4D97-AF65-F5344CB8AC3E}">
        <p14:creationId xmlns:p14="http://schemas.microsoft.com/office/powerpoint/2010/main" val="20003284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let’s say we want to increase the loop gain more, to better suppress the seismic noise. This loop is exactly the same, but with 50 times more gain. When it crosses unity magnitude, the phase is about -220. When it crosses -180, the magnitude is about 10. As before, we never actually pass through -1. Is this loop stable?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49</a:t>
            </a:fld>
            <a:endParaRPr lang="en-US"/>
          </a:p>
        </p:txBody>
      </p:sp>
    </p:spTree>
    <p:extLst>
      <p:ext uri="{BB962C8B-B14F-4D97-AF65-F5344CB8AC3E}">
        <p14:creationId xmlns:p14="http://schemas.microsoft.com/office/powerpoint/2010/main" val="696636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it isn’t. Controls</a:t>
            </a:r>
            <a:r>
              <a:rPr lang="en-US" baseline="0" dirty="0" smtClean="0"/>
              <a:t> is unfortunately not that simple. It is not just about avoiding -1, but how you approach -1. The mathematical proof for this is rather abstract, but has to do encirclements of the -1 point. I’m not going to talk about it. If you want to know the details, I have some references to a couple text books. In practice, all you need to know is to not cross +- 180 degrees until the magnitude is below unity.</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50</a:t>
            </a:fld>
            <a:endParaRPr lang="en-US"/>
          </a:p>
        </p:txBody>
      </p:sp>
    </p:spTree>
    <p:extLst>
      <p:ext uri="{BB962C8B-B14F-4D97-AF65-F5344CB8AC3E}">
        <p14:creationId xmlns:p14="http://schemas.microsoft.com/office/powerpoint/2010/main" val="1632524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51</a:t>
            </a:fld>
            <a:endParaRPr lang="en-US"/>
          </a:p>
        </p:txBody>
      </p:sp>
    </p:spTree>
    <p:extLst>
      <p:ext uri="{BB962C8B-B14F-4D97-AF65-F5344CB8AC3E}">
        <p14:creationId xmlns:p14="http://schemas.microsoft.com/office/powerpoint/2010/main" val="26202500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stable, because the</a:t>
            </a:r>
            <a:r>
              <a:rPr lang="en-US" baseline="0" dirty="0" smtClean="0"/>
              <a:t> phase can do whatever you like, as long as it comes back with +-180 degrees before you cross unity.</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52</a:t>
            </a:fld>
            <a:endParaRPr lang="en-US"/>
          </a:p>
        </p:txBody>
      </p:sp>
    </p:spTree>
    <p:extLst>
      <p:ext uri="{BB962C8B-B14F-4D97-AF65-F5344CB8AC3E}">
        <p14:creationId xmlns:p14="http://schemas.microsoft.com/office/powerpoint/2010/main" val="2620250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I have here an example modal damping loop gain. This isn’t something you usually bother to look at with MC designs, but I think here it is informative to look at it just to make a point. (For the MIMO case the concept of loop gain breaks down. This example is applied to a SISO case to make the point.)</a:t>
            </a:r>
          </a:p>
          <a:p>
            <a:r>
              <a:rPr lang="en-US" baseline="0" dirty="0" smtClean="0"/>
              <a:t>Because everyone knows that for stable control the phase must stay within +-180 degrees. This is one of the first things you learn when learning to design loops. But look at this thing, it crosses 180 like 4 times, yet it is still stable! Actually, what we learned isn’t completely true. Modern control algorithms know better because the physics of stability are built into them.</a:t>
            </a:r>
          </a:p>
        </p:txBody>
      </p:sp>
      <p:sp>
        <p:nvSpPr>
          <p:cNvPr id="4" name="Slide Number Placeholder 3"/>
          <p:cNvSpPr>
            <a:spLocks noGrp="1"/>
          </p:cNvSpPr>
          <p:nvPr>
            <p:ph type="sldNum" sz="quarter" idx="10"/>
          </p:nvPr>
        </p:nvSpPr>
        <p:spPr/>
        <p:txBody>
          <a:bodyPr/>
          <a:lstStyle/>
          <a:p>
            <a:fld id="{3E156964-5E12-0B4B-B905-BF302E9C3AD5}" type="slidenum">
              <a:rPr lang="en-US" smtClean="0"/>
              <a:t>53</a:t>
            </a:fld>
            <a:endParaRPr lang="en-US"/>
          </a:p>
        </p:txBody>
      </p:sp>
    </p:spTree>
    <p:extLst>
      <p:ext uri="{BB962C8B-B14F-4D97-AF65-F5344CB8AC3E}">
        <p14:creationId xmlns:p14="http://schemas.microsoft.com/office/powerpoint/2010/main" val="865225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some context,</a:t>
            </a:r>
            <a:r>
              <a:rPr lang="en-US" baseline="0" dirty="0" smtClean="0"/>
              <a:t> a</a:t>
            </a:r>
            <a:r>
              <a:rPr lang="en-US" dirty="0" smtClean="0"/>
              <a:t>ll optics that aren’t test masses or beam splitters sit on top of a HAM-ISI. In the aLIGO optical layout here, the purple</a:t>
            </a:r>
            <a:r>
              <a:rPr lang="en-US" baseline="0" dirty="0" smtClean="0"/>
              <a:t> chambers are the HAMs, the tan ones are the BSCs.</a:t>
            </a:r>
            <a:endParaRPr lang="en-US" dirty="0"/>
          </a:p>
        </p:txBody>
      </p:sp>
      <p:sp>
        <p:nvSpPr>
          <p:cNvPr id="4" name="Slide Number Placeholder 3"/>
          <p:cNvSpPr>
            <a:spLocks noGrp="1"/>
          </p:cNvSpPr>
          <p:nvPr>
            <p:ph type="sldNum" sz="quarter" idx="10"/>
          </p:nvPr>
        </p:nvSpPr>
        <p:spPr/>
        <p:txBody>
          <a:bodyPr/>
          <a:lstStyle/>
          <a:p>
            <a:fld id="{DDC2F147-8A88-1447-A564-06B3DECD5BD5}" type="slidenum">
              <a:rPr lang="en-US" smtClean="0"/>
              <a:t>7</a:t>
            </a:fld>
            <a:endParaRPr lang="en-US"/>
          </a:p>
        </p:txBody>
      </p:sp>
    </p:spTree>
    <p:extLst>
      <p:ext uri="{BB962C8B-B14F-4D97-AF65-F5344CB8AC3E}">
        <p14:creationId xmlns:p14="http://schemas.microsoft.com/office/powerpoint/2010/main" val="16544011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3E156964-5E12-0B4B-B905-BF302E9C3AD5}" type="slidenum">
              <a:rPr lang="en-US" smtClean="0"/>
              <a:t>54</a:t>
            </a:fld>
            <a:endParaRPr lang="en-US"/>
          </a:p>
        </p:txBody>
      </p:sp>
    </p:spTree>
    <p:extLst>
      <p:ext uri="{BB962C8B-B14F-4D97-AF65-F5344CB8AC3E}">
        <p14:creationId xmlns:p14="http://schemas.microsoft.com/office/powerpoint/2010/main" val="8652251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It turns out you can cross 180 as many times as you want, provided that the magnitude is less than 1 each time. Actually, there are more subtleties than that, but that just reinforces my point.</a:t>
            </a:r>
            <a:endParaRPr lang="en-US" dirty="0" smtClean="0"/>
          </a:p>
          <a:p>
            <a:endParaRPr lang="en-US" dirty="0" smtClean="0"/>
          </a:p>
          <a:p>
            <a:r>
              <a:rPr lang="en-US" baseline="0" dirty="0" smtClean="0"/>
              <a:t>So modern control, and optimal control in general, is one way of avoiding artificial constraints that we might impose on our systems. Sometimes we aren’t aware we are doing so as in this case, and sometimes we are, just because we need to simplify them so that we can get our heads around the problem. An example is the ISI control. I don’t want to suggest we should use MC on the ISI, I don’t know the answer to that. I am just using it as an example of a system where we use a bunch of SISO loops loop to control a 12X12 MIMO system, just so it is tractable. In doing so we’re missing out on taking advantage of the couplings between the DOFs that comes naturally to MC algorithms. Another example is the suspension damping, which is why modal damping has the potential to damp more efficiently.</a:t>
            </a:r>
            <a:endParaRPr lang="en-US" dirty="0" smtClean="0"/>
          </a:p>
        </p:txBody>
      </p:sp>
      <p:sp>
        <p:nvSpPr>
          <p:cNvPr id="4" name="Slide Number Placeholder 3"/>
          <p:cNvSpPr>
            <a:spLocks noGrp="1"/>
          </p:cNvSpPr>
          <p:nvPr>
            <p:ph type="sldNum" sz="quarter" idx="10"/>
          </p:nvPr>
        </p:nvSpPr>
        <p:spPr/>
        <p:txBody>
          <a:bodyPr/>
          <a:lstStyle/>
          <a:p>
            <a:fld id="{3E156964-5E12-0B4B-B905-BF302E9C3AD5}" type="slidenum">
              <a:rPr lang="en-US" smtClean="0"/>
              <a:t>55</a:t>
            </a:fld>
            <a:endParaRPr lang="en-US"/>
          </a:p>
        </p:txBody>
      </p:sp>
    </p:spTree>
    <p:extLst>
      <p:ext uri="{BB962C8B-B14F-4D97-AF65-F5344CB8AC3E}">
        <p14:creationId xmlns:p14="http://schemas.microsoft.com/office/powerpoint/2010/main" val="8652251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implement our controls at the sites, we have many software tools to help us out. I’m not going to get into these either, but many of you no doubt are already familiar with these.</a:t>
            </a:r>
            <a:endParaRPr lang="en-US" dirty="0"/>
          </a:p>
        </p:txBody>
      </p:sp>
      <p:sp>
        <p:nvSpPr>
          <p:cNvPr id="4" name="Slide Number Placeholder 3"/>
          <p:cNvSpPr>
            <a:spLocks noGrp="1"/>
          </p:cNvSpPr>
          <p:nvPr>
            <p:ph type="sldNum" sz="quarter" idx="10"/>
          </p:nvPr>
        </p:nvSpPr>
        <p:spPr/>
        <p:txBody>
          <a:bodyPr/>
          <a:lstStyle/>
          <a:p>
            <a:fld id="{DDC2F147-8A88-1447-A564-06B3DECD5BD5}" type="slidenum">
              <a:rPr lang="en-US" smtClean="0"/>
              <a:t>56</a:t>
            </a:fld>
            <a:endParaRPr lang="en-US"/>
          </a:p>
        </p:txBody>
      </p:sp>
    </p:spTree>
    <p:extLst>
      <p:ext uri="{BB962C8B-B14F-4D97-AF65-F5344CB8AC3E}">
        <p14:creationId xmlns:p14="http://schemas.microsoft.com/office/powerpoint/2010/main" val="5229078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want to learn more about</a:t>
            </a:r>
            <a:r>
              <a:rPr lang="en-US" baseline="0" dirty="0" smtClean="0"/>
              <a:t> controls, here are a couple of text books that I used in the classes I took. I think they are pretty good.</a:t>
            </a:r>
            <a:endParaRPr lang="en-US" dirty="0"/>
          </a:p>
        </p:txBody>
      </p:sp>
      <p:sp>
        <p:nvSpPr>
          <p:cNvPr id="4" name="Slide Number Placeholder 3"/>
          <p:cNvSpPr>
            <a:spLocks noGrp="1"/>
          </p:cNvSpPr>
          <p:nvPr>
            <p:ph type="sldNum" sz="quarter" idx="10"/>
          </p:nvPr>
        </p:nvSpPr>
        <p:spPr/>
        <p:txBody>
          <a:bodyPr/>
          <a:lstStyle/>
          <a:p>
            <a:fld id="{DDC2F147-8A88-1447-A564-06B3DECD5BD5}" type="slidenum">
              <a:rPr lang="en-US" smtClean="0"/>
              <a:t>57</a:t>
            </a:fld>
            <a:endParaRPr lang="en-US"/>
          </a:p>
        </p:txBody>
      </p:sp>
    </p:spTree>
    <p:extLst>
      <p:ext uri="{BB962C8B-B14F-4D97-AF65-F5344CB8AC3E}">
        <p14:creationId xmlns:p14="http://schemas.microsoft.com/office/powerpoint/2010/main" val="11263913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F86044-5C7C-3A41-B536-5D24AC4D5C9F}" type="slidenum">
              <a:rPr lang="en-US" smtClean="0"/>
              <a:t>64</a:t>
            </a:fld>
            <a:endParaRPr lang="en-US"/>
          </a:p>
        </p:txBody>
      </p:sp>
    </p:spTree>
    <p:extLst>
      <p:ext uri="{BB962C8B-B14F-4D97-AF65-F5344CB8AC3E}">
        <p14:creationId xmlns:p14="http://schemas.microsoft.com/office/powerpoint/2010/main" val="38089132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these zero</a:t>
            </a:r>
            <a:r>
              <a:rPr lang="en-US" baseline="0" dirty="0" smtClean="0"/>
              <a:t> and pole properties are only valid for left half plane (LHP) poles and zeros. Right half plane (RHP) poles and zeros have the reverse phase characteristics (poles -&gt; +90 phase, zeros -90 phase). It is best to avoid using either of these unless you have a really good reason. RHP poles are naturally unstable. RHP zeros are actually stable, however, they tend to make feedback less stable (because of their negative phase). RHP poles are zeros are not completely useless it turns out, but you should have a good reason for using them. For example, sometimes the only way to stabilize an unstable plant is to use RHP poles. This is a bit weird because it means you’re using an unstable controller to stabilize an unstable plant. In any case, nearly all our LIGO plants are stable (exceptions being some modes of the optics under high laser power, due to coupling to radiation pressure).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70</a:t>
            </a:fld>
            <a:endParaRPr lang="en-US"/>
          </a:p>
        </p:txBody>
      </p:sp>
    </p:spTree>
    <p:extLst>
      <p:ext uri="{BB962C8B-B14F-4D97-AF65-F5344CB8AC3E}">
        <p14:creationId xmlns:p14="http://schemas.microsoft.com/office/powerpoint/2010/main" val="42035643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C2F147-8A88-1447-A564-06B3DECD5BD5}" type="slidenum">
              <a:rPr lang="en-US" smtClean="0"/>
              <a:t>73</a:t>
            </a:fld>
            <a:endParaRPr lang="en-US"/>
          </a:p>
        </p:txBody>
      </p:sp>
    </p:spTree>
    <p:extLst>
      <p:ext uri="{BB962C8B-B14F-4D97-AF65-F5344CB8AC3E}">
        <p14:creationId xmlns:p14="http://schemas.microsoft.com/office/powerpoint/2010/main" val="28621253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C2F147-8A88-1447-A564-06B3DECD5BD5}" type="slidenum">
              <a:rPr lang="en-US" smtClean="0"/>
              <a:t>74</a:t>
            </a:fld>
            <a:endParaRPr lang="en-US"/>
          </a:p>
        </p:txBody>
      </p:sp>
    </p:spTree>
    <p:extLst>
      <p:ext uri="{BB962C8B-B14F-4D97-AF65-F5344CB8AC3E}">
        <p14:creationId xmlns:p14="http://schemas.microsoft.com/office/powerpoint/2010/main" val="28621253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C2F147-8A88-1447-A564-06B3DECD5BD5}" type="slidenum">
              <a:rPr lang="en-US" smtClean="0"/>
              <a:t>75</a:t>
            </a:fld>
            <a:endParaRPr lang="en-US"/>
          </a:p>
        </p:txBody>
      </p:sp>
    </p:spTree>
    <p:extLst>
      <p:ext uri="{BB962C8B-B14F-4D97-AF65-F5344CB8AC3E}">
        <p14:creationId xmlns:p14="http://schemas.microsoft.com/office/powerpoint/2010/main" val="28621253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HAM2 in</a:t>
            </a:r>
            <a:r>
              <a:rPr lang="en-US" baseline="0" dirty="0" smtClean="0"/>
              <a:t> particular is loaded will stuff, here’s a picture of all the optics in that chamber.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a:t>
            </a:r>
            <a:r>
              <a:rPr lang="en-US" baseline="0" dirty="0" smtClean="0"/>
              <a:t> keep all those optics well isolated and aligned, </a:t>
            </a:r>
            <a:r>
              <a:rPr lang="en-US" baseline="0" dirty="0" smtClean="0"/>
              <a:t>our </a:t>
            </a:r>
            <a:r>
              <a:rPr lang="en-US" baseline="0" dirty="0" smtClean="0"/>
              <a:t>goal is to actively control the ISI to </a:t>
            </a:r>
            <a:r>
              <a:rPr lang="en-US" baseline="0" dirty="0" smtClean="0"/>
              <a:t>1) not </a:t>
            </a:r>
            <a:r>
              <a:rPr lang="en-US" baseline="0" dirty="0" smtClean="0"/>
              <a:t>move, </a:t>
            </a:r>
            <a:r>
              <a:rPr lang="en-US" baseline="0" dirty="0" smtClean="0"/>
              <a:t>2) and </a:t>
            </a:r>
            <a:r>
              <a:rPr lang="en-US" baseline="0" dirty="0" smtClean="0"/>
              <a:t>to sit at the right location.</a:t>
            </a:r>
            <a:endParaRPr lang="en-US" dirty="0" smtClean="0"/>
          </a:p>
        </p:txBody>
      </p:sp>
      <p:sp>
        <p:nvSpPr>
          <p:cNvPr id="4" name="Slide Number Placeholder 3"/>
          <p:cNvSpPr>
            <a:spLocks noGrp="1"/>
          </p:cNvSpPr>
          <p:nvPr>
            <p:ph type="sldNum" sz="quarter" idx="10"/>
          </p:nvPr>
        </p:nvSpPr>
        <p:spPr/>
        <p:txBody>
          <a:bodyPr/>
          <a:lstStyle/>
          <a:p>
            <a:fld id="{DDC2F147-8A88-1447-A564-06B3DECD5BD5}" type="slidenum">
              <a:rPr lang="en-US" smtClean="0"/>
              <a:t>8</a:t>
            </a:fld>
            <a:endParaRPr lang="en-US"/>
          </a:p>
        </p:txBody>
      </p:sp>
    </p:spTree>
    <p:extLst>
      <p:ext uri="{BB962C8B-B14F-4D97-AF65-F5344CB8AC3E}">
        <p14:creationId xmlns:p14="http://schemas.microsoft.com/office/powerpoint/2010/main" val="1311564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illustrate the</a:t>
            </a:r>
            <a:r>
              <a:rPr lang="en-US" baseline="0" dirty="0" smtClean="0"/>
              <a:t> control we need, I have the start of a block diagram here showing the HAM-ISI being disturbed by some ground displacement, and then we have a sensor that measures the ISI’s displacement. The </a:t>
            </a:r>
            <a:r>
              <a:rPr lang="en-US" baseline="0" dirty="0" smtClean="0"/>
              <a:t>cartoon </a:t>
            </a:r>
            <a:r>
              <a:rPr lang="en-US" baseline="0" dirty="0" smtClean="0"/>
              <a:t>in the corner summarizes the problem where </a:t>
            </a:r>
            <a:r>
              <a:rPr lang="en-US" baseline="0" dirty="0" smtClean="0"/>
              <a:t>we want the ISI to be in some </a:t>
            </a:r>
            <a:r>
              <a:rPr lang="en-US" baseline="0" dirty="0" smtClean="0"/>
              <a:t>desired position, be in reality it is someplace else.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9</a:t>
            </a:fld>
            <a:endParaRPr lang="en-US"/>
          </a:p>
        </p:txBody>
      </p:sp>
    </p:spTree>
    <p:extLst>
      <p:ext uri="{BB962C8B-B14F-4D97-AF65-F5344CB8AC3E}">
        <p14:creationId xmlns:p14="http://schemas.microsoft.com/office/powerpoint/2010/main" val="309394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bring it back to the desired position, we first calculate how far away it is by finding the </a:t>
            </a:r>
            <a:r>
              <a:rPr lang="en-US" baseline="0" dirty="0" smtClean="0"/>
              <a:t>difference </a:t>
            </a:r>
            <a:r>
              <a:rPr lang="en-US" baseline="0" dirty="0" smtClean="0"/>
              <a:t>between the desired and current positions.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10</a:t>
            </a:fld>
            <a:endParaRPr lang="en-US"/>
          </a:p>
        </p:txBody>
      </p:sp>
    </p:spTree>
    <p:extLst>
      <p:ext uri="{BB962C8B-B14F-4D97-AF65-F5344CB8AC3E}">
        <p14:creationId xmlns:p14="http://schemas.microsoft.com/office/powerpoint/2010/main" val="309394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signal will be contaminated by some about of sensor noise.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But,</a:t>
            </a:r>
            <a:r>
              <a:rPr lang="en-US" baseline="0" dirty="0" smtClean="0"/>
              <a:t> assuming the noise is small enough…</a:t>
            </a:r>
            <a:endParaRPr lang="en-US" dirty="0" smtClean="0"/>
          </a:p>
        </p:txBody>
      </p:sp>
      <p:sp>
        <p:nvSpPr>
          <p:cNvPr id="4" name="Slide Number Placeholder 3"/>
          <p:cNvSpPr>
            <a:spLocks noGrp="1"/>
          </p:cNvSpPr>
          <p:nvPr>
            <p:ph type="sldNum" sz="quarter" idx="10"/>
          </p:nvPr>
        </p:nvSpPr>
        <p:spPr/>
        <p:txBody>
          <a:bodyPr/>
          <a:lstStyle/>
          <a:p>
            <a:fld id="{24DA9288-4480-9947-B108-E8482B5C39DC}" type="slidenum">
              <a:rPr lang="en-US" smtClean="0"/>
              <a:t>11</a:t>
            </a:fld>
            <a:endParaRPr lang="en-US"/>
          </a:p>
        </p:txBody>
      </p:sp>
    </p:spTree>
    <p:extLst>
      <p:ext uri="{BB962C8B-B14F-4D97-AF65-F5344CB8AC3E}">
        <p14:creationId xmlns:p14="http://schemas.microsoft.com/office/powerpoint/2010/main" val="309394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0C5206-B0C3-4545-BC86-025C0DD59943}" type="datetimeFigureOut">
              <a:rPr lang="en-US" smtClean="0"/>
              <a:t>8/30/16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77B095-F774-3B4E-A936-BE7B689F1AB5}" type="slidenum">
              <a:rPr lang="en-US" smtClean="0"/>
              <a:t>‹#›</a:t>
            </a:fld>
            <a:endParaRPr lang="en-US"/>
          </a:p>
        </p:txBody>
      </p:sp>
    </p:spTree>
    <p:extLst>
      <p:ext uri="{BB962C8B-B14F-4D97-AF65-F5344CB8AC3E}">
        <p14:creationId xmlns:p14="http://schemas.microsoft.com/office/powerpoint/2010/main" val="3022793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0C5206-B0C3-4545-BC86-025C0DD59943}" type="datetimeFigureOut">
              <a:rPr lang="en-US" smtClean="0"/>
              <a:t>8/30/16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77B095-F774-3B4E-A936-BE7B689F1AB5}" type="slidenum">
              <a:rPr lang="en-US" smtClean="0"/>
              <a:t>‹#›</a:t>
            </a:fld>
            <a:endParaRPr lang="en-US"/>
          </a:p>
        </p:txBody>
      </p:sp>
    </p:spTree>
    <p:extLst>
      <p:ext uri="{BB962C8B-B14F-4D97-AF65-F5344CB8AC3E}">
        <p14:creationId xmlns:p14="http://schemas.microsoft.com/office/powerpoint/2010/main" val="1819684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0C5206-B0C3-4545-BC86-025C0DD59943}" type="datetimeFigureOut">
              <a:rPr lang="en-US" smtClean="0"/>
              <a:t>8/30/16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77B095-F774-3B4E-A936-BE7B689F1AB5}" type="slidenum">
              <a:rPr lang="en-US" smtClean="0"/>
              <a:t>‹#›</a:t>
            </a:fld>
            <a:endParaRPr lang="en-US"/>
          </a:p>
        </p:txBody>
      </p:sp>
    </p:spTree>
    <p:extLst>
      <p:ext uri="{BB962C8B-B14F-4D97-AF65-F5344CB8AC3E}">
        <p14:creationId xmlns:p14="http://schemas.microsoft.com/office/powerpoint/2010/main" val="3058887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0C5206-B0C3-4545-BC86-025C0DD59943}" type="datetimeFigureOut">
              <a:rPr lang="en-US" smtClean="0"/>
              <a:t>8/30/16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77B095-F774-3B4E-A936-BE7B689F1AB5}" type="slidenum">
              <a:rPr lang="en-US" smtClean="0"/>
              <a:t>‹#›</a:t>
            </a:fld>
            <a:endParaRPr lang="en-US"/>
          </a:p>
        </p:txBody>
      </p:sp>
    </p:spTree>
    <p:extLst>
      <p:ext uri="{BB962C8B-B14F-4D97-AF65-F5344CB8AC3E}">
        <p14:creationId xmlns:p14="http://schemas.microsoft.com/office/powerpoint/2010/main" val="2902166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0C5206-B0C3-4545-BC86-025C0DD59943}" type="datetimeFigureOut">
              <a:rPr lang="en-US" smtClean="0"/>
              <a:t>8/30/16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77B095-F774-3B4E-A936-BE7B689F1AB5}" type="slidenum">
              <a:rPr lang="en-US" smtClean="0"/>
              <a:t>‹#›</a:t>
            </a:fld>
            <a:endParaRPr lang="en-US"/>
          </a:p>
        </p:txBody>
      </p:sp>
    </p:spTree>
    <p:extLst>
      <p:ext uri="{BB962C8B-B14F-4D97-AF65-F5344CB8AC3E}">
        <p14:creationId xmlns:p14="http://schemas.microsoft.com/office/powerpoint/2010/main" val="2056310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0C5206-B0C3-4545-BC86-025C0DD59943}" type="datetimeFigureOut">
              <a:rPr lang="en-US" smtClean="0"/>
              <a:t>8/30/16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77B095-F774-3B4E-A936-BE7B689F1AB5}" type="slidenum">
              <a:rPr lang="en-US" smtClean="0"/>
              <a:t>‹#›</a:t>
            </a:fld>
            <a:endParaRPr lang="en-US"/>
          </a:p>
        </p:txBody>
      </p:sp>
    </p:spTree>
    <p:extLst>
      <p:ext uri="{BB962C8B-B14F-4D97-AF65-F5344CB8AC3E}">
        <p14:creationId xmlns:p14="http://schemas.microsoft.com/office/powerpoint/2010/main" val="1141582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0C5206-B0C3-4545-BC86-025C0DD59943}" type="datetimeFigureOut">
              <a:rPr lang="en-US" smtClean="0"/>
              <a:t>8/30/16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77B095-F774-3B4E-A936-BE7B689F1AB5}" type="slidenum">
              <a:rPr lang="en-US" smtClean="0"/>
              <a:t>‹#›</a:t>
            </a:fld>
            <a:endParaRPr lang="en-US"/>
          </a:p>
        </p:txBody>
      </p:sp>
    </p:spTree>
    <p:extLst>
      <p:ext uri="{BB962C8B-B14F-4D97-AF65-F5344CB8AC3E}">
        <p14:creationId xmlns:p14="http://schemas.microsoft.com/office/powerpoint/2010/main" val="299028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0C5206-B0C3-4545-BC86-025C0DD59943}" type="datetimeFigureOut">
              <a:rPr lang="en-US" smtClean="0"/>
              <a:t>8/30/16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77B095-F774-3B4E-A936-BE7B689F1AB5}" type="slidenum">
              <a:rPr lang="en-US" smtClean="0"/>
              <a:t>‹#›</a:t>
            </a:fld>
            <a:endParaRPr lang="en-US"/>
          </a:p>
        </p:txBody>
      </p:sp>
    </p:spTree>
    <p:extLst>
      <p:ext uri="{BB962C8B-B14F-4D97-AF65-F5344CB8AC3E}">
        <p14:creationId xmlns:p14="http://schemas.microsoft.com/office/powerpoint/2010/main" val="3271877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0C5206-B0C3-4545-BC86-025C0DD59943}" type="datetimeFigureOut">
              <a:rPr lang="en-US" smtClean="0"/>
              <a:t>8/30/16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77B095-F774-3B4E-A936-BE7B689F1AB5}" type="slidenum">
              <a:rPr lang="en-US" smtClean="0"/>
              <a:t>‹#›</a:t>
            </a:fld>
            <a:endParaRPr lang="en-US"/>
          </a:p>
        </p:txBody>
      </p:sp>
    </p:spTree>
    <p:extLst>
      <p:ext uri="{BB962C8B-B14F-4D97-AF65-F5344CB8AC3E}">
        <p14:creationId xmlns:p14="http://schemas.microsoft.com/office/powerpoint/2010/main" val="1282472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0C5206-B0C3-4545-BC86-025C0DD59943}" type="datetimeFigureOut">
              <a:rPr lang="en-US" smtClean="0"/>
              <a:t>8/30/16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77B095-F774-3B4E-A936-BE7B689F1AB5}" type="slidenum">
              <a:rPr lang="en-US" smtClean="0"/>
              <a:t>‹#›</a:t>
            </a:fld>
            <a:endParaRPr lang="en-US"/>
          </a:p>
        </p:txBody>
      </p:sp>
    </p:spTree>
    <p:extLst>
      <p:ext uri="{BB962C8B-B14F-4D97-AF65-F5344CB8AC3E}">
        <p14:creationId xmlns:p14="http://schemas.microsoft.com/office/powerpoint/2010/main" val="1672489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0C5206-B0C3-4545-BC86-025C0DD59943}" type="datetimeFigureOut">
              <a:rPr lang="en-US" smtClean="0"/>
              <a:t>8/30/16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77B095-F774-3B4E-A936-BE7B689F1AB5}" type="slidenum">
              <a:rPr lang="en-US" smtClean="0"/>
              <a:t>‹#›</a:t>
            </a:fld>
            <a:endParaRPr lang="en-US"/>
          </a:p>
        </p:txBody>
      </p:sp>
    </p:spTree>
    <p:extLst>
      <p:ext uri="{BB962C8B-B14F-4D97-AF65-F5344CB8AC3E}">
        <p14:creationId xmlns:p14="http://schemas.microsoft.com/office/powerpoint/2010/main" val="30518182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C5206-B0C3-4545-BC86-025C0DD59943}" type="datetimeFigureOut">
              <a:rPr lang="en-US" smtClean="0"/>
              <a:t>8/30/16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77B095-F774-3B4E-A936-BE7B689F1AB5}" type="slidenum">
              <a:rPr lang="en-US" smtClean="0"/>
              <a:t>‹#›</a:t>
            </a:fld>
            <a:endParaRPr lang="en-US"/>
          </a:p>
        </p:txBody>
      </p:sp>
    </p:spTree>
    <p:extLst>
      <p:ext uri="{BB962C8B-B14F-4D97-AF65-F5344CB8AC3E}">
        <p14:creationId xmlns:p14="http://schemas.microsoft.com/office/powerpoint/2010/main" val="2685681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1" Type="http://schemas.openxmlformats.org/officeDocument/2006/relationships/image" Target="../media/image10.emf"/><Relationship Id="rId12" Type="http://schemas.openxmlformats.org/officeDocument/2006/relationships/oleObject" Target="../embeddings/oleObject9.bin"/><Relationship Id="rId1" Type="http://schemas.openxmlformats.org/officeDocument/2006/relationships/vmlDrawing" Target="../drawings/vmlDrawing3.vml"/><Relationship Id="rId2" Type="http://schemas.openxmlformats.org/officeDocument/2006/relationships/slideLayout" Target="../slideLayouts/slideLayout6.xml"/><Relationship Id="rId3" Type="http://schemas.openxmlformats.org/officeDocument/2006/relationships/notesSlide" Target="../notesSlides/notesSlide8.xml"/><Relationship Id="rId4" Type="http://schemas.openxmlformats.org/officeDocument/2006/relationships/oleObject" Target="../embeddings/oleObject6.bin"/><Relationship Id="rId5" Type="http://schemas.openxmlformats.org/officeDocument/2006/relationships/image" Target="../media/image9.emf"/><Relationship Id="rId6" Type="http://schemas.openxmlformats.org/officeDocument/2006/relationships/image" Target="../media/image6.png"/><Relationship Id="rId7" Type="http://schemas.openxmlformats.org/officeDocument/2006/relationships/oleObject" Target="../embeddings/oleObject7.bin"/><Relationship Id="rId8" Type="http://schemas.openxmlformats.org/officeDocument/2006/relationships/image" Target="../media/image5.emf"/><Relationship Id="rId9" Type="http://schemas.openxmlformats.org/officeDocument/2006/relationships/image" Target="../media/image1.png"/><Relationship Id="rId10" Type="http://schemas.openxmlformats.org/officeDocument/2006/relationships/oleObject" Target="../embeddings/oleObject8.bin"/></Relationships>
</file>

<file path=ppt/slides/_rels/slide11.xml.rels><?xml version="1.0" encoding="UTF-8" standalone="yes"?>
<Relationships xmlns="http://schemas.openxmlformats.org/package/2006/relationships"><Relationship Id="rId11" Type="http://schemas.openxmlformats.org/officeDocument/2006/relationships/image" Target="../media/image10.emf"/><Relationship Id="rId12" Type="http://schemas.openxmlformats.org/officeDocument/2006/relationships/oleObject" Target="../embeddings/oleObject13.bin"/><Relationship Id="rId13" Type="http://schemas.openxmlformats.org/officeDocument/2006/relationships/oleObject" Target="../embeddings/oleObject14.bin"/><Relationship Id="rId14" Type="http://schemas.openxmlformats.org/officeDocument/2006/relationships/image" Target="../media/image11.emf"/><Relationship Id="rId1" Type="http://schemas.openxmlformats.org/officeDocument/2006/relationships/vmlDrawing" Target="../drawings/vmlDrawing4.vml"/><Relationship Id="rId2" Type="http://schemas.openxmlformats.org/officeDocument/2006/relationships/slideLayout" Target="../slideLayouts/slideLayout6.xml"/><Relationship Id="rId3" Type="http://schemas.openxmlformats.org/officeDocument/2006/relationships/notesSlide" Target="../notesSlides/notesSlide9.xml"/><Relationship Id="rId4" Type="http://schemas.openxmlformats.org/officeDocument/2006/relationships/oleObject" Target="../embeddings/oleObject10.bin"/><Relationship Id="rId5" Type="http://schemas.openxmlformats.org/officeDocument/2006/relationships/image" Target="../media/image9.emf"/><Relationship Id="rId6" Type="http://schemas.openxmlformats.org/officeDocument/2006/relationships/image" Target="../media/image6.png"/><Relationship Id="rId7" Type="http://schemas.openxmlformats.org/officeDocument/2006/relationships/oleObject" Target="../embeddings/oleObject11.bin"/><Relationship Id="rId8" Type="http://schemas.openxmlformats.org/officeDocument/2006/relationships/image" Target="../media/image5.emf"/><Relationship Id="rId9" Type="http://schemas.openxmlformats.org/officeDocument/2006/relationships/image" Target="../media/image1.png"/><Relationship Id="rId10" Type="http://schemas.openxmlformats.org/officeDocument/2006/relationships/oleObject" Target="../embeddings/oleObject12.bin"/></Relationships>
</file>

<file path=ppt/slides/_rels/slide12.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oleObject" Target="../embeddings/oleObject18.bin"/><Relationship Id="rId13" Type="http://schemas.openxmlformats.org/officeDocument/2006/relationships/image" Target="../media/image10.emf"/><Relationship Id="rId14" Type="http://schemas.openxmlformats.org/officeDocument/2006/relationships/oleObject" Target="../embeddings/oleObject19.bin"/><Relationship Id="rId15" Type="http://schemas.openxmlformats.org/officeDocument/2006/relationships/oleObject" Target="../embeddings/oleObject20.bin"/><Relationship Id="rId16" Type="http://schemas.openxmlformats.org/officeDocument/2006/relationships/image" Target="../media/image11.emf"/><Relationship Id="rId1" Type="http://schemas.openxmlformats.org/officeDocument/2006/relationships/vmlDrawing" Target="../drawings/vmlDrawing5.vml"/><Relationship Id="rId2" Type="http://schemas.openxmlformats.org/officeDocument/2006/relationships/slideLayout" Target="../slideLayouts/slideLayout6.xml"/><Relationship Id="rId3" Type="http://schemas.openxmlformats.org/officeDocument/2006/relationships/notesSlide" Target="../notesSlides/notesSlide10.xml"/><Relationship Id="rId4" Type="http://schemas.openxmlformats.org/officeDocument/2006/relationships/oleObject" Target="../embeddings/oleObject15.bin"/><Relationship Id="rId5" Type="http://schemas.openxmlformats.org/officeDocument/2006/relationships/image" Target="../media/image9.emf"/><Relationship Id="rId6" Type="http://schemas.openxmlformats.org/officeDocument/2006/relationships/oleObject" Target="../embeddings/oleObject16.bin"/><Relationship Id="rId7" Type="http://schemas.openxmlformats.org/officeDocument/2006/relationships/image" Target="../media/image12.emf"/><Relationship Id="rId8" Type="http://schemas.openxmlformats.org/officeDocument/2006/relationships/image" Target="../media/image6.png"/><Relationship Id="rId9" Type="http://schemas.openxmlformats.org/officeDocument/2006/relationships/oleObject" Target="../embeddings/oleObject17.bin"/><Relationship Id="rId10" Type="http://schemas.openxmlformats.org/officeDocument/2006/relationships/image" Target="../media/image5.emf"/></Relationships>
</file>

<file path=ppt/slides/_rels/slide13.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oleObject" Target="../embeddings/oleObject24.bin"/><Relationship Id="rId13" Type="http://schemas.openxmlformats.org/officeDocument/2006/relationships/image" Target="../media/image10.emf"/><Relationship Id="rId14" Type="http://schemas.openxmlformats.org/officeDocument/2006/relationships/oleObject" Target="../embeddings/oleObject25.bin"/><Relationship Id="rId15" Type="http://schemas.openxmlformats.org/officeDocument/2006/relationships/oleObject" Target="../embeddings/oleObject26.bin"/><Relationship Id="rId16" Type="http://schemas.openxmlformats.org/officeDocument/2006/relationships/image" Target="../media/image11.emf"/><Relationship Id="rId17" Type="http://schemas.openxmlformats.org/officeDocument/2006/relationships/image" Target="../media/image13.jpg"/><Relationship Id="rId1" Type="http://schemas.openxmlformats.org/officeDocument/2006/relationships/vmlDrawing" Target="../drawings/vmlDrawing6.vml"/><Relationship Id="rId2" Type="http://schemas.openxmlformats.org/officeDocument/2006/relationships/slideLayout" Target="../slideLayouts/slideLayout6.xml"/><Relationship Id="rId3" Type="http://schemas.openxmlformats.org/officeDocument/2006/relationships/notesSlide" Target="../notesSlides/notesSlide11.xml"/><Relationship Id="rId4" Type="http://schemas.openxmlformats.org/officeDocument/2006/relationships/oleObject" Target="../embeddings/oleObject21.bin"/><Relationship Id="rId5" Type="http://schemas.openxmlformats.org/officeDocument/2006/relationships/image" Target="../media/image9.emf"/><Relationship Id="rId6" Type="http://schemas.openxmlformats.org/officeDocument/2006/relationships/oleObject" Target="../embeddings/oleObject22.bin"/><Relationship Id="rId7" Type="http://schemas.openxmlformats.org/officeDocument/2006/relationships/image" Target="../media/image12.emf"/><Relationship Id="rId8" Type="http://schemas.openxmlformats.org/officeDocument/2006/relationships/image" Target="../media/image6.png"/><Relationship Id="rId9" Type="http://schemas.openxmlformats.org/officeDocument/2006/relationships/oleObject" Target="../embeddings/oleObject23.bin"/><Relationship Id="rId10" Type="http://schemas.openxmlformats.org/officeDocument/2006/relationships/image" Target="../media/image5.emf"/></Relationships>
</file>

<file path=ppt/slides/_rels/slide14.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oleObject" Target="../embeddings/oleObject30.bin"/><Relationship Id="rId13" Type="http://schemas.openxmlformats.org/officeDocument/2006/relationships/image" Target="../media/image10.emf"/><Relationship Id="rId14" Type="http://schemas.openxmlformats.org/officeDocument/2006/relationships/oleObject" Target="../embeddings/oleObject31.bin"/><Relationship Id="rId15" Type="http://schemas.openxmlformats.org/officeDocument/2006/relationships/oleObject" Target="../embeddings/oleObject32.bin"/><Relationship Id="rId16" Type="http://schemas.openxmlformats.org/officeDocument/2006/relationships/image" Target="../media/image11.emf"/><Relationship Id="rId1" Type="http://schemas.openxmlformats.org/officeDocument/2006/relationships/vmlDrawing" Target="../drawings/vmlDrawing7.vml"/><Relationship Id="rId2" Type="http://schemas.openxmlformats.org/officeDocument/2006/relationships/slideLayout" Target="../slideLayouts/slideLayout6.xml"/><Relationship Id="rId3" Type="http://schemas.openxmlformats.org/officeDocument/2006/relationships/notesSlide" Target="../notesSlides/notesSlide12.xml"/><Relationship Id="rId4" Type="http://schemas.openxmlformats.org/officeDocument/2006/relationships/oleObject" Target="../embeddings/oleObject27.bin"/><Relationship Id="rId5" Type="http://schemas.openxmlformats.org/officeDocument/2006/relationships/image" Target="../media/image9.emf"/><Relationship Id="rId6" Type="http://schemas.openxmlformats.org/officeDocument/2006/relationships/oleObject" Target="../embeddings/oleObject28.bin"/><Relationship Id="rId7" Type="http://schemas.openxmlformats.org/officeDocument/2006/relationships/image" Target="../media/image12.emf"/><Relationship Id="rId8" Type="http://schemas.openxmlformats.org/officeDocument/2006/relationships/image" Target="../media/image6.png"/><Relationship Id="rId9" Type="http://schemas.openxmlformats.org/officeDocument/2006/relationships/oleObject" Target="../embeddings/oleObject29.bin"/><Relationship Id="rId10" Type="http://schemas.openxmlformats.org/officeDocument/2006/relationships/image" Target="../media/image5.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1" Type="http://schemas.openxmlformats.org/officeDocument/2006/relationships/oleObject" Target="../embeddings/oleObject36.bin"/><Relationship Id="rId12" Type="http://schemas.openxmlformats.org/officeDocument/2006/relationships/image" Target="../media/image11.emf"/><Relationship Id="rId1" Type="http://schemas.openxmlformats.org/officeDocument/2006/relationships/vmlDrawing" Target="../drawings/vmlDrawing8.vml"/><Relationship Id="rId2" Type="http://schemas.openxmlformats.org/officeDocument/2006/relationships/slideLayout" Target="../slideLayouts/slideLayout6.xml"/><Relationship Id="rId3" Type="http://schemas.openxmlformats.org/officeDocument/2006/relationships/notesSlide" Target="../notesSlides/notesSlide14.xml"/><Relationship Id="rId4" Type="http://schemas.openxmlformats.org/officeDocument/2006/relationships/oleObject" Target="../embeddings/oleObject33.bin"/><Relationship Id="rId5" Type="http://schemas.openxmlformats.org/officeDocument/2006/relationships/image" Target="../media/image9.emf"/><Relationship Id="rId6" Type="http://schemas.openxmlformats.org/officeDocument/2006/relationships/oleObject" Target="../embeddings/oleObject34.bin"/><Relationship Id="rId7" Type="http://schemas.openxmlformats.org/officeDocument/2006/relationships/image" Target="../media/image12.emf"/><Relationship Id="rId8" Type="http://schemas.openxmlformats.org/officeDocument/2006/relationships/image" Target="../media/image1.png"/><Relationship Id="rId9" Type="http://schemas.openxmlformats.org/officeDocument/2006/relationships/oleObject" Target="../embeddings/oleObject35.bin"/><Relationship Id="rId10" Type="http://schemas.openxmlformats.org/officeDocument/2006/relationships/image" Target="../media/image10.emf"/></Relationships>
</file>

<file path=ppt/slides/_rels/slide17.xml.rels><?xml version="1.0" encoding="UTF-8" standalone="yes"?>
<Relationships xmlns="http://schemas.openxmlformats.org/package/2006/relationships"><Relationship Id="rId11" Type="http://schemas.openxmlformats.org/officeDocument/2006/relationships/oleObject" Target="../embeddings/oleObject40.bin"/><Relationship Id="rId12" Type="http://schemas.openxmlformats.org/officeDocument/2006/relationships/image" Target="../media/image11.emf"/><Relationship Id="rId1" Type="http://schemas.openxmlformats.org/officeDocument/2006/relationships/vmlDrawing" Target="../drawings/vmlDrawing9.vml"/><Relationship Id="rId2" Type="http://schemas.openxmlformats.org/officeDocument/2006/relationships/slideLayout" Target="../slideLayouts/slideLayout6.xml"/><Relationship Id="rId3" Type="http://schemas.openxmlformats.org/officeDocument/2006/relationships/notesSlide" Target="../notesSlides/notesSlide15.xml"/><Relationship Id="rId4" Type="http://schemas.openxmlformats.org/officeDocument/2006/relationships/oleObject" Target="../embeddings/oleObject37.bin"/><Relationship Id="rId5" Type="http://schemas.openxmlformats.org/officeDocument/2006/relationships/image" Target="../media/image9.emf"/><Relationship Id="rId6" Type="http://schemas.openxmlformats.org/officeDocument/2006/relationships/oleObject" Target="../embeddings/oleObject38.bin"/><Relationship Id="rId7" Type="http://schemas.openxmlformats.org/officeDocument/2006/relationships/image" Target="../media/image12.emf"/><Relationship Id="rId8" Type="http://schemas.openxmlformats.org/officeDocument/2006/relationships/image" Target="../media/image1.png"/><Relationship Id="rId9" Type="http://schemas.openxmlformats.org/officeDocument/2006/relationships/oleObject" Target="../embeddings/oleObject39.bin"/><Relationship Id="rId10" Type="http://schemas.openxmlformats.org/officeDocument/2006/relationships/image" Target="../media/image10.emf"/></Relationships>
</file>

<file path=ppt/slides/_rels/slide18.xml.rels><?xml version="1.0" encoding="UTF-8" standalone="yes"?>
<Relationships xmlns="http://schemas.openxmlformats.org/package/2006/relationships"><Relationship Id="rId11" Type="http://schemas.openxmlformats.org/officeDocument/2006/relationships/oleObject" Target="../embeddings/oleObject44.bin"/><Relationship Id="rId12" Type="http://schemas.openxmlformats.org/officeDocument/2006/relationships/image" Target="../media/image11.emf"/><Relationship Id="rId13" Type="http://schemas.openxmlformats.org/officeDocument/2006/relationships/image" Target="../media/image14.jpg"/><Relationship Id="rId1" Type="http://schemas.openxmlformats.org/officeDocument/2006/relationships/vmlDrawing" Target="../drawings/vmlDrawing10.vml"/><Relationship Id="rId2" Type="http://schemas.openxmlformats.org/officeDocument/2006/relationships/slideLayout" Target="../slideLayouts/slideLayout6.xml"/><Relationship Id="rId3" Type="http://schemas.openxmlformats.org/officeDocument/2006/relationships/notesSlide" Target="../notesSlides/notesSlide16.xml"/><Relationship Id="rId4" Type="http://schemas.openxmlformats.org/officeDocument/2006/relationships/oleObject" Target="../embeddings/oleObject41.bin"/><Relationship Id="rId5" Type="http://schemas.openxmlformats.org/officeDocument/2006/relationships/image" Target="../media/image9.emf"/><Relationship Id="rId6" Type="http://schemas.openxmlformats.org/officeDocument/2006/relationships/oleObject" Target="../embeddings/oleObject42.bin"/><Relationship Id="rId7" Type="http://schemas.openxmlformats.org/officeDocument/2006/relationships/image" Target="../media/image12.emf"/><Relationship Id="rId8" Type="http://schemas.openxmlformats.org/officeDocument/2006/relationships/image" Target="../media/image1.png"/><Relationship Id="rId9" Type="http://schemas.openxmlformats.org/officeDocument/2006/relationships/oleObject" Target="../embeddings/oleObject43.bin"/><Relationship Id="rId10" Type="http://schemas.openxmlformats.org/officeDocument/2006/relationships/image" Target="../media/image10.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14.jpg"/><Relationship Id="rId5" Type="http://schemas.openxmlformats.org/officeDocument/2006/relationships/image" Target="../media/image6.png"/><Relationship Id="rId6" Type="http://schemas.openxmlformats.org/officeDocument/2006/relationships/oleObject" Target="../embeddings/oleObject45.bin"/><Relationship Id="rId7" Type="http://schemas.openxmlformats.org/officeDocument/2006/relationships/image" Target="../media/image5.emf"/><Relationship Id="rId8" Type="http://schemas.openxmlformats.org/officeDocument/2006/relationships/image" Target="../media/image1.png"/><Relationship Id="rId1" Type="http://schemas.openxmlformats.org/officeDocument/2006/relationships/vmlDrawing" Target="../drawings/vmlDrawing11.vml"/><Relationship Id="rId2"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14.jpg"/><Relationship Id="rId5" Type="http://schemas.openxmlformats.org/officeDocument/2006/relationships/image" Target="../media/image6.png"/><Relationship Id="rId6" Type="http://schemas.openxmlformats.org/officeDocument/2006/relationships/oleObject" Target="../embeddings/oleObject46.bin"/><Relationship Id="rId7" Type="http://schemas.openxmlformats.org/officeDocument/2006/relationships/image" Target="../media/image5.emf"/><Relationship Id="rId8" Type="http://schemas.openxmlformats.org/officeDocument/2006/relationships/image" Target="../media/image1.png"/><Relationship Id="rId1" Type="http://schemas.openxmlformats.org/officeDocument/2006/relationships/vmlDrawing" Target="../drawings/vmlDrawing12.vml"/><Relationship Id="rId2"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16.jpg"/><Relationship Id="rId5" Type="http://schemas.openxmlformats.org/officeDocument/2006/relationships/image" Target="../media/image6.png"/><Relationship Id="rId6" Type="http://schemas.openxmlformats.org/officeDocument/2006/relationships/oleObject" Target="../embeddings/oleObject47.bin"/><Relationship Id="rId7" Type="http://schemas.openxmlformats.org/officeDocument/2006/relationships/image" Target="../media/image5.emf"/><Relationship Id="rId8" Type="http://schemas.openxmlformats.org/officeDocument/2006/relationships/image" Target="../media/image1.png"/><Relationship Id="rId1" Type="http://schemas.openxmlformats.org/officeDocument/2006/relationships/vmlDrawing" Target="../drawings/vmlDrawing13.vml"/><Relationship Id="rId2"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14.jpg"/><Relationship Id="rId5" Type="http://schemas.openxmlformats.org/officeDocument/2006/relationships/image" Target="../media/image1.png"/><Relationship Id="rId6" Type="http://schemas.openxmlformats.org/officeDocument/2006/relationships/oleObject" Target="../embeddings/oleObject48.bin"/><Relationship Id="rId7" Type="http://schemas.openxmlformats.org/officeDocument/2006/relationships/image" Target="../media/image17.emf"/><Relationship Id="rId8" Type="http://schemas.openxmlformats.org/officeDocument/2006/relationships/oleObject" Target="../embeddings/oleObject49.bin"/><Relationship Id="rId9" Type="http://schemas.openxmlformats.org/officeDocument/2006/relationships/image" Target="../media/image18.emf"/><Relationship Id="rId1" Type="http://schemas.openxmlformats.org/officeDocument/2006/relationships/vmlDrawing" Target="../drawings/vmlDrawing14.vml"/><Relationship Id="rId2"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6.png"/><Relationship Id="rId5" Type="http://schemas.openxmlformats.org/officeDocument/2006/relationships/oleObject" Target="../embeddings/oleObject50.bin"/><Relationship Id="rId6" Type="http://schemas.openxmlformats.org/officeDocument/2006/relationships/image" Target="../media/image5.emf"/><Relationship Id="rId7" Type="http://schemas.openxmlformats.org/officeDocument/2006/relationships/oleObject" Target="../embeddings/oleObject51.bin"/><Relationship Id="rId8" Type="http://schemas.openxmlformats.org/officeDocument/2006/relationships/image" Target="../media/image19.emf"/><Relationship Id="rId9" Type="http://schemas.openxmlformats.org/officeDocument/2006/relationships/oleObject" Target="../embeddings/oleObject52.bin"/><Relationship Id="rId10" Type="http://schemas.openxmlformats.org/officeDocument/2006/relationships/image" Target="../media/image17.emf"/><Relationship Id="rId11" Type="http://schemas.openxmlformats.org/officeDocument/2006/relationships/image" Target="../media/image1.png"/><Relationship Id="rId1" Type="http://schemas.openxmlformats.org/officeDocument/2006/relationships/vmlDrawing" Target="../drawings/vmlDrawing15.vml"/><Relationship Id="rId2"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oleObject53.bin"/><Relationship Id="rId5" Type="http://schemas.openxmlformats.org/officeDocument/2006/relationships/image" Target="../media/image17.emf"/><Relationship Id="rId6" Type="http://schemas.openxmlformats.org/officeDocument/2006/relationships/image" Target="../media/image1.png"/><Relationship Id="rId7" Type="http://schemas.openxmlformats.org/officeDocument/2006/relationships/oleObject" Target="../embeddings/oleObject54.bin"/><Relationship Id="rId8" Type="http://schemas.openxmlformats.org/officeDocument/2006/relationships/image" Target="../media/image20.emf"/><Relationship Id="rId9" Type="http://schemas.openxmlformats.org/officeDocument/2006/relationships/oleObject" Target="../embeddings/oleObject55.bin"/><Relationship Id="rId10" Type="http://schemas.openxmlformats.org/officeDocument/2006/relationships/image" Target="../media/image21.emf"/><Relationship Id="rId1" Type="http://schemas.openxmlformats.org/officeDocument/2006/relationships/vmlDrawing" Target="../drawings/vmlDrawing16.vml"/><Relationship Id="rId2"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1" Type="http://schemas.openxmlformats.org/officeDocument/2006/relationships/oleObject" Target="../embeddings/oleObject59.bin"/><Relationship Id="rId12" Type="http://schemas.openxmlformats.org/officeDocument/2006/relationships/image" Target="../media/image20.emf"/><Relationship Id="rId1" Type="http://schemas.openxmlformats.org/officeDocument/2006/relationships/vmlDrawing" Target="../drawings/vmlDrawing17.vml"/><Relationship Id="rId2" Type="http://schemas.openxmlformats.org/officeDocument/2006/relationships/slideLayout" Target="../slideLayouts/slideLayout6.xml"/><Relationship Id="rId3" Type="http://schemas.openxmlformats.org/officeDocument/2006/relationships/notesSlide" Target="../notesSlides/notesSlide24.xml"/><Relationship Id="rId4" Type="http://schemas.openxmlformats.org/officeDocument/2006/relationships/oleObject" Target="../embeddings/oleObject56.bin"/><Relationship Id="rId5" Type="http://schemas.openxmlformats.org/officeDocument/2006/relationships/image" Target="../media/image17.emf"/><Relationship Id="rId6" Type="http://schemas.openxmlformats.org/officeDocument/2006/relationships/image" Target="../media/image1.png"/><Relationship Id="rId7" Type="http://schemas.openxmlformats.org/officeDocument/2006/relationships/oleObject" Target="../embeddings/oleObject57.bin"/><Relationship Id="rId8" Type="http://schemas.openxmlformats.org/officeDocument/2006/relationships/image" Target="../media/image22.emf"/><Relationship Id="rId9" Type="http://schemas.openxmlformats.org/officeDocument/2006/relationships/oleObject" Target="../embeddings/oleObject58.bin"/><Relationship Id="rId10" Type="http://schemas.openxmlformats.org/officeDocument/2006/relationships/image" Target="../media/image21.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26.jpg"/><Relationship Id="rId5" Type="http://schemas.openxmlformats.org/officeDocument/2006/relationships/oleObject" Target="../embeddings/Microsoft_Equation1.bin"/><Relationship Id="rId6" Type="http://schemas.openxmlformats.org/officeDocument/2006/relationships/image" Target="../media/image23.emf"/><Relationship Id="rId7" Type="http://schemas.openxmlformats.org/officeDocument/2006/relationships/oleObject" Target="../embeddings/Microsoft_Equation2.bin"/><Relationship Id="rId8" Type="http://schemas.openxmlformats.org/officeDocument/2006/relationships/image" Target="../media/image24.emf"/><Relationship Id="rId9" Type="http://schemas.openxmlformats.org/officeDocument/2006/relationships/oleObject" Target="../embeddings/Microsoft_Equation3.bin"/><Relationship Id="rId10" Type="http://schemas.openxmlformats.org/officeDocument/2006/relationships/image" Target="../media/image25.emf"/><Relationship Id="rId11" Type="http://schemas.openxmlformats.org/officeDocument/2006/relationships/image" Target="../media/image1.png"/><Relationship Id="rId1" Type="http://schemas.openxmlformats.org/officeDocument/2006/relationships/vmlDrawing" Target="../drawings/vmlDrawing18.vml"/><Relationship Id="rId2"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1" Type="http://schemas.openxmlformats.org/officeDocument/2006/relationships/oleObject" Target="../embeddings/oleObject62.bin"/><Relationship Id="rId12" Type="http://schemas.openxmlformats.org/officeDocument/2006/relationships/image" Target="../media/image5.emf"/><Relationship Id="rId1" Type="http://schemas.openxmlformats.org/officeDocument/2006/relationships/vmlDrawing" Target="../drawings/vmlDrawing19.vml"/><Relationship Id="rId2" Type="http://schemas.openxmlformats.org/officeDocument/2006/relationships/slideLayout" Target="../slideLayouts/slideLayout6.xml"/><Relationship Id="rId3" Type="http://schemas.openxmlformats.org/officeDocument/2006/relationships/notesSlide" Target="../notesSlides/notesSlide26.xml"/><Relationship Id="rId4" Type="http://schemas.openxmlformats.org/officeDocument/2006/relationships/image" Target="../media/image14.jpg"/><Relationship Id="rId5" Type="http://schemas.openxmlformats.org/officeDocument/2006/relationships/image" Target="../media/image1.png"/><Relationship Id="rId6" Type="http://schemas.openxmlformats.org/officeDocument/2006/relationships/oleObject" Target="../embeddings/oleObject60.bin"/><Relationship Id="rId7" Type="http://schemas.openxmlformats.org/officeDocument/2006/relationships/image" Target="../media/image17.emf"/><Relationship Id="rId8" Type="http://schemas.openxmlformats.org/officeDocument/2006/relationships/oleObject" Target="../embeddings/oleObject61.bin"/><Relationship Id="rId9" Type="http://schemas.openxmlformats.org/officeDocument/2006/relationships/image" Target="../media/image27.emf"/><Relationship Id="rId10"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14.jpg"/><Relationship Id="rId5" Type="http://schemas.openxmlformats.org/officeDocument/2006/relationships/image" Target="../media/image1.png"/><Relationship Id="rId6" Type="http://schemas.openxmlformats.org/officeDocument/2006/relationships/oleObject" Target="../embeddings/oleObject63.bin"/><Relationship Id="rId7" Type="http://schemas.openxmlformats.org/officeDocument/2006/relationships/image" Target="../media/image17.emf"/><Relationship Id="rId8" Type="http://schemas.openxmlformats.org/officeDocument/2006/relationships/oleObject" Target="../embeddings/oleObject64.bin"/><Relationship Id="rId9" Type="http://schemas.openxmlformats.org/officeDocument/2006/relationships/image" Target="../media/image27.emf"/><Relationship Id="rId10" Type="http://schemas.openxmlformats.org/officeDocument/2006/relationships/oleObject" Target="../embeddings/oleObject65.bin"/><Relationship Id="rId11" Type="http://schemas.openxmlformats.org/officeDocument/2006/relationships/image" Target="../media/image28.emf"/><Relationship Id="rId1" Type="http://schemas.openxmlformats.org/officeDocument/2006/relationships/vmlDrawing" Target="../drawings/vmlDrawing20.vml"/><Relationship Id="rId2"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1" Type="http://schemas.openxmlformats.org/officeDocument/2006/relationships/image" Target="../media/image28.emf"/><Relationship Id="rId12" Type="http://schemas.openxmlformats.org/officeDocument/2006/relationships/oleObject" Target="../embeddings/oleObject69.bin"/><Relationship Id="rId13" Type="http://schemas.openxmlformats.org/officeDocument/2006/relationships/image" Target="../media/image29.emf"/><Relationship Id="rId1" Type="http://schemas.openxmlformats.org/officeDocument/2006/relationships/vmlDrawing" Target="../drawings/vmlDrawing21.vml"/><Relationship Id="rId2" Type="http://schemas.openxmlformats.org/officeDocument/2006/relationships/slideLayout" Target="../slideLayouts/slideLayout6.xml"/><Relationship Id="rId3" Type="http://schemas.openxmlformats.org/officeDocument/2006/relationships/notesSlide" Target="../notesSlides/notesSlide28.xml"/><Relationship Id="rId4" Type="http://schemas.openxmlformats.org/officeDocument/2006/relationships/image" Target="../media/image14.jpg"/><Relationship Id="rId5" Type="http://schemas.openxmlformats.org/officeDocument/2006/relationships/image" Target="../media/image1.png"/><Relationship Id="rId6" Type="http://schemas.openxmlformats.org/officeDocument/2006/relationships/oleObject" Target="../embeddings/oleObject66.bin"/><Relationship Id="rId7" Type="http://schemas.openxmlformats.org/officeDocument/2006/relationships/image" Target="../media/image17.emf"/><Relationship Id="rId8" Type="http://schemas.openxmlformats.org/officeDocument/2006/relationships/oleObject" Target="../embeddings/oleObject67.bin"/><Relationship Id="rId9" Type="http://schemas.openxmlformats.org/officeDocument/2006/relationships/image" Target="../media/image27.emf"/><Relationship Id="rId10" Type="http://schemas.openxmlformats.org/officeDocument/2006/relationships/oleObject" Target="../embeddings/oleObject68.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70.bin"/><Relationship Id="rId5" Type="http://schemas.openxmlformats.org/officeDocument/2006/relationships/image" Target="../media/image30.emf"/><Relationship Id="rId6" Type="http://schemas.openxmlformats.org/officeDocument/2006/relationships/image" Target="../media/image31.jpg"/><Relationship Id="rId7" Type="http://schemas.openxmlformats.org/officeDocument/2006/relationships/image" Target="../media/image1.png"/><Relationship Id="rId1" Type="http://schemas.openxmlformats.org/officeDocument/2006/relationships/vmlDrawing" Target="../drawings/vmlDrawing22.vml"/><Relationship Id="rId2"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32.jpg"/><Relationship Id="rId5" Type="http://schemas.openxmlformats.org/officeDocument/2006/relationships/image" Target="../media/image1.png"/><Relationship Id="rId6" Type="http://schemas.openxmlformats.org/officeDocument/2006/relationships/oleObject" Target="../embeddings/oleObject71.bin"/><Relationship Id="rId7" Type="http://schemas.openxmlformats.org/officeDocument/2006/relationships/image" Target="../media/image30.emf"/><Relationship Id="rId1" Type="http://schemas.openxmlformats.org/officeDocument/2006/relationships/vmlDrawing" Target="../drawings/vmlDrawing23.vml"/><Relationship Id="rId2"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33.jpg"/><Relationship Id="rId5" Type="http://schemas.openxmlformats.org/officeDocument/2006/relationships/image" Target="../media/image1.png"/><Relationship Id="rId6" Type="http://schemas.openxmlformats.org/officeDocument/2006/relationships/oleObject" Target="../embeddings/oleObject72.bin"/><Relationship Id="rId7" Type="http://schemas.openxmlformats.org/officeDocument/2006/relationships/image" Target="../media/image30.emf"/><Relationship Id="rId1" Type="http://schemas.openxmlformats.org/officeDocument/2006/relationships/vmlDrawing" Target="../drawings/vmlDrawing24.vml"/><Relationship Id="rId2"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33.jpg"/><Relationship Id="rId5" Type="http://schemas.openxmlformats.org/officeDocument/2006/relationships/image" Target="../media/image1.png"/><Relationship Id="rId6" Type="http://schemas.openxmlformats.org/officeDocument/2006/relationships/oleObject" Target="../embeddings/oleObject73.bin"/><Relationship Id="rId7" Type="http://schemas.openxmlformats.org/officeDocument/2006/relationships/image" Target="../media/image30.emf"/><Relationship Id="rId8" Type="http://schemas.openxmlformats.org/officeDocument/2006/relationships/image" Target="../media/image34.jpg"/><Relationship Id="rId1" Type="http://schemas.openxmlformats.org/officeDocument/2006/relationships/vmlDrawing" Target="../drawings/vmlDrawing25.vml"/><Relationship Id="rId2"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35.jpg"/><Relationship Id="rId5" Type="http://schemas.openxmlformats.org/officeDocument/2006/relationships/image" Target="../media/image1.png"/><Relationship Id="rId6" Type="http://schemas.openxmlformats.org/officeDocument/2006/relationships/oleObject" Target="../embeddings/oleObject74.bin"/><Relationship Id="rId7" Type="http://schemas.openxmlformats.org/officeDocument/2006/relationships/image" Target="../media/image30.emf"/><Relationship Id="rId8" Type="http://schemas.openxmlformats.org/officeDocument/2006/relationships/image" Target="../media/image36.jpg"/><Relationship Id="rId1" Type="http://schemas.openxmlformats.org/officeDocument/2006/relationships/vmlDrawing" Target="../drawings/vmlDrawing26.vml"/><Relationship Id="rId2"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1" Type="http://schemas.openxmlformats.org/officeDocument/2006/relationships/oleObject" Target="../embeddings/oleObject78.bin"/><Relationship Id="rId12" Type="http://schemas.openxmlformats.org/officeDocument/2006/relationships/image" Target="../media/image40.emf"/><Relationship Id="rId13" Type="http://schemas.openxmlformats.org/officeDocument/2006/relationships/image" Target="../media/image1.png"/><Relationship Id="rId1" Type="http://schemas.openxmlformats.org/officeDocument/2006/relationships/vmlDrawing" Target="../drawings/vmlDrawing27.vml"/><Relationship Id="rId2" Type="http://schemas.openxmlformats.org/officeDocument/2006/relationships/slideLayout" Target="../slideLayouts/slideLayout6.xml"/><Relationship Id="rId3" Type="http://schemas.openxmlformats.org/officeDocument/2006/relationships/notesSlide" Target="../notesSlides/notesSlide34.xml"/><Relationship Id="rId4" Type="http://schemas.openxmlformats.org/officeDocument/2006/relationships/image" Target="../media/image41.jpg"/><Relationship Id="rId5" Type="http://schemas.openxmlformats.org/officeDocument/2006/relationships/oleObject" Target="../embeddings/oleObject75.bin"/><Relationship Id="rId6" Type="http://schemas.openxmlformats.org/officeDocument/2006/relationships/image" Target="../media/image37.emf"/><Relationship Id="rId7" Type="http://schemas.openxmlformats.org/officeDocument/2006/relationships/oleObject" Target="../embeddings/oleObject76.bin"/><Relationship Id="rId8" Type="http://schemas.openxmlformats.org/officeDocument/2006/relationships/image" Target="../media/image38.emf"/><Relationship Id="rId9" Type="http://schemas.openxmlformats.org/officeDocument/2006/relationships/oleObject" Target="../embeddings/oleObject77.bin"/><Relationship Id="rId10" Type="http://schemas.openxmlformats.org/officeDocument/2006/relationships/image" Target="../media/image39.emf"/></Relationships>
</file>

<file path=ppt/slides/_rels/slide37.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1.png"/><Relationship Id="rId5" Type="http://schemas.openxmlformats.org/officeDocument/2006/relationships/oleObject" Target="../embeddings/oleObject79.bin"/><Relationship Id="rId6" Type="http://schemas.openxmlformats.org/officeDocument/2006/relationships/image" Target="../media/image42.emf"/><Relationship Id="rId1" Type="http://schemas.openxmlformats.org/officeDocument/2006/relationships/vmlDrawing" Target="../drawings/vmlDrawing28.vml"/><Relationship Id="rId2"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1" Type="http://schemas.openxmlformats.org/officeDocument/2006/relationships/oleObject" Target="../embeddings/oleObject83.bin"/><Relationship Id="rId12" Type="http://schemas.openxmlformats.org/officeDocument/2006/relationships/image" Target="../media/image11.emf"/><Relationship Id="rId1" Type="http://schemas.openxmlformats.org/officeDocument/2006/relationships/vmlDrawing" Target="../drawings/vmlDrawing29.vml"/><Relationship Id="rId2" Type="http://schemas.openxmlformats.org/officeDocument/2006/relationships/slideLayout" Target="../slideLayouts/slideLayout6.xml"/><Relationship Id="rId3" Type="http://schemas.openxmlformats.org/officeDocument/2006/relationships/notesSlide" Target="../notesSlides/notesSlide35.xml"/><Relationship Id="rId4" Type="http://schemas.openxmlformats.org/officeDocument/2006/relationships/oleObject" Target="../embeddings/oleObject80.bin"/><Relationship Id="rId5" Type="http://schemas.openxmlformats.org/officeDocument/2006/relationships/image" Target="../media/image9.emf"/><Relationship Id="rId6" Type="http://schemas.openxmlformats.org/officeDocument/2006/relationships/oleObject" Target="../embeddings/oleObject81.bin"/><Relationship Id="rId7" Type="http://schemas.openxmlformats.org/officeDocument/2006/relationships/image" Target="../media/image12.emf"/><Relationship Id="rId8" Type="http://schemas.openxmlformats.org/officeDocument/2006/relationships/image" Target="../media/image1.png"/><Relationship Id="rId9" Type="http://schemas.openxmlformats.org/officeDocument/2006/relationships/oleObject" Target="../embeddings/oleObject82.bin"/><Relationship Id="rId10"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1" Type="http://schemas.openxmlformats.org/officeDocument/2006/relationships/oleObject" Target="../embeddings/oleObject87.bin"/><Relationship Id="rId12" Type="http://schemas.openxmlformats.org/officeDocument/2006/relationships/image" Target="../media/image11.emf"/><Relationship Id="rId1" Type="http://schemas.openxmlformats.org/officeDocument/2006/relationships/vmlDrawing" Target="../drawings/vmlDrawing30.vml"/><Relationship Id="rId2" Type="http://schemas.openxmlformats.org/officeDocument/2006/relationships/slideLayout" Target="../slideLayouts/slideLayout6.xml"/><Relationship Id="rId3" Type="http://schemas.openxmlformats.org/officeDocument/2006/relationships/notesSlide" Target="../notesSlides/notesSlide36.xml"/><Relationship Id="rId4" Type="http://schemas.openxmlformats.org/officeDocument/2006/relationships/oleObject" Target="../embeddings/oleObject84.bin"/><Relationship Id="rId5" Type="http://schemas.openxmlformats.org/officeDocument/2006/relationships/image" Target="../media/image9.emf"/><Relationship Id="rId6" Type="http://schemas.openxmlformats.org/officeDocument/2006/relationships/oleObject" Target="../embeddings/oleObject85.bin"/><Relationship Id="rId7" Type="http://schemas.openxmlformats.org/officeDocument/2006/relationships/image" Target="../media/image12.emf"/><Relationship Id="rId8" Type="http://schemas.openxmlformats.org/officeDocument/2006/relationships/image" Target="../media/image1.png"/><Relationship Id="rId9" Type="http://schemas.openxmlformats.org/officeDocument/2006/relationships/oleObject" Target="../embeddings/oleObject86.bin"/><Relationship Id="rId10" Type="http://schemas.openxmlformats.org/officeDocument/2006/relationships/image" Target="../media/image10.emf"/></Relationships>
</file>

<file path=ppt/slides/_rels/slide41.xml.rels><?xml version="1.0" encoding="UTF-8" standalone="yes"?>
<Relationships xmlns="http://schemas.openxmlformats.org/package/2006/relationships"><Relationship Id="rId11" Type="http://schemas.openxmlformats.org/officeDocument/2006/relationships/oleObject" Target="../embeddings/oleObject91.bin"/><Relationship Id="rId12" Type="http://schemas.openxmlformats.org/officeDocument/2006/relationships/image" Target="../media/image11.emf"/><Relationship Id="rId13" Type="http://schemas.openxmlformats.org/officeDocument/2006/relationships/oleObject" Target="../embeddings/oleObject92.bin"/><Relationship Id="rId14" Type="http://schemas.openxmlformats.org/officeDocument/2006/relationships/image" Target="../media/image44.emf"/><Relationship Id="rId1" Type="http://schemas.openxmlformats.org/officeDocument/2006/relationships/vmlDrawing" Target="../drawings/vmlDrawing31.vml"/><Relationship Id="rId2" Type="http://schemas.openxmlformats.org/officeDocument/2006/relationships/slideLayout" Target="../slideLayouts/slideLayout6.xml"/><Relationship Id="rId3" Type="http://schemas.openxmlformats.org/officeDocument/2006/relationships/notesSlide" Target="../notesSlides/notesSlide37.xml"/><Relationship Id="rId4" Type="http://schemas.openxmlformats.org/officeDocument/2006/relationships/oleObject" Target="../embeddings/oleObject88.bin"/><Relationship Id="rId5" Type="http://schemas.openxmlformats.org/officeDocument/2006/relationships/image" Target="../media/image9.emf"/><Relationship Id="rId6" Type="http://schemas.openxmlformats.org/officeDocument/2006/relationships/oleObject" Target="../embeddings/oleObject89.bin"/><Relationship Id="rId7" Type="http://schemas.openxmlformats.org/officeDocument/2006/relationships/image" Target="../media/image12.emf"/><Relationship Id="rId8" Type="http://schemas.openxmlformats.org/officeDocument/2006/relationships/image" Target="../media/image1.png"/><Relationship Id="rId9" Type="http://schemas.openxmlformats.org/officeDocument/2006/relationships/oleObject" Target="../embeddings/oleObject90.bin"/><Relationship Id="rId10" Type="http://schemas.openxmlformats.org/officeDocument/2006/relationships/image" Target="../media/image10.emf"/></Relationships>
</file>

<file path=ppt/slides/_rels/slide42.xml.rels><?xml version="1.0" encoding="UTF-8" standalone="yes"?>
<Relationships xmlns="http://schemas.openxmlformats.org/package/2006/relationships"><Relationship Id="rId11" Type="http://schemas.openxmlformats.org/officeDocument/2006/relationships/oleObject" Target="../embeddings/oleObject96.bin"/><Relationship Id="rId12" Type="http://schemas.openxmlformats.org/officeDocument/2006/relationships/image" Target="../media/image11.emf"/><Relationship Id="rId13" Type="http://schemas.openxmlformats.org/officeDocument/2006/relationships/oleObject" Target="../embeddings/oleObject97.bin"/><Relationship Id="rId14" Type="http://schemas.openxmlformats.org/officeDocument/2006/relationships/image" Target="../media/image44.emf"/><Relationship Id="rId1" Type="http://schemas.openxmlformats.org/officeDocument/2006/relationships/vmlDrawing" Target="../drawings/vmlDrawing32.vml"/><Relationship Id="rId2" Type="http://schemas.openxmlformats.org/officeDocument/2006/relationships/slideLayout" Target="../slideLayouts/slideLayout6.xml"/><Relationship Id="rId3" Type="http://schemas.openxmlformats.org/officeDocument/2006/relationships/notesSlide" Target="../notesSlides/notesSlide38.xml"/><Relationship Id="rId4" Type="http://schemas.openxmlformats.org/officeDocument/2006/relationships/oleObject" Target="../embeddings/oleObject93.bin"/><Relationship Id="rId5" Type="http://schemas.openxmlformats.org/officeDocument/2006/relationships/image" Target="../media/image9.emf"/><Relationship Id="rId6" Type="http://schemas.openxmlformats.org/officeDocument/2006/relationships/oleObject" Target="../embeddings/oleObject94.bin"/><Relationship Id="rId7" Type="http://schemas.openxmlformats.org/officeDocument/2006/relationships/image" Target="../media/image12.emf"/><Relationship Id="rId8" Type="http://schemas.openxmlformats.org/officeDocument/2006/relationships/image" Target="../media/image1.png"/><Relationship Id="rId9" Type="http://schemas.openxmlformats.org/officeDocument/2006/relationships/oleObject" Target="../embeddings/oleObject95.bin"/><Relationship Id="rId10" Type="http://schemas.openxmlformats.org/officeDocument/2006/relationships/image" Target="../media/image10.emf"/></Relationships>
</file>

<file path=ppt/slides/_rels/slide43.xml.rels><?xml version="1.0" encoding="UTF-8" standalone="yes"?>
<Relationships xmlns="http://schemas.openxmlformats.org/package/2006/relationships"><Relationship Id="rId11" Type="http://schemas.openxmlformats.org/officeDocument/2006/relationships/oleObject" Target="../embeddings/oleObject101.bin"/><Relationship Id="rId12" Type="http://schemas.openxmlformats.org/officeDocument/2006/relationships/image" Target="../media/image11.emf"/><Relationship Id="rId13" Type="http://schemas.openxmlformats.org/officeDocument/2006/relationships/oleObject" Target="../embeddings/oleObject102.bin"/><Relationship Id="rId14" Type="http://schemas.openxmlformats.org/officeDocument/2006/relationships/image" Target="../media/image44.emf"/><Relationship Id="rId1" Type="http://schemas.openxmlformats.org/officeDocument/2006/relationships/vmlDrawing" Target="../drawings/vmlDrawing33.vml"/><Relationship Id="rId2" Type="http://schemas.openxmlformats.org/officeDocument/2006/relationships/slideLayout" Target="../slideLayouts/slideLayout6.xml"/><Relationship Id="rId3" Type="http://schemas.openxmlformats.org/officeDocument/2006/relationships/notesSlide" Target="../notesSlides/notesSlide39.xml"/><Relationship Id="rId4" Type="http://schemas.openxmlformats.org/officeDocument/2006/relationships/oleObject" Target="../embeddings/oleObject98.bin"/><Relationship Id="rId5" Type="http://schemas.openxmlformats.org/officeDocument/2006/relationships/image" Target="../media/image9.emf"/><Relationship Id="rId6" Type="http://schemas.openxmlformats.org/officeDocument/2006/relationships/oleObject" Target="../embeddings/oleObject99.bin"/><Relationship Id="rId7" Type="http://schemas.openxmlformats.org/officeDocument/2006/relationships/image" Target="../media/image12.emf"/><Relationship Id="rId8" Type="http://schemas.openxmlformats.org/officeDocument/2006/relationships/image" Target="../media/image1.png"/><Relationship Id="rId9" Type="http://schemas.openxmlformats.org/officeDocument/2006/relationships/oleObject" Target="../embeddings/oleObject100.bin"/><Relationship Id="rId10" Type="http://schemas.openxmlformats.org/officeDocument/2006/relationships/image" Target="../media/image10.emf"/></Relationships>
</file>

<file path=ppt/slides/_rels/slide44.xml.rels><?xml version="1.0" encoding="UTF-8" standalone="yes"?>
<Relationships xmlns="http://schemas.openxmlformats.org/package/2006/relationships"><Relationship Id="rId11" Type="http://schemas.openxmlformats.org/officeDocument/2006/relationships/oleObject" Target="../embeddings/oleObject106.bin"/><Relationship Id="rId12" Type="http://schemas.openxmlformats.org/officeDocument/2006/relationships/image" Target="../media/image11.emf"/><Relationship Id="rId13" Type="http://schemas.openxmlformats.org/officeDocument/2006/relationships/oleObject" Target="../embeddings/oleObject107.bin"/><Relationship Id="rId14" Type="http://schemas.openxmlformats.org/officeDocument/2006/relationships/image" Target="../media/image45.emf"/><Relationship Id="rId15" Type="http://schemas.openxmlformats.org/officeDocument/2006/relationships/oleObject" Target="../embeddings/oleObject108.bin"/><Relationship Id="rId16" Type="http://schemas.openxmlformats.org/officeDocument/2006/relationships/image" Target="../media/image44.emf"/><Relationship Id="rId1" Type="http://schemas.openxmlformats.org/officeDocument/2006/relationships/vmlDrawing" Target="../drawings/vmlDrawing34.vml"/><Relationship Id="rId2" Type="http://schemas.openxmlformats.org/officeDocument/2006/relationships/slideLayout" Target="../slideLayouts/slideLayout6.xml"/><Relationship Id="rId3" Type="http://schemas.openxmlformats.org/officeDocument/2006/relationships/notesSlide" Target="../notesSlides/notesSlide40.xml"/><Relationship Id="rId4" Type="http://schemas.openxmlformats.org/officeDocument/2006/relationships/oleObject" Target="../embeddings/oleObject103.bin"/><Relationship Id="rId5" Type="http://schemas.openxmlformats.org/officeDocument/2006/relationships/image" Target="../media/image9.emf"/><Relationship Id="rId6" Type="http://schemas.openxmlformats.org/officeDocument/2006/relationships/oleObject" Target="../embeddings/oleObject104.bin"/><Relationship Id="rId7" Type="http://schemas.openxmlformats.org/officeDocument/2006/relationships/image" Target="../media/image12.emf"/><Relationship Id="rId8" Type="http://schemas.openxmlformats.org/officeDocument/2006/relationships/image" Target="../media/image1.png"/><Relationship Id="rId9" Type="http://schemas.openxmlformats.org/officeDocument/2006/relationships/oleObject" Target="../embeddings/oleObject105.bin"/><Relationship Id="rId10" Type="http://schemas.openxmlformats.org/officeDocument/2006/relationships/image" Target="../media/image10.emf"/></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image" Target="../media/image49.jpg"/><Relationship Id="rId5" Type="http://schemas.openxmlformats.org/officeDocument/2006/relationships/oleObject" Target="../embeddings/oleObject109.bin"/><Relationship Id="rId6" Type="http://schemas.openxmlformats.org/officeDocument/2006/relationships/image" Target="../media/image48.emf"/><Relationship Id="rId7" Type="http://schemas.openxmlformats.org/officeDocument/2006/relationships/image" Target="../media/image1.png"/><Relationship Id="rId1" Type="http://schemas.openxmlformats.org/officeDocument/2006/relationships/vmlDrawing" Target="../drawings/vmlDrawing35.vml"/><Relationship Id="rId2"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image" Target="../media/image49.jpg"/><Relationship Id="rId5" Type="http://schemas.openxmlformats.org/officeDocument/2006/relationships/oleObject" Target="../embeddings/oleObject110.bin"/><Relationship Id="rId6" Type="http://schemas.openxmlformats.org/officeDocument/2006/relationships/image" Target="../media/image48.emf"/><Relationship Id="rId7" Type="http://schemas.openxmlformats.org/officeDocument/2006/relationships/image" Target="../media/image1.png"/><Relationship Id="rId1" Type="http://schemas.openxmlformats.org/officeDocument/2006/relationships/vmlDrawing" Target="../drawings/vmlDrawing36.vml"/><Relationship Id="rId2"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4.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5.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6.png"/><Relationship Id="rId7" Type="http://schemas.openxmlformats.org/officeDocument/2006/relationships/oleObject" Target="../embeddings/oleObject1.bin"/><Relationship Id="rId8" Type="http://schemas.openxmlformats.org/officeDocument/2006/relationships/image" Target="../media/image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5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7.ti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image" Target="../media/image26.jpg"/><Relationship Id="rId5" Type="http://schemas.openxmlformats.org/officeDocument/2006/relationships/oleObject" Target="../embeddings/Microsoft_Equation4.bin"/><Relationship Id="rId6" Type="http://schemas.openxmlformats.org/officeDocument/2006/relationships/image" Target="../media/image23.emf"/><Relationship Id="rId7" Type="http://schemas.openxmlformats.org/officeDocument/2006/relationships/image" Target="../media/image1.png"/><Relationship Id="rId8" Type="http://schemas.openxmlformats.org/officeDocument/2006/relationships/oleObject" Target="../embeddings/Microsoft_Equation5.bin"/><Relationship Id="rId1" Type="http://schemas.openxmlformats.org/officeDocument/2006/relationships/vmlDrawing" Target="../drawings/vmlDrawing37.vml"/><Relationship Id="rId2"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6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hyperlink" Target="https://dcc.ligo.org/LIGO-G1601173" TargetMode="External"/><Relationship Id="rId4" Type="http://schemas.openxmlformats.org/officeDocument/2006/relationships/image" Target="../media/image1.png"/><Relationship Id="rId5" Type="http://schemas.openxmlformats.org/officeDocument/2006/relationships/image" Target="../media/image62.jp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75.xml.rels><?xml version="1.0" encoding="UTF-8" standalone="yes"?>
<Relationships xmlns="http://schemas.openxmlformats.org/package/2006/relationships"><Relationship Id="rId3" Type="http://schemas.openxmlformats.org/officeDocument/2006/relationships/hyperlink" Target="https://dcc.ligo.org/LIGO-G1601173" TargetMode="External"/><Relationship Id="rId4" Type="http://schemas.openxmlformats.org/officeDocument/2006/relationships/image" Target="../media/image63.pn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76.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jp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jpg"/><Relationship Id="rId3" Type="http://schemas.openxmlformats.org/officeDocument/2006/relationships/image" Target="../media/image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g"/><Relationship Id="rId3" Type="http://schemas.openxmlformats.org/officeDocument/2006/relationships/image" Target="../media/image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g"/><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g"/><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1" Type="http://schemas.openxmlformats.org/officeDocument/2006/relationships/image" Target="../media/image10.emf"/><Relationship Id="rId12" Type="http://schemas.openxmlformats.org/officeDocument/2006/relationships/oleObject" Target="../embeddings/oleObject5.bin"/><Relationship Id="rId1" Type="http://schemas.openxmlformats.org/officeDocument/2006/relationships/vmlDrawing" Target="../drawings/vmlDrawing2.vml"/><Relationship Id="rId2" Type="http://schemas.openxmlformats.org/officeDocument/2006/relationships/slideLayout" Target="../slideLayouts/slideLayout6.xml"/><Relationship Id="rId3" Type="http://schemas.openxmlformats.org/officeDocument/2006/relationships/notesSlide" Target="../notesSlides/notesSlide7.xml"/><Relationship Id="rId4" Type="http://schemas.openxmlformats.org/officeDocument/2006/relationships/oleObject" Target="../embeddings/oleObject2.bin"/><Relationship Id="rId5" Type="http://schemas.openxmlformats.org/officeDocument/2006/relationships/image" Target="../media/image9.emf"/><Relationship Id="rId6" Type="http://schemas.openxmlformats.org/officeDocument/2006/relationships/image" Target="../media/image6.png"/><Relationship Id="rId7" Type="http://schemas.openxmlformats.org/officeDocument/2006/relationships/oleObject" Target="../embeddings/oleObject3.bin"/><Relationship Id="rId8" Type="http://schemas.openxmlformats.org/officeDocument/2006/relationships/image" Target="../media/image5.emf"/><Relationship Id="rId9" Type="http://schemas.openxmlformats.org/officeDocument/2006/relationships/image" Target="../media/image1.png"/><Relationship Id="rId10"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smtClean="0"/>
              <a:t>Intro to Controls and the new Controls Working Group</a:t>
            </a:r>
            <a:endParaRPr lang="en-US" dirty="0"/>
          </a:p>
        </p:txBody>
      </p:sp>
      <p:sp>
        <p:nvSpPr>
          <p:cNvPr id="3" name="Subtitle 2"/>
          <p:cNvSpPr>
            <a:spLocks noGrp="1"/>
          </p:cNvSpPr>
          <p:nvPr>
            <p:ph type="subTitle" idx="1"/>
          </p:nvPr>
        </p:nvSpPr>
        <p:spPr/>
        <p:txBody>
          <a:bodyPr>
            <a:noAutofit/>
          </a:bodyPr>
          <a:lstStyle/>
          <a:p>
            <a:r>
              <a:rPr lang="en-US" sz="2400" dirty="0" smtClean="0"/>
              <a:t>Brett Shapiro</a:t>
            </a:r>
          </a:p>
          <a:p>
            <a:endParaRPr lang="en-US" sz="2400" dirty="0" smtClean="0"/>
          </a:p>
          <a:p>
            <a:r>
              <a:rPr lang="en-US" sz="2400" dirty="0" smtClean="0"/>
              <a:t>31 August 2016</a:t>
            </a:r>
          </a:p>
          <a:p>
            <a:r>
              <a:rPr lang="en-US" sz="2400" dirty="0" smtClean="0"/>
              <a:t>LAAC Session</a:t>
            </a:r>
          </a:p>
          <a:p>
            <a:r>
              <a:rPr lang="en-US" sz="2400" dirty="0" smtClean="0"/>
              <a:t>LVC Glasgow Scotland</a:t>
            </a:r>
            <a:endParaRPr lang="en-US" sz="2400" dirty="0"/>
          </a:p>
        </p:txBody>
      </p:sp>
      <p:sp>
        <p:nvSpPr>
          <p:cNvPr id="4" name="Footer Placeholder 3"/>
          <p:cNvSpPr>
            <a:spLocks noGrp="1"/>
          </p:cNvSpPr>
          <p:nvPr>
            <p:ph type="ftr" sz="quarter" idx="11"/>
          </p:nvPr>
        </p:nvSpPr>
        <p:spPr/>
        <p:txBody>
          <a:bodyPr/>
          <a:lstStyle/>
          <a:p>
            <a:r>
              <a:rPr lang="en-US" dirty="0" smtClean="0"/>
              <a:t>G1601640-</a:t>
            </a:r>
            <a:r>
              <a:rPr lang="en-US" dirty="0" smtClean="0"/>
              <a:t>v2</a:t>
            </a:r>
            <a:endParaRPr lang="en-US" dirty="0"/>
          </a:p>
        </p:txBody>
      </p:sp>
    </p:spTree>
    <p:extLst>
      <p:ext uri="{BB962C8B-B14F-4D97-AF65-F5344CB8AC3E}">
        <p14:creationId xmlns:p14="http://schemas.microsoft.com/office/powerpoint/2010/main" val="3008564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768" y="20646"/>
            <a:ext cx="7761271" cy="1143000"/>
          </a:xfrm>
        </p:spPr>
        <p:txBody>
          <a:bodyPr/>
          <a:lstStyle/>
          <a:p>
            <a:r>
              <a:rPr lang="en-US" dirty="0" smtClean="0"/>
              <a:t>Feedback loop block diagram</a:t>
            </a:r>
            <a:endParaRPr lang="en-US" dirty="0"/>
          </a:p>
        </p:txBody>
      </p:sp>
      <p:sp>
        <p:nvSpPr>
          <p:cNvPr id="8" name="Rectangle 7"/>
          <p:cNvSpPr/>
          <p:nvPr/>
        </p:nvSpPr>
        <p:spPr>
          <a:xfrm>
            <a:off x="5949176" y="1884948"/>
            <a:ext cx="1237627"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HAM-ISI</a:t>
            </a:r>
            <a:endParaRPr lang="en-US" sz="2400" dirty="0">
              <a:solidFill>
                <a:srgbClr val="000000"/>
              </a:solidFill>
            </a:endParaRPr>
          </a:p>
        </p:txBody>
      </p:sp>
      <p:sp>
        <p:nvSpPr>
          <p:cNvPr id="9" name="Rectangle 8"/>
          <p:cNvSpPr/>
          <p:nvPr/>
        </p:nvSpPr>
        <p:spPr>
          <a:xfrm>
            <a:off x="4101943" y="3187030"/>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00"/>
                </a:solidFill>
              </a:rPr>
              <a:t>Position sensor</a:t>
            </a:r>
            <a:endParaRPr lang="en-US" sz="2400" dirty="0">
              <a:solidFill>
                <a:srgbClr val="000000"/>
              </a:solidFill>
            </a:endParaRPr>
          </a:p>
        </p:txBody>
      </p:sp>
      <p:cxnSp>
        <p:nvCxnSpPr>
          <p:cNvPr id="11" name="Straight Arrow Connector 10"/>
          <p:cNvCxnSpPr>
            <a:stCxn id="8" idx="3"/>
          </p:cNvCxnSpPr>
          <p:nvPr/>
        </p:nvCxnSpPr>
        <p:spPr>
          <a:xfrm flipV="1">
            <a:off x="7186803" y="2312736"/>
            <a:ext cx="1368589" cy="2"/>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340356" y="1482819"/>
            <a:ext cx="1195159" cy="830997"/>
          </a:xfrm>
          <a:prstGeom prst="rect">
            <a:avLst/>
          </a:prstGeom>
          <a:noFill/>
        </p:spPr>
        <p:txBody>
          <a:bodyPr wrap="none" rtlCol="0">
            <a:spAutoFit/>
          </a:bodyPr>
          <a:lstStyle/>
          <a:p>
            <a:r>
              <a:rPr lang="en-US" sz="2400" dirty="0" smtClean="0"/>
              <a:t>Current</a:t>
            </a:r>
          </a:p>
          <a:p>
            <a:r>
              <a:rPr lang="en-US" sz="2400" dirty="0"/>
              <a:t>position</a:t>
            </a:r>
          </a:p>
        </p:txBody>
      </p:sp>
      <p:cxnSp>
        <p:nvCxnSpPr>
          <p:cNvPr id="43" name="Straight Arrow Connector 42"/>
          <p:cNvCxnSpPr>
            <a:endCxn id="19" idx="2"/>
          </p:cNvCxnSpPr>
          <p:nvPr/>
        </p:nvCxnSpPr>
        <p:spPr>
          <a:xfrm>
            <a:off x="50485" y="2312736"/>
            <a:ext cx="1383028" cy="6683"/>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0485" y="1500878"/>
            <a:ext cx="1195159" cy="830997"/>
          </a:xfrm>
          <a:prstGeom prst="rect">
            <a:avLst/>
          </a:prstGeom>
          <a:noFill/>
        </p:spPr>
        <p:txBody>
          <a:bodyPr wrap="none" rtlCol="0">
            <a:spAutoFit/>
          </a:bodyPr>
          <a:lstStyle/>
          <a:p>
            <a:r>
              <a:rPr lang="en-US" sz="2400" dirty="0" smtClean="0"/>
              <a:t>Desired</a:t>
            </a:r>
          </a:p>
          <a:p>
            <a:r>
              <a:rPr lang="en-US" sz="2400" dirty="0" smtClean="0"/>
              <a:t>position</a:t>
            </a:r>
            <a:endParaRPr lang="en-US" sz="2400" dirty="0"/>
          </a:p>
        </p:txBody>
      </p:sp>
      <p:cxnSp>
        <p:nvCxnSpPr>
          <p:cNvPr id="59" name="Elbow Connector 58"/>
          <p:cNvCxnSpPr>
            <a:endCxn id="9" idx="3"/>
          </p:cNvCxnSpPr>
          <p:nvPr/>
        </p:nvCxnSpPr>
        <p:spPr>
          <a:xfrm rot="10800000" flipV="1">
            <a:off x="5559102" y="2331874"/>
            <a:ext cx="1873741" cy="1282945"/>
          </a:xfrm>
          <a:prstGeom prst="bentConnector3">
            <a:avLst>
              <a:gd name="adj1" fmla="val 58"/>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Elbow Connector 61"/>
          <p:cNvCxnSpPr>
            <a:stCxn id="9" idx="1"/>
            <a:endCxn id="19" idx="4"/>
          </p:cNvCxnSpPr>
          <p:nvPr/>
        </p:nvCxnSpPr>
        <p:spPr>
          <a:xfrm rot="10800000">
            <a:off x="1707833" y="2593472"/>
            <a:ext cx="2394110" cy="1021348"/>
          </a:xfrm>
          <a:prstGeom prst="bentConnector2">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68" name="Group 67"/>
          <p:cNvGrpSpPr/>
          <p:nvPr/>
        </p:nvGrpSpPr>
        <p:grpSpPr>
          <a:xfrm>
            <a:off x="1393409" y="2045366"/>
            <a:ext cx="588744" cy="641684"/>
            <a:chOff x="1393409" y="2045366"/>
            <a:chExt cx="588744" cy="641684"/>
          </a:xfrm>
        </p:grpSpPr>
        <p:sp>
          <p:nvSpPr>
            <p:cNvPr id="19" name="Oval 18"/>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21" name="TextBox 20"/>
            <p:cNvSpPr txBox="1"/>
            <p:nvPr/>
          </p:nvSpPr>
          <p:spPr>
            <a:xfrm>
              <a:off x="1393409" y="2064967"/>
              <a:ext cx="338554" cy="461665"/>
            </a:xfrm>
            <a:prstGeom prst="rect">
              <a:avLst/>
            </a:prstGeom>
            <a:noFill/>
          </p:spPr>
          <p:txBody>
            <a:bodyPr wrap="none" rtlCol="0">
              <a:spAutoFit/>
            </a:bodyPr>
            <a:lstStyle/>
            <a:p>
              <a:r>
                <a:rPr lang="en-US" sz="2400" b="1" dirty="0" smtClean="0"/>
                <a:t>+</a:t>
              </a:r>
              <a:endParaRPr lang="en-US" sz="2400" b="1" dirty="0"/>
            </a:p>
          </p:txBody>
        </p:sp>
        <p:sp>
          <p:nvSpPr>
            <p:cNvPr id="67" name="TextBox 66"/>
            <p:cNvSpPr txBox="1"/>
            <p:nvPr/>
          </p:nvSpPr>
          <p:spPr>
            <a:xfrm>
              <a:off x="1565781" y="2225385"/>
              <a:ext cx="278892" cy="461665"/>
            </a:xfrm>
            <a:prstGeom prst="rect">
              <a:avLst/>
            </a:prstGeom>
            <a:noFill/>
          </p:spPr>
          <p:txBody>
            <a:bodyPr wrap="none" rtlCol="0">
              <a:spAutoFit/>
            </a:bodyPr>
            <a:lstStyle/>
            <a:p>
              <a:r>
                <a:rPr lang="en-US" sz="2400" b="1" dirty="0" smtClean="0"/>
                <a:t>-</a:t>
              </a:r>
              <a:endParaRPr lang="en-US" sz="2400" b="1" dirty="0"/>
            </a:p>
          </p:txBody>
        </p:sp>
      </p:grpSp>
      <p:sp>
        <p:nvSpPr>
          <p:cNvPr id="24" name="Slide Number Placeholder 23"/>
          <p:cNvSpPr>
            <a:spLocks noGrp="1"/>
          </p:cNvSpPr>
          <p:nvPr>
            <p:ph type="sldNum" sz="quarter" idx="12"/>
          </p:nvPr>
        </p:nvSpPr>
        <p:spPr/>
        <p:txBody>
          <a:bodyPr/>
          <a:lstStyle/>
          <a:p>
            <a:fld id="{22033EDB-169B-9A40-BDA9-44EE0641E66E}" type="slidenum">
              <a:rPr lang="en-US" smtClean="0"/>
              <a:t>10</a:t>
            </a:fld>
            <a:endParaRPr lang="en-US"/>
          </a:p>
        </p:txBody>
      </p:sp>
      <p:graphicFrame>
        <p:nvGraphicFramePr>
          <p:cNvPr id="35" name="Object 34"/>
          <p:cNvGraphicFramePr>
            <a:graphicFrameLocks noChangeAspect="1"/>
          </p:cNvGraphicFramePr>
          <p:nvPr>
            <p:extLst>
              <p:ext uri="{D42A27DB-BD31-4B8C-83A1-F6EECF244321}">
                <p14:modId xmlns:p14="http://schemas.microsoft.com/office/powerpoint/2010/main" val="154465767"/>
              </p:ext>
            </p:extLst>
          </p:nvPr>
        </p:nvGraphicFramePr>
        <p:xfrm>
          <a:off x="6553200" y="3608993"/>
          <a:ext cx="347663" cy="382588"/>
        </p:xfrm>
        <a:graphic>
          <a:graphicData uri="http://schemas.openxmlformats.org/presentationml/2006/ole">
            <mc:AlternateContent xmlns:mc="http://schemas.openxmlformats.org/markup-compatibility/2006">
              <mc:Choice xmlns:v="urn:schemas-microsoft-com:vml" Requires="v">
                <p:oleObj spid="_x0000_s79668" name="Equation" r:id="rId4" imgW="127000" imgH="139700" progId="Equation.3">
                  <p:embed/>
                </p:oleObj>
              </mc:Choice>
              <mc:Fallback>
                <p:oleObj name="Equation" r:id="rId4" imgW="127000" imgH="139700" progId="Equation.3">
                  <p:embed/>
                  <p:pic>
                    <p:nvPicPr>
                      <p:cNvPr id="0" name=""/>
                      <p:cNvPicPr/>
                      <p:nvPr/>
                    </p:nvPicPr>
                    <p:blipFill>
                      <a:blip r:embed="rId5"/>
                      <a:stretch>
                        <a:fillRect/>
                      </a:stretch>
                    </p:blipFill>
                    <p:spPr>
                      <a:xfrm>
                        <a:off x="6553200" y="3608993"/>
                        <a:ext cx="347663" cy="382588"/>
                      </a:xfrm>
                      <a:prstGeom prst="rect">
                        <a:avLst/>
                      </a:prstGeom>
                    </p:spPr>
                  </p:pic>
                </p:oleObj>
              </mc:Fallback>
            </mc:AlternateContent>
          </a:graphicData>
        </a:graphic>
      </p:graphicFrame>
      <p:grpSp>
        <p:nvGrpSpPr>
          <p:cNvPr id="37" name="Group 36"/>
          <p:cNvGrpSpPr/>
          <p:nvPr/>
        </p:nvGrpSpPr>
        <p:grpSpPr>
          <a:xfrm>
            <a:off x="15471" y="3907632"/>
            <a:ext cx="4443464" cy="2832755"/>
            <a:chOff x="15471" y="3907632"/>
            <a:chExt cx="4443464" cy="2832755"/>
          </a:xfrm>
        </p:grpSpPr>
        <p:sp>
          <p:nvSpPr>
            <p:cNvPr id="38" name="TextBox 37"/>
            <p:cNvSpPr txBox="1"/>
            <p:nvPr/>
          </p:nvSpPr>
          <p:spPr>
            <a:xfrm>
              <a:off x="15471" y="3907632"/>
              <a:ext cx="2223085" cy="461665"/>
            </a:xfrm>
            <a:prstGeom prst="rect">
              <a:avLst/>
            </a:prstGeom>
            <a:noFill/>
          </p:spPr>
          <p:txBody>
            <a:bodyPr wrap="none" rtlCol="0">
              <a:spAutoFit/>
            </a:bodyPr>
            <a:lstStyle/>
            <a:p>
              <a:r>
                <a:rPr lang="en-US" sz="2400" dirty="0" smtClean="0">
                  <a:solidFill>
                    <a:srgbClr val="FF0000"/>
                  </a:solidFill>
                </a:rPr>
                <a:t>Current position</a:t>
              </a:r>
              <a:endParaRPr lang="en-US" sz="2400" dirty="0">
                <a:solidFill>
                  <a:srgbClr val="FF0000"/>
                </a:solidFill>
              </a:endParaRPr>
            </a:p>
          </p:txBody>
        </p:sp>
        <p:sp>
          <p:nvSpPr>
            <p:cNvPr id="39" name="TextBox 38"/>
            <p:cNvSpPr txBox="1"/>
            <p:nvPr/>
          </p:nvSpPr>
          <p:spPr>
            <a:xfrm>
              <a:off x="2238556" y="4250390"/>
              <a:ext cx="2220379" cy="461665"/>
            </a:xfrm>
            <a:prstGeom prst="rect">
              <a:avLst/>
            </a:prstGeom>
            <a:noFill/>
          </p:spPr>
          <p:txBody>
            <a:bodyPr wrap="none" rtlCol="0">
              <a:spAutoFit/>
            </a:bodyPr>
            <a:lstStyle/>
            <a:p>
              <a:r>
                <a:rPr lang="en-US" sz="2400" dirty="0" smtClean="0">
                  <a:solidFill>
                    <a:srgbClr val="0000FF"/>
                  </a:solidFill>
                </a:rPr>
                <a:t>Desired position</a:t>
              </a:r>
              <a:endParaRPr lang="en-US" sz="2400" dirty="0">
                <a:solidFill>
                  <a:srgbClr val="0000FF"/>
                </a:solidFill>
              </a:endParaRPr>
            </a:p>
          </p:txBody>
        </p:sp>
        <p:sp>
          <p:nvSpPr>
            <p:cNvPr id="40" name="Rectangle 39"/>
            <p:cNvSpPr/>
            <p:nvPr/>
          </p:nvSpPr>
          <p:spPr>
            <a:xfrm>
              <a:off x="846061" y="5676399"/>
              <a:ext cx="914400" cy="4828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97174" y="4658921"/>
              <a:ext cx="2840769" cy="2081466"/>
              <a:chOff x="236358" y="2045045"/>
              <a:chExt cx="2891853" cy="2118896"/>
            </a:xfrm>
          </p:grpSpPr>
          <p:pic>
            <p:nvPicPr>
              <p:cNvPr id="52" name="Picture 51"/>
              <p:cNvPicPr>
                <a:picLocks noChangeAspect="1"/>
              </p:cNvPicPr>
              <p:nvPr/>
            </p:nvPicPr>
            <p:blipFill>
              <a:blip r:embed="rId6"/>
              <a:stretch>
                <a:fillRect/>
              </a:stretch>
            </p:blipFill>
            <p:spPr>
              <a:xfrm>
                <a:off x="236358" y="2045045"/>
                <a:ext cx="2292948" cy="2118896"/>
              </a:xfrm>
              <a:prstGeom prst="rect">
                <a:avLst/>
              </a:prstGeom>
            </p:spPr>
          </p:pic>
          <p:cxnSp>
            <p:nvCxnSpPr>
              <p:cNvPr id="53" name="Straight Arrow Connector 52"/>
              <p:cNvCxnSpPr/>
              <p:nvPr/>
            </p:nvCxnSpPr>
            <p:spPr>
              <a:xfrm>
                <a:off x="2529306" y="3354563"/>
                <a:ext cx="598905"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5" name="Object 54"/>
              <p:cNvGraphicFramePr>
                <a:graphicFrameLocks noChangeAspect="1"/>
              </p:cNvGraphicFramePr>
              <p:nvPr>
                <p:extLst>
                  <p:ext uri="{D42A27DB-BD31-4B8C-83A1-F6EECF244321}">
                    <p14:modId xmlns:p14="http://schemas.microsoft.com/office/powerpoint/2010/main" val="437983110"/>
                  </p:ext>
                </p:extLst>
              </p:nvPr>
            </p:nvGraphicFramePr>
            <p:xfrm>
              <a:off x="2657475" y="2844558"/>
              <a:ext cx="307975" cy="447675"/>
            </p:xfrm>
            <a:graphic>
              <a:graphicData uri="http://schemas.openxmlformats.org/presentationml/2006/ole">
                <mc:AlternateContent xmlns:mc="http://schemas.openxmlformats.org/markup-compatibility/2006">
                  <mc:Choice xmlns:v="urn:schemas-microsoft-com:vml" Requires="v">
                    <p:oleObj spid="_x0000_s79669" name="Equation" r:id="rId7" imgW="139700" imgH="203200" progId="Equation.3">
                      <p:embed/>
                    </p:oleObj>
                  </mc:Choice>
                  <mc:Fallback>
                    <p:oleObj name="Equation" r:id="rId7" imgW="139700" imgH="203200" progId="Equation.3">
                      <p:embed/>
                      <p:pic>
                        <p:nvPicPr>
                          <p:cNvPr id="0" name=""/>
                          <p:cNvPicPr/>
                          <p:nvPr/>
                        </p:nvPicPr>
                        <p:blipFill>
                          <a:blip r:embed="rId8"/>
                          <a:stretch>
                            <a:fillRect/>
                          </a:stretch>
                        </p:blipFill>
                        <p:spPr>
                          <a:xfrm>
                            <a:off x="2657475" y="2844558"/>
                            <a:ext cx="307975" cy="447675"/>
                          </a:xfrm>
                          <a:prstGeom prst="rect">
                            <a:avLst/>
                          </a:prstGeom>
                        </p:spPr>
                      </p:pic>
                    </p:oleObj>
                  </mc:Fallback>
                </mc:AlternateContent>
              </a:graphicData>
            </a:graphic>
          </p:graphicFrame>
        </p:grpSp>
        <p:cxnSp>
          <p:nvCxnSpPr>
            <p:cNvPr id="42" name="Straight Arrow Connector 41"/>
            <p:cNvCxnSpPr/>
            <p:nvPr/>
          </p:nvCxnSpPr>
          <p:spPr>
            <a:xfrm>
              <a:off x="495874" y="4576742"/>
              <a:ext cx="1" cy="555183"/>
            </a:xfrm>
            <a:prstGeom prst="straightConnector1">
              <a:avLst/>
            </a:prstGeom>
            <a:ln w="38100">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1382763" y="4600771"/>
              <a:ext cx="1" cy="555183"/>
            </a:xfrm>
            <a:prstGeom prst="straightConnector1">
              <a:avLst/>
            </a:prstGeom>
            <a:ln w="38100">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1615708" y="4613832"/>
              <a:ext cx="1" cy="555183"/>
            </a:xfrm>
            <a:prstGeom prst="straightConnector1">
              <a:avLst/>
            </a:prstGeom>
            <a:ln w="28575" cmpd="sng">
              <a:solidFill>
                <a:srgbClr val="0000FF"/>
              </a:solidFill>
              <a:prstDash val="dash"/>
              <a:tailEnd type="non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a:off x="526854" y="4724289"/>
              <a:ext cx="831949" cy="0"/>
            </a:xfrm>
            <a:prstGeom prst="straightConnector1">
              <a:avLst/>
            </a:prstGeom>
            <a:ln w="381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509532" y="4992739"/>
              <a:ext cx="1056249" cy="0"/>
            </a:xfrm>
            <a:prstGeom prst="straightConnector1">
              <a:avLst/>
            </a:prstGeom>
            <a:ln w="28575" cmpd="sng">
              <a:solidFill>
                <a:srgbClr val="0000FF"/>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846061" y="4381744"/>
              <a:ext cx="100386" cy="27717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H="1">
              <a:off x="1707832" y="4520332"/>
              <a:ext cx="510855" cy="935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grpSp>
        <p:nvGrpSpPr>
          <p:cNvPr id="56" name="Group 55"/>
          <p:cNvGrpSpPr/>
          <p:nvPr/>
        </p:nvGrpSpPr>
        <p:grpSpPr>
          <a:xfrm>
            <a:off x="1" y="-104168"/>
            <a:ext cx="9167812" cy="1350919"/>
            <a:chOff x="1" y="-104168"/>
            <a:chExt cx="9167812" cy="1350919"/>
          </a:xfrm>
        </p:grpSpPr>
        <p:pic>
          <p:nvPicPr>
            <p:cNvPr id="57" name="Picture 56"/>
            <p:cNvPicPr>
              <a:picLocks noChangeAspect="1"/>
            </p:cNvPicPr>
            <p:nvPr/>
          </p:nvPicPr>
          <p:blipFill>
            <a:blip r:embed="rId9"/>
            <a:stretch>
              <a:fillRect/>
            </a:stretch>
          </p:blipFill>
          <p:spPr>
            <a:xfrm>
              <a:off x="1" y="-104168"/>
              <a:ext cx="1407208" cy="1350919"/>
            </a:xfrm>
            <a:prstGeom prst="rect">
              <a:avLst/>
            </a:prstGeom>
          </p:spPr>
        </p:pic>
        <p:cxnSp>
          <p:nvCxnSpPr>
            <p:cNvPr id="58" name="Straight Connector 5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cxnSp>
        <p:nvCxnSpPr>
          <p:cNvPr id="70" name="Straight Arrow Connector 69"/>
          <p:cNvCxnSpPr/>
          <p:nvPr/>
        </p:nvCxnSpPr>
        <p:spPr>
          <a:xfrm>
            <a:off x="5485024" y="1388132"/>
            <a:ext cx="0" cy="950976"/>
          </a:xfrm>
          <a:prstGeom prst="straightConnector1">
            <a:avLst/>
          </a:prstGeom>
          <a:ln w="38100" cmpd="sng">
            <a:solidFill>
              <a:srgbClr val="000000"/>
            </a:solidFill>
            <a:tailEnd type="none"/>
          </a:ln>
          <a:effectLst/>
        </p:spPr>
        <p:style>
          <a:lnRef idx="2">
            <a:schemeClr val="accent1"/>
          </a:lnRef>
          <a:fillRef idx="0">
            <a:schemeClr val="accent1"/>
          </a:fillRef>
          <a:effectRef idx="1">
            <a:schemeClr val="accent1"/>
          </a:effectRef>
          <a:fontRef idx="minor">
            <a:schemeClr val="tx1"/>
          </a:fontRef>
        </p:style>
      </p:cxnSp>
      <p:graphicFrame>
        <p:nvGraphicFramePr>
          <p:cNvPr id="71" name="Object 70"/>
          <p:cNvGraphicFramePr>
            <a:graphicFrameLocks noChangeAspect="1"/>
          </p:cNvGraphicFramePr>
          <p:nvPr>
            <p:extLst>
              <p:ext uri="{D42A27DB-BD31-4B8C-83A1-F6EECF244321}">
                <p14:modId xmlns:p14="http://schemas.microsoft.com/office/powerpoint/2010/main" val="4158217323"/>
              </p:ext>
            </p:extLst>
          </p:nvPr>
        </p:nvGraphicFramePr>
        <p:xfrm>
          <a:off x="5495050" y="1171575"/>
          <a:ext cx="487362" cy="625475"/>
        </p:xfrm>
        <a:graphic>
          <a:graphicData uri="http://schemas.openxmlformats.org/presentationml/2006/ole">
            <mc:AlternateContent xmlns:mc="http://schemas.openxmlformats.org/markup-compatibility/2006">
              <mc:Choice xmlns:v="urn:schemas-microsoft-com:vml" Requires="v">
                <p:oleObj spid="_x0000_s79670" name="Equation" r:id="rId10" imgW="177800" imgH="228600" progId="Equation.3">
                  <p:embed/>
                </p:oleObj>
              </mc:Choice>
              <mc:Fallback>
                <p:oleObj name="Equation" r:id="rId10" imgW="177800" imgH="228600" progId="Equation.3">
                  <p:embed/>
                  <p:pic>
                    <p:nvPicPr>
                      <p:cNvPr id="0" name=""/>
                      <p:cNvPicPr/>
                      <p:nvPr/>
                    </p:nvPicPr>
                    <p:blipFill>
                      <a:blip r:embed="rId11"/>
                      <a:stretch>
                        <a:fillRect/>
                      </a:stretch>
                    </p:blipFill>
                    <p:spPr>
                      <a:xfrm>
                        <a:off x="5495050" y="1171575"/>
                        <a:ext cx="487362" cy="625475"/>
                      </a:xfrm>
                      <a:prstGeom prst="rect">
                        <a:avLst/>
                      </a:prstGeom>
                    </p:spPr>
                  </p:pic>
                </p:oleObj>
              </mc:Fallback>
            </mc:AlternateContent>
          </a:graphicData>
        </a:graphic>
      </p:graphicFrame>
      <p:graphicFrame>
        <p:nvGraphicFramePr>
          <p:cNvPr id="72" name="Object 71"/>
          <p:cNvGraphicFramePr>
            <a:graphicFrameLocks noChangeAspect="1"/>
          </p:cNvGraphicFramePr>
          <p:nvPr>
            <p:extLst>
              <p:ext uri="{D42A27DB-BD31-4B8C-83A1-F6EECF244321}">
                <p14:modId xmlns:p14="http://schemas.microsoft.com/office/powerpoint/2010/main" val="3140786143"/>
              </p:ext>
            </p:extLst>
          </p:nvPr>
        </p:nvGraphicFramePr>
        <p:xfrm>
          <a:off x="232435" y="6456213"/>
          <a:ext cx="286321" cy="367461"/>
        </p:xfrm>
        <a:graphic>
          <a:graphicData uri="http://schemas.openxmlformats.org/presentationml/2006/ole">
            <mc:AlternateContent xmlns:mc="http://schemas.openxmlformats.org/markup-compatibility/2006">
              <mc:Choice xmlns:v="urn:schemas-microsoft-com:vml" Requires="v">
                <p:oleObj spid="_x0000_s79671" name="Equation" r:id="rId12" imgW="177800" imgH="228600" progId="Equation.3">
                  <p:embed/>
                </p:oleObj>
              </mc:Choice>
              <mc:Fallback>
                <p:oleObj name="Equation" r:id="rId12" imgW="177800" imgH="228600" progId="Equation.3">
                  <p:embed/>
                  <p:pic>
                    <p:nvPicPr>
                      <p:cNvPr id="0" name=""/>
                      <p:cNvPicPr/>
                      <p:nvPr/>
                    </p:nvPicPr>
                    <p:blipFill>
                      <a:blip r:embed="rId11"/>
                      <a:stretch>
                        <a:fillRect/>
                      </a:stretch>
                    </p:blipFill>
                    <p:spPr>
                      <a:xfrm>
                        <a:off x="232435" y="6456213"/>
                        <a:ext cx="286321" cy="367461"/>
                      </a:xfrm>
                      <a:prstGeom prst="rect">
                        <a:avLst/>
                      </a:prstGeom>
                    </p:spPr>
                  </p:pic>
                </p:oleObj>
              </mc:Fallback>
            </mc:AlternateContent>
          </a:graphicData>
        </a:graphic>
      </p:graphicFrame>
      <p:cxnSp>
        <p:nvCxnSpPr>
          <p:cNvPr id="60" name="Straight Arrow Connector 59"/>
          <p:cNvCxnSpPr/>
          <p:nvPr/>
        </p:nvCxnSpPr>
        <p:spPr>
          <a:xfrm flipV="1">
            <a:off x="5486400" y="2321539"/>
            <a:ext cx="457200"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281502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768" y="20646"/>
            <a:ext cx="7761271" cy="1143000"/>
          </a:xfrm>
        </p:spPr>
        <p:txBody>
          <a:bodyPr/>
          <a:lstStyle/>
          <a:p>
            <a:r>
              <a:rPr lang="en-US" dirty="0" smtClean="0"/>
              <a:t>Feedback loop block diagram</a:t>
            </a:r>
            <a:endParaRPr lang="en-US" dirty="0"/>
          </a:p>
        </p:txBody>
      </p:sp>
      <p:sp>
        <p:nvSpPr>
          <p:cNvPr id="8" name="Rectangle 7"/>
          <p:cNvSpPr/>
          <p:nvPr/>
        </p:nvSpPr>
        <p:spPr>
          <a:xfrm>
            <a:off x="5949176" y="1884948"/>
            <a:ext cx="1237627"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HAM-ISI</a:t>
            </a:r>
            <a:endParaRPr lang="en-US" sz="2400" dirty="0">
              <a:solidFill>
                <a:srgbClr val="000000"/>
              </a:solidFill>
            </a:endParaRPr>
          </a:p>
        </p:txBody>
      </p:sp>
      <p:sp>
        <p:nvSpPr>
          <p:cNvPr id="9" name="Rectangle 8"/>
          <p:cNvSpPr/>
          <p:nvPr/>
        </p:nvSpPr>
        <p:spPr>
          <a:xfrm>
            <a:off x="4101943" y="3187030"/>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00"/>
                </a:solidFill>
              </a:rPr>
              <a:t>Position sensor</a:t>
            </a:r>
            <a:endParaRPr lang="en-US" sz="2400" dirty="0">
              <a:solidFill>
                <a:srgbClr val="000000"/>
              </a:solidFill>
            </a:endParaRPr>
          </a:p>
        </p:txBody>
      </p:sp>
      <p:cxnSp>
        <p:nvCxnSpPr>
          <p:cNvPr id="11" name="Straight Arrow Connector 10"/>
          <p:cNvCxnSpPr>
            <a:stCxn id="8" idx="3"/>
          </p:cNvCxnSpPr>
          <p:nvPr/>
        </p:nvCxnSpPr>
        <p:spPr>
          <a:xfrm flipV="1">
            <a:off x="7186803" y="2312736"/>
            <a:ext cx="1368589" cy="2"/>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340356" y="1482819"/>
            <a:ext cx="1195159" cy="830997"/>
          </a:xfrm>
          <a:prstGeom prst="rect">
            <a:avLst/>
          </a:prstGeom>
          <a:noFill/>
        </p:spPr>
        <p:txBody>
          <a:bodyPr wrap="none" rtlCol="0">
            <a:spAutoFit/>
          </a:bodyPr>
          <a:lstStyle/>
          <a:p>
            <a:r>
              <a:rPr lang="en-US" sz="2400" dirty="0" smtClean="0"/>
              <a:t>Current</a:t>
            </a:r>
          </a:p>
          <a:p>
            <a:r>
              <a:rPr lang="en-US" sz="2400" dirty="0"/>
              <a:t>position</a:t>
            </a:r>
          </a:p>
        </p:txBody>
      </p:sp>
      <p:cxnSp>
        <p:nvCxnSpPr>
          <p:cNvPr id="43" name="Straight Arrow Connector 42"/>
          <p:cNvCxnSpPr>
            <a:endCxn id="19" idx="2"/>
          </p:cNvCxnSpPr>
          <p:nvPr/>
        </p:nvCxnSpPr>
        <p:spPr>
          <a:xfrm>
            <a:off x="50485" y="2312736"/>
            <a:ext cx="1383028" cy="6683"/>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0485" y="1500878"/>
            <a:ext cx="1195159" cy="830997"/>
          </a:xfrm>
          <a:prstGeom prst="rect">
            <a:avLst/>
          </a:prstGeom>
          <a:noFill/>
        </p:spPr>
        <p:txBody>
          <a:bodyPr wrap="none" rtlCol="0">
            <a:spAutoFit/>
          </a:bodyPr>
          <a:lstStyle/>
          <a:p>
            <a:r>
              <a:rPr lang="en-US" sz="2400" dirty="0" smtClean="0"/>
              <a:t>Desired</a:t>
            </a:r>
          </a:p>
          <a:p>
            <a:r>
              <a:rPr lang="en-US" sz="2400" dirty="0" smtClean="0"/>
              <a:t>position</a:t>
            </a:r>
            <a:endParaRPr lang="en-US" sz="2400" dirty="0"/>
          </a:p>
        </p:txBody>
      </p:sp>
      <p:cxnSp>
        <p:nvCxnSpPr>
          <p:cNvPr id="59" name="Elbow Connector 58"/>
          <p:cNvCxnSpPr>
            <a:endCxn id="9" idx="3"/>
          </p:cNvCxnSpPr>
          <p:nvPr/>
        </p:nvCxnSpPr>
        <p:spPr>
          <a:xfrm rot="10800000" flipV="1">
            <a:off x="5559102" y="2331874"/>
            <a:ext cx="1873741" cy="1282945"/>
          </a:xfrm>
          <a:prstGeom prst="bentConnector3">
            <a:avLst>
              <a:gd name="adj1" fmla="val 58"/>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Elbow Connector 61"/>
          <p:cNvCxnSpPr>
            <a:endCxn id="19" idx="4"/>
          </p:cNvCxnSpPr>
          <p:nvPr/>
        </p:nvCxnSpPr>
        <p:spPr>
          <a:xfrm rot="5400000" flipH="1" flipV="1">
            <a:off x="1310068" y="2991236"/>
            <a:ext cx="795528" cy="1"/>
          </a:xfrm>
          <a:prstGeom prst="bentConnector3">
            <a:avLst>
              <a:gd name="adj1" fmla="val 50000"/>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68" name="Group 67"/>
          <p:cNvGrpSpPr/>
          <p:nvPr/>
        </p:nvGrpSpPr>
        <p:grpSpPr>
          <a:xfrm>
            <a:off x="1393409" y="2045366"/>
            <a:ext cx="588744" cy="641684"/>
            <a:chOff x="1393409" y="2045366"/>
            <a:chExt cx="588744" cy="641684"/>
          </a:xfrm>
        </p:grpSpPr>
        <p:sp>
          <p:nvSpPr>
            <p:cNvPr id="19" name="Oval 18"/>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21" name="TextBox 20"/>
            <p:cNvSpPr txBox="1"/>
            <p:nvPr/>
          </p:nvSpPr>
          <p:spPr>
            <a:xfrm>
              <a:off x="1393409" y="2064967"/>
              <a:ext cx="338554" cy="461665"/>
            </a:xfrm>
            <a:prstGeom prst="rect">
              <a:avLst/>
            </a:prstGeom>
            <a:noFill/>
          </p:spPr>
          <p:txBody>
            <a:bodyPr wrap="none" rtlCol="0">
              <a:spAutoFit/>
            </a:bodyPr>
            <a:lstStyle/>
            <a:p>
              <a:r>
                <a:rPr lang="en-US" sz="2400" b="1" dirty="0" smtClean="0"/>
                <a:t>+</a:t>
              </a:r>
              <a:endParaRPr lang="en-US" sz="2400" b="1" dirty="0"/>
            </a:p>
          </p:txBody>
        </p:sp>
        <p:sp>
          <p:nvSpPr>
            <p:cNvPr id="67" name="TextBox 66"/>
            <p:cNvSpPr txBox="1"/>
            <p:nvPr/>
          </p:nvSpPr>
          <p:spPr>
            <a:xfrm>
              <a:off x="1565781" y="2225385"/>
              <a:ext cx="278892" cy="461665"/>
            </a:xfrm>
            <a:prstGeom prst="rect">
              <a:avLst/>
            </a:prstGeom>
            <a:noFill/>
          </p:spPr>
          <p:txBody>
            <a:bodyPr wrap="none" rtlCol="0">
              <a:spAutoFit/>
            </a:bodyPr>
            <a:lstStyle/>
            <a:p>
              <a:r>
                <a:rPr lang="en-US" sz="2400" b="1" dirty="0" smtClean="0"/>
                <a:t>-</a:t>
              </a:r>
              <a:endParaRPr lang="en-US" sz="2400" b="1" dirty="0"/>
            </a:p>
          </p:txBody>
        </p:sp>
      </p:grpSp>
      <p:sp>
        <p:nvSpPr>
          <p:cNvPr id="24" name="Slide Number Placeholder 23"/>
          <p:cNvSpPr>
            <a:spLocks noGrp="1"/>
          </p:cNvSpPr>
          <p:nvPr>
            <p:ph type="sldNum" sz="quarter" idx="12"/>
          </p:nvPr>
        </p:nvSpPr>
        <p:spPr/>
        <p:txBody>
          <a:bodyPr/>
          <a:lstStyle/>
          <a:p>
            <a:fld id="{22033EDB-169B-9A40-BDA9-44EE0641E66E}" type="slidenum">
              <a:rPr lang="en-US" smtClean="0"/>
              <a:t>11</a:t>
            </a:fld>
            <a:endParaRPr lang="en-US"/>
          </a:p>
        </p:txBody>
      </p:sp>
      <p:graphicFrame>
        <p:nvGraphicFramePr>
          <p:cNvPr id="35" name="Object 34"/>
          <p:cNvGraphicFramePr>
            <a:graphicFrameLocks noChangeAspect="1"/>
          </p:cNvGraphicFramePr>
          <p:nvPr>
            <p:extLst>
              <p:ext uri="{D42A27DB-BD31-4B8C-83A1-F6EECF244321}">
                <p14:modId xmlns:p14="http://schemas.microsoft.com/office/powerpoint/2010/main" val="3615952970"/>
              </p:ext>
            </p:extLst>
          </p:nvPr>
        </p:nvGraphicFramePr>
        <p:xfrm>
          <a:off x="6553200" y="3608993"/>
          <a:ext cx="347663" cy="382588"/>
        </p:xfrm>
        <a:graphic>
          <a:graphicData uri="http://schemas.openxmlformats.org/presentationml/2006/ole">
            <mc:AlternateContent xmlns:mc="http://schemas.openxmlformats.org/markup-compatibility/2006">
              <mc:Choice xmlns:v="urn:schemas-microsoft-com:vml" Requires="v">
                <p:oleObj spid="_x0000_s110607" name="Equation" r:id="rId4" imgW="127000" imgH="139700" progId="Equation.3">
                  <p:embed/>
                </p:oleObj>
              </mc:Choice>
              <mc:Fallback>
                <p:oleObj name="Equation" r:id="rId4" imgW="127000" imgH="139700" progId="Equation.3">
                  <p:embed/>
                  <p:pic>
                    <p:nvPicPr>
                      <p:cNvPr id="0" name=""/>
                      <p:cNvPicPr/>
                      <p:nvPr/>
                    </p:nvPicPr>
                    <p:blipFill>
                      <a:blip r:embed="rId5"/>
                      <a:stretch>
                        <a:fillRect/>
                      </a:stretch>
                    </p:blipFill>
                    <p:spPr>
                      <a:xfrm>
                        <a:off x="6553200" y="3608993"/>
                        <a:ext cx="347663" cy="382588"/>
                      </a:xfrm>
                      <a:prstGeom prst="rect">
                        <a:avLst/>
                      </a:prstGeom>
                    </p:spPr>
                  </p:pic>
                </p:oleObj>
              </mc:Fallback>
            </mc:AlternateContent>
          </a:graphicData>
        </a:graphic>
      </p:graphicFrame>
      <p:grpSp>
        <p:nvGrpSpPr>
          <p:cNvPr id="37" name="Group 36"/>
          <p:cNvGrpSpPr/>
          <p:nvPr/>
        </p:nvGrpSpPr>
        <p:grpSpPr>
          <a:xfrm>
            <a:off x="15471" y="3907632"/>
            <a:ext cx="4443464" cy="2832755"/>
            <a:chOff x="15471" y="3907632"/>
            <a:chExt cx="4443464" cy="2832755"/>
          </a:xfrm>
        </p:grpSpPr>
        <p:sp>
          <p:nvSpPr>
            <p:cNvPr id="38" name="TextBox 37"/>
            <p:cNvSpPr txBox="1"/>
            <p:nvPr/>
          </p:nvSpPr>
          <p:spPr>
            <a:xfrm>
              <a:off x="15471" y="3907632"/>
              <a:ext cx="2223085" cy="461665"/>
            </a:xfrm>
            <a:prstGeom prst="rect">
              <a:avLst/>
            </a:prstGeom>
            <a:noFill/>
          </p:spPr>
          <p:txBody>
            <a:bodyPr wrap="none" rtlCol="0">
              <a:spAutoFit/>
            </a:bodyPr>
            <a:lstStyle/>
            <a:p>
              <a:r>
                <a:rPr lang="en-US" sz="2400" dirty="0" smtClean="0">
                  <a:solidFill>
                    <a:srgbClr val="FF0000"/>
                  </a:solidFill>
                </a:rPr>
                <a:t>Current position</a:t>
              </a:r>
              <a:endParaRPr lang="en-US" sz="2400" dirty="0">
                <a:solidFill>
                  <a:srgbClr val="FF0000"/>
                </a:solidFill>
              </a:endParaRPr>
            </a:p>
          </p:txBody>
        </p:sp>
        <p:sp>
          <p:nvSpPr>
            <p:cNvPr id="39" name="TextBox 38"/>
            <p:cNvSpPr txBox="1"/>
            <p:nvPr/>
          </p:nvSpPr>
          <p:spPr>
            <a:xfrm>
              <a:off x="2238556" y="4250390"/>
              <a:ext cx="2220379" cy="461665"/>
            </a:xfrm>
            <a:prstGeom prst="rect">
              <a:avLst/>
            </a:prstGeom>
            <a:noFill/>
          </p:spPr>
          <p:txBody>
            <a:bodyPr wrap="none" rtlCol="0">
              <a:spAutoFit/>
            </a:bodyPr>
            <a:lstStyle/>
            <a:p>
              <a:r>
                <a:rPr lang="en-US" sz="2400" dirty="0" smtClean="0">
                  <a:solidFill>
                    <a:srgbClr val="0000FF"/>
                  </a:solidFill>
                </a:rPr>
                <a:t>Desired position</a:t>
              </a:r>
              <a:endParaRPr lang="en-US" sz="2400" dirty="0">
                <a:solidFill>
                  <a:srgbClr val="0000FF"/>
                </a:solidFill>
              </a:endParaRPr>
            </a:p>
          </p:txBody>
        </p:sp>
        <p:sp>
          <p:nvSpPr>
            <p:cNvPr id="40" name="Rectangle 39"/>
            <p:cNvSpPr/>
            <p:nvPr/>
          </p:nvSpPr>
          <p:spPr>
            <a:xfrm>
              <a:off x="846061" y="5676399"/>
              <a:ext cx="914400" cy="4828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97174" y="4658921"/>
              <a:ext cx="2840769" cy="2081466"/>
              <a:chOff x="236358" y="2045045"/>
              <a:chExt cx="2891853" cy="2118896"/>
            </a:xfrm>
          </p:grpSpPr>
          <p:pic>
            <p:nvPicPr>
              <p:cNvPr id="52" name="Picture 51"/>
              <p:cNvPicPr>
                <a:picLocks noChangeAspect="1"/>
              </p:cNvPicPr>
              <p:nvPr/>
            </p:nvPicPr>
            <p:blipFill>
              <a:blip r:embed="rId6"/>
              <a:stretch>
                <a:fillRect/>
              </a:stretch>
            </p:blipFill>
            <p:spPr>
              <a:xfrm>
                <a:off x="236358" y="2045045"/>
                <a:ext cx="2292948" cy="2118896"/>
              </a:xfrm>
              <a:prstGeom prst="rect">
                <a:avLst/>
              </a:prstGeom>
            </p:spPr>
          </p:pic>
          <p:cxnSp>
            <p:nvCxnSpPr>
              <p:cNvPr id="53" name="Straight Arrow Connector 52"/>
              <p:cNvCxnSpPr/>
              <p:nvPr/>
            </p:nvCxnSpPr>
            <p:spPr>
              <a:xfrm>
                <a:off x="2529306" y="3354563"/>
                <a:ext cx="598905"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5" name="Object 54"/>
              <p:cNvGraphicFramePr>
                <a:graphicFrameLocks noChangeAspect="1"/>
              </p:cNvGraphicFramePr>
              <p:nvPr>
                <p:extLst>
                  <p:ext uri="{D42A27DB-BD31-4B8C-83A1-F6EECF244321}">
                    <p14:modId xmlns:p14="http://schemas.microsoft.com/office/powerpoint/2010/main" val="2319652176"/>
                  </p:ext>
                </p:extLst>
              </p:nvPr>
            </p:nvGraphicFramePr>
            <p:xfrm>
              <a:off x="2657475" y="2844558"/>
              <a:ext cx="307975" cy="447675"/>
            </p:xfrm>
            <a:graphic>
              <a:graphicData uri="http://schemas.openxmlformats.org/presentationml/2006/ole">
                <mc:AlternateContent xmlns:mc="http://schemas.openxmlformats.org/markup-compatibility/2006">
                  <mc:Choice xmlns:v="urn:schemas-microsoft-com:vml" Requires="v">
                    <p:oleObj spid="_x0000_s110608" name="Equation" r:id="rId7" imgW="139700" imgH="203200" progId="Equation.3">
                      <p:embed/>
                    </p:oleObj>
                  </mc:Choice>
                  <mc:Fallback>
                    <p:oleObj name="Equation" r:id="rId7" imgW="139700" imgH="203200" progId="Equation.3">
                      <p:embed/>
                      <p:pic>
                        <p:nvPicPr>
                          <p:cNvPr id="0" name=""/>
                          <p:cNvPicPr/>
                          <p:nvPr/>
                        </p:nvPicPr>
                        <p:blipFill>
                          <a:blip r:embed="rId8"/>
                          <a:stretch>
                            <a:fillRect/>
                          </a:stretch>
                        </p:blipFill>
                        <p:spPr>
                          <a:xfrm>
                            <a:off x="2657475" y="2844558"/>
                            <a:ext cx="307975" cy="447675"/>
                          </a:xfrm>
                          <a:prstGeom prst="rect">
                            <a:avLst/>
                          </a:prstGeom>
                        </p:spPr>
                      </p:pic>
                    </p:oleObj>
                  </mc:Fallback>
                </mc:AlternateContent>
              </a:graphicData>
            </a:graphic>
          </p:graphicFrame>
        </p:grpSp>
        <p:cxnSp>
          <p:nvCxnSpPr>
            <p:cNvPr id="42" name="Straight Arrow Connector 41"/>
            <p:cNvCxnSpPr/>
            <p:nvPr/>
          </p:nvCxnSpPr>
          <p:spPr>
            <a:xfrm>
              <a:off x="495874" y="4576742"/>
              <a:ext cx="1" cy="555183"/>
            </a:xfrm>
            <a:prstGeom prst="straightConnector1">
              <a:avLst/>
            </a:prstGeom>
            <a:ln w="38100">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1382763" y="4600771"/>
              <a:ext cx="1" cy="555183"/>
            </a:xfrm>
            <a:prstGeom prst="straightConnector1">
              <a:avLst/>
            </a:prstGeom>
            <a:ln w="38100">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1615708" y="4613832"/>
              <a:ext cx="1" cy="555183"/>
            </a:xfrm>
            <a:prstGeom prst="straightConnector1">
              <a:avLst/>
            </a:prstGeom>
            <a:ln w="28575" cmpd="sng">
              <a:solidFill>
                <a:srgbClr val="0000FF"/>
              </a:solidFill>
              <a:prstDash val="dash"/>
              <a:tailEnd type="non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a:off x="526854" y="4724289"/>
              <a:ext cx="831949" cy="0"/>
            </a:xfrm>
            <a:prstGeom prst="straightConnector1">
              <a:avLst/>
            </a:prstGeom>
            <a:ln w="381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509532" y="4992739"/>
              <a:ext cx="1056249" cy="0"/>
            </a:xfrm>
            <a:prstGeom prst="straightConnector1">
              <a:avLst/>
            </a:prstGeom>
            <a:ln w="28575" cmpd="sng">
              <a:solidFill>
                <a:srgbClr val="0000FF"/>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846061" y="4381744"/>
              <a:ext cx="100386" cy="27717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H="1">
              <a:off x="1707832" y="4520332"/>
              <a:ext cx="510855" cy="935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grpSp>
        <p:nvGrpSpPr>
          <p:cNvPr id="56" name="Group 55"/>
          <p:cNvGrpSpPr/>
          <p:nvPr/>
        </p:nvGrpSpPr>
        <p:grpSpPr>
          <a:xfrm>
            <a:off x="1" y="-104168"/>
            <a:ext cx="9167812" cy="1350919"/>
            <a:chOff x="1" y="-104168"/>
            <a:chExt cx="9167812" cy="1350919"/>
          </a:xfrm>
        </p:grpSpPr>
        <p:pic>
          <p:nvPicPr>
            <p:cNvPr id="57" name="Picture 56"/>
            <p:cNvPicPr>
              <a:picLocks noChangeAspect="1"/>
            </p:cNvPicPr>
            <p:nvPr/>
          </p:nvPicPr>
          <p:blipFill>
            <a:blip r:embed="rId9"/>
            <a:stretch>
              <a:fillRect/>
            </a:stretch>
          </p:blipFill>
          <p:spPr>
            <a:xfrm>
              <a:off x="1" y="-104168"/>
              <a:ext cx="1407208" cy="1350919"/>
            </a:xfrm>
            <a:prstGeom prst="rect">
              <a:avLst/>
            </a:prstGeom>
          </p:spPr>
        </p:pic>
        <p:cxnSp>
          <p:nvCxnSpPr>
            <p:cNvPr id="58" name="Straight Connector 5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cxnSp>
        <p:nvCxnSpPr>
          <p:cNvPr id="70" name="Straight Arrow Connector 69"/>
          <p:cNvCxnSpPr/>
          <p:nvPr/>
        </p:nvCxnSpPr>
        <p:spPr>
          <a:xfrm>
            <a:off x="5485024" y="1388132"/>
            <a:ext cx="0" cy="950976"/>
          </a:xfrm>
          <a:prstGeom prst="straightConnector1">
            <a:avLst/>
          </a:prstGeom>
          <a:ln w="38100" cmpd="sng">
            <a:solidFill>
              <a:srgbClr val="000000"/>
            </a:solidFill>
            <a:tailEnd type="none"/>
          </a:ln>
          <a:effectLst/>
        </p:spPr>
        <p:style>
          <a:lnRef idx="2">
            <a:schemeClr val="accent1"/>
          </a:lnRef>
          <a:fillRef idx="0">
            <a:schemeClr val="accent1"/>
          </a:fillRef>
          <a:effectRef idx="1">
            <a:schemeClr val="accent1"/>
          </a:effectRef>
          <a:fontRef idx="minor">
            <a:schemeClr val="tx1"/>
          </a:fontRef>
        </p:style>
      </p:cxnSp>
      <p:graphicFrame>
        <p:nvGraphicFramePr>
          <p:cNvPr id="71" name="Object 70"/>
          <p:cNvGraphicFramePr>
            <a:graphicFrameLocks noChangeAspect="1"/>
          </p:cNvGraphicFramePr>
          <p:nvPr>
            <p:extLst>
              <p:ext uri="{D42A27DB-BD31-4B8C-83A1-F6EECF244321}">
                <p14:modId xmlns:p14="http://schemas.microsoft.com/office/powerpoint/2010/main" val="2813048594"/>
              </p:ext>
            </p:extLst>
          </p:nvPr>
        </p:nvGraphicFramePr>
        <p:xfrm>
          <a:off x="5495050" y="1171575"/>
          <a:ext cx="487362" cy="625475"/>
        </p:xfrm>
        <a:graphic>
          <a:graphicData uri="http://schemas.openxmlformats.org/presentationml/2006/ole">
            <mc:AlternateContent xmlns:mc="http://schemas.openxmlformats.org/markup-compatibility/2006">
              <mc:Choice xmlns:v="urn:schemas-microsoft-com:vml" Requires="v">
                <p:oleObj spid="_x0000_s110609" name="Equation" r:id="rId10" imgW="177800" imgH="228600" progId="Equation.3">
                  <p:embed/>
                </p:oleObj>
              </mc:Choice>
              <mc:Fallback>
                <p:oleObj name="Equation" r:id="rId10" imgW="177800" imgH="228600" progId="Equation.3">
                  <p:embed/>
                  <p:pic>
                    <p:nvPicPr>
                      <p:cNvPr id="0" name=""/>
                      <p:cNvPicPr/>
                      <p:nvPr/>
                    </p:nvPicPr>
                    <p:blipFill>
                      <a:blip r:embed="rId11"/>
                      <a:stretch>
                        <a:fillRect/>
                      </a:stretch>
                    </p:blipFill>
                    <p:spPr>
                      <a:xfrm>
                        <a:off x="5495050" y="1171575"/>
                        <a:ext cx="487362" cy="625475"/>
                      </a:xfrm>
                      <a:prstGeom prst="rect">
                        <a:avLst/>
                      </a:prstGeom>
                    </p:spPr>
                  </p:pic>
                </p:oleObj>
              </mc:Fallback>
            </mc:AlternateContent>
          </a:graphicData>
        </a:graphic>
      </p:graphicFrame>
      <p:graphicFrame>
        <p:nvGraphicFramePr>
          <p:cNvPr id="72" name="Object 71"/>
          <p:cNvGraphicFramePr>
            <a:graphicFrameLocks noChangeAspect="1"/>
          </p:cNvGraphicFramePr>
          <p:nvPr>
            <p:extLst>
              <p:ext uri="{D42A27DB-BD31-4B8C-83A1-F6EECF244321}">
                <p14:modId xmlns:p14="http://schemas.microsoft.com/office/powerpoint/2010/main" val="1117570763"/>
              </p:ext>
            </p:extLst>
          </p:nvPr>
        </p:nvGraphicFramePr>
        <p:xfrm>
          <a:off x="232435" y="6456213"/>
          <a:ext cx="286321" cy="367461"/>
        </p:xfrm>
        <a:graphic>
          <a:graphicData uri="http://schemas.openxmlformats.org/presentationml/2006/ole">
            <mc:AlternateContent xmlns:mc="http://schemas.openxmlformats.org/markup-compatibility/2006">
              <mc:Choice xmlns:v="urn:schemas-microsoft-com:vml" Requires="v">
                <p:oleObj spid="_x0000_s110610" name="Equation" r:id="rId12" imgW="177800" imgH="228600" progId="Equation.3">
                  <p:embed/>
                </p:oleObj>
              </mc:Choice>
              <mc:Fallback>
                <p:oleObj name="Equation" r:id="rId12" imgW="177800" imgH="228600" progId="Equation.3">
                  <p:embed/>
                  <p:pic>
                    <p:nvPicPr>
                      <p:cNvPr id="0" name=""/>
                      <p:cNvPicPr/>
                      <p:nvPr/>
                    </p:nvPicPr>
                    <p:blipFill>
                      <a:blip r:embed="rId11"/>
                      <a:stretch>
                        <a:fillRect/>
                      </a:stretch>
                    </p:blipFill>
                    <p:spPr>
                      <a:xfrm>
                        <a:off x="232435" y="6456213"/>
                        <a:ext cx="286321" cy="367461"/>
                      </a:xfrm>
                      <a:prstGeom prst="rect">
                        <a:avLst/>
                      </a:prstGeom>
                    </p:spPr>
                  </p:pic>
                </p:oleObj>
              </mc:Fallback>
            </mc:AlternateContent>
          </a:graphicData>
        </a:graphic>
      </p:graphicFrame>
      <p:grpSp>
        <p:nvGrpSpPr>
          <p:cNvPr id="73" name="Group 72"/>
          <p:cNvGrpSpPr>
            <a:grpSpLocks noChangeAspect="1"/>
          </p:cNvGrpSpPr>
          <p:nvPr/>
        </p:nvGrpSpPr>
        <p:grpSpPr>
          <a:xfrm>
            <a:off x="1476157" y="3359581"/>
            <a:ext cx="457200" cy="489694"/>
            <a:chOff x="1433513" y="2006411"/>
            <a:chExt cx="548640" cy="587061"/>
          </a:xfrm>
        </p:grpSpPr>
        <p:sp>
          <p:nvSpPr>
            <p:cNvPr id="74" name="Oval 73"/>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75" name="TextBox 74"/>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cxnSp>
        <p:nvCxnSpPr>
          <p:cNvPr id="76" name="Straight Arrow Connector 75"/>
          <p:cNvCxnSpPr/>
          <p:nvPr/>
        </p:nvCxnSpPr>
        <p:spPr>
          <a:xfrm flipH="1">
            <a:off x="1952795" y="3614820"/>
            <a:ext cx="2148840"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946447" y="3624038"/>
            <a:ext cx="519799"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8" name="Object 77"/>
          <p:cNvGraphicFramePr>
            <a:graphicFrameLocks noChangeAspect="1"/>
          </p:cNvGraphicFramePr>
          <p:nvPr>
            <p:extLst>
              <p:ext uri="{D42A27DB-BD31-4B8C-83A1-F6EECF244321}">
                <p14:modId xmlns:p14="http://schemas.microsoft.com/office/powerpoint/2010/main" val="1143979587"/>
              </p:ext>
            </p:extLst>
          </p:nvPr>
        </p:nvGraphicFramePr>
        <p:xfrm>
          <a:off x="561177" y="3359581"/>
          <a:ext cx="347663" cy="382588"/>
        </p:xfrm>
        <a:graphic>
          <a:graphicData uri="http://schemas.openxmlformats.org/presentationml/2006/ole">
            <mc:AlternateContent xmlns:mc="http://schemas.openxmlformats.org/markup-compatibility/2006">
              <mc:Choice xmlns:v="urn:schemas-microsoft-com:vml" Requires="v">
                <p:oleObj spid="_x0000_s110611" name="Equation" r:id="rId13" imgW="127000" imgH="139700" progId="Equation.3">
                  <p:embed/>
                </p:oleObj>
              </mc:Choice>
              <mc:Fallback>
                <p:oleObj name="Equation" r:id="rId13" imgW="127000" imgH="139700" progId="Equation.3">
                  <p:embed/>
                  <p:pic>
                    <p:nvPicPr>
                      <p:cNvPr id="0" name=""/>
                      <p:cNvPicPr/>
                      <p:nvPr/>
                    </p:nvPicPr>
                    <p:blipFill>
                      <a:blip r:embed="rId14"/>
                      <a:stretch>
                        <a:fillRect/>
                      </a:stretch>
                    </p:blipFill>
                    <p:spPr>
                      <a:xfrm>
                        <a:off x="561177" y="3359581"/>
                        <a:ext cx="347663" cy="382588"/>
                      </a:xfrm>
                      <a:prstGeom prst="rect">
                        <a:avLst/>
                      </a:prstGeom>
                    </p:spPr>
                  </p:pic>
                </p:oleObj>
              </mc:Fallback>
            </mc:AlternateContent>
          </a:graphicData>
        </a:graphic>
      </p:graphicFrame>
      <p:cxnSp>
        <p:nvCxnSpPr>
          <p:cNvPr id="60" name="Straight Arrow Connector 59"/>
          <p:cNvCxnSpPr/>
          <p:nvPr/>
        </p:nvCxnSpPr>
        <p:spPr>
          <a:xfrm flipV="1">
            <a:off x="5486400" y="2321539"/>
            <a:ext cx="457200"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990943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768" y="20646"/>
            <a:ext cx="7761271" cy="1143000"/>
          </a:xfrm>
        </p:spPr>
        <p:txBody>
          <a:bodyPr/>
          <a:lstStyle/>
          <a:p>
            <a:r>
              <a:rPr lang="en-US" dirty="0" smtClean="0"/>
              <a:t>Feedback loop block diagram</a:t>
            </a:r>
            <a:endParaRPr lang="en-US" dirty="0"/>
          </a:p>
        </p:txBody>
      </p:sp>
      <p:sp>
        <p:nvSpPr>
          <p:cNvPr id="8" name="Rectangle 7"/>
          <p:cNvSpPr/>
          <p:nvPr/>
        </p:nvSpPr>
        <p:spPr>
          <a:xfrm>
            <a:off x="5949176" y="1884948"/>
            <a:ext cx="1237627"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HAM-ISI</a:t>
            </a:r>
            <a:endParaRPr lang="en-US" sz="2400" dirty="0">
              <a:solidFill>
                <a:srgbClr val="000000"/>
              </a:solidFill>
            </a:endParaRPr>
          </a:p>
        </p:txBody>
      </p:sp>
      <p:sp>
        <p:nvSpPr>
          <p:cNvPr id="9" name="Rectangle 8"/>
          <p:cNvSpPr/>
          <p:nvPr/>
        </p:nvSpPr>
        <p:spPr>
          <a:xfrm>
            <a:off x="4101943" y="3187030"/>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00"/>
                </a:solidFill>
              </a:rPr>
              <a:t>Position sensor</a:t>
            </a:r>
            <a:endParaRPr lang="en-US" sz="2400" dirty="0">
              <a:solidFill>
                <a:srgbClr val="000000"/>
              </a:solidFill>
            </a:endParaRPr>
          </a:p>
        </p:txBody>
      </p:sp>
      <p:cxnSp>
        <p:nvCxnSpPr>
          <p:cNvPr id="11" name="Straight Arrow Connector 10"/>
          <p:cNvCxnSpPr>
            <a:stCxn id="8" idx="3"/>
          </p:cNvCxnSpPr>
          <p:nvPr/>
        </p:nvCxnSpPr>
        <p:spPr>
          <a:xfrm flipV="1">
            <a:off x="7186803" y="2312736"/>
            <a:ext cx="1368589" cy="2"/>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340356" y="1482819"/>
            <a:ext cx="1195159" cy="830997"/>
          </a:xfrm>
          <a:prstGeom prst="rect">
            <a:avLst/>
          </a:prstGeom>
          <a:noFill/>
        </p:spPr>
        <p:txBody>
          <a:bodyPr wrap="none" rtlCol="0">
            <a:spAutoFit/>
          </a:bodyPr>
          <a:lstStyle/>
          <a:p>
            <a:r>
              <a:rPr lang="en-US" sz="2400" dirty="0" smtClean="0"/>
              <a:t>Current</a:t>
            </a:r>
          </a:p>
          <a:p>
            <a:r>
              <a:rPr lang="en-US" sz="2400" dirty="0"/>
              <a:t>position</a:t>
            </a:r>
          </a:p>
        </p:txBody>
      </p:sp>
      <p:cxnSp>
        <p:nvCxnSpPr>
          <p:cNvPr id="28" name="Straight Arrow Connector 27"/>
          <p:cNvCxnSpPr>
            <a:stCxn id="19" idx="6"/>
          </p:cNvCxnSpPr>
          <p:nvPr/>
        </p:nvCxnSpPr>
        <p:spPr>
          <a:xfrm flipV="1">
            <a:off x="1982152" y="2318505"/>
            <a:ext cx="886968" cy="914"/>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endCxn id="19" idx="2"/>
          </p:cNvCxnSpPr>
          <p:nvPr/>
        </p:nvCxnSpPr>
        <p:spPr>
          <a:xfrm>
            <a:off x="50485" y="2312736"/>
            <a:ext cx="1383028" cy="6683"/>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0485" y="1500878"/>
            <a:ext cx="1195159" cy="830997"/>
          </a:xfrm>
          <a:prstGeom prst="rect">
            <a:avLst/>
          </a:prstGeom>
          <a:noFill/>
        </p:spPr>
        <p:txBody>
          <a:bodyPr wrap="none" rtlCol="0">
            <a:spAutoFit/>
          </a:bodyPr>
          <a:lstStyle/>
          <a:p>
            <a:r>
              <a:rPr lang="en-US" sz="2400" dirty="0" smtClean="0"/>
              <a:t>Desired</a:t>
            </a:r>
          </a:p>
          <a:p>
            <a:r>
              <a:rPr lang="en-US" sz="2400" dirty="0"/>
              <a:t>position</a:t>
            </a:r>
          </a:p>
        </p:txBody>
      </p:sp>
      <p:sp>
        <p:nvSpPr>
          <p:cNvPr id="49" name="Rectangle 48"/>
          <p:cNvSpPr/>
          <p:nvPr/>
        </p:nvSpPr>
        <p:spPr>
          <a:xfrm>
            <a:off x="2877055" y="1884946"/>
            <a:ext cx="13445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Actuator</a:t>
            </a:r>
            <a:endParaRPr lang="en-US" sz="2000" dirty="0">
              <a:solidFill>
                <a:srgbClr val="000000"/>
              </a:solidFill>
            </a:endParaRPr>
          </a:p>
        </p:txBody>
      </p:sp>
      <p:cxnSp>
        <p:nvCxnSpPr>
          <p:cNvPr id="54" name="Straight Arrow Connector 53"/>
          <p:cNvCxnSpPr>
            <a:stCxn id="49" idx="3"/>
            <a:endCxn id="8" idx="1"/>
          </p:cNvCxnSpPr>
          <p:nvPr/>
        </p:nvCxnSpPr>
        <p:spPr>
          <a:xfrm>
            <a:off x="4221613" y="2312736"/>
            <a:ext cx="1051560" cy="2"/>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9" name="Elbow Connector 58"/>
          <p:cNvCxnSpPr>
            <a:endCxn id="9" idx="3"/>
          </p:cNvCxnSpPr>
          <p:nvPr/>
        </p:nvCxnSpPr>
        <p:spPr>
          <a:xfrm rot="10800000" flipV="1">
            <a:off x="5559102" y="2331874"/>
            <a:ext cx="1873741" cy="1282945"/>
          </a:xfrm>
          <a:prstGeom prst="bentConnector3">
            <a:avLst>
              <a:gd name="adj1" fmla="val 58"/>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Elbow Connector 61"/>
          <p:cNvCxnSpPr>
            <a:endCxn id="19" idx="4"/>
          </p:cNvCxnSpPr>
          <p:nvPr/>
        </p:nvCxnSpPr>
        <p:spPr>
          <a:xfrm rot="5400000" flipH="1" flipV="1">
            <a:off x="1310068" y="2991236"/>
            <a:ext cx="795528" cy="1"/>
          </a:xfrm>
          <a:prstGeom prst="bentConnector3">
            <a:avLst>
              <a:gd name="adj1" fmla="val 50000"/>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68" name="Group 67"/>
          <p:cNvGrpSpPr/>
          <p:nvPr/>
        </p:nvGrpSpPr>
        <p:grpSpPr>
          <a:xfrm>
            <a:off x="1393409" y="2045366"/>
            <a:ext cx="588744" cy="641684"/>
            <a:chOff x="1393409" y="2045366"/>
            <a:chExt cx="588744" cy="641684"/>
          </a:xfrm>
        </p:grpSpPr>
        <p:sp>
          <p:nvSpPr>
            <p:cNvPr id="19" name="Oval 18"/>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21" name="TextBox 20"/>
            <p:cNvSpPr txBox="1"/>
            <p:nvPr/>
          </p:nvSpPr>
          <p:spPr>
            <a:xfrm>
              <a:off x="1393409" y="2064967"/>
              <a:ext cx="338554" cy="461665"/>
            </a:xfrm>
            <a:prstGeom prst="rect">
              <a:avLst/>
            </a:prstGeom>
            <a:noFill/>
          </p:spPr>
          <p:txBody>
            <a:bodyPr wrap="none" rtlCol="0">
              <a:spAutoFit/>
            </a:bodyPr>
            <a:lstStyle/>
            <a:p>
              <a:r>
                <a:rPr lang="en-US" sz="2400" b="1" dirty="0" smtClean="0"/>
                <a:t>+</a:t>
              </a:r>
              <a:endParaRPr lang="en-US" sz="2400" b="1" dirty="0"/>
            </a:p>
          </p:txBody>
        </p:sp>
        <p:sp>
          <p:nvSpPr>
            <p:cNvPr id="67" name="TextBox 66"/>
            <p:cNvSpPr txBox="1"/>
            <p:nvPr/>
          </p:nvSpPr>
          <p:spPr>
            <a:xfrm>
              <a:off x="1565781" y="2225385"/>
              <a:ext cx="278892" cy="461665"/>
            </a:xfrm>
            <a:prstGeom prst="rect">
              <a:avLst/>
            </a:prstGeom>
            <a:noFill/>
          </p:spPr>
          <p:txBody>
            <a:bodyPr wrap="none" rtlCol="0">
              <a:spAutoFit/>
            </a:bodyPr>
            <a:lstStyle/>
            <a:p>
              <a:r>
                <a:rPr lang="en-US" sz="2400" b="1" dirty="0" smtClean="0"/>
                <a:t>-</a:t>
              </a:r>
              <a:endParaRPr lang="en-US" sz="2400" b="1" dirty="0"/>
            </a:p>
          </p:txBody>
        </p:sp>
      </p:grpSp>
      <p:sp>
        <p:nvSpPr>
          <p:cNvPr id="24" name="Slide Number Placeholder 23"/>
          <p:cNvSpPr>
            <a:spLocks noGrp="1"/>
          </p:cNvSpPr>
          <p:nvPr>
            <p:ph type="sldNum" sz="quarter" idx="12"/>
          </p:nvPr>
        </p:nvSpPr>
        <p:spPr/>
        <p:txBody>
          <a:bodyPr/>
          <a:lstStyle/>
          <a:p>
            <a:fld id="{22033EDB-169B-9A40-BDA9-44EE0641E66E}" type="slidenum">
              <a:rPr lang="en-US" smtClean="0"/>
              <a:t>12</a:t>
            </a:fld>
            <a:endParaRPr lang="en-US"/>
          </a:p>
        </p:txBody>
      </p:sp>
      <p:graphicFrame>
        <p:nvGraphicFramePr>
          <p:cNvPr id="35" name="Object 34"/>
          <p:cNvGraphicFramePr>
            <a:graphicFrameLocks noChangeAspect="1"/>
          </p:cNvGraphicFramePr>
          <p:nvPr>
            <p:extLst>
              <p:ext uri="{D42A27DB-BD31-4B8C-83A1-F6EECF244321}">
                <p14:modId xmlns:p14="http://schemas.microsoft.com/office/powerpoint/2010/main" val="2578073759"/>
              </p:ext>
            </p:extLst>
          </p:nvPr>
        </p:nvGraphicFramePr>
        <p:xfrm>
          <a:off x="6553200" y="3608993"/>
          <a:ext cx="347663" cy="382588"/>
        </p:xfrm>
        <a:graphic>
          <a:graphicData uri="http://schemas.openxmlformats.org/presentationml/2006/ole">
            <mc:AlternateContent xmlns:mc="http://schemas.openxmlformats.org/markup-compatibility/2006">
              <mc:Choice xmlns:v="urn:schemas-microsoft-com:vml" Requires="v">
                <p:oleObj spid="_x0000_s103646" name="Equation" r:id="rId4" imgW="127000" imgH="139700" progId="Equation.3">
                  <p:embed/>
                </p:oleObj>
              </mc:Choice>
              <mc:Fallback>
                <p:oleObj name="Equation" r:id="rId4" imgW="127000" imgH="139700" progId="Equation.3">
                  <p:embed/>
                  <p:pic>
                    <p:nvPicPr>
                      <p:cNvPr id="0" name=""/>
                      <p:cNvPicPr/>
                      <p:nvPr/>
                    </p:nvPicPr>
                    <p:blipFill>
                      <a:blip r:embed="rId5"/>
                      <a:stretch>
                        <a:fillRect/>
                      </a:stretch>
                    </p:blipFill>
                    <p:spPr>
                      <a:xfrm>
                        <a:off x="6553200" y="3608993"/>
                        <a:ext cx="347663" cy="382588"/>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263732287"/>
              </p:ext>
            </p:extLst>
          </p:nvPr>
        </p:nvGraphicFramePr>
        <p:xfrm>
          <a:off x="4614320" y="1715528"/>
          <a:ext cx="382588" cy="555625"/>
        </p:xfrm>
        <a:graphic>
          <a:graphicData uri="http://schemas.openxmlformats.org/presentationml/2006/ole">
            <mc:AlternateContent xmlns:mc="http://schemas.openxmlformats.org/markup-compatibility/2006">
              <mc:Choice xmlns:v="urn:schemas-microsoft-com:vml" Requires="v">
                <p:oleObj spid="_x0000_s103647" name="Equation" r:id="rId6" imgW="139700" imgH="203200" progId="Equation.3">
                  <p:embed/>
                </p:oleObj>
              </mc:Choice>
              <mc:Fallback>
                <p:oleObj name="Equation" r:id="rId6" imgW="139700" imgH="203200" progId="Equation.3">
                  <p:embed/>
                  <p:pic>
                    <p:nvPicPr>
                      <p:cNvPr id="0" name=""/>
                      <p:cNvPicPr/>
                      <p:nvPr/>
                    </p:nvPicPr>
                    <p:blipFill>
                      <a:blip r:embed="rId7"/>
                      <a:stretch>
                        <a:fillRect/>
                      </a:stretch>
                    </p:blipFill>
                    <p:spPr>
                      <a:xfrm>
                        <a:off x="4614320" y="1715528"/>
                        <a:ext cx="382588" cy="555625"/>
                      </a:xfrm>
                      <a:prstGeom prst="rect">
                        <a:avLst/>
                      </a:prstGeom>
                    </p:spPr>
                  </p:pic>
                </p:oleObj>
              </mc:Fallback>
            </mc:AlternateContent>
          </a:graphicData>
        </a:graphic>
      </p:graphicFrame>
      <p:grpSp>
        <p:nvGrpSpPr>
          <p:cNvPr id="37" name="Group 36"/>
          <p:cNvGrpSpPr/>
          <p:nvPr/>
        </p:nvGrpSpPr>
        <p:grpSpPr>
          <a:xfrm>
            <a:off x="15471" y="3907632"/>
            <a:ext cx="4443464" cy="2832755"/>
            <a:chOff x="15471" y="3907632"/>
            <a:chExt cx="4443464" cy="2832755"/>
          </a:xfrm>
        </p:grpSpPr>
        <p:sp>
          <p:nvSpPr>
            <p:cNvPr id="38" name="TextBox 37"/>
            <p:cNvSpPr txBox="1"/>
            <p:nvPr/>
          </p:nvSpPr>
          <p:spPr>
            <a:xfrm>
              <a:off x="15471" y="3907632"/>
              <a:ext cx="2223085" cy="461665"/>
            </a:xfrm>
            <a:prstGeom prst="rect">
              <a:avLst/>
            </a:prstGeom>
            <a:noFill/>
          </p:spPr>
          <p:txBody>
            <a:bodyPr wrap="none" rtlCol="0">
              <a:spAutoFit/>
            </a:bodyPr>
            <a:lstStyle/>
            <a:p>
              <a:r>
                <a:rPr lang="en-US" sz="2400" dirty="0" smtClean="0">
                  <a:solidFill>
                    <a:srgbClr val="FF0000"/>
                  </a:solidFill>
                </a:rPr>
                <a:t>Current position</a:t>
              </a:r>
              <a:endParaRPr lang="en-US" sz="2400" dirty="0">
                <a:solidFill>
                  <a:srgbClr val="FF0000"/>
                </a:solidFill>
              </a:endParaRPr>
            </a:p>
          </p:txBody>
        </p:sp>
        <p:sp>
          <p:nvSpPr>
            <p:cNvPr id="39" name="TextBox 38"/>
            <p:cNvSpPr txBox="1"/>
            <p:nvPr/>
          </p:nvSpPr>
          <p:spPr>
            <a:xfrm>
              <a:off x="2238556" y="4250390"/>
              <a:ext cx="2220379" cy="461665"/>
            </a:xfrm>
            <a:prstGeom prst="rect">
              <a:avLst/>
            </a:prstGeom>
            <a:noFill/>
          </p:spPr>
          <p:txBody>
            <a:bodyPr wrap="none" rtlCol="0">
              <a:spAutoFit/>
            </a:bodyPr>
            <a:lstStyle/>
            <a:p>
              <a:r>
                <a:rPr lang="en-US" sz="2400" dirty="0" smtClean="0">
                  <a:solidFill>
                    <a:srgbClr val="0000FF"/>
                  </a:solidFill>
                </a:rPr>
                <a:t>Desired position</a:t>
              </a:r>
              <a:endParaRPr lang="en-US" sz="2400" dirty="0">
                <a:solidFill>
                  <a:srgbClr val="0000FF"/>
                </a:solidFill>
              </a:endParaRPr>
            </a:p>
          </p:txBody>
        </p:sp>
        <p:sp>
          <p:nvSpPr>
            <p:cNvPr id="40" name="Rectangle 39"/>
            <p:cNvSpPr/>
            <p:nvPr/>
          </p:nvSpPr>
          <p:spPr>
            <a:xfrm>
              <a:off x="846061" y="5676399"/>
              <a:ext cx="914400" cy="4828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97174" y="4658921"/>
              <a:ext cx="2840769" cy="2081466"/>
              <a:chOff x="236358" y="2045045"/>
              <a:chExt cx="2891853" cy="2118896"/>
            </a:xfrm>
          </p:grpSpPr>
          <p:pic>
            <p:nvPicPr>
              <p:cNvPr id="52" name="Picture 51"/>
              <p:cNvPicPr>
                <a:picLocks noChangeAspect="1"/>
              </p:cNvPicPr>
              <p:nvPr/>
            </p:nvPicPr>
            <p:blipFill>
              <a:blip r:embed="rId8"/>
              <a:stretch>
                <a:fillRect/>
              </a:stretch>
            </p:blipFill>
            <p:spPr>
              <a:xfrm>
                <a:off x="236358" y="2045045"/>
                <a:ext cx="2292948" cy="2118896"/>
              </a:xfrm>
              <a:prstGeom prst="rect">
                <a:avLst/>
              </a:prstGeom>
            </p:spPr>
          </p:pic>
          <p:cxnSp>
            <p:nvCxnSpPr>
              <p:cNvPr id="53" name="Straight Arrow Connector 52"/>
              <p:cNvCxnSpPr/>
              <p:nvPr/>
            </p:nvCxnSpPr>
            <p:spPr>
              <a:xfrm>
                <a:off x="2529306" y="3354563"/>
                <a:ext cx="598905"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5" name="Object 54"/>
              <p:cNvGraphicFramePr>
                <a:graphicFrameLocks noChangeAspect="1"/>
              </p:cNvGraphicFramePr>
              <p:nvPr>
                <p:extLst>
                  <p:ext uri="{D42A27DB-BD31-4B8C-83A1-F6EECF244321}">
                    <p14:modId xmlns:p14="http://schemas.microsoft.com/office/powerpoint/2010/main" val="2099482413"/>
                  </p:ext>
                </p:extLst>
              </p:nvPr>
            </p:nvGraphicFramePr>
            <p:xfrm>
              <a:off x="2657475" y="2844558"/>
              <a:ext cx="307975" cy="447675"/>
            </p:xfrm>
            <a:graphic>
              <a:graphicData uri="http://schemas.openxmlformats.org/presentationml/2006/ole">
                <mc:AlternateContent xmlns:mc="http://schemas.openxmlformats.org/markup-compatibility/2006">
                  <mc:Choice xmlns:v="urn:schemas-microsoft-com:vml" Requires="v">
                    <p:oleObj spid="_x0000_s103648" name="Equation" r:id="rId9" imgW="139700" imgH="203200" progId="Equation.3">
                      <p:embed/>
                    </p:oleObj>
                  </mc:Choice>
                  <mc:Fallback>
                    <p:oleObj name="Equation" r:id="rId9" imgW="139700" imgH="203200" progId="Equation.3">
                      <p:embed/>
                      <p:pic>
                        <p:nvPicPr>
                          <p:cNvPr id="0" name=""/>
                          <p:cNvPicPr/>
                          <p:nvPr/>
                        </p:nvPicPr>
                        <p:blipFill>
                          <a:blip r:embed="rId10"/>
                          <a:stretch>
                            <a:fillRect/>
                          </a:stretch>
                        </p:blipFill>
                        <p:spPr>
                          <a:xfrm>
                            <a:off x="2657475" y="2844558"/>
                            <a:ext cx="307975" cy="447675"/>
                          </a:xfrm>
                          <a:prstGeom prst="rect">
                            <a:avLst/>
                          </a:prstGeom>
                        </p:spPr>
                      </p:pic>
                    </p:oleObj>
                  </mc:Fallback>
                </mc:AlternateContent>
              </a:graphicData>
            </a:graphic>
          </p:graphicFrame>
        </p:grpSp>
        <p:cxnSp>
          <p:nvCxnSpPr>
            <p:cNvPr id="42" name="Straight Arrow Connector 41"/>
            <p:cNvCxnSpPr/>
            <p:nvPr/>
          </p:nvCxnSpPr>
          <p:spPr>
            <a:xfrm>
              <a:off x="495874" y="4576742"/>
              <a:ext cx="1" cy="555183"/>
            </a:xfrm>
            <a:prstGeom prst="straightConnector1">
              <a:avLst/>
            </a:prstGeom>
            <a:ln w="38100">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1382763" y="4600771"/>
              <a:ext cx="1" cy="555183"/>
            </a:xfrm>
            <a:prstGeom prst="straightConnector1">
              <a:avLst/>
            </a:prstGeom>
            <a:ln w="38100">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1615708" y="4613832"/>
              <a:ext cx="1" cy="555183"/>
            </a:xfrm>
            <a:prstGeom prst="straightConnector1">
              <a:avLst/>
            </a:prstGeom>
            <a:ln w="28575" cmpd="sng">
              <a:solidFill>
                <a:srgbClr val="0000FF"/>
              </a:solidFill>
              <a:prstDash val="dash"/>
              <a:tailEnd type="non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a:off x="526854" y="4724289"/>
              <a:ext cx="831949" cy="0"/>
            </a:xfrm>
            <a:prstGeom prst="straightConnector1">
              <a:avLst/>
            </a:prstGeom>
            <a:ln w="381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509532" y="4992739"/>
              <a:ext cx="1056249" cy="0"/>
            </a:xfrm>
            <a:prstGeom prst="straightConnector1">
              <a:avLst/>
            </a:prstGeom>
            <a:ln w="28575" cmpd="sng">
              <a:solidFill>
                <a:srgbClr val="0000FF"/>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846061" y="4381744"/>
              <a:ext cx="100386" cy="27717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H="1">
              <a:off x="1707832" y="4520332"/>
              <a:ext cx="510855" cy="935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grpSp>
        <p:nvGrpSpPr>
          <p:cNvPr id="56" name="Group 55"/>
          <p:cNvGrpSpPr/>
          <p:nvPr/>
        </p:nvGrpSpPr>
        <p:grpSpPr>
          <a:xfrm>
            <a:off x="1" y="-104168"/>
            <a:ext cx="9167812" cy="1350919"/>
            <a:chOff x="1" y="-104168"/>
            <a:chExt cx="9167812" cy="1350919"/>
          </a:xfrm>
        </p:grpSpPr>
        <p:pic>
          <p:nvPicPr>
            <p:cNvPr id="57" name="Picture 56"/>
            <p:cNvPicPr>
              <a:picLocks noChangeAspect="1"/>
            </p:cNvPicPr>
            <p:nvPr/>
          </p:nvPicPr>
          <p:blipFill>
            <a:blip r:embed="rId11"/>
            <a:stretch>
              <a:fillRect/>
            </a:stretch>
          </p:blipFill>
          <p:spPr>
            <a:xfrm>
              <a:off x="1" y="-104168"/>
              <a:ext cx="1407208" cy="1350919"/>
            </a:xfrm>
            <a:prstGeom prst="rect">
              <a:avLst/>
            </a:prstGeom>
          </p:spPr>
        </p:pic>
        <p:cxnSp>
          <p:nvCxnSpPr>
            <p:cNvPr id="58" name="Straight Connector 5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64" name="Group 63"/>
          <p:cNvGrpSpPr>
            <a:grpSpLocks noChangeAspect="1"/>
          </p:cNvGrpSpPr>
          <p:nvPr/>
        </p:nvGrpSpPr>
        <p:grpSpPr>
          <a:xfrm>
            <a:off x="5267472" y="2046568"/>
            <a:ext cx="457200" cy="489694"/>
            <a:chOff x="1433513" y="2006411"/>
            <a:chExt cx="548640" cy="587061"/>
          </a:xfrm>
        </p:grpSpPr>
        <p:sp>
          <p:nvSpPr>
            <p:cNvPr id="65" name="Oval 64"/>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66" name="TextBox 65"/>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cxnSp>
        <p:nvCxnSpPr>
          <p:cNvPr id="69" name="Straight Arrow Connector 68"/>
          <p:cNvCxnSpPr/>
          <p:nvPr/>
        </p:nvCxnSpPr>
        <p:spPr>
          <a:xfrm>
            <a:off x="5739866" y="2320433"/>
            <a:ext cx="210312" cy="2"/>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endCxn id="66" idx="0"/>
          </p:cNvCxnSpPr>
          <p:nvPr/>
        </p:nvCxnSpPr>
        <p:spPr>
          <a:xfrm>
            <a:off x="5485024" y="1384472"/>
            <a:ext cx="0" cy="662096"/>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1" name="Object 70"/>
          <p:cNvGraphicFramePr>
            <a:graphicFrameLocks noChangeAspect="1"/>
          </p:cNvGraphicFramePr>
          <p:nvPr>
            <p:extLst>
              <p:ext uri="{D42A27DB-BD31-4B8C-83A1-F6EECF244321}">
                <p14:modId xmlns:p14="http://schemas.microsoft.com/office/powerpoint/2010/main" val="1803464751"/>
              </p:ext>
            </p:extLst>
          </p:nvPr>
        </p:nvGraphicFramePr>
        <p:xfrm>
          <a:off x="5495050" y="1171575"/>
          <a:ext cx="487362" cy="625475"/>
        </p:xfrm>
        <a:graphic>
          <a:graphicData uri="http://schemas.openxmlformats.org/presentationml/2006/ole">
            <mc:AlternateContent xmlns:mc="http://schemas.openxmlformats.org/markup-compatibility/2006">
              <mc:Choice xmlns:v="urn:schemas-microsoft-com:vml" Requires="v">
                <p:oleObj spid="_x0000_s103649" name="Equation" r:id="rId12" imgW="177800" imgH="228600" progId="Equation.3">
                  <p:embed/>
                </p:oleObj>
              </mc:Choice>
              <mc:Fallback>
                <p:oleObj name="Equation" r:id="rId12" imgW="177800" imgH="228600" progId="Equation.3">
                  <p:embed/>
                  <p:pic>
                    <p:nvPicPr>
                      <p:cNvPr id="0" name=""/>
                      <p:cNvPicPr/>
                      <p:nvPr/>
                    </p:nvPicPr>
                    <p:blipFill>
                      <a:blip r:embed="rId13"/>
                      <a:stretch>
                        <a:fillRect/>
                      </a:stretch>
                    </p:blipFill>
                    <p:spPr>
                      <a:xfrm>
                        <a:off x="5495050" y="1171575"/>
                        <a:ext cx="487362" cy="625475"/>
                      </a:xfrm>
                      <a:prstGeom prst="rect">
                        <a:avLst/>
                      </a:prstGeom>
                    </p:spPr>
                  </p:pic>
                </p:oleObj>
              </mc:Fallback>
            </mc:AlternateContent>
          </a:graphicData>
        </a:graphic>
      </p:graphicFrame>
      <p:graphicFrame>
        <p:nvGraphicFramePr>
          <p:cNvPr id="72" name="Object 71"/>
          <p:cNvGraphicFramePr>
            <a:graphicFrameLocks noChangeAspect="1"/>
          </p:cNvGraphicFramePr>
          <p:nvPr>
            <p:extLst>
              <p:ext uri="{D42A27DB-BD31-4B8C-83A1-F6EECF244321}">
                <p14:modId xmlns:p14="http://schemas.microsoft.com/office/powerpoint/2010/main" val="112559375"/>
              </p:ext>
            </p:extLst>
          </p:nvPr>
        </p:nvGraphicFramePr>
        <p:xfrm>
          <a:off x="232435" y="6456213"/>
          <a:ext cx="286321" cy="367461"/>
        </p:xfrm>
        <a:graphic>
          <a:graphicData uri="http://schemas.openxmlformats.org/presentationml/2006/ole">
            <mc:AlternateContent xmlns:mc="http://schemas.openxmlformats.org/markup-compatibility/2006">
              <mc:Choice xmlns:v="urn:schemas-microsoft-com:vml" Requires="v">
                <p:oleObj spid="_x0000_s103650" name="Equation" r:id="rId14" imgW="177800" imgH="228600" progId="Equation.3">
                  <p:embed/>
                </p:oleObj>
              </mc:Choice>
              <mc:Fallback>
                <p:oleObj name="Equation" r:id="rId14" imgW="177800" imgH="228600" progId="Equation.3">
                  <p:embed/>
                  <p:pic>
                    <p:nvPicPr>
                      <p:cNvPr id="0" name=""/>
                      <p:cNvPicPr/>
                      <p:nvPr/>
                    </p:nvPicPr>
                    <p:blipFill>
                      <a:blip r:embed="rId13"/>
                      <a:stretch>
                        <a:fillRect/>
                      </a:stretch>
                    </p:blipFill>
                    <p:spPr>
                      <a:xfrm>
                        <a:off x="232435" y="6456213"/>
                        <a:ext cx="286321" cy="367461"/>
                      </a:xfrm>
                      <a:prstGeom prst="rect">
                        <a:avLst/>
                      </a:prstGeom>
                    </p:spPr>
                  </p:pic>
                </p:oleObj>
              </mc:Fallback>
            </mc:AlternateContent>
          </a:graphicData>
        </a:graphic>
      </p:graphicFrame>
      <p:grpSp>
        <p:nvGrpSpPr>
          <p:cNvPr id="73" name="Group 72"/>
          <p:cNvGrpSpPr>
            <a:grpSpLocks noChangeAspect="1"/>
          </p:cNvGrpSpPr>
          <p:nvPr/>
        </p:nvGrpSpPr>
        <p:grpSpPr>
          <a:xfrm>
            <a:off x="1476157" y="3359581"/>
            <a:ext cx="457200" cy="489694"/>
            <a:chOff x="1433513" y="2006411"/>
            <a:chExt cx="548640" cy="587061"/>
          </a:xfrm>
        </p:grpSpPr>
        <p:sp>
          <p:nvSpPr>
            <p:cNvPr id="74" name="Oval 73"/>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75" name="TextBox 74"/>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cxnSp>
        <p:nvCxnSpPr>
          <p:cNvPr id="76" name="Straight Arrow Connector 75"/>
          <p:cNvCxnSpPr/>
          <p:nvPr/>
        </p:nvCxnSpPr>
        <p:spPr>
          <a:xfrm flipH="1">
            <a:off x="1952795" y="3614820"/>
            <a:ext cx="2148840"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946447" y="3624038"/>
            <a:ext cx="519799"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8" name="Object 77"/>
          <p:cNvGraphicFramePr>
            <a:graphicFrameLocks noChangeAspect="1"/>
          </p:cNvGraphicFramePr>
          <p:nvPr>
            <p:extLst>
              <p:ext uri="{D42A27DB-BD31-4B8C-83A1-F6EECF244321}">
                <p14:modId xmlns:p14="http://schemas.microsoft.com/office/powerpoint/2010/main" val="962513025"/>
              </p:ext>
            </p:extLst>
          </p:nvPr>
        </p:nvGraphicFramePr>
        <p:xfrm>
          <a:off x="561177" y="3359581"/>
          <a:ext cx="347663" cy="382588"/>
        </p:xfrm>
        <a:graphic>
          <a:graphicData uri="http://schemas.openxmlformats.org/presentationml/2006/ole">
            <mc:AlternateContent xmlns:mc="http://schemas.openxmlformats.org/markup-compatibility/2006">
              <mc:Choice xmlns:v="urn:schemas-microsoft-com:vml" Requires="v">
                <p:oleObj spid="_x0000_s103651" name="Equation" r:id="rId15" imgW="127000" imgH="139700" progId="Equation.3">
                  <p:embed/>
                </p:oleObj>
              </mc:Choice>
              <mc:Fallback>
                <p:oleObj name="Equation" r:id="rId15" imgW="127000" imgH="139700" progId="Equation.3">
                  <p:embed/>
                  <p:pic>
                    <p:nvPicPr>
                      <p:cNvPr id="0" name=""/>
                      <p:cNvPicPr/>
                      <p:nvPr/>
                    </p:nvPicPr>
                    <p:blipFill>
                      <a:blip r:embed="rId16"/>
                      <a:stretch>
                        <a:fillRect/>
                      </a:stretch>
                    </p:blipFill>
                    <p:spPr>
                      <a:xfrm>
                        <a:off x="561177" y="3359581"/>
                        <a:ext cx="347663" cy="382588"/>
                      </a:xfrm>
                      <a:prstGeom prst="rect">
                        <a:avLst/>
                      </a:prstGeom>
                    </p:spPr>
                  </p:pic>
                </p:oleObj>
              </mc:Fallback>
            </mc:AlternateContent>
          </a:graphicData>
        </a:graphic>
      </p:graphicFrame>
    </p:spTree>
    <p:extLst>
      <p:ext uri="{BB962C8B-B14F-4D97-AF65-F5344CB8AC3E}">
        <p14:creationId xmlns:p14="http://schemas.microsoft.com/office/powerpoint/2010/main" val="154214672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768" y="20646"/>
            <a:ext cx="7761271" cy="1143000"/>
          </a:xfrm>
        </p:spPr>
        <p:txBody>
          <a:bodyPr/>
          <a:lstStyle/>
          <a:p>
            <a:r>
              <a:rPr lang="en-US" dirty="0" smtClean="0"/>
              <a:t>Feedback loop block diagram</a:t>
            </a:r>
            <a:endParaRPr lang="en-US" dirty="0"/>
          </a:p>
        </p:txBody>
      </p:sp>
      <p:sp>
        <p:nvSpPr>
          <p:cNvPr id="8" name="Rectangle 7"/>
          <p:cNvSpPr/>
          <p:nvPr/>
        </p:nvSpPr>
        <p:spPr>
          <a:xfrm>
            <a:off x="5949176" y="1884948"/>
            <a:ext cx="1237627"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HAM-ISI</a:t>
            </a:r>
            <a:endParaRPr lang="en-US" sz="2400" dirty="0">
              <a:solidFill>
                <a:srgbClr val="000000"/>
              </a:solidFill>
            </a:endParaRPr>
          </a:p>
        </p:txBody>
      </p:sp>
      <p:sp>
        <p:nvSpPr>
          <p:cNvPr id="9" name="Rectangle 8"/>
          <p:cNvSpPr/>
          <p:nvPr/>
        </p:nvSpPr>
        <p:spPr>
          <a:xfrm>
            <a:off x="4101943" y="3187030"/>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00"/>
                </a:solidFill>
              </a:rPr>
              <a:t>Position sensor</a:t>
            </a:r>
            <a:endParaRPr lang="en-US" sz="2400" dirty="0">
              <a:solidFill>
                <a:srgbClr val="000000"/>
              </a:solidFill>
            </a:endParaRPr>
          </a:p>
        </p:txBody>
      </p:sp>
      <p:cxnSp>
        <p:nvCxnSpPr>
          <p:cNvPr id="11" name="Straight Arrow Connector 10"/>
          <p:cNvCxnSpPr>
            <a:stCxn id="8" idx="3"/>
          </p:cNvCxnSpPr>
          <p:nvPr/>
        </p:nvCxnSpPr>
        <p:spPr>
          <a:xfrm flipV="1">
            <a:off x="7186803" y="2312736"/>
            <a:ext cx="1368589" cy="2"/>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340356" y="1482819"/>
            <a:ext cx="1195159" cy="830997"/>
          </a:xfrm>
          <a:prstGeom prst="rect">
            <a:avLst/>
          </a:prstGeom>
          <a:noFill/>
        </p:spPr>
        <p:txBody>
          <a:bodyPr wrap="none" rtlCol="0">
            <a:spAutoFit/>
          </a:bodyPr>
          <a:lstStyle/>
          <a:p>
            <a:r>
              <a:rPr lang="en-US" sz="2400" dirty="0" smtClean="0"/>
              <a:t>Current</a:t>
            </a:r>
          </a:p>
          <a:p>
            <a:r>
              <a:rPr lang="en-US" sz="2400" dirty="0"/>
              <a:t>position</a:t>
            </a:r>
          </a:p>
        </p:txBody>
      </p:sp>
      <p:cxnSp>
        <p:nvCxnSpPr>
          <p:cNvPr id="28" name="Straight Arrow Connector 27"/>
          <p:cNvCxnSpPr>
            <a:stCxn id="19" idx="6"/>
          </p:cNvCxnSpPr>
          <p:nvPr/>
        </p:nvCxnSpPr>
        <p:spPr>
          <a:xfrm flipV="1">
            <a:off x="1982152" y="2318505"/>
            <a:ext cx="886968" cy="914"/>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endCxn id="19" idx="2"/>
          </p:cNvCxnSpPr>
          <p:nvPr/>
        </p:nvCxnSpPr>
        <p:spPr>
          <a:xfrm>
            <a:off x="50485" y="2312736"/>
            <a:ext cx="1383028" cy="6683"/>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0485" y="1500878"/>
            <a:ext cx="1195159" cy="830997"/>
          </a:xfrm>
          <a:prstGeom prst="rect">
            <a:avLst/>
          </a:prstGeom>
          <a:noFill/>
        </p:spPr>
        <p:txBody>
          <a:bodyPr wrap="none" rtlCol="0">
            <a:spAutoFit/>
          </a:bodyPr>
          <a:lstStyle/>
          <a:p>
            <a:r>
              <a:rPr lang="en-US" sz="2400" dirty="0" smtClean="0"/>
              <a:t>Desired</a:t>
            </a:r>
          </a:p>
          <a:p>
            <a:r>
              <a:rPr lang="en-US" sz="2400" dirty="0"/>
              <a:t>position</a:t>
            </a:r>
          </a:p>
        </p:txBody>
      </p:sp>
      <p:sp>
        <p:nvSpPr>
          <p:cNvPr id="49" name="Rectangle 48"/>
          <p:cNvSpPr/>
          <p:nvPr/>
        </p:nvSpPr>
        <p:spPr>
          <a:xfrm>
            <a:off x="2877055" y="1884946"/>
            <a:ext cx="13445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Actuator</a:t>
            </a:r>
            <a:endParaRPr lang="en-US" sz="2000" dirty="0">
              <a:solidFill>
                <a:srgbClr val="000000"/>
              </a:solidFill>
            </a:endParaRPr>
          </a:p>
        </p:txBody>
      </p:sp>
      <p:cxnSp>
        <p:nvCxnSpPr>
          <p:cNvPr id="54" name="Straight Arrow Connector 53"/>
          <p:cNvCxnSpPr>
            <a:stCxn id="49" idx="3"/>
            <a:endCxn id="8" idx="1"/>
          </p:cNvCxnSpPr>
          <p:nvPr/>
        </p:nvCxnSpPr>
        <p:spPr>
          <a:xfrm>
            <a:off x="4221613" y="2312736"/>
            <a:ext cx="1051560" cy="2"/>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9" name="Elbow Connector 58"/>
          <p:cNvCxnSpPr>
            <a:endCxn id="9" idx="3"/>
          </p:cNvCxnSpPr>
          <p:nvPr/>
        </p:nvCxnSpPr>
        <p:spPr>
          <a:xfrm rot="10800000" flipV="1">
            <a:off x="5559102" y="2331874"/>
            <a:ext cx="1873741" cy="1282945"/>
          </a:xfrm>
          <a:prstGeom prst="bentConnector3">
            <a:avLst>
              <a:gd name="adj1" fmla="val 58"/>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Elbow Connector 61"/>
          <p:cNvCxnSpPr>
            <a:endCxn id="19" idx="4"/>
          </p:cNvCxnSpPr>
          <p:nvPr/>
        </p:nvCxnSpPr>
        <p:spPr>
          <a:xfrm rot="5400000" flipH="1" flipV="1">
            <a:off x="1310068" y="2991236"/>
            <a:ext cx="795528" cy="1"/>
          </a:xfrm>
          <a:prstGeom prst="bentConnector3">
            <a:avLst>
              <a:gd name="adj1" fmla="val 50000"/>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68" name="Group 67"/>
          <p:cNvGrpSpPr/>
          <p:nvPr/>
        </p:nvGrpSpPr>
        <p:grpSpPr>
          <a:xfrm>
            <a:off x="1393409" y="2045366"/>
            <a:ext cx="588744" cy="641684"/>
            <a:chOff x="1393409" y="2045366"/>
            <a:chExt cx="588744" cy="641684"/>
          </a:xfrm>
        </p:grpSpPr>
        <p:sp>
          <p:nvSpPr>
            <p:cNvPr id="19" name="Oval 18"/>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21" name="TextBox 20"/>
            <p:cNvSpPr txBox="1"/>
            <p:nvPr/>
          </p:nvSpPr>
          <p:spPr>
            <a:xfrm>
              <a:off x="1393409" y="2064967"/>
              <a:ext cx="338554" cy="461665"/>
            </a:xfrm>
            <a:prstGeom prst="rect">
              <a:avLst/>
            </a:prstGeom>
            <a:noFill/>
          </p:spPr>
          <p:txBody>
            <a:bodyPr wrap="none" rtlCol="0">
              <a:spAutoFit/>
            </a:bodyPr>
            <a:lstStyle/>
            <a:p>
              <a:r>
                <a:rPr lang="en-US" sz="2400" b="1" dirty="0" smtClean="0"/>
                <a:t>+</a:t>
              </a:r>
              <a:endParaRPr lang="en-US" sz="2400" b="1" dirty="0"/>
            </a:p>
          </p:txBody>
        </p:sp>
        <p:sp>
          <p:nvSpPr>
            <p:cNvPr id="67" name="TextBox 66"/>
            <p:cNvSpPr txBox="1"/>
            <p:nvPr/>
          </p:nvSpPr>
          <p:spPr>
            <a:xfrm>
              <a:off x="1565781" y="2225385"/>
              <a:ext cx="278892" cy="461665"/>
            </a:xfrm>
            <a:prstGeom prst="rect">
              <a:avLst/>
            </a:prstGeom>
            <a:noFill/>
          </p:spPr>
          <p:txBody>
            <a:bodyPr wrap="none" rtlCol="0">
              <a:spAutoFit/>
            </a:bodyPr>
            <a:lstStyle/>
            <a:p>
              <a:r>
                <a:rPr lang="en-US" sz="2400" b="1" dirty="0" smtClean="0"/>
                <a:t>-</a:t>
              </a:r>
              <a:endParaRPr lang="en-US" sz="2400" b="1" dirty="0"/>
            </a:p>
          </p:txBody>
        </p:sp>
      </p:grpSp>
      <p:sp>
        <p:nvSpPr>
          <p:cNvPr id="24" name="Slide Number Placeholder 23"/>
          <p:cNvSpPr>
            <a:spLocks noGrp="1"/>
          </p:cNvSpPr>
          <p:nvPr>
            <p:ph type="sldNum" sz="quarter" idx="12"/>
          </p:nvPr>
        </p:nvSpPr>
        <p:spPr/>
        <p:txBody>
          <a:bodyPr/>
          <a:lstStyle/>
          <a:p>
            <a:fld id="{22033EDB-169B-9A40-BDA9-44EE0641E66E}" type="slidenum">
              <a:rPr lang="en-US" smtClean="0"/>
              <a:t>13</a:t>
            </a:fld>
            <a:endParaRPr lang="en-US"/>
          </a:p>
        </p:txBody>
      </p:sp>
      <p:graphicFrame>
        <p:nvGraphicFramePr>
          <p:cNvPr id="35" name="Object 34"/>
          <p:cNvGraphicFramePr>
            <a:graphicFrameLocks noChangeAspect="1"/>
          </p:cNvGraphicFramePr>
          <p:nvPr>
            <p:extLst>
              <p:ext uri="{D42A27DB-BD31-4B8C-83A1-F6EECF244321}">
                <p14:modId xmlns:p14="http://schemas.microsoft.com/office/powerpoint/2010/main" val="1060175484"/>
              </p:ext>
            </p:extLst>
          </p:nvPr>
        </p:nvGraphicFramePr>
        <p:xfrm>
          <a:off x="6553200" y="3608993"/>
          <a:ext cx="347663" cy="382588"/>
        </p:xfrm>
        <a:graphic>
          <a:graphicData uri="http://schemas.openxmlformats.org/presentationml/2006/ole">
            <mc:AlternateContent xmlns:mc="http://schemas.openxmlformats.org/markup-compatibility/2006">
              <mc:Choice xmlns:v="urn:schemas-microsoft-com:vml" Requires="v">
                <p:oleObj spid="_x0000_s102628" name="Equation" r:id="rId4" imgW="127000" imgH="139700" progId="Equation.3">
                  <p:embed/>
                </p:oleObj>
              </mc:Choice>
              <mc:Fallback>
                <p:oleObj name="Equation" r:id="rId4" imgW="127000" imgH="139700" progId="Equation.3">
                  <p:embed/>
                  <p:pic>
                    <p:nvPicPr>
                      <p:cNvPr id="0" name=""/>
                      <p:cNvPicPr/>
                      <p:nvPr/>
                    </p:nvPicPr>
                    <p:blipFill>
                      <a:blip r:embed="rId5"/>
                      <a:stretch>
                        <a:fillRect/>
                      </a:stretch>
                    </p:blipFill>
                    <p:spPr>
                      <a:xfrm>
                        <a:off x="6553200" y="3608993"/>
                        <a:ext cx="347663" cy="382588"/>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1682578980"/>
              </p:ext>
            </p:extLst>
          </p:nvPr>
        </p:nvGraphicFramePr>
        <p:xfrm>
          <a:off x="4614320" y="1715528"/>
          <a:ext cx="382588" cy="555625"/>
        </p:xfrm>
        <a:graphic>
          <a:graphicData uri="http://schemas.openxmlformats.org/presentationml/2006/ole">
            <mc:AlternateContent xmlns:mc="http://schemas.openxmlformats.org/markup-compatibility/2006">
              <mc:Choice xmlns:v="urn:schemas-microsoft-com:vml" Requires="v">
                <p:oleObj spid="_x0000_s102629" name="Equation" r:id="rId6" imgW="139700" imgH="203200" progId="Equation.3">
                  <p:embed/>
                </p:oleObj>
              </mc:Choice>
              <mc:Fallback>
                <p:oleObj name="Equation" r:id="rId6" imgW="139700" imgH="203200" progId="Equation.3">
                  <p:embed/>
                  <p:pic>
                    <p:nvPicPr>
                      <p:cNvPr id="0" name=""/>
                      <p:cNvPicPr/>
                      <p:nvPr/>
                    </p:nvPicPr>
                    <p:blipFill>
                      <a:blip r:embed="rId7"/>
                      <a:stretch>
                        <a:fillRect/>
                      </a:stretch>
                    </p:blipFill>
                    <p:spPr>
                      <a:xfrm>
                        <a:off x="4614320" y="1715528"/>
                        <a:ext cx="382588" cy="555625"/>
                      </a:xfrm>
                      <a:prstGeom prst="rect">
                        <a:avLst/>
                      </a:prstGeom>
                    </p:spPr>
                  </p:pic>
                </p:oleObj>
              </mc:Fallback>
            </mc:AlternateContent>
          </a:graphicData>
        </a:graphic>
      </p:graphicFrame>
      <p:grpSp>
        <p:nvGrpSpPr>
          <p:cNvPr id="37" name="Group 36"/>
          <p:cNvGrpSpPr/>
          <p:nvPr/>
        </p:nvGrpSpPr>
        <p:grpSpPr>
          <a:xfrm>
            <a:off x="15471" y="3907632"/>
            <a:ext cx="4443464" cy="2832755"/>
            <a:chOff x="15471" y="3907632"/>
            <a:chExt cx="4443464" cy="2832755"/>
          </a:xfrm>
        </p:grpSpPr>
        <p:sp>
          <p:nvSpPr>
            <p:cNvPr id="38" name="TextBox 37"/>
            <p:cNvSpPr txBox="1"/>
            <p:nvPr/>
          </p:nvSpPr>
          <p:spPr>
            <a:xfrm>
              <a:off x="15471" y="3907632"/>
              <a:ext cx="2223085" cy="461665"/>
            </a:xfrm>
            <a:prstGeom prst="rect">
              <a:avLst/>
            </a:prstGeom>
            <a:noFill/>
          </p:spPr>
          <p:txBody>
            <a:bodyPr wrap="none" rtlCol="0">
              <a:spAutoFit/>
            </a:bodyPr>
            <a:lstStyle/>
            <a:p>
              <a:r>
                <a:rPr lang="en-US" sz="2400" dirty="0" smtClean="0">
                  <a:solidFill>
                    <a:srgbClr val="FF0000"/>
                  </a:solidFill>
                </a:rPr>
                <a:t>Current position</a:t>
              </a:r>
              <a:endParaRPr lang="en-US" sz="2400" dirty="0">
                <a:solidFill>
                  <a:srgbClr val="FF0000"/>
                </a:solidFill>
              </a:endParaRPr>
            </a:p>
          </p:txBody>
        </p:sp>
        <p:sp>
          <p:nvSpPr>
            <p:cNvPr id="39" name="TextBox 38"/>
            <p:cNvSpPr txBox="1"/>
            <p:nvPr/>
          </p:nvSpPr>
          <p:spPr>
            <a:xfrm>
              <a:off x="2238556" y="4250390"/>
              <a:ext cx="2220379" cy="461665"/>
            </a:xfrm>
            <a:prstGeom prst="rect">
              <a:avLst/>
            </a:prstGeom>
            <a:noFill/>
          </p:spPr>
          <p:txBody>
            <a:bodyPr wrap="none" rtlCol="0">
              <a:spAutoFit/>
            </a:bodyPr>
            <a:lstStyle/>
            <a:p>
              <a:r>
                <a:rPr lang="en-US" sz="2400" dirty="0" smtClean="0">
                  <a:solidFill>
                    <a:srgbClr val="0000FF"/>
                  </a:solidFill>
                </a:rPr>
                <a:t>Desired position</a:t>
              </a:r>
              <a:endParaRPr lang="en-US" sz="2400" dirty="0">
                <a:solidFill>
                  <a:srgbClr val="0000FF"/>
                </a:solidFill>
              </a:endParaRPr>
            </a:p>
          </p:txBody>
        </p:sp>
        <p:sp>
          <p:nvSpPr>
            <p:cNvPr id="40" name="Rectangle 39"/>
            <p:cNvSpPr/>
            <p:nvPr/>
          </p:nvSpPr>
          <p:spPr>
            <a:xfrm>
              <a:off x="846061" y="5676399"/>
              <a:ext cx="914400" cy="4828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97174" y="4658921"/>
              <a:ext cx="2840769" cy="2081466"/>
              <a:chOff x="236358" y="2045045"/>
              <a:chExt cx="2891853" cy="2118896"/>
            </a:xfrm>
          </p:grpSpPr>
          <p:pic>
            <p:nvPicPr>
              <p:cNvPr id="52" name="Picture 51"/>
              <p:cNvPicPr>
                <a:picLocks noChangeAspect="1"/>
              </p:cNvPicPr>
              <p:nvPr/>
            </p:nvPicPr>
            <p:blipFill>
              <a:blip r:embed="rId8"/>
              <a:stretch>
                <a:fillRect/>
              </a:stretch>
            </p:blipFill>
            <p:spPr>
              <a:xfrm>
                <a:off x="236358" y="2045045"/>
                <a:ext cx="2292948" cy="2118896"/>
              </a:xfrm>
              <a:prstGeom prst="rect">
                <a:avLst/>
              </a:prstGeom>
            </p:spPr>
          </p:pic>
          <p:cxnSp>
            <p:nvCxnSpPr>
              <p:cNvPr id="53" name="Straight Arrow Connector 52"/>
              <p:cNvCxnSpPr/>
              <p:nvPr/>
            </p:nvCxnSpPr>
            <p:spPr>
              <a:xfrm>
                <a:off x="2529306" y="3354563"/>
                <a:ext cx="598905"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5" name="Object 54"/>
              <p:cNvGraphicFramePr>
                <a:graphicFrameLocks noChangeAspect="1"/>
              </p:cNvGraphicFramePr>
              <p:nvPr>
                <p:extLst>
                  <p:ext uri="{D42A27DB-BD31-4B8C-83A1-F6EECF244321}">
                    <p14:modId xmlns:p14="http://schemas.microsoft.com/office/powerpoint/2010/main" val="819263300"/>
                  </p:ext>
                </p:extLst>
              </p:nvPr>
            </p:nvGraphicFramePr>
            <p:xfrm>
              <a:off x="2657475" y="2844558"/>
              <a:ext cx="307975" cy="447675"/>
            </p:xfrm>
            <a:graphic>
              <a:graphicData uri="http://schemas.openxmlformats.org/presentationml/2006/ole">
                <mc:AlternateContent xmlns:mc="http://schemas.openxmlformats.org/markup-compatibility/2006">
                  <mc:Choice xmlns:v="urn:schemas-microsoft-com:vml" Requires="v">
                    <p:oleObj spid="_x0000_s102630" name="Equation" r:id="rId9" imgW="139700" imgH="203200" progId="Equation.3">
                      <p:embed/>
                    </p:oleObj>
                  </mc:Choice>
                  <mc:Fallback>
                    <p:oleObj name="Equation" r:id="rId9" imgW="139700" imgH="203200" progId="Equation.3">
                      <p:embed/>
                      <p:pic>
                        <p:nvPicPr>
                          <p:cNvPr id="0" name=""/>
                          <p:cNvPicPr/>
                          <p:nvPr/>
                        </p:nvPicPr>
                        <p:blipFill>
                          <a:blip r:embed="rId10"/>
                          <a:stretch>
                            <a:fillRect/>
                          </a:stretch>
                        </p:blipFill>
                        <p:spPr>
                          <a:xfrm>
                            <a:off x="2657475" y="2844558"/>
                            <a:ext cx="307975" cy="447675"/>
                          </a:xfrm>
                          <a:prstGeom prst="rect">
                            <a:avLst/>
                          </a:prstGeom>
                        </p:spPr>
                      </p:pic>
                    </p:oleObj>
                  </mc:Fallback>
                </mc:AlternateContent>
              </a:graphicData>
            </a:graphic>
          </p:graphicFrame>
        </p:grpSp>
        <p:cxnSp>
          <p:nvCxnSpPr>
            <p:cNvPr id="42" name="Straight Arrow Connector 41"/>
            <p:cNvCxnSpPr/>
            <p:nvPr/>
          </p:nvCxnSpPr>
          <p:spPr>
            <a:xfrm>
              <a:off x="495874" y="4576742"/>
              <a:ext cx="1" cy="555183"/>
            </a:xfrm>
            <a:prstGeom prst="straightConnector1">
              <a:avLst/>
            </a:prstGeom>
            <a:ln w="38100">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1382763" y="4600771"/>
              <a:ext cx="1" cy="555183"/>
            </a:xfrm>
            <a:prstGeom prst="straightConnector1">
              <a:avLst/>
            </a:prstGeom>
            <a:ln w="38100">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1615708" y="4613832"/>
              <a:ext cx="1" cy="555183"/>
            </a:xfrm>
            <a:prstGeom prst="straightConnector1">
              <a:avLst/>
            </a:prstGeom>
            <a:ln w="28575" cmpd="sng">
              <a:solidFill>
                <a:srgbClr val="0000FF"/>
              </a:solidFill>
              <a:prstDash val="dash"/>
              <a:tailEnd type="non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a:off x="526854" y="4724289"/>
              <a:ext cx="831949" cy="0"/>
            </a:xfrm>
            <a:prstGeom prst="straightConnector1">
              <a:avLst/>
            </a:prstGeom>
            <a:ln w="381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509532" y="4992739"/>
              <a:ext cx="1056249" cy="0"/>
            </a:xfrm>
            <a:prstGeom prst="straightConnector1">
              <a:avLst/>
            </a:prstGeom>
            <a:ln w="28575" cmpd="sng">
              <a:solidFill>
                <a:srgbClr val="0000FF"/>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846061" y="4381744"/>
              <a:ext cx="100386" cy="27717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H="1">
              <a:off x="1707832" y="4520332"/>
              <a:ext cx="510855" cy="935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grpSp>
        <p:nvGrpSpPr>
          <p:cNvPr id="56" name="Group 55"/>
          <p:cNvGrpSpPr/>
          <p:nvPr/>
        </p:nvGrpSpPr>
        <p:grpSpPr>
          <a:xfrm>
            <a:off x="1" y="-104168"/>
            <a:ext cx="9167812" cy="1350919"/>
            <a:chOff x="1" y="-104168"/>
            <a:chExt cx="9167812" cy="1350919"/>
          </a:xfrm>
        </p:grpSpPr>
        <p:pic>
          <p:nvPicPr>
            <p:cNvPr id="57" name="Picture 56"/>
            <p:cNvPicPr>
              <a:picLocks noChangeAspect="1"/>
            </p:cNvPicPr>
            <p:nvPr/>
          </p:nvPicPr>
          <p:blipFill>
            <a:blip r:embed="rId11"/>
            <a:stretch>
              <a:fillRect/>
            </a:stretch>
          </p:blipFill>
          <p:spPr>
            <a:xfrm>
              <a:off x="1" y="-104168"/>
              <a:ext cx="1407208" cy="1350919"/>
            </a:xfrm>
            <a:prstGeom prst="rect">
              <a:avLst/>
            </a:prstGeom>
          </p:spPr>
        </p:pic>
        <p:cxnSp>
          <p:nvCxnSpPr>
            <p:cNvPr id="58" name="Straight Connector 5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64" name="Group 63"/>
          <p:cNvGrpSpPr>
            <a:grpSpLocks noChangeAspect="1"/>
          </p:cNvGrpSpPr>
          <p:nvPr/>
        </p:nvGrpSpPr>
        <p:grpSpPr>
          <a:xfrm>
            <a:off x="5267472" y="2046568"/>
            <a:ext cx="457200" cy="489694"/>
            <a:chOff x="1433513" y="2006411"/>
            <a:chExt cx="548640" cy="587061"/>
          </a:xfrm>
        </p:grpSpPr>
        <p:sp>
          <p:nvSpPr>
            <p:cNvPr id="65" name="Oval 64"/>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66" name="TextBox 65"/>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cxnSp>
        <p:nvCxnSpPr>
          <p:cNvPr id="69" name="Straight Arrow Connector 68"/>
          <p:cNvCxnSpPr/>
          <p:nvPr/>
        </p:nvCxnSpPr>
        <p:spPr>
          <a:xfrm>
            <a:off x="5739866" y="2320433"/>
            <a:ext cx="210312" cy="2"/>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endCxn id="66" idx="0"/>
          </p:cNvCxnSpPr>
          <p:nvPr/>
        </p:nvCxnSpPr>
        <p:spPr>
          <a:xfrm>
            <a:off x="5485024" y="1384472"/>
            <a:ext cx="0" cy="662096"/>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1" name="Object 70"/>
          <p:cNvGraphicFramePr>
            <a:graphicFrameLocks noChangeAspect="1"/>
          </p:cNvGraphicFramePr>
          <p:nvPr>
            <p:extLst>
              <p:ext uri="{D42A27DB-BD31-4B8C-83A1-F6EECF244321}">
                <p14:modId xmlns:p14="http://schemas.microsoft.com/office/powerpoint/2010/main" val="448849478"/>
              </p:ext>
            </p:extLst>
          </p:nvPr>
        </p:nvGraphicFramePr>
        <p:xfrm>
          <a:off x="5495050" y="1171575"/>
          <a:ext cx="487362" cy="625475"/>
        </p:xfrm>
        <a:graphic>
          <a:graphicData uri="http://schemas.openxmlformats.org/presentationml/2006/ole">
            <mc:AlternateContent xmlns:mc="http://schemas.openxmlformats.org/markup-compatibility/2006">
              <mc:Choice xmlns:v="urn:schemas-microsoft-com:vml" Requires="v">
                <p:oleObj spid="_x0000_s102631" name="Equation" r:id="rId12" imgW="177800" imgH="228600" progId="Equation.3">
                  <p:embed/>
                </p:oleObj>
              </mc:Choice>
              <mc:Fallback>
                <p:oleObj name="Equation" r:id="rId12" imgW="177800" imgH="228600" progId="Equation.3">
                  <p:embed/>
                  <p:pic>
                    <p:nvPicPr>
                      <p:cNvPr id="0" name=""/>
                      <p:cNvPicPr/>
                      <p:nvPr/>
                    </p:nvPicPr>
                    <p:blipFill>
                      <a:blip r:embed="rId13"/>
                      <a:stretch>
                        <a:fillRect/>
                      </a:stretch>
                    </p:blipFill>
                    <p:spPr>
                      <a:xfrm>
                        <a:off x="5495050" y="1171575"/>
                        <a:ext cx="487362" cy="625475"/>
                      </a:xfrm>
                      <a:prstGeom prst="rect">
                        <a:avLst/>
                      </a:prstGeom>
                    </p:spPr>
                  </p:pic>
                </p:oleObj>
              </mc:Fallback>
            </mc:AlternateContent>
          </a:graphicData>
        </a:graphic>
      </p:graphicFrame>
      <p:graphicFrame>
        <p:nvGraphicFramePr>
          <p:cNvPr id="72" name="Object 71"/>
          <p:cNvGraphicFramePr>
            <a:graphicFrameLocks noChangeAspect="1"/>
          </p:cNvGraphicFramePr>
          <p:nvPr>
            <p:extLst>
              <p:ext uri="{D42A27DB-BD31-4B8C-83A1-F6EECF244321}">
                <p14:modId xmlns:p14="http://schemas.microsoft.com/office/powerpoint/2010/main" val="2214793501"/>
              </p:ext>
            </p:extLst>
          </p:nvPr>
        </p:nvGraphicFramePr>
        <p:xfrm>
          <a:off x="232435" y="6456213"/>
          <a:ext cx="286321" cy="367461"/>
        </p:xfrm>
        <a:graphic>
          <a:graphicData uri="http://schemas.openxmlformats.org/presentationml/2006/ole">
            <mc:AlternateContent xmlns:mc="http://schemas.openxmlformats.org/markup-compatibility/2006">
              <mc:Choice xmlns:v="urn:schemas-microsoft-com:vml" Requires="v">
                <p:oleObj spid="_x0000_s102632" name="Equation" r:id="rId14" imgW="177800" imgH="228600" progId="Equation.3">
                  <p:embed/>
                </p:oleObj>
              </mc:Choice>
              <mc:Fallback>
                <p:oleObj name="Equation" r:id="rId14" imgW="177800" imgH="228600" progId="Equation.3">
                  <p:embed/>
                  <p:pic>
                    <p:nvPicPr>
                      <p:cNvPr id="0" name=""/>
                      <p:cNvPicPr/>
                      <p:nvPr/>
                    </p:nvPicPr>
                    <p:blipFill>
                      <a:blip r:embed="rId13"/>
                      <a:stretch>
                        <a:fillRect/>
                      </a:stretch>
                    </p:blipFill>
                    <p:spPr>
                      <a:xfrm>
                        <a:off x="232435" y="6456213"/>
                        <a:ext cx="286321" cy="367461"/>
                      </a:xfrm>
                      <a:prstGeom prst="rect">
                        <a:avLst/>
                      </a:prstGeom>
                    </p:spPr>
                  </p:pic>
                </p:oleObj>
              </mc:Fallback>
            </mc:AlternateContent>
          </a:graphicData>
        </a:graphic>
      </p:graphicFrame>
      <p:grpSp>
        <p:nvGrpSpPr>
          <p:cNvPr id="73" name="Group 72"/>
          <p:cNvGrpSpPr>
            <a:grpSpLocks noChangeAspect="1"/>
          </p:cNvGrpSpPr>
          <p:nvPr/>
        </p:nvGrpSpPr>
        <p:grpSpPr>
          <a:xfrm>
            <a:off x="1476157" y="3359581"/>
            <a:ext cx="457200" cy="489694"/>
            <a:chOff x="1433513" y="2006411"/>
            <a:chExt cx="548640" cy="587061"/>
          </a:xfrm>
        </p:grpSpPr>
        <p:sp>
          <p:nvSpPr>
            <p:cNvPr id="74" name="Oval 73"/>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75" name="TextBox 74"/>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cxnSp>
        <p:nvCxnSpPr>
          <p:cNvPr id="76" name="Straight Arrow Connector 75"/>
          <p:cNvCxnSpPr/>
          <p:nvPr/>
        </p:nvCxnSpPr>
        <p:spPr>
          <a:xfrm flipH="1">
            <a:off x="1952795" y="3614820"/>
            <a:ext cx="2148840"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946447" y="3624038"/>
            <a:ext cx="519799"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8" name="Object 77"/>
          <p:cNvGraphicFramePr>
            <a:graphicFrameLocks noChangeAspect="1"/>
          </p:cNvGraphicFramePr>
          <p:nvPr>
            <p:extLst>
              <p:ext uri="{D42A27DB-BD31-4B8C-83A1-F6EECF244321}">
                <p14:modId xmlns:p14="http://schemas.microsoft.com/office/powerpoint/2010/main" val="49829243"/>
              </p:ext>
            </p:extLst>
          </p:nvPr>
        </p:nvGraphicFramePr>
        <p:xfrm>
          <a:off x="561177" y="3359581"/>
          <a:ext cx="347663" cy="382588"/>
        </p:xfrm>
        <a:graphic>
          <a:graphicData uri="http://schemas.openxmlformats.org/presentationml/2006/ole">
            <mc:AlternateContent xmlns:mc="http://schemas.openxmlformats.org/markup-compatibility/2006">
              <mc:Choice xmlns:v="urn:schemas-microsoft-com:vml" Requires="v">
                <p:oleObj spid="_x0000_s102633" name="Equation" r:id="rId15" imgW="127000" imgH="139700" progId="Equation.3">
                  <p:embed/>
                </p:oleObj>
              </mc:Choice>
              <mc:Fallback>
                <p:oleObj name="Equation" r:id="rId15" imgW="127000" imgH="139700" progId="Equation.3">
                  <p:embed/>
                  <p:pic>
                    <p:nvPicPr>
                      <p:cNvPr id="0" name=""/>
                      <p:cNvPicPr/>
                      <p:nvPr/>
                    </p:nvPicPr>
                    <p:blipFill>
                      <a:blip r:embed="rId16"/>
                      <a:stretch>
                        <a:fillRect/>
                      </a:stretch>
                    </p:blipFill>
                    <p:spPr>
                      <a:xfrm>
                        <a:off x="561177" y="3359581"/>
                        <a:ext cx="347663" cy="382588"/>
                      </a:xfrm>
                      <a:prstGeom prst="rect">
                        <a:avLst/>
                      </a:prstGeom>
                    </p:spPr>
                  </p:pic>
                </p:oleObj>
              </mc:Fallback>
            </mc:AlternateContent>
          </a:graphicData>
        </a:graphic>
      </p:graphicFrame>
      <p:pic>
        <p:nvPicPr>
          <p:cNvPr id="60" name="Picture 59" descr="UnstableResponse.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15019" y="4460171"/>
            <a:ext cx="4099265" cy="2280216"/>
          </a:xfrm>
          <a:prstGeom prst="rect">
            <a:avLst/>
          </a:prstGeom>
        </p:spPr>
      </p:pic>
      <p:sp>
        <p:nvSpPr>
          <p:cNvPr id="61" name="TextBox 60"/>
          <p:cNvSpPr txBox="1"/>
          <p:nvPr/>
        </p:nvSpPr>
        <p:spPr>
          <a:xfrm>
            <a:off x="5950178" y="4206853"/>
            <a:ext cx="2265188" cy="400110"/>
          </a:xfrm>
          <a:prstGeom prst="rect">
            <a:avLst/>
          </a:prstGeom>
          <a:noFill/>
        </p:spPr>
        <p:txBody>
          <a:bodyPr wrap="none" rtlCol="0">
            <a:spAutoFit/>
          </a:bodyPr>
          <a:lstStyle/>
          <a:p>
            <a:r>
              <a:rPr lang="en-US" sz="2000" dirty="0" smtClean="0"/>
              <a:t>In general unstable!</a:t>
            </a:r>
            <a:endParaRPr lang="en-US" sz="2000" dirty="0"/>
          </a:p>
        </p:txBody>
      </p:sp>
    </p:spTree>
    <p:extLst>
      <p:ext uri="{BB962C8B-B14F-4D97-AF65-F5344CB8AC3E}">
        <p14:creationId xmlns:p14="http://schemas.microsoft.com/office/powerpoint/2010/main" val="104995925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768" y="20646"/>
            <a:ext cx="7761271" cy="1143000"/>
          </a:xfrm>
        </p:spPr>
        <p:txBody>
          <a:bodyPr/>
          <a:lstStyle/>
          <a:p>
            <a:r>
              <a:rPr lang="en-US" dirty="0" smtClean="0"/>
              <a:t>Feedback loop block diagram</a:t>
            </a:r>
            <a:endParaRPr lang="en-US" dirty="0"/>
          </a:p>
        </p:txBody>
      </p:sp>
      <p:sp>
        <p:nvSpPr>
          <p:cNvPr id="8" name="Rectangle 7"/>
          <p:cNvSpPr/>
          <p:nvPr/>
        </p:nvSpPr>
        <p:spPr>
          <a:xfrm>
            <a:off x="5949176" y="1884948"/>
            <a:ext cx="1237627"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HAM-ISI</a:t>
            </a:r>
            <a:endParaRPr lang="en-US" sz="2400" dirty="0">
              <a:solidFill>
                <a:srgbClr val="000000"/>
              </a:solidFill>
            </a:endParaRPr>
          </a:p>
        </p:txBody>
      </p:sp>
      <p:sp>
        <p:nvSpPr>
          <p:cNvPr id="9" name="Rectangle 8"/>
          <p:cNvSpPr/>
          <p:nvPr/>
        </p:nvSpPr>
        <p:spPr>
          <a:xfrm>
            <a:off x="4101943" y="3187030"/>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00"/>
                </a:solidFill>
              </a:rPr>
              <a:t>Position sensor</a:t>
            </a:r>
            <a:endParaRPr lang="en-US" sz="2400" dirty="0">
              <a:solidFill>
                <a:srgbClr val="000000"/>
              </a:solidFill>
            </a:endParaRPr>
          </a:p>
        </p:txBody>
      </p:sp>
      <p:cxnSp>
        <p:nvCxnSpPr>
          <p:cNvPr id="11" name="Straight Arrow Connector 10"/>
          <p:cNvCxnSpPr>
            <a:stCxn id="8" idx="3"/>
          </p:cNvCxnSpPr>
          <p:nvPr/>
        </p:nvCxnSpPr>
        <p:spPr>
          <a:xfrm flipV="1">
            <a:off x="7186803" y="2312736"/>
            <a:ext cx="1368589" cy="2"/>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340356" y="1482819"/>
            <a:ext cx="1195159" cy="830997"/>
          </a:xfrm>
          <a:prstGeom prst="rect">
            <a:avLst/>
          </a:prstGeom>
          <a:noFill/>
        </p:spPr>
        <p:txBody>
          <a:bodyPr wrap="none" rtlCol="0">
            <a:spAutoFit/>
          </a:bodyPr>
          <a:lstStyle/>
          <a:p>
            <a:r>
              <a:rPr lang="en-US" sz="2400" dirty="0" smtClean="0"/>
              <a:t>Current</a:t>
            </a:r>
          </a:p>
          <a:p>
            <a:r>
              <a:rPr lang="en-US" sz="2400" dirty="0"/>
              <a:t>position</a:t>
            </a:r>
          </a:p>
        </p:txBody>
      </p:sp>
      <p:cxnSp>
        <p:nvCxnSpPr>
          <p:cNvPr id="28" name="Straight Arrow Connector 27"/>
          <p:cNvCxnSpPr>
            <a:stCxn id="19" idx="6"/>
            <a:endCxn id="27" idx="1"/>
          </p:cNvCxnSpPr>
          <p:nvPr/>
        </p:nvCxnSpPr>
        <p:spPr>
          <a:xfrm flipV="1">
            <a:off x="1982153" y="2318505"/>
            <a:ext cx="158845" cy="914"/>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endCxn id="19" idx="2"/>
          </p:cNvCxnSpPr>
          <p:nvPr/>
        </p:nvCxnSpPr>
        <p:spPr>
          <a:xfrm>
            <a:off x="50485" y="2312736"/>
            <a:ext cx="1383028" cy="6683"/>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0485" y="1500878"/>
            <a:ext cx="1195159" cy="830997"/>
          </a:xfrm>
          <a:prstGeom prst="rect">
            <a:avLst/>
          </a:prstGeom>
          <a:noFill/>
        </p:spPr>
        <p:txBody>
          <a:bodyPr wrap="none" rtlCol="0">
            <a:spAutoFit/>
          </a:bodyPr>
          <a:lstStyle/>
          <a:p>
            <a:r>
              <a:rPr lang="en-US" sz="2400" dirty="0" smtClean="0"/>
              <a:t>Desired</a:t>
            </a:r>
          </a:p>
          <a:p>
            <a:r>
              <a:rPr lang="en-US" sz="2400" dirty="0"/>
              <a:t>position</a:t>
            </a:r>
          </a:p>
        </p:txBody>
      </p:sp>
      <p:sp>
        <p:nvSpPr>
          <p:cNvPr id="49" name="Rectangle 48"/>
          <p:cNvSpPr/>
          <p:nvPr/>
        </p:nvSpPr>
        <p:spPr>
          <a:xfrm>
            <a:off x="3506310" y="1884946"/>
            <a:ext cx="13445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Actuator</a:t>
            </a:r>
            <a:endParaRPr lang="en-US" sz="2000" dirty="0">
              <a:solidFill>
                <a:srgbClr val="000000"/>
              </a:solidFill>
            </a:endParaRPr>
          </a:p>
        </p:txBody>
      </p:sp>
      <p:cxnSp>
        <p:nvCxnSpPr>
          <p:cNvPr id="54" name="Straight Arrow Connector 53"/>
          <p:cNvCxnSpPr>
            <a:stCxn id="49" idx="3"/>
            <a:endCxn id="8" idx="1"/>
          </p:cNvCxnSpPr>
          <p:nvPr/>
        </p:nvCxnSpPr>
        <p:spPr>
          <a:xfrm>
            <a:off x="4850868" y="2312736"/>
            <a:ext cx="420624" cy="2"/>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9" name="Elbow Connector 58"/>
          <p:cNvCxnSpPr>
            <a:endCxn id="9" idx="3"/>
          </p:cNvCxnSpPr>
          <p:nvPr/>
        </p:nvCxnSpPr>
        <p:spPr>
          <a:xfrm rot="10800000" flipV="1">
            <a:off x="5559102" y="2331874"/>
            <a:ext cx="1873741" cy="1282945"/>
          </a:xfrm>
          <a:prstGeom prst="bentConnector3">
            <a:avLst>
              <a:gd name="adj1" fmla="val 58"/>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Elbow Connector 61"/>
          <p:cNvCxnSpPr>
            <a:endCxn id="19" idx="4"/>
          </p:cNvCxnSpPr>
          <p:nvPr/>
        </p:nvCxnSpPr>
        <p:spPr>
          <a:xfrm rot="5400000" flipH="1" flipV="1">
            <a:off x="1310068" y="2991236"/>
            <a:ext cx="795528" cy="1"/>
          </a:xfrm>
          <a:prstGeom prst="bentConnector3">
            <a:avLst>
              <a:gd name="adj1" fmla="val 50000"/>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68" name="Group 67"/>
          <p:cNvGrpSpPr/>
          <p:nvPr/>
        </p:nvGrpSpPr>
        <p:grpSpPr>
          <a:xfrm>
            <a:off x="1393409" y="2045366"/>
            <a:ext cx="588744" cy="641684"/>
            <a:chOff x="1393409" y="2045366"/>
            <a:chExt cx="588744" cy="641684"/>
          </a:xfrm>
        </p:grpSpPr>
        <p:sp>
          <p:nvSpPr>
            <p:cNvPr id="19" name="Oval 18"/>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21" name="TextBox 20"/>
            <p:cNvSpPr txBox="1"/>
            <p:nvPr/>
          </p:nvSpPr>
          <p:spPr>
            <a:xfrm>
              <a:off x="1393409" y="2064967"/>
              <a:ext cx="338554" cy="461665"/>
            </a:xfrm>
            <a:prstGeom prst="rect">
              <a:avLst/>
            </a:prstGeom>
            <a:noFill/>
          </p:spPr>
          <p:txBody>
            <a:bodyPr wrap="none" rtlCol="0">
              <a:spAutoFit/>
            </a:bodyPr>
            <a:lstStyle/>
            <a:p>
              <a:r>
                <a:rPr lang="en-US" sz="2400" b="1" dirty="0" smtClean="0"/>
                <a:t>+</a:t>
              </a:r>
              <a:endParaRPr lang="en-US" sz="2400" b="1" dirty="0"/>
            </a:p>
          </p:txBody>
        </p:sp>
        <p:sp>
          <p:nvSpPr>
            <p:cNvPr id="67" name="TextBox 66"/>
            <p:cNvSpPr txBox="1"/>
            <p:nvPr/>
          </p:nvSpPr>
          <p:spPr>
            <a:xfrm>
              <a:off x="1565781" y="2225385"/>
              <a:ext cx="278892" cy="461665"/>
            </a:xfrm>
            <a:prstGeom prst="rect">
              <a:avLst/>
            </a:prstGeom>
            <a:noFill/>
          </p:spPr>
          <p:txBody>
            <a:bodyPr wrap="none" rtlCol="0">
              <a:spAutoFit/>
            </a:bodyPr>
            <a:lstStyle/>
            <a:p>
              <a:r>
                <a:rPr lang="en-US" sz="2400" b="1" dirty="0" smtClean="0"/>
                <a:t>-</a:t>
              </a:r>
              <a:endParaRPr lang="en-US" sz="2400" b="1" dirty="0"/>
            </a:p>
          </p:txBody>
        </p:sp>
      </p:grpSp>
      <p:sp>
        <p:nvSpPr>
          <p:cNvPr id="27" name="Rectangle 26"/>
          <p:cNvSpPr/>
          <p:nvPr/>
        </p:nvSpPr>
        <p:spPr>
          <a:xfrm>
            <a:off x="2140998" y="1890715"/>
            <a:ext cx="1153897"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Control</a:t>
            </a:r>
            <a:endParaRPr lang="en-US" sz="2000" dirty="0">
              <a:solidFill>
                <a:srgbClr val="000000"/>
              </a:solidFill>
            </a:endParaRPr>
          </a:p>
        </p:txBody>
      </p:sp>
      <p:cxnSp>
        <p:nvCxnSpPr>
          <p:cNvPr id="29" name="Straight Arrow Connector 28"/>
          <p:cNvCxnSpPr>
            <a:stCxn id="27" idx="3"/>
            <a:endCxn id="49" idx="1"/>
          </p:cNvCxnSpPr>
          <p:nvPr/>
        </p:nvCxnSpPr>
        <p:spPr>
          <a:xfrm flipV="1">
            <a:off x="3294895" y="2312736"/>
            <a:ext cx="211415" cy="5769"/>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4" name="Slide Number Placeholder 23"/>
          <p:cNvSpPr>
            <a:spLocks noGrp="1"/>
          </p:cNvSpPr>
          <p:nvPr>
            <p:ph type="sldNum" sz="quarter" idx="12"/>
          </p:nvPr>
        </p:nvSpPr>
        <p:spPr/>
        <p:txBody>
          <a:bodyPr/>
          <a:lstStyle/>
          <a:p>
            <a:fld id="{22033EDB-169B-9A40-BDA9-44EE0641E66E}" type="slidenum">
              <a:rPr lang="en-US" smtClean="0"/>
              <a:t>14</a:t>
            </a:fld>
            <a:endParaRPr lang="en-US"/>
          </a:p>
        </p:txBody>
      </p:sp>
      <p:sp>
        <p:nvSpPr>
          <p:cNvPr id="10" name="TextBox 9"/>
          <p:cNvSpPr txBox="1"/>
          <p:nvPr/>
        </p:nvSpPr>
        <p:spPr>
          <a:xfrm>
            <a:off x="6326277" y="4380628"/>
            <a:ext cx="2770687" cy="1938992"/>
          </a:xfrm>
          <a:prstGeom prst="rect">
            <a:avLst/>
          </a:prstGeom>
          <a:noFill/>
          <a:ln>
            <a:solidFill>
              <a:srgbClr val="000000"/>
            </a:solidFill>
          </a:ln>
        </p:spPr>
        <p:txBody>
          <a:bodyPr wrap="square" rtlCol="0">
            <a:spAutoFit/>
          </a:bodyPr>
          <a:lstStyle/>
          <a:p>
            <a:pPr marL="285750" indent="-285750">
              <a:buFont typeface="Arial"/>
              <a:buChar char="•"/>
            </a:pPr>
            <a:r>
              <a:rPr lang="en-US" sz="2000" dirty="0" smtClean="0"/>
              <a:t>Stabilize with the addition of a control filter</a:t>
            </a:r>
          </a:p>
          <a:p>
            <a:pPr marL="285750" indent="-285750">
              <a:buFont typeface="Arial"/>
              <a:buChar char="•"/>
            </a:pPr>
            <a:r>
              <a:rPr lang="en-US" sz="2000" dirty="0" smtClean="0"/>
              <a:t>Also gives you parameters to tune the response</a:t>
            </a:r>
            <a:endParaRPr lang="en-US" sz="2000" dirty="0"/>
          </a:p>
        </p:txBody>
      </p:sp>
      <p:graphicFrame>
        <p:nvGraphicFramePr>
          <p:cNvPr id="35" name="Object 34"/>
          <p:cNvGraphicFramePr>
            <a:graphicFrameLocks noChangeAspect="1"/>
          </p:cNvGraphicFramePr>
          <p:nvPr>
            <p:extLst>
              <p:ext uri="{D42A27DB-BD31-4B8C-83A1-F6EECF244321}">
                <p14:modId xmlns:p14="http://schemas.microsoft.com/office/powerpoint/2010/main" val="185916419"/>
              </p:ext>
            </p:extLst>
          </p:nvPr>
        </p:nvGraphicFramePr>
        <p:xfrm>
          <a:off x="6553200" y="3608993"/>
          <a:ext cx="347663" cy="382588"/>
        </p:xfrm>
        <a:graphic>
          <a:graphicData uri="http://schemas.openxmlformats.org/presentationml/2006/ole">
            <mc:AlternateContent xmlns:mc="http://schemas.openxmlformats.org/markup-compatibility/2006">
              <mc:Choice xmlns:v="urn:schemas-microsoft-com:vml" Requires="v">
                <p:oleObj spid="_x0000_s100938" name="Equation" r:id="rId4" imgW="127000" imgH="139700" progId="Equation.3">
                  <p:embed/>
                </p:oleObj>
              </mc:Choice>
              <mc:Fallback>
                <p:oleObj name="Equation" r:id="rId4" imgW="127000" imgH="139700" progId="Equation.3">
                  <p:embed/>
                  <p:pic>
                    <p:nvPicPr>
                      <p:cNvPr id="0" name=""/>
                      <p:cNvPicPr/>
                      <p:nvPr/>
                    </p:nvPicPr>
                    <p:blipFill>
                      <a:blip r:embed="rId5"/>
                      <a:stretch>
                        <a:fillRect/>
                      </a:stretch>
                    </p:blipFill>
                    <p:spPr>
                      <a:xfrm>
                        <a:off x="6553200" y="3608993"/>
                        <a:ext cx="347663" cy="382588"/>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3637384185"/>
              </p:ext>
            </p:extLst>
          </p:nvPr>
        </p:nvGraphicFramePr>
        <p:xfrm>
          <a:off x="4900345" y="1715528"/>
          <a:ext cx="382588" cy="555625"/>
        </p:xfrm>
        <a:graphic>
          <a:graphicData uri="http://schemas.openxmlformats.org/presentationml/2006/ole">
            <mc:AlternateContent xmlns:mc="http://schemas.openxmlformats.org/markup-compatibility/2006">
              <mc:Choice xmlns:v="urn:schemas-microsoft-com:vml" Requires="v">
                <p:oleObj spid="_x0000_s100939" name="Equation" r:id="rId6" imgW="139700" imgH="203200" progId="Equation.3">
                  <p:embed/>
                </p:oleObj>
              </mc:Choice>
              <mc:Fallback>
                <p:oleObj name="Equation" r:id="rId6" imgW="139700" imgH="203200" progId="Equation.3">
                  <p:embed/>
                  <p:pic>
                    <p:nvPicPr>
                      <p:cNvPr id="0" name=""/>
                      <p:cNvPicPr/>
                      <p:nvPr/>
                    </p:nvPicPr>
                    <p:blipFill>
                      <a:blip r:embed="rId7"/>
                      <a:stretch>
                        <a:fillRect/>
                      </a:stretch>
                    </p:blipFill>
                    <p:spPr>
                      <a:xfrm>
                        <a:off x="4900345" y="1715528"/>
                        <a:ext cx="382588" cy="555625"/>
                      </a:xfrm>
                      <a:prstGeom prst="rect">
                        <a:avLst/>
                      </a:prstGeom>
                    </p:spPr>
                  </p:pic>
                </p:oleObj>
              </mc:Fallback>
            </mc:AlternateContent>
          </a:graphicData>
        </a:graphic>
      </p:graphicFrame>
      <p:grpSp>
        <p:nvGrpSpPr>
          <p:cNvPr id="37" name="Group 36"/>
          <p:cNvGrpSpPr/>
          <p:nvPr/>
        </p:nvGrpSpPr>
        <p:grpSpPr>
          <a:xfrm>
            <a:off x="15471" y="3907632"/>
            <a:ext cx="4443464" cy="2832755"/>
            <a:chOff x="15471" y="3907632"/>
            <a:chExt cx="4443464" cy="2832755"/>
          </a:xfrm>
        </p:grpSpPr>
        <p:sp>
          <p:nvSpPr>
            <p:cNvPr id="38" name="TextBox 37"/>
            <p:cNvSpPr txBox="1"/>
            <p:nvPr/>
          </p:nvSpPr>
          <p:spPr>
            <a:xfrm>
              <a:off x="15471" y="3907632"/>
              <a:ext cx="2223085" cy="461665"/>
            </a:xfrm>
            <a:prstGeom prst="rect">
              <a:avLst/>
            </a:prstGeom>
            <a:noFill/>
          </p:spPr>
          <p:txBody>
            <a:bodyPr wrap="none" rtlCol="0">
              <a:spAutoFit/>
            </a:bodyPr>
            <a:lstStyle/>
            <a:p>
              <a:r>
                <a:rPr lang="en-US" sz="2400" dirty="0" smtClean="0">
                  <a:solidFill>
                    <a:srgbClr val="FF0000"/>
                  </a:solidFill>
                </a:rPr>
                <a:t>Current position</a:t>
              </a:r>
              <a:endParaRPr lang="en-US" sz="2400" dirty="0">
                <a:solidFill>
                  <a:srgbClr val="FF0000"/>
                </a:solidFill>
              </a:endParaRPr>
            </a:p>
          </p:txBody>
        </p:sp>
        <p:sp>
          <p:nvSpPr>
            <p:cNvPr id="39" name="TextBox 38"/>
            <p:cNvSpPr txBox="1"/>
            <p:nvPr/>
          </p:nvSpPr>
          <p:spPr>
            <a:xfrm>
              <a:off x="2238556" y="4250390"/>
              <a:ext cx="2220379" cy="461665"/>
            </a:xfrm>
            <a:prstGeom prst="rect">
              <a:avLst/>
            </a:prstGeom>
            <a:noFill/>
          </p:spPr>
          <p:txBody>
            <a:bodyPr wrap="none" rtlCol="0">
              <a:spAutoFit/>
            </a:bodyPr>
            <a:lstStyle/>
            <a:p>
              <a:r>
                <a:rPr lang="en-US" sz="2400" dirty="0" smtClean="0">
                  <a:solidFill>
                    <a:srgbClr val="0000FF"/>
                  </a:solidFill>
                </a:rPr>
                <a:t>Desired position</a:t>
              </a:r>
              <a:endParaRPr lang="en-US" sz="2400" dirty="0">
                <a:solidFill>
                  <a:srgbClr val="0000FF"/>
                </a:solidFill>
              </a:endParaRPr>
            </a:p>
          </p:txBody>
        </p:sp>
        <p:sp>
          <p:nvSpPr>
            <p:cNvPr id="40" name="Rectangle 39"/>
            <p:cNvSpPr/>
            <p:nvPr/>
          </p:nvSpPr>
          <p:spPr>
            <a:xfrm>
              <a:off x="846061" y="5676399"/>
              <a:ext cx="914400" cy="4828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97174" y="4658921"/>
              <a:ext cx="2840769" cy="2081466"/>
              <a:chOff x="236358" y="2045045"/>
              <a:chExt cx="2891853" cy="2118896"/>
            </a:xfrm>
          </p:grpSpPr>
          <p:pic>
            <p:nvPicPr>
              <p:cNvPr id="52" name="Picture 51"/>
              <p:cNvPicPr>
                <a:picLocks noChangeAspect="1"/>
              </p:cNvPicPr>
              <p:nvPr/>
            </p:nvPicPr>
            <p:blipFill>
              <a:blip r:embed="rId8"/>
              <a:stretch>
                <a:fillRect/>
              </a:stretch>
            </p:blipFill>
            <p:spPr>
              <a:xfrm>
                <a:off x="236358" y="2045045"/>
                <a:ext cx="2292948" cy="2118896"/>
              </a:xfrm>
              <a:prstGeom prst="rect">
                <a:avLst/>
              </a:prstGeom>
            </p:spPr>
          </p:pic>
          <p:cxnSp>
            <p:nvCxnSpPr>
              <p:cNvPr id="53" name="Straight Arrow Connector 52"/>
              <p:cNvCxnSpPr/>
              <p:nvPr/>
            </p:nvCxnSpPr>
            <p:spPr>
              <a:xfrm>
                <a:off x="2529306" y="3354563"/>
                <a:ext cx="598905"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5" name="Object 54"/>
              <p:cNvGraphicFramePr>
                <a:graphicFrameLocks noChangeAspect="1"/>
              </p:cNvGraphicFramePr>
              <p:nvPr>
                <p:extLst>
                  <p:ext uri="{D42A27DB-BD31-4B8C-83A1-F6EECF244321}">
                    <p14:modId xmlns:p14="http://schemas.microsoft.com/office/powerpoint/2010/main" val="294627860"/>
                  </p:ext>
                </p:extLst>
              </p:nvPr>
            </p:nvGraphicFramePr>
            <p:xfrm>
              <a:off x="2657475" y="2844558"/>
              <a:ext cx="307975" cy="447675"/>
            </p:xfrm>
            <a:graphic>
              <a:graphicData uri="http://schemas.openxmlformats.org/presentationml/2006/ole">
                <mc:AlternateContent xmlns:mc="http://schemas.openxmlformats.org/markup-compatibility/2006">
                  <mc:Choice xmlns:v="urn:schemas-microsoft-com:vml" Requires="v">
                    <p:oleObj spid="_x0000_s100940" name="Equation" r:id="rId9" imgW="139700" imgH="203200" progId="Equation.3">
                      <p:embed/>
                    </p:oleObj>
                  </mc:Choice>
                  <mc:Fallback>
                    <p:oleObj name="Equation" r:id="rId9" imgW="139700" imgH="203200" progId="Equation.3">
                      <p:embed/>
                      <p:pic>
                        <p:nvPicPr>
                          <p:cNvPr id="0" name=""/>
                          <p:cNvPicPr/>
                          <p:nvPr/>
                        </p:nvPicPr>
                        <p:blipFill>
                          <a:blip r:embed="rId10"/>
                          <a:stretch>
                            <a:fillRect/>
                          </a:stretch>
                        </p:blipFill>
                        <p:spPr>
                          <a:xfrm>
                            <a:off x="2657475" y="2844558"/>
                            <a:ext cx="307975" cy="447675"/>
                          </a:xfrm>
                          <a:prstGeom prst="rect">
                            <a:avLst/>
                          </a:prstGeom>
                        </p:spPr>
                      </p:pic>
                    </p:oleObj>
                  </mc:Fallback>
                </mc:AlternateContent>
              </a:graphicData>
            </a:graphic>
          </p:graphicFrame>
        </p:grpSp>
        <p:cxnSp>
          <p:nvCxnSpPr>
            <p:cNvPr id="42" name="Straight Arrow Connector 41"/>
            <p:cNvCxnSpPr/>
            <p:nvPr/>
          </p:nvCxnSpPr>
          <p:spPr>
            <a:xfrm>
              <a:off x="495874" y="4576742"/>
              <a:ext cx="1" cy="555183"/>
            </a:xfrm>
            <a:prstGeom prst="straightConnector1">
              <a:avLst/>
            </a:prstGeom>
            <a:ln w="38100">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1382763" y="4600771"/>
              <a:ext cx="1" cy="555183"/>
            </a:xfrm>
            <a:prstGeom prst="straightConnector1">
              <a:avLst/>
            </a:prstGeom>
            <a:ln w="38100">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1615708" y="4613832"/>
              <a:ext cx="1" cy="555183"/>
            </a:xfrm>
            <a:prstGeom prst="straightConnector1">
              <a:avLst/>
            </a:prstGeom>
            <a:ln w="28575" cmpd="sng">
              <a:solidFill>
                <a:srgbClr val="0000FF"/>
              </a:solidFill>
              <a:prstDash val="dash"/>
              <a:tailEnd type="non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a:off x="526854" y="4724289"/>
              <a:ext cx="831949" cy="0"/>
            </a:xfrm>
            <a:prstGeom prst="straightConnector1">
              <a:avLst/>
            </a:prstGeom>
            <a:ln w="381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509532" y="4992739"/>
              <a:ext cx="1056249" cy="0"/>
            </a:xfrm>
            <a:prstGeom prst="straightConnector1">
              <a:avLst/>
            </a:prstGeom>
            <a:ln w="28575" cmpd="sng">
              <a:solidFill>
                <a:srgbClr val="0000FF"/>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846061" y="4381744"/>
              <a:ext cx="100386" cy="27717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H="1">
              <a:off x="1707832" y="4520332"/>
              <a:ext cx="510855" cy="935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grpSp>
        <p:nvGrpSpPr>
          <p:cNvPr id="56" name="Group 55"/>
          <p:cNvGrpSpPr/>
          <p:nvPr/>
        </p:nvGrpSpPr>
        <p:grpSpPr>
          <a:xfrm>
            <a:off x="1" y="-104168"/>
            <a:ext cx="9167812" cy="1350919"/>
            <a:chOff x="1" y="-104168"/>
            <a:chExt cx="9167812" cy="1350919"/>
          </a:xfrm>
        </p:grpSpPr>
        <p:pic>
          <p:nvPicPr>
            <p:cNvPr id="57" name="Picture 56"/>
            <p:cNvPicPr>
              <a:picLocks noChangeAspect="1"/>
            </p:cNvPicPr>
            <p:nvPr/>
          </p:nvPicPr>
          <p:blipFill>
            <a:blip r:embed="rId11"/>
            <a:stretch>
              <a:fillRect/>
            </a:stretch>
          </p:blipFill>
          <p:spPr>
            <a:xfrm>
              <a:off x="1" y="-104168"/>
              <a:ext cx="1407208" cy="1350919"/>
            </a:xfrm>
            <a:prstGeom prst="rect">
              <a:avLst/>
            </a:prstGeom>
          </p:spPr>
        </p:pic>
        <p:cxnSp>
          <p:nvCxnSpPr>
            <p:cNvPr id="58" name="Straight Connector 5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64" name="Group 63"/>
          <p:cNvGrpSpPr>
            <a:grpSpLocks noChangeAspect="1"/>
          </p:cNvGrpSpPr>
          <p:nvPr/>
        </p:nvGrpSpPr>
        <p:grpSpPr>
          <a:xfrm>
            <a:off x="5267472" y="2046568"/>
            <a:ext cx="457200" cy="489694"/>
            <a:chOff x="1433513" y="2006411"/>
            <a:chExt cx="548640" cy="587061"/>
          </a:xfrm>
        </p:grpSpPr>
        <p:sp>
          <p:nvSpPr>
            <p:cNvPr id="65" name="Oval 64"/>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66" name="TextBox 65"/>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cxnSp>
        <p:nvCxnSpPr>
          <p:cNvPr id="69" name="Straight Arrow Connector 68"/>
          <p:cNvCxnSpPr/>
          <p:nvPr/>
        </p:nvCxnSpPr>
        <p:spPr>
          <a:xfrm>
            <a:off x="5739866" y="2320433"/>
            <a:ext cx="210312" cy="2"/>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endCxn id="66" idx="0"/>
          </p:cNvCxnSpPr>
          <p:nvPr/>
        </p:nvCxnSpPr>
        <p:spPr>
          <a:xfrm>
            <a:off x="5485024" y="1384472"/>
            <a:ext cx="0" cy="662096"/>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1" name="Object 70"/>
          <p:cNvGraphicFramePr>
            <a:graphicFrameLocks noChangeAspect="1"/>
          </p:cNvGraphicFramePr>
          <p:nvPr>
            <p:extLst>
              <p:ext uri="{D42A27DB-BD31-4B8C-83A1-F6EECF244321}">
                <p14:modId xmlns:p14="http://schemas.microsoft.com/office/powerpoint/2010/main" val="1336673247"/>
              </p:ext>
            </p:extLst>
          </p:nvPr>
        </p:nvGraphicFramePr>
        <p:xfrm>
          <a:off x="5495050" y="1171575"/>
          <a:ext cx="487362" cy="625475"/>
        </p:xfrm>
        <a:graphic>
          <a:graphicData uri="http://schemas.openxmlformats.org/presentationml/2006/ole">
            <mc:AlternateContent xmlns:mc="http://schemas.openxmlformats.org/markup-compatibility/2006">
              <mc:Choice xmlns:v="urn:schemas-microsoft-com:vml" Requires="v">
                <p:oleObj spid="_x0000_s100941" name="Equation" r:id="rId12" imgW="177800" imgH="228600" progId="Equation.3">
                  <p:embed/>
                </p:oleObj>
              </mc:Choice>
              <mc:Fallback>
                <p:oleObj name="Equation" r:id="rId12" imgW="177800" imgH="228600" progId="Equation.3">
                  <p:embed/>
                  <p:pic>
                    <p:nvPicPr>
                      <p:cNvPr id="0" name=""/>
                      <p:cNvPicPr/>
                      <p:nvPr/>
                    </p:nvPicPr>
                    <p:blipFill>
                      <a:blip r:embed="rId13"/>
                      <a:stretch>
                        <a:fillRect/>
                      </a:stretch>
                    </p:blipFill>
                    <p:spPr>
                      <a:xfrm>
                        <a:off x="5495050" y="1171575"/>
                        <a:ext cx="487362" cy="625475"/>
                      </a:xfrm>
                      <a:prstGeom prst="rect">
                        <a:avLst/>
                      </a:prstGeom>
                    </p:spPr>
                  </p:pic>
                </p:oleObj>
              </mc:Fallback>
            </mc:AlternateContent>
          </a:graphicData>
        </a:graphic>
      </p:graphicFrame>
      <p:graphicFrame>
        <p:nvGraphicFramePr>
          <p:cNvPr id="72" name="Object 71"/>
          <p:cNvGraphicFramePr>
            <a:graphicFrameLocks noChangeAspect="1"/>
          </p:cNvGraphicFramePr>
          <p:nvPr>
            <p:extLst>
              <p:ext uri="{D42A27DB-BD31-4B8C-83A1-F6EECF244321}">
                <p14:modId xmlns:p14="http://schemas.microsoft.com/office/powerpoint/2010/main" val="3664623230"/>
              </p:ext>
            </p:extLst>
          </p:nvPr>
        </p:nvGraphicFramePr>
        <p:xfrm>
          <a:off x="232435" y="6456213"/>
          <a:ext cx="286321" cy="367461"/>
        </p:xfrm>
        <a:graphic>
          <a:graphicData uri="http://schemas.openxmlformats.org/presentationml/2006/ole">
            <mc:AlternateContent xmlns:mc="http://schemas.openxmlformats.org/markup-compatibility/2006">
              <mc:Choice xmlns:v="urn:schemas-microsoft-com:vml" Requires="v">
                <p:oleObj spid="_x0000_s100942" name="Equation" r:id="rId14" imgW="177800" imgH="228600" progId="Equation.3">
                  <p:embed/>
                </p:oleObj>
              </mc:Choice>
              <mc:Fallback>
                <p:oleObj name="Equation" r:id="rId14" imgW="177800" imgH="228600" progId="Equation.3">
                  <p:embed/>
                  <p:pic>
                    <p:nvPicPr>
                      <p:cNvPr id="0" name=""/>
                      <p:cNvPicPr/>
                      <p:nvPr/>
                    </p:nvPicPr>
                    <p:blipFill>
                      <a:blip r:embed="rId13"/>
                      <a:stretch>
                        <a:fillRect/>
                      </a:stretch>
                    </p:blipFill>
                    <p:spPr>
                      <a:xfrm>
                        <a:off x="232435" y="6456213"/>
                        <a:ext cx="286321" cy="367461"/>
                      </a:xfrm>
                      <a:prstGeom prst="rect">
                        <a:avLst/>
                      </a:prstGeom>
                    </p:spPr>
                  </p:pic>
                </p:oleObj>
              </mc:Fallback>
            </mc:AlternateContent>
          </a:graphicData>
        </a:graphic>
      </p:graphicFrame>
      <p:grpSp>
        <p:nvGrpSpPr>
          <p:cNvPr id="73" name="Group 72"/>
          <p:cNvGrpSpPr>
            <a:grpSpLocks noChangeAspect="1"/>
          </p:cNvGrpSpPr>
          <p:nvPr/>
        </p:nvGrpSpPr>
        <p:grpSpPr>
          <a:xfrm>
            <a:off x="1476157" y="3359581"/>
            <a:ext cx="457200" cy="489694"/>
            <a:chOff x="1433513" y="2006411"/>
            <a:chExt cx="548640" cy="587061"/>
          </a:xfrm>
        </p:grpSpPr>
        <p:sp>
          <p:nvSpPr>
            <p:cNvPr id="74" name="Oval 73"/>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75" name="TextBox 74"/>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cxnSp>
        <p:nvCxnSpPr>
          <p:cNvPr id="76" name="Straight Arrow Connector 75"/>
          <p:cNvCxnSpPr/>
          <p:nvPr/>
        </p:nvCxnSpPr>
        <p:spPr>
          <a:xfrm flipH="1">
            <a:off x="1952795" y="3614820"/>
            <a:ext cx="2148840"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946447" y="3624038"/>
            <a:ext cx="519799"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8" name="Object 77"/>
          <p:cNvGraphicFramePr>
            <a:graphicFrameLocks noChangeAspect="1"/>
          </p:cNvGraphicFramePr>
          <p:nvPr>
            <p:extLst>
              <p:ext uri="{D42A27DB-BD31-4B8C-83A1-F6EECF244321}">
                <p14:modId xmlns:p14="http://schemas.microsoft.com/office/powerpoint/2010/main" val="4159521927"/>
              </p:ext>
            </p:extLst>
          </p:nvPr>
        </p:nvGraphicFramePr>
        <p:xfrm>
          <a:off x="561177" y="3359581"/>
          <a:ext cx="347663" cy="382588"/>
        </p:xfrm>
        <a:graphic>
          <a:graphicData uri="http://schemas.openxmlformats.org/presentationml/2006/ole">
            <mc:AlternateContent xmlns:mc="http://schemas.openxmlformats.org/markup-compatibility/2006">
              <mc:Choice xmlns:v="urn:schemas-microsoft-com:vml" Requires="v">
                <p:oleObj spid="_x0000_s100943" name="Equation" r:id="rId15" imgW="127000" imgH="139700" progId="Equation.3">
                  <p:embed/>
                </p:oleObj>
              </mc:Choice>
              <mc:Fallback>
                <p:oleObj name="Equation" r:id="rId15" imgW="127000" imgH="139700" progId="Equation.3">
                  <p:embed/>
                  <p:pic>
                    <p:nvPicPr>
                      <p:cNvPr id="0" name=""/>
                      <p:cNvPicPr/>
                      <p:nvPr/>
                    </p:nvPicPr>
                    <p:blipFill>
                      <a:blip r:embed="rId16"/>
                      <a:stretch>
                        <a:fillRect/>
                      </a:stretch>
                    </p:blipFill>
                    <p:spPr>
                      <a:xfrm>
                        <a:off x="561177" y="3359581"/>
                        <a:ext cx="347663" cy="382588"/>
                      </a:xfrm>
                      <a:prstGeom prst="rect">
                        <a:avLst/>
                      </a:prstGeom>
                    </p:spPr>
                  </p:pic>
                </p:oleObj>
              </mc:Fallback>
            </mc:AlternateContent>
          </a:graphicData>
        </a:graphic>
      </p:graphicFrame>
    </p:spTree>
    <p:extLst>
      <p:ext uri="{BB962C8B-B14F-4D97-AF65-F5344CB8AC3E}">
        <p14:creationId xmlns:p14="http://schemas.microsoft.com/office/powerpoint/2010/main" val="384104602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Transfer functions</a:t>
            </a:r>
            <a:endParaRPr lang="en-US" dirty="0"/>
          </a:p>
        </p:txBody>
      </p:sp>
      <p:sp>
        <p:nvSpPr>
          <p:cNvPr id="4" name="Subtitle 3"/>
          <p:cNvSpPr>
            <a:spLocks noGrp="1"/>
          </p:cNvSpPr>
          <p:nvPr>
            <p:ph type="subTitle" idx="1"/>
          </p:nvPr>
        </p:nvSpPr>
        <p:spPr/>
        <p:txBody>
          <a:bodyPr/>
          <a:lstStyle/>
          <a:p>
            <a:r>
              <a:rPr lang="en-US" dirty="0" smtClean="0"/>
              <a:t>Used for modeling each block in the loop</a:t>
            </a:r>
            <a:endParaRPr lang="en-US" dirty="0"/>
          </a:p>
        </p:txBody>
      </p:sp>
    </p:spTree>
    <p:extLst>
      <p:ext uri="{BB962C8B-B14F-4D97-AF65-F5344CB8AC3E}">
        <p14:creationId xmlns:p14="http://schemas.microsoft.com/office/powerpoint/2010/main" val="1408241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768" y="20646"/>
            <a:ext cx="7761271" cy="1143000"/>
          </a:xfrm>
        </p:spPr>
        <p:txBody>
          <a:bodyPr/>
          <a:lstStyle/>
          <a:p>
            <a:r>
              <a:rPr lang="en-US" dirty="0" smtClean="0"/>
              <a:t>Feedback loop block diagram</a:t>
            </a:r>
            <a:endParaRPr lang="en-US" dirty="0"/>
          </a:p>
        </p:txBody>
      </p:sp>
      <p:sp>
        <p:nvSpPr>
          <p:cNvPr id="8" name="Rectangle 7"/>
          <p:cNvSpPr/>
          <p:nvPr/>
        </p:nvSpPr>
        <p:spPr>
          <a:xfrm>
            <a:off x="5949176" y="1884948"/>
            <a:ext cx="1237627"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HAM-ISI</a:t>
            </a:r>
            <a:endParaRPr lang="en-US" sz="2400" dirty="0">
              <a:solidFill>
                <a:srgbClr val="000000"/>
              </a:solidFill>
            </a:endParaRPr>
          </a:p>
        </p:txBody>
      </p:sp>
      <p:sp>
        <p:nvSpPr>
          <p:cNvPr id="9" name="Rectangle 8"/>
          <p:cNvSpPr/>
          <p:nvPr/>
        </p:nvSpPr>
        <p:spPr>
          <a:xfrm>
            <a:off x="4101943" y="3187030"/>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00"/>
                </a:solidFill>
              </a:rPr>
              <a:t>Position sensor</a:t>
            </a:r>
            <a:endParaRPr lang="en-US" sz="2400" dirty="0">
              <a:solidFill>
                <a:srgbClr val="000000"/>
              </a:solidFill>
            </a:endParaRPr>
          </a:p>
        </p:txBody>
      </p:sp>
      <p:cxnSp>
        <p:nvCxnSpPr>
          <p:cNvPr id="11" name="Straight Arrow Connector 10"/>
          <p:cNvCxnSpPr>
            <a:stCxn id="8" idx="3"/>
          </p:cNvCxnSpPr>
          <p:nvPr/>
        </p:nvCxnSpPr>
        <p:spPr>
          <a:xfrm flipV="1">
            <a:off x="7186803" y="2312736"/>
            <a:ext cx="1368589" cy="2"/>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340356" y="1482819"/>
            <a:ext cx="1195159" cy="830997"/>
          </a:xfrm>
          <a:prstGeom prst="rect">
            <a:avLst/>
          </a:prstGeom>
          <a:noFill/>
        </p:spPr>
        <p:txBody>
          <a:bodyPr wrap="none" rtlCol="0">
            <a:spAutoFit/>
          </a:bodyPr>
          <a:lstStyle/>
          <a:p>
            <a:r>
              <a:rPr lang="en-US" sz="2400" dirty="0" smtClean="0"/>
              <a:t>Current</a:t>
            </a:r>
          </a:p>
          <a:p>
            <a:r>
              <a:rPr lang="en-US" sz="2400" dirty="0"/>
              <a:t>position</a:t>
            </a:r>
          </a:p>
        </p:txBody>
      </p:sp>
      <p:cxnSp>
        <p:nvCxnSpPr>
          <p:cNvPr id="28" name="Straight Arrow Connector 27"/>
          <p:cNvCxnSpPr>
            <a:stCxn id="19" idx="6"/>
            <a:endCxn id="27" idx="1"/>
          </p:cNvCxnSpPr>
          <p:nvPr/>
        </p:nvCxnSpPr>
        <p:spPr>
          <a:xfrm flipV="1">
            <a:off x="1982153" y="2318505"/>
            <a:ext cx="158845" cy="914"/>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endCxn id="19" idx="2"/>
          </p:cNvCxnSpPr>
          <p:nvPr/>
        </p:nvCxnSpPr>
        <p:spPr>
          <a:xfrm>
            <a:off x="50485" y="2312736"/>
            <a:ext cx="1383028" cy="6683"/>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0485" y="1500878"/>
            <a:ext cx="1195159" cy="830997"/>
          </a:xfrm>
          <a:prstGeom prst="rect">
            <a:avLst/>
          </a:prstGeom>
          <a:noFill/>
        </p:spPr>
        <p:txBody>
          <a:bodyPr wrap="none" rtlCol="0">
            <a:spAutoFit/>
          </a:bodyPr>
          <a:lstStyle/>
          <a:p>
            <a:r>
              <a:rPr lang="en-US" sz="2400" dirty="0" smtClean="0"/>
              <a:t>Desired</a:t>
            </a:r>
          </a:p>
          <a:p>
            <a:r>
              <a:rPr lang="en-US" sz="2400" dirty="0"/>
              <a:t>position</a:t>
            </a:r>
          </a:p>
        </p:txBody>
      </p:sp>
      <p:sp>
        <p:nvSpPr>
          <p:cNvPr id="49" name="Rectangle 48"/>
          <p:cNvSpPr/>
          <p:nvPr/>
        </p:nvSpPr>
        <p:spPr>
          <a:xfrm>
            <a:off x="3506310" y="1884946"/>
            <a:ext cx="13445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Actuator</a:t>
            </a:r>
            <a:endParaRPr lang="en-US" sz="2000" dirty="0">
              <a:solidFill>
                <a:srgbClr val="000000"/>
              </a:solidFill>
            </a:endParaRPr>
          </a:p>
        </p:txBody>
      </p:sp>
      <p:cxnSp>
        <p:nvCxnSpPr>
          <p:cNvPr id="54" name="Straight Arrow Connector 53"/>
          <p:cNvCxnSpPr>
            <a:stCxn id="49" idx="3"/>
            <a:endCxn id="8" idx="1"/>
          </p:cNvCxnSpPr>
          <p:nvPr/>
        </p:nvCxnSpPr>
        <p:spPr>
          <a:xfrm>
            <a:off x="4850868" y="2312736"/>
            <a:ext cx="420624" cy="2"/>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9" name="Elbow Connector 58"/>
          <p:cNvCxnSpPr>
            <a:endCxn id="9" idx="3"/>
          </p:cNvCxnSpPr>
          <p:nvPr/>
        </p:nvCxnSpPr>
        <p:spPr>
          <a:xfrm rot="10800000" flipV="1">
            <a:off x="5559102" y="2331874"/>
            <a:ext cx="1873741" cy="1282945"/>
          </a:xfrm>
          <a:prstGeom prst="bentConnector3">
            <a:avLst>
              <a:gd name="adj1" fmla="val 58"/>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Elbow Connector 61"/>
          <p:cNvCxnSpPr>
            <a:endCxn id="19" idx="4"/>
          </p:cNvCxnSpPr>
          <p:nvPr/>
        </p:nvCxnSpPr>
        <p:spPr>
          <a:xfrm rot="5400000" flipH="1" flipV="1">
            <a:off x="1310068" y="2991236"/>
            <a:ext cx="795528" cy="1"/>
          </a:xfrm>
          <a:prstGeom prst="bentConnector3">
            <a:avLst>
              <a:gd name="adj1" fmla="val 50000"/>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68" name="Group 67"/>
          <p:cNvGrpSpPr/>
          <p:nvPr/>
        </p:nvGrpSpPr>
        <p:grpSpPr>
          <a:xfrm>
            <a:off x="1393409" y="2045366"/>
            <a:ext cx="588744" cy="641684"/>
            <a:chOff x="1393409" y="2045366"/>
            <a:chExt cx="588744" cy="641684"/>
          </a:xfrm>
        </p:grpSpPr>
        <p:sp>
          <p:nvSpPr>
            <p:cNvPr id="19" name="Oval 18"/>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21" name="TextBox 20"/>
            <p:cNvSpPr txBox="1"/>
            <p:nvPr/>
          </p:nvSpPr>
          <p:spPr>
            <a:xfrm>
              <a:off x="1393409" y="2064967"/>
              <a:ext cx="338554" cy="461665"/>
            </a:xfrm>
            <a:prstGeom prst="rect">
              <a:avLst/>
            </a:prstGeom>
            <a:noFill/>
          </p:spPr>
          <p:txBody>
            <a:bodyPr wrap="none" rtlCol="0">
              <a:spAutoFit/>
            </a:bodyPr>
            <a:lstStyle/>
            <a:p>
              <a:r>
                <a:rPr lang="en-US" sz="2400" b="1" dirty="0" smtClean="0"/>
                <a:t>+</a:t>
              </a:r>
              <a:endParaRPr lang="en-US" sz="2400" b="1" dirty="0"/>
            </a:p>
          </p:txBody>
        </p:sp>
        <p:sp>
          <p:nvSpPr>
            <p:cNvPr id="67" name="TextBox 66"/>
            <p:cNvSpPr txBox="1"/>
            <p:nvPr/>
          </p:nvSpPr>
          <p:spPr>
            <a:xfrm>
              <a:off x="1565781" y="2225385"/>
              <a:ext cx="278892" cy="461665"/>
            </a:xfrm>
            <a:prstGeom prst="rect">
              <a:avLst/>
            </a:prstGeom>
            <a:noFill/>
          </p:spPr>
          <p:txBody>
            <a:bodyPr wrap="none" rtlCol="0">
              <a:spAutoFit/>
            </a:bodyPr>
            <a:lstStyle/>
            <a:p>
              <a:r>
                <a:rPr lang="en-US" sz="2400" b="1" dirty="0" smtClean="0"/>
                <a:t>-</a:t>
              </a:r>
              <a:endParaRPr lang="en-US" sz="2400" b="1" dirty="0"/>
            </a:p>
          </p:txBody>
        </p:sp>
      </p:grpSp>
      <p:sp>
        <p:nvSpPr>
          <p:cNvPr id="27" name="Rectangle 26"/>
          <p:cNvSpPr/>
          <p:nvPr/>
        </p:nvSpPr>
        <p:spPr>
          <a:xfrm>
            <a:off x="2140998" y="1890715"/>
            <a:ext cx="1153897"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Control</a:t>
            </a:r>
            <a:endParaRPr lang="en-US" sz="2000" dirty="0">
              <a:solidFill>
                <a:srgbClr val="000000"/>
              </a:solidFill>
            </a:endParaRPr>
          </a:p>
        </p:txBody>
      </p:sp>
      <p:cxnSp>
        <p:nvCxnSpPr>
          <p:cNvPr id="29" name="Straight Arrow Connector 28"/>
          <p:cNvCxnSpPr>
            <a:stCxn id="27" idx="3"/>
            <a:endCxn id="49" idx="1"/>
          </p:cNvCxnSpPr>
          <p:nvPr/>
        </p:nvCxnSpPr>
        <p:spPr>
          <a:xfrm flipV="1">
            <a:off x="3294895" y="2312736"/>
            <a:ext cx="211415" cy="5769"/>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4" name="Slide Number Placeholder 23"/>
          <p:cNvSpPr>
            <a:spLocks noGrp="1"/>
          </p:cNvSpPr>
          <p:nvPr>
            <p:ph type="sldNum" sz="quarter" idx="12"/>
          </p:nvPr>
        </p:nvSpPr>
        <p:spPr/>
        <p:txBody>
          <a:bodyPr/>
          <a:lstStyle/>
          <a:p>
            <a:fld id="{22033EDB-169B-9A40-BDA9-44EE0641E66E}" type="slidenum">
              <a:rPr lang="en-US" smtClean="0"/>
              <a:t>16</a:t>
            </a:fld>
            <a:endParaRPr lang="en-US"/>
          </a:p>
        </p:txBody>
      </p:sp>
      <p:graphicFrame>
        <p:nvGraphicFramePr>
          <p:cNvPr id="35" name="Object 34"/>
          <p:cNvGraphicFramePr>
            <a:graphicFrameLocks noChangeAspect="1"/>
          </p:cNvGraphicFramePr>
          <p:nvPr>
            <p:extLst>
              <p:ext uri="{D42A27DB-BD31-4B8C-83A1-F6EECF244321}">
                <p14:modId xmlns:p14="http://schemas.microsoft.com/office/powerpoint/2010/main" val="2865486313"/>
              </p:ext>
            </p:extLst>
          </p:nvPr>
        </p:nvGraphicFramePr>
        <p:xfrm>
          <a:off x="6553200" y="3608993"/>
          <a:ext cx="347663" cy="382588"/>
        </p:xfrm>
        <a:graphic>
          <a:graphicData uri="http://schemas.openxmlformats.org/presentationml/2006/ole">
            <mc:AlternateContent xmlns:mc="http://schemas.openxmlformats.org/markup-compatibility/2006">
              <mc:Choice xmlns:v="urn:schemas-microsoft-com:vml" Requires="v">
                <p:oleObj spid="_x0000_s80690" name="Equation" r:id="rId4" imgW="127000" imgH="139700" progId="Equation.3">
                  <p:embed/>
                </p:oleObj>
              </mc:Choice>
              <mc:Fallback>
                <p:oleObj name="Equation" r:id="rId4" imgW="127000" imgH="139700" progId="Equation.3">
                  <p:embed/>
                  <p:pic>
                    <p:nvPicPr>
                      <p:cNvPr id="0" name=""/>
                      <p:cNvPicPr/>
                      <p:nvPr/>
                    </p:nvPicPr>
                    <p:blipFill>
                      <a:blip r:embed="rId5"/>
                      <a:stretch>
                        <a:fillRect/>
                      </a:stretch>
                    </p:blipFill>
                    <p:spPr>
                      <a:xfrm>
                        <a:off x="6553200" y="3608993"/>
                        <a:ext cx="347663" cy="382588"/>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3970399408"/>
              </p:ext>
            </p:extLst>
          </p:nvPr>
        </p:nvGraphicFramePr>
        <p:xfrm>
          <a:off x="4900345" y="1715528"/>
          <a:ext cx="382588" cy="555625"/>
        </p:xfrm>
        <a:graphic>
          <a:graphicData uri="http://schemas.openxmlformats.org/presentationml/2006/ole">
            <mc:AlternateContent xmlns:mc="http://schemas.openxmlformats.org/markup-compatibility/2006">
              <mc:Choice xmlns:v="urn:schemas-microsoft-com:vml" Requires="v">
                <p:oleObj spid="_x0000_s80691" name="Equation" r:id="rId6" imgW="139700" imgH="203200" progId="Equation.3">
                  <p:embed/>
                </p:oleObj>
              </mc:Choice>
              <mc:Fallback>
                <p:oleObj name="Equation" r:id="rId6" imgW="139700" imgH="203200" progId="Equation.3">
                  <p:embed/>
                  <p:pic>
                    <p:nvPicPr>
                      <p:cNvPr id="0" name=""/>
                      <p:cNvPicPr/>
                      <p:nvPr/>
                    </p:nvPicPr>
                    <p:blipFill>
                      <a:blip r:embed="rId7"/>
                      <a:stretch>
                        <a:fillRect/>
                      </a:stretch>
                    </p:blipFill>
                    <p:spPr>
                      <a:xfrm>
                        <a:off x="4900345" y="1715528"/>
                        <a:ext cx="382588" cy="555625"/>
                      </a:xfrm>
                      <a:prstGeom prst="rect">
                        <a:avLst/>
                      </a:prstGeom>
                    </p:spPr>
                  </p:pic>
                </p:oleObj>
              </mc:Fallback>
            </mc:AlternateContent>
          </a:graphicData>
        </a:graphic>
      </p:graphicFrame>
      <p:grpSp>
        <p:nvGrpSpPr>
          <p:cNvPr id="56" name="Group 55"/>
          <p:cNvGrpSpPr/>
          <p:nvPr/>
        </p:nvGrpSpPr>
        <p:grpSpPr>
          <a:xfrm>
            <a:off x="1" y="-104168"/>
            <a:ext cx="9167812" cy="1350919"/>
            <a:chOff x="1" y="-104168"/>
            <a:chExt cx="9167812" cy="1350919"/>
          </a:xfrm>
        </p:grpSpPr>
        <p:pic>
          <p:nvPicPr>
            <p:cNvPr id="57" name="Picture 56"/>
            <p:cNvPicPr>
              <a:picLocks noChangeAspect="1"/>
            </p:cNvPicPr>
            <p:nvPr/>
          </p:nvPicPr>
          <p:blipFill>
            <a:blip r:embed="rId8"/>
            <a:stretch>
              <a:fillRect/>
            </a:stretch>
          </p:blipFill>
          <p:spPr>
            <a:xfrm>
              <a:off x="1" y="-104168"/>
              <a:ext cx="1407208" cy="1350919"/>
            </a:xfrm>
            <a:prstGeom prst="rect">
              <a:avLst/>
            </a:prstGeom>
          </p:spPr>
        </p:pic>
        <p:cxnSp>
          <p:nvCxnSpPr>
            <p:cNvPr id="58" name="Straight Connector 5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64" name="Group 63"/>
          <p:cNvGrpSpPr>
            <a:grpSpLocks noChangeAspect="1"/>
          </p:cNvGrpSpPr>
          <p:nvPr/>
        </p:nvGrpSpPr>
        <p:grpSpPr>
          <a:xfrm>
            <a:off x="5267472" y="2046568"/>
            <a:ext cx="457200" cy="489694"/>
            <a:chOff x="1433513" y="2006411"/>
            <a:chExt cx="548640" cy="587061"/>
          </a:xfrm>
        </p:grpSpPr>
        <p:sp>
          <p:nvSpPr>
            <p:cNvPr id="65" name="Oval 64"/>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66" name="TextBox 65"/>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cxnSp>
        <p:nvCxnSpPr>
          <p:cNvPr id="69" name="Straight Arrow Connector 68"/>
          <p:cNvCxnSpPr/>
          <p:nvPr/>
        </p:nvCxnSpPr>
        <p:spPr>
          <a:xfrm>
            <a:off x="5739866" y="2320433"/>
            <a:ext cx="210312" cy="2"/>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endCxn id="66" idx="0"/>
          </p:cNvCxnSpPr>
          <p:nvPr/>
        </p:nvCxnSpPr>
        <p:spPr>
          <a:xfrm>
            <a:off x="5485024" y="1384472"/>
            <a:ext cx="0" cy="662096"/>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1" name="Object 70"/>
          <p:cNvGraphicFramePr>
            <a:graphicFrameLocks noChangeAspect="1"/>
          </p:cNvGraphicFramePr>
          <p:nvPr>
            <p:extLst>
              <p:ext uri="{D42A27DB-BD31-4B8C-83A1-F6EECF244321}">
                <p14:modId xmlns:p14="http://schemas.microsoft.com/office/powerpoint/2010/main" val="1595961556"/>
              </p:ext>
            </p:extLst>
          </p:nvPr>
        </p:nvGraphicFramePr>
        <p:xfrm>
          <a:off x="5495050" y="1171575"/>
          <a:ext cx="487362" cy="625475"/>
        </p:xfrm>
        <a:graphic>
          <a:graphicData uri="http://schemas.openxmlformats.org/presentationml/2006/ole">
            <mc:AlternateContent xmlns:mc="http://schemas.openxmlformats.org/markup-compatibility/2006">
              <mc:Choice xmlns:v="urn:schemas-microsoft-com:vml" Requires="v">
                <p:oleObj spid="_x0000_s80692" name="Equation" r:id="rId9" imgW="177800" imgH="228600" progId="Equation.3">
                  <p:embed/>
                </p:oleObj>
              </mc:Choice>
              <mc:Fallback>
                <p:oleObj name="Equation" r:id="rId9" imgW="177800" imgH="228600" progId="Equation.3">
                  <p:embed/>
                  <p:pic>
                    <p:nvPicPr>
                      <p:cNvPr id="0" name=""/>
                      <p:cNvPicPr/>
                      <p:nvPr/>
                    </p:nvPicPr>
                    <p:blipFill>
                      <a:blip r:embed="rId10"/>
                      <a:stretch>
                        <a:fillRect/>
                      </a:stretch>
                    </p:blipFill>
                    <p:spPr>
                      <a:xfrm>
                        <a:off x="5495050" y="1171575"/>
                        <a:ext cx="487362" cy="625475"/>
                      </a:xfrm>
                      <a:prstGeom prst="rect">
                        <a:avLst/>
                      </a:prstGeom>
                    </p:spPr>
                  </p:pic>
                </p:oleObj>
              </mc:Fallback>
            </mc:AlternateContent>
          </a:graphicData>
        </a:graphic>
      </p:graphicFrame>
      <p:grpSp>
        <p:nvGrpSpPr>
          <p:cNvPr id="73" name="Group 72"/>
          <p:cNvGrpSpPr>
            <a:grpSpLocks noChangeAspect="1"/>
          </p:cNvGrpSpPr>
          <p:nvPr/>
        </p:nvGrpSpPr>
        <p:grpSpPr>
          <a:xfrm>
            <a:off x="1476157" y="3359581"/>
            <a:ext cx="457200" cy="489694"/>
            <a:chOff x="1433513" y="2006411"/>
            <a:chExt cx="548640" cy="587061"/>
          </a:xfrm>
        </p:grpSpPr>
        <p:sp>
          <p:nvSpPr>
            <p:cNvPr id="74" name="Oval 73"/>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75" name="TextBox 74"/>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cxnSp>
        <p:nvCxnSpPr>
          <p:cNvPr id="76" name="Straight Arrow Connector 75"/>
          <p:cNvCxnSpPr/>
          <p:nvPr/>
        </p:nvCxnSpPr>
        <p:spPr>
          <a:xfrm flipH="1">
            <a:off x="1952795" y="3614820"/>
            <a:ext cx="2148840"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946447" y="3624038"/>
            <a:ext cx="519799"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8" name="Object 77"/>
          <p:cNvGraphicFramePr>
            <a:graphicFrameLocks noChangeAspect="1"/>
          </p:cNvGraphicFramePr>
          <p:nvPr>
            <p:extLst>
              <p:ext uri="{D42A27DB-BD31-4B8C-83A1-F6EECF244321}">
                <p14:modId xmlns:p14="http://schemas.microsoft.com/office/powerpoint/2010/main" val="3606122832"/>
              </p:ext>
            </p:extLst>
          </p:nvPr>
        </p:nvGraphicFramePr>
        <p:xfrm>
          <a:off x="561177" y="3359581"/>
          <a:ext cx="347663" cy="382588"/>
        </p:xfrm>
        <a:graphic>
          <a:graphicData uri="http://schemas.openxmlformats.org/presentationml/2006/ole">
            <mc:AlternateContent xmlns:mc="http://schemas.openxmlformats.org/markup-compatibility/2006">
              <mc:Choice xmlns:v="urn:schemas-microsoft-com:vml" Requires="v">
                <p:oleObj spid="_x0000_s80693" name="Equation" r:id="rId11" imgW="127000" imgH="139700" progId="Equation.3">
                  <p:embed/>
                </p:oleObj>
              </mc:Choice>
              <mc:Fallback>
                <p:oleObj name="Equation" r:id="rId11" imgW="127000" imgH="139700" progId="Equation.3">
                  <p:embed/>
                  <p:pic>
                    <p:nvPicPr>
                      <p:cNvPr id="0" name=""/>
                      <p:cNvPicPr/>
                      <p:nvPr/>
                    </p:nvPicPr>
                    <p:blipFill>
                      <a:blip r:embed="rId12"/>
                      <a:stretch>
                        <a:fillRect/>
                      </a:stretch>
                    </p:blipFill>
                    <p:spPr>
                      <a:xfrm>
                        <a:off x="561177" y="3359581"/>
                        <a:ext cx="347663" cy="382588"/>
                      </a:xfrm>
                      <a:prstGeom prst="rect">
                        <a:avLst/>
                      </a:prstGeom>
                    </p:spPr>
                  </p:pic>
                </p:oleObj>
              </mc:Fallback>
            </mc:AlternateContent>
          </a:graphicData>
        </a:graphic>
      </p:graphicFrame>
      <p:sp>
        <p:nvSpPr>
          <p:cNvPr id="60" name="TextBox 59"/>
          <p:cNvSpPr txBox="1"/>
          <p:nvPr/>
        </p:nvSpPr>
        <p:spPr>
          <a:xfrm>
            <a:off x="1205223" y="5207944"/>
            <a:ext cx="5695640" cy="830997"/>
          </a:xfrm>
          <a:prstGeom prst="rect">
            <a:avLst/>
          </a:prstGeom>
          <a:noFill/>
        </p:spPr>
        <p:txBody>
          <a:bodyPr wrap="none" rtlCol="0">
            <a:spAutoFit/>
          </a:bodyPr>
          <a:lstStyle/>
          <a:p>
            <a:r>
              <a:rPr lang="en-US" sz="2400" dirty="0" smtClean="0"/>
              <a:t>Each block has a model associated with it.</a:t>
            </a:r>
          </a:p>
          <a:p>
            <a:r>
              <a:rPr lang="en-US" sz="2400" dirty="0" smtClean="0"/>
              <a:t>-typically represented a as </a:t>
            </a:r>
            <a:r>
              <a:rPr lang="en-US" sz="2400" b="1" dirty="0" smtClean="0"/>
              <a:t>transfer function</a:t>
            </a:r>
            <a:endParaRPr lang="en-US" sz="2400" b="1" dirty="0"/>
          </a:p>
        </p:txBody>
      </p:sp>
      <p:cxnSp>
        <p:nvCxnSpPr>
          <p:cNvPr id="61" name="Straight Arrow Connector 60"/>
          <p:cNvCxnSpPr>
            <a:stCxn id="60" idx="0"/>
          </p:cNvCxnSpPr>
          <p:nvPr/>
        </p:nvCxnSpPr>
        <p:spPr>
          <a:xfrm flipH="1" flipV="1">
            <a:off x="2809475" y="2746294"/>
            <a:ext cx="1243568" cy="24616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stCxn id="60" idx="0"/>
          </p:cNvCxnSpPr>
          <p:nvPr/>
        </p:nvCxnSpPr>
        <p:spPr>
          <a:xfrm flipV="1">
            <a:off x="4053043" y="2740525"/>
            <a:ext cx="261933" cy="246741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a:stCxn id="60" idx="0"/>
          </p:cNvCxnSpPr>
          <p:nvPr/>
        </p:nvCxnSpPr>
        <p:spPr>
          <a:xfrm flipV="1">
            <a:off x="4053043" y="2740527"/>
            <a:ext cx="2313021" cy="246741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a:stCxn id="60" idx="0"/>
          </p:cNvCxnSpPr>
          <p:nvPr/>
        </p:nvCxnSpPr>
        <p:spPr>
          <a:xfrm flipV="1">
            <a:off x="4053043" y="4042609"/>
            <a:ext cx="777479" cy="116533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760167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768" y="20646"/>
            <a:ext cx="7761271" cy="1143000"/>
          </a:xfrm>
        </p:spPr>
        <p:txBody>
          <a:bodyPr/>
          <a:lstStyle/>
          <a:p>
            <a:r>
              <a:rPr lang="en-US" dirty="0" smtClean="0"/>
              <a:t>Feedback loop block diagram</a:t>
            </a:r>
            <a:endParaRPr lang="en-US" dirty="0"/>
          </a:p>
        </p:txBody>
      </p:sp>
      <p:sp>
        <p:nvSpPr>
          <p:cNvPr id="8" name="Rectangle 7"/>
          <p:cNvSpPr/>
          <p:nvPr/>
        </p:nvSpPr>
        <p:spPr>
          <a:xfrm>
            <a:off x="5949176" y="1884948"/>
            <a:ext cx="1237627"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HAM-ISI</a:t>
            </a:r>
            <a:endParaRPr lang="en-US" sz="2400" dirty="0">
              <a:solidFill>
                <a:srgbClr val="000000"/>
              </a:solidFill>
            </a:endParaRPr>
          </a:p>
        </p:txBody>
      </p:sp>
      <p:sp>
        <p:nvSpPr>
          <p:cNvPr id="9" name="Rectangle 8"/>
          <p:cNvSpPr/>
          <p:nvPr/>
        </p:nvSpPr>
        <p:spPr>
          <a:xfrm>
            <a:off x="4101943" y="3187030"/>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00"/>
                </a:solidFill>
              </a:rPr>
              <a:t>Position sensor</a:t>
            </a:r>
            <a:endParaRPr lang="en-US" sz="2400" dirty="0">
              <a:solidFill>
                <a:srgbClr val="000000"/>
              </a:solidFill>
            </a:endParaRPr>
          </a:p>
        </p:txBody>
      </p:sp>
      <p:cxnSp>
        <p:nvCxnSpPr>
          <p:cNvPr id="11" name="Straight Arrow Connector 10"/>
          <p:cNvCxnSpPr>
            <a:stCxn id="8" idx="3"/>
          </p:cNvCxnSpPr>
          <p:nvPr/>
        </p:nvCxnSpPr>
        <p:spPr>
          <a:xfrm flipV="1">
            <a:off x="7186803" y="2312736"/>
            <a:ext cx="1368589" cy="2"/>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340356" y="1482819"/>
            <a:ext cx="1195159" cy="830997"/>
          </a:xfrm>
          <a:prstGeom prst="rect">
            <a:avLst/>
          </a:prstGeom>
          <a:noFill/>
        </p:spPr>
        <p:txBody>
          <a:bodyPr wrap="none" rtlCol="0">
            <a:spAutoFit/>
          </a:bodyPr>
          <a:lstStyle/>
          <a:p>
            <a:r>
              <a:rPr lang="en-US" sz="2400" dirty="0" smtClean="0"/>
              <a:t>Current</a:t>
            </a:r>
          </a:p>
          <a:p>
            <a:r>
              <a:rPr lang="en-US" sz="2400" dirty="0"/>
              <a:t>position</a:t>
            </a:r>
          </a:p>
        </p:txBody>
      </p:sp>
      <p:cxnSp>
        <p:nvCxnSpPr>
          <p:cNvPr id="28" name="Straight Arrow Connector 27"/>
          <p:cNvCxnSpPr>
            <a:stCxn id="19" idx="6"/>
            <a:endCxn id="27" idx="1"/>
          </p:cNvCxnSpPr>
          <p:nvPr/>
        </p:nvCxnSpPr>
        <p:spPr>
          <a:xfrm flipV="1">
            <a:off x="1982153" y="2318505"/>
            <a:ext cx="158845" cy="914"/>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endCxn id="19" idx="2"/>
          </p:cNvCxnSpPr>
          <p:nvPr/>
        </p:nvCxnSpPr>
        <p:spPr>
          <a:xfrm>
            <a:off x="50485" y="2312736"/>
            <a:ext cx="1383028" cy="6683"/>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0485" y="1500878"/>
            <a:ext cx="1195159" cy="830997"/>
          </a:xfrm>
          <a:prstGeom prst="rect">
            <a:avLst/>
          </a:prstGeom>
          <a:noFill/>
        </p:spPr>
        <p:txBody>
          <a:bodyPr wrap="none" rtlCol="0">
            <a:spAutoFit/>
          </a:bodyPr>
          <a:lstStyle/>
          <a:p>
            <a:r>
              <a:rPr lang="en-US" sz="2400" dirty="0" smtClean="0"/>
              <a:t>Desired</a:t>
            </a:r>
          </a:p>
          <a:p>
            <a:r>
              <a:rPr lang="en-US" sz="2400" dirty="0"/>
              <a:t>position</a:t>
            </a:r>
          </a:p>
        </p:txBody>
      </p:sp>
      <p:sp>
        <p:nvSpPr>
          <p:cNvPr id="49" name="Rectangle 48"/>
          <p:cNvSpPr/>
          <p:nvPr/>
        </p:nvSpPr>
        <p:spPr>
          <a:xfrm>
            <a:off x="3506310" y="1884946"/>
            <a:ext cx="13445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Actuator</a:t>
            </a:r>
            <a:endParaRPr lang="en-US" sz="2000" dirty="0">
              <a:solidFill>
                <a:srgbClr val="000000"/>
              </a:solidFill>
            </a:endParaRPr>
          </a:p>
        </p:txBody>
      </p:sp>
      <p:cxnSp>
        <p:nvCxnSpPr>
          <p:cNvPr id="54" name="Straight Arrow Connector 53"/>
          <p:cNvCxnSpPr>
            <a:stCxn id="49" idx="3"/>
            <a:endCxn id="8" idx="1"/>
          </p:cNvCxnSpPr>
          <p:nvPr/>
        </p:nvCxnSpPr>
        <p:spPr>
          <a:xfrm>
            <a:off x="4850868" y="2312736"/>
            <a:ext cx="420624" cy="2"/>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9" name="Elbow Connector 58"/>
          <p:cNvCxnSpPr>
            <a:endCxn id="9" idx="3"/>
          </p:cNvCxnSpPr>
          <p:nvPr/>
        </p:nvCxnSpPr>
        <p:spPr>
          <a:xfrm rot="10800000" flipV="1">
            <a:off x="5559102" y="2331874"/>
            <a:ext cx="1873741" cy="1282945"/>
          </a:xfrm>
          <a:prstGeom prst="bentConnector3">
            <a:avLst>
              <a:gd name="adj1" fmla="val 58"/>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Elbow Connector 61"/>
          <p:cNvCxnSpPr>
            <a:endCxn id="19" idx="4"/>
          </p:cNvCxnSpPr>
          <p:nvPr/>
        </p:nvCxnSpPr>
        <p:spPr>
          <a:xfrm rot="5400000" flipH="1" flipV="1">
            <a:off x="1310068" y="2991236"/>
            <a:ext cx="795528" cy="1"/>
          </a:xfrm>
          <a:prstGeom prst="bentConnector3">
            <a:avLst>
              <a:gd name="adj1" fmla="val 50000"/>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68" name="Group 67"/>
          <p:cNvGrpSpPr/>
          <p:nvPr/>
        </p:nvGrpSpPr>
        <p:grpSpPr>
          <a:xfrm>
            <a:off x="1393409" y="2045366"/>
            <a:ext cx="588744" cy="641684"/>
            <a:chOff x="1393409" y="2045366"/>
            <a:chExt cx="588744" cy="641684"/>
          </a:xfrm>
        </p:grpSpPr>
        <p:sp>
          <p:nvSpPr>
            <p:cNvPr id="19" name="Oval 18"/>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21" name="TextBox 20"/>
            <p:cNvSpPr txBox="1"/>
            <p:nvPr/>
          </p:nvSpPr>
          <p:spPr>
            <a:xfrm>
              <a:off x="1393409" y="2064967"/>
              <a:ext cx="338554" cy="461665"/>
            </a:xfrm>
            <a:prstGeom prst="rect">
              <a:avLst/>
            </a:prstGeom>
            <a:noFill/>
          </p:spPr>
          <p:txBody>
            <a:bodyPr wrap="none" rtlCol="0">
              <a:spAutoFit/>
            </a:bodyPr>
            <a:lstStyle/>
            <a:p>
              <a:r>
                <a:rPr lang="en-US" sz="2400" b="1" dirty="0" smtClean="0"/>
                <a:t>+</a:t>
              </a:r>
              <a:endParaRPr lang="en-US" sz="2400" b="1" dirty="0"/>
            </a:p>
          </p:txBody>
        </p:sp>
        <p:sp>
          <p:nvSpPr>
            <p:cNvPr id="67" name="TextBox 66"/>
            <p:cNvSpPr txBox="1"/>
            <p:nvPr/>
          </p:nvSpPr>
          <p:spPr>
            <a:xfrm>
              <a:off x="1565781" y="2225385"/>
              <a:ext cx="278892" cy="461665"/>
            </a:xfrm>
            <a:prstGeom prst="rect">
              <a:avLst/>
            </a:prstGeom>
            <a:noFill/>
          </p:spPr>
          <p:txBody>
            <a:bodyPr wrap="none" rtlCol="0">
              <a:spAutoFit/>
            </a:bodyPr>
            <a:lstStyle/>
            <a:p>
              <a:r>
                <a:rPr lang="en-US" sz="2400" b="1" dirty="0" smtClean="0"/>
                <a:t>-</a:t>
              </a:r>
              <a:endParaRPr lang="en-US" sz="2400" b="1" dirty="0"/>
            </a:p>
          </p:txBody>
        </p:sp>
      </p:grpSp>
      <p:sp>
        <p:nvSpPr>
          <p:cNvPr id="27" name="Rectangle 26"/>
          <p:cNvSpPr/>
          <p:nvPr/>
        </p:nvSpPr>
        <p:spPr>
          <a:xfrm>
            <a:off x="2140998" y="1890715"/>
            <a:ext cx="1153897"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Control</a:t>
            </a:r>
            <a:endParaRPr lang="en-US" sz="2000" dirty="0">
              <a:solidFill>
                <a:srgbClr val="000000"/>
              </a:solidFill>
            </a:endParaRPr>
          </a:p>
        </p:txBody>
      </p:sp>
      <p:cxnSp>
        <p:nvCxnSpPr>
          <p:cNvPr id="29" name="Straight Arrow Connector 28"/>
          <p:cNvCxnSpPr>
            <a:stCxn id="27" idx="3"/>
            <a:endCxn id="49" idx="1"/>
          </p:cNvCxnSpPr>
          <p:nvPr/>
        </p:nvCxnSpPr>
        <p:spPr>
          <a:xfrm flipV="1">
            <a:off x="3294895" y="2312736"/>
            <a:ext cx="211415" cy="5769"/>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4" name="Slide Number Placeholder 23"/>
          <p:cNvSpPr>
            <a:spLocks noGrp="1"/>
          </p:cNvSpPr>
          <p:nvPr>
            <p:ph type="sldNum" sz="quarter" idx="12"/>
          </p:nvPr>
        </p:nvSpPr>
        <p:spPr/>
        <p:txBody>
          <a:bodyPr/>
          <a:lstStyle/>
          <a:p>
            <a:fld id="{22033EDB-169B-9A40-BDA9-44EE0641E66E}" type="slidenum">
              <a:rPr lang="en-US" smtClean="0"/>
              <a:t>17</a:t>
            </a:fld>
            <a:endParaRPr lang="en-US"/>
          </a:p>
        </p:txBody>
      </p:sp>
      <p:graphicFrame>
        <p:nvGraphicFramePr>
          <p:cNvPr id="35" name="Object 34"/>
          <p:cNvGraphicFramePr>
            <a:graphicFrameLocks noChangeAspect="1"/>
          </p:cNvGraphicFramePr>
          <p:nvPr>
            <p:extLst>
              <p:ext uri="{D42A27DB-BD31-4B8C-83A1-F6EECF244321}">
                <p14:modId xmlns:p14="http://schemas.microsoft.com/office/powerpoint/2010/main" val="2229577092"/>
              </p:ext>
            </p:extLst>
          </p:nvPr>
        </p:nvGraphicFramePr>
        <p:xfrm>
          <a:off x="6553200" y="3608993"/>
          <a:ext cx="347663" cy="382588"/>
        </p:xfrm>
        <a:graphic>
          <a:graphicData uri="http://schemas.openxmlformats.org/presentationml/2006/ole">
            <mc:AlternateContent xmlns:mc="http://schemas.openxmlformats.org/markup-compatibility/2006">
              <mc:Choice xmlns:v="urn:schemas-microsoft-com:vml" Requires="v">
                <p:oleObj spid="_x0000_s81708" name="Equation" r:id="rId4" imgW="127000" imgH="139700" progId="Equation.3">
                  <p:embed/>
                </p:oleObj>
              </mc:Choice>
              <mc:Fallback>
                <p:oleObj name="Equation" r:id="rId4" imgW="127000" imgH="139700" progId="Equation.3">
                  <p:embed/>
                  <p:pic>
                    <p:nvPicPr>
                      <p:cNvPr id="0" name=""/>
                      <p:cNvPicPr/>
                      <p:nvPr/>
                    </p:nvPicPr>
                    <p:blipFill>
                      <a:blip r:embed="rId5"/>
                      <a:stretch>
                        <a:fillRect/>
                      </a:stretch>
                    </p:blipFill>
                    <p:spPr>
                      <a:xfrm>
                        <a:off x="6553200" y="3608993"/>
                        <a:ext cx="347663" cy="382588"/>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1574913934"/>
              </p:ext>
            </p:extLst>
          </p:nvPr>
        </p:nvGraphicFramePr>
        <p:xfrm>
          <a:off x="4900345" y="1715528"/>
          <a:ext cx="382588" cy="555625"/>
        </p:xfrm>
        <a:graphic>
          <a:graphicData uri="http://schemas.openxmlformats.org/presentationml/2006/ole">
            <mc:AlternateContent xmlns:mc="http://schemas.openxmlformats.org/markup-compatibility/2006">
              <mc:Choice xmlns:v="urn:schemas-microsoft-com:vml" Requires="v">
                <p:oleObj spid="_x0000_s81709" name="Equation" r:id="rId6" imgW="139700" imgH="203200" progId="Equation.3">
                  <p:embed/>
                </p:oleObj>
              </mc:Choice>
              <mc:Fallback>
                <p:oleObj name="Equation" r:id="rId6" imgW="139700" imgH="203200" progId="Equation.3">
                  <p:embed/>
                  <p:pic>
                    <p:nvPicPr>
                      <p:cNvPr id="0" name=""/>
                      <p:cNvPicPr/>
                      <p:nvPr/>
                    </p:nvPicPr>
                    <p:blipFill>
                      <a:blip r:embed="rId7"/>
                      <a:stretch>
                        <a:fillRect/>
                      </a:stretch>
                    </p:blipFill>
                    <p:spPr>
                      <a:xfrm>
                        <a:off x="4900345" y="1715528"/>
                        <a:ext cx="382588" cy="555625"/>
                      </a:xfrm>
                      <a:prstGeom prst="rect">
                        <a:avLst/>
                      </a:prstGeom>
                    </p:spPr>
                  </p:pic>
                </p:oleObj>
              </mc:Fallback>
            </mc:AlternateContent>
          </a:graphicData>
        </a:graphic>
      </p:graphicFrame>
      <p:grpSp>
        <p:nvGrpSpPr>
          <p:cNvPr id="56" name="Group 55"/>
          <p:cNvGrpSpPr/>
          <p:nvPr/>
        </p:nvGrpSpPr>
        <p:grpSpPr>
          <a:xfrm>
            <a:off x="1" y="-104168"/>
            <a:ext cx="9167812" cy="1350919"/>
            <a:chOff x="1" y="-104168"/>
            <a:chExt cx="9167812" cy="1350919"/>
          </a:xfrm>
        </p:grpSpPr>
        <p:pic>
          <p:nvPicPr>
            <p:cNvPr id="57" name="Picture 56"/>
            <p:cNvPicPr>
              <a:picLocks noChangeAspect="1"/>
            </p:cNvPicPr>
            <p:nvPr/>
          </p:nvPicPr>
          <p:blipFill>
            <a:blip r:embed="rId8"/>
            <a:stretch>
              <a:fillRect/>
            </a:stretch>
          </p:blipFill>
          <p:spPr>
            <a:xfrm>
              <a:off x="1" y="-104168"/>
              <a:ext cx="1407208" cy="1350919"/>
            </a:xfrm>
            <a:prstGeom prst="rect">
              <a:avLst/>
            </a:prstGeom>
          </p:spPr>
        </p:pic>
        <p:cxnSp>
          <p:nvCxnSpPr>
            <p:cNvPr id="58" name="Straight Connector 5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64" name="Group 63"/>
          <p:cNvGrpSpPr>
            <a:grpSpLocks noChangeAspect="1"/>
          </p:cNvGrpSpPr>
          <p:nvPr/>
        </p:nvGrpSpPr>
        <p:grpSpPr>
          <a:xfrm>
            <a:off x="5267472" y="2046568"/>
            <a:ext cx="457200" cy="489694"/>
            <a:chOff x="1433513" y="2006411"/>
            <a:chExt cx="548640" cy="587061"/>
          </a:xfrm>
        </p:grpSpPr>
        <p:sp>
          <p:nvSpPr>
            <p:cNvPr id="65" name="Oval 64"/>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66" name="TextBox 65"/>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cxnSp>
        <p:nvCxnSpPr>
          <p:cNvPr id="69" name="Straight Arrow Connector 68"/>
          <p:cNvCxnSpPr/>
          <p:nvPr/>
        </p:nvCxnSpPr>
        <p:spPr>
          <a:xfrm>
            <a:off x="5739866" y="2320433"/>
            <a:ext cx="210312" cy="2"/>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endCxn id="66" idx="0"/>
          </p:cNvCxnSpPr>
          <p:nvPr/>
        </p:nvCxnSpPr>
        <p:spPr>
          <a:xfrm>
            <a:off x="5485024" y="1384472"/>
            <a:ext cx="0" cy="662096"/>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1" name="Object 70"/>
          <p:cNvGraphicFramePr>
            <a:graphicFrameLocks noChangeAspect="1"/>
          </p:cNvGraphicFramePr>
          <p:nvPr>
            <p:extLst>
              <p:ext uri="{D42A27DB-BD31-4B8C-83A1-F6EECF244321}">
                <p14:modId xmlns:p14="http://schemas.microsoft.com/office/powerpoint/2010/main" val="651586421"/>
              </p:ext>
            </p:extLst>
          </p:nvPr>
        </p:nvGraphicFramePr>
        <p:xfrm>
          <a:off x="5495050" y="1171575"/>
          <a:ext cx="487362" cy="625475"/>
        </p:xfrm>
        <a:graphic>
          <a:graphicData uri="http://schemas.openxmlformats.org/presentationml/2006/ole">
            <mc:AlternateContent xmlns:mc="http://schemas.openxmlformats.org/markup-compatibility/2006">
              <mc:Choice xmlns:v="urn:schemas-microsoft-com:vml" Requires="v">
                <p:oleObj spid="_x0000_s81710" name="Equation" r:id="rId9" imgW="177800" imgH="228600" progId="Equation.3">
                  <p:embed/>
                </p:oleObj>
              </mc:Choice>
              <mc:Fallback>
                <p:oleObj name="Equation" r:id="rId9" imgW="177800" imgH="228600" progId="Equation.3">
                  <p:embed/>
                  <p:pic>
                    <p:nvPicPr>
                      <p:cNvPr id="0" name=""/>
                      <p:cNvPicPr/>
                      <p:nvPr/>
                    </p:nvPicPr>
                    <p:blipFill>
                      <a:blip r:embed="rId10"/>
                      <a:stretch>
                        <a:fillRect/>
                      </a:stretch>
                    </p:blipFill>
                    <p:spPr>
                      <a:xfrm>
                        <a:off x="5495050" y="1171575"/>
                        <a:ext cx="487362" cy="625475"/>
                      </a:xfrm>
                      <a:prstGeom prst="rect">
                        <a:avLst/>
                      </a:prstGeom>
                    </p:spPr>
                  </p:pic>
                </p:oleObj>
              </mc:Fallback>
            </mc:AlternateContent>
          </a:graphicData>
        </a:graphic>
      </p:graphicFrame>
      <p:grpSp>
        <p:nvGrpSpPr>
          <p:cNvPr id="73" name="Group 72"/>
          <p:cNvGrpSpPr>
            <a:grpSpLocks noChangeAspect="1"/>
          </p:cNvGrpSpPr>
          <p:nvPr/>
        </p:nvGrpSpPr>
        <p:grpSpPr>
          <a:xfrm>
            <a:off x="1476157" y="3359581"/>
            <a:ext cx="457200" cy="489694"/>
            <a:chOff x="1433513" y="2006411"/>
            <a:chExt cx="548640" cy="587061"/>
          </a:xfrm>
        </p:grpSpPr>
        <p:sp>
          <p:nvSpPr>
            <p:cNvPr id="74" name="Oval 73"/>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75" name="TextBox 74"/>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cxnSp>
        <p:nvCxnSpPr>
          <p:cNvPr id="76" name="Straight Arrow Connector 75"/>
          <p:cNvCxnSpPr/>
          <p:nvPr/>
        </p:nvCxnSpPr>
        <p:spPr>
          <a:xfrm flipH="1">
            <a:off x="1952795" y="3614820"/>
            <a:ext cx="2148840"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946447" y="3624038"/>
            <a:ext cx="519799"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8" name="Object 77"/>
          <p:cNvGraphicFramePr>
            <a:graphicFrameLocks noChangeAspect="1"/>
          </p:cNvGraphicFramePr>
          <p:nvPr>
            <p:extLst>
              <p:ext uri="{D42A27DB-BD31-4B8C-83A1-F6EECF244321}">
                <p14:modId xmlns:p14="http://schemas.microsoft.com/office/powerpoint/2010/main" val="585639530"/>
              </p:ext>
            </p:extLst>
          </p:nvPr>
        </p:nvGraphicFramePr>
        <p:xfrm>
          <a:off x="561177" y="3359581"/>
          <a:ext cx="347663" cy="382588"/>
        </p:xfrm>
        <a:graphic>
          <a:graphicData uri="http://schemas.openxmlformats.org/presentationml/2006/ole">
            <mc:AlternateContent xmlns:mc="http://schemas.openxmlformats.org/markup-compatibility/2006">
              <mc:Choice xmlns:v="urn:schemas-microsoft-com:vml" Requires="v">
                <p:oleObj spid="_x0000_s81711" name="Equation" r:id="rId11" imgW="127000" imgH="139700" progId="Equation.3">
                  <p:embed/>
                </p:oleObj>
              </mc:Choice>
              <mc:Fallback>
                <p:oleObj name="Equation" r:id="rId11" imgW="127000" imgH="139700" progId="Equation.3">
                  <p:embed/>
                  <p:pic>
                    <p:nvPicPr>
                      <p:cNvPr id="0" name=""/>
                      <p:cNvPicPr/>
                      <p:nvPr/>
                    </p:nvPicPr>
                    <p:blipFill>
                      <a:blip r:embed="rId12"/>
                      <a:stretch>
                        <a:fillRect/>
                      </a:stretch>
                    </p:blipFill>
                    <p:spPr>
                      <a:xfrm>
                        <a:off x="561177" y="3359581"/>
                        <a:ext cx="347663" cy="382588"/>
                      </a:xfrm>
                      <a:prstGeom prst="rect">
                        <a:avLst/>
                      </a:prstGeom>
                    </p:spPr>
                  </p:pic>
                </p:oleObj>
              </mc:Fallback>
            </mc:AlternateContent>
          </a:graphicData>
        </a:graphic>
      </p:graphicFrame>
      <p:sp>
        <p:nvSpPr>
          <p:cNvPr id="60" name="TextBox 59"/>
          <p:cNvSpPr txBox="1"/>
          <p:nvPr/>
        </p:nvSpPr>
        <p:spPr>
          <a:xfrm>
            <a:off x="1205223" y="5207944"/>
            <a:ext cx="5695640" cy="830997"/>
          </a:xfrm>
          <a:prstGeom prst="rect">
            <a:avLst/>
          </a:prstGeom>
          <a:noFill/>
        </p:spPr>
        <p:txBody>
          <a:bodyPr wrap="none" rtlCol="0">
            <a:spAutoFit/>
          </a:bodyPr>
          <a:lstStyle/>
          <a:p>
            <a:r>
              <a:rPr lang="en-US" sz="2400" dirty="0" smtClean="0"/>
              <a:t>Each block has a model associated with it.</a:t>
            </a:r>
          </a:p>
          <a:p>
            <a:r>
              <a:rPr lang="en-US" sz="2400" dirty="0" smtClean="0"/>
              <a:t>-typically represented a as </a:t>
            </a:r>
            <a:r>
              <a:rPr lang="en-US" sz="2400" b="1" dirty="0" smtClean="0"/>
              <a:t>transfer function</a:t>
            </a:r>
            <a:endParaRPr lang="en-US" sz="2400" b="1" dirty="0"/>
          </a:p>
        </p:txBody>
      </p:sp>
      <p:cxnSp>
        <p:nvCxnSpPr>
          <p:cNvPr id="61" name="Straight Arrow Connector 60"/>
          <p:cNvCxnSpPr>
            <a:stCxn id="60" idx="0"/>
          </p:cNvCxnSpPr>
          <p:nvPr/>
        </p:nvCxnSpPr>
        <p:spPr>
          <a:xfrm flipH="1" flipV="1">
            <a:off x="2809475" y="2746294"/>
            <a:ext cx="1243568" cy="24616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stCxn id="60" idx="0"/>
          </p:cNvCxnSpPr>
          <p:nvPr/>
        </p:nvCxnSpPr>
        <p:spPr>
          <a:xfrm flipV="1">
            <a:off x="4053043" y="2740525"/>
            <a:ext cx="261933" cy="246741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a:stCxn id="60" idx="0"/>
          </p:cNvCxnSpPr>
          <p:nvPr/>
        </p:nvCxnSpPr>
        <p:spPr>
          <a:xfrm flipV="1">
            <a:off x="4053043" y="2740527"/>
            <a:ext cx="2313021" cy="246741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a:stCxn id="60" idx="0"/>
          </p:cNvCxnSpPr>
          <p:nvPr/>
        </p:nvCxnSpPr>
        <p:spPr>
          <a:xfrm flipV="1">
            <a:off x="4053043" y="4042609"/>
            <a:ext cx="777479" cy="116533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5" name="Oval 44"/>
          <p:cNvSpPr/>
          <p:nvPr/>
        </p:nvSpPr>
        <p:spPr>
          <a:xfrm>
            <a:off x="5739866" y="1642774"/>
            <a:ext cx="1721638" cy="1316550"/>
          </a:xfrm>
          <a:prstGeom prst="ellipse">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462287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768" y="20646"/>
            <a:ext cx="7761271" cy="1143000"/>
          </a:xfrm>
        </p:spPr>
        <p:txBody>
          <a:bodyPr/>
          <a:lstStyle/>
          <a:p>
            <a:r>
              <a:rPr lang="en-US" dirty="0" smtClean="0"/>
              <a:t>Feedback loop block diagram</a:t>
            </a:r>
            <a:endParaRPr lang="en-US" dirty="0"/>
          </a:p>
        </p:txBody>
      </p:sp>
      <p:sp>
        <p:nvSpPr>
          <p:cNvPr id="8" name="Rectangle 7"/>
          <p:cNvSpPr/>
          <p:nvPr/>
        </p:nvSpPr>
        <p:spPr>
          <a:xfrm>
            <a:off x="5949176" y="1884948"/>
            <a:ext cx="1237627"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HAM-ISI</a:t>
            </a:r>
            <a:endParaRPr lang="en-US" sz="2400" dirty="0">
              <a:solidFill>
                <a:srgbClr val="000000"/>
              </a:solidFill>
            </a:endParaRPr>
          </a:p>
        </p:txBody>
      </p:sp>
      <p:sp>
        <p:nvSpPr>
          <p:cNvPr id="9" name="Rectangle 8"/>
          <p:cNvSpPr/>
          <p:nvPr/>
        </p:nvSpPr>
        <p:spPr>
          <a:xfrm>
            <a:off x="4101943" y="3187030"/>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00"/>
                </a:solidFill>
              </a:rPr>
              <a:t>Position sensor</a:t>
            </a:r>
            <a:endParaRPr lang="en-US" sz="2400" dirty="0">
              <a:solidFill>
                <a:srgbClr val="000000"/>
              </a:solidFill>
            </a:endParaRPr>
          </a:p>
        </p:txBody>
      </p:sp>
      <p:cxnSp>
        <p:nvCxnSpPr>
          <p:cNvPr id="11" name="Straight Arrow Connector 10"/>
          <p:cNvCxnSpPr>
            <a:stCxn id="8" idx="3"/>
          </p:cNvCxnSpPr>
          <p:nvPr/>
        </p:nvCxnSpPr>
        <p:spPr>
          <a:xfrm flipV="1">
            <a:off x="7186803" y="2312736"/>
            <a:ext cx="1368589" cy="2"/>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340356" y="1482819"/>
            <a:ext cx="1195159" cy="830997"/>
          </a:xfrm>
          <a:prstGeom prst="rect">
            <a:avLst/>
          </a:prstGeom>
          <a:noFill/>
        </p:spPr>
        <p:txBody>
          <a:bodyPr wrap="none" rtlCol="0">
            <a:spAutoFit/>
          </a:bodyPr>
          <a:lstStyle/>
          <a:p>
            <a:r>
              <a:rPr lang="en-US" sz="2400" dirty="0" smtClean="0"/>
              <a:t>Current</a:t>
            </a:r>
          </a:p>
          <a:p>
            <a:r>
              <a:rPr lang="en-US" sz="2400" dirty="0"/>
              <a:t>position</a:t>
            </a:r>
          </a:p>
        </p:txBody>
      </p:sp>
      <p:cxnSp>
        <p:nvCxnSpPr>
          <p:cNvPr id="28" name="Straight Arrow Connector 27"/>
          <p:cNvCxnSpPr>
            <a:stCxn id="19" idx="6"/>
            <a:endCxn id="27" idx="1"/>
          </p:cNvCxnSpPr>
          <p:nvPr/>
        </p:nvCxnSpPr>
        <p:spPr>
          <a:xfrm flipV="1">
            <a:off x="1982153" y="2318505"/>
            <a:ext cx="158845" cy="914"/>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endCxn id="19" idx="2"/>
          </p:cNvCxnSpPr>
          <p:nvPr/>
        </p:nvCxnSpPr>
        <p:spPr>
          <a:xfrm>
            <a:off x="50485" y="2312736"/>
            <a:ext cx="1383028" cy="6683"/>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0485" y="1500878"/>
            <a:ext cx="1195159" cy="830997"/>
          </a:xfrm>
          <a:prstGeom prst="rect">
            <a:avLst/>
          </a:prstGeom>
          <a:noFill/>
        </p:spPr>
        <p:txBody>
          <a:bodyPr wrap="none" rtlCol="0">
            <a:spAutoFit/>
          </a:bodyPr>
          <a:lstStyle/>
          <a:p>
            <a:r>
              <a:rPr lang="en-US" sz="2400" dirty="0" smtClean="0"/>
              <a:t>Desired</a:t>
            </a:r>
          </a:p>
          <a:p>
            <a:r>
              <a:rPr lang="en-US" sz="2400" dirty="0"/>
              <a:t>position</a:t>
            </a:r>
          </a:p>
        </p:txBody>
      </p:sp>
      <p:sp>
        <p:nvSpPr>
          <p:cNvPr id="49" name="Rectangle 48"/>
          <p:cNvSpPr/>
          <p:nvPr/>
        </p:nvSpPr>
        <p:spPr>
          <a:xfrm>
            <a:off x="3506310" y="1884946"/>
            <a:ext cx="13445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Actuator</a:t>
            </a:r>
            <a:endParaRPr lang="en-US" sz="2000" dirty="0">
              <a:solidFill>
                <a:srgbClr val="000000"/>
              </a:solidFill>
            </a:endParaRPr>
          </a:p>
        </p:txBody>
      </p:sp>
      <p:cxnSp>
        <p:nvCxnSpPr>
          <p:cNvPr id="54" name="Straight Arrow Connector 53"/>
          <p:cNvCxnSpPr>
            <a:stCxn id="49" idx="3"/>
            <a:endCxn id="8" idx="1"/>
          </p:cNvCxnSpPr>
          <p:nvPr/>
        </p:nvCxnSpPr>
        <p:spPr>
          <a:xfrm>
            <a:off x="4850868" y="2312736"/>
            <a:ext cx="420624" cy="2"/>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9" name="Elbow Connector 58"/>
          <p:cNvCxnSpPr>
            <a:endCxn id="9" idx="3"/>
          </p:cNvCxnSpPr>
          <p:nvPr/>
        </p:nvCxnSpPr>
        <p:spPr>
          <a:xfrm rot="10800000" flipV="1">
            <a:off x="5559102" y="2331874"/>
            <a:ext cx="1873741" cy="1282945"/>
          </a:xfrm>
          <a:prstGeom prst="bentConnector3">
            <a:avLst>
              <a:gd name="adj1" fmla="val 58"/>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Elbow Connector 61"/>
          <p:cNvCxnSpPr>
            <a:endCxn id="19" idx="4"/>
          </p:cNvCxnSpPr>
          <p:nvPr/>
        </p:nvCxnSpPr>
        <p:spPr>
          <a:xfrm rot="5400000" flipH="1" flipV="1">
            <a:off x="1310068" y="2991236"/>
            <a:ext cx="795528" cy="1"/>
          </a:xfrm>
          <a:prstGeom prst="bentConnector3">
            <a:avLst>
              <a:gd name="adj1" fmla="val 50000"/>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68" name="Group 67"/>
          <p:cNvGrpSpPr/>
          <p:nvPr/>
        </p:nvGrpSpPr>
        <p:grpSpPr>
          <a:xfrm>
            <a:off x="1393409" y="2045366"/>
            <a:ext cx="588744" cy="641684"/>
            <a:chOff x="1393409" y="2045366"/>
            <a:chExt cx="588744" cy="641684"/>
          </a:xfrm>
        </p:grpSpPr>
        <p:sp>
          <p:nvSpPr>
            <p:cNvPr id="19" name="Oval 18"/>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21" name="TextBox 20"/>
            <p:cNvSpPr txBox="1"/>
            <p:nvPr/>
          </p:nvSpPr>
          <p:spPr>
            <a:xfrm>
              <a:off x="1393409" y="2064967"/>
              <a:ext cx="338554" cy="461665"/>
            </a:xfrm>
            <a:prstGeom prst="rect">
              <a:avLst/>
            </a:prstGeom>
            <a:noFill/>
          </p:spPr>
          <p:txBody>
            <a:bodyPr wrap="none" rtlCol="0">
              <a:spAutoFit/>
            </a:bodyPr>
            <a:lstStyle/>
            <a:p>
              <a:r>
                <a:rPr lang="en-US" sz="2400" b="1" dirty="0" smtClean="0"/>
                <a:t>+</a:t>
              </a:r>
              <a:endParaRPr lang="en-US" sz="2400" b="1" dirty="0"/>
            </a:p>
          </p:txBody>
        </p:sp>
        <p:sp>
          <p:nvSpPr>
            <p:cNvPr id="67" name="TextBox 66"/>
            <p:cNvSpPr txBox="1"/>
            <p:nvPr/>
          </p:nvSpPr>
          <p:spPr>
            <a:xfrm>
              <a:off x="1565781" y="2225385"/>
              <a:ext cx="278892" cy="461665"/>
            </a:xfrm>
            <a:prstGeom prst="rect">
              <a:avLst/>
            </a:prstGeom>
            <a:noFill/>
          </p:spPr>
          <p:txBody>
            <a:bodyPr wrap="none" rtlCol="0">
              <a:spAutoFit/>
            </a:bodyPr>
            <a:lstStyle/>
            <a:p>
              <a:r>
                <a:rPr lang="en-US" sz="2400" b="1" dirty="0" smtClean="0"/>
                <a:t>-</a:t>
              </a:r>
              <a:endParaRPr lang="en-US" sz="2400" b="1" dirty="0"/>
            </a:p>
          </p:txBody>
        </p:sp>
      </p:grpSp>
      <p:sp>
        <p:nvSpPr>
          <p:cNvPr id="27" name="Rectangle 26"/>
          <p:cNvSpPr/>
          <p:nvPr/>
        </p:nvSpPr>
        <p:spPr>
          <a:xfrm>
            <a:off x="2140998" y="1890715"/>
            <a:ext cx="1153897"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Control</a:t>
            </a:r>
            <a:endParaRPr lang="en-US" sz="2000" dirty="0">
              <a:solidFill>
                <a:srgbClr val="000000"/>
              </a:solidFill>
            </a:endParaRPr>
          </a:p>
        </p:txBody>
      </p:sp>
      <p:cxnSp>
        <p:nvCxnSpPr>
          <p:cNvPr id="29" name="Straight Arrow Connector 28"/>
          <p:cNvCxnSpPr>
            <a:stCxn id="27" idx="3"/>
            <a:endCxn id="49" idx="1"/>
          </p:cNvCxnSpPr>
          <p:nvPr/>
        </p:nvCxnSpPr>
        <p:spPr>
          <a:xfrm flipV="1">
            <a:off x="3294895" y="2312736"/>
            <a:ext cx="211415" cy="5769"/>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4" name="Slide Number Placeholder 23"/>
          <p:cNvSpPr>
            <a:spLocks noGrp="1"/>
          </p:cNvSpPr>
          <p:nvPr>
            <p:ph type="sldNum" sz="quarter" idx="12"/>
          </p:nvPr>
        </p:nvSpPr>
        <p:spPr/>
        <p:txBody>
          <a:bodyPr/>
          <a:lstStyle/>
          <a:p>
            <a:fld id="{22033EDB-169B-9A40-BDA9-44EE0641E66E}" type="slidenum">
              <a:rPr lang="en-US" smtClean="0"/>
              <a:t>18</a:t>
            </a:fld>
            <a:endParaRPr lang="en-US"/>
          </a:p>
        </p:txBody>
      </p:sp>
      <p:graphicFrame>
        <p:nvGraphicFramePr>
          <p:cNvPr id="35" name="Object 34"/>
          <p:cNvGraphicFramePr>
            <a:graphicFrameLocks noChangeAspect="1"/>
          </p:cNvGraphicFramePr>
          <p:nvPr>
            <p:extLst>
              <p:ext uri="{D42A27DB-BD31-4B8C-83A1-F6EECF244321}">
                <p14:modId xmlns:p14="http://schemas.microsoft.com/office/powerpoint/2010/main" val="954796343"/>
              </p:ext>
            </p:extLst>
          </p:nvPr>
        </p:nvGraphicFramePr>
        <p:xfrm>
          <a:off x="6553200" y="3608993"/>
          <a:ext cx="347663" cy="382588"/>
        </p:xfrm>
        <a:graphic>
          <a:graphicData uri="http://schemas.openxmlformats.org/presentationml/2006/ole">
            <mc:AlternateContent xmlns:mc="http://schemas.openxmlformats.org/markup-compatibility/2006">
              <mc:Choice xmlns:v="urn:schemas-microsoft-com:vml" Requires="v">
                <p:oleObj spid="_x0000_s82732" name="Equation" r:id="rId4" imgW="127000" imgH="139700" progId="Equation.3">
                  <p:embed/>
                </p:oleObj>
              </mc:Choice>
              <mc:Fallback>
                <p:oleObj name="Equation" r:id="rId4" imgW="127000" imgH="139700" progId="Equation.3">
                  <p:embed/>
                  <p:pic>
                    <p:nvPicPr>
                      <p:cNvPr id="0" name=""/>
                      <p:cNvPicPr/>
                      <p:nvPr/>
                    </p:nvPicPr>
                    <p:blipFill>
                      <a:blip r:embed="rId5"/>
                      <a:stretch>
                        <a:fillRect/>
                      </a:stretch>
                    </p:blipFill>
                    <p:spPr>
                      <a:xfrm>
                        <a:off x="6553200" y="3608993"/>
                        <a:ext cx="347663" cy="382588"/>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3276706477"/>
              </p:ext>
            </p:extLst>
          </p:nvPr>
        </p:nvGraphicFramePr>
        <p:xfrm>
          <a:off x="4900345" y="1715528"/>
          <a:ext cx="382588" cy="555625"/>
        </p:xfrm>
        <a:graphic>
          <a:graphicData uri="http://schemas.openxmlformats.org/presentationml/2006/ole">
            <mc:AlternateContent xmlns:mc="http://schemas.openxmlformats.org/markup-compatibility/2006">
              <mc:Choice xmlns:v="urn:schemas-microsoft-com:vml" Requires="v">
                <p:oleObj spid="_x0000_s82733" name="Equation" r:id="rId6" imgW="139700" imgH="203200" progId="Equation.3">
                  <p:embed/>
                </p:oleObj>
              </mc:Choice>
              <mc:Fallback>
                <p:oleObj name="Equation" r:id="rId6" imgW="139700" imgH="203200" progId="Equation.3">
                  <p:embed/>
                  <p:pic>
                    <p:nvPicPr>
                      <p:cNvPr id="0" name=""/>
                      <p:cNvPicPr/>
                      <p:nvPr/>
                    </p:nvPicPr>
                    <p:blipFill>
                      <a:blip r:embed="rId7"/>
                      <a:stretch>
                        <a:fillRect/>
                      </a:stretch>
                    </p:blipFill>
                    <p:spPr>
                      <a:xfrm>
                        <a:off x="4900345" y="1715528"/>
                        <a:ext cx="382588" cy="555625"/>
                      </a:xfrm>
                      <a:prstGeom prst="rect">
                        <a:avLst/>
                      </a:prstGeom>
                    </p:spPr>
                  </p:pic>
                </p:oleObj>
              </mc:Fallback>
            </mc:AlternateContent>
          </a:graphicData>
        </a:graphic>
      </p:graphicFrame>
      <p:grpSp>
        <p:nvGrpSpPr>
          <p:cNvPr id="56" name="Group 55"/>
          <p:cNvGrpSpPr/>
          <p:nvPr/>
        </p:nvGrpSpPr>
        <p:grpSpPr>
          <a:xfrm>
            <a:off x="1" y="-104168"/>
            <a:ext cx="9167812" cy="1350919"/>
            <a:chOff x="1" y="-104168"/>
            <a:chExt cx="9167812" cy="1350919"/>
          </a:xfrm>
        </p:grpSpPr>
        <p:pic>
          <p:nvPicPr>
            <p:cNvPr id="57" name="Picture 56"/>
            <p:cNvPicPr>
              <a:picLocks noChangeAspect="1"/>
            </p:cNvPicPr>
            <p:nvPr/>
          </p:nvPicPr>
          <p:blipFill>
            <a:blip r:embed="rId8"/>
            <a:stretch>
              <a:fillRect/>
            </a:stretch>
          </p:blipFill>
          <p:spPr>
            <a:xfrm>
              <a:off x="1" y="-104168"/>
              <a:ext cx="1407208" cy="1350919"/>
            </a:xfrm>
            <a:prstGeom prst="rect">
              <a:avLst/>
            </a:prstGeom>
          </p:spPr>
        </p:pic>
        <p:cxnSp>
          <p:nvCxnSpPr>
            <p:cNvPr id="58" name="Straight Connector 5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64" name="Group 63"/>
          <p:cNvGrpSpPr>
            <a:grpSpLocks noChangeAspect="1"/>
          </p:cNvGrpSpPr>
          <p:nvPr/>
        </p:nvGrpSpPr>
        <p:grpSpPr>
          <a:xfrm>
            <a:off x="5267472" y="2046568"/>
            <a:ext cx="457200" cy="489694"/>
            <a:chOff x="1433513" y="2006411"/>
            <a:chExt cx="548640" cy="587061"/>
          </a:xfrm>
        </p:grpSpPr>
        <p:sp>
          <p:nvSpPr>
            <p:cNvPr id="65" name="Oval 64"/>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66" name="TextBox 65"/>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cxnSp>
        <p:nvCxnSpPr>
          <p:cNvPr id="69" name="Straight Arrow Connector 68"/>
          <p:cNvCxnSpPr/>
          <p:nvPr/>
        </p:nvCxnSpPr>
        <p:spPr>
          <a:xfrm>
            <a:off x="5739866" y="2320433"/>
            <a:ext cx="210312" cy="2"/>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endCxn id="66" idx="0"/>
          </p:cNvCxnSpPr>
          <p:nvPr/>
        </p:nvCxnSpPr>
        <p:spPr>
          <a:xfrm>
            <a:off x="5485024" y="1384472"/>
            <a:ext cx="0" cy="662096"/>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1" name="Object 70"/>
          <p:cNvGraphicFramePr>
            <a:graphicFrameLocks noChangeAspect="1"/>
          </p:cNvGraphicFramePr>
          <p:nvPr>
            <p:extLst>
              <p:ext uri="{D42A27DB-BD31-4B8C-83A1-F6EECF244321}">
                <p14:modId xmlns:p14="http://schemas.microsoft.com/office/powerpoint/2010/main" val="1171586416"/>
              </p:ext>
            </p:extLst>
          </p:nvPr>
        </p:nvGraphicFramePr>
        <p:xfrm>
          <a:off x="5495050" y="1171575"/>
          <a:ext cx="487362" cy="625475"/>
        </p:xfrm>
        <a:graphic>
          <a:graphicData uri="http://schemas.openxmlformats.org/presentationml/2006/ole">
            <mc:AlternateContent xmlns:mc="http://schemas.openxmlformats.org/markup-compatibility/2006">
              <mc:Choice xmlns:v="urn:schemas-microsoft-com:vml" Requires="v">
                <p:oleObj spid="_x0000_s82734" name="Equation" r:id="rId9" imgW="177800" imgH="228600" progId="Equation.3">
                  <p:embed/>
                </p:oleObj>
              </mc:Choice>
              <mc:Fallback>
                <p:oleObj name="Equation" r:id="rId9" imgW="177800" imgH="228600" progId="Equation.3">
                  <p:embed/>
                  <p:pic>
                    <p:nvPicPr>
                      <p:cNvPr id="0" name=""/>
                      <p:cNvPicPr/>
                      <p:nvPr/>
                    </p:nvPicPr>
                    <p:blipFill>
                      <a:blip r:embed="rId10"/>
                      <a:stretch>
                        <a:fillRect/>
                      </a:stretch>
                    </p:blipFill>
                    <p:spPr>
                      <a:xfrm>
                        <a:off x="5495050" y="1171575"/>
                        <a:ext cx="487362" cy="625475"/>
                      </a:xfrm>
                      <a:prstGeom prst="rect">
                        <a:avLst/>
                      </a:prstGeom>
                    </p:spPr>
                  </p:pic>
                </p:oleObj>
              </mc:Fallback>
            </mc:AlternateContent>
          </a:graphicData>
        </a:graphic>
      </p:graphicFrame>
      <p:grpSp>
        <p:nvGrpSpPr>
          <p:cNvPr id="73" name="Group 72"/>
          <p:cNvGrpSpPr>
            <a:grpSpLocks noChangeAspect="1"/>
          </p:cNvGrpSpPr>
          <p:nvPr/>
        </p:nvGrpSpPr>
        <p:grpSpPr>
          <a:xfrm>
            <a:off x="1476157" y="3359581"/>
            <a:ext cx="457200" cy="489694"/>
            <a:chOff x="1433513" y="2006411"/>
            <a:chExt cx="548640" cy="587061"/>
          </a:xfrm>
        </p:grpSpPr>
        <p:sp>
          <p:nvSpPr>
            <p:cNvPr id="74" name="Oval 73"/>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75" name="TextBox 74"/>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cxnSp>
        <p:nvCxnSpPr>
          <p:cNvPr id="76" name="Straight Arrow Connector 75"/>
          <p:cNvCxnSpPr/>
          <p:nvPr/>
        </p:nvCxnSpPr>
        <p:spPr>
          <a:xfrm flipH="1">
            <a:off x="1952795" y="3614820"/>
            <a:ext cx="2148840"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946447" y="3624038"/>
            <a:ext cx="519799"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8" name="Object 77"/>
          <p:cNvGraphicFramePr>
            <a:graphicFrameLocks noChangeAspect="1"/>
          </p:cNvGraphicFramePr>
          <p:nvPr>
            <p:extLst>
              <p:ext uri="{D42A27DB-BD31-4B8C-83A1-F6EECF244321}">
                <p14:modId xmlns:p14="http://schemas.microsoft.com/office/powerpoint/2010/main" val="1919767162"/>
              </p:ext>
            </p:extLst>
          </p:nvPr>
        </p:nvGraphicFramePr>
        <p:xfrm>
          <a:off x="561177" y="3359581"/>
          <a:ext cx="347663" cy="382588"/>
        </p:xfrm>
        <a:graphic>
          <a:graphicData uri="http://schemas.openxmlformats.org/presentationml/2006/ole">
            <mc:AlternateContent xmlns:mc="http://schemas.openxmlformats.org/markup-compatibility/2006">
              <mc:Choice xmlns:v="urn:schemas-microsoft-com:vml" Requires="v">
                <p:oleObj spid="_x0000_s82735" name="Equation" r:id="rId11" imgW="127000" imgH="139700" progId="Equation.3">
                  <p:embed/>
                </p:oleObj>
              </mc:Choice>
              <mc:Fallback>
                <p:oleObj name="Equation" r:id="rId11" imgW="127000" imgH="139700" progId="Equation.3">
                  <p:embed/>
                  <p:pic>
                    <p:nvPicPr>
                      <p:cNvPr id="0" name=""/>
                      <p:cNvPicPr/>
                      <p:nvPr/>
                    </p:nvPicPr>
                    <p:blipFill>
                      <a:blip r:embed="rId12"/>
                      <a:stretch>
                        <a:fillRect/>
                      </a:stretch>
                    </p:blipFill>
                    <p:spPr>
                      <a:xfrm>
                        <a:off x="561177" y="3359581"/>
                        <a:ext cx="347663" cy="382588"/>
                      </a:xfrm>
                      <a:prstGeom prst="rect">
                        <a:avLst/>
                      </a:prstGeom>
                    </p:spPr>
                  </p:pic>
                </p:oleObj>
              </mc:Fallback>
            </mc:AlternateContent>
          </a:graphicData>
        </a:graphic>
      </p:graphicFrame>
      <p:sp>
        <p:nvSpPr>
          <p:cNvPr id="60" name="TextBox 59"/>
          <p:cNvSpPr txBox="1"/>
          <p:nvPr/>
        </p:nvSpPr>
        <p:spPr>
          <a:xfrm>
            <a:off x="1205223" y="5207944"/>
            <a:ext cx="5695640" cy="830997"/>
          </a:xfrm>
          <a:prstGeom prst="rect">
            <a:avLst/>
          </a:prstGeom>
          <a:noFill/>
        </p:spPr>
        <p:txBody>
          <a:bodyPr wrap="none" rtlCol="0">
            <a:spAutoFit/>
          </a:bodyPr>
          <a:lstStyle/>
          <a:p>
            <a:r>
              <a:rPr lang="en-US" sz="2400" dirty="0" smtClean="0"/>
              <a:t>Each block has a model associated with it.</a:t>
            </a:r>
          </a:p>
          <a:p>
            <a:r>
              <a:rPr lang="en-US" sz="2400" dirty="0" smtClean="0"/>
              <a:t>-typically represented a as </a:t>
            </a:r>
            <a:r>
              <a:rPr lang="en-US" sz="2400" b="1" dirty="0" smtClean="0"/>
              <a:t>transfer function</a:t>
            </a:r>
            <a:endParaRPr lang="en-US" sz="2400" b="1" dirty="0"/>
          </a:p>
        </p:txBody>
      </p:sp>
      <p:cxnSp>
        <p:nvCxnSpPr>
          <p:cNvPr id="61" name="Straight Arrow Connector 60"/>
          <p:cNvCxnSpPr>
            <a:stCxn id="60" idx="0"/>
          </p:cNvCxnSpPr>
          <p:nvPr/>
        </p:nvCxnSpPr>
        <p:spPr>
          <a:xfrm flipH="1" flipV="1">
            <a:off x="2809475" y="2746294"/>
            <a:ext cx="1243568" cy="24616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stCxn id="60" idx="0"/>
          </p:cNvCxnSpPr>
          <p:nvPr/>
        </p:nvCxnSpPr>
        <p:spPr>
          <a:xfrm flipV="1">
            <a:off x="4053043" y="2740525"/>
            <a:ext cx="261933" cy="246741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a:stCxn id="60" idx="0"/>
          </p:cNvCxnSpPr>
          <p:nvPr/>
        </p:nvCxnSpPr>
        <p:spPr>
          <a:xfrm flipV="1">
            <a:off x="4053043" y="2740527"/>
            <a:ext cx="2313021" cy="246741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a:stCxn id="60" idx="0"/>
          </p:cNvCxnSpPr>
          <p:nvPr/>
        </p:nvCxnSpPr>
        <p:spPr>
          <a:xfrm flipV="1">
            <a:off x="4053043" y="4042609"/>
            <a:ext cx="777479" cy="116533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46" name="Picture 45" descr="HAM_ISI_Zmodel.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683" y="3334421"/>
            <a:ext cx="6334525" cy="3523579"/>
          </a:xfrm>
          <a:prstGeom prst="rect">
            <a:avLst/>
          </a:prstGeom>
          <a:ln>
            <a:solidFill>
              <a:srgbClr val="0000FF"/>
            </a:solidFill>
          </a:ln>
        </p:spPr>
      </p:pic>
      <p:sp>
        <p:nvSpPr>
          <p:cNvPr id="47" name="Oval Callout 46"/>
          <p:cNvSpPr/>
          <p:nvPr/>
        </p:nvSpPr>
        <p:spPr>
          <a:xfrm>
            <a:off x="5739865" y="1642774"/>
            <a:ext cx="1721497" cy="1316550"/>
          </a:xfrm>
          <a:prstGeom prst="wedgeEllipseCallout">
            <a:avLst>
              <a:gd name="adj1" fmla="val -27748"/>
              <a:gd name="adj2" fmla="val 79314"/>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409437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HAM_ISI_Zmode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12" name="TextBox 11"/>
          <p:cNvSpPr txBox="1"/>
          <p:nvPr/>
        </p:nvSpPr>
        <p:spPr>
          <a:xfrm>
            <a:off x="2366473" y="1626921"/>
            <a:ext cx="4802367" cy="461665"/>
          </a:xfrm>
          <a:prstGeom prst="rect">
            <a:avLst/>
          </a:prstGeom>
          <a:solidFill>
            <a:srgbClr val="FFFFFF"/>
          </a:solidFill>
        </p:spPr>
        <p:txBody>
          <a:bodyPr wrap="none" rtlCol="0">
            <a:spAutoFit/>
          </a:bodyPr>
          <a:lstStyle/>
          <a:p>
            <a:r>
              <a:rPr lang="en-US" sz="2400" dirty="0" smtClean="0"/>
              <a:t>Bode plot of the </a:t>
            </a:r>
            <a:r>
              <a:rPr lang="en-US" sz="2400" i="1" dirty="0" smtClean="0"/>
              <a:t>x/f</a:t>
            </a:r>
            <a:r>
              <a:rPr lang="en-US" sz="2400" dirty="0" smtClean="0"/>
              <a:t> transfer function</a:t>
            </a:r>
            <a:endParaRPr lang="en-US" sz="2400" dirty="0"/>
          </a:p>
        </p:txBody>
      </p:sp>
      <p:grpSp>
        <p:nvGrpSpPr>
          <p:cNvPr id="3" name="Group 2"/>
          <p:cNvGrpSpPr/>
          <p:nvPr/>
        </p:nvGrpSpPr>
        <p:grpSpPr>
          <a:xfrm>
            <a:off x="1566093" y="4746339"/>
            <a:ext cx="2017480" cy="1478232"/>
            <a:chOff x="236358" y="2045045"/>
            <a:chExt cx="2891853" cy="2118896"/>
          </a:xfrm>
        </p:grpSpPr>
        <p:pic>
          <p:nvPicPr>
            <p:cNvPr id="4" name="Picture 3"/>
            <p:cNvPicPr>
              <a:picLocks noChangeAspect="1"/>
            </p:cNvPicPr>
            <p:nvPr/>
          </p:nvPicPr>
          <p:blipFill>
            <a:blip r:embed="rId5"/>
            <a:stretch>
              <a:fillRect/>
            </a:stretch>
          </p:blipFill>
          <p:spPr>
            <a:xfrm>
              <a:off x="236358" y="2045045"/>
              <a:ext cx="2292948" cy="2118896"/>
            </a:xfrm>
            <a:prstGeom prst="rect">
              <a:avLst/>
            </a:prstGeom>
          </p:spPr>
        </p:pic>
        <p:cxnSp>
          <p:nvCxnSpPr>
            <p:cNvPr id="5" name="Straight Arrow Connector 4"/>
            <p:cNvCxnSpPr/>
            <p:nvPr/>
          </p:nvCxnSpPr>
          <p:spPr>
            <a:xfrm>
              <a:off x="2529306" y="3354563"/>
              <a:ext cx="598905"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 name="Object 5"/>
            <p:cNvGraphicFramePr>
              <a:graphicFrameLocks noChangeAspect="1"/>
            </p:cNvGraphicFramePr>
            <p:nvPr>
              <p:extLst>
                <p:ext uri="{D42A27DB-BD31-4B8C-83A1-F6EECF244321}">
                  <p14:modId xmlns:p14="http://schemas.microsoft.com/office/powerpoint/2010/main" val="3195411427"/>
                </p:ext>
              </p:extLst>
            </p:nvPr>
          </p:nvGraphicFramePr>
          <p:xfrm>
            <a:off x="2657475" y="2844558"/>
            <a:ext cx="307975" cy="447675"/>
          </p:xfrm>
          <a:graphic>
            <a:graphicData uri="http://schemas.openxmlformats.org/presentationml/2006/ole">
              <mc:AlternateContent xmlns:mc="http://schemas.openxmlformats.org/markup-compatibility/2006">
                <mc:Choice xmlns:v="urn:schemas-microsoft-com:vml" Requires="v">
                  <p:oleObj spid="_x0000_s20814" name="Equation" r:id="rId6" imgW="139700" imgH="203200" progId="Equation.3">
                    <p:embed/>
                  </p:oleObj>
                </mc:Choice>
                <mc:Fallback>
                  <p:oleObj name="Equation" r:id="rId6" imgW="139700" imgH="203200" progId="Equation.3">
                    <p:embed/>
                    <p:pic>
                      <p:nvPicPr>
                        <p:cNvPr id="0" name=""/>
                        <p:cNvPicPr/>
                        <p:nvPr/>
                      </p:nvPicPr>
                      <p:blipFill>
                        <a:blip r:embed="rId7"/>
                        <a:stretch>
                          <a:fillRect/>
                        </a:stretch>
                      </p:blipFill>
                      <p:spPr>
                        <a:xfrm>
                          <a:off x="2657475" y="2844558"/>
                          <a:ext cx="307975" cy="447675"/>
                        </a:xfrm>
                        <a:prstGeom prst="rect">
                          <a:avLst/>
                        </a:prstGeom>
                      </p:spPr>
                    </p:pic>
                  </p:oleObj>
                </mc:Fallback>
              </mc:AlternateContent>
            </a:graphicData>
          </a:graphic>
        </p:graphicFrame>
      </p:grpSp>
      <p:sp>
        <p:nvSpPr>
          <p:cNvPr id="15" name="Title 14"/>
          <p:cNvSpPr>
            <a:spLocks noGrp="1"/>
          </p:cNvSpPr>
          <p:nvPr>
            <p:ph type="title"/>
          </p:nvPr>
        </p:nvSpPr>
        <p:spPr>
          <a:xfrm>
            <a:off x="938213" y="30917"/>
            <a:ext cx="8229600" cy="1143000"/>
          </a:xfrm>
        </p:spPr>
        <p:txBody>
          <a:bodyPr>
            <a:normAutofit/>
          </a:bodyPr>
          <a:lstStyle/>
          <a:p>
            <a:r>
              <a:rPr lang="en-US" sz="4000" dirty="0" smtClean="0"/>
              <a:t>System models: Transfer Functions</a:t>
            </a:r>
            <a:endParaRPr lang="en-US" sz="4000" dirty="0"/>
          </a:p>
        </p:txBody>
      </p:sp>
      <p:grpSp>
        <p:nvGrpSpPr>
          <p:cNvPr id="16" name="Group 15"/>
          <p:cNvGrpSpPr/>
          <p:nvPr/>
        </p:nvGrpSpPr>
        <p:grpSpPr>
          <a:xfrm>
            <a:off x="1" y="-104168"/>
            <a:ext cx="9167812" cy="1350919"/>
            <a:chOff x="1" y="-104168"/>
            <a:chExt cx="9167812" cy="1350919"/>
          </a:xfrm>
        </p:grpSpPr>
        <p:pic>
          <p:nvPicPr>
            <p:cNvPr id="17" name="Picture 16"/>
            <p:cNvPicPr>
              <a:picLocks noChangeAspect="1"/>
            </p:cNvPicPr>
            <p:nvPr/>
          </p:nvPicPr>
          <p:blipFill>
            <a:blip r:embed="rId8"/>
            <a:stretch>
              <a:fillRect/>
            </a:stretch>
          </p:blipFill>
          <p:spPr>
            <a:xfrm>
              <a:off x="1" y="-104168"/>
              <a:ext cx="1407208" cy="1350919"/>
            </a:xfrm>
            <a:prstGeom prst="rect">
              <a:avLst/>
            </a:prstGeom>
          </p:spPr>
        </p:pic>
        <p:cxnSp>
          <p:nvCxnSpPr>
            <p:cNvPr id="18" name="Straight Connector 1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09153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989" y="125892"/>
            <a:ext cx="8229600" cy="1143000"/>
          </a:xfrm>
        </p:spPr>
        <p:txBody>
          <a:bodyPr/>
          <a:lstStyle/>
          <a:p>
            <a:r>
              <a:rPr lang="en-US" dirty="0" smtClean="0"/>
              <a:t>Many other controls tutorials</a:t>
            </a:r>
            <a:endParaRPr lang="en-US" dirty="0"/>
          </a:p>
        </p:txBody>
      </p:sp>
      <p:sp>
        <p:nvSpPr>
          <p:cNvPr id="6" name="Content Placeholder 5"/>
          <p:cNvSpPr>
            <a:spLocks noGrp="1"/>
          </p:cNvSpPr>
          <p:nvPr>
            <p:ph idx="1"/>
          </p:nvPr>
        </p:nvSpPr>
        <p:spPr/>
        <p:txBody>
          <a:bodyPr>
            <a:normAutofit/>
          </a:bodyPr>
          <a:lstStyle/>
          <a:p>
            <a:r>
              <a:rPr lang="en-US" sz="2800" b="1" dirty="0" smtClean="0"/>
              <a:t>G1600726</a:t>
            </a:r>
            <a:r>
              <a:rPr lang="en-US" sz="2800" dirty="0" smtClean="0"/>
              <a:t> - </a:t>
            </a:r>
            <a:r>
              <a:rPr lang="en-US" sz="2800" dirty="0"/>
              <a:t>Intro to Control Theory for LIGO People (3 </a:t>
            </a:r>
            <a:r>
              <a:rPr lang="en-US" sz="2800" dirty="0" smtClean="0"/>
              <a:t>separate lectures)</a:t>
            </a:r>
            <a:endParaRPr lang="en-US" sz="2800" dirty="0"/>
          </a:p>
          <a:p>
            <a:r>
              <a:rPr lang="en-US" sz="2800" b="1" dirty="0"/>
              <a:t>G1601417</a:t>
            </a:r>
            <a:r>
              <a:rPr lang="en-US" sz="2800" dirty="0"/>
              <a:t> - SURF lectures: Introduction to controls</a:t>
            </a:r>
          </a:p>
          <a:p>
            <a:r>
              <a:rPr lang="en-US" sz="2800" b="1" dirty="0"/>
              <a:t>G1600525</a:t>
            </a:r>
            <a:r>
              <a:rPr lang="en-US" sz="2800" dirty="0"/>
              <a:t> - Introduction to controls in LIGO</a:t>
            </a:r>
          </a:p>
          <a:p>
            <a:r>
              <a:rPr lang="en-US" sz="2800" b="1" dirty="0"/>
              <a:t>G1400557</a:t>
            </a:r>
            <a:r>
              <a:rPr lang="en-US" sz="2800" dirty="0"/>
              <a:t> - State-Space Methods for Feedback Control</a:t>
            </a:r>
          </a:p>
          <a:p>
            <a:r>
              <a:rPr lang="en-US" sz="2800" b="1" dirty="0"/>
              <a:t>G1400102</a:t>
            </a:r>
            <a:r>
              <a:rPr lang="en-US" sz="2800" dirty="0"/>
              <a:t> - Introduction to State Space Control Techniques</a:t>
            </a:r>
          </a:p>
        </p:txBody>
      </p:sp>
      <p:grpSp>
        <p:nvGrpSpPr>
          <p:cNvPr id="3" name="Group 2"/>
          <p:cNvGrpSpPr/>
          <p:nvPr/>
        </p:nvGrpSpPr>
        <p:grpSpPr>
          <a:xfrm>
            <a:off x="1" y="-104168"/>
            <a:ext cx="9167812" cy="1350919"/>
            <a:chOff x="1" y="-104168"/>
            <a:chExt cx="9167812" cy="1350919"/>
          </a:xfrm>
        </p:grpSpPr>
        <p:pic>
          <p:nvPicPr>
            <p:cNvPr id="4" name="Picture 3"/>
            <p:cNvPicPr>
              <a:picLocks noChangeAspect="1"/>
            </p:cNvPicPr>
            <p:nvPr/>
          </p:nvPicPr>
          <p:blipFill>
            <a:blip r:embed="rId2"/>
            <a:stretch>
              <a:fillRect/>
            </a:stretch>
          </p:blipFill>
          <p:spPr>
            <a:xfrm>
              <a:off x="1" y="-104168"/>
              <a:ext cx="1407208" cy="1350919"/>
            </a:xfrm>
            <a:prstGeom prst="rect">
              <a:avLst/>
            </a:prstGeom>
          </p:spPr>
        </p:pic>
        <p:cxnSp>
          <p:nvCxnSpPr>
            <p:cNvPr id="5" name="Straight Connector 4"/>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7" name="Footer Placeholder 3"/>
          <p:cNvSpPr>
            <a:spLocks noGrp="1"/>
          </p:cNvSpPr>
          <p:nvPr>
            <p:ph type="ftr" sz="quarter" idx="11"/>
          </p:nvPr>
        </p:nvSpPr>
        <p:spPr>
          <a:xfrm>
            <a:off x="3124200" y="6356350"/>
            <a:ext cx="2895600" cy="365125"/>
          </a:xfrm>
        </p:spPr>
        <p:txBody>
          <a:bodyPr/>
          <a:lstStyle/>
          <a:p>
            <a:r>
              <a:rPr lang="en-US" dirty="0" smtClean="0"/>
              <a:t>G1601640</a:t>
            </a:r>
            <a:endParaRPr lang="en-US" dirty="0"/>
          </a:p>
        </p:txBody>
      </p:sp>
      <p:sp>
        <p:nvSpPr>
          <p:cNvPr id="8" name="TextBox 7"/>
          <p:cNvSpPr txBox="1"/>
          <p:nvPr/>
        </p:nvSpPr>
        <p:spPr>
          <a:xfrm>
            <a:off x="720765" y="5698824"/>
            <a:ext cx="4179600" cy="461665"/>
          </a:xfrm>
          <a:prstGeom prst="rect">
            <a:avLst/>
          </a:prstGeom>
          <a:noFill/>
        </p:spPr>
        <p:txBody>
          <a:bodyPr wrap="none" rtlCol="0">
            <a:spAutoFit/>
          </a:bodyPr>
          <a:lstStyle/>
          <a:p>
            <a:r>
              <a:rPr lang="en-US" sz="2400" dirty="0" smtClean="0"/>
              <a:t>- This list may not be exhaustive</a:t>
            </a:r>
            <a:endParaRPr lang="en-US" sz="2400" dirty="0"/>
          </a:p>
        </p:txBody>
      </p:sp>
    </p:spTree>
    <p:extLst>
      <p:ext uri="{BB962C8B-B14F-4D97-AF65-F5344CB8AC3E}">
        <p14:creationId xmlns:p14="http://schemas.microsoft.com/office/powerpoint/2010/main" val="1582386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076" y="0"/>
            <a:ext cx="8229600" cy="1143000"/>
          </a:xfrm>
        </p:spPr>
        <p:txBody>
          <a:bodyPr>
            <a:normAutofit/>
          </a:bodyPr>
          <a:lstStyle/>
          <a:p>
            <a:r>
              <a:rPr lang="en-US" dirty="0" smtClean="0"/>
              <a:t>TF input/output relationship</a:t>
            </a:r>
            <a:endParaRPr lang="en-US" dirty="0"/>
          </a:p>
        </p:txBody>
      </p:sp>
      <p:pic>
        <p:nvPicPr>
          <p:cNvPr id="4" name="Picture 3" descr="TF_IO_SineWav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0871"/>
            <a:ext cx="9144000" cy="5086350"/>
          </a:xfrm>
          <a:prstGeom prst="rect">
            <a:avLst/>
          </a:prstGeom>
        </p:spPr>
      </p:pic>
      <p:sp>
        <p:nvSpPr>
          <p:cNvPr id="5" name="TextBox 4"/>
          <p:cNvSpPr txBox="1"/>
          <p:nvPr/>
        </p:nvSpPr>
        <p:spPr>
          <a:xfrm>
            <a:off x="4384807" y="6252555"/>
            <a:ext cx="804277" cy="461665"/>
          </a:xfrm>
          <a:prstGeom prst="rect">
            <a:avLst/>
          </a:prstGeom>
          <a:noFill/>
        </p:spPr>
        <p:txBody>
          <a:bodyPr wrap="none" rtlCol="0">
            <a:spAutoFit/>
          </a:bodyPr>
          <a:lstStyle/>
          <a:p>
            <a:r>
              <a:rPr lang="en-US" sz="2400" dirty="0" smtClean="0"/>
              <a:t>Time</a:t>
            </a:r>
            <a:endParaRPr lang="en-US" sz="2400" dirty="0"/>
          </a:p>
        </p:txBody>
      </p:sp>
      <p:sp>
        <p:nvSpPr>
          <p:cNvPr id="6" name="TextBox 5"/>
          <p:cNvSpPr txBox="1"/>
          <p:nvPr/>
        </p:nvSpPr>
        <p:spPr>
          <a:xfrm rot="16200000">
            <a:off x="-392025" y="3589267"/>
            <a:ext cx="1698452" cy="461665"/>
          </a:xfrm>
          <a:prstGeom prst="rect">
            <a:avLst/>
          </a:prstGeom>
          <a:noFill/>
        </p:spPr>
        <p:txBody>
          <a:bodyPr wrap="none" rtlCol="0">
            <a:spAutoFit/>
          </a:bodyPr>
          <a:lstStyle/>
          <a:p>
            <a:r>
              <a:rPr lang="en-US" sz="2400" dirty="0" smtClean="0"/>
              <a:t>Signal Value</a:t>
            </a:r>
            <a:endParaRPr lang="en-US" sz="2400" dirty="0"/>
          </a:p>
        </p:txBody>
      </p:sp>
      <p:sp>
        <p:nvSpPr>
          <p:cNvPr id="7" name="TextBox 6"/>
          <p:cNvSpPr txBox="1"/>
          <p:nvPr/>
        </p:nvSpPr>
        <p:spPr>
          <a:xfrm>
            <a:off x="3443514" y="1171905"/>
            <a:ext cx="2329985" cy="523220"/>
          </a:xfrm>
          <a:prstGeom prst="rect">
            <a:avLst/>
          </a:prstGeom>
          <a:noFill/>
        </p:spPr>
        <p:txBody>
          <a:bodyPr wrap="none" rtlCol="0">
            <a:spAutoFit/>
          </a:bodyPr>
          <a:lstStyle/>
          <a:p>
            <a:r>
              <a:rPr lang="en-US" sz="2800" dirty="0" smtClean="0"/>
              <a:t>1 Hz Excitation</a:t>
            </a:r>
            <a:endParaRPr lang="en-US" sz="2800" dirty="0"/>
          </a:p>
        </p:txBody>
      </p:sp>
      <p:sp>
        <p:nvSpPr>
          <p:cNvPr id="8" name="TextBox 7"/>
          <p:cNvSpPr txBox="1"/>
          <p:nvPr/>
        </p:nvSpPr>
        <p:spPr>
          <a:xfrm>
            <a:off x="6750125" y="1556313"/>
            <a:ext cx="2063035" cy="461665"/>
          </a:xfrm>
          <a:prstGeom prst="rect">
            <a:avLst/>
          </a:prstGeom>
          <a:solidFill>
            <a:srgbClr val="FFFFFF"/>
          </a:solidFill>
          <a:ln>
            <a:solidFill>
              <a:schemeClr val="tx1"/>
            </a:solidFill>
          </a:ln>
        </p:spPr>
        <p:txBody>
          <a:bodyPr wrap="none" rtlCol="0">
            <a:spAutoFit/>
          </a:bodyPr>
          <a:lstStyle/>
          <a:p>
            <a:r>
              <a:rPr lang="en-US" sz="2400" dirty="0" smtClean="0">
                <a:solidFill>
                  <a:schemeClr val="accent1"/>
                </a:solidFill>
              </a:rPr>
              <a:t>Actuator signal</a:t>
            </a:r>
            <a:endParaRPr lang="en-US" sz="2400" dirty="0">
              <a:solidFill>
                <a:schemeClr val="accent1"/>
              </a:solidFill>
            </a:endParaRPr>
          </a:p>
        </p:txBody>
      </p:sp>
      <p:sp>
        <p:nvSpPr>
          <p:cNvPr id="9" name="TextBox 8"/>
          <p:cNvSpPr txBox="1"/>
          <p:nvPr/>
        </p:nvSpPr>
        <p:spPr>
          <a:xfrm>
            <a:off x="5773499" y="5086432"/>
            <a:ext cx="2677085" cy="461665"/>
          </a:xfrm>
          <a:prstGeom prst="rect">
            <a:avLst/>
          </a:prstGeom>
          <a:solidFill>
            <a:srgbClr val="FFFFFF"/>
          </a:solidFill>
          <a:ln>
            <a:solidFill>
              <a:srgbClr val="000000"/>
            </a:solidFill>
          </a:ln>
        </p:spPr>
        <p:txBody>
          <a:bodyPr wrap="none" rtlCol="0">
            <a:spAutoFit/>
          </a:bodyPr>
          <a:lstStyle/>
          <a:p>
            <a:r>
              <a:rPr lang="en-US" sz="2400" dirty="0" smtClean="0">
                <a:solidFill>
                  <a:schemeClr val="accent2"/>
                </a:solidFill>
              </a:rPr>
              <a:t>Displacement signal</a:t>
            </a:r>
            <a:endParaRPr lang="en-US" sz="2400" dirty="0">
              <a:solidFill>
                <a:schemeClr val="accent2"/>
              </a:solidFill>
            </a:endParaRPr>
          </a:p>
        </p:txBody>
      </p:sp>
      <p:cxnSp>
        <p:nvCxnSpPr>
          <p:cNvPr id="11" name="Straight Arrow Connector 10"/>
          <p:cNvCxnSpPr>
            <a:stCxn id="8" idx="1"/>
          </p:cNvCxnSpPr>
          <p:nvPr/>
        </p:nvCxnSpPr>
        <p:spPr>
          <a:xfrm flipH="1">
            <a:off x="6385525" y="1787146"/>
            <a:ext cx="364600" cy="933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5586829" y="4807214"/>
            <a:ext cx="159333" cy="477785"/>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1" y="-104168"/>
            <a:ext cx="9167812" cy="1350919"/>
            <a:chOff x="1" y="-104168"/>
            <a:chExt cx="9167812" cy="1350919"/>
          </a:xfrm>
        </p:grpSpPr>
        <p:pic>
          <p:nvPicPr>
            <p:cNvPr id="14" name="Picture 13"/>
            <p:cNvPicPr>
              <a:picLocks noChangeAspect="1"/>
            </p:cNvPicPr>
            <p:nvPr/>
          </p:nvPicPr>
          <p:blipFill>
            <a:blip r:embed="rId4"/>
            <a:stretch>
              <a:fillRect/>
            </a:stretch>
          </p:blipFill>
          <p:spPr>
            <a:xfrm>
              <a:off x="1" y="-104168"/>
              <a:ext cx="1407208" cy="1350919"/>
            </a:xfrm>
            <a:prstGeom prst="rect">
              <a:avLst/>
            </a:prstGeom>
          </p:spPr>
        </p:pic>
        <p:cxnSp>
          <p:nvCxnSpPr>
            <p:cNvPr id="15" name="Straight Connector 14"/>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72281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HAM_ISI_Zmode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12" name="TextBox 11"/>
          <p:cNvSpPr txBox="1"/>
          <p:nvPr/>
        </p:nvSpPr>
        <p:spPr>
          <a:xfrm>
            <a:off x="2366473" y="1626921"/>
            <a:ext cx="4802367" cy="461665"/>
          </a:xfrm>
          <a:prstGeom prst="rect">
            <a:avLst/>
          </a:prstGeom>
          <a:solidFill>
            <a:srgbClr val="FFFFFF"/>
          </a:solidFill>
        </p:spPr>
        <p:txBody>
          <a:bodyPr wrap="none" rtlCol="0">
            <a:spAutoFit/>
          </a:bodyPr>
          <a:lstStyle/>
          <a:p>
            <a:r>
              <a:rPr lang="en-US" sz="2400" dirty="0" smtClean="0"/>
              <a:t>Bode plot of the </a:t>
            </a:r>
            <a:r>
              <a:rPr lang="en-US" sz="2400" i="1" dirty="0" smtClean="0"/>
              <a:t>x/f</a:t>
            </a:r>
            <a:r>
              <a:rPr lang="en-US" sz="2400" dirty="0" smtClean="0"/>
              <a:t> transfer function</a:t>
            </a:r>
            <a:endParaRPr lang="en-US" sz="2400" dirty="0"/>
          </a:p>
        </p:txBody>
      </p:sp>
      <p:grpSp>
        <p:nvGrpSpPr>
          <p:cNvPr id="3" name="Group 2"/>
          <p:cNvGrpSpPr/>
          <p:nvPr/>
        </p:nvGrpSpPr>
        <p:grpSpPr>
          <a:xfrm>
            <a:off x="1566093" y="4699735"/>
            <a:ext cx="2017480" cy="1478232"/>
            <a:chOff x="236358" y="2045045"/>
            <a:chExt cx="2891853" cy="2118896"/>
          </a:xfrm>
        </p:grpSpPr>
        <p:pic>
          <p:nvPicPr>
            <p:cNvPr id="4" name="Picture 3"/>
            <p:cNvPicPr>
              <a:picLocks noChangeAspect="1"/>
            </p:cNvPicPr>
            <p:nvPr/>
          </p:nvPicPr>
          <p:blipFill>
            <a:blip r:embed="rId5"/>
            <a:stretch>
              <a:fillRect/>
            </a:stretch>
          </p:blipFill>
          <p:spPr>
            <a:xfrm>
              <a:off x="236358" y="2045045"/>
              <a:ext cx="2292948" cy="2118896"/>
            </a:xfrm>
            <a:prstGeom prst="rect">
              <a:avLst/>
            </a:prstGeom>
          </p:spPr>
        </p:pic>
        <p:cxnSp>
          <p:nvCxnSpPr>
            <p:cNvPr id="5" name="Straight Arrow Connector 4"/>
            <p:cNvCxnSpPr/>
            <p:nvPr/>
          </p:nvCxnSpPr>
          <p:spPr>
            <a:xfrm>
              <a:off x="2529306" y="3354563"/>
              <a:ext cx="598905"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 name="Object 5"/>
            <p:cNvGraphicFramePr>
              <a:graphicFrameLocks noChangeAspect="1"/>
            </p:cNvGraphicFramePr>
            <p:nvPr>
              <p:extLst>
                <p:ext uri="{D42A27DB-BD31-4B8C-83A1-F6EECF244321}">
                  <p14:modId xmlns:p14="http://schemas.microsoft.com/office/powerpoint/2010/main" val="4067017046"/>
                </p:ext>
              </p:extLst>
            </p:nvPr>
          </p:nvGraphicFramePr>
          <p:xfrm>
            <a:off x="2657475" y="2844558"/>
            <a:ext cx="307975" cy="447675"/>
          </p:xfrm>
          <a:graphic>
            <a:graphicData uri="http://schemas.openxmlformats.org/presentationml/2006/ole">
              <mc:AlternateContent xmlns:mc="http://schemas.openxmlformats.org/markup-compatibility/2006">
                <mc:Choice xmlns:v="urn:schemas-microsoft-com:vml" Requires="v">
                  <p:oleObj spid="_x0000_s23855" name="Equation" r:id="rId6" imgW="139700" imgH="203200" progId="Equation.3">
                    <p:embed/>
                  </p:oleObj>
                </mc:Choice>
                <mc:Fallback>
                  <p:oleObj name="Equation" r:id="rId6" imgW="139700" imgH="203200" progId="Equation.3">
                    <p:embed/>
                    <p:pic>
                      <p:nvPicPr>
                        <p:cNvPr id="0" name=""/>
                        <p:cNvPicPr/>
                        <p:nvPr/>
                      </p:nvPicPr>
                      <p:blipFill>
                        <a:blip r:embed="rId7"/>
                        <a:stretch>
                          <a:fillRect/>
                        </a:stretch>
                      </p:blipFill>
                      <p:spPr>
                        <a:xfrm>
                          <a:off x="2657475" y="2844558"/>
                          <a:ext cx="307975" cy="447675"/>
                        </a:xfrm>
                        <a:prstGeom prst="rect">
                          <a:avLst/>
                        </a:prstGeom>
                      </p:spPr>
                    </p:pic>
                  </p:oleObj>
                </mc:Fallback>
              </mc:AlternateContent>
            </a:graphicData>
          </a:graphic>
        </p:graphicFrame>
      </p:grpSp>
      <p:sp>
        <p:nvSpPr>
          <p:cNvPr id="15" name="Title 14"/>
          <p:cNvSpPr>
            <a:spLocks noGrp="1"/>
          </p:cNvSpPr>
          <p:nvPr>
            <p:ph type="title"/>
          </p:nvPr>
        </p:nvSpPr>
        <p:spPr>
          <a:xfrm>
            <a:off x="938213" y="30917"/>
            <a:ext cx="8229600" cy="1143000"/>
          </a:xfrm>
        </p:spPr>
        <p:txBody>
          <a:bodyPr>
            <a:normAutofit/>
          </a:bodyPr>
          <a:lstStyle/>
          <a:p>
            <a:r>
              <a:rPr lang="en-US" sz="4000" dirty="0" smtClean="0"/>
              <a:t>System models: Transfer Functions</a:t>
            </a:r>
            <a:endParaRPr lang="en-US" sz="4000" dirty="0"/>
          </a:p>
        </p:txBody>
      </p:sp>
      <p:grpSp>
        <p:nvGrpSpPr>
          <p:cNvPr id="16" name="Group 15"/>
          <p:cNvGrpSpPr/>
          <p:nvPr/>
        </p:nvGrpSpPr>
        <p:grpSpPr>
          <a:xfrm>
            <a:off x="1" y="-104168"/>
            <a:ext cx="9167812" cy="1350919"/>
            <a:chOff x="1" y="-104168"/>
            <a:chExt cx="9167812" cy="1350919"/>
          </a:xfrm>
        </p:grpSpPr>
        <p:pic>
          <p:nvPicPr>
            <p:cNvPr id="17" name="Picture 16"/>
            <p:cNvPicPr>
              <a:picLocks noChangeAspect="1"/>
            </p:cNvPicPr>
            <p:nvPr/>
          </p:nvPicPr>
          <p:blipFill>
            <a:blip r:embed="rId8"/>
            <a:stretch>
              <a:fillRect/>
            </a:stretch>
          </p:blipFill>
          <p:spPr>
            <a:xfrm>
              <a:off x="1" y="-104168"/>
              <a:ext cx="1407208" cy="1350919"/>
            </a:xfrm>
            <a:prstGeom prst="rect">
              <a:avLst/>
            </a:prstGeom>
          </p:spPr>
        </p:pic>
        <p:cxnSp>
          <p:nvCxnSpPr>
            <p:cNvPr id="18" name="Straight Connector 1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93044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AM_ISI_Zmodel_vs_dat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6" name="TextBox 5"/>
          <p:cNvSpPr txBox="1"/>
          <p:nvPr/>
        </p:nvSpPr>
        <p:spPr>
          <a:xfrm>
            <a:off x="2366473" y="1626921"/>
            <a:ext cx="4802367" cy="461665"/>
          </a:xfrm>
          <a:prstGeom prst="rect">
            <a:avLst/>
          </a:prstGeom>
          <a:solidFill>
            <a:srgbClr val="FFFFFF"/>
          </a:solidFill>
        </p:spPr>
        <p:txBody>
          <a:bodyPr wrap="none" rtlCol="0">
            <a:spAutoFit/>
          </a:bodyPr>
          <a:lstStyle/>
          <a:p>
            <a:r>
              <a:rPr lang="en-US" sz="2400" dirty="0" smtClean="0"/>
              <a:t>Bode plot of the </a:t>
            </a:r>
            <a:r>
              <a:rPr lang="en-US" sz="2400" i="1" dirty="0" smtClean="0"/>
              <a:t>x/f</a:t>
            </a:r>
            <a:r>
              <a:rPr lang="en-US" sz="2400" dirty="0" smtClean="0"/>
              <a:t> transfer function</a:t>
            </a:r>
            <a:endParaRPr lang="en-US" sz="2400" dirty="0"/>
          </a:p>
        </p:txBody>
      </p:sp>
      <p:grpSp>
        <p:nvGrpSpPr>
          <p:cNvPr id="9" name="Group 8"/>
          <p:cNvGrpSpPr/>
          <p:nvPr/>
        </p:nvGrpSpPr>
        <p:grpSpPr>
          <a:xfrm>
            <a:off x="1566093" y="4699735"/>
            <a:ext cx="2017480" cy="1478232"/>
            <a:chOff x="236358" y="2045045"/>
            <a:chExt cx="2891853" cy="2118896"/>
          </a:xfrm>
        </p:grpSpPr>
        <p:pic>
          <p:nvPicPr>
            <p:cNvPr id="10" name="Picture 9"/>
            <p:cNvPicPr>
              <a:picLocks noChangeAspect="1"/>
            </p:cNvPicPr>
            <p:nvPr/>
          </p:nvPicPr>
          <p:blipFill>
            <a:blip r:embed="rId5"/>
            <a:stretch>
              <a:fillRect/>
            </a:stretch>
          </p:blipFill>
          <p:spPr>
            <a:xfrm>
              <a:off x="236358" y="2045045"/>
              <a:ext cx="2292948" cy="2118896"/>
            </a:xfrm>
            <a:prstGeom prst="rect">
              <a:avLst/>
            </a:prstGeom>
          </p:spPr>
        </p:pic>
        <p:cxnSp>
          <p:nvCxnSpPr>
            <p:cNvPr id="11" name="Straight Arrow Connector 10"/>
            <p:cNvCxnSpPr/>
            <p:nvPr/>
          </p:nvCxnSpPr>
          <p:spPr>
            <a:xfrm>
              <a:off x="2529306" y="3354563"/>
              <a:ext cx="598905"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12" name="Object 11"/>
            <p:cNvGraphicFramePr>
              <a:graphicFrameLocks noChangeAspect="1"/>
            </p:cNvGraphicFramePr>
            <p:nvPr>
              <p:extLst>
                <p:ext uri="{D42A27DB-BD31-4B8C-83A1-F6EECF244321}">
                  <p14:modId xmlns:p14="http://schemas.microsoft.com/office/powerpoint/2010/main" val="332675599"/>
                </p:ext>
              </p:extLst>
            </p:nvPr>
          </p:nvGraphicFramePr>
          <p:xfrm>
            <a:off x="2657475" y="2844558"/>
            <a:ext cx="307975" cy="447675"/>
          </p:xfrm>
          <a:graphic>
            <a:graphicData uri="http://schemas.openxmlformats.org/presentationml/2006/ole">
              <mc:AlternateContent xmlns:mc="http://schemas.openxmlformats.org/markup-compatibility/2006">
                <mc:Choice xmlns:v="urn:schemas-microsoft-com:vml" Requires="v">
                  <p:oleObj spid="_x0000_s22830" name="Equation" r:id="rId6" imgW="139700" imgH="203200" progId="Equation.3">
                    <p:embed/>
                  </p:oleObj>
                </mc:Choice>
                <mc:Fallback>
                  <p:oleObj name="Equation" r:id="rId6" imgW="139700" imgH="203200" progId="Equation.3">
                    <p:embed/>
                    <p:pic>
                      <p:nvPicPr>
                        <p:cNvPr id="0" name=""/>
                        <p:cNvPicPr/>
                        <p:nvPr/>
                      </p:nvPicPr>
                      <p:blipFill>
                        <a:blip r:embed="rId7"/>
                        <a:stretch>
                          <a:fillRect/>
                        </a:stretch>
                      </p:blipFill>
                      <p:spPr>
                        <a:xfrm>
                          <a:off x="2657475" y="2844558"/>
                          <a:ext cx="307975" cy="447675"/>
                        </a:xfrm>
                        <a:prstGeom prst="rect">
                          <a:avLst/>
                        </a:prstGeom>
                      </p:spPr>
                    </p:pic>
                  </p:oleObj>
                </mc:Fallback>
              </mc:AlternateContent>
            </a:graphicData>
          </a:graphic>
        </p:graphicFrame>
      </p:grpSp>
      <p:sp>
        <p:nvSpPr>
          <p:cNvPr id="13" name="Title 14"/>
          <p:cNvSpPr txBox="1">
            <a:spLocks/>
          </p:cNvSpPr>
          <p:nvPr/>
        </p:nvSpPr>
        <p:spPr>
          <a:xfrm>
            <a:off x="938213" y="3091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smtClean="0"/>
              <a:t>System models: Transfer Functions</a:t>
            </a:r>
            <a:endParaRPr lang="en-US" sz="4000" dirty="0"/>
          </a:p>
        </p:txBody>
      </p:sp>
      <p:grpSp>
        <p:nvGrpSpPr>
          <p:cNvPr id="14" name="Group 13"/>
          <p:cNvGrpSpPr/>
          <p:nvPr/>
        </p:nvGrpSpPr>
        <p:grpSpPr>
          <a:xfrm>
            <a:off x="1" y="-104168"/>
            <a:ext cx="9167812" cy="1350919"/>
            <a:chOff x="1" y="-104168"/>
            <a:chExt cx="9167812" cy="1350919"/>
          </a:xfrm>
        </p:grpSpPr>
        <p:pic>
          <p:nvPicPr>
            <p:cNvPr id="15" name="Picture 14"/>
            <p:cNvPicPr>
              <a:picLocks noChangeAspect="1"/>
            </p:cNvPicPr>
            <p:nvPr/>
          </p:nvPicPr>
          <p:blipFill>
            <a:blip r:embed="rId8"/>
            <a:stretch>
              <a:fillRect/>
            </a:stretch>
          </p:blipFill>
          <p:spPr>
            <a:xfrm>
              <a:off x="1" y="-104168"/>
              <a:ext cx="1407208" cy="1350919"/>
            </a:xfrm>
            <a:prstGeom prst="rect">
              <a:avLst/>
            </a:prstGeom>
          </p:spPr>
        </p:pic>
        <p:cxnSp>
          <p:nvCxnSpPr>
            <p:cNvPr id="16" name="Straight Connector 15"/>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30353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HAM_ISI_Zmode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12" name="TextBox 11"/>
          <p:cNvSpPr txBox="1"/>
          <p:nvPr/>
        </p:nvSpPr>
        <p:spPr>
          <a:xfrm>
            <a:off x="2366473" y="1626921"/>
            <a:ext cx="4802367" cy="461665"/>
          </a:xfrm>
          <a:prstGeom prst="rect">
            <a:avLst/>
          </a:prstGeom>
          <a:solidFill>
            <a:srgbClr val="FFFFFF"/>
          </a:solidFill>
        </p:spPr>
        <p:txBody>
          <a:bodyPr wrap="none" rtlCol="0">
            <a:spAutoFit/>
          </a:bodyPr>
          <a:lstStyle/>
          <a:p>
            <a:r>
              <a:rPr lang="en-US" sz="2400" dirty="0" smtClean="0"/>
              <a:t>Bode plot of the </a:t>
            </a:r>
            <a:r>
              <a:rPr lang="en-US" sz="2400" i="1" dirty="0" smtClean="0"/>
              <a:t>x/f</a:t>
            </a:r>
            <a:r>
              <a:rPr lang="en-US" sz="2400" dirty="0" smtClean="0"/>
              <a:t> transfer function</a:t>
            </a:r>
            <a:endParaRPr lang="en-US" sz="2400" dirty="0"/>
          </a:p>
        </p:txBody>
      </p:sp>
      <p:sp>
        <p:nvSpPr>
          <p:cNvPr id="15" name="Title 14"/>
          <p:cNvSpPr>
            <a:spLocks noGrp="1"/>
          </p:cNvSpPr>
          <p:nvPr>
            <p:ph type="title"/>
          </p:nvPr>
        </p:nvSpPr>
        <p:spPr>
          <a:xfrm>
            <a:off x="938213" y="30917"/>
            <a:ext cx="8229600" cy="1143000"/>
          </a:xfrm>
        </p:spPr>
        <p:txBody>
          <a:bodyPr>
            <a:normAutofit/>
          </a:bodyPr>
          <a:lstStyle/>
          <a:p>
            <a:r>
              <a:rPr lang="en-US" sz="4000" dirty="0" smtClean="0"/>
              <a:t>System models: Transfer Functions</a:t>
            </a:r>
            <a:endParaRPr lang="en-US" sz="4000" dirty="0"/>
          </a:p>
        </p:txBody>
      </p:sp>
      <p:grpSp>
        <p:nvGrpSpPr>
          <p:cNvPr id="16" name="Group 15"/>
          <p:cNvGrpSpPr/>
          <p:nvPr/>
        </p:nvGrpSpPr>
        <p:grpSpPr>
          <a:xfrm>
            <a:off x="1" y="-104168"/>
            <a:ext cx="9167812" cy="1350919"/>
            <a:chOff x="1" y="-104168"/>
            <a:chExt cx="9167812" cy="1350919"/>
          </a:xfrm>
        </p:grpSpPr>
        <p:pic>
          <p:nvPicPr>
            <p:cNvPr id="17" name="Picture 16"/>
            <p:cNvPicPr>
              <a:picLocks noChangeAspect="1"/>
            </p:cNvPicPr>
            <p:nvPr/>
          </p:nvPicPr>
          <p:blipFill>
            <a:blip r:embed="rId5"/>
            <a:stretch>
              <a:fillRect/>
            </a:stretch>
          </p:blipFill>
          <p:spPr>
            <a:xfrm>
              <a:off x="1" y="-104168"/>
              <a:ext cx="1407208" cy="1350919"/>
            </a:xfrm>
            <a:prstGeom prst="rect">
              <a:avLst/>
            </a:prstGeom>
          </p:spPr>
        </p:pic>
        <p:cxnSp>
          <p:nvCxnSpPr>
            <p:cNvPr id="18" name="Straight Connector 1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13" name="Object 12"/>
          <p:cNvGraphicFramePr>
            <a:graphicFrameLocks noChangeAspect="1"/>
          </p:cNvGraphicFramePr>
          <p:nvPr>
            <p:extLst>
              <p:ext uri="{D42A27DB-BD31-4B8C-83A1-F6EECF244321}">
                <p14:modId xmlns:p14="http://schemas.microsoft.com/office/powerpoint/2010/main" val="3605585203"/>
              </p:ext>
            </p:extLst>
          </p:nvPr>
        </p:nvGraphicFramePr>
        <p:xfrm>
          <a:off x="1407209" y="3280120"/>
          <a:ext cx="2813050" cy="1181100"/>
        </p:xfrm>
        <a:graphic>
          <a:graphicData uri="http://schemas.openxmlformats.org/presentationml/2006/ole">
            <mc:AlternateContent xmlns:mc="http://schemas.openxmlformats.org/markup-compatibility/2006">
              <mc:Choice xmlns:v="urn:schemas-microsoft-com:vml" Requires="v">
                <p:oleObj spid="_x0000_s35385" name="Equation" r:id="rId6" imgW="1028700" imgH="431800" progId="Equation.3">
                  <p:embed/>
                </p:oleObj>
              </mc:Choice>
              <mc:Fallback>
                <p:oleObj name="Equation" r:id="rId6" imgW="1028700" imgH="431800" progId="Equation.3">
                  <p:embed/>
                  <p:pic>
                    <p:nvPicPr>
                      <p:cNvPr id="0" name=""/>
                      <p:cNvPicPr/>
                      <p:nvPr/>
                    </p:nvPicPr>
                    <p:blipFill>
                      <a:blip r:embed="rId7"/>
                      <a:stretch>
                        <a:fillRect/>
                      </a:stretch>
                    </p:blipFill>
                    <p:spPr>
                      <a:xfrm>
                        <a:off x="1407209" y="3280120"/>
                        <a:ext cx="2813050" cy="1181100"/>
                      </a:xfrm>
                      <a:prstGeom prst="rect">
                        <a:avLst/>
                      </a:prstGeom>
                      <a:solidFill>
                        <a:schemeClr val="bg1"/>
                      </a:solidFill>
                      <a:ln>
                        <a:solidFill>
                          <a:srgbClr val="000000"/>
                        </a:solidFill>
                      </a:ln>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422044571"/>
              </p:ext>
            </p:extLst>
          </p:nvPr>
        </p:nvGraphicFramePr>
        <p:xfrm>
          <a:off x="1425730" y="5070958"/>
          <a:ext cx="3365500" cy="557212"/>
        </p:xfrm>
        <a:graphic>
          <a:graphicData uri="http://schemas.openxmlformats.org/presentationml/2006/ole">
            <mc:AlternateContent xmlns:mc="http://schemas.openxmlformats.org/markup-compatibility/2006">
              <mc:Choice xmlns:v="urn:schemas-microsoft-com:vml" Requires="v">
                <p:oleObj spid="_x0000_s35386" name="Equation" r:id="rId8" imgW="1231900" imgH="203200" progId="Equation.3">
                  <p:embed/>
                </p:oleObj>
              </mc:Choice>
              <mc:Fallback>
                <p:oleObj name="Equation" r:id="rId8" imgW="1231900" imgH="203200" progId="Equation.3">
                  <p:embed/>
                  <p:pic>
                    <p:nvPicPr>
                      <p:cNvPr id="0" name=""/>
                      <p:cNvPicPr/>
                      <p:nvPr/>
                    </p:nvPicPr>
                    <p:blipFill>
                      <a:blip r:embed="rId9"/>
                      <a:stretch>
                        <a:fillRect/>
                      </a:stretch>
                    </p:blipFill>
                    <p:spPr>
                      <a:xfrm>
                        <a:off x="1425730" y="5070958"/>
                        <a:ext cx="3365500" cy="557212"/>
                      </a:xfrm>
                      <a:prstGeom prst="rect">
                        <a:avLst/>
                      </a:prstGeom>
                      <a:solidFill>
                        <a:schemeClr val="bg1"/>
                      </a:solidFill>
                      <a:ln>
                        <a:solidFill>
                          <a:srgbClr val="000000"/>
                        </a:solidFill>
                      </a:ln>
                    </p:spPr>
                  </p:pic>
                </p:oleObj>
              </mc:Fallback>
            </mc:AlternateContent>
          </a:graphicData>
        </a:graphic>
      </p:graphicFrame>
      <p:sp>
        <p:nvSpPr>
          <p:cNvPr id="2" name="TextBox 1"/>
          <p:cNvSpPr txBox="1"/>
          <p:nvPr/>
        </p:nvSpPr>
        <p:spPr>
          <a:xfrm>
            <a:off x="1585423" y="4631068"/>
            <a:ext cx="979956" cy="461665"/>
          </a:xfrm>
          <a:prstGeom prst="rect">
            <a:avLst/>
          </a:prstGeom>
          <a:noFill/>
        </p:spPr>
        <p:txBody>
          <a:bodyPr wrap="none" rtlCol="0">
            <a:spAutoFit/>
          </a:bodyPr>
          <a:lstStyle/>
          <a:p>
            <a:r>
              <a:rPr lang="en-US" sz="2400" dirty="0"/>
              <a:t>w</a:t>
            </a:r>
            <a:r>
              <a:rPr lang="en-US" sz="2400" dirty="0" smtClean="0"/>
              <a:t>here </a:t>
            </a:r>
            <a:endParaRPr lang="en-US" sz="2400" dirty="0"/>
          </a:p>
        </p:txBody>
      </p:sp>
      <p:sp>
        <p:nvSpPr>
          <p:cNvPr id="3" name="TextBox 2"/>
          <p:cNvSpPr txBox="1"/>
          <p:nvPr/>
        </p:nvSpPr>
        <p:spPr>
          <a:xfrm>
            <a:off x="4280109" y="3573480"/>
            <a:ext cx="4138873" cy="830997"/>
          </a:xfrm>
          <a:prstGeom prst="rect">
            <a:avLst/>
          </a:prstGeom>
          <a:solidFill>
            <a:srgbClr val="FFFFFF"/>
          </a:solidFill>
        </p:spPr>
        <p:txBody>
          <a:bodyPr wrap="none" rtlCol="0">
            <a:spAutoFit/>
          </a:bodyPr>
          <a:lstStyle/>
          <a:p>
            <a:r>
              <a:rPr lang="en-US" sz="2400" dirty="0" smtClean="0"/>
              <a:t>Transfer function </a:t>
            </a:r>
            <a:r>
              <a:rPr lang="en-US" sz="2400" dirty="0" smtClean="0"/>
              <a:t>equation</a:t>
            </a:r>
          </a:p>
          <a:p>
            <a:r>
              <a:rPr lang="en-US" sz="2400" dirty="0" smtClean="0"/>
              <a:t>(Laplace transform of diff. </a:t>
            </a:r>
            <a:r>
              <a:rPr lang="en-US" sz="2400" dirty="0" err="1" smtClean="0"/>
              <a:t>equ</a:t>
            </a:r>
            <a:r>
              <a:rPr lang="en-US" sz="2400" dirty="0" smtClean="0"/>
              <a:t>.)</a:t>
            </a:r>
            <a:endParaRPr lang="en-US" sz="2400" dirty="0"/>
          </a:p>
        </p:txBody>
      </p:sp>
    </p:spTree>
    <p:extLst>
      <p:ext uri="{BB962C8B-B14F-4D97-AF65-F5344CB8AC3E}">
        <p14:creationId xmlns:p14="http://schemas.microsoft.com/office/powerpoint/2010/main" val="3280756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08440" y="6488152"/>
            <a:ext cx="2133600" cy="365125"/>
          </a:xfrm>
        </p:spPr>
        <p:txBody>
          <a:bodyPr/>
          <a:lstStyle/>
          <a:p>
            <a:fld id="{22033EDB-169B-9A40-BDA9-44EE0641E66E}" type="slidenum">
              <a:rPr lang="en-US" smtClean="0"/>
              <a:t>24</a:t>
            </a:fld>
            <a:endParaRPr lang="en-US"/>
          </a:p>
        </p:txBody>
      </p:sp>
      <p:grpSp>
        <p:nvGrpSpPr>
          <p:cNvPr id="23" name="Group 22"/>
          <p:cNvGrpSpPr/>
          <p:nvPr/>
        </p:nvGrpSpPr>
        <p:grpSpPr>
          <a:xfrm>
            <a:off x="2675163" y="1464712"/>
            <a:ext cx="3152908" cy="2310174"/>
            <a:chOff x="236358" y="2045045"/>
            <a:chExt cx="2891853" cy="2118896"/>
          </a:xfrm>
        </p:grpSpPr>
        <p:pic>
          <p:nvPicPr>
            <p:cNvPr id="6" name="Picture 5"/>
            <p:cNvPicPr>
              <a:picLocks noChangeAspect="1"/>
            </p:cNvPicPr>
            <p:nvPr/>
          </p:nvPicPr>
          <p:blipFill>
            <a:blip r:embed="rId4"/>
            <a:stretch>
              <a:fillRect/>
            </a:stretch>
          </p:blipFill>
          <p:spPr>
            <a:xfrm>
              <a:off x="236358" y="2045045"/>
              <a:ext cx="2292948" cy="2118896"/>
            </a:xfrm>
            <a:prstGeom prst="rect">
              <a:avLst/>
            </a:prstGeom>
          </p:spPr>
        </p:pic>
        <p:cxnSp>
          <p:nvCxnSpPr>
            <p:cNvPr id="7" name="Straight Arrow Connector 6"/>
            <p:cNvCxnSpPr/>
            <p:nvPr/>
          </p:nvCxnSpPr>
          <p:spPr>
            <a:xfrm>
              <a:off x="2529306" y="3354563"/>
              <a:ext cx="598905"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8" name="Object 7"/>
            <p:cNvGraphicFramePr>
              <a:graphicFrameLocks noChangeAspect="1"/>
            </p:cNvGraphicFramePr>
            <p:nvPr>
              <p:extLst>
                <p:ext uri="{D42A27DB-BD31-4B8C-83A1-F6EECF244321}">
                  <p14:modId xmlns:p14="http://schemas.microsoft.com/office/powerpoint/2010/main" val="1769588476"/>
                </p:ext>
              </p:extLst>
            </p:nvPr>
          </p:nvGraphicFramePr>
          <p:xfrm>
            <a:off x="2657475" y="2844558"/>
            <a:ext cx="307975" cy="447675"/>
          </p:xfrm>
          <a:graphic>
            <a:graphicData uri="http://schemas.openxmlformats.org/presentationml/2006/ole">
              <mc:AlternateContent xmlns:mc="http://schemas.openxmlformats.org/markup-compatibility/2006">
                <mc:Choice xmlns:v="urn:schemas-microsoft-com:vml" Requires="v">
                  <p:oleObj spid="_x0000_s101578" name="Equation" r:id="rId5" imgW="139700" imgH="203200" progId="Equation.3">
                    <p:embed/>
                  </p:oleObj>
                </mc:Choice>
                <mc:Fallback>
                  <p:oleObj name="Equation" r:id="rId5" imgW="139700" imgH="203200" progId="Equation.3">
                    <p:embed/>
                    <p:pic>
                      <p:nvPicPr>
                        <p:cNvPr id="0" name=""/>
                        <p:cNvPicPr/>
                        <p:nvPr/>
                      </p:nvPicPr>
                      <p:blipFill>
                        <a:blip r:embed="rId6"/>
                        <a:stretch>
                          <a:fillRect/>
                        </a:stretch>
                      </p:blipFill>
                      <p:spPr>
                        <a:xfrm>
                          <a:off x="2657475" y="2844558"/>
                          <a:ext cx="307975" cy="447675"/>
                        </a:xfrm>
                        <a:prstGeom prst="rect">
                          <a:avLst/>
                        </a:prstGeom>
                      </p:spPr>
                    </p:pic>
                  </p:oleObj>
                </mc:Fallback>
              </mc:AlternateContent>
            </a:graphicData>
          </a:graphic>
        </p:graphicFrame>
      </p:grpSp>
      <p:sp>
        <p:nvSpPr>
          <p:cNvPr id="25" name="Title 4"/>
          <p:cNvSpPr>
            <a:spLocks noGrp="1"/>
          </p:cNvSpPr>
          <p:nvPr>
            <p:ph type="title"/>
          </p:nvPr>
        </p:nvSpPr>
        <p:spPr>
          <a:xfrm>
            <a:off x="925080" y="34014"/>
            <a:ext cx="8229600" cy="1143000"/>
          </a:xfrm>
        </p:spPr>
        <p:txBody>
          <a:bodyPr>
            <a:normAutofit/>
          </a:bodyPr>
          <a:lstStyle/>
          <a:p>
            <a:r>
              <a:rPr lang="en-US" dirty="0" smtClean="0"/>
              <a:t>What determines the TF?</a:t>
            </a:r>
            <a:endParaRPr lang="en-US" dirty="0"/>
          </a:p>
        </p:txBody>
      </p:sp>
      <p:graphicFrame>
        <p:nvGraphicFramePr>
          <p:cNvPr id="21" name="Object 20"/>
          <p:cNvGraphicFramePr>
            <a:graphicFrameLocks noChangeAspect="1"/>
          </p:cNvGraphicFramePr>
          <p:nvPr>
            <p:extLst>
              <p:ext uri="{D42A27DB-BD31-4B8C-83A1-F6EECF244321}">
                <p14:modId xmlns:p14="http://schemas.microsoft.com/office/powerpoint/2010/main" val="3451329247"/>
              </p:ext>
            </p:extLst>
          </p:nvPr>
        </p:nvGraphicFramePr>
        <p:xfrm>
          <a:off x="194237" y="5459290"/>
          <a:ext cx="2743717" cy="556668"/>
        </p:xfrm>
        <a:graphic>
          <a:graphicData uri="http://schemas.openxmlformats.org/presentationml/2006/ole">
            <mc:AlternateContent xmlns:mc="http://schemas.openxmlformats.org/markup-compatibility/2006">
              <mc:Choice xmlns:v="urn:schemas-microsoft-com:vml" Requires="v">
                <p:oleObj spid="_x0000_s101579" name="Equation" r:id="rId7" imgW="1003300" imgH="203200" progId="Equation.3">
                  <p:embed/>
                </p:oleObj>
              </mc:Choice>
              <mc:Fallback>
                <p:oleObj name="Equation" r:id="rId7" imgW="1003300" imgH="203200" progId="Equation.3">
                  <p:embed/>
                  <p:pic>
                    <p:nvPicPr>
                      <p:cNvPr id="0" name=""/>
                      <p:cNvPicPr/>
                      <p:nvPr/>
                    </p:nvPicPr>
                    <p:blipFill>
                      <a:blip r:embed="rId8"/>
                      <a:stretch>
                        <a:fillRect/>
                      </a:stretch>
                    </p:blipFill>
                    <p:spPr>
                      <a:xfrm>
                        <a:off x="194237" y="5459290"/>
                        <a:ext cx="2743717" cy="556668"/>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778859758"/>
              </p:ext>
            </p:extLst>
          </p:nvPr>
        </p:nvGraphicFramePr>
        <p:xfrm>
          <a:off x="6107650" y="4926995"/>
          <a:ext cx="2813050" cy="1181100"/>
        </p:xfrm>
        <a:graphic>
          <a:graphicData uri="http://schemas.openxmlformats.org/presentationml/2006/ole">
            <mc:AlternateContent xmlns:mc="http://schemas.openxmlformats.org/markup-compatibility/2006">
              <mc:Choice xmlns:v="urn:schemas-microsoft-com:vml" Requires="v">
                <p:oleObj spid="_x0000_s101580" name="Equation" r:id="rId9" imgW="1028700" imgH="431800" progId="Equation.3">
                  <p:embed/>
                </p:oleObj>
              </mc:Choice>
              <mc:Fallback>
                <p:oleObj name="Equation" r:id="rId9" imgW="1028700" imgH="431800" progId="Equation.3">
                  <p:embed/>
                  <p:pic>
                    <p:nvPicPr>
                      <p:cNvPr id="0" name=""/>
                      <p:cNvPicPr/>
                      <p:nvPr/>
                    </p:nvPicPr>
                    <p:blipFill>
                      <a:blip r:embed="rId10"/>
                      <a:stretch>
                        <a:fillRect/>
                      </a:stretch>
                    </p:blipFill>
                    <p:spPr>
                      <a:xfrm>
                        <a:off x="6107650" y="4926995"/>
                        <a:ext cx="2813050" cy="1181100"/>
                      </a:xfrm>
                      <a:prstGeom prst="rect">
                        <a:avLst/>
                      </a:prstGeom>
                      <a:solidFill>
                        <a:schemeClr val="bg1"/>
                      </a:solidFill>
                      <a:ln>
                        <a:noFill/>
                      </a:ln>
                    </p:spPr>
                  </p:pic>
                </p:oleObj>
              </mc:Fallback>
            </mc:AlternateContent>
          </a:graphicData>
        </a:graphic>
      </p:graphicFrame>
      <p:sp>
        <p:nvSpPr>
          <p:cNvPr id="2" name="TextBox 1"/>
          <p:cNvSpPr txBox="1"/>
          <p:nvPr/>
        </p:nvSpPr>
        <p:spPr>
          <a:xfrm>
            <a:off x="205697" y="3912092"/>
            <a:ext cx="2778074" cy="1200328"/>
          </a:xfrm>
          <a:prstGeom prst="rect">
            <a:avLst/>
          </a:prstGeom>
          <a:noFill/>
        </p:spPr>
        <p:txBody>
          <a:bodyPr wrap="none" rtlCol="0">
            <a:spAutoFit/>
          </a:bodyPr>
          <a:lstStyle/>
          <a:p>
            <a:pPr algn="ctr"/>
            <a:r>
              <a:rPr lang="en-US" sz="2400" b="1" dirty="0" smtClean="0"/>
              <a:t>Time Domain</a:t>
            </a:r>
          </a:p>
          <a:p>
            <a:pPr algn="ctr"/>
            <a:endParaRPr lang="en-US" sz="2400" dirty="0" smtClean="0"/>
          </a:p>
          <a:p>
            <a:r>
              <a:rPr lang="en-US" sz="2400" dirty="0" smtClean="0"/>
              <a:t>Differential equation</a:t>
            </a:r>
            <a:endParaRPr lang="en-US" sz="2400" dirty="0"/>
          </a:p>
        </p:txBody>
      </p:sp>
      <p:sp>
        <p:nvSpPr>
          <p:cNvPr id="20" name="TextBox 19"/>
          <p:cNvSpPr txBox="1"/>
          <p:nvPr/>
        </p:nvSpPr>
        <p:spPr>
          <a:xfrm>
            <a:off x="6271889" y="3859478"/>
            <a:ext cx="2587367" cy="1200328"/>
          </a:xfrm>
          <a:prstGeom prst="rect">
            <a:avLst/>
          </a:prstGeom>
          <a:noFill/>
        </p:spPr>
        <p:txBody>
          <a:bodyPr wrap="none" rtlCol="0">
            <a:spAutoFit/>
          </a:bodyPr>
          <a:lstStyle/>
          <a:p>
            <a:pPr algn="ctr"/>
            <a:r>
              <a:rPr lang="en-US" sz="2400" b="1" dirty="0" smtClean="0"/>
              <a:t>Frequency Domain</a:t>
            </a:r>
          </a:p>
          <a:p>
            <a:pPr algn="ctr"/>
            <a:endParaRPr lang="en-US" sz="2400" dirty="0"/>
          </a:p>
          <a:p>
            <a:pPr algn="ctr"/>
            <a:r>
              <a:rPr lang="en-US" sz="2400" dirty="0" smtClean="0"/>
              <a:t>Transfer function</a:t>
            </a:r>
            <a:endParaRPr lang="en-US" sz="2400" dirty="0"/>
          </a:p>
        </p:txBody>
      </p:sp>
      <p:sp>
        <p:nvSpPr>
          <p:cNvPr id="3" name="Right Arrow 2"/>
          <p:cNvSpPr/>
          <p:nvPr/>
        </p:nvSpPr>
        <p:spPr>
          <a:xfrm>
            <a:off x="3513162" y="4634675"/>
            <a:ext cx="2008014" cy="1199818"/>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Laplace Transform</a:t>
            </a:r>
            <a:endParaRPr lang="en-US" dirty="0"/>
          </a:p>
        </p:txBody>
      </p:sp>
      <p:grpSp>
        <p:nvGrpSpPr>
          <p:cNvPr id="24" name="Group 23"/>
          <p:cNvGrpSpPr/>
          <p:nvPr/>
        </p:nvGrpSpPr>
        <p:grpSpPr>
          <a:xfrm>
            <a:off x="1" y="-104168"/>
            <a:ext cx="9167812" cy="1350919"/>
            <a:chOff x="1" y="-104168"/>
            <a:chExt cx="9167812" cy="1350919"/>
          </a:xfrm>
        </p:grpSpPr>
        <p:pic>
          <p:nvPicPr>
            <p:cNvPr id="29" name="Picture 28"/>
            <p:cNvPicPr>
              <a:picLocks noChangeAspect="1"/>
            </p:cNvPicPr>
            <p:nvPr/>
          </p:nvPicPr>
          <p:blipFill>
            <a:blip r:embed="rId11"/>
            <a:stretch>
              <a:fillRect/>
            </a:stretch>
          </p:blipFill>
          <p:spPr>
            <a:xfrm>
              <a:off x="1" y="-104168"/>
              <a:ext cx="1407208" cy="1350919"/>
            </a:xfrm>
            <a:prstGeom prst="rect">
              <a:avLst/>
            </a:prstGeom>
          </p:spPr>
        </p:pic>
        <p:cxnSp>
          <p:nvCxnSpPr>
            <p:cNvPr id="30" name="Straight Connector 29"/>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0" name="TextBox 9"/>
          <p:cNvSpPr txBox="1"/>
          <p:nvPr/>
        </p:nvSpPr>
        <p:spPr>
          <a:xfrm>
            <a:off x="3419946" y="5822842"/>
            <a:ext cx="2008014" cy="707886"/>
          </a:xfrm>
          <a:prstGeom prst="rect">
            <a:avLst/>
          </a:prstGeom>
          <a:noFill/>
        </p:spPr>
        <p:txBody>
          <a:bodyPr wrap="square" rtlCol="0">
            <a:spAutoFit/>
          </a:bodyPr>
          <a:lstStyle/>
          <a:p>
            <a:r>
              <a:rPr lang="en-US" sz="2000" dirty="0" smtClean="0"/>
              <a:t>Replace all time derivatives with </a:t>
            </a:r>
            <a:r>
              <a:rPr lang="en-US" sz="2000" b="1" i="1" dirty="0" smtClean="0"/>
              <a:t>s</a:t>
            </a:r>
            <a:endParaRPr lang="en-US" sz="2000" b="1" dirty="0"/>
          </a:p>
        </p:txBody>
      </p:sp>
    </p:spTree>
    <p:extLst>
      <p:ext uri="{BB962C8B-B14F-4D97-AF65-F5344CB8AC3E}">
        <p14:creationId xmlns:p14="http://schemas.microsoft.com/office/powerpoint/2010/main" val="53133949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08440" y="6488152"/>
            <a:ext cx="2133600" cy="365125"/>
          </a:xfrm>
        </p:spPr>
        <p:txBody>
          <a:bodyPr/>
          <a:lstStyle/>
          <a:p>
            <a:fld id="{22033EDB-169B-9A40-BDA9-44EE0641E66E}" type="slidenum">
              <a:rPr lang="en-US" smtClean="0"/>
              <a:t>25</a:t>
            </a:fld>
            <a:endParaRPr lang="en-US"/>
          </a:p>
        </p:txBody>
      </p:sp>
      <p:sp>
        <p:nvSpPr>
          <p:cNvPr id="25" name="Title 4"/>
          <p:cNvSpPr>
            <a:spLocks noGrp="1"/>
          </p:cNvSpPr>
          <p:nvPr>
            <p:ph type="title"/>
          </p:nvPr>
        </p:nvSpPr>
        <p:spPr>
          <a:xfrm>
            <a:off x="925080" y="34014"/>
            <a:ext cx="8229600" cy="1143000"/>
          </a:xfrm>
        </p:spPr>
        <p:txBody>
          <a:bodyPr>
            <a:normAutofit/>
          </a:bodyPr>
          <a:lstStyle/>
          <a:p>
            <a:r>
              <a:rPr lang="en-US" dirty="0" smtClean="0"/>
              <a:t>What determines the TF?</a:t>
            </a:r>
            <a:endParaRPr lang="en-US" dirty="0"/>
          </a:p>
        </p:txBody>
      </p:sp>
      <p:graphicFrame>
        <p:nvGraphicFramePr>
          <p:cNvPr id="15" name="Object 14"/>
          <p:cNvGraphicFramePr>
            <a:graphicFrameLocks noChangeAspect="1"/>
          </p:cNvGraphicFramePr>
          <p:nvPr>
            <p:extLst>
              <p:ext uri="{D42A27DB-BD31-4B8C-83A1-F6EECF244321}">
                <p14:modId xmlns:p14="http://schemas.microsoft.com/office/powerpoint/2010/main" val="2194494267"/>
              </p:ext>
            </p:extLst>
          </p:nvPr>
        </p:nvGraphicFramePr>
        <p:xfrm>
          <a:off x="464842" y="1854807"/>
          <a:ext cx="2813050" cy="1181100"/>
        </p:xfrm>
        <a:graphic>
          <a:graphicData uri="http://schemas.openxmlformats.org/presentationml/2006/ole">
            <mc:AlternateContent xmlns:mc="http://schemas.openxmlformats.org/markup-compatibility/2006">
              <mc:Choice xmlns:v="urn:schemas-microsoft-com:vml" Requires="v">
                <p:oleObj spid="_x0000_s38688" name="Equation" r:id="rId4" imgW="1028700" imgH="431800" progId="Equation.3">
                  <p:embed/>
                </p:oleObj>
              </mc:Choice>
              <mc:Fallback>
                <p:oleObj name="Equation" r:id="rId4" imgW="1028700" imgH="431800" progId="Equation.3">
                  <p:embed/>
                  <p:pic>
                    <p:nvPicPr>
                      <p:cNvPr id="0" name=""/>
                      <p:cNvPicPr/>
                      <p:nvPr/>
                    </p:nvPicPr>
                    <p:blipFill>
                      <a:blip r:embed="rId5"/>
                      <a:stretch>
                        <a:fillRect/>
                      </a:stretch>
                    </p:blipFill>
                    <p:spPr>
                      <a:xfrm>
                        <a:off x="464842" y="1854807"/>
                        <a:ext cx="2813050" cy="1181100"/>
                      </a:xfrm>
                      <a:prstGeom prst="rect">
                        <a:avLst/>
                      </a:prstGeom>
                      <a:solidFill>
                        <a:schemeClr val="bg1"/>
                      </a:solidFill>
                      <a:ln>
                        <a:noFill/>
                      </a:ln>
                    </p:spPr>
                  </p:pic>
                </p:oleObj>
              </mc:Fallback>
            </mc:AlternateContent>
          </a:graphicData>
        </a:graphic>
      </p:graphicFrame>
      <p:sp>
        <p:nvSpPr>
          <p:cNvPr id="20" name="TextBox 19"/>
          <p:cNvSpPr txBox="1"/>
          <p:nvPr/>
        </p:nvSpPr>
        <p:spPr>
          <a:xfrm>
            <a:off x="576012" y="1368506"/>
            <a:ext cx="2338350" cy="461665"/>
          </a:xfrm>
          <a:prstGeom prst="rect">
            <a:avLst/>
          </a:prstGeom>
          <a:noFill/>
        </p:spPr>
        <p:txBody>
          <a:bodyPr wrap="none" rtlCol="0">
            <a:spAutoFit/>
          </a:bodyPr>
          <a:lstStyle/>
          <a:p>
            <a:pPr algn="ctr"/>
            <a:r>
              <a:rPr lang="en-US" sz="2400" dirty="0" smtClean="0"/>
              <a:t>Transfer function</a:t>
            </a:r>
            <a:endParaRPr lang="en-US" sz="2400" dirty="0"/>
          </a:p>
        </p:txBody>
      </p:sp>
      <p:grpSp>
        <p:nvGrpSpPr>
          <p:cNvPr id="24" name="Group 23"/>
          <p:cNvGrpSpPr/>
          <p:nvPr/>
        </p:nvGrpSpPr>
        <p:grpSpPr>
          <a:xfrm>
            <a:off x="1" y="-104168"/>
            <a:ext cx="9167812" cy="1350919"/>
            <a:chOff x="1" y="-104168"/>
            <a:chExt cx="9167812" cy="1350919"/>
          </a:xfrm>
        </p:grpSpPr>
        <p:pic>
          <p:nvPicPr>
            <p:cNvPr id="29" name="Picture 28"/>
            <p:cNvPicPr>
              <a:picLocks noChangeAspect="1"/>
            </p:cNvPicPr>
            <p:nvPr/>
          </p:nvPicPr>
          <p:blipFill>
            <a:blip r:embed="rId6"/>
            <a:stretch>
              <a:fillRect/>
            </a:stretch>
          </p:blipFill>
          <p:spPr>
            <a:xfrm>
              <a:off x="1" y="-104168"/>
              <a:ext cx="1407208" cy="1350919"/>
            </a:xfrm>
            <a:prstGeom prst="rect">
              <a:avLst/>
            </a:prstGeom>
          </p:spPr>
        </p:pic>
        <p:cxnSp>
          <p:nvCxnSpPr>
            <p:cNvPr id="30" name="Straight Connector 29"/>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5" name="TextBox 4"/>
          <p:cNvSpPr txBox="1"/>
          <p:nvPr/>
        </p:nvSpPr>
        <p:spPr>
          <a:xfrm>
            <a:off x="3856852" y="2458337"/>
            <a:ext cx="3801642" cy="461665"/>
          </a:xfrm>
          <a:prstGeom prst="rect">
            <a:avLst/>
          </a:prstGeom>
          <a:noFill/>
        </p:spPr>
        <p:txBody>
          <a:bodyPr wrap="none" rtlCol="0">
            <a:spAutoFit/>
          </a:bodyPr>
          <a:lstStyle/>
          <a:p>
            <a:r>
              <a:rPr lang="en-US" sz="2400" dirty="0" smtClean="0">
                <a:solidFill>
                  <a:srgbClr val="FF0000"/>
                </a:solidFill>
              </a:rPr>
              <a:t>Roots of polynomial –&gt; poles</a:t>
            </a:r>
          </a:p>
        </p:txBody>
      </p:sp>
      <p:sp>
        <p:nvSpPr>
          <p:cNvPr id="9" name="Oval 8"/>
          <p:cNvSpPr/>
          <p:nvPr/>
        </p:nvSpPr>
        <p:spPr>
          <a:xfrm>
            <a:off x="1095299" y="2458337"/>
            <a:ext cx="2400337" cy="57757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2" name="Object 21"/>
          <p:cNvGraphicFramePr>
            <a:graphicFrameLocks noChangeAspect="1"/>
          </p:cNvGraphicFramePr>
          <p:nvPr>
            <p:extLst>
              <p:ext uri="{D42A27DB-BD31-4B8C-83A1-F6EECF244321}">
                <p14:modId xmlns:p14="http://schemas.microsoft.com/office/powerpoint/2010/main" val="597127528"/>
              </p:ext>
            </p:extLst>
          </p:nvPr>
        </p:nvGraphicFramePr>
        <p:xfrm>
          <a:off x="4309925" y="3040063"/>
          <a:ext cx="2427288" cy="558800"/>
        </p:xfrm>
        <a:graphic>
          <a:graphicData uri="http://schemas.openxmlformats.org/presentationml/2006/ole">
            <mc:AlternateContent xmlns:mc="http://schemas.openxmlformats.org/markup-compatibility/2006">
              <mc:Choice xmlns:v="urn:schemas-microsoft-com:vml" Requires="v">
                <p:oleObj spid="_x0000_s38689" name="Equation" r:id="rId7" imgW="889000" imgH="203200" progId="Equation.3">
                  <p:embed/>
                </p:oleObj>
              </mc:Choice>
              <mc:Fallback>
                <p:oleObj name="Equation" r:id="rId7" imgW="889000" imgH="203200" progId="Equation.3">
                  <p:embed/>
                  <p:pic>
                    <p:nvPicPr>
                      <p:cNvPr id="0" name=""/>
                      <p:cNvPicPr/>
                      <p:nvPr/>
                    </p:nvPicPr>
                    <p:blipFill>
                      <a:blip r:embed="rId8"/>
                      <a:stretch>
                        <a:fillRect/>
                      </a:stretch>
                    </p:blipFill>
                    <p:spPr>
                      <a:xfrm>
                        <a:off x="4309925" y="3040063"/>
                        <a:ext cx="2427288" cy="558800"/>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082829763"/>
              </p:ext>
            </p:extLst>
          </p:nvPr>
        </p:nvGraphicFramePr>
        <p:xfrm>
          <a:off x="4317014" y="1935247"/>
          <a:ext cx="2640013" cy="555625"/>
        </p:xfrm>
        <a:graphic>
          <a:graphicData uri="http://schemas.openxmlformats.org/presentationml/2006/ole">
            <mc:AlternateContent xmlns:mc="http://schemas.openxmlformats.org/markup-compatibility/2006">
              <mc:Choice xmlns:v="urn:schemas-microsoft-com:vml" Requires="v">
                <p:oleObj spid="_x0000_s38690" name="Equation" r:id="rId9" imgW="965200" imgH="203200" progId="Equation.3">
                  <p:embed/>
                </p:oleObj>
              </mc:Choice>
              <mc:Fallback>
                <p:oleObj name="Equation" r:id="rId9" imgW="965200" imgH="203200" progId="Equation.3">
                  <p:embed/>
                  <p:pic>
                    <p:nvPicPr>
                      <p:cNvPr id="0" name=""/>
                      <p:cNvPicPr/>
                      <p:nvPr/>
                    </p:nvPicPr>
                    <p:blipFill>
                      <a:blip r:embed="rId10"/>
                      <a:stretch>
                        <a:fillRect/>
                      </a:stretch>
                    </p:blipFill>
                    <p:spPr>
                      <a:xfrm>
                        <a:off x="4317014" y="1935247"/>
                        <a:ext cx="2640013" cy="555625"/>
                      </a:xfrm>
                      <a:prstGeom prst="rect">
                        <a:avLst/>
                      </a:prstGeom>
                      <a:solidFill>
                        <a:schemeClr val="bg1"/>
                      </a:solidFill>
                      <a:ln>
                        <a:solidFill>
                          <a:srgbClr val="FF0000"/>
                        </a:solidFill>
                      </a:ln>
                    </p:spPr>
                  </p:pic>
                </p:oleObj>
              </mc:Fallback>
            </mc:AlternateContent>
          </a:graphicData>
        </a:graphic>
      </p:graphicFrame>
    </p:spTree>
    <p:extLst>
      <p:ext uri="{BB962C8B-B14F-4D97-AF65-F5344CB8AC3E}">
        <p14:creationId xmlns:p14="http://schemas.microsoft.com/office/powerpoint/2010/main" val="184043364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08440" y="6488152"/>
            <a:ext cx="2133600" cy="365125"/>
          </a:xfrm>
        </p:spPr>
        <p:txBody>
          <a:bodyPr/>
          <a:lstStyle/>
          <a:p>
            <a:fld id="{22033EDB-169B-9A40-BDA9-44EE0641E66E}" type="slidenum">
              <a:rPr lang="en-US" smtClean="0"/>
              <a:t>26</a:t>
            </a:fld>
            <a:endParaRPr lang="en-US"/>
          </a:p>
        </p:txBody>
      </p:sp>
      <p:sp>
        <p:nvSpPr>
          <p:cNvPr id="25" name="Title 4"/>
          <p:cNvSpPr>
            <a:spLocks noGrp="1"/>
          </p:cNvSpPr>
          <p:nvPr>
            <p:ph type="title"/>
          </p:nvPr>
        </p:nvSpPr>
        <p:spPr>
          <a:xfrm>
            <a:off x="925080" y="34014"/>
            <a:ext cx="8229600" cy="1143000"/>
          </a:xfrm>
        </p:spPr>
        <p:txBody>
          <a:bodyPr>
            <a:normAutofit/>
          </a:bodyPr>
          <a:lstStyle/>
          <a:p>
            <a:r>
              <a:rPr lang="en-US" dirty="0" smtClean="0"/>
              <a:t>What determines the TF?</a:t>
            </a:r>
            <a:endParaRPr lang="en-US" dirty="0"/>
          </a:p>
        </p:txBody>
      </p:sp>
      <p:graphicFrame>
        <p:nvGraphicFramePr>
          <p:cNvPr id="15" name="Object 14"/>
          <p:cNvGraphicFramePr>
            <a:graphicFrameLocks noChangeAspect="1"/>
          </p:cNvGraphicFramePr>
          <p:nvPr>
            <p:extLst>
              <p:ext uri="{D42A27DB-BD31-4B8C-83A1-F6EECF244321}">
                <p14:modId xmlns:p14="http://schemas.microsoft.com/office/powerpoint/2010/main" val="1194806288"/>
              </p:ext>
            </p:extLst>
          </p:nvPr>
        </p:nvGraphicFramePr>
        <p:xfrm>
          <a:off x="464842" y="1854807"/>
          <a:ext cx="2813050" cy="1181100"/>
        </p:xfrm>
        <a:graphic>
          <a:graphicData uri="http://schemas.openxmlformats.org/presentationml/2006/ole">
            <mc:AlternateContent xmlns:mc="http://schemas.openxmlformats.org/markup-compatibility/2006">
              <mc:Choice xmlns:v="urn:schemas-microsoft-com:vml" Requires="v">
                <p:oleObj spid="_x0000_s111628" name="Equation" r:id="rId4" imgW="1028700" imgH="431800" progId="Equation.3">
                  <p:embed/>
                </p:oleObj>
              </mc:Choice>
              <mc:Fallback>
                <p:oleObj name="Equation" r:id="rId4" imgW="1028700" imgH="431800" progId="Equation.3">
                  <p:embed/>
                  <p:pic>
                    <p:nvPicPr>
                      <p:cNvPr id="0" name=""/>
                      <p:cNvPicPr/>
                      <p:nvPr/>
                    </p:nvPicPr>
                    <p:blipFill>
                      <a:blip r:embed="rId5"/>
                      <a:stretch>
                        <a:fillRect/>
                      </a:stretch>
                    </p:blipFill>
                    <p:spPr>
                      <a:xfrm>
                        <a:off x="464842" y="1854807"/>
                        <a:ext cx="2813050" cy="1181100"/>
                      </a:xfrm>
                      <a:prstGeom prst="rect">
                        <a:avLst/>
                      </a:prstGeom>
                      <a:solidFill>
                        <a:schemeClr val="bg1"/>
                      </a:solidFill>
                      <a:ln>
                        <a:noFill/>
                      </a:ln>
                    </p:spPr>
                  </p:pic>
                </p:oleObj>
              </mc:Fallback>
            </mc:AlternateContent>
          </a:graphicData>
        </a:graphic>
      </p:graphicFrame>
      <p:sp>
        <p:nvSpPr>
          <p:cNvPr id="20" name="TextBox 19"/>
          <p:cNvSpPr txBox="1"/>
          <p:nvPr/>
        </p:nvSpPr>
        <p:spPr>
          <a:xfrm>
            <a:off x="576012" y="1368506"/>
            <a:ext cx="2338350" cy="461665"/>
          </a:xfrm>
          <a:prstGeom prst="rect">
            <a:avLst/>
          </a:prstGeom>
          <a:noFill/>
        </p:spPr>
        <p:txBody>
          <a:bodyPr wrap="none" rtlCol="0">
            <a:spAutoFit/>
          </a:bodyPr>
          <a:lstStyle/>
          <a:p>
            <a:pPr algn="ctr"/>
            <a:r>
              <a:rPr lang="en-US" sz="2400" dirty="0" smtClean="0"/>
              <a:t>Transfer function</a:t>
            </a:r>
            <a:endParaRPr lang="en-US" sz="2400" dirty="0"/>
          </a:p>
        </p:txBody>
      </p:sp>
      <p:grpSp>
        <p:nvGrpSpPr>
          <p:cNvPr id="24" name="Group 23"/>
          <p:cNvGrpSpPr/>
          <p:nvPr/>
        </p:nvGrpSpPr>
        <p:grpSpPr>
          <a:xfrm>
            <a:off x="1" y="-104168"/>
            <a:ext cx="9167812" cy="1350919"/>
            <a:chOff x="1" y="-104168"/>
            <a:chExt cx="9167812" cy="1350919"/>
          </a:xfrm>
        </p:grpSpPr>
        <p:pic>
          <p:nvPicPr>
            <p:cNvPr id="29" name="Picture 28"/>
            <p:cNvPicPr>
              <a:picLocks noChangeAspect="1"/>
            </p:cNvPicPr>
            <p:nvPr/>
          </p:nvPicPr>
          <p:blipFill>
            <a:blip r:embed="rId6"/>
            <a:stretch>
              <a:fillRect/>
            </a:stretch>
          </p:blipFill>
          <p:spPr>
            <a:xfrm>
              <a:off x="1" y="-104168"/>
              <a:ext cx="1407208" cy="1350919"/>
            </a:xfrm>
            <a:prstGeom prst="rect">
              <a:avLst/>
            </a:prstGeom>
          </p:spPr>
        </p:pic>
        <p:cxnSp>
          <p:nvCxnSpPr>
            <p:cNvPr id="30" name="Straight Connector 29"/>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16" name="Object 15"/>
          <p:cNvGraphicFramePr>
            <a:graphicFrameLocks noChangeAspect="1"/>
          </p:cNvGraphicFramePr>
          <p:nvPr>
            <p:extLst>
              <p:ext uri="{D42A27DB-BD31-4B8C-83A1-F6EECF244321}">
                <p14:modId xmlns:p14="http://schemas.microsoft.com/office/powerpoint/2010/main" val="3190894038"/>
              </p:ext>
            </p:extLst>
          </p:nvPr>
        </p:nvGraphicFramePr>
        <p:xfrm>
          <a:off x="136525" y="5319538"/>
          <a:ext cx="4964113" cy="731838"/>
        </p:xfrm>
        <a:graphic>
          <a:graphicData uri="http://schemas.openxmlformats.org/presentationml/2006/ole">
            <mc:AlternateContent xmlns:mc="http://schemas.openxmlformats.org/markup-compatibility/2006">
              <mc:Choice xmlns:v="urn:schemas-microsoft-com:vml" Requires="v">
                <p:oleObj spid="_x0000_s111629" name="Equation" r:id="rId7" imgW="1816100" imgH="266700" progId="Equation.3">
                  <p:embed/>
                </p:oleObj>
              </mc:Choice>
              <mc:Fallback>
                <p:oleObj name="Equation" r:id="rId7" imgW="1816100" imgH="266700" progId="Equation.3">
                  <p:embed/>
                  <p:pic>
                    <p:nvPicPr>
                      <p:cNvPr id="0" name=""/>
                      <p:cNvPicPr/>
                      <p:nvPr/>
                    </p:nvPicPr>
                    <p:blipFill>
                      <a:blip r:embed="rId8"/>
                      <a:stretch>
                        <a:fillRect/>
                      </a:stretch>
                    </p:blipFill>
                    <p:spPr>
                      <a:xfrm>
                        <a:off x="136525" y="5319538"/>
                        <a:ext cx="4964113" cy="731838"/>
                      </a:xfrm>
                      <a:prstGeom prst="rect">
                        <a:avLst/>
                      </a:prstGeom>
                    </p:spPr>
                  </p:pic>
                </p:oleObj>
              </mc:Fallback>
            </mc:AlternateContent>
          </a:graphicData>
        </a:graphic>
      </p:graphicFrame>
      <p:sp>
        <p:nvSpPr>
          <p:cNvPr id="5" name="TextBox 4"/>
          <p:cNvSpPr txBox="1"/>
          <p:nvPr/>
        </p:nvSpPr>
        <p:spPr>
          <a:xfrm>
            <a:off x="3856852" y="2458337"/>
            <a:ext cx="3801642" cy="461665"/>
          </a:xfrm>
          <a:prstGeom prst="rect">
            <a:avLst/>
          </a:prstGeom>
          <a:noFill/>
        </p:spPr>
        <p:txBody>
          <a:bodyPr wrap="none" rtlCol="0">
            <a:spAutoFit/>
          </a:bodyPr>
          <a:lstStyle/>
          <a:p>
            <a:r>
              <a:rPr lang="en-US" sz="2400" dirty="0" smtClean="0">
                <a:solidFill>
                  <a:srgbClr val="FF0000"/>
                </a:solidFill>
              </a:rPr>
              <a:t>Roots of polynomial –&gt; poles</a:t>
            </a:r>
          </a:p>
        </p:txBody>
      </p:sp>
      <p:sp>
        <p:nvSpPr>
          <p:cNvPr id="9" name="Oval 8"/>
          <p:cNvSpPr/>
          <p:nvPr/>
        </p:nvSpPr>
        <p:spPr>
          <a:xfrm>
            <a:off x="1095299" y="2458337"/>
            <a:ext cx="2400337" cy="57757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02484" y="4555091"/>
            <a:ext cx="5223756" cy="461665"/>
          </a:xfrm>
          <a:prstGeom prst="rect">
            <a:avLst/>
          </a:prstGeom>
          <a:noFill/>
        </p:spPr>
        <p:txBody>
          <a:bodyPr wrap="none" rtlCol="0">
            <a:spAutoFit/>
          </a:bodyPr>
          <a:lstStyle/>
          <a:p>
            <a:r>
              <a:rPr lang="en-US" sz="2400" dirty="0" smtClean="0">
                <a:solidFill>
                  <a:srgbClr val="FF0000"/>
                </a:solidFill>
              </a:rPr>
              <a:t>The poles are the system time constants</a:t>
            </a:r>
          </a:p>
        </p:txBody>
      </p:sp>
      <p:cxnSp>
        <p:nvCxnSpPr>
          <p:cNvPr id="3" name="Straight Arrow Connector 2"/>
          <p:cNvCxnSpPr>
            <a:stCxn id="14" idx="2"/>
          </p:cNvCxnSpPr>
          <p:nvPr/>
        </p:nvCxnSpPr>
        <p:spPr>
          <a:xfrm flipH="1">
            <a:off x="2411989" y="5016756"/>
            <a:ext cx="502373" cy="30278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4" idx="2"/>
          </p:cNvCxnSpPr>
          <p:nvPr/>
        </p:nvCxnSpPr>
        <p:spPr>
          <a:xfrm>
            <a:off x="2914362" y="5016756"/>
            <a:ext cx="581274" cy="30278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940879" y="6079247"/>
            <a:ext cx="4674026" cy="461665"/>
          </a:xfrm>
          <a:prstGeom prst="rect">
            <a:avLst/>
          </a:prstGeom>
          <a:noFill/>
        </p:spPr>
        <p:txBody>
          <a:bodyPr wrap="none" rtlCol="0">
            <a:spAutoFit/>
          </a:bodyPr>
          <a:lstStyle/>
          <a:p>
            <a:r>
              <a:rPr lang="en-US" sz="2400" dirty="0" smtClean="0"/>
              <a:t>Solution to the differential equation</a:t>
            </a:r>
            <a:endParaRPr lang="en-US" sz="2400" dirty="0"/>
          </a:p>
        </p:txBody>
      </p:sp>
      <p:graphicFrame>
        <p:nvGraphicFramePr>
          <p:cNvPr id="21" name="Object 20"/>
          <p:cNvGraphicFramePr>
            <a:graphicFrameLocks noChangeAspect="1"/>
          </p:cNvGraphicFramePr>
          <p:nvPr>
            <p:extLst>
              <p:ext uri="{D42A27DB-BD31-4B8C-83A1-F6EECF244321}">
                <p14:modId xmlns:p14="http://schemas.microsoft.com/office/powerpoint/2010/main" val="2962015695"/>
              </p:ext>
            </p:extLst>
          </p:nvPr>
        </p:nvGraphicFramePr>
        <p:xfrm>
          <a:off x="4317014" y="1935247"/>
          <a:ext cx="2640013" cy="555625"/>
        </p:xfrm>
        <a:graphic>
          <a:graphicData uri="http://schemas.openxmlformats.org/presentationml/2006/ole">
            <mc:AlternateContent xmlns:mc="http://schemas.openxmlformats.org/markup-compatibility/2006">
              <mc:Choice xmlns:v="urn:schemas-microsoft-com:vml" Requires="v">
                <p:oleObj spid="_x0000_s111630" name="Equation" r:id="rId9" imgW="965200" imgH="203200" progId="Equation.3">
                  <p:embed/>
                </p:oleObj>
              </mc:Choice>
              <mc:Fallback>
                <p:oleObj name="Equation" r:id="rId9" imgW="965200" imgH="203200" progId="Equation.3">
                  <p:embed/>
                  <p:pic>
                    <p:nvPicPr>
                      <p:cNvPr id="0" name=""/>
                      <p:cNvPicPr/>
                      <p:nvPr/>
                    </p:nvPicPr>
                    <p:blipFill>
                      <a:blip r:embed="rId10"/>
                      <a:stretch>
                        <a:fillRect/>
                      </a:stretch>
                    </p:blipFill>
                    <p:spPr>
                      <a:xfrm>
                        <a:off x="4317014" y="1935247"/>
                        <a:ext cx="2640013" cy="555625"/>
                      </a:xfrm>
                      <a:prstGeom prst="rect">
                        <a:avLst/>
                      </a:prstGeom>
                      <a:solidFill>
                        <a:schemeClr val="bg1"/>
                      </a:solidFill>
                      <a:ln>
                        <a:solidFill>
                          <a:srgbClr val="FF0000"/>
                        </a:solidFill>
                      </a:ln>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678982605"/>
              </p:ext>
            </p:extLst>
          </p:nvPr>
        </p:nvGraphicFramePr>
        <p:xfrm>
          <a:off x="4309925" y="3040063"/>
          <a:ext cx="2427288" cy="558800"/>
        </p:xfrm>
        <a:graphic>
          <a:graphicData uri="http://schemas.openxmlformats.org/presentationml/2006/ole">
            <mc:AlternateContent xmlns:mc="http://schemas.openxmlformats.org/markup-compatibility/2006">
              <mc:Choice xmlns:v="urn:schemas-microsoft-com:vml" Requires="v">
                <p:oleObj spid="_x0000_s111631" name="Equation" r:id="rId11" imgW="889000" imgH="203200" progId="Equation.3">
                  <p:embed/>
                </p:oleObj>
              </mc:Choice>
              <mc:Fallback>
                <p:oleObj name="Equation" r:id="rId11" imgW="889000" imgH="203200" progId="Equation.3">
                  <p:embed/>
                  <p:pic>
                    <p:nvPicPr>
                      <p:cNvPr id="0" name=""/>
                      <p:cNvPicPr/>
                      <p:nvPr/>
                    </p:nvPicPr>
                    <p:blipFill>
                      <a:blip r:embed="rId12"/>
                      <a:stretch>
                        <a:fillRect/>
                      </a:stretch>
                    </p:blipFill>
                    <p:spPr>
                      <a:xfrm>
                        <a:off x="4309925" y="3040063"/>
                        <a:ext cx="2427288" cy="558800"/>
                      </a:xfrm>
                      <a:prstGeom prst="rect">
                        <a:avLst/>
                      </a:prstGeom>
                    </p:spPr>
                  </p:pic>
                </p:oleObj>
              </mc:Fallback>
            </mc:AlternateContent>
          </a:graphicData>
        </a:graphic>
      </p:graphicFrame>
    </p:spTree>
    <p:extLst>
      <p:ext uri="{BB962C8B-B14F-4D97-AF65-F5344CB8AC3E}">
        <p14:creationId xmlns:p14="http://schemas.microsoft.com/office/powerpoint/2010/main" val="418394652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517" y="3175"/>
            <a:ext cx="8229600" cy="1143000"/>
          </a:xfrm>
        </p:spPr>
        <p:txBody>
          <a:bodyPr/>
          <a:lstStyle/>
          <a:p>
            <a:pPr algn="r"/>
            <a:r>
              <a:rPr lang="en-US" dirty="0" smtClean="0"/>
              <a:t>Control design: poles and zeros</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27</a:t>
            </a:fld>
            <a:endParaRPr lang="en-US"/>
          </a:p>
        </p:txBody>
      </p:sp>
      <p:pic>
        <p:nvPicPr>
          <p:cNvPr id="4" name="Picture 3" descr="poles_and_zeros_bod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8" name="TextBox 7"/>
          <p:cNvSpPr txBox="1"/>
          <p:nvPr/>
        </p:nvSpPr>
        <p:spPr>
          <a:xfrm>
            <a:off x="1363953" y="3710641"/>
            <a:ext cx="3634328" cy="646331"/>
          </a:xfrm>
          <a:prstGeom prst="rect">
            <a:avLst/>
          </a:prstGeom>
          <a:solidFill>
            <a:srgbClr val="FFFFFF"/>
          </a:solidFill>
          <a:ln>
            <a:solidFill>
              <a:srgbClr val="000000"/>
            </a:solidFill>
          </a:ln>
        </p:spPr>
        <p:txBody>
          <a:bodyPr wrap="none" rtlCol="0">
            <a:spAutoFit/>
          </a:bodyPr>
          <a:lstStyle/>
          <a:p>
            <a:pPr marL="285750" indent="-285750">
              <a:buFont typeface="Arial"/>
              <a:buChar char="•"/>
            </a:pPr>
            <a:r>
              <a:rPr lang="en-US" dirty="0" smtClean="0">
                <a:solidFill>
                  <a:schemeClr val="accent1"/>
                </a:solidFill>
              </a:rPr>
              <a:t>LHP Poles: -90 </a:t>
            </a:r>
            <a:r>
              <a:rPr lang="en-US" dirty="0" err="1" smtClean="0">
                <a:solidFill>
                  <a:schemeClr val="accent1"/>
                </a:solidFill>
              </a:rPr>
              <a:t>deg</a:t>
            </a:r>
            <a:r>
              <a:rPr lang="en-US" dirty="0" smtClean="0">
                <a:solidFill>
                  <a:schemeClr val="accent1"/>
                </a:solidFill>
              </a:rPr>
              <a:t> phase, 1/f mag</a:t>
            </a:r>
          </a:p>
          <a:p>
            <a:pPr marL="285750" indent="-285750">
              <a:buFont typeface="Arial"/>
              <a:buChar char="•"/>
            </a:pPr>
            <a:r>
              <a:rPr lang="en-US" dirty="0" smtClean="0">
                <a:solidFill>
                  <a:schemeClr val="accent2"/>
                </a:solidFill>
              </a:rPr>
              <a:t>LHP Zeros: +90 </a:t>
            </a:r>
            <a:r>
              <a:rPr lang="en-US" dirty="0" err="1" smtClean="0">
                <a:solidFill>
                  <a:schemeClr val="accent2"/>
                </a:solidFill>
              </a:rPr>
              <a:t>deg</a:t>
            </a:r>
            <a:r>
              <a:rPr lang="en-US" dirty="0" smtClean="0">
                <a:solidFill>
                  <a:schemeClr val="accent2"/>
                </a:solidFill>
              </a:rPr>
              <a:t> phase, f mag</a:t>
            </a:r>
            <a:endParaRPr lang="en-US" dirty="0">
              <a:solidFill>
                <a:schemeClr val="accent2"/>
              </a:solidFil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2071607862"/>
              </p:ext>
            </p:extLst>
          </p:nvPr>
        </p:nvGraphicFramePr>
        <p:xfrm>
          <a:off x="2546605" y="1604576"/>
          <a:ext cx="1315030" cy="467161"/>
        </p:xfrm>
        <a:graphic>
          <a:graphicData uri="http://schemas.openxmlformats.org/presentationml/2006/ole">
            <mc:AlternateContent xmlns:mc="http://schemas.openxmlformats.org/markup-compatibility/2006">
              <mc:Choice xmlns:v="urn:schemas-microsoft-com:vml" Requires="v">
                <p:oleObj spid="_x0000_s108623" name="Equation" r:id="rId5" imgW="571500" imgH="203200" progId="Equation.3">
                  <p:embed/>
                </p:oleObj>
              </mc:Choice>
              <mc:Fallback>
                <p:oleObj name="Equation" r:id="rId5" imgW="571500" imgH="203200" progId="Equation.3">
                  <p:embed/>
                  <p:pic>
                    <p:nvPicPr>
                      <p:cNvPr id="0" name=""/>
                      <p:cNvPicPr/>
                      <p:nvPr/>
                    </p:nvPicPr>
                    <p:blipFill>
                      <a:blip r:embed="rId6"/>
                      <a:stretch>
                        <a:fillRect/>
                      </a:stretch>
                    </p:blipFill>
                    <p:spPr>
                      <a:xfrm>
                        <a:off x="2546605" y="1604576"/>
                        <a:ext cx="1315030" cy="467161"/>
                      </a:xfrm>
                      <a:prstGeom prst="rect">
                        <a:avLst/>
                      </a:prstGeom>
                      <a:ln w="38100" cmpd="sng">
                        <a:noFill/>
                      </a:ln>
                    </p:spPr>
                  </p:pic>
                </p:oleObj>
              </mc:Fallback>
            </mc:AlternateContent>
          </a:graphicData>
        </a:graphic>
      </p:graphicFrame>
      <p:sp>
        <p:nvSpPr>
          <p:cNvPr id="10" name="TextBox 9"/>
          <p:cNvSpPr txBox="1"/>
          <p:nvPr/>
        </p:nvSpPr>
        <p:spPr>
          <a:xfrm>
            <a:off x="3952007" y="1593134"/>
            <a:ext cx="3406702" cy="461665"/>
          </a:xfrm>
          <a:prstGeom prst="rect">
            <a:avLst/>
          </a:prstGeom>
          <a:noFill/>
        </p:spPr>
        <p:txBody>
          <a:bodyPr wrap="none" rtlCol="0">
            <a:spAutoFit/>
          </a:bodyPr>
          <a:lstStyle/>
          <a:p>
            <a:r>
              <a:rPr lang="en-US" sz="2400" dirty="0"/>
              <a:t>t</a:t>
            </a:r>
            <a:r>
              <a:rPr lang="en-US" sz="2400" dirty="0" smtClean="0"/>
              <a:t>o generate the bode plot</a:t>
            </a:r>
            <a:endParaRPr lang="en-US" sz="2400" dirty="0"/>
          </a:p>
        </p:txBody>
      </p:sp>
      <p:sp>
        <p:nvSpPr>
          <p:cNvPr id="11" name="TextBox 10"/>
          <p:cNvSpPr txBox="1"/>
          <p:nvPr/>
        </p:nvSpPr>
        <p:spPr>
          <a:xfrm>
            <a:off x="1524125" y="1581989"/>
            <a:ext cx="1006105" cy="461665"/>
          </a:xfrm>
          <a:prstGeom prst="rect">
            <a:avLst/>
          </a:prstGeom>
          <a:noFill/>
        </p:spPr>
        <p:txBody>
          <a:bodyPr wrap="none" rtlCol="0">
            <a:spAutoFit/>
          </a:bodyPr>
          <a:lstStyle/>
          <a:p>
            <a:r>
              <a:rPr lang="en-US" sz="2400" dirty="0" smtClean="0"/>
              <a:t>Recall:</a:t>
            </a:r>
            <a:endParaRPr lang="en-US" sz="2400" dirty="0"/>
          </a:p>
        </p:txBody>
      </p:sp>
      <p:graphicFrame>
        <p:nvGraphicFramePr>
          <p:cNvPr id="12" name="Object 11"/>
          <p:cNvGraphicFramePr>
            <a:graphicFrameLocks noChangeAspect="1"/>
          </p:cNvGraphicFramePr>
          <p:nvPr>
            <p:extLst>
              <p:ext uri="{D42A27DB-BD31-4B8C-83A1-F6EECF244321}">
                <p14:modId xmlns:p14="http://schemas.microsoft.com/office/powerpoint/2010/main" val="2332847270"/>
              </p:ext>
            </p:extLst>
          </p:nvPr>
        </p:nvGraphicFramePr>
        <p:xfrm>
          <a:off x="5111207" y="2467980"/>
          <a:ext cx="965200" cy="379412"/>
        </p:xfrm>
        <a:graphic>
          <a:graphicData uri="http://schemas.openxmlformats.org/presentationml/2006/ole">
            <mc:AlternateContent xmlns:mc="http://schemas.openxmlformats.org/markup-compatibility/2006">
              <mc:Choice xmlns:v="urn:schemas-microsoft-com:vml" Requires="v">
                <p:oleObj spid="_x0000_s108624" name="Equation" r:id="rId7" imgW="419100" imgH="165100" progId="Equation.3">
                  <p:embed/>
                </p:oleObj>
              </mc:Choice>
              <mc:Fallback>
                <p:oleObj name="Equation" r:id="rId7" imgW="419100" imgH="165100" progId="Equation.3">
                  <p:embed/>
                  <p:pic>
                    <p:nvPicPr>
                      <p:cNvPr id="0" name=""/>
                      <p:cNvPicPr/>
                      <p:nvPr/>
                    </p:nvPicPr>
                    <p:blipFill>
                      <a:blip r:embed="rId8"/>
                      <a:stretch>
                        <a:fillRect/>
                      </a:stretch>
                    </p:blipFill>
                    <p:spPr>
                      <a:xfrm>
                        <a:off x="5111207" y="2467980"/>
                        <a:ext cx="965200" cy="379412"/>
                      </a:xfrm>
                      <a:prstGeom prst="rect">
                        <a:avLst/>
                      </a:prstGeom>
                      <a:ln w="38100" cmpd="sng">
                        <a:solidFill>
                          <a:schemeClr val="accent2"/>
                        </a:solidFill>
                      </a:ln>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809106818"/>
              </p:ext>
            </p:extLst>
          </p:nvPr>
        </p:nvGraphicFramePr>
        <p:xfrm>
          <a:off x="6874052" y="3158615"/>
          <a:ext cx="1198562" cy="669925"/>
        </p:xfrm>
        <a:graphic>
          <a:graphicData uri="http://schemas.openxmlformats.org/presentationml/2006/ole">
            <mc:AlternateContent xmlns:mc="http://schemas.openxmlformats.org/markup-compatibility/2006">
              <mc:Choice xmlns:v="urn:schemas-microsoft-com:vml" Requires="v">
                <p:oleObj spid="_x0000_s108625" name="Equation" r:id="rId9" imgW="520700" imgH="292100" progId="Equation.3">
                  <p:embed/>
                </p:oleObj>
              </mc:Choice>
              <mc:Fallback>
                <p:oleObj name="Equation" r:id="rId9" imgW="520700" imgH="292100" progId="Equation.3">
                  <p:embed/>
                  <p:pic>
                    <p:nvPicPr>
                      <p:cNvPr id="0" name=""/>
                      <p:cNvPicPr/>
                      <p:nvPr/>
                    </p:nvPicPr>
                    <p:blipFill>
                      <a:blip r:embed="rId10"/>
                      <a:stretch>
                        <a:fillRect/>
                      </a:stretch>
                    </p:blipFill>
                    <p:spPr>
                      <a:xfrm>
                        <a:off x="6874052" y="3158615"/>
                        <a:ext cx="1198562" cy="669925"/>
                      </a:xfrm>
                      <a:prstGeom prst="rect">
                        <a:avLst/>
                      </a:prstGeom>
                      <a:ln w="38100" cmpd="sng">
                        <a:solidFill>
                          <a:schemeClr val="accent1"/>
                        </a:solidFill>
                      </a:ln>
                    </p:spPr>
                  </p:pic>
                </p:oleObj>
              </mc:Fallback>
            </mc:AlternateContent>
          </a:graphicData>
        </a:graphic>
      </p:graphicFrame>
      <p:grpSp>
        <p:nvGrpSpPr>
          <p:cNvPr id="17" name="Group 16"/>
          <p:cNvGrpSpPr/>
          <p:nvPr/>
        </p:nvGrpSpPr>
        <p:grpSpPr>
          <a:xfrm>
            <a:off x="1" y="-104168"/>
            <a:ext cx="9167812" cy="1350919"/>
            <a:chOff x="1" y="-104168"/>
            <a:chExt cx="9167812" cy="1350919"/>
          </a:xfrm>
        </p:grpSpPr>
        <p:pic>
          <p:nvPicPr>
            <p:cNvPr id="18" name="Picture 17"/>
            <p:cNvPicPr>
              <a:picLocks noChangeAspect="1"/>
            </p:cNvPicPr>
            <p:nvPr/>
          </p:nvPicPr>
          <p:blipFill>
            <a:blip r:embed="rId11"/>
            <a:stretch>
              <a:fillRect/>
            </a:stretch>
          </p:blipFill>
          <p:spPr>
            <a:xfrm>
              <a:off x="1" y="-104168"/>
              <a:ext cx="1407208" cy="1350919"/>
            </a:xfrm>
            <a:prstGeom prst="rect">
              <a:avLst/>
            </a:prstGeom>
          </p:spPr>
        </p:pic>
        <p:cxnSp>
          <p:nvCxnSpPr>
            <p:cNvPr id="19" name="Straight Connector 18"/>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6516091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HAM_ISI_Zmode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12" name="TextBox 11"/>
          <p:cNvSpPr txBox="1"/>
          <p:nvPr/>
        </p:nvSpPr>
        <p:spPr>
          <a:xfrm>
            <a:off x="2366473" y="1626921"/>
            <a:ext cx="4802367" cy="461665"/>
          </a:xfrm>
          <a:prstGeom prst="rect">
            <a:avLst/>
          </a:prstGeom>
          <a:solidFill>
            <a:srgbClr val="FFFFFF"/>
          </a:solidFill>
        </p:spPr>
        <p:txBody>
          <a:bodyPr wrap="none" rtlCol="0">
            <a:spAutoFit/>
          </a:bodyPr>
          <a:lstStyle/>
          <a:p>
            <a:r>
              <a:rPr lang="en-US" sz="2400" dirty="0" smtClean="0"/>
              <a:t>Bode plot of the </a:t>
            </a:r>
            <a:r>
              <a:rPr lang="en-US" sz="2400" i="1" dirty="0" smtClean="0"/>
              <a:t>x/f</a:t>
            </a:r>
            <a:r>
              <a:rPr lang="en-US" sz="2400" dirty="0" smtClean="0"/>
              <a:t> transfer function</a:t>
            </a:r>
            <a:endParaRPr lang="en-US" sz="2400" dirty="0"/>
          </a:p>
        </p:txBody>
      </p:sp>
      <p:sp>
        <p:nvSpPr>
          <p:cNvPr id="15" name="Title 14"/>
          <p:cNvSpPr>
            <a:spLocks noGrp="1"/>
          </p:cNvSpPr>
          <p:nvPr>
            <p:ph type="title"/>
          </p:nvPr>
        </p:nvSpPr>
        <p:spPr>
          <a:xfrm>
            <a:off x="938213" y="30917"/>
            <a:ext cx="8229600" cy="1143000"/>
          </a:xfrm>
        </p:spPr>
        <p:txBody>
          <a:bodyPr>
            <a:normAutofit/>
          </a:bodyPr>
          <a:lstStyle/>
          <a:p>
            <a:r>
              <a:rPr lang="en-US" sz="4000" dirty="0" smtClean="0"/>
              <a:t>System models: Transfer Functions</a:t>
            </a:r>
            <a:endParaRPr lang="en-US" sz="4000" dirty="0"/>
          </a:p>
        </p:txBody>
      </p:sp>
      <p:grpSp>
        <p:nvGrpSpPr>
          <p:cNvPr id="16" name="Group 15"/>
          <p:cNvGrpSpPr/>
          <p:nvPr/>
        </p:nvGrpSpPr>
        <p:grpSpPr>
          <a:xfrm>
            <a:off x="1" y="-104168"/>
            <a:ext cx="9167812" cy="1350919"/>
            <a:chOff x="1" y="-104168"/>
            <a:chExt cx="9167812" cy="1350919"/>
          </a:xfrm>
        </p:grpSpPr>
        <p:pic>
          <p:nvPicPr>
            <p:cNvPr id="17" name="Picture 16"/>
            <p:cNvPicPr>
              <a:picLocks noChangeAspect="1"/>
            </p:cNvPicPr>
            <p:nvPr/>
          </p:nvPicPr>
          <p:blipFill>
            <a:blip r:embed="rId5"/>
            <a:stretch>
              <a:fillRect/>
            </a:stretch>
          </p:blipFill>
          <p:spPr>
            <a:xfrm>
              <a:off x="1" y="-104168"/>
              <a:ext cx="1407208" cy="1350919"/>
            </a:xfrm>
            <a:prstGeom prst="rect">
              <a:avLst/>
            </a:prstGeom>
          </p:spPr>
        </p:pic>
        <p:cxnSp>
          <p:nvCxnSpPr>
            <p:cNvPr id="18" name="Straight Connector 1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13" name="Object 12"/>
          <p:cNvGraphicFramePr>
            <a:graphicFrameLocks noChangeAspect="1"/>
          </p:cNvGraphicFramePr>
          <p:nvPr>
            <p:extLst>
              <p:ext uri="{D42A27DB-BD31-4B8C-83A1-F6EECF244321}">
                <p14:modId xmlns:p14="http://schemas.microsoft.com/office/powerpoint/2010/main" val="2554897572"/>
              </p:ext>
            </p:extLst>
          </p:nvPr>
        </p:nvGraphicFramePr>
        <p:xfrm>
          <a:off x="1512078" y="2342622"/>
          <a:ext cx="2813050" cy="1181100"/>
        </p:xfrm>
        <a:graphic>
          <a:graphicData uri="http://schemas.openxmlformats.org/presentationml/2006/ole">
            <mc:AlternateContent xmlns:mc="http://schemas.openxmlformats.org/markup-compatibility/2006">
              <mc:Choice xmlns:v="urn:schemas-microsoft-com:vml" Requires="v">
                <p:oleObj spid="_x0000_s43743" name="Equation" r:id="rId6" imgW="1028700" imgH="431800" progId="Equation.3">
                  <p:embed/>
                </p:oleObj>
              </mc:Choice>
              <mc:Fallback>
                <p:oleObj name="Equation" r:id="rId6" imgW="1028700" imgH="431800" progId="Equation.3">
                  <p:embed/>
                  <p:pic>
                    <p:nvPicPr>
                      <p:cNvPr id="0" name=""/>
                      <p:cNvPicPr/>
                      <p:nvPr/>
                    </p:nvPicPr>
                    <p:blipFill>
                      <a:blip r:embed="rId7"/>
                      <a:stretch>
                        <a:fillRect/>
                      </a:stretch>
                    </p:blipFill>
                    <p:spPr>
                      <a:xfrm>
                        <a:off x="1512078" y="2342622"/>
                        <a:ext cx="2813050" cy="1181100"/>
                      </a:xfrm>
                      <a:prstGeom prst="rect">
                        <a:avLst/>
                      </a:prstGeom>
                      <a:solidFill>
                        <a:schemeClr val="bg1"/>
                      </a:solidFill>
                      <a:ln>
                        <a:solidFill>
                          <a:srgbClr val="000000"/>
                        </a:solidFill>
                      </a:ln>
                    </p:spPr>
                  </p:pic>
                </p:oleObj>
              </mc:Fallback>
            </mc:AlternateContent>
          </a:graphicData>
        </a:graphic>
      </p:graphicFrame>
      <p:cxnSp>
        <p:nvCxnSpPr>
          <p:cNvPr id="5" name="Straight Arrow Connector 4"/>
          <p:cNvCxnSpPr/>
          <p:nvPr/>
        </p:nvCxnSpPr>
        <p:spPr>
          <a:xfrm flipV="1">
            <a:off x="5639626" y="2842815"/>
            <a:ext cx="0" cy="6658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514001" y="3474337"/>
            <a:ext cx="2262158" cy="430887"/>
          </a:xfrm>
          <a:prstGeom prst="rect">
            <a:avLst/>
          </a:prstGeom>
          <a:solidFill>
            <a:srgbClr val="FFFFFF"/>
          </a:solidFill>
        </p:spPr>
        <p:txBody>
          <a:bodyPr wrap="none" rtlCol="0">
            <a:spAutoFit/>
          </a:bodyPr>
          <a:lstStyle/>
          <a:p>
            <a:r>
              <a:rPr lang="en-US" sz="2200" dirty="0" smtClean="0"/>
              <a:t>Complex pole pair</a:t>
            </a:r>
            <a:endParaRPr lang="en-US" sz="2200" dirty="0"/>
          </a:p>
        </p:txBody>
      </p:sp>
      <p:graphicFrame>
        <p:nvGraphicFramePr>
          <p:cNvPr id="20" name="Object 19"/>
          <p:cNvGraphicFramePr>
            <a:graphicFrameLocks noChangeAspect="1"/>
          </p:cNvGraphicFramePr>
          <p:nvPr>
            <p:extLst>
              <p:ext uri="{D42A27DB-BD31-4B8C-83A1-F6EECF244321}">
                <p14:modId xmlns:p14="http://schemas.microsoft.com/office/powerpoint/2010/main" val="4161332900"/>
              </p:ext>
            </p:extLst>
          </p:nvPr>
        </p:nvGraphicFramePr>
        <p:xfrm>
          <a:off x="3290888" y="3908425"/>
          <a:ext cx="4340225" cy="658813"/>
        </p:xfrm>
        <a:graphic>
          <a:graphicData uri="http://schemas.openxmlformats.org/presentationml/2006/ole">
            <mc:AlternateContent xmlns:mc="http://schemas.openxmlformats.org/markup-compatibility/2006">
              <mc:Choice xmlns:v="urn:schemas-microsoft-com:vml" Requires="v">
                <p:oleObj spid="_x0000_s43744" name="Equation" r:id="rId8" imgW="1587500" imgH="241300" progId="Equation.3">
                  <p:embed/>
                </p:oleObj>
              </mc:Choice>
              <mc:Fallback>
                <p:oleObj name="Equation" r:id="rId8" imgW="1587500" imgH="241300" progId="Equation.3">
                  <p:embed/>
                  <p:pic>
                    <p:nvPicPr>
                      <p:cNvPr id="0" name=""/>
                      <p:cNvPicPr/>
                      <p:nvPr/>
                    </p:nvPicPr>
                    <p:blipFill>
                      <a:blip r:embed="rId9"/>
                      <a:stretch>
                        <a:fillRect/>
                      </a:stretch>
                    </p:blipFill>
                    <p:spPr>
                      <a:xfrm>
                        <a:off x="3290888" y="3908425"/>
                        <a:ext cx="4340225" cy="658813"/>
                      </a:xfrm>
                      <a:prstGeom prst="rect">
                        <a:avLst/>
                      </a:prstGeom>
                      <a:solidFill>
                        <a:schemeClr val="bg1"/>
                      </a:solidFill>
                      <a:ln>
                        <a:solidFill>
                          <a:srgbClr val="000000"/>
                        </a:solidFill>
                      </a:ln>
                    </p:spPr>
                  </p:pic>
                </p:oleObj>
              </mc:Fallback>
            </mc:AlternateContent>
          </a:graphicData>
        </a:graphic>
      </p:graphicFrame>
      <p:sp>
        <p:nvSpPr>
          <p:cNvPr id="9" name="TextBox 8"/>
          <p:cNvSpPr txBox="1"/>
          <p:nvPr/>
        </p:nvSpPr>
        <p:spPr>
          <a:xfrm>
            <a:off x="5891412" y="2146840"/>
            <a:ext cx="957263" cy="461665"/>
          </a:xfrm>
          <a:prstGeom prst="rect">
            <a:avLst/>
          </a:prstGeom>
          <a:noFill/>
        </p:spPr>
        <p:txBody>
          <a:bodyPr wrap="none" rtlCol="0">
            <a:spAutoFit/>
          </a:bodyPr>
          <a:lstStyle/>
          <a:p>
            <a:r>
              <a:rPr lang="en-US" sz="2400" dirty="0" smtClean="0"/>
              <a:t>1.8 Hz</a:t>
            </a:r>
            <a:endParaRPr lang="en-US" sz="2400" dirty="0"/>
          </a:p>
        </p:txBody>
      </p:sp>
      <p:grpSp>
        <p:nvGrpSpPr>
          <p:cNvPr id="14" name="Group 13"/>
          <p:cNvGrpSpPr/>
          <p:nvPr/>
        </p:nvGrpSpPr>
        <p:grpSpPr>
          <a:xfrm>
            <a:off x="1566093" y="4734061"/>
            <a:ext cx="2017480" cy="1478232"/>
            <a:chOff x="236358" y="2045045"/>
            <a:chExt cx="2891853" cy="2118896"/>
          </a:xfrm>
        </p:grpSpPr>
        <p:pic>
          <p:nvPicPr>
            <p:cNvPr id="21" name="Picture 20"/>
            <p:cNvPicPr>
              <a:picLocks noChangeAspect="1"/>
            </p:cNvPicPr>
            <p:nvPr/>
          </p:nvPicPr>
          <p:blipFill>
            <a:blip r:embed="rId10"/>
            <a:stretch>
              <a:fillRect/>
            </a:stretch>
          </p:blipFill>
          <p:spPr>
            <a:xfrm>
              <a:off x="236358" y="2045045"/>
              <a:ext cx="2292948" cy="2118896"/>
            </a:xfrm>
            <a:prstGeom prst="rect">
              <a:avLst/>
            </a:prstGeom>
          </p:spPr>
        </p:pic>
        <p:cxnSp>
          <p:nvCxnSpPr>
            <p:cNvPr id="22" name="Straight Arrow Connector 21"/>
            <p:cNvCxnSpPr/>
            <p:nvPr/>
          </p:nvCxnSpPr>
          <p:spPr>
            <a:xfrm>
              <a:off x="2529306" y="3354563"/>
              <a:ext cx="598905"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23" name="Object 22"/>
            <p:cNvGraphicFramePr>
              <a:graphicFrameLocks noChangeAspect="1"/>
            </p:cNvGraphicFramePr>
            <p:nvPr>
              <p:extLst>
                <p:ext uri="{D42A27DB-BD31-4B8C-83A1-F6EECF244321}">
                  <p14:modId xmlns:p14="http://schemas.microsoft.com/office/powerpoint/2010/main" val="394413237"/>
                </p:ext>
              </p:extLst>
            </p:nvPr>
          </p:nvGraphicFramePr>
          <p:xfrm>
            <a:off x="2657475" y="2844558"/>
            <a:ext cx="307975" cy="447675"/>
          </p:xfrm>
          <a:graphic>
            <a:graphicData uri="http://schemas.openxmlformats.org/presentationml/2006/ole">
              <mc:AlternateContent xmlns:mc="http://schemas.openxmlformats.org/markup-compatibility/2006">
                <mc:Choice xmlns:v="urn:schemas-microsoft-com:vml" Requires="v">
                  <p:oleObj spid="_x0000_s43745" name="Equation" r:id="rId11" imgW="139700" imgH="203200" progId="Equation.3">
                    <p:embed/>
                  </p:oleObj>
                </mc:Choice>
                <mc:Fallback>
                  <p:oleObj name="Equation" r:id="rId11" imgW="139700" imgH="203200" progId="Equation.3">
                    <p:embed/>
                    <p:pic>
                      <p:nvPicPr>
                        <p:cNvPr id="0" name=""/>
                        <p:cNvPicPr/>
                        <p:nvPr/>
                      </p:nvPicPr>
                      <p:blipFill>
                        <a:blip r:embed="rId12"/>
                        <a:stretch>
                          <a:fillRect/>
                        </a:stretch>
                      </p:blipFill>
                      <p:spPr>
                        <a:xfrm>
                          <a:off x="2657475" y="2844558"/>
                          <a:ext cx="307975" cy="447675"/>
                        </a:xfrm>
                        <a:prstGeom prst="rect">
                          <a:avLst/>
                        </a:prstGeom>
                      </p:spPr>
                    </p:pic>
                  </p:oleObj>
                </mc:Fallback>
              </mc:AlternateContent>
            </a:graphicData>
          </a:graphic>
        </p:graphicFrame>
      </p:grpSp>
    </p:spTree>
    <p:extLst>
      <p:ext uri="{BB962C8B-B14F-4D97-AF65-F5344CB8AC3E}">
        <p14:creationId xmlns:p14="http://schemas.microsoft.com/office/powerpoint/2010/main" val="1866770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HAM_ISI_Zmode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12" name="TextBox 11"/>
          <p:cNvSpPr txBox="1"/>
          <p:nvPr/>
        </p:nvSpPr>
        <p:spPr>
          <a:xfrm>
            <a:off x="2366473" y="1626921"/>
            <a:ext cx="4802367" cy="461665"/>
          </a:xfrm>
          <a:prstGeom prst="rect">
            <a:avLst/>
          </a:prstGeom>
          <a:solidFill>
            <a:srgbClr val="FFFFFF"/>
          </a:solidFill>
        </p:spPr>
        <p:txBody>
          <a:bodyPr wrap="none" rtlCol="0">
            <a:spAutoFit/>
          </a:bodyPr>
          <a:lstStyle/>
          <a:p>
            <a:r>
              <a:rPr lang="en-US" sz="2400" dirty="0" smtClean="0"/>
              <a:t>Bode plot of the </a:t>
            </a:r>
            <a:r>
              <a:rPr lang="en-US" sz="2400" i="1" dirty="0" smtClean="0"/>
              <a:t>x/f</a:t>
            </a:r>
            <a:r>
              <a:rPr lang="en-US" sz="2400" dirty="0" smtClean="0"/>
              <a:t> transfer function</a:t>
            </a:r>
            <a:endParaRPr lang="en-US" sz="2400" dirty="0"/>
          </a:p>
        </p:txBody>
      </p:sp>
      <p:sp>
        <p:nvSpPr>
          <p:cNvPr id="15" name="Title 14"/>
          <p:cNvSpPr>
            <a:spLocks noGrp="1"/>
          </p:cNvSpPr>
          <p:nvPr>
            <p:ph type="title"/>
          </p:nvPr>
        </p:nvSpPr>
        <p:spPr>
          <a:xfrm>
            <a:off x="938213" y="30917"/>
            <a:ext cx="8229600" cy="1143000"/>
          </a:xfrm>
        </p:spPr>
        <p:txBody>
          <a:bodyPr>
            <a:normAutofit/>
          </a:bodyPr>
          <a:lstStyle/>
          <a:p>
            <a:r>
              <a:rPr lang="en-US" sz="4000" dirty="0" smtClean="0"/>
              <a:t>System models: Transfer Functions</a:t>
            </a:r>
            <a:endParaRPr lang="en-US" sz="4000" dirty="0"/>
          </a:p>
        </p:txBody>
      </p:sp>
      <p:grpSp>
        <p:nvGrpSpPr>
          <p:cNvPr id="16" name="Group 15"/>
          <p:cNvGrpSpPr/>
          <p:nvPr/>
        </p:nvGrpSpPr>
        <p:grpSpPr>
          <a:xfrm>
            <a:off x="1" y="-104168"/>
            <a:ext cx="9167812" cy="1350919"/>
            <a:chOff x="1" y="-104168"/>
            <a:chExt cx="9167812" cy="1350919"/>
          </a:xfrm>
        </p:grpSpPr>
        <p:pic>
          <p:nvPicPr>
            <p:cNvPr id="17" name="Picture 16"/>
            <p:cNvPicPr>
              <a:picLocks noChangeAspect="1"/>
            </p:cNvPicPr>
            <p:nvPr/>
          </p:nvPicPr>
          <p:blipFill>
            <a:blip r:embed="rId5"/>
            <a:stretch>
              <a:fillRect/>
            </a:stretch>
          </p:blipFill>
          <p:spPr>
            <a:xfrm>
              <a:off x="1" y="-104168"/>
              <a:ext cx="1407208" cy="1350919"/>
            </a:xfrm>
            <a:prstGeom prst="rect">
              <a:avLst/>
            </a:prstGeom>
          </p:spPr>
        </p:pic>
        <p:cxnSp>
          <p:nvCxnSpPr>
            <p:cNvPr id="18" name="Straight Connector 1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13" name="Object 12"/>
          <p:cNvGraphicFramePr>
            <a:graphicFrameLocks noChangeAspect="1"/>
          </p:cNvGraphicFramePr>
          <p:nvPr>
            <p:extLst>
              <p:ext uri="{D42A27DB-BD31-4B8C-83A1-F6EECF244321}">
                <p14:modId xmlns:p14="http://schemas.microsoft.com/office/powerpoint/2010/main" val="693360741"/>
              </p:ext>
            </p:extLst>
          </p:nvPr>
        </p:nvGraphicFramePr>
        <p:xfrm>
          <a:off x="1512078" y="2342622"/>
          <a:ext cx="2813050" cy="1181100"/>
        </p:xfrm>
        <a:graphic>
          <a:graphicData uri="http://schemas.openxmlformats.org/presentationml/2006/ole">
            <mc:AlternateContent xmlns:mc="http://schemas.openxmlformats.org/markup-compatibility/2006">
              <mc:Choice xmlns:v="urn:schemas-microsoft-com:vml" Requires="v">
                <p:oleObj spid="_x0000_s50910" name="Equation" r:id="rId6" imgW="1028700" imgH="431800" progId="Equation.3">
                  <p:embed/>
                </p:oleObj>
              </mc:Choice>
              <mc:Fallback>
                <p:oleObj name="Equation" r:id="rId6" imgW="1028700" imgH="431800" progId="Equation.3">
                  <p:embed/>
                  <p:pic>
                    <p:nvPicPr>
                      <p:cNvPr id="0" name=""/>
                      <p:cNvPicPr/>
                      <p:nvPr/>
                    </p:nvPicPr>
                    <p:blipFill>
                      <a:blip r:embed="rId7"/>
                      <a:stretch>
                        <a:fillRect/>
                      </a:stretch>
                    </p:blipFill>
                    <p:spPr>
                      <a:xfrm>
                        <a:off x="1512078" y="2342622"/>
                        <a:ext cx="2813050" cy="1181100"/>
                      </a:xfrm>
                      <a:prstGeom prst="rect">
                        <a:avLst/>
                      </a:prstGeom>
                      <a:solidFill>
                        <a:schemeClr val="bg1"/>
                      </a:solidFill>
                      <a:ln>
                        <a:solidFill>
                          <a:srgbClr val="000000"/>
                        </a:solidFill>
                      </a:ln>
                    </p:spPr>
                  </p:pic>
                </p:oleObj>
              </mc:Fallback>
            </mc:AlternateContent>
          </a:graphicData>
        </a:graphic>
      </p:graphicFrame>
      <p:cxnSp>
        <p:nvCxnSpPr>
          <p:cNvPr id="5" name="Straight Arrow Connector 4"/>
          <p:cNvCxnSpPr/>
          <p:nvPr/>
        </p:nvCxnSpPr>
        <p:spPr>
          <a:xfrm flipV="1">
            <a:off x="5639626" y="2842815"/>
            <a:ext cx="0" cy="6658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20" name="Object 19"/>
          <p:cNvGraphicFramePr>
            <a:graphicFrameLocks noChangeAspect="1"/>
          </p:cNvGraphicFramePr>
          <p:nvPr>
            <p:extLst>
              <p:ext uri="{D42A27DB-BD31-4B8C-83A1-F6EECF244321}">
                <p14:modId xmlns:p14="http://schemas.microsoft.com/office/powerpoint/2010/main" val="2638224954"/>
              </p:ext>
            </p:extLst>
          </p:nvPr>
        </p:nvGraphicFramePr>
        <p:xfrm>
          <a:off x="3290888" y="3908425"/>
          <a:ext cx="4340225" cy="658813"/>
        </p:xfrm>
        <a:graphic>
          <a:graphicData uri="http://schemas.openxmlformats.org/presentationml/2006/ole">
            <mc:AlternateContent xmlns:mc="http://schemas.openxmlformats.org/markup-compatibility/2006">
              <mc:Choice xmlns:v="urn:schemas-microsoft-com:vml" Requires="v">
                <p:oleObj spid="_x0000_s50911" name="Equation" r:id="rId8" imgW="1587500" imgH="241300" progId="Equation.3">
                  <p:embed/>
                </p:oleObj>
              </mc:Choice>
              <mc:Fallback>
                <p:oleObj name="Equation" r:id="rId8" imgW="1587500" imgH="241300" progId="Equation.3">
                  <p:embed/>
                  <p:pic>
                    <p:nvPicPr>
                      <p:cNvPr id="0" name=""/>
                      <p:cNvPicPr/>
                      <p:nvPr/>
                    </p:nvPicPr>
                    <p:blipFill>
                      <a:blip r:embed="rId9"/>
                      <a:stretch>
                        <a:fillRect/>
                      </a:stretch>
                    </p:blipFill>
                    <p:spPr>
                      <a:xfrm>
                        <a:off x="3290888" y="3908425"/>
                        <a:ext cx="4340225" cy="658813"/>
                      </a:xfrm>
                      <a:prstGeom prst="rect">
                        <a:avLst/>
                      </a:prstGeom>
                      <a:solidFill>
                        <a:schemeClr val="bg1"/>
                      </a:solidFill>
                      <a:ln>
                        <a:solidFill>
                          <a:srgbClr val="000000"/>
                        </a:solidFill>
                      </a:ln>
                    </p:spPr>
                  </p:pic>
                </p:oleObj>
              </mc:Fallback>
            </mc:AlternateContent>
          </a:graphicData>
        </a:graphic>
      </p:graphicFrame>
      <p:sp>
        <p:nvSpPr>
          <p:cNvPr id="9" name="TextBox 8"/>
          <p:cNvSpPr txBox="1"/>
          <p:nvPr/>
        </p:nvSpPr>
        <p:spPr>
          <a:xfrm>
            <a:off x="5891412" y="2146840"/>
            <a:ext cx="957263" cy="461665"/>
          </a:xfrm>
          <a:prstGeom prst="rect">
            <a:avLst/>
          </a:prstGeom>
          <a:noFill/>
        </p:spPr>
        <p:txBody>
          <a:bodyPr wrap="none" rtlCol="0">
            <a:spAutoFit/>
          </a:bodyPr>
          <a:lstStyle/>
          <a:p>
            <a:r>
              <a:rPr lang="en-US" sz="2400" dirty="0" smtClean="0"/>
              <a:t>1.8 Hz</a:t>
            </a:r>
            <a:endParaRPr lang="en-US" sz="2400" dirty="0"/>
          </a:p>
        </p:txBody>
      </p:sp>
      <p:graphicFrame>
        <p:nvGraphicFramePr>
          <p:cNvPr id="21" name="Object 20"/>
          <p:cNvGraphicFramePr>
            <a:graphicFrameLocks noChangeAspect="1"/>
          </p:cNvGraphicFramePr>
          <p:nvPr>
            <p:extLst>
              <p:ext uri="{D42A27DB-BD31-4B8C-83A1-F6EECF244321}">
                <p14:modId xmlns:p14="http://schemas.microsoft.com/office/powerpoint/2010/main" val="1882406236"/>
              </p:ext>
            </p:extLst>
          </p:nvPr>
        </p:nvGraphicFramePr>
        <p:xfrm>
          <a:off x="1257168" y="4686322"/>
          <a:ext cx="3836905" cy="776093"/>
        </p:xfrm>
        <a:graphic>
          <a:graphicData uri="http://schemas.openxmlformats.org/presentationml/2006/ole">
            <mc:AlternateContent xmlns:mc="http://schemas.openxmlformats.org/markup-compatibility/2006">
              <mc:Choice xmlns:v="urn:schemas-microsoft-com:vml" Requires="v">
                <p:oleObj spid="_x0000_s50912" name="Equation" r:id="rId10" imgW="1943100" imgH="393700" progId="Equation.3">
                  <p:embed/>
                </p:oleObj>
              </mc:Choice>
              <mc:Fallback>
                <p:oleObj name="Equation" r:id="rId10" imgW="1943100" imgH="393700" progId="Equation.3">
                  <p:embed/>
                  <p:pic>
                    <p:nvPicPr>
                      <p:cNvPr id="0" name=""/>
                      <p:cNvPicPr/>
                      <p:nvPr/>
                    </p:nvPicPr>
                    <p:blipFill>
                      <a:blip r:embed="rId11"/>
                      <a:stretch>
                        <a:fillRect/>
                      </a:stretch>
                    </p:blipFill>
                    <p:spPr>
                      <a:xfrm>
                        <a:off x="1257168" y="4686322"/>
                        <a:ext cx="3836905" cy="776093"/>
                      </a:xfrm>
                      <a:prstGeom prst="rect">
                        <a:avLst/>
                      </a:prstGeom>
                      <a:solidFill>
                        <a:schemeClr val="bg1"/>
                      </a:solidFill>
                      <a:ln>
                        <a:solidFill>
                          <a:srgbClr val="000000"/>
                        </a:solidFill>
                      </a:ln>
                    </p:spPr>
                  </p:pic>
                </p:oleObj>
              </mc:Fallback>
            </mc:AlternateContent>
          </a:graphicData>
        </a:graphic>
      </p:graphicFrame>
      <p:sp>
        <p:nvSpPr>
          <p:cNvPr id="14" name="TextBox 13"/>
          <p:cNvSpPr txBox="1"/>
          <p:nvPr/>
        </p:nvSpPr>
        <p:spPr>
          <a:xfrm>
            <a:off x="4514001" y="3474337"/>
            <a:ext cx="2262158" cy="430887"/>
          </a:xfrm>
          <a:prstGeom prst="rect">
            <a:avLst/>
          </a:prstGeom>
          <a:solidFill>
            <a:srgbClr val="FFFFFF"/>
          </a:solidFill>
        </p:spPr>
        <p:txBody>
          <a:bodyPr wrap="none" rtlCol="0">
            <a:spAutoFit/>
          </a:bodyPr>
          <a:lstStyle/>
          <a:p>
            <a:r>
              <a:rPr lang="en-US" sz="2200" dirty="0" smtClean="0"/>
              <a:t>Complex pole pair</a:t>
            </a:r>
            <a:endParaRPr lang="en-US" sz="2200" dirty="0"/>
          </a:p>
        </p:txBody>
      </p:sp>
    </p:spTree>
    <p:extLst>
      <p:ext uri="{BB962C8B-B14F-4D97-AF65-F5344CB8AC3E}">
        <p14:creationId xmlns:p14="http://schemas.microsoft.com/office/powerpoint/2010/main" val="2174894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8682"/>
            <a:ext cx="8229600" cy="1143000"/>
          </a:xfrm>
        </p:spPr>
        <p:txBody>
          <a:bodyPr/>
          <a:lstStyle/>
          <a:p>
            <a:r>
              <a:rPr lang="en-US" dirty="0" smtClean="0"/>
              <a:t>Outline</a:t>
            </a:r>
            <a:endParaRPr lang="en-US" dirty="0"/>
          </a:p>
        </p:txBody>
      </p:sp>
      <p:sp>
        <p:nvSpPr>
          <p:cNvPr id="4" name="Content Placeholder 3"/>
          <p:cNvSpPr>
            <a:spLocks noGrp="1"/>
          </p:cNvSpPr>
          <p:nvPr>
            <p:ph idx="1"/>
          </p:nvPr>
        </p:nvSpPr>
        <p:spPr/>
        <p:txBody>
          <a:bodyPr/>
          <a:lstStyle/>
          <a:p>
            <a:r>
              <a:rPr lang="en-US" dirty="0" smtClean="0"/>
              <a:t>Controls tutorial</a:t>
            </a:r>
          </a:p>
          <a:p>
            <a:pPr lvl="1"/>
            <a:r>
              <a:rPr lang="en-US" dirty="0" smtClean="0"/>
              <a:t>Feedback control signal flow</a:t>
            </a:r>
          </a:p>
          <a:p>
            <a:pPr lvl="1"/>
            <a:r>
              <a:rPr lang="en-US" dirty="0" smtClean="0"/>
              <a:t>Transfer function models</a:t>
            </a:r>
          </a:p>
          <a:p>
            <a:pPr lvl="1"/>
            <a:r>
              <a:rPr lang="en-US" dirty="0" smtClean="0"/>
              <a:t>Feedback stability</a:t>
            </a:r>
          </a:p>
          <a:p>
            <a:pPr lvl="1"/>
            <a:endParaRPr lang="en-US" dirty="0" smtClean="0"/>
          </a:p>
          <a:p>
            <a:r>
              <a:rPr lang="en-US" dirty="0" smtClean="0"/>
              <a:t>Control System Working Group (CSWG)</a:t>
            </a:r>
            <a:endParaRPr lang="en-US" dirty="0"/>
          </a:p>
        </p:txBody>
      </p:sp>
      <p:grpSp>
        <p:nvGrpSpPr>
          <p:cNvPr id="5" name="Group 4"/>
          <p:cNvGrpSpPr/>
          <p:nvPr/>
        </p:nvGrpSpPr>
        <p:grpSpPr>
          <a:xfrm>
            <a:off x="1" y="-104168"/>
            <a:ext cx="9167812" cy="1350919"/>
            <a:chOff x="1" y="-104168"/>
            <a:chExt cx="9167812" cy="1350919"/>
          </a:xfrm>
        </p:grpSpPr>
        <p:pic>
          <p:nvPicPr>
            <p:cNvPr id="6" name="Picture 5"/>
            <p:cNvPicPr>
              <a:picLocks noChangeAspect="1"/>
            </p:cNvPicPr>
            <p:nvPr/>
          </p:nvPicPr>
          <p:blipFill>
            <a:blip r:embed="rId3"/>
            <a:stretch>
              <a:fillRect/>
            </a:stretch>
          </p:blipFill>
          <p:spPr>
            <a:xfrm>
              <a:off x="1" y="-104168"/>
              <a:ext cx="1407208" cy="1350919"/>
            </a:xfrm>
            <a:prstGeom prst="rect">
              <a:avLst/>
            </a:prstGeom>
          </p:spPr>
        </p:pic>
        <p:cxnSp>
          <p:nvCxnSpPr>
            <p:cNvPr id="7" name="Straight Connector 6"/>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39518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HAM_ISI_Zmode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12" name="TextBox 11"/>
          <p:cNvSpPr txBox="1"/>
          <p:nvPr/>
        </p:nvSpPr>
        <p:spPr>
          <a:xfrm>
            <a:off x="2366473" y="1626921"/>
            <a:ext cx="4802367" cy="461665"/>
          </a:xfrm>
          <a:prstGeom prst="rect">
            <a:avLst/>
          </a:prstGeom>
          <a:solidFill>
            <a:srgbClr val="FFFFFF"/>
          </a:solidFill>
        </p:spPr>
        <p:txBody>
          <a:bodyPr wrap="none" rtlCol="0">
            <a:spAutoFit/>
          </a:bodyPr>
          <a:lstStyle/>
          <a:p>
            <a:r>
              <a:rPr lang="en-US" sz="2400" dirty="0" smtClean="0"/>
              <a:t>Bode plot of the </a:t>
            </a:r>
            <a:r>
              <a:rPr lang="en-US" sz="2400" i="1" dirty="0" smtClean="0"/>
              <a:t>x/f</a:t>
            </a:r>
            <a:r>
              <a:rPr lang="en-US" sz="2400" dirty="0" smtClean="0"/>
              <a:t> transfer function</a:t>
            </a:r>
            <a:endParaRPr lang="en-US" sz="2400" dirty="0"/>
          </a:p>
        </p:txBody>
      </p:sp>
      <p:sp>
        <p:nvSpPr>
          <p:cNvPr id="15" name="Title 14"/>
          <p:cNvSpPr>
            <a:spLocks noGrp="1"/>
          </p:cNvSpPr>
          <p:nvPr>
            <p:ph type="title"/>
          </p:nvPr>
        </p:nvSpPr>
        <p:spPr>
          <a:xfrm>
            <a:off x="938213" y="30917"/>
            <a:ext cx="8229600" cy="1143000"/>
          </a:xfrm>
        </p:spPr>
        <p:txBody>
          <a:bodyPr>
            <a:normAutofit/>
          </a:bodyPr>
          <a:lstStyle/>
          <a:p>
            <a:r>
              <a:rPr lang="en-US" sz="4000" dirty="0" smtClean="0"/>
              <a:t>System models: Transfer Functions</a:t>
            </a:r>
            <a:endParaRPr lang="en-US" sz="4000" dirty="0"/>
          </a:p>
        </p:txBody>
      </p:sp>
      <p:grpSp>
        <p:nvGrpSpPr>
          <p:cNvPr id="16" name="Group 15"/>
          <p:cNvGrpSpPr/>
          <p:nvPr/>
        </p:nvGrpSpPr>
        <p:grpSpPr>
          <a:xfrm>
            <a:off x="1" y="-104168"/>
            <a:ext cx="9167812" cy="1350919"/>
            <a:chOff x="1" y="-104168"/>
            <a:chExt cx="9167812" cy="1350919"/>
          </a:xfrm>
        </p:grpSpPr>
        <p:pic>
          <p:nvPicPr>
            <p:cNvPr id="17" name="Picture 16"/>
            <p:cNvPicPr>
              <a:picLocks noChangeAspect="1"/>
            </p:cNvPicPr>
            <p:nvPr/>
          </p:nvPicPr>
          <p:blipFill>
            <a:blip r:embed="rId5"/>
            <a:stretch>
              <a:fillRect/>
            </a:stretch>
          </p:blipFill>
          <p:spPr>
            <a:xfrm>
              <a:off x="1" y="-104168"/>
              <a:ext cx="1407208" cy="1350919"/>
            </a:xfrm>
            <a:prstGeom prst="rect">
              <a:avLst/>
            </a:prstGeom>
          </p:spPr>
        </p:pic>
        <p:cxnSp>
          <p:nvCxnSpPr>
            <p:cNvPr id="18" name="Straight Connector 1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13" name="Object 12"/>
          <p:cNvGraphicFramePr>
            <a:graphicFrameLocks noChangeAspect="1"/>
          </p:cNvGraphicFramePr>
          <p:nvPr>
            <p:extLst>
              <p:ext uri="{D42A27DB-BD31-4B8C-83A1-F6EECF244321}">
                <p14:modId xmlns:p14="http://schemas.microsoft.com/office/powerpoint/2010/main" val="693360741"/>
              </p:ext>
            </p:extLst>
          </p:nvPr>
        </p:nvGraphicFramePr>
        <p:xfrm>
          <a:off x="1512078" y="2342622"/>
          <a:ext cx="2813050" cy="1181100"/>
        </p:xfrm>
        <a:graphic>
          <a:graphicData uri="http://schemas.openxmlformats.org/presentationml/2006/ole">
            <mc:AlternateContent xmlns:mc="http://schemas.openxmlformats.org/markup-compatibility/2006">
              <mc:Choice xmlns:v="urn:schemas-microsoft-com:vml" Requires="v">
                <p:oleObj spid="_x0000_s50129" name="Equation" r:id="rId6" imgW="1028700" imgH="431800" progId="Equation.3">
                  <p:embed/>
                </p:oleObj>
              </mc:Choice>
              <mc:Fallback>
                <p:oleObj name="Equation" r:id="rId6" imgW="1028700" imgH="431800" progId="Equation.3">
                  <p:embed/>
                  <p:pic>
                    <p:nvPicPr>
                      <p:cNvPr id="0" name=""/>
                      <p:cNvPicPr/>
                      <p:nvPr/>
                    </p:nvPicPr>
                    <p:blipFill>
                      <a:blip r:embed="rId7"/>
                      <a:stretch>
                        <a:fillRect/>
                      </a:stretch>
                    </p:blipFill>
                    <p:spPr>
                      <a:xfrm>
                        <a:off x="1512078" y="2342622"/>
                        <a:ext cx="2813050" cy="1181100"/>
                      </a:xfrm>
                      <a:prstGeom prst="rect">
                        <a:avLst/>
                      </a:prstGeom>
                      <a:solidFill>
                        <a:schemeClr val="bg1"/>
                      </a:solidFill>
                      <a:ln>
                        <a:solidFill>
                          <a:srgbClr val="000000"/>
                        </a:solidFill>
                      </a:ln>
                    </p:spPr>
                  </p:pic>
                </p:oleObj>
              </mc:Fallback>
            </mc:AlternateContent>
          </a:graphicData>
        </a:graphic>
      </p:graphicFrame>
      <p:cxnSp>
        <p:nvCxnSpPr>
          <p:cNvPr id="5" name="Straight Arrow Connector 4"/>
          <p:cNvCxnSpPr/>
          <p:nvPr/>
        </p:nvCxnSpPr>
        <p:spPr>
          <a:xfrm flipV="1">
            <a:off x="5639626" y="2842815"/>
            <a:ext cx="0" cy="6658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20" name="Object 19"/>
          <p:cNvGraphicFramePr>
            <a:graphicFrameLocks noChangeAspect="1"/>
          </p:cNvGraphicFramePr>
          <p:nvPr>
            <p:extLst>
              <p:ext uri="{D42A27DB-BD31-4B8C-83A1-F6EECF244321}">
                <p14:modId xmlns:p14="http://schemas.microsoft.com/office/powerpoint/2010/main" val="2638224954"/>
              </p:ext>
            </p:extLst>
          </p:nvPr>
        </p:nvGraphicFramePr>
        <p:xfrm>
          <a:off x="3290888" y="3908425"/>
          <a:ext cx="4340225" cy="658813"/>
        </p:xfrm>
        <a:graphic>
          <a:graphicData uri="http://schemas.openxmlformats.org/presentationml/2006/ole">
            <mc:AlternateContent xmlns:mc="http://schemas.openxmlformats.org/markup-compatibility/2006">
              <mc:Choice xmlns:v="urn:schemas-microsoft-com:vml" Requires="v">
                <p:oleObj spid="_x0000_s50130" name="Equation" r:id="rId8" imgW="1587500" imgH="241300" progId="Equation.3">
                  <p:embed/>
                </p:oleObj>
              </mc:Choice>
              <mc:Fallback>
                <p:oleObj name="Equation" r:id="rId8" imgW="1587500" imgH="241300" progId="Equation.3">
                  <p:embed/>
                  <p:pic>
                    <p:nvPicPr>
                      <p:cNvPr id="0" name=""/>
                      <p:cNvPicPr/>
                      <p:nvPr/>
                    </p:nvPicPr>
                    <p:blipFill>
                      <a:blip r:embed="rId9"/>
                      <a:stretch>
                        <a:fillRect/>
                      </a:stretch>
                    </p:blipFill>
                    <p:spPr>
                      <a:xfrm>
                        <a:off x="3290888" y="3908425"/>
                        <a:ext cx="4340225" cy="658813"/>
                      </a:xfrm>
                      <a:prstGeom prst="rect">
                        <a:avLst/>
                      </a:prstGeom>
                      <a:solidFill>
                        <a:schemeClr val="bg1"/>
                      </a:solidFill>
                      <a:ln>
                        <a:solidFill>
                          <a:srgbClr val="000000"/>
                        </a:solidFill>
                      </a:ln>
                    </p:spPr>
                  </p:pic>
                </p:oleObj>
              </mc:Fallback>
            </mc:AlternateContent>
          </a:graphicData>
        </a:graphic>
      </p:graphicFrame>
      <p:sp>
        <p:nvSpPr>
          <p:cNvPr id="9" name="TextBox 8"/>
          <p:cNvSpPr txBox="1"/>
          <p:nvPr/>
        </p:nvSpPr>
        <p:spPr>
          <a:xfrm>
            <a:off x="5891412" y="2146840"/>
            <a:ext cx="957263" cy="461665"/>
          </a:xfrm>
          <a:prstGeom prst="rect">
            <a:avLst/>
          </a:prstGeom>
          <a:noFill/>
        </p:spPr>
        <p:txBody>
          <a:bodyPr wrap="none" rtlCol="0">
            <a:spAutoFit/>
          </a:bodyPr>
          <a:lstStyle/>
          <a:p>
            <a:r>
              <a:rPr lang="en-US" sz="2400" dirty="0" smtClean="0"/>
              <a:t>1.8 Hz</a:t>
            </a:r>
            <a:endParaRPr lang="en-US" sz="2400" dirty="0"/>
          </a:p>
        </p:txBody>
      </p:sp>
      <p:graphicFrame>
        <p:nvGraphicFramePr>
          <p:cNvPr id="21" name="Object 20"/>
          <p:cNvGraphicFramePr>
            <a:graphicFrameLocks noChangeAspect="1"/>
          </p:cNvGraphicFramePr>
          <p:nvPr>
            <p:extLst>
              <p:ext uri="{D42A27DB-BD31-4B8C-83A1-F6EECF244321}">
                <p14:modId xmlns:p14="http://schemas.microsoft.com/office/powerpoint/2010/main" val="3897204409"/>
              </p:ext>
            </p:extLst>
          </p:nvPr>
        </p:nvGraphicFramePr>
        <p:xfrm>
          <a:off x="1257168" y="4686740"/>
          <a:ext cx="3836905" cy="776093"/>
        </p:xfrm>
        <a:graphic>
          <a:graphicData uri="http://schemas.openxmlformats.org/presentationml/2006/ole">
            <mc:AlternateContent xmlns:mc="http://schemas.openxmlformats.org/markup-compatibility/2006">
              <mc:Choice xmlns:v="urn:schemas-microsoft-com:vml" Requires="v">
                <p:oleObj spid="_x0000_s50131" name="Equation" r:id="rId10" imgW="1943100" imgH="393700" progId="Equation.3">
                  <p:embed/>
                </p:oleObj>
              </mc:Choice>
              <mc:Fallback>
                <p:oleObj name="Equation" r:id="rId10" imgW="1943100" imgH="393700" progId="Equation.3">
                  <p:embed/>
                  <p:pic>
                    <p:nvPicPr>
                      <p:cNvPr id="0" name=""/>
                      <p:cNvPicPr/>
                      <p:nvPr/>
                    </p:nvPicPr>
                    <p:blipFill>
                      <a:blip r:embed="rId11"/>
                      <a:stretch>
                        <a:fillRect/>
                      </a:stretch>
                    </p:blipFill>
                    <p:spPr>
                      <a:xfrm>
                        <a:off x="1257168" y="4686740"/>
                        <a:ext cx="3836905" cy="776093"/>
                      </a:xfrm>
                      <a:prstGeom prst="rect">
                        <a:avLst/>
                      </a:prstGeom>
                      <a:solidFill>
                        <a:schemeClr val="bg1"/>
                      </a:solidFill>
                      <a:ln>
                        <a:solidFill>
                          <a:srgbClr val="000000"/>
                        </a:solidFill>
                      </a:ln>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808485917"/>
              </p:ext>
            </p:extLst>
          </p:nvPr>
        </p:nvGraphicFramePr>
        <p:xfrm>
          <a:off x="1257168" y="5605463"/>
          <a:ext cx="5489575" cy="876300"/>
        </p:xfrm>
        <a:graphic>
          <a:graphicData uri="http://schemas.openxmlformats.org/presentationml/2006/ole">
            <mc:AlternateContent xmlns:mc="http://schemas.openxmlformats.org/markup-compatibility/2006">
              <mc:Choice xmlns:v="urn:schemas-microsoft-com:vml" Requires="v">
                <p:oleObj spid="_x0000_s50132" name="Equation" r:id="rId12" imgW="2781300" imgH="444500" progId="Equation.3">
                  <p:embed/>
                </p:oleObj>
              </mc:Choice>
              <mc:Fallback>
                <p:oleObj name="Equation" r:id="rId12" imgW="2781300" imgH="444500" progId="Equation.3">
                  <p:embed/>
                  <p:pic>
                    <p:nvPicPr>
                      <p:cNvPr id="0" name=""/>
                      <p:cNvPicPr/>
                      <p:nvPr/>
                    </p:nvPicPr>
                    <p:blipFill>
                      <a:blip r:embed="rId13"/>
                      <a:stretch>
                        <a:fillRect/>
                      </a:stretch>
                    </p:blipFill>
                    <p:spPr>
                      <a:xfrm>
                        <a:off x="1257168" y="5605463"/>
                        <a:ext cx="5489575" cy="876300"/>
                      </a:xfrm>
                      <a:prstGeom prst="rect">
                        <a:avLst/>
                      </a:prstGeom>
                      <a:solidFill>
                        <a:schemeClr val="bg1"/>
                      </a:solidFill>
                      <a:ln>
                        <a:solidFill>
                          <a:srgbClr val="000000"/>
                        </a:solidFill>
                      </a:ln>
                    </p:spPr>
                  </p:pic>
                </p:oleObj>
              </mc:Fallback>
            </mc:AlternateContent>
          </a:graphicData>
        </a:graphic>
      </p:graphicFrame>
      <p:sp>
        <p:nvSpPr>
          <p:cNvPr id="23" name="TextBox 22"/>
          <p:cNvSpPr txBox="1"/>
          <p:nvPr/>
        </p:nvSpPr>
        <p:spPr>
          <a:xfrm>
            <a:off x="4514001" y="3474337"/>
            <a:ext cx="2262158" cy="430887"/>
          </a:xfrm>
          <a:prstGeom prst="rect">
            <a:avLst/>
          </a:prstGeom>
          <a:solidFill>
            <a:srgbClr val="FFFFFF"/>
          </a:solidFill>
        </p:spPr>
        <p:txBody>
          <a:bodyPr wrap="none" rtlCol="0">
            <a:spAutoFit/>
          </a:bodyPr>
          <a:lstStyle/>
          <a:p>
            <a:r>
              <a:rPr lang="en-US" sz="2200" dirty="0" smtClean="0"/>
              <a:t>Complex pole pair</a:t>
            </a:r>
            <a:endParaRPr lang="en-US" sz="2200" dirty="0"/>
          </a:p>
        </p:txBody>
      </p:sp>
    </p:spTree>
    <p:extLst>
      <p:ext uri="{BB962C8B-B14F-4D97-AF65-F5344CB8AC3E}">
        <p14:creationId xmlns:p14="http://schemas.microsoft.com/office/powerpoint/2010/main" val="2174894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2033EDB-169B-9A40-BDA9-44EE0641E66E}" type="slidenum">
              <a:rPr lang="en-US" smtClean="0"/>
              <a:t>31</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175472795"/>
              </p:ext>
            </p:extLst>
          </p:nvPr>
        </p:nvGraphicFramePr>
        <p:xfrm>
          <a:off x="6257925" y="1368425"/>
          <a:ext cx="2386013" cy="427038"/>
        </p:xfrm>
        <a:graphic>
          <a:graphicData uri="http://schemas.openxmlformats.org/presentationml/2006/ole">
            <mc:AlternateContent xmlns:mc="http://schemas.openxmlformats.org/markup-compatibility/2006">
              <mc:Choice xmlns:v="urn:schemas-microsoft-com:vml" Requires="v">
                <p:oleObj spid="_x0000_s44280" name="Equation" r:id="rId4" imgW="1282700" imgH="228600" progId="Equation.3">
                  <p:embed/>
                </p:oleObj>
              </mc:Choice>
              <mc:Fallback>
                <p:oleObj name="Equation" r:id="rId4" imgW="1282700" imgH="228600" progId="Equation.3">
                  <p:embed/>
                  <p:pic>
                    <p:nvPicPr>
                      <p:cNvPr id="0" name=""/>
                      <p:cNvPicPr/>
                      <p:nvPr/>
                    </p:nvPicPr>
                    <p:blipFill>
                      <a:blip r:embed="rId5"/>
                      <a:stretch>
                        <a:fillRect/>
                      </a:stretch>
                    </p:blipFill>
                    <p:spPr>
                      <a:xfrm>
                        <a:off x="6257925" y="1368425"/>
                        <a:ext cx="2386013" cy="427038"/>
                      </a:xfrm>
                      <a:prstGeom prst="rect">
                        <a:avLst/>
                      </a:prstGeom>
                    </p:spPr>
                  </p:pic>
                </p:oleObj>
              </mc:Fallback>
            </mc:AlternateContent>
          </a:graphicData>
        </a:graphic>
      </p:graphicFrame>
      <p:sp>
        <p:nvSpPr>
          <p:cNvPr id="8" name="Title 4"/>
          <p:cNvSpPr>
            <a:spLocks noGrp="1"/>
          </p:cNvSpPr>
          <p:nvPr>
            <p:ph type="title"/>
          </p:nvPr>
        </p:nvSpPr>
        <p:spPr>
          <a:xfrm>
            <a:off x="925080" y="34014"/>
            <a:ext cx="8229600" cy="1143000"/>
          </a:xfrm>
        </p:spPr>
        <p:txBody>
          <a:bodyPr>
            <a:normAutofit/>
          </a:bodyPr>
          <a:lstStyle/>
          <a:p>
            <a:r>
              <a:rPr lang="en-US" dirty="0" smtClean="0"/>
              <a:t>Poles in the complex plane</a:t>
            </a:r>
            <a:endParaRPr lang="en-US" dirty="0"/>
          </a:p>
        </p:txBody>
      </p:sp>
      <p:pic>
        <p:nvPicPr>
          <p:cNvPr id="12" name="Picture 11" descr="ComplexPlane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13" name="TextBox 12"/>
          <p:cNvSpPr txBox="1"/>
          <p:nvPr/>
        </p:nvSpPr>
        <p:spPr>
          <a:xfrm>
            <a:off x="5195068" y="5775836"/>
            <a:ext cx="1537887" cy="369332"/>
          </a:xfrm>
          <a:prstGeom prst="rect">
            <a:avLst/>
          </a:prstGeom>
          <a:solidFill>
            <a:schemeClr val="bg1"/>
          </a:solidFill>
          <a:ln>
            <a:solidFill>
              <a:schemeClr val="tx1"/>
            </a:solidFill>
          </a:ln>
        </p:spPr>
        <p:txBody>
          <a:bodyPr wrap="square" rtlCol="0">
            <a:spAutoFit/>
          </a:bodyPr>
          <a:lstStyle/>
          <a:p>
            <a:r>
              <a:rPr lang="en-US" dirty="0" smtClean="0"/>
              <a:t>Conjugate pair</a:t>
            </a:r>
            <a:endParaRPr lang="en-US" dirty="0"/>
          </a:p>
        </p:txBody>
      </p:sp>
      <p:grpSp>
        <p:nvGrpSpPr>
          <p:cNvPr id="16" name="Group 15"/>
          <p:cNvGrpSpPr/>
          <p:nvPr/>
        </p:nvGrpSpPr>
        <p:grpSpPr>
          <a:xfrm>
            <a:off x="1" y="-104168"/>
            <a:ext cx="9167812" cy="1350919"/>
            <a:chOff x="1" y="-104168"/>
            <a:chExt cx="9167812" cy="1350919"/>
          </a:xfrm>
        </p:grpSpPr>
        <p:pic>
          <p:nvPicPr>
            <p:cNvPr id="17" name="Picture 16"/>
            <p:cNvPicPr>
              <a:picLocks noChangeAspect="1"/>
            </p:cNvPicPr>
            <p:nvPr/>
          </p:nvPicPr>
          <p:blipFill>
            <a:blip r:embed="rId7"/>
            <a:stretch>
              <a:fillRect/>
            </a:stretch>
          </p:blipFill>
          <p:spPr>
            <a:xfrm>
              <a:off x="1" y="-104168"/>
              <a:ext cx="1407208" cy="1350919"/>
            </a:xfrm>
            <a:prstGeom prst="rect">
              <a:avLst/>
            </a:prstGeom>
          </p:spPr>
        </p:pic>
        <p:cxnSp>
          <p:nvCxnSpPr>
            <p:cNvPr id="18" name="Straight Connector 1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4409195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2033EDB-169B-9A40-BDA9-44EE0641E66E}" type="slidenum">
              <a:rPr lang="en-US" smtClean="0"/>
              <a:t>32</a:t>
            </a:fld>
            <a:endParaRPr lang="en-US"/>
          </a:p>
        </p:txBody>
      </p:sp>
      <p:pic>
        <p:nvPicPr>
          <p:cNvPr id="2" name="Picture 1" descr="ComplexPlane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4" name="TextBox 3"/>
          <p:cNvSpPr txBox="1"/>
          <p:nvPr/>
        </p:nvSpPr>
        <p:spPr>
          <a:xfrm>
            <a:off x="6321221" y="2360725"/>
            <a:ext cx="2822779" cy="369332"/>
          </a:xfrm>
          <a:prstGeom prst="rect">
            <a:avLst/>
          </a:prstGeom>
          <a:solidFill>
            <a:schemeClr val="bg1"/>
          </a:solidFill>
          <a:ln>
            <a:solidFill>
              <a:schemeClr val="tx1"/>
            </a:solidFill>
          </a:ln>
        </p:spPr>
        <p:txBody>
          <a:bodyPr wrap="square" rtlCol="0">
            <a:spAutoFit/>
          </a:bodyPr>
          <a:lstStyle/>
          <a:p>
            <a:r>
              <a:rPr lang="en-US" dirty="0" smtClean="0"/>
              <a:t>Radius = natural frequency</a:t>
            </a:r>
            <a:endParaRPr lang="en-US" dirty="0"/>
          </a:p>
        </p:txBody>
      </p:sp>
      <p:cxnSp>
        <p:nvCxnSpPr>
          <p:cNvPr id="7" name="Straight Arrow Connector 6"/>
          <p:cNvCxnSpPr/>
          <p:nvPr/>
        </p:nvCxnSpPr>
        <p:spPr>
          <a:xfrm flipH="1">
            <a:off x="5798488" y="2600019"/>
            <a:ext cx="522733" cy="27557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itle 4"/>
          <p:cNvSpPr>
            <a:spLocks noGrp="1"/>
          </p:cNvSpPr>
          <p:nvPr>
            <p:ph type="title"/>
          </p:nvPr>
        </p:nvSpPr>
        <p:spPr>
          <a:xfrm>
            <a:off x="925080" y="34014"/>
            <a:ext cx="8229600" cy="1143000"/>
          </a:xfrm>
        </p:spPr>
        <p:txBody>
          <a:bodyPr>
            <a:normAutofit/>
          </a:bodyPr>
          <a:lstStyle/>
          <a:p>
            <a:r>
              <a:rPr lang="en-US" dirty="0" smtClean="0"/>
              <a:t>Poles in the complex plane</a:t>
            </a:r>
            <a:endParaRPr lang="en-US" dirty="0"/>
          </a:p>
        </p:txBody>
      </p:sp>
      <p:grpSp>
        <p:nvGrpSpPr>
          <p:cNvPr id="13" name="Group 12"/>
          <p:cNvGrpSpPr/>
          <p:nvPr/>
        </p:nvGrpSpPr>
        <p:grpSpPr>
          <a:xfrm>
            <a:off x="1" y="-104168"/>
            <a:ext cx="9167812" cy="1350919"/>
            <a:chOff x="1" y="-104168"/>
            <a:chExt cx="9167812" cy="1350919"/>
          </a:xfrm>
        </p:grpSpPr>
        <p:pic>
          <p:nvPicPr>
            <p:cNvPr id="14" name="Picture 13"/>
            <p:cNvPicPr>
              <a:picLocks noChangeAspect="1"/>
            </p:cNvPicPr>
            <p:nvPr/>
          </p:nvPicPr>
          <p:blipFill>
            <a:blip r:embed="rId5"/>
            <a:stretch>
              <a:fillRect/>
            </a:stretch>
          </p:blipFill>
          <p:spPr>
            <a:xfrm>
              <a:off x="1" y="-104168"/>
              <a:ext cx="1407208" cy="1350919"/>
            </a:xfrm>
            <a:prstGeom prst="rect">
              <a:avLst/>
            </a:prstGeom>
          </p:spPr>
        </p:pic>
        <p:cxnSp>
          <p:nvCxnSpPr>
            <p:cNvPr id="15" name="Straight Connector 14"/>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11" name="Object 10"/>
          <p:cNvGraphicFramePr>
            <a:graphicFrameLocks noChangeAspect="1"/>
          </p:cNvGraphicFramePr>
          <p:nvPr>
            <p:extLst>
              <p:ext uri="{D42A27DB-BD31-4B8C-83A1-F6EECF244321}">
                <p14:modId xmlns:p14="http://schemas.microsoft.com/office/powerpoint/2010/main" val="102303531"/>
              </p:ext>
            </p:extLst>
          </p:nvPr>
        </p:nvGraphicFramePr>
        <p:xfrm>
          <a:off x="6257925" y="1368425"/>
          <a:ext cx="2386013" cy="427038"/>
        </p:xfrm>
        <a:graphic>
          <a:graphicData uri="http://schemas.openxmlformats.org/presentationml/2006/ole">
            <mc:AlternateContent xmlns:mc="http://schemas.openxmlformats.org/markup-compatibility/2006">
              <mc:Choice xmlns:v="urn:schemas-microsoft-com:vml" Requires="v">
                <p:oleObj spid="_x0000_s45304" name="Equation" r:id="rId6" imgW="1282700" imgH="228600" progId="Equation.3">
                  <p:embed/>
                </p:oleObj>
              </mc:Choice>
              <mc:Fallback>
                <p:oleObj name="Equation" r:id="rId6" imgW="1282700" imgH="228600" progId="Equation.3">
                  <p:embed/>
                  <p:pic>
                    <p:nvPicPr>
                      <p:cNvPr id="0" name=""/>
                      <p:cNvPicPr/>
                      <p:nvPr/>
                    </p:nvPicPr>
                    <p:blipFill>
                      <a:blip r:embed="rId7"/>
                      <a:stretch>
                        <a:fillRect/>
                      </a:stretch>
                    </p:blipFill>
                    <p:spPr>
                      <a:xfrm>
                        <a:off x="6257925" y="1368425"/>
                        <a:ext cx="2386013" cy="427038"/>
                      </a:xfrm>
                      <a:prstGeom prst="rect">
                        <a:avLst/>
                      </a:prstGeom>
                    </p:spPr>
                  </p:pic>
                </p:oleObj>
              </mc:Fallback>
            </mc:AlternateContent>
          </a:graphicData>
        </a:graphic>
      </p:graphicFrame>
    </p:spTree>
    <p:extLst>
      <p:ext uri="{BB962C8B-B14F-4D97-AF65-F5344CB8AC3E}">
        <p14:creationId xmlns:p14="http://schemas.microsoft.com/office/powerpoint/2010/main" val="183955329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2033EDB-169B-9A40-BDA9-44EE0641E66E}" type="slidenum">
              <a:rPr lang="en-US" smtClean="0"/>
              <a:t>33</a:t>
            </a:fld>
            <a:endParaRPr lang="en-US"/>
          </a:p>
        </p:txBody>
      </p:sp>
      <p:pic>
        <p:nvPicPr>
          <p:cNvPr id="4" name="Picture 3" descr="ComplexPlane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14" name="TextBox 13"/>
          <p:cNvSpPr txBox="1"/>
          <p:nvPr/>
        </p:nvSpPr>
        <p:spPr>
          <a:xfrm>
            <a:off x="6321221" y="2360725"/>
            <a:ext cx="2822779" cy="369332"/>
          </a:xfrm>
          <a:prstGeom prst="rect">
            <a:avLst/>
          </a:prstGeom>
          <a:solidFill>
            <a:schemeClr val="bg1"/>
          </a:solidFill>
          <a:ln>
            <a:solidFill>
              <a:schemeClr val="tx1"/>
            </a:solidFill>
          </a:ln>
        </p:spPr>
        <p:txBody>
          <a:bodyPr wrap="square" rtlCol="0">
            <a:spAutoFit/>
          </a:bodyPr>
          <a:lstStyle/>
          <a:p>
            <a:r>
              <a:rPr lang="en-US" dirty="0" smtClean="0"/>
              <a:t>Radius = natural frequency</a:t>
            </a:r>
            <a:endParaRPr lang="en-US" dirty="0"/>
          </a:p>
        </p:txBody>
      </p:sp>
      <p:cxnSp>
        <p:nvCxnSpPr>
          <p:cNvPr id="15" name="Straight Arrow Connector 14"/>
          <p:cNvCxnSpPr/>
          <p:nvPr/>
        </p:nvCxnSpPr>
        <p:spPr>
          <a:xfrm flipH="1">
            <a:off x="5798488" y="2600019"/>
            <a:ext cx="522733" cy="27557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798488" y="3699309"/>
            <a:ext cx="2822779" cy="646331"/>
          </a:xfrm>
          <a:prstGeom prst="rect">
            <a:avLst/>
          </a:prstGeom>
          <a:solidFill>
            <a:schemeClr val="bg1"/>
          </a:solidFill>
          <a:ln>
            <a:solidFill>
              <a:schemeClr val="tx1"/>
            </a:solidFill>
          </a:ln>
        </p:spPr>
        <p:txBody>
          <a:bodyPr wrap="square" rtlCol="0">
            <a:spAutoFit/>
          </a:bodyPr>
          <a:lstStyle/>
          <a:p>
            <a:r>
              <a:rPr lang="en-US" dirty="0"/>
              <a:t>s</a:t>
            </a:r>
            <a:r>
              <a:rPr lang="en-US" dirty="0" smtClean="0"/>
              <a:t>in(angle)= damping ratio</a:t>
            </a:r>
          </a:p>
          <a:p>
            <a:r>
              <a:rPr lang="en-US" dirty="0" smtClean="0"/>
              <a:t>Q = 1/(2*damping ratio)</a:t>
            </a:r>
            <a:endParaRPr lang="en-US" dirty="0"/>
          </a:p>
        </p:txBody>
      </p:sp>
      <p:cxnSp>
        <p:nvCxnSpPr>
          <p:cNvPr id="17" name="Straight Arrow Connector 16"/>
          <p:cNvCxnSpPr>
            <a:stCxn id="16" idx="1"/>
          </p:cNvCxnSpPr>
          <p:nvPr/>
        </p:nvCxnSpPr>
        <p:spPr>
          <a:xfrm flipH="1" flipV="1">
            <a:off x="4612434" y="3306937"/>
            <a:ext cx="1186054" cy="715538"/>
          </a:xfrm>
          <a:prstGeom prst="straightConnector1">
            <a:avLst/>
          </a:prstGeom>
          <a:ln>
            <a:solidFill>
              <a:srgbClr val="DD00CF"/>
            </a:solidFill>
            <a:tailEnd type="arrow"/>
          </a:ln>
        </p:spPr>
        <p:style>
          <a:lnRef idx="2">
            <a:schemeClr val="accent1"/>
          </a:lnRef>
          <a:fillRef idx="0">
            <a:schemeClr val="accent1"/>
          </a:fillRef>
          <a:effectRef idx="1">
            <a:schemeClr val="accent1"/>
          </a:effectRef>
          <a:fontRef idx="minor">
            <a:schemeClr val="tx1"/>
          </a:fontRef>
        </p:style>
      </p:cxnSp>
      <p:sp>
        <p:nvSpPr>
          <p:cNvPr id="18" name="Title 4"/>
          <p:cNvSpPr>
            <a:spLocks noGrp="1"/>
          </p:cNvSpPr>
          <p:nvPr>
            <p:ph type="title"/>
          </p:nvPr>
        </p:nvSpPr>
        <p:spPr>
          <a:xfrm>
            <a:off x="925080" y="34014"/>
            <a:ext cx="8229600" cy="1143000"/>
          </a:xfrm>
        </p:spPr>
        <p:txBody>
          <a:bodyPr>
            <a:normAutofit/>
          </a:bodyPr>
          <a:lstStyle/>
          <a:p>
            <a:r>
              <a:rPr lang="en-US" dirty="0" smtClean="0"/>
              <a:t>Poles in the complex plane</a:t>
            </a:r>
            <a:endParaRPr lang="en-US" dirty="0"/>
          </a:p>
        </p:txBody>
      </p:sp>
      <p:grpSp>
        <p:nvGrpSpPr>
          <p:cNvPr id="19" name="Group 18"/>
          <p:cNvGrpSpPr/>
          <p:nvPr/>
        </p:nvGrpSpPr>
        <p:grpSpPr>
          <a:xfrm>
            <a:off x="1" y="-104168"/>
            <a:ext cx="9167812" cy="1350919"/>
            <a:chOff x="1" y="-104168"/>
            <a:chExt cx="9167812" cy="1350919"/>
          </a:xfrm>
        </p:grpSpPr>
        <p:pic>
          <p:nvPicPr>
            <p:cNvPr id="20" name="Picture 19"/>
            <p:cNvPicPr>
              <a:picLocks noChangeAspect="1"/>
            </p:cNvPicPr>
            <p:nvPr/>
          </p:nvPicPr>
          <p:blipFill>
            <a:blip r:embed="rId5"/>
            <a:stretch>
              <a:fillRect/>
            </a:stretch>
          </p:blipFill>
          <p:spPr>
            <a:xfrm>
              <a:off x="1" y="-104168"/>
              <a:ext cx="1407208" cy="1350919"/>
            </a:xfrm>
            <a:prstGeom prst="rect">
              <a:avLst/>
            </a:prstGeom>
          </p:spPr>
        </p:pic>
        <p:cxnSp>
          <p:nvCxnSpPr>
            <p:cNvPr id="21" name="Straight Connector 20"/>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22" name="Object 21"/>
          <p:cNvGraphicFramePr>
            <a:graphicFrameLocks noChangeAspect="1"/>
          </p:cNvGraphicFramePr>
          <p:nvPr>
            <p:extLst>
              <p:ext uri="{D42A27DB-BD31-4B8C-83A1-F6EECF244321}">
                <p14:modId xmlns:p14="http://schemas.microsoft.com/office/powerpoint/2010/main" val="102303531"/>
              </p:ext>
            </p:extLst>
          </p:nvPr>
        </p:nvGraphicFramePr>
        <p:xfrm>
          <a:off x="6257925" y="1368425"/>
          <a:ext cx="2386013" cy="427038"/>
        </p:xfrm>
        <a:graphic>
          <a:graphicData uri="http://schemas.openxmlformats.org/presentationml/2006/ole">
            <mc:AlternateContent xmlns:mc="http://schemas.openxmlformats.org/markup-compatibility/2006">
              <mc:Choice xmlns:v="urn:schemas-microsoft-com:vml" Requires="v">
                <p:oleObj spid="_x0000_s46328" name="Equation" r:id="rId6" imgW="1282700" imgH="228600" progId="Equation.3">
                  <p:embed/>
                </p:oleObj>
              </mc:Choice>
              <mc:Fallback>
                <p:oleObj name="Equation" r:id="rId6" imgW="1282700" imgH="228600" progId="Equation.3">
                  <p:embed/>
                  <p:pic>
                    <p:nvPicPr>
                      <p:cNvPr id="0" name=""/>
                      <p:cNvPicPr/>
                      <p:nvPr/>
                    </p:nvPicPr>
                    <p:blipFill>
                      <a:blip r:embed="rId7"/>
                      <a:stretch>
                        <a:fillRect/>
                      </a:stretch>
                    </p:blipFill>
                    <p:spPr>
                      <a:xfrm>
                        <a:off x="6257925" y="1368425"/>
                        <a:ext cx="2386013" cy="427038"/>
                      </a:xfrm>
                      <a:prstGeom prst="rect">
                        <a:avLst/>
                      </a:prstGeom>
                    </p:spPr>
                  </p:pic>
                </p:oleObj>
              </mc:Fallback>
            </mc:AlternateContent>
          </a:graphicData>
        </a:graphic>
      </p:graphicFrame>
    </p:spTree>
    <p:extLst>
      <p:ext uri="{BB962C8B-B14F-4D97-AF65-F5344CB8AC3E}">
        <p14:creationId xmlns:p14="http://schemas.microsoft.com/office/powerpoint/2010/main" val="75593302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2033EDB-169B-9A40-BDA9-44EE0641E66E}" type="slidenum">
              <a:rPr lang="en-US" smtClean="0"/>
              <a:t>34</a:t>
            </a:fld>
            <a:endParaRPr lang="en-US"/>
          </a:p>
        </p:txBody>
      </p:sp>
      <p:pic>
        <p:nvPicPr>
          <p:cNvPr id="4" name="Picture 3" descr="ComplexPlane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18" name="Title 4"/>
          <p:cNvSpPr>
            <a:spLocks noGrp="1"/>
          </p:cNvSpPr>
          <p:nvPr>
            <p:ph type="title"/>
          </p:nvPr>
        </p:nvSpPr>
        <p:spPr>
          <a:xfrm>
            <a:off x="925080" y="34014"/>
            <a:ext cx="8229600" cy="1143000"/>
          </a:xfrm>
        </p:spPr>
        <p:txBody>
          <a:bodyPr>
            <a:normAutofit/>
          </a:bodyPr>
          <a:lstStyle/>
          <a:p>
            <a:r>
              <a:rPr lang="en-US" dirty="0" smtClean="0"/>
              <a:t>Poles in the complex plane</a:t>
            </a:r>
            <a:endParaRPr lang="en-US" dirty="0"/>
          </a:p>
        </p:txBody>
      </p:sp>
      <p:grpSp>
        <p:nvGrpSpPr>
          <p:cNvPr id="19" name="Group 18"/>
          <p:cNvGrpSpPr/>
          <p:nvPr/>
        </p:nvGrpSpPr>
        <p:grpSpPr>
          <a:xfrm>
            <a:off x="1" y="-104168"/>
            <a:ext cx="9167812" cy="1350919"/>
            <a:chOff x="1" y="-104168"/>
            <a:chExt cx="9167812" cy="1350919"/>
          </a:xfrm>
        </p:grpSpPr>
        <p:pic>
          <p:nvPicPr>
            <p:cNvPr id="20" name="Picture 19"/>
            <p:cNvPicPr>
              <a:picLocks noChangeAspect="1"/>
            </p:cNvPicPr>
            <p:nvPr/>
          </p:nvPicPr>
          <p:blipFill>
            <a:blip r:embed="rId5"/>
            <a:stretch>
              <a:fillRect/>
            </a:stretch>
          </p:blipFill>
          <p:spPr>
            <a:xfrm>
              <a:off x="1" y="-104168"/>
              <a:ext cx="1407208" cy="1350919"/>
            </a:xfrm>
            <a:prstGeom prst="rect">
              <a:avLst/>
            </a:prstGeom>
          </p:spPr>
        </p:pic>
        <p:cxnSp>
          <p:nvCxnSpPr>
            <p:cNvPr id="21" name="Straight Connector 20"/>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12" name="Object 11"/>
          <p:cNvGraphicFramePr>
            <a:graphicFrameLocks noChangeAspect="1"/>
          </p:cNvGraphicFramePr>
          <p:nvPr>
            <p:extLst>
              <p:ext uri="{D42A27DB-BD31-4B8C-83A1-F6EECF244321}">
                <p14:modId xmlns:p14="http://schemas.microsoft.com/office/powerpoint/2010/main" val="102303531"/>
              </p:ext>
            </p:extLst>
          </p:nvPr>
        </p:nvGraphicFramePr>
        <p:xfrm>
          <a:off x="6257925" y="1368425"/>
          <a:ext cx="2386013" cy="427038"/>
        </p:xfrm>
        <a:graphic>
          <a:graphicData uri="http://schemas.openxmlformats.org/presentationml/2006/ole">
            <mc:AlternateContent xmlns:mc="http://schemas.openxmlformats.org/markup-compatibility/2006">
              <mc:Choice xmlns:v="urn:schemas-microsoft-com:vml" Requires="v">
                <p:oleObj spid="_x0000_s51439" name="Equation" r:id="rId6" imgW="1282700" imgH="228600" progId="Equation.3">
                  <p:embed/>
                </p:oleObj>
              </mc:Choice>
              <mc:Fallback>
                <p:oleObj name="Equation" r:id="rId6" imgW="1282700" imgH="228600" progId="Equation.3">
                  <p:embed/>
                  <p:pic>
                    <p:nvPicPr>
                      <p:cNvPr id="0" name=""/>
                      <p:cNvPicPr/>
                      <p:nvPr/>
                    </p:nvPicPr>
                    <p:blipFill>
                      <a:blip r:embed="rId7"/>
                      <a:stretch>
                        <a:fillRect/>
                      </a:stretch>
                    </p:blipFill>
                    <p:spPr>
                      <a:xfrm>
                        <a:off x="6257925" y="1368425"/>
                        <a:ext cx="2386013" cy="427038"/>
                      </a:xfrm>
                      <a:prstGeom prst="rect">
                        <a:avLst/>
                      </a:prstGeom>
                    </p:spPr>
                  </p:pic>
                </p:oleObj>
              </mc:Fallback>
            </mc:AlternateContent>
          </a:graphicData>
        </a:graphic>
      </p:graphicFrame>
      <p:pic>
        <p:nvPicPr>
          <p:cNvPr id="6" name="Picture 5" descr="lowQre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0056" y="3803904"/>
            <a:ext cx="4123944" cy="2295144"/>
          </a:xfrm>
          <a:prstGeom prst="rect">
            <a:avLst/>
          </a:prstGeom>
        </p:spPr>
      </p:pic>
      <p:sp>
        <p:nvSpPr>
          <p:cNvPr id="14" name="TextBox 13"/>
          <p:cNvSpPr txBox="1"/>
          <p:nvPr/>
        </p:nvSpPr>
        <p:spPr>
          <a:xfrm>
            <a:off x="6264110" y="3547455"/>
            <a:ext cx="1835546" cy="369332"/>
          </a:xfrm>
          <a:prstGeom prst="rect">
            <a:avLst/>
          </a:prstGeom>
          <a:solidFill>
            <a:srgbClr val="FFFFFF"/>
          </a:solidFill>
        </p:spPr>
        <p:txBody>
          <a:bodyPr wrap="none" rtlCol="0">
            <a:spAutoFit/>
          </a:bodyPr>
          <a:lstStyle/>
          <a:p>
            <a:r>
              <a:rPr lang="en-US" dirty="0" smtClean="0"/>
              <a:t>Transfer Function</a:t>
            </a:r>
            <a:endParaRPr lang="en-US" dirty="0"/>
          </a:p>
        </p:txBody>
      </p:sp>
      <p:sp>
        <p:nvSpPr>
          <p:cNvPr id="15" name="TextBox 14"/>
          <p:cNvSpPr txBox="1"/>
          <p:nvPr/>
        </p:nvSpPr>
        <p:spPr>
          <a:xfrm>
            <a:off x="6491163" y="5870186"/>
            <a:ext cx="1166831" cy="369332"/>
          </a:xfrm>
          <a:prstGeom prst="rect">
            <a:avLst/>
          </a:prstGeom>
          <a:solidFill>
            <a:srgbClr val="FFFFFF"/>
          </a:solidFill>
        </p:spPr>
        <p:txBody>
          <a:bodyPr wrap="none" rtlCol="0">
            <a:spAutoFit/>
          </a:bodyPr>
          <a:lstStyle/>
          <a:p>
            <a:r>
              <a:rPr lang="en-US" dirty="0" smtClean="0"/>
              <a:t>Frequency</a:t>
            </a:r>
            <a:endParaRPr lang="en-US" dirty="0"/>
          </a:p>
        </p:txBody>
      </p:sp>
    </p:spTree>
    <p:extLst>
      <p:ext uri="{BB962C8B-B14F-4D97-AF65-F5344CB8AC3E}">
        <p14:creationId xmlns:p14="http://schemas.microsoft.com/office/powerpoint/2010/main" val="14886839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2033EDB-169B-9A40-BDA9-44EE0641E66E}" type="slidenum">
              <a:rPr lang="en-US" smtClean="0"/>
              <a:t>35</a:t>
            </a:fld>
            <a:endParaRPr lang="en-US"/>
          </a:p>
        </p:txBody>
      </p:sp>
      <p:pic>
        <p:nvPicPr>
          <p:cNvPr id="4" name="Picture 3" descr="ComplexPlane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16" name="Title 4"/>
          <p:cNvSpPr>
            <a:spLocks noGrp="1"/>
          </p:cNvSpPr>
          <p:nvPr>
            <p:ph type="title"/>
          </p:nvPr>
        </p:nvSpPr>
        <p:spPr>
          <a:xfrm>
            <a:off x="925080" y="34014"/>
            <a:ext cx="8229600" cy="1143000"/>
          </a:xfrm>
        </p:spPr>
        <p:txBody>
          <a:bodyPr>
            <a:normAutofit/>
          </a:bodyPr>
          <a:lstStyle/>
          <a:p>
            <a:r>
              <a:rPr lang="en-US" dirty="0" smtClean="0"/>
              <a:t>Poles in the complex plane</a:t>
            </a:r>
            <a:endParaRPr lang="en-US" dirty="0"/>
          </a:p>
        </p:txBody>
      </p:sp>
      <p:grpSp>
        <p:nvGrpSpPr>
          <p:cNvPr id="17" name="Group 16"/>
          <p:cNvGrpSpPr/>
          <p:nvPr/>
        </p:nvGrpSpPr>
        <p:grpSpPr>
          <a:xfrm>
            <a:off x="1" y="-104168"/>
            <a:ext cx="9167812" cy="1350919"/>
            <a:chOff x="1" y="-104168"/>
            <a:chExt cx="9167812" cy="1350919"/>
          </a:xfrm>
        </p:grpSpPr>
        <p:pic>
          <p:nvPicPr>
            <p:cNvPr id="18" name="Picture 17"/>
            <p:cNvPicPr>
              <a:picLocks noChangeAspect="1"/>
            </p:cNvPicPr>
            <p:nvPr/>
          </p:nvPicPr>
          <p:blipFill>
            <a:blip r:embed="rId5"/>
            <a:stretch>
              <a:fillRect/>
            </a:stretch>
          </p:blipFill>
          <p:spPr>
            <a:xfrm>
              <a:off x="1" y="-104168"/>
              <a:ext cx="1407208" cy="1350919"/>
            </a:xfrm>
            <a:prstGeom prst="rect">
              <a:avLst/>
            </a:prstGeom>
          </p:spPr>
        </p:pic>
        <p:cxnSp>
          <p:nvCxnSpPr>
            <p:cNvPr id="19" name="Straight Connector 18"/>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14" name="Object 13"/>
          <p:cNvGraphicFramePr>
            <a:graphicFrameLocks noChangeAspect="1"/>
          </p:cNvGraphicFramePr>
          <p:nvPr>
            <p:extLst>
              <p:ext uri="{D42A27DB-BD31-4B8C-83A1-F6EECF244321}">
                <p14:modId xmlns:p14="http://schemas.microsoft.com/office/powerpoint/2010/main" val="102303531"/>
              </p:ext>
            </p:extLst>
          </p:nvPr>
        </p:nvGraphicFramePr>
        <p:xfrm>
          <a:off x="6257925" y="1368425"/>
          <a:ext cx="2386013" cy="427038"/>
        </p:xfrm>
        <a:graphic>
          <a:graphicData uri="http://schemas.openxmlformats.org/presentationml/2006/ole">
            <mc:AlternateContent xmlns:mc="http://schemas.openxmlformats.org/markup-compatibility/2006">
              <mc:Choice xmlns:v="urn:schemas-microsoft-com:vml" Requires="v">
                <p:oleObj spid="_x0000_s48376" name="Equation" r:id="rId6" imgW="1282700" imgH="228600" progId="Equation.3">
                  <p:embed/>
                </p:oleObj>
              </mc:Choice>
              <mc:Fallback>
                <p:oleObj name="Equation" r:id="rId6" imgW="1282700" imgH="228600" progId="Equation.3">
                  <p:embed/>
                  <p:pic>
                    <p:nvPicPr>
                      <p:cNvPr id="0" name=""/>
                      <p:cNvPicPr/>
                      <p:nvPr/>
                    </p:nvPicPr>
                    <p:blipFill>
                      <a:blip r:embed="rId7"/>
                      <a:stretch>
                        <a:fillRect/>
                      </a:stretch>
                    </p:blipFill>
                    <p:spPr>
                      <a:xfrm>
                        <a:off x="6257925" y="1368425"/>
                        <a:ext cx="2386013" cy="427038"/>
                      </a:xfrm>
                      <a:prstGeom prst="rect">
                        <a:avLst/>
                      </a:prstGeom>
                    </p:spPr>
                  </p:pic>
                </p:oleObj>
              </mc:Fallback>
            </mc:AlternateContent>
          </a:graphicData>
        </a:graphic>
      </p:graphicFrame>
      <p:pic>
        <p:nvPicPr>
          <p:cNvPr id="2" name="Picture 1" descr="highQre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0056" y="3803904"/>
            <a:ext cx="4126101" cy="2295144"/>
          </a:xfrm>
          <a:prstGeom prst="rect">
            <a:avLst/>
          </a:prstGeom>
        </p:spPr>
      </p:pic>
      <p:sp>
        <p:nvSpPr>
          <p:cNvPr id="12" name="TextBox 11"/>
          <p:cNvSpPr txBox="1"/>
          <p:nvPr/>
        </p:nvSpPr>
        <p:spPr>
          <a:xfrm>
            <a:off x="6264110" y="3547455"/>
            <a:ext cx="1835546" cy="369332"/>
          </a:xfrm>
          <a:prstGeom prst="rect">
            <a:avLst/>
          </a:prstGeom>
          <a:solidFill>
            <a:srgbClr val="FFFFFF"/>
          </a:solidFill>
        </p:spPr>
        <p:txBody>
          <a:bodyPr wrap="none" rtlCol="0">
            <a:spAutoFit/>
          </a:bodyPr>
          <a:lstStyle/>
          <a:p>
            <a:r>
              <a:rPr lang="en-US" dirty="0" smtClean="0"/>
              <a:t>Transfer Function</a:t>
            </a:r>
            <a:endParaRPr lang="en-US" dirty="0"/>
          </a:p>
        </p:txBody>
      </p:sp>
      <p:sp>
        <p:nvSpPr>
          <p:cNvPr id="15" name="TextBox 14"/>
          <p:cNvSpPr txBox="1"/>
          <p:nvPr/>
        </p:nvSpPr>
        <p:spPr>
          <a:xfrm>
            <a:off x="6491163" y="5870186"/>
            <a:ext cx="1166831" cy="369332"/>
          </a:xfrm>
          <a:prstGeom prst="rect">
            <a:avLst/>
          </a:prstGeom>
          <a:solidFill>
            <a:srgbClr val="FFFFFF"/>
          </a:solidFill>
        </p:spPr>
        <p:txBody>
          <a:bodyPr wrap="none" rtlCol="0">
            <a:spAutoFit/>
          </a:bodyPr>
          <a:lstStyle/>
          <a:p>
            <a:r>
              <a:rPr lang="en-US" dirty="0" smtClean="0"/>
              <a:t>Frequency</a:t>
            </a:r>
            <a:endParaRPr lang="en-US" dirty="0"/>
          </a:p>
        </p:txBody>
      </p:sp>
    </p:spTree>
    <p:extLst>
      <p:ext uri="{BB962C8B-B14F-4D97-AF65-F5344CB8AC3E}">
        <p14:creationId xmlns:p14="http://schemas.microsoft.com/office/powerpoint/2010/main" val="153619653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635" y="45798"/>
            <a:ext cx="8229600" cy="1143000"/>
          </a:xfrm>
        </p:spPr>
        <p:txBody>
          <a:bodyPr/>
          <a:lstStyle/>
          <a:p>
            <a:r>
              <a:rPr lang="en-US" dirty="0" smtClean="0"/>
              <a:t>Resonance Quality (Q) factor</a:t>
            </a:r>
            <a:endParaRPr lang="en-US" dirty="0"/>
          </a:p>
        </p:txBody>
      </p:sp>
      <p:pic>
        <p:nvPicPr>
          <p:cNvPr id="3" name="Picture 2" descr="Qmeasu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cxnSp>
        <p:nvCxnSpPr>
          <p:cNvPr id="7" name="Straight Connector 6"/>
          <p:cNvCxnSpPr/>
          <p:nvPr/>
        </p:nvCxnSpPr>
        <p:spPr>
          <a:xfrm>
            <a:off x="4451110" y="3052532"/>
            <a:ext cx="0" cy="1269946"/>
          </a:xfrm>
          <a:prstGeom prst="line">
            <a:avLst/>
          </a:prstGeom>
          <a:ln w="3810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033715" y="3076771"/>
            <a:ext cx="0" cy="1269946"/>
          </a:xfrm>
          <a:prstGeom prst="line">
            <a:avLst/>
          </a:prstGeom>
          <a:ln w="3810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123689" y="2669930"/>
            <a:ext cx="1525506" cy="0"/>
          </a:xfrm>
          <a:prstGeom prst="line">
            <a:avLst/>
          </a:prstGeom>
          <a:ln w="3810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123689" y="2909224"/>
            <a:ext cx="2049852" cy="0"/>
          </a:xfrm>
          <a:prstGeom prst="line">
            <a:avLst/>
          </a:prstGeom>
          <a:ln w="3810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486751" y="2261211"/>
            <a:ext cx="0" cy="408719"/>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3497481" y="2926249"/>
            <a:ext cx="0" cy="405904"/>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731683" y="2669930"/>
            <a:ext cx="0" cy="1676787"/>
          </a:xfrm>
          <a:prstGeom prst="line">
            <a:avLst/>
          </a:prstGeom>
          <a:ln w="38100" cmpd="sng">
            <a:solidFill>
              <a:schemeClr val="accent6">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3890423" y="4045675"/>
            <a:ext cx="515462" cy="0"/>
          </a:xfrm>
          <a:prstGeom prst="straightConnector1">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5071901" y="4049430"/>
            <a:ext cx="392943" cy="0"/>
          </a:xfrm>
          <a:prstGeom prst="straightConnector1">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graphicFrame>
        <p:nvGraphicFramePr>
          <p:cNvPr id="30" name="Object 29"/>
          <p:cNvGraphicFramePr>
            <a:graphicFrameLocks noChangeAspect="1"/>
          </p:cNvGraphicFramePr>
          <p:nvPr>
            <p:extLst>
              <p:ext uri="{D42A27DB-BD31-4B8C-83A1-F6EECF244321}">
                <p14:modId xmlns:p14="http://schemas.microsoft.com/office/powerpoint/2010/main" val="941044173"/>
              </p:ext>
            </p:extLst>
          </p:nvPr>
        </p:nvGraphicFramePr>
        <p:xfrm>
          <a:off x="5476496" y="3758151"/>
          <a:ext cx="590550" cy="555625"/>
        </p:xfrm>
        <a:graphic>
          <a:graphicData uri="http://schemas.openxmlformats.org/presentationml/2006/ole">
            <mc:AlternateContent xmlns:mc="http://schemas.openxmlformats.org/markup-compatibility/2006">
              <mc:Choice xmlns:v="urn:schemas-microsoft-com:vml" Requires="v">
                <p:oleObj spid="_x0000_s104577" name="Equation" r:id="rId5" imgW="215900" imgH="203200" progId="Equation.3">
                  <p:embed/>
                </p:oleObj>
              </mc:Choice>
              <mc:Fallback>
                <p:oleObj name="Equation" r:id="rId5" imgW="215900" imgH="203200" progId="Equation.3">
                  <p:embed/>
                  <p:pic>
                    <p:nvPicPr>
                      <p:cNvPr id="0" name=""/>
                      <p:cNvPicPr/>
                      <p:nvPr/>
                    </p:nvPicPr>
                    <p:blipFill>
                      <a:blip r:embed="rId6"/>
                      <a:stretch>
                        <a:fillRect/>
                      </a:stretch>
                    </p:blipFill>
                    <p:spPr>
                      <a:xfrm>
                        <a:off x="5476496" y="3758151"/>
                        <a:ext cx="590550" cy="555625"/>
                      </a:xfrm>
                      <a:prstGeom prst="rect">
                        <a:avLst/>
                      </a:prstGeom>
                      <a:ln>
                        <a:solidFill>
                          <a:srgbClr val="FF0000"/>
                        </a:solidFill>
                      </a:ln>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934355258"/>
              </p:ext>
            </p:extLst>
          </p:nvPr>
        </p:nvGraphicFramePr>
        <p:xfrm>
          <a:off x="4499745" y="4300113"/>
          <a:ext cx="487362" cy="555625"/>
        </p:xfrm>
        <a:graphic>
          <a:graphicData uri="http://schemas.openxmlformats.org/presentationml/2006/ole">
            <mc:AlternateContent xmlns:mc="http://schemas.openxmlformats.org/markup-compatibility/2006">
              <mc:Choice xmlns:v="urn:schemas-microsoft-com:vml" Requires="v">
                <p:oleObj spid="_x0000_s104578" name="Equation" r:id="rId7" imgW="177800" imgH="203200" progId="Equation.3">
                  <p:embed/>
                </p:oleObj>
              </mc:Choice>
              <mc:Fallback>
                <p:oleObj name="Equation" r:id="rId7" imgW="177800" imgH="203200" progId="Equation.3">
                  <p:embed/>
                  <p:pic>
                    <p:nvPicPr>
                      <p:cNvPr id="0" name=""/>
                      <p:cNvPicPr/>
                      <p:nvPr/>
                    </p:nvPicPr>
                    <p:blipFill>
                      <a:blip r:embed="rId8"/>
                      <a:stretch>
                        <a:fillRect/>
                      </a:stretch>
                    </p:blipFill>
                    <p:spPr>
                      <a:xfrm>
                        <a:off x="4499745" y="4300113"/>
                        <a:ext cx="487362" cy="555625"/>
                      </a:xfrm>
                      <a:prstGeom prst="rect">
                        <a:avLst/>
                      </a:prstGeom>
                      <a:ln>
                        <a:solidFill>
                          <a:schemeClr val="accent6">
                            <a:lumMod val="75000"/>
                          </a:schemeClr>
                        </a:solidFill>
                      </a:ln>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1355343213"/>
              </p:ext>
            </p:extLst>
          </p:nvPr>
        </p:nvGraphicFramePr>
        <p:xfrm>
          <a:off x="2441572" y="2451269"/>
          <a:ext cx="658813" cy="590550"/>
        </p:xfrm>
        <a:graphic>
          <a:graphicData uri="http://schemas.openxmlformats.org/presentationml/2006/ole">
            <mc:AlternateContent xmlns:mc="http://schemas.openxmlformats.org/markup-compatibility/2006">
              <mc:Choice xmlns:v="urn:schemas-microsoft-com:vml" Requires="v">
                <p:oleObj spid="_x0000_s104579" name="Equation" r:id="rId9" imgW="241300" imgH="215900" progId="Equation.3">
                  <p:embed/>
                </p:oleObj>
              </mc:Choice>
              <mc:Fallback>
                <p:oleObj name="Equation" r:id="rId9" imgW="241300" imgH="215900" progId="Equation.3">
                  <p:embed/>
                  <p:pic>
                    <p:nvPicPr>
                      <p:cNvPr id="0" name=""/>
                      <p:cNvPicPr/>
                      <p:nvPr/>
                    </p:nvPicPr>
                    <p:blipFill>
                      <a:blip r:embed="rId10"/>
                      <a:stretch>
                        <a:fillRect/>
                      </a:stretch>
                    </p:blipFill>
                    <p:spPr>
                      <a:xfrm>
                        <a:off x="2441572" y="2451269"/>
                        <a:ext cx="658813" cy="590550"/>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3657112703"/>
              </p:ext>
            </p:extLst>
          </p:nvPr>
        </p:nvGraphicFramePr>
        <p:xfrm>
          <a:off x="6844340" y="2383241"/>
          <a:ext cx="1317625" cy="1181100"/>
        </p:xfrm>
        <a:graphic>
          <a:graphicData uri="http://schemas.openxmlformats.org/presentationml/2006/ole">
            <mc:AlternateContent xmlns:mc="http://schemas.openxmlformats.org/markup-compatibility/2006">
              <mc:Choice xmlns:v="urn:schemas-microsoft-com:vml" Requires="v">
                <p:oleObj spid="_x0000_s104580" name="Equation" r:id="rId11" imgW="482600" imgH="431800" progId="Equation.3">
                  <p:embed/>
                </p:oleObj>
              </mc:Choice>
              <mc:Fallback>
                <p:oleObj name="Equation" r:id="rId11" imgW="482600" imgH="431800" progId="Equation.3">
                  <p:embed/>
                  <p:pic>
                    <p:nvPicPr>
                      <p:cNvPr id="0" name=""/>
                      <p:cNvPicPr/>
                      <p:nvPr/>
                    </p:nvPicPr>
                    <p:blipFill>
                      <a:blip r:embed="rId12"/>
                      <a:stretch>
                        <a:fillRect/>
                      </a:stretch>
                    </p:blipFill>
                    <p:spPr>
                      <a:xfrm>
                        <a:off x="6844340" y="2383241"/>
                        <a:ext cx="1317625" cy="1181100"/>
                      </a:xfrm>
                      <a:prstGeom prst="rect">
                        <a:avLst/>
                      </a:prstGeom>
                      <a:ln>
                        <a:solidFill>
                          <a:schemeClr val="tx1"/>
                        </a:solidFill>
                      </a:ln>
                    </p:spPr>
                  </p:pic>
                </p:oleObj>
              </mc:Fallback>
            </mc:AlternateContent>
          </a:graphicData>
        </a:graphic>
      </p:graphicFrame>
      <p:grpSp>
        <p:nvGrpSpPr>
          <p:cNvPr id="18" name="Group 17"/>
          <p:cNvGrpSpPr/>
          <p:nvPr/>
        </p:nvGrpSpPr>
        <p:grpSpPr>
          <a:xfrm>
            <a:off x="1" y="-104168"/>
            <a:ext cx="9167812" cy="1350919"/>
            <a:chOff x="1" y="-104168"/>
            <a:chExt cx="9167812" cy="1350919"/>
          </a:xfrm>
        </p:grpSpPr>
        <p:pic>
          <p:nvPicPr>
            <p:cNvPr id="19" name="Picture 18"/>
            <p:cNvPicPr>
              <a:picLocks noChangeAspect="1"/>
            </p:cNvPicPr>
            <p:nvPr/>
          </p:nvPicPr>
          <p:blipFill>
            <a:blip r:embed="rId13"/>
            <a:stretch>
              <a:fillRect/>
            </a:stretch>
          </p:blipFill>
          <p:spPr>
            <a:xfrm>
              <a:off x="1" y="-104168"/>
              <a:ext cx="1407208" cy="1350919"/>
            </a:xfrm>
            <a:prstGeom prst="rect">
              <a:avLst/>
            </a:prstGeom>
          </p:spPr>
        </p:pic>
        <p:cxnSp>
          <p:nvCxnSpPr>
            <p:cNvPr id="21" name="Straight Connector 20"/>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4" name="Oval 3"/>
          <p:cNvSpPr>
            <a:spLocks noChangeAspect="1"/>
          </p:cNvSpPr>
          <p:nvPr/>
        </p:nvSpPr>
        <p:spPr>
          <a:xfrm>
            <a:off x="4382487" y="2834080"/>
            <a:ext cx="140790" cy="13716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a:spLocks noChangeAspect="1"/>
          </p:cNvSpPr>
          <p:nvPr/>
        </p:nvSpPr>
        <p:spPr>
          <a:xfrm>
            <a:off x="4963320" y="2840644"/>
            <a:ext cx="140790" cy="13716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a:spLocks noChangeAspect="1"/>
          </p:cNvSpPr>
          <p:nvPr/>
        </p:nvSpPr>
        <p:spPr>
          <a:xfrm>
            <a:off x="4661288" y="2601350"/>
            <a:ext cx="140790" cy="13716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80102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pulseRespons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5600"/>
            <a:ext cx="9144000" cy="5086350"/>
          </a:xfrm>
          <a:prstGeom prst="rect">
            <a:avLst/>
          </a:prstGeom>
        </p:spPr>
      </p:pic>
      <p:sp>
        <p:nvSpPr>
          <p:cNvPr id="4" name="Title 1"/>
          <p:cNvSpPr txBox="1">
            <a:spLocks/>
          </p:cNvSpPr>
          <p:nvPr/>
        </p:nvSpPr>
        <p:spPr>
          <a:xfrm>
            <a:off x="857635" y="4579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Resonance Quality (Q) factor</a:t>
            </a:r>
            <a:endParaRPr lang="en-US" dirty="0"/>
          </a:p>
        </p:txBody>
      </p:sp>
      <p:grpSp>
        <p:nvGrpSpPr>
          <p:cNvPr id="5" name="Group 4"/>
          <p:cNvGrpSpPr/>
          <p:nvPr/>
        </p:nvGrpSpPr>
        <p:grpSpPr>
          <a:xfrm>
            <a:off x="1" y="-104168"/>
            <a:ext cx="9167812" cy="1350919"/>
            <a:chOff x="1" y="-104168"/>
            <a:chExt cx="9167812" cy="1350919"/>
          </a:xfrm>
        </p:grpSpPr>
        <p:pic>
          <p:nvPicPr>
            <p:cNvPr id="6" name="Picture 5"/>
            <p:cNvPicPr>
              <a:picLocks noChangeAspect="1"/>
            </p:cNvPicPr>
            <p:nvPr/>
          </p:nvPicPr>
          <p:blipFill>
            <a:blip r:embed="rId4"/>
            <a:stretch>
              <a:fillRect/>
            </a:stretch>
          </p:blipFill>
          <p:spPr>
            <a:xfrm>
              <a:off x="1" y="-104168"/>
              <a:ext cx="1407208" cy="1350919"/>
            </a:xfrm>
            <a:prstGeom prst="rect">
              <a:avLst/>
            </a:prstGeom>
          </p:spPr>
        </p:pic>
        <p:cxnSp>
          <p:nvCxnSpPr>
            <p:cNvPr id="7" name="Straight Connector 6"/>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8" name="Freeform 7"/>
          <p:cNvSpPr/>
          <p:nvPr/>
        </p:nvSpPr>
        <p:spPr>
          <a:xfrm>
            <a:off x="1315683" y="1979450"/>
            <a:ext cx="4976716" cy="1933684"/>
          </a:xfrm>
          <a:custGeom>
            <a:avLst/>
            <a:gdLst>
              <a:gd name="connsiteX0" fmla="*/ 0 w 4976716"/>
              <a:gd name="connsiteY0" fmla="*/ 0 h 1933684"/>
              <a:gd name="connsiteX1" fmla="*/ 560596 w 4976716"/>
              <a:gd name="connsiteY1" fmla="*/ 915353 h 1933684"/>
              <a:gd name="connsiteX2" fmla="*/ 1109751 w 4976716"/>
              <a:gd name="connsiteY2" fmla="*/ 1395914 h 1933684"/>
              <a:gd name="connsiteX3" fmla="*/ 1647465 w 4976716"/>
              <a:gd name="connsiteY3" fmla="*/ 1636194 h 1933684"/>
              <a:gd name="connsiteX4" fmla="*/ 2196620 w 4976716"/>
              <a:gd name="connsiteY4" fmla="*/ 1762055 h 1933684"/>
              <a:gd name="connsiteX5" fmla="*/ 2745775 w 4976716"/>
              <a:gd name="connsiteY5" fmla="*/ 1853591 h 1933684"/>
              <a:gd name="connsiteX6" fmla="*/ 3317811 w 4976716"/>
              <a:gd name="connsiteY6" fmla="*/ 1887916 h 1933684"/>
              <a:gd name="connsiteX7" fmla="*/ 3866966 w 4976716"/>
              <a:gd name="connsiteY7" fmla="*/ 1922242 h 1933684"/>
              <a:gd name="connsiteX8" fmla="*/ 4370358 w 4976716"/>
              <a:gd name="connsiteY8" fmla="*/ 1910800 h 1933684"/>
              <a:gd name="connsiteX9" fmla="*/ 4976716 w 4976716"/>
              <a:gd name="connsiteY9" fmla="*/ 1933684 h 193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76716" h="1933684">
                <a:moveTo>
                  <a:pt x="0" y="0"/>
                </a:moveTo>
                <a:cubicBezTo>
                  <a:pt x="187819" y="341350"/>
                  <a:pt x="375638" y="682701"/>
                  <a:pt x="560596" y="915353"/>
                </a:cubicBezTo>
                <a:cubicBezTo>
                  <a:pt x="745555" y="1148005"/>
                  <a:pt x="928606" y="1275774"/>
                  <a:pt x="1109751" y="1395914"/>
                </a:cubicBezTo>
                <a:cubicBezTo>
                  <a:pt x="1290896" y="1516054"/>
                  <a:pt x="1466320" y="1575171"/>
                  <a:pt x="1647465" y="1636194"/>
                </a:cubicBezTo>
                <a:cubicBezTo>
                  <a:pt x="1828610" y="1697217"/>
                  <a:pt x="2013568" y="1725822"/>
                  <a:pt x="2196620" y="1762055"/>
                </a:cubicBezTo>
                <a:cubicBezTo>
                  <a:pt x="2379672" y="1798288"/>
                  <a:pt x="2558910" y="1832614"/>
                  <a:pt x="2745775" y="1853591"/>
                </a:cubicBezTo>
                <a:cubicBezTo>
                  <a:pt x="2932640" y="1874568"/>
                  <a:pt x="3317811" y="1887916"/>
                  <a:pt x="3317811" y="1887916"/>
                </a:cubicBezTo>
                <a:cubicBezTo>
                  <a:pt x="3504676" y="1899358"/>
                  <a:pt x="3691542" y="1918428"/>
                  <a:pt x="3866966" y="1922242"/>
                </a:cubicBezTo>
                <a:cubicBezTo>
                  <a:pt x="4042390" y="1926056"/>
                  <a:pt x="4185400" y="1908893"/>
                  <a:pt x="4370358" y="1910800"/>
                </a:cubicBezTo>
                <a:cubicBezTo>
                  <a:pt x="4555316" y="1912707"/>
                  <a:pt x="4976716" y="1933684"/>
                  <a:pt x="4976716" y="1933684"/>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2162297" y="1991249"/>
            <a:ext cx="6580798" cy="461665"/>
          </a:xfrm>
          <a:prstGeom prst="rect">
            <a:avLst/>
          </a:prstGeom>
          <a:solidFill>
            <a:srgbClr val="FFFFFF"/>
          </a:solidFill>
        </p:spPr>
        <p:txBody>
          <a:bodyPr wrap="none" rtlCol="0">
            <a:spAutoFit/>
          </a:bodyPr>
          <a:lstStyle/>
          <a:p>
            <a:r>
              <a:rPr lang="en-US" sz="2400" dirty="0" smtClean="0"/>
              <a:t>Can also measure Q by the </a:t>
            </a:r>
            <a:r>
              <a:rPr lang="en-US" sz="2400" dirty="0" err="1" smtClean="0"/>
              <a:t>ringdown</a:t>
            </a:r>
            <a:r>
              <a:rPr lang="en-US" sz="2400" dirty="0" smtClean="0"/>
              <a:t> time constant</a:t>
            </a:r>
            <a:endParaRPr lang="en-US" sz="2400" dirty="0"/>
          </a:p>
        </p:txBody>
      </p:sp>
      <p:cxnSp>
        <p:nvCxnSpPr>
          <p:cNvPr id="11" name="Straight Arrow Connector 10"/>
          <p:cNvCxnSpPr/>
          <p:nvPr/>
        </p:nvCxnSpPr>
        <p:spPr>
          <a:xfrm flipH="1">
            <a:off x="2036451" y="2452914"/>
            <a:ext cx="732205" cy="48765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13" name="Object 12"/>
          <p:cNvGraphicFramePr>
            <a:graphicFrameLocks noChangeAspect="1"/>
          </p:cNvGraphicFramePr>
          <p:nvPr>
            <p:extLst>
              <p:ext uri="{D42A27DB-BD31-4B8C-83A1-F6EECF244321}">
                <p14:modId xmlns:p14="http://schemas.microsoft.com/office/powerpoint/2010/main" val="1231998164"/>
              </p:ext>
            </p:extLst>
          </p:nvPr>
        </p:nvGraphicFramePr>
        <p:xfrm>
          <a:off x="4473423" y="4176623"/>
          <a:ext cx="2947987" cy="1668463"/>
        </p:xfrm>
        <a:graphic>
          <a:graphicData uri="http://schemas.openxmlformats.org/presentationml/2006/ole">
            <mc:AlternateContent xmlns:mc="http://schemas.openxmlformats.org/markup-compatibility/2006">
              <mc:Choice xmlns:v="urn:schemas-microsoft-com:vml" Requires="v">
                <p:oleObj spid="_x0000_s99431" name="Equation" r:id="rId5" imgW="1079500" imgH="609600" progId="Equation.3">
                  <p:embed/>
                </p:oleObj>
              </mc:Choice>
              <mc:Fallback>
                <p:oleObj name="Equation" r:id="rId5" imgW="1079500" imgH="609600" progId="Equation.3">
                  <p:embed/>
                  <p:pic>
                    <p:nvPicPr>
                      <p:cNvPr id="0" name=""/>
                      <p:cNvPicPr/>
                      <p:nvPr/>
                    </p:nvPicPr>
                    <p:blipFill>
                      <a:blip r:embed="rId6"/>
                      <a:stretch>
                        <a:fillRect/>
                      </a:stretch>
                    </p:blipFill>
                    <p:spPr>
                      <a:xfrm>
                        <a:off x="4473423" y="4176623"/>
                        <a:ext cx="2947987" cy="1668463"/>
                      </a:xfrm>
                      <a:prstGeom prst="rect">
                        <a:avLst/>
                      </a:prstGeom>
                      <a:ln>
                        <a:solidFill>
                          <a:schemeClr val="tx1"/>
                        </a:solidFill>
                      </a:ln>
                    </p:spPr>
                  </p:pic>
                </p:oleObj>
              </mc:Fallback>
            </mc:AlternateContent>
          </a:graphicData>
        </a:graphic>
      </p:graphicFrame>
      <p:sp>
        <p:nvSpPr>
          <p:cNvPr id="14" name="TextBox 13"/>
          <p:cNvSpPr txBox="1"/>
          <p:nvPr/>
        </p:nvSpPr>
        <p:spPr>
          <a:xfrm rot="16200000">
            <a:off x="-869072" y="3589018"/>
            <a:ext cx="3163396" cy="461665"/>
          </a:xfrm>
          <a:prstGeom prst="rect">
            <a:avLst/>
          </a:prstGeom>
          <a:solidFill>
            <a:srgbClr val="FFFFFF"/>
          </a:solidFill>
        </p:spPr>
        <p:txBody>
          <a:bodyPr wrap="none" rtlCol="0">
            <a:spAutoFit/>
          </a:bodyPr>
          <a:lstStyle/>
          <a:p>
            <a:r>
              <a:rPr lang="en-US" sz="2400" dirty="0" smtClean="0"/>
              <a:t>Signal </a:t>
            </a:r>
            <a:r>
              <a:rPr lang="en-US" sz="2400" i="1" dirty="0" smtClean="0"/>
              <a:t>y </a:t>
            </a:r>
            <a:r>
              <a:rPr lang="en-US" sz="2400" dirty="0" smtClean="0"/>
              <a:t>(arbitrary units)</a:t>
            </a:r>
            <a:endParaRPr lang="en-US" sz="2400" dirty="0"/>
          </a:p>
        </p:txBody>
      </p:sp>
      <p:sp>
        <p:nvSpPr>
          <p:cNvPr id="15" name="TextBox 14"/>
          <p:cNvSpPr txBox="1"/>
          <p:nvPr/>
        </p:nvSpPr>
        <p:spPr>
          <a:xfrm>
            <a:off x="3498083" y="6261023"/>
            <a:ext cx="2242922" cy="461665"/>
          </a:xfrm>
          <a:prstGeom prst="rect">
            <a:avLst/>
          </a:prstGeom>
          <a:solidFill>
            <a:srgbClr val="FFFFFF"/>
          </a:solidFill>
        </p:spPr>
        <p:txBody>
          <a:bodyPr wrap="none" rtlCol="0">
            <a:spAutoFit/>
          </a:bodyPr>
          <a:lstStyle/>
          <a:p>
            <a:r>
              <a:rPr lang="en-US" sz="2400" dirty="0" smtClean="0"/>
              <a:t>Time </a:t>
            </a:r>
            <a:r>
              <a:rPr lang="en-US" sz="2400" i="1" dirty="0"/>
              <a:t>t</a:t>
            </a:r>
            <a:r>
              <a:rPr lang="en-US" sz="2400" i="1" dirty="0" smtClean="0"/>
              <a:t> </a:t>
            </a:r>
            <a:r>
              <a:rPr lang="en-US" sz="2400" dirty="0" smtClean="0"/>
              <a:t>(seconds)</a:t>
            </a:r>
            <a:endParaRPr lang="en-US" sz="2400" dirty="0"/>
          </a:p>
        </p:txBody>
      </p:sp>
    </p:spTree>
    <p:extLst>
      <p:ext uri="{BB962C8B-B14F-4D97-AF65-F5344CB8AC3E}">
        <p14:creationId xmlns:p14="http://schemas.microsoft.com/office/powerpoint/2010/main" val="19921442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Feedback Stability</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636901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768" y="20646"/>
            <a:ext cx="7761271" cy="1143000"/>
          </a:xfrm>
        </p:spPr>
        <p:txBody>
          <a:bodyPr/>
          <a:lstStyle/>
          <a:p>
            <a:r>
              <a:rPr lang="en-US" dirty="0" smtClean="0"/>
              <a:t>Feedback loop block diagram</a:t>
            </a:r>
            <a:endParaRPr lang="en-US" dirty="0"/>
          </a:p>
        </p:txBody>
      </p:sp>
      <p:sp>
        <p:nvSpPr>
          <p:cNvPr id="8" name="Rectangle 7"/>
          <p:cNvSpPr/>
          <p:nvPr/>
        </p:nvSpPr>
        <p:spPr>
          <a:xfrm>
            <a:off x="5949176" y="1884948"/>
            <a:ext cx="1237627"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HAM-ISI</a:t>
            </a:r>
            <a:endParaRPr lang="en-US" sz="2400" dirty="0">
              <a:solidFill>
                <a:srgbClr val="000000"/>
              </a:solidFill>
            </a:endParaRPr>
          </a:p>
        </p:txBody>
      </p:sp>
      <p:sp>
        <p:nvSpPr>
          <p:cNvPr id="9" name="Rectangle 8"/>
          <p:cNvSpPr/>
          <p:nvPr/>
        </p:nvSpPr>
        <p:spPr>
          <a:xfrm>
            <a:off x="4101943" y="3187030"/>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00"/>
                </a:solidFill>
              </a:rPr>
              <a:t>Position sensor</a:t>
            </a:r>
            <a:endParaRPr lang="en-US" sz="2400" dirty="0">
              <a:solidFill>
                <a:srgbClr val="000000"/>
              </a:solidFill>
            </a:endParaRPr>
          </a:p>
        </p:txBody>
      </p:sp>
      <p:cxnSp>
        <p:nvCxnSpPr>
          <p:cNvPr id="11" name="Straight Arrow Connector 10"/>
          <p:cNvCxnSpPr>
            <a:stCxn id="8" idx="3"/>
          </p:cNvCxnSpPr>
          <p:nvPr/>
        </p:nvCxnSpPr>
        <p:spPr>
          <a:xfrm flipV="1">
            <a:off x="7186803" y="2312736"/>
            <a:ext cx="1368589" cy="2"/>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340356" y="1482819"/>
            <a:ext cx="1195159" cy="830997"/>
          </a:xfrm>
          <a:prstGeom prst="rect">
            <a:avLst/>
          </a:prstGeom>
          <a:noFill/>
        </p:spPr>
        <p:txBody>
          <a:bodyPr wrap="none" rtlCol="0">
            <a:spAutoFit/>
          </a:bodyPr>
          <a:lstStyle/>
          <a:p>
            <a:r>
              <a:rPr lang="en-US" sz="2400" dirty="0" smtClean="0"/>
              <a:t>Current</a:t>
            </a:r>
          </a:p>
          <a:p>
            <a:r>
              <a:rPr lang="en-US" sz="2400" dirty="0"/>
              <a:t>position</a:t>
            </a:r>
          </a:p>
        </p:txBody>
      </p:sp>
      <p:cxnSp>
        <p:nvCxnSpPr>
          <p:cNvPr id="28" name="Straight Arrow Connector 27"/>
          <p:cNvCxnSpPr>
            <a:stCxn id="19" idx="6"/>
            <a:endCxn id="27" idx="1"/>
          </p:cNvCxnSpPr>
          <p:nvPr/>
        </p:nvCxnSpPr>
        <p:spPr>
          <a:xfrm flipV="1">
            <a:off x="1982153" y="2318505"/>
            <a:ext cx="158845" cy="914"/>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endCxn id="19" idx="2"/>
          </p:cNvCxnSpPr>
          <p:nvPr/>
        </p:nvCxnSpPr>
        <p:spPr>
          <a:xfrm>
            <a:off x="50485" y="2312736"/>
            <a:ext cx="1383028" cy="6683"/>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0485" y="1500878"/>
            <a:ext cx="1195159" cy="830997"/>
          </a:xfrm>
          <a:prstGeom prst="rect">
            <a:avLst/>
          </a:prstGeom>
          <a:noFill/>
        </p:spPr>
        <p:txBody>
          <a:bodyPr wrap="none" rtlCol="0">
            <a:spAutoFit/>
          </a:bodyPr>
          <a:lstStyle/>
          <a:p>
            <a:r>
              <a:rPr lang="en-US" sz="2400" dirty="0" smtClean="0"/>
              <a:t>Desired</a:t>
            </a:r>
          </a:p>
          <a:p>
            <a:r>
              <a:rPr lang="en-US" sz="2400" dirty="0"/>
              <a:t>position</a:t>
            </a:r>
          </a:p>
        </p:txBody>
      </p:sp>
      <p:sp>
        <p:nvSpPr>
          <p:cNvPr id="49" name="Rectangle 48"/>
          <p:cNvSpPr/>
          <p:nvPr/>
        </p:nvSpPr>
        <p:spPr>
          <a:xfrm>
            <a:off x="3506310" y="1884946"/>
            <a:ext cx="13445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Actuator</a:t>
            </a:r>
            <a:endParaRPr lang="en-US" sz="2000" dirty="0">
              <a:solidFill>
                <a:srgbClr val="000000"/>
              </a:solidFill>
            </a:endParaRPr>
          </a:p>
        </p:txBody>
      </p:sp>
      <p:cxnSp>
        <p:nvCxnSpPr>
          <p:cNvPr id="54" name="Straight Arrow Connector 53"/>
          <p:cNvCxnSpPr>
            <a:stCxn id="49" idx="3"/>
            <a:endCxn id="8" idx="1"/>
          </p:cNvCxnSpPr>
          <p:nvPr/>
        </p:nvCxnSpPr>
        <p:spPr>
          <a:xfrm>
            <a:off x="4850868" y="2312736"/>
            <a:ext cx="420624" cy="2"/>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9" name="Elbow Connector 58"/>
          <p:cNvCxnSpPr>
            <a:endCxn id="9" idx="3"/>
          </p:cNvCxnSpPr>
          <p:nvPr/>
        </p:nvCxnSpPr>
        <p:spPr>
          <a:xfrm rot="10800000" flipV="1">
            <a:off x="5559102" y="2331874"/>
            <a:ext cx="1873741" cy="1282945"/>
          </a:xfrm>
          <a:prstGeom prst="bentConnector3">
            <a:avLst>
              <a:gd name="adj1" fmla="val 58"/>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Elbow Connector 61"/>
          <p:cNvCxnSpPr>
            <a:endCxn id="19" idx="4"/>
          </p:cNvCxnSpPr>
          <p:nvPr/>
        </p:nvCxnSpPr>
        <p:spPr>
          <a:xfrm rot="5400000" flipH="1" flipV="1">
            <a:off x="1310068" y="2991236"/>
            <a:ext cx="795528" cy="1"/>
          </a:xfrm>
          <a:prstGeom prst="bentConnector3">
            <a:avLst>
              <a:gd name="adj1" fmla="val 50000"/>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68" name="Group 67"/>
          <p:cNvGrpSpPr/>
          <p:nvPr/>
        </p:nvGrpSpPr>
        <p:grpSpPr>
          <a:xfrm>
            <a:off x="1393409" y="2045366"/>
            <a:ext cx="588744" cy="641684"/>
            <a:chOff x="1393409" y="2045366"/>
            <a:chExt cx="588744" cy="641684"/>
          </a:xfrm>
        </p:grpSpPr>
        <p:sp>
          <p:nvSpPr>
            <p:cNvPr id="19" name="Oval 18"/>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21" name="TextBox 20"/>
            <p:cNvSpPr txBox="1"/>
            <p:nvPr/>
          </p:nvSpPr>
          <p:spPr>
            <a:xfrm>
              <a:off x="1393409" y="2064967"/>
              <a:ext cx="338554" cy="461665"/>
            </a:xfrm>
            <a:prstGeom prst="rect">
              <a:avLst/>
            </a:prstGeom>
            <a:noFill/>
          </p:spPr>
          <p:txBody>
            <a:bodyPr wrap="none" rtlCol="0">
              <a:spAutoFit/>
            </a:bodyPr>
            <a:lstStyle/>
            <a:p>
              <a:r>
                <a:rPr lang="en-US" sz="2400" b="1" dirty="0" smtClean="0"/>
                <a:t>+</a:t>
              </a:r>
              <a:endParaRPr lang="en-US" sz="2400" b="1" dirty="0"/>
            </a:p>
          </p:txBody>
        </p:sp>
        <p:sp>
          <p:nvSpPr>
            <p:cNvPr id="67" name="TextBox 66"/>
            <p:cNvSpPr txBox="1"/>
            <p:nvPr/>
          </p:nvSpPr>
          <p:spPr>
            <a:xfrm>
              <a:off x="1565781" y="2225385"/>
              <a:ext cx="278892" cy="461665"/>
            </a:xfrm>
            <a:prstGeom prst="rect">
              <a:avLst/>
            </a:prstGeom>
            <a:noFill/>
          </p:spPr>
          <p:txBody>
            <a:bodyPr wrap="none" rtlCol="0">
              <a:spAutoFit/>
            </a:bodyPr>
            <a:lstStyle/>
            <a:p>
              <a:r>
                <a:rPr lang="en-US" sz="2400" b="1" dirty="0" smtClean="0"/>
                <a:t>-</a:t>
              </a:r>
              <a:endParaRPr lang="en-US" sz="2400" b="1" dirty="0"/>
            </a:p>
          </p:txBody>
        </p:sp>
      </p:grpSp>
      <p:sp>
        <p:nvSpPr>
          <p:cNvPr id="27" name="Rectangle 26"/>
          <p:cNvSpPr/>
          <p:nvPr/>
        </p:nvSpPr>
        <p:spPr>
          <a:xfrm>
            <a:off x="2140998" y="1890715"/>
            <a:ext cx="1153897"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Control</a:t>
            </a:r>
            <a:endParaRPr lang="en-US" sz="2000" dirty="0">
              <a:solidFill>
                <a:srgbClr val="000000"/>
              </a:solidFill>
            </a:endParaRPr>
          </a:p>
        </p:txBody>
      </p:sp>
      <p:cxnSp>
        <p:nvCxnSpPr>
          <p:cNvPr id="29" name="Straight Arrow Connector 28"/>
          <p:cNvCxnSpPr>
            <a:stCxn id="27" idx="3"/>
            <a:endCxn id="49" idx="1"/>
          </p:cNvCxnSpPr>
          <p:nvPr/>
        </p:nvCxnSpPr>
        <p:spPr>
          <a:xfrm flipV="1">
            <a:off x="3294895" y="2312736"/>
            <a:ext cx="211415" cy="5769"/>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4" name="Slide Number Placeholder 23"/>
          <p:cNvSpPr>
            <a:spLocks noGrp="1"/>
          </p:cNvSpPr>
          <p:nvPr>
            <p:ph type="sldNum" sz="quarter" idx="12"/>
          </p:nvPr>
        </p:nvSpPr>
        <p:spPr/>
        <p:txBody>
          <a:bodyPr/>
          <a:lstStyle/>
          <a:p>
            <a:fld id="{22033EDB-169B-9A40-BDA9-44EE0641E66E}" type="slidenum">
              <a:rPr lang="en-US" smtClean="0"/>
              <a:t>39</a:t>
            </a:fld>
            <a:endParaRPr lang="en-US"/>
          </a:p>
        </p:txBody>
      </p:sp>
      <p:graphicFrame>
        <p:nvGraphicFramePr>
          <p:cNvPr id="35" name="Object 34"/>
          <p:cNvGraphicFramePr>
            <a:graphicFrameLocks noChangeAspect="1"/>
          </p:cNvGraphicFramePr>
          <p:nvPr>
            <p:extLst>
              <p:ext uri="{D42A27DB-BD31-4B8C-83A1-F6EECF244321}">
                <p14:modId xmlns:p14="http://schemas.microsoft.com/office/powerpoint/2010/main" val="36231749"/>
              </p:ext>
            </p:extLst>
          </p:nvPr>
        </p:nvGraphicFramePr>
        <p:xfrm>
          <a:off x="6553200" y="3608993"/>
          <a:ext cx="347663" cy="382588"/>
        </p:xfrm>
        <a:graphic>
          <a:graphicData uri="http://schemas.openxmlformats.org/presentationml/2006/ole">
            <mc:AlternateContent xmlns:mc="http://schemas.openxmlformats.org/markup-compatibility/2006">
              <mc:Choice xmlns:v="urn:schemas-microsoft-com:vml" Requires="v">
                <p:oleObj spid="_x0000_s83744" name="Equation" r:id="rId4" imgW="127000" imgH="139700" progId="Equation.3">
                  <p:embed/>
                </p:oleObj>
              </mc:Choice>
              <mc:Fallback>
                <p:oleObj name="Equation" r:id="rId4" imgW="127000" imgH="139700" progId="Equation.3">
                  <p:embed/>
                  <p:pic>
                    <p:nvPicPr>
                      <p:cNvPr id="0" name=""/>
                      <p:cNvPicPr/>
                      <p:nvPr/>
                    </p:nvPicPr>
                    <p:blipFill>
                      <a:blip r:embed="rId5"/>
                      <a:stretch>
                        <a:fillRect/>
                      </a:stretch>
                    </p:blipFill>
                    <p:spPr>
                      <a:xfrm>
                        <a:off x="6553200" y="3608993"/>
                        <a:ext cx="347663" cy="382588"/>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3525594906"/>
              </p:ext>
            </p:extLst>
          </p:nvPr>
        </p:nvGraphicFramePr>
        <p:xfrm>
          <a:off x="4900345" y="1715528"/>
          <a:ext cx="382588" cy="555625"/>
        </p:xfrm>
        <a:graphic>
          <a:graphicData uri="http://schemas.openxmlformats.org/presentationml/2006/ole">
            <mc:AlternateContent xmlns:mc="http://schemas.openxmlformats.org/markup-compatibility/2006">
              <mc:Choice xmlns:v="urn:schemas-microsoft-com:vml" Requires="v">
                <p:oleObj spid="_x0000_s83745" name="Equation" r:id="rId6" imgW="139700" imgH="203200" progId="Equation.3">
                  <p:embed/>
                </p:oleObj>
              </mc:Choice>
              <mc:Fallback>
                <p:oleObj name="Equation" r:id="rId6" imgW="139700" imgH="203200" progId="Equation.3">
                  <p:embed/>
                  <p:pic>
                    <p:nvPicPr>
                      <p:cNvPr id="0" name=""/>
                      <p:cNvPicPr/>
                      <p:nvPr/>
                    </p:nvPicPr>
                    <p:blipFill>
                      <a:blip r:embed="rId7"/>
                      <a:stretch>
                        <a:fillRect/>
                      </a:stretch>
                    </p:blipFill>
                    <p:spPr>
                      <a:xfrm>
                        <a:off x="4900345" y="1715528"/>
                        <a:ext cx="382588" cy="555625"/>
                      </a:xfrm>
                      <a:prstGeom prst="rect">
                        <a:avLst/>
                      </a:prstGeom>
                    </p:spPr>
                  </p:pic>
                </p:oleObj>
              </mc:Fallback>
            </mc:AlternateContent>
          </a:graphicData>
        </a:graphic>
      </p:graphicFrame>
      <p:grpSp>
        <p:nvGrpSpPr>
          <p:cNvPr id="56" name="Group 55"/>
          <p:cNvGrpSpPr/>
          <p:nvPr/>
        </p:nvGrpSpPr>
        <p:grpSpPr>
          <a:xfrm>
            <a:off x="1" y="-104168"/>
            <a:ext cx="9167812" cy="1350919"/>
            <a:chOff x="1" y="-104168"/>
            <a:chExt cx="9167812" cy="1350919"/>
          </a:xfrm>
        </p:grpSpPr>
        <p:pic>
          <p:nvPicPr>
            <p:cNvPr id="57" name="Picture 56"/>
            <p:cNvPicPr>
              <a:picLocks noChangeAspect="1"/>
            </p:cNvPicPr>
            <p:nvPr/>
          </p:nvPicPr>
          <p:blipFill>
            <a:blip r:embed="rId8"/>
            <a:stretch>
              <a:fillRect/>
            </a:stretch>
          </p:blipFill>
          <p:spPr>
            <a:xfrm>
              <a:off x="1" y="-104168"/>
              <a:ext cx="1407208" cy="1350919"/>
            </a:xfrm>
            <a:prstGeom prst="rect">
              <a:avLst/>
            </a:prstGeom>
          </p:spPr>
        </p:pic>
        <p:cxnSp>
          <p:nvCxnSpPr>
            <p:cNvPr id="58" name="Straight Connector 5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64" name="Group 63"/>
          <p:cNvGrpSpPr>
            <a:grpSpLocks noChangeAspect="1"/>
          </p:cNvGrpSpPr>
          <p:nvPr/>
        </p:nvGrpSpPr>
        <p:grpSpPr>
          <a:xfrm>
            <a:off x="5267472" y="2046568"/>
            <a:ext cx="457200" cy="489694"/>
            <a:chOff x="1433513" y="2006411"/>
            <a:chExt cx="548640" cy="587061"/>
          </a:xfrm>
        </p:grpSpPr>
        <p:sp>
          <p:nvSpPr>
            <p:cNvPr id="65" name="Oval 64"/>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66" name="TextBox 65"/>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cxnSp>
        <p:nvCxnSpPr>
          <p:cNvPr id="69" name="Straight Arrow Connector 68"/>
          <p:cNvCxnSpPr/>
          <p:nvPr/>
        </p:nvCxnSpPr>
        <p:spPr>
          <a:xfrm>
            <a:off x="5739866" y="2320433"/>
            <a:ext cx="210312" cy="2"/>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endCxn id="66" idx="0"/>
          </p:cNvCxnSpPr>
          <p:nvPr/>
        </p:nvCxnSpPr>
        <p:spPr>
          <a:xfrm>
            <a:off x="5485024" y="1384472"/>
            <a:ext cx="0" cy="662096"/>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1" name="Object 70"/>
          <p:cNvGraphicFramePr>
            <a:graphicFrameLocks noChangeAspect="1"/>
          </p:cNvGraphicFramePr>
          <p:nvPr>
            <p:extLst>
              <p:ext uri="{D42A27DB-BD31-4B8C-83A1-F6EECF244321}">
                <p14:modId xmlns:p14="http://schemas.microsoft.com/office/powerpoint/2010/main" val="2127232859"/>
              </p:ext>
            </p:extLst>
          </p:nvPr>
        </p:nvGraphicFramePr>
        <p:xfrm>
          <a:off x="5495050" y="1171575"/>
          <a:ext cx="487362" cy="625475"/>
        </p:xfrm>
        <a:graphic>
          <a:graphicData uri="http://schemas.openxmlformats.org/presentationml/2006/ole">
            <mc:AlternateContent xmlns:mc="http://schemas.openxmlformats.org/markup-compatibility/2006">
              <mc:Choice xmlns:v="urn:schemas-microsoft-com:vml" Requires="v">
                <p:oleObj spid="_x0000_s83746" name="Equation" r:id="rId9" imgW="177800" imgH="228600" progId="Equation.3">
                  <p:embed/>
                </p:oleObj>
              </mc:Choice>
              <mc:Fallback>
                <p:oleObj name="Equation" r:id="rId9" imgW="177800" imgH="228600" progId="Equation.3">
                  <p:embed/>
                  <p:pic>
                    <p:nvPicPr>
                      <p:cNvPr id="0" name=""/>
                      <p:cNvPicPr/>
                      <p:nvPr/>
                    </p:nvPicPr>
                    <p:blipFill>
                      <a:blip r:embed="rId10"/>
                      <a:stretch>
                        <a:fillRect/>
                      </a:stretch>
                    </p:blipFill>
                    <p:spPr>
                      <a:xfrm>
                        <a:off x="5495050" y="1171575"/>
                        <a:ext cx="487362" cy="625475"/>
                      </a:xfrm>
                      <a:prstGeom prst="rect">
                        <a:avLst/>
                      </a:prstGeom>
                    </p:spPr>
                  </p:pic>
                </p:oleObj>
              </mc:Fallback>
            </mc:AlternateContent>
          </a:graphicData>
        </a:graphic>
      </p:graphicFrame>
      <p:grpSp>
        <p:nvGrpSpPr>
          <p:cNvPr id="73" name="Group 72"/>
          <p:cNvGrpSpPr>
            <a:grpSpLocks noChangeAspect="1"/>
          </p:cNvGrpSpPr>
          <p:nvPr/>
        </p:nvGrpSpPr>
        <p:grpSpPr>
          <a:xfrm>
            <a:off x="1476157" y="3359581"/>
            <a:ext cx="457200" cy="489694"/>
            <a:chOff x="1433513" y="2006411"/>
            <a:chExt cx="548640" cy="587061"/>
          </a:xfrm>
        </p:grpSpPr>
        <p:sp>
          <p:nvSpPr>
            <p:cNvPr id="74" name="Oval 73"/>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75" name="TextBox 74"/>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cxnSp>
        <p:nvCxnSpPr>
          <p:cNvPr id="76" name="Straight Arrow Connector 75"/>
          <p:cNvCxnSpPr/>
          <p:nvPr/>
        </p:nvCxnSpPr>
        <p:spPr>
          <a:xfrm flipH="1">
            <a:off x="1952795" y="3614820"/>
            <a:ext cx="2148840"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946447" y="3624038"/>
            <a:ext cx="519799"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8" name="Object 77"/>
          <p:cNvGraphicFramePr>
            <a:graphicFrameLocks noChangeAspect="1"/>
          </p:cNvGraphicFramePr>
          <p:nvPr>
            <p:extLst>
              <p:ext uri="{D42A27DB-BD31-4B8C-83A1-F6EECF244321}">
                <p14:modId xmlns:p14="http://schemas.microsoft.com/office/powerpoint/2010/main" val="2695522643"/>
              </p:ext>
            </p:extLst>
          </p:nvPr>
        </p:nvGraphicFramePr>
        <p:xfrm>
          <a:off x="561177" y="3359581"/>
          <a:ext cx="347663" cy="382588"/>
        </p:xfrm>
        <a:graphic>
          <a:graphicData uri="http://schemas.openxmlformats.org/presentationml/2006/ole">
            <mc:AlternateContent xmlns:mc="http://schemas.openxmlformats.org/markup-compatibility/2006">
              <mc:Choice xmlns:v="urn:schemas-microsoft-com:vml" Requires="v">
                <p:oleObj spid="_x0000_s83747" name="Equation" r:id="rId11" imgW="127000" imgH="139700" progId="Equation.3">
                  <p:embed/>
                </p:oleObj>
              </mc:Choice>
              <mc:Fallback>
                <p:oleObj name="Equation" r:id="rId11" imgW="127000" imgH="139700" progId="Equation.3">
                  <p:embed/>
                  <p:pic>
                    <p:nvPicPr>
                      <p:cNvPr id="0" name=""/>
                      <p:cNvPicPr/>
                      <p:nvPr/>
                    </p:nvPicPr>
                    <p:blipFill>
                      <a:blip r:embed="rId12"/>
                      <a:stretch>
                        <a:fillRect/>
                      </a:stretch>
                    </p:blipFill>
                    <p:spPr>
                      <a:xfrm>
                        <a:off x="561177" y="3359581"/>
                        <a:ext cx="347663" cy="382588"/>
                      </a:xfrm>
                      <a:prstGeom prst="rect">
                        <a:avLst/>
                      </a:prstGeom>
                    </p:spPr>
                  </p:pic>
                </p:oleObj>
              </mc:Fallback>
            </mc:AlternateContent>
          </a:graphicData>
        </a:graphic>
      </p:graphicFrame>
    </p:spTree>
    <p:extLst>
      <p:ext uri="{BB962C8B-B14F-4D97-AF65-F5344CB8AC3E}">
        <p14:creationId xmlns:p14="http://schemas.microsoft.com/office/powerpoint/2010/main" val="211436198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192" y="0"/>
            <a:ext cx="8229600" cy="1143000"/>
          </a:xfrm>
        </p:spPr>
        <p:txBody>
          <a:bodyPr/>
          <a:lstStyle/>
          <a:p>
            <a:r>
              <a:rPr lang="en-US" dirty="0" smtClean="0"/>
              <a:t>Why we need control</a:t>
            </a:r>
            <a:endParaRPr lang="en-US" dirty="0"/>
          </a:p>
        </p:txBody>
      </p:sp>
      <p:sp>
        <p:nvSpPr>
          <p:cNvPr id="4" name="object 4"/>
          <p:cNvSpPr/>
          <p:nvPr/>
        </p:nvSpPr>
        <p:spPr>
          <a:xfrm>
            <a:off x="4482092" y="2302457"/>
            <a:ext cx="4451007" cy="3720246"/>
          </a:xfrm>
          <a:prstGeom prst="rect">
            <a:avLst/>
          </a:prstGeom>
          <a:blipFill>
            <a:blip r:embed="rId3" cstate="print"/>
            <a:stretch>
              <a:fillRect/>
            </a:stretch>
          </a:blipFill>
        </p:spPr>
        <p:txBody>
          <a:bodyPr wrap="square" lIns="0" tIns="0" rIns="0" bIns="0" rtlCol="0"/>
          <a:lstStyle/>
          <a:p>
            <a:endParaRPr dirty="0"/>
          </a:p>
        </p:txBody>
      </p:sp>
      <p:sp>
        <p:nvSpPr>
          <p:cNvPr id="5" name="TextBox 4"/>
          <p:cNvSpPr txBox="1"/>
          <p:nvPr/>
        </p:nvSpPr>
        <p:spPr>
          <a:xfrm>
            <a:off x="6831263" y="5918245"/>
            <a:ext cx="1503272" cy="369332"/>
          </a:xfrm>
          <a:prstGeom prst="rect">
            <a:avLst/>
          </a:prstGeom>
          <a:noFill/>
        </p:spPr>
        <p:txBody>
          <a:bodyPr wrap="none" rtlCol="0">
            <a:spAutoFit/>
          </a:bodyPr>
          <a:lstStyle/>
          <a:p>
            <a:r>
              <a:rPr lang="en-US" dirty="0" smtClean="0"/>
              <a:t>Ref </a:t>
            </a:r>
            <a:r>
              <a:rPr lang="en-US" spc="-10" dirty="0">
                <a:cs typeface="Calibri"/>
              </a:rPr>
              <a:t>G1600525</a:t>
            </a:r>
            <a:endParaRPr lang="en-US" dirty="0"/>
          </a:p>
        </p:txBody>
      </p:sp>
      <p:sp>
        <p:nvSpPr>
          <p:cNvPr id="6" name="TextBox 5"/>
          <p:cNvSpPr txBox="1"/>
          <p:nvPr/>
        </p:nvSpPr>
        <p:spPr>
          <a:xfrm>
            <a:off x="5360737" y="1627364"/>
            <a:ext cx="2839314" cy="523220"/>
          </a:xfrm>
          <a:prstGeom prst="rect">
            <a:avLst/>
          </a:prstGeom>
          <a:noFill/>
        </p:spPr>
        <p:txBody>
          <a:bodyPr wrap="none" rtlCol="0">
            <a:spAutoFit/>
          </a:bodyPr>
          <a:lstStyle/>
          <a:p>
            <a:r>
              <a:rPr lang="en-US" sz="2800" dirty="0" err="1" smtClean="0"/>
              <a:t>Fabry</a:t>
            </a:r>
            <a:r>
              <a:rPr lang="en-US" sz="2800" dirty="0" smtClean="0"/>
              <a:t>-Perot cavity</a:t>
            </a:r>
            <a:endParaRPr lang="en-US" sz="2800" dirty="0"/>
          </a:p>
        </p:txBody>
      </p:sp>
      <p:sp>
        <p:nvSpPr>
          <p:cNvPr id="7" name="TextBox 6"/>
          <p:cNvSpPr txBox="1"/>
          <p:nvPr/>
        </p:nvSpPr>
        <p:spPr>
          <a:xfrm>
            <a:off x="350255" y="1755294"/>
            <a:ext cx="3820695" cy="4031873"/>
          </a:xfrm>
          <a:prstGeom prst="rect">
            <a:avLst/>
          </a:prstGeom>
          <a:noFill/>
        </p:spPr>
        <p:txBody>
          <a:bodyPr wrap="square" rtlCol="0">
            <a:spAutoFit/>
          </a:bodyPr>
          <a:lstStyle/>
          <a:p>
            <a:pPr marL="285750" indent="-285750">
              <a:buFont typeface="Arial"/>
              <a:buChar char="•"/>
            </a:pPr>
            <a:r>
              <a:rPr lang="en-US" sz="3200" dirty="0" smtClean="0"/>
              <a:t>The ground moves and disturbs our mirrors.</a:t>
            </a:r>
          </a:p>
          <a:p>
            <a:pPr marL="285750" indent="-285750">
              <a:buFont typeface="Arial"/>
              <a:buChar char="•"/>
            </a:pPr>
            <a:endParaRPr lang="en-US" sz="3200" dirty="0" smtClean="0"/>
          </a:p>
          <a:p>
            <a:pPr marL="285750" indent="-285750">
              <a:buFont typeface="Arial"/>
              <a:buChar char="•"/>
            </a:pPr>
            <a:r>
              <a:rPr lang="en-US" sz="3200" dirty="0" smtClean="0"/>
              <a:t>We use control to keep the cavity lengths fixed and the mirrors aligned</a:t>
            </a:r>
            <a:endParaRPr lang="en-US" sz="3200" dirty="0"/>
          </a:p>
        </p:txBody>
      </p:sp>
      <p:sp>
        <p:nvSpPr>
          <p:cNvPr id="13" name="Slide Number Placeholder 12"/>
          <p:cNvSpPr>
            <a:spLocks noGrp="1"/>
          </p:cNvSpPr>
          <p:nvPr>
            <p:ph type="sldNum" sz="quarter" idx="12"/>
          </p:nvPr>
        </p:nvSpPr>
        <p:spPr/>
        <p:txBody>
          <a:bodyPr/>
          <a:lstStyle/>
          <a:p>
            <a:fld id="{22033EDB-169B-9A40-BDA9-44EE0641E66E}" type="slidenum">
              <a:rPr lang="en-US" smtClean="0"/>
              <a:t>4</a:t>
            </a:fld>
            <a:endParaRPr lang="en-US"/>
          </a:p>
        </p:txBody>
      </p:sp>
      <p:grpSp>
        <p:nvGrpSpPr>
          <p:cNvPr id="14" name="Group 13"/>
          <p:cNvGrpSpPr/>
          <p:nvPr/>
        </p:nvGrpSpPr>
        <p:grpSpPr>
          <a:xfrm>
            <a:off x="1" y="-104168"/>
            <a:ext cx="9167812" cy="1350919"/>
            <a:chOff x="1" y="-104168"/>
            <a:chExt cx="9167812" cy="1350919"/>
          </a:xfrm>
        </p:grpSpPr>
        <p:pic>
          <p:nvPicPr>
            <p:cNvPr id="15" name="Picture 14"/>
            <p:cNvPicPr>
              <a:picLocks noChangeAspect="1"/>
            </p:cNvPicPr>
            <p:nvPr/>
          </p:nvPicPr>
          <p:blipFill>
            <a:blip r:embed="rId4"/>
            <a:stretch>
              <a:fillRect/>
            </a:stretch>
          </p:blipFill>
          <p:spPr>
            <a:xfrm>
              <a:off x="1" y="-104168"/>
              <a:ext cx="1407208" cy="1350919"/>
            </a:xfrm>
            <a:prstGeom prst="rect">
              <a:avLst/>
            </a:prstGeom>
          </p:spPr>
        </p:pic>
        <p:cxnSp>
          <p:nvCxnSpPr>
            <p:cNvPr id="16" name="Straight Connector 15"/>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454709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768" y="20646"/>
            <a:ext cx="7761271" cy="1143000"/>
          </a:xfrm>
        </p:spPr>
        <p:txBody>
          <a:bodyPr/>
          <a:lstStyle/>
          <a:p>
            <a:r>
              <a:rPr lang="en-US" dirty="0" smtClean="0"/>
              <a:t>Feedback loop block diagram</a:t>
            </a:r>
            <a:endParaRPr lang="en-US" dirty="0"/>
          </a:p>
        </p:txBody>
      </p:sp>
      <p:sp>
        <p:nvSpPr>
          <p:cNvPr id="8" name="Rectangle 7"/>
          <p:cNvSpPr/>
          <p:nvPr/>
        </p:nvSpPr>
        <p:spPr>
          <a:xfrm>
            <a:off x="5949176" y="1884948"/>
            <a:ext cx="1237627"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H</a:t>
            </a:r>
            <a:endParaRPr lang="en-US" sz="2400" dirty="0">
              <a:solidFill>
                <a:srgbClr val="000000"/>
              </a:solidFill>
            </a:endParaRPr>
          </a:p>
        </p:txBody>
      </p:sp>
      <p:sp>
        <p:nvSpPr>
          <p:cNvPr id="9" name="Rectangle 8"/>
          <p:cNvSpPr/>
          <p:nvPr/>
        </p:nvSpPr>
        <p:spPr>
          <a:xfrm>
            <a:off x="4101943" y="3187030"/>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00"/>
                </a:solidFill>
              </a:rPr>
              <a:t>S</a:t>
            </a:r>
            <a:endParaRPr lang="en-US" sz="2400" dirty="0">
              <a:solidFill>
                <a:srgbClr val="000000"/>
              </a:solidFill>
            </a:endParaRPr>
          </a:p>
        </p:txBody>
      </p:sp>
      <p:cxnSp>
        <p:nvCxnSpPr>
          <p:cNvPr id="11" name="Straight Arrow Connector 10"/>
          <p:cNvCxnSpPr>
            <a:stCxn id="8" idx="3"/>
          </p:cNvCxnSpPr>
          <p:nvPr/>
        </p:nvCxnSpPr>
        <p:spPr>
          <a:xfrm flipV="1">
            <a:off x="7186803" y="2312736"/>
            <a:ext cx="1368589" cy="2"/>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340356" y="1482819"/>
            <a:ext cx="1195159" cy="830997"/>
          </a:xfrm>
          <a:prstGeom prst="rect">
            <a:avLst/>
          </a:prstGeom>
          <a:noFill/>
        </p:spPr>
        <p:txBody>
          <a:bodyPr wrap="none" rtlCol="0">
            <a:spAutoFit/>
          </a:bodyPr>
          <a:lstStyle/>
          <a:p>
            <a:r>
              <a:rPr lang="en-US" sz="2400" dirty="0" smtClean="0"/>
              <a:t>Current</a:t>
            </a:r>
          </a:p>
          <a:p>
            <a:r>
              <a:rPr lang="en-US" sz="2400" dirty="0"/>
              <a:t>position</a:t>
            </a:r>
          </a:p>
        </p:txBody>
      </p:sp>
      <p:cxnSp>
        <p:nvCxnSpPr>
          <p:cNvPr id="28" name="Straight Arrow Connector 27"/>
          <p:cNvCxnSpPr>
            <a:stCxn id="19" idx="6"/>
            <a:endCxn id="27" idx="1"/>
          </p:cNvCxnSpPr>
          <p:nvPr/>
        </p:nvCxnSpPr>
        <p:spPr>
          <a:xfrm flipV="1">
            <a:off x="1982153" y="2318505"/>
            <a:ext cx="158845" cy="914"/>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endCxn id="19" idx="2"/>
          </p:cNvCxnSpPr>
          <p:nvPr/>
        </p:nvCxnSpPr>
        <p:spPr>
          <a:xfrm>
            <a:off x="50485" y="2312736"/>
            <a:ext cx="1383028" cy="6683"/>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0485" y="1500878"/>
            <a:ext cx="1195159" cy="830997"/>
          </a:xfrm>
          <a:prstGeom prst="rect">
            <a:avLst/>
          </a:prstGeom>
          <a:noFill/>
        </p:spPr>
        <p:txBody>
          <a:bodyPr wrap="none" rtlCol="0">
            <a:spAutoFit/>
          </a:bodyPr>
          <a:lstStyle/>
          <a:p>
            <a:r>
              <a:rPr lang="en-US" sz="2400" dirty="0" smtClean="0"/>
              <a:t>Desired</a:t>
            </a:r>
          </a:p>
          <a:p>
            <a:r>
              <a:rPr lang="en-US" sz="2400" dirty="0"/>
              <a:t>position</a:t>
            </a:r>
          </a:p>
        </p:txBody>
      </p:sp>
      <p:sp>
        <p:nvSpPr>
          <p:cNvPr id="49" name="Rectangle 48"/>
          <p:cNvSpPr/>
          <p:nvPr/>
        </p:nvSpPr>
        <p:spPr>
          <a:xfrm>
            <a:off x="3506310" y="1884946"/>
            <a:ext cx="13445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A</a:t>
            </a:r>
            <a:endParaRPr lang="en-US" sz="2000" dirty="0">
              <a:solidFill>
                <a:srgbClr val="000000"/>
              </a:solidFill>
            </a:endParaRPr>
          </a:p>
        </p:txBody>
      </p:sp>
      <p:cxnSp>
        <p:nvCxnSpPr>
          <p:cNvPr id="54" name="Straight Arrow Connector 53"/>
          <p:cNvCxnSpPr>
            <a:stCxn id="49" idx="3"/>
            <a:endCxn id="8" idx="1"/>
          </p:cNvCxnSpPr>
          <p:nvPr/>
        </p:nvCxnSpPr>
        <p:spPr>
          <a:xfrm>
            <a:off x="4850868" y="2312736"/>
            <a:ext cx="420624" cy="2"/>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9" name="Elbow Connector 58"/>
          <p:cNvCxnSpPr>
            <a:endCxn id="9" idx="3"/>
          </p:cNvCxnSpPr>
          <p:nvPr/>
        </p:nvCxnSpPr>
        <p:spPr>
          <a:xfrm rot="10800000" flipV="1">
            <a:off x="5559102" y="2331874"/>
            <a:ext cx="1873741" cy="1282945"/>
          </a:xfrm>
          <a:prstGeom prst="bentConnector3">
            <a:avLst>
              <a:gd name="adj1" fmla="val 58"/>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Elbow Connector 61"/>
          <p:cNvCxnSpPr>
            <a:endCxn id="19" idx="4"/>
          </p:cNvCxnSpPr>
          <p:nvPr/>
        </p:nvCxnSpPr>
        <p:spPr>
          <a:xfrm rot="5400000" flipH="1" flipV="1">
            <a:off x="1310068" y="2991236"/>
            <a:ext cx="795528" cy="1"/>
          </a:xfrm>
          <a:prstGeom prst="bentConnector3">
            <a:avLst>
              <a:gd name="adj1" fmla="val 50000"/>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68" name="Group 67"/>
          <p:cNvGrpSpPr/>
          <p:nvPr/>
        </p:nvGrpSpPr>
        <p:grpSpPr>
          <a:xfrm>
            <a:off x="1393409" y="2045366"/>
            <a:ext cx="588744" cy="641684"/>
            <a:chOff x="1393409" y="2045366"/>
            <a:chExt cx="588744" cy="641684"/>
          </a:xfrm>
        </p:grpSpPr>
        <p:sp>
          <p:nvSpPr>
            <p:cNvPr id="19" name="Oval 18"/>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21" name="TextBox 20"/>
            <p:cNvSpPr txBox="1"/>
            <p:nvPr/>
          </p:nvSpPr>
          <p:spPr>
            <a:xfrm>
              <a:off x="1393409" y="2064967"/>
              <a:ext cx="338554" cy="461665"/>
            </a:xfrm>
            <a:prstGeom prst="rect">
              <a:avLst/>
            </a:prstGeom>
            <a:noFill/>
          </p:spPr>
          <p:txBody>
            <a:bodyPr wrap="none" rtlCol="0">
              <a:spAutoFit/>
            </a:bodyPr>
            <a:lstStyle/>
            <a:p>
              <a:r>
                <a:rPr lang="en-US" sz="2400" b="1" dirty="0" smtClean="0"/>
                <a:t>+</a:t>
              </a:r>
              <a:endParaRPr lang="en-US" sz="2400" b="1" dirty="0"/>
            </a:p>
          </p:txBody>
        </p:sp>
        <p:sp>
          <p:nvSpPr>
            <p:cNvPr id="67" name="TextBox 66"/>
            <p:cNvSpPr txBox="1"/>
            <p:nvPr/>
          </p:nvSpPr>
          <p:spPr>
            <a:xfrm>
              <a:off x="1565781" y="2225385"/>
              <a:ext cx="278892" cy="461665"/>
            </a:xfrm>
            <a:prstGeom prst="rect">
              <a:avLst/>
            </a:prstGeom>
            <a:noFill/>
          </p:spPr>
          <p:txBody>
            <a:bodyPr wrap="none" rtlCol="0">
              <a:spAutoFit/>
            </a:bodyPr>
            <a:lstStyle/>
            <a:p>
              <a:r>
                <a:rPr lang="en-US" sz="2400" b="1" dirty="0" smtClean="0"/>
                <a:t>-</a:t>
              </a:r>
              <a:endParaRPr lang="en-US" sz="2400" b="1" dirty="0"/>
            </a:p>
          </p:txBody>
        </p:sp>
      </p:grpSp>
      <p:sp>
        <p:nvSpPr>
          <p:cNvPr id="27" name="Rectangle 26"/>
          <p:cNvSpPr/>
          <p:nvPr/>
        </p:nvSpPr>
        <p:spPr>
          <a:xfrm>
            <a:off x="2140998" y="1890715"/>
            <a:ext cx="1153897"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C</a:t>
            </a:r>
            <a:endParaRPr lang="en-US" sz="2000" dirty="0">
              <a:solidFill>
                <a:srgbClr val="000000"/>
              </a:solidFill>
            </a:endParaRPr>
          </a:p>
        </p:txBody>
      </p:sp>
      <p:cxnSp>
        <p:nvCxnSpPr>
          <p:cNvPr id="29" name="Straight Arrow Connector 28"/>
          <p:cNvCxnSpPr>
            <a:stCxn id="27" idx="3"/>
            <a:endCxn id="49" idx="1"/>
          </p:cNvCxnSpPr>
          <p:nvPr/>
        </p:nvCxnSpPr>
        <p:spPr>
          <a:xfrm flipV="1">
            <a:off x="3294895" y="2312736"/>
            <a:ext cx="211415" cy="5769"/>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4" name="Slide Number Placeholder 23"/>
          <p:cNvSpPr>
            <a:spLocks noGrp="1"/>
          </p:cNvSpPr>
          <p:nvPr>
            <p:ph type="sldNum" sz="quarter" idx="12"/>
          </p:nvPr>
        </p:nvSpPr>
        <p:spPr/>
        <p:txBody>
          <a:bodyPr/>
          <a:lstStyle/>
          <a:p>
            <a:fld id="{22033EDB-169B-9A40-BDA9-44EE0641E66E}" type="slidenum">
              <a:rPr lang="en-US" smtClean="0"/>
              <a:t>40</a:t>
            </a:fld>
            <a:endParaRPr lang="en-US"/>
          </a:p>
        </p:txBody>
      </p:sp>
      <p:graphicFrame>
        <p:nvGraphicFramePr>
          <p:cNvPr id="35" name="Object 34"/>
          <p:cNvGraphicFramePr>
            <a:graphicFrameLocks noChangeAspect="1"/>
          </p:cNvGraphicFramePr>
          <p:nvPr>
            <p:extLst>
              <p:ext uri="{D42A27DB-BD31-4B8C-83A1-F6EECF244321}">
                <p14:modId xmlns:p14="http://schemas.microsoft.com/office/powerpoint/2010/main" val="3541073681"/>
              </p:ext>
            </p:extLst>
          </p:nvPr>
        </p:nvGraphicFramePr>
        <p:xfrm>
          <a:off x="6553200" y="3608993"/>
          <a:ext cx="347663" cy="382588"/>
        </p:xfrm>
        <a:graphic>
          <a:graphicData uri="http://schemas.openxmlformats.org/presentationml/2006/ole">
            <mc:AlternateContent xmlns:mc="http://schemas.openxmlformats.org/markup-compatibility/2006">
              <mc:Choice xmlns:v="urn:schemas-microsoft-com:vml" Requires="v">
                <p:oleObj spid="_x0000_s84768" name="Equation" r:id="rId4" imgW="127000" imgH="139700" progId="Equation.3">
                  <p:embed/>
                </p:oleObj>
              </mc:Choice>
              <mc:Fallback>
                <p:oleObj name="Equation" r:id="rId4" imgW="127000" imgH="139700" progId="Equation.3">
                  <p:embed/>
                  <p:pic>
                    <p:nvPicPr>
                      <p:cNvPr id="0" name=""/>
                      <p:cNvPicPr/>
                      <p:nvPr/>
                    </p:nvPicPr>
                    <p:blipFill>
                      <a:blip r:embed="rId5"/>
                      <a:stretch>
                        <a:fillRect/>
                      </a:stretch>
                    </p:blipFill>
                    <p:spPr>
                      <a:xfrm>
                        <a:off x="6553200" y="3608993"/>
                        <a:ext cx="347663" cy="382588"/>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1589144407"/>
              </p:ext>
            </p:extLst>
          </p:nvPr>
        </p:nvGraphicFramePr>
        <p:xfrm>
          <a:off x="4900345" y="1715528"/>
          <a:ext cx="382588" cy="555625"/>
        </p:xfrm>
        <a:graphic>
          <a:graphicData uri="http://schemas.openxmlformats.org/presentationml/2006/ole">
            <mc:AlternateContent xmlns:mc="http://schemas.openxmlformats.org/markup-compatibility/2006">
              <mc:Choice xmlns:v="urn:schemas-microsoft-com:vml" Requires="v">
                <p:oleObj spid="_x0000_s84769" name="Equation" r:id="rId6" imgW="139700" imgH="203200" progId="Equation.3">
                  <p:embed/>
                </p:oleObj>
              </mc:Choice>
              <mc:Fallback>
                <p:oleObj name="Equation" r:id="rId6" imgW="139700" imgH="203200" progId="Equation.3">
                  <p:embed/>
                  <p:pic>
                    <p:nvPicPr>
                      <p:cNvPr id="0" name=""/>
                      <p:cNvPicPr/>
                      <p:nvPr/>
                    </p:nvPicPr>
                    <p:blipFill>
                      <a:blip r:embed="rId7"/>
                      <a:stretch>
                        <a:fillRect/>
                      </a:stretch>
                    </p:blipFill>
                    <p:spPr>
                      <a:xfrm>
                        <a:off x="4900345" y="1715528"/>
                        <a:ext cx="382588" cy="555625"/>
                      </a:xfrm>
                      <a:prstGeom prst="rect">
                        <a:avLst/>
                      </a:prstGeom>
                    </p:spPr>
                  </p:pic>
                </p:oleObj>
              </mc:Fallback>
            </mc:AlternateContent>
          </a:graphicData>
        </a:graphic>
      </p:graphicFrame>
      <p:grpSp>
        <p:nvGrpSpPr>
          <p:cNvPr id="56" name="Group 55"/>
          <p:cNvGrpSpPr/>
          <p:nvPr/>
        </p:nvGrpSpPr>
        <p:grpSpPr>
          <a:xfrm>
            <a:off x="1" y="-104168"/>
            <a:ext cx="9167812" cy="1350919"/>
            <a:chOff x="1" y="-104168"/>
            <a:chExt cx="9167812" cy="1350919"/>
          </a:xfrm>
        </p:grpSpPr>
        <p:pic>
          <p:nvPicPr>
            <p:cNvPr id="57" name="Picture 56"/>
            <p:cNvPicPr>
              <a:picLocks noChangeAspect="1"/>
            </p:cNvPicPr>
            <p:nvPr/>
          </p:nvPicPr>
          <p:blipFill>
            <a:blip r:embed="rId8"/>
            <a:stretch>
              <a:fillRect/>
            </a:stretch>
          </p:blipFill>
          <p:spPr>
            <a:xfrm>
              <a:off x="1" y="-104168"/>
              <a:ext cx="1407208" cy="1350919"/>
            </a:xfrm>
            <a:prstGeom prst="rect">
              <a:avLst/>
            </a:prstGeom>
          </p:spPr>
        </p:pic>
        <p:cxnSp>
          <p:nvCxnSpPr>
            <p:cNvPr id="58" name="Straight Connector 5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64" name="Group 63"/>
          <p:cNvGrpSpPr>
            <a:grpSpLocks noChangeAspect="1"/>
          </p:cNvGrpSpPr>
          <p:nvPr/>
        </p:nvGrpSpPr>
        <p:grpSpPr>
          <a:xfrm>
            <a:off x="5267472" y="2046568"/>
            <a:ext cx="457200" cy="489694"/>
            <a:chOff x="1433513" y="2006411"/>
            <a:chExt cx="548640" cy="587061"/>
          </a:xfrm>
        </p:grpSpPr>
        <p:sp>
          <p:nvSpPr>
            <p:cNvPr id="65" name="Oval 64"/>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66" name="TextBox 65"/>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cxnSp>
        <p:nvCxnSpPr>
          <p:cNvPr id="69" name="Straight Arrow Connector 68"/>
          <p:cNvCxnSpPr/>
          <p:nvPr/>
        </p:nvCxnSpPr>
        <p:spPr>
          <a:xfrm>
            <a:off x="5739866" y="2320433"/>
            <a:ext cx="210312" cy="2"/>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endCxn id="66" idx="0"/>
          </p:cNvCxnSpPr>
          <p:nvPr/>
        </p:nvCxnSpPr>
        <p:spPr>
          <a:xfrm>
            <a:off x="5485024" y="1384472"/>
            <a:ext cx="0" cy="662096"/>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1" name="Object 70"/>
          <p:cNvGraphicFramePr>
            <a:graphicFrameLocks noChangeAspect="1"/>
          </p:cNvGraphicFramePr>
          <p:nvPr>
            <p:extLst>
              <p:ext uri="{D42A27DB-BD31-4B8C-83A1-F6EECF244321}">
                <p14:modId xmlns:p14="http://schemas.microsoft.com/office/powerpoint/2010/main" val="2215770538"/>
              </p:ext>
            </p:extLst>
          </p:nvPr>
        </p:nvGraphicFramePr>
        <p:xfrm>
          <a:off x="5495050" y="1171575"/>
          <a:ext cx="487362" cy="625475"/>
        </p:xfrm>
        <a:graphic>
          <a:graphicData uri="http://schemas.openxmlformats.org/presentationml/2006/ole">
            <mc:AlternateContent xmlns:mc="http://schemas.openxmlformats.org/markup-compatibility/2006">
              <mc:Choice xmlns:v="urn:schemas-microsoft-com:vml" Requires="v">
                <p:oleObj spid="_x0000_s84770" name="Equation" r:id="rId9" imgW="177800" imgH="228600" progId="Equation.3">
                  <p:embed/>
                </p:oleObj>
              </mc:Choice>
              <mc:Fallback>
                <p:oleObj name="Equation" r:id="rId9" imgW="177800" imgH="228600" progId="Equation.3">
                  <p:embed/>
                  <p:pic>
                    <p:nvPicPr>
                      <p:cNvPr id="0" name=""/>
                      <p:cNvPicPr/>
                      <p:nvPr/>
                    </p:nvPicPr>
                    <p:blipFill>
                      <a:blip r:embed="rId10"/>
                      <a:stretch>
                        <a:fillRect/>
                      </a:stretch>
                    </p:blipFill>
                    <p:spPr>
                      <a:xfrm>
                        <a:off x="5495050" y="1171575"/>
                        <a:ext cx="487362" cy="625475"/>
                      </a:xfrm>
                      <a:prstGeom prst="rect">
                        <a:avLst/>
                      </a:prstGeom>
                    </p:spPr>
                  </p:pic>
                </p:oleObj>
              </mc:Fallback>
            </mc:AlternateContent>
          </a:graphicData>
        </a:graphic>
      </p:graphicFrame>
      <p:grpSp>
        <p:nvGrpSpPr>
          <p:cNvPr id="73" name="Group 72"/>
          <p:cNvGrpSpPr>
            <a:grpSpLocks noChangeAspect="1"/>
          </p:cNvGrpSpPr>
          <p:nvPr/>
        </p:nvGrpSpPr>
        <p:grpSpPr>
          <a:xfrm>
            <a:off x="1476157" y="3359581"/>
            <a:ext cx="457200" cy="489694"/>
            <a:chOff x="1433513" y="2006411"/>
            <a:chExt cx="548640" cy="587061"/>
          </a:xfrm>
        </p:grpSpPr>
        <p:sp>
          <p:nvSpPr>
            <p:cNvPr id="74" name="Oval 73"/>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75" name="TextBox 74"/>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cxnSp>
        <p:nvCxnSpPr>
          <p:cNvPr id="76" name="Straight Arrow Connector 75"/>
          <p:cNvCxnSpPr/>
          <p:nvPr/>
        </p:nvCxnSpPr>
        <p:spPr>
          <a:xfrm flipH="1">
            <a:off x="1952795" y="3614820"/>
            <a:ext cx="2148840"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946447" y="3624038"/>
            <a:ext cx="519799"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8" name="Object 77"/>
          <p:cNvGraphicFramePr>
            <a:graphicFrameLocks noChangeAspect="1"/>
          </p:cNvGraphicFramePr>
          <p:nvPr>
            <p:extLst>
              <p:ext uri="{D42A27DB-BD31-4B8C-83A1-F6EECF244321}">
                <p14:modId xmlns:p14="http://schemas.microsoft.com/office/powerpoint/2010/main" val="1991236000"/>
              </p:ext>
            </p:extLst>
          </p:nvPr>
        </p:nvGraphicFramePr>
        <p:xfrm>
          <a:off x="561177" y="3359581"/>
          <a:ext cx="347663" cy="382588"/>
        </p:xfrm>
        <a:graphic>
          <a:graphicData uri="http://schemas.openxmlformats.org/presentationml/2006/ole">
            <mc:AlternateContent xmlns:mc="http://schemas.openxmlformats.org/markup-compatibility/2006">
              <mc:Choice xmlns:v="urn:schemas-microsoft-com:vml" Requires="v">
                <p:oleObj spid="_x0000_s84771" name="Equation" r:id="rId11" imgW="127000" imgH="139700" progId="Equation.3">
                  <p:embed/>
                </p:oleObj>
              </mc:Choice>
              <mc:Fallback>
                <p:oleObj name="Equation" r:id="rId11" imgW="127000" imgH="139700" progId="Equation.3">
                  <p:embed/>
                  <p:pic>
                    <p:nvPicPr>
                      <p:cNvPr id="0" name=""/>
                      <p:cNvPicPr/>
                      <p:nvPr/>
                    </p:nvPicPr>
                    <p:blipFill>
                      <a:blip r:embed="rId12"/>
                      <a:stretch>
                        <a:fillRect/>
                      </a:stretch>
                    </p:blipFill>
                    <p:spPr>
                      <a:xfrm>
                        <a:off x="561177" y="3359581"/>
                        <a:ext cx="347663" cy="382588"/>
                      </a:xfrm>
                      <a:prstGeom prst="rect">
                        <a:avLst/>
                      </a:prstGeom>
                    </p:spPr>
                  </p:pic>
                </p:oleObj>
              </mc:Fallback>
            </mc:AlternateContent>
          </a:graphicData>
        </a:graphic>
      </p:graphicFrame>
    </p:spTree>
    <p:extLst>
      <p:ext uri="{BB962C8B-B14F-4D97-AF65-F5344CB8AC3E}">
        <p14:creationId xmlns:p14="http://schemas.microsoft.com/office/powerpoint/2010/main" val="241220329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768" y="20646"/>
            <a:ext cx="7761271" cy="1143000"/>
          </a:xfrm>
        </p:spPr>
        <p:txBody>
          <a:bodyPr/>
          <a:lstStyle/>
          <a:p>
            <a:r>
              <a:rPr lang="en-US" dirty="0" smtClean="0"/>
              <a:t>Feedback loop block diagram</a:t>
            </a:r>
            <a:endParaRPr lang="en-US" dirty="0"/>
          </a:p>
        </p:txBody>
      </p:sp>
      <p:sp>
        <p:nvSpPr>
          <p:cNvPr id="8" name="Rectangle 7"/>
          <p:cNvSpPr/>
          <p:nvPr/>
        </p:nvSpPr>
        <p:spPr>
          <a:xfrm>
            <a:off x="5949176" y="1884948"/>
            <a:ext cx="1237627"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H</a:t>
            </a:r>
            <a:endParaRPr lang="en-US" sz="2400" dirty="0">
              <a:solidFill>
                <a:srgbClr val="000000"/>
              </a:solidFill>
            </a:endParaRPr>
          </a:p>
        </p:txBody>
      </p:sp>
      <p:sp>
        <p:nvSpPr>
          <p:cNvPr id="9" name="Rectangle 8"/>
          <p:cNvSpPr/>
          <p:nvPr/>
        </p:nvSpPr>
        <p:spPr>
          <a:xfrm>
            <a:off x="4101943" y="3187030"/>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00"/>
                </a:solidFill>
              </a:rPr>
              <a:t>S</a:t>
            </a:r>
            <a:endParaRPr lang="en-US" sz="2400" dirty="0">
              <a:solidFill>
                <a:srgbClr val="000000"/>
              </a:solidFill>
            </a:endParaRPr>
          </a:p>
        </p:txBody>
      </p:sp>
      <p:cxnSp>
        <p:nvCxnSpPr>
          <p:cNvPr id="11" name="Straight Arrow Connector 10"/>
          <p:cNvCxnSpPr>
            <a:stCxn id="8" idx="3"/>
          </p:cNvCxnSpPr>
          <p:nvPr/>
        </p:nvCxnSpPr>
        <p:spPr>
          <a:xfrm flipV="1">
            <a:off x="7186803" y="2312736"/>
            <a:ext cx="1368589" cy="2"/>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340356" y="1482819"/>
            <a:ext cx="1195159" cy="830997"/>
          </a:xfrm>
          <a:prstGeom prst="rect">
            <a:avLst/>
          </a:prstGeom>
          <a:noFill/>
        </p:spPr>
        <p:txBody>
          <a:bodyPr wrap="none" rtlCol="0">
            <a:spAutoFit/>
          </a:bodyPr>
          <a:lstStyle/>
          <a:p>
            <a:r>
              <a:rPr lang="en-US" sz="2400" dirty="0" smtClean="0"/>
              <a:t>Current</a:t>
            </a:r>
          </a:p>
          <a:p>
            <a:r>
              <a:rPr lang="en-US" sz="2400" dirty="0"/>
              <a:t>position</a:t>
            </a:r>
          </a:p>
        </p:txBody>
      </p:sp>
      <p:cxnSp>
        <p:nvCxnSpPr>
          <p:cNvPr id="28" name="Straight Arrow Connector 27"/>
          <p:cNvCxnSpPr>
            <a:stCxn id="19" idx="6"/>
            <a:endCxn id="27" idx="1"/>
          </p:cNvCxnSpPr>
          <p:nvPr/>
        </p:nvCxnSpPr>
        <p:spPr>
          <a:xfrm flipV="1">
            <a:off x="1982153" y="2318505"/>
            <a:ext cx="158845" cy="914"/>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endCxn id="19" idx="2"/>
          </p:cNvCxnSpPr>
          <p:nvPr/>
        </p:nvCxnSpPr>
        <p:spPr>
          <a:xfrm>
            <a:off x="50485" y="2312736"/>
            <a:ext cx="1383028" cy="6683"/>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0485" y="1500878"/>
            <a:ext cx="1195159" cy="830997"/>
          </a:xfrm>
          <a:prstGeom prst="rect">
            <a:avLst/>
          </a:prstGeom>
          <a:noFill/>
        </p:spPr>
        <p:txBody>
          <a:bodyPr wrap="none" rtlCol="0">
            <a:spAutoFit/>
          </a:bodyPr>
          <a:lstStyle/>
          <a:p>
            <a:r>
              <a:rPr lang="en-US" sz="2400" dirty="0" smtClean="0"/>
              <a:t>Desired</a:t>
            </a:r>
          </a:p>
          <a:p>
            <a:r>
              <a:rPr lang="en-US" sz="2400" dirty="0"/>
              <a:t>position</a:t>
            </a:r>
          </a:p>
        </p:txBody>
      </p:sp>
      <p:sp>
        <p:nvSpPr>
          <p:cNvPr id="49" name="Rectangle 48"/>
          <p:cNvSpPr/>
          <p:nvPr/>
        </p:nvSpPr>
        <p:spPr>
          <a:xfrm>
            <a:off x="3506310" y="1884946"/>
            <a:ext cx="13445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A</a:t>
            </a:r>
            <a:endParaRPr lang="en-US" sz="2000" dirty="0">
              <a:solidFill>
                <a:srgbClr val="000000"/>
              </a:solidFill>
            </a:endParaRPr>
          </a:p>
        </p:txBody>
      </p:sp>
      <p:cxnSp>
        <p:nvCxnSpPr>
          <p:cNvPr id="54" name="Straight Arrow Connector 53"/>
          <p:cNvCxnSpPr>
            <a:stCxn id="49" idx="3"/>
            <a:endCxn id="8" idx="1"/>
          </p:cNvCxnSpPr>
          <p:nvPr/>
        </p:nvCxnSpPr>
        <p:spPr>
          <a:xfrm>
            <a:off x="4850868" y="2312736"/>
            <a:ext cx="420624" cy="2"/>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9" name="Elbow Connector 58"/>
          <p:cNvCxnSpPr>
            <a:endCxn id="9" idx="3"/>
          </p:cNvCxnSpPr>
          <p:nvPr/>
        </p:nvCxnSpPr>
        <p:spPr>
          <a:xfrm rot="10800000" flipV="1">
            <a:off x="5559102" y="2331874"/>
            <a:ext cx="1873741" cy="1282945"/>
          </a:xfrm>
          <a:prstGeom prst="bentConnector3">
            <a:avLst>
              <a:gd name="adj1" fmla="val 58"/>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Elbow Connector 61"/>
          <p:cNvCxnSpPr>
            <a:endCxn id="19" idx="4"/>
          </p:cNvCxnSpPr>
          <p:nvPr/>
        </p:nvCxnSpPr>
        <p:spPr>
          <a:xfrm rot="5400000" flipH="1" flipV="1">
            <a:off x="1310068" y="2991236"/>
            <a:ext cx="795528" cy="1"/>
          </a:xfrm>
          <a:prstGeom prst="bentConnector3">
            <a:avLst>
              <a:gd name="adj1" fmla="val 50000"/>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68" name="Group 67"/>
          <p:cNvGrpSpPr/>
          <p:nvPr/>
        </p:nvGrpSpPr>
        <p:grpSpPr>
          <a:xfrm>
            <a:off x="1393409" y="2045366"/>
            <a:ext cx="588744" cy="641684"/>
            <a:chOff x="1393409" y="2045366"/>
            <a:chExt cx="588744" cy="641684"/>
          </a:xfrm>
        </p:grpSpPr>
        <p:sp>
          <p:nvSpPr>
            <p:cNvPr id="19" name="Oval 18"/>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21" name="TextBox 20"/>
            <p:cNvSpPr txBox="1"/>
            <p:nvPr/>
          </p:nvSpPr>
          <p:spPr>
            <a:xfrm>
              <a:off x="1393409" y="2064967"/>
              <a:ext cx="338554" cy="461665"/>
            </a:xfrm>
            <a:prstGeom prst="rect">
              <a:avLst/>
            </a:prstGeom>
            <a:noFill/>
          </p:spPr>
          <p:txBody>
            <a:bodyPr wrap="none" rtlCol="0">
              <a:spAutoFit/>
            </a:bodyPr>
            <a:lstStyle/>
            <a:p>
              <a:r>
                <a:rPr lang="en-US" sz="2400" b="1" dirty="0" smtClean="0"/>
                <a:t>+</a:t>
              </a:r>
              <a:endParaRPr lang="en-US" sz="2400" b="1" dirty="0"/>
            </a:p>
          </p:txBody>
        </p:sp>
        <p:sp>
          <p:nvSpPr>
            <p:cNvPr id="67" name="TextBox 66"/>
            <p:cNvSpPr txBox="1"/>
            <p:nvPr/>
          </p:nvSpPr>
          <p:spPr>
            <a:xfrm>
              <a:off x="1565781" y="2225385"/>
              <a:ext cx="278892" cy="461665"/>
            </a:xfrm>
            <a:prstGeom prst="rect">
              <a:avLst/>
            </a:prstGeom>
            <a:noFill/>
          </p:spPr>
          <p:txBody>
            <a:bodyPr wrap="none" rtlCol="0">
              <a:spAutoFit/>
            </a:bodyPr>
            <a:lstStyle/>
            <a:p>
              <a:r>
                <a:rPr lang="en-US" sz="2400" b="1" dirty="0" smtClean="0"/>
                <a:t>-</a:t>
              </a:r>
              <a:endParaRPr lang="en-US" sz="2400" b="1" dirty="0"/>
            </a:p>
          </p:txBody>
        </p:sp>
      </p:grpSp>
      <p:sp>
        <p:nvSpPr>
          <p:cNvPr id="27" name="Rectangle 26"/>
          <p:cNvSpPr/>
          <p:nvPr/>
        </p:nvSpPr>
        <p:spPr>
          <a:xfrm>
            <a:off x="2140998" y="1890715"/>
            <a:ext cx="1153897"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C</a:t>
            </a:r>
            <a:endParaRPr lang="en-US" sz="2000" dirty="0">
              <a:solidFill>
                <a:srgbClr val="000000"/>
              </a:solidFill>
            </a:endParaRPr>
          </a:p>
        </p:txBody>
      </p:sp>
      <p:cxnSp>
        <p:nvCxnSpPr>
          <p:cNvPr id="29" name="Straight Arrow Connector 28"/>
          <p:cNvCxnSpPr>
            <a:stCxn id="27" idx="3"/>
            <a:endCxn id="49" idx="1"/>
          </p:cNvCxnSpPr>
          <p:nvPr/>
        </p:nvCxnSpPr>
        <p:spPr>
          <a:xfrm flipV="1">
            <a:off x="3294895" y="2312736"/>
            <a:ext cx="211415" cy="5769"/>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4" name="Slide Number Placeholder 23"/>
          <p:cNvSpPr>
            <a:spLocks noGrp="1"/>
          </p:cNvSpPr>
          <p:nvPr>
            <p:ph type="sldNum" sz="quarter" idx="12"/>
          </p:nvPr>
        </p:nvSpPr>
        <p:spPr/>
        <p:txBody>
          <a:bodyPr/>
          <a:lstStyle/>
          <a:p>
            <a:fld id="{22033EDB-169B-9A40-BDA9-44EE0641E66E}" type="slidenum">
              <a:rPr lang="en-US" smtClean="0"/>
              <a:t>41</a:t>
            </a:fld>
            <a:endParaRPr lang="en-US"/>
          </a:p>
        </p:txBody>
      </p:sp>
      <p:graphicFrame>
        <p:nvGraphicFramePr>
          <p:cNvPr id="35" name="Object 34"/>
          <p:cNvGraphicFramePr>
            <a:graphicFrameLocks noChangeAspect="1"/>
          </p:cNvGraphicFramePr>
          <p:nvPr>
            <p:extLst>
              <p:ext uri="{D42A27DB-BD31-4B8C-83A1-F6EECF244321}">
                <p14:modId xmlns:p14="http://schemas.microsoft.com/office/powerpoint/2010/main" val="1025716891"/>
              </p:ext>
            </p:extLst>
          </p:nvPr>
        </p:nvGraphicFramePr>
        <p:xfrm>
          <a:off x="6553200" y="3608993"/>
          <a:ext cx="347663" cy="382588"/>
        </p:xfrm>
        <a:graphic>
          <a:graphicData uri="http://schemas.openxmlformats.org/presentationml/2006/ole">
            <mc:AlternateContent xmlns:mc="http://schemas.openxmlformats.org/markup-compatibility/2006">
              <mc:Choice xmlns:v="urn:schemas-microsoft-com:vml" Requires="v">
                <p:oleObj spid="_x0000_s89033" name="Equation" r:id="rId4" imgW="127000" imgH="139700" progId="Equation.3">
                  <p:embed/>
                </p:oleObj>
              </mc:Choice>
              <mc:Fallback>
                <p:oleObj name="Equation" r:id="rId4" imgW="127000" imgH="139700" progId="Equation.3">
                  <p:embed/>
                  <p:pic>
                    <p:nvPicPr>
                      <p:cNvPr id="0" name=""/>
                      <p:cNvPicPr/>
                      <p:nvPr/>
                    </p:nvPicPr>
                    <p:blipFill>
                      <a:blip r:embed="rId5"/>
                      <a:stretch>
                        <a:fillRect/>
                      </a:stretch>
                    </p:blipFill>
                    <p:spPr>
                      <a:xfrm>
                        <a:off x="6553200" y="3608993"/>
                        <a:ext cx="347663" cy="382588"/>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775024634"/>
              </p:ext>
            </p:extLst>
          </p:nvPr>
        </p:nvGraphicFramePr>
        <p:xfrm>
          <a:off x="4900345" y="1715528"/>
          <a:ext cx="382588" cy="555625"/>
        </p:xfrm>
        <a:graphic>
          <a:graphicData uri="http://schemas.openxmlformats.org/presentationml/2006/ole">
            <mc:AlternateContent xmlns:mc="http://schemas.openxmlformats.org/markup-compatibility/2006">
              <mc:Choice xmlns:v="urn:schemas-microsoft-com:vml" Requires="v">
                <p:oleObj spid="_x0000_s89034" name="Equation" r:id="rId6" imgW="139700" imgH="203200" progId="Equation.3">
                  <p:embed/>
                </p:oleObj>
              </mc:Choice>
              <mc:Fallback>
                <p:oleObj name="Equation" r:id="rId6" imgW="139700" imgH="203200" progId="Equation.3">
                  <p:embed/>
                  <p:pic>
                    <p:nvPicPr>
                      <p:cNvPr id="0" name=""/>
                      <p:cNvPicPr/>
                      <p:nvPr/>
                    </p:nvPicPr>
                    <p:blipFill>
                      <a:blip r:embed="rId7"/>
                      <a:stretch>
                        <a:fillRect/>
                      </a:stretch>
                    </p:blipFill>
                    <p:spPr>
                      <a:xfrm>
                        <a:off x="4900345" y="1715528"/>
                        <a:ext cx="382588" cy="555625"/>
                      </a:xfrm>
                      <a:prstGeom prst="rect">
                        <a:avLst/>
                      </a:prstGeom>
                    </p:spPr>
                  </p:pic>
                </p:oleObj>
              </mc:Fallback>
            </mc:AlternateContent>
          </a:graphicData>
        </a:graphic>
      </p:graphicFrame>
      <p:grpSp>
        <p:nvGrpSpPr>
          <p:cNvPr id="56" name="Group 55"/>
          <p:cNvGrpSpPr/>
          <p:nvPr/>
        </p:nvGrpSpPr>
        <p:grpSpPr>
          <a:xfrm>
            <a:off x="1" y="-104168"/>
            <a:ext cx="9167812" cy="1350919"/>
            <a:chOff x="1" y="-104168"/>
            <a:chExt cx="9167812" cy="1350919"/>
          </a:xfrm>
        </p:grpSpPr>
        <p:pic>
          <p:nvPicPr>
            <p:cNvPr id="57" name="Picture 56"/>
            <p:cNvPicPr>
              <a:picLocks noChangeAspect="1"/>
            </p:cNvPicPr>
            <p:nvPr/>
          </p:nvPicPr>
          <p:blipFill>
            <a:blip r:embed="rId8"/>
            <a:stretch>
              <a:fillRect/>
            </a:stretch>
          </p:blipFill>
          <p:spPr>
            <a:xfrm>
              <a:off x="1" y="-104168"/>
              <a:ext cx="1407208" cy="1350919"/>
            </a:xfrm>
            <a:prstGeom prst="rect">
              <a:avLst/>
            </a:prstGeom>
          </p:spPr>
        </p:pic>
        <p:cxnSp>
          <p:nvCxnSpPr>
            <p:cNvPr id="58" name="Straight Connector 5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64" name="Group 63"/>
          <p:cNvGrpSpPr>
            <a:grpSpLocks noChangeAspect="1"/>
          </p:cNvGrpSpPr>
          <p:nvPr/>
        </p:nvGrpSpPr>
        <p:grpSpPr>
          <a:xfrm>
            <a:off x="5267472" y="2046568"/>
            <a:ext cx="457200" cy="489694"/>
            <a:chOff x="1433513" y="2006411"/>
            <a:chExt cx="548640" cy="587061"/>
          </a:xfrm>
        </p:grpSpPr>
        <p:sp>
          <p:nvSpPr>
            <p:cNvPr id="65" name="Oval 64"/>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66" name="TextBox 65"/>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cxnSp>
        <p:nvCxnSpPr>
          <p:cNvPr id="69" name="Straight Arrow Connector 68"/>
          <p:cNvCxnSpPr/>
          <p:nvPr/>
        </p:nvCxnSpPr>
        <p:spPr>
          <a:xfrm>
            <a:off x="5739866" y="2320433"/>
            <a:ext cx="210312" cy="2"/>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endCxn id="66" idx="0"/>
          </p:cNvCxnSpPr>
          <p:nvPr/>
        </p:nvCxnSpPr>
        <p:spPr>
          <a:xfrm>
            <a:off x="5485024" y="1384472"/>
            <a:ext cx="0" cy="662096"/>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1" name="Object 70"/>
          <p:cNvGraphicFramePr>
            <a:graphicFrameLocks noChangeAspect="1"/>
          </p:cNvGraphicFramePr>
          <p:nvPr>
            <p:extLst>
              <p:ext uri="{D42A27DB-BD31-4B8C-83A1-F6EECF244321}">
                <p14:modId xmlns:p14="http://schemas.microsoft.com/office/powerpoint/2010/main" val="3452145020"/>
              </p:ext>
            </p:extLst>
          </p:nvPr>
        </p:nvGraphicFramePr>
        <p:xfrm>
          <a:off x="5495050" y="1171575"/>
          <a:ext cx="487362" cy="625475"/>
        </p:xfrm>
        <a:graphic>
          <a:graphicData uri="http://schemas.openxmlformats.org/presentationml/2006/ole">
            <mc:AlternateContent xmlns:mc="http://schemas.openxmlformats.org/markup-compatibility/2006">
              <mc:Choice xmlns:v="urn:schemas-microsoft-com:vml" Requires="v">
                <p:oleObj spid="_x0000_s89035" name="Equation" r:id="rId9" imgW="177800" imgH="228600" progId="Equation.3">
                  <p:embed/>
                </p:oleObj>
              </mc:Choice>
              <mc:Fallback>
                <p:oleObj name="Equation" r:id="rId9" imgW="177800" imgH="228600" progId="Equation.3">
                  <p:embed/>
                  <p:pic>
                    <p:nvPicPr>
                      <p:cNvPr id="0" name=""/>
                      <p:cNvPicPr/>
                      <p:nvPr/>
                    </p:nvPicPr>
                    <p:blipFill>
                      <a:blip r:embed="rId10"/>
                      <a:stretch>
                        <a:fillRect/>
                      </a:stretch>
                    </p:blipFill>
                    <p:spPr>
                      <a:xfrm>
                        <a:off x="5495050" y="1171575"/>
                        <a:ext cx="487362" cy="625475"/>
                      </a:xfrm>
                      <a:prstGeom prst="rect">
                        <a:avLst/>
                      </a:prstGeom>
                    </p:spPr>
                  </p:pic>
                </p:oleObj>
              </mc:Fallback>
            </mc:AlternateContent>
          </a:graphicData>
        </a:graphic>
      </p:graphicFrame>
      <p:grpSp>
        <p:nvGrpSpPr>
          <p:cNvPr id="73" name="Group 72"/>
          <p:cNvGrpSpPr>
            <a:grpSpLocks noChangeAspect="1"/>
          </p:cNvGrpSpPr>
          <p:nvPr/>
        </p:nvGrpSpPr>
        <p:grpSpPr>
          <a:xfrm>
            <a:off x="1476157" y="3359581"/>
            <a:ext cx="457200" cy="489694"/>
            <a:chOff x="1433513" y="2006411"/>
            <a:chExt cx="548640" cy="587061"/>
          </a:xfrm>
        </p:grpSpPr>
        <p:sp>
          <p:nvSpPr>
            <p:cNvPr id="74" name="Oval 73"/>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75" name="TextBox 74"/>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cxnSp>
        <p:nvCxnSpPr>
          <p:cNvPr id="76" name="Straight Arrow Connector 75"/>
          <p:cNvCxnSpPr/>
          <p:nvPr/>
        </p:nvCxnSpPr>
        <p:spPr>
          <a:xfrm flipH="1">
            <a:off x="1952795" y="3614820"/>
            <a:ext cx="2148840"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946447" y="3624038"/>
            <a:ext cx="519799"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8" name="Object 77"/>
          <p:cNvGraphicFramePr>
            <a:graphicFrameLocks noChangeAspect="1"/>
          </p:cNvGraphicFramePr>
          <p:nvPr>
            <p:extLst>
              <p:ext uri="{D42A27DB-BD31-4B8C-83A1-F6EECF244321}">
                <p14:modId xmlns:p14="http://schemas.microsoft.com/office/powerpoint/2010/main" val="1479002496"/>
              </p:ext>
            </p:extLst>
          </p:nvPr>
        </p:nvGraphicFramePr>
        <p:xfrm>
          <a:off x="561177" y="3359581"/>
          <a:ext cx="347663" cy="382588"/>
        </p:xfrm>
        <a:graphic>
          <a:graphicData uri="http://schemas.openxmlformats.org/presentationml/2006/ole">
            <mc:AlternateContent xmlns:mc="http://schemas.openxmlformats.org/markup-compatibility/2006">
              <mc:Choice xmlns:v="urn:schemas-microsoft-com:vml" Requires="v">
                <p:oleObj spid="_x0000_s89036" name="Equation" r:id="rId11" imgW="127000" imgH="139700" progId="Equation.3">
                  <p:embed/>
                </p:oleObj>
              </mc:Choice>
              <mc:Fallback>
                <p:oleObj name="Equation" r:id="rId11" imgW="127000" imgH="139700" progId="Equation.3">
                  <p:embed/>
                  <p:pic>
                    <p:nvPicPr>
                      <p:cNvPr id="0" name=""/>
                      <p:cNvPicPr/>
                      <p:nvPr/>
                    </p:nvPicPr>
                    <p:blipFill>
                      <a:blip r:embed="rId12"/>
                      <a:stretch>
                        <a:fillRect/>
                      </a:stretch>
                    </p:blipFill>
                    <p:spPr>
                      <a:xfrm>
                        <a:off x="561177" y="3359581"/>
                        <a:ext cx="347663" cy="382588"/>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4057638763"/>
              </p:ext>
            </p:extLst>
          </p:nvPr>
        </p:nvGraphicFramePr>
        <p:xfrm>
          <a:off x="504825" y="4891088"/>
          <a:ext cx="3230563" cy="1284287"/>
        </p:xfrm>
        <a:graphic>
          <a:graphicData uri="http://schemas.openxmlformats.org/presentationml/2006/ole">
            <mc:AlternateContent xmlns:mc="http://schemas.openxmlformats.org/markup-compatibility/2006">
              <mc:Choice xmlns:v="urn:schemas-microsoft-com:vml" Requires="v">
                <p:oleObj spid="_x0000_s89037" name="Equation" r:id="rId13" imgW="990600" imgH="393700" progId="Equation.3">
                  <p:embed/>
                </p:oleObj>
              </mc:Choice>
              <mc:Fallback>
                <p:oleObj name="Equation" r:id="rId13" imgW="990600" imgH="393700" progId="Equation.3">
                  <p:embed/>
                  <p:pic>
                    <p:nvPicPr>
                      <p:cNvPr id="0" name=""/>
                      <p:cNvPicPr/>
                      <p:nvPr/>
                    </p:nvPicPr>
                    <p:blipFill>
                      <a:blip r:embed="rId14"/>
                      <a:stretch>
                        <a:fillRect/>
                      </a:stretch>
                    </p:blipFill>
                    <p:spPr>
                      <a:xfrm>
                        <a:off x="504825" y="4891088"/>
                        <a:ext cx="3230563" cy="1284287"/>
                      </a:xfrm>
                      <a:prstGeom prst="rect">
                        <a:avLst/>
                      </a:prstGeom>
                      <a:ln w="38100" cmpd="sng">
                        <a:solidFill>
                          <a:schemeClr val="accent2"/>
                        </a:solidFill>
                      </a:ln>
                    </p:spPr>
                  </p:pic>
                </p:oleObj>
              </mc:Fallback>
            </mc:AlternateContent>
          </a:graphicData>
        </a:graphic>
      </p:graphicFrame>
      <p:sp>
        <p:nvSpPr>
          <p:cNvPr id="41" name="TextBox 40"/>
          <p:cNvSpPr txBox="1"/>
          <p:nvPr/>
        </p:nvSpPr>
        <p:spPr>
          <a:xfrm>
            <a:off x="444604" y="6259810"/>
            <a:ext cx="3515956" cy="461665"/>
          </a:xfrm>
          <a:prstGeom prst="rect">
            <a:avLst/>
          </a:prstGeom>
          <a:noFill/>
        </p:spPr>
        <p:txBody>
          <a:bodyPr wrap="none" rtlCol="0">
            <a:spAutoFit/>
          </a:bodyPr>
          <a:lstStyle/>
          <a:p>
            <a:r>
              <a:rPr lang="en-US" sz="2400" dirty="0" smtClean="0">
                <a:solidFill>
                  <a:schemeClr val="accent2"/>
                </a:solidFill>
              </a:rPr>
              <a:t>Seismic noise transmission</a:t>
            </a:r>
            <a:endParaRPr lang="en-US" sz="2400" dirty="0">
              <a:solidFill>
                <a:schemeClr val="accent2"/>
              </a:solidFill>
            </a:endParaRPr>
          </a:p>
        </p:txBody>
      </p:sp>
    </p:spTree>
    <p:extLst>
      <p:ext uri="{BB962C8B-B14F-4D97-AF65-F5344CB8AC3E}">
        <p14:creationId xmlns:p14="http://schemas.microsoft.com/office/powerpoint/2010/main" val="63939993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768" y="20646"/>
            <a:ext cx="7761271" cy="1143000"/>
          </a:xfrm>
        </p:spPr>
        <p:txBody>
          <a:bodyPr/>
          <a:lstStyle/>
          <a:p>
            <a:r>
              <a:rPr lang="en-US" dirty="0" smtClean="0"/>
              <a:t>Feedback loop block diagram</a:t>
            </a:r>
            <a:endParaRPr lang="en-US" dirty="0"/>
          </a:p>
        </p:txBody>
      </p:sp>
      <p:sp>
        <p:nvSpPr>
          <p:cNvPr id="8" name="Rectangle 7"/>
          <p:cNvSpPr/>
          <p:nvPr/>
        </p:nvSpPr>
        <p:spPr>
          <a:xfrm>
            <a:off x="5949176" y="1884948"/>
            <a:ext cx="1237627"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H</a:t>
            </a:r>
            <a:endParaRPr lang="en-US" sz="2400" dirty="0">
              <a:solidFill>
                <a:srgbClr val="000000"/>
              </a:solidFill>
            </a:endParaRPr>
          </a:p>
        </p:txBody>
      </p:sp>
      <p:sp>
        <p:nvSpPr>
          <p:cNvPr id="9" name="Rectangle 8"/>
          <p:cNvSpPr/>
          <p:nvPr/>
        </p:nvSpPr>
        <p:spPr>
          <a:xfrm>
            <a:off x="4101943" y="3187030"/>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00"/>
                </a:solidFill>
              </a:rPr>
              <a:t>S</a:t>
            </a:r>
            <a:endParaRPr lang="en-US" sz="2400" dirty="0">
              <a:solidFill>
                <a:srgbClr val="000000"/>
              </a:solidFill>
            </a:endParaRPr>
          </a:p>
        </p:txBody>
      </p:sp>
      <p:cxnSp>
        <p:nvCxnSpPr>
          <p:cNvPr id="11" name="Straight Arrow Connector 10"/>
          <p:cNvCxnSpPr>
            <a:stCxn id="8" idx="3"/>
          </p:cNvCxnSpPr>
          <p:nvPr/>
        </p:nvCxnSpPr>
        <p:spPr>
          <a:xfrm flipV="1">
            <a:off x="7186803" y="2312736"/>
            <a:ext cx="1368589" cy="2"/>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340356" y="1482819"/>
            <a:ext cx="1195159" cy="830997"/>
          </a:xfrm>
          <a:prstGeom prst="rect">
            <a:avLst/>
          </a:prstGeom>
          <a:noFill/>
        </p:spPr>
        <p:txBody>
          <a:bodyPr wrap="none" rtlCol="0">
            <a:spAutoFit/>
          </a:bodyPr>
          <a:lstStyle/>
          <a:p>
            <a:r>
              <a:rPr lang="en-US" sz="2400" dirty="0" smtClean="0"/>
              <a:t>Current</a:t>
            </a:r>
          </a:p>
          <a:p>
            <a:r>
              <a:rPr lang="en-US" sz="2400" dirty="0"/>
              <a:t>position</a:t>
            </a:r>
          </a:p>
        </p:txBody>
      </p:sp>
      <p:cxnSp>
        <p:nvCxnSpPr>
          <p:cNvPr id="28" name="Straight Arrow Connector 27"/>
          <p:cNvCxnSpPr>
            <a:stCxn id="19" idx="6"/>
            <a:endCxn id="27" idx="1"/>
          </p:cNvCxnSpPr>
          <p:nvPr/>
        </p:nvCxnSpPr>
        <p:spPr>
          <a:xfrm flipV="1">
            <a:off x="1982153" y="2318505"/>
            <a:ext cx="158845" cy="914"/>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endCxn id="19" idx="2"/>
          </p:cNvCxnSpPr>
          <p:nvPr/>
        </p:nvCxnSpPr>
        <p:spPr>
          <a:xfrm>
            <a:off x="50485" y="2312736"/>
            <a:ext cx="1383028" cy="6683"/>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0485" y="1500878"/>
            <a:ext cx="1195159" cy="830997"/>
          </a:xfrm>
          <a:prstGeom prst="rect">
            <a:avLst/>
          </a:prstGeom>
          <a:noFill/>
        </p:spPr>
        <p:txBody>
          <a:bodyPr wrap="none" rtlCol="0">
            <a:spAutoFit/>
          </a:bodyPr>
          <a:lstStyle/>
          <a:p>
            <a:r>
              <a:rPr lang="en-US" sz="2400" dirty="0" smtClean="0"/>
              <a:t>Desired</a:t>
            </a:r>
          </a:p>
          <a:p>
            <a:r>
              <a:rPr lang="en-US" sz="2400" dirty="0"/>
              <a:t>position</a:t>
            </a:r>
          </a:p>
        </p:txBody>
      </p:sp>
      <p:sp>
        <p:nvSpPr>
          <p:cNvPr id="49" name="Rectangle 48"/>
          <p:cNvSpPr/>
          <p:nvPr/>
        </p:nvSpPr>
        <p:spPr>
          <a:xfrm>
            <a:off x="3506310" y="1884946"/>
            <a:ext cx="13445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A</a:t>
            </a:r>
            <a:endParaRPr lang="en-US" sz="2000" dirty="0">
              <a:solidFill>
                <a:srgbClr val="000000"/>
              </a:solidFill>
            </a:endParaRPr>
          </a:p>
        </p:txBody>
      </p:sp>
      <p:cxnSp>
        <p:nvCxnSpPr>
          <p:cNvPr id="54" name="Straight Arrow Connector 53"/>
          <p:cNvCxnSpPr>
            <a:stCxn id="49" idx="3"/>
            <a:endCxn id="8" idx="1"/>
          </p:cNvCxnSpPr>
          <p:nvPr/>
        </p:nvCxnSpPr>
        <p:spPr>
          <a:xfrm>
            <a:off x="4850868" y="2312736"/>
            <a:ext cx="420624" cy="2"/>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9" name="Elbow Connector 58"/>
          <p:cNvCxnSpPr>
            <a:endCxn id="9" idx="3"/>
          </p:cNvCxnSpPr>
          <p:nvPr/>
        </p:nvCxnSpPr>
        <p:spPr>
          <a:xfrm rot="10800000" flipV="1">
            <a:off x="5559102" y="2331874"/>
            <a:ext cx="1873741" cy="1282945"/>
          </a:xfrm>
          <a:prstGeom prst="bentConnector3">
            <a:avLst>
              <a:gd name="adj1" fmla="val 58"/>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Elbow Connector 61"/>
          <p:cNvCxnSpPr>
            <a:endCxn id="19" idx="4"/>
          </p:cNvCxnSpPr>
          <p:nvPr/>
        </p:nvCxnSpPr>
        <p:spPr>
          <a:xfrm rot="5400000" flipH="1" flipV="1">
            <a:off x="1310068" y="2991236"/>
            <a:ext cx="795528" cy="1"/>
          </a:xfrm>
          <a:prstGeom prst="bentConnector3">
            <a:avLst>
              <a:gd name="adj1" fmla="val 50000"/>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68" name="Group 67"/>
          <p:cNvGrpSpPr/>
          <p:nvPr/>
        </p:nvGrpSpPr>
        <p:grpSpPr>
          <a:xfrm>
            <a:off x="1393409" y="2045366"/>
            <a:ext cx="588744" cy="641684"/>
            <a:chOff x="1393409" y="2045366"/>
            <a:chExt cx="588744" cy="641684"/>
          </a:xfrm>
        </p:grpSpPr>
        <p:sp>
          <p:nvSpPr>
            <p:cNvPr id="19" name="Oval 18"/>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21" name="TextBox 20"/>
            <p:cNvSpPr txBox="1"/>
            <p:nvPr/>
          </p:nvSpPr>
          <p:spPr>
            <a:xfrm>
              <a:off x="1393409" y="2064967"/>
              <a:ext cx="338554" cy="461665"/>
            </a:xfrm>
            <a:prstGeom prst="rect">
              <a:avLst/>
            </a:prstGeom>
            <a:noFill/>
          </p:spPr>
          <p:txBody>
            <a:bodyPr wrap="none" rtlCol="0">
              <a:spAutoFit/>
            </a:bodyPr>
            <a:lstStyle/>
            <a:p>
              <a:r>
                <a:rPr lang="en-US" sz="2400" b="1" dirty="0" smtClean="0"/>
                <a:t>+</a:t>
              </a:r>
              <a:endParaRPr lang="en-US" sz="2400" b="1" dirty="0"/>
            </a:p>
          </p:txBody>
        </p:sp>
        <p:sp>
          <p:nvSpPr>
            <p:cNvPr id="67" name="TextBox 66"/>
            <p:cNvSpPr txBox="1"/>
            <p:nvPr/>
          </p:nvSpPr>
          <p:spPr>
            <a:xfrm>
              <a:off x="1565781" y="2225385"/>
              <a:ext cx="278892" cy="461665"/>
            </a:xfrm>
            <a:prstGeom prst="rect">
              <a:avLst/>
            </a:prstGeom>
            <a:noFill/>
          </p:spPr>
          <p:txBody>
            <a:bodyPr wrap="none" rtlCol="0">
              <a:spAutoFit/>
            </a:bodyPr>
            <a:lstStyle/>
            <a:p>
              <a:r>
                <a:rPr lang="en-US" sz="2400" b="1" dirty="0" smtClean="0"/>
                <a:t>-</a:t>
              </a:r>
              <a:endParaRPr lang="en-US" sz="2400" b="1" dirty="0"/>
            </a:p>
          </p:txBody>
        </p:sp>
      </p:grpSp>
      <p:sp>
        <p:nvSpPr>
          <p:cNvPr id="27" name="Rectangle 26"/>
          <p:cNvSpPr/>
          <p:nvPr/>
        </p:nvSpPr>
        <p:spPr>
          <a:xfrm>
            <a:off x="2140998" y="1890715"/>
            <a:ext cx="1153897"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C</a:t>
            </a:r>
            <a:endParaRPr lang="en-US" sz="2000" dirty="0">
              <a:solidFill>
                <a:srgbClr val="000000"/>
              </a:solidFill>
            </a:endParaRPr>
          </a:p>
        </p:txBody>
      </p:sp>
      <p:cxnSp>
        <p:nvCxnSpPr>
          <p:cNvPr id="29" name="Straight Arrow Connector 28"/>
          <p:cNvCxnSpPr>
            <a:stCxn id="27" idx="3"/>
            <a:endCxn id="49" idx="1"/>
          </p:cNvCxnSpPr>
          <p:nvPr/>
        </p:nvCxnSpPr>
        <p:spPr>
          <a:xfrm flipV="1">
            <a:off x="3294895" y="2312736"/>
            <a:ext cx="211415" cy="5769"/>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4" name="Slide Number Placeholder 23"/>
          <p:cNvSpPr>
            <a:spLocks noGrp="1"/>
          </p:cNvSpPr>
          <p:nvPr>
            <p:ph type="sldNum" sz="quarter" idx="12"/>
          </p:nvPr>
        </p:nvSpPr>
        <p:spPr/>
        <p:txBody>
          <a:bodyPr/>
          <a:lstStyle/>
          <a:p>
            <a:fld id="{22033EDB-169B-9A40-BDA9-44EE0641E66E}" type="slidenum">
              <a:rPr lang="en-US" smtClean="0"/>
              <a:t>42</a:t>
            </a:fld>
            <a:endParaRPr lang="en-US"/>
          </a:p>
        </p:txBody>
      </p:sp>
      <p:graphicFrame>
        <p:nvGraphicFramePr>
          <p:cNvPr id="35" name="Object 34"/>
          <p:cNvGraphicFramePr>
            <a:graphicFrameLocks noChangeAspect="1"/>
          </p:cNvGraphicFramePr>
          <p:nvPr>
            <p:extLst>
              <p:ext uri="{D42A27DB-BD31-4B8C-83A1-F6EECF244321}">
                <p14:modId xmlns:p14="http://schemas.microsoft.com/office/powerpoint/2010/main" val="1022973142"/>
              </p:ext>
            </p:extLst>
          </p:nvPr>
        </p:nvGraphicFramePr>
        <p:xfrm>
          <a:off x="6553200" y="3608993"/>
          <a:ext cx="347663" cy="382588"/>
        </p:xfrm>
        <a:graphic>
          <a:graphicData uri="http://schemas.openxmlformats.org/presentationml/2006/ole">
            <mc:AlternateContent xmlns:mc="http://schemas.openxmlformats.org/markup-compatibility/2006">
              <mc:Choice xmlns:v="urn:schemas-microsoft-com:vml" Requires="v">
                <p:oleObj spid="_x0000_s87000" name="Equation" r:id="rId4" imgW="127000" imgH="139700" progId="Equation.3">
                  <p:embed/>
                </p:oleObj>
              </mc:Choice>
              <mc:Fallback>
                <p:oleObj name="Equation" r:id="rId4" imgW="127000" imgH="139700" progId="Equation.3">
                  <p:embed/>
                  <p:pic>
                    <p:nvPicPr>
                      <p:cNvPr id="0" name=""/>
                      <p:cNvPicPr/>
                      <p:nvPr/>
                    </p:nvPicPr>
                    <p:blipFill>
                      <a:blip r:embed="rId5"/>
                      <a:stretch>
                        <a:fillRect/>
                      </a:stretch>
                    </p:blipFill>
                    <p:spPr>
                      <a:xfrm>
                        <a:off x="6553200" y="3608993"/>
                        <a:ext cx="347663" cy="382588"/>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679860415"/>
              </p:ext>
            </p:extLst>
          </p:nvPr>
        </p:nvGraphicFramePr>
        <p:xfrm>
          <a:off x="4900345" y="1715528"/>
          <a:ext cx="382588" cy="555625"/>
        </p:xfrm>
        <a:graphic>
          <a:graphicData uri="http://schemas.openxmlformats.org/presentationml/2006/ole">
            <mc:AlternateContent xmlns:mc="http://schemas.openxmlformats.org/markup-compatibility/2006">
              <mc:Choice xmlns:v="urn:schemas-microsoft-com:vml" Requires="v">
                <p:oleObj spid="_x0000_s87001" name="Equation" r:id="rId6" imgW="139700" imgH="203200" progId="Equation.3">
                  <p:embed/>
                </p:oleObj>
              </mc:Choice>
              <mc:Fallback>
                <p:oleObj name="Equation" r:id="rId6" imgW="139700" imgH="203200" progId="Equation.3">
                  <p:embed/>
                  <p:pic>
                    <p:nvPicPr>
                      <p:cNvPr id="0" name=""/>
                      <p:cNvPicPr/>
                      <p:nvPr/>
                    </p:nvPicPr>
                    <p:blipFill>
                      <a:blip r:embed="rId7"/>
                      <a:stretch>
                        <a:fillRect/>
                      </a:stretch>
                    </p:blipFill>
                    <p:spPr>
                      <a:xfrm>
                        <a:off x="4900345" y="1715528"/>
                        <a:ext cx="382588" cy="555625"/>
                      </a:xfrm>
                      <a:prstGeom prst="rect">
                        <a:avLst/>
                      </a:prstGeom>
                    </p:spPr>
                  </p:pic>
                </p:oleObj>
              </mc:Fallback>
            </mc:AlternateContent>
          </a:graphicData>
        </a:graphic>
      </p:graphicFrame>
      <p:grpSp>
        <p:nvGrpSpPr>
          <p:cNvPr id="56" name="Group 55"/>
          <p:cNvGrpSpPr/>
          <p:nvPr/>
        </p:nvGrpSpPr>
        <p:grpSpPr>
          <a:xfrm>
            <a:off x="1" y="-104168"/>
            <a:ext cx="9167812" cy="1350919"/>
            <a:chOff x="1" y="-104168"/>
            <a:chExt cx="9167812" cy="1350919"/>
          </a:xfrm>
        </p:grpSpPr>
        <p:pic>
          <p:nvPicPr>
            <p:cNvPr id="57" name="Picture 56"/>
            <p:cNvPicPr>
              <a:picLocks noChangeAspect="1"/>
            </p:cNvPicPr>
            <p:nvPr/>
          </p:nvPicPr>
          <p:blipFill>
            <a:blip r:embed="rId8"/>
            <a:stretch>
              <a:fillRect/>
            </a:stretch>
          </p:blipFill>
          <p:spPr>
            <a:xfrm>
              <a:off x="1" y="-104168"/>
              <a:ext cx="1407208" cy="1350919"/>
            </a:xfrm>
            <a:prstGeom prst="rect">
              <a:avLst/>
            </a:prstGeom>
          </p:spPr>
        </p:pic>
        <p:cxnSp>
          <p:nvCxnSpPr>
            <p:cNvPr id="58" name="Straight Connector 5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64" name="Group 63"/>
          <p:cNvGrpSpPr>
            <a:grpSpLocks noChangeAspect="1"/>
          </p:cNvGrpSpPr>
          <p:nvPr/>
        </p:nvGrpSpPr>
        <p:grpSpPr>
          <a:xfrm>
            <a:off x="5267472" y="2046568"/>
            <a:ext cx="457200" cy="489694"/>
            <a:chOff x="1433513" y="2006411"/>
            <a:chExt cx="548640" cy="587061"/>
          </a:xfrm>
        </p:grpSpPr>
        <p:sp>
          <p:nvSpPr>
            <p:cNvPr id="65" name="Oval 64"/>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66" name="TextBox 65"/>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cxnSp>
        <p:nvCxnSpPr>
          <p:cNvPr id="69" name="Straight Arrow Connector 68"/>
          <p:cNvCxnSpPr/>
          <p:nvPr/>
        </p:nvCxnSpPr>
        <p:spPr>
          <a:xfrm>
            <a:off x="5739866" y="2320433"/>
            <a:ext cx="210312" cy="2"/>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endCxn id="66" idx="0"/>
          </p:cNvCxnSpPr>
          <p:nvPr/>
        </p:nvCxnSpPr>
        <p:spPr>
          <a:xfrm>
            <a:off x="5485024" y="1384472"/>
            <a:ext cx="0" cy="662096"/>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1" name="Object 70"/>
          <p:cNvGraphicFramePr>
            <a:graphicFrameLocks noChangeAspect="1"/>
          </p:cNvGraphicFramePr>
          <p:nvPr>
            <p:extLst>
              <p:ext uri="{D42A27DB-BD31-4B8C-83A1-F6EECF244321}">
                <p14:modId xmlns:p14="http://schemas.microsoft.com/office/powerpoint/2010/main" val="581388264"/>
              </p:ext>
            </p:extLst>
          </p:nvPr>
        </p:nvGraphicFramePr>
        <p:xfrm>
          <a:off x="5495050" y="1171575"/>
          <a:ext cx="487362" cy="625475"/>
        </p:xfrm>
        <a:graphic>
          <a:graphicData uri="http://schemas.openxmlformats.org/presentationml/2006/ole">
            <mc:AlternateContent xmlns:mc="http://schemas.openxmlformats.org/markup-compatibility/2006">
              <mc:Choice xmlns:v="urn:schemas-microsoft-com:vml" Requires="v">
                <p:oleObj spid="_x0000_s87002" name="Equation" r:id="rId9" imgW="177800" imgH="228600" progId="Equation.3">
                  <p:embed/>
                </p:oleObj>
              </mc:Choice>
              <mc:Fallback>
                <p:oleObj name="Equation" r:id="rId9" imgW="177800" imgH="228600" progId="Equation.3">
                  <p:embed/>
                  <p:pic>
                    <p:nvPicPr>
                      <p:cNvPr id="0" name=""/>
                      <p:cNvPicPr/>
                      <p:nvPr/>
                    </p:nvPicPr>
                    <p:blipFill>
                      <a:blip r:embed="rId10"/>
                      <a:stretch>
                        <a:fillRect/>
                      </a:stretch>
                    </p:blipFill>
                    <p:spPr>
                      <a:xfrm>
                        <a:off x="5495050" y="1171575"/>
                        <a:ext cx="487362" cy="625475"/>
                      </a:xfrm>
                      <a:prstGeom prst="rect">
                        <a:avLst/>
                      </a:prstGeom>
                    </p:spPr>
                  </p:pic>
                </p:oleObj>
              </mc:Fallback>
            </mc:AlternateContent>
          </a:graphicData>
        </a:graphic>
      </p:graphicFrame>
      <p:grpSp>
        <p:nvGrpSpPr>
          <p:cNvPr id="73" name="Group 72"/>
          <p:cNvGrpSpPr>
            <a:grpSpLocks noChangeAspect="1"/>
          </p:cNvGrpSpPr>
          <p:nvPr/>
        </p:nvGrpSpPr>
        <p:grpSpPr>
          <a:xfrm>
            <a:off x="1476157" y="3359581"/>
            <a:ext cx="457200" cy="489694"/>
            <a:chOff x="1433513" y="2006411"/>
            <a:chExt cx="548640" cy="587061"/>
          </a:xfrm>
        </p:grpSpPr>
        <p:sp>
          <p:nvSpPr>
            <p:cNvPr id="74" name="Oval 73"/>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75" name="TextBox 74"/>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cxnSp>
        <p:nvCxnSpPr>
          <p:cNvPr id="76" name="Straight Arrow Connector 75"/>
          <p:cNvCxnSpPr/>
          <p:nvPr/>
        </p:nvCxnSpPr>
        <p:spPr>
          <a:xfrm flipH="1">
            <a:off x="1952795" y="3614820"/>
            <a:ext cx="2148840"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946447" y="3624038"/>
            <a:ext cx="519799"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8" name="Object 77"/>
          <p:cNvGraphicFramePr>
            <a:graphicFrameLocks noChangeAspect="1"/>
          </p:cNvGraphicFramePr>
          <p:nvPr>
            <p:extLst>
              <p:ext uri="{D42A27DB-BD31-4B8C-83A1-F6EECF244321}">
                <p14:modId xmlns:p14="http://schemas.microsoft.com/office/powerpoint/2010/main" val="1846581396"/>
              </p:ext>
            </p:extLst>
          </p:nvPr>
        </p:nvGraphicFramePr>
        <p:xfrm>
          <a:off x="561177" y="3359581"/>
          <a:ext cx="347663" cy="382588"/>
        </p:xfrm>
        <a:graphic>
          <a:graphicData uri="http://schemas.openxmlformats.org/presentationml/2006/ole">
            <mc:AlternateContent xmlns:mc="http://schemas.openxmlformats.org/markup-compatibility/2006">
              <mc:Choice xmlns:v="urn:schemas-microsoft-com:vml" Requires="v">
                <p:oleObj spid="_x0000_s87003" name="Equation" r:id="rId11" imgW="127000" imgH="139700" progId="Equation.3">
                  <p:embed/>
                </p:oleObj>
              </mc:Choice>
              <mc:Fallback>
                <p:oleObj name="Equation" r:id="rId11" imgW="127000" imgH="139700" progId="Equation.3">
                  <p:embed/>
                  <p:pic>
                    <p:nvPicPr>
                      <p:cNvPr id="0" name=""/>
                      <p:cNvPicPr/>
                      <p:nvPr/>
                    </p:nvPicPr>
                    <p:blipFill>
                      <a:blip r:embed="rId12"/>
                      <a:stretch>
                        <a:fillRect/>
                      </a:stretch>
                    </p:blipFill>
                    <p:spPr>
                      <a:xfrm>
                        <a:off x="561177" y="3359581"/>
                        <a:ext cx="347663" cy="382588"/>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2089647963"/>
              </p:ext>
            </p:extLst>
          </p:nvPr>
        </p:nvGraphicFramePr>
        <p:xfrm>
          <a:off x="504825" y="4891088"/>
          <a:ext cx="3230563" cy="1284287"/>
        </p:xfrm>
        <a:graphic>
          <a:graphicData uri="http://schemas.openxmlformats.org/presentationml/2006/ole">
            <mc:AlternateContent xmlns:mc="http://schemas.openxmlformats.org/markup-compatibility/2006">
              <mc:Choice xmlns:v="urn:schemas-microsoft-com:vml" Requires="v">
                <p:oleObj spid="_x0000_s87004" name="Equation" r:id="rId13" imgW="990600" imgH="393700" progId="Equation.3">
                  <p:embed/>
                </p:oleObj>
              </mc:Choice>
              <mc:Fallback>
                <p:oleObj name="Equation" r:id="rId13" imgW="990600" imgH="393700" progId="Equation.3">
                  <p:embed/>
                  <p:pic>
                    <p:nvPicPr>
                      <p:cNvPr id="0" name=""/>
                      <p:cNvPicPr/>
                      <p:nvPr/>
                    </p:nvPicPr>
                    <p:blipFill>
                      <a:blip r:embed="rId14"/>
                      <a:stretch>
                        <a:fillRect/>
                      </a:stretch>
                    </p:blipFill>
                    <p:spPr>
                      <a:xfrm>
                        <a:off x="504825" y="4891088"/>
                        <a:ext cx="3230563" cy="1284287"/>
                      </a:xfrm>
                      <a:prstGeom prst="rect">
                        <a:avLst/>
                      </a:prstGeom>
                      <a:ln w="38100" cmpd="sng">
                        <a:solidFill>
                          <a:schemeClr val="accent2"/>
                        </a:solidFill>
                      </a:ln>
                    </p:spPr>
                  </p:pic>
                </p:oleObj>
              </mc:Fallback>
            </mc:AlternateContent>
          </a:graphicData>
        </a:graphic>
      </p:graphicFrame>
      <p:sp>
        <p:nvSpPr>
          <p:cNvPr id="41" name="TextBox 40"/>
          <p:cNvSpPr txBox="1"/>
          <p:nvPr/>
        </p:nvSpPr>
        <p:spPr>
          <a:xfrm>
            <a:off x="444604" y="6259810"/>
            <a:ext cx="3515956" cy="461665"/>
          </a:xfrm>
          <a:prstGeom prst="rect">
            <a:avLst/>
          </a:prstGeom>
          <a:noFill/>
        </p:spPr>
        <p:txBody>
          <a:bodyPr wrap="none" rtlCol="0">
            <a:spAutoFit/>
          </a:bodyPr>
          <a:lstStyle/>
          <a:p>
            <a:r>
              <a:rPr lang="en-US" sz="2400" dirty="0" smtClean="0">
                <a:solidFill>
                  <a:schemeClr val="accent2"/>
                </a:solidFill>
              </a:rPr>
              <a:t>Seismic noise transmission</a:t>
            </a:r>
            <a:endParaRPr lang="en-US" sz="2400" dirty="0">
              <a:solidFill>
                <a:schemeClr val="accent2"/>
              </a:solidFill>
            </a:endParaRPr>
          </a:p>
        </p:txBody>
      </p:sp>
      <p:sp>
        <p:nvSpPr>
          <p:cNvPr id="45" name="Oval 44"/>
          <p:cNvSpPr/>
          <p:nvPr/>
        </p:nvSpPr>
        <p:spPr>
          <a:xfrm>
            <a:off x="1834773" y="5572214"/>
            <a:ext cx="1460122" cy="687596"/>
          </a:xfrm>
          <a:prstGeom prst="ellipse">
            <a:avLst/>
          </a:prstGeom>
          <a:no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263895" y="5469237"/>
            <a:ext cx="3570960" cy="461665"/>
          </a:xfrm>
          <a:prstGeom prst="rect">
            <a:avLst/>
          </a:prstGeom>
          <a:noFill/>
        </p:spPr>
        <p:txBody>
          <a:bodyPr wrap="none" rtlCol="0">
            <a:spAutoFit/>
          </a:bodyPr>
          <a:lstStyle/>
          <a:p>
            <a:r>
              <a:rPr lang="en-US" sz="2400" dirty="0" smtClean="0"/>
              <a:t>Loop gain transfer function</a:t>
            </a:r>
            <a:endParaRPr lang="en-US" sz="2400" dirty="0"/>
          </a:p>
        </p:txBody>
      </p:sp>
      <p:cxnSp>
        <p:nvCxnSpPr>
          <p:cNvPr id="5" name="Straight Arrow Connector 4"/>
          <p:cNvCxnSpPr>
            <a:stCxn id="3" idx="1"/>
          </p:cNvCxnSpPr>
          <p:nvPr/>
        </p:nvCxnSpPr>
        <p:spPr>
          <a:xfrm flipH="1">
            <a:off x="3294895" y="5700070"/>
            <a:ext cx="969000" cy="230832"/>
          </a:xfrm>
          <a:prstGeom prst="straightConnector1">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470263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768" y="20646"/>
            <a:ext cx="7761271" cy="1143000"/>
          </a:xfrm>
        </p:spPr>
        <p:txBody>
          <a:bodyPr/>
          <a:lstStyle/>
          <a:p>
            <a:r>
              <a:rPr lang="en-US" dirty="0" smtClean="0"/>
              <a:t>Feedback loop block diagram</a:t>
            </a:r>
            <a:endParaRPr lang="en-US" dirty="0"/>
          </a:p>
        </p:txBody>
      </p:sp>
      <p:sp>
        <p:nvSpPr>
          <p:cNvPr id="8" name="Rectangle 7"/>
          <p:cNvSpPr/>
          <p:nvPr/>
        </p:nvSpPr>
        <p:spPr>
          <a:xfrm>
            <a:off x="5949176" y="1884948"/>
            <a:ext cx="1237627"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H</a:t>
            </a:r>
            <a:endParaRPr lang="en-US" sz="2400" dirty="0">
              <a:solidFill>
                <a:srgbClr val="000000"/>
              </a:solidFill>
            </a:endParaRPr>
          </a:p>
        </p:txBody>
      </p:sp>
      <p:sp>
        <p:nvSpPr>
          <p:cNvPr id="9" name="Rectangle 8"/>
          <p:cNvSpPr/>
          <p:nvPr/>
        </p:nvSpPr>
        <p:spPr>
          <a:xfrm>
            <a:off x="4101943" y="3187030"/>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00"/>
                </a:solidFill>
              </a:rPr>
              <a:t>S</a:t>
            </a:r>
            <a:endParaRPr lang="en-US" sz="2400" dirty="0">
              <a:solidFill>
                <a:srgbClr val="000000"/>
              </a:solidFill>
            </a:endParaRPr>
          </a:p>
        </p:txBody>
      </p:sp>
      <p:cxnSp>
        <p:nvCxnSpPr>
          <p:cNvPr id="11" name="Straight Arrow Connector 10"/>
          <p:cNvCxnSpPr>
            <a:stCxn id="8" idx="3"/>
          </p:cNvCxnSpPr>
          <p:nvPr/>
        </p:nvCxnSpPr>
        <p:spPr>
          <a:xfrm flipV="1">
            <a:off x="7186803" y="2312736"/>
            <a:ext cx="1368589" cy="2"/>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340356" y="1482819"/>
            <a:ext cx="1195159" cy="830997"/>
          </a:xfrm>
          <a:prstGeom prst="rect">
            <a:avLst/>
          </a:prstGeom>
          <a:noFill/>
        </p:spPr>
        <p:txBody>
          <a:bodyPr wrap="none" rtlCol="0">
            <a:spAutoFit/>
          </a:bodyPr>
          <a:lstStyle/>
          <a:p>
            <a:r>
              <a:rPr lang="en-US" sz="2400" dirty="0" smtClean="0"/>
              <a:t>Current</a:t>
            </a:r>
          </a:p>
          <a:p>
            <a:r>
              <a:rPr lang="en-US" sz="2400" dirty="0"/>
              <a:t>position</a:t>
            </a:r>
          </a:p>
        </p:txBody>
      </p:sp>
      <p:cxnSp>
        <p:nvCxnSpPr>
          <p:cNvPr id="28" name="Straight Arrow Connector 27"/>
          <p:cNvCxnSpPr>
            <a:stCxn id="19" idx="6"/>
            <a:endCxn id="27" idx="1"/>
          </p:cNvCxnSpPr>
          <p:nvPr/>
        </p:nvCxnSpPr>
        <p:spPr>
          <a:xfrm flipV="1">
            <a:off x="1982153" y="2318505"/>
            <a:ext cx="158845" cy="914"/>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endCxn id="19" idx="2"/>
          </p:cNvCxnSpPr>
          <p:nvPr/>
        </p:nvCxnSpPr>
        <p:spPr>
          <a:xfrm>
            <a:off x="50485" y="2312736"/>
            <a:ext cx="1383028" cy="6683"/>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0485" y="1500878"/>
            <a:ext cx="1195159" cy="830997"/>
          </a:xfrm>
          <a:prstGeom prst="rect">
            <a:avLst/>
          </a:prstGeom>
          <a:noFill/>
        </p:spPr>
        <p:txBody>
          <a:bodyPr wrap="none" rtlCol="0">
            <a:spAutoFit/>
          </a:bodyPr>
          <a:lstStyle/>
          <a:p>
            <a:r>
              <a:rPr lang="en-US" sz="2400" dirty="0" smtClean="0"/>
              <a:t>Desired</a:t>
            </a:r>
          </a:p>
          <a:p>
            <a:r>
              <a:rPr lang="en-US" sz="2400" dirty="0"/>
              <a:t>position</a:t>
            </a:r>
          </a:p>
        </p:txBody>
      </p:sp>
      <p:sp>
        <p:nvSpPr>
          <p:cNvPr id="49" name="Rectangle 48"/>
          <p:cNvSpPr/>
          <p:nvPr/>
        </p:nvSpPr>
        <p:spPr>
          <a:xfrm>
            <a:off x="3506310" y="1884946"/>
            <a:ext cx="13445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A</a:t>
            </a:r>
            <a:endParaRPr lang="en-US" sz="2000" dirty="0">
              <a:solidFill>
                <a:srgbClr val="000000"/>
              </a:solidFill>
            </a:endParaRPr>
          </a:p>
        </p:txBody>
      </p:sp>
      <p:cxnSp>
        <p:nvCxnSpPr>
          <p:cNvPr id="54" name="Straight Arrow Connector 53"/>
          <p:cNvCxnSpPr>
            <a:stCxn id="49" idx="3"/>
            <a:endCxn id="8" idx="1"/>
          </p:cNvCxnSpPr>
          <p:nvPr/>
        </p:nvCxnSpPr>
        <p:spPr>
          <a:xfrm>
            <a:off x="4850868" y="2312736"/>
            <a:ext cx="420624" cy="2"/>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9" name="Elbow Connector 58"/>
          <p:cNvCxnSpPr>
            <a:endCxn id="9" idx="3"/>
          </p:cNvCxnSpPr>
          <p:nvPr/>
        </p:nvCxnSpPr>
        <p:spPr>
          <a:xfrm rot="10800000" flipV="1">
            <a:off x="5559102" y="2331874"/>
            <a:ext cx="1873741" cy="1282945"/>
          </a:xfrm>
          <a:prstGeom prst="bentConnector3">
            <a:avLst>
              <a:gd name="adj1" fmla="val 58"/>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Elbow Connector 61"/>
          <p:cNvCxnSpPr>
            <a:endCxn id="19" idx="4"/>
          </p:cNvCxnSpPr>
          <p:nvPr/>
        </p:nvCxnSpPr>
        <p:spPr>
          <a:xfrm rot="5400000" flipH="1" flipV="1">
            <a:off x="1310068" y="2991236"/>
            <a:ext cx="795528" cy="1"/>
          </a:xfrm>
          <a:prstGeom prst="bentConnector3">
            <a:avLst>
              <a:gd name="adj1" fmla="val 50000"/>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68" name="Group 67"/>
          <p:cNvGrpSpPr/>
          <p:nvPr/>
        </p:nvGrpSpPr>
        <p:grpSpPr>
          <a:xfrm>
            <a:off x="1393409" y="2045366"/>
            <a:ext cx="588744" cy="641684"/>
            <a:chOff x="1393409" y="2045366"/>
            <a:chExt cx="588744" cy="641684"/>
          </a:xfrm>
        </p:grpSpPr>
        <p:sp>
          <p:nvSpPr>
            <p:cNvPr id="19" name="Oval 18"/>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21" name="TextBox 20"/>
            <p:cNvSpPr txBox="1"/>
            <p:nvPr/>
          </p:nvSpPr>
          <p:spPr>
            <a:xfrm>
              <a:off x="1393409" y="2064967"/>
              <a:ext cx="338554" cy="461665"/>
            </a:xfrm>
            <a:prstGeom prst="rect">
              <a:avLst/>
            </a:prstGeom>
            <a:noFill/>
          </p:spPr>
          <p:txBody>
            <a:bodyPr wrap="none" rtlCol="0">
              <a:spAutoFit/>
            </a:bodyPr>
            <a:lstStyle/>
            <a:p>
              <a:r>
                <a:rPr lang="en-US" sz="2400" b="1" dirty="0" smtClean="0"/>
                <a:t>+</a:t>
              </a:r>
              <a:endParaRPr lang="en-US" sz="2400" b="1" dirty="0"/>
            </a:p>
          </p:txBody>
        </p:sp>
        <p:sp>
          <p:nvSpPr>
            <p:cNvPr id="67" name="TextBox 66"/>
            <p:cNvSpPr txBox="1"/>
            <p:nvPr/>
          </p:nvSpPr>
          <p:spPr>
            <a:xfrm>
              <a:off x="1565781" y="2225385"/>
              <a:ext cx="278892" cy="461665"/>
            </a:xfrm>
            <a:prstGeom prst="rect">
              <a:avLst/>
            </a:prstGeom>
            <a:noFill/>
          </p:spPr>
          <p:txBody>
            <a:bodyPr wrap="none" rtlCol="0">
              <a:spAutoFit/>
            </a:bodyPr>
            <a:lstStyle/>
            <a:p>
              <a:r>
                <a:rPr lang="en-US" sz="2400" b="1" dirty="0" smtClean="0"/>
                <a:t>-</a:t>
              </a:r>
              <a:endParaRPr lang="en-US" sz="2400" b="1" dirty="0"/>
            </a:p>
          </p:txBody>
        </p:sp>
      </p:grpSp>
      <p:sp>
        <p:nvSpPr>
          <p:cNvPr id="27" name="Rectangle 26"/>
          <p:cNvSpPr/>
          <p:nvPr/>
        </p:nvSpPr>
        <p:spPr>
          <a:xfrm>
            <a:off x="2140998" y="1890715"/>
            <a:ext cx="1153897"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C</a:t>
            </a:r>
            <a:endParaRPr lang="en-US" sz="2000" dirty="0">
              <a:solidFill>
                <a:srgbClr val="000000"/>
              </a:solidFill>
            </a:endParaRPr>
          </a:p>
        </p:txBody>
      </p:sp>
      <p:cxnSp>
        <p:nvCxnSpPr>
          <p:cNvPr id="29" name="Straight Arrow Connector 28"/>
          <p:cNvCxnSpPr>
            <a:stCxn id="27" idx="3"/>
            <a:endCxn id="49" idx="1"/>
          </p:cNvCxnSpPr>
          <p:nvPr/>
        </p:nvCxnSpPr>
        <p:spPr>
          <a:xfrm flipV="1">
            <a:off x="3294895" y="2312736"/>
            <a:ext cx="211415" cy="5769"/>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4" name="Slide Number Placeholder 23"/>
          <p:cNvSpPr>
            <a:spLocks noGrp="1"/>
          </p:cNvSpPr>
          <p:nvPr>
            <p:ph type="sldNum" sz="quarter" idx="12"/>
          </p:nvPr>
        </p:nvSpPr>
        <p:spPr/>
        <p:txBody>
          <a:bodyPr/>
          <a:lstStyle/>
          <a:p>
            <a:fld id="{22033EDB-169B-9A40-BDA9-44EE0641E66E}" type="slidenum">
              <a:rPr lang="en-US" smtClean="0"/>
              <a:t>43</a:t>
            </a:fld>
            <a:endParaRPr lang="en-US"/>
          </a:p>
        </p:txBody>
      </p:sp>
      <p:graphicFrame>
        <p:nvGraphicFramePr>
          <p:cNvPr id="35" name="Object 34"/>
          <p:cNvGraphicFramePr>
            <a:graphicFrameLocks noChangeAspect="1"/>
          </p:cNvGraphicFramePr>
          <p:nvPr>
            <p:extLst>
              <p:ext uri="{D42A27DB-BD31-4B8C-83A1-F6EECF244321}">
                <p14:modId xmlns:p14="http://schemas.microsoft.com/office/powerpoint/2010/main" val="1926822537"/>
              </p:ext>
            </p:extLst>
          </p:nvPr>
        </p:nvGraphicFramePr>
        <p:xfrm>
          <a:off x="6553200" y="3608993"/>
          <a:ext cx="347663" cy="382588"/>
        </p:xfrm>
        <a:graphic>
          <a:graphicData uri="http://schemas.openxmlformats.org/presentationml/2006/ole">
            <mc:AlternateContent xmlns:mc="http://schemas.openxmlformats.org/markup-compatibility/2006">
              <mc:Choice xmlns:v="urn:schemas-microsoft-com:vml" Requires="v">
                <p:oleObj spid="_x0000_s91081" name="Equation" r:id="rId4" imgW="127000" imgH="139700" progId="Equation.3">
                  <p:embed/>
                </p:oleObj>
              </mc:Choice>
              <mc:Fallback>
                <p:oleObj name="Equation" r:id="rId4" imgW="127000" imgH="139700" progId="Equation.3">
                  <p:embed/>
                  <p:pic>
                    <p:nvPicPr>
                      <p:cNvPr id="0" name=""/>
                      <p:cNvPicPr/>
                      <p:nvPr/>
                    </p:nvPicPr>
                    <p:blipFill>
                      <a:blip r:embed="rId5"/>
                      <a:stretch>
                        <a:fillRect/>
                      </a:stretch>
                    </p:blipFill>
                    <p:spPr>
                      <a:xfrm>
                        <a:off x="6553200" y="3608993"/>
                        <a:ext cx="347663" cy="382588"/>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2540741030"/>
              </p:ext>
            </p:extLst>
          </p:nvPr>
        </p:nvGraphicFramePr>
        <p:xfrm>
          <a:off x="4900345" y="1715528"/>
          <a:ext cx="382588" cy="555625"/>
        </p:xfrm>
        <a:graphic>
          <a:graphicData uri="http://schemas.openxmlformats.org/presentationml/2006/ole">
            <mc:AlternateContent xmlns:mc="http://schemas.openxmlformats.org/markup-compatibility/2006">
              <mc:Choice xmlns:v="urn:schemas-microsoft-com:vml" Requires="v">
                <p:oleObj spid="_x0000_s91082" name="Equation" r:id="rId6" imgW="139700" imgH="203200" progId="Equation.3">
                  <p:embed/>
                </p:oleObj>
              </mc:Choice>
              <mc:Fallback>
                <p:oleObj name="Equation" r:id="rId6" imgW="139700" imgH="203200" progId="Equation.3">
                  <p:embed/>
                  <p:pic>
                    <p:nvPicPr>
                      <p:cNvPr id="0" name=""/>
                      <p:cNvPicPr/>
                      <p:nvPr/>
                    </p:nvPicPr>
                    <p:blipFill>
                      <a:blip r:embed="rId7"/>
                      <a:stretch>
                        <a:fillRect/>
                      </a:stretch>
                    </p:blipFill>
                    <p:spPr>
                      <a:xfrm>
                        <a:off x="4900345" y="1715528"/>
                        <a:ext cx="382588" cy="555625"/>
                      </a:xfrm>
                      <a:prstGeom prst="rect">
                        <a:avLst/>
                      </a:prstGeom>
                    </p:spPr>
                  </p:pic>
                </p:oleObj>
              </mc:Fallback>
            </mc:AlternateContent>
          </a:graphicData>
        </a:graphic>
      </p:graphicFrame>
      <p:grpSp>
        <p:nvGrpSpPr>
          <p:cNvPr id="56" name="Group 55"/>
          <p:cNvGrpSpPr/>
          <p:nvPr/>
        </p:nvGrpSpPr>
        <p:grpSpPr>
          <a:xfrm>
            <a:off x="1" y="-104168"/>
            <a:ext cx="9167812" cy="1350919"/>
            <a:chOff x="1" y="-104168"/>
            <a:chExt cx="9167812" cy="1350919"/>
          </a:xfrm>
        </p:grpSpPr>
        <p:pic>
          <p:nvPicPr>
            <p:cNvPr id="57" name="Picture 56"/>
            <p:cNvPicPr>
              <a:picLocks noChangeAspect="1"/>
            </p:cNvPicPr>
            <p:nvPr/>
          </p:nvPicPr>
          <p:blipFill>
            <a:blip r:embed="rId8"/>
            <a:stretch>
              <a:fillRect/>
            </a:stretch>
          </p:blipFill>
          <p:spPr>
            <a:xfrm>
              <a:off x="1" y="-104168"/>
              <a:ext cx="1407208" cy="1350919"/>
            </a:xfrm>
            <a:prstGeom prst="rect">
              <a:avLst/>
            </a:prstGeom>
          </p:spPr>
        </p:pic>
        <p:cxnSp>
          <p:nvCxnSpPr>
            <p:cNvPr id="58" name="Straight Connector 5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64" name="Group 63"/>
          <p:cNvGrpSpPr>
            <a:grpSpLocks noChangeAspect="1"/>
          </p:cNvGrpSpPr>
          <p:nvPr/>
        </p:nvGrpSpPr>
        <p:grpSpPr>
          <a:xfrm>
            <a:off x="5267472" y="2046568"/>
            <a:ext cx="457200" cy="489694"/>
            <a:chOff x="1433513" y="2006411"/>
            <a:chExt cx="548640" cy="587061"/>
          </a:xfrm>
        </p:grpSpPr>
        <p:sp>
          <p:nvSpPr>
            <p:cNvPr id="65" name="Oval 64"/>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66" name="TextBox 65"/>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cxnSp>
        <p:nvCxnSpPr>
          <p:cNvPr id="69" name="Straight Arrow Connector 68"/>
          <p:cNvCxnSpPr/>
          <p:nvPr/>
        </p:nvCxnSpPr>
        <p:spPr>
          <a:xfrm>
            <a:off x="5739866" y="2320433"/>
            <a:ext cx="210312" cy="2"/>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endCxn id="66" idx="0"/>
          </p:cNvCxnSpPr>
          <p:nvPr/>
        </p:nvCxnSpPr>
        <p:spPr>
          <a:xfrm>
            <a:off x="5485024" y="1384472"/>
            <a:ext cx="0" cy="662096"/>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1" name="Object 70"/>
          <p:cNvGraphicFramePr>
            <a:graphicFrameLocks noChangeAspect="1"/>
          </p:cNvGraphicFramePr>
          <p:nvPr>
            <p:extLst>
              <p:ext uri="{D42A27DB-BD31-4B8C-83A1-F6EECF244321}">
                <p14:modId xmlns:p14="http://schemas.microsoft.com/office/powerpoint/2010/main" val="1186641389"/>
              </p:ext>
            </p:extLst>
          </p:nvPr>
        </p:nvGraphicFramePr>
        <p:xfrm>
          <a:off x="5495050" y="1171575"/>
          <a:ext cx="487362" cy="625475"/>
        </p:xfrm>
        <a:graphic>
          <a:graphicData uri="http://schemas.openxmlformats.org/presentationml/2006/ole">
            <mc:AlternateContent xmlns:mc="http://schemas.openxmlformats.org/markup-compatibility/2006">
              <mc:Choice xmlns:v="urn:schemas-microsoft-com:vml" Requires="v">
                <p:oleObj spid="_x0000_s91083" name="Equation" r:id="rId9" imgW="177800" imgH="228600" progId="Equation.3">
                  <p:embed/>
                </p:oleObj>
              </mc:Choice>
              <mc:Fallback>
                <p:oleObj name="Equation" r:id="rId9" imgW="177800" imgH="228600" progId="Equation.3">
                  <p:embed/>
                  <p:pic>
                    <p:nvPicPr>
                      <p:cNvPr id="0" name=""/>
                      <p:cNvPicPr/>
                      <p:nvPr/>
                    </p:nvPicPr>
                    <p:blipFill>
                      <a:blip r:embed="rId10"/>
                      <a:stretch>
                        <a:fillRect/>
                      </a:stretch>
                    </p:blipFill>
                    <p:spPr>
                      <a:xfrm>
                        <a:off x="5495050" y="1171575"/>
                        <a:ext cx="487362" cy="625475"/>
                      </a:xfrm>
                      <a:prstGeom prst="rect">
                        <a:avLst/>
                      </a:prstGeom>
                    </p:spPr>
                  </p:pic>
                </p:oleObj>
              </mc:Fallback>
            </mc:AlternateContent>
          </a:graphicData>
        </a:graphic>
      </p:graphicFrame>
      <p:grpSp>
        <p:nvGrpSpPr>
          <p:cNvPr id="73" name="Group 72"/>
          <p:cNvGrpSpPr>
            <a:grpSpLocks noChangeAspect="1"/>
          </p:cNvGrpSpPr>
          <p:nvPr/>
        </p:nvGrpSpPr>
        <p:grpSpPr>
          <a:xfrm>
            <a:off x="1476157" y="3359581"/>
            <a:ext cx="457200" cy="489694"/>
            <a:chOff x="1433513" y="2006411"/>
            <a:chExt cx="548640" cy="587061"/>
          </a:xfrm>
        </p:grpSpPr>
        <p:sp>
          <p:nvSpPr>
            <p:cNvPr id="74" name="Oval 73"/>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75" name="TextBox 74"/>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cxnSp>
        <p:nvCxnSpPr>
          <p:cNvPr id="76" name="Straight Arrow Connector 75"/>
          <p:cNvCxnSpPr/>
          <p:nvPr/>
        </p:nvCxnSpPr>
        <p:spPr>
          <a:xfrm flipH="1">
            <a:off x="1952795" y="3614820"/>
            <a:ext cx="2148840"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946447" y="3624038"/>
            <a:ext cx="519799"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8" name="Object 77"/>
          <p:cNvGraphicFramePr>
            <a:graphicFrameLocks noChangeAspect="1"/>
          </p:cNvGraphicFramePr>
          <p:nvPr>
            <p:extLst>
              <p:ext uri="{D42A27DB-BD31-4B8C-83A1-F6EECF244321}">
                <p14:modId xmlns:p14="http://schemas.microsoft.com/office/powerpoint/2010/main" val="724707943"/>
              </p:ext>
            </p:extLst>
          </p:nvPr>
        </p:nvGraphicFramePr>
        <p:xfrm>
          <a:off x="561177" y="3359581"/>
          <a:ext cx="347663" cy="382588"/>
        </p:xfrm>
        <a:graphic>
          <a:graphicData uri="http://schemas.openxmlformats.org/presentationml/2006/ole">
            <mc:AlternateContent xmlns:mc="http://schemas.openxmlformats.org/markup-compatibility/2006">
              <mc:Choice xmlns:v="urn:schemas-microsoft-com:vml" Requires="v">
                <p:oleObj spid="_x0000_s91084" name="Equation" r:id="rId11" imgW="127000" imgH="139700" progId="Equation.3">
                  <p:embed/>
                </p:oleObj>
              </mc:Choice>
              <mc:Fallback>
                <p:oleObj name="Equation" r:id="rId11" imgW="127000" imgH="139700" progId="Equation.3">
                  <p:embed/>
                  <p:pic>
                    <p:nvPicPr>
                      <p:cNvPr id="0" name=""/>
                      <p:cNvPicPr/>
                      <p:nvPr/>
                    </p:nvPicPr>
                    <p:blipFill>
                      <a:blip r:embed="rId12"/>
                      <a:stretch>
                        <a:fillRect/>
                      </a:stretch>
                    </p:blipFill>
                    <p:spPr>
                      <a:xfrm>
                        <a:off x="561177" y="3359581"/>
                        <a:ext cx="347663" cy="382588"/>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3813001289"/>
              </p:ext>
            </p:extLst>
          </p:nvPr>
        </p:nvGraphicFramePr>
        <p:xfrm>
          <a:off x="504825" y="4891088"/>
          <a:ext cx="3230563" cy="1284287"/>
        </p:xfrm>
        <a:graphic>
          <a:graphicData uri="http://schemas.openxmlformats.org/presentationml/2006/ole">
            <mc:AlternateContent xmlns:mc="http://schemas.openxmlformats.org/markup-compatibility/2006">
              <mc:Choice xmlns:v="urn:schemas-microsoft-com:vml" Requires="v">
                <p:oleObj spid="_x0000_s91085" name="Equation" r:id="rId13" imgW="990600" imgH="393700" progId="Equation.3">
                  <p:embed/>
                </p:oleObj>
              </mc:Choice>
              <mc:Fallback>
                <p:oleObj name="Equation" r:id="rId13" imgW="990600" imgH="393700" progId="Equation.3">
                  <p:embed/>
                  <p:pic>
                    <p:nvPicPr>
                      <p:cNvPr id="0" name=""/>
                      <p:cNvPicPr/>
                      <p:nvPr/>
                    </p:nvPicPr>
                    <p:blipFill>
                      <a:blip r:embed="rId14"/>
                      <a:stretch>
                        <a:fillRect/>
                      </a:stretch>
                    </p:blipFill>
                    <p:spPr>
                      <a:xfrm>
                        <a:off x="504825" y="4891088"/>
                        <a:ext cx="3230563" cy="1284287"/>
                      </a:xfrm>
                      <a:prstGeom prst="rect">
                        <a:avLst/>
                      </a:prstGeom>
                      <a:ln w="38100" cmpd="sng">
                        <a:solidFill>
                          <a:schemeClr val="accent2"/>
                        </a:solidFill>
                      </a:ln>
                    </p:spPr>
                  </p:pic>
                </p:oleObj>
              </mc:Fallback>
            </mc:AlternateContent>
          </a:graphicData>
        </a:graphic>
      </p:graphicFrame>
      <p:sp>
        <p:nvSpPr>
          <p:cNvPr id="41" name="TextBox 40"/>
          <p:cNvSpPr txBox="1"/>
          <p:nvPr/>
        </p:nvSpPr>
        <p:spPr>
          <a:xfrm>
            <a:off x="444604" y="6259810"/>
            <a:ext cx="3515956" cy="461665"/>
          </a:xfrm>
          <a:prstGeom prst="rect">
            <a:avLst/>
          </a:prstGeom>
          <a:noFill/>
        </p:spPr>
        <p:txBody>
          <a:bodyPr wrap="none" rtlCol="0">
            <a:spAutoFit/>
          </a:bodyPr>
          <a:lstStyle/>
          <a:p>
            <a:r>
              <a:rPr lang="en-US" sz="2400" dirty="0" smtClean="0">
                <a:solidFill>
                  <a:schemeClr val="accent2"/>
                </a:solidFill>
              </a:rPr>
              <a:t>Seismic noise transmission</a:t>
            </a:r>
            <a:endParaRPr lang="en-US" sz="2400" dirty="0">
              <a:solidFill>
                <a:schemeClr val="accent2"/>
              </a:solidFill>
            </a:endParaRPr>
          </a:p>
        </p:txBody>
      </p:sp>
      <p:sp>
        <p:nvSpPr>
          <p:cNvPr id="45" name="Oval 44"/>
          <p:cNvSpPr/>
          <p:nvPr/>
        </p:nvSpPr>
        <p:spPr>
          <a:xfrm>
            <a:off x="1834773" y="5572214"/>
            <a:ext cx="1460122" cy="687596"/>
          </a:xfrm>
          <a:prstGeom prst="ellipse">
            <a:avLst/>
          </a:prstGeom>
          <a:no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263895" y="5469237"/>
            <a:ext cx="3570960" cy="830997"/>
          </a:xfrm>
          <a:prstGeom prst="rect">
            <a:avLst/>
          </a:prstGeom>
          <a:noFill/>
        </p:spPr>
        <p:txBody>
          <a:bodyPr wrap="none" rtlCol="0">
            <a:spAutoFit/>
          </a:bodyPr>
          <a:lstStyle/>
          <a:p>
            <a:r>
              <a:rPr lang="en-US" sz="2400" dirty="0" smtClean="0"/>
              <a:t>Loop gain transfer function</a:t>
            </a:r>
          </a:p>
          <a:p>
            <a:r>
              <a:rPr lang="en-US" sz="2400" i="1" dirty="0" smtClean="0"/>
              <a:t>CAHS = -1</a:t>
            </a:r>
            <a:r>
              <a:rPr lang="en-US" sz="2400" dirty="0" smtClean="0"/>
              <a:t>= bad</a:t>
            </a:r>
            <a:endParaRPr lang="en-US" sz="2400" dirty="0"/>
          </a:p>
        </p:txBody>
      </p:sp>
      <p:cxnSp>
        <p:nvCxnSpPr>
          <p:cNvPr id="5" name="Straight Arrow Connector 4"/>
          <p:cNvCxnSpPr>
            <a:stCxn id="3" idx="1"/>
          </p:cNvCxnSpPr>
          <p:nvPr/>
        </p:nvCxnSpPr>
        <p:spPr>
          <a:xfrm flipH="1">
            <a:off x="3294895" y="5884736"/>
            <a:ext cx="969000" cy="46166"/>
          </a:xfrm>
          <a:prstGeom prst="straightConnector1">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967873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768" y="20646"/>
            <a:ext cx="7761271" cy="1143000"/>
          </a:xfrm>
        </p:spPr>
        <p:txBody>
          <a:bodyPr/>
          <a:lstStyle/>
          <a:p>
            <a:r>
              <a:rPr lang="en-US" dirty="0" smtClean="0"/>
              <a:t>Feedback loop block diagram</a:t>
            </a:r>
            <a:endParaRPr lang="en-US" dirty="0"/>
          </a:p>
        </p:txBody>
      </p:sp>
      <p:sp>
        <p:nvSpPr>
          <p:cNvPr id="8" name="Rectangle 7"/>
          <p:cNvSpPr/>
          <p:nvPr/>
        </p:nvSpPr>
        <p:spPr>
          <a:xfrm>
            <a:off x="5949176" y="1884948"/>
            <a:ext cx="1237627"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H</a:t>
            </a:r>
            <a:endParaRPr lang="en-US" sz="2400" dirty="0">
              <a:solidFill>
                <a:srgbClr val="000000"/>
              </a:solidFill>
            </a:endParaRPr>
          </a:p>
        </p:txBody>
      </p:sp>
      <p:sp>
        <p:nvSpPr>
          <p:cNvPr id="9" name="Rectangle 8"/>
          <p:cNvSpPr/>
          <p:nvPr/>
        </p:nvSpPr>
        <p:spPr>
          <a:xfrm>
            <a:off x="4101943" y="3187030"/>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00"/>
                </a:solidFill>
              </a:rPr>
              <a:t>S</a:t>
            </a:r>
            <a:endParaRPr lang="en-US" sz="2400" dirty="0">
              <a:solidFill>
                <a:srgbClr val="000000"/>
              </a:solidFill>
            </a:endParaRPr>
          </a:p>
        </p:txBody>
      </p:sp>
      <p:cxnSp>
        <p:nvCxnSpPr>
          <p:cNvPr id="11" name="Straight Arrow Connector 10"/>
          <p:cNvCxnSpPr>
            <a:stCxn id="8" idx="3"/>
          </p:cNvCxnSpPr>
          <p:nvPr/>
        </p:nvCxnSpPr>
        <p:spPr>
          <a:xfrm flipV="1">
            <a:off x="7186803" y="2312736"/>
            <a:ext cx="1368589" cy="2"/>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340356" y="1482819"/>
            <a:ext cx="1195159" cy="830997"/>
          </a:xfrm>
          <a:prstGeom prst="rect">
            <a:avLst/>
          </a:prstGeom>
          <a:noFill/>
        </p:spPr>
        <p:txBody>
          <a:bodyPr wrap="none" rtlCol="0">
            <a:spAutoFit/>
          </a:bodyPr>
          <a:lstStyle/>
          <a:p>
            <a:r>
              <a:rPr lang="en-US" sz="2400" dirty="0" smtClean="0"/>
              <a:t>Current</a:t>
            </a:r>
          </a:p>
          <a:p>
            <a:r>
              <a:rPr lang="en-US" sz="2400" dirty="0"/>
              <a:t>position</a:t>
            </a:r>
          </a:p>
        </p:txBody>
      </p:sp>
      <p:cxnSp>
        <p:nvCxnSpPr>
          <p:cNvPr id="28" name="Straight Arrow Connector 27"/>
          <p:cNvCxnSpPr>
            <a:stCxn id="19" idx="6"/>
            <a:endCxn id="27" idx="1"/>
          </p:cNvCxnSpPr>
          <p:nvPr/>
        </p:nvCxnSpPr>
        <p:spPr>
          <a:xfrm flipV="1">
            <a:off x="1982153" y="2318505"/>
            <a:ext cx="158845" cy="914"/>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endCxn id="19" idx="2"/>
          </p:cNvCxnSpPr>
          <p:nvPr/>
        </p:nvCxnSpPr>
        <p:spPr>
          <a:xfrm>
            <a:off x="50485" y="2312736"/>
            <a:ext cx="1383028" cy="6683"/>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0485" y="1500878"/>
            <a:ext cx="1195159" cy="830997"/>
          </a:xfrm>
          <a:prstGeom prst="rect">
            <a:avLst/>
          </a:prstGeom>
          <a:noFill/>
        </p:spPr>
        <p:txBody>
          <a:bodyPr wrap="none" rtlCol="0">
            <a:spAutoFit/>
          </a:bodyPr>
          <a:lstStyle/>
          <a:p>
            <a:r>
              <a:rPr lang="en-US" sz="2400" dirty="0" smtClean="0"/>
              <a:t>Desired</a:t>
            </a:r>
          </a:p>
          <a:p>
            <a:r>
              <a:rPr lang="en-US" sz="2400" dirty="0"/>
              <a:t>position</a:t>
            </a:r>
          </a:p>
        </p:txBody>
      </p:sp>
      <p:sp>
        <p:nvSpPr>
          <p:cNvPr id="49" name="Rectangle 48"/>
          <p:cNvSpPr/>
          <p:nvPr/>
        </p:nvSpPr>
        <p:spPr>
          <a:xfrm>
            <a:off x="3506310" y="1884946"/>
            <a:ext cx="13445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A</a:t>
            </a:r>
            <a:endParaRPr lang="en-US" sz="2000" dirty="0">
              <a:solidFill>
                <a:srgbClr val="000000"/>
              </a:solidFill>
            </a:endParaRPr>
          </a:p>
        </p:txBody>
      </p:sp>
      <p:cxnSp>
        <p:nvCxnSpPr>
          <p:cNvPr id="54" name="Straight Arrow Connector 53"/>
          <p:cNvCxnSpPr>
            <a:stCxn id="49" idx="3"/>
            <a:endCxn id="8" idx="1"/>
          </p:cNvCxnSpPr>
          <p:nvPr/>
        </p:nvCxnSpPr>
        <p:spPr>
          <a:xfrm>
            <a:off x="4850868" y="2312736"/>
            <a:ext cx="420624" cy="2"/>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9" name="Elbow Connector 58"/>
          <p:cNvCxnSpPr>
            <a:endCxn id="9" idx="3"/>
          </p:cNvCxnSpPr>
          <p:nvPr/>
        </p:nvCxnSpPr>
        <p:spPr>
          <a:xfrm rot="10800000" flipV="1">
            <a:off x="5559102" y="2331874"/>
            <a:ext cx="1873741" cy="1282945"/>
          </a:xfrm>
          <a:prstGeom prst="bentConnector3">
            <a:avLst>
              <a:gd name="adj1" fmla="val 58"/>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Elbow Connector 61"/>
          <p:cNvCxnSpPr>
            <a:endCxn id="19" idx="4"/>
          </p:cNvCxnSpPr>
          <p:nvPr/>
        </p:nvCxnSpPr>
        <p:spPr>
          <a:xfrm rot="5400000" flipH="1" flipV="1">
            <a:off x="1310068" y="2991236"/>
            <a:ext cx="795528" cy="1"/>
          </a:xfrm>
          <a:prstGeom prst="bentConnector3">
            <a:avLst>
              <a:gd name="adj1" fmla="val 50000"/>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68" name="Group 67"/>
          <p:cNvGrpSpPr/>
          <p:nvPr/>
        </p:nvGrpSpPr>
        <p:grpSpPr>
          <a:xfrm>
            <a:off x="1393409" y="2045366"/>
            <a:ext cx="588744" cy="641684"/>
            <a:chOff x="1393409" y="2045366"/>
            <a:chExt cx="588744" cy="641684"/>
          </a:xfrm>
        </p:grpSpPr>
        <p:sp>
          <p:nvSpPr>
            <p:cNvPr id="19" name="Oval 18"/>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21" name="TextBox 20"/>
            <p:cNvSpPr txBox="1"/>
            <p:nvPr/>
          </p:nvSpPr>
          <p:spPr>
            <a:xfrm>
              <a:off x="1393409" y="2064967"/>
              <a:ext cx="338554" cy="461665"/>
            </a:xfrm>
            <a:prstGeom prst="rect">
              <a:avLst/>
            </a:prstGeom>
            <a:noFill/>
          </p:spPr>
          <p:txBody>
            <a:bodyPr wrap="none" rtlCol="0">
              <a:spAutoFit/>
            </a:bodyPr>
            <a:lstStyle/>
            <a:p>
              <a:r>
                <a:rPr lang="en-US" sz="2400" b="1" dirty="0" smtClean="0"/>
                <a:t>+</a:t>
              </a:r>
              <a:endParaRPr lang="en-US" sz="2400" b="1" dirty="0"/>
            </a:p>
          </p:txBody>
        </p:sp>
        <p:sp>
          <p:nvSpPr>
            <p:cNvPr id="67" name="TextBox 66"/>
            <p:cNvSpPr txBox="1"/>
            <p:nvPr/>
          </p:nvSpPr>
          <p:spPr>
            <a:xfrm>
              <a:off x="1565781" y="2225385"/>
              <a:ext cx="278892" cy="461665"/>
            </a:xfrm>
            <a:prstGeom prst="rect">
              <a:avLst/>
            </a:prstGeom>
            <a:noFill/>
          </p:spPr>
          <p:txBody>
            <a:bodyPr wrap="none" rtlCol="0">
              <a:spAutoFit/>
            </a:bodyPr>
            <a:lstStyle/>
            <a:p>
              <a:r>
                <a:rPr lang="en-US" sz="2400" b="1" dirty="0" smtClean="0"/>
                <a:t>-</a:t>
              </a:r>
              <a:endParaRPr lang="en-US" sz="2400" b="1" dirty="0"/>
            </a:p>
          </p:txBody>
        </p:sp>
      </p:grpSp>
      <p:sp>
        <p:nvSpPr>
          <p:cNvPr id="27" name="Rectangle 26"/>
          <p:cNvSpPr/>
          <p:nvPr/>
        </p:nvSpPr>
        <p:spPr>
          <a:xfrm>
            <a:off x="2140998" y="1890715"/>
            <a:ext cx="1153897"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C</a:t>
            </a:r>
            <a:endParaRPr lang="en-US" sz="2000" dirty="0">
              <a:solidFill>
                <a:srgbClr val="000000"/>
              </a:solidFill>
            </a:endParaRPr>
          </a:p>
        </p:txBody>
      </p:sp>
      <p:cxnSp>
        <p:nvCxnSpPr>
          <p:cNvPr id="29" name="Straight Arrow Connector 28"/>
          <p:cNvCxnSpPr>
            <a:stCxn id="27" idx="3"/>
            <a:endCxn id="49" idx="1"/>
          </p:cNvCxnSpPr>
          <p:nvPr/>
        </p:nvCxnSpPr>
        <p:spPr>
          <a:xfrm flipV="1">
            <a:off x="3294895" y="2312736"/>
            <a:ext cx="211415" cy="5769"/>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4" name="Slide Number Placeholder 23"/>
          <p:cNvSpPr>
            <a:spLocks noGrp="1"/>
          </p:cNvSpPr>
          <p:nvPr>
            <p:ph type="sldNum" sz="quarter" idx="12"/>
          </p:nvPr>
        </p:nvSpPr>
        <p:spPr/>
        <p:txBody>
          <a:bodyPr/>
          <a:lstStyle/>
          <a:p>
            <a:fld id="{22033EDB-169B-9A40-BDA9-44EE0641E66E}" type="slidenum">
              <a:rPr lang="en-US" smtClean="0"/>
              <a:t>44</a:t>
            </a:fld>
            <a:endParaRPr lang="en-US"/>
          </a:p>
        </p:txBody>
      </p:sp>
      <p:graphicFrame>
        <p:nvGraphicFramePr>
          <p:cNvPr id="35" name="Object 34"/>
          <p:cNvGraphicFramePr>
            <a:graphicFrameLocks noChangeAspect="1"/>
          </p:cNvGraphicFramePr>
          <p:nvPr>
            <p:extLst>
              <p:ext uri="{D42A27DB-BD31-4B8C-83A1-F6EECF244321}">
                <p14:modId xmlns:p14="http://schemas.microsoft.com/office/powerpoint/2010/main" val="3605047560"/>
              </p:ext>
            </p:extLst>
          </p:nvPr>
        </p:nvGraphicFramePr>
        <p:xfrm>
          <a:off x="6553200" y="3608993"/>
          <a:ext cx="347663" cy="382588"/>
        </p:xfrm>
        <a:graphic>
          <a:graphicData uri="http://schemas.openxmlformats.org/presentationml/2006/ole">
            <mc:AlternateContent xmlns:mc="http://schemas.openxmlformats.org/markup-compatibility/2006">
              <mc:Choice xmlns:v="urn:schemas-microsoft-com:vml" Requires="v">
                <p:oleObj spid="_x0000_s106662" name="Equation" r:id="rId4" imgW="127000" imgH="139700" progId="Equation.3">
                  <p:embed/>
                </p:oleObj>
              </mc:Choice>
              <mc:Fallback>
                <p:oleObj name="Equation" r:id="rId4" imgW="127000" imgH="139700" progId="Equation.3">
                  <p:embed/>
                  <p:pic>
                    <p:nvPicPr>
                      <p:cNvPr id="0" name=""/>
                      <p:cNvPicPr/>
                      <p:nvPr/>
                    </p:nvPicPr>
                    <p:blipFill>
                      <a:blip r:embed="rId5"/>
                      <a:stretch>
                        <a:fillRect/>
                      </a:stretch>
                    </p:blipFill>
                    <p:spPr>
                      <a:xfrm>
                        <a:off x="6553200" y="3608993"/>
                        <a:ext cx="347663" cy="382588"/>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2649237521"/>
              </p:ext>
            </p:extLst>
          </p:nvPr>
        </p:nvGraphicFramePr>
        <p:xfrm>
          <a:off x="4900345" y="1715528"/>
          <a:ext cx="382588" cy="555625"/>
        </p:xfrm>
        <a:graphic>
          <a:graphicData uri="http://schemas.openxmlformats.org/presentationml/2006/ole">
            <mc:AlternateContent xmlns:mc="http://schemas.openxmlformats.org/markup-compatibility/2006">
              <mc:Choice xmlns:v="urn:schemas-microsoft-com:vml" Requires="v">
                <p:oleObj spid="_x0000_s106663" name="Equation" r:id="rId6" imgW="139700" imgH="203200" progId="Equation.3">
                  <p:embed/>
                </p:oleObj>
              </mc:Choice>
              <mc:Fallback>
                <p:oleObj name="Equation" r:id="rId6" imgW="139700" imgH="203200" progId="Equation.3">
                  <p:embed/>
                  <p:pic>
                    <p:nvPicPr>
                      <p:cNvPr id="0" name=""/>
                      <p:cNvPicPr/>
                      <p:nvPr/>
                    </p:nvPicPr>
                    <p:blipFill>
                      <a:blip r:embed="rId7"/>
                      <a:stretch>
                        <a:fillRect/>
                      </a:stretch>
                    </p:blipFill>
                    <p:spPr>
                      <a:xfrm>
                        <a:off x="4900345" y="1715528"/>
                        <a:ext cx="382588" cy="555625"/>
                      </a:xfrm>
                      <a:prstGeom prst="rect">
                        <a:avLst/>
                      </a:prstGeom>
                    </p:spPr>
                  </p:pic>
                </p:oleObj>
              </mc:Fallback>
            </mc:AlternateContent>
          </a:graphicData>
        </a:graphic>
      </p:graphicFrame>
      <p:grpSp>
        <p:nvGrpSpPr>
          <p:cNvPr id="56" name="Group 55"/>
          <p:cNvGrpSpPr/>
          <p:nvPr/>
        </p:nvGrpSpPr>
        <p:grpSpPr>
          <a:xfrm>
            <a:off x="1" y="-104168"/>
            <a:ext cx="9167812" cy="1350919"/>
            <a:chOff x="1" y="-104168"/>
            <a:chExt cx="9167812" cy="1350919"/>
          </a:xfrm>
        </p:grpSpPr>
        <p:pic>
          <p:nvPicPr>
            <p:cNvPr id="57" name="Picture 56"/>
            <p:cNvPicPr>
              <a:picLocks noChangeAspect="1"/>
            </p:cNvPicPr>
            <p:nvPr/>
          </p:nvPicPr>
          <p:blipFill>
            <a:blip r:embed="rId8"/>
            <a:stretch>
              <a:fillRect/>
            </a:stretch>
          </p:blipFill>
          <p:spPr>
            <a:xfrm>
              <a:off x="1" y="-104168"/>
              <a:ext cx="1407208" cy="1350919"/>
            </a:xfrm>
            <a:prstGeom prst="rect">
              <a:avLst/>
            </a:prstGeom>
          </p:spPr>
        </p:pic>
        <p:cxnSp>
          <p:nvCxnSpPr>
            <p:cNvPr id="58" name="Straight Connector 5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64" name="Group 63"/>
          <p:cNvGrpSpPr>
            <a:grpSpLocks noChangeAspect="1"/>
          </p:cNvGrpSpPr>
          <p:nvPr/>
        </p:nvGrpSpPr>
        <p:grpSpPr>
          <a:xfrm>
            <a:off x="5267472" y="2046568"/>
            <a:ext cx="457200" cy="489694"/>
            <a:chOff x="1433513" y="2006411"/>
            <a:chExt cx="548640" cy="587061"/>
          </a:xfrm>
        </p:grpSpPr>
        <p:sp>
          <p:nvSpPr>
            <p:cNvPr id="65" name="Oval 64"/>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66" name="TextBox 65"/>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cxnSp>
        <p:nvCxnSpPr>
          <p:cNvPr id="69" name="Straight Arrow Connector 68"/>
          <p:cNvCxnSpPr/>
          <p:nvPr/>
        </p:nvCxnSpPr>
        <p:spPr>
          <a:xfrm>
            <a:off x="5739866" y="2320433"/>
            <a:ext cx="210312" cy="2"/>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endCxn id="66" idx="0"/>
          </p:cNvCxnSpPr>
          <p:nvPr/>
        </p:nvCxnSpPr>
        <p:spPr>
          <a:xfrm>
            <a:off x="5485024" y="1384472"/>
            <a:ext cx="0" cy="662096"/>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1" name="Object 70"/>
          <p:cNvGraphicFramePr>
            <a:graphicFrameLocks noChangeAspect="1"/>
          </p:cNvGraphicFramePr>
          <p:nvPr>
            <p:extLst>
              <p:ext uri="{D42A27DB-BD31-4B8C-83A1-F6EECF244321}">
                <p14:modId xmlns:p14="http://schemas.microsoft.com/office/powerpoint/2010/main" val="938748485"/>
              </p:ext>
            </p:extLst>
          </p:nvPr>
        </p:nvGraphicFramePr>
        <p:xfrm>
          <a:off x="5495050" y="1171575"/>
          <a:ext cx="487362" cy="625475"/>
        </p:xfrm>
        <a:graphic>
          <a:graphicData uri="http://schemas.openxmlformats.org/presentationml/2006/ole">
            <mc:AlternateContent xmlns:mc="http://schemas.openxmlformats.org/markup-compatibility/2006">
              <mc:Choice xmlns:v="urn:schemas-microsoft-com:vml" Requires="v">
                <p:oleObj spid="_x0000_s106664" name="Equation" r:id="rId9" imgW="177800" imgH="228600" progId="Equation.3">
                  <p:embed/>
                </p:oleObj>
              </mc:Choice>
              <mc:Fallback>
                <p:oleObj name="Equation" r:id="rId9" imgW="177800" imgH="228600" progId="Equation.3">
                  <p:embed/>
                  <p:pic>
                    <p:nvPicPr>
                      <p:cNvPr id="0" name=""/>
                      <p:cNvPicPr/>
                      <p:nvPr/>
                    </p:nvPicPr>
                    <p:blipFill>
                      <a:blip r:embed="rId10"/>
                      <a:stretch>
                        <a:fillRect/>
                      </a:stretch>
                    </p:blipFill>
                    <p:spPr>
                      <a:xfrm>
                        <a:off x="5495050" y="1171575"/>
                        <a:ext cx="487362" cy="625475"/>
                      </a:xfrm>
                      <a:prstGeom prst="rect">
                        <a:avLst/>
                      </a:prstGeom>
                    </p:spPr>
                  </p:pic>
                </p:oleObj>
              </mc:Fallback>
            </mc:AlternateContent>
          </a:graphicData>
        </a:graphic>
      </p:graphicFrame>
      <p:grpSp>
        <p:nvGrpSpPr>
          <p:cNvPr id="73" name="Group 72"/>
          <p:cNvGrpSpPr>
            <a:grpSpLocks noChangeAspect="1"/>
          </p:cNvGrpSpPr>
          <p:nvPr/>
        </p:nvGrpSpPr>
        <p:grpSpPr>
          <a:xfrm>
            <a:off x="1476157" y="3359581"/>
            <a:ext cx="457200" cy="489694"/>
            <a:chOff x="1433513" y="2006411"/>
            <a:chExt cx="548640" cy="587061"/>
          </a:xfrm>
        </p:grpSpPr>
        <p:sp>
          <p:nvSpPr>
            <p:cNvPr id="74" name="Oval 73"/>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75" name="TextBox 74"/>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cxnSp>
        <p:nvCxnSpPr>
          <p:cNvPr id="76" name="Straight Arrow Connector 75"/>
          <p:cNvCxnSpPr/>
          <p:nvPr/>
        </p:nvCxnSpPr>
        <p:spPr>
          <a:xfrm flipH="1">
            <a:off x="1952795" y="3614820"/>
            <a:ext cx="2148840"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946447" y="3624038"/>
            <a:ext cx="519799"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8" name="Object 77"/>
          <p:cNvGraphicFramePr>
            <a:graphicFrameLocks noChangeAspect="1"/>
          </p:cNvGraphicFramePr>
          <p:nvPr>
            <p:extLst>
              <p:ext uri="{D42A27DB-BD31-4B8C-83A1-F6EECF244321}">
                <p14:modId xmlns:p14="http://schemas.microsoft.com/office/powerpoint/2010/main" val="363074514"/>
              </p:ext>
            </p:extLst>
          </p:nvPr>
        </p:nvGraphicFramePr>
        <p:xfrm>
          <a:off x="561177" y="3359581"/>
          <a:ext cx="347663" cy="382588"/>
        </p:xfrm>
        <a:graphic>
          <a:graphicData uri="http://schemas.openxmlformats.org/presentationml/2006/ole">
            <mc:AlternateContent xmlns:mc="http://schemas.openxmlformats.org/markup-compatibility/2006">
              <mc:Choice xmlns:v="urn:schemas-microsoft-com:vml" Requires="v">
                <p:oleObj spid="_x0000_s106665" name="Equation" r:id="rId11" imgW="127000" imgH="139700" progId="Equation.3">
                  <p:embed/>
                </p:oleObj>
              </mc:Choice>
              <mc:Fallback>
                <p:oleObj name="Equation" r:id="rId11" imgW="127000" imgH="139700" progId="Equation.3">
                  <p:embed/>
                  <p:pic>
                    <p:nvPicPr>
                      <p:cNvPr id="0" name=""/>
                      <p:cNvPicPr/>
                      <p:nvPr/>
                    </p:nvPicPr>
                    <p:blipFill>
                      <a:blip r:embed="rId12"/>
                      <a:stretch>
                        <a:fillRect/>
                      </a:stretch>
                    </p:blipFill>
                    <p:spPr>
                      <a:xfrm>
                        <a:off x="561177" y="3359581"/>
                        <a:ext cx="347663" cy="382588"/>
                      </a:xfrm>
                      <a:prstGeom prst="rect">
                        <a:avLst/>
                      </a:prstGeom>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1959131880"/>
              </p:ext>
            </p:extLst>
          </p:nvPr>
        </p:nvGraphicFramePr>
        <p:xfrm>
          <a:off x="4330700" y="4872038"/>
          <a:ext cx="3105150" cy="1284287"/>
        </p:xfrm>
        <a:graphic>
          <a:graphicData uri="http://schemas.openxmlformats.org/presentationml/2006/ole">
            <mc:AlternateContent xmlns:mc="http://schemas.openxmlformats.org/markup-compatibility/2006">
              <mc:Choice xmlns:v="urn:schemas-microsoft-com:vml" Requires="v">
                <p:oleObj spid="_x0000_s106666" name="Equation" r:id="rId13" imgW="952500" imgH="393700" progId="Equation.3">
                  <p:embed/>
                </p:oleObj>
              </mc:Choice>
              <mc:Fallback>
                <p:oleObj name="Equation" r:id="rId13" imgW="952500" imgH="393700" progId="Equation.3">
                  <p:embed/>
                  <p:pic>
                    <p:nvPicPr>
                      <p:cNvPr id="0" name=""/>
                      <p:cNvPicPr/>
                      <p:nvPr/>
                    </p:nvPicPr>
                    <p:blipFill>
                      <a:blip r:embed="rId14"/>
                      <a:stretch>
                        <a:fillRect/>
                      </a:stretch>
                    </p:blipFill>
                    <p:spPr>
                      <a:xfrm>
                        <a:off x="4330700" y="4872038"/>
                        <a:ext cx="3105150" cy="1284287"/>
                      </a:xfrm>
                      <a:prstGeom prst="rect">
                        <a:avLst/>
                      </a:prstGeom>
                      <a:ln w="38100" cmpd="sng">
                        <a:solidFill>
                          <a:schemeClr val="accent1"/>
                        </a:solidFill>
                      </a:ln>
                    </p:spPr>
                  </p:pic>
                </p:oleObj>
              </mc:Fallback>
            </mc:AlternateContent>
          </a:graphicData>
        </a:graphic>
      </p:graphicFrame>
      <p:sp>
        <p:nvSpPr>
          <p:cNvPr id="41" name="TextBox 40"/>
          <p:cNvSpPr txBox="1"/>
          <p:nvPr/>
        </p:nvSpPr>
        <p:spPr>
          <a:xfrm>
            <a:off x="444604" y="6259810"/>
            <a:ext cx="3515956" cy="461665"/>
          </a:xfrm>
          <a:prstGeom prst="rect">
            <a:avLst/>
          </a:prstGeom>
          <a:noFill/>
        </p:spPr>
        <p:txBody>
          <a:bodyPr wrap="none" rtlCol="0">
            <a:spAutoFit/>
          </a:bodyPr>
          <a:lstStyle/>
          <a:p>
            <a:r>
              <a:rPr lang="en-US" sz="2400" dirty="0" smtClean="0">
                <a:solidFill>
                  <a:schemeClr val="accent2"/>
                </a:solidFill>
              </a:rPr>
              <a:t>Seismic noise transmission</a:t>
            </a:r>
            <a:endParaRPr lang="en-US" sz="2400" dirty="0">
              <a:solidFill>
                <a:schemeClr val="accent2"/>
              </a:solidFill>
            </a:endParaRPr>
          </a:p>
        </p:txBody>
      </p:sp>
      <p:sp>
        <p:nvSpPr>
          <p:cNvPr id="42" name="TextBox 41"/>
          <p:cNvSpPr txBox="1"/>
          <p:nvPr/>
        </p:nvSpPr>
        <p:spPr>
          <a:xfrm>
            <a:off x="4258061" y="6328462"/>
            <a:ext cx="3429995" cy="461665"/>
          </a:xfrm>
          <a:prstGeom prst="rect">
            <a:avLst/>
          </a:prstGeom>
          <a:noFill/>
        </p:spPr>
        <p:txBody>
          <a:bodyPr wrap="none" rtlCol="0">
            <a:spAutoFit/>
          </a:bodyPr>
          <a:lstStyle/>
          <a:p>
            <a:r>
              <a:rPr lang="en-US" sz="2400" dirty="0" smtClean="0">
                <a:solidFill>
                  <a:srgbClr val="4F81BD"/>
                </a:solidFill>
              </a:rPr>
              <a:t>Sensor noise transmission</a:t>
            </a:r>
            <a:endParaRPr lang="en-US" sz="2400" dirty="0">
              <a:solidFill>
                <a:srgbClr val="4F81BD"/>
              </a:solidFill>
            </a:endParaRPr>
          </a:p>
        </p:txBody>
      </p:sp>
      <p:graphicFrame>
        <p:nvGraphicFramePr>
          <p:cNvPr id="45" name="Object 44"/>
          <p:cNvGraphicFramePr>
            <a:graphicFrameLocks noChangeAspect="1"/>
          </p:cNvGraphicFramePr>
          <p:nvPr>
            <p:extLst>
              <p:ext uri="{D42A27DB-BD31-4B8C-83A1-F6EECF244321}">
                <p14:modId xmlns:p14="http://schemas.microsoft.com/office/powerpoint/2010/main" val="3774295709"/>
              </p:ext>
            </p:extLst>
          </p:nvPr>
        </p:nvGraphicFramePr>
        <p:xfrm>
          <a:off x="504825" y="4891088"/>
          <a:ext cx="3230563" cy="1284287"/>
        </p:xfrm>
        <a:graphic>
          <a:graphicData uri="http://schemas.openxmlformats.org/presentationml/2006/ole">
            <mc:AlternateContent xmlns:mc="http://schemas.openxmlformats.org/markup-compatibility/2006">
              <mc:Choice xmlns:v="urn:schemas-microsoft-com:vml" Requires="v">
                <p:oleObj spid="_x0000_s106667" name="Equation" r:id="rId15" imgW="990600" imgH="393700" progId="Equation.3">
                  <p:embed/>
                </p:oleObj>
              </mc:Choice>
              <mc:Fallback>
                <p:oleObj name="Equation" r:id="rId15" imgW="990600" imgH="393700" progId="Equation.3">
                  <p:embed/>
                  <p:pic>
                    <p:nvPicPr>
                      <p:cNvPr id="0" name=""/>
                      <p:cNvPicPr/>
                      <p:nvPr/>
                    </p:nvPicPr>
                    <p:blipFill>
                      <a:blip r:embed="rId16"/>
                      <a:stretch>
                        <a:fillRect/>
                      </a:stretch>
                    </p:blipFill>
                    <p:spPr>
                      <a:xfrm>
                        <a:off x="504825" y="4891088"/>
                        <a:ext cx="3230563" cy="1284287"/>
                      </a:xfrm>
                      <a:prstGeom prst="rect">
                        <a:avLst/>
                      </a:prstGeom>
                      <a:ln w="38100" cmpd="sng">
                        <a:solidFill>
                          <a:schemeClr val="accent2"/>
                        </a:solidFill>
                      </a:ln>
                    </p:spPr>
                  </p:pic>
                </p:oleObj>
              </mc:Fallback>
            </mc:AlternateContent>
          </a:graphicData>
        </a:graphic>
      </p:graphicFrame>
    </p:spTree>
    <p:extLst>
      <p:ext uri="{BB962C8B-B14F-4D97-AF65-F5344CB8AC3E}">
        <p14:creationId xmlns:p14="http://schemas.microsoft.com/office/powerpoint/2010/main" val="248737740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G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99616"/>
            <a:ext cx="9144000" cy="5111496"/>
          </a:xfrm>
          <a:prstGeom prst="rect">
            <a:avLst/>
          </a:prstGeom>
        </p:spPr>
      </p:pic>
      <p:sp>
        <p:nvSpPr>
          <p:cNvPr id="5" name="Title 4"/>
          <p:cNvSpPr>
            <a:spLocks noGrp="1"/>
          </p:cNvSpPr>
          <p:nvPr>
            <p:ph type="title"/>
          </p:nvPr>
        </p:nvSpPr>
        <p:spPr>
          <a:xfrm>
            <a:off x="457200" y="30418"/>
            <a:ext cx="8229600" cy="1143000"/>
          </a:xfrm>
        </p:spPr>
        <p:txBody>
          <a:bodyPr/>
          <a:lstStyle/>
          <a:p>
            <a:r>
              <a:rPr lang="en-US" dirty="0" smtClean="0"/>
              <a:t>Ex. Loop Gain TF: </a:t>
            </a:r>
            <a:r>
              <a:rPr lang="en-US" i="1" dirty="0" smtClean="0"/>
              <a:t>CAHS</a:t>
            </a:r>
            <a:endParaRPr lang="en-US" i="1" dirty="0"/>
          </a:p>
        </p:txBody>
      </p:sp>
      <p:sp>
        <p:nvSpPr>
          <p:cNvPr id="4" name="Slide Number Placeholder 3"/>
          <p:cNvSpPr>
            <a:spLocks noGrp="1"/>
          </p:cNvSpPr>
          <p:nvPr>
            <p:ph type="sldNum" sz="quarter" idx="12"/>
          </p:nvPr>
        </p:nvSpPr>
        <p:spPr/>
        <p:txBody>
          <a:bodyPr/>
          <a:lstStyle/>
          <a:p>
            <a:fld id="{22033EDB-169B-9A40-BDA9-44EE0641E66E}" type="slidenum">
              <a:rPr lang="en-US" smtClean="0"/>
              <a:t>45</a:t>
            </a:fld>
            <a:endParaRPr lang="en-US"/>
          </a:p>
        </p:txBody>
      </p:sp>
      <p:sp>
        <p:nvSpPr>
          <p:cNvPr id="10" name="TextBox 9"/>
          <p:cNvSpPr txBox="1"/>
          <p:nvPr/>
        </p:nvSpPr>
        <p:spPr>
          <a:xfrm>
            <a:off x="85490" y="6431467"/>
            <a:ext cx="8939440" cy="369332"/>
          </a:xfrm>
          <a:prstGeom prst="rect">
            <a:avLst/>
          </a:prstGeom>
          <a:noFill/>
          <a:ln>
            <a:solidFill>
              <a:srgbClr val="000000"/>
            </a:solidFill>
          </a:ln>
        </p:spPr>
        <p:txBody>
          <a:bodyPr wrap="square" rtlCol="0">
            <a:spAutoFit/>
          </a:bodyPr>
          <a:lstStyle/>
          <a:p>
            <a:r>
              <a:rPr lang="en-US" dirty="0" err="1" smtClean="0"/>
              <a:t>Matlab</a:t>
            </a:r>
            <a:r>
              <a:rPr lang="en-US" dirty="0" smtClean="0"/>
              <a:t> for control filter: </a:t>
            </a:r>
            <a:r>
              <a:rPr lang="cs-CZ" dirty="0">
                <a:latin typeface="Courier"/>
                <a:cs typeface="Courier"/>
              </a:rPr>
              <a:t>C = zpk(-2*pi</a:t>
            </a:r>
            <a:r>
              <a:rPr lang="cs-CZ" dirty="0" smtClean="0">
                <a:latin typeface="Courier"/>
                <a:cs typeface="Courier"/>
              </a:rPr>
              <a:t>*3.33,</a:t>
            </a:r>
            <a:r>
              <a:rPr lang="cs-CZ" dirty="0">
                <a:latin typeface="Courier"/>
                <a:cs typeface="Courier"/>
              </a:rPr>
              <a:t>-2*pi*</a:t>
            </a:r>
            <a:r>
              <a:rPr lang="cs-CZ" dirty="0" smtClean="0">
                <a:latin typeface="Courier"/>
                <a:cs typeface="Courier"/>
              </a:rPr>
              <a:t>[30;100</a:t>
            </a:r>
            <a:r>
              <a:rPr lang="cs-CZ" dirty="0">
                <a:latin typeface="Courier"/>
                <a:cs typeface="Courier"/>
              </a:rPr>
              <a:t>]</a:t>
            </a:r>
            <a:r>
              <a:rPr lang="cs-CZ" dirty="0" smtClean="0">
                <a:latin typeface="Courier"/>
                <a:cs typeface="Courier"/>
              </a:rPr>
              <a:t>,1.4e</a:t>
            </a:r>
            <a:r>
              <a:rPr lang="cs-CZ" dirty="0">
                <a:latin typeface="Courier"/>
                <a:cs typeface="Courier"/>
              </a:rPr>
              <a:t>+10</a:t>
            </a:r>
            <a:r>
              <a:rPr lang="cs-CZ" dirty="0" smtClean="0">
                <a:latin typeface="Courier"/>
                <a:cs typeface="Courier"/>
              </a:rPr>
              <a:t>)</a:t>
            </a:r>
            <a:endParaRPr lang="en-US" dirty="0">
              <a:latin typeface="Courier"/>
              <a:cs typeface="Courier"/>
            </a:endParaRPr>
          </a:p>
        </p:txBody>
      </p:sp>
      <p:grpSp>
        <p:nvGrpSpPr>
          <p:cNvPr id="11" name="Group 10"/>
          <p:cNvGrpSpPr/>
          <p:nvPr/>
        </p:nvGrpSpPr>
        <p:grpSpPr>
          <a:xfrm>
            <a:off x="1" y="-104168"/>
            <a:ext cx="9167812" cy="1350919"/>
            <a:chOff x="1" y="-104168"/>
            <a:chExt cx="9167812" cy="1350919"/>
          </a:xfrm>
        </p:grpSpPr>
        <p:pic>
          <p:nvPicPr>
            <p:cNvPr id="12" name="Picture 11"/>
            <p:cNvPicPr>
              <a:picLocks noChangeAspect="1"/>
            </p:cNvPicPr>
            <p:nvPr/>
          </p:nvPicPr>
          <p:blipFill>
            <a:blip r:embed="rId4"/>
            <a:stretch>
              <a:fillRect/>
            </a:stretch>
          </p:blipFill>
          <p:spPr>
            <a:xfrm>
              <a:off x="1" y="-104168"/>
              <a:ext cx="1407208" cy="1350919"/>
            </a:xfrm>
            <a:prstGeom prst="rect">
              <a:avLst/>
            </a:prstGeom>
          </p:spPr>
        </p:pic>
        <p:cxnSp>
          <p:nvCxnSpPr>
            <p:cNvPr id="13" name="Straight Connector 12"/>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2894698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LG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99616"/>
            <a:ext cx="9144000" cy="5111496"/>
          </a:xfrm>
          <a:prstGeom prst="rect">
            <a:avLst/>
          </a:prstGeom>
        </p:spPr>
      </p:pic>
      <p:sp>
        <p:nvSpPr>
          <p:cNvPr id="5" name="Title 4"/>
          <p:cNvSpPr>
            <a:spLocks noGrp="1"/>
          </p:cNvSpPr>
          <p:nvPr>
            <p:ph type="title"/>
          </p:nvPr>
        </p:nvSpPr>
        <p:spPr>
          <a:xfrm>
            <a:off x="457200" y="30418"/>
            <a:ext cx="8229600" cy="1143000"/>
          </a:xfrm>
        </p:spPr>
        <p:txBody>
          <a:bodyPr/>
          <a:lstStyle/>
          <a:p>
            <a:r>
              <a:rPr lang="en-US" dirty="0"/>
              <a:t>Ex. Loop </a:t>
            </a:r>
            <a:r>
              <a:rPr lang="en-US" dirty="0" smtClean="0"/>
              <a:t>Gain TF</a:t>
            </a:r>
            <a:r>
              <a:rPr lang="en-US" dirty="0"/>
              <a:t>: </a:t>
            </a:r>
            <a:r>
              <a:rPr lang="en-US" i="1" dirty="0"/>
              <a:t>CAHS</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46</a:t>
            </a:fld>
            <a:endParaRPr lang="en-US"/>
          </a:p>
        </p:txBody>
      </p:sp>
      <p:sp>
        <p:nvSpPr>
          <p:cNvPr id="2" name="Oval 1"/>
          <p:cNvSpPr>
            <a:spLocks noChangeAspect="1"/>
          </p:cNvSpPr>
          <p:nvPr/>
        </p:nvSpPr>
        <p:spPr>
          <a:xfrm>
            <a:off x="5908589" y="3230252"/>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4684979" y="5022280"/>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V="1">
            <a:off x="4782675" y="3054992"/>
            <a:ext cx="0" cy="1918444"/>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6005773" y="3461977"/>
            <a:ext cx="0" cy="1908554"/>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908336" y="3184484"/>
            <a:ext cx="1504288" cy="369332"/>
          </a:xfrm>
          <a:prstGeom prst="rect">
            <a:avLst/>
          </a:prstGeom>
          <a:noFill/>
        </p:spPr>
        <p:txBody>
          <a:bodyPr wrap="none" rtlCol="0">
            <a:spAutoFit/>
          </a:bodyPr>
          <a:lstStyle/>
          <a:p>
            <a:r>
              <a:rPr lang="en-US" dirty="0" smtClean="0"/>
              <a:t>Unity crossing</a:t>
            </a:r>
            <a:endParaRPr lang="en-US" dirty="0"/>
          </a:p>
        </p:txBody>
      </p:sp>
      <p:sp>
        <p:nvSpPr>
          <p:cNvPr id="15" name="TextBox 14"/>
          <p:cNvSpPr txBox="1"/>
          <p:nvPr/>
        </p:nvSpPr>
        <p:spPr>
          <a:xfrm>
            <a:off x="6317448" y="4856909"/>
            <a:ext cx="1421783" cy="369332"/>
          </a:xfrm>
          <a:prstGeom prst="rect">
            <a:avLst/>
          </a:prstGeom>
          <a:noFill/>
        </p:spPr>
        <p:txBody>
          <a:bodyPr wrap="none" rtlCol="0">
            <a:spAutoFit/>
          </a:bodyPr>
          <a:lstStyle/>
          <a:p>
            <a:r>
              <a:rPr lang="en-US" dirty="0" smtClean="0"/>
              <a:t>-180 crossing</a:t>
            </a:r>
            <a:endParaRPr lang="en-US" dirty="0"/>
          </a:p>
        </p:txBody>
      </p:sp>
      <p:cxnSp>
        <p:nvCxnSpPr>
          <p:cNvPr id="17" name="Straight Arrow Connector 16"/>
          <p:cNvCxnSpPr>
            <a:stCxn id="14" idx="3"/>
          </p:cNvCxnSpPr>
          <p:nvPr/>
        </p:nvCxnSpPr>
        <p:spPr>
          <a:xfrm flipV="1">
            <a:off x="4412624" y="3135640"/>
            <a:ext cx="272355" cy="23351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091470" y="5205160"/>
            <a:ext cx="342251" cy="16537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85490" y="6431467"/>
            <a:ext cx="8939440" cy="369332"/>
          </a:xfrm>
          <a:prstGeom prst="rect">
            <a:avLst/>
          </a:prstGeom>
          <a:noFill/>
          <a:ln>
            <a:solidFill>
              <a:srgbClr val="000000"/>
            </a:solidFill>
          </a:ln>
        </p:spPr>
        <p:txBody>
          <a:bodyPr wrap="square" rtlCol="0">
            <a:spAutoFit/>
          </a:bodyPr>
          <a:lstStyle/>
          <a:p>
            <a:r>
              <a:rPr lang="en-US" dirty="0" err="1" smtClean="0"/>
              <a:t>Matlab</a:t>
            </a:r>
            <a:r>
              <a:rPr lang="en-US" dirty="0" smtClean="0"/>
              <a:t> for control filter: </a:t>
            </a:r>
            <a:r>
              <a:rPr lang="cs-CZ" dirty="0">
                <a:latin typeface="Courier"/>
                <a:cs typeface="Courier"/>
              </a:rPr>
              <a:t>C = zpk(-2*pi</a:t>
            </a:r>
            <a:r>
              <a:rPr lang="cs-CZ" dirty="0" smtClean="0">
                <a:latin typeface="Courier"/>
                <a:cs typeface="Courier"/>
              </a:rPr>
              <a:t>*3.33,</a:t>
            </a:r>
            <a:r>
              <a:rPr lang="cs-CZ" dirty="0">
                <a:latin typeface="Courier"/>
                <a:cs typeface="Courier"/>
              </a:rPr>
              <a:t>-2*pi*</a:t>
            </a:r>
            <a:r>
              <a:rPr lang="cs-CZ" dirty="0" smtClean="0">
                <a:latin typeface="Courier"/>
                <a:cs typeface="Courier"/>
              </a:rPr>
              <a:t>[30;100</a:t>
            </a:r>
            <a:r>
              <a:rPr lang="cs-CZ" dirty="0">
                <a:latin typeface="Courier"/>
                <a:cs typeface="Courier"/>
              </a:rPr>
              <a:t>]</a:t>
            </a:r>
            <a:r>
              <a:rPr lang="cs-CZ" dirty="0" smtClean="0">
                <a:latin typeface="Courier"/>
                <a:cs typeface="Courier"/>
              </a:rPr>
              <a:t>,1.4e</a:t>
            </a:r>
            <a:r>
              <a:rPr lang="cs-CZ" dirty="0">
                <a:latin typeface="Courier"/>
                <a:cs typeface="Courier"/>
              </a:rPr>
              <a:t>+10</a:t>
            </a:r>
            <a:r>
              <a:rPr lang="cs-CZ" dirty="0" smtClean="0">
                <a:latin typeface="Courier"/>
                <a:cs typeface="Courier"/>
              </a:rPr>
              <a:t>)</a:t>
            </a:r>
            <a:endParaRPr lang="en-US" dirty="0">
              <a:latin typeface="Courier"/>
              <a:cs typeface="Courier"/>
            </a:endParaRPr>
          </a:p>
        </p:txBody>
      </p:sp>
      <p:grpSp>
        <p:nvGrpSpPr>
          <p:cNvPr id="19" name="Group 18"/>
          <p:cNvGrpSpPr/>
          <p:nvPr/>
        </p:nvGrpSpPr>
        <p:grpSpPr>
          <a:xfrm>
            <a:off x="1" y="-104168"/>
            <a:ext cx="9167812" cy="1350919"/>
            <a:chOff x="1" y="-104168"/>
            <a:chExt cx="9167812" cy="1350919"/>
          </a:xfrm>
        </p:grpSpPr>
        <p:pic>
          <p:nvPicPr>
            <p:cNvPr id="20" name="Picture 19"/>
            <p:cNvPicPr>
              <a:picLocks noChangeAspect="1"/>
            </p:cNvPicPr>
            <p:nvPr/>
          </p:nvPicPr>
          <p:blipFill>
            <a:blip r:embed="rId4"/>
            <a:stretch>
              <a:fillRect/>
            </a:stretch>
          </p:blipFill>
          <p:spPr>
            <a:xfrm>
              <a:off x="1" y="-104168"/>
              <a:ext cx="1407208" cy="1350919"/>
            </a:xfrm>
            <a:prstGeom prst="rect">
              <a:avLst/>
            </a:prstGeom>
          </p:spPr>
        </p:pic>
        <p:cxnSp>
          <p:nvCxnSpPr>
            <p:cNvPr id="21" name="Straight Connector 20"/>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4530309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G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99616"/>
            <a:ext cx="9144000" cy="5111496"/>
          </a:xfrm>
          <a:prstGeom prst="rect">
            <a:avLst/>
          </a:prstGeom>
        </p:spPr>
      </p:pic>
      <p:sp>
        <p:nvSpPr>
          <p:cNvPr id="21" name="Oval 20"/>
          <p:cNvSpPr>
            <a:spLocks noChangeAspect="1"/>
          </p:cNvSpPr>
          <p:nvPr/>
        </p:nvSpPr>
        <p:spPr>
          <a:xfrm>
            <a:off x="4684979" y="5022280"/>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p:cNvCxnSpPr/>
          <p:nvPr/>
        </p:nvCxnSpPr>
        <p:spPr>
          <a:xfrm flipV="1">
            <a:off x="4782675" y="3054992"/>
            <a:ext cx="0" cy="1918444"/>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6005773" y="3461977"/>
            <a:ext cx="0" cy="1908554"/>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908336" y="3184484"/>
            <a:ext cx="1504288" cy="369332"/>
          </a:xfrm>
          <a:prstGeom prst="rect">
            <a:avLst/>
          </a:prstGeom>
          <a:noFill/>
        </p:spPr>
        <p:txBody>
          <a:bodyPr wrap="none" rtlCol="0">
            <a:spAutoFit/>
          </a:bodyPr>
          <a:lstStyle/>
          <a:p>
            <a:r>
              <a:rPr lang="en-US" dirty="0" smtClean="0"/>
              <a:t>Unity crossing</a:t>
            </a:r>
            <a:endParaRPr lang="en-US" dirty="0"/>
          </a:p>
        </p:txBody>
      </p:sp>
      <p:sp>
        <p:nvSpPr>
          <p:cNvPr id="25" name="TextBox 24"/>
          <p:cNvSpPr txBox="1"/>
          <p:nvPr/>
        </p:nvSpPr>
        <p:spPr>
          <a:xfrm>
            <a:off x="6317448" y="4856909"/>
            <a:ext cx="1421783" cy="369332"/>
          </a:xfrm>
          <a:prstGeom prst="rect">
            <a:avLst/>
          </a:prstGeom>
          <a:noFill/>
        </p:spPr>
        <p:txBody>
          <a:bodyPr wrap="none" rtlCol="0">
            <a:spAutoFit/>
          </a:bodyPr>
          <a:lstStyle/>
          <a:p>
            <a:r>
              <a:rPr lang="en-US" dirty="0" smtClean="0"/>
              <a:t>-180 crossing</a:t>
            </a:r>
            <a:endParaRPr lang="en-US" dirty="0"/>
          </a:p>
        </p:txBody>
      </p:sp>
      <p:cxnSp>
        <p:nvCxnSpPr>
          <p:cNvPr id="26" name="Straight Arrow Connector 25"/>
          <p:cNvCxnSpPr>
            <a:stCxn id="24" idx="3"/>
          </p:cNvCxnSpPr>
          <p:nvPr/>
        </p:nvCxnSpPr>
        <p:spPr>
          <a:xfrm flipV="1">
            <a:off x="4412624" y="3135640"/>
            <a:ext cx="272355" cy="23351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6091470" y="5205160"/>
            <a:ext cx="342251" cy="16537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57200" y="30418"/>
            <a:ext cx="8229600" cy="1143000"/>
          </a:xfrm>
        </p:spPr>
        <p:txBody>
          <a:bodyPr/>
          <a:lstStyle/>
          <a:p>
            <a:r>
              <a:rPr lang="en-US" dirty="0"/>
              <a:t>Ex. Loop </a:t>
            </a:r>
            <a:r>
              <a:rPr lang="en-US" dirty="0" smtClean="0"/>
              <a:t>Gain TF</a:t>
            </a:r>
            <a:r>
              <a:rPr lang="en-US" dirty="0"/>
              <a:t>: </a:t>
            </a:r>
            <a:r>
              <a:rPr lang="en-US" i="1" dirty="0"/>
              <a:t>CAHS</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47</a:t>
            </a:fld>
            <a:endParaRPr lang="en-US"/>
          </a:p>
        </p:txBody>
      </p:sp>
      <p:sp>
        <p:nvSpPr>
          <p:cNvPr id="3" name="TextBox 2"/>
          <p:cNvSpPr txBox="1"/>
          <p:nvPr/>
        </p:nvSpPr>
        <p:spPr>
          <a:xfrm>
            <a:off x="1373775" y="5481236"/>
            <a:ext cx="3551423" cy="461665"/>
          </a:xfrm>
          <a:prstGeom prst="rect">
            <a:avLst/>
          </a:prstGeom>
          <a:solidFill>
            <a:srgbClr val="FFFFFF"/>
          </a:solidFill>
          <a:ln>
            <a:solidFill>
              <a:srgbClr val="000000"/>
            </a:solidFill>
          </a:ln>
        </p:spPr>
        <p:txBody>
          <a:bodyPr wrap="none" rtlCol="0">
            <a:spAutoFit/>
          </a:bodyPr>
          <a:lstStyle/>
          <a:p>
            <a:r>
              <a:rPr lang="en-US" sz="2400" dirty="0" smtClean="0"/>
              <a:t>It never hits -1. Is it stable?</a:t>
            </a:r>
            <a:endParaRPr lang="en-US" sz="2400" dirty="0"/>
          </a:p>
        </p:txBody>
      </p:sp>
      <p:sp>
        <p:nvSpPr>
          <p:cNvPr id="19" name="TextBox 18"/>
          <p:cNvSpPr txBox="1"/>
          <p:nvPr/>
        </p:nvSpPr>
        <p:spPr>
          <a:xfrm>
            <a:off x="85490" y="6431467"/>
            <a:ext cx="8939440" cy="369332"/>
          </a:xfrm>
          <a:prstGeom prst="rect">
            <a:avLst/>
          </a:prstGeom>
          <a:noFill/>
          <a:ln>
            <a:solidFill>
              <a:srgbClr val="000000"/>
            </a:solidFill>
          </a:ln>
        </p:spPr>
        <p:txBody>
          <a:bodyPr wrap="square" rtlCol="0">
            <a:spAutoFit/>
          </a:bodyPr>
          <a:lstStyle/>
          <a:p>
            <a:r>
              <a:rPr lang="en-US" dirty="0" err="1" smtClean="0"/>
              <a:t>Matlab</a:t>
            </a:r>
            <a:r>
              <a:rPr lang="en-US" dirty="0" smtClean="0"/>
              <a:t> for control filter: </a:t>
            </a:r>
            <a:r>
              <a:rPr lang="cs-CZ" dirty="0">
                <a:latin typeface="Courier"/>
                <a:cs typeface="Courier"/>
              </a:rPr>
              <a:t>C = zpk(-2*pi</a:t>
            </a:r>
            <a:r>
              <a:rPr lang="cs-CZ" dirty="0" smtClean="0">
                <a:latin typeface="Courier"/>
                <a:cs typeface="Courier"/>
              </a:rPr>
              <a:t>*3.33,</a:t>
            </a:r>
            <a:r>
              <a:rPr lang="cs-CZ" dirty="0">
                <a:latin typeface="Courier"/>
                <a:cs typeface="Courier"/>
              </a:rPr>
              <a:t>-2*pi*</a:t>
            </a:r>
            <a:r>
              <a:rPr lang="cs-CZ" dirty="0" smtClean="0">
                <a:latin typeface="Courier"/>
                <a:cs typeface="Courier"/>
              </a:rPr>
              <a:t>[30;100</a:t>
            </a:r>
            <a:r>
              <a:rPr lang="cs-CZ" dirty="0">
                <a:latin typeface="Courier"/>
                <a:cs typeface="Courier"/>
              </a:rPr>
              <a:t>]</a:t>
            </a:r>
            <a:r>
              <a:rPr lang="cs-CZ" dirty="0" smtClean="0">
                <a:latin typeface="Courier"/>
                <a:cs typeface="Courier"/>
              </a:rPr>
              <a:t>,1.4e</a:t>
            </a:r>
            <a:r>
              <a:rPr lang="cs-CZ" dirty="0">
                <a:latin typeface="Courier"/>
                <a:cs typeface="Courier"/>
              </a:rPr>
              <a:t>+10</a:t>
            </a:r>
            <a:r>
              <a:rPr lang="cs-CZ" dirty="0" smtClean="0">
                <a:latin typeface="Courier"/>
                <a:cs typeface="Courier"/>
              </a:rPr>
              <a:t>)</a:t>
            </a:r>
            <a:endParaRPr lang="en-US" dirty="0">
              <a:latin typeface="Courier"/>
              <a:cs typeface="Courier"/>
            </a:endParaRPr>
          </a:p>
        </p:txBody>
      </p:sp>
      <p:sp>
        <p:nvSpPr>
          <p:cNvPr id="28" name="Oval 27"/>
          <p:cNvSpPr>
            <a:spLocks noChangeAspect="1"/>
          </p:cNvSpPr>
          <p:nvPr/>
        </p:nvSpPr>
        <p:spPr>
          <a:xfrm>
            <a:off x="5908589" y="3230252"/>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p:cNvGrpSpPr/>
          <p:nvPr/>
        </p:nvGrpSpPr>
        <p:grpSpPr>
          <a:xfrm>
            <a:off x="1" y="-104168"/>
            <a:ext cx="9167812" cy="1350919"/>
            <a:chOff x="1" y="-104168"/>
            <a:chExt cx="9167812" cy="1350919"/>
          </a:xfrm>
        </p:grpSpPr>
        <p:pic>
          <p:nvPicPr>
            <p:cNvPr id="30" name="Picture 29"/>
            <p:cNvPicPr>
              <a:picLocks noChangeAspect="1"/>
            </p:cNvPicPr>
            <p:nvPr/>
          </p:nvPicPr>
          <p:blipFill>
            <a:blip r:embed="rId4"/>
            <a:stretch>
              <a:fillRect/>
            </a:stretch>
          </p:blipFill>
          <p:spPr>
            <a:xfrm>
              <a:off x="1" y="-104168"/>
              <a:ext cx="1407208" cy="1350919"/>
            </a:xfrm>
            <a:prstGeom prst="rect">
              <a:avLst/>
            </a:prstGeom>
          </p:spPr>
        </p:pic>
        <p:cxnSp>
          <p:nvCxnSpPr>
            <p:cNvPr id="31" name="Straight Connector 30"/>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5422507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LG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99616"/>
            <a:ext cx="9144000" cy="5111496"/>
          </a:xfrm>
          <a:prstGeom prst="rect">
            <a:avLst/>
          </a:prstGeom>
        </p:spPr>
      </p:pic>
      <p:sp>
        <p:nvSpPr>
          <p:cNvPr id="24" name="Oval 23"/>
          <p:cNvSpPr>
            <a:spLocks noChangeAspect="1"/>
          </p:cNvSpPr>
          <p:nvPr/>
        </p:nvSpPr>
        <p:spPr>
          <a:xfrm>
            <a:off x="4684979" y="5022280"/>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p:nvCxnSpPr>
        <p:spPr>
          <a:xfrm flipV="1">
            <a:off x="4782675" y="3054992"/>
            <a:ext cx="0" cy="1918444"/>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6005773" y="3461977"/>
            <a:ext cx="0" cy="1908554"/>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908336" y="3184484"/>
            <a:ext cx="1504288" cy="369332"/>
          </a:xfrm>
          <a:prstGeom prst="rect">
            <a:avLst/>
          </a:prstGeom>
          <a:noFill/>
        </p:spPr>
        <p:txBody>
          <a:bodyPr wrap="none" rtlCol="0">
            <a:spAutoFit/>
          </a:bodyPr>
          <a:lstStyle/>
          <a:p>
            <a:r>
              <a:rPr lang="en-US" dirty="0" smtClean="0"/>
              <a:t>Unity crossing</a:t>
            </a:r>
            <a:endParaRPr lang="en-US" dirty="0"/>
          </a:p>
        </p:txBody>
      </p:sp>
      <p:sp>
        <p:nvSpPr>
          <p:cNvPr id="28" name="TextBox 27"/>
          <p:cNvSpPr txBox="1"/>
          <p:nvPr/>
        </p:nvSpPr>
        <p:spPr>
          <a:xfrm>
            <a:off x="6317448" y="4856909"/>
            <a:ext cx="1421783" cy="369332"/>
          </a:xfrm>
          <a:prstGeom prst="rect">
            <a:avLst/>
          </a:prstGeom>
          <a:noFill/>
        </p:spPr>
        <p:txBody>
          <a:bodyPr wrap="none" rtlCol="0">
            <a:spAutoFit/>
          </a:bodyPr>
          <a:lstStyle/>
          <a:p>
            <a:r>
              <a:rPr lang="en-US" dirty="0" smtClean="0"/>
              <a:t>-180 crossing</a:t>
            </a:r>
            <a:endParaRPr lang="en-US" dirty="0"/>
          </a:p>
        </p:txBody>
      </p:sp>
      <p:cxnSp>
        <p:nvCxnSpPr>
          <p:cNvPr id="29" name="Straight Arrow Connector 28"/>
          <p:cNvCxnSpPr>
            <a:stCxn id="27" idx="3"/>
          </p:cNvCxnSpPr>
          <p:nvPr/>
        </p:nvCxnSpPr>
        <p:spPr>
          <a:xfrm flipV="1">
            <a:off x="4412624" y="3135640"/>
            <a:ext cx="272355" cy="23351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6091470" y="5205160"/>
            <a:ext cx="342251" cy="16537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1" name="Oval 30"/>
          <p:cNvSpPr>
            <a:spLocks noChangeAspect="1"/>
          </p:cNvSpPr>
          <p:nvPr/>
        </p:nvSpPr>
        <p:spPr>
          <a:xfrm>
            <a:off x="5908589" y="3230252"/>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30418"/>
            <a:ext cx="8229600" cy="1143000"/>
          </a:xfrm>
        </p:spPr>
        <p:txBody>
          <a:bodyPr/>
          <a:lstStyle/>
          <a:p>
            <a:r>
              <a:rPr lang="en-US" dirty="0"/>
              <a:t>Ex. Loop </a:t>
            </a:r>
            <a:r>
              <a:rPr lang="en-US" dirty="0" smtClean="0"/>
              <a:t>Gain TF</a:t>
            </a:r>
            <a:r>
              <a:rPr lang="en-US" dirty="0"/>
              <a:t>: </a:t>
            </a:r>
            <a:r>
              <a:rPr lang="en-US" i="1" dirty="0"/>
              <a:t>CAHS</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48</a:t>
            </a:fld>
            <a:endParaRPr lang="en-US"/>
          </a:p>
        </p:txBody>
      </p:sp>
      <p:sp>
        <p:nvSpPr>
          <p:cNvPr id="3" name="TextBox 2"/>
          <p:cNvSpPr txBox="1"/>
          <p:nvPr/>
        </p:nvSpPr>
        <p:spPr>
          <a:xfrm>
            <a:off x="1373775" y="5481236"/>
            <a:ext cx="4363394" cy="461665"/>
          </a:xfrm>
          <a:prstGeom prst="rect">
            <a:avLst/>
          </a:prstGeom>
          <a:solidFill>
            <a:srgbClr val="FFFFFF"/>
          </a:solidFill>
          <a:ln>
            <a:solidFill>
              <a:srgbClr val="000000"/>
            </a:solidFill>
          </a:ln>
        </p:spPr>
        <p:txBody>
          <a:bodyPr wrap="none" rtlCol="0">
            <a:spAutoFit/>
          </a:bodyPr>
          <a:lstStyle/>
          <a:p>
            <a:r>
              <a:rPr lang="en-US" sz="2400" dirty="0" smtClean="0"/>
              <a:t>It never hits -1. Is it stable? YES!!!</a:t>
            </a:r>
            <a:endParaRPr lang="en-US" sz="2400" dirty="0"/>
          </a:p>
        </p:txBody>
      </p:sp>
      <p:sp>
        <p:nvSpPr>
          <p:cNvPr id="19" name="TextBox 18"/>
          <p:cNvSpPr txBox="1"/>
          <p:nvPr/>
        </p:nvSpPr>
        <p:spPr>
          <a:xfrm>
            <a:off x="85490" y="6431467"/>
            <a:ext cx="8939440" cy="369332"/>
          </a:xfrm>
          <a:prstGeom prst="rect">
            <a:avLst/>
          </a:prstGeom>
          <a:noFill/>
          <a:ln>
            <a:solidFill>
              <a:srgbClr val="000000"/>
            </a:solidFill>
          </a:ln>
        </p:spPr>
        <p:txBody>
          <a:bodyPr wrap="square" rtlCol="0">
            <a:spAutoFit/>
          </a:bodyPr>
          <a:lstStyle/>
          <a:p>
            <a:r>
              <a:rPr lang="en-US" dirty="0" err="1" smtClean="0"/>
              <a:t>Matlab</a:t>
            </a:r>
            <a:r>
              <a:rPr lang="en-US" dirty="0" smtClean="0"/>
              <a:t> for control filter: </a:t>
            </a:r>
            <a:r>
              <a:rPr lang="cs-CZ" dirty="0">
                <a:latin typeface="Courier"/>
                <a:cs typeface="Courier"/>
              </a:rPr>
              <a:t>C = zpk(-2*pi</a:t>
            </a:r>
            <a:r>
              <a:rPr lang="cs-CZ" dirty="0" smtClean="0">
                <a:latin typeface="Courier"/>
                <a:cs typeface="Courier"/>
              </a:rPr>
              <a:t>*3.33,</a:t>
            </a:r>
            <a:r>
              <a:rPr lang="cs-CZ" dirty="0">
                <a:latin typeface="Courier"/>
                <a:cs typeface="Courier"/>
              </a:rPr>
              <a:t>-2*pi*</a:t>
            </a:r>
            <a:r>
              <a:rPr lang="cs-CZ" dirty="0" smtClean="0">
                <a:latin typeface="Courier"/>
                <a:cs typeface="Courier"/>
              </a:rPr>
              <a:t>[30;100</a:t>
            </a:r>
            <a:r>
              <a:rPr lang="cs-CZ" dirty="0">
                <a:latin typeface="Courier"/>
                <a:cs typeface="Courier"/>
              </a:rPr>
              <a:t>]</a:t>
            </a:r>
            <a:r>
              <a:rPr lang="cs-CZ" dirty="0" smtClean="0">
                <a:latin typeface="Courier"/>
                <a:cs typeface="Courier"/>
              </a:rPr>
              <a:t>,1.4e</a:t>
            </a:r>
            <a:r>
              <a:rPr lang="cs-CZ" dirty="0">
                <a:latin typeface="Courier"/>
                <a:cs typeface="Courier"/>
              </a:rPr>
              <a:t>+10</a:t>
            </a:r>
            <a:r>
              <a:rPr lang="cs-CZ" dirty="0" smtClean="0">
                <a:latin typeface="Courier"/>
                <a:cs typeface="Courier"/>
              </a:rPr>
              <a:t>)</a:t>
            </a:r>
            <a:endParaRPr lang="en-US" dirty="0">
              <a:latin typeface="Courier"/>
              <a:cs typeface="Courier"/>
            </a:endParaRPr>
          </a:p>
        </p:txBody>
      </p:sp>
      <p:grpSp>
        <p:nvGrpSpPr>
          <p:cNvPr id="20" name="Group 19"/>
          <p:cNvGrpSpPr/>
          <p:nvPr/>
        </p:nvGrpSpPr>
        <p:grpSpPr>
          <a:xfrm>
            <a:off x="1" y="-104168"/>
            <a:ext cx="9167812" cy="1350919"/>
            <a:chOff x="1" y="-104168"/>
            <a:chExt cx="9167812" cy="1350919"/>
          </a:xfrm>
        </p:grpSpPr>
        <p:pic>
          <p:nvPicPr>
            <p:cNvPr id="21" name="Picture 20"/>
            <p:cNvPicPr>
              <a:picLocks noChangeAspect="1"/>
            </p:cNvPicPr>
            <p:nvPr/>
          </p:nvPicPr>
          <p:blipFill>
            <a:blip r:embed="rId4"/>
            <a:stretch>
              <a:fillRect/>
            </a:stretch>
          </p:blipFill>
          <p:spPr>
            <a:xfrm>
              <a:off x="1" y="-104168"/>
              <a:ext cx="1407208" cy="1350919"/>
            </a:xfrm>
            <a:prstGeom prst="rect">
              <a:avLst/>
            </a:prstGeom>
          </p:spPr>
        </p:pic>
        <p:cxnSp>
          <p:nvCxnSpPr>
            <p:cNvPr id="22" name="Straight Connector 21"/>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0819751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9616"/>
            <a:ext cx="9144000" cy="5107632"/>
          </a:xfrm>
          <a:prstGeom prst="rect">
            <a:avLst/>
          </a:prstGeom>
        </p:spPr>
      </p:pic>
      <p:sp>
        <p:nvSpPr>
          <p:cNvPr id="4" name="Slide Number Placeholder 3"/>
          <p:cNvSpPr>
            <a:spLocks noGrp="1"/>
          </p:cNvSpPr>
          <p:nvPr>
            <p:ph type="sldNum" sz="quarter" idx="12"/>
          </p:nvPr>
        </p:nvSpPr>
        <p:spPr/>
        <p:txBody>
          <a:bodyPr/>
          <a:lstStyle/>
          <a:p>
            <a:fld id="{22033EDB-169B-9A40-BDA9-44EE0641E66E}" type="slidenum">
              <a:rPr lang="en-US" smtClean="0"/>
              <a:t>49</a:t>
            </a:fld>
            <a:endParaRPr lang="en-US"/>
          </a:p>
        </p:txBody>
      </p:sp>
      <p:sp>
        <p:nvSpPr>
          <p:cNvPr id="2" name="Oval 1"/>
          <p:cNvSpPr>
            <a:spLocks noChangeAspect="1"/>
          </p:cNvSpPr>
          <p:nvPr/>
        </p:nvSpPr>
        <p:spPr>
          <a:xfrm>
            <a:off x="5908589" y="2784783"/>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6433400" y="5565175"/>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V="1">
            <a:off x="6525249" y="3054992"/>
            <a:ext cx="0" cy="2449128"/>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6005773" y="3028719"/>
            <a:ext cx="0" cy="2362893"/>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096068" y="2598755"/>
            <a:ext cx="1504288" cy="369332"/>
          </a:xfrm>
          <a:prstGeom prst="rect">
            <a:avLst/>
          </a:prstGeom>
          <a:noFill/>
        </p:spPr>
        <p:txBody>
          <a:bodyPr wrap="none" rtlCol="0">
            <a:spAutoFit/>
          </a:bodyPr>
          <a:lstStyle/>
          <a:p>
            <a:r>
              <a:rPr lang="en-US" dirty="0" smtClean="0"/>
              <a:t>Unity crossing</a:t>
            </a:r>
            <a:endParaRPr lang="en-US" dirty="0"/>
          </a:p>
        </p:txBody>
      </p:sp>
      <p:sp>
        <p:nvSpPr>
          <p:cNvPr id="15" name="TextBox 14"/>
          <p:cNvSpPr txBox="1"/>
          <p:nvPr/>
        </p:nvSpPr>
        <p:spPr>
          <a:xfrm>
            <a:off x="4464459" y="4649359"/>
            <a:ext cx="1421783" cy="369332"/>
          </a:xfrm>
          <a:prstGeom prst="rect">
            <a:avLst/>
          </a:prstGeom>
          <a:noFill/>
        </p:spPr>
        <p:txBody>
          <a:bodyPr wrap="none" rtlCol="0">
            <a:spAutoFit/>
          </a:bodyPr>
          <a:lstStyle/>
          <a:p>
            <a:r>
              <a:rPr lang="en-US" dirty="0" smtClean="0"/>
              <a:t>-180 crossing</a:t>
            </a:r>
            <a:endParaRPr lang="en-US" dirty="0"/>
          </a:p>
        </p:txBody>
      </p:sp>
      <p:cxnSp>
        <p:nvCxnSpPr>
          <p:cNvPr id="17" name="Straight Arrow Connector 16"/>
          <p:cNvCxnSpPr/>
          <p:nvPr/>
        </p:nvCxnSpPr>
        <p:spPr>
          <a:xfrm flipH="1">
            <a:off x="6616280" y="2835267"/>
            <a:ext cx="479788" cy="19805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784924" y="4932473"/>
            <a:ext cx="146547" cy="43625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300503" y="5517869"/>
            <a:ext cx="3551423" cy="461665"/>
          </a:xfrm>
          <a:prstGeom prst="rect">
            <a:avLst/>
          </a:prstGeom>
          <a:solidFill>
            <a:srgbClr val="FFFFFF"/>
          </a:solidFill>
          <a:ln>
            <a:solidFill>
              <a:srgbClr val="000000"/>
            </a:solidFill>
          </a:ln>
        </p:spPr>
        <p:txBody>
          <a:bodyPr wrap="none" rtlCol="0">
            <a:spAutoFit/>
          </a:bodyPr>
          <a:lstStyle/>
          <a:p>
            <a:r>
              <a:rPr lang="en-US" sz="2400" dirty="0" smtClean="0"/>
              <a:t>It never hits -1. Is it stable?</a:t>
            </a:r>
            <a:endParaRPr lang="en-US" sz="2400" dirty="0"/>
          </a:p>
        </p:txBody>
      </p:sp>
      <p:sp>
        <p:nvSpPr>
          <p:cNvPr id="26" name="TextBox 25"/>
          <p:cNvSpPr txBox="1"/>
          <p:nvPr/>
        </p:nvSpPr>
        <p:spPr>
          <a:xfrm>
            <a:off x="85490" y="6431467"/>
            <a:ext cx="8939440" cy="369332"/>
          </a:xfrm>
          <a:prstGeom prst="rect">
            <a:avLst/>
          </a:prstGeom>
          <a:noFill/>
          <a:ln>
            <a:solidFill>
              <a:srgbClr val="000000"/>
            </a:solidFill>
          </a:ln>
        </p:spPr>
        <p:txBody>
          <a:bodyPr wrap="square" rtlCol="0">
            <a:spAutoFit/>
          </a:bodyPr>
          <a:lstStyle/>
          <a:p>
            <a:r>
              <a:rPr lang="en-US" dirty="0" err="1" smtClean="0"/>
              <a:t>Matlab</a:t>
            </a:r>
            <a:r>
              <a:rPr lang="en-US" dirty="0" smtClean="0"/>
              <a:t> for control filter: </a:t>
            </a:r>
            <a:r>
              <a:rPr lang="cs-CZ" dirty="0">
                <a:latin typeface="Courier"/>
                <a:cs typeface="Courier"/>
              </a:rPr>
              <a:t>C = zpk(-2*pi</a:t>
            </a:r>
            <a:r>
              <a:rPr lang="cs-CZ" dirty="0" smtClean="0">
                <a:latin typeface="Courier"/>
                <a:cs typeface="Courier"/>
              </a:rPr>
              <a:t>*3.33,</a:t>
            </a:r>
            <a:r>
              <a:rPr lang="cs-CZ" dirty="0">
                <a:latin typeface="Courier"/>
                <a:cs typeface="Courier"/>
              </a:rPr>
              <a:t>-2*pi*</a:t>
            </a:r>
            <a:r>
              <a:rPr lang="cs-CZ" dirty="0" smtClean="0">
                <a:latin typeface="Courier"/>
                <a:cs typeface="Courier"/>
              </a:rPr>
              <a:t>[30;100</a:t>
            </a:r>
            <a:r>
              <a:rPr lang="cs-CZ" dirty="0">
                <a:latin typeface="Courier"/>
                <a:cs typeface="Courier"/>
              </a:rPr>
              <a:t>]</a:t>
            </a:r>
            <a:r>
              <a:rPr lang="cs-CZ" dirty="0" smtClean="0">
                <a:latin typeface="Courier"/>
                <a:cs typeface="Courier"/>
              </a:rPr>
              <a:t>,7.0e</a:t>
            </a:r>
            <a:r>
              <a:rPr lang="cs-CZ" dirty="0">
                <a:latin typeface="Courier"/>
                <a:cs typeface="Courier"/>
              </a:rPr>
              <a:t>+</a:t>
            </a:r>
            <a:r>
              <a:rPr lang="cs-CZ" dirty="0" smtClean="0">
                <a:latin typeface="Courier"/>
                <a:cs typeface="Courier"/>
              </a:rPr>
              <a:t>11)</a:t>
            </a:r>
            <a:endParaRPr lang="en-US" dirty="0">
              <a:latin typeface="Courier"/>
              <a:cs typeface="Courier"/>
            </a:endParaRPr>
          </a:p>
        </p:txBody>
      </p:sp>
      <p:sp>
        <p:nvSpPr>
          <p:cNvPr id="28" name="Title 4"/>
          <p:cNvSpPr txBox="1">
            <a:spLocks/>
          </p:cNvSpPr>
          <p:nvPr/>
        </p:nvSpPr>
        <p:spPr>
          <a:xfrm>
            <a:off x="610067" y="3041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Ex. Loop </a:t>
            </a:r>
            <a:r>
              <a:rPr lang="en-US" dirty="0" smtClean="0"/>
              <a:t>Gain TF: 50*</a:t>
            </a:r>
            <a:r>
              <a:rPr lang="en-US" i="1" dirty="0"/>
              <a:t>CAHS</a:t>
            </a:r>
            <a:endParaRPr lang="en-US" dirty="0"/>
          </a:p>
        </p:txBody>
      </p:sp>
      <p:grpSp>
        <p:nvGrpSpPr>
          <p:cNvPr id="19" name="Group 18"/>
          <p:cNvGrpSpPr/>
          <p:nvPr/>
        </p:nvGrpSpPr>
        <p:grpSpPr>
          <a:xfrm>
            <a:off x="1" y="-104168"/>
            <a:ext cx="9167812" cy="1350919"/>
            <a:chOff x="1" y="-104168"/>
            <a:chExt cx="9167812" cy="1350919"/>
          </a:xfrm>
        </p:grpSpPr>
        <p:pic>
          <p:nvPicPr>
            <p:cNvPr id="20" name="Picture 19"/>
            <p:cNvPicPr>
              <a:picLocks noChangeAspect="1"/>
            </p:cNvPicPr>
            <p:nvPr/>
          </p:nvPicPr>
          <p:blipFill>
            <a:blip r:embed="rId4"/>
            <a:stretch>
              <a:fillRect/>
            </a:stretch>
          </p:blipFill>
          <p:spPr>
            <a:xfrm>
              <a:off x="1" y="-104168"/>
              <a:ext cx="1407208" cy="1350919"/>
            </a:xfrm>
            <a:prstGeom prst="rect">
              <a:avLst/>
            </a:prstGeom>
          </p:spPr>
        </p:pic>
        <p:cxnSp>
          <p:nvCxnSpPr>
            <p:cNvPr id="21" name="Straight Connector 20"/>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6525171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980"/>
            <a:ext cx="8229600" cy="1143000"/>
          </a:xfrm>
        </p:spPr>
        <p:txBody>
          <a:bodyPr/>
          <a:lstStyle/>
          <a:p>
            <a:r>
              <a:rPr lang="en-US" dirty="0" smtClean="0"/>
              <a:t>HAM-ISI Example</a:t>
            </a:r>
            <a:endParaRPr lang="en-US" dirty="0"/>
          </a:p>
        </p:txBody>
      </p:sp>
      <p:pic>
        <p:nvPicPr>
          <p:cNvPr id="4" name="Picture 3"/>
          <p:cNvPicPr>
            <a:picLocks noChangeAspect="1"/>
          </p:cNvPicPr>
          <p:nvPr/>
        </p:nvPicPr>
        <p:blipFill>
          <a:blip r:embed="rId3"/>
          <a:stretch>
            <a:fillRect/>
          </a:stretch>
        </p:blipFill>
        <p:spPr>
          <a:xfrm>
            <a:off x="0" y="1850932"/>
            <a:ext cx="3837859" cy="3104323"/>
          </a:xfrm>
          <a:prstGeom prst="rect">
            <a:avLst/>
          </a:prstGeom>
        </p:spPr>
      </p:pic>
      <p:pic>
        <p:nvPicPr>
          <p:cNvPr id="6" name="Picture 5"/>
          <p:cNvPicPr>
            <a:picLocks noChangeAspect="1"/>
          </p:cNvPicPr>
          <p:nvPr/>
        </p:nvPicPr>
        <p:blipFill>
          <a:blip r:embed="rId4"/>
          <a:stretch>
            <a:fillRect/>
          </a:stretch>
        </p:blipFill>
        <p:spPr>
          <a:xfrm>
            <a:off x="4049357" y="1907668"/>
            <a:ext cx="5010780" cy="3441076"/>
          </a:xfrm>
          <a:prstGeom prst="rect">
            <a:avLst/>
          </a:prstGeom>
        </p:spPr>
      </p:pic>
      <p:sp>
        <p:nvSpPr>
          <p:cNvPr id="7" name="TextBox 6"/>
          <p:cNvSpPr txBox="1"/>
          <p:nvPr/>
        </p:nvSpPr>
        <p:spPr>
          <a:xfrm>
            <a:off x="5834428" y="5348744"/>
            <a:ext cx="1973054" cy="646331"/>
          </a:xfrm>
          <a:prstGeom prst="rect">
            <a:avLst/>
          </a:prstGeom>
          <a:noFill/>
        </p:spPr>
        <p:txBody>
          <a:bodyPr wrap="none" rtlCol="0">
            <a:spAutoFit/>
          </a:bodyPr>
          <a:lstStyle/>
          <a:p>
            <a:pPr algn="ctr"/>
            <a:r>
              <a:rPr lang="en-US" dirty="0" smtClean="0"/>
              <a:t>Photo of a HAM-ISI</a:t>
            </a:r>
          </a:p>
          <a:p>
            <a:pPr algn="ctr"/>
            <a:r>
              <a:rPr lang="en-US" dirty="0" smtClean="0"/>
              <a:t>Credit: HPD</a:t>
            </a:r>
            <a:endParaRPr lang="en-US" dirty="0"/>
          </a:p>
        </p:txBody>
      </p:sp>
      <p:sp>
        <p:nvSpPr>
          <p:cNvPr id="8" name="TextBox 7"/>
          <p:cNvSpPr txBox="1"/>
          <p:nvPr/>
        </p:nvSpPr>
        <p:spPr>
          <a:xfrm>
            <a:off x="119803" y="4955255"/>
            <a:ext cx="3558163" cy="646331"/>
          </a:xfrm>
          <a:prstGeom prst="rect">
            <a:avLst/>
          </a:prstGeom>
          <a:noFill/>
        </p:spPr>
        <p:txBody>
          <a:bodyPr wrap="square" rtlCol="0">
            <a:spAutoFit/>
          </a:bodyPr>
          <a:lstStyle/>
          <a:p>
            <a:pPr algn="ctr"/>
            <a:r>
              <a:rPr lang="en-US" dirty="0" smtClean="0"/>
              <a:t>CAD model of HAM-ISI in a HAM chamber</a:t>
            </a:r>
            <a:endParaRPr lang="en-US" dirty="0"/>
          </a:p>
        </p:txBody>
      </p:sp>
      <p:grpSp>
        <p:nvGrpSpPr>
          <p:cNvPr id="9" name="Group 8"/>
          <p:cNvGrpSpPr/>
          <p:nvPr/>
        </p:nvGrpSpPr>
        <p:grpSpPr>
          <a:xfrm>
            <a:off x="1" y="-104168"/>
            <a:ext cx="9167812" cy="1350919"/>
            <a:chOff x="1" y="-104168"/>
            <a:chExt cx="9167812" cy="1350919"/>
          </a:xfrm>
        </p:grpSpPr>
        <p:pic>
          <p:nvPicPr>
            <p:cNvPr id="10" name="Picture 9"/>
            <p:cNvPicPr>
              <a:picLocks noChangeAspect="1"/>
            </p:cNvPicPr>
            <p:nvPr/>
          </p:nvPicPr>
          <p:blipFill>
            <a:blip r:embed="rId5"/>
            <a:stretch>
              <a:fillRect/>
            </a:stretch>
          </p:blipFill>
          <p:spPr>
            <a:xfrm>
              <a:off x="1" y="-104168"/>
              <a:ext cx="1407208" cy="1350919"/>
            </a:xfrm>
            <a:prstGeom prst="rect">
              <a:avLst/>
            </a:prstGeom>
          </p:spPr>
        </p:pic>
        <p:cxnSp>
          <p:nvCxnSpPr>
            <p:cNvPr id="11" name="Straight Connector 10"/>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7283922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L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9616"/>
            <a:ext cx="9144000" cy="5107632"/>
          </a:xfrm>
          <a:prstGeom prst="rect">
            <a:avLst/>
          </a:prstGeom>
        </p:spPr>
      </p:pic>
      <p:sp>
        <p:nvSpPr>
          <p:cNvPr id="26" name="Oval 25"/>
          <p:cNvSpPr>
            <a:spLocks noChangeAspect="1"/>
          </p:cNvSpPr>
          <p:nvPr/>
        </p:nvSpPr>
        <p:spPr>
          <a:xfrm>
            <a:off x="5908589" y="2784783"/>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a:spLocks noChangeAspect="1"/>
          </p:cNvSpPr>
          <p:nvPr/>
        </p:nvSpPr>
        <p:spPr>
          <a:xfrm>
            <a:off x="6433400" y="5565175"/>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Connector 27"/>
          <p:cNvCxnSpPr/>
          <p:nvPr/>
        </p:nvCxnSpPr>
        <p:spPr>
          <a:xfrm flipV="1">
            <a:off x="6525249" y="3054992"/>
            <a:ext cx="0" cy="2449128"/>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6005773" y="3028719"/>
            <a:ext cx="0" cy="2362893"/>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096068" y="2598755"/>
            <a:ext cx="1504288" cy="369332"/>
          </a:xfrm>
          <a:prstGeom prst="rect">
            <a:avLst/>
          </a:prstGeom>
          <a:noFill/>
        </p:spPr>
        <p:txBody>
          <a:bodyPr wrap="none" rtlCol="0">
            <a:spAutoFit/>
          </a:bodyPr>
          <a:lstStyle/>
          <a:p>
            <a:r>
              <a:rPr lang="en-US" dirty="0" smtClean="0"/>
              <a:t>Unity crossing</a:t>
            </a:r>
            <a:endParaRPr lang="en-US" dirty="0"/>
          </a:p>
        </p:txBody>
      </p:sp>
      <p:sp>
        <p:nvSpPr>
          <p:cNvPr id="31" name="TextBox 30"/>
          <p:cNvSpPr txBox="1"/>
          <p:nvPr/>
        </p:nvSpPr>
        <p:spPr>
          <a:xfrm>
            <a:off x="4464459" y="4649359"/>
            <a:ext cx="1421783" cy="369332"/>
          </a:xfrm>
          <a:prstGeom prst="rect">
            <a:avLst/>
          </a:prstGeom>
          <a:noFill/>
        </p:spPr>
        <p:txBody>
          <a:bodyPr wrap="none" rtlCol="0">
            <a:spAutoFit/>
          </a:bodyPr>
          <a:lstStyle/>
          <a:p>
            <a:r>
              <a:rPr lang="en-US" dirty="0" smtClean="0"/>
              <a:t>-180 crossing</a:t>
            </a:r>
            <a:endParaRPr lang="en-US" dirty="0"/>
          </a:p>
        </p:txBody>
      </p:sp>
      <p:cxnSp>
        <p:nvCxnSpPr>
          <p:cNvPr id="32" name="Straight Arrow Connector 31"/>
          <p:cNvCxnSpPr/>
          <p:nvPr/>
        </p:nvCxnSpPr>
        <p:spPr>
          <a:xfrm flipH="1">
            <a:off x="6616280" y="2835267"/>
            <a:ext cx="479788" cy="19805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5784924" y="4932473"/>
            <a:ext cx="146547" cy="43625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p:txBody>
          <a:bodyPr/>
          <a:lstStyle/>
          <a:p>
            <a:fld id="{22033EDB-169B-9A40-BDA9-44EE0641E66E}" type="slidenum">
              <a:rPr lang="en-US" smtClean="0"/>
              <a:t>50</a:t>
            </a:fld>
            <a:endParaRPr lang="en-US"/>
          </a:p>
        </p:txBody>
      </p:sp>
      <p:sp>
        <p:nvSpPr>
          <p:cNvPr id="3" name="TextBox 2"/>
          <p:cNvSpPr txBox="1"/>
          <p:nvPr/>
        </p:nvSpPr>
        <p:spPr>
          <a:xfrm>
            <a:off x="1300503" y="5517869"/>
            <a:ext cx="4123695" cy="461665"/>
          </a:xfrm>
          <a:prstGeom prst="rect">
            <a:avLst/>
          </a:prstGeom>
          <a:solidFill>
            <a:srgbClr val="FFFFFF"/>
          </a:solidFill>
          <a:ln>
            <a:solidFill>
              <a:srgbClr val="000000"/>
            </a:solidFill>
          </a:ln>
        </p:spPr>
        <p:txBody>
          <a:bodyPr wrap="none" rtlCol="0">
            <a:spAutoFit/>
          </a:bodyPr>
          <a:lstStyle/>
          <a:p>
            <a:r>
              <a:rPr lang="en-US" sz="2400" dirty="0" smtClean="0"/>
              <a:t>It never hits -1. Is it stable? NO!</a:t>
            </a:r>
            <a:endParaRPr lang="en-US" sz="2400" dirty="0"/>
          </a:p>
        </p:txBody>
      </p:sp>
      <p:sp>
        <p:nvSpPr>
          <p:cNvPr id="20" name="TextBox 19"/>
          <p:cNvSpPr txBox="1"/>
          <p:nvPr/>
        </p:nvSpPr>
        <p:spPr>
          <a:xfrm>
            <a:off x="85490" y="6431467"/>
            <a:ext cx="8939440" cy="369332"/>
          </a:xfrm>
          <a:prstGeom prst="rect">
            <a:avLst/>
          </a:prstGeom>
          <a:noFill/>
          <a:ln>
            <a:solidFill>
              <a:srgbClr val="000000"/>
            </a:solidFill>
          </a:ln>
        </p:spPr>
        <p:txBody>
          <a:bodyPr wrap="square" rtlCol="0">
            <a:spAutoFit/>
          </a:bodyPr>
          <a:lstStyle/>
          <a:p>
            <a:r>
              <a:rPr lang="en-US" dirty="0" err="1" smtClean="0"/>
              <a:t>Matlab</a:t>
            </a:r>
            <a:r>
              <a:rPr lang="en-US" dirty="0" smtClean="0"/>
              <a:t> for control filter: </a:t>
            </a:r>
            <a:r>
              <a:rPr lang="cs-CZ" dirty="0">
                <a:latin typeface="Courier"/>
                <a:cs typeface="Courier"/>
              </a:rPr>
              <a:t>C = zpk(-2*pi</a:t>
            </a:r>
            <a:r>
              <a:rPr lang="cs-CZ" dirty="0" smtClean="0">
                <a:latin typeface="Courier"/>
                <a:cs typeface="Courier"/>
              </a:rPr>
              <a:t>*3.33,</a:t>
            </a:r>
            <a:r>
              <a:rPr lang="cs-CZ" dirty="0">
                <a:latin typeface="Courier"/>
                <a:cs typeface="Courier"/>
              </a:rPr>
              <a:t>-2*pi*</a:t>
            </a:r>
            <a:r>
              <a:rPr lang="cs-CZ" dirty="0" smtClean="0">
                <a:latin typeface="Courier"/>
                <a:cs typeface="Courier"/>
              </a:rPr>
              <a:t>[30;100</a:t>
            </a:r>
            <a:r>
              <a:rPr lang="cs-CZ" dirty="0">
                <a:latin typeface="Courier"/>
                <a:cs typeface="Courier"/>
              </a:rPr>
              <a:t>]</a:t>
            </a:r>
            <a:r>
              <a:rPr lang="cs-CZ" dirty="0" smtClean="0">
                <a:latin typeface="Courier"/>
                <a:cs typeface="Courier"/>
              </a:rPr>
              <a:t>,7.0e</a:t>
            </a:r>
            <a:r>
              <a:rPr lang="cs-CZ" dirty="0">
                <a:latin typeface="Courier"/>
                <a:cs typeface="Courier"/>
              </a:rPr>
              <a:t>+</a:t>
            </a:r>
            <a:r>
              <a:rPr lang="cs-CZ" dirty="0" smtClean="0">
                <a:latin typeface="Courier"/>
                <a:cs typeface="Courier"/>
              </a:rPr>
              <a:t>11)</a:t>
            </a:r>
            <a:endParaRPr lang="en-US" dirty="0">
              <a:latin typeface="Courier"/>
              <a:cs typeface="Courier"/>
            </a:endParaRPr>
          </a:p>
        </p:txBody>
      </p:sp>
      <p:sp>
        <p:nvSpPr>
          <p:cNvPr id="22" name="Title 4"/>
          <p:cNvSpPr txBox="1">
            <a:spLocks/>
          </p:cNvSpPr>
          <p:nvPr/>
        </p:nvSpPr>
        <p:spPr>
          <a:xfrm>
            <a:off x="610067" y="3041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Ex. </a:t>
            </a:r>
            <a:r>
              <a:rPr lang="en-US" dirty="0"/>
              <a:t>Loop </a:t>
            </a:r>
            <a:r>
              <a:rPr lang="en-US" dirty="0" smtClean="0"/>
              <a:t>Gain TF: 50*</a:t>
            </a:r>
            <a:r>
              <a:rPr lang="en-US" i="1" dirty="0" smtClean="0"/>
              <a:t>CAHS</a:t>
            </a:r>
            <a:endParaRPr lang="en-US" dirty="0"/>
          </a:p>
        </p:txBody>
      </p:sp>
      <p:grpSp>
        <p:nvGrpSpPr>
          <p:cNvPr id="19" name="Group 18"/>
          <p:cNvGrpSpPr/>
          <p:nvPr/>
        </p:nvGrpSpPr>
        <p:grpSpPr>
          <a:xfrm>
            <a:off x="1" y="-104168"/>
            <a:ext cx="9167812" cy="1350919"/>
            <a:chOff x="1" y="-104168"/>
            <a:chExt cx="9167812" cy="1350919"/>
          </a:xfrm>
        </p:grpSpPr>
        <p:pic>
          <p:nvPicPr>
            <p:cNvPr id="21" name="Picture 20"/>
            <p:cNvPicPr>
              <a:picLocks noChangeAspect="1"/>
            </p:cNvPicPr>
            <p:nvPr/>
          </p:nvPicPr>
          <p:blipFill>
            <a:blip r:embed="rId4"/>
            <a:stretch>
              <a:fillRect/>
            </a:stretch>
          </p:blipFill>
          <p:spPr>
            <a:xfrm>
              <a:off x="1" y="-104168"/>
              <a:ext cx="1407208" cy="1350919"/>
            </a:xfrm>
            <a:prstGeom prst="rect">
              <a:avLst/>
            </a:prstGeom>
          </p:spPr>
        </p:pic>
        <p:cxnSp>
          <p:nvCxnSpPr>
            <p:cNvPr id="23" name="Straight Connector 22"/>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8760510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2033EDB-169B-9A40-BDA9-44EE0641E66E}" type="slidenum">
              <a:rPr lang="en-US" smtClean="0"/>
              <a:t>51</a:t>
            </a:fld>
            <a:endParaRPr lang="en-US"/>
          </a:p>
        </p:txBody>
      </p:sp>
      <p:sp>
        <p:nvSpPr>
          <p:cNvPr id="8" name="Title 1"/>
          <p:cNvSpPr>
            <a:spLocks noGrp="1"/>
          </p:cNvSpPr>
          <p:nvPr>
            <p:ph type="title"/>
          </p:nvPr>
        </p:nvSpPr>
        <p:spPr>
          <a:xfrm>
            <a:off x="621713" y="3175"/>
            <a:ext cx="8229600" cy="1143000"/>
          </a:xfrm>
        </p:spPr>
        <p:txBody>
          <a:bodyPr/>
          <a:lstStyle/>
          <a:p>
            <a:r>
              <a:rPr lang="en-US" dirty="0" smtClean="0"/>
              <a:t>Another Loop Gain Example</a:t>
            </a:r>
            <a:endParaRPr lang="en-US" dirty="0"/>
          </a:p>
        </p:txBody>
      </p:sp>
      <p:pic>
        <p:nvPicPr>
          <p:cNvPr id="9" name="Picture 8" descr="LGdesign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25118"/>
            <a:ext cx="9144000" cy="5086350"/>
          </a:xfrm>
          <a:prstGeom prst="rect">
            <a:avLst/>
          </a:prstGeom>
        </p:spPr>
      </p:pic>
      <p:sp>
        <p:nvSpPr>
          <p:cNvPr id="10" name="TextBox 9"/>
          <p:cNvSpPr txBox="1"/>
          <p:nvPr/>
        </p:nvSpPr>
        <p:spPr>
          <a:xfrm>
            <a:off x="48854" y="6504733"/>
            <a:ext cx="8939440" cy="338554"/>
          </a:xfrm>
          <a:prstGeom prst="rect">
            <a:avLst/>
          </a:prstGeom>
          <a:noFill/>
          <a:ln>
            <a:solidFill>
              <a:srgbClr val="000000"/>
            </a:solidFill>
          </a:ln>
        </p:spPr>
        <p:txBody>
          <a:bodyPr wrap="square" rtlCol="0">
            <a:spAutoFit/>
          </a:bodyPr>
          <a:lstStyle/>
          <a:p>
            <a:r>
              <a:rPr lang="en-US" sz="1600" dirty="0" err="1" smtClean="0"/>
              <a:t>Matlab</a:t>
            </a:r>
            <a:r>
              <a:rPr lang="en-US" sz="1600" dirty="0" smtClean="0"/>
              <a:t> for control filter: </a:t>
            </a:r>
            <a:r>
              <a:rPr lang="cs-CZ" sz="1600" dirty="0">
                <a:latin typeface="Courier"/>
                <a:cs typeface="Courier"/>
              </a:rPr>
              <a:t>C = zpk(-2*pi</a:t>
            </a:r>
            <a:r>
              <a:rPr lang="cs-CZ" sz="1600" dirty="0" smtClean="0">
                <a:latin typeface="Courier"/>
                <a:cs typeface="Courier"/>
              </a:rPr>
              <a:t>*[2,25/3],</a:t>
            </a:r>
            <a:r>
              <a:rPr lang="cs-CZ" sz="1600" dirty="0">
                <a:latin typeface="Courier"/>
                <a:cs typeface="Courier"/>
              </a:rPr>
              <a:t>-2*pi*</a:t>
            </a:r>
            <a:r>
              <a:rPr lang="cs-CZ" sz="1600" dirty="0" smtClean="0">
                <a:latin typeface="Courier"/>
                <a:cs typeface="Courier"/>
              </a:rPr>
              <a:t>[0.01,25*3,100],9.1e10)</a:t>
            </a:r>
            <a:endParaRPr lang="en-US" sz="1600" dirty="0">
              <a:latin typeface="Courier"/>
              <a:cs typeface="Courier"/>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167467447"/>
              </p:ext>
            </p:extLst>
          </p:nvPr>
        </p:nvGraphicFramePr>
        <p:xfrm>
          <a:off x="4305300" y="1382713"/>
          <a:ext cx="911225" cy="704850"/>
        </p:xfrm>
        <a:graphic>
          <a:graphicData uri="http://schemas.openxmlformats.org/presentationml/2006/ole">
            <mc:AlternateContent xmlns:mc="http://schemas.openxmlformats.org/markup-compatibility/2006">
              <mc:Choice xmlns:v="urn:schemas-microsoft-com:vml" Requires="v">
                <p:oleObj spid="_x0000_s1065" name="Equation" r:id="rId5" imgW="279400" imgH="215900" progId="Equation.3">
                  <p:embed/>
                </p:oleObj>
              </mc:Choice>
              <mc:Fallback>
                <p:oleObj name="Equation" r:id="rId5" imgW="279400" imgH="215900" progId="Equation.3">
                  <p:embed/>
                  <p:pic>
                    <p:nvPicPr>
                      <p:cNvPr id="0" name=""/>
                      <p:cNvPicPr/>
                      <p:nvPr/>
                    </p:nvPicPr>
                    <p:blipFill>
                      <a:blip r:embed="rId6"/>
                      <a:stretch>
                        <a:fillRect/>
                      </a:stretch>
                    </p:blipFill>
                    <p:spPr>
                      <a:xfrm>
                        <a:off x="4305300" y="1382713"/>
                        <a:ext cx="911225" cy="704850"/>
                      </a:xfrm>
                      <a:prstGeom prst="rect">
                        <a:avLst/>
                      </a:prstGeom>
                      <a:solidFill>
                        <a:srgbClr val="FFFFFF"/>
                      </a:solidFill>
                      <a:ln>
                        <a:noFill/>
                      </a:ln>
                    </p:spPr>
                  </p:pic>
                </p:oleObj>
              </mc:Fallback>
            </mc:AlternateContent>
          </a:graphicData>
        </a:graphic>
      </p:graphicFrame>
      <p:grpSp>
        <p:nvGrpSpPr>
          <p:cNvPr id="11" name="Group 10"/>
          <p:cNvGrpSpPr/>
          <p:nvPr/>
        </p:nvGrpSpPr>
        <p:grpSpPr>
          <a:xfrm>
            <a:off x="1" y="-104168"/>
            <a:ext cx="9167812" cy="1350919"/>
            <a:chOff x="1" y="-104168"/>
            <a:chExt cx="9167812" cy="1350919"/>
          </a:xfrm>
        </p:grpSpPr>
        <p:pic>
          <p:nvPicPr>
            <p:cNvPr id="14" name="Picture 13"/>
            <p:cNvPicPr>
              <a:picLocks noChangeAspect="1"/>
            </p:cNvPicPr>
            <p:nvPr/>
          </p:nvPicPr>
          <p:blipFill>
            <a:blip r:embed="rId7"/>
            <a:stretch>
              <a:fillRect/>
            </a:stretch>
          </p:blipFill>
          <p:spPr>
            <a:xfrm>
              <a:off x="1" y="-104168"/>
              <a:ext cx="1407208" cy="1350919"/>
            </a:xfrm>
            <a:prstGeom prst="rect">
              <a:avLst/>
            </a:prstGeom>
          </p:spPr>
        </p:pic>
        <p:cxnSp>
          <p:nvCxnSpPr>
            <p:cNvPr id="15" name="Straight Connector 14"/>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2" name="Rectangle 1"/>
          <p:cNvSpPr/>
          <p:nvPr/>
        </p:nvSpPr>
        <p:spPr>
          <a:xfrm>
            <a:off x="3950068" y="1382713"/>
            <a:ext cx="1538080" cy="70485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6398556" y="3215866"/>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flipV="1">
            <a:off x="6495740" y="3459803"/>
            <a:ext cx="0" cy="1819794"/>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290688" y="5196293"/>
            <a:ext cx="3349933" cy="923330"/>
          </a:xfrm>
          <a:prstGeom prst="rect">
            <a:avLst/>
          </a:prstGeom>
          <a:solidFill>
            <a:srgbClr val="FFFFFF"/>
          </a:solidFill>
          <a:ln>
            <a:solidFill>
              <a:schemeClr val="tx1"/>
            </a:solidFill>
          </a:ln>
        </p:spPr>
        <p:txBody>
          <a:bodyPr wrap="none" rtlCol="0">
            <a:spAutoFit/>
          </a:bodyPr>
          <a:lstStyle/>
          <a:p>
            <a:r>
              <a:rPr lang="en-US" dirty="0" smtClean="0"/>
              <a:t>Crosses -180, but still stable</a:t>
            </a:r>
          </a:p>
          <a:p>
            <a:r>
              <a:rPr lang="en-US" dirty="0" smtClean="0"/>
              <a:t>because it is before the unity gain</a:t>
            </a:r>
          </a:p>
          <a:p>
            <a:r>
              <a:rPr lang="en-US" dirty="0" smtClean="0"/>
              <a:t>frequency</a:t>
            </a:r>
            <a:endParaRPr lang="en-US" dirty="0"/>
          </a:p>
        </p:txBody>
      </p:sp>
      <p:cxnSp>
        <p:nvCxnSpPr>
          <p:cNvPr id="19" name="Straight Arrow Connector 18"/>
          <p:cNvCxnSpPr/>
          <p:nvPr/>
        </p:nvCxnSpPr>
        <p:spPr>
          <a:xfrm flipV="1">
            <a:off x="4640621" y="5604074"/>
            <a:ext cx="334834" cy="815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4640621" y="5510867"/>
            <a:ext cx="3632383" cy="11651"/>
          </a:xfrm>
          <a:prstGeom prst="line">
            <a:avLst/>
          </a:prstGeom>
          <a:ln>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8352991" y="5279597"/>
            <a:ext cx="653169" cy="400110"/>
          </a:xfrm>
          <a:prstGeom prst="rect">
            <a:avLst/>
          </a:prstGeom>
          <a:noFill/>
        </p:spPr>
        <p:txBody>
          <a:bodyPr wrap="none" rtlCol="0">
            <a:spAutoFit/>
          </a:bodyPr>
          <a:lstStyle/>
          <a:p>
            <a:r>
              <a:rPr lang="en-US" sz="2000" dirty="0" smtClean="0"/>
              <a:t>-180</a:t>
            </a:r>
            <a:endParaRPr lang="en-US" sz="2000" dirty="0"/>
          </a:p>
        </p:txBody>
      </p:sp>
      <p:sp>
        <p:nvSpPr>
          <p:cNvPr id="24" name="Oval 23"/>
          <p:cNvSpPr>
            <a:spLocks noChangeAspect="1"/>
          </p:cNvSpPr>
          <p:nvPr/>
        </p:nvSpPr>
        <p:spPr>
          <a:xfrm>
            <a:off x="6899485" y="5421194"/>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p:nvCxnSpPr>
        <p:spPr>
          <a:xfrm flipV="1">
            <a:off x="6991334" y="3459803"/>
            <a:ext cx="0" cy="1900336"/>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9" name="Oval 28"/>
          <p:cNvSpPr>
            <a:spLocks noChangeAspect="1"/>
          </p:cNvSpPr>
          <p:nvPr/>
        </p:nvSpPr>
        <p:spPr>
          <a:xfrm>
            <a:off x="4860302" y="5421194"/>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p:cNvCxnSpPr/>
          <p:nvPr/>
        </p:nvCxnSpPr>
        <p:spPr>
          <a:xfrm flipV="1">
            <a:off x="4952151" y="2633099"/>
            <a:ext cx="0" cy="272704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3" name="Oval 32"/>
          <p:cNvSpPr>
            <a:spLocks noChangeAspect="1"/>
          </p:cNvSpPr>
          <p:nvPr/>
        </p:nvSpPr>
        <p:spPr>
          <a:xfrm>
            <a:off x="5407951" y="5432845"/>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p:cNvCxnSpPr/>
          <p:nvPr/>
        </p:nvCxnSpPr>
        <p:spPr>
          <a:xfrm flipV="1">
            <a:off x="5499800" y="3005927"/>
            <a:ext cx="0" cy="2365863"/>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3813" y="1382713"/>
            <a:ext cx="9120187" cy="523220"/>
          </a:xfrm>
          <a:prstGeom prst="rect">
            <a:avLst/>
          </a:prstGeom>
          <a:noFill/>
        </p:spPr>
        <p:txBody>
          <a:bodyPr wrap="square" rtlCol="0">
            <a:spAutoFit/>
          </a:bodyPr>
          <a:lstStyle/>
          <a:p>
            <a:pPr algn="ctr"/>
            <a:r>
              <a:rPr lang="en-US" sz="2800" dirty="0" smtClean="0"/>
              <a:t>Multiple 180</a:t>
            </a:r>
            <a:r>
              <a:rPr lang="en-US" sz="2800" baseline="30000" dirty="0" smtClean="0"/>
              <a:t>o</a:t>
            </a:r>
            <a:r>
              <a:rPr lang="en-US" sz="2800" dirty="0" smtClean="0"/>
              <a:t> </a:t>
            </a:r>
            <a:r>
              <a:rPr lang="en-US" sz="2800" dirty="0" smtClean="0"/>
              <a:t>crossings</a:t>
            </a:r>
            <a:r>
              <a:rPr lang="en-US" sz="2800" dirty="0" smtClean="0"/>
              <a:t>. Stable?</a:t>
            </a:r>
            <a:endParaRPr lang="en-US" sz="2800" dirty="0"/>
          </a:p>
        </p:txBody>
      </p:sp>
    </p:spTree>
    <p:extLst>
      <p:ext uri="{BB962C8B-B14F-4D97-AF65-F5344CB8AC3E}">
        <p14:creationId xmlns:p14="http://schemas.microsoft.com/office/powerpoint/2010/main" val="259684882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2033EDB-169B-9A40-BDA9-44EE0641E66E}" type="slidenum">
              <a:rPr lang="en-US" smtClean="0"/>
              <a:t>52</a:t>
            </a:fld>
            <a:endParaRPr lang="en-US"/>
          </a:p>
        </p:txBody>
      </p:sp>
      <p:sp>
        <p:nvSpPr>
          <p:cNvPr id="8" name="Title 1"/>
          <p:cNvSpPr>
            <a:spLocks noGrp="1"/>
          </p:cNvSpPr>
          <p:nvPr>
            <p:ph type="title"/>
          </p:nvPr>
        </p:nvSpPr>
        <p:spPr>
          <a:xfrm>
            <a:off x="621713" y="3175"/>
            <a:ext cx="8229600" cy="1143000"/>
          </a:xfrm>
        </p:spPr>
        <p:txBody>
          <a:bodyPr/>
          <a:lstStyle/>
          <a:p>
            <a:r>
              <a:rPr lang="en-US" dirty="0" smtClean="0"/>
              <a:t>Another Loop Gain Example</a:t>
            </a:r>
            <a:endParaRPr lang="en-US" dirty="0"/>
          </a:p>
        </p:txBody>
      </p:sp>
      <p:pic>
        <p:nvPicPr>
          <p:cNvPr id="9" name="Picture 8" descr="LGdesign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25118"/>
            <a:ext cx="9144000" cy="5086350"/>
          </a:xfrm>
          <a:prstGeom prst="rect">
            <a:avLst/>
          </a:prstGeom>
        </p:spPr>
      </p:pic>
      <p:sp>
        <p:nvSpPr>
          <p:cNvPr id="10" name="TextBox 9"/>
          <p:cNvSpPr txBox="1"/>
          <p:nvPr/>
        </p:nvSpPr>
        <p:spPr>
          <a:xfrm>
            <a:off x="48854" y="6504733"/>
            <a:ext cx="8939440" cy="338554"/>
          </a:xfrm>
          <a:prstGeom prst="rect">
            <a:avLst/>
          </a:prstGeom>
          <a:noFill/>
          <a:ln>
            <a:solidFill>
              <a:srgbClr val="000000"/>
            </a:solidFill>
          </a:ln>
        </p:spPr>
        <p:txBody>
          <a:bodyPr wrap="square" rtlCol="0">
            <a:spAutoFit/>
          </a:bodyPr>
          <a:lstStyle/>
          <a:p>
            <a:r>
              <a:rPr lang="en-US" sz="1600" dirty="0" err="1" smtClean="0"/>
              <a:t>Matlab</a:t>
            </a:r>
            <a:r>
              <a:rPr lang="en-US" sz="1600" dirty="0" smtClean="0"/>
              <a:t> for control filter: </a:t>
            </a:r>
            <a:r>
              <a:rPr lang="cs-CZ" sz="1600" dirty="0">
                <a:latin typeface="Courier"/>
                <a:cs typeface="Courier"/>
              </a:rPr>
              <a:t>C = zpk(-2*pi</a:t>
            </a:r>
            <a:r>
              <a:rPr lang="cs-CZ" sz="1600" dirty="0" smtClean="0">
                <a:latin typeface="Courier"/>
                <a:cs typeface="Courier"/>
              </a:rPr>
              <a:t>*[2,25/3],</a:t>
            </a:r>
            <a:r>
              <a:rPr lang="cs-CZ" sz="1600" dirty="0">
                <a:latin typeface="Courier"/>
                <a:cs typeface="Courier"/>
              </a:rPr>
              <a:t>-2*pi*</a:t>
            </a:r>
            <a:r>
              <a:rPr lang="cs-CZ" sz="1600" dirty="0" smtClean="0">
                <a:latin typeface="Courier"/>
                <a:cs typeface="Courier"/>
              </a:rPr>
              <a:t>[0.01,25*3,100],9.1e10)</a:t>
            </a:r>
            <a:endParaRPr lang="en-US" sz="1600" dirty="0">
              <a:latin typeface="Courier"/>
              <a:cs typeface="Courier"/>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3038151139"/>
              </p:ext>
            </p:extLst>
          </p:nvPr>
        </p:nvGraphicFramePr>
        <p:xfrm>
          <a:off x="4305300" y="1382713"/>
          <a:ext cx="911225" cy="704850"/>
        </p:xfrm>
        <a:graphic>
          <a:graphicData uri="http://schemas.openxmlformats.org/presentationml/2006/ole">
            <mc:AlternateContent xmlns:mc="http://schemas.openxmlformats.org/markup-compatibility/2006">
              <mc:Choice xmlns:v="urn:schemas-microsoft-com:vml" Requires="v">
                <p:oleObj spid="_x0000_s109572" name="Equation" r:id="rId5" imgW="279400" imgH="215900" progId="Equation.3">
                  <p:embed/>
                </p:oleObj>
              </mc:Choice>
              <mc:Fallback>
                <p:oleObj name="Equation" r:id="rId5" imgW="279400" imgH="215900" progId="Equation.3">
                  <p:embed/>
                  <p:pic>
                    <p:nvPicPr>
                      <p:cNvPr id="0" name=""/>
                      <p:cNvPicPr/>
                      <p:nvPr/>
                    </p:nvPicPr>
                    <p:blipFill>
                      <a:blip r:embed="rId6"/>
                      <a:stretch>
                        <a:fillRect/>
                      </a:stretch>
                    </p:blipFill>
                    <p:spPr>
                      <a:xfrm>
                        <a:off x="4305300" y="1382713"/>
                        <a:ext cx="911225" cy="704850"/>
                      </a:xfrm>
                      <a:prstGeom prst="rect">
                        <a:avLst/>
                      </a:prstGeom>
                      <a:solidFill>
                        <a:srgbClr val="FFFFFF"/>
                      </a:solidFill>
                      <a:ln>
                        <a:noFill/>
                      </a:ln>
                    </p:spPr>
                  </p:pic>
                </p:oleObj>
              </mc:Fallback>
            </mc:AlternateContent>
          </a:graphicData>
        </a:graphic>
      </p:graphicFrame>
      <p:grpSp>
        <p:nvGrpSpPr>
          <p:cNvPr id="11" name="Group 10"/>
          <p:cNvGrpSpPr/>
          <p:nvPr/>
        </p:nvGrpSpPr>
        <p:grpSpPr>
          <a:xfrm>
            <a:off x="1" y="-104168"/>
            <a:ext cx="9167812" cy="1350919"/>
            <a:chOff x="1" y="-104168"/>
            <a:chExt cx="9167812" cy="1350919"/>
          </a:xfrm>
        </p:grpSpPr>
        <p:pic>
          <p:nvPicPr>
            <p:cNvPr id="14" name="Picture 13"/>
            <p:cNvPicPr>
              <a:picLocks noChangeAspect="1"/>
            </p:cNvPicPr>
            <p:nvPr/>
          </p:nvPicPr>
          <p:blipFill>
            <a:blip r:embed="rId7"/>
            <a:stretch>
              <a:fillRect/>
            </a:stretch>
          </p:blipFill>
          <p:spPr>
            <a:xfrm>
              <a:off x="1" y="-104168"/>
              <a:ext cx="1407208" cy="1350919"/>
            </a:xfrm>
            <a:prstGeom prst="rect">
              <a:avLst/>
            </a:prstGeom>
          </p:spPr>
        </p:pic>
        <p:cxnSp>
          <p:nvCxnSpPr>
            <p:cNvPr id="15" name="Straight Connector 14"/>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2" name="Rectangle 1"/>
          <p:cNvSpPr/>
          <p:nvPr/>
        </p:nvSpPr>
        <p:spPr>
          <a:xfrm>
            <a:off x="3950068" y="1382713"/>
            <a:ext cx="1538080" cy="70485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6398556" y="3215866"/>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flipV="1">
            <a:off x="6495740" y="3459803"/>
            <a:ext cx="0" cy="1819794"/>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290688" y="5196293"/>
            <a:ext cx="3349933" cy="923330"/>
          </a:xfrm>
          <a:prstGeom prst="rect">
            <a:avLst/>
          </a:prstGeom>
          <a:solidFill>
            <a:srgbClr val="FFFFFF"/>
          </a:solidFill>
          <a:ln>
            <a:solidFill>
              <a:schemeClr val="tx1"/>
            </a:solidFill>
          </a:ln>
        </p:spPr>
        <p:txBody>
          <a:bodyPr wrap="none" rtlCol="0">
            <a:spAutoFit/>
          </a:bodyPr>
          <a:lstStyle/>
          <a:p>
            <a:r>
              <a:rPr lang="en-US" dirty="0" smtClean="0"/>
              <a:t>Crosses -180, but still stable</a:t>
            </a:r>
          </a:p>
          <a:p>
            <a:r>
              <a:rPr lang="en-US" dirty="0" smtClean="0"/>
              <a:t>because it is before the unity gain</a:t>
            </a:r>
          </a:p>
          <a:p>
            <a:r>
              <a:rPr lang="en-US" dirty="0" smtClean="0"/>
              <a:t>frequency</a:t>
            </a:r>
            <a:endParaRPr lang="en-US" dirty="0"/>
          </a:p>
        </p:txBody>
      </p:sp>
      <p:cxnSp>
        <p:nvCxnSpPr>
          <p:cNvPr id="19" name="Straight Arrow Connector 18"/>
          <p:cNvCxnSpPr/>
          <p:nvPr/>
        </p:nvCxnSpPr>
        <p:spPr>
          <a:xfrm flipV="1">
            <a:off x="4640621" y="5604074"/>
            <a:ext cx="334834" cy="815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4640621" y="5510867"/>
            <a:ext cx="3632383" cy="11651"/>
          </a:xfrm>
          <a:prstGeom prst="line">
            <a:avLst/>
          </a:prstGeom>
          <a:ln>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8352991" y="5279597"/>
            <a:ext cx="653169" cy="400110"/>
          </a:xfrm>
          <a:prstGeom prst="rect">
            <a:avLst/>
          </a:prstGeom>
          <a:noFill/>
        </p:spPr>
        <p:txBody>
          <a:bodyPr wrap="none" rtlCol="0">
            <a:spAutoFit/>
          </a:bodyPr>
          <a:lstStyle/>
          <a:p>
            <a:r>
              <a:rPr lang="en-US" sz="2000" dirty="0" smtClean="0"/>
              <a:t>-180</a:t>
            </a:r>
            <a:endParaRPr lang="en-US" sz="2000" dirty="0"/>
          </a:p>
        </p:txBody>
      </p:sp>
      <p:sp>
        <p:nvSpPr>
          <p:cNvPr id="24" name="Oval 23"/>
          <p:cNvSpPr>
            <a:spLocks noChangeAspect="1"/>
          </p:cNvSpPr>
          <p:nvPr/>
        </p:nvSpPr>
        <p:spPr>
          <a:xfrm>
            <a:off x="6899485" y="5421194"/>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p:nvCxnSpPr>
        <p:spPr>
          <a:xfrm flipV="1">
            <a:off x="6991334" y="3459803"/>
            <a:ext cx="0" cy="1900336"/>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9" name="Oval 28"/>
          <p:cNvSpPr>
            <a:spLocks noChangeAspect="1"/>
          </p:cNvSpPr>
          <p:nvPr/>
        </p:nvSpPr>
        <p:spPr>
          <a:xfrm>
            <a:off x="4860302" y="5421194"/>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p:cNvCxnSpPr/>
          <p:nvPr/>
        </p:nvCxnSpPr>
        <p:spPr>
          <a:xfrm flipV="1">
            <a:off x="4952151" y="2633099"/>
            <a:ext cx="0" cy="272704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3" name="Oval 32"/>
          <p:cNvSpPr>
            <a:spLocks noChangeAspect="1"/>
          </p:cNvSpPr>
          <p:nvPr/>
        </p:nvSpPr>
        <p:spPr>
          <a:xfrm>
            <a:off x="5407951" y="5432845"/>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p:cNvCxnSpPr/>
          <p:nvPr/>
        </p:nvCxnSpPr>
        <p:spPr>
          <a:xfrm flipV="1">
            <a:off x="5499800" y="3005927"/>
            <a:ext cx="0" cy="2365863"/>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3813" y="1382713"/>
            <a:ext cx="9120187" cy="523220"/>
          </a:xfrm>
          <a:prstGeom prst="rect">
            <a:avLst/>
          </a:prstGeom>
          <a:noFill/>
        </p:spPr>
        <p:txBody>
          <a:bodyPr wrap="square" rtlCol="0">
            <a:spAutoFit/>
          </a:bodyPr>
          <a:lstStyle/>
          <a:p>
            <a:pPr algn="ctr"/>
            <a:r>
              <a:rPr lang="en-US" sz="2800" dirty="0" smtClean="0"/>
              <a:t>Multiple 180</a:t>
            </a:r>
            <a:r>
              <a:rPr lang="en-US" sz="2800" baseline="30000" dirty="0" smtClean="0"/>
              <a:t>o</a:t>
            </a:r>
            <a:r>
              <a:rPr lang="en-US" sz="2800" dirty="0" smtClean="0"/>
              <a:t> </a:t>
            </a:r>
            <a:r>
              <a:rPr lang="en-US" sz="2800" dirty="0" smtClean="0"/>
              <a:t>crossings</a:t>
            </a:r>
            <a:r>
              <a:rPr lang="en-US" sz="2800" dirty="0" smtClean="0"/>
              <a:t>. Stable? Yes!</a:t>
            </a:r>
            <a:endParaRPr lang="en-US" sz="2800" dirty="0"/>
          </a:p>
        </p:txBody>
      </p:sp>
    </p:spTree>
    <p:extLst>
      <p:ext uri="{BB962C8B-B14F-4D97-AF65-F5344CB8AC3E}">
        <p14:creationId xmlns:p14="http://schemas.microsoft.com/office/powerpoint/2010/main" val="160275013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srcRect/>
          <a:stretch>
            <a:fillRect/>
          </a:stretch>
        </p:blipFill>
        <p:spPr bwMode="auto">
          <a:xfrm>
            <a:off x="-301752" y="1371600"/>
            <a:ext cx="9672991" cy="5486400"/>
          </a:xfrm>
          <a:prstGeom prst="rect">
            <a:avLst/>
          </a:prstGeom>
          <a:noFill/>
          <a:ln w="9525">
            <a:noFill/>
            <a:miter lim="800000"/>
            <a:headEnd/>
            <a:tailEnd/>
          </a:ln>
          <a:effectLst/>
        </p:spPr>
      </p:pic>
      <p:sp>
        <p:nvSpPr>
          <p:cNvPr id="2" name="Title 1"/>
          <p:cNvSpPr>
            <a:spLocks noGrp="1"/>
          </p:cNvSpPr>
          <p:nvPr>
            <p:ph type="title"/>
          </p:nvPr>
        </p:nvSpPr>
        <p:spPr>
          <a:xfrm>
            <a:off x="457200" y="183102"/>
            <a:ext cx="8229600" cy="1143000"/>
          </a:xfrm>
        </p:spPr>
        <p:txBody>
          <a:bodyPr>
            <a:normAutofit/>
          </a:bodyPr>
          <a:lstStyle/>
          <a:p>
            <a:r>
              <a:rPr lang="en-US" dirty="0" smtClean="0"/>
              <a:t>This is Stable!?</a:t>
            </a:r>
            <a:endParaRPr lang="en-US" dirty="0"/>
          </a:p>
        </p:txBody>
      </p:sp>
      <p:sp>
        <p:nvSpPr>
          <p:cNvPr id="4" name="Slide Number Placeholder 3"/>
          <p:cNvSpPr>
            <a:spLocks noGrp="1"/>
          </p:cNvSpPr>
          <p:nvPr>
            <p:ph type="sldNum" sz="quarter" idx="12"/>
          </p:nvPr>
        </p:nvSpPr>
        <p:spPr>
          <a:xfrm>
            <a:off x="6934200" y="6388100"/>
            <a:ext cx="2133600" cy="365125"/>
          </a:xfrm>
        </p:spPr>
        <p:txBody>
          <a:bodyPr/>
          <a:lstStyle/>
          <a:p>
            <a:fld id="{66C53666-21CE-42DB-8B81-1054EC949FA4}" type="slidenum">
              <a:rPr lang="en-US" smtClean="0"/>
              <a:pPr/>
              <a:t>53</a:t>
            </a:fld>
            <a:endParaRPr lang="en-US" dirty="0"/>
          </a:p>
        </p:txBody>
      </p:sp>
      <p:cxnSp>
        <p:nvCxnSpPr>
          <p:cNvPr id="5" name="Straight Connector 4"/>
          <p:cNvCxnSpPr/>
          <p:nvPr/>
        </p:nvCxnSpPr>
        <p:spPr>
          <a:xfrm>
            <a:off x="996112" y="6029135"/>
            <a:ext cx="7458391" cy="37357"/>
          </a:xfrm>
          <a:prstGeom prst="line">
            <a:avLst/>
          </a:prstGeom>
          <a:ln>
            <a:solidFill>
              <a:schemeClr val="tx1">
                <a:alpha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033465" y="5621484"/>
            <a:ext cx="7458391" cy="37357"/>
          </a:xfrm>
          <a:prstGeom prst="line">
            <a:avLst/>
          </a:prstGeom>
          <a:ln>
            <a:solidFill>
              <a:schemeClr val="tx1">
                <a:alpha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021014" y="5225992"/>
            <a:ext cx="7458391" cy="37357"/>
          </a:xfrm>
          <a:prstGeom prst="line">
            <a:avLst/>
          </a:prstGeom>
          <a:ln>
            <a:solidFill>
              <a:schemeClr val="tx1">
                <a:alpha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021014" y="4837735"/>
            <a:ext cx="7458391" cy="37357"/>
          </a:xfrm>
          <a:prstGeom prst="line">
            <a:avLst/>
          </a:prstGeom>
          <a:ln>
            <a:solidFill>
              <a:schemeClr val="tx1">
                <a:alpha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021014" y="4432398"/>
            <a:ext cx="7458391" cy="37357"/>
          </a:xfrm>
          <a:prstGeom prst="line">
            <a:avLst/>
          </a:prstGeom>
          <a:ln>
            <a:solidFill>
              <a:schemeClr val="tx1">
                <a:alpha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8479405" y="5897837"/>
            <a:ext cx="664595" cy="307777"/>
          </a:xfrm>
          <a:prstGeom prst="rect">
            <a:avLst/>
          </a:prstGeom>
          <a:noFill/>
        </p:spPr>
        <p:txBody>
          <a:bodyPr wrap="square" rtlCol="0">
            <a:spAutoFit/>
          </a:bodyPr>
          <a:lstStyle/>
          <a:p>
            <a:r>
              <a:rPr lang="en-US" sz="1400" dirty="0" smtClean="0"/>
              <a:t>-180</a:t>
            </a:r>
            <a:endParaRPr lang="en-US" sz="1400" dirty="0"/>
          </a:p>
        </p:txBody>
      </p:sp>
      <p:sp>
        <p:nvSpPr>
          <p:cNvPr id="12" name="TextBox 11"/>
          <p:cNvSpPr txBox="1"/>
          <p:nvPr/>
        </p:nvSpPr>
        <p:spPr>
          <a:xfrm>
            <a:off x="8491856" y="5080820"/>
            <a:ext cx="664595" cy="307777"/>
          </a:xfrm>
          <a:prstGeom prst="rect">
            <a:avLst/>
          </a:prstGeom>
          <a:noFill/>
        </p:spPr>
        <p:txBody>
          <a:bodyPr wrap="square" rtlCol="0">
            <a:spAutoFit/>
          </a:bodyPr>
          <a:lstStyle/>
          <a:p>
            <a:r>
              <a:rPr lang="en-US" sz="1400" dirty="0" smtClean="0"/>
              <a:t>-180</a:t>
            </a:r>
            <a:endParaRPr lang="en-US" sz="1400" dirty="0"/>
          </a:p>
        </p:txBody>
      </p:sp>
      <p:sp>
        <p:nvSpPr>
          <p:cNvPr id="13" name="TextBox 12"/>
          <p:cNvSpPr txBox="1"/>
          <p:nvPr/>
        </p:nvSpPr>
        <p:spPr>
          <a:xfrm>
            <a:off x="8491856" y="4303038"/>
            <a:ext cx="664595" cy="307777"/>
          </a:xfrm>
          <a:prstGeom prst="rect">
            <a:avLst/>
          </a:prstGeom>
          <a:noFill/>
        </p:spPr>
        <p:txBody>
          <a:bodyPr wrap="square" rtlCol="0">
            <a:spAutoFit/>
          </a:bodyPr>
          <a:lstStyle/>
          <a:p>
            <a:r>
              <a:rPr lang="en-US" sz="1400" dirty="0" smtClean="0"/>
              <a:t>-180</a:t>
            </a:r>
            <a:endParaRPr lang="en-US" sz="1400" dirty="0"/>
          </a:p>
        </p:txBody>
      </p:sp>
      <p:sp>
        <p:nvSpPr>
          <p:cNvPr id="14" name="TextBox 13"/>
          <p:cNvSpPr txBox="1"/>
          <p:nvPr/>
        </p:nvSpPr>
        <p:spPr>
          <a:xfrm>
            <a:off x="8459172" y="4686830"/>
            <a:ext cx="664595" cy="307777"/>
          </a:xfrm>
          <a:prstGeom prst="rect">
            <a:avLst/>
          </a:prstGeom>
          <a:noFill/>
        </p:spPr>
        <p:txBody>
          <a:bodyPr wrap="square" rtlCol="0">
            <a:spAutoFit/>
          </a:bodyPr>
          <a:lstStyle/>
          <a:p>
            <a:r>
              <a:rPr lang="en-US" sz="1400" dirty="0"/>
              <a:t> </a:t>
            </a:r>
            <a:r>
              <a:rPr lang="en-US" sz="1400" dirty="0" smtClean="0"/>
              <a:t>+180</a:t>
            </a:r>
            <a:endParaRPr lang="en-US" sz="1400" dirty="0"/>
          </a:p>
        </p:txBody>
      </p:sp>
      <p:sp>
        <p:nvSpPr>
          <p:cNvPr id="15" name="TextBox 14"/>
          <p:cNvSpPr txBox="1"/>
          <p:nvPr/>
        </p:nvSpPr>
        <p:spPr>
          <a:xfrm>
            <a:off x="8442052" y="5489140"/>
            <a:ext cx="664595" cy="307777"/>
          </a:xfrm>
          <a:prstGeom prst="rect">
            <a:avLst/>
          </a:prstGeom>
          <a:noFill/>
        </p:spPr>
        <p:txBody>
          <a:bodyPr wrap="square" rtlCol="0">
            <a:spAutoFit/>
          </a:bodyPr>
          <a:lstStyle/>
          <a:p>
            <a:r>
              <a:rPr lang="en-US" sz="1400" dirty="0"/>
              <a:t> </a:t>
            </a:r>
            <a:r>
              <a:rPr lang="en-US" sz="1400" dirty="0" smtClean="0"/>
              <a:t>+180</a:t>
            </a:r>
            <a:endParaRPr lang="en-US" sz="1400" dirty="0"/>
          </a:p>
        </p:txBody>
      </p:sp>
      <p:cxnSp>
        <p:nvCxnSpPr>
          <p:cNvPr id="16" name="Straight Connector 15"/>
          <p:cNvCxnSpPr/>
          <p:nvPr/>
        </p:nvCxnSpPr>
        <p:spPr>
          <a:xfrm>
            <a:off x="1033465" y="2448061"/>
            <a:ext cx="7458391" cy="37357"/>
          </a:xfrm>
          <a:prstGeom prst="line">
            <a:avLst/>
          </a:prstGeom>
          <a:ln>
            <a:solidFill>
              <a:schemeClr val="tx1">
                <a:alpha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8472845" y="2205667"/>
            <a:ext cx="664595" cy="523220"/>
          </a:xfrm>
          <a:prstGeom prst="rect">
            <a:avLst/>
          </a:prstGeom>
          <a:noFill/>
        </p:spPr>
        <p:txBody>
          <a:bodyPr wrap="square" rtlCol="0">
            <a:spAutoFit/>
          </a:bodyPr>
          <a:lstStyle/>
          <a:p>
            <a:r>
              <a:rPr lang="en-US" sz="1400" dirty="0"/>
              <a:t>u</a:t>
            </a:r>
            <a:r>
              <a:rPr lang="en-US" sz="1400" dirty="0" smtClean="0"/>
              <a:t>nity gain</a:t>
            </a:r>
            <a:endParaRPr lang="en-US" sz="1400" dirty="0"/>
          </a:p>
        </p:txBody>
      </p:sp>
      <p:sp>
        <p:nvSpPr>
          <p:cNvPr id="19" name="TextBox 18"/>
          <p:cNvSpPr txBox="1"/>
          <p:nvPr/>
        </p:nvSpPr>
        <p:spPr>
          <a:xfrm>
            <a:off x="1021014" y="1426084"/>
            <a:ext cx="7421038" cy="400110"/>
          </a:xfrm>
          <a:prstGeom prst="rect">
            <a:avLst/>
          </a:prstGeom>
          <a:solidFill>
            <a:schemeClr val="bg1"/>
          </a:solidFill>
        </p:spPr>
        <p:txBody>
          <a:bodyPr wrap="square" rtlCol="0">
            <a:spAutoFit/>
          </a:bodyPr>
          <a:lstStyle/>
          <a:p>
            <a:pPr algn="ctr"/>
            <a:r>
              <a:rPr lang="en-US" sz="2000" dirty="0" smtClean="0"/>
              <a:t>Quad SUS modal damping simulation</a:t>
            </a:r>
            <a:endParaRPr lang="en-US" sz="2000" dirty="0"/>
          </a:p>
        </p:txBody>
      </p:sp>
      <p:grpSp>
        <p:nvGrpSpPr>
          <p:cNvPr id="20" name="Group 19"/>
          <p:cNvGrpSpPr/>
          <p:nvPr/>
        </p:nvGrpSpPr>
        <p:grpSpPr>
          <a:xfrm>
            <a:off x="1" y="-104168"/>
            <a:ext cx="9167812" cy="1350919"/>
            <a:chOff x="1" y="-104168"/>
            <a:chExt cx="9167812" cy="1350919"/>
          </a:xfrm>
        </p:grpSpPr>
        <p:pic>
          <p:nvPicPr>
            <p:cNvPr id="21" name="Picture 20"/>
            <p:cNvPicPr>
              <a:picLocks noChangeAspect="1"/>
            </p:cNvPicPr>
            <p:nvPr/>
          </p:nvPicPr>
          <p:blipFill>
            <a:blip r:embed="rId4"/>
            <a:stretch>
              <a:fillRect/>
            </a:stretch>
          </p:blipFill>
          <p:spPr>
            <a:xfrm>
              <a:off x="1" y="-104168"/>
              <a:ext cx="1407208" cy="1350919"/>
            </a:xfrm>
            <a:prstGeom prst="rect">
              <a:avLst/>
            </a:prstGeom>
          </p:spPr>
        </p:pic>
        <p:cxnSp>
          <p:nvCxnSpPr>
            <p:cNvPr id="22" name="Straight Connector 21"/>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6500287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srcRect/>
          <a:stretch>
            <a:fillRect/>
          </a:stretch>
        </p:blipFill>
        <p:spPr bwMode="auto">
          <a:xfrm>
            <a:off x="-301752" y="1371600"/>
            <a:ext cx="9672991" cy="5486400"/>
          </a:xfrm>
          <a:prstGeom prst="rect">
            <a:avLst/>
          </a:prstGeom>
          <a:noFill/>
          <a:ln w="9525">
            <a:noFill/>
            <a:miter lim="800000"/>
            <a:headEnd/>
            <a:tailEnd/>
          </a:ln>
          <a:effectLst/>
        </p:spPr>
      </p:pic>
      <p:sp>
        <p:nvSpPr>
          <p:cNvPr id="2" name="Title 1"/>
          <p:cNvSpPr>
            <a:spLocks noGrp="1"/>
          </p:cNvSpPr>
          <p:nvPr>
            <p:ph type="title"/>
          </p:nvPr>
        </p:nvSpPr>
        <p:spPr>
          <a:xfrm>
            <a:off x="457200" y="183102"/>
            <a:ext cx="8229600" cy="1143000"/>
          </a:xfrm>
        </p:spPr>
        <p:txBody>
          <a:bodyPr>
            <a:normAutofit/>
          </a:bodyPr>
          <a:lstStyle/>
          <a:p>
            <a:r>
              <a:rPr lang="en-US" dirty="0" smtClean="0"/>
              <a:t>This is Stable!?</a:t>
            </a:r>
            <a:endParaRPr lang="en-US" dirty="0"/>
          </a:p>
        </p:txBody>
      </p:sp>
      <p:sp>
        <p:nvSpPr>
          <p:cNvPr id="4" name="Slide Number Placeholder 3"/>
          <p:cNvSpPr>
            <a:spLocks noGrp="1"/>
          </p:cNvSpPr>
          <p:nvPr>
            <p:ph type="sldNum" sz="quarter" idx="12"/>
          </p:nvPr>
        </p:nvSpPr>
        <p:spPr>
          <a:xfrm>
            <a:off x="6934200" y="6388100"/>
            <a:ext cx="2133600" cy="365125"/>
          </a:xfrm>
        </p:spPr>
        <p:txBody>
          <a:bodyPr/>
          <a:lstStyle/>
          <a:p>
            <a:fld id="{66C53666-21CE-42DB-8B81-1054EC949FA4}" type="slidenum">
              <a:rPr lang="en-US" smtClean="0"/>
              <a:pPr/>
              <a:t>54</a:t>
            </a:fld>
            <a:endParaRPr lang="en-US" dirty="0"/>
          </a:p>
        </p:txBody>
      </p:sp>
      <p:cxnSp>
        <p:nvCxnSpPr>
          <p:cNvPr id="5" name="Straight Connector 4"/>
          <p:cNvCxnSpPr/>
          <p:nvPr/>
        </p:nvCxnSpPr>
        <p:spPr>
          <a:xfrm>
            <a:off x="996112" y="6029135"/>
            <a:ext cx="7458391" cy="37357"/>
          </a:xfrm>
          <a:prstGeom prst="line">
            <a:avLst/>
          </a:prstGeom>
          <a:ln>
            <a:solidFill>
              <a:schemeClr val="tx1">
                <a:alpha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033465" y="5621484"/>
            <a:ext cx="7458391" cy="37357"/>
          </a:xfrm>
          <a:prstGeom prst="line">
            <a:avLst/>
          </a:prstGeom>
          <a:ln>
            <a:solidFill>
              <a:schemeClr val="tx1">
                <a:alpha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021014" y="5225992"/>
            <a:ext cx="7458391" cy="37357"/>
          </a:xfrm>
          <a:prstGeom prst="line">
            <a:avLst/>
          </a:prstGeom>
          <a:ln>
            <a:solidFill>
              <a:schemeClr val="tx1">
                <a:alpha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021014" y="4837735"/>
            <a:ext cx="7458391" cy="37357"/>
          </a:xfrm>
          <a:prstGeom prst="line">
            <a:avLst/>
          </a:prstGeom>
          <a:ln>
            <a:solidFill>
              <a:schemeClr val="tx1">
                <a:alpha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021014" y="4432398"/>
            <a:ext cx="7458391" cy="37357"/>
          </a:xfrm>
          <a:prstGeom prst="line">
            <a:avLst/>
          </a:prstGeom>
          <a:ln>
            <a:solidFill>
              <a:schemeClr val="tx1">
                <a:alpha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8479405" y="5897837"/>
            <a:ext cx="664595" cy="307777"/>
          </a:xfrm>
          <a:prstGeom prst="rect">
            <a:avLst/>
          </a:prstGeom>
          <a:noFill/>
        </p:spPr>
        <p:txBody>
          <a:bodyPr wrap="square" rtlCol="0">
            <a:spAutoFit/>
          </a:bodyPr>
          <a:lstStyle/>
          <a:p>
            <a:r>
              <a:rPr lang="en-US" sz="1400" dirty="0" smtClean="0"/>
              <a:t>-180</a:t>
            </a:r>
            <a:endParaRPr lang="en-US" sz="1400" dirty="0"/>
          </a:p>
        </p:txBody>
      </p:sp>
      <p:sp>
        <p:nvSpPr>
          <p:cNvPr id="12" name="TextBox 11"/>
          <p:cNvSpPr txBox="1"/>
          <p:nvPr/>
        </p:nvSpPr>
        <p:spPr>
          <a:xfrm>
            <a:off x="8491856" y="5080820"/>
            <a:ext cx="664595" cy="307777"/>
          </a:xfrm>
          <a:prstGeom prst="rect">
            <a:avLst/>
          </a:prstGeom>
          <a:noFill/>
        </p:spPr>
        <p:txBody>
          <a:bodyPr wrap="square" rtlCol="0">
            <a:spAutoFit/>
          </a:bodyPr>
          <a:lstStyle/>
          <a:p>
            <a:r>
              <a:rPr lang="en-US" sz="1400" dirty="0" smtClean="0"/>
              <a:t>-180</a:t>
            </a:r>
            <a:endParaRPr lang="en-US" sz="1400" dirty="0"/>
          </a:p>
        </p:txBody>
      </p:sp>
      <p:sp>
        <p:nvSpPr>
          <p:cNvPr id="13" name="TextBox 12"/>
          <p:cNvSpPr txBox="1"/>
          <p:nvPr/>
        </p:nvSpPr>
        <p:spPr>
          <a:xfrm>
            <a:off x="8491856" y="4303038"/>
            <a:ext cx="664595" cy="307777"/>
          </a:xfrm>
          <a:prstGeom prst="rect">
            <a:avLst/>
          </a:prstGeom>
          <a:noFill/>
        </p:spPr>
        <p:txBody>
          <a:bodyPr wrap="square" rtlCol="0">
            <a:spAutoFit/>
          </a:bodyPr>
          <a:lstStyle/>
          <a:p>
            <a:r>
              <a:rPr lang="en-US" sz="1400" dirty="0" smtClean="0"/>
              <a:t>-180</a:t>
            </a:r>
            <a:endParaRPr lang="en-US" sz="1400" dirty="0"/>
          </a:p>
        </p:txBody>
      </p:sp>
      <p:sp>
        <p:nvSpPr>
          <p:cNvPr id="14" name="TextBox 13"/>
          <p:cNvSpPr txBox="1"/>
          <p:nvPr/>
        </p:nvSpPr>
        <p:spPr>
          <a:xfrm>
            <a:off x="8459172" y="4686830"/>
            <a:ext cx="664595" cy="307777"/>
          </a:xfrm>
          <a:prstGeom prst="rect">
            <a:avLst/>
          </a:prstGeom>
          <a:noFill/>
        </p:spPr>
        <p:txBody>
          <a:bodyPr wrap="square" rtlCol="0">
            <a:spAutoFit/>
          </a:bodyPr>
          <a:lstStyle/>
          <a:p>
            <a:r>
              <a:rPr lang="en-US" sz="1400" dirty="0"/>
              <a:t> </a:t>
            </a:r>
            <a:r>
              <a:rPr lang="en-US" sz="1400" dirty="0" smtClean="0"/>
              <a:t>+180</a:t>
            </a:r>
            <a:endParaRPr lang="en-US" sz="1400" dirty="0"/>
          </a:p>
        </p:txBody>
      </p:sp>
      <p:sp>
        <p:nvSpPr>
          <p:cNvPr id="15" name="TextBox 14"/>
          <p:cNvSpPr txBox="1"/>
          <p:nvPr/>
        </p:nvSpPr>
        <p:spPr>
          <a:xfrm>
            <a:off x="8442052" y="5489140"/>
            <a:ext cx="664595" cy="307777"/>
          </a:xfrm>
          <a:prstGeom prst="rect">
            <a:avLst/>
          </a:prstGeom>
          <a:noFill/>
        </p:spPr>
        <p:txBody>
          <a:bodyPr wrap="square" rtlCol="0">
            <a:spAutoFit/>
          </a:bodyPr>
          <a:lstStyle/>
          <a:p>
            <a:r>
              <a:rPr lang="en-US" sz="1400" dirty="0"/>
              <a:t> </a:t>
            </a:r>
            <a:r>
              <a:rPr lang="en-US" sz="1400" dirty="0" smtClean="0"/>
              <a:t>+180</a:t>
            </a:r>
            <a:endParaRPr lang="en-US" sz="1400" dirty="0"/>
          </a:p>
        </p:txBody>
      </p:sp>
      <p:cxnSp>
        <p:nvCxnSpPr>
          <p:cNvPr id="16" name="Straight Connector 15"/>
          <p:cNvCxnSpPr/>
          <p:nvPr/>
        </p:nvCxnSpPr>
        <p:spPr>
          <a:xfrm>
            <a:off x="1033465" y="2448061"/>
            <a:ext cx="7458391" cy="37357"/>
          </a:xfrm>
          <a:prstGeom prst="line">
            <a:avLst/>
          </a:prstGeom>
          <a:ln>
            <a:solidFill>
              <a:schemeClr val="tx1">
                <a:alpha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3296634" y="2017243"/>
            <a:ext cx="199222" cy="2857849"/>
          </a:xfrm>
          <a:prstGeom prst="rect">
            <a:avLst/>
          </a:prstGeom>
          <a:solidFill>
            <a:schemeClr val="bg1">
              <a:lumMod val="50000"/>
              <a:alpha val="40000"/>
            </a:schemeClr>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8472845" y="2205667"/>
            <a:ext cx="664595" cy="523220"/>
          </a:xfrm>
          <a:prstGeom prst="rect">
            <a:avLst/>
          </a:prstGeom>
          <a:noFill/>
        </p:spPr>
        <p:txBody>
          <a:bodyPr wrap="square" rtlCol="0">
            <a:spAutoFit/>
          </a:bodyPr>
          <a:lstStyle/>
          <a:p>
            <a:r>
              <a:rPr lang="en-US" sz="1400" dirty="0"/>
              <a:t>u</a:t>
            </a:r>
            <a:r>
              <a:rPr lang="en-US" sz="1400" dirty="0" smtClean="0"/>
              <a:t>nity gain</a:t>
            </a:r>
            <a:endParaRPr lang="en-US" sz="1400" dirty="0"/>
          </a:p>
        </p:txBody>
      </p:sp>
      <p:sp>
        <p:nvSpPr>
          <p:cNvPr id="18" name="Rectangle 17"/>
          <p:cNvSpPr/>
          <p:nvPr/>
        </p:nvSpPr>
        <p:spPr>
          <a:xfrm>
            <a:off x="4685180" y="1979886"/>
            <a:ext cx="91151" cy="3246106"/>
          </a:xfrm>
          <a:prstGeom prst="rect">
            <a:avLst/>
          </a:prstGeom>
          <a:solidFill>
            <a:schemeClr val="bg1">
              <a:lumMod val="50000"/>
              <a:alpha val="40000"/>
            </a:schemeClr>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5792411" y="1979886"/>
            <a:ext cx="95966" cy="3641598"/>
          </a:xfrm>
          <a:prstGeom prst="rect">
            <a:avLst/>
          </a:prstGeom>
          <a:solidFill>
            <a:schemeClr val="bg1">
              <a:lumMod val="50000"/>
              <a:alpha val="40000"/>
            </a:schemeClr>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6684856" y="1979885"/>
            <a:ext cx="45719" cy="4049249"/>
          </a:xfrm>
          <a:prstGeom prst="rect">
            <a:avLst/>
          </a:prstGeom>
          <a:solidFill>
            <a:schemeClr val="bg1">
              <a:lumMod val="50000"/>
              <a:alpha val="40000"/>
            </a:schemeClr>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021014" y="1426084"/>
            <a:ext cx="7421038" cy="400110"/>
          </a:xfrm>
          <a:prstGeom prst="rect">
            <a:avLst/>
          </a:prstGeom>
          <a:solidFill>
            <a:schemeClr val="bg1"/>
          </a:solidFill>
        </p:spPr>
        <p:txBody>
          <a:bodyPr wrap="square" rtlCol="0">
            <a:spAutoFit/>
          </a:bodyPr>
          <a:lstStyle/>
          <a:p>
            <a:pPr algn="ctr"/>
            <a:r>
              <a:rPr lang="en-US" sz="2000" dirty="0" smtClean="0"/>
              <a:t>Quad SUS modal damping simulation</a:t>
            </a:r>
            <a:endParaRPr lang="en-US" sz="2000" dirty="0"/>
          </a:p>
        </p:txBody>
      </p:sp>
      <p:grpSp>
        <p:nvGrpSpPr>
          <p:cNvPr id="24" name="Group 23"/>
          <p:cNvGrpSpPr/>
          <p:nvPr/>
        </p:nvGrpSpPr>
        <p:grpSpPr>
          <a:xfrm>
            <a:off x="1066025" y="3429393"/>
            <a:ext cx="2081045" cy="485304"/>
            <a:chOff x="1019417" y="3452695"/>
            <a:chExt cx="2081045" cy="485304"/>
          </a:xfrm>
        </p:grpSpPr>
        <p:sp>
          <p:nvSpPr>
            <p:cNvPr id="25" name="Rectangle 24"/>
            <p:cNvSpPr/>
            <p:nvPr/>
          </p:nvSpPr>
          <p:spPr>
            <a:xfrm>
              <a:off x="1075211" y="3569476"/>
              <a:ext cx="451218" cy="236885"/>
            </a:xfrm>
            <a:prstGeom prst="rect">
              <a:avLst/>
            </a:prstGeom>
            <a:solidFill>
              <a:schemeClr val="bg1">
                <a:lumMod val="50000"/>
                <a:alpha val="40000"/>
              </a:schemeClr>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1576535" y="3475996"/>
              <a:ext cx="1120957" cy="369332"/>
            </a:xfrm>
            <a:prstGeom prst="rect">
              <a:avLst/>
            </a:prstGeom>
            <a:noFill/>
          </p:spPr>
          <p:txBody>
            <a:bodyPr wrap="none" rtlCol="0">
              <a:spAutoFit/>
            </a:bodyPr>
            <a:lstStyle/>
            <a:p>
              <a:r>
                <a:rPr lang="en-US" dirty="0" smtClean="0"/>
                <a:t>&gt; 1 region</a:t>
              </a:r>
              <a:endParaRPr lang="en-US" dirty="0"/>
            </a:p>
          </p:txBody>
        </p:sp>
        <p:sp>
          <p:nvSpPr>
            <p:cNvPr id="29" name="Rectangle 28"/>
            <p:cNvSpPr/>
            <p:nvPr/>
          </p:nvSpPr>
          <p:spPr>
            <a:xfrm>
              <a:off x="1019417" y="3452695"/>
              <a:ext cx="2081045" cy="485304"/>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1" y="-104168"/>
            <a:ext cx="9167812" cy="1350919"/>
            <a:chOff x="1" y="-104168"/>
            <a:chExt cx="9167812" cy="1350919"/>
          </a:xfrm>
        </p:grpSpPr>
        <p:pic>
          <p:nvPicPr>
            <p:cNvPr id="28" name="Picture 27"/>
            <p:cNvPicPr>
              <a:picLocks noChangeAspect="1"/>
            </p:cNvPicPr>
            <p:nvPr/>
          </p:nvPicPr>
          <p:blipFill>
            <a:blip r:embed="rId4"/>
            <a:stretch>
              <a:fillRect/>
            </a:stretch>
          </p:blipFill>
          <p:spPr>
            <a:xfrm>
              <a:off x="1" y="-104168"/>
              <a:ext cx="1407208" cy="1350919"/>
            </a:xfrm>
            <a:prstGeom prst="rect">
              <a:avLst/>
            </a:prstGeom>
          </p:spPr>
        </p:pic>
        <p:cxnSp>
          <p:nvCxnSpPr>
            <p:cNvPr id="30" name="Straight Connector 29"/>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5852460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srcRect/>
          <a:stretch>
            <a:fillRect/>
          </a:stretch>
        </p:blipFill>
        <p:spPr bwMode="auto">
          <a:xfrm>
            <a:off x="-301752" y="1371600"/>
            <a:ext cx="9672991" cy="5486400"/>
          </a:xfrm>
          <a:prstGeom prst="rect">
            <a:avLst/>
          </a:prstGeom>
          <a:noFill/>
          <a:ln w="9525">
            <a:noFill/>
            <a:miter lim="800000"/>
            <a:headEnd/>
            <a:tailEnd/>
          </a:ln>
          <a:effectLst/>
        </p:spPr>
      </p:pic>
      <p:sp>
        <p:nvSpPr>
          <p:cNvPr id="2" name="Title 1"/>
          <p:cNvSpPr>
            <a:spLocks noGrp="1"/>
          </p:cNvSpPr>
          <p:nvPr>
            <p:ph type="title"/>
          </p:nvPr>
        </p:nvSpPr>
        <p:spPr>
          <a:xfrm>
            <a:off x="457200" y="183102"/>
            <a:ext cx="8229600" cy="1143000"/>
          </a:xfrm>
        </p:spPr>
        <p:txBody>
          <a:bodyPr>
            <a:normAutofit/>
          </a:bodyPr>
          <a:lstStyle/>
          <a:p>
            <a:r>
              <a:rPr lang="en-US" dirty="0" smtClean="0"/>
              <a:t>This is Stable!?</a:t>
            </a:r>
            <a:endParaRPr lang="en-US" dirty="0"/>
          </a:p>
        </p:txBody>
      </p:sp>
      <p:sp>
        <p:nvSpPr>
          <p:cNvPr id="4" name="Slide Number Placeholder 3"/>
          <p:cNvSpPr>
            <a:spLocks noGrp="1"/>
          </p:cNvSpPr>
          <p:nvPr>
            <p:ph type="sldNum" sz="quarter" idx="12"/>
          </p:nvPr>
        </p:nvSpPr>
        <p:spPr>
          <a:xfrm>
            <a:off x="6934200" y="6388100"/>
            <a:ext cx="2133600" cy="365125"/>
          </a:xfrm>
        </p:spPr>
        <p:txBody>
          <a:bodyPr/>
          <a:lstStyle/>
          <a:p>
            <a:fld id="{66C53666-21CE-42DB-8B81-1054EC949FA4}" type="slidenum">
              <a:rPr lang="en-US" smtClean="0"/>
              <a:pPr/>
              <a:t>55</a:t>
            </a:fld>
            <a:endParaRPr lang="en-US" dirty="0"/>
          </a:p>
        </p:txBody>
      </p:sp>
      <p:cxnSp>
        <p:nvCxnSpPr>
          <p:cNvPr id="5" name="Straight Connector 4"/>
          <p:cNvCxnSpPr/>
          <p:nvPr/>
        </p:nvCxnSpPr>
        <p:spPr>
          <a:xfrm>
            <a:off x="996112" y="6029135"/>
            <a:ext cx="7458391" cy="37357"/>
          </a:xfrm>
          <a:prstGeom prst="line">
            <a:avLst/>
          </a:prstGeom>
          <a:ln>
            <a:solidFill>
              <a:schemeClr val="tx1">
                <a:alpha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033465" y="5621484"/>
            <a:ext cx="7458391" cy="37357"/>
          </a:xfrm>
          <a:prstGeom prst="line">
            <a:avLst/>
          </a:prstGeom>
          <a:ln>
            <a:solidFill>
              <a:schemeClr val="tx1">
                <a:alpha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021014" y="5225992"/>
            <a:ext cx="7458391" cy="37357"/>
          </a:xfrm>
          <a:prstGeom prst="line">
            <a:avLst/>
          </a:prstGeom>
          <a:ln>
            <a:solidFill>
              <a:schemeClr val="tx1">
                <a:alpha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021014" y="4837735"/>
            <a:ext cx="7458391" cy="37357"/>
          </a:xfrm>
          <a:prstGeom prst="line">
            <a:avLst/>
          </a:prstGeom>
          <a:ln>
            <a:solidFill>
              <a:schemeClr val="tx1">
                <a:alpha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021014" y="4432398"/>
            <a:ext cx="7458391" cy="37357"/>
          </a:xfrm>
          <a:prstGeom prst="line">
            <a:avLst/>
          </a:prstGeom>
          <a:ln>
            <a:solidFill>
              <a:schemeClr val="tx1">
                <a:alpha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8479405" y="5897837"/>
            <a:ext cx="664595" cy="307777"/>
          </a:xfrm>
          <a:prstGeom prst="rect">
            <a:avLst/>
          </a:prstGeom>
          <a:noFill/>
        </p:spPr>
        <p:txBody>
          <a:bodyPr wrap="square" rtlCol="0">
            <a:spAutoFit/>
          </a:bodyPr>
          <a:lstStyle/>
          <a:p>
            <a:r>
              <a:rPr lang="en-US" sz="1400" dirty="0" smtClean="0"/>
              <a:t>-180</a:t>
            </a:r>
            <a:endParaRPr lang="en-US" sz="1400" dirty="0"/>
          </a:p>
        </p:txBody>
      </p:sp>
      <p:sp>
        <p:nvSpPr>
          <p:cNvPr id="12" name="TextBox 11"/>
          <p:cNvSpPr txBox="1"/>
          <p:nvPr/>
        </p:nvSpPr>
        <p:spPr>
          <a:xfrm>
            <a:off x="8491856" y="5080820"/>
            <a:ext cx="664595" cy="307777"/>
          </a:xfrm>
          <a:prstGeom prst="rect">
            <a:avLst/>
          </a:prstGeom>
          <a:noFill/>
        </p:spPr>
        <p:txBody>
          <a:bodyPr wrap="square" rtlCol="0">
            <a:spAutoFit/>
          </a:bodyPr>
          <a:lstStyle/>
          <a:p>
            <a:r>
              <a:rPr lang="en-US" sz="1400" dirty="0" smtClean="0"/>
              <a:t>-180</a:t>
            </a:r>
            <a:endParaRPr lang="en-US" sz="1400" dirty="0"/>
          </a:p>
        </p:txBody>
      </p:sp>
      <p:sp>
        <p:nvSpPr>
          <p:cNvPr id="13" name="TextBox 12"/>
          <p:cNvSpPr txBox="1"/>
          <p:nvPr/>
        </p:nvSpPr>
        <p:spPr>
          <a:xfrm>
            <a:off x="8491856" y="4303038"/>
            <a:ext cx="664595" cy="307777"/>
          </a:xfrm>
          <a:prstGeom prst="rect">
            <a:avLst/>
          </a:prstGeom>
          <a:noFill/>
        </p:spPr>
        <p:txBody>
          <a:bodyPr wrap="square" rtlCol="0">
            <a:spAutoFit/>
          </a:bodyPr>
          <a:lstStyle/>
          <a:p>
            <a:r>
              <a:rPr lang="en-US" sz="1400" dirty="0" smtClean="0"/>
              <a:t>-180</a:t>
            </a:r>
            <a:endParaRPr lang="en-US" sz="1400" dirty="0"/>
          </a:p>
        </p:txBody>
      </p:sp>
      <p:sp>
        <p:nvSpPr>
          <p:cNvPr id="14" name="TextBox 13"/>
          <p:cNvSpPr txBox="1"/>
          <p:nvPr/>
        </p:nvSpPr>
        <p:spPr>
          <a:xfrm>
            <a:off x="8459172" y="4686830"/>
            <a:ext cx="664595" cy="307777"/>
          </a:xfrm>
          <a:prstGeom prst="rect">
            <a:avLst/>
          </a:prstGeom>
          <a:noFill/>
        </p:spPr>
        <p:txBody>
          <a:bodyPr wrap="square" rtlCol="0">
            <a:spAutoFit/>
          </a:bodyPr>
          <a:lstStyle/>
          <a:p>
            <a:r>
              <a:rPr lang="en-US" sz="1400" dirty="0"/>
              <a:t> </a:t>
            </a:r>
            <a:r>
              <a:rPr lang="en-US" sz="1400" dirty="0" smtClean="0"/>
              <a:t>+180</a:t>
            </a:r>
            <a:endParaRPr lang="en-US" sz="1400" dirty="0"/>
          </a:p>
        </p:txBody>
      </p:sp>
      <p:sp>
        <p:nvSpPr>
          <p:cNvPr id="15" name="TextBox 14"/>
          <p:cNvSpPr txBox="1"/>
          <p:nvPr/>
        </p:nvSpPr>
        <p:spPr>
          <a:xfrm>
            <a:off x="8442052" y="5489140"/>
            <a:ext cx="664595" cy="307777"/>
          </a:xfrm>
          <a:prstGeom prst="rect">
            <a:avLst/>
          </a:prstGeom>
          <a:noFill/>
        </p:spPr>
        <p:txBody>
          <a:bodyPr wrap="square" rtlCol="0">
            <a:spAutoFit/>
          </a:bodyPr>
          <a:lstStyle/>
          <a:p>
            <a:r>
              <a:rPr lang="en-US" sz="1400" dirty="0"/>
              <a:t> </a:t>
            </a:r>
            <a:r>
              <a:rPr lang="en-US" sz="1400" dirty="0" smtClean="0"/>
              <a:t>+180</a:t>
            </a:r>
            <a:endParaRPr lang="en-US" sz="1400" dirty="0"/>
          </a:p>
        </p:txBody>
      </p:sp>
      <p:cxnSp>
        <p:nvCxnSpPr>
          <p:cNvPr id="16" name="Straight Connector 15"/>
          <p:cNvCxnSpPr/>
          <p:nvPr/>
        </p:nvCxnSpPr>
        <p:spPr>
          <a:xfrm>
            <a:off x="1033465" y="2448061"/>
            <a:ext cx="7458391" cy="37357"/>
          </a:xfrm>
          <a:prstGeom prst="line">
            <a:avLst/>
          </a:prstGeom>
          <a:ln>
            <a:solidFill>
              <a:schemeClr val="tx1">
                <a:alpha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4298717" y="2222971"/>
            <a:ext cx="199222" cy="2857849"/>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8472845" y="2205667"/>
            <a:ext cx="664595" cy="523220"/>
          </a:xfrm>
          <a:prstGeom prst="rect">
            <a:avLst/>
          </a:prstGeom>
          <a:noFill/>
        </p:spPr>
        <p:txBody>
          <a:bodyPr wrap="square" rtlCol="0">
            <a:spAutoFit/>
          </a:bodyPr>
          <a:lstStyle/>
          <a:p>
            <a:r>
              <a:rPr lang="en-US" sz="1400" dirty="0"/>
              <a:t>u</a:t>
            </a:r>
            <a:r>
              <a:rPr lang="en-US" sz="1400" dirty="0" smtClean="0"/>
              <a:t>nity gain</a:t>
            </a:r>
            <a:endParaRPr lang="en-US" sz="1400" dirty="0"/>
          </a:p>
        </p:txBody>
      </p:sp>
      <p:sp>
        <p:nvSpPr>
          <p:cNvPr id="18" name="Rectangle 17"/>
          <p:cNvSpPr/>
          <p:nvPr/>
        </p:nvSpPr>
        <p:spPr>
          <a:xfrm>
            <a:off x="3296634" y="2017243"/>
            <a:ext cx="199222" cy="2857849"/>
          </a:xfrm>
          <a:prstGeom prst="rect">
            <a:avLst/>
          </a:prstGeom>
          <a:solidFill>
            <a:schemeClr val="bg1">
              <a:lumMod val="50000"/>
              <a:alpha val="40000"/>
            </a:schemeClr>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685180" y="1979886"/>
            <a:ext cx="91151" cy="3246106"/>
          </a:xfrm>
          <a:prstGeom prst="rect">
            <a:avLst/>
          </a:prstGeom>
          <a:solidFill>
            <a:schemeClr val="bg1">
              <a:lumMod val="50000"/>
              <a:alpha val="40000"/>
            </a:schemeClr>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792411" y="1979886"/>
            <a:ext cx="95966" cy="3641598"/>
          </a:xfrm>
          <a:prstGeom prst="rect">
            <a:avLst/>
          </a:prstGeom>
          <a:solidFill>
            <a:schemeClr val="bg1">
              <a:lumMod val="50000"/>
              <a:alpha val="40000"/>
            </a:schemeClr>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684856" y="1979885"/>
            <a:ext cx="45719" cy="4049249"/>
          </a:xfrm>
          <a:prstGeom prst="rect">
            <a:avLst/>
          </a:prstGeom>
          <a:solidFill>
            <a:schemeClr val="bg1">
              <a:lumMod val="50000"/>
              <a:alpha val="40000"/>
            </a:schemeClr>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453199" y="2306874"/>
            <a:ext cx="199222" cy="3081723"/>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5930929" y="2306874"/>
            <a:ext cx="98410" cy="3490043"/>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6888515" y="2306875"/>
            <a:ext cx="98410" cy="3865362"/>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1021014" y="1426084"/>
            <a:ext cx="7421038" cy="400110"/>
          </a:xfrm>
          <a:prstGeom prst="rect">
            <a:avLst/>
          </a:prstGeom>
          <a:solidFill>
            <a:schemeClr val="bg1"/>
          </a:solidFill>
        </p:spPr>
        <p:txBody>
          <a:bodyPr wrap="square" rtlCol="0">
            <a:spAutoFit/>
          </a:bodyPr>
          <a:lstStyle/>
          <a:p>
            <a:pPr algn="ctr"/>
            <a:r>
              <a:rPr lang="en-US" sz="2000" dirty="0" smtClean="0"/>
              <a:t>Quad SUS modal damping simulation</a:t>
            </a:r>
            <a:endParaRPr lang="en-US" sz="2000" dirty="0"/>
          </a:p>
        </p:txBody>
      </p:sp>
      <p:grpSp>
        <p:nvGrpSpPr>
          <p:cNvPr id="17" name="Group 16"/>
          <p:cNvGrpSpPr/>
          <p:nvPr/>
        </p:nvGrpSpPr>
        <p:grpSpPr>
          <a:xfrm>
            <a:off x="1066025" y="3429392"/>
            <a:ext cx="2081045" cy="734899"/>
            <a:chOff x="1019417" y="3452694"/>
            <a:chExt cx="2081045" cy="734899"/>
          </a:xfrm>
        </p:grpSpPr>
        <p:sp>
          <p:nvSpPr>
            <p:cNvPr id="28" name="Rectangle 27"/>
            <p:cNvSpPr/>
            <p:nvPr/>
          </p:nvSpPr>
          <p:spPr>
            <a:xfrm>
              <a:off x="1075211" y="3569476"/>
              <a:ext cx="451218" cy="236885"/>
            </a:xfrm>
            <a:prstGeom prst="rect">
              <a:avLst/>
            </a:prstGeom>
            <a:solidFill>
              <a:schemeClr val="bg1">
                <a:lumMod val="50000"/>
                <a:alpha val="40000"/>
              </a:schemeClr>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576535" y="3475996"/>
              <a:ext cx="1120957" cy="369332"/>
            </a:xfrm>
            <a:prstGeom prst="rect">
              <a:avLst/>
            </a:prstGeom>
            <a:noFill/>
          </p:spPr>
          <p:txBody>
            <a:bodyPr wrap="none" rtlCol="0">
              <a:spAutoFit/>
            </a:bodyPr>
            <a:lstStyle/>
            <a:p>
              <a:r>
                <a:rPr lang="en-US" dirty="0" smtClean="0"/>
                <a:t>&gt; 1 region</a:t>
              </a:r>
              <a:endParaRPr lang="en-US" dirty="0"/>
            </a:p>
          </p:txBody>
        </p:sp>
        <p:sp>
          <p:nvSpPr>
            <p:cNvPr id="29" name="Rectangle 28"/>
            <p:cNvSpPr/>
            <p:nvPr/>
          </p:nvSpPr>
          <p:spPr>
            <a:xfrm>
              <a:off x="1101563" y="3879336"/>
              <a:ext cx="413213" cy="19081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1553231" y="3760818"/>
              <a:ext cx="1547231" cy="369332"/>
            </a:xfrm>
            <a:prstGeom prst="rect">
              <a:avLst/>
            </a:prstGeom>
            <a:noFill/>
          </p:spPr>
          <p:txBody>
            <a:bodyPr wrap="none" rtlCol="0">
              <a:spAutoFit/>
            </a:bodyPr>
            <a:lstStyle/>
            <a:p>
              <a:r>
                <a:rPr lang="en-US" dirty="0" smtClean="0"/>
                <a:t>±180</a:t>
              </a:r>
              <a:r>
                <a:rPr lang="en-US" baseline="30000" dirty="0" smtClean="0"/>
                <a:t>o</a:t>
              </a:r>
              <a:r>
                <a:rPr lang="en-US" dirty="0" smtClean="0"/>
                <a:t> crossing</a:t>
              </a:r>
              <a:endParaRPr lang="en-US" dirty="0"/>
            </a:p>
          </p:txBody>
        </p:sp>
        <p:sp>
          <p:nvSpPr>
            <p:cNvPr id="31" name="Rectangle 30"/>
            <p:cNvSpPr/>
            <p:nvPr/>
          </p:nvSpPr>
          <p:spPr>
            <a:xfrm>
              <a:off x="1019417" y="3452694"/>
              <a:ext cx="2081045" cy="734899"/>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1" y="-104168"/>
            <a:ext cx="9167812" cy="1350919"/>
            <a:chOff x="1" y="-104168"/>
            <a:chExt cx="9167812" cy="1350919"/>
          </a:xfrm>
        </p:grpSpPr>
        <p:pic>
          <p:nvPicPr>
            <p:cNvPr id="33" name="Picture 32"/>
            <p:cNvPicPr>
              <a:picLocks noChangeAspect="1"/>
            </p:cNvPicPr>
            <p:nvPr/>
          </p:nvPicPr>
          <p:blipFill>
            <a:blip r:embed="rId4"/>
            <a:stretch>
              <a:fillRect/>
            </a:stretch>
          </p:blipFill>
          <p:spPr>
            <a:xfrm>
              <a:off x="1" y="-104168"/>
              <a:ext cx="1407208" cy="1350919"/>
            </a:xfrm>
            <a:prstGeom prst="rect">
              <a:avLst/>
            </a:prstGeom>
          </p:spPr>
        </p:pic>
        <p:cxnSp>
          <p:nvCxnSpPr>
            <p:cNvPr id="34" name="Straight Connector 33"/>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9374448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31 at 9.24.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8" y="0"/>
            <a:ext cx="4657573" cy="3672856"/>
          </a:xfrm>
          <a:prstGeom prst="rect">
            <a:avLst/>
          </a:prstGeom>
        </p:spPr>
      </p:pic>
      <p:pic>
        <p:nvPicPr>
          <p:cNvPr id="5" name="Picture 4" descr="Screen Shot 2016-03-31 at 10.13.4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4407" y="1"/>
            <a:ext cx="4399593" cy="3501226"/>
          </a:xfrm>
          <a:prstGeom prst="rect">
            <a:avLst/>
          </a:prstGeom>
        </p:spPr>
      </p:pic>
      <p:pic>
        <p:nvPicPr>
          <p:cNvPr id="7" name="Picture 6" descr="Screen Shot 2016-04-01 at 8.52.0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9" y="3877551"/>
            <a:ext cx="4657572" cy="2751611"/>
          </a:xfrm>
          <a:prstGeom prst="rect">
            <a:avLst/>
          </a:prstGeom>
        </p:spPr>
      </p:pic>
      <p:pic>
        <p:nvPicPr>
          <p:cNvPr id="8" name="Picture 7" descr="Screen Shot 2016-04-01 at 5.51.42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1463" y="3889631"/>
            <a:ext cx="3732537" cy="2968369"/>
          </a:xfrm>
          <a:prstGeom prst="rect">
            <a:avLst/>
          </a:prstGeom>
        </p:spPr>
      </p:pic>
      <p:pic>
        <p:nvPicPr>
          <p:cNvPr id="9" name="Picture 8" descr="Screen Shot 2016-04-08 at 12.57.3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387" y="2768944"/>
            <a:ext cx="3724152" cy="2263498"/>
          </a:xfrm>
          <a:prstGeom prst="rect">
            <a:avLst/>
          </a:prstGeom>
        </p:spPr>
      </p:pic>
      <p:sp>
        <p:nvSpPr>
          <p:cNvPr id="10" name="TextBox 9"/>
          <p:cNvSpPr txBox="1"/>
          <p:nvPr/>
        </p:nvSpPr>
        <p:spPr>
          <a:xfrm>
            <a:off x="247774" y="137303"/>
            <a:ext cx="4154352" cy="461665"/>
          </a:xfrm>
          <a:prstGeom prst="rect">
            <a:avLst/>
          </a:prstGeom>
          <a:solidFill>
            <a:schemeClr val="bg1"/>
          </a:solidFill>
        </p:spPr>
        <p:txBody>
          <a:bodyPr wrap="none" rtlCol="0">
            <a:spAutoFit/>
          </a:bodyPr>
          <a:lstStyle/>
          <a:p>
            <a:r>
              <a:rPr lang="en-US" sz="2400" b="1" dirty="0" smtClean="0">
                <a:solidFill>
                  <a:srgbClr val="0000FF"/>
                </a:solidFill>
              </a:rPr>
              <a:t>MEDM – user interface screens</a:t>
            </a:r>
            <a:endParaRPr lang="en-US" sz="2400" b="1" dirty="0">
              <a:solidFill>
                <a:srgbClr val="0000FF"/>
              </a:solidFill>
            </a:endParaRPr>
          </a:p>
        </p:txBody>
      </p:sp>
      <p:sp>
        <p:nvSpPr>
          <p:cNvPr id="11" name="TextBox 10"/>
          <p:cNvSpPr txBox="1"/>
          <p:nvPr/>
        </p:nvSpPr>
        <p:spPr>
          <a:xfrm>
            <a:off x="209603" y="6209823"/>
            <a:ext cx="3158737" cy="461665"/>
          </a:xfrm>
          <a:prstGeom prst="rect">
            <a:avLst/>
          </a:prstGeom>
          <a:noFill/>
        </p:spPr>
        <p:txBody>
          <a:bodyPr wrap="none" rtlCol="0">
            <a:spAutoFit/>
          </a:bodyPr>
          <a:lstStyle/>
          <a:p>
            <a:r>
              <a:rPr lang="en-US" sz="2400" b="1" dirty="0" err="1" smtClean="0">
                <a:solidFill>
                  <a:srgbClr val="0000FF"/>
                </a:solidFill>
              </a:rPr>
              <a:t>Matlab</a:t>
            </a:r>
            <a:r>
              <a:rPr lang="en-US" sz="2400" b="1" dirty="0" smtClean="0">
                <a:solidFill>
                  <a:srgbClr val="0000FF"/>
                </a:solidFill>
              </a:rPr>
              <a:t> – realtime code</a:t>
            </a:r>
            <a:endParaRPr lang="en-US" sz="2400" b="1" dirty="0">
              <a:solidFill>
                <a:srgbClr val="0000FF"/>
              </a:solidFill>
            </a:endParaRPr>
          </a:p>
        </p:txBody>
      </p:sp>
      <p:sp>
        <p:nvSpPr>
          <p:cNvPr id="12" name="TextBox 11"/>
          <p:cNvSpPr txBox="1"/>
          <p:nvPr/>
        </p:nvSpPr>
        <p:spPr>
          <a:xfrm>
            <a:off x="5822959" y="3292229"/>
            <a:ext cx="2191375" cy="830997"/>
          </a:xfrm>
          <a:prstGeom prst="rect">
            <a:avLst/>
          </a:prstGeom>
          <a:solidFill>
            <a:srgbClr val="FFFFFF"/>
          </a:solidFill>
        </p:spPr>
        <p:txBody>
          <a:bodyPr wrap="none" rtlCol="0">
            <a:spAutoFit/>
          </a:bodyPr>
          <a:lstStyle/>
          <a:p>
            <a:r>
              <a:rPr lang="en-US" sz="2400" b="1" dirty="0" smtClean="0">
                <a:solidFill>
                  <a:srgbClr val="0000FF"/>
                </a:solidFill>
              </a:rPr>
              <a:t>Dataviewer – </a:t>
            </a:r>
          </a:p>
          <a:p>
            <a:r>
              <a:rPr lang="en-US" sz="2400" b="1" dirty="0" smtClean="0">
                <a:solidFill>
                  <a:srgbClr val="0000FF"/>
                </a:solidFill>
              </a:rPr>
              <a:t>realtime signals</a:t>
            </a:r>
            <a:endParaRPr lang="en-US" sz="2400" b="1" dirty="0">
              <a:solidFill>
                <a:srgbClr val="0000FF"/>
              </a:solidFill>
            </a:endParaRPr>
          </a:p>
        </p:txBody>
      </p:sp>
      <p:sp>
        <p:nvSpPr>
          <p:cNvPr id="13" name="TextBox 12"/>
          <p:cNvSpPr txBox="1"/>
          <p:nvPr/>
        </p:nvSpPr>
        <p:spPr>
          <a:xfrm>
            <a:off x="5708552" y="5889806"/>
            <a:ext cx="2826315" cy="461665"/>
          </a:xfrm>
          <a:prstGeom prst="rect">
            <a:avLst/>
          </a:prstGeom>
          <a:noFill/>
        </p:spPr>
        <p:txBody>
          <a:bodyPr wrap="none" rtlCol="0">
            <a:spAutoFit/>
          </a:bodyPr>
          <a:lstStyle/>
          <a:p>
            <a:r>
              <a:rPr lang="en-US" sz="2400" b="1" dirty="0" smtClean="0">
                <a:solidFill>
                  <a:srgbClr val="0000FF"/>
                </a:solidFill>
              </a:rPr>
              <a:t>DTT - measurements</a:t>
            </a:r>
            <a:endParaRPr lang="en-US" sz="2400" b="1" dirty="0">
              <a:solidFill>
                <a:srgbClr val="0000FF"/>
              </a:solidFill>
            </a:endParaRPr>
          </a:p>
        </p:txBody>
      </p:sp>
      <p:sp>
        <p:nvSpPr>
          <p:cNvPr id="14" name="TextBox 13"/>
          <p:cNvSpPr txBox="1"/>
          <p:nvPr/>
        </p:nvSpPr>
        <p:spPr>
          <a:xfrm>
            <a:off x="5411463" y="83748"/>
            <a:ext cx="2804073" cy="461665"/>
          </a:xfrm>
          <a:prstGeom prst="rect">
            <a:avLst/>
          </a:prstGeom>
          <a:noFill/>
        </p:spPr>
        <p:txBody>
          <a:bodyPr wrap="none" rtlCol="0">
            <a:spAutoFit/>
          </a:bodyPr>
          <a:lstStyle/>
          <a:p>
            <a:r>
              <a:rPr lang="en-US" sz="2400" b="1" dirty="0" err="1" smtClean="0">
                <a:solidFill>
                  <a:srgbClr val="0000FF"/>
                </a:solidFill>
              </a:rPr>
              <a:t>Foton</a:t>
            </a:r>
            <a:r>
              <a:rPr lang="en-US" sz="2400" b="1" dirty="0" smtClean="0">
                <a:solidFill>
                  <a:srgbClr val="0000FF"/>
                </a:solidFill>
              </a:rPr>
              <a:t> – install filters</a:t>
            </a:r>
            <a:endParaRPr lang="en-US" sz="2400" b="1" dirty="0">
              <a:solidFill>
                <a:srgbClr val="0000FF"/>
              </a:solidFill>
            </a:endParaRPr>
          </a:p>
        </p:txBody>
      </p:sp>
    </p:spTree>
    <p:extLst>
      <p:ext uri="{BB962C8B-B14F-4D97-AF65-F5344CB8AC3E}">
        <p14:creationId xmlns:p14="http://schemas.microsoft.com/office/powerpoint/2010/main" val="119355813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98"/>
            <a:ext cx="8229600" cy="1143000"/>
          </a:xfrm>
        </p:spPr>
        <p:txBody>
          <a:bodyPr/>
          <a:lstStyle/>
          <a:p>
            <a:r>
              <a:rPr lang="en-US" dirty="0" smtClean="0"/>
              <a:t>Controls text books</a:t>
            </a:r>
            <a:endParaRPr lang="en-US" dirty="0"/>
          </a:p>
        </p:txBody>
      </p:sp>
      <p:sp>
        <p:nvSpPr>
          <p:cNvPr id="3" name="Content Placeholder 2"/>
          <p:cNvSpPr txBox="1">
            <a:spLocks/>
          </p:cNvSpPr>
          <p:nvPr/>
        </p:nvSpPr>
        <p:spPr>
          <a:xfrm>
            <a:off x="457200" y="1600200"/>
            <a:ext cx="8229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mtClean="0"/>
              <a:t>Digital Control of Dynamic Systems, 3</a:t>
            </a:r>
            <a:r>
              <a:rPr lang="en-US" baseline="30000" smtClean="0"/>
              <a:t>rd</a:t>
            </a:r>
            <a:r>
              <a:rPr lang="en-US" smtClean="0"/>
              <a:t> Ed. Franklin, Powell, and Workman.</a:t>
            </a:r>
          </a:p>
          <a:p>
            <a:pPr lvl="1"/>
            <a:r>
              <a:rPr lang="en-US" smtClean="0"/>
              <a:t>Main focus is on the control of digitally sampled systems, but also has a good review of continuous control, system identification, optimal control, and nonlinear systems.</a:t>
            </a:r>
          </a:p>
          <a:p>
            <a:r>
              <a:rPr lang="en-US" smtClean="0"/>
              <a:t>Modern Control Engineering, 5</a:t>
            </a:r>
            <a:r>
              <a:rPr lang="en-US" baseline="30000" smtClean="0"/>
              <a:t>th</a:t>
            </a:r>
            <a:r>
              <a:rPr lang="en-US" smtClean="0"/>
              <a:t> Ed. Ogata</a:t>
            </a:r>
          </a:p>
          <a:p>
            <a:pPr lvl="1"/>
            <a:r>
              <a:rPr lang="en-US" smtClean="0"/>
              <a:t>Standard introductory text to control</a:t>
            </a:r>
            <a:endParaRPr lang="en-US" dirty="0"/>
          </a:p>
        </p:txBody>
      </p:sp>
      <p:grpSp>
        <p:nvGrpSpPr>
          <p:cNvPr id="4" name="Group 3"/>
          <p:cNvGrpSpPr/>
          <p:nvPr/>
        </p:nvGrpSpPr>
        <p:grpSpPr>
          <a:xfrm>
            <a:off x="1" y="-104168"/>
            <a:ext cx="9167812" cy="1350919"/>
            <a:chOff x="1" y="-104168"/>
            <a:chExt cx="9167812" cy="1350919"/>
          </a:xfrm>
        </p:grpSpPr>
        <p:pic>
          <p:nvPicPr>
            <p:cNvPr id="5" name="Picture 4"/>
            <p:cNvPicPr>
              <a:picLocks noChangeAspect="1"/>
            </p:cNvPicPr>
            <p:nvPr/>
          </p:nvPicPr>
          <p:blipFill>
            <a:blip r:embed="rId3"/>
            <a:stretch>
              <a:fillRect/>
            </a:stretch>
          </p:blipFill>
          <p:spPr>
            <a:xfrm>
              <a:off x="1" y="-104168"/>
              <a:ext cx="1407208" cy="1350919"/>
            </a:xfrm>
            <a:prstGeom prst="rect">
              <a:avLst/>
            </a:prstGeom>
          </p:spPr>
        </p:pic>
        <p:cxnSp>
          <p:nvCxnSpPr>
            <p:cNvPr id="6" name="Straight Connector 5"/>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7" name="Footer Placeholder 3"/>
          <p:cNvSpPr>
            <a:spLocks noGrp="1"/>
          </p:cNvSpPr>
          <p:nvPr>
            <p:ph type="ftr" sz="quarter" idx="11"/>
          </p:nvPr>
        </p:nvSpPr>
        <p:spPr>
          <a:xfrm>
            <a:off x="3124200" y="6356350"/>
            <a:ext cx="2895600" cy="365125"/>
          </a:xfrm>
        </p:spPr>
        <p:txBody>
          <a:bodyPr/>
          <a:lstStyle/>
          <a:p>
            <a:r>
              <a:rPr lang="en-US" dirty="0" smtClean="0"/>
              <a:t>G1601640</a:t>
            </a:r>
            <a:endParaRPr lang="en-US" dirty="0"/>
          </a:p>
        </p:txBody>
      </p:sp>
    </p:spTree>
    <p:extLst>
      <p:ext uri="{BB962C8B-B14F-4D97-AF65-F5344CB8AC3E}">
        <p14:creationId xmlns:p14="http://schemas.microsoft.com/office/powerpoint/2010/main" val="204426596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Control System Working Group (CSWG)</a:t>
            </a:r>
          </a:p>
        </p:txBody>
      </p:sp>
      <p:sp>
        <p:nvSpPr>
          <p:cNvPr id="5" name="Subtitle 4"/>
          <p:cNvSpPr>
            <a:spLocks noGrp="1"/>
          </p:cNvSpPr>
          <p:nvPr>
            <p:ph type="subTitle" idx="1"/>
          </p:nvPr>
        </p:nvSpPr>
        <p:spPr/>
        <p:txBody>
          <a:bodyPr/>
          <a:lstStyle/>
          <a:p>
            <a:r>
              <a:rPr lang="en-US" dirty="0" smtClean="0"/>
              <a:t>See G1601671</a:t>
            </a:r>
            <a:endParaRPr lang="en-US" dirty="0"/>
          </a:p>
        </p:txBody>
      </p:sp>
    </p:spTree>
    <p:extLst>
      <p:ext uri="{BB962C8B-B14F-4D97-AF65-F5344CB8AC3E}">
        <p14:creationId xmlns:p14="http://schemas.microsoft.com/office/powerpoint/2010/main" val="5333716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697" y="274638"/>
            <a:ext cx="8229600" cy="1143000"/>
          </a:xfrm>
        </p:spPr>
        <p:txBody>
          <a:bodyPr>
            <a:normAutofit fontScale="90000"/>
          </a:bodyPr>
          <a:lstStyle/>
          <a:p>
            <a:r>
              <a:rPr lang="en-US" dirty="0" smtClean="0"/>
              <a:t>Control System Working Group (CSWG)</a:t>
            </a:r>
            <a:endParaRPr lang="en-US" dirty="0"/>
          </a:p>
        </p:txBody>
      </p:sp>
      <p:sp>
        <p:nvSpPr>
          <p:cNvPr id="3" name="Content Placeholder 2"/>
          <p:cNvSpPr>
            <a:spLocks noGrp="1"/>
          </p:cNvSpPr>
          <p:nvPr>
            <p:ph idx="1"/>
          </p:nvPr>
        </p:nvSpPr>
        <p:spPr>
          <a:xfrm>
            <a:off x="457200" y="1932018"/>
            <a:ext cx="8229600" cy="4525963"/>
          </a:xfrm>
        </p:spPr>
        <p:txBody>
          <a:bodyPr>
            <a:normAutofit/>
          </a:bodyPr>
          <a:lstStyle/>
          <a:p>
            <a:r>
              <a:rPr lang="en-US" dirty="0" smtClean="0"/>
              <a:t>Formally organized at the March 2016 LVC</a:t>
            </a:r>
          </a:p>
          <a:p>
            <a:endParaRPr lang="en-US" dirty="0" smtClean="0"/>
          </a:p>
          <a:p>
            <a:r>
              <a:rPr lang="en-US" dirty="0"/>
              <a:t>Group charter at M1600033</a:t>
            </a:r>
          </a:p>
          <a:p>
            <a:endParaRPr lang="en-US" dirty="0" smtClean="0"/>
          </a:p>
          <a:p>
            <a:r>
              <a:rPr lang="en-US" dirty="0" smtClean="0"/>
              <a:t>Chair: Dennis Coyne.</a:t>
            </a:r>
          </a:p>
          <a:p>
            <a:endParaRPr lang="en-US" dirty="0" smtClean="0"/>
          </a:p>
          <a:p>
            <a:r>
              <a:rPr lang="en-US" dirty="0" smtClean="0"/>
              <a:t>Deputy co-chairs: Brett Shapiro, Robert Ward.</a:t>
            </a:r>
          </a:p>
          <a:p>
            <a:pPr marL="457200" lvl="1" indent="0">
              <a:buNone/>
            </a:pPr>
            <a:endParaRPr lang="en-US" dirty="0"/>
          </a:p>
        </p:txBody>
      </p:sp>
      <p:pic>
        <p:nvPicPr>
          <p:cNvPr id="8" name="Picture 7"/>
          <p:cNvPicPr>
            <a:picLocks noChangeAspect="1"/>
          </p:cNvPicPr>
          <p:nvPr/>
        </p:nvPicPr>
        <p:blipFill>
          <a:blip r:embed="rId2"/>
          <a:stretch>
            <a:fillRect/>
          </a:stretch>
        </p:blipFill>
        <p:spPr>
          <a:xfrm>
            <a:off x="1" y="-104168"/>
            <a:ext cx="1407208" cy="1350919"/>
          </a:xfrm>
          <a:prstGeom prst="rect">
            <a:avLst/>
          </a:prstGeom>
        </p:spPr>
      </p:pic>
      <p:cxnSp>
        <p:nvCxnSpPr>
          <p:cNvPr id="9" name="Straight Connector 8"/>
          <p:cNvCxnSpPr/>
          <p:nvPr/>
        </p:nvCxnSpPr>
        <p:spPr>
          <a:xfrm flipV="1">
            <a:off x="23813" y="1567717"/>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2"/>
          </p:nvPr>
        </p:nvSpPr>
        <p:spPr/>
        <p:txBody>
          <a:bodyPr/>
          <a:lstStyle/>
          <a:p>
            <a:fld id="{0377A1F9-5E5D-CD4F-A356-BFDCE827B3E9}" type="slidenum">
              <a:rPr lang="en-US" smtClean="0"/>
              <a:t>59</a:t>
            </a:fld>
            <a:endParaRPr lang="en-US"/>
          </a:p>
        </p:txBody>
      </p:sp>
    </p:spTree>
    <p:extLst>
      <p:ext uri="{BB962C8B-B14F-4D97-AF65-F5344CB8AC3E}">
        <p14:creationId xmlns:p14="http://schemas.microsoft.com/office/powerpoint/2010/main" val="4244776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980"/>
            <a:ext cx="8229600" cy="1143000"/>
          </a:xfrm>
        </p:spPr>
        <p:txBody>
          <a:bodyPr/>
          <a:lstStyle/>
          <a:p>
            <a:r>
              <a:rPr lang="en-US" dirty="0" smtClean="0"/>
              <a:t>HAM-ISI Example</a:t>
            </a:r>
            <a:endParaRPr lang="en-US" dirty="0"/>
          </a:p>
        </p:txBody>
      </p:sp>
      <p:pic>
        <p:nvPicPr>
          <p:cNvPr id="6" name="Picture 5"/>
          <p:cNvPicPr>
            <a:picLocks noChangeAspect="1"/>
          </p:cNvPicPr>
          <p:nvPr/>
        </p:nvPicPr>
        <p:blipFill>
          <a:blip r:embed="rId4"/>
          <a:stretch>
            <a:fillRect/>
          </a:stretch>
        </p:blipFill>
        <p:spPr>
          <a:xfrm>
            <a:off x="4049357" y="1907668"/>
            <a:ext cx="5010780" cy="3441076"/>
          </a:xfrm>
          <a:prstGeom prst="rect">
            <a:avLst/>
          </a:prstGeom>
        </p:spPr>
      </p:pic>
      <p:sp>
        <p:nvSpPr>
          <p:cNvPr id="7" name="TextBox 6"/>
          <p:cNvSpPr txBox="1"/>
          <p:nvPr/>
        </p:nvSpPr>
        <p:spPr>
          <a:xfrm>
            <a:off x="5834428" y="5348744"/>
            <a:ext cx="1973054" cy="646331"/>
          </a:xfrm>
          <a:prstGeom prst="rect">
            <a:avLst/>
          </a:prstGeom>
          <a:noFill/>
        </p:spPr>
        <p:txBody>
          <a:bodyPr wrap="none" rtlCol="0">
            <a:spAutoFit/>
          </a:bodyPr>
          <a:lstStyle/>
          <a:p>
            <a:pPr algn="ctr"/>
            <a:r>
              <a:rPr lang="en-US" dirty="0" smtClean="0"/>
              <a:t>Photo of a HAM-ISI</a:t>
            </a:r>
          </a:p>
          <a:p>
            <a:pPr algn="ctr"/>
            <a:r>
              <a:rPr lang="en-US" dirty="0" smtClean="0"/>
              <a:t>Credit: HPD</a:t>
            </a:r>
            <a:endParaRPr lang="en-US" dirty="0"/>
          </a:p>
        </p:txBody>
      </p:sp>
      <p:grpSp>
        <p:nvGrpSpPr>
          <p:cNvPr id="9" name="Group 8"/>
          <p:cNvGrpSpPr/>
          <p:nvPr/>
        </p:nvGrpSpPr>
        <p:grpSpPr>
          <a:xfrm>
            <a:off x="1" y="-104168"/>
            <a:ext cx="9167812" cy="1350919"/>
            <a:chOff x="1" y="-104168"/>
            <a:chExt cx="9167812" cy="1350919"/>
          </a:xfrm>
        </p:grpSpPr>
        <p:pic>
          <p:nvPicPr>
            <p:cNvPr id="10" name="Picture 9"/>
            <p:cNvPicPr>
              <a:picLocks noChangeAspect="1"/>
            </p:cNvPicPr>
            <p:nvPr/>
          </p:nvPicPr>
          <p:blipFill>
            <a:blip r:embed="rId5"/>
            <a:stretch>
              <a:fillRect/>
            </a:stretch>
          </p:blipFill>
          <p:spPr>
            <a:xfrm>
              <a:off x="1" y="-104168"/>
              <a:ext cx="1407208" cy="1350919"/>
            </a:xfrm>
            <a:prstGeom prst="rect">
              <a:avLst/>
            </a:prstGeom>
          </p:spPr>
        </p:pic>
        <p:cxnSp>
          <p:nvCxnSpPr>
            <p:cNvPr id="11" name="Straight Connector 10"/>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325417" y="2456108"/>
            <a:ext cx="3268688" cy="2395008"/>
            <a:chOff x="236358" y="2045045"/>
            <a:chExt cx="2891853" cy="2118896"/>
          </a:xfrm>
        </p:grpSpPr>
        <p:pic>
          <p:nvPicPr>
            <p:cNvPr id="13" name="Picture 12"/>
            <p:cNvPicPr>
              <a:picLocks noChangeAspect="1"/>
            </p:cNvPicPr>
            <p:nvPr/>
          </p:nvPicPr>
          <p:blipFill>
            <a:blip r:embed="rId6"/>
            <a:stretch>
              <a:fillRect/>
            </a:stretch>
          </p:blipFill>
          <p:spPr>
            <a:xfrm>
              <a:off x="236358" y="2045045"/>
              <a:ext cx="2292948" cy="2118896"/>
            </a:xfrm>
            <a:prstGeom prst="rect">
              <a:avLst/>
            </a:prstGeom>
          </p:spPr>
        </p:pic>
        <p:cxnSp>
          <p:nvCxnSpPr>
            <p:cNvPr id="14" name="Straight Arrow Connector 13"/>
            <p:cNvCxnSpPr/>
            <p:nvPr/>
          </p:nvCxnSpPr>
          <p:spPr>
            <a:xfrm>
              <a:off x="2529306" y="3354563"/>
              <a:ext cx="598905"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15" name="Object 14"/>
            <p:cNvGraphicFramePr>
              <a:graphicFrameLocks noChangeAspect="1"/>
            </p:cNvGraphicFramePr>
            <p:nvPr>
              <p:extLst>
                <p:ext uri="{D42A27DB-BD31-4B8C-83A1-F6EECF244321}">
                  <p14:modId xmlns:p14="http://schemas.microsoft.com/office/powerpoint/2010/main" val="145042209"/>
                </p:ext>
              </p:extLst>
            </p:nvPr>
          </p:nvGraphicFramePr>
          <p:xfrm>
            <a:off x="2657475" y="2844558"/>
            <a:ext cx="307975" cy="447675"/>
          </p:xfrm>
          <a:graphic>
            <a:graphicData uri="http://schemas.openxmlformats.org/presentationml/2006/ole">
              <mc:AlternateContent xmlns:mc="http://schemas.openxmlformats.org/markup-compatibility/2006">
                <mc:Choice xmlns:v="urn:schemas-microsoft-com:vml" Requires="v">
                  <p:oleObj spid="_x0000_s14674" name="Equation" r:id="rId7" imgW="139700" imgH="203200" progId="Equation.3">
                    <p:embed/>
                  </p:oleObj>
                </mc:Choice>
                <mc:Fallback>
                  <p:oleObj name="Equation" r:id="rId7" imgW="139700" imgH="203200" progId="Equation.3">
                    <p:embed/>
                    <p:pic>
                      <p:nvPicPr>
                        <p:cNvPr id="0" name=""/>
                        <p:cNvPicPr/>
                        <p:nvPr/>
                      </p:nvPicPr>
                      <p:blipFill>
                        <a:blip r:embed="rId8"/>
                        <a:stretch>
                          <a:fillRect/>
                        </a:stretch>
                      </p:blipFill>
                      <p:spPr>
                        <a:xfrm>
                          <a:off x="2657475" y="2844558"/>
                          <a:ext cx="307975" cy="447675"/>
                        </a:xfrm>
                        <a:prstGeom prst="rect">
                          <a:avLst/>
                        </a:prstGeom>
                      </p:spPr>
                    </p:pic>
                  </p:oleObj>
                </mc:Fallback>
              </mc:AlternateContent>
            </a:graphicData>
          </a:graphic>
        </p:graphicFrame>
      </p:grpSp>
      <p:sp>
        <p:nvSpPr>
          <p:cNvPr id="3" name="TextBox 2"/>
          <p:cNvSpPr txBox="1"/>
          <p:nvPr/>
        </p:nvSpPr>
        <p:spPr>
          <a:xfrm>
            <a:off x="116239" y="4851116"/>
            <a:ext cx="3885198" cy="646331"/>
          </a:xfrm>
          <a:prstGeom prst="rect">
            <a:avLst/>
          </a:prstGeom>
          <a:noFill/>
        </p:spPr>
        <p:txBody>
          <a:bodyPr wrap="none" rtlCol="0">
            <a:spAutoFit/>
          </a:bodyPr>
          <a:lstStyle/>
          <a:p>
            <a:pPr algn="ctr"/>
            <a:r>
              <a:rPr lang="en-US" dirty="0"/>
              <a:t>M</a:t>
            </a:r>
            <a:r>
              <a:rPr lang="en-US" dirty="0" smtClean="0"/>
              <a:t>odel:</a:t>
            </a:r>
          </a:p>
          <a:p>
            <a:pPr algn="ctr"/>
            <a:r>
              <a:rPr lang="en-US" dirty="0" smtClean="0"/>
              <a:t>single DOF mass-spring-damper system</a:t>
            </a:r>
            <a:endParaRPr lang="en-US" dirty="0"/>
          </a:p>
        </p:txBody>
      </p:sp>
      <p:sp>
        <p:nvSpPr>
          <p:cNvPr id="4" name="TextBox 3"/>
          <p:cNvSpPr txBox="1"/>
          <p:nvPr/>
        </p:nvSpPr>
        <p:spPr>
          <a:xfrm>
            <a:off x="59034" y="6242502"/>
            <a:ext cx="8888571" cy="584776"/>
          </a:xfrm>
          <a:prstGeom prst="rect">
            <a:avLst/>
          </a:prstGeom>
          <a:noFill/>
        </p:spPr>
        <p:txBody>
          <a:bodyPr wrap="none" rtlCol="0">
            <a:spAutoFit/>
          </a:bodyPr>
          <a:lstStyle/>
          <a:p>
            <a:r>
              <a:rPr lang="en-US" sz="1600" dirty="0" smtClean="0"/>
              <a:t>Physical parameters used in these slides: k = </a:t>
            </a:r>
            <a:r>
              <a:rPr lang="en-US" sz="1600" dirty="0"/>
              <a:t>250,000 N/</a:t>
            </a:r>
            <a:r>
              <a:rPr lang="en-US" sz="1600" dirty="0" smtClean="0"/>
              <a:t>m, m = 1900 kg, c = </a:t>
            </a:r>
            <a:r>
              <a:rPr lang="en-US" sz="1600" dirty="0"/>
              <a:t>870 N/(m/s</a:t>
            </a:r>
            <a:r>
              <a:rPr lang="en-US" sz="1600" dirty="0" smtClean="0"/>
              <a:t>)</a:t>
            </a:r>
          </a:p>
          <a:p>
            <a:r>
              <a:rPr lang="en-US" sz="1600" dirty="0" smtClean="0"/>
              <a:t>Values </a:t>
            </a:r>
            <a:r>
              <a:rPr lang="en-US" sz="1600" dirty="0"/>
              <a:t>adapted from </a:t>
            </a:r>
            <a:r>
              <a:rPr lang="en-US" sz="1600" dirty="0" smtClean="0"/>
              <a:t>G070156, slides 55 &amp; 63: m = mu, k = </a:t>
            </a:r>
            <a:r>
              <a:rPr lang="en-US" sz="1600" dirty="0" err="1" smtClean="0"/>
              <a:t>kzztot</a:t>
            </a:r>
            <a:r>
              <a:rPr lang="en-US" sz="1600" dirty="0" smtClean="0"/>
              <a:t>, c was chosen to match measured data</a:t>
            </a:r>
            <a:endParaRPr lang="en-US" sz="1600" dirty="0"/>
          </a:p>
        </p:txBody>
      </p:sp>
    </p:spTree>
    <p:extLst>
      <p:ext uri="{BB962C8B-B14F-4D97-AF65-F5344CB8AC3E}">
        <p14:creationId xmlns:p14="http://schemas.microsoft.com/office/powerpoint/2010/main" val="260343269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240"/>
            <a:ext cx="8229600" cy="1143000"/>
          </a:xfrm>
        </p:spPr>
        <p:txBody>
          <a:bodyPr/>
          <a:lstStyle/>
          <a:p>
            <a:r>
              <a:rPr lang="en-US" dirty="0" smtClean="0"/>
              <a:t>CSWG Role</a:t>
            </a:r>
            <a:endParaRPr lang="en-US" dirty="0"/>
          </a:p>
        </p:txBody>
      </p:sp>
      <p:sp>
        <p:nvSpPr>
          <p:cNvPr id="3" name="Content Placeholder 2"/>
          <p:cNvSpPr>
            <a:spLocks noGrp="1"/>
          </p:cNvSpPr>
          <p:nvPr>
            <p:ph idx="1"/>
          </p:nvPr>
        </p:nvSpPr>
        <p:spPr/>
        <p:txBody>
          <a:bodyPr/>
          <a:lstStyle/>
          <a:p>
            <a:pPr marL="0" indent="0">
              <a:buNone/>
            </a:pPr>
            <a:r>
              <a:rPr lang="en-US" dirty="0" smtClean="0"/>
              <a:t>The CSWG is unique among working groups </a:t>
            </a:r>
          </a:p>
          <a:p>
            <a:pPr marL="0" indent="0">
              <a:buNone/>
            </a:pPr>
            <a:endParaRPr lang="en-US" dirty="0" smtClean="0"/>
          </a:p>
          <a:p>
            <a:r>
              <a:rPr lang="en-US" dirty="0" smtClean="0"/>
              <a:t>Feedback control is used by many of the other instrument science working groups</a:t>
            </a:r>
            <a:r>
              <a:rPr lang="en-US" dirty="0"/>
              <a:t>.</a:t>
            </a:r>
            <a:r>
              <a:rPr lang="en-US" dirty="0" smtClean="0"/>
              <a:t> </a:t>
            </a:r>
          </a:p>
          <a:p>
            <a:endParaRPr lang="en-US" dirty="0" smtClean="0"/>
          </a:p>
          <a:p>
            <a:r>
              <a:rPr lang="en-US" dirty="0" smtClean="0"/>
              <a:t>It’s relevance is demonstrated through application to the other working groups.</a:t>
            </a:r>
          </a:p>
          <a:p>
            <a:pPr marL="0" indent="0">
              <a:buNone/>
            </a:pPr>
            <a:endParaRPr lang="en-US" dirty="0"/>
          </a:p>
        </p:txBody>
      </p:sp>
      <p:grpSp>
        <p:nvGrpSpPr>
          <p:cNvPr id="8" name="Group 7"/>
          <p:cNvGrpSpPr/>
          <p:nvPr/>
        </p:nvGrpSpPr>
        <p:grpSpPr>
          <a:xfrm>
            <a:off x="1" y="-104168"/>
            <a:ext cx="9167812" cy="1350919"/>
            <a:chOff x="1" y="-104168"/>
            <a:chExt cx="9167812" cy="1350919"/>
          </a:xfrm>
        </p:grpSpPr>
        <p:pic>
          <p:nvPicPr>
            <p:cNvPr id="4" name="Picture 3"/>
            <p:cNvPicPr>
              <a:picLocks noChangeAspect="1"/>
            </p:cNvPicPr>
            <p:nvPr/>
          </p:nvPicPr>
          <p:blipFill>
            <a:blip r:embed="rId2"/>
            <a:stretch>
              <a:fillRect/>
            </a:stretch>
          </p:blipFill>
          <p:spPr>
            <a:xfrm>
              <a:off x="1" y="-104168"/>
              <a:ext cx="1407208" cy="1350919"/>
            </a:xfrm>
            <a:prstGeom prst="rect">
              <a:avLst/>
            </a:prstGeom>
          </p:spPr>
        </p:pic>
        <p:cxnSp>
          <p:nvCxnSpPr>
            <p:cNvPr id="7" name="Straight Connector 6"/>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6" name="Slide Number Placeholder 5"/>
          <p:cNvSpPr>
            <a:spLocks noGrp="1"/>
          </p:cNvSpPr>
          <p:nvPr>
            <p:ph type="sldNum" sz="quarter" idx="12"/>
          </p:nvPr>
        </p:nvSpPr>
        <p:spPr/>
        <p:txBody>
          <a:bodyPr/>
          <a:lstStyle/>
          <a:p>
            <a:fld id="{0377A1F9-5E5D-CD4F-A356-BFDCE827B3E9}" type="slidenum">
              <a:rPr lang="en-US" smtClean="0"/>
              <a:t>60</a:t>
            </a:fld>
            <a:endParaRPr lang="en-US"/>
          </a:p>
        </p:txBody>
      </p:sp>
    </p:spTree>
    <p:extLst>
      <p:ext uri="{BB962C8B-B14F-4D97-AF65-F5344CB8AC3E}">
        <p14:creationId xmlns:p14="http://schemas.microsoft.com/office/powerpoint/2010/main" val="41831807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4"/>
            <a:ext cx="8229600" cy="1143000"/>
          </a:xfrm>
        </p:spPr>
        <p:txBody>
          <a:bodyPr/>
          <a:lstStyle/>
          <a:p>
            <a:r>
              <a:rPr lang="en-US" dirty="0" smtClean="0"/>
              <a:t>CSWG Role</a:t>
            </a:r>
            <a:endParaRPr lang="en-US" dirty="0"/>
          </a:p>
        </p:txBody>
      </p:sp>
      <p:sp>
        <p:nvSpPr>
          <p:cNvPr id="3" name="Content Placeholder 2"/>
          <p:cNvSpPr>
            <a:spLocks noGrp="1"/>
          </p:cNvSpPr>
          <p:nvPr>
            <p:ph idx="1"/>
          </p:nvPr>
        </p:nvSpPr>
        <p:spPr/>
        <p:txBody>
          <a:bodyPr>
            <a:normAutofit fontScale="92500"/>
          </a:bodyPr>
          <a:lstStyle/>
          <a:p>
            <a:r>
              <a:rPr lang="en-US" dirty="0" smtClean="0"/>
              <a:t>Support of other groups</a:t>
            </a:r>
          </a:p>
          <a:p>
            <a:pPr lvl="1"/>
            <a:r>
              <a:rPr lang="en-US" dirty="0" smtClean="0"/>
              <a:t>training references: G1600726, G1601640, G1601417, G1600525, G1400557, G1400102</a:t>
            </a:r>
          </a:p>
          <a:p>
            <a:pPr lvl="1"/>
            <a:r>
              <a:rPr lang="en-US" dirty="0"/>
              <a:t>s</a:t>
            </a:r>
            <a:r>
              <a:rPr lang="en-US" dirty="0" smtClean="0"/>
              <a:t>upport of particular problem areas</a:t>
            </a:r>
          </a:p>
          <a:p>
            <a:pPr lvl="1"/>
            <a:r>
              <a:rPr lang="en-US" dirty="0"/>
              <a:t>r</a:t>
            </a:r>
            <a:r>
              <a:rPr lang="en-US" dirty="0" smtClean="0"/>
              <a:t>eview the applicability of new controls techniques </a:t>
            </a:r>
          </a:p>
          <a:p>
            <a:r>
              <a:rPr lang="en-US" dirty="0" smtClean="0"/>
              <a:t>Research into advanced techniques</a:t>
            </a:r>
          </a:p>
          <a:p>
            <a:pPr lvl="1"/>
            <a:r>
              <a:rPr lang="en-US" dirty="0" smtClean="0"/>
              <a:t>Machine learning</a:t>
            </a:r>
          </a:p>
          <a:p>
            <a:pPr lvl="1"/>
            <a:r>
              <a:rPr lang="en-US" dirty="0" smtClean="0"/>
              <a:t>Feedback optimization (automated design)</a:t>
            </a:r>
          </a:p>
          <a:p>
            <a:pPr lvl="1"/>
            <a:r>
              <a:rPr lang="en-US" dirty="0" err="1" smtClean="0"/>
              <a:t>etc</a:t>
            </a:r>
            <a:endParaRPr lang="en-US" dirty="0"/>
          </a:p>
        </p:txBody>
      </p:sp>
      <p:grpSp>
        <p:nvGrpSpPr>
          <p:cNvPr id="4" name="Group 3"/>
          <p:cNvGrpSpPr/>
          <p:nvPr/>
        </p:nvGrpSpPr>
        <p:grpSpPr>
          <a:xfrm>
            <a:off x="1" y="-104168"/>
            <a:ext cx="9167812" cy="1350919"/>
            <a:chOff x="1" y="-104168"/>
            <a:chExt cx="9167812" cy="1350919"/>
          </a:xfrm>
        </p:grpSpPr>
        <p:pic>
          <p:nvPicPr>
            <p:cNvPr id="5" name="Picture 4"/>
            <p:cNvPicPr>
              <a:picLocks noChangeAspect="1"/>
            </p:cNvPicPr>
            <p:nvPr/>
          </p:nvPicPr>
          <p:blipFill>
            <a:blip r:embed="rId2"/>
            <a:stretch>
              <a:fillRect/>
            </a:stretch>
          </p:blipFill>
          <p:spPr>
            <a:xfrm>
              <a:off x="1" y="-104168"/>
              <a:ext cx="1407208" cy="1350919"/>
            </a:xfrm>
            <a:prstGeom prst="rect">
              <a:avLst/>
            </a:prstGeom>
          </p:spPr>
        </p:pic>
        <p:cxnSp>
          <p:nvCxnSpPr>
            <p:cNvPr id="6" name="Straight Connector 5"/>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8" name="Slide Number Placeholder 7"/>
          <p:cNvSpPr>
            <a:spLocks noGrp="1"/>
          </p:cNvSpPr>
          <p:nvPr>
            <p:ph type="sldNum" sz="quarter" idx="12"/>
          </p:nvPr>
        </p:nvSpPr>
        <p:spPr/>
        <p:txBody>
          <a:bodyPr/>
          <a:lstStyle/>
          <a:p>
            <a:fld id="{0377A1F9-5E5D-CD4F-A356-BFDCE827B3E9}" type="slidenum">
              <a:rPr lang="en-US" smtClean="0"/>
              <a:t>61</a:t>
            </a:fld>
            <a:endParaRPr lang="en-US"/>
          </a:p>
        </p:txBody>
      </p:sp>
    </p:spTree>
    <p:extLst>
      <p:ext uri="{BB962C8B-B14F-4D97-AF65-F5344CB8AC3E}">
        <p14:creationId xmlns:p14="http://schemas.microsoft.com/office/powerpoint/2010/main" val="39717827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5 problem/focus areas identified to support CSWG’s role</a:t>
            </a:r>
          </a:p>
          <a:p>
            <a:r>
              <a:rPr lang="en-US" dirty="0" smtClean="0"/>
              <a:t>Get involved in these focus areas!</a:t>
            </a:r>
          </a:p>
          <a:p>
            <a:pPr marL="971550" lvl="1" indent="-514350">
              <a:buAutoNum type="arabicParenR"/>
            </a:pPr>
            <a:r>
              <a:rPr lang="en-US" dirty="0" smtClean="0"/>
              <a:t>IFO lock maintenance with machine learning</a:t>
            </a:r>
          </a:p>
          <a:p>
            <a:pPr marL="971550" lvl="1" indent="-514350">
              <a:buFont typeface="Arial"/>
              <a:buAutoNum type="arabicParenR"/>
            </a:pPr>
            <a:r>
              <a:rPr lang="en-US" dirty="0"/>
              <a:t>Test mass length-to-angle decoupling</a:t>
            </a:r>
          </a:p>
          <a:p>
            <a:pPr marL="971550" lvl="1" indent="-514350">
              <a:buFont typeface="Arial"/>
              <a:buAutoNum type="arabicParenR"/>
            </a:pPr>
            <a:r>
              <a:rPr lang="en-US" dirty="0"/>
              <a:t>Feedback optimization</a:t>
            </a:r>
          </a:p>
          <a:p>
            <a:pPr marL="971550" lvl="1" indent="-514350">
              <a:buAutoNum type="arabicParenR"/>
            </a:pPr>
            <a:r>
              <a:rPr lang="en-US" dirty="0" smtClean="0"/>
              <a:t>Transfer function fitting algorithms</a:t>
            </a:r>
          </a:p>
          <a:p>
            <a:pPr marL="971550" lvl="1" indent="-514350">
              <a:buAutoNum type="arabicParenR"/>
            </a:pPr>
            <a:r>
              <a:rPr lang="en-US" dirty="0" smtClean="0"/>
              <a:t>IFO earthquake robustness</a:t>
            </a:r>
          </a:p>
        </p:txBody>
      </p:sp>
      <p:sp>
        <p:nvSpPr>
          <p:cNvPr id="4" name="Title 1"/>
          <p:cNvSpPr>
            <a:spLocks noGrp="1"/>
          </p:cNvSpPr>
          <p:nvPr>
            <p:ph type="title"/>
          </p:nvPr>
        </p:nvSpPr>
        <p:spPr>
          <a:xfrm>
            <a:off x="891958" y="34356"/>
            <a:ext cx="8229600" cy="1143000"/>
          </a:xfrm>
        </p:spPr>
        <p:txBody>
          <a:bodyPr/>
          <a:lstStyle/>
          <a:p>
            <a:r>
              <a:rPr lang="en-US" dirty="0" smtClean="0"/>
              <a:t>5 current focus areas identified</a:t>
            </a:r>
            <a:endParaRPr lang="en-US" dirty="0"/>
          </a:p>
        </p:txBody>
      </p:sp>
      <p:grpSp>
        <p:nvGrpSpPr>
          <p:cNvPr id="5" name="Group 4"/>
          <p:cNvGrpSpPr/>
          <p:nvPr/>
        </p:nvGrpSpPr>
        <p:grpSpPr>
          <a:xfrm>
            <a:off x="1" y="-104168"/>
            <a:ext cx="9167812" cy="1350919"/>
            <a:chOff x="1" y="-104168"/>
            <a:chExt cx="9167812" cy="1350919"/>
          </a:xfrm>
        </p:grpSpPr>
        <p:pic>
          <p:nvPicPr>
            <p:cNvPr id="6" name="Picture 5"/>
            <p:cNvPicPr>
              <a:picLocks noChangeAspect="1"/>
            </p:cNvPicPr>
            <p:nvPr/>
          </p:nvPicPr>
          <p:blipFill>
            <a:blip r:embed="rId2"/>
            <a:stretch>
              <a:fillRect/>
            </a:stretch>
          </p:blipFill>
          <p:spPr>
            <a:xfrm>
              <a:off x="1" y="-104168"/>
              <a:ext cx="1407208" cy="1350919"/>
            </a:xfrm>
            <a:prstGeom prst="rect">
              <a:avLst/>
            </a:prstGeom>
          </p:spPr>
        </p:pic>
        <p:cxnSp>
          <p:nvCxnSpPr>
            <p:cNvPr id="7" name="Straight Connector 6"/>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8" name="Slide Number Placeholder 7"/>
          <p:cNvSpPr>
            <a:spLocks noGrp="1"/>
          </p:cNvSpPr>
          <p:nvPr>
            <p:ph type="sldNum" sz="quarter" idx="12"/>
          </p:nvPr>
        </p:nvSpPr>
        <p:spPr/>
        <p:txBody>
          <a:bodyPr/>
          <a:lstStyle/>
          <a:p>
            <a:fld id="{0377A1F9-5E5D-CD4F-A356-BFDCE827B3E9}" type="slidenum">
              <a:rPr lang="en-US" smtClean="0"/>
              <a:t>62</a:t>
            </a:fld>
            <a:endParaRPr lang="en-US"/>
          </a:p>
        </p:txBody>
      </p:sp>
    </p:spTree>
    <p:extLst>
      <p:ext uri="{BB962C8B-B14F-4D97-AF65-F5344CB8AC3E}">
        <p14:creationId xmlns:p14="http://schemas.microsoft.com/office/powerpoint/2010/main" val="29455415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020" y="34356"/>
            <a:ext cx="8229600" cy="1143000"/>
          </a:xfrm>
        </p:spPr>
        <p:txBody>
          <a:bodyPr/>
          <a:lstStyle/>
          <a:p>
            <a:r>
              <a:rPr lang="en-US" dirty="0" smtClean="0"/>
              <a:t>Additional Focus Areas?</a:t>
            </a:r>
            <a:endParaRPr lang="en-US" dirty="0"/>
          </a:p>
        </p:txBody>
      </p:sp>
      <p:sp>
        <p:nvSpPr>
          <p:cNvPr id="3" name="Content Placeholder 2"/>
          <p:cNvSpPr>
            <a:spLocks noGrp="1"/>
          </p:cNvSpPr>
          <p:nvPr>
            <p:ph idx="1"/>
          </p:nvPr>
        </p:nvSpPr>
        <p:spPr/>
        <p:txBody>
          <a:bodyPr/>
          <a:lstStyle/>
          <a:p>
            <a:r>
              <a:rPr lang="en-US" dirty="0" smtClean="0"/>
              <a:t>The CSWG is not restricted to these 5 areas</a:t>
            </a:r>
          </a:p>
          <a:p>
            <a:endParaRPr lang="en-US" dirty="0" smtClean="0"/>
          </a:p>
          <a:p>
            <a:r>
              <a:rPr lang="en-US" dirty="0" smtClean="0"/>
              <a:t>Please suggest any other areas the CSWG should prioritize</a:t>
            </a:r>
            <a:endParaRPr lang="en-US" dirty="0"/>
          </a:p>
        </p:txBody>
      </p:sp>
      <p:grpSp>
        <p:nvGrpSpPr>
          <p:cNvPr id="4" name="Group 3"/>
          <p:cNvGrpSpPr/>
          <p:nvPr/>
        </p:nvGrpSpPr>
        <p:grpSpPr>
          <a:xfrm>
            <a:off x="1" y="-104168"/>
            <a:ext cx="9167812" cy="1350919"/>
            <a:chOff x="1" y="-104168"/>
            <a:chExt cx="9167812" cy="1350919"/>
          </a:xfrm>
        </p:grpSpPr>
        <p:pic>
          <p:nvPicPr>
            <p:cNvPr id="5" name="Picture 4"/>
            <p:cNvPicPr>
              <a:picLocks noChangeAspect="1"/>
            </p:cNvPicPr>
            <p:nvPr/>
          </p:nvPicPr>
          <p:blipFill>
            <a:blip r:embed="rId2"/>
            <a:stretch>
              <a:fillRect/>
            </a:stretch>
          </p:blipFill>
          <p:spPr>
            <a:xfrm>
              <a:off x="1" y="-104168"/>
              <a:ext cx="1407208" cy="1350919"/>
            </a:xfrm>
            <a:prstGeom prst="rect">
              <a:avLst/>
            </a:prstGeom>
          </p:spPr>
        </p:pic>
        <p:cxnSp>
          <p:nvCxnSpPr>
            <p:cNvPr id="6" name="Straight Connector 5"/>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pic>
        <p:nvPicPr>
          <p:cNvPr id="8" name="Picture 7"/>
          <p:cNvPicPr>
            <a:picLocks noChangeAspect="1"/>
          </p:cNvPicPr>
          <p:nvPr/>
        </p:nvPicPr>
        <p:blipFill>
          <a:blip r:embed="rId3"/>
          <a:stretch>
            <a:fillRect/>
          </a:stretch>
        </p:blipFill>
        <p:spPr>
          <a:xfrm>
            <a:off x="3054673" y="4387451"/>
            <a:ext cx="3197076" cy="2115849"/>
          </a:xfrm>
          <a:prstGeom prst="rect">
            <a:avLst/>
          </a:prstGeom>
        </p:spPr>
      </p:pic>
      <p:sp>
        <p:nvSpPr>
          <p:cNvPr id="9" name="Slide Number Placeholder 8"/>
          <p:cNvSpPr>
            <a:spLocks noGrp="1"/>
          </p:cNvSpPr>
          <p:nvPr>
            <p:ph type="sldNum" sz="quarter" idx="12"/>
          </p:nvPr>
        </p:nvSpPr>
        <p:spPr/>
        <p:txBody>
          <a:bodyPr/>
          <a:lstStyle/>
          <a:p>
            <a:fld id="{0377A1F9-5E5D-CD4F-A356-BFDCE827B3E9}" type="slidenum">
              <a:rPr lang="en-US" smtClean="0"/>
              <a:t>63</a:t>
            </a:fld>
            <a:endParaRPr lang="en-US"/>
          </a:p>
        </p:txBody>
      </p:sp>
    </p:spTree>
    <p:extLst>
      <p:ext uri="{BB962C8B-B14F-4D97-AF65-F5344CB8AC3E}">
        <p14:creationId xmlns:p14="http://schemas.microsoft.com/office/powerpoint/2010/main" val="328714628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C7E7B48-EF5B-DF42-870C-B82BCA415997}" type="slidenum">
              <a:rPr lang="en-US" sz="1400">
                <a:latin typeface="Helvetica" charset="0"/>
              </a:rPr>
              <a:pPr/>
              <a:t>64</a:t>
            </a:fld>
            <a:endParaRPr lang="en-US" sz="1400">
              <a:latin typeface="Helvetica" charset="0"/>
            </a:endParaRPr>
          </a:p>
        </p:txBody>
      </p:sp>
      <p:sp>
        <p:nvSpPr>
          <p:cNvPr id="8" name="TextBox 7"/>
          <p:cNvSpPr txBox="1"/>
          <p:nvPr/>
        </p:nvSpPr>
        <p:spPr>
          <a:xfrm>
            <a:off x="25443" y="6563458"/>
            <a:ext cx="1848433" cy="276999"/>
          </a:xfrm>
          <a:prstGeom prst="rect">
            <a:avLst/>
          </a:prstGeom>
          <a:noFill/>
        </p:spPr>
        <p:txBody>
          <a:bodyPr wrap="none" rtlCol="0">
            <a:spAutoFit/>
          </a:bodyPr>
          <a:lstStyle/>
          <a:p>
            <a:r>
              <a:rPr lang="en-US" sz="1200" dirty="0" smtClean="0"/>
              <a:t>Reference LIGO-G1600275</a:t>
            </a:r>
            <a:endParaRPr lang="en-US" sz="1200" dirty="0"/>
          </a:p>
        </p:txBody>
      </p:sp>
      <p:pic>
        <p:nvPicPr>
          <p:cNvPr id="3" name="Picture 2" descr="GW_Global_Detector_Map.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8035"/>
            <a:ext cx="9144000" cy="5143500"/>
          </a:xfrm>
          <a:prstGeom prst="rect">
            <a:avLst/>
          </a:prstGeom>
        </p:spPr>
      </p:pic>
      <p:sp>
        <p:nvSpPr>
          <p:cNvPr id="5" name="TextBox 4"/>
          <p:cNvSpPr txBox="1"/>
          <p:nvPr/>
        </p:nvSpPr>
        <p:spPr>
          <a:xfrm>
            <a:off x="1610733" y="84287"/>
            <a:ext cx="6259245" cy="769441"/>
          </a:xfrm>
          <a:prstGeom prst="rect">
            <a:avLst/>
          </a:prstGeom>
          <a:noFill/>
        </p:spPr>
        <p:txBody>
          <a:bodyPr wrap="none" rtlCol="0">
            <a:spAutoFit/>
          </a:bodyPr>
          <a:lstStyle/>
          <a:p>
            <a:r>
              <a:rPr lang="en-US" sz="4400" dirty="0">
                <a:latin typeface="Helvetica" charset="0"/>
                <a:ea typeface="ＭＳ Ｐゴシック" charset="0"/>
                <a:cs typeface="ＭＳ Ｐゴシック" charset="0"/>
              </a:rPr>
              <a:t>A Global Working Group</a:t>
            </a:r>
            <a:endParaRPr lang="en-US" sz="4400" dirty="0"/>
          </a:p>
        </p:txBody>
      </p:sp>
    </p:spTree>
    <p:extLst>
      <p:ext uri="{BB962C8B-B14F-4D97-AF65-F5344CB8AC3E}">
        <p14:creationId xmlns:p14="http://schemas.microsoft.com/office/powerpoint/2010/main" val="723428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047"/>
            <a:ext cx="8229600" cy="1143000"/>
          </a:xfrm>
        </p:spPr>
        <p:txBody>
          <a:bodyPr/>
          <a:lstStyle/>
          <a:p>
            <a:r>
              <a:rPr lang="en-US" dirty="0" smtClean="0"/>
              <a:t>Meetings</a:t>
            </a:r>
            <a:endParaRPr lang="en-US" dirty="0"/>
          </a:p>
        </p:txBody>
      </p:sp>
      <p:sp>
        <p:nvSpPr>
          <p:cNvPr id="5" name="Content Placeholder 2"/>
          <p:cNvSpPr>
            <a:spLocks noGrp="1"/>
          </p:cNvSpPr>
          <p:nvPr>
            <p:ph idx="1"/>
          </p:nvPr>
        </p:nvSpPr>
        <p:spPr>
          <a:xfrm>
            <a:off x="457200" y="1600200"/>
            <a:ext cx="8229600" cy="4525963"/>
          </a:xfrm>
        </p:spPr>
        <p:txBody>
          <a:bodyPr/>
          <a:lstStyle/>
          <a:p>
            <a:pPr marL="0" indent="0">
              <a:buNone/>
            </a:pPr>
            <a:r>
              <a:rPr lang="en-US" dirty="0" smtClean="0"/>
              <a:t>Bi-monthly </a:t>
            </a:r>
            <a:r>
              <a:rPr lang="en-US" dirty="0" err="1" smtClean="0"/>
              <a:t>Teamspeak</a:t>
            </a:r>
            <a:r>
              <a:rPr lang="en-US" dirty="0" smtClean="0"/>
              <a:t> meetings</a:t>
            </a:r>
          </a:p>
          <a:p>
            <a:pPr marL="0" indent="0">
              <a:buNone/>
            </a:pPr>
            <a:endParaRPr lang="en-US" dirty="0"/>
          </a:p>
          <a:p>
            <a:r>
              <a:rPr lang="en-US" dirty="0" smtClean="0"/>
              <a:t>US-western hemisphere: 1st Fri of the month, 9am US-PT (6pm CET, 9:30pm IST) </a:t>
            </a:r>
          </a:p>
          <a:p>
            <a:pPr marL="0" indent="0">
              <a:buNone/>
            </a:pPr>
            <a:endParaRPr lang="en-US" dirty="0" smtClean="0"/>
          </a:p>
          <a:p>
            <a:r>
              <a:rPr lang="en-US" dirty="0" smtClean="0"/>
              <a:t>US-eastern hemisphere: 3rd US Thu of the month, 4pm US-PT (Fri 9am AET, 8am JST, 4:30am IST) </a:t>
            </a:r>
          </a:p>
          <a:p>
            <a:pPr marL="0" indent="0">
              <a:buNone/>
            </a:pPr>
            <a:endParaRPr lang="en-US" dirty="0"/>
          </a:p>
        </p:txBody>
      </p:sp>
      <p:grpSp>
        <p:nvGrpSpPr>
          <p:cNvPr id="9" name="Group 8"/>
          <p:cNvGrpSpPr/>
          <p:nvPr/>
        </p:nvGrpSpPr>
        <p:grpSpPr>
          <a:xfrm>
            <a:off x="1" y="-104168"/>
            <a:ext cx="9167812" cy="1350919"/>
            <a:chOff x="1" y="-104168"/>
            <a:chExt cx="9167812" cy="1350919"/>
          </a:xfrm>
        </p:grpSpPr>
        <p:pic>
          <p:nvPicPr>
            <p:cNvPr id="10" name="Picture 9"/>
            <p:cNvPicPr>
              <a:picLocks noChangeAspect="1"/>
            </p:cNvPicPr>
            <p:nvPr/>
          </p:nvPicPr>
          <p:blipFill>
            <a:blip r:embed="rId2"/>
            <a:stretch>
              <a:fillRect/>
            </a:stretch>
          </p:blipFill>
          <p:spPr>
            <a:xfrm>
              <a:off x="1" y="-104168"/>
              <a:ext cx="1407208" cy="1350919"/>
            </a:xfrm>
            <a:prstGeom prst="rect">
              <a:avLst/>
            </a:prstGeom>
          </p:spPr>
        </p:pic>
        <p:cxnSp>
          <p:nvCxnSpPr>
            <p:cNvPr id="11" name="Straight Connector 10"/>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4" name="Slide Number Placeholder 3"/>
          <p:cNvSpPr>
            <a:spLocks noGrp="1"/>
          </p:cNvSpPr>
          <p:nvPr>
            <p:ph type="sldNum" sz="quarter" idx="12"/>
          </p:nvPr>
        </p:nvSpPr>
        <p:spPr/>
        <p:txBody>
          <a:bodyPr/>
          <a:lstStyle/>
          <a:p>
            <a:fld id="{0377A1F9-5E5D-CD4F-A356-BFDCE827B3E9}" type="slidenum">
              <a:rPr lang="en-US" smtClean="0"/>
              <a:t>65</a:t>
            </a:fld>
            <a:endParaRPr lang="en-US"/>
          </a:p>
        </p:txBody>
      </p:sp>
    </p:spTree>
    <p:extLst>
      <p:ext uri="{BB962C8B-B14F-4D97-AF65-F5344CB8AC3E}">
        <p14:creationId xmlns:p14="http://schemas.microsoft.com/office/powerpoint/2010/main" val="245059740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356"/>
            <a:ext cx="8229600" cy="1143000"/>
          </a:xfrm>
        </p:spPr>
        <p:txBody>
          <a:bodyPr/>
          <a:lstStyle/>
          <a:p>
            <a:r>
              <a:rPr lang="en-US" dirty="0" smtClean="0"/>
              <a:t>CSWG Wiki</a:t>
            </a:r>
            <a:endParaRPr lang="en-US" dirty="0"/>
          </a:p>
        </p:txBody>
      </p:sp>
      <p:pic>
        <p:nvPicPr>
          <p:cNvPr id="5" name="Picture 4" descr="Screen Shot 2016-08-22 at 12.51.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0334"/>
            <a:ext cx="9144000" cy="4908412"/>
          </a:xfrm>
          <a:prstGeom prst="rect">
            <a:avLst/>
          </a:prstGeom>
        </p:spPr>
      </p:pic>
      <p:sp>
        <p:nvSpPr>
          <p:cNvPr id="6" name="TextBox 5"/>
          <p:cNvSpPr txBox="1"/>
          <p:nvPr/>
        </p:nvSpPr>
        <p:spPr>
          <a:xfrm>
            <a:off x="0" y="6257398"/>
            <a:ext cx="9144000" cy="523220"/>
          </a:xfrm>
          <a:prstGeom prst="rect">
            <a:avLst/>
          </a:prstGeom>
          <a:noFill/>
        </p:spPr>
        <p:txBody>
          <a:bodyPr wrap="square" rtlCol="0">
            <a:spAutoFit/>
          </a:bodyPr>
          <a:lstStyle/>
          <a:p>
            <a:pPr algn="ctr"/>
            <a:r>
              <a:rPr lang="en-US" sz="2800" dirty="0" smtClean="0"/>
              <a:t>https://</a:t>
            </a:r>
            <a:r>
              <a:rPr lang="en-US" sz="2800" dirty="0" err="1" smtClean="0"/>
              <a:t>wiki.ligo.org</a:t>
            </a:r>
            <a:r>
              <a:rPr lang="en-US" sz="2800" dirty="0" smtClean="0"/>
              <a:t>/</a:t>
            </a:r>
            <a:r>
              <a:rPr lang="en-US" sz="2800" dirty="0" err="1" smtClean="0"/>
              <a:t>viewauth</a:t>
            </a:r>
            <a:r>
              <a:rPr lang="en-US" sz="2800" dirty="0" smtClean="0"/>
              <a:t>/CSWG/</a:t>
            </a:r>
            <a:r>
              <a:rPr lang="en-US" sz="2800" dirty="0" err="1" smtClean="0"/>
              <a:t>WebHome</a:t>
            </a:r>
            <a:endParaRPr lang="en-US" sz="2800" dirty="0"/>
          </a:p>
        </p:txBody>
      </p:sp>
      <p:grpSp>
        <p:nvGrpSpPr>
          <p:cNvPr id="10" name="Group 9"/>
          <p:cNvGrpSpPr/>
          <p:nvPr/>
        </p:nvGrpSpPr>
        <p:grpSpPr>
          <a:xfrm>
            <a:off x="1" y="-104168"/>
            <a:ext cx="9167812" cy="1350919"/>
            <a:chOff x="1" y="-104168"/>
            <a:chExt cx="9167812" cy="1350919"/>
          </a:xfrm>
        </p:grpSpPr>
        <p:pic>
          <p:nvPicPr>
            <p:cNvPr id="11" name="Picture 10"/>
            <p:cNvPicPr>
              <a:picLocks noChangeAspect="1"/>
            </p:cNvPicPr>
            <p:nvPr/>
          </p:nvPicPr>
          <p:blipFill>
            <a:blip r:embed="rId3"/>
            <a:stretch>
              <a:fillRect/>
            </a:stretch>
          </p:blipFill>
          <p:spPr>
            <a:xfrm>
              <a:off x="1" y="-104168"/>
              <a:ext cx="1407208" cy="1350919"/>
            </a:xfrm>
            <a:prstGeom prst="rect">
              <a:avLst/>
            </a:prstGeom>
          </p:spPr>
        </p:pic>
        <p:cxnSp>
          <p:nvCxnSpPr>
            <p:cNvPr id="12" name="Straight Connector 11"/>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4" name="Slide Number Placeholder 3"/>
          <p:cNvSpPr>
            <a:spLocks noGrp="1"/>
          </p:cNvSpPr>
          <p:nvPr>
            <p:ph type="sldNum" sz="quarter" idx="12"/>
          </p:nvPr>
        </p:nvSpPr>
        <p:spPr/>
        <p:txBody>
          <a:bodyPr/>
          <a:lstStyle/>
          <a:p>
            <a:fld id="{0377A1F9-5E5D-CD4F-A356-BFDCE827B3E9}" type="slidenum">
              <a:rPr lang="en-US" smtClean="0"/>
              <a:t>66</a:t>
            </a:fld>
            <a:endParaRPr lang="en-US"/>
          </a:p>
        </p:txBody>
      </p:sp>
    </p:spTree>
    <p:extLst>
      <p:ext uri="{BB962C8B-B14F-4D97-AF65-F5344CB8AC3E}">
        <p14:creationId xmlns:p14="http://schemas.microsoft.com/office/powerpoint/2010/main" val="402436259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283" y="70047"/>
            <a:ext cx="8229600" cy="1143000"/>
          </a:xfrm>
        </p:spPr>
        <p:txBody>
          <a:bodyPr/>
          <a:lstStyle/>
          <a:p>
            <a:r>
              <a:rPr lang="en-US" dirty="0" smtClean="0"/>
              <a:t>CSWG tools</a:t>
            </a:r>
            <a:endParaRPr lang="en-US" dirty="0"/>
          </a:p>
        </p:txBody>
      </p:sp>
      <p:pic>
        <p:nvPicPr>
          <p:cNvPr id="7" name="Picture 6" descr="Screen Shot 2016-08-22 at 12.55.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559" y="1356459"/>
            <a:ext cx="3656843" cy="1998068"/>
          </a:xfrm>
          <a:prstGeom prst="rect">
            <a:avLst/>
          </a:prstGeom>
        </p:spPr>
      </p:pic>
      <p:sp>
        <p:nvSpPr>
          <p:cNvPr id="8" name="TextBox 7"/>
          <p:cNvSpPr txBox="1"/>
          <p:nvPr/>
        </p:nvSpPr>
        <p:spPr>
          <a:xfrm>
            <a:off x="605929" y="2179189"/>
            <a:ext cx="1338828" cy="584776"/>
          </a:xfrm>
          <a:prstGeom prst="rect">
            <a:avLst/>
          </a:prstGeom>
          <a:noFill/>
        </p:spPr>
        <p:txBody>
          <a:bodyPr wrap="none" rtlCol="0">
            <a:spAutoFit/>
          </a:bodyPr>
          <a:lstStyle/>
          <a:p>
            <a:pPr marL="457200" indent="-457200">
              <a:buFont typeface="Arial"/>
              <a:buChar char="•"/>
            </a:pPr>
            <a:r>
              <a:rPr lang="en-US" sz="3200" dirty="0" err="1" smtClean="0"/>
              <a:t>alog</a:t>
            </a:r>
            <a:endParaRPr lang="en-US" sz="3200" dirty="0" smtClean="0"/>
          </a:p>
        </p:txBody>
      </p:sp>
      <p:sp>
        <p:nvSpPr>
          <p:cNvPr id="9" name="Rectangle 8"/>
          <p:cNvSpPr/>
          <p:nvPr/>
        </p:nvSpPr>
        <p:spPr>
          <a:xfrm>
            <a:off x="595789" y="4400899"/>
            <a:ext cx="6571030" cy="584776"/>
          </a:xfrm>
          <a:prstGeom prst="rect">
            <a:avLst/>
          </a:prstGeom>
        </p:spPr>
        <p:txBody>
          <a:bodyPr wrap="none">
            <a:spAutoFit/>
          </a:bodyPr>
          <a:lstStyle/>
          <a:p>
            <a:pPr marL="457200" indent="-457200">
              <a:buFont typeface="Arial"/>
              <a:buChar char="•"/>
            </a:pPr>
            <a:r>
              <a:rPr lang="en-US" sz="3200" dirty="0" smtClean="0"/>
              <a:t>Mailing list:	</a:t>
            </a:r>
            <a:r>
              <a:rPr lang="en-US" sz="3200" dirty="0" err="1" smtClean="0"/>
              <a:t>cswg</a:t>
            </a:r>
            <a:r>
              <a:rPr lang="en-US" sz="3200" dirty="0" err="1"/>
              <a:t>@</a:t>
            </a:r>
            <a:r>
              <a:rPr lang="en-US" sz="3200" dirty="0" err="1" smtClean="0"/>
              <a:t>sympa.ligo.org</a:t>
            </a:r>
            <a:endParaRPr lang="en-US" sz="3200" dirty="0"/>
          </a:p>
        </p:txBody>
      </p:sp>
      <p:sp>
        <p:nvSpPr>
          <p:cNvPr id="10" name="Rectangle 9"/>
          <p:cNvSpPr/>
          <p:nvPr/>
        </p:nvSpPr>
        <p:spPr>
          <a:xfrm>
            <a:off x="3136080" y="3354527"/>
            <a:ext cx="4237057" cy="400110"/>
          </a:xfrm>
          <a:prstGeom prst="rect">
            <a:avLst/>
          </a:prstGeom>
        </p:spPr>
        <p:txBody>
          <a:bodyPr wrap="none">
            <a:spAutoFit/>
          </a:bodyPr>
          <a:lstStyle/>
          <a:p>
            <a:r>
              <a:rPr lang="en-US" sz="2000" dirty="0" smtClean="0"/>
              <a:t>https://</a:t>
            </a:r>
            <a:r>
              <a:rPr lang="en-US" sz="2000" dirty="0" err="1" smtClean="0"/>
              <a:t>alog.ligo-la.caltech.edu</a:t>
            </a:r>
            <a:r>
              <a:rPr lang="en-US" sz="2000" dirty="0" smtClean="0"/>
              <a:t>/CSWG/</a:t>
            </a:r>
            <a:endParaRPr lang="en-US" sz="2000" dirty="0"/>
          </a:p>
        </p:txBody>
      </p:sp>
      <p:sp>
        <p:nvSpPr>
          <p:cNvPr id="12" name="Rectangle 11"/>
          <p:cNvSpPr/>
          <p:nvPr/>
        </p:nvSpPr>
        <p:spPr>
          <a:xfrm>
            <a:off x="537283" y="5622753"/>
            <a:ext cx="5327099" cy="584776"/>
          </a:xfrm>
          <a:prstGeom prst="rect">
            <a:avLst/>
          </a:prstGeom>
        </p:spPr>
        <p:txBody>
          <a:bodyPr wrap="none">
            <a:spAutoFit/>
          </a:bodyPr>
          <a:lstStyle/>
          <a:p>
            <a:pPr marL="457200" indent="-457200">
              <a:buFont typeface="Arial"/>
              <a:buChar char="•"/>
            </a:pPr>
            <a:r>
              <a:rPr lang="en-US" sz="3200" dirty="0" err="1" smtClean="0"/>
              <a:t>Teamspeak</a:t>
            </a:r>
            <a:r>
              <a:rPr lang="en-US" sz="3200" dirty="0" smtClean="0"/>
              <a:t> channel:	CSWG</a:t>
            </a:r>
            <a:endParaRPr lang="en-US" sz="3200" dirty="0"/>
          </a:p>
        </p:txBody>
      </p:sp>
      <p:sp>
        <p:nvSpPr>
          <p:cNvPr id="13" name="Rectangle 12"/>
          <p:cNvSpPr/>
          <p:nvPr/>
        </p:nvSpPr>
        <p:spPr>
          <a:xfrm>
            <a:off x="3353459" y="4936303"/>
            <a:ext cx="5623855" cy="400110"/>
          </a:xfrm>
          <a:prstGeom prst="rect">
            <a:avLst/>
          </a:prstGeom>
        </p:spPr>
        <p:txBody>
          <a:bodyPr wrap="none">
            <a:spAutoFit/>
          </a:bodyPr>
          <a:lstStyle/>
          <a:p>
            <a:r>
              <a:rPr lang="en-US" sz="2000" dirty="0" smtClean="0"/>
              <a:t>Sign up at https://</a:t>
            </a:r>
            <a:r>
              <a:rPr lang="en-US" sz="2000" dirty="0" err="1" smtClean="0"/>
              <a:t>grouper.ligo.org</a:t>
            </a:r>
            <a:r>
              <a:rPr lang="en-US" sz="2000" dirty="0" smtClean="0"/>
              <a:t>/</a:t>
            </a:r>
            <a:r>
              <a:rPr lang="en-US" sz="2000" dirty="0" err="1" smtClean="0"/>
              <a:t>mailinglists</a:t>
            </a:r>
            <a:r>
              <a:rPr lang="en-US" sz="2000" dirty="0" smtClean="0"/>
              <a:t>/</a:t>
            </a:r>
            <a:r>
              <a:rPr lang="en-US" sz="2000" dirty="0" err="1" smtClean="0"/>
              <a:t>cswg</a:t>
            </a:r>
            <a:endParaRPr lang="en-US" sz="2000" dirty="0"/>
          </a:p>
        </p:txBody>
      </p:sp>
      <p:grpSp>
        <p:nvGrpSpPr>
          <p:cNvPr id="15" name="Group 14"/>
          <p:cNvGrpSpPr/>
          <p:nvPr/>
        </p:nvGrpSpPr>
        <p:grpSpPr>
          <a:xfrm>
            <a:off x="1" y="-104168"/>
            <a:ext cx="9167812" cy="1350919"/>
            <a:chOff x="1" y="-104168"/>
            <a:chExt cx="9167812" cy="1350919"/>
          </a:xfrm>
        </p:grpSpPr>
        <p:pic>
          <p:nvPicPr>
            <p:cNvPr id="16" name="Picture 15"/>
            <p:cNvPicPr>
              <a:picLocks noChangeAspect="1"/>
            </p:cNvPicPr>
            <p:nvPr/>
          </p:nvPicPr>
          <p:blipFill>
            <a:blip r:embed="rId3"/>
            <a:stretch>
              <a:fillRect/>
            </a:stretch>
          </p:blipFill>
          <p:spPr>
            <a:xfrm>
              <a:off x="1" y="-104168"/>
              <a:ext cx="1407208" cy="1350919"/>
            </a:xfrm>
            <a:prstGeom prst="rect">
              <a:avLst/>
            </a:prstGeom>
          </p:spPr>
        </p:pic>
        <p:cxnSp>
          <p:nvCxnSpPr>
            <p:cNvPr id="17" name="Straight Connector 16"/>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4" name="Slide Number Placeholder 3"/>
          <p:cNvSpPr>
            <a:spLocks noGrp="1"/>
          </p:cNvSpPr>
          <p:nvPr>
            <p:ph type="sldNum" sz="quarter" idx="12"/>
          </p:nvPr>
        </p:nvSpPr>
        <p:spPr/>
        <p:txBody>
          <a:bodyPr/>
          <a:lstStyle/>
          <a:p>
            <a:fld id="{0377A1F9-5E5D-CD4F-A356-BFDCE827B3E9}" type="slidenum">
              <a:rPr lang="en-US" smtClean="0"/>
              <a:t>67</a:t>
            </a:fld>
            <a:endParaRPr lang="en-US"/>
          </a:p>
        </p:txBody>
      </p:sp>
    </p:spTree>
    <p:extLst>
      <p:ext uri="{BB962C8B-B14F-4D97-AF65-F5344CB8AC3E}">
        <p14:creationId xmlns:p14="http://schemas.microsoft.com/office/powerpoint/2010/main" val="375574383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240"/>
            <a:ext cx="8229600" cy="1143000"/>
          </a:xfrm>
        </p:spPr>
        <p:txBody>
          <a:bodyPr/>
          <a:lstStyle/>
          <a:p>
            <a:r>
              <a:rPr lang="en-US" dirty="0" smtClean="0"/>
              <a:t>We Need You!</a:t>
            </a:r>
            <a:endParaRPr lang="en-US" dirty="0"/>
          </a:p>
        </p:txBody>
      </p:sp>
      <p:sp>
        <p:nvSpPr>
          <p:cNvPr id="5" name="Slide Number Placeholder 4"/>
          <p:cNvSpPr>
            <a:spLocks noGrp="1"/>
          </p:cNvSpPr>
          <p:nvPr>
            <p:ph type="sldNum" sz="quarter" idx="12"/>
          </p:nvPr>
        </p:nvSpPr>
        <p:spPr/>
        <p:txBody>
          <a:bodyPr/>
          <a:lstStyle/>
          <a:p>
            <a:fld id="{0377A1F9-5E5D-CD4F-A356-BFDCE827B3E9}" type="slidenum">
              <a:rPr lang="en-US" smtClean="0"/>
              <a:t>68</a:t>
            </a:fld>
            <a:endParaRPr lang="en-US"/>
          </a:p>
        </p:txBody>
      </p:sp>
      <p:pic>
        <p:nvPicPr>
          <p:cNvPr id="6" name="Picture 5"/>
          <p:cNvPicPr>
            <a:picLocks noChangeAspect="1"/>
          </p:cNvPicPr>
          <p:nvPr/>
        </p:nvPicPr>
        <p:blipFill>
          <a:blip r:embed="rId2"/>
          <a:stretch>
            <a:fillRect/>
          </a:stretch>
        </p:blipFill>
        <p:spPr>
          <a:xfrm>
            <a:off x="9893" y="1841619"/>
            <a:ext cx="3568700" cy="3825646"/>
          </a:xfrm>
          <a:prstGeom prst="rect">
            <a:avLst/>
          </a:prstGeom>
        </p:spPr>
      </p:pic>
      <p:grpSp>
        <p:nvGrpSpPr>
          <p:cNvPr id="7" name="Group 6"/>
          <p:cNvGrpSpPr/>
          <p:nvPr/>
        </p:nvGrpSpPr>
        <p:grpSpPr>
          <a:xfrm>
            <a:off x="1" y="-104168"/>
            <a:ext cx="9167812" cy="1350919"/>
            <a:chOff x="1" y="-104168"/>
            <a:chExt cx="9167812" cy="1350919"/>
          </a:xfrm>
        </p:grpSpPr>
        <p:pic>
          <p:nvPicPr>
            <p:cNvPr id="8" name="Picture 7"/>
            <p:cNvPicPr>
              <a:picLocks noChangeAspect="1"/>
            </p:cNvPicPr>
            <p:nvPr/>
          </p:nvPicPr>
          <p:blipFill>
            <a:blip r:embed="rId3"/>
            <a:stretch>
              <a:fillRect/>
            </a:stretch>
          </p:blipFill>
          <p:spPr>
            <a:xfrm>
              <a:off x="1" y="-104168"/>
              <a:ext cx="1407208" cy="1350919"/>
            </a:xfrm>
            <a:prstGeom prst="rect">
              <a:avLst/>
            </a:prstGeom>
          </p:spPr>
        </p:pic>
        <p:cxnSp>
          <p:nvCxnSpPr>
            <p:cNvPr id="9" name="Straight Connector 8"/>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0" name="TextBox 9"/>
          <p:cNvSpPr txBox="1"/>
          <p:nvPr/>
        </p:nvSpPr>
        <p:spPr>
          <a:xfrm>
            <a:off x="572016" y="5667265"/>
            <a:ext cx="2467342" cy="276999"/>
          </a:xfrm>
          <a:prstGeom prst="rect">
            <a:avLst/>
          </a:prstGeom>
          <a:noFill/>
        </p:spPr>
        <p:txBody>
          <a:bodyPr wrap="none" rtlCol="0">
            <a:spAutoFit/>
          </a:bodyPr>
          <a:lstStyle/>
          <a:p>
            <a:r>
              <a:rPr lang="en-US" sz="1200" dirty="0"/>
              <a:t>Credit: http://</a:t>
            </a:r>
            <a:r>
              <a:rPr lang="en-US" sz="1200" dirty="0" err="1"/>
              <a:t>einsteinpostdocs.info</a:t>
            </a:r>
            <a:r>
              <a:rPr lang="en-US" sz="1200" dirty="0"/>
              <a:t>/</a:t>
            </a:r>
          </a:p>
        </p:txBody>
      </p:sp>
      <p:sp>
        <p:nvSpPr>
          <p:cNvPr id="11" name="TextBox 10"/>
          <p:cNvSpPr txBox="1"/>
          <p:nvPr/>
        </p:nvSpPr>
        <p:spPr>
          <a:xfrm>
            <a:off x="4014769" y="1950496"/>
            <a:ext cx="5369492" cy="3416320"/>
          </a:xfrm>
          <a:prstGeom prst="rect">
            <a:avLst/>
          </a:prstGeom>
          <a:noFill/>
        </p:spPr>
        <p:txBody>
          <a:bodyPr wrap="square" rtlCol="0">
            <a:spAutoFit/>
          </a:bodyPr>
          <a:lstStyle/>
          <a:p>
            <a:pPr marL="342900" indent="-342900">
              <a:buFont typeface="Arial"/>
              <a:buChar char="•"/>
            </a:pPr>
            <a:r>
              <a:rPr lang="en-US" sz="2400" dirty="0" smtClean="0"/>
              <a:t>Many areas where work is needed</a:t>
            </a:r>
          </a:p>
          <a:p>
            <a:pPr marL="342900" indent="-342900">
              <a:buFont typeface="Arial"/>
              <a:buChar char="•"/>
            </a:pPr>
            <a:endParaRPr lang="en-US" sz="2400" dirty="0" smtClean="0"/>
          </a:p>
          <a:p>
            <a:pPr marL="342900" indent="-342900">
              <a:buFont typeface="Arial"/>
              <a:buChar char="•"/>
            </a:pPr>
            <a:r>
              <a:rPr lang="en-US" sz="2400" dirty="0" smtClean="0"/>
              <a:t>Get involved!</a:t>
            </a:r>
          </a:p>
          <a:p>
            <a:pPr marL="342900" indent="-342900">
              <a:buFont typeface="Arial"/>
              <a:buChar char="•"/>
            </a:pPr>
            <a:endParaRPr lang="en-US" sz="2400" dirty="0" smtClean="0"/>
          </a:p>
          <a:p>
            <a:pPr marL="342900" indent="-342900">
              <a:buFont typeface="Arial"/>
              <a:buChar char="•"/>
            </a:pPr>
            <a:r>
              <a:rPr lang="en-US" sz="2400" dirty="0"/>
              <a:t>S</a:t>
            </a:r>
            <a:r>
              <a:rPr lang="en-US" sz="2400" dirty="0" smtClean="0"/>
              <a:t>tudents encouraged to take a controls course</a:t>
            </a:r>
          </a:p>
          <a:p>
            <a:pPr marL="342900" indent="-342900">
              <a:buFont typeface="Arial"/>
              <a:buChar char="•"/>
            </a:pPr>
            <a:endParaRPr lang="en-US" sz="2400" dirty="0" smtClean="0"/>
          </a:p>
          <a:p>
            <a:pPr marL="342900" indent="-342900">
              <a:buFont typeface="Arial"/>
              <a:buChar char="•"/>
            </a:pPr>
            <a:r>
              <a:rPr lang="en-US" sz="2400" dirty="0"/>
              <a:t>GW interferometers don’t work without </a:t>
            </a:r>
            <a:r>
              <a:rPr lang="en-US" sz="2400" dirty="0" smtClean="0"/>
              <a:t>controls!</a:t>
            </a:r>
            <a:endParaRPr lang="en-US" sz="2400" dirty="0"/>
          </a:p>
        </p:txBody>
      </p:sp>
    </p:spTree>
    <p:extLst>
      <p:ext uri="{BB962C8B-B14F-4D97-AF65-F5344CB8AC3E}">
        <p14:creationId xmlns:p14="http://schemas.microsoft.com/office/powerpoint/2010/main" val="307496698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Extra Slides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83568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6-08-25 at 12.12.2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453" y="0"/>
            <a:ext cx="8623888" cy="6858000"/>
          </a:xfrm>
          <a:prstGeom prst="rect">
            <a:avLst/>
          </a:prstGeom>
        </p:spPr>
      </p:pic>
    </p:spTree>
    <p:extLst>
      <p:ext uri="{BB962C8B-B14F-4D97-AF65-F5344CB8AC3E}">
        <p14:creationId xmlns:p14="http://schemas.microsoft.com/office/powerpoint/2010/main" val="1542014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517" y="3175"/>
            <a:ext cx="8229600" cy="1143000"/>
          </a:xfrm>
        </p:spPr>
        <p:txBody>
          <a:bodyPr/>
          <a:lstStyle/>
          <a:p>
            <a:pPr algn="r"/>
            <a:r>
              <a:rPr lang="en-US" dirty="0" smtClean="0"/>
              <a:t>Control design: poles and zeros</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70</a:t>
            </a:fld>
            <a:endParaRPr lang="en-US"/>
          </a:p>
        </p:txBody>
      </p:sp>
      <p:pic>
        <p:nvPicPr>
          <p:cNvPr id="4" name="Picture 3" descr="poles_and_zeros_bod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8" name="TextBox 7"/>
          <p:cNvSpPr txBox="1"/>
          <p:nvPr/>
        </p:nvSpPr>
        <p:spPr>
          <a:xfrm>
            <a:off x="1363953" y="3710641"/>
            <a:ext cx="3634328" cy="646331"/>
          </a:xfrm>
          <a:prstGeom prst="rect">
            <a:avLst/>
          </a:prstGeom>
          <a:solidFill>
            <a:srgbClr val="FFFFFF"/>
          </a:solidFill>
          <a:ln>
            <a:solidFill>
              <a:srgbClr val="000000"/>
            </a:solidFill>
          </a:ln>
        </p:spPr>
        <p:txBody>
          <a:bodyPr wrap="none" rtlCol="0">
            <a:spAutoFit/>
          </a:bodyPr>
          <a:lstStyle/>
          <a:p>
            <a:pPr marL="285750" indent="-285750">
              <a:buFont typeface="Arial"/>
              <a:buChar char="•"/>
            </a:pPr>
            <a:r>
              <a:rPr lang="en-US" dirty="0" smtClean="0">
                <a:solidFill>
                  <a:schemeClr val="accent1"/>
                </a:solidFill>
              </a:rPr>
              <a:t>LHP Poles: -90 </a:t>
            </a:r>
            <a:r>
              <a:rPr lang="en-US" dirty="0" err="1" smtClean="0">
                <a:solidFill>
                  <a:schemeClr val="accent1"/>
                </a:solidFill>
              </a:rPr>
              <a:t>deg</a:t>
            </a:r>
            <a:r>
              <a:rPr lang="en-US" dirty="0" smtClean="0">
                <a:solidFill>
                  <a:schemeClr val="accent1"/>
                </a:solidFill>
              </a:rPr>
              <a:t> phase, 1/f mag</a:t>
            </a:r>
          </a:p>
          <a:p>
            <a:pPr marL="285750" indent="-285750">
              <a:buFont typeface="Arial"/>
              <a:buChar char="•"/>
            </a:pPr>
            <a:r>
              <a:rPr lang="en-US" dirty="0" smtClean="0">
                <a:solidFill>
                  <a:srgbClr val="C0504D"/>
                </a:solidFill>
              </a:rPr>
              <a:t>LHP Zeros: +90 </a:t>
            </a:r>
            <a:r>
              <a:rPr lang="en-US" dirty="0" err="1" smtClean="0">
                <a:solidFill>
                  <a:srgbClr val="C0504D"/>
                </a:solidFill>
              </a:rPr>
              <a:t>deg</a:t>
            </a:r>
            <a:r>
              <a:rPr lang="en-US" dirty="0" smtClean="0">
                <a:solidFill>
                  <a:srgbClr val="C0504D"/>
                </a:solidFill>
              </a:rPr>
              <a:t> phase, f mag</a:t>
            </a:r>
            <a:endParaRPr lang="en-US" dirty="0">
              <a:solidFill>
                <a:srgbClr val="C0504D"/>
              </a:solidFill>
            </a:endParaRPr>
          </a:p>
        </p:txBody>
      </p:sp>
      <p:sp>
        <p:nvSpPr>
          <p:cNvPr id="9" name="TextBox 8"/>
          <p:cNvSpPr txBox="1"/>
          <p:nvPr/>
        </p:nvSpPr>
        <p:spPr>
          <a:xfrm>
            <a:off x="1363953" y="5661243"/>
            <a:ext cx="7814960" cy="646331"/>
          </a:xfrm>
          <a:prstGeom prst="rect">
            <a:avLst/>
          </a:prstGeom>
          <a:solidFill>
            <a:srgbClr val="FFFFFF"/>
          </a:solidFill>
          <a:ln>
            <a:solidFill>
              <a:srgbClr val="000000"/>
            </a:solidFill>
            <a:prstDash val="dash"/>
          </a:ln>
        </p:spPr>
        <p:txBody>
          <a:bodyPr wrap="none" rtlCol="0">
            <a:spAutoFit/>
          </a:bodyPr>
          <a:lstStyle/>
          <a:p>
            <a:pPr marL="285750" indent="-285750">
              <a:buFont typeface="Arial"/>
              <a:buChar char="•"/>
            </a:pPr>
            <a:r>
              <a:rPr lang="en-US" dirty="0"/>
              <a:t>R</a:t>
            </a:r>
            <a:r>
              <a:rPr lang="en-US" dirty="0" smtClean="0"/>
              <a:t>HP Poles: +90 </a:t>
            </a:r>
            <a:r>
              <a:rPr lang="en-US" dirty="0" err="1" smtClean="0"/>
              <a:t>deg</a:t>
            </a:r>
            <a:r>
              <a:rPr lang="en-US" dirty="0" smtClean="0"/>
              <a:t> phase, 1/f mag (unstable)</a:t>
            </a:r>
          </a:p>
          <a:p>
            <a:pPr marL="285750" indent="-285750">
              <a:buFont typeface="Arial"/>
              <a:buChar char="•"/>
            </a:pPr>
            <a:r>
              <a:rPr lang="en-US" dirty="0"/>
              <a:t>R</a:t>
            </a:r>
            <a:r>
              <a:rPr lang="en-US" dirty="0" smtClean="0"/>
              <a:t>HP Zeros: -90 </a:t>
            </a:r>
            <a:r>
              <a:rPr lang="en-US" dirty="0" err="1" smtClean="0"/>
              <a:t>deg</a:t>
            </a:r>
            <a:r>
              <a:rPr lang="en-US" dirty="0" smtClean="0"/>
              <a:t> phase, f mag (stable, but usually make feedback less stable)</a:t>
            </a:r>
            <a:endParaRPr lang="en-US" dirty="0"/>
          </a:p>
        </p:txBody>
      </p:sp>
      <p:sp>
        <p:nvSpPr>
          <p:cNvPr id="10" name="TextBox 9"/>
          <p:cNvSpPr txBox="1"/>
          <p:nvPr/>
        </p:nvSpPr>
        <p:spPr>
          <a:xfrm>
            <a:off x="1358138" y="5294005"/>
            <a:ext cx="6218882" cy="369332"/>
          </a:xfrm>
          <a:prstGeom prst="rect">
            <a:avLst/>
          </a:prstGeom>
          <a:solidFill>
            <a:schemeClr val="bg1"/>
          </a:solidFill>
          <a:ln>
            <a:solidFill>
              <a:schemeClr val="tx1"/>
            </a:solidFill>
            <a:prstDash val="dash"/>
          </a:ln>
        </p:spPr>
        <p:txBody>
          <a:bodyPr wrap="none" rtlCol="0">
            <a:spAutoFit/>
          </a:bodyPr>
          <a:lstStyle/>
          <a:p>
            <a:r>
              <a:rPr lang="en-US" dirty="0" smtClean="0"/>
              <a:t>Note, don’t ever use these unless you have a really good reason:</a:t>
            </a:r>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2351673205"/>
              </p:ext>
            </p:extLst>
          </p:nvPr>
        </p:nvGraphicFramePr>
        <p:xfrm>
          <a:off x="1713275" y="2775675"/>
          <a:ext cx="1014786" cy="360500"/>
        </p:xfrm>
        <a:graphic>
          <a:graphicData uri="http://schemas.openxmlformats.org/presentationml/2006/ole">
            <mc:AlternateContent xmlns:mc="http://schemas.openxmlformats.org/markup-compatibility/2006">
              <mc:Choice xmlns:v="urn:schemas-microsoft-com:vml" Requires="v">
                <p:oleObj spid="_x0000_s105523" name="Equation" r:id="rId5" imgW="571500" imgH="203200" progId="Equation.3">
                  <p:embed/>
                </p:oleObj>
              </mc:Choice>
              <mc:Fallback>
                <p:oleObj name="Equation" r:id="rId5" imgW="571500" imgH="203200" progId="Equation.3">
                  <p:embed/>
                  <p:pic>
                    <p:nvPicPr>
                      <p:cNvPr id="0" name=""/>
                      <p:cNvPicPr/>
                      <p:nvPr/>
                    </p:nvPicPr>
                    <p:blipFill>
                      <a:blip r:embed="rId6"/>
                      <a:stretch>
                        <a:fillRect/>
                      </a:stretch>
                    </p:blipFill>
                    <p:spPr>
                      <a:xfrm>
                        <a:off x="1713275" y="2775675"/>
                        <a:ext cx="1014786" cy="360500"/>
                      </a:xfrm>
                      <a:prstGeom prst="rect">
                        <a:avLst/>
                      </a:prstGeom>
                      <a:ln w="38100" cmpd="sng">
                        <a:noFill/>
                      </a:ln>
                    </p:spPr>
                  </p:pic>
                </p:oleObj>
              </mc:Fallback>
            </mc:AlternateContent>
          </a:graphicData>
        </a:graphic>
      </p:graphicFrame>
      <p:sp>
        <p:nvSpPr>
          <p:cNvPr id="12" name="TextBox 11"/>
          <p:cNvSpPr txBox="1"/>
          <p:nvPr/>
        </p:nvSpPr>
        <p:spPr>
          <a:xfrm>
            <a:off x="2716302" y="2763917"/>
            <a:ext cx="1454244" cy="369332"/>
          </a:xfrm>
          <a:prstGeom prst="rect">
            <a:avLst/>
          </a:prstGeom>
          <a:noFill/>
        </p:spPr>
        <p:txBody>
          <a:bodyPr wrap="none" rtlCol="0">
            <a:spAutoFit/>
          </a:bodyPr>
          <a:lstStyle/>
          <a:p>
            <a:r>
              <a:rPr lang="en-US" dirty="0" smtClean="0"/>
              <a:t>for bode plot</a:t>
            </a:r>
            <a:endParaRPr lang="en-US" dirty="0"/>
          </a:p>
        </p:txBody>
      </p:sp>
      <p:grpSp>
        <p:nvGrpSpPr>
          <p:cNvPr id="13" name="Group 12"/>
          <p:cNvGrpSpPr/>
          <p:nvPr/>
        </p:nvGrpSpPr>
        <p:grpSpPr>
          <a:xfrm>
            <a:off x="1" y="-104168"/>
            <a:ext cx="9167812" cy="1350919"/>
            <a:chOff x="1" y="-104168"/>
            <a:chExt cx="9167812" cy="1350919"/>
          </a:xfrm>
        </p:grpSpPr>
        <p:pic>
          <p:nvPicPr>
            <p:cNvPr id="14" name="Picture 13"/>
            <p:cNvPicPr>
              <a:picLocks noChangeAspect="1"/>
            </p:cNvPicPr>
            <p:nvPr/>
          </p:nvPicPr>
          <p:blipFill>
            <a:blip r:embed="rId7"/>
            <a:stretch>
              <a:fillRect/>
            </a:stretch>
          </p:blipFill>
          <p:spPr>
            <a:xfrm>
              <a:off x="1" y="-104168"/>
              <a:ext cx="1407208" cy="1350919"/>
            </a:xfrm>
            <a:prstGeom prst="rect">
              <a:avLst/>
            </a:prstGeom>
          </p:spPr>
        </p:pic>
        <p:cxnSp>
          <p:nvCxnSpPr>
            <p:cNvPr id="15" name="Straight Connector 14"/>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16" name="Object 15"/>
          <p:cNvGraphicFramePr>
            <a:graphicFrameLocks noChangeAspect="1"/>
          </p:cNvGraphicFramePr>
          <p:nvPr>
            <p:extLst>
              <p:ext uri="{D42A27DB-BD31-4B8C-83A1-F6EECF244321}">
                <p14:modId xmlns:p14="http://schemas.microsoft.com/office/powerpoint/2010/main" val="3861882438"/>
              </p:ext>
            </p:extLst>
          </p:nvPr>
        </p:nvGraphicFramePr>
        <p:xfrm>
          <a:off x="2546605" y="1604576"/>
          <a:ext cx="1315030" cy="467161"/>
        </p:xfrm>
        <a:graphic>
          <a:graphicData uri="http://schemas.openxmlformats.org/presentationml/2006/ole">
            <mc:AlternateContent xmlns:mc="http://schemas.openxmlformats.org/markup-compatibility/2006">
              <mc:Choice xmlns:v="urn:schemas-microsoft-com:vml" Requires="v">
                <p:oleObj spid="_x0000_s105524" name="Equation" r:id="rId8" imgW="571500" imgH="203200" progId="Equation.3">
                  <p:embed/>
                </p:oleObj>
              </mc:Choice>
              <mc:Fallback>
                <p:oleObj name="Equation" r:id="rId8" imgW="571500" imgH="203200" progId="Equation.3">
                  <p:embed/>
                  <p:pic>
                    <p:nvPicPr>
                      <p:cNvPr id="0" name=""/>
                      <p:cNvPicPr/>
                      <p:nvPr/>
                    </p:nvPicPr>
                    <p:blipFill>
                      <a:blip r:embed="rId6"/>
                      <a:stretch>
                        <a:fillRect/>
                      </a:stretch>
                    </p:blipFill>
                    <p:spPr>
                      <a:xfrm>
                        <a:off x="2546605" y="1604576"/>
                        <a:ext cx="1315030" cy="467161"/>
                      </a:xfrm>
                      <a:prstGeom prst="rect">
                        <a:avLst/>
                      </a:prstGeom>
                      <a:ln w="38100" cmpd="sng">
                        <a:noFill/>
                      </a:ln>
                    </p:spPr>
                  </p:pic>
                </p:oleObj>
              </mc:Fallback>
            </mc:AlternateContent>
          </a:graphicData>
        </a:graphic>
      </p:graphicFrame>
      <p:sp>
        <p:nvSpPr>
          <p:cNvPr id="17" name="TextBox 16"/>
          <p:cNvSpPr txBox="1"/>
          <p:nvPr/>
        </p:nvSpPr>
        <p:spPr>
          <a:xfrm>
            <a:off x="3952007" y="1593134"/>
            <a:ext cx="3406702" cy="461665"/>
          </a:xfrm>
          <a:prstGeom prst="rect">
            <a:avLst/>
          </a:prstGeom>
          <a:noFill/>
        </p:spPr>
        <p:txBody>
          <a:bodyPr wrap="none" rtlCol="0">
            <a:spAutoFit/>
          </a:bodyPr>
          <a:lstStyle/>
          <a:p>
            <a:r>
              <a:rPr lang="en-US" sz="2400" dirty="0"/>
              <a:t>t</a:t>
            </a:r>
            <a:r>
              <a:rPr lang="en-US" sz="2400" dirty="0" smtClean="0"/>
              <a:t>o generate the bode plot</a:t>
            </a:r>
            <a:endParaRPr lang="en-US" sz="2400" dirty="0"/>
          </a:p>
        </p:txBody>
      </p:sp>
      <p:sp>
        <p:nvSpPr>
          <p:cNvPr id="18" name="TextBox 17"/>
          <p:cNvSpPr txBox="1"/>
          <p:nvPr/>
        </p:nvSpPr>
        <p:spPr>
          <a:xfrm>
            <a:off x="1524125" y="1581989"/>
            <a:ext cx="1006105" cy="461665"/>
          </a:xfrm>
          <a:prstGeom prst="rect">
            <a:avLst/>
          </a:prstGeom>
          <a:noFill/>
        </p:spPr>
        <p:txBody>
          <a:bodyPr wrap="none" rtlCol="0">
            <a:spAutoFit/>
          </a:bodyPr>
          <a:lstStyle/>
          <a:p>
            <a:r>
              <a:rPr lang="en-US" sz="2400" dirty="0" smtClean="0"/>
              <a:t>Recall:</a:t>
            </a:r>
            <a:endParaRPr lang="en-US" sz="2400" dirty="0"/>
          </a:p>
        </p:txBody>
      </p:sp>
    </p:spTree>
    <p:extLst>
      <p:ext uri="{BB962C8B-B14F-4D97-AF65-F5344CB8AC3E}">
        <p14:creationId xmlns:p14="http://schemas.microsoft.com/office/powerpoint/2010/main" val="119031749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958" y="34356"/>
            <a:ext cx="8229600" cy="1143000"/>
          </a:xfrm>
        </p:spPr>
        <p:txBody>
          <a:bodyPr/>
          <a:lstStyle/>
          <a:p>
            <a:r>
              <a:rPr lang="en-US" dirty="0" smtClean="0"/>
              <a:t>5 current focus areas identified</a:t>
            </a:r>
            <a:endParaRPr lang="en-US" dirty="0"/>
          </a:p>
        </p:txBody>
      </p:sp>
      <p:sp>
        <p:nvSpPr>
          <p:cNvPr id="3" name="Content Placeholder 2"/>
          <p:cNvSpPr>
            <a:spLocks noGrp="1"/>
          </p:cNvSpPr>
          <p:nvPr>
            <p:ph idx="1"/>
          </p:nvPr>
        </p:nvSpPr>
        <p:spPr>
          <a:xfrm>
            <a:off x="457200" y="1394244"/>
            <a:ext cx="8229600" cy="4525963"/>
          </a:xfrm>
        </p:spPr>
        <p:txBody>
          <a:bodyPr>
            <a:normAutofit/>
          </a:bodyPr>
          <a:lstStyle/>
          <a:p>
            <a:pPr marL="514350" indent="-514350">
              <a:buAutoNum type="arabicParenR"/>
            </a:pPr>
            <a:r>
              <a:rPr lang="en-US" dirty="0" smtClean="0"/>
              <a:t>Machine Learning for lock maintenance</a:t>
            </a:r>
          </a:p>
          <a:p>
            <a:pPr marL="857250" lvl="1" indent="-457200">
              <a:buFontTx/>
              <a:buChar char="-"/>
            </a:pPr>
            <a:r>
              <a:rPr lang="en-US" dirty="0" smtClean="0"/>
              <a:t>Leader - Rob Ward</a:t>
            </a:r>
          </a:p>
          <a:p>
            <a:pPr marL="857250" lvl="1" indent="-457200">
              <a:buFontTx/>
              <a:buChar char="-"/>
            </a:pPr>
            <a:r>
              <a:rPr lang="en-US" dirty="0" smtClean="0"/>
              <a:t>Use an algorithm to ‘learn’ the best way to maintain lock</a:t>
            </a:r>
          </a:p>
          <a:p>
            <a:pPr marL="857250" lvl="1" indent="-457200">
              <a:buFontTx/>
              <a:buChar char="-"/>
            </a:pPr>
            <a:r>
              <a:rPr lang="en-US" dirty="0" smtClean="0"/>
              <a:t>See example of acquiring a Bose-Einstein condensate</a:t>
            </a:r>
            <a:endParaRPr lang="en-US" dirty="0"/>
          </a:p>
          <a:p>
            <a:pPr marL="400050" lvl="1" indent="0">
              <a:buNone/>
            </a:pPr>
            <a:r>
              <a:rPr lang="en-US" sz="2000" dirty="0"/>
              <a:t>P. B. </a:t>
            </a:r>
            <a:r>
              <a:rPr lang="en-US" sz="2000" dirty="0" err="1"/>
              <a:t>Wigley</a:t>
            </a:r>
            <a:r>
              <a:rPr lang="en-US" sz="2000" dirty="0"/>
              <a:t>, </a:t>
            </a:r>
            <a:r>
              <a:rPr lang="en-US" sz="2000" dirty="0" smtClean="0"/>
              <a:t>et al. </a:t>
            </a:r>
            <a:r>
              <a:rPr lang="en-US" sz="2000" dirty="0"/>
              <a:t>Fast machine-learning online optimization of ultra-cold-atom experiments. </a:t>
            </a:r>
            <a:r>
              <a:rPr lang="en-US" sz="2000" i="1" dirty="0"/>
              <a:t>Scientific Reports</a:t>
            </a:r>
            <a:r>
              <a:rPr lang="en-US" sz="2000" dirty="0"/>
              <a:t>, 2016; 6: </a:t>
            </a:r>
            <a:r>
              <a:rPr lang="en-US" sz="2000" dirty="0" smtClean="0"/>
              <a:t>25890</a:t>
            </a:r>
            <a:endParaRPr lang="en-US" sz="2400" dirty="0" smtClean="0"/>
          </a:p>
        </p:txBody>
      </p:sp>
      <p:grpSp>
        <p:nvGrpSpPr>
          <p:cNvPr id="4" name="Group 3"/>
          <p:cNvGrpSpPr/>
          <p:nvPr/>
        </p:nvGrpSpPr>
        <p:grpSpPr>
          <a:xfrm>
            <a:off x="1" y="-104168"/>
            <a:ext cx="9167812" cy="1350919"/>
            <a:chOff x="1" y="-104168"/>
            <a:chExt cx="9167812" cy="1350919"/>
          </a:xfrm>
        </p:grpSpPr>
        <p:pic>
          <p:nvPicPr>
            <p:cNvPr id="5" name="Picture 4"/>
            <p:cNvPicPr>
              <a:picLocks noChangeAspect="1"/>
            </p:cNvPicPr>
            <p:nvPr/>
          </p:nvPicPr>
          <p:blipFill>
            <a:blip r:embed="rId2"/>
            <a:stretch>
              <a:fillRect/>
            </a:stretch>
          </p:blipFill>
          <p:spPr>
            <a:xfrm>
              <a:off x="1" y="-104168"/>
              <a:ext cx="1407208" cy="1350919"/>
            </a:xfrm>
            <a:prstGeom prst="rect">
              <a:avLst/>
            </a:prstGeom>
          </p:spPr>
        </p:pic>
        <p:cxnSp>
          <p:nvCxnSpPr>
            <p:cNvPr id="6" name="Straight Connector 5"/>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0" name="Rectangle 9"/>
          <p:cNvSpPr/>
          <p:nvPr/>
        </p:nvSpPr>
        <p:spPr>
          <a:xfrm>
            <a:off x="2402537" y="5216039"/>
            <a:ext cx="617799" cy="1178517"/>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a:off x="3111861" y="5733506"/>
            <a:ext cx="1834402"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173723" y="6394556"/>
            <a:ext cx="1107996" cy="369332"/>
          </a:xfrm>
          <a:prstGeom prst="rect">
            <a:avLst/>
          </a:prstGeom>
          <a:noFill/>
        </p:spPr>
        <p:txBody>
          <a:bodyPr wrap="none" rtlCol="0">
            <a:spAutoFit/>
          </a:bodyPr>
          <a:lstStyle/>
          <a:p>
            <a:r>
              <a:rPr lang="en-US" dirty="0" smtClean="0"/>
              <a:t>Test mass</a:t>
            </a:r>
            <a:endParaRPr lang="en-US" dirty="0"/>
          </a:p>
        </p:txBody>
      </p:sp>
      <p:sp>
        <p:nvSpPr>
          <p:cNvPr id="13" name="TextBox 12"/>
          <p:cNvSpPr txBox="1"/>
          <p:nvPr/>
        </p:nvSpPr>
        <p:spPr>
          <a:xfrm>
            <a:off x="3113647" y="5805250"/>
            <a:ext cx="1832616" cy="369332"/>
          </a:xfrm>
          <a:prstGeom prst="rect">
            <a:avLst/>
          </a:prstGeom>
          <a:noFill/>
        </p:spPr>
        <p:txBody>
          <a:bodyPr wrap="none" rtlCol="0">
            <a:spAutoFit/>
          </a:bodyPr>
          <a:lstStyle/>
          <a:p>
            <a:r>
              <a:rPr lang="en-US" dirty="0" smtClean="0"/>
              <a:t>Test mass control</a:t>
            </a:r>
            <a:endParaRPr lang="en-US" dirty="0"/>
          </a:p>
        </p:txBody>
      </p:sp>
      <p:pic>
        <p:nvPicPr>
          <p:cNvPr id="14" name="Picture 13"/>
          <p:cNvPicPr>
            <a:picLocks noChangeAspect="1"/>
          </p:cNvPicPr>
          <p:nvPr/>
        </p:nvPicPr>
        <p:blipFill>
          <a:blip r:embed="rId3"/>
          <a:stretch>
            <a:fillRect/>
          </a:stretch>
        </p:blipFill>
        <p:spPr>
          <a:xfrm>
            <a:off x="4969145" y="4842522"/>
            <a:ext cx="2292673" cy="2292673"/>
          </a:xfrm>
          <a:prstGeom prst="rect">
            <a:avLst/>
          </a:prstGeom>
        </p:spPr>
      </p:pic>
      <p:sp>
        <p:nvSpPr>
          <p:cNvPr id="8" name="Slide Number Placeholder 7"/>
          <p:cNvSpPr>
            <a:spLocks noGrp="1"/>
          </p:cNvSpPr>
          <p:nvPr>
            <p:ph type="sldNum" sz="quarter" idx="12"/>
          </p:nvPr>
        </p:nvSpPr>
        <p:spPr/>
        <p:txBody>
          <a:bodyPr/>
          <a:lstStyle/>
          <a:p>
            <a:fld id="{0377A1F9-5E5D-CD4F-A356-BFDCE827B3E9}" type="slidenum">
              <a:rPr lang="en-US" smtClean="0"/>
              <a:t>71</a:t>
            </a:fld>
            <a:endParaRPr lang="en-US"/>
          </a:p>
        </p:txBody>
      </p:sp>
    </p:spTree>
    <p:extLst>
      <p:ext uri="{BB962C8B-B14F-4D97-AF65-F5344CB8AC3E}">
        <p14:creationId xmlns:p14="http://schemas.microsoft.com/office/powerpoint/2010/main" val="4119696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4350" indent="-514350">
              <a:buAutoNum type="arabicParenR" startAt="2"/>
            </a:pPr>
            <a:r>
              <a:rPr lang="en-US" dirty="0" smtClean="0"/>
              <a:t>Length to angle decoupling</a:t>
            </a:r>
          </a:p>
          <a:p>
            <a:pPr>
              <a:buFontTx/>
              <a:buChar char="-"/>
            </a:pPr>
            <a:r>
              <a:rPr lang="en-US" dirty="0" smtClean="0"/>
              <a:t>Leader – TBD</a:t>
            </a:r>
          </a:p>
          <a:p>
            <a:pPr>
              <a:buFontTx/>
              <a:buChar char="-"/>
            </a:pPr>
            <a:r>
              <a:rPr lang="en-US" dirty="0" smtClean="0"/>
              <a:t>Separate the problems of controlling cavity length and alignment. Alignment control is currently suboptimal and contributing noise to the IFO.</a:t>
            </a:r>
            <a:endParaRPr lang="en-US" dirty="0"/>
          </a:p>
          <a:p>
            <a:pPr marL="0" indent="0">
              <a:buNone/>
            </a:pPr>
            <a:r>
              <a:rPr lang="en-US" dirty="0" smtClean="0"/>
              <a:t> </a:t>
            </a:r>
          </a:p>
        </p:txBody>
      </p:sp>
      <p:sp>
        <p:nvSpPr>
          <p:cNvPr id="4" name="Rectangle 3"/>
          <p:cNvSpPr/>
          <p:nvPr/>
        </p:nvSpPr>
        <p:spPr>
          <a:xfrm>
            <a:off x="5434345" y="5091654"/>
            <a:ext cx="617799" cy="1178517"/>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6189432" y="5663749"/>
            <a:ext cx="93814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251294" y="6465785"/>
            <a:ext cx="1107996" cy="369332"/>
          </a:xfrm>
          <a:prstGeom prst="rect">
            <a:avLst/>
          </a:prstGeom>
          <a:noFill/>
        </p:spPr>
        <p:txBody>
          <a:bodyPr wrap="none" rtlCol="0">
            <a:spAutoFit/>
          </a:bodyPr>
          <a:lstStyle/>
          <a:p>
            <a:r>
              <a:rPr lang="en-US" dirty="0" smtClean="0"/>
              <a:t>Test mass</a:t>
            </a:r>
            <a:endParaRPr lang="en-US" dirty="0"/>
          </a:p>
        </p:txBody>
      </p:sp>
      <p:sp>
        <p:nvSpPr>
          <p:cNvPr id="9" name="TextBox 8"/>
          <p:cNvSpPr txBox="1"/>
          <p:nvPr/>
        </p:nvSpPr>
        <p:spPr>
          <a:xfrm>
            <a:off x="6359290" y="5735493"/>
            <a:ext cx="2076410" cy="369332"/>
          </a:xfrm>
          <a:prstGeom prst="rect">
            <a:avLst/>
          </a:prstGeom>
          <a:noFill/>
        </p:spPr>
        <p:txBody>
          <a:bodyPr wrap="none" rtlCol="0">
            <a:spAutoFit/>
          </a:bodyPr>
          <a:lstStyle/>
          <a:p>
            <a:r>
              <a:rPr lang="en-US" dirty="0" smtClean="0"/>
              <a:t>Length control drive</a:t>
            </a:r>
            <a:endParaRPr lang="en-US" dirty="0"/>
          </a:p>
        </p:txBody>
      </p:sp>
      <p:sp>
        <p:nvSpPr>
          <p:cNvPr id="10" name="Rectangle 9"/>
          <p:cNvSpPr/>
          <p:nvPr/>
        </p:nvSpPr>
        <p:spPr>
          <a:xfrm>
            <a:off x="3812947" y="5841661"/>
            <a:ext cx="1343263" cy="343258"/>
          </a:xfrm>
          <a:prstGeom prst="rect">
            <a:avLst/>
          </a:prstGeom>
          <a:gradFill flip="none" rotWithShape="1">
            <a:gsLst>
              <a:gs pos="0">
                <a:srgbClr val="FF0000"/>
              </a:gs>
              <a:gs pos="100000">
                <a:srgbClr val="FFFFFF"/>
              </a:gs>
            </a:gsLst>
            <a:lin ang="10800000" scaled="0"/>
            <a:tileRect/>
          </a:gradFill>
          <a:ln>
            <a:noFill/>
          </a:ln>
          <a:effectLst/>
          <a:scene3d>
            <a:camera prst="orthographicFront">
              <a:rot lat="0" lon="0" rev="894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rot="20707978">
            <a:off x="5125445" y="5115070"/>
            <a:ext cx="617799" cy="1178517"/>
          </a:xfrm>
          <a:prstGeom prst="rect">
            <a:avLst/>
          </a:prstGeom>
          <a:noFill/>
          <a:ln w="2540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891958" y="3435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5 current focus areas identified</a:t>
            </a:r>
            <a:endParaRPr lang="en-US" dirty="0"/>
          </a:p>
        </p:txBody>
      </p:sp>
      <p:grpSp>
        <p:nvGrpSpPr>
          <p:cNvPr id="12" name="Group 11"/>
          <p:cNvGrpSpPr/>
          <p:nvPr/>
        </p:nvGrpSpPr>
        <p:grpSpPr>
          <a:xfrm>
            <a:off x="1" y="-104168"/>
            <a:ext cx="9167812" cy="1350919"/>
            <a:chOff x="1" y="-104168"/>
            <a:chExt cx="9167812" cy="1350919"/>
          </a:xfrm>
        </p:grpSpPr>
        <p:pic>
          <p:nvPicPr>
            <p:cNvPr id="13" name="Picture 12"/>
            <p:cNvPicPr>
              <a:picLocks noChangeAspect="1"/>
            </p:cNvPicPr>
            <p:nvPr/>
          </p:nvPicPr>
          <p:blipFill>
            <a:blip r:embed="rId2"/>
            <a:stretch>
              <a:fillRect/>
            </a:stretch>
          </p:blipFill>
          <p:spPr>
            <a:xfrm>
              <a:off x="1" y="-104168"/>
              <a:ext cx="1407208" cy="1350919"/>
            </a:xfrm>
            <a:prstGeom prst="rect">
              <a:avLst/>
            </a:prstGeom>
          </p:spPr>
        </p:pic>
        <p:cxnSp>
          <p:nvCxnSpPr>
            <p:cNvPr id="14" name="Straight Connector 13"/>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6" name="Slide Number Placeholder 5"/>
          <p:cNvSpPr>
            <a:spLocks noGrp="1"/>
          </p:cNvSpPr>
          <p:nvPr>
            <p:ph type="sldNum" sz="quarter" idx="12"/>
          </p:nvPr>
        </p:nvSpPr>
        <p:spPr/>
        <p:txBody>
          <a:bodyPr/>
          <a:lstStyle/>
          <a:p>
            <a:fld id="{0377A1F9-5E5D-CD4F-A356-BFDCE827B3E9}" type="slidenum">
              <a:rPr lang="en-US" smtClean="0"/>
              <a:t>72</a:t>
            </a:fld>
            <a:endParaRPr lang="en-US"/>
          </a:p>
        </p:txBody>
      </p:sp>
    </p:spTree>
    <p:extLst>
      <p:ext uri="{BB962C8B-B14F-4D97-AF65-F5344CB8AC3E}">
        <p14:creationId xmlns:p14="http://schemas.microsoft.com/office/powerpoint/2010/main" val="110275260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3) </a:t>
            </a:r>
            <a:r>
              <a:rPr lang="en-US" dirty="0"/>
              <a:t>FB optimization (esp. applied to angular controls</a:t>
            </a:r>
            <a:r>
              <a:rPr lang="en-US" dirty="0" smtClean="0"/>
              <a:t>)</a:t>
            </a:r>
          </a:p>
          <a:p>
            <a:pPr>
              <a:buFontTx/>
              <a:buChar char="-"/>
            </a:pPr>
            <a:r>
              <a:rPr lang="en-US" dirty="0" smtClean="0"/>
              <a:t>Leader – TBD</a:t>
            </a:r>
          </a:p>
          <a:p>
            <a:pPr>
              <a:buFontTx/>
              <a:buChar char="-"/>
            </a:pPr>
            <a:r>
              <a:rPr lang="en-US" dirty="0" smtClean="0"/>
              <a:t>Collaboration with UC Berkeley and Google</a:t>
            </a:r>
            <a:endParaRPr lang="en-US" dirty="0"/>
          </a:p>
        </p:txBody>
      </p:sp>
      <p:sp>
        <p:nvSpPr>
          <p:cNvPr id="7" name="TextBox 6"/>
          <p:cNvSpPr txBox="1"/>
          <p:nvPr/>
        </p:nvSpPr>
        <p:spPr>
          <a:xfrm>
            <a:off x="577417" y="4053906"/>
            <a:ext cx="2013565" cy="461665"/>
          </a:xfrm>
          <a:prstGeom prst="rect">
            <a:avLst/>
          </a:prstGeom>
          <a:noFill/>
        </p:spPr>
        <p:txBody>
          <a:bodyPr wrap="square" rtlCol="0">
            <a:spAutoFit/>
          </a:bodyPr>
          <a:lstStyle/>
          <a:p>
            <a:pPr algn="ctr"/>
            <a:r>
              <a:rPr lang="en-US" sz="2400" dirty="0" smtClean="0"/>
              <a:t>Cost function</a:t>
            </a:r>
            <a:endParaRPr lang="en-US" sz="2400" dirty="0"/>
          </a:p>
        </p:txBody>
      </p:sp>
      <p:grpSp>
        <p:nvGrpSpPr>
          <p:cNvPr id="11" name="Group 10"/>
          <p:cNvGrpSpPr/>
          <p:nvPr/>
        </p:nvGrpSpPr>
        <p:grpSpPr>
          <a:xfrm>
            <a:off x="469063" y="4531002"/>
            <a:ext cx="2253820" cy="1508364"/>
            <a:chOff x="858057" y="5459017"/>
            <a:chExt cx="1189835" cy="729092"/>
          </a:xfrm>
        </p:grpSpPr>
        <p:sp>
          <p:nvSpPr>
            <p:cNvPr id="8" name="Freeform 7"/>
            <p:cNvSpPr/>
            <p:nvPr/>
          </p:nvSpPr>
          <p:spPr>
            <a:xfrm>
              <a:off x="915259" y="5518512"/>
              <a:ext cx="1086869" cy="607651"/>
            </a:xfrm>
            <a:custGeom>
              <a:avLst/>
              <a:gdLst>
                <a:gd name="connsiteX0" fmla="*/ 0 w 1086869"/>
                <a:gd name="connsiteY0" fmla="*/ 125861 h 607651"/>
                <a:gd name="connsiteX1" fmla="*/ 366103 w 1086869"/>
                <a:gd name="connsiteY1" fmla="*/ 606421 h 607651"/>
                <a:gd name="connsiteX2" fmla="*/ 1086869 w 1086869"/>
                <a:gd name="connsiteY2" fmla="*/ 0 h 607651"/>
              </a:gdLst>
              <a:ahLst/>
              <a:cxnLst>
                <a:cxn ang="0">
                  <a:pos x="connsiteX0" y="connsiteY0"/>
                </a:cxn>
                <a:cxn ang="0">
                  <a:pos x="connsiteX1" y="connsiteY1"/>
                </a:cxn>
                <a:cxn ang="0">
                  <a:pos x="connsiteX2" y="connsiteY2"/>
                </a:cxn>
              </a:cxnLst>
              <a:rect l="l" t="t" r="r" b="b"/>
              <a:pathLst>
                <a:path w="1086869" h="607651">
                  <a:moveTo>
                    <a:pt x="0" y="125861"/>
                  </a:moveTo>
                  <a:cubicBezTo>
                    <a:pt x="92479" y="376629"/>
                    <a:pt x="184958" y="627398"/>
                    <a:pt x="366103" y="606421"/>
                  </a:cubicBezTo>
                  <a:cubicBezTo>
                    <a:pt x="547248" y="585444"/>
                    <a:pt x="817058" y="292722"/>
                    <a:pt x="1086869"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ectangle 9"/>
            <p:cNvSpPr/>
            <p:nvPr/>
          </p:nvSpPr>
          <p:spPr>
            <a:xfrm>
              <a:off x="858057" y="5459017"/>
              <a:ext cx="1189835" cy="72909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rot="16200000">
            <a:off x="-129042" y="4998987"/>
            <a:ext cx="734546" cy="461665"/>
          </a:xfrm>
          <a:prstGeom prst="rect">
            <a:avLst/>
          </a:prstGeom>
          <a:noFill/>
        </p:spPr>
        <p:txBody>
          <a:bodyPr wrap="none" rtlCol="0">
            <a:spAutoFit/>
          </a:bodyPr>
          <a:lstStyle/>
          <a:p>
            <a:r>
              <a:rPr lang="en-US" sz="2400" dirty="0" smtClean="0"/>
              <a:t>Cost</a:t>
            </a:r>
            <a:endParaRPr lang="en-US" sz="2400" dirty="0"/>
          </a:p>
        </p:txBody>
      </p:sp>
      <p:sp>
        <p:nvSpPr>
          <p:cNvPr id="13" name="TextBox 12"/>
          <p:cNvSpPr txBox="1"/>
          <p:nvPr/>
        </p:nvSpPr>
        <p:spPr>
          <a:xfrm>
            <a:off x="-34341" y="5997636"/>
            <a:ext cx="3317134" cy="830997"/>
          </a:xfrm>
          <a:prstGeom prst="rect">
            <a:avLst/>
          </a:prstGeom>
          <a:noFill/>
        </p:spPr>
        <p:txBody>
          <a:bodyPr wrap="none" rtlCol="0">
            <a:spAutoFit/>
          </a:bodyPr>
          <a:lstStyle/>
          <a:p>
            <a:pPr algn="ctr"/>
            <a:r>
              <a:rPr lang="en-US" sz="2400" dirty="0" smtClean="0"/>
              <a:t>Parameters</a:t>
            </a:r>
          </a:p>
          <a:p>
            <a:pPr algn="ctr"/>
            <a:r>
              <a:rPr lang="en-US" sz="2400" dirty="0" smtClean="0"/>
              <a:t>e.g. </a:t>
            </a:r>
            <a:r>
              <a:rPr lang="en-US" sz="2400" dirty="0"/>
              <a:t>f</a:t>
            </a:r>
            <a:r>
              <a:rPr lang="en-US" sz="2400" dirty="0" smtClean="0"/>
              <a:t>ilter poles and zeros</a:t>
            </a:r>
            <a:endParaRPr lang="en-US" sz="2400" dirty="0"/>
          </a:p>
        </p:txBody>
      </p:sp>
      <p:sp>
        <p:nvSpPr>
          <p:cNvPr id="14" name="Rectangle 13"/>
          <p:cNvSpPr/>
          <p:nvPr/>
        </p:nvSpPr>
        <p:spPr>
          <a:xfrm>
            <a:off x="3500172" y="4508120"/>
            <a:ext cx="2196619" cy="1508364"/>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Optimization Algorithm:</a:t>
            </a:r>
          </a:p>
          <a:p>
            <a:pPr algn="ctr"/>
            <a:r>
              <a:rPr lang="en-US" dirty="0" smtClean="0">
                <a:solidFill>
                  <a:schemeClr val="tx1"/>
                </a:solidFill>
              </a:rPr>
              <a:t>Monte </a:t>
            </a:r>
            <a:r>
              <a:rPr lang="en-US" dirty="0" err="1" smtClean="0">
                <a:solidFill>
                  <a:schemeClr val="tx1"/>
                </a:solidFill>
              </a:rPr>
              <a:t>carlo</a:t>
            </a:r>
            <a:r>
              <a:rPr lang="en-US" dirty="0" smtClean="0">
                <a:solidFill>
                  <a:schemeClr val="tx1"/>
                </a:solidFill>
              </a:rPr>
              <a:t>, particle swarm, gradient descent, </a:t>
            </a:r>
            <a:r>
              <a:rPr lang="en-US" dirty="0" err="1" smtClean="0">
                <a:solidFill>
                  <a:schemeClr val="tx1"/>
                </a:solidFill>
              </a:rPr>
              <a:t>etc</a:t>
            </a:r>
            <a:endParaRPr lang="en-US" dirty="0">
              <a:solidFill>
                <a:schemeClr val="tx1"/>
              </a:solidFill>
            </a:endParaRPr>
          </a:p>
        </p:txBody>
      </p:sp>
      <p:grpSp>
        <p:nvGrpSpPr>
          <p:cNvPr id="20" name="Group 19"/>
          <p:cNvGrpSpPr/>
          <p:nvPr/>
        </p:nvGrpSpPr>
        <p:grpSpPr>
          <a:xfrm>
            <a:off x="6791322" y="4531002"/>
            <a:ext cx="2253820" cy="1508364"/>
            <a:chOff x="6402328" y="4531002"/>
            <a:chExt cx="2253820" cy="1508364"/>
          </a:xfrm>
        </p:grpSpPr>
        <p:sp>
          <p:nvSpPr>
            <p:cNvPr id="17" name="Rectangle 16"/>
            <p:cNvSpPr/>
            <p:nvPr/>
          </p:nvSpPr>
          <p:spPr>
            <a:xfrm>
              <a:off x="6402328" y="4531002"/>
              <a:ext cx="2253820" cy="150836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p:cNvSpPr/>
            <p:nvPr/>
          </p:nvSpPr>
          <p:spPr>
            <a:xfrm>
              <a:off x="6486891" y="4771280"/>
              <a:ext cx="2139416" cy="915354"/>
            </a:xfrm>
            <a:custGeom>
              <a:avLst/>
              <a:gdLst>
                <a:gd name="connsiteX0" fmla="*/ 0 w 2139416"/>
                <a:gd name="connsiteY0" fmla="*/ 0 h 915354"/>
                <a:gd name="connsiteX1" fmla="*/ 45763 w 2139416"/>
                <a:gd name="connsiteY1" fmla="*/ 57210 h 915354"/>
                <a:gd name="connsiteX2" fmla="*/ 80086 w 2139416"/>
                <a:gd name="connsiteY2" fmla="*/ 114419 h 915354"/>
                <a:gd name="connsiteX3" fmla="*/ 114408 w 2139416"/>
                <a:gd name="connsiteY3" fmla="*/ 125861 h 915354"/>
                <a:gd name="connsiteX4" fmla="*/ 148730 w 2139416"/>
                <a:gd name="connsiteY4" fmla="*/ 148745 h 915354"/>
                <a:gd name="connsiteX5" fmla="*/ 171611 w 2139416"/>
                <a:gd name="connsiteY5" fmla="*/ 217397 h 915354"/>
                <a:gd name="connsiteX6" fmla="*/ 240256 w 2139416"/>
                <a:gd name="connsiteY6" fmla="*/ 263164 h 915354"/>
                <a:gd name="connsiteX7" fmla="*/ 274578 w 2139416"/>
                <a:gd name="connsiteY7" fmla="*/ 286048 h 915354"/>
                <a:gd name="connsiteX8" fmla="*/ 377544 w 2139416"/>
                <a:gd name="connsiteY8" fmla="*/ 308932 h 915354"/>
                <a:gd name="connsiteX9" fmla="*/ 446189 w 2139416"/>
                <a:gd name="connsiteY9" fmla="*/ 331816 h 915354"/>
                <a:gd name="connsiteX10" fmla="*/ 686444 w 2139416"/>
                <a:gd name="connsiteY10" fmla="*/ 354700 h 915354"/>
                <a:gd name="connsiteX11" fmla="*/ 789411 w 2139416"/>
                <a:gd name="connsiteY11" fmla="*/ 343258 h 915354"/>
                <a:gd name="connsiteX12" fmla="*/ 823733 w 2139416"/>
                <a:gd name="connsiteY12" fmla="*/ 331816 h 915354"/>
                <a:gd name="connsiteX13" fmla="*/ 869496 w 2139416"/>
                <a:gd name="connsiteY13" fmla="*/ 320374 h 915354"/>
                <a:gd name="connsiteX14" fmla="*/ 938140 w 2139416"/>
                <a:gd name="connsiteY14" fmla="*/ 286048 h 915354"/>
                <a:gd name="connsiteX15" fmla="*/ 1006784 w 2139416"/>
                <a:gd name="connsiteY15" fmla="*/ 251722 h 915354"/>
                <a:gd name="connsiteX16" fmla="*/ 1086869 w 2139416"/>
                <a:gd name="connsiteY16" fmla="*/ 194513 h 915354"/>
                <a:gd name="connsiteX17" fmla="*/ 1132632 w 2139416"/>
                <a:gd name="connsiteY17" fmla="*/ 171629 h 915354"/>
                <a:gd name="connsiteX18" fmla="*/ 1155514 w 2139416"/>
                <a:gd name="connsiteY18" fmla="*/ 148745 h 915354"/>
                <a:gd name="connsiteX19" fmla="*/ 1235599 w 2139416"/>
                <a:gd name="connsiteY19" fmla="*/ 114419 h 915354"/>
                <a:gd name="connsiteX20" fmla="*/ 1281362 w 2139416"/>
                <a:gd name="connsiteY20" fmla="*/ 102977 h 915354"/>
                <a:gd name="connsiteX21" fmla="*/ 1361447 w 2139416"/>
                <a:gd name="connsiteY21" fmla="*/ 68652 h 915354"/>
                <a:gd name="connsiteX22" fmla="*/ 1452973 w 2139416"/>
                <a:gd name="connsiteY22" fmla="*/ 80094 h 915354"/>
                <a:gd name="connsiteX23" fmla="*/ 1521617 w 2139416"/>
                <a:gd name="connsiteY23" fmla="*/ 114419 h 915354"/>
                <a:gd name="connsiteX24" fmla="*/ 1567380 w 2139416"/>
                <a:gd name="connsiteY24" fmla="*/ 148745 h 915354"/>
                <a:gd name="connsiteX25" fmla="*/ 1636024 w 2139416"/>
                <a:gd name="connsiteY25" fmla="*/ 217397 h 915354"/>
                <a:gd name="connsiteX26" fmla="*/ 1670346 w 2139416"/>
                <a:gd name="connsiteY26" fmla="*/ 251722 h 915354"/>
                <a:gd name="connsiteX27" fmla="*/ 1681787 w 2139416"/>
                <a:gd name="connsiteY27" fmla="*/ 286048 h 915354"/>
                <a:gd name="connsiteX28" fmla="*/ 1704669 w 2139416"/>
                <a:gd name="connsiteY28" fmla="*/ 308932 h 915354"/>
                <a:gd name="connsiteX29" fmla="*/ 1716109 w 2139416"/>
                <a:gd name="connsiteY29" fmla="*/ 354700 h 915354"/>
                <a:gd name="connsiteX30" fmla="*/ 1738991 w 2139416"/>
                <a:gd name="connsiteY30" fmla="*/ 389025 h 915354"/>
                <a:gd name="connsiteX31" fmla="*/ 1750431 w 2139416"/>
                <a:gd name="connsiteY31" fmla="*/ 423351 h 915354"/>
                <a:gd name="connsiteX32" fmla="*/ 1807635 w 2139416"/>
                <a:gd name="connsiteY32" fmla="*/ 492003 h 915354"/>
                <a:gd name="connsiteX33" fmla="*/ 1819076 w 2139416"/>
                <a:gd name="connsiteY33" fmla="*/ 526328 h 915354"/>
                <a:gd name="connsiteX34" fmla="*/ 1853398 w 2139416"/>
                <a:gd name="connsiteY34" fmla="*/ 549212 h 915354"/>
                <a:gd name="connsiteX35" fmla="*/ 1899161 w 2139416"/>
                <a:gd name="connsiteY35" fmla="*/ 640748 h 915354"/>
                <a:gd name="connsiteX36" fmla="*/ 1922042 w 2139416"/>
                <a:gd name="connsiteY36" fmla="*/ 709399 h 915354"/>
                <a:gd name="connsiteX37" fmla="*/ 1956365 w 2139416"/>
                <a:gd name="connsiteY37" fmla="*/ 800934 h 915354"/>
                <a:gd name="connsiteX38" fmla="*/ 1967805 w 2139416"/>
                <a:gd name="connsiteY38" fmla="*/ 858144 h 915354"/>
                <a:gd name="connsiteX39" fmla="*/ 1979246 w 2139416"/>
                <a:gd name="connsiteY39" fmla="*/ 903912 h 915354"/>
                <a:gd name="connsiteX40" fmla="*/ 2013568 w 2139416"/>
                <a:gd name="connsiteY40" fmla="*/ 915354 h 915354"/>
                <a:gd name="connsiteX41" fmla="*/ 2059331 w 2139416"/>
                <a:gd name="connsiteY41" fmla="*/ 903912 h 915354"/>
                <a:gd name="connsiteX42" fmla="*/ 2093653 w 2139416"/>
                <a:gd name="connsiteY42" fmla="*/ 881028 h 915354"/>
                <a:gd name="connsiteX43" fmla="*/ 2139416 w 2139416"/>
                <a:gd name="connsiteY43" fmla="*/ 869586 h 91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39416" h="915354">
                  <a:moveTo>
                    <a:pt x="0" y="0"/>
                  </a:moveTo>
                  <a:cubicBezTo>
                    <a:pt x="15254" y="19070"/>
                    <a:pt x="32821" y="36501"/>
                    <a:pt x="45763" y="57210"/>
                  </a:cubicBezTo>
                  <a:cubicBezTo>
                    <a:pt x="67360" y="91768"/>
                    <a:pt x="42644" y="91951"/>
                    <a:pt x="80086" y="114419"/>
                  </a:cubicBezTo>
                  <a:cubicBezTo>
                    <a:pt x="90427" y="120624"/>
                    <a:pt x="103622" y="120467"/>
                    <a:pt x="114408" y="125861"/>
                  </a:cubicBezTo>
                  <a:cubicBezTo>
                    <a:pt x="126707" y="132011"/>
                    <a:pt x="137289" y="141117"/>
                    <a:pt x="148730" y="148745"/>
                  </a:cubicBezTo>
                  <a:cubicBezTo>
                    <a:pt x="156357" y="171629"/>
                    <a:pt x="151541" y="204016"/>
                    <a:pt x="171611" y="217397"/>
                  </a:cubicBezTo>
                  <a:lnTo>
                    <a:pt x="240256" y="263164"/>
                  </a:lnTo>
                  <a:cubicBezTo>
                    <a:pt x="251697" y="270792"/>
                    <a:pt x="261095" y="283351"/>
                    <a:pt x="274578" y="286048"/>
                  </a:cubicBezTo>
                  <a:cubicBezTo>
                    <a:pt x="307242" y="292581"/>
                    <a:pt x="345227" y="299236"/>
                    <a:pt x="377544" y="308932"/>
                  </a:cubicBezTo>
                  <a:cubicBezTo>
                    <a:pt x="400646" y="315863"/>
                    <a:pt x="422178" y="329529"/>
                    <a:pt x="446189" y="331816"/>
                  </a:cubicBezTo>
                  <a:lnTo>
                    <a:pt x="686444" y="354700"/>
                  </a:lnTo>
                  <a:cubicBezTo>
                    <a:pt x="720766" y="350886"/>
                    <a:pt x="755347" y="348936"/>
                    <a:pt x="789411" y="343258"/>
                  </a:cubicBezTo>
                  <a:cubicBezTo>
                    <a:pt x="801307" y="341275"/>
                    <a:pt x="812137" y="335129"/>
                    <a:pt x="823733" y="331816"/>
                  </a:cubicBezTo>
                  <a:cubicBezTo>
                    <a:pt x="838852" y="327496"/>
                    <a:pt x="854242" y="324188"/>
                    <a:pt x="869496" y="320374"/>
                  </a:cubicBezTo>
                  <a:cubicBezTo>
                    <a:pt x="967860" y="254791"/>
                    <a:pt x="843407" y="333420"/>
                    <a:pt x="938140" y="286048"/>
                  </a:cubicBezTo>
                  <a:cubicBezTo>
                    <a:pt x="1026852" y="241687"/>
                    <a:pt x="920516" y="280481"/>
                    <a:pt x="1006784" y="251722"/>
                  </a:cubicBezTo>
                  <a:cubicBezTo>
                    <a:pt x="1042166" y="216337"/>
                    <a:pt x="1027061" y="227743"/>
                    <a:pt x="1086869" y="194513"/>
                  </a:cubicBezTo>
                  <a:cubicBezTo>
                    <a:pt x="1101778" y="186230"/>
                    <a:pt x="1118442" y="181090"/>
                    <a:pt x="1132632" y="171629"/>
                  </a:cubicBezTo>
                  <a:cubicBezTo>
                    <a:pt x="1141607" y="165645"/>
                    <a:pt x="1146539" y="154729"/>
                    <a:pt x="1155514" y="148745"/>
                  </a:cubicBezTo>
                  <a:cubicBezTo>
                    <a:pt x="1178395" y="133489"/>
                    <a:pt x="1208904" y="122047"/>
                    <a:pt x="1235599" y="114419"/>
                  </a:cubicBezTo>
                  <a:cubicBezTo>
                    <a:pt x="1250718" y="110099"/>
                    <a:pt x="1266585" y="108351"/>
                    <a:pt x="1281362" y="102977"/>
                  </a:cubicBezTo>
                  <a:cubicBezTo>
                    <a:pt x="1308657" y="93051"/>
                    <a:pt x="1334752" y="80094"/>
                    <a:pt x="1361447" y="68652"/>
                  </a:cubicBezTo>
                  <a:cubicBezTo>
                    <a:pt x="1391956" y="72466"/>
                    <a:pt x="1422723" y="74594"/>
                    <a:pt x="1452973" y="80094"/>
                  </a:cubicBezTo>
                  <a:cubicBezTo>
                    <a:pt x="1483385" y="85624"/>
                    <a:pt x="1496594" y="96543"/>
                    <a:pt x="1521617" y="114419"/>
                  </a:cubicBezTo>
                  <a:cubicBezTo>
                    <a:pt x="1537133" y="125503"/>
                    <a:pt x="1553207" y="135988"/>
                    <a:pt x="1567380" y="148745"/>
                  </a:cubicBezTo>
                  <a:cubicBezTo>
                    <a:pt x="1591433" y="170395"/>
                    <a:pt x="1613143" y="194513"/>
                    <a:pt x="1636024" y="217397"/>
                  </a:cubicBezTo>
                  <a:lnTo>
                    <a:pt x="1670346" y="251722"/>
                  </a:lnTo>
                  <a:cubicBezTo>
                    <a:pt x="1674160" y="263164"/>
                    <a:pt x="1675582" y="275706"/>
                    <a:pt x="1681787" y="286048"/>
                  </a:cubicBezTo>
                  <a:cubicBezTo>
                    <a:pt x="1687337" y="295298"/>
                    <a:pt x="1699845" y="299283"/>
                    <a:pt x="1704669" y="308932"/>
                  </a:cubicBezTo>
                  <a:cubicBezTo>
                    <a:pt x="1711701" y="322998"/>
                    <a:pt x="1709915" y="340246"/>
                    <a:pt x="1716109" y="354700"/>
                  </a:cubicBezTo>
                  <a:cubicBezTo>
                    <a:pt x="1721525" y="367339"/>
                    <a:pt x="1731364" y="377583"/>
                    <a:pt x="1738991" y="389025"/>
                  </a:cubicBezTo>
                  <a:cubicBezTo>
                    <a:pt x="1742804" y="400467"/>
                    <a:pt x="1745038" y="412563"/>
                    <a:pt x="1750431" y="423351"/>
                  </a:cubicBezTo>
                  <a:cubicBezTo>
                    <a:pt x="1766358" y="455209"/>
                    <a:pt x="1782334" y="466699"/>
                    <a:pt x="1807635" y="492003"/>
                  </a:cubicBezTo>
                  <a:cubicBezTo>
                    <a:pt x="1811449" y="503445"/>
                    <a:pt x="1811542" y="516910"/>
                    <a:pt x="1819076" y="526328"/>
                  </a:cubicBezTo>
                  <a:cubicBezTo>
                    <a:pt x="1827665" y="537066"/>
                    <a:pt x="1846111" y="537551"/>
                    <a:pt x="1853398" y="549212"/>
                  </a:cubicBezTo>
                  <a:cubicBezTo>
                    <a:pt x="1941035" y="689448"/>
                    <a:pt x="1831790" y="573371"/>
                    <a:pt x="1899161" y="640748"/>
                  </a:cubicBezTo>
                  <a:cubicBezTo>
                    <a:pt x="1906788" y="663632"/>
                    <a:pt x="1911255" y="687824"/>
                    <a:pt x="1922042" y="709399"/>
                  </a:cubicBezTo>
                  <a:cubicBezTo>
                    <a:pt x="1948575" y="762470"/>
                    <a:pt x="1943904" y="744854"/>
                    <a:pt x="1956365" y="800934"/>
                  </a:cubicBezTo>
                  <a:cubicBezTo>
                    <a:pt x="1960583" y="819919"/>
                    <a:pt x="1963587" y="839159"/>
                    <a:pt x="1967805" y="858144"/>
                  </a:cubicBezTo>
                  <a:cubicBezTo>
                    <a:pt x="1971216" y="873495"/>
                    <a:pt x="1969423" y="891632"/>
                    <a:pt x="1979246" y="903912"/>
                  </a:cubicBezTo>
                  <a:cubicBezTo>
                    <a:pt x="1986779" y="913329"/>
                    <a:pt x="2002127" y="911540"/>
                    <a:pt x="2013568" y="915354"/>
                  </a:cubicBezTo>
                  <a:cubicBezTo>
                    <a:pt x="2028822" y="911540"/>
                    <a:pt x="2044879" y="910107"/>
                    <a:pt x="2059331" y="903912"/>
                  </a:cubicBezTo>
                  <a:cubicBezTo>
                    <a:pt x="2071969" y="898495"/>
                    <a:pt x="2081354" y="887178"/>
                    <a:pt x="2093653" y="881028"/>
                  </a:cubicBezTo>
                  <a:cubicBezTo>
                    <a:pt x="2118946" y="868380"/>
                    <a:pt x="2119915" y="869586"/>
                    <a:pt x="2139416" y="869586"/>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9" name="TextBox 18"/>
          <p:cNvSpPr txBox="1"/>
          <p:nvPr/>
        </p:nvSpPr>
        <p:spPr>
          <a:xfrm>
            <a:off x="6898767" y="6052829"/>
            <a:ext cx="2013565" cy="461665"/>
          </a:xfrm>
          <a:prstGeom prst="rect">
            <a:avLst/>
          </a:prstGeom>
          <a:noFill/>
        </p:spPr>
        <p:txBody>
          <a:bodyPr wrap="square" rtlCol="0">
            <a:spAutoFit/>
          </a:bodyPr>
          <a:lstStyle/>
          <a:p>
            <a:pPr algn="ctr"/>
            <a:r>
              <a:rPr lang="en-US" sz="2400" dirty="0" smtClean="0"/>
              <a:t>Frequency</a:t>
            </a:r>
            <a:endParaRPr lang="en-US" sz="2400" dirty="0"/>
          </a:p>
        </p:txBody>
      </p:sp>
      <p:sp>
        <p:nvSpPr>
          <p:cNvPr id="21" name="TextBox 20"/>
          <p:cNvSpPr txBox="1"/>
          <p:nvPr/>
        </p:nvSpPr>
        <p:spPr>
          <a:xfrm rot="16200000">
            <a:off x="5569624" y="5093808"/>
            <a:ext cx="2013565" cy="461665"/>
          </a:xfrm>
          <a:prstGeom prst="rect">
            <a:avLst/>
          </a:prstGeom>
          <a:noFill/>
        </p:spPr>
        <p:txBody>
          <a:bodyPr wrap="square" rtlCol="0">
            <a:spAutoFit/>
          </a:bodyPr>
          <a:lstStyle/>
          <a:p>
            <a:pPr algn="ctr"/>
            <a:r>
              <a:rPr lang="en-US" sz="2400" dirty="0"/>
              <a:t>M</a:t>
            </a:r>
            <a:r>
              <a:rPr lang="en-US" sz="2400" dirty="0" smtClean="0"/>
              <a:t>agnitude</a:t>
            </a:r>
            <a:endParaRPr lang="en-US" sz="2400" dirty="0"/>
          </a:p>
        </p:txBody>
      </p:sp>
      <p:sp>
        <p:nvSpPr>
          <p:cNvPr id="22" name="TextBox 21"/>
          <p:cNvSpPr txBox="1"/>
          <p:nvPr/>
        </p:nvSpPr>
        <p:spPr>
          <a:xfrm>
            <a:off x="6887326" y="4069337"/>
            <a:ext cx="2013565" cy="461665"/>
          </a:xfrm>
          <a:prstGeom prst="rect">
            <a:avLst/>
          </a:prstGeom>
          <a:noFill/>
        </p:spPr>
        <p:txBody>
          <a:bodyPr wrap="square" rtlCol="0">
            <a:spAutoFit/>
          </a:bodyPr>
          <a:lstStyle/>
          <a:p>
            <a:pPr algn="ctr"/>
            <a:r>
              <a:rPr lang="en-US" sz="2400" dirty="0" smtClean="0"/>
              <a:t>Control Filter</a:t>
            </a:r>
            <a:endParaRPr lang="en-US" sz="2400" dirty="0"/>
          </a:p>
        </p:txBody>
      </p:sp>
      <p:sp>
        <p:nvSpPr>
          <p:cNvPr id="23" name="Right Arrow 22"/>
          <p:cNvSpPr/>
          <p:nvPr/>
        </p:nvSpPr>
        <p:spPr>
          <a:xfrm>
            <a:off x="2802973" y="5045886"/>
            <a:ext cx="583477" cy="37758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Arrow 23"/>
          <p:cNvSpPr/>
          <p:nvPr/>
        </p:nvSpPr>
        <p:spPr>
          <a:xfrm>
            <a:off x="5816928" y="5023002"/>
            <a:ext cx="583477" cy="37758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itle 1"/>
          <p:cNvSpPr>
            <a:spLocks noGrp="1"/>
          </p:cNvSpPr>
          <p:nvPr>
            <p:ph type="title"/>
          </p:nvPr>
        </p:nvSpPr>
        <p:spPr>
          <a:xfrm>
            <a:off x="891958" y="34356"/>
            <a:ext cx="8229600" cy="1143000"/>
          </a:xfrm>
        </p:spPr>
        <p:txBody>
          <a:bodyPr/>
          <a:lstStyle/>
          <a:p>
            <a:r>
              <a:rPr lang="en-US" dirty="0" smtClean="0"/>
              <a:t>5 current focus areas identified</a:t>
            </a:r>
            <a:endParaRPr lang="en-US" dirty="0"/>
          </a:p>
        </p:txBody>
      </p:sp>
      <p:grpSp>
        <p:nvGrpSpPr>
          <p:cNvPr id="26" name="Group 25"/>
          <p:cNvGrpSpPr/>
          <p:nvPr/>
        </p:nvGrpSpPr>
        <p:grpSpPr>
          <a:xfrm>
            <a:off x="1" y="-104168"/>
            <a:ext cx="9167812" cy="1350919"/>
            <a:chOff x="1" y="-104168"/>
            <a:chExt cx="9167812" cy="1350919"/>
          </a:xfrm>
        </p:grpSpPr>
        <p:pic>
          <p:nvPicPr>
            <p:cNvPr id="27" name="Picture 26"/>
            <p:cNvPicPr>
              <a:picLocks noChangeAspect="1"/>
            </p:cNvPicPr>
            <p:nvPr/>
          </p:nvPicPr>
          <p:blipFill>
            <a:blip r:embed="rId3"/>
            <a:stretch>
              <a:fillRect/>
            </a:stretch>
          </p:blipFill>
          <p:spPr>
            <a:xfrm>
              <a:off x="1" y="-104168"/>
              <a:ext cx="1407208" cy="1350919"/>
            </a:xfrm>
            <a:prstGeom prst="rect">
              <a:avLst/>
            </a:prstGeom>
          </p:spPr>
        </p:pic>
        <p:cxnSp>
          <p:nvCxnSpPr>
            <p:cNvPr id="28" name="Straight Connector 2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4" name="Slide Number Placeholder 3"/>
          <p:cNvSpPr>
            <a:spLocks noGrp="1"/>
          </p:cNvSpPr>
          <p:nvPr>
            <p:ph type="sldNum" sz="quarter" idx="12"/>
          </p:nvPr>
        </p:nvSpPr>
        <p:spPr/>
        <p:txBody>
          <a:bodyPr/>
          <a:lstStyle/>
          <a:p>
            <a:fld id="{0377A1F9-5E5D-CD4F-A356-BFDCE827B3E9}" type="slidenum">
              <a:rPr lang="en-US" smtClean="0"/>
              <a:t>73</a:t>
            </a:fld>
            <a:endParaRPr lang="en-US"/>
          </a:p>
        </p:txBody>
      </p:sp>
    </p:spTree>
    <p:extLst>
      <p:ext uri="{BB962C8B-B14F-4D97-AF65-F5344CB8AC3E}">
        <p14:creationId xmlns:p14="http://schemas.microsoft.com/office/powerpoint/2010/main" val="1794031738"/>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82802"/>
            <a:ext cx="8229600" cy="4525963"/>
          </a:xfrm>
        </p:spPr>
        <p:txBody>
          <a:bodyPr>
            <a:normAutofit/>
          </a:bodyPr>
          <a:lstStyle/>
          <a:p>
            <a:pPr marL="0" indent="0">
              <a:buNone/>
            </a:pPr>
            <a:r>
              <a:rPr lang="en-US" sz="2800" dirty="0" smtClean="0"/>
              <a:t>4) Transfer function fitting algorithms</a:t>
            </a:r>
          </a:p>
          <a:p>
            <a:pPr>
              <a:buFontTx/>
              <a:buChar char="-"/>
            </a:pPr>
            <a:r>
              <a:rPr lang="en-US" sz="2800" dirty="0" smtClean="0"/>
              <a:t>Leader – TBD</a:t>
            </a:r>
            <a:endParaRPr lang="en-US" sz="2800" dirty="0" smtClean="0">
              <a:solidFill>
                <a:srgbClr val="000000"/>
              </a:solidFill>
              <a:hlinkClick r:id="rId3"/>
            </a:endParaRPr>
          </a:p>
          <a:p>
            <a:pPr>
              <a:buFontTx/>
              <a:buChar char="-"/>
            </a:pPr>
            <a:r>
              <a:rPr lang="en-US" sz="2800" dirty="0" smtClean="0"/>
              <a:t>Motivation: G1601173 - Hopes and Dreams: One TF Fitting Program to Rule Them All</a:t>
            </a:r>
          </a:p>
          <a:p>
            <a:pPr>
              <a:buFontTx/>
              <a:buChar char="-"/>
            </a:pPr>
            <a:r>
              <a:rPr lang="en-US" sz="2800" dirty="0" smtClean="0"/>
              <a:t>Various </a:t>
            </a:r>
            <a:r>
              <a:rPr lang="en-US" sz="2800" dirty="0"/>
              <a:t>tools </a:t>
            </a:r>
            <a:r>
              <a:rPr lang="en-US" sz="2800" dirty="0" smtClean="0"/>
              <a:t>exist: </a:t>
            </a:r>
            <a:r>
              <a:rPr lang="en-US" sz="2800" dirty="0" err="1" smtClean="0"/>
              <a:t>vectfit</a:t>
            </a:r>
            <a:r>
              <a:rPr lang="en-US" sz="2800" dirty="0" smtClean="0"/>
              <a:t>, n4sid, etc. How to best apply them? Do we need something new?</a:t>
            </a:r>
          </a:p>
          <a:p>
            <a:pPr>
              <a:buFontTx/>
              <a:buChar char="-"/>
            </a:pPr>
            <a:r>
              <a:rPr lang="en-US" sz="2800" dirty="0" smtClean="0"/>
              <a:t>Part of a more general topic of experiment design and system identification</a:t>
            </a:r>
          </a:p>
        </p:txBody>
      </p:sp>
      <p:sp>
        <p:nvSpPr>
          <p:cNvPr id="5" name="Title 1"/>
          <p:cNvSpPr>
            <a:spLocks noGrp="1"/>
          </p:cNvSpPr>
          <p:nvPr>
            <p:ph type="title"/>
          </p:nvPr>
        </p:nvSpPr>
        <p:spPr>
          <a:xfrm>
            <a:off x="891958" y="34356"/>
            <a:ext cx="8229600" cy="1143000"/>
          </a:xfrm>
        </p:spPr>
        <p:txBody>
          <a:bodyPr/>
          <a:lstStyle/>
          <a:p>
            <a:r>
              <a:rPr lang="en-US" dirty="0" smtClean="0"/>
              <a:t>5 current focus areas identified</a:t>
            </a:r>
            <a:endParaRPr lang="en-US" dirty="0"/>
          </a:p>
        </p:txBody>
      </p:sp>
      <p:grpSp>
        <p:nvGrpSpPr>
          <p:cNvPr id="6" name="Group 5"/>
          <p:cNvGrpSpPr/>
          <p:nvPr/>
        </p:nvGrpSpPr>
        <p:grpSpPr>
          <a:xfrm>
            <a:off x="1" y="-104168"/>
            <a:ext cx="9167812" cy="1350919"/>
            <a:chOff x="1" y="-104168"/>
            <a:chExt cx="9167812" cy="1350919"/>
          </a:xfrm>
        </p:grpSpPr>
        <p:pic>
          <p:nvPicPr>
            <p:cNvPr id="7" name="Picture 6"/>
            <p:cNvPicPr>
              <a:picLocks noChangeAspect="1"/>
            </p:cNvPicPr>
            <p:nvPr/>
          </p:nvPicPr>
          <p:blipFill>
            <a:blip r:embed="rId4"/>
            <a:stretch>
              <a:fillRect/>
            </a:stretch>
          </p:blipFill>
          <p:spPr>
            <a:xfrm>
              <a:off x="1" y="-104168"/>
              <a:ext cx="1407208" cy="1350919"/>
            </a:xfrm>
            <a:prstGeom prst="rect">
              <a:avLst/>
            </a:prstGeom>
          </p:spPr>
        </p:pic>
        <p:cxnSp>
          <p:nvCxnSpPr>
            <p:cNvPr id="8" name="Straight Connector 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4131755" y="5061203"/>
            <a:ext cx="4990294" cy="1796797"/>
            <a:chOff x="4131755" y="5061203"/>
            <a:chExt cx="4990294" cy="1796797"/>
          </a:xfrm>
        </p:grpSpPr>
        <p:pic>
          <p:nvPicPr>
            <p:cNvPr id="2" name="Picture 1" descr="Pitch_Fit_3Aug2010.jpg"/>
            <p:cNvPicPr>
              <a:picLocks noChangeAspect="1"/>
            </p:cNvPicPr>
            <p:nvPr/>
          </p:nvPicPr>
          <p:blipFill rotWithShape="1">
            <a:blip r:embed="rId5">
              <a:extLst>
                <a:ext uri="{28A0092B-C50C-407E-A947-70E740481C1C}">
                  <a14:useLocalDpi xmlns:a14="http://schemas.microsoft.com/office/drawing/2010/main" val="0"/>
                </a:ext>
              </a:extLst>
            </a:blip>
            <a:srcRect l="8257" t="5233" r="6162" b="50743"/>
            <a:stretch/>
          </p:blipFill>
          <p:spPr>
            <a:xfrm>
              <a:off x="4439933" y="5314102"/>
              <a:ext cx="4682116" cy="1362337"/>
            </a:xfrm>
            <a:prstGeom prst="rect">
              <a:avLst/>
            </a:prstGeom>
          </p:spPr>
        </p:pic>
        <p:sp>
          <p:nvSpPr>
            <p:cNvPr id="4" name="TextBox 3"/>
            <p:cNvSpPr txBox="1"/>
            <p:nvPr/>
          </p:nvSpPr>
          <p:spPr>
            <a:xfrm>
              <a:off x="5904347" y="5061203"/>
              <a:ext cx="1774845" cy="369332"/>
            </a:xfrm>
            <a:prstGeom prst="rect">
              <a:avLst/>
            </a:prstGeom>
            <a:noFill/>
          </p:spPr>
          <p:txBody>
            <a:bodyPr wrap="none" rtlCol="0">
              <a:spAutoFit/>
            </a:bodyPr>
            <a:lstStyle/>
            <a:p>
              <a:r>
                <a:rPr lang="en-US" dirty="0" smtClean="0"/>
                <a:t>Quad Pitch TF Fit</a:t>
              </a:r>
              <a:endParaRPr lang="en-US" dirty="0"/>
            </a:p>
          </p:txBody>
        </p:sp>
        <p:sp>
          <p:nvSpPr>
            <p:cNvPr id="9" name="TextBox 8"/>
            <p:cNvSpPr txBox="1"/>
            <p:nvPr/>
          </p:nvSpPr>
          <p:spPr>
            <a:xfrm rot="16200000">
              <a:off x="3686971" y="5806064"/>
              <a:ext cx="1228121" cy="338554"/>
            </a:xfrm>
            <a:prstGeom prst="rect">
              <a:avLst/>
            </a:prstGeom>
            <a:noFill/>
          </p:spPr>
          <p:txBody>
            <a:bodyPr wrap="none" rtlCol="0">
              <a:spAutoFit/>
            </a:bodyPr>
            <a:lstStyle/>
            <a:p>
              <a:r>
                <a:rPr lang="en-US" sz="1600" dirty="0"/>
                <a:t>r</a:t>
              </a:r>
              <a:r>
                <a:rPr lang="en-US" sz="1600" dirty="0" smtClean="0"/>
                <a:t>ad/Nm (dB)</a:t>
              </a:r>
              <a:endParaRPr lang="en-US" sz="1600" dirty="0"/>
            </a:p>
          </p:txBody>
        </p:sp>
        <p:sp>
          <p:nvSpPr>
            <p:cNvPr id="10" name="TextBox 9"/>
            <p:cNvSpPr txBox="1"/>
            <p:nvPr/>
          </p:nvSpPr>
          <p:spPr>
            <a:xfrm>
              <a:off x="6093996" y="6519446"/>
              <a:ext cx="1437413" cy="338554"/>
            </a:xfrm>
            <a:prstGeom prst="rect">
              <a:avLst/>
            </a:prstGeom>
            <a:noFill/>
          </p:spPr>
          <p:txBody>
            <a:bodyPr wrap="none" rtlCol="0">
              <a:spAutoFit/>
            </a:bodyPr>
            <a:lstStyle/>
            <a:p>
              <a:r>
                <a:rPr lang="en-US" sz="1600" dirty="0" smtClean="0"/>
                <a:t>Frequency (Hz)</a:t>
              </a:r>
              <a:endParaRPr lang="en-US" sz="1600" dirty="0"/>
            </a:p>
          </p:txBody>
        </p:sp>
      </p:grpSp>
      <p:sp>
        <p:nvSpPr>
          <p:cNvPr id="12" name="Rectangle 11"/>
          <p:cNvSpPr/>
          <p:nvPr/>
        </p:nvSpPr>
        <p:spPr>
          <a:xfrm>
            <a:off x="8126584" y="5419093"/>
            <a:ext cx="800471" cy="3131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FF"/>
                </a:solidFill>
              </a:rPr>
              <a:t>Model</a:t>
            </a:r>
            <a:endParaRPr lang="en-US" dirty="0">
              <a:solidFill>
                <a:srgbClr val="0000FF"/>
              </a:solidFill>
            </a:endParaRPr>
          </a:p>
        </p:txBody>
      </p:sp>
      <p:sp>
        <p:nvSpPr>
          <p:cNvPr id="13" name="Rectangle 12"/>
          <p:cNvSpPr/>
          <p:nvPr/>
        </p:nvSpPr>
        <p:spPr>
          <a:xfrm>
            <a:off x="4721394" y="6129699"/>
            <a:ext cx="1571003" cy="3131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Measurement</a:t>
            </a:r>
            <a:endParaRPr lang="en-US" dirty="0">
              <a:solidFill>
                <a:srgbClr val="FF0000"/>
              </a:solidFill>
            </a:endParaRPr>
          </a:p>
        </p:txBody>
      </p:sp>
      <p:cxnSp>
        <p:nvCxnSpPr>
          <p:cNvPr id="15" name="Straight Arrow Connector 14"/>
          <p:cNvCxnSpPr/>
          <p:nvPr/>
        </p:nvCxnSpPr>
        <p:spPr>
          <a:xfrm flipV="1">
            <a:off x="5480107" y="5778051"/>
            <a:ext cx="125847" cy="39741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7768253" y="5594917"/>
            <a:ext cx="358332"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7" name="Slide Number Placeholder 16"/>
          <p:cNvSpPr>
            <a:spLocks noGrp="1"/>
          </p:cNvSpPr>
          <p:nvPr>
            <p:ph type="sldNum" sz="quarter" idx="12"/>
          </p:nvPr>
        </p:nvSpPr>
        <p:spPr/>
        <p:txBody>
          <a:bodyPr/>
          <a:lstStyle/>
          <a:p>
            <a:fld id="{0377A1F9-5E5D-CD4F-A356-BFDCE827B3E9}" type="slidenum">
              <a:rPr lang="en-US" smtClean="0"/>
              <a:t>74</a:t>
            </a:fld>
            <a:endParaRPr lang="en-US"/>
          </a:p>
        </p:txBody>
      </p:sp>
    </p:spTree>
    <p:extLst>
      <p:ext uri="{BB962C8B-B14F-4D97-AF65-F5344CB8AC3E}">
        <p14:creationId xmlns:p14="http://schemas.microsoft.com/office/powerpoint/2010/main" val="1588510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31548"/>
            <a:ext cx="8229600" cy="4525963"/>
          </a:xfrm>
        </p:spPr>
        <p:txBody>
          <a:bodyPr>
            <a:normAutofit/>
          </a:bodyPr>
          <a:lstStyle/>
          <a:p>
            <a:pPr marL="0" indent="0">
              <a:buNone/>
            </a:pPr>
            <a:r>
              <a:rPr lang="en-US" dirty="0" smtClean="0"/>
              <a:t>5) </a:t>
            </a:r>
            <a:r>
              <a:rPr lang="en-US" dirty="0"/>
              <a:t>IFO robust configuration for earthquakes</a:t>
            </a:r>
            <a:endParaRPr lang="en-US" dirty="0" smtClean="0"/>
          </a:p>
          <a:p>
            <a:pPr>
              <a:buFontTx/>
              <a:buChar char="-"/>
            </a:pPr>
            <a:r>
              <a:rPr lang="en-US" dirty="0" smtClean="0"/>
              <a:t>Leader – </a:t>
            </a:r>
            <a:r>
              <a:rPr lang="en-US" dirty="0" err="1" smtClean="0"/>
              <a:t>Sebastien</a:t>
            </a:r>
            <a:r>
              <a:rPr lang="en-US" dirty="0" smtClean="0"/>
              <a:t> </a:t>
            </a:r>
            <a:r>
              <a:rPr lang="en-US" dirty="0" err="1" smtClean="0"/>
              <a:t>Biscans</a:t>
            </a:r>
            <a:endParaRPr lang="en-US" dirty="0" smtClean="0">
              <a:solidFill>
                <a:srgbClr val="000000"/>
              </a:solidFill>
              <a:hlinkClick r:id="rId3"/>
            </a:endParaRPr>
          </a:p>
          <a:p>
            <a:pPr>
              <a:buFontTx/>
              <a:buChar char="-"/>
            </a:pPr>
            <a:r>
              <a:rPr lang="en-US" dirty="0" smtClean="0"/>
              <a:t>We already receive early warnings. How best to configure the IFO to not loose lock?</a:t>
            </a:r>
          </a:p>
        </p:txBody>
      </p:sp>
      <p:pic>
        <p:nvPicPr>
          <p:cNvPr id="4" name="Picture 3" descr="Screen Shot 2016-08-22 at 3.30.0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8067" y="4161761"/>
            <a:ext cx="4224488" cy="2696240"/>
          </a:xfrm>
          <a:prstGeom prst="rect">
            <a:avLst/>
          </a:prstGeom>
        </p:spPr>
      </p:pic>
      <p:sp>
        <p:nvSpPr>
          <p:cNvPr id="5" name="TextBox 4"/>
          <p:cNvSpPr txBox="1"/>
          <p:nvPr/>
        </p:nvSpPr>
        <p:spPr>
          <a:xfrm>
            <a:off x="5799246" y="6431459"/>
            <a:ext cx="690514" cy="369332"/>
          </a:xfrm>
          <a:prstGeom prst="rect">
            <a:avLst/>
          </a:prstGeom>
          <a:noFill/>
        </p:spPr>
        <p:txBody>
          <a:bodyPr wrap="none" rtlCol="0">
            <a:spAutoFit/>
          </a:bodyPr>
          <a:lstStyle/>
          <a:p>
            <a:r>
              <a:rPr lang="en-US" dirty="0" smtClean="0"/>
              <a:t>USGS</a:t>
            </a:r>
            <a:endParaRPr lang="en-US" dirty="0"/>
          </a:p>
        </p:txBody>
      </p:sp>
      <p:sp>
        <p:nvSpPr>
          <p:cNvPr id="6" name="TextBox 5"/>
          <p:cNvSpPr txBox="1"/>
          <p:nvPr/>
        </p:nvSpPr>
        <p:spPr>
          <a:xfrm>
            <a:off x="2642807" y="3833503"/>
            <a:ext cx="3406401" cy="369332"/>
          </a:xfrm>
          <a:prstGeom prst="rect">
            <a:avLst/>
          </a:prstGeom>
          <a:noFill/>
        </p:spPr>
        <p:txBody>
          <a:bodyPr wrap="none" rtlCol="0">
            <a:spAutoFit/>
          </a:bodyPr>
          <a:lstStyle/>
          <a:p>
            <a:r>
              <a:rPr lang="en-US" dirty="0" smtClean="0"/>
              <a:t>Earthquake map – 22 August 2016</a:t>
            </a:r>
            <a:endParaRPr lang="en-US" dirty="0"/>
          </a:p>
        </p:txBody>
      </p:sp>
      <p:sp>
        <p:nvSpPr>
          <p:cNvPr id="8" name="Title 1"/>
          <p:cNvSpPr>
            <a:spLocks noGrp="1"/>
          </p:cNvSpPr>
          <p:nvPr>
            <p:ph type="title"/>
          </p:nvPr>
        </p:nvSpPr>
        <p:spPr>
          <a:xfrm>
            <a:off x="891958" y="34356"/>
            <a:ext cx="8229600" cy="1143000"/>
          </a:xfrm>
        </p:spPr>
        <p:txBody>
          <a:bodyPr/>
          <a:lstStyle/>
          <a:p>
            <a:r>
              <a:rPr lang="en-US" dirty="0" smtClean="0"/>
              <a:t>5 current focus areas identified</a:t>
            </a:r>
            <a:endParaRPr lang="en-US" dirty="0"/>
          </a:p>
        </p:txBody>
      </p:sp>
      <p:grpSp>
        <p:nvGrpSpPr>
          <p:cNvPr id="9" name="Group 8"/>
          <p:cNvGrpSpPr/>
          <p:nvPr/>
        </p:nvGrpSpPr>
        <p:grpSpPr>
          <a:xfrm>
            <a:off x="1" y="-104168"/>
            <a:ext cx="9167812" cy="1350919"/>
            <a:chOff x="1" y="-104168"/>
            <a:chExt cx="9167812" cy="1350919"/>
          </a:xfrm>
        </p:grpSpPr>
        <p:pic>
          <p:nvPicPr>
            <p:cNvPr id="10" name="Picture 9"/>
            <p:cNvPicPr>
              <a:picLocks noChangeAspect="1"/>
            </p:cNvPicPr>
            <p:nvPr/>
          </p:nvPicPr>
          <p:blipFill>
            <a:blip r:embed="rId5"/>
            <a:stretch>
              <a:fillRect/>
            </a:stretch>
          </p:blipFill>
          <p:spPr>
            <a:xfrm>
              <a:off x="1" y="-104168"/>
              <a:ext cx="1407208" cy="1350919"/>
            </a:xfrm>
            <a:prstGeom prst="rect">
              <a:avLst/>
            </a:prstGeom>
          </p:spPr>
        </p:pic>
        <p:cxnSp>
          <p:nvCxnSpPr>
            <p:cNvPr id="11" name="Straight Connector 10"/>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7" name="Slide Number Placeholder 6"/>
          <p:cNvSpPr>
            <a:spLocks noGrp="1"/>
          </p:cNvSpPr>
          <p:nvPr>
            <p:ph type="sldNum" sz="quarter" idx="12"/>
          </p:nvPr>
        </p:nvSpPr>
        <p:spPr/>
        <p:txBody>
          <a:bodyPr/>
          <a:lstStyle/>
          <a:p>
            <a:fld id="{0377A1F9-5E5D-CD4F-A356-BFDCE827B3E9}" type="slidenum">
              <a:rPr lang="en-US" smtClean="0"/>
              <a:t>75</a:t>
            </a:fld>
            <a:endParaRPr lang="en-US"/>
          </a:p>
        </p:txBody>
      </p:sp>
    </p:spTree>
    <p:extLst>
      <p:ext uri="{BB962C8B-B14F-4D97-AF65-F5344CB8AC3E}">
        <p14:creationId xmlns:p14="http://schemas.microsoft.com/office/powerpoint/2010/main" val="219236160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94188" y="1317320"/>
            <a:ext cx="4159885" cy="2369076"/>
          </a:xfrm>
          <a:prstGeom prst="rect">
            <a:avLst/>
          </a:prstGeom>
        </p:spPr>
        <p:txBody>
          <a:bodyPr vert="horz" wrap="square" lIns="0" tIns="0" rIns="0" bIns="0" rtlCol="0">
            <a:spAutoFit/>
          </a:bodyPr>
          <a:lstStyle/>
          <a:p>
            <a:pPr marL="355600" indent="-342900">
              <a:lnSpc>
                <a:spcPct val="100000"/>
              </a:lnSpc>
              <a:buFont typeface="Arial"/>
              <a:buChar char="•"/>
              <a:tabLst>
                <a:tab pos="354965" algn="l"/>
              </a:tabLst>
            </a:pPr>
            <a:r>
              <a:rPr lang="en-US" sz="2000" dirty="0">
                <a:latin typeface="Calibri"/>
                <a:cs typeface="Calibri"/>
              </a:rPr>
              <a:t>Cavity lengths</a:t>
            </a:r>
          </a:p>
          <a:p>
            <a:pPr marL="355600" indent="-342900">
              <a:lnSpc>
                <a:spcPct val="100000"/>
              </a:lnSpc>
              <a:buFont typeface="Arial"/>
              <a:buChar char="•"/>
              <a:tabLst>
                <a:tab pos="354965" algn="l"/>
              </a:tabLst>
            </a:pPr>
            <a:r>
              <a:rPr sz="2000" dirty="0">
                <a:latin typeface="Calibri"/>
                <a:cs typeface="Calibri"/>
              </a:rPr>
              <a:t>Angular mo</a:t>
            </a:r>
            <a:r>
              <a:rPr lang="en-US" sz="2000" dirty="0">
                <a:latin typeface="Calibri"/>
                <a:cs typeface="Calibri"/>
              </a:rPr>
              <a:t>ti</a:t>
            </a:r>
            <a:r>
              <a:rPr sz="2000" dirty="0">
                <a:latin typeface="Calibri"/>
                <a:cs typeface="Calibri"/>
              </a:rPr>
              <a:t>on of all mirrors</a:t>
            </a:r>
          </a:p>
          <a:p>
            <a:pPr marL="355600" indent="-342900">
              <a:lnSpc>
                <a:spcPct val="100000"/>
              </a:lnSpc>
              <a:spcBef>
                <a:spcPts val="495"/>
              </a:spcBef>
              <a:buFont typeface="Arial"/>
              <a:buChar char="•"/>
              <a:tabLst>
                <a:tab pos="354965" algn="l"/>
              </a:tabLst>
            </a:pPr>
            <a:r>
              <a:rPr sz="2000" dirty="0" smtClean="0">
                <a:latin typeface="Calibri"/>
                <a:cs typeface="Calibri"/>
              </a:rPr>
              <a:t>Mo</a:t>
            </a:r>
            <a:r>
              <a:rPr lang="en-US" sz="2000" dirty="0" smtClean="0">
                <a:latin typeface="Calibri"/>
                <a:cs typeface="Calibri"/>
              </a:rPr>
              <a:t>ti</a:t>
            </a:r>
            <a:r>
              <a:rPr sz="2000" dirty="0" smtClean="0">
                <a:latin typeface="Calibri"/>
                <a:cs typeface="Calibri"/>
              </a:rPr>
              <a:t>on </a:t>
            </a:r>
            <a:r>
              <a:rPr sz="2000" dirty="0">
                <a:latin typeface="Calibri"/>
                <a:cs typeface="Calibri"/>
              </a:rPr>
              <a:t>of the input beam</a:t>
            </a:r>
          </a:p>
          <a:p>
            <a:pPr marL="355600" indent="-342900">
              <a:lnSpc>
                <a:spcPct val="100000"/>
              </a:lnSpc>
              <a:spcBef>
                <a:spcPts val="620"/>
              </a:spcBef>
              <a:buFont typeface="Arial"/>
              <a:buChar char="•"/>
              <a:tabLst>
                <a:tab pos="354965" algn="l"/>
              </a:tabLst>
            </a:pPr>
            <a:r>
              <a:rPr sz="2000" dirty="0" smtClean="0">
                <a:latin typeface="Calibri"/>
                <a:cs typeface="Calibri"/>
              </a:rPr>
              <a:t>Laser </a:t>
            </a:r>
            <a:r>
              <a:rPr sz="2000" dirty="0">
                <a:latin typeface="Calibri"/>
                <a:cs typeface="Calibri"/>
              </a:rPr>
              <a:t>power and frequency</a:t>
            </a:r>
          </a:p>
          <a:p>
            <a:pPr marL="354965" marR="5080" indent="-342900">
              <a:lnSpc>
                <a:spcPct val="101099"/>
              </a:lnSpc>
              <a:spcBef>
                <a:spcPts val="484"/>
              </a:spcBef>
              <a:buFont typeface="Arial"/>
              <a:buChar char="•"/>
              <a:tabLst>
                <a:tab pos="354965" algn="l"/>
              </a:tabLst>
            </a:pPr>
            <a:r>
              <a:rPr sz="2000" dirty="0" smtClean="0">
                <a:latin typeface="Calibri"/>
                <a:cs typeface="Calibri"/>
              </a:rPr>
              <a:t>Mul</a:t>
            </a:r>
            <a:r>
              <a:rPr lang="en-US" sz="2000" dirty="0" smtClean="0">
                <a:latin typeface="Calibri"/>
                <a:cs typeface="Calibri"/>
              </a:rPr>
              <a:t>ti</a:t>
            </a:r>
            <a:r>
              <a:rPr sz="2000" dirty="0">
                <a:latin typeface="Calibri"/>
                <a:cs typeface="Calibri"/>
              </a:rPr>
              <a:t>-degree of freedom control of the seismic </a:t>
            </a:r>
            <a:r>
              <a:rPr sz="2000" dirty="0" smtClean="0">
                <a:latin typeface="Calibri"/>
                <a:cs typeface="Calibri"/>
              </a:rPr>
              <a:t>isola</a:t>
            </a:r>
            <a:r>
              <a:rPr lang="en-US" sz="2000" dirty="0" smtClean="0">
                <a:latin typeface="Calibri"/>
                <a:cs typeface="Calibri"/>
              </a:rPr>
              <a:t>ti</a:t>
            </a:r>
            <a:r>
              <a:rPr sz="2000" dirty="0" smtClean="0">
                <a:latin typeface="Calibri"/>
                <a:cs typeface="Calibri"/>
              </a:rPr>
              <a:t>on s</a:t>
            </a:r>
            <a:r>
              <a:rPr sz="2000" spc="-15" dirty="0" smtClean="0">
                <a:latin typeface="Calibri"/>
                <a:cs typeface="Calibri"/>
              </a:rPr>
              <a:t>y</a:t>
            </a:r>
            <a:r>
              <a:rPr sz="2000" dirty="0" smtClean="0">
                <a:latin typeface="Calibri"/>
                <a:cs typeface="Calibri"/>
              </a:rPr>
              <a:t>s</a:t>
            </a:r>
            <a:r>
              <a:rPr sz="2000" spc="-15" dirty="0" smtClean="0">
                <a:latin typeface="Calibri"/>
                <a:cs typeface="Calibri"/>
              </a:rPr>
              <a:t>tem</a:t>
            </a:r>
            <a:r>
              <a:rPr lang="en-US" sz="2000" dirty="0" smtClean="0">
                <a:latin typeface="Calibri"/>
                <a:cs typeface="Calibri"/>
              </a:rPr>
              <a:t>s (ISIs)</a:t>
            </a:r>
            <a:r>
              <a:rPr sz="2000" dirty="0" smtClean="0">
                <a:latin typeface="Calibri"/>
                <a:cs typeface="Calibri"/>
              </a:rPr>
              <a:t> </a:t>
            </a:r>
            <a:r>
              <a:rPr sz="2000" dirty="0">
                <a:latin typeface="Calibri"/>
                <a:cs typeface="Calibri"/>
              </a:rPr>
              <a:t>and susp</a:t>
            </a:r>
            <a:r>
              <a:rPr sz="2000" spc="-15" dirty="0">
                <a:latin typeface="Calibri"/>
                <a:cs typeface="Calibri"/>
              </a:rPr>
              <a:t>e</a:t>
            </a:r>
            <a:r>
              <a:rPr sz="2000" dirty="0">
                <a:latin typeface="Calibri"/>
                <a:cs typeface="Calibri"/>
              </a:rPr>
              <a:t>nsi</a:t>
            </a:r>
            <a:r>
              <a:rPr sz="2000" spc="-5" dirty="0">
                <a:latin typeface="Calibri"/>
                <a:cs typeface="Calibri"/>
              </a:rPr>
              <a:t>o</a:t>
            </a:r>
            <a:r>
              <a:rPr sz="2000" dirty="0">
                <a:latin typeface="Calibri"/>
                <a:cs typeface="Calibri"/>
              </a:rPr>
              <a:t>ns</a:t>
            </a:r>
          </a:p>
        </p:txBody>
      </p:sp>
      <p:sp>
        <p:nvSpPr>
          <p:cNvPr id="4" name="object 4"/>
          <p:cNvSpPr/>
          <p:nvPr/>
        </p:nvSpPr>
        <p:spPr>
          <a:xfrm>
            <a:off x="5574543" y="1308739"/>
            <a:ext cx="3470718" cy="462762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46815" y="3663027"/>
            <a:ext cx="4667832" cy="3194971"/>
          </a:xfrm>
          <a:prstGeom prst="rect">
            <a:avLst/>
          </a:prstGeom>
          <a:blipFill>
            <a:blip r:embed="rId4" cstate="print"/>
            <a:stretch>
              <a:fillRect/>
            </a:stretch>
          </a:blipFill>
        </p:spPr>
        <p:txBody>
          <a:bodyPr wrap="square" lIns="0" tIns="0" rIns="0" bIns="0" rtlCol="0"/>
          <a:lstStyle/>
          <a:p>
            <a:endParaRPr/>
          </a:p>
        </p:txBody>
      </p:sp>
      <p:sp>
        <p:nvSpPr>
          <p:cNvPr id="7" name="Title 6"/>
          <p:cNvSpPr>
            <a:spLocks noGrp="1"/>
          </p:cNvSpPr>
          <p:nvPr>
            <p:ph type="title"/>
          </p:nvPr>
        </p:nvSpPr>
        <p:spPr>
          <a:xfrm>
            <a:off x="815661" y="38851"/>
            <a:ext cx="8229600" cy="1143000"/>
          </a:xfrm>
        </p:spPr>
        <p:txBody>
          <a:bodyPr/>
          <a:lstStyle/>
          <a:p>
            <a:r>
              <a:rPr lang="en-US" dirty="0" smtClean="0"/>
              <a:t>Control Loops Everywhere</a:t>
            </a:r>
            <a:endParaRPr lang="en-US" dirty="0"/>
          </a:p>
        </p:txBody>
      </p:sp>
      <p:sp>
        <p:nvSpPr>
          <p:cNvPr id="8" name="TextBox 7"/>
          <p:cNvSpPr txBox="1"/>
          <p:nvPr/>
        </p:nvSpPr>
        <p:spPr>
          <a:xfrm>
            <a:off x="6750196" y="6461434"/>
            <a:ext cx="2393804" cy="369332"/>
          </a:xfrm>
          <a:prstGeom prst="rect">
            <a:avLst/>
          </a:prstGeom>
          <a:noFill/>
        </p:spPr>
        <p:txBody>
          <a:bodyPr wrap="none" rtlCol="0">
            <a:spAutoFit/>
          </a:bodyPr>
          <a:lstStyle/>
          <a:p>
            <a:r>
              <a:rPr lang="en-US" dirty="0" smtClean="0"/>
              <a:t>Adapted from G160525</a:t>
            </a:r>
            <a:endParaRPr lang="en-US" dirty="0"/>
          </a:p>
        </p:txBody>
      </p:sp>
      <p:grpSp>
        <p:nvGrpSpPr>
          <p:cNvPr id="12" name="Group 11"/>
          <p:cNvGrpSpPr/>
          <p:nvPr/>
        </p:nvGrpSpPr>
        <p:grpSpPr>
          <a:xfrm>
            <a:off x="1" y="-104168"/>
            <a:ext cx="9167812" cy="1350919"/>
            <a:chOff x="1" y="-104168"/>
            <a:chExt cx="9167812" cy="1350919"/>
          </a:xfrm>
        </p:grpSpPr>
        <p:pic>
          <p:nvPicPr>
            <p:cNvPr id="13" name="Picture 12"/>
            <p:cNvPicPr>
              <a:picLocks noChangeAspect="1"/>
            </p:cNvPicPr>
            <p:nvPr/>
          </p:nvPicPr>
          <p:blipFill>
            <a:blip r:embed="rId5"/>
            <a:stretch>
              <a:fillRect/>
            </a:stretch>
          </p:blipFill>
          <p:spPr>
            <a:xfrm>
              <a:off x="1" y="-104168"/>
              <a:ext cx="1407208" cy="1350919"/>
            </a:xfrm>
            <a:prstGeom prst="rect">
              <a:avLst/>
            </a:prstGeom>
          </p:spPr>
        </p:pic>
        <p:cxnSp>
          <p:nvCxnSpPr>
            <p:cNvPr id="14" name="Straight Connector 13"/>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481331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F_IO_SineWaves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3312"/>
            <a:ext cx="9144000" cy="5086350"/>
          </a:xfrm>
          <a:prstGeom prst="rect">
            <a:avLst/>
          </a:prstGeom>
        </p:spPr>
      </p:pic>
      <p:sp>
        <p:nvSpPr>
          <p:cNvPr id="2" name="Title 1"/>
          <p:cNvSpPr>
            <a:spLocks noGrp="1"/>
          </p:cNvSpPr>
          <p:nvPr>
            <p:ph type="title"/>
          </p:nvPr>
        </p:nvSpPr>
        <p:spPr>
          <a:xfrm>
            <a:off x="457200" y="0"/>
            <a:ext cx="8229600" cy="1143000"/>
          </a:xfrm>
        </p:spPr>
        <p:txBody>
          <a:bodyPr/>
          <a:lstStyle/>
          <a:p>
            <a:r>
              <a:rPr lang="en-US" dirty="0" smtClean="0"/>
              <a:t>What TFs mean?</a:t>
            </a:r>
            <a:endParaRPr lang="en-US" dirty="0"/>
          </a:p>
        </p:txBody>
      </p:sp>
      <p:sp>
        <p:nvSpPr>
          <p:cNvPr id="5" name="TextBox 4"/>
          <p:cNvSpPr txBox="1"/>
          <p:nvPr/>
        </p:nvSpPr>
        <p:spPr>
          <a:xfrm>
            <a:off x="4384807" y="6252555"/>
            <a:ext cx="804277" cy="461665"/>
          </a:xfrm>
          <a:prstGeom prst="rect">
            <a:avLst/>
          </a:prstGeom>
          <a:noFill/>
        </p:spPr>
        <p:txBody>
          <a:bodyPr wrap="none" rtlCol="0">
            <a:spAutoFit/>
          </a:bodyPr>
          <a:lstStyle/>
          <a:p>
            <a:r>
              <a:rPr lang="en-US" sz="2400" dirty="0" smtClean="0"/>
              <a:t>Time</a:t>
            </a:r>
            <a:endParaRPr lang="en-US" sz="2400" dirty="0"/>
          </a:p>
        </p:txBody>
      </p:sp>
      <p:sp>
        <p:nvSpPr>
          <p:cNvPr id="6" name="TextBox 5"/>
          <p:cNvSpPr txBox="1"/>
          <p:nvPr/>
        </p:nvSpPr>
        <p:spPr>
          <a:xfrm rot="16200000">
            <a:off x="-392025" y="3589267"/>
            <a:ext cx="1698452" cy="461665"/>
          </a:xfrm>
          <a:prstGeom prst="rect">
            <a:avLst/>
          </a:prstGeom>
          <a:noFill/>
        </p:spPr>
        <p:txBody>
          <a:bodyPr wrap="none" rtlCol="0">
            <a:spAutoFit/>
          </a:bodyPr>
          <a:lstStyle/>
          <a:p>
            <a:r>
              <a:rPr lang="en-US" sz="2400" dirty="0" smtClean="0"/>
              <a:t>Signal Value</a:t>
            </a:r>
            <a:endParaRPr lang="en-US" sz="2400" dirty="0"/>
          </a:p>
        </p:txBody>
      </p:sp>
      <p:sp>
        <p:nvSpPr>
          <p:cNvPr id="7" name="TextBox 6"/>
          <p:cNvSpPr txBox="1"/>
          <p:nvPr/>
        </p:nvSpPr>
        <p:spPr>
          <a:xfrm>
            <a:off x="3443514" y="1171905"/>
            <a:ext cx="2329985" cy="523220"/>
          </a:xfrm>
          <a:prstGeom prst="rect">
            <a:avLst/>
          </a:prstGeom>
          <a:noFill/>
        </p:spPr>
        <p:txBody>
          <a:bodyPr wrap="none" rtlCol="0">
            <a:spAutoFit/>
          </a:bodyPr>
          <a:lstStyle/>
          <a:p>
            <a:r>
              <a:rPr lang="en-US" sz="2800" dirty="0" smtClean="0"/>
              <a:t>1 Hz Excitation</a:t>
            </a:r>
            <a:endParaRPr lang="en-US" sz="2800" dirty="0"/>
          </a:p>
        </p:txBody>
      </p:sp>
      <p:sp>
        <p:nvSpPr>
          <p:cNvPr id="8" name="TextBox 7"/>
          <p:cNvSpPr txBox="1"/>
          <p:nvPr/>
        </p:nvSpPr>
        <p:spPr>
          <a:xfrm>
            <a:off x="6750125" y="1556313"/>
            <a:ext cx="2200242" cy="461665"/>
          </a:xfrm>
          <a:prstGeom prst="rect">
            <a:avLst/>
          </a:prstGeom>
          <a:solidFill>
            <a:srgbClr val="FFFFFF"/>
          </a:solidFill>
          <a:ln>
            <a:solidFill>
              <a:schemeClr val="tx1"/>
            </a:solidFill>
          </a:ln>
        </p:spPr>
        <p:txBody>
          <a:bodyPr wrap="none" rtlCol="0">
            <a:spAutoFit/>
          </a:bodyPr>
          <a:lstStyle/>
          <a:p>
            <a:r>
              <a:rPr lang="en-US" sz="2400" dirty="0" smtClean="0">
                <a:solidFill>
                  <a:schemeClr val="accent1"/>
                </a:solidFill>
              </a:rPr>
              <a:t>Excitation signal</a:t>
            </a:r>
            <a:endParaRPr lang="en-US" sz="2400" dirty="0">
              <a:solidFill>
                <a:schemeClr val="accent1"/>
              </a:solidFill>
            </a:endParaRPr>
          </a:p>
        </p:txBody>
      </p:sp>
      <p:cxnSp>
        <p:nvCxnSpPr>
          <p:cNvPr id="11" name="Straight Arrow Connector 10"/>
          <p:cNvCxnSpPr>
            <a:stCxn id="8" idx="1"/>
          </p:cNvCxnSpPr>
          <p:nvPr/>
        </p:nvCxnSpPr>
        <p:spPr>
          <a:xfrm flipH="1">
            <a:off x="6385525" y="1787146"/>
            <a:ext cx="364600" cy="933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1" y="-104168"/>
            <a:ext cx="9167812" cy="1350919"/>
            <a:chOff x="1" y="-104168"/>
            <a:chExt cx="9167812" cy="1350919"/>
          </a:xfrm>
        </p:grpSpPr>
        <p:pic>
          <p:nvPicPr>
            <p:cNvPr id="10" name="Picture 9"/>
            <p:cNvPicPr>
              <a:picLocks noChangeAspect="1"/>
            </p:cNvPicPr>
            <p:nvPr/>
          </p:nvPicPr>
          <p:blipFill>
            <a:blip r:embed="rId3"/>
            <a:stretch>
              <a:fillRect/>
            </a:stretch>
          </p:blipFill>
          <p:spPr>
            <a:xfrm>
              <a:off x="1" y="-104168"/>
              <a:ext cx="1407208" cy="1350919"/>
            </a:xfrm>
            <a:prstGeom prst="rect">
              <a:avLst/>
            </a:prstGeom>
          </p:spPr>
        </p:pic>
        <p:cxnSp>
          <p:nvCxnSpPr>
            <p:cNvPr id="12" name="Straight Connector 11"/>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964227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What TFs mean?</a:t>
            </a:r>
            <a:endParaRPr lang="en-US" dirty="0"/>
          </a:p>
        </p:txBody>
      </p:sp>
      <p:pic>
        <p:nvPicPr>
          <p:cNvPr id="4" name="Picture 3" descr="TF_IO_SineWav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0871"/>
            <a:ext cx="9144000" cy="5086350"/>
          </a:xfrm>
          <a:prstGeom prst="rect">
            <a:avLst/>
          </a:prstGeom>
        </p:spPr>
      </p:pic>
      <p:sp>
        <p:nvSpPr>
          <p:cNvPr id="5" name="TextBox 4"/>
          <p:cNvSpPr txBox="1"/>
          <p:nvPr/>
        </p:nvSpPr>
        <p:spPr>
          <a:xfrm>
            <a:off x="4384807" y="6252555"/>
            <a:ext cx="804277" cy="461665"/>
          </a:xfrm>
          <a:prstGeom prst="rect">
            <a:avLst/>
          </a:prstGeom>
          <a:noFill/>
        </p:spPr>
        <p:txBody>
          <a:bodyPr wrap="none" rtlCol="0">
            <a:spAutoFit/>
          </a:bodyPr>
          <a:lstStyle/>
          <a:p>
            <a:r>
              <a:rPr lang="en-US" sz="2400" dirty="0" smtClean="0"/>
              <a:t>Time</a:t>
            </a:r>
            <a:endParaRPr lang="en-US" sz="2400" dirty="0"/>
          </a:p>
        </p:txBody>
      </p:sp>
      <p:sp>
        <p:nvSpPr>
          <p:cNvPr id="6" name="TextBox 5"/>
          <p:cNvSpPr txBox="1"/>
          <p:nvPr/>
        </p:nvSpPr>
        <p:spPr>
          <a:xfrm rot="16200000">
            <a:off x="-392025" y="3589267"/>
            <a:ext cx="1698452" cy="461665"/>
          </a:xfrm>
          <a:prstGeom prst="rect">
            <a:avLst/>
          </a:prstGeom>
          <a:noFill/>
        </p:spPr>
        <p:txBody>
          <a:bodyPr wrap="none" rtlCol="0">
            <a:spAutoFit/>
          </a:bodyPr>
          <a:lstStyle/>
          <a:p>
            <a:r>
              <a:rPr lang="en-US" sz="2400" dirty="0" smtClean="0"/>
              <a:t>Signal Value</a:t>
            </a:r>
            <a:endParaRPr lang="en-US" sz="2400" dirty="0"/>
          </a:p>
        </p:txBody>
      </p:sp>
      <p:sp>
        <p:nvSpPr>
          <p:cNvPr id="7" name="TextBox 6"/>
          <p:cNvSpPr txBox="1"/>
          <p:nvPr/>
        </p:nvSpPr>
        <p:spPr>
          <a:xfrm>
            <a:off x="3443514" y="1171905"/>
            <a:ext cx="2329985" cy="523220"/>
          </a:xfrm>
          <a:prstGeom prst="rect">
            <a:avLst/>
          </a:prstGeom>
          <a:noFill/>
        </p:spPr>
        <p:txBody>
          <a:bodyPr wrap="none" rtlCol="0">
            <a:spAutoFit/>
          </a:bodyPr>
          <a:lstStyle/>
          <a:p>
            <a:r>
              <a:rPr lang="en-US" sz="2800" dirty="0" smtClean="0"/>
              <a:t>1 Hz Excitation</a:t>
            </a:r>
            <a:endParaRPr lang="en-US" sz="2800" dirty="0"/>
          </a:p>
        </p:txBody>
      </p:sp>
      <p:sp>
        <p:nvSpPr>
          <p:cNvPr id="8" name="TextBox 7"/>
          <p:cNvSpPr txBox="1"/>
          <p:nvPr/>
        </p:nvSpPr>
        <p:spPr>
          <a:xfrm>
            <a:off x="6750125" y="1556313"/>
            <a:ext cx="2200242" cy="461665"/>
          </a:xfrm>
          <a:prstGeom prst="rect">
            <a:avLst/>
          </a:prstGeom>
          <a:solidFill>
            <a:srgbClr val="FFFFFF"/>
          </a:solidFill>
          <a:ln>
            <a:solidFill>
              <a:schemeClr val="tx1"/>
            </a:solidFill>
          </a:ln>
        </p:spPr>
        <p:txBody>
          <a:bodyPr wrap="none" rtlCol="0">
            <a:spAutoFit/>
          </a:bodyPr>
          <a:lstStyle/>
          <a:p>
            <a:r>
              <a:rPr lang="en-US" sz="2400" dirty="0" smtClean="0">
                <a:solidFill>
                  <a:schemeClr val="accent1"/>
                </a:solidFill>
              </a:rPr>
              <a:t>Excitation signal</a:t>
            </a:r>
            <a:endParaRPr lang="en-US" sz="2400" dirty="0">
              <a:solidFill>
                <a:schemeClr val="accent1"/>
              </a:solidFill>
            </a:endParaRPr>
          </a:p>
        </p:txBody>
      </p:sp>
      <p:sp>
        <p:nvSpPr>
          <p:cNvPr id="9" name="TextBox 8"/>
          <p:cNvSpPr txBox="1"/>
          <p:nvPr/>
        </p:nvSpPr>
        <p:spPr>
          <a:xfrm>
            <a:off x="7183193" y="5071880"/>
            <a:ext cx="1864964" cy="461665"/>
          </a:xfrm>
          <a:prstGeom prst="rect">
            <a:avLst/>
          </a:prstGeom>
          <a:solidFill>
            <a:srgbClr val="FFFFFF"/>
          </a:solidFill>
          <a:ln>
            <a:solidFill>
              <a:srgbClr val="000000"/>
            </a:solidFill>
          </a:ln>
        </p:spPr>
        <p:txBody>
          <a:bodyPr wrap="none" rtlCol="0">
            <a:spAutoFit/>
          </a:bodyPr>
          <a:lstStyle/>
          <a:p>
            <a:r>
              <a:rPr lang="en-US" sz="2400" dirty="0" smtClean="0">
                <a:solidFill>
                  <a:schemeClr val="accent2"/>
                </a:solidFill>
              </a:rPr>
              <a:t>Output signal</a:t>
            </a:r>
            <a:endParaRPr lang="en-US" sz="2400" dirty="0">
              <a:solidFill>
                <a:schemeClr val="accent2"/>
              </a:solidFill>
            </a:endParaRPr>
          </a:p>
        </p:txBody>
      </p:sp>
      <p:cxnSp>
        <p:nvCxnSpPr>
          <p:cNvPr id="11" name="Straight Arrow Connector 10"/>
          <p:cNvCxnSpPr>
            <a:stCxn id="8" idx="1"/>
          </p:cNvCxnSpPr>
          <p:nvPr/>
        </p:nvCxnSpPr>
        <p:spPr>
          <a:xfrm flipH="1">
            <a:off x="6385525" y="1787146"/>
            <a:ext cx="364600" cy="933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6996523" y="4792662"/>
            <a:ext cx="159333" cy="477785"/>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1" y="-104168"/>
            <a:ext cx="9167812" cy="1350919"/>
            <a:chOff x="1" y="-104168"/>
            <a:chExt cx="9167812" cy="1350919"/>
          </a:xfrm>
        </p:grpSpPr>
        <p:pic>
          <p:nvPicPr>
            <p:cNvPr id="14" name="Picture 13"/>
            <p:cNvPicPr>
              <a:picLocks noChangeAspect="1"/>
            </p:cNvPicPr>
            <p:nvPr/>
          </p:nvPicPr>
          <p:blipFill>
            <a:blip r:embed="rId3"/>
            <a:stretch>
              <a:fillRect/>
            </a:stretch>
          </p:blipFill>
          <p:spPr>
            <a:xfrm>
              <a:off x="1" y="-104168"/>
              <a:ext cx="1407208" cy="1350919"/>
            </a:xfrm>
            <a:prstGeom prst="rect">
              <a:avLst/>
            </a:prstGeom>
          </p:spPr>
        </p:pic>
        <p:cxnSp>
          <p:nvCxnSpPr>
            <p:cNvPr id="15" name="Straight Connector 14"/>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764952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What TFs mean?</a:t>
            </a:r>
            <a:endParaRPr lang="en-US" dirty="0"/>
          </a:p>
        </p:txBody>
      </p:sp>
      <p:pic>
        <p:nvPicPr>
          <p:cNvPr id="4" name="Picture 3" descr="TF_IO_SineWav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0871"/>
            <a:ext cx="9144000" cy="5086350"/>
          </a:xfrm>
          <a:prstGeom prst="rect">
            <a:avLst/>
          </a:prstGeom>
        </p:spPr>
      </p:pic>
      <p:sp>
        <p:nvSpPr>
          <p:cNvPr id="5" name="TextBox 4"/>
          <p:cNvSpPr txBox="1"/>
          <p:nvPr/>
        </p:nvSpPr>
        <p:spPr>
          <a:xfrm>
            <a:off x="4384807" y="6252555"/>
            <a:ext cx="804277" cy="461665"/>
          </a:xfrm>
          <a:prstGeom prst="rect">
            <a:avLst/>
          </a:prstGeom>
          <a:noFill/>
        </p:spPr>
        <p:txBody>
          <a:bodyPr wrap="none" rtlCol="0">
            <a:spAutoFit/>
          </a:bodyPr>
          <a:lstStyle/>
          <a:p>
            <a:r>
              <a:rPr lang="en-US" sz="2400" dirty="0" smtClean="0"/>
              <a:t>Time</a:t>
            </a:r>
            <a:endParaRPr lang="en-US" sz="2400" dirty="0"/>
          </a:p>
        </p:txBody>
      </p:sp>
      <p:sp>
        <p:nvSpPr>
          <p:cNvPr id="6" name="TextBox 5"/>
          <p:cNvSpPr txBox="1"/>
          <p:nvPr/>
        </p:nvSpPr>
        <p:spPr>
          <a:xfrm rot="16200000">
            <a:off x="-392025" y="3589267"/>
            <a:ext cx="1698452" cy="461665"/>
          </a:xfrm>
          <a:prstGeom prst="rect">
            <a:avLst/>
          </a:prstGeom>
          <a:noFill/>
        </p:spPr>
        <p:txBody>
          <a:bodyPr wrap="none" rtlCol="0">
            <a:spAutoFit/>
          </a:bodyPr>
          <a:lstStyle/>
          <a:p>
            <a:r>
              <a:rPr lang="en-US" sz="2400" dirty="0" smtClean="0"/>
              <a:t>Signal Value</a:t>
            </a:r>
            <a:endParaRPr lang="en-US" sz="2400" dirty="0"/>
          </a:p>
        </p:txBody>
      </p:sp>
      <p:sp>
        <p:nvSpPr>
          <p:cNvPr id="7" name="TextBox 6"/>
          <p:cNvSpPr txBox="1"/>
          <p:nvPr/>
        </p:nvSpPr>
        <p:spPr>
          <a:xfrm>
            <a:off x="3443514" y="1171905"/>
            <a:ext cx="2329985" cy="523220"/>
          </a:xfrm>
          <a:prstGeom prst="rect">
            <a:avLst/>
          </a:prstGeom>
          <a:noFill/>
        </p:spPr>
        <p:txBody>
          <a:bodyPr wrap="none" rtlCol="0">
            <a:spAutoFit/>
          </a:bodyPr>
          <a:lstStyle/>
          <a:p>
            <a:r>
              <a:rPr lang="en-US" sz="2800" dirty="0" smtClean="0"/>
              <a:t>1 Hz Excitation</a:t>
            </a:r>
            <a:endParaRPr lang="en-US" sz="2800" dirty="0"/>
          </a:p>
        </p:txBody>
      </p:sp>
      <p:sp>
        <p:nvSpPr>
          <p:cNvPr id="8" name="TextBox 7"/>
          <p:cNvSpPr txBox="1"/>
          <p:nvPr/>
        </p:nvSpPr>
        <p:spPr>
          <a:xfrm>
            <a:off x="6750125" y="1556313"/>
            <a:ext cx="2200242" cy="461665"/>
          </a:xfrm>
          <a:prstGeom prst="rect">
            <a:avLst/>
          </a:prstGeom>
          <a:solidFill>
            <a:srgbClr val="FFFFFF"/>
          </a:solidFill>
          <a:ln>
            <a:solidFill>
              <a:schemeClr val="tx1"/>
            </a:solidFill>
          </a:ln>
        </p:spPr>
        <p:txBody>
          <a:bodyPr wrap="none" rtlCol="0">
            <a:spAutoFit/>
          </a:bodyPr>
          <a:lstStyle/>
          <a:p>
            <a:r>
              <a:rPr lang="en-US" sz="2400" dirty="0" smtClean="0">
                <a:solidFill>
                  <a:schemeClr val="accent1"/>
                </a:solidFill>
              </a:rPr>
              <a:t>Excitation signal</a:t>
            </a:r>
            <a:endParaRPr lang="en-US" sz="2400" dirty="0">
              <a:solidFill>
                <a:schemeClr val="accent1"/>
              </a:solidFill>
            </a:endParaRPr>
          </a:p>
        </p:txBody>
      </p:sp>
      <p:sp>
        <p:nvSpPr>
          <p:cNvPr id="9" name="TextBox 8"/>
          <p:cNvSpPr txBox="1"/>
          <p:nvPr/>
        </p:nvSpPr>
        <p:spPr>
          <a:xfrm>
            <a:off x="7183193" y="5071880"/>
            <a:ext cx="1864964" cy="461665"/>
          </a:xfrm>
          <a:prstGeom prst="rect">
            <a:avLst/>
          </a:prstGeom>
          <a:solidFill>
            <a:srgbClr val="FFFFFF"/>
          </a:solidFill>
          <a:ln>
            <a:solidFill>
              <a:srgbClr val="000000"/>
            </a:solidFill>
          </a:ln>
        </p:spPr>
        <p:txBody>
          <a:bodyPr wrap="none" rtlCol="0">
            <a:spAutoFit/>
          </a:bodyPr>
          <a:lstStyle/>
          <a:p>
            <a:r>
              <a:rPr lang="en-US" sz="2400" dirty="0" smtClean="0">
                <a:solidFill>
                  <a:schemeClr val="accent2"/>
                </a:solidFill>
              </a:rPr>
              <a:t>Output signal</a:t>
            </a:r>
            <a:endParaRPr lang="en-US" sz="2400" dirty="0">
              <a:solidFill>
                <a:schemeClr val="accent2"/>
              </a:solidFill>
            </a:endParaRPr>
          </a:p>
        </p:txBody>
      </p:sp>
      <p:cxnSp>
        <p:nvCxnSpPr>
          <p:cNvPr id="11" name="Straight Arrow Connector 10"/>
          <p:cNvCxnSpPr>
            <a:stCxn id="8" idx="1"/>
          </p:cNvCxnSpPr>
          <p:nvPr/>
        </p:nvCxnSpPr>
        <p:spPr>
          <a:xfrm flipH="1">
            <a:off x="6385525" y="1787146"/>
            <a:ext cx="364600" cy="933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6996523" y="4792662"/>
            <a:ext cx="159333" cy="477785"/>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405596" y="1724800"/>
            <a:ext cx="2037918" cy="0"/>
          </a:xfrm>
          <a:prstGeom prst="line">
            <a:avLst/>
          </a:prstGeom>
          <a:ln w="76200" cmpd="sng">
            <a:solidFill>
              <a:srgbClr val="3366FF"/>
            </a:solidFill>
            <a:prstDash val="dash"/>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321733" y="2686095"/>
            <a:ext cx="2037918" cy="0"/>
          </a:xfrm>
          <a:prstGeom prst="line">
            <a:avLst/>
          </a:prstGeom>
          <a:ln w="7620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336168" y="1787146"/>
            <a:ext cx="0" cy="898949"/>
          </a:xfrm>
          <a:prstGeom prst="straightConnector1">
            <a:avLst/>
          </a:prstGeom>
          <a:ln w="381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457817" y="2017978"/>
            <a:ext cx="4152850" cy="461665"/>
          </a:xfrm>
          <a:prstGeom prst="rect">
            <a:avLst/>
          </a:prstGeom>
          <a:solidFill>
            <a:srgbClr val="FFFFFF"/>
          </a:solidFill>
          <a:ln>
            <a:solidFill>
              <a:schemeClr val="tx1"/>
            </a:solidFill>
          </a:ln>
        </p:spPr>
        <p:txBody>
          <a:bodyPr wrap="none" rtlCol="0">
            <a:spAutoFit/>
          </a:bodyPr>
          <a:lstStyle/>
          <a:p>
            <a:r>
              <a:rPr lang="en-US" sz="2400" dirty="0" smtClean="0"/>
              <a:t>TF magnitude = </a:t>
            </a:r>
            <a:r>
              <a:rPr lang="en-US" sz="2400" dirty="0"/>
              <a:t>Amplitude </a:t>
            </a:r>
            <a:r>
              <a:rPr lang="en-US" sz="2400" dirty="0" smtClean="0"/>
              <a:t>ratio</a:t>
            </a:r>
            <a:endParaRPr lang="en-US" sz="2400" dirty="0"/>
          </a:p>
        </p:txBody>
      </p:sp>
      <p:grpSp>
        <p:nvGrpSpPr>
          <p:cNvPr id="17" name="Group 16"/>
          <p:cNvGrpSpPr/>
          <p:nvPr/>
        </p:nvGrpSpPr>
        <p:grpSpPr>
          <a:xfrm>
            <a:off x="1" y="-104168"/>
            <a:ext cx="9167812" cy="1350919"/>
            <a:chOff x="1" y="-104168"/>
            <a:chExt cx="9167812" cy="1350919"/>
          </a:xfrm>
        </p:grpSpPr>
        <p:pic>
          <p:nvPicPr>
            <p:cNvPr id="19" name="Picture 18"/>
            <p:cNvPicPr>
              <a:picLocks noChangeAspect="1"/>
            </p:cNvPicPr>
            <p:nvPr/>
          </p:nvPicPr>
          <p:blipFill>
            <a:blip r:embed="rId3"/>
            <a:stretch>
              <a:fillRect/>
            </a:stretch>
          </p:blipFill>
          <p:spPr>
            <a:xfrm>
              <a:off x="1" y="-104168"/>
              <a:ext cx="1407208" cy="1350919"/>
            </a:xfrm>
            <a:prstGeom prst="rect">
              <a:avLst/>
            </a:prstGeom>
          </p:spPr>
        </p:pic>
        <p:cxnSp>
          <p:nvCxnSpPr>
            <p:cNvPr id="20" name="Straight Connector 19"/>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56563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6-08-25 at 12.12.2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453" y="0"/>
            <a:ext cx="8623888" cy="6858000"/>
          </a:xfrm>
          <a:prstGeom prst="rect">
            <a:avLst/>
          </a:prstGeom>
        </p:spPr>
      </p:pic>
      <p:pic>
        <p:nvPicPr>
          <p:cNvPr id="5" name="Picture 4"/>
          <p:cNvPicPr>
            <a:picLocks noChangeAspect="1"/>
          </p:cNvPicPr>
          <p:nvPr/>
        </p:nvPicPr>
        <p:blipFill>
          <a:blip r:embed="rId4"/>
          <a:stretch>
            <a:fillRect/>
          </a:stretch>
        </p:blipFill>
        <p:spPr>
          <a:xfrm>
            <a:off x="3182800" y="3039265"/>
            <a:ext cx="5765541" cy="3818735"/>
          </a:xfrm>
          <a:prstGeom prst="rect">
            <a:avLst/>
          </a:prstGeom>
        </p:spPr>
      </p:pic>
      <p:sp>
        <p:nvSpPr>
          <p:cNvPr id="3" name="Oval 2"/>
          <p:cNvSpPr/>
          <p:nvPr/>
        </p:nvSpPr>
        <p:spPr>
          <a:xfrm>
            <a:off x="2336168" y="1881120"/>
            <a:ext cx="1341799" cy="1893101"/>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554614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What TFs mean?</a:t>
            </a:r>
            <a:endParaRPr lang="en-US" dirty="0"/>
          </a:p>
        </p:txBody>
      </p:sp>
      <p:pic>
        <p:nvPicPr>
          <p:cNvPr id="4" name="Picture 3" descr="TF_IO_SineWav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0871"/>
            <a:ext cx="9144000" cy="5086350"/>
          </a:xfrm>
          <a:prstGeom prst="rect">
            <a:avLst/>
          </a:prstGeom>
        </p:spPr>
      </p:pic>
      <p:sp>
        <p:nvSpPr>
          <p:cNvPr id="5" name="TextBox 4"/>
          <p:cNvSpPr txBox="1"/>
          <p:nvPr/>
        </p:nvSpPr>
        <p:spPr>
          <a:xfrm>
            <a:off x="4384807" y="6252555"/>
            <a:ext cx="804277" cy="461665"/>
          </a:xfrm>
          <a:prstGeom prst="rect">
            <a:avLst/>
          </a:prstGeom>
          <a:noFill/>
        </p:spPr>
        <p:txBody>
          <a:bodyPr wrap="none" rtlCol="0">
            <a:spAutoFit/>
          </a:bodyPr>
          <a:lstStyle/>
          <a:p>
            <a:r>
              <a:rPr lang="en-US" sz="2400" dirty="0" smtClean="0"/>
              <a:t>Time</a:t>
            </a:r>
            <a:endParaRPr lang="en-US" sz="2400" dirty="0"/>
          </a:p>
        </p:txBody>
      </p:sp>
      <p:sp>
        <p:nvSpPr>
          <p:cNvPr id="6" name="TextBox 5"/>
          <p:cNvSpPr txBox="1"/>
          <p:nvPr/>
        </p:nvSpPr>
        <p:spPr>
          <a:xfrm rot="16200000">
            <a:off x="-392025" y="3589267"/>
            <a:ext cx="1698452" cy="461665"/>
          </a:xfrm>
          <a:prstGeom prst="rect">
            <a:avLst/>
          </a:prstGeom>
          <a:noFill/>
        </p:spPr>
        <p:txBody>
          <a:bodyPr wrap="none" rtlCol="0">
            <a:spAutoFit/>
          </a:bodyPr>
          <a:lstStyle/>
          <a:p>
            <a:r>
              <a:rPr lang="en-US" sz="2400" dirty="0" smtClean="0"/>
              <a:t>Signal Value</a:t>
            </a:r>
            <a:endParaRPr lang="en-US" sz="2400" dirty="0"/>
          </a:p>
        </p:txBody>
      </p:sp>
      <p:sp>
        <p:nvSpPr>
          <p:cNvPr id="7" name="TextBox 6"/>
          <p:cNvSpPr txBox="1"/>
          <p:nvPr/>
        </p:nvSpPr>
        <p:spPr>
          <a:xfrm>
            <a:off x="3443514" y="1171905"/>
            <a:ext cx="2329985" cy="523220"/>
          </a:xfrm>
          <a:prstGeom prst="rect">
            <a:avLst/>
          </a:prstGeom>
          <a:noFill/>
        </p:spPr>
        <p:txBody>
          <a:bodyPr wrap="none" rtlCol="0">
            <a:spAutoFit/>
          </a:bodyPr>
          <a:lstStyle/>
          <a:p>
            <a:r>
              <a:rPr lang="en-US" sz="2800" dirty="0" smtClean="0"/>
              <a:t>1 Hz Excitation</a:t>
            </a:r>
            <a:endParaRPr lang="en-US" sz="2800" dirty="0"/>
          </a:p>
        </p:txBody>
      </p:sp>
      <p:sp>
        <p:nvSpPr>
          <p:cNvPr id="8" name="TextBox 7"/>
          <p:cNvSpPr txBox="1"/>
          <p:nvPr/>
        </p:nvSpPr>
        <p:spPr>
          <a:xfrm>
            <a:off x="6750125" y="1556313"/>
            <a:ext cx="2200242" cy="461665"/>
          </a:xfrm>
          <a:prstGeom prst="rect">
            <a:avLst/>
          </a:prstGeom>
          <a:solidFill>
            <a:srgbClr val="FFFFFF"/>
          </a:solidFill>
          <a:ln>
            <a:solidFill>
              <a:schemeClr val="tx1"/>
            </a:solidFill>
          </a:ln>
        </p:spPr>
        <p:txBody>
          <a:bodyPr wrap="none" rtlCol="0">
            <a:spAutoFit/>
          </a:bodyPr>
          <a:lstStyle/>
          <a:p>
            <a:r>
              <a:rPr lang="en-US" sz="2400" dirty="0" smtClean="0">
                <a:solidFill>
                  <a:schemeClr val="accent1"/>
                </a:solidFill>
              </a:rPr>
              <a:t>Excitation signal</a:t>
            </a:r>
            <a:endParaRPr lang="en-US" sz="2400" dirty="0">
              <a:solidFill>
                <a:schemeClr val="accent1"/>
              </a:solidFill>
            </a:endParaRPr>
          </a:p>
        </p:txBody>
      </p:sp>
      <p:sp>
        <p:nvSpPr>
          <p:cNvPr id="9" name="TextBox 8"/>
          <p:cNvSpPr txBox="1"/>
          <p:nvPr/>
        </p:nvSpPr>
        <p:spPr>
          <a:xfrm>
            <a:off x="7183193" y="5071880"/>
            <a:ext cx="1864964" cy="461665"/>
          </a:xfrm>
          <a:prstGeom prst="rect">
            <a:avLst/>
          </a:prstGeom>
          <a:solidFill>
            <a:srgbClr val="FFFFFF"/>
          </a:solidFill>
          <a:ln>
            <a:solidFill>
              <a:srgbClr val="000000"/>
            </a:solidFill>
          </a:ln>
        </p:spPr>
        <p:txBody>
          <a:bodyPr wrap="none" rtlCol="0">
            <a:spAutoFit/>
          </a:bodyPr>
          <a:lstStyle/>
          <a:p>
            <a:r>
              <a:rPr lang="en-US" sz="2400" dirty="0" smtClean="0">
                <a:solidFill>
                  <a:schemeClr val="accent2"/>
                </a:solidFill>
              </a:rPr>
              <a:t>Output signal</a:t>
            </a:r>
            <a:endParaRPr lang="en-US" sz="2400" dirty="0">
              <a:solidFill>
                <a:schemeClr val="accent2"/>
              </a:solidFill>
            </a:endParaRPr>
          </a:p>
        </p:txBody>
      </p:sp>
      <p:cxnSp>
        <p:nvCxnSpPr>
          <p:cNvPr id="11" name="Straight Arrow Connector 10"/>
          <p:cNvCxnSpPr>
            <a:stCxn id="8" idx="1"/>
          </p:cNvCxnSpPr>
          <p:nvPr/>
        </p:nvCxnSpPr>
        <p:spPr>
          <a:xfrm flipH="1">
            <a:off x="6385525" y="1787146"/>
            <a:ext cx="364600" cy="933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6996523" y="4792662"/>
            <a:ext cx="159333" cy="477785"/>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405596" y="1724800"/>
            <a:ext cx="2037918" cy="0"/>
          </a:xfrm>
          <a:prstGeom prst="line">
            <a:avLst/>
          </a:prstGeom>
          <a:ln w="76200" cmpd="sng">
            <a:solidFill>
              <a:srgbClr val="3366FF"/>
            </a:solidFill>
            <a:prstDash val="dash"/>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321733" y="2686095"/>
            <a:ext cx="2037918" cy="0"/>
          </a:xfrm>
          <a:prstGeom prst="line">
            <a:avLst/>
          </a:prstGeom>
          <a:ln w="7620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336168" y="1787146"/>
            <a:ext cx="0" cy="898949"/>
          </a:xfrm>
          <a:prstGeom prst="straightConnector1">
            <a:avLst/>
          </a:prstGeom>
          <a:ln w="381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457817" y="2017978"/>
            <a:ext cx="4152850" cy="461665"/>
          </a:xfrm>
          <a:prstGeom prst="rect">
            <a:avLst/>
          </a:prstGeom>
          <a:solidFill>
            <a:srgbClr val="FFFFFF"/>
          </a:solidFill>
          <a:ln>
            <a:solidFill>
              <a:schemeClr val="tx1"/>
            </a:solidFill>
          </a:ln>
        </p:spPr>
        <p:txBody>
          <a:bodyPr wrap="none" rtlCol="0">
            <a:spAutoFit/>
          </a:bodyPr>
          <a:lstStyle/>
          <a:p>
            <a:r>
              <a:rPr lang="en-US" sz="2400" dirty="0" smtClean="0"/>
              <a:t>TF magnitude = </a:t>
            </a:r>
            <a:r>
              <a:rPr lang="en-US" sz="2400" dirty="0"/>
              <a:t>Amplitude </a:t>
            </a:r>
            <a:r>
              <a:rPr lang="en-US" sz="2400" dirty="0" smtClean="0"/>
              <a:t>ratio</a:t>
            </a:r>
            <a:endParaRPr lang="en-US" sz="2400" dirty="0"/>
          </a:p>
        </p:txBody>
      </p:sp>
      <p:cxnSp>
        <p:nvCxnSpPr>
          <p:cNvPr id="16" name="Straight Connector 15"/>
          <p:cNvCxnSpPr/>
          <p:nvPr/>
        </p:nvCxnSpPr>
        <p:spPr>
          <a:xfrm>
            <a:off x="1714999" y="5505276"/>
            <a:ext cx="0" cy="1099693"/>
          </a:xfrm>
          <a:prstGeom prst="line">
            <a:avLst/>
          </a:prstGeom>
          <a:ln w="76200" cmpd="sng">
            <a:solidFill>
              <a:srgbClr val="3366FF"/>
            </a:solidFill>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952795" y="4900497"/>
            <a:ext cx="0" cy="1705049"/>
          </a:xfrm>
          <a:prstGeom prst="line">
            <a:avLst/>
          </a:prstGeom>
          <a:ln w="7620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321733" y="6252555"/>
            <a:ext cx="316849" cy="0"/>
          </a:xfrm>
          <a:prstGeom prst="straightConnector1">
            <a:avLst/>
          </a:prstGeom>
          <a:ln w="3810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1985703" y="6271288"/>
            <a:ext cx="350465" cy="0"/>
          </a:xfrm>
          <a:prstGeom prst="straightConnector1">
            <a:avLst/>
          </a:prstGeom>
          <a:ln w="3810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2457817" y="6252555"/>
            <a:ext cx="6507009" cy="461665"/>
          </a:xfrm>
          <a:prstGeom prst="rect">
            <a:avLst/>
          </a:prstGeom>
          <a:solidFill>
            <a:srgbClr val="FFFFFF"/>
          </a:solidFill>
          <a:ln>
            <a:solidFill>
              <a:schemeClr val="tx1"/>
            </a:solidFill>
          </a:ln>
        </p:spPr>
        <p:txBody>
          <a:bodyPr wrap="none" rtlCol="0">
            <a:spAutoFit/>
          </a:bodyPr>
          <a:lstStyle/>
          <a:p>
            <a:r>
              <a:rPr lang="en-US" sz="2400" dirty="0" smtClean="0"/>
              <a:t>TF phase = </a:t>
            </a:r>
            <a:r>
              <a:rPr lang="en-US" sz="2400" dirty="0"/>
              <a:t>(time delay</a:t>
            </a:r>
            <a:r>
              <a:rPr lang="en-US" sz="2400" dirty="0" smtClean="0"/>
              <a:t>)</a:t>
            </a:r>
            <a:r>
              <a:rPr lang="en-US" sz="2400" dirty="0"/>
              <a:t> *frequency</a:t>
            </a:r>
            <a:r>
              <a:rPr lang="en-US" sz="2400" dirty="0" smtClean="0"/>
              <a:t>*(360 degrees)</a:t>
            </a:r>
            <a:endParaRPr lang="en-US" sz="2400" dirty="0"/>
          </a:p>
        </p:txBody>
      </p:sp>
      <p:grpSp>
        <p:nvGrpSpPr>
          <p:cNvPr id="20" name="Group 19"/>
          <p:cNvGrpSpPr/>
          <p:nvPr/>
        </p:nvGrpSpPr>
        <p:grpSpPr>
          <a:xfrm>
            <a:off x="1" y="-104168"/>
            <a:ext cx="9167812" cy="1350919"/>
            <a:chOff x="1" y="-104168"/>
            <a:chExt cx="9167812" cy="1350919"/>
          </a:xfrm>
        </p:grpSpPr>
        <p:pic>
          <p:nvPicPr>
            <p:cNvPr id="21" name="Picture 20"/>
            <p:cNvPicPr>
              <a:picLocks noChangeAspect="1"/>
            </p:cNvPicPr>
            <p:nvPr/>
          </p:nvPicPr>
          <p:blipFill>
            <a:blip r:embed="rId3"/>
            <a:stretch>
              <a:fillRect/>
            </a:stretch>
          </p:blipFill>
          <p:spPr>
            <a:xfrm>
              <a:off x="1" y="-104168"/>
              <a:ext cx="1407208" cy="1350919"/>
            </a:xfrm>
            <a:prstGeom prst="rect">
              <a:avLst/>
            </a:prstGeom>
          </p:spPr>
        </p:pic>
        <p:cxnSp>
          <p:nvCxnSpPr>
            <p:cNvPr id="23" name="Straight Connector 22"/>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60997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768" y="20646"/>
            <a:ext cx="7761271" cy="1143000"/>
          </a:xfrm>
        </p:spPr>
        <p:txBody>
          <a:bodyPr/>
          <a:lstStyle/>
          <a:p>
            <a:r>
              <a:rPr lang="en-US" dirty="0" smtClean="0"/>
              <a:t>Feedback loop block diagram</a:t>
            </a:r>
            <a:endParaRPr lang="en-US" dirty="0"/>
          </a:p>
        </p:txBody>
      </p:sp>
      <p:sp>
        <p:nvSpPr>
          <p:cNvPr id="8" name="Rectangle 7"/>
          <p:cNvSpPr/>
          <p:nvPr/>
        </p:nvSpPr>
        <p:spPr>
          <a:xfrm>
            <a:off x="5949176" y="1884948"/>
            <a:ext cx="1237627"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HAM-ISI</a:t>
            </a:r>
            <a:endParaRPr lang="en-US" sz="2400" dirty="0">
              <a:solidFill>
                <a:srgbClr val="000000"/>
              </a:solidFill>
            </a:endParaRPr>
          </a:p>
        </p:txBody>
      </p:sp>
      <p:sp>
        <p:nvSpPr>
          <p:cNvPr id="9" name="Rectangle 8"/>
          <p:cNvSpPr/>
          <p:nvPr/>
        </p:nvSpPr>
        <p:spPr>
          <a:xfrm>
            <a:off x="4101943" y="3187030"/>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00"/>
                </a:solidFill>
              </a:rPr>
              <a:t>Position sensor</a:t>
            </a:r>
            <a:endParaRPr lang="en-US" sz="2400" dirty="0">
              <a:solidFill>
                <a:srgbClr val="000000"/>
              </a:solidFill>
            </a:endParaRPr>
          </a:p>
        </p:txBody>
      </p:sp>
      <p:cxnSp>
        <p:nvCxnSpPr>
          <p:cNvPr id="11" name="Straight Arrow Connector 10"/>
          <p:cNvCxnSpPr>
            <a:stCxn id="8" idx="3"/>
          </p:cNvCxnSpPr>
          <p:nvPr/>
        </p:nvCxnSpPr>
        <p:spPr>
          <a:xfrm flipV="1">
            <a:off x="7186803" y="2312736"/>
            <a:ext cx="1368589" cy="2"/>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340356" y="1482819"/>
            <a:ext cx="1195159" cy="830997"/>
          </a:xfrm>
          <a:prstGeom prst="rect">
            <a:avLst/>
          </a:prstGeom>
          <a:noFill/>
        </p:spPr>
        <p:txBody>
          <a:bodyPr wrap="none" rtlCol="0">
            <a:spAutoFit/>
          </a:bodyPr>
          <a:lstStyle/>
          <a:p>
            <a:r>
              <a:rPr lang="en-US" sz="2400" dirty="0" smtClean="0"/>
              <a:t>Current</a:t>
            </a:r>
          </a:p>
          <a:p>
            <a:r>
              <a:rPr lang="en-US" sz="2400" dirty="0"/>
              <a:t>position</a:t>
            </a:r>
          </a:p>
        </p:txBody>
      </p:sp>
      <p:cxnSp>
        <p:nvCxnSpPr>
          <p:cNvPr id="59" name="Elbow Connector 58"/>
          <p:cNvCxnSpPr>
            <a:endCxn id="9" idx="3"/>
          </p:cNvCxnSpPr>
          <p:nvPr/>
        </p:nvCxnSpPr>
        <p:spPr>
          <a:xfrm rot="10800000" flipV="1">
            <a:off x="5559102" y="2331874"/>
            <a:ext cx="1873741" cy="1282945"/>
          </a:xfrm>
          <a:prstGeom prst="bentConnector3">
            <a:avLst>
              <a:gd name="adj1" fmla="val 58"/>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Slide Number Placeholder 23"/>
          <p:cNvSpPr>
            <a:spLocks noGrp="1"/>
          </p:cNvSpPr>
          <p:nvPr>
            <p:ph type="sldNum" sz="quarter" idx="12"/>
          </p:nvPr>
        </p:nvSpPr>
        <p:spPr/>
        <p:txBody>
          <a:bodyPr/>
          <a:lstStyle/>
          <a:p>
            <a:fld id="{22033EDB-169B-9A40-BDA9-44EE0641E66E}" type="slidenum">
              <a:rPr lang="en-US" smtClean="0"/>
              <a:t>9</a:t>
            </a:fld>
            <a:endParaRPr lang="en-US"/>
          </a:p>
        </p:txBody>
      </p:sp>
      <p:graphicFrame>
        <p:nvGraphicFramePr>
          <p:cNvPr id="35" name="Object 34"/>
          <p:cNvGraphicFramePr>
            <a:graphicFrameLocks noChangeAspect="1"/>
          </p:cNvGraphicFramePr>
          <p:nvPr>
            <p:extLst>
              <p:ext uri="{D42A27DB-BD31-4B8C-83A1-F6EECF244321}">
                <p14:modId xmlns:p14="http://schemas.microsoft.com/office/powerpoint/2010/main" val="4174200680"/>
              </p:ext>
            </p:extLst>
          </p:nvPr>
        </p:nvGraphicFramePr>
        <p:xfrm>
          <a:off x="6553200" y="3608993"/>
          <a:ext cx="347663" cy="382588"/>
        </p:xfrm>
        <a:graphic>
          <a:graphicData uri="http://schemas.openxmlformats.org/presentationml/2006/ole">
            <mc:AlternateContent xmlns:mc="http://schemas.openxmlformats.org/markup-compatibility/2006">
              <mc:Choice xmlns:v="urn:schemas-microsoft-com:vml" Requires="v">
                <p:oleObj spid="_x0000_s78648" name="Equation" r:id="rId4" imgW="127000" imgH="139700" progId="Equation.3">
                  <p:embed/>
                </p:oleObj>
              </mc:Choice>
              <mc:Fallback>
                <p:oleObj name="Equation" r:id="rId4" imgW="127000" imgH="139700" progId="Equation.3">
                  <p:embed/>
                  <p:pic>
                    <p:nvPicPr>
                      <p:cNvPr id="0" name=""/>
                      <p:cNvPicPr/>
                      <p:nvPr/>
                    </p:nvPicPr>
                    <p:blipFill>
                      <a:blip r:embed="rId5"/>
                      <a:stretch>
                        <a:fillRect/>
                      </a:stretch>
                    </p:blipFill>
                    <p:spPr>
                      <a:xfrm>
                        <a:off x="6553200" y="3608993"/>
                        <a:ext cx="347663" cy="382588"/>
                      </a:xfrm>
                      <a:prstGeom prst="rect">
                        <a:avLst/>
                      </a:prstGeom>
                    </p:spPr>
                  </p:pic>
                </p:oleObj>
              </mc:Fallback>
            </mc:AlternateContent>
          </a:graphicData>
        </a:graphic>
      </p:graphicFrame>
      <p:grpSp>
        <p:nvGrpSpPr>
          <p:cNvPr id="37" name="Group 36"/>
          <p:cNvGrpSpPr/>
          <p:nvPr/>
        </p:nvGrpSpPr>
        <p:grpSpPr>
          <a:xfrm>
            <a:off x="15471" y="3907632"/>
            <a:ext cx="4443464" cy="2832755"/>
            <a:chOff x="15471" y="3907632"/>
            <a:chExt cx="4443464" cy="2832755"/>
          </a:xfrm>
        </p:grpSpPr>
        <p:sp>
          <p:nvSpPr>
            <p:cNvPr id="38" name="TextBox 37"/>
            <p:cNvSpPr txBox="1"/>
            <p:nvPr/>
          </p:nvSpPr>
          <p:spPr>
            <a:xfrm>
              <a:off x="15471" y="3907632"/>
              <a:ext cx="2223085" cy="461665"/>
            </a:xfrm>
            <a:prstGeom prst="rect">
              <a:avLst/>
            </a:prstGeom>
            <a:noFill/>
          </p:spPr>
          <p:txBody>
            <a:bodyPr wrap="none" rtlCol="0">
              <a:spAutoFit/>
            </a:bodyPr>
            <a:lstStyle/>
            <a:p>
              <a:r>
                <a:rPr lang="en-US" sz="2400" dirty="0" smtClean="0">
                  <a:solidFill>
                    <a:srgbClr val="FF0000"/>
                  </a:solidFill>
                </a:rPr>
                <a:t>Current position</a:t>
              </a:r>
              <a:endParaRPr lang="en-US" sz="2400" dirty="0">
                <a:solidFill>
                  <a:srgbClr val="FF0000"/>
                </a:solidFill>
              </a:endParaRPr>
            </a:p>
          </p:txBody>
        </p:sp>
        <p:sp>
          <p:nvSpPr>
            <p:cNvPr id="39" name="TextBox 38"/>
            <p:cNvSpPr txBox="1"/>
            <p:nvPr/>
          </p:nvSpPr>
          <p:spPr>
            <a:xfrm>
              <a:off x="2238556" y="4250390"/>
              <a:ext cx="2220379" cy="461665"/>
            </a:xfrm>
            <a:prstGeom prst="rect">
              <a:avLst/>
            </a:prstGeom>
            <a:noFill/>
          </p:spPr>
          <p:txBody>
            <a:bodyPr wrap="none" rtlCol="0">
              <a:spAutoFit/>
            </a:bodyPr>
            <a:lstStyle/>
            <a:p>
              <a:r>
                <a:rPr lang="en-US" sz="2400" dirty="0" smtClean="0">
                  <a:solidFill>
                    <a:srgbClr val="0000FF"/>
                  </a:solidFill>
                </a:rPr>
                <a:t>Desired position</a:t>
              </a:r>
              <a:endParaRPr lang="en-US" sz="2400" dirty="0">
                <a:solidFill>
                  <a:srgbClr val="0000FF"/>
                </a:solidFill>
              </a:endParaRPr>
            </a:p>
          </p:txBody>
        </p:sp>
        <p:sp>
          <p:nvSpPr>
            <p:cNvPr id="40" name="Rectangle 39"/>
            <p:cNvSpPr/>
            <p:nvPr/>
          </p:nvSpPr>
          <p:spPr>
            <a:xfrm>
              <a:off x="846061" y="5676399"/>
              <a:ext cx="914400" cy="4828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97174" y="4658921"/>
              <a:ext cx="2840769" cy="2081466"/>
              <a:chOff x="236358" y="2045045"/>
              <a:chExt cx="2891853" cy="2118896"/>
            </a:xfrm>
          </p:grpSpPr>
          <p:pic>
            <p:nvPicPr>
              <p:cNvPr id="52" name="Picture 51"/>
              <p:cNvPicPr>
                <a:picLocks noChangeAspect="1"/>
              </p:cNvPicPr>
              <p:nvPr/>
            </p:nvPicPr>
            <p:blipFill>
              <a:blip r:embed="rId6"/>
              <a:stretch>
                <a:fillRect/>
              </a:stretch>
            </p:blipFill>
            <p:spPr>
              <a:xfrm>
                <a:off x="236358" y="2045045"/>
                <a:ext cx="2292948" cy="2118896"/>
              </a:xfrm>
              <a:prstGeom prst="rect">
                <a:avLst/>
              </a:prstGeom>
            </p:spPr>
          </p:pic>
          <p:cxnSp>
            <p:nvCxnSpPr>
              <p:cNvPr id="53" name="Straight Arrow Connector 52"/>
              <p:cNvCxnSpPr/>
              <p:nvPr/>
            </p:nvCxnSpPr>
            <p:spPr>
              <a:xfrm>
                <a:off x="2529306" y="3354563"/>
                <a:ext cx="598905"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5" name="Object 54"/>
              <p:cNvGraphicFramePr>
                <a:graphicFrameLocks noChangeAspect="1"/>
              </p:cNvGraphicFramePr>
              <p:nvPr>
                <p:extLst>
                  <p:ext uri="{D42A27DB-BD31-4B8C-83A1-F6EECF244321}">
                    <p14:modId xmlns:p14="http://schemas.microsoft.com/office/powerpoint/2010/main" val="1406218185"/>
                  </p:ext>
                </p:extLst>
              </p:nvPr>
            </p:nvGraphicFramePr>
            <p:xfrm>
              <a:off x="2657475" y="2844558"/>
              <a:ext cx="307975" cy="447675"/>
            </p:xfrm>
            <a:graphic>
              <a:graphicData uri="http://schemas.openxmlformats.org/presentationml/2006/ole">
                <mc:AlternateContent xmlns:mc="http://schemas.openxmlformats.org/markup-compatibility/2006">
                  <mc:Choice xmlns:v="urn:schemas-microsoft-com:vml" Requires="v">
                    <p:oleObj spid="_x0000_s78649" name="Equation" r:id="rId7" imgW="139700" imgH="203200" progId="Equation.3">
                      <p:embed/>
                    </p:oleObj>
                  </mc:Choice>
                  <mc:Fallback>
                    <p:oleObj name="Equation" r:id="rId7" imgW="139700" imgH="203200" progId="Equation.3">
                      <p:embed/>
                      <p:pic>
                        <p:nvPicPr>
                          <p:cNvPr id="0" name=""/>
                          <p:cNvPicPr/>
                          <p:nvPr/>
                        </p:nvPicPr>
                        <p:blipFill>
                          <a:blip r:embed="rId8"/>
                          <a:stretch>
                            <a:fillRect/>
                          </a:stretch>
                        </p:blipFill>
                        <p:spPr>
                          <a:xfrm>
                            <a:off x="2657475" y="2844558"/>
                            <a:ext cx="307975" cy="447675"/>
                          </a:xfrm>
                          <a:prstGeom prst="rect">
                            <a:avLst/>
                          </a:prstGeom>
                        </p:spPr>
                      </p:pic>
                    </p:oleObj>
                  </mc:Fallback>
                </mc:AlternateContent>
              </a:graphicData>
            </a:graphic>
          </p:graphicFrame>
        </p:grpSp>
        <p:cxnSp>
          <p:nvCxnSpPr>
            <p:cNvPr id="42" name="Straight Arrow Connector 41"/>
            <p:cNvCxnSpPr/>
            <p:nvPr/>
          </p:nvCxnSpPr>
          <p:spPr>
            <a:xfrm>
              <a:off x="495874" y="4576742"/>
              <a:ext cx="1" cy="555183"/>
            </a:xfrm>
            <a:prstGeom prst="straightConnector1">
              <a:avLst/>
            </a:prstGeom>
            <a:ln w="38100">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1382763" y="4600771"/>
              <a:ext cx="1" cy="555183"/>
            </a:xfrm>
            <a:prstGeom prst="straightConnector1">
              <a:avLst/>
            </a:prstGeom>
            <a:ln w="38100">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1615708" y="4613832"/>
              <a:ext cx="1" cy="555183"/>
            </a:xfrm>
            <a:prstGeom prst="straightConnector1">
              <a:avLst/>
            </a:prstGeom>
            <a:ln w="28575" cmpd="sng">
              <a:solidFill>
                <a:srgbClr val="0000FF"/>
              </a:solidFill>
              <a:prstDash val="dash"/>
              <a:tailEnd type="non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a:off x="526854" y="4724289"/>
              <a:ext cx="831949" cy="0"/>
            </a:xfrm>
            <a:prstGeom prst="straightConnector1">
              <a:avLst/>
            </a:prstGeom>
            <a:ln w="381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509532" y="4992739"/>
              <a:ext cx="1056249" cy="0"/>
            </a:xfrm>
            <a:prstGeom prst="straightConnector1">
              <a:avLst/>
            </a:prstGeom>
            <a:ln w="28575" cmpd="sng">
              <a:solidFill>
                <a:srgbClr val="0000FF"/>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846061" y="4381744"/>
              <a:ext cx="100386" cy="27717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H="1">
              <a:off x="1707832" y="4520332"/>
              <a:ext cx="510855" cy="935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grpSp>
        <p:nvGrpSpPr>
          <p:cNvPr id="56" name="Group 55"/>
          <p:cNvGrpSpPr/>
          <p:nvPr/>
        </p:nvGrpSpPr>
        <p:grpSpPr>
          <a:xfrm>
            <a:off x="1" y="-104168"/>
            <a:ext cx="9167812" cy="1350919"/>
            <a:chOff x="1" y="-104168"/>
            <a:chExt cx="9167812" cy="1350919"/>
          </a:xfrm>
        </p:grpSpPr>
        <p:pic>
          <p:nvPicPr>
            <p:cNvPr id="57" name="Picture 56"/>
            <p:cNvPicPr>
              <a:picLocks noChangeAspect="1"/>
            </p:cNvPicPr>
            <p:nvPr/>
          </p:nvPicPr>
          <p:blipFill>
            <a:blip r:embed="rId9"/>
            <a:stretch>
              <a:fillRect/>
            </a:stretch>
          </p:blipFill>
          <p:spPr>
            <a:xfrm>
              <a:off x="1" y="-104168"/>
              <a:ext cx="1407208" cy="1350919"/>
            </a:xfrm>
            <a:prstGeom prst="rect">
              <a:avLst/>
            </a:prstGeom>
          </p:spPr>
        </p:pic>
        <p:cxnSp>
          <p:nvCxnSpPr>
            <p:cNvPr id="58" name="Straight Connector 5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cxnSp>
        <p:nvCxnSpPr>
          <p:cNvPr id="70" name="Straight Arrow Connector 69"/>
          <p:cNvCxnSpPr/>
          <p:nvPr/>
        </p:nvCxnSpPr>
        <p:spPr>
          <a:xfrm>
            <a:off x="5485024" y="1388132"/>
            <a:ext cx="0" cy="950976"/>
          </a:xfrm>
          <a:prstGeom prst="straightConnector1">
            <a:avLst/>
          </a:prstGeom>
          <a:ln w="38100" cmpd="sng">
            <a:solidFill>
              <a:srgbClr val="000000"/>
            </a:solidFill>
            <a:tailEnd type="none"/>
          </a:ln>
          <a:effectLst/>
        </p:spPr>
        <p:style>
          <a:lnRef idx="2">
            <a:schemeClr val="accent1"/>
          </a:lnRef>
          <a:fillRef idx="0">
            <a:schemeClr val="accent1"/>
          </a:fillRef>
          <a:effectRef idx="1">
            <a:schemeClr val="accent1"/>
          </a:effectRef>
          <a:fontRef idx="minor">
            <a:schemeClr val="tx1"/>
          </a:fontRef>
        </p:style>
      </p:cxnSp>
      <p:graphicFrame>
        <p:nvGraphicFramePr>
          <p:cNvPr id="71" name="Object 70"/>
          <p:cNvGraphicFramePr>
            <a:graphicFrameLocks noChangeAspect="1"/>
          </p:cNvGraphicFramePr>
          <p:nvPr>
            <p:extLst>
              <p:ext uri="{D42A27DB-BD31-4B8C-83A1-F6EECF244321}">
                <p14:modId xmlns:p14="http://schemas.microsoft.com/office/powerpoint/2010/main" val="2107212955"/>
              </p:ext>
            </p:extLst>
          </p:nvPr>
        </p:nvGraphicFramePr>
        <p:xfrm>
          <a:off x="5495050" y="1171575"/>
          <a:ext cx="487362" cy="625475"/>
        </p:xfrm>
        <a:graphic>
          <a:graphicData uri="http://schemas.openxmlformats.org/presentationml/2006/ole">
            <mc:AlternateContent xmlns:mc="http://schemas.openxmlformats.org/markup-compatibility/2006">
              <mc:Choice xmlns:v="urn:schemas-microsoft-com:vml" Requires="v">
                <p:oleObj spid="_x0000_s78650" name="Equation" r:id="rId10" imgW="177800" imgH="228600" progId="Equation.3">
                  <p:embed/>
                </p:oleObj>
              </mc:Choice>
              <mc:Fallback>
                <p:oleObj name="Equation" r:id="rId10" imgW="177800" imgH="228600" progId="Equation.3">
                  <p:embed/>
                  <p:pic>
                    <p:nvPicPr>
                      <p:cNvPr id="0" name=""/>
                      <p:cNvPicPr/>
                      <p:nvPr/>
                    </p:nvPicPr>
                    <p:blipFill>
                      <a:blip r:embed="rId11"/>
                      <a:stretch>
                        <a:fillRect/>
                      </a:stretch>
                    </p:blipFill>
                    <p:spPr>
                      <a:xfrm>
                        <a:off x="5495050" y="1171575"/>
                        <a:ext cx="487362" cy="625475"/>
                      </a:xfrm>
                      <a:prstGeom prst="rect">
                        <a:avLst/>
                      </a:prstGeom>
                    </p:spPr>
                  </p:pic>
                </p:oleObj>
              </mc:Fallback>
            </mc:AlternateContent>
          </a:graphicData>
        </a:graphic>
      </p:graphicFrame>
      <p:graphicFrame>
        <p:nvGraphicFramePr>
          <p:cNvPr id="72" name="Object 71"/>
          <p:cNvGraphicFramePr>
            <a:graphicFrameLocks noChangeAspect="1"/>
          </p:cNvGraphicFramePr>
          <p:nvPr>
            <p:extLst>
              <p:ext uri="{D42A27DB-BD31-4B8C-83A1-F6EECF244321}">
                <p14:modId xmlns:p14="http://schemas.microsoft.com/office/powerpoint/2010/main" val="1998494168"/>
              </p:ext>
            </p:extLst>
          </p:nvPr>
        </p:nvGraphicFramePr>
        <p:xfrm>
          <a:off x="232435" y="6456213"/>
          <a:ext cx="286321" cy="367461"/>
        </p:xfrm>
        <a:graphic>
          <a:graphicData uri="http://schemas.openxmlformats.org/presentationml/2006/ole">
            <mc:AlternateContent xmlns:mc="http://schemas.openxmlformats.org/markup-compatibility/2006">
              <mc:Choice xmlns:v="urn:schemas-microsoft-com:vml" Requires="v">
                <p:oleObj spid="_x0000_s78651" name="Equation" r:id="rId12" imgW="177800" imgH="228600" progId="Equation.3">
                  <p:embed/>
                </p:oleObj>
              </mc:Choice>
              <mc:Fallback>
                <p:oleObj name="Equation" r:id="rId12" imgW="177800" imgH="228600" progId="Equation.3">
                  <p:embed/>
                  <p:pic>
                    <p:nvPicPr>
                      <p:cNvPr id="0" name=""/>
                      <p:cNvPicPr/>
                      <p:nvPr/>
                    </p:nvPicPr>
                    <p:blipFill>
                      <a:blip r:embed="rId11"/>
                      <a:stretch>
                        <a:fillRect/>
                      </a:stretch>
                    </p:blipFill>
                    <p:spPr>
                      <a:xfrm>
                        <a:off x="232435" y="6456213"/>
                        <a:ext cx="286321" cy="367461"/>
                      </a:xfrm>
                      <a:prstGeom prst="rect">
                        <a:avLst/>
                      </a:prstGeom>
                    </p:spPr>
                  </p:pic>
                </p:oleObj>
              </mc:Fallback>
            </mc:AlternateContent>
          </a:graphicData>
        </a:graphic>
      </p:graphicFrame>
      <p:cxnSp>
        <p:nvCxnSpPr>
          <p:cNvPr id="60" name="Straight Arrow Connector 59"/>
          <p:cNvCxnSpPr/>
          <p:nvPr/>
        </p:nvCxnSpPr>
        <p:spPr>
          <a:xfrm flipV="1">
            <a:off x="5486400" y="2321539"/>
            <a:ext cx="457200"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126146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13669</TotalTime>
  <Words>5255</Words>
  <Application>Microsoft Macintosh PowerPoint</Application>
  <PresentationFormat>On-screen Show (4:3)</PresentationFormat>
  <Paragraphs>723</Paragraphs>
  <Slides>80</Slides>
  <Notes>59</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80</vt:i4>
      </vt:variant>
    </vt:vector>
  </HeadingPairs>
  <TitlesOfParts>
    <vt:vector size="83" baseType="lpstr">
      <vt:lpstr>Office Theme</vt:lpstr>
      <vt:lpstr>Equation</vt:lpstr>
      <vt:lpstr>Microsoft Equation</vt:lpstr>
      <vt:lpstr>Intro to Controls and the new Controls Working Group</vt:lpstr>
      <vt:lpstr>Many other controls tutorials</vt:lpstr>
      <vt:lpstr>Outline</vt:lpstr>
      <vt:lpstr>Why we need control</vt:lpstr>
      <vt:lpstr>HAM-ISI Example</vt:lpstr>
      <vt:lpstr>HAM-ISI Example</vt:lpstr>
      <vt:lpstr>PowerPoint Presentation</vt:lpstr>
      <vt:lpstr>PowerPoint Presentation</vt:lpstr>
      <vt:lpstr>Feedback loop block diagram</vt:lpstr>
      <vt:lpstr>Feedback loop block diagram</vt:lpstr>
      <vt:lpstr>Feedback loop block diagram</vt:lpstr>
      <vt:lpstr>Feedback loop block diagram</vt:lpstr>
      <vt:lpstr>Feedback loop block diagram</vt:lpstr>
      <vt:lpstr>Feedback loop block diagram</vt:lpstr>
      <vt:lpstr>Transfer functions</vt:lpstr>
      <vt:lpstr>Feedback loop block diagram</vt:lpstr>
      <vt:lpstr>Feedback loop block diagram</vt:lpstr>
      <vt:lpstr>Feedback loop block diagram</vt:lpstr>
      <vt:lpstr>System models: Transfer Functions</vt:lpstr>
      <vt:lpstr>TF input/output relationship</vt:lpstr>
      <vt:lpstr>System models: Transfer Functions</vt:lpstr>
      <vt:lpstr>PowerPoint Presentation</vt:lpstr>
      <vt:lpstr>System models: Transfer Functions</vt:lpstr>
      <vt:lpstr>What determines the TF?</vt:lpstr>
      <vt:lpstr>What determines the TF?</vt:lpstr>
      <vt:lpstr>What determines the TF?</vt:lpstr>
      <vt:lpstr>Control design: poles and zeros</vt:lpstr>
      <vt:lpstr>System models: Transfer Functions</vt:lpstr>
      <vt:lpstr>System models: Transfer Functions</vt:lpstr>
      <vt:lpstr>System models: Transfer Functions</vt:lpstr>
      <vt:lpstr>Poles in the complex plane</vt:lpstr>
      <vt:lpstr>Poles in the complex plane</vt:lpstr>
      <vt:lpstr>Poles in the complex plane</vt:lpstr>
      <vt:lpstr>Poles in the complex plane</vt:lpstr>
      <vt:lpstr>Poles in the complex plane</vt:lpstr>
      <vt:lpstr>Resonance Quality (Q) factor</vt:lpstr>
      <vt:lpstr>PowerPoint Presentation</vt:lpstr>
      <vt:lpstr>Feedback Stability</vt:lpstr>
      <vt:lpstr>Feedback loop block diagram</vt:lpstr>
      <vt:lpstr>Feedback loop block diagram</vt:lpstr>
      <vt:lpstr>Feedback loop block diagram</vt:lpstr>
      <vt:lpstr>Feedback loop block diagram</vt:lpstr>
      <vt:lpstr>Feedback loop block diagram</vt:lpstr>
      <vt:lpstr>Feedback loop block diagram</vt:lpstr>
      <vt:lpstr>Ex. Loop Gain TF: CAHS</vt:lpstr>
      <vt:lpstr>Ex. Loop Gain TF: CAHS</vt:lpstr>
      <vt:lpstr>Ex. Loop Gain TF: CAHS</vt:lpstr>
      <vt:lpstr>Ex. Loop Gain TF: CAHS</vt:lpstr>
      <vt:lpstr>PowerPoint Presentation</vt:lpstr>
      <vt:lpstr>PowerPoint Presentation</vt:lpstr>
      <vt:lpstr>Another Loop Gain Example</vt:lpstr>
      <vt:lpstr>Another Loop Gain Example</vt:lpstr>
      <vt:lpstr>This is Stable!?</vt:lpstr>
      <vt:lpstr>This is Stable!?</vt:lpstr>
      <vt:lpstr>This is Stable!?</vt:lpstr>
      <vt:lpstr>PowerPoint Presentation</vt:lpstr>
      <vt:lpstr>Controls text books</vt:lpstr>
      <vt:lpstr>Control System Working Group (CSWG)</vt:lpstr>
      <vt:lpstr>Control System Working Group (CSWG)</vt:lpstr>
      <vt:lpstr>CSWG Role</vt:lpstr>
      <vt:lpstr>CSWG Role</vt:lpstr>
      <vt:lpstr>5 current focus areas identified</vt:lpstr>
      <vt:lpstr>Additional Focus Areas?</vt:lpstr>
      <vt:lpstr>PowerPoint Presentation</vt:lpstr>
      <vt:lpstr>Meetings</vt:lpstr>
      <vt:lpstr>CSWG Wiki</vt:lpstr>
      <vt:lpstr>CSWG tools</vt:lpstr>
      <vt:lpstr>We Need You!</vt:lpstr>
      <vt:lpstr>Extra Slides</vt:lpstr>
      <vt:lpstr>Control design: poles and zeros</vt:lpstr>
      <vt:lpstr>5 current focus areas identified</vt:lpstr>
      <vt:lpstr>PowerPoint Presentation</vt:lpstr>
      <vt:lpstr>5 current focus areas identified</vt:lpstr>
      <vt:lpstr>5 current focus areas identified</vt:lpstr>
      <vt:lpstr>5 current focus areas identified</vt:lpstr>
      <vt:lpstr>Control Loops Everywhere</vt:lpstr>
      <vt:lpstr>What TFs mean?</vt:lpstr>
      <vt:lpstr>What TFs mean?</vt:lpstr>
      <vt:lpstr>What TFs mean?</vt:lpstr>
      <vt:lpstr>What TFs mean?</vt:lpstr>
    </vt:vector>
  </TitlesOfParts>
  <Company>Stanford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to Controls and the new Controls Working Group</dc:title>
  <dc:creator>Brett Shapiro</dc:creator>
  <cp:lastModifiedBy>Brett Shapiro</cp:lastModifiedBy>
  <cp:revision>443</cp:revision>
  <dcterms:created xsi:type="dcterms:W3CDTF">2016-08-16T23:58:35Z</dcterms:created>
  <dcterms:modified xsi:type="dcterms:W3CDTF">2016-08-31T01:08:08Z</dcterms:modified>
</cp:coreProperties>
</file>