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m4v" ContentType="video/unknown"/>
  <Default Extension="mp4" ContentType="video/unknown"/>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embeddings/oleObject1.bin" ContentType="application/vnd.openxmlformats-officedocument.oleObject"/>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2.bin" ContentType="application/vnd.openxmlformats-officedocument.oleObject"/>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1"/>
  </p:sldMasterIdLst>
  <p:notesMasterIdLst>
    <p:notesMasterId r:id="rId29"/>
  </p:notesMasterIdLst>
  <p:handoutMasterIdLst>
    <p:handoutMasterId r:id="rId30"/>
  </p:handoutMasterIdLst>
  <p:sldIdLst>
    <p:sldId id="302" r:id="rId2"/>
    <p:sldId id="314" r:id="rId3"/>
    <p:sldId id="334" r:id="rId4"/>
    <p:sldId id="326" r:id="rId5"/>
    <p:sldId id="322" r:id="rId6"/>
    <p:sldId id="329" r:id="rId7"/>
    <p:sldId id="335" r:id="rId8"/>
    <p:sldId id="333" r:id="rId9"/>
    <p:sldId id="330" r:id="rId10"/>
    <p:sldId id="305" r:id="rId11"/>
    <p:sldId id="303" r:id="rId12"/>
    <p:sldId id="325" r:id="rId13"/>
    <p:sldId id="307" r:id="rId14"/>
    <p:sldId id="310" r:id="rId15"/>
    <p:sldId id="315" r:id="rId16"/>
    <p:sldId id="316" r:id="rId17"/>
    <p:sldId id="317" r:id="rId18"/>
    <p:sldId id="318" r:id="rId19"/>
    <p:sldId id="319" r:id="rId20"/>
    <p:sldId id="320" r:id="rId21"/>
    <p:sldId id="340" r:id="rId22"/>
    <p:sldId id="336" r:id="rId23"/>
    <p:sldId id="338" r:id="rId24"/>
    <p:sldId id="337" r:id="rId25"/>
    <p:sldId id="331" r:id="rId26"/>
    <p:sldId id="341" r:id="rId27"/>
    <p:sldId id="342" r:id="rId2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630" autoAdjust="0"/>
  </p:normalViewPr>
  <p:slideViewPr>
    <p:cSldViewPr>
      <p:cViewPr varScale="1">
        <p:scale>
          <a:sx n="56" d="100"/>
          <a:sy n="56" d="100"/>
        </p:scale>
        <p:origin x="-896"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43225" cy="465138"/>
          </a:xfrm>
          <a:prstGeom prst="rect">
            <a:avLst/>
          </a:prstGeom>
          <a:noFill/>
          <a:ln w="9525">
            <a:noFill/>
            <a:miter lim="800000"/>
            <a:headEnd/>
            <a:tailEnd/>
          </a:ln>
          <a:effectLst/>
        </p:spPr>
        <p:txBody>
          <a:bodyPr vert="horz" wrap="square" lIns="89978" tIns="44988" rIns="89978" bIns="44988" numCol="1" anchor="t" anchorCtr="0" compatLnSpc="1">
            <a:prstTxWarp prst="textNoShape">
              <a:avLst/>
            </a:prstTxWarp>
          </a:bodyPr>
          <a:lstStyle>
            <a:lvl1pPr defTabSz="900113">
              <a:defRPr sz="1200">
                <a:ea typeface="+mn-ea"/>
                <a:cs typeface="+mn-cs"/>
              </a:defRPr>
            </a:lvl1pPr>
          </a:lstStyle>
          <a:p>
            <a:pPr>
              <a:defRPr/>
            </a:pPr>
            <a:endParaRPr lang="en-US"/>
          </a:p>
        </p:txBody>
      </p:sp>
      <p:sp>
        <p:nvSpPr>
          <p:cNvPr id="37891" name="Rectangle 3"/>
          <p:cNvSpPr>
            <a:spLocks noGrp="1" noChangeArrowheads="1"/>
          </p:cNvSpPr>
          <p:nvPr>
            <p:ph type="dt" sz="quarter" idx="1"/>
          </p:nvPr>
        </p:nvSpPr>
        <p:spPr bwMode="auto">
          <a:xfrm>
            <a:off x="3900488" y="0"/>
            <a:ext cx="2941637" cy="465138"/>
          </a:xfrm>
          <a:prstGeom prst="rect">
            <a:avLst/>
          </a:prstGeom>
          <a:noFill/>
          <a:ln w="9525">
            <a:noFill/>
            <a:miter lim="800000"/>
            <a:headEnd/>
            <a:tailEnd/>
          </a:ln>
          <a:effectLst/>
        </p:spPr>
        <p:txBody>
          <a:bodyPr vert="horz" wrap="square" lIns="89978" tIns="44988" rIns="89978" bIns="44988" numCol="1" anchor="t" anchorCtr="0" compatLnSpc="1">
            <a:prstTxWarp prst="textNoShape">
              <a:avLst/>
            </a:prstTxWarp>
          </a:bodyPr>
          <a:lstStyle>
            <a:lvl1pPr algn="r" defTabSz="900113">
              <a:defRPr sz="1200">
                <a:ea typeface="+mn-ea"/>
                <a:cs typeface="+mn-cs"/>
              </a:defRPr>
            </a:lvl1pPr>
          </a:lstStyle>
          <a:p>
            <a:pPr>
              <a:defRPr/>
            </a:pPr>
            <a:endParaRPr lang="en-US"/>
          </a:p>
        </p:txBody>
      </p:sp>
      <p:sp>
        <p:nvSpPr>
          <p:cNvPr id="37892" name="Rectangle 4"/>
          <p:cNvSpPr>
            <a:spLocks noGrp="1" noChangeArrowheads="1"/>
          </p:cNvSpPr>
          <p:nvPr>
            <p:ph type="ftr" sz="quarter" idx="2"/>
          </p:nvPr>
        </p:nvSpPr>
        <p:spPr bwMode="auto">
          <a:xfrm>
            <a:off x="0" y="8678863"/>
            <a:ext cx="2943225" cy="465137"/>
          </a:xfrm>
          <a:prstGeom prst="rect">
            <a:avLst/>
          </a:prstGeom>
          <a:noFill/>
          <a:ln w="9525">
            <a:noFill/>
            <a:miter lim="800000"/>
            <a:headEnd/>
            <a:tailEnd/>
          </a:ln>
          <a:effectLst/>
        </p:spPr>
        <p:txBody>
          <a:bodyPr vert="horz" wrap="square" lIns="89978" tIns="44988" rIns="89978" bIns="44988" numCol="1" anchor="b" anchorCtr="0" compatLnSpc="1">
            <a:prstTxWarp prst="textNoShape">
              <a:avLst/>
            </a:prstTxWarp>
          </a:bodyPr>
          <a:lstStyle>
            <a:lvl1pPr defTabSz="900113">
              <a:defRPr sz="1200">
                <a:ea typeface="+mn-ea"/>
                <a:cs typeface="+mn-cs"/>
              </a:defRPr>
            </a:lvl1pPr>
          </a:lstStyle>
          <a:p>
            <a:pPr>
              <a:defRPr/>
            </a:pPr>
            <a:endParaRPr lang="en-US"/>
          </a:p>
        </p:txBody>
      </p:sp>
      <p:sp>
        <p:nvSpPr>
          <p:cNvPr id="37893" name="Rectangle 5"/>
          <p:cNvSpPr>
            <a:spLocks noGrp="1" noChangeArrowheads="1"/>
          </p:cNvSpPr>
          <p:nvPr>
            <p:ph type="sldNum" sz="quarter" idx="3"/>
          </p:nvPr>
        </p:nvSpPr>
        <p:spPr bwMode="auto">
          <a:xfrm>
            <a:off x="3900488" y="8678863"/>
            <a:ext cx="2941637" cy="465137"/>
          </a:xfrm>
          <a:prstGeom prst="rect">
            <a:avLst/>
          </a:prstGeom>
          <a:noFill/>
          <a:ln w="9525">
            <a:noFill/>
            <a:miter lim="800000"/>
            <a:headEnd/>
            <a:tailEnd/>
          </a:ln>
          <a:effectLst/>
        </p:spPr>
        <p:txBody>
          <a:bodyPr vert="horz" wrap="square" lIns="89978" tIns="44988" rIns="89978" bIns="44988" numCol="1" anchor="b" anchorCtr="0" compatLnSpc="1">
            <a:prstTxWarp prst="textNoShape">
              <a:avLst/>
            </a:prstTxWarp>
          </a:bodyPr>
          <a:lstStyle>
            <a:lvl1pPr algn="r" defTabSz="900113">
              <a:defRPr sz="1200"/>
            </a:lvl1pPr>
          </a:lstStyle>
          <a:p>
            <a:pPr>
              <a:defRPr/>
            </a:pPr>
            <a:fld id="{E298F390-BB0A-9745-9D6A-1532A2CDA094}" type="slidenum">
              <a:rPr lang="en-US"/>
              <a:pPr>
                <a:defRPr/>
              </a:pPr>
              <a:t>‹#›</a:t>
            </a:fld>
            <a:endParaRPr lang="en-US"/>
          </a:p>
        </p:txBody>
      </p:sp>
    </p:spTree>
    <p:extLst>
      <p:ext uri="{BB962C8B-B14F-4D97-AF65-F5344CB8AC3E}">
        <p14:creationId xmlns:p14="http://schemas.microsoft.com/office/powerpoint/2010/main" val="17200365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square" lIns="89978" tIns="44988" rIns="89978" bIns="44988" numCol="1" anchor="t" anchorCtr="0" compatLnSpc="1">
            <a:prstTxWarp prst="textNoShape">
              <a:avLst/>
            </a:prstTxWarp>
          </a:bodyPr>
          <a:lstStyle>
            <a:lvl1pPr defTabSz="900113">
              <a:defRPr sz="120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12700">
            <a:noFill/>
            <a:miter lim="800000"/>
            <a:headEnd type="none" w="sm" len="sm"/>
            <a:tailEnd type="none" w="sm" len="sm"/>
          </a:ln>
          <a:effectLst/>
        </p:spPr>
        <p:txBody>
          <a:bodyPr vert="horz" wrap="square" lIns="89978" tIns="44988" rIns="89978" bIns="44988" numCol="1" anchor="t" anchorCtr="0" compatLnSpc="1">
            <a:prstTxWarp prst="textNoShape">
              <a:avLst/>
            </a:prstTxWarp>
          </a:bodyPr>
          <a:lstStyle>
            <a:lvl1pPr algn="r" defTabSz="900113">
              <a:defRPr sz="1200">
                <a:ea typeface="+mn-ea"/>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12700">
            <a:noFill/>
            <a:miter lim="800000"/>
            <a:headEnd type="none" w="sm" len="sm"/>
            <a:tailEnd type="none" w="sm" len="sm"/>
          </a:ln>
          <a:effectLst/>
        </p:spPr>
        <p:txBody>
          <a:bodyPr vert="horz" wrap="square" lIns="89978" tIns="44988" rIns="89978" bIns="4498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12700">
            <a:noFill/>
            <a:miter lim="800000"/>
            <a:headEnd type="none" w="sm" len="sm"/>
            <a:tailEnd type="none" w="sm" len="sm"/>
          </a:ln>
          <a:effectLst/>
        </p:spPr>
        <p:txBody>
          <a:bodyPr vert="horz" wrap="square" lIns="89978" tIns="44988" rIns="89978" bIns="44988" numCol="1" anchor="b" anchorCtr="0" compatLnSpc="1">
            <a:prstTxWarp prst="textNoShape">
              <a:avLst/>
            </a:prstTxWarp>
          </a:bodyPr>
          <a:lstStyle>
            <a:lvl1pPr defTabSz="900113">
              <a:defRPr sz="120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12700">
            <a:noFill/>
            <a:miter lim="800000"/>
            <a:headEnd type="none" w="sm" len="sm"/>
            <a:tailEnd type="none" w="sm" len="sm"/>
          </a:ln>
          <a:effectLst/>
        </p:spPr>
        <p:txBody>
          <a:bodyPr vert="horz" wrap="square" lIns="89978" tIns="44988" rIns="89978" bIns="44988" numCol="1" anchor="b" anchorCtr="0" compatLnSpc="1">
            <a:prstTxWarp prst="textNoShape">
              <a:avLst/>
            </a:prstTxWarp>
          </a:bodyPr>
          <a:lstStyle>
            <a:lvl1pPr algn="r" defTabSz="900113">
              <a:defRPr sz="1200"/>
            </a:lvl1pPr>
          </a:lstStyle>
          <a:p>
            <a:pPr>
              <a:defRPr/>
            </a:pPr>
            <a:fld id="{107A017B-F9B1-9743-8104-3F7AB792CE64}" type="slidenum">
              <a:rPr lang="en-US"/>
              <a:pPr>
                <a:defRPr/>
              </a:pPr>
              <a:t>‹#›</a:t>
            </a:fld>
            <a:endParaRPr lang="en-US"/>
          </a:p>
        </p:txBody>
      </p:sp>
    </p:spTree>
    <p:extLst>
      <p:ext uri="{BB962C8B-B14F-4D97-AF65-F5344CB8AC3E}">
        <p14:creationId xmlns:p14="http://schemas.microsoft.com/office/powerpoint/2010/main" val="151910385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5pPr>
            <a:lvl6pPr marL="25146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6pPr>
            <a:lvl7pPr marL="29718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7pPr>
            <a:lvl8pPr marL="34290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8pPr>
            <a:lvl9pPr marL="38862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9pPr>
          </a:lstStyle>
          <a:p>
            <a:pPr eaLnBrk="1" hangingPunct="1"/>
            <a:fld id="{A4808D13-37E7-444E-BA50-00565AE51603}" type="slidenum">
              <a:rPr lang="en-GB" sz="1200">
                <a:solidFill>
                  <a:srgbClr val="000000"/>
                </a:solidFill>
              </a:rPr>
              <a:pPr eaLnBrk="1" hangingPunct="1"/>
              <a:t>8</a:t>
            </a:fld>
            <a:endParaRPr lang="en-GB" sz="1200">
              <a:solidFill>
                <a:srgbClr val="000000"/>
              </a:solidFill>
            </a:endParaRPr>
          </a:p>
        </p:txBody>
      </p:sp>
      <p:sp>
        <p:nvSpPr>
          <p:cNvPr id="44035" name="Text Box 1"/>
          <p:cNvSpPr txBox="1">
            <a:spLocks noChangeArrowheads="1"/>
          </p:cNvSpPr>
          <p:nvPr/>
        </p:nvSpPr>
        <p:spPr bwMode="auto">
          <a:xfrm>
            <a:off x="3886200" y="8686800"/>
            <a:ext cx="29654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5pPr>
            <a:lvl6pPr marL="25146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6pPr>
            <a:lvl7pPr marL="29718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7pPr>
            <a:lvl8pPr marL="34290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8pPr>
            <a:lvl9pPr marL="38862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9pPr>
          </a:lstStyle>
          <a:p>
            <a:pPr algn="r" eaLnBrk="1" hangingPunct="1">
              <a:lnSpc>
                <a:spcPct val="100000"/>
              </a:lnSpc>
            </a:pPr>
            <a:fld id="{0825A82E-1A93-9041-9DCE-FA8A2C3DE3D9}" type="slidenum">
              <a:rPr lang="en-GB" sz="1200">
                <a:solidFill>
                  <a:srgbClr val="000000"/>
                </a:solidFill>
              </a:rPr>
              <a:pPr algn="r" eaLnBrk="1" hangingPunct="1">
                <a:lnSpc>
                  <a:spcPct val="100000"/>
                </a:lnSpc>
              </a:pPr>
              <a:t>8</a:t>
            </a:fld>
            <a:endParaRPr lang="en-GB" sz="1200">
              <a:solidFill>
                <a:srgbClr val="000000"/>
              </a:solidFill>
            </a:endParaRPr>
          </a:p>
        </p:txBody>
      </p:sp>
      <p:sp>
        <p:nvSpPr>
          <p:cNvPr id="44036" name="Text Box 2"/>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5pPr>
            <a:lvl6pPr marL="25146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6pPr>
            <a:lvl7pPr marL="29718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7pPr>
            <a:lvl8pPr marL="34290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8pPr>
            <a:lvl9pPr marL="38862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9pPr>
          </a:lstStyle>
          <a:p>
            <a:pPr algn="r" eaLnBrk="1" hangingPunct="1">
              <a:lnSpc>
                <a:spcPct val="100000"/>
              </a:lnSpc>
            </a:pPr>
            <a:fld id="{C901A770-4136-1F4F-9B5A-5AE675CCD73F}" type="slidenum">
              <a:rPr lang="en-GB" sz="1200">
                <a:solidFill>
                  <a:srgbClr val="000000"/>
                </a:solidFill>
              </a:rPr>
              <a:pPr algn="r" eaLnBrk="1" hangingPunct="1">
                <a:lnSpc>
                  <a:spcPct val="100000"/>
                </a:lnSpc>
              </a:pPr>
              <a:t>8</a:t>
            </a:fld>
            <a:endParaRPr lang="en-GB" sz="1200">
              <a:solidFill>
                <a:srgbClr val="000000"/>
              </a:solidFill>
            </a:endParaRPr>
          </a:p>
        </p:txBody>
      </p:sp>
      <p:sp>
        <p:nvSpPr>
          <p:cNvPr id="44037" name="Text Box 3"/>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lnSpc>
                <a:spcPct val="68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68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68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68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pPr eaLnBrk="1" hangingPunct="1"/>
            <a:endParaRPr lang="en-US"/>
          </a:p>
        </p:txBody>
      </p:sp>
      <p:sp>
        <p:nvSpPr>
          <p:cNvPr id="44038" name="Rectangle 4"/>
          <p:cNvSpPr>
            <a:spLocks noGrp="1" noChangeArrowheads="1"/>
          </p:cNvSpPr>
          <p:nvPr>
            <p:ph type="body"/>
          </p:nvPr>
        </p:nvSpPr>
        <p:spPr>
          <a:xfrm>
            <a:off x="914400" y="4343400"/>
            <a:ext cx="5022850" cy="4108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11"/>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fld id="{2E1DE46A-59EF-4C49-889E-14D444EB3715}" type="slidenum">
              <a:rPr lang="en-GB" altLang="en-US" sz="1200">
                <a:solidFill>
                  <a:srgbClr val="000000"/>
                </a:solidFill>
              </a:rPr>
              <a:pPr eaLnBrk="1" hangingPunct="1"/>
              <a:t>10</a:t>
            </a:fld>
            <a:endParaRPr lang="en-GB" altLang="en-US" sz="1200">
              <a:solidFill>
                <a:srgbClr val="000000"/>
              </a:solidFill>
            </a:endParaRPr>
          </a:p>
        </p:txBody>
      </p:sp>
      <p:sp>
        <p:nvSpPr>
          <p:cNvPr id="15363" name="Text Box 1"/>
          <p:cNvSpPr txBox="1">
            <a:spLocks noChangeArrowheads="1"/>
          </p:cNvSpPr>
          <p:nvPr/>
        </p:nvSpPr>
        <p:spPr bwMode="auto">
          <a:xfrm>
            <a:off x="3886200" y="8686800"/>
            <a:ext cx="29654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lnSpc>
                <a:spcPct val="100000"/>
              </a:lnSpc>
            </a:pPr>
            <a:fld id="{F90205DD-9DD4-4F09-BCF2-8642DC3B6A8E}" type="slidenum">
              <a:rPr lang="en-GB" altLang="en-US" sz="1200">
                <a:solidFill>
                  <a:srgbClr val="000000"/>
                </a:solidFill>
              </a:rPr>
              <a:pPr algn="r" eaLnBrk="1" hangingPunct="1">
                <a:lnSpc>
                  <a:spcPct val="100000"/>
                </a:lnSpc>
              </a:pPr>
              <a:t>10</a:t>
            </a:fld>
            <a:endParaRPr lang="en-GB" altLang="en-US" sz="1200">
              <a:solidFill>
                <a:srgbClr val="000000"/>
              </a:solidFill>
            </a:endParaRPr>
          </a:p>
        </p:txBody>
      </p:sp>
      <p:sp>
        <p:nvSpPr>
          <p:cNvPr id="15364" name="Text Box 2"/>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lnSpc>
                <a:spcPct val="100000"/>
              </a:lnSpc>
            </a:pPr>
            <a:fld id="{47830B7A-5A27-461B-A0F7-46734BB9D17D}" type="slidenum">
              <a:rPr lang="en-GB" altLang="en-US" sz="1200">
                <a:solidFill>
                  <a:srgbClr val="000000"/>
                </a:solidFill>
              </a:rPr>
              <a:pPr algn="r" eaLnBrk="1" hangingPunct="1">
                <a:lnSpc>
                  <a:spcPct val="100000"/>
                </a:lnSpc>
              </a:pPr>
              <a:t>10</a:t>
            </a:fld>
            <a:endParaRPr lang="en-GB" altLang="en-US" sz="1200">
              <a:solidFill>
                <a:srgbClr val="000000"/>
              </a:solidFill>
            </a:endParaRPr>
          </a:p>
        </p:txBody>
      </p:sp>
      <p:sp>
        <p:nvSpPr>
          <p:cNvPr id="15365" name="Text Box 3"/>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bg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bg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bg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eaLnBrk="1" hangingPunct="1"/>
            <a:endParaRPr lang="en-US" altLang="en-US"/>
          </a:p>
        </p:txBody>
      </p:sp>
      <p:sp>
        <p:nvSpPr>
          <p:cNvPr id="15366" name="Rectangle 4"/>
          <p:cNvSpPr>
            <a:spLocks noGrp="1" noChangeArrowheads="1"/>
          </p:cNvSpPr>
          <p:nvPr>
            <p:ph type="body"/>
          </p:nvPr>
        </p:nvSpPr>
        <p:spPr>
          <a:xfrm>
            <a:off x="914400" y="4343400"/>
            <a:ext cx="5022850" cy="4108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763379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07038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r>
              <a:rPr lang="en-US" smtClean="0"/>
              <a:t>Raab:  Cries From the Cosmos</a:t>
            </a: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F7A6DA8A-7F1F-1147-9C6C-874CAACCCC5B}" type="slidenum">
              <a:rPr lang="en-US"/>
              <a:pPr>
                <a:defRPr/>
              </a:pPr>
              <a:t>‹#›</a:t>
            </a:fld>
            <a:endParaRPr lang="en-US"/>
          </a:p>
        </p:txBody>
      </p:sp>
    </p:spTree>
    <p:extLst>
      <p:ext uri="{BB962C8B-B14F-4D97-AF65-F5344CB8AC3E}">
        <p14:creationId xmlns:p14="http://schemas.microsoft.com/office/powerpoint/2010/main" val="1991669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03835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9626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r>
              <a:rPr lang="en-US" smtClean="0"/>
              <a:t>Raab:  Cries From the Cosmos</a:t>
            </a: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C5F6D1C0-7B07-5D4E-852F-C652A90D9EC6}" type="slidenum">
              <a:rPr lang="en-US"/>
              <a:pPr>
                <a:defRPr/>
              </a:pPr>
              <a:t>‹#›</a:t>
            </a:fld>
            <a:endParaRPr lang="en-US"/>
          </a:p>
        </p:txBody>
      </p:sp>
    </p:spTree>
    <p:extLst>
      <p:ext uri="{BB962C8B-B14F-4D97-AF65-F5344CB8AC3E}">
        <p14:creationId xmlns:p14="http://schemas.microsoft.com/office/powerpoint/2010/main" val="4214069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 Top nologo">
    <p:spTree>
      <p:nvGrpSpPr>
        <p:cNvPr id="1" name=""/>
        <p:cNvGrpSpPr/>
        <p:nvPr/>
      </p:nvGrpSpPr>
      <p:grpSpPr>
        <a:xfrm>
          <a:off x="0" y="0"/>
          <a:ext cx="0" cy="0"/>
          <a:chOff x="0" y="0"/>
          <a:chExt cx="0" cy="0"/>
        </a:xfrm>
      </p:grpSpPr>
      <p:pic>
        <p:nvPicPr>
          <p:cNvPr id="3" name="pasted1.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713" y="682625"/>
            <a:ext cx="7634287"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9" name="Shape 29"/>
          <p:cNvSpPr>
            <a:spLocks noGrp="1"/>
          </p:cNvSpPr>
          <p:nvPr>
            <p:ph type="title"/>
          </p:nvPr>
        </p:nvSpPr>
        <p:spPr>
          <a:xfrm>
            <a:off x="1375172" y="89297"/>
            <a:ext cx="7134820" cy="473273"/>
          </a:xfrm>
          <a:prstGeom prst="rect">
            <a:avLst/>
          </a:prstGeom>
        </p:spPr>
        <p:txBody>
          <a:bodyPr lIns="0" tIns="0" rIns="0" bIns="0"/>
          <a:lstStyle>
            <a:lvl1pPr marL="0" marR="0" defTabSz="410751">
              <a:lnSpc>
                <a:spcPts val="3867"/>
              </a:lnSpc>
              <a:spcBef>
                <a:spcPts val="211"/>
              </a:spcBef>
              <a:tabLst>
                <a:tab pos="857220" algn="l"/>
              </a:tabLst>
              <a:defRPr sz="3200">
                <a:uFillTx/>
                <a:latin typeface="+mn-lt"/>
                <a:ea typeface="+mn-ea"/>
                <a:cs typeface="+mn-cs"/>
                <a:sym typeface="Helvetica"/>
              </a:defRPr>
            </a:lvl1pPr>
          </a:lstStyle>
          <a:p>
            <a:pPr lvl="0"/>
            <a:r>
              <a:rPr/>
              <a:t>Title Text</a:t>
            </a:r>
          </a:p>
        </p:txBody>
      </p:sp>
    </p:spTree>
    <p:extLst>
      <p:ext uri="{BB962C8B-B14F-4D97-AF65-F5344CB8AC3E}">
        <p14:creationId xmlns:p14="http://schemas.microsoft.com/office/powerpoint/2010/main" val="3162237779"/>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266700"/>
            <a:ext cx="72390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1430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smtClean="0"/>
              <a:t>Raab:  Cries From the Cosmos</a:t>
            </a: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36518C8F-5214-F34C-B4EB-4EAFCC95D51E}" type="slidenum">
              <a:rPr lang="en-US"/>
              <a:pPr/>
              <a:t>‹#›</a:t>
            </a:fld>
            <a:endParaRPr lang="en-US"/>
          </a:p>
        </p:txBody>
      </p:sp>
    </p:spTree>
    <p:extLst>
      <p:ext uri="{BB962C8B-B14F-4D97-AF65-F5344CB8AC3E}">
        <p14:creationId xmlns:p14="http://schemas.microsoft.com/office/powerpoint/2010/main" val="3135267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7239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r>
              <a:rPr lang="en-US" smtClean="0"/>
              <a:t>Raab:  Cries From the Cosmos</a:t>
            </a: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7885BD74-D3CF-0748-A42B-5AACE3A7331E}" type="slidenum">
              <a:rPr lang="en-US"/>
              <a:pPr>
                <a:defRPr/>
              </a:pPr>
              <a:t>‹#›</a:t>
            </a:fld>
            <a:endParaRPr lang="en-US"/>
          </a:p>
        </p:txBody>
      </p:sp>
    </p:spTree>
    <p:extLst>
      <p:ext uri="{BB962C8B-B14F-4D97-AF65-F5344CB8AC3E}">
        <p14:creationId xmlns:p14="http://schemas.microsoft.com/office/powerpoint/2010/main" val="531754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xfrm>
            <a:off x="-1295400" y="6248400"/>
            <a:ext cx="1905000" cy="457200"/>
          </a:xfrm>
          <a:ln/>
        </p:spPr>
        <p:txBody>
          <a:bodyPr/>
          <a:lstStyle>
            <a:lvl1pPr>
              <a:defRPr/>
            </a:lvl1pPr>
          </a:lstStyle>
          <a:p>
            <a:pPr>
              <a:defRPr/>
            </a:pPr>
            <a:endParaRPr lang="en-US" dirty="0"/>
          </a:p>
        </p:txBody>
      </p:sp>
      <p:sp>
        <p:nvSpPr>
          <p:cNvPr id="5" name="Rectangle 3"/>
          <p:cNvSpPr>
            <a:spLocks noGrp="1" noChangeArrowheads="1"/>
          </p:cNvSpPr>
          <p:nvPr>
            <p:ph type="ftr" sz="quarter" idx="11"/>
          </p:nvPr>
        </p:nvSpPr>
        <p:spPr>
          <a:ln/>
        </p:spPr>
        <p:txBody>
          <a:bodyPr/>
          <a:lstStyle>
            <a:lvl1pPr>
              <a:defRPr/>
            </a:lvl1pPr>
          </a:lstStyle>
          <a:p>
            <a:pPr>
              <a:defRPr/>
            </a:pPr>
            <a:r>
              <a:rPr lang="en-US" smtClean="0"/>
              <a:t>Raab:  Cries From the Cosmos</a:t>
            </a:r>
            <a:endParaRPr lang="en-US" dirty="0"/>
          </a:p>
        </p:txBody>
      </p:sp>
      <p:sp>
        <p:nvSpPr>
          <p:cNvPr id="6" name="Rectangle 4"/>
          <p:cNvSpPr>
            <a:spLocks noGrp="1" noChangeArrowheads="1"/>
          </p:cNvSpPr>
          <p:nvPr>
            <p:ph type="sldNum" sz="quarter" idx="12"/>
          </p:nvPr>
        </p:nvSpPr>
        <p:spPr>
          <a:ln/>
        </p:spPr>
        <p:txBody>
          <a:bodyPr/>
          <a:lstStyle>
            <a:lvl1pPr>
              <a:defRPr/>
            </a:lvl1pPr>
          </a:lstStyle>
          <a:p>
            <a:pPr>
              <a:defRPr/>
            </a:pPr>
            <a:fld id="{3FA244CC-88F7-B741-ABEA-29EACDCA51E3}" type="slidenum">
              <a:rPr lang="en-US"/>
              <a:pPr>
                <a:defRPr/>
              </a:pPr>
              <a:t>‹#›</a:t>
            </a:fld>
            <a:endParaRPr lang="en-US"/>
          </a:p>
        </p:txBody>
      </p:sp>
    </p:spTree>
    <p:extLst>
      <p:ext uri="{BB962C8B-B14F-4D97-AF65-F5344CB8AC3E}">
        <p14:creationId xmlns:p14="http://schemas.microsoft.com/office/powerpoint/2010/main" val="2099603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r>
              <a:rPr lang="en-US" smtClean="0"/>
              <a:t>Raab:  Cries From the Cosmos</a:t>
            </a: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4927AAFD-5CC9-094C-B43C-6DF832D8A848}" type="slidenum">
              <a:rPr lang="en-US"/>
              <a:pPr>
                <a:defRPr/>
              </a:pPr>
              <a:t>‹#›</a:t>
            </a:fld>
            <a:endParaRPr lang="en-US"/>
          </a:p>
        </p:txBody>
      </p:sp>
    </p:spTree>
    <p:extLst>
      <p:ext uri="{BB962C8B-B14F-4D97-AF65-F5344CB8AC3E}">
        <p14:creationId xmlns:p14="http://schemas.microsoft.com/office/powerpoint/2010/main" val="27262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r>
              <a:rPr lang="en-US" smtClean="0"/>
              <a:t>Raab:  Cries From the Cosmos</a:t>
            </a: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E254310B-EE97-7442-930E-12E436E4C0AB}" type="slidenum">
              <a:rPr lang="en-US"/>
              <a:pPr>
                <a:defRPr/>
              </a:pPr>
              <a:t>‹#›</a:t>
            </a:fld>
            <a:endParaRPr lang="en-US"/>
          </a:p>
        </p:txBody>
      </p:sp>
    </p:spTree>
    <p:extLst>
      <p:ext uri="{BB962C8B-B14F-4D97-AF65-F5344CB8AC3E}">
        <p14:creationId xmlns:p14="http://schemas.microsoft.com/office/powerpoint/2010/main" val="3264502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ftr" sz="quarter" idx="11"/>
          </p:nvPr>
        </p:nvSpPr>
        <p:spPr>
          <a:ln/>
        </p:spPr>
        <p:txBody>
          <a:bodyPr/>
          <a:lstStyle>
            <a:lvl1pPr>
              <a:defRPr/>
            </a:lvl1pPr>
          </a:lstStyle>
          <a:p>
            <a:pPr>
              <a:defRPr/>
            </a:pPr>
            <a:r>
              <a:rPr lang="en-US" smtClean="0"/>
              <a:t>Raab:  Cries From the Cosmos</a:t>
            </a:r>
            <a:endParaRPr lang="en-US"/>
          </a:p>
        </p:txBody>
      </p:sp>
      <p:sp>
        <p:nvSpPr>
          <p:cNvPr id="9" name="Rectangle 4"/>
          <p:cNvSpPr>
            <a:spLocks noGrp="1" noChangeArrowheads="1"/>
          </p:cNvSpPr>
          <p:nvPr>
            <p:ph type="sldNum" sz="quarter" idx="12"/>
          </p:nvPr>
        </p:nvSpPr>
        <p:spPr>
          <a:ln/>
        </p:spPr>
        <p:txBody>
          <a:bodyPr/>
          <a:lstStyle>
            <a:lvl1pPr>
              <a:defRPr/>
            </a:lvl1pPr>
          </a:lstStyle>
          <a:p>
            <a:pPr>
              <a:defRPr/>
            </a:pPr>
            <a:fld id="{7BB71AD1-B32E-9C47-A4B3-96FA825277F0}" type="slidenum">
              <a:rPr lang="en-US"/>
              <a:pPr>
                <a:defRPr/>
              </a:pPr>
              <a:t>‹#›</a:t>
            </a:fld>
            <a:endParaRPr lang="en-US"/>
          </a:p>
        </p:txBody>
      </p:sp>
    </p:spTree>
    <p:extLst>
      <p:ext uri="{BB962C8B-B14F-4D97-AF65-F5344CB8AC3E}">
        <p14:creationId xmlns:p14="http://schemas.microsoft.com/office/powerpoint/2010/main" val="607000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r>
              <a:rPr lang="en-US" smtClean="0"/>
              <a:t>Raab:  Cries From the Cosmos</a:t>
            </a: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C13317FA-3C5D-644B-AB01-586F21D0C44B}" type="slidenum">
              <a:rPr lang="en-US"/>
              <a:pPr>
                <a:defRPr/>
              </a:pPr>
              <a:t>‹#›</a:t>
            </a:fld>
            <a:endParaRPr lang="en-US"/>
          </a:p>
        </p:txBody>
      </p:sp>
    </p:spTree>
    <p:extLst>
      <p:ext uri="{BB962C8B-B14F-4D97-AF65-F5344CB8AC3E}">
        <p14:creationId xmlns:p14="http://schemas.microsoft.com/office/powerpoint/2010/main" val="1155105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ftr" sz="quarter" idx="11"/>
          </p:nvPr>
        </p:nvSpPr>
        <p:spPr>
          <a:ln/>
        </p:spPr>
        <p:txBody>
          <a:bodyPr/>
          <a:lstStyle>
            <a:lvl1pPr>
              <a:defRPr/>
            </a:lvl1pPr>
          </a:lstStyle>
          <a:p>
            <a:pPr>
              <a:defRPr/>
            </a:pPr>
            <a:r>
              <a:rPr lang="en-US" smtClean="0"/>
              <a:t>Raab:  Cries From the Cosmos</a:t>
            </a:r>
            <a:endParaRPr lang="en-US"/>
          </a:p>
        </p:txBody>
      </p:sp>
      <p:sp>
        <p:nvSpPr>
          <p:cNvPr id="4" name="Rectangle 4"/>
          <p:cNvSpPr>
            <a:spLocks noGrp="1" noChangeArrowheads="1"/>
          </p:cNvSpPr>
          <p:nvPr>
            <p:ph type="sldNum" sz="quarter" idx="12"/>
          </p:nvPr>
        </p:nvSpPr>
        <p:spPr>
          <a:ln/>
        </p:spPr>
        <p:txBody>
          <a:bodyPr/>
          <a:lstStyle>
            <a:lvl1pPr>
              <a:defRPr/>
            </a:lvl1pPr>
          </a:lstStyle>
          <a:p>
            <a:pPr>
              <a:defRPr/>
            </a:pPr>
            <a:fld id="{D9B0ACC3-A54F-F649-866A-232BBABD2A73}" type="slidenum">
              <a:rPr lang="en-US"/>
              <a:pPr>
                <a:defRPr/>
              </a:pPr>
              <a:t>‹#›</a:t>
            </a:fld>
            <a:endParaRPr lang="en-US"/>
          </a:p>
        </p:txBody>
      </p:sp>
    </p:spTree>
    <p:extLst>
      <p:ext uri="{BB962C8B-B14F-4D97-AF65-F5344CB8AC3E}">
        <p14:creationId xmlns:p14="http://schemas.microsoft.com/office/powerpoint/2010/main" val="470572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r>
              <a:rPr lang="en-US" smtClean="0"/>
              <a:t>Raab:  Cries From the Cosmos</a:t>
            </a: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5E796DE8-AE38-5C44-BE82-EE71AA75A345}" type="slidenum">
              <a:rPr lang="en-US"/>
              <a:pPr>
                <a:defRPr/>
              </a:pPr>
              <a:t>‹#›</a:t>
            </a:fld>
            <a:endParaRPr lang="en-US"/>
          </a:p>
        </p:txBody>
      </p:sp>
    </p:spTree>
    <p:extLst>
      <p:ext uri="{BB962C8B-B14F-4D97-AF65-F5344CB8AC3E}">
        <p14:creationId xmlns:p14="http://schemas.microsoft.com/office/powerpoint/2010/main" val="2857979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r>
              <a:rPr lang="en-US" smtClean="0"/>
              <a:t>Raab:  Cries From the Cosmos</a:t>
            </a: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B53B1D99-9B66-A14D-83E1-8220989CF476}" type="slidenum">
              <a:rPr lang="en-US"/>
              <a:pPr>
                <a:defRPr/>
              </a:pPr>
              <a:t>‹#›</a:t>
            </a:fld>
            <a:endParaRPr lang="en-US"/>
          </a:p>
        </p:txBody>
      </p:sp>
    </p:spTree>
    <p:extLst>
      <p:ext uri="{BB962C8B-B14F-4D97-AF65-F5344CB8AC3E}">
        <p14:creationId xmlns:p14="http://schemas.microsoft.com/office/powerpoint/2010/main" val="3943107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vmlDrawing" Target="../drawings/vmlDrawing1.vml"/><Relationship Id="rId17" Type="http://schemas.openxmlformats.org/officeDocument/2006/relationships/oleObject" Target="../embeddings/oleObject1.bin"/><Relationship Id="rId18" Type="http://schemas.openxmlformats.org/officeDocument/2006/relationships/image" Target="../media/image1.png"/><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ea typeface="+mn-ea"/>
                <a:cs typeface="+mn-cs"/>
              </a:defRPr>
            </a:lvl1pPr>
          </a:lstStyle>
          <a:p>
            <a:pPr>
              <a:defRPr/>
            </a:pPr>
            <a:endParaRPr lang="en-US"/>
          </a:p>
        </p:txBody>
      </p:sp>
      <p:sp>
        <p:nvSpPr>
          <p:cNvPr id="3075"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b="1" i="1">
                <a:latin typeface="+mn-lt"/>
                <a:ea typeface="+mn-ea"/>
                <a:cs typeface="+mn-cs"/>
              </a:defRPr>
            </a:lvl1pPr>
          </a:lstStyle>
          <a:p>
            <a:pPr>
              <a:defRPr/>
            </a:pPr>
            <a:r>
              <a:rPr lang="en-US" smtClean="0"/>
              <a:t>Raab:  Cries From the Cosmos</a:t>
            </a:r>
            <a:endParaRPr lang="en-US"/>
          </a:p>
        </p:txBody>
      </p:sp>
      <p:sp>
        <p:nvSpPr>
          <p:cNvPr id="3076"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atin typeface="Helvetica" charset="0"/>
              </a:defRPr>
            </a:lvl1pPr>
          </a:lstStyle>
          <a:p>
            <a:pPr>
              <a:defRPr/>
            </a:pPr>
            <a:fld id="{603AB50E-9E1D-DE48-BBA4-32FEDEB6B2EE}" type="slidenum">
              <a:rPr lang="en-US"/>
              <a:pPr>
                <a:defRPr/>
              </a:pPr>
              <a:t>‹#›</a:t>
            </a:fld>
            <a:endParaRPr lang="en-US"/>
          </a:p>
        </p:txBody>
      </p:sp>
      <p:sp>
        <p:nvSpPr>
          <p:cNvPr id="1029" name="Rectangle 5"/>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title"/>
          </p:nvPr>
        </p:nvSpPr>
        <p:spPr bwMode="auto">
          <a:xfrm>
            <a:off x="1371600" y="228600"/>
            <a:ext cx="6019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dirty="0"/>
              <a:t>Click to edit Master title style</a:t>
            </a:r>
          </a:p>
        </p:txBody>
      </p:sp>
      <p:sp>
        <p:nvSpPr>
          <p:cNvPr id="1031" name="Rectangle 7"/>
          <p:cNvSpPr>
            <a:spLocks noChangeArrowheads="1"/>
          </p:cNvSpPr>
          <p:nvPr/>
        </p:nvSpPr>
        <p:spPr bwMode="auto">
          <a:xfrm>
            <a:off x="762000" y="6322791"/>
            <a:ext cx="6649256"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p>
            <a:r>
              <a:rPr lang="en-US" sz="900" dirty="0" smtClean="0">
                <a:solidFill>
                  <a:schemeClr val="tx2"/>
                </a:solidFill>
                <a:latin typeface="Helvetica" charset="0"/>
              </a:rPr>
              <a:t>LIGO-G1601582</a:t>
            </a:r>
            <a:r>
              <a:rPr lang="en-US" sz="1400" dirty="0">
                <a:solidFill>
                  <a:schemeClr val="tx2"/>
                </a:solidFill>
                <a:latin typeface="Helvetica" charset="0"/>
              </a:rPr>
              <a:t>			 				</a:t>
            </a:r>
          </a:p>
        </p:txBody>
      </p:sp>
      <p:sp>
        <p:nvSpPr>
          <p:cNvPr id="1032" name="Rectangle 8"/>
          <p:cNvSpPr>
            <a:spLocks noChangeArrowheads="1"/>
          </p:cNvSpPr>
          <p:nvPr/>
        </p:nvSpPr>
        <p:spPr bwMode="auto">
          <a:xfrm>
            <a:off x="4430713" y="6484938"/>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3" name="Rectangle 9"/>
          <p:cNvSpPr>
            <a:spLocks noChangeArrowheads="1"/>
          </p:cNvSpPr>
          <p:nvPr/>
        </p:nvSpPr>
        <p:spPr bwMode="auto">
          <a:xfrm>
            <a:off x="4479925" y="3189288"/>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4" name="Rectangle 10"/>
          <p:cNvSpPr>
            <a:spLocks noChangeArrowheads="1"/>
          </p:cNvSpPr>
          <p:nvPr/>
        </p:nvSpPr>
        <p:spPr bwMode="auto">
          <a:xfrm>
            <a:off x="4479925" y="3108325"/>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11"/>
          <p:cNvSpPr>
            <a:spLocks noChangeArrowheads="1"/>
          </p:cNvSpPr>
          <p:nvPr/>
        </p:nvSpPr>
        <p:spPr bwMode="auto">
          <a:xfrm>
            <a:off x="0" y="1543050"/>
            <a:ext cx="9132888" cy="38100"/>
          </a:xfrm>
          <a:prstGeom prst="rect">
            <a:avLst/>
          </a:prstGeom>
          <a:solidFill>
            <a:srgbClr val="DC0081"/>
          </a:solidFill>
          <a:ln w="9525">
            <a:solidFill>
              <a:schemeClr val="accent1"/>
            </a:solidFill>
            <a:miter lim="800000"/>
            <a:headEnd/>
            <a:tailEnd/>
          </a:ln>
        </p:spPr>
        <p:txBody>
          <a:bodyPr wrap="none" anchor="ctr"/>
          <a:lstStyle/>
          <a:p>
            <a:endParaRPr lang="en-US"/>
          </a:p>
        </p:txBody>
      </p:sp>
      <p:graphicFrame>
        <p:nvGraphicFramePr>
          <p:cNvPr id="1036" name="Object 2"/>
          <p:cNvGraphicFramePr>
            <a:graphicFrameLocks noChangeAspect="1"/>
          </p:cNvGraphicFramePr>
          <p:nvPr/>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1193" name="Photo Editor Photo" r:id="rId17" imgW="4409524" imgH="3219899" progId="MSPhotoEd.3">
                  <p:embed/>
                </p:oleObj>
              </mc:Choice>
              <mc:Fallback>
                <p:oleObj name="Photo Editor Photo" r:id="rId17" imgW="4409524" imgH="3219899" progId="MSPhotoEd.3">
                  <p:embed/>
                  <p:pic>
                    <p:nvPicPr>
                      <p:cNvPr id="0" name="Object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2" name="Picture 1" descr="LIGO-VirgoLogo.png"/>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391400" y="228600"/>
            <a:ext cx="1767114" cy="762000"/>
          </a:xfrm>
          <a:prstGeom prst="rect">
            <a:avLst/>
          </a:prstGeom>
        </p:spPr>
      </p:pic>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7" r:id="rId12"/>
    <p:sldLayoutId id="2147483708" r:id="rId13"/>
    <p:sldLayoutId id="2147483709" r:id="rId14"/>
  </p:sldLayoutIdLst>
  <p:hf hdr="0" dt="0"/>
  <p:txStyles>
    <p:titleStyle>
      <a:lvl1pPr algn="ctr"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2pPr>
      <a:lvl3pPr algn="ctr"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3pPr>
      <a:lvl4pPr algn="ctr"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4pPr>
      <a:lvl5pPr algn="ctr"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5pPr>
      <a:lvl6pPr marL="457200" algn="ctr" rtl="0" eaLnBrk="0" fontAlgn="base" hangingPunct="0">
        <a:spcBef>
          <a:spcPct val="0"/>
        </a:spcBef>
        <a:spcAft>
          <a:spcPct val="0"/>
        </a:spcAft>
        <a:defRPr sz="3600">
          <a:solidFill>
            <a:schemeClr val="tx2"/>
          </a:solidFill>
          <a:latin typeface="Helvetica" charset="0"/>
        </a:defRPr>
      </a:lvl6pPr>
      <a:lvl7pPr marL="914400" algn="ctr" rtl="0" eaLnBrk="0" fontAlgn="base" hangingPunct="0">
        <a:spcBef>
          <a:spcPct val="0"/>
        </a:spcBef>
        <a:spcAft>
          <a:spcPct val="0"/>
        </a:spcAft>
        <a:defRPr sz="3600">
          <a:solidFill>
            <a:schemeClr val="tx2"/>
          </a:solidFill>
          <a:latin typeface="Helvetica" charset="0"/>
        </a:defRPr>
      </a:lvl7pPr>
      <a:lvl8pPr marL="1371600" algn="ctr" rtl="0" eaLnBrk="0" fontAlgn="base" hangingPunct="0">
        <a:spcBef>
          <a:spcPct val="0"/>
        </a:spcBef>
        <a:spcAft>
          <a:spcPct val="0"/>
        </a:spcAft>
        <a:defRPr sz="3600">
          <a:solidFill>
            <a:schemeClr val="tx2"/>
          </a:solidFill>
          <a:latin typeface="Helvetica" charset="0"/>
        </a:defRPr>
      </a:lvl8pPr>
      <a:lvl9pPr marL="1828800" algn="ctr" rtl="0" eaLnBrk="0" fontAlgn="base" hangingPunct="0">
        <a:spcBef>
          <a:spcPct val="0"/>
        </a:spcBef>
        <a:spcAft>
          <a:spcPct val="0"/>
        </a:spcAft>
        <a:defRPr sz="36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tx1"/>
        </a:buClr>
        <a:buSzPct val="75000"/>
        <a:buFont typeface="Monotype Sorts" charset="0"/>
        <a:buChar char="l"/>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100000"/>
        <a:buChar char="»"/>
        <a:defRPr>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65000"/>
        <a:buFont typeface="Monotype Sorts" charset="0"/>
        <a:buChar char="l"/>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xml"/><Relationship Id="rId5" Type="http://schemas.openxmlformats.org/officeDocument/2006/relationships/image" Target="../media/image14.png"/><Relationship Id="rId1" Type="http://schemas.microsoft.com/office/2007/relationships/media" Target="../media/media1.m4v"/><Relationship Id="rId2" Type="http://schemas.openxmlformats.org/officeDocument/2006/relationships/video" Target="../media/media1.m4v"/></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6.png"/><Relationship Id="rId1" Type="http://schemas.microsoft.com/office/2007/relationships/media" Target="../media/media2.m4v"/><Relationship Id="rId2" Type="http://schemas.openxmlformats.org/officeDocument/2006/relationships/video" Target="../media/media2.m4v"/></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8.png"/><Relationship Id="rId1" Type="http://schemas.microsoft.com/office/2007/relationships/media" Target="../media/media3.mp4"/><Relationship Id="rId2" Type="http://schemas.openxmlformats.org/officeDocument/2006/relationships/video" Target="../media/media3.mp4"/></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 Id="rId3"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2.bin"/><Relationship Id="rId5" Type="http://schemas.openxmlformats.org/officeDocument/2006/relationships/image" Target="../media/image10.wmf"/><Relationship Id="rId6" Type="http://schemas.openxmlformats.org/officeDocument/2006/relationships/image" Target="../media/image11.jpeg"/><Relationship Id="rId7" Type="http://schemas.openxmlformats.org/officeDocument/2006/relationships/image" Target="../media/image12.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066800"/>
            <a:ext cx="7805862" cy="5701855"/>
          </a:xfrm>
          <a:prstGeom prst="rect">
            <a:avLst/>
          </a:prstGeom>
        </p:spPr>
      </p:pic>
      <p:sp>
        <p:nvSpPr>
          <p:cNvPr id="2" name="Title 1"/>
          <p:cNvSpPr>
            <a:spLocks noGrp="1"/>
          </p:cNvSpPr>
          <p:nvPr>
            <p:ph type="ctrTitle"/>
          </p:nvPr>
        </p:nvSpPr>
        <p:spPr>
          <a:xfrm>
            <a:off x="1066800" y="914400"/>
            <a:ext cx="7010400" cy="1676400"/>
          </a:xfrm>
        </p:spPr>
        <p:txBody>
          <a:bodyPr/>
          <a:lstStyle/>
          <a:p>
            <a:r>
              <a:rPr lang="en-US" sz="3200" dirty="0" smtClean="0"/>
              <a:t>Cries from the Cosmos:</a:t>
            </a:r>
            <a:br>
              <a:rPr lang="en-US" sz="3200" dirty="0" smtClean="0"/>
            </a:br>
            <a:r>
              <a:rPr lang="en-US" sz="3200" dirty="0" smtClean="0"/>
              <a:t>LIGO Observes the Most Extreme Phenomena in Our Universe</a:t>
            </a:r>
            <a:endParaRPr lang="en-US" sz="3200" dirty="0"/>
          </a:p>
        </p:txBody>
      </p:sp>
      <p:sp>
        <p:nvSpPr>
          <p:cNvPr id="3" name="TextBox 2"/>
          <p:cNvSpPr txBox="1"/>
          <p:nvPr/>
        </p:nvSpPr>
        <p:spPr>
          <a:xfrm>
            <a:off x="990600" y="5569803"/>
            <a:ext cx="7086600" cy="830997"/>
          </a:xfrm>
          <a:prstGeom prst="rect">
            <a:avLst/>
          </a:prstGeom>
          <a:noFill/>
        </p:spPr>
        <p:txBody>
          <a:bodyPr wrap="square" rtlCol="0">
            <a:spAutoFit/>
          </a:bodyPr>
          <a:lstStyle/>
          <a:p>
            <a:pPr algn="ctr"/>
            <a:r>
              <a:rPr lang="en-US" dirty="0" smtClean="0">
                <a:solidFill>
                  <a:schemeClr val="bg1"/>
                </a:solidFill>
              </a:rPr>
              <a:t>Fred Raab, for the LIGO Scientific Collaboration and the Virgo Collaboration</a:t>
            </a:r>
            <a:endParaRPr lang="en-US" dirty="0">
              <a:solidFill>
                <a:schemeClr val="bg1"/>
              </a:solidFill>
            </a:endParaRPr>
          </a:p>
        </p:txBody>
      </p:sp>
    </p:spTree>
    <p:extLst>
      <p:ext uri="{BB962C8B-B14F-4D97-AF65-F5344CB8AC3E}">
        <p14:creationId xmlns:p14="http://schemas.microsoft.com/office/powerpoint/2010/main" val="335847427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3124200" y="6248400"/>
            <a:ext cx="28924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bg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bg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bg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lnSpc>
                <a:spcPct val="68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eaLnBrk="1" hangingPunct="1"/>
            <a:endParaRPr lang="en-US" altLang="en-US"/>
          </a:p>
        </p:txBody>
      </p:sp>
      <p:pic>
        <p:nvPicPr>
          <p:cNvPr id="6" name="Black Hole Merger Simulation v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644649"/>
            <a:ext cx="8991600" cy="5057776"/>
          </a:xfrm>
          <a:prstGeom prst="rect">
            <a:avLst/>
          </a:prstGeom>
        </p:spPr>
      </p:pic>
      <p:sp>
        <p:nvSpPr>
          <p:cNvPr id="2" name="TextBox 1"/>
          <p:cNvSpPr txBox="1"/>
          <p:nvPr/>
        </p:nvSpPr>
        <p:spPr>
          <a:xfrm>
            <a:off x="1676400" y="381000"/>
            <a:ext cx="5562600" cy="830997"/>
          </a:xfrm>
          <a:prstGeom prst="rect">
            <a:avLst/>
          </a:prstGeom>
          <a:noFill/>
        </p:spPr>
        <p:txBody>
          <a:bodyPr wrap="square" rtlCol="0">
            <a:spAutoFit/>
          </a:bodyPr>
          <a:lstStyle/>
          <a:p>
            <a:pPr algn="ctr"/>
            <a:r>
              <a:rPr lang="en-US" dirty="0" smtClean="0"/>
              <a:t>The story starts a long time ago in a part of our universe far, far away…</a:t>
            </a:r>
            <a:endParaRPr lang="en-US" dirty="0"/>
          </a:p>
        </p:txBody>
      </p:sp>
      <p:sp>
        <p:nvSpPr>
          <p:cNvPr id="3" name="Footer Placeholder 2"/>
          <p:cNvSpPr>
            <a:spLocks noGrp="1"/>
          </p:cNvSpPr>
          <p:nvPr>
            <p:ph type="ftr" sz="quarter" idx="11"/>
          </p:nvPr>
        </p:nvSpPr>
        <p:spPr/>
        <p:txBody>
          <a:bodyPr/>
          <a:lstStyle/>
          <a:p>
            <a:pPr>
              <a:defRPr/>
            </a:pPr>
            <a:r>
              <a:rPr lang="en-US" smtClean="0"/>
              <a:t>Raab:  Cries From the Cosmos</a:t>
            </a:r>
            <a:endParaRPr lang="en-US"/>
          </a:p>
        </p:txBody>
      </p:sp>
      <p:sp>
        <p:nvSpPr>
          <p:cNvPr id="4" name="Slide Number Placeholder 3"/>
          <p:cNvSpPr>
            <a:spLocks noGrp="1"/>
          </p:cNvSpPr>
          <p:nvPr>
            <p:ph type="sldNum" sz="quarter" idx="12"/>
          </p:nvPr>
        </p:nvSpPr>
        <p:spPr/>
        <p:txBody>
          <a:bodyPr/>
          <a:lstStyle/>
          <a:p>
            <a:pPr>
              <a:defRPr/>
            </a:pPr>
            <a:fld id="{D9B0ACC3-A54F-F649-866A-232BBABD2A73}" type="slidenum">
              <a:rPr lang="en-US" smtClean="0"/>
              <a:pPr>
                <a:defRPr/>
              </a:pPr>
              <a:t>10</a:t>
            </a:fld>
            <a:endParaRPr lang="en-US"/>
          </a:p>
        </p:txBody>
      </p:sp>
    </p:spTree>
    <p:extLst>
      <p:ext uri="{BB962C8B-B14F-4D97-AF65-F5344CB8AC3E}">
        <p14:creationId xmlns:p14="http://schemas.microsoft.com/office/powerpoint/2010/main" val="211610643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175971"/>
            <a:ext cx="5791200" cy="646331"/>
          </a:xfrm>
          <a:prstGeom prst="rect">
            <a:avLst/>
          </a:prstGeom>
          <a:noFill/>
        </p:spPr>
        <p:txBody>
          <a:bodyPr wrap="square" rtlCol="0">
            <a:spAutoFit/>
          </a:bodyPr>
          <a:lstStyle/>
          <a:p>
            <a:r>
              <a:rPr lang="en-US" sz="3600" dirty="0">
                <a:solidFill>
                  <a:schemeClr val="tx2"/>
                </a:solidFill>
                <a:latin typeface="Helvetica" panose="020B0604020202020204" pitchFamily="34" charset="0"/>
                <a:cs typeface="Helvetica" panose="020B0604020202020204" pitchFamily="34" charset="0"/>
              </a:rPr>
              <a:t>O</a:t>
            </a:r>
            <a:r>
              <a:rPr lang="en-US" sz="3600" dirty="0" smtClean="0">
                <a:solidFill>
                  <a:schemeClr val="tx2"/>
                </a:solidFill>
                <a:latin typeface="Helvetica" panose="020B0604020202020204" pitchFamily="34" charset="0"/>
                <a:cs typeface="Helvetica" panose="020B0604020202020204" pitchFamily="34" charset="0"/>
              </a:rPr>
              <a:t>bserved on Sep 14, 2015</a:t>
            </a:r>
            <a:endParaRPr lang="en-US" sz="3600" dirty="0">
              <a:solidFill>
                <a:schemeClr val="tx2"/>
              </a:solidFill>
              <a:latin typeface="Helvetica" panose="020B0604020202020204" pitchFamily="34" charset="0"/>
              <a:cs typeface="Helvetica" panose="020B0604020202020204" pitchFamily="34" charset="0"/>
            </a:endParaRPr>
          </a:p>
        </p:txBody>
      </p:sp>
      <p:grpSp>
        <p:nvGrpSpPr>
          <p:cNvPr id="2" name="Group 1"/>
          <p:cNvGrpSpPr/>
          <p:nvPr/>
        </p:nvGrpSpPr>
        <p:grpSpPr>
          <a:xfrm>
            <a:off x="940673" y="893755"/>
            <a:ext cx="7374199" cy="5867755"/>
            <a:chOff x="940673" y="893755"/>
            <a:chExt cx="7374199" cy="5867755"/>
          </a:xfrm>
        </p:grpSpPr>
        <p:pic>
          <p:nvPicPr>
            <p:cNvPr id="4" name="Picture 3" descr="Fig1_Split_v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673" y="893755"/>
              <a:ext cx="7374199" cy="5867755"/>
            </a:xfrm>
            <a:prstGeom prst="rect">
              <a:avLst/>
            </a:prstGeom>
          </p:spPr>
        </p:pic>
        <p:sp>
          <p:nvSpPr>
            <p:cNvPr id="6" name="TextBox 5"/>
            <p:cNvSpPr txBox="1"/>
            <p:nvPr/>
          </p:nvSpPr>
          <p:spPr>
            <a:xfrm>
              <a:off x="3886200" y="6397823"/>
              <a:ext cx="2438400" cy="307777"/>
            </a:xfrm>
            <a:prstGeom prst="rect">
              <a:avLst/>
            </a:prstGeom>
            <a:noFill/>
          </p:spPr>
          <p:txBody>
            <a:bodyPr wrap="square" rtlCol="0">
              <a:spAutoFit/>
            </a:bodyPr>
            <a:lstStyle/>
            <a:p>
              <a:r>
                <a:rPr lang="en-US" sz="1400" dirty="0" smtClean="0"/>
                <a:t>PRL 116, 061102 (2016)</a:t>
              </a:r>
              <a:endParaRPr lang="en-US" sz="1400" dirty="0"/>
            </a:p>
          </p:txBody>
        </p:sp>
      </p:grpSp>
    </p:spTree>
    <p:extLst>
      <p:ext uri="{BB962C8B-B14F-4D97-AF65-F5344CB8AC3E}">
        <p14:creationId xmlns:p14="http://schemas.microsoft.com/office/powerpoint/2010/main" val="232331995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GO Chirp-1080p.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02582859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49511" y="1600200"/>
            <a:ext cx="4463978" cy="4726567"/>
          </a:xfrm>
        </p:spPr>
      </p:pic>
      <p:sp>
        <p:nvSpPr>
          <p:cNvPr id="4" name="Title 3"/>
          <p:cNvSpPr>
            <a:spLocks noGrp="1"/>
          </p:cNvSpPr>
          <p:nvPr>
            <p:ph type="title"/>
          </p:nvPr>
        </p:nvSpPr>
        <p:spPr/>
        <p:txBody>
          <a:bodyPr/>
          <a:lstStyle/>
          <a:p>
            <a:r>
              <a:rPr lang="en-US" dirty="0" smtClean="0"/>
              <a:t>A signal from a binary black hole merger</a:t>
            </a:r>
            <a:endParaRPr lang="en-US" dirty="0"/>
          </a:p>
        </p:txBody>
      </p:sp>
      <p:sp>
        <p:nvSpPr>
          <p:cNvPr id="2" name="Footer Placeholder 1"/>
          <p:cNvSpPr>
            <a:spLocks noGrp="1"/>
          </p:cNvSpPr>
          <p:nvPr>
            <p:ph type="ftr" sz="quarter" idx="11"/>
          </p:nvPr>
        </p:nvSpPr>
        <p:spPr/>
        <p:txBody>
          <a:bodyPr/>
          <a:lstStyle/>
          <a:p>
            <a:pPr>
              <a:defRPr/>
            </a:pPr>
            <a:r>
              <a:rPr lang="en-US" smtClean="0"/>
              <a:t>Raab:  Cries From the Cosmos</a:t>
            </a:r>
            <a:endParaRPr lang="en-US" dirty="0"/>
          </a:p>
        </p:txBody>
      </p:sp>
      <p:sp>
        <p:nvSpPr>
          <p:cNvPr id="3" name="Slide Number Placeholder 2"/>
          <p:cNvSpPr>
            <a:spLocks noGrp="1"/>
          </p:cNvSpPr>
          <p:nvPr>
            <p:ph type="sldNum" sz="quarter" idx="12"/>
          </p:nvPr>
        </p:nvSpPr>
        <p:spPr/>
        <p:txBody>
          <a:bodyPr/>
          <a:lstStyle/>
          <a:p>
            <a:pPr>
              <a:defRPr/>
            </a:pPr>
            <a:fld id="{3FA244CC-88F7-B741-ABEA-29EACDCA51E3}" type="slidenum">
              <a:rPr lang="en-US" smtClean="0"/>
              <a:pPr>
                <a:defRPr/>
              </a:pPr>
              <a:t>13</a:t>
            </a:fld>
            <a:endParaRPr lang="en-US"/>
          </a:p>
        </p:txBody>
      </p:sp>
      <p:sp>
        <p:nvSpPr>
          <p:cNvPr id="5" name="TextBox 4"/>
          <p:cNvSpPr txBox="1"/>
          <p:nvPr/>
        </p:nvSpPr>
        <p:spPr>
          <a:xfrm>
            <a:off x="6324600" y="3121223"/>
            <a:ext cx="2438400" cy="307777"/>
          </a:xfrm>
          <a:prstGeom prst="rect">
            <a:avLst/>
          </a:prstGeom>
          <a:noFill/>
        </p:spPr>
        <p:txBody>
          <a:bodyPr wrap="square" rtlCol="0">
            <a:spAutoFit/>
          </a:bodyPr>
          <a:lstStyle/>
          <a:p>
            <a:r>
              <a:rPr lang="en-US" sz="1400" dirty="0" smtClean="0"/>
              <a:t>PRL 116, 061102 (2016)</a:t>
            </a:r>
            <a:endParaRPr lang="en-US" sz="1400" dirty="0"/>
          </a:p>
        </p:txBody>
      </p:sp>
    </p:spTree>
    <p:extLst>
      <p:ext uri="{BB962C8B-B14F-4D97-AF65-F5344CB8AC3E}">
        <p14:creationId xmlns:p14="http://schemas.microsoft.com/office/powerpoint/2010/main" val="46238492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 signal from a binary black hole merger</a:t>
            </a:r>
            <a:endParaRPr lang="en-US" dirty="0"/>
          </a:p>
        </p:txBody>
      </p:sp>
      <p:pic>
        <p:nvPicPr>
          <p:cNvPr id="2" name="Warped_Spacetime_Horizons_Long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371600"/>
            <a:ext cx="9144000" cy="5143500"/>
          </a:xfrm>
          <a:prstGeom prst="rect">
            <a:avLst/>
          </a:prstGeom>
        </p:spPr>
      </p:pic>
      <p:sp>
        <p:nvSpPr>
          <p:cNvPr id="3" name="Footer Placeholder 2"/>
          <p:cNvSpPr>
            <a:spLocks noGrp="1"/>
          </p:cNvSpPr>
          <p:nvPr>
            <p:ph type="ftr" sz="quarter" idx="11"/>
          </p:nvPr>
        </p:nvSpPr>
        <p:spPr/>
        <p:txBody>
          <a:bodyPr/>
          <a:lstStyle/>
          <a:p>
            <a:pPr>
              <a:defRPr/>
            </a:pPr>
            <a:r>
              <a:rPr lang="en-US" smtClean="0"/>
              <a:t>Raab:  Cries From the Cosmos</a:t>
            </a:r>
            <a:endParaRPr lang="en-US" dirty="0"/>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14</a:t>
            </a:fld>
            <a:endParaRPr lang="en-US"/>
          </a:p>
        </p:txBody>
      </p:sp>
    </p:spTree>
    <p:extLst>
      <p:ext uri="{BB962C8B-B14F-4D97-AF65-F5344CB8AC3E}">
        <p14:creationId xmlns:p14="http://schemas.microsoft.com/office/powerpoint/2010/main" val="326474283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 long ago?</a:t>
            </a:r>
            <a:br>
              <a:rPr lang="en-US" dirty="0" smtClean="0"/>
            </a:br>
            <a:r>
              <a:rPr lang="en-US" dirty="0" smtClean="0"/>
              <a:t>Far, </a:t>
            </a:r>
            <a:r>
              <a:rPr lang="en-US" dirty="0"/>
              <a:t>f</a:t>
            </a:r>
            <a:r>
              <a:rPr lang="en-US" dirty="0" smtClean="0"/>
              <a:t>ar away?</a:t>
            </a:r>
            <a:endParaRPr lang="en-US" dirty="0"/>
          </a:p>
        </p:txBody>
      </p:sp>
      <p:sp>
        <p:nvSpPr>
          <p:cNvPr id="3" name="Content Placeholder 2"/>
          <p:cNvSpPr>
            <a:spLocks noGrp="1"/>
          </p:cNvSpPr>
          <p:nvPr>
            <p:ph idx="1"/>
          </p:nvPr>
        </p:nvSpPr>
        <p:spPr>
          <a:xfrm>
            <a:off x="685800" y="1752600"/>
            <a:ext cx="7772400" cy="4343400"/>
          </a:xfrm>
        </p:spPr>
        <p:txBody>
          <a:bodyPr/>
          <a:lstStyle/>
          <a:p>
            <a:r>
              <a:rPr lang="en-US" dirty="0" smtClean="0"/>
              <a:t>This event occurred more than a billion years ago and the “</a:t>
            </a:r>
            <a:r>
              <a:rPr lang="en-US" dirty="0" err="1" smtClean="0"/>
              <a:t>spacequake</a:t>
            </a:r>
            <a:r>
              <a:rPr lang="en-US" dirty="0" smtClean="0"/>
              <a:t>”, known as a gravitational wave traveled at the speed of light for all that time.</a:t>
            </a:r>
          </a:p>
          <a:p>
            <a:r>
              <a:rPr lang="en-US" dirty="0" smtClean="0"/>
              <a:t>At that time, life on Earth consisted of only single-cell creatures.</a:t>
            </a:r>
          </a:p>
          <a:p>
            <a:r>
              <a:rPr lang="en-US" dirty="0" smtClean="0"/>
              <a:t>We can explore distances using light, which travels at a speed of one foot per nanosecond.</a:t>
            </a:r>
          </a:p>
          <a:p>
            <a:r>
              <a:rPr lang="en-US" dirty="0" smtClean="0"/>
              <a:t>Since we are exploring the night sky later tonight, let’s use some of the things we see in the day or night-time sky.</a:t>
            </a:r>
            <a:endParaRPr lang="en-US" dirty="0"/>
          </a:p>
        </p:txBody>
      </p:sp>
      <p:sp>
        <p:nvSpPr>
          <p:cNvPr id="4" name="Footer Placeholder 3"/>
          <p:cNvSpPr>
            <a:spLocks noGrp="1"/>
          </p:cNvSpPr>
          <p:nvPr>
            <p:ph type="ftr" sz="quarter" idx="11"/>
          </p:nvPr>
        </p:nvSpPr>
        <p:spPr/>
        <p:txBody>
          <a:bodyPr/>
          <a:lstStyle/>
          <a:p>
            <a:pPr>
              <a:defRPr/>
            </a:pPr>
            <a:r>
              <a:rPr lang="en-US" smtClean="0"/>
              <a:t>Raab:  Cries From the Cosmos</a:t>
            </a:r>
            <a:endParaRPr lang="en-US" dirty="0"/>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15</a:t>
            </a:fld>
            <a:endParaRPr lang="en-US"/>
          </a:p>
        </p:txBody>
      </p:sp>
    </p:spTree>
    <p:extLst>
      <p:ext uri="{BB962C8B-B14F-4D97-AF65-F5344CB8AC3E}">
        <p14:creationId xmlns:p14="http://schemas.microsoft.com/office/powerpoint/2010/main" val="335570253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5"/>
          <p:cNvSpPr>
            <a:spLocks noGrp="1"/>
          </p:cNvSpPr>
          <p:nvPr>
            <p:ph type="ftr" sz="quarter" idx="11"/>
          </p:nvPr>
        </p:nvSpPr>
        <p:spPr/>
        <p:txBody>
          <a:bodyPr/>
          <a:lstStyle/>
          <a:p>
            <a:r>
              <a:rPr lang="en-US" smtClean="0"/>
              <a:t>Raab:  Cries From the Cosmos</a:t>
            </a:r>
            <a:endParaRPr lang="en-US"/>
          </a:p>
        </p:txBody>
      </p:sp>
      <p:sp>
        <p:nvSpPr>
          <p:cNvPr id="9" name="Slide Number Placeholder 6"/>
          <p:cNvSpPr>
            <a:spLocks noGrp="1"/>
          </p:cNvSpPr>
          <p:nvPr>
            <p:ph type="sldNum" sz="quarter" idx="12"/>
          </p:nvPr>
        </p:nvSpPr>
        <p:spPr/>
        <p:txBody>
          <a:bodyPr/>
          <a:lstStyle/>
          <a:p>
            <a:fld id="{C7E2FC71-AD3A-3A46-9FAD-D0C403E528C5}" type="slidenum">
              <a:rPr lang="en-US"/>
              <a:pPr/>
              <a:t>16</a:t>
            </a:fld>
            <a:endParaRPr lang="en-US"/>
          </a:p>
        </p:txBody>
      </p:sp>
      <p:sp>
        <p:nvSpPr>
          <p:cNvPr id="228354" name="Rectangle 2"/>
          <p:cNvSpPr>
            <a:spLocks noGrp="1" noChangeArrowheads="1"/>
          </p:cNvSpPr>
          <p:nvPr>
            <p:ph type="title"/>
          </p:nvPr>
        </p:nvSpPr>
        <p:spPr>
          <a:xfrm>
            <a:off x="1524000" y="266700"/>
            <a:ext cx="5715000" cy="533400"/>
          </a:xfrm>
        </p:spPr>
        <p:txBody>
          <a:bodyPr/>
          <a:lstStyle/>
          <a:p>
            <a:r>
              <a:rPr lang="en-US" dirty="0"/>
              <a:t>Astronomical distances</a:t>
            </a:r>
          </a:p>
        </p:txBody>
      </p:sp>
      <p:sp>
        <p:nvSpPr>
          <p:cNvPr id="228355" name="Rectangle 3"/>
          <p:cNvSpPr>
            <a:spLocks noGrp="1" noChangeArrowheads="1"/>
          </p:cNvSpPr>
          <p:nvPr>
            <p:ph type="body" sz="half" idx="1"/>
          </p:nvPr>
        </p:nvSpPr>
        <p:spPr>
          <a:xfrm>
            <a:off x="685800" y="1527175"/>
            <a:ext cx="4838700" cy="2359025"/>
          </a:xfrm>
        </p:spPr>
        <p:txBody>
          <a:bodyPr/>
          <a:lstStyle/>
          <a:p>
            <a:pPr algn="r">
              <a:buFontTx/>
              <a:buNone/>
            </a:pPr>
            <a:r>
              <a:rPr lang="en-US" dirty="0"/>
              <a:t>Astronomical distances are inconveniently large to measure in meters, so we often give distance as the length of time it takes light to cross that distance.</a:t>
            </a:r>
          </a:p>
          <a:p>
            <a:pPr>
              <a:buFontTx/>
              <a:buNone/>
            </a:pPr>
            <a:endParaRPr lang="en-US" sz="2000" dirty="0"/>
          </a:p>
        </p:txBody>
      </p:sp>
      <p:pic>
        <p:nvPicPr>
          <p:cNvPr id="228356" name="Picture 4" descr="moon1"/>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762625" y="1206500"/>
            <a:ext cx="2695575" cy="2443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28358" name="Text Box 6"/>
          <p:cNvSpPr txBox="1">
            <a:spLocks noChangeArrowheads="1"/>
          </p:cNvSpPr>
          <p:nvPr/>
        </p:nvSpPr>
        <p:spPr bwMode="auto">
          <a:xfrm>
            <a:off x="685800" y="4124325"/>
            <a:ext cx="7772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t>For example, it takes light about 1.3 seconds to travel the distance from Earth to Moon, so we say the Moon is 1.3 light-sec from Earth.</a:t>
            </a:r>
          </a:p>
        </p:txBody>
      </p:sp>
      <p:sp>
        <p:nvSpPr>
          <p:cNvPr id="228359" name="Text Box 7"/>
          <p:cNvSpPr txBox="1">
            <a:spLocks noChangeArrowheads="1"/>
          </p:cNvSpPr>
          <p:nvPr/>
        </p:nvSpPr>
        <p:spPr bwMode="auto">
          <a:xfrm>
            <a:off x="5762625" y="364966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228360" name="Text Box 8"/>
          <p:cNvSpPr txBox="1">
            <a:spLocks noChangeArrowheads="1"/>
          </p:cNvSpPr>
          <p:nvPr/>
        </p:nvSpPr>
        <p:spPr bwMode="auto">
          <a:xfrm>
            <a:off x="5762625" y="3649663"/>
            <a:ext cx="2695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400">
                <a:solidFill>
                  <a:schemeClr val="tx2"/>
                </a:solidFill>
              </a:rPr>
              <a:t>David &amp; Fred Raab</a:t>
            </a:r>
          </a:p>
        </p:txBody>
      </p:sp>
    </p:spTree>
    <p:extLst>
      <p:ext uri="{BB962C8B-B14F-4D97-AF65-F5344CB8AC3E}">
        <p14:creationId xmlns:p14="http://schemas.microsoft.com/office/powerpoint/2010/main" val="225653266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4"/>
          <p:cNvSpPr>
            <a:spLocks noGrp="1"/>
          </p:cNvSpPr>
          <p:nvPr>
            <p:ph type="ftr" sz="quarter" idx="11"/>
          </p:nvPr>
        </p:nvSpPr>
        <p:spPr/>
        <p:txBody>
          <a:bodyPr/>
          <a:lstStyle/>
          <a:p>
            <a:r>
              <a:rPr lang="en-US" smtClean="0"/>
              <a:t>Raab:  Cries From the Cosmos</a:t>
            </a:r>
            <a:endParaRPr lang="en-US"/>
          </a:p>
        </p:txBody>
      </p:sp>
      <p:sp>
        <p:nvSpPr>
          <p:cNvPr id="18" name="Slide Number Placeholder 5"/>
          <p:cNvSpPr>
            <a:spLocks noGrp="1"/>
          </p:cNvSpPr>
          <p:nvPr>
            <p:ph type="sldNum" sz="quarter" idx="12"/>
          </p:nvPr>
        </p:nvSpPr>
        <p:spPr/>
        <p:txBody>
          <a:bodyPr/>
          <a:lstStyle/>
          <a:p>
            <a:fld id="{C81150EC-F587-1B46-982E-3285F750B5AE}" type="slidenum">
              <a:rPr lang="en-US"/>
              <a:pPr/>
              <a:t>17</a:t>
            </a:fld>
            <a:endParaRPr lang="en-US"/>
          </a:p>
        </p:txBody>
      </p:sp>
      <p:sp>
        <p:nvSpPr>
          <p:cNvPr id="230402" name="Rectangle 2"/>
          <p:cNvSpPr>
            <a:spLocks noGrp="1" noChangeArrowheads="1"/>
          </p:cNvSpPr>
          <p:nvPr>
            <p:ph type="title"/>
          </p:nvPr>
        </p:nvSpPr>
        <p:spPr/>
        <p:txBody>
          <a:bodyPr/>
          <a:lstStyle/>
          <a:p>
            <a:r>
              <a:rPr lang="en-US"/>
              <a:t>Distance to the Sun</a:t>
            </a:r>
          </a:p>
        </p:txBody>
      </p:sp>
      <p:pic>
        <p:nvPicPr>
          <p:cNvPr id="230404" name="Picture 4" descr="so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36600" y="1327150"/>
            <a:ext cx="2025650" cy="2025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30406" name="Text Box 6"/>
          <p:cNvSpPr txBox="1">
            <a:spLocks noChangeArrowheads="1"/>
          </p:cNvSpPr>
          <p:nvPr/>
        </p:nvSpPr>
        <p:spPr bwMode="auto">
          <a:xfrm>
            <a:off x="2981325" y="1584325"/>
            <a:ext cx="56118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dirty="0"/>
              <a:t>The Sun is 8.3 light-minutes away; first estimated by the Danish mathematician and astronomer Olaf Roemer 1675.</a:t>
            </a:r>
          </a:p>
        </p:txBody>
      </p:sp>
      <p:grpSp>
        <p:nvGrpSpPr>
          <p:cNvPr id="230419" name="Group 19"/>
          <p:cNvGrpSpPr>
            <a:grpSpLocks/>
          </p:cNvGrpSpPr>
          <p:nvPr/>
        </p:nvGrpSpPr>
        <p:grpSpPr bwMode="auto">
          <a:xfrm>
            <a:off x="4581525" y="2384425"/>
            <a:ext cx="4038600" cy="3406775"/>
            <a:chOff x="2774" y="1630"/>
            <a:chExt cx="2544" cy="2146"/>
          </a:xfrm>
        </p:grpSpPr>
        <p:grpSp>
          <p:nvGrpSpPr>
            <p:cNvPr id="230414" name="Group 14"/>
            <p:cNvGrpSpPr>
              <a:grpSpLocks/>
            </p:cNvGrpSpPr>
            <p:nvPr/>
          </p:nvGrpSpPr>
          <p:grpSpPr bwMode="auto">
            <a:xfrm>
              <a:off x="2774" y="1630"/>
              <a:ext cx="2288" cy="2146"/>
              <a:chOff x="2430" y="1718"/>
              <a:chExt cx="2288" cy="2146"/>
            </a:xfrm>
          </p:grpSpPr>
          <p:sp>
            <p:nvSpPr>
              <p:cNvPr id="230408" name="Oval 8"/>
              <p:cNvSpPr>
                <a:spLocks noChangeArrowheads="1"/>
              </p:cNvSpPr>
              <p:nvPr/>
            </p:nvSpPr>
            <p:spPr bwMode="auto">
              <a:xfrm>
                <a:off x="2430" y="1718"/>
                <a:ext cx="2288" cy="2146"/>
              </a:xfrm>
              <a:prstGeom prst="ellipse">
                <a:avLst/>
              </a:pr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0409" name="Oval 9"/>
              <p:cNvSpPr>
                <a:spLocks noChangeArrowheads="1"/>
              </p:cNvSpPr>
              <p:nvPr/>
            </p:nvSpPr>
            <p:spPr bwMode="auto">
              <a:xfrm>
                <a:off x="3318" y="2576"/>
                <a:ext cx="511" cy="480"/>
              </a:xfrm>
              <a:prstGeom prst="ellipse">
                <a:avLst/>
              </a:pr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0410" name="Oval 10"/>
              <p:cNvSpPr>
                <a:spLocks noChangeArrowheads="1"/>
              </p:cNvSpPr>
              <p:nvPr/>
            </p:nvSpPr>
            <p:spPr bwMode="auto">
              <a:xfrm>
                <a:off x="3558" y="2775"/>
                <a:ext cx="61" cy="66"/>
              </a:xfrm>
              <a:prstGeom prst="ellipse">
                <a:avLst/>
              </a:prstGeom>
              <a:solidFill>
                <a:srgbClr val="FFFF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0411" name="Oval 11"/>
              <p:cNvSpPr>
                <a:spLocks noChangeArrowheads="1"/>
              </p:cNvSpPr>
              <p:nvPr/>
            </p:nvSpPr>
            <p:spPr bwMode="auto">
              <a:xfrm>
                <a:off x="3776" y="2709"/>
                <a:ext cx="61" cy="66"/>
              </a:xfrm>
              <a:prstGeom prst="ellipse">
                <a:avLst/>
              </a:prstGeom>
              <a:solidFill>
                <a:schemeClr va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0412" name="Oval 12"/>
              <p:cNvSpPr>
                <a:spLocks noChangeArrowheads="1"/>
              </p:cNvSpPr>
              <p:nvPr/>
            </p:nvSpPr>
            <p:spPr bwMode="auto">
              <a:xfrm>
                <a:off x="4633" y="2398"/>
                <a:ext cx="61" cy="66"/>
              </a:xfrm>
              <a:prstGeom prst="ellipse">
                <a:avLst/>
              </a:prstGeom>
              <a:solidFill>
                <a:srgbClr val="FF99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30415" name="Text Box 15"/>
            <p:cNvSpPr txBox="1">
              <a:spLocks noChangeArrowheads="1"/>
            </p:cNvSpPr>
            <p:nvPr/>
          </p:nvSpPr>
          <p:spPr bwMode="auto">
            <a:xfrm>
              <a:off x="4120" y="2488"/>
              <a:ext cx="39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a:t>Earth</a:t>
              </a:r>
            </a:p>
          </p:txBody>
        </p:sp>
        <p:sp>
          <p:nvSpPr>
            <p:cNvPr id="230416" name="Text Box 16"/>
            <p:cNvSpPr txBox="1">
              <a:spLocks noChangeArrowheads="1"/>
            </p:cNvSpPr>
            <p:nvPr/>
          </p:nvSpPr>
          <p:spPr bwMode="auto">
            <a:xfrm>
              <a:off x="4760" y="2160"/>
              <a:ext cx="55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a:t>Jupiter</a:t>
              </a:r>
            </a:p>
          </p:txBody>
        </p:sp>
        <p:sp>
          <p:nvSpPr>
            <p:cNvPr id="230417" name="Text Box 17"/>
            <p:cNvSpPr txBox="1">
              <a:spLocks noChangeArrowheads="1"/>
            </p:cNvSpPr>
            <p:nvPr/>
          </p:nvSpPr>
          <p:spPr bwMode="auto">
            <a:xfrm>
              <a:off x="3776" y="2712"/>
              <a:ext cx="39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a:t>Sun</a:t>
              </a:r>
            </a:p>
          </p:txBody>
        </p:sp>
      </p:grpSp>
      <p:sp>
        <p:nvSpPr>
          <p:cNvPr id="230418" name="Text Box 18"/>
          <p:cNvSpPr txBox="1">
            <a:spLocks noChangeArrowheads="1"/>
          </p:cNvSpPr>
          <p:nvPr/>
        </p:nvSpPr>
        <p:spPr bwMode="auto">
          <a:xfrm>
            <a:off x="736600" y="3451225"/>
            <a:ext cx="3671888"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a:t>Roemer realized that errors between Cassini</a:t>
            </a:r>
            <a:r>
              <a:rPr lang="ja-JP" altLang="en-US" sz="2000">
                <a:latin typeface="Arial"/>
              </a:rPr>
              <a:t>’</a:t>
            </a:r>
            <a:r>
              <a:rPr lang="en-US" sz="2000"/>
              <a:t>s estimates of eclipses of Jupiter</a:t>
            </a:r>
            <a:r>
              <a:rPr lang="ja-JP" altLang="en-US" sz="2000">
                <a:latin typeface="Arial"/>
              </a:rPr>
              <a:t>’</a:t>
            </a:r>
            <a:r>
              <a:rPr lang="en-US" sz="2000"/>
              <a:t>s moons and observations were caused by time it takes light to cross Earth</a:t>
            </a:r>
            <a:r>
              <a:rPr lang="ja-JP" altLang="en-US" sz="2000">
                <a:latin typeface="Arial"/>
              </a:rPr>
              <a:t>’</a:t>
            </a:r>
            <a:r>
              <a:rPr lang="en-US" sz="2000"/>
              <a:t>s orbit.</a:t>
            </a:r>
          </a:p>
        </p:txBody>
      </p:sp>
      <p:sp>
        <p:nvSpPr>
          <p:cNvPr id="230420" name="Text Box 20"/>
          <p:cNvSpPr txBox="1">
            <a:spLocks noChangeArrowheads="1"/>
          </p:cNvSpPr>
          <p:nvPr/>
        </p:nvSpPr>
        <p:spPr bwMode="auto">
          <a:xfrm>
            <a:off x="1892300" y="5753100"/>
            <a:ext cx="4762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a:t>Jupiter is 35-52 light-minutes from Earth.</a:t>
            </a:r>
          </a:p>
        </p:txBody>
      </p:sp>
    </p:spTree>
    <p:extLst>
      <p:ext uri="{BB962C8B-B14F-4D97-AF65-F5344CB8AC3E}">
        <p14:creationId xmlns:p14="http://schemas.microsoft.com/office/powerpoint/2010/main" val="220057820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p:txBody>
          <a:bodyPr/>
          <a:lstStyle/>
          <a:p>
            <a:r>
              <a:rPr lang="en-US" smtClean="0"/>
              <a:t>Raab:  Cries From the Cosmos</a:t>
            </a:r>
            <a:endParaRPr lang="en-US"/>
          </a:p>
        </p:txBody>
      </p:sp>
      <p:sp>
        <p:nvSpPr>
          <p:cNvPr id="5" name="Slide Number Placeholder 5"/>
          <p:cNvSpPr>
            <a:spLocks noGrp="1"/>
          </p:cNvSpPr>
          <p:nvPr>
            <p:ph type="sldNum" sz="quarter" idx="12"/>
          </p:nvPr>
        </p:nvSpPr>
        <p:spPr/>
        <p:txBody>
          <a:bodyPr/>
          <a:lstStyle/>
          <a:p>
            <a:fld id="{76011737-2C64-CE49-8DEC-78FC4F1C8A99}" type="slidenum">
              <a:rPr lang="en-US"/>
              <a:pPr/>
              <a:t>18</a:t>
            </a:fld>
            <a:endParaRPr lang="en-US"/>
          </a:p>
        </p:txBody>
      </p:sp>
      <p:sp>
        <p:nvSpPr>
          <p:cNvPr id="238594" name="Rectangle 2"/>
          <p:cNvSpPr>
            <a:spLocks noGrp="1" noChangeArrowheads="1"/>
          </p:cNvSpPr>
          <p:nvPr>
            <p:ph type="title"/>
          </p:nvPr>
        </p:nvSpPr>
        <p:spPr/>
        <p:txBody>
          <a:bodyPr/>
          <a:lstStyle/>
          <a:p>
            <a:r>
              <a:rPr lang="en-US"/>
              <a:t>Distances to stars visible to naked eye…</a:t>
            </a:r>
          </a:p>
        </p:txBody>
      </p:sp>
      <p:sp>
        <p:nvSpPr>
          <p:cNvPr id="238595" name="Rectangle 3"/>
          <p:cNvSpPr>
            <a:spLocks noGrp="1" noChangeArrowheads="1"/>
          </p:cNvSpPr>
          <p:nvPr>
            <p:ph type="body" idx="1"/>
          </p:nvPr>
        </p:nvSpPr>
        <p:spPr>
          <a:xfrm>
            <a:off x="685800" y="1752600"/>
            <a:ext cx="7772400" cy="4572000"/>
          </a:xfrm>
        </p:spPr>
        <p:txBody>
          <a:bodyPr/>
          <a:lstStyle/>
          <a:p>
            <a:r>
              <a:rPr lang="en-US" dirty="0"/>
              <a:t>Vega is 25 light-years away; light you see tonight left Vega during Earth year </a:t>
            </a:r>
            <a:r>
              <a:rPr lang="en-US" dirty="0" smtClean="0"/>
              <a:t>1991</a:t>
            </a:r>
            <a:endParaRPr lang="en-US" dirty="0"/>
          </a:p>
          <a:p>
            <a:pPr lvl="1"/>
            <a:r>
              <a:rPr lang="en-US" dirty="0"/>
              <a:t>The Dow Jones Industrial Average </a:t>
            </a:r>
            <a:r>
              <a:rPr lang="en-US" dirty="0" smtClean="0"/>
              <a:t>closes </a:t>
            </a:r>
            <a:r>
              <a:rPr lang="en-US" dirty="0"/>
              <a:t>above 3,000 for the first time ever, at 3,004.46</a:t>
            </a:r>
            <a:r>
              <a:rPr lang="en-US" dirty="0" smtClean="0"/>
              <a:t>.</a:t>
            </a:r>
          </a:p>
          <a:p>
            <a:pPr lvl="1"/>
            <a:r>
              <a:rPr lang="en-US" dirty="0"/>
              <a:t>The Cold War ends as President of the Soviet </a:t>
            </a:r>
            <a:r>
              <a:rPr lang="en-US" dirty="0" smtClean="0"/>
              <a:t>Union, </a:t>
            </a:r>
            <a:r>
              <a:rPr lang="en-US" dirty="0"/>
              <a:t>Mikhail </a:t>
            </a:r>
            <a:r>
              <a:rPr lang="en-US" dirty="0" smtClean="0"/>
              <a:t>Gorbachev, </a:t>
            </a:r>
            <a:r>
              <a:rPr lang="en-US" dirty="0"/>
              <a:t>resigns and the Soviet Union dissolves</a:t>
            </a:r>
            <a:r>
              <a:rPr lang="en-US" dirty="0" smtClean="0"/>
              <a:t>.</a:t>
            </a:r>
          </a:p>
          <a:p>
            <a:pPr lvl="1"/>
            <a:r>
              <a:rPr lang="en-US" dirty="0" smtClean="0"/>
              <a:t>The LIGO Construction proposal does not get funded. (It got funded the following year.</a:t>
            </a:r>
          </a:p>
          <a:p>
            <a:r>
              <a:rPr lang="en-US" dirty="0" smtClean="0"/>
              <a:t>Double</a:t>
            </a:r>
            <a:r>
              <a:rPr lang="en-US" dirty="0"/>
              <a:t>-Double is 160 light-years away; light you see tonight left in Earth year </a:t>
            </a:r>
            <a:r>
              <a:rPr lang="en-US" dirty="0" smtClean="0"/>
              <a:t>1856</a:t>
            </a:r>
            <a:endParaRPr lang="en-US" dirty="0"/>
          </a:p>
          <a:p>
            <a:pPr lvl="1"/>
            <a:r>
              <a:rPr lang="en-US" dirty="0"/>
              <a:t>Russia signs Peace of Paris, ending the Crimean </a:t>
            </a:r>
            <a:r>
              <a:rPr lang="en-US" dirty="0" smtClean="0"/>
              <a:t>War.</a:t>
            </a:r>
          </a:p>
          <a:p>
            <a:pPr lvl="1"/>
            <a:r>
              <a:rPr lang="en-US" dirty="0"/>
              <a:t>Republican Party opens its 1st national convention in </a:t>
            </a:r>
            <a:r>
              <a:rPr lang="en-US" dirty="0" smtClean="0"/>
              <a:t>Philadelphia.</a:t>
            </a:r>
          </a:p>
          <a:p>
            <a:pPr lvl="1"/>
            <a:r>
              <a:rPr lang="en-US" dirty="0" smtClean="0"/>
              <a:t>James Buchanan becomes 15</a:t>
            </a:r>
            <a:r>
              <a:rPr lang="en-US" baseline="30000" dirty="0" smtClean="0"/>
              <a:t>th</a:t>
            </a:r>
            <a:r>
              <a:rPr lang="en-US" dirty="0" smtClean="0"/>
              <a:t> U.S. President.</a:t>
            </a:r>
            <a:endParaRPr lang="en-US" dirty="0"/>
          </a:p>
          <a:p>
            <a:pPr lvl="1"/>
            <a:endParaRPr lang="en-US" dirty="0"/>
          </a:p>
        </p:txBody>
      </p:sp>
    </p:spTree>
    <p:extLst>
      <p:ext uri="{BB962C8B-B14F-4D97-AF65-F5344CB8AC3E}">
        <p14:creationId xmlns:p14="http://schemas.microsoft.com/office/powerpoint/2010/main" val="345667192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Raab:  Cries From the Cosmos</a:t>
            </a:r>
            <a:endParaRPr lang="en-US"/>
          </a:p>
        </p:txBody>
      </p:sp>
      <p:sp>
        <p:nvSpPr>
          <p:cNvPr id="8" name="Slide Number Placeholder 5"/>
          <p:cNvSpPr>
            <a:spLocks noGrp="1"/>
          </p:cNvSpPr>
          <p:nvPr>
            <p:ph type="sldNum" sz="quarter" idx="12"/>
          </p:nvPr>
        </p:nvSpPr>
        <p:spPr/>
        <p:txBody>
          <a:bodyPr/>
          <a:lstStyle/>
          <a:p>
            <a:fld id="{08D0444E-24E8-9844-BAD4-06677BFAE7A3}" type="slidenum">
              <a:rPr lang="en-US"/>
              <a:pPr/>
              <a:t>19</a:t>
            </a:fld>
            <a:endParaRPr lang="en-US"/>
          </a:p>
        </p:txBody>
      </p:sp>
      <p:sp>
        <p:nvSpPr>
          <p:cNvPr id="253956" name="Rectangle 4"/>
          <p:cNvSpPr>
            <a:spLocks noGrp="1" noChangeArrowheads="1"/>
          </p:cNvSpPr>
          <p:nvPr>
            <p:ph type="title"/>
          </p:nvPr>
        </p:nvSpPr>
        <p:spPr>
          <a:xfrm>
            <a:off x="1524000" y="114300"/>
            <a:ext cx="5867400" cy="889000"/>
          </a:xfrm>
        </p:spPr>
        <p:txBody>
          <a:bodyPr/>
          <a:lstStyle/>
          <a:p>
            <a:r>
              <a:rPr lang="en-US" sz="2400" dirty="0"/>
              <a:t>Globular Clusters are even farther away, but still in our own Milky Way galaxy</a:t>
            </a:r>
          </a:p>
        </p:txBody>
      </p:sp>
      <p:grpSp>
        <p:nvGrpSpPr>
          <p:cNvPr id="2" name="Group 1"/>
          <p:cNvGrpSpPr/>
          <p:nvPr/>
        </p:nvGrpSpPr>
        <p:grpSpPr>
          <a:xfrm>
            <a:off x="4572000" y="1295400"/>
            <a:ext cx="3844925" cy="2778125"/>
            <a:chOff x="4572000" y="1168400"/>
            <a:chExt cx="3844925" cy="2778125"/>
          </a:xfrm>
        </p:grpSpPr>
        <p:pic>
          <p:nvPicPr>
            <p:cNvPr id="253957" name="Picture 5" descr="m13rgb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0" y="1168400"/>
              <a:ext cx="3844925" cy="2476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53959" name="Text Box 7"/>
            <p:cNvSpPr txBox="1">
              <a:spLocks noChangeArrowheads="1"/>
            </p:cNvSpPr>
            <p:nvPr/>
          </p:nvSpPr>
          <p:spPr bwMode="auto">
            <a:xfrm>
              <a:off x="4572000" y="3641725"/>
              <a:ext cx="3844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400"/>
                <a:t>M13 from utahskies.org</a:t>
              </a:r>
            </a:p>
          </p:txBody>
        </p:sp>
      </p:grpSp>
      <p:sp>
        <p:nvSpPr>
          <p:cNvPr id="253960" name="Text Box 8"/>
          <p:cNvSpPr txBox="1">
            <a:spLocks noChangeArrowheads="1"/>
          </p:cNvSpPr>
          <p:nvPr/>
        </p:nvSpPr>
        <p:spPr bwMode="auto">
          <a:xfrm>
            <a:off x="676275" y="1660525"/>
            <a:ext cx="36576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dirty="0"/>
              <a:t>Globular cluster M13 is 21,000 light years away; light you see tonight has been traveling since a time on Earth that giant sloth, dire wolves and </a:t>
            </a:r>
            <a:r>
              <a:rPr lang="en-US" sz="2000" dirty="0" err="1"/>
              <a:t>sabertooths</a:t>
            </a:r>
            <a:r>
              <a:rPr lang="en-US" sz="2000" dirty="0"/>
              <a:t> were drowning in the </a:t>
            </a:r>
            <a:r>
              <a:rPr lang="en-US" sz="2000" dirty="0" err="1"/>
              <a:t>LaBrea</a:t>
            </a:r>
            <a:r>
              <a:rPr lang="en-US" sz="2000" dirty="0"/>
              <a:t> tar pits.  </a:t>
            </a:r>
          </a:p>
        </p:txBody>
      </p:sp>
      <p:sp>
        <p:nvSpPr>
          <p:cNvPr id="253961" name="Text Box 9"/>
          <p:cNvSpPr txBox="1">
            <a:spLocks noChangeArrowheads="1"/>
          </p:cNvSpPr>
          <p:nvPr/>
        </p:nvSpPr>
        <p:spPr bwMode="auto">
          <a:xfrm>
            <a:off x="676275" y="4195763"/>
            <a:ext cx="774065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a:t>Globular clusters are dense, spherical collections of stars in the spherical halo surrounding our galaxy, outside the main disk containing most stars and nebulae.  Typical globular clusters contain hundreds of thousands to millions of stars and are tens of thousands of light-years from our solar system.</a:t>
            </a:r>
          </a:p>
        </p:txBody>
      </p:sp>
    </p:spTree>
    <p:extLst>
      <p:ext uri="{BB962C8B-B14F-4D97-AF65-F5344CB8AC3E}">
        <p14:creationId xmlns:p14="http://schemas.microsoft.com/office/powerpoint/2010/main" val="1372915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133600"/>
            <a:ext cx="6400800" cy="3048000"/>
          </a:xfrm>
        </p:spPr>
        <p:txBody>
          <a:bodyPr/>
          <a:lstStyle/>
          <a:p>
            <a:r>
              <a:rPr lang="en-US" dirty="0" smtClean="0"/>
              <a:t>This is a story of discovery, written in the  “</a:t>
            </a:r>
            <a:r>
              <a:rPr lang="en-US" dirty="0" err="1" smtClean="0"/>
              <a:t>spacequakes</a:t>
            </a:r>
            <a:r>
              <a:rPr lang="en-US" dirty="0" smtClean="0"/>
              <a:t>” created by the births and deaths of black holes. It is a story predicted a century ago. Learning how to read this story took half a century. The story was read first by a village of scientists spanning the globe, who then shared it with the rest of the world. </a:t>
            </a:r>
            <a:endParaRPr lang="en-US" dirty="0"/>
          </a:p>
        </p:txBody>
      </p:sp>
    </p:spTree>
    <p:extLst>
      <p:ext uri="{BB962C8B-B14F-4D97-AF65-F5344CB8AC3E}">
        <p14:creationId xmlns:p14="http://schemas.microsoft.com/office/powerpoint/2010/main" val="38202453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Raab:  Cries From the Cosmos</a:t>
            </a:r>
            <a:endParaRPr lang="en-US"/>
          </a:p>
        </p:txBody>
      </p:sp>
      <p:sp>
        <p:nvSpPr>
          <p:cNvPr id="7" name="Slide Number Placeholder 5"/>
          <p:cNvSpPr>
            <a:spLocks noGrp="1"/>
          </p:cNvSpPr>
          <p:nvPr>
            <p:ph type="sldNum" sz="quarter" idx="12"/>
          </p:nvPr>
        </p:nvSpPr>
        <p:spPr/>
        <p:txBody>
          <a:bodyPr/>
          <a:lstStyle/>
          <a:p>
            <a:fld id="{E30DEC64-8E59-5142-B455-9114BF7C3AE6}" type="slidenum">
              <a:rPr lang="en-US"/>
              <a:pPr/>
              <a:t>20</a:t>
            </a:fld>
            <a:endParaRPr lang="en-US"/>
          </a:p>
        </p:txBody>
      </p:sp>
      <p:sp>
        <p:nvSpPr>
          <p:cNvPr id="243714" name="Rectangle 2"/>
          <p:cNvSpPr>
            <a:spLocks noGrp="1" noChangeArrowheads="1"/>
          </p:cNvSpPr>
          <p:nvPr>
            <p:ph type="title"/>
          </p:nvPr>
        </p:nvSpPr>
        <p:spPr/>
        <p:txBody>
          <a:bodyPr/>
          <a:lstStyle/>
          <a:p>
            <a:r>
              <a:rPr lang="en-US"/>
              <a:t>Galaxies are much further away…</a:t>
            </a:r>
          </a:p>
        </p:txBody>
      </p:sp>
      <p:pic>
        <p:nvPicPr>
          <p:cNvPr id="243716" name="Picture 4" descr="M31Average_CWColorG97Resample50PSP1ab"/>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16625" y="1552575"/>
            <a:ext cx="2360613" cy="3552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43718" name="Text Box 6"/>
          <p:cNvSpPr txBox="1">
            <a:spLocks noChangeArrowheads="1"/>
          </p:cNvSpPr>
          <p:nvPr/>
        </p:nvSpPr>
        <p:spPr bwMode="auto">
          <a:xfrm>
            <a:off x="763588" y="1660525"/>
            <a:ext cx="4999037" cy="32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dirty="0"/>
              <a:t>You should be just barely able to see M31, the Andromeda Galaxy, with your naked eye tonight; it is the furthest object that the naked eye can detect at 2.3 million light-years from Earth. With hundreds of billions of stars it puts out enough light to be seen in dark skies at such great distance.</a:t>
            </a:r>
          </a:p>
          <a:p>
            <a:pPr>
              <a:spcBef>
                <a:spcPct val="50000"/>
              </a:spcBef>
            </a:pPr>
            <a:r>
              <a:rPr lang="en-US" sz="2000" dirty="0"/>
              <a:t>Light you see from M31 tonight has been traveling from M31 since </a:t>
            </a:r>
            <a:r>
              <a:rPr lang="en-US" sz="2000" dirty="0" err="1" smtClean="0"/>
              <a:t>Astralopithecus</a:t>
            </a:r>
            <a:r>
              <a:rPr lang="en-US" sz="2000" dirty="0" smtClean="0"/>
              <a:t> </a:t>
            </a:r>
            <a:r>
              <a:rPr lang="en-US" sz="2000" dirty="0"/>
              <a:t>and Homo </a:t>
            </a:r>
            <a:r>
              <a:rPr lang="en-US" sz="2000" dirty="0" err="1"/>
              <a:t>Habilis</a:t>
            </a:r>
            <a:r>
              <a:rPr lang="en-US" sz="2000" dirty="0"/>
              <a:t> roamed the Earth.</a:t>
            </a:r>
          </a:p>
        </p:txBody>
      </p:sp>
      <p:sp>
        <p:nvSpPr>
          <p:cNvPr id="243719" name="Text Box 7"/>
          <p:cNvSpPr txBox="1">
            <a:spLocks noChangeArrowheads="1"/>
          </p:cNvSpPr>
          <p:nvPr/>
        </p:nvSpPr>
        <p:spPr bwMode="auto">
          <a:xfrm>
            <a:off x="763588" y="5155049"/>
            <a:ext cx="761365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dirty="0" smtClean="0"/>
              <a:t>M31 is our closest large </a:t>
            </a:r>
            <a:r>
              <a:rPr lang="en-US" sz="2000" dirty="0"/>
              <a:t>galaxy. In the volume that we can see systems like GW150914, there are more than </a:t>
            </a:r>
            <a:r>
              <a:rPr lang="en-US" sz="2000" dirty="0" smtClean="0"/>
              <a:t>5 </a:t>
            </a:r>
            <a:r>
              <a:rPr lang="en-US" sz="2000" dirty="0"/>
              <a:t>million </a:t>
            </a:r>
            <a:r>
              <a:rPr lang="en-US" sz="2000" dirty="0" smtClean="0"/>
              <a:t>galaxies.</a:t>
            </a:r>
            <a:endParaRPr lang="en-US" sz="2000" dirty="0"/>
          </a:p>
          <a:p>
            <a:pPr>
              <a:spcBef>
                <a:spcPct val="50000"/>
              </a:spcBef>
            </a:pPr>
            <a:r>
              <a:rPr lang="en-US" sz="2000" dirty="0" smtClean="0"/>
              <a:t> </a:t>
            </a:r>
            <a:endParaRPr lang="en-US" sz="2000" dirty="0"/>
          </a:p>
        </p:txBody>
      </p:sp>
    </p:spTree>
    <p:extLst>
      <p:ext uri="{BB962C8B-B14F-4D97-AF65-F5344CB8AC3E}">
        <p14:creationId xmlns:p14="http://schemas.microsoft.com/office/powerpoint/2010/main" val="232991687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0" y="1981200"/>
            <a:ext cx="7772400" cy="4419600"/>
          </a:xfrm>
        </p:spPr>
        <p:txBody>
          <a:bodyPr/>
          <a:lstStyle/>
          <a:p>
            <a:r>
              <a:rPr lang="en-US" sz="2000" dirty="0" smtClean="0"/>
              <a:t>This first gravitational wave discovery was named GW150914:</a:t>
            </a:r>
          </a:p>
          <a:p>
            <a:pPr lvl="1"/>
            <a:r>
              <a:rPr lang="en-US" dirty="0" smtClean="0"/>
              <a:t>Event type = gravitational wave</a:t>
            </a:r>
          </a:p>
          <a:p>
            <a:pPr lvl="1"/>
            <a:r>
              <a:rPr lang="en-US" dirty="0" smtClean="0"/>
              <a:t>Detection year = 2015</a:t>
            </a:r>
          </a:p>
          <a:p>
            <a:pPr lvl="1"/>
            <a:r>
              <a:rPr lang="en-US" dirty="0" smtClean="0"/>
              <a:t>Detection month = 09 = September</a:t>
            </a:r>
          </a:p>
          <a:p>
            <a:pPr lvl="1"/>
            <a:r>
              <a:rPr lang="en-US" dirty="0" smtClean="0"/>
              <a:t>Detection day = 14</a:t>
            </a:r>
          </a:p>
          <a:p>
            <a:r>
              <a:rPr lang="en-US" sz="2000" dirty="0" smtClean="0"/>
              <a:t>This was the most energetic event ever detected by humans, converting a mass equivalent to a million Earths into gravitational-wave energy.</a:t>
            </a:r>
          </a:p>
          <a:p>
            <a:r>
              <a:rPr lang="en-US" sz="2000" dirty="0" smtClean="0"/>
              <a:t>For a few tenths of a second the power in this gravitational wave was 50 times greater than the total power output of all the stars in the universe.</a:t>
            </a:r>
          </a:p>
          <a:p>
            <a:r>
              <a:rPr lang="en-US" sz="2000" dirty="0" smtClean="0"/>
              <a:t>But there were more discoveries to come…</a:t>
            </a:r>
            <a:endParaRPr lang="en-US" sz="2000" dirty="0"/>
          </a:p>
        </p:txBody>
      </p:sp>
      <p:sp>
        <p:nvSpPr>
          <p:cNvPr id="4" name="Footer Placeholder 3"/>
          <p:cNvSpPr>
            <a:spLocks noGrp="1"/>
          </p:cNvSpPr>
          <p:nvPr>
            <p:ph type="ftr" sz="quarter" idx="11"/>
          </p:nvPr>
        </p:nvSpPr>
        <p:spPr/>
        <p:txBody>
          <a:bodyPr/>
          <a:lstStyle/>
          <a:p>
            <a:pPr>
              <a:defRPr/>
            </a:pPr>
            <a:r>
              <a:rPr lang="en-US" smtClean="0"/>
              <a:t>Raab:  Cries From the Cosmos</a:t>
            </a:r>
            <a:endParaRPr lang="en-US" dirty="0"/>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21</a:t>
            </a:fld>
            <a:endParaRPr lang="en-US" dirty="0"/>
          </a:p>
        </p:txBody>
      </p:sp>
    </p:spTree>
    <p:extLst>
      <p:ext uri="{BB962C8B-B14F-4D97-AF65-F5344CB8AC3E}">
        <p14:creationId xmlns:p14="http://schemas.microsoft.com/office/powerpoint/2010/main" val="425744063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Discovery Timeline – Advanced LIGO’s 1</a:t>
            </a:r>
            <a:r>
              <a:rPr lang="en-US" sz="3200" baseline="30000" dirty="0" smtClean="0"/>
              <a:t>st</a:t>
            </a:r>
            <a:r>
              <a:rPr lang="en-US" sz="3200" dirty="0" smtClean="0"/>
              <a:t> Observations</a:t>
            </a:r>
            <a:endParaRPr lang="en-US" sz="3200" dirty="0"/>
          </a:p>
        </p:txBody>
      </p:sp>
      <p:sp>
        <p:nvSpPr>
          <p:cNvPr id="3" name="Footer Placeholder 2"/>
          <p:cNvSpPr>
            <a:spLocks noGrp="1"/>
          </p:cNvSpPr>
          <p:nvPr>
            <p:ph type="ftr" sz="quarter" idx="11"/>
          </p:nvPr>
        </p:nvSpPr>
        <p:spPr/>
        <p:txBody>
          <a:bodyPr/>
          <a:lstStyle/>
          <a:p>
            <a:pPr>
              <a:defRPr/>
            </a:pPr>
            <a:r>
              <a:rPr lang="en-US" smtClean="0"/>
              <a:t>Raab:  Cries From the Cosmos</a:t>
            </a:r>
            <a:endParaRPr lang="en-US"/>
          </a:p>
        </p:txBody>
      </p:sp>
      <p:sp>
        <p:nvSpPr>
          <p:cNvPr id="4" name="Slide Number Placeholder 3"/>
          <p:cNvSpPr>
            <a:spLocks noGrp="1"/>
          </p:cNvSpPr>
          <p:nvPr>
            <p:ph type="sldNum" sz="quarter" idx="12"/>
          </p:nvPr>
        </p:nvSpPr>
        <p:spPr/>
        <p:txBody>
          <a:bodyPr/>
          <a:lstStyle/>
          <a:p>
            <a:pPr>
              <a:defRPr/>
            </a:pPr>
            <a:fld id="{C13317FA-3C5D-644B-AB01-586F21D0C44B}" type="slidenum">
              <a:rPr lang="en-US" smtClean="0"/>
              <a:pPr>
                <a:defRPr/>
              </a:pPr>
              <a:t>22</a:t>
            </a:fld>
            <a:endParaRPr lang="en-US"/>
          </a:p>
        </p:txBody>
      </p:sp>
      <p:pic>
        <p:nvPicPr>
          <p:cNvPr id="5" name="Picture 4" descr="LIGO-DiscoveryTimelin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549400"/>
            <a:ext cx="7874000" cy="4775200"/>
          </a:xfrm>
          <a:prstGeom prst="rect">
            <a:avLst/>
          </a:prstGeom>
        </p:spPr>
      </p:pic>
      <p:sp>
        <p:nvSpPr>
          <p:cNvPr id="6" name="TextBox 5"/>
          <p:cNvSpPr txBox="1"/>
          <p:nvPr/>
        </p:nvSpPr>
        <p:spPr>
          <a:xfrm>
            <a:off x="4876800" y="5943600"/>
            <a:ext cx="3429000" cy="307777"/>
          </a:xfrm>
          <a:prstGeom prst="rect">
            <a:avLst/>
          </a:prstGeom>
          <a:noFill/>
        </p:spPr>
        <p:txBody>
          <a:bodyPr wrap="square" rtlCol="0">
            <a:spAutoFit/>
          </a:bodyPr>
          <a:lstStyle/>
          <a:p>
            <a:r>
              <a:rPr lang="en-US" sz="1400" dirty="0">
                <a:solidFill>
                  <a:schemeClr val="tx1">
                    <a:lumMod val="40000"/>
                    <a:lumOff val="60000"/>
                  </a:schemeClr>
                </a:solidFill>
              </a:rPr>
              <a:t> Courtesy Caltech/MIT/LIGO Laboratory</a:t>
            </a:r>
          </a:p>
        </p:txBody>
      </p:sp>
    </p:spTree>
    <p:extLst>
      <p:ext uri="{BB962C8B-B14F-4D97-AF65-F5344CB8AC3E}">
        <p14:creationId xmlns:p14="http://schemas.microsoft.com/office/powerpoint/2010/main" val="216507158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LIGO’s First Observations</a:t>
            </a:r>
            <a:endParaRPr lang="en-US" dirty="0"/>
          </a:p>
        </p:txBody>
      </p:sp>
      <p:sp>
        <p:nvSpPr>
          <p:cNvPr id="3" name="Footer Placeholder 2"/>
          <p:cNvSpPr>
            <a:spLocks noGrp="1"/>
          </p:cNvSpPr>
          <p:nvPr>
            <p:ph type="ftr" sz="quarter" idx="11"/>
          </p:nvPr>
        </p:nvSpPr>
        <p:spPr/>
        <p:txBody>
          <a:bodyPr/>
          <a:lstStyle/>
          <a:p>
            <a:pPr>
              <a:defRPr/>
            </a:pPr>
            <a:r>
              <a:rPr lang="en-US" smtClean="0"/>
              <a:t>Raab:  Cries From the Cosmos</a:t>
            </a:r>
            <a:endParaRPr lang="en-US"/>
          </a:p>
        </p:txBody>
      </p:sp>
      <p:sp>
        <p:nvSpPr>
          <p:cNvPr id="4" name="Slide Number Placeholder 3"/>
          <p:cNvSpPr>
            <a:spLocks noGrp="1"/>
          </p:cNvSpPr>
          <p:nvPr>
            <p:ph type="sldNum" sz="quarter" idx="12"/>
          </p:nvPr>
        </p:nvSpPr>
        <p:spPr/>
        <p:txBody>
          <a:bodyPr/>
          <a:lstStyle/>
          <a:p>
            <a:pPr>
              <a:defRPr/>
            </a:pPr>
            <a:fld id="{C13317FA-3C5D-644B-AB01-586F21D0C44B}" type="slidenum">
              <a:rPr lang="en-US" smtClean="0"/>
              <a:pPr>
                <a:defRPr/>
              </a:pPr>
              <a:t>23</a:t>
            </a:fld>
            <a:endParaRPr lang="en-US"/>
          </a:p>
        </p:txBody>
      </p:sp>
      <p:grpSp>
        <p:nvGrpSpPr>
          <p:cNvPr id="7" name="Group 6"/>
          <p:cNvGrpSpPr/>
          <p:nvPr/>
        </p:nvGrpSpPr>
        <p:grpSpPr>
          <a:xfrm>
            <a:off x="358167" y="1676400"/>
            <a:ext cx="8557233" cy="4445115"/>
            <a:chOff x="358167" y="1676400"/>
            <a:chExt cx="8557233" cy="4445115"/>
          </a:xfrm>
        </p:grpSpPr>
        <p:pic>
          <p:nvPicPr>
            <p:cNvPr id="5" name="Picture 4" descr="O1-BBH-Fig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67" y="1676400"/>
              <a:ext cx="8557233" cy="4445115"/>
            </a:xfrm>
            <a:prstGeom prst="rect">
              <a:avLst/>
            </a:prstGeom>
          </p:spPr>
        </p:pic>
        <p:sp>
          <p:nvSpPr>
            <p:cNvPr id="6" name="TextBox 5"/>
            <p:cNvSpPr txBox="1"/>
            <p:nvPr/>
          </p:nvSpPr>
          <p:spPr>
            <a:xfrm>
              <a:off x="1905000" y="1752600"/>
              <a:ext cx="5486400" cy="307777"/>
            </a:xfrm>
            <a:prstGeom prst="rect">
              <a:avLst/>
            </a:prstGeom>
            <a:noFill/>
          </p:spPr>
          <p:txBody>
            <a:bodyPr wrap="square" rtlCol="0">
              <a:spAutoFit/>
            </a:bodyPr>
            <a:lstStyle/>
            <a:p>
              <a:pPr algn="ctr"/>
              <a:r>
                <a:rPr lang="en-US" sz="1400" dirty="0" smtClean="0"/>
                <a:t>ArViv:1606.04856; see also PRL 116, 241103 (2016) for GW151226.</a:t>
              </a:r>
              <a:endParaRPr lang="en-US" sz="1400" dirty="0"/>
            </a:p>
          </p:txBody>
        </p:sp>
      </p:grpSp>
    </p:spTree>
    <p:extLst>
      <p:ext uri="{BB962C8B-B14F-4D97-AF65-F5344CB8AC3E}">
        <p14:creationId xmlns:p14="http://schemas.microsoft.com/office/powerpoint/2010/main" val="369110653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Known Stellar-Mass Black Holes – June 2016</a:t>
            </a:r>
            <a:endParaRPr lang="en-US" dirty="0"/>
          </a:p>
        </p:txBody>
      </p:sp>
      <p:sp>
        <p:nvSpPr>
          <p:cNvPr id="4" name="Footer Placeholder 3"/>
          <p:cNvSpPr>
            <a:spLocks noGrp="1"/>
          </p:cNvSpPr>
          <p:nvPr>
            <p:ph type="ftr" sz="quarter" idx="11"/>
          </p:nvPr>
        </p:nvSpPr>
        <p:spPr/>
        <p:txBody>
          <a:bodyPr/>
          <a:lstStyle/>
          <a:p>
            <a:pPr>
              <a:defRPr/>
            </a:pPr>
            <a:r>
              <a:rPr lang="en-US" smtClean="0"/>
              <a:t>Raab:  Cries From the Cosmos</a:t>
            </a:r>
            <a:endParaRPr lang="en-US" dirty="0"/>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24</a:t>
            </a:fld>
            <a:endParaRPr lang="en-US"/>
          </a:p>
        </p:txBody>
      </p:sp>
      <p:grpSp>
        <p:nvGrpSpPr>
          <p:cNvPr id="10" name="Group 9"/>
          <p:cNvGrpSpPr/>
          <p:nvPr/>
        </p:nvGrpSpPr>
        <p:grpSpPr>
          <a:xfrm>
            <a:off x="1066800" y="1724790"/>
            <a:ext cx="7137400" cy="4670930"/>
            <a:chOff x="1066800" y="1724790"/>
            <a:chExt cx="7137400" cy="4670930"/>
          </a:xfrm>
        </p:grpSpPr>
        <p:pic>
          <p:nvPicPr>
            <p:cNvPr id="8" name="Picture 7" descr="BlackHolesOfKnownMass15Jun16.png"/>
            <p:cNvPicPr>
              <a:picLocks noChangeAspect="1"/>
            </p:cNvPicPr>
            <p:nvPr/>
          </p:nvPicPr>
          <p:blipFill rotWithShape="1">
            <a:blip r:embed="rId2">
              <a:extLst>
                <a:ext uri="{28A0092B-C50C-407E-A947-70E740481C1C}">
                  <a14:useLocalDpi xmlns:a14="http://schemas.microsoft.com/office/drawing/2010/main" val="0"/>
                </a:ext>
              </a:extLst>
            </a:blip>
            <a:srcRect t="18196"/>
            <a:stretch/>
          </p:blipFill>
          <p:spPr>
            <a:xfrm>
              <a:off x="1066800" y="1724790"/>
              <a:ext cx="7137400" cy="4670930"/>
            </a:xfrm>
            <a:prstGeom prst="rect">
              <a:avLst/>
            </a:prstGeom>
          </p:spPr>
        </p:pic>
        <p:sp>
          <p:nvSpPr>
            <p:cNvPr id="9" name="TextBox 8"/>
            <p:cNvSpPr txBox="1"/>
            <p:nvPr/>
          </p:nvSpPr>
          <p:spPr>
            <a:xfrm>
              <a:off x="1447800" y="5867400"/>
              <a:ext cx="6248400" cy="307777"/>
            </a:xfrm>
            <a:prstGeom prst="rect">
              <a:avLst/>
            </a:prstGeom>
            <a:noFill/>
          </p:spPr>
          <p:txBody>
            <a:bodyPr wrap="square" rtlCol="0">
              <a:spAutoFit/>
            </a:bodyPr>
            <a:lstStyle/>
            <a:p>
              <a:pPr algn="r"/>
              <a:r>
                <a:rPr lang="en-US" sz="1400" dirty="0"/>
                <a:t>Courtesy Caltech/MIT/LIGO Laboratory</a:t>
              </a:r>
            </a:p>
          </p:txBody>
        </p:sp>
      </p:grpSp>
    </p:spTree>
    <p:extLst>
      <p:ext uri="{BB962C8B-B14F-4D97-AF65-F5344CB8AC3E}">
        <p14:creationId xmlns:p14="http://schemas.microsoft.com/office/powerpoint/2010/main" val="363368655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1600200" y="228600"/>
            <a:ext cx="5791200" cy="1143000"/>
          </a:xfrm>
        </p:spPr>
        <p:txBody>
          <a:bodyPr/>
          <a:lstStyle/>
          <a:p>
            <a:r>
              <a:rPr lang="en-US" dirty="0">
                <a:latin typeface="Helvetica" charset="0"/>
                <a:ea typeface="ＭＳ Ｐゴシック" charset="0"/>
                <a:cs typeface="ＭＳ Ｐゴシック" charset="0"/>
              </a:rPr>
              <a:t>What will be the legacy of LIGO discoveries?</a:t>
            </a:r>
          </a:p>
        </p:txBody>
      </p:sp>
      <p:sp>
        <p:nvSpPr>
          <p:cNvPr id="59395" name="Content Placeholder 2"/>
          <p:cNvSpPr>
            <a:spLocks noGrp="1"/>
          </p:cNvSpPr>
          <p:nvPr>
            <p:ph idx="1"/>
          </p:nvPr>
        </p:nvSpPr>
        <p:spPr>
          <a:xfrm>
            <a:off x="685800" y="1600200"/>
            <a:ext cx="7772400" cy="4724400"/>
          </a:xfrm>
        </p:spPr>
        <p:txBody>
          <a:bodyPr/>
          <a:lstStyle/>
          <a:p>
            <a:r>
              <a:rPr lang="en-US">
                <a:latin typeface="Helvetica" charset="0"/>
                <a:ea typeface="ＭＳ Ｐゴシック" charset="0"/>
                <a:cs typeface="ＭＳ Ｐゴシック" charset="0"/>
              </a:rPr>
              <a:t>Attempts in the 19</a:t>
            </a:r>
            <a:r>
              <a:rPr lang="en-US" baseline="30000">
                <a:latin typeface="Helvetica" charset="0"/>
                <a:ea typeface="ＭＳ Ｐゴシック" charset="0"/>
                <a:cs typeface="ＭＳ Ｐゴシック" charset="0"/>
              </a:rPr>
              <a:t>th</a:t>
            </a:r>
            <a:r>
              <a:rPr lang="en-US">
                <a:latin typeface="Helvetica" charset="0"/>
                <a:ea typeface="ＭＳ Ｐゴシック" charset="0"/>
                <a:cs typeface="ＭＳ Ｐゴシック" charset="0"/>
              </a:rPr>
              <a:t> century to explain why the sky is blue, sunsets red and clouds white led to the 20</a:t>
            </a:r>
            <a:r>
              <a:rPr lang="en-US" baseline="30000">
                <a:latin typeface="Helvetica" charset="0"/>
                <a:ea typeface="ＭＳ Ｐゴシック" charset="0"/>
                <a:cs typeface="ＭＳ Ｐゴシック" charset="0"/>
              </a:rPr>
              <a:t>th</a:t>
            </a:r>
            <a:r>
              <a:rPr lang="en-US">
                <a:latin typeface="Helvetica" charset="0"/>
                <a:ea typeface="ＭＳ Ｐゴシック" charset="0"/>
                <a:cs typeface="ＭＳ Ｐゴシック" charset="0"/>
              </a:rPr>
              <a:t> century economy:</a:t>
            </a:r>
          </a:p>
          <a:p>
            <a:pPr lvl="1"/>
            <a:r>
              <a:rPr lang="en-US">
                <a:latin typeface="Helvetica" charset="0"/>
                <a:ea typeface="ＭＳ Ｐゴシック" charset="0"/>
              </a:rPr>
              <a:t>Atomic and nuclear physics and modern materials</a:t>
            </a:r>
          </a:p>
          <a:p>
            <a:pPr lvl="1"/>
            <a:r>
              <a:rPr lang="en-US">
                <a:latin typeface="Helvetica" charset="0"/>
                <a:ea typeface="ＭＳ Ｐゴシック" charset="0"/>
              </a:rPr>
              <a:t>Modern chemical and pharmaceutical industries</a:t>
            </a:r>
          </a:p>
          <a:p>
            <a:pPr lvl="1"/>
            <a:r>
              <a:rPr lang="en-US">
                <a:latin typeface="Helvetica" charset="0"/>
                <a:ea typeface="ＭＳ Ｐゴシック" charset="0"/>
              </a:rPr>
              <a:t>Modern electronics and computer industries</a:t>
            </a:r>
          </a:p>
          <a:p>
            <a:pPr lvl="1"/>
            <a:r>
              <a:rPr lang="en-US">
                <a:latin typeface="Helvetica" charset="0"/>
                <a:ea typeface="ＭＳ Ｐゴシック" charset="0"/>
              </a:rPr>
              <a:t>Unraveling the structure of DNA and other bio-molecules, leading to modern biochemistry and gene therapy</a:t>
            </a:r>
          </a:p>
          <a:p>
            <a:pPr lvl="1"/>
            <a:r>
              <a:rPr lang="en-US">
                <a:latin typeface="Helvetica" charset="0"/>
                <a:ea typeface="ＭＳ Ｐゴシック" charset="0"/>
              </a:rPr>
              <a:t>Development of almost all medical diagnostic machines</a:t>
            </a:r>
          </a:p>
          <a:p>
            <a:pPr lvl="1"/>
            <a:r>
              <a:rPr lang="en-US">
                <a:latin typeface="Helvetica" charset="0"/>
                <a:ea typeface="ＭＳ Ｐゴシック" charset="0"/>
              </a:rPr>
              <a:t>Also a new phrase, </a:t>
            </a:r>
            <a:r>
              <a:rPr lang="ja-JP" altLang="en-US">
                <a:latin typeface="Helvetica" charset="0"/>
                <a:ea typeface="ＭＳ Ｐゴシック" charset="0"/>
              </a:rPr>
              <a:t>“</a:t>
            </a:r>
            <a:r>
              <a:rPr lang="en-US">
                <a:latin typeface="Helvetica" charset="0"/>
                <a:ea typeface="ＭＳ Ｐゴシック" charset="0"/>
              </a:rPr>
              <a:t>Blue-sky research</a:t>
            </a:r>
            <a:r>
              <a:rPr lang="ja-JP" altLang="en-US">
                <a:latin typeface="Helvetica" charset="0"/>
                <a:ea typeface="ＭＳ Ｐゴシック" charset="0"/>
              </a:rPr>
              <a:t>”</a:t>
            </a:r>
            <a:endParaRPr lang="en-US">
              <a:latin typeface="Helvetica" charset="0"/>
              <a:ea typeface="ＭＳ Ｐゴシック" charset="0"/>
            </a:endParaRPr>
          </a:p>
          <a:p>
            <a:r>
              <a:rPr lang="en-US">
                <a:latin typeface="Helvetica" charset="0"/>
                <a:ea typeface="ＭＳ Ｐゴシック" charset="0"/>
                <a:cs typeface="ＭＳ Ｐゴシック" charset="0"/>
              </a:rPr>
              <a:t>LIGO discoveries likely will revolutionize our understanding of space, time, matter and energy, as well as redefine what people can imagine and build </a:t>
            </a:r>
          </a:p>
          <a:p>
            <a:pPr lvl="1"/>
            <a:endParaRPr lang="en-US">
              <a:latin typeface="Helvetica" charset="0"/>
              <a:ea typeface="ＭＳ Ｐゴシック" charset="0"/>
            </a:endParaRPr>
          </a:p>
        </p:txBody>
      </p:sp>
      <p:sp>
        <p:nvSpPr>
          <p:cNvPr id="6" name="Footer Placeholder 5"/>
          <p:cNvSpPr>
            <a:spLocks noGrp="1"/>
          </p:cNvSpPr>
          <p:nvPr>
            <p:ph type="ftr" sz="quarter" idx="11"/>
          </p:nvPr>
        </p:nvSpPr>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smtClean="0">
                <a:latin typeface="Helvetica" charset="0"/>
              </a:rPr>
              <a:t>Raab:  Cries From the Cosmos</a:t>
            </a:r>
            <a:endParaRPr lang="en-US" sz="1400">
              <a:latin typeface="Helvetica" charset="0"/>
            </a:endParaRPr>
          </a:p>
        </p:txBody>
      </p:sp>
      <p:sp>
        <p:nvSpPr>
          <p:cNvPr id="2" name="Slide Number Placeholder 1"/>
          <p:cNvSpPr>
            <a:spLocks noGrp="1"/>
          </p:cNvSpPr>
          <p:nvPr>
            <p:ph type="sldNum" sz="quarter" idx="12"/>
          </p:nvPr>
        </p:nvSpPr>
        <p:spPr/>
        <p:txBody>
          <a:bodyPr/>
          <a:lstStyle/>
          <a:p>
            <a:pPr>
              <a:defRPr/>
            </a:pPr>
            <a:fld id="{3FA244CC-88F7-B741-ABEA-29EACDCA51E3}" type="slidenum">
              <a:rPr lang="en-US" smtClean="0"/>
              <a:pPr>
                <a:defRPr/>
              </a:pPr>
              <a:t>25</a:t>
            </a:fld>
            <a:endParaRPr lang="en-US"/>
          </a:p>
        </p:txBody>
      </p:sp>
    </p:spTree>
    <p:extLst>
      <p:ext uri="{BB962C8B-B14F-4D97-AF65-F5344CB8AC3E}">
        <p14:creationId xmlns:p14="http://schemas.microsoft.com/office/powerpoint/2010/main" val="63663159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pPr>
              <a:defRPr/>
            </a:pPr>
            <a:r>
              <a:rPr lang="en-US" smtClean="0"/>
              <a:t>Raab:  Birth of Gravitational Wave Astronomy</a:t>
            </a:r>
            <a:endParaRPr lang="en-US"/>
          </a:p>
        </p:txBody>
      </p:sp>
      <p:sp>
        <p:nvSpPr>
          <p:cNvPr id="4" name="Slide Number Placeholder 3"/>
          <p:cNvSpPr>
            <a:spLocks noGrp="1"/>
          </p:cNvSpPr>
          <p:nvPr>
            <p:ph type="sldNum" sz="quarter" idx="12"/>
          </p:nvPr>
        </p:nvSpPr>
        <p:spPr/>
        <p:txBody>
          <a:bodyPr/>
          <a:lstStyle/>
          <a:p>
            <a:pPr>
              <a:defRPr/>
            </a:pPr>
            <a:fld id="{C13317FA-3C5D-644B-AB01-586F21D0C44B}" type="slidenum">
              <a:rPr lang="en-US" smtClean="0"/>
              <a:pPr>
                <a:defRPr/>
              </a:pPr>
              <a:t>26</a:t>
            </a:fld>
            <a:endParaRPr lang="en-US"/>
          </a:p>
        </p:txBody>
      </p:sp>
      <p:pic>
        <p:nvPicPr>
          <p:cNvPr id="5" name="Picture 4" descr="The_Gravitational_wave_spectrum_Sources_and_Detecto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238"/>
          </a:xfrm>
          <a:prstGeom prst="rect">
            <a:avLst/>
          </a:prstGeom>
        </p:spPr>
      </p:pic>
      <p:sp>
        <p:nvSpPr>
          <p:cNvPr id="6" name="TextBox 5"/>
          <p:cNvSpPr txBox="1"/>
          <p:nvPr/>
        </p:nvSpPr>
        <p:spPr>
          <a:xfrm>
            <a:off x="838200" y="6400800"/>
            <a:ext cx="2438400" cy="307777"/>
          </a:xfrm>
          <a:prstGeom prst="rect">
            <a:avLst/>
          </a:prstGeom>
          <a:noFill/>
        </p:spPr>
        <p:txBody>
          <a:bodyPr wrap="square" rtlCol="0">
            <a:spAutoFit/>
          </a:bodyPr>
          <a:lstStyle/>
          <a:p>
            <a:r>
              <a:rPr lang="en-US" sz="1400" dirty="0" smtClean="0"/>
              <a:t>Credit:  NASA</a:t>
            </a:r>
            <a:endParaRPr lang="en-US" sz="1400" dirty="0"/>
          </a:p>
        </p:txBody>
      </p:sp>
    </p:spTree>
    <p:extLst>
      <p:ext uri="{BB962C8B-B14F-4D97-AF65-F5344CB8AC3E}">
        <p14:creationId xmlns:p14="http://schemas.microsoft.com/office/powerpoint/2010/main" val="235903486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304800" y="1752600"/>
            <a:ext cx="8534400" cy="4495800"/>
          </a:xfrm>
        </p:spPr>
        <p:txBody>
          <a:bodyPr/>
          <a:lstStyle/>
          <a:p>
            <a:r>
              <a:rPr lang="en-US" sz="2000" dirty="0" smtClean="0"/>
              <a:t>The 1</a:t>
            </a:r>
            <a:r>
              <a:rPr lang="en-US" sz="2000" baseline="30000" dirty="0" smtClean="0"/>
              <a:t>st</a:t>
            </a:r>
            <a:r>
              <a:rPr lang="en-US" sz="2000" dirty="0" smtClean="0"/>
              <a:t> observing run of LIGO’s 2</a:t>
            </a:r>
            <a:r>
              <a:rPr lang="en-US" sz="2000" baseline="30000" dirty="0" smtClean="0"/>
              <a:t>nd</a:t>
            </a:r>
            <a:r>
              <a:rPr lang="en-US" sz="2000" dirty="0" smtClean="0"/>
              <a:t>-generation detectors have initiated Gravitational-Wave Astronomy.</a:t>
            </a:r>
          </a:p>
          <a:p>
            <a:r>
              <a:rPr lang="en-US" sz="2000" dirty="0" smtClean="0"/>
              <a:t>We have seen the annihilations</a:t>
            </a:r>
            <a:r>
              <a:rPr lang="en-US" sz="2000" dirty="0"/>
              <a:t> and the </a:t>
            </a:r>
            <a:r>
              <a:rPr lang="en-US" sz="2000" dirty="0" smtClean="0"/>
              <a:t>births of black holes for the first time.</a:t>
            </a:r>
          </a:p>
          <a:p>
            <a:r>
              <a:rPr lang="en-US" sz="2000" dirty="0" smtClean="0"/>
              <a:t>General Relativity provides a powerful framework from Earth-bound physics to mergers of stellar mass black holes at velocities near the speed of light.</a:t>
            </a:r>
          </a:p>
          <a:p>
            <a:r>
              <a:rPr lang="en-US" sz="2000" dirty="0" smtClean="0"/>
              <a:t>Black Hole Binaries exist and merge hourly somewhere in the universe</a:t>
            </a:r>
          </a:p>
          <a:p>
            <a:r>
              <a:rPr lang="en-US" sz="2000" dirty="0" smtClean="0"/>
              <a:t>An emerging international network of detectors soon will provide more accurate positions of sources to enable EM follow-ups of GW events.</a:t>
            </a:r>
          </a:p>
          <a:p>
            <a:r>
              <a:rPr lang="en-US" sz="2000" dirty="0" smtClean="0"/>
              <a:t>It is possible to develop more powerful generations of detectors and there is much physics still to be harvested from their observations.</a:t>
            </a:r>
          </a:p>
          <a:p>
            <a:endParaRPr lang="en-US" dirty="0"/>
          </a:p>
        </p:txBody>
      </p:sp>
      <p:sp>
        <p:nvSpPr>
          <p:cNvPr id="4" name="Footer Placeholder 3"/>
          <p:cNvSpPr>
            <a:spLocks noGrp="1"/>
          </p:cNvSpPr>
          <p:nvPr>
            <p:ph type="ftr" sz="quarter" idx="11"/>
          </p:nvPr>
        </p:nvSpPr>
        <p:spPr/>
        <p:txBody>
          <a:bodyPr/>
          <a:lstStyle/>
          <a:p>
            <a:pPr>
              <a:defRPr/>
            </a:pPr>
            <a:r>
              <a:rPr lang="en-US" smtClean="0"/>
              <a:t>Raab:  Birth of Gravitational Wave Astronomy</a:t>
            </a:r>
            <a:endParaRPr lang="en-US" dirty="0"/>
          </a:p>
        </p:txBody>
      </p:sp>
      <p:sp>
        <p:nvSpPr>
          <p:cNvPr id="5" name="Slide Number Placeholder 4"/>
          <p:cNvSpPr>
            <a:spLocks noGrp="1"/>
          </p:cNvSpPr>
          <p:nvPr>
            <p:ph type="sldNum" sz="quarter" idx="12"/>
          </p:nvPr>
        </p:nvSpPr>
        <p:spPr/>
        <p:txBody>
          <a:bodyPr/>
          <a:lstStyle/>
          <a:p>
            <a:pPr>
              <a:defRPr/>
            </a:pPr>
            <a:fld id="{3FA244CC-88F7-B741-ABEA-29EACDCA51E3}" type="slidenum">
              <a:rPr lang="en-US" smtClean="0"/>
              <a:pPr>
                <a:defRPr/>
              </a:pPr>
              <a:t>27</a:t>
            </a:fld>
            <a:endParaRPr lang="en-US"/>
          </a:p>
        </p:txBody>
      </p:sp>
    </p:spTree>
    <p:extLst>
      <p:ext uri="{BB962C8B-B14F-4D97-AF65-F5344CB8AC3E}">
        <p14:creationId xmlns:p14="http://schemas.microsoft.com/office/powerpoint/2010/main" val="306771765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895600"/>
            <a:ext cx="6400800" cy="609600"/>
          </a:xfrm>
        </p:spPr>
        <p:txBody>
          <a:bodyPr/>
          <a:lstStyle/>
          <a:p>
            <a:r>
              <a:rPr lang="en-US" dirty="0" smtClean="0"/>
              <a:t>The stage for this story is space and time. </a:t>
            </a:r>
            <a:endParaRPr lang="en-US" dirty="0"/>
          </a:p>
        </p:txBody>
      </p:sp>
    </p:spTree>
    <p:extLst>
      <p:ext uri="{BB962C8B-B14F-4D97-AF65-F5344CB8AC3E}">
        <p14:creationId xmlns:p14="http://schemas.microsoft.com/office/powerpoint/2010/main" val="21958724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3074"/>
          <p:cNvSpPr>
            <a:spLocks noGrp="1" noChangeArrowheads="1"/>
          </p:cNvSpPr>
          <p:nvPr>
            <p:ph type="title"/>
          </p:nvPr>
        </p:nvSpPr>
        <p:spPr>
          <a:xfrm>
            <a:off x="1143000" y="381000"/>
            <a:ext cx="6248400" cy="1143000"/>
          </a:xfrm>
        </p:spPr>
        <p:txBody>
          <a:bodyPr/>
          <a:lstStyle/>
          <a:p>
            <a:r>
              <a:rPr lang="en-US" sz="2800" dirty="0">
                <a:latin typeface="Helvetica" charset="0"/>
                <a:ea typeface="ＭＳ Ｐゴシック" charset="0"/>
                <a:cs typeface="ＭＳ Ｐゴシック" charset="0"/>
              </a:rPr>
              <a:t>Einstein</a:t>
            </a:r>
            <a:r>
              <a:rPr lang="ja-JP" altLang="en-US" sz="2800" dirty="0">
                <a:latin typeface="Helvetica" charset="0"/>
                <a:ea typeface="ＭＳ Ｐゴシック" charset="0"/>
                <a:cs typeface="ＭＳ Ｐゴシック" charset="0"/>
              </a:rPr>
              <a:t>’</a:t>
            </a:r>
            <a:r>
              <a:rPr lang="en-US" altLang="ja-JP" sz="2800" dirty="0">
                <a:latin typeface="Helvetica" charset="0"/>
                <a:ea typeface="ＭＳ Ｐゴシック" charset="0"/>
                <a:cs typeface="ＭＳ Ｐゴシック" charset="0"/>
              </a:rPr>
              <a:t>s General Relativity re-wrote the rules of space and time</a:t>
            </a:r>
            <a:endParaRPr lang="en-US" sz="2800" dirty="0">
              <a:latin typeface="Helvetica" charset="0"/>
              <a:ea typeface="ＭＳ Ｐゴシック" charset="0"/>
              <a:cs typeface="ＭＳ Ｐゴシック" charset="0"/>
            </a:endParaRPr>
          </a:p>
        </p:txBody>
      </p:sp>
      <p:pic>
        <p:nvPicPr>
          <p:cNvPr id="25602" name="Picture 30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4191000"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5603" name="Text Box 3079"/>
          <p:cNvSpPr txBox="1">
            <a:spLocks noChangeArrowheads="1"/>
          </p:cNvSpPr>
          <p:nvPr/>
        </p:nvSpPr>
        <p:spPr bwMode="auto">
          <a:xfrm>
            <a:off x="1066800" y="4464050"/>
            <a:ext cx="342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chemeClr val="tx2"/>
                </a:solidFill>
              </a:rPr>
              <a:t>A massive object shifts apparent position of a star</a:t>
            </a:r>
          </a:p>
        </p:txBody>
      </p:sp>
      <p:pic>
        <p:nvPicPr>
          <p:cNvPr id="25604" name="Picture 3081" descr="MIMI"/>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495800" y="1600200"/>
            <a:ext cx="4419600" cy="3581400"/>
          </a:xfrm>
          <a:noFill/>
        </p:spPr>
      </p:pic>
      <p:sp>
        <p:nvSpPr>
          <p:cNvPr id="25605" name="Rectangle 3084"/>
          <p:cNvSpPr>
            <a:spLocks noGrp="1" noChangeArrowheads="1"/>
          </p:cNvSpPr>
          <p:nvPr>
            <p:ph type="body" sz="half" idx="2"/>
          </p:nvPr>
        </p:nvSpPr>
        <p:spPr>
          <a:xfrm>
            <a:off x="4648200" y="1752600"/>
            <a:ext cx="4191000" cy="762000"/>
          </a:xfrm>
          <a:noFill/>
        </p:spPr>
        <p:txBody>
          <a:bodyPr/>
          <a:lstStyle/>
          <a:p>
            <a:pPr algn="ctr">
              <a:buFont typeface="Monotype Sorts" charset="0"/>
              <a:buNone/>
            </a:pPr>
            <a:r>
              <a:rPr lang="en-US" sz="2000" b="1">
                <a:solidFill>
                  <a:schemeClr val="tx2"/>
                </a:solidFill>
                <a:latin typeface="Helvetica" charset="0"/>
                <a:ea typeface="ＭＳ Ｐゴシック" charset="0"/>
                <a:cs typeface="ＭＳ Ｐゴシック" charset="0"/>
              </a:rPr>
              <a:t>Rendering of space stirred by two orbiting black holes</a:t>
            </a:r>
          </a:p>
        </p:txBody>
      </p:sp>
      <p:sp>
        <p:nvSpPr>
          <p:cNvPr id="25606" name="Text Box 3085"/>
          <p:cNvSpPr txBox="1">
            <a:spLocks noChangeArrowheads="1"/>
          </p:cNvSpPr>
          <p:nvPr/>
        </p:nvSpPr>
        <p:spPr bwMode="auto">
          <a:xfrm>
            <a:off x="609600" y="52578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solidFill>
                  <a:schemeClr val="tx2"/>
                </a:solidFill>
              </a:rPr>
              <a:t>Empty space and time are things, with real physical properties.  Space has a shape, a stiffness and a maximum speed for information transfer.</a:t>
            </a:r>
          </a:p>
        </p:txBody>
      </p:sp>
      <p:sp>
        <p:nvSpPr>
          <p:cNvPr id="10" name="Footer Placeholder 9"/>
          <p:cNvSpPr>
            <a:spLocks noGrp="1"/>
          </p:cNvSpPr>
          <p:nvPr>
            <p:ph type="ftr" sz="quarter" idx="11"/>
          </p:nvPr>
        </p:nvSpPr>
        <p:spPr/>
        <p:txBody>
          <a:bodyPr/>
          <a:lstStyle/>
          <a:p>
            <a:pPr>
              <a:defRPr/>
            </a:pPr>
            <a:r>
              <a:rPr lang="en-US" smtClean="0"/>
              <a:t>Raab:  Cries From the Cosmos</a:t>
            </a:r>
            <a:endParaRPr lang="en-US"/>
          </a:p>
        </p:txBody>
      </p:sp>
      <p:sp>
        <p:nvSpPr>
          <p:cNvPr id="2" name="Slide Number Placeholder 1"/>
          <p:cNvSpPr>
            <a:spLocks noGrp="1"/>
          </p:cNvSpPr>
          <p:nvPr>
            <p:ph type="sldNum" sz="quarter" idx="12"/>
          </p:nvPr>
        </p:nvSpPr>
        <p:spPr/>
        <p:txBody>
          <a:bodyPr/>
          <a:lstStyle/>
          <a:p>
            <a:pPr>
              <a:defRPr/>
            </a:pPr>
            <a:fld id="{7885BD74-D3CF-0748-A42B-5AACE3A7331E}" type="slidenum">
              <a:rPr lang="en-US" smtClean="0"/>
              <a:pPr>
                <a:defRPr/>
              </a:pPr>
              <a:t>4</a:t>
            </a:fld>
            <a:endParaRPr lang="en-US"/>
          </a:p>
        </p:txBody>
      </p:sp>
    </p:spTree>
    <p:extLst>
      <p:ext uri="{BB962C8B-B14F-4D97-AF65-F5344CB8AC3E}">
        <p14:creationId xmlns:p14="http://schemas.microsoft.com/office/powerpoint/2010/main" val="39184341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1295400" y="381000"/>
            <a:ext cx="6858000" cy="1143000"/>
          </a:xfrm>
        </p:spPr>
        <p:txBody>
          <a:bodyPr/>
          <a:lstStyle/>
          <a:p>
            <a:r>
              <a:rPr lang="en-US">
                <a:latin typeface="Helvetica" charset="0"/>
                <a:ea typeface="ＭＳ Ｐゴシック" charset="0"/>
                <a:cs typeface="ＭＳ Ｐゴシック" charset="0"/>
              </a:rPr>
              <a:t>Basic idea is simple</a:t>
            </a:r>
          </a:p>
        </p:txBody>
      </p:sp>
      <p:pic>
        <p:nvPicPr>
          <p:cNvPr id="29698" name="Picture 3" descr="fig03-grav wave effect b2"/>
          <p:cNvPicPr>
            <a:picLocks noChangeAspect="1" noChangeArrowheads="1"/>
          </p:cNvPicPr>
          <p:nvPr/>
        </p:nvPicPr>
        <p:blipFill>
          <a:blip r:embed="rId2">
            <a:extLst>
              <a:ext uri="{28A0092B-C50C-407E-A947-70E740481C1C}">
                <a14:useLocalDpi xmlns:a14="http://schemas.microsoft.com/office/drawing/2010/main" val="0"/>
              </a:ext>
            </a:extLst>
          </a:blip>
          <a:srcRect t="2676" b="2676"/>
          <a:stretch>
            <a:fillRect/>
          </a:stretch>
        </p:blipFill>
        <p:spPr bwMode="auto">
          <a:xfrm>
            <a:off x="1219200" y="1622425"/>
            <a:ext cx="66294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4" name="Text Box 4"/>
          <p:cNvSpPr txBox="1">
            <a:spLocks noChangeArrowheads="1"/>
          </p:cNvSpPr>
          <p:nvPr/>
        </p:nvSpPr>
        <p:spPr bwMode="auto">
          <a:xfrm>
            <a:off x="6477000" y="3505200"/>
            <a:ext cx="2209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t>GW amplitude h = (R</a:t>
            </a:r>
            <a:r>
              <a:rPr lang="en-US" baseline="-25000"/>
              <a:t>x</a:t>
            </a:r>
            <a:r>
              <a:rPr lang="en-US"/>
              <a:t>-R</a:t>
            </a:r>
            <a:r>
              <a:rPr lang="en-US" baseline="-25000"/>
              <a:t>y</a:t>
            </a:r>
            <a:r>
              <a:rPr lang="en-US"/>
              <a:t>)/R</a:t>
            </a:r>
          </a:p>
        </p:txBody>
      </p:sp>
      <p:sp>
        <p:nvSpPr>
          <p:cNvPr id="307205" name="Text Box 5"/>
          <p:cNvSpPr txBox="1">
            <a:spLocks noChangeArrowheads="1"/>
          </p:cNvSpPr>
          <p:nvPr/>
        </p:nvSpPr>
        <p:spPr bwMode="auto">
          <a:xfrm>
            <a:off x="2286000" y="5943600"/>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000"/>
              <a:t>Spatial asymmetry induces relative phase shifts on light in arms</a:t>
            </a:r>
          </a:p>
        </p:txBody>
      </p:sp>
      <p:sp>
        <p:nvSpPr>
          <p:cNvPr id="8" name="Footer Placeholder 7"/>
          <p:cNvSpPr>
            <a:spLocks noGrp="1"/>
          </p:cNvSpPr>
          <p:nvPr>
            <p:ph type="ftr" sz="quarter" idx="11"/>
          </p:nvPr>
        </p:nvSpPr>
        <p:spPr/>
        <p:txBody>
          <a:bodyPr/>
          <a:lstStyle/>
          <a:p>
            <a:pPr>
              <a:defRPr/>
            </a:pPr>
            <a:r>
              <a:rPr lang="en-US" smtClean="0"/>
              <a:t>Raab:  Cries From the Cosmos</a:t>
            </a:r>
            <a:endParaRPr lang="en-US"/>
          </a:p>
        </p:txBody>
      </p:sp>
      <p:sp>
        <p:nvSpPr>
          <p:cNvPr id="2" name="Slide Number Placeholder 1"/>
          <p:cNvSpPr>
            <a:spLocks noGrp="1"/>
          </p:cNvSpPr>
          <p:nvPr>
            <p:ph type="sldNum" sz="quarter" idx="12"/>
          </p:nvPr>
        </p:nvSpPr>
        <p:spPr/>
        <p:txBody>
          <a:bodyPr/>
          <a:lstStyle/>
          <a:p>
            <a:pPr>
              <a:defRPr/>
            </a:pPr>
            <a:fld id="{3FA244CC-88F7-B741-ABEA-29EACDCA51E3}" type="slidenum">
              <a:rPr lang="en-US" smtClean="0"/>
              <a:pPr>
                <a:defRPr/>
              </a:pPr>
              <a:t>5</a:t>
            </a:fld>
            <a:endParaRPr lang="en-US"/>
          </a:p>
        </p:txBody>
      </p:sp>
    </p:spTree>
    <p:extLst>
      <p:ext uri="{BB962C8B-B14F-4D97-AF65-F5344CB8AC3E}">
        <p14:creationId xmlns:p14="http://schemas.microsoft.com/office/powerpoint/2010/main" val="11392853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204"/>
                                        </p:tgtEl>
                                        <p:attrNameLst>
                                          <p:attrName>style.visibility</p:attrName>
                                        </p:attrNameLst>
                                      </p:cBhvr>
                                      <p:to>
                                        <p:strVal val="visible"/>
                                      </p:to>
                                    </p:set>
                                    <p:animEffect transition="in" filter="dissolve">
                                      <p:cBhvr>
                                        <p:cTn id="7" dur="500"/>
                                        <p:tgtEl>
                                          <p:spTgt spid="3072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7205"/>
                                        </p:tgtEl>
                                        <p:attrNameLst>
                                          <p:attrName>style.visibility</p:attrName>
                                        </p:attrNameLst>
                                      </p:cBhvr>
                                      <p:to>
                                        <p:strVal val="visible"/>
                                      </p:to>
                                    </p:set>
                                    <p:animEffect transition="in" filter="dissolve">
                                      <p:cBhvr>
                                        <p:cTn id="12" dur="500"/>
                                        <p:tgtEl>
                                          <p:spTgt spid="307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4" grpId="0"/>
      <p:bldP spid="30720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p:cNvSpPr>
            <a:spLocks noGrp="1"/>
          </p:cNvSpPr>
          <p:nvPr>
            <p:ph type="ftr" sz="quarter" idx="11"/>
          </p:nvPr>
        </p:nvSpPr>
        <p:spPr/>
        <p:txBody>
          <a:bodyPr/>
          <a:lstStyle/>
          <a:p>
            <a:r>
              <a:rPr lang="en-US" smtClean="0"/>
              <a:t>Raab:  Cries From the Cosmos</a:t>
            </a:r>
            <a:endParaRPr lang="en-US"/>
          </a:p>
        </p:txBody>
      </p:sp>
      <p:sp>
        <p:nvSpPr>
          <p:cNvPr id="10" name="Slide Number Placeholder 3"/>
          <p:cNvSpPr>
            <a:spLocks noGrp="1"/>
          </p:cNvSpPr>
          <p:nvPr>
            <p:ph type="sldNum" sz="quarter" idx="12"/>
          </p:nvPr>
        </p:nvSpPr>
        <p:spPr/>
        <p:txBody>
          <a:bodyPr/>
          <a:lstStyle/>
          <a:p>
            <a:fld id="{9B2D3EEC-7F0C-8A48-95AA-00EC917F94A2}" type="slidenum">
              <a:rPr lang="en-US"/>
              <a:pPr/>
              <a:t>6</a:t>
            </a:fld>
            <a:endParaRPr lang="en-US"/>
          </a:p>
        </p:txBody>
      </p:sp>
      <p:sp>
        <p:nvSpPr>
          <p:cNvPr id="183298" name="Rectangle 2"/>
          <p:cNvSpPr>
            <a:spLocks noChangeArrowheads="1"/>
          </p:cNvSpPr>
          <p:nvPr/>
        </p:nvSpPr>
        <p:spPr bwMode="auto">
          <a:xfrm>
            <a:off x="1169988" y="1276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83299" name="Text Box 3"/>
          <p:cNvSpPr txBox="1">
            <a:spLocks noChangeArrowheads="1"/>
          </p:cNvSpPr>
          <p:nvPr/>
        </p:nvSpPr>
        <p:spPr bwMode="auto">
          <a:xfrm>
            <a:off x="1447800" y="2133600"/>
            <a:ext cx="2495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a:latin typeface="Arial" charset="0"/>
              </a:rPr>
              <a:t>LIGO (Washington)</a:t>
            </a:r>
          </a:p>
        </p:txBody>
      </p:sp>
      <p:sp>
        <p:nvSpPr>
          <p:cNvPr id="183300" name="Text Box 4"/>
          <p:cNvSpPr txBox="1">
            <a:spLocks noChangeArrowheads="1"/>
          </p:cNvSpPr>
          <p:nvPr/>
        </p:nvSpPr>
        <p:spPr bwMode="auto">
          <a:xfrm>
            <a:off x="5715000" y="2133600"/>
            <a:ext cx="22272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a:latin typeface="Arial" charset="0"/>
              </a:rPr>
              <a:t>LIGO (Louisiana)</a:t>
            </a:r>
          </a:p>
        </p:txBody>
      </p:sp>
      <p:sp>
        <p:nvSpPr>
          <p:cNvPr id="183301" name="Text Box 5"/>
          <p:cNvSpPr txBox="1">
            <a:spLocks noChangeArrowheads="1"/>
          </p:cNvSpPr>
          <p:nvPr/>
        </p:nvSpPr>
        <p:spPr bwMode="auto">
          <a:xfrm>
            <a:off x="1084263" y="384175"/>
            <a:ext cx="66865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3600">
                <a:solidFill>
                  <a:schemeClr val="tx2"/>
                </a:solidFill>
                <a:latin typeface="Helvetica" charset="0"/>
              </a:rPr>
              <a:t>The </a:t>
            </a:r>
            <a:r>
              <a:rPr lang="en-US" sz="3600" u="sng">
                <a:latin typeface="Helvetica" charset="0"/>
              </a:rPr>
              <a:t>L</a:t>
            </a:r>
            <a:r>
              <a:rPr lang="en-US" sz="3600">
                <a:solidFill>
                  <a:schemeClr val="tx2"/>
                </a:solidFill>
                <a:latin typeface="Helvetica" charset="0"/>
              </a:rPr>
              <a:t>aser </a:t>
            </a:r>
            <a:r>
              <a:rPr lang="en-US" sz="3600" u="sng">
                <a:latin typeface="Helvetica" charset="0"/>
              </a:rPr>
              <a:t>I</a:t>
            </a:r>
            <a:r>
              <a:rPr lang="en-US" sz="3600">
                <a:solidFill>
                  <a:schemeClr val="tx2"/>
                </a:solidFill>
                <a:latin typeface="Helvetica" charset="0"/>
              </a:rPr>
              <a:t>nterferometer</a:t>
            </a:r>
          </a:p>
          <a:p>
            <a:pPr algn="ctr"/>
            <a:r>
              <a:rPr lang="en-US" sz="3600" u="sng">
                <a:latin typeface="Helvetica" charset="0"/>
              </a:rPr>
              <a:t>G</a:t>
            </a:r>
            <a:r>
              <a:rPr lang="en-US" sz="3600">
                <a:solidFill>
                  <a:schemeClr val="tx2"/>
                </a:solidFill>
                <a:latin typeface="Helvetica" charset="0"/>
              </a:rPr>
              <a:t>ravitational-Wave </a:t>
            </a:r>
            <a:r>
              <a:rPr lang="en-US" sz="3600" u="sng">
                <a:latin typeface="Helvetica" charset="0"/>
              </a:rPr>
              <a:t>O</a:t>
            </a:r>
            <a:r>
              <a:rPr lang="en-US" sz="3600">
                <a:solidFill>
                  <a:schemeClr val="tx2"/>
                </a:solidFill>
                <a:latin typeface="Helvetica" charset="0"/>
              </a:rPr>
              <a:t>bservatory</a:t>
            </a:r>
          </a:p>
        </p:txBody>
      </p:sp>
      <p:pic>
        <p:nvPicPr>
          <p:cNvPr id="183302" name="Picture 6" descr="D:\LIGO presentation misc3-00\LIGO images3-00\site photos\ha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43200"/>
            <a:ext cx="4038600" cy="2832100"/>
          </a:xfrm>
          <a:prstGeom prst="rect">
            <a:avLst/>
          </a:prstGeom>
          <a:noFill/>
          <a:extLst>
            <a:ext uri="{909E8E84-426E-40dd-AFC4-6F175D3DCCD1}">
              <a14:hiddenFill xmlns:a14="http://schemas.microsoft.com/office/drawing/2010/main">
                <a:solidFill>
                  <a:srgbClr val="FFFFFF"/>
                </a:solidFill>
              </a14:hiddenFill>
            </a:ext>
          </a:extLst>
        </p:spPr>
      </p:pic>
      <p:pic>
        <p:nvPicPr>
          <p:cNvPr id="183303" name="Picture 7" descr="D:\LIGO presentation misc3-00\LIGO images3-00\site photos\liv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743200"/>
            <a:ext cx="3429000" cy="2762250"/>
          </a:xfrm>
          <a:prstGeom prst="rect">
            <a:avLst/>
          </a:prstGeom>
          <a:noFill/>
          <a:extLst>
            <a:ext uri="{909E8E84-426E-40dd-AFC4-6F175D3DCCD1}">
              <a14:hiddenFill xmlns:a14="http://schemas.microsoft.com/office/drawing/2010/main">
                <a:solidFill>
                  <a:srgbClr val="FFFFFF"/>
                </a:solidFill>
              </a14:hiddenFill>
            </a:ext>
          </a:extLst>
        </p:spPr>
      </p:pic>
      <p:sp>
        <p:nvSpPr>
          <p:cNvPr id="183304" name="Text Box 8"/>
          <p:cNvSpPr txBox="1">
            <a:spLocks noChangeArrowheads="1"/>
          </p:cNvSpPr>
          <p:nvPr/>
        </p:nvSpPr>
        <p:spPr bwMode="auto">
          <a:xfrm>
            <a:off x="457200" y="5638800"/>
            <a:ext cx="8153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800" dirty="0"/>
              <a:t>Brought to you by the National Science Foundation; operated by Caltech and MIT; the research focus for more than </a:t>
            </a:r>
            <a:r>
              <a:rPr lang="en-US" sz="1800" dirty="0" smtClean="0"/>
              <a:t>1000 </a:t>
            </a:r>
            <a:r>
              <a:rPr lang="en-US" sz="1800" dirty="0"/>
              <a:t>LIGO Scientific Collaboration members worldwide.</a:t>
            </a:r>
          </a:p>
        </p:txBody>
      </p:sp>
    </p:spTree>
    <p:extLst>
      <p:ext uri="{BB962C8B-B14F-4D97-AF65-F5344CB8AC3E}">
        <p14:creationId xmlns:p14="http://schemas.microsoft.com/office/powerpoint/2010/main" val="91450111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3299"/>
                                        </p:tgtEl>
                                        <p:attrNameLst>
                                          <p:attrName>style.visibility</p:attrName>
                                        </p:attrNameLst>
                                      </p:cBhvr>
                                      <p:to>
                                        <p:strVal val="visible"/>
                                      </p:to>
                                    </p:set>
                                    <p:anim calcmode="lin" valueType="num">
                                      <p:cBhvr additive="base">
                                        <p:cTn id="7" dur="500" fill="hold"/>
                                        <p:tgtEl>
                                          <p:spTgt spid="183299"/>
                                        </p:tgtEl>
                                        <p:attrNameLst>
                                          <p:attrName>ppt_x</p:attrName>
                                        </p:attrNameLst>
                                      </p:cBhvr>
                                      <p:tavLst>
                                        <p:tav tm="0">
                                          <p:val>
                                            <p:strVal val="0-#ppt_w/2"/>
                                          </p:val>
                                        </p:tav>
                                        <p:tav tm="100000">
                                          <p:val>
                                            <p:strVal val="#ppt_x"/>
                                          </p:val>
                                        </p:tav>
                                      </p:tavLst>
                                    </p:anim>
                                    <p:anim calcmode="lin" valueType="num">
                                      <p:cBhvr additive="base">
                                        <p:cTn id="8" dur="500" fill="hold"/>
                                        <p:tgtEl>
                                          <p:spTgt spid="18329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83302"/>
                                        </p:tgtEl>
                                        <p:attrNameLst>
                                          <p:attrName>style.visibility</p:attrName>
                                        </p:attrNameLst>
                                      </p:cBhvr>
                                      <p:to>
                                        <p:strVal val="visible"/>
                                      </p:to>
                                    </p:set>
                                    <p:animEffect transition="in" filter="dissolve">
                                      <p:cBhvr>
                                        <p:cTn id="13" dur="500"/>
                                        <p:tgtEl>
                                          <p:spTgt spid="18330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83300"/>
                                        </p:tgtEl>
                                        <p:attrNameLst>
                                          <p:attrName>style.visibility</p:attrName>
                                        </p:attrNameLst>
                                      </p:cBhvr>
                                      <p:to>
                                        <p:strVal val="visible"/>
                                      </p:to>
                                    </p:set>
                                    <p:anim calcmode="lin" valueType="num">
                                      <p:cBhvr additive="base">
                                        <p:cTn id="18" dur="500" fill="hold"/>
                                        <p:tgtEl>
                                          <p:spTgt spid="183300"/>
                                        </p:tgtEl>
                                        <p:attrNameLst>
                                          <p:attrName>ppt_x</p:attrName>
                                        </p:attrNameLst>
                                      </p:cBhvr>
                                      <p:tavLst>
                                        <p:tav tm="0">
                                          <p:val>
                                            <p:strVal val="1+#ppt_w/2"/>
                                          </p:val>
                                        </p:tav>
                                        <p:tav tm="100000">
                                          <p:val>
                                            <p:strVal val="#ppt_x"/>
                                          </p:val>
                                        </p:tav>
                                      </p:tavLst>
                                    </p:anim>
                                    <p:anim calcmode="lin" valueType="num">
                                      <p:cBhvr additive="base">
                                        <p:cTn id="19" dur="500" fill="hold"/>
                                        <p:tgtEl>
                                          <p:spTgt spid="183300"/>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183303"/>
                                        </p:tgtEl>
                                        <p:attrNameLst>
                                          <p:attrName>style.visibility</p:attrName>
                                        </p:attrNameLst>
                                      </p:cBhvr>
                                      <p:to>
                                        <p:strVal val="visible"/>
                                      </p:to>
                                    </p:set>
                                    <p:animEffect transition="in" filter="dissolve">
                                      <p:cBhvr>
                                        <p:cTn id="24" dur="500"/>
                                        <p:tgtEl>
                                          <p:spTgt spid="18330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183304"/>
                                        </p:tgtEl>
                                        <p:attrNameLst>
                                          <p:attrName>style.visibility</p:attrName>
                                        </p:attrNameLst>
                                      </p:cBhvr>
                                      <p:to>
                                        <p:strVal val="visible"/>
                                      </p:to>
                                    </p:set>
                                    <p:anim calcmode="lin" valueType="num">
                                      <p:cBhvr>
                                        <p:cTn id="29" dur="500" fill="hold"/>
                                        <p:tgtEl>
                                          <p:spTgt spid="183304"/>
                                        </p:tgtEl>
                                        <p:attrNameLst>
                                          <p:attrName>ppt_w</p:attrName>
                                        </p:attrNameLst>
                                      </p:cBhvr>
                                      <p:tavLst>
                                        <p:tav tm="0">
                                          <p:val>
                                            <p:fltVal val="0"/>
                                          </p:val>
                                        </p:tav>
                                        <p:tav tm="100000">
                                          <p:val>
                                            <p:strVal val="#ppt_w"/>
                                          </p:val>
                                        </p:tav>
                                      </p:tavLst>
                                    </p:anim>
                                    <p:anim calcmode="lin" valueType="num">
                                      <p:cBhvr>
                                        <p:cTn id="30" dur="500" fill="hold"/>
                                        <p:tgtEl>
                                          <p:spTgt spid="18330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9" grpId="0" autoUpdateAnimBg="0"/>
      <p:bldP spid="183300" grpId="0" autoUpdateAnimBg="0"/>
      <p:bldP spid="183304"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590800"/>
            <a:ext cx="6400800" cy="1676400"/>
          </a:xfrm>
        </p:spPr>
        <p:txBody>
          <a:bodyPr/>
          <a:lstStyle/>
          <a:p>
            <a:r>
              <a:rPr lang="en-US" dirty="0" smtClean="0"/>
              <a:t>The actors are monster objects called “black holes” which became locked in a death spiral and died in an event of unimaginable violence. </a:t>
            </a:r>
            <a:endParaRPr lang="en-US" dirty="0"/>
          </a:p>
        </p:txBody>
      </p:sp>
    </p:spTree>
    <p:extLst>
      <p:ext uri="{BB962C8B-B14F-4D97-AF65-F5344CB8AC3E}">
        <p14:creationId xmlns:p14="http://schemas.microsoft.com/office/powerpoint/2010/main" val="219587247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1"/>
          <p:cNvSpPr txBox="1">
            <a:spLocks noChangeArrowheads="1"/>
          </p:cNvSpPr>
          <p:nvPr/>
        </p:nvSpPr>
        <p:spPr bwMode="auto">
          <a:xfrm>
            <a:off x="3124200" y="6248400"/>
            <a:ext cx="28924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5pPr>
            <a:lvl6pPr marL="25146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6pPr>
            <a:lvl7pPr marL="29718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7pPr>
            <a:lvl8pPr marL="34290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8pPr>
            <a:lvl9pPr marL="38862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9pPr>
          </a:lstStyle>
          <a:p>
            <a:pPr algn="ctr" eaLnBrk="1" hangingPunct="1">
              <a:lnSpc>
                <a:spcPct val="100000"/>
              </a:lnSpc>
            </a:pPr>
            <a:r>
              <a:rPr lang="en-GB" sz="1400">
                <a:solidFill>
                  <a:srgbClr val="000000"/>
                </a:solidFill>
              </a:rPr>
              <a:t>LIGO-G0900422-v1</a:t>
            </a:r>
          </a:p>
        </p:txBody>
      </p:sp>
      <p:sp>
        <p:nvSpPr>
          <p:cNvPr id="19458" name="Text Box 2"/>
          <p:cNvSpPr txBox="1">
            <a:spLocks noChangeArrowheads="1"/>
          </p:cNvSpPr>
          <p:nvPr/>
        </p:nvSpPr>
        <p:spPr bwMode="auto">
          <a:xfrm>
            <a:off x="1371600" y="381000"/>
            <a:ext cx="6019800" cy="1143000"/>
          </a:xfrm>
          <a:prstGeom prst="rect">
            <a:avLst/>
          </a:prstGeom>
          <a:noFill/>
          <a:ln w="9525">
            <a:noFill/>
            <a:round/>
            <a:headEnd/>
            <a:tailEnd/>
          </a:ln>
          <a:effec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DejaVu LGC Sans"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LGC Sans" charset="0"/>
                <a:cs typeface="DejaVu LGC Sans"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LGC Sans" charset="0"/>
                <a:cs typeface="DejaVu LGC Sans"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LGC Sans" charset="0"/>
                <a:cs typeface="DejaVu LGC Sans"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LGC Sans" charset="0"/>
                <a:cs typeface="DejaVu LGC Sans" charset="0"/>
              </a:defRPr>
            </a:lvl5pPr>
            <a:lvl6pPr marL="25146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LGC Sans" charset="0"/>
                <a:cs typeface="DejaVu LGC Sans" charset="0"/>
              </a:defRPr>
            </a:lvl6pPr>
            <a:lvl7pPr marL="29718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LGC Sans" charset="0"/>
                <a:cs typeface="DejaVu LGC Sans" charset="0"/>
              </a:defRPr>
            </a:lvl7pPr>
            <a:lvl8pPr marL="34290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LGC Sans" charset="0"/>
                <a:cs typeface="DejaVu LGC Sans" charset="0"/>
              </a:defRPr>
            </a:lvl8pPr>
            <a:lvl9pPr marL="38862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LGC Sans" charset="0"/>
                <a:cs typeface="DejaVu LGC Sans" charset="0"/>
              </a:defRPr>
            </a:lvl9pPr>
          </a:lstStyle>
          <a:p>
            <a:pPr algn="ctr" eaLnBrk="1" hangingPunct="1">
              <a:lnSpc>
                <a:spcPct val="100000"/>
              </a:lnSpc>
              <a:buClr>
                <a:srgbClr val="FF0000"/>
              </a:buClr>
              <a:defRPr/>
            </a:pPr>
            <a:r>
              <a:rPr lang="en-GB" sz="3600" b="1" dirty="0" smtClean="0">
                <a:solidFill>
                  <a:schemeClr val="tx2"/>
                </a:solidFill>
                <a:effectLst>
                  <a:outerShdw blurRad="38100" dist="38100" dir="2700000" algn="tl">
                    <a:srgbClr val="DDDDDD"/>
                  </a:outerShdw>
                </a:effectLst>
              </a:rPr>
              <a:t>Schwarzschild Black Hole</a:t>
            </a:r>
          </a:p>
        </p:txBody>
      </p:sp>
      <p:sp>
        <p:nvSpPr>
          <p:cNvPr id="43012" name="Text Box 4"/>
          <p:cNvSpPr txBox="1">
            <a:spLocks noChangeArrowheads="1"/>
          </p:cNvSpPr>
          <p:nvPr/>
        </p:nvSpPr>
        <p:spPr bwMode="auto">
          <a:xfrm>
            <a:off x="3505200" y="6248400"/>
            <a:ext cx="1981200" cy="27463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lnSpc>
                <a:spcPct val="68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6pPr>
            <a:lvl7pPr marL="2971800" indent="-228600" eaLnBrk="0" fontAlgn="base" hangingPunct="0">
              <a:lnSpc>
                <a:spcPct val="68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7pPr>
            <a:lvl8pPr marL="3429000" indent="-228600" eaLnBrk="0" fontAlgn="base" hangingPunct="0">
              <a:lnSpc>
                <a:spcPct val="68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8pPr>
            <a:lvl9pPr marL="3886200" indent="-228600" eaLnBrk="0" fontAlgn="base" hangingPunct="0">
              <a:lnSpc>
                <a:spcPct val="68000"/>
              </a:lnSpc>
              <a:spcBef>
                <a:spcPct val="0"/>
              </a:spcBef>
              <a:spcAft>
                <a:spcPct val="0"/>
              </a:spcAft>
              <a:buClr>
                <a:srgbClr val="000000"/>
              </a:buClr>
              <a:buSzPct val="100000"/>
              <a:buFont typeface="Times New Roman" charset="0"/>
              <a:defRPr sz="2400">
                <a:solidFill>
                  <a:schemeClr val="bg1"/>
                </a:solidFill>
                <a:latin typeface="Times New Roman" charset="0"/>
                <a:ea typeface="ＭＳ Ｐゴシック" charset="0"/>
              </a:defRPr>
            </a:lvl9pPr>
          </a:lstStyle>
          <a:p>
            <a:pPr eaLnBrk="1" hangingPunct="1"/>
            <a:endParaRPr lang="en-US"/>
          </a:p>
        </p:txBody>
      </p:sp>
      <p:graphicFrame>
        <p:nvGraphicFramePr>
          <p:cNvPr id="43013" name="Object 5"/>
          <p:cNvGraphicFramePr>
            <a:graphicFrameLocks noChangeAspect="1"/>
          </p:cNvGraphicFramePr>
          <p:nvPr>
            <p:extLst>
              <p:ext uri="{D42A27DB-BD31-4B8C-83A1-F6EECF244321}">
                <p14:modId xmlns:p14="http://schemas.microsoft.com/office/powerpoint/2010/main" val="2983143097"/>
              </p:ext>
            </p:extLst>
          </p:nvPr>
        </p:nvGraphicFramePr>
        <p:xfrm>
          <a:off x="6019800" y="1752600"/>
          <a:ext cx="1905000" cy="1822450"/>
        </p:xfrm>
        <a:graphic>
          <a:graphicData uri="http://schemas.openxmlformats.org/presentationml/2006/ole">
            <mc:AlternateContent xmlns:mc="http://schemas.openxmlformats.org/markup-compatibility/2006">
              <mc:Choice xmlns:v="urn:schemas-microsoft-com:vml" Requires="v">
                <p:oleObj spid="_x0000_s14363" name="Equation" r:id="rId4" imgW="876214" imgH="838109" progId="Equation.3">
                  <p:embed/>
                </p:oleObj>
              </mc:Choice>
              <mc:Fallback>
                <p:oleObj name="Equation" r:id="rId4" imgW="876214" imgH="83810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752600"/>
                        <a:ext cx="1905000" cy="182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3014" name="Text Box 6"/>
          <p:cNvSpPr txBox="1">
            <a:spLocks noChangeArrowheads="1"/>
          </p:cNvSpPr>
          <p:nvPr/>
        </p:nvSpPr>
        <p:spPr bwMode="auto">
          <a:xfrm>
            <a:off x="3505200" y="1981200"/>
            <a:ext cx="2209800" cy="139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5pPr>
            <a:lvl6pPr marL="25146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6pPr>
            <a:lvl7pPr marL="29718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7pPr>
            <a:lvl8pPr marL="34290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8pPr>
            <a:lvl9pPr marL="38862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9pPr>
          </a:lstStyle>
          <a:p>
            <a:pPr algn="r" eaLnBrk="1" hangingPunct="1">
              <a:lnSpc>
                <a:spcPct val="100000"/>
              </a:lnSpc>
              <a:spcBef>
                <a:spcPts val="1500"/>
              </a:spcBef>
            </a:pPr>
            <a:r>
              <a:rPr lang="en-GB" dirty="0">
                <a:solidFill>
                  <a:srgbClr val="000000"/>
                </a:solidFill>
              </a:rPr>
              <a:t>Escape Velocity</a:t>
            </a:r>
          </a:p>
          <a:p>
            <a:pPr algn="r" eaLnBrk="1" hangingPunct="1">
              <a:lnSpc>
                <a:spcPct val="100000"/>
              </a:lnSpc>
              <a:spcBef>
                <a:spcPts val="1500"/>
              </a:spcBef>
            </a:pPr>
            <a:r>
              <a:rPr lang="en-GB" dirty="0">
                <a:solidFill>
                  <a:srgbClr val="000000"/>
                </a:solidFill>
              </a:rPr>
              <a:t>Schwarzschild Radius</a:t>
            </a:r>
          </a:p>
        </p:txBody>
      </p:sp>
      <p:sp>
        <p:nvSpPr>
          <p:cNvPr id="43015" name="Text Box 7"/>
          <p:cNvSpPr txBox="1">
            <a:spLocks noChangeArrowheads="1"/>
          </p:cNvSpPr>
          <p:nvPr/>
        </p:nvSpPr>
        <p:spPr bwMode="auto">
          <a:xfrm>
            <a:off x="3276600" y="3886200"/>
            <a:ext cx="3733800" cy="1338444"/>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400">
                <a:solidFill>
                  <a:schemeClr val="bg1"/>
                </a:solidFill>
                <a:latin typeface="Times New Roman"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400">
                <a:solidFill>
                  <a:schemeClr val="bg1"/>
                </a:solidFill>
                <a:latin typeface="Times New Roman"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400">
                <a:solidFill>
                  <a:schemeClr val="bg1"/>
                </a:solidFill>
                <a:latin typeface="Times New Roman"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400">
                <a:solidFill>
                  <a:schemeClr val="bg1"/>
                </a:solidFill>
                <a:latin typeface="Times New Roman"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400">
                <a:solidFill>
                  <a:schemeClr val="bg1"/>
                </a:solidFill>
                <a:latin typeface="Times New Roman" charset="0"/>
                <a:ea typeface="ＭＳ Ｐゴシック" charset="0"/>
              </a:defRPr>
            </a:lvl5pPr>
            <a:lvl6pPr marL="2514600" indent="-228600" eaLnBrk="0" fontAlgn="base" hangingPunct="0">
              <a:lnSpc>
                <a:spcPct val="68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400">
                <a:solidFill>
                  <a:schemeClr val="bg1"/>
                </a:solidFill>
                <a:latin typeface="Times New Roman" charset="0"/>
                <a:ea typeface="ＭＳ Ｐゴシック" charset="0"/>
              </a:defRPr>
            </a:lvl6pPr>
            <a:lvl7pPr marL="2971800" indent="-228600" eaLnBrk="0" fontAlgn="base" hangingPunct="0">
              <a:lnSpc>
                <a:spcPct val="68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400">
                <a:solidFill>
                  <a:schemeClr val="bg1"/>
                </a:solidFill>
                <a:latin typeface="Times New Roman" charset="0"/>
                <a:ea typeface="ＭＳ Ｐゴシック" charset="0"/>
              </a:defRPr>
            </a:lvl7pPr>
            <a:lvl8pPr marL="3429000" indent="-228600" eaLnBrk="0" fontAlgn="base" hangingPunct="0">
              <a:lnSpc>
                <a:spcPct val="68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400">
                <a:solidFill>
                  <a:schemeClr val="bg1"/>
                </a:solidFill>
                <a:latin typeface="Times New Roman" charset="0"/>
                <a:ea typeface="ＭＳ Ｐゴシック" charset="0"/>
              </a:defRPr>
            </a:lvl8pPr>
            <a:lvl9pPr marL="3886200" indent="-228600" eaLnBrk="0" fontAlgn="base" hangingPunct="0">
              <a:lnSpc>
                <a:spcPct val="68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400">
                <a:solidFill>
                  <a:schemeClr val="bg1"/>
                </a:solidFill>
                <a:latin typeface="Times New Roman" charset="0"/>
                <a:ea typeface="ＭＳ Ｐゴシック" charset="0"/>
              </a:defRPr>
            </a:lvl9pPr>
          </a:lstStyle>
          <a:p>
            <a:pPr eaLnBrk="1" hangingPunct="1">
              <a:lnSpc>
                <a:spcPct val="100000"/>
              </a:lnSpc>
              <a:spcBef>
                <a:spcPts val="1250"/>
              </a:spcBef>
            </a:pPr>
            <a:r>
              <a:rPr lang="en-GB" sz="2000" u="sng" dirty="0">
                <a:solidFill>
                  <a:srgbClr val="000000"/>
                </a:solidFill>
              </a:rPr>
              <a:t>Object</a:t>
            </a:r>
            <a:r>
              <a:rPr lang="en-GB" sz="2000" dirty="0">
                <a:solidFill>
                  <a:srgbClr val="000000"/>
                </a:solidFill>
              </a:rPr>
              <a:t>	 </a:t>
            </a:r>
            <a:r>
              <a:rPr lang="en-GB" sz="2000" u="sng" dirty="0">
                <a:solidFill>
                  <a:srgbClr val="000000"/>
                </a:solidFill>
              </a:rPr>
              <a:t>Schwarzschild Radius</a:t>
            </a:r>
          </a:p>
          <a:p>
            <a:pPr eaLnBrk="1" hangingPunct="1">
              <a:lnSpc>
                <a:spcPct val="100000"/>
              </a:lnSpc>
              <a:spcBef>
                <a:spcPts val="1250"/>
              </a:spcBef>
            </a:pPr>
            <a:r>
              <a:rPr lang="en-GB" sz="2000" dirty="0" smtClean="0">
                <a:solidFill>
                  <a:srgbClr val="000000"/>
                </a:solidFill>
              </a:rPr>
              <a:t>Earth</a:t>
            </a:r>
            <a:r>
              <a:rPr lang="en-GB" sz="2000" dirty="0">
                <a:solidFill>
                  <a:srgbClr val="000000"/>
                </a:solidFill>
              </a:rPr>
              <a:t>	1 cm (size of marble)   </a:t>
            </a:r>
          </a:p>
          <a:p>
            <a:pPr eaLnBrk="1" hangingPunct="1">
              <a:lnSpc>
                <a:spcPct val="100000"/>
              </a:lnSpc>
              <a:spcBef>
                <a:spcPts val="1250"/>
              </a:spcBef>
            </a:pPr>
            <a:r>
              <a:rPr lang="en-GB" sz="2000" dirty="0">
                <a:solidFill>
                  <a:srgbClr val="000000"/>
                </a:solidFill>
              </a:rPr>
              <a:t>Sun	3 km (2 miles</a:t>
            </a:r>
            <a:r>
              <a:rPr lang="en-GB" sz="2000" dirty="0" smtClean="0">
                <a:solidFill>
                  <a:srgbClr val="000000"/>
                </a:solidFill>
              </a:rPr>
              <a:t>)</a:t>
            </a:r>
            <a:r>
              <a:rPr lang="ar-sa" sz="2000" dirty="0" smtClean="0">
                <a:solidFill>
                  <a:srgbClr val="000000"/>
                </a:solidFill>
                <a:cs typeface="Times New Roman" charset="0"/>
              </a:rPr>
              <a:t>‏</a:t>
            </a:r>
            <a:endParaRPr lang="en-US" sz="2000" dirty="0" smtClean="0">
              <a:solidFill>
                <a:srgbClr val="000000"/>
              </a:solidFill>
              <a:cs typeface="Times New Roman" charset="0"/>
            </a:endParaRPr>
          </a:p>
        </p:txBody>
      </p:sp>
      <p:grpSp>
        <p:nvGrpSpPr>
          <p:cNvPr id="2" name="Group 1"/>
          <p:cNvGrpSpPr/>
          <p:nvPr/>
        </p:nvGrpSpPr>
        <p:grpSpPr>
          <a:xfrm>
            <a:off x="7086600" y="3810000"/>
            <a:ext cx="1676400" cy="1982788"/>
            <a:chOff x="838200" y="3886200"/>
            <a:chExt cx="1676400" cy="1982788"/>
          </a:xfrm>
        </p:grpSpPr>
        <p:pic>
          <p:nvPicPr>
            <p:cNvPr id="4301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886200"/>
              <a:ext cx="1357312"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17" name="Text Box 9"/>
            <p:cNvSpPr txBox="1">
              <a:spLocks noChangeArrowheads="1"/>
            </p:cNvSpPr>
            <p:nvPr/>
          </p:nvSpPr>
          <p:spPr bwMode="auto">
            <a:xfrm>
              <a:off x="838200" y="5562600"/>
              <a:ext cx="16764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5pPr>
              <a:lvl6pPr marL="25146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6pPr>
              <a:lvl7pPr marL="29718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7pPr>
              <a:lvl8pPr marL="34290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8pPr>
              <a:lvl9pPr marL="3886200" indent="-228600" eaLnBrk="0" fontAlgn="base" hangingPunct="0">
                <a:lnSpc>
                  <a:spcPct val="68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defRPr>
              </a:lvl9pPr>
            </a:lstStyle>
            <a:p>
              <a:pPr eaLnBrk="1" hangingPunct="1">
                <a:lnSpc>
                  <a:spcPct val="100000"/>
                </a:lnSpc>
                <a:spcBef>
                  <a:spcPts val="875"/>
                </a:spcBef>
              </a:pPr>
              <a:r>
                <a:rPr lang="en-GB" sz="1400" i="1" dirty="0">
                  <a:solidFill>
                    <a:srgbClr val="000000"/>
                  </a:solidFill>
                </a:rPr>
                <a:t>Karl Schwarzschild </a:t>
              </a:r>
            </a:p>
          </p:txBody>
        </p:sp>
      </p:grpSp>
      <p:pic>
        <p:nvPicPr>
          <p:cNvPr id="3" name="Picture 2" descr="480px-Newton_Canno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 y="1600200"/>
            <a:ext cx="3200400" cy="3200400"/>
          </a:xfrm>
          <a:prstGeom prst="rect">
            <a:avLst/>
          </a:prstGeom>
        </p:spPr>
      </p:pic>
      <p:sp>
        <p:nvSpPr>
          <p:cNvPr id="4" name="TextBox 3"/>
          <p:cNvSpPr txBox="1"/>
          <p:nvPr/>
        </p:nvSpPr>
        <p:spPr>
          <a:xfrm>
            <a:off x="457200" y="4724400"/>
            <a:ext cx="2362200" cy="584776"/>
          </a:xfrm>
          <a:prstGeom prst="rect">
            <a:avLst/>
          </a:prstGeom>
          <a:noFill/>
        </p:spPr>
        <p:txBody>
          <a:bodyPr wrap="square" rtlCol="0">
            <a:spAutoFit/>
          </a:bodyPr>
          <a:lstStyle/>
          <a:p>
            <a:pPr algn="ctr"/>
            <a:r>
              <a:rPr lang="en-US" sz="1800" dirty="0" smtClean="0"/>
              <a:t>Newton’s Cannonball</a:t>
            </a:r>
          </a:p>
          <a:p>
            <a:pPr algn="ctr"/>
            <a:r>
              <a:rPr lang="en-US" sz="1400" dirty="0" smtClean="0"/>
              <a:t>Credit: Brian </a:t>
            </a:r>
            <a:r>
              <a:rPr lang="en-US" sz="1400" dirty="0" err="1" smtClean="0"/>
              <a:t>Brondel</a:t>
            </a:r>
            <a:endParaRPr lang="en-US" sz="1400" dirty="0"/>
          </a:p>
        </p:txBody>
      </p:sp>
      <p:sp>
        <p:nvSpPr>
          <p:cNvPr id="5" name="TextBox 4"/>
          <p:cNvSpPr txBox="1"/>
          <p:nvPr/>
        </p:nvSpPr>
        <p:spPr>
          <a:xfrm>
            <a:off x="533400" y="5486400"/>
            <a:ext cx="6858000" cy="830997"/>
          </a:xfrm>
          <a:prstGeom prst="rect">
            <a:avLst/>
          </a:prstGeom>
          <a:noFill/>
        </p:spPr>
        <p:txBody>
          <a:bodyPr wrap="square" rtlCol="0">
            <a:spAutoFit/>
          </a:bodyPr>
          <a:lstStyle/>
          <a:p>
            <a:r>
              <a:rPr lang="en-US" dirty="0" smtClean="0"/>
              <a:t>Diameter of a </a:t>
            </a:r>
            <a:r>
              <a:rPr lang="en-US" dirty="0"/>
              <a:t>6</a:t>
            </a:r>
            <a:r>
              <a:rPr lang="en-US" dirty="0" smtClean="0"/>
              <a:t>0 solar-mass black hole is equivalent to the distance between Yakima and Walla Walla.</a:t>
            </a:r>
            <a:endParaRPr lang="en-US" dirty="0"/>
          </a:p>
        </p:txBody>
      </p:sp>
      <p:sp>
        <p:nvSpPr>
          <p:cNvPr id="6" name="Footer Placeholder 5"/>
          <p:cNvSpPr>
            <a:spLocks noGrp="1"/>
          </p:cNvSpPr>
          <p:nvPr>
            <p:ph type="ftr" sz="quarter" idx="11"/>
          </p:nvPr>
        </p:nvSpPr>
        <p:spPr/>
        <p:txBody>
          <a:bodyPr/>
          <a:lstStyle/>
          <a:p>
            <a:pPr>
              <a:defRPr/>
            </a:pPr>
            <a:r>
              <a:rPr lang="en-US" smtClean="0"/>
              <a:t>Raab:  Cries From the Cosmos</a:t>
            </a:r>
            <a:endParaRPr lang="en-US"/>
          </a:p>
        </p:txBody>
      </p:sp>
      <p:sp>
        <p:nvSpPr>
          <p:cNvPr id="7" name="Slide Number Placeholder 6"/>
          <p:cNvSpPr>
            <a:spLocks noGrp="1"/>
          </p:cNvSpPr>
          <p:nvPr>
            <p:ph type="sldNum" sz="quarter" idx="12"/>
          </p:nvPr>
        </p:nvSpPr>
        <p:spPr/>
        <p:txBody>
          <a:bodyPr/>
          <a:lstStyle/>
          <a:p>
            <a:pPr>
              <a:defRPr/>
            </a:pPr>
            <a:fld id="{D9B0ACC3-A54F-F649-866A-232BBABD2A73}" type="slidenum">
              <a:rPr lang="en-US" smtClean="0"/>
              <a:pPr>
                <a:defRPr/>
              </a:pPr>
              <a:t>8</a:t>
            </a:fld>
            <a:endParaRPr lang="en-US"/>
          </a:p>
        </p:txBody>
      </p:sp>
    </p:spTree>
    <p:extLst>
      <p:ext uri="{BB962C8B-B14F-4D97-AF65-F5344CB8AC3E}">
        <p14:creationId xmlns:p14="http://schemas.microsoft.com/office/powerpoint/2010/main" val="58587148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5638800" cy="1143000"/>
          </a:xfrm>
        </p:spPr>
        <p:txBody>
          <a:bodyPr/>
          <a:lstStyle/>
          <a:p>
            <a:r>
              <a:rPr lang="en-US" sz="2800" dirty="0" smtClean="0"/>
              <a:t>Illustration of How a Black Hole Distorts Background Light</a:t>
            </a:r>
            <a:endParaRPr lang="en-US" sz="2800" dirty="0"/>
          </a:p>
        </p:txBody>
      </p:sp>
      <p:sp>
        <p:nvSpPr>
          <p:cNvPr id="4" name="Slide Number Placeholder 3"/>
          <p:cNvSpPr>
            <a:spLocks noGrp="1"/>
          </p:cNvSpPr>
          <p:nvPr>
            <p:ph type="sldNum" sz="quarter" idx="4294967295"/>
          </p:nvPr>
        </p:nvSpPr>
        <p:spPr>
          <a:xfrm>
            <a:off x="6553200" y="6248400"/>
            <a:ext cx="1905000" cy="457200"/>
          </a:xfrm>
          <a:prstGeom prst="rect">
            <a:avLst/>
          </a:prstGeom>
        </p:spPr>
        <p:txBody>
          <a:bodyPr/>
          <a:lstStyle/>
          <a:p>
            <a:pPr>
              <a:defRPr/>
            </a:pPr>
            <a:fld id="{8A1E32CE-19DE-C44A-A3C2-A8C4B3B8AA3C}" type="slidenum">
              <a:rPr lang="en-US" smtClean="0"/>
              <a:pPr>
                <a:defRPr/>
              </a:pPr>
              <a:t>9</a:t>
            </a:fld>
            <a:endParaRPr lang="en-US"/>
          </a:p>
        </p:txBody>
      </p:sp>
      <p:pic>
        <p:nvPicPr>
          <p:cNvPr id="5" name="Picture 4" descr="BlackHole_Lensing.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57400" y="1828800"/>
            <a:ext cx="4953000" cy="3962400"/>
          </a:xfrm>
          <a:prstGeom prst="rect">
            <a:avLst/>
          </a:prstGeom>
        </p:spPr>
      </p:pic>
      <p:sp>
        <p:nvSpPr>
          <p:cNvPr id="3" name="Footer Placeholder 2"/>
          <p:cNvSpPr>
            <a:spLocks noGrp="1"/>
          </p:cNvSpPr>
          <p:nvPr>
            <p:ph type="ftr" sz="quarter" idx="11"/>
          </p:nvPr>
        </p:nvSpPr>
        <p:spPr/>
        <p:txBody>
          <a:bodyPr/>
          <a:lstStyle/>
          <a:p>
            <a:pPr>
              <a:defRPr/>
            </a:pPr>
            <a:r>
              <a:rPr lang="en-US" smtClean="0"/>
              <a:t>Raab:  Cries From the Cosmos</a:t>
            </a:r>
            <a:endParaRPr lang="en-US"/>
          </a:p>
        </p:txBody>
      </p:sp>
      <p:sp>
        <p:nvSpPr>
          <p:cNvPr id="6" name="TextBox 5"/>
          <p:cNvSpPr txBox="1"/>
          <p:nvPr/>
        </p:nvSpPr>
        <p:spPr>
          <a:xfrm>
            <a:off x="1981200" y="5867400"/>
            <a:ext cx="5029200" cy="307777"/>
          </a:xfrm>
          <a:prstGeom prst="rect">
            <a:avLst/>
          </a:prstGeom>
          <a:noFill/>
        </p:spPr>
        <p:txBody>
          <a:bodyPr wrap="square" rtlCol="0">
            <a:spAutoFit/>
          </a:bodyPr>
          <a:lstStyle/>
          <a:p>
            <a:pPr algn="ctr"/>
            <a:r>
              <a:rPr lang="en-US" sz="1400" dirty="0"/>
              <a:t>https://</a:t>
            </a:r>
            <a:r>
              <a:rPr lang="en-US" sz="1400" dirty="0" err="1"/>
              <a:t>en.wikipedia.org</a:t>
            </a:r>
            <a:r>
              <a:rPr lang="en-US" sz="1400" dirty="0"/>
              <a:t>/wiki/</a:t>
            </a:r>
            <a:r>
              <a:rPr lang="en-US" sz="1400" dirty="0" err="1"/>
              <a:t>File:BlackHole_Lensing.gif</a:t>
            </a:r>
            <a:endParaRPr lang="en-US" sz="1400" dirty="0"/>
          </a:p>
        </p:txBody>
      </p:sp>
    </p:spTree>
    <p:extLst>
      <p:ext uri="{BB962C8B-B14F-4D97-AF65-F5344CB8AC3E}">
        <p14:creationId xmlns:p14="http://schemas.microsoft.com/office/powerpoint/2010/main" val="2761760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LIGO_II">
  <a:themeElements>
    <a:clrScheme name="">
      <a:dk1>
        <a:srgbClr val="114FFB"/>
      </a:dk1>
      <a:lt1>
        <a:srgbClr val="FFFFFF"/>
      </a:lt1>
      <a:dk2>
        <a:srgbClr val="000000"/>
      </a:dk2>
      <a:lt2>
        <a:srgbClr val="CECECE"/>
      </a:lt2>
      <a:accent1>
        <a:srgbClr val="D49FFF"/>
      </a:accent1>
      <a:accent2>
        <a:srgbClr val="618FFD"/>
      </a:accent2>
      <a:accent3>
        <a:srgbClr val="FFFFFF"/>
      </a:accent3>
      <a:accent4>
        <a:srgbClr val="0D42D6"/>
      </a:accent4>
      <a:accent5>
        <a:srgbClr val="E6CDFF"/>
      </a:accent5>
      <a:accent6>
        <a:srgbClr val="5781E5"/>
      </a:accent6>
      <a:hlink>
        <a:srgbClr val="009688"/>
      </a:hlink>
      <a:folHlink>
        <a:srgbClr val="DADADA"/>
      </a:folHlink>
    </a:clrScheme>
    <a:fontScheme name="LIGO_II">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LIGO_II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IGO_II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LIGO_II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IGO_II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IGO_II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IGO_II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LIGO_II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files\qualcomm\eudora mail\attach\LIGO_II.pot</Template>
  <TotalTime>72205</TotalTime>
  <Words>1467</Words>
  <Application>Microsoft Macintosh PowerPoint</Application>
  <PresentationFormat>On-screen Show (4:3)</PresentationFormat>
  <Paragraphs>149</Paragraphs>
  <Slides>27</Slides>
  <Notes>2</Notes>
  <HiddenSlides>0</HiddenSlides>
  <MMClips>3</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27</vt:i4>
      </vt:variant>
    </vt:vector>
  </HeadingPairs>
  <TitlesOfParts>
    <vt:vector size="30" baseType="lpstr">
      <vt:lpstr>LIGO_II</vt:lpstr>
      <vt:lpstr>Photo Editor Photo</vt:lpstr>
      <vt:lpstr>Equation</vt:lpstr>
      <vt:lpstr>Cries from the Cosmos: LIGO Observes the Most Extreme Phenomena in Our Universe</vt:lpstr>
      <vt:lpstr>PowerPoint Presentation</vt:lpstr>
      <vt:lpstr>PowerPoint Presentation</vt:lpstr>
      <vt:lpstr>Einstein’s General Relativity re-wrote the rules of space and time</vt:lpstr>
      <vt:lpstr>Basic idea is simple</vt:lpstr>
      <vt:lpstr>PowerPoint Presentation</vt:lpstr>
      <vt:lpstr>PowerPoint Presentation</vt:lpstr>
      <vt:lpstr>PowerPoint Presentation</vt:lpstr>
      <vt:lpstr>Illustration of How a Black Hole Distorts Background Light</vt:lpstr>
      <vt:lpstr>PowerPoint Presentation</vt:lpstr>
      <vt:lpstr>PowerPoint Presentation</vt:lpstr>
      <vt:lpstr>PowerPoint Presentation</vt:lpstr>
      <vt:lpstr>A signal from a binary black hole merger</vt:lpstr>
      <vt:lpstr>A signal from a binary black hole merger</vt:lpstr>
      <vt:lpstr>Long, long ago? Far, far away?</vt:lpstr>
      <vt:lpstr>Astronomical distances</vt:lpstr>
      <vt:lpstr>Distance to the Sun</vt:lpstr>
      <vt:lpstr>Distances to stars visible to naked eye…</vt:lpstr>
      <vt:lpstr>Globular Clusters are even farther away, but still in our own Milky Way galaxy</vt:lpstr>
      <vt:lpstr>Galaxies are much further away…</vt:lpstr>
      <vt:lpstr>PowerPoint Presentation</vt:lpstr>
      <vt:lpstr>Discovery Timeline – Advanced LIGO’s 1st Observations</vt:lpstr>
      <vt:lpstr>Advanced LIGO’s First Observations</vt:lpstr>
      <vt:lpstr>Known Stellar-Mass Black Holes – June 2016</vt:lpstr>
      <vt:lpstr>What will be the legacy of LIGO discoveries?</vt:lpstr>
      <vt:lpstr>PowerPoint Presentation</vt:lpstr>
      <vt:lpstr>Summary</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Barry Barish</dc:creator>
  <cp:lastModifiedBy>Fred Raab</cp:lastModifiedBy>
  <cp:revision>356</cp:revision>
  <cp:lastPrinted>2016-08-05T17:38:08Z</cp:lastPrinted>
  <dcterms:created xsi:type="dcterms:W3CDTF">2011-03-02T00:22:05Z</dcterms:created>
  <dcterms:modified xsi:type="dcterms:W3CDTF">2016-08-05T22:17:57Z</dcterms:modified>
</cp:coreProperties>
</file>