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1" r:id="rId6"/>
    <p:sldId id="262" r:id="rId7"/>
    <p:sldId id="282" r:id="rId8"/>
    <p:sldId id="272" r:id="rId9"/>
    <p:sldId id="273" r:id="rId10"/>
    <p:sldId id="276" r:id="rId11"/>
    <p:sldId id="264" r:id="rId12"/>
    <p:sldId id="274" r:id="rId13"/>
    <p:sldId id="277" r:id="rId14"/>
    <p:sldId id="265" r:id="rId15"/>
    <p:sldId id="278" r:id="rId16"/>
    <p:sldId id="266" r:id="rId17"/>
    <p:sldId id="280" r:id="rId18"/>
    <p:sldId id="279" r:id="rId19"/>
    <p:sldId id="285" r:id="rId20"/>
    <p:sldId id="286" r:id="rId21"/>
    <p:sldId id="284" r:id="rId22"/>
    <p:sldId id="268" r:id="rId23"/>
    <p:sldId id="281" r:id="rId24"/>
    <p:sldId id="270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5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4334B9-FD57-7440-AA9D-1894B2BE5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51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5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1FED220-92E2-1A47-9DC6-6762E335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5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B70890-BE93-B34A-9DD0-A8031768B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8842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BC0461-1B3B-074D-9FC0-CAE190BFE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6884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718B4C-9537-C849-9F12-45D9F3F4D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6139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77724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37E585-CBD1-694D-A9B0-1734018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013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EA6B33-FFCE-3C4E-A365-94BF0DF80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791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7BDB98-CE13-724F-B173-2B5EF5301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361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8EAA8C-EBC6-654C-A67F-C1EE42850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5988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1543FA-FFAE-D644-B893-5B53393C2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1342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3454CA-302B-914C-A333-FE0961E71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4768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030939-6A16-9A48-A592-0A1CC54D2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376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A4CC7F-2E1B-C24A-B07F-9B641C5D4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2222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 11, 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1AC7E5-3920-CF44-858A-24858861C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3373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 smtClean="0">
                <a:solidFill>
                  <a:srgbClr val="0337C6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Helvetica" charset="0"/>
              </a:defRPr>
            </a:lvl1pPr>
          </a:lstStyle>
          <a:p>
            <a:pPr>
              <a:defRPr/>
            </a:pPr>
            <a:fld id="{71B4F0C7-633C-F245-B41C-4C4A553D8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0" name="Picture 12" descr="AUbulle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7" y="53978"/>
            <a:ext cx="674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 userDrawn="1"/>
        </p:nvSpPr>
        <p:spPr bwMode="auto">
          <a:xfrm>
            <a:off x="3" y="6553204"/>
            <a:ext cx="14813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 smtClean="0">
                <a:solidFill>
                  <a:srgbClr val="0337C6"/>
                </a:solidFill>
              </a:rPr>
              <a:t>LIGO-</a:t>
            </a:r>
            <a:r>
              <a:rPr lang="is-IS" sz="1400" b="1" dirty="0" smtClean="0">
                <a:solidFill>
                  <a:srgbClr val="0337C6"/>
                </a:solidFill>
              </a:rPr>
              <a:t>G1601574</a:t>
            </a:r>
            <a:endParaRPr lang="en-US" dirty="0" smtClean="0">
              <a:solidFill>
                <a:srgbClr val="0337C6"/>
              </a:solidFill>
            </a:endParaRPr>
          </a:p>
        </p:txBody>
      </p:sp>
      <p:pic>
        <p:nvPicPr>
          <p:cNvPr id="1032" name="Picture 10" descr="lsclogo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90"/>
            <a:ext cx="1371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3" name="Straight Connector 10"/>
          <p:cNvCxnSpPr>
            <a:cxnSpLocks noChangeShapeType="1"/>
          </p:cNvCxnSpPr>
          <p:nvPr userDrawn="1"/>
        </p:nvCxnSpPr>
        <p:spPr bwMode="auto">
          <a:xfrm>
            <a:off x="0" y="838202"/>
            <a:ext cx="91440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Helvetica" charset="0"/>
        <a:buChar char="•"/>
        <a:defRPr sz="2400">
          <a:solidFill>
            <a:srgbClr val="022584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22584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600">
          <a:solidFill>
            <a:srgbClr val="022584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Helvetica" charset="0"/>
        <a:buChar char="•"/>
        <a:defRPr sz="1600">
          <a:solidFill>
            <a:srgbClr val="022584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600">
          <a:solidFill>
            <a:srgbClr val="022584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5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oniverse.org/projects/zooniverse/gravity-spy/" TargetMode="External"/><Relationship Id="rId4" Type="http://schemas.openxmlformats.org/officeDocument/2006/relationships/hyperlink" Target="http://www.ligo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instein.phys.uwm.ed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localhost/Users/tzs/Movies/BinarySecondAnim320x256.mpg" TargetMode="External"/><Relationship Id="rId4" Type="http://schemas.openxmlformats.org/officeDocument/2006/relationships/video" Target="file://localhost/Users/tzs/Movies/BinarySecondAnim320x256.mpg" TargetMode="External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microsoft.com/office/2007/relationships/media" Target="file://localhost/Users/tzs/Movies/BinaryFirstAnim320x256.mpg" TargetMode="External"/><Relationship Id="rId2" Type="http://schemas.openxmlformats.org/officeDocument/2006/relationships/video" Target="file://localhost/Users/tzs/Movies/BinaryFirstAnim320x256.m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163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Helvetica" charset="0"/>
              </a:rPr>
              <a:t>Adventist Forum</a:t>
            </a:r>
            <a:endParaRPr lang="en-US" sz="14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17B653-56D9-3E47-90CA-35B9919D7077}" type="slidenum">
              <a:rPr lang="en-US" sz="1400">
                <a:solidFill>
                  <a:srgbClr val="FFFFFF"/>
                </a:solidFill>
                <a:latin typeface="Helvetica" charset="0"/>
              </a:rPr>
              <a:pPr/>
              <a:t>1</a:t>
            </a:fld>
            <a:endParaRPr lang="en-US" sz="14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What Can We Learn From Gravitational Waves?</a:t>
            </a:r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Tiffany Summerscales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Andrews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University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n behalf of the LSC</a:t>
            </a:r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6500842" y="6629400"/>
            <a:ext cx="22621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FFFFFF"/>
                </a:solidFill>
              </a:rPr>
              <a:t>Image Credit: LIGO/A. </a:t>
            </a:r>
            <a:r>
              <a:rPr lang="en-US" sz="1200" dirty="0" err="1" smtClean="0">
                <a:solidFill>
                  <a:srgbClr val="FFFFFF"/>
                </a:solidFill>
              </a:rPr>
              <a:t>Simonnet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iLIGO 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  <a:sym typeface="Wingdings" charset="0"/>
              </a:rPr>
              <a:t> aLIGO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9BB96E7-D391-844B-8502-0437614AF67D}" type="slidenum">
              <a:rPr lang="en-US" sz="1400">
                <a:latin typeface="Helvetica" charset="0"/>
              </a:rPr>
              <a:pPr/>
              <a:t>10</a:t>
            </a:fld>
            <a:endParaRPr lang="en-US" sz="1400">
              <a:latin typeface="Helvetica" charset="0"/>
            </a:endParaRPr>
          </a:p>
        </p:txBody>
      </p:sp>
      <p:pic>
        <p:nvPicPr>
          <p:cNvPr id="27652" name="Picture 7" descr="Beverlys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629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C7E7B48-EF5B-DF42-870C-B82BCA415997}" type="slidenum">
              <a:rPr lang="en-US" sz="1400">
                <a:latin typeface="Helvetica" charset="0"/>
              </a:rPr>
              <a:pPr/>
              <a:t>11</a:t>
            </a:fld>
            <a:endParaRPr lang="en-US" sz="1400">
              <a:latin typeface="Helvetica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A Network of Gravitational Wave Detectors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759200" y="5943604"/>
            <a:ext cx="1650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Credit: LIGO</a:t>
            </a:r>
          </a:p>
        </p:txBody>
      </p:sp>
      <p:sp>
        <p:nvSpPr>
          <p:cNvPr id="28677" name="Line 20"/>
          <p:cNvSpPr>
            <a:spLocks noChangeShapeType="1"/>
          </p:cNvSpPr>
          <p:nvPr/>
        </p:nvSpPr>
        <p:spPr bwMode="auto">
          <a:xfrm flipH="1">
            <a:off x="4495800" y="2133600"/>
            <a:ext cx="16764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8" name="Picture 1" descr="GW_Global_Detector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2969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72E98F-6BEA-B448-BB91-B35A56192917}" type="slidenum">
              <a:rPr lang="en-US" sz="1400">
                <a:latin typeface="Helvetica" charset="0"/>
              </a:rPr>
              <a:pPr/>
              <a:t>12</a:t>
            </a:fld>
            <a:endParaRPr lang="en-US" sz="1400">
              <a:latin typeface="Helvetica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Laser Interferometer Space Antenna</a:t>
            </a:r>
          </a:p>
        </p:txBody>
      </p:sp>
      <p:pic>
        <p:nvPicPr>
          <p:cNvPr id="2970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2"/>
            <a:ext cx="4025900" cy="202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11515"/>
            <a:ext cx="421005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4275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1423991" y="5407028"/>
            <a:ext cx="1700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eLISA</a:t>
            </a:r>
          </a:p>
        </p:txBody>
      </p:sp>
      <p:sp>
        <p:nvSpPr>
          <p:cNvPr id="29704" name="TextBox 15"/>
          <p:cNvSpPr txBox="1">
            <a:spLocks noChangeArrowheads="1"/>
          </p:cNvSpPr>
          <p:nvPr/>
        </p:nvSpPr>
        <p:spPr bwMode="auto">
          <a:xfrm>
            <a:off x="5995991" y="2892428"/>
            <a:ext cx="1700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eLISA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Laser Interferometer Space Antenna</a:t>
            </a:r>
          </a:p>
        </p:txBody>
      </p:sp>
      <p:sp>
        <p:nvSpPr>
          <p:cNvPr id="307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B460E56-9C8D-544F-9297-E406582C835C}" type="slidenum">
              <a:rPr lang="en-US" sz="1400">
                <a:latin typeface="Helvetica" charset="0"/>
              </a:rPr>
              <a:pPr/>
              <a:t>13</a:t>
            </a:fld>
            <a:endParaRPr lang="en-US" sz="1400">
              <a:latin typeface="Helvetica" charset="0"/>
            </a:endParaRPr>
          </a:p>
        </p:txBody>
      </p:sp>
      <p:pic>
        <p:nvPicPr>
          <p:cNvPr id="3072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38200"/>
            <a:ext cx="82534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2819400" y="5943602"/>
            <a:ext cx="3962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from http://rhcole.com/apps/GWplotter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33DB2AB-1548-F248-A1CD-0DA3CDCEFFA9}" type="slidenum">
              <a:rPr lang="en-US" sz="1400">
                <a:latin typeface="Helvetica" charset="0"/>
              </a:rPr>
              <a:pPr/>
              <a:t>14</a:t>
            </a:fld>
            <a:endParaRPr lang="en-US" sz="1400">
              <a:latin typeface="Helvetica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Target Sources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10600" cy="25146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Binary neutron star inspirals and binary black hole inspirals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Spinning neutron stars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Bursts from supernovae etc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Stochastic background from indistinguishable sources and/or the creation of the universe</a:t>
            </a:r>
          </a:p>
        </p:txBody>
      </p:sp>
      <p:pic>
        <p:nvPicPr>
          <p:cNvPr id="31749" name="Picture 4" descr="double_pulsar_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2"/>
            <a:ext cx="37338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 descr="supern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657600"/>
            <a:ext cx="2647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228604" y="6096002"/>
            <a:ext cx="4291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http://www.jb.man.ac.uk/research/pulsar/doublepulsarcd/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4294191" y="3352802"/>
            <a:ext cx="4893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http://hubblesite.org/gallery/album/entire_collection/pr1996023a/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GW150914: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Discovery!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B7CBC74-F09F-A347-8297-6159B1026364}" type="slidenum">
              <a:rPr lang="en-US" sz="1400">
                <a:latin typeface="Helvetica" charset="0"/>
              </a:rPr>
              <a:pPr/>
              <a:t>15</a:t>
            </a:fld>
            <a:endParaRPr lang="en-US" sz="1400">
              <a:latin typeface="Helvetica" charset="0"/>
            </a:endParaRPr>
          </a:p>
        </p:txBody>
      </p:sp>
      <p:pic>
        <p:nvPicPr>
          <p:cNvPr id="4915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2"/>
            <a:ext cx="6858000" cy="545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1600200" y="6248404"/>
            <a:ext cx="58097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Credit: </a:t>
            </a:r>
            <a:r>
              <a:rPr lang="en-US" sz="1400" dirty="0" smtClean="0"/>
              <a:t>LIGO from B.P. Abbott et al 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</a:t>
            </a:r>
            <a:r>
              <a:rPr lang="en-US" sz="1400" b="1" dirty="0" smtClean="0"/>
              <a:t>116</a:t>
            </a:r>
            <a:r>
              <a:rPr lang="en-US" sz="1400" dirty="0" smtClean="0"/>
              <a:t> (2016) 061102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014A9B-7467-ED4B-9453-64EB7F00B4F1}" type="slidenum">
              <a:rPr lang="en-US" sz="1400">
                <a:latin typeface="Helvetica" charset="0"/>
              </a:rPr>
              <a:pPr/>
              <a:t>16</a:t>
            </a:fld>
            <a:endParaRPr lang="en-US" sz="1400">
              <a:latin typeface="Helvetica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GW150914: What did LIGO See?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267200" cy="3886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Helvetica" charset="0"/>
                <a:ea typeface="ＭＳ Ｐゴシック" charset="0"/>
              </a:rPr>
              <a:t>Binary Black Hole </a:t>
            </a:r>
            <a:r>
              <a:rPr lang="en-US" dirty="0" err="1" smtClean="0">
                <a:latin typeface="Helvetica" charset="0"/>
                <a:ea typeface="ＭＳ Ｐゴシック" charset="0"/>
              </a:rPr>
              <a:t>Inspiral</a:t>
            </a:r>
            <a:endParaRPr lang="en-US" dirty="0" smtClean="0">
              <a:latin typeface="Helvetica" charset="0"/>
              <a:ea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Helvetica" charset="0"/>
                <a:ea typeface="ＭＳ Ｐゴシック" charset="0"/>
              </a:rPr>
              <a:t>29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+ 36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= 62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ea typeface="Wingdings"/>
                <a:cs typeface="Wingdings"/>
                <a:sym typeface="Wingdings"/>
              </a:rPr>
              <a:t>1.3 billion light years away</a:t>
            </a:r>
          </a:p>
          <a:p>
            <a:pPr marL="0" indent="0">
              <a:lnSpc>
                <a:spcPct val="90000"/>
              </a:lnSpc>
              <a:buFont typeface="Helvetica" charset="0"/>
              <a:buNone/>
              <a:defRPr/>
            </a:pPr>
            <a:endParaRPr lang="en-US" baseline="-25000" dirty="0">
              <a:latin typeface="Helvetica" charset="0"/>
              <a:ea typeface="ＭＳ Ｐゴシック" charset="0"/>
            </a:endParaRP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7" y="914400"/>
            <a:ext cx="48212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362202"/>
            <a:ext cx="4140200" cy="31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600200" y="6096000"/>
            <a:ext cx="58097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Credit: </a:t>
            </a:r>
            <a:r>
              <a:rPr lang="en-US" sz="1400" dirty="0" smtClean="0"/>
              <a:t>LIGO from B.P. Abbott et al 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</a:t>
            </a:r>
            <a:r>
              <a:rPr lang="en-US" sz="1400" b="1" dirty="0" smtClean="0"/>
              <a:t>116</a:t>
            </a:r>
            <a:r>
              <a:rPr lang="en-US" sz="1400" dirty="0" smtClean="0"/>
              <a:t> (2016) 061102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GW150914: What did LIGO See?</a:t>
            </a:r>
          </a:p>
        </p:txBody>
      </p:sp>
      <p:sp>
        <p:nvSpPr>
          <p:cNvPr id="5120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512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DB36F0-BDFF-FC4B-9AA4-D4599695CC24}" type="slidenum">
              <a:rPr lang="en-US" sz="1400">
                <a:latin typeface="Helvetica" charset="0"/>
              </a:rPr>
              <a:pPr/>
              <a:t>17</a:t>
            </a:fld>
            <a:endParaRPr lang="en-US" sz="1400">
              <a:latin typeface="Helvetica" charset="0"/>
            </a:endParaRP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3740153" y="6096004"/>
            <a:ext cx="1670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Movie Credit: LIGO</a:t>
            </a:r>
          </a:p>
        </p:txBody>
      </p:sp>
      <p:pic>
        <p:nvPicPr>
          <p:cNvPr id="2" name="Black Hole Merger Simulation v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The Music of the Spheres</a:t>
            </a:r>
          </a:p>
        </p:txBody>
      </p:sp>
      <p:sp>
        <p:nvSpPr>
          <p:cNvPr id="5222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522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9A6E4B-0C37-8845-BDAE-45A9ECBDE5A3}" type="slidenum">
              <a:rPr lang="en-US" sz="1400">
                <a:latin typeface="Helvetica" charset="0"/>
              </a:rPr>
              <a:pPr/>
              <a:t>18</a:t>
            </a:fld>
            <a:endParaRPr lang="en-US" sz="1400">
              <a:latin typeface="Helvetica" charset="0"/>
            </a:endParaRP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3740153" y="6096004"/>
            <a:ext cx="1670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Movie Credit: LIGO</a:t>
            </a:r>
          </a:p>
        </p:txBody>
      </p:sp>
      <p:pic>
        <p:nvPicPr>
          <p:cNvPr id="2" name="LIGO Chir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Encore!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454CA-302B-914C-A333-FE0961E71C3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554980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198188" y="6477000"/>
            <a:ext cx="1650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Credit: LIGO</a:t>
            </a:r>
          </a:p>
        </p:txBody>
      </p:sp>
    </p:spTree>
    <p:extLst>
      <p:ext uri="{BB962C8B-B14F-4D97-AF65-F5344CB8AC3E}">
        <p14:creationId xmlns:p14="http://schemas.microsoft.com/office/powerpoint/2010/main" val="2977622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37A2C38-90FD-8145-A071-025B4E8C479E}" type="slidenum">
              <a:rPr lang="en-US" sz="1400">
                <a:latin typeface="Helvetica" charset="0"/>
              </a:rPr>
              <a:pPr/>
              <a:t>2</a:t>
            </a:fld>
            <a:endParaRPr lang="en-US" sz="1400">
              <a:latin typeface="Helvetica" charset="0"/>
            </a:endParaRPr>
          </a:p>
        </p:txBody>
      </p:sp>
      <p:sp>
        <p:nvSpPr>
          <p:cNvPr id="1741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is a Gravitational Wave?</a:t>
            </a:r>
          </a:p>
        </p:txBody>
      </p:sp>
      <p:sp>
        <p:nvSpPr>
          <p:cNvPr id="1741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648200" y="1219200"/>
            <a:ext cx="4114800" cy="1066800"/>
          </a:xfrm>
        </p:spPr>
        <p:txBody>
          <a:bodyPr/>
          <a:lstStyle/>
          <a:p>
            <a:pPr>
              <a:lnSpc>
                <a:spcPct val="90000"/>
              </a:lnSpc>
              <a:buFont typeface="Helvetica" charset="0"/>
              <a:buNone/>
            </a:pP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Space tells matter how to move.  </a:t>
            </a:r>
          </a:p>
          <a:p>
            <a:pPr>
              <a:lnSpc>
                <a:spcPct val="90000"/>
              </a:lnSpc>
              <a:buFont typeface="Helvetica" charset="0"/>
              <a:buNone/>
            </a:pP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Matter tells space how to curve. </a:t>
            </a:r>
          </a:p>
          <a:p>
            <a:pPr>
              <a:lnSpc>
                <a:spcPct val="90000"/>
              </a:lnSpc>
              <a:buFont typeface="Helvetica" charset="0"/>
              <a:buNone/>
            </a:pP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		      – John A. Wheeler</a:t>
            </a:r>
          </a:p>
          <a:p>
            <a:pPr>
              <a:lnSpc>
                <a:spcPct val="90000"/>
              </a:lnSpc>
            </a:pP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3" name="Text Box 17"/>
          <p:cNvSpPr txBox="1">
            <a:spLocks noChangeArrowheads="1"/>
          </p:cNvSpPr>
          <p:nvPr/>
        </p:nvSpPr>
        <p:spPr bwMode="auto">
          <a:xfrm>
            <a:off x="0" y="5740400"/>
            <a:ext cx="632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http://preposterousuniverse.com/spacetimeandgeometry/covercrop.jpg</a:t>
            </a:r>
          </a:p>
          <a:p>
            <a:r>
              <a:rPr lang="en-US" sz="1600"/>
              <a:t>http://zebu.uoregon.edu/ph121/hb/amy/merc.jpg</a:t>
            </a:r>
          </a:p>
        </p:txBody>
      </p:sp>
      <p:pic>
        <p:nvPicPr>
          <p:cNvPr id="174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8496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3790"/>
            <a:ext cx="46482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Encore!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Adventist Forum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454CA-302B-914C-A333-FE0961E71C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38200"/>
            <a:ext cx="5486400" cy="5486400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638800" y="6477000"/>
            <a:ext cx="28021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Credit: </a:t>
            </a:r>
            <a:r>
              <a:rPr lang="en-US" sz="1400" dirty="0" smtClean="0"/>
              <a:t>LIGO/Axel </a:t>
            </a:r>
            <a:r>
              <a:rPr lang="en-US" sz="1400" dirty="0" err="1" smtClean="0"/>
              <a:t>Mellinger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8620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Did We Learn?</a:t>
            </a:r>
          </a:p>
        </p:txBody>
      </p:sp>
      <p:sp>
        <p:nvSpPr>
          <p:cNvPr id="5325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7BAD937-8144-8C42-8D72-E1A3D2634648}" type="slidenum">
              <a:rPr lang="en-US" sz="1400">
                <a:latin typeface="Helvetica" charset="0"/>
              </a:rPr>
              <a:pPr/>
              <a:t>21</a:t>
            </a:fld>
            <a:endParaRPr lang="en-US" sz="1400">
              <a:latin typeface="Helvetica" charset="0"/>
            </a:endParaRPr>
          </a:p>
        </p:txBody>
      </p:sp>
      <p:pic>
        <p:nvPicPr>
          <p:cNvPr id="532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1676400"/>
            <a:ext cx="4684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1168988" y="5562604"/>
            <a:ext cx="1650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</a:t>
            </a:r>
            <a:r>
              <a:rPr lang="en-US" sz="1400" dirty="0" smtClean="0"/>
              <a:t>Credit: LIGO</a:t>
            </a:r>
            <a:endParaRPr lang="en-US" sz="1400" dirty="0"/>
          </a:p>
        </p:txBody>
      </p: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4953004" y="5559428"/>
            <a:ext cx="36918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from https://</a:t>
            </a:r>
            <a:r>
              <a:rPr lang="en-US" sz="1400" dirty="0" err="1"/>
              <a:t>dcc.ligo.org</a:t>
            </a:r>
            <a:r>
              <a:rPr lang="en-US" sz="1400" dirty="0"/>
              <a:t>/LIGO-P1500262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2438400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Weak Wind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932" y="3886200"/>
            <a:ext cx="3818468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" y="1676400"/>
            <a:ext cx="4381500" cy="3505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241119-1929-C448-996C-5BD3FD65FEEE}" type="slidenum">
              <a:rPr lang="en-US" sz="1400">
                <a:latin typeface="Helvetica" charset="0"/>
              </a:rPr>
              <a:pPr/>
              <a:t>22</a:t>
            </a:fld>
            <a:endParaRPr lang="en-US" sz="1400">
              <a:latin typeface="Helvetica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LIGO @ Andrews</a:t>
            </a:r>
          </a:p>
        </p:txBody>
      </p:sp>
      <p:pic>
        <p:nvPicPr>
          <p:cNvPr id="33796" name="Picture 9" descr="nick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3136902"/>
            <a:ext cx="2792412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jason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2"/>
            <a:ext cx="3429000" cy="25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1" descr="ANU_Amaldi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2" descr="astrowatch-for-we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8290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D30C388-18B0-774A-9F2F-7168E09CD9C2}" type="slidenum">
              <a:rPr lang="en-US" sz="1400">
                <a:latin typeface="Helvetica" charset="0"/>
              </a:rPr>
              <a:pPr/>
              <a:t>23</a:t>
            </a:fld>
            <a:endParaRPr lang="en-US" sz="1400">
              <a:latin typeface="Helvetica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LIGO @ Andrews</a:t>
            </a:r>
          </a:p>
        </p:txBody>
      </p:sp>
      <p:pic>
        <p:nvPicPr>
          <p:cNvPr id="34820" name="Picture 2" descr="Fritz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7" y="20931191"/>
            <a:ext cx="52466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7" y="21083591"/>
            <a:ext cx="52466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7" y="21235991"/>
            <a:ext cx="52466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LIGO_Summerscales_Greenley_McMearty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7" y="21388388"/>
            <a:ext cx="5419725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1"/>
            <a:ext cx="3276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873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71851"/>
            <a:ext cx="4343400" cy="32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4BE9808-1B3E-9D43-9430-FC544F0AA989}" type="slidenum">
              <a:rPr lang="en-US" sz="1400">
                <a:latin typeface="Helvetica" charset="0"/>
              </a:rPr>
              <a:pPr/>
              <a:t>24</a:t>
            </a:fld>
            <a:endParaRPr lang="en-US" sz="1400">
              <a:latin typeface="Helvetica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Learn More About It!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419600"/>
          </a:xfrm>
        </p:spPr>
        <p:txBody>
          <a:bodyPr/>
          <a:lstStyle/>
          <a:p>
            <a:pPr>
              <a:buFont typeface="Helvetica" charset="0"/>
              <a:buNone/>
            </a:pP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Join the Search for Gravitational Waves</a:t>
            </a:r>
          </a:p>
          <a:p>
            <a:pPr lvl="1"/>
            <a:r>
              <a:rPr lang="en-US" dirty="0" err="1">
                <a:latin typeface="Helvetica" charset="0"/>
                <a:ea typeface="ＭＳ Ｐゴシック" charset="0"/>
              </a:rPr>
              <a:t>Einstein@Home</a:t>
            </a:r>
            <a:r>
              <a:rPr lang="en-US" dirty="0">
                <a:latin typeface="Helvetica" charset="0"/>
                <a:ea typeface="ＭＳ Ｐゴシック" charset="0"/>
              </a:rPr>
              <a:t> 	</a:t>
            </a:r>
            <a:r>
              <a:rPr lang="en-US" dirty="0">
                <a:latin typeface="Helvetica" charset="0"/>
                <a:ea typeface="ＭＳ Ｐゴシック" charset="0"/>
                <a:hlinkClick r:id="rId2"/>
              </a:rPr>
              <a:t>http://einstein.phys.uwm.edu/</a:t>
            </a:r>
            <a:r>
              <a:rPr lang="en-US" dirty="0">
                <a:latin typeface="Helvetica" charset="0"/>
                <a:ea typeface="ＭＳ Ｐゴシック" charset="0"/>
              </a:rPr>
              <a:t> </a:t>
            </a:r>
            <a:endParaRPr lang="en-US" dirty="0" smtClean="0"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 smtClean="0">
                <a:latin typeface="Helvetica" charset="0"/>
                <a:ea typeface="ＭＳ Ｐゴシック" charset="0"/>
              </a:rPr>
              <a:t>Help Improve the Detectors</a:t>
            </a:r>
          </a:p>
          <a:p>
            <a:pPr lvl="1"/>
            <a:r>
              <a:rPr lang="en-US" dirty="0" err="1" smtClean="0">
                <a:latin typeface="Helvetica" charset="0"/>
                <a:ea typeface="ＭＳ Ｐゴシック" charset="0"/>
              </a:rPr>
              <a:t>Zooniverse</a:t>
            </a:r>
            <a:r>
              <a:rPr lang="en-US" dirty="0" smtClean="0">
                <a:latin typeface="Helvetica" charset="0"/>
                <a:ea typeface="ＭＳ Ｐゴシック" charset="0"/>
              </a:rPr>
              <a:t> </a:t>
            </a:r>
            <a:r>
              <a:rPr lang="en-US" dirty="0">
                <a:latin typeface="Helvetica" charset="0"/>
                <a:ea typeface="ＭＳ Ｐゴシック" charset="0"/>
              </a:rPr>
              <a:t>Gravity Spy </a:t>
            </a:r>
            <a:r>
              <a:rPr lang="en-US" dirty="0">
                <a:latin typeface="Helvetica" charset="0"/>
                <a:ea typeface="ＭＳ Ｐゴシック" charset="0"/>
                <a:hlinkClick r:id="rId3"/>
              </a:rPr>
              <a:t>https://www.zooniverse.org/projects/zooniverse/gravity-spy</a:t>
            </a:r>
            <a:r>
              <a:rPr lang="en-US" dirty="0" smtClean="0">
                <a:latin typeface="Helvetica" charset="0"/>
                <a:ea typeface="ＭＳ Ｐゴシック" charset="0"/>
                <a:hlinkClick r:id="rId3"/>
              </a:rPr>
              <a:t>/</a:t>
            </a:r>
            <a:r>
              <a:rPr lang="en-US" dirty="0" smtClean="0">
                <a:latin typeface="Helvetica" charset="0"/>
                <a:ea typeface="ＭＳ Ｐゴシック" charset="0"/>
              </a:rPr>
              <a:t> </a:t>
            </a:r>
            <a:endParaRPr lang="en-US" dirty="0">
              <a:latin typeface="Helvetica" charset="0"/>
              <a:ea typeface="ＭＳ Ｐゴシック" charset="0"/>
            </a:endParaRP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Learn More about LIGO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LIGO website	</a:t>
            </a:r>
            <a:r>
              <a:rPr lang="en-US" dirty="0">
                <a:latin typeface="Helvetica" charset="0"/>
                <a:ea typeface="ＭＳ Ｐゴシック" charset="0"/>
                <a:hlinkClick r:id="rId4"/>
              </a:rPr>
              <a:t>http://www.ligo.org</a:t>
            </a:r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Einstein</a:t>
            </a:r>
            <a:r>
              <a:rPr lang="ja-JP" altLang="en-US" dirty="0">
                <a:latin typeface="Helvetica" charset="0"/>
                <a:ea typeface="ＭＳ Ｐゴシック" charset="0"/>
              </a:rPr>
              <a:t>’</a:t>
            </a:r>
            <a:r>
              <a:rPr lang="en-US" altLang="ja-JP" dirty="0">
                <a:latin typeface="Helvetica" charset="0"/>
                <a:ea typeface="ＭＳ Ｐゴシック" charset="0"/>
              </a:rPr>
              <a:t>s Unfinished Symphony by Marcia </a:t>
            </a:r>
            <a:r>
              <a:rPr lang="en-US" altLang="ja-JP" dirty="0" err="1">
                <a:latin typeface="Helvetica" charset="0"/>
                <a:ea typeface="ＭＳ Ｐゴシック" charset="0"/>
              </a:rPr>
              <a:t>Bartusiak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EAB78AE-BB12-C541-AFF4-FDBC22E42D5B}" type="slidenum">
              <a:rPr lang="en-US" sz="1400">
                <a:latin typeface="Helvetica" charset="0"/>
              </a:rPr>
              <a:pPr/>
              <a:t>3</a:t>
            </a:fld>
            <a:endParaRPr lang="en-US" sz="1400">
              <a:latin typeface="Helvetica" charset="0"/>
            </a:endParaRPr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is a Gravitational Wave?</a:t>
            </a:r>
          </a:p>
        </p:txBody>
      </p:sp>
      <p:sp>
        <p:nvSpPr>
          <p:cNvPr id="1843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Change in matter distribution = Change in curvature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Propagating change in curvature = A Gravitational Wave</a:t>
            </a:r>
          </a:p>
        </p:txBody>
      </p:sp>
      <p:sp>
        <p:nvSpPr>
          <p:cNvPr id="18437" name="Text Box 17"/>
          <p:cNvSpPr txBox="1">
            <a:spLocks noChangeArrowheads="1"/>
          </p:cNvSpPr>
          <p:nvPr/>
        </p:nvSpPr>
        <p:spPr bwMode="auto">
          <a:xfrm>
            <a:off x="2566988" y="6172200"/>
            <a:ext cx="41392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http://lisa.jpl.nasa.gov/gallery/binary-wave.html</a:t>
            </a:r>
          </a:p>
        </p:txBody>
      </p:sp>
      <p:pic>
        <p:nvPicPr>
          <p:cNvPr id="18438" name="Picture 8" descr="bhinspi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2"/>
            <a:ext cx="4381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D886979-8CEC-994B-8003-DF30ADD5C18F}" type="slidenum">
              <a:rPr lang="en-US" sz="1400">
                <a:latin typeface="Helvetica" charset="0"/>
              </a:rPr>
              <a:pPr/>
              <a:t>4</a:t>
            </a:fld>
            <a:endParaRPr lang="en-US" sz="1400">
              <a:latin typeface="Helvetica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What is a Gravitational Wave?</a:t>
            </a:r>
          </a:p>
        </p:txBody>
      </p:sp>
      <p:pic>
        <p:nvPicPr>
          <p:cNvPr id="13346" name="Picture 34" descr="einsteinGrav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25860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35"/>
          <p:cNvSpPr>
            <a:spLocks noChangeArrowheads="1"/>
          </p:cNvSpPr>
          <p:nvPr/>
        </p:nvSpPr>
        <p:spPr bwMode="auto">
          <a:xfrm>
            <a:off x="3962400" y="2743202"/>
            <a:ext cx="1214438" cy="1214439"/>
          </a:xfrm>
          <a:custGeom>
            <a:avLst/>
            <a:gdLst>
              <a:gd name="T0" fmla="*/ 2147483647 w 21600"/>
              <a:gd name="T1" fmla="*/ 1919501908 h 21600"/>
              <a:gd name="T2" fmla="*/ 1919501908 w 21600"/>
              <a:gd name="T3" fmla="*/ 2147483647 h 21600"/>
              <a:gd name="T4" fmla="*/ 0 w 21600"/>
              <a:gd name="T5" fmla="*/ 1919501908 h 21600"/>
              <a:gd name="T6" fmla="*/ 191950190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AutoShape 36"/>
          <p:cNvSpPr>
            <a:spLocks noChangeArrowheads="1"/>
          </p:cNvSpPr>
          <p:nvPr/>
        </p:nvSpPr>
        <p:spPr bwMode="auto">
          <a:xfrm>
            <a:off x="7929567" y="2671764"/>
            <a:ext cx="1214437" cy="1214437"/>
          </a:xfrm>
          <a:custGeom>
            <a:avLst/>
            <a:gdLst>
              <a:gd name="T0" fmla="*/ 2147483647 w 21600"/>
              <a:gd name="T1" fmla="*/ 1919498753 h 21600"/>
              <a:gd name="T2" fmla="*/ 1919498753 w 21600"/>
              <a:gd name="T3" fmla="*/ 2147483647 h 21600"/>
              <a:gd name="T4" fmla="*/ 0 w 21600"/>
              <a:gd name="T5" fmla="*/ 1919498753 h 21600"/>
              <a:gd name="T6" fmla="*/ 191949875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AutoShape 37"/>
          <p:cNvSpPr>
            <a:spLocks noChangeArrowheads="1"/>
          </p:cNvSpPr>
          <p:nvPr/>
        </p:nvSpPr>
        <p:spPr bwMode="auto">
          <a:xfrm>
            <a:off x="5181600" y="1447800"/>
            <a:ext cx="2590800" cy="533400"/>
          </a:xfrm>
          <a:custGeom>
            <a:avLst/>
            <a:gdLst>
              <a:gd name="T0" fmla="*/ 2147483647 w 21600"/>
              <a:gd name="T1" fmla="*/ 162637809 h 21600"/>
              <a:gd name="T2" fmla="*/ 2147483647 w 21600"/>
              <a:gd name="T3" fmla="*/ 325275642 h 21600"/>
              <a:gd name="T4" fmla="*/ 0 w 21600"/>
              <a:gd name="T5" fmla="*/ 162637809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39"/>
          <p:cNvSpPr>
            <a:spLocks noChangeArrowheads="1"/>
          </p:cNvSpPr>
          <p:nvPr/>
        </p:nvSpPr>
        <p:spPr bwMode="auto">
          <a:xfrm rot="-5400000">
            <a:off x="5219700" y="4610100"/>
            <a:ext cx="2590800" cy="533400"/>
          </a:xfrm>
          <a:custGeom>
            <a:avLst/>
            <a:gdLst>
              <a:gd name="T0" fmla="*/ 2147483647 w 21600"/>
              <a:gd name="T1" fmla="*/ 162637809 h 21600"/>
              <a:gd name="T2" fmla="*/ 2147483647 w 21600"/>
              <a:gd name="T3" fmla="*/ 325275642 h 21600"/>
              <a:gd name="T4" fmla="*/ 0 w 21600"/>
              <a:gd name="T5" fmla="*/ 162637809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40"/>
          <p:cNvSpPr>
            <a:spLocks noChangeArrowheads="1"/>
          </p:cNvSpPr>
          <p:nvPr/>
        </p:nvSpPr>
        <p:spPr bwMode="auto">
          <a:xfrm>
            <a:off x="4419600" y="1447800"/>
            <a:ext cx="762000" cy="1143000"/>
          </a:xfrm>
          <a:custGeom>
            <a:avLst/>
            <a:gdLst>
              <a:gd name="T0" fmla="*/ 664091678 w 21600"/>
              <a:gd name="T1" fmla="*/ 0 h 21600"/>
              <a:gd name="T2" fmla="*/ 664091678 w 21600"/>
              <a:gd name="T3" fmla="*/ 1801522517 h 21600"/>
              <a:gd name="T4" fmla="*/ 142116916 w 21600"/>
              <a:gd name="T5" fmla="*/ 2147483647 h 21600"/>
              <a:gd name="T6" fmla="*/ 948325475 w 21600"/>
              <a:gd name="T7" fmla="*/ 90075983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41"/>
          <p:cNvSpPr>
            <a:spLocks noChangeArrowheads="1"/>
          </p:cNvSpPr>
          <p:nvPr/>
        </p:nvSpPr>
        <p:spPr bwMode="auto">
          <a:xfrm rot="5400000">
            <a:off x="7848600" y="1524000"/>
            <a:ext cx="914400" cy="1066800"/>
          </a:xfrm>
          <a:custGeom>
            <a:avLst/>
            <a:gdLst>
              <a:gd name="T0" fmla="*/ 1147549690 w 21600"/>
              <a:gd name="T1" fmla="*/ 0 h 21600"/>
              <a:gd name="T2" fmla="*/ 1147549690 w 21600"/>
              <a:gd name="T3" fmla="*/ 1464703855 h 21600"/>
              <a:gd name="T4" fmla="*/ 245578376 w 21600"/>
              <a:gd name="T5" fmla="*/ 2147483647 h 21600"/>
              <a:gd name="T6" fmla="*/ 1638706400 w 21600"/>
              <a:gd name="T7" fmla="*/ 732351928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42"/>
          <p:cNvSpPr>
            <a:spLocks noChangeArrowheads="1"/>
          </p:cNvSpPr>
          <p:nvPr/>
        </p:nvSpPr>
        <p:spPr bwMode="auto">
          <a:xfrm rot="-5400000">
            <a:off x="4583906" y="3721895"/>
            <a:ext cx="814388" cy="1447800"/>
          </a:xfrm>
          <a:custGeom>
            <a:avLst/>
            <a:gdLst>
              <a:gd name="T0" fmla="*/ 810694223 w 21600"/>
              <a:gd name="T1" fmla="*/ 0 h 21600"/>
              <a:gd name="T2" fmla="*/ 810694223 w 21600"/>
              <a:gd name="T3" fmla="*/ 2147483647 h 21600"/>
              <a:gd name="T4" fmla="*/ 173490320 w 21600"/>
              <a:gd name="T5" fmla="*/ 2147483647 h 21600"/>
              <a:gd name="T6" fmla="*/ 1157674825 w 21600"/>
              <a:gd name="T7" fmla="*/ 183061387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43"/>
          <p:cNvSpPr>
            <a:spLocks noChangeArrowheads="1"/>
          </p:cNvSpPr>
          <p:nvPr/>
        </p:nvSpPr>
        <p:spPr bwMode="auto">
          <a:xfrm rot="10800000">
            <a:off x="7239000" y="4038600"/>
            <a:ext cx="1423988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1464703855 h 21600"/>
              <a:gd name="T4" fmla="*/ 927469359 w 21600"/>
              <a:gd name="T5" fmla="*/ 2147483647 h 21600"/>
              <a:gd name="T6" fmla="*/ 2147483647 w 21600"/>
              <a:gd name="T7" fmla="*/ 732351928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1" y="6019802"/>
            <a:ext cx="4927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Animation from http://www.ligo-la-caltech.edu/Posters/index.php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215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F9194F-0B87-6641-87FE-04F78C3DDAC1}" type="slidenum">
              <a:rPr lang="en-US" sz="1400">
                <a:latin typeface="Helvetica" charset="0"/>
              </a:rPr>
              <a:pPr/>
              <a:t>5</a:t>
            </a:fld>
            <a:endParaRPr lang="en-US" sz="1400">
              <a:latin typeface="Helvetica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239000" cy="609600"/>
          </a:xfrm>
        </p:spPr>
        <p:txBody>
          <a:bodyPr/>
          <a:lstStyle/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How Do We Know Gravitational Waves Exist?</a:t>
            </a:r>
          </a:p>
        </p:txBody>
      </p:sp>
      <p:pic>
        <p:nvPicPr>
          <p:cNvPr id="21508" name="Picture 10" descr="neutronst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11126" y="4419602"/>
            <a:ext cx="4326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http://www.jb.man.ac.uk/news/neutronstar/neutronstar.gif</a:t>
            </a: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152404" y="5181602"/>
            <a:ext cx="4587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In 1974, Russell Hulse and Joseph Taylor discover a new pulsar</a:t>
            </a:r>
          </a:p>
        </p:txBody>
      </p: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4645029" y="2133602"/>
            <a:ext cx="43047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http://nobelprize.org/nobel_prizes/physics/laureates/1993</a:t>
            </a:r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5429253" y="4876802"/>
            <a:ext cx="902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Hulse</a:t>
            </a:r>
          </a:p>
        </p:txBody>
      </p: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7386638" y="4876802"/>
            <a:ext cx="983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Taylor</a:t>
            </a:r>
          </a:p>
        </p:txBody>
      </p:sp>
      <p:pic>
        <p:nvPicPr>
          <p:cNvPr id="21514" name="Picture 16" descr="hu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4" y="2438400"/>
            <a:ext cx="179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7" descr="tay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9" y="2438400"/>
            <a:ext cx="179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A03D2A-785C-BC49-932C-A1B65ADA1BE2}" type="slidenum">
              <a:rPr lang="en-US" sz="1400">
                <a:latin typeface="Helvetica" charset="0"/>
              </a:rPr>
              <a:pPr/>
              <a:t>6</a:t>
            </a:fld>
            <a:endParaRPr lang="en-US" sz="1400">
              <a:latin typeface="Helvetica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239000" cy="6096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The Hulse-Taylor Binary Pulsar</a:t>
            </a: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288929" y="6172202"/>
            <a:ext cx="39574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http://www.atnf.csiro.au/news/press/neutron_binary/</a:t>
            </a:r>
          </a:p>
        </p:txBody>
      </p:sp>
      <p:grpSp>
        <p:nvGrpSpPr>
          <p:cNvPr id="22533" name="Group 16"/>
          <p:cNvGrpSpPr>
            <a:grpSpLocks/>
          </p:cNvGrpSpPr>
          <p:nvPr/>
        </p:nvGrpSpPr>
        <p:grpSpPr bwMode="auto">
          <a:xfrm>
            <a:off x="4953000" y="1828800"/>
            <a:ext cx="3748088" cy="4114800"/>
            <a:chOff x="3264" y="1536"/>
            <a:chExt cx="2217" cy="2448"/>
          </a:xfrm>
        </p:grpSpPr>
        <p:pic>
          <p:nvPicPr>
            <p:cNvPr id="2" name="Picture 11" descr="hulsetayl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41"/>
              <a:ext cx="2217" cy="2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Text Box 12"/>
            <p:cNvSpPr txBox="1">
              <a:spLocks noChangeArrowheads="1"/>
            </p:cNvSpPr>
            <p:nvPr/>
          </p:nvSpPr>
          <p:spPr bwMode="auto">
            <a:xfrm>
              <a:off x="3632" y="1536"/>
              <a:ext cx="169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/>
                <a:t>http://arxiv.org/abs/astro-ph/0407149</a:t>
              </a:r>
            </a:p>
          </p:txBody>
        </p:sp>
      </p:grpSp>
      <p:pic>
        <p:nvPicPr>
          <p:cNvPr id="22535" name="BinaryFirstAnim320x256.mpg" descr="/Users/tzs/Documents/Research/Presentations/Eigen_Nov_06/BinaryFirstAnim320x256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BinarySecondAnim320x256.mpg" descr="/Users/tzs/Documents/Research/Presentations/Eigen_Nov_06/BinarySecondAnim320x256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CC0000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CF32B296-6E15-FC49-BC5A-431141AA03DF}" type="slidenum">
              <a:rPr lang="en-US" sz="1400">
                <a:latin typeface="Helvetica" charset="0"/>
              </a:rPr>
              <a:pPr eaLnBrk="1" hangingPunct="1"/>
              <a:t>7</a:t>
            </a:fld>
            <a:endParaRPr lang="en-US" sz="1400">
              <a:latin typeface="Helvetica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LIGO and Interferometry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6003929" y="1719265"/>
            <a:ext cx="19790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Interferometry</a:t>
            </a:r>
          </a:p>
        </p:txBody>
      </p:sp>
      <p:pic>
        <p:nvPicPr>
          <p:cNvPr id="24581" name="Picture 1" descr="li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" y="1905000"/>
            <a:ext cx="5045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ig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" y="1905000"/>
            <a:ext cx="5045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wav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7" y="2209800"/>
            <a:ext cx="40909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v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40386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609600"/>
          </a:xfrm>
        </p:spPr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How Do We Detect Gravitational Waves?</a:t>
            </a: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7ED17B7-63C4-7A44-A69F-C7D8A88F6B48}" type="slidenum">
              <a:rPr lang="en-US" sz="1400">
                <a:latin typeface="Helvetica" charset="0"/>
              </a:rPr>
              <a:pPr/>
              <a:t>8</a:t>
            </a:fld>
            <a:endParaRPr lang="en-US" sz="1400">
              <a:latin typeface="Helvetica" charset="0"/>
            </a:endParaRPr>
          </a:p>
        </p:txBody>
      </p:sp>
      <p:pic>
        <p:nvPicPr>
          <p:cNvPr id="23556" name="Picture 4" descr="C:\Documents and Settings\tiffany\My Documents\presentations\defense\hanaerial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1"/>
            <a:ext cx="50292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:\Documents and Settings\tiffany\My Documents\presentations\wwc\livae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114800" cy="31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C:\Documents and Settings\tiffany\My Documents\presentations\defense\meLI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9" y="3657600"/>
            <a:ext cx="2098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81600" y="2743200"/>
            <a:ext cx="19744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Image Credit: </a:t>
            </a:r>
            <a:r>
              <a:rPr lang="en-US" sz="1400" dirty="0" smtClean="0"/>
              <a:t>LIGO Lab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iLIGO 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  <a:sym typeface="Wingdings" charset="0"/>
              </a:rPr>
              <a:t> aLIGO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304800" y="4495800"/>
            <a:ext cx="7467600" cy="19812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Initial detectors (2002 – 2010)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Upgrades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Laser 4.5 W to 125 W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Mirrors 25 cm diameter, 10.7 kg to 34 cm, 40 kg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More sophisticated suspensions</a:t>
            </a: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337C6"/>
                </a:solidFill>
                <a:latin typeface="Helvetica" charset="0"/>
              </a:rPr>
              <a:t>Adventist Forum</a:t>
            </a:r>
            <a:endParaRPr lang="en-US" sz="1400">
              <a:solidFill>
                <a:srgbClr val="0337C6"/>
              </a:solidFill>
              <a:latin typeface="Helvetica" charset="0"/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56091A-A8FE-EA47-BAE6-229A77B13F5D}" type="slidenum">
              <a:rPr lang="en-US" sz="1400">
                <a:latin typeface="Helvetica" charset="0"/>
              </a:rPr>
              <a:pPr/>
              <a:t>9</a:t>
            </a:fld>
            <a:endParaRPr lang="en-US" sz="1400">
              <a:latin typeface="Helvetica" charset="0"/>
            </a:endParaRP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7" y="914400"/>
            <a:ext cx="50625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5410203" y="4264028"/>
            <a:ext cx="3144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Class. Quantum. Grav. 29 (2012) 035003</a:t>
            </a:r>
          </a:p>
        </p:txBody>
      </p:sp>
      <p:pic>
        <p:nvPicPr>
          <p:cNvPr id="2560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28715"/>
            <a:ext cx="403860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5"/>
          <p:cNvSpPr txBox="1">
            <a:spLocks noChangeArrowheads="1"/>
          </p:cNvSpPr>
          <p:nvPr/>
        </p:nvSpPr>
        <p:spPr bwMode="auto">
          <a:xfrm>
            <a:off x="990600" y="3733804"/>
            <a:ext cx="1650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Image Credit: LIGO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IG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Settings\Owner\My Documents\presentations\LIGO.pot</Template>
  <TotalTime>6433</TotalTime>
  <Words>581</Words>
  <Application>Microsoft Macintosh PowerPoint</Application>
  <PresentationFormat>On-screen Show (4:3)</PresentationFormat>
  <Paragraphs>134</Paragraphs>
  <Slides>24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LIGO</vt:lpstr>
      <vt:lpstr>What Can We Learn From Gravitational Waves?</vt:lpstr>
      <vt:lpstr>What is a Gravitational Wave?</vt:lpstr>
      <vt:lpstr>What is a Gravitational Wave?</vt:lpstr>
      <vt:lpstr>What is a Gravitational Wave?</vt:lpstr>
      <vt:lpstr>How Do We Know Gravitational Waves Exist?</vt:lpstr>
      <vt:lpstr>The Hulse-Taylor Binary Pulsar</vt:lpstr>
      <vt:lpstr>LIGO and Interferometry</vt:lpstr>
      <vt:lpstr>How Do We Detect Gravitational Waves?</vt:lpstr>
      <vt:lpstr>iLIGO  aLIGO</vt:lpstr>
      <vt:lpstr>iLIGO  aLIGO</vt:lpstr>
      <vt:lpstr>A Network of Gravitational Wave Detectors</vt:lpstr>
      <vt:lpstr>Laser Interferometer Space Antenna</vt:lpstr>
      <vt:lpstr>Laser Interferometer Space Antenna</vt:lpstr>
      <vt:lpstr>Target Sources</vt:lpstr>
      <vt:lpstr>GW150914: Discovery!</vt:lpstr>
      <vt:lpstr>GW150914: What did LIGO See?</vt:lpstr>
      <vt:lpstr>GW150914: What did LIGO See?</vt:lpstr>
      <vt:lpstr>The Music of the Spheres</vt:lpstr>
      <vt:lpstr>Encore!</vt:lpstr>
      <vt:lpstr>Encore!</vt:lpstr>
      <vt:lpstr>What Did We Learn?</vt:lpstr>
      <vt:lpstr>LIGO @ Andrews</vt:lpstr>
      <vt:lpstr>LIGO @ Andrews</vt:lpstr>
      <vt:lpstr>Learn More About It!</vt:lpstr>
    </vt:vector>
  </TitlesOfParts>
  <Manager/>
  <Company>Andrews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Tiffany Summerscales</dc:creator>
  <cp:keywords/>
  <dc:description/>
  <cp:lastModifiedBy>Tiffany Summerscales</cp:lastModifiedBy>
  <cp:revision>86</cp:revision>
  <cp:lastPrinted>2016-08-01T14:15:43Z</cp:lastPrinted>
  <dcterms:created xsi:type="dcterms:W3CDTF">2011-02-10T16:45:39Z</dcterms:created>
  <dcterms:modified xsi:type="dcterms:W3CDTF">2016-08-01T14:15:48Z</dcterms:modified>
  <cp:category/>
</cp:coreProperties>
</file>