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C7159-20EB-4390-96E2-4209C8B48F0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C5548-4B6A-4225-AEC1-F59D7778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20E5F-88B6-421E-B96A-DF664832DCC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4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8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5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61400" y="228600"/>
            <a:ext cx="2616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28600"/>
            <a:ext cx="7645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2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0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4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5080000" cy="4572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080000" cy="4572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4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1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1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6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3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228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10363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accent2"/>
                </a:solidFill>
                <a:latin typeface="+mn-lt"/>
              </a:defRPr>
            </a:lvl1pPr>
          </a:lstStyle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812800" y="1447800"/>
            <a:ext cx="10566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812800" y="6172200"/>
            <a:ext cx="10668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3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Book Antiqua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Book Antiqua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Book Antiqua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Book Antiqua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Book Antiqua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rgbClr val="FF0000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660066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rgbClr val="003300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Past, Present, and Future of GR:</a:t>
            </a:r>
            <a:br>
              <a:rPr lang="en-US" sz="4000" dirty="0"/>
            </a:br>
            <a:r>
              <a:rPr lang="en-US" sz="4000" dirty="0"/>
              <a:t>with emphasis on observations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Peter R. Saulson</a:t>
            </a:r>
          </a:p>
          <a:p>
            <a:r>
              <a:rPr lang="en-US" sz="2000" dirty="0"/>
              <a:t>Martin A. </a:t>
            </a:r>
            <a:r>
              <a:rPr lang="en-US" sz="2000" dirty="0" err="1"/>
              <a:t>Pomerantz</a:t>
            </a:r>
            <a:r>
              <a:rPr lang="en-US" sz="2000" dirty="0"/>
              <a:t> ‘37 Professor of Physics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Syracuse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1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9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Past successes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Besides the “classic tests”, the “space tests” (e.g., Shapiro delay, gyro effects), and “lab tests” (e.g., EP, </a:t>
            </a:r>
            <a:r>
              <a:rPr lang="en-US" sz="2800" i="1" dirty="0"/>
              <a:t>1/r</a:t>
            </a:r>
            <a:r>
              <a:rPr lang="en-US" sz="2800" i="1" baseline="30000" dirty="0"/>
              <a:t>2</a:t>
            </a:r>
            <a:r>
              <a:rPr lang="en-US" sz="2800" dirty="0"/>
              <a:t>), we should celebrate our understanding of these amazing observations:</a:t>
            </a:r>
          </a:p>
          <a:p>
            <a:r>
              <a:rPr lang="en-US" sz="2800" dirty="0"/>
              <a:t>Expanding universe, from Hubble to the CBR (through COBE/WMAP/Planck results)</a:t>
            </a:r>
          </a:p>
          <a:p>
            <a:r>
              <a:rPr lang="en-US" sz="2800" dirty="0"/>
              <a:t>Gravitational waves, from </a:t>
            </a:r>
            <a:r>
              <a:rPr lang="en-US" sz="2800" dirty="0" err="1"/>
              <a:t>Hulse</a:t>
            </a:r>
            <a:r>
              <a:rPr lang="en-US" sz="2800" dirty="0"/>
              <a:t>/Taylor/Weisberg through LIGO</a:t>
            </a:r>
          </a:p>
          <a:p>
            <a:r>
              <a:rPr lang="en-US" sz="2800" dirty="0"/>
              <a:t>Black holes: XRBs and AGNs, LIGO’s coalescing binaries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2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Current puzzles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Let’s face it: cosmology is fraught with mysteries! Here are things that we just don’t understand:</a:t>
            </a:r>
          </a:p>
          <a:p>
            <a:r>
              <a:rPr lang="en-US" sz="2800" dirty="0"/>
              <a:t>Matter/anti-matter asymmetry</a:t>
            </a:r>
          </a:p>
          <a:p>
            <a:r>
              <a:rPr lang="en-US" sz="2800" dirty="0"/>
              <a:t>Dark matter</a:t>
            </a:r>
          </a:p>
          <a:p>
            <a:r>
              <a:rPr lang="en-US" sz="2800" dirty="0"/>
              <a:t>Dark energy</a:t>
            </a:r>
          </a:p>
          <a:p>
            <a:r>
              <a:rPr lang="en-US" sz="2800" dirty="0"/>
              <a:t>Fine tuning (are inflation/multiverse really solutions?)</a:t>
            </a:r>
          </a:p>
          <a:p>
            <a:pPr marL="0" indent="0">
              <a:buNone/>
            </a:pPr>
            <a:r>
              <a:rPr lang="en-US" sz="2800" dirty="0"/>
              <a:t>“New physics” is everywhere!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4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Future opportunities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Make precision measurements of black holes to test details of GR predictions.</a:t>
            </a:r>
          </a:p>
          <a:p>
            <a:pPr lvl="1"/>
            <a:r>
              <a:rPr lang="en-US" dirty="0"/>
              <a:t>QNM’s</a:t>
            </a:r>
          </a:p>
          <a:p>
            <a:pPr lvl="1"/>
            <a:r>
              <a:rPr lang="en-US" dirty="0"/>
              <a:t>EMRI’s</a:t>
            </a:r>
          </a:p>
          <a:p>
            <a:r>
              <a:rPr lang="en-US" sz="2400" dirty="0"/>
              <a:t>Observe the Planck-era universe through gravitational wave signatures in </a:t>
            </a:r>
          </a:p>
          <a:p>
            <a:pPr lvl="1"/>
            <a:r>
              <a:rPr lang="en-US" dirty="0"/>
              <a:t>CMB polarization</a:t>
            </a:r>
          </a:p>
          <a:p>
            <a:pPr lvl="1"/>
            <a:r>
              <a:rPr lang="en-US" dirty="0"/>
              <a:t>Stochastic background of gravitational waves</a:t>
            </a:r>
          </a:p>
          <a:p>
            <a:r>
              <a:rPr lang="en-US" sz="2400" dirty="0"/>
              <a:t>Detect dark matter</a:t>
            </a:r>
          </a:p>
          <a:p>
            <a:r>
              <a:rPr lang="en-US" sz="2400" dirty="0"/>
              <a:t>Understand dark energy</a:t>
            </a:r>
          </a:p>
          <a:p>
            <a:r>
              <a:rPr lang="en-US" sz="2400" dirty="0"/>
              <a:t>… serendipitous discovery of any new phenomena 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LIGO-G1601514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GR21, NYC</a:t>
            </a:r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3898-F71B-4E32-AB4B-810B774D31D9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64189"/>
      </p:ext>
    </p:extLst>
  </p:cSld>
  <p:clrMapOvr>
    <a:masterClrMapping/>
  </p:clrMapOvr>
</p:sld>
</file>

<file path=ppt/theme/theme1.xml><?xml version="1.0" encoding="utf-8"?>
<a:theme xmlns:a="http://schemas.openxmlformats.org/drawingml/2006/main" name="1_Orange Lines">
  <a:themeElements>
    <a:clrScheme name="Orange Lines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range Lines.pot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ange Lines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Lines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Lines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Lines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Lines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Lines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Lines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Calibri</vt:lpstr>
      <vt:lpstr>1_Orange Lines</vt:lpstr>
      <vt:lpstr>Past, Present, and Future of GR: with emphasis on observations</vt:lpstr>
      <vt:lpstr>Past successes</vt:lpstr>
      <vt:lpstr>Current puzzles</vt:lpstr>
      <vt:lpstr>Future opportunities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Past, Present, and Future of GR: with emphasis on observations</dc:title>
  <dc:creator>saulson-user</dc:creator>
  <cp:lastModifiedBy>saulson-user</cp:lastModifiedBy>
  <cp:revision>1</cp:revision>
  <dcterms:created xsi:type="dcterms:W3CDTF">2016-07-10T19:59:53Z</dcterms:created>
  <dcterms:modified xsi:type="dcterms:W3CDTF">2016-07-10T20:00:07Z</dcterms:modified>
</cp:coreProperties>
</file>