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60F9-3C62-BB42-B38B-27763987D6F1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EE30-F297-C04A-9A11-3AA619B39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73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Elements in the strategy for the future of ground based gravitational wave research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402720"/>
            <a:ext cx="6400800" cy="27453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R. Weiss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Dawn II Meeting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Georgia Institute of Technology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July 8. 2016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_study_re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62234" cy="6858000"/>
          </a:xfrm>
          <a:prstGeom prst="rect">
            <a:avLst/>
          </a:prstGeom>
        </p:spPr>
      </p:pic>
      <p:pic>
        <p:nvPicPr>
          <p:cNvPr id="3" name="Picture 2" descr="andrew_sessl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515868"/>
            <a:ext cx="2468880" cy="2091690"/>
          </a:xfrm>
          <a:prstGeom prst="rect">
            <a:avLst/>
          </a:prstGeom>
        </p:spPr>
      </p:pic>
      <p:pic>
        <p:nvPicPr>
          <p:cNvPr id="6" name="Picture 5" descr="boyce_mcdaniel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422650"/>
            <a:ext cx="1828800" cy="2313432"/>
          </a:xfrm>
          <a:prstGeom prst="rect">
            <a:avLst/>
          </a:prstGeom>
        </p:spPr>
      </p:pic>
      <p:pic>
        <p:nvPicPr>
          <p:cNvPr id="7" name="Picture 6" descr="garwin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94" y="3227832"/>
            <a:ext cx="2011680" cy="2687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2200" y="5915568"/>
            <a:ext cx="162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Sessler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84600" y="6069456"/>
            <a:ext cx="16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B. McDaniel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0" y="6069456"/>
            <a:ext cx="155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Garwin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4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_study_re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62234" cy="6858000"/>
          </a:xfrm>
          <a:prstGeom prst="rect">
            <a:avLst/>
          </a:prstGeom>
        </p:spPr>
      </p:pic>
      <p:pic>
        <p:nvPicPr>
          <p:cNvPr id="3" name="Picture 2" descr="andrew_sessl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515868"/>
            <a:ext cx="2468880" cy="2091690"/>
          </a:xfrm>
          <a:prstGeom prst="rect">
            <a:avLst/>
          </a:prstGeom>
        </p:spPr>
      </p:pic>
      <p:pic>
        <p:nvPicPr>
          <p:cNvPr id="6" name="Picture 5" descr="boyce_mcdaniel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422650"/>
            <a:ext cx="1828800" cy="2313432"/>
          </a:xfrm>
          <a:prstGeom prst="rect">
            <a:avLst/>
          </a:prstGeom>
        </p:spPr>
      </p:pic>
      <p:pic>
        <p:nvPicPr>
          <p:cNvPr id="7" name="Picture 6" descr="garwin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94" y="3227832"/>
            <a:ext cx="2011680" cy="2687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2200" y="5915568"/>
            <a:ext cx="162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Sessler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84600" y="6069456"/>
            <a:ext cx="16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B. McDaniel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0" y="6069456"/>
            <a:ext cx="155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Garwin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4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summer_winter_study_198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95" b="28395"/>
          <a:stretch/>
        </p:blipFill>
        <p:spPr>
          <a:xfrm>
            <a:off x="1156340" y="-3492829"/>
            <a:ext cx="7315200" cy="94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52" y="52034"/>
            <a:ext cx="8229600" cy="101324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elements of the program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4752" y="120238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Strong observing program</a:t>
            </a:r>
          </a:p>
          <a:p>
            <a:pPr lvl="1"/>
            <a:r>
              <a:rPr lang="en-US" sz="2400" dirty="0" smtClean="0"/>
              <a:t>Known and predicted sources</a:t>
            </a:r>
            <a:endParaRPr lang="en-US" sz="2000" dirty="0" smtClean="0"/>
          </a:p>
          <a:p>
            <a:pPr lvl="1"/>
            <a:r>
              <a:rPr lang="en-US" sz="2400" dirty="0" smtClean="0"/>
              <a:t>The dark sky and unexpected sources</a:t>
            </a:r>
          </a:p>
          <a:p>
            <a:pPr lvl="1"/>
            <a:r>
              <a:rPr lang="en-US" sz="2400" dirty="0" smtClean="0"/>
              <a:t>The known sky in new ways</a:t>
            </a:r>
          </a:p>
          <a:p>
            <a:pPr lvl="1"/>
            <a:r>
              <a:rPr lang="en-US" sz="2400" dirty="0" smtClean="0"/>
              <a:t>The correlations with E&amp;M and particle astronomy</a:t>
            </a:r>
          </a:p>
          <a:p>
            <a:r>
              <a:rPr lang="en-US" sz="2800" dirty="0" smtClean="0"/>
              <a:t>Strong technical development program</a:t>
            </a:r>
          </a:p>
          <a:p>
            <a:pPr lvl="1"/>
            <a:r>
              <a:rPr lang="en-US" sz="2400" dirty="0" smtClean="0"/>
              <a:t>Unique relation of the science to the sensitivity</a:t>
            </a:r>
            <a:endParaRPr lang="en-US" sz="2000" dirty="0" smtClean="0"/>
          </a:p>
          <a:p>
            <a:pPr lvl="1"/>
            <a:r>
              <a:rPr lang="en-US" sz="2400" dirty="0" smtClean="0"/>
              <a:t>Instruments operating at the limit of technology </a:t>
            </a:r>
          </a:p>
          <a:p>
            <a:r>
              <a:rPr lang="en-US" sz="2800" dirty="0" smtClean="0"/>
              <a:t>Strong analysis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42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84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 </a:t>
            </a:r>
            <a:r>
              <a:rPr lang="en-US" dirty="0">
                <a:solidFill>
                  <a:srgbClr val="0000FF"/>
                </a:solidFill>
              </a:rPr>
              <a:t>example science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04" y="957390"/>
            <a:ext cx="8229600" cy="53517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Black holes</a:t>
            </a:r>
          </a:p>
          <a:p>
            <a:pPr lvl="1"/>
            <a:r>
              <a:rPr lang="en-US" dirty="0" smtClean="0"/>
              <a:t>Distribution of masses and spins </a:t>
            </a:r>
            <a:r>
              <a:rPr lang="en-US" dirty="0" err="1" smtClean="0"/>
              <a:t>vs</a:t>
            </a:r>
            <a:r>
              <a:rPr lang="en-US" dirty="0" smtClean="0"/>
              <a:t> z and astrophysical setting</a:t>
            </a:r>
          </a:p>
          <a:p>
            <a:pPr lvl="1"/>
            <a:r>
              <a:rPr lang="en-US" dirty="0" smtClean="0"/>
              <a:t>Origins</a:t>
            </a:r>
          </a:p>
          <a:p>
            <a:pPr lvl="2"/>
            <a:r>
              <a:rPr lang="en-US" dirty="0" smtClean="0"/>
              <a:t>collapse of ordinary stars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roduct of the first stars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ynamical formation</a:t>
            </a:r>
          </a:p>
          <a:p>
            <a:pPr lvl="2"/>
            <a:r>
              <a:rPr lang="en-US" dirty="0" smtClean="0"/>
              <a:t>Primordial</a:t>
            </a:r>
          </a:p>
          <a:p>
            <a:pPr lvl="1"/>
            <a:r>
              <a:rPr lang="en-US" dirty="0" smtClean="0"/>
              <a:t>Precision tests of GR</a:t>
            </a:r>
          </a:p>
          <a:p>
            <a:pPr lvl="1"/>
            <a:r>
              <a:rPr lang="en-US" dirty="0" smtClean="0"/>
              <a:t>Cosmology with black holes</a:t>
            </a:r>
          </a:p>
          <a:p>
            <a:pPr lvl="2"/>
            <a:r>
              <a:rPr lang="en-US" dirty="0" smtClean="0"/>
              <a:t>Cosmic metric and derivatives</a:t>
            </a:r>
          </a:p>
          <a:p>
            <a:pPr lvl="3"/>
            <a:r>
              <a:rPr lang="en-US" dirty="0" smtClean="0"/>
              <a:t>H and w with different systematics</a:t>
            </a:r>
          </a:p>
          <a:p>
            <a:pPr lvl="3"/>
            <a:r>
              <a:rPr lang="en-US" dirty="0" smtClean="0"/>
              <a:t>Large scale structure of the universe </a:t>
            </a:r>
          </a:p>
          <a:p>
            <a:pPr lvl="3"/>
            <a:r>
              <a:rPr lang="en-US" dirty="0" smtClean="0"/>
              <a:t>Consistency of cosmological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4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Possible future of ground based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25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Near term </a:t>
            </a:r>
            <a:r>
              <a:rPr lang="en-US" dirty="0" smtClean="0"/>
              <a:t>5-10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Operating costs: LIGO lab $40M/</a:t>
            </a:r>
            <a:r>
              <a:rPr lang="en-US" dirty="0" err="1" smtClean="0"/>
              <a:t>yr</a:t>
            </a:r>
            <a:r>
              <a:rPr lang="en-US" dirty="0" smtClean="0"/>
              <a:t> , LSC $10M/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New detector components in 4km facilities </a:t>
            </a:r>
            <a:r>
              <a:rPr lang="en-US" dirty="0" smtClean="0"/>
              <a:t>~$30M -$100M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Longer term &gt; 10 years</a:t>
            </a:r>
          </a:p>
          <a:p>
            <a:pPr lvl="1"/>
            <a:r>
              <a:rPr lang="en-US" dirty="0" smtClean="0"/>
              <a:t>Refurbishment of 4km facilities ?? 25 year lifetime</a:t>
            </a:r>
          </a:p>
          <a:p>
            <a:pPr lvl="1"/>
            <a:r>
              <a:rPr lang="en-US" dirty="0" smtClean="0"/>
              <a:t>New facilities allowing improved sensitivity</a:t>
            </a:r>
          </a:p>
          <a:p>
            <a:pPr lvl="2"/>
            <a:r>
              <a:rPr lang="en-US" dirty="0" smtClean="0"/>
              <a:t>Longer 40km L and or buried triangle ~ $1B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politics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What disciplines are interested in the science</a:t>
            </a:r>
          </a:p>
          <a:p>
            <a:pPr lvl="1"/>
            <a:r>
              <a:rPr lang="en-US" sz="2400" dirty="0" smtClean="0"/>
              <a:t>Astronomy: populations, evolution, specific systems, supernova, cosmology</a:t>
            </a:r>
          </a:p>
          <a:p>
            <a:pPr lvl="1"/>
            <a:r>
              <a:rPr lang="en-US" sz="2400" dirty="0" smtClean="0"/>
              <a:t>Physics: Strong field GR tests in understandable systems, gravitation on large scales, consistency of cosmological solutions, nuclear physics: equations of state , r process heavy element formation, supernova, wave kinematics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Would gravitational wave research be a priority for either discipline? Enough for $1B?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81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Strategies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430"/>
            <a:ext cx="8229600" cy="572754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Require a reputable scientific group (</a:t>
            </a:r>
            <a:r>
              <a:rPr lang="en-US" sz="3100" dirty="0" smtClean="0">
                <a:solidFill>
                  <a:srgbClr val="FF0000"/>
                </a:solidFill>
              </a:rPr>
              <a:t>not only in GW research</a:t>
            </a:r>
            <a:r>
              <a:rPr lang="en-US" sz="3100" dirty="0" smtClean="0"/>
              <a:t>) to establish priorities for the science</a:t>
            </a:r>
            <a:r>
              <a:rPr lang="en-US" sz="3600" dirty="0" smtClean="0"/>
              <a:t>.</a:t>
            </a:r>
          </a:p>
          <a:p>
            <a:pPr lvl="1"/>
            <a:r>
              <a:rPr lang="en-US" sz="2900" dirty="0" smtClean="0"/>
              <a:t>Example: the </a:t>
            </a:r>
            <a:r>
              <a:rPr lang="en-US" sz="2900" dirty="0" err="1" smtClean="0"/>
              <a:t>Sessler</a:t>
            </a:r>
            <a:r>
              <a:rPr lang="en-US" sz="2900" dirty="0" smtClean="0"/>
              <a:t>-McDaniel panel in 1986</a:t>
            </a:r>
          </a:p>
          <a:p>
            <a:pPr marL="628650" indent="-571500"/>
            <a:r>
              <a:rPr lang="en-US" dirty="0" smtClean="0"/>
              <a:t>If </a:t>
            </a:r>
            <a:r>
              <a:rPr lang="en-US" dirty="0"/>
              <a:t>astronomy: need to be part of Decadal Study in 2020 (begins in </a:t>
            </a:r>
            <a:r>
              <a:rPr lang="en-US" dirty="0" smtClean="0"/>
              <a:t>2018)</a:t>
            </a:r>
            <a:endParaRPr lang="en-US" dirty="0"/>
          </a:p>
          <a:p>
            <a:pPr lvl="1"/>
            <a:r>
              <a:rPr lang="en-US" sz="2900" dirty="0" smtClean="0"/>
              <a:t>CMB, pulsar timing and space based </a:t>
            </a:r>
            <a:r>
              <a:rPr lang="en-US" sz="2900" dirty="0"/>
              <a:t>are in Decadal </a:t>
            </a:r>
            <a:endParaRPr lang="en-US" sz="2300" dirty="0" smtClean="0"/>
          </a:p>
          <a:p>
            <a:pPr lvl="1"/>
            <a:r>
              <a:rPr lang="en-US" dirty="0" smtClean="0"/>
              <a:t>Ground based would be competing with many large projects</a:t>
            </a:r>
          </a:p>
          <a:p>
            <a:pPr lvl="1"/>
            <a:r>
              <a:rPr lang="en-US" dirty="0" smtClean="0"/>
              <a:t>Astronomy is already having trouble supporting the operations of its facilities</a:t>
            </a:r>
          </a:p>
          <a:p>
            <a:r>
              <a:rPr lang="en-US" dirty="0" smtClean="0"/>
              <a:t>If Physics: no longer Decadal Studies, does not fit into HEPAP</a:t>
            </a:r>
          </a:p>
          <a:p>
            <a:r>
              <a:rPr lang="en-US" dirty="0" smtClean="0"/>
              <a:t>Need a NRC panel to review the field in late 2017 or early 2018</a:t>
            </a:r>
          </a:p>
          <a:p>
            <a:pPr lvl="1"/>
            <a:r>
              <a:rPr lang="en-US" dirty="0" smtClean="0"/>
              <a:t>Full spectrum: CMB, pulsar timing, space based, ground based</a:t>
            </a:r>
          </a:p>
          <a:p>
            <a:pPr lvl="1"/>
            <a:r>
              <a:rPr lang="en-US" dirty="0" smtClean="0"/>
              <a:t>Both physics and astronomy representatives</a:t>
            </a:r>
          </a:p>
          <a:p>
            <a:pPr lvl="1"/>
            <a:r>
              <a:rPr lang="en-US" dirty="0" smtClean="0"/>
              <a:t>Scientists (not all in our field) to evaluate the importance of our science, the technology and costs</a:t>
            </a:r>
          </a:p>
          <a:p>
            <a:r>
              <a:rPr lang="en-US" dirty="0" smtClean="0"/>
              <a:t>Why a NRC panel</a:t>
            </a:r>
          </a:p>
          <a:p>
            <a:pPr lvl="1"/>
            <a:r>
              <a:rPr lang="en-US" dirty="0" smtClean="0"/>
              <a:t>Need the authority of the NAS to convince congress</a:t>
            </a:r>
          </a:p>
          <a:p>
            <a:pPr lvl="1"/>
            <a:r>
              <a:rPr lang="en-US" dirty="0" smtClean="0"/>
              <a:t>Useful in the approach to private donors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needs to be done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709" y="13620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 the charter for such a panel</a:t>
            </a:r>
          </a:p>
          <a:p>
            <a:r>
              <a:rPr lang="en-US" dirty="0" smtClean="0"/>
              <a:t>Prepare the science case for successive  sensitivity improvements by factors of ~3 indicating where the breakpoints are demanding new facilities</a:t>
            </a:r>
          </a:p>
          <a:p>
            <a:r>
              <a:rPr lang="en-US" dirty="0" smtClean="0"/>
              <a:t>Indicate broadly the technical changes associated with increments in sensitivity</a:t>
            </a:r>
          </a:p>
          <a:p>
            <a:r>
              <a:rPr lang="en-US" dirty="0" smtClean="0"/>
              <a:t>Estimate approximate costs and schedules for the sensitivity </a:t>
            </a:r>
            <a:r>
              <a:rPr lang="en-US" dirty="0" smtClean="0"/>
              <a:t>improvements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win_letter_198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2647950" y="2978150"/>
            <a:ext cx="371475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47950" y="3263900"/>
            <a:ext cx="3714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47950" y="3556000"/>
            <a:ext cx="24130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_study_re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090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073666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to the NSF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1727200"/>
            <a:ext cx="393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Panel on </a:t>
            </a:r>
            <a:r>
              <a:rPr lang="en-US" sz="1600" dirty="0" err="1" smtClean="0"/>
              <a:t>interferometric</a:t>
            </a:r>
            <a:r>
              <a:rPr lang="en-US" sz="1600" dirty="0" smtClean="0"/>
              <a:t> observatories for</a:t>
            </a:r>
          </a:p>
          <a:p>
            <a:r>
              <a:rPr lang="en-US" sz="1600" dirty="0" smtClean="0"/>
              <a:t>Gravitational waves   January 1987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598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525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Elements in the strategy for the future of ground based gravitational wave research</vt:lpstr>
      <vt:lpstr>The elements of the program</vt:lpstr>
      <vt:lpstr>An example science evolution</vt:lpstr>
      <vt:lpstr>Possible future of ground based work</vt:lpstr>
      <vt:lpstr>Science politics</vt:lpstr>
      <vt:lpstr>Strategies</vt:lpstr>
      <vt:lpstr>What needs to be done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in the strategy for the future of gravitational wave research</dc:title>
  <dc:creator>R. weiss</dc:creator>
  <cp:lastModifiedBy>R. weiss</cp:lastModifiedBy>
  <cp:revision>25</cp:revision>
  <dcterms:created xsi:type="dcterms:W3CDTF">2016-06-14T02:57:28Z</dcterms:created>
  <dcterms:modified xsi:type="dcterms:W3CDTF">2016-07-08T01:54:05Z</dcterms:modified>
</cp:coreProperties>
</file>