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72" r:id="rId6"/>
    <p:sldId id="273" r:id="rId7"/>
    <p:sldId id="281" r:id="rId8"/>
    <p:sldId id="282" r:id="rId9"/>
    <p:sldId id="278" r:id="rId10"/>
    <p:sldId id="277" r:id="rId11"/>
    <p:sldId id="274" r:id="rId12"/>
    <p:sldId id="279" r:id="rId13"/>
    <p:sldId id="275" r:id="rId14"/>
    <p:sldId id="276" r:id="rId15"/>
    <p:sldId id="270" r:id="rId16"/>
    <p:sldId id="280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86364"/>
  </p:normalViewPr>
  <p:slideViewPr>
    <p:cSldViewPr snapToGrid="0" showGuides="1">
      <p:cViewPr>
        <p:scale>
          <a:sx n="125" d="100"/>
          <a:sy n="125" d="100"/>
        </p:scale>
        <p:origin x="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E95E-60CE-0143-92EA-368F780660B2}" type="datetimeFigureOut">
              <a:rPr lang="en-US" smtClean="0"/>
              <a:t>7/6/16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8D90C-7DC1-A64F-B236-401345954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3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8D90C-7DC1-A64F-B236-4013459542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7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8D90C-7DC1-A64F-B236-4013459542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8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A78E5725-7391-9344-BC40-89C90E207E8C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51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2C84257E-B69D-5A45-9A50-34BC5938A294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0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426348B-E127-DA40-BA27-9D92A4BF705E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916889D2-AEEA-2C4B-AD42-056A8999F73B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5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EC2FD7B3-937D-894D-B974-2F7B7D04B31C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75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611DA284-0696-3D42-BFA3-71A5CD3CC0EC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9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8CDB7518-ECB0-1B49-87FA-C5867F7DAC4A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997C-C12E-EB4C-AFC4-9320A7EC0005}" type="datetime1">
              <a:rPr lang="en-US" smtClean="0"/>
              <a:t>7/6/16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4C34-519A-044A-BF78-FC31D52F95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9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64618112-43A3-704A-8076-6CFEA2D6EBB3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2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9359C711-28CE-DF43-B547-78B38A569BFA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0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F362A269-DC70-2047-A7C6-71459A885F18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6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257175"/>
            <a:fld id="{5EF4EA5E-74A1-6347-B2F5-4EFD136DBB9C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257175"/>
            <a:fld id="{02E04C34-519A-044A-BF78-FC31D52F9569}" type="slidenum">
              <a:rPr lang="en-US" smtClean="0"/>
              <a:pPr defTabSz="257175"/>
              <a:t>‹#›</a:t>
            </a:fld>
            <a:endParaRPr lang="en-US" dirty="0"/>
          </a:p>
        </p:txBody>
      </p:sp>
      <p:sp>
        <p:nvSpPr>
          <p:cNvPr id="9" name="CustomShape 8"/>
          <p:cNvSpPr/>
          <p:nvPr userDrawn="1"/>
        </p:nvSpPr>
        <p:spPr>
          <a:xfrm>
            <a:off x="10776" y="1479372"/>
            <a:ext cx="9132330" cy="38210"/>
          </a:xfrm>
          <a:prstGeom prst="rect">
            <a:avLst/>
          </a:prstGeom>
          <a:solidFill>
            <a:srgbClr val="DC0081"/>
          </a:solidFill>
          <a:ln w="9360">
            <a:solidFill>
              <a:srgbClr val="D49FFF"/>
            </a:solidFill>
            <a:miter/>
          </a:ln>
        </p:spPr>
      </p:sp>
    </p:spTree>
    <p:extLst>
      <p:ext uri="{BB962C8B-B14F-4D97-AF65-F5344CB8AC3E}">
        <p14:creationId xmlns:p14="http://schemas.microsoft.com/office/powerpoint/2010/main" val="264397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257175" rtl="0" eaLnBrk="1" latinLnBrk="0" hangingPunct="1">
        <a:spcBef>
          <a:spcPct val="0"/>
        </a:spcBef>
        <a:buNone/>
        <a:defRPr sz="25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575" kern="1200">
          <a:solidFill>
            <a:srgbClr val="FFFFFF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FFFFFF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rgbClr val="FFFFFF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rgbClr val="FFFFFF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Post-detection GW Astrophysics: What We Know and Don't Know About the GW Sky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(</a:t>
            </a:r>
            <a:r>
              <a:rPr lang="en-US" sz="2000" dirty="0"/>
              <a:t>But Really Want To!)</a:t>
            </a:r>
            <a:endParaRPr lang="it-IT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0065"/>
            <a:ext cx="6400800" cy="17526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7030A0"/>
                </a:solidFill>
              </a:rPr>
              <a:t>Salvatore Vitale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MIT</a:t>
            </a:r>
          </a:p>
          <a:p>
            <a:endParaRPr lang="it-IT" dirty="0">
              <a:solidFill>
                <a:srgbClr val="7030A0"/>
              </a:solidFill>
            </a:endParaRPr>
          </a:p>
          <a:p>
            <a:r>
              <a:rPr lang="it-IT" dirty="0" smtClean="0">
                <a:solidFill>
                  <a:srgbClr val="7030A0"/>
                </a:solidFill>
              </a:rPr>
              <a:t>DAWN workshop</a:t>
            </a:r>
            <a:endParaRPr lang="it-IT" dirty="0" smtClean="0">
              <a:solidFill>
                <a:srgbClr val="7030A0"/>
              </a:solidFill>
            </a:endParaRPr>
          </a:p>
          <a:p>
            <a:r>
              <a:rPr lang="it-IT" dirty="0" smtClean="0">
                <a:solidFill>
                  <a:srgbClr val="7030A0"/>
                </a:solidFill>
              </a:rPr>
              <a:t>Atlanta, </a:t>
            </a:r>
            <a:r>
              <a:rPr lang="it-IT" dirty="0" smtClean="0">
                <a:solidFill>
                  <a:srgbClr val="7030A0"/>
                </a:solidFill>
              </a:rPr>
              <a:t>July</a:t>
            </a:r>
            <a:r>
              <a:rPr lang="it-IT" dirty="0" smtClean="0">
                <a:solidFill>
                  <a:srgbClr val="7030A0"/>
                </a:solidFill>
              </a:rPr>
              <a:t> 7 2016</a:t>
            </a:r>
            <a:endParaRPr lang="it-IT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6082665"/>
            <a:ext cx="11715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Intrinsic masses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000" dirty="0" smtClean="0"/>
                  <a:t>What we measure with GW are the redshifted masses</a:t>
                </a:r>
                <a:br>
                  <a:rPr lang="en-US" sz="2000" dirty="0" smtClean="0"/>
                </a:b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𝑑𝑒𝑡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𝑠𝑜𝑢𝑟𝑐𝑒</m:t>
                          </m:r>
                        </m:sub>
                      </m:sSub>
                    </m:oMath>
                  </m:oMathPara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GWs do not provide z, but luminosity distance</a:t>
                </a:r>
              </a:p>
              <a:p>
                <a:r>
                  <a:rPr lang="en-US" sz="2000" dirty="0" smtClean="0"/>
                  <a:t>In absence of EM counterpart, we need to calculate z by assuming a cosmology</a:t>
                </a:r>
              </a:p>
              <a:p>
                <a:r>
                  <a:rPr lang="en-US" sz="2000" dirty="0" smtClean="0"/>
                  <a:t>Uncertainties in distance will thus propagate to source masses</a:t>
                </a:r>
              </a:p>
              <a:p>
                <a:r>
                  <a:rPr lang="en-US" sz="2000" dirty="0" smtClean="0"/>
                  <a:t>Do we measure distances better with 3 detectors? No! 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357" t="-1482" r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2F4E2A8A-8676-1A4E-81C9-758CE3EA3EA4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2"/>
            <a:ext cx="3898900" cy="4061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1701755"/>
            <a:ext cx="2054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Data from   </a:t>
            </a:r>
            <a:r>
              <a:rPr lang="is-IS" sz="1600">
                <a:solidFill>
                  <a:schemeClr val="bg1"/>
                </a:solidFill>
              </a:rPr>
              <a:t>1404.5623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0065629">
            <a:off x="1129286" y="3449808"/>
            <a:ext cx="6443091" cy="69249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Can be done starting </a:t>
            </a:r>
            <a:r>
              <a:rPr lang="en-US" sz="405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in O2</a:t>
            </a:r>
            <a:endParaRPr lang="en-US" sz="405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9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Neutron </a:t>
            </a:r>
            <a:r>
              <a:rPr lang="en-US" sz="3200" dirty="0" smtClean="0"/>
              <a:t>stars </a:t>
            </a:r>
            <a:r>
              <a:rPr lang="en-US" sz="3200" dirty="0" smtClean="0"/>
              <a:t>– equation of state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057402"/>
            <a:ext cx="4887022" cy="4298951"/>
          </a:xfrm>
        </p:spPr>
        <p:txBody>
          <a:bodyPr>
            <a:noAutofit/>
          </a:bodyPr>
          <a:lstStyle/>
          <a:p>
            <a:r>
              <a:rPr lang="en-US" sz="2100" dirty="0" smtClean="0"/>
              <a:t>CBC  detections can be used to measure the equation of state of neutron </a:t>
            </a:r>
            <a:r>
              <a:rPr lang="en-US" sz="2100" dirty="0" smtClean="0"/>
              <a:t>stars</a:t>
            </a:r>
            <a:br>
              <a:rPr lang="en-US" sz="2100" dirty="0" smtClean="0"/>
            </a:br>
            <a:endParaRPr lang="en-US" sz="2100" dirty="0" smtClean="0"/>
          </a:p>
          <a:p>
            <a:r>
              <a:rPr lang="en-US" sz="2100" dirty="0" smtClean="0"/>
              <a:t>EOS ranking could </a:t>
            </a:r>
            <a:r>
              <a:rPr lang="en-US" sz="2100" dirty="0" smtClean="0"/>
              <a:t>be done with second generation detectors if rate is </a:t>
            </a:r>
            <a:r>
              <a:rPr lang="en-US" sz="2100" dirty="0" smtClean="0"/>
              <a:t>high</a:t>
            </a:r>
          </a:p>
          <a:p>
            <a:pPr lvl="1"/>
            <a:r>
              <a:rPr lang="en-US" sz="1800" dirty="0" smtClean="0"/>
              <a:t>Could exclude some extreme EOS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100" dirty="0" smtClean="0"/>
              <a:t>EOS measurement will </a:t>
            </a:r>
            <a:r>
              <a:rPr lang="en-US" sz="2100" dirty="0" smtClean="0"/>
              <a:t>likely will happen when new facilities are online</a:t>
            </a:r>
          </a:p>
          <a:p>
            <a:pPr lvl="1"/>
            <a:r>
              <a:rPr lang="en-US" sz="1800" dirty="0" smtClean="0"/>
              <a:t>Large collection of quiet events</a:t>
            </a:r>
          </a:p>
          <a:p>
            <a:pPr lvl="1"/>
            <a:r>
              <a:rPr lang="en-US" sz="1800" dirty="0" smtClean="0"/>
              <a:t>Occasional loud events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0DF472A2-9AFB-3D48-B8F5-49DE0E298177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11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85759" y="1669886"/>
            <a:ext cx="3301041" cy="5051593"/>
            <a:chOff x="8199490" y="1600203"/>
            <a:chExt cx="3352721" cy="5130680"/>
          </a:xfrm>
        </p:grpSpPr>
        <p:sp>
          <p:nvSpPr>
            <p:cNvPr id="12" name="Rounded Rectangle 11"/>
            <p:cNvSpPr/>
            <p:nvPr/>
          </p:nvSpPr>
          <p:spPr>
            <a:xfrm>
              <a:off x="8343138" y="1600203"/>
              <a:ext cx="3209073" cy="51212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9490" y="1695976"/>
              <a:ext cx="3261525" cy="254520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3138" y="4269401"/>
              <a:ext cx="3117877" cy="246148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6019800" y="1597663"/>
            <a:ext cx="170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0911.3535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0065629">
            <a:off x="1129286" y="3449807"/>
            <a:ext cx="644309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</a:rPr>
              <a:t>O3 or later</a:t>
            </a:r>
          </a:p>
        </p:txBody>
      </p:sp>
    </p:spTree>
    <p:extLst>
      <p:ext uri="{BB962C8B-B14F-4D97-AF65-F5344CB8AC3E}">
        <p14:creationId xmlns:p14="http://schemas.microsoft.com/office/powerpoint/2010/main" val="10789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Continuous wave 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Spinning neutron stars can have ellipticity and emit GWs</a:t>
            </a:r>
            <a:endParaRPr lang="en-US" sz="2400" dirty="0"/>
          </a:p>
          <a:p>
            <a:pPr lvl="1"/>
            <a:r>
              <a:rPr lang="en-US" sz="1800" dirty="0" smtClean="0"/>
              <a:t>Their amplitude strongly depends on EOS</a:t>
            </a:r>
          </a:p>
          <a:p>
            <a:r>
              <a:rPr lang="en-US" sz="2400" dirty="0" smtClean="0"/>
              <a:t>A detection would provide the quadrupole moment</a:t>
            </a:r>
          </a:p>
          <a:p>
            <a:pPr lvl="1"/>
            <a:r>
              <a:rPr lang="en-US" sz="1800" dirty="0" smtClean="0"/>
              <a:t>Ellipticity (requires EOS)</a:t>
            </a:r>
          </a:p>
          <a:p>
            <a:pPr lvl="1"/>
            <a:r>
              <a:rPr lang="en-US" sz="1800" dirty="0" smtClean="0"/>
              <a:t>Differential rotation in the core</a:t>
            </a:r>
          </a:p>
          <a:p>
            <a:r>
              <a:rPr lang="en-US" sz="2400" dirty="0" smtClean="0"/>
              <a:t>Spin-down limit already beaten for a few pulsars</a:t>
            </a:r>
          </a:p>
          <a:p>
            <a:pPr lvl="1"/>
            <a:r>
              <a:rPr lang="en-US" sz="1800" dirty="0" smtClean="0"/>
              <a:t>Will improve in the next science runs</a:t>
            </a:r>
          </a:p>
          <a:p>
            <a:pPr lvl="1"/>
            <a:r>
              <a:rPr lang="en-US" sz="1800" dirty="0" smtClean="0"/>
              <a:t>Could exclude some EOS</a:t>
            </a:r>
          </a:p>
          <a:p>
            <a:r>
              <a:rPr lang="en-US" sz="2400" dirty="0" smtClean="0"/>
              <a:t>Detection could happen any time from O2 on, depending on EOS (</a:t>
            </a:r>
            <a:r>
              <a:rPr lang="en-US" sz="2400" dirty="0" smtClean="0">
                <a:solidFill>
                  <a:schemeClr val="bg2"/>
                </a:solidFill>
              </a:rPr>
              <a:t>note: O1 analysis not yet concluded!</a:t>
            </a:r>
            <a:r>
              <a:rPr lang="en-US" sz="24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2176908-4223-C248-90A5-34F2982089F6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0065629">
            <a:off x="1129286" y="3449807"/>
            <a:ext cx="644309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</a:rPr>
              <a:t>O2 or later</a:t>
            </a:r>
          </a:p>
        </p:txBody>
      </p:sp>
    </p:spTree>
    <p:extLst>
      <p:ext uri="{BB962C8B-B14F-4D97-AF65-F5344CB8AC3E}">
        <p14:creationId xmlns:p14="http://schemas.microsoft.com/office/powerpoint/2010/main" val="169079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Core-collapse supernovae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57402"/>
            <a:ext cx="5273039" cy="4221477"/>
          </a:xfrm>
        </p:spPr>
        <p:txBody>
          <a:bodyPr>
            <a:noAutofit/>
          </a:bodyPr>
          <a:lstStyle/>
          <a:p>
            <a:r>
              <a:rPr lang="en-US" sz="2000" dirty="0" smtClean="0"/>
              <a:t>Huge potential impact on nuclear physics and astrophysics</a:t>
            </a:r>
          </a:p>
          <a:p>
            <a:pPr lvl="1"/>
            <a:r>
              <a:rPr lang="en-US" sz="1600" dirty="0" smtClean="0"/>
              <a:t>Explosion mechanism</a:t>
            </a:r>
          </a:p>
          <a:p>
            <a:r>
              <a:rPr lang="en-US" sz="2000" dirty="0" smtClean="0"/>
              <a:t>GW rate and waveform very uncertain</a:t>
            </a:r>
          </a:p>
          <a:p>
            <a:r>
              <a:rPr lang="en-US" sz="2000" dirty="0" smtClean="0"/>
              <a:t>In many models, only galactic SNe would be detectable by 2G </a:t>
            </a:r>
          </a:p>
          <a:p>
            <a:pPr lvl="1"/>
            <a:r>
              <a:rPr lang="en-US" sz="1600" dirty="0" smtClean="0"/>
              <a:t>Rate of ~1/century</a:t>
            </a:r>
          </a:p>
          <a:p>
            <a:r>
              <a:rPr lang="en-US" sz="2000" dirty="0" smtClean="0"/>
              <a:t>Third generation detectors could bring this up to ~</a:t>
            </a:r>
            <a:r>
              <a:rPr lang="en-US" sz="2000" dirty="0" smtClean="0"/>
              <a:t>few/year</a:t>
            </a:r>
          </a:p>
          <a:p>
            <a:r>
              <a:rPr lang="en-US" sz="2000" dirty="0" smtClean="0"/>
              <a:t>Until new facilities are online, it really boils down to luck</a:t>
            </a:r>
            <a:r>
              <a:rPr lang="is-IS" sz="2000" dirty="0" smtClean="0"/>
              <a:t>…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38A0129C-4F50-F04C-8742-6857CFA26E21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13</a:t>
            </a:fld>
            <a:endParaRPr lang="en-US" dirty="0"/>
          </a:p>
        </p:txBody>
      </p:sp>
      <p:sp>
        <p:nvSpPr>
          <p:cNvPr id="9" name="TextShape 3"/>
          <p:cNvSpPr txBox="1"/>
          <p:nvPr/>
        </p:nvSpPr>
        <p:spPr>
          <a:xfrm>
            <a:off x="7209264" y="5647416"/>
            <a:ext cx="1547633" cy="235631"/>
          </a:xfrm>
          <a:prstGeom prst="rect">
            <a:avLst/>
          </a:prstGeom>
        </p:spPr>
        <p:txBody>
          <a:bodyPr lIns="61229" tIns="30615" rIns="61229" bIns="30615"/>
          <a:lstStyle/>
          <a:p>
            <a:r>
              <a:rPr lang="cs-CZ" sz="1350" dirty="0">
                <a:solidFill>
                  <a:srgbClr val="FFFFFF"/>
                </a:solidFill>
                <a:latin typeface="Arial"/>
              </a:rPr>
              <a:t>1511.02836</a:t>
            </a:r>
            <a:endParaRPr sz="135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0" y="1920479"/>
            <a:ext cx="3316129" cy="37448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0065629">
            <a:off x="1129286" y="3449807"/>
            <a:ext cx="644309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</a:rPr>
              <a:t>O2 or later</a:t>
            </a:r>
          </a:p>
        </p:txBody>
      </p:sp>
    </p:spTree>
    <p:extLst>
      <p:ext uri="{BB962C8B-B14F-4D97-AF65-F5344CB8AC3E}">
        <p14:creationId xmlns:p14="http://schemas.microsoft.com/office/powerpoint/2010/main" val="11270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Stochastic 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stochastic background made of all unresolvable BBH could be detectable already with 2G detectors</a:t>
            </a:r>
          </a:p>
          <a:p>
            <a:r>
              <a:rPr lang="en-US" sz="2000" dirty="0" smtClean="0"/>
              <a:t>Study of the stochastic signal can potentially help assessing metallicity, delay time and start formation rate of underlying population</a:t>
            </a:r>
          </a:p>
          <a:p>
            <a:pPr lvl="1"/>
            <a:r>
              <a:rPr lang="en-US" sz="1800" dirty="0" smtClean="0"/>
              <a:t>Requires new facilities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Background from inflation is a more ambitious goa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FAB9533D-1D0A-304C-9495-167AAD8FCAD5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6" y="4062505"/>
            <a:ext cx="5716015" cy="2236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419" y="4196080"/>
            <a:ext cx="2939336" cy="21539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0065629">
            <a:off x="1101226" y="3014542"/>
            <a:ext cx="7015959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O4 for detection</a:t>
            </a:r>
          </a:p>
          <a:p>
            <a:pPr algn="ctr"/>
            <a:r>
              <a:rPr lang="en-US" sz="405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A+ or new </a:t>
            </a:r>
            <a:r>
              <a:rPr lang="en-US" sz="405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facilities for science</a:t>
            </a:r>
          </a:p>
        </p:txBody>
      </p:sp>
      <p:sp>
        <p:nvSpPr>
          <p:cNvPr id="12" name="TextShape 3"/>
          <p:cNvSpPr txBox="1"/>
          <p:nvPr/>
        </p:nvSpPr>
        <p:spPr>
          <a:xfrm>
            <a:off x="6199559" y="6311908"/>
            <a:ext cx="1547633" cy="235631"/>
          </a:xfrm>
          <a:prstGeom prst="rect">
            <a:avLst/>
          </a:prstGeom>
        </p:spPr>
        <p:txBody>
          <a:bodyPr lIns="61229" tIns="30615" rIns="61229" bIns="30615"/>
          <a:lstStyle/>
          <a:p>
            <a:r>
              <a:rPr lang="cs-CZ" sz="1350" dirty="0" smtClean="0">
                <a:solidFill>
                  <a:srgbClr val="FFFFFF"/>
                </a:solidFill>
                <a:latin typeface="Arial"/>
              </a:rPr>
              <a:t>1602.03847</a:t>
            </a:r>
            <a:endParaRPr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412140"/>
              </p:ext>
            </p:extLst>
          </p:nvPr>
        </p:nvGraphicFramePr>
        <p:xfrm>
          <a:off x="120062" y="2087732"/>
          <a:ext cx="4807540" cy="377129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1201885"/>
                <a:gridCol w="1201885"/>
                <a:gridCol w="1201885"/>
                <a:gridCol w="1201885"/>
              </a:tblGrid>
              <a:tr h="44374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</a:t>
                      </a:r>
                      <a:r>
                        <a:rPr lang="en-US" sz="2400" dirty="0" smtClean="0"/>
                        <a:t>BNS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NSBH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BBH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Detection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&gt;=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O2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&gt;=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O2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😀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</a:tr>
              <a:tr h="3251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Rates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&gt;=</a:t>
                      </a:r>
                      <a:r>
                        <a:rPr lang="en-US" sz="1200" baseline="0" dirty="0" smtClean="0"/>
                        <a:t> O3</a:t>
                      </a:r>
                      <a:endParaRPr lang="en-US" sz="12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&gt;=</a:t>
                      </a:r>
                      <a:r>
                        <a:rPr lang="en-US" sz="1200" baseline="0" dirty="0" smtClean="0"/>
                        <a:t> O3</a:t>
                      </a:r>
                      <a:endParaRPr lang="en-US" sz="12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&gt;= O2</a:t>
                      </a:r>
                    </a:p>
                  </a:txBody>
                  <a:tcPr marL="68580" marR="68580" marT="34290" marB="34290" anchor="ctr"/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Mass distribution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&gt;= O3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&gt;= O3</a:t>
                      </a:r>
                      <a:endParaRPr lang="en-US" sz="12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Decent in O2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  <a:tr h="3021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Spin distribution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&gt;= O3</a:t>
                      </a:r>
                      <a:endParaRPr lang="en-US" sz="12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&gt;= O3</a:t>
                      </a:r>
                      <a:endParaRPr lang="en-US" sz="12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&gt;= O2</a:t>
                      </a:r>
                      <a:endParaRPr lang="en-US" sz="1200" dirty="0" smtClean="0"/>
                    </a:p>
                  </a:txBody>
                  <a:tcPr marL="68580" marR="68580" marT="34290" marB="34290" anchor="ctr"/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Formation channels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&gt;= O3</a:t>
                      </a:r>
                      <a:endParaRPr lang="en-US" sz="12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&gt;= O3</a:t>
                      </a:r>
                      <a:endParaRPr lang="en-US" sz="12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&gt;= O2</a:t>
                      </a:r>
                      <a:endParaRPr lang="en-US" sz="1200" dirty="0" smtClean="0"/>
                    </a:p>
                  </a:txBody>
                  <a:tcPr marL="68580" marR="68580" marT="34290" marB="34290" anchor="ctr"/>
                </a:tc>
              </a:tr>
              <a:tr h="3329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EOS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&gt; </a:t>
                      </a:r>
                      <a:r>
                        <a:rPr lang="en-US" sz="1200" dirty="0" smtClean="0"/>
                        <a:t>O3, </a:t>
                      </a:r>
                      <a:r>
                        <a:rPr lang="en-US" sz="1200" dirty="0" smtClean="0"/>
                        <a:t>A+, </a:t>
                      </a:r>
                      <a:r>
                        <a:rPr lang="en-US" sz="1200" baseline="0" dirty="0" smtClean="0"/>
                        <a:t>NF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O3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smtClean="0"/>
                        <a:t>A+,</a:t>
                      </a:r>
                      <a:r>
                        <a:rPr lang="en-US" sz="1200" baseline="0" dirty="0" smtClean="0"/>
                        <a:t> NF</a:t>
                      </a:r>
                      <a:endParaRPr lang="en-US" sz="12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??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  <a:tr h="2943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EM connection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O2 w/ Virgo?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  <a:tr h="2979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Detection</a:t>
                      </a:r>
                      <a:r>
                        <a:rPr lang="en-US" sz="1200" baseline="0" dirty="0" smtClean="0"/>
                        <a:t> at </a:t>
                      </a:r>
                      <a:r>
                        <a:rPr lang="en-US" sz="1200" baseline="0" dirty="0" smtClean="0"/>
                        <a:t>z&gt;1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NF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NF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O3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Tests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of GR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&gt;=O2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&gt;=O2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😅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307CB2E1-A0F1-554B-B44D-0E28C7699C36}" type="datetime1">
              <a:rPr lang="en-US" smtClean="0"/>
              <a:pPr defTabSz="257175"/>
              <a:t>7/7/16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15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654798"/>
              </p:ext>
            </p:extLst>
          </p:nvPr>
        </p:nvGraphicFramePr>
        <p:xfrm>
          <a:off x="5019040" y="2087733"/>
          <a:ext cx="4020017" cy="14382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02080"/>
                <a:gridCol w="1336458"/>
                <a:gridCol w="1281479"/>
              </a:tblGrid>
              <a:tr h="325861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CC SNe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Other bursts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</a:tr>
              <a:tr h="325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Detection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O2 - </a:t>
                      </a:r>
                      <a:r>
                        <a:rPr lang="en-US" sz="1200" baseline="0" dirty="0" smtClean="0"/>
                        <a:t>NF 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O2- </a:t>
                      </a:r>
                      <a:r>
                        <a:rPr lang="en-US" sz="1200" baseline="0" dirty="0" smtClean="0"/>
                        <a:t>NF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  <a:tr h="3521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Mechanism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From 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aseline="0" dirty="0" smtClean="0"/>
                        <a:t>detection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??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  <a:tr h="325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Mass</a:t>
                      </a:r>
                      <a:r>
                        <a:rPr lang="en-US" sz="1200" baseline="0" dirty="0" smtClean="0">
                          <a:sym typeface="Wingdings"/>
                        </a:rPr>
                        <a:t> GW efficiency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From 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aseline="0" dirty="0" smtClean="0"/>
                        <a:t>detection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??</a:t>
                      </a: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637809"/>
              </p:ext>
            </p:extLst>
          </p:nvPr>
        </p:nvGraphicFramePr>
        <p:xfrm>
          <a:off x="5008880" y="3629767"/>
          <a:ext cx="4040337" cy="8382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32560"/>
                <a:gridCol w="1326298"/>
                <a:gridCol w="1281479"/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BBH</a:t>
                      </a:r>
                      <a:r>
                        <a:rPr lang="en-US" sz="1400" baseline="0" dirty="0" smtClean="0"/>
                        <a:t> bgd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Primordial</a:t>
                      </a:r>
                      <a:r>
                        <a:rPr lang="en-US" sz="1400" baseline="0" dirty="0" smtClean="0"/>
                        <a:t> bgd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Detection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O4,</a:t>
                      </a:r>
                      <a:r>
                        <a:rPr lang="en-US" sz="1200" baseline="0" dirty="0" smtClean="0"/>
                        <a:t> A+, NF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&gt;&gt;&gt; NF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Population</a:t>
                      </a:r>
                      <a:r>
                        <a:rPr lang="en-US" sz="1100" baseline="0" dirty="0" smtClean="0"/>
                        <a:t> studies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A+, NF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</a:t>
                      </a:r>
                      <a:r>
                        <a:rPr lang="en-US" sz="1200" baseline="0" dirty="0" smtClean="0"/>
                        <a:t> Relevant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560" y="5826584"/>
            <a:ext cx="308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NF= new facilities (CE, ET)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062" y="1594557"/>
            <a:ext cx="6941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Note: some of the searches in O1 data are not finished yet! </a:t>
            </a:r>
            <a:endParaRPr lang="en-US" sz="1600" b="1" dirty="0">
              <a:solidFill>
                <a:srgbClr val="FFFF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181997"/>
              </p:ext>
            </p:extLst>
          </p:nvPr>
        </p:nvGraphicFramePr>
        <p:xfrm>
          <a:off x="5008879" y="4571789"/>
          <a:ext cx="4030177" cy="129139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12241"/>
                <a:gridCol w="1290320"/>
                <a:gridCol w="1327616"/>
              </a:tblGrid>
              <a:tr h="321512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Targeted</a:t>
                      </a:r>
                      <a:r>
                        <a:rPr lang="en-US" sz="1400" baseline="0" dirty="0" smtClean="0"/>
                        <a:t> CW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257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Blind CW</a:t>
                      </a:r>
                      <a:endParaRPr lang="en-US" sz="1400" dirty="0" smtClean="0"/>
                    </a:p>
                  </a:txBody>
                  <a:tcPr marL="68580" marR="68580" marT="34290" marB="34290" anchor="ctr"/>
                </a:tc>
              </a:tr>
              <a:tr h="321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Detection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O2</a:t>
                      </a:r>
                      <a:r>
                        <a:rPr lang="en-US" sz="1200" baseline="0" dirty="0" smtClean="0"/>
                        <a:t>  – NF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O2</a:t>
                      </a:r>
                      <a:r>
                        <a:rPr lang="en-US" sz="1200" baseline="0" dirty="0" smtClean="0"/>
                        <a:t>  – NF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  <a:tr h="324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Ellipticity/EOS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From 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aseline="0" dirty="0" smtClean="0"/>
                        <a:t>detection</a:t>
                      </a:r>
                      <a:endParaRPr lang="en-US" sz="12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From 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aseline="0" dirty="0" smtClean="0"/>
                        <a:t>detection</a:t>
                      </a:r>
                      <a:endParaRPr lang="en-US" sz="1200" dirty="0" smtClean="0"/>
                    </a:p>
                  </a:txBody>
                  <a:tcPr marL="68580" marR="68580" marT="34290" marB="34290" anchor="ctr"/>
                </a:tc>
              </a:tr>
              <a:tr h="324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Population studies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Not relevant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A+, NF</a:t>
                      </a: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0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916889D2-AEEA-2C4B-AD42-056A8999F73B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16</a:t>
            </a:fld>
            <a:endParaRPr lang="en-US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57200" y="160020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Acknowledge very useful  discussions with B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Sathyaprakash, S. Fairhurst, R. Adhikari, M. Evans, D. Sigg, M. Zucker, C. Palomba, M. Zanolin, Y. Chen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Post</a:t>
            </a:r>
            <a:r>
              <a:rPr lang="en-US" sz="3600" dirty="0" smtClean="0"/>
              <a:t> </a:t>
            </a:r>
            <a:r>
              <a:rPr lang="en-US" sz="3600" dirty="0" smtClean="0"/>
              <a:t>detection era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900"/>
            <a:ext cx="8229600" cy="4254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need to plan asap for the future of ground-based GW  </a:t>
            </a:r>
            <a:r>
              <a:rPr lang="en-US" sz="2400" dirty="0" smtClean="0"/>
              <a:t>detectors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What (</a:t>
            </a:r>
            <a:r>
              <a:rPr lang="en-US" sz="2400" dirty="0" smtClean="0"/>
              <a:t>astro</a:t>
            </a:r>
            <a:r>
              <a:rPr lang="en-US" sz="2400" dirty="0" smtClean="0"/>
              <a:t>)physical questions have we answered in O1 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What are the open questions? </a:t>
            </a:r>
            <a:endParaRPr lang="en-US" sz="2400" dirty="0" smtClean="0"/>
          </a:p>
          <a:p>
            <a:pPr lvl="1"/>
            <a:r>
              <a:rPr lang="en-US" sz="2175" dirty="0" smtClean="0"/>
              <a:t>What questions require a significant upgrade?</a:t>
            </a:r>
          </a:p>
          <a:p>
            <a:pPr lvl="1"/>
            <a:r>
              <a:rPr lang="en-US" sz="2175" dirty="0" smtClean="0"/>
              <a:t>What questions require new facilities?</a:t>
            </a:r>
          </a:p>
          <a:p>
            <a:pPr lvl="1"/>
            <a:r>
              <a:rPr lang="en-US" sz="2175" dirty="0" smtClean="0"/>
              <a:t>How many detectors should we have online, and under which conditions?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51B178CA-0A80-6E4F-8C37-940A8F869639}" type="datetime1">
              <a:rPr lang="en-US" smtClean="0"/>
              <a:t>7/6/16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did we learn in O1 – BH masses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8" y="2088473"/>
            <a:ext cx="4114802" cy="35360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measured BH masses </a:t>
            </a:r>
            <a:r>
              <a:rPr lang="en-US" sz="2400" i="1" dirty="0" smtClean="0"/>
              <a:t>directly</a:t>
            </a:r>
            <a:endParaRPr lang="en-US" sz="2400" dirty="0" smtClean="0"/>
          </a:p>
          <a:p>
            <a:r>
              <a:rPr lang="en-US" sz="2400" dirty="0" smtClean="0"/>
              <a:t>BHs can have masses much larger than what found with EM (&lt;~ 15M)</a:t>
            </a:r>
          </a:p>
          <a:p>
            <a:r>
              <a:rPr lang="en-US" sz="2400" dirty="0" smtClean="0"/>
              <a:t>Implications for metallicity and winds strength in the progenitors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1889F403-EB29-3F47-99D9-7A611304148E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4301"/>
          <a:stretch/>
        </p:blipFill>
        <p:spPr>
          <a:xfrm>
            <a:off x="-84406" y="1979900"/>
            <a:ext cx="2493545" cy="1792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27" y="2088473"/>
            <a:ext cx="2129149" cy="3397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22" y="3548252"/>
            <a:ext cx="15137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350"/>
              <a:t>1606.04856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2349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did we learn in O1 </a:t>
            </a:r>
            <a:r>
              <a:rPr lang="en-US" sz="3200" dirty="0" smtClean="0"/>
              <a:t>– BH spins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measured BH </a:t>
            </a:r>
            <a:r>
              <a:rPr lang="en-US" sz="2400" dirty="0" smtClean="0"/>
              <a:t>spins </a:t>
            </a:r>
            <a:r>
              <a:rPr lang="en-US" sz="2400" i="1" dirty="0" smtClean="0"/>
              <a:t>directly</a:t>
            </a:r>
            <a:endParaRPr lang="en-US" sz="2400" dirty="0" smtClean="0"/>
          </a:p>
          <a:p>
            <a:r>
              <a:rPr lang="en-US" sz="2400" dirty="0" smtClean="0"/>
              <a:t>Spins for BBH hard to measure due to mass ratio close to 1</a:t>
            </a:r>
          </a:p>
          <a:p>
            <a:r>
              <a:rPr lang="en-US" sz="2400" dirty="0" smtClean="0"/>
              <a:t>GW151226 had a least a BH with non-zero spin</a:t>
            </a:r>
          </a:p>
          <a:p>
            <a:r>
              <a:rPr lang="en-US" sz="2400" dirty="0" smtClean="0"/>
              <a:t>No much can be said about spin orientation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AAF9366E-3254-7046-B78A-A3ECF4B914E1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47" y="2057402"/>
            <a:ext cx="4038600" cy="25950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1814" y="4396841"/>
            <a:ext cx="15137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350"/>
              <a:t>1606.04856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03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did we learn in O1 - </a:t>
            </a:r>
            <a:r>
              <a:rPr lang="en-US" sz="3200" dirty="0" smtClean="0"/>
              <a:t>general </a:t>
            </a:r>
            <a:r>
              <a:rPr lang="en-US" sz="3200" dirty="0" smtClean="0"/>
              <a:t>relativity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two events allowed for the firsts tests of GR in a strong field dynamical regime</a:t>
            </a:r>
          </a:p>
          <a:p>
            <a:r>
              <a:rPr lang="en-US" sz="2400" dirty="0" smtClean="0"/>
              <a:t>Still not a precise test. Will require more events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82FF7514-FB61-8744-93A2-AF551D4EF211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7" y="3184148"/>
            <a:ext cx="8352263" cy="22677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6376" y="3184147"/>
            <a:ext cx="15137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350"/>
              <a:t>1606.04856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793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did we </a:t>
            </a:r>
            <a:r>
              <a:rPr lang="en-US" sz="3200" i="1" dirty="0" smtClean="0"/>
              <a:t>not</a:t>
            </a:r>
            <a:r>
              <a:rPr lang="en-US" sz="3200" dirty="0" smtClean="0"/>
              <a:t> learn about </a:t>
            </a:r>
            <a:r>
              <a:rPr lang="en-US" sz="3200" dirty="0" smtClean="0"/>
              <a:t>BHs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1520"/>
            <a:ext cx="8229600" cy="398272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Mass and spin distribution</a:t>
            </a:r>
          </a:p>
          <a:p>
            <a:r>
              <a:rPr lang="en-US" sz="2400" dirty="0" smtClean="0"/>
              <a:t>Could </a:t>
            </a:r>
            <a:r>
              <a:rPr lang="en-US" sz="2400" dirty="0" smtClean="0"/>
              <a:t>not exclude </a:t>
            </a:r>
            <a:r>
              <a:rPr lang="en-US" sz="2400" dirty="0" smtClean="0"/>
              <a:t>exotic </a:t>
            </a:r>
            <a:r>
              <a:rPr lang="en-US" sz="2400" dirty="0" smtClean="0"/>
              <a:t>objects (instead of </a:t>
            </a:r>
            <a:r>
              <a:rPr lang="en-US" sz="2400" dirty="0" smtClean="0"/>
              <a:t>BHs)</a:t>
            </a:r>
            <a:endParaRPr lang="en-US" sz="2400" dirty="0" smtClean="0"/>
          </a:p>
          <a:p>
            <a:r>
              <a:rPr lang="en-US" sz="2400" dirty="0" smtClean="0"/>
              <a:t>Could not pinpoint to the astrophysical formation channel of the systems</a:t>
            </a:r>
          </a:p>
          <a:p>
            <a:r>
              <a:rPr lang="en-US" sz="2400" dirty="0" smtClean="0"/>
              <a:t>Did not probe cosmological distances</a:t>
            </a:r>
          </a:p>
          <a:p>
            <a:r>
              <a:rPr lang="en-US" sz="2400" dirty="0" smtClean="0"/>
              <a:t>Did not see effects of spin precession</a:t>
            </a:r>
          </a:p>
          <a:p>
            <a:r>
              <a:rPr lang="en-US" sz="2400" dirty="0" smtClean="0"/>
              <a:t>Did not </a:t>
            </a:r>
            <a:r>
              <a:rPr lang="en-US" sz="2400" dirty="0" smtClean="0"/>
              <a:t>see EM </a:t>
            </a:r>
            <a:r>
              <a:rPr lang="en-US" sz="2400" dirty="0" smtClean="0"/>
              <a:t>counterpart (if any was present</a:t>
            </a:r>
            <a:r>
              <a:rPr lang="is-IS" sz="2400" dirty="0" smtClean="0"/>
              <a:t>…)</a:t>
            </a:r>
          </a:p>
          <a:p>
            <a:r>
              <a:rPr lang="is-IS" sz="2400" dirty="0" smtClean="0">
                <a:solidFill>
                  <a:srgbClr val="FFFF00"/>
                </a:solidFill>
              </a:rPr>
              <a:t>To address these will take more time, or more detectors, or new detectors</a:t>
            </a:r>
            <a:endParaRPr lang="is-IS" sz="2400" dirty="0" smtClean="0">
              <a:solidFill>
                <a:srgbClr val="FFFF0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32A1875E-51F2-9B4C-89A2-9C69785BBAE2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Further ahead</a:t>
            </a:r>
            <a:r>
              <a:rPr lang="is-IS" sz="3200" dirty="0" smtClean="0"/>
              <a:t>…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Cosmic history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did seed black holes form, how heavy were they and how did they </a:t>
            </a:r>
            <a:r>
              <a:rPr lang="en-US" dirty="0" smtClean="0"/>
              <a:t>grow?</a:t>
            </a:r>
          </a:p>
          <a:p>
            <a:pPr lvl="1"/>
            <a:r>
              <a:rPr lang="en-US" dirty="0"/>
              <a:t>What is the geometry, topology and dynamics of large scale structure in the </a:t>
            </a:r>
            <a:r>
              <a:rPr lang="en-US" dirty="0" smtClean="0"/>
              <a:t>Universe?</a:t>
            </a:r>
            <a:endParaRPr lang="en-US" dirty="0"/>
          </a:p>
          <a:p>
            <a:pPr lvl="1"/>
            <a:r>
              <a:rPr lang="en-US" dirty="0" smtClean="0"/>
              <a:t>Did CBC produce most of the metals in the Universe?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Extreme matter</a:t>
            </a:r>
          </a:p>
          <a:p>
            <a:pPr lvl="1"/>
            <a:r>
              <a:rPr lang="en-US" dirty="0" smtClean="0"/>
              <a:t>What are the equation </a:t>
            </a:r>
            <a:r>
              <a:rPr lang="en-US" dirty="0"/>
              <a:t>of state and internal </a:t>
            </a:r>
            <a:r>
              <a:rPr lang="en-US" dirty="0" smtClean="0"/>
              <a:t>structure of neutron stars?</a:t>
            </a:r>
          </a:p>
          <a:p>
            <a:pPr lvl="1"/>
            <a:r>
              <a:rPr lang="en-US" dirty="0" smtClean="0"/>
              <a:t>How fast can black holes spin and how big can they get? </a:t>
            </a:r>
          </a:p>
          <a:p>
            <a:pPr lvl="1"/>
            <a:r>
              <a:rPr lang="en-US" dirty="0" smtClean="0"/>
              <a:t>How do supernovae explode? </a:t>
            </a:r>
          </a:p>
          <a:p>
            <a:pPr lvl="1"/>
            <a:r>
              <a:rPr lang="en-US" dirty="0" smtClean="0"/>
              <a:t>How do CBC form, and are they progenitors of short GRBs?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Extreme gravity</a:t>
            </a:r>
          </a:p>
          <a:p>
            <a:pPr lvl="1"/>
            <a:r>
              <a:rPr lang="en-US" dirty="0" smtClean="0"/>
              <a:t>Can we test the no hair theorem?</a:t>
            </a:r>
          </a:p>
          <a:p>
            <a:pPr lvl="1"/>
            <a:r>
              <a:rPr lang="en-US" dirty="0" smtClean="0"/>
              <a:t>Can we probe the space-time around the horizon?</a:t>
            </a:r>
          </a:p>
          <a:p>
            <a:pPr lvl="1"/>
            <a:r>
              <a:rPr lang="en-US" dirty="0" smtClean="0"/>
              <a:t>Is general relativity correct?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916889D2-AEEA-2C4B-AD42-056A8999F73B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Further ahead</a:t>
            </a:r>
            <a:r>
              <a:rPr lang="is-IS" sz="2800" dirty="0"/>
              <a:t>…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916889D2-AEEA-2C4B-AD42-056A8999F73B}" type="datetime1">
              <a:rPr lang="en-US" smtClean="0"/>
              <a:pPr defTabSz="257175"/>
              <a:t>7/7/16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smtClean="0"/>
              <a:t>S. Vitale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8</a:t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22" name="TextBox 21"/>
          <p:cNvSpPr txBox="1"/>
          <p:nvPr/>
        </p:nvSpPr>
        <p:spPr>
          <a:xfrm>
            <a:off x="5902960" y="182880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G detectors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30680" y="181864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A+, New facilities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CBC formation </a:t>
            </a:r>
            <a:r>
              <a:rPr lang="en-US" sz="3200" dirty="0"/>
              <a:t>channels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two most likely formation patterns for </a:t>
            </a:r>
            <a:r>
              <a:rPr lang="en-US" sz="2000" dirty="0" smtClean="0"/>
              <a:t>CBCs </a:t>
            </a:r>
            <a:r>
              <a:rPr lang="en-US" sz="2000" dirty="0"/>
              <a:t>are:</a:t>
            </a:r>
          </a:p>
          <a:p>
            <a:pPr lvl="1"/>
            <a:r>
              <a:rPr lang="en-US" sz="1600" dirty="0"/>
              <a:t>Common envelope. The two objects were in a binary system from the very </a:t>
            </a:r>
            <a:r>
              <a:rPr lang="en-US" sz="1600" dirty="0" smtClean="0"/>
              <a:t>beginning -&gt; </a:t>
            </a:r>
            <a:r>
              <a:rPr lang="en-US" sz="1600" dirty="0" smtClean="0">
                <a:solidFill>
                  <a:srgbClr val="FF0000"/>
                </a:solidFill>
              </a:rPr>
              <a:t> aligned spins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Dynamical capture. The two objects were born independently, then met and formed a bound </a:t>
            </a:r>
            <a:r>
              <a:rPr lang="en-US" sz="1600" dirty="0" smtClean="0"/>
              <a:t>system -&gt; </a:t>
            </a:r>
            <a:r>
              <a:rPr lang="en-US" sz="1600" dirty="0" smtClean="0">
                <a:solidFill>
                  <a:srgbClr val="FF0000"/>
                </a:solidFill>
              </a:rPr>
              <a:t>isotropic spins 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r>
              <a:rPr lang="en-US" sz="1825" dirty="0" smtClean="0">
                <a:solidFill>
                  <a:schemeClr val="bg1"/>
                </a:solidFill>
              </a:rPr>
              <a:t>If both channels happen, we can estimate the relative ratio </a:t>
            </a:r>
          </a:p>
          <a:p>
            <a:endParaRPr lang="en-US" sz="1825" dirty="0">
              <a:solidFill>
                <a:schemeClr val="bg1"/>
              </a:solidFill>
            </a:endParaRPr>
          </a:p>
          <a:p>
            <a:r>
              <a:rPr lang="en-US" sz="1825" dirty="0" smtClean="0">
                <a:solidFill>
                  <a:schemeClr val="bg1"/>
                </a:solidFill>
              </a:rPr>
              <a:t>10% uncertainty with 200 events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5CF05B3-D6F8-9144-9689-D9C99A60445C}" type="datetime1">
              <a:rPr lang="en-US" smtClean="0"/>
              <a:pPr defTabSz="257175"/>
              <a:t>7/6/16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en-US" dirty="0" smtClean="0"/>
              <a:t>S. Vitale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2E04C34-519A-044A-BF78-FC31D52F9569}" type="slidenum">
              <a:rPr lang="en-US" smtClean="0"/>
              <a:pPr defTabSz="257175"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47" y="2093120"/>
            <a:ext cx="4307218" cy="24729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18949" y="1832560"/>
            <a:ext cx="1174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>
                <a:solidFill>
                  <a:schemeClr val="bg1"/>
                </a:solidFill>
              </a:rPr>
              <a:t>1503.04307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065629">
            <a:off x="1129286" y="3449808"/>
            <a:ext cx="6443091" cy="69249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Can be done starting </a:t>
            </a:r>
            <a:r>
              <a:rPr lang="en-US" sz="405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in O2</a:t>
            </a:r>
            <a:endParaRPr lang="en-US" sz="405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3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theme/theme1.xml><?xml version="1.0" encoding="utf-8"?>
<a:theme xmlns:a="http://schemas.openxmlformats.org/drawingml/2006/main" name="BlackLV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8519</TotalTime>
  <Words>893</Words>
  <Application>Microsoft Macintosh PowerPoint</Application>
  <PresentationFormat>On-screen Show (4:3)</PresentationFormat>
  <Paragraphs>233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Cambria Math</vt:lpstr>
      <vt:lpstr>Wingdings</vt:lpstr>
      <vt:lpstr>Arial</vt:lpstr>
      <vt:lpstr>BlackLVC</vt:lpstr>
      <vt:lpstr>Post-detection GW Astrophysics: What We Know and Don't Know About the GW Sky  (But Really Want To!)</vt:lpstr>
      <vt:lpstr>Post detection era</vt:lpstr>
      <vt:lpstr>What did we learn in O1 – BH masses</vt:lpstr>
      <vt:lpstr>What did we learn in O1 – BH spins</vt:lpstr>
      <vt:lpstr>What did we learn in O1 - general relativity</vt:lpstr>
      <vt:lpstr>What did we not learn about BHs </vt:lpstr>
      <vt:lpstr>Further ahead… </vt:lpstr>
      <vt:lpstr>Further ahead… </vt:lpstr>
      <vt:lpstr>CBC formation channels</vt:lpstr>
      <vt:lpstr>Intrinsic masses</vt:lpstr>
      <vt:lpstr>Neutron stars – equation of state</vt:lpstr>
      <vt:lpstr>Continuous wave sources</vt:lpstr>
      <vt:lpstr>Core-collapse supernovae</vt:lpstr>
      <vt:lpstr>Stochastic background</vt:lpstr>
      <vt:lpstr>Summary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salvo</dc:creator>
  <cp:lastModifiedBy>Microsoft Office User</cp:lastModifiedBy>
  <cp:revision>144</cp:revision>
  <cp:lastPrinted>2016-07-07T12:39:39Z</cp:lastPrinted>
  <dcterms:created xsi:type="dcterms:W3CDTF">2016-05-20T11:00:57Z</dcterms:created>
  <dcterms:modified xsi:type="dcterms:W3CDTF">2016-07-07T12:55:55Z</dcterms:modified>
</cp:coreProperties>
</file>