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4"/>
  </p:notesMasterIdLst>
  <p:handoutMasterIdLst>
    <p:handoutMasterId r:id="rId15"/>
  </p:handoutMasterIdLst>
  <p:sldIdLst>
    <p:sldId id="591" r:id="rId3"/>
    <p:sldId id="817" r:id="rId4"/>
    <p:sldId id="818" r:id="rId5"/>
    <p:sldId id="819" r:id="rId6"/>
    <p:sldId id="823" r:id="rId7"/>
    <p:sldId id="820" r:id="rId8"/>
    <p:sldId id="824" r:id="rId9"/>
    <p:sldId id="825" r:id="rId10"/>
    <p:sldId id="826" r:id="rId11"/>
    <p:sldId id="827" r:id="rId12"/>
    <p:sldId id="821" r:id="rId13"/>
  </p:sldIdLst>
  <p:sldSz cx="9144000" cy="6858000" type="screen4x3"/>
  <p:notesSz cx="6997700" cy="9271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A46"/>
    <a:srgbClr val="BFBFBF"/>
    <a:srgbClr val="FFFF99"/>
    <a:srgbClr val="0000CC"/>
    <a:srgbClr val="FFFF66"/>
    <a:srgbClr val="C80000"/>
    <a:srgbClr val="D60000"/>
    <a:srgbClr val="FF7C8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2" autoAdjust="0"/>
    <p:restoredTop sz="91358" autoAdjust="0"/>
  </p:normalViewPr>
  <p:slideViewPr>
    <p:cSldViewPr>
      <p:cViewPr varScale="1">
        <p:scale>
          <a:sx n="69" d="100"/>
          <a:sy n="69" d="100"/>
        </p:scale>
        <p:origin x="5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172" y="-72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0" tIns="46475" rIns="92950" bIns="46475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0" tIns="46475" rIns="92950" bIns="46475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0" tIns="46475" rIns="92950" bIns="46475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0" tIns="46475" rIns="92950" bIns="46475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fld id="{4F99F93E-A19B-40FB-AAE3-5681D1680C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85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0" tIns="46475" rIns="92950" bIns="46475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0" tIns="46475" rIns="92950" bIns="46475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0" tIns="46475" rIns="92950" bIns="46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0" tIns="46475" rIns="92950" bIns="46475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0" tIns="46475" rIns="92950" bIns="46475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fld id="{028830B8-407D-48E4-A110-6D6605FF3B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52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E0F21-0E81-4D7E-BF88-6BD8A629995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7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rgbClr val="FFFF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9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Howard University, 11 March 2009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LIGO-G0900080-v3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75E8-9CA9-4AE2-BCF2-0C4EFDD44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Howard University, 11 March 2009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LIGO-G0900080-v3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75E8-9CA9-4AE2-BCF2-0C4EFDD44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1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Howard University, 11 March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LIGO-G0900080-v3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AD1C4-2A18-46BD-A6A5-BF0526E404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90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7000"/>
            <a:ext cx="7315200" cy="711200"/>
          </a:xfrm>
        </p:spPr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Howard University, 11 March 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LIGO-G0900080-v3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35ECC-5A5C-4ECB-AA82-3709BFA556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2286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3C3C3C"/>
                </a:solidFill>
                <a:latin typeface="Calibri" pitchFamily="34" charset="0"/>
                <a:cs typeface="Calibri" pitchFamily="34" charset="0"/>
              </a:rPr>
              <a:t>)))</a:t>
            </a:r>
            <a:endParaRPr lang="en-US" sz="7200" dirty="0">
              <a:solidFill>
                <a:srgbClr val="3C3C3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21" y="41694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3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Howard University, 11 March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LIGO-G0900080-v3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921BA-B05D-4554-83E1-87F9B62112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69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95400"/>
            <a:ext cx="4037012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95400"/>
            <a:ext cx="4037013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Howard University, 11 March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LIGO-G0900080-v3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8D1F0-0A6D-4726-8AA5-9F09989A7B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11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Howard University, 11 March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LIGO-G0900080-v3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1DA22-9488-4ADB-A7A8-1551E03E68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053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Howard University, 11 March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LIGO-G0900080-v3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72BFA-1BB6-427C-9B3C-2DC5A73A46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6456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Howard University, 11 March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LIGO-G0900080-v3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F0F-EED9-47F1-BF54-49648565A4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880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Howard University, 11 March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LIGO-G0900080-v3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DFD64-5F95-44B0-98DD-72D44B4DA0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553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ock Arc 7"/>
          <p:cNvSpPr/>
          <p:nvPr userDrawn="1"/>
        </p:nvSpPr>
        <p:spPr>
          <a:xfrm>
            <a:off x="-2705100" y="-2701724"/>
            <a:ext cx="5410200" cy="5410200"/>
          </a:xfrm>
          <a:prstGeom prst="blockArc">
            <a:avLst>
              <a:gd name="adj1" fmla="val 1955"/>
              <a:gd name="adj2" fmla="val 5394860"/>
              <a:gd name="adj3" fmla="val 1376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2460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Howard University, 11 March 2009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LIGO-G0900080-v3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2133600" cy="365125"/>
          </a:xfrm>
        </p:spPr>
        <p:txBody>
          <a:bodyPr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C90575E8-9CA9-4AE2-BCF2-0C4EFDD447A4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11982" r="2641" b="2963"/>
          <a:stretch/>
        </p:blipFill>
        <p:spPr>
          <a:xfrm>
            <a:off x="0" y="1688"/>
            <a:ext cx="1371600" cy="1093687"/>
          </a:xfrm>
          <a:prstGeom prst="rect">
            <a:avLst/>
          </a:prstGeom>
        </p:spPr>
      </p:pic>
      <p:sp>
        <p:nvSpPr>
          <p:cNvPr id="10" name="Block Arc 9"/>
          <p:cNvSpPr/>
          <p:nvPr userDrawn="1"/>
        </p:nvSpPr>
        <p:spPr>
          <a:xfrm>
            <a:off x="-1908376" y="-1524000"/>
            <a:ext cx="3965776" cy="3048000"/>
          </a:xfrm>
          <a:prstGeom prst="blockArc">
            <a:avLst>
              <a:gd name="adj1" fmla="val 1955"/>
              <a:gd name="adj2" fmla="val 5358514"/>
              <a:gd name="adj3" fmla="val 22405"/>
            </a:avLst>
          </a:prstGeom>
          <a:gradFill flip="none" rotWithShape="1">
            <a:gsLst>
              <a:gs pos="42000">
                <a:schemeClr val="tx1">
                  <a:alpha val="0"/>
                </a:schemeClr>
              </a:gs>
              <a:gs pos="0">
                <a:schemeClr val="accent1">
                  <a:tint val="66000"/>
                  <a:satMod val="160000"/>
                  <a:alpha val="0"/>
                </a:schemeClr>
              </a:gs>
              <a:gs pos="71000">
                <a:schemeClr val="tx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948" y="274638"/>
            <a:ext cx="6778851" cy="639762"/>
          </a:xfrm>
        </p:spPr>
        <p:txBody>
          <a:bodyPr lIns="0" tIns="0" rIns="0" bIns="0">
            <a:normAutofit/>
          </a:bodyPr>
          <a:lstStyle>
            <a:lvl1pPr algn="l">
              <a:defRPr sz="3200" u="sng">
                <a:solidFill>
                  <a:srgbClr val="FFFF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376"/>
            <a:ext cx="8229600" cy="503078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2600">
                <a:solidFill>
                  <a:schemeClr val="bg1">
                    <a:lumMod val="95000"/>
                  </a:schemeClr>
                </a:solidFill>
              </a:defRPr>
            </a:lvl1pPr>
            <a:lvl2pPr marL="461963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200">
                <a:solidFill>
                  <a:srgbClr val="E6E69A"/>
                </a:solidFill>
              </a:defRPr>
            </a:lvl2pPr>
            <a:lvl3pPr marL="687388" indent="-228600">
              <a:lnSpc>
                <a:spcPct val="90000"/>
              </a:lnSpc>
              <a:spcBef>
                <a:spcPts val="400"/>
              </a:spcBef>
              <a:buFont typeface="Calibri" pitchFamily="34" charset="0"/>
              <a:buChar char="◦"/>
              <a:defRPr sz="2000">
                <a:solidFill>
                  <a:srgbClr val="8BC5FF"/>
                </a:solidFill>
              </a:defRPr>
            </a:lvl3pPr>
            <a:lvl4pPr marL="1144588" indent="-228600">
              <a:defRPr/>
            </a:lvl4pPr>
            <a:lvl5pPr marL="1601788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Howard University, 11 March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LIGO-G0900080-v3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F7FCD-2349-4113-A2B7-5E1858E90E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967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Howard University, 11 March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LIGO-G0900080-v3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C220E-C7D2-43F7-8197-971D708D56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037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27000"/>
            <a:ext cx="2055813" cy="6270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27000"/>
            <a:ext cx="6018212" cy="6270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Howard University, 11 March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LIGO-G0900080-v3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97CB1-FAA6-4EB1-A7AA-4A58D75F1C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349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Howard University, 11 March 2009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LIGO-G0900080-v3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75E8-9CA9-4AE2-BCF2-0C4EFDD44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9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Howard University, 11 March 2009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LIGO-G0900080-v3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75E8-9CA9-4AE2-BCF2-0C4EFDD44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5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Howard University, 11 March 2009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LIGO-G0900080-v3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75E8-9CA9-4AE2-BCF2-0C4EFDD44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1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Howard University, 11 March 2009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LIGO-G0900080-v3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75E8-9CA9-4AE2-BCF2-0C4EFDD44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Howard University, 11 March 2009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LIGO-G0900080-v3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75E8-9CA9-4AE2-BCF2-0C4EFDD44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5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Howard University, 11 March 2009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LIGO-G0900080-v3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75E8-9CA9-4AE2-BCF2-0C4EFDD44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6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Howard University, 11 March 2009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LIGO-G0900080-v3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75E8-9CA9-4AE2-BCF2-0C4EFDD447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3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tx1"/>
            </a:gs>
            <a:gs pos="0">
              <a:schemeClr val="tx1"/>
            </a:gs>
            <a:gs pos="82000">
              <a:schemeClr val="tx1">
                <a:lumMod val="85000"/>
                <a:lumOff val="15000"/>
              </a:schemeClr>
            </a:gs>
            <a:gs pos="87000">
              <a:schemeClr val="tx1"/>
            </a:gs>
            <a:gs pos="92000">
              <a:schemeClr val="tx1">
                <a:lumMod val="85000"/>
                <a:lumOff val="15000"/>
              </a:schemeClr>
            </a:gs>
            <a:gs pos="65000">
              <a:schemeClr val="tx1">
                <a:lumMod val="95000"/>
                <a:lumOff val="5000"/>
              </a:schemeClr>
            </a:gs>
            <a:gs pos="72000">
              <a:schemeClr val="tx1">
                <a:lumMod val="85000"/>
                <a:lumOff val="15000"/>
              </a:schemeClr>
            </a:gs>
            <a:gs pos="97000">
              <a:schemeClr val="tx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Howard University, 11 March 2009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LIGO-G0900080-v3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0575E8-9CA9-4AE2-BCF2-0C4EFDD447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4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27000"/>
            <a:ext cx="533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How Can We Study the Universe with </a:t>
            </a:r>
            <a:r>
              <a:rPr lang="en-US" dirty="0" err="1" smtClean="0"/>
              <a:t>Grav</a:t>
            </a:r>
            <a:r>
              <a:rPr lang="en-US" dirty="0" smtClean="0"/>
              <a:t> Waves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143000"/>
            <a:ext cx="8226425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629400"/>
            <a:ext cx="3505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Howard University, 11 March 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6626225"/>
            <a:ext cx="27416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LIGO-G0900080-v3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2057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2EBEB5A7-ED87-4BC4-A021-376E1AE3DF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838200"/>
            <a:ext cx="9140825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4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66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fontAlgn="base">
        <a:spcBef>
          <a:spcPct val="3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915988" indent="-1588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cc.ligo.org/LIGO-G1601387" TargetMode="External"/><Relationship Id="rId3" Type="http://schemas.openxmlformats.org/officeDocument/2006/relationships/hyperlink" Target="https://dcc.ligo.org/LIGO-G1600674" TargetMode="External"/><Relationship Id="rId7" Type="http://schemas.openxmlformats.org/officeDocument/2006/relationships/hyperlink" Target="https://dcc.ligo.org/LIGO-G1601314" TargetMode="External"/><Relationship Id="rId2" Type="http://schemas.openxmlformats.org/officeDocument/2006/relationships/hyperlink" Target="https://dcc.ligo.org/LIGO-G1600630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cc.ligo.org/LIGO-G1601085" TargetMode="External"/><Relationship Id="rId5" Type="http://schemas.openxmlformats.org/officeDocument/2006/relationships/hyperlink" Target="https://dcc.ligo.org/LIGO-G1601066" TargetMode="External"/><Relationship Id="rId4" Type="http://schemas.openxmlformats.org/officeDocument/2006/relationships/hyperlink" Target="https://gw-astronomy.org/wiki/viewauth/LV_EM/Telecon201605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tx1"/>
            </a:gs>
            <a:gs pos="0">
              <a:schemeClr val="tx1"/>
            </a:gs>
            <a:gs pos="32000">
              <a:schemeClr val="tx1">
                <a:lumMod val="85000"/>
                <a:lumOff val="15000"/>
              </a:schemeClr>
            </a:gs>
            <a:gs pos="37000">
              <a:schemeClr val="tx1"/>
            </a:gs>
            <a:gs pos="42000">
              <a:schemeClr val="tx1">
                <a:lumMod val="85000"/>
                <a:lumOff val="15000"/>
              </a:schemeClr>
            </a:gs>
            <a:gs pos="15000">
              <a:schemeClr val="tx1">
                <a:lumMod val="95000"/>
                <a:lumOff val="5000"/>
              </a:schemeClr>
            </a:gs>
            <a:gs pos="22000">
              <a:schemeClr val="tx1">
                <a:lumMod val="85000"/>
                <a:lumOff val="15000"/>
              </a:schemeClr>
            </a:gs>
            <a:gs pos="47000">
              <a:schemeClr val="tx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9975"/>
            <a:ext cx="8153400" cy="16170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dirty="0" smtClean="0"/>
              <a:t>EM Partnerships and </a:t>
            </a:r>
            <a:br>
              <a:rPr lang="en-US" sz="4400" dirty="0" smtClean="0"/>
            </a:br>
            <a:r>
              <a:rPr lang="en-US" sz="4400" dirty="0" smtClean="0"/>
              <a:t>Multi-Messenger Astronomy: </a:t>
            </a:r>
            <a:br>
              <a:rPr lang="en-US" sz="4400" dirty="0" smtClean="0"/>
            </a:br>
            <a:r>
              <a:rPr lang="en-US" sz="4400" dirty="0" smtClean="0"/>
              <a:t>What Did and Did Not Work in O1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14" b="45614"/>
          <a:stretch/>
        </p:blipFill>
        <p:spPr>
          <a:xfrm>
            <a:off x="6781801" y="4495801"/>
            <a:ext cx="2362199" cy="2362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3276600"/>
            <a:ext cx="5562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Peter </a:t>
            </a: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Calibri"/>
              </a:rPr>
              <a:t>Shawhan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  <a:latin typeface="Calibri"/>
              </a:rPr>
              <a:t>(my views, but with some material from </a:t>
            </a:r>
            <a:br>
              <a:rPr lang="en-US" sz="2000" dirty="0" smtClean="0">
                <a:solidFill>
                  <a:prstClr val="white">
                    <a:lumMod val="95000"/>
                  </a:prstClr>
                </a:solidFill>
                <a:latin typeface="Calibri"/>
              </a:rPr>
            </a:br>
            <a:r>
              <a:rPr lang="en-US" sz="2000" dirty="0" err="1" smtClean="0">
                <a:solidFill>
                  <a:prstClr val="white">
                    <a:lumMod val="95000"/>
                  </a:prstClr>
                </a:solidFill>
                <a:latin typeface="Calibri"/>
              </a:rPr>
              <a:t>Marica</a:t>
            </a: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  <a:latin typeface="Calibri"/>
              </a:rPr>
              <a:t> Branchesi and Leo Singer)</a:t>
            </a:r>
            <a:r>
              <a:rPr lang="en-US" sz="28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/>
            </a:r>
            <a:br>
              <a:rPr lang="en-US" sz="2800" dirty="0">
                <a:solidFill>
                  <a:prstClr val="white">
                    <a:lumMod val="95000"/>
                  </a:prstClr>
                </a:solidFill>
                <a:latin typeface="Calibri"/>
              </a:rPr>
            </a:br>
            <a:endParaRPr lang="en-US" dirty="0">
              <a:solidFill>
                <a:srgbClr val="BFBFBF"/>
              </a:solidFill>
              <a:latin typeface="Calibri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solidFill>
                <a:prstClr val="white">
                  <a:lumMod val="75000"/>
                </a:prstClr>
              </a:solidFill>
              <a:latin typeface="Calibri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GW DAWN Meeting – July 7, 2016</a:t>
            </a:r>
            <a:endParaRPr lang="en-US" sz="2000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 smtClean="0">
                <a:solidFill>
                  <a:srgbClr val="009A46"/>
                </a:solidFill>
              </a:rPr>
              <a:t>GOES-8 image produced by M</a:t>
            </a:r>
            <a:r>
              <a:rPr lang="en-US" sz="1000" dirty="0">
                <a:solidFill>
                  <a:srgbClr val="009A46"/>
                </a:solidFill>
              </a:rPr>
              <a:t>. </a:t>
            </a:r>
            <a:r>
              <a:rPr lang="en-US" sz="1000" dirty="0" err="1">
                <a:solidFill>
                  <a:srgbClr val="009A46"/>
                </a:solidFill>
              </a:rPr>
              <a:t>Jentoft-Nilsen</a:t>
            </a:r>
            <a:r>
              <a:rPr lang="en-US" sz="1000" dirty="0">
                <a:solidFill>
                  <a:srgbClr val="009A46"/>
                </a:solidFill>
              </a:rPr>
              <a:t>, F. </a:t>
            </a:r>
            <a:r>
              <a:rPr lang="en-US" sz="1000" dirty="0" err="1">
                <a:solidFill>
                  <a:srgbClr val="009A46"/>
                </a:solidFill>
              </a:rPr>
              <a:t>Hasler</a:t>
            </a:r>
            <a:r>
              <a:rPr lang="en-US" sz="1000" dirty="0">
                <a:solidFill>
                  <a:srgbClr val="009A46"/>
                </a:solidFill>
              </a:rPr>
              <a:t>, D. </a:t>
            </a:r>
            <a:r>
              <a:rPr lang="en-US" sz="1000" dirty="0" err="1">
                <a:solidFill>
                  <a:srgbClr val="009A46"/>
                </a:solidFill>
              </a:rPr>
              <a:t>Chesters</a:t>
            </a:r>
            <a:r>
              <a:rPr lang="en-US" sz="1000" dirty="0">
                <a:solidFill>
                  <a:srgbClr val="009A46"/>
                </a:solidFill>
              </a:rPr>
              <a:t> (NASA/Goddard) and T. Nielsen (Univ. of Hawaii</a:t>
            </a:r>
            <a:r>
              <a:rPr lang="en-US" sz="1000" dirty="0" smtClean="0">
                <a:solidFill>
                  <a:srgbClr val="009A46"/>
                </a:solidFill>
              </a:rPr>
              <a:t>)</a:t>
            </a:r>
            <a:endParaRPr lang="en-US" sz="1000" dirty="0">
              <a:solidFill>
                <a:srgbClr val="009A4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6015335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LIGO-G1601458-v2</a:t>
            </a:r>
            <a:endParaRPr lang="en-US" sz="16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6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Open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66800"/>
            <a:ext cx="8459787" cy="5330825"/>
          </a:xfrm>
        </p:spPr>
        <p:txBody>
          <a:bodyPr/>
          <a:lstStyle/>
          <a:p>
            <a:r>
              <a:rPr lang="en-US" dirty="0" err="1" smtClean="0"/>
              <a:t>LIGO+Virgo</a:t>
            </a:r>
            <a:r>
              <a:rPr lang="en-US" dirty="0" smtClean="0"/>
              <a:t> </a:t>
            </a:r>
            <a:r>
              <a:rPr lang="en-US" dirty="0" smtClean="0"/>
              <a:t>declare</a:t>
            </a:r>
            <a:r>
              <a:rPr lang="en-US" dirty="0" smtClean="0"/>
              <a:t>d</a:t>
            </a:r>
            <a:r>
              <a:rPr lang="en-US" dirty="0" smtClean="0"/>
              <a:t>:</a:t>
            </a:r>
          </a:p>
          <a:p>
            <a:pPr lvl="1"/>
            <a:r>
              <a:rPr lang="en-US" b="0" dirty="0" smtClean="0"/>
              <a:t>“…</a:t>
            </a:r>
            <a:r>
              <a:rPr lang="en-US" b="0" dirty="0"/>
              <a:t>the LSC and Virgo will begin releasing especially significant triggers promptly to the entire scientific </a:t>
            </a:r>
            <a:r>
              <a:rPr lang="en-US" b="0" dirty="0" smtClean="0"/>
              <a:t>community… </a:t>
            </a:r>
            <a:r>
              <a:rPr lang="en-US" b="0" dirty="0"/>
              <a:t>after the Collaborations have published papers (or a paper) about 4 GW events, at which time a detection rate can be reasonably estimated.  The releases will be done as promptly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as </a:t>
            </a:r>
            <a:r>
              <a:rPr lang="en-US" b="0" dirty="0"/>
              <a:t>possible, within an hour of the detected transient if feasible. Initially, the released triggers will be those which have an estimated false alarm rate smaller than 1 per 100 years….</a:t>
            </a:r>
          </a:p>
          <a:p>
            <a:pPr lvl="1"/>
            <a:r>
              <a:rPr lang="en-US" b="0" dirty="0"/>
              <a:t>Partners who have signed an MoU with the LSC and Virgo will have access to GW triggers with a lower significance threshold and/or lower latency</a:t>
            </a:r>
            <a:r>
              <a:rPr lang="en-US" b="0" dirty="0" smtClean="0"/>
              <a:t>…”</a:t>
            </a:r>
            <a:endParaRPr lang="en-US" dirty="0" smtClean="0"/>
          </a:p>
          <a:p>
            <a:r>
              <a:rPr lang="en-US" dirty="0" smtClean="0"/>
              <a:t>Even MOU partners will be able to publish immediately, before any final word from the GW analysis</a:t>
            </a:r>
          </a:p>
          <a:p>
            <a:r>
              <a:rPr lang="en-US" dirty="0" smtClean="0"/>
              <a:t>General feeling that we should make this transition after </a:t>
            </a:r>
            <a:r>
              <a:rPr lang="en-US" dirty="0" smtClean="0"/>
              <a:t>O2</a:t>
            </a:r>
            <a:endParaRPr lang="en-US" dirty="0"/>
          </a:p>
          <a:p>
            <a:pPr lvl="1"/>
            <a:r>
              <a:rPr lang="en-US" dirty="0" smtClean="0"/>
              <a:t>For concreteness more than technical reasons</a:t>
            </a:r>
          </a:p>
          <a:p>
            <a:pPr lvl="1"/>
            <a:r>
              <a:rPr lang="en-US" dirty="0" smtClean="0"/>
              <a:t>Discussion point: should/can we attempt to reserve the first NS binary event?</a:t>
            </a:r>
            <a:endParaRPr lang="en-US" dirty="0" smtClean="0"/>
          </a:p>
          <a:p>
            <a:r>
              <a:rPr lang="en-US" dirty="0" smtClean="0"/>
              <a:t>Some will choose to continue as MOU partners, others will </a:t>
            </a:r>
            <a:r>
              <a:rPr lang="en-US" dirty="0" smtClean="0"/>
              <a:t>not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5ECC-5A5C-4ECB-AA82-3709BFA55634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391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Also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From the March LVC meeting:</a:t>
            </a:r>
          </a:p>
          <a:p>
            <a:r>
              <a:rPr lang="en-US" b="0" dirty="0" smtClean="0"/>
              <a:t>LIGO-</a:t>
            </a:r>
            <a:r>
              <a:rPr lang="en-US" b="0" dirty="0" smtClean="0">
                <a:hlinkClick r:id="rId2" tooltip="LIGO-G1600630-v2"/>
              </a:rPr>
              <a:t>G1600630</a:t>
            </a:r>
            <a:r>
              <a:rPr lang="en-US" b="0" dirty="0"/>
              <a:t>: “Lessons learned from O1. How to do it better O2</a:t>
            </a:r>
            <a:r>
              <a:rPr lang="en-US" b="0" dirty="0" smtClean="0"/>
              <a:t>?”</a:t>
            </a:r>
          </a:p>
          <a:p>
            <a:r>
              <a:rPr lang="en-US" b="0" dirty="0" smtClean="0"/>
              <a:t>LIGO-</a:t>
            </a:r>
            <a:r>
              <a:rPr lang="en-US" b="0" dirty="0" smtClean="0">
                <a:hlinkClick r:id="rId3" tooltip="LIGO-G1600674-v2"/>
              </a:rPr>
              <a:t>G1600674</a:t>
            </a:r>
            <a:r>
              <a:rPr lang="en-US" b="0" dirty="0" smtClean="0"/>
              <a:t>: </a:t>
            </a:r>
            <a:r>
              <a:rPr lang="en-US" b="0" dirty="0"/>
              <a:t>“EM Follow-up Plans for </a:t>
            </a:r>
            <a:r>
              <a:rPr lang="en-US" b="0" dirty="0" smtClean="0"/>
              <a:t>O2”</a:t>
            </a:r>
          </a:p>
          <a:p>
            <a:endParaRPr lang="en-US" b="0" dirty="0" smtClean="0"/>
          </a:p>
          <a:p>
            <a:r>
              <a:rPr lang="en-US" b="0" dirty="0" smtClean="0"/>
              <a:t>From the May 12 LV-EM Forum </a:t>
            </a:r>
            <a:r>
              <a:rPr lang="en-US" b="0" dirty="0" err="1" smtClean="0">
                <a:hlinkClick r:id="rId4"/>
              </a:rPr>
              <a:t>telecon</a:t>
            </a:r>
            <a:r>
              <a:rPr lang="en-US" b="0" dirty="0" smtClean="0"/>
              <a:t>:</a:t>
            </a:r>
            <a:endParaRPr lang="en-US" b="0" dirty="0" smtClean="0"/>
          </a:p>
          <a:p>
            <a:r>
              <a:rPr lang="en-US" b="0" dirty="0" smtClean="0"/>
              <a:t>LIGO-</a:t>
            </a:r>
            <a:r>
              <a:rPr lang="en-US" b="0" dirty="0" smtClean="0">
                <a:hlinkClick r:id="rId5" tooltip="LIGO-G1601066-v6"/>
              </a:rPr>
              <a:t>G1601066</a:t>
            </a:r>
            <a:r>
              <a:rPr lang="en-US" b="0" dirty="0" smtClean="0"/>
              <a:t>: Summary of O1 run</a:t>
            </a:r>
          </a:p>
          <a:p>
            <a:r>
              <a:rPr lang="en-US" b="0" dirty="0" smtClean="0"/>
              <a:t>LIGO-</a:t>
            </a:r>
            <a:r>
              <a:rPr lang="en-US" b="0" dirty="0">
                <a:hlinkClick r:id="rId6" tooltip="LIGO-G1601085-v2"/>
              </a:rPr>
              <a:t>G1601085</a:t>
            </a:r>
            <a:r>
              <a:rPr lang="en-US" b="0" dirty="0" smtClean="0"/>
              <a:t>: “O2 Lessons Learned”</a:t>
            </a:r>
            <a:endParaRPr lang="en-US" b="0" dirty="0"/>
          </a:p>
          <a:p>
            <a:endParaRPr lang="en-US" b="0" dirty="0" smtClean="0"/>
          </a:p>
          <a:p>
            <a:r>
              <a:rPr lang="en-US" b="0" dirty="0" smtClean="0"/>
              <a:t>From recent conferences:</a:t>
            </a:r>
          </a:p>
          <a:p>
            <a:r>
              <a:rPr lang="en-US" b="0" dirty="0" smtClean="0"/>
              <a:t>LIGO-</a:t>
            </a:r>
            <a:r>
              <a:rPr lang="en-US" b="0" dirty="0" smtClean="0">
                <a:hlinkClick r:id="rId7" tooltip="LIGO-G1601314-v3"/>
              </a:rPr>
              <a:t>G1601314</a:t>
            </a:r>
            <a:r>
              <a:rPr lang="en-US" b="0" dirty="0"/>
              <a:t>: “LIGO-Virgo Forum on Hunting </a:t>
            </a:r>
            <a:r>
              <a:rPr lang="en-US" b="0" dirty="0" smtClean="0"/>
              <a:t>GW </a:t>
            </a:r>
            <a:r>
              <a:rPr lang="en-US" b="0" dirty="0"/>
              <a:t>Counterparts”</a:t>
            </a:r>
          </a:p>
          <a:p>
            <a:r>
              <a:rPr lang="en-US" b="0" dirty="0" smtClean="0"/>
              <a:t>LIGO-</a:t>
            </a:r>
            <a:r>
              <a:rPr lang="en-US" b="0" dirty="0">
                <a:hlinkClick r:id="rId8" tooltip="LIGO-G1601387-v2"/>
              </a:rPr>
              <a:t>G1601387</a:t>
            </a:r>
            <a:r>
              <a:rPr lang="en-US" b="0" dirty="0" smtClean="0"/>
              <a:t>: </a:t>
            </a:r>
            <a:r>
              <a:rPr lang="en-US" b="0" dirty="0" err="1" smtClean="0"/>
              <a:t>Marica’s</a:t>
            </a:r>
            <a:r>
              <a:rPr lang="en-US" b="0" dirty="0" smtClean="0"/>
              <a:t> slides for the RICAP conference</a:t>
            </a:r>
            <a:endParaRPr lang="en-US" b="0" dirty="0"/>
          </a:p>
          <a:p>
            <a:r>
              <a:rPr lang="en-US" b="0" dirty="0" smtClean="0"/>
              <a:t> 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5ECC-5A5C-4ECB-AA82-3709BFA55634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044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to O1…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66800"/>
            <a:ext cx="8307387" cy="5254625"/>
          </a:xfrm>
        </p:spPr>
        <p:txBody>
          <a:bodyPr/>
          <a:lstStyle/>
          <a:p>
            <a:r>
              <a:rPr lang="en-US" dirty="0" smtClean="0"/>
              <a:t>We had done several types of </a:t>
            </a:r>
            <a:r>
              <a:rPr lang="en-US" i="1" dirty="0" smtClean="0"/>
              <a:t>externally triggered</a:t>
            </a:r>
            <a:r>
              <a:rPr lang="en-US" dirty="0" smtClean="0"/>
              <a:t> GW searches and </a:t>
            </a:r>
            <a:r>
              <a:rPr lang="en-US" i="1" dirty="0" smtClean="0"/>
              <a:t>joint</a:t>
            </a:r>
            <a:r>
              <a:rPr lang="en-US" dirty="0" smtClean="0"/>
              <a:t> searches</a:t>
            </a:r>
          </a:p>
          <a:p>
            <a:pPr marL="1144588" lvl="1">
              <a:spcBef>
                <a:spcPts val="500"/>
              </a:spcBef>
              <a:tabLst>
                <a:tab pos="4341813" algn="l"/>
                <a:tab pos="6229350" algn="l"/>
              </a:tabLst>
            </a:pPr>
            <a:r>
              <a:rPr lang="en-US" dirty="0" smtClean="0"/>
              <a:t>GRBs, </a:t>
            </a:r>
            <a:r>
              <a:rPr lang="en-US" dirty="0" err="1" smtClean="0"/>
              <a:t>magnetar</a:t>
            </a:r>
            <a:r>
              <a:rPr lang="en-US" dirty="0" smtClean="0"/>
              <a:t> flares – using 	</a:t>
            </a:r>
            <a:r>
              <a:rPr lang="en-US" dirty="0" smtClean="0">
                <a:solidFill>
                  <a:srgbClr val="C00000"/>
                </a:solidFill>
              </a:rPr>
              <a:t>public</a:t>
            </a:r>
            <a:r>
              <a:rPr lang="en-US" dirty="0" smtClean="0"/>
              <a:t> (GCN) and 	</a:t>
            </a:r>
            <a:r>
              <a:rPr lang="en-US" dirty="0" smtClean="0">
                <a:solidFill>
                  <a:srgbClr val="C00000"/>
                </a:solidFill>
              </a:rPr>
              <a:t>private</a:t>
            </a:r>
            <a:r>
              <a:rPr lang="en-US" dirty="0" smtClean="0"/>
              <a:t> info</a:t>
            </a:r>
          </a:p>
          <a:p>
            <a:pPr marL="1144588" lvl="1">
              <a:spcBef>
                <a:spcPts val="500"/>
              </a:spcBef>
              <a:tabLst>
                <a:tab pos="4341813" algn="l"/>
                <a:tab pos="6229350" algn="l"/>
              </a:tabLst>
            </a:pPr>
            <a:r>
              <a:rPr lang="en-US" dirty="0" smtClean="0"/>
              <a:t>High-energy neutrinos		</a:t>
            </a:r>
            <a:r>
              <a:rPr lang="en-US" dirty="0" smtClean="0">
                <a:solidFill>
                  <a:srgbClr val="C00000"/>
                </a:solidFill>
              </a:rPr>
              <a:t>private</a:t>
            </a:r>
          </a:p>
          <a:p>
            <a:pPr marL="1144588" lvl="1">
              <a:spcBef>
                <a:spcPts val="500"/>
              </a:spcBef>
              <a:tabLst>
                <a:tab pos="4341813" algn="l"/>
                <a:tab pos="6229350" algn="l"/>
              </a:tabLst>
            </a:pPr>
            <a:r>
              <a:rPr lang="en-US" dirty="0" smtClean="0"/>
              <a:t>Radio transients </a:t>
            </a:r>
            <a:r>
              <a:rPr lang="en-US" sz="1600" dirty="0"/>
              <a:t>[in progress</a:t>
            </a:r>
            <a:r>
              <a:rPr lang="en-US" sz="1600" dirty="0" smtClean="0"/>
              <a:t>]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C00000"/>
                </a:solidFill>
              </a:rPr>
              <a:t>private</a:t>
            </a:r>
          </a:p>
          <a:p>
            <a:pPr marL="1144588" lvl="1">
              <a:spcBef>
                <a:spcPts val="500"/>
              </a:spcBef>
              <a:tabLst>
                <a:tab pos="4341813" algn="l"/>
                <a:tab pos="6229350" algn="l"/>
              </a:tabLst>
            </a:pPr>
            <a:r>
              <a:rPr lang="en-US" dirty="0" smtClean="0"/>
              <a:t>Supernovae </a:t>
            </a:r>
            <a:r>
              <a:rPr lang="en-US" sz="1600" dirty="0" smtClean="0"/>
              <a:t>[in progress]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public</a:t>
            </a:r>
          </a:p>
          <a:p>
            <a:pPr marL="1144588" lvl="1">
              <a:spcBef>
                <a:spcPts val="500"/>
              </a:spcBef>
              <a:tabLst>
                <a:tab pos="4341813" algn="l"/>
                <a:tab pos="6229350" algn="l"/>
              </a:tabLst>
            </a:pPr>
            <a:r>
              <a:rPr lang="en-US" dirty="0"/>
              <a:t>Pulsar glitch (Vela</a:t>
            </a:r>
            <a:r>
              <a:rPr lang="en-US" dirty="0" smtClean="0"/>
              <a:t>)		</a:t>
            </a:r>
            <a:r>
              <a:rPr lang="en-US" dirty="0" smtClean="0">
                <a:solidFill>
                  <a:srgbClr val="C00000"/>
                </a:solidFill>
              </a:rPr>
              <a:t>private</a:t>
            </a:r>
            <a:endParaRPr lang="en-US" dirty="0">
              <a:solidFill>
                <a:srgbClr val="C00000"/>
              </a:solidFill>
            </a:endParaRPr>
          </a:p>
          <a:p>
            <a:pPr marL="1144588" lvl="1">
              <a:spcBef>
                <a:spcPts val="500"/>
              </a:spcBef>
              <a:tabLst>
                <a:tab pos="4341813" algn="l"/>
                <a:tab pos="6229350" algn="l"/>
              </a:tabLst>
            </a:pPr>
            <a:r>
              <a:rPr lang="en-US" dirty="0" smtClean="0"/>
              <a:t>Known pulsars	</a:t>
            </a:r>
            <a:r>
              <a:rPr lang="en-US" dirty="0" smtClean="0">
                <a:solidFill>
                  <a:srgbClr val="C00000"/>
                </a:solidFill>
              </a:rPr>
              <a:t>public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private</a:t>
            </a:r>
          </a:p>
          <a:p>
            <a:pPr marL="1141413" lvl="1">
              <a:spcBef>
                <a:spcPts val="500"/>
              </a:spcBef>
              <a:tabLst>
                <a:tab pos="4341813" algn="l"/>
                <a:tab pos="6229350" algn="l"/>
              </a:tabLst>
            </a:pPr>
            <a:r>
              <a:rPr lang="en-US" dirty="0" smtClean="0"/>
              <a:t>Offline follow-up with satellite  	</a:t>
            </a:r>
            <a:r>
              <a:rPr lang="en-US" dirty="0" smtClean="0">
                <a:solidFill>
                  <a:srgbClr val="C00000"/>
                </a:solidFill>
              </a:rPr>
              <a:t>public</a:t>
            </a:r>
            <a:r>
              <a:rPr lang="en-US" dirty="0" smtClean="0"/>
              <a:t> </a:t>
            </a:r>
            <a:r>
              <a:rPr lang="el-GR" sz="2000" dirty="0" smtClean="0">
                <a:latin typeface="Garamond" panose="02020404030301010803" pitchFamily="18" charset="0"/>
              </a:rPr>
              <a:t>γ</a:t>
            </a:r>
            <a:r>
              <a:rPr lang="en-US" dirty="0" smtClean="0"/>
              <a:t>/X-ray data </a:t>
            </a:r>
            <a:r>
              <a:rPr lang="en-US" sz="1500" dirty="0" smtClean="0"/>
              <a:t>[methods paper only]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We had carried out an </a:t>
            </a:r>
            <a:r>
              <a:rPr lang="en-US" i="1" dirty="0" smtClean="0"/>
              <a:t>EM follow-up program</a:t>
            </a:r>
            <a:r>
              <a:rPr lang="en-US" dirty="0" smtClean="0"/>
              <a:t> during S6/VSR2+3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About a dozen partner groups, with a variety of communication protocols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Sent alerts for 14 GW triggers; images obtained for 8, including Big Dog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Image analysis results published in one big paper after a few years of work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We had worked out a new framework for EM follow-up partnerships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And enrolled 74 (!) partner groups under a standardized MOU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5ECC-5A5C-4ECB-AA82-3709BFA55634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87519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CBC, Burst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632816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Burst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479562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CW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447800" y="2150692"/>
            <a:ext cx="152400" cy="1219200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-1999664" y="303112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9A46"/>
                </a:solidFill>
              </a:rPr>
              <a:t>https://wiki.ligo.org/DAC/ExtCollabProposals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3827092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</a:rPr>
              <a:t>CBC</a:t>
            </a:r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055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ExtTrig</a:t>
            </a:r>
            <a:r>
              <a:rPr lang="en-US" dirty="0" smtClean="0"/>
              <a:t> and Joint Analyses for O1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Partnerships continuing for access to private (and public) info</a:t>
            </a:r>
          </a:p>
          <a:p>
            <a:pPr lvl="1"/>
            <a:r>
              <a:rPr lang="en-US" dirty="0" smtClean="0"/>
              <a:t>GRBs: Interplanetary Network (IPN) detected bursts</a:t>
            </a:r>
          </a:p>
          <a:p>
            <a:pPr lvl="1"/>
            <a:r>
              <a:rPr lang="en-US" dirty="0" smtClean="0"/>
              <a:t>High-energy neutrinos: </a:t>
            </a:r>
            <a:r>
              <a:rPr lang="en-US" dirty="0" err="1" smtClean="0"/>
              <a:t>IceCube</a:t>
            </a:r>
            <a:r>
              <a:rPr lang="en-US" dirty="0" smtClean="0"/>
              <a:t> and ANTARES partnerships ongoing</a:t>
            </a:r>
          </a:p>
          <a:p>
            <a:pPr lvl="1"/>
            <a:r>
              <a:rPr lang="en-US" dirty="0" smtClean="0"/>
              <a:t>Radio transients: Continuing MOU with Parkes </a:t>
            </a:r>
            <a:r>
              <a:rPr lang="en-US" dirty="0" smtClean="0"/>
              <a:t>group (others?)</a:t>
            </a:r>
            <a:endParaRPr lang="en-US" dirty="0" smtClean="0"/>
          </a:p>
          <a:p>
            <a:pPr lvl="1"/>
            <a:r>
              <a:rPr lang="en-US" dirty="0" smtClean="0"/>
              <a:t>Pulsars: Timing solutions from radio astronomers</a:t>
            </a:r>
          </a:p>
          <a:p>
            <a:pPr lvl="1"/>
            <a:r>
              <a:rPr lang="en-US" dirty="0" smtClean="0"/>
              <a:t>Sub-threshold analysis of Fermi GBM data around GW event candidates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Relationships tend to persist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Even when we’ve reached formal end of MOU scope, in some cases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Based on common interest and trust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Expert guidance is helpful even in cases where data is publicly available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ym typeface="Wingdings" panose="05000000000000000000" pitchFamily="2" charset="2"/>
              </a:rPr>
              <a:t>For O1 and beyond, how strict should we be about MOUs?  </a:t>
            </a:r>
            <a:r>
              <a:rPr lang="en-US" dirty="0">
                <a:sym typeface="Wingdings" panose="05000000000000000000" pitchFamily="2" charset="2"/>
              </a:rPr>
              <a:t>e</a:t>
            </a:r>
            <a:r>
              <a:rPr lang="en-US" dirty="0" smtClean="0">
                <a:sym typeface="Wingdings" panose="05000000000000000000" pitchFamily="2" charset="2"/>
              </a:rPr>
              <a:t>.g.:</a:t>
            </a:r>
          </a:p>
          <a:p>
            <a:pPr lvl="1"/>
            <a:r>
              <a:rPr lang="en-US" dirty="0" smtClean="0"/>
              <a:t>Partners willing to continue informally with new data</a:t>
            </a:r>
          </a:p>
          <a:p>
            <a:pPr lvl="1"/>
            <a:r>
              <a:rPr lang="en-US" dirty="0" smtClean="0"/>
              <a:t>EM follow-up partners willing to supply information from their surveys for </a:t>
            </a:r>
            <a:r>
              <a:rPr lang="en-US" dirty="0" err="1" smtClean="0"/>
              <a:t>ExtTrig</a:t>
            </a:r>
            <a:r>
              <a:rPr lang="en-US" dirty="0" smtClean="0"/>
              <a:t> or joint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5ECC-5A5C-4ECB-AA82-3709BFA55634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0110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Follow-up Project for O1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5ECC-5A5C-4ECB-AA82-3709BFA55634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772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WWaDNW</a:t>
            </a:r>
            <a:r>
              <a:rPr lang="en-US" dirty="0" smtClean="0"/>
              <a:t>: Establishing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Good:</a:t>
            </a:r>
          </a:p>
          <a:p>
            <a:pPr lvl="1"/>
            <a:r>
              <a:rPr lang="en-US" dirty="0" smtClean="0"/>
              <a:t>Clear criteria for eligibility</a:t>
            </a:r>
          </a:p>
          <a:p>
            <a:pPr lvl="1"/>
            <a:r>
              <a:rPr lang="en-US" dirty="0" smtClean="0"/>
              <a:t>Got lots of applications, and the vast majority were eligible</a:t>
            </a:r>
          </a:p>
          <a:p>
            <a:pPr lvl="1"/>
            <a:r>
              <a:rPr lang="en-US" dirty="0" smtClean="0"/>
              <a:t>MOU conditions evidently did not scare away (many) potential partners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Not Good:</a:t>
            </a:r>
          </a:p>
          <a:p>
            <a:pPr lvl="1"/>
            <a:r>
              <a:rPr lang="en-US" dirty="0" smtClean="0"/>
              <a:t>LV-EM Forum registration system needed lots of babysitting</a:t>
            </a:r>
          </a:p>
          <a:p>
            <a:pPr lvl="1"/>
            <a:r>
              <a:rPr lang="en-US" dirty="0"/>
              <a:t>Failed to maintain regular communication (email, </a:t>
            </a:r>
            <a:r>
              <a:rPr lang="en-US" dirty="0" err="1"/>
              <a:t>telecons</a:t>
            </a:r>
            <a:r>
              <a:rPr lang="en-US" dirty="0"/>
              <a:t>) </a:t>
            </a:r>
            <a:r>
              <a:rPr lang="en-US" dirty="0" smtClean="0"/>
              <a:t>to </a:t>
            </a:r>
            <a:r>
              <a:rPr lang="en-US" dirty="0"/>
              <a:t>have a </a:t>
            </a:r>
            <a:r>
              <a:rPr lang="en-US" dirty="0" smtClean="0"/>
              <a:t>meaningful </a:t>
            </a:r>
            <a:r>
              <a:rPr lang="en-US" i="1" dirty="0" smtClean="0"/>
              <a:t>Forum</a:t>
            </a:r>
            <a:r>
              <a:rPr lang="en-US" dirty="0" smtClean="0"/>
              <a:t>; the occasional messages were fairly impersonal</a:t>
            </a:r>
            <a:endParaRPr lang="en-US" dirty="0"/>
          </a:p>
          <a:p>
            <a:pPr lvl="1"/>
            <a:r>
              <a:rPr lang="en-US" dirty="0" smtClean="0"/>
              <a:t>Subscribing to private GCN Notices and Circulars were extra steps, overlooked by some partners, and often requiring iterating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Scott </a:t>
            </a:r>
            <a:r>
              <a:rPr lang="en-US" dirty="0" err="1" smtClean="0"/>
              <a:t>Barthelmy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Outlook:</a:t>
            </a:r>
          </a:p>
          <a:p>
            <a:pPr lvl="1"/>
            <a:r>
              <a:rPr lang="en-US" dirty="0" smtClean="0"/>
              <a:t>Most active partners are set up now, </a:t>
            </a:r>
            <a:r>
              <a:rPr lang="en-US" dirty="0" smtClean="0"/>
              <a:t>but registration system and GCN distribution configuration still need manual intervention regularly</a:t>
            </a:r>
            <a:r>
              <a:rPr lang="en-US" dirty="0" smtClean="0"/>
              <a:t>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Trying to keep communication threads going in the Forum.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5ECC-5A5C-4ECB-AA82-3709BFA55634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397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WWaDNW</a:t>
            </a:r>
            <a:r>
              <a:rPr lang="en-US" dirty="0"/>
              <a:t>: </a:t>
            </a:r>
            <a:r>
              <a:rPr lang="en-US" dirty="0" smtClean="0"/>
              <a:t>Identifying GW Candidates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Good:</a:t>
            </a:r>
          </a:p>
          <a:p>
            <a:pPr lvl="1"/>
            <a:r>
              <a:rPr lang="en-US" dirty="0" smtClean="0"/>
              <a:t>Low-latency analyses ran reliably and reported triggers</a:t>
            </a:r>
          </a:p>
          <a:p>
            <a:pPr lvl="1"/>
            <a:r>
              <a:rPr lang="en-US" dirty="0" smtClean="0"/>
              <a:t>Triggers were vetted quickly, and junk triggers were rejected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Not Good:</a:t>
            </a:r>
          </a:p>
          <a:p>
            <a:pPr lvl="1"/>
            <a:r>
              <a:rPr lang="en-US" dirty="0" smtClean="0"/>
              <a:t>BBH deliberately excluded from low-latency CBC search at first</a:t>
            </a:r>
          </a:p>
          <a:p>
            <a:pPr lvl="1"/>
            <a:r>
              <a:rPr lang="en-US" dirty="0" smtClean="0"/>
              <a:t>GCN Retraction Notice </a:t>
            </a:r>
            <a:r>
              <a:rPr lang="en-US" dirty="0" smtClean="0"/>
              <a:t>mechanism was not fully implemented and tested, so it wasn’t used during O1; made us extra cautious about sending alerts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Outlook: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e-implementing </a:t>
            </a:r>
            <a:r>
              <a:rPr lang="en-US" dirty="0" smtClean="0"/>
              <a:t>software to be more </a:t>
            </a:r>
            <a:r>
              <a:rPr lang="en-US" dirty="0" smtClean="0"/>
              <a:t>robust, </a:t>
            </a:r>
            <a:r>
              <a:rPr lang="en-US" dirty="0" smtClean="0"/>
              <a:t>to deal better with multiple triggers from the same transient in the GW </a:t>
            </a:r>
            <a:r>
              <a:rPr lang="en-US" dirty="0" smtClean="0"/>
              <a:t>data, and for better monitoring.  </a:t>
            </a:r>
            <a:r>
              <a:rPr lang="en-US" dirty="0" smtClean="0"/>
              <a:t>Would like to minimize alert latency by changing role of human vetting to be after sending the initial alert, </a:t>
            </a:r>
            <a:r>
              <a:rPr lang="en-US" dirty="0" smtClean="0"/>
              <a:t>and </a:t>
            </a:r>
            <a:r>
              <a:rPr lang="en-US" dirty="0" smtClean="0"/>
              <a:t>issue </a:t>
            </a:r>
            <a:r>
              <a:rPr lang="en-US" dirty="0" smtClean="0"/>
              <a:t>a retraction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5ECC-5A5C-4ECB-AA82-3709BFA55634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789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WWaDNW</a:t>
            </a:r>
            <a:r>
              <a:rPr lang="en-US" sz="2400" dirty="0" smtClean="0"/>
              <a:t>: Communicating About Candidates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Good:</a:t>
            </a:r>
          </a:p>
          <a:p>
            <a:pPr lvl="1"/>
            <a:r>
              <a:rPr lang="en-US" dirty="0" smtClean="0"/>
              <a:t>Standardized communication route with private GCN worked</a:t>
            </a:r>
          </a:p>
          <a:p>
            <a:pPr lvl="1"/>
            <a:r>
              <a:rPr lang="en-US" dirty="0" err="1" smtClean="0"/>
              <a:t>GraceDB</a:t>
            </a:r>
            <a:r>
              <a:rPr lang="en-US" dirty="0" smtClean="0"/>
              <a:t> access for partners and EM Bulletin Board worked pretty well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Not Good: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lerts delayed by 1-2 days due to needing to seek approvals</a:t>
            </a:r>
          </a:p>
          <a:p>
            <a:pPr lvl="1"/>
            <a:r>
              <a:rPr lang="en-US" dirty="0" smtClean="0"/>
              <a:t>Some initial technical issues with private GCN</a:t>
            </a:r>
          </a:p>
          <a:p>
            <a:pPr lvl="1"/>
            <a:r>
              <a:rPr lang="en-US" dirty="0" smtClean="0"/>
              <a:t>Concerns about secrecy and protocol led to not sharing important info from the GW analysis until much later; led to inefficient observing and frustration; they did not feel like they were being treated as trusted partners</a:t>
            </a:r>
          </a:p>
          <a:p>
            <a:pPr lvl="1"/>
            <a:r>
              <a:rPr lang="en-US" dirty="0" smtClean="0"/>
              <a:t>Some confusion from providing multiple sky maps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Outlook:</a:t>
            </a:r>
          </a:p>
          <a:p>
            <a:pPr lvl="1"/>
            <a:r>
              <a:rPr lang="en-US" dirty="0" smtClean="0"/>
              <a:t>O1 was all special cases; did not have a chance to settle into a routine.  Will do better with experience and reduced pressure.  Should agree on guidelines and then be able to act without bureaucratic overhead.  </a:t>
            </a:r>
            <a:br>
              <a:rPr lang="en-US" dirty="0" smtClean="0"/>
            </a:br>
            <a:r>
              <a:rPr lang="en-US" dirty="0" smtClean="0"/>
              <a:t>Will provide more information in future: binary classification, distance.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5ECC-5A5C-4ECB-AA82-3709BFA55634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124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WWaDNW</a:t>
            </a:r>
            <a:r>
              <a:rPr lang="en-US" dirty="0" smtClean="0"/>
              <a:t>: Follow-Up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Good:</a:t>
            </a:r>
          </a:p>
          <a:p>
            <a:pPr lvl="1"/>
            <a:r>
              <a:rPr lang="en-US" dirty="0" smtClean="0"/>
              <a:t>Much enthusiasm, even for the first event candidate!</a:t>
            </a:r>
          </a:p>
          <a:p>
            <a:pPr lvl="2"/>
            <a:r>
              <a:rPr lang="en-US" i="1" dirty="0"/>
              <a:t>“G184098 is an </a:t>
            </a:r>
            <a:r>
              <a:rPr lang="en-US" i="1" dirty="0" err="1"/>
              <a:t>unvetted</a:t>
            </a:r>
            <a:r>
              <a:rPr lang="en-US" i="1" dirty="0"/>
              <a:t> event of interest,… There are important caveats associated to this event</a:t>
            </a:r>
            <a:r>
              <a:rPr lang="en-US" i="1" dirty="0" smtClean="0"/>
              <a:t>: * It </a:t>
            </a:r>
            <a:r>
              <a:rPr lang="en-US" i="1" dirty="0"/>
              <a:t>occurred before the initiation of the planned observing run</a:t>
            </a:r>
            <a:r>
              <a:rPr lang="en-US" i="1" dirty="0" smtClean="0"/>
              <a:t>; * </a:t>
            </a:r>
            <a:r>
              <a:rPr lang="en-US" i="1" dirty="0"/>
              <a:t>The detectors were not in their final O1 configuration</a:t>
            </a:r>
            <a:r>
              <a:rPr lang="en-US" i="1" dirty="0" smtClean="0"/>
              <a:t>; </a:t>
            </a:r>
            <a:br>
              <a:rPr lang="en-US" i="1" dirty="0" smtClean="0"/>
            </a:br>
            <a:r>
              <a:rPr lang="en-US" i="1" dirty="0" smtClean="0"/>
              <a:t>* </a:t>
            </a:r>
            <a:r>
              <a:rPr lang="en-US" i="1" dirty="0"/>
              <a:t>Calibration is not </a:t>
            </a:r>
            <a:r>
              <a:rPr lang="en-US" i="1" dirty="0" smtClean="0"/>
              <a:t>finalized. </a:t>
            </a:r>
            <a:r>
              <a:rPr lang="en-US" i="1" dirty="0" smtClean="0"/>
              <a:t> In </a:t>
            </a:r>
            <a:r>
              <a:rPr lang="en-US" i="1" dirty="0"/>
              <a:t>particular, calibration uncertainties may imply systematic errors in sky localization.</a:t>
            </a:r>
          </a:p>
          <a:p>
            <a:pPr lvl="2"/>
            <a:r>
              <a:rPr lang="en-US" i="1" dirty="0" smtClean="0"/>
              <a:t>Nevertheless</a:t>
            </a:r>
            <a:r>
              <a:rPr lang="en-US" i="1" dirty="0"/>
              <a:t>, the trigger is of sufficient interest to present an important opportunity to exercise the EM follow-up process</a:t>
            </a:r>
            <a:r>
              <a:rPr lang="en-US" i="1" dirty="0" smtClean="0"/>
              <a:t>,…”</a:t>
            </a:r>
          </a:p>
          <a:p>
            <a:pPr lvl="1"/>
            <a:r>
              <a:rPr lang="en-US" dirty="0" smtClean="0"/>
              <a:t>Many astronomers willingly shared information about their </a:t>
            </a:r>
            <a:r>
              <a:rPr lang="en-US" dirty="0" smtClean="0"/>
              <a:t>observations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Not Good:</a:t>
            </a:r>
          </a:p>
          <a:p>
            <a:pPr lvl="1"/>
            <a:r>
              <a:rPr lang="en-US" dirty="0" smtClean="0"/>
              <a:t>Edo Berger’s frank assessment: the observations had shortcomings in terms of depth and/or sky coverage (Edo’s GWPAW talk: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https</a:t>
            </a:r>
            <a:r>
              <a:rPr lang="en-US" sz="1600" dirty="0"/>
              <a:t>://</a:t>
            </a:r>
            <a:r>
              <a:rPr lang="en-US" sz="1600" dirty="0" smtClean="0"/>
              <a:t>emvogil-3.mit.edu/gwpaw2016/presentations/gwpaw2016_berger.key</a:t>
            </a:r>
            <a:r>
              <a:rPr lang="en-US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Outlook</a:t>
            </a:r>
          </a:p>
          <a:p>
            <a:pPr lvl="1"/>
            <a:r>
              <a:rPr lang="en-US" dirty="0" smtClean="0"/>
              <a:t>Astronomers </a:t>
            </a:r>
            <a:r>
              <a:rPr lang="en-US" dirty="0" smtClean="0"/>
              <a:t>may</a:t>
            </a:r>
            <a:r>
              <a:rPr lang="en-US" dirty="0" smtClean="0"/>
              <a:t> </a:t>
            </a:r>
            <a:r>
              <a:rPr lang="en-US" dirty="0" smtClean="0"/>
              <a:t>become more selective about following up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5ECC-5A5C-4ECB-AA82-3709BFA55634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604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WWaDNW</a:t>
            </a:r>
            <a:r>
              <a:rPr lang="en-US" dirty="0" smtClean="0"/>
              <a:t>: Findings from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Good:</a:t>
            </a:r>
          </a:p>
          <a:p>
            <a:pPr lvl="1"/>
            <a:r>
              <a:rPr lang="en-US" dirty="0" smtClean="0"/>
              <a:t>The astronomers analyzed their own data and have written many papers</a:t>
            </a:r>
          </a:p>
          <a:p>
            <a:pPr lvl="1"/>
            <a:r>
              <a:rPr lang="en-US" dirty="0" smtClean="0"/>
              <a:t>Potential counterparts were considered rationally and published, or not</a:t>
            </a:r>
          </a:p>
          <a:p>
            <a:pPr lvl="2"/>
            <a:r>
              <a:rPr lang="en-US" dirty="0" smtClean="0"/>
              <a:t>Many optical transients were classified spectroscopically and dismissed</a:t>
            </a:r>
          </a:p>
          <a:p>
            <a:pPr lvl="2"/>
            <a:r>
              <a:rPr lang="en-US" dirty="0" smtClean="0"/>
              <a:t>Intriguing, controversial Fermi GBM weak transient was published and is being critiqued by the community</a:t>
            </a:r>
          </a:p>
          <a:p>
            <a:pPr lvl="1"/>
            <a:r>
              <a:rPr lang="en-US" dirty="0" smtClean="0"/>
              <a:t>Good give-and-take </a:t>
            </a:r>
            <a:r>
              <a:rPr lang="en-US" dirty="0" smtClean="0"/>
              <a:t>on optical transient PS15dpn with position-constrained parameter estimation from the GW data, </a:t>
            </a:r>
            <a:r>
              <a:rPr lang="en-US" dirty="0" smtClean="0"/>
              <a:t>firmly establishing </a:t>
            </a:r>
            <a:r>
              <a:rPr lang="en-US" dirty="0" smtClean="0"/>
              <a:t>that the redshift was inconsistent</a:t>
            </a:r>
          </a:p>
          <a:p>
            <a:pPr lvl="1"/>
            <a:r>
              <a:rPr lang="en-US" dirty="0" smtClean="0"/>
              <a:t>Established a streamlined “partner paper check”</a:t>
            </a:r>
          </a:p>
          <a:p>
            <a:pPr lvl="1"/>
            <a:r>
              <a:rPr lang="en-US" dirty="0" smtClean="0"/>
              <a:t>Formerly private GCN Circulars were added to the public GCN archive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Not Good:</a:t>
            </a:r>
          </a:p>
          <a:p>
            <a:pPr lvl="1"/>
            <a:r>
              <a:rPr lang="en-US" dirty="0" smtClean="0"/>
              <a:t>Partner paper check turn-around was inconsistent in crush around Feb </a:t>
            </a:r>
            <a:r>
              <a:rPr lang="en-US" dirty="0" smtClean="0"/>
              <a:t>11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Outlook:</a:t>
            </a:r>
            <a:endParaRPr lang="en-US" dirty="0"/>
          </a:p>
          <a:p>
            <a:pPr lvl="1"/>
            <a:r>
              <a:rPr lang="en-US" dirty="0" smtClean="0"/>
              <a:t>Will there be appropriate cases for true joint analyses &amp; papers?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5ECC-5A5C-4ECB-AA82-3709BFA55634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9648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1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4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True"/>
  <p:tag name="DELIMITERS" val="3.1"/>
  <p:tag name="TPFULLVERSION" val="4.2.3.231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LIGOtalk">
  <a:themeElements>
    <a:clrScheme name="LIGOtal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IGOtal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Otal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tal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tal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tal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Data\Microsoft\Templates\LIGOtalk.pot</Template>
  <TotalTime>32984</TotalTime>
  <Words>875</Words>
  <Application>Microsoft Office PowerPoint</Application>
  <PresentationFormat>On-screen Show (4:3)</PresentationFormat>
  <Paragraphs>129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Wingdings</vt:lpstr>
      <vt:lpstr>Office Theme</vt:lpstr>
      <vt:lpstr>4_LIGOtalk</vt:lpstr>
      <vt:lpstr>EM Partnerships and  Multi-Messenger Astronomy:  What Did and Did Not Work in O1</vt:lpstr>
      <vt:lpstr>Prior to O1…</vt:lpstr>
      <vt:lpstr>ExtTrig and Joint Analyses for O1</vt:lpstr>
      <vt:lpstr>EM Follow-up Project for O1</vt:lpstr>
      <vt:lpstr>WWaDNW: Establishing Partners</vt:lpstr>
      <vt:lpstr>WWaDNW: Identifying GW Candidates</vt:lpstr>
      <vt:lpstr>WWaDNW: Communicating About Candidates</vt:lpstr>
      <vt:lpstr>WWaDNW: Follow-Up Observations</vt:lpstr>
      <vt:lpstr>WWaDNW: Findings from Observations</vt:lpstr>
      <vt:lpstr>About Open Alerts</vt:lpstr>
      <vt:lpstr>See Also</vt:lpstr>
    </vt:vector>
  </TitlesOfParts>
  <Company>University of Maryland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LIGO Listens for Gravitational Waves</dc:title>
  <dc:creator>Peter Shawhan</dc:creator>
  <cp:lastModifiedBy>Peter Shawhan</cp:lastModifiedBy>
  <cp:revision>810</cp:revision>
  <dcterms:created xsi:type="dcterms:W3CDTF">2003-11-10T03:19:28Z</dcterms:created>
  <dcterms:modified xsi:type="dcterms:W3CDTF">2016-07-07T14:31:22Z</dcterms:modified>
</cp:coreProperties>
</file>