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12"/>
  </p:notesMasterIdLst>
  <p:handoutMasterIdLst>
    <p:handoutMasterId r:id="rId13"/>
  </p:handoutMasterIdLst>
  <p:sldIdLst>
    <p:sldId id="302" r:id="rId2"/>
    <p:sldId id="316" r:id="rId3"/>
    <p:sldId id="344" r:id="rId4"/>
    <p:sldId id="372" r:id="rId5"/>
    <p:sldId id="371" r:id="rId6"/>
    <p:sldId id="370" r:id="rId7"/>
    <p:sldId id="360" r:id="rId8"/>
    <p:sldId id="327" r:id="rId9"/>
    <p:sldId id="369" r:id="rId10"/>
    <p:sldId id="350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73" autoAdjust="0"/>
  </p:normalViewPr>
  <p:slideViewPr>
    <p:cSldViewPr>
      <p:cViewPr varScale="1">
        <p:scale>
          <a:sx n="81" d="100"/>
          <a:sy n="81" d="100"/>
        </p:scale>
        <p:origin x="-9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b="1">
                <a:solidFill>
                  <a:schemeClr val="tx2"/>
                </a:solidFill>
              </a:rPr>
              <a:t>LIGO-G1400172</a:t>
            </a:r>
            <a:r>
              <a:rPr lang="en-US" sz="1400">
                <a:solidFill>
                  <a:schemeClr val="tx2"/>
                </a:solidFill>
                <a:latin typeface="Helvetica" charset="0"/>
              </a:rPr>
              <a:t>			 				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38100"/>
            <a:ext cx="15478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2C136-A621-B64D-A789-78C9BFDF0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26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vmlDrawing" Target="../drawings/vmlDrawing1.vml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1.png"/><Relationship Id="rId1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572592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  <a:latin typeface="Helvetica" charset="0"/>
              </a:rPr>
              <a:t>LIGO-</a:t>
            </a:r>
            <a:r>
              <a:rPr lang="en-US" sz="900" dirty="0" smtClean="0">
                <a:solidFill>
                  <a:schemeClr val="tx2"/>
                </a:solidFill>
                <a:latin typeface="Helvetica" charset="0"/>
              </a:rPr>
              <a:t>G1601455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" name="Photo Editor Photo" r:id="rId16" imgW="4409524" imgH="3219899" progId="MSPhotoEd.3">
                  <p:embed/>
                </p:oleObj>
              </mc:Choice>
              <mc:Fallback>
                <p:oleObj name="Photo Editor Photo" r:id="rId16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lsc_logo.gif"/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/>
        </p:blipFill>
        <p:spPr>
          <a:xfrm>
            <a:off x="7391400" y="228600"/>
            <a:ext cx="1789350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11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jpe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65" y="1524000"/>
            <a:ext cx="6694635" cy="48901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295400" y="1447800"/>
            <a:ext cx="6781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dirty="0" smtClean="0"/>
              <a:t>The Birth of Gravitational</a:t>
            </a:r>
            <a:r>
              <a:rPr lang="en-US" dirty="0" smtClean="0"/>
              <a:t>-Wave </a:t>
            </a:r>
            <a:r>
              <a:rPr lang="en-US" dirty="0" smtClean="0"/>
              <a:t>Astronomy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524000" y="5181600"/>
            <a:ext cx="6400800" cy="13716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Fred Raab, for the LIGO Laboratory and the LIGO Scientific Collaboration</a:t>
            </a:r>
          </a:p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13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-Jul-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16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observing run of LIGO’s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-generation detectors have</a:t>
            </a:r>
            <a:r>
              <a:rPr lang="en-US" sz="2000" dirty="0" smtClean="0"/>
              <a:t> initiated </a:t>
            </a:r>
            <a:r>
              <a:rPr lang="en-US" sz="2000" dirty="0" smtClean="0"/>
              <a:t>Gravitational-Wave Astronomy.</a:t>
            </a:r>
          </a:p>
          <a:p>
            <a:r>
              <a:rPr lang="en-US" sz="2000" dirty="0" smtClean="0"/>
              <a:t>General Relativity provides </a:t>
            </a:r>
            <a:r>
              <a:rPr lang="en-US" sz="2000" dirty="0" smtClean="0"/>
              <a:t>a </a:t>
            </a:r>
            <a:r>
              <a:rPr lang="en-US" sz="2000" dirty="0" smtClean="0"/>
              <a:t>powerful framework from Earth-bound physics to mergers of stellar mass black holes at velocities near the speed of light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Black Hole Binaries exist and merge hourly somewhere in the universe</a:t>
            </a:r>
            <a:endParaRPr lang="en-US" sz="2000" dirty="0" smtClean="0"/>
          </a:p>
          <a:p>
            <a:r>
              <a:rPr lang="en-US" sz="2000" dirty="0" smtClean="0"/>
              <a:t>An emerging international network of detectors </a:t>
            </a:r>
            <a:r>
              <a:rPr lang="en-US" sz="2000" dirty="0" smtClean="0"/>
              <a:t>soon will </a:t>
            </a:r>
            <a:r>
              <a:rPr lang="en-US" sz="2000" dirty="0" smtClean="0"/>
              <a:t>provide more accurate positions of sources to enable EM follow-ups of GW events.</a:t>
            </a:r>
          </a:p>
          <a:p>
            <a:r>
              <a:rPr lang="en-US" sz="2000" dirty="0" smtClean="0"/>
              <a:t>There is still room within the laws of physics to develop more powerful generations of </a:t>
            </a:r>
            <a:r>
              <a:rPr lang="en-US" sz="2000" dirty="0" smtClean="0"/>
              <a:t>detectors and much physics still to be harvested from their observations.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Birth of Gravitational Wave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1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8580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Basic idea is simple</a:t>
            </a:r>
          </a:p>
        </p:txBody>
      </p:sp>
      <p:pic>
        <p:nvPicPr>
          <p:cNvPr id="29698" name="Picture 3" descr="fig03-grav wave effect 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676"/>
          <a:stretch>
            <a:fillRect/>
          </a:stretch>
        </p:blipFill>
        <p:spPr bwMode="auto">
          <a:xfrm>
            <a:off x="1219200" y="1622425"/>
            <a:ext cx="66294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6477000" y="3505200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GW amplitude h = (R</a:t>
            </a:r>
            <a:r>
              <a:rPr lang="en-US" baseline="-25000"/>
              <a:t>x</a:t>
            </a:r>
            <a:r>
              <a:rPr lang="en-US"/>
              <a:t>-R</a:t>
            </a:r>
            <a:r>
              <a:rPr lang="en-US" baseline="-25000"/>
              <a:t>y</a:t>
            </a:r>
            <a:r>
              <a:rPr lang="en-US"/>
              <a:t>)/R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670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Spatial asymmetry induces relative phase shifts on light in arms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3072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cartoon</a:t>
            </a:r>
            <a:endParaRPr lang="en-US" dirty="0"/>
          </a:p>
        </p:txBody>
      </p:sp>
      <p:pic>
        <p:nvPicPr>
          <p:cNvPr id="6" name="Content Placeholder 5" descr="Screen shot 2015-01-14 at 6.04.1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3057"/>
          <a:stretch/>
        </p:blipFill>
        <p:spPr>
          <a:xfrm>
            <a:off x="1178868" y="1633554"/>
            <a:ext cx="6919259" cy="440268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772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1443" y="5943600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latin typeface="Arial"/>
              </a:rPr>
              <a:t>R. </a:t>
            </a:r>
            <a:r>
              <a:rPr lang="en-US" sz="1800" b="0" dirty="0" err="1" smtClean="0">
                <a:latin typeface="Arial"/>
              </a:rPr>
              <a:t>Adhikari</a:t>
            </a:r>
            <a:endParaRPr lang="en-US" sz="1800" b="0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Raab:  Birth of Gravitational Wave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Discovery Timeline – Advanced LIGO’s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Observations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 descr="LIGO-Discovery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549400"/>
            <a:ext cx="7874000" cy="477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59436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Courtesy Caltech/MIT/LIGO Laboratory</a:t>
            </a:r>
          </a:p>
        </p:txBody>
      </p:sp>
    </p:spTree>
    <p:extLst>
      <p:ext uri="{BB962C8B-B14F-4D97-AF65-F5344CB8AC3E}">
        <p14:creationId xmlns:p14="http://schemas.microsoft.com/office/powerpoint/2010/main" val="400560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Stellar-Mass Black Holes –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Birth of Gravitational Wave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66800" y="1724790"/>
            <a:ext cx="7137400" cy="4670930"/>
            <a:chOff x="1066800" y="1724790"/>
            <a:chExt cx="7137400" cy="4670930"/>
          </a:xfrm>
        </p:grpSpPr>
        <p:pic>
          <p:nvPicPr>
            <p:cNvPr id="8" name="Picture 7" descr="BlackHolesOfKnownMass15Jun16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96"/>
            <a:stretch/>
          </p:blipFill>
          <p:spPr>
            <a:xfrm>
              <a:off x="1066800" y="1724790"/>
              <a:ext cx="7137400" cy="46709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47800" y="5867400"/>
              <a:ext cx="624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Courtesy Caltech/MIT/LIGO Laboratory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59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 Localization Is Poor With Only Two Detectors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95400" y="1600200"/>
            <a:ext cx="6324600" cy="4743450"/>
            <a:chOff x="1295400" y="1600200"/>
            <a:chExt cx="6324600" cy="4743450"/>
          </a:xfrm>
        </p:grpSpPr>
        <p:pic>
          <p:nvPicPr>
            <p:cNvPr id="5" name="Picture 4" descr="SkyLocalizationImag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600200"/>
              <a:ext cx="6324600" cy="47434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5943600"/>
              <a:ext cx="563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Image credit: LIGO (Leo Singer) /Milky Way image (Axel </a:t>
              </a:r>
              <a:r>
                <a:rPr lang="en-US" sz="1400" dirty="0" err="1"/>
                <a:t>Mellinger</a:t>
              </a:r>
              <a:r>
                <a:rPr lang="en-US" sz="1400" dirty="0"/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978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DACAB0A-60E5-A44A-94AD-4BFE796F75D9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2470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94370DCA-CDB5-6C4F-84BC-66DBA0C370B7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7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2476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6713" y="138113"/>
            <a:ext cx="69548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Helvetica"/>
              </a:rPr>
              <a:t>The advanced GW detector network:</a:t>
            </a:r>
          </a:p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</a:rPr>
              <a:t>2015-2025</a:t>
            </a:r>
          </a:p>
        </p:txBody>
      </p:sp>
      <p:sp>
        <p:nvSpPr>
          <p:cNvPr id="62480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2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3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2016</a:t>
            </a:r>
            <a:endParaRPr lang="en-US" sz="1400" b="1" dirty="0">
              <a:solidFill>
                <a:srgbClr val="618FFD"/>
              </a:solidFill>
              <a:latin typeface="Arial" charset="0"/>
            </a:endParaRPr>
          </a:p>
        </p:txBody>
      </p:sp>
      <p:sp>
        <p:nvSpPr>
          <p:cNvPr id="62484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107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2024</a:t>
            </a:r>
          </a:p>
        </p:txBody>
      </p:sp>
      <p:sp>
        <p:nvSpPr>
          <p:cNvPr id="62485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2018?</a:t>
            </a:r>
            <a:endParaRPr lang="en-US" sz="1400" b="1" dirty="0">
              <a:solidFill>
                <a:srgbClr val="618FFD"/>
              </a:solidFill>
              <a:latin typeface="Arial" charset="0"/>
            </a:endParaRPr>
          </a:p>
        </p:txBody>
      </p:sp>
      <p:graphicFrame>
        <p:nvGraphicFramePr>
          <p:cNvPr id="62486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02C136-A621-B64D-A789-78C9BFDF05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6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638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6600"/>
                </a:solidFill>
              </a:rPr>
              <a:t>Initial S6 </a:t>
            </a:r>
            <a:r>
              <a:rPr lang="en-US" dirty="0" smtClean="0"/>
              <a:t>/ </a:t>
            </a:r>
            <a:r>
              <a:rPr lang="en-US" dirty="0" smtClean="0">
                <a:solidFill>
                  <a:srgbClr val="C00000"/>
                </a:solidFill>
              </a:rPr>
              <a:t>Advanced O1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3333CC"/>
                </a:solidFill>
              </a:rPr>
              <a:t>Design</a:t>
            </a:r>
            <a:r>
              <a:rPr lang="en-US" dirty="0" smtClean="0"/>
              <a:t> /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A+ Upgrade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1028" y="2656582"/>
            <a:ext cx="3435345" cy="107721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~3 x the sensitivity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made the difference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3810001"/>
            <a:ext cx="0" cy="838200"/>
          </a:xfrm>
          <a:prstGeom prst="straightConnector1">
            <a:avLst/>
          </a:prstGeom>
          <a:ln w="889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495801"/>
            <a:ext cx="0" cy="838200"/>
          </a:xfrm>
          <a:prstGeom prst="straightConnector1">
            <a:avLst/>
          </a:prstGeom>
          <a:ln w="88900">
            <a:solidFill>
              <a:srgbClr val="3333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05328" y="5282625"/>
            <a:ext cx="1991040" cy="58477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3333CC"/>
                </a:solidFill>
              </a:rPr>
              <a:t>~3 x to go!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53000" y="5181601"/>
            <a:ext cx="0" cy="838200"/>
          </a:xfrm>
          <a:prstGeom prst="straightConnector1">
            <a:avLst/>
          </a:prstGeom>
          <a:ln w="889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23915" y="5094982"/>
            <a:ext cx="2144527" cy="107721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And we can</a:t>
            </a:r>
            <a:br>
              <a:rPr lang="en-US" sz="3200" dirty="0">
                <a:solidFill>
                  <a:srgbClr val="00B0F0"/>
                </a:solidFill>
              </a:rPr>
            </a:br>
            <a:r>
              <a:rPr lang="en-US" sz="3200" dirty="0">
                <a:solidFill>
                  <a:srgbClr val="00B0F0"/>
                </a:solidFill>
              </a:rPr>
              <a:t>go beyond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Birth of Gravitational Wave Astronomy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Birth of Gravitational Wave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 descr="The_Gravitational_wave_spectrum_Sources_and_Dete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 NASA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6450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85841</TotalTime>
  <Words>335</Words>
  <Application>Microsoft Macintosh PowerPoint</Application>
  <PresentationFormat>On-screen Show (4:3)</PresentationFormat>
  <Paragraphs>61</Paragraphs>
  <Slides>10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LIGO_II</vt:lpstr>
      <vt:lpstr>Photo Editor Photo</vt:lpstr>
      <vt:lpstr>Image</vt:lpstr>
      <vt:lpstr>PowerPoint Presentation</vt:lpstr>
      <vt:lpstr>Basic idea is simple</vt:lpstr>
      <vt:lpstr>Noise cartoon</vt:lpstr>
      <vt:lpstr>Discovery Timeline – Advanced LIGO’s 1st Observations</vt:lpstr>
      <vt:lpstr>Known Stellar-Mass Black Holes – June 2016</vt:lpstr>
      <vt:lpstr>Sky Localization Is Poor With Only Two Detectors</vt:lpstr>
      <vt:lpstr>PowerPoint Presentation</vt:lpstr>
      <vt:lpstr>Initial S6 / Advanced O1 Design / A+ Upgrade</vt:lpstr>
      <vt:lpstr>PowerPoint Presentation</vt:lpstr>
      <vt:lpstr>Summary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Fred Raab</cp:lastModifiedBy>
  <cp:revision>370</cp:revision>
  <cp:lastPrinted>2016-04-24T22:40:02Z</cp:lastPrinted>
  <dcterms:created xsi:type="dcterms:W3CDTF">2011-03-02T00:22:05Z</dcterms:created>
  <dcterms:modified xsi:type="dcterms:W3CDTF">2016-07-04T20:25:24Z</dcterms:modified>
</cp:coreProperties>
</file>