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18"/>
  </p:notesMasterIdLst>
  <p:handoutMasterIdLst>
    <p:handoutMasterId r:id="rId19"/>
  </p:handoutMasterIdLst>
  <p:sldIdLst>
    <p:sldId id="257" r:id="rId3"/>
    <p:sldId id="285" r:id="rId4"/>
    <p:sldId id="299" r:id="rId5"/>
    <p:sldId id="286" r:id="rId6"/>
    <p:sldId id="287" r:id="rId7"/>
    <p:sldId id="295" r:id="rId8"/>
    <p:sldId id="298" r:id="rId9"/>
    <p:sldId id="297" r:id="rId10"/>
    <p:sldId id="300" r:id="rId11"/>
    <p:sldId id="288" r:id="rId12"/>
    <p:sldId id="289" r:id="rId13"/>
    <p:sldId id="264" r:id="rId14"/>
    <p:sldId id="281" r:id="rId15"/>
    <p:sldId id="279" r:id="rId16"/>
    <p:sldId id="280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630"/>
    <a:srgbClr val="EAEEFF"/>
    <a:srgbClr val="E4EBFF"/>
    <a:srgbClr val="326464"/>
    <a:srgbClr val="E20613"/>
    <a:srgbClr val="FC950C"/>
    <a:srgbClr val="E4EBFC"/>
    <a:srgbClr val="377373"/>
    <a:srgbClr val="CC6600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5" autoAdjust="0"/>
    <p:restoredTop sz="85219" autoAdjust="0"/>
  </p:normalViewPr>
  <p:slideViewPr>
    <p:cSldViewPr>
      <p:cViewPr varScale="1">
        <p:scale>
          <a:sx n="111" d="100"/>
          <a:sy n="111" d="100"/>
        </p:scale>
        <p:origin x="5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28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23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Photo Editor Photo" r:id="rId8" imgW="4409524" imgH="3219899" progId="">
                  <p:embed/>
                </p:oleObj>
              </mc:Choice>
              <mc:Fallback>
                <p:oleObj name="Photo Editor Photo" r:id="rId8" imgW="4409524" imgH="321989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"/>
                        <a:ext cx="1371600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9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14FFB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EC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G1601449	Dawn Workshop July 2016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199"/>
            <a:ext cx="7772400" cy="1676401"/>
          </a:xfrm>
        </p:spPr>
        <p:txBody>
          <a:bodyPr/>
          <a:lstStyle/>
          <a:p>
            <a:r>
              <a:rPr lang="en-US" dirty="0"/>
              <a:t>Reaching </a:t>
            </a:r>
            <a:r>
              <a:rPr lang="en-US" dirty="0" smtClean="0"/>
              <a:t>the Advanced </a:t>
            </a:r>
            <a:r>
              <a:rPr lang="en-US" dirty="0"/>
              <a:t>LIGO Detector Design </a:t>
            </a:r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sz="2000" dirty="0" smtClean="0"/>
              <a:t>July 7, 2016</a:t>
            </a:r>
          </a:p>
          <a:p>
            <a:r>
              <a:rPr lang="en-US" dirty="0" smtClean="0"/>
              <a:t>Daniel Sigg</a:t>
            </a:r>
            <a:br>
              <a:rPr lang="en-US" dirty="0" smtClean="0"/>
            </a:br>
            <a:r>
              <a:rPr lang="en-US" dirty="0" smtClean="0"/>
              <a:t>LIGO Hanford Observatory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Detail:</a:t>
            </a:r>
            <a:br>
              <a:rPr lang="en-US" dirty="0"/>
            </a:br>
            <a:r>
              <a:rPr lang="en-US" dirty="0" smtClean="0"/>
              <a:t>Post O2 </a:t>
            </a:r>
            <a:r>
              <a:rPr lang="en-US" dirty="0"/>
              <a:t>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Replace end test masses and end reaction masses</a:t>
            </a:r>
          </a:p>
          <a:p>
            <a:pPr lvl="1"/>
            <a:r>
              <a:rPr lang="en-US" dirty="0" smtClean="0"/>
              <a:t>Fix 532nm coating error → should help with robust locking</a:t>
            </a:r>
          </a:p>
          <a:p>
            <a:pPr lvl="1"/>
            <a:r>
              <a:rPr lang="en-US" dirty="0" smtClean="0"/>
              <a:t>Fix phase ripple that scatters light</a:t>
            </a:r>
          </a:p>
          <a:p>
            <a:pPr lvl="1"/>
            <a:r>
              <a:rPr lang="en-US" dirty="0" smtClean="0"/>
              <a:t>Reduce squeezed film damping with new annular ERM</a:t>
            </a:r>
          </a:p>
          <a:p>
            <a:r>
              <a:rPr lang="en-US" dirty="0"/>
              <a:t>Replace Compensation Plate on H1 (a la L1)</a:t>
            </a:r>
          </a:p>
          <a:p>
            <a:r>
              <a:rPr lang="en-US" dirty="0"/>
              <a:t>Test mass Suspension mode dampers for H1</a:t>
            </a:r>
          </a:p>
          <a:p>
            <a:pPr lvl="1"/>
            <a:r>
              <a:rPr lang="en-US" dirty="0"/>
              <a:t>Dampers for triple suspensions in development</a:t>
            </a:r>
          </a:p>
          <a:p>
            <a:r>
              <a:rPr lang="en-US" dirty="0" smtClean="0"/>
              <a:t>Uptime → Robustness</a:t>
            </a:r>
          </a:p>
          <a:p>
            <a:pPr lvl="1"/>
            <a:r>
              <a:rPr lang="en-US" dirty="0" smtClean="0"/>
              <a:t>Improve wind mitigation at LHO (tilt sensors, wind fences)</a:t>
            </a:r>
          </a:p>
          <a:p>
            <a:r>
              <a:rPr lang="en-US" dirty="0" smtClean="0"/>
              <a:t>Acoustic </a:t>
            </a:r>
            <a:r>
              <a:rPr lang="en-US" dirty="0"/>
              <a:t>mode dampers for test masses</a:t>
            </a:r>
          </a:p>
          <a:p>
            <a:pPr lvl="1"/>
            <a:r>
              <a:rPr lang="en-US" dirty="0"/>
              <a:t>3rd technique for Parametric Instability mitigation; still in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8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Squeezed Light Injection: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Post O2/O3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5410200" cy="4114800"/>
          </a:xfrm>
        </p:spPr>
        <p:txBody>
          <a:bodyPr/>
          <a:lstStyle/>
          <a:p>
            <a:r>
              <a:rPr lang="en-US" dirty="0"/>
              <a:t>Squeezed light source with in-</a:t>
            </a:r>
            <a:r>
              <a:rPr lang="en-US" dirty="0" err="1"/>
              <a:t>vac</a:t>
            </a:r>
            <a:r>
              <a:rPr lang="en-US" dirty="0"/>
              <a:t> OPO currently in development</a:t>
            </a:r>
          </a:p>
          <a:p>
            <a:pPr marL="625475" lvl="1"/>
            <a:r>
              <a:rPr lang="en-US" dirty="0"/>
              <a:t>Provide 3-5 dB of quantum noise reduction at high frequencies &amp; corresponding increase in radiation pressure noise</a:t>
            </a:r>
          </a:p>
          <a:p>
            <a:pPr marL="625475" lvl="1"/>
            <a:r>
              <a:rPr lang="en-US" dirty="0"/>
              <a:t>Planning to make this an option for post-O2</a:t>
            </a:r>
          </a:p>
          <a:p>
            <a:pPr marL="225425"/>
            <a:r>
              <a:rPr lang="en-US" dirty="0"/>
              <a:t>Addition of filter cavity would limit the low-frequency noise increase</a:t>
            </a:r>
          </a:p>
          <a:p>
            <a:pPr marL="625475" lvl="1"/>
            <a:r>
              <a:rPr lang="en-US" dirty="0"/>
              <a:t>Short filter cavity: ‘do no harm’</a:t>
            </a:r>
          </a:p>
          <a:p>
            <a:pPr marL="625475" lvl="1"/>
            <a:r>
              <a:rPr lang="en-US" dirty="0"/>
              <a:t>In development for testing at MIT-LASTI</a:t>
            </a:r>
          </a:p>
          <a:p>
            <a:pPr marL="625475" lvl="1"/>
            <a:r>
              <a:rPr lang="en-US" dirty="0"/>
              <a:t>Planning this as a post-O3 </a:t>
            </a:r>
            <a:r>
              <a:rPr lang="en-US" dirty="0" smtClean="0"/>
              <a:t>option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138" y="1447800"/>
            <a:ext cx="3139002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534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Sensitivity of initial detectors was surpassed quickly</a:t>
            </a:r>
          </a:p>
          <a:p>
            <a:r>
              <a:rPr lang="en-US" dirty="0" smtClean="0"/>
              <a:t>Successful O1 run and first GW detection</a:t>
            </a:r>
          </a:p>
          <a:p>
            <a:pPr lvl="1"/>
            <a:r>
              <a:rPr lang="en-US" dirty="0" smtClean="0"/>
              <a:t>There is now more incentive to run</a:t>
            </a:r>
          </a:p>
          <a:p>
            <a:r>
              <a:rPr lang="en-US" dirty="0" smtClean="0"/>
              <a:t>Explanation for low frequency noise is elusive</a:t>
            </a:r>
          </a:p>
          <a:p>
            <a:r>
              <a:rPr lang="en-US" dirty="0" smtClean="0"/>
              <a:t>High power operations hampered by laser problems</a:t>
            </a:r>
          </a:p>
          <a:p>
            <a:r>
              <a:rPr lang="en-US" dirty="0" smtClean="0"/>
              <a:t>Improvements in seismic</a:t>
            </a:r>
          </a:p>
          <a:p>
            <a:pPr lvl="1"/>
            <a:r>
              <a:rPr lang="en-US" dirty="0" smtClean="0"/>
              <a:t>High wind &amp; high µ</a:t>
            </a:r>
            <a:r>
              <a:rPr lang="en-US" dirty="0" err="1" smtClean="0"/>
              <a:t>seis</a:t>
            </a:r>
            <a:r>
              <a:rPr lang="en-US" dirty="0" smtClean="0"/>
              <a:t> problem </a:t>
            </a:r>
            <a:r>
              <a:rPr lang="en-US" dirty="0"/>
              <a:t>at </a:t>
            </a:r>
            <a:r>
              <a:rPr lang="en-US" dirty="0" smtClean="0"/>
              <a:t>LHO: tilt meters were installed</a:t>
            </a:r>
          </a:p>
          <a:p>
            <a:r>
              <a:rPr lang="en-US" dirty="0" smtClean="0"/>
              <a:t>Major vent at LLO: fix Faraday, ITM comp, BS baffle, etc.</a:t>
            </a:r>
          </a:p>
          <a:p>
            <a:r>
              <a:rPr lang="en-US" dirty="0" smtClean="0"/>
              <a:t>Ready for O2 in September of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990600"/>
          </a:xfrm>
        </p:spPr>
        <p:txBody>
          <a:bodyPr/>
          <a:lstStyle/>
          <a:p>
            <a:r>
              <a:rPr lang="en-US" dirty="0"/>
              <a:t>Mystery Low Frequency </a:t>
            </a:r>
            <a:r>
              <a:rPr lang="en-US" dirty="0" smtClean="0"/>
              <a:t>Noise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 dirty="0" smtClean="0"/>
              <a:t>What’s known:</a:t>
            </a:r>
          </a:p>
          <a:p>
            <a:pPr lvl="1"/>
            <a:r>
              <a:rPr lang="en-US" dirty="0" smtClean="0"/>
              <a:t>Possible explanation at lower end, but not at 80 Hz</a:t>
            </a:r>
          </a:p>
          <a:p>
            <a:pPr lvl="1"/>
            <a:r>
              <a:rPr lang="en-US" dirty="0" smtClean="0"/>
              <a:t>Similar level between H1 and L1</a:t>
            </a:r>
          </a:p>
          <a:p>
            <a:pPr lvl="1"/>
            <a:r>
              <a:rPr lang="en-US" dirty="0" smtClean="0"/>
              <a:t>L1 shows additional bumps (maybe due to scattering)</a:t>
            </a:r>
          </a:p>
          <a:p>
            <a:pPr lvl="1"/>
            <a:r>
              <a:rPr lang="en-US" dirty="0" smtClean="0"/>
              <a:t>Relatively stationary</a:t>
            </a:r>
          </a:p>
          <a:p>
            <a:pPr lvl="1"/>
            <a:r>
              <a:rPr lang="en-US" dirty="0" smtClean="0"/>
              <a:t>To reach above 100Mpc NS </a:t>
            </a:r>
            <a:r>
              <a:rPr lang="en-US" dirty="0" err="1" smtClean="0"/>
              <a:t>inspiral</a:t>
            </a:r>
            <a:r>
              <a:rPr lang="en-US" dirty="0" smtClean="0"/>
              <a:t> range we need both</a:t>
            </a:r>
          </a:p>
          <a:p>
            <a:pPr lvl="2"/>
            <a:r>
              <a:rPr lang="en-US" dirty="0" smtClean="0"/>
              <a:t>Reduce this noise and</a:t>
            </a:r>
          </a:p>
          <a:p>
            <a:pPr lvl="2"/>
            <a:r>
              <a:rPr lang="en-US" dirty="0"/>
              <a:t>Higher laser power to reduce shot noise</a:t>
            </a:r>
            <a:endParaRPr lang="en-US" dirty="0" smtClean="0"/>
          </a:p>
          <a:p>
            <a:r>
              <a:rPr lang="en-US" dirty="0" smtClean="0"/>
              <a:t>Unknown:</a:t>
            </a:r>
          </a:p>
          <a:p>
            <a:pPr lvl="1"/>
            <a:r>
              <a:rPr lang="en-US" dirty="0" smtClean="0"/>
              <a:t>What causes it</a:t>
            </a:r>
          </a:p>
          <a:p>
            <a:pPr lvl="1"/>
            <a:r>
              <a:rPr lang="en-US" dirty="0" smtClean="0"/>
              <a:t>Single or multiple sources</a:t>
            </a:r>
            <a:endParaRPr lang="en-US" dirty="0"/>
          </a:p>
          <a:p>
            <a:pPr lvl="1"/>
            <a:r>
              <a:rPr lang="en-US" dirty="0" smtClean="0"/>
              <a:t>Exact spectral shape (not enough exposed, but not flat)</a:t>
            </a:r>
          </a:p>
        </p:txBody>
      </p:sp>
    </p:spTree>
    <p:extLst>
      <p:ext uri="{BB962C8B-B14F-4D97-AF65-F5344CB8AC3E}">
        <p14:creationId xmlns:p14="http://schemas.microsoft.com/office/powerpoint/2010/main" val="96211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990600"/>
          </a:xfrm>
        </p:spPr>
        <p:txBody>
          <a:bodyPr/>
          <a:lstStyle/>
          <a:p>
            <a:r>
              <a:rPr lang="en-US" dirty="0" smtClean="0"/>
              <a:t>Mystery Low Frequency Noise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</a:t>
            </a:r>
            <a:r>
              <a:rPr lang="en-US" dirty="0" err="1" smtClean="0"/>
              <a:t>ain’t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ETM/ITM coating thermal or SUS thermal</a:t>
            </a:r>
          </a:p>
          <a:p>
            <a:pPr lvl="1"/>
            <a:r>
              <a:rPr lang="en-US" dirty="0" smtClean="0"/>
              <a:t>Just </a:t>
            </a:r>
            <a:r>
              <a:rPr lang="en-US" dirty="0"/>
              <a:t>s</a:t>
            </a:r>
            <a:r>
              <a:rPr lang="en-US" dirty="0" smtClean="0"/>
              <a:t>cattering (too stationary)</a:t>
            </a:r>
          </a:p>
          <a:p>
            <a:pPr lvl="1"/>
            <a:r>
              <a:rPr lang="en-US" dirty="0" smtClean="0"/>
              <a:t>Suspension drive electronics</a:t>
            </a:r>
          </a:p>
          <a:p>
            <a:pPr lvl="1"/>
            <a:r>
              <a:rPr lang="en-US" dirty="0" smtClean="0"/>
              <a:t>Electric charge</a:t>
            </a:r>
          </a:p>
          <a:p>
            <a:pPr lvl="1"/>
            <a:r>
              <a:rPr lang="en-US" dirty="0" smtClean="0"/>
              <a:t>Sensing noise</a:t>
            </a:r>
          </a:p>
          <a:p>
            <a:pPr lvl="1"/>
            <a:r>
              <a:rPr lang="en-US" dirty="0" smtClean="0"/>
              <a:t>Laser noise (frequency, intensity, RFAM)</a:t>
            </a:r>
          </a:p>
          <a:p>
            <a:pPr lvl="1"/>
            <a:r>
              <a:rPr lang="en-US" dirty="0" smtClean="0"/>
              <a:t>Beam jitter</a:t>
            </a:r>
          </a:p>
          <a:p>
            <a:pPr lvl="1"/>
            <a:r>
              <a:rPr lang="en-US" dirty="0" smtClean="0"/>
              <a:t>Angular control noise</a:t>
            </a:r>
          </a:p>
          <a:p>
            <a:pPr lvl="1"/>
            <a:r>
              <a:rPr lang="en-US" dirty="0" smtClean="0"/>
              <a:t>Up-conversion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eamsplitter</a:t>
            </a:r>
            <a:r>
              <a:rPr lang="en-US" dirty="0" smtClean="0"/>
              <a:t> motion</a:t>
            </a:r>
          </a:p>
          <a:p>
            <a:pPr lvl="1"/>
            <a:r>
              <a:rPr lang="en-US" dirty="0" smtClean="0"/>
              <a:t>OMC related</a:t>
            </a:r>
          </a:p>
          <a:p>
            <a:pPr lvl="1"/>
            <a:r>
              <a:rPr lang="en-US" dirty="0" smtClean="0"/>
              <a:t>PEM related such as acoustic, seismic, magnetic, …</a:t>
            </a:r>
          </a:p>
        </p:txBody>
      </p:sp>
    </p:spTree>
    <p:extLst>
      <p:ext uri="{BB962C8B-B14F-4D97-AF65-F5344CB8AC3E}">
        <p14:creationId xmlns:p14="http://schemas.microsoft.com/office/powerpoint/2010/main" val="374390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96200" cy="1066800"/>
          </a:xfrm>
        </p:spPr>
        <p:txBody>
          <a:bodyPr/>
          <a:lstStyle/>
          <a:p>
            <a:r>
              <a:rPr lang="en-US" dirty="0"/>
              <a:t>Mystery Low Frequency </a:t>
            </a:r>
            <a:r>
              <a:rPr lang="en-US" dirty="0" smtClean="0"/>
              <a:t>Noise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out there:</a:t>
            </a:r>
          </a:p>
          <a:p>
            <a:pPr lvl="1"/>
            <a:r>
              <a:rPr lang="en-US" dirty="0" smtClean="0"/>
              <a:t>Scattering (not completely ruled out)</a:t>
            </a:r>
            <a:endParaRPr lang="en-US" dirty="0"/>
          </a:p>
          <a:p>
            <a:pPr lvl="1"/>
            <a:r>
              <a:rPr lang="en-US" dirty="0"/>
              <a:t>Squeezed film </a:t>
            </a:r>
            <a:r>
              <a:rPr lang="en-US" dirty="0" smtClean="0"/>
              <a:t>damping</a:t>
            </a:r>
          </a:p>
          <a:p>
            <a:pPr lvl="1"/>
            <a:r>
              <a:rPr lang="en-US" dirty="0" smtClean="0"/>
              <a:t>Mechanical interference</a:t>
            </a:r>
            <a:endParaRPr lang="en-US" dirty="0"/>
          </a:p>
          <a:p>
            <a:pPr lvl="1"/>
            <a:r>
              <a:rPr lang="en-US" dirty="0" smtClean="0"/>
              <a:t>Anything </a:t>
            </a:r>
            <a:r>
              <a:rPr lang="en-US" dirty="0"/>
              <a:t>in the </a:t>
            </a:r>
            <a:r>
              <a:rPr lang="en-US" dirty="0" smtClean="0"/>
              <a:t>SRC such as ITM/BS </a:t>
            </a:r>
            <a:r>
              <a:rPr lang="en-US" smtClean="0"/>
              <a:t>AR coatings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92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Interleave commissioning with observation runs</a:t>
            </a:r>
          </a:p>
          <a:p>
            <a:pPr lvl="1"/>
            <a:r>
              <a:rPr lang="en-US" dirty="0" smtClean="0"/>
              <a:t>Shorter runs at the beginning</a:t>
            </a:r>
          </a:p>
          <a:p>
            <a:r>
              <a:rPr lang="en-US" dirty="0" smtClean="0"/>
              <a:t>Work in stages</a:t>
            </a:r>
          </a:p>
          <a:p>
            <a:pPr lvl="1"/>
            <a:r>
              <a:rPr lang="en-US" dirty="0" smtClean="0"/>
              <a:t>O1: ~3 months, we could get lucky</a:t>
            </a:r>
          </a:p>
          <a:p>
            <a:pPr lvl="1"/>
            <a:r>
              <a:rPr lang="en-US" dirty="0" smtClean="0"/>
              <a:t>O2: ~6 months run at ~100 </a:t>
            </a:r>
            <a:r>
              <a:rPr lang="en-US" dirty="0" err="1" smtClean="0"/>
              <a:t>Mpc</a:t>
            </a:r>
            <a:endParaRPr lang="en-US" dirty="0" smtClean="0"/>
          </a:p>
          <a:p>
            <a:pPr lvl="1"/>
            <a:r>
              <a:rPr lang="en-US" dirty="0" smtClean="0"/>
              <a:t>O3: long run at ~150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smtClean="0"/>
              <a:t>Commissioning:</a:t>
            </a:r>
          </a:p>
          <a:p>
            <a:pPr lvl="1"/>
            <a:r>
              <a:rPr lang="en-US" dirty="0" smtClean="0"/>
              <a:t>After O1: Increase power to 50W+</a:t>
            </a:r>
          </a:p>
          <a:p>
            <a:pPr lvl="1"/>
            <a:r>
              <a:rPr lang="en-US" dirty="0"/>
              <a:t>After </a:t>
            </a:r>
            <a:r>
              <a:rPr lang="en-US" dirty="0" smtClean="0"/>
              <a:t>O2: </a:t>
            </a:r>
            <a:r>
              <a:rPr lang="en-US" dirty="0"/>
              <a:t>Increase power to </a:t>
            </a:r>
            <a:r>
              <a:rPr lang="en-US" dirty="0" smtClean="0"/>
              <a:t>100W+ (or squeezing)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956100">
            <a:off x="3570665" y="303638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were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3505200" y="3276600"/>
            <a:ext cx="990600" cy="181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5201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Goals for Early Runs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6227025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2766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O1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2575" y="3759831"/>
            <a:ext cx="221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466630"/>
                </a:solidFill>
                <a:latin typeface="Helvetica" pitchFamily="34" charset="0"/>
                <a:cs typeface="Helvetica" pitchFamily="34" charset="0"/>
              </a:rPr>
              <a:t>O2 projection</a:t>
            </a:r>
            <a:r>
              <a:rPr lang="en-US" i="0" dirty="0">
                <a:solidFill>
                  <a:srgbClr val="46663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i="0" dirty="0" smtClean="0">
                <a:solidFill>
                  <a:srgbClr val="466630"/>
                </a:solidFill>
                <a:latin typeface="Helvetica" pitchFamily="34" charset="0"/>
                <a:cs typeface="Helvetica" pitchFamily="34" charset="0"/>
              </a:rPr>
              <a:t>with 50 W laser power</a:t>
            </a:r>
          </a:p>
        </p:txBody>
      </p:sp>
    </p:spTree>
    <p:extLst>
      <p:ext uri="{BB962C8B-B14F-4D97-AF65-F5344CB8AC3E}">
        <p14:creationId xmlns:p14="http://schemas.microsoft.com/office/powerpoint/2010/main" val="176906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172200" cy="1143000"/>
          </a:xfrm>
        </p:spPr>
        <p:txBody>
          <a:bodyPr/>
          <a:lstStyle/>
          <a:p>
            <a:r>
              <a:rPr lang="en-US" dirty="0" smtClean="0"/>
              <a:t>Major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suppress low frequency noise</a:t>
            </a:r>
          </a:p>
          <a:p>
            <a:pPr lvl="1"/>
            <a:r>
              <a:rPr lang="en-US" dirty="0" smtClean="0"/>
              <a:t>Alignment noise</a:t>
            </a:r>
          </a:p>
          <a:p>
            <a:pPr lvl="1"/>
            <a:r>
              <a:rPr lang="en-US" dirty="0" smtClean="0"/>
              <a:t>Auxiliary degrees-of-freedom</a:t>
            </a:r>
          </a:p>
          <a:p>
            <a:pPr lvl="1"/>
            <a:r>
              <a:rPr lang="en-US" dirty="0" smtClean="0"/>
              <a:t>Unknown noise sources and unknown coupling mechanism</a:t>
            </a:r>
          </a:p>
          <a:p>
            <a:r>
              <a:rPr lang="en-US" dirty="0" smtClean="0"/>
              <a:t>Increase power from ~25W (O1) to ~150W</a:t>
            </a:r>
          </a:p>
          <a:p>
            <a:pPr lvl="1"/>
            <a:r>
              <a:rPr lang="en-US" dirty="0" smtClean="0"/>
              <a:t>Thermal lensing and thermal compensation</a:t>
            </a:r>
          </a:p>
          <a:p>
            <a:pPr lvl="1"/>
            <a:r>
              <a:rPr lang="en-US" dirty="0" smtClean="0"/>
              <a:t>Control alignment instabilities w/o degrading noise</a:t>
            </a:r>
          </a:p>
          <a:p>
            <a:pPr lvl="1"/>
            <a:r>
              <a:rPr lang="en-US" dirty="0" smtClean="0"/>
              <a:t>Control parametric instabilities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4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Detail:</a:t>
            </a:r>
            <a:br>
              <a:rPr lang="en-US" dirty="0" smtClean="0"/>
            </a:br>
            <a:r>
              <a:rPr lang="en-US" dirty="0" smtClean="0"/>
              <a:t>Post O1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the laser power: 25 W </a:t>
            </a:r>
            <a:r>
              <a:rPr lang="en-US" dirty="0" smtClean="0"/>
              <a:t>→ </a:t>
            </a:r>
            <a:r>
              <a:rPr lang="en-US" dirty="0"/>
              <a:t>50 W</a:t>
            </a:r>
          </a:p>
          <a:p>
            <a:pPr lvl="1"/>
            <a:r>
              <a:rPr lang="en-US" dirty="0"/>
              <a:t>Requires activating High Power Oscillator </a:t>
            </a:r>
            <a:r>
              <a:rPr lang="en-US" dirty="0" smtClean="0"/>
              <a:t>stage</a:t>
            </a:r>
          </a:p>
          <a:p>
            <a:pPr lvl="1"/>
            <a:r>
              <a:rPr lang="en-US" dirty="0" smtClean="0"/>
              <a:t>Currently at 40W at LHO</a:t>
            </a:r>
          </a:p>
          <a:p>
            <a:pPr lvl="1"/>
            <a:r>
              <a:rPr lang="en-US" dirty="0" smtClean="0"/>
              <a:t>LLO: Plagued by laser problems</a:t>
            </a:r>
            <a:endParaRPr lang="en-US" dirty="0"/>
          </a:p>
          <a:p>
            <a:r>
              <a:rPr lang="en-US" dirty="0"/>
              <a:t>Diagnose and reduce low-frequency noise</a:t>
            </a:r>
          </a:p>
          <a:p>
            <a:r>
              <a:rPr lang="en-US" dirty="0"/>
              <a:t>Diagnose and reduce other instrumental artifacts </a:t>
            </a:r>
          </a:p>
          <a:p>
            <a:pPr lvl="1"/>
            <a:r>
              <a:rPr lang="en-US" dirty="0"/>
              <a:t>transient noises and spectral lines observed in O1</a:t>
            </a:r>
          </a:p>
          <a:p>
            <a:r>
              <a:rPr lang="en-US" dirty="0"/>
              <a:t>Improve </a:t>
            </a:r>
            <a:r>
              <a:rPr lang="en-US" dirty="0" smtClean="0"/>
              <a:t>uptime</a:t>
            </a:r>
          </a:p>
          <a:p>
            <a:pPr lvl="1"/>
            <a:r>
              <a:rPr lang="en-US" dirty="0" smtClean="0"/>
              <a:t>Work on robustness </a:t>
            </a:r>
            <a:r>
              <a:rPr lang="en-US" dirty="0"/>
              <a:t>&amp;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7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6858000" cy="685800"/>
          </a:xfrm>
        </p:spPr>
        <p:txBody>
          <a:bodyPr/>
          <a:lstStyle/>
          <a:p>
            <a:r>
              <a:rPr lang="en-US" dirty="0"/>
              <a:t>Timeline between O1 &amp; </a:t>
            </a:r>
            <a:r>
              <a:rPr lang="en-US" dirty="0" smtClean="0"/>
              <a:t>O2</a:t>
            </a:r>
            <a:endParaRPr lang="en-US" dirty="0"/>
          </a:p>
        </p:txBody>
      </p:sp>
      <p:pic>
        <p:nvPicPr>
          <p:cNvPr id="5" name="Picture 4" descr="O1toO2_Actu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3" y="685800"/>
            <a:ext cx="727273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4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L1: In-vacuum work for O2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</a:p>
          <a:p>
            <a:pPr lvl="1"/>
            <a:r>
              <a:rPr lang="en-US" dirty="0" smtClean="0"/>
              <a:t>Faraday isolator, high QE photodetectors</a:t>
            </a:r>
          </a:p>
          <a:p>
            <a:pPr lvl="1"/>
            <a:r>
              <a:rPr lang="en-US" dirty="0"/>
              <a:t>Passive dampers for HAM seismic isolator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Stray light baffles</a:t>
            </a:r>
          </a:p>
          <a:p>
            <a:r>
              <a:rPr lang="en-US" dirty="0" smtClean="0"/>
              <a:t>Laser Power Increase</a:t>
            </a:r>
          </a:p>
          <a:p>
            <a:pPr lvl="1"/>
            <a:r>
              <a:rPr lang="en-US" dirty="0" smtClean="0"/>
              <a:t>Thermal compensation in signal recycling cavity</a:t>
            </a:r>
          </a:p>
          <a:p>
            <a:r>
              <a:rPr lang="en-US" dirty="0" smtClean="0"/>
              <a:t>Robustness</a:t>
            </a:r>
          </a:p>
          <a:p>
            <a:pPr lvl="1"/>
            <a:r>
              <a:rPr lang="en-US" dirty="0"/>
              <a:t>Passive tuned dampers for test mass suspension </a:t>
            </a:r>
            <a:r>
              <a:rPr lang="en-US" dirty="0" smtClean="0"/>
              <a:t>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2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Frequency Noise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5508"/>
            <a:ext cx="7391400" cy="4719092"/>
          </a:xfrm>
        </p:spPr>
      </p:pic>
      <p:sp>
        <p:nvSpPr>
          <p:cNvPr id="5" name="Oval 4"/>
          <p:cNvSpPr/>
          <p:nvPr/>
        </p:nvSpPr>
        <p:spPr bwMode="auto">
          <a:xfrm rot="331996">
            <a:off x="3676980" y="4739880"/>
            <a:ext cx="1143000" cy="457200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2901977">
            <a:off x="2569843" y="4160863"/>
            <a:ext cx="1143000" cy="457200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821583">
            <a:off x="2285310" y="332456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Some of </a:t>
            </a:r>
            <a:r>
              <a:rPr lang="en-US" sz="1800" b="0" i="0" smtClean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it is explained</a:t>
            </a:r>
            <a:endParaRPr lang="en-US" sz="1800" b="0" i="0" dirty="0" smtClean="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14158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Mystery noise(s)</a:t>
            </a:r>
          </a:p>
        </p:txBody>
      </p:sp>
    </p:spTree>
    <p:extLst>
      <p:ext uri="{BB962C8B-B14F-4D97-AF65-F5344CB8AC3E}">
        <p14:creationId xmlns:p14="http://schemas.microsoft.com/office/powerpoint/2010/main" val="367715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951707" y="3820740"/>
            <a:ext cx="5286640" cy="762000"/>
          </a:xfrm>
        </p:spPr>
        <p:txBody>
          <a:bodyPr/>
          <a:lstStyle/>
          <a:p>
            <a:r>
              <a:rPr lang="en-US" dirty="0" smtClean="0"/>
              <a:t>Updated Noise Budget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00100"/>
            <a:ext cx="6985427" cy="5772679"/>
          </a:xfrm>
        </p:spPr>
      </p:pic>
    </p:spTree>
    <p:extLst>
      <p:ext uri="{BB962C8B-B14F-4D97-AF65-F5344CB8AC3E}">
        <p14:creationId xmlns:p14="http://schemas.microsoft.com/office/powerpoint/2010/main" val="2135679985"/>
      </p:ext>
    </p:extLst>
  </p:cSld>
  <p:clrMapOvr>
    <a:masterClrMapping/>
  </p:clrMapOvr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20921</TotalTime>
  <Words>659</Words>
  <Application>Microsoft Office PowerPoint</Application>
  <PresentationFormat>On-screen Show (4:3)</PresentationFormat>
  <Paragraphs>115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Helvetica</vt:lpstr>
      <vt:lpstr>Times New Roman</vt:lpstr>
      <vt:lpstr>Wingdings</vt:lpstr>
      <vt:lpstr>aLIGO</vt:lpstr>
      <vt:lpstr>1_aLIGO</vt:lpstr>
      <vt:lpstr>Photo Editor Photo</vt:lpstr>
      <vt:lpstr>Reaching the Advanced LIGO Detector Design Sensitivity</vt:lpstr>
      <vt:lpstr>Plan</vt:lpstr>
      <vt:lpstr>Sensitivity Goals for Early Runs</vt:lpstr>
      <vt:lpstr>Major Challenges</vt:lpstr>
      <vt:lpstr>In Detail: Post O1 Commissioning</vt:lpstr>
      <vt:lpstr>Timeline between O1 &amp; O2</vt:lpstr>
      <vt:lpstr>L1: In-vacuum work for O2</vt:lpstr>
      <vt:lpstr>Low Frequency Noise</vt:lpstr>
      <vt:lpstr>Updated Noise Budget</vt:lpstr>
      <vt:lpstr>In Detail: Post O2 Commissioning</vt:lpstr>
      <vt:lpstr>Squeezed Light Injection: Post O2/O3</vt:lpstr>
      <vt:lpstr>Summary</vt:lpstr>
      <vt:lpstr>Mystery Low Frequency Noise (1)</vt:lpstr>
      <vt:lpstr>Mystery Low Frequency Noise (2)</vt:lpstr>
      <vt:lpstr>Mystery Low Frequency Noise (3)</vt:lpstr>
    </vt:vector>
  </TitlesOfParts>
  <Company>LIGO</Company>
  <LinksUpToDate>false</LinksUpToDate>
  <SharedDoc>false</SharedDoc>
  <HyperlinkBase>https://dcc.ligo.org/LIGO-G1400903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commissioning in preparation for O2 and O3</dc:title>
  <dc:subject>Advanced LIGO</dc:subject>
  <dc:creator>Daniel Sigg</dc:creator>
  <cp:keywords>June 2016 NSF review</cp:keywords>
  <dc:description/>
  <cp:lastModifiedBy>Daniel Sigg</cp:lastModifiedBy>
  <cp:revision>4169</cp:revision>
  <cp:lastPrinted>1999-10-01T21:59:04Z</cp:lastPrinted>
  <dcterms:created xsi:type="dcterms:W3CDTF">2011-04-14T01:12:27Z</dcterms:created>
  <dcterms:modified xsi:type="dcterms:W3CDTF">2016-07-05T20:25:35Z</dcterms:modified>
  <cp:category>Presentation</cp:category>
</cp:coreProperties>
</file>