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0" r:id="rId3"/>
    <p:sldId id="281" r:id="rId4"/>
    <p:sldId id="301" r:id="rId5"/>
    <p:sldId id="282" r:id="rId6"/>
    <p:sldId id="300" r:id="rId7"/>
    <p:sldId id="257" r:id="rId8"/>
    <p:sldId id="306" r:id="rId9"/>
    <p:sldId id="278" r:id="rId10"/>
    <p:sldId id="284" r:id="rId11"/>
    <p:sldId id="285" r:id="rId12"/>
    <p:sldId id="275" r:id="rId13"/>
    <p:sldId id="286" r:id="rId14"/>
    <p:sldId id="305" r:id="rId15"/>
    <p:sldId id="290" r:id="rId16"/>
    <p:sldId id="276" r:id="rId17"/>
    <p:sldId id="277" r:id="rId18"/>
    <p:sldId id="298" r:id="rId19"/>
    <p:sldId id="293" r:id="rId20"/>
    <p:sldId id="294" r:id="rId21"/>
    <p:sldId id="295" r:id="rId22"/>
    <p:sldId id="296" r:id="rId23"/>
    <p:sldId id="271" r:id="rId24"/>
    <p:sldId id="261" r:id="rId25"/>
    <p:sldId id="291" r:id="rId26"/>
    <p:sldId id="302" r:id="rId27"/>
    <p:sldId id="303" r:id="rId28"/>
    <p:sldId id="30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FF00FF"/>
    <a:srgbClr val="E8A346"/>
    <a:srgbClr val="48A578"/>
    <a:srgbClr val="4F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2"/>
    <p:restoredTop sz="91399" autoAdjust="0"/>
  </p:normalViewPr>
  <p:slideViewPr>
    <p:cSldViewPr snapToGrid="0" snapToObjects="1">
      <p:cViewPr>
        <p:scale>
          <a:sx n="150" d="100"/>
          <a:sy n="150" d="100"/>
        </p:scale>
        <p:origin x="-1632" y="-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ike:Documents:RDAG:RandD2016:aplus:Aplus_Proposal_Scope_160630_baseline_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A+ projected cost breakdown (w/</a:t>
            </a:r>
            <a:r>
              <a:rPr lang="en-US" dirty="0" smtClean="0"/>
              <a:t>o </a:t>
            </a:r>
            <a:r>
              <a:rPr lang="en-US" dirty="0"/>
              <a:t>contingency)</a:t>
            </a:r>
          </a:p>
        </c:rich>
      </c:tx>
      <c:layout>
        <c:manualLayout>
          <c:xMode val="edge"/>
          <c:yMode val="edge"/>
          <c:x val="0.168306933320737"/>
          <c:y val="0.020908604702248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3957599855282"/>
          <c:y val="0.183681459481136"/>
          <c:w val="0.534045573331052"/>
          <c:h val="0.718379236159925"/>
        </c:manualLayout>
      </c:layout>
      <c:pieChart>
        <c:varyColors val="1"/>
        <c:ser>
          <c:idx val="0"/>
          <c:order val="0"/>
          <c:tx>
            <c:v>A+ projected cost breakdown</c:v>
          </c:tx>
          <c:dLbls>
            <c:dLbl>
              <c:idx val="8"/>
              <c:layout>
                <c:manualLayout>
                  <c:x val="-0.00373360587807123"/>
                  <c:y val="-0.0584051302995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0.0418598630999703"/>
                  <c:y val="-0.067986702859190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0.0342201020218305"/>
                  <c:y val="0.0077349017995315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0.0837109845033548"/>
                  <c:y val="0.041103400458813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0.0427120011215239"/>
                  <c:y val="0.09140329429296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Sheet1!$Y$1:$Y$13</c:f>
              <c:strCache>
                <c:ptCount val="13"/>
                <c:pt idx="0">
                  <c:v>LABOR</c:v>
                </c:pt>
                <c:pt idx="1">
                  <c:v>SEI</c:v>
                </c:pt>
                <c:pt idx="2">
                  <c:v>SUS</c:v>
                </c:pt>
                <c:pt idx="3">
                  <c:v>VAC</c:v>
                </c:pt>
                <c:pt idx="4">
                  <c:v>FAC</c:v>
                </c:pt>
                <c:pt idx="5">
                  <c:v>CPF</c:v>
                </c:pt>
                <c:pt idx="6">
                  <c:v>COC </c:v>
                </c:pt>
                <c:pt idx="7">
                  <c:v>BHR</c:v>
                </c:pt>
                <c:pt idx="8">
                  <c:v>ISC</c:v>
                </c:pt>
                <c:pt idx="9">
                  <c:v>LLOPT</c:v>
                </c:pt>
                <c:pt idx="10">
                  <c:v>AMM</c:v>
                </c:pt>
                <c:pt idx="11">
                  <c:v>NNS</c:v>
                </c:pt>
                <c:pt idx="12">
                  <c:v>PM</c:v>
                </c:pt>
              </c:strCache>
            </c:strRef>
          </c:cat>
          <c:val>
            <c:numRef>
              <c:f>Sheet1!$Z$1:$Z$13</c:f>
              <c:numCache>
                <c:formatCode>_-"$"* #,##0_-;\-"$"* #,##0_-;_-"$"* "-"??_-;_-@_-</c:formatCode>
                <c:ptCount val="13"/>
                <c:pt idx="0">
                  <c:v>5648.236648017546</c:v>
                </c:pt>
                <c:pt idx="1">
                  <c:v>4728.312</c:v>
                </c:pt>
                <c:pt idx="2">
                  <c:v>989.6</c:v>
                </c:pt>
                <c:pt idx="3">
                  <c:v>1761.04</c:v>
                </c:pt>
                <c:pt idx="4">
                  <c:v>1023.152</c:v>
                </c:pt>
                <c:pt idx="5">
                  <c:v>3546.176</c:v>
                </c:pt>
                <c:pt idx="6">
                  <c:v>4265.572</c:v>
                </c:pt>
                <c:pt idx="7">
                  <c:v>339.44</c:v>
                </c:pt>
                <c:pt idx="8">
                  <c:v>214.336</c:v>
                </c:pt>
                <c:pt idx="9">
                  <c:v>132.208</c:v>
                </c:pt>
                <c:pt idx="10">
                  <c:v>155.92</c:v>
                </c:pt>
                <c:pt idx="11">
                  <c:v>158.024</c:v>
                </c:pt>
                <c:pt idx="12">
                  <c:v>155.0208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45"/>
      </c:pieChart>
    </c:plotArea>
    <c:plotVisOnly val="1"/>
    <c:dispBlanksAs val="gap"/>
    <c:showDLblsOverMax val="0"/>
  </c:chart>
  <c:spPr>
    <a:noFill/>
    <a:ln w="12700" cmpd="sng">
      <a:noFill/>
    </a:ln>
  </c:spPr>
  <c:txPr>
    <a:bodyPr/>
    <a:lstStyle/>
    <a:p>
      <a:pPr>
        <a:defRPr sz="1100">
          <a:solidFill>
            <a:srgbClr val="FFFF00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Loss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r>
                      <a:rPr lang="en-US" dirty="0">
                        <a:solidFill>
                          <a:srgbClr val="000000"/>
                        </a:solidFill>
                      </a:rPr>
                      <a:t>Faradays</a:t>
                    </a:r>
                    <a:r>
                      <a:rPr lang="en-US">
                        <a:solidFill>
                          <a:srgbClr val="000000"/>
                        </a:solidFill>
                      </a:rPr>
                      <a:t>
</a:t>
                    </a:r>
                    <a:r>
                      <a:rPr lang="en-US" smtClean="0">
                        <a:solidFill>
                          <a:srgbClr val="000000"/>
                        </a:solidFill>
                      </a:rPr>
                      <a:t>9%</a:t>
                    </a:r>
                    <a:endParaRPr lang="en-US" dirty="0">
                      <a:solidFill>
                        <a:srgbClr val="00000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74664534120735"/>
                  <c:y val="-0.194375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r>
                      <a:rPr lang="en-US" dirty="0" err="1">
                        <a:solidFill>
                          <a:srgbClr val="000000"/>
                        </a:solidFill>
                      </a:rPr>
                      <a:t>Modematching</a:t>
                    </a:r>
                    <a:r>
                      <a:rPr lang="en-US" dirty="0">
                        <a:solidFill>
                          <a:srgbClr val="000000"/>
                        </a:solidFill>
                      </a:rPr>
                      <a:t>
</a:t>
                    </a:r>
                    <a:r>
                      <a:rPr lang="en-US" dirty="0" smtClean="0">
                        <a:solidFill>
                          <a:srgbClr val="000000"/>
                        </a:solidFill>
                      </a:rPr>
                      <a:t>10%</a:t>
                    </a:r>
                    <a:endParaRPr lang="en-US" dirty="0">
                      <a:solidFill>
                        <a:srgbClr val="00000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 dirty="0"/>
                      <a:t>OMC loss</a:t>
                    </a:r>
                    <a:r>
                      <a:rPr lang="en-US"/>
                      <a:t>
</a:t>
                    </a:r>
                    <a:r>
                      <a:rPr lang="en-US" smtClean="0"/>
                      <a:t>3%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0121773914437373"/>
                  <c:y val="0.002029007256421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Squeezed source
</a:t>
                    </a:r>
                    <a:r>
                      <a:rPr lang="en-US" smtClean="0"/>
                      <a:t>1%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0192134475334166"/>
                  <c:y val="0.0079791236917751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PD </a:t>
                    </a:r>
                    <a:r>
                      <a:rPr lang="en-US" dirty="0"/>
                      <a:t>QE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Sheet1!$A$2:$A$7</c:f>
              <c:strCache>
                <c:ptCount val="5"/>
                <c:pt idx="0">
                  <c:v>Faradays</c:v>
                </c:pt>
                <c:pt idx="1">
                  <c:v>Modematching</c:v>
                </c:pt>
                <c:pt idx="2">
                  <c:v>OMC loss</c:v>
                </c:pt>
                <c:pt idx="3">
                  <c:v>Squeezed source</c:v>
                </c:pt>
                <c:pt idx="4">
                  <c:v>Photodiode QE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9.0</c:v>
                </c:pt>
                <c:pt idx="1">
                  <c:v>8.0</c:v>
                </c:pt>
                <c:pt idx="2">
                  <c:v>3.0</c:v>
                </c:pt>
                <c:pt idx="3">
                  <c:v>1.0</c:v>
                </c:pt>
                <c:pt idx="4">
                  <c:v>0.5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CB0A3-B7D9-0E40-A02A-99176BA0BBA4}" type="datetimeFigureOut">
              <a:rPr lang="en-US" smtClean="0"/>
              <a:t>7/2/16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06412-4067-394A-A41E-EE57FE1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16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024E8-9512-2546-9C04-6619248BB7E6}" type="datetimeFigureOut">
              <a:rPr lang="en-US" smtClean="0"/>
              <a:t>7/2/16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A176E-1EAF-0C4D-BBA4-123698402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075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1BBA9-A2A8-024A-9905-8236F9165812}" type="slidenum">
              <a:rPr lang="en-US"/>
              <a:pPr/>
              <a:t>15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3400"/>
            <a:ext cx="5028161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HAM ISI insertion in HAM6 at Livingston with guidance from Jeff Kissel (LSU, left) and Brian O’Reilly (LLO, right).  March 2008.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A176E-1EAF-0C4D-BBA4-123698402E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7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8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3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7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7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6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8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4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A+       LIGO DAWN II WORKSHOP     ZUCKER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08999DA-6F64-BF45-B314-74E8F7222A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8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56" y="1387378"/>
            <a:ext cx="8759574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Getting an A+ :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/>
              <a:t>Enhancing Advanced LIGO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LIGO-DAWN Workshop II</a:t>
            </a:r>
          </a:p>
          <a:p>
            <a:r>
              <a:rPr lang="en-US" dirty="0" smtClean="0"/>
              <a:t>Georgia Tech</a:t>
            </a:r>
          </a:p>
          <a:p>
            <a:r>
              <a:rPr lang="en-US" dirty="0" smtClean="0"/>
              <a:t>7 July, 2016 </a:t>
            </a:r>
          </a:p>
          <a:p>
            <a:endParaRPr lang="en-US" dirty="0"/>
          </a:p>
          <a:p>
            <a:r>
              <a:rPr lang="en-US" dirty="0" smtClean="0"/>
              <a:t>M. E. Zucker</a:t>
            </a:r>
          </a:p>
          <a:p>
            <a:r>
              <a:rPr lang="en-US" dirty="0" smtClean="0"/>
              <a:t>LIGO Laboratory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2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159"/>
            <a:ext cx="8229600" cy="5093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A+ Coatings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93" y="901595"/>
            <a:ext cx="8882351" cy="564476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</a:t>
            </a:r>
            <a:r>
              <a:rPr lang="en-US" dirty="0" smtClean="0"/>
              <a:t>urrent </a:t>
            </a:r>
            <a:r>
              <a:rPr lang="en-US" dirty="0" smtClean="0"/>
              <a:t>R</a:t>
            </a:r>
            <a:r>
              <a:rPr lang="en-US" dirty="0" smtClean="0"/>
              <a:t>&amp;D </a:t>
            </a:r>
            <a:r>
              <a:rPr lang="en-US" dirty="0" smtClean="0"/>
              <a:t>on small samples will </a:t>
            </a:r>
            <a:r>
              <a:rPr lang="en-US" dirty="0" smtClean="0"/>
              <a:t>inform a new </a:t>
            </a:r>
            <a:r>
              <a:rPr lang="en-US" dirty="0" smtClean="0">
                <a:solidFill>
                  <a:srgbClr val="FFFF00"/>
                </a:solidFill>
              </a:rPr>
              <a:t>A+ Coating Pathfinder </a:t>
            </a:r>
            <a:r>
              <a:rPr lang="en-US" dirty="0" smtClean="0">
                <a:solidFill>
                  <a:srgbClr val="FFFF00"/>
                </a:solidFill>
              </a:rPr>
              <a:t>development </a:t>
            </a:r>
            <a:r>
              <a:rPr lang="en-US" dirty="0" smtClean="0"/>
              <a:t>program</a:t>
            </a:r>
            <a:r>
              <a:rPr lang="en-US" dirty="0" smtClean="0"/>
              <a:t>, </a:t>
            </a:r>
            <a:r>
              <a:rPr lang="en-US" dirty="0" smtClean="0"/>
              <a:t>which we propose to  </a:t>
            </a:r>
            <a:r>
              <a:rPr lang="en-US" dirty="0" smtClean="0"/>
              <a:t>launch in </a:t>
            </a:r>
            <a:r>
              <a:rPr lang="en-US" dirty="0" smtClean="0"/>
              <a:t>1.5 years (FY2018) </a:t>
            </a:r>
            <a:endParaRPr lang="en-US" dirty="0" smtClean="0"/>
          </a:p>
          <a:p>
            <a:r>
              <a:rPr lang="en-US" dirty="0" smtClean="0"/>
              <a:t>Will spin </a:t>
            </a:r>
            <a:r>
              <a:rPr lang="en-US" dirty="0" smtClean="0"/>
              <a:t>up industrial vendor(s) to demonstrate </a:t>
            </a:r>
            <a:r>
              <a:rPr lang="en-US" dirty="0" smtClean="0">
                <a:solidFill>
                  <a:srgbClr val="FFFF00"/>
                </a:solidFill>
              </a:rPr>
              <a:t>full-aperture coatings </a:t>
            </a:r>
            <a:r>
              <a:rPr lang="en-US" dirty="0" smtClean="0"/>
              <a:t>with </a:t>
            </a:r>
            <a:r>
              <a:rPr lang="en-US" dirty="0" smtClean="0"/>
              <a:t>new low</a:t>
            </a:r>
            <a:r>
              <a:rPr lang="en-US" dirty="0" smtClean="0"/>
              <a:t>-</a:t>
            </a:r>
            <a:r>
              <a:rPr lang="en-US" dirty="0" smtClean="0"/>
              <a:t>dissipation process</a:t>
            </a:r>
            <a:endParaRPr lang="en-US" dirty="0" smtClean="0"/>
          </a:p>
          <a:p>
            <a:pPr lvl="1"/>
            <a:r>
              <a:rPr lang="en-US" dirty="0" smtClean="0"/>
              <a:t>Requires tooling, </a:t>
            </a:r>
            <a:r>
              <a:rPr lang="en-US" dirty="0" smtClean="0"/>
              <a:t>chamber </a:t>
            </a:r>
            <a:r>
              <a:rPr lang="en-US" dirty="0" smtClean="0"/>
              <a:t>and process </a:t>
            </a:r>
            <a:r>
              <a:rPr lang="en-US" dirty="0" smtClean="0"/>
              <a:t>investments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err="1" smtClean="0"/>
              <a:t>parallel</a:t>
            </a:r>
            <a:r>
              <a:rPr lang="en-US" dirty="0" err="1" smtClean="0"/>
              <a:t>,we</a:t>
            </a:r>
            <a:r>
              <a:rPr lang="en-US" dirty="0" err="1" smtClean="0"/>
              <a:t>’</a:t>
            </a:r>
            <a:r>
              <a:rPr lang="en-US" dirty="0" err="1" smtClean="0"/>
              <a:t>ll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repolish</a:t>
            </a:r>
            <a:r>
              <a:rPr lang="en-US" dirty="0" smtClean="0">
                <a:solidFill>
                  <a:srgbClr val="FFFF00"/>
                </a:solidFill>
              </a:rPr>
              <a:t> spare </a:t>
            </a:r>
            <a:r>
              <a:rPr lang="en-US" dirty="0" err="1" smtClean="0"/>
              <a:t>aLIGO</a:t>
            </a:r>
            <a:r>
              <a:rPr lang="en-US" dirty="0" smtClean="0"/>
              <a:t> ITM and ETM optics </a:t>
            </a:r>
          </a:p>
          <a:p>
            <a:pPr lvl="1"/>
            <a:r>
              <a:rPr lang="en-US" dirty="0" smtClean="0"/>
              <a:t>(+ buy a few additional spares)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Metrology</a:t>
            </a:r>
            <a:r>
              <a:rPr lang="en-US" dirty="0"/>
              <a:t>, QA, lab infrastructure, </a:t>
            </a:r>
            <a:r>
              <a:rPr lang="en-US" dirty="0" smtClean="0"/>
              <a:t>suspensions</a:t>
            </a:r>
            <a:r>
              <a:rPr lang="en-US" dirty="0"/>
              <a:t>, tooling, procedures, etc. all </a:t>
            </a:r>
            <a:r>
              <a:rPr lang="en-US" dirty="0">
                <a:solidFill>
                  <a:srgbClr val="FFFF00"/>
                </a:solidFill>
              </a:rPr>
              <a:t>identical to </a:t>
            </a:r>
            <a:r>
              <a:rPr lang="en-US" dirty="0" err="1">
                <a:solidFill>
                  <a:srgbClr val="FFFF00"/>
                </a:solidFill>
              </a:rPr>
              <a:t>aLIGO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/>
              <a:t>installation</a:t>
            </a:r>
          </a:p>
          <a:p>
            <a:r>
              <a:rPr lang="en-US" dirty="0" smtClean="0"/>
              <a:t>Begin production coating with new process </a:t>
            </a:r>
            <a:r>
              <a:rPr lang="en-US" dirty="0" smtClean="0">
                <a:solidFill>
                  <a:srgbClr val="FFFF00"/>
                </a:solidFill>
              </a:rPr>
              <a:t>early 2020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Expect </a:t>
            </a:r>
            <a:r>
              <a:rPr lang="en-US" dirty="0" smtClean="0">
                <a:solidFill>
                  <a:srgbClr val="FFFF00"/>
                </a:solidFill>
              </a:rPr>
              <a:t>production rate similar </a:t>
            </a:r>
            <a:r>
              <a:rPr lang="en-US" dirty="0" smtClean="0">
                <a:solidFill>
                  <a:srgbClr val="FFFF00"/>
                </a:solidFill>
              </a:rPr>
              <a:t>to </a:t>
            </a:r>
            <a:r>
              <a:rPr lang="en-US" dirty="0" err="1" smtClean="0">
                <a:solidFill>
                  <a:srgbClr val="FFFF00"/>
                </a:solidFill>
              </a:rPr>
              <a:t>aLIGO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dirty="0" smtClean="0"/>
              <a:t>Low</a:t>
            </a:r>
            <a:r>
              <a:rPr lang="en-US" dirty="0" smtClean="0"/>
              <a:t>-CTN test masses ready for installation </a:t>
            </a:r>
            <a:r>
              <a:rPr lang="en-US" dirty="0" smtClean="0">
                <a:solidFill>
                  <a:srgbClr val="FFFF00"/>
                </a:solidFill>
              </a:rPr>
              <a:t>early 2021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3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17" y="1413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Noise </a:t>
            </a:r>
            <a:r>
              <a:rPr lang="en-US" dirty="0" smtClean="0"/>
              <a:t>Reduction: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Frequency-Dependent Squeezing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57" y="1394425"/>
            <a:ext cx="8729048" cy="50719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</a:t>
            </a:r>
            <a:r>
              <a:rPr lang="en-US" dirty="0" smtClean="0"/>
              <a:t>xpect </a:t>
            </a:r>
            <a:r>
              <a:rPr lang="en-US" i="1" dirty="0" smtClean="0">
                <a:solidFill>
                  <a:srgbClr val="FFFF00"/>
                </a:solidFill>
              </a:rPr>
              <a:t>squeezed light injection</a:t>
            </a:r>
            <a:r>
              <a:rPr lang="en-US" dirty="0" smtClean="0"/>
              <a:t>, now in preparation, </a:t>
            </a:r>
            <a:r>
              <a:rPr lang="en-US" dirty="0" smtClean="0"/>
              <a:t>to </a:t>
            </a:r>
            <a:r>
              <a:rPr lang="en-US" dirty="0" smtClean="0"/>
              <a:t>be </a:t>
            </a:r>
            <a:r>
              <a:rPr lang="en-US" dirty="0" smtClean="0"/>
              <a:t>operating by </a:t>
            </a:r>
            <a:r>
              <a:rPr lang="en-US" dirty="0" smtClean="0"/>
              <a:t>2019</a:t>
            </a:r>
          </a:p>
          <a:p>
            <a:r>
              <a:rPr lang="en-US" dirty="0" smtClean="0"/>
              <a:t>Effective substitute or </a:t>
            </a:r>
            <a:r>
              <a:rPr lang="en-US" dirty="0" smtClean="0"/>
              <a:t>assist </a:t>
            </a:r>
            <a:r>
              <a:rPr lang="en-US" dirty="0" smtClean="0"/>
              <a:t>for high-power operation</a:t>
            </a:r>
          </a:p>
          <a:p>
            <a:pPr lvl="1"/>
            <a:r>
              <a:rPr lang="en-US" dirty="0" smtClean="0"/>
              <a:t>Phase squeezing at HF causes amplitude anti-squeezing (radiation pressure) at LF</a:t>
            </a:r>
          </a:p>
          <a:p>
            <a:pPr lvl="1"/>
            <a:r>
              <a:rPr lang="en-US" dirty="0" smtClean="0"/>
              <a:t>Added radiation pressure increasingly bothersome as other LF noise is improved; forces </a:t>
            </a:r>
            <a:r>
              <a:rPr lang="en-US" dirty="0" smtClean="0"/>
              <a:t>trade</a:t>
            </a:r>
            <a:endParaRPr lang="en-US" dirty="0" smtClean="0"/>
          </a:p>
          <a:p>
            <a:r>
              <a:rPr lang="en-US" dirty="0" smtClean="0"/>
              <a:t>Solution: </a:t>
            </a:r>
            <a:r>
              <a:rPr lang="en-US" dirty="0" smtClean="0">
                <a:solidFill>
                  <a:srgbClr val="FFFF00"/>
                </a:solidFill>
              </a:rPr>
              <a:t>Frequency-dependent squeezing </a:t>
            </a:r>
            <a:r>
              <a:rPr lang="en-US" dirty="0" smtClean="0"/>
              <a:t>(FDS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NOTE: </a:t>
            </a:r>
            <a:r>
              <a:rPr lang="en-US" dirty="0" smtClean="0">
                <a:solidFill>
                  <a:srgbClr val="FFFF00"/>
                </a:solidFill>
              </a:rPr>
              <a:t>FDS is key to planned future detectors </a:t>
            </a:r>
            <a:r>
              <a:rPr lang="en-US" dirty="0" smtClean="0"/>
              <a:t>(Voyager, ET, CX, etc.)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8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982" y="214033"/>
            <a:ext cx="8615021" cy="5797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Frequency-Dependent Squeezing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3" y="1319225"/>
            <a:ext cx="4689603" cy="459331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Optical “filter cavity” (FC</a:t>
            </a:r>
            <a:r>
              <a:rPr lang="en-US" dirty="0" smtClean="0"/>
              <a:t>)</a:t>
            </a:r>
          </a:p>
          <a:p>
            <a:r>
              <a:rPr lang="en-US" dirty="0" smtClean="0"/>
              <a:t>Rotates </a:t>
            </a:r>
            <a:r>
              <a:rPr lang="en-US" dirty="0" smtClean="0"/>
              <a:t>squeezing phase to both improve radiation pressure at LF </a:t>
            </a:r>
            <a:r>
              <a:rPr lang="en-US" i="1" dirty="0" smtClean="0"/>
              <a:t>and</a:t>
            </a:r>
            <a:r>
              <a:rPr lang="en-US" dirty="0" smtClean="0"/>
              <a:t> phase noise at HF</a:t>
            </a:r>
          </a:p>
          <a:p>
            <a:r>
              <a:rPr lang="en-US" dirty="0" smtClean="0"/>
              <a:t>Low-loss, high finesse cavity with </a:t>
            </a:r>
            <a:r>
              <a:rPr lang="en-US" dirty="0" smtClean="0"/>
              <a:t>bandwidth ~</a:t>
            </a:r>
            <a:r>
              <a:rPr lang="en-US" dirty="0" smtClean="0"/>
              <a:t>100 Hz</a:t>
            </a:r>
          </a:p>
          <a:p>
            <a:r>
              <a:rPr lang="en-US" dirty="0" smtClean="0"/>
              <a:t>Sensitive </a:t>
            </a:r>
            <a:r>
              <a:rPr lang="en-US" dirty="0"/>
              <a:t>to </a:t>
            </a:r>
            <a:r>
              <a:rPr lang="en-US" dirty="0" smtClean="0">
                <a:solidFill>
                  <a:srgbClr val="FFFF00"/>
                </a:solidFill>
              </a:rPr>
              <a:t>optical losses</a:t>
            </a:r>
            <a:r>
              <a:rPr lang="en-US" dirty="0">
                <a:solidFill>
                  <a:srgbClr val="FFFF00"/>
                </a:solidFill>
              </a:rPr>
              <a:t>, scattering and mirror motion</a:t>
            </a:r>
          </a:p>
          <a:p>
            <a:pPr>
              <a:buFont typeface="Wingdings" charset="0"/>
              <a:buChar char="è"/>
            </a:pPr>
            <a:r>
              <a:rPr lang="en-US" dirty="0" smtClean="0"/>
              <a:t>Requires </a:t>
            </a:r>
            <a:r>
              <a:rPr lang="en-US" i="1" dirty="0" smtClean="0">
                <a:solidFill>
                  <a:srgbClr val="FFFF00"/>
                </a:solidFill>
              </a:rPr>
              <a:t>L</a:t>
            </a:r>
            <a:r>
              <a:rPr lang="en-US" i="1" baseline="-25000" dirty="0" smtClean="0">
                <a:solidFill>
                  <a:srgbClr val="FFFF00"/>
                </a:solidFill>
              </a:rPr>
              <a:t>FC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~ 100 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</a:p>
          <a:p>
            <a:pPr>
              <a:buFont typeface="Wingdings" charset="0"/>
              <a:buChar char="è"/>
            </a:pPr>
            <a:r>
              <a:rPr lang="en-US" dirty="0" smtClean="0"/>
              <a:t>Requires </a:t>
            </a:r>
            <a:r>
              <a:rPr lang="en-US" i="1" dirty="0" smtClean="0">
                <a:solidFill>
                  <a:srgbClr val="FFFF00"/>
                </a:solidFill>
              </a:rPr>
              <a:t>high-quality FC mirrors</a:t>
            </a:r>
          </a:p>
          <a:p>
            <a:pPr>
              <a:buFont typeface="Wingdings" charset="0"/>
              <a:buChar char="è"/>
            </a:pPr>
            <a:r>
              <a:rPr lang="en-US" dirty="0" smtClean="0"/>
              <a:t>Requires </a:t>
            </a:r>
            <a:r>
              <a:rPr lang="en-US" i="1" dirty="0" smtClean="0">
                <a:solidFill>
                  <a:srgbClr val="FFFF00"/>
                </a:solidFill>
              </a:rPr>
              <a:t>seismic isolation and 		quiet mirror suspension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12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85378" y="926063"/>
            <a:ext cx="3838626" cy="3574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08" y="4564063"/>
            <a:ext cx="3871895" cy="17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8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45" y="274638"/>
            <a:ext cx="8785313" cy="625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FDS demonstration with 2m filter cavity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19" y="1256890"/>
            <a:ext cx="5581413" cy="4047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26947" y="5350081"/>
            <a:ext cx="2309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FF00"/>
                </a:solidFill>
              </a:rPr>
              <a:t>Oelker</a:t>
            </a:r>
            <a:r>
              <a:rPr lang="en-US" sz="1200" dirty="0" smtClean="0">
                <a:solidFill>
                  <a:srgbClr val="FFFF00"/>
                </a:solidFill>
              </a:rPr>
              <a:t> et al, LIGO-P1500062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87400" y="5656935"/>
            <a:ext cx="7664504" cy="60149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16m FC FDS test is now in progress at MIT LASTI </a:t>
            </a:r>
            <a:r>
              <a:rPr lang="en-US" sz="1800" dirty="0" smtClean="0"/>
              <a:t>(LIGO-E1600058</a:t>
            </a:r>
            <a:r>
              <a:rPr lang="en-US" sz="1800" dirty="0" smtClean="0"/>
              <a:t>)</a:t>
            </a:r>
          </a:p>
          <a:p>
            <a:pPr marL="0" indent="0" algn="ctr">
              <a:buNone/>
            </a:pPr>
            <a:r>
              <a:rPr lang="en-US" sz="1800" dirty="0" smtClean="0"/>
              <a:t>	Potential option to install 16m FC on H1 and L1 after O3 as an interim stopgap, if required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6454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455" y="0"/>
            <a:ext cx="381795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2824" y="6356350"/>
            <a:ext cx="2133600" cy="365125"/>
          </a:xfrm>
        </p:spPr>
        <p:txBody>
          <a:bodyPr/>
          <a:lstStyle/>
          <a:p>
            <a:r>
              <a:rPr lang="en-US" dirty="0" smtClean="0"/>
              <a:t>LIGO-G1601435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331" y="158750"/>
            <a:ext cx="4646612" cy="1436688"/>
          </a:xfrm>
        </p:spPr>
        <p:txBody>
          <a:bodyPr>
            <a:noAutofit/>
          </a:bodyPr>
          <a:lstStyle/>
          <a:p>
            <a:r>
              <a:rPr lang="en-US" sz="3600" dirty="0" smtClean="0"/>
              <a:t>100m </a:t>
            </a:r>
            <a:r>
              <a:rPr lang="en-US" sz="3600" dirty="0"/>
              <a:t>F</a:t>
            </a:r>
            <a:r>
              <a:rPr lang="en-US" sz="3600" dirty="0" smtClean="0"/>
              <a:t>ilter Cavity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Facility Layout Concept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716051" y="3609319"/>
            <a:ext cx="1543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Surplus H2 HAM chambers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5255" y="203200"/>
            <a:ext cx="403146" cy="1876482"/>
          </a:xfrm>
          <a:prstGeom prst="rect">
            <a:avLst/>
          </a:prstGeom>
          <a:noFill/>
          <a:ln w="38100" cmpd="sng">
            <a:solidFill>
              <a:srgbClr val="4FFF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348942" y="3028950"/>
            <a:ext cx="334963" cy="342900"/>
          </a:xfrm>
          <a:prstGeom prst="rect">
            <a:avLst/>
          </a:prstGeom>
          <a:noFill/>
          <a:ln w="28575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99905" y="4375149"/>
            <a:ext cx="344508" cy="376239"/>
          </a:xfrm>
          <a:prstGeom prst="rect">
            <a:avLst/>
          </a:prstGeom>
          <a:noFill/>
          <a:ln w="28575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48942" y="4751388"/>
            <a:ext cx="1401763" cy="162968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0"/>
          </p:cNvCxnSpPr>
          <p:nvPr/>
        </p:nvCxnSpPr>
        <p:spPr>
          <a:xfrm flipH="1" flipV="1">
            <a:off x="2268615" y="538480"/>
            <a:ext cx="247809" cy="249047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7904" y="2457100"/>
            <a:ext cx="1516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FFFBD"/>
                </a:solidFill>
              </a:rPr>
              <a:t>New 250 mm </a:t>
            </a:r>
            <a:r>
              <a:rPr lang="en-US" sz="1400" i="1" dirty="0" err="1" smtClean="0">
                <a:solidFill>
                  <a:srgbClr val="4FFFBD"/>
                </a:solidFill>
              </a:rPr>
              <a:t>Φ</a:t>
            </a:r>
            <a:r>
              <a:rPr lang="en-US" sz="1400" dirty="0" smtClean="0">
                <a:solidFill>
                  <a:srgbClr val="4FFFBD"/>
                </a:solidFill>
              </a:rPr>
              <a:t> beam tube</a:t>
            </a:r>
            <a:endParaRPr lang="en-US" sz="1400" dirty="0">
              <a:solidFill>
                <a:srgbClr val="4FFFBD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37705" y="2857500"/>
            <a:ext cx="839787" cy="603250"/>
          </a:xfrm>
          <a:prstGeom prst="straightConnector1">
            <a:avLst/>
          </a:prstGeom>
          <a:ln>
            <a:solidFill>
              <a:srgbClr val="4FFF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80863" y="1143287"/>
            <a:ext cx="1779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FFFBD"/>
                </a:solidFill>
              </a:rPr>
              <a:t>New LVEA lab annex</a:t>
            </a:r>
            <a:endParaRPr lang="en-US" sz="1400" dirty="0">
              <a:solidFill>
                <a:srgbClr val="4FFFBD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82160" y="1828800"/>
            <a:ext cx="4492784" cy="45522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Recycle four H2 HAM vacuum chambers </a:t>
            </a:r>
          </a:p>
          <a:p>
            <a:pPr marL="0" indent="0">
              <a:buNone/>
            </a:pPr>
            <a:r>
              <a:rPr lang="en-US" dirty="0" smtClean="0"/>
              <a:t>	(</a:t>
            </a:r>
            <a:r>
              <a:rPr lang="en-US" dirty="0" smtClean="0"/>
              <a:t>ship 2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LLO) </a:t>
            </a:r>
          </a:p>
          <a:p>
            <a:r>
              <a:rPr lang="en-US" dirty="0"/>
              <a:t>S</a:t>
            </a:r>
            <a:r>
              <a:rPr lang="en-US" dirty="0" smtClean="0"/>
              <a:t>mall </a:t>
            </a:r>
            <a:r>
              <a:rPr lang="en-US" dirty="0" smtClean="0"/>
              <a:t>(250 mm) FC </a:t>
            </a:r>
            <a:r>
              <a:rPr lang="en-US" dirty="0" err="1" smtClean="0"/>
              <a:t>beamtube</a:t>
            </a:r>
            <a:endParaRPr lang="en-US" dirty="0" smtClean="0"/>
          </a:p>
          <a:p>
            <a:r>
              <a:rPr lang="en-US" dirty="0" smtClean="0"/>
              <a:t>FC  beam penetrates </a:t>
            </a:r>
            <a:r>
              <a:rPr lang="en-US" dirty="0" err="1" smtClean="0"/>
              <a:t>ITMx</a:t>
            </a:r>
            <a:r>
              <a:rPr lang="en-US" dirty="0" smtClean="0"/>
              <a:t> chamber </a:t>
            </a:r>
          </a:p>
          <a:p>
            <a:r>
              <a:rPr lang="en-US" dirty="0" smtClean="0"/>
              <a:t>25m x 6m lab extension/annex alongside existing Y tube enclosure</a:t>
            </a:r>
          </a:p>
          <a:p>
            <a:endParaRPr lang="en-US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0" y="1133773"/>
            <a:ext cx="177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FFFF00"/>
                </a:solidFill>
              </a:rPr>
              <a:t>Hanford corner </a:t>
            </a:r>
            <a:r>
              <a:rPr lang="en-US" sz="1200" i="1" dirty="0" smtClean="0">
                <a:solidFill>
                  <a:srgbClr val="FFFF00"/>
                </a:solidFill>
              </a:rPr>
              <a:t>station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228891" y="447040"/>
            <a:ext cx="0" cy="6075680"/>
          </a:xfrm>
          <a:prstGeom prst="straightConnector1">
            <a:avLst/>
          </a:prstGeom>
          <a:ln>
            <a:solidFill>
              <a:srgbClr val="4FFFBD"/>
            </a:solidFill>
            <a:prstDash val="dot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3" idx="2"/>
          </p:cNvCxnSpPr>
          <p:nvPr/>
        </p:nvCxnSpPr>
        <p:spPr>
          <a:xfrm>
            <a:off x="889794" y="1410772"/>
            <a:ext cx="745966" cy="66891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33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6540500" y="12446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L1 ISI 1/31/08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02572" y="19050"/>
            <a:ext cx="8817602" cy="1134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A+ filter cavity mirror suspension &amp; seismic isolation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689" y="1481305"/>
            <a:ext cx="3762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aLIGO</a:t>
            </a:r>
            <a:r>
              <a:rPr lang="en-US" sz="1600" dirty="0" smtClean="0">
                <a:solidFill>
                  <a:srgbClr val="FFFF00"/>
                </a:solidFill>
              </a:rPr>
              <a:t> HAM Small Triple Suspension (HSTS)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 descr="RS20793_IMG_1654_v2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5" r="35611" b="19408"/>
          <a:stretch/>
        </p:blipFill>
        <p:spPr>
          <a:xfrm>
            <a:off x="0" y="1832754"/>
            <a:ext cx="3054167" cy="4363741"/>
          </a:xfrm>
          <a:prstGeom prst="rect">
            <a:avLst/>
          </a:prstGeom>
        </p:spPr>
      </p:pic>
      <p:pic>
        <p:nvPicPr>
          <p:cNvPr id="360451" name="Picture 3" descr="ham6install28"/>
          <p:cNvPicPr>
            <a:picLocks noChangeAspect="1" noChangeArrowheads="1"/>
          </p:cNvPicPr>
          <p:nvPr/>
        </p:nvPicPr>
        <p:blipFill rotWithShape="1">
          <a:blip r:embed="rId5"/>
          <a:srcRect t="1402" r="19034" b="10302"/>
          <a:stretch/>
        </p:blipFill>
        <p:spPr bwMode="auto">
          <a:xfrm>
            <a:off x="3259562" y="2057400"/>
            <a:ext cx="5884438" cy="4298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22788" y="1650582"/>
            <a:ext cx="4035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aLIGO</a:t>
            </a:r>
            <a:r>
              <a:rPr lang="en-US" sz="1600" dirty="0" smtClean="0">
                <a:solidFill>
                  <a:srgbClr val="FFFF00"/>
                </a:solidFill>
              </a:rPr>
              <a:t> HAM Internal Seismic Isolator (HAM-ISI)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5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A+ Quantum Noise Optimization: </a:t>
            </a:r>
            <a:br>
              <a:rPr lang="en-US" dirty="0" smtClean="0"/>
            </a:br>
            <a:r>
              <a:rPr lang="en-US" dirty="0" smtClean="0"/>
              <a:t>Optical Loss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710" y="1614062"/>
            <a:ext cx="3947530" cy="47422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Output losses degrade squeezing </a:t>
            </a:r>
            <a:r>
              <a:rPr lang="en-US" dirty="0" smtClean="0"/>
              <a:t>benefit</a:t>
            </a:r>
            <a:endParaRPr lang="en-US" dirty="0" smtClean="0"/>
          </a:p>
          <a:p>
            <a:r>
              <a:rPr lang="en-US" dirty="0" smtClean="0"/>
              <a:t>Aim </a:t>
            </a:r>
            <a:r>
              <a:rPr lang="en-US" dirty="0" smtClean="0"/>
              <a:t>to </a:t>
            </a:r>
            <a:r>
              <a:rPr lang="en-US" dirty="0" smtClean="0"/>
              <a:t>reduce output losses from ~ 25% to &lt;10%</a:t>
            </a:r>
          </a:p>
          <a:p>
            <a:r>
              <a:rPr lang="en-US" dirty="0" err="1"/>
              <a:t>L</a:t>
            </a:r>
            <a:r>
              <a:rPr lang="en-US" dirty="0" err="1" smtClean="0"/>
              <a:t>ossy</a:t>
            </a:r>
            <a:r>
              <a:rPr lang="en-US" dirty="0" smtClean="0"/>
              <a:t> </a:t>
            </a:r>
            <a:r>
              <a:rPr lang="en-US" dirty="0" err="1" smtClean="0"/>
              <a:t>aLIGO</a:t>
            </a:r>
            <a:r>
              <a:rPr lang="en-US" dirty="0" smtClean="0"/>
              <a:t> components will be replaced </a:t>
            </a:r>
          </a:p>
          <a:p>
            <a:r>
              <a:rPr lang="en-US" dirty="0" smtClean="0"/>
              <a:t>An </a:t>
            </a:r>
            <a:r>
              <a:rPr lang="en-US" dirty="0" smtClean="0">
                <a:solidFill>
                  <a:srgbClr val="FFFF00"/>
                </a:solidFill>
              </a:rPr>
              <a:t>enlarged main beam splitter </a:t>
            </a:r>
            <a:r>
              <a:rPr lang="en-US" dirty="0" smtClean="0"/>
              <a:t>will reduce aperture </a:t>
            </a:r>
            <a:r>
              <a:rPr lang="en-US" dirty="0"/>
              <a:t>losses </a:t>
            </a:r>
            <a:r>
              <a:rPr lang="en-US" sz="1800" dirty="0"/>
              <a:t>(LIGO-</a:t>
            </a:r>
            <a:r>
              <a:rPr lang="en-US" sz="1800" dirty="0" smtClean="0"/>
              <a:t>T1400296)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Active mode matching </a:t>
            </a:r>
            <a:r>
              <a:rPr lang="en-US" dirty="0" smtClean="0"/>
              <a:t>will improve coupling losses </a:t>
            </a:r>
          </a:p>
          <a:p>
            <a:pPr marL="0" indent="0" algn="r">
              <a:buNone/>
            </a:pPr>
            <a:r>
              <a:rPr lang="en-US" sz="1700" dirty="0" smtClean="0"/>
              <a:t>(LIGO-T1500188)</a:t>
            </a:r>
            <a:endParaRPr lang="en-US" sz="1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45736" y="1600201"/>
            <a:ext cx="4434310" cy="3956080"/>
            <a:chOff x="1287359" y="369450"/>
            <a:chExt cx="5918200" cy="6350000"/>
          </a:xfrm>
        </p:grpSpPr>
        <p:grpSp>
          <p:nvGrpSpPr>
            <p:cNvPr id="9" name="Group 8"/>
            <p:cNvGrpSpPr/>
            <p:nvPr/>
          </p:nvGrpSpPr>
          <p:grpSpPr>
            <a:xfrm>
              <a:off x="1287359" y="369450"/>
              <a:ext cx="5918200" cy="6350000"/>
              <a:chOff x="1287359" y="369450"/>
              <a:chExt cx="5918200" cy="6350000"/>
            </a:xfrm>
          </p:grpSpPr>
          <p:pic>
            <p:nvPicPr>
              <p:cNvPr id="18" name="Picture 17" descr="mediu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359" y="369450"/>
                <a:ext cx="5918200" cy="63500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981785" y="487517"/>
                <a:ext cx="2155634" cy="1037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3366FF"/>
                    </a:solidFill>
                  </a:rPr>
                  <a:t>graphic credit: </a:t>
                </a:r>
                <a:r>
                  <a:rPr lang="en-US" sz="1200" dirty="0" err="1" smtClean="0">
                    <a:solidFill>
                      <a:srgbClr val="3366FF"/>
                    </a:solidFill>
                  </a:rPr>
                  <a:t>Khalili</a:t>
                </a:r>
                <a:r>
                  <a:rPr lang="en-US" sz="1200" dirty="0" smtClean="0">
                    <a:solidFill>
                      <a:srgbClr val="3366FF"/>
                    </a:solidFill>
                  </a:rPr>
                  <a:t> et al., Phys</a:t>
                </a:r>
                <a:r>
                  <a:rPr lang="en-US" sz="1200" dirty="0">
                    <a:solidFill>
                      <a:srgbClr val="3366FF"/>
                    </a:solidFill>
                  </a:rPr>
                  <a:t>. Rev. D </a:t>
                </a:r>
                <a:r>
                  <a:rPr lang="en-US" sz="1200" b="1" dirty="0">
                    <a:solidFill>
                      <a:srgbClr val="3366FF"/>
                    </a:solidFill>
                  </a:rPr>
                  <a:t>80</a:t>
                </a:r>
                <a:r>
                  <a:rPr lang="en-US" sz="1200" dirty="0">
                    <a:solidFill>
                      <a:srgbClr val="3366FF"/>
                    </a:solidFill>
                  </a:rPr>
                  <a:t>, </a:t>
                </a:r>
                <a:r>
                  <a:rPr lang="en-US" sz="1200" dirty="0" smtClean="0">
                    <a:solidFill>
                      <a:srgbClr val="3366FF"/>
                    </a:solidFill>
                  </a:rPr>
                  <a:t>042006</a:t>
                </a:r>
                <a:endParaRPr lang="en-US" sz="1200" dirty="0">
                  <a:solidFill>
                    <a:srgbClr val="3366FF"/>
                  </a:solidFill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283594" y="3822649"/>
              <a:ext cx="269413" cy="243726"/>
            </a:xfrm>
            <a:prstGeom prst="ellipse">
              <a:avLst/>
            </a:prstGeom>
            <a:solidFill>
              <a:srgbClr val="008000">
                <a:alpha val="8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859357" y="3822649"/>
              <a:ext cx="269413" cy="243726"/>
            </a:xfrm>
            <a:prstGeom prst="ellipse">
              <a:avLst/>
            </a:prstGeom>
            <a:solidFill>
              <a:srgbClr val="008000">
                <a:alpha val="8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334036" y="4354578"/>
              <a:ext cx="269413" cy="243726"/>
            </a:xfrm>
            <a:prstGeom prst="ellipse">
              <a:avLst/>
            </a:prstGeom>
            <a:solidFill>
              <a:srgbClr val="008000">
                <a:alpha val="8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334036" y="2794902"/>
              <a:ext cx="269413" cy="243726"/>
            </a:xfrm>
            <a:prstGeom prst="ellipse">
              <a:avLst/>
            </a:prstGeom>
            <a:solidFill>
              <a:srgbClr val="008000">
                <a:alpha val="8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400410" y="3809821"/>
              <a:ext cx="269413" cy="243726"/>
            </a:xfrm>
            <a:prstGeom prst="ellipse">
              <a:avLst/>
            </a:prstGeom>
            <a:solidFill>
              <a:srgbClr val="008000">
                <a:alpha val="8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334036" y="5869609"/>
              <a:ext cx="269413" cy="243726"/>
            </a:xfrm>
            <a:prstGeom prst="ellipse">
              <a:avLst/>
            </a:prstGeom>
            <a:solidFill>
              <a:srgbClr val="008000">
                <a:alpha val="8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111752" y="5398921"/>
              <a:ext cx="269413" cy="243726"/>
            </a:xfrm>
            <a:prstGeom prst="ellipse">
              <a:avLst/>
            </a:prstGeom>
            <a:solidFill>
              <a:srgbClr val="008000">
                <a:alpha val="8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265703" y="5869608"/>
              <a:ext cx="269413" cy="243726"/>
            </a:xfrm>
            <a:prstGeom prst="ellipse">
              <a:avLst/>
            </a:prstGeom>
            <a:solidFill>
              <a:srgbClr val="008000">
                <a:alpha val="86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171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06459"/>
            <a:ext cx="8042276" cy="1336956"/>
          </a:xfrm>
        </p:spPr>
        <p:txBody>
          <a:bodyPr/>
          <a:lstStyle/>
          <a:p>
            <a:r>
              <a:rPr lang="en-US" dirty="0" smtClean="0"/>
              <a:t>Balanced homodyne readout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38" y="3566167"/>
            <a:ext cx="2861441" cy="2376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442" y="1071132"/>
            <a:ext cx="4038358" cy="4871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234829"/>
            <a:ext cx="390080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Reduced dark-port loss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Improved backscatter immunity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Reduced LO noise sensitivity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Improved phase tuning flexibility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Enhanced readout dynamic range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19800" y="5942618"/>
            <a:ext cx="1647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LIGO-P1300184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4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61" y="154076"/>
            <a:ext cx="8938986" cy="5532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Projected A+ Upgrade Cost (H1 and L1)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619221"/>
              </p:ext>
            </p:extLst>
          </p:nvPr>
        </p:nvGraphicFramePr>
        <p:xfrm>
          <a:off x="4830715" y="1117214"/>
          <a:ext cx="3916801" cy="4665783"/>
        </p:xfrm>
        <a:graphic>
          <a:graphicData uri="http://schemas.openxmlformats.org/drawingml/2006/table">
            <a:tbl>
              <a:tblPr firstRow="1" lastRow="1" bandRow="1">
                <a:tableStyleId>{073A0DAA-6AF3-43AB-8588-CEC1D06C72B9}</a:tableStyleId>
              </a:tblPr>
              <a:tblGrid>
                <a:gridCol w="2899269"/>
                <a:gridCol w="1017532"/>
              </a:tblGrid>
              <a:tr h="994347"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Category</a:t>
                      </a:r>
                      <a:r>
                        <a:rPr lang="en-US" sz="1400" baseline="30000" dirty="0" smtClean="0"/>
                        <a:t>+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ROM Estimate (FY’17k$)*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Core</a:t>
                      </a:r>
                      <a:r>
                        <a:rPr lang="en-US" sz="1400" baseline="0" dirty="0" smtClean="0"/>
                        <a:t> optic coating pathfinder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3,546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66FF"/>
                          </a:solidFill>
                        </a:rPr>
                        <a:t>Core optic production</a:t>
                      </a:r>
                      <a:endParaRPr 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4,266</a:t>
                      </a:r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66FF"/>
                          </a:solidFill>
                        </a:rPr>
                        <a:t>FC facilit</a:t>
                      </a:r>
                      <a:r>
                        <a:rPr lang="en-US" sz="1400" baseline="0" dirty="0" smtClean="0">
                          <a:solidFill>
                            <a:srgbClr val="3366FF"/>
                          </a:solidFill>
                        </a:rPr>
                        <a:t>y mods</a:t>
                      </a:r>
                      <a:endParaRPr 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1,023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66FF"/>
                          </a:solidFill>
                        </a:rPr>
                        <a:t>FC vacuum</a:t>
                      </a:r>
                      <a:endParaRPr 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1,761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66FF"/>
                          </a:solidFill>
                        </a:rPr>
                        <a:t>FC seismic</a:t>
                      </a:r>
                      <a:r>
                        <a:rPr lang="en-US" sz="1400" baseline="0" dirty="0" smtClean="0">
                          <a:solidFill>
                            <a:srgbClr val="3366FF"/>
                          </a:solidFill>
                        </a:rPr>
                        <a:t> isolation</a:t>
                      </a:r>
                      <a:endParaRPr 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4,728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66FF"/>
                          </a:solidFill>
                        </a:rPr>
                        <a:t>FC</a:t>
                      </a:r>
                      <a:r>
                        <a:rPr lang="en-US" sz="1400" baseline="0" dirty="0" smtClean="0">
                          <a:solidFill>
                            <a:srgbClr val="3366FF"/>
                          </a:solidFill>
                        </a:rPr>
                        <a:t> suspensions</a:t>
                      </a:r>
                      <a:endParaRPr 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990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Balanced homodyne readout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339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3366FF"/>
                          </a:solidFill>
                        </a:rPr>
                        <a:t>Sensing &amp;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214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Other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601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3366FF"/>
                          </a:solidFill>
                        </a:rPr>
                        <a:t>Labor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5,648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660066"/>
                          </a:solidFill>
                        </a:rPr>
                        <a:t>Contingency</a:t>
                      </a:r>
                      <a:r>
                        <a:rPr lang="en-US" sz="1400" baseline="0" dirty="0" smtClean="0">
                          <a:solidFill>
                            <a:srgbClr val="660066"/>
                          </a:solidFill>
                        </a:rPr>
                        <a:t> (25%)</a:t>
                      </a:r>
                      <a:endParaRPr lang="en-US" sz="1400" dirty="0" smtClean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5,779</a:t>
                      </a:r>
                      <a:endParaRPr lang="en-US" sz="1400" dirty="0"/>
                    </a:p>
                  </a:txBody>
                  <a:tcPr/>
                </a:tc>
              </a:tr>
              <a:tr h="3059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28,896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3040747"/>
              </p:ext>
            </p:extLst>
          </p:nvPr>
        </p:nvGraphicFramePr>
        <p:xfrm>
          <a:off x="-440684" y="1055256"/>
          <a:ext cx="5271399" cy="425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 rot="18935755">
            <a:off x="6060500" y="2815186"/>
            <a:ext cx="2363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PRELIMINARY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0717" y="5930991"/>
            <a:ext cx="391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*6/30/2016 rollup; </a:t>
            </a:r>
            <a:r>
              <a:rPr lang="en-US" sz="1000" dirty="0" err="1" smtClean="0">
                <a:solidFill>
                  <a:schemeClr val="bg1"/>
                </a:solidFill>
              </a:rPr>
              <a:t>aL</a:t>
            </a:r>
            <a:r>
              <a:rPr lang="en-US" sz="1000" dirty="0" smtClean="0">
                <a:solidFill>
                  <a:schemeClr val="bg1"/>
                </a:solidFill>
              </a:rPr>
              <a:t> labor scaling, no indirect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1171" y="1652112"/>
            <a:ext cx="90378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baseline="30000" dirty="0" smtClean="0"/>
              <a:t>+</a:t>
            </a:r>
            <a:r>
              <a:rPr lang="en-US" sz="700" dirty="0" smtClean="0"/>
              <a:t>Color code: </a:t>
            </a:r>
          </a:p>
          <a:p>
            <a:r>
              <a:rPr lang="en-US" sz="700" dirty="0" smtClean="0">
                <a:solidFill>
                  <a:srgbClr val="3366FF"/>
                </a:solidFill>
              </a:rPr>
              <a:t>scaled from </a:t>
            </a:r>
            <a:r>
              <a:rPr lang="en-US" sz="700" dirty="0" err="1" smtClean="0">
                <a:solidFill>
                  <a:srgbClr val="3366FF"/>
                </a:solidFill>
              </a:rPr>
              <a:t>aLIGO</a:t>
            </a:r>
            <a:endParaRPr lang="en-US" sz="700" dirty="0" smtClean="0">
              <a:solidFill>
                <a:srgbClr val="3366FF"/>
              </a:solidFill>
            </a:endParaRPr>
          </a:p>
          <a:p>
            <a:r>
              <a:rPr lang="en-US" sz="700" dirty="0" smtClean="0"/>
              <a:t>new engineering</a:t>
            </a:r>
            <a:endParaRPr lang="en-US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87461" y="5321332"/>
            <a:ext cx="3985005" cy="923330"/>
          </a:xfrm>
          <a:prstGeom prst="rect">
            <a:avLst/>
          </a:prstGeom>
          <a:noFill/>
          <a:ln>
            <a:solidFill>
              <a:srgbClr val="4FFFBD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CCFFCC"/>
                </a:solidFill>
              </a:rPr>
              <a:t>Challenge: Exceeds nominal NSF Physics Division “Mid-Scale Project” guideline, but well below MREFC threshold  </a:t>
            </a:r>
            <a:endParaRPr lang="en-US" i="1" dirty="0">
              <a:solidFill>
                <a:srgbClr val="CCFFCC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182533" y="5630333"/>
            <a:ext cx="470382" cy="0"/>
          </a:xfrm>
          <a:prstGeom prst="straightConnector1">
            <a:avLst/>
          </a:prstGeom>
          <a:ln>
            <a:solidFill>
              <a:srgbClr val="4FFF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45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Schedule</a:t>
            </a:r>
            <a:r>
              <a:rPr lang="en-US" sz="2800" baseline="30000" dirty="0" smtClean="0"/>
              <a:t>*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77298" y="1140639"/>
            <a:ext cx="5014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*FY18 funding start;  5y POP; LIGO-P1200087-v32 observing scenario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16" name="Content Placeholder 15" descr="AplusScheduleExport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75" r="29080" b="-5441"/>
          <a:stretch/>
        </p:blipFill>
        <p:spPr>
          <a:xfrm>
            <a:off x="143726" y="1511051"/>
            <a:ext cx="8859224" cy="3062289"/>
          </a:xfrm>
        </p:spPr>
      </p:pic>
      <p:sp>
        <p:nvSpPr>
          <p:cNvPr id="17" name="TextBox 16"/>
          <p:cNvSpPr txBox="1"/>
          <p:nvPr/>
        </p:nvSpPr>
        <p:spPr>
          <a:xfrm rot="18935755">
            <a:off x="6815745" y="3024162"/>
            <a:ext cx="2363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PRELIMINARY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3726" y="4506971"/>
            <a:ext cx="8777275" cy="1561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Under (mostly) conservative assumptions, supports installation start </a:t>
            </a:r>
            <a:r>
              <a:rPr lang="en-US" dirty="0" smtClean="0"/>
              <a:t>@ 2QFY21</a:t>
            </a:r>
            <a:endParaRPr lang="en-US" dirty="0"/>
          </a:p>
          <a:p>
            <a:r>
              <a:rPr lang="en-US" dirty="0" smtClean="0"/>
              <a:t>Installation, commissioning times scaled from ‘comparable’ </a:t>
            </a:r>
            <a:r>
              <a:rPr lang="en-US" dirty="0" err="1" smtClean="0"/>
              <a:t>aLIGO</a:t>
            </a:r>
            <a:r>
              <a:rPr lang="en-US" dirty="0" smtClean="0"/>
              <a:t> experience</a:t>
            </a:r>
          </a:p>
          <a:p>
            <a:r>
              <a:rPr lang="en-US" dirty="0" smtClean="0"/>
              <a:t>Goal:  coincidence operation (@improved sensitivity) by </a:t>
            </a:r>
            <a:r>
              <a:rPr lang="en-US" dirty="0" smtClean="0">
                <a:solidFill>
                  <a:srgbClr val="FFFF00"/>
                </a:solidFill>
              </a:rPr>
              <a:t>end of calendar 2022</a:t>
            </a:r>
          </a:p>
        </p:txBody>
      </p:sp>
    </p:spTree>
    <p:extLst>
      <p:ext uri="{BB962C8B-B14F-4D97-AF65-F5344CB8AC3E}">
        <p14:creationId xmlns:p14="http://schemas.microsoft.com/office/powerpoint/2010/main" val="337787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668" y="1600200"/>
            <a:ext cx="6820131" cy="4525963"/>
          </a:xfrm>
        </p:spPr>
        <p:txBody>
          <a:bodyPr/>
          <a:lstStyle/>
          <a:p>
            <a:r>
              <a:rPr lang="en-US" dirty="0" smtClean="0"/>
              <a:t>Context and motivation</a:t>
            </a:r>
          </a:p>
          <a:p>
            <a:r>
              <a:rPr lang="en-US" dirty="0" smtClean="0"/>
              <a:t>Our target</a:t>
            </a:r>
          </a:p>
          <a:p>
            <a:r>
              <a:rPr lang="en-US" dirty="0" smtClean="0"/>
              <a:t>What will it look like ?</a:t>
            </a:r>
          </a:p>
          <a:p>
            <a:r>
              <a:rPr lang="en-US" dirty="0" smtClean="0"/>
              <a:t>How long will it take ?</a:t>
            </a:r>
          </a:p>
          <a:p>
            <a:r>
              <a:rPr lang="en-US" dirty="0" smtClean="0"/>
              <a:t>How much it will cost ?</a:t>
            </a:r>
          </a:p>
          <a:p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338"/>
            <a:ext cx="8229600" cy="521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Risks and decision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247" y="827864"/>
            <a:ext cx="8664747" cy="552848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Low-CTN coating process not ready in time?</a:t>
            </a:r>
          </a:p>
          <a:p>
            <a:pPr lvl="1"/>
            <a:r>
              <a:rPr lang="en-US" dirty="0" smtClean="0"/>
              <a:t>Can </a:t>
            </a:r>
            <a:r>
              <a:rPr lang="en-US" dirty="0" smtClean="0">
                <a:solidFill>
                  <a:srgbClr val="FFFF00"/>
                </a:solidFill>
              </a:rPr>
              <a:t>decouple &amp; delay TM replacement </a:t>
            </a:r>
          </a:p>
          <a:p>
            <a:pPr lvl="1"/>
            <a:r>
              <a:rPr lang="en-US" dirty="0" smtClean="0"/>
              <a:t>Requires 2 installation phases; </a:t>
            </a:r>
            <a:r>
              <a:rPr lang="en-US" dirty="0" smtClean="0"/>
              <a:t>but intermediate </a:t>
            </a:r>
            <a:r>
              <a:rPr lang="en-US" dirty="0" smtClean="0"/>
              <a:t>enhanced performance is available for </a:t>
            </a:r>
            <a:r>
              <a:rPr lang="en-US" dirty="0" smtClean="0"/>
              <a:t>observing, in between</a:t>
            </a:r>
            <a:endParaRPr lang="en-US" dirty="0" smtClean="0"/>
          </a:p>
          <a:p>
            <a:r>
              <a:rPr lang="en-US" dirty="0" smtClean="0">
                <a:solidFill>
                  <a:srgbClr val="CCFFCC"/>
                </a:solidFill>
              </a:rPr>
              <a:t>Problems commissioning new FC and readout? </a:t>
            </a:r>
          </a:p>
          <a:p>
            <a:pPr lvl="1"/>
            <a:r>
              <a:rPr lang="en-US" dirty="0" smtClean="0"/>
              <a:t>Can quickly and seamlessly </a:t>
            </a:r>
            <a:r>
              <a:rPr lang="en-US" dirty="0" smtClean="0">
                <a:solidFill>
                  <a:srgbClr val="FFFF00"/>
                </a:solidFill>
              </a:rPr>
              <a:t>revert to </a:t>
            </a:r>
            <a:r>
              <a:rPr lang="en-US" dirty="0" smtClean="0">
                <a:solidFill>
                  <a:srgbClr val="FFFF00"/>
                </a:solidFill>
              </a:rPr>
              <a:t>baseline </a:t>
            </a:r>
            <a:r>
              <a:rPr lang="en-US" dirty="0" err="1" smtClean="0">
                <a:solidFill>
                  <a:srgbClr val="FFFF00"/>
                </a:solidFill>
              </a:rPr>
              <a:t>aLIGO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configuration </a:t>
            </a:r>
            <a:r>
              <a:rPr lang="en-US" dirty="0" smtClean="0">
                <a:solidFill>
                  <a:schemeClr val="bg1"/>
                </a:solidFill>
              </a:rPr>
              <a:t>while problems are diagnosed and </a:t>
            </a:r>
            <a:r>
              <a:rPr lang="en-US" dirty="0" smtClean="0">
                <a:solidFill>
                  <a:schemeClr val="bg1"/>
                </a:solidFill>
              </a:rPr>
              <a:t>resolved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CCFFCC"/>
                </a:solidFill>
              </a:rPr>
              <a:t>Unforeseen obstacle to </a:t>
            </a:r>
            <a:r>
              <a:rPr lang="en-US" dirty="0" err="1" smtClean="0">
                <a:solidFill>
                  <a:srgbClr val="CCFFCC"/>
                </a:solidFill>
              </a:rPr>
              <a:t>aL</a:t>
            </a:r>
            <a:r>
              <a:rPr lang="en-US" dirty="0" smtClean="0">
                <a:solidFill>
                  <a:srgbClr val="CCFFCC"/>
                </a:solidFill>
              </a:rPr>
              <a:t> design sensitivity?</a:t>
            </a:r>
          </a:p>
          <a:p>
            <a:pPr lvl="1"/>
            <a:r>
              <a:rPr lang="en-US" dirty="0" smtClean="0"/>
              <a:t>Impact and reaction depends on nature of the problem</a:t>
            </a:r>
          </a:p>
          <a:p>
            <a:pPr lvl="1"/>
            <a:r>
              <a:rPr lang="en-US" dirty="0" smtClean="0"/>
              <a:t>Precedent shows </a:t>
            </a:r>
            <a:r>
              <a:rPr lang="en-US" dirty="0" smtClean="0"/>
              <a:t>many such obstacles are mitigated  by upgrades, </a:t>
            </a:r>
            <a:r>
              <a:rPr lang="en-US" dirty="0" smtClean="0"/>
              <a:t>or by opportunities </a:t>
            </a:r>
            <a:r>
              <a:rPr lang="en-US" dirty="0" smtClean="0"/>
              <a:t>they present </a:t>
            </a:r>
            <a:r>
              <a:rPr lang="en-US" dirty="0" smtClean="0"/>
              <a:t>(e.g., HEPI, TCS, </a:t>
            </a:r>
            <a:r>
              <a:rPr lang="en-US" dirty="0" err="1" smtClean="0"/>
              <a:t>eLIGO</a:t>
            </a:r>
            <a:r>
              <a:rPr lang="en-US" dirty="0" smtClean="0"/>
              <a:t>, etc.)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Improvements at the cutting edge take time and </a:t>
            </a:r>
            <a:r>
              <a:rPr lang="en-US" dirty="0" smtClean="0">
                <a:solidFill>
                  <a:srgbClr val="FFFF00"/>
                </a:solidFill>
              </a:rPr>
              <a:t>preparation</a:t>
            </a:r>
            <a:r>
              <a:rPr lang="en-US" dirty="0" smtClean="0">
                <a:solidFill>
                  <a:srgbClr val="FFFF00"/>
                </a:solidFill>
              </a:rPr>
              <a:t>. We have always </a:t>
            </a:r>
            <a:r>
              <a:rPr lang="en-US" dirty="0" smtClean="0">
                <a:solidFill>
                  <a:srgbClr val="FFFF00"/>
                </a:solidFill>
              </a:rPr>
              <a:t>needed </a:t>
            </a:r>
            <a:r>
              <a:rPr lang="en-US" dirty="0" smtClean="0">
                <a:solidFill>
                  <a:srgbClr val="FFFF00"/>
                </a:solidFill>
              </a:rPr>
              <a:t>to anticipate success, or find ourselves unprepared for it.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3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006"/>
            <a:ext cx="8229600" cy="6509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8240"/>
            <a:ext cx="8229600" cy="4246880"/>
          </a:xfrm>
        </p:spPr>
        <p:txBody>
          <a:bodyPr>
            <a:normAutofit/>
          </a:bodyPr>
          <a:lstStyle/>
          <a:p>
            <a:r>
              <a:rPr lang="en-US" dirty="0" smtClean="0"/>
              <a:t>Our newborn science will continue to be </a:t>
            </a:r>
            <a:r>
              <a:rPr lang="en-US" i="1" dirty="0" smtClean="0">
                <a:solidFill>
                  <a:srgbClr val="FFFF00"/>
                </a:solidFill>
              </a:rPr>
              <a:t>sensitivity driven </a:t>
            </a:r>
            <a:r>
              <a:rPr lang="en-US" dirty="0" smtClean="0"/>
              <a:t>for the foreseeable future</a:t>
            </a:r>
          </a:p>
          <a:p>
            <a:r>
              <a:rPr lang="en-US" dirty="0" smtClean="0"/>
              <a:t>Whenever we can devise a clear plan to better sensitivity, it is our duty to look beyond the current horizon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A+ is such a plan, and now is the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76289"/>
            <a:ext cx="8229600" cy="66637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9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7970791" cy="5916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Squeezed light injection*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6" y="1447891"/>
            <a:ext cx="4981538" cy="31240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68976" y="3751257"/>
            <a:ext cx="1596644" cy="323794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129867" y="3318933"/>
            <a:ext cx="1262395" cy="82126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97381" y="3009899"/>
            <a:ext cx="926243" cy="743615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543800" y="3437467"/>
            <a:ext cx="1388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OPO on suspended platform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pic>
        <p:nvPicPr>
          <p:cNvPr id="6" name="Picture 5" descr="vopo_cad_e1600165fig2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62" y="966788"/>
            <a:ext cx="3911600" cy="3289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07782" y="4222297"/>
            <a:ext cx="3024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Vacuum Optical Parametric Oscillator (VOPO)</a:t>
            </a:r>
            <a:endParaRPr lang="en-US" sz="1200" dirty="0">
              <a:solidFill>
                <a:srgbClr val="FFFF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380600" y="1077025"/>
            <a:ext cx="1205670" cy="193287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6" idx="4"/>
          </p:cNvCxnSpPr>
          <p:nvPr/>
        </p:nvCxnSpPr>
        <p:spPr>
          <a:xfrm flipH="1" flipV="1">
            <a:off x="4560503" y="3753514"/>
            <a:ext cx="1025767" cy="3866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77108" y="5937718"/>
            <a:ext cx="3166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* Not part of A+;  thi</a:t>
            </a:r>
            <a:r>
              <a:rPr lang="en-US" sz="1200" dirty="0">
                <a:solidFill>
                  <a:srgbClr val="FFFF00"/>
                </a:solidFill>
              </a:rPr>
              <a:t>s</a:t>
            </a:r>
            <a:r>
              <a:rPr lang="en-US" sz="1200" dirty="0" smtClean="0">
                <a:solidFill>
                  <a:srgbClr val="FFFF00"/>
                </a:solidFill>
              </a:rPr>
              <a:t> should already be in operation by  mid-2019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8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325"/>
            <a:ext cx="8229600" cy="6060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Port Loss Budget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523754442"/>
              </p:ext>
            </p:extLst>
          </p:nvPr>
        </p:nvGraphicFramePr>
        <p:xfrm>
          <a:off x="1077962" y="1831160"/>
          <a:ext cx="6862225" cy="4557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2718" y="645947"/>
            <a:ext cx="8833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If we injected squeezing in </a:t>
            </a:r>
            <a:r>
              <a:rPr lang="en-US" dirty="0" err="1" smtClean="0">
                <a:solidFill>
                  <a:srgbClr val="FFFF00"/>
                </a:solidFill>
              </a:rPr>
              <a:t>aLIGO</a:t>
            </a:r>
            <a:r>
              <a:rPr lang="en-US" dirty="0" smtClean="0">
                <a:solidFill>
                  <a:srgbClr val="FFFF00"/>
                </a:solidFill>
              </a:rPr>
              <a:t> today,  we would endure 25% loss from known sources.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Most can be eliminated by installing better optical components that are now available, plus adaptive mode matching techniques we’re developing in the lab.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8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Added Opportunity: Newtonian Gravity Gradient Noise Cancellation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8794" b="18794"/>
          <a:stretch>
            <a:fillRect/>
          </a:stretch>
        </p:blipFill>
        <p:spPr>
          <a:xfrm>
            <a:off x="4213856" y="1765754"/>
            <a:ext cx="6641500" cy="365256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25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4508" y="1614063"/>
            <a:ext cx="4139348" cy="47422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Local density gradients may limit A+ during high seismicity, and will routinely affect 3</a:t>
            </a:r>
            <a:r>
              <a:rPr lang="en-US" baseline="30000" dirty="0" smtClean="0"/>
              <a:t>rd</a:t>
            </a:r>
            <a:r>
              <a:rPr lang="en-US" dirty="0" smtClean="0"/>
              <a:t> generation successors</a:t>
            </a:r>
            <a:endParaRPr lang="en-US" dirty="0" smtClean="0"/>
          </a:p>
          <a:p>
            <a:r>
              <a:rPr lang="en-US" dirty="0" smtClean="0"/>
              <a:t>Can be mitigated by </a:t>
            </a:r>
            <a:r>
              <a:rPr lang="en-US" dirty="0" smtClean="0"/>
              <a:t>modeling &amp; subtracting local gravity fluctuations</a:t>
            </a:r>
          </a:p>
          <a:p>
            <a:r>
              <a:rPr lang="en-US" smtClean="0"/>
              <a:t>Prototype </a:t>
            </a:r>
            <a:r>
              <a:rPr lang="en-US" dirty="0" smtClean="0"/>
              <a:t>array now in preparation at LHO</a:t>
            </a:r>
          </a:p>
          <a:p>
            <a:pPr marL="0" indent="0" algn="r">
              <a:buFont typeface="Arial"/>
              <a:buNone/>
            </a:pPr>
            <a:r>
              <a:rPr lang="en-US" sz="1700" dirty="0" smtClean="0"/>
              <a:t>(LIGO-P1600146)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02006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aLIGO</a:t>
            </a:r>
            <a:r>
              <a:rPr lang="en-US" dirty="0" smtClean="0">
                <a:solidFill>
                  <a:srgbClr val="FFFFFF"/>
                </a:solidFill>
              </a:rPr>
              <a:t> operating at full power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6480" y="2560320"/>
            <a:ext cx="27498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Laser Power:             125.00 Watt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SRM Detuning:              0.00 degree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SRM transmission:          0.3500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ITM transmission:          0.0140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PRM transmission:          0.0300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Finesse:                 446.41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Power Recycling Factor:   40.54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Arm power:               710.81 kW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Power on beam splitter:    5.07 kW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Thermal load on ITM:       0.385 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Thermal load on BS:        0.051 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BNS range:               191.04 </a:t>
            </a:r>
            <a:r>
              <a:rPr lang="en-US" sz="1000" dirty="0" err="1" smtClean="0">
                <a:solidFill>
                  <a:srgbClr val="FFFFFF"/>
                </a:solidFill>
              </a:rPr>
              <a:t>Mpc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BNS horizon:             436.32 </a:t>
            </a:r>
            <a:r>
              <a:rPr lang="en-US" sz="1000" dirty="0" err="1" smtClean="0">
                <a:solidFill>
                  <a:srgbClr val="FFFFFF"/>
                </a:solidFill>
              </a:rPr>
              <a:t>Mpc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BNS reach:               272.08 </a:t>
            </a:r>
            <a:r>
              <a:rPr lang="en-US" sz="1000" dirty="0" err="1" smtClean="0">
                <a:solidFill>
                  <a:srgbClr val="FFFFFF"/>
                </a:solidFill>
              </a:rPr>
              <a:t>Mpc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BBH range:                 1.37 </a:t>
            </a:r>
            <a:r>
              <a:rPr lang="en-US" sz="1000" dirty="0" err="1" smtClean="0">
                <a:solidFill>
                  <a:srgbClr val="FFFFFF"/>
                </a:solidFill>
              </a:rPr>
              <a:t>Gpc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, z = 0.3)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BBH horizon:               3.24 </a:t>
            </a:r>
            <a:r>
              <a:rPr lang="en-US" sz="1000" dirty="0" err="1" smtClean="0">
                <a:solidFill>
                  <a:srgbClr val="FFFFFF"/>
                </a:solidFill>
              </a:rPr>
              <a:t>Gpc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, z = 0.9)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BBH reach:                 2.12 </a:t>
            </a:r>
            <a:r>
              <a:rPr lang="en-US" sz="1000" dirty="0" err="1" smtClean="0">
                <a:solidFill>
                  <a:srgbClr val="FFFFFF"/>
                </a:solidFill>
              </a:rPr>
              <a:t>Gpc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, z = 0.5)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Stochastic Omega:          2.42e-09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5" name="Picture 4" descr="aLIGO_fullpower_SRM3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828800"/>
            <a:ext cx="591670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..plus squeezing with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 ~100m scale filter cavity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6480" y="2560320"/>
            <a:ext cx="27387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Laser Power:             125.00 Watt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SRM Detuning:              0.00 degree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SRM transmission:          0.3500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ITM transmission:          0.0140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PRM transmission:          0.0300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Finesse:                 446.41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Power Recycling Factor:   40.54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Arm power:               710.81 kW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Power on beam splitter:    5.07 kW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Thermal load on ITM:       0.385 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Thermal load on BS:        0.051 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BNS range:               258.72 </a:t>
            </a:r>
            <a:r>
              <a:rPr lang="en-US" sz="1000" dirty="0" err="1" smtClean="0">
                <a:solidFill>
                  <a:srgbClr val="FFFFFF"/>
                </a:solidFill>
              </a:rPr>
              <a:t>Mpc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BNS horizon:             592.49 </a:t>
            </a:r>
            <a:r>
              <a:rPr lang="en-US" sz="1000" dirty="0" err="1" smtClean="0">
                <a:solidFill>
                  <a:srgbClr val="FFFFFF"/>
                </a:solidFill>
              </a:rPr>
              <a:t>Mpc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BNS reach:               370.29 </a:t>
            </a:r>
            <a:r>
              <a:rPr lang="en-US" sz="1000" dirty="0" err="1" smtClean="0">
                <a:solidFill>
                  <a:srgbClr val="FFFFFF"/>
                </a:solidFill>
              </a:rPr>
              <a:t>Mpc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BBH range:                 1.74 </a:t>
            </a:r>
            <a:r>
              <a:rPr lang="en-US" sz="1000" dirty="0" err="1" smtClean="0">
                <a:solidFill>
                  <a:srgbClr val="FFFFFF"/>
                </a:solidFill>
              </a:rPr>
              <a:t>Gpc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, z = 0.4)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BBH horizon:               4.14 </a:t>
            </a:r>
            <a:r>
              <a:rPr lang="en-US" sz="1000" dirty="0" err="1" smtClean="0">
                <a:solidFill>
                  <a:srgbClr val="FFFFFF"/>
                </a:solidFill>
              </a:rPr>
              <a:t>Gpc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, z = 1.3)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BBH reach:                 2.77 </a:t>
            </a:r>
            <a:r>
              <a:rPr lang="en-US" sz="1000" dirty="0" err="1" smtClean="0">
                <a:solidFill>
                  <a:srgbClr val="FFFFFF"/>
                </a:solidFill>
              </a:rPr>
              <a:t>Gpc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, z = 0.8)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Stochastic Omega:          9.32e-10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5" name="Picture 4" descr="aLIGO_longF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828800"/>
            <a:ext cx="591670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6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..plus coating thermal noise reduction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aLIGO_longFC_CTNreduc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828800"/>
            <a:ext cx="5916706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4712" y="2561562"/>
            <a:ext cx="30192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Laser Power:             125.00 Watt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SRM Detuning:              0.00 degree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SRM transmission:          0.3500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ITM transmission:          0.0140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PRM transmission:          0.0300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Finesse:                 446.41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Power Recycling Factor:   40.54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Arm power:               710.81 kW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Power on beam splitter:    5.07 kW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Thermal load on ITM:       0.385 W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Thermal load on BS:        0.051 W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BNS range:               354.06 </a:t>
            </a:r>
            <a:r>
              <a:rPr lang="en-US" sz="1000" dirty="0" err="1" smtClean="0">
                <a:solidFill>
                  <a:schemeClr val="bg1"/>
                </a:solidFill>
              </a:rPr>
              <a:t>Mpc</a:t>
            </a:r>
            <a:r>
              <a:rPr lang="en-US" sz="1000" dirty="0" smtClean="0">
                <a:solidFill>
                  <a:schemeClr val="bg1"/>
                </a:solidFill>
              </a:rPr>
              <a:t> (</a:t>
            </a:r>
            <a:r>
              <a:rPr lang="en-US" sz="1000" dirty="0" err="1" smtClean="0">
                <a:solidFill>
                  <a:schemeClr val="bg1"/>
                </a:solidFill>
              </a:rPr>
              <a:t>comoving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BNS horizon:             814.04 </a:t>
            </a:r>
            <a:r>
              <a:rPr lang="en-US" sz="1000" dirty="0" err="1" smtClean="0">
                <a:solidFill>
                  <a:schemeClr val="bg1"/>
                </a:solidFill>
              </a:rPr>
              <a:t>Mpc</a:t>
            </a:r>
            <a:r>
              <a:rPr lang="en-US" sz="1000" dirty="0" smtClean="0">
                <a:solidFill>
                  <a:schemeClr val="bg1"/>
                </a:solidFill>
              </a:rPr>
              <a:t> (</a:t>
            </a:r>
            <a:r>
              <a:rPr lang="en-US" sz="1000" dirty="0" err="1" smtClean="0">
                <a:solidFill>
                  <a:schemeClr val="bg1"/>
                </a:solidFill>
              </a:rPr>
              <a:t>comoving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BNS reach:               510.28 </a:t>
            </a:r>
            <a:r>
              <a:rPr lang="en-US" sz="1000" dirty="0" err="1" smtClean="0">
                <a:solidFill>
                  <a:schemeClr val="bg1"/>
                </a:solidFill>
              </a:rPr>
              <a:t>Mpc</a:t>
            </a:r>
            <a:r>
              <a:rPr lang="en-US" sz="1000" dirty="0" smtClean="0">
                <a:solidFill>
                  <a:schemeClr val="bg1"/>
                </a:solidFill>
              </a:rPr>
              <a:t> (</a:t>
            </a:r>
            <a:r>
              <a:rPr lang="en-US" sz="1000" dirty="0" err="1" smtClean="0">
                <a:solidFill>
                  <a:schemeClr val="bg1"/>
                </a:solidFill>
              </a:rPr>
              <a:t>comoving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BBH range:                 2.24 </a:t>
            </a:r>
            <a:r>
              <a:rPr lang="en-US" sz="1000" dirty="0" err="1" smtClean="0">
                <a:solidFill>
                  <a:schemeClr val="bg1"/>
                </a:solidFill>
              </a:rPr>
              <a:t>Gpc</a:t>
            </a:r>
            <a:r>
              <a:rPr lang="en-US" sz="1000" dirty="0" smtClean="0">
                <a:solidFill>
                  <a:schemeClr val="bg1"/>
                </a:solidFill>
              </a:rPr>
              <a:t> (</a:t>
            </a:r>
            <a:r>
              <a:rPr lang="en-US" sz="1000" dirty="0" err="1" smtClean="0">
                <a:solidFill>
                  <a:schemeClr val="bg1"/>
                </a:solidFill>
              </a:rPr>
              <a:t>comoving</a:t>
            </a:r>
            <a:r>
              <a:rPr lang="en-US" sz="1000" dirty="0" smtClean="0">
                <a:solidFill>
                  <a:schemeClr val="bg1"/>
                </a:solidFill>
              </a:rPr>
              <a:t>, z = 0.6)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BBH horizon:            5395.58 </a:t>
            </a:r>
            <a:r>
              <a:rPr lang="en-US" sz="1000" dirty="0" err="1" smtClean="0">
                <a:solidFill>
                  <a:schemeClr val="bg1"/>
                </a:solidFill>
              </a:rPr>
              <a:t>Mpc</a:t>
            </a:r>
            <a:r>
              <a:rPr lang="en-US" sz="1000" dirty="0" smtClean="0">
                <a:solidFill>
                  <a:schemeClr val="bg1"/>
                </a:solidFill>
              </a:rPr>
              <a:t> (</a:t>
            </a:r>
            <a:r>
              <a:rPr lang="en-US" sz="1000" dirty="0" err="1" smtClean="0">
                <a:solidFill>
                  <a:schemeClr val="bg1"/>
                </a:solidFill>
              </a:rPr>
              <a:t>comoving</a:t>
            </a:r>
            <a:r>
              <a:rPr lang="en-US" sz="1000" dirty="0" smtClean="0">
                <a:solidFill>
                  <a:schemeClr val="bg1"/>
                </a:solidFill>
              </a:rPr>
              <a:t>, z = 2.1)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BBH reach:              3700.64 </a:t>
            </a:r>
            <a:r>
              <a:rPr lang="en-US" sz="1000" dirty="0" err="1" smtClean="0">
                <a:solidFill>
                  <a:schemeClr val="bg1"/>
                </a:solidFill>
              </a:rPr>
              <a:t>Mpc</a:t>
            </a:r>
            <a:r>
              <a:rPr lang="en-US" sz="1000" dirty="0" smtClean="0">
                <a:solidFill>
                  <a:schemeClr val="bg1"/>
                </a:solidFill>
              </a:rPr>
              <a:t> (</a:t>
            </a:r>
            <a:r>
              <a:rPr lang="en-US" sz="1000" dirty="0" err="1" smtClean="0">
                <a:solidFill>
                  <a:schemeClr val="bg1"/>
                </a:solidFill>
              </a:rPr>
              <a:t>comoving</a:t>
            </a:r>
            <a:r>
              <a:rPr lang="en-US" sz="1000" dirty="0" smtClean="0">
                <a:solidFill>
                  <a:schemeClr val="bg1"/>
                </a:solidFill>
              </a:rPr>
              <a:t>, z = 1.1)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Stochastic Omega:          6.78e-10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8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19"/>
            <a:ext cx="8229600" cy="5171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Set the stage: Where we expect to 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53" y="776156"/>
            <a:ext cx="8560254" cy="5715326"/>
          </a:xfrm>
        </p:spPr>
        <p:txBody>
          <a:bodyPr>
            <a:normAutofit/>
          </a:bodyPr>
          <a:lstStyle/>
          <a:p>
            <a:r>
              <a:rPr lang="en-US" dirty="0" smtClean="0"/>
              <a:t>O2 and O3 </a:t>
            </a:r>
            <a:r>
              <a:rPr lang="en-US" i="1" dirty="0" smtClean="0"/>
              <a:t>will</a:t>
            </a:r>
            <a:r>
              <a:rPr lang="en-US" dirty="0" smtClean="0"/>
              <a:t> yield many BBH detections by late 2018</a:t>
            </a:r>
          </a:p>
          <a:p>
            <a:pPr lvl="1"/>
            <a:r>
              <a:rPr lang="en-US" dirty="0" smtClean="0"/>
              <a:t>BNS and other important astrophysical targets may remain elusive, or too rare for full exploitation</a:t>
            </a:r>
          </a:p>
          <a:p>
            <a:r>
              <a:rPr lang="en-US" dirty="0" smtClean="0"/>
              <a:t>L1 and H1 </a:t>
            </a:r>
            <a:r>
              <a:rPr lang="en-US" dirty="0" smtClean="0"/>
              <a:t>should </a:t>
            </a:r>
            <a:r>
              <a:rPr lang="en-US" dirty="0" smtClean="0"/>
              <a:t>reach design sensitivity </a:t>
            </a:r>
            <a:r>
              <a:rPr lang="en-US" dirty="0" smtClean="0"/>
              <a:t>by </a:t>
            </a:r>
            <a:r>
              <a:rPr lang="en-US" dirty="0" smtClean="0"/>
              <a:t>mid-2019 </a:t>
            </a:r>
          </a:p>
          <a:p>
            <a:pPr lvl="1"/>
            <a:r>
              <a:rPr lang="en-US" dirty="0" smtClean="0"/>
              <a:t>At this point, </a:t>
            </a:r>
            <a:r>
              <a:rPr lang="en-US" dirty="0" smtClean="0">
                <a:solidFill>
                  <a:srgbClr val="FFFF00"/>
                </a:solidFill>
              </a:rPr>
              <a:t>observational horizons freeze </a:t>
            </a:r>
            <a:r>
              <a:rPr lang="en-US" dirty="0" smtClean="0"/>
              <a:t>at </a:t>
            </a:r>
            <a:r>
              <a:rPr lang="en-US" dirty="0" smtClean="0"/>
              <a:t>limits set by </a:t>
            </a:r>
            <a:r>
              <a:rPr lang="en-US" dirty="0" err="1" smtClean="0"/>
              <a:t>aLIGO</a:t>
            </a:r>
            <a:r>
              <a:rPr lang="en-US" dirty="0" smtClean="0"/>
              <a:t> technology</a:t>
            </a:r>
          </a:p>
          <a:p>
            <a:r>
              <a:rPr lang="en-US" dirty="0" smtClean="0"/>
              <a:t>“Next-generation”  detectors optimistically ready </a:t>
            </a:r>
            <a:r>
              <a:rPr lang="en-US" dirty="0" smtClean="0">
                <a:solidFill>
                  <a:srgbClr val="FFFF00"/>
                </a:solidFill>
              </a:rPr>
              <a:t>no earlier than end of next decade</a:t>
            </a:r>
          </a:p>
          <a:p>
            <a:pPr lvl="1"/>
            <a:r>
              <a:rPr lang="en-US" dirty="0" smtClean="0"/>
              <a:t>And only with </a:t>
            </a:r>
            <a:r>
              <a:rPr lang="en-US" dirty="0" smtClean="0"/>
              <a:t>immediate funding commitments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0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operating at full power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26480" y="2560320"/>
            <a:ext cx="27498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Laser Power:             125.00 Watt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SRM Detuning:              0.00 degree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SRM transmission:          0.3500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ITM transmission:          0.0140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PRM transmission:          0.0300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Finesse:                 446.41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Power Recycling Factor:   40.54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Arm power:               710.81 kW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Power on beam splitter:    5.07 kW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Thermal load on ITM:       0.385 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Thermal load on BS:        0.051 W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BNS range:               191.04 </a:t>
            </a:r>
            <a:r>
              <a:rPr lang="en-US" sz="1000" dirty="0" err="1" smtClean="0">
                <a:solidFill>
                  <a:srgbClr val="FFFFFF"/>
                </a:solidFill>
              </a:rPr>
              <a:t>Mpc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BNS horizon:             436.32 </a:t>
            </a:r>
            <a:r>
              <a:rPr lang="en-US" sz="1000" dirty="0" err="1" smtClean="0">
                <a:solidFill>
                  <a:srgbClr val="FFFFFF"/>
                </a:solidFill>
              </a:rPr>
              <a:t>Mpc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BNS reach:               272.08 </a:t>
            </a:r>
            <a:r>
              <a:rPr lang="en-US" sz="1000" dirty="0" err="1" smtClean="0">
                <a:solidFill>
                  <a:srgbClr val="FFFFFF"/>
                </a:solidFill>
              </a:rPr>
              <a:t>Mpc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BBH range:                 1.37 </a:t>
            </a:r>
            <a:r>
              <a:rPr lang="en-US" sz="1000" dirty="0" err="1" smtClean="0">
                <a:solidFill>
                  <a:srgbClr val="FFFFFF"/>
                </a:solidFill>
              </a:rPr>
              <a:t>Gpc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, z = 0.3)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BBH horizon:               3.24 </a:t>
            </a:r>
            <a:r>
              <a:rPr lang="en-US" sz="1000" dirty="0" err="1" smtClean="0">
                <a:solidFill>
                  <a:srgbClr val="FFFFFF"/>
                </a:solidFill>
              </a:rPr>
              <a:t>Gpc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, z = 0.9)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BBH reach:                 2.12 </a:t>
            </a:r>
            <a:r>
              <a:rPr lang="en-US" sz="1000" dirty="0" err="1" smtClean="0">
                <a:solidFill>
                  <a:srgbClr val="FFFFFF"/>
                </a:solidFill>
              </a:rPr>
              <a:t>Gpc</a:t>
            </a:r>
            <a:r>
              <a:rPr lang="en-US" sz="1000" dirty="0" smtClean="0">
                <a:solidFill>
                  <a:srgbClr val="FFFFFF"/>
                </a:solidFill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</a:rPr>
              <a:t>comoving</a:t>
            </a:r>
            <a:r>
              <a:rPr lang="en-US" sz="1000" dirty="0" smtClean="0">
                <a:solidFill>
                  <a:srgbClr val="FFFFFF"/>
                </a:solidFill>
              </a:rPr>
              <a:t>, z = 0.5)</a:t>
            </a:r>
          </a:p>
          <a:p>
            <a:r>
              <a:rPr lang="en-US" sz="1000" dirty="0" smtClean="0">
                <a:solidFill>
                  <a:srgbClr val="FFFFFF"/>
                </a:solidFill>
              </a:rPr>
              <a:t>Stochastic Omega:          2.42e-09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5" name="Picture 4" descr="aLIGO_fullpower_SRM3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828800"/>
            <a:ext cx="591670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9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75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can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7034"/>
            <a:ext cx="8229600" cy="509912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aLIGO</a:t>
            </a:r>
            <a:r>
              <a:rPr lang="en-US" dirty="0" smtClean="0"/>
              <a:t> design is limited by </a:t>
            </a:r>
            <a:r>
              <a:rPr lang="en-US" dirty="0" smtClean="0">
                <a:solidFill>
                  <a:srgbClr val="FFFF00"/>
                </a:solidFill>
              </a:rPr>
              <a:t>quantum noise </a:t>
            </a:r>
            <a:r>
              <a:rPr lang="en-US" dirty="0" smtClean="0"/>
              <a:t>at high and at  low frequencies</a:t>
            </a:r>
          </a:p>
          <a:p>
            <a:r>
              <a:rPr lang="en-US" dirty="0" smtClean="0"/>
              <a:t>Mid-band (the “bucket”) limited by Brownian </a:t>
            </a:r>
            <a:r>
              <a:rPr lang="en-US" dirty="0" smtClean="0">
                <a:solidFill>
                  <a:srgbClr val="FFFF00"/>
                </a:solidFill>
              </a:rPr>
              <a:t>thermal noise in mirror coatings</a:t>
            </a:r>
          </a:p>
          <a:p>
            <a:r>
              <a:rPr lang="en-US" dirty="0" smtClean="0"/>
              <a:t>We’ve learned a lot on both fronts since </a:t>
            </a:r>
            <a:r>
              <a:rPr lang="en-US" dirty="0" err="1" smtClean="0"/>
              <a:t>aLIGO</a:t>
            </a:r>
            <a:r>
              <a:rPr lang="en-US" dirty="0" smtClean="0"/>
              <a:t> designs were frozen</a:t>
            </a:r>
          </a:p>
          <a:p>
            <a:r>
              <a:rPr lang="en-US" dirty="0" smtClean="0"/>
              <a:t>We’ve also learned much about the detectors by commissioning and operating them</a:t>
            </a:r>
          </a:p>
          <a:p>
            <a:r>
              <a:rPr lang="en-US" dirty="0" smtClean="0"/>
              <a:t>We now have a lot of capable, well-proven technology in our </a:t>
            </a:r>
            <a:r>
              <a:rPr lang="en-US" dirty="0" smtClean="0"/>
              <a:t>toolkit   </a:t>
            </a:r>
            <a:endParaRPr lang="en-US" dirty="0" smtClean="0"/>
          </a:p>
          <a:p>
            <a:r>
              <a:rPr lang="en-US" dirty="0" smtClean="0"/>
              <a:t>These afford a realistic prospect to </a:t>
            </a:r>
            <a:r>
              <a:rPr lang="en-US" dirty="0" smtClean="0">
                <a:solidFill>
                  <a:srgbClr val="FFFF00"/>
                </a:solidFill>
              </a:rPr>
              <a:t>improve </a:t>
            </a:r>
            <a:r>
              <a:rPr lang="en-US" dirty="0" err="1" smtClean="0">
                <a:solidFill>
                  <a:srgbClr val="FFFF00"/>
                </a:solidFill>
              </a:rPr>
              <a:t>aLIGO</a:t>
            </a:r>
            <a:r>
              <a:rPr lang="en-US" dirty="0" smtClean="0">
                <a:solidFill>
                  <a:srgbClr val="FFFF00"/>
                </a:solidFill>
              </a:rPr>
              <a:t> sensitivity at all frequencies</a:t>
            </a:r>
            <a:r>
              <a:rPr lang="en-US" sz="2600" baseline="30000" dirty="0" smtClean="0">
                <a:solidFill>
                  <a:srgbClr val="FFFF00"/>
                </a:solidFill>
              </a:rPr>
              <a:t>*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85503" y="6064607"/>
            <a:ext cx="207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*LIGO-P1400164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1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07578"/>
            <a:ext cx="7581901" cy="1094083"/>
          </a:xfrm>
        </p:spPr>
        <p:txBody>
          <a:bodyPr/>
          <a:lstStyle/>
          <a:p>
            <a:r>
              <a:rPr lang="en-US" sz="3900" dirty="0" smtClean="0"/>
              <a:t>Concept Roadmap</a:t>
            </a:r>
            <a:r>
              <a:rPr lang="en-US" sz="3900" dirty="0"/>
              <a:t/>
            </a:r>
            <a:br>
              <a:rPr lang="en-US" sz="3900" dirty="0"/>
            </a:br>
            <a:r>
              <a:rPr lang="en-US" sz="1300" dirty="0" smtClean="0"/>
              <a:t>(adapted </a:t>
            </a:r>
            <a:r>
              <a:rPr lang="en-US" sz="1300" dirty="0"/>
              <a:t>from </a:t>
            </a:r>
            <a:r>
              <a:rPr lang="en-US" sz="1300" dirty="0" smtClean="0"/>
              <a:t>G1401081</a:t>
            </a:r>
            <a:r>
              <a:rPr lang="en-US" sz="1300" dirty="0"/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24467" y="5611151"/>
            <a:ext cx="0" cy="4368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0" y="3709294"/>
            <a:ext cx="2767269" cy="457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0"/>
                </a:schemeClr>
              </a:gs>
              <a:gs pos="34000">
                <a:schemeClr val="accent5">
                  <a:lumMod val="75000"/>
                </a:schemeClr>
              </a:gs>
              <a:gs pos="100000">
                <a:schemeClr val="accent4"/>
              </a:gs>
              <a:gs pos="51000">
                <a:schemeClr val="accent5">
                  <a:lumMod val="75000"/>
                </a:schemeClr>
              </a:gs>
              <a:gs pos="75000">
                <a:schemeClr val="accent4"/>
              </a:gs>
              <a:gs pos="19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0640" y="2281813"/>
            <a:ext cx="4976277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13000">
                <a:schemeClr val="tx1">
                  <a:lumMod val="65000"/>
                  <a:lumOff val="35000"/>
                </a:schemeClr>
              </a:gs>
              <a:gs pos="100000">
                <a:schemeClr val="accent1">
                  <a:lumMod val="75000"/>
                </a:schemeClr>
              </a:gs>
              <a:gs pos="34000">
                <a:schemeClr val="accent3">
                  <a:lumMod val="75000"/>
                </a:schemeClr>
              </a:gs>
              <a:gs pos="81000">
                <a:schemeClr val="accent1">
                  <a:lumMod val="75000"/>
                </a:schemeClr>
              </a:gs>
              <a:gs pos="59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Si, </a:t>
            </a:r>
            <a:r>
              <a:rPr lang="en-US" dirty="0" err="1" smtClean="0"/>
              <a:t>Cryo</a:t>
            </a:r>
            <a:r>
              <a:rPr lang="en-US" dirty="0" smtClean="0"/>
              <a:t>, 2 µm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088468" y="2281813"/>
            <a:ext cx="3851742" cy="457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6000">
                <a:schemeClr val="accent5">
                  <a:lumMod val="75000"/>
                </a:schemeClr>
              </a:gs>
              <a:gs pos="100000">
                <a:schemeClr val="accent4">
                  <a:alpha val="0"/>
                </a:schemeClr>
              </a:gs>
              <a:gs pos="21000">
                <a:schemeClr val="accent5">
                  <a:lumMod val="75000"/>
                </a:schemeClr>
              </a:gs>
              <a:gs pos="38000">
                <a:schemeClr val="accent4"/>
              </a:gs>
              <a:gs pos="70000">
                <a:schemeClr val="accent5">
                  <a:lumMod val="75000"/>
                </a:schemeClr>
              </a:gs>
              <a:gs pos="78000">
                <a:schemeClr val="accent4"/>
              </a:gs>
              <a:gs pos="6100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Voyager – Current Facility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99441" y="1553680"/>
            <a:ext cx="5953759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9000">
                <a:schemeClr val="tx1">
                  <a:lumMod val="65000"/>
                  <a:lumOff val="35000"/>
                </a:schemeClr>
              </a:gs>
              <a:gs pos="100000">
                <a:schemeClr val="accent1">
                  <a:lumMod val="75000"/>
                </a:schemeClr>
              </a:gs>
              <a:gs pos="18000">
                <a:schemeClr val="accent3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29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Ultimate (ET, CX) 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475092" y="1553680"/>
            <a:ext cx="2668908" cy="457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0"/>
                </a:schemeClr>
              </a:gs>
              <a:gs pos="59000">
                <a:schemeClr val="accent5">
                  <a:lumMod val="75000"/>
                </a:schemeClr>
              </a:gs>
              <a:gs pos="100000">
                <a:schemeClr val="accent4">
                  <a:alpha val="32000"/>
                </a:schemeClr>
              </a:gs>
              <a:gs pos="76000">
                <a:schemeClr val="accent5">
                  <a:lumMod val="75000"/>
                </a:schemeClr>
              </a:gs>
              <a:gs pos="90000">
                <a:schemeClr val="accent4"/>
              </a:gs>
              <a:gs pos="38000">
                <a:schemeClr val="accent2">
                  <a:lumMod val="75000"/>
                </a:schemeClr>
              </a:gs>
              <a:gs pos="16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New Facility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4497166" y="3709294"/>
            <a:ext cx="4307840" cy="1713039"/>
            <a:chOff x="3881120" y="4367721"/>
            <a:chExt cx="4307840" cy="1713039"/>
          </a:xfrm>
        </p:grpSpPr>
        <p:sp>
          <p:nvSpPr>
            <p:cNvPr id="28" name="Rectangle 27"/>
            <p:cNvSpPr/>
            <p:nvPr/>
          </p:nvSpPr>
          <p:spPr>
            <a:xfrm>
              <a:off x="6609109" y="5562600"/>
              <a:ext cx="1374438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Data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33116" y="5194299"/>
              <a:ext cx="1432559" cy="29136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Commissioning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073728" y="4826000"/>
              <a:ext cx="1242866" cy="3048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Installation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116249" y="4810760"/>
              <a:ext cx="1242866" cy="304800"/>
            </a:xfrm>
            <a:prstGeom prst="rect">
              <a:avLst/>
            </a:prstGeom>
            <a:solidFill>
              <a:schemeClr val="tx2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Simulation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00871" y="5179060"/>
              <a:ext cx="1242866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Experiment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616180" y="5547360"/>
              <a:ext cx="1242866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Design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858256" y="4367721"/>
              <a:ext cx="1644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Color Code: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3881120" y="4367721"/>
              <a:ext cx="4307840" cy="1713039"/>
            </a:xfrm>
            <a:prstGeom prst="roundRect">
              <a:avLst/>
            </a:prstGeom>
            <a:noFill/>
            <a:ln w="38100" cmpd="sng">
              <a:solidFill>
                <a:schemeClr val="accent6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0800" dist="25400" dir="6600000" sx="102000" sy="102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2852329" y="2979466"/>
            <a:ext cx="2164588" cy="457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21000">
                <a:schemeClr val="accent5">
                  <a:lumMod val="75000"/>
                </a:schemeClr>
              </a:gs>
              <a:gs pos="100000">
                <a:schemeClr val="accent4"/>
              </a:gs>
              <a:gs pos="4500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A+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0642" y="2979466"/>
            <a:ext cx="2726627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26000">
                <a:schemeClr val="accent3">
                  <a:lumMod val="75000"/>
                </a:schemeClr>
              </a:gs>
              <a:gs pos="81000">
                <a:schemeClr val="accent1">
                  <a:lumMod val="75000"/>
                </a:schemeClr>
              </a:gs>
              <a:gs pos="59000">
                <a:schemeClr val="accent3">
                  <a:lumMod val="75000"/>
                </a:schemeClr>
              </a:gs>
              <a:gs pos="8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Coatings, squeezing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1/25/2016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G1600032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6</a:t>
            </a:fld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024467" y="4343401"/>
            <a:ext cx="0" cy="482032"/>
          </a:xfrm>
          <a:prstGeom prst="straightConnector1">
            <a:avLst/>
          </a:prstGeom>
          <a:ln w="38100" cmpd="sng"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/>
                </a:gs>
                <a:gs pos="86000">
                  <a:schemeClr val="accent1">
                    <a:alpha val="80000"/>
                  </a:schemeClr>
                </a:gs>
              </a:gsLst>
              <a:lin ang="0" scaled="1"/>
              <a:tileRect/>
            </a:gra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33989" y="4904173"/>
            <a:ext cx="178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you are here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1024467" y="5833533"/>
            <a:ext cx="6273800" cy="0"/>
          </a:xfrm>
          <a:prstGeom prst="line">
            <a:avLst/>
          </a:prstGeom>
          <a:ln w="57150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620206" y="5833533"/>
            <a:ext cx="755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time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7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37"/>
          </a:xfrm>
        </p:spPr>
        <p:txBody>
          <a:bodyPr>
            <a:noAutofit/>
          </a:bodyPr>
          <a:lstStyle/>
          <a:p>
            <a:r>
              <a:rPr lang="en-US" sz="8800" dirty="0" smtClean="0"/>
              <a:t>A+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2341"/>
            <a:ext cx="8561395" cy="51540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 </a:t>
            </a:r>
            <a:r>
              <a:rPr lang="en-US" dirty="0" smtClean="0">
                <a:solidFill>
                  <a:srgbClr val="FFFF00"/>
                </a:solidFill>
              </a:rPr>
              <a:t>incremental upgrade </a:t>
            </a:r>
            <a:r>
              <a:rPr lang="en-US" dirty="0" smtClean="0"/>
              <a:t>to </a:t>
            </a:r>
            <a:r>
              <a:rPr lang="en-US" dirty="0" err="1" smtClean="0"/>
              <a:t>aLIGO</a:t>
            </a:r>
            <a:r>
              <a:rPr lang="en-US" dirty="0" smtClean="0"/>
              <a:t> that leverages </a:t>
            </a:r>
            <a:r>
              <a:rPr lang="en-US" dirty="0" smtClean="0">
                <a:solidFill>
                  <a:srgbClr val="FFFF00"/>
                </a:solidFill>
              </a:rPr>
              <a:t>existing technology and infrastructure</a:t>
            </a:r>
            <a:r>
              <a:rPr lang="en-US" dirty="0" smtClean="0"/>
              <a:t>, with minimal new investment and moderate risk</a:t>
            </a:r>
          </a:p>
          <a:p>
            <a:r>
              <a:rPr lang="en-US" dirty="0" smtClean="0"/>
              <a:t>Target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factor </a:t>
            </a:r>
            <a:r>
              <a:rPr lang="en-US" dirty="0">
                <a:solidFill>
                  <a:srgbClr val="FFFF00"/>
                </a:solidFill>
              </a:rPr>
              <a:t>of </a:t>
            </a:r>
            <a:r>
              <a:rPr lang="en-US" dirty="0" smtClean="0">
                <a:solidFill>
                  <a:srgbClr val="FFFF00"/>
                </a:solidFill>
              </a:rPr>
              <a:t>1.7* </a:t>
            </a:r>
            <a:r>
              <a:rPr lang="en-US" dirty="0" smtClean="0">
                <a:solidFill>
                  <a:srgbClr val="FFFF00"/>
                </a:solidFill>
              </a:rPr>
              <a:t>increase in range </a:t>
            </a:r>
            <a:r>
              <a:rPr lang="en-US" dirty="0" smtClean="0"/>
              <a:t>over </a:t>
            </a:r>
            <a:r>
              <a:rPr lang="en-US" dirty="0" err="1" smtClean="0"/>
              <a:t>aLIGO</a:t>
            </a:r>
            <a:endParaRPr lang="en-US" dirty="0" smtClean="0"/>
          </a:p>
          <a:p>
            <a:pPr algn="ctr">
              <a:buFont typeface="Wingdings" charset="0"/>
              <a:buChar char="è"/>
            </a:pPr>
            <a:r>
              <a:rPr lang="en-US" dirty="0" smtClean="0"/>
              <a:t>About a </a:t>
            </a:r>
            <a:r>
              <a:rPr lang="en-US" dirty="0" smtClean="0">
                <a:solidFill>
                  <a:srgbClr val="FFFF00"/>
                </a:solidFill>
              </a:rPr>
              <a:t>factor of 5 greater event rate</a:t>
            </a:r>
            <a:r>
              <a:rPr lang="en-US" dirty="0" smtClean="0"/>
              <a:t> </a:t>
            </a:r>
          </a:p>
          <a:p>
            <a:r>
              <a:rPr lang="en-US" dirty="0" smtClean="0"/>
              <a:t>Stepping stone to future 3G detector technologies</a:t>
            </a:r>
          </a:p>
          <a:p>
            <a:r>
              <a:rPr lang="en-US" dirty="0"/>
              <a:t>L</a:t>
            </a:r>
            <a:r>
              <a:rPr lang="en-US" dirty="0" smtClean="0"/>
              <a:t>ink to future GW astrophysics and cosmology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Could be </a:t>
            </a:r>
            <a:r>
              <a:rPr lang="en-US" dirty="0" smtClean="0">
                <a:solidFill>
                  <a:srgbClr val="FFFF00"/>
                </a:solidFill>
              </a:rPr>
              <a:t>observing within &lt; 6.5 years</a:t>
            </a:r>
            <a:r>
              <a:rPr lang="en-US" dirty="0" smtClean="0">
                <a:solidFill>
                  <a:schemeClr val="bg1"/>
                </a:solidFill>
              </a:rPr>
              <a:t> (mid-2022)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with prompt funding (FY’19 or earlier)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cientific breakeven” </a:t>
            </a:r>
            <a:r>
              <a:rPr lang="en-US" dirty="0" smtClean="0">
                <a:solidFill>
                  <a:srgbClr val="FFFF00"/>
                </a:solidFill>
              </a:rPr>
              <a:t>within  1/2 year</a:t>
            </a:r>
            <a:r>
              <a:rPr lang="en-US" dirty="0" smtClean="0">
                <a:solidFill>
                  <a:schemeClr val="bg1"/>
                </a:solidFill>
              </a:rPr>
              <a:t> of operation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Incremental cost: </a:t>
            </a:r>
            <a:r>
              <a:rPr lang="en-US" i="1" dirty="0" smtClean="0">
                <a:solidFill>
                  <a:srgbClr val="FFFF00"/>
                </a:solidFill>
              </a:rPr>
              <a:t>a small fraction of </a:t>
            </a:r>
            <a:r>
              <a:rPr lang="en-US" i="1" dirty="0" err="1" smtClean="0">
                <a:solidFill>
                  <a:srgbClr val="FFFF00"/>
                </a:solidFill>
              </a:rPr>
              <a:t>aLIGO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26480" y="6032084"/>
            <a:ext cx="256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*BBH 20/20 </a:t>
            </a:r>
            <a:r>
              <a:rPr lang="en-US" sz="1400" i="1" dirty="0" smtClean="0">
                <a:solidFill>
                  <a:srgbClr val="FFFF00"/>
                </a:solidFill>
              </a:rPr>
              <a:t>M</a:t>
            </a:r>
            <a:r>
              <a:rPr lang="en-US" sz="1400" i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FFFF00"/>
                </a:solidFill>
              </a:rPr>
              <a:t>: 	1.64x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*BNS </a:t>
            </a:r>
            <a:r>
              <a:rPr lang="en-US" sz="1400" dirty="0">
                <a:solidFill>
                  <a:srgbClr val="FFFF00"/>
                </a:solidFill>
              </a:rPr>
              <a:t>1.4/1.4 </a:t>
            </a:r>
            <a:r>
              <a:rPr lang="en-US" sz="1400" i="1" dirty="0">
                <a:solidFill>
                  <a:srgbClr val="FFFF00"/>
                </a:solidFill>
              </a:rPr>
              <a:t>M</a:t>
            </a:r>
            <a:r>
              <a:rPr lang="en-US" sz="1400" i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FFFF00"/>
                </a:solidFill>
                <a:sym typeface="Wingdings"/>
              </a:rPr>
              <a:t>:</a:t>
            </a:r>
            <a:r>
              <a:rPr lang="en-US" sz="1400" dirty="0" smtClean="0">
                <a:solidFill>
                  <a:srgbClr val="FFFF00"/>
                </a:solidFill>
              </a:rPr>
              <a:t> 	1.85x</a:t>
            </a:r>
          </a:p>
        </p:txBody>
      </p:sp>
    </p:spTree>
    <p:extLst>
      <p:ext uri="{BB962C8B-B14F-4D97-AF65-F5344CB8AC3E}">
        <p14:creationId xmlns:p14="http://schemas.microsoft.com/office/powerpoint/2010/main" val="301366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" y="360839"/>
            <a:ext cx="8229600" cy="4568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A+ Strain Sensitivity Projection</a:t>
            </a:r>
            <a:endParaRPr lang="en-US" dirty="0"/>
          </a:p>
        </p:txBody>
      </p:sp>
      <p:pic>
        <p:nvPicPr>
          <p:cNvPr id="7" name="Content Placeholder 6" descr="aLIGOPlus_future_simp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9" r="-10189"/>
          <a:stretch/>
        </p:blipFill>
        <p:spPr>
          <a:xfrm>
            <a:off x="-680720" y="1290320"/>
            <a:ext cx="8534995" cy="469391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72960" y="2682241"/>
            <a:ext cx="19710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A+ key parameters: 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12dB </a:t>
            </a:r>
            <a:r>
              <a:rPr lang="en-US" sz="1400" dirty="0">
                <a:solidFill>
                  <a:schemeClr val="bg1"/>
                </a:solidFill>
              </a:rPr>
              <a:t>injected </a:t>
            </a:r>
            <a:r>
              <a:rPr lang="en-US" sz="1400" dirty="0" smtClean="0">
                <a:solidFill>
                  <a:schemeClr val="bg1"/>
                </a:solidFill>
              </a:rPr>
              <a:t>squeezing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15</a:t>
            </a:r>
            <a:r>
              <a:rPr lang="en-US" sz="1400" dirty="0">
                <a:solidFill>
                  <a:schemeClr val="bg1"/>
                </a:solidFill>
              </a:rPr>
              <a:t>% </a:t>
            </a:r>
            <a:r>
              <a:rPr lang="en-US" sz="1400" dirty="0" smtClean="0">
                <a:solidFill>
                  <a:schemeClr val="bg1"/>
                </a:solidFill>
              </a:rPr>
              <a:t>readout loss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100 </a:t>
            </a:r>
            <a:r>
              <a:rPr lang="en-US" sz="1400" dirty="0">
                <a:solidFill>
                  <a:schemeClr val="bg1"/>
                </a:solidFill>
              </a:rPr>
              <a:t>m filter cavity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20 </a:t>
            </a:r>
            <a:r>
              <a:rPr lang="en-US" sz="1400" dirty="0">
                <a:solidFill>
                  <a:schemeClr val="bg1"/>
                </a:solidFill>
              </a:rPr>
              <a:t>ppm  </a:t>
            </a:r>
            <a:r>
              <a:rPr lang="en-US" sz="1400" dirty="0" smtClean="0">
                <a:solidFill>
                  <a:schemeClr val="bg1"/>
                </a:solidFill>
              </a:rPr>
              <a:t>RT  FC loss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CTN half of  </a:t>
            </a:r>
            <a:r>
              <a:rPr lang="en-US" sz="1400" dirty="0" err="1" smtClean="0">
                <a:solidFill>
                  <a:schemeClr val="bg1"/>
                </a:solidFill>
              </a:rPr>
              <a:t>aLIGO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4080" y="5685132"/>
            <a:ext cx="173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LIGO-G1600769-v5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6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53" y="78639"/>
            <a:ext cx="8827473" cy="7053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Coating Thermal Noise </a:t>
            </a:r>
            <a:r>
              <a:rPr lang="en-US" dirty="0" smtClean="0"/>
              <a:t>(CTN)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953" y="783995"/>
            <a:ext cx="8929390" cy="550179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Existing dielectric coatings have excess mechanical dissipation, leading to Brownian thermal noise</a:t>
            </a:r>
          </a:p>
          <a:p>
            <a:r>
              <a:rPr lang="en-US" dirty="0" smtClean="0"/>
              <a:t>Recent </a:t>
            </a:r>
            <a:r>
              <a:rPr lang="en-US" dirty="0" smtClean="0"/>
              <a:t>LSC </a:t>
            </a:r>
            <a:r>
              <a:rPr lang="en-US" dirty="0" smtClean="0"/>
              <a:t>Coatings working group </a:t>
            </a:r>
            <a:r>
              <a:rPr lang="en-US" dirty="0" smtClean="0"/>
              <a:t>results point to </a:t>
            </a:r>
            <a:r>
              <a:rPr lang="en-US" dirty="0" smtClean="0">
                <a:solidFill>
                  <a:srgbClr val="FFFF00"/>
                </a:solidFill>
              </a:rPr>
              <a:t>reduced loss </a:t>
            </a:r>
            <a:r>
              <a:rPr lang="en-US" dirty="0" smtClean="0"/>
              <a:t>through modified deposition and/or composition</a:t>
            </a:r>
          </a:p>
          <a:p>
            <a:pPr lvl="1"/>
            <a:r>
              <a:rPr lang="en-US" dirty="0" smtClean="0"/>
              <a:t>Elevated-temperature, ion assisted or low-rate deposition</a:t>
            </a:r>
          </a:p>
          <a:p>
            <a:pPr lvl="1"/>
            <a:r>
              <a:rPr lang="en-US" dirty="0" err="1" smtClean="0"/>
              <a:t>Trinary</a:t>
            </a:r>
            <a:r>
              <a:rPr lang="en-US" dirty="0" smtClean="0"/>
              <a:t> (hybrid layer) designs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Each requires </a:t>
            </a:r>
            <a:r>
              <a:rPr lang="en-US" dirty="0" smtClean="0">
                <a:solidFill>
                  <a:schemeClr val="bg1"/>
                </a:solidFill>
              </a:rPr>
              <a:t>investment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(NRE) in ‘nonstandard’ industrial capacity </a:t>
            </a:r>
            <a:r>
              <a:rPr lang="en-US" dirty="0" smtClean="0"/>
              <a:t>(LIGO requirements are special)</a:t>
            </a:r>
            <a:endParaRPr lang="en-US" dirty="0" smtClean="0"/>
          </a:p>
          <a:p>
            <a:r>
              <a:rPr lang="en-US" dirty="0" smtClean="0"/>
              <a:t>We anticipate a </a:t>
            </a:r>
            <a:r>
              <a:rPr lang="en-US" dirty="0">
                <a:solidFill>
                  <a:srgbClr val="FFFF00"/>
                </a:solidFill>
              </a:rPr>
              <a:t>factor of </a:t>
            </a:r>
            <a:r>
              <a:rPr lang="en-US" dirty="0" smtClean="0">
                <a:solidFill>
                  <a:srgbClr val="FFFF00"/>
                </a:solidFill>
              </a:rPr>
              <a:t>4 lower dissipation</a:t>
            </a:r>
            <a:r>
              <a:rPr lang="en-US" dirty="0" smtClean="0"/>
              <a:t>, for a </a:t>
            </a:r>
            <a:r>
              <a:rPr lang="en-US" dirty="0" smtClean="0">
                <a:solidFill>
                  <a:srgbClr val="FFFF00"/>
                </a:solidFill>
              </a:rPr>
              <a:t>factor of 2 reduction in strain noise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A+       LIGO DAWN II WORKSHOP     ZUCKER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LIGO-G1601435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7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14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FF140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17116</TotalTime>
  <Words>2243</Words>
  <Application>Microsoft Macintosh PowerPoint</Application>
  <PresentationFormat>On-screen Show (4:3)</PresentationFormat>
  <Paragraphs>362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1_Office Theme</vt:lpstr>
      <vt:lpstr>Getting an A+ : Enhancing Advanced LIGO</vt:lpstr>
      <vt:lpstr>Topics for today</vt:lpstr>
      <vt:lpstr>Set the stage: Where we expect to be</vt:lpstr>
      <vt:lpstr>aLIGO operating at full power</vt:lpstr>
      <vt:lpstr>What can we do?</vt:lpstr>
      <vt:lpstr>Concept Roadmap (adapted from G1401081)</vt:lpstr>
      <vt:lpstr>A+</vt:lpstr>
      <vt:lpstr>A+ Strain Sensitivity Projection</vt:lpstr>
      <vt:lpstr>Coating Thermal Noise (CTN) Reduction</vt:lpstr>
      <vt:lpstr>A+ Coatings Plan</vt:lpstr>
      <vt:lpstr>Quantum Noise Reduction: Frequency-Dependent Squeezing </vt:lpstr>
      <vt:lpstr>Frequency-Dependent Squeezing</vt:lpstr>
      <vt:lpstr>FDS demonstration with 2m filter cavity</vt:lpstr>
      <vt:lpstr>100m Filter Cavity  Facility Layout Concept</vt:lpstr>
      <vt:lpstr>PowerPoint Presentation</vt:lpstr>
      <vt:lpstr>A+ Quantum Noise Optimization:  Optical Loss Reduction</vt:lpstr>
      <vt:lpstr>Balanced homodyne readout</vt:lpstr>
      <vt:lpstr>Projected A+ Upgrade Cost (H1 and L1)</vt:lpstr>
      <vt:lpstr>Simplified Schedule*</vt:lpstr>
      <vt:lpstr>Risks and decision points</vt:lpstr>
      <vt:lpstr>Summary</vt:lpstr>
      <vt:lpstr>PowerPoint Presentation</vt:lpstr>
      <vt:lpstr>Squeezed light injection*</vt:lpstr>
      <vt:lpstr>Dark Port Loss Budget</vt:lpstr>
      <vt:lpstr>Added Opportunity: Newtonian Gravity Gradient Noise Cancellation</vt:lpstr>
      <vt:lpstr>aLIGO operating at full power</vt:lpstr>
      <vt:lpstr>..plus squeezing with  ~100m scale filter cavity</vt:lpstr>
      <vt:lpstr>..plus coating thermal noise reduction 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Barsotti</dc:creator>
  <cp:lastModifiedBy>Michael Zucker</cp:lastModifiedBy>
  <cp:revision>253</cp:revision>
  <dcterms:created xsi:type="dcterms:W3CDTF">2016-05-12T14:55:42Z</dcterms:created>
  <dcterms:modified xsi:type="dcterms:W3CDTF">2016-07-06T18:09:54Z</dcterms:modified>
</cp:coreProperties>
</file>