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mpg" ContentType="video/unknown"/>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35"/>
  </p:notesMasterIdLst>
  <p:handoutMasterIdLst>
    <p:handoutMasterId r:id="rId36"/>
  </p:handoutMasterIdLst>
  <p:sldIdLst>
    <p:sldId id="411" r:id="rId2"/>
    <p:sldId id="481" r:id="rId3"/>
    <p:sldId id="473" r:id="rId4"/>
    <p:sldId id="495" r:id="rId5"/>
    <p:sldId id="472" r:id="rId6"/>
    <p:sldId id="474" r:id="rId7"/>
    <p:sldId id="475" r:id="rId8"/>
    <p:sldId id="477" r:id="rId9"/>
    <p:sldId id="478" r:id="rId10"/>
    <p:sldId id="476" r:id="rId11"/>
    <p:sldId id="482" r:id="rId12"/>
    <p:sldId id="483" r:id="rId13"/>
    <p:sldId id="464" r:id="rId14"/>
    <p:sldId id="484" r:id="rId15"/>
    <p:sldId id="485" r:id="rId16"/>
    <p:sldId id="449" r:id="rId17"/>
    <p:sldId id="459" r:id="rId18"/>
    <p:sldId id="486" r:id="rId19"/>
    <p:sldId id="487" r:id="rId20"/>
    <p:sldId id="489" r:id="rId21"/>
    <p:sldId id="490" r:id="rId22"/>
    <p:sldId id="491" r:id="rId23"/>
    <p:sldId id="492" r:id="rId24"/>
    <p:sldId id="424" r:id="rId25"/>
    <p:sldId id="493" r:id="rId26"/>
    <p:sldId id="471" r:id="rId27"/>
    <p:sldId id="479" r:id="rId28"/>
    <p:sldId id="470" r:id="rId29"/>
    <p:sldId id="422" r:id="rId30"/>
    <p:sldId id="442" r:id="rId31"/>
    <p:sldId id="480" r:id="rId32"/>
    <p:sldId id="494" r:id="rId33"/>
    <p:sldId id="465" r:id="rId34"/>
  </p:sldIdLst>
  <p:sldSz cx="9144000" cy="6858000" type="screen4x3"/>
  <p:notesSz cx="9144000" cy="6858000"/>
  <p:defaultTextStyle>
    <a:defPPr>
      <a:defRPr lang="en-US"/>
    </a:defPPr>
    <a:lvl1pPr algn="ctr" rtl="0" fontAlgn="base">
      <a:spcBef>
        <a:spcPct val="0"/>
      </a:spcBef>
      <a:spcAft>
        <a:spcPct val="0"/>
      </a:spcAft>
      <a:defRPr sz="2400" kern="1200">
        <a:solidFill>
          <a:schemeClr val="tx2"/>
        </a:solidFill>
        <a:latin typeface="Arial Narrow" charset="0"/>
        <a:ea typeface="+mn-ea"/>
        <a:cs typeface="+mn-cs"/>
      </a:defRPr>
    </a:lvl1pPr>
    <a:lvl2pPr marL="457200" algn="ctr" rtl="0" fontAlgn="base">
      <a:spcBef>
        <a:spcPct val="0"/>
      </a:spcBef>
      <a:spcAft>
        <a:spcPct val="0"/>
      </a:spcAft>
      <a:defRPr sz="2400" kern="1200">
        <a:solidFill>
          <a:schemeClr val="tx2"/>
        </a:solidFill>
        <a:latin typeface="Arial Narrow" charset="0"/>
        <a:ea typeface="+mn-ea"/>
        <a:cs typeface="+mn-cs"/>
      </a:defRPr>
    </a:lvl2pPr>
    <a:lvl3pPr marL="914400" algn="ctr" rtl="0" fontAlgn="base">
      <a:spcBef>
        <a:spcPct val="0"/>
      </a:spcBef>
      <a:spcAft>
        <a:spcPct val="0"/>
      </a:spcAft>
      <a:defRPr sz="2400" kern="1200">
        <a:solidFill>
          <a:schemeClr val="tx2"/>
        </a:solidFill>
        <a:latin typeface="Arial Narrow" charset="0"/>
        <a:ea typeface="+mn-ea"/>
        <a:cs typeface="+mn-cs"/>
      </a:defRPr>
    </a:lvl3pPr>
    <a:lvl4pPr marL="1371600" algn="ctr" rtl="0" fontAlgn="base">
      <a:spcBef>
        <a:spcPct val="0"/>
      </a:spcBef>
      <a:spcAft>
        <a:spcPct val="0"/>
      </a:spcAft>
      <a:defRPr sz="2400" kern="1200">
        <a:solidFill>
          <a:schemeClr val="tx2"/>
        </a:solidFill>
        <a:latin typeface="Arial Narrow" charset="0"/>
        <a:ea typeface="+mn-ea"/>
        <a:cs typeface="+mn-cs"/>
      </a:defRPr>
    </a:lvl4pPr>
    <a:lvl5pPr marL="1828800" algn="ctr" rtl="0" fontAlgn="base">
      <a:spcBef>
        <a:spcPct val="0"/>
      </a:spcBef>
      <a:spcAft>
        <a:spcPct val="0"/>
      </a:spcAft>
      <a:defRPr sz="2400" kern="1200">
        <a:solidFill>
          <a:schemeClr val="tx2"/>
        </a:solidFill>
        <a:latin typeface="Arial Narrow" charset="0"/>
        <a:ea typeface="+mn-ea"/>
        <a:cs typeface="+mn-cs"/>
      </a:defRPr>
    </a:lvl5pPr>
    <a:lvl6pPr marL="2286000" algn="l" defTabSz="457200" rtl="0" eaLnBrk="1" latinLnBrk="0" hangingPunct="1">
      <a:defRPr sz="2400" kern="1200">
        <a:solidFill>
          <a:schemeClr val="tx2"/>
        </a:solidFill>
        <a:latin typeface="Arial Narrow" charset="0"/>
        <a:ea typeface="+mn-ea"/>
        <a:cs typeface="+mn-cs"/>
      </a:defRPr>
    </a:lvl6pPr>
    <a:lvl7pPr marL="2743200" algn="l" defTabSz="457200" rtl="0" eaLnBrk="1" latinLnBrk="0" hangingPunct="1">
      <a:defRPr sz="2400" kern="1200">
        <a:solidFill>
          <a:schemeClr val="tx2"/>
        </a:solidFill>
        <a:latin typeface="Arial Narrow" charset="0"/>
        <a:ea typeface="+mn-ea"/>
        <a:cs typeface="+mn-cs"/>
      </a:defRPr>
    </a:lvl7pPr>
    <a:lvl8pPr marL="3200400" algn="l" defTabSz="457200" rtl="0" eaLnBrk="1" latinLnBrk="0" hangingPunct="1">
      <a:defRPr sz="2400" kern="1200">
        <a:solidFill>
          <a:schemeClr val="tx2"/>
        </a:solidFill>
        <a:latin typeface="Arial Narrow" charset="0"/>
        <a:ea typeface="+mn-ea"/>
        <a:cs typeface="+mn-cs"/>
      </a:defRPr>
    </a:lvl8pPr>
    <a:lvl9pPr marL="3657600" algn="l" defTabSz="457200" rtl="0" eaLnBrk="1" latinLnBrk="0" hangingPunct="1">
      <a:defRPr sz="2400" kern="1200">
        <a:solidFill>
          <a:schemeClr val="tx2"/>
        </a:solidFill>
        <a:latin typeface="Arial Narrow"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A07C"/>
    <a:srgbClr val="FD0F1A"/>
    <a:srgbClr val="E4E4F0"/>
    <a:srgbClr val="9C9CC8"/>
    <a:srgbClr val="FFFF00"/>
    <a:srgbClr val="000099"/>
    <a:srgbClr val="0080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886" autoAdjust="0"/>
  </p:normalViewPr>
  <p:slideViewPr>
    <p:cSldViewPr snapToGrid="0">
      <p:cViewPr>
        <p:scale>
          <a:sx n="105" d="100"/>
          <a:sy n="105" d="100"/>
        </p:scale>
        <p:origin x="-704" y="-352"/>
      </p:cViewPr>
      <p:guideLst>
        <p:guide orient="horz" pos="736"/>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7EE0DA75-1753-7347-A44F-097F544CB808}" type="datetimeFigureOut">
              <a:rPr lang="en-US" smtClean="0"/>
              <a:pPr/>
              <a:t>6/27/16</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46D31AD5-086B-344C-A594-380AD72518D9}" type="slidenum">
              <a:rPr lang="en-US" smtClean="0"/>
              <a:pPr/>
              <a:t>‹#›</a:t>
            </a:fld>
            <a:endParaRPr lang="en-US"/>
          </a:p>
        </p:txBody>
      </p:sp>
    </p:spTree>
    <p:extLst>
      <p:ext uri="{BB962C8B-B14F-4D97-AF65-F5344CB8AC3E}">
        <p14:creationId xmlns:p14="http://schemas.microsoft.com/office/powerpoint/2010/main" val="12157681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964517" cy="342900"/>
          </a:xfrm>
          <a:prstGeom prst="rect">
            <a:avLst/>
          </a:prstGeom>
          <a:noFill/>
          <a:ln w="12700">
            <a:noFill/>
            <a:miter lim="800000"/>
            <a:headEnd type="none" w="sm" len="sm"/>
            <a:tailEnd type="none" w="sm" len="sm"/>
          </a:ln>
          <a:effectLst/>
        </p:spPr>
        <p:txBody>
          <a:bodyPr vert="horz" wrap="square" lIns="90396" tIns="45199" rIns="90396" bIns="45199" numCol="1" anchor="t" anchorCtr="0" compatLnSpc="1">
            <a:prstTxWarp prst="textNoShape">
              <a:avLst/>
            </a:prstTxWarp>
          </a:bodyPr>
          <a:lstStyle>
            <a:lvl1pPr algn="l" defTabSz="903288" eaLnBrk="0" hangingPunct="0">
              <a:defRPr sz="1200">
                <a:solidFill>
                  <a:schemeClr val="tx1"/>
                </a:solidFill>
                <a:latin typeface="Times" charset="0"/>
              </a:defRPr>
            </a:lvl1pPr>
          </a:lstStyle>
          <a:p>
            <a:endParaRPr lang="en-US"/>
          </a:p>
        </p:txBody>
      </p:sp>
      <p:sp>
        <p:nvSpPr>
          <p:cNvPr id="4099" name="Rectangle 3"/>
          <p:cNvSpPr>
            <a:spLocks noGrp="1" noChangeArrowheads="1"/>
          </p:cNvSpPr>
          <p:nvPr>
            <p:ph type="dt" idx="1"/>
          </p:nvPr>
        </p:nvSpPr>
        <p:spPr bwMode="auto">
          <a:xfrm>
            <a:off x="5179485" y="0"/>
            <a:ext cx="3964516" cy="342900"/>
          </a:xfrm>
          <a:prstGeom prst="rect">
            <a:avLst/>
          </a:prstGeom>
          <a:noFill/>
          <a:ln w="12700">
            <a:noFill/>
            <a:miter lim="800000"/>
            <a:headEnd type="none" w="sm" len="sm"/>
            <a:tailEnd type="none" w="sm" len="sm"/>
          </a:ln>
          <a:effectLst/>
        </p:spPr>
        <p:txBody>
          <a:bodyPr vert="horz" wrap="square" lIns="90396" tIns="45199" rIns="90396" bIns="45199" numCol="1" anchor="t" anchorCtr="0" compatLnSpc="1">
            <a:prstTxWarp prst="textNoShape">
              <a:avLst/>
            </a:prstTxWarp>
          </a:bodyPr>
          <a:lstStyle>
            <a:lvl1pPr algn="r" defTabSz="903288" eaLnBrk="0" hangingPunct="0">
              <a:defRPr sz="1200">
                <a:solidFill>
                  <a:schemeClr val="tx1"/>
                </a:solidFill>
                <a:latin typeface="Times" charset="0"/>
              </a:defRPr>
            </a:lvl1pPr>
          </a:lstStyle>
          <a:p>
            <a:endParaRPr lang="en-US"/>
          </a:p>
        </p:txBody>
      </p:sp>
      <p:sp>
        <p:nvSpPr>
          <p:cNvPr id="4100" name="Rectangle 4"/>
          <p:cNvSpPr>
            <a:spLocks noGrp="1" noRot="1" noChangeAspect="1" noChangeArrowheads="1" noTextEdit="1"/>
          </p:cNvSpPr>
          <p:nvPr>
            <p:ph type="sldImg" idx="2"/>
          </p:nvPr>
        </p:nvSpPr>
        <p:spPr bwMode="auto">
          <a:xfrm>
            <a:off x="2857500" y="512763"/>
            <a:ext cx="3432175" cy="2574925"/>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1221318" y="3257550"/>
            <a:ext cx="6701367" cy="3087291"/>
          </a:xfrm>
          <a:prstGeom prst="rect">
            <a:avLst/>
          </a:prstGeom>
          <a:noFill/>
          <a:ln w="12700">
            <a:noFill/>
            <a:miter lim="800000"/>
            <a:headEnd type="none" w="sm" len="sm"/>
            <a:tailEnd type="none" w="sm" len="sm"/>
          </a:ln>
          <a:effectLst/>
        </p:spPr>
        <p:txBody>
          <a:bodyPr vert="horz" wrap="square" lIns="90396" tIns="45199" rIns="90396" bIns="451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6515100"/>
            <a:ext cx="3964517" cy="342900"/>
          </a:xfrm>
          <a:prstGeom prst="rect">
            <a:avLst/>
          </a:prstGeom>
          <a:noFill/>
          <a:ln w="12700">
            <a:noFill/>
            <a:miter lim="800000"/>
            <a:headEnd type="none" w="sm" len="sm"/>
            <a:tailEnd type="none" w="sm" len="sm"/>
          </a:ln>
          <a:effectLst/>
        </p:spPr>
        <p:txBody>
          <a:bodyPr vert="horz" wrap="square" lIns="90396" tIns="45199" rIns="90396" bIns="45199" numCol="1" anchor="b" anchorCtr="0" compatLnSpc="1">
            <a:prstTxWarp prst="textNoShape">
              <a:avLst/>
            </a:prstTxWarp>
          </a:bodyPr>
          <a:lstStyle>
            <a:lvl1pPr algn="l" defTabSz="903288" eaLnBrk="0" hangingPunct="0">
              <a:defRPr sz="1200">
                <a:solidFill>
                  <a:schemeClr val="tx1"/>
                </a:solidFill>
                <a:latin typeface="Times" charset="0"/>
              </a:defRPr>
            </a:lvl1pPr>
          </a:lstStyle>
          <a:p>
            <a:endParaRPr lang="en-US"/>
          </a:p>
        </p:txBody>
      </p:sp>
      <p:sp>
        <p:nvSpPr>
          <p:cNvPr id="4103" name="Rectangle 7"/>
          <p:cNvSpPr>
            <a:spLocks noGrp="1" noChangeArrowheads="1"/>
          </p:cNvSpPr>
          <p:nvPr>
            <p:ph type="sldNum" sz="quarter" idx="5"/>
          </p:nvPr>
        </p:nvSpPr>
        <p:spPr bwMode="auto">
          <a:xfrm>
            <a:off x="5179485" y="6515100"/>
            <a:ext cx="3964516" cy="342900"/>
          </a:xfrm>
          <a:prstGeom prst="rect">
            <a:avLst/>
          </a:prstGeom>
          <a:noFill/>
          <a:ln w="12700">
            <a:noFill/>
            <a:miter lim="800000"/>
            <a:headEnd type="none" w="sm" len="sm"/>
            <a:tailEnd type="none" w="sm" len="sm"/>
          </a:ln>
          <a:effectLst/>
        </p:spPr>
        <p:txBody>
          <a:bodyPr vert="horz" wrap="square" lIns="90396" tIns="45199" rIns="90396" bIns="45199" numCol="1" anchor="b" anchorCtr="0" compatLnSpc="1">
            <a:prstTxWarp prst="textNoShape">
              <a:avLst/>
            </a:prstTxWarp>
          </a:bodyPr>
          <a:lstStyle>
            <a:lvl1pPr algn="r" defTabSz="903288" eaLnBrk="0" hangingPunct="0">
              <a:defRPr sz="1200">
                <a:solidFill>
                  <a:schemeClr val="tx1"/>
                </a:solidFill>
                <a:latin typeface="Times" charset="0"/>
              </a:defRPr>
            </a:lvl1pPr>
          </a:lstStyle>
          <a:p>
            <a:fld id="{A31D8FC1-5AC2-074E-8C2D-FCEFCC2F3405}" type="slidenum">
              <a:rPr lang="en-US"/>
              <a:pPr/>
              <a:t>‹#›</a:t>
            </a:fld>
            <a:endParaRPr lang="en-US"/>
          </a:p>
        </p:txBody>
      </p:sp>
    </p:spTree>
    <p:extLst>
      <p:ext uri="{BB962C8B-B14F-4D97-AF65-F5344CB8AC3E}">
        <p14:creationId xmlns:p14="http://schemas.microsoft.com/office/powerpoint/2010/main" val="295899090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8A449D-2FEE-D049-A18F-D69C04F10E1E}" type="slidenum">
              <a:rPr lang="en-US"/>
              <a:pPr/>
              <a:t>2</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importance and differences</a:t>
            </a:r>
            <a:r>
              <a:rPr lang="en-US" baseline="0" dirty="0" smtClean="0"/>
              <a:t> </a:t>
            </a:r>
            <a:r>
              <a:rPr lang="en-US" dirty="0" smtClean="0"/>
              <a:t>of GR tests in weak field (</a:t>
            </a:r>
            <a:r>
              <a:rPr lang="en-US" dirty="0" err="1" smtClean="0"/>
              <a:t>Hulse</a:t>
            </a:r>
            <a:r>
              <a:rPr lang="en-US" dirty="0" smtClean="0"/>
              <a:t> and Taylor, double</a:t>
            </a:r>
            <a:r>
              <a:rPr lang="en-US" baseline="0" dirty="0" smtClean="0"/>
              <a:t> pulsar) and strong field (this detection). </a:t>
            </a:r>
            <a:endParaRPr lang="en-US" dirty="0"/>
          </a:p>
        </p:txBody>
      </p:sp>
      <p:sp>
        <p:nvSpPr>
          <p:cNvPr id="4" name="Slide Number Placeholder 3"/>
          <p:cNvSpPr>
            <a:spLocks noGrp="1"/>
          </p:cNvSpPr>
          <p:nvPr>
            <p:ph type="sldNum" sz="quarter" idx="10"/>
          </p:nvPr>
        </p:nvSpPr>
        <p:spPr/>
        <p:txBody>
          <a:bodyPr/>
          <a:lstStyle/>
          <a:p>
            <a:fld id="{A31D8FC1-5AC2-074E-8C2D-FCEFCC2F3405}" type="slidenum">
              <a:rPr lang="en-US" smtClean="0"/>
              <a:pPr/>
              <a:t>4</a:t>
            </a:fld>
            <a:endParaRPr lang="en-US"/>
          </a:p>
        </p:txBody>
      </p:sp>
    </p:spTree>
    <p:extLst>
      <p:ext uri="{BB962C8B-B14F-4D97-AF65-F5344CB8AC3E}">
        <p14:creationId xmlns:p14="http://schemas.microsoft.com/office/powerpoint/2010/main" val="2950176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162DE224-BFCF-634A-82C8-D125C923857D}" type="slidenum">
              <a:rPr lang="en-US">
                <a:latin typeface="Times" charset="0"/>
              </a:rPr>
              <a:pPr/>
              <a:t>5</a:t>
            </a:fld>
            <a:endParaRPr lang="en-US">
              <a:latin typeface="Times" charset="0"/>
            </a:endParaRPr>
          </a:p>
        </p:txBody>
      </p:sp>
      <p:sp>
        <p:nvSpPr>
          <p:cNvPr id="19459" name="Rectangle 7"/>
          <p:cNvSpPr txBox="1">
            <a:spLocks noGrp="1" noChangeArrowheads="1"/>
          </p:cNvSpPr>
          <p:nvPr/>
        </p:nvSpPr>
        <p:spPr bwMode="auto">
          <a:xfrm>
            <a:off x="5181600" y="6515100"/>
            <a:ext cx="3962400" cy="342900"/>
          </a:xfrm>
          <a:prstGeom prst="rect">
            <a:avLst/>
          </a:prstGeom>
          <a:noFill/>
          <a:ln w="12700">
            <a:noFill/>
            <a:miter lim="800000"/>
            <a:headEnd type="none" w="sm" len="sm"/>
            <a:tailEnd type="none" w="sm" len="sm"/>
          </a:ln>
        </p:spPr>
        <p:txBody>
          <a:bodyPr anchor="b">
            <a:prstTxWarp prst="textNoShape">
              <a:avLst/>
            </a:prstTxWarp>
          </a:bodyPr>
          <a:lstStyle/>
          <a:p>
            <a:pPr algn="r"/>
            <a:fld id="{E4C5C3F3-30E0-F545-90A2-1E443B633A2B}" type="slidenum">
              <a:rPr lang="en-US" sz="1200"/>
              <a:pPr algn="r"/>
              <a:t>5</a:t>
            </a:fld>
            <a:endParaRPr lang="en-US" sz="1200"/>
          </a:p>
        </p:txBody>
      </p:sp>
      <p:sp>
        <p:nvSpPr>
          <p:cNvPr id="19460" name="Rectangle 2"/>
          <p:cNvSpPr>
            <a:spLocks noGrp="1" noRot="1" noChangeAspect="1" noChangeArrowheads="1"/>
          </p:cNvSpPr>
          <p:nvPr>
            <p:ph type="sldImg"/>
          </p:nvPr>
        </p:nvSpPr>
        <p:spPr>
          <a:xfrm>
            <a:off x="2857500" y="514350"/>
            <a:ext cx="3429000" cy="2571750"/>
          </a:xfrm>
          <a:solidFill>
            <a:srgbClr val="FFFFFF"/>
          </a:solidFill>
          <a:ln/>
        </p:spPr>
      </p:sp>
      <p:sp>
        <p:nvSpPr>
          <p:cNvPr id="19461" name="Rectangle 3"/>
          <p:cNvSpPr>
            <a:spLocks noGrp="1" noChangeArrowheads="1"/>
          </p:cNvSpPr>
          <p:nvPr>
            <p:ph type="body" idx="1"/>
          </p:nvPr>
        </p:nvSpPr>
        <p:spPr>
          <a:xfrm>
            <a:off x="916518" y="3258741"/>
            <a:ext cx="7310967" cy="3084909"/>
          </a:xfrm>
          <a:solidFill>
            <a:srgbClr val="FFFFFF"/>
          </a:solidFill>
          <a:ln>
            <a:solidFill>
              <a:srgbClr val="000000"/>
            </a:solidFill>
          </a:ln>
        </p:spPr>
        <p:txBody>
          <a:bodyPr lIns="86971" tIns="43485" rIns="86971" bIns="43485"/>
          <a:lstStyle/>
          <a:p>
            <a:r>
              <a:rPr lang="en-US" dirty="0">
                <a:latin typeface="Times" charset="0"/>
              </a:rPr>
              <a:t>1AU x 1e-21 = 149 598 000 000 meters x 1e-21 = 1.5e11m x 1e-21 = 1.5 e-10 m = 3 Bohr radius</a:t>
            </a:r>
          </a:p>
          <a:p>
            <a:r>
              <a:rPr lang="en-US" dirty="0">
                <a:latin typeface="Times" charset="0"/>
              </a:rPr>
              <a:t>1 Bohr radius = 0.5 e-10 m </a:t>
            </a:r>
            <a:endParaRPr lang="en-US" dirty="0" smtClean="0">
              <a:latin typeface="Times" charset="0"/>
            </a:endParaRPr>
          </a:p>
          <a:p>
            <a:r>
              <a:rPr lang="en-US" dirty="0" smtClean="0">
                <a:latin typeface="Times" charset="0"/>
              </a:rPr>
              <a:t>1km x 1e-21 = 1.5 e-10 m = 3 Bohr radius</a:t>
            </a:r>
          </a:p>
          <a:p>
            <a:r>
              <a:rPr lang="en-US" dirty="0" smtClean="0">
                <a:latin typeface="Times" charset="0"/>
              </a:rPr>
              <a:t>1 Bohr radius = 0.5 e-10 m </a:t>
            </a:r>
          </a:p>
          <a:p>
            <a:endParaRPr lang="en-US" dirty="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observed signals matched beautifully the predicted waveform for the motion of a pair of black holes and vibration of the resulting single black hole. From the frequency of the signals, we can tell the masses of each initial black hole and the mass of the final black LIGO has made the first-ever detection of two black holes merging into one, proving that binary black holes are more common in the universe than most scientists earlier thought. </a:t>
            </a:r>
          </a:p>
          <a:p>
            <a:endParaRPr lang="en-US" dirty="0"/>
          </a:p>
        </p:txBody>
      </p:sp>
      <p:sp>
        <p:nvSpPr>
          <p:cNvPr id="4" name="Slide Number Placeholder 3"/>
          <p:cNvSpPr>
            <a:spLocks noGrp="1"/>
          </p:cNvSpPr>
          <p:nvPr>
            <p:ph type="sldNum" sz="quarter" idx="10"/>
          </p:nvPr>
        </p:nvSpPr>
        <p:spPr/>
        <p:txBody>
          <a:bodyPr/>
          <a:lstStyle/>
          <a:p>
            <a:fld id="{93327C4B-0C8C-D949-8707-D81D28355413}" type="slidenum">
              <a:rPr lang="en-US" smtClean="0"/>
              <a:t>14</a:t>
            </a:fld>
            <a:endParaRPr lang="en-US"/>
          </a:p>
        </p:txBody>
      </p:sp>
    </p:spTree>
    <p:extLst>
      <p:ext uri="{BB962C8B-B14F-4D97-AF65-F5344CB8AC3E}">
        <p14:creationId xmlns:p14="http://schemas.microsoft.com/office/powerpoint/2010/main" val="3252093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914400" y="3257550"/>
            <a:ext cx="7315200" cy="30861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LIGO detectors saw the last 55 cycles of the black hole dance before merger, lasting about a second. </a:t>
            </a:r>
          </a:p>
          <a:p>
            <a:r>
              <a:rPr lang="en-US" baseline="0" dirty="0" smtClean="0"/>
              <a:t>Although the signal seems smaller than the noise in the detector, it can be easily pulled out with analysis methods: the “signal to noise ratio” in the detectors was 11 and 8. </a:t>
            </a:r>
          </a:p>
          <a:p>
            <a:r>
              <a:rPr lang="en-US" baseline="0" dirty="0" smtClean="0"/>
              <a:t>Highlight peaks. </a:t>
            </a:r>
            <a:endParaRPr lang="en-US" dirty="0"/>
          </a:p>
        </p:txBody>
      </p:sp>
      <p:sp>
        <p:nvSpPr>
          <p:cNvPr id="4" name="Slide Number Placeholder 3"/>
          <p:cNvSpPr>
            <a:spLocks noGrp="1"/>
          </p:cNvSpPr>
          <p:nvPr>
            <p:ph type="sldNum" sz="quarter" idx="10"/>
          </p:nvPr>
        </p:nvSpPr>
        <p:spPr/>
        <p:txBody>
          <a:bodyPr/>
          <a:lstStyle/>
          <a:p>
            <a:fld id="{A55873BE-2DF6-1545-A41B-73BD9967FF27}" type="slidenum">
              <a:rPr lang="en-US" smtClean="0"/>
              <a:t>19</a:t>
            </a:fld>
            <a:endParaRPr lang="en-US"/>
          </a:p>
        </p:txBody>
      </p:sp>
    </p:spTree>
    <p:extLst>
      <p:ext uri="{BB962C8B-B14F-4D97-AF65-F5344CB8AC3E}">
        <p14:creationId xmlns:p14="http://schemas.microsoft.com/office/powerpoint/2010/main" val="1332137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2857500" y="514350"/>
            <a:ext cx="3429000" cy="25717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914400" y="3257550"/>
            <a:ext cx="7315200" cy="30861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C946C5BF-21F2-F84D-B2EA-429FCD5F4AD1}" type="slidenum">
              <a:rPr lang="en-US" smtClean="0"/>
              <a:pPr>
                <a:defRPr/>
              </a:pPr>
              <a:t>28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Having three or more detectors will help us narrow down the location of the gravitational signals even more: You need at least two ears to know where a sound comes in a plane, but having more ears you can localize the source much better.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have more detectors in the near future: The Virgo detector will joining the gravitational wave network later this year – and we expect more detectors to join in Japan and perhaps India.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have opened the era of gravitational wave astronomy, and expect to learn much astrophysics from the many detections to come.  This is the end of a long quest, but more than that it’s the beginning of a new era. To quote one of our young scientists: we’ll never stop listening to gravitational waves now!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have the honor to let now </a:t>
            </a:r>
            <a:r>
              <a:rPr lang="en-US" sz="1200" kern="1200" dirty="0" err="1" smtClean="0">
                <a:solidFill>
                  <a:schemeClr val="tx1"/>
                </a:solidFill>
                <a:effectLst/>
                <a:latin typeface="+mn-lt"/>
                <a:ea typeface="+mn-ea"/>
                <a:cs typeface="+mn-cs"/>
              </a:rPr>
              <a:t>Rai</a:t>
            </a:r>
            <a:r>
              <a:rPr lang="en-US" sz="1200" kern="1200" dirty="0" smtClean="0">
                <a:solidFill>
                  <a:schemeClr val="tx1"/>
                </a:solidFill>
                <a:effectLst/>
                <a:latin typeface="+mn-lt"/>
                <a:ea typeface="+mn-ea"/>
                <a:cs typeface="+mn-cs"/>
              </a:rPr>
              <a:t> Weiss, one of the founders of LIGO, tell you more about the history and technology involved in these amazing instruments.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B24BDD-11A9-6241-914F-B533020EA6CA}" type="slidenum">
              <a:rPr lang="en-US" smtClean="0"/>
              <a:t>29</a:t>
            </a:fld>
            <a:endParaRPr lang="en-US"/>
          </a:p>
        </p:txBody>
      </p:sp>
    </p:spTree>
    <p:extLst>
      <p:ext uri="{BB962C8B-B14F-4D97-AF65-F5344CB8AC3E}">
        <p14:creationId xmlns:p14="http://schemas.microsoft.com/office/powerpoint/2010/main" val="2288443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9607" y="153481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60361" y="3324299"/>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lvl1pPr>
              <a:defRPr/>
            </a:lvl1pPr>
          </a:lstStyle>
          <a:p>
            <a:r>
              <a:rPr lang="en-US" smtClean="0"/>
              <a:t>Who, what, where</a:t>
            </a:r>
            <a:endParaRPr lang="en-US"/>
          </a:p>
        </p:txBody>
      </p:sp>
      <p:sp>
        <p:nvSpPr>
          <p:cNvPr id="6" name="Slide Number Placeholder 5"/>
          <p:cNvSpPr>
            <a:spLocks noGrp="1"/>
          </p:cNvSpPr>
          <p:nvPr>
            <p:ph type="sldNum" sz="quarter" idx="12"/>
          </p:nvPr>
        </p:nvSpPr>
        <p:spPr/>
        <p:txBody>
          <a:bodyPr/>
          <a:lstStyle>
            <a:lvl1pPr>
              <a:defRPr smtClean="0"/>
            </a:lvl1pPr>
          </a:lstStyle>
          <a:p>
            <a:fld id="{D8AB89C2-EA9E-AD43-9860-EBCDA31E7CB7}" type="slidenum">
              <a:rPr lang="en-US"/>
              <a:pPr/>
              <a:t>‹#›</a:t>
            </a:fld>
            <a:endParaRPr lang="en-US"/>
          </a:p>
        </p:txBody>
      </p:sp>
    </p:spTree>
  </p:cSld>
  <p:clrMapOvr>
    <a:masterClrMapping/>
  </p:clrMapOvr>
  <p:transition xmlns:p14="http://schemas.microsoft.com/office/powerpoint/2010/main" advClick="0" advTm="1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lvl1pPr>
          </a:lstStyle>
          <a:p>
            <a:r>
              <a:rPr lang="en-US" smtClean="0"/>
              <a:t>Who, what, where</a:t>
            </a:r>
            <a:endParaRPr lang="en-US"/>
          </a:p>
        </p:txBody>
      </p:sp>
      <p:sp>
        <p:nvSpPr>
          <p:cNvPr id="6" name="Slide Number Placeholder 5"/>
          <p:cNvSpPr>
            <a:spLocks noGrp="1"/>
          </p:cNvSpPr>
          <p:nvPr>
            <p:ph type="sldNum" sz="quarter" idx="12"/>
          </p:nvPr>
        </p:nvSpPr>
        <p:spPr/>
        <p:txBody>
          <a:bodyPr/>
          <a:lstStyle>
            <a:lvl1pPr>
              <a:defRPr smtClean="0"/>
            </a:lvl1pPr>
          </a:lstStyle>
          <a:p>
            <a:fld id="{C582E414-0DDA-9F4D-A88C-45BC487B2254}" type="slidenum">
              <a:rPr lang="en-US"/>
              <a:pPr/>
              <a:t>‹#›</a:t>
            </a:fld>
            <a:endParaRPr lang="en-US"/>
          </a:p>
        </p:txBody>
      </p:sp>
    </p:spTree>
  </p:cSld>
  <p:clrMapOvr>
    <a:masterClrMapping/>
  </p:clrMapOvr>
  <p:transition xmlns:p14="http://schemas.microsoft.com/office/powerpoint/2010/main" advClick="0" advTm="100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lvl1pPr>
              <a:defRPr/>
            </a:lvl1pPr>
          </a:lstStyle>
          <a:p>
            <a:r>
              <a:rPr lang="en-US" smtClean="0"/>
              <a:t>Who, what, where</a:t>
            </a:r>
            <a:endParaRPr lang="en-US"/>
          </a:p>
        </p:txBody>
      </p:sp>
      <p:sp>
        <p:nvSpPr>
          <p:cNvPr id="5" name="Slide Number Placeholder 4"/>
          <p:cNvSpPr>
            <a:spLocks noGrp="1"/>
          </p:cNvSpPr>
          <p:nvPr>
            <p:ph type="sldNum" sz="quarter" idx="12"/>
          </p:nvPr>
        </p:nvSpPr>
        <p:spPr/>
        <p:txBody>
          <a:bodyPr/>
          <a:lstStyle>
            <a:lvl1pPr>
              <a:defRPr smtClean="0"/>
            </a:lvl1pPr>
          </a:lstStyle>
          <a:p>
            <a:fld id="{6EE448B2-5CBA-A240-8111-FC0A86F230F9}" type="slidenum">
              <a:rPr lang="en-US"/>
              <a:pPr/>
              <a:t>‹#›</a:t>
            </a:fld>
            <a:endParaRPr lang="en-US"/>
          </a:p>
        </p:txBody>
      </p:sp>
    </p:spTree>
  </p:cSld>
  <p:clrMapOvr>
    <a:masterClrMapping/>
  </p:clrMapOvr>
  <p:transition xmlns:p14="http://schemas.microsoft.com/office/powerpoint/2010/main" advClick="0" advTm="100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US" smtClean="0"/>
              <a:t>Who, what, where</a:t>
            </a:r>
            <a:endParaRPr lang="en-US"/>
          </a:p>
        </p:txBody>
      </p:sp>
      <p:sp>
        <p:nvSpPr>
          <p:cNvPr id="4" name="Slide Number Placeholder 3"/>
          <p:cNvSpPr>
            <a:spLocks noGrp="1"/>
          </p:cNvSpPr>
          <p:nvPr>
            <p:ph type="sldNum" sz="quarter" idx="12"/>
          </p:nvPr>
        </p:nvSpPr>
        <p:spPr/>
        <p:txBody>
          <a:bodyPr/>
          <a:lstStyle>
            <a:lvl1pPr>
              <a:defRPr smtClean="0"/>
            </a:lvl1pPr>
          </a:lstStyle>
          <a:p>
            <a:fld id="{69D1071E-6BCB-274F-92EE-8F9B4373957D}" type="slidenum">
              <a:rPr lang="en-US"/>
              <a:pPr/>
              <a:t>‹#›</a:t>
            </a:fld>
            <a:endParaRPr lang="en-US"/>
          </a:p>
        </p:txBody>
      </p:sp>
    </p:spTree>
  </p:cSld>
  <p:clrMapOvr>
    <a:masterClrMapping/>
  </p:clrMapOvr>
  <p:transition xmlns:p14="http://schemas.microsoft.com/office/powerpoint/2010/main" advClick="0" advTm="1000"/>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38100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38100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smtClean="0"/>
              <a:t>Who, what, where</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smtClean="0"/>
            </a:lvl1pPr>
          </a:lstStyle>
          <a:p>
            <a:fld id="{5EC28637-15A0-F84E-8C55-4DA78C239A9C}" type="slidenum">
              <a:rPr lang="en-US"/>
              <a:pPr/>
              <a:t>‹#›</a:t>
            </a:fld>
            <a:endParaRPr lang="en-US"/>
          </a:p>
        </p:txBody>
      </p:sp>
    </p:spTree>
  </p:cSld>
  <p:clrMapOvr>
    <a:masterClrMapping/>
  </p:clrMapOvr>
  <p:transition xmlns:p14="http://schemas.microsoft.com/office/powerpoint/2010/main" advClick="0" advTm="1000"/>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599"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599" cy="45551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2"/>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43846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s">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858000" cy="1143000"/>
          </a:xfrm>
        </p:spPr>
        <p:txBody>
          <a:bodyPr/>
          <a:lstStyle/>
          <a:p>
            <a:r>
              <a:rPr lang="en-US" smtClean="0"/>
              <a:t>Click to edit Master title style</a:t>
            </a:r>
            <a:endParaRPr lang="en-US"/>
          </a:p>
        </p:txBody>
      </p:sp>
      <p:sp>
        <p:nvSpPr>
          <p:cNvPr id="5" name="Content Placeholder 2"/>
          <p:cNvSpPr>
            <a:spLocks noGrp="1"/>
          </p:cNvSpPr>
          <p:nvPr>
            <p:ph idx="1"/>
          </p:nvPr>
        </p:nvSpPr>
        <p:spPr>
          <a:xfrm>
            <a:off x="685800" y="1981200"/>
            <a:ext cx="77724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407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BCB16685-8A7E-074E-A2D7-E7C8AA2DD047}" type="datetimeFigureOut">
              <a:rPr lang="en-US"/>
              <a:pPr/>
              <a:t>6/27/16</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B5C6328-26F9-894A-8E76-EE8F878FCA54}" type="slidenum">
              <a:rPr lang="en-US"/>
              <a:pPr/>
              <a:t>‹#›</a:t>
            </a:fld>
            <a:endParaRPr lang="en-US"/>
          </a:p>
        </p:txBody>
      </p:sp>
    </p:spTree>
    <p:extLst>
      <p:ext uri="{BB962C8B-B14F-4D97-AF65-F5344CB8AC3E}">
        <p14:creationId xmlns:p14="http://schemas.microsoft.com/office/powerpoint/2010/main" val="32034791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7" name="Rectangle 5"/>
          <p:cNvSpPr>
            <a:spLocks noGrp="1" noChangeArrowheads="1"/>
          </p:cNvSpPr>
          <p:nvPr>
            <p:ph type="body" idx="1"/>
          </p:nvPr>
        </p:nvSpPr>
        <p:spPr bwMode="auto">
          <a:xfrm>
            <a:off x="191056" y="1213705"/>
            <a:ext cx="8799818" cy="4899775"/>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5" name="Rectangle 3"/>
          <p:cNvSpPr>
            <a:spLocks noGrp="1" noChangeArrowheads="1"/>
          </p:cNvSpPr>
          <p:nvPr>
            <p:ph type="ftr" sz="quarter" idx="3"/>
          </p:nvPr>
        </p:nvSpPr>
        <p:spPr bwMode="auto">
          <a:xfrm>
            <a:off x="3090484" y="6400800"/>
            <a:ext cx="28956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eaLnBrk="0" hangingPunct="0">
              <a:defRPr sz="1000" b="1" i="1">
                <a:solidFill>
                  <a:srgbClr val="CC0066"/>
                </a:solidFill>
                <a:latin typeface="+mj-lt"/>
              </a:defRPr>
            </a:lvl1pPr>
          </a:lstStyle>
          <a:p>
            <a:r>
              <a:rPr lang="en-US" smtClean="0"/>
              <a:t>Who, what, where</a:t>
            </a:r>
            <a:endParaRPr lang="en-US"/>
          </a:p>
        </p:txBody>
      </p:sp>
      <p:sp>
        <p:nvSpPr>
          <p:cNvPr id="3076" name="Rectangle 4"/>
          <p:cNvSpPr>
            <a:spLocks noGrp="1" noChangeArrowheads="1"/>
          </p:cNvSpPr>
          <p:nvPr>
            <p:ph type="sldNum" sz="quarter" idx="4"/>
          </p:nvPr>
        </p:nvSpPr>
        <p:spPr bwMode="auto">
          <a:xfrm>
            <a:off x="8518852" y="6394432"/>
            <a:ext cx="625147" cy="463568"/>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000">
                <a:solidFill>
                  <a:schemeClr val="tx1"/>
                </a:solidFill>
                <a:latin typeface="+mj-lt"/>
              </a:defRPr>
            </a:lvl1pPr>
          </a:lstStyle>
          <a:p>
            <a:fld id="{88FB29C9-8E36-604C-B268-64835724A941}" type="slidenum">
              <a:rPr lang="en-US"/>
              <a:pPr/>
              <a:t>‹#›</a:t>
            </a:fld>
            <a:endParaRPr lang="en-US"/>
          </a:p>
        </p:txBody>
      </p:sp>
      <p:sp>
        <p:nvSpPr>
          <p:cNvPr id="3078" name="Rectangle 6"/>
          <p:cNvSpPr>
            <a:spLocks noGrp="1" noChangeArrowheads="1"/>
          </p:cNvSpPr>
          <p:nvPr>
            <p:ph type="title"/>
          </p:nvPr>
        </p:nvSpPr>
        <p:spPr bwMode="auto">
          <a:xfrm>
            <a:off x="1483494" y="186114"/>
            <a:ext cx="6361044" cy="769117"/>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083" name="Rectangle 11"/>
          <p:cNvSpPr>
            <a:spLocks noChangeArrowheads="1"/>
          </p:cNvSpPr>
          <p:nvPr/>
        </p:nvSpPr>
        <p:spPr bwMode="auto">
          <a:xfrm>
            <a:off x="0" y="1048578"/>
            <a:ext cx="9132888" cy="38100"/>
          </a:xfrm>
          <a:prstGeom prst="rect">
            <a:avLst/>
          </a:prstGeom>
          <a:solidFill>
            <a:srgbClr val="DC0081"/>
          </a:solidFill>
          <a:ln w="9525">
            <a:solidFill>
              <a:schemeClr val="accent1"/>
            </a:solidFill>
            <a:miter lim="800000"/>
            <a:headEnd/>
            <a:tailEnd/>
          </a:ln>
          <a:effectLst/>
        </p:spPr>
        <p:txBody>
          <a:bodyPr wrap="none" anchor="ctr">
            <a:prstTxWarp prst="textNoShape">
              <a:avLst/>
            </a:prstTxWarp>
          </a:bodyPr>
          <a:lstStyle/>
          <a:p>
            <a:endParaRPr lang="en-US"/>
          </a:p>
        </p:txBody>
      </p:sp>
      <p:pic>
        <p:nvPicPr>
          <p:cNvPr id="3091" name="Picture 19" descr="lsclogo"/>
          <p:cNvPicPr>
            <a:picLocks noChangeAspect="1" noChangeArrowheads="1"/>
          </p:cNvPicPr>
          <p:nvPr userDrawn="1"/>
        </p:nvPicPr>
        <p:blipFill>
          <a:blip r:embed="rId10"/>
          <a:srcRect/>
          <a:stretch>
            <a:fillRect/>
          </a:stretch>
        </p:blipFill>
        <p:spPr bwMode="auto">
          <a:xfrm>
            <a:off x="7788275" y="0"/>
            <a:ext cx="1350963" cy="574675"/>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5" r:id="rId3"/>
    <p:sldLayoutId id="2147483656" r:id="rId4"/>
    <p:sldLayoutId id="2147483661" r:id="rId5"/>
    <p:sldLayoutId id="2147483662" r:id="rId6"/>
    <p:sldLayoutId id="2147483663" r:id="rId7"/>
    <p:sldLayoutId id="2147483664" r:id="rId8"/>
  </p:sldLayoutIdLst>
  <p:transition xmlns:p14="http://schemas.microsoft.com/office/powerpoint/2010/main" advClick="0" advTm="1000"/>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200" b="1">
          <a:solidFill>
            <a:srgbClr val="CC0066"/>
          </a:solidFill>
          <a:effectLst>
            <a:outerShdw blurRad="38100" dist="38100" dir="2700000" algn="tl">
              <a:srgbClr val="DDDDDD"/>
            </a:outerShdw>
          </a:effectLst>
          <a:latin typeface="+mj-lt"/>
          <a:ea typeface="+mj-ea"/>
          <a:cs typeface="+mj-cs"/>
        </a:defRPr>
      </a:lvl1pPr>
      <a:lvl2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2pPr>
      <a:lvl3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3pPr>
      <a:lvl4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4pPr>
      <a:lvl5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5pPr>
      <a:lvl6pPr marL="4572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6pPr>
      <a:lvl7pPr marL="9144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7pPr>
      <a:lvl8pPr marL="13716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8pPr>
      <a:lvl9pPr marL="18288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9pPr>
    </p:titleStyle>
    <p:bodyStyle>
      <a:lvl1pPr marL="342900" indent="-342900" algn="l" rtl="0" eaLnBrk="0" fontAlgn="base" hangingPunct="0">
        <a:spcBef>
          <a:spcPct val="20000"/>
        </a:spcBef>
        <a:spcAft>
          <a:spcPct val="0"/>
        </a:spcAft>
        <a:buClr>
          <a:schemeClr val="tx1"/>
        </a:buClr>
        <a:buFont typeface="Helvetica"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Font typeface="Helvetica" charset="0"/>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s://dcc.ligo.org/LIGO-P1600088/public" TargetMode="External"/><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3.xml.rels><?xml version="1.0" encoding="UTF-8" standalone="yes"?>
<Relationships xmlns="http://schemas.openxmlformats.org/package/2006/relationships"><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 Id="rId19" Type="http://schemas.openxmlformats.org/officeDocument/2006/relationships/image" Target="../media/image50.png"/><Relationship Id="rId63" Type="http://schemas.openxmlformats.org/officeDocument/2006/relationships/image" Target="../media/image94.png"/><Relationship Id="rId64" Type="http://schemas.openxmlformats.org/officeDocument/2006/relationships/image" Target="../media/image95.png"/><Relationship Id="rId65" Type="http://schemas.openxmlformats.org/officeDocument/2006/relationships/image" Target="../media/image96.png"/><Relationship Id="rId66" Type="http://schemas.openxmlformats.org/officeDocument/2006/relationships/image" Target="../media/image97.png"/><Relationship Id="rId67" Type="http://schemas.openxmlformats.org/officeDocument/2006/relationships/image" Target="../media/image98.png"/><Relationship Id="rId68" Type="http://schemas.openxmlformats.org/officeDocument/2006/relationships/image" Target="../media/image99.png"/><Relationship Id="rId69" Type="http://schemas.openxmlformats.org/officeDocument/2006/relationships/image" Target="../media/image100.png"/><Relationship Id="rId50" Type="http://schemas.openxmlformats.org/officeDocument/2006/relationships/image" Target="../media/image81.png"/><Relationship Id="rId51" Type="http://schemas.openxmlformats.org/officeDocument/2006/relationships/image" Target="../media/image82.png"/><Relationship Id="rId52" Type="http://schemas.openxmlformats.org/officeDocument/2006/relationships/image" Target="../media/image83.png"/><Relationship Id="rId53" Type="http://schemas.openxmlformats.org/officeDocument/2006/relationships/image" Target="../media/image84.png"/><Relationship Id="rId54" Type="http://schemas.openxmlformats.org/officeDocument/2006/relationships/image" Target="../media/image85.png"/><Relationship Id="rId55" Type="http://schemas.openxmlformats.org/officeDocument/2006/relationships/image" Target="../media/image86.png"/><Relationship Id="rId56" Type="http://schemas.openxmlformats.org/officeDocument/2006/relationships/image" Target="../media/image87.png"/><Relationship Id="rId57" Type="http://schemas.openxmlformats.org/officeDocument/2006/relationships/image" Target="../media/image88.png"/><Relationship Id="rId58" Type="http://schemas.openxmlformats.org/officeDocument/2006/relationships/image" Target="../media/image89.png"/><Relationship Id="rId59" Type="http://schemas.openxmlformats.org/officeDocument/2006/relationships/image" Target="../media/image90.png"/><Relationship Id="rId40" Type="http://schemas.openxmlformats.org/officeDocument/2006/relationships/image" Target="../media/image71.png"/><Relationship Id="rId41" Type="http://schemas.openxmlformats.org/officeDocument/2006/relationships/image" Target="../media/image72.png"/><Relationship Id="rId42" Type="http://schemas.openxmlformats.org/officeDocument/2006/relationships/image" Target="../media/image73.png"/><Relationship Id="rId43" Type="http://schemas.openxmlformats.org/officeDocument/2006/relationships/image" Target="../media/image74.png"/><Relationship Id="rId44" Type="http://schemas.openxmlformats.org/officeDocument/2006/relationships/image" Target="../media/image75.png"/><Relationship Id="rId45" Type="http://schemas.openxmlformats.org/officeDocument/2006/relationships/image" Target="../media/image76.png"/><Relationship Id="rId46" Type="http://schemas.openxmlformats.org/officeDocument/2006/relationships/image" Target="../media/image77.png"/><Relationship Id="rId47" Type="http://schemas.openxmlformats.org/officeDocument/2006/relationships/image" Target="../media/image78.png"/><Relationship Id="rId48" Type="http://schemas.openxmlformats.org/officeDocument/2006/relationships/image" Target="../media/image79.png"/><Relationship Id="rId49" Type="http://schemas.openxmlformats.org/officeDocument/2006/relationships/image" Target="../media/image80.png"/><Relationship Id="rId1" Type="http://schemas.openxmlformats.org/officeDocument/2006/relationships/slideLayout" Target="../slideLayouts/slideLayout3.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30" Type="http://schemas.openxmlformats.org/officeDocument/2006/relationships/image" Target="../media/image61.png"/><Relationship Id="rId31" Type="http://schemas.openxmlformats.org/officeDocument/2006/relationships/image" Target="../media/image62.png"/><Relationship Id="rId32" Type="http://schemas.openxmlformats.org/officeDocument/2006/relationships/image" Target="../media/image63.png"/><Relationship Id="rId33" Type="http://schemas.openxmlformats.org/officeDocument/2006/relationships/image" Target="../media/image64.png"/><Relationship Id="rId34" Type="http://schemas.openxmlformats.org/officeDocument/2006/relationships/image" Target="../media/image65.png"/><Relationship Id="rId35" Type="http://schemas.openxmlformats.org/officeDocument/2006/relationships/image" Target="../media/image66.png"/><Relationship Id="rId36" Type="http://schemas.openxmlformats.org/officeDocument/2006/relationships/image" Target="../media/image67.png"/><Relationship Id="rId37" Type="http://schemas.openxmlformats.org/officeDocument/2006/relationships/image" Target="../media/image68.png"/><Relationship Id="rId38" Type="http://schemas.openxmlformats.org/officeDocument/2006/relationships/image" Target="../media/image69.png"/><Relationship Id="rId39" Type="http://schemas.openxmlformats.org/officeDocument/2006/relationships/image" Target="../media/image70.png"/><Relationship Id="rId70" Type="http://schemas.openxmlformats.org/officeDocument/2006/relationships/image" Target="../media/image101.png"/><Relationship Id="rId71" Type="http://schemas.openxmlformats.org/officeDocument/2006/relationships/image" Target="../media/image102.png"/><Relationship Id="rId72" Type="http://schemas.openxmlformats.org/officeDocument/2006/relationships/image" Target="../media/image103.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image" Target="../media/image56.png"/><Relationship Id="rId26" Type="http://schemas.openxmlformats.org/officeDocument/2006/relationships/image" Target="../media/image57.png"/><Relationship Id="rId27" Type="http://schemas.openxmlformats.org/officeDocument/2006/relationships/image" Target="../media/image58.jpeg"/><Relationship Id="rId28" Type="http://schemas.openxmlformats.org/officeDocument/2006/relationships/image" Target="../media/image59.png"/><Relationship Id="rId29" Type="http://schemas.openxmlformats.org/officeDocument/2006/relationships/image" Target="../media/image60.png"/><Relationship Id="rId73" Type="http://schemas.openxmlformats.org/officeDocument/2006/relationships/image" Target="../media/image104.png"/><Relationship Id="rId74" Type="http://schemas.openxmlformats.org/officeDocument/2006/relationships/image" Target="../media/image105.png"/><Relationship Id="rId75" Type="http://schemas.openxmlformats.org/officeDocument/2006/relationships/image" Target="../media/image106.png"/><Relationship Id="rId76" Type="http://schemas.openxmlformats.org/officeDocument/2006/relationships/image" Target="../media/image107.png"/><Relationship Id="rId77" Type="http://schemas.openxmlformats.org/officeDocument/2006/relationships/image" Target="../media/image108.png"/><Relationship Id="rId78" Type="http://schemas.openxmlformats.org/officeDocument/2006/relationships/image" Target="../media/image109.png"/><Relationship Id="rId60" Type="http://schemas.openxmlformats.org/officeDocument/2006/relationships/image" Target="../media/image91.jpeg"/><Relationship Id="rId61" Type="http://schemas.openxmlformats.org/officeDocument/2006/relationships/image" Target="../media/image92.png"/><Relationship Id="rId62" Type="http://schemas.openxmlformats.org/officeDocument/2006/relationships/image" Target="../media/image93.png"/><Relationship Id="rId10" Type="http://schemas.openxmlformats.org/officeDocument/2006/relationships/image" Target="../media/image41.png"/><Relationship Id="rId11" Type="http://schemas.openxmlformats.org/officeDocument/2006/relationships/image" Target="../media/image42.png"/><Relationship Id="rId12"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112.png"/><Relationship Id="rId1" Type="http://schemas.microsoft.com/office/2007/relationships/media" Target="../media/media1.mpg"/><Relationship Id="rId2" Type="http://schemas.openxmlformats.org/officeDocument/2006/relationships/video" Target="../media/media1.mpg"/></Relationships>
</file>

<file path=ppt/slides/_rels/slide17.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6.jpg"/></Relationships>
</file>

<file path=ppt/slides/_rels/slide19.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 Id="rId3" Type="http://schemas.openxmlformats.org/officeDocument/2006/relationships/image" Target="../media/image12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hyperlink" Target="http://iopscience.iop.org/article/10.3847/2041-8205/818/2/L22" TargetMode="External"/><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3.xml"/><Relationship Id="rId2" Type="http://schemas.openxmlformats.org/officeDocument/2006/relationships/image" Target="../media/image128.png"/></Relationships>
</file>

<file path=ppt/slides/_rels/slide28.xml.rels><?xml version="1.0" encoding="UTF-8" standalone="yes"?>
<Relationships xmlns="http://schemas.openxmlformats.org/package/2006/relationships"><Relationship Id="rId11" Type="http://schemas.openxmlformats.org/officeDocument/2006/relationships/image" Target="../media/image138.jpeg"/><Relationship Id="rId12" Type="http://schemas.openxmlformats.org/officeDocument/2006/relationships/image" Target="../media/image139.png"/><Relationship Id="rId13" Type="http://schemas.openxmlformats.org/officeDocument/2006/relationships/image" Target="../media/image128.pn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31.jpeg"/><Relationship Id="rId5" Type="http://schemas.openxmlformats.org/officeDocument/2006/relationships/image" Target="../media/image132.jpeg"/><Relationship Id="rId6" Type="http://schemas.openxmlformats.org/officeDocument/2006/relationships/image" Target="../media/image133.png"/><Relationship Id="rId7" Type="http://schemas.openxmlformats.org/officeDocument/2006/relationships/image" Target="../media/image134.png"/><Relationship Id="rId8" Type="http://schemas.openxmlformats.org/officeDocument/2006/relationships/image" Target="../media/image135.jpeg"/><Relationship Id="rId9" Type="http://schemas.openxmlformats.org/officeDocument/2006/relationships/image" Target="../media/image136.jpeg"/><Relationship Id="rId10" Type="http://schemas.openxmlformats.org/officeDocument/2006/relationships/image" Target="../media/image1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ligo.org" TargetMode="External"/><Relationship Id="rId3" Type="http://schemas.openxmlformats.org/officeDocument/2006/relationships/image" Target="../media/image1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JKBBVgR991s" TargetMode="External"/><Relationship Id="rId3" Type="http://schemas.openxmlformats.org/officeDocument/2006/relationships/image" Target="../media/image1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9.emf"/><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jpeg"/><Relationship Id="rId10" Type="http://schemas.openxmlformats.org/officeDocument/2006/relationships/image" Target="../media/image14.png"/><Relationship Id="rId11"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emf"/><Relationship Id="rId7" Type="http://schemas.openxmlformats.org/officeDocument/2006/relationships/image" Target="../media/image25.png"/><Relationship Id="rId8"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ctrTitle"/>
          </p:nvPr>
        </p:nvSpPr>
        <p:spPr>
          <a:xfrm>
            <a:off x="84667" y="259212"/>
            <a:ext cx="8472710" cy="800191"/>
          </a:xfrm>
        </p:spPr>
        <p:txBody>
          <a:bodyPr/>
          <a:lstStyle/>
          <a:p>
            <a:r>
              <a:rPr lang="en-US" sz="3600" dirty="0" err="1" smtClean="0"/>
              <a:t>Detección</a:t>
            </a:r>
            <a:r>
              <a:rPr lang="en-US" sz="3600" dirty="0" smtClean="0"/>
              <a:t> de </a:t>
            </a:r>
            <a:r>
              <a:rPr lang="en-US" sz="3600" dirty="0" err="1" smtClean="0"/>
              <a:t>ondas</a:t>
            </a:r>
            <a:r>
              <a:rPr lang="en-US" sz="3600" dirty="0" smtClean="0"/>
              <a:t> </a:t>
            </a:r>
            <a:r>
              <a:rPr lang="en-US" sz="3600" dirty="0" err="1" smtClean="0"/>
              <a:t>gravitacionales</a:t>
            </a:r>
            <a:endParaRPr lang="en-US" sz="3600" dirty="0"/>
          </a:p>
        </p:txBody>
      </p:sp>
      <p:sp>
        <p:nvSpPr>
          <p:cNvPr id="273411" name="Rectangle 3"/>
          <p:cNvSpPr>
            <a:spLocks noGrp="1" noChangeArrowheads="1"/>
          </p:cNvSpPr>
          <p:nvPr>
            <p:ph type="subTitle" idx="1"/>
          </p:nvPr>
        </p:nvSpPr>
        <p:spPr>
          <a:xfrm>
            <a:off x="1075528" y="1181384"/>
            <a:ext cx="6731777" cy="2844670"/>
          </a:xfrm>
        </p:spPr>
        <p:txBody>
          <a:bodyPr>
            <a:normAutofit fontScale="92500" lnSpcReduction="10000"/>
          </a:bodyPr>
          <a:lstStyle/>
          <a:p>
            <a:r>
              <a:rPr lang="en-US" sz="2000" dirty="0"/>
              <a:t>Gabriela </a:t>
            </a:r>
            <a:r>
              <a:rPr lang="en-US" sz="2000" dirty="0" err="1" smtClean="0"/>
              <a:t>Gonz</a:t>
            </a:r>
            <a:r>
              <a:rPr lang="en-US" sz="2000" dirty="0" err="1" smtClean="0">
                <a:ea typeface="Arial" charset="0"/>
                <a:cs typeface="Arial" charset="0"/>
              </a:rPr>
              <a:t>ález</a:t>
            </a:r>
            <a:endParaRPr lang="en-US" sz="2000" dirty="0" smtClean="0">
              <a:ea typeface="Arial" charset="0"/>
              <a:cs typeface="Arial" charset="0"/>
            </a:endParaRPr>
          </a:p>
          <a:p>
            <a:r>
              <a:rPr lang="en-US" sz="2000" dirty="0" smtClean="0">
                <a:ea typeface="Arial" charset="0"/>
                <a:cs typeface="Arial" charset="0"/>
              </a:rPr>
              <a:t>Louisiana State University</a:t>
            </a:r>
          </a:p>
          <a:p>
            <a:endParaRPr lang="en-US" sz="2000" dirty="0" smtClean="0">
              <a:ea typeface="Arial" charset="0"/>
              <a:cs typeface="Arial" charset="0"/>
            </a:endParaRPr>
          </a:p>
          <a:p>
            <a:r>
              <a:rPr lang="en-US" sz="2000" dirty="0" err="1" smtClean="0">
                <a:ea typeface="Arial" charset="0"/>
                <a:cs typeface="Arial" charset="0"/>
              </a:rPr>
              <a:t>Representando</a:t>
            </a:r>
            <a:r>
              <a:rPr lang="en-US" sz="2000" dirty="0" smtClean="0">
                <a:ea typeface="Arial" charset="0"/>
                <a:cs typeface="Arial" charset="0"/>
              </a:rPr>
              <a:t> LIGO Scientific Collaboration y Virgo Collaboration</a:t>
            </a:r>
          </a:p>
          <a:p>
            <a:r>
              <a:rPr lang="en-US" sz="2000" dirty="0" smtClean="0">
                <a:ea typeface="Arial" charset="0"/>
                <a:cs typeface="Arial" charset="0"/>
              </a:rPr>
              <a:t>Universidad </a:t>
            </a:r>
            <a:r>
              <a:rPr lang="en-US" sz="2000" dirty="0" err="1" smtClean="0">
                <a:ea typeface="Arial" charset="0"/>
                <a:cs typeface="Arial" charset="0"/>
              </a:rPr>
              <a:t>Nacional</a:t>
            </a:r>
            <a:r>
              <a:rPr lang="en-US" sz="2000" dirty="0" smtClean="0">
                <a:ea typeface="Arial" charset="0"/>
                <a:cs typeface="Arial" charset="0"/>
              </a:rPr>
              <a:t> de M</a:t>
            </a:r>
            <a:r>
              <a:rPr lang="en-US" sz="2000" dirty="0" smtClean="0">
                <a:ea typeface="Arial" charset="0"/>
                <a:cs typeface="Arial" charset="0"/>
              </a:rPr>
              <a:t>éxico</a:t>
            </a:r>
          </a:p>
          <a:p>
            <a:r>
              <a:rPr lang="en-US" sz="2000" dirty="0" smtClean="0">
                <a:ea typeface="Arial" charset="0"/>
                <a:cs typeface="Arial" charset="0"/>
              </a:rPr>
              <a:t>30 de </a:t>
            </a:r>
            <a:r>
              <a:rPr lang="en-US" sz="2000" dirty="0" err="1" smtClean="0">
                <a:ea typeface="Arial" charset="0"/>
                <a:cs typeface="Arial" charset="0"/>
              </a:rPr>
              <a:t>junio</a:t>
            </a:r>
            <a:r>
              <a:rPr lang="en-US" sz="2000" dirty="0" smtClean="0">
                <a:ea typeface="Arial" charset="0"/>
                <a:cs typeface="Arial" charset="0"/>
              </a:rPr>
              <a:t>, </a:t>
            </a:r>
            <a:r>
              <a:rPr lang="en-US" sz="2000" dirty="0" smtClean="0">
                <a:ea typeface="Arial" charset="0"/>
                <a:cs typeface="Arial" charset="0"/>
              </a:rPr>
              <a:t>2016</a:t>
            </a:r>
          </a:p>
          <a:p>
            <a:r>
              <a:rPr lang="en-US" sz="2000" dirty="0" smtClean="0">
                <a:ea typeface="Arial" charset="0"/>
                <a:cs typeface="Arial" charset="0"/>
              </a:rPr>
              <a:t/>
            </a:r>
            <a:br>
              <a:rPr lang="en-US" sz="2000" dirty="0" smtClean="0">
                <a:ea typeface="Arial" charset="0"/>
                <a:cs typeface="Arial" charset="0"/>
              </a:rPr>
            </a:br>
            <a:endParaRPr lang="en-US" sz="2000" dirty="0" smtClean="0">
              <a:ea typeface="Arial" charset="0"/>
              <a:cs typeface="Arial" charset="0"/>
            </a:endParaRPr>
          </a:p>
        </p:txBody>
      </p:sp>
      <p:sp>
        <p:nvSpPr>
          <p:cNvPr id="11" name="TextBox 10"/>
          <p:cNvSpPr txBox="1"/>
          <p:nvPr/>
        </p:nvSpPr>
        <p:spPr>
          <a:xfrm>
            <a:off x="338920" y="5879772"/>
            <a:ext cx="2664762" cy="646331"/>
          </a:xfrm>
          <a:prstGeom prst="rect">
            <a:avLst/>
          </a:prstGeom>
          <a:noFill/>
        </p:spPr>
        <p:txBody>
          <a:bodyPr wrap="none" rtlCol="0">
            <a:spAutoFit/>
          </a:bodyPr>
          <a:lstStyle/>
          <a:p>
            <a:r>
              <a:rPr lang="en-US" sz="1800" dirty="0" smtClean="0">
                <a:solidFill>
                  <a:schemeClr val="bg1"/>
                </a:solidFill>
              </a:rPr>
              <a:t>LIGO Livingston Observatory,</a:t>
            </a:r>
            <a:br>
              <a:rPr lang="en-US" sz="1800" dirty="0" smtClean="0">
                <a:solidFill>
                  <a:schemeClr val="bg1"/>
                </a:solidFill>
              </a:rPr>
            </a:br>
            <a:r>
              <a:rPr lang="en-US" sz="1800" dirty="0" smtClean="0">
                <a:solidFill>
                  <a:schemeClr val="bg1"/>
                </a:solidFill>
              </a:rPr>
              <a:t>Louisiana, USA</a:t>
            </a:r>
            <a:endParaRPr lang="en-US" sz="1800" dirty="0">
              <a:solidFill>
                <a:schemeClr val="bg1"/>
              </a:solidFill>
            </a:endParaRPr>
          </a:p>
        </p:txBody>
      </p:sp>
      <p:pic>
        <p:nvPicPr>
          <p:cNvPr id="13" name="Picture 12"/>
          <p:cNvPicPr>
            <a:picLocks noChangeAspect="1"/>
          </p:cNvPicPr>
          <p:nvPr/>
        </p:nvPicPr>
        <p:blipFill>
          <a:blip r:embed="rId2"/>
          <a:stretch>
            <a:fillRect/>
          </a:stretch>
        </p:blipFill>
        <p:spPr>
          <a:xfrm>
            <a:off x="1018514" y="3640720"/>
            <a:ext cx="7231626" cy="2751162"/>
          </a:xfrm>
          <a:prstGeom prst="rect">
            <a:avLst/>
          </a:prstGeom>
        </p:spPr>
      </p:pic>
    </p:spTree>
  </p:cSld>
  <p:clrMapOvr>
    <a:masterClrMapping/>
  </p:clrMapOvr>
  <p:transition xmlns:p14="http://schemas.microsoft.com/office/powerpoint/2010/main" advClick="0" advTm="1000">
    <p:dissolv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Detectores</a:t>
            </a:r>
            <a:r>
              <a:rPr lang="en-US" dirty="0" smtClean="0"/>
              <a:t> LIGO </a:t>
            </a:r>
            <a:r>
              <a:rPr lang="en-US" dirty="0" err="1"/>
              <a:t>Avanzado</a:t>
            </a:r>
            <a:r>
              <a:rPr lang="en-US" dirty="0"/>
              <a:t> </a:t>
            </a:r>
          </a:p>
        </p:txBody>
      </p:sp>
      <p:pic>
        <p:nvPicPr>
          <p:cNvPr id="5" name="Content Placeholder 4"/>
          <p:cNvPicPr>
            <a:picLocks noGrp="1" noChangeAspect="1"/>
          </p:cNvPicPr>
          <p:nvPr>
            <p:ph idx="1"/>
          </p:nvPr>
        </p:nvPicPr>
        <p:blipFill>
          <a:blip r:embed="rId2"/>
          <a:srcRect l="-10124" r="-10124"/>
          <a:stretch>
            <a:fillRect/>
          </a:stretch>
        </p:blipFill>
        <p:spPr/>
      </p:pic>
      <p:sp>
        <p:nvSpPr>
          <p:cNvPr id="4" name="Slide Number Placeholder 3"/>
          <p:cNvSpPr>
            <a:spLocks noGrp="1"/>
          </p:cNvSpPr>
          <p:nvPr>
            <p:ph type="sldNum" sz="quarter" idx="12"/>
          </p:nvPr>
        </p:nvSpPr>
        <p:spPr/>
        <p:txBody>
          <a:bodyPr/>
          <a:lstStyle/>
          <a:p>
            <a:fld id="{C582E414-0DDA-9F4D-A88C-45BC487B2254}" type="slidenum">
              <a:rPr lang="en-US" smtClean="0"/>
              <a:pPr/>
              <a:t>10</a:t>
            </a:fld>
            <a:endParaRPr lang="en-US"/>
          </a:p>
        </p:txBody>
      </p:sp>
      <p:sp>
        <p:nvSpPr>
          <p:cNvPr id="3" name="TextBox 2"/>
          <p:cNvSpPr txBox="1"/>
          <p:nvPr/>
        </p:nvSpPr>
        <p:spPr>
          <a:xfrm>
            <a:off x="5837328" y="5898767"/>
            <a:ext cx="2902808" cy="461665"/>
          </a:xfrm>
          <a:prstGeom prst="rect">
            <a:avLst/>
          </a:prstGeom>
          <a:noFill/>
        </p:spPr>
        <p:txBody>
          <a:bodyPr wrap="none" rtlCol="0">
            <a:spAutoFit/>
          </a:bodyPr>
          <a:lstStyle/>
          <a:p>
            <a:r>
              <a:rPr lang="en-US" dirty="0"/>
              <a:t>PRL 116, 061102 (2016)</a:t>
            </a:r>
          </a:p>
        </p:txBody>
      </p:sp>
    </p:spTree>
    <p:extLst>
      <p:ext uri="{BB962C8B-B14F-4D97-AF65-F5344CB8AC3E}">
        <p14:creationId xmlns:p14="http://schemas.microsoft.com/office/powerpoint/2010/main" val="2922796446"/>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82E414-0DDA-9F4D-A88C-45BC487B2254}" type="slidenum">
              <a:rPr lang="en-US" smtClean="0"/>
              <a:pPr/>
              <a:t>11</a:t>
            </a:fld>
            <a:endParaRPr lang="en-US"/>
          </a:p>
        </p:txBody>
      </p:sp>
      <p:pic>
        <p:nvPicPr>
          <p:cNvPr id="9" name="Picture 8" descr="cv11600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444" y="314261"/>
            <a:ext cx="5112602" cy="6366914"/>
          </a:xfrm>
          <a:prstGeom prst="rect">
            <a:avLst/>
          </a:prstGeom>
        </p:spPr>
      </p:pic>
      <p:pic>
        <p:nvPicPr>
          <p:cNvPr id="10" name="Picture 9" descr="Screen Shot 2016-02-11 at 8.57.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204" y="921338"/>
            <a:ext cx="8539114" cy="1573876"/>
          </a:xfrm>
          <a:prstGeom prst="rect">
            <a:avLst/>
          </a:prstGeom>
        </p:spPr>
      </p:pic>
      <p:sp>
        <p:nvSpPr>
          <p:cNvPr id="8" name="TextBox 7"/>
          <p:cNvSpPr txBox="1"/>
          <p:nvPr/>
        </p:nvSpPr>
        <p:spPr>
          <a:xfrm>
            <a:off x="6220147" y="2487866"/>
            <a:ext cx="2513579" cy="461665"/>
          </a:xfrm>
          <a:prstGeom prst="rect">
            <a:avLst/>
          </a:prstGeom>
          <a:noFill/>
        </p:spPr>
        <p:txBody>
          <a:bodyPr wrap="none" rtlCol="0">
            <a:spAutoFit/>
          </a:bodyPr>
          <a:lstStyle/>
          <a:p>
            <a:r>
              <a:rPr lang="en-US" dirty="0" smtClean="0"/>
              <a:t>(and </a:t>
            </a:r>
            <a:r>
              <a:rPr lang="en-US" dirty="0" err="1" smtClean="0"/>
              <a:t>papers.ligo.org</a:t>
            </a:r>
            <a:r>
              <a:rPr lang="en-US" dirty="0" smtClean="0"/>
              <a:t>)</a:t>
            </a:r>
            <a:endParaRPr lang="en-US" dirty="0"/>
          </a:p>
        </p:txBody>
      </p:sp>
    </p:spTree>
    <p:extLst>
      <p:ext uri="{BB962C8B-B14F-4D97-AF65-F5344CB8AC3E}">
        <p14:creationId xmlns:p14="http://schemas.microsoft.com/office/powerpoint/2010/main" val="4271172484"/>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6-06-14 at 5.40.54 PM.png"/>
          <p:cNvPicPr>
            <a:picLocks noChangeAspect="1"/>
          </p:cNvPicPr>
          <p:nvPr/>
        </p:nvPicPr>
        <p:blipFill rotWithShape="1">
          <a:blip r:embed="rId2">
            <a:extLst>
              <a:ext uri="{28A0092B-C50C-407E-A947-70E740481C1C}">
                <a14:useLocalDpi xmlns:a14="http://schemas.microsoft.com/office/drawing/2010/main" val="0"/>
              </a:ext>
            </a:extLst>
          </a:blip>
          <a:srcRect l="3099" r="4484"/>
          <a:stretch/>
        </p:blipFill>
        <p:spPr>
          <a:xfrm>
            <a:off x="0" y="0"/>
            <a:ext cx="9144000" cy="2169465"/>
          </a:xfrm>
          <a:prstGeom prst="rect">
            <a:avLst/>
          </a:prstGeom>
        </p:spPr>
      </p:pic>
      <p:sp>
        <p:nvSpPr>
          <p:cNvPr id="4" name="Slide Number Placeholder 3"/>
          <p:cNvSpPr>
            <a:spLocks noGrp="1"/>
          </p:cNvSpPr>
          <p:nvPr>
            <p:ph type="sldNum" sz="quarter" idx="12"/>
          </p:nvPr>
        </p:nvSpPr>
        <p:spPr/>
        <p:txBody>
          <a:bodyPr/>
          <a:lstStyle/>
          <a:p>
            <a:fld id="{C582E414-0DDA-9F4D-A88C-45BC487B2254}" type="slidenum">
              <a:rPr lang="en-US" smtClean="0"/>
              <a:pPr/>
              <a:t>12</a:t>
            </a:fld>
            <a:endParaRPr lang="en-US"/>
          </a:p>
        </p:txBody>
      </p:sp>
      <p:pic>
        <p:nvPicPr>
          <p:cNvPr id="8" name="Picture 7" descr="Screen Shot 2016-06-14 at 6.22.45 AM.png"/>
          <p:cNvPicPr>
            <a:picLocks noChangeAspect="1"/>
          </p:cNvPicPr>
          <p:nvPr/>
        </p:nvPicPr>
        <p:blipFill rotWithShape="1">
          <a:blip r:embed="rId3">
            <a:extLst>
              <a:ext uri="{28A0092B-C50C-407E-A947-70E740481C1C}">
                <a14:useLocalDpi xmlns:a14="http://schemas.microsoft.com/office/drawing/2010/main" val="0"/>
              </a:ext>
            </a:extLst>
          </a:blip>
          <a:srcRect t="62326"/>
          <a:stretch/>
        </p:blipFill>
        <p:spPr>
          <a:xfrm>
            <a:off x="196399" y="5129035"/>
            <a:ext cx="8733199" cy="475404"/>
          </a:xfrm>
          <a:prstGeom prst="rect">
            <a:avLst/>
          </a:prstGeom>
        </p:spPr>
      </p:pic>
      <p:sp>
        <p:nvSpPr>
          <p:cNvPr id="11" name="TextBox 10"/>
          <p:cNvSpPr txBox="1"/>
          <p:nvPr/>
        </p:nvSpPr>
        <p:spPr>
          <a:xfrm>
            <a:off x="2976419" y="5651893"/>
            <a:ext cx="3309119" cy="338554"/>
          </a:xfrm>
          <a:prstGeom prst="rect">
            <a:avLst/>
          </a:prstGeom>
          <a:noFill/>
        </p:spPr>
        <p:txBody>
          <a:bodyPr wrap="none" rtlCol="0">
            <a:spAutoFit/>
          </a:bodyPr>
          <a:lstStyle/>
          <a:p>
            <a:r>
              <a:rPr lang="en-US" sz="1600" dirty="0" smtClean="0">
                <a:hlinkClick r:id="rId4"/>
              </a:rPr>
              <a:t>https</a:t>
            </a:r>
            <a:r>
              <a:rPr lang="en-US" sz="1600" dirty="0">
                <a:hlinkClick r:id="rId4"/>
              </a:rPr>
              <a:t>://dcc.ligo.org/LIGO</a:t>
            </a:r>
            <a:r>
              <a:rPr lang="en-US" sz="1600" dirty="0" smtClean="0">
                <a:hlinkClick r:id="rId4"/>
              </a:rPr>
              <a:t>-P1600088/public</a:t>
            </a:r>
            <a:endParaRPr lang="en-US" sz="1600" dirty="0" smtClean="0"/>
          </a:p>
        </p:txBody>
      </p:sp>
      <p:pic>
        <p:nvPicPr>
          <p:cNvPr id="7" name="Picture 6" descr="Screen Shot 2016-06-14 at 5.38.0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85980"/>
            <a:ext cx="9144000" cy="2197395"/>
          </a:xfrm>
          <a:prstGeom prst="rect">
            <a:avLst/>
          </a:prstGeom>
        </p:spPr>
      </p:pic>
    </p:spTree>
    <p:extLst>
      <p:ext uri="{BB962C8B-B14F-4D97-AF65-F5344CB8AC3E}">
        <p14:creationId xmlns:p14="http://schemas.microsoft.com/office/powerpoint/2010/main" val="561749155"/>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p:nvPr/>
        </p:nvPicPr>
        <p:blipFill>
          <a:blip r:embed="rId2"/>
          <a:stretch>
            <a:fillRect/>
          </a:stretch>
        </p:blipFill>
        <p:spPr>
          <a:xfrm>
            <a:off x="32655" y="5391273"/>
            <a:ext cx="1529566" cy="677338"/>
          </a:xfrm>
          <a:prstGeom prst="rect">
            <a:avLst/>
          </a:prstGeom>
          <a:ln>
            <a:noFill/>
          </a:ln>
        </p:spPr>
      </p:pic>
      <p:pic>
        <p:nvPicPr>
          <p:cNvPr id="43" name="Picture 42"/>
          <p:cNvPicPr/>
          <p:nvPr/>
        </p:nvPicPr>
        <p:blipFill>
          <a:blip r:embed="rId3"/>
          <a:stretch>
            <a:fillRect/>
          </a:stretch>
        </p:blipFill>
        <p:spPr>
          <a:xfrm>
            <a:off x="3747501" y="2755075"/>
            <a:ext cx="912384" cy="678645"/>
          </a:xfrm>
          <a:prstGeom prst="rect">
            <a:avLst/>
          </a:prstGeom>
          <a:ln>
            <a:noFill/>
          </a:ln>
        </p:spPr>
      </p:pic>
      <p:pic>
        <p:nvPicPr>
          <p:cNvPr id="44" name="Picture 43"/>
          <p:cNvPicPr/>
          <p:nvPr/>
        </p:nvPicPr>
        <p:blipFill>
          <a:blip r:embed="rId4"/>
          <a:stretch>
            <a:fillRect/>
          </a:stretch>
        </p:blipFill>
        <p:spPr>
          <a:xfrm>
            <a:off x="5311028" y="912480"/>
            <a:ext cx="2382191" cy="705098"/>
          </a:xfrm>
          <a:prstGeom prst="rect">
            <a:avLst/>
          </a:prstGeom>
          <a:ln>
            <a:noFill/>
          </a:ln>
        </p:spPr>
      </p:pic>
      <p:pic>
        <p:nvPicPr>
          <p:cNvPr id="45" name="Picture 44"/>
          <p:cNvPicPr/>
          <p:nvPr/>
        </p:nvPicPr>
        <p:blipFill>
          <a:blip r:embed="rId5"/>
          <a:stretch>
            <a:fillRect/>
          </a:stretch>
        </p:blipFill>
        <p:spPr>
          <a:xfrm>
            <a:off x="7032606" y="1475513"/>
            <a:ext cx="1781337" cy="912480"/>
          </a:xfrm>
          <a:prstGeom prst="rect">
            <a:avLst/>
          </a:prstGeom>
          <a:ln>
            <a:noFill/>
          </a:ln>
        </p:spPr>
      </p:pic>
      <p:pic>
        <p:nvPicPr>
          <p:cNvPr id="46" name="Picture 45"/>
          <p:cNvPicPr/>
          <p:nvPr/>
        </p:nvPicPr>
        <p:blipFill>
          <a:blip r:embed="rId6"/>
          <a:stretch>
            <a:fillRect/>
          </a:stretch>
        </p:blipFill>
        <p:spPr>
          <a:xfrm>
            <a:off x="3068928" y="3152203"/>
            <a:ext cx="663552" cy="580669"/>
          </a:xfrm>
          <a:prstGeom prst="rect">
            <a:avLst/>
          </a:prstGeom>
          <a:ln>
            <a:noFill/>
          </a:ln>
        </p:spPr>
      </p:pic>
      <p:pic>
        <p:nvPicPr>
          <p:cNvPr id="47" name="Picture 46"/>
          <p:cNvPicPr/>
          <p:nvPr/>
        </p:nvPicPr>
        <p:blipFill>
          <a:blip r:embed="rId7"/>
          <a:stretch>
            <a:fillRect/>
          </a:stretch>
        </p:blipFill>
        <p:spPr>
          <a:xfrm>
            <a:off x="1922733" y="1161338"/>
            <a:ext cx="1866240" cy="263881"/>
          </a:xfrm>
          <a:prstGeom prst="rect">
            <a:avLst/>
          </a:prstGeom>
          <a:ln>
            <a:noFill/>
          </a:ln>
        </p:spPr>
      </p:pic>
      <p:pic>
        <p:nvPicPr>
          <p:cNvPr id="48" name="Picture 47"/>
          <p:cNvPicPr/>
          <p:nvPr/>
        </p:nvPicPr>
        <p:blipFill>
          <a:blip r:embed="rId8"/>
          <a:stretch>
            <a:fillRect/>
          </a:stretch>
        </p:blipFill>
        <p:spPr>
          <a:xfrm>
            <a:off x="746496" y="1852066"/>
            <a:ext cx="912384" cy="746574"/>
          </a:xfrm>
          <a:prstGeom prst="rect">
            <a:avLst/>
          </a:prstGeom>
          <a:ln>
            <a:noFill/>
          </a:ln>
        </p:spPr>
      </p:pic>
      <p:pic>
        <p:nvPicPr>
          <p:cNvPr id="49" name="Picture 48"/>
          <p:cNvPicPr/>
          <p:nvPr/>
        </p:nvPicPr>
        <p:blipFill>
          <a:blip r:embed="rId9"/>
          <a:stretch>
            <a:fillRect/>
          </a:stretch>
        </p:blipFill>
        <p:spPr>
          <a:xfrm>
            <a:off x="7165839" y="6070571"/>
            <a:ext cx="1741824" cy="303071"/>
          </a:xfrm>
          <a:prstGeom prst="rect">
            <a:avLst/>
          </a:prstGeom>
          <a:ln>
            <a:noFill/>
          </a:ln>
        </p:spPr>
      </p:pic>
      <p:pic>
        <p:nvPicPr>
          <p:cNvPr id="50" name="Picture 49"/>
          <p:cNvPicPr/>
          <p:nvPr/>
        </p:nvPicPr>
        <p:blipFill>
          <a:blip r:embed="rId10"/>
          <a:stretch>
            <a:fillRect/>
          </a:stretch>
        </p:blipFill>
        <p:spPr>
          <a:xfrm>
            <a:off x="1783296" y="5939936"/>
            <a:ext cx="1451520" cy="414764"/>
          </a:xfrm>
          <a:prstGeom prst="rect">
            <a:avLst/>
          </a:prstGeom>
          <a:ln>
            <a:noFill/>
          </a:ln>
        </p:spPr>
      </p:pic>
      <p:pic>
        <p:nvPicPr>
          <p:cNvPr id="51" name="Picture 50"/>
          <p:cNvPicPr/>
          <p:nvPr/>
        </p:nvPicPr>
        <p:blipFill>
          <a:blip r:embed="rId11"/>
          <a:stretch>
            <a:fillRect/>
          </a:stretch>
        </p:blipFill>
        <p:spPr>
          <a:xfrm>
            <a:off x="4467547" y="2651874"/>
            <a:ext cx="570158" cy="647946"/>
          </a:xfrm>
          <a:prstGeom prst="rect">
            <a:avLst/>
          </a:prstGeom>
          <a:ln>
            <a:noFill/>
          </a:ln>
        </p:spPr>
      </p:pic>
      <p:pic>
        <p:nvPicPr>
          <p:cNvPr id="52" name="Picture 51"/>
          <p:cNvPicPr/>
          <p:nvPr/>
        </p:nvPicPr>
        <p:blipFill>
          <a:blip r:embed="rId12"/>
          <a:stretch>
            <a:fillRect/>
          </a:stretch>
        </p:blipFill>
        <p:spPr>
          <a:xfrm>
            <a:off x="4769280" y="3733199"/>
            <a:ext cx="1278774" cy="636515"/>
          </a:xfrm>
          <a:prstGeom prst="rect">
            <a:avLst/>
          </a:prstGeom>
          <a:ln>
            <a:noFill/>
          </a:ln>
        </p:spPr>
      </p:pic>
      <p:pic>
        <p:nvPicPr>
          <p:cNvPr id="53" name="Picture 52"/>
          <p:cNvPicPr/>
          <p:nvPr/>
        </p:nvPicPr>
        <p:blipFill>
          <a:blip r:embed="rId13"/>
          <a:stretch>
            <a:fillRect/>
          </a:stretch>
        </p:blipFill>
        <p:spPr>
          <a:xfrm>
            <a:off x="5305803" y="6221453"/>
            <a:ext cx="1127908" cy="556175"/>
          </a:xfrm>
          <a:prstGeom prst="rect">
            <a:avLst/>
          </a:prstGeom>
          <a:ln>
            <a:noFill/>
          </a:ln>
        </p:spPr>
      </p:pic>
      <p:pic>
        <p:nvPicPr>
          <p:cNvPr id="54" name="Picture 53"/>
          <p:cNvPicPr/>
          <p:nvPr/>
        </p:nvPicPr>
        <p:blipFill>
          <a:blip r:embed="rId14"/>
          <a:stretch>
            <a:fillRect/>
          </a:stretch>
        </p:blipFill>
        <p:spPr>
          <a:xfrm>
            <a:off x="176991" y="6387359"/>
            <a:ext cx="1552424" cy="427827"/>
          </a:xfrm>
          <a:prstGeom prst="rect">
            <a:avLst/>
          </a:prstGeom>
          <a:ln>
            <a:noFill/>
          </a:ln>
        </p:spPr>
      </p:pic>
      <p:pic>
        <p:nvPicPr>
          <p:cNvPr id="55" name="Picture 54"/>
          <p:cNvPicPr/>
          <p:nvPr/>
        </p:nvPicPr>
        <p:blipFill>
          <a:blip r:embed="rId15"/>
          <a:stretch>
            <a:fillRect/>
          </a:stretch>
        </p:blipFill>
        <p:spPr>
          <a:xfrm>
            <a:off x="8211456" y="4087217"/>
            <a:ext cx="894097" cy="753106"/>
          </a:xfrm>
          <a:prstGeom prst="rect">
            <a:avLst/>
          </a:prstGeom>
          <a:ln>
            <a:noFill/>
          </a:ln>
        </p:spPr>
      </p:pic>
      <p:pic>
        <p:nvPicPr>
          <p:cNvPr id="56" name="Picture 55"/>
          <p:cNvPicPr/>
          <p:nvPr/>
        </p:nvPicPr>
        <p:blipFill>
          <a:blip r:embed="rId16"/>
          <a:stretch>
            <a:fillRect/>
          </a:stretch>
        </p:blipFill>
        <p:spPr>
          <a:xfrm>
            <a:off x="2073600" y="6387358"/>
            <a:ext cx="1907712" cy="414764"/>
          </a:xfrm>
          <a:prstGeom prst="rect">
            <a:avLst/>
          </a:prstGeom>
          <a:ln>
            <a:noFill/>
          </a:ln>
        </p:spPr>
      </p:pic>
      <p:pic>
        <p:nvPicPr>
          <p:cNvPr id="57" name="Picture 56"/>
          <p:cNvPicPr/>
          <p:nvPr/>
        </p:nvPicPr>
        <p:blipFill>
          <a:blip r:embed="rId17"/>
          <a:stretch>
            <a:fillRect/>
          </a:stretch>
        </p:blipFill>
        <p:spPr>
          <a:xfrm>
            <a:off x="6519921" y="6271747"/>
            <a:ext cx="2518363" cy="489552"/>
          </a:xfrm>
          <a:prstGeom prst="rect">
            <a:avLst/>
          </a:prstGeom>
          <a:ln>
            <a:noFill/>
          </a:ln>
        </p:spPr>
      </p:pic>
      <p:pic>
        <p:nvPicPr>
          <p:cNvPr id="58" name="Picture 57"/>
          <p:cNvPicPr/>
          <p:nvPr/>
        </p:nvPicPr>
        <p:blipFill>
          <a:blip r:embed="rId18"/>
          <a:stretch>
            <a:fillRect/>
          </a:stretch>
        </p:blipFill>
        <p:spPr>
          <a:xfrm>
            <a:off x="3296534" y="5969982"/>
            <a:ext cx="1400905" cy="414764"/>
          </a:xfrm>
          <a:prstGeom prst="rect">
            <a:avLst/>
          </a:prstGeom>
          <a:ln>
            <a:noFill/>
          </a:ln>
        </p:spPr>
      </p:pic>
      <p:pic>
        <p:nvPicPr>
          <p:cNvPr id="59" name="Picture 58"/>
          <p:cNvPicPr/>
          <p:nvPr/>
        </p:nvPicPr>
        <p:blipFill>
          <a:blip r:embed="rId19"/>
          <a:stretch>
            <a:fillRect/>
          </a:stretch>
        </p:blipFill>
        <p:spPr>
          <a:xfrm>
            <a:off x="2289777" y="2115621"/>
            <a:ext cx="712535" cy="787724"/>
          </a:xfrm>
          <a:prstGeom prst="rect">
            <a:avLst/>
          </a:prstGeom>
          <a:ln>
            <a:noFill/>
          </a:ln>
        </p:spPr>
      </p:pic>
      <p:pic>
        <p:nvPicPr>
          <p:cNvPr id="60" name="Picture 59"/>
          <p:cNvPicPr/>
          <p:nvPr/>
        </p:nvPicPr>
        <p:blipFill>
          <a:blip r:embed="rId20"/>
          <a:stretch>
            <a:fillRect/>
          </a:stretch>
        </p:blipFill>
        <p:spPr>
          <a:xfrm>
            <a:off x="1741824" y="2149912"/>
            <a:ext cx="465009" cy="587527"/>
          </a:xfrm>
          <a:prstGeom prst="rect">
            <a:avLst/>
          </a:prstGeom>
          <a:ln>
            <a:noFill/>
          </a:ln>
        </p:spPr>
      </p:pic>
      <p:pic>
        <p:nvPicPr>
          <p:cNvPr id="61" name="Picture 60"/>
          <p:cNvPicPr/>
          <p:nvPr/>
        </p:nvPicPr>
        <p:blipFill>
          <a:blip r:embed="rId21"/>
          <a:stretch>
            <a:fillRect/>
          </a:stretch>
        </p:blipFill>
        <p:spPr>
          <a:xfrm>
            <a:off x="3232204" y="2073818"/>
            <a:ext cx="663552" cy="438931"/>
          </a:xfrm>
          <a:prstGeom prst="rect">
            <a:avLst/>
          </a:prstGeom>
          <a:ln>
            <a:noFill/>
          </a:ln>
        </p:spPr>
      </p:pic>
      <p:pic>
        <p:nvPicPr>
          <p:cNvPr id="62" name="Picture 61"/>
          <p:cNvPicPr/>
          <p:nvPr/>
        </p:nvPicPr>
        <p:blipFill>
          <a:blip r:embed="rId22"/>
          <a:stretch>
            <a:fillRect/>
          </a:stretch>
        </p:blipFill>
        <p:spPr>
          <a:xfrm>
            <a:off x="4144588" y="1945469"/>
            <a:ext cx="580608" cy="663622"/>
          </a:xfrm>
          <a:prstGeom prst="rect">
            <a:avLst/>
          </a:prstGeom>
          <a:ln>
            <a:noFill/>
          </a:ln>
        </p:spPr>
      </p:pic>
      <p:pic>
        <p:nvPicPr>
          <p:cNvPr id="63" name="Picture 62"/>
          <p:cNvPicPr/>
          <p:nvPr/>
        </p:nvPicPr>
        <p:blipFill>
          <a:blip r:embed="rId23"/>
          <a:stretch>
            <a:fillRect/>
          </a:stretch>
        </p:blipFill>
        <p:spPr>
          <a:xfrm>
            <a:off x="8313993" y="2796552"/>
            <a:ext cx="829440" cy="746574"/>
          </a:xfrm>
          <a:prstGeom prst="rect">
            <a:avLst/>
          </a:prstGeom>
          <a:ln>
            <a:noFill/>
          </a:ln>
        </p:spPr>
      </p:pic>
      <p:pic>
        <p:nvPicPr>
          <p:cNvPr id="64" name="Picture 63"/>
          <p:cNvPicPr/>
          <p:nvPr/>
        </p:nvPicPr>
        <p:blipFill>
          <a:blip r:embed="rId24"/>
          <a:stretch>
            <a:fillRect/>
          </a:stretch>
        </p:blipFill>
        <p:spPr>
          <a:xfrm>
            <a:off x="2985984" y="1510458"/>
            <a:ext cx="995328" cy="435012"/>
          </a:xfrm>
          <a:prstGeom prst="rect">
            <a:avLst/>
          </a:prstGeom>
          <a:ln>
            <a:noFill/>
          </a:ln>
        </p:spPr>
      </p:pic>
      <p:pic>
        <p:nvPicPr>
          <p:cNvPr id="65" name="Picture 64"/>
          <p:cNvPicPr/>
          <p:nvPr/>
        </p:nvPicPr>
        <p:blipFill>
          <a:blip r:embed="rId25"/>
          <a:stretch>
            <a:fillRect/>
          </a:stretch>
        </p:blipFill>
        <p:spPr>
          <a:xfrm>
            <a:off x="6933008" y="5570242"/>
            <a:ext cx="2210425" cy="464078"/>
          </a:xfrm>
          <a:prstGeom prst="rect">
            <a:avLst/>
          </a:prstGeom>
          <a:ln>
            <a:noFill/>
          </a:ln>
        </p:spPr>
      </p:pic>
      <p:pic>
        <p:nvPicPr>
          <p:cNvPr id="66" name="Picture 65"/>
          <p:cNvPicPr/>
          <p:nvPr/>
        </p:nvPicPr>
        <p:blipFill>
          <a:blip r:embed="rId26"/>
          <a:stretch>
            <a:fillRect/>
          </a:stretch>
        </p:blipFill>
        <p:spPr>
          <a:xfrm>
            <a:off x="2206833" y="3466378"/>
            <a:ext cx="674002" cy="497716"/>
          </a:xfrm>
          <a:prstGeom prst="rect">
            <a:avLst/>
          </a:prstGeom>
          <a:ln>
            <a:noFill/>
          </a:ln>
        </p:spPr>
      </p:pic>
      <p:pic>
        <p:nvPicPr>
          <p:cNvPr id="67" name="Picture 66"/>
          <p:cNvPicPr/>
          <p:nvPr/>
        </p:nvPicPr>
        <p:blipFill>
          <a:blip r:embed="rId27"/>
          <a:stretch>
            <a:fillRect/>
          </a:stretch>
        </p:blipFill>
        <p:spPr>
          <a:xfrm>
            <a:off x="4064256" y="1539197"/>
            <a:ext cx="1866240" cy="406272"/>
          </a:xfrm>
          <a:prstGeom prst="rect">
            <a:avLst/>
          </a:prstGeom>
          <a:ln>
            <a:noFill/>
          </a:ln>
        </p:spPr>
      </p:pic>
      <p:pic>
        <p:nvPicPr>
          <p:cNvPr id="68" name="Picture 67"/>
          <p:cNvPicPr/>
          <p:nvPr/>
        </p:nvPicPr>
        <p:blipFill>
          <a:blip r:embed="rId28"/>
          <a:stretch>
            <a:fillRect/>
          </a:stretch>
        </p:blipFill>
        <p:spPr>
          <a:xfrm>
            <a:off x="2488320" y="4728304"/>
            <a:ext cx="700452" cy="806993"/>
          </a:xfrm>
          <a:prstGeom prst="rect">
            <a:avLst/>
          </a:prstGeom>
          <a:ln>
            <a:noFill/>
          </a:ln>
        </p:spPr>
      </p:pic>
      <p:pic>
        <p:nvPicPr>
          <p:cNvPr id="69" name="Picture 68"/>
          <p:cNvPicPr/>
          <p:nvPr/>
        </p:nvPicPr>
        <p:blipFill>
          <a:blip r:embed="rId29"/>
          <a:stretch>
            <a:fillRect/>
          </a:stretch>
        </p:blipFill>
        <p:spPr>
          <a:xfrm>
            <a:off x="2073600" y="2936003"/>
            <a:ext cx="829440" cy="414764"/>
          </a:xfrm>
          <a:prstGeom prst="rect">
            <a:avLst/>
          </a:prstGeom>
          <a:ln>
            <a:noFill/>
          </a:ln>
        </p:spPr>
      </p:pic>
      <p:pic>
        <p:nvPicPr>
          <p:cNvPr id="70" name="Picture 69"/>
          <p:cNvPicPr/>
          <p:nvPr/>
        </p:nvPicPr>
        <p:blipFill>
          <a:blip r:embed="rId30"/>
          <a:stretch>
            <a:fillRect/>
          </a:stretch>
        </p:blipFill>
        <p:spPr>
          <a:xfrm>
            <a:off x="1741824" y="4727651"/>
            <a:ext cx="675308" cy="663622"/>
          </a:xfrm>
          <a:prstGeom prst="rect">
            <a:avLst/>
          </a:prstGeom>
          <a:ln>
            <a:noFill/>
          </a:ln>
        </p:spPr>
      </p:pic>
      <p:pic>
        <p:nvPicPr>
          <p:cNvPr id="71" name="Picture 70"/>
          <p:cNvPicPr/>
          <p:nvPr/>
        </p:nvPicPr>
        <p:blipFill>
          <a:blip r:embed="rId31"/>
          <a:stretch>
            <a:fillRect/>
          </a:stretch>
        </p:blipFill>
        <p:spPr>
          <a:xfrm>
            <a:off x="82944" y="4820075"/>
            <a:ext cx="663552" cy="654804"/>
          </a:xfrm>
          <a:prstGeom prst="rect">
            <a:avLst/>
          </a:prstGeom>
          <a:ln>
            <a:noFill/>
          </a:ln>
        </p:spPr>
      </p:pic>
      <p:pic>
        <p:nvPicPr>
          <p:cNvPr id="72" name="Picture 71"/>
          <p:cNvPicPr/>
          <p:nvPr/>
        </p:nvPicPr>
        <p:blipFill>
          <a:blip r:embed="rId32"/>
          <a:stretch>
            <a:fillRect/>
          </a:stretch>
        </p:blipFill>
        <p:spPr>
          <a:xfrm>
            <a:off x="90128" y="4044434"/>
            <a:ext cx="739312" cy="751800"/>
          </a:xfrm>
          <a:prstGeom prst="rect">
            <a:avLst/>
          </a:prstGeom>
          <a:ln>
            <a:noFill/>
          </a:ln>
        </p:spPr>
      </p:pic>
      <p:pic>
        <p:nvPicPr>
          <p:cNvPr id="73" name="Picture 72"/>
          <p:cNvPicPr/>
          <p:nvPr/>
        </p:nvPicPr>
        <p:blipFill>
          <a:blip r:embed="rId33"/>
          <a:stretch>
            <a:fillRect/>
          </a:stretch>
        </p:blipFill>
        <p:spPr>
          <a:xfrm>
            <a:off x="5806080" y="2041159"/>
            <a:ext cx="1437805" cy="414764"/>
          </a:xfrm>
          <a:prstGeom prst="rect">
            <a:avLst/>
          </a:prstGeom>
          <a:ln>
            <a:noFill/>
          </a:ln>
        </p:spPr>
      </p:pic>
      <p:pic>
        <p:nvPicPr>
          <p:cNvPr id="74" name="Picture 73"/>
          <p:cNvPicPr/>
          <p:nvPr/>
        </p:nvPicPr>
        <p:blipFill>
          <a:blip r:embed="rId34"/>
          <a:stretch>
            <a:fillRect/>
          </a:stretch>
        </p:blipFill>
        <p:spPr>
          <a:xfrm>
            <a:off x="5856369" y="2621828"/>
            <a:ext cx="758905" cy="742655"/>
          </a:xfrm>
          <a:prstGeom prst="rect">
            <a:avLst/>
          </a:prstGeom>
          <a:ln>
            <a:noFill/>
          </a:ln>
        </p:spPr>
      </p:pic>
      <p:pic>
        <p:nvPicPr>
          <p:cNvPr id="75" name="Picture 74"/>
          <p:cNvPicPr/>
          <p:nvPr/>
        </p:nvPicPr>
        <p:blipFill>
          <a:blip r:embed="rId35"/>
          <a:stretch>
            <a:fillRect/>
          </a:stretch>
        </p:blipFill>
        <p:spPr>
          <a:xfrm>
            <a:off x="2405376" y="5581672"/>
            <a:ext cx="1568099" cy="307970"/>
          </a:xfrm>
          <a:prstGeom prst="rect">
            <a:avLst/>
          </a:prstGeom>
          <a:ln>
            <a:noFill/>
          </a:ln>
        </p:spPr>
      </p:pic>
      <p:pic>
        <p:nvPicPr>
          <p:cNvPr id="76" name="Picture 75"/>
          <p:cNvPicPr/>
          <p:nvPr/>
        </p:nvPicPr>
        <p:blipFill>
          <a:blip r:embed="rId36"/>
          <a:stretch>
            <a:fillRect/>
          </a:stretch>
        </p:blipFill>
        <p:spPr>
          <a:xfrm>
            <a:off x="1034514" y="1105165"/>
            <a:ext cx="674655" cy="608429"/>
          </a:xfrm>
          <a:prstGeom prst="rect">
            <a:avLst/>
          </a:prstGeom>
          <a:ln>
            <a:noFill/>
          </a:ln>
        </p:spPr>
      </p:pic>
      <p:pic>
        <p:nvPicPr>
          <p:cNvPr id="77" name="Picture 76"/>
          <p:cNvPicPr/>
          <p:nvPr/>
        </p:nvPicPr>
        <p:blipFill>
          <a:blip r:embed="rId37"/>
          <a:stretch>
            <a:fillRect/>
          </a:stretch>
        </p:blipFill>
        <p:spPr>
          <a:xfrm>
            <a:off x="2985984" y="2571534"/>
            <a:ext cx="748782" cy="479754"/>
          </a:xfrm>
          <a:prstGeom prst="rect">
            <a:avLst/>
          </a:prstGeom>
          <a:ln>
            <a:noFill/>
          </a:ln>
        </p:spPr>
      </p:pic>
      <p:pic>
        <p:nvPicPr>
          <p:cNvPr id="78" name="Picture 77"/>
          <p:cNvPicPr/>
          <p:nvPr/>
        </p:nvPicPr>
        <p:blipFill>
          <a:blip r:embed="rId38"/>
          <a:stretch>
            <a:fillRect/>
          </a:stretch>
        </p:blipFill>
        <p:spPr>
          <a:xfrm>
            <a:off x="3018639" y="3848483"/>
            <a:ext cx="829440" cy="663622"/>
          </a:xfrm>
          <a:prstGeom prst="rect">
            <a:avLst/>
          </a:prstGeom>
          <a:ln>
            <a:noFill/>
          </a:ln>
        </p:spPr>
      </p:pic>
      <p:pic>
        <p:nvPicPr>
          <p:cNvPr id="79" name="Picture 78"/>
          <p:cNvPicPr/>
          <p:nvPr/>
        </p:nvPicPr>
        <p:blipFill>
          <a:blip r:embed="rId39"/>
          <a:stretch>
            <a:fillRect/>
          </a:stretch>
        </p:blipFill>
        <p:spPr>
          <a:xfrm>
            <a:off x="7553782" y="4105506"/>
            <a:ext cx="557096" cy="537233"/>
          </a:xfrm>
          <a:prstGeom prst="rect">
            <a:avLst/>
          </a:prstGeom>
          <a:ln>
            <a:noFill/>
          </a:ln>
        </p:spPr>
      </p:pic>
      <p:pic>
        <p:nvPicPr>
          <p:cNvPr id="80" name="Picture 79"/>
          <p:cNvPicPr/>
          <p:nvPr/>
        </p:nvPicPr>
        <p:blipFill>
          <a:blip r:embed="rId40"/>
          <a:stretch>
            <a:fillRect/>
          </a:stretch>
        </p:blipFill>
        <p:spPr>
          <a:xfrm>
            <a:off x="5020398" y="4512105"/>
            <a:ext cx="1730721" cy="326912"/>
          </a:xfrm>
          <a:prstGeom prst="rect">
            <a:avLst/>
          </a:prstGeom>
          <a:ln>
            <a:noFill/>
          </a:ln>
        </p:spPr>
      </p:pic>
      <p:pic>
        <p:nvPicPr>
          <p:cNvPr id="81" name="Picture 80"/>
          <p:cNvPicPr/>
          <p:nvPr/>
        </p:nvPicPr>
        <p:blipFill>
          <a:blip r:embed="rId41"/>
          <a:stretch>
            <a:fillRect/>
          </a:stretch>
        </p:blipFill>
        <p:spPr>
          <a:xfrm>
            <a:off x="4911330" y="4839017"/>
            <a:ext cx="1492992" cy="497716"/>
          </a:xfrm>
          <a:prstGeom prst="rect">
            <a:avLst/>
          </a:prstGeom>
          <a:ln>
            <a:noFill/>
          </a:ln>
        </p:spPr>
      </p:pic>
      <p:pic>
        <p:nvPicPr>
          <p:cNvPr id="82" name="Picture 81"/>
          <p:cNvPicPr/>
          <p:nvPr/>
        </p:nvPicPr>
        <p:blipFill>
          <a:blip r:embed="rId42"/>
          <a:stretch>
            <a:fillRect/>
          </a:stretch>
        </p:blipFill>
        <p:spPr>
          <a:xfrm>
            <a:off x="3882040" y="1071200"/>
            <a:ext cx="1584100" cy="500656"/>
          </a:xfrm>
          <a:prstGeom prst="rect">
            <a:avLst/>
          </a:prstGeom>
          <a:ln>
            <a:noFill/>
          </a:ln>
        </p:spPr>
      </p:pic>
      <p:pic>
        <p:nvPicPr>
          <p:cNvPr id="83" name="Picture 82"/>
          <p:cNvPicPr/>
          <p:nvPr/>
        </p:nvPicPr>
        <p:blipFill>
          <a:blip r:embed="rId43"/>
          <a:stretch>
            <a:fillRect/>
          </a:stretch>
        </p:blipFill>
        <p:spPr>
          <a:xfrm>
            <a:off x="4561920" y="3326926"/>
            <a:ext cx="559382" cy="405946"/>
          </a:xfrm>
          <a:prstGeom prst="rect">
            <a:avLst/>
          </a:prstGeom>
          <a:ln>
            <a:noFill/>
          </a:ln>
        </p:spPr>
      </p:pic>
      <p:pic>
        <p:nvPicPr>
          <p:cNvPr id="84" name="Picture 83"/>
          <p:cNvPicPr/>
          <p:nvPr/>
        </p:nvPicPr>
        <p:blipFill>
          <a:blip r:embed="rId44"/>
          <a:stretch>
            <a:fillRect/>
          </a:stretch>
        </p:blipFill>
        <p:spPr>
          <a:xfrm>
            <a:off x="29716" y="1703470"/>
            <a:ext cx="799724" cy="663622"/>
          </a:xfrm>
          <a:prstGeom prst="rect">
            <a:avLst/>
          </a:prstGeom>
          <a:ln>
            <a:noFill/>
          </a:ln>
        </p:spPr>
      </p:pic>
      <p:pic>
        <p:nvPicPr>
          <p:cNvPr id="85" name="Picture 84"/>
          <p:cNvPicPr/>
          <p:nvPr/>
        </p:nvPicPr>
        <p:blipFill>
          <a:blip r:embed="rId45"/>
          <a:stretch>
            <a:fillRect/>
          </a:stretch>
        </p:blipFill>
        <p:spPr>
          <a:xfrm>
            <a:off x="82944" y="1039848"/>
            <a:ext cx="995328" cy="663622"/>
          </a:xfrm>
          <a:prstGeom prst="rect">
            <a:avLst/>
          </a:prstGeom>
          <a:ln>
            <a:noFill/>
          </a:ln>
        </p:spPr>
      </p:pic>
      <p:pic>
        <p:nvPicPr>
          <p:cNvPr id="86" name="Picture 85"/>
          <p:cNvPicPr/>
          <p:nvPr/>
        </p:nvPicPr>
        <p:blipFill>
          <a:blip r:embed="rId46"/>
          <a:stretch>
            <a:fillRect/>
          </a:stretch>
        </p:blipFill>
        <p:spPr>
          <a:xfrm>
            <a:off x="6866392" y="3955277"/>
            <a:ext cx="622080" cy="622145"/>
          </a:xfrm>
          <a:prstGeom prst="rect">
            <a:avLst/>
          </a:prstGeom>
          <a:ln>
            <a:noFill/>
          </a:ln>
        </p:spPr>
      </p:pic>
      <p:pic>
        <p:nvPicPr>
          <p:cNvPr id="87" name="Picture 86"/>
          <p:cNvPicPr/>
          <p:nvPr/>
        </p:nvPicPr>
        <p:blipFill>
          <a:blip r:embed="rId47"/>
          <a:stretch>
            <a:fillRect/>
          </a:stretch>
        </p:blipFill>
        <p:spPr>
          <a:xfrm>
            <a:off x="59106" y="3250178"/>
            <a:ext cx="521502" cy="648599"/>
          </a:xfrm>
          <a:prstGeom prst="rect">
            <a:avLst/>
          </a:prstGeom>
          <a:ln>
            <a:noFill/>
          </a:ln>
        </p:spPr>
      </p:pic>
      <p:pic>
        <p:nvPicPr>
          <p:cNvPr id="88" name="Picture 87"/>
          <p:cNvPicPr/>
          <p:nvPr/>
        </p:nvPicPr>
        <p:blipFill>
          <a:blip r:embed="rId48"/>
          <a:stretch>
            <a:fillRect/>
          </a:stretch>
        </p:blipFill>
        <p:spPr>
          <a:xfrm>
            <a:off x="6875862" y="4622491"/>
            <a:ext cx="555137" cy="575117"/>
          </a:xfrm>
          <a:prstGeom prst="rect">
            <a:avLst/>
          </a:prstGeom>
          <a:ln>
            <a:noFill/>
          </a:ln>
        </p:spPr>
      </p:pic>
      <p:pic>
        <p:nvPicPr>
          <p:cNvPr id="89" name="Picture 88"/>
          <p:cNvPicPr/>
          <p:nvPr/>
        </p:nvPicPr>
        <p:blipFill>
          <a:blip r:embed="rId49"/>
          <a:stretch>
            <a:fillRect/>
          </a:stretch>
        </p:blipFill>
        <p:spPr>
          <a:xfrm>
            <a:off x="4846020" y="1945470"/>
            <a:ext cx="912384" cy="709017"/>
          </a:xfrm>
          <a:prstGeom prst="rect">
            <a:avLst/>
          </a:prstGeom>
          <a:ln>
            <a:noFill/>
          </a:ln>
        </p:spPr>
      </p:pic>
      <p:pic>
        <p:nvPicPr>
          <p:cNvPr id="90" name="Picture 89"/>
          <p:cNvPicPr/>
          <p:nvPr/>
        </p:nvPicPr>
        <p:blipFill>
          <a:blip r:embed="rId50"/>
          <a:stretch>
            <a:fillRect/>
          </a:stretch>
        </p:blipFill>
        <p:spPr>
          <a:xfrm>
            <a:off x="5988295" y="1576102"/>
            <a:ext cx="1280734" cy="373287"/>
          </a:xfrm>
          <a:prstGeom prst="rect">
            <a:avLst/>
          </a:prstGeom>
          <a:ln>
            <a:noFill/>
          </a:ln>
        </p:spPr>
      </p:pic>
      <p:pic>
        <p:nvPicPr>
          <p:cNvPr id="91" name="Picture 90"/>
          <p:cNvPicPr/>
          <p:nvPr/>
        </p:nvPicPr>
        <p:blipFill>
          <a:blip r:embed="rId51"/>
          <a:stretch>
            <a:fillRect/>
          </a:stretch>
        </p:blipFill>
        <p:spPr>
          <a:xfrm>
            <a:off x="937529" y="4316153"/>
            <a:ext cx="1912610" cy="465058"/>
          </a:xfrm>
          <a:prstGeom prst="rect">
            <a:avLst/>
          </a:prstGeom>
          <a:ln>
            <a:noFill/>
          </a:ln>
        </p:spPr>
      </p:pic>
      <p:pic>
        <p:nvPicPr>
          <p:cNvPr id="92" name="Picture 91"/>
          <p:cNvPicPr/>
          <p:nvPr/>
        </p:nvPicPr>
        <p:blipFill>
          <a:blip r:embed="rId52"/>
          <a:stretch>
            <a:fillRect/>
          </a:stretch>
        </p:blipFill>
        <p:spPr>
          <a:xfrm>
            <a:off x="97965" y="2601253"/>
            <a:ext cx="1477971" cy="666561"/>
          </a:xfrm>
          <a:prstGeom prst="rect">
            <a:avLst/>
          </a:prstGeom>
          <a:ln>
            <a:noFill/>
          </a:ln>
        </p:spPr>
      </p:pic>
      <p:pic>
        <p:nvPicPr>
          <p:cNvPr id="93" name="Picture 92"/>
          <p:cNvPicPr/>
          <p:nvPr/>
        </p:nvPicPr>
        <p:blipFill>
          <a:blip r:embed="rId53"/>
          <a:stretch>
            <a:fillRect/>
          </a:stretch>
        </p:blipFill>
        <p:spPr>
          <a:xfrm>
            <a:off x="4744462" y="5540196"/>
            <a:ext cx="1775459" cy="580669"/>
          </a:xfrm>
          <a:prstGeom prst="rect">
            <a:avLst/>
          </a:prstGeom>
          <a:ln>
            <a:noFill/>
          </a:ln>
        </p:spPr>
      </p:pic>
      <p:pic>
        <p:nvPicPr>
          <p:cNvPr id="94" name="Picture 93"/>
          <p:cNvPicPr/>
          <p:nvPr/>
        </p:nvPicPr>
        <p:blipFill>
          <a:blip r:embed="rId54"/>
          <a:stretch>
            <a:fillRect/>
          </a:stretch>
        </p:blipFill>
        <p:spPr>
          <a:xfrm>
            <a:off x="3300126" y="4678010"/>
            <a:ext cx="776539" cy="793276"/>
          </a:xfrm>
          <a:prstGeom prst="rect">
            <a:avLst/>
          </a:prstGeom>
          <a:ln>
            <a:noFill/>
          </a:ln>
        </p:spPr>
      </p:pic>
      <p:pic>
        <p:nvPicPr>
          <p:cNvPr id="95" name="Picture 94"/>
          <p:cNvPicPr/>
          <p:nvPr/>
        </p:nvPicPr>
        <p:blipFill>
          <a:blip r:embed="rId55"/>
          <a:stretch>
            <a:fillRect/>
          </a:stretch>
        </p:blipFill>
        <p:spPr>
          <a:xfrm>
            <a:off x="3931023" y="3503936"/>
            <a:ext cx="912384" cy="709017"/>
          </a:xfrm>
          <a:prstGeom prst="rect">
            <a:avLst/>
          </a:prstGeom>
          <a:ln>
            <a:noFill/>
          </a:ln>
        </p:spPr>
      </p:pic>
      <p:pic>
        <p:nvPicPr>
          <p:cNvPr id="96" name="Picture 95"/>
          <p:cNvPicPr/>
          <p:nvPr/>
        </p:nvPicPr>
        <p:blipFill>
          <a:blip r:embed="rId56"/>
          <a:stretch>
            <a:fillRect/>
          </a:stretch>
        </p:blipFill>
        <p:spPr>
          <a:xfrm>
            <a:off x="1774479" y="3898777"/>
            <a:ext cx="1254610" cy="633576"/>
          </a:xfrm>
          <a:prstGeom prst="rect">
            <a:avLst/>
          </a:prstGeom>
          <a:ln>
            <a:noFill/>
          </a:ln>
        </p:spPr>
      </p:pic>
      <p:pic>
        <p:nvPicPr>
          <p:cNvPr id="97" name="Picture 96"/>
          <p:cNvPicPr/>
          <p:nvPr/>
        </p:nvPicPr>
        <p:blipFill>
          <a:blip r:embed="rId57"/>
          <a:stretch>
            <a:fillRect/>
          </a:stretch>
        </p:blipFill>
        <p:spPr>
          <a:xfrm>
            <a:off x="5167999" y="2737440"/>
            <a:ext cx="605426" cy="706404"/>
          </a:xfrm>
          <a:prstGeom prst="rect">
            <a:avLst/>
          </a:prstGeom>
          <a:ln>
            <a:noFill/>
          </a:ln>
        </p:spPr>
      </p:pic>
      <p:pic>
        <p:nvPicPr>
          <p:cNvPr id="98" name="Picture 97"/>
          <p:cNvPicPr/>
          <p:nvPr/>
        </p:nvPicPr>
        <p:blipFill>
          <a:blip r:embed="rId58"/>
          <a:stretch>
            <a:fillRect/>
          </a:stretch>
        </p:blipFill>
        <p:spPr>
          <a:xfrm>
            <a:off x="7403895" y="1010456"/>
            <a:ext cx="1604346" cy="797848"/>
          </a:xfrm>
          <a:prstGeom prst="rect">
            <a:avLst/>
          </a:prstGeom>
          <a:ln>
            <a:noFill/>
          </a:ln>
        </p:spPr>
      </p:pic>
      <p:pic>
        <p:nvPicPr>
          <p:cNvPr id="99" name="Picture 98"/>
          <p:cNvPicPr/>
          <p:nvPr/>
        </p:nvPicPr>
        <p:blipFill>
          <a:blip r:embed="rId59"/>
          <a:stretch>
            <a:fillRect/>
          </a:stretch>
        </p:blipFill>
        <p:spPr>
          <a:xfrm>
            <a:off x="8313993" y="2110069"/>
            <a:ext cx="746496" cy="731551"/>
          </a:xfrm>
          <a:prstGeom prst="rect">
            <a:avLst/>
          </a:prstGeom>
          <a:ln>
            <a:noFill/>
          </a:ln>
        </p:spPr>
      </p:pic>
      <p:pic>
        <p:nvPicPr>
          <p:cNvPr id="100" name="Picture 99"/>
          <p:cNvPicPr/>
          <p:nvPr/>
        </p:nvPicPr>
        <p:blipFill>
          <a:blip r:embed="rId60"/>
          <a:stretch>
            <a:fillRect/>
          </a:stretch>
        </p:blipFill>
        <p:spPr>
          <a:xfrm>
            <a:off x="1492992" y="5398458"/>
            <a:ext cx="576363" cy="491185"/>
          </a:xfrm>
          <a:prstGeom prst="rect">
            <a:avLst/>
          </a:prstGeom>
          <a:ln>
            <a:noFill/>
          </a:ln>
        </p:spPr>
      </p:pic>
      <p:pic>
        <p:nvPicPr>
          <p:cNvPr id="101" name="Picture 100"/>
          <p:cNvPicPr/>
          <p:nvPr/>
        </p:nvPicPr>
        <p:blipFill>
          <a:blip r:embed="rId61"/>
          <a:stretch>
            <a:fillRect/>
          </a:stretch>
        </p:blipFill>
        <p:spPr>
          <a:xfrm>
            <a:off x="794172" y="4792968"/>
            <a:ext cx="987491" cy="551276"/>
          </a:xfrm>
          <a:prstGeom prst="rect">
            <a:avLst/>
          </a:prstGeom>
          <a:ln>
            <a:noFill/>
          </a:ln>
        </p:spPr>
      </p:pic>
      <p:pic>
        <p:nvPicPr>
          <p:cNvPr id="102" name="Picture 101"/>
          <p:cNvPicPr/>
          <p:nvPr/>
        </p:nvPicPr>
        <p:blipFill>
          <a:blip r:embed="rId62"/>
          <a:stretch>
            <a:fillRect/>
          </a:stretch>
        </p:blipFill>
        <p:spPr>
          <a:xfrm>
            <a:off x="6019971" y="3397142"/>
            <a:ext cx="1294122" cy="537886"/>
          </a:xfrm>
          <a:prstGeom prst="rect">
            <a:avLst/>
          </a:prstGeom>
          <a:ln>
            <a:noFill/>
          </a:ln>
        </p:spPr>
      </p:pic>
      <p:pic>
        <p:nvPicPr>
          <p:cNvPr id="103" name="Picture 102"/>
          <p:cNvPicPr/>
          <p:nvPr/>
        </p:nvPicPr>
        <p:blipFill>
          <a:blip r:embed="rId63"/>
          <a:stretch>
            <a:fillRect/>
          </a:stretch>
        </p:blipFill>
        <p:spPr>
          <a:xfrm>
            <a:off x="7399650" y="2174406"/>
            <a:ext cx="815725" cy="503921"/>
          </a:xfrm>
          <a:prstGeom prst="rect">
            <a:avLst/>
          </a:prstGeom>
          <a:ln>
            <a:noFill/>
          </a:ln>
        </p:spPr>
      </p:pic>
      <p:pic>
        <p:nvPicPr>
          <p:cNvPr id="104" name="Picture 103"/>
          <p:cNvPicPr/>
          <p:nvPr/>
        </p:nvPicPr>
        <p:blipFill>
          <a:blip r:embed="rId64"/>
          <a:stretch>
            <a:fillRect/>
          </a:stretch>
        </p:blipFill>
        <p:spPr>
          <a:xfrm>
            <a:off x="626978" y="3110727"/>
            <a:ext cx="1280734" cy="456240"/>
          </a:xfrm>
          <a:prstGeom prst="rect">
            <a:avLst/>
          </a:prstGeom>
          <a:ln>
            <a:noFill/>
          </a:ln>
        </p:spPr>
      </p:pic>
      <p:pic>
        <p:nvPicPr>
          <p:cNvPr id="105" name="Picture 104"/>
          <p:cNvPicPr/>
          <p:nvPr/>
        </p:nvPicPr>
        <p:blipFill>
          <a:blip r:embed="rId65"/>
          <a:stretch>
            <a:fillRect/>
          </a:stretch>
        </p:blipFill>
        <p:spPr>
          <a:xfrm>
            <a:off x="6650541" y="2538875"/>
            <a:ext cx="746496" cy="735144"/>
          </a:xfrm>
          <a:prstGeom prst="rect">
            <a:avLst/>
          </a:prstGeom>
          <a:ln>
            <a:noFill/>
          </a:ln>
        </p:spPr>
      </p:pic>
      <p:pic>
        <p:nvPicPr>
          <p:cNvPr id="106" name="Picture 105"/>
          <p:cNvPicPr/>
          <p:nvPr/>
        </p:nvPicPr>
        <p:blipFill>
          <a:blip r:embed="rId66"/>
          <a:stretch>
            <a:fillRect/>
          </a:stretch>
        </p:blipFill>
        <p:spPr>
          <a:xfrm>
            <a:off x="7414671" y="2645669"/>
            <a:ext cx="912384" cy="574464"/>
          </a:xfrm>
          <a:prstGeom prst="rect">
            <a:avLst/>
          </a:prstGeom>
          <a:ln>
            <a:noFill/>
          </a:ln>
        </p:spPr>
      </p:pic>
      <p:pic>
        <p:nvPicPr>
          <p:cNvPr id="107" name="Picture 106"/>
          <p:cNvPicPr/>
          <p:nvPr/>
        </p:nvPicPr>
        <p:blipFill>
          <a:blip r:embed="rId67"/>
          <a:stretch>
            <a:fillRect/>
          </a:stretch>
        </p:blipFill>
        <p:spPr>
          <a:xfrm>
            <a:off x="748455" y="3721115"/>
            <a:ext cx="1340166" cy="325932"/>
          </a:xfrm>
          <a:prstGeom prst="rect">
            <a:avLst/>
          </a:prstGeom>
          <a:ln>
            <a:noFill/>
          </a:ln>
        </p:spPr>
      </p:pic>
      <p:pic>
        <p:nvPicPr>
          <p:cNvPr id="108" name="Picture 107"/>
          <p:cNvPicPr/>
          <p:nvPr/>
        </p:nvPicPr>
        <p:blipFill>
          <a:blip r:embed="rId68"/>
          <a:stretch>
            <a:fillRect/>
          </a:stretch>
        </p:blipFill>
        <p:spPr>
          <a:xfrm>
            <a:off x="497664" y="6005254"/>
            <a:ext cx="847074" cy="382105"/>
          </a:xfrm>
          <a:prstGeom prst="rect">
            <a:avLst/>
          </a:prstGeom>
          <a:ln>
            <a:noFill/>
          </a:ln>
        </p:spPr>
      </p:pic>
      <p:pic>
        <p:nvPicPr>
          <p:cNvPr id="109" name="Picture 108"/>
          <p:cNvPicPr/>
          <p:nvPr/>
        </p:nvPicPr>
        <p:blipFill>
          <a:blip r:embed="rId69"/>
          <a:stretch>
            <a:fillRect/>
          </a:stretch>
        </p:blipFill>
        <p:spPr>
          <a:xfrm>
            <a:off x="8312034" y="4896822"/>
            <a:ext cx="685104" cy="661989"/>
          </a:xfrm>
          <a:prstGeom prst="rect">
            <a:avLst/>
          </a:prstGeom>
          <a:ln>
            <a:noFill/>
          </a:ln>
        </p:spPr>
      </p:pic>
      <p:pic>
        <p:nvPicPr>
          <p:cNvPr id="110" name="Picture 109"/>
          <p:cNvPicPr/>
          <p:nvPr/>
        </p:nvPicPr>
        <p:blipFill>
          <a:blip r:embed="rId70"/>
          <a:stretch>
            <a:fillRect/>
          </a:stretch>
        </p:blipFill>
        <p:spPr>
          <a:xfrm>
            <a:off x="7474103" y="4775006"/>
            <a:ext cx="737353" cy="737430"/>
          </a:xfrm>
          <a:prstGeom prst="rect">
            <a:avLst/>
          </a:prstGeom>
          <a:ln>
            <a:noFill/>
          </a:ln>
        </p:spPr>
      </p:pic>
      <p:pic>
        <p:nvPicPr>
          <p:cNvPr id="111" name="Picture 110"/>
          <p:cNvPicPr/>
          <p:nvPr/>
        </p:nvPicPr>
        <p:blipFill>
          <a:blip r:embed="rId71"/>
          <a:stretch>
            <a:fillRect/>
          </a:stretch>
        </p:blipFill>
        <p:spPr>
          <a:xfrm>
            <a:off x="4230144" y="5276315"/>
            <a:ext cx="1645165" cy="267147"/>
          </a:xfrm>
          <a:prstGeom prst="rect">
            <a:avLst/>
          </a:prstGeom>
          <a:ln>
            <a:noFill/>
          </a:ln>
        </p:spPr>
      </p:pic>
      <p:pic>
        <p:nvPicPr>
          <p:cNvPr id="112" name="Picture 111"/>
          <p:cNvPicPr/>
          <p:nvPr/>
        </p:nvPicPr>
        <p:blipFill>
          <a:blip r:embed="rId72"/>
          <a:stretch>
            <a:fillRect/>
          </a:stretch>
        </p:blipFill>
        <p:spPr>
          <a:xfrm>
            <a:off x="6335746" y="5013740"/>
            <a:ext cx="664205" cy="659703"/>
          </a:xfrm>
          <a:prstGeom prst="rect">
            <a:avLst/>
          </a:prstGeom>
          <a:ln>
            <a:noFill/>
          </a:ln>
        </p:spPr>
      </p:pic>
      <p:pic>
        <p:nvPicPr>
          <p:cNvPr id="113" name="Picture 112"/>
          <p:cNvPicPr/>
          <p:nvPr/>
        </p:nvPicPr>
        <p:blipFill>
          <a:blip r:embed="rId73"/>
          <a:stretch>
            <a:fillRect/>
          </a:stretch>
        </p:blipFill>
        <p:spPr>
          <a:xfrm>
            <a:off x="5424015" y="4114650"/>
            <a:ext cx="1363678" cy="364796"/>
          </a:xfrm>
          <a:prstGeom prst="rect">
            <a:avLst/>
          </a:prstGeom>
          <a:ln>
            <a:noFill/>
          </a:ln>
        </p:spPr>
      </p:pic>
      <p:pic>
        <p:nvPicPr>
          <p:cNvPr id="114" name="Picture 113"/>
          <p:cNvPicPr/>
          <p:nvPr/>
        </p:nvPicPr>
        <p:blipFill>
          <a:blip r:embed="rId74"/>
          <a:stretch>
            <a:fillRect/>
          </a:stretch>
        </p:blipFill>
        <p:spPr>
          <a:xfrm>
            <a:off x="7630848" y="3617261"/>
            <a:ext cx="1446622" cy="429460"/>
          </a:xfrm>
          <a:prstGeom prst="rect">
            <a:avLst/>
          </a:prstGeom>
          <a:ln>
            <a:noFill/>
          </a:ln>
        </p:spPr>
      </p:pic>
      <p:pic>
        <p:nvPicPr>
          <p:cNvPr id="115" name="Picture 114"/>
          <p:cNvPicPr/>
          <p:nvPr/>
        </p:nvPicPr>
        <p:blipFill>
          <a:blip r:embed="rId75"/>
          <a:stretch>
            <a:fillRect/>
          </a:stretch>
        </p:blipFill>
        <p:spPr>
          <a:xfrm>
            <a:off x="7133184" y="3294594"/>
            <a:ext cx="1179176" cy="248532"/>
          </a:xfrm>
          <a:prstGeom prst="rect">
            <a:avLst/>
          </a:prstGeom>
          <a:ln>
            <a:noFill/>
          </a:ln>
        </p:spPr>
      </p:pic>
      <p:pic>
        <p:nvPicPr>
          <p:cNvPr id="116" name="Picture 115"/>
          <p:cNvPicPr/>
          <p:nvPr/>
        </p:nvPicPr>
        <p:blipFill>
          <a:blip r:embed="rId76"/>
          <a:stretch>
            <a:fillRect/>
          </a:stretch>
        </p:blipFill>
        <p:spPr>
          <a:xfrm>
            <a:off x="1709169" y="1493149"/>
            <a:ext cx="1114846" cy="541479"/>
          </a:xfrm>
          <a:prstGeom prst="rect">
            <a:avLst/>
          </a:prstGeom>
          <a:ln>
            <a:noFill/>
          </a:ln>
        </p:spPr>
      </p:pic>
      <p:pic>
        <p:nvPicPr>
          <p:cNvPr id="117" name="Picture 116"/>
          <p:cNvPicPr/>
          <p:nvPr/>
        </p:nvPicPr>
        <p:blipFill>
          <a:blip r:embed="rId77"/>
          <a:stretch>
            <a:fillRect/>
          </a:stretch>
        </p:blipFill>
        <p:spPr>
          <a:xfrm>
            <a:off x="4109320" y="4313541"/>
            <a:ext cx="842502" cy="846510"/>
          </a:xfrm>
          <a:prstGeom prst="rect">
            <a:avLst/>
          </a:prstGeom>
          <a:ln>
            <a:noFill/>
          </a:ln>
        </p:spPr>
      </p:pic>
      <p:pic>
        <p:nvPicPr>
          <p:cNvPr id="118" name="Picture 117"/>
          <p:cNvPicPr/>
          <p:nvPr/>
        </p:nvPicPr>
        <p:blipFill>
          <a:blip r:embed="rId78"/>
          <a:stretch>
            <a:fillRect/>
          </a:stretch>
        </p:blipFill>
        <p:spPr>
          <a:xfrm>
            <a:off x="3931023" y="6171159"/>
            <a:ext cx="1385230" cy="722080"/>
          </a:xfrm>
          <a:prstGeom prst="rect">
            <a:avLst/>
          </a:prstGeom>
          <a:ln>
            <a:noFill/>
          </a:ln>
        </p:spPr>
      </p:pic>
      <p:sp>
        <p:nvSpPr>
          <p:cNvPr id="3" name="Title 2"/>
          <p:cNvSpPr>
            <a:spLocks noGrp="1"/>
          </p:cNvSpPr>
          <p:nvPr>
            <p:ph type="title"/>
          </p:nvPr>
        </p:nvSpPr>
        <p:spPr/>
        <p:txBody>
          <a:bodyPr/>
          <a:lstStyle/>
          <a:p>
            <a:r>
              <a:rPr lang="en-US" dirty="0" smtClean="0"/>
              <a:t>LIGO Scientific Collaboration</a:t>
            </a:r>
            <a:endParaRPr lang="en-US" dirty="0"/>
          </a:p>
        </p:txBody>
      </p:sp>
    </p:spTree>
    <p:extLst>
      <p:ext uri="{BB962C8B-B14F-4D97-AF65-F5344CB8AC3E}">
        <p14:creationId xmlns:p14="http://schemas.microsoft.com/office/powerpoint/2010/main" val="2092197419"/>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GO Data_0002_Mod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3147005" y="6258948"/>
            <a:ext cx="2924999" cy="338554"/>
          </a:xfrm>
          <a:prstGeom prst="rect">
            <a:avLst/>
          </a:prstGeom>
          <a:noFill/>
        </p:spPr>
        <p:txBody>
          <a:bodyPr wrap="none" rtlCol="0">
            <a:spAutoFit/>
          </a:bodyPr>
          <a:lstStyle/>
          <a:p>
            <a:r>
              <a:rPr lang="en-US" sz="1600" dirty="0">
                <a:solidFill>
                  <a:srgbClr val="FFFFFF"/>
                </a:solidFill>
              </a:rPr>
              <a:t>Image Credit: Caltech/MIT/LIGO Lab </a:t>
            </a:r>
          </a:p>
        </p:txBody>
      </p:sp>
    </p:spTree>
    <p:extLst>
      <p:ext uri="{BB962C8B-B14F-4D97-AF65-F5344CB8AC3E}">
        <p14:creationId xmlns:p14="http://schemas.microsoft.com/office/powerpoint/2010/main" val="124962384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82E414-0DDA-9F4D-A88C-45BC487B2254}" type="slidenum">
              <a:rPr lang="en-US" smtClean="0"/>
              <a:pPr/>
              <a:t>15</a:t>
            </a:fld>
            <a:endParaRPr lang="en-US"/>
          </a:p>
        </p:txBody>
      </p:sp>
      <p:pic>
        <p:nvPicPr>
          <p:cNvPr id="7" name="Content Placeholder 6"/>
          <p:cNvPicPr>
            <a:picLocks noGrp="1" noChangeAspect="1"/>
          </p:cNvPicPr>
          <p:nvPr>
            <p:ph idx="1"/>
          </p:nvPr>
        </p:nvPicPr>
        <p:blipFill rotWithShape="1">
          <a:blip r:embed="rId2"/>
          <a:srcRect l="1206" r="476"/>
          <a:stretch/>
        </p:blipFill>
        <p:spPr>
          <a:xfrm>
            <a:off x="727437" y="498325"/>
            <a:ext cx="7857876" cy="6359675"/>
          </a:xfrm>
        </p:spPr>
      </p:pic>
      <p:sp>
        <p:nvSpPr>
          <p:cNvPr id="2" name="TextBox 1"/>
          <p:cNvSpPr txBox="1"/>
          <p:nvPr/>
        </p:nvSpPr>
        <p:spPr>
          <a:xfrm>
            <a:off x="2971024" y="96761"/>
            <a:ext cx="2902808" cy="461665"/>
          </a:xfrm>
          <a:prstGeom prst="rect">
            <a:avLst/>
          </a:prstGeom>
          <a:noFill/>
        </p:spPr>
        <p:txBody>
          <a:bodyPr wrap="none" rtlCol="0">
            <a:spAutoFit/>
          </a:bodyPr>
          <a:lstStyle/>
          <a:p>
            <a:r>
              <a:rPr lang="en-US" dirty="0"/>
              <a:t>PRL 116, 061102 (2016)</a:t>
            </a:r>
          </a:p>
        </p:txBody>
      </p:sp>
    </p:spTree>
    <p:extLst>
      <p:ext uri="{BB962C8B-B14F-4D97-AF65-F5344CB8AC3E}">
        <p14:creationId xmlns:p14="http://schemas.microsoft.com/office/powerpoint/2010/main" val="1266939847"/>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tchedFilter_shownSlow.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8487" y="764351"/>
            <a:ext cx="8753114" cy="6398246"/>
          </a:xfrm>
          <a:prstGeom prst="rect">
            <a:avLst/>
          </a:prstGeom>
        </p:spPr>
      </p:pic>
      <p:sp>
        <p:nvSpPr>
          <p:cNvPr id="4" name="Title 3"/>
          <p:cNvSpPr>
            <a:spLocks noGrp="1"/>
          </p:cNvSpPr>
          <p:nvPr>
            <p:ph type="title"/>
          </p:nvPr>
        </p:nvSpPr>
        <p:spPr>
          <a:xfrm>
            <a:off x="871209" y="112273"/>
            <a:ext cx="6869965" cy="769117"/>
          </a:xfrm>
        </p:spPr>
        <p:txBody>
          <a:bodyPr/>
          <a:lstStyle/>
          <a:p>
            <a:r>
              <a:rPr lang="en-US" dirty="0" err="1" smtClean="0"/>
              <a:t>Buscando</a:t>
            </a:r>
            <a:r>
              <a:rPr lang="en-US" dirty="0" smtClean="0"/>
              <a:t> </a:t>
            </a:r>
            <a:r>
              <a:rPr lang="en-US" dirty="0" err="1" smtClean="0"/>
              <a:t>una</a:t>
            </a:r>
            <a:r>
              <a:rPr lang="en-US" dirty="0" smtClean="0"/>
              <a:t> forma de </a:t>
            </a:r>
            <a:r>
              <a:rPr lang="en-US" dirty="0" err="1" smtClean="0"/>
              <a:t>onda</a:t>
            </a:r>
            <a:endParaRPr lang="en-US" dirty="0"/>
          </a:p>
        </p:txBody>
      </p:sp>
    </p:spTree>
    <p:extLst>
      <p:ext uri="{BB962C8B-B14F-4D97-AF65-F5344CB8AC3E}">
        <p14:creationId xmlns:p14="http://schemas.microsoft.com/office/powerpoint/2010/main" val="3920221295"/>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17</a:t>
            </a:fld>
            <a:endParaRPr lang="en"/>
          </a:p>
        </p:txBody>
      </p:sp>
      <p:sp>
        <p:nvSpPr>
          <p:cNvPr id="121" name="Shape 121"/>
          <p:cNvSpPr txBox="1"/>
          <p:nvPr/>
        </p:nvSpPr>
        <p:spPr>
          <a:xfrm>
            <a:off x="4695106" y="5969556"/>
            <a:ext cx="1516200" cy="286800"/>
          </a:xfrm>
          <a:prstGeom prst="rect">
            <a:avLst/>
          </a:prstGeom>
          <a:noFill/>
          <a:ln>
            <a:noFill/>
          </a:ln>
        </p:spPr>
        <p:txBody>
          <a:bodyPr lIns="91425" tIns="91425" rIns="91425" bIns="91425" anchor="t" anchorCtr="0">
            <a:noAutofit/>
          </a:bodyPr>
          <a:lstStyle/>
          <a:p>
            <a:pPr lvl="0" rtl="0">
              <a:spcBef>
                <a:spcPts val="0"/>
              </a:spcBef>
              <a:buNone/>
            </a:pPr>
            <a:r>
              <a:rPr lang="en" dirty="0">
                <a:solidFill>
                  <a:schemeClr val="accent3"/>
                </a:solidFill>
              </a:rPr>
              <a:t>LIGO-G1600861</a:t>
            </a:r>
          </a:p>
        </p:txBody>
      </p:sp>
      <p:sp>
        <p:nvSpPr>
          <p:cNvPr id="122" name="Shape 122"/>
          <p:cNvSpPr txBox="1">
            <a:spLocks noGrp="1"/>
          </p:cNvSpPr>
          <p:nvPr>
            <p:ph type="title"/>
          </p:nvPr>
        </p:nvSpPr>
        <p:spPr>
          <a:xfrm>
            <a:off x="0" y="92940"/>
            <a:ext cx="8146930" cy="875494"/>
          </a:xfrm>
          <a:prstGeom prst="rect">
            <a:avLst/>
          </a:prstGeom>
        </p:spPr>
        <p:txBody>
          <a:bodyPr lIns="91425" tIns="91425" rIns="91425" bIns="91425" anchor="t" anchorCtr="0">
            <a:noAutofit/>
          </a:bodyPr>
          <a:lstStyle/>
          <a:p>
            <a:pPr lvl="0" rtl="0">
              <a:spcBef>
                <a:spcPts val="0"/>
              </a:spcBef>
              <a:buNone/>
            </a:pPr>
            <a:r>
              <a:rPr lang="en-US" sz="4000" dirty="0" err="1" smtClean="0"/>
              <a:t>Buscando</a:t>
            </a:r>
            <a:r>
              <a:rPr lang="en-US" sz="4000" dirty="0" smtClean="0"/>
              <a:t> </a:t>
            </a:r>
            <a:r>
              <a:rPr lang="en-US" sz="4000" dirty="0" err="1" smtClean="0"/>
              <a:t>sistemas</a:t>
            </a:r>
            <a:r>
              <a:rPr lang="en-US" sz="4000" dirty="0" smtClean="0"/>
              <a:t> </a:t>
            </a:r>
            <a:r>
              <a:rPr lang="en-US" sz="4000" dirty="0" err="1" smtClean="0"/>
              <a:t>binarios</a:t>
            </a:r>
            <a:endParaRPr lang="en" sz="4000" dirty="0"/>
          </a:p>
        </p:txBody>
      </p:sp>
      <p:pic>
        <p:nvPicPr>
          <p:cNvPr id="123" name="Shape 123"/>
          <p:cNvPicPr preferRelativeResize="0"/>
          <p:nvPr/>
        </p:nvPicPr>
        <p:blipFill rotWithShape="1">
          <a:blip r:embed="rId3">
            <a:alphaModFix/>
          </a:blip>
          <a:srcRect l="3408" t="3846" r="7608"/>
          <a:stretch/>
        </p:blipFill>
        <p:spPr>
          <a:xfrm>
            <a:off x="5563809" y="1657048"/>
            <a:ext cx="3344691" cy="2127082"/>
          </a:xfrm>
          <a:prstGeom prst="rect">
            <a:avLst/>
          </a:prstGeom>
          <a:noFill/>
          <a:ln>
            <a:noFill/>
          </a:ln>
        </p:spPr>
      </p:pic>
      <p:pic>
        <p:nvPicPr>
          <p:cNvPr id="124" name="Shape 124"/>
          <p:cNvPicPr preferRelativeResize="0"/>
          <p:nvPr/>
        </p:nvPicPr>
        <p:blipFill rotWithShape="1">
          <a:blip r:embed="rId4">
            <a:alphaModFix/>
          </a:blip>
          <a:srcRect l="3229" t="4662" r="7317"/>
          <a:stretch/>
        </p:blipFill>
        <p:spPr>
          <a:xfrm>
            <a:off x="5092095" y="3967237"/>
            <a:ext cx="3441209" cy="2094011"/>
          </a:xfrm>
          <a:prstGeom prst="rect">
            <a:avLst/>
          </a:prstGeom>
          <a:noFill/>
          <a:ln>
            <a:noFill/>
          </a:ln>
        </p:spPr>
      </p:pic>
      <p:sp>
        <p:nvSpPr>
          <p:cNvPr id="125" name="Shape 125"/>
          <p:cNvSpPr txBox="1"/>
          <p:nvPr/>
        </p:nvSpPr>
        <p:spPr>
          <a:xfrm>
            <a:off x="0" y="1223965"/>
            <a:ext cx="5733143" cy="1866000"/>
          </a:xfrm>
          <a:prstGeom prst="rect">
            <a:avLst/>
          </a:prstGeom>
          <a:solidFill>
            <a:srgbClr val="FFFFFF"/>
          </a:solidFill>
          <a:ln>
            <a:noFill/>
          </a:ln>
        </p:spPr>
        <p:txBody>
          <a:bodyPr lIns="91425" tIns="91425" rIns="91425" bIns="91425" anchor="t" anchorCtr="0">
            <a:noAutofit/>
          </a:bodyPr>
          <a:lstStyle/>
          <a:p>
            <a:pPr marL="457200" lvl="0" indent="-355600" algn="l" rtl="0">
              <a:spcBef>
                <a:spcPts val="0"/>
              </a:spcBef>
              <a:buSzPct val="100000"/>
              <a:buChar char="●"/>
            </a:pPr>
            <a:r>
              <a:rPr lang="en" sz="2000" dirty="0" smtClean="0"/>
              <a:t>Us</a:t>
            </a:r>
            <a:r>
              <a:rPr lang="en-US" sz="2000" dirty="0" err="1" smtClean="0"/>
              <a:t>amos</a:t>
            </a:r>
            <a:r>
              <a:rPr lang="en" sz="2000" dirty="0" smtClean="0"/>
              <a:t> </a:t>
            </a:r>
            <a:r>
              <a:rPr lang="en-US" sz="2000" dirty="0" err="1" smtClean="0"/>
              <a:t>formas</a:t>
            </a:r>
            <a:r>
              <a:rPr lang="en-US" sz="2000" dirty="0" smtClean="0"/>
              <a:t> de </a:t>
            </a:r>
            <a:r>
              <a:rPr lang="en-US" sz="2000" dirty="0" err="1" smtClean="0"/>
              <a:t>ondas</a:t>
            </a:r>
            <a:r>
              <a:rPr lang="en-US" sz="2000" dirty="0" smtClean="0"/>
              <a:t> ~</a:t>
            </a:r>
            <a:r>
              <a:rPr lang="en-US" sz="2000" dirty="0" err="1" smtClean="0"/>
              <a:t>predichas</a:t>
            </a:r>
            <a:r>
              <a:rPr lang="en-US" sz="2000" dirty="0" smtClean="0"/>
              <a:t> </a:t>
            </a:r>
            <a:r>
              <a:rPr lang="en-US" sz="2000" dirty="0" err="1" smtClean="0"/>
              <a:t>por</a:t>
            </a:r>
            <a:r>
              <a:rPr lang="en-US" sz="2000" dirty="0" smtClean="0"/>
              <a:t> la </a:t>
            </a:r>
            <a:r>
              <a:rPr lang="en-US" sz="2000" dirty="0" err="1" smtClean="0"/>
              <a:t>teoría</a:t>
            </a:r>
            <a:endParaRPr lang="en" sz="2000" dirty="0"/>
          </a:p>
          <a:p>
            <a:pPr marL="457200" lvl="0" indent="-355600" algn="l" rtl="0">
              <a:spcBef>
                <a:spcPts val="0"/>
              </a:spcBef>
              <a:buSzPct val="100000"/>
              <a:buChar char="●"/>
            </a:pPr>
            <a:r>
              <a:rPr lang="en-US" sz="2000" dirty="0" err="1" smtClean="0"/>
              <a:t>Calculamos</a:t>
            </a:r>
            <a:r>
              <a:rPr lang="en-US" sz="2000" dirty="0" smtClean="0"/>
              <a:t> el </a:t>
            </a:r>
            <a:r>
              <a:rPr lang="en-US" sz="2000" dirty="0" err="1" smtClean="0"/>
              <a:t>cociente</a:t>
            </a:r>
            <a:r>
              <a:rPr lang="en-US" sz="2000" dirty="0" smtClean="0"/>
              <a:t> de “</a:t>
            </a:r>
            <a:r>
              <a:rPr lang="en-US" sz="2000" dirty="0" err="1" smtClean="0"/>
              <a:t>señal</a:t>
            </a:r>
            <a:r>
              <a:rPr lang="en-US" sz="2000" dirty="0" smtClean="0"/>
              <a:t> a </a:t>
            </a:r>
            <a:r>
              <a:rPr lang="en-US" sz="2000" dirty="0" err="1" smtClean="0"/>
              <a:t>ruido</a:t>
            </a:r>
            <a:r>
              <a:rPr lang="en-US" sz="2000" dirty="0" smtClean="0"/>
              <a:t>” en los </a:t>
            </a:r>
            <a:r>
              <a:rPr lang="en-US" sz="2000" dirty="0" err="1" smtClean="0"/>
              <a:t>datos</a:t>
            </a:r>
            <a:r>
              <a:rPr lang="en-US" sz="2000" dirty="0" smtClean="0"/>
              <a:t>  </a:t>
            </a:r>
            <a:endParaRPr lang="en" sz="2000" dirty="0"/>
          </a:p>
          <a:p>
            <a:pPr marL="457200" lvl="0" indent="-355600" algn="l" rtl="0">
              <a:spcBef>
                <a:spcPts val="0"/>
              </a:spcBef>
              <a:buSzPct val="100000"/>
              <a:buChar char="●"/>
            </a:pPr>
            <a:r>
              <a:rPr lang="es-ES_tradnl" sz="2000" dirty="0" smtClean="0"/>
              <a:t>Buscamos coincidencias en los dos detectores</a:t>
            </a:r>
            <a:endParaRPr lang="en" sz="2000" dirty="0"/>
          </a:p>
          <a:p>
            <a:pPr marL="457200" lvl="0" indent="-355600" algn="l">
              <a:spcBef>
                <a:spcPts val="0"/>
              </a:spcBef>
              <a:buSzPct val="100000"/>
              <a:buChar char="●"/>
            </a:pPr>
            <a:r>
              <a:rPr lang="en" sz="2000" dirty="0" smtClean="0"/>
              <a:t>…</a:t>
            </a:r>
            <a:r>
              <a:rPr lang="es-ES_tradnl" sz="2000" dirty="0" smtClean="0"/>
              <a:t> y mucho más trabajo para reducir efectos instrumentales</a:t>
            </a:r>
            <a:endParaRPr lang="en" sz="2000" dirty="0"/>
          </a:p>
        </p:txBody>
      </p:sp>
      <p:pic>
        <p:nvPicPr>
          <p:cNvPr id="126" name="Shape 126"/>
          <p:cNvPicPr preferRelativeResize="0"/>
          <p:nvPr/>
        </p:nvPicPr>
        <p:blipFill>
          <a:blip r:embed="rId5">
            <a:alphaModFix/>
          </a:blip>
          <a:stretch>
            <a:fillRect/>
          </a:stretch>
        </p:blipFill>
        <p:spPr>
          <a:xfrm>
            <a:off x="562218" y="2986014"/>
            <a:ext cx="4083123" cy="3252698"/>
          </a:xfrm>
          <a:prstGeom prst="rect">
            <a:avLst/>
          </a:prstGeom>
          <a:noFill/>
          <a:ln>
            <a:noFill/>
          </a:ln>
        </p:spPr>
      </p:pic>
    </p:spTree>
    <p:extLst>
      <p:ext uri="{BB962C8B-B14F-4D97-AF65-F5344CB8AC3E}">
        <p14:creationId xmlns:p14="http://schemas.microsoft.com/office/powerpoint/2010/main" val="398087860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LIGOTimeline_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943" y="1190247"/>
            <a:ext cx="7882137" cy="4981073"/>
          </a:xfrm>
          <a:prstGeom prst="rect">
            <a:avLst/>
          </a:prstGeom>
        </p:spPr>
      </p:pic>
      <p:sp>
        <p:nvSpPr>
          <p:cNvPr id="2" name="TextBox 1"/>
          <p:cNvSpPr txBox="1"/>
          <p:nvPr/>
        </p:nvSpPr>
        <p:spPr>
          <a:xfrm>
            <a:off x="3282560" y="6402982"/>
            <a:ext cx="1606429" cy="338554"/>
          </a:xfrm>
          <a:prstGeom prst="rect">
            <a:avLst/>
          </a:prstGeom>
          <a:noFill/>
        </p:spPr>
        <p:txBody>
          <a:bodyPr wrap="none" rtlCol="0">
            <a:spAutoFit/>
          </a:bodyPr>
          <a:lstStyle/>
          <a:p>
            <a:r>
              <a:rPr lang="en-US" sz="1600" dirty="0"/>
              <a:t>Image credit: LIGO </a:t>
            </a:r>
          </a:p>
        </p:txBody>
      </p:sp>
      <p:sp>
        <p:nvSpPr>
          <p:cNvPr id="6" name="Title 5"/>
          <p:cNvSpPr>
            <a:spLocks noGrp="1"/>
          </p:cNvSpPr>
          <p:nvPr>
            <p:ph type="title"/>
          </p:nvPr>
        </p:nvSpPr>
        <p:spPr/>
        <p:txBody>
          <a:bodyPr/>
          <a:lstStyle/>
          <a:p>
            <a:r>
              <a:rPr lang="en-US" dirty="0" err="1" smtClean="0"/>
              <a:t>Septiembre</a:t>
            </a:r>
            <a:r>
              <a:rPr lang="en-US" dirty="0" smtClean="0"/>
              <a:t> 12 - </a:t>
            </a:r>
            <a:r>
              <a:rPr lang="en-US" dirty="0" err="1" smtClean="0"/>
              <a:t>Enero</a:t>
            </a:r>
            <a:r>
              <a:rPr lang="en-US" dirty="0" smtClean="0"/>
              <a:t> 19:</a:t>
            </a:r>
            <a:br>
              <a:rPr lang="en-US" dirty="0" smtClean="0"/>
            </a:br>
            <a:r>
              <a:rPr lang="en-US" dirty="0" smtClean="0"/>
              <a:t>¡</a:t>
            </a:r>
            <a:r>
              <a:rPr lang="en-US" dirty="0" err="1"/>
              <a:t>m</a:t>
            </a:r>
            <a:r>
              <a:rPr lang="en-US" dirty="0" err="1" smtClean="0"/>
              <a:t>ás</a:t>
            </a:r>
            <a:r>
              <a:rPr lang="en-US" dirty="0" smtClean="0"/>
              <a:t> de </a:t>
            </a:r>
            <a:r>
              <a:rPr lang="en-US" dirty="0" err="1" smtClean="0"/>
              <a:t>una</a:t>
            </a:r>
            <a:r>
              <a:rPr lang="en-US" dirty="0" smtClean="0"/>
              <a:t> </a:t>
            </a:r>
            <a:r>
              <a:rPr lang="en-US" dirty="0" err="1" smtClean="0"/>
              <a:t>detección</a:t>
            </a:r>
            <a:r>
              <a:rPr lang="en-US" dirty="0" smtClean="0"/>
              <a:t>!</a:t>
            </a:r>
            <a:endParaRPr lang="en-US" dirty="0"/>
          </a:p>
        </p:txBody>
      </p:sp>
    </p:spTree>
    <p:extLst>
      <p:ext uri="{BB962C8B-B14F-4D97-AF65-F5344CB8AC3E}">
        <p14:creationId xmlns:p14="http://schemas.microsoft.com/office/powerpoint/2010/main" val="2284928516"/>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6-06-12 at 5.50.13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3991" r="5964" b="41048"/>
          <a:stretch/>
        </p:blipFill>
        <p:spPr>
          <a:xfrm>
            <a:off x="91183" y="2949997"/>
            <a:ext cx="8579336" cy="363521"/>
          </a:xfrm>
        </p:spPr>
      </p:pic>
      <p:pic>
        <p:nvPicPr>
          <p:cNvPr id="6" name="Picture 5" descr="Screen Shot 2016-06-12 at 5.50.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5309"/>
            <a:ext cx="9144000" cy="2097248"/>
          </a:xfrm>
          <a:prstGeom prst="rect">
            <a:avLst/>
          </a:prstGeom>
        </p:spPr>
      </p:pic>
      <p:pic>
        <p:nvPicPr>
          <p:cNvPr id="8" name="Picture 7" descr="Screen Shot 2016-06-12 at 5.55.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846" y="4065130"/>
            <a:ext cx="8222070" cy="1610264"/>
          </a:xfrm>
          <a:prstGeom prst="rect">
            <a:avLst/>
          </a:prstGeom>
        </p:spPr>
      </p:pic>
      <p:sp>
        <p:nvSpPr>
          <p:cNvPr id="12" name="TextBox 11"/>
          <p:cNvSpPr txBox="1"/>
          <p:nvPr/>
        </p:nvSpPr>
        <p:spPr>
          <a:xfrm>
            <a:off x="1295378" y="433834"/>
            <a:ext cx="6527448" cy="461665"/>
          </a:xfrm>
          <a:prstGeom prst="rect">
            <a:avLst/>
          </a:prstGeom>
          <a:noFill/>
        </p:spPr>
        <p:txBody>
          <a:bodyPr wrap="none" rtlCol="0">
            <a:spAutoFit/>
          </a:bodyPr>
          <a:lstStyle/>
          <a:p>
            <a:r>
              <a:rPr lang="en-US" dirty="0" err="1" smtClean="0">
                <a:solidFill>
                  <a:srgbClr val="000000"/>
                </a:solidFill>
              </a:rPr>
              <a:t>Señal</a:t>
            </a:r>
            <a:r>
              <a:rPr lang="en-US" dirty="0" smtClean="0">
                <a:solidFill>
                  <a:srgbClr val="000000"/>
                </a:solidFill>
              </a:rPr>
              <a:t> del detector, con </a:t>
            </a:r>
            <a:r>
              <a:rPr lang="en-US" dirty="0" err="1" smtClean="0">
                <a:solidFill>
                  <a:srgbClr val="000000"/>
                </a:solidFill>
              </a:rPr>
              <a:t>filtrado</a:t>
            </a:r>
            <a:r>
              <a:rPr lang="en-US" dirty="0" smtClean="0">
                <a:solidFill>
                  <a:srgbClr val="000000"/>
                </a:solidFill>
              </a:rPr>
              <a:t> </a:t>
            </a:r>
            <a:r>
              <a:rPr lang="en-US" dirty="0" err="1" smtClean="0">
                <a:solidFill>
                  <a:srgbClr val="000000"/>
                </a:solidFill>
              </a:rPr>
              <a:t>b</a:t>
            </a:r>
            <a:r>
              <a:rPr lang="en-US" dirty="0" err="1" smtClean="0">
                <a:solidFill>
                  <a:srgbClr val="000000"/>
                </a:solidFill>
              </a:rPr>
              <a:t>ásico</a:t>
            </a:r>
            <a:r>
              <a:rPr lang="en-US" dirty="0" smtClean="0">
                <a:solidFill>
                  <a:srgbClr val="000000"/>
                </a:solidFill>
              </a:rPr>
              <a:t>, y </a:t>
            </a:r>
            <a:r>
              <a:rPr lang="en-US" dirty="0" err="1" smtClean="0">
                <a:solidFill>
                  <a:srgbClr val="000000"/>
                </a:solidFill>
              </a:rPr>
              <a:t>modelo</a:t>
            </a:r>
            <a:r>
              <a:rPr lang="en-US" dirty="0" smtClean="0">
                <a:solidFill>
                  <a:srgbClr val="000000"/>
                </a:solidFill>
              </a:rPr>
              <a:t> de </a:t>
            </a:r>
            <a:r>
              <a:rPr lang="en-US" dirty="0" err="1" smtClean="0">
                <a:solidFill>
                  <a:srgbClr val="000000"/>
                </a:solidFill>
              </a:rPr>
              <a:t>onda</a:t>
            </a:r>
            <a:endParaRPr lang="en-US" dirty="0">
              <a:solidFill>
                <a:srgbClr val="000000"/>
              </a:solidFill>
            </a:endParaRPr>
          </a:p>
        </p:txBody>
      </p:sp>
      <p:cxnSp>
        <p:nvCxnSpPr>
          <p:cNvPr id="11" name="Straight Arrow Connector 10"/>
          <p:cNvCxnSpPr/>
          <p:nvPr/>
        </p:nvCxnSpPr>
        <p:spPr>
          <a:xfrm>
            <a:off x="3109733" y="3815132"/>
            <a:ext cx="1204819" cy="54794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109733" y="3815132"/>
            <a:ext cx="5177462" cy="77586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04401" y="3445800"/>
            <a:ext cx="8006193" cy="400110"/>
          </a:xfrm>
          <a:prstGeom prst="rect">
            <a:avLst/>
          </a:prstGeom>
          <a:noFill/>
        </p:spPr>
        <p:txBody>
          <a:bodyPr wrap="none" rtlCol="0">
            <a:spAutoFit/>
          </a:bodyPr>
          <a:lstStyle/>
          <a:p>
            <a:r>
              <a:rPr lang="en-US" sz="2000" dirty="0" err="1" smtClean="0">
                <a:solidFill>
                  <a:srgbClr val="000000"/>
                </a:solidFill>
              </a:rPr>
              <a:t>Cociente</a:t>
            </a:r>
            <a:r>
              <a:rPr lang="en-US" sz="2000" dirty="0" smtClean="0">
                <a:solidFill>
                  <a:srgbClr val="000000"/>
                </a:solidFill>
              </a:rPr>
              <a:t> de </a:t>
            </a:r>
            <a:r>
              <a:rPr lang="en-US" sz="2000" dirty="0" err="1">
                <a:solidFill>
                  <a:srgbClr val="000000"/>
                </a:solidFill>
              </a:rPr>
              <a:t>s</a:t>
            </a:r>
            <a:r>
              <a:rPr lang="en-US" sz="2000" dirty="0" err="1" smtClean="0">
                <a:solidFill>
                  <a:srgbClr val="000000"/>
                </a:solidFill>
              </a:rPr>
              <a:t>eñal</a:t>
            </a:r>
            <a:r>
              <a:rPr lang="en-US" sz="2000" dirty="0" smtClean="0">
                <a:solidFill>
                  <a:srgbClr val="000000"/>
                </a:solidFill>
              </a:rPr>
              <a:t>-a-</a:t>
            </a:r>
            <a:r>
              <a:rPr lang="en-US" sz="2000" dirty="0" err="1" smtClean="0">
                <a:solidFill>
                  <a:srgbClr val="000000"/>
                </a:solidFill>
              </a:rPr>
              <a:t>ruido</a:t>
            </a:r>
            <a:r>
              <a:rPr lang="en-US" sz="2000" dirty="0" smtClean="0">
                <a:solidFill>
                  <a:srgbClr val="000000"/>
                </a:solidFill>
              </a:rPr>
              <a:t> (</a:t>
            </a:r>
            <a:r>
              <a:rPr lang="en-US" sz="2000" dirty="0" smtClean="0">
                <a:solidFill>
                  <a:srgbClr val="000000"/>
                </a:solidFill>
              </a:rPr>
              <a:t>SNR) </a:t>
            </a:r>
            <a:r>
              <a:rPr lang="en-US" sz="2000" dirty="0" err="1" smtClean="0">
                <a:solidFill>
                  <a:srgbClr val="000000"/>
                </a:solidFill>
              </a:rPr>
              <a:t>cuando</a:t>
            </a:r>
            <a:r>
              <a:rPr lang="en-US" sz="2000" dirty="0" smtClean="0">
                <a:solidFill>
                  <a:srgbClr val="000000"/>
                </a:solidFill>
              </a:rPr>
              <a:t> se </a:t>
            </a:r>
            <a:r>
              <a:rPr lang="en-US" sz="2000" dirty="0" err="1" smtClean="0">
                <a:solidFill>
                  <a:srgbClr val="000000"/>
                </a:solidFill>
              </a:rPr>
              <a:t>encuentra</a:t>
            </a:r>
            <a:r>
              <a:rPr lang="en-US" sz="2000" dirty="0" smtClean="0">
                <a:solidFill>
                  <a:srgbClr val="000000"/>
                </a:solidFill>
              </a:rPr>
              <a:t> el </a:t>
            </a:r>
            <a:r>
              <a:rPr lang="en-US" sz="2000" dirty="0" err="1" smtClean="0">
                <a:solidFill>
                  <a:srgbClr val="000000"/>
                </a:solidFill>
              </a:rPr>
              <a:t>mejor</a:t>
            </a:r>
            <a:r>
              <a:rPr lang="en-US" sz="2000" dirty="0" smtClean="0">
                <a:solidFill>
                  <a:srgbClr val="000000"/>
                </a:solidFill>
              </a:rPr>
              <a:t> </a:t>
            </a:r>
            <a:r>
              <a:rPr lang="en-US" sz="2000" dirty="0" err="1" smtClean="0">
                <a:solidFill>
                  <a:srgbClr val="000000"/>
                </a:solidFill>
              </a:rPr>
              <a:t>modelo</a:t>
            </a:r>
            <a:r>
              <a:rPr lang="en-US" sz="2000" dirty="0" smtClean="0">
                <a:solidFill>
                  <a:srgbClr val="000000"/>
                </a:solidFill>
              </a:rPr>
              <a:t> en los </a:t>
            </a:r>
            <a:r>
              <a:rPr lang="en-US" sz="2000" dirty="0" err="1" smtClean="0">
                <a:solidFill>
                  <a:srgbClr val="000000"/>
                </a:solidFill>
              </a:rPr>
              <a:t>datos</a:t>
            </a:r>
            <a:r>
              <a:rPr lang="en-US" sz="2000" dirty="0" smtClean="0">
                <a:solidFill>
                  <a:srgbClr val="000000"/>
                </a:solidFill>
              </a:rPr>
              <a:t> </a:t>
            </a:r>
            <a:endParaRPr lang="en-US" sz="2000" dirty="0">
              <a:solidFill>
                <a:srgbClr val="000000"/>
              </a:solidFill>
            </a:endParaRPr>
          </a:p>
        </p:txBody>
      </p:sp>
    </p:spTree>
    <p:extLst>
      <p:ext uri="{BB962C8B-B14F-4D97-AF65-F5344CB8AC3E}">
        <p14:creationId xmlns:p14="http://schemas.microsoft.com/office/powerpoint/2010/main" val="3947044937"/>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03238" y="0"/>
            <a:ext cx="7772400" cy="1143000"/>
          </a:xfrm>
        </p:spPr>
        <p:txBody>
          <a:bodyPr/>
          <a:lstStyle/>
          <a:p>
            <a:r>
              <a:rPr lang="en-US" dirty="0" smtClean="0"/>
              <a:t>La </a:t>
            </a:r>
            <a:r>
              <a:rPr lang="en-US" dirty="0" err="1" smtClean="0"/>
              <a:t>gravedad</a:t>
            </a:r>
            <a:r>
              <a:rPr lang="en-US" dirty="0" smtClean="0"/>
              <a:t> de </a:t>
            </a:r>
            <a:r>
              <a:rPr lang="en-US" dirty="0" err="1" smtClean="0"/>
              <a:t>acuerdo</a:t>
            </a:r>
            <a:r>
              <a:rPr lang="en-US" dirty="0" smtClean="0"/>
              <a:t> </a:t>
            </a:r>
            <a:r>
              <a:rPr lang="en-US" dirty="0" smtClean="0"/>
              <a:t>con </a:t>
            </a:r>
            <a:r>
              <a:rPr lang="en-US" dirty="0" smtClean="0"/>
              <a:t>Newton</a:t>
            </a:r>
            <a:endParaRPr lang="en-US" dirty="0"/>
          </a:p>
        </p:txBody>
      </p:sp>
      <p:grpSp>
        <p:nvGrpSpPr>
          <p:cNvPr id="2" name="Group 11"/>
          <p:cNvGrpSpPr>
            <a:grpSpLocks/>
          </p:cNvGrpSpPr>
          <p:nvPr/>
        </p:nvGrpSpPr>
        <p:grpSpPr bwMode="auto">
          <a:xfrm>
            <a:off x="893763" y="1401763"/>
            <a:ext cx="4724400" cy="1812924"/>
            <a:chOff x="1038" y="773"/>
            <a:chExt cx="2976" cy="1142"/>
          </a:xfrm>
        </p:grpSpPr>
        <p:sp>
          <p:nvSpPr>
            <p:cNvPr id="77829" name="Oval 5"/>
            <p:cNvSpPr>
              <a:spLocks noChangeArrowheads="1"/>
            </p:cNvSpPr>
            <p:nvPr/>
          </p:nvSpPr>
          <p:spPr bwMode="auto">
            <a:xfrm>
              <a:off x="1038" y="831"/>
              <a:ext cx="662" cy="662"/>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77830" name="Oval 6"/>
            <p:cNvSpPr>
              <a:spLocks noChangeArrowheads="1"/>
            </p:cNvSpPr>
            <p:nvPr/>
          </p:nvSpPr>
          <p:spPr bwMode="auto">
            <a:xfrm>
              <a:off x="3352" y="773"/>
              <a:ext cx="662" cy="662"/>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77831" name="Line 7"/>
            <p:cNvSpPr>
              <a:spLocks noChangeShapeType="1"/>
            </p:cNvSpPr>
            <p:nvPr/>
          </p:nvSpPr>
          <p:spPr bwMode="auto">
            <a:xfrm>
              <a:off x="1692" y="1147"/>
              <a:ext cx="595" cy="0"/>
            </a:xfrm>
            <a:prstGeom prst="line">
              <a:avLst/>
            </a:prstGeom>
            <a:noFill/>
            <a:ln w="57150">
              <a:solidFill>
                <a:schemeClr val="tx1"/>
              </a:solidFill>
              <a:round/>
              <a:headEnd/>
              <a:tailEnd type="triangle" w="med" len="med"/>
            </a:ln>
            <a:effectLst/>
          </p:spPr>
          <p:txBody>
            <a:bodyPr>
              <a:prstTxWarp prst="textNoShape">
                <a:avLst/>
              </a:prstTxWarp>
            </a:bodyPr>
            <a:lstStyle/>
            <a:p>
              <a:endParaRPr lang="en-US"/>
            </a:p>
          </p:txBody>
        </p:sp>
        <p:sp>
          <p:nvSpPr>
            <p:cNvPr id="77832" name="Line 8"/>
            <p:cNvSpPr>
              <a:spLocks noChangeShapeType="1"/>
            </p:cNvSpPr>
            <p:nvPr/>
          </p:nvSpPr>
          <p:spPr bwMode="auto">
            <a:xfrm>
              <a:off x="2778" y="1143"/>
              <a:ext cx="595" cy="0"/>
            </a:xfrm>
            <a:prstGeom prst="line">
              <a:avLst/>
            </a:prstGeom>
            <a:noFill/>
            <a:ln w="57150">
              <a:solidFill>
                <a:schemeClr val="tx1"/>
              </a:solidFill>
              <a:round/>
              <a:headEnd type="triangle" w="med" len="med"/>
              <a:tailEnd/>
            </a:ln>
            <a:effectLst/>
          </p:spPr>
          <p:txBody>
            <a:bodyPr>
              <a:prstTxWarp prst="textNoShape">
                <a:avLst/>
              </a:prstTxWarp>
            </a:bodyPr>
            <a:lstStyle/>
            <a:p>
              <a:endParaRPr lang="en-US"/>
            </a:p>
          </p:txBody>
        </p:sp>
        <p:sp>
          <p:nvSpPr>
            <p:cNvPr id="77833" name="Text Box 9"/>
            <p:cNvSpPr txBox="1">
              <a:spLocks noChangeArrowheads="1"/>
            </p:cNvSpPr>
            <p:nvPr/>
          </p:nvSpPr>
          <p:spPr bwMode="auto">
            <a:xfrm>
              <a:off x="1484" y="1624"/>
              <a:ext cx="2312" cy="291"/>
            </a:xfrm>
            <a:prstGeom prst="rect">
              <a:avLst/>
            </a:prstGeom>
            <a:noFill/>
            <a:ln w="9525">
              <a:noFill/>
              <a:miter lim="800000"/>
              <a:headEnd/>
              <a:tailEnd/>
            </a:ln>
            <a:effectLst/>
          </p:spPr>
          <p:txBody>
            <a:bodyPr wrap="none">
              <a:prstTxWarp prst="textNoShape">
                <a:avLst/>
              </a:prstTxWarp>
              <a:spAutoFit/>
            </a:bodyPr>
            <a:lstStyle/>
            <a:p>
              <a:r>
                <a:rPr lang="en-US" dirty="0" smtClean="0"/>
                <a:t>“Ley de Newton”</a:t>
              </a:r>
              <a:r>
                <a:rPr lang="en-US" dirty="0"/>
                <a:t>: F = Gm</a:t>
              </a:r>
              <a:r>
                <a:rPr lang="en-US" baseline="-25000" dirty="0"/>
                <a:t>1</a:t>
              </a:r>
              <a:r>
                <a:rPr lang="en-US" dirty="0"/>
                <a:t>m</a:t>
              </a:r>
              <a:r>
                <a:rPr lang="en-US" baseline="-25000" dirty="0"/>
                <a:t>2</a:t>
              </a:r>
              <a:r>
                <a:rPr lang="en-US" dirty="0"/>
                <a:t>/r</a:t>
              </a:r>
              <a:r>
                <a:rPr lang="en-US" baseline="30000" dirty="0"/>
                <a:t>2</a:t>
              </a:r>
            </a:p>
          </p:txBody>
        </p:sp>
      </p:grpSp>
      <p:pic>
        <p:nvPicPr>
          <p:cNvPr id="77834" name="Picture 10" descr="newton"/>
          <p:cNvPicPr>
            <a:picLocks noChangeAspect="1" noChangeArrowheads="1"/>
          </p:cNvPicPr>
          <p:nvPr/>
        </p:nvPicPr>
        <p:blipFill>
          <a:blip r:embed="rId3"/>
          <a:srcRect/>
          <a:stretch>
            <a:fillRect/>
          </a:stretch>
        </p:blipFill>
        <p:spPr bwMode="auto">
          <a:xfrm>
            <a:off x="6950075" y="1093788"/>
            <a:ext cx="1905000" cy="2219325"/>
          </a:xfrm>
          <a:prstGeom prst="rect">
            <a:avLst/>
          </a:prstGeom>
          <a:noFill/>
        </p:spPr>
      </p:pic>
      <p:pic>
        <p:nvPicPr>
          <p:cNvPr id="77838" name="Picture 14" descr="SunEarthMoon"/>
          <p:cNvPicPr>
            <a:picLocks noChangeAspect="1" noChangeArrowheads="1"/>
          </p:cNvPicPr>
          <p:nvPr/>
        </p:nvPicPr>
        <p:blipFill>
          <a:blip r:embed="rId4"/>
          <a:srcRect/>
          <a:stretch>
            <a:fillRect/>
          </a:stretch>
        </p:blipFill>
        <p:spPr bwMode="auto">
          <a:xfrm>
            <a:off x="890588" y="4575175"/>
            <a:ext cx="2359025" cy="1863725"/>
          </a:xfrm>
          <a:prstGeom prst="rect">
            <a:avLst/>
          </a:prstGeom>
          <a:noFill/>
        </p:spPr>
      </p:pic>
      <p:pic>
        <p:nvPicPr>
          <p:cNvPr id="77839" name="Picture 15" descr="AppleEarth"/>
          <p:cNvPicPr>
            <a:picLocks noChangeAspect="1" noChangeArrowheads="1" noCrop="1"/>
          </p:cNvPicPr>
          <p:nvPr/>
        </p:nvPicPr>
        <p:blipFill>
          <a:blip r:embed="rId5"/>
          <a:srcRect/>
          <a:stretch>
            <a:fillRect/>
          </a:stretch>
        </p:blipFill>
        <p:spPr bwMode="auto">
          <a:xfrm>
            <a:off x="5834063" y="4513263"/>
            <a:ext cx="2743200" cy="1828800"/>
          </a:xfrm>
          <a:prstGeom prst="rect">
            <a:avLst/>
          </a:prstGeom>
          <a:noFill/>
        </p:spPr>
      </p:pic>
      <p:sp>
        <p:nvSpPr>
          <p:cNvPr id="12" name="TextBox 11"/>
          <p:cNvSpPr txBox="1"/>
          <p:nvPr/>
        </p:nvSpPr>
        <p:spPr>
          <a:xfrm>
            <a:off x="652198" y="3442042"/>
            <a:ext cx="8116849" cy="830997"/>
          </a:xfrm>
          <a:prstGeom prst="rect">
            <a:avLst/>
          </a:prstGeom>
          <a:noFill/>
        </p:spPr>
        <p:txBody>
          <a:bodyPr wrap="square" rtlCol="0">
            <a:spAutoFit/>
          </a:bodyPr>
          <a:lstStyle/>
          <a:p>
            <a:pPr algn="l"/>
            <a:r>
              <a:rPr lang="en-US" dirty="0" err="1" smtClean="0"/>
              <a:t>Explica</a:t>
            </a:r>
            <a:r>
              <a:rPr lang="en-US" dirty="0" smtClean="0"/>
              <a:t> </a:t>
            </a:r>
            <a:r>
              <a:rPr lang="en-US" dirty="0" err="1" smtClean="0"/>
              <a:t>movimientos</a:t>
            </a:r>
            <a:r>
              <a:rPr lang="en-US" dirty="0" smtClean="0"/>
              <a:t> </a:t>
            </a:r>
            <a:r>
              <a:rPr lang="en-US" dirty="0" err="1" smtClean="0"/>
              <a:t>mundanos</a:t>
            </a:r>
            <a:r>
              <a:rPr lang="en-US" dirty="0" smtClean="0"/>
              <a:t> </a:t>
            </a:r>
            <a:r>
              <a:rPr lang="en-US" dirty="0" err="1" smtClean="0"/>
              <a:t>como</a:t>
            </a:r>
            <a:r>
              <a:rPr lang="en-US" dirty="0" smtClean="0"/>
              <a:t> la </a:t>
            </a:r>
            <a:r>
              <a:rPr lang="en-US" dirty="0" err="1" smtClean="0"/>
              <a:t>caída</a:t>
            </a:r>
            <a:r>
              <a:rPr lang="en-US" dirty="0" smtClean="0"/>
              <a:t> de </a:t>
            </a:r>
            <a:r>
              <a:rPr lang="en-US" dirty="0" err="1" smtClean="0"/>
              <a:t>una</a:t>
            </a:r>
            <a:r>
              <a:rPr lang="en-US" dirty="0" smtClean="0"/>
              <a:t> </a:t>
            </a:r>
            <a:r>
              <a:rPr lang="en-US" dirty="0" err="1" smtClean="0"/>
              <a:t>manzana</a:t>
            </a:r>
            <a:r>
              <a:rPr lang="en-US" dirty="0" smtClean="0"/>
              <a:t> y </a:t>
            </a:r>
            <a:r>
              <a:rPr lang="en-US" dirty="0" err="1" smtClean="0"/>
              <a:t>movimientos</a:t>
            </a:r>
            <a:r>
              <a:rPr lang="en-US" dirty="0" smtClean="0"/>
              <a:t> </a:t>
            </a:r>
            <a:r>
              <a:rPr lang="en-US" dirty="0" err="1" smtClean="0"/>
              <a:t>planetarios</a:t>
            </a:r>
            <a:r>
              <a:rPr lang="en-US" dirty="0" smtClean="0"/>
              <a:t> </a:t>
            </a:r>
            <a:r>
              <a:rPr lang="en-US" dirty="0" err="1" smtClean="0"/>
              <a:t>como</a:t>
            </a:r>
            <a:r>
              <a:rPr lang="en-US" dirty="0" smtClean="0"/>
              <a:t> la Tierra </a:t>
            </a:r>
            <a:r>
              <a:rPr lang="en-US" dirty="0" err="1" smtClean="0"/>
              <a:t>girando</a:t>
            </a:r>
            <a:r>
              <a:rPr lang="en-US" dirty="0" smtClean="0"/>
              <a:t> </a:t>
            </a:r>
            <a:r>
              <a:rPr lang="en-US" dirty="0" err="1" smtClean="0"/>
              <a:t>alrededor</a:t>
            </a:r>
            <a:r>
              <a:rPr lang="en-US" dirty="0" smtClean="0"/>
              <a:t> del Sol,…</a:t>
            </a:r>
            <a:endParaRPr lang="en-US" dirty="0"/>
          </a:p>
        </p:txBody>
      </p:sp>
    </p:spTree>
    <p:extLst>
      <p:ext uri="{BB962C8B-B14F-4D97-AF65-F5344CB8AC3E}">
        <p14:creationId xmlns:p14="http://schemas.microsoft.com/office/powerpoint/2010/main" val="1581383685"/>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826933" y="225356"/>
            <a:ext cx="184666" cy="369332"/>
          </a:xfrm>
          <a:prstGeom prst="rect">
            <a:avLst/>
          </a:prstGeom>
          <a:noFill/>
        </p:spPr>
        <p:txBody>
          <a:bodyPr wrap="none" rtlCol="0">
            <a:spAutoFit/>
          </a:bodyPr>
          <a:lstStyle/>
          <a:p>
            <a:endParaRPr lang="en-US" dirty="0"/>
          </a:p>
        </p:txBody>
      </p:sp>
      <p:sp>
        <p:nvSpPr>
          <p:cNvPr id="6" name="CasellaDiTesto 4"/>
          <p:cNvSpPr txBox="1">
            <a:spLocks noChangeArrowheads="1"/>
          </p:cNvSpPr>
          <p:nvPr/>
        </p:nvSpPr>
        <p:spPr bwMode="auto">
          <a:xfrm>
            <a:off x="1738199" y="9912"/>
            <a:ext cx="63531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3200" dirty="0">
                <a:solidFill>
                  <a:schemeClr val="bg1"/>
                </a:solidFill>
                <a:latin typeface="+mn-lt"/>
              </a:rPr>
              <a:t>Significance of the three signals</a:t>
            </a:r>
          </a:p>
        </p:txBody>
      </p:sp>
      <p:sp>
        <p:nvSpPr>
          <p:cNvPr id="2" name="Title 1"/>
          <p:cNvSpPr>
            <a:spLocks noGrp="1"/>
          </p:cNvSpPr>
          <p:nvPr>
            <p:ph type="title"/>
          </p:nvPr>
        </p:nvSpPr>
        <p:spPr/>
        <p:txBody>
          <a:bodyPr/>
          <a:lstStyle/>
          <a:p>
            <a:r>
              <a:rPr lang="en-US" dirty="0" err="1" smtClean="0"/>
              <a:t>Agujeros</a:t>
            </a:r>
            <a:r>
              <a:rPr lang="en-US" dirty="0" smtClean="0"/>
              <a:t> </a:t>
            </a:r>
            <a:r>
              <a:rPr lang="en-US" dirty="0" err="1" smtClean="0"/>
              <a:t>negros</a:t>
            </a:r>
            <a:r>
              <a:rPr lang="en-US" dirty="0" smtClean="0"/>
              <a:t> en O1</a:t>
            </a:r>
            <a:endParaRPr lang="en-US" dirty="0"/>
          </a:p>
        </p:txBody>
      </p:sp>
      <p:sp>
        <p:nvSpPr>
          <p:cNvPr id="3" name="Content Placeholder 2"/>
          <p:cNvSpPr>
            <a:spLocks noGrp="1"/>
          </p:cNvSpPr>
          <p:nvPr>
            <p:ph idx="1"/>
          </p:nvPr>
        </p:nvSpPr>
        <p:spPr>
          <a:xfrm>
            <a:off x="191056" y="1108954"/>
            <a:ext cx="8607609" cy="1431290"/>
          </a:xfrm>
        </p:spPr>
        <p:txBody>
          <a:bodyPr/>
          <a:lstStyle/>
          <a:p>
            <a:pPr marL="0" indent="0">
              <a:buNone/>
            </a:pPr>
            <a:r>
              <a:rPr lang="en-US" dirty="0" err="1" smtClean="0"/>
              <a:t>Resultados</a:t>
            </a:r>
            <a:r>
              <a:rPr lang="en-US" dirty="0" smtClean="0"/>
              <a:t> </a:t>
            </a:r>
            <a:r>
              <a:rPr lang="en-US" dirty="0" smtClean="0"/>
              <a:t>de la </a:t>
            </a:r>
            <a:r>
              <a:rPr lang="en-US" dirty="0" err="1" smtClean="0"/>
              <a:t>b</a:t>
            </a:r>
            <a:r>
              <a:rPr lang="en-US" dirty="0" err="1" smtClean="0"/>
              <a:t>úsqueda</a:t>
            </a:r>
            <a:r>
              <a:rPr lang="en-US" dirty="0" smtClean="0"/>
              <a:t> de </a:t>
            </a:r>
            <a:r>
              <a:rPr lang="en-US" dirty="0" err="1" smtClean="0"/>
              <a:t>sistemas</a:t>
            </a:r>
            <a:r>
              <a:rPr lang="en-US" dirty="0" smtClean="0"/>
              <a:t> </a:t>
            </a:r>
            <a:r>
              <a:rPr lang="en-US" dirty="0" err="1" smtClean="0"/>
              <a:t>binarios</a:t>
            </a:r>
            <a:r>
              <a:rPr lang="en-US" dirty="0" smtClean="0"/>
              <a:t> de </a:t>
            </a:r>
            <a:r>
              <a:rPr lang="en-US" dirty="0" err="1" smtClean="0"/>
              <a:t>agujeros</a:t>
            </a:r>
            <a:r>
              <a:rPr lang="en-US" dirty="0" smtClean="0"/>
              <a:t> </a:t>
            </a:r>
            <a:r>
              <a:rPr lang="en-US" dirty="0" err="1" smtClean="0"/>
              <a:t>negros</a:t>
            </a:r>
            <a:r>
              <a:rPr lang="en-US" dirty="0" smtClean="0"/>
              <a:t> </a:t>
            </a:r>
            <a:r>
              <a:rPr lang="en-US" dirty="0" err="1" smtClean="0"/>
              <a:t>m</a:t>
            </a:r>
            <a:r>
              <a:rPr lang="en-US" dirty="0" err="1" smtClean="0"/>
              <a:t>ás</a:t>
            </a:r>
            <a:r>
              <a:rPr lang="en-US" dirty="0" smtClean="0"/>
              <a:t> </a:t>
            </a:r>
            <a:r>
              <a:rPr lang="en-US" dirty="0" err="1" smtClean="0"/>
              <a:t>grandes</a:t>
            </a:r>
            <a:r>
              <a:rPr lang="en-US" dirty="0" smtClean="0"/>
              <a:t> </a:t>
            </a:r>
            <a:r>
              <a:rPr lang="en-US" dirty="0" err="1" smtClean="0"/>
              <a:t>que</a:t>
            </a:r>
            <a:r>
              <a:rPr lang="en-US" dirty="0" smtClean="0"/>
              <a:t> </a:t>
            </a:r>
            <a:r>
              <a:rPr lang="en-US" dirty="0" smtClean="0"/>
              <a:t>2 </a:t>
            </a:r>
            <a:r>
              <a:rPr lang="en-US" dirty="0"/>
              <a:t>M</a:t>
            </a:r>
            <a:r>
              <a:rPr lang="en-US" baseline="-25000" dirty="0" smtClean="0">
                <a:latin typeface="Wingdings"/>
                <a:ea typeface="Wingdings"/>
                <a:cs typeface="Wingdings"/>
                <a:sym typeface="Wingdings"/>
              </a:rPr>
              <a:t></a:t>
            </a:r>
            <a:r>
              <a:rPr lang="en-US" dirty="0" smtClean="0">
                <a:ea typeface="Wingdings"/>
                <a:cs typeface="Wingdings"/>
                <a:sym typeface="Wingdings"/>
              </a:rPr>
              <a:t> </a:t>
            </a:r>
            <a:r>
              <a:rPr lang="en-US" dirty="0" smtClean="0">
                <a:ea typeface="Wingdings"/>
                <a:cs typeface="Wingdings"/>
                <a:sym typeface="Wingdings"/>
              </a:rPr>
              <a:t>y con </a:t>
            </a:r>
            <a:r>
              <a:rPr lang="en-US" dirty="0" err="1" smtClean="0">
                <a:ea typeface="Wingdings"/>
                <a:cs typeface="Wingdings"/>
                <a:sym typeface="Wingdings"/>
              </a:rPr>
              <a:t>masa</a:t>
            </a:r>
            <a:r>
              <a:rPr lang="en-US" dirty="0" smtClean="0">
                <a:ea typeface="Wingdings"/>
                <a:cs typeface="Wingdings"/>
                <a:sym typeface="Wingdings"/>
              </a:rPr>
              <a:t> total </a:t>
            </a:r>
            <a:r>
              <a:rPr lang="en-US" dirty="0" err="1" smtClean="0">
                <a:ea typeface="Wingdings"/>
                <a:cs typeface="Wingdings"/>
                <a:sym typeface="Wingdings"/>
              </a:rPr>
              <a:t>menor</a:t>
            </a:r>
            <a:r>
              <a:rPr lang="en-US" dirty="0" smtClean="0">
                <a:ea typeface="Wingdings"/>
                <a:cs typeface="Wingdings"/>
                <a:sym typeface="Wingdings"/>
              </a:rPr>
              <a:t> </a:t>
            </a:r>
            <a:r>
              <a:rPr lang="en-US" dirty="0" err="1" smtClean="0">
                <a:ea typeface="Wingdings"/>
                <a:cs typeface="Wingdings"/>
                <a:sym typeface="Wingdings"/>
              </a:rPr>
              <a:t>que</a:t>
            </a:r>
            <a:r>
              <a:rPr lang="en-US" dirty="0" smtClean="0">
                <a:ea typeface="Wingdings"/>
                <a:cs typeface="Wingdings"/>
                <a:sym typeface="Wingdings"/>
              </a:rPr>
              <a:t> </a:t>
            </a:r>
            <a:r>
              <a:rPr lang="en-US" dirty="0" smtClean="0"/>
              <a:t>100 </a:t>
            </a:r>
            <a:r>
              <a:rPr lang="en-US" dirty="0" smtClean="0"/>
              <a:t>M</a:t>
            </a:r>
            <a:r>
              <a:rPr lang="en-US" baseline="-25000" dirty="0" smtClean="0">
                <a:latin typeface="Wingdings"/>
                <a:ea typeface="Wingdings"/>
                <a:cs typeface="Wingdings"/>
                <a:sym typeface="Wingdings"/>
              </a:rPr>
              <a:t></a:t>
            </a:r>
            <a:r>
              <a:rPr lang="en-US" dirty="0" smtClean="0">
                <a:ea typeface="Wingdings"/>
                <a:cs typeface="Wingdings"/>
                <a:sym typeface="Wingdings"/>
              </a:rPr>
              <a:t>, </a:t>
            </a:r>
            <a:r>
              <a:rPr lang="en-US" dirty="0" smtClean="0">
                <a:ea typeface="Wingdings"/>
                <a:cs typeface="Wingdings"/>
                <a:sym typeface="Wingdings"/>
              </a:rPr>
              <a:t>en </a:t>
            </a:r>
            <a:r>
              <a:rPr lang="en-US" dirty="0" smtClean="0">
                <a:ea typeface="Wingdings"/>
                <a:cs typeface="Wingdings"/>
                <a:sym typeface="Wingdings"/>
              </a:rPr>
              <a:t>O1 </a:t>
            </a:r>
            <a:r>
              <a:rPr lang="en-US" dirty="0">
                <a:ea typeface="Wingdings"/>
                <a:cs typeface="Wingdings"/>
                <a:sym typeface="Wingdings"/>
              </a:rPr>
              <a:t>(</a:t>
            </a:r>
            <a:r>
              <a:rPr lang="en-US" dirty="0" smtClean="0">
                <a:ea typeface="Wingdings"/>
                <a:cs typeface="Wingdings"/>
                <a:sym typeface="Wingdings"/>
              </a:rPr>
              <a:t>Sep 12, 2015</a:t>
            </a:r>
            <a:r>
              <a:rPr lang="en-US" dirty="0" smtClean="0">
                <a:ea typeface="Wingdings"/>
                <a:cs typeface="Wingdings"/>
                <a:sym typeface="Wingdings"/>
              </a:rPr>
              <a:t>-</a:t>
            </a:r>
            <a:r>
              <a:rPr lang="en-US" dirty="0" smtClean="0">
                <a:ea typeface="Wingdings"/>
                <a:cs typeface="Wingdings"/>
                <a:sym typeface="Wingdings"/>
              </a:rPr>
              <a:t>Ene</a:t>
            </a:r>
            <a:r>
              <a:rPr lang="en-US" dirty="0" smtClean="0">
                <a:ea typeface="Wingdings"/>
                <a:cs typeface="Wingdings"/>
                <a:sym typeface="Wingdings"/>
              </a:rPr>
              <a:t> </a:t>
            </a:r>
            <a:r>
              <a:rPr lang="en-US" dirty="0" smtClean="0">
                <a:ea typeface="Wingdings"/>
                <a:cs typeface="Wingdings"/>
                <a:sym typeface="Wingdings"/>
              </a:rPr>
              <a:t>19, 2016, ~48 </a:t>
            </a:r>
            <a:r>
              <a:rPr lang="en-US" dirty="0" err="1" smtClean="0">
                <a:ea typeface="Wingdings"/>
                <a:cs typeface="Wingdings"/>
                <a:sym typeface="Wingdings"/>
              </a:rPr>
              <a:t>d</a:t>
            </a:r>
            <a:r>
              <a:rPr lang="en-US" dirty="0" err="1" smtClean="0">
                <a:ea typeface="Wingdings"/>
                <a:cs typeface="Wingdings"/>
                <a:sym typeface="Wingdings"/>
              </a:rPr>
              <a:t>ías</a:t>
            </a:r>
            <a:r>
              <a:rPr lang="en-US" dirty="0" smtClean="0">
                <a:ea typeface="Wingdings"/>
                <a:cs typeface="Wingdings"/>
                <a:sym typeface="Wingdings"/>
              </a:rPr>
              <a:t> de </a:t>
            </a:r>
            <a:r>
              <a:rPr lang="en-US" dirty="0" err="1" smtClean="0">
                <a:ea typeface="Wingdings"/>
                <a:cs typeface="Wingdings"/>
                <a:sym typeface="Wingdings"/>
              </a:rPr>
              <a:t>datos</a:t>
            </a:r>
            <a:r>
              <a:rPr lang="en-US" dirty="0" smtClean="0">
                <a:ea typeface="Wingdings"/>
                <a:cs typeface="Wingdings"/>
                <a:sym typeface="Wingdings"/>
              </a:rPr>
              <a:t> en </a:t>
            </a:r>
            <a:r>
              <a:rPr lang="en-US" dirty="0" err="1" smtClean="0">
                <a:ea typeface="Wingdings"/>
                <a:cs typeface="Wingdings"/>
                <a:sym typeface="Wingdings"/>
              </a:rPr>
              <a:t>coincidencia</a:t>
            </a:r>
            <a:r>
              <a:rPr lang="en-US" dirty="0" smtClean="0">
                <a:ea typeface="Wingdings"/>
                <a:cs typeface="Wingdings"/>
                <a:sym typeface="Wingdings"/>
              </a:rPr>
              <a:t>)</a:t>
            </a:r>
            <a:endParaRPr lang="en-US" baseline="-25000" dirty="0"/>
          </a:p>
        </p:txBody>
      </p:sp>
      <p:pic>
        <p:nvPicPr>
          <p:cNvPr id="4" name="Picture 3" descr="pycbc-hist-O1-sigmas-dec5000-C02-1_3_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309" y="2665952"/>
            <a:ext cx="5380193" cy="4119691"/>
          </a:xfrm>
          <a:prstGeom prst="rect">
            <a:avLst/>
          </a:prstGeom>
        </p:spPr>
      </p:pic>
      <p:sp>
        <p:nvSpPr>
          <p:cNvPr id="10" name="TextBox 9"/>
          <p:cNvSpPr txBox="1"/>
          <p:nvPr/>
        </p:nvSpPr>
        <p:spPr>
          <a:xfrm>
            <a:off x="3693965" y="4334125"/>
            <a:ext cx="966931" cy="276999"/>
          </a:xfrm>
          <a:prstGeom prst="rect">
            <a:avLst/>
          </a:prstGeom>
          <a:noFill/>
        </p:spPr>
        <p:txBody>
          <a:bodyPr wrap="none" rtlCol="0">
            <a:spAutoFit/>
          </a:bodyPr>
          <a:lstStyle/>
          <a:p>
            <a:r>
              <a:rPr lang="en-US" sz="1200" dirty="0" smtClean="0">
                <a:solidFill>
                  <a:srgbClr val="000000"/>
                </a:solidFill>
                <a:latin typeface="+mj-lt"/>
              </a:rPr>
              <a:t>GW151226</a:t>
            </a:r>
            <a:endParaRPr lang="en-US" sz="1200" dirty="0">
              <a:solidFill>
                <a:srgbClr val="000000"/>
              </a:solidFill>
              <a:latin typeface="+mj-lt"/>
            </a:endParaRPr>
          </a:p>
        </p:txBody>
      </p:sp>
      <p:sp>
        <p:nvSpPr>
          <p:cNvPr id="11" name="TextBox 10"/>
          <p:cNvSpPr txBox="1"/>
          <p:nvPr/>
        </p:nvSpPr>
        <p:spPr>
          <a:xfrm>
            <a:off x="2968057" y="3674694"/>
            <a:ext cx="969060" cy="276999"/>
          </a:xfrm>
          <a:prstGeom prst="rect">
            <a:avLst/>
          </a:prstGeom>
          <a:noFill/>
        </p:spPr>
        <p:txBody>
          <a:bodyPr wrap="none" rtlCol="0">
            <a:spAutoFit/>
          </a:bodyPr>
          <a:lstStyle/>
          <a:p>
            <a:r>
              <a:rPr lang="en-US" sz="1200" dirty="0" smtClean="0">
                <a:solidFill>
                  <a:srgbClr val="000000"/>
                </a:solidFill>
                <a:latin typeface="+mj-lt"/>
              </a:rPr>
              <a:t>LVT151012</a:t>
            </a:r>
            <a:endParaRPr lang="en-US" sz="1200" dirty="0">
              <a:solidFill>
                <a:srgbClr val="000000"/>
              </a:solidFill>
              <a:latin typeface="+mj-lt"/>
            </a:endParaRPr>
          </a:p>
        </p:txBody>
      </p:sp>
      <p:cxnSp>
        <p:nvCxnSpPr>
          <p:cNvPr id="13" name="Straight Arrow Connector 12"/>
          <p:cNvCxnSpPr/>
          <p:nvPr/>
        </p:nvCxnSpPr>
        <p:spPr bwMode="auto">
          <a:xfrm flipV="1">
            <a:off x="4032721" y="4006774"/>
            <a:ext cx="0" cy="353539"/>
          </a:xfrm>
          <a:prstGeom prst="straightConnector1">
            <a:avLst/>
          </a:prstGeom>
          <a:solidFill>
            <a:schemeClr val="accent1"/>
          </a:solidFill>
          <a:ln w="28575"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3143633661"/>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Par</a:t>
            </a:r>
            <a:r>
              <a:rPr lang="en-US" dirty="0" err="1" smtClean="0"/>
              <a:t>ámetros</a:t>
            </a:r>
            <a:r>
              <a:rPr lang="en-US" dirty="0" smtClean="0"/>
              <a:t> de </a:t>
            </a:r>
            <a:r>
              <a:rPr lang="en-US" dirty="0" err="1" smtClean="0"/>
              <a:t>las</a:t>
            </a:r>
            <a:r>
              <a:rPr lang="en-US" dirty="0" smtClean="0"/>
              <a:t> </a:t>
            </a:r>
            <a:r>
              <a:rPr lang="en-US" dirty="0" err="1" smtClean="0"/>
              <a:t>señales</a:t>
            </a:r>
            <a:endParaRPr lang="en-US" dirty="0"/>
          </a:p>
        </p:txBody>
      </p:sp>
      <p:pic>
        <p:nvPicPr>
          <p:cNvPr id="5" name="Content Placeholder 4" descr="Screen Shot 2016-06-12 at 7.45.10 PM.png"/>
          <p:cNvPicPr>
            <a:picLocks noGrp="1" noChangeAspect="1"/>
          </p:cNvPicPr>
          <p:nvPr>
            <p:ph idx="1"/>
          </p:nvPr>
        </p:nvPicPr>
        <p:blipFill>
          <a:blip r:embed="rId2">
            <a:extLst>
              <a:ext uri="{28A0092B-C50C-407E-A947-70E740481C1C}">
                <a14:useLocalDpi xmlns:a14="http://schemas.microsoft.com/office/drawing/2010/main" val="0"/>
              </a:ext>
            </a:extLst>
          </a:blip>
          <a:srcRect l="-11231" r="-11231"/>
          <a:stretch>
            <a:fillRect/>
          </a:stretch>
        </p:blipFill>
        <p:spPr/>
      </p:pic>
      <p:sp>
        <p:nvSpPr>
          <p:cNvPr id="4" name="Slide Number Placeholder 3"/>
          <p:cNvSpPr>
            <a:spLocks noGrp="1"/>
          </p:cNvSpPr>
          <p:nvPr>
            <p:ph type="sldNum" sz="quarter" idx="12"/>
          </p:nvPr>
        </p:nvSpPr>
        <p:spPr/>
        <p:txBody>
          <a:bodyPr/>
          <a:lstStyle/>
          <a:p>
            <a:fld id="{C582E414-0DDA-9F4D-A88C-45BC487B2254}" type="slidenum">
              <a:rPr lang="en-US" smtClean="0"/>
              <a:pPr/>
              <a:t>21</a:t>
            </a:fld>
            <a:endParaRPr lang="en-US"/>
          </a:p>
        </p:txBody>
      </p:sp>
      <p:sp>
        <p:nvSpPr>
          <p:cNvPr id="6" name="TextBox 5"/>
          <p:cNvSpPr txBox="1"/>
          <p:nvPr/>
        </p:nvSpPr>
        <p:spPr>
          <a:xfrm>
            <a:off x="3391003" y="6285136"/>
            <a:ext cx="2467041" cy="338554"/>
          </a:xfrm>
          <a:prstGeom prst="rect">
            <a:avLst/>
          </a:prstGeom>
          <a:noFill/>
        </p:spPr>
        <p:txBody>
          <a:bodyPr wrap="none" rtlCol="0">
            <a:spAutoFit/>
          </a:bodyPr>
          <a:lstStyle/>
          <a:p>
            <a:pPr algn="l"/>
            <a:r>
              <a:rPr lang="en-US" sz="1600" dirty="0" smtClean="0"/>
              <a:t>50% and 90% credible regions </a:t>
            </a:r>
            <a:endParaRPr lang="en-US" sz="1600" dirty="0"/>
          </a:p>
        </p:txBody>
      </p:sp>
    </p:spTree>
    <p:extLst>
      <p:ext uri="{BB962C8B-B14F-4D97-AF65-F5344CB8AC3E}">
        <p14:creationId xmlns:p14="http://schemas.microsoft.com/office/powerpoint/2010/main" val="2542005745"/>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Black Hole Mass Chart 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562" y="1215217"/>
            <a:ext cx="6490016" cy="5192013"/>
          </a:xfrm>
          <a:prstGeom prst="rect">
            <a:avLst/>
          </a:prstGeom>
        </p:spPr>
      </p:pic>
      <p:sp>
        <p:nvSpPr>
          <p:cNvPr id="2" name="Title 1"/>
          <p:cNvSpPr>
            <a:spLocks noGrp="1"/>
          </p:cNvSpPr>
          <p:nvPr>
            <p:ph type="title"/>
          </p:nvPr>
        </p:nvSpPr>
        <p:spPr/>
        <p:txBody>
          <a:bodyPr/>
          <a:lstStyle/>
          <a:p>
            <a:r>
              <a:rPr lang="en-US" dirty="0" err="1" smtClean="0"/>
              <a:t>Cat</a:t>
            </a:r>
            <a:r>
              <a:rPr lang="en-US" dirty="0" err="1" smtClean="0"/>
              <a:t>álogo</a:t>
            </a:r>
            <a:r>
              <a:rPr lang="en-US" dirty="0" smtClean="0"/>
              <a:t> de </a:t>
            </a:r>
            <a:r>
              <a:rPr lang="en-US" dirty="0" err="1" smtClean="0"/>
              <a:t>agujeros</a:t>
            </a:r>
            <a:r>
              <a:rPr lang="en-US" dirty="0" smtClean="0"/>
              <a:t> </a:t>
            </a:r>
            <a:r>
              <a:rPr lang="en-US" dirty="0" err="1" smtClean="0"/>
              <a:t>negros</a:t>
            </a:r>
            <a:r>
              <a:rPr lang="en-US" dirty="0" smtClean="0"/>
              <a:t> con </a:t>
            </a:r>
            <a:r>
              <a:rPr lang="en-US" dirty="0" err="1" smtClean="0"/>
              <a:t>masas</a:t>
            </a:r>
            <a:r>
              <a:rPr lang="en-US" dirty="0" smtClean="0"/>
              <a:t> </a:t>
            </a:r>
            <a:r>
              <a:rPr lang="en-US" dirty="0" err="1" smtClean="0"/>
              <a:t>solares</a:t>
            </a:r>
            <a:endParaRPr lang="en-US" dirty="0"/>
          </a:p>
        </p:txBody>
      </p:sp>
      <p:sp>
        <p:nvSpPr>
          <p:cNvPr id="3" name="TextBox 2"/>
          <p:cNvSpPr txBox="1"/>
          <p:nvPr/>
        </p:nvSpPr>
        <p:spPr>
          <a:xfrm>
            <a:off x="3439679" y="6376794"/>
            <a:ext cx="1606429" cy="338554"/>
          </a:xfrm>
          <a:prstGeom prst="rect">
            <a:avLst/>
          </a:prstGeom>
          <a:noFill/>
        </p:spPr>
        <p:txBody>
          <a:bodyPr wrap="none" rtlCol="0">
            <a:spAutoFit/>
          </a:bodyPr>
          <a:lstStyle/>
          <a:p>
            <a:r>
              <a:rPr lang="en-US" sz="1600" dirty="0"/>
              <a:t>Image credit: LIGO </a:t>
            </a:r>
          </a:p>
        </p:txBody>
      </p:sp>
    </p:spTree>
    <p:extLst>
      <p:ext uri="{BB962C8B-B14F-4D97-AF65-F5344CB8AC3E}">
        <p14:creationId xmlns:p14="http://schemas.microsoft.com/office/powerpoint/2010/main" val="930443173"/>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Cu</a:t>
            </a:r>
            <a:r>
              <a:rPr lang="en-US" dirty="0" err="1" smtClean="0"/>
              <a:t>ántas</a:t>
            </a:r>
            <a:r>
              <a:rPr lang="en-US" dirty="0" smtClean="0"/>
              <a:t> </a:t>
            </a:r>
            <a:r>
              <a:rPr lang="en-US" dirty="0" err="1" smtClean="0"/>
              <a:t>coalescencias</a:t>
            </a:r>
            <a:r>
              <a:rPr lang="en-US" dirty="0" smtClean="0"/>
              <a:t>?</a:t>
            </a:r>
            <a:endParaRPr lang="en-US" dirty="0"/>
          </a:p>
        </p:txBody>
      </p:sp>
      <p:pic>
        <p:nvPicPr>
          <p:cNvPr id="5" name="Content Placeholder 4" descr="Screen Shot 2016-06-12 at 7.51.50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881" r="-7388"/>
          <a:stretch/>
        </p:blipFill>
        <p:spPr>
          <a:xfrm>
            <a:off x="0" y="1370835"/>
            <a:ext cx="4713570" cy="4250149"/>
          </a:xfrm>
        </p:spPr>
      </p:pic>
      <p:sp>
        <p:nvSpPr>
          <p:cNvPr id="4" name="Slide Number Placeholder 3"/>
          <p:cNvSpPr>
            <a:spLocks noGrp="1"/>
          </p:cNvSpPr>
          <p:nvPr>
            <p:ph type="sldNum" sz="quarter" idx="12"/>
          </p:nvPr>
        </p:nvSpPr>
        <p:spPr/>
        <p:txBody>
          <a:bodyPr/>
          <a:lstStyle/>
          <a:p>
            <a:fld id="{C582E414-0DDA-9F4D-A88C-45BC487B2254}" type="slidenum">
              <a:rPr lang="en-US" smtClean="0"/>
              <a:pPr/>
              <a:t>23</a:t>
            </a:fld>
            <a:endParaRPr lang="en-US"/>
          </a:p>
        </p:txBody>
      </p:sp>
      <p:pic>
        <p:nvPicPr>
          <p:cNvPr id="6" name="Picture 5" descr="rate-bound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6274" y="1369325"/>
            <a:ext cx="4352768" cy="4352768"/>
          </a:xfrm>
          <a:prstGeom prst="rect">
            <a:avLst/>
          </a:prstGeom>
        </p:spPr>
      </p:pic>
      <p:sp>
        <p:nvSpPr>
          <p:cNvPr id="8" name="TextBox 7"/>
          <p:cNvSpPr txBox="1"/>
          <p:nvPr/>
        </p:nvSpPr>
        <p:spPr>
          <a:xfrm>
            <a:off x="2526998" y="5826845"/>
            <a:ext cx="4237057" cy="461665"/>
          </a:xfrm>
          <a:prstGeom prst="rect">
            <a:avLst/>
          </a:prstGeom>
          <a:noFill/>
        </p:spPr>
        <p:txBody>
          <a:bodyPr wrap="none" rtlCol="0">
            <a:spAutoFit/>
          </a:bodyPr>
          <a:lstStyle/>
          <a:p>
            <a:pPr algn="l"/>
            <a:r>
              <a:rPr lang="en-US" dirty="0" smtClean="0"/>
              <a:t>90% allowed range: [9-240] /Gpc</a:t>
            </a:r>
            <a:r>
              <a:rPr lang="en-US" baseline="30000" dirty="0" smtClean="0"/>
              <a:t>3</a:t>
            </a:r>
            <a:r>
              <a:rPr lang="en-US" dirty="0" smtClean="0"/>
              <a:t>/</a:t>
            </a:r>
            <a:r>
              <a:rPr lang="en-US" dirty="0" err="1" smtClean="0"/>
              <a:t>yr</a:t>
            </a:r>
            <a:endParaRPr lang="en-US" dirty="0"/>
          </a:p>
        </p:txBody>
      </p:sp>
      <p:sp>
        <p:nvSpPr>
          <p:cNvPr id="3" name="TextBox 2"/>
          <p:cNvSpPr txBox="1"/>
          <p:nvPr/>
        </p:nvSpPr>
        <p:spPr>
          <a:xfrm rot="16200000">
            <a:off x="-459604" y="2999618"/>
            <a:ext cx="1587694" cy="461665"/>
          </a:xfrm>
          <a:prstGeom prst="rect">
            <a:avLst/>
          </a:prstGeom>
          <a:solidFill>
            <a:schemeClr val="bg1"/>
          </a:solidFill>
        </p:spPr>
        <p:txBody>
          <a:bodyPr wrap="none" rtlCol="0">
            <a:spAutoFit/>
          </a:bodyPr>
          <a:lstStyle/>
          <a:p>
            <a:r>
              <a:rPr lang="en-US" dirty="0" err="1" smtClean="0"/>
              <a:t>Probabilidad</a:t>
            </a:r>
            <a:endParaRPr lang="en-US" dirty="0"/>
          </a:p>
        </p:txBody>
      </p:sp>
      <p:sp>
        <p:nvSpPr>
          <p:cNvPr id="9" name="TextBox 8"/>
          <p:cNvSpPr txBox="1"/>
          <p:nvPr/>
        </p:nvSpPr>
        <p:spPr>
          <a:xfrm rot="16200000">
            <a:off x="4059178" y="3091543"/>
            <a:ext cx="1587694" cy="461665"/>
          </a:xfrm>
          <a:prstGeom prst="rect">
            <a:avLst/>
          </a:prstGeom>
          <a:solidFill>
            <a:schemeClr val="bg1"/>
          </a:solidFill>
        </p:spPr>
        <p:txBody>
          <a:bodyPr wrap="none" rtlCol="0">
            <a:spAutoFit/>
          </a:bodyPr>
          <a:lstStyle/>
          <a:p>
            <a:r>
              <a:rPr lang="en-US" dirty="0" err="1" smtClean="0"/>
              <a:t>Probabilidad</a:t>
            </a:r>
            <a:endParaRPr lang="en-US" dirty="0"/>
          </a:p>
        </p:txBody>
      </p:sp>
    </p:spTree>
    <p:extLst>
      <p:ext uri="{BB962C8B-B14F-4D97-AF65-F5344CB8AC3E}">
        <p14:creationId xmlns:p14="http://schemas.microsoft.com/office/powerpoint/2010/main" val="2978771785"/>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82E414-0DDA-9F4D-A88C-45BC487B2254}" type="slidenum">
              <a:rPr lang="en-US" smtClean="0"/>
              <a:pPr/>
              <a:t>24</a:t>
            </a:fld>
            <a:endParaRPr lang="en-US"/>
          </a:p>
        </p:txBody>
      </p:sp>
      <p:pic>
        <p:nvPicPr>
          <p:cNvPr id="5" name="Picture 4" descr="GW Localization 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2115"/>
            <a:ext cx="9144000" cy="5143500"/>
          </a:xfrm>
          <a:prstGeom prst="rect">
            <a:avLst/>
          </a:prstGeom>
        </p:spPr>
      </p:pic>
    </p:spTree>
    <p:extLst>
      <p:ext uri="{BB962C8B-B14F-4D97-AF65-F5344CB8AC3E}">
        <p14:creationId xmlns:p14="http://schemas.microsoft.com/office/powerpoint/2010/main" val="1666200354"/>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714" y="186114"/>
            <a:ext cx="7118824" cy="769117"/>
          </a:xfrm>
        </p:spPr>
        <p:txBody>
          <a:bodyPr/>
          <a:lstStyle/>
          <a:p>
            <a:r>
              <a:rPr lang="en-US" dirty="0" err="1" smtClean="0"/>
              <a:t>Testeando</a:t>
            </a:r>
            <a:r>
              <a:rPr lang="en-US" dirty="0" smtClean="0"/>
              <a:t> la </a:t>
            </a:r>
            <a:r>
              <a:rPr lang="en-US" dirty="0" err="1" smtClean="0"/>
              <a:t>Relatividad</a:t>
            </a:r>
            <a:r>
              <a:rPr lang="en-US" dirty="0" smtClean="0"/>
              <a:t> General</a:t>
            </a:r>
            <a:endParaRPr lang="en-US" dirty="0"/>
          </a:p>
        </p:txBody>
      </p:sp>
      <p:pic>
        <p:nvPicPr>
          <p:cNvPr id="5" name="Content Placeholder 4" descr="Screen Shot 2016-06-12 at 7.49.42 PM.png"/>
          <p:cNvPicPr>
            <a:picLocks noGrp="1" noChangeAspect="1"/>
          </p:cNvPicPr>
          <p:nvPr>
            <p:ph idx="1"/>
          </p:nvPr>
        </p:nvPicPr>
        <p:blipFill>
          <a:blip r:embed="rId2">
            <a:extLst>
              <a:ext uri="{28A0092B-C50C-407E-A947-70E740481C1C}">
                <a14:useLocalDpi xmlns:a14="http://schemas.microsoft.com/office/drawing/2010/main" val="0"/>
              </a:ext>
            </a:extLst>
          </a:blip>
          <a:srcRect l="-16401" r="-16401"/>
          <a:stretch>
            <a:fillRect/>
          </a:stretch>
        </p:blipFill>
        <p:spPr>
          <a:xfrm>
            <a:off x="-429094" y="1370436"/>
            <a:ext cx="8799818" cy="4899775"/>
          </a:xfrm>
        </p:spPr>
      </p:pic>
      <p:sp>
        <p:nvSpPr>
          <p:cNvPr id="4" name="Slide Number Placeholder 3"/>
          <p:cNvSpPr>
            <a:spLocks noGrp="1"/>
          </p:cNvSpPr>
          <p:nvPr>
            <p:ph type="sldNum" sz="quarter" idx="12"/>
          </p:nvPr>
        </p:nvSpPr>
        <p:spPr/>
        <p:txBody>
          <a:bodyPr/>
          <a:lstStyle/>
          <a:p>
            <a:fld id="{C582E414-0DDA-9F4D-A88C-45BC487B2254}" type="slidenum">
              <a:rPr lang="en-US" smtClean="0"/>
              <a:pPr/>
              <a:t>25</a:t>
            </a:fld>
            <a:endParaRPr lang="en-US"/>
          </a:p>
        </p:txBody>
      </p:sp>
      <p:sp>
        <p:nvSpPr>
          <p:cNvPr id="6" name="TextBox 5"/>
          <p:cNvSpPr txBox="1"/>
          <p:nvPr/>
        </p:nvSpPr>
        <p:spPr>
          <a:xfrm rot="16200000">
            <a:off x="-542708" y="3292762"/>
            <a:ext cx="2861681" cy="400110"/>
          </a:xfrm>
          <a:prstGeom prst="rect">
            <a:avLst/>
          </a:prstGeom>
          <a:noFill/>
        </p:spPr>
        <p:txBody>
          <a:bodyPr wrap="none" rtlCol="0">
            <a:spAutoFit/>
          </a:bodyPr>
          <a:lstStyle/>
          <a:p>
            <a:r>
              <a:rPr lang="en-US" sz="2000" dirty="0" smtClean="0"/>
              <a:t>Fractional </a:t>
            </a:r>
            <a:r>
              <a:rPr lang="en-US" sz="2000" dirty="0"/>
              <a:t>d</a:t>
            </a:r>
            <a:r>
              <a:rPr lang="en-US" sz="2000" dirty="0" smtClean="0"/>
              <a:t>eviation from GR</a:t>
            </a:r>
            <a:endParaRPr lang="en-US" sz="2000" dirty="0"/>
          </a:p>
        </p:txBody>
      </p:sp>
      <p:pic>
        <p:nvPicPr>
          <p:cNvPr id="7" name="Picture 9"/>
          <p:cNvPicPr>
            <a:picLocks noChangeAspect="1" noChangeArrowheads="1"/>
          </p:cNvPicPr>
          <p:nvPr/>
        </p:nvPicPr>
        <p:blipFill>
          <a:blip r:embed="rId3"/>
          <a:srcRect/>
          <a:stretch>
            <a:fillRect/>
          </a:stretch>
        </p:blipFill>
        <p:spPr bwMode="auto">
          <a:xfrm>
            <a:off x="7305641" y="1117600"/>
            <a:ext cx="1522447" cy="1758485"/>
          </a:xfrm>
          <a:prstGeom prst="rect">
            <a:avLst/>
          </a:prstGeom>
          <a:noFill/>
          <a:ln w="9525">
            <a:noFill/>
            <a:miter lim="800000"/>
            <a:headEnd/>
            <a:tailEnd/>
          </a:ln>
          <a:effectLst/>
        </p:spPr>
      </p:pic>
    </p:spTree>
    <p:extLst>
      <p:ext uri="{BB962C8B-B14F-4D97-AF65-F5344CB8AC3E}">
        <p14:creationId xmlns:p14="http://schemas.microsoft.com/office/powerpoint/2010/main" val="3766568819"/>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0" y="373868"/>
            <a:ext cx="8520600" cy="702610"/>
          </a:xfrm>
          <a:prstGeom prst="rect">
            <a:avLst/>
          </a:prstGeom>
        </p:spPr>
        <p:txBody>
          <a:bodyPr lIns="91425" tIns="91425" rIns="91425" bIns="91425" anchor="t" anchorCtr="0">
            <a:noAutofit/>
          </a:bodyPr>
          <a:lstStyle/>
          <a:p>
            <a:pPr lvl="0" rtl="0">
              <a:spcBef>
                <a:spcPts val="0"/>
              </a:spcBef>
              <a:buNone/>
            </a:pPr>
            <a:r>
              <a:rPr lang="en" dirty="0">
                <a:latin typeface="Times New Roman"/>
                <a:ea typeface="Times New Roman"/>
                <a:cs typeface="Times New Roman"/>
                <a:sym typeface="Times New Roman"/>
              </a:rPr>
              <a:t>GW150914</a:t>
            </a:r>
            <a:r>
              <a:rPr lang="en" dirty="0">
                <a:latin typeface="Indie Flower"/>
                <a:ea typeface="Indie Flower"/>
                <a:cs typeface="Indie Flower"/>
                <a:sym typeface="Indie Flower"/>
              </a:rPr>
              <a:t>: </a:t>
            </a:r>
            <a:r>
              <a:rPr lang="es-ES_tradnl" dirty="0" smtClean="0">
                <a:latin typeface="Indie Flower"/>
                <a:ea typeface="Indie Flower"/>
                <a:cs typeface="Indie Flower"/>
                <a:sym typeface="Indie Flower"/>
              </a:rPr>
              <a:t>¿</a:t>
            </a:r>
            <a:r>
              <a:rPr lang="es-ES_tradnl" dirty="0">
                <a:sym typeface="Indie Flower"/>
              </a:rPr>
              <a:t>o</a:t>
            </a:r>
            <a:r>
              <a:rPr lang="es-ES_tradnl" dirty="0" smtClean="0"/>
              <a:t>ndas electromagnéticas?</a:t>
            </a:r>
            <a:endParaRPr lang="en" dirty="0">
              <a:latin typeface="Indie Flower"/>
              <a:ea typeface="Indie Flower"/>
              <a:cs typeface="Indie Flower"/>
              <a:sym typeface="Indie Flower"/>
            </a:endParaRPr>
          </a:p>
        </p:txBody>
      </p:sp>
      <p:sp>
        <p:nvSpPr>
          <p:cNvPr id="150" name="Shape 15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26</a:t>
            </a:fld>
            <a:endParaRPr lang="en"/>
          </a:p>
        </p:txBody>
      </p:sp>
      <p:grpSp>
        <p:nvGrpSpPr>
          <p:cNvPr id="157" name="Shape 157"/>
          <p:cNvGrpSpPr/>
          <p:nvPr/>
        </p:nvGrpSpPr>
        <p:grpSpPr>
          <a:xfrm>
            <a:off x="342790" y="3439282"/>
            <a:ext cx="8520598" cy="3108167"/>
            <a:chOff x="342790" y="1781024"/>
            <a:chExt cx="8520598" cy="3108167"/>
          </a:xfrm>
        </p:grpSpPr>
        <p:pic>
          <p:nvPicPr>
            <p:cNvPr id="158" name="Shape 158"/>
            <p:cNvPicPr preferRelativeResize="0"/>
            <p:nvPr/>
          </p:nvPicPr>
          <p:blipFill>
            <a:blip r:embed="rId3">
              <a:alphaModFix/>
            </a:blip>
            <a:stretch>
              <a:fillRect/>
            </a:stretch>
          </p:blipFill>
          <p:spPr>
            <a:xfrm>
              <a:off x="342790" y="1781024"/>
              <a:ext cx="8520598" cy="2707880"/>
            </a:xfrm>
            <a:prstGeom prst="rect">
              <a:avLst/>
            </a:prstGeom>
            <a:noFill/>
            <a:ln>
              <a:noFill/>
            </a:ln>
          </p:spPr>
        </p:pic>
        <p:sp>
          <p:nvSpPr>
            <p:cNvPr id="159" name="Shape 159"/>
            <p:cNvSpPr txBox="1"/>
            <p:nvPr/>
          </p:nvSpPr>
          <p:spPr>
            <a:xfrm>
              <a:off x="4813905" y="4539091"/>
              <a:ext cx="3299951" cy="350100"/>
            </a:xfrm>
            <a:prstGeom prst="rect">
              <a:avLst/>
            </a:prstGeom>
            <a:noFill/>
            <a:ln>
              <a:noFill/>
            </a:ln>
          </p:spPr>
          <p:txBody>
            <a:bodyPr lIns="91425" tIns="91425" rIns="91425" bIns="91425" anchor="t" anchorCtr="0">
              <a:noAutofit/>
            </a:bodyPr>
            <a:lstStyle/>
            <a:p>
              <a:pPr lvl="0">
                <a:spcBef>
                  <a:spcPts val="0"/>
                </a:spcBef>
                <a:buNone/>
              </a:pPr>
              <a:r>
                <a:rPr lang="en-US" dirty="0">
                  <a:hlinkClick r:id="rId4"/>
                </a:rPr>
                <a:t>ApJL, 818, L22, 2016 </a:t>
              </a:r>
              <a:endParaRPr lang="en" dirty="0"/>
            </a:p>
          </p:txBody>
        </p:sp>
      </p:grpSp>
      <p:sp>
        <p:nvSpPr>
          <p:cNvPr id="160" name="Shape 160"/>
          <p:cNvSpPr txBox="1"/>
          <p:nvPr/>
        </p:nvSpPr>
        <p:spPr>
          <a:xfrm>
            <a:off x="311700" y="1050100"/>
            <a:ext cx="8460600" cy="2193000"/>
          </a:xfrm>
          <a:prstGeom prst="rect">
            <a:avLst/>
          </a:prstGeom>
          <a:noFill/>
          <a:ln>
            <a:noFill/>
          </a:ln>
        </p:spPr>
        <p:txBody>
          <a:bodyPr lIns="91425" tIns="91425" rIns="91425" bIns="91425" anchor="t" anchorCtr="0">
            <a:noAutofit/>
          </a:bodyPr>
          <a:lstStyle/>
          <a:p>
            <a:pPr marL="457200" lvl="0" indent="-355600" algn="l" rtl="0">
              <a:spcBef>
                <a:spcPts val="0"/>
              </a:spcBef>
              <a:buSzPct val="100000"/>
              <a:buChar char="●"/>
            </a:pPr>
            <a:r>
              <a:rPr lang="es-ES_tradnl" sz="2000" dirty="0" smtClean="0"/>
              <a:t>Se mandó </a:t>
            </a:r>
            <a:r>
              <a:rPr lang="es-ES_tradnl" sz="2000" dirty="0"/>
              <a:t>a</a:t>
            </a:r>
            <a:r>
              <a:rPr lang="es-ES_tradnl" sz="2000" dirty="0" smtClean="0"/>
              <a:t>lerta a </a:t>
            </a:r>
            <a:r>
              <a:rPr lang="en" sz="2000" dirty="0" smtClean="0"/>
              <a:t>63 </a:t>
            </a:r>
            <a:r>
              <a:rPr lang="es-ES_tradnl" sz="2000" dirty="0" smtClean="0"/>
              <a:t>grupos colaboradores de astronomía menos de </a:t>
            </a:r>
            <a:r>
              <a:rPr lang="en" sz="2000" dirty="0" smtClean="0"/>
              <a:t> </a:t>
            </a:r>
            <a:r>
              <a:rPr lang="en" sz="2000" dirty="0"/>
              <a:t>2 </a:t>
            </a:r>
            <a:r>
              <a:rPr lang="en" sz="2000" dirty="0" smtClean="0"/>
              <a:t>days</a:t>
            </a:r>
            <a:r>
              <a:rPr lang="es-ES_tradnl" sz="2000" dirty="0" smtClean="0"/>
              <a:t> después del 14 de septiembre. </a:t>
            </a:r>
            <a:endParaRPr lang="en" sz="2000" dirty="0"/>
          </a:p>
          <a:p>
            <a:pPr lvl="0" algn="l" rtl="0">
              <a:spcBef>
                <a:spcPts val="0"/>
              </a:spcBef>
              <a:buNone/>
            </a:pPr>
            <a:endParaRPr sz="2000" dirty="0"/>
          </a:p>
          <a:p>
            <a:pPr marL="457200" lvl="0" indent="-355600" algn="l">
              <a:spcBef>
                <a:spcPts val="0"/>
              </a:spcBef>
              <a:buSzPct val="100000"/>
              <a:buChar char="●"/>
            </a:pPr>
            <a:r>
              <a:rPr lang="en" sz="2000" dirty="0"/>
              <a:t>25 </a:t>
            </a:r>
            <a:r>
              <a:rPr lang="es-ES_tradnl" sz="2000" dirty="0" smtClean="0"/>
              <a:t>grupos (incluyendo TOROS con un observatorio en Argentina) </a:t>
            </a:r>
            <a:r>
              <a:rPr lang="en" sz="2000" dirty="0" smtClean="0"/>
              <a:t>partici</a:t>
            </a:r>
            <a:r>
              <a:rPr lang="es-ES_tradnl" sz="2000" dirty="0" err="1" smtClean="0"/>
              <a:t>paron</a:t>
            </a:r>
            <a:r>
              <a:rPr lang="es-ES_tradnl" sz="2000" dirty="0" smtClean="0"/>
              <a:t> en</a:t>
            </a:r>
            <a:r>
              <a:rPr lang="en" sz="2000" dirty="0" smtClean="0"/>
              <a:t> </a:t>
            </a:r>
            <a:r>
              <a:rPr lang="es-ES_tradnl" sz="2000" dirty="0" smtClean="0"/>
              <a:t>el </a:t>
            </a:r>
            <a:r>
              <a:rPr lang="es-ES_tradnl" sz="2000" dirty="0" err="1" smtClean="0"/>
              <a:t>seguimioento</a:t>
            </a:r>
            <a:r>
              <a:rPr lang="es-ES_tradnl" sz="2000" dirty="0" smtClean="0"/>
              <a:t> de GW150914 con satélites espaciales y diversos telescopios, buscando coincidencias en el espectro electromagnético en</a:t>
            </a:r>
            <a:r>
              <a:rPr lang="en" sz="2000" dirty="0" smtClean="0"/>
              <a:t> </a:t>
            </a:r>
            <a:r>
              <a:rPr lang="en" sz="2000" dirty="0"/>
              <a:t>19 </a:t>
            </a:r>
            <a:r>
              <a:rPr lang="es-ES_tradnl" sz="2000" dirty="0" smtClean="0"/>
              <a:t>ó</a:t>
            </a:r>
            <a:r>
              <a:rPr lang="en" sz="2000" dirty="0" smtClean="0"/>
              <a:t>rde</a:t>
            </a:r>
            <a:r>
              <a:rPr lang="es-ES_tradnl" sz="2000" dirty="0" err="1" smtClean="0"/>
              <a:t>nes</a:t>
            </a:r>
            <a:r>
              <a:rPr lang="en" sz="2000" dirty="0" smtClean="0"/>
              <a:t> </a:t>
            </a:r>
            <a:r>
              <a:rPr lang="es-ES_tradnl" sz="2000" dirty="0" smtClean="0"/>
              <a:t>de </a:t>
            </a:r>
            <a:r>
              <a:rPr lang="en" sz="2000" dirty="0" smtClean="0"/>
              <a:t>magnitud </a:t>
            </a:r>
            <a:r>
              <a:rPr lang="es-ES_tradnl" sz="2000" dirty="0" smtClean="0"/>
              <a:t>en longitudes de onda</a:t>
            </a:r>
            <a:r>
              <a:rPr lang="en" sz="2000" dirty="0" smtClean="0"/>
              <a:t>.</a:t>
            </a:r>
            <a:endParaRPr lang="en" sz="2000" dirty="0"/>
          </a:p>
        </p:txBody>
      </p:sp>
    </p:spTree>
    <p:extLst>
      <p:ext uri="{BB962C8B-B14F-4D97-AF65-F5344CB8AC3E}">
        <p14:creationId xmlns:p14="http://schemas.microsoft.com/office/powerpoint/2010/main" val="220048056"/>
      </p:ext>
    </p:extLst>
  </p:cSld>
  <p:clrMapOvr>
    <a:masterClrMapping/>
  </p:clrMapOvr>
  <p:transition xmlns:p14="http://schemas.microsoft.com/office/powerpoint/2010/mai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El </a:t>
            </a:r>
            <a:r>
              <a:rPr lang="en-US" dirty="0" err="1" smtClean="0"/>
              <a:t>futuro</a:t>
            </a:r>
            <a:r>
              <a:rPr lang="en-US" dirty="0" smtClean="0"/>
              <a:t> (</a:t>
            </a:r>
            <a:r>
              <a:rPr lang="en-US" dirty="0" err="1" smtClean="0"/>
              <a:t>cercano</a:t>
            </a:r>
            <a:r>
              <a:rPr lang="en-US" dirty="0" smtClean="0"/>
              <a:t>)</a:t>
            </a:r>
            <a:endParaRPr lang="en-US" dirty="0"/>
          </a:p>
        </p:txBody>
      </p:sp>
      <p:sp>
        <p:nvSpPr>
          <p:cNvPr id="4" name="Slide Number Placeholder 3"/>
          <p:cNvSpPr>
            <a:spLocks noGrp="1"/>
          </p:cNvSpPr>
          <p:nvPr>
            <p:ph type="sldNum" sz="quarter" idx="12"/>
          </p:nvPr>
        </p:nvSpPr>
        <p:spPr/>
        <p:txBody>
          <a:bodyPr/>
          <a:lstStyle/>
          <a:p>
            <a:fld id="{C582E414-0DDA-9F4D-A88C-45BC487B2254}" type="slidenum">
              <a:rPr lang="en-US" smtClean="0"/>
              <a:pPr/>
              <a:t>27</a:t>
            </a:fld>
            <a:endParaRPr lang="en-US"/>
          </a:p>
        </p:txBody>
      </p:sp>
      <p:pic>
        <p:nvPicPr>
          <p:cNvPr id="7" name="Content Placeholder 6" descr="Screen Shot 2016-03-16 at 7.08.30 AM.png"/>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3931" b="918"/>
          <a:stretch/>
        </p:blipFill>
        <p:spPr>
          <a:xfrm>
            <a:off x="1765906" y="895048"/>
            <a:ext cx="5551714" cy="2237579"/>
          </a:xfrm>
        </p:spPr>
      </p:pic>
      <p:pic>
        <p:nvPicPr>
          <p:cNvPr id="9" name="Picture 8" descr="Screen Shot 2016-03-16 at 7.09.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803" y="2306421"/>
            <a:ext cx="5179195" cy="2906146"/>
          </a:xfrm>
          <a:prstGeom prst="rect">
            <a:avLst/>
          </a:prstGeom>
        </p:spPr>
      </p:pic>
      <p:pic>
        <p:nvPicPr>
          <p:cNvPr id="10" name="Picture 9" descr="Screen Shot 2016-03-16 at 7.11.3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296" y="5123285"/>
            <a:ext cx="6894439" cy="1472405"/>
          </a:xfrm>
          <a:prstGeom prst="rect">
            <a:avLst/>
          </a:prstGeom>
        </p:spPr>
      </p:pic>
    </p:spTree>
    <p:extLst>
      <p:ext uri="{BB962C8B-B14F-4D97-AF65-F5344CB8AC3E}">
        <p14:creationId xmlns:p14="http://schemas.microsoft.com/office/powerpoint/2010/main" val="1257990683"/>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p:txBody>
          <a:bodyPr/>
          <a:lstStyle/>
          <a:p>
            <a:r>
              <a:rPr lang="en-US" dirty="0" err="1" smtClean="0"/>
              <a:t>Posibles</a:t>
            </a:r>
            <a:r>
              <a:rPr lang="en-US" dirty="0" smtClean="0"/>
              <a:t> </a:t>
            </a:r>
            <a:r>
              <a:rPr lang="en-US" dirty="0" err="1" smtClean="0"/>
              <a:t>descubrimientos</a:t>
            </a:r>
            <a:r>
              <a:rPr lang="en-US" dirty="0" smtClean="0"/>
              <a:t>:</a:t>
            </a:r>
            <a:br>
              <a:rPr lang="en-US" dirty="0" smtClean="0"/>
            </a:br>
            <a:r>
              <a:rPr lang="en-US" dirty="0" smtClean="0"/>
              <a:t>¡no </a:t>
            </a:r>
            <a:r>
              <a:rPr lang="en-US" dirty="0" err="1" smtClean="0"/>
              <a:t>sólo</a:t>
            </a:r>
            <a:r>
              <a:rPr lang="en-US" dirty="0" smtClean="0"/>
              <a:t> </a:t>
            </a:r>
            <a:r>
              <a:rPr lang="en-US" dirty="0" err="1" smtClean="0"/>
              <a:t>agujeros</a:t>
            </a:r>
            <a:r>
              <a:rPr lang="en-US" dirty="0" smtClean="0"/>
              <a:t> </a:t>
            </a:r>
            <a:r>
              <a:rPr lang="en-US" dirty="0" err="1" smtClean="0"/>
              <a:t>negros</a:t>
            </a:r>
            <a:r>
              <a:rPr lang="en-US" dirty="0"/>
              <a:t>!</a:t>
            </a:r>
          </a:p>
        </p:txBody>
      </p:sp>
      <p:sp>
        <p:nvSpPr>
          <p:cNvPr id="6" name="Slide Number Placeholder 5"/>
          <p:cNvSpPr>
            <a:spLocks noGrp="1"/>
          </p:cNvSpPr>
          <p:nvPr>
            <p:ph type="sldNum" sz="quarter" idx="12"/>
          </p:nvPr>
        </p:nvSpPr>
        <p:spPr/>
        <p:txBody>
          <a:bodyPr/>
          <a:lstStyle/>
          <a:p>
            <a:pPr>
              <a:defRPr/>
            </a:pPr>
            <a:fld id="{C077BA50-DE58-F945-A93D-D21062C6CDC2}" type="slidenum">
              <a:rPr lang="en-US" smtClean="0"/>
              <a:pPr>
                <a:defRPr/>
              </a:pPr>
              <a:t>28</a:t>
            </a:fld>
            <a:endParaRPr lang="en-US"/>
          </a:p>
        </p:txBody>
      </p:sp>
      <p:pic>
        <p:nvPicPr>
          <p:cNvPr id="9" name="Picture 19" descr="lsclogo"/>
          <p:cNvPicPr>
            <a:picLocks noChangeAspect="1" noChangeArrowheads="1"/>
          </p:cNvPicPr>
          <p:nvPr/>
        </p:nvPicPr>
        <p:blipFill>
          <a:blip r:embed="rId3"/>
          <a:srcRect/>
          <a:stretch>
            <a:fillRect/>
          </a:stretch>
        </p:blipFill>
        <p:spPr bwMode="auto">
          <a:xfrm>
            <a:off x="7788275" y="0"/>
            <a:ext cx="1350963" cy="574675"/>
          </a:xfrm>
          <a:prstGeom prst="rect">
            <a:avLst/>
          </a:prstGeom>
          <a:noFill/>
        </p:spPr>
      </p:pic>
      <p:grpSp>
        <p:nvGrpSpPr>
          <p:cNvPr id="22" name="Group 21"/>
          <p:cNvGrpSpPr/>
          <p:nvPr/>
        </p:nvGrpSpPr>
        <p:grpSpPr>
          <a:xfrm>
            <a:off x="0" y="503376"/>
            <a:ext cx="1802190" cy="2537023"/>
            <a:chOff x="-120952" y="503376"/>
            <a:chExt cx="1802190" cy="2537023"/>
          </a:xfrm>
        </p:grpSpPr>
        <p:sp>
          <p:nvSpPr>
            <p:cNvPr id="11" name="Text Box 14"/>
            <p:cNvSpPr txBox="1">
              <a:spLocks noChangeArrowheads="1"/>
            </p:cNvSpPr>
            <p:nvPr/>
          </p:nvSpPr>
          <p:spPr bwMode="auto">
            <a:xfrm>
              <a:off x="-120952" y="1417776"/>
              <a:ext cx="1752600" cy="396875"/>
            </a:xfrm>
            <a:prstGeom prst="rect">
              <a:avLst/>
            </a:prstGeom>
            <a:noFill/>
            <a:ln w="12700">
              <a:noFill/>
              <a:miter lim="800000"/>
              <a:headEnd type="none" w="sm" len="sm"/>
              <a:tailEnd type="none" w="sm" len="sm"/>
            </a:ln>
          </p:spPr>
          <p:txBody>
            <a:bodyPr>
              <a:prstTxWarp prst="textNoShape">
                <a:avLst/>
              </a:prstTxWarp>
              <a:spAutoFit/>
            </a:bodyPr>
            <a:lstStyle/>
            <a:p>
              <a:r>
                <a:rPr lang="en-US" sz="1000" dirty="0"/>
                <a:t>Crab pulsar (NASA, Chandra Observatory)</a:t>
              </a:r>
              <a:endParaRPr lang="en-US" sz="1200" dirty="0"/>
            </a:p>
          </p:txBody>
        </p:sp>
        <p:pic>
          <p:nvPicPr>
            <p:cNvPr id="13" name="Picture 16" descr="crabpurplemedrez"/>
            <p:cNvPicPr>
              <a:picLocks noChangeAspect="1" noChangeArrowheads="1"/>
            </p:cNvPicPr>
            <p:nvPr/>
          </p:nvPicPr>
          <p:blipFill>
            <a:blip r:embed="rId4"/>
            <a:srcRect/>
            <a:stretch>
              <a:fillRect/>
            </a:stretch>
          </p:blipFill>
          <p:spPr bwMode="auto">
            <a:xfrm>
              <a:off x="152401" y="503376"/>
              <a:ext cx="914401" cy="912813"/>
            </a:xfrm>
            <a:prstGeom prst="rect">
              <a:avLst/>
            </a:prstGeom>
            <a:noFill/>
            <a:ln w="9525">
              <a:noFill/>
              <a:miter lim="800000"/>
              <a:headEnd/>
              <a:tailEnd/>
            </a:ln>
          </p:spPr>
        </p:pic>
        <p:pic>
          <p:nvPicPr>
            <p:cNvPr id="14" name="Picture 17" descr="sine"/>
            <p:cNvPicPr>
              <a:picLocks noChangeAspect="1" noChangeArrowheads="1"/>
            </p:cNvPicPr>
            <p:nvPr/>
          </p:nvPicPr>
          <p:blipFill>
            <a:blip r:embed="rId5"/>
            <a:srcRect/>
            <a:stretch>
              <a:fillRect/>
            </a:stretch>
          </p:blipFill>
          <p:spPr bwMode="auto">
            <a:xfrm>
              <a:off x="1" y="1798777"/>
              <a:ext cx="1371601" cy="609600"/>
            </a:xfrm>
            <a:prstGeom prst="rect">
              <a:avLst/>
            </a:prstGeom>
            <a:noFill/>
            <a:ln w="9525">
              <a:noFill/>
              <a:miter lim="800000"/>
              <a:headEnd/>
              <a:tailEnd/>
            </a:ln>
          </p:spPr>
        </p:pic>
        <p:sp>
          <p:nvSpPr>
            <p:cNvPr id="15" name="Text Box 18"/>
            <p:cNvSpPr txBox="1">
              <a:spLocks noChangeArrowheads="1"/>
            </p:cNvSpPr>
            <p:nvPr/>
          </p:nvSpPr>
          <p:spPr bwMode="auto">
            <a:xfrm>
              <a:off x="-12582" y="2455623"/>
              <a:ext cx="1693820" cy="584776"/>
            </a:xfrm>
            <a:prstGeom prst="rect">
              <a:avLst/>
            </a:prstGeom>
            <a:noFill/>
            <a:ln w="12700">
              <a:noFill/>
              <a:miter lim="800000"/>
              <a:headEnd type="none" w="sm" len="sm"/>
              <a:tailEnd type="none" w="sm" len="sm"/>
            </a:ln>
          </p:spPr>
          <p:txBody>
            <a:bodyPr wrap="square">
              <a:prstTxWarp prst="textNoShape">
                <a:avLst/>
              </a:prstTxWarp>
              <a:spAutoFit/>
            </a:bodyPr>
            <a:lstStyle/>
            <a:p>
              <a:pPr algn="l"/>
              <a:r>
                <a:rPr lang="en-US" sz="1600" dirty="0" err="1" smtClean="0">
                  <a:solidFill>
                    <a:srgbClr val="CC0066"/>
                  </a:solidFill>
                </a:rPr>
                <a:t>Ondas</a:t>
              </a:r>
              <a:r>
                <a:rPr lang="en-US" sz="1600" dirty="0" smtClean="0">
                  <a:solidFill>
                    <a:srgbClr val="CC0066"/>
                  </a:solidFill>
                </a:rPr>
                <a:t> </a:t>
              </a:r>
              <a:r>
                <a:rPr lang="en-US" sz="1600" dirty="0" err="1" smtClean="0">
                  <a:solidFill>
                    <a:srgbClr val="CC0066"/>
                  </a:solidFill>
                </a:rPr>
                <a:t>periódicas</a:t>
              </a:r>
              <a:r>
                <a:rPr lang="en-US" sz="1600" dirty="0" smtClean="0">
                  <a:solidFill>
                    <a:srgbClr val="CC0066"/>
                  </a:solidFill>
                </a:rPr>
                <a:t>, </a:t>
              </a:r>
              <a:r>
                <a:rPr lang="en-US" sz="1600" dirty="0" err="1" smtClean="0">
                  <a:solidFill>
                    <a:srgbClr val="CC0066"/>
                  </a:solidFill>
                </a:rPr>
                <a:t>continuas</a:t>
              </a:r>
              <a:endParaRPr lang="en-US" sz="1600" dirty="0">
                <a:solidFill>
                  <a:srgbClr val="CC0066"/>
                </a:solidFill>
              </a:endParaRPr>
            </a:p>
          </p:txBody>
        </p:sp>
      </p:grpSp>
      <p:pic>
        <p:nvPicPr>
          <p:cNvPr id="20" name="Picture 14" descr="ligochirp"/>
          <p:cNvPicPr>
            <a:picLocks noChangeArrowheads="1"/>
          </p:cNvPicPr>
          <p:nvPr/>
        </p:nvPicPr>
        <p:blipFill>
          <a:blip r:embed="rId6"/>
          <a:srcRect l="12102" t="29932" r="6050" b="21379"/>
          <a:stretch>
            <a:fillRect/>
          </a:stretch>
        </p:blipFill>
        <p:spPr bwMode="auto">
          <a:xfrm>
            <a:off x="7596395" y="1706403"/>
            <a:ext cx="1385965" cy="728299"/>
          </a:xfrm>
          <a:prstGeom prst="rect">
            <a:avLst/>
          </a:prstGeom>
          <a:noFill/>
          <a:ln w="9525">
            <a:noFill/>
            <a:miter lim="800000"/>
            <a:headEnd/>
            <a:tailEnd/>
          </a:ln>
        </p:spPr>
      </p:pic>
      <p:pic>
        <p:nvPicPr>
          <p:cNvPr id="3" name="Picture 2" descr="Screen Shot 2016-04-24 at 2.27.30 PM.png"/>
          <p:cNvPicPr>
            <a:picLocks noChangeAspect="1"/>
          </p:cNvPicPr>
          <p:nvPr/>
        </p:nvPicPr>
        <p:blipFill rotWithShape="1">
          <a:blip r:embed="rId7">
            <a:extLst>
              <a:ext uri="{28A0092B-C50C-407E-A947-70E740481C1C}">
                <a14:useLocalDpi xmlns:a14="http://schemas.microsoft.com/office/drawing/2010/main" val="0"/>
              </a:ext>
            </a:extLst>
          </a:blip>
          <a:srcRect l="4738" r="1572"/>
          <a:stretch/>
        </p:blipFill>
        <p:spPr>
          <a:xfrm>
            <a:off x="1596571" y="1132426"/>
            <a:ext cx="4914812" cy="4223199"/>
          </a:xfrm>
          <a:prstGeom prst="rect">
            <a:avLst/>
          </a:prstGeom>
        </p:spPr>
      </p:pic>
      <p:sp>
        <p:nvSpPr>
          <p:cNvPr id="2" name="TextBox 1"/>
          <p:cNvSpPr txBox="1"/>
          <p:nvPr/>
        </p:nvSpPr>
        <p:spPr>
          <a:xfrm>
            <a:off x="6617225" y="2527904"/>
            <a:ext cx="2526775" cy="584776"/>
          </a:xfrm>
          <a:prstGeom prst="rect">
            <a:avLst/>
          </a:prstGeom>
          <a:noFill/>
        </p:spPr>
        <p:txBody>
          <a:bodyPr wrap="square" rtlCol="0">
            <a:spAutoFit/>
          </a:bodyPr>
          <a:lstStyle/>
          <a:p>
            <a:pPr algn="l"/>
            <a:r>
              <a:rPr lang="en-US" sz="1600" dirty="0" err="1" smtClean="0">
                <a:solidFill>
                  <a:srgbClr val="CC0066"/>
                </a:solidFill>
              </a:rPr>
              <a:t>Sistemas</a:t>
            </a:r>
            <a:r>
              <a:rPr lang="en-US" sz="1600" dirty="0" smtClean="0">
                <a:solidFill>
                  <a:srgbClr val="CC0066"/>
                </a:solidFill>
              </a:rPr>
              <a:t> </a:t>
            </a:r>
            <a:r>
              <a:rPr lang="en-US" sz="1600" dirty="0" err="1" smtClean="0">
                <a:solidFill>
                  <a:srgbClr val="CC0066"/>
                </a:solidFill>
              </a:rPr>
              <a:t>binarios</a:t>
            </a:r>
            <a:r>
              <a:rPr lang="en-US" sz="1600" dirty="0" smtClean="0">
                <a:solidFill>
                  <a:srgbClr val="CC0066"/>
                </a:solidFill>
              </a:rPr>
              <a:t> con </a:t>
            </a:r>
            <a:r>
              <a:rPr lang="en-US" sz="1600" dirty="0" err="1" smtClean="0">
                <a:solidFill>
                  <a:srgbClr val="CC0066"/>
                </a:solidFill>
              </a:rPr>
              <a:t>estrellas</a:t>
            </a:r>
            <a:r>
              <a:rPr lang="en-US" sz="1600" dirty="0" smtClean="0">
                <a:solidFill>
                  <a:srgbClr val="CC0066"/>
                </a:solidFill>
              </a:rPr>
              <a:t> de </a:t>
            </a:r>
            <a:r>
              <a:rPr lang="en-US" sz="1600" dirty="0" err="1" smtClean="0">
                <a:solidFill>
                  <a:srgbClr val="CC0066"/>
                </a:solidFill>
              </a:rPr>
              <a:t>neutrones</a:t>
            </a:r>
            <a:r>
              <a:rPr lang="en-US" sz="1600" dirty="0" smtClean="0">
                <a:solidFill>
                  <a:srgbClr val="CC0066"/>
                </a:solidFill>
              </a:rPr>
              <a:t> y </a:t>
            </a:r>
            <a:r>
              <a:rPr lang="en-US" sz="1600" dirty="0" err="1" smtClean="0">
                <a:solidFill>
                  <a:srgbClr val="CC0066"/>
                </a:solidFill>
              </a:rPr>
              <a:t>agujeros</a:t>
            </a:r>
            <a:r>
              <a:rPr lang="en-US" sz="1600" dirty="0" smtClean="0">
                <a:solidFill>
                  <a:srgbClr val="CC0066"/>
                </a:solidFill>
              </a:rPr>
              <a:t> </a:t>
            </a:r>
            <a:r>
              <a:rPr lang="en-US" sz="1600" dirty="0" err="1" smtClean="0">
                <a:solidFill>
                  <a:srgbClr val="CC0066"/>
                </a:solidFill>
              </a:rPr>
              <a:t>negros</a:t>
            </a:r>
            <a:endParaRPr lang="en-US" sz="1600" dirty="0">
              <a:solidFill>
                <a:srgbClr val="CC0066"/>
              </a:solidFill>
            </a:endParaRPr>
          </a:p>
        </p:txBody>
      </p:sp>
      <p:grpSp>
        <p:nvGrpSpPr>
          <p:cNvPr id="27" name="Group 26"/>
          <p:cNvGrpSpPr/>
          <p:nvPr/>
        </p:nvGrpSpPr>
        <p:grpSpPr>
          <a:xfrm>
            <a:off x="4934952" y="4124476"/>
            <a:ext cx="4003430" cy="2275365"/>
            <a:chOff x="5019618" y="3991428"/>
            <a:chExt cx="4003430" cy="2275365"/>
          </a:xfrm>
        </p:grpSpPr>
        <p:pic>
          <p:nvPicPr>
            <p:cNvPr id="23" name="Picture 5" descr="random"/>
            <p:cNvPicPr>
              <a:picLocks noChangeAspect="1" noChangeArrowheads="1"/>
            </p:cNvPicPr>
            <p:nvPr/>
          </p:nvPicPr>
          <p:blipFill>
            <a:blip r:embed="rId8"/>
            <a:srcRect/>
            <a:stretch>
              <a:fillRect/>
            </a:stretch>
          </p:blipFill>
          <p:spPr bwMode="auto">
            <a:xfrm>
              <a:off x="5019618" y="5395255"/>
              <a:ext cx="1787525" cy="871538"/>
            </a:xfrm>
            <a:prstGeom prst="rect">
              <a:avLst/>
            </a:prstGeom>
            <a:noFill/>
            <a:ln w="9525">
              <a:noFill/>
              <a:miter lim="800000"/>
              <a:headEnd/>
              <a:tailEnd/>
            </a:ln>
          </p:spPr>
        </p:pic>
        <p:pic>
          <p:nvPicPr>
            <p:cNvPr id="24" name="Picture 6" descr="300px-WMAP"/>
            <p:cNvPicPr>
              <a:picLocks noChangeAspect="1" noChangeArrowheads="1"/>
            </p:cNvPicPr>
            <p:nvPr/>
          </p:nvPicPr>
          <p:blipFill>
            <a:blip r:embed="rId9"/>
            <a:srcRect/>
            <a:stretch>
              <a:fillRect/>
            </a:stretch>
          </p:blipFill>
          <p:spPr bwMode="auto">
            <a:xfrm>
              <a:off x="6838913" y="4649863"/>
              <a:ext cx="1963738" cy="1139825"/>
            </a:xfrm>
            <a:prstGeom prst="rect">
              <a:avLst/>
            </a:prstGeom>
            <a:noFill/>
            <a:ln w="9525">
              <a:noFill/>
              <a:miter lim="800000"/>
              <a:headEnd/>
              <a:tailEnd/>
            </a:ln>
          </p:spPr>
        </p:pic>
        <p:sp>
          <p:nvSpPr>
            <p:cNvPr id="25" name="Text Box 7"/>
            <p:cNvSpPr txBox="1">
              <a:spLocks noChangeArrowheads="1"/>
            </p:cNvSpPr>
            <p:nvPr/>
          </p:nvSpPr>
          <p:spPr bwMode="auto">
            <a:xfrm>
              <a:off x="7002550" y="5858934"/>
              <a:ext cx="854734" cy="246221"/>
            </a:xfrm>
            <a:prstGeom prst="rect">
              <a:avLst/>
            </a:prstGeom>
            <a:noFill/>
            <a:ln w="12700">
              <a:noFill/>
              <a:miter lim="800000"/>
              <a:headEnd type="none" w="sm" len="sm"/>
              <a:tailEnd type="none" w="sm" len="sm"/>
            </a:ln>
          </p:spPr>
          <p:txBody>
            <a:bodyPr wrap="none">
              <a:prstTxWarp prst="textNoShape">
                <a:avLst/>
              </a:prstTxWarp>
              <a:spAutoFit/>
            </a:bodyPr>
            <a:lstStyle/>
            <a:p>
              <a:r>
                <a:rPr lang="en-US" sz="1000" dirty="0"/>
                <a:t>NASA, WMAP</a:t>
              </a:r>
            </a:p>
          </p:txBody>
        </p:sp>
        <p:sp>
          <p:nvSpPr>
            <p:cNvPr id="5" name="TextBox 4"/>
            <p:cNvSpPr txBox="1"/>
            <p:nvPr/>
          </p:nvSpPr>
          <p:spPr>
            <a:xfrm>
              <a:off x="6590778" y="3991428"/>
              <a:ext cx="2432270" cy="604761"/>
            </a:xfrm>
            <a:prstGeom prst="rect">
              <a:avLst/>
            </a:prstGeom>
            <a:noFill/>
          </p:spPr>
          <p:txBody>
            <a:bodyPr wrap="square" rtlCol="0">
              <a:spAutoFit/>
            </a:bodyPr>
            <a:lstStyle/>
            <a:p>
              <a:pPr algn="l"/>
              <a:r>
                <a:rPr lang="en-US" sz="1600" dirty="0" err="1" smtClean="0">
                  <a:solidFill>
                    <a:srgbClr val="CC0066"/>
                  </a:solidFill>
                </a:rPr>
                <a:t>Una</a:t>
              </a:r>
              <a:r>
                <a:rPr lang="en-US" sz="1600" dirty="0" smtClean="0">
                  <a:solidFill>
                    <a:srgbClr val="CC0066"/>
                  </a:solidFill>
                </a:rPr>
                <a:t> </a:t>
              </a:r>
              <a:r>
                <a:rPr lang="en-US" sz="1600" dirty="0" err="1" smtClean="0">
                  <a:solidFill>
                    <a:srgbClr val="CC0066"/>
                  </a:solidFill>
                </a:rPr>
                <a:t>señal</a:t>
              </a:r>
              <a:r>
                <a:rPr lang="en-US" sz="1600" dirty="0" smtClean="0">
                  <a:solidFill>
                    <a:srgbClr val="CC0066"/>
                  </a:solidFill>
                </a:rPr>
                <a:t> </a:t>
              </a:r>
              <a:r>
                <a:rPr lang="en-US" sz="1600" dirty="0" err="1" smtClean="0">
                  <a:solidFill>
                    <a:srgbClr val="CC0066"/>
                  </a:solidFill>
                </a:rPr>
                <a:t>estocástica</a:t>
              </a:r>
              <a:r>
                <a:rPr lang="en-US" sz="1600" dirty="0" smtClean="0">
                  <a:solidFill>
                    <a:srgbClr val="CC0066"/>
                  </a:solidFill>
                </a:rPr>
                <a:t> (</a:t>
              </a:r>
              <a:r>
                <a:rPr lang="en-US" sz="1600" dirty="0" err="1" smtClean="0">
                  <a:solidFill>
                    <a:srgbClr val="CC0066"/>
                  </a:solidFill>
                </a:rPr>
                <a:t>astrofísica</a:t>
              </a:r>
              <a:r>
                <a:rPr lang="en-US" sz="1600" dirty="0" smtClean="0">
                  <a:solidFill>
                    <a:srgbClr val="CC0066"/>
                  </a:solidFill>
                </a:rPr>
                <a:t> o </a:t>
              </a:r>
              <a:r>
                <a:rPr lang="en-US" sz="1600" dirty="0" err="1" smtClean="0">
                  <a:solidFill>
                    <a:srgbClr val="CC0066"/>
                  </a:solidFill>
                </a:rPr>
                <a:t>cosmológica</a:t>
              </a:r>
              <a:r>
                <a:rPr lang="en-US" sz="1600" dirty="0" smtClean="0">
                  <a:solidFill>
                    <a:srgbClr val="CC0066"/>
                  </a:solidFill>
                </a:rPr>
                <a:t>)</a:t>
              </a:r>
              <a:endParaRPr lang="en-US" sz="1600" dirty="0">
                <a:solidFill>
                  <a:srgbClr val="CC0066"/>
                </a:solidFill>
              </a:endParaRPr>
            </a:p>
          </p:txBody>
        </p:sp>
      </p:grpSp>
      <p:pic>
        <p:nvPicPr>
          <p:cNvPr id="7" name="Picture 6"/>
          <p:cNvPicPr>
            <a:picLocks noChangeAspect="1"/>
          </p:cNvPicPr>
          <p:nvPr/>
        </p:nvPicPr>
        <p:blipFill>
          <a:blip r:embed="rId10"/>
          <a:stretch>
            <a:fillRect/>
          </a:stretch>
        </p:blipFill>
        <p:spPr>
          <a:xfrm>
            <a:off x="6483047" y="1113214"/>
            <a:ext cx="1366762" cy="768804"/>
          </a:xfrm>
          <a:prstGeom prst="rect">
            <a:avLst/>
          </a:prstGeom>
        </p:spPr>
      </p:pic>
      <p:sp>
        <p:nvSpPr>
          <p:cNvPr id="8" name="TextBox 7"/>
          <p:cNvSpPr txBox="1"/>
          <p:nvPr/>
        </p:nvSpPr>
        <p:spPr>
          <a:xfrm>
            <a:off x="6588320" y="1874763"/>
            <a:ext cx="675648" cy="246221"/>
          </a:xfrm>
          <a:prstGeom prst="rect">
            <a:avLst/>
          </a:prstGeom>
          <a:noFill/>
        </p:spPr>
        <p:txBody>
          <a:bodyPr wrap="none" rtlCol="0">
            <a:spAutoFit/>
          </a:bodyPr>
          <a:lstStyle/>
          <a:p>
            <a:r>
              <a:rPr lang="en-US" sz="1000" dirty="0" smtClean="0"/>
              <a:t>JPL/NASA</a:t>
            </a:r>
            <a:endParaRPr lang="en-US" sz="1000" dirty="0"/>
          </a:p>
        </p:txBody>
      </p:sp>
      <p:grpSp>
        <p:nvGrpSpPr>
          <p:cNvPr id="26" name="Group 25"/>
          <p:cNvGrpSpPr/>
          <p:nvPr/>
        </p:nvGrpSpPr>
        <p:grpSpPr>
          <a:xfrm>
            <a:off x="0" y="3809998"/>
            <a:ext cx="4117049" cy="2721893"/>
            <a:chOff x="108855" y="3592285"/>
            <a:chExt cx="4117049" cy="2721893"/>
          </a:xfrm>
        </p:grpSpPr>
        <p:pic>
          <p:nvPicPr>
            <p:cNvPr id="18" name="Picture 10" descr="ZM1"/>
            <p:cNvPicPr>
              <a:picLocks noChangeAspect="1" noChangeArrowheads="1"/>
            </p:cNvPicPr>
            <p:nvPr/>
          </p:nvPicPr>
          <p:blipFill>
            <a:blip r:embed="rId11"/>
            <a:srcRect b="49417"/>
            <a:stretch>
              <a:fillRect/>
            </a:stretch>
          </p:blipFill>
          <p:spPr bwMode="auto">
            <a:xfrm>
              <a:off x="2104572" y="5543018"/>
              <a:ext cx="2121332" cy="771160"/>
            </a:xfrm>
            <a:prstGeom prst="rect">
              <a:avLst/>
            </a:prstGeom>
            <a:noFill/>
            <a:ln w="9525">
              <a:noFill/>
              <a:miter lim="800000"/>
              <a:headEnd/>
              <a:tailEnd/>
            </a:ln>
          </p:spPr>
        </p:pic>
        <p:sp>
          <p:nvSpPr>
            <p:cNvPr id="19" name="Text Box 12"/>
            <p:cNvSpPr txBox="1">
              <a:spLocks noChangeArrowheads="1"/>
            </p:cNvSpPr>
            <p:nvPr/>
          </p:nvSpPr>
          <p:spPr bwMode="auto">
            <a:xfrm>
              <a:off x="3091596" y="5743538"/>
              <a:ext cx="405346" cy="369332"/>
            </a:xfrm>
            <a:prstGeom prst="rect">
              <a:avLst/>
            </a:prstGeom>
            <a:noFill/>
            <a:ln w="12700">
              <a:noFill/>
              <a:miter lim="800000"/>
              <a:headEnd type="none" w="sm" len="sm"/>
              <a:tailEnd type="none" w="sm" len="sm"/>
            </a:ln>
          </p:spPr>
          <p:txBody>
            <a:bodyPr wrap="square">
              <a:prstTxWarp prst="textNoShape">
                <a:avLst/>
              </a:prstTxWarp>
              <a:spAutoFit/>
            </a:bodyPr>
            <a:lstStyle/>
            <a:p>
              <a:r>
                <a:rPr lang="en-US" sz="1800" b="1" dirty="0"/>
                <a:t>?</a:t>
              </a:r>
              <a:endParaRPr lang="en-US" sz="1800" dirty="0"/>
            </a:p>
          </p:txBody>
        </p:sp>
        <p:sp>
          <p:nvSpPr>
            <p:cNvPr id="4" name="TextBox 3"/>
            <p:cNvSpPr txBox="1"/>
            <p:nvPr/>
          </p:nvSpPr>
          <p:spPr>
            <a:xfrm>
              <a:off x="108855" y="3592285"/>
              <a:ext cx="1608668" cy="830997"/>
            </a:xfrm>
            <a:prstGeom prst="rect">
              <a:avLst/>
            </a:prstGeom>
            <a:noFill/>
          </p:spPr>
          <p:txBody>
            <a:bodyPr wrap="square" rtlCol="0">
              <a:spAutoFit/>
            </a:bodyPr>
            <a:lstStyle/>
            <a:p>
              <a:pPr algn="l"/>
              <a:r>
                <a:rPr lang="en-US" sz="1600" dirty="0" err="1" smtClean="0">
                  <a:solidFill>
                    <a:srgbClr val="CC0066"/>
                  </a:solidFill>
                </a:rPr>
                <a:t>Señales</a:t>
              </a:r>
              <a:r>
                <a:rPr lang="en-US" sz="1600" dirty="0" smtClean="0">
                  <a:solidFill>
                    <a:srgbClr val="CC0066"/>
                  </a:solidFill>
                </a:rPr>
                <a:t> </a:t>
              </a:r>
              <a:r>
                <a:rPr lang="en-US" sz="1600" dirty="0" err="1" smtClean="0">
                  <a:solidFill>
                    <a:srgbClr val="CC0066"/>
                  </a:solidFill>
                </a:rPr>
                <a:t>transitorias</a:t>
              </a:r>
              <a:r>
                <a:rPr lang="en-US" sz="1600" dirty="0" smtClean="0">
                  <a:solidFill>
                    <a:srgbClr val="CC0066"/>
                  </a:solidFill>
                </a:rPr>
                <a:t> (supernovas)</a:t>
              </a:r>
              <a:endParaRPr lang="en-US" sz="1600" dirty="0">
                <a:solidFill>
                  <a:srgbClr val="CC0066"/>
                </a:solidFill>
              </a:endParaRPr>
            </a:p>
          </p:txBody>
        </p:sp>
        <p:pic>
          <p:nvPicPr>
            <p:cNvPr id="10" name="Picture 9"/>
            <p:cNvPicPr>
              <a:picLocks noChangeAspect="1"/>
            </p:cNvPicPr>
            <p:nvPr/>
          </p:nvPicPr>
          <p:blipFill>
            <a:blip r:embed="rId12"/>
            <a:stretch>
              <a:fillRect/>
            </a:stretch>
          </p:blipFill>
          <p:spPr>
            <a:xfrm>
              <a:off x="495905" y="4535714"/>
              <a:ext cx="1378856" cy="1034142"/>
            </a:xfrm>
            <a:prstGeom prst="rect">
              <a:avLst/>
            </a:prstGeom>
          </p:spPr>
        </p:pic>
        <p:sp>
          <p:nvSpPr>
            <p:cNvPr id="16" name="TextBox 15"/>
            <p:cNvSpPr txBox="1"/>
            <p:nvPr/>
          </p:nvSpPr>
          <p:spPr>
            <a:xfrm>
              <a:off x="137408" y="5600096"/>
              <a:ext cx="2159566" cy="553998"/>
            </a:xfrm>
            <a:prstGeom prst="rect">
              <a:avLst/>
            </a:prstGeom>
            <a:noFill/>
          </p:spPr>
          <p:txBody>
            <a:bodyPr wrap="none" rtlCol="0">
              <a:spAutoFit/>
            </a:bodyPr>
            <a:lstStyle/>
            <a:p>
              <a:r>
                <a:rPr lang="en-US" sz="1000" dirty="0" smtClean="0"/>
                <a:t>W49B composite; </a:t>
              </a:r>
            </a:p>
            <a:p>
              <a:r>
                <a:rPr lang="en-US" sz="1000" dirty="0" smtClean="0"/>
                <a:t>X</a:t>
              </a:r>
              <a:r>
                <a:rPr lang="en-US" sz="1000" dirty="0"/>
                <a:t>-ray: NASA/CXC/MIT/</a:t>
              </a:r>
              <a:r>
                <a:rPr lang="en-US" sz="1000" dirty="0" err="1"/>
                <a:t>L.Lopez</a:t>
              </a:r>
              <a:r>
                <a:rPr lang="en-US" sz="1000" dirty="0"/>
                <a:t> et al.; </a:t>
              </a:r>
              <a:endParaRPr lang="en-US" sz="1000" dirty="0" smtClean="0"/>
            </a:p>
            <a:p>
              <a:r>
                <a:rPr lang="en-US" sz="1000" dirty="0" smtClean="0"/>
                <a:t>Infrared</a:t>
              </a:r>
              <a:r>
                <a:rPr lang="en-US" sz="1000" dirty="0"/>
                <a:t>: Palomar; Radio: NSF/NRAO/VLA</a:t>
              </a:r>
            </a:p>
          </p:txBody>
        </p:sp>
      </p:grpSp>
      <p:pic>
        <p:nvPicPr>
          <p:cNvPr id="29" name="Content Placeholder 6" descr="Screen Shot 2016-03-16 at 7.08.30 AM.png"/>
          <p:cNvPicPr>
            <a:picLocks noChangeAspect="1"/>
          </p:cNvPicPr>
          <p:nvPr/>
        </p:nvPicPr>
        <p:blipFill rotWithShape="1">
          <a:blip r:embed="rId13">
            <a:extLst>
              <a:ext uri="{28A0092B-C50C-407E-A947-70E740481C1C}">
                <a14:useLocalDpi xmlns:a14="http://schemas.microsoft.com/office/drawing/2010/main" val="0"/>
              </a:ext>
            </a:extLst>
          </a:blip>
          <a:srcRect t="7911" r="63336" b="78657"/>
          <a:stretch/>
        </p:blipFill>
        <p:spPr>
          <a:xfrm>
            <a:off x="2479599" y="4523619"/>
            <a:ext cx="2104498" cy="326571"/>
          </a:xfrm>
          <a:prstGeom prst="rect">
            <a:avLst/>
          </a:prstGeom>
        </p:spPr>
      </p:pic>
    </p:spTree>
    <p:extLst>
      <p:ext uri="{BB962C8B-B14F-4D97-AF65-F5344CB8AC3E}">
        <p14:creationId xmlns:p14="http://schemas.microsoft.com/office/powerpoint/2010/main" val="3641505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W Detector Map 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013350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nEarthGravityGrid-H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69" y="1636960"/>
            <a:ext cx="8456693" cy="4642339"/>
          </a:xfrm>
          <a:prstGeom prst="rect">
            <a:avLst/>
          </a:prstGeom>
        </p:spPr>
      </p:pic>
      <p:sp>
        <p:nvSpPr>
          <p:cNvPr id="3" name="Title 2"/>
          <p:cNvSpPr>
            <a:spLocks noGrp="1"/>
          </p:cNvSpPr>
          <p:nvPr>
            <p:ph type="title"/>
          </p:nvPr>
        </p:nvSpPr>
        <p:spPr/>
        <p:txBody>
          <a:bodyPr/>
          <a:lstStyle/>
          <a:p>
            <a:r>
              <a:rPr lang="en-US" dirty="0" smtClean="0"/>
              <a:t>La </a:t>
            </a:r>
            <a:r>
              <a:rPr lang="en-US" dirty="0" err="1" smtClean="0"/>
              <a:t>gravedad</a:t>
            </a:r>
            <a:r>
              <a:rPr lang="en-US" dirty="0" smtClean="0"/>
              <a:t> de </a:t>
            </a:r>
            <a:r>
              <a:rPr lang="en-US" dirty="0" err="1" smtClean="0"/>
              <a:t>acuerdo</a:t>
            </a:r>
            <a:r>
              <a:rPr lang="en-US" dirty="0" smtClean="0"/>
              <a:t> </a:t>
            </a:r>
            <a:r>
              <a:rPr lang="en-US" dirty="0" smtClean="0"/>
              <a:t>con </a:t>
            </a:r>
            <a:r>
              <a:rPr lang="en-US" dirty="0" smtClean="0"/>
              <a:t>Einstein</a:t>
            </a:r>
            <a:endParaRPr lang="en-US" dirty="0"/>
          </a:p>
        </p:txBody>
      </p:sp>
      <p:pic>
        <p:nvPicPr>
          <p:cNvPr id="5" name="Picture 9"/>
          <p:cNvPicPr>
            <a:picLocks noChangeAspect="1" noChangeArrowheads="1"/>
          </p:cNvPicPr>
          <p:nvPr/>
        </p:nvPicPr>
        <p:blipFill>
          <a:blip r:embed="rId3"/>
          <a:srcRect/>
          <a:stretch>
            <a:fillRect/>
          </a:stretch>
        </p:blipFill>
        <p:spPr bwMode="auto">
          <a:xfrm>
            <a:off x="7305641" y="1117600"/>
            <a:ext cx="1522447" cy="1758485"/>
          </a:xfrm>
          <a:prstGeom prst="rect">
            <a:avLst/>
          </a:prstGeom>
          <a:noFill/>
          <a:ln w="9525">
            <a:noFill/>
            <a:miter lim="800000"/>
            <a:headEnd/>
            <a:tailEnd/>
          </a:ln>
          <a:effectLst/>
        </p:spPr>
      </p:pic>
      <p:sp>
        <p:nvSpPr>
          <p:cNvPr id="4" name="TextBox 3"/>
          <p:cNvSpPr txBox="1"/>
          <p:nvPr/>
        </p:nvSpPr>
        <p:spPr>
          <a:xfrm>
            <a:off x="5442524" y="6403986"/>
            <a:ext cx="3473928" cy="338554"/>
          </a:xfrm>
          <a:prstGeom prst="rect">
            <a:avLst/>
          </a:prstGeom>
          <a:noFill/>
        </p:spPr>
        <p:txBody>
          <a:bodyPr wrap="none" rtlCol="0">
            <a:spAutoFit/>
          </a:bodyPr>
          <a:lstStyle/>
          <a:p>
            <a:r>
              <a:rPr lang="en-US" sz="1600" dirty="0"/>
              <a:t>Image Credit: T. Pyle/Caltech/MIT/LIGO Lab </a:t>
            </a:r>
          </a:p>
        </p:txBody>
      </p:sp>
    </p:spTree>
    <p:extLst>
      <p:ext uri="{BB962C8B-B14F-4D97-AF65-F5344CB8AC3E}">
        <p14:creationId xmlns:p14="http://schemas.microsoft.com/office/powerpoint/2010/main" val="3207761897"/>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W Observatories_0000_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741863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D1071E-6BCB-274F-92EE-8F9B4373957D}" type="slidenum">
              <a:rPr lang="en-US" smtClean="0"/>
              <a:pPr/>
              <a:t>31</a:t>
            </a:fld>
            <a:endParaRPr lang="en-US"/>
          </a:p>
        </p:txBody>
      </p:sp>
      <p:sp>
        <p:nvSpPr>
          <p:cNvPr id="4" name="TextBox 3"/>
          <p:cNvSpPr txBox="1"/>
          <p:nvPr/>
        </p:nvSpPr>
        <p:spPr>
          <a:xfrm>
            <a:off x="568477" y="172378"/>
            <a:ext cx="6785428" cy="707886"/>
          </a:xfrm>
          <a:prstGeom prst="rect">
            <a:avLst/>
          </a:prstGeom>
          <a:noFill/>
        </p:spPr>
        <p:txBody>
          <a:bodyPr wrap="square" rtlCol="0">
            <a:spAutoFit/>
          </a:bodyPr>
          <a:lstStyle/>
          <a:p>
            <a:r>
              <a:rPr lang="en-US" sz="4000" b="1" dirty="0" smtClean="0">
                <a:solidFill>
                  <a:srgbClr val="CC0066"/>
                </a:solidFill>
                <a:hlinkClick r:id="rId2"/>
              </a:rPr>
              <a:t>www.ligo.org</a:t>
            </a:r>
            <a:r>
              <a:rPr lang="en-US" sz="4000" b="1" dirty="0" smtClean="0">
                <a:solidFill>
                  <a:srgbClr val="CC0066"/>
                </a:solidFill>
              </a:rPr>
              <a:t> (en </a:t>
            </a:r>
            <a:r>
              <a:rPr lang="en-US" sz="4000" b="1" dirty="0" err="1" smtClean="0">
                <a:solidFill>
                  <a:srgbClr val="CC0066"/>
                </a:solidFill>
              </a:rPr>
              <a:t>español</a:t>
            </a:r>
            <a:r>
              <a:rPr lang="en-US" sz="4000" b="1" dirty="0" smtClean="0">
                <a:solidFill>
                  <a:srgbClr val="CC0066"/>
                </a:solidFill>
              </a:rPr>
              <a:t>!)</a:t>
            </a:r>
            <a:endParaRPr lang="en-US" sz="4000" b="1" dirty="0">
              <a:solidFill>
                <a:srgbClr val="CC0066"/>
              </a:solidFill>
            </a:endParaRPr>
          </a:p>
        </p:txBody>
      </p:sp>
      <p:pic>
        <p:nvPicPr>
          <p:cNvPr id="5" name="Picture 4" descr="Screen Shot 2016-06-27 at 4.04.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247" y="979714"/>
            <a:ext cx="6181087" cy="5878286"/>
          </a:xfrm>
          <a:prstGeom prst="rect">
            <a:avLst/>
          </a:prstGeom>
        </p:spPr>
      </p:pic>
    </p:spTree>
    <p:extLst>
      <p:ext uri="{BB962C8B-B14F-4D97-AF65-F5344CB8AC3E}">
        <p14:creationId xmlns:p14="http://schemas.microsoft.com/office/powerpoint/2010/main" val="2133144239"/>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 </a:t>
            </a:r>
            <a:r>
              <a:rPr lang="en-US" dirty="0" err="1"/>
              <a:t>m</a:t>
            </a:r>
            <a:r>
              <a:rPr lang="en-US" dirty="0" err="1" smtClean="0"/>
              <a:t>úsica</a:t>
            </a:r>
            <a:r>
              <a:rPr lang="en-US" dirty="0" smtClean="0"/>
              <a:t> </a:t>
            </a:r>
            <a:r>
              <a:rPr lang="en-US" dirty="0" err="1" smtClean="0"/>
              <a:t>gravitatoria</a:t>
            </a:r>
            <a:endParaRPr lang="en-US" dirty="0"/>
          </a:p>
        </p:txBody>
      </p:sp>
      <p:sp>
        <p:nvSpPr>
          <p:cNvPr id="4" name="Slide Number Placeholder 3"/>
          <p:cNvSpPr>
            <a:spLocks noGrp="1"/>
          </p:cNvSpPr>
          <p:nvPr>
            <p:ph type="sldNum" sz="quarter" idx="12"/>
          </p:nvPr>
        </p:nvSpPr>
        <p:spPr/>
        <p:txBody>
          <a:bodyPr/>
          <a:lstStyle/>
          <a:p>
            <a:fld id="{C582E414-0DDA-9F4D-A88C-45BC487B2254}" type="slidenum">
              <a:rPr lang="en-US" smtClean="0"/>
              <a:pPr/>
              <a:t>32</a:t>
            </a:fld>
            <a:endParaRPr lang="en-US"/>
          </a:p>
        </p:txBody>
      </p:sp>
      <p:sp>
        <p:nvSpPr>
          <p:cNvPr id="3" name="Content Placeholder 2"/>
          <p:cNvSpPr>
            <a:spLocks noGrp="1"/>
          </p:cNvSpPr>
          <p:nvPr>
            <p:ph idx="1"/>
          </p:nvPr>
        </p:nvSpPr>
        <p:spPr/>
        <p:txBody>
          <a:bodyPr/>
          <a:lstStyle/>
          <a:p>
            <a:r>
              <a:rPr lang="en-US" dirty="0">
                <a:hlinkClick r:id="rId2"/>
              </a:rPr>
              <a:t>https://youtu.be/</a:t>
            </a:r>
            <a:r>
              <a:rPr lang="en-US" dirty="0" smtClean="0">
                <a:hlinkClick r:id="rId2"/>
              </a:rPr>
              <a:t>JKBBVgR991s</a:t>
            </a:r>
            <a:endParaRPr lang="en-US" dirty="0" smtClean="0"/>
          </a:p>
          <a:p>
            <a:endParaRPr lang="en-US" dirty="0"/>
          </a:p>
        </p:txBody>
      </p:sp>
      <p:pic>
        <p:nvPicPr>
          <p:cNvPr id="6" name="Picture 5" descr="Screen Shot 2016-06-28 at 3.07.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70" y="1756426"/>
            <a:ext cx="8131629" cy="4857856"/>
          </a:xfrm>
          <a:prstGeom prst="rect">
            <a:avLst/>
          </a:prstGeom>
        </p:spPr>
      </p:pic>
    </p:spTree>
    <p:extLst>
      <p:ext uri="{BB962C8B-B14F-4D97-AF65-F5344CB8AC3E}">
        <p14:creationId xmlns:p14="http://schemas.microsoft.com/office/powerpoint/2010/main" val="345934351"/>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89352"/>
            <a:ext cx="7880823" cy="769117"/>
          </a:xfrm>
        </p:spPr>
        <p:txBody>
          <a:bodyPr/>
          <a:lstStyle/>
          <a:p>
            <a:r>
              <a:rPr lang="en-US" dirty="0" err="1" smtClean="0"/>
              <a:t>Astronomía</a:t>
            </a:r>
            <a:r>
              <a:rPr lang="en-US" dirty="0" smtClean="0"/>
              <a:t> con </a:t>
            </a:r>
            <a:r>
              <a:rPr lang="en-US" dirty="0" err="1" smtClean="0"/>
              <a:t>ondas</a:t>
            </a:r>
            <a:r>
              <a:rPr lang="en-US" dirty="0" smtClean="0"/>
              <a:t> </a:t>
            </a:r>
            <a:r>
              <a:rPr lang="en-US" dirty="0" err="1" smtClean="0"/>
              <a:t>gravitacionales</a:t>
            </a:r>
            <a:r>
              <a:rPr lang="en-US" dirty="0" smtClean="0"/>
              <a:t>: ¡</a:t>
            </a:r>
            <a:r>
              <a:rPr lang="en-US" dirty="0" err="1" smtClean="0"/>
              <a:t>esto</a:t>
            </a:r>
            <a:r>
              <a:rPr lang="en-US" dirty="0" smtClean="0"/>
              <a:t> </a:t>
            </a:r>
            <a:r>
              <a:rPr lang="en-US" dirty="0" err="1" smtClean="0"/>
              <a:t>es</a:t>
            </a:r>
            <a:r>
              <a:rPr lang="en-US" dirty="0" smtClean="0"/>
              <a:t> </a:t>
            </a:r>
            <a:r>
              <a:rPr lang="en-US" dirty="0" err="1" smtClean="0"/>
              <a:t>sólo</a:t>
            </a:r>
            <a:r>
              <a:rPr lang="en-US" dirty="0" smtClean="0"/>
              <a:t> el </a:t>
            </a:r>
            <a:r>
              <a:rPr lang="en-US" dirty="0" err="1" smtClean="0"/>
              <a:t>comienzo</a:t>
            </a:r>
            <a:r>
              <a:rPr lang="en-US" dirty="0" smtClean="0"/>
              <a:t>!</a:t>
            </a:r>
            <a:endParaRPr lang="en-US" dirty="0"/>
          </a:p>
        </p:txBody>
      </p:sp>
      <p:sp>
        <p:nvSpPr>
          <p:cNvPr id="2" name="Slide Number Placeholder 1"/>
          <p:cNvSpPr>
            <a:spLocks noGrp="1"/>
          </p:cNvSpPr>
          <p:nvPr>
            <p:ph type="sldNum" sz="quarter" idx="12"/>
          </p:nvPr>
        </p:nvSpPr>
        <p:spPr/>
        <p:txBody>
          <a:bodyPr/>
          <a:lstStyle/>
          <a:p>
            <a:fld id="{69D1071E-6BCB-274F-92EE-8F9B4373957D}" type="slidenum">
              <a:rPr lang="en-US" smtClean="0"/>
              <a:pPr/>
              <a:t>33</a:t>
            </a:fld>
            <a:endParaRPr lang="en-US"/>
          </a:p>
        </p:txBody>
      </p:sp>
      <p:pic>
        <p:nvPicPr>
          <p:cNvPr id="5" name="Picture 4"/>
          <p:cNvPicPr>
            <a:picLocks noChangeAspect="1"/>
          </p:cNvPicPr>
          <p:nvPr/>
        </p:nvPicPr>
        <p:blipFill>
          <a:blip r:embed="rId2"/>
          <a:stretch>
            <a:fillRect/>
          </a:stretch>
        </p:blipFill>
        <p:spPr>
          <a:xfrm>
            <a:off x="357701" y="1222299"/>
            <a:ext cx="8545847" cy="5290923"/>
          </a:xfrm>
          <a:prstGeom prst="rect">
            <a:avLst/>
          </a:prstGeom>
        </p:spPr>
      </p:pic>
    </p:spTree>
    <p:extLst>
      <p:ext uri="{BB962C8B-B14F-4D97-AF65-F5344CB8AC3E}">
        <p14:creationId xmlns:p14="http://schemas.microsoft.com/office/powerpoint/2010/main" val="1417900233"/>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33" y="186114"/>
            <a:ext cx="7421205" cy="769117"/>
          </a:xfrm>
        </p:spPr>
        <p:txBody>
          <a:bodyPr/>
          <a:lstStyle/>
          <a:p>
            <a:r>
              <a:rPr lang="en-US" dirty="0" err="1" smtClean="0"/>
              <a:t>Onda</a:t>
            </a:r>
            <a:r>
              <a:rPr lang="en-US" dirty="0" smtClean="0"/>
              <a:t> </a:t>
            </a:r>
            <a:r>
              <a:rPr lang="en-US" dirty="0" err="1" smtClean="0"/>
              <a:t>gravitacional</a:t>
            </a:r>
            <a:r>
              <a:rPr lang="en-US" dirty="0" smtClean="0"/>
              <a:t> de un </a:t>
            </a:r>
            <a:r>
              <a:rPr lang="en-US" dirty="0" err="1" smtClean="0"/>
              <a:t>sistema</a:t>
            </a:r>
            <a:r>
              <a:rPr lang="en-US" dirty="0" smtClean="0"/>
              <a:t> </a:t>
            </a:r>
            <a:r>
              <a:rPr lang="en-US" dirty="0" err="1" smtClean="0"/>
              <a:t>binario</a:t>
            </a:r>
            <a:endParaRPr lang="en-US" dirty="0"/>
          </a:p>
        </p:txBody>
      </p:sp>
      <p:sp>
        <p:nvSpPr>
          <p:cNvPr id="4" name="Slide Number Placeholder 3"/>
          <p:cNvSpPr>
            <a:spLocks noGrp="1"/>
          </p:cNvSpPr>
          <p:nvPr>
            <p:ph type="sldNum" sz="quarter" idx="12"/>
          </p:nvPr>
        </p:nvSpPr>
        <p:spPr/>
        <p:txBody>
          <a:bodyPr/>
          <a:lstStyle/>
          <a:p>
            <a:fld id="{C582E414-0DDA-9F4D-A88C-45BC487B2254}" type="slidenum">
              <a:rPr lang="en-US" smtClean="0"/>
              <a:pPr/>
              <a:t>4</a:t>
            </a:fld>
            <a:endParaRPr lang="en-US"/>
          </a:p>
        </p:txBody>
      </p:sp>
      <p:sp>
        <p:nvSpPr>
          <p:cNvPr id="7" name="TextBox 6"/>
          <p:cNvSpPr txBox="1"/>
          <p:nvPr/>
        </p:nvSpPr>
        <p:spPr>
          <a:xfrm>
            <a:off x="7660995" y="6242290"/>
            <a:ext cx="1063613" cy="338554"/>
          </a:xfrm>
          <a:prstGeom prst="rect">
            <a:avLst/>
          </a:prstGeom>
          <a:noFill/>
        </p:spPr>
        <p:txBody>
          <a:bodyPr wrap="none" rtlCol="0">
            <a:spAutoFit/>
          </a:bodyPr>
          <a:lstStyle/>
          <a:p>
            <a:r>
              <a:rPr lang="en-US" sz="1600" dirty="0" smtClean="0"/>
              <a:t>Credit: SXS</a:t>
            </a:r>
            <a:endParaRPr lang="en-US" sz="1600" dirty="0"/>
          </a:p>
        </p:txBody>
      </p:sp>
      <p:sp>
        <p:nvSpPr>
          <p:cNvPr id="3" name="Content Placeholder 2"/>
          <p:cNvSpPr>
            <a:spLocks noGrp="1"/>
          </p:cNvSpPr>
          <p:nvPr>
            <p:ph idx="1"/>
          </p:nvPr>
        </p:nvSpPr>
        <p:spPr/>
        <p:txBody>
          <a:bodyPr/>
          <a:lstStyle/>
          <a:p>
            <a:r>
              <a:rPr lang="en-US" dirty="0"/>
              <a:t>https://</a:t>
            </a:r>
            <a:r>
              <a:rPr lang="en-US" dirty="0" err="1"/>
              <a:t>youtu.be</a:t>
            </a:r>
            <a:r>
              <a:rPr lang="en-US" dirty="0"/>
              <a:t>/1agm33iEAuo</a:t>
            </a:r>
          </a:p>
        </p:txBody>
      </p:sp>
      <p:pic>
        <p:nvPicPr>
          <p:cNvPr id="5" name="Picture 4" descr="Screen Shot 2016-06-28 at 3.10.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990" y="1826380"/>
            <a:ext cx="6352945" cy="4425647"/>
          </a:xfrm>
          <a:prstGeom prst="rect">
            <a:avLst/>
          </a:prstGeom>
        </p:spPr>
      </p:pic>
    </p:spTree>
    <p:extLst>
      <p:ext uri="{BB962C8B-B14F-4D97-AF65-F5344CB8AC3E}">
        <p14:creationId xmlns:p14="http://schemas.microsoft.com/office/powerpoint/2010/main" val="1662228851"/>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Grp="1" noChangeArrowheads="1"/>
          </p:cNvSpPr>
          <p:nvPr>
            <p:ph type="title" idx="4294967295"/>
          </p:nvPr>
        </p:nvSpPr>
        <p:spPr>
          <a:xfrm>
            <a:off x="714375" y="0"/>
            <a:ext cx="7772400" cy="1143000"/>
          </a:xfrm>
        </p:spPr>
        <p:txBody>
          <a:bodyPr lIns="91440" tIns="45720" rIns="91440" bIns="45720" anchor="ctr"/>
          <a:lstStyle/>
          <a:p>
            <a:pPr>
              <a:defRPr/>
            </a:pPr>
            <a:r>
              <a:rPr lang="en-US" dirty="0" err="1" smtClean="0">
                <a:solidFill>
                  <a:srgbClr val="D100D1"/>
                </a:solidFill>
                <a:ea typeface="+mj-ea"/>
                <a:cs typeface="+mj-cs"/>
              </a:rPr>
              <a:t>Ondas</a:t>
            </a:r>
            <a:r>
              <a:rPr lang="en-US" dirty="0" smtClean="0">
                <a:solidFill>
                  <a:srgbClr val="D100D1"/>
                </a:solidFill>
                <a:ea typeface="+mj-ea"/>
                <a:cs typeface="+mj-cs"/>
              </a:rPr>
              <a:t> </a:t>
            </a:r>
            <a:r>
              <a:rPr lang="en-US" dirty="0" err="1" smtClean="0">
                <a:solidFill>
                  <a:srgbClr val="D100D1"/>
                </a:solidFill>
                <a:ea typeface="+mj-ea"/>
                <a:cs typeface="+mj-cs"/>
              </a:rPr>
              <a:t>gravitacionales</a:t>
            </a:r>
            <a:r>
              <a:rPr lang="en-US" dirty="0" smtClean="0">
                <a:solidFill>
                  <a:srgbClr val="D100D1"/>
                </a:solidFill>
              </a:rPr>
              <a:t>: </a:t>
            </a:r>
            <a:r>
              <a:rPr lang="en-US" dirty="0" err="1" smtClean="0">
                <a:solidFill>
                  <a:srgbClr val="D100D1"/>
                </a:solidFill>
              </a:rPr>
              <a:t>fórmulas</a:t>
            </a:r>
            <a:endParaRPr lang="en-US" dirty="0">
              <a:solidFill>
                <a:srgbClr val="D100D1"/>
              </a:solidFill>
              <a:ea typeface="+mj-ea"/>
              <a:cs typeface="+mj-cs"/>
            </a:endParaRPr>
          </a:p>
        </p:txBody>
      </p:sp>
      <p:sp>
        <p:nvSpPr>
          <p:cNvPr id="18439" name="Text Box 4"/>
          <p:cNvSpPr txBox="1">
            <a:spLocks noChangeArrowheads="1"/>
          </p:cNvSpPr>
          <p:nvPr/>
        </p:nvSpPr>
        <p:spPr bwMode="auto">
          <a:xfrm>
            <a:off x="4335477" y="1244299"/>
            <a:ext cx="4419600" cy="923330"/>
          </a:xfrm>
          <a:prstGeom prst="rect">
            <a:avLst/>
          </a:prstGeom>
          <a:solidFill>
            <a:schemeClr val="bg1"/>
          </a:solidFill>
          <a:ln w="9525">
            <a:noFill/>
            <a:miter lim="800000"/>
            <a:headEnd/>
            <a:tailEnd/>
          </a:ln>
        </p:spPr>
        <p:txBody>
          <a:bodyPr>
            <a:prstTxWarp prst="textNoShape">
              <a:avLst/>
            </a:prstTxWarp>
            <a:spAutoFit/>
          </a:bodyPr>
          <a:lstStyle/>
          <a:p>
            <a:pPr algn="l"/>
            <a:r>
              <a:rPr lang="en-US" sz="1800" dirty="0" smtClean="0"/>
              <a:t>Las </a:t>
            </a:r>
            <a:r>
              <a:rPr lang="en-US" sz="1800" dirty="0" err="1" smtClean="0"/>
              <a:t>ondas</a:t>
            </a:r>
            <a:r>
              <a:rPr lang="en-US" sz="1800" dirty="0" smtClean="0"/>
              <a:t> </a:t>
            </a:r>
            <a:r>
              <a:rPr lang="en-US" sz="1800" dirty="0" err="1" smtClean="0"/>
              <a:t>gravitacionales</a:t>
            </a:r>
            <a:r>
              <a:rPr lang="en-US" sz="1800" dirty="0" smtClean="0"/>
              <a:t> son </a:t>
            </a:r>
            <a:r>
              <a:rPr lang="en-US" sz="1800" dirty="0" err="1" smtClean="0"/>
              <a:t>distorsiones</a:t>
            </a:r>
            <a:r>
              <a:rPr lang="en-US" sz="1800" dirty="0" smtClean="0"/>
              <a:t> </a:t>
            </a:r>
            <a:r>
              <a:rPr lang="en-US" sz="1800" dirty="0" err="1"/>
              <a:t>c</a:t>
            </a:r>
            <a:r>
              <a:rPr lang="en-US" sz="1800" dirty="0" err="1" smtClean="0"/>
              <a:t>uadrupolares</a:t>
            </a:r>
            <a:r>
              <a:rPr lang="en-US" sz="1800" dirty="0" smtClean="0"/>
              <a:t> del </a:t>
            </a:r>
            <a:r>
              <a:rPr lang="en-US" sz="1800" dirty="0" err="1" smtClean="0"/>
              <a:t>espacio-tiempo</a:t>
            </a:r>
            <a:r>
              <a:rPr lang="en-US" sz="1800" dirty="0" smtClean="0"/>
              <a:t>, </a:t>
            </a:r>
            <a:r>
              <a:rPr lang="en-US" sz="1800" dirty="0" err="1" smtClean="0"/>
              <a:t>producidas</a:t>
            </a:r>
            <a:r>
              <a:rPr lang="en-US" sz="1800" dirty="0" smtClean="0"/>
              <a:t> </a:t>
            </a:r>
            <a:r>
              <a:rPr lang="en-US" sz="1800" dirty="0" err="1" smtClean="0"/>
              <a:t>por</a:t>
            </a:r>
            <a:r>
              <a:rPr lang="en-US" sz="1800" dirty="0" smtClean="0"/>
              <a:t> </a:t>
            </a:r>
            <a:r>
              <a:rPr lang="en-US" sz="1800" dirty="0" err="1" smtClean="0"/>
              <a:t>movimiento</a:t>
            </a:r>
            <a:r>
              <a:rPr lang="en-US" sz="1800" dirty="0" smtClean="0"/>
              <a:t> de </a:t>
            </a:r>
            <a:r>
              <a:rPr lang="en-US" sz="1800" dirty="0" err="1"/>
              <a:t>c</a:t>
            </a:r>
            <a:r>
              <a:rPr lang="en-US" sz="1800" dirty="0" err="1" smtClean="0"/>
              <a:t>uadrupolos</a:t>
            </a:r>
            <a:r>
              <a:rPr lang="en-US" sz="1800" dirty="0" smtClean="0"/>
              <a:t> de </a:t>
            </a:r>
            <a:r>
              <a:rPr lang="en-US" sz="1800" dirty="0" err="1" smtClean="0"/>
              <a:t>masas</a:t>
            </a:r>
            <a:r>
              <a:rPr lang="en-US" sz="1800" dirty="0" smtClean="0"/>
              <a:t>. </a:t>
            </a:r>
            <a:endParaRPr lang="en-US" sz="1800" baseline="30000" dirty="0"/>
          </a:p>
        </p:txBody>
      </p:sp>
      <p:graphicFrame>
        <p:nvGraphicFramePr>
          <p:cNvPr id="18434" name="Object 2"/>
          <p:cNvGraphicFramePr>
            <a:graphicFrameLocks noChangeAspect="1"/>
          </p:cNvGraphicFramePr>
          <p:nvPr>
            <p:extLst>
              <p:ext uri="{D42A27DB-BD31-4B8C-83A1-F6EECF244321}">
                <p14:modId xmlns:p14="http://schemas.microsoft.com/office/powerpoint/2010/main" val="4226400575"/>
              </p:ext>
            </p:extLst>
          </p:nvPr>
        </p:nvGraphicFramePr>
        <p:xfrm>
          <a:off x="2949983" y="2336161"/>
          <a:ext cx="3571875" cy="1143000"/>
        </p:xfrm>
        <a:graphic>
          <a:graphicData uri="http://schemas.openxmlformats.org/presentationml/2006/ole">
            <mc:AlternateContent xmlns:mc="http://schemas.openxmlformats.org/markup-compatibility/2006">
              <mc:Choice xmlns:v="urn:schemas-microsoft-com:vml" Requires="v">
                <p:oleObj spid="_x0000_s1063" name="Equation" r:id="rId4" imgW="1905000" imgH="609600" progId="Equation.3">
                  <p:embed/>
                </p:oleObj>
              </mc:Choice>
              <mc:Fallback>
                <p:oleObj name="Equation" r:id="rId4" imgW="1905000" imgH="609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9983" y="2336161"/>
                        <a:ext cx="35718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2" name="Group 16"/>
          <p:cNvGrpSpPr>
            <a:grpSpLocks/>
          </p:cNvGrpSpPr>
          <p:nvPr/>
        </p:nvGrpSpPr>
        <p:grpSpPr bwMode="auto">
          <a:xfrm>
            <a:off x="258763" y="1027113"/>
            <a:ext cx="3898900" cy="1989137"/>
            <a:chOff x="0" y="449"/>
            <a:chExt cx="5600" cy="2859"/>
          </a:xfrm>
        </p:grpSpPr>
        <p:sp>
          <p:nvSpPr>
            <p:cNvPr id="18466" name="Line 17"/>
            <p:cNvSpPr>
              <a:spLocks noChangeShapeType="1"/>
            </p:cNvSpPr>
            <p:nvPr/>
          </p:nvSpPr>
          <p:spPr bwMode="auto">
            <a:xfrm flipV="1">
              <a:off x="0" y="864"/>
              <a:ext cx="5594" cy="207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nvGrpSpPr>
            <p:cNvPr id="3" name="Group 18"/>
            <p:cNvGrpSpPr>
              <a:grpSpLocks/>
            </p:cNvGrpSpPr>
            <p:nvPr/>
          </p:nvGrpSpPr>
          <p:grpSpPr bwMode="auto">
            <a:xfrm>
              <a:off x="80" y="1980"/>
              <a:ext cx="1328" cy="1328"/>
              <a:chOff x="80" y="1980"/>
              <a:chExt cx="1328" cy="1328"/>
            </a:xfrm>
          </p:grpSpPr>
          <p:sp>
            <p:nvSpPr>
              <p:cNvPr id="18491" name="Oval 19"/>
              <p:cNvSpPr>
                <a:spLocks noChangeArrowheads="1"/>
              </p:cNvSpPr>
              <p:nvPr/>
            </p:nvSpPr>
            <p:spPr bwMode="auto">
              <a:xfrm>
                <a:off x="395" y="2289"/>
                <a:ext cx="720" cy="72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492" name="Line 20"/>
              <p:cNvSpPr>
                <a:spLocks noChangeShapeType="1"/>
              </p:cNvSpPr>
              <p:nvPr/>
            </p:nvSpPr>
            <p:spPr bwMode="auto">
              <a:xfrm flipV="1">
                <a:off x="405" y="2687"/>
                <a:ext cx="300" cy="10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8493" name="Oval 21"/>
              <p:cNvSpPr>
                <a:spLocks noChangeArrowheads="1"/>
              </p:cNvSpPr>
              <p:nvPr/>
            </p:nvSpPr>
            <p:spPr bwMode="auto">
              <a:xfrm>
                <a:off x="80" y="2372"/>
                <a:ext cx="1328" cy="546"/>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18494" name="Oval 22"/>
              <p:cNvSpPr>
                <a:spLocks noChangeArrowheads="1"/>
              </p:cNvSpPr>
              <p:nvPr/>
            </p:nvSpPr>
            <p:spPr bwMode="auto">
              <a:xfrm rot="-5400000">
                <a:off x="84" y="2371"/>
                <a:ext cx="1328" cy="546"/>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grpSp>
        <p:grpSp>
          <p:nvGrpSpPr>
            <p:cNvPr id="4" name="Group 23"/>
            <p:cNvGrpSpPr>
              <a:grpSpLocks/>
            </p:cNvGrpSpPr>
            <p:nvPr/>
          </p:nvGrpSpPr>
          <p:grpSpPr bwMode="auto">
            <a:xfrm>
              <a:off x="1108" y="1635"/>
              <a:ext cx="1328" cy="1328"/>
              <a:chOff x="1460" y="1197"/>
              <a:chExt cx="1328" cy="1328"/>
            </a:xfrm>
          </p:grpSpPr>
          <p:grpSp>
            <p:nvGrpSpPr>
              <p:cNvPr id="5" name="Group 24"/>
              <p:cNvGrpSpPr>
                <a:grpSpLocks/>
              </p:cNvGrpSpPr>
              <p:nvPr/>
            </p:nvGrpSpPr>
            <p:grpSpPr bwMode="auto">
              <a:xfrm>
                <a:off x="1460" y="1505"/>
                <a:ext cx="1328" cy="720"/>
                <a:chOff x="1460" y="1505"/>
                <a:chExt cx="1328" cy="720"/>
              </a:xfrm>
            </p:grpSpPr>
            <p:sp>
              <p:nvSpPr>
                <p:cNvPr id="18489" name="Oval 25"/>
                <p:cNvSpPr>
                  <a:spLocks noChangeArrowheads="1"/>
                </p:cNvSpPr>
                <p:nvPr/>
              </p:nvSpPr>
              <p:spPr bwMode="auto">
                <a:xfrm>
                  <a:off x="1460" y="1586"/>
                  <a:ext cx="1328" cy="54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490" name="Oval 26"/>
                <p:cNvSpPr>
                  <a:spLocks noChangeArrowheads="1"/>
                </p:cNvSpPr>
                <p:nvPr/>
              </p:nvSpPr>
              <p:spPr bwMode="auto">
                <a:xfrm>
                  <a:off x="1769" y="1505"/>
                  <a:ext cx="720" cy="720"/>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grpSp>
          <p:sp>
            <p:nvSpPr>
              <p:cNvPr id="18487" name="Line 27"/>
              <p:cNvSpPr>
                <a:spLocks noChangeShapeType="1"/>
              </p:cNvSpPr>
              <p:nvPr/>
            </p:nvSpPr>
            <p:spPr bwMode="auto">
              <a:xfrm flipV="1">
                <a:off x="1604" y="1863"/>
                <a:ext cx="425" cy="15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8488" name="Oval 28"/>
              <p:cNvSpPr>
                <a:spLocks noChangeArrowheads="1"/>
              </p:cNvSpPr>
              <p:nvPr/>
            </p:nvSpPr>
            <p:spPr bwMode="auto">
              <a:xfrm rot="-5400000">
                <a:off x="1467" y="1588"/>
                <a:ext cx="1328" cy="546"/>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grpSp>
        <p:grpSp>
          <p:nvGrpSpPr>
            <p:cNvPr id="6" name="Group 29"/>
            <p:cNvGrpSpPr>
              <a:grpSpLocks/>
            </p:cNvGrpSpPr>
            <p:nvPr/>
          </p:nvGrpSpPr>
          <p:grpSpPr bwMode="auto">
            <a:xfrm>
              <a:off x="2136" y="1231"/>
              <a:ext cx="1328" cy="1328"/>
              <a:chOff x="2446" y="809"/>
              <a:chExt cx="1328" cy="1328"/>
            </a:xfrm>
          </p:grpSpPr>
          <p:sp>
            <p:nvSpPr>
              <p:cNvPr id="18482" name="Oval 30"/>
              <p:cNvSpPr>
                <a:spLocks noChangeArrowheads="1"/>
              </p:cNvSpPr>
              <p:nvPr/>
            </p:nvSpPr>
            <p:spPr bwMode="auto">
              <a:xfrm>
                <a:off x="2760" y="1105"/>
                <a:ext cx="720" cy="72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483" name="Line 31"/>
              <p:cNvSpPr>
                <a:spLocks noChangeShapeType="1"/>
              </p:cNvSpPr>
              <p:nvPr/>
            </p:nvSpPr>
            <p:spPr bwMode="auto">
              <a:xfrm flipV="1">
                <a:off x="2692" y="1467"/>
                <a:ext cx="425" cy="15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8484" name="Oval 32"/>
              <p:cNvSpPr>
                <a:spLocks noChangeArrowheads="1"/>
              </p:cNvSpPr>
              <p:nvPr/>
            </p:nvSpPr>
            <p:spPr bwMode="auto">
              <a:xfrm rot="-5400000">
                <a:off x="2472" y="1200"/>
                <a:ext cx="1328" cy="546"/>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18485" name="Oval 33"/>
              <p:cNvSpPr>
                <a:spLocks noChangeArrowheads="1"/>
              </p:cNvSpPr>
              <p:nvPr/>
            </p:nvSpPr>
            <p:spPr bwMode="auto">
              <a:xfrm>
                <a:off x="2446" y="1172"/>
                <a:ext cx="1328" cy="546"/>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grpSp>
        <p:grpSp>
          <p:nvGrpSpPr>
            <p:cNvPr id="7" name="Group 34"/>
            <p:cNvGrpSpPr>
              <a:grpSpLocks/>
            </p:cNvGrpSpPr>
            <p:nvPr/>
          </p:nvGrpSpPr>
          <p:grpSpPr bwMode="auto">
            <a:xfrm>
              <a:off x="3164" y="872"/>
              <a:ext cx="1408" cy="1328"/>
              <a:chOff x="3404" y="474"/>
              <a:chExt cx="1408" cy="1328"/>
            </a:xfrm>
          </p:grpSpPr>
          <p:grpSp>
            <p:nvGrpSpPr>
              <p:cNvPr id="8" name="Group 35"/>
              <p:cNvGrpSpPr>
                <a:grpSpLocks/>
              </p:cNvGrpSpPr>
              <p:nvPr/>
            </p:nvGrpSpPr>
            <p:grpSpPr bwMode="auto">
              <a:xfrm rot="-5400000">
                <a:off x="3393" y="778"/>
                <a:ext cx="1328" cy="720"/>
                <a:chOff x="1460" y="1505"/>
                <a:chExt cx="1328" cy="720"/>
              </a:xfrm>
            </p:grpSpPr>
            <p:sp>
              <p:nvSpPr>
                <p:cNvPr id="18480" name="Oval 36"/>
                <p:cNvSpPr>
                  <a:spLocks noChangeArrowheads="1"/>
                </p:cNvSpPr>
                <p:nvPr/>
              </p:nvSpPr>
              <p:spPr bwMode="auto">
                <a:xfrm>
                  <a:off x="1460" y="1586"/>
                  <a:ext cx="1328" cy="54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481" name="Oval 37"/>
                <p:cNvSpPr>
                  <a:spLocks noChangeArrowheads="1"/>
                </p:cNvSpPr>
                <p:nvPr/>
              </p:nvSpPr>
              <p:spPr bwMode="auto">
                <a:xfrm>
                  <a:off x="1769" y="1505"/>
                  <a:ext cx="720" cy="720"/>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grpSp>
          <p:sp>
            <p:nvSpPr>
              <p:cNvPr id="18477" name="Line 38"/>
              <p:cNvSpPr>
                <a:spLocks noChangeShapeType="1"/>
              </p:cNvSpPr>
              <p:nvPr/>
            </p:nvSpPr>
            <p:spPr bwMode="auto">
              <a:xfrm flipV="1">
                <a:off x="3617" y="1130"/>
                <a:ext cx="425" cy="15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8478" name="Line 39"/>
              <p:cNvSpPr>
                <a:spLocks noChangeShapeType="1"/>
              </p:cNvSpPr>
              <p:nvPr/>
            </p:nvSpPr>
            <p:spPr bwMode="auto">
              <a:xfrm flipV="1">
                <a:off x="4387" y="852"/>
                <a:ext cx="425" cy="15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8479" name="Oval 40"/>
              <p:cNvSpPr>
                <a:spLocks noChangeArrowheads="1"/>
              </p:cNvSpPr>
              <p:nvPr/>
            </p:nvSpPr>
            <p:spPr bwMode="auto">
              <a:xfrm>
                <a:off x="3404" y="861"/>
                <a:ext cx="1328" cy="546"/>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grpSp>
        <p:grpSp>
          <p:nvGrpSpPr>
            <p:cNvPr id="9" name="Group 41"/>
            <p:cNvGrpSpPr>
              <a:grpSpLocks/>
            </p:cNvGrpSpPr>
            <p:nvPr/>
          </p:nvGrpSpPr>
          <p:grpSpPr bwMode="auto">
            <a:xfrm>
              <a:off x="4272" y="449"/>
              <a:ext cx="1328" cy="1328"/>
              <a:chOff x="2446" y="809"/>
              <a:chExt cx="1328" cy="1328"/>
            </a:xfrm>
          </p:grpSpPr>
          <p:sp>
            <p:nvSpPr>
              <p:cNvPr id="18472" name="Oval 42"/>
              <p:cNvSpPr>
                <a:spLocks noChangeArrowheads="1"/>
              </p:cNvSpPr>
              <p:nvPr/>
            </p:nvSpPr>
            <p:spPr bwMode="auto">
              <a:xfrm>
                <a:off x="2760" y="1105"/>
                <a:ext cx="720" cy="72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473" name="Line 43"/>
              <p:cNvSpPr>
                <a:spLocks noChangeShapeType="1"/>
              </p:cNvSpPr>
              <p:nvPr/>
            </p:nvSpPr>
            <p:spPr bwMode="auto">
              <a:xfrm flipV="1">
                <a:off x="2692" y="1467"/>
                <a:ext cx="425" cy="15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8474" name="Oval 44"/>
              <p:cNvSpPr>
                <a:spLocks noChangeArrowheads="1"/>
              </p:cNvSpPr>
              <p:nvPr/>
            </p:nvSpPr>
            <p:spPr bwMode="auto">
              <a:xfrm rot="-5400000">
                <a:off x="2472" y="1200"/>
                <a:ext cx="1328" cy="546"/>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18475" name="Oval 45"/>
              <p:cNvSpPr>
                <a:spLocks noChangeArrowheads="1"/>
              </p:cNvSpPr>
              <p:nvPr/>
            </p:nvSpPr>
            <p:spPr bwMode="auto">
              <a:xfrm>
                <a:off x="2446" y="1172"/>
                <a:ext cx="1328" cy="546"/>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grpSp>
      </p:grpSp>
      <p:grpSp>
        <p:nvGrpSpPr>
          <p:cNvPr id="10" name="Group 106"/>
          <p:cNvGrpSpPr>
            <a:grpSpLocks noChangeAspect="1"/>
          </p:cNvGrpSpPr>
          <p:nvPr/>
        </p:nvGrpSpPr>
        <p:grpSpPr bwMode="auto">
          <a:xfrm>
            <a:off x="266700" y="1014413"/>
            <a:ext cx="3894138" cy="1995487"/>
            <a:chOff x="0" y="429"/>
            <a:chExt cx="5618" cy="2879"/>
          </a:xfrm>
        </p:grpSpPr>
        <p:sp>
          <p:nvSpPr>
            <p:cNvPr id="18443" name="Line 107"/>
            <p:cNvSpPr>
              <a:spLocks noChangeAspect="1" noChangeShapeType="1"/>
            </p:cNvSpPr>
            <p:nvPr/>
          </p:nvSpPr>
          <p:spPr bwMode="auto">
            <a:xfrm flipV="1">
              <a:off x="0" y="864"/>
              <a:ext cx="5594" cy="207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8444" name="Oval 108"/>
            <p:cNvSpPr>
              <a:spLocks noChangeAspect="1" noChangeArrowheads="1"/>
            </p:cNvSpPr>
            <p:nvPr/>
          </p:nvSpPr>
          <p:spPr bwMode="auto">
            <a:xfrm rot="2700000">
              <a:off x="388" y="2295"/>
              <a:ext cx="720" cy="72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445" name="Line 109"/>
            <p:cNvSpPr>
              <a:spLocks noChangeAspect="1" noChangeShapeType="1"/>
            </p:cNvSpPr>
            <p:nvPr/>
          </p:nvSpPr>
          <p:spPr bwMode="auto">
            <a:xfrm flipV="1">
              <a:off x="391" y="2686"/>
              <a:ext cx="300" cy="10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8446" name="Oval 110"/>
            <p:cNvSpPr>
              <a:spLocks noChangeAspect="1" noChangeArrowheads="1"/>
            </p:cNvSpPr>
            <p:nvPr/>
          </p:nvSpPr>
          <p:spPr bwMode="auto">
            <a:xfrm rot="2700000">
              <a:off x="79" y="2371"/>
              <a:ext cx="1328" cy="546"/>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18447" name="Oval 111"/>
            <p:cNvSpPr>
              <a:spLocks noChangeAspect="1" noChangeArrowheads="1"/>
            </p:cNvSpPr>
            <p:nvPr/>
          </p:nvSpPr>
          <p:spPr bwMode="auto">
            <a:xfrm rot="-2700000">
              <a:off x="82" y="2373"/>
              <a:ext cx="1328" cy="546"/>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grpSp>
          <p:nvGrpSpPr>
            <p:cNvPr id="11" name="Group 112"/>
            <p:cNvGrpSpPr>
              <a:grpSpLocks noChangeAspect="1"/>
            </p:cNvGrpSpPr>
            <p:nvPr/>
          </p:nvGrpSpPr>
          <p:grpSpPr bwMode="auto">
            <a:xfrm rot="2700000">
              <a:off x="1105" y="1941"/>
              <a:ext cx="1328" cy="720"/>
              <a:chOff x="1460" y="1505"/>
              <a:chExt cx="1328" cy="720"/>
            </a:xfrm>
          </p:grpSpPr>
          <p:sp>
            <p:nvSpPr>
              <p:cNvPr id="18464" name="Oval 113"/>
              <p:cNvSpPr>
                <a:spLocks noChangeAspect="1" noChangeArrowheads="1"/>
              </p:cNvSpPr>
              <p:nvPr/>
            </p:nvSpPr>
            <p:spPr bwMode="auto">
              <a:xfrm>
                <a:off x="1460" y="1586"/>
                <a:ext cx="1328" cy="54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465" name="Oval 114"/>
              <p:cNvSpPr>
                <a:spLocks noChangeAspect="1" noChangeArrowheads="1"/>
              </p:cNvSpPr>
              <p:nvPr/>
            </p:nvSpPr>
            <p:spPr bwMode="auto">
              <a:xfrm>
                <a:off x="1769" y="1505"/>
                <a:ext cx="720" cy="720"/>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grpSp>
        <p:sp>
          <p:nvSpPr>
            <p:cNvPr id="18449" name="Line 115"/>
            <p:cNvSpPr>
              <a:spLocks noChangeAspect="1" noChangeShapeType="1"/>
            </p:cNvSpPr>
            <p:nvPr/>
          </p:nvSpPr>
          <p:spPr bwMode="auto">
            <a:xfrm flipV="1">
              <a:off x="1283" y="2305"/>
              <a:ext cx="425" cy="15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8450" name="Oval 116"/>
            <p:cNvSpPr>
              <a:spLocks noChangeAspect="1" noChangeArrowheads="1"/>
            </p:cNvSpPr>
            <p:nvPr/>
          </p:nvSpPr>
          <p:spPr bwMode="auto">
            <a:xfrm rot="-2700000">
              <a:off x="1112" y="2030"/>
              <a:ext cx="1328" cy="546"/>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18451" name="Oval 117"/>
            <p:cNvSpPr>
              <a:spLocks noChangeAspect="1" noChangeArrowheads="1"/>
            </p:cNvSpPr>
            <p:nvPr/>
          </p:nvSpPr>
          <p:spPr bwMode="auto">
            <a:xfrm rot="2700000">
              <a:off x="2452" y="1536"/>
              <a:ext cx="720" cy="72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452" name="Line 118"/>
            <p:cNvSpPr>
              <a:spLocks noChangeAspect="1" noChangeShapeType="1"/>
            </p:cNvSpPr>
            <p:nvPr/>
          </p:nvSpPr>
          <p:spPr bwMode="auto">
            <a:xfrm flipV="1">
              <a:off x="2389" y="1890"/>
              <a:ext cx="425" cy="15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8453" name="Oval 119"/>
            <p:cNvSpPr>
              <a:spLocks noChangeAspect="1" noChangeArrowheads="1"/>
            </p:cNvSpPr>
            <p:nvPr/>
          </p:nvSpPr>
          <p:spPr bwMode="auto">
            <a:xfrm rot="-2700000">
              <a:off x="2154" y="1640"/>
              <a:ext cx="1328" cy="546"/>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18454" name="Oval 120"/>
            <p:cNvSpPr>
              <a:spLocks noChangeAspect="1" noChangeArrowheads="1"/>
            </p:cNvSpPr>
            <p:nvPr/>
          </p:nvSpPr>
          <p:spPr bwMode="auto">
            <a:xfrm rot="2700000">
              <a:off x="2155" y="1602"/>
              <a:ext cx="1328" cy="546"/>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grpSp>
          <p:nvGrpSpPr>
            <p:cNvPr id="12" name="Group 121"/>
            <p:cNvGrpSpPr>
              <a:grpSpLocks noChangeAspect="1"/>
            </p:cNvGrpSpPr>
            <p:nvPr/>
          </p:nvGrpSpPr>
          <p:grpSpPr bwMode="auto">
            <a:xfrm rot="-2700000">
              <a:off x="3167" y="1139"/>
              <a:ext cx="1328" cy="720"/>
              <a:chOff x="1460" y="1505"/>
              <a:chExt cx="1328" cy="720"/>
            </a:xfrm>
          </p:grpSpPr>
          <p:sp>
            <p:nvSpPr>
              <p:cNvPr id="18462" name="Oval 122"/>
              <p:cNvSpPr>
                <a:spLocks noChangeAspect="1" noChangeArrowheads="1"/>
              </p:cNvSpPr>
              <p:nvPr/>
            </p:nvSpPr>
            <p:spPr bwMode="auto">
              <a:xfrm>
                <a:off x="1460" y="1586"/>
                <a:ext cx="1328" cy="54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463" name="Oval 123"/>
              <p:cNvSpPr>
                <a:spLocks noChangeAspect="1" noChangeArrowheads="1"/>
              </p:cNvSpPr>
              <p:nvPr/>
            </p:nvSpPr>
            <p:spPr bwMode="auto">
              <a:xfrm>
                <a:off x="1769" y="1505"/>
                <a:ext cx="720" cy="720"/>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grpSp>
        <p:sp>
          <p:nvSpPr>
            <p:cNvPr id="18456" name="Line 124"/>
            <p:cNvSpPr>
              <a:spLocks noChangeAspect="1" noChangeShapeType="1"/>
            </p:cNvSpPr>
            <p:nvPr/>
          </p:nvSpPr>
          <p:spPr bwMode="auto">
            <a:xfrm flipV="1">
              <a:off x="3353" y="1538"/>
              <a:ext cx="425" cy="15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8457" name="Oval 125"/>
            <p:cNvSpPr>
              <a:spLocks noChangeAspect="1" noChangeArrowheads="1"/>
            </p:cNvSpPr>
            <p:nvPr/>
          </p:nvSpPr>
          <p:spPr bwMode="auto">
            <a:xfrm rot="2700000">
              <a:off x="3178" y="1231"/>
              <a:ext cx="1328" cy="546"/>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18458" name="Oval 126"/>
            <p:cNvSpPr>
              <a:spLocks noChangeAspect="1" noChangeArrowheads="1"/>
            </p:cNvSpPr>
            <p:nvPr/>
          </p:nvSpPr>
          <p:spPr bwMode="auto">
            <a:xfrm rot="2700000">
              <a:off x="4588" y="754"/>
              <a:ext cx="720" cy="72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459" name="Line 127"/>
            <p:cNvSpPr>
              <a:spLocks noChangeAspect="1" noChangeShapeType="1"/>
            </p:cNvSpPr>
            <p:nvPr/>
          </p:nvSpPr>
          <p:spPr bwMode="auto">
            <a:xfrm flipV="1">
              <a:off x="4525" y="1102"/>
              <a:ext cx="425" cy="15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8460" name="Oval 128"/>
            <p:cNvSpPr>
              <a:spLocks noChangeAspect="1" noChangeArrowheads="1"/>
            </p:cNvSpPr>
            <p:nvPr/>
          </p:nvSpPr>
          <p:spPr bwMode="auto">
            <a:xfrm rot="-2700000">
              <a:off x="4290" y="858"/>
              <a:ext cx="1328" cy="546"/>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18461" name="Oval 129"/>
            <p:cNvSpPr>
              <a:spLocks noChangeAspect="1" noChangeArrowheads="1"/>
            </p:cNvSpPr>
            <p:nvPr/>
          </p:nvSpPr>
          <p:spPr bwMode="auto">
            <a:xfrm rot="2700000">
              <a:off x="4291" y="820"/>
              <a:ext cx="1328" cy="546"/>
            </a:xfrm>
            <a:prstGeom prst="ellipse">
              <a:avLst/>
            </a:prstGeom>
            <a:noFill/>
            <a:ln w="9525">
              <a:solidFill>
                <a:schemeClr val="tx1"/>
              </a:solidFill>
              <a:prstDash val="dash"/>
              <a:round/>
              <a:headEnd/>
              <a:tailEnd/>
            </a:ln>
          </p:spPr>
          <p:txBody>
            <a:bodyPr wrap="none" anchor="ctr">
              <a:prstTxWarp prst="textNoShape">
                <a:avLst/>
              </a:prstTxWarp>
            </a:bodyPr>
            <a:lstStyle/>
            <a:p>
              <a:endParaRPr lang="en-US"/>
            </a:p>
          </p:txBody>
        </p:sp>
      </p:grpSp>
      <p:sp>
        <p:nvSpPr>
          <p:cNvPr id="68" name="TextBox 67"/>
          <p:cNvSpPr txBox="1"/>
          <p:nvPr/>
        </p:nvSpPr>
        <p:spPr>
          <a:xfrm>
            <a:off x="121605" y="5663395"/>
            <a:ext cx="9022395" cy="707886"/>
          </a:xfrm>
          <a:prstGeom prst="rect">
            <a:avLst/>
          </a:prstGeom>
          <a:noFill/>
        </p:spPr>
        <p:txBody>
          <a:bodyPr wrap="square" rtlCol="0">
            <a:spAutoFit/>
          </a:bodyPr>
          <a:lstStyle/>
          <a:p>
            <a:pPr algn="l"/>
            <a:r>
              <a:rPr lang="en-US" sz="2000" dirty="0" err="1" smtClean="0"/>
              <a:t>Una</a:t>
            </a:r>
            <a:r>
              <a:rPr lang="en-US" sz="2000" dirty="0" smtClean="0"/>
              <a:t> </a:t>
            </a:r>
            <a:r>
              <a:rPr lang="en-US" sz="2000" dirty="0" err="1" smtClean="0"/>
              <a:t>coalescencia</a:t>
            </a:r>
            <a:r>
              <a:rPr lang="en-US" sz="2000" dirty="0" smtClean="0"/>
              <a:t> de </a:t>
            </a:r>
            <a:r>
              <a:rPr lang="en-US" sz="2000" dirty="0" err="1" smtClean="0"/>
              <a:t>estrellas</a:t>
            </a:r>
            <a:r>
              <a:rPr lang="en-US" sz="2000" dirty="0" smtClean="0"/>
              <a:t> de </a:t>
            </a:r>
            <a:r>
              <a:rPr lang="en-US" sz="2000" dirty="0" err="1" smtClean="0"/>
              <a:t>neutrones</a:t>
            </a:r>
            <a:r>
              <a:rPr lang="en-US" sz="2000" dirty="0" smtClean="0"/>
              <a:t> en el cluster de Virgo produce </a:t>
            </a:r>
            <a:r>
              <a:rPr lang="en-US" sz="2000" dirty="0" err="1" smtClean="0"/>
              <a:t>ondas</a:t>
            </a:r>
            <a:r>
              <a:rPr lang="en-US" sz="2000" dirty="0" smtClean="0"/>
              <a:t> de </a:t>
            </a:r>
            <a:r>
              <a:rPr lang="en-US" sz="2000" dirty="0" err="1" smtClean="0"/>
              <a:t>amplitud</a:t>
            </a:r>
            <a:r>
              <a:rPr lang="en-US" sz="2000" dirty="0" smtClean="0"/>
              <a:t> </a:t>
            </a:r>
            <a:endParaRPr lang="en-US" sz="2000" dirty="0" smtClean="0"/>
          </a:p>
          <a:p>
            <a:pPr algn="l"/>
            <a:r>
              <a:rPr lang="en-US" sz="2000" i="1" dirty="0" smtClean="0">
                <a:latin typeface="Times New Roman"/>
                <a:cs typeface="Times New Roman"/>
              </a:rPr>
              <a:t>h </a:t>
            </a:r>
            <a:r>
              <a:rPr lang="en-US" sz="2000" dirty="0" smtClean="0"/>
              <a:t>~ 10</a:t>
            </a:r>
            <a:r>
              <a:rPr lang="en-US" sz="2000" baseline="30000" dirty="0" smtClean="0"/>
              <a:t>-21 </a:t>
            </a:r>
            <a:r>
              <a:rPr lang="en-US" sz="2000" dirty="0" smtClean="0"/>
              <a:t>en la Tierra:  la </a:t>
            </a:r>
            <a:r>
              <a:rPr lang="en-US" sz="2000" dirty="0" err="1" smtClean="0"/>
              <a:t>distancia</a:t>
            </a:r>
            <a:r>
              <a:rPr lang="en-US" sz="2000" dirty="0" smtClean="0"/>
              <a:t> entre el Sol y la Tierra cambia </a:t>
            </a:r>
            <a:r>
              <a:rPr lang="en-US" sz="2000" dirty="0" err="1" smtClean="0"/>
              <a:t>por</a:t>
            </a:r>
            <a:r>
              <a:rPr lang="en-US" sz="2000" dirty="0" smtClean="0"/>
              <a:t> un </a:t>
            </a:r>
            <a:r>
              <a:rPr lang="en-US" sz="2000" dirty="0" err="1" smtClean="0"/>
              <a:t>diámetro</a:t>
            </a:r>
            <a:r>
              <a:rPr lang="en-US" sz="2000" dirty="0" smtClean="0"/>
              <a:t> </a:t>
            </a:r>
            <a:r>
              <a:rPr lang="en-US" sz="2000" dirty="0" err="1" smtClean="0"/>
              <a:t>atómico</a:t>
            </a:r>
            <a:r>
              <a:rPr lang="en-US" sz="2000" dirty="0" smtClean="0"/>
              <a:t>. </a:t>
            </a:r>
            <a:endParaRPr lang="en-US" sz="2000" dirty="0"/>
          </a:p>
        </p:txBody>
      </p:sp>
      <p:pic>
        <p:nvPicPr>
          <p:cNvPr id="15" name="Picture 14"/>
          <p:cNvPicPr>
            <a:picLocks noChangeAspect="1"/>
          </p:cNvPicPr>
          <p:nvPr/>
        </p:nvPicPr>
        <p:blipFill>
          <a:blip r:embed="rId6"/>
          <a:stretch>
            <a:fillRect/>
          </a:stretch>
        </p:blipFill>
        <p:spPr>
          <a:xfrm>
            <a:off x="734297" y="3128970"/>
            <a:ext cx="1535714" cy="561126"/>
          </a:xfrm>
          <a:prstGeom prst="rect">
            <a:avLst/>
          </a:prstGeom>
        </p:spPr>
      </p:pic>
      <p:pic>
        <p:nvPicPr>
          <p:cNvPr id="17" name="Picture 16"/>
          <p:cNvPicPr>
            <a:picLocks noChangeAspect="1"/>
          </p:cNvPicPr>
          <p:nvPr/>
        </p:nvPicPr>
        <p:blipFill>
          <a:blip r:embed="rId7"/>
          <a:stretch>
            <a:fillRect/>
          </a:stretch>
        </p:blipFill>
        <p:spPr>
          <a:xfrm>
            <a:off x="5105834" y="3008377"/>
            <a:ext cx="1112008" cy="586893"/>
          </a:xfrm>
          <a:prstGeom prst="rect">
            <a:avLst/>
          </a:prstGeom>
        </p:spPr>
      </p:pic>
      <p:grpSp>
        <p:nvGrpSpPr>
          <p:cNvPr id="19" name="Group 18"/>
          <p:cNvGrpSpPr/>
          <p:nvPr/>
        </p:nvGrpSpPr>
        <p:grpSpPr>
          <a:xfrm>
            <a:off x="367098" y="3857456"/>
            <a:ext cx="7607053" cy="1824506"/>
            <a:chOff x="-28331" y="3719709"/>
            <a:chExt cx="7607053" cy="1824506"/>
          </a:xfrm>
        </p:grpSpPr>
        <p:pic>
          <p:nvPicPr>
            <p:cNvPr id="67" name="Picture 2063" descr="BINARY~1"/>
            <p:cNvPicPr>
              <a:picLocks noChangeAspect="1" noChangeArrowheads="1"/>
            </p:cNvPicPr>
            <p:nvPr/>
          </p:nvPicPr>
          <p:blipFill>
            <a:blip r:embed="rId8"/>
            <a:srcRect/>
            <a:stretch>
              <a:fillRect/>
            </a:stretch>
          </p:blipFill>
          <p:spPr bwMode="auto">
            <a:xfrm>
              <a:off x="-28331" y="3719709"/>
              <a:ext cx="2187152" cy="1174709"/>
            </a:xfrm>
            <a:prstGeom prst="rect">
              <a:avLst/>
            </a:prstGeom>
            <a:noFill/>
            <a:ln w="9525">
              <a:noFill/>
              <a:miter lim="800000"/>
              <a:headEnd/>
              <a:tailEnd/>
            </a:ln>
          </p:spPr>
        </p:pic>
        <p:pic>
          <p:nvPicPr>
            <p:cNvPr id="65" name="Picture 15"/>
            <p:cNvPicPr>
              <a:picLocks noChangeAspect="1" noChangeArrowheads="1"/>
            </p:cNvPicPr>
            <p:nvPr/>
          </p:nvPicPr>
          <p:blipFill>
            <a:blip r:embed="rId9"/>
            <a:srcRect l="9412" b="47369"/>
            <a:stretch>
              <a:fillRect/>
            </a:stretch>
          </p:blipFill>
          <p:spPr bwMode="auto">
            <a:xfrm>
              <a:off x="3193232" y="4494877"/>
              <a:ext cx="2181225" cy="1049338"/>
            </a:xfrm>
            <a:prstGeom prst="rect">
              <a:avLst/>
            </a:prstGeom>
            <a:noFill/>
            <a:ln w="9525">
              <a:noFill/>
              <a:round/>
              <a:headEnd/>
              <a:tailEnd/>
            </a:ln>
          </p:spPr>
        </p:pic>
        <p:pic>
          <p:nvPicPr>
            <p:cNvPr id="66" name="Picture 22"/>
            <p:cNvPicPr>
              <a:picLocks noChangeAspect="1"/>
            </p:cNvPicPr>
            <p:nvPr/>
          </p:nvPicPr>
          <p:blipFill>
            <a:blip r:embed="rId10"/>
            <a:srcRect/>
            <a:stretch>
              <a:fillRect/>
            </a:stretch>
          </p:blipFill>
          <p:spPr bwMode="auto">
            <a:xfrm>
              <a:off x="6077233" y="3755220"/>
              <a:ext cx="1501489" cy="1499484"/>
            </a:xfrm>
            <a:prstGeom prst="rect">
              <a:avLst/>
            </a:prstGeom>
            <a:noFill/>
            <a:ln w="9525">
              <a:noFill/>
              <a:miter lim="800000"/>
              <a:headEnd/>
              <a:tailEnd/>
            </a:ln>
          </p:spPr>
        </p:pic>
        <p:pic>
          <p:nvPicPr>
            <p:cNvPr id="16" name="Picture 15"/>
            <p:cNvPicPr>
              <a:picLocks noChangeAspect="1"/>
            </p:cNvPicPr>
            <p:nvPr/>
          </p:nvPicPr>
          <p:blipFill>
            <a:blip r:embed="rId11"/>
            <a:stretch>
              <a:fillRect/>
            </a:stretch>
          </p:blipFill>
          <p:spPr>
            <a:xfrm>
              <a:off x="3637355" y="3798632"/>
              <a:ext cx="1659206" cy="653366"/>
            </a:xfrm>
            <a:prstGeom prst="rect">
              <a:avLst/>
            </a:prstGeom>
          </p:spPr>
        </p:pic>
      </p:grpSp>
    </p:spTree>
    <p:extLst>
      <p:ext uri="{BB962C8B-B14F-4D97-AF65-F5344CB8AC3E}">
        <p14:creationId xmlns:p14="http://schemas.microsoft.com/office/powerpoint/2010/main" val="34785279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Interferómetros</a:t>
            </a:r>
            <a:endParaRPr lang="en-US" dirty="0"/>
          </a:p>
        </p:txBody>
      </p:sp>
      <p:sp>
        <p:nvSpPr>
          <p:cNvPr id="6" name="Content Placeholder 5"/>
          <p:cNvSpPr>
            <a:spLocks noGrp="1"/>
          </p:cNvSpPr>
          <p:nvPr>
            <p:ph idx="1"/>
          </p:nvPr>
        </p:nvSpPr>
        <p:spPr/>
        <p:txBody>
          <a:bodyPr/>
          <a:lstStyle/>
          <a:p>
            <a:r>
              <a:rPr lang="en-US" dirty="0"/>
              <a:t>https://</a:t>
            </a:r>
            <a:r>
              <a:rPr lang="en-US" dirty="0" err="1"/>
              <a:t>youtu.be</a:t>
            </a:r>
            <a:r>
              <a:rPr lang="en-US" dirty="0"/>
              <a:t>/tQ_teIUb3tE</a:t>
            </a:r>
          </a:p>
        </p:txBody>
      </p:sp>
      <p:pic>
        <p:nvPicPr>
          <p:cNvPr id="4" name="Picture 3" descr="Screen Shot 2016-06-28 at 3.13.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190" y="1832960"/>
            <a:ext cx="6928152" cy="4780716"/>
          </a:xfrm>
          <a:prstGeom prst="rect">
            <a:avLst/>
          </a:prstGeom>
        </p:spPr>
      </p:pic>
    </p:spTree>
    <p:extLst>
      <p:ext uri="{BB962C8B-B14F-4D97-AF65-F5344CB8AC3E}">
        <p14:creationId xmlns:p14="http://schemas.microsoft.com/office/powerpoint/2010/main" val="1155260174"/>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Detectores</a:t>
            </a:r>
            <a:r>
              <a:rPr lang="en-US" dirty="0" smtClean="0"/>
              <a:t> LIGO: 4km de </a:t>
            </a:r>
            <a:r>
              <a:rPr lang="en-US" dirty="0" err="1" smtClean="0"/>
              <a:t>lado</a:t>
            </a:r>
            <a:endParaRPr lang="en-US" dirty="0"/>
          </a:p>
        </p:txBody>
      </p:sp>
      <p:sp>
        <p:nvSpPr>
          <p:cNvPr id="2" name="Slide Number Placeholder 1"/>
          <p:cNvSpPr>
            <a:spLocks noGrp="1"/>
          </p:cNvSpPr>
          <p:nvPr>
            <p:ph type="sldNum" sz="quarter" idx="12"/>
          </p:nvPr>
        </p:nvSpPr>
        <p:spPr/>
        <p:txBody>
          <a:bodyPr/>
          <a:lstStyle/>
          <a:p>
            <a:fld id="{69D1071E-6BCB-274F-92EE-8F9B4373957D}" type="slidenum">
              <a:rPr lang="en-US" smtClean="0"/>
              <a:pPr/>
              <a:t>7</a:t>
            </a:fld>
            <a:endParaRPr lang="en-US"/>
          </a:p>
        </p:txBody>
      </p:sp>
      <p:pic>
        <p:nvPicPr>
          <p:cNvPr id="6"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8381" y="5013781"/>
            <a:ext cx="1154113"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reen Shot 2016-06-28 at 3.23.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309" y="1222828"/>
            <a:ext cx="5194300" cy="4775200"/>
          </a:xfrm>
          <a:prstGeom prst="rect">
            <a:avLst/>
          </a:prstGeom>
        </p:spPr>
      </p:pic>
    </p:spTree>
    <p:extLst>
      <p:ext uri="{BB962C8B-B14F-4D97-AF65-F5344CB8AC3E}">
        <p14:creationId xmlns:p14="http://schemas.microsoft.com/office/powerpoint/2010/main" val="3143076736"/>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80220"/>
            <a:ext cx="6858000" cy="914400"/>
          </a:xfrm>
        </p:spPr>
        <p:txBody>
          <a:bodyPr/>
          <a:lstStyle/>
          <a:p>
            <a:r>
              <a:rPr lang="en-US" dirty="0" smtClean="0"/>
              <a:t>LIGO </a:t>
            </a:r>
            <a:r>
              <a:rPr lang="en-US" dirty="0" err="1" smtClean="0"/>
              <a:t>inicial</a:t>
            </a:r>
            <a:r>
              <a:rPr lang="en-US" dirty="0" smtClean="0"/>
              <a:t> (2001-2010) y </a:t>
            </a:r>
            <a:r>
              <a:rPr lang="en-US" dirty="0" err="1" smtClean="0"/>
              <a:t>Avanzado</a:t>
            </a:r>
            <a:r>
              <a:rPr lang="en-US" dirty="0" smtClean="0"/>
              <a:t> (2015+)</a:t>
            </a:r>
            <a:endParaRPr lang="en-US" dirty="0"/>
          </a:p>
        </p:txBody>
      </p:sp>
      <p:pic>
        <p:nvPicPr>
          <p:cNvPr id="4" name="Picture 3" descr="aLIGOvsiLIGONoiseBudget_strain.pdf"/>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932833" y="1449494"/>
            <a:ext cx="6729984" cy="5288280"/>
          </a:xfrm>
          <a:prstGeom prst="rect">
            <a:avLst/>
          </a:prstGeom>
          <a:solidFill>
            <a:schemeClr val="accent1">
              <a:lumMod val="20000"/>
              <a:lumOff val="80000"/>
            </a:schemeClr>
          </a:solidFill>
        </p:spPr>
      </p:pic>
      <p:grpSp>
        <p:nvGrpSpPr>
          <p:cNvPr id="5" name="Group 10"/>
          <p:cNvGrpSpPr/>
          <p:nvPr/>
        </p:nvGrpSpPr>
        <p:grpSpPr>
          <a:xfrm>
            <a:off x="6628636" y="2973497"/>
            <a:ext cx="2303699" cy="1371600"/>
            <a:chOff x="2181499" y="2583892"/>
            <a:chExt cx="3581400" cy="1066800"/>
          </a:xfrm>
        </p:grpSpPr>
        <p:sp>
          <p:nvSpPr>
            <p:cNvPr id="6" name="Oval 5"/>
            <p:cNvSpPr/>
            <p:nvPr/>
          </p:nvSpPr>
          <p:spPr>
            <a:xfrm>
              <a:off x="2181499" y="2583892"/>
              <a:ext cx="3581400" cy="1066800"/>
            </a:xfrm>
            <a:prstGeom prst="ellipse">
              <a:avLst/>
            </a:prstGeom>
            <a:solidFill>
              <a:schemeClr val="accent4">
                <a:lumMod val="40000"/>
                <a:lumOff val="60000"/>
              </a:schemeClr>
            </a:solidFill>
            <a:ln w="12700" cmpd="sng">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000" i="0" dirty="0"/>
            </a:p>
          </p:txBody>
        </p:sp>
        <p:sp>
          <p:nvSpPr>
            <p:cNvPr id="7" name="TextBox 6"/>
            <p:cNvSpPr txBox="1"/>
            <p:nvPr/>
          </p:nvSpPr>
          <p:spPr>
            <a:xfrm>
              <a:off x="2487248" y="2732587"/>
              <a:ext cx="3053127" cy="646331"/>
            </a:xfrm>
            <a:prstGeom prst="rect">
              <a:avLst/>
            </a:prstGeom>
            <a:noFill/>
          </p:spPr>
          <p:txBody>
            <a:bodyPr wrap="square" rtlCol="0">
              <a:spAutoFit/>
            </a:bodyPr>
            <a:lstStyle/>
            <a:p>
              <a:pPr algn="ctr"/>
              <a:r>
                <a:rPr lang="en-US" sz="1600" b="0" i="0" dirty="0" smtClean="0">
                  <a:solidFill>
                    <a:schemeClr val="tx2"/>
                  </a:solidFill>
                  <a:latin typeface="+mn-lt"/>
                </a:rPr>
                <a:t>15-20 </a:t>
              </a:r>
              <a:r>
                <a:rPr lang="en-US" sz="1600" b="0" i="0" dirty="0" err="1" smtClean="0">
                  <a:solidFill>
                    <a:schemeClr val="tx2"/>
                  </a:solidFill>
                  <a:latin typeface="+mn-lt"/>
                </a:rPr>
                <a:t>Mpc</a:t>
              </a:r>
              <a:r>
                <a:rPr lang="en-US" sz="1600" b="0" i="0" dirty="0" smtClean="0">
                  <a:solidFill>
                    <a:schemeClr val="tx2"/>
                  </a:solidFill>
                  <a:latin typeface="+mn-lt"/>
                </a:rPr>
                <a:t> BNS </a:t>
              </a:r>
            </a:p>
            <a:p>
              <a:pPr algn="ctr"/>
              <a:r>
                <a:rPr lang="en-US" sz="1600" b="0" i="0" dirty="0" err="1" smtClean="0">
                  <a:solidFill>
                    <a:schemeClr val="tx2"/>
                  </a:solidFill>
                  <a:latin typeface="+mn-lt"/>
                </a:rPr>
                <a:t>inspiral</a:t>
              </a:r>
              <a:r>
                <a:rPr lang="en-US" sz="1600" b="0" i="0" dirty="0" smtClean="0">
                  <a:solidFill>
                    <a:schemeClr val="tx2"/>
                  </a:solidFill>
                  <a:latin typeface="+mn-lt"/>
                </a:rPr>
                <a:t> range;</a:t>
              </a:r>
            </a:p>
            <a:p>
              <a:pPr algn="ctr"/>
              <a:r>
                <a:rPr lang="en-US" sz="1600" b="0" i="0" dirty="0" smtClean="0">
                  <a:solidFill>
                    <a:schemeClr val="tx2"/>
                  </a:solidFill>
                  <a:latin typeface="+mn-lt"/>
                </a:rPr>
                <a:t>Ended 2010</a:t>
              </a:r>
              <a:r>
                <a:rPr lang="en-US" sz="1400" b="0" i="0" dirty="0" smtClean="0">
                  <a:solidFill>
                    <a:schemeClr val="tx2"/>
                  </a:solidFill>
                  <a:latin typeface="+mn-lt"/>
                </a:rPr>
                <a:t> </a:t>
              </a:r>
              <a:endParaRPr lang="en-US" sz="1400" b="0" i="0" dirty="0">
                <a:solidFill>
                  <a:schemeClr val="tx2"/>
                </a:solidFill>
                <a:latin typeface="+mn-lt"/>
              </a:endParaRPr>
            </a:p>
          </p:txBody>
        </p:sp>
      </p:grpSp>
      <p:grpSp>
        <p:nvGrpSpPr>
          <p:cNvPr id="8" name="Group 10"/>
          <p:cNvGrpSpPr/>
          <p:nvPr/>
        </p:nvGrpSpPr>
        <p:grpSpPr>
          <a:xfrm>
            <a:off x="6535502" y="4800600"/>
            <a:ext cx="2379899" cy="1371600"/>
            <a:chOff x="2181499" y="2583892"/>
            <a:chExt cx="3581400" cy="1066800"/>
          </a:xfrm>
        </p:grpSpPr>
        <p:sp>
          <p:nvSpPr>
            <p:cNvPr id="9" name="Oval 8"/>
            <p:cNvSpPr/>
            <p:nvPr/>
          </p:nvSpPr>
          <p:spPr>
            <a:xfrm>
              <a:off x="2181499" y="2583892"/>
              <a:ext cx="3581400" cy="1066800"/>
            </a:xfrm>
            <a:prstGeom prst="ellipse">
              <a:avLst/>
            </a:prstGeom>
            <a:solidFill>
              <a:schemeClr val="accent4">
                <a:lumMod val="40000"/>
                <a:lumOff val="60000"/>
              </a:schemeClr>
            </a:solidFill>
            <a:ln w="12700" cmpd="sng">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000" i="0" dirty="0"/>
            </a:p>
          </p:txBody>
        </p:sp>
        <p:sp>
          <p:nvSpPr>
            <p:cNvPr id="10" name="TextBox 9"/>
            <p:cNvSpPr txBox="1"/>
            <p:nvPr/>
          </p:nvSpPr>
          <p:spPr>
            <a:xfrm>
              <a:off x="2487248" y="2732587"/>
              <a:ext cx="3053127" cy="646331"/>
            </a:xfrm>
            <a:prstGeom prst="rect">
              <a:avLst/>
            </a:prstGeom>
            <a:noFill/>
          </p:spPr>
          <p:txBody>
            <a:bodyPr wrap="square" rtlCol="0">
              <a:spAutoFit/>
            </a:bodyPr>
            <a:lstStyle/>
            <a:p>
              <a:pPr algn="ctr"/>
              <a:r>
                <a:rPr lang="en-US" sz="1600" b="0" i="0" dirty="0" smtClean="0">
                  <a:solidFill>
                    <a:schemeClr val="tx2"/>
                  </a:solidFill>
                  <a:latin typeface="+mn-lt"/>
                </a:rPr>
                <a:t>200 </a:t>
              </a:r>
              <a:r>
                <a:rPr lang="en-US" sz="1600" b="0" i="0" dirty="0" err="1" smtClean="0">
                  <a:solidFill>
                    <a:schemeClr val="tx2"/>
                  </a:solidFill>
                  <a:latin typeface="+mn-lt"/>
                </a:rPr>
                <a:t>Mpc</a:t>
              </a:r>
              <a:r>
                <a:rPr lang="en-US" sz="1600" b="0" i="0" dirty="0" smtClean="0">
                  <a:solidFill>
                    <a:schemeClr val="tx2"/>
                  </a:solidFill>
                  <a:latin typeface="+mn-lt"/>
                </a:rPr>
                <a:t> BNS </a:t>
              </a:r>
            </a:p>
            <a:p>
              <a:pPr algn="ctr"/>
              <a:r>
                <a:rPr lang="en-US" sz="1600" b="0" i="0" dirty="0" err="1" smtClean="0">
                  <a:solidFill>
                    <a:schemeClr val="tx2"/>
                  </a:solidFill>
                  <a:latin typeface="+mn-lt"/>
                </a:rPr>
                <a:t>inspiral</a:t>
              </a:r>
              <a:r>
                <a:rPr lang="en-US" sz="1600" b="0" i="0" dirty="0" smtClean="0">
                  <a:solidFill>
                    <a:schemeClr val="tx2"/>
                  </a:solidFill>
                  <a:latin typeface="+mn-lt"/>
                </a:rPr>
                <a:t> range;</a:t>
              </a:r>
            </a:p>
            <a:p>
              <a:pPr algn="ctr"/>
              <a:r>
                <a:rPr lang="en-US" sz="1400" b="0" i="0" dirty="0" smtClean="0">
                  <a:solidFill>
                    <a:schemeClr val="tx2"/>
                  </a:solidFill>
                  <a:latin typeface="+mn-lt"/>
                </a:rPr>
                <a:t>Circa 2019</a:t>
              </a:r>
              <a:endParaRPr lang="en-US" sz="1400" b="0" i="0" dirty="0">
                <a:solidFill>
                  <a:schemeClr val="tx2"/>
                </a:solidFill>
                <a:latin typeface="+mn-lt"/>
              </a:endParaRPr>
            </a:p>
          </p:txBody>
        </p:sp>
      </p:grpSp>
      <p:grpSp>
        <p:nvGrpSpPr>
          <p:cNvPr id="17" name="Group 16"/>
          <p:cNvGrpSpPr/>
          <p:nvPr/>
        </p:nvGrpSpPr>
        <p:grpSpPr>
          <a:xfrm>
            <a:off x="1773130" y="2034882"/>
            <a:ext cx="2120099" cy="1606342"/>
            <a:chOff x="1773130" y="1695735"/>
            <a:chExt cx="2120099" cy="1338618"/>
          </a:xfrm>
        </p:grpSpPr>
        <p:sp>
          <p:nvSpPr>
            <p:cNvPr id="11" name="TextBox 10"/>
            <p:cNvSpPr txBox="1">
              <a:spLocks noChangeArrowheads="1"/>
            </p:cNvSpPr>
            <p:nvPr/>
          </p:nvSpPr>
          <p:spPr bwMode="auto">
            <a:xfrm rot="20987542">
              <a:off x="1773130" y="2264911"/>
              <a:ext cx="2120099" cy="7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660066"/>
                  </a:solidFill>
                  <a:latin typeface="Calibri" charset="0"/>
                </a:rPr>
                <a:t>Better  </a:t>
              </a:r>
            </a:p>
            <a:p>
              <a:pPr algn="ctr" eaLnBrk="1" hangingPunct="1"/>
              <a:r>
                <a:rPr lang="en-US" sz="1800" b="1" dirty="0">
                  <a:solidFill>
                    <a:srgbClr val="660066"/>
                  </a:solidFill>
                  <a:latin typeface="Calibri" charset="0"/>
                </a:rPr>
                <a:t>Seismic </a:t>
              </a:r>
            </a:p>
            <a:p>
              <a:pPr algn="ctr" eaLnBrk="1" hangingPunct="1"/>
              <a:r>
                <a:rPr lang="en-US" sz="1800" b="1" dirty="0">
                  <a:solidFill>
                    <a:srgbClr val="660066"/>
                  </a:solidFill>
                  <a:latin typeface="Calibri" charset="0"/>
                </a:rPr>
                <a:t>Isolation</a:t>
              </a:r>
            </a:p>
          </p:txBody>
        </p:sp>
        <p:sp>
          <p:nvSpPr>
            <p:cNvPr id="12" name="Right Arrow 11"/>
            <p:cNvSpPr/>
            <p:nvPr/>
          </p:nvSpPr>
          <p:spPr bwMode="auto">
            <a:xfrm rot="10137856">
              <a:off x="1980210" y="1695735"/>
              <a:ext cx="1099494" cy="258499"/>
            </a:xfrm>
            <a:prstGeom prst="rightArrow">
              <a:avLst/>
            </a:prstGeom>
            <a:solidFill>
              <a:srgbClr val="660066">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2">
                    <a:lumMod val="25000"/>
                    <a:alpha val="50000"/>
                  </a:schemeClr>
                </a:solidFill>
                <a:ea typeface="ＭＳ Ｐゴシック" pitchFamily="-111" charset="-128"/>
                <a:cs typeface="ＭＳ Ｐゴシック" pitchFamily="-111" charset="-128"/>
              </a:endParaRPr>
            </a:p>
          </p:txBody>
        </p:sp>
      </p:grpSp>
      <p:grpSp>
        <p:nvGrpSpPr>
          <p:cNvPr id="18" name="Group 17"/>
          <p:cNvGrpSpPr/>
          <p:nvPr/>
        </p:nvGrpSpPr>
        <p:grpSpPr>
          <a:xfrm>
            <a:off x="2776059" y="4288065"/>
            <a:ext cx="1295088" cy="1276336"/>
            <a:chOff x="2776058" y="3573384"/>
            <a:chExt cx="1295088" cy="1063613"/>
          </a:xfrm>
        </p:grpSpPr>
        <p:sp>
          <p:nvSpPr>
            <p:cNvPr id="13" name="Right Arrow 12"/>
            <p:cNvSpPr/>
            <p:nvPr/>
          </p:nvSpPr>
          <p:spPr bwMode="auto">
            <a:xfrm rot="5910967">
              <a:off x="3583809" y="4149660"/>
              <a:ext cx="730853" cy="243821"/>
            </a:xfrm>
            <a:prstGeom prst="rightArrow">
              <a:avLst/>
            </a:prstGeom>
            <a:solidFill>
              <a:srgbClr val="FF6600">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1" charset="-128"/>
                <a:cs typeface="ＭＳ Ｐゴシック" pitchFamily="-111" charset="-128"/>
              </a:endParaRPr>
            </a:p>
          </p:txBody>
        </p:sp>
        <p:sp>
          <p:nvSpPr>
            <p:cNvPr id="14" name="TextBox 11"/>
            <p:cNvSpPr txBox="1">
              <a:spLocks noChangeArrowheads="1"/>
            </p:cNvSpPr>
            <p:nvPr/>
          </p:nvSpPr>
          <p:spPr bwMode="auto">
            <a:xfrm rot="946388">
              <a:off x="2776058" y="3573384"/>
              <a:ext cx="1230064" cy="7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FF6600"/>
                  </a:solidFill>
                  <a:latin typeface="Calibri" charset="0"/>
                </a:rPr>
                <a:t>Reduced </a:t>
              </a:r>
            </a:p>
            <a:p>
              <a:pPr algn="ctr" eaLnBrk="1" hangingPunct="1"/>
              <a:r>
                <a:rPr lang="en-US" sz="1800" b="1" dirty="0" smtClean="0">
                  <a:solidFill>
                    <a:srgbClr val="FF6600"/>
                  </a:solidFill>
                  <a:latin typeface="Calibri" charset="0"/>
                </a:rPr>
                <a:t>Brownian</a:t>
              </a:r>
              <a:endParaRPr lang="en-US" sz="1800" b="1" dirty="0">
                <a:solidFill>
                  <a:srgbClr val="FF6600"/>
                </a:solidFill>
                <a:latin typeface="Calibri" charset="0"/>
              </a:endParaRPr>
            </a:p>
            <a:p>
              <a:pPr algn="ctr" eaLnBrk="1" hangingPunct="1"/>
              <a:r>
                <a:rPr lang="en-US" sz="1800" b="1" dirty="0">
                  <a:solidFill>
                    <a:srgbClr val="FF6600"/>
                  </a:solidFill>
                  <a:latin typeface="Calibri" charset="0"/>
                </a:rPr>
                <a:t>Noise</a:t>
              </a:r>
            </a:p>
          </p:txBody>
        </p:sp>
      </p:grpSp>
      <p:grpSp>
        <p:nvGrpSpPr>
          <p:cNvPr id="19" name="Group 18"/>
          <p:cNvGrpSpPr/>
          <p:nvPr/>
        </p:nvGrpSpPr>
        <p:grpSpPr>
          <a:xfrm>
            <a:off x="5305367" y="4530776"/>
            <a:ext cx="1651328" cy="1096804"/>
            <a:chOff x="5305367" y="3775646"/>
            <a:chExt cx="1651328" cy="914003"/>
          </a:xfrm>
        </p:grpSpPr>
        <p:sp>
          <p:nvSpPr>
            <p:cNvPr id="15" name="Right Arrow 14"/>
            <p:cNvSpPr/>
            <p:nvPr/>
          </p:nvSpPr>
          <p:spPr bwMode="auto">
            <a:xfrm rot="5400000">
              <a:off x="5106763" y="4262602"/>
              <a:ext cx="625651" cy="228444"/>
            </a:xfrm>
            <a:prstGeom prst="rightArrow">
              <a:avLst/>
            </a:prstGeom>
            <a:solidFill>
              <a:srgbClr val="FF0000">
                <a:alpha val="69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1" charset="-128"/>
                <a:cs typeface="ＭＳ Ｐゴシック" pitchFamily="-111" charset="-128"/>
              </a:endParaRPr>
            </a:p>
          </p:txBody>
        </p:sp>
        <p:sp>
          <p:nvSpPr>
            <p:cNvPr id="16" name="TextBox 12"/>
            <p:cNvSpPr txBox="1">
              <a:spLocks noChangeArrowheads="1"/>
            </p:cNvSpPr>
            <p:nvPr/>
          </p:nvSpPr>
          <p:spPr bwMode="auto">
            <a:xfrm rot="20318537">
              <a:off x="5419614" y="3775646"/>
              <a:ext cx="1537081"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dirty="0" smtClean="0">
                  <a:solidFill>
                    <a:srgbClr val="FF0000"/>
                  </a:solidFill>
                  <a:latin typeface="Calibri" charset="0"/>
                </a:rPr>
                <a:t>Reduced Quantum Noise</a:t>
              </a:r>
              <a:endParaRPr lang="en-US" sz="1600" b="1" dirty="0">
                <a:solidFill>
                  <a:srgbClr val="FF0000"/>
                </a:solidFill>
                <a:latin typeface="Calibri" charset="0"/>
              </a:endParaRPr>
            </a:p>
          </p:txBody>
        </p:sp>
      </p:grpSp>
      <p:sp>
        <p:nvSpPr>
          <p:cNvPr id="20" name="Slide Number Placeholder 5"/>
          <p:cNvSpPr txBox="1">
            <a:spLocks/>
          </p:cNvSpPr>
          <p:nvPr/>
        </p:nvSpPr>
        <p:spPr>
          <a:xfrm>
            <a:off x="8077994" y="6512214"/>
            <a:ext cx="978262" cy="365125"/>
          </a:xfrm>
          <a:prstGeom prst="rect">
            <a:avLst/>
          </a:prstGeom>
          <a:noFill/>
        </p:spPr>
        <p:txBody>
          <a:bodyPr/>
          <a:lstStyle>
            <a:defPPr>
              <a:defRPr lang="en-US"/>
            </a:defPPr>
            <a:lvl1pPr marL="0" algn="l" defTabSz="457200" rtl="0" eaLnBrk="1" latinLnBrk="0" hangingPunct="1">
              <a:defRPr sz="2400" kern="1200">
                <a:solidFill>
                  <a:schemeClr val="tx1"/>
                </a:solidFill>
                <a:latin typeface="Helvetica" pitchFamily="34" charset="0"/>
                <a:ea typeface="+mn-ea"/>
                <a:cs typeface="+mn-cs"/>
              </a:defRPr>
            </a:lvl1pPr>
            <a:lvl2pPr marL="742950" indent="-285750" algn="l" defTabSz="457200" rtl="0" eaLnBrk="1" latinLnBrk="0" hangingPunct="1">
              <a:defRPr sz="2400" kern="1200">
                <a:solidFill>
                  <a:schemeClr val="tx1"/>
                </a:solidFill>
                <a:latin typeface="Helvetica" pitchFamily="34" charset="0"/>
                <a:ea typeface="+mn-ea"/>
                <a:cs typeface="+mn-cs"/>
              </a:defRPr>
            </a:lvl2pPr>
            <a:lvl3pPr marL="1143000" indent="-228600" algn="l" defTabSz="457200" rtl="0" eaLnBrk="1" latinLnBrk="0" hangingPunct="1">
              <a:defRPr sz="2400" kern="1200">
                <a:solidFill>
                  <a:schemeClr val="tx1"/>
                </a:solidFill>
                <a:latin typeface="Helvetica" pitchFamily="34" charset="0"/>
                <a:ea typeface="+mn-ea"/>
                <a:cs typeface="+mn-cs"/>
              </a:defRPr>
            </a:lvl3pPr>
            <a:lvl4pPr marL="1600200" indent="-228600" algn="l" defTabSz="457200" rtl="0" eaLnBrk="1" latinLnBrk="0" hangingPunct="1">
              <a:defRPr sz="2400" kern="1200">
                <a:solidFill>
                  <a:schemeClr val="tx1"/>
                </a:solidFill>
                <a:latin typeface="Helvetica" pitchFamily="34" charset="0"/>
                <a:ea typeface="+mn-ea"/>
                <a:cs typeface="+mn-cs"/>
              </a:defRPr>
            </a:lvl4pPr>
            <a:lvl5pPr marL="2057400" indent="-228600" algn="l" defTabSz="457200" rtl="0" eaLnBrk="1" latinLnBrk="0" hangingPunct="1">
              <a:defRPr sz="2400" kern="1200">
                <a:solidFill>
                  <a:schemeClr val="tx1"/>
                </a:solidFill>
                <a:latin typeface="Helvetica" pitchFamily="34" charset="0"/>
                <a:ea typeface="+mn-ea"/>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Helvetica" pitchFamily="34" charset="0"/>
                <a:ea typeface="+mn-ea"/>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Helvetica" pitchFamily="34" charset="0"/>
                <a:ea typeface="+mn-ea"/>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Helvetica" pitchFamily="34" charset="0"/>
                <a:ea typeface="+mn-ea"/>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Helvetica" pitchFamily="34" charset="0"/>
                <a:ea typeface="+mn-ea"/>
                <a:cs typeface="+mn-cs"/>
              </a:defRPr>
            </a:lvl9pPr>
          </a:lstStyle>
          <a:p>
            <a:pPr algn="r"/>
            <a:fld id="{2723AD44-E810-412D-90CA-D118DF9080E4}" type="slidenum">
              <a:rPr lang="en-US" altLang="en-US" sz="1200" smtClean="0">
                <a:solidFill>
                  <a:schemeClr val="bg1"/>
                </a:solidFill>
              </a:rPr>
              <a:pPr algn="r"/>
              <a:t>8</a:t>
            </a:fld>
            <a:endParaRPr lang="en-US" altLang="en-US" sz="1200" dirty="0">
              <a:solidFill>
                <a:schemeClr val="bg1"/>
              </a:solidFill>
            </a:endParaRPr>
          </a:p>
        </p:txBody>
      </p:sp>
    </p:spTree>
    <p:extLst>
      <p:ext uri="{BB962C8B-B14F-4D97-AF65-F5344CB8AC3E}">
        <p14:creationId xmlns:p14="http://schemas.microsoft.com/office/powerpoint/2010/main" val="4249807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28" descr="IFO_SYSdiagra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1052" y="985456"/>
            <a:ext cx="7672348" cy="587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Interferómetro</a:t>
            </a:r>
            <a:r>
              <a:rPr lang="en-US" dirty="0" smtClean="0"/>
              <a:t> </a:t>
            </a:r>
            <a:r>
              <a:rPr lang="en-US" dirty="0"/>
              <a:t>LIGO </a:t>
            </a:r>
            <a:r>
              <a:rPr lang="en-US" dirty="0" err="1"/>
              <a:t>Avanzado</a:t>
            </a:r>
            <a:r>
              <a:rPr lang="en-US" dirty="0"/>
              <a:t> </a:t>
            </a:r>
          </a:p>
        </p:txBody>
      </p:sp>
      <p:pic>
        <p:nvPicPr>
          <p:cNvPr id="5" name="Picture 4" descr="psl_assembl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12245"/>
            <a:ext cx="2096001" cy="165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0936" y="1152971"/>
            <a:ext cx="2176471" cy="1445567"/>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5842" y="1161856"/>
            <a:ext cx="1811674" cy="2425267"/>
          </a:xfrm>
          <a:prstGeom prst="rect">
            <a:avLst/>
          </a:prstGeom>
        </p:spPr>
      </p:pic>
      <p:pic>
        <p:nvPicPr>
          <p:cNvPr id="11" name="Picture 10"/>
          <p:cNvPicPr>
            <a:picLocks noChangeAspect="1"/>
          </p:cNvPicPr>
          <p:nvPr/>
        </p:nvPicPr>
        <p:blipFill>
          <a:blip r:embed="rId6"/>
          <a:stretch>
            <a:fillRect/>
          </a:stretch>
        </p:blipFill>
        <p:spPr>
          <a:xfrm>
            <a:off x="6595642" y="4647431"/>
            <a:ext cx="2548357" cy="1832289"/>
          </a:xfrm>
          <a:prstGeom prst="rect">
            <a:avLst/>
          </a:prstGeom>
        </p:spPr>
      </p:pic>
      <p:pic>
        <p:nvPicPr>
          <p:cNvPr id="12" name="Picture 1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68577" y="4701054"/>
            <a:ext cx="1914698" cy="1567157"/>
          </a:xfrm>
          <a:prstGeom prst="rect">
            <a:avLst/>
          </a:prstGeom>
          <a:noFill/>
        </p:spPr>
      </p:pic>
      <p:cxnSp>
        <p:nvCxnSpPr>
          <p:cNvPr id="14" name="Straight Arrow Connector 13"/>
          <p:cNvCxnSpPr/>
          <p:nvPr/>
        </p:nvCxnSpPr>
        <p:spPr bwMode="auto">
          <a:xfrm flipH="1" flipV="1">
            <a:off x="1178393" y="2906875"/>
            <a:ext cx="274958" cy="536856"/>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a:off x="4237496" y="5599519"/>
            <a:ext cx="881966" cy="476113"/>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flipH="1" flipV="1">
            <a:off x="8361870" y="4015140"/>
            <a:ext cx="358236" cy="607054"/>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4582638" y="2671183"/>
            <a:ext cx="523730" cy="733266"/>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flipH="1" flipV="1">
            <a:off x="5633754" y="1718956"/>
            <a:ext cx="637914" cy="402277"/>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4" name="Picture 23" descr="D:\Work\USA_LIGO_work\LIGO\Install\HAM2\DSC02120.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 y="3928209"/>
            <a:ext cx="2055641" cy="1541731"/>
          </a:xfrm>
          <a:prstGeom prst="rect">
            <a:avLst/>
          </a:prstGeom>
          <a:noFill/>
        </p:spPr>
      </p:pic>
      <p:cxnSp>
        <p:nvCxnSpPr>
          <p:cNvPr id="25" name="Straight Arrow Connector 24"/>
          <p:cNvCxnSpPr/>
          <p:nvPr/>
        </p:nvCxnSpPr>
        <p:spPr bwMode="auto">
          <a:xfrm flipV="1">
            <a:off x="2199666" y="3744895"/>
            <a:ext cx="1217673" cy="654700"/>
          </a:xfrm>
          <a:prstGeom prst="straightConnector1">
            <a:avLst/>
          </a:prstGeom>
          <a:solidFill>
            <a:schemeClr val="accent1"/>
          </a:solidFill>
          <a:ln w="5715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8" name="TextBox 27"/>
          <p:cNvSpPr txBox="1"/>
          <p:nvPr/>
        </p:nvSpPr>
        <p:spPr>
          <a:xfrm>
            <a:off x="170213" y="1243933"/>
            <a:ext cx="1544639" cy="461665"/>
          </a:xfrm>
          <a:prstGeom prst="rect">
            <a:avLst/>
          </a:prstGeom>
          <a:noFill/>
        </p:spPr>
        <p:txBody>
          <a:bodyPr wrap="none" rtlCol="0">
            <a:spAutoFit/>
          </a:bodyPr>
          <a:lstStyle/>
          <a:p>
            <a:r>
              <a:rPr lang="en-US" sz="1200" dirty="0" smtClean="0">
                <a:solidFill>
                  <a:schemeClr val="tx2"/>
                </a:solidFill>
                <a:latin typeface="Arial"/>
                <a:cs typeface="Arial"/>
              </a:rPr>
              <a:t>Pre-stabilized Laser</a:t>
            </a:r>
          </a:p>
          <a:p>
            <a:r>
              <a:rPr lang="en-US" sz="1200" dirty="0" smtClean="0">
                <a:solidFill>
                  <a:schemeClr val="tx2"/>
                </a:solidFill>
                <a:latin typeface="Arial"/>
                <a:cs typeface="Arial"/>
              </a:rPr>
              <a:t>200W , 1064 nm</a:t>
            </a:r>
            <a:endParaRPr lang="en-US" sz="1200" dirty="0">
              <a:solidFill>
                <a:schemeClr val="tx2"/>
              </a:solidFill>
              <a:latin typeface="Arial"/>
              <a:cs typeface="Arial"/>
            </a:endParaRPr>
          </a:p>
        </p:txBody>
      </p:sp>
      <p:sp>
        <p:nvSpPr>
          <p:cNvPr id="29" name="TextBox 28"/>
          <p:cNvSpPr txBox="1"/>
          <p:nvPr/>
        </p:nvSpPr>
        <p:spPr>
          <a:xfrm>
            <a:off x="2888892" y="1121359"/>
            <a:ext cx="1813918" cy="276999"/>
          </a:xfrm>
          <a:prstGeom prst="rect">
            <a:avLst/>
          </a:prstGeom>
          <a:noFill/>
        </p:spPr>
        <p:txBody>
          <a:bodyPr wrap="none" rtlCol="0">
            <a:spAutoFit/>
          </a:bodyPr>
          <a:lstStyle/>
          <a:p>
            <a:r>
              <a:rPr lang="en-US" sz="1200" dirty="0" smtClean="0">
                <a:solidFill>
                  <a:schemeClr val="bg1"/>
                </a:solidFill>
                <a:latin typeface="Arial"/>
                <a:cs typeface="Arial"/>
              </a:rPr>
              <a:t>Active Seismic Isolation</a:t>
            </a:r>
            <a:endParaRPr lang="en-US" sz="1200" dirty="0">
              <a:solidFill>
                <a:schemeClr val="bg1"/>
              </a:solidFill>
              <a:latin typeface="Arial"/>
              <a:cs typeface="Arial"/>
            </a:endParaRPr>
          </a:p>
        </p:txBody>
      </p:sp>
      <p:sp>
        <p:nvSpPr>
          <p:cNvPr id="30" name="TextBox 29"/>
          <p:cNvSpPr txBox="1"/>
          <p:nvPr/>
        </p:nvSpPr>
        <p:spPr>
          <a:xfrm>
            <a:off x="6306229" y="1213017"/>
            <a:ext cx="1803649" cy="461665"/>
          </a:xfrm>
          <a:prstGeom prst="rect">
            <a:avLst/>
          </a:prstGeom>
          <a:noFill/>
        </p:spPr>
        <p:txBody>
          <a:bodyPr wrap="none" rtlCol="0">
            <a:spAutoFit/>
          </a:bodyPr>
          <a:lstStyle/>
          <a:p>
            <a:r>
              <a:rPr lang="en-US" sz="1200" dirty="0">
                <a:solidFill>
                  <a:srgbClr val="FFFFFF"/>
                </a:solidFill>
                <a:latin typeface="Arial"/>
                <a:cs typeface="Arial"/>
              </a:rPr>
              <a:t>40 </a:t>
            </a:r>
            <a:r>
              <a:rPr lang="en-US" sz="1200" dirty="0" smtClean="0">
                <a:solidFill>
                  <a:srgbClr val="FFFFFF"/>
                </a:solidFill>
                <a:latin typeface="Arial"/>
                <a:cs typeface="Arial"/>
              </a:rPr>
              <a:t>kg ‘Test Mass’ Mirror</a:t>
            </a:r>
          </a:p>
          <a:p>
            <a:endParaRPr lang="en-US" sz="1200" dirty="0" smtClean="0">
              <a:solidFill>
                <a:srgbClr val="FFFFFF"/>
              </a:solidFill>
              <a:latin typeface="Arial"/>
              <a:cs typeface="Arial"/>
            </a:endParaRPr>
          </a:p>
        </p:txBody>
      </p:sp>
      <p:sp>
        <p:nvSpPr>
          <p:cNvPr id="31" name="TextBox 30"/>
          <p:cNvSpPr txBox="1"/>
          <p:nvPr/>
        </p:nvSpPr>
        <p:spPr>
          <a:xfrm>
            <a:off x="178588" y="3923482"/>
            <a:ext cx="1005804" cy="276999"/>
          </a:xfrm>
          <a:prstGeom prst="rect">
            <a:avLst/>
          </a:prstGeom>
          <a:noFill/>
        </p:spPr>
        <p:txBody>
          <a:bodyPr wrap="none" rtlCol="0">
            <a:spAutoFit/>
          </a:bodyPr>
          <a:lstStyle/>
          <a:p>
            <a:r>
              <a:rPr lang="en-US" sz="1200" dirty="0" smtClean="0">
                <a:solidFill>
                  <a:srgbClr val="FFFFFF"/>
                </a:solidFill>
                <a:latin typeface="Arial"/>
                <a:cs typeface="Arial"/>
              </a:rPr>
              <a:t>Input Optics</a:t>
            </a:r>
            <a:endParaRPr lang="en-US" sz="1200" dirty="0">
              <a:solidFill>
                <a:srgbClr val="FFFFFF"/>
              </a:solidFill>
              <a:latin typeface="Arial"/>
              <a:cs typeface="Arial"/>
            </a:endParaRPr>
          </a:p>
        </p:txBody>
      </p:sp>
      <p:sp>
        <p:nvSpPr>
          <p:cNvPr id="32" name="TextBox 31"/>
          <p:cNvSpPr txBox="1"/>
          <p:nvPr/>
        </p:nvSpPr>
        <p:spPr>
          <a:xfrm>
            <a:off x="2268970" y="4739079"/>
            <a:ext cx="1659429" cy="276999"/>
          </a:xfrm>
          <a:prstGeom prst="rect">
            <a:avLst/>
          </a:prstGeom>
          <a:noFill/>
        </p:spPr>
        <p:txBody>
          <a:bodyPr wrap="none" rtlCol="0">
            <a:spAutoFit/>
          </a:bodyPr>
          <a:lstStyle/>
          <a:p>
            <a:r>
              <a:rPr lang="en-US" sz="1200" dirty="0" smtClean="0">
                <a:solidFill>
                  <a:srgbClr val="FFFFFF"/>
                </a:solidFill>
                <a:latin typeface="Arial"/>
                <a:cs typeface="Arial"/>
              </a:rPr>
              <a:t>Output Mode Cleaner</a:t>
            </a:r>
            <a:endParaRPr lang="en-US" sz="1200" dirty="0">
              <a:solidFill>
                <a:srgbClr val="FFFFFF"/>
              </a:solidFill>
              <a:latin typeface="Arial"/>
              <a:cs typeface="Arial"/>
            </a:endParaRPr>
          </a:p>
        </p:txBody>
      </p:sp>
      <p:sp>
        <p:nvSpPr>
          <p:cNvPr id="33" name="TextBox 32"/>
          <p:cNvSpPr txBox="1"/>
          <p:nvPr/>
        </p:nvSpPr>
        <p:spPr>
          <a:xfrm>
            <a:off x="7122591" y="6149250"/>
            <a:ext cx="1210588" cy="276999"/>
          </a:xfrm>
          <a:prstGeom prst="rect">
            <a:avLst/>
          </a:prstGeom>
          <a:noFill/>
        </p:spPr>
        <p:txBody>
          <a:bodyPr wrap="none" rtlCol="0">
            <a:spAutoFit/>
          </a:bodyPr>
          <a:lstStyle/>
          <a:p>
            <a:r>
              <a:rPr lang="en-US" sz="1200" dirty="0" smtClean="0">
                <a:solidFill>
                  <a:srgbClr val="FFFFFF"/>
                </a:solidFill>
                <a:latin typeface="Arial"/>
                <a:cs typeface="Arial"/>
              </a:rPr>
              <a:t>Auxiliary Laser </a:t>
            </a:r>
            <a:endParaRPr lang="en-US" sz="1200" dirty="0">
              <a:solidFill>
                <a:srgbClr val="FFFFFF"/>
              </a:solidFill>
              <a:latin typeface="Arial"/>
              <a:cs typeface="Arial"/>
            </a:endParaRPr>
          </a:p>
        </p:txBody>
      </p:sp>
    </p:spTree>
    <p:extLst>
      <p:ext uri="{BB962C8B-B14F-4D97-AF65-F5344CB8AC3E}">
        <p14:creationId xmlns:p14="http://schemas.microsoft.com/office/powerpoint/2010/main" val="2312305203"/>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theme/theme1.xml><?xml version="1.0" encoding="utf-8"?>
<a:theme xmlns:a="http://schemas.openxmlformats.org/drawingml/2006/main" name="S1report-0212">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S1report-0212">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Arial Narrow"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Arial Narrow" charset="0"/>
          </a:defRPr>
        </a:defPPr>
      </a:lstStyle>
    </a:lnDef>
  </a:objectDefaults>
  <a:extraClrSchemeLst>
    <a:extraClrScheme>
      <a:clrScheme name="S1report-0212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1report-021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1report-0212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1report-0212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1report-0212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1report-0212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1report-0212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S1report-0212</Template>
  <TotalTime>22130</TotalTime>
  <Words>1097</Words>
  <Application>Microsoft Macintosh PowerPoint</Application>
  <PresentationFormat>On-screen Show (4:3)</PresentationFormat>
  <Paragraphs>141</Paragraphs>
  <Slides>33</Slides>
  <Notes>9</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S1report-0212</vt:lpstr>
      <vt:lpstr>Equation</vt:lpstr>
      <vt:lpstr>Detección de ondas gravitacionales</vt:lpstr>
      <vt:lpstr>La gravedad de acuerdo con Newton</vt:lpstr>
      <vt:lpstr>La gravedad de acuerdo con Einstein</vt:lpstr>
      <vt:lpstr>Onda gravitacional de un sistema binario</vt:lpstr>
      <vt:lpstr>Ondas gravitacionales: fórmulas</vt:lpstr>
      <vt:lpstr>Interferómetros</vt:lpstr>
      <vt:lpstr>Detectores LIGO: 4km de lado</vt:lpstr>
      <vt:lpstr>LIGO inicial (2001-2010) y Avanzado (2015+)</vt:lpstr>
      <vt:lpstr>Interferómetro LIGO Avanzado </vt:lpstr>
      <vt:lpstr>Detectores LIGO Avanzado </vt:lpstr>
      <vt:lpstr>PowerPoint Presentation</vt:lpstr>
      <vt:lpstr>PowerPoint Presentation</vt:lpstr>
      <vt:lpstr>LIGO Scientific Collaboration</vt:lpstr>
      <vt:lpstr>PowerPoint Presentation</vt:lpstr>
      <vt:lpstr>PowerPoint Presentation</vt:lpstr>
      <vt:lpstr>Buscando una forma de onda</vt:lpstr>
      <vt:lpstr>Buscando sistemas binarios</vt:lpstr>
      <vt:lpstr>Septiembre 12 - Enero 19: ¡más de una detección!</vt:lpstr>
      <vt:lpstr>PowerPoint Presentation</vt:lpstr>
      <vt:lpstr>Agujeros negros en O1</vt:lpstr>
      <vt:lpstr>Parámetros de las señales</vt:lpstr>
      <vt:lpstr>Catálogo de agujeros negros con masas solares</vt:lpstr>
      <vt:lpstr>¿Cuántas coalescencias?</vt:lpstr>
      <vt:lpstr>PowerPoint Presentation</vt:lpstr>
      <vt:lpstr>Testeando la Relatividad General</vt:lpstr>
      <vt:lpstr>GW150914: ¿ondas electromagnéticas?</vt:lpstr>
      <vt:lpstr>El futuro (cercano)</vt:lpstr>
      <vt:lpstr>Posibles descubrimientos: ¡no sólo agujeros negros!</vt:lpstr>
      <vt:lpstr>PowerPoint Presentation</vt:lpstr>
      <vt:lpstr>PowerPoint Presentation</vt:lpstr>
      <vt:lpstr>PowerPoint Presentation</vt:lpstr>
      <vt:lpstr>La música gravitatoria</vt:lpstr>
      <vt:lpstr>Astronomía con ondas gravitacionales: ¡esto es sólo el comienzo!</vt:lpstr>
    </vt:vector>
  </TitlesOfParts>
  <Company>U. Wisconsin - Milwaukee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Inspiral Group Report: S1 Preliminary Report</dc:title>
  <dc:creator>patrick</dc:creator>
  <cp:lastModifiedBy>Gabriela Gonzalez</cp:lastModifiedBy>
  <cp:revision>289</cp:revision>
  <cp:lastPrinted>2016-06-28T20:14:54Z</cp:lastPrinted>
  <dcterms:created xsi:type="dcterms:W3CDTF">2013-03-02T23:10:36Z</dcterms:created>
  <dcterms:modified xsi:type="dcterms:W3CDTF">2016-06-28T20:24:10Z</dcterms:modified>
</cp:coreProperties>
</file>