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93"/>
  </p:notesMasterIdLst>
  <p:handoutMasterIdLst>
    <p:handoutMasterId r:id="rId94"/>
  </p:handoutMasterIdLst>
  <p:sldIdLst>
    <p:sldId id="256" r:id="rId2"/>
    <p:sldId id="355" r:id="rId3"/>
    <p:sldId id="266" r:id="rId4"/>
    <p:sldId id="340" r:id="rId5"/>
    <p:sldId id="341" r:id="rId6"/>
    <p:sldId id="356" r:id="rId7"/>
    <p:sldId id="342" r:id="rId8"/>
    <p:sldId id="361" r:id="rId9"/>
    <p:sldId id="363" r:id="rId10"/>
    <p:sldId id="343" r:id="rId11"/>
    <p:sldId id="357" r:id="rId12"/>
    <p:sldId id="360" r:id="rId13"/>
    <p:sldId id="354" r:id="rId14"/>
    <p:sldId id="364" r:id="rId15"/>
    <p:sldId id="359" r:id="rId16"/>
    <p:sldId id="353" r:id="rId17"/>
    <p:sldId id="260" r:id="rId18"/>
    <p:sldId id="267" r:id="rId19"/>
    <p:sldId id="268" r:id="rId20"/>
    <p:sldId id="275" r:id="rId21"/>
    <p:sldId id="269" r:id="rId22"/>
    <p:sldId id="276" r:id="rId23"/>
    <p:sldId id="263" r:id="rId24"/>
    <p:sldId id="278" r:id="rId25"/>
    <p:sldId id="272" r:id="rId26"/>
    <p:sldId id="279" r:id="rId27"/>
    <p:sldId id="273" r:id="rId28"/>
    <p:sldId id="280" r:id="rId29"/>
    <p:sldId id="270" r:id="rId30"/>
    <p:sldId id="366" r:id="rId31"/>
    <p:sldId id="367" r:id="rId32"/>
    <p:sldId id="368" r:id="rId33"/>
    <p:sldId id="370" r:id="rId34"/>
    <p:sldId id="274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1" r:id="rId44"/>
    <p:sldId id="365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4613" autoAdjust="0"/>
  </p:normalViewPr>
  <p:slideViewPr>
    <p:cSldViewPr snapToGrid="0" snapToObjects="1">
      <p:cViewPr varScale="1">
        <p:scale>
          <a:sx n="119" d="100"/>
          <a:sy n="119" d="100"/>
        </p:scale>
        <p:origin x="14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handoutMaster" Target="handoutMasters/handoutMaster1.xml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2016/6/22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528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715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2694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173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6614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3413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3243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230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449D7-38D8-2B41-88D2-1EC0BA5029D4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138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67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 smtClean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fld id="{90A2CA88-AF47-7341-AF10-2B12BDBB0B09}" type="datetime1">
              <a:rPr lang="en-US" altLang="ja-JP" smtClean="0"/>
              <a:t>6/22/16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28000" y="156523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139F2C2-7507-4444-AD2D-5EC37B46FC20}" type="slidenum">
              <a:rPr lang="ja-JP" altLang="en-US" baseline="0" smtClean="0">
                <a:solidFill>
                  <a:schemeClr val="bg1"/>
                </a:solidFill>
              </a:rPr>
              <a:pPr/>
              <a:t>‹#›</a:t>
            </a:fld>
            <a:endParaRPr lang="ja-JP" altLang="en-US" baseline="0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9367E-F619-384A-A9BC-8F8B4C2115DD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96AB-4DFF-6C4A-A426-B4DFB2E16975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AF01-6DFF-5044-B38C-FDD229226A1D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319868" y="112290"/>
            <a:ext cx="733864" cy="274320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1BF7-7BF8-1947-AE63-B925CD97D7B4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896-D07E-6C43-9CE6-E6882C86D54F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3D1E-B3E9-B14B-AAC1-4026EF002C87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6BEA-FE63-D448-963D-6B23A68D4DC7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D819-E24D-454C-850B-BED450CC84F5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50AB-2311-CC4E-B9EE-E2A90878641A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DFF3E0F-D379-F84B-A4AB-9CE70DDFCB1D}" type="datetime1">
              <a:rPr lang="en-US" altLang="ja-JP" smtClean="0"/>
              <a:t>6/22/16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C2F7A47A-B977-6744-B82B-E84FBE21BCAB}" type="datetime1">
              <a:rPr lang="en-US" altLang="ja-JP" smtClean="0"/>
              <a:t>6/22/16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+mj-lt"/>
          <a:ea typeface="ＤＦＰ太丸ゴシック体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Tahoma"/>
          <a:ea typeface="ＤＦＰ太丸ゴシック体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Tahoma"/>
          <a:ea typeface="ＤＦＰ太丸ゴシック体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Tahoma"/>
          <a:ea typeface="ＤＦＰ太丸ゴシック体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Tahoma"/>
          <a:ea typeface="ＤＦＰ太丸ゴシック体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Tahoma"/>
          <a:ea typeface="ＤＦＰ太丸ゴシック体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9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2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4" Type="http://schemas.openxmlformats.org/officeDocument/2006/relationships/hyperlink" Target="http://arxiv.org/abs/1305.518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4" Type="http://schemas.openxmlformats.org/officeDocument/2006/relationships/hyperlink" Target="http://arxiv.org/abs/1305.5188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hyperlink" Target="https://www.nde-ed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Relationship Id="rId3" Type="http://schemas.openxmlformats.org/officeDocument/2006/relationships/image" Target="../media/image109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364/JOSAA.17.000120" TargetMode="External"/><Relationship Id="rId4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nalog.com/static/imported-files/tutorials/MT-229.pdf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Relationship Id="rId3" Type="http://schemas.openxmlformats.org/officeDocument/2006/relationships/image" Target="../media/image126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768600"/>
            <a:ext cx="8077200" cy="2085340"/>
          </a:xfrm>
        </p:spPr>
        <p:txBody>
          <a:bodyPr>
            <a:noAutofit/>
          </a:bodyPr>
          <a:lstStyle/>
          <a:p>
            <a:pPr algn="ctr"/>
            <a:r>
              <a:rPr lang="en-US" altLang="ja-JP" sz="4400" dirty="0" smtClean="0"/>
              <a:t>Gravitational </a:t>
            </a:r>
            <a:r>
              <a:rPr lang="en-US" altLang="ja-JP" sz="4400" dirty="0"/>
              <a:t>w</a:t>
            </a:r>
            <a:r>
              <a:rPr lang="en-US" altLang="ja-JP" sz="4400" dirty="0" smtClean="0"/>
              <a:t>ave detection</a:t>
            </a:r>
            <a:br>
              <a:rPr lang="en-US" altLang="ja-JP" sz="4400" dirty="0" smtClean="0"/>
            </a:br>
            <a:r>
              <a:rPr lang="en-US" altLang="ja-JP" sz="4400" dirty="0" smtClean="0"/>
              <a:t>with laser interferometers</a:t>
            </a:r>
            <a:endParaRPr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dirty="0" smtClean="0">
                <a:latin typeface="+mj-lt"/>
              </a:rPr>
              <a:t>Koji Arai – LIGO Laboratory / Caltech</a:t>
            </a:r>
            <a:endParaRPr lang="ja-JP" altLang="en-US" dirty="0">
              <a:latin typeface="+mj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198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+mj-lt"/>
                <a:cs typeface="Tahoma"/>
              </a:rPr>
              <a:t>LIGO-G1601395-v1</a:t>
            </a:r>
            <a:endParaRPr kumimoji="1" lang="ja-JP" altLang="en-US" dirty="0">
              <a:latin typeface="+mj-lt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Actual GW detector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4" y="1435140"/>
            <a:ext cx="7061200" cy="531368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spect="1" noChangeArrowheads="1"/>
          </p:cNvSpPr>
          <p:nvPr/>
        </p:nvSpPr>
        <p:spPr bwMode="auto">
          <a:xfrm>
            <a:off x="92122" y="5850679"/>
            <a:ext cx="827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High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P</a:t>
            </a:r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ower </a:t>
            </a:r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L</a:t>
            </a:r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aser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7" name="Text Box 6"/>
          <p:cNvSpPr txBox="1">
            <a:spLocks noChangeAspect="1" noChangeArrowheads="1"/>
          </p:cNvSpPr>
          <p:nvPr/>
        </p:nvSpPr>
        <p:spPr bwMode="auto">
          <a:xfrm>
            <a:off x="272954" y="2386614"/>
            <a:ext cx="1023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Mode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Cleaner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5955" y="5049110"/>
            <a:ext cx="1305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Recycling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1572656" y="1036475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4km </a:t>
            </a:r>
            <a:r>
              <a:rPr lang="en-US" altLang="ja-JP" sz="160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FP arm cavities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919788" y="5961195"/>
            <a:ext cx="13057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Signal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Readout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Scheme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4528568" y="6207417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Storage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3" name="Text Box 6"/>
          <p:cNvSpPr txBox="1">
            <a:spLocks noChangeAspect="1" noChangeArrowheads="1"/>
          </p:cNvSpPr>
          <p:nvPr/>
        </p:nvSpPr>
        <p:spPr bwMode="auto">
          <a:xfrm>
            <a:off x="3507261" y="5751374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Analysis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4" name="Text Box 6"/>
          <p:cNvSpPr txBox="1">
            <a:spLocks noChangeAspect="1" noChangeArrowheads="1"/>
          </p:cNvSpPr>
          <p:nvPr/>
        </p:nvSpPr>
        <p:spPr bwMode="auto">
          <a:xfrm>
            <a:off x="2263188" y="5181254"/>
            <a:ext cx="2265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Analog Electronics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Digital Control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5" name="Text Box 6"/>
          <p:cNvSpPr txBox="1">
            <a:spLocks noChangeAspect="1" noChangeArrowheads="1"/>
          </p:cNvSpPr>
          <p:nvPr/>
        </p:nvSpPr>
        <p:spPr bwMode="auto">
          <a:xfrm>
            <a:off x="7337566" y="3627956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Seismic Attenuation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6" name="Text Box 6"/>
          <p:cNvSpPr txBox="1">
            <a:spLocks noChangeAspect="1" noChangeArrowheads="1"/>
          </p:cNvSpPr>
          <p:nvPr/>
        </p:nvSpPr>
        <p:spPr bwMode="auto">
          <a:xfrm>
            <a:off x="5846548" y="2670093"/>
            <a:ext cx="12093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Vacuum Envelope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7" name="Text Box 6"/>
          <p:cNvSpPr txBox="1">
            <a:spLocks noChangeAspect="1" noChangeArrowheads="1"/>
          </p:cNvSpPr>
          <p:nvPr/>
        </p:nvSpPr>
        <p:spPr bwMode="auto">
          <a:xfrm>
            <a:off x="6780867" y="5074597"/>
            <a:ext cx="22171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Suspension</a:t>
            </a:r>
          </a:p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(Quad Pendulum)</a:t>
            </a:r>
          </a:p>
        </p:txBody>
      </p:sp>
      <p:sp>
        <p:nvSpPr>
          <p:cNvPr id="18" name="Text Box 6"/>
          <p:cNvSpPr txBox="1">
            <a:spLocks noChangeAspect="1" noChangeArrowheads="1"/>
          </p:cNvSpPr>
          <p:nvPr/>
        </p:nvSpPr>
        <p:spPr bwMode="auto">
          <a:xfrm>
            <a:off x="6320510" y="6105933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&amp; Coating</a:t>
            </a:r>
            <a:endParaRPr lang="en-US" altLang="ja-JP" sz="1600" dirty="0" smtClean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20" name="Text Box 6"/>
          <p:cNvSpPr txBox="1">
            <a:spLocks noChangeAspect="1" noChangeArrowheads="1"/>
          </p:cNvSpPr>
          <p:nvPr/>
        </p:nvSpPr>
        <p:spPr bwMode="auto">
          <a:xfrm>
            <a:off x="6311497" y="6377194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Fused Silica fiber</a:t>
            </a:r>
          </a:p>
        </p:txBody>
      </p:sp>
    </p:spTree>
    <p:extLst>
      <p:ext uri="{BB962C8B-B14F-4D97-AF65-F5344CB8AC3E}">
        <p14:creationId xmlns:p14="http://schemas.microsoft.com/office/powerpoint/2010/main" val="16100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400" b="1" dirty="0" smtClean="0">
                <a:latin typeface="+mj-lt"/>
              </a:rPr>
              <a:t>3 elements of a GW detector</a:t>
            </a:r>
          </a:p>
          <a:p>
            <a:pPr lvl="1"/>
            <a:r>
              <a:rPr lang="en-US" altLang="ja-JP" sz="4000" b="1" dirty="0" smtClean="0">
                <a:solidFill>
                  <a:srgbClr val="008000"/>
                </a:solidFill>
                <a:latin typeface="+mj-lt"/>
              </a:rPr>
              <a:t>Mechanics</a:t>
            </a:r>
            <a:endParaRPr lang="en-US" altLang="ja-JP" sz="4000" b="1" dirty="0">
              <a:solidFill>
                <a:srgbClr val="008000"/>
              </a:solidFill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4000" b="1" dirty="0" smtClean="0"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40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454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400" b="1" dirty="0" smtClean="0">
                <a:latin typeface="+mj-lt"/>
              </a:rPr>
              <a:t>3 elements of a GW detector</a:t>
            </a:r>
          </a:p>
          <a:p>
            <a:pPr lvl="1"/>
            <a:r>
              <a:rPr lang="en-US" altLang="ja-JP" sz="4000" b="1" dirty="0" smtClean="0">
                <a:solidFill>
                  <a:srgbClr val="008000"/>
                </a:solidFill>
                <a:latin typeface="+mj-lt"/>
              </a:rPr>
              <a:t>Mechanics</a:t>
            </a:r>
            <a:endParaRPr lang="en-US" altLang="ja-JP" sz="4000" b="1" dirty="0">
              <a:solidFill>
                <a:srgbClr val="008000"/>
              </a:solidFill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4000" b="1" dirty="0" smtClean="0">
              <a:latin typeface="+mj-lt"/>
            </a:endParaRPr>
          </a:p>
          <a:p>
            <a:pPr lvl="1"/>
            <a:r>
              <a:rPr lang="en-US" altLang="ja-JP" sz="4000" b="1" dirty="0" smtClean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4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図 6" descr="Opt_Mech_El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4" y="1068503"/>
            <a:ext cx="7422713" cy="56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Design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01" y="2158235"/>
            <a:ext cx="5980421" cy="45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" y="1962737"/>
            <a:ext cx="6742134" cy="47138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Current sensitivity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22093" y="4996382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1871" y="5050216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h= 8x10</a:t>
            </a:r>
            <a:r>
              <a:rPr lang="en-US" altLang="ja-JP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-24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79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Noise budget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457200" y="5471055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11657" y="5103311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= 2x10</a:t>
            </a:r>
            <a:r>
              <a:rPr lang="en-US" altLang="ja-JP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-23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66" y="2059772"/>
            <a:ext cx="8957723" cy="485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768600"/>
            <a:ext cx="8077200" cy="2085340"/>
          </a:xfrm>
        </p:spPr>
        <p:txBody>
          <a:bodyPr>
            <a:noAutofit/>
          </a:bodyPr>
          <a:lstStyle/>
          <a:p>
            <a:pPr algn="ctr"/>
            <a:r>
              <a:rPr lang="en-US" altLang="ja-JP" sz="4400" dirty="0" smtClean="0"/>
              <a:t>Optical configurations</a:t>
            </a:r>
            <a:br>
              <a:rPr lang="en-US" altLang="ja-JP" sz="4400" dirty="0" smtClean="0"/>
            </a:br>
            <a:r>
              <a:rPr lang="en-US" altLang="ja-JP" sz="4400" dirty="0" smtClean="0"/>
              <a:t>of laser interferometer GW detectors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8995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Interferometer?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5218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+mj-lt"/>
                <a:cs typeface="Tahoma"/>
              </a:rPr>
              <a:t>Interferometry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Utilize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characteristic 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of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 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Michelson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interferometer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as a length comparator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84" y="5457215"/>
            <a:ext cx="2037957" cy="583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34" y="2568344"/>
            <a:ext cx="2454828" cy="2338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04" y="1224030"/>
            <a:ext cx="4240696" cy="368309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832088" y="3323571"/>
            <a:ext cx="795130" cy="972342"/>
          </a:xfrm>
          <a:prstGeom prst="rightArrow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ボックス 13"/>
          <p:cNvSpPr txBox="1"/>
          <p:nvPr/>
        </p:nvSpPr>
        <p:spPr>
          <a:xfrm>
            <a:off x="0" y="2492574"/>
            <a:ext cx="2457174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Michelson</a:t>
            </a:r>
          </a:p>
          <a:p>
            <a:r>
              <a:rPr lang="en-US" altLang="ja-JP" sz="2400" b="1" dirty="0" smtClean="0">
                <a:solidFill>
                  <a:srgbClr val="FF00FE"/>
                </a:solidFill>
              </a:rPr>
              <a:t>Interferometer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10" name="テキスト ボックス 13"/>
          <p:cNvSpPr txBox="1"/>
          <p:nvPr/>
        </p:nvSpPr>
        <p:spPr>
          <a:xfrm>
            <a:off x="5287617" y="4821157"/>
            <a:ext cx="3723862" cy="120032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Advanced LIGO</a:t>
            </a:r>
          </a:p>
          <a:p>
            <a:r>
              <a:rPr lang="en-US" altLang="ja-JP" sz="2400" b="1" dirty="0" smtClean="0">
                <a:solidFill>
                  <a:srgbClr val="FF0000"/>
                </a:solidFill>
              </a:rPr>
              <a:t>Dual-Recycled Fabry-Perot Michelson Interferometer</a:t>
            </a:r>
          </a:p>
        </p:txBody>
      </p:sp>
      <p:sp>
        <p:nvSpPr>
          <p:cNvPr id="11" name="テキスト ボックス 13"/>
          <p:cNvSpPr txBox="1"/>
          <p:nvPr/>
        </p:nvSpPr>
        <p:spPr>
          <a:xfrm>
            <a:off x="3456463" y="2568344"/>
            <a:ext cx="1742807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In reality...</a:t>
            </a:r>
            <a:endParaRPr kumimoji="1" lang="ja-JP" altLang="en-US" sz="2400" b="1" dirty="0"/>
          </a:p>
        </p:txBody>
      </p:sp>
      <p:sp>
        <p:nvSpPr>
          <p:cNvPr id="12" name="テキスト ボックス 13"/>
          <p:cNvSpPr txBox="1"/>
          <p:nvPr/>
        </p:nvSpPr>
        <p:spPr>
          <a:xfrm>
            <a:off x="93578" y="4917170"/>
            <a:ext cx="3362885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Fabry-Perot cavity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13" name="テキスト ボックス 13"/>
          <p:cNvSpPr txBox="1"/>
          <p:nvPr/>
        </p:nvSpPr>
        <p:spPr>
          <a:xfrm>
            <a:off x="744855" y="6215122"/>
            <a:ext cx="7548799" cy="52322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No worries: It’s just a combination of MI and FPs</a:t>
            </a:r>
            <a:endParaRPr lang="en-US" altLang="ja-JP" sz="2800" b="1" dirty="0" smtClean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0882" y="6195392"/>
            <a:ext cx="8182789" cy="629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69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Light intensity at the output port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Difference of the electric fields from the arms</a:t>
            </a: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cs typeface="Tahoma"/>
              </a:rPr>
              <a:t>Output intensity is sensitive </a:t>
            </a:r>
          </a:p>
          <a:p>
            <a:pPr marL="457200" lvl="1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cs typeface="Tahoma"/>
              </a:rPr>
              <a:t>to the differential phase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842" y="1813128"/>
            <a:ext cx="2823958" cy="2690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351" y="4382490"/>
            <a:ext cx="3225800" cy="2463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1733" y="5496825"/>
            <a:ext cx="5203479" cy="1213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" y="1954239"/>
            <a:ext cx="4416289" cy="34159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96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Frequency response of the Michelson to GWs</a:t>
            </a: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6096" y="6137897"/>
            <a:ext cx="311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Jean-Yves </a:t>
            </a:r>
            <a:r>
              <a:rPr lang="en-US" b="1" dirty="0" err="1" smtClean="0"/>
              <a:t>Vinet,et</a:t>
            </a:r>
            <a:r>
              <a:rPr lang="en-US" b="1" dirty="0" smtClean="0"/>
              <a:t> al</a:t>
            </a:r>
          </a:p>
          <a:p>
            <a:r>
              <a:rPr lang="en-US" b="1" dirty="0"/>
              <a:t>Phys. Rev. D 38, 433 (1988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9" y="1548572"/>
            <a:ext cx="8331200" cy="1739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5" y="3533904"/>
            <a:ext cx="6667500" cy="2070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40009" y="3985253"/>
            <a:ext cx="3095817" cy="79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46786" y="3118405"/>
            <a:ext cx="4416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Frequency response</a:t>
            </a:r>
          </a:p>
          <a:p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of the Michelson interferometer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592" y="5921239"/>
            <a:ext cx="56158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cs typeface="Tahoma"/>
              </a:rPr>
              <a:t>Ω</a:t>
            </a:r>
            <a:r>
              <a:rPr lang="en-US" sz="2000" dirty="0" smtClean="0">
                <a:solidFill>
                  <a:srgbClr val="FF0000"/>
                </a:solidFill>
                <a:cs typeface="Tahoma"/>
              </a:rPr>
              <a:t>: optical angular frequency, </a:t>
            </a:r>
            <a:r>
              <a:rPr lang="en-US" sz="2000" dirty="0" err="1" smtClean="0">
                <a:solidFill>
                  <a:srgbClr val="FF0000"/>
                </a:solidFill>
                <a:cs typeface="Tahoma"/>
              </a:rPr>
              <a:t>λ</a:t>
            </a:r>
            <a:r>
              <a:rPr lang="en-US" sz="2000" baseline="-25000" dirty="0" err="1" smtClean="0">
                <a:solidFill>
                  <a:srgbClr val="FF0000"/>
                </a:solidFill>
                <a:cs typeface="Tahoma"/>
              </a:rPr>
              <a:t>OPT</a:t>
            </a:r>
            <a:r>
              <a:rPr lang="en-US" sz="2000" dirty="0">
                <a:solidFill>
                  <a:srgbClr val="FF0000"/>
                </a:solidFill>
                <a:cs typeface="Tahoma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cs typeface="Tahoma"/>
              </a:rPr>
              <a:t>laser wavelength</a:t>
            </a:r>
          </a:p>
          <a:p>
            <a:r>
              <a:rPr lang="en-US" sz="2000" dirty="0" err="1" smtClean="0">
                <a:solidFill>
                  <a:srgbClr val="FF0000"/>
                </a:solidFill>
                <a:cs typeface="Tahoma"/>
              </a:rPr>
              <a:t>ω</a:t>
            </a:r>
            <a:r>
              <a:rPr lang="en-US" sz="2000" dirty="0" smtClean="0">
                <a:solidFill>
                  <a:srgbClr val="FF0000"/>
                </a:solidFill>
                <a:cs typeface="Tahoma"/>
              </a:rPr>
              <a:t>: angular frequency of GW, </a:t>
            </a:r>
            <a:r>
              <a:rPr lang="en-US" sz="2000" dirty="0" err="1" smtClean="0">
                <a:solidFill>
                  <a:srgbClr val="FF0000"/>
                </a:solidFill>
                <a:cs typeface="Tahoma"/>
              </a:rPr>
              <a:t>λ</a:t>
            </a:r>
            <a:r>
              <a:rPr lang="en-US" sz="2000" baseline="-25000" dirty="0" err="1" smtClean="0">
                <a:solidFill>
                  <a:srgbClr val="FF0000"/>
                </a:solidFill>
                <a:cs typeface="Tahoma"/>
              </a:rPr>
              <a:t>GW</a:t>
            </a:r>
            <a:r>
              <a:rPr lang="en-US" sz="2000" dirty="0" smtClean="0">
                <a:solidFill>
                  <a:srgbClr val="FF0000"/>
                </a:solidFill>
                <a:cs typeface="Tahoma"/>
              </a:rPr>
              <a:t> wavelength of GW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967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768600"/>
            <a:ext cx="8077200" cy="2085340"/>
          </a:xfrm>
        </p:spPr>
        <p:txBody>
          <a:bodyPr>
            <a:noAutofit/>
          </a:bodyPr>
          <a:lstStyle/>
          <a:p>
            <a:pPr algn="ctr"/>
            <a:r>
              <a:rPr lang="en-US" altLang="ja-JP" sz="4400" dirty="0" smtClean="0"/>
              <a:t>Introduction</a:t>
            </a:r>
            <a:endParaRPr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289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Frequency response of the Michelson to GWs</a:t>
            </a: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96" y="1520134"/>
            <a:ext cx="4851400" cy="736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14879" y="1466208"/>
            <a:ext cx="3095817" cy="79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96" y="1980659"/>
            <a:ext cx="5143500" cy="3886200"/>
          </a:xfrm>
          <a:prstGeom prst="rect">
            <a:avLst/>
          </a:prstGeom>
        </p:spPr>
      </p:pic>
      <p:sp>
        <p:nvSpPr>
          <p:cNvPr id="16" name="テキスト ボックス 13"/>
          <p:cNvSpPr txBox="1"/>
          <p:nvPr/>
        </p:nvSpPr>
        <p:spPr>
          <a:xfrm>
            <a:off x="173866" y="2606791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DC Response</a:t>
            </a:r>
          </a:p>
          <a:p>
            <a:r>
              <a:rPr lang="en-US" altLang="ja-JP" b="1" dirty="0" smtClean="0">
                <a:solidFill>
                  <a:srgbClr val="FF00FE"/>
                </a:solidFill>
              </a:rPr>
              <a:t>longer -&gt; larger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sp>
        <p:nvSpPr>
          <p:cNvPr id="17" name="テキスト ボックス 13"/>
          <p:cNvSpPr txBox="1"/>
          <p:nvPr/>
        </p:nvSpPr>
        <p:spPr>
          <a:xfrm>
            <a:off x="6168262" y="2283626"/>
            <a:ext cx="173886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Cut off </a:t>
            </a:r>
            <a:r>
              <a:rPr kumimoji="1" lang="en-US" altLang="ja-JP" b="1" dirty="0" err="1" smtClean="0">
                <a:solidFill>
                  <a:srgbClr val="FF00FE"/>
                </a:solidFill>
              </a:rPr>
              <a:t>freq</a:t>
            </a:r>
            <a:endParaRPr kumimoji="1" lang="en-US" altLang="ja-JP" b="1" dirty="0" smtClean="0">
              <a:solidFill>
                <a:srgbClr val="FF00FE"/>
              </a:solidFill>
            </a:endParaRPr>
          </a:p>
          <a:p>
            <a:r>
              <a:rPr lang="en-US" altLang="ja-JP" b="1" dirty="0" smtClean="0">
                <a:solidFill>
                  <a:srgbClr val="FF00FE"/>
                </a:solidFill>
              </a:rPr>
              <a:t>longer -&gt; lower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sp>
        <p:nvSpPr>
          <p:cNvPr id="18" name="テキスト ボックス 13"/>
          <p:cNvSpPr txBox="1"/>
          <p:nvPr/>
        </p:nvSpPr>
        <p:spPr>
          <a:xfrm>
            <a:off x="6320662" y="3893765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Notch </a:t>
            </a:r>
            <a:r>
              <a:rPr kumimoji="1" lang="en-US" altLang="ja-JP" b="1" dirty="0" err="1" smtClean="0">
                <a:solidFill>
                  <a:srgbClr val="FF00FE"/>
                </a:solidFill>
              </a:rPr>
              <a:t>freq</a:t>
            </a:r>
            <a:endParaRPr kumimoji="1" lang="en-US" altLang="ja-JP" b="1" dirty="0" smtClean="0">
              <a:solidFill>
                <a:srgbClr val="FF00FE"/>
              </a:solidFill>
            </a:endParaRPr>
          </a:p>
          <a:p>
            <a:r>
              <a:rPr kumimoji="1" lang="en-US" altLang="ja-JP" b="1" dirty="0" smtClean="0">
                <a:solidFill>
                  <a:srgbClr val="FF00FE"/>
                </a:solidFill>
              </a:rPr>
              <a:t>f = n c / (2 L)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879" y="5712257"/>
            <a:ext cx="8783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dirty="0" smtClean="0">
                <a:solidFill>
                  <a:srgbClr val="FF0000"/>
                </a:solidFill>
                <a:cs typeface="Tahoma"/>
              </a:rPr>
              <a:t>Michelson arm length optimized for 1kHz GW </a:t>
            </a:r>
            <a:br>
              <a:rPr lang="en-US" sz="3200" b="1" dirty="0" smtClean="0">
                <a:solidFill>
                  <a:srgbClr val="FF0000"/>
                </a:solidFill>
                <a:cs typeface="Tahoma"/>
              </a:rPr>
            </a:br>
            <a:r>
              <a:rPr lang="en-US" sz="3200" b="1" dirty="0" smtClean="0">
                <a:solidFill>
                  <a:srgbClr val="FF0000"/>
                </a:solidFill>
                <a:cs typeface="Tahoma"/>
              </a:rPr>
              <a:t>-&gt; 75km, too long!</a:t>
            </a:r>
            <a:endParaRPr lang="en-US" sz="3200" b="1" dirty="0">
              <a:solidFill>
                <a:srgbClr val="FF0000"/>
              </a:solidFill>
              <a:cs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30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Fabry-Perot optical resonator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Storing light in an optical cavity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Field equations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156" y="648804"/>
            <a:ext cx="4927600" cy="2667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2" y="4193222"/>
            <a:ext cx="3606800" cy="23749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184375" y="4893979"/>
            <a:ext cx="795130" cy="972342"/>
          </a:xfrm>
          <a:prstGeom prst="rightArrow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4121" y="2142812"/>
            <a:ext cx="3754130" cy="3973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21352" y="4140145"/>
            <a:ext cx="2924832" cy="836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482" y="3219209"/>
            <a:ext cx="4164301" cy="3348913"/>
          </a:xfrm>
          <a:prstGeom prst="rect">
            <a:avLst/>
          </a:prstGeom>
        </p:spPr>
      </p:pic>
      <p:sp>
        <p:nvSpPr>
          <p:cNvPr id="20" name="テキスト ボックス 13"/>
          <p:cNvSpPr txBox="1"/>
          <p:nvPr/>
        </p:nvSpPr>
        <p:spPr>
          <a:xfrm>
            <a:off x="5298828" y="6266884"/>
            <a:ext cx="364095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Very fast phase response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1" y="2142812"/>
            <a:ext cx="3543300" cy="1358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54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6513616" y="1076454"/>
            <a:ext cx="2173184" cy="1220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Fabry-Perot optical resonator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Storing light in an optical cavity</a:t>
            </a: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49" y="1296832"/>
            <a:ext cx="5458238" cy="407622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83" y="1401430"/>
            <a:ext cx="1765300" cy="685800"/>
          </a:xfrm>
          <a:prstGeom prst="rect">
            <a:avLst/>
          </a:prstGeom>
        </p:spPr>
      </p:pic>
      <p:sp>
        <p:nvSpPr>
          <p:cNvPr id="13" name="テキスト ボックス 13"/>
          <p:cNvSpPr txBox="1"/>
          <p:nvPr/>
        </p:nvSpPr>
        <p:spPr>
          <a:xfrm>
            <a:off x="6513616" y="1076454"/>
            <a:ext cx="984911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Finesse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243" y="2288652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DC Response</a:t>
            </a:r>
          </a:p>
          <a:p>
            <a:r>
              <a:rPr lang="en-US" altLang="ja-JP" b="1" dirty="0" smtClean="0">
                <a:solidFill>
                  <a:srgbClr val="FF00FE"/>
                </a:solidFill>
              </a:rPr>
              <a:t>amplification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72527" y="2076214"/>
            <a:ext cx="0" cy="1159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テキスト ボックス 13"/>
          <p:cNvSpPr txBox="1"/>
          <p:nvPr/>
        </p:nvSpPr>
        <p:spPr>
          <a:xfrm>
            <a:off x="4288673" y="1392314"/>
            <a:ext cx="155332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E"/>
                </a:solidFill>
              </a:rPr>
              <a:t>Cutoff </a:t>
            </a:r>
            <a:r>
              <a:rPr kumimoji="1" lang="en-US" altLang="ja-JP" b="1" dirty="0" err="1" smtClean="0">
                <a:solidFill>
                  <a:srgbClr val="FF00FE"/>
                </a:solidFill>
              </a:rPr>
              <a:t>freq</a:t>
            </a:r>
            <a:r>
              <a:rPr kumimoji="1" lang="en-US" altLang="ja-JP" b="1" dirty="0" smtClean="0">
                <a:solidFill>
                  <a:srgbClr val="FF00FE"/>
                </a:solidFill>
              </a:rPr>
              <a:t> “Cavity pole”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84" y="2002902"/>
            <a:ext cx="1320800" cy="571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6" y="2957633"/>
            <a:ext cx="1409700" cy="3175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796753" y="1636177"/>
            <a:ext cx="0" cy="4447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69895" y="5171150"/>
            <a:ext cx="9213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008000"/>
                </a:solidFill>
                <a:cs typeface="Tahoma"/>
              </a:rPr>
              <a:t>1. </a:t>
            </a: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FP </a:t>
            </a:r>
            <a:r>
              <a:rPr lang="en-US" sz="2400" b="1" dirty="0">
                <a:solidFill>
                  <a:srgbClr val="008000"/>
                </a:solidFill>
                <a:cs typeface="Tahoma"/>
              </a:rPr>
              <a:t>increases stored power in the arm</a:t>
            </a:r>
          </a:p>
          <a:p>
            <a:pPr lvl="1"/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2. FP increases accumulation time of the signal</a:t>
            </a:r>
          </a:p>
          <a:p>
            <a:pPr lvl="1"/>
            <a:endParaRPr lang="en-US" sz="2400" b="1" dirty="0">
              <a:solidFill>
                <a:srgbClr val="FF0000"/>
              </a:solidFill>
              <a:cs typeface="Tahoma"/>
            </a:endParaRPr>
          </a:p>
          <a:p>
            <a:pPr lvl="1"/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=&gt; Above the roll-off, increasing F does not improve the response</a:t>
            </a:r>
            <a:endParaRPr lang="en-US" sz="2400" b="1" dirty="0">
              <a:solidFill>
                <a:srgbClr val="FF0000"/>
              </a:solidFill>
              <a:cs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96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Fabry-Perot 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Differential nature of the Michelson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b="1" dirty="0" smtClean="0">
                <a:latin typeface="+mj-lt"/>
                <a:cs typeface="Tahoma"/>
              </a:rPr>
              <a:t>+ Longer photon storage time of Fabry-Perot cavities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= Fabry-Perot Michelson Interferometer</a:t>
            </a:r>
          </a:p>
          <a:p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r>
              <a:rPr lang="en-US" altLang="ja-JP" sz="2800" b="1" dirty="0">
                <a:latin typeface="+mj-lt"/>
                <a:cs typeface="Tahoma"/>
              </a:rPr>
              <a:t> </a:t>
            </a:r>
            <a:r>
              <a:rPr lang="en-US" altLang="ja-JP" sz="2800" b="1" dirty="0" smtClean="0">
                <a:latin typeface="+mj-lt"/>
                <a:cs typeface="Tahoma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+mj-lt"/>
                <a:cs typeface="Tahoma"/>
              </a:rPr>
              <a:t>Basic form of the modern interferometer GW detector</a:t>
            </a: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03" y="2306839"/>
            <a:ext cx="4119217" cy="3546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352" y="5942003"/>
            <a:ext cx="8427448" cy="836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7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Recycling Technique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570" y="925959"/>
            <a:ext cx="9105348" cy="5474841"/>
          </a:xfrm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Corbel"/>
                <a:cs typeface="Corbel"/>
              </a:rPr>
              <a:t>Power recycling</a:t>
            </a:r>
            <a:endParaRPr lang="en-US" altLang="ja-JP" sz="2800" dirty="0">
              <a:latin typeface="Corbel"/>
              <a:cs typeface="Corbel"/>
            </a:endParaRP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When the Michelson interferometer is operated </a:t>
            </a:r>
            <a:b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at a “dark fringe”, most of the light goes back to the laser side</a:t>
            </a: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17" y="2781304"/>
            <a:ext cx="4762915" cy="3619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13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67" y="2720349"/>
            <a:ext cx="6552118" cy="2921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Recycling Technique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570" y="783863"/>
            <a:ext cx="9105348" cy="6074137"/>
          </a:xfrm>
        </p:spPr>
        <p:txBody>
          <a:bodyPr>
            <a:normAutofit lnSpcReduction="10000"/>
          </a:bodyPr>
          <a:lstStyle/>
          <a:p>
            <a:r>
              <a:rPr lang="en-US" altLang="ja-JP" sz="2800" b="1" dirty="0" smtClean="0">
                <a:latin typeface="Corbel"/>
                <a:cs typeface="Corbel"/>
              </a:rPr>
              <a:t>Power recycling</a:t>
            </a:r>
            <a:endParaRPr lang="en-US" altLang="ja-JP" sz="2800" dirty="0">
              <a:latin typeface="Corbel"/>
              <a:cs typeface="Corbel"/>
            </a:endParaRP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Let’s reuse the reflected light 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Place a mirror in front of the interferometer</a:t>
            </a:r>
            <a:r>
              <a:rPr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  <a:t/>
            </a:r>
            <a:br>
              <a:rPr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to form a cavity with the Michelson (compound mirror)</a:t>
            </a:r>
            <a:b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“Power Recycling Mirror”</a:t>
            </a:r>
          </a:p>
          <a:p>
            <a:pPr lvl="1"/>
            <a:endParaRPr lang="en-US" altLang="ja-JP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118872" indent="0">
              <a:buNone/>
            </a:pPr>
            <a:endParaRPr lang="en-US" altLang="ja-JP" sz="2800" dirty="0" smtClean="0">
              <a:latin typeface="Corbel"/>
              <a:cs typeface="Corbel"/>
            </a:endParaRPr>
          </a:p>
          <a:p>
            <a:pPr marL="118872" indent="0">
              <a:buNone/>
            </a:pPr>
            <a:endParaRPr lang="en-US" altLang="ja-JP" sz="2800" dirty="0">
              <a:latin typeface="Corbel"/>
              <a:cs typeface="Corbel"/>
            </a:endParaRP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The internal light power is increased </a:t>
            </a:r>
            <a:b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= equivalent to the increase of the input laser power</a:t>
            </a:r>
          </a:p>
        </p:txBody>
      </p:sp>
      <p:sp>
        <p:nvSpPr>
          <p:cNvPr id="14" name="角丸四角形 7"/>
          <p:cNvSpPr/>
          <p:nvPr/>
        </p:nvSpPr>
        <p:spPr>
          <a:xfrm>
            <a:off x="4067001" y="2705482"/>
            <a:ext cx="3402518" cy="269240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8"/>
          <p:cNvSpPr txBox="1"/>
          <p:nvPr/>
        </p:nvSpPr>
        <p:spPr>
          <a:xfrm>
            <a:off x="4725849" y="5311172"/>
            <a:ext cx="2183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compound mirror</a:t>
            </a:r>
            <a:endParaRPr lang="ja-JP" altLang="en-US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1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67" y="2072069"/>
            <a:ext cx="6552118" cy="2921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Recycling Technique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570" y="783863"/>
            <a:ext cx="9105348" cy="5832135"/>
          </a:xfrm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Corbel"/>
                <a:cs typeface="Corbel"/>
              </a:rPr>
              <a:t>Power recycling</a:t>
            </a:r>
            <a:endParaRPr lang="en-US" altLang="ja-JP" sz="2800" dirty="0">
              <a:latin typeface="Corbel"/>
              <a:cs typeface="Corbel"/>
            </a:endParaRP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BTW, all the output ports are made dark.</a:t>
            </a:r>
            <a:r>
              <a:rPr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  <a:t/>
            </a:r>
            <a:br>
              <a:rPr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Where does the light go?</a:t>
            </a:r>
          </a:p>
          <a:p>
            <a:pPr lvl="1"/>
            <a:endParaRPr lang="en-US" altLang="ja-JP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altLang="ja-JP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In the ideal power recycling, all input power is internally</a:t>
            </a:r>
            <a:b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consumed via optical losses (absorption &amp; scattering)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54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Recycling Technique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117969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Power-recycled Fabry-Perot Michelson Interferometer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Internal light power in the arms is increased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30" y="2273419"/>
            <a:ext cx="3326765" cy="2864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240498" y="3834296"/>
            <a:ext cx="3326765" cy="52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83" y="6144856"/>
            <a:ext cx="2278380" cy="52006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989027" y="3927209"/>
            <a:ext cx="795130" cy="972342"/>
          </a:xfrm>
          <a:prstGeom prst="rightArrow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3800251" y="1938537"/>
            <a:ext cx="5712459" cy="491946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800" b="1" dirty="0" smtClean="0">
                <a:latin typeface="+mj-lt"/>
                <a:cs typeface="Tahoma"/>
              </a:rPr>
              <a:t>From the laser side / </a:t>
            </a:r>
          </a:p>
          <a:p>
            <a:pPr marL="118872" indent="0">
              <a:buNone/>
            </a:pPr>
            <a:r>
              <a:rPr lang="en-US" sz="2800" b="1" dirty="0" smtClean="0">
                <a:latin typeface="+mj-lt"/>
                <a:cs typeface="Tahoma"/>
              </a:rPr>
              <a:t>common arm length change</a:t>
            </a:r>
          </a:p>
          <a:p>
            <a:pPr marL="118872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It looks like a three mirror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ahoma"/>
              </a:rPr>
              <a:t>caivty</a:t>
            </a: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= high finesse cavity</a:t>
            </a:r>
          </a:p>
          <a:p>
            <a:pPr marL="118872" indent="0">
              <a:buNone/>
            </a:pP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endParaRPr lang="en-US" sz="28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r>
              <a:rPr lang="en-US" sz="2800" b="1" dirty="0" smtClean="0">
                <a:latin typeface="+mj-lt"/>
                <a:cs typeface="Tahoma"/>
              </a:rPr>
              <a:t>For the differential motion (=GW)</a:t>
            </a:r>
          </a:p>
          <a:p>
            <a:pPr marL="118872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It looks like just an arm cavity</a:t>
            </a:r>
            <a:endParaRPr lang="en-US" sz="24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10" name="角丸四角形 7"/>
          <p:cNvSpPr/>
          <p:nvPr/>
        </p:nvSpPr>
        <p:spPr>
          <a:xfrm>
            <a:off x="902286" y="3720559"/>
            <a:ext cx="551397" cy="891827"/>
          </a:xfrm>
          <a:prstGeom prst="roundRect">
            <a:avLst/>
          </a:prstGeom>
          <a:noFill/>
          <a:ln w="38100" cmpd="sng">
            <a:solidFill>
              <a:srgbClr val="F6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52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5" y="3360381"/>
            <a:ext cx="3326765" cy="3120390"/>
          </a:xfrm>
          <a:prstGeom prst="rect">
            <a:avLst/>
          </a:prstGeom>
        </p:spPr>
      </p:pic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3649870" y="2870969"/>
            <a:ext cx="5712459" cy="327544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800" b="1" dirty="0" smtClean="0">
                <a:latin typeface="+mj-lt"/>
                <a:cs typeface="Tahoma"/>
              </a:rPr>
              <a:t>Common mode</a:t>
            </a:r>
          </a:p>
          <a:p>
            <a:pPr marL="118872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= high finesse three mirror cavity</a:t>
            </a:r>
          </a:p>
          <a:p>
            <a:pPr marL="118872" indent="0">
              <a:buNone/>
            </a:pP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r>
              <a:rPr lang="en-US" sz="2800" b="1" dirty="0" smtClean="0">
                <a:latin typeface="+mj-lt"/>
                <a:cs typeface="Tahoma"/>
              </a:rPr>
              <a:t>Differential mode (=GW)</a:t>
            </a:r>
          </a:p>
          <a:p>
            <a:pPr marL="118872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= low (or high) finesse three mirror cavity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Recycling Technique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331877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Dual-recycled Fabry-Perot Michelson Interferometer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Another mirror is added at the dark port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“Signal Recycling Mirror”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Dual recycling allows us to set different storage times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for common and differential modes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240498" y="4008830"/>
            <a:ext cx="3326765" cy="52006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800500" y="3355955"/>
            <a:ext cx="795130" cy="972342"/>
          </a:xfrm>
          <a:prstGeom prst="rightArrow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673" y="5992083"/>
            <a:ext cx="3450590" cy="520065"/>
          </a:xfrm>
          <a:prstGeom prst="rect">
            <a:avLst/>
          </a:prstGeom>
        </p:spPr>
      </p:pic>
      <p:sp>
        <p:nvSpPr>
          <p:cNvPr id="10" name="角丸四角形 7"/>
          <p:cNvSpPr/>
          <p:nvPr/>
        </p:nvSpPr>
        <p:spPr>
          <a:xfrm>
            <a:off x="1105803" y="5611277"/>
            <a:ext cx="872379" cy="462107"/>
          </a:xfrm>
          <a:prstGeom prst="roundRect">
            <a:avLst/>
          </a:prstGeom>
          <a:noFill/>
          <a:ln w="38100" cmpd="sng">
            <a:solidFill>
              <a:srgbClr val="F6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24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1922"/>
            <a:ext cx="8033455" cy="44596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To tuned or not to tune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Bandwidth of the detector can be changed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by changing the </a:t>
            </a:r>
            <a:r>
              <a:rPr lang="en-US" sz="2000" b="1" dirty="0">
                <a:solidFill>
                  <a:srgbClr val="0000FF"/>
                </a:solidFill>
                <a:latin typeface="Corbel"/>
                <a:cs typeface="Corbel"/>
              </a:rPr>
              <a:t>resonant phase of the signal recycling 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cavity (SRC)</a:t>
            </a:r>
          </a:p>
          <a:p>
            <a:pPr lvl="1"/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457200" lvl="1" indent="0">
              <a:buNone/>
            </a:pP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457200" lvl="1" indent="0">
              <a:buNone/>
            </a:pPr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800" b="1" dirty="0" smtClean="0">
                <a:latin typeface="Corbel"/>
                <a:cs typeface="Corbel"/>
              </a:rPr>
              <a:t>Optimize the curve depending on the noise shape</a:t>
            </a:r>
          </a:p>
          <a:p>
            <a:r>
              <a:rPr lang="en-US" sz="2800" b="1" dirty="0" smtClean="0">
                <a:latin typeface="Corbel"/>
                <a:cs typeface="Corbel"/>
              </a:rPr>
              <a:t>Dynamic signal tracking</a:t>
            </a:r>
          </a:p>
          <a:p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7" name="テキスト ボックス 13"/>
          <p:cNvSpPr txBox="1"/>
          <p:nvPr/>
        </p:nvSpPr>
        <p:spPr>
          <a:xfrm>
            <a:off x="5503333" y="2414262"/>
            <a:ext cx="3316111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FE"/>
                </a:solidFill>
              </a:rPr>
              <a:t>Signals: resonant in SRC</a:t>
            </a:r>
          </a:p>
          <a:p>
            <a:r>
              <a:rPr lang="en-US" altLang="ja-JP" dirty="0" smtClean="0">
                <a:solidFill>
                  <a:srgbClr val="FF00FE"/>
                </a:solidFill>
              </a:rPr>
              <a:t>(</a:t>
            </a:r>
            <a:r>
              <a:rPr lang="en-US" altLang="ja-JP" b="1" dirty="0" smtClean="0">
                <a:solidFill>
                  <a:srgbClr val="FF00FE"/>
                </a:solidFill>
              </a:rPr>
              <a:t>Resonant Sideband </a:t>
            </a:r>
            <a:r>
              <a:rPr kumimoji="1" lang="en-US" altLang="ja-JP" b="1" dirty="0" smtClean="0">
                <a:solidFill>
                  <a:srgbClr val="FF00FE"/>
                </a:solidFill>
              </a:rPr>
              <a:t>Extraction</a:t>
            </a:r>
            <a:r>
              <a:rPr kumimoji="1" lang="en-US" altLang="ja-JP" dirty="0" smtClean="0">
                <a:solidFill>
                  <a:srgbClr val="FF00FE"/>
                </a:solidFill>
              </a:rPr>
              <a:t>)</a:t>
            </a:r>
            <a:endParaRPr kumimoji="1" lang="ja-JP" altLang="en-US" dirty="0">
              <a:solidFill>
                <a:srgbClr val="FF00FE"/>
              </a:solidFill>
            </a:endParaRPr>
          </a:p>
        </p:txBody>
      </p:sp>
      <p:sp>
        <p:nvSpPr>
          <p:cNvPr id="8" name="テキスト ボックス 13"/>
          <p:cNvSpPr txBox="1"/>
          <p:nvPr/>
        </p:nvSpPr>
        <p:spPr>
          <a:xfrm>
            <a:off x="1735667" y="4166144"/>
            <a:ext cx="2935110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FE"/>
                </a:solidFill>
              </a:rPr>
              <a:t>Signals:</a:t>
            </a:r>
            <a:r>
              <a:rPr lang="en-US" altLang="ja-JP" dirty="0" smtClean="0">
                <a:solidFill>
                  <a:srgbClr val="FF00FE"/>
                </a:solidFill>
              </a:rPr>
              <a:t> anti-</a:t>
            </a:r>
            <a:r>
              <a:rPr kumimoji="1" lang="en-US" altLang="ja-JP" dirty="0" smtClean="0">
                <a:solidFill>
                  <a:srgbClr val="FF00FE"/>
                </a:solidFill>
              </a:rPr>
              <a:t>resonant in SRC</a:t>
            </a:r>
          </a:p>
          <a:p>
            <a:r>
              <a:rPr lang="en-US" altLang="ja-JP" dirty="0" smtClean="0">
                <a:solidFill>
                  <a:srgbClr val="FF00FE"/>
                </a:solidFill>
              </a:rPr>
              <a:t>(</a:t>
            </a:r>
            <a:r>
              <a:rPr lang="en-US" altLang="ja-JP" b="1" dirty="0" smtClean="0">
                <a:solidFill>
                  <a:srgbClr val="FF00FE"/>
                </a:solidFill>
              </a:rPr>
              <a:t>Signal Recycling</a:t>
            </a:r>
            <a:r>
              <a:rPr lang="en-US" altLang="ja-JP" dirty="0" smtClean="0">
                <a:solidFill>
                  <a:srgbClr val="FF00FE"/>
                </a:solidFill>
              </a:rPr>
              <a:t>)</a:t>
            </a:r>
            <a:endParaRPr kumimoji="1" lang="ja-JP" altLang="en-US" dirty="0">
              <a:solidFill>
                <a:srgbClr val="FF00F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680082" y="3060593"/>
            <a:ext cx="375474" cy="592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683816" y="2845756"/>
            <a:ext cx="194852" cy="1320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860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Gravitational wave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altLang="ja-JP" b="1" dirty="0" smtClean="0">
                <a:latin typeface="+mj-lt"/>
              </a:rPr>
              <a:t>General Relativity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  <a:latin typeface="+mj-lt"/>
              </a:rPr>
              <a:t>Gravity = Spacetime curvature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  <a:latin typeface="+mj-lt"/>
              </a:rPr>
              <a:t>Gravitational wave = Wave of spacetime curvature</a:t>
            </a:r>
          </a:p>
          <a:p>
            <a:r>
              <a:rPr lang="en-US" altLang="ja-JP" b="1" dirty="0" smtClean="0">
                <a:latin typeface="+mj-lt"/>
              </a:rPr>
              <a:t>Gravitational waves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  <a:latin typeface="+mj-lt"/>
              </a:rPr>
              <a:t>Generated by motion of massive objects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  <a:latin typeface="+mj-lt"/>
              </a:rPr>
              <a:t>Propagates with speed of light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  <a:latin typeface="+mj-lt"/>
              </a:rPr>
              <a:t>Cause quadrupole deformation</a:t>
            </a:r>
            <a:br>
              <a:rPr lang="en-US" altLang="ja-JP" dirty="0" smtClean="0">
                <a:solidFill>
                  <a:srgbClr val="0000FF"/>
                </a:solidFill>
                <a:latin typeface="+mj-lt"/>
              </a:rPr>
            </a:br>
            <a:r>
              <a:rPr lang="en-US" altLang="ja-JP" dirty="0" smtClean="0">
                <a:solidFill>
                  <a:srgbClr val="0000FF"/>
                </a:solidFill>
                <a:latin typeface="+mj-lt"/>
              </a:rPr>
              <a:t>of the </a:t>
            </a:r>
            <a:r>
              <a:rPr lang="en-US" altLang="ja-JP" dirty="0" err="1" smtClean="0">
                <a:solidFill>
                  <a:srgbClr val="0000FF"/>
                </a:solidFill>
                <a:latin typeface="+mj-lt"/>
              </a:rPr>
              <a:t>spacetime</a:t>
            </a:r>
            <a:endParaRPr lang="en-US" altLang="ja-JP" dirty="0" smtClean="0">
              <a:solidFill>
                <a:srgbClr val="0000FF"/>
              </a:solidFill>
              <a:latin typeface="+mj-lt"/>
            </a:endParaRPr>
          </a:p>
          <a:p>
            <a:pPr marL="457200" lvl="1" indent="0">
              <a:buNone/>
            </a:pPr>
            <a:endParaRPr lang="en-US" altLang="ja-JP" dirty="0" smtClean="0">
              <a:solidFill>
                <a:srgbClr val="0000FF"/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cs typeface="Corbel"/>
              </a:rPr>
              <a:t>Measure strain between</a:t>
            </a:r>
          </a:p>
          <a:p>
            <a:pPr marL="457200" lvl="1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cs typeface="Corbel"/>
              </a:rPr>
              <a:t>free masses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Corbel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Corbel"/>
              </a:rPr>
              <a:t>to detect GWs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7962" y="3590925"/>
            <a:ext cx="3713163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7962" y="3589338"/>
            <a:ext cx="3713163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6962" y="3589338"/>
            <a:ext cx="4419600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5400000">
            <a:off x="7637462" y="3832226"/>
            <a:ext cx="414337" cy="481012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7520122" y="3436938"/>
            <a:ext cx="738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4" name="Text Box 6"/>
          <p:cNvSpPr txBox="1">
            <a:spLocks noChangeAspect="1" noChangeArrowheads="1"/>
          </p:cNvSpPr>
          <p:nvPr/>
        </p:nvSpPr>
        <p:spPr bwMode="auto">
          <a:xfrm>
            <a:off x="4368294" y="4428342"/>
            <a:ext cx="9196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Free mass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734" y="5187708"/>
            <a:ext cx="4956228" cy="1067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11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Signal Readout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8843749" cy="65718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Interferometer response is nonlinear</a:t>
            </a: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How do you read the GW signal (and other signals)?</a:t>
            </a:r>
            <a:b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=&gt; Signal readout scheme</a:t>
            </a: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30</a:t>
            </a:fld>
            <a:endParaRPr lang="ja-JP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93" y="1599173"/>
            <a:ext cx="3813181" cy="31521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949" y="1599173"/>
            <a:ext cx="4318800" cy="329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Signal Readout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8843749" cy="6025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Signal readout scheme</a:t>
            </a:r>
          </a:p>
          <a:p>
            <a:r>
              <a:rPr lang="en-US" sz="2800" b="1" dirty="0" smtClean="0">
                <a:latin typeface="Corbel"/>
                <a:cs typeface="Corbel"/>
              </a:rPr>
              <a:t>RF phase modulation / demodulation</a:t>
            </a:r>
            <a:r>
              <a:rPr lang="en-US" sz="2800" b="1" dirty="0">
                <a:latin typeface="Corbel"/>
                <a:cs typeface="Corbel"/>
              </a:rPr>
              <a:t/>
            </a:r>
            <a:br>
              <a:rPr lang="en-US" sz="2800" b="1" dirty="0">
                <a:latin typeface="Corbel"/>
                <a:cs typeface="Corbel"/>
              </a:rPr>
            </a:br>
            <a:r>
              <a:rPr lang="en-US" sz="2800" b="1" dirty="0" smtClean="0">
                <a:latin typeface="Corbel"/>
                <a:cs typeface="Corbel"/>
              </a:rPr>
              <a:t>or DC Readout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277" y="2319717"/>
            <a:ext cx="5826281" cy="43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Signal Readout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8843749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RF Readout and DC Readout</a:t>
            </a: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400" b="1" dirty="0"/>
              <a:t>DC Readout is </a:t>
            </a:r>
            <a:r>
              <a:rPr lang="en-US" sz="2400" b="1" dirty="0" smtClean="0"/>
              <a:t>good for GW channel</a:t>
            </a:r>
          </a:p>
          <a:p>
            <a:pPr lvl="1"/>
            <a:r>
              <a:rPr lang="en-US" sz="2000" dirty="0" smtClean="0"/>
              <a:t>removes </a:t>
            </a:r>
            <a:r>
              <a:rPr lang="en-US" sz="2000" dirty="0"/>
              <a:t>nonstationary shot </a:t>
            </a:r>
            <a:r>
              <a:rPr lang="en-US" sz="2000" dirty="0" smtClean="0"/>
              <a:t>noise</a:t>
            </a:r>
          </a:p>
          <a:p>
            <a:pPr lvl="1"/>
            <a:r>
              <a:rPr lang="en-US" sz="2000" dirty="0" smtClean="0"/>
              <a:t>mitigates </a:t>
            </a:r>
            <a:r>
              <a:rPr lang="en-US" sz="2000" dirty="0"/>
              <a:t>technical noises associated with the RF sidebands</a:t>
            </a: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98" y="1569492"/>
            <a:ext cx="7377318" cy="32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Pound-</a:t>
            </a:r>
            <a:r>
              <a:rPr lang="en-US" altLang="ja-JP" dirty="0" err="1" smtClean="0"/>
              <a:t>Drever</a:t>
            </a:r>
            <a:r>
              <a:rPr lang="en-US" altLang="ja-JP" dirty="0" smtClean="0"/>
              <a:t>-Hall technique (PDH)</a:t>
            </a:r>
            <a:endParaRPr lang="en-US" altLang="ja-JP" dirty="0"/>
          </a:p>
        </p:txBody>
      </p:sp>
      <p:pic>
        <p:nvPicPr>
          <p:cNvPr id="1385475" name="Picture 3"/>
          <p:cNvPicPr>
            <a:picLocks noChangeAspect="1" noChangeArrowheads="1"/>
          </p:cNvPicPr>
          <p:nvPr/>
        </p:nvPicPr>
        <p:blipFill>
          <a:blip r:embed="rId3"/>
          <a:srcRect l="10683" t="15460" r="9880" b="46657"/>
          <a:stretch>
            <a:fillRect/>
          </a:stretch>
        </p:blipFill>
        <p:spPr bwMode="auto">
          <a:xfrm>
            <a:off x="1244600" y="2413001"/>
            <a:ext cx="6921500" cy="237708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228600" y="1072357"/>
            <a:ext cx="8915400" cy="17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marL="438150" marR="0" lvl="0" indent="-3190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2"/>
              <a:buChar char="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ＤＦＰ太丸ゴシック体" charset="-128"/>
                <a:cs typeface="ＤＦＰ太丸ゴシック体" charset="-128"/>
              </a:rPr>
              <a:t>RF signal readout scheme for cavities</a:t>
            </a:r>
          </a:p>
          <a:p>
            <a:pPr marL="895350" lvl="1" indent="-319088" defTabSz="914400">
              <a:buClr>
                <a:schemeClr val="accent1"/>
              </a:buClr>
              <a:buSzPct val="80000"/>
              <a:buFont typeface="Wingdings 2" charset="2"/>
              <a:buChar char=""/>
            </a:pPr>
            <a:r>
              <a:rPr lang="en-US" altLang="ja-JP" sz="2800" dirty="0" smtClean="0">
                <a:solidFill>
                  <a:srgbClr val="0432FF"/>
                </a:solidFill>
                <a:latin typeface="Tahoma" charset="0"/>
                <a:ea typeface="ＤＦＰ太丸ゴシック体" charset="-128"/>
                <a:cs typeface="ＤＦＰ太丸ゴシック体" charset="-128"/>
              </a:rPr>
              <a:t>Phase modulation -&gt; RF optical sidebands</a:t>
            </a:r>
          </a:p>
          <a:p>
            <a:pPr marL="895350" lvl="1" indent="-319088" defTabSz="914400">
              <a:buClr>
                <a:schemeClr val="accent1"/>
              </a:buClr>
              <a:buSzPct val="80000"/>
              <a:buFont typeface="Wingdings 2" charset="2"/>
              <a:buChar char=""/>
            </a:pPr>
            <a:r>
              <a:rPr lang="en-US" altLang="ja-JP" sz="2800" dirty="0" smtClean="0">
                <a:solidFill>
                  <a:srgbClr val="0432FF"/>
                </a:solidFill>
                <a:latin typeface="Tahoma" charset="0"/>
                <a:ea typeface="ＤＦＰ太丸ゴシック体" charset="-128"/>
                <a:cs typeface="ＤＦＰ太丸ゴシック体" charset="-128"/>
              </a:rPr>
              <a:t>Reflected beam -&gt; detected / demodulated</a:t>
            </a:r>
          </a:p>
        </p:txBody>
      </p:sp>
      <p:sp>
        <p:nvSpPr>
          <p:cNvPr id="7" name="テキスト ボックス 20"/>
          <p:cNvSpPr txBox="1">
            <a:spLocks noChangeArrowheads="1"/>
          </p:cNvSpPr>
          <p:nvPr/>
        </p:nvSpPr>
        <p:spPr bwMode="auto">
          <a:xfrm>
            <a:off x="1244600" y="4390032"/>
            <a:ext cx="7778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>
                <a:solidFill>
                  <a:srgbClr val="FF6600"/>
                </a:solidFill>
                <a:latin typeface="Corbel" charset="0"/>
                <a:ea typeface="ＭＳ ゴシック" charset="-128"/>
                <a:cs typeface="ＭＳ ゴシック" charset="-128"/>
              </a:rPr>
              <a:t>Laser</a:t>
            </a:r>
            <a:endParaRPr lang="ja-JP" altLang="en-US" sz="2000" b="1" dirty="0">
              <a:solidFill>
                <a:srgbClr val="FF6600"/>
              </a:solidFill>
              <a:latin typeface="Corbel" charset="0"/>
              <a:ea typeface="ＭＳ ゴシック" charset="-128"/>
              <a:cs typeface="ＭＳ ゴシック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 l="3847" t="18965" r="6923" b="1724"/>
          <a:stretch>
            <a:fillRect/>
          </a:stretch>
        </p:blipFill>
        <p:spPr bwMode="auto">
          <a:xfrm>
            <a:off x="5689600" y="4595812"/>
            <a:ext cx="2819400" cy="2236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9" name="テキスト ボックス 20"/>
          <p:cNvSpPr txBox="1">
            <a:spLocks noChangeArrowheads="1"/>
          </p:cNvSpPr>
          <p:nvPr/>
        </p:nvSpPr>
        <p:spPr bwMode="auto">
          <a:xfrm>
            <a:off x="2022475" y="4402732"/>
            <a:ext cx="1660525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solidFill>
                  <a:srgbClr val="FF6600"/>
                </a:solidFill>
                <a:latin typeface="Corbel" charset="0"/>
                <a:ea typeface="ＭＳ ゴシック" charset="-128"/>
                <a:cs typeface="ＭＳ ゴシック" charset="-128"/>
              </a:rPr>
              <a:t>Electro-Optic</a:t>
            </a:r>
          </a:p>
          <a:p>
            <a:r>
              <a:rPr lang="en-US" altLang="ja-JP" sz="2000" b="1" dirty="0" smtClean="0">
                <a:solidFill>
                  <a:srgbClr val="FF6600"/>
                </a:solidFill>
                <a:latin typeface="Corbel" charset="0"/>
                <a:ea typeface="ＭＳ ゴシック" charset="-128"/>
                <a:cs typeface="ＭＳ ゴシック" charset="-128"/>
              </a:rPr>
              <a:t>Modulator</a:t>
            </a:r>
            <a:endParaRPr lang="ja-JP" altLang="en-US" sz="2000" b="1" dirty="0">
              <a:solidFill>
                <a:srgbClr val="FF6600"/>
              </a:solidFill>
              <a:latin typeface="Corbe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0" name="テキスト ボックス 20"/>
          <p:cNvSpPr txBox="1">
            <a:spLocks noChangeArrowheads="1"/>
          </p:cNvSpPr>
          <p:nvPr/>
        </p:nvSpPr>
        <p:spPr bwMode="auto">
          <a:xfrm>
            <a:off x="1447801" y="3913782"/>
            <a:ext cx="360000" cy="18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 sz="2000" b="1" dirty="0">
              <a:solidFill>
                <a:srgbClr val="FF6600"/>
              </a:solidFill>
              <a:latin typeface="Corbe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1" name="テキスト ボックス 20"/>
          <p:cNvSpPr txBox="1">
            <a:spLocks noChangeArrowheads="1"/>
          </p:cNvSpPr>
          <p:nvPr/>
        </p:nvSpPr>
        <p:spPr bwMode="auto">
          <a:xfrm>
            <a:off x="2578101" y="3901082"/>
            <a:ext cx="360000" cy="18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 sz="2000" b="1" dirty="0">
              <a:solidFill>
                <a:srgbClr val="FF6600"/>
              </a:solidFill>
              <a:latin typeface="Corbel" charset="0"/>
              <a:ea typeface="ＭＳ ゴシック" charset="-128"/>
              <a:cs typeface="ＭＳ ゴシック" charset="-128"/>
            </a:endParaRPr>
          </a:p>
        </p:txBody>
      </p:sp>
      <p:sp>
        <p:nvSpPr>
          <p:cNvPr id="12" name="テキスト ボックス 20"/>
          <p:cNvSpPr txBox="1">
            <a:spLocks noChangeArrowheads="1"/>
          </p:cNvSpPr>
          <p:nvPr/>
        </p:nvSpPr>
        <p:spPr bwMode="auto">
          <a:xfrm>
            <a:off x="3543301" y="4436139"/>
            <a:ext cx="1117600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solidFill>
                  <a:srgbClr val="FF6600"/>
                </a:solidFill>
                <a:latin typeface="Corbel" charset="0"/>
                <a:ea typeface="ＭＳ ゴシック" charset="-128"/>
                <a:cs typeface="ＭＳ ゴシック" charset="-128"/>
              </a:rPr>
              <a:t>Faraday</a:t>
            </a:r>
          </a:p>
          <a:p>
            <a:r>
              <a:rPr lang="en-US" altLang="ja-JP" sz="2000" b="1" dirty="0" smtClean="0">
                <a:solidFill>
                  <a:srgbClr val="FF6600"/>
                </a:solidFill>
                <a:latin typeface="Corbel" charset="0"/>
                <a:ea typeface="ＭＳ ゴシック" charset="-128"/>
                <a:cs typeface="ＭＳ ゴシック" charset="-128"/>
              </a:rPr>
              <a:t>Isolator</a:t>
            </a:r>
          </a:p>
          <a:p>
            <a:r>
              <a:rPr lang="en-US" altLang="ja-JP" sz="2000" b="1" dirty="0" smtClean="0">
                <a:solidFill>
                  <a:srgbClr val="FF6600"/>
                </a:solidFill>
                <a:latin typeface="Corbel" charset="0"/>
                <a:ea typeface="ＭＳ ゴシック" charset="-128"/>
                <a:cs typeface="ＭＳ ゴシック" charset="-128"/>
              </a:rPr>
              <a:t>or </a:t>
            </a:r>
          </a:p>
          <a:p>
            <a:r>
              <a:rPr lang="en-US" altLang="ja-JP" sz="2000" b="1" dirty="0" smtClean="0">
                <a:solidFill>
                  <a:srgbClr val="FF6600"/>
                </a:solidFill>
                <a:latin typeface="Corbel" charset="0"/>
                <a:ea typeface="ＭＳ ゴシック" charset="-128"/>
                <a:cs typeface="ＭＳ ゴシック" charset="-128"/>
              </a:rPr>
              <a:t>Pick-off mirror</a:t>
            </a:r>
            <a:endParaRPr lang="ja-JP" altLang="en-US" sz="2000" b="1" dirty="0">
              <a:solidFill>
                <a:srgbClr val="FF6600"/>
              </a:solidFill>
              <a:latin typeface="Corbel" charset="0"/>
              <a:ea typeface="ＭＳ ゴシック" charset="-128"/>
              <a:cs typeface="ＭＳ ゴシック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5232400" y="5651500"/>
            <a:ext cx="355699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987307" y="5191423"/>
            <a:ext cx="115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000000"/>
                </a:solidFill>
              </a:rPr>
              <a:t>dL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 or </a:t>
            </a:r>
            <a:r>
              <a:rPr lang="en-US" altLang="ja-JP" sz="2400" b="1" dirty="0" err="1" smtClean="0">
                <a:solidFill>
                  <a:srgbClr val="000000"/>
                </a:solidFill>
              </a:rPr>
              <a:t>f</a:t>
            </a:r>
            <a:endParaRPr kumimoji="1" lang="ja-JP" altLang="en-US" sz="2400" b="1" dirty="0">
              <a:solidFill>
                <a:srgbClr val="0000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rot="5400000" flipH="1" flipV="1">
            <a:off x="4571206" y="5714206"/>
            <a:ext cx="223678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460603" y="4171899"/>
            <a:ext cx="45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00"/>
                </a:solidFill>
              </a:rPr>
              <a:t>V</a:t>
            </a:r>
            <a:endParaRPr kumimoji="1" lang="ja-JP" alt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0" y="966207"/>
            <a:ext cx="9144000" cy="558471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Corbel"/>
                <a:cs typeface="Corbel"/>
              </a:rPr>
              <a:t>Optical phase measurement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 =&gt; Interferometry</a:t>
            </a:r>
          </a:p>
          <a:p>
            <a:endParaRPr lang="en-US" sz="2800" b="1" dirty="0">
              <a:latin typeface="Corbel"/>
              <a:cs typeface="Corbel"/>
            </a:endParaRPr>
          </a:p>
          <a:p>
            <a:r>
              <a:rPr lang="en-US" sz="2800" b="1" dirty="0" smtClean="0">
                <a:latin typeface="Corbel"/>
                <a:cs typeface="Corbel"/>
              </a:rPr>
              <a:t>Michelson interferometer: 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requires too long arm</a:t>
            </a:r>
          </a:p>
          <a:p>
            <a:r>
              <a:rPr lang="en-US" sz="2800" b="1" dirty="0" smtClean="0">
                <a:latin typeface="Corbel"/>
                <a:cs typeface="Corbel"/>
              </a:rPr>
              <a:t>Fabry-Perot arm: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 longer light storage time</a:t>
            </a:r>
          </a:p>
          <a:p>
            <a:r>
              <a:rPr lang="en-US" sz="2800" b="1" dirty="0" smtClean="0">
                <a:latin typeface="Corbel"/>
                <a:cs typeface="Corbel"/>
              </a:rPr>
              <a:t>Optical recycling technique</a:t>
            </a:r>
            <a:r>
              <a:rPr lang="en-US" sz="2800" b="1" dirty="0">
                <a:latin typeface="Corbel"/>
                <a:cs typeface="Corbel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- more power in the arms</a:t>
            </a:r>
            <a:b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- allows us to </a:t>
            </a:r>
            <a:r>
              <a:rPr lang="en-US" sz="2800" b="1" dirty="0" err="1" smtClean="0">
                <a:solidFill>
                  <a:srgbClr val="0000FF"/>
                </a:solidFill>
                <a:latin typeface="Corbel"/>
                <a:cs typeface="Corbel"/>
              </a:rPr>
              <a:t>taylor</a:t>
            </a:r>
            <a:r>
              <a:rPr lang="en-US" sz="2800" b="1" dirty="0" smtClean="0">
                <a:solidFill>
                  <a:srgbClr val="0000FF"/>
                </a:solidFill>
                <a:latin typeface="Corbel"/>
                <a:cs typeface="Corbel"/>
              </a:rPr>
              <a:t> the detector response to GW signals</a:t>
            </a:r>
          </a:p>
          <a:p>
            <a:endParaRPr lang="en-US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800" b="1" dirty="0">
                <a:latin typeface="Corbel"/>
                <a:cs typeface="Corbel"/>
              </a:rPr>
              <a:t>Optical </a:t>
            </a:r>
            <a:r>
              <a:rPr lang="en-US" sz="2800" b="1" dirty="0" smtClean="0">
                <a:latin typeface="Corbel"/>
                <a:cs typeface="Corbel"/>
              </a:rPr>
              <a:t>read-out schemes </a:t>
            </a:r>
            <a:endParaRPr lang="en-US" sz="2800" b="1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04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Advanced topics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9762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Angular &amp; frequency response of an interferometer</a:t>
            </a:r>
            <a:endParaRPr lang="en-US" sz="28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  <a:latin typeface="Corbel"/>
                <a:cs typeface="Corbel"/>
              </a:rPr>
              <a:t>Up to this point 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GWs </a:t>
            </a:r>
            <a:r>
              <a:rPr lang="en-US" sz="2400" b="1" dirty="0">
                <a:solidFill>
                  <a:srgbClr val="FF0000"/>
                </a:solidFill>
                <a:latin typeface="Corbel"/>
                <a:cs typeface="Corbel"/>
              </a:rPr>
              <a:t>from the zenith was 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assumed.</a:t>
            </a:r>
            <a:endParaRPr lang="en-US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What is the response to GWs 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with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an arbitrary angle?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What is the frequency response of the detector for such GWs?</a:t>
            </a:r>
            <a:b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Draw an arbitrary optical path.</a:t>
            </a:r>
            <a:b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What is the angular and frequency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response of such a path?</a:t>
            </a:r>
          </a:p>
          <a:p>
            <a:pPr lvl="1"/>
            <a:endParaRPr lang="en-US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Can we use numerical “optimization” </a:t>
            </a:r>
            <a:b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for certain criteria?</a:t>
            </a:r>
            <a:b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 smtClean="0">
                <a:latin typeface="Corbel"/>
                <a:cs typeface="Corbel"/>
              </a:rPr>
              <a:t>e.g.</a:t>
            </a:r>
            <a:br>
              <a:rPr lang="en-US" sz="2400" b="1" dirty="0" smtClean="0">
                <a:latin typeface="Corbel"/>
                <a:cs typeface="Corbel"/>
              </a:rPr>
            </a:br>
            <a:r>
              <a:rPr lang="en-US" sz="2400" b="1" dirty="0" smtClean="0">
                <a:latin typeface="Corbel"/>
                <a:cs typeface="Corbel"/>
              </a:rPr>
              <a:t>better sky coverage, directive beaming,</a:t>
            </a:r>
            <a:r>
              <a:rPr lang="en-US" sz="2400" b="1" dirty="0">
                <a:latin typeface="Corbel"/>
                <a:cs typeface="Corbel"/>
              </a:rPr>
              <a:t/>
            </a:r>
            <a:br>
              <a:rPr lang="en-US" sz="2400" b="1" dirty="0">
                <a:latin typeface="Corbel"/>
                <a:cs typeface="Corbel"/>
              </a:rPr>
            </a:br>
            <a:r>
              <a:rPr lang="en-US" sz="2400" b="1" dirty="0" smtClean="0">
                <a:latin typeface="Corbel"/>
                <a:cs typeface="Corbel"/>
              </a:rPr>
              <a:t>for certain source frequency, etc…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225" y="3922889"/>
            <a:ext cx="3056252" cy="2496255"/>
          </a:xfrm>
          <a:prstGeom prst="rect">
            <a:avLst/>
          </a:prstGeom>
        </p:spPr>
      </p:pic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5400000">
            <a:off x="6395684" y="3439937"/>
            <a:ext cx="414337" cy="481012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6278344" y="3044649"/>
            <a:ext cx="738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9" name="AutoShape 5"/>
          <p:cNvSpPr>
            <a:spLocks noChangeAspect="1" noChangeArrowheads="1"/>
          </p:cNvSpPr>
          <p:nvPr/>
        </p:nvSpPr>
        <p:spPr bwMode="auto">
          <a:xfrm rot="7321201">
            <a:off x="7846306" y="3647106"/>
            <a:ext cx="414337" cy="481012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7998141" y="3258080"/>
            <a:ext cx="738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1" name="AutoShape 5"/>
          <p:cNvSpPr>
            <a:spLocks noChangeAspect="1" noChangeArrowheads="1"/>
          </p:cNvSpPr>
          <p:nvPr/>
        </p:nvSpPr>
        <p:spPr bwMode="auto">
          <a:xfrm rot="16783459">
            <a:off x="7218786" y="6178637"/>
            <a:ext cx="414337" cy="481012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7692354" y="6390014"/>
            <a:ext cx="738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62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Advanced topics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Angular &amp; frequency response of an interferometer</a:t>
            </a:r>
            <a:endParaRPr lang="en-US" sz="28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R. Schilling, Class. Quantum </a:t>
            </a:r>
            <a:r>
              <a:rPr lang="en-US" sz="2400" b="1" dirty="0" err="1" smtClean="0">
                <a:solidFill>
                  <a:srgbClr val="0000FF"/>
                </a:solidFill>
                <a:latin typeface="Corbel"/>
                <a:cs typeface="Corbel"/>
              </a:rPr>
              <a:t>Grav</a:t>
            </a: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. 14 (1997) 1513-1519</a:t>
            </a:r>
            <a:endParaRPr lang="en-US" sz="2400" b="1" dirty="0" smtClean="0">
              <a:latin typeface="Corbel"/>
              <a:cs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7" y="1852790"/>
            <a:ext cx="3686175" cy="2524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5" y="4376915"/>
            <a:ext cx="3752850" cy="215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5" y="2146300"/>
            <a:ext cx="4165600" cy="2819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05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ja-JP" sz="4800" dirty="0" smtClean="0"/>
              <a:t>Noises </a:t>
            </a:r>
            <a:br>
              <a:rPr lang="en-US" altLang="ja-JP" sz="4800" dirty="0" smtClean="0"/>
            </a:br>
            <a:r>
              <a:rPr lang="en-US" altLang="ja-JP" sz="4800" dirty="0" smtClean="0"/>
              <a:t>in Gravitational Wave Detectors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381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Noise?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GW detection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dirty="0" smtClean="0">
                <a:solidFill>
                  <a:srgbClr val="0000FF"/>
                </a:solidFill>
                <a:latin typeface="+mj-lt"/>
                <a:cs typeface="Tahoma"/>
              </a:rPr>
              <a:t>Data stream of differential arm strain</a:t>
            </a:r>
          </a:p>
          <a:p>
            <a:endParaRPr lang="en-US" sz="2800" dirty="0" smtClean="0">
              <a:latin typeface="+mj-lt"/>
              <a:cs typeface="Tahoma"/>
            </a:endParaRPr>
          </a:p>
          <a:p>
            <a:r>
              <a:rPr lang="en-US" sz="2800" b="1" dirty="0" smtClean="0">
                <a:latin typeface="+mj-lt"/>
                <a:cs typeface="Tahoma"/>
              </a:rPr>
              <a:t>Once recorded:</a:t>
            </a:r>
            <a:r>
              <a:rPr lang="en-US" sz="2800" dirty="0" smtClean="0">
                <a:latin typeface="+mj-lt"/>
                <a:cs typeface="Tahoma"/>
              </a:rPr>
              <a:t/>
            </a:r>
            <a:br>
              <a:rPr lang="en-US" sz="2800" dirty="0" smtClean="0">
                <a:latin typeface="+mj-lt"/>
                <a:cs typeface="Tahoma"/>
              </a:rPr>
            </a:br>
            <a:r>
              <a:rPr lang="en-US" sz="2800" dirty="0" smtClean="0">
                <a:solidFill>
                  <a:srgbClr val="3366FF"/>
                </a:solidFill>
                <a:latin typeface="+mj-lt"/>
                <a:cs typeface="Tahoma"/>
              </a:rPr>
              <a:t>Signals and noises are indistinguishable</a:t>
            </a:r>
            <a:br>
              <a:rPr lang="en-US" sz="2800" dirty="0" smtClean="0">
                <a:solidFill>
                  <a:srgbClr val="3366FF"/>
                </a:solidFill>
                <a:latin typeface="+mj-lt"/>
                <a:cs typeface="Tahoma"/>
              </a:rPr>
            </a:br>
            <a:r>
              <a:rPr lang="en-US" sz="2800" dirty="0" smtClean="0">
                <a:latin typeface="+mj-lt"/>
                <a:cs typeface="Tahoma"/>
              </a:rPr>
              <a:t>What we can do is to catch “likely” features</a:t>
            </a:r>
          </a:p>
          <a:p>
            <a:endParaRPr lang="en-US" sz="2800" dirty="0">
              <a:solidFill>
                <a:srgbClr val="0000FF"/>
              </a:solidFill>
              <a:latin typeface="+mj-lt"/>
              <a:cs typeface="Tahoma"/>
            </a:endParaRPr>
          </a:p>
          <a:p>
            <a:endParaRPr lang="en-US" sz="2800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endParaRPr lang="en-US" sz="2800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  <a:cs typeface="Tahoma"/>
              </a:rPr>
              <a:t>Reduce any kind of noises!</a:t>
            </a:r>
          </a:p>
        </p:txBody>
      </p:sp>
    </p:spTree>
    <p:extLst>
      <p:ext uri="{BB962C8B-B14F-4D97-AF65-F5344CB8AC3E}">
        <p14:creationId xmlns:p14="http://schemas.microsoft.com/office/powerpoint/2010/main" val="5237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38" y="1695029"/>
            <a:ext cx="6007100" cy="4089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7539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T</a:t>
            </a:r>
            <a:r>
              <a:rPr lang="en-US" sz="2800" b="1" dirty="0" smtClean="0">
                <a:latin typeface="+mj-lt"/>
              </a:rPr>
              <a:t>ime domain </a:t>
            </a:r>
            <a:r>
              <a:rPr lang="en-US" sz="2800" b="1" dirty="0" err="1" smtClean="0">
                <a:latin typeface="+mj-lt"/>
              </a:rPr>
              <a:t>vs</a:t>
            </a:r>
            <a:r>
              <a:rPr lang="en-US" sz="2800" b="1" dirty="0" smtClean="0">
                <a:latin typeface="+mj-lt"/>
              </a:rPr>
              <a:t> frequency domain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205" y="3578217"/>
            <a:ext cx="1200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Tahoma"/>
              </a:rPr>
              <a:t>Noise </a:t>
            </a:r>
          </a:p>
          <a:p>
            <a:r>
              <a:rPr lang="en-US" b="1" dirty="0" smtClean="0">
                <a:solidFill>
                  <a:srgbClr val="3366FF"/>
                </a:solidFill>
                <a:latin typeface="+mj-lt"/>
                <a:cs typeface="Tahoma"/>
              </a:rPr>
              <a:t>Reduction</a:t>
            </a:r>
            <a:endParaRPr lang="en-US" b="1" dirty="0">
              <a:solidFill>
                <a:srgbClr val="3366FF"/>
              </a:solidFill>
              <a:latin typeface="+mj-lt"/>
              <a:cs typeface="Tahoma"/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132673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urved Right Arrow 12"/>
          <p:cNvSpPr/>
          <p:nvPr/>
        </p:nvSpPr>
        <p:spPr>
          <a:xfrm>
            <a:off x="462576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126205" y="5624449"/>
            <a:ext cx="8108719" cy="107282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+mj-lt"/>
              </a:rPr>
              <a:t>Time domain: 			transient noises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Frequency domain:	stationary noises</a:t>
            </a:r>
          </a:p>
        </p:txBody>
      </p:sp>
    </p:spTree>
    <p:extLst>
      <p:ext uri="{BB962C8B-B14F-4D97-AF65-F5344CB8AC3E}">
        <p14:creationId xmlns:p14="http://schemas.microsoft.com/office/powerpoint/2010/main" val="693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GW: Generation</a:t>
            </a:r>
            <a:r>
              <a:rPr lang="en-US" altLang="ja-JP" sz="3200" dirty="0"/>
              <a:t>, Propagation, </a:t>
            </a:r>
            <a:r>
              <a:rPr lang="en-US" altLang="ja-JP" sz="3200" dirty="0" smtClean="0"/>
              <a:t>and Detection</a:t>
            </a:r>
            <a:endParaRPr lang="en-US" altLang="ja-JP" sz="3200" dirty="0">
              <a:solidFill>
                <a:srgbClr val="0000FF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344944" y="1064093"/>
            <a:ext cx="5799056" cy="1877089"/>
          </a:xfrm>
        </p:spPr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Generation: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hange of quadrupole moment</a:t>
            </a:r>
          </a:p>
          <a:p>
            <a:pPr marL="118872" indent="0"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Post-</a:t>
            </a:r>
            <a:r>
              <a:rPr lang="en-US" altLang="ja-JP" b="1" dirty="0" err="1" smtClean="0">
                <a:solidFill>
                  <a:srgbClr val="FF0000"/>
                </a:solidFill>
                <a:latin typeface="+mj-lt"/>
              </a:rPr>
              <a:t>newtonian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, NR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32423"/>
            <a:ext cx="3109685" cy="175045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5486" y="3722537"/>
            <a:ext cx="3621314" cy="26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>
          <a:xfrm rot="2078264">
            <a:off x="3343300" y="3290529"/>
            <a:ext cx="2362073" cy="856343"/>
          </a:xfrm>
          <a:prstGeom prst="rightArrow">
            <a:avLst>
              <a:gd name="adj1" fmla="val 39830"/>
              <a:gd name="adj2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コンテンツ プレースホルダ 2"/>
          <p:cNvSpPr txBox="1">
            <a:spLocks/>
          </p:cNvSpPr>
          <p:nvPr/>
        </p:nvSpPr>
        <p:spPr>
          <a:xfrm>
            <a:off x="692758" y="3104752"/>
            <a:ext cx="4481670" cy="187708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Propagation: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wave equation of</a:t>
            </a: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altLang="ja-JP" b="1" dirty="0" err="1" smtClean="0">
                <a:solidFill>
                  <a:srgbClr val="FF0000"/>
                </a:solidFill>
                <a:latin typeface="+mj-lt"/>
              </a:rPr>
              <a:t>spacetime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 metric</a:t>
            </a:r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692758" y="5305066"/>
            <a:ext cx="5061986" cy="1877089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Font typeface="Wingdings 2"/>
              <a:buNone/>
            </a:pPr>
            <a:r>
              <a:rPr lang="en-US" altLang="ja-JP" b="1" dirty="0" smtClean="0">
                <a:solidFill>
                  <a:srgbClr val="0432FF"/>
                </a:solidFill>
                <a:latin typeface="+mj-lt"/>
              </a:rPr>
              <a:t>Detection: </a:t>
            </a:r>
            <a:endParaRPr lang="en-US" altLang="ja-JP" b="1" dirty="0" smtClean="0">
              <a:solidFill>
                <a:srgbClr val="FF0000"/>
              </a:solidFill>
              <a:latin typeface="+mj-lt"/>
            </a:endParaRPr>
          </a:p>
          <a:p>
            <a:pPr marL="118872" indent="0" defTabSz="914400">
              <a:buFont typeface="Wingdings 2"/>
              <a:buNone/>
            </a:pPr>
            <a:r>
              <a:rPr lang="en-US" altLang="ja-JP" b="1" dirty="0" err="1" smtClean="0">
                <a:solidFill>
                  <a:srgbClr val="FF0000"/>
                </a:solidFill>
                <a:latin typeface="+mj-lt"/>
              </a:rPr>
              <a:t>Quadrupolar</a:t>
            </a:r>
            <a:r>
              <a:rPr lang="en-US" altLang="ja-JP" b="1" dirty="0" smtClean="0">
                <a:solidFill>
                  <a:srgbClr val="FF0000"/>
                </a:solidFill>
                <a:latin typeface="+mj-lt"/>
              </a:rPr>
              <a:t> “displacement” of the masses</a:t>
            </a:r>
          </a:p>
        </p:txBody>
      </p:sp>
      <p:sp>
        <p:nvSpPr>
          <p:cNvPr id="25" name="Text Box 6"/>
          <p:cNvSpPr txBox="1">
            <a:spLocks noChangeAspect="1" noChangeArrowheads="1"/>
          </p:cNvSpPr>
          <p:nvPr/>
        </p:nvSpPr>
        <p:spPr bwMode="auto">
          <a:xfrm>
            <a:off x="4572000" y="3021300"/>
            <a:ext cx="860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1/R</a:t>
            </a:r>
            <a:endParaRPr lang="ja-JP" altLang="en-US" sz="2400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731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1099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Power Spectral Density (PSD)</a:t>
            </a:r>
            <a:r>
              <a:rPr lang="en-US" sz="2800" b="1" dirty="0">
                <a:latin typeface="+mj-lt"/>
              </a:rPr>
              <a:t/>
            </a:r>
            <a:br>
              <a:rPr lang="en-US" sz="2800" b="1" dirty="0">
                <a:latin typeface="+mj-lt"/>
              </a:rPr>
            </a:br>
            <a:r>
              <a:rPr lang="en-US" sz="2800" b="1" dirty="0" smtClean="0">
                <a:latin typeface="+mj-lt"/>
              </a:rPr>
              <a:t>Double sided PSD (-Infinity &lt; f &lt; Infinity)</a:t>
            </a:r>
          </a:p>
          <a:p>
            <a:endParaRPr lang="en-US" sz="2800" b="1" dirty="0">
              <a:latin typeface="+mj-lt"/>
            </a:endParaRPr>
          </a:p>
          <a:p>
            <a:endParaRPr lang="en-US" sz="2800" b="1" dirty="0" smtClean="0">
              <a:latin typeface="+mj-lt"/>
            </a:endParaRPr>
          </a:p>
          <a:p>
            <a:pPr marL="118872" indent="0">
              <a:buNone/>
            </a:pPr>
            <a:endParaRPr lang="en-US" sz="2800" b="1" dirty="0">
              <a:latin typeface="+mj-lt"/>
            </a:endParaRPr>
          </a:p>
          <a:p>
            <a:pPr marL="118872" indent="0">
              <a:buNone/>
            </a:pPr>
            <a:endParaRPr lang="en-US" sz="2800" b="1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Single </a:t>
            </a:r>
            <a:r>
              <a:rPr lang="en-US" sz="2800" b="1" dirty="0">
                <a:latin typeface="+mj-lt"/>
              </a:rPr>
              <a:t>sided PSD </a:t>
            </a:r>
            <a:r>
              <a:rPr lang="en-US" sz="2800" b="1" dirty="0" smtClean="0">
                <a:latin typeface="+mj-lt"/>
              </a:rPr>
              <a:t>(0 &lt;= </a:t>
            </a:r>
            <a:r>
              <a:rPr lang="en-US" sz="2800" b="1" dirty="0">
                <a:latin typeface="+mj-lt"/>
              </a:rPr>
              <a:t>f &lt; </a:t>
            </a:r>
            <a:r>
              <a:rPr lang="en-US" sz="2800" b="1" dirty="0" smtClean="0">
                <a:latin typeface="+mj-lt"/>
              </a:rPr>
              <a:t>Infinity)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>
                <a:latin typeface="+mj-lt"/>
              </a:rPr>
              <a:t>	</a:t>
            </a:r>
            <a:r>
              <a:rPr lang="en-US" sz="2800" b="1" dirty="0" smtClean="0">
                <a:latin typeface="+mj-lt"/>
              </a:rPr>
              <a:t>					</a:t>
            </a:r>
            <a:r>
              <a:rPr lang="en-US" sz="2800" dirty="0" smtClean="0">
                <a:latin typeface="+mj-lt"/>
              </a:rPr>
              <a:t> [x</a:t>
            </a:r>
            <a:r>
              <a:rPr lang="en-US" sz="2800" baseline="-25000" dirty="0" smtClean="0">
                <a:latin typeface="+mj-lt"/>
              </a:rPr>
              <a:t>unit</a:t>
            </a:r>
            <a:r>
              <a:rPr lang="en-US" sz="2800" baseline="30000" dirty="0" smtClean="0">
                <a:latin typeface="+mj-lt"/>
              </a:rPr>
              <a:t>2</a:t>
            </a:r>
            <a:r>
              <a:rPr lang="en-US" sz="2800" dirty="0" smtClean="0">
                <a:latin typeface="+mj-lt"/>
              </a:rPr>
              <a:t> / Hz]</a:t>
            </a:r>
            <a:br>
              <a:rPr lang="en-US" sz="2800" dirty="0" smtClean="0">
                <a:latin typeface="+mj-lt"/>
              </a:rPr>
            </a:br>
            <a:endParaRPr lang="en-US" sz="2800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Linearized PSD: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/>
              <a:t>						</a:t>
            </a:r>
            <a:r>
              <a:rPr lang="en-US" sz="2800" dirty="0"/>
              <a:t> [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unit</a:t>
            </a:r>
            <a:r>
              <a:rPr lang="en-US" sz="2800" dirty="0" smtClean="0"/>
              <a:t>/ </a:t>
            </a:r>
            <a:r>
              <a:rPr lang="en-US" sz="2800" dirty="0" err="1" smtClean="0"/>
              <a:t>sqrtHz</a:t>
            </a:r>
            <a:r>
              <a:rPr lang="en-US" sz="2800" dirty="0" smtClean="0"/>
              <a:t>]</a:t>
            </a:r>
            <a:endParaRPr lang="en-US" sz="2800" b="1" dirty="0" smtClean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6" y="2072581"/>
            <a:ext cx="5270500" cy="1003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80" y="4096891"/>
            <a:ext cx="22098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7" y="5362099"/>
            <a:ext cx="2273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>
                <a:latin typeface="+mj-lt"/>
              </a:rPr>
              <a:t>Parseval’s</a:t>
            </a:r>
            <a:r>
              <a:rPr lang="en-US" sz="2800" b="1" dirty="0" smtClean="0">
                <a:latin typeface="+mj-lt"/>
              </a:rPr>
              <a:t> Theorem</a:t>
            </a:r>
            <a:r>
              <a:rPr lang="en-US" sz="2800" dirty="0" smtClean="0">
                <a:latin typeface="+mj-lt"/>
              </a:rPr>
              <a:t> for signal RMS and PSD</a:t>
            </a: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 smtClean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pPr marL="118872" indent="0">
              <a:buNone/>
            </a:pPr>
            <a:r>
              <a:rPr lang="en-US" sz="2800" dirty="0" smtClean="0">
                <a:latin typeface="+mj-lt"/>
              </a:rPr>
              <a:t>Root Mean of </a:t>
            </a:r>
            <a:r>
              <a:rPr lang="en-US" sz="2800" i="1" dirty="0" smtClean="0">
                <a:latin typeface="+mj-lt"/>
              </a:rPr>
              <a:t>x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i="1" dirty="0" smtClean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): 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	average signal power density (per sec)</a:t>
            </a:r>
          </a:p>
          <a:p>
            <a:pPr marL="118872" indent="0">
              <a:buNone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	(cf. variance,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std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deviation)</a:t>
            </a:r>
          </a:p>
          <a:p>
            <a:pPr marL="118872" indent="0">
              <a:buNone/>
            </a:pPr>
            <a:endParaRPr lang="en-US" sz="2800" dirty="0" smtClean="0">
              <a:solidFill>
                <a:srgbClr val="0000FF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800" dirty="0" smtClean="0">
                <a:latin typeface="+mj-lt"/>
              </a:rPr>
              <a:t>PSD </a:t>
            </a:r>
            <a:r>
              <a:rPr lang="en-US" sz="2800" i="1" dirty="0" err="1" smtClean="0">
                <a:latin typeface="+mj-lt"/>
              </a:rPr>
              <a:t>Sx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i="1" dirty="0" smtClean="0">
                <a:latin typeface="+mj-lt"/>
              </a:rPr>
              <a:t>f</a:t>
            </a:r>
            <a:r>
              <a:rPr lang="en-US" sz="2800" dirty="0" smtClean="0">
                <a:latin typeface="+mj-lt"/>
              </a:rPr>
              <a:t>):</a:t>
            </a:r>
          </a:p>
          <a:p>
            <a:pPr marL="118872" indent="0">
              <a:buNone/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	power density per frequency (per sec)</a:t>
            </a: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  <a:p>
            <a:pPr marL="118872" indent="0">
              <a:buNone/>
            </a:pPr>
            <a:endParaRPr lang="en-US" sz="2800" dirty="0" smtClean="0">
              <a:latin typeface="+mj-lt"/>
            </a:endParaRP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pic>
        <p:nvPicPr>
          <p:cNvPr id="6" name="Picture 5" descr="latexit-dr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2" y="1724775"/>
            <a:ext cx="4064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94" y="1939883"/>
            <a:ext cx="7109952" cy="4029263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800" b="1" dirty="0" smtClean="0">
                <a:latin typeface="+mj-lt"/>
              </a:rPr>
              <a:t>Example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PSD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[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] in log-log scale,	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RMS 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[</a:t>
            </a:r>
            <a:r>
              <a:rPr lang="en-US" sz="2400" b="1" dirty="0" err="1" smtClean="0">
                <a:solidFill>
                  <a:srgbClr val="3366FF"/>
                </a:solidFill>
                <a:latin typeface="+mj-lt"/>
              </a:rPr>
              <a:t>fm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] ~ 50fm = 0.05pm</a:t>
            </a:r>
            <a:endParaRPr lang="en-US" sz="2400" b="1" dirty="0">
              <a:solidFill>
                <a:srgbClr val="3366FF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PSD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[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] in log-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lin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scale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RMS 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[</a:t>
            </a:r>
            <a:r>
              <a:rPr lang="en-US" sz="2400" b="1" dirty="0" err="1">
                <a:solidFill>
                  <a:srgbClr val="3366FF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3366FF"/>
                </a:solidFill>
                <a:latin typeface="+mj-lt"/>
              </a:rPr>
              <a:t>]</a:t>
            </a: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Introduction ~ </a:t>
            </a:r>
            <a:r>
              <a:rPr lang="en-US" altLang="ja-JP" dirty="0" smtClean="0"/>
              <a:t>Noise?</a:t>
            </a:r>
            <a:endParaRPr lang="ja-JP" alt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4671930" y="5980486"/>
            <a:ext cx="326581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b="1" dirty="0">
                <a:solidFill>
                  <a:srgbClr val="F600FF"/>
                </a:solidFill>
                <a:latin typeface="+mj-lt"/>
              </a:rPr>
              <a:t>T</a:t>
            </a:r>
            <a:r>
              <a:rPr lang="en-US" sz="2400" b="1" dirty="0" smtClean="0">
                <a:solidFill>
                  <a:srgbClr val="F600FF"/>
                </a:solidFill>
                <a:latin typeface="+mj-lt"/>
              </a:rPr>
              <a:t>ime series [pm]</a:t>
            </a:r>
          </a:p>
        </p:txBody>
      </p:sp>
    </p:spTree>
    <p:extLst>
      <p:ext uri="{BB962C8B-B14F-4D97-AF65-F5344CB8AC3E}">
        <p14:creationId xmlns:p14="http://schemas.microsoft.com/office/powerpoint/2010/main" val="6686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07" y="3016502"/>
            <a:ext cx="5626100" cy="3390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categories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229600" cy="2181262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+mj-lt"/>
              </a:rPr>
              <a:t>3 fundamentals of the GW detector</a:t>
            </a:r>
          </a:p>
          <a:p>
            <a:r>
              <a:rPr lang="en-US" altLang="ja-JP" b="1" dirty="0" smtClean="0">
                <a:solidFill>
                  <a:srgbClr val="008000"/>
                </a:solidFill>
                <a:latin typeface="+mj-lt"/>
              </a:rPr>
              <a:t>Mechanics	-&gt; Displacement noises</a:t>
            </a:r>
            <a:endParaRPr lang="en-US" altLang="ja-JP" b="1" dirty="0">
              <a:solidFill>
                <a:srgbClr val="008000"/>
              </a:solidFill>
              <a:latin typeface="+mj-lt"/>
            </a:endParaRPr>
          </a:p>
          <a:p>
            <a:r>
              <a:rPr lang="en-US" altLang="ja-JP" b="1" dirty="0" smtClean="0">
                <a:solidFill>
                  <a:srgbClr val="FF6600"/>
                </a:solidFill>
                <a:latin typeface="+mj-lt"/>
              </a:rPr>
              <a:t>Optics		-&gt; Optical noises</a:t>
            </a:r>
            <a:endParaRPr lang="en-US" altLang="ja-JP" b="1" dirty="0" smtClean="0">
              <a:latin typeface="+mj-lt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+mj-lt"/>
              </a:rPr>
              <a:t>Electronics	-&gt; Electrical noises</a:t>
            </a:r>
            <a:endParaRPr lang="ja-JP" alt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1291278" y="3992482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725757" y="4052106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820669" y="4079126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3202762" y="3246171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3013692" y="617549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1553531" y="5437508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78368" y="5644842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</p:spTree>
    <p:extLst>
      <p:ext uri="{BB962C8B-B14F-4D97-AF65-F5344CB8AC3E}">
        <p14:creationId xmlns:p14="http://schemas.microsoft.com/office/powerpoint/2010/main" val="15036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Noise budget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457200" y="5471055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11657" y="5103311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= 2x10</a:t>
            </a:r>
            <a:r>
              <a:rPr lang="en-US" altLang="ja-JP" b="1" baseline="30000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-23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 smtClean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65" y="2197093"/>
            <a:ext cx="8746066" cy="4741842"/>
          </a:xfrm>
          <a:prstGeom prst="rect">
            <a:avLst/>
          </a:prstGeom>
        </p:spPr>
      </p:pic>
      <p:sp>
        <p:nvSpPr>
          <p:cNvPr id="7" name="正方形/長方形 19"/>
          <p:cNvSpPr/>
          <p:nvPr/>
        </p:nvSpPr>
        <p:spPr>
          <a:xfrm>
            <a:off x="5127620" y="1485937"/>
            <a:ext cx="39071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Laser shot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Laser radiation pressure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Thermal noise</a:t>
            </a:r>
          </a:p>
          <a:p>
            <a:r>
              <a:rPr lang="en-US" altLang="ja-JP" sz="1600" b="1" dirty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S</a:t>
            </a:r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eismic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Laser intensity /frequency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Electronics noise</a:t>
            </a:r>
          </a:p>
          <a:p>
            <a:r>
              <a:rPr lang="en-US" altLang="ja-JP" sz="1600" b="1" dirty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D</a:t>
            </a:r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igitization noise</a:t>
            </a:r>
          </a:p>
          <a:p>
            <a:r>
              <a:rPr lang="en-US" altLang="ja-JP" sz="1600" b="1" dirty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A</a:t>
            </a:r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ngular control noise</a:t>
            </a:r>
          </a:p>
          <a:p>
            <a:r>
              <a:rPr lang="en-US" altLang="ja-JP" sz="1600" b="1" dirty="0" smtClean="0">
                <a:solidFill>
                  <a:srgbClr val="000099"/>
                </a:solidFill>
                <a:latin typeface="メイリオ" charset="-128"/>
                <a:ea typeface="メイリオ" charset="-128"/>
                <a:cs typeface="メイリオ" charset="-128"/>
              </a:rPr>
              <a:t>......</a:t>
            </a:r>
            <a:endParaRPr lang="en-US" altLang="ja-JP" sz="1600" b="1" dirty="0">
              <a:solidFill>
                <a:srgbClr val="000099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61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5584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Displacement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7945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37" y="1787460"/>
            <a:ext cx="4876800" cy="31623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Mechanical displacement sensed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by a laser interferometer</a:t>
            </a:r>
          </a:p>
          <a:p>
            <a:endParaRPr lang="en-US" b="1" dirty="0">
              <a:latin typeface="+mj-lt"/>
            </a:endParaRPr>
          </a:p>
          <a:p>
            <a:endParaRPr lang="en-US" b="1" dirty="0" smtClean="0">
              <a:latin typeface="+mj-lt"/>
            </a:endParaRPr>
          </a:p>
          <a:p>
            <a:pPr marL="118872" indent="0">
              <a:buNone/>
            </a:pPr>
            <a:endParaRPr lang="en-US" b="1" dirty="0">
              <a:latin typeface="+mj-lt"/>
            </a:endParaRPr>
          </a:p>
          <a:p>
            <a:pPr marL="118872" indent="0">
              <a:buNone/>
            </a:pP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The longer the arm length,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 the smaller the strain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Seismic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Thermal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Newtonian 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Gravity </a:t>
            </a:r>
            <a:r>
              <a:rPr lang="en-US" b="1" dirty="0" smtClean="0">
                <a:solidFill>
                  <a:srgbClr val="0000FF"/>
                </a:solidFill>
                <a:latin typeface="+mj-lt"/>
              </a:rPr>
              <a:t>noise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5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67" y="2041605"/>
            <a:ext cx="5661209" cy="45442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Seismic 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Even when there is no noticeable earth quake…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</a:t>
            </a:r>
            <a:r>
              <a:rPr lang="en-US" dirty="0" smtClean="0">
                <a:hlinkClick r:id="rId3"/>
              </a:rPr>
              <a:t>86.121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</a:t>
            </a:r>
            <a:r>
              <a:rPr lang="en-US" dirty="0" smtClean="0">
                <a:hlinkClick r:id="rId4"/>
              </a:rPr>
              <a:t>1305.5188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7136884" y="3764022"/>
            <a:ext cx="2007116" cy="1339079"/>
          </a:xfrm>
          <a:prstGeom prst="rect">
            <a:avLst/>
          </a:prstGeom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Target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disp. noise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latin typeface="+mj-lt"/>
              </a:rPr>
              <a:t>-20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m/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rtHz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 flipH="1">
            <a:off x="7631107" y="556168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H="1">
            <a:off x="7619767" y="53802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flipH="1">
            <a:off x="7614787" y="52278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Vibration isolation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~ utilize a harmonic oscillator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A harmonic oscillator provides vibration </a:t>
            </a:r>
            <a:r>
              <a:rPr lang="en-US" sz="2400" b="1" dirty="0" smtClean="0">
                <a:solidFill>
                  <a:srgbClr val="0000FF"/>
                </a:solidFill>
              </a:rPr>
              <a:t>isolation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above </a:t>
            </a:r>
            <a:r>
              <a:rPr lang="en-US" sz="2400" b="1" dirty="0">
                <a:solidFill>
                  <a:srgbClr val="0000FF"/>
                </a:solidFill>
              </a:rPr>
              <a:t>its resonant </a:t>
            </a:r>
            <a:r>
              <a:rPr lang="en-US" sz="2400" b="1" dirty="0" smtClean="0">
                <a:solidFill>
                  <a:srgbClr val="0000FF"/>
                </a:solidFill>
              </a:rPr>
              <a:t>frequency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2" y="5080000"/>
            <a:ext cx="5041900" cy="1778000"/>
          </a:xfrm>
          <a:prstGeom prst="rect">
            <a:avLst/>
          </a:prstGeom>
        </p:spPr>
      </p:pic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50105" y="2130814"/>
            <a:ext cx="2766871" cy="97087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w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0=1Hz</a:t>
            </a:r>
          </a:p>
          <a:p>
            <a:pPr marL="118872" indent="0">
              <a:buNone/>
            </a:pP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|x/X|~1/1000@30Hz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72" y="2333625"/>
            <a:ext cx="2064716" cy="272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79" y="2324100"/>
            <a:ext cx="3898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How to get more isolation?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390525" y="1614981"/>
            <a:ext cx="2676530" cy="3375025"/>
            <a:chOff x="240" y="1458"/>
            <a:chExt cx="1686" cy="2126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246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FFC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40" y="1458"/>
              <a:ext cx="1574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CC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Damping</a:t>
              </a:r>
              <a:endParaRPr lang="en-US" altLang="ja-JP" sz="1800" b="1" dirty="0">
                <a:solidFill>
                  <a:srgbClr val="CC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Lower the peak height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 rot="5400000">
              <a:off x="960" y="2178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99CC">
                <a:alpha val="50000"/>
              </a:srgbClr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03" y="3358"/>
              <a:ext cx="1131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Worse </a:t>
              </a:r>
              <a:r>
                <a:rPr lang="en-US" altLang="ja-JP" sz="1600" b="1" dirty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isolation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6181721" y="1586406"/>
            <a:ext cx="2666999" cy="3390900"/>
            <a:chOff x="3888" y="1440"/>
            <a:chExt cx="1680" cy="2136"/>
          </a:xfrm>
        </p:grpSpPr>
        <p:sp>
          <p:nvSpPr>
            <p:cNvPr id="19" name="AutoShape 12"/>
            <p:cNvSpPr>
              <a:spLocks noChangeArrowheads="1"/>
            </p:cNvSpPr>
            <p:nvPr/>
          </p:nvSpPr>
          <p:spPr bwMode="auto">
            <a:xfrm>
              <a:off x="3888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CC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3935" y="1440"/>
              <a:ext cx="1597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0000FF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Lower resonant </a:t>
              </a:r>
              <a:r>
                <a:rPr lang="en-US" altLang="ja-JP" sz="1800" b="1" dirty="0" err="1" smtClean="0">
                  <a:solidFill>
                    <a:srgbClr val="0000FF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freq</a:t>
              </a:r>
              <a:endParaRPr lang="en-US" altLang="ja-JP" sz="1800" b="1" dirty="0">
                <a:solidFill>
                  <a:srgbClr val="0000FF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　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Better isolation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 rot="5400000">
              <a:off x="4944" y="2754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4111" y="3363"/>
              <a:ext cx="132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Complex to realize</a:t>
              </a:r>
              <a:endParaRPr lang="en-US" altLang="ja-JP" sz="16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</p:grpSp>
      <p:grpSp>
        <p:nvGrpSpPr>
          <p:cNvPr id="25" name="Group 19"/>
          <p:cNvGrpSpPr>
            <a:grpSpLocks/>
          </p:cNvGrpSpPr>
          <p:nvPr/>
        </p:nvGrpSpPr>
        <p:grpSpPr bwMode="auto">
          <a:xfrm>
            <a:off x="3324227" y="1605456"/>
            <a:ext cx="2697166" cy="3392488"/>
            <a:chOff x="2088" y="1452"/>
            <a:chExt cx="1699" cy="2137"/>
          </a:xfrm>
        </p:grpSpPr>
        <p:sp>
          <p:nvSpPr>
            <p:cNvPr id="26" name="AutoShape 20"/>
            <p:cNvSpPr>
              <a:spLocks noChangeArrowheads="1"/>
            </p:cNvSpPr>
            <p:nvPr/>
          </p:nvSpPr>
          <p:spPr bwMode="auto">
            <a:xfrm>
              <a:off x="2088" y="1458"/>
              <a:ext cx="1680" cy="2112"/>
            </a:xfrm>
            <a:prstGeom prst="roundRect">
              <a:avLst>
                <a:gd name="adj" fmla="val 7407"/>
              </a:avLst>
            </a:prstGeom>
            <a:solidFill>
              <a:srgbClr val="CCFF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6350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2176" y="1452"/>
              <a:ext cx="1611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sz="1800" b="1" dirty="0" smtClean="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Multi stage</a:t>
              </a:r>
              <a:endParaRPr lang="en-US" altLang="ja-JP" sz="1800" b="1" dirty="0">
                <a:solidFill>
                  <a:srgbClr val="008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Steeper isolation curve</a:t>
              </a:r>
            </a:p>
          </p:txBody>
        </p:sp>
        <p:pic>
          <p:nvPicPr>
            <p:cNvPr id="28" name="Picture 22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049"/>
              <a:ext cx="1650" cy="1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 rot="5400000">
              <a:off x="3120" y="2898"/>
              <a:ext cx="240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2450" y="3363"/>
              <a:ext cx="86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1600" b="1" dirty="0" smtClean="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More peaks</a:t>
              </a:r>
              <a:endParaRPr lang="en-US" altLang="ja-JP" sz="1400" b="1" dirty="0">
                <a:solidFill>
                  <a:srgbClr val="000000"/>
                </a:solidFill>
                <a:latin typeface="Tahoma" charset="0"/>
                <a:ea typeface="HGP創英角ｺﾞｼｯｸUB" charset="0"/>
                <a:cs typeface="HGP創英角ｺﾞｼｯｸUB" charset="0"/>
              </a:endParaRPr>
            </a:p>
          </p:txBody>
        </p:sp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3282" y="2976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400" b="1" i="1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</a:t>
              </a:r>
              <a:r>
                <a:rPr lang="en-US" altLang="ja-JP" sz="1400" b="1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 </a:t>
              </a:r>
              <a:r>
                <a:rPr lang="en-US" altLang="ja-JP" sz="1400" b="1" baseline="30000">
                  <a:solidFill>
                    <a:srgbClr val="000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-2</a:t>
              </a: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2832" y="2928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400" b="1" i="1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f</a:t>
              </a:r>
              <a:r>
                <a:rPr lang="en-US" altLang="ja-JP" sz="1400" b="1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 </a:t>
              </a:r>
              <a:r>
                <a:rPr lang="en-US" altLang="ja-JP" sz="1400" b="1" baseline="3000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-4</a:t>
              </a:r>
            </a:p>
          </p:txBody>
        </p:sp>
      </p:grpSp>
      <p:sp>
        <p:nvSpPr>
          <p:cNvPr id="34" name="コンテンツ プレースホルダ 2"/>
          <p:cNvSpPr txBox="1">
            <a:spLocks/>
          </p:cNvSpPr>
          <p:nvPr/>
        </p:nvSpPr>
        <p:spPr>
          <a:xfrm>
            <a:off x="0" y="5309916"/>
            <a:ext cx="9144000" cy="108597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+mj-lt"/>
              </a:rPr>
              <a:t>In practice: employ combination of these measures</a:t>
            </a:r>
          </a:p>
        </p:txBody>
      </p:sp>
    </p:spTree>
    <p:extLst>
      <p:ext uri="{BB962C8B-B14F-4D97-AF65-F5344CB8AC3E}">
        <p14:creationId xmlns:p14="http://schemas.microsoft.com/office/powerpoint/2010/main" val="3996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191321"/>
            <a:ext cx="5517774" cy="1337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  <a:cs typeface="Corbel"/>
              </a:rPr>
              <a:t>Measure strain between free masses</a:t>
            </a:r>
          </a:p>
          <a:p>
            <a:pPr marL="457200" lvl="1" indent="0">
              <a:buNone/>
            </a:pPr>
            <a:endParaRPr lang="en-US" sz="3200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sz="3200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altLang="ja-JP" sz="2400" b="1" baseline="30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204895" y="1761546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71840" y="1584588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sz="2800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1473799" y="3591258"/>
            <a:ext cx="12156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free</a:t>
            </a:r>
            <a:endParaRPr lang="en-US" altLang="ja-JP" sz="2800" b="1" dirty="0" smtClean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  <a:p>
            <a:pPr algn="ctr"/>
            <a:r>
              <a:rPr lang="en-US" altLang="ja-JP" sz="2800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mass</a:t>
            </a:r>
            <a:endParaRPr lang="ja-JP" altLang="en-US" sz="2800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6284260" y="3543249"/>
            <a:ext cx="12156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free</a:t>
            </a:r>
            <a:endParaRPr lang="en-US" altLang="ja-JP" sz="2800" b="1" dirty="0" smtClean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  <a:p>
            <a:pPr algn="ctr"/>
            <a:r>
              <a:rPr lang="en-US" altLang="ja-JP" sz="2800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mass</a:t>
            </a:r>
            <a:endParaRPr lang="ja-JP" altLang="en-US" sz="2800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14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+mj-lt"/>
              </a:rPr>
              <a:t>iLIGO</a:t>
            </a:r>
            <a:r>
              <a:rPr lang="en-US" sz="2400" b="1" dirty="0" smtClean="0">
                <a:latin typeface="+mj-lt"/>
              </a:rPr>
              <a:t> vibration isolation</a:t>
            </a:r>
          </a:p>
          <a:p>
            <a:r>
              <a:rPr lang="en-US" sz="2400" b="1" dirty="0" smtClean="0">
                <a:latin typeface="+mj-lt"/>
              </a:rPr>
              <a:t>Hydraulic </a:t>
            </a:r>
            <a:r>
              <a:rPr lang="en-US" sz="2400" b="1" dirty="0">
                <a:latin typeface="+mj-lt"/>
              </a:rPr>
              <a:t>a</a:t>
            </a:r>
            <a:r>
              <a:rPr lang="en-US" sz="2400" b="1" dirty="0" smtClean="0">
                <a:latin typeface="+mj-lt"/>
              </a:rPr>
              <a:t>ctive isolation /  Isolation stack / Single Pendulum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34995"/>
            <a:ext cx="3677910" cy="2223005"/>
          </a:xfrm>
          <a:prstGeom prst="rect">
            <a:avLst/>
          </a:prstGeom>
          <a:noFill/>
          <a:ln w="57150" cmpd="thinThick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34142"/>
            <a:ext cx="3850815" cy="2570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60" y="1934142"/>
            <a:ext cx="3302588" cy="49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+mj-lt"/>
              </a:rPr>
              <a:t>a</a:t>
            </a:r>
            <a:r>
              <a:rPr lang="en-US" sz="2400" b="1" dirty="0" err="1" smtClean="0">
                <a:latin typeface="+mj-lt"/>
              </a:rPr>
              <a:t>LIGO</a:t>
            </a:r>
            <a:r>
              <a:rPr lang="en-US" sz="2400" b="1" dirty="0" smtClean="0">
                <a:latin typeface="+mj-lt"/>
              </a:rPr>
              <a:t> vibration isolation</a:t>
            </a:r>
          </a:p>
          <a:p>
            <a:r>
              <a:rPr lang="en-US" sz="2400" b="1" dirty="0" smtClean="0">
                <a:latin typeface="+mj-lt"/>
              </a:rPr>
              <a:t>Hydraulic </a:t>
            </a:r>
            <a:r>
              <a:rPr lang="en-US" sz="2400" b="1" dirty="0">
                <a:latin typeface="+mj-lt"/>
              </a:rPr>
              <a:t>a</a:t>
            </a:r>
            <a:r>
              <a:rPr lang="en-US" sz="2400" b="1" dirty="0" smtClean="0">
                <a:latin typeface="+mj-lt"/>
              </a:rPr>
              <a:t>ctive isolation /  </a:t>
            </a:r>
            <a:r>
              <a:rPr lang="en-US" sz="2400" b="1" dirty="0" err="1" smtClean="0">
                <a:latin typeface="+mj-lt"/>
              </a:rPr>
              <a:t>Invacuum</a:t>
            </a:r>
            <a:r>
              <a:rPr lang="en-US" sz="2400" b="1" dirty="0" smtClean="0">
                <a:latin typeface="+mj-lt"/>
              </a:rPr>
              <a:t> Active Isolation Platforms / Multiple Pendulum</a:t>
            </a:r>
          </a:p>
        </p:txBody>
      </p:sp>
      <p:pic>
        <p:nvPicPr>
          <p:cNvPr id="7" name="Picture 6" descr="9_aLIGO_vibration_iso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416"/>
            <a:ext cx="3535881" cy="321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604" y="2248447"/>
            <a:ext cx="2969578" cy="3925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065" y="2129550"/>
            <a:ext cx="2996708" cy="404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5757468" y="155448"/>
            <a:ext cx="2611184" cy="67025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Virgo: super attenuator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8m high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9 stages in horizontal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6 stages in vertical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918998" y="271641"/>
            <a:ext cx="2358917" cy="6248987"/>
            <a:chOff x="6222053" y="1447799"/>
            <a:chExt cx="2069971" cy="5483547"/>
          </a:xfrm>
        </p:grpSpPr>
        <p:pic>
          <p:nvPicPr>
            <p:cNvPr id="9" name="Picture 9" descr="SASmall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053" y="1447799"/>
              <a:ext cx="1934300" cy="548354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10"/>
            <p:cNvSpPr>
              <a:spLocks noChangeAspect="1" noChangeShapeType="1"/>
            </p:cNvSpPr>
            <p:nvPr/>
          </p:nvSpPr>
          <p:spPr bwMode="auto">
            <a:xfrm>
              <a:off x="7174923" y="1915147"/>
              <a:ext cx="15578" cy="60755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Aspect="1" noChangeShapeType="1"/>
            </p:cNvSpPr>
            <p:nvPr/>
          </p:nvSpPr>
          <p:spPr bwMode="auto">
            <a:xfrm>
              <a:off x="7206079" y="2813493"/>
              <a:ext cx="2596" cy="233674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Aspect="1" noChangeShapeType="1"/>
            </p:cNvSpPr>
            <p:nvPr/>
          </p:nvSpPr>
          <p:spPr bwMode="auto">
            <a:xfrm>
              <a:off x="7221658" y="3340557"/>
              <a:ext cx="0" cy="28300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Aspect="1" noChangeShapeType="1"/>
            </p:cNvSpPr>
            <p:nvPr/>
          </p:nvSpPr>
          <p:spPr bwMode="auto">
            <a:xfrm>
              <a:off x="7239832" y="3937724"/>
              <a:ext cx="5193" cy="3401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Aspect="1" noChangeShapeType="1"/>
            </p:cNvSpPr>
            <p:nvPr/>
          </p:nvSpPr>
          <p:spPr bwMode="auto">
            <a:xfrm>
              <a:off x="7260603" y="4617975"/>
              <a:ext cx="0" cy="20771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Aspect="1" noChangeShapeType="1"/>
            </p:cNvSpPr>
            <p:nvPr/>
          </p:nvSpPr>
          <p:spPr bwMode="auto">
            <a:xfrm rot="48237">
              <a:off x="7283971" y="5383906"/>
              <a:ext cx="33753" cy="54523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Aspect="1" noChangeShapeType="1"/>
            </p:cNvSpPr>
            <p:nvPr/>
          </p:nvSpPr>
          <p:spPr bwMode="auto">
            <a:xfrm>
              <a:off x="7507259" y="6139451"/>
              <a:ext cx="20771" cy="475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Aspect="1" noChangeShapeType="1"/>
            </p:cNvSpPr>
            <p:nvPr/>
          </p:nvSpPr>
          <p:spPr bwMode="auto">
            <a:xfrm>
              <a:off x="7154152" y="6170608"/>
              <a:ext cx="2596" cy="3375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Aspect="1" noChangeShapeType="1"/>
            </p:cNvSpPr>
            <p:nvPr/>
          </p:nvSpPr>
          <p:spPr bwMode="auto">
            <a:xfrm flipV="1">
              <a:off x="7206079" y="6505540"/>
              <a:ext cx="2596" cy="10645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Aspect="1" noChangeShapeType="1"/>
            </p:cNvSpPr>
            <p:nvPr/>
          </p:nvSpPr>
          <p:spPr bwMode="auto">
            <a:xfrm flipV="1">
              <a:off x="7206079" y="6144644"/>
              <a:ext cx="2596" cy="30896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0"/>
            <p:cNvSpPr>
              <a:spLocks noChangeAspect="1" noChangeShapeType="1"/>
            </p:cNvSpPr>
            <p:nvPr/>
          </p:nvSpPr>
          <p:spPr bwMode="auto">
            <a:xfrm>
              <a:off x="7226850" y="6162819"/>
              <a:ext cx="0" cy="28300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1"/>
            <p:cNvSpPr>
              <a:spLocks noChangeAspect="1" noChangeShapeType="1"/>
            </p:cNvSpPr>
            <p:nvPr/>
          </p:nvSpPr>
          <p:spPr bwMode="auto">
            <a:xfrm>
              <a:off x="7174923" y="6479577"/>
              <a:ext cx="77891" cy="545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Aspect="1" noChangeShapeType="1"/>
            </p:cNvSpPr>
            <p:nvPr/>
          </p:nvSpPr>
          <p:spPr bwMode="auto">
            <a:xfrm>
              <a:off x="7226850" y="6521119"/>
              <a:ext cx="0" cy="4154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Aspect="1" noChangeShapeType="1"/>
            </p:cNvSpPr>
            <p:nvPr/>
          </p:nvSpPr>
          <p:spPr bwMode="auto">
            <a:xfrm>
              <a:off x="7167134" y="6487366"/>
              <a:ext cx="77891" cy="545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4"/>
            <p:cNvSpPr>
              <a:spLocks noChangeAspect="1" noChangeShapeType="1"/>
            </p:cNvSpPr>
            <p:nvPr/>
          </p:nvSpPr>
          <p:spPr bwMode="auto">
            <a:xfrm>
              <a:off x="7431964" y="6113487"/>
              <a:ext cx="18175" cy="36608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5"/>
            <p:cNvSpPr>
              <a:spLocks noChangeAspect="1" noChangeShapeType="1"/>
            </p:cNvSpPr>
            <p:nvPr/>
          </p:nvSpPr>
          <p:spPr bwMode="auto">
            <a:xfrm>
              <a:off x="7452735" y="6139451"/>
              <a:ext cx="18175" cy="36608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6"/>
            <p:cNvSpPr>
              <a:spLocks noChangeAspect="1" noChangeShapeType="1"/>
            </p:cNvSpPr>
            <p:nvPr/>
          </p:nvSpPr>
          <p:spPr bwMode="auto">
            <a:xfrm>
              <a:off x="7431964" y="6471787"/>
              <a:ext cx="38946" cy="10904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27"/>
            <p:cNvSpPr>
              <a:spLocks noChangeAspect="1" noChangeArrowheads="1"/>
            </p:cNvSpPr>
            <p:nvPr/>
          </p:nvSpPr>
          <p:spPr bwMode="auto">
            <a:xfrm rot="5259763">
              <a:off x="6920478" y="5908374"/>
              <a:ext cx="70102" cy="111644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28"/>
            <p:cNvSpPr>
              <a:spLocks noChangeAspect="1" noChangeArrowheads="1"/>
            </p:cNvSpPr>
            <p:nvPr/>
          </p:nvSpPr>
          <p:spPr bwMode="auto">
            <a:xfrm rot="5259763">
              <a:off x="7634481" y="5814904"/>
              <a:ext cx="70102" cy="111644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9"/>
            <p:cNvSpPr>
              <a:spLocks noChangeAspect="1" noChangeArrowheads="1"/>
            </p:cNvSpPr>
            <p:nvPr/>
          </p:nvSpPr>
          <p:spPr bwMode="auto">
            <a:xfrm>
              <a:off x="7099628" y="5838272"/>
              <a:ext cx="67506" cy="116837"/>
            </a:xfrm>
            <a:prstGeom prst="flowChartMagneticDrum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spect="1" noChangeArrowheads="1"/>
            </p:cNvSpPr>
            <p:nvPr/>
          </p:nvSpPr>
          <p:spPr bwMode="auto">
            <a:xfrm rot="1952506">
              <a:off x="7206079" y="6500348"/>
              <a:ext cx="259638" cy="26223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8138178" y="1447799"/>
              <a:ext cx="0" cy="535892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7731804" y="3937725"/>
              <a:ext cx="560220" cy="270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AFFC9">
                      <a:alpha val="5000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rgbClr val="969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400" b="1" dirty="0">
                  <a:solidFill>
                    <a:srgbClr val="008000"/>
                  </a:solidFill>
                  <a:latin typeface="Tahoma" charset="0"/>
                  <a:ea typeface="HGP創英角ｺﾞｼｯｸUB" charset="0"/>
                  <a:cs typeface="HGP創英角ｺﾞｼｯｸUB" charset="0"/>
                </a:rPr>
                <a:t>8m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9" y="2938058"/>
            <a:ext cx="4904215" cy="32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51" y="925959"/>
            <a:ext cx="6792442" cy="550870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</a:t>
            </a:r>
            <a:r>
              <a:rPr lang="en-US" dirty="0" smtClean="0">
                <a:hlinkClick r:id="rId3"/>
              </a:rPr>
              <a:t>86.121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</a:t>
            </a:r>
            <a:r>
              <a:rPr lang="en-US" dirty="0" smtClean="0">
                <a:hlinkClick r:id="rId4"/>
              </a:rPr>
              <a:t>1305.5188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6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800" b="1" dirty="0" smtClean="0">
                <a:latin typeface="+mj-lt"/>
              </a:rPr>
              <a:t>Question:</a:t>
            </a:r>
            <a:endParaRPr lang="en-US" sz="2800" b="1" i="1" dirty="0" smtClean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n</a:t>
            </a:r>
            <a:r>
              <a:rPr lang="en-US" sz="2400" dirty="0" smtClean="0">
                <a:latin typeface="+mj-lt"/>
              </a:rPr>
              <a:t>-stage multiple pendulum with fixed height of </a:t>
            </a:r>
            <a:r>
              <a:rPr lang="en-US" sz="2400" b="1" i="1" dirty="0" smtClean="0">
                <a:latin typeface="+mj-lt"/>
              </a:rPr>
              <a:t>H</a:t>
            </a:r>
            <a:br>
              <a:rPr lang="en-US" sz="2400" b="1" i="1" dirty="0" smtClean="0">
                <a:latin typeface="+mj-lt"/>
              </a:rPr>
            </a:br>
            <a:endParaRPr lang="en-US" sz="2400" b="1" i="1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How many stages </a:t>
            </a:r>
            <a:r>
              <a:rPr lang="en-US" sz="2400" b="1" i="1" dirty="0" smtClean="0">
                <a:latin typeface="+mj-lt"/>
              </a:rPr>
              <a:t>n </a:t>
            </a:r>
            <a:r>
              <a:rPr lang="en-US" altLang="ja-JP" sz="2400" dirty="0" smtClean="0">
                <a:latin typeface="+mj-lt"/>
              </a:rPr>
              <a:t>do we</a:t>
            </a:r>
            <a:r>
              <a:rPr lang="en-US" sz="2400" dirty="0" smtClean="0">
                <a:latin typeface="+mj-lt"/>
              </a:rPr>
              <a:t> need to realize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the vibration isolation of </a:t>
            </a:r>
            <a:r>
              <a:rPr lang="en-US" sz="2400" b="1" i="1" dirty="0" smtClean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at frequency of </a:t>
            </a:r>
            <a:r>
              <a:rPr lang="en-US" sz="2400" b="1" i="1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?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For a given </a:t>
            </a:r>
            <a:r>
              <a:rPr lang="en-US" sz="2400" b="1" i="1" dirty="0" smtClean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 what is the minimum </a:t>
            </a:r>
            <a:r>
              <a:rPr lang="en-US" sz="2400" b="1" i="1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, we can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realize by increasing </a:t>
            </a:r>
            <a:r>
              <a:rPr lang="en-US" sz="2400" b="1" i="1" dirty="0" smtClean="0">
                <a:latin typeface="+mj-lt"/>
              </a:rPr>
              <a:t>n</a:t>
            </a:r>
            <a:r>
              <a:rPr lang="en-US" sz="2400" dirty="0" smtClean="0">
                <a:latin typeface="+mj-lt"/>
              </a:rPr>
              <a:t>? </a:t>
            </a:r>
          </a:p>
          <a:p>
            <a:pPr marL="118872" indent="0">
              <a:buNone/>
            </a:pPr>
            <a:endParaRPr lang="en-US" sz="2400" b="1" i="1" dirty="0" smtClean="0"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latin typeface="+mj-lt"/>
              </a:rPr>
              <a:t>(Mass distribution)</a:t>
            </a:r>
          </a:p>
          <a:p>
            <a:pPr lvl="1"/>
            <a:r>
              <a:rPr lang="en-US" sz="1800" dirty="0" smtClean="0"/>
              <a:t>For equal </a:t>
            </a:r>
            <a:r>
              <a:rPr lang="en-US" sz="1800" dirty="0"/>
              <a:t>m for each </a:t>
            </a:r>
            <a:r>
              <a:rPr lang="en-US" sz="1800" dirty="0" smtClean="0"/>
              <a:t>stage</a:t>
            </a:r>
            <a:br>
              <a:rPr lang="en-US" sz="1800" dirty="0" smtClean="0"/>
            </a:br>
            <a:r>
              <a:rPr lang="en-US" sz="1800" dirty="0" smtClean="0"/>
              <a:t>or</a:t>
            </a:r>
            <a:endParaRPr lang="en-US" sz="1800" dirty="0"/>
          </a:p>
          <a:p>
            <a:pPr lvl="1"/>
            <a:r>
              <a:rPr lang="en-US" sz="1800" dirty="0" smtClean="0"/>
              <a:t>For arbitrary mass </a:t>
            </a:r>
            <a:r>
              <a:rPr lang="en-US" sz="1800" b="1" i="1" dirty="0" smtClean="0"/>
              <a:t>m</a:t>
            </a:r>
            <a:r>
              <a:rPr lang="en-US" sz="1800" b="1" i="1" baseline="-25000" dirty="0" smtClean="0"/>
              <a:t>i</a:t>
            </a:r>
            <a:r>
              <a:rPr lang="en-US" sz="1800" dirty="0" smtClean="0"/>
              <a:t> and length </a:t>
            </a:r>
            <a:r>
              <a:rPr lang="en-US" sz="1800" b="1" i="1" dirty="0" smtClean="0"/>
              <a:t>h</a:t>
            </a:r>
            <a:r>
              <a:rPr lang="en-US" sz="1800" b="1" i="1" baseline="-25000" dirty="0" smtClean="0"/>
              <a:t>i</a:t>
            </a:r>
            <a:endParaRPr lang="en-US" sz="2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989" y="1100331"/>
            <a:ext cx="2240811" cy="40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solidFill>
                  <a:srgbClr val="000000"/>
                </a:solidFill>
                <a:latin typeface="+mj-lt"/>
              </a:rPr>
              <a:t>Thermal </a:t>
            </a:r>
            <a:r>
              <a:rPr lang="en-US" altLang="ja-JP" sz="2800" b="1" dirty="0">
                <a:solidFill>
                  <a:srgbClr val="000000"/>
                </a:solidFill>
                <a:latin typeface="+mj-lt"/>
              </a:rPr>
              <a:t>noise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System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in thermal </a:t>
            </a: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equilibrium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the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system can dissipate its energy to the heat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bath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the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system is thermally excited by thermal fluctuation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Mechanical thermal noises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suspension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thermal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mirror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substrate thermal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mirror 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coating thermal 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noise</a:t>
            </a: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0111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Fluctuation Dissipation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Theorem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Friction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: interaction with “bath” = huge number of </a:t>
            </a:r>
            <a:r>
              <a:rPr lang="en-US" sz="2400" b="1" dirty="0" err="1" smtClean="0">
                <a:solidFill>
                  <a:srgbClr val="8B3905"/>
                </a:solidFill>
                <a:latin typeface="+mj-lt"/>
                <a:sym typeface="Gill Sans SemiBold"/>
              </a:rPr>
              <a:t>d.o.f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.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Fluctuation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force: produced by huge number of </a:t>
            </a:r>
            <a:r>
              <a:rPr lang="en-US" sz="2400" b="1" dirty="0" err="1">
                <a:solidFill>
                  <a:srgbClr val="8B3905"/>
                </a:solidFill>
                <a:latin typeface="+mj-lt"/>
                <a:sym typeface="Gill Sans SemiBold"/>
              </a:rPr>
              <a:t>d.o.f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. 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/>
            </a:r>
            <a:b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</a:br>
            <a:endParaRPr lang="en-US" sz="24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Dissipation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and fluctuation have certain relationship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system description (</a:t>
            </a:r>
            <a:r>
              <a:rPr lang="en-US" sz="2400" b="1" dirty="0" err="1">
                <a:solidFill>
                  <a:srgbClr val="FE6F0F"/>
                </a:solidFill>
                <a:latin typeface="+mj-lt"/>
                <a:sym typeface="Gill Sans SemiBold"/>
              </a:rPr>
              <a:t>Langevin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 equation)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q:	generalized coordinate	</a:t>
            </a:r>
            <a:r>
              <a:rPr lang="en-US" sz="2400" b="1" dirty="0" smtClean="0">
                <a:solidFill>
                  <a:srgbClr val="FE6F0F"/>
                </a:solidFill>
                <a:latin typeface="+mj-lt"/>
                <a:sym typeface="Gill Sans SemiBold"/>
              </a:rPr>
              <a:t>m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: generalized mass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R:	friction (dissipation)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</a:t>
            </a:r>
            <a:r>
              <a:rPr lang="en-US" sz="2400" b="1" i="1" dirty="0">
                <a:solidFill>
                  <a:srgbClr val="FE6F0F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:	internal force (restoring force, </a:t>
            </a:r>
            <a:r>
              <a:rPr lang="en-US" sz="2400" b="1" dirty="0" err="1">
                <a:solidFill>
                  <a:srgbClr val="FE6F0F"/>
                </a:solidFill>
                <a:latin typeface="+mj-lt"/>
                <a:sym typeface="Gill Sans SemiBold"/>
              </a:rPr>
              <a:t>etc</a:t>
            </a: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	F’(t):	fluctuating force from heat bath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Power spectrum density (PSD) of the fluctuation force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6" name="Shape 93"/>
          <p:cNvSpPr/>
          <p:nvPr/>
        </p:nvSpPr>
        <p:spPr>
          <a:xfrm>
            <a:off x="3282601" y="5976769"/>
            <a:ext cx="2578798" cy="520230"/>
          </a:xfrm>
          <a:prstGeom prst="rect">
            <a:avLst/>
          </a:prstGeom>
          <a:solidFill>
            <a:srgbClr val="FFFFFF"/>
          </a:solidFill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742" y="3483186"/>
            <a:ext cx="2982516" cy="3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4352" y="6070077"/>
            <a:ext cx="2375297" cy="3336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41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03948"/>
          </a:xfrm>
        </p:spPr>
        <p:txBody>
          <a:bodyPr>
            <a:no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latin typeface="+mj-lt"/>
                <a:sym typeface="Gill Sans SemiBold"/>
              </a:rPr>
              <a:t>Transfer function approach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Equivalently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, the fluctuation of the system can be obtained from the response of the system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where Z(w) and H(w) are the impedance and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force-to-displacement transfer function of the system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Shape 114"/>
          <p:cNvSpPr/>
          <p:nvPr/>
        </p:nvSpPr>
        <p:spPr>
          <a:xfrm>
            <a:off x="1041250" y="2450945"/>
            <a:ext cx="6686454" cy="889491"/>
          </a:xfrm>
          <a:prstGeom prst="rect">
            <a:avLst/>
          </a:prstGeom>
          <a:solidFill>
            <a:srgbClr val="FFFFFF"/>
          </a:solidFill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2536896"/>
            <a:ext cx="6500813" cy="69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0004" y="4849188"/>
            <a:ext cx="5384602" cy="3336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75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pic>
        <p:nvPicPr>
          <p:cNvPr id="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0147" y="1029903"/>
            <a:ext cx="2217473" cy="3411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9086" y="2063575"/>
            <a:ext cx="3053953" cy="369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0156" y="3887167"/>
            <a:ext cx="3357563" cy="369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6762" y="5912271"/>
            <a:ext cx="3955852" cy="3693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136080" y="1028019"/>
            <a:ext cx="8686800" cy="5503948"/>
          </a:xfrm>
        </p:spPr>
        <p:txBody>
          <a:bodyPr>
            <a:noAutofit/>
          </a:bodyPr>
          <a:lstStyle/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000000"/>
                </a:solidFill>
              </a:rPr>
              <a:t>Question</a:t>
            </a:r>
            <a:r>
              <a:rPr lang="en-US" sz="2400" b="1" dirty="0" smtClean="0">
                <a:solidFill>
                  <a:srgbClr val="000000"/>
                </a:solidFill>
              </a:rPr>
              <a:t>: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-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Velocity damping of a pendulum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- Structure damping 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loss angle: 0 &lt; 𝜙 ≪ 1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-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How anti-spring changes the thermal noise spectrum?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anti-spring parameter: 0&lt;𝛼&lt;1</a:t>
            </a:r>
          </a:p>
        </p:txBody>
      </p:sp>
    </p:spTree>
    <p:extLst>
      <p:ext uri="{BB962C8B-B14F-4D97-AF65-F5344CB8AC3E}">
        <p14:creationId xmlns:p14="http://schemas.microsoft.com/office/powerpoint/2010/main" val="12262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In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some cases, calculating the system response is complicated (e.g. deformation of  an elastic body</a:t>
            </a: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Systems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response (impedance) at a certain </a:t>
            </a:r>
            <a:r>
              <a:rPr lang="en-US" sz="2800" b="1" dirty="0" err="1">
                <a:solidFill>
                  <a:srgbClr val="8B3905"/>
                </a:solidFill>
                <a:latin typeface="+mj-lt"/>
                <a:sym typeface="Gill Sans SemiBold"/>
              </a:rPr>
              <a:t>freq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:  </a:t>
            </a: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8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Average 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rate of energy </a:t>
            </a:r>
            <a:r>
              <a:rPr lang="en-US" sz="2800" b="1" dirty="0" err="1">
                <a:solidFill>
                  <a:srgbClr val="8B3905"/>
                </a:solidFill>
                <a:latin typeface="+mj-lt"/>
                <a:sym typeface="Gill Sans SemiBold"/>
              </a:rPr>
              <a:t>disspation</a:t>
            </a:r>
            <a:endParaRPr lang="en-US" sz="28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285750" indent="-285750">
              <a:buClrTx/>
              <a:buSzTx/>
              <a:buFontTx/>
              <a:buChar char="-"/>
              <a:defRPr sz="1800">
                <a:solidFill>
                  <a:srgbClr val="000000"/>
                </a:solidFill>
              </a:defRPr>
            </a:pPr>
            <a:endParaRPr lang="en-US" sz="18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59</a:t>
            </a:fld>
            <a:endParaRPr>
              <a:solidFill>
                <a:srgbClr val="232323"/>
              </a:solidFill>
            </a:endParaRPr>
          </a:p>
        </p:txBody>
      </p:sp>
      <p:pic>
        <p:nvPicPr>
          <p:cNvPr id="1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6795" y="2785110"/>
            <a:ext cx="2571750" cy="33361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58"/>
          <p:cNvSpPr/>
          <p:nvPr/>
        </p:nvSpPr>
        <p:spPr>
          <a:xfrm>
            <a:off x="2777302" y="5758270"/>
            <a:ext cx="2989564" cy="889491"/>
          </a:xfrm>
          <a:prstGeom prst="rect">
            <a:avLst/>
          </a:prstGeom>
          <a:solidFill>
            <a:srgbClr val="FFFFFF"/>
          </a:solidFill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4931" y="3738222"/>
            <a:ext cx="5706070" cy="1250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83133" y="5050672"/>
            <a:ext cx="3562945" cy="15448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</p:spTree>
    <p:extLst>
      <p:ext uri="{BB962C8B-B14F-4D97-AF65-F5344CB8AC3E}">
        <p14:creationId xmlns:p14="http://schemas.microsoft.com/office/powerpoint/2010/main" val="17366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36717"/>
            <a:ext cx="9144000" cy="5733025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latin typeface="+mj-lt"/>
                <a:cs typeface="Corbel"/>
              </a:rPr>
              <a:t>Measure strain between free masses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lvl="1"/>
            <a:r>
              <a:rPr lang="en-US" sz="2400" b="1" dirty="0" smtClean="0">
                <a:solidFill>
                  <a:srgbClr val="0432FF"/>
                </a:solidFill>
                <a:latin typeface="+mj-lt"/>
                <a:cs typeface="Corbel"/>
              </a:rPr>
              <a:t>GW does not appear in the local motion</a:t>
            </a:r>
          </a:p>
          <a:p>
            <a:pPr lvl="1"/>
            <a:r>
              <a:rPr lang="en-US" sz="2400" b="1" dirty="0" smtClean="0">
                <a:solidFill>
                  <a:srgbClr val="0432FF"/>
                </a:solidFill>
                <a:latin typeface="+mj-lt"/>
                <a:cs typeface="Corbel"/>
              </a:rPr>
              <a:t>Changes optical distance between the masses</a:t>
            </a:r>
            <a:br>
              <a:rPr lang="en-US" sz="2400" b="1" dirty="0" smtClean="0">
                <a:solidFill>
                  <a:srgbClr val="0432FF"/>
                </a:solidFill>
                <a:latin typeface="+mj-lt"/>
                <a:cs typeface="Corbel"/>
              </a:rPr>
            </a:b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r>
              <a:rPr lang="en-US" altLang="ja-JP" sz="2800" b="1" dirty="0">
                <a:latin typeface="Corbel"/>
                <a:cs typeface="Corbel"/>
              </a:rPr>
              <a:t>Longer the baseline, the </a:t>
            </a:r>
            <a:r>
              <a:rPr lang="en-US" altLang="ja-JP" sz="2800" b="1" dirty="0" err="1" smtClean="0">
                <a:latin typeface="Corbel"/>
                <a:cs typeface="Corbel"/>
              </a:rPr>
              <a:t>bigeer</a:t>
            </a:r>
            <a:r>
              <a:rPr lang="en-US" altLang="ja-JP" sz="2800" b="1" dirty="0" smtClean="0">
                <a:latin typeface="Corbel"/>
                <a:cs typeface="Corbel"/>
              </a:rPr>
              <a:t> change</a:t>
            </a:r>
            <a:endParaRPr lang="en-US" altLang="ja-JP" sz="2800" b="1" dirty="0">
              <a:latin typeface="Corbel"/>
              <a:cs typeface="Corbel"/>
            </a:endParaRPr>
          </a:p>
          <a:p>
            <a:pPr lvl="1"/>
            <a:r>
              <a:rPr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  <a:t>(displacement dx) = (Strain h) x (baseline L)</a:t>
            </a:r>
          </a:p>
          <a:p>
            <a:r>
              <a:rPr lang="en-US" sz="2800" b="1" dirty="0">
                <a:latin typeface="Corbel"/>
                <a:cs typeface="Corbel"/>
              </a:rPr>
              <a:t>We need to measure phase of the laser light</a:t>
            </a:r>
            <a:br>
              <a:rPr lang="en-US" sz="2800" b="1" dirty="0">
                <a:latin typeface="Corbel"/>
                <a:cs typeface="Corbel"/>
              </a:rPr>
            </a:br>
            <a:r>
              <a:rPr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  <a:t>=&gt; use “laser interferometry</a:t>
            </a: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”</a:t>
            </a:r>
            <a:endParaRPr lang="en-US" altLang="ja-JP" sz="2400" b="1" baseline="30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223594"/>
            <a:ext cx="5517777" cy="1337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204895" y="1761546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71840" y="1584588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sz="2800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3248136" y="3227272"/>
            <a:ext cx="24854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smtClean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L-&gt;L(1+dh)</a:t>
            </a:r>
            <a:endParaRPr lang="ja-JP" altLang="en-US" sz="2800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9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59"/>
            <a:ext cx="8877955" cy="5474841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Sensing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of the mirror surface 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deformation with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a laser beam (with intensity profile of </a:t>
            </a:r>
            <a:r>
              <a:rPr lang="en-US" sz="2400" b="1" i="1" dirty="0">
                <a:solidFill>
                  <a:srgbClr val="8B3905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8B3905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Apply periodic pressure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with profile of </a:t>
            </a:r>
            <a:r>
              <a:rPr lang="en-US" sz="2400" b="1" i="1" dirty="0">
                <a:solidFill>
                  <a:srgbClr val="8B3905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8B3905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)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	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This induces deformation of x(r) which is different</a:t>
            </a: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	from our sensing profile of </a:t>
            </a:r>
            <a:r>
              <a:rPr lang="en-US" sz="2400" b="1" i="1" dirty="0">
                <a:solidFill>
                  <a:srgbClr val="FF700F"/>
                </a:solidFill>
                <a:latin typeface="+mj-lt"/>
                <a:sym typeface="Gill Sans SemiBold"/>
              </a:rPr>
              <a:t>f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(</a:t>
            </a:r>
            <a:r>
              <a:rPr lang="en-US" sz="2400" b="1" dirty="0">
                <a:solidFill>
                  <a:srgbClr val="FF700F"/>
                </a:solidFill>
                <a:latin typeface="+mj-lt"/>
                <a:ea typeface="Gill Sans"/>
                <a:cs typeface="Gill Sans"/>
                <a:sym typeface="Gill Sans"/>
              </a:rPr>
              <a:t>r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), but that’s </a:t>
            </a:r>
            <a:r>
              <a:rPr lang="en-US" sz="2400" b="1" dirty="0" smtClean="0">
                <a:solidFill>
                  <a:srgbClr val="FF700F"/>
                </a:solidFill>
                <a:latin typeface="+mj-lt"/>
                <a:sym typeface="Gill Sans SemiBold"/>
              </a:rPr>
              <a:t>OK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Calculate </a:t>
            </a: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the rate of dissipation </a:t>
            </a:r>
            <a:r>
              <a:rPr lang="en-US" sz="2400" b="1" dirty="0" err="1">
                <a:solidFill>
                  <a:srgbClr val="8B3905"/>
                </a:solidFill>
                <a:latin typeface="+mj-lt"/>
                <a:sym typeface="Gill Sans SemiBold"/>
              </a:rPr>
              <a:t>Wdiss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8B3905"/>
                </a:solidFill>
                <a:latin typeface="+mj-lt"/>
                <a:sym typeface="Gill Sans SemiBold"/>
              </a:rPr>
              <a:t>	</a:t>
            </a:r>
            <a:r>
              <a:rPr lang="en-US" sz="2400" b="1" dirty="0">
                <a:solidFill>
                  <a:srgbClr val="FF700F"/>
                </a:solidFill>
                <a:latin typeface="+mj-lt"/>
                <a:sym typeface="Gill Sans SemiBold"/>
              </a:rPr>
              <a:t>analytically, using FEA, or </a:t>
            </a:r>
            <a:r>
              <a:rPr lang="en-US" sz="2400" b="1" dirty="0" err="1">
                <a:solidFill>
                  <a:srgbClr val="FF700F"/>
                </a:solidFill>
                <a:latin typeface="+mj-lt"/>
                <a:sym typeface="Gill Sans SemiBold"/>
              </a:rPr>
              <a:t>etc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0" indent="0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endParaRPr lang="en-US" sz="2400" b="1" dirty="0" smtClean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8B3905"/>
                </a:solidFill>
                <a:latin typeface="+mj-lt"/>
                <a:sym typeface="Gill Sans SemiBold"/>
              </a:rPr>
              <a:t>Put this into the formula</a:t>
            </a: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60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1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8172" y="1429804"/>
            <a:ext cx="2093484" cy="1908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3586" y="2757507"/>
            <a:ext cx="2482453" cy="37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9640" y="5641775"/>
            <a:ext cx="2768203" cy="7622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844209" y="6387889"/>
            <a:ext cx="317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Levin PRD </a:t>
            </a:r>
            <a:r>
              <a:rPr lang="en-US" b="1" dirty="0" smtClean="0"/>
              <a:t>57</a:t>
            </a:r>
            <a:r>
              <a:rPr lang="en-US" dirty="0" smtClean="0"/>
              <a:t>, 659-663 (1998)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latin typeface="+mj-lt"/>
                <a:sym typeface="Gill Sans SemiBold"/>
              </a:rPr>
              <a:t>Mirror substrate thermal 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 smtClean="0">
                <a:solidFill>
                  <a:srgbClr val="0000FF"/>
                </a:solidFill>
                <a:sym typeface="Gill Sans SemiBold"/>
              </a:rPr>
              <a:t>Brownian </a:t>
            </a: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motion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Mechanical loss associated </a:t>
            </a:r>
            <a:b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with the internal friction</a:t>
            </a:r>
            <a:b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Thermally excited body modes</a:t>
            </a:r>
            <a:br>
              <a:rPr lang="en-US" altLang="ja-JP" sz="2400" dirty="0" smtClean="0">
                <a:solidFill>
                  <a:srgbClr val="FF0000"/>
                </a:solidFill>
                <a:sym typeface="Wingdings"/>
              </a:rPr>
            </a:br>
            <a:r>
              <a:rPr lang="en-US" altLang="ja-JP" sz="2400" dirty="0" smtClean="0">
                <a:sym typeface="Wingdings"/>
              </a:rPr>
              <a:t>Optical coating (high mechanical loss)</a:t>
            </a:r>
            <a:br>
              <a:rPr lang="en-US" altLang="ja-JP" sz="2400" dirty="0" smtClean="0">
                <a:sym typeface="Wingdings"/>
              </a:rPr>
            </a:b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will be limiting noise source in </a:t>
            </a:r>
            <a:r>
              <a:rPr lang="en-US" altLang="ja-JP" sz="2400" dirty="0" err="1" smtClean="0">
                <a:solidFill>
                  <a:srgbClr val="FF0000"/>
                </a:solidFill>
                <a:sym typeface="Wingdings"/>
              </a:rPr>
              <a:t>aLIGO</a:t>
            </a: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/>
            </a:r>
            <a:br>
              <a:rPr lang="en-US" altLang="ja-JP" sz="2400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400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Thermo elastic noise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Elastic strain </a:t>
            </a: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&amp; </a:t>
            </a: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thermal expansion </a:t>
            </a: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coefficient</a:t>
            </a:r>
            <a:b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=&gt; cause </a:t>
            </a: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heat distribution </a:t>
            </a: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&amp; flow in </a:t>
            </a: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the substrate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</a:t>
            </a: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Temperature fluctuation </a:t>
            </a: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causes </a:t>
            </a: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mirror </a:t>
            </a: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displacement</a:t>
            </a:r>
            <a:br>
              <a:rPr lang="en-US" altLang="ja-JP" sz="2400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000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 smtClean="0">
                <a:solidFill>
                  <a:srgbClr val="0000FF"/>
                </a:solidFill>
                <a:sym typeface="Gill Sans SemiBold"/>
              </a:rPr>
              <a:t>Thermo-refractive noise</a:t>
            </a: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/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Temp. </a:t>
            </a: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fluctuation </a:t>
            </a: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causes fluctuation of refractive index</a:t>
            </a:r>
            <a:endParaRPr lang="en-US" altLang="ja-JP" sz="2400" dirty="0">
              <a:solidFill>
                <a:srgbClr val="0000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61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25" y="1062653"/>
            <a:ext cx="3077275" cy="33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latin typeface="+mj-lt"/>
                <a:sym typeface="Gill Sans SemiBold"/>
              </a:rPr>
              <a:t>Suspension thermal 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 smtClean="0">
                <a:solidFill>
                  <a:srgbClr val="0000FF"/>
                </a:solidFill>
                <a:sym typeface="Gill Sans SemiBold"/>
              </a:rPr>
              <a:t>Brownian </a:t>
            </a: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motion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Mechanical loss of the suspension fiber</a:t>
            </a:r>
            <a:b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Thermally excited pendulum modes</a:t>
            </a:r>
            <a:br>
              <a:rPr lang="en-US" altLang="ja-JP" sz="2400" dirty="0" smtClean="0">
                <a:solidFill>
                  <a:srgbClr val="FF0000"/>
                </a:solidFill>
                <a:sym typeface="Wingdings"/>
              </a:rPr>
            </a:br>
            <a:endParaRPr lang="en-US" altLang="ja-JP" sz="2400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Thermo elastic noise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Elastic strain </a:t>
            </a: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of the fiber &amp; </a:t>
            </a: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thermal expansion </a:t>
            </a: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coefficient</a:t>
            </a:r>
            <a:b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=&gt; cause </a:t>
            </a: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heat distribution </a:t>
            </a: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&amp; flow in </a:t>
            </a: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the </a:t>
            </a:r>
            <a:r>
              <a:rPr lang="en-US" altLang="ja-JP" sz="2400" dirty="0" smtClean="0">
                <a:solidFill>
                  <a:srgbClr val="000000"/>
                </a:solidFill>
                <a:sym typeface="Gill Sans SemiBold"/>
              </a:rPr>
              <a:t>fiber</a:t>
            </a: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/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</a:t>
            </a: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Temperature fluctuation </a:t>
            </a: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causes </a:t>
            </a: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mirror </a:t>
            </a:r>
            <a:r>
              <a:rPr lang="en-US" altLang="ja-JP" sz="2400" dirty="0" smtClean="0">
                <a:solidFill>
                  <a:srgbClr val="FF0000"/>
                </a:solidFill>
                <a:sym typeface="Wingdings"/>
              </a:rPr>
              <a:t>motion</a:t>
            </a:r>
            <a:endParaRPr lang="en-US" altLang="ja-JP" sz="2400" dirty="0">
              <a:solidFill>
                <a:srgbClr val="0000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62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24" y="4630762"/>
            <a:ext cx="2783397" cy="2087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4095" y="5295909"/>
            <a:ext cx="4032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&lt;- Monolithic suspension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     for high pendulum Q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5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4131" y="888391"/>
            <a:ext cx="938343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 smtClean="0">
                <a:latin typeface="+mj-lt"/>
                <a:sym typeface="Gill Sans SemiBold"/>
              </a:rPr>
              <a:t>Question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000" b="1" dirty="0" smtClean="0">
                <a:solidFill>
                  <a:srgbClr val="8B3905"/>
                </a:solidFill>
                <a:sym typeface="Gill Sans SemiBold"/>
              </a:rPr>
              <a:t>Induced </a:t>
            </a:r>
            <a:r>
              <a:rPr lang="en-US" sz="2000" b="1" dirty="0">
                <a:solidFill>
                  <a:srgbClr val="8B3905"/>
                </a:solidFill>
                <a:sym typeface="Gill Sans SemiBold"/>
              </a:rPr>
              <a:t>current damping (electro-mechanical system</a:t>
            </a:r>
            <a:r>
              <a:rPr lang="en-US" sz="2000" b="1" dirty="0" smtClean="0">
                <a:solidFill>
                  <a:srgbClr val="8B3905"/>
                </a:solidFill>
                <a:sym typeface="Gill Sans SemiBold"/>
              </a:rPr>
              <a:t>)</a:t>
            </a:r>
            <a:br>
              <a:rPr lang="en-US" sz="2000" b="1" dirty="0" smtClean="0">
                <a:solidFill>
                  <a:srgbClr val="8B3905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0000"/>
                </a:solidFill>
                <a:sym typeface="Gill Sans SemiBold"/>
              </a:rPr>
              <a:t>1. 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How does </a:t>
            </a:r>
            <a:r>
              <a:rPr lang="en-US" sz="2000" dirty="0">
                <a:solidFill>
                  <a:srgbClr val="FF6600"/>
                </a:solidFill>
                <a:sym typeface="Gill Sans SemiBold"/>
              </a:rPr>
              <a:t>the Q factor of the system depend on 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R?</a:t>
            </a:r>
            <a:br>
              <a:rPr lang="en-US" sz="20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0000"/>
                </a:solidFill>
                <a:sym typeface="Gill Sans SemiBold"/>
              </a:rPr>
              <a:t>2.</a:t>
            </a:r>
            <a:r>
              <a:rPr lang="en-US" sz="2000" dirty="0">
                <a:solidFill>
                  <a:srgbClr val="FF0000"/>
                </a:solidFill>
                <a:sym typeface="Gill Sans SemiBold"/>
              </a:rPr>
              <a:t> </a:t>
            </a:r>
            <a:r>
              <a:rPr lang="en-US" sz="2000" dirty="0" smtClean="0">
                <a:solidFill>
                  <a:srgbClr val="800080"/>
                </a:solidFill>
                <a:sym typeface="Gill Sans SemiBold"/>
              </a:rPr>
              <a:t>How </a:t>
            </a:r>
            <a:r>
              <a:rPr lang="en-US" sz="2000" dirty="0">
                <a:solidFill>
                  <a:srgbClr val="800080"/>
                </a:solidFill>
                <a:sym typeface="Gill Sans SemiBold"/>
              </a:rPr>
              <a:t>much is the thermal noise displacement of the mass</a:t>
            </a:r>
            <a:r>
              <a:rPr lang="en-US" sz="2000" dirty="0" smtClean="0">
                <a:solidFill>
                  <a:srgbClr val="800080"/>
                </a:solidFill>
                <a:sym typeface="Gill Sans SemiBold"/>
              </a:rPr>
              <a:t>?</a:t>
            </a:r>
            <a:br>
              <a:rPr lang="en-US" sz="20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0000"/>
                </a:solidFill>
                <a:sym typeface="Gill Sans SemiBold"/>
              </a:rPr>
              <a:t>3. 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How does the </a:t>
            </a:r>
            <a:r>
              <a:rPr lang="en-US" sz="2000" dirty="0">
                <a:solidFill>
                  <a:srgbClr val="FF6600"/>
                </a:solidFill>
                <a:sym typeface="Gill Sans SemiBold"/>
              </a:rPr>
              <a:t>thermal noise of the resister 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shakes </a:t>
            </a:r>
            <a:r>
              <a:rPr lang="en-US" sz="2000" dirty="0">
                <a:solidFill>
                  <a:srgbClr val="FF6600"/>
                </a:solidFill>
                <a:sym typeface="Gill Sans SemiBold"/>
              </a:rPr>
              <a:t>the mass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?</a:t>
            </a:r>
            <a:r>
              <a:rPr lang="en-US" sz="2000" dirty="0" smtClean="0">
                <a:solidFill>
                  <a:srgbClr val="FF0000"/>
                </a:solidFill>
                <a:sym typeface="Gill Sans SemiBold"/>
              </a:rPr>
              <a:t/>
            </a:r>
            <a:br>
              <a:rPr lang="en-US" sz="2000" dirty="0" smtClean="0">
                <a:solidFill>
                  <a:srgbClr val="FF000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0000"/>
                </a:solidFill>
                <a:sym typeface="Gill Sans SemiBold"/>
              </a:rPr>
              <a:t>4. </a:t>
            </a:r>
            <a:r>
              <a:rPr lang="en-US" sz="2000" dirty="0" smtClean="0">
                <a:solidFill>
                  <a:srgbClr val="800080"/>
                </a:solidFill>
                <a:sym typeface="Gill Sans SemiBold"/>
              </a:rPr>
              <a:t>How are the above questions with a capacitive coupling</a:t>
            </a:r>
            <a:br>
              <a:rPr lang="en-US" sz="20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800080"/>
                </a:solidFill>
                <a:sym typeface="Gill Sans SemiBold"/>
              </a:rPr>
              <a:t>	  instead of the coil?</a:t>
            </a:r>
            <a:r>
              <a:rPr lang="en-US" sz="2000" dirty="0" smtClean="0">
                <a:solidFill>
                  <a:srgbClr val="FF0000"/>
                </a:solidFill>
                <a:sym typeface="Gill Sans SemiBold"/>
              </a:rPr>
              <a:t> 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000" b="1" dirty="0" smtClean="0">
                <a:solidFill>
                  <a:srgbClr val="8B3905"/>
                </a:solidFill>
                <a:sym typeface="Gill Sans SemiBold"/>
              </a:rPr>
              <a:t>Cold damping</a:t>
            </a:r>
            <a:r>
              <a:rPr lang="en-US" sz="2000" b="1" dirty="0">
                <a:solidFill>
                  <a:srgbClr val="FE6F0F"/>
                </a:solidFill>
                <a:sym typeface="Gill Sans SemiBold"/>
              </a:rPr>
              <a:t/>
            </a:r>
            <a:br>
              <a:rPr lang="en-US" sz="2000" b="1" dirty="0">
                <a:solidFill>
                  <a:srgbClr val="FE6F0F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2600"/>
                </a:solidFill>
                <a:sym typeface="Gill Sans SemiBold"/>
              </a:rPr>
              <a:t>1. 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If </a:t>
            </a:r>
            <a:r>
              <a:rPr lang="en-US" sz="2000" dirty="0">
                <a:solidFill>
                  <a:srgbClr val="FF6600"/>
                </a:solidFill>
                <a:sym typeface="Gill Sans SemiBold"/>
              </a:rPr>
              <a:t>the resister is 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cooled, how does </a:t>
            </a:r>
            <a:br>
              <a:rPr lang="en-US" sz="20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	  the thermal noise motion change?</a:t>
            </a:r>
            <a:r>
              <a:rPr lang="en-US" sz="1800" dirty="0" smtClean="0">
                <a:solidFill>
                  <a:srgbClr val="FF2600"/>
                </a:solidFill>
                <a:sym typeface="Gill Sans SemiBold"/>
              </a:rPr>
              <a:t/>
            </a:r>
            <a:br>
              <a:rPr lang="en-US" sz="1800" dirty="0" smtClean="0">
                <a:solidFill>
                  <a:srgbClr val="FF2600"/>
                </a:solidFill>
                <a:sym typeface="Gill Sans SemiBold"/>
              </a:rPr>
            </a:br>
            <a:r>
              <a:rPr lang="en-US" sz="1800" dirty="0" smtClean="0">
                <a:solidFill>
                  <a:srgbClr val="FF2600"/>
                </a:solidFill>
                <a:sym typeface="Gill Sans SemiBold"/>
              </a:rPr>
              <a:t>2.</a:t>
            </a:r>
            <a:r>
              <a:rPr lang="en-US" sz="1800" dirty="0" smtClean="0">
                <a:solidFill>
                  <a:srgbClr val="800080"/>
                </a:solidFill>
                <a:sym typeface="Gill Sans SemiBold"/>
              </a:rPr>
              <a:t> </a:t>
            </a:r>
            <a:r>
              <a:rPr lang="en-US" sz="2000" dirty="0" smtClean="0">
                <a:solidFill>
                  <a:srgbClr val="800080"/>
                </a:solidFill>
                <a:sym typeface="Gill Sans SemiBold"/>
              </a:rPr>
              <a:t>Is the pendulum actually cooled?</a:t>
            </a:r>
            <a:br>
              <a:rPr lang="en-US" sz="20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800080"/>
                </a:solidFill>
                <a:sym typeface="Gill Sans SemiBold"/>
              </a:rPr>
              <a:t>    Down to what temperature? </a:t>
            </a:r>
            <a:br>
              <a:rPr lang="en-US" sz="2000" dirty="0" smtClean="0">
                <a:solidFill>
                  <a:srgbClr val="80008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2600"/>
                </a:solidFill>
                <a:sym typeface="Gill Sans SemiBold"/>
              </a:rPr>
              <a:t>3. </a:t>
            </a: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How fast the pendulum recovers the </a:t>
            </a:r>
            <a:br>
              <a:rPr lang="en-US" sz="20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	  original temperature once R is returned </a:t>
            </a:r>
            <a:br>
              <a:rPr lang="en-US" sz="2000" dirty="0" smtClean="0">
                <a:solidFill>
                  <a:srgbClr val="FF6600"/>
                </a:solidFill>
                <a:sym typeface="Gill Sans SemiBold"/>
              </a:rPr>
            </a:br>
            <a:r>
              <a:rPr lang="en-US" sz="2000" dirty="0" smtClean="0">
                <a:solidFill>
                  <a:srgbClr val="FF6600"/>
                </a:solidFill>
                <a:sym typeface="Gill Sans SemiBold"/>
              </a:rPr>
              <a:t>	  to the room temp.?</a:t>
            </a:r>
            <a:endParaRPr lang="en-US" sz="2000" dirty="0">
              <a:solidFill>
                <a:srgbClr val="FF66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63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3172" y="3392731"/>
            <a:ext cx="2697093" cy="3325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95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Newtonian </a:t>
            </a:r>
            <a:r>
              <a:rPr lang="en-US" b="1" dirty="0">
                <a:latin typeface="+mj-lt"/>
              </a:rPr>
              <a:t>Gravity </a:t>
            </a:r>
            <a:r>
              <a:rPr lang="en-US" b="1" dirty="0" smtClean="0">
                <a:latin typeface="+mj-lt"/>
              </a:rPr>
              <a:t>noise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Mass density fluctuations around the test masses</a:t>
            </a:r>
            <a:br>
              <a:rPr lang="en-US" b="1" dirty="0" smtClean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=&gt; test mass motion via gravitational coupling</a:t>
            </a:r>
            <a:endParaRPr lang="en-US" b="1" dirty="0" smtClean="0">
              <a:solidFill>
                <a:srgbClr val="0000FF"/>
              </a:solidFill>
              <a:latin typeface="+mj-lt"/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Dominant source of Newtonian noise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/>
            </a:r>
            <a:br>
              <a:rPr lang="en-US" b="1" dirty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= Seismic surface wave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</a:rPr>
            </a:br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Mitigation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1) </a:t>
            </a:r>
            <a:r>
              <a:rPr lang="en-US" sz="2400" b="1" dirty="0" smtClean="0">
                <a:solidFill>
                  <a:srgbClr val="008000"/>
                </a:solidFill>
              </a:rPr>
              <a:t>Going to quiet place (underground)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2) </a:t>
            </a:r>
            <a:r>
              <a:rPr lang="en-US" sz="2400" b="1" dirty="0" err="1" smtClean="0">
                <a:solidFill>
                  <a:srgbClr val="008000"/>
                </a:solidFill>
              </a:rPr>
              <a:t>Feedforward</a:t>
            </a:r>
            <a:r>
              <a:rPr lang="en-US" sz="2400" b="1" dirty="0" smtClean="0">
                <a:solidFill>
                  <a:srgbClr val="008000"/>
                </a:solidFill>
              </a:rPr>
              <a:t> subtraction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3) Passive reduction by shaping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	  local topography</a:t>
            </a:r>
            <a:endParaRPr lang="en-US" sz="2000" b="1" dirty="0">
              <a:solidFill>
                <a:srgbClr val="008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00" y="2891134"/>
            <a:ext cx="4316900" cy="3806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771293" y="3196800"/>
            <a:ext cx="950362" cy="2954880"/>
          </a:xfrm>
          <a:custGeom>
            <a:avLst/>
            <a:gdLst>
              <a:gd name="connsiteX0" fmla="*/ 0 w 950362"/>
              <a:gd name="connsiteY0" fmla="*/ 0 h 2954880"/>
              <a:gd name="connsiteX1" fmla="*/ 190072 w 950362"/>
              <a:gd name="connsiteY1" fmla="*/ 345600 h 2954880"/>
              <a:gd name="connsiteX2" fmla="*/ 302388 w 950362"/>
              <a:gd name="connsiteY2" fmla="*/ 544320 h 2954880"/>
              <a:gd name="connsiteX3" fmla="*/ 457902 w 950362"/>
              <a:gd name="connsiteY3" fmla="*/ 1071360 h 2954880"/>
              <a:gd name="connsiteX4" fmla="*/ 812128 w 950362"/>
              <a:gd name="connsiteY4" fmla="*/ 2462400 h 2954880"/>
              <a:gd name="connsiteX5" fmla="*/ 950362 w 950362"/>
              <a:gd name="connsiteY5" fmla="*/ 2954880 h 295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362" h="2954880">
                <a:moveTo>
                  <a:pt x="0" y="0"/>
                </a:moveTo>
                <a:lnTo>
                  <a:pt x="190072" y="345600"/>
                </a:lnTo>
                <a:cubicBezTo>
                  <a:pt x="240470" y="436320"/>
                  <a:pt x="257750" y="423360"/>
                  <a:pt x="302388" y="544320"/>
                </a:cubicBezTo>
                <a:cubicBezTo>
                  <a:pt x="347026" y="665280"/>
                  <a:pt x="372945" y="751680"/>
                  <a:pt x="457902" y="1071360"/>
                </a:cubicBezTo>
                <a:cubicBezTo>
                  <a:pt x="542859" y="1391040"/>
                  <a:pt x="730051" y="2148480"/>
                  <a:pt x="812128" y="2462400"/>
                </a:cubicBezTo>
                <a:cubicBezTo>
                  <a:pt x="894205" y="2776320"/>
                  <a:pt x="950362" y="2954880"/>
                  <a:pt x="950362" y="295488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50077" y="4272494"/>
            <a:ext cx="6937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8872" lvl="0"/>
            <a:r>
              <a:rPr lang="en-US" sz="2000" b="1" dirty="0">
                <a:solidFill>
                  <a:srgbClr val="008000"/>
                </a:solidFill>
              </a:rPr>
              <a:t>NN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0384" y="4680720"/>
            <a:ext cx="184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lvl="0" algn="ctr"/>
            <a:r>
              <a:rPr lang="en-US" sz="2000" b="1" dirty="0" err="1" smtClean="0"/>
              <a:t>aLIGO</a:t>
            </a:r>
            <a:endParaRPr lang="en-US" sz="2000" b="1" dirty="0" smtClean="0"/>
          </a:p>
          <a:p>
            <a:pPr marL="118872" lvl="0" algn="ctr"/>
            <a:r>
              <a:rPr lang="en-US" sz="2000" b="1" dirty="0" smtClean="0"/>
              <a:t>sensitivity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34723" y="6051689"/>
            <a:ext cx="5757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J Driggers, et al, PRD 86, 102001 (2012)</a:t>
            </a:r>
          </a:p>
          <a:p>
            <a:r>
              <a:rPr lang="is-IS" dirty="0" smtClean="0"/>
              <a:t>J Harms, et al, Class</a:t>
            </a:r>
            <a:r>
              <a:rPr lang="is-IS" dirty="0"/>
              <a:t>. Quantum Grav</a:t>
            </a:r>
            <a:r>
              <a:rPr lang="is-IS" dirty="0" smtClean="0"/>
              <a:t>. 31 185011 </a:t>
            </a:r>
            <a:r>
              <a:rPr lang="is-IS" dirty="0"/>
              <a:t>(2014)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</a:rPr>
              <a:t>Mechanical </a:t>
            </a:r>
            <a:r>
              <a:rPr lang="en-US" sz="2800" b="1" dirty="0" err="1" smtClean="0">
                <a:latin typeface="+mj-lt"/>
              </a:rPr>
              <a:t>upconversion</a:t>
            </a:r>
            <a:r>
              <a:rPr lang="en-US" sz="2800" b="1" dirty="0" smtClean="0">
                <a:latin typeface="+mj-lt"/>
              </a:rPr>
              <a:t>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Large low frequency (f &lt; 1Hz) motion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u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pconverted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to 10~100Hz motion via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nonliner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processes</a:t>
            </a:r>
          </a:p>
          <a:p>
            <a:pPr lvl="1"/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Barkhausen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 noise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</a:rPr>
              <a:t>=&gt; low </a:t>
            </a:r>
            <a:r>
              <a:rPr lang="en-US" sz="2400" b="1" dirty="0" err="1">
                <a:solidFill>
                  <a:srgbClr val="FF0000"/>
                </a:solidFill>
              </a:rPr>
              <a:t>freq</a:t>
            </a:r>
            <a:r>
              <a:rPr lang="en-US" sz="2400" b="1" dirty="0">
                <a:solidFill>
                  <a:srgbClr val="FF0000"/>
                </a:solidFill>
              </a:rPr>
              <a:t> mirror actuation cause BH noise and </a:t>
            </a:r>
            <a:r>
              <a:rPr lang="en-US" sz="2400" b="1" dirty="0" err="1" smtClean="0">
                <a:solidFill>
                  <a:srgbClr val="FF0000"/>
                </a:solidFill>
              </a:rPr>
              <a:t>upconversion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Select better magnet materials (e.g. </a:t>
            </a:r>
            <a:r>
              <a:rPr lang="en-US" sz="2400" b="1" dirty="0" err="1" smtClean="0">
                <a:solidFill>
                  <a:srgbClr val="008000"/>
                </a:solidFill>
              </a:rPr>
              <a:t>SmCo</a:t>
            </a:r>
            <a:r>
              <a:rPr lang="en-US" sz="2400" b="1" dirty="0" smtClean="0">
                <a:solidFill>
                  <a:srgbClr val="008000"/>
                </a:solidFill>
              </a:rPr>
              <a:t>)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51" y="3809810"/>
            <a:ext cx="4776740" cy="2472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0" y="3866206"/>
            <a:ext cx="2614882" cy="2467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2308" y="6421118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www.nde-ed.org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Optical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591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altLang="ja-JP" sz="2800" b="1" dirty="0" smtClean="0"/>
              <a:t>Noises that contaminate the readout signal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</a:rPr>
              <a:t>Quantum noises (shot noise, radiation pressure noise)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</a:rPr>
              <a:t>Laser technical noises (frequency/intensity noise)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</a:rPr>
              <a:t>Modulation noises</a:t>
            </a:r>
          </a:p>
          <a:p>
            <a:pPr lvl="1"/>
            <a:r>
              <a:rPr lang="en-US" altLang="ja-JP" sz="2400" b="1" dirty="0" smtClean="0">
                <a:solidFill>
                  <a:srgbClr val="0000FF"/>
                </a:solidFill>
              </a:rPr>
              <a:t>Scattered light noise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28" y="3520530"/>
            <a:ext cx="5626100" cy="3390900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1585317" y="4234461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019796" y="4294085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 smtClean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3042323" y="2607253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 smtClean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1433628" y="500124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78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454558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noises: </a:t>
            </a:r>
            <a:r>
              <a:rPr lang="en-US" sz="2800" b="1" dirty="0" smtClean="0">
                <a:solidFill>
                  <a:srgbClr val="0000FF"/>
                </a:solidFill>
              </a:rPr>
              <a:t>Shot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Noise due to photon counting statistics</a:t>
            </a: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N detected photon =&gt; standard deviation √N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Increasing the incident power P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in</a:t>
            </a:r>
            <a:r>
              <a:rPr lang="en-US" sz="2400" b="1" dirty="0" smtClean="0">
                <a:solidFill>
                  <a:srgbClr val="0000FF"/>
                </a:solidFill>
              </a:rPr>
              <a:t>,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The shot noise is increased by </a:t>
            </a:r>
            <a:r>
              <a:rPr lang="en-US" sz="2400" b="1" dirty="0" smtClean="0">
                <a:solidFill>
                  <a:srgbClr val="FF0000"/>
                </a:solidFill>
              </a:rPr>
              <a:t>√P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in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The </a:t>
            </a:r>
            <a:r>
              <a:rPr lang="en-US" sz="2400" b="1" dirty="0" smtClean="0">
                <a:solidFill>
                  <a:srgbClr val="FF0000"/>
                </a:solidFill>
              </a:rPr>
              <a:t>signal amplitude is increased </a:t>
            </a:r>
            <a:r>
              <a:rPr lang="en-US" sz="2400" b="1" dirty="0">
                <a:solidFill>
                  <a:srgbClr val="FF0000"/>
                </a:solidFill>
              </a:rPr>
              <a:t>by </a:t>
            </a:r>
            <a:r>
              <a:rPr lang="en-US" sz="2400" b="1" dirty="0" smtClean="0">
                <a:solidFill>
                  <a:srgbClr val="FF0000"/>
                </a:solidFill>
              </a:rPr>
              <a:t>P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in</a:t>
            </a:r>
            <a:endParaRPr lang="en-US" sz="2400" b="1" baseline="-25000" dirty="0">
              <a:solidFill>
                <a:srgbClr val="FF0000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In total, the signal-to-noise ratio is improved by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17" y="5737268"/>
            <a:ext cx="2311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449134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noises: </a:t>
            </a:r>
            <a:r>
              <a:rPr lang="en-US" sz="2800" b="1" dirty="0" smtClean="0">
                <a:solidFill>
                  <a:srgbClr val="0000FF"/>
                </a:solidFill>
              </a:rPr>
              <a:t>Shot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Photon shot noise associated with </a:t>
            </a:r>
            <a:r>
              <a:rPr lang="en-US" sz="2400" b="1" dirty="0" err="1" smtClean="0">
                <a:solidFill>
                  <a:srgbClr val="0000FF"/>
                </a:solidFill>
              </a:rPr>
              <a:t>photodetection</a:t>
            </a:r>
            <a:r>
              <a:rPr lang="en-US" sz="2400" b="1" dirty="0" smtClean="0">
                <a:solidFill>
                  <a:srgbClr val="0000FF"/>
                </a:solidFill>
              </a:rPr>
              <a:t/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						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Michelson </a:t>
            </a:r>
            <a:r>
              <a:rPr lang="en-US" sz="2400" b="1" dirty="0" smtClean="0">
                <a:solidFill>
                  <a:srgbClr val="0000FF"/>
                </a:solidFill>
              </a:rPr>
              <a:t>interferometer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Michelson </a:t>
            </a:r>
            <a:r>
              <a:rPr lang="en-US" sz="2400" b="1" dirty="0" smtClean="0">
                <a:solidFill>
                  <a:srgbClr val="0000FF"/>
                </a:solidFill>
              </a:rPr>
              <a:t>response (@DC)</a:t>
            </a:r>
          </a:p>
          <a:p>
            <a:pPr marL="457200" lvl="1" indent="0">
              <a:buNone/>
            </a:pPr>
            <a:endParaRPr lang="en-US" sz="2400" b="1" dirty="0" smtClean="0">
              <a:solidFill>
                <a:srgbClr val="0000FF"/>
              </a:solidFill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03" y="1936916"/>
            <a:ext cx="3276600" cy="368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9635" y="3806075"/>
            <a:ext cx="218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at the limit of d𝜙-&gt;0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9907" y="2589909"/>
            <a:ext cx="3475332" cy="969496"/>
          </a:xfrm>
          <a:prstGeom prst="rect">
            <a:avLst/>
          </a:prstGeom>
        </p:spPr>
        <p:txBody>
          <a:bodyPr wrap="square" bIns="0">
            <a:spAutoFit/>
          </a:bodyPr>
          <a:lstStyle/>
          <a:p>
            <a:pPr lvl="1"/>
            <a:r>
              <a:rPr lang="en-US" sz="2000" b="1" i="1" dirty="0" err="1">
                <a:solidFill>
                  <a:srgbClr val="008000"/>
                </a:solidFill>
              </a:rPr>
              <a:t>i</a:t>
            </a:r>
            <a:r>
              <a:rPr lang="en-US" sz="2000" b="1" baseline="-25000" dirty="0" err="1">
                <a:solidFill>
                  <a:srgbClr val="008000"/>
                </a:solidFill>
              </a:rPr>
              <a:t>DC</a:t>
            </a:r>
            <a:r>
              <a:rPr lang="en-US" sz="2000" b="1" baseline="-25000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DC </a:t>
            </a:r>
            <a:r>
              <a:rPr lang="en-US" sz="2000" b="1" dirty="0" smtClean="0">
                <a:solidFill>
                  <a:srgbClr val="008000"/>
                </a:solidFill>
              </a:rPr>
              <a:t>Photocurrent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/>
            <a:r>
              <a:rPr lang="en-US" sz="2000" b="1" i="1" dirty="0" err="1">
                <a:solidFill>
                  <a:srgbClr val="008000"/>
                </a:solidFill>
              </a:rPr>
              <a:t>η</a:t>
            </a:r>
            <a:r>
              <a:rPr lang="en-US" sz="2000" b="1" baseline="-25000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PD Quantum Efficiency</a:t>
            </a:r>
          </a:p>
          <a:p>
            <a:pPr lvl="1"/>
            <a:r>
              <a:rPr lang="en-US" sz="2000" b="1" i="1" dirty="0" err="1" smtClean="0">
                <a:solidFill>
                  <a:srgbClr val="008000"/>
                </a:solidFill>
              </a:rPr>
              <a:t>ν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: </a:t>
            </a:r>
            <a:r>
              <a:rPr lang="en-US" sz="2000" b="1" dirty="0" smtClean="0">
                <a:solidFill>
                  <a:srgbClr val="008000"/>
                </a:solidFill>
              </a:rPr>
              <a:t>Optical Frequency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066" y="3392587"/>
            <a:ext cx="4466569" cy="1119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60162" y="4547110"/>
            <a:ext cx="517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Shot-noise limit of the Michelson phase sensitivity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98" y="5417307"/>
            <a:ext cx="3492500" cy="6985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24" idx="1"/>
          </p:cNvCxnSpPr>
          <p:nvPr/>
        </p:nvCxnSpPr>
        <p:spPr>
          <a:xfrm>
            <a:off x="5359635" y="4012462"/>
            <a:ext cx="1063057" cy="1407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1"/>
          </p:cNvCxnSpPr>
          <p:nvPr/>
        </p:nvCxnSpPr>
        <p:spPr>
          <a:xfrm>
            <a:off x="4705298" y="5713339"/>
            <a:ext cx="1250491" cy="826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955789" y="5403605"/>
            <a:ext cx="3475333" cy="784830"/>
          </a:xfrm>
          <a:prstGeom prst="rect">
            <a:avLst/>
          </a:prstGeom>
        </p:spPr>
        <p:txBody>
          <a:bodyPr wrap="square" bIns="0">
            <a:spAutoFit/>
          </a:bodyPr>
          <a:lstStyle/>
          <a:p>
            <a:pPr lvl="1"/>
            <a:r>
              <a:rPr lang="en-US" sz="2400" b="1" i="1" dirty="0" smtClean="0">
                <a:solidFill>
                  <a:srgbClr val="FF0000"/>
                </a:solidFill>
              </a:rPr>
              <a:t>1.3x10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-20</a:t>
            </a:r>
            <a:r>
              <a:rPr lang="en-US" sz="2400" b="1" i="1" dirty="0" smtClean="0">
                <a:solidFill>
                  <a:srgbClr val="FF0000"/>
                </a:solidFill>
              </a:rPr>
              <a:t> 1/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sqrtHz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b="1" i="1" dirty="0" smtClean="0">
                <a:solidFill>
                  <a:srgbClr val="FF0000"/>
                </a:solidFill>
              </a:rPr>
              <a:t>@1W, 1064nm, 4km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55789" y="5241869"/>
            <a:ext cx="3188211" cy="121589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371437" y="4385675"/>
            <a:ext cx="2467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Michelson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Strain Sensitivity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6" y="2710532"/>
            <a:ext cx="45212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Quadrupole nature of GWs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39459"/>
          </a:xfrm>
        </p:spPr>
        <p:txBody>
          <a:bodyPr>
            <a:normAutofit lnSpcReduction="10000"/>
          </a:bodyPr>
          <a:lstStyle/>
          <a:p>
            <a:r>
              <a:rPr lang="en-US" altLang="ja-JP" b="1" dirty="0" smtClean="0">
                <a:latin typeface="+mj-lt"/>
              </a:rPr>
              <a:t>Differential motion =&gt; </a:t>
            </a:r>
            <a:r>
              <a:rPr lang="en-US" altLang="ja-JP" b="1" smtClean="0">
                <a:latin typeface="+mj-lt"/>
              </a:rPr>
              <a:t>Michelson interferometer</a:t>
            </a:r>
            <a:endParaRPr lang="en-US" altLang="ja-JP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1" y="1595285"/>
            <a:ext cx="4429760" cy="4805680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4572000" y="1465419"/>
            <a:ext cx="4482786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sz="2800" b="1" dirty="0" smtClean="0">
                <a:latin typeface="Corbel"/>
                <a:cs typeface="Corbel"/>
              </a:rPr>
              <a:t>Longer baseline </a:t>
            </a:r>
            <a:br>
              <a:rPr lang="en-US" altLang="ja-JP" sz="2800" b="1" dirty="0" smtClean="0">
                <a:latin typeface="Corbel"/>
                <a:cs typeface="Corbel"/>
              </a:rPr>
            </a:br>
            <a:r>
              <a:rPr lang="en-US" altLang="ja-JP" sz="2800" b="1" dirty="0" smtClean="0">
                <a:latin typeface="Corbel"/>
                <a:cs typeface="Corbel"/>
              </a:rPr>
              <a:t>-&gt; bigger change</a:t>
            </a:r>
          </a:p>
          <a:p>
            <a:pPr lvl="1" defTabSz="914400"/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(displacement dx) = (Strain h) x (baseline L)</a:t>
            </a:r>
          </a:p>
          <a:p>
            <a:pPr lvl="1" defTabSz="914400"/>
            <a:endParaRPr lang="en-US" altLang="ja-JP" sz="24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defTabSz="914400"/>
            <a:r>
              <a:rPr lang="en-US" sz="2800" b="1" dirty="0" smtClean="0">
                <a:latin typeface="Corbel"/>
                <a:cs typeface="Corbel"/>
              </a:rPr>
              <a:t>Need to measure phase of the laser light</a:t>
            </a:r>
            <a:br>
              <a:rPr lang="en-US" sz="2800" b="1" dirty="0" smtClean="0">
                <a:latin typeface="Corbel"/>
                <a:cs typeface="Corbel"/>
              </a:rPr>
            </a:br>
            <a:r>
              <a:rPr lang="en-US" altLang="ja-JP" sz="2400" b="1" dirty="0" smtClean="0">
                <a:solidFill>
                  <a:srgbClr val="0000FF"/>
                </a:solidFill>
                <a:latin typeface="Corbel"/>
                <a:cs typeface="Corbel"/>
              </a:rPr>
              <a:t>=&gt; use “laser interferometry”</a:t>
            </a:r>
            <a:endParaRPr lang="en-US" altLang="ja-JP" sz="2400" b="1" baseline="30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678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Supplemental slide ~ Shot noise derivation</a:t>
            </a:r>
            <a:endParaRPr lang="en-US" sz="2800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7" y="1798732"/>
            <a:ext cx="7782703" cy="40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1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Quantum noises</a:t>
            </a:r>
            <a:r>
              <a:rPr lang="en-US" sz="2800" b="1" dirty="0"/>
              <a:t> </a:t>
            </a:r>
            <a:r>
              <a:rPr lang="en-US" sz="2800" b="1" dirty="0" smtClean="0"/>
              <a:t>~ </a:t>
            </a:r>
            <a:r>
              <a:rPr lang="en-US" sz="2800" b="1" dirty="0" smtClean="0">
                <a:solidFill>
                  <a:srgbClr val="0000FF"/>
                </a:solidFill>
              </a:rPr>
              <a:t>Radiation </a:t>
            </a:r>
            <a:r>
              <a:rPr lang="en-US" sz="2800" b="1" dirty="0">
                <a:solidFill>
                  <a:srgbClr val="0000FF"/>
                </a:solidFill>
              </a:rPr>
              <a:t>pressure </a:t>
            </a:r>
            <a:r>
              <a:rPr lang="en-US" sz="2800" b="1" dirty="0" smtClean="0">
                <a:solidFill>
                  <a:srgbClr val="0000FF"/>
                </a:solidFill>
              </a:rPr>
              <a:t>noise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Photon </a:t>
            </a:r>
            <a:r>
              <a:rPr lang="en-US" sz="2400" b="1" dirty="0">
                <a:solidFill>
                  <a:srgbClr val="0000FF"/>
                </a:solidFill>
              </a:rPr>
              <a:t>number fluctuation in the arm cavity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Fluctuation of the </a:t>
            </a:r>
            <a:r>
              <a:rPr lang="en-US" sz="2400" b="1" dirty="0" smtClean="0">
                <a:solidFill>
                  <a:srgbClr val="FF0000"/>
                </a:solidFill>
              </a:rPr>
              <a:t>back action force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Quantum noise of the input laser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Common noise for two arms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cancelled and does not appear in the signal</a:t>
            </a: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Vacuum fluctuation injected 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from the dark port</a:t>
            </a:r>
            <a:r>
              <a:rPr lang="en-US" sz="2400" b="1" dirty="0">
                <a:solidFill>
                  <a:srgbClr val="0000FF"/>
                </a:solidFill>
              </a:rPr>
              <a:t/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</a:t>
            </a:r>
            <a:r>
              <a:rPr lang="en-US" sz="2400" b="1" dirty="0" smtClean="0">
                <a:solidFill>
                  <a:srgbClr val="FF0000"/>
                </a:solidFill>
              </a:rPr>
              <a:t>Differentially power fluctuation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=&gt; Cause the noise in the GW signal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62" y="1918417"/>
            <a:ext cx="3329873" cy="382318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4776474"/>
            <a:ext cx="1816100" cy="381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5259522"/>
            <a:ext cx="2845991" cy="131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Quantum </a:t>
            </a:r>
            <a:r>
              <a:rPr lang="en-US" b="1" dirty="0"/>
              <a:t>noises</a:t>
            </a:r>
          </a:p>
          <a:p>
            <a:pPr lvl="1">
              <a:lnSpc>
                <a:spcPct val="8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Standard Quantum Limit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(SQL)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35" y="1820441"/>
            <a:ext cx="6842617" cy="41734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6028470"/>
            <a:ext cx="8234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- Trade</a:t>
            </a:r>
            <a:r>
              <a:rPr lang="en-US" sz="2400" b="1" dirty="0">
                <a:solidFill>
                  <a:srgbClr val="008000"/>
                </a:solidFill>
              </a:rPr>
              <a:t>-off Between Shot Noise and Radiation-Pressure </a:t>
            </a:r>
            <a:r>
              <a:rPr lang="en-US" sz="2400" b="1" dirty="0" smtClean="0">
                <a:solidFill>
                  <a:srgbClr val="008000"/>
                </a:solidFill>
              </a:rPr>
              <a:t>Noise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- Uncertainty of the test mass position due to observation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01" y="4677810"/>
            <a:ext cx="2482937" cy="6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Laser frequency noise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Laser wavelength (</a:t>
            </a:r>
            <a:r>
              <a:rPr lang="en-US" sz="2400" b="1" dirty="0" err="1" smtClean="0">
                <a:solidFill>
                  <a:srgbClr val="0000FF"/>
                </a:solidFill>
              </a:rPr>
              <a:t>λ</a:t>
            </a:r>
            <a:r>
              <a:rPr lang="en-US" sz="2400" b="1" dirty="0" smtClean="0">
                <a:solidFill>
                  <a:srgbClr val="0000FF"/>
                </a:solidFill>
              </a:rPr>
              <a:t> = c / </a:t>
            </a:r>
            <a:r>
              <a:rPr lang="en-US" sz="2400" b="1" dirty="0" err="1" smtClean="0">
                <a:solidFill>
                  <a:srgbClr val="0000FF"/>
                </a:solidFill>
              </a:rPr>
              <a:t>ν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 reference for the displacement measurement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Optical phase 𝜙 = 2 pi </a:t>
            </a:r>
            <a:r>
              <a:rPr lang="en-US" sz="2400" b="1" dirty="0" err="1">
                <a:solidFill>
                  <a:srgbClr val="0000FF"/>
                </a:solidFill>
              </a:rPr>
              <a:t>ν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L / c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d𝜙 </a:t>
            </a:r>
            <a:r>
              <a:rPr lang="en-US" sz="2400" b="1" dirty="0">
                <a:solidFill>
                  <a:srgbClr val="FF0000"/>
                </a:solidFill>
              </a:rPr>
              <a:t>= 2 pi </a:t>
            </a:r>
            <a:r>
              <a:rPr lang="en-US" sz="2400" b="1" dirty="0" smtClean="0">
                <a:solidFill>
                  <a:srgbClr val="FF0000"/>
                </a:solidFill>
              </a:rPr>
              <a:t>/ 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(L </a:t>
            </a:r>
            <a:r>
              <a:rPr lang="en-US" sz="2400" b="1" dirty="0" err="1" smtClean="0">
                <a:solidFill>
                  <a:srgbClr val="FF0000"/>
                </a:solidFill>
              </a:rPr>
              <a:t>dν</a:t>
            </a:r>
            <a:r>
              <a:rPr lang="en-US" sz="2400" b="1" dirty="0" smtClean="0">
                <a:solidFill>
                  <a:srgbClr val="FF0000"/>
                </a:solidFill>
              </a:rPr>
              <a:t> + </a:t>
            </a:r>
            <a:r>
              <a:rPr lang="en-US" sz="2400" b="1" dirty="0" err="1" smtClean="0">
                <a:solidFill>
                  <a:srgbClr val="FF0000"/>
                </a:solidFill>
              </a:rPr>
              <a:t>ν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dL</a:t>
            </a:r>
            <a:r>
              <a:rPr lang="en-US" sz="2400" b="1" dirty="0" smtClean="0">
                <a:solidFill>
                  <a:srgbClr val="FF0000"/>
                </a:solidFill>
              </a:rPr>
              <a:t>)  &lt;= indistinguishable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endParaRPr lang="en-US" sz="2400" b="1" dirty="0" smtClean="0">
              <a:solidFill>
                <a:srgbClr val="0000FF"/>
              </a:solidFill>
            </a:endParaRPr>
          </a:p>
          <a:p>
            <a:pPr lvl="1"/>
            <a:r>
              <a:rPr lang="en-US" sz="2400" b="1" dirty="0" err="1" smtClean="0">
                <a:solidFill>
                  <a:srgbClr val="0000FF"/>
                </a:solidFill>
              </a:rPr>
              <a:t>dL</a:t>
            </a:r>
            <a:r>
              <a:rPr lang="en-US" sz="2400" b="1" dirty="0" smtClean="0">
                <a:solidFill>
                  <a:srgbClr val="0000FF"/>
                </a:solidFill>
              </a:rPr>
              <a:t>/L target 10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-24</a:t>
            </a:r>
            <a:br>
              <a:rPr lang="en-US" sz="2400" b="1" baseline="30000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 </a:t>
            </a:r>
            <a:r>
              <a:rPr lang="en-US" sz="2400" b="1" dirty="0" err="1">
                <a:solidFill>
                  <a:srgbClr val="FF0000"/>
                </a:solidFill>
              </a:rPr>
              <a:t>dν</a:t>
            </a:r>
            <a:r>
              <a:rPr lang="en-US" sz="2400" b="1" dirty="0">
                <a:solidFill>
                  <a:srgbClr val="FF0000"/>
                </a:solidFill>
              </a:rPr>
              <a:t> = 10</a:t>
            </a:r>
            <a:r>
              <a:rPr lang="en-US" sz="2400" b="1" baseline="30000" dirty="0">
                <a:solidFill>
                  <a:srgbClr val="FF0000"/>
                </a:solidFill>
              </a:rPr>
              <a:t>-24</a:t>
            </a:r>
            <a:r>
              <a:rPr lang="en-US" sz="2400" b="1" dirty="0">
                <a:solidFill>
                  <a:srgbClr val="FF0000"/>
                </a:solidFill>
              </a:rPr>
              <a:t> x </a:t>
            </a:r>
            <a:r>
              <a:rPr lang="en-US" sz="2400" b="1" dirty="0" smtClean="0">
                <a:solidFill>
                  <a:srgbClr val="FF0000"/>
                </a:solidFill>
              </a:rPr>
              <a:t>300 </a:t>
            </a:r>
            <a:r>
              <a:rPr lang="en-US" sz="2400" b="1" dirty="0">
                <a:solidFill>
                  <a:srgbClr val="FF0000"/>
                </a:solidFill>
              </a:rPr>
              <a:t>THz </a:t>
            </a:r>
            <a:r>
              <a:rPr lang="en-US" sz="2400" b="1" dirty="0"/>
              <a:t> </a:t>
            </a:r>
            <a:r>
              <a:rPr lang="en-US" sz="2000" b="1" dirty="0"/>
              <a:t>(1064nmYAG laser</a:t>
            </a:r>
            <a:r>
              <a:rPr lang="en-US" sz="20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            </a:t>
            </a:r>
            <a:r>
              <a:rPr lang="en-US" sz="2400" b="1" dirty="0" smtClean="0">
                <a:solidFill>
                  <a:srgbClr val="FF0000"/>
                </a:solidFill>
              </a:rPr>
              <a:t>= 3 x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-10</a:t>
            </a:r>
            <a:r>
              <a:rPr lang="en-US" sz="2400" b="1" dirty="0" smtClean="0">
                <a:solidFill>
                  <a:srgbClr val="FF0000"/>
                </a:solidFill>
              </a:rPr>
              <a:t> Hz/</a:t>
            </a:r>
            <a:r>
              <a:rPr lang="en-US" sz="2400" b="1" dirty="0" err="1" smtClean="0">
                <a:solidFill>
                  <a:srgbClr val="FF0000"/>
                </a:solidFill>
              </a:rPr>
              <a:t>rtHz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85" y="3549722"/>
            <a:ext cx="1765300" cy="95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2258" y="3431534"/>
            <a:ext cx="2220450" cy="1237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843" y="391789"/>
            <a:ext cx="4241040" cy="26627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43697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Laser frequency noise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Target: </a:t>
            </a:r>
            <a:r>
              <a:rPr lang="en-US" sz="2000" b="1" dirty="0" err="1">
                <a:solidFill>
                  <a:srgbClr val="FF0000"/>
                </a:solidFill>
              </a:rPr>
              <a:t>dν</a:t>
            </a:r>
            <a:r>
              <a:rPr lang="en-US" sz="2000" b="1" baseline="-25000" dirty="0" err="1">
                <a:solidFill>
                  <a:srgbClr val="FF0000"/>
                </a:solidFill>
              </a:rPr>
              <a:t>eff</a:t>
            </a:r>
            <a:r>
              <a:rPr lang="en-US" sz="2000" b="1" dirty="0">
                <a:solidFill>
                  <a:srgbClr val="FF0000"/>
                </a:solidFill>
              </a:rPr>
              <a:t> = 3 x 10</a:t>
            </a:r>
            <a:r>
              <a:rPr lang="en-US" sz="2000" b="1" baseline="30000" dirty="0">
                <a:solidFill>
                  <a:srgbClr val="FF0000"/>
                </a:solidFill>
              </a:rPr>
              <a:t>-10</a:t>
            </a:r>
            <a:r>
              <a:rPr lang="en-US" sz="2000" b="1" dirty="0">
                <a:solidFill>
                  <a:srgbClr val="FF0000"/>
                </a:solidFill>
              </a:rPr>
              <a:t> Hz/</a:t>
            </a:r>
            <a:r>
              <a:rPr lang="en-US" sz="2000" b="1" dirty="0" err="1">
                <a:solidFill>
                  <a:srgbClr val="FF0000"/>
                </a:solidFill>
              </a:rPr>
              <a:t>rtHz</a:t>
            </a:r>
            <a:endParaRPr lang="en-US" sz="2000" b="1" dirty="0">
              <a:solidFill>
                <a:srgbClr val="FF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Laser stability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dν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</a:rPr>
              <a:t>10~100 Hz/</a:t>
            </a:r>
            <a:r>
              <a:rPr lang="en-US" sz="2000" b="1" dirty="0" err="1" smtClean="0">
                <a:solidFill>
                  <a:srgbClr val="FF0000"/>
                </a:solidFill>
              </a:rPr>
              <a:t>rtHz</a:t>
            </a:r>
            <a:r>
              <a:rPr lang="en-US" sz="2000" b="1" dirty="0" smtClean="0">
                <a:solidFill>
                  <a:srgbClr val="FF0000"/>
                </a:solidFill>
              </a:rPr>
              <a:t> @100Hz</a:t>
            </a:r>
            <a:endParaRPr lang="en-US" sz="2000" b="1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 smtClean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65402"/>
            <a:ext cx="7404100" cy="264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5699" y="3274440"/>
            <a:ext cx="45350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3-stage cascaded</a:t>
            </a:r>
            <a:br>
              <a:rPr lang="en-US" sz="2800" b="1" dirty="0" smtClean="0">
                <a:solidFill>
                  <a:srgbClr val="008000"/>
                </a:solidFill>
              </a:rPr>
            </a:br>
            <a:r>
              <a:rPr lang="en-US" sz="2800" b="1" dirty="0" smtClean="0">
                <a:solidFill>
                  <a:srgbClr val="008000"/>
                </a:solidFill>
              </a:rPr>
              <a:t>laser frequency stabilization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4394" y="2823709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iLIGO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35117" y="548183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008000"/>
                </a:solidFill>
              </a:rPr>
              <a:t>Michelson’s differential sensitivity provides</a:t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Frequency noise cancellation of 1/100~1/1000</a:t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“Common Mode Rejection”</a:t>
            </a:r>
          </a:p>
        </p:txBody>
      </p:sp>
    </p:spTree>
    <p:extLst>
      <p:ext uri="{BB962C8B-B14F-4D97-AF65-F5344CB8AC3E}">
        <p14:creationId xmlns:p14="http://schemas.microsoft.com/office/powerpoint/2010/main" val="17693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Laser intensity noise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Relative Intensity Noise (RIN): </a:t>
            </a:r>
            <a:r>
              <a:rPr lang="en-US" b="1" dirty="0" err="1" smtClean="0">
                <a:solidFill>
                  <a:srgbClr val="0000FF"/>
                </a:solidFill>
              </a:rPr>
              <a:t>dP</a:t>
            </a:r>
            <a:r>
              <a:rPr lang="en-US" b="1" dirty="0" smtClean="0">
                <a:solidFill>
                  <a:srgbClr val="0000FF"/>
                </a:solidFill>
              </a:rPr>
              <a:t>/P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Sensor output V = P x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=&gt; </a:t>
            </a:r>
            <a:r>
              <a:rPr lang="en-US" b="1" dirty="0" err="1" smtClean="0">
                <a:solidFill>
                  <a:srgbClr val="FF0000"/>
                </a:solidFill>
              </a:rPr>
              <a:t>dV</a:t>
            </a:r>
            <a:r>
              <a:rPr lang="en-US" b="1" dirty="0" smtClean="0">
                <a:solidFill>
                  <a:srgbClr val="FF0000"/>
                </a:solidFill>
              </a:rPr>
              <a:t> = P dx + x </a:t>
            </a:r>
            <a:r>
              <a:rPr lang="en-US" b="1" dirty="0" err="1" smtClean="0">
                <a:solidFill>
                  <a:srgbClr val="FF0000"/>
                </a:solidFill>
              </a:rPr>
              <a:t>dP</a:t>
            </a:r>
            <a:r>
              <a:rPr lang="en-US" b="1" dirty="0" smtClean="0">
                <a:solidFill>
                  <a:srgbClr val="FF0000"/>
                </a:solidFill>
              </a:rPr>
              <a:t> 	&lt;= </a:t>
            </a:r>
            <a:r>
              <a:rPr lang="en-US" b="1" dirty="0">
                <a:solidFill>
                  <a:srgbClr val="FF0000"/>
                </a:solidFill>
              </a:rPr>
              <a:t>indistinguishable</a:t>
            </a: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Requirement: RIN </a:t>
            </a:r>
            <a:r>
              <a:rPr lang="en-US" b="1" dirty="0">
                <a:solidFill>
                  <a:srgbClr val="0000FF"/>
                </a:solidFill>
              </a:rPr>
              <a:t>= </a:t>
            </a:r>
            <a:r>
              <a:rPr lang="en-US" b="1" dirty="0" smtClean="0">
                <a:solidFill>
                  <a:srgbClr val="0000FF"/>
                </a:solidFill>
              </a:rPr>
              <a:t>10</a:t>
            </a:r>
            <a:r>
              <a:rPr lang="en-US" b="1" baseline="30000" dirty="0" smtClean="0">
                <a:solidFill>
                  <a:srgbClr val="0000FF"/>
                </a:solidFill>
              </a:rPr>
              <a:t>-</a:t>
            </a:r>
            <a:r>
              <a:rPr lang="en-US" b="1" baseline="30000" dirty="0">
                <a:solidFill>
                  <a:srgbClr val="0000FF"/>
                </a:solidFill>
              </a:rPr>
              <a:t>9</a:t>
            </a:r>
            <a:r>
              <a:rPr lang="en-US" b="1" dirty="0">
                <a:solidFill>
                  <a:srgbClr val="0000FF"/>
                </a:solidFill>
              </a:rPr>
              <a:t> 1</a:t>
            </a:r>
            <a:r>
              <a:rPr lang="en-US" b="1" dirty="0" smtClean="0">
                <a:solidFill>
                  <a:srgbClr val="0000FF"/>
                </a:solidFill>
              </a:rPr>
              <a:t>/√Hz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		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baseline="-25000" dirty="0" err="1" smtClean="0">
                <a:solidFill>
                  <a:srgbClr val="0000FF"/>
                </a:solidFill>
              </a:rPr>
              <a:t>ofs</a:t>
            </a:r>
            <a:r>
              <a:rPr lang="en-US" dirty="0" smtClean="0">
                <a:solidFill>
                  <a:srgbClr val="0000FF"/>
                </a:solidFill>
              </a:rPr>
              <a:t>=10e-12 (DC Readout)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		=&gt; dx=1e-20 m/√</a:t>
            </a:r>
            <a:r>
              <a:rPr lang="en-US" dirty="0">
                <a:solidFill>
                  <a:srgbClr val="0000FF"/>
                </a:solidFill>
              </a:rPr>
              <a:t>Hz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39" y="3396381"/>
            <a:ext cx="2451100" cy="101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8513" y="3182912"/>
            <a:ext cx="2702327" cy="14374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Laser intensity noise ~ intensity </a:t>
            </a:r>
            <a:r>
              <a:rPr lang="en-US" sz="2800" b="1" dirty="0" err="1" smtClean="0"/>
              <a:t>stabiliaztion</a:t>
            </a:r>
            <a:endParaRPr lang="en-US" sz="2800" b="1" dirty="0"/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Requirement</a:t>
            </a:r>
            <a:r>
              <a:rPr lang="en-US" sz="2400" b="1" dirty="0">
                <a:solidFill>
                  <a:srgbClr val="0000FF"/>
                </a:solidFill>
              </a:rPr>
              <a:t>: RIN = 10</a:t>
            </a:r>
            <a:r>
              <a:rPr lang="en-US" sz="2400" b="1" baseline="30000" dirty="0">
                <a:solidFill>
                  <a:srgbClr val="0000FF"/>
                </a:solidFill>
              </a:rPr>
              <a:t>-9</a:t>
            </a:r>
            <a:r>
              <a:rPr lang="en-US" sz="2400" b="1" dirty="0">
                <a:solidFill>
                  <a:srgbClr val="0000FF"/>
                </a:solidFill>
              </a:rPr>
              <a:t> 1/√</a:t>
            </a:r>
            <a:r>
              <a:rPr lang="en-US" sz="2400" b="1" dirty="0" smtClean="0">
                <a:solidFill>
                  <a:srgbClr val="0000FF"/>
                </a:solidFill>
              </a:rPr>
              <a:t>Hz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2-stage cascaded intensity stabilization control</a:t>
            </a:r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Challenge: requires 300mA of </a:t>
            </a:r>
            <a:r>
              <a:rPr lang="en-US" sz="2400" b="1" dirty="0" err="1" smtClean="0">
                <a:solidFill>
                  <a:srgbClr val="0000FF"/>
                </a:solidFill>
              </a:rPr>
              <a:t>photodetection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0000FF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Shot noise limited RIN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In-vacuum 8-branch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Photodiode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970" y="3556735"/>
            <a:ext cx="4305151" cy="32288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888503"/>
            <a:ext cx="3796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Kwee</a:t>
            </a:r>
            <a:r>
              <a:rPr lang="en-US" dirty="0" smtClean="0"/>
              <a:t> et al, </a:t>
            </a:r>
            <a:br>
              <a:rPr lang="en-US" dirty="0" smtClean="0"/>
            </a:br>
            <a:r>
              <a:rPr lang="en-US" dirty="0" smtClean="0"/>
              <a:t>Optics Express</a:t>
            </a:r>
            <a:r>
              <a:rPr lang="en-US" dirty="0"/>
              <a:t> </a:t>
            </a:r>
            <a:r>
              <a:rPr lang="en-US" b="1" dirty="0" smtClean="0"/>
              <a:t>20</a:t>
            </a:r>
            <a:r>
              <a:rPr lang="en-US" dirty="0" smtClean="0"/>
              <a:t> 10617</a:t>
            </a:r>
            <a:r>
              <a:rPr lang="en-US" dirty="0"/>
              <a:t>-10634 (2012)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30" y="2790240"/>
            <a:ext cx="3875979" cy="7366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046341" y="4481032"/>
            <a:ext cx="1207629" cy="423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5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84417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Modulation noises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RF Residual Amplitude </a:t>
            </a:r>
            <a:r>
              <a:rPr lang="en-US" sz="2000" b="1" dirty="0" smtClean="0">
                <a:solidFill>
                  <a:srgbClr val="0000FF"/>
                </a:solidFill>
              </a:rPr>
              <a:t>Modulation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Modulation Oscillator </a:t>
            </a:r>
            <a:r>
              <a:rPr lang="en-US" sz="2000" b="1" dirty="0">
                <a:solidFill>
                  <a:srgbClr val="0000FF"/>
                </a:solidFill>
              </a:rPr>
              <a:t>Phase </a:t>
            </a:r>
            <a:r>
              <a:rPr lang="en-US" sz="2000" b="1" dirty="0" smtClean="0">
                <a:solidFill>
                  <a:srgbClr val="0000FF"/>
                </a:solidFill>
              </a:rPr>
              <a:t>Noise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Modulation Oscillator Amplitude Noise</a:t>
            </a:r>
            <a:endParaRPr lang="en-US" sz="2000" b="1" dirty="0">
              <a:solidFill>
                <a:srgbClr val="0000FF"/>
              </a:solidFill>
            </a:endParaRPr>
          </a:p>
          <a:p>
            <a:r>
              <a:rPr lang="en-US" sz="2400" b="1" dirty="0" smtClean="0"/>
              <a:t>Produce noise sidebands on the modulation sidebands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>
                <a:solidFill>
                  <a:srgbClr val="008000"/>
                </a:solidFill>
              </a:rPr>
              <a:t>Mitigation</a:t>
            </a:r>
          </a:p>
          <a:p>
            <a:pPr lvl="1"/>
            <a:r>
              <a:rPr lang="en-US" sz="2000" dirty="0" smtClean="0">
                <a:solidFill>
                  <a:srgbClr val="008000"/>
                </a:solidFill>
              </a:rPr>
              <a:t>For the GW signal: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 Use DC readout and eliminate them 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by an “output mode cleaner cavity”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322" y="3012725"/>
            <a:ext cx="3988876" cy="3845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15" y="6400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J. Camp et al JOSA A </a:t>
            </a:r>
            <a:r>
              <a:rPr lang="en-US" b="1" dirty="0" smtClean="0">
                <a:hlinkClick r:id="rId3"/>
              </a:rPr>
              <a:t>17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120-128 (2000</a:t>
            </a:r>
            <a:r>
              <a:rPr lang="en-US" dirty="0" smtClean="0">
                <a:hlinkClick r:id="rId3"/>
              </a:rPr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26" y="2851084"/>
            <a:ext cx="4058942" cy="20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29464" y="925959"/>
            <a:ext cx="9391524" cy="5474841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Scattered </a:t>
            </a:r>
            <a:r>
              <a:rPr lang="en-US" sz="2400" b="1" dirty="0"/>
              <a:t>light </a:t>
            </a:r>
            <a:r>
              <a:rPr lang="en-US" sz="2400" b="1" dirty="0" smtClean="0"/>
              <a:t>noise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Scattered light recouples to the interferometer </a:t>
            </a:r>
            <a:r>
              <a:rPr lang="en-US" sz="2000" b="1" dirty="0" smtClean="0">
                <a:solidFill>
                  <a:srgbClr val="0000FF"/>
                </a:solidFill>
              </a:rPr>
              <a:t>beam</a:t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with an arbitrary phase </a:t>
            </a:r>
            <a:r>
              <a:rPr lang="en-US" sz="2000" b="1" dirty="0">
                <a:solidFill>
                  <a:srgbClr val="0000FF"/>
                </a:solidFill>
              </a:rPr>
              <a:t/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=</a:t>
            </a:r>
            <a:r>
              <a:rPr lang="en-US" sz="2000" b="1" dirty="0">
                <a:solidFill>
                  <a:srgbClr val="FF0000"/>
                </a:solidFill>
              </a:rPr>
              <a:t>&gt; </a:t>
            </a:r>
            <a:r>
              <a:rPr lang="en-US" sz="2000" b="1" dirty="0" smtClean="0">
                <a:solidFill>
                  <a:srgbClr val="FF0000"/>
                </a:solidFill>
              </a:rPr>
              <a:t>causes </a:t>
            </a:r>
            <a:r>
              <a:rPr lang="en-US" sz="2000" b="1" dirty="0">
                <a:solidFill>
                  <a:srgbClr val="FF0000"/>
                </a:solidFill>
              </a:rPr>
              <a:t>amplitude and phase </a:t>
            </a:r>
            <a:r>
              <a:rPr lang="en-US" sz="2000" b="1" dirty="0" smtClean="0">
                <a:solidFill>
                  <a:srgbClr val="FF0000"/>
                </a:solidFill>
              </a:rPr>
              <a:t>fluctuation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Two effects:</a:t>
            </a:r>
            <a:r>
              <a:rPr lang="en-US" sz="2000" b="1" dirty="0">
                <a:solidFill>
                  <a:srgbClr val="FF0000"/>
                </a:solidFill>
              </a:rPr>
              <a:t/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1. Small </a:t>
            </a:r>
            <a:r>
              <a:rPr lang="en-US" sz="2000" b="1" dirty="0" smtClean="0">
                <a:solidFill>
                  <a:srgbClr val="FF0000"/>
                </a:solidFill>
              </a:rPr>
              <a:t>motion </a:t>
            </a:r>
            <a:r>
              <a:rPr lang="en-US" sz="2000" b="1" dirty="0">
                <a:solidFill>
                  <a:srgbClr val="FF0000"/>
                </a:solidFill>
              </a:rPr>
              <a:t>regime: </a:t>
            </a:r>
            <a:r>
              <a:rPr lang="en-US" sz="2000" b="1" dirty="0"/>
              <a:t>linear coupling of the phase fluctuation </a:t>
            </a:r>
            <a:r>
              <a:rPr lang="en-US" sz="2000" b="1" dirty="0">
                <a:solidFill>
                  <a:srgbClr val="FF0000"/>
                </a:solidFill>
              </a:rPr>
              <a:t/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2. Large motion regime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smtClean="0">
                <a:solidFill>
                  <a:srgbClr val="000000"/>
                </a:solidFill>
              </a:rPr>
              <a:t>low </a:t>
            </a:r>
            <a:r>
              <a:rPr lang="en-US" sz="2000" b="1" dirty="0" err="1" smtClean="0">
                <a:solidFill>
                  <a:srgbClr val="000000"/>
                </a:solidFill>
              </a:rPr>
              <a:t>freq</a:t>
            </a:r>
            <a:r>
              <a:rPr lang="en-US" sz="2000" b="1" dirty="0" smtClean="0">
                <a:solidFill>
                  <a:srgbClr val="000000"/>
                </a:solidFill>
              </a:rPr>
              <a:t> large motion of the scattering object =&gt; </a:t>
            </a:r>
            <a:r>
              <a:rPr lang="en-US" sz="2000" b="1" dirty="0" err="1" smtClean="0">
                <a:solidFill>
                  <a:srgbClr val="000000"/>
                </a:solidFill>
              </a:rPr>
              <a:t>upconversion</a:t>
            </a:r>
            <a:r>
              <a:rPr lang="en-US" sz="2000" b="1" dirty="0" smtClean="0">
                <a:solidFill>
                  <a:srgbClr val="000000"/>
                </a:solidFill>
              </a:rPr>
              <a:t> via fringe wrapping</a:t>
            </a:r>
          </a:p>
          <a:p>
            <a:pPr lvl="1"/>
            <a:endParaRPr lang="en-US" sz="2000" b="1" dirty="0">
              <a:solidFill>
                <a:srgbClr val="00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008000"/>
                </a:solidFill>
              </a:rPr>
              <a:t>Mitigation</a:t>
            </a:r>
          </a:p>
          <a:p>
            <a:pPr lvl="2"/>
            <a:r>
              <a:rPr lang="en-US" sz="2000" b="1" dirty="0">
                <a:solidFill>
                  <a:srgbClr val="008000"/>
                </a:solidFill>
              </a:rPr>
              <a:t>Reduce scattered light</a:t>
            </a:r>
          </a:p>
          <a:p>
            <a:pPr lvl="2"/>
            <a:r>
              <a:rPr lang="en-US" sz="2000" b="1" dirty="0" smtClean="0">
                <a:solidFill>
                  <a:srgbClr val="008000"/>
                </a:solidFill>
              </a:rPr>
              <a:t>Vibration isolation </a:t>
            </a:r>
            <a:br>
              <a:rPr lang="en-US" sz="2000" b="1" dirty="0" smtClean="0">
                <a:solidFill>
                  <a:srgbClr val="008000"/>
                </a:solidFill>
              </a:rPr>
            </a:br>
            <a:r>
              <a:rPr lang="en-US" sz="2000" b="1" dirty="0" smtClean="0">
                <a:solidFill>
                  <a:srgbClr val="008000"/>
                </a:solidFill>
              </a:rPr>
              <a:t>	of the scattering object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536" y="4426206"/>
            <a:ext cx="3726989" cy="243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Electrical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944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600" y="84900"/>
            <a:ext cx="7421250" cy="770511"/>
          </a:xfrm>
        </p:spPr>
        <p:txBody>
          <a:bodyPr/>
          <a:lstStyle/>
          <a:p>
            <a:r>
              <a:rPr lang="en-US" altLang="ja-JP" dirty="0" smtClean="0"/>
              <a:t>GW telescope?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" y="911160"/>
            <a:ext cx="9067800" cy="555314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A continuous signal stream from an interferometer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 smtClean="0"/>
              <a:t>Fixed </a:t>
            </a:r>
            <a:r>
              <a:rPr lang="en-US" altLang="ja-JP" sz="2800" dirty="0"/>
              <a:t>on the </a:t>
            </a:r>
            <a:r>
              <a:rPr lang="en-US" altLang="ja-JP" sz="2800" dirty="0" smtClean="0"/>
              <a:t>ground, can </a:t>
            </a:r>
            <a:r>
              <a:rPr lang="en-US" altLang="ja-JP" sz="2800" dirty="0"/>
              <a:t>not be </a:t>
            </a:r>
            <a:r>
              <a:rPr lang="en-US" altLang="ja-JP" sz="2800" dirty="0" smtClean="0"/>
              <a:t>directed</a:t>
            </a:r>
          </a:p>
          <a:p>
            <a:r>
              <a:rPr lang="en-US" altLang="ja-JP" sz="2800" dirty="0"/>
              <a:t>Poor </a:t>
            </a:r>
            <a:r>
              <a:rPr lang="en-US" altLang="ja-JP" sz="2800" dirty="0" smtClean="0"/>
              <a:t>directivity</a:t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=&gt; More like an antenna</a:t>
            </a:r>
            <a:endParaRPr lang="en-US" altLang="ja-JP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1526882"/>
            <a:ext cx="2137582" cy="2318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6095" b="52008"/>
          <a:stretch/>
        </p:blipFill>
        <p:spPr>
          <a:xfrm>
            <a:off x="5073557" y="2020837"/>
            <a:ext cx="2160566" cy="160772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926291" y="2660822"/>
            <a:ext cx="873457" cy="43264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57" y="4529367"/>
            <a:ext cx="33909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Electrical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General </a:t>
            </a:r>
            <a:r>
              <a:rPr lang="en-US" sz="2800" b="1" dirty="0"/>
              <a:t>rules for </a:t>
            </a:r>
            <a:r>
              <a:rPr lang="en-US" sz="2800" b="1" dirty="0" smtClean="0"/>
              <a:t>electrical noises</a:t>
            </a:r>
          </a:p>
          <a:p>
            <a:endParaRPr lang="en-US" sz="2800" b="1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b="1" dirty="0" smtClean="0">
                <a:latin typeface="Corbel"/>
                <a:cs typeface="Corbel"/>
              </a:rPr>
              <a:t>Electrical noise in photo detection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b="1" dirty="0" smtClean="0">
              <a:latin typeface="Corbel"/>
              <a:cs typeface="Corbel"/>
            </a:endParaRP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2800" b="1" dirty="0" smtClean="0">
                <a:latin typeface="Corbel"/>
                <a:cs typeface="Corbel"/>
              </a:rPr>
              <a:t>Digitization noise </a:t>
            </a:r>
            <a:r>
              <a:rPr lang="en-US" sz="2800" b="1" dirty="0">
                <a:latin typeface="Corbel"/>
                <a:cs typeface="Corbel"/>
              </a:rPr>
              <a:t>(ADC/DAC) / </a:t>
            </a:r>
            <a:r>
              <a:rPr lang="en-US" sz="2800" b="1" dirty="0" smtClean="0">
                <a:latin typeface="Corbel"/>
                <a:cs typeface="Corbel"/>
              </a:rPr>
              <a:t>Aliasing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2800" b="1" dirty="0">
              <a:latin typeface="Corbel"/>
              <a:cs typeface="Corbel"/>
            </a:endParaRPr>
          </a:p>
          <a:p>
            <a:r>
              <a:rPr lang="en-US" sz="2800" b="1" dirty="0" smtClean="0">
                <a:latin typeface="Corbel"/>
                <a:cs typeface="Corbel"/>
              </a:rPr>
              <a:t>Control noise</a:t>
            </a:r>
          </a:p>
          <a:p>
            <a:endParaRPr lang="en-US" sz="2800" b="1" dirty="0" smtClean="0">
              <a:latin typeface="Corbel"/>
              <a:cs typeface="Corbel"/>
            </a:endParaRPr>
          </a:p>
          <a:p>
            <a:r>
              <a:rPr lang="en-US" sz="2800" b="1" dirty="0" smtClean="0">
                <a:latin typeface="Corbel"/>
                <a:cs typeface="Corbel"/>
              </a:rPr>
              <a:t>Actuator noise</a:t>
            </a:r>
          </a:p>
        </p:txBody>
      </p:sp>
    </p:spTree>
    <p:extLst>
      <p:ext uri="{BB962C8B-B14F-4D97-AF65-F5344CB8AC3E}">
        <p14:creationId xmlns:p14="http://schemas.microsoft.com/office/powerpoint/2010/main" val="11822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General rules for electrical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1668886"/>
          </a:xfrm>
        </p:spPr>
        <p:txBody>
          <a:bodyPr>
            <a:normAutofit/>
          </a:bodyPr>
          <a:lstStyle/>
          <a:p>
            <a:r>
              <a:rPr lang="en-US" sz="2800" b="1" dirty="0"/>
              <a:t>Low noise </a:t>
            </a:r>
            <a:r>
              <a:rPr lang="en-US" sz="2800" b="1" dirty="0" smtClean="0"/>
              <a:t>amplification at the beginning</a:t>
            </a:r>
          </a:p>
          <a:p>
            <a:r>
              <a:rPr lang="en-US" sz="2800" b="1" dirty="0" smtClean="0"/>
              <a:t>Give necessary gain as early as possible</a:t>
            </a:r>
          </a:p>
          <a:p>
            <a:r>
              <a:rPr lang="en-US" sz="2800" b="1" dirty="0" smtClean="0"/>
              <a:t>Don’t attenuate (and amplify again)</a:t>
            </a:r>
            <a:endParaRPr lang="en-US" sz="2800" b="1" dirty="0" smtClean="0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0224" y="3624019"/>
            <a:ext cx="64587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26102" y="3038263"/>
            <a:ext cx="1488876" cy="11715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 smtClean="0">
                <a:solidFill>
                  <a:schemeClr val="tx1"/>
                </a:solidFill>
              </a:rPr>
              <a:t>Gain G1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714978" y="3645036"/>
            <a:ext cx="13137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028693" y="3038263"/>
            <a:ext cx="1488876" cy="11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</a:rPr>
              <a:t>Gain </a:t>
            </a:r>
            <a:r>
              <a:rPr lang="en-US" altLang="ja-JP" sz="2800" b="1" dirty="0" smtClean="0">
                <a:solidFill>
                  <a:schemeClr val="tx1"/>
                </a:solidFill>
              </a:rPr>
              <a:t>G2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17569" y="3645036"/>
            <a:ext cx="6568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76120" y="2364392"/>
            <a:ext cx="2111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input noise: v1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69782" y="2364392"/>
            <a:ext cx="2224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input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noise: v2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38502" y="4269166"/>
            <a:ext cx="2736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output noise: v1 G1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17569" y="2374515"/>
            <a:ext cx="36188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output noise </a:t>
            </a:r>
            <a:r>
              <a:rPr lang="en-US" altLang="ja-JP" sz="2400" b="1" dirty="0" err="1" smtClean="0">
                <a:solidFill>
                  <a:srgbClr val="0000FF"/>
                </a:solidFill>
              </a:rPr>
              <a:t>Vout</a:t>
            </a:r>
            <a:r>
              <a:rPr lang="en-US" altLang="ja-JP" sz="2400" b="1" dirty="0">
                <a:solidFill>
                  <a:srgbClr val="0000FF"/>
                </a:solidFill>
              </a:rPr>
              <a:t>:</a:t>
            </a:r>
            <a:endParaRPr lang="en-US" altLang="ja-JP" sz="2400" b="1" dirty="0" smtClean="0">
              <a:solidFill>
                <a:srgbClr val="0000FF"/>
              </a:solidFill>
            </a:endParaRPr>
          </a:p>
          <a:p>
            <a:r>
              <a:rPr lang="en-US" altLang="ja-JP" sz="2400" b="1" dirty="0" err="1" smtClean="0">
                <a:solidFill>
                  <a:srgbClr val="0000FF"/>
                </a:solidFill>
              </a:rPr>
              <a:t>Sqrt</a:t>
            </a:r>
            <a:r>
              <a:rPr lang="en-US" altLang="ja-JP" sz="2400" b="1" dirty="0">
                <a:solidFill>
                  <a:srgbClr val="0000FF"/>
                </a:solidFill>
              </a:rPr>
              <a:t>[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(v1 G1 G2)</a:t>
            </a:r>
            <a:r>
              <a:rPr lang="en-US" altLang="ja-JP" sz="2400" b="1" baseline="30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+(V2 G2)</a:t>
            </a:r>
            <a:r>
              <a:rPr lang="en-US" altLang="ja-JP" sz="2400" b="1" baseline="30000" dirty="0">
                <a:solidFill>
                  <a:srgbClr val="0000FF"/>
                </a:solidFill>
              </a:rPr>
              <a:t> </a:t>
            </a:r>
            <a:r>
              <a:rPr lang="en-US" altLang="ja-JP" sz="2400" b="1" baseline="30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]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14626" y="3918684"/>
            <a:ext cx="3262423" cy="120032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Input equivalent noise </a:t>
            </a:r>
          </a:p>
          <a:p>
            <a:r>
              <a:rPr lang="en-US" altLang="ja-JP" sz="2400" b="1" dirty="0" err="1" smtClean="0"/>
              <a:t>Vout</a:t>
            </a:r>
            <a:r>
              <a:rPr lang="en-US" altLang="ja-JP" sz="2400" b="1" dirty="0" smtClean="0"/>
              <a:t> / (G1 G2) </a:t>
            </a:r>
          </a:p>
          <a:p>
            <a:r>
              <a:rPr lang="en-US" altLang="ja-JP" sz="2400" b="1" dirty="0" smtClean="0"/>
              <a:t>= </a:t>
            </a:r>
            <a:r>
              <a:rPr lang="en-US" altLang="ja-JP" sz="2400" b="1" dirty="0" err="1" smtClean="0"/>
              <a:t>Sqrt</a:t>
            </a:r>
            <a:r>
              <a:rPr lang="en-US" altLang="ja-JP" sz="2400" b="1" dirty="0" smtClean="0"/>
              <a:t>[v1</a:t>
            </a:r>
            <a:r>
              <a:rPr lang="en-US" altLang="ja-JP" sz="2400" b="1" baseline="30000" dirty="0" smtClean="0"/>
              <a:t>2</a:t>
            </a:r>
            <a:r>
              <a:rPr lang="en-US" altLang="ja-JP" sz="2400" b="1" dirty="0"/>
              <a:t>+</a:t>
            </a:r>
            <a:r>
              <a:rPr lang="en-US" altLang="ja-JP" sz="2400" b="1" dirty="0" smtClean="0"/>
              <a:t>(</a:t>
            </a:r>
            <a:r>
              <a:rPr lang="en-US" altLang="ja-JP" sz="2400" b="1" dirty="0"/>
              <a:t>v</a:t>
            </a:r>
            <a:r>
              <a:rPr lang="en-US" altLang="ja-JP" sz="2400" b="1" dirty="0" smtClean="0"/>
              <a:t>2/G1)</a:t>
            </a:r>
            <a:r>
              <a:rPr lang="en-US" altLang="ja-JP" sz="2400" b="1" baseline="30000" dirty="0" smtClean="0"/>
              <a:t> </a:t>
            </a:r>
            <a:r>
              <a:rPr lang="en-US" altLang="ja-JP" sz="2400" b="1" baseline="30000" dirty="0"/>
              <a:t>2</a:t>
            </a:r>
            <a:r>
              <a:rPr lang="en-US" altLang="ja-JP" sz="2400" b="1" dirty="0"/>
              <a:t>]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10947" y="3088524"/>
            <a:ext cx="101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0000"/>
                </a:solidFill>
              </a:rPr>
              <a:t>Signal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4" name="コンテンツ プレースホルダ 2"/>
          <p:cNvSpPr txBox="1">
            <a:spLocks/>
          </p:cNvSpPr>
          <p:nvPr/>
        </p:nvSpPr>
        <p:spPr>
          <a:xfrm>
            <a:off x="10947" y="4730830"/>
            <a:ext cx="9144000" cy="2127169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Lessons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The input referred noise is determined by v1 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It won’t become better by the later stages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If G1 is big enough, we can ignore the noise of later stages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in </a:t>
            </a:r>
            <a:r>
              <a:rPr lang="en-US" altLang="ja-JP" dirty="0" err="1" smtClean="0"/>
              <a:t>photodetectors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Photodiodes</a:t>
            </a:r>
            <a:endParaRPr lang="en-US" b="1" dirty="0">
              <a:latin typeface="Corbel"/>
              <a:cs typeface="Corbel"/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PIN photodiodes </a:t>
            </a:r>
            <a:b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(</a:t>
            </a:r>
            <a:r>
              <a:rPr lang="en-US" b="1" dirty="0" err="1" smtClean="0">
                <a:solidFill>
                  <a:srgbClr val="0000FF"/>
                </a:solidFill>
                <a:latin typeface="Corbel"/>
                <a:cs typeface="Corbel"/>
              </a:rPr>
              <a:t>InGaAs</a:t>
            </a:r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 for near IR, Si for visible)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Good linearity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Low noise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High Quantum Efficiency (&gt;90%)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792" y="1034726"/>
            <a:ext cx="3025740" cy="278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92" y="3821432"/>
            <a:ext cx="3058183" cy="2807968"/>
          </a:xfrm>
          <a:prstGeom prst="rect">
            <a:avLst/>
          </a:prstGeom>
        </p:spPr>
      </p:pic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966792" y="1034726"/>
            <a:ext cx="3025740" cy="867168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InGaAs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Quadrant PD</a:t>
            </a: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(𝜙3mm)</a:t>
            </a: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5966792" y="3821432"/>
            <a:ext cx="3025740" cy="55805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InGaAs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PD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(𝜙1mm)</a:t>
            </a:r>
          </a:p>
          <a:p>
            <a:pPr marL="118872" indent="0">
              <a:buNone/>
            </a:pPr>
            <a:endParaRPr lang="en-US" sz="2400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1147425" y="3762776"/>
            <a:ext cx="3295572" cy="2866624"/>
          </a:xfrm>
          <a:prstGeom prst="rect">
            <a:avLst/>
          </a:prstGeom>
        </p:spPr>
      </p:pic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158742" y="4367986"/>
            <a:ext cx="1456561" cy="2490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P-layer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N-layer</a:t>
            </a: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3503771" y="3734236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Anode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503771" y="5960096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Cathode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761" y="3745184"/>
            <a:ext cx="824451" cy="2819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444734"/>
            <a:ext cx="5346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“Photodiode Amplifiers”, J. Graeme (</a:t>
            </a:r>
            <a:r>
              <a:rPr lang="en-US" dirty="0" err="1" smtClean="0"/>
              <a:t>McGrawHill</a:t>
            </a:r>
            <a:r>
              <a:rPr lang="en-US" dirty="0" smtClean="0"/>
              <a:t> 1995)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52182" y="4061972"/>
            <a:ext cx="0" cy="2211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コンテンツ プレースホルダ 2"/>
          <p:cNvSpPr txBox="1">
            <a:spLocks/>
          </p:cNvSpPr>
          <p:nvPr/>
        </p:nvSpPr>
        <p:spPr>
          <a:xfrm rot="5400000">
            <a:off x="4468386" y="4673679"/>
            <a:ext cx="209262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 smtClean="0">
                <a:solidFill>
                  <a:srgbClr val="FF6600"/>
                </a:solidFill>
                <a:latin typeface="+mj-lt"/>
              </a:rPr>
              <a:t>Photocurrent</a:t>
            </a:r>
            <a:endParaRPr lang="en-US" sz="2400" b="1" dirty="0" smtClean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05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in </a:t>
            </a:r>
            <a:r>
              <a:rPr lang="en-US" altLang="ja-JP" dirty="0" err="1" smtClean="0"/>
              <a:t>photodetectors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latin typeface="Corbel"/>
                <a:cs typeface="Corbel"/>
              </a:rPr>
              <a:t>Photodetectors</a:t>
            </a:r>
            <a:r>
              <a:rPr lang="en-US" b="1" dirty="0" smtClean="0">
                <a:latin typeface="Corbel"/>
                <a:cs typeface="Corbel"/>
              </a:rPr>
              <a:t> are the first electrical block</a:t>
            </a:r>
            <a:br>
              <a:rPr lang="en-US" b="1" dirty="0" smtClean="0">
                <a:latin typeface="Corbel"/>
                <a:cs typeface="Corbel"/>
              </a:rPr>
            </a:br>
            <a:r>
              <a:rPr lang="en-US" b="1" dirty="0" smtClean="0">
                <a:latin typeface="Corbel"/>
                <a:cs typeface="Corbel"/>
              </a:rPr>
              <a:t>of the control chains 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It is important to have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           low input-referred current noise</a:t>
            </a:r>
          </a:p>
          <a:p>
            <a:pPr marL="704088" lvl="2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b="1" dirty="0" smtClean="0">
              <a:latin typeface="Corbel"/>
              <a:cs typeface="Corbel"/>
            </a:endParaRPr>
          </a:p>
          <a:p>
            <a:r>
              <a:rPr lang="en-US" b="1" dirty="0" smtClean="0">
                <a:latin typeface="Corbel"/>
                <a:cs typeface="Corbel"/>
              </a:rPr>
              <a:t>Photo detection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AF (Audio Frequency 0~100kHz)</a:t>
            </a:r>
          </a:p>
          <a:p>
            <a:pPr lvl="2"/>
            <a:r>
              <a:rPr lang="en-US" b="1" dirty="0" err="1" smtClean="0">
                <a:solidFill>
                  <a:srgbClr val="FF0000"/>
                </a:solidFill>
              </a:rPr>
              <a:t>Prenty</a:t>
            </a:r>
            <a:r>
              <a:rPr lang="en-US" b="1" dirty="0" smtClean="0">
                <a:solidFill>
                  <a:srgbClr val="FF0000"/>
                </a:solidFill>
              </a:rPr>
              <a:t> of light (</a:t>
            </a:r>
            <a:r>
              <a:rPr lang="en-US" b="1" dirty="0">
                <a:solidFill>
                  <a:srgbClr val="FF0000"/>
                </a:solidFill>
              </a:rPr>
              <a:t>photocurrent </a:t>
            </a:r>
            <a:r>
              <a:rPr lang="en-US" b="1" dirty="0" smtClean="0">
                <a:solidFill>
                  <a:srgbClr val="FF0000"/>
                </a:solidFill>
              </a:rPr>
              <a:t>~mA)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>Not a big electrical issue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RF (Radio Frequency 10~200MHz)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Large diode aperture -&gt; high RF noise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/>
              <a:t>Need careful consideration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405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5001242" y="3230329"/>
            <a:ext cx="4034196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input referred noise current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271537" y="2827940"/>
            <a:ext cx="4710279" cy="2267261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5009"/>
            <a:ext cx="9144000" cy="238055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latin typeface="Corbel"/>
                <a:cs typeface="Corbel"/>
              </a:rPr>
              <a:t>Noise in photodiodes</a:t>
            </a:r>
            <a:endParaRPr lang="en-US" sz="2800" b="1" dirty="0">
              <a:latin typeface="Corbel"/>
              <a:cs typeface="Corbel"/>
            </a:endParaRP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Photodiode equivalent circuit</a:t>
            </a:r>
          </a:p>
          <a:p>
            <a:pPr lvl="2">
              <a:lnSpc>
                <a:spcPct val="80000"/>
              </a:lnSpc>
            </a:pPr>
            <a:r>
              <a:rPr lang="en-US" altLang="ja-JP" sz="2000" b="1" dirty="0">
                <a:solidFill>
                  <a:srgbClr val="FF0000"/>
                </a:solidFill>
              </a:rPr>
              <a:t>Shunt Capacitance R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D </a:t>
            </a:r>
            <a:r>
              <a:rPr lang="en-US" altLang="ja-JP" sz="2000" b="1" dirty="0">
                <a:solidFill>
                  <a:srgbClr val="FF0000"/>
                </a:solidFill>
                <a:sym typeface="Wingdings"/>
              </a:rPr>
              <a:t>(~100MΩ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/>
              </a:rPr>
              <a:t>)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/>
              <a:t>Usually not a problem</a:t>
            </a:r>
          </a:p>
          <a:p>
            <a:pPr lvl="2">
              <a:lnSpc>
                <a:spcPct val="80000"/>
              </a:lnSpc>
            </a:pPr>
            <a:r>
              <a:rPr lang="en-US" altLang="ja-JP" sz="2000" b="1" dirty="0" smtClean="0">
                <a:solidFill>
                  <a:srgbClr val="FF0000"/>
                </a:solidFill>
              </a:rPr>
              <a:t>Junction </a:t>
            </a:r>
            <a:r>
              <a:rPr lang="en-US" altLang="ja-JP" sz="2000" b="1" dirty="0">
                <a:solidFill>
                  <a:srgbClr val="FF0000"/>
                </a:solidFill>
              </a:rPr>
              <a:t>Capacitance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C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D 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(1pF</a:t>
            </a:r>
            <a:r>
              <a:rPr lang="en-US" altLang="ja-JP" sz="2000" b="1" dirty="0">
                <a:solidFill>
                  <a:srgbClr val="FF0000"/>
                </a:solidFill>
              </a:rPr>
              <a:t>~1nF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)</a:t>
            </a:r>
            <a:endParaRPr lang="en-US" altLang="ja-JP" sz="2000" b="1" dirty="0"/>
          </a:p>
          <a:p>
            <a:pPr lvl="2">
              <a:lnSpc>
                <a:spcPct val="80000"/>
              </a:lnSpc>
            </a:pPr>
            <a:r>
              <a:rPr lang="en-US" altLang="ja-JP" sz="2000" b="1" dirty="0" smtClean="0">
                <a:solidFill>
                  <a:srgbClr val="FF0000"/>
                </a:solidFill>
              </a:rPr>
              <a:t>Series Resistance R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S 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/>
              </a:rPr>
              <a:t>(1</a:t>
            </a:r>
            <a:r>
              <a:rPr lang="en-US" altLang="ja-JP" sz="2000" b="1" dirty="0">
                <a:solidFill>
                  <a:srgbClr val="FF0000"/>
                </a:solidFill>
                <a:sym typeface="Wingdings"/>
              </a:rPr>
              <a:t>Ω</a:t>
            </a:r>
            <a:r>
              <a:rPr lang="en-US" altLang="ja-JP" sz="2000" b="1" dirty="0" smtClean="0">
                <a:solidFill>
                  <a:srgbClr val="FF0000"/>
                </a:solidFill>
                <a:sym typeface="Wingdings"/>
              </a:rPr>
              <a:t>~100Ω)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en-US" altLang="ja-JP" sz="2000" b="1" dirty="0" smtClean="0">
              <a:solidFill>
                <a:srgbClr val="0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Noise in </a:t>
            </a:r>
            <a:r>
              <a:rPr lang="en-US" altLang="ja-JP" dirty="0" err="1" smtClean="0"/>
              <a:t>photodetectors</a:t>
            </a:r>
            <a:endParaRPr lang="ja-JP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4733950"/>
            <a:ext cx="9035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b="1" dirty="0" smtClean="0">
                <a:solidFill>
                  <a:srgbClr val="000000"/>
                </a:solidFill>
              </a:rPr>
              <a:t>The </a:t>
            </a:r>
            <a:r>
              <a:rPr lang="en-US" altLang="ja-JP" sz="2400" b="1" dirty="0">
                <a:solidFill>
                  <a:srgbClr val="000000"/>
                </a:solidFill>
              </a:rPr>
              <a:t>diode aperture size needs to be ~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mm =</a:t>
            </a:r>
            <a:r>
              <a:rPr lang="en-US" altLang="ja-JP" sz="2400" b="1" dirty="0">
                <a:solidFill>
                  <a:srgbClr val="000000"/>
                </a:solidFill>
              </a:rPr>
              <a:t>&gt; Cd tends to 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be big</a:t>
            </a:r>
            <a:r>
              <a:rPr lang="en-US" altLang="ja-JP" sz="2400" b="1" dirty="0">
                <a:solidFill>
                  <a:srgbClr val="000000"/>
                </a:solidFill>
              </a:rPr>
              <a:t>. </a:t>
            </a:r>
            <a:endParaRPr lang="en-US" altLang="ja-JP" sz="2400" b="1" dirty="0" smtClean="0">
              <a:solidFill>
                <a:srgbClr val="000000"/>
              </a:solidFill>
            </a:endParaRPr>
          </a:p>
          <a:p>
            <a:pPr lvl="1"/>
            <a:r>
              <a:rPr lang="en-US" altLang="ja-JP" sz="2400" b="1" dirty="0" smtClean="0">
                <a:solidFill>
                  <a:srgbClr val="F600FF"/>
                </a:solidFill>
              </a:rPr>
              <a:t>2mm </a:t>
            </a:r>
            <a:r>
              <a:rPr lang="en-US" altLang="ja-JP" sz="2400" b="1" dirty="0" err="1">
                <a:solidFill>
                  <a:srgbClr val="F600FF"/>
                </a:solidFill>
              </a:rPr>
              <a:t>InGaAs</a:t>
            </a:r>
            <a:r>
              <a:rPr lang="en-US" altLang="ja-JP" sz="2400" b="1" dirty="0">
                <a:solidFill>
                  <a:srgbClr val="F600FF"/>
                </a:solidFill>
              </a:rPr>
              <a:t> PD: Rs~10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Ω, Cd~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100pF</a:t>
            </a:r>
            <a:br>
              <a:rPr lang="en-US" altLang="ja-JP" sz="2400" b="1" dirty="0" smtClean="0">
                <a:solidFill>
                  <a:srgbClr val="F600FF"/>
                </a:solidFill>
                <a:sym typeface="Wingdings"/>
              </a:rPr>
            </a:b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=&gt; </a:t>
            </a:r>
            <a:r>
              <a:rPr lang="en-US" altLang="ja-JP" sz="2400" b="1" dirty="0" err="1" smtClean="0">
                <a:solidFill>
                  <a:srgbClr val="F600FF"/>
                </a:solidFill>
                <a:sym typeface="Wingdings"/>
              </a:rPr>
              <a:t>i_Rs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 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= 20 </a:t>
            </a:r>
            <a:r>
              <a:rPr lang="en-US" altLang="ja-JP" sz="2400" b="1" dirty="0" err="1">
                <a:solidFill>
                  <a:srgbClr val="F600FF"/>
                </a:solidFill>
                <a:sym typeface="Wingdings"/>
              </a:rPr>
              <a:t>pA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/</a:t>
            </a:r>
            <a:r>
              <a:rPr lang="en-US" altLang="ja-JP" sz="2400" b="1" dirty="0" err="1">
                <a:solidFill>
                  <a:srgbClr val="F600FF"/>
                </a:solidFill>
                <a:sym typeface="Wingdings"/>
              </a:rPr>
              <a:t>sqrtHz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 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@100MHz </a:t>
            </a:r>
          </a:p>
          <a:p>
            <a:pPr lvl="1"/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(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equivalent to the shot noise of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1mA </a:t>
            </a:r>
            <a:r>
              <a:rPr lang="en-US" altLang="ja-JP" sz="2400" b="1" dirty="0" smtClean="0">
                <a:solidFill>
                  <a:srgbClr val="FF0000"/>
                </a:solidFill>
                <a:sym typeface="Wingdings"/>
              </a:rPr>
              <a:t>light ~ 1.3mW@1064nm</a:t>
            </a:r>
            <a:r>
              <a:rPr lang="en-US" altLang="ja-JP" sz="2400" b="1" dirty="0" smtClean="0">
                <a:solidFill>
                  <a:srgbClr val="F600FF"/>
                </a:solidFill>
                <a:sym typeface="Wingdings"/>
              </a:rPr>
              <a:t>)</a:t>
            </a:r>
          </a:p>
          <a:p>
            <a:pPr lvl="1"/>
            <a:endParaRPr lang="en-US" altLang="ja-JP" sz="2400" b="1" dirty="0">
              <a:solidFill>
                <a:srgbClr val="F600FF"/>
              </a:solidFill>
              <a:sym typeface="Wingdings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47" y="3851338"/>
            <a:ext cx="3683000" cy="495300"/>
          </a:xfrm>
          <a:prstGeom prst="rect">
            <a:avLst/>
          </a:prstGeom>
        </p:spPr>
      </p:pic>
      <p:sp>
        <p:nvSpPr>
          <p:cNvPr id="27" name="Bent Arrow 26"/>
          <p:cNvSpPr/>
          <p:nvPr/>
        </p:nvSpPr>
        <p:spPr>
          <a:xfrm rot="5400000">
            <a:off x="6141747" y="2222562"/>
            <a:ext cx="766334" cy="1379666"/>
          </a:xfrm>
          <a:prstGeom prst="bentArrow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5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Analog/Digital interface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31372" y="925959"/>
            <a:ext cx="9393058" cy="462503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Restriction of signal digitization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Voltage quantization: </a:t>
            </a:r>
            <a:r>
              <a:rPr lang="en-US" sz="2000" b="1" dirty="0" smtClean="0">
                <a:solidFill>
                  <a:srgbClr val="F600FF"/>
                </a:solidFill>
              </a:rPr>
              <a:t>quantization noise</a:t>
            </a:r>
            <a:r>
              <a:rPr lang="en-US" sz="2000" b="1" dirty="0" smtClean="0">
                <a:solidFill>
                  <a:srgbClr val="0000FF"/>
                </a:solidFill>
              </a:rPr>
              <a:t/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=&gt; limited dynamic </a:t>
            </a:r>
            <a:r>
              <a:rPr lang="en-US" sz="2000" b="1" dirty="0" smtClean="0">
                <a:solidFill>
                  <a:srgbClr val="FF0000"/>
                </a:solidFill>
              </a:rPr>
              <a:t>range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=</a:t>
            </a:r>
            <a:r>
              <a:rPr lang="en-US" sz="2000" b="1" dirty="0">
                <a:solidFill>
                  <a:srgbClr val="FF0000"/>
                </a:solidFill>
              </a:rPr>
              <a:t>&gt; </a:t>
            </a:r>
            <a:r>
              <a:rPr lang="en-US" sz="2000" b="1" dirty="0" smtClean="0">
                <a:solidFill>
                  <a:srgbClr val="FF0000"/>
                </a:solidFill>
              </a:rPr>
              <a:t>Requires whitening/</a:t>
            </a:r>
            <a:r>
              <a:rPr lang="en-US" sz="2000" b="1" dirty="0" err="1" smtClean="0">
                <a:solidFill>
                  <a:srgbClr val="FF0000"/>
                </a:solidFill>
              </a:rPr>
              <a:t>dewhitening</a:t>
            </a:r>
            <a:r>
              <a:rPr lang="en-US" sz="2000" b="1" dirty="0" smtClean="0">
                <a:solidFill>
                  <a:srgbClr val="FF0000"/>
                </a:solidFill>
              </a:rPr>
              <a:t> filters</a:t>
            </a:r>
            <a:endParaRPr lang="en-US" sz="2000" b="1" dirty="0" smtClean="0">
              <a:solidFill>
                <a:srgbClr val="F600FF"/>
              </a:solidFill>
            </a:endParaRP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Temporally discrete sampling: </a:t>
            </a:r>
            <a:r>
              <a:rPr lang="en-US" sz="2000" b="1" dirty="0" smtClean="0">
                <a:solidFill>
                  <a:srgbClr val="F600FF"/>
                </a:solidFill>
              </a:rPr>
              <a:t>aliasing problem</a:t>
            </a:r>
            <a:br>
              <a:rPr lang="en-US" sz="2000" b="1" dirty="0" smtClean="0">
                <a:solidFill>
                  <a:srgbClr val="F600FF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=</a:t>
            </a:r>
            <a:r>
              <a:rPr lang="en-US" sz="2000" b="1" dirty="0">
                <a:solidFill>
                  <a:srgbClr val="FF0000"/>
                </a:solidFill>
              </a:rPr>
              <a:t>&gt; limited </a:t>
            </a:r>
            <a:r>
              <a:rPr lang="en-US" sz="2000" b="1" dirty="0" smtClean="0">
                <a:solidFill>
                  <a:srgbClr val="FF0000"/>
                </a:solidFill>
              </a:rPr>
              <a:t>signal bandwidth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=</a:t>
            </a:r>
            <a:r>
              <a:rPr lang="en-US" sz="2000" b="1" dirty="0">
                <a:solidFill>
                  <a:srgbClr val="FF0000"/>
                </a:solidFill>
              </a:rPr>
              <a:t>&gt; Requires </a:t>
            </a:r>
            <a:r>
              <a:rPr lang="en-US" sz="2000" b="1" dirty="0" smtClean="0">
                <a:solidFill>
                  <a:srgbClr val="FF0000"/>
                </a:solidFill>
              </a:rPr>
              <a:t>anti-aliasing (AA) /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anti-imaging (AI) filters</a:t>
            </a:r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Typical signal chain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240125"/>
            <a:ext cx="6388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Analog signals (~+/-10V) -&gt; Digital signal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Digitized to a discrete N bit integer number</a:t>
            </a:r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marL="457200" lvl="1" indent="0">
              <a:buNone/>
            </a:pPr>
            <a:endParaRPr lang="en-US" sz="2400" b="1" dirty="0" smtClean="0"/>
          </a:p>
          <a:p>
            <a:pPr marL="457200" lvl="1" indent="0">
              <a:buNone/>
            </a:pPr>
            <a:endParaRPr lang="en-US" sz="1800" b="1" dirty="0"/>
          </a:p>
          <a:p>
            <a:pPr marL="457200" lvl="1" indent="0">
              <a:buNone/>
            </a:pPr>
            <a:endParaRPr lang="en-US" sz="2400" b="1" dirty="0" smtClean="0"/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Quantization causes a white noise</a:t>
            </a:r>
            <a:r>
              <a:rPr lang="en-US" sz="2400" b="1" dirty="0">
                <a:solidFill>
                  <a:srgbClr val="0000FF"/>
                </a:solidFill>
              </a:rPr>
              <a:t/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e.g. +/-10V 16bit =&gt; </a:t>
            </a:r>
            <a:r>
              <a:rPr lang="en-US" sz="2400" b="1" dirty="0" err="1">
                <a:solidFill>
                  <a:srgbClr val="0000FF"/>
                </a:solidFill>
              </a:rPr>
              <a:t>Δ</a:t>
            </a:r>
            <a:r>
              <a:rPr lang="en-US" sz="2400" b="1" dirty="0">
                <a:solidFill>
                  <a:srgbClr val="0000FF"/>
                </a:solidFill>
              </a:rPr>
              <a:t> = 0.3mV =&gt; </a:t>
            </a:r>
            <a:r>
              <a:rPr lang="en-US" sz="2400" b="1" dirty="0" err="1">
                <a:solidFill>
                  <a:srgbClr val="0000FF"/>
                </a:solidFill>
              </a:rPr>
              <a:t>Vn</a:t>
            </a:r>
            <a:r>
              <a:rPr lang="en-US" sz="2400" b="1" dirty="0">
                <a:solidFill>
                  <a:srgbClr val="0000FF"/>
                </a:solidFill>
              </a:rPr>
              <a:t> ~ 100 </a:t>
            </a:r>
            <a:r>
              <a:rPr lang="en-US" sz="2400" b="1" dirty="0" err="1">
                <a:solidFill>
                  <a:srgbClr val="0000FF"/>
                </a:solidFill>
              </a:rPr>
              <a:t>μV</a:t>
            </a:r>
            <a:r>
              <a:rPr lang="en-US" sz="2400" b="1" dirty="0">
                <a:solidFill>
                  <a:srgbClr val="0000FF"/>
                </a:solidFill>
              </a:rPr>
              <a:t>/</a:t>
            </a:r>
            <a:r>
              <a:rPr lang="en-US" sz="2400" b="1" dirty="0" err="1" smtClean="0">
                <a:solidFill>
                  <a:srgbClr val="0000FF"/>
                </a:solidFill>
              </a:rPr>
              <a:t>sqrtHz</a:t>
            </a:r>
            <a:r>
              <a:rPr lang="en-US" sz="2400" b="1" dirty="0" smtClean="0">
                <a:solidFill>
                  <a:srgbClr val="0000FF"/>
                </a:solidFill>
              </a:rPr>
              <a:t/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cf. </a:t>
            </a: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</a:rPr>
              <a:t>nput noise of a typical analog circuit 10nV/</a:t>
            </a:r>
            <a:r>
              <a:rPr lang="en-US" sz="2400" b="1" dirty="0" err="1" smtClean="0">
                <a:solidFill>
                  <a:srgbClr val="FF0000"/>
                </a:solidFill>
              </a:rPr>
              <a:t>sqrtHz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2709" y="4533017"/>
            <a:ext cx="6603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www.analog.com</a:t>
            </a:r>
            <a:r>
              <a:rPr lang="en-US" dirty="0">
                <a:hlinkClick r:id="rId2"/>
              </a:rPr>
              <a:t>/static/imported-files/tutorials/MT-229.pdf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72" y="2027615"/>
            <a:ext cx="5867400" cy="2527300"/>
          </a:xfrm>
          <a:prstGeom prst="rect">
            <a:avLst/>
          </a:prstGeom>
        </p:spPr>
      </p:pic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107655" y="2398226"/>
            <a:ext cx="2016183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quantization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6446328" y="2087721"/>
            <a:ext cx="2804411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quantization error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81" y="5059907"/>
            <a:ext cx="2386582" cy="64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Whitening</a:t>
            </a:r>
            <a:endParaRPr lang="en-US" sz="2800" b="1" dirty="0" smtClean="0"/>
          </a:p>
          <a:p>
            <a:pPr lvl="1"/>
            <a:r>
              <a:rPr lang="en-US" sz="2000" b="1" dirty="0" smtClean="0">
                <a:solidFill>
                  <a:srgbClr val="0000FF"/>
                </a:solidFill>
              </a:rPr>
              <a:t>Amplify a signal in the </a:t>
            </a:r>
            <a:r>
              <a:rPr lang="en-US" sz="2000" b="1" dirty="0" err="1" smtClean="0">
                <a:solidFill>
                  <a:srgbClr val="0000FF"/>
                </a:solidFill>
              </a:rPr>
              <a:t>freq</a:t>
            </a:r>
            <a:r>
              <a:rPr lang="en-US" sz="2000" b="1" dirty="0" smtClean="0">
                <a:solidFill>
                  <a:srgbClr val="0000FF"/>
                </a:solidFill>
              </a:rPr>
              <a:t> band where the signal is weak</a:t>
            </a:r>
          </a:p>
          <a:p>
            <a:pPr lvl="1"/>
            <a:endParaRPr lang="en-US" sz="2000" b="1" dirty="0" smtClean="0">
              <a:solidFill>
                <a:srgbClr val="0000FF"/>
              </a:solidFill>
            </a:endParaRP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lvl="1"/>
            <a:endParaRPr lang="en-US" sz="2000" b="1" dirty="0" smtClean="0">
              <a:solidFill>
                <a:srgbClr val="0000FF"/>
              </a:solidFill>
            </a:endParaRP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r>
              <a:rPr lang="en-US" sz="2400" b="1" dirty="0" err="1" smtClean="0"/>
              <a:t>Dewhitening</a:t>
            </a:r>
            <a:endParaRPr lang="en-US" sz="2800" b="1" dirty="0"/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Amplify a signal in the </a:t>
            </a:r>
            <a:r>
              <a:rPr lang="en-US" sz="2000" b="1" dirty="0" err="1">
                <a:solidFill>
                  <a:srgbClr val="0000FF"/>
                </a:solidFill>
              </a:rPr>
              <a:t>freq</a:t>
            </a:r>
            <a:r>
              <a:rPr lang="en-US" sz="2000" b="1" dirty="0">
                <a:solidFill>
                  <a:srgbClr val="0000FF"/>
                </a:solidFill>
              </a:rPr>
              <a:t> band where the signal is weak</a:t>
            </a:r>
            <a:endParaRPr lang="en-US" sz="20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71" y="1863034"/>
            <a:ext cx="6352397" cy="200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63" y="4703764"/>
            <a:ext cx="6973285" cy="19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Control induced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j-lt"/>
              </a:rPr>
              <a:t>Noise couplings from auxiliary loops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  <a:latin typeface="+mj-lt"/>
              </a:rPr>
              <a:t>e.g. Angle control feedback </a:t>
            </a:r>
            <a:br>
              <a:rPr lang="en-US" b="1" dirty="0" smtClean="0">
                <a:solidFill>
                  <a:srgbClr val="0000FF"/>
                </a:solidFill>
                <a:latin typeface="+mj-lt"/>
              </a:rPr>
            </a:br>
            <a:r>
              <a:rPr lang="en-US" b="1" dirty="0" smtClean="0">
                <a:solidFill>
                  <a:srgbClr val="0000FF"/>
                </a:solidFill>
                <a:latin typeface="+mj-lt"/>
              </a:rPr>
              <a:t>         -&gt; noise injection to the GW channel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  <a:latin typeface="+mj-lt"/>
              </a:rPr>
              <a:t>Mitigation</a:t>
            </a:r>
            <a:br>
              <a:rPr lang="en-US" b="1" dirty="0" smtClean="0">
                <a:solidFill>
                  <a:srgbClr val="008000"/>
                </a:solidFill>
                <a:latin typeface="+mj-lt"/>
              </a:rPr>
            </a:br>
            <a:r>
              <a:rPr lang="en-US" b="1" dirty="0">
                <a:solidFill>
                  <a:srgbClr val="008000"/>
                </a:solidFill>
              </a:rPr>
              <a:t>1) Make the coupling </a:t>
            </a:r>
            <a:r>
              <a:rPr lang="en-US" b="1" dirty="0" smtClean="0">
                <a:solidFill>
                  <a:srgbClr val="008000"/>
                </a:solidFill>
              </a:rPr>
              <a:t>smaller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2) Make the noise itself </a:t>
            </a:r>
            <a:r>
              <a:rPr lang="en-US" b="1" dirty="0" smtClean="0">
                <a:solidFill>
                  <a:srgbClr val="008000"/>
                </a:solidFill>
              </a:rPr>
              <a:t>smaller</a:t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3) Limit the control bandwidth of the aux loop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73" y="4229100"/>
            <a:ext cx="6477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Actuator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Actuator noise appears in the GW signal</a:t>
            </a:r>
            <a:br>
              <a:rPr lang="en-US" b="1" dirty="0" smtClean="0"/>
            </a:br>
            <a:r>
              <a:rPr lang="en-US" b="1" dirty="0" smtClean="0"/>
              <a:t>as an external disturbance</a:t>
            </a:r>
          </a:p>
          <a:p>
            <a:endParaRPr lang="en-US" b="1" dirty="0"/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Mitigation</a:t>
            </a:r>
            <a:r>
              <a:rPr lang="en-US" b="1" dirty="0">
                <a:solidFill>
                  <a:srgbClr val="008000"/>
                </a:solidFill>
              </a:rPr>
              <a:t/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1) </a:t>
            </a:r>
            <a:r>
              <a:rPr lang="en-US" b="1" dirty="0" smtClean="0">
                <a:solidFill>
                  <a:srgbClr val="008000"/>
                </a:solidFill>
              </a:rPr>
              <a:t>Make </a:t>
            </a:r>
            <a:r>
              <a:rPr lang="en-US" b="1" dirty="0">
                <a:solidFill>
                  <a:srgbClr val="008000"/>
                </a:solidFill>
              </a:rPr>
              <a:t>the noise itself smaller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2) Make the actuator response smaller</a:t>
            </a:r>
          </a:p>
          <a:p>
            <a:pPr lvl="1"/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We need to keep sufficient actuator strength</a:t>
            </a:r>
            <a:r>
              <a:rPr lang="en-US" b="1" dirty="0">
                <a:solidFill>
                  <a:srgbClr val="0000FF"/>
                </a:solidFill>
              </a:rPr>
              <a:t/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for lock acquisition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=&gt; Transition to a low-noise mode after achieving lock</a:t>
            </a:r>
          </a:p>
        </p:txBody>
      </p:sp>
    </p:spTree>
    <p:extLst>
      <p:ext uri="{BB962C8B-B14F-4D97-AF65-F5344CB8AC3E}">
        <p14:creationId xmlns:p14="http://schemas.microsoft.com/office/powerpoint/2010/main" val="2108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600" y="84900"/>
            <a:ext cx="7421250" cy="770511"/>
          </a:xfrm>
        </p:spPr>
        <p:txBody>
          <a:bodyPr/>
          <a:lstStyle/>
          <a:p>
            <a:r>
              <a:rPr lang="en-US" altLang="ja-JP" dirty="0" smtClean="0"/>
              <a:t>GW telescope?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" y="911160"/>
            <a:ext cx="9067800" cy="555314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A continuous signal stream from an interferometer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en-US" altLang="ja-JP" sz="2800" dirty="0"/>
              <a:t>GWs and </a:t>
            </a:r>
            <a:r>
              <a:rPr lang="en-US" altLang="ja-JP" sz="2800" dirty="0" smtClean="0"/>
              <a:t>noises: in principle, </a:t>
            </a:r>
            <a:r>
              <a:rPr lang="en-US" altLang="ja-JP" sz="2800" b="1" dirty="0" smtClean="0"/>
              <a:t>indistinguishable</a:t>
            </a:r>
            <a:endParaRPr lang="en-US" altLang="ja-JP" sz="2800" b="1" dirty="0"/>
          </a:p>
          <a:p>
            <a:pPr>
              <a:buNone/>
            </a:pPr>
            <a:r>
              <a:rPr lang="en-US" altLang="ja-JP" sz="2800" dirty="0"/>
              <a:t>	=&gt; Anything we detect is GW </a:t>
            </a:r>
          </a:p>
          <a:p>
            <a:pPr>
              <a:buNone/>
            </a:pPr>
            <a:endParaRPr lang="en-US" altLang="ja-JP" sz="2800" dirty="0"/>
          </a:p>
          <a:p>
            <a:r>
              <a:rPr lang="en-US" altLang="ja-JP" sz="2800" b="1" dirty="0">
                <a:solidFill>
                  <a:srgbClr val="FF0000"/>
                </a:solidFill>
              </a:rPr>
              <a:t>Reduce noises!</a:t>
            </a:r>
          </a:p>
          <a:p>
            <a:pPr lvl="1"/>
            <a:r>
              <a:rPr lang="en-US" altLang="ja-JP" sz="2400" dirty="0" smtClean="0"/>
              <a:t>Obs</a:t>
            </a:r>
            <a:r>
              <a:rPr lang="en-US" altLang="ja-JP" sz="2400" dirty="0"/>
              <a:t>. distance is </a:t>
            </a:r>
            <a:r>
              <a:rPr lang="en-US" altLang="ja-JP" sz="2400" dirty="0" err="1"/>
              <a:t>inv</a:t>
            </a:r>
            <a:r>
              <a:rPr lang="en-US" altLang="ja-JP" sz="2400" dirty="0"/>
              <a:t>-proportional to noise level</a:t>
            </a:r>
          </a:p>
          <a:p>
            <a:pPr lvl="1"/>
            <a:r>
              <a:rPr lang="en-US" altLang="ja-JP" sz="2400" dirty="0"/>
              <a:t>x10 better =&gt; x10 farther =&gt; </a:t>
            </a:r>
            <a:r>
              <a:rPr lang="en-US" altLang="ja-JP" sz="2400" dirty="0">
                <a:solidFill>
                  <a:srgbClr val="FF0000"/>
                </a:solidFill>
              </a:rPr>
              <a:t>x1000 more galaxies</a:t>
            </a:r>
            <a:endParaRPr lang="en-US" altLang="ja-JP" sz="2000" dirty="0"/>
          </a:p>
          <a:p>
            <a:endParaRPr lang="en-US" altLang="ja-JP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1526882"/>
            <a:ext cx="2137582" cy="2318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6095" b="52008"/>
          <a:stretch/>
        </p:blipFill>
        <p:spPr>
          <a:xfrm>
            <a:off x="5073557" y="2020837"/>
            <a:ext cx="2160566" cy="160772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926291" y="2660822"/>
            <a:ext cx="873457" cy="43264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Summary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5896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 smtClean="0"/>
              <a:t>Summary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There are such large number of noises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They are quite </a:t>
            </a:r>
            <a:r>
              <a:rPr lang="en-US" b="1" dirty="0" err="1" smtClean="0">
                <a:solidFill>
                  <a:srgbClr val="0000FF"/>
                </a:solidFill>
              </a:rPr>
              <a:t>omnidisciplinary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Even only one noise can ruin our GW detection</a:t>
            </a: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GW detection will be achieved by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Careful design / knowledge / </a:t>
            </a:r>
            <a:r>
              <a:rPr lang="en-US" b="1" dirty="0" smtClean="0">
                <a:solidFill>
                  <a:srgbClr val="FF0000"/>
                </a:solidFill>
              </a:rPr>
              <a:t>experience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Logical, but </a:t>
            </a:r>
            <a:r>
              <a:rPr lang="en-US" b="1" dirty="0">
                <a:solidFill>
                  <a:srgbClr val="FF0000"/>
                </a:solidFill>
              </a:rPr>
              <a:t>inspirational trouble </a:t>
            </a:r>
            <a:r>
              <a:rPr lang="en-US" b="1" dirty="0" smtClean="0">
                <a:solidFill>
                  <a:srgbClr val="FF0000"/>
                </a:solidFill>
              </a:rPr>
              <a:t>shooting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Noise “hunting”</a:t>
            </a:r>
            <a:endParaRPr lang="en-US" b="1" dirty="0">
              <a:solidFill>
                <a:srgbClr val="0000FF"/>
              </a:solidFill>
            </a:endParaRPr>
          </a:p>
          <a:p>
            <a:pPr lvl="2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13044</TotalTime>
  <Words>2203</Words>
  <Application>Microsoft Macintosh PowerPoint</Application>
  <PresentationFormat>On-screen Show (4:3)</PresentationFormat>
  <Paragraphs>838</Paragraphs>
  <Slides>91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6" baseType="lpstr">
      <vt:lpstr>Calibri</vt:lpstr>
      <vt:lpstr>Corbel</vt:lpstr>
      <vt:lpstr>ＤＦＰ太丸ゴシック体</vt:lpstr>
      <vt:lpstr>Gill Sans</vt:lpstr>
      <vt:lpstr>Gill Sans SemiBold</vt:lpstr>
      <vt:lpstr>HGP創英角ｺﾞｼｯｸUB</vt:lpstr>
      <vt:lpstr>ＭＳ Ｐゴシック</vt:lpstr>
      <vt:lpstr>ＭＳ ゴシック</vt:lpstr>
      <vt:lpstr>Tahoma</vt:lpstr>
      <vt:lpstr>Wingdings</vt:lpstr>
      <vt:lpstr>Wingdings 2</vt:lpstr>
      <vt:lpstr>Wingdings 3</vt:lpstr>
      <vt:lpstr>メイリオ</vt:lpstr>
      <vt:lpstr>Arial</vt:lpstr>
      <vt:lpstr>モジュール</vt:lpstr>
      <vt:lpstr>Gravitational wave detection with laser interferometers</vt:lpstr>
      <vt:lpstr>Introduction</vt:lpstr>
      <vt:lpstr>Gravitational wave</vt:lpstr>
      <vt:lpstr>GW: Generation, Propagation, and Detection</vt:lpstr>
      <vt:lpstr>GW Detection</vt:lpstr>
      <vt:lpstr>GW Detection</vt:lpstr>
      <vt:lpstr>Quadrupole nature of GWs</vt:lpstr>
      <vt:lpstr>GW telescope?</vt:lpstr>
      <vt:lpstr>GW telescope?</vt:lpstr>
      <vt:lpstr>Actual GW detector</vt:lpstr>
      <vt:lpstr>Components of the interferometer</vt:lpstr>
      <vt:lpstr>Components of the interferometer</vt:lpstr>
      <vt:lpstr>Sensitivity and noise</vt:lpstr>
      <vt:lpstr>Sensitivity and noise</vt:lpstr>
      <vt:lpstr>Sensitivity and noise</vt:lpstr>
      <vt:lpstr>Optical configurations of laser interferometer GW detectors</vt:lpstr>
      <vt:lpstr>Introduction ~ Interferometer?</vt:lpstr>
      <vt:lpstr>Michelson interferometer</vt:lpstr>
      <vt:lpstr>Michelson interferometer</vt:lpstr>
      <vt:lpstr>Michelson interferometer</vt:lpstr>
      <vt:lpstr>Fabry-Perot optical resonator</vt:lpstr>
      <vt:lpstr>Fabry-Perot optical resonator</vt:lpstr>
      <vt:lpstr>Fabry-Perot Michelson Interferometer</vt:lpstr>
      <vt:lpstr>Optical Recycling Technique</vt:lpstr>
      <vt:lpstr>Optical Recycling Technique</vt:lpstr>
      <vt:lpstr>Optical Recycling Technique</vt:lpstr>
      <vt:lpstr>Optical Recycling Technique</vt:lpstr>
      <vt:lpstr>Optical Recycling Technique</vt:lpstr>
      <vt:lpstr>To tuned or not to tune</vt:lpstr>
      <vt:lpstr>Signal Readout</vt:lpstr>
      <vt:lpstr>Signal Readout</vt:lpstr>
      <vt:lpstr>Signal Readout</vt:lpstr>
      <vt:lpstr>Pound-Drever-Hall technique (PDH)</vt:lpstr>
      <vt:lpstr>Summary</vt:lpstr>
      <vt:lpstr>Advanced topics</vt:lpstr>
      <vt:lpstr>Advanced topics</vt:lpstr>
      <vt:lpstr>Noises  in Gravitational Wave Detectors</vt:lpstr>
      <vt:lpstr>Introduction ~ Noise?</vt:lpstr>
      <vt:lpstr>Introduction ~ Noise?</vt:lpstr>
      <vt:lpstr>Introduction ~ Noise?</vt:lpstr>
      <vt:lpstr>Introduction ~ Noise?</vt:lpstr>
      <vt:lpstr>Introduction ~ Noise?</vt:lpstr>
      <vt:lpstr>Noise categories</vt:lpstr>
      <vt:lpstr>Sensitivity and noise</vt:lpstr>
      <vt:lpstr>Displacement noises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Electrical noises</vt:lpstr>
      <vt:lpstr>Electrical noises</vt:lpstr>
      <vt:lpstr>General rules for electrical noises</vt:lpstr>
      <vt:lpstr>Noise in photodetectors</vt:lpstr>
      <vt:lpstr>Noise in photodetectors</vt:lpstr>
      <vt:lpstr>Noise in photodetectors</vt:lpstr>
      <vt:lpstr>Analog/Digital interface</vt:lpstr>
      <vt:lpstr>Digitization (Quantization) noise</vt:lpstr>
      <vt:lpstr>Digitization (Quantization) noise</vt:lpstr>
      <vt:lpstr>Control induced noise</vt:lpstr>
      <vt:lpstr>Actuator noise</vt:lpstr>
      <vt:lpstr>Summary</vt:lpstr>
      <vt:lpstr>Summary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189</cp:revision>
  <dcterms:created xsi:type="dcterms:W3CDTF">2010-06-17T21:13:06Z</dcterms:created>
  <dcterms:modified xsi:type="dcterms:W3CDTF">2016-06-22T18:00:26Z</dcterms:modified>
</cp:coreProperties>
</file>