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9" r:id="rId2"/>
    <p:sldId id="270" r:id="rId3"/>
    <p:sldId id="276" r:id="rId4"/>
    <p:sldId id="273" r:id="rId5"/>
    <p:sldId id="287" r:id="rId6"/>
    <p:sldId id="277" r:id="rId7"/>
    <p:sldId id="288" r:id="rId8"/>
    <p:sldId id="286" r:id="rId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56440-F858-1A4F-8797-0A1D5498A3B3}" type="datetimeFigureOut">
              <a:rPr lang="en-US" smtClean="0"/>
              <a:t>6/21/16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09182-2847-0D4F-B98F-A66EE37D2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35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9182-2847-0D4F-B98F-A66EE37D29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41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9182-2847-0D4F-B98F-A66EE37D29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4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2668048-8CA5-5F4A-8ED1-BA914FA4B5FF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0D664FD-EB02-434C-BBD0-014E4667A0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87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1F93A19-1A9D-4541-A13C-8B79A4AA31AB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6A4CFC2-5CD5-004B-9F7C-AF9FE6AF7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84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91B3222-F299-9044-83B7-D179D93E45D5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96632E8-E451-F34B-B09F-52479410D1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74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679201E-C9D2-A240-B276-84453E0E7005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3FB454A-33E7-0748-BA78-FCF82D5AD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839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10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B49487A-9DDE-FA43-BCDF-72601E988F08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5A06558-3BBD-2748-8331-5AA2D9B74D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2FCF17E-8065-4B42-B82F-1D3F7B826A6D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8D55EC7-83A3-BE4F-9DF7-66678E3BD0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63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BFE142C-2B18-6F43-B647-575222380507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D593048-17B1-B14F-934B-C10CC8BDF4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28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6CA0B6A-9B1C-984F-864F-60BEF9B96521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54EEFF3-7FA5-F443-90DE-38A7CBAF7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04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EDECABA-BC40-C84D-962C-9B3178D44D5B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6A7EBBD-E0D3-664E-822C-32DD3F9E9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74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9E79B4A-85C2-854D-9E4C-373EE1D4B1FB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0B2B358-3F72-F442-880B-D4AF480D0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21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F377AFD-66BB-4247-9F10-E616F3F42723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A046FC3-3F84-E84E-8B54-D67CC208B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48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C9E5A50-9FA9-BB4F-8484-DF29610B1791}" type="datetimeFigureOut">
              <a:rPr lang="en-US" altLang="en-US"/>
              <a:pPr>
                <a:defRPr/>
              </a:pPr>
              <a:t>6/21/16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0910708-8CF8-4A4E-8420-9C560B80D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53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36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9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457200" y="22479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ea typeface="ＭＳ Ｐゴシック" charset="-128"/>
              </a:rPr>
              <a:t>David Reitze</a:t>
            </a:r>
            <a:br>
              <a:rPr lang="en-US" altLang="en-US" dirty="0" smtClean="0">
                <a:solidFill>
                  <a:schemeClr val="bg1"/>
                </a:solidFill>
                <a:ea typeface="ＭＳ Ｐゴシック" charset="-128"/>
              </a:rPr>
            </a:br>
            <a:r>
              <a:rPr lang="en-US" altLang="en-US" dirty="0" smtClean="0">
                <a:solidFill>
                  <a:schemeClr val="bg1"/>
                </a:solidFill>
                <a:ea typeface="ＭＳ Ｐゴシック" charset="-128"/>
              </a:rPr>
              <a:t>Executive Director</a:t>
            </a:r>
            <a:br>
              <a:rPr lang="en-US" altLang="en-US" dirty="0" smtClean="0">
                <a:solidFill>
                  <a:schemeClr val="bg1"/>
                </a:solidFill>
                <a:ea typeface="ＭＳ Ｐゴシック" charset="-128"/>
              </a:rPr>
            </a:br>
            <a:r>
              <a:rPr lang="en-US" altLang="en-US" dirty="0" smtClean="0">
                <a:solidFill>
                  <a:schemeClr val="bg1"/>
                </a:solidFill>
                <a:ea typeface="ＭＳ Ｐゴシック" charset="-128"/>
              </a:rPr>
              <a:t>LIGO Laboratory</a:t>
            </a:r>
            <a:endParaRPr lang="en-US" alt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00407" y="32498"/>
            <a:ext cx="2050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>
                <a:solidFill>
                  <a:schemeClr val="bg1"/>
                </a:solidFill>
              </a:rPr>
              <a:t>LIGO-G1601389-</a:t>
            </a:r>
            <a:r>
              <a:rPr lang="is-IS" b="1" dirty="0" smtClean="0">
                <a:solidFill>
                  <a:schemeClr val="bg1"/>
                </a:solidFill>
              </a:rPr>
              <a:t>v1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ea typeface="ＭＳ Ｐゴシック" charset="-128"/>
              </a:rPr>
              <a:t>Advanced LIGO’s Second Observing Run</a:t>
            </a:r>
            <a:endParaRPr lang="en-US" altLang="en-US" sz="36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88521"/>
            <a:ext cx="3939452" cy="3496821"/>
          </a:xfrm>
        </p:spPr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Advanced LIGO’s second run will begin in the Fall 2016; a six month duration run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We will see a 15% – 25% improvement in sensitivity performance over LIGO’s first observing run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This will result in an increase in the rate of events detected by 1.5 to </a:t>
            </a:r>
            <a:r>
              <a:rPr lang="en-US" sz="2000" dirty="0">
                <a:solidFill>
                  <a:srgbClr val="FFFFFF"/>
                </a:solidFill>
              </a:rPr>
              <a:t>2</a:t>
            </a:r>
            <a:r>
              <a:rPr lang="en-US" sz="2000" dirty="0" smtClean="0">
                <a:solidFill>
                  <a:srgbClr val="FFFFFF"/>
                </a:solidFill>
              </a:rPr>
              <a:t> times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452" y="1417638"/>
            <a:ext cx="5147506" cy="4222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ea typeface="ＭＳ Ｐゴシック" charset="-128"/>
              </a:rPr>
              <a:t>The Virgo Detector</a:t>
            </a:r>
            <a:endParaRPr lang="en-US" altLang="en-US" sz="3600" dirty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81" y="1417638"/>
            <a:ext cx="4333419" cy="3604198"/>
          </a:xfrm>
          <a:prstGeom prst="rect">
            <a:avLst/>
          </a:prstGeom>
        </p:spPr>
      </p:pic>
      <p:pic>
        <p:nvPicPr>
          <p:cNvPr id="7" name="Picture 6" descr="vir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0466"/>
            <a:ext cx="4777730" cy="356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226"/>
            <a:ext cx="9144000" cy="62489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ea typeface="ＭＳ Ｐゴシック" charset="-128"/>
              </a:rPr>
              <a:t>The Future Global Network of Gravitational Wave Observatories</a:t>
            </a:r>
            <a:endParaRPr lang="en-US" altLang="en-US" sz="2800" dirty="0">
              <a:solidFill>
                <a:schemeClr val="bg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8292544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256" y="2309251"/>
            <a:ext cx="2611903" cy="173186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Multi-messenger Astronomy with Gravitational Waves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712" y="1688392"/>
            <a:ext cx="2275922" cy="1280206"/>
          </a:xfrm>
          <a:prstGeom prst="rect">
            <a:avLst/>
          </a:prstGeom>
        </p:spPr>
      </p:pic>
      <p:pic>
        <p:nvPicPr>
          <p:cNvPr id="8" name="Picture 4" descr="L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6" y="1637294"/>
            <a:ext cx="1914247" cy="153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98712" y="2890850"/>
            <a:ext cx="217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X-rays/Gamma-rays</a:t>
            </a:r>
          </a:p>
        </p:txBody>
      </p:sp>
      <p:sp>
        <p:nvSpPr>
          <p:cNvPr id="9" name="Right Arrow 8"/>
          <p:cNvSpPr/>
          <p:nvPr/>
        </p:nvSpPr>
        <p:spPr>
          <a:xfrm rot="20504054">
            <a:off x="5658130" y="2470120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95946" flipH="1">
            <a:off x="2747446" y="2470119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4126" y="3110395"/>
            <a:ext cx="221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Gravitational Waves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0419" y="1939919"/>
            <a:ext cx="2911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Binary Neutron Star Merger</a:t>
            </a:r>
          </a:p>
        </p:txBody>
      </p:sp>
      <p:sp>
        <p:nvSpPr>
          <p:cNvPr id="14" name="Right Arrow 13"/>
          <p:cNvSpPr/>
          <p:nvPr/>
        </p:nvSpPr>
        <p:spPr>
          <a:xfrm rot="20504054" flipH="1" flipV="1">
            <a:off x="2747445" y="3621352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5868" y="3561472"/>
            <a:ext cx="2169492" cy="1446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269" y="5007800"/>
            <a:ext cx="228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Visible/Infrared Light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6011" y="4227855"/>
            <a:ext cx="3066358" cy="131278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5400000">
            <a:off x="4203648" y="4034938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36011" y="5407806"/>
            <a:ext cx="148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Radio Waves</a:t>
            </a:r>
          </a:p>
        </p:txBody>
      </p:sp>
      <p:sp>
        <p:nvSpPr>
          <p:cNvPr id="20" name="Right Arrow 19"/>
          <p:cNvSpPr/>
          <p:nvPr/>
        </p:nvSpPr>
        <p:spPr>
          <a:xfrm rot="1095946" flipV="1">
            <a:off x="5630269" y="3669624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712" y="3700188"/>
            <a:ext cx="2265172" cy="14238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98712" y="5091547"/>
            <a:ext cx="118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Neutrinos</a:t>
            </a:r>
          </a:p>
        </p:txBody>
      </p:sp>
    </p:spTree>
    <p:extLst>
      <p:ext uri="{BB962C8B-B14F-4D97-AF65-F5344CB8AC3E}">
        <p14:creationId xmlns:p14="http://schemas.microsoft.com/office/powerpoint/2010/main" val="385924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311009" y="274638"/>
            <a:ext cx="8513881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sz="2800" dirty="0" smtClean="0">
                <a:solidFill>
                  <a:srgbClr val="FFFFFF"/>
                </a:solidFill>
              </a:rPr>
              <a:t>Sky Locations of </a:t>
            </a:r>
            <a:r>
              <a:rPr lang="en-US" sz="2800" dirty="0">
                <a:solidFill>
                  <a:srgbClr val="FFFFFF"/>
                </a:solidFill>
              </a:rPr>
              <a:t>Gravitational-wave Events GW150914, GW151226 and Candidate LVT151012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576" y="1541370"/>
            <a:ext cx="5535188" cy="424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4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sz="2800" dirty="0" smtClean="0">
                <a:solidFill>
                  <a:srgbClr val="FFFFFF"/>
                </a:solidFill>
              </a:rPr>
              <a:t>Simulated Sky Locations of </a:t>
            </a:r>
            <a:r>
              <a:rPr lang="en-US" sz="2800" dirty="0">
                <a:solidFill>
                  <a:srgbClr val="FFFFFF"/>
                </a:solidFill>
              </a:rPr>
              <a:t>O1 </a:t>
            </a:r>
            <a:r>
              <a:rPr lang="en-US" sz="2800" dirty="0" smtClean="0">
                <a:solidFill>
                  <a:srgbClr val="FFFFFF"/>
                </a:solidFill>
              </a:rPr>
              <a:t>Events and Candidate Including the Virgo Interferometer 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792" y="1532378"/>
            <a:ext cx="5953968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5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556" y="3154561"/>
            <a:ext cx="4702984" cy="379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L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6288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S52_hanford2_new-sc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063"/>
            <a:ext cx="4581525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-1039176"/>
            <a:ext cx="4570412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288" y="2639686"/>
            <a:ext cx="4557712" cy="1382208"/>
          </a:xfrm>
          <a:prstGeom prst="rect">
            <a:avLst/>
          </a:prstGeom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0" y="586641"/>
            <a:ext cx="2135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chemeClr val="bg1"/>
                </a:solidFill>
              </a:rPr>
              <a:t>LIGO Livingston</a:t>
            </a:r>
          </a:p>
          <a:p>
            <a:pPr>
              <a:defRPr/>
            </a:pPr>
            <a:r>
              <a:rPr lang="en-US" sz="2400" i="1" dirty="0" smtClean="0">
                <a:solidFill>
                  <a:schemeClr val="bg1"/>
                </a:solidFill>
              </a:rPr>
              <a:t>USA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2518966" y="3837228"/>
            <a:ext cx="19995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chemeClr val="bg1"/>
                </a:solidFill>
              </a:rPr>
              <a:t>LIGO Hanford</a:t>
            </a:r>
          </a:p>
          <a:p>
            <a:pPr>
              <a:defRPr/>
            </a:pPr>
            <a:r>
              <a:rPr lang="en-US" sz="2400" i="1" dirty="0" smtClean="0">
                <a:solidFill>
                  <a:schemeClr val="bg1"/>
                </a:solidFill>
              </a:rPr>
              <a:t>USA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710235" y="1476836"/>
            <a:ext cx="16454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chemeClr val="bg1"/>
                </a:solidFill>
              </a:rPr>
              <a:t>Virgo</a:t>
            </a:r>
          </a:p>
          <a:p>
            <a:pPr>
              <a:defRPr/>
            </a:pPr>
            <a:r>
              <a:rPr lang="en-US" sz="2400" i="1" dirty="0" smtClean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288449" y="4071314"/>
            <a:ext cx="16454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chemeClr val="bg1"/>
                </a:solidFill>
              </a:rPr>
              <a:t>KAGRA</a:t>
            </a:r>
          </a:p>
          <a:p>
            <a:pPr>
              <a:defRPr/>
            </a:pPr>
            <a:r>
              <a:rPr lang="en-US" sz="2400" i="1" dirty="0" smtClean="0">
                <a:solidFill>
                  <a:schemeClr val="bg1"/>
                </a:solidFill>
              </a:rPr>
              <a:t>Japan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670575" y="3190897"/>
            <a:ext cx="16454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rgbClr val="0000FF"/>
                </a:solidFill>
              </a:rPr>
              <a:t>LIGO-India </a:t>
            </a:r>
          </a:p>
          <a:p>
            <a:pPr>
              <a:defRPr/>
            </a:pPr>
            <a:r>
              <a:rPr lang="en-US" sz="2400" i="1" dirty="0" smtClean="0">
                <a:solidFill>
                  <a:srgbClr val="0000FF"/>
                </a:solidFill>
              </a:rPr>
              <a:t>India</a:t>
            </a:r>
            <a:endParaRPr lang="en-US" sz="2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4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ltech THEME 01">
  <a:themeElements>
    <a:clrScheme name="Caltech Identity Color Palette">
      <a:dk1>
        <a:sysClr val="windowText" lastClr="000000"/>
      </a:dk1>
      <a:lt1>
        <a:sysClr val="window" lastClr="FFFFFF"/>
      </a:lt1>
      <a:dk2>
        <a:srgbClr val="76777B"/>
      </a:dk2>
      <a:lt2>
        <a:srgbClr val="EEECE1"/>
      </a:lt2>
      <a:accent1>
        <a:srgbClr val="FF6E1E"/>
      </a:accent1>
      <a:accent2>
        <a:srgbClr val="C8C8C8"/>
      </a:accent2>
      <a:accent3>
        <a:srgbClr val="AAA99F"/>
      </a:accent3>
      <a:accent4>
        <a:srgbClr val="7A303F"/>
      </a:accent4>
      <a:accent5>
        <a:srgbClr val="00AFAB"/>
      </a:accent5>
      <a:accent6>
        <a:srgbClr val="849895"/>
      </a:accent6>
      <a:hlink>
        <a:srgbClr val="FF6E1E"/>
      </a:hlink>
      <a:folHlink>
        <a:srgbClr val="00A8E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Caltech THEME 01.thmx</Template>
  <TotalTime>5998</TotalTime>
  <Words>142</Words>
  <Application>Microsoft Macintosh PowerPoint</Application>
  <PresentationFormat>On-screen Show (4:3)</PresentationFormat>
  <Paragraphs>29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Caltech THEME 01</vt:lpstr>
      <vt:lpstr>David Reitze Executive Director LIGO Laboratory</vt:lpstr>
      <vt:lpstr>Advanced LIGO’s Second Observing Run</vt:lpstr>
      <vt:lpstr>The Virgo Detector</vt:lpstr>
      <vt:lpstr>The Future Global Network of Gravitational Wave Observatories</vt:lpstr>
      <vt:lpstr>Multi-messenger Astronomy with Gravitational Waves</vt:lpstr>
      <vt:lpstr>Sky Locations of Gravitational-wave Events GW150914, GW151226 and Candidate LVT151012</vt:lpstr>
      <vt:lpstr>Simulated Sky Locations of O1 Events and Candidate Including the Virgo Interferometer 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Lance Hayashida</dc:creator>
  <cp:lastModifiedBy>David Reitze</cp:lastModifiedBy>
  <cp:revision>53</cp:revision>
  <dcterms:created xsi:type="dcterms:W3CDTF">2014-03-28T17:48:56Z</dcterms:created>
  <dcterms:modified xsi:type="dcterms:W3CDTF">2016-06-21T15:38:55Z</dcterms:modified>
</cp:coreProperties>
</file>