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797675" cy="9926638"/>
  <p:defaultTextStyle>
    <a:defPPr>
      <a:defRPr lang="en-US"/>
    </a:defPPr>
    <a:lvl1pPr algn="l" defTabSz="9032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0850" indent="-128588" algn="l" defTabSz="9032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3288" indent="-257175" algn="l" defTabSz="9032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55725" indent="-385763" algn="l" defTabSz="9032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08163" indent="-515938" algn="l" defTabSz="9032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Veggel" initials="A A" lastIdx="11" clrIdx="0"/>
  <p:cmAuthor id="1" name="0006160c" initials="AV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919" autoAdjust="0"/>
    <p:restoredTop sz="50000" autoAdjust="0"/>
  </p:normalViewPr>
  <p:slideViewPr>
    <p:cSldViewPr snapToGrid="0">
      <p:cViewPr>
        <p:scale>
          <a:sx n="100" d="100"/>
          <a:sy n="100" d="100"/>
        </p:scale>
        <p:origin x="240" y="-2296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0"/>
          </a:xfrm>
          <a:prstGeom prst="rect">
            <a:avLst/>
          </a:prstGeom>
        </p:spPr>
        <p:txBody>
          <a:bodyPr vert="horz" lIns="91232" tIns="45616" rIns="91232" bIns="45616" rtlCol="0"/>
          <a:lstStyle>
            <a:lvl1pPr algn="l" defTabSz="30410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1"/>
            <a:ext cx="2944813" cy="495700"/>
          </a:xfrm>
          <a:prstGeom prst="rect">
            <a:avLst/>
          </a:prstGeom>
        </p:spPr>
        <p:txBody>
          <a:bodyPr vert="horz" lIns="91232" tIns="45616" rIns="91232" bIns="45616" rtlCol="0"/>
          <a:lstStyle>
            <a:lvl1pPr algn="r" defTabSz="30410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9DB282B-42F7-464B-ADE1-BEEA170285C0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257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2" tIns="45616" rIns="91232" bIns="4561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471"/>
            <a:ext cx="5438775" cy="4466039"/>
          </a:xfrm>
          <a:prstGeom prst="rect">
            <a:avLst/>
          </a:prstGeom>
        </p:spPr>
        <p:txBody>
          <a:bodyPr vert="horz" lIns="91232" tIns="45616" rIns="91232" bIns="4561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781"/>
            <a:ext cx="2946400" cy="497280"/>
          </a:xfrm>
          <a:prstGeom prst="rect">
            <a:avLst/>
          </a:prstGeom>
        </p:spPr>
        <p:txBody>
          <a:bodyPr vert="horz" lIns="91232" tIns="45616" rIns="91232" bIns="45616" rtlCol="0" anchor="b"/>
          <a:lstStyle>
            <a:lvl1pPr algn="l" defTabSz="30410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27781"/>
            <a:ext cx="2944813" cy="497280"/>
          </a:xfrm>
          <a:prstGeom prst="rect">
            <a:avLst/>
          </a:prstGeom>
        </p:spPr>
        <p:txBody>
          <a:bodyPr vert="horz" lIns="91232" tIns="45616" rIns="91232" bIns="45616" rtlCol="0" anchor="b"/>
          <a:lstStyle>
            <a:lvl1pPr algn="r" defTabSz="30410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43613B6-C5CF-4654-BB04-9114B7571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9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226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61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837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9222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303029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176106" indent="-66634" defTabSz="303029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271298" indent="-53942" defTabSz="303029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379182" indent="-53942" defTabSz="303029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488653" indent="-53942" defTabSz="303029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945575" indent="-53942" defTabSz="303029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1402498" indent="-53942" defTabSz="303029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1859420" indent="-53942" defTabSz="303029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2316342" indent="-53942" defTabSz="303029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312808-9E86-4161-8E0D-4C59CEFB3140}" type="slidenum">
              <a:rPr lang="en-GB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81312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5"/>
            <a:ext cx="18178780" cy="64905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3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01EE-BAE9-4E90-8CD3-4C51AF9850AE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4B3B-BC52-4CB5-A6E4-022CD7F0D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0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5B87-D469-45D7-8197-885415EFC1E6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7953-1BAD-4D6C-8647-4381FF2493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5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9"/>
            <a:ext cx="4812030" cy="258361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1" y="1212609"/>
            <a:ext cx="14079644" cy="25836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7232-2306-4514-A44D-879C4D2D0454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E990-CD36-4F0B-9927-0B873F847D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22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EE97-415F-4CFC-93CB-C0C43F642F7A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0A60-4398-4504-8D49-9E965B156C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67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1" y="12833951"/>
            <a:ext cx="18178780" cy="66237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4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D52B-A31B-4D37-B1BD-689A8DDFD0DD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C7C-0DBF-483B-A0C9-93BCF8EEB5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63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1" y="7065332"/>
            <a:ext cx="9445836" cy="19983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5" y="7065332"/>
            <a:ext cx="9445836" cy="19983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C08E-016E-45FB-85C4-CF0A46506586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90FB-2D53-4132-925A-DF88179FF8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3" y="6777950"/>
            <a:ext cx="9449550" cy="28247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73" indent="0">
              <a:buNone/>
              <a:defRPr sz="2000" b="1"/>
            </a:lvl2pPr>
            <a:lvl3pPr marL="904945" indent="0">
              <a:buNone/>
              <a:defRPr sz="1800" b="1"/>
            </a:lvl3pPr>
            <a:lvl4pPr marL="1357418" indent="0">
              <a:buNone/>
              <a:defRPr sz="1600" b="1"/>
            </a:lvl4pPr>
            <a:lvl5pPr marL="1809890" indent="0">
              <a:buNone/>
              <a:defRPr sz="1600" b="1"/>
            </a:lvl5pPr>
            <a:lvl6pPr marL="2262363" indent="0">
              <a:buNone/>
              <a:defRPr sz="1600" b="1"/>
            </a:lvl6pPr>
            <a:lvl7pPr marL="2714835" indent="0">
              <a:buNone/>
              <a:defRPr sz="1600" b="1"/>
            </a:lvl7pPr>
            <a:lvl8pPr marL="3167308" indent="0">
              <a:buNone/>
              <a:defRPr sz="1600" b="1"/>
            </a:lvl8pPr>
            <a:lvl9pPr marL="36197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3" y="9602676"/>
            <a:ext cx="9449550" cy="174460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202" y="6777950"/>
            <a:ext cx="9453261" cy="28247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73" indent="0">
              <a:buNone/>
              <a:defRPr sz="2000" b="1"/>
            </a:lvl2pPr>
            <a:lvl3pPr marL="904945" indent="0">
              <a:buNone/>
              <a:defRPr sz="1800" b="1"/>
            </a:lvl3pPr>
            <a:lvl4pPr marL="1357418" indent="0">
              <a:buNone/>
              <a:defRPr sz="1600" b="1"/>
            </a:lvl4pPr>
            <a:lvl5pPr marL="1809890" indent="0">
              <a:buNone/>
              <a:defRPr sz="1600" b="1"/>
            </a:lvl5pPr>
            <a:lvl6pPr marL="2262363" indent="0">
              <a:buNone/>
              <a:defRPr sz="1600" b="1"/>
            </a:lvl6pPr>
            <a:lvl7pPr marL="2714835" indent="0">
              <a:buNone/>
              <a:defRPr sz="1600" b="1"/>
            </a:lvl7pPr>
            <a:lvl8pPr marL="3167308" indent="0">
              <a:buNone/>
              <a:defRPr sz="1600" b="1"/>
            </a:lvl8pPr>
            <a:lvl9pPr marL="36197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202" y="9602676"/>
            <a:ext cx="9453261" cy="174460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A29B-08E3-4707-AB81-CBA36808B2DF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9872-EFE2-43FC-867A-505150A90A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03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3A0C-D848-4E7E-9A92-C47AA13E3ED3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E9CE-1787-49EB-89B8-A2731D7CB1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8D93-AFF9-494A-BBED-64B76DF01A69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12E8-87EF-4ABB-ACF7-275D4887D8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1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3" y="1205593"/>
            <a:ext cx="7036111" cy="51307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9"/>
            <a:ext cx="11955817" cy="2584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3" y="6336373"/>
            <a:ext cx="7036111" cy="20712346"/>
          </a:xfrm>
        </p:spPr>
        <p:txBody>
          <a:bodyPr/>
          <a:lstStyle>
            <a:lvl1pPr marL="0" indent="0">
              <a:buNone/>
              <a:defRPr sz="1400"/>
            </a:lvl1pPr>
            <a:lvl2pPr marL="452473" indent="0">
              <a:buNone/>
              <a:defRPr sz="1200"/>
            </a:lvl2pPr>
            <a:lvl3pPr marL="904945" indent="0">
              <a:buNone/>
              <a:defRPr sz="1000"/>
            </a:lvl3pPr>
            <a:lvl4pPr marL="1357418" indent="0">
              <a:buNone/>
              <a:defRPr sz="900"/>
            </a:lvl4pPr>
            <a:lvl5pPr marL="1809890" indent="0">
              <a:buNone/>
              <a:defRPr sz="900"/>
            </a:lvl5pPr>
            <a:lvl6pPr marL="2262363" indent="0">
              <a:buNone/>
              <a:defRPr sz="900"/>
            </a:lvl6pPr>
            <a:lvl7pPr marL="2714835" indent="0">
              <a:buNone/>
              <a:defRPr sz="900"/>
            </a:lvl7pPr>
            <a:lvl8pPr marL="3167308" indent="0">
              <a:buNone/>
              <a:defRPr sz="900"/>
            </a:lvl8pPr>
            <a:lvl9pPr marL="36197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7F51-E1D5-41FE-84B7-3F6CD74009B5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593-D23D-4522-BC93-6A23D4762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1" y="21195989"/>
            <a:ext cx="12832080" cy="2502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1" y="2705570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473" indent="0">
              <a:buNone/>
              <a:defRPr sz="2800"/>
            </a:lvl2pPr>
            <a:lvl3pPr marL="904945" indent="0">
              <a:buNone/>
              <a:defRPr sz="2400"/>
            </a:lvl3pPr>
            <a:lvl4pPr marL="1357418" indent="0">
              <a:buNone/>
              <a:defRPr sz="2000"/>
            </a:lvl4pPr>
            <a:lvl5pPr marL="1809890" indent="0">
              <a:buNone/>
              <a:defRPr sz="2000"/>
            </a:lvl5pPr>
            <a:lvl6pPr marL="2262363" indent="0">
              <a:buNone/>
              <a:defRPr sz="2000"/>
            </a:lvl6pPr>
            <a:lvl7pPr marL="2714835" indent="0">
              <a:buNone/>
              <a:defRPr sz="2000"/>
            </a:lvl7pPr>
            <a:lvl8pPr marL="3167308" indent="0">
              <a:buNone/>
              <a:defRPr sz="2000"/>
            </a:lvl8pPr>
            <a:lvl9pPr marL="361978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1" y="23698295"/>
            <a:ext cx="12832080" cy="3553689"/>
          </a:xfrm>
        </p:spPr>
        <p:txBody>
          <a:bodyPr/>
          <a:lstStyle>
            <a:lvl1pPr marL="0" indent="0">
              <a:buNone/>
              <a:defRPr sz="1400"/>
            </a:lvl1pPr>
            <a:lvl2pPr marL="452473" indent="0">
              <a:buNone/>
              <a:defRPr sz="1200"/>
            </a:lvl2pPr>
            <a:lvl3pPr marL="904945" indent="0">
              <a:buNone/>
              <a:defRPr sz="1000"/>
            </a:lvl3pPr>
            <a:lvl4pPr marL="1357418" indent="0">
              <a:buNone/>
              <a:defRPr sz="900"/>
            </a:lvl4pPr>
            <a:lvl5pPr marL="1809890" indent="0">
              <a:buNone/>
              <a:defRPr sz="900"/>
            </a:lvl5pPr>
            <a:lvl6pPr marL="2262363" indent="0">
              <a:buNone/>
              <a:defRPr sz="900"/>
            </a:lvl6pPr>
            <a:lvl7pPr marL="2714835" indent="0">
              <a:buNone/>
              <a:defRPr sz="900"/>
            </a:lvl7pPr>
            <a:lvl8pPr marL="3167308" indent="0">
              <a:buNone/>
              <a:defRPr sz="900"/>
            </a:lvl8pPr>
            <a:lvl9pPr marL="36197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A3E2-ADBB-4BBD-AB9B-F83B7E84C870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2807-9D56-4648-92DD-2216011FC5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2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95" tIns="45247" rIns="90495" bIns="45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95" tIns="45247" rIns="90495" bIns="45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90495" tIns="45247" rIns="90495" bIns="45247" rtlCol="0" anchor="ctr"/>
          <a:lstStyle>
            <a:lvl1pPr algn="l" defTabSz="90494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38D0C5-E9B4-491F-95CA-EF50B461A8C3}" type="datetimeFigureOut">
              <a:rPr lang="en-GB"/>
              <a:pPr>
                <a:defRPr/>
              </a:pPr>
              <a:t>20/05/2016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90495" tIns="45247" rIns="90495" bIns="45247" rtlCol="0" anchor="ctr"/>
          <a:lstStyle>
            <a:lvl1pPr algn="ctr" defTabSz="90494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90495" tIns="45247" rIns="90495" bIns="45247" rtlCol="0" anchor="ctr"/>
          <a:lstStyle>
            <a:lvl1pPr algn="r" defTabSz="90494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B56DFC-30BB-49A9-BA3C-82F4EEEAD7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328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32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32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32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32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3195" algn="ctr" defTabSz="9044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6389" algn="ctr" defTabSz="9044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9584" algn="ctr" defTabSz="9044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92779" algn="ctr" defTabSz="90449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138" indent="-338138" algn="l" defTabSz="903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defTabSz="903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300" indent="-225425" algn="l" defTabSz="903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738" indent="-225425" algn="l" defTabSz="903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175" indent="-225425" algn="l" defTabSz="903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599" indent="-226236" algn="l" defTabSz="904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072" indent="-226236" algn="l" defTabSz="904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544" indent="-226236" algn="l" defTabSz="904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017" indent="-226236" algn="l" defTabSz="904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73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945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418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890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363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835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308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780" algn="l" defTabSz="904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10" Type="http://schemas.openxmlformats.org/officeDocument/2006/relationships/image" Target="../media/image8.gif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0672590" y="12121565"/>
            <a:ext cx="10434810" cy="1401414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256670" y="12122134"/>
            <a:ext cx="10225136" cy="1401358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10636802" y="2729132"/>
            <a:ext cx="10441158" cy="92555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2240" y="2729133"/>
            <a:ext cx="10225136" cy="924305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5" descr="\\gigalum\Users\rebeccad\My Documents\PhDWork\Measuring the Q of Sapphire Fibres\Posters\footer.jp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053" y="28173435"/>
            <a:ext cx="16456747" cy="21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5"/>
          <p:cNvSpPr/>
          <p:nvPr/>
        </p:nvSpPr>
        <p:spPr>
          <a:xfrm>
            <a:off x="252239" y="26307316"/>
            <a:ext cx="20855161" cy="3882344"/>
          </a:xfrm>
          <a:custGeom>
            <a:avLst/>
            <a:gdLst>
              <a:gd name="connsiteX0" fmla="*/ 4838700 w 20135850"/>
              <a:gd name="connsiteY0" fmla="*/ 3981450 h 3981450"/>
              <a:gd name="connsiteX1" fmla="*/ 0 w 20135850"/>
              <a:gd name="connsiteY1" fmla="*/ 3981450 h 3981450"/>
              <a:gd name="connsiteX2" fmla="*/ 19050 w 20135850"/>
              <a:gd name="connsiteY2" fmla="*/ 0 h 3981450"/>
              <a:gd name="connsiteX3" fmla="*/ 20135850 w 20135850"/>
              <a:gd name="connsiteY3" fmla="*/ 0 h 3981450"/>
              <a:gd name="connsiteX4" fmla="*/ 20135850 w 20135850"/>
              <a:gd name="connsiteY4" fmla="*/ 1828800 h 3981450"/>
              <a:gd name="connsiteX5" fmla="*/ 18973800 w 20135850"/>
              <a:gd name="connsiteY5" fmla="*/ 1847850 h 3981450"/>
              <a:gd name="connsiteX6" fmla="*/ 17678400 w 20135850"/>
              <a:gd name="connsiteY6" fmla="*/ 1885950 h 3981450"/>
              <a:gd name="connsiteX7" fmla="*/ 16859250 w 20135850"/>
              <a:gd name="connsiteY7" fmla="*/ 1924050 h 3981450"/>
              <a:gd name="connsiteX8" fmla="*/ 15601950 w 20135850"/>
              <a:gd name="connsiteY8" fmla="*/ 1962150 h 3981450"/>
              <a:gd name="connsiteX9" fmla="*/ 14344650 w 20135850"/>
              <a:gd name="connsiteY9" fmla="*/ 2019300 h 3981450"/>
              <a:gd name="connsiteX10" fmla="*/ 12668250 w 20135850"/>
              <a:gd name="connsiteY10" fmla="*/ 2076450 h 3981450"/>
              <a:gd name="connsiteX11" fmla="*/ 11468100 w 20135850"/>
              <a:gd name="connsiteY11" fmla="*/ 2114550 h 3981450"/>
              <a:gd name="connsiteX12" fmla="*/ 11106150 w 20135850"/>
              <a:gd name="connsiteY12" fmla="*/ 2133600 h 3981450"/>
              <a:gd name="connsiteX13" fmla="*/ 10553700 w 20135850"/>
              <a:gd name="connsiteY13" fmla="*/ 2190750 h 3981450"/>
              <a:gd name="connsiteX14" fmla="*/ 9886950 w 20135850"/>
              <a:gd name="connsiteY14" fmla="*/ 2286000 h 3981450"/>
              <a:gd name="connsiteX15" fmla="*/ 9334500 w 20135850"/>
              <a:gd name="connsiteY15" fmla="*/ 2381250 h 3981450"/>
              <a:gd name="connsiteX16" fmla="*/ 8820150 w 20135850"/>
              <a:gd name="connsiteY16" fmla="*/ 2495550 h 3981450"/>
              <a:gd name="connsiteX17" fmla="*/ 8191500 w 20135850"/>
              <a:gd name="connsiteY17" fmla="*/ 2667000 h 3981450"/>
              <a:gd name="connsiteX18" fmla="*/ 7600950 w 20135850"/>
              <a:gd name="connsiteY18" fmla="*/ 2895600 h 3981450"/>
              <a:gd name="connsiteX19" fmla="*/ 6953250 w 20135850"/>
              <a:gd name="connsiteY19" fmla="*/ 3162300 h 3981450"/>
              <a:gd name="connsiteX20" fmla="*/ 6267450 w 20135850"/>
              <a:gd name="connsiteY20" fmla="*/ 3448050 h 3981450"/>
              <a:gd name="connsiteX21" fmla="*/ 5715000 w 20135850"/>
              <a:gd name="connsiteY21" fmla="*/ 3657600 h 3981450"/>
              <a:gd name="connsiteX22" fmla="*/ 4838700 w 20135850"/>
              <a:gd name="connsiteY22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35850" h="3981450">
                <a:moveTo>
                  <a:pt x="4838700" y="3981450"/>
                </a:moveTo>
                <a:lnTo>
                  <a:pt x="0" y="3981450"/>
                </a:lnTo>
                <a:lnTo>
                  <a:pt x="19050" y="0"/>
                </a:lnTo>
                <a:lnTo>
                  <a:pt x="20135850" y="0"/>
                </a:lnTo>
                <a:lnTo>
                  <a:pt x="20135850" y="1828800"/>
                </a:lnTo>
                <a:lnTo>
                  <a:pt x="18973800" y="1847850"/>
                </a:lnTo>
                <a:lnTo>
                  <a:pt x="17678400" y="1885950"/>
                </a:lnTo>
                <a:lnTo>
                  <a:pt x="16859250" y="1924050"/>
                </a:lnTo>
                <a:lnTo>
                  <a:pt x="15601950" y="1962150"/>
                </a:lnTo>
                <a:lnTo>
                  <a:pt x="14344650" y="2019300"/>
                </a:lnTo>
                <a:lnTo>
                  <a:pt x="12668250" y="2076450"/>
                </a:lnTo>
                <a:lnTo>
                  <a:pt x="11468100" y="2114550"/>
                </a:lnTo>
                <a:lnTo>
                  <a:pt x="11106150" y="2133600"/>
                </a:lnTo>
                <a:lnTo>
                  <a:pt x="10553700" y="2190750"/>
                </a:lnTo>
                <a:lnTo>
                  <a:pt x="9886950" y="2286000"/>
                </a:lnTo>
                <a:lnTo>
                  <a:pt x="9334500" y="2381250"/>
                </a:lnTo>
                <a:lnTo>
                  <a:pt x="8820150" y="2495550"/>
                </a:lnTo>
                <a:lnTo>
                  <a:pt x="8191500" y="2667000"/>
                </a:lnTo>
                <a:lnTo>
                  <a:pt x="7600950" y="2895600"/>
                </a:lnTo>
                <a:lnTo>
                  <a:pt x="6953250" y="3162300"/>
                </a:lnTo>
                <a:lnTo>
                  <a:pt x="6267450" y="3448050"/>
                </a:lnTo>
                <a:lnTo>
                  <a:pt x="5715000" y="3657600"/>
                </a:lnTo>
                <a:lnTo>
                  <a:pt x="4838700" y="398145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052" name="Picture 3" descr="\\gigalum\Users\rebeccad\My Documents\PhDWork\Measuring the Q of Sapphire Fibres\Posters\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11113"/>
            <a:ext cx="20870863" cy="25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80975" y="362606"/>
            <a:ext cx="19997738" cy="8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58" tIns="22027" rIns="44058" bIns="22027" anchor="ctr">
            <a:spAutoFit/>
          </a:bodyPr>
          <a:lstStyle>
            <a:lvl1pPr defTabSz="6223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dirty="0">
                <a:solidFill>
                  <a:schemeClr val="bg1"/>
                </a:solidFill>
                <a:latin typeface="Baskerville Old Face" pitchFamily="18" charset="0"/>
                <a:ea typeface="MS PGothic" pitchFamily="34" charset="-128"/>
                <a:cs typeface="Times New Roman" pitchFamily="18" charset="0"/>
              </a:rPr>
              <a:t>Characterisation of the </a:t>
            </a:r>
            <a:r>
              <a:rPr lang="en-GB" altLang="en-US" sz="5000" dirty="0" err="1">
                <a:solidFill>
                  <a:schemeClr val="bg1"/>
                </a:solidFill>
                <a:latin typeface="Baskerville Old Face" pitchFamily="18" charset="0"/>
                <a:ea typeface="MS PGothic" pitchFamily="34" charset="-128"/>
                <a:cs typeface="Times New Roman" pitchFamily="18" charset="0"/>
              </a:rPr>
              <a:t>aLIGO</a:t>
            </a:r>
            <a:r>
              <a:rPr lang="en-GB" altLang="en-US" sz="5000" dirty="0">
                <a:solidFill>
                  <a:schemeClr val="bg1"/>
                </a:solidFill>
                <a:latin typeface="Baskerville Old Face" pitchFamily="18" charset="0"/>
                <a:ea typeface="MS PGothic" pitchFamily="34" charset="-128"/>
                <a:cs typeface="Times New Roman" pitchFamily="18" charset="0"/>
              </a:rPr>
              <a:t> monolithic suspensions</a:t>
            </a:r>
          </a:p>
        </p:txBody>
      </p:sp>
      <p:pic>
        <p:nvPicPr>
          <p:cNvPr id="2056" name="Picture 204" descr="IGR 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3257" y="763383"/>
            <a:ext cx="1357106" cy="7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252240" y="1415144"/>
            <a:ext cx="17073563" cy="47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58" tIns="22027" rIns="44058" bIns="22027" anchor="ctr">
            <a:spAutoFit/>
          </a:bodyPr>
          <a:lstStyle>
            <a:lvl1pPr defTabSz="6223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2800" u="sng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B. </a:t>
            </a:r>
            <a:r>
              <a:rPr lang="en-GB" altLang="en-US" sz="2800" u="sng" dirty="0" err="1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Sorazu</a:t>
            </a:r>
            <a:r>
              <a:rPr lang="en-GB" altLang="en-US" sz="2800" u="sng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, </a:t>
            </a:r>
            <a:r>
              <a:rPr lang="en-GB" altLang="en-US" sz="2800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A. Cumming, G. Hammond, A. </a:t>
            </a:r>
            <a:r>
              <a:rPr lang="en-GB" altLang="en-US" sz="2800" dirty="0" smtClean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Bell, </a:t>
            </a:r>
            <a:r>
              <a:rPr lang="en-GB" altLang="en-US" sz="2800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K. </a:t>
            </a:r>
            <a:r>
              <a:rPr lang="en-GB" altLang="en-US" sz="2800" dirty="0" smtClean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A. Strain, Jim Hough, Sheila Rowan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10442" y="1836739"/>
            <a:ext cx="14803438" cy="41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58" tIns="22027" rIns="44058" bIns="22027" anchor="ctr">
            <a:spAutoFit/>
          </a:bodyPr>
          <a:lstStyle>
            <a:lvl1pPr defTabSz="6223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</a:rPr>
              <a:t>Institute </a:t>
            </a:r>
            <a:r>
              <a:rPr lang="en-GB" altLang="en-US" sz="2400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</a:rPr>
              <a:t>for Gravitational Research, SUPA, University of Glasgow, Glasgow, G12 8QQ, </a:t>
            </a:r>
            <a:r>
              <a:rPr lang="en-GB" altLang="en-US" sz="2400" dirty="0" smtClean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</a:rPr>
              <a:t>UK</a:t>
            </a:r>
            <a:endParaRPr lang="en-GB" altLang="en-US" sz="2400" dirty="0">
              <a:solidFill>
                <a:schemeClr val="bg1"/>
              </a:solidFill>
              <a:latin typeface="Franklin Gothic Book" pitchFamily="34" charset="0"/>
              <a:ea typeface="MS PGothic" pitchFamily="34" charset="-128"/>
            </a:endParaRPr>
          </a:p>
        </p:txBody>
      </p:sp>
      <p:pic>
        <p:nvPicPr>
          <p:cNvPr id="2066" name="Picture 203" descr="SUPA_Logo_Wcol_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3584" y="809487"/>
            <a:ext cx="1364433" cy="7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 bwMode="auto">
          <a:xfrm>
            <a:off x="10679333" y="12112147"/>
            <a:ext cx="6565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496">
              <a:defRPr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FEA modelling of </a:t>
            </a:r>
            <a:r>
              <a:rPr lang="en-GB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aLIGO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fibre profiles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256671" y="12121566"/>
            <a:ext cx="93374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4496">
              <a:defRPr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Monitoring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violin modes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QUAD suspensions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324248" y="26603775"/>
            <a:ext cx="2073830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049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Franklin Gothic Book" pitchFamily="34" charset="0"/>
              </a:rPr>
              <a:t>		           	</a:t>
            </a:r>
            <a:endParaRPr lang="en-GB" sz="2400" dirty="0">
              <a:latin typeface="Franklin Gothic Book" pitchFamily="34" charset="0"/>
            </a:endParaRPr>
          </a:p>
        </p:txBody>
      </p:sp>
      <p:pic>
        <p:nvPicPr>
          <p:cNvPr id="179" name="Picture 15" descr="logoSTF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40"/>
          <a:stretch>
            <a:fillRect/>
          </a:stretch>
        </p:blipFill>
        <p:spPr bwMode="auto">
          <a:xfrm>
            <a:off x="19445965" y="1663110"/>
            <a:ext cx="584849" cy="6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47" descr="C:\Users\Rebecca Douglas\Downloads\FSUJ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67756" y="1577929"/>
            <a:ext cx="725304" cy="7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0" descr="lsclogo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3936" y="1669725"/>
            <a:ext cx="1093096" cy="4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263" y="10948256"/>
            <a:ext cx="981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klin Gothic Book" panose="020B0503020102020204" pitchFamily="34" charset="0"/>
              </a:rPr>
              <a:t>Figure 1: (Left) </a:t>
            </a:r>
            <a:r>
              <a:rPr lang="en-GB" sz="2000" dirty="0" err="1">
                <a:latin typeface="Franklin Gothic Book" panose="020B0503020102020204" pitchFamily="34" charset="0"/>
              </a:rPr>
              <a:t>aLIGO</a:t>
            </a:r>
            <a:r>
              <a:rPr lang="en-GB" sz="2000" dirty="0">
                <a:latin typeface="Franklin Gothic Book" panose="020B0503020102020204" pitchFamily="34" charset="0"/>
              </a:rPr>
              <a:t> QUAD suspension including reaction </a:t>
            </a:r>
            <a:r>
              <a:rPr lang="en-GB" sz="2000" dirty="0" smtClean="0">
                <a:latin typeface="Franklin Gothic Book" panose="020B0503020102020204" pitchFamily="34" charset="0"/>
              </a:rPr>
              <a:t>chain (monolithic stage in blue at front). </a:t>
            </a:r>
            <a:r>
              <a:rPr lang="en-GB" sz="2000" dirty="0">
                <a:latin typeface="Franklin Gothic Book" panose="020B0503020102020204" pitchFamily="34" charset="0"/>
              </a:rPr>
              <a:t>(Right) </a:t>
            </a:r>
            <a:r>
              <a:rPr lang="en-GB" sz="2000" dirty="0" err="1">
                <a:latin typeface="Franklin Gothic Book" panose="020B0503020102020204" pitchFamily="34" charset="0"/>
              </a:rPr>
              <a:t>aLIGO</a:t>
            </a:r>
            <a:r>
              <a:rPr lang="en-GB" sz="2000" dirty="0">
                <a:latin typeface="Franklin Gothic Book" panose="020B0503020102020204" pitchFamily="34" charset="0"/>
              </a:rPr>
              <a:t> design sensitivity </a:t>
            </a:r>
            <a:r>
              <a:rPr lang="en-GB" sz="2000" dirty="0" smtClean="0">
                <a:latin typeface="Franklin Gothic Book" panose="020B0503020102020204" pitchFamily="34" charset="0"/>
              </a:rPr>
              <a:t>showing fundamental </a:t>
            </a:r>
            <a:r>
              <a:rPr lang="en-GB" sz="2000" dirty="0">
                <a:latin typeface="Franklin Gothic Book" panose="020B0503020102020204" pitchFamily="34" charset="0"/>
              </a:rPr>
              <a:t>noise </a:t>
            </a:r>
            <a:r>
              <a:rPr lang="en-GB" sz="2000" dirty="0" smtClean="0">
                <a:latin typeface="Franklin Gothic Book" panose="020B0503020102020204" pitchFamily="34" charset="0"/>
              </a:rPr>
              <a:t>contributions (suspension </a:t>
            </a:r>
            <a:r>
              <a:rPr lang="en-GB" sz="2000" dirty="0">
                <a:latin typeface="Franklin Gothic Book" panose="020B0503020102020204" pitchFamily="34" charset="0"/>
              </a:rPr>
              <a:t>thermal noise in dark blue).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275482" y="26311893"/>
            <a:ext cx="2860039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049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Future work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263" y="24598584"/>
            <a:ext cx="2066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Book"/>
                <a:cs typeface="Franklin Gothic Book"/>
              </a:rPr>
              <a:t>			</a:t>
            </a:r>
            <a:endParaRPr lang="en-US" dirty="0"/>
          </a:p>
        </p:txBody>
      </p:sp>
      <p:pic>
        <p:nvPicPr>
          <p:cNvPr id="6" name="Picture 2" descr="C:\Users\mphelps\Downloads\RoyalSociety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3"/>
          <a:stretch/>
        </p:blipFill>
        <p:spPr bwMode="auto">
          <a:xfrm>
            <a:off x="20306723" y="1646064"/>
            <a:ext cx="813378" cy="6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15157896" y="29829619"/>
            <a:ext cx="591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University of Glasgow, charity number SC004401</a:t>
            </a:r>
          </a:p>
        </p:txBody>
      </p:sp>
      <p:pic>
        <p:nvPicPr>
          <p:cNvPr id="2054" name="Picture 12" descr="http://www.physics.gla.ac.uk/igr/pages/igr_private/visual_identity/marque_files/300dpi/SchPhyAst_keyline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934" y="28533475"/>
            <a:ext cx="6580610" cy="99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525048" y="29541587"/>
            <a:ext cx="135239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58" tIns="22027" rIns="44058" bIns="22027" anchor="ctr">
            <a:spAutoFit/>
          </a:bodyPr>
          <a:lstStyle>
            <a:lvl1pPr defTabSz="6223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23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23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23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Franklin Gothic Book" pitchFamily="34" charset="0"/>
                <a:ea typeface="MS PGothic" pitchFamily="34" charset="-128"/>
                <a:cs typeface="Times New Roman" pitchFamily="18" charset="0"/>
              </a:rPr>
              <a:t>Institute for Gravitational Research, SUPA, University of Glasgow, Glasgow, G12 8QQ</a:t>
            </a:r>
            <a:endParaRPr lang="en-US" altLang="en-US" sz="2000" dirty="0">
              <a:solidFill>
                <a:schemeClr val="bg1"/>
              </a:solidFill>
              <a:latin typeface="Franklin Gothic Book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3240" y="29757611"/>
            <a:ext cx="277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LIGO-G1601163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252240" y="2728143"/>
            <a:ext cx="26642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4496"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6689044" y="13344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069" name="TextBox 2068"/>
          <p:cNvSpPr txBox="1"/>
          <p:nvPr/>
        </p:nvSpPr>
        <p:spPr>
          <a:xfrm>
            <a:off x="597883" y="25218729"/>
            <a:ext cx="1010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2: Frequency variations of LHO ITMX violin modes. </a:t>
            </a:r>
            <a:r>
              <a:rPr lang="en-GB" dirty="0" smtClean="0"/>
              <a:t>Further studies are ongoing, our hypothesis is that this is due </a:t>
            </a:r>
            <a:r>
              <a:rPr lang="en-GB" dirty="0"/>
              <a:t>to temperature changes of ~0.05 degrees. </a:t>
            </a:r>
            <a:r>
              <a:rPr lang="en-GB" dirty="0" smtClean="0"/>
              <a:t>The phase </a:t>
            </a:r>
            <a:r>
              <a:rPr lang="en-GB" dirty="0"/>
              <a:t>difference </a:t>
            </a:r>
            <a:r>
              <a:rPr lang="en-GB" dirty="0" smtClean="0"/>
              <a:t>between </a:t>
            </a:r>
            <a:r>
              <a:rPr lang="en-GB" dirty="0"/>
              <a:t>modes of </a:t>
            </a:r>
            <a:r>
              <a:rPr lang="en-GB" dirty="0" smtClean="0"/>
              <a:t>the back </a:t>
            </a:r>
            <a:r>
              <a:rPr lang="en-GB" dirty="0"/>
              <a:t>and front fibres </a:t>
            </a:r>
            <a:r>
              <a:rPr lang="en-GB" dirty="0" smtClean="0"/>
              <a:t>may be </a:t>
            </a:r>
            <a:r>
              <a:rPr lang="en-GB" dirty="0"/>
              <a:t>due to suspension pitch sensitivity.</a:t>
            </a:r>
          </a:p>
        </p:txBody>
      </p:sp>
      <p:sp>
        <p:nvSpPr>
          <p:cNvPr id="2070" name="TextBox 2069"/>
          <p:cNvSpPr txBox="1"/>
          <p:nvPr/>
        </p:nvSpPr>
        <p:spPr>
          <a:xfrm>
            <a:off x="10920118" y="10512470"/>
            <a:ext cx="10020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3: Q measurement of the 2nd (left), 3rd (</a:t>
            </a:r>
            <a:r>
              <a:rPr lang="en-GB" dirty="0" smtClean="0"/>
              <a:t>middle horizontally) </a:t>
            </a:r>
            <a:r>
              <a:rPr lang="en-GB" dirty="0"/>
              <a:t>and 4th (right) harmonics of violin modes associated </a:t>
            </a:r>
            <a:r>
              <a:rPr lang="en-GB" dirty="0" smtClean="0"/>
              <a:t>with the </a:t>
            </a:r>
            <a:r>
              <a:rPr lang="en-GB" dirty="0"/>
              <a:t>LHO ITMX suspension. (Top) represents the tracked </a:t>
            </a:r>
            <a:r>
              <a:rPr lang="en-GB" dirty="0" smtClean="0"/>
              <a:t>frequency in blue with the median in red. (Middle vertically) Logarithmic </a:t>
            </a:r>
            <a:r>
              <a:rPr lang="en-GB" dirty="0"/>
              <a:t>decay of </a:t>
            </a:r>
            <a:r>
              <a:rPr lang="en-GB" dirty="0" smtClean="0"/>
              <a:t>their </a:t>
            </a:r>
            <a:r>
              <a:rPr lang="en-GB" dirty="0"/>
              <a:t>amplitude </a:t>
            </a:r>
            <a:r>
              <a:rPr lang="en-GB" dirty="0" smtClean="0"/>
              <a:t>in blue with the linear fit in red – R</a:t>
            </a:r>
            <a:r>
              <a:rPr lang="en-GB" baseline="30000" dirty="0" smtClean="0"/>
              <a:t>2</a:t>
            </a:r>
            <a:r>
              <a:rPr lang="en-GB" dirty="0" smtClean="0"/>
              <a:t> is the goodness of fit. (Bottom) represents the phase variation of the resonances after linear fit remova</a:t>
            </a:r>
            <a:r>
              <a:rPr lang="en-GB" dirty="0"/>
              <a:t>l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2071" name="TextBox 2070"/>
          <p:cNvSpPr txBox="1"/>
          <p:nvPr/>
        </p:nvSpPr>
        <p:spPr>
          <a:xfrm>
            <a:off x="477438" y="12756298"/>
            <a:ext cx="980689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latin typeface="Franklin Gothic Book"/>
                <a:cs typeface="Franklin Gothic Book"/>
              </a:rPr>
              <a:t>The QUAD monolithic suspensions are made of fused silica (low mechanical </a:t>
            </a:r>
            <a:r>
              <a:rPr lang="en-GB" sz="2400" dirty="0" smtClean="0">
                <a:latin typeface="Franklin Gothic Book"/>
                <a:cs typeface="Franklin Gothic Book"/>
              </a:rPr>
              <a:t>loss) to </a:t>
            </a:r>
            <a:r>
              <a:rPr lang="en-GB" sz="2400" dirty="0">
                <a:latin typeface="Franklin Gothic Book"/>
                <a:cs typeface="Franklin Gothic Book"/>
              </a:rPr>
              <a:t>minimize suspension thermal noise </a:t>
            </a:r>
            <a:r>
              <a:rPr lang="en-GB" sz="2400" dirty="0" smtClean="0">
                <a:latin typeface="Franklin Gothic Book"/>
                <a:cs typeface="Franklin Gothic Book"/>
              </a:rPr>
              <a:t>in detection </a:t>
            </a:r>
            <a:r>
              <a:rPr lang="en-GB" sz="2400" dirty="0">
                <a:latin typeface="Franklin Gothic Book"/>
                <a:cs typeface="Franklin Gothic Book"/>
              </a:rPr>
              <a:t>bandwidth. </a:t>
            </a:r>
            <a:r>
              <a:rPr lang="en-GB" sz="2400" dirty="0" smtClean="0">
                <a:latin typeface="Franklin Gothic Book"/>
                <a:cs typeface="Franklin Gothic Book"/>
              </a:rPr>
              <a:t>Consequently violin </a:t>
            </a:r>
            <a:r>
              <a:rPr lang="en-GB" sz="2400" dirty="0">
                <a:latin typeface="Franklin Gothic Book"/>
                <a:cs typeface="Franklin Gothic Book"/>
              </a:rPr>
              <a:t>modes of </a:t>
            </a:r>
            <a:r>
              <a:rPr lang="en-GB" sz="2400" dirty="0" smtClean="0">
                <a:latin typeface="Franklin Gothic Book"/>
                <a:cs typeface="Franklin Gothic Book"/>
              </a:rPr>
              <a:t>suspension </a:t>
            </a:r>
            <a:r>
              <a:rPr lang="en-GB" sz="2400" dirty="0">
                <a:latin typeface="Franklin Gothic Book"/>
                <a:cs typeface="Franklin Gothic Book"/>
              </a:rPr>
              <a:t>fibres have extremely high </a:t>
            </a:r>
            <a:r>
              <a:rPr lang="en-GB" sz="2400" dirty="0" smtClean="0">
                <a:latin typeface="Franklin Gothic Book"/>
                <a:cs typeface="Franklin Gothic Book"/>
              </a:rPr>
              <a:t>Q-factors [1]. The repeatability of the fibre manufacture and the welding process causes equivalent resonances of different fibres </a:t>
            </a:r>
            <a:r>
              <a:rPr lang="en-GB" sz="2400" dirty="0">
                <a:latin typeface="Franklin Gothic Book"/>
                <a:cs typeface="Franklin Gothic Book"/>
              </a:rPr>
              <a:t>to </a:t>
            </a:r>
            <a:r>
              <a:rPr lang="en-GB" sz="2400" dirty="0" smtClean="0">
                <a:latin typeface="Franklin Gothic Book"/>
                <a:cs typeface="Franklin Gothic Book"/>
              </a:rPr>
              <a:t>have low </a:t>
            </a:r>
            <a:r>
              <a:rPr lang="en-GB" sz="2400" dirty="0">
                <a:latin typeface="Franklin Gothic Book"/>
                <a:cs typeface="Franklin Gothic Book"/>
              </a:rPr>
              <a:t>spread </a:t>
            </a:r>
            <a:r>
              <a:rPr lang="en-GB" sz="2400" dirty="0" smtClean="0">
                <a:latin typeface="Franklin Gothic Book"/>
                <a:cs typeface="Franklin Gothic Book"/>
              </a:rPr>
              <a:t>in frequency </a:t>
            </a:r>
            <a:r>
              <a:rPr lang="en-GB" sz="2400" dirty="0">
                <a:latin typeface="Franklin Gothic Book"/>
                <a:cs typeface="Franklin Gothic Book"/>
              </a:rPr>
              <a:t>(0.05Hz). </a:t>
            </a:r>
            <a:r>
              <a:rPr lang="en-GB" sz="2400" dirty="0" smtClean="0">
                <a:latin typeface="Franklin Gothic Book"/>
                <a:cs typeface="Franklin Gothic Book"/>
              </a:rPr>
              <a:t>These factors </a:t>
            </a:r>
            <a:r>
              <a:rPr lang="en-GB" sz="2400" dirty="0">
                <a:latin typeface="Franklin Gothic Book"/>
                <a:cs typeface="Franklin Gothic Book"/>
              </a:rPr>
              <a:t>make </a:t>
            </a:r>
            <a:r>
              <a:rPr lang="en-GB" sz="2400" dirty="0" smtClean="0">
                <a:latin typeface="Franklin Gothic Book"/>
                <a:cs typeface="Franklin Gothic Book"/>
              </a:rPr>
              <a:t>it difficult to monitor each mode separately.</a:t>
            </a:r>
            <a:endParaRPr lang="en-GB" sz="2400" dirty="0">
              <a:latin typeface="Franklin Gothic Book"/>
              <a:cs typeface="Franklin Gothic Book"/>
            </a:endParaRPr>
          </a:p>
          <a:p>
            <a:pPr algn="just">
              <a:spcAft>
                <a:spcPts val="1200"/>
              </a:spcAft>
            </a:pPr>
            <a:r>
              <a:rPr lang="en-GB" sz="2400" dirty="0">
                <a:latin typeface="Franklin Gothic Book"/>
                <a:cs typeface="Franklin Gothic Book"/>
              </a:rPr>
              <a:t>After </a:t>
            </a:r>
            <a:r>
              <a:rPr lang="en-GB" sz="2400" dirty="0" smtClean="0">
                <a:latin typeface="Franklin Gothic Book"/>
                <a:cs typeface="Franklin Gothic Book"/>
              </a:rPr>
              <a:t>evaluating different </a:t>
            </a:r>
            <a:r>
              <a:rPr lang="en-GB" sz="2400" dirty="0">
                <a:latin typeface="Franklin Gothic Book"/>
                <a:cs typeface="Franklin Gothic Book"/>
              </a:rPr>
              <a:t>methods, we found the line tracker </a:t>
            </a:r>
            <a:r>
              <a:rPr lang="en-GB" sz="2400" dirty="0" err="1">
                <a:latin typeface="Franklin Gothic Book"/>
                <a:cs typeface="Franklin Gothic Book"/>
              </a:rPr>
              <a:t>iWave</a:t>
            </a:r>
            <a:r>
              <a:rPr lang="en-GB" sz="2400" dirty="0">
                <a:latin typeface="Franklin Gothic Book"/>
                <a:cs typeface="Franklin Gothic Book"/>
              </a:rPr>
              <a:t> </a:t>
            </a:r>
            <a:r>
              <a:rPr lang="en-GB" sz="2400" dirty="0" smtClean="0">
                <a:latin typeface="Franklin Gothic Book"/>
                <a:cs typeface="Franklin Gothic Book"/>
              </a:rPr>
              <a:t>[2] </a:t>
            </a:r>
            <a:r>
              <a:rPr lang="en-GB" sz="2400" dirty="0">
                <a:latin typeface="Franklin Gothic Book"/>
                <a:cs typeface="Franklin Gothic Book"/>
              </a:rPr>
              <a:t>to be suitable, </a:t>
            </a:r>
            <a:r>
              <a:rPr lang="en-GB" sz="2400" dirty="0" smtClean="0">
                <a:latin typeface="Franklin Gothic Book"/>
                <a:cs typeface="Franklin Gothic Book"/>
              </a:rPr>
              <a:t>after conditioning </a:t>
            </a:r>
            <a:r>
              <a:rPr lang="en-GB" sz="2400" dirty="0">
                <a:latin typeface="Franklin Gothic Book"/>
                <a:cs typeface="Franklin Gothic Book"/>
              </a:rPr>
              <a:t>of </a:t>
            </a:r>
            <a:r>
              <a:rPr lang="en-GB" sz="2400" dirty="0" smtClean="0">
                <a:latin typeface="Franklin Gothic Book"/>
                <a:cs typeface="Franklin Gothic Book"/>
              </a:rPr>
              <a:t>the data </a:t>
            </a:r>
            <a:r>
              <a:rPr lang="en-GB" sz="2400" dirty="0">
                <a:latin typeface="Franklin Gothic Book"/>
                <a:cs typeface="Franklin Gothic Book"/>
              </a:rPr>
              <a:t>and tuning of </a:t>
            </a:r>
            <a:r>
              <a:rPr lang="en-GB" sz="2400" dirty="0" smtClean="0">
                <a:latin typeface="Franklin Gothic Book"/>
                <a:cs typeface="Franklin Gothic Book"/>
              </a:rPr>
              <a:t>parameters. </a:t>
            </a:r>
            <a:r>
              <a:rPr lang="en-GB" sz="2400" dirty="0" err="1">
                <a:latin typeface="Franklin Gothic Book"/>
                <a:cs typeface="Franklin Gothic Book"/>
              </a:rPr>
              <a:t>iWave</a:t>
            </a:r>
            <a:r>
              <a:rPr lang="en-GB" sz="2400" dirty="0">
                <a:latin typeface="Franklin Gothic Book"/>
                <a:cs typeface="Franklin Gothic Book"/>
              </a:rPr>
              <a:t> is based on IIR filters of complex coefficients with a transfer function that resembles a damped oscillator of controllable frequency and Q. </a:t>
            </a:r>
            <a:r>
              <a:rPr lang="en-GB" sz="2400" dirty="0" smtClean="0">
                <a:latin typeface="Franklin Gothic Book"/>
                <a:cs typeface="Franklin Gothic Book"/>
              </a:rPr>
              <a:t>Here it </a:t>
            </a:r>
            <a:r>
              <a:rPr lang="en-GB" sz="2400" dirty="0">
                <a:latin typeface="Franklin Gothic Book"/>
                <a:cs typeface="Franklin Gothic Book"/>
              </a:rPr>
              <a:t>is configured as a digital PLL that locks to each violin mode in </a:t>
            </a:r>
            <a:r>
              <a:rPr lang="en-GB" sz="2400" dirty="0" smtClean="0">
                <a:latin typeface="Franklin Gothic Book"/>
                <a:cs typeface="Franklin Gothic Book"/>
              </a:rPr>
              <a:t>real time</a:t>
            </a:r>
            <a:r>
              <a:rPr lang="en-GB" sz="2400" dirty="0">
                <a:latin typeface="Franklin Gothic Book"/>
                <a:cs typeface="Franklin Gothic Book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n-GB" sz="2400" dirty="0" smtClean="0">
                <a:latin typeface="Franklin Gothic Book"/>
                <a:cs typeface="Franklin Gothic Book"/>
              </a:rPr>
              <a:t>During locks of between 20 and 35 hours, when the violin modes damping filters were off, we tracked </a:t>
            </a:r>
            <a:r>
              <a:rPr lang="en-GB" sz="2400" dirty="0">
                <a:latin typeface="Franklin Gothic Book"/>
                <a:cs typeface="Franklin Gothic Book"/>
              </a:rPr>
              <a:t>frequency, amplitude and phase variations of </a:t>
            </a:r>
            <a:r>
              <a:rPr lang="en-GB" sz="2400" dirty="0" smtClean="0">
                <a:latin typeface="Franklin Gothic Book"/>
                <a:cs typeface="Franklin Gothic Book"/>
              </a:rPr>
              <a:t>all the modes for one of the suspensions at the Hanford </a:t>
            </a:r>
            <a:r>
              <a:rPr lang="en-GB" sz="2400" dirty="0" err="1" smtClean="0">
                <a:latin typeface="Franklin Gothic Book"/>
                <a:cs typeface="Franklin Gothic Book"/>
              </a:rPr>
              <a:t>aLIGO</a:t>
            </a:r>
            <a:r>
              <a:rPr lang="en-GB" sz="2400" dirty="0" smtClean="0">
                <a:latin typeface="Franklin Gothic Book"/>
                <a:cs typeface="Franklin Gothic Book"/>
              </a:rPr>
              <a:t> detector. This enabled the measurement of real time frequency variations of the violin modes (fig. 2); and Q-factors of multiple harmonics (fig. 3).</a:t>
            </a:r>
            <a:endParaRPr lang="en-GB" sz="2400" dirty="0">
              <a:latin typeface="Franklin Gothic Book"/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448" y="12936222"/>
            <a:ext cx="47223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latin typeface="Franklin Gothic Book"/>
                <a:cs typeface="Franklin Gothic Book"/>
              </a:rPr>
              <a:t>Preliminary FEA modelling of </a:t>
            </a:r>
            <a:r>
              <a:rPr lang="en-GB" sz="2400" dirty="0" smtClean="0">
                <a:latin typeface="Franklin Gothic Book"/>
                <a:cs typeface="Franklin Gothic Book"/>
              </a:rPr>
              <a:t>the actual fibre </a:t>
            </a:r>
            <a:r>
              <a:rPr lang="en-GB" sz="2400" dirty="0">
                <a:latin typeface="Franklin Gothic Book"/>
                <a:cs typeface="Franklin Gothic Book"/>
              </a:rPr>
              <a:t>profiles, measured during installation of the LHO ITMX </a:t>
            </a:r>
            <a:r>
              <a:rPr lang="en-GB" sz="2400" dirty="0" smtClean="0">
                <a:latin typeface="Franklin Gothic Book"/>
                <a:cs typeface="Franklin Gothic Book"/>
              </a:rPr>
              <a:t>suspension (end of March 2014), </a:t>
            </a:r>
            <a:r>
              <a:rPr lang="en-GB" sz="2400" dirty="0">
                <a:latin typeface="Franklin Gothic Book"/>
                <a:cs typeface="Franklin Gothic Book"/>
              </a:rPr>
              <a:t>has been used to predict the observed departure of the frequencies of </a:t>
            </a:r>
            <a:r>
              <a:rPr lang="en-GB" sz="2400" dirty="0" smtClean="0">
                <a:latin typeface="Franklin Gothic Book"/>
                <a:cs typeface="Franklin Gothic Book"/>
              </a:rPr>
              <a:t>the violin </a:t>
            </a:r>
            <a:r>
              <a:rPr lang="en-GB" sz="2400" dirty="0">
                <a:latin typeface="Franklin Gothic Book"/>
                <a:cs typeface="Franklin Gothic Book"/>
              </a:rPr>
              <a:t>mode harmonics from whole multiples of the fundamental </a:t>
            </a:r>
            <a:r>
              <a:rPr lang="en-GB" sz="2400" dirty="0" smtClean="0">
                <a:latin typeface="Franklin Gothic Book"/>
                <a:cs typeface="Franklin Gothic Book"/>
              </a:rPr>
              <a:t>(“inharmonicity”). </a:t>
            </a:r>
          </a:p>
          <a:p>
            <a:pPr algn="just">
              <a:spcAft>
                <a:spcPts val="1200"/>
              </a:spcAft>
            </a:pPr>
            <a:r>
              <a:rPr lang="en-GB" sz="2400" dirty="0">
                <a:latin typeface="Franklin Gothic Book"/>
                <a:cs typeface="Franklin Gothic Book"/>
              </a:rPr>
              <a:t>For uniform wires the inharmonicity is above the corresponding integer multiple of the </a:t>
            </a:r>
            <a:r>
              <a:rPr lang="en-GB" sz="2400" dirty="0" smtClean="0">
                <a:latin typeface="Franklin Gothic Book"/>
                <a:cs typeface="Franklin Gothic Book"/>
              </a:rPr>
              <a:t>mode fundamental frequency [3,4]. </a:t>
            </a:r>
            <a:endParaRPr lang="en-GB" sz="2400" dirty="0">
              <a:latin typeface="Franklin Gothic Book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506" y="26476163"/>
            <a:ext cx="20339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Franklin Gothic Book"/>
                <a:cs typeface="Franklin Gothic Book"/>
              </a:rPr>
              <a:t>			   Using the above analysis techniques for the lower glass stage of the suspension, in the future we shall compare the measured violin mode Q values with detailed FEA </a:t>
            </a:r>
            <a:r>
              <a:rPr lang="en-GB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modelling of the </a:t>
            </a:r>
            <a:r>
              <a:rPr lang="en-GB" sz="2400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aLIGO</a:t>
            </a:r>
            <a:r>
              <a:rPr lang="en-GB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monolithic suspensions. This information will help to better understand the </a:t>
            </a:r>
            <a:r>
              <a:rPr lang="en-GB" sz="2400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aLIGO</a:t>
            </a:r>
            <a:r>
              <a:rPr lang="en-GB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detector’s low frequency noise performance, the coupling to environmental factors such as temperature, and potential for future upgrades, where detailed knowledge of loss processes in suspensions is vital.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799" y="28095201"/>
            <a:ext cx="7475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900" dirty="0" smtClean="0">
                <a:latin typeface="Arial" charset="0"/>
              </a:rPr>
              <a:t>We </a:t>
            </a:r>
            <a:r>
              <a:rPr lang="en-GB" sz="1900" dirty="0">
                <a:latin typeface="Arial" charset="0"/>
              </a:rPr>
              <a:t>would like to thank Ed Daw, Brett </a:t>
            </a:r>
            <a:r>
              <a:rPr lang="en-GB" sz="1900" dirty="0" smtClean="0">
                <a:latin typeface="Arial" charset="0"/>
              </a:rPr>
              <a:t>Shapiro, Alastair </a:t>
            </a:r>
            <a:r>
              <a:rPr lang="en-GB" sz="1900" dirty="0" err="1" smtClean="0">
                <a:latin typeface="Arial" charset="0"/>
              </a:rPr>
              <a:t>Heptonstall</a:t>
            </a:r>
            <a:r>
              <a:rPr lang="en-GB" sz="1900" dirty="0" smtClean="0">
                <a:latin typeface="Arial" charset="0"/>
              </a:rPr>
              <a:t>, </a:t>
            </a:r>
            <a:r>
              <a:rPr lang="en-GB" sz="1900" dirty="0">
                <a:latin typeface="Arial" charset="0"/>
              </a:rPr>
              <a:t>and other LSC colleagues for their </a:t>
            </a:r>
            <a:r>
              <a:rPr lang="en-GB" sz="1900" dirty="0" smtClean="0">
                <a:latin typeface="Arial" charset="0"/>
              </a:rPr>
              <a:t>discussions.</a:t>
            </a:r>
            <a:endParaRPr lang="en-GB" altLang="en-US" sz="1900" dirty="0">
              <a:latin typeface="Arial" charset="0"/>
            </a:endParaRPr>
          </a:p>
        </p:txBody>
      </p:sp>
      <p:sp>
        <p:nvSpPr>
          <p:cNvPr id="83" name="Text Box 2920"/>
          <p:cNvSpPr txBox="1">
            <a:spLocks noChangeArrowheads="1"/>
          </p:cNvSpPr>
          <p:nvPr/>
        </p:nvSpPr>
        <p:spPr bwMode="auto">
          <a:xfrm>
            <a:off x="505906" y="19277181"/>
            <a:ext cx="9741064" cy="106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608" tIns="37236" rIns="71608" bIns="37236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Frequency variations possibly due to pitch and temperature sensitivity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045224" y="24584691"/>
            <a:ext cx="9884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</a:t>
            </a:r>
            <a:r>
              <a:rPr lang="en-GB" dirty="0" smtClean="0"/>
              <a:t>5: </a:t>
            </a:r>
            <a:r>
              <a:rPr lang="en-GB" dirty="0"/>
              <a:t>Preliminary FEA modelling of fibre </a:t>
            </a:r>
            <a:r>
              <a:rPr lang="en-GB" dirty="0" smtClean="0"/>
              <a:t>profiles (weld shapes to be included </a:t>
            </a:r>
            <a:r>
              <a:rPr lang="en-GB" dirty="0" smtClean="0"/>
              <a:t>in the </a:t>
            </a:r>
            <a:r>
              <a:rPr lang="en-GB" dirty="0" smtClean="0"/>
              <a:t>future), </a:t>
            </a:r>
            <a:r>
              <a:rPr lang="en-GB" dirty="0"/>
              <a:t>predicts </a:t>
            </a:r>
            <a:r>
              <a:rPr lang="en-GB" dirty="0" smtClean="0"/>
              <a:t>the inharmonicity observed on the LHO ITM monolithic suspension fibres. The FEA model values (in blue) are in good agreement with the measured values (in magenta) averaged over </a:t>
            </a:r>
            <a:r>
              <a:rPr lang="en-GB" dirty="0" smtClean="0"/>
              <a:t>all 8 </a:t>
            </a:r>
            <a:r>
              <a:rPr lang="en-GB" dirty="0" smtClean="0"/>
              <a:t>ITM fibres. We believe the inharmonicity trend observed on the FEA and measured values is dominated by the physical shape of the ends of the fibres (work is ongoing).</a:t>
            </a:r>
            <a:endParaRPr lang="en-GB" dirty="0">
              <a:latin typeface="Franklin Gothic Book"/>
              <a:cs typeface="Franklin Gothic Book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904448" y="17947599"/>
            <a:ext cx="989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Franklin Gothic Book"/>
                <a:cs typeface="Franklin Gothic Book"/>
              </a:rPr>
              <a:t>However the inharmonicity observed on shaped fibres (with neck, stock and weld, in addition to the thin section of the fibre) </a:t>
            </a:r>
            <a:r>
              <a:rPr lang="en-GB" sz="2400" dirty="0">
                <a:latin typeface="Franklin Gothic Book"/>
                <a:cs typeface="Franklin Gothic Book"/>
              </a:rPr>
              <a:t>is </a:t>
            </a:r>
            <a:r>
              <a:rPr lang="en-GB" sz="2400" dirty="0" smtClean="0">
                <a:latin typeface="Franklin Gothic Book"/>
                <a:cs typeface="Franklin Gothic Book"/>
              </a:rPr>
              <a:t>below the </a:t>
            </a:r>
            <a:r>
              <a:rPr lang="en-GB" sz="2400" dirty="0">
                <a:latin typeface="Franklin Gothic Book"/>
                <a:cs typeface="Franklin Gothic Book"/>
              </a:rPr>
              <a:t>corresponding multiple of the fundamental frequency.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5513" y="5566306"/>
            <a:ext cx="10042158" cy="5402097"/>
            <a:chOff x="324248" y="5505814"/>
            <a:chExt cx="10042158" cy="5402097"/>
          </a:xfrm>
        </p:grpSpPr>
        <p:grpSp>
          <p:nvGrpSpPr>
            <p:cNvPr id="63" name="Group 62"/>
            <p:cNvGrpSpPr/>
            <p:nvPr/>
          </p:nvGrpSpPr>
          <p:grpSpPr>
            <a:xfrm>
              <a:off x="3692924" y="5938435"/>
              <a:ext cx="6673482" cy="4961775"/>
              <a:chOff x="5091165" y="317905"/>
              <a:chExt cx="4857167" cy="3675538"/>
            </a:xfrm>
          </p:grpSpPr>
          <p:pic>
            <p:nvPicPr>
              <p:cNvPr id="64" name="Picture 63" descr="Broadband.pdf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6" t="7655" r="7751"/>
              <a:stretch/>
            </p:blipFill>
            <p:spPr bwMode="auto">
              <a:xfrm>
                <a:off x="5091165" y="620890"/>
                <a:ext cx="4857167" cy="33725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6302200" y="317905"/>
                <a:ext cx="2296275" cy="296390"/>
              </a:xfrm>
              <a:prstGeom prst="rect">
                <a:avLst/>
              </a:prstGeom>
              <a:solidFill>
                <a:srgbClr val="FFFFFF">
                  <a:alpha val="7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aLIGO</a:t>
                </a:r>
                <a:r>
                  <a:rPr lang="en-GB" sz="2000" b="1" dirty="0" smtClean="0"/>
                  <a:t> design sensitivity</a:t>
                </a:r>
                <a:endParaRPr lang="en-GB" sz="2000" b="1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39106" y="5526818"/>
              <a:ext cx="3290375" cy="5381093"/>
              <a:chOff x="1806819" y="9514846"/>
              <a:chExt cx="3533246" cy="5725235"/>
            </a:xfrm>
          </p:grpSpPr>
          <p:pic>
            <p:nvPicPr>
              <p:cNvPr id="74" name="Picture 73" descr="Screen Shot 2016-04-12 at 01.42.50.png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" t="1951" r="1673" b="715"/>
              <a:stretch/>
            </p:blipFill>
            <p:spPr>
              <a:xfrm>
                <a:off x="1806819" y="9514846"/>
                <a:ext cx="3529721" cy="5725235"/>
              </a:xfrm>
              <a:prstGeom prst="rect">
                <a:avLst/>
              </a:prstGeom>
            </p:spPr>
          </p:pic>
          <p:sp>
            <p:nvSpPr>
              <p:cNvPr id="78" name="Rectangle 77"/>
              <p:cNvSpPr/>
              <p:nvPr/>
            </p:nvSpPr>
            <p:spPr>
              <a:xfrm>
                <a:off x="4852592" y="13009752"/>
                <a:ext cx="484410" cy="1356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022062" y="13718586"/>
                <a:ext cx="306467" cy="105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973080" y="14248268"/>
                <a:ext cx="366985" cy="638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1" name="Rectangle 80"/>
              <p:cNvSpPr/>
              <p:nvPr/>
            </p:nvSpPr>
            <p:spPr>
              <a:xfrm flipV="1">
                <a:off x="5232293" y="12263611"/>
                <a:ext cx="101776" cy="147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24248" y="5505814"/>
              <a:ext cx="3301950" cy="54020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Box 66"/>
          <p:cNvSpPr txBox="1"/>
          <p:nvPr/>
        </p:nvSpPr>
        <p:spPr bwMode="auto">
          <a:xfrm>
            <a:off x="248542" y="28147236"/>
            <a:ext cx="35043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049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Acknowledgement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1506" y="3275307"/>
            <a:ext cx="97928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Franklin Gothic Book" panose="020B0503020102020204" pitchFamily="34" charset="0"/>
              </a:rPr>
              <a:t>Suspension thermal noise </a:t>
            </a:r>
            <a:r>
              <a:rPr lang="en-GB" sz="2400" dirty="0" smtClean="0">
                <a:latin typeface="Franklin Gothic Book" panose="020B0503020102020204" pitchFamily="34" charset="0"/>
              </a:rPr>
              <a:t>is an important low frequency noise source </a:t>
            </a:r>
            <a:r>
              <a:rPr lang="en-GB" sz="2400" dirty="0">
                <a:latin typeface="Franklin Gothic Book" panose="020B0503020102020204" pitchFamily="34" charset="0"/>
              </a:rPr>
              <a:t>between 10 and 30 </a:t>
            </a:r>
            <a:r>
              <a:rPr lang="en-GB" sz="2400" dirty="0" smtClean="0">
                <a:latin typeface="Franklin Gothic Book" panose="020B0503020102020204" pitchFamily="34" charset="0"/>
              </a:rPr>
              <a:t>Hz in the Advanced LIGO (</a:t>
            </a:r>
            <a:r>
              <a:rPr lang="en-GB" sz="2400" dirty="0" err="1" smtClean="0">
                <a:latin typeface="Franklin Gothic Book" panose="020B0503020102020204" pitchFamily="34" charset="0"/>
              </a:rPr>
              <a:t>aLIGO</a:t>
            </a:r>
            <a:r>
              <a:rPr lang="en-GB" sz="2400" dirty="0" smtClean="0">
                <a:latin typeface="Franklin Gothic Book" panose="020B0503020102020204" pitchFamily="34" charset="0"/>
              </a:rPr>
              <a:t>) </a:t>
            </a:r>
            <a:r>
              <a:rPr lang="en-GB" sz="2400" dirty="0">
                <a:latin typeface="Franklin Gothic Book" panose="020B0503020102020204" pitchFamily="34" charset="0"/>
              </a:rPr>
              <a:t>detectors. At Glasgow we are working to </a:t>
            </a:r>
            <a:r>
              <a:rPr lang="en-GB" sz="2400" dirty="0" smtClean="0">
                <a:latin typeface="Franklin Gothic Book" panose="020B0503020102020204" pitchFamily="34" charset="0"/>
              </a:rPr>
              <a:t>enhance the </a:t>
            </a:r>
            <a:r>
              <a:rPr lang="en-GB" sz="2400" dirty="0">
                <a:latin typeface="Franklin Gothic Book" panose="020B0503020102020204" pitchFamily="34" charset="0"/>
              </a:rPr>
              <a:t>characterization of the </a:t>
            </a:r>
            <a:r>
              <a:rPr lang="en-GB" sz="2400" dirty="0" err="1">
                <a:latin typeface="Franklin Gothic Book" panose="020B0503020102020204" pitchFamily="34" charset="0"/>
              </a:rPr>
              <a:t>aLIGO</a:t>
            </a:r>
            <a:r>
              <a:rPr lang="en-GB" sz="2400" dirty="0">
                <a:latin typeface="Franklin Gothic Book" panose="020B0503020102020204" pitchFamily="34" charset="0"/>
              </a:rPr>
              <a:t> </a:t>
            </a:r>
            <a:r>
              <a:rPr lang="en-GB" sz="2400" dirty="0" smtClean="0">
                <a:latin typeface="Franklin Gothic Book" panose="020B0503020102020204" pitchFamily="34" charset="0"/>
              </a:rPr>
              <a:t>detector’s </a:t>
            </a:r>
            <a:r>
              <a:rPr lang="en-GB" sz="2400" dirty="0">
                <a:latin typeface="Franklin Gothic Book" panose="020B0503020102020204" pitchFamily="34" charset="0"/>
              </a:rPr>
              <a:t>monolithic </a:t>
            </a:r>
            <a:r>
              <a:rPr lang="en-GB" sz="2400" dirty="0" smtClean="0">
                <a:latin typeface="Franklin Gothic Book" panose="020B0503020102020204" pitchFamily="34" charset="0"/>
              </a:rPr>
              <a:t>suspensions, prototyped in 2010 </a:t>
            </a:r>
            <a:r>
              <a:rPr lang="en-GB" sz="2400" dirty="0">
                <a:latin typeface="Franklin Gothic Book" panose="020B0503020102020204" pitchFamily="34" charset="0"/>
              </a:rPr>
              <a:t>[1] and </a:t>
            </a:r>
            <a:r>
              <a:rPr lang="en-GB" sz="2400" dirty="0" smtClean="0">
                <a:latin typeface="Franklin Gothic Book" panose="020B0503020102020204" pitchFamily="34" charset="0"/>
              </a:rPr>
              <a:t>installed between 2011-2015, to </a:t>
            </a:r>
            <a:r>
              <a:rPr lang="en-GB" sz="2400" dirty="0">
                <a:latin typeface="Franklin Gothic Book" panose="020B0503020102020204" pitchFamily="34" charset="0"/>
              </a:rPr>
              <a:t>better understand the </a:t>
            </a:r>
            <a:r>
              <a:rPr lang="en-GB" sz="2400" dirty="0" err="1" smtClean="0">
                <a:latin typeface="Franklin Gothic Book" panose="020B0503020102020204" pitchFamily="34" charset="0"/>
              </a:rPr>
              <a:t>aLIGO</a:t>
            </a:r>
            <a:r>
              <a:rPr lang="en-GB" sz="2400" dirty="0" smtClean="0">
                <a:latin typeface="Franklin Gothic Book" panose="020B0503020102020204" pitchFamily="34" charset="0"/>
              </a:rPr>
              <a:t> detectors </a:t>
            </a:r>
            <a:r>
              <a:rPr lang="en-GB" sz="2400" dirty="0">
                <a:latin typeface="Franklin Gothic Book" panose="020B0503020102020204" pitchFamily="34" charset="0"/>
              </a:rPr>
              <a:t>low frequency noise performance. 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5722931" y="12240237"/>
            <a:ext cx="5349635" cy="5744974"/>
            <a:chOff x="15722931" y="12282767"/>
            <a:chExt cx="5349635" cy="5744974"/>
          </a:xfrm>
        </p:grpSpPr>
        <p:sp>
          <p:nvSpPr>
            <p:cNvPr id="105" name="TextBox 104"/>
            <p:cNvSpPr txBox="1"/>
            <p:nvPr/>
          </p:nvSpPr>
          <p:spPr>
            <a:xfrm>
              <a:off x="15722931" y="17381410"/>
              <a:ext cx="5349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Figure </a:t>
              </a:r>
              <a:r>
                <a:rPr lang="en-GB" dirty="0" smtClean="0"/>
                <a:t>4: ANSYS FEA model of the ITMX </a:t>
              </a:r>
              <a:r>
                <a:rPr lang="en-GB" dirty="0" err="1" smtClean="0"/>
                <a:t>suspen</a:t>
              </a:r>
              <a:r>
                <a:rPr lang="en-GB" dirty="0" smtClean="0"/>
                <a:t>- </a:t>
              </a:r>
              <a:r>
                <a:rPr lang="en-GB" dirty="0" err="1" smtClean="0"/>
                <a:t>sion</a:t>
              </a:r>
              <a:r>
                <a:rPr lang="en-GB" dirty="0" smtClean="0"/>
                <a:t>, using real fibre profiles during installation.</a:t>
              </a:r>
              <a:endParaRPr lang="en-GB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805267" y="12282767"/>
              <a:ext cx="5180033" cy="5073288"/>
              <a:chOff x="15913753" y="11503307"/>
              <a:chExt cx="5180033" cy="5073288"/>
            </a:xfrm>
          </p:grpSpPr>
          <p:pic>
            <p:nvPicPr>
              <p:cNvPr id="91" name="Content Placeholder 4" descr="D:\Horn test 2\Orientation correct\Fibre 7-7_2 reorient and space\7-7_2002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078449" y="14368197"/>
                <a:ext cx="2970511" cy="2208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2" descr="D:\Horn test 2\Orientation correct\Fibre 7-7_2 reorient and space\7-7_2000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32468" t="3457" r="33766" b="1467"/>
              <a:stretch>
                <a:fillRect/>
              </a:stretch>
            </p:blipFill>
            <p:spPr bwMode="auto">
              <a:xfrm>
                <a:off x="15913753" y="12134001"/>
                <a:ext cx="2094326" cy="4430308"/>
              </a:xfrm>
              <a:prstGeom prst="rect">
                <a:avLst/>
              </a:prstGeom>
              <a:noFill/>
            </p:spPr>
          </p:pic>
          <p:pic>
            <p:nvPicPr>
              <p:cNvPr id="94" name="Picture 3" descr="D:\Horn test 2\Orientation correct\Fibre 7-7_2 reorient and space\7-7_2001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078448" y="12135770"/>
                <a:ext cx="2942895" cy="2210948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18839365" y="13459737"/>
                <a:ext cx="1897684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700" dirty="0" smtClean="0">
                    <a:solidFill>
                      <a:srgbClr val="FF0000"/>
                    </a:solidFill>
                  </a:rPr>
                  <a:t>Real fibre geometry (from profiled fibre)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18654092" y="14980257"/>
                <a:ext cx="394438" cy="592255"/>
              </a:xfrm>
              <a:prstGeom prst="straightConnector1">
                <a:avLst/>
              </a:prstGeom>
              <a:ln w="34925"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8018036" y="14371272"/>
                <a:ext cx="117886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700" dirty="0" smtClean="0">
                    <a:solidFill>
                      <a:srgbClr val="FFFF00"/>
                    </a:solidFill>
                  </a:rPr>
                  <a:t>Real ear geometry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7964248" y="11503307"/>
                <a:ext cx="312953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700" dirty="0" smtClean="0"/>
                  <a:t>Ear horn modelled as part of fibre with rectangular section</a:t>
                </a:r>
                <a:endParaRPr lang="en-US" sz="1700" dirty="0"/>
              </a:p>
            </p:txBody>
          </p:sp>
          <p:cxnSp>
            <p:nvCxnSpPr>
              <p:cNvPr id="85" name="Straight Arrow Connector 84"/>
              <p:cNvCxnSpPr>
                <a:stCxn id="101" idx="2"/>
              </p:cNvCxnSpPr>
              <p:nvPr/>
            </p:nvCxnSpPr>
            <p:spPr>
              <a:xfrm flipH="1">
                <a:off x="19140949" y="12118860"/>
                <a:ext cx="388068" cy="770372"/>
              </a:xfrm>
              <a:prstGeom prst="straightConnector1">
                <a:avLst/>
              </a:prstGeom>
              <a:ln w="34925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9920486" y="12100572"/>
                <a:ext cx="536973" cy="748031"/>
              </a:xfrm>
              <a:prstGeom prst="straightConnector1">
                <a:avLst/>
              </a:prstGeom>
              <a:ln w="34925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extBox 101"/>
          <p:cNvSpPr txBox="1"/>
          <p:nvPr/>
        </p:nvSpPr>
        <p:spPr>
          <a:xfrm>
            <a:off x="161419" y="28715011"/>
            <a:ext cx="67918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dirty="0" smtClean="0">
                <a:latin typeface="Arial" charset="0"/>
              </a:rPr>
              <a:t>[1] Cumming A., </a:t>
            </a:r>
            <a:r>
              <a:rPr lang="en-GB" altLang="en-US" i="1" dirty="0" smtClean="0">
                <a:latin typeface="Arial" charset="0"/>
              </a:rPr>
              <a:t>et. </a:t>
            </a:r>
            <a:r>
              <a:rPr lang="en-GB" altLang="en-US" i="1" dirty="0">
                <a:latin typeface="Arial" charset="0"/>
              </a:rPr>
              <a:t>a</a:t>
            </a:r>
            <a:r>
              <a:rPr lang="en-GB" altLang="en-US" i="1" dirty="0" smtClean="0">
                <a:latin typeface="Arial" charset="0"/>
              </a:rPr>
              <a:t>l. </a:t>
            </a:r>
            <a:r>
              <a:rPr lang="en-GB" altLang="en-US" dirty="0" smtClean="0">
                <a:latin typeface="Arial" charset="0"/>
              </a:rPr>
              <a:t>Class. Quantum </a:t>
            </a:r>
            <a:r>
              <a:rPr lang="en-GB" altLang="en-US" dirty="0" err="1" smtClean="0">
                <a:latin typeface="Arial" charset="0"/>
              </a:rPr>
              <a:t>Grav</a:t>
            </a:r>
            <a:r>
              <a:rPr lang="en-GB" altLang="en-US" dirty="0" smtClean="0">
                <a:latin typeface="Arial" charset="0"/>
              </a:rPr>
              <a:t>. 29, 2012</a:t>
            </a:r>
          </a:p>
          <a:p>
            <a:pPr eaLnBrk="1" hangingPunct="1"/>
            <a:r>
              <a:rPr lang="en-GB" altLang="en-US" dirty="0" smtClean="0">
                <a:latin typeface="Arial" charset="0"/>
              </a:rPr>
              <a:t>[</a:t>
            </a:r>
            <a:r>
              <a:rPr lang="en-GB" altLang="en-US" dirty="0">
                <a:latin typeface="Arial" charset="0"/>
              </a:rPr>
              <a:t>2</a:t>
            </a:r>
            <a:r>
              <a:rPr lang="en-GB" altLang="en-US" dirty="0" smtClean="0">
                <a:latin typeface="Arial" charset="0"/>
              </a:rPr>
              <a:t>]</a:t>
            </a:r>
            <a:r>
              <a:rPr lang="en-US" altLang="en-US" dirty="0" smtClean="0"/>
              <a:t> </a:t>
            </a:r>
            <a:r>
              <a:rPr lang="en-US" altLang="en-US" dirty="0" err="1">
                <a:latin typeface="Arial" charset="0"/>
              </a:rPr>
              <a:t>iWave</a:t>
            </a:r>
            <a:r>
              <a:rPr lang="en-US" altLang="en-US" dirty="0">
                <a:latin typeface="Arial" charset="0"/>
              </a:rPr>
              <a:t>, created by Ed </a:t>
            </a:r>
            <a:r>
              <a:rPr lang="en-US" altLang="en-US" dirty="0" err="1">
                <a:latin typeface="Arial" charset="0"/>
              </a:rPr>
              <a:t>Daw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</a:rPr>
              <a:t>(University </a:t>
            </a:r>
            <a:r>
              <a:rPr lang="en-US" altLang="en-US" dirty="0">
                <a:latin typeface="Arial" charset="0"/>
              </a:rPr>
              <a:t>of </a:t>
            </a:r>
            <a:r>
              <a:rPr lang="en-US" altLang="en-US" dirty="0" smtClean="0">
                <a:latin typeface="Arial" charset="0"/>
              </a:rPr>
              <a:t>Sheffield). </a:t>
            </a:r>
            <a:r>
              <a:rPr lang="en-US" altLang="en-US" dirty="0">
                <a:latin typeface="Arial" charset="0"/>
              </a:rPr>
              <a:t>Private communication</a:t>
            </a:r>
            <a:r>
              <a:rPr lang="en-US" altLang="en-US" dirty="0" smtClean="0">
                <a:latin typeface="Arial" charset="0"/>
              </a:rPr>
              <a:t>.</a:t>
            </a:r>
          </a:p>
          <a:p>
            <a:r>
              <a:rPr lang="en-GB" altLang="en-US" dirty="0" smtClean="0">
                <a:latin typeface="Arial" charset="0"/>
              </a:rPr>
              <a:t>[3]</a:t>
            </a:r>
            <a:r>
              <a:rPr lang="en-US" altLang="en-US" dirty="0" smtClean="0"/>
              <a:t> </a:t>
            </a:r>
            <a:r>
              <a:rPr lang="en-US" altLang="en-US" dirty="0">
                <a:latin typeface="Arial" charset="0"/>
              </a:rPr>
              <a:t>Gonzalez G. and </a:t>
            </a:r>
            <a:r>
              <a:rPr lang="en-US" altLang="en-US" dirty="0" err="1">
                <a:latin typeface="Arial" charset="0"/>
              </a:rPr>
              <a:t>Saulson</a:t>
            </a:r>
            <a:r>
              <a:rPr lang="en-US" altLang="en-US" dirty="0">
                <a:latin typeface="Arial" charset="0"/>
              </a:rPr>
              <a:t> P. , J. </a:t>
            </a:r>
            <a:r>
              <a:rPr lang="en-US" altLang="en-US" dirty="0" err="1">
                <a:latin typeface="Arial" charset="0"/>
              </a:rPr>
              <a:t>Acoust</a:t>
            </a:r>
            <a:r>
              <a:rPr lang="en-US" altLang="en-US" dirty="0">
                <a:latin typeface="Arial" charset="0"/>
              </a:rPr>
              <a:t>. Soc. Am. </a:t>
            </a:r>
            <a:r>
              <a:rPr lang="en-US" altLang="en-US" dirty="0" smtClean="0">
                <a:latin typeface="Arial" charset="0"/>
              </a:rPr>
              <a:t>96,1994</a:t>
            </a:r>
            <a:endParaRPr lang="en-GB" altLang="en-US" sz="2000" dirty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[4] </a:t>
            </a:r>
            <a:r>
              <a:rPr lang="en-GB" altLang="en-US" dirty="0">
                <a:latin typeface="Arial" charset="0"/>
              </a:rPr>
              <a:t>Barton M. </a:t>
            </a:r>
            <a:r>
              <a:rPr lang="fi-FI" altLang="en-US" dirty="0">
                <a:latin typeface="Arial" charset="0"/>
              </a:rPr>
              <a:t>LIGO-T1300876, 2015</a:t>
            </a:r>
            <a:r>
              <a:rPr lang="en-US" altLang="en-US" dirty="0"/>
              <a:t> 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 bwMode="auto">
          <a:xfrm>
            <a:off x="10634786" y="2729644"/>
            <a:ext cx="98477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4496">
              <a:defRPr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Q-factors of multiple harmonics of the violin modes</a:t>
            </a:r>
          </a:p>
        </p:txBody>
      </p:sp>
      <p:sp>
        <p:nvSpPr>
          <p:cNvPr id="2050" name="TextBox 2049"/>
          <p:cNvSpPr txBox="1"/>
          <p:nvPr/>
        </p:nvSpPr>
        <p:spPr>
          <a:xfrm>
            <a:off x="10862244" y="3523952"/>
            <a:ext cx="9926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The 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Q-factors </a:t>
            </a:r>
            <a:r>
              <a:rPr lang="en-GB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of the QUAD violin modes 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are ≈10</a:t>
            </a:r>
            <a:r>
              <a:rPr lang="en-GB" altLang="en-US" sz="2400" baseline="30000" dirty="0" smtClean="0">
                <a:latin typeface="Franklin Gothic Book" charset="0"/>
                <a:ea typeface="Franklin Gothic Book" charset="0"/>
                <a:cs typeface="Franklin Gothic Book" charset="0"/>
              </a:rPr>
              <a:t>9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(1 week </a:t>
            </a:r>
            <a:r>
              <a:rPr lang="en-GB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decay </a:t>
            </a:r>
            <a:r>
              <a:rPr lang="en-GB" sz="2400" dirty="0">
                <a:latin typeface="Franklin Gothic Book" charset="0"/>
                <a:ea typeface="Franklin Gothic Book" charset="0"/>
                <a:cs typeface="Franklin Gothic Book" charset="0"/>
              </a:rPr>
              <a:t>time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). </a:t>
            </a:r>
            <a:r>
              <a:rPr lang="en-GB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Ringing up multiple modes 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may provide a </a:t>
            </a:r>
            <a:r>
              <a:rPr lang="en-GB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better constraint 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on the different mechanical loss terms, </a:t>
            </a:r>
            <a:r>
              <a:rPr lang="en-GB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ultimately </a:t>
            </a:r>
            <a:r>
              <a:rPr lang="en-GB" altLang="en-US" sz="2400">
                <a:latin typeface="Franklin Gothic Book" charset="0"/>
                <a:ea typeface="Franklin Gothic Book" charset="0"/>
                <a:cs typeface="Franklin Gothic Book" charset="0"/>
              </a:rPr>
              <a:t>providing </a:t>
            </a:r>
            <a:r>
              <a:rPr lang="en-GB" altLang="en-US" sz="2400" smtClean="0">
                <a:latin typeface="Franklin Gothic Book" charset="0"/>
                <a:ea typeface="Franklin Gothic Book" charset="0"/>
                <a:cs typeface="Franklin Gothic Book" charset="0"/>
              </a:rPr>
              <a:t>separate characterisation </a:t>
            </a:r>
            <a:r>
              <a:rPr lang="en-GB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of each individual installed suspension</a:t>
            </a:r>
            <a:r>
              <a:rPr lang="en-GB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  <a:endParaRPr lang="en-GB" alt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20434" y="5173641"/>
            <a:ext cx="10582147" cy="5316452"/>
            <a:chOff x="10620434" y="5258701"/>
            <a:chExt cx="10582147" cy="531645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" r="7049" b="8581"/>
            <a:stretch/>
          </p:blipFill>
          <p:spPr>
            <a:xfrm>
              <a:off x="10620434" y="5258701"/>
              <a:ext cx="3610770" cy="53164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7" r="7601" b="7609"/>
            <a:stretch/>
          </p:blipFill>
          <p:spPr>
            <a:xfrm>
              <a:off x="14189042" y="5258701"/>
              <a:ext cx="3540595" cy="531645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8" r="7117" b="7258"/>
            <a:stretch/>
          </p:blipFill>
          <p:spPr>
            <a:xfrm>
              <a:off x="17651323" y="5258701"/>
              <a:ext cx="3551258" cy="5316452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122" r="6517" b="259"/>
          <a:stretch/>
        </p:blipFill>
        <p:spPr>
          <a:xfrm>
            <a:off x="2334769" y="20291968"/>
            <a:ext cx="6012416" cy="491951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1627383" y="19202102"/>
            <a:ext cx="8745005" cy="5745498"/>
            <a:chOff x="11627383" y="19202102"/>
            <a:chExt cx="8745005" cy="574549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244513" y="19607250"/>
              <a:ext cx="7127875" cy="534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" t="4018" r="7213" b="1474"/>
            <a:stretch/>
          </p:blipFill>
          <p:spPr>
            <a:xfrm>
              <a:off x="11627383" y="19202102"/>
              <a:ext cx="8590886" cy="5359647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2749805" y="20509020"/>
              <a:ext cx="2940742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 smtClean="0">
                  <a:solidFill>
                    <a:schemeClr val="accent6">
                      <a:lumMod val="75000"/>
                    </a:schemeClr>
                  </a:solidFill>
                </a:rPr>
                <a:t>Analytical model is above the linear (exaggerated by a factor of 100 for clarity)</a:t>
              </a:r>
              <a:endParaRPr lang="en-GB" sz="17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5722931" y="20867907"/>
              <a:ext cx="1687681" cy="3791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2864525" y="22337401"/>
              <a:ext cx="2940742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 smtClean="0">
                  <a:solidFill>
                    <a:srgbClr val="0070C0"/>
                  </a:solidFill>
                </a:rPr>
                <a:t>FEA model and measured values in good agreement and below the linear</a:t>
              </a:r>
              <a:endParaRPr lang="en-GB" sz="1700" b="1" dirty="0">
                <a:solidFill>
                  <a:srgbClr val="0070C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088411" y="21662173"/>
              <a:ext cx="8934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 smtClean="0"/>
                <a:t>Linear</a:t>
              </a:r>
              <a:endParaRPr lang="en-GB" sz="1700" b="1" dirty="0"/>
            </a:p>
          </p:txBody>
        </p:sp>
        <p:cxnSp>
          <p:nvCxnSpPr>
            <p:cNvPr id="106" name="Straight Arrow Connector 105"/>
            <p:cNvCxnSpPr>
              <a:stCxn id="100" idx="3"/>
            </p:cNvCxnSpPr>
            <p:nvPr/>
          </p:nvCxnSpPr>
          <p:spPr>
            <a:xfrm flipV="1">
              <a:off x="15805267" y="22702438"/>
              <a:ext cx="1541025" cy="7354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11906</TotalTime>
  <Words>945</Words>
  <Application>Microsoft Macintosh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Baskerville Old Face</vt:lpstr>
      <vt:lpstr>Calibri</vt:lpstr>
      <vt:lpstr>Franklin Gothic Book</vt:lpstr>
      <vt:lpstr>MS PGothic</vt:lpstr>
      <vt:lpstr>Times New Roman</vt:lpstr>
      <vt:lpstr>Arial</vt:lpstr>
      <vt:lpstr>Office Theme</vt:lpstr>
      <vt:lpstr>PowerPoint Presentation</vt:lpstr>
    </vt:vector>
  </TitlesOfParts>
  <Company>University of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 Douglas</dc:creator>
  <cp:lastModifiedBy>Borja Sorazu</cp:lastModifiedBy>
  <cp:revision>574</cp:revision>
  <cp:lastPrinted>2016-05-20T16:59:20Z</cp:lastPrinted>
  <dcterms:created xsi:type="dcterms:W3CDTF">2012-10-29T10:50:30Z</dcterms:created>
  <dcterms:modified xsi:type="dcterms:W3CDTF">2016-05-20T17:04:37Z</dcterms:modified>
</cp:coreProperties>
</file>