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90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3" r:id="rId4"/>
    <p:sldId id="269" r:id="rId5"/>
    <p:sldId id="270" r:id="rId6"/>
    <p:sldId id="271" r:id="rId7"/>
    <p:sldId id="273" r:id="rId8"/>
    <p:sldId id="272" r:id="rId9"/>
    <p:sldId id="274" r:id="rId10"/>
    <p:sldId id="266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F"/>
    <a:srgbClr val="E4EBFF"/>
    <a:srgbClr val="326464"/>
    <a:srgbClr val="E20613"/>
    <a:srgbClr val="FC950C"/>
    <a:srgbClr val="E4EBFC"/>
    <a:srgbClr val="377373"/>
    <a:srgbClr val="CC6600"/>
    <a:srgbClr val="FFB7B7"/>
    <a:srgbClr val="E8E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85219" autoAdjust="0"/>
  </p:normalViewPr>
  <p:slideViewPr>
    <p:cSldViewPr>
      <p:cViewPr varScale="1">
        <p:scale>
          <a:sx n="78" d="100"/>
          <a:sy n="78" d="100"/>
        </p:scale>
        <p:origin x="8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196" y="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9250" y="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2250"/>
            <a:ext cx="31384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59250" y="9112250"/>
            <a:ext cx="3140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ADB36573-810E-4163-9A1E-EE3C2B707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8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/>
            </a:lvl1pPr>
          </a:lstStyle>
          <a:p>
            <a:pPr>
              <a:defRPr/>
            </a:pPr>
            <a:fld id="{176FA1F7-3E0A-4549-A19A-F1A1F9D69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27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8B73E-4781-4FBE-960F-3AB30D0B800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3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44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05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5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1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80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0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FA1F7-3E0A-4549-A19A-F1A1F9D694F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1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858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0" y="-2"/>
          <a:ext cx="137160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" name="Photo Editor Photo" r:id="rId8" imgW="4409524" imgH="3219899" progId="">
                  <p:embed/>
                </p:oleObj>
              </mc:Choice>
              <mc:Fallback>
                <p:oleObj name="Photo Editor Photo" r:id="rId8" imgW="4409524" imgH="321989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"/>
                        <a:ext cx="1371600" cy="1005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49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114FFB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ECECE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 userDrawn="1"/>
        </p:nvSpPr>
        <p:spPr bwMode="auto">
          <a:xfrm>
            <a:off x="0" y="0"/>
            <a:ext cx="1371600" cy="1005840"/>
          </a:xfrm>
          <a:prstGeom prst="rect">
            <a:avLst/>
          </a:prstGeom>
          <a:solidFill>
            <a:schemeClr val="tx1">
              <a:lumMod val="60000"/>
              <a:lumOff val="40000"/>
              <a:alpha val="28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62000" y="6322791"/>
            <a:ext cx="769620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3749040" algn="ctr"/>
                <a:tab pos="7498080" algn="r"/>
              </a:tabLst>
              <a:defRPr/>
            </a:pPr>
            <a:r>
              <a:rPr lang="en-US" sz="1400" b="0" i="0" baseline="0" dirty="0">
                <a:solidFill>
                  <a:srgbClr val="326464"/>
                </a:solidFill>
                <a:latin typeface="Helvetica" pitchFamily="34" charset="0"/>
              </a:rPr>
              <a:t>G1601117-v1	Heterogeneous Detector Networks	</a:t>
            </a:r>
            <a:fld id="{3D9BAE43-33BA-4F3B-AB00-8B9E3616B805}" type="slidenum">
              <a:rPr lang="en-US" sz="1400" b="0" i="0" smtClean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pPr>
                <a:tabLst>
                  <a:tab pos="3749040" algn="ctr"/>
                  <a:tab pos="7498080" algn="r"/>
                </a:tabLst>
                <a:defRPr/>
              </a:pPr>
              <a:t>‹#›</a:t>
            </a:fld>
            <a:r>
              <a:rPr lang="en-US" sz="1400" b="0" i="0" dirty="0">
                <a:solidFill>
                  <a:srgbClr val="377373"/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en-US" sz="1400" b="0" i="0" baseline="0" dirty="0">
              <a:solidFill>
                <a:srgbClr val="377373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89" r:id="rId3"/>
    <p:sldLayoutId id="2147483681" r:id="rId4"/>
    <p:sldLayoutId id="2147483678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75000"/>
        <a:buFont typeface="Wingdings" pitchFamily="2" charset="2"/>
        <a:buChar char="q"/>
        <a:defRPr sz="2400">
          <a:solidFill>
            <a:srgbClr val="3264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Ø"/>
        <a:defRPr>
          <a:solidFill>
            <a:srgbClr val="3264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Font typeface="Wingdings" pitchFamily="2" charset="2"/>
        <a:buChar char="v"/>
        <a:defRPr sz="1600">
          <a:solidFill>
            <a:srgbClr val="3264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65000"/>
        <a:buFont typeface="Wingdings" pitchFamily="2" charset="2"/>
        <a:buChar char="ü"/>
        <a:defRPr sz="1600">
          <a:solidFill>
            <a:srgbClr val="3264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6464"/>
        </a:buClr>
        <a:buSzPct val="100000"/>
        <a:buChar char="•"/>
        <a:defRPr sz="1600">
          <a:solidFill>
            <a:srgbClr val="326464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199"/>
            <a:ext cx="7772400" cy="1981201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3600"/>
              </a:spcAft>
            </a:pPr>
            <a:r>
              <a:rPr lang="en-US" dirty="0"/>
              <a:t>Heterogeneous Detector Networks</a:t>
            </a:r>
            <a:br>
              <a:rPr lang="en-US" dirty="0"/>
            </a:br>
            <a:br>
              <a:rPr lang="en-US" sz="800" dirty="0"/>
            </a:br>
            <a:r>
              <a:rPr lang="en-US" sz="2800" dirty="0"/>
              <a:t>Sky Localization with 3G Detectors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sz="2000" dirty="0"/>
              <a:t>May 26, 2016</a:t>
            </a:r>
          </a:p>
          <a:p>
            <a:r>
              <a:rPr lang="en-US" dirty="0"/>
              <a:t>Daniel Sigg</a:t>
            </a:r>
            <a:br>
              <a:rPr lang="en-US" dirty="0"/>
            </a:br>
            <a:r>
              <a:rPr lang="en-US" dirty="0"/>
              <a:t>LIGO Hanford Observatory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5181600" cy="1143000"/>
          </a:xfrm>
        </p:spPr>
        <p:txBody>
          <a:bodyPr/>
          <a:lstStyle/>
          <a:p>
            <a:r>
              <a:rPr lang="en-US" dirty="0"/>
              <a:t>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r>
              <a:rPr lang="en-US" dirty="0"/>
              <a:t>Sky localization is vital</a:t>
            </a:r>
          </a:p>
          <a:p>
            <a:pPr lvl="1"/>
            <a:r>
              <a:rPr lang="en-US" dirty="0"/>
              <a:t>EM counter parts (maybe)</a:t>
            </a:r>
          </a:p>
          <a:p>
            <a:pPr lvl="1"/>
            <a:r>
              <a:rPr lang="en-US" dirty="0"/>
              <a:t>Full waveform reconstruction </a:t>
            </a:r>
          </a:p>
          <a:p>
            <a:pPr lvl="1"/>
            <a:r>
              <a:rPr lang="en-US" dirty="0"/>
              <a:t>Distance determination (z goes into </a:t>
            </a:r>
            <a:r>
              <a:rPr lang="en-US"/>
              <a:t>source frame mass)</a:t>
            </a:r>
            <a:endParaRPr lang="en-US" dirty="0"/>
          </a:p>
          <a:p>
            <a:r>
              <a:rPr lang="en-US" dirty="0"/>
              <a:t>Full Sky Coverage</a:t>
            </a:r>
          </a:p>
          <a:p>
            <a:r>
              <a:rPr lang="en-US" dirty="0"/>
              <a:t>Advanced detectors:</a:t>
            </a:r>
          </a:p>
          <a:p>
            <a:pPr lvl="1"/>
            <a:r>
              <a:rPr lang="en-US" dirty="0"/>
              <a:t>Network with 4-5 detectors of similar sensitivity</a:t>
            </a:r>
          </a:p>
          <a:p>
            <a:pPr lvl="1"/>
            <a:r>
              <a:rPr lang="en-US" dirty="0"/>
              <a:t>Sky localization by triangulation</a:t>
            </a:r>
          </a:p>
          <a:p>
            <a:r>
              <a:rPr lang="en-US" dirty="0"/>
              <a:t>3G detectors:</a:t>
            </a:r>
          </a:p>
          <a:p>
            <a:pPr lvl="1"/>
            <a:r>
              <a:rPr lang="en-US" dirty="0"/>
              <a:t>Network probably much smaller</a:t>
            </a:r>
          </a:p>
          <a:p>
            <a:pPr lvl="1"/>
            <a:r>
              <a:rPr lang="en-US" dirty="0"/>
              <a:t>Sky localization by polarization?</a:t>
            </a:r>
          </a:p>
          <a:p>
            <a:pPr lvl="1"/>
            <a:r>
              <a:rPr lang="en-US" dirty="0"/>
              <a:t>Heterogeneous network with Advanced detectors?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5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867400" cy="1143000"/>
          </a:xfrm>
        </p:spPr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Inverse problem solved: </a:t>
            </a:r>
            <a:r>
              <a:rPr lang="en-US" dirty="0" err="1"/>
              <a:t>Gürsel</a:t>
            </a:r>
            <a:r>
              <a:rPr lang="en-US" dirty="0"/>
              <a:t>, Tinto 1989</a:t>
            </a:r>
          </a:p>
          <a:p>
            <a:pPr lvl="1"/>
            <a:r>
              <a:rPr lang="en-US" dirty="0"/>
              <a:t>Requires 3 detectors: not collinear, not coplanar (can be collocated)</a:t>
            </a:r>
          </a:p>
          <a:p>
            <a:pPr lvl="1"/>
            <a:r>
              <a:rPr lang="en-US" dirty="0"/>
              <a:t>For example: 3 L’s randomly on Earth, or 1 </a:t>
            </a:r>
            <a:r>
              <a:rPr lang="el-GR" dirty="0"/>
              <a:t>Δ</a:t>
            </a:r>
            <a:r>
              <a:rPr lang="en-US" dirty="0"/>
              <a:t> &amp; 1 L, or 2 </a:t>
            </a:r>
            <a:r>
              <a:rPr lang="el-GR" dirty="0"/>
              <a:t>Δ</a:t>
            </a:r>
            <a:r>
              <a:rPr lang="en-US" dirty="0"/>
              <a:t>’s</a:t>
            </a:r>
          </a:p>
          <a:p>
            <a:pPr lvl="1"/>
            <a:r>
              <a:rPr lang="en-US" dirty="0"/>
              <a:t>With similar detectors combined SNR matters (detector null fine)</a:t>
            </a:r>
          </a:p>
          <a:p>
            <a:pPr lvl="1"/>
            <a:r>
              <a:rPr lang="en-US" dirty="0"/>
              <a:t>Sky location by polarization and antenna pattern</a:t>
            </a:r>
          </a:p>
          <a:p>
            <a:r>
              <a:rPr lang="en-US" dirty="0"/>
              <a:t>Triangulation:</a:t>
            </a:r>
          </a:p>
          <a:p>
            <a:pPr lvl="1"/>
            <a:r>
              <a:rPr lang="en-US" dirty="0"/>
              <a:t>Need 3 facilities minimum</a:t>
            </a:r>
          </a:p>
          <a:p>
            <a:pPr lvl="1"/>
            <a:r>
              <a:rPr lang="en-US" dirty="0"/>
              <a:t>Base length matters &amp; high frequency signals give better timing</a:t>
            </a:r>
          </a:p>
          <a:p>
            <a:pPr lvl="1"/>
            <a:r>
              <a:rPr lang="en-US" dirty="0"/>
              <a:t>Tends to be superior (on Earth approx. factor of 10 in angle)</a:t>
            </a:r>
          </a:p>
          <a:p>
            <a:pPr lvl="1"/>
            <a:r>
              <a:rPr lang="en-US" dirty="0"/>
              <a:t>SNR of worst detector determines resolution (detector null bad)</a:t>
            </a:r>
          </a:p>
          <a:p>
            <a:r>
              <a:rPr lang="en-US" dirty="0"/>
              <a:t>Monte Carlo code combines both methods</a:t>
            </a:r>
          </a:p>
        </p:txBody>
      </p:sp>
    </p:spTree>
    <p:extLst>
      <p:ext uri="{BB962C8B-B14F-4D97-AF65-F5344CB8AC3E}">
        <p14:creationId xmlns:p14="http://schemas.microsoft.com/office/powerpoint/2010/main" val="405490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4876800" cy="1143000"/>
          </a:xfrm>
        </p:spPr>
        <p:txBody>
          <a:bodyPr/>
          <a:lstStyle/>
          <a:p>
            <a:r>
              <a:rPr lang="en-US" dirty="0"/>
              <a:t>Advanced Detector Network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2362200"/>
            <a:ext cx="8305800" cy="442187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6934200" y="4800600"/>
            <a:ext cx="29718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Klimenko,Vedovato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95300" y="1752600"/>
            <a:ext cx="4914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75000"/>
              <a:buFont typeface="Wingdings" pitchFamily="2" charset="2"/>
              <a:buChar char="q"/>
              <a:defRPr sz="2400">
                <a:solidFill>
                  <a:srgbClr val="3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Ø"/>
              <a:defRPr>
                <a:solidFill>
                  <a:srgbClr val="32646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v"/>
              <a:defRPr sz="1600">
                <a:solidFill>
                  <a:srgbClr val="32646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65000"/>
              <a:buFont typeface="Wingdings" pitchFamily="2" charset="2"/>
              <a:buChar char="ü"/>
              <a:defRPr sz="1600">
                <a:solidFill>
                  <a:srgbClr val="326464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Char char="•"/>
              <a:defRPr sz="1600">
                <a:solidFill>
                  <a:srgbClr val="326464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i="0" kern="0" dirty="0"/>
              <a:t>Low SNR events dominate in plot!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1009117"/>
            <a:ext cx="21336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410200" cy="1143000"/>
          </a:xfrm>
        </p:spPr>
        <p:txBody>
          <a:bodyPr/>
          <a:lstStyle/>
          <a:p>
            <a:r>
              <a:rPr lang="en-US" dirty="0"/>
              <a:t>Triangulation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0" y="1981200"/>
            <a:ext cx="22098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Time Resolution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52600"/>
            <a:ext cx="6284976" cy="49591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362" y="2963266"/>
            <a:ext cx="2047875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0362" y="3886200"/>
            <a:ext cx="2039053" cy="56540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629400" y="4800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75000"/>
              <a:buFont typeface="Wingdings" pitchFamily="2" charset="2"/>
              <a:buChar char="q"/>
              <a:defRPr sz="2400">
                <a:solidFill>
                  <a:srgbClr val="3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Ø"/>
              <a:defRPr>
                <a:solidFill>
                  <a:srgbClr val="32646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v"/>
              <a:defRPr sz="1600">
                <a:solidFill>
                  <a:srgbClr val="32646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65000"/>
              <a:buFont typeface="Wingdings" pitchFamily="2" charset="2"/>
              <a:buChar char="ü"/>
              <a:defRPr sz="1600">
                <a:solidFill>
                  <a:srgbClr val="326464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Char char="•"/>
              <a:defRPr sz="1600">
                <a:solidFill>
                  <a:srgbClr val="326464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i="0" kern="0" dirty="0"/>
              <a:t>Effective</a:t>
            </a:r>
            <a:br>
              <a:rPr lang="en-US" b="0" i="0" kern="0" dirty="0"/>
            </a:br>
            <a:r>
              <a:rPr lang="en-US" b="0" i="0" kern="0" dirty="0"/>
              <a:t>Bandwidth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5109" y="5715000"/>
            <a:ext cx="566738" cy="501419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 rot="16200000">
            <a:off x="7331658" y="47244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75000"/>
              <a:buFont typeface="Wingdings" pitchFamily="2" charset="2"/>
              <a:buChar char="q"/>
              <a:defRPr sz="2400">
                <a:solidFill>
                  <a:srgbClr val="3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Ø"/>
              <a:defRPr>
                <a:solidFill>
                  <a:srgbClr val="32646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v"/>
              <a:defRPr sz="1600">
                <a:solidFill>
                  <a:srgbClr val="32646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65000"/>
              <a:buFont typeface="Wingdings" pitchFamily="2" charset="2"/>
              <a:buChar char="ü"/>
              <a:defRPr sz="1600">
                <a:solidFill>
                  <a:srgbClr val="326464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Char char="•"/>
              <a:defRPr sz="1600">
                <a:solidFill>
                  <a:srgbClr val="326464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i="0" kern="0" dirty="0" err="1"/>
              <a:t>Fairhurst</a:t>
            </a:r>
            <a:endParaRPr lang="en-US" b="0" i="0" kern="0" dirty="0"/>
          </a:p>
        </p:txBody>
      </p:sp>
    </p:spTree>
    <p:extLst>
      <p:ext uri="{BB962C8B-B14F-4D97-AF65-F5344CB8AC3E}">
        <p14:creationId xmlns:p14="http://schemas.microsoft.com/office/powerpoint/2010/main" val="222688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3G detector facilities + advanced detectors</a:t>
            </a:r>
          </a:p>
          <a:p>
            <a:r>
              <a:rPr lang="en-US" dirty="0"/>
              <a:t>Cut on high SNR events in 3G detector</a:t>
            </a:r>
          </a:p>
          <a:p>
            <a:r>
              <a:rPr lang="en-US" dirty="0"/>
              <a:t>Solid angle reduction (SNR 3G/AD ~ 10)</a:t>
            </a:r>
          </a:p>
          <a:p>
            <a:pPr lvl="1"/>
            <a:r>
              <a:rPr lang="en-US" dirty="0"/>
              <a:t>Add one 3G facility: ~2</a:t>
            </a:r>
          </a:p>
          <a:p>
            <a:pPr lvl="1"/>
            <a:r>
              <a:rPr lang="en-US" dirty="0"/>
              <a:t>Add two 3G facilities: ~10</a:t>
            </a:r>
          </a:p>
          <a:p>
            <a:pPr lvl="1"/>
            <a:r>
              <a:rPr lang="en-US" dirty="0"/>
              <a:t>Three 3G facilities: ~70 (due to reduced bandwidth)</a:t>
            </a:r>
          </a:p>
          <a:p>
            <a:r>
              <a:rPr lang="en-US" dirty="0"/>
              <a:t>Will allow for distance measurements</a:t>
            </a:r>
          </a:p>
          <a:p>
            <a:r>
              <a:rPr lang="en-US" dirty="0"/>
              <a:t>Two 3G facilities on their own?</a:t>
            </a:r>
          </a:p>
        </p:txBody>
      </p:sp>
    </p:spTree>
    <p:extLst>
      <p:ext uri="{BB962C8B-B14F-4D97-AF65-F5344CB8AC3E}">
        <p14:creationId xmlns:p14="http://schemas.microsoft.com/office/powerpoint/2010/main" val="392198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248400" cy="1143000"/>
          </a:xfrm>
        </p:spPr>
        <p:txBody>
          <a:bodyPr/>
          <a:lstStyle/>
          <a:p>
            <a:r>
              <a:rPr lang="en-US" dirty="0"/>
              <a:t>Double Trigon Configuration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559122"/>
            <a:ext cx="6172200" cy="314712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685800" y="1981200"/>
                <a:ext cx="7772400" cy="411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26464"/>
                  </a:buClr>
                  <a:buSzPct val="75000"/>
                  <a:buFont typeface="Wingdings" pitchFamily="2" charset="2"/>
                  <a:buChar char="q"/>
                  <a:defRPr sz="2400">
                    <a:solidFill>
                      <a:srgbClr val="326464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26464"/>
                  </a:buClr>
                  <a:buSzPct val="100000"/>
                  <a:buFont typeface="Wingdings" pitchFamily="2" charset="2"/>
                  <a:buChar char="Ø"/>
                  <a:defRPr>
                    <a:solidFill>
                      <a:srgbClr val="326464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26464"/>
                  </a:buClr>
                  <a:buSzPct val="100000"/>
                  <a:buFont typeface="Wingdings" pitchFamily="2" charset="2"/>
                  <a:buChar char="v"/>
                  <a:defRPr sz="1600">
                    <a:solidFill>
                      <a:srgbClr val="326464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26464"/>
                  </a:buClr>
                  <a:buSzPct val="65000"/>
                  <a:buFont typeface="Wingdings" pitchFamily="2" charset="2"/>
                  <a:buChar char="ü"/>
                  <a:defRPr sz="1600">
                    <a:solidFill>
                      <a:srgbClr val="326464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26464"/>
                  </a:buClr>
                  <a:buSzPct val="100000"/>
                  <a:buChar char="•"/>
                  <a:defRPr sz="1600">
                    <a:solidFill>
                      <a:srgbClr val="326464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100000"/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b="0" i="0" kern="0" dirty="0"/>
                  <a:t>Measure both polarization at both observatories</a:t>
                </a:r>
              </a:p>
              <a:p>
                <a:r>
                  <a:rPr lang="en-US" b="0" i="0" kern="0" dirty="0"/>
                  <a:t>Try to locate 90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b="0" i="0" kern="0" dirty="0"/>
                  <a:t> apart on Earth</a:t>
                </a:r>
              </a:p>
              <a:p>
                <a:r>
                  <a:rPr lang="en-US" b="0" i="0" kern="0" dirty="0"/>
                  <a:t>Detector </a:t>
                </a:r>
                <a:r>
                  <a:rPr lang="en-US" b="0" i="0" kern="0" dirty="0" err="1"/>
                  <a:t>normals</a:t>
                </a:r>
                <a:r>
                  <a:rPr lang="en-US" b="0" i="0" kern="0" dirty="0"/>
                  <a:t>:</a:t>
                </a:r>
              </a:p>
              <a:p>
                <a:pPr marL="0" indent="0">
                  <a:buNone/>
                </a:pPr>
                <a:r>
                  <a:rPr lang="en-US" b="0" kern="0" dirty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kern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kern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kern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kern="0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i="0" kern="0" dirty="0"/>
              </a:p>
              <a:p>
                <a:pPr marL="0" indent="0">
                  <a:buNone/>
                </a:pPr>
                <a:r>
                  <a:rPr lang="en-US" b="0" kern="0" dirty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ker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kern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brk m:alnAt="7"/>
                                </m:rPr>
                                <a:rPr lang="en-US" b="0" ker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ker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kern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ker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i="0" kern="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81200"/>
                <a:ext cx="7772400" cy="4114800"/>
              </a:xfrm>
              <a:prstGeom prst="rect">
                <a:avLst/>
              </a:prstGeom>
              <a:blipFill>
                <a:blip r:embed="rId4"/>
                <a:stretch>
                  <a:fillRect l="-549" t="-103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04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457200" y="5872163"/>
            <a:ext cx="8229599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"/>
            <a:ext cx="8229600" cy="56483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1925"/>
            <a:ext cx="6096000" cy="44767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Solid angle for SNR 100 events (BW 50Hz)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542482" y="5943600"/>
            <a:ext cx="314431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75000"/>
              <a:buFont typeface="Wingdings" pitchFamily="2" charset="2"/>
              <a:buChar char="q"/>
              <a:defRPr sz="2400">
                <a:solidFill>
                  <a:srgbClr val="3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Ø"/>
              <a:defRPr>
                <a:solidFill>
                  <a:srgbClr val="32646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v"/>
              <a:defRPr sz="1600">
                <a:solidFill>
                  <a:srgbClr val="32646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65000"/>
              <a:buFont typeface="Wingdings" pitchFamily="2" charset="2"/>
              <a:buChar char="ü"/>
              <a:defRPr sz="1600">
                <a:solidFill>
                  <a:srgbClr val="326464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Char char="•"/>
              <a:defRPr sz="1600">
                <a:solidFill>
                  <a:srgbClr val="326464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i="0" kern="0" dirty="0"/>
              <a:t>Polarization &amp; Timing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5943600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75000"/>
              <a:buFont typeface="Wingdings" pitchFamily="2" charset="2"/>
              <a:buChar char="q"/>
              <a:defRPr sz="2400">
                <a:solidFill>
                  <a:srgbClr val="32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Ø"/>
              <a:defRPr>
                <a:solidFill>
                  <a:srgbClr val="32646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Font typeface="Wingdings" pitchFamily="2" charset="2"/>
              <a:buChar char="v"/>
              <a:defRPr sz="1600">
                <a:solidFill>
                  <a:srgbClr val="32646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65000"/>
              <a:buFont typeface="Wingdings" pitchFamily="2" charset="2"/>
              <a:buChar char="ü"/>
              <a:defRPr sz="1600">
                <a:solidFill>
                  <a:srgbClr val="326464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26464"/>
              </a:buClr>
              <a:buSzPct val="100000"/>
              <a:buChar char="•"/>
              <a:defRPr sz="1600">
                <a:solidFill>
                  <a:srgbClr val="326464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b="0" i="0" kern="0" dirty="0"/>
              <a:t>Polarization alone</a:t>
            </a:r>
          </a:p>
        </p:txBody>
      </p:sp>
    </p:spTree>
    <p:extLst>
      <p:ext uri="{BB962C8B-B14F-4D97-AF65-F5344CB8AC3E}">
        <p14:creationId xmlns:p14="http://schemas.microsoft.com/office/powerpoint/2010/main" val="174298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/>
              <a:t>How important is accurate sky localization?</a:t>
            </a:r>
          </a:p>
          <a:p>
            <a:r>
              <a:rPr lang="en-US" dirty="0"/>
              <a:t>Is the sky localization of the advanced detector network good enough for 3G physics?</a:t>
            </a:r>
          </a:p>
          <a:p>
            <a:pPr lvl="1"/>
            <a:r>
              <a:rPr lang="en-US" dirty="0"/>
              <a:t>If not, need more than one 3G facility </a:t>
            </a:r>
          </a:p>
          <a:p>
            <a:r>
              <a:rPr lang="en-US" dirty="0"/>
              <a:t>How important is full sky coverage?</a:t>
            </a:r>
          </a:p>
          <a:p>
            <a:pPr lvl="1"/>
            <a:r>
              <a:rPr lang="en-US" dirty="0"/>
              <a:t>If you can see all binary </a:t>
            </a:r>
            <a:r>
              <a:rPr lang="en-US" dirty="0" err="1"/>
              <a:t>inspiral</a:t>
            </a:r>
            <a:r>
              <a:rPr lang="en-US" dirty="0"/>
              <a:t> events, you can subtract/veto them from the </a:t>
            </a:r>
            <a:r>
              <a:rPr lang="en-US"/>
              <a:t>stochastic background!</a:t>
            </a:r>
            <a:endParaRPr lang="en-US" dirty="0"/>
          </a:p>
          <a:p>
            <a:r>
              <a:rPr lang="en-US" dirty="0"/>
              <a:t>How many facilities can we afford?</a:t>
            </a:r>
          </a:p>
          <a:p>
            <a:pPr lvl="1"/>
            <a:r>
              <a:rPr lang="en-US" dirty="0"/>
              <a:t>Trade off: 3 L’s vs 2 </a:t>
            </a:r>
            <a:r>
              <a:rPr lang="el-GR" dirty="0"/>
              <a:t>Δ</a:t>
            </a:r>
            <a:r>
              <a:rPr lang="en-US" dirty="0"/>
              <a:t>’s ?</a:t>
            </a:r>
          </a:p>
          <a:p>
            <a:r>
              <a:rPr lang="en-US" dirty="0"/>
              <a:t>Need MC code simulations</a:t>
            </a:r>
          </a:p>
        </p:txBody>
      </p:sp>
    </p:spTree>
    <p:extLst>
      <p:ext uri="{BB962C8B-B14F-4D97-AF65-F5344CB8AC3E}">
        <p14:creationId xmlns:p14="http://schemas.microsoft.com/office/powerpoint/2010/main" val="286471709"/>
      </p:ext>
    </p:extLst>
  </p:cSld>
  <p:clrMapOvr>
    <a:masterClrMapping/>
  </p:clrMapOvr>
</p:sld>
</file>

<file path=ppt/theme/theme1.xml><?xml version="1.0" encoding="utf-8"?>
<a:theme xmlns:a="http://schemas.openxmlformats.org/drawingml/2006/main" name="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20000"/>
            <a:lumOff val="80000"/>
          </a:schemeClr>
        </a:solidFill>
        <a:ln w="12700" cap="flat" cmpd="sng" algn="ctr">
          <a:solidFill>
            <a:srgbClr val="326464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b="0" i="0" dirty="0" smtClean="0">
            <a:solidFill>
              <a:srgbClr val="326464"/>
            </a:solidFill>
            <a:latin typeface="Helvetica" pitchFamily="34" charset="0"/>
            <a:cs typeface="Helvetica" pitchFamily="34" charset="0"/>
          </a:defRPr>
        </a:defPPr>
      </a:lstStyle>
    </a:tx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IGO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LIGO_I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33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LIGO_II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_II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_II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files\qualcomm\eudora mail\attach\LIGO_II.pot</Template>
  <TotalTime>19719</TotalTime>
  <Words>382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Cambria Math</vt:lpstr>
      <vt:lpstr>Helvetica</vt:lpstr>
      <vt:lpstr>Times New Roman</vt:lpstr>
      <vt:lpstr>Wingdings</vt:lpstr>
      <vt:lpstr>aLIGO</vt:lpstr>
      <vt:lpstr>1_aLIGO</vt:lpstr>
      <vt:lpstr>Photo Editor Photo</vt:lpstr>
      <vt:lpstr>Heterogeneous Detector Networks  Sky Localization with 3G Detectors</vt:lpstr>
      <vt:lpstr>Issue</vt:lpstr>
      <vt:lpstr>Basics</vt:lpstr>
      <vt:lpstr>Advanced Detector Network</vt:lpstr>
      <vt:lpstr>Triangulation Error</vt:lpstr>
      <vt:lpstr>Heterogeneous Networks</vt:lpstr>
      <vt:lpstr>Double Trigon Configuration</vt:lpstr>
      <vt:lpstr>PowerPoint Presentation</vt:lpstr>
      <vt:lpstr>Open Questions</vt:lpstr>
    </vt:vector>
  </TitlesOfParts>
  <Company>LIGO</Company>
  <LinksUpToDate>false</LinksUpToDate>
  <SharedDoc>false</SharedDoc>
  <HyperlinkBase>https://dcc.ligo.org/LIGO-G1400903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LUNGO - Scaling up for the future</dc:title>
  <dc:subject>Advanced LIGO</dc:subject>
  <dc:creator>Daniel Sigg</dc:creator>
  <cp:keywords>Stanford LVC meeting</cp:keywords>
  <dc:description/>
  <cp:lastModifiedBy>Daniel Sigg</cp:lastModifiedBy>
  <cp:revision>3898</cp:revision>
  <cp:lastPrinted>1999-10-01T21:59:04Z</cp:lastPrinted>
  <dcterms:created xsi:type="dcterms:W3CDTF">2011-04-14T01:12:27Z</dcterms:created>
  <dcterms:modified xsi:type="dcterms:W3CDTF">2016-05-25T13:05:33Z</dcterms:modified>
  <cp:category>Presentation</cp:category>
</cp:coreProperties>
</file>