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6" r:id="rId2"/>
    <p:sldId id="274" r:id="rId3"/>
    <p:sldId id="261" r:id="rId4"/>
    <p:sldId id="262" r:id="rId5"/>
    <p:sldId id="258" r:id="rId6"/>
    <p:sldId id="271" r:id="rId7"/>
    <p:sldId id="263" r:id="rId8"/>
    <p:sldId id="264" r:id="rId9"/>
    <p:sldId id="275" r:id="rId10"/>
    <p:sldId id="260" r:id="rId11"/>
    <p:sldId id="265" r:id="rId12"/>
    <p:sldId id="259" r:id="rId13"/>
    <p:sldId id="266" r:id="rId14"/>
    <p:sldId id="272" r:id="rId15"/>
    <p:sldId id="267" r:id="rId16"/>
    <p:sldId id="268" r:id="rId17"/>
    <p:sldId id="269" r:id="rId18"/>
    <p:sldId id="270" r:id="rId19"/>
    <p:sldId id="257" r:id="rId20"/>
    <p:sldId id="283" r:id="rId21"/>
    <p:sldId id="273" r:id="rId22"/>
    <p:sldId id="276" r:id="rId23"/>
    <p:sldId id="277" r:id="rId24"/>
    <p:sldId id="278" r:id="rId25"/>
    <p:sldId id="279" r:id="rId26"/>
    <p:sldId id="280" r:id="rId27"/>
    <p:sldId id="281" r:id="rId28"/>
    <p:sldId id="282" r:id="rId29"/>
    <p:sldId id="291" r:id="rId30"/>
    <p:sldId id="284" r:id="rId31"/>
    <p:sldId id="285" r:id="rId32"/>
    <p:sldId id="286" r:id="rId33"/>
    <p:sldId id="287" r:id="rId34"/>
    <p:sldId id="288" r:id="rId35"/>
    <p:sldId id="289" r:id="rId36"/>
    <p:sldId id="296" r:id="rId37"/>
    <p:sldId id="292" r:id="rId38"/>
    <p:sldId id="293" r:id="rId39"/>
    <p:sldId id="294" r:id="rId40"/>
    <p:sldId id="295" r:id="rId41"/>
    <p:sldId id="29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D5FF"/>
    <a:srgbClr val="D1C345"/>
    <a:srgbClr val="B80000"/>
    <a:srgbClr val="FF3753"/>
    <a:srgbClr val="FF838C"/>
    <a:srgbClr val="FFBCC8"/>
    <a:srgbClr val="009E00"/>
    <a:srgbClr val="0CFF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58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145B82-22FD-BD4B-9417-2AE1613426AB}" type="datetimeFigureOut">
              <a:rPr lang="en-US" smtClean="0"/>
              <a:t>5/10/16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0ACE3C-DAC8-704D-88E8-538DC5EE293E}" type="slidenum">
              <a:rPr lang="en-US" smtClean="0"/>
              <a:t>‹#›</a:t>
            </a:fld>
            <a:endParaRPr lang="en-US"/>
          </a:p>
        </p:txBody>
      </p:sp>
    </p:spTree>
    <p:extLst>
      <p:ext uri="{BB962C8B-B14F-4D97-AF65-F5344CB8AC3E}">
        <p14:creationId xmlns:p14="http://schemas.microsoft.com/office/powerpoint/2010/main" val="18344863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9D057B-282B-3947-BD15-932C23E46FEA}" type="datetimeFigureOut">
              <a:rPr lang="en-US" smtClean="0"/>
              <a:t>5/10/16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DCB986-7AF9-344E-823D-92CB18E15AAA}" type="slidenum">
              <a:rPr lang="en-US" smtClean="0"/>
              <a:t>‹#›</a:t>
            </a:fld>
            <a:endParaRPr lang="en-US"/>
          </a:p>
        </p:txBody>
      </p:sp>
    </p:spTree>
    <p:extLst>
      <p:ext uri="{BB962C8B-B14F-4D97-AF65-F5344CB8AC3E}">
        <p14:creationId xmlns:p14="http://schemas.microsoft.com/office/powerpoint/2010/main" val="3114396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41744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205435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108723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346220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1465890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G1601003-v4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421255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G1601003-v4</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280840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G1601003-v4</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297506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G1601003-v4</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2327984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G1601003-v4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365897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G1601003-v4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B89A7-3652-8349-9ED6-CB41DC43E57C}" type="slidenum">
              <a:rPr lang="en-US" smtClean="0"/>
              <a:t>‹#›</a:t>
            </a:fld>
            <a:endParaRPr lang="en-US"/>
          </a:p>
        </p:txBody>
      </p:sp>
    </p:spTree>
    <p:extLst>
      <p:ext uri="{BB962C8B-B14F-4D97-AF65-F5344CB8AC3E}">
        <p14:creationId xmlns:p14="http://schemas.microsoft.com/office/powerpoint/2010/main" val="12766117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72261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7300" y="1030867"/>
            <a:ext cx="8716906" cy="532548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G1601003-v4</a:t>
            </a:r>
            <a:endParaRPr lang="en-US"/>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10400" y="65099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B89A7-3652-8349-9ED6-CB41DC43E57C}" type="slidenum">
              <a:rPr lang="en-US" smtClean="0"/>
              <a:t>‹#›</a:t>
            </a:fld>
            <a:endParaRPr lang="en-US"/>
          </a:p>
        </p:txBody>
      </p:sp>
    </p:spTree>
    <p:extLst>
      <p:ext uri="{BB962C8B-B14F-4D97-AF65-F5344CB8AC3E}">
        <p14:creationId xmlns:p14="http://schemas.microsoft.com/office/powerpoint/2010/main" val="1679876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 Id="rId3"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hyperlink" Target="https://alog.ligo-la.caltech.edu/aLOG/index.php?callRep=24573" TargetMode="External"/><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hyperlink" Target="https://alog.ligo-wa.caltech.edu/aLOG/index.php?callRep=23385" TargetMode="External"/><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log.ligo-wa.caltech.edu/aLOG/index.php?callRep=26889" TargetMode="External"/><Relationship Id="rId3" Type="http://schemas.openxmlformats.org/officeDocument/2006/relationships/hyperlink" Target="https://alog.ligo-la.caltech.edu/aLOG/index.php?callRep=2595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 Id="rId3"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image" Target="../media/image52.emf"/><Relationship Id="rId7" Type="http://schemas.openxmlformats.org/officeDocument/2006/relationships/image" Target="../media/image53.emf"/><Relationship Id="rId8" Type="http://schemas.openxmlformats.org/officeDocument/2006/relationships/image" Target="../media/image54.emf"/><Relationship Id="rId9"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 Id="rId3" Type="http://schemas.openxmlformats.org/officeDocument/2006/relationships/image" Target="../media/image57.emf"/></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39.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C02 Calibration Uncertainty</a:t>
            </a:r>
            <a:br>
              <a:rPr lang="en-US" dirty="0" smtClean="0"/>
            </a:br>
            <a:r>
              <a:rPr lang="en-US" dirty="0" smtClean="0"/>
              <a:t>Material For Review</a:t>
            </a:r>
            <a:endParaRPr lang="en-US" dirty="0"/>
          </a:p>
        </p:txBody>
      </p:sp>
      <p:sp>
        <p:nvSpPr>
          <p:cNvPr id="3" name="Subtitle 2"/>
          <p:cNvSpPr>
            <a:spLocks noGrp="1"/>
          </p:cNvSpPr>
          <p:nvPr>
            <p:ph type="subTitle" idx="1"/>
          </p:nvPr>
        </p:nvSpPr>
        <p:spPr>
          <a:xfrm>
            <a:off x="937695" y="3886200"/>
            <a:ext cx="7252290" cy="1752600"/>
          </a:xfrm>
        </p:spPr>
        <p:txBody>
          <a:bodyPr/>
          <a:lstStyle/>
          <a:p>
            <a:r>
              <a:rPr lang="en-US" dirty="0" smtClean="0"/>
              <a:t>Craig Cahillane for the Calibration Team</a:t>
            </a:r>
          </a:p>
          <a:p>
            <a:r>
              <a:rPr lang="en-US" dirty="0" smtClean="0"/>
              <a:t>(edited by Jeff Kissel)</a:t>
            </a:r>
            <a:endParaRPr lang="en-US"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a:t>
            </a:fld>
            <a:endParaRPr lang="en-US"/>
          </a:p>
        </p:txBody>
      </p:sp>
    </p:spTree>
    <p:extLst>
      <p:ext uri="{BB962C8B-B14F-4D97-AF65-F5344CB8AC3E}">
        <p14:creationId xmlns:p14="http://schemas.microsoft.com/office/powerpoint/2010/main" val="397948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69"/>
            <a:ext cx="8229600" cy="498548"/>
          </a:xfrm>
        </p:spPr>
        <p:txBody>
          <a:bodyPr>
            <a:normAutofit fontScale="90000"/>
          </a:bodyPr>
          <a:lstStyle/>
          <a:p>
            <a:r>
              <a:rPr lang="en-US" sz="3600" dirty="0" smtClean="0"/>
              <a:t>Systematic Error for All of O1, L1</a:t>
            </a:r>
            <a:endParaRPr lang="en-US" sz="36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10</a:t>
            </a:fld>
            <a:endParaRPr lang="en-US"/>
          </a:p>
        </p:txBody>
      </p:sp>
      <p:pic>
        <p:nvPicPr>
          <p:cNvPr id="6" name="Picture 5" descr="29-Apr-2016_L1_C02_All_of_O1_Spectrograms_Systematic_Error_Ma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24218" y="-30628"/>
            <a:ext cx="3463556" cy="4301226"/>
          </a:xfrm>
          <a:prstGeom prst="rect">
            <a:avLst/>
          </a:prstGeom>
        </p:spPr>
      </p:pic>
      <p:sp>
        <p:nvSpPr>
          <p:cNvPr id="7" name="TextBox 6"/>
          <p:cNvSpPr txBox="1"/>
          <p:nvPr/>
        </p:nvSpPr>
        <p:spPr>
          <a:xfrm>
            <a:off x="433459" y="613843"/>
            <a:ext cx="4085112" cy="5632311"/>
          </a:xfrm>
          <a:prstGeom prst="rect">
            <a:avLst/>
          </a:prstGeom>
          <a:noFill/>
        </p:spPr>
        <p:txBody>
          <a:bodyPr wrap="square" rtlCol="0">
            <a:spAutoFit/>
          </a:bodyPr>
          <a:lstStyle/>
          <a:p>
            <a:r>
              <a:rPr lang="en-US" sz="2000" dirty="0" smtClean="0"/>
              <a:t>For L1:</a:t>
            </a:r>
          </a:p>
          <a:p>
            <a:endParaRPr lang="en-US" sz="2000" dirty="0"/>
          </a:p>
          <a:p>
            <a:r>
              <a:rPr lang="en-US" sz="2000" dirty="0" smtClean="0"/>
              <a:t>Even though we’ve compensated for scalar systematic error, the remaining frequency dependent error (from the changing DARM coupled cavity pole) changes as a function of time.</a:t>
            </a:r>
          </a:p>
          <a:p>
            <a:endParaRPr lang="en-US" sz="2000" dirty="0" smtClean="0"/>
          </a:p>
          <a:p>
            <a:endParaRPr lang="en-US" sz="2000" dirty="0"/>
          </a:p>
          <a:p>
            <a:r>
              <a:rPr lang="en-US" sz="2000" dirty="0" smtClean="0"/>
              <a:t>For a given frequency, extreme of change is on the order of 3% / 2 </a:t>
            </a:r>
            <a:r>
              <a:rPr lang="en-US" sz="2000" dirty="0" err="1" smtClean="0"/>
              <a:t>deg</a:t>
            </a:r>
            <a:r>
              <a:rPr lang="en-US" sz="2000" dirty="0" smtClean="0"/>
              <a:t> at ~300 Hz from beginning to the end of run</a:t>
            </a:r>
          </a:p>
          <a:p>
            <a:endParaRPr lang="en-US" sz="2000" dirty="0"/>
          </a:p>
          <a:p>
            <a:r>
              <a:rPr lang="en-US" sz="2000" dirty="0" smtClean="0"/>
              <a:t>Z, color axis range is limited to the max and min of value from 5 to 3000 Hz: </a:t>
            </a:r>
            <a:r>
              <a:rPr lang="en-US" sz="2000" b="1" dirty="0" smtClean="0"/>
              <a:t>[-3% to +5%] and +/-2 </a:t>
            </a:r>
            <a:r>
              <a:rPr lang="en-US" sz="2000" b="1" dirty="0" err="1" smtClean="0"/>
              <a:t>deg</a:t>
            </a:r>
            <a:endParaRPr lang="en-US" sz="2000" b="1" dirty="0" smtClean="0"/>
          </a:p>
          <a:p>
            <a:r>
              <a:rPr lang="en-US" sz="2000" i="1" dirty="0" smtClean="0"/>
              <a:t>Change</a:t>
            </a:r>
            <a:r>
              <a:rPr lang="en-US" sz="2000" dirty="0" smtClean="0"/>
              <a:t> in value is smaller</a:t>
            </a:r>
            <a:r>
              <a:rPr lang="is-IS" sz="2000" dirty="0" smtClean="0"/>
              <a:t>…</a:t>
            </a:r>
            <a:endParaRPr lang="en-US" sz="2000" i="1" dirty="0"/>
          </a:p>
        </p:txBody>
      </p:sp>
      <p:pic>
        <p:nvPicPr>
          <p:cNvPr id="8" name="Picture 7" descr="29-Apr-2016_L1_C02_All_of_O1_Spectrograms_Systematic_Error_Ph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11913" y="3033988"/>
            <a:ext cx="3459974" cy="4296776"/>
          </a:xfrm>
          <a:prstGeom prst="rect">
            <a:avLst/>
          </a:prstGeom>
        </p:spPr>
      </p:pic>
    </p:spTree>
    <p:extLst>
      <p:ext uri="{BB962C8B-B14F-4D97-AF65-F5344CB8AC3E}">
        <p14:creationId xmlns:p14="http://schemas.microsoft.com/office/powerpoint/2010/main" val="2490905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11</a:t>
            </a:fld>
            <a:endParaRPr lang="en-US"/>
          </a:p>
        </p:txBody>
      </p:sp>
      <p:sp>
        <p:nvSpPr>
          <p:cNvPr id="6" name="Title 1"/>
          <p:cNvSpPr>
            <a:spLocks noGrp="1"/>
          </p:cNvSpPr>
          <p:nvPr>
            <p:ph type="title"/>
          </p:nvPr>
        </p:nvSpPr>
        <p:spPr>
          <a:xfrm>
            <a:off x="457200" y="-11869"/>
            <a:ext cx="8229600" cy="498548"/>
          </a:xfrm>
        </p:spPr>
        <p:txBody>
          <a:bodyPr>
            <a:normAutofit fontScale="90000"/>
          </a:bodyPr>
          <a:lstStyle/>
          <a:p>
            <a:r>
              <a:rPr lang="en-US" sz="3600" dirty="0" smtClean="0"/>
              <a:t>Systematic Error for All of O1, H1</a:t>
            </a:r>
            <a:endParaRPr lang="en-US" sz="3600" dirty="0"/>
          </a:p>
        </p:txBody>
      </p:sp>
      <p:pic>
        <p:nvPicPr>
          <p:cNvPr id="7" name="Picture 6" descr="29-Apr-2016_H1_C02_All_of_O1_Spectrograms_Systematic_Error_Ma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7973" y="-40459"/>
            <a:ext cx="3426206" cy="4273804"/>
          </a:xfrm>
          <a:prstGeom prst="rect">
            <a:avLst/>
          </a:prstGeom>
        </p:spPr>
      </p:pic>
      <p:pic>
        <p:nvPicPr>
          <p:cNvPr id="8" name="Picture 7" descr="29-Apr-2016_H1_C02_All_of_O1_Spectrograms_Systematic_Error_Ph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5564" y="3036329"/>
            <a:ext cx="3444113" cy="4232021"/>
          </a:xfrm>
          <a:prstGeom prst="rect">
            <a:avLst/>
          </a:prstGeom>
        </p:spPr>
      </p:pic>
      <p:sp>
        <p:nvSpPr>
          <p:cNvPr id="9" name="TextBox 8"/>
          <p:cNvSpPr txBox="1"/>
          <p:nvPr/>
        </p:nvSpPr>
        <p:spPr>
          <a:xfrm>
            <a:off x="4335386" y="523594"/>
            <a:ext cx="4808614" cy="6555641"/>
          </a:xfrm>
          <a:prstGeom prst="rect">
            <a:avLst/>
          </a:prstGeom>
          <a:noFill/>
        </p:spPr>
        <p:txBody>
          <a:bodyPr wrap="square" rtlCol="0">
            <a:spAutoFit/>
          </a:bodyPr>
          <a:lstStyle/>
          <a:p>
            <a:r>
              <a:rPr lang="en-US" sz="2000" dirty="0" smtClean="0"/>
              <a:t>Similar but worse story at H1</a:t>
            </a:r>
          </a:p>
          <a:p>
            <a:endParaRPr lang="en-US" sz="2000" dirty="0"/>
          </a:p>
          <a:p>
            <a:r>
              <a:rPr lang="en-US" sz="2000" dirty="0" smtClean="0"/>
              <a:t>Even though we’ve compensated for scalar systematic error, the remaining frequency dependent error (from the changing DARM coupled cavity pole) changes as a function of time.</a:t>
            </a:r>
          </a:p>
          <a:p>
            <a:endParaRPr lang="en-US" sz="2000" dirty="0"/>
          </a:p>
          <a:p>
            <a:r>
              <a:rPr lang="en-US" sz="2000" dirty="0" smtClean="0"/>
              <a:t>For a given frequency, extreme of changes are on the order of 3% / 2 </a:t>
            </a:r>
            <a:r>
              <a:rPr lang="en-US" sz="2000" dirty="0" err="1" smtClean="0"/>
              <a:t>deg</a:t>
            </a:r>
            <a:r>
              <a:rPr lang="en-US" sz="2000" dirty="0" smtClean="0"/>
              <a:t> at ~300 Hz from beginning to the end of run. </a:t>
            </a:r>
          </a:p>
          <a:p>
            <a:endParaRPr lang="en-US" sz="2000" dirty="0" smtClean="0"/>
          </a:p>
          <a:p>
            <a:r>
              <a:rPr lang="en-US" sz="2000" dirty="0" smtClean="0"/>
              <a:t>Changes from cavity pole are larger (over this frequency range) in H1 because the pole frequency is lower, and it varies more because alignment was more poorly controlled</a:t>
            </a:r>
          </a:p>
          <a:p>
            <a:endParaRPr lang="en-US" sz="2000" dirty="0"/>
          </a:p>
          <a:p>
            <a:r>
              <a:rPr lang="en-US" sz="2000" dirty="0" smtClean="0"/>
              <a:t>5 to 3000 Hz Range is </a:t>
            </a:r>
            <a:r>
              <a:rPr lang="en-US" sz="2000" b="1" dirty="0" smtClean="0"/>
              <a:t>[-5% to 9%] and +/- 2.5 </a:t>
            </a:r>
            <a:r>
              <a:rPr lang="en-US" sz="2000" b="1" dirty="0" err="1" smtClean="0"/>
              <a:t>deg</a:t>
            </a:r>
            <a:r>
              <a:rPr lang="en-US" sz="2000" b="1" dirty="0" smtClean="0"/>
              <a:t> </a:t>
            </a:r>
            <a:r>
              <a:rPr lang="en-US" sz="2000" dirty="0" smtClean="0"/>
              <a:t> but the </a:t>
            </a:r>
            <a:r>
              <a:rPr lang="en-US" sz="2000" i="1" dirty="0" smtClean="0"/>
              <a:t>change</a:t>
            </a:r>
            <a:r>
              <a:rPr lang="en-US" sz="2000" dirty="0" smtClean="0"/>
              <a:t> is smaller</a:t>
            </a:r>
            <a:endParaRPr lang="en-US" sz="2000" b="1" dirty="0" smtClean="0"/>
          </a:p>
          <a:p>
            <a:endParaRPr lang="en-US" sz="2000" dirty="0"/>
          </a:p>
        </p:txBody>
      </p:sp>
    </p:spTree>
    <p:extLst>
      <p:ext uri="{BB962C8B-B14F-4D97-AF65-F5344CB8AC3E}">
        <p14:creationId xmlns:p14="http://schemas.microsoft.com/office/powerpoint/2010/main" val="2077966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Statistical Uncertainty for All O1, L1</a:t>
            </a:r>
            <a:endParaRPr lang="en-US" sz="36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12</a:t>
            </a:fld>
            <a:endParaRPr lang="en-US"/>
          </a:p>
        </p:txBody>
      </p:sp>
      <p:pic>
        <p:nvPicPr>
          <p:cNvPr id="8" name="Picture 7" descr="29-Apr-2016_L1_C02_All_of_O1_Spectrograms_Statistical_Uncertainty_Ma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61124" y="237642"/>
            <a:ext cx="3303270" cy="4086225"/>
          </a:xfrm>
          <a:prstGeom prst="rect">
            <a:avLst/>
          </a:prstGeom>
        </p:spPr>
      </p:pic>
      <p:pic>
        <p:nvPicPr>
          <p:cNvPr id="9" name="Picture 8" descr="29-Apr-2016_L1_C02_All_of_O1_Spectrograms_Statistical_Uncertainty_Ph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47778" y="3195847"/>
            <a:ext cx="3291840" cy="4029075"/>
          </a:xfrm>
          <a:prstGeom prst="rect">
            <a:avLst/>
          </a:prstGeom>
        </p:spPr>
      </p:pic>
      <p:sp>
        <p:nvSpPr>
          <p:cNvPr id="12" name="TextBox 11"/>
          <p:cNvSpPr txBox="1"/>
          <p:nvPr/>
        </p:nvSpPr>
        <p:spPr>
          <a:xfrm>
            <a:off x="586363" y="1231091"/>
            <a:ext cx="3959673" cy="3416320"/>
          </a:xfrm>
          <a:prstGeom prst="rect">
            <a:avLst/>
          </a:prstGeom>
          <a:noFill/>
        </p:spPr>
        <p:txBody>
          <a:bodyPr wrap="square" rtlCol="0">
            <a:spAutoFit/>
          </a:bodyPr>
          <a:lstStyle/>
          <a:p>
            <a:r>
              <a:rPr lang="en-US" dirty="0" smtClean="0"/>
              <a:t>Measurements of the time-dependent parameters are based on SNR of PCAL and ESD Calibration Lines</a:t>
            </a:r>
          </a:p>
          <a:p>
            <a:endParaRPr lang="en-US" dirty="0"/>
          </a:p>
          <a:p>
            <a:r>
              <a:rPr lang="en-US" dirty="0" smtClean="0"/>
              <a:t>Sensitivity changes as a function of time </a:t>
            </a:r>
            <a:r>
              <a:rPr lang="en-US" dirty="0" smtClean="0">
                <a:sym typeface="Wingdings"/>
              </a:rPr>
              <a:t> statistical uncertainty is a function of time</a:t>
            </a:r>
          </a:p>
          <a:p>
            <a:endParaRPr lang="en-US" dirty="0">
              <a:sym typeface="Wingdings"/>
            </a:endParaRPr>
          </a:p>
          <a:p>
            <a:r>
              <a:rPr lang="en-US" dirty="0" smtClean="0">
                <a:sym typeface="Wingdings"/>
              </a:rPr>
              <a:t>Worst at low frequency for L1, where we lost sensitivity throughout the run. At 30 Hz, varies also at the level of 3% / 2 deg.</a:t>
            </a:r>
          </a:p>
        </p:txBody>
      </p:sp>
    </p:spTree>
    <p:extLst>
      <p:ext uri="{BB962C8B-B14F-4D97-AF65-F5344CB8AC3E}">
        <p14:creationId xmlns:p14="http://schemas.microsoft.com/office/powerpoint/2010/main" val="2615800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13</a:t>
            </a:fld>
            <a:endParaRPr lang="en-US"/>
          </a:p>
        </p:txBody>
      </p:sp>
      <p:pic>
        <p:nvPicPr>
          <p:cNvPr id="6" name="Picture 5" descr="29-Apr-2016_H1_C02_All_of_O1_Spectrograms_Statistical_Uncertainty_Ma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5765" y="222093"/>
            <a:ext cx="3308985" cy="4120515"/>
          </a:xfrm>
          <a:prstGeom prst="rect">
            <a:avLst/>
          </a:prstGeom>
        </p:spPr>
      </p:pic>
      <p:pic>
        <p:nvPicPr>
          <p:cNvPr id="7" name="Picture 6" descr="29-Apr-2016_H1_C02_All_of_O1_Spectrograms_Statistical_Uncertainty_Ph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6734" y="3086616"/>
            <a:ext cx="3314700" cy="4023360"/>
          </a:xfrm>
          <a:prstGeom prst="rect">
            <a:avLst/>
          </a:prstGeom>
        </p:spPr>
      </p:pic>
      <p:sp>
        <p:nvSpPr>
          <p:cNvPr id="8" name="Title 1"/>
          <p:cNvSpPr>
            <a:spLocks noGrp="1"/>
          </p:cNvSpPr>
          <p:nvPr>
            <p:ph type="title"/>
          </p:nvPr>
        </p:nvSpPr>
        <p:spPr>
          <a:xfrm>
            <a:off x="457200" y="0"/>
            <a:ext cx="8229600" cy="722615"/>
          </a:xfrm>
        </p:spPr>
        <p:txBody>
          <a:bodyPr>
            <a:normAutofit/>
          </a:bodyPr>
          <a:lstStyle/>
          <a:p>
            <a:r>
              <a:rPr lang="en-US" sz="3600" dirty="0" smtClean="0"/>
              <a:t>Statistical Uncertainty for All O1, H1</a:t>
            </a:r>
            <a:endParaRPr lang="en-US" sz="3600" dirty="0"/>
          </a:p>
        </p:txBody>
      </p:sp>
      <p:sp>
        <p:nvSpPr>
          <p:cNvPr id="9" name="TextBox 8"/>
          <p:cNvSpPr txBox="1"/>
          <p:nvPr/>
        </p:nvSpPr>
        <p:spPr>
          <a:xfrm>
            <a:off x="4681356" y="1349510"/>
            <a:ext cx="3959673" cy="4247317"/>
          </a:xfrm>
          <a:prstGeom prst="rect">
            <a:avLst/>
          </a:prstGeom>
          <a:noFill/>
        </p:spPr>
        <p:txBody>
          <a:bodyPr wrap="square" rtlCol="0">
            <a:spAutoFit/>
          </a:bodyPr>
          <a:lstStyle/>
          <a:p>
            <a:r>
              <a:rPr lang="en-US" dirty="0" smtClean="0"/>
              <a:t>Measurements of the time-dependent parameters are based on SNR of PCAL and ESD Calibration Lines</a:t>
            </a:r>
          </a:p>
          <a:p>
            <a:endParaRPr lang="en-US" dirty="0"/>
          </a:p>
          <a:p>
            <a:r>
              <a:rPr lang="en-US" dirty="0" smtClean="0"/>
              <a:t>Sensitivity changes as a function of time </a:t>
            </a:r>
            <a:r>
              <a:rPr lang="en-US" dirty="0" smtClean="0">
                <a:sym typeface="Wingdings"/>
              </a:rPr>
              <a:t> statistical uncertainty is a function of time</a:t>
            </a:r>
          </a:p>
          <a:p>
            <a:endParaRPr lang="en-US" dirty="0">
              <a:sym typeface="Wingdings"/>
            </a:endParaRPr>
          </a:p>
          <a:p>
            <a:r>
              <a:rPr lang="en-US" dirty="0" smtClean="0">
                <a:sym typeface="Wingdings"/>
              </a:rPr>
              <a:t>At H1, variation is smaller and most </a:t>
            </a:r>
            <a:r>
              <a:rPr lang="en-US" dirty="0" err="1" smtClean="0">
                <a:sym typeface="Wingdings"/>
              </a:rPr>
              <a:t>prevalant</a:t>
            </a:r>
            <a:r>
              <a:rPr lang="en-US" dirty="0" smtClean="0">
                <a:sym typeface="Wingdings"/>
              </a:rPr>
              <a:t> at the DARM UGF, as the ESD actuation strength changed throughout the run (including BIAS flip in mid-</a:t>
            </a:r>
            <a:r>
              <a:rPr lang="en-US" dirty="0">
                <a:sym typeface="Wingdings"/>
              </a:rPr>
              <a:t>O</a:t>
            </a:r>
            <a:r>
              <a:rPr lang="en-US" dirty="0" smtClean="0">
                <a:sym typeface="Wingdings"/>
              </a:rPr>
              <a:t>ctober). At 50 Hz, varies also at the level of 0.5% / 1 deg.</a:t>
            </a:r>
          </a:p>
          <a:p>
            <a:endParaRPr lang="en-US" dirty="0">
              <a:sym typeface="Wingdings"/>
            </a:endParaRPr>
          </a:p>
        </p:txBody>
      </p:sp>
    </p:spTree>
    <p:extLst>
      <p:ext uri="{BB962C8B-B14F-4D97-AF65-F5344CB8AC3E}">
        <p14:creationId xmlns:p14="http://schemas.microsoft.com/office/powerpoint/2010/main" val="3200449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14</a:t>
            </a:fld>
            <a:endParaRPr lang="en-US"/>
          </a:p>
        </p:txBody>
      </p:sp>
      <p:sp>
        <p:nvSpPr>
          <p:cNvPr id="6" name="Title 1"/>
          <p:cNvSpPr>
            <a:spLocks noGrp="1"/>
          </p:cNvSpPr>
          <p:nvPr>
            <p:ph type="title"/>
          </p:nvPr>
        </p:nvSpPr>
        <p:spPr>
          <a:xfrm>
            <a:off x="457200" y="0"/>
            <a:ext cx="8229600" cy="722615"/>
          </a:xfrm>
        </p:spPr>
        <p:txBody>
          <a:bodyPr>
            <a:noAutofit/>
          </a:bodyPr>
          <a:lstStyle/>
          <a:p>
            <a:r>
              <a:rPr lang="en-US" sz="2800" dirty="0" smtClean="0"/>
              <a:t>Maximum Statistical Uncertainty and Systematic Error </a:t>
            </a:r>
            <a:r>
              <a:rPr lang="en-US" sz="2800" i="1" dirty="0" smtClean="0"/>
              <a:t>as a Function of Time</a:t>
            </a:r>
            <a:endParaRPr lang="en-US" sz="2800" i="1" dirty="0"/>
          </a:p>
        </p:txBody>
      </p:sp>
      <p:pic>
        <p:nvPicPr>
          <p:cNvPr id="7" name="Picture 6" descr="29-Apr-2016_H1_C02_All_of_O1_Spectrograms_Maximum_Deviation_Ma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77316" y="484870"/>
            <a:ext cx="2884456" cy="3552805"/>
          </a:xfrm>
          <a:prstGeom prst="rect">
            <a:avLst/>
          </a:prstGeom>
        </p:spPr>
      </p:pic>
      <p:pic>
        <p:nvPicPr>
          <p:cNvPr id="8" name="Picture 7" descr="03-May-2016_GW151226_Max1Sigma_ErrorandUncertain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956" y="2848845"/>
            <a:ext cx="4854209" cy="3750979"/>
          </a:xfrm>
          <a:prstGeom prst="rect">
            <a:avLst/>
          </a:prstGeom>
        </p:spPr>
      </p:pic>
      <p:pic>
        <p:nvPicPr>
          <p:cNvPr id="9" name="Picture 8" descr="29-Apr-2016_H1_C02_All_of_O1_Spectrograms_Maximum_Deviation_Ph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61139" y="3428847"/>
            <a:ext cx="2976957" cy="3691428"/>
          </a:xfrm>
          <a:prstGeom prst="rect">
            <a:avLst/>
          </a:prstGeom>
        </p:spPr>
      </p:pic>
      <p:cxnSp>
        <p:nvCxnSpPr>
          <p:cNvPr id="11" name="Straight Arrow Connector 10"/>
          <p:cNvCxnSpPr/>
          <p:nvPr/>
        </p:nvCxnSpPr>
        <p:spPr>
          <a:xfrm flipV="1">
            <a:off x="4759687" y="1934841"/>
            <a:ext cx="3181038" cy="1982320"/>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014864" y="5199141"/>
            <a:ext cx="4961470" cy="225534"/>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01784" y="807172"/>
            <a:ext cx="4640990" cy="2062103"/>
          </a:xfrm>
          <a:prstGeom prst="rect">
            <a:avLst/>
          </a:prstGeom>
          <a:noFill/>
        </p:spPr>
        <p:txBody>
          <a:bodyPr wrap="square" rtlCol="0">
            <a:spAutoFit/>
          </a:bodyPr>
          <a:lstStyle/>
          <a:p>
            <a:r>
              <a:rPr lang="en-US" sz="1600" dirty="0" smtClean="0"/>
              <a:t>Because both statistical uncertainty and systematic error are frequency dependent and a function of time – how do we convey this as a pair of numbers for all O1?</a:t>
            </a:r>
          </a:p>
          <a:p>
            <a:endParaRPr lang="en-US" sz="1600" dirty="0"/>
          </a:p>
          <a:p>
            <a:r>
              <a:rPr lang="en-US" sz="1600" dirty="0" smtClean="0"/>
              <a:t>Calculate the maximum over time, and show </a:t>
            </a:r>
            <a:r>
              <a:rPr lang="en-US" sz="1600" b="1" dirty="0" smtClean="0"/>
              <a:t>spectrograms</a:t>
            </a:r>
            <a:r>
              <a:rPr lang="en-US" sz="1600" dirty="0" smtClean="0"/>
              <a:t>, time-series of a horizontal slice and frequency-dependent percentiles covering all time </a:t>
            </a:r>
            <a:endParaRPr lang="en-US" sz="1600" dirty="0"/>
          </a:p>
        </p:txBody>
      </p:sp>
    </p:spTree>
    <p:extLst>
      <p:ext uri="{BB962C8B-B14F-4D97-AF65-F5344CB8AC3E}">
        <p14:creationId xmlns:p14="http://schemas.microsoft.com/office/powerpoint/2010/main" val="303346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Maximum Stat. </a:t>
            </a:r>
            <a:r>
              <a:rPr lang="en-US" sz="3600" dirty="0" err="1" smtClean="0"/>
              <a:t>Unc</a:t>
            </a:r>
            <a:r>
              <a:rPr lang="en-US" sz="3600" dirty="0" smtClean="0"/>
              <a:t>. and Syst. Err., L1</a:t>
            </a:r>
            <a:endParaRPr lang="en-US" sz="36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15</a:t>
            </a:fld>
            <a:endParaRPr lang="en-US"/>
          </a:p>
        </p:txBody>
      </p:sp>
      <p:sp>
        <p:nvSpPr>
          <p:cNvPr id="10" name="TextBox 9"/>
          <p:cNvSpPr txBox="1"/>
          <p:nvPr/>
        </p:nvSpPr>
        <p:spPr>
          <a:xfrm>
            <a:off x="11867" y="949614"/>
            <a:ext cx="2064234" cy="4524316"/>
          </a:xfrm>
          <a:prstGeom prst="rect">
            <a:avLst/>
          </a:prstGeom>
          <a:noFill/>
        </p:spPr>
        <p:txBody>
          <a:bodyPr wrap="square" rtlCol="0">
            <a:spAutoFit/>
          </a:bodyPr>
          <a:lstStyle/>
          <a:p>
            <a:r>
              <a:rPr lang="en-US" sz="1600" dirty="0" smtClean="0"/>
              <a:t>Max Magnitude Uncertainty and Error </a:t>
            </a:r>
            <a:r>
              <a:rPr lang="en-US" sz="1600" b="1" dirty="0" smtClean="0"/>
              <a:t>Spectrogram</a:t>
            </a:r>
            <a:r>
              <a:rPr lang="en-US" sz="1600" dirty="0" smtClean="0"/>
              <a:t>, Time Series, and Percentile plots</a:t>
            </a:r>
          </a:p>
          <a:p>
            <a:r>
              <a:rPr lang="en-US" sz="1600" dirty="0" smtClean="0"/>
              <a:t>(i.e. </a:t>
            </a:r>
            <a:r>
              <a:rPr lang="en-US" sz="1600" dirty="0" err="1" smtClean="0"/>
              <a:t>pg</a:t>
            </a:r>
            <a:r>
              <a:rPr lang="en-US" sz="1600" dirty="0" smtClean="0"/>
              <a:t> 7 as a function of time)</a:t>
            </a:r>
            <a:endParaRPr lang="en-US" sz="1600" dirty="0"/>
          </a:p>
          <a:p>
            <a:endParaRPr lang="en-US" sz="1600" dirty="0" smtClean="0"/>
          </a:p>
          <a:p>
            <a:r>
              <a:rPr lang="en-US" sz="1600" dirty="0" smtClean="0"/>
              <a:t>Because L1’s cavity pole doesn’t change much (better alignment control)</a:t>
            </a:r>
          </a:p>
          <a:p>
            <a:endParaRPr lang="en-US" sz="1600" dirty="0"/>
          </a:p>
          <a:p>
            <a:r>
              <a:rPr lang="en-US" sz="1600" dirty="0" smtClean="0"/>
              <a:t>Uncertainty &amp; Error are large, but quantifiably quite stable. </a:t>
            </a:r>
          </a:p>
          <a:p>
            <a:endParaRPr lang="en-US" sz="1600" dirty="0"/>
          </a:p>
        </p:txBody>
      </p:sp>
      <p:sp>
        <p:nvSpPr>
          <p:cNvPr id="11" name="TextBox 10"/>
          <p:cNvSpPr txBox="1"/>
          <p:nvPr/>
        </p:nvSpPr>
        <p:spPr>
          <a:xfrm>
            <a:off x="0" y="5380672"/>
            <a:ext cx="3749193" cy="1354217"/>
          </a:xfrm>
          <a:prstGeom prst="rect">
            <a:avLst/>
          </a:prstGeom>
          <a:noFill/>
        </p:spPr>
        <p:txBody>
          <a:bodyPr wrap="square" rtlCol="0">
            <a:spAutoFit/>
          </a:bodyPr>
          <a:lstStyle/>
          <a:p>
            <a:r>
              <a:rPr lang="en-US" sz="1600" dirty="0" smtClean="0"/>
              <a:t>Only significant time-dependence is a trend due to \</a:t>
            </a:r>
            <a:r>
              <a:rPr lang="en-US" sz="1600" dirty="0" err="1" smtClean="0"/>
              <a:t>kappa_TST</a:t>
            </a:r>
            <a:r>
              <a:rPr lang="en-US" sz="1600" dirty="0" smtClean="0"/>
              <a:t> value.</a:t>
            </a:r>
          </a:p>
          <a:p>
            <a:r>
              <a:rPr lang="en-US" sz="1600" dirty="0" smtClean="0"/>
              <a:t>Even though it’s corrected for, it still folds into uncertainty partial derivatives.  </a:t>
            </a:r>
          </a:p>
          <a:p>
            <a:endParaRPr lang="en-US" sz="1600" dirty="0"/>
          </a:p>
        </p:txBody>
      </p:sp>
      <p:pic>
        <p:nvPicPr>
          <p:cNvPr id="3" name="Picture 2" descr="09-May-2016_L1_C02_All_of_O1_Spectrograms_Maximum_Deviation_Magnitud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548640"/>
            <a:ext cx="5733288" cy="4430268"/>
          </a:xfrm>
          <a:prstGeom prst="rect">
            <a:avLst/>
          </a:prstGeom>
        </p:spPr>
      </p:pic>
      <p:pic>
        <p:nvPicPr>
          <p:cNvPr id="9" name="Picture 8" descr="09-May-2016_LLO_C02_All_of_O1_Percentile_Ma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72551" y="2230692"/>
            <a:ext cx="4291007" cy="1515186"/>
          </a:xfrm>
          <a:prstGeom prst="rect">
            <a:avLst/>
          </a:prstGeom>
        </p:spPr>
      </p:pic>
      <p:pic>
        <p:nvPicPr>
          <p:cNvPr id="7" name="Picture 6" descr="03-May-2016_LLO_C02_All_of_O1_Maximum_Deviation_Time_Ma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31387" y="3347369"/>
            <a:ext cx="1816138" cy="4854954"/>
          </a:xfrm>
          <a:prstGeom prst="rect">
            <a:avLst/>
          </a:prstGeom>
        </p:spPr>
      </p:pic>
      <p:cxnSp>
        <p:nvCxnSpPr>
          <p:cNvPr id="25" name="Straight Arrow Connector 24"/>
          <p:cNvCxnSpPr/>
          <p:nvPr/>
        </p:nvCxnSpPr>
        <p:spPr>
          <a:xfrm flipH="1">
            <a:off x="5222600" y="3525445"/>
            <a:ext cx="522260" cy="534157"/>
          </a:xfrm>
          <a:prstGeom prst="straightConnector1">
            <a:avLst/>
          </a:prstGeom>
          <a:ln>
            <a:solidFill>
              <a:srgbClr val="0CFF15"/>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2164236" y="2567478"/>
            <a:ext cx="2527154" cy="338554"/>
          </a:xfrm>
          <a:prstGeom prst="rect">
            <a:avLst/>
          </a:prstGeom>
          <a:noFill/>
        </p:spPr>
        <p:txBody>
          <a:bodyPr wrap="none" rtlCol="0">
            <a:spAutoFit/>
          </a:bodyPr>
          <a:lstStyle/>
          <a:p>
            <a:r>
              <a:rPr lang="en-US" sz="1600" dirty="0" smtClean="0">
                <a:solidFill>
                  <a:srgbClr val="3366FF"/>
                </a:solidFill>
              </a:rPr>
              <a:t>Now limited to 20 -1000 Hz!</a:t>
            </a:r>
            <a:endParaRPr lang="en-US" sz="1600" dirty="0">
              <a:solidFill>
                <a:srgbClr val="3366FF"/>
              </a:solidFill>
            </a:endParaRPr>
          </a:p>
        </p:txBody>
      </p:sp>
    </p:spTree>
    <p:extLst>
      <p:ext uri="{BB962C8B-B14F-4D97-AF65-F5344CB8AC3E}">
        <p14:creationId xmlns:p14="http://schemas.microsoft.com/office/powerpoint/2010/main" val="1406776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09-May-2016_LLO_C02_All_of_O1_Percentile_Ph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23165" y="2052625"/>
            <a:ext cx="4316324" cy="1620203"/>
          </a:xfrm>
          <a:prstGeom prst="rect">
            <a:avLst/>
          </a:prstGeom>
        </p:spPr>
      </p:pic>
      <p:pic>
        <p:nvPicPr>
          <p:cNvPr id="29" name="Picture 28" descr="03-May-2016_LLO_C02_All_of_O1_Maximum_Deviation_Time_Ph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48432" y="3256782"/>
            <a:ext cx="1865812" cy="4790597"/>
          </a:xfrm>
          <a:prstGeom prst="rect">
            <a:avLst/>
          </a:prstGeom>
        </p:spPr>
      </p:pic>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16</a:t>
            </a:fld>
            <a:endParaRPr lang="en-US"/>
          </a:p>
        </p:txBody>
      </p:sp>
      <p:sp>
        <p:nvSpPr>
          <p:cNvPr id="6" name="Title 1"/>
          <p:cNvSpPr>
            <a:spLocks noGrp="1"/>
          </p:cNvSpPr>
          <p:nvPr>
            <p:ph type="title"/>
          </p:nvPr>
        </p:nvSpPr>
        <p:spPr>
          <a:xfrm>
            <a:off x="457200" y="0"/>
            <a:ext cx="8229600" cy="722615"/>
          </a:xfrm>
        </p:spPr>
        <p:txBody>
          <a:bodyPr>
            <a:normAutofit/>
          </a:bodyPr>
          <a:lstStyle/>
          <a:p>
            <a:r>
              <a:rPr lang="en-US" sz="3600" dirty="0" smtClean="0"/>
              <a:t>Maximum Stat. </a:t>
            </a:r>
            <a:r>
              <a:rPr lang="en-US" sz="3600" dirty="0" err="1" smtClean="0"/>
              <a:t>Unc</a:t>
            </a:r>
            <a:r>
              <a:rPr lang="en-US" sz="3600" dirty="0" smtClean="0"/>
              <a:t>. and Syst. Err., L1</a:t>
            </a:r>
            <a:endParaRPr lang="en-US" sz="3600" dirty="0"/>
          </a:p>
        </p:txBody>
      </p:sp>
      <p:grpSp>
        <p:nvGrpSpPr>
          <p:cNvPr id="36" name="Group 35"/>
          <p:cNvGrpSpPr/>
          <p:nvPr/>
        </p:nvGrpSpPr>
        <p:grpSpPr>
          <a:xfrm rot="16200000">
            <a:off x="1708175" y="4058571"/>
            <a:ext cx="927912" cy="369332"/>
            <a:chOff x="545970" y="2860716"/>
            <a:chExt cx="927912" cy="369332"/>
          </a:xfrm>
        </p:grpSpPr>
        <p:sp>
          <p:nvSpPr>
            <p:cNvPr id="10" name="TextBox 9"/>
            <p:cNvSpPr txBox="1"/>
            <p:nvPr/>
          </p:nvSpPr>
          <p:spPr>
            <a:xfrm>
              <a:off x="890219" y="2860716"/>
              <a:ext cx="583663" cy="369332"/>
            </a:xfrm>
            <a:prstGeom prst="rect">
              <a:avLst/>
            </a:prstGeom>
            <a:noFill/>
          </p:spPr>
          <p:txBody>
            <a:bodyPr wrap="none" rtlCol="0">
              <a:spAutoFit/>
            </a:bodyPr>
            <a:lstStyle/>
            <a:p>
              <a:r>
                <a:rPr lang="en-US" dirty="0" smtClean="0"/>
                <a:t>99%</a:t>
              </a:r>
              <a:endParaRPr lang="en-US" dirty="0"/>
            </a:p>
          </p:txBody>
        </p:sp>
        <p:cxnSp>
          <p:nvCxnSpPr>
            <p:cNvPr id="12" name="Straight Connector 11"/>
            <p:cNvCxnSpPr/>
            <p:nvPr/>
          </p:nvCxnSpPr>
          <p:spPr>
            <a:xfrm>
              <a:off x="545970" y="3074405"/>
              <a:ext cx="415432" cy="0"/>
            </a:xfrm>
            <a:prstGeom prst="line">
              <a:avLst/>
            </a:prstGeom>
            <a:ln w="38100">
              <a:solidFill>
                <a:srgbClr val="CCFFCC"/>
              </a:solidFill>
            </a:ln>
            <a:effectLst/>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027788" y="5114139"/>
            <a:ext cx="1279429" cy="369332"/>
          </a:xfrm>
          <a:prstGeom prst="rect">
            <a:avLst/>
          </a:prstGeom>
          <a:noFill/>
        </p:spPr>
        <p:txBody>
          <a:bodyPr wrap="none" rtlCol="0">
            <a:spAutoFit/>
          </a:bodyPr>
          <a:lstStyle/>
          <a:p>
            <a:r>
              <a:rPr lang="en-US" dirty="0" smtClean="0"/>
              <a:t>Phase [</a:t>
            </a:r>
            <a:r>
              <a:rPr lang="en-US" dirty="0" err="1" smtClean="0"/>
              <a:t>deg</a:t>
            </a:r>
            <a:r>
              <a:rPr lang="en-US" dirty="0" smtClean="0"/>
              <a:t>]</a:t>
            </a:r>
            <a:endParaRPr lang="en-US" dirty="0"/>
          </a:p>
        </p:txBody>
      </p:sp>
      <p:grpSp>
        <p:nvGrpSpPr>
          <p:cNvPr id="35" name="Group 34"/>
          <p:cNvGrpSpPr/>
          <p:nvPr/>
        </p:nvGrpSpPr>
        <p:grpSpPr>
          <a:xfrm rot="16200000">
            <a:off x="1730006" y="3118912"/>
            <a:ext cx="927913" cy="369332"/>
            <a:chOff x="544062" y="2395865"/>
            <a:chExt cx="927913" cy="369332"/>
          </a:xfrm>
        </p:grpSpPr>
        <p:sp>
          <p:nvSpPr>
            <p:cNvPr id="23" name="TextBox 22"/>
            <p:cNvSpPr txBox="1"/>
            <p:nvPr/>
          </p:nvSpPr>
          <p:spPr>
            <a:xfrm>
              <a:off x="888312" y="2395865"/>
              <a:ext cx="583663" cy="369332"/>
            </a:xfrm>
            <a:prstGeom prst="rect">
              <a:avLst/>
            </a:prstGeom>
            <a:noFill/>
          </p:spPr>
          <p:txBody>
            <a:bodyPr wrap="none" rtlCol="0">
              <a:spAutoFit/>
            </a:bodyPr>
            <a:lstStyle/>
            <a:p>
              <a:r>
                <a:rPr lang="en-US" dirty="0" smtClean="0"/>
                <a:t>95%</a:t>
              </a:r>
              <a:endParaRPr lang="en-US" dirty="0"/>
            </a:p>
          </p:txBody>
        </p:sp>
        <p:cxnSp>
          <p:nvCxnSpPr>
            <p:cNvPr id="32" name="Straight Connector 31"/>
            <p:cNvCxnSpPr/>
            <p:nvPr/>
          </p:nvCxnSpPr>
          <p:spPr>
            <a:xfrm>
              <a:off x="544062" y="2585831"/>
              <a:ext cx="415432" cy="0"/>
            </a:xfrm>
            <a:prstGeom prst="line">
              <a:avLst/>
            </a:prstGeom>
            <a:ln w="38100">
              <a:solidFill>
                <a:srgbClr val="0CFF15"/>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rot="16200000">
            <a:off x="1716230" y="2193034"/>
            <a:ext cx="929819" cy="369332"/>
            <a:chOff x="542156" y="1909188"/>
            <a:chExt cx="929819" cy="369332"/>
          </a:xfrm>
        </p:grpSpPr>
        <p:sp>
          <p:nvSpPr>
            <p:cNvPr id="25" name="TextBox 24"/>
            <p:cNvSpPr txBox="1"/>
            <p:nvPr/>
          </p:nvSpPr>
          <p:spPr>
            <a:xfrm>
              <a:off x="888312" y="1909188"/>
              <a:ext cx="583663" cy="369332"/>
            </a:xfrm>
            <a:prstGeom prst="rect">
              <a:avLst/>
            </a:prstGeom>
            <a:noFill/>
          </p:spPr>
          <p:txBody>
            <a:bodyPr wrap="none" rtlCol="0">
              <a:spAutoFit/>
            </a:bodyPr>
            <a:lstStyle/>
            <a:p>
              <a:r>
                <a:rPr lang="en-US" dirty="0" smtClean="0"/>
                <a:t>68%</a:t>
              </a:r>
              <a:endParaRPr lang="en-US" dirty="0"/>
            </a:p>
          </p:txBody>
        </p:sp>
        <p:cxnSp>
          <p:nvCxnSpPr>
            <p:cNvPr id="33" name="Straight Connector 32"/>
            <p:cNvCxnSpPr/>
            <p:nvPr/>
          </p:nvCxnSpPr>
          <p:spPr>
            <a:xfrm>
              <a:off x="542156" y="2120981"/>
              <a:ext cx="415432" cy="0"/>
            </a:xfrm>
            <a:prstGeom prst="line">
              <a:avLst/>
            </a:prstGeom>
            <a:ln w="38100">
              <a:solidFill>
                <a:srgbClr val="009E00"/>
              </a:solidFill>
            </a:ln>
            <a:effectLst/>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rot="16200000">
            <a:off x="1590833" y="1153618"/>
            <a:ext cx="1176821" cy="369332"/>
            <a:chOff x="542156" y="1909193"/>
            <a:chExt cx="1176821" cy="369332"/>
          </a:xfrm>
        </p:grpSpPr>
        <p:sp>
          <p:nvSpPr>
            <p:cNvPr id="38" name="TextBox 37"/>
            <p:cNvSpPr txBox="1"/>
            <p:nvPr/>
          </p:nvSpPr>
          <p:spPr>
            <a:xfrm>
              <a:off x="902452" y="1909193"/>
              <a:ext cx="816525" cy="369332"/>
            </a:xfrm>
            <a:prstGeom prst="rect">
              <a:avLst/>
            </a:prstGeom>
            <a:noFill/>
          </p:spPr>
          <p:txBody>
            <a:bodyPr wrap="none" rtlCol="0">
              <a:spAutoFit/>
            </a:bodyPr>
            <a:lstStyle/>
            <a:p>
              <a:r>
                <a:rPr lang="en-US" dirty="0" smtClean="0"/>
                <a:t>Center</a:t>
              </a:r>
              <a:endParaRPr lang="en-US" dirty="0"/>
            </a:p>
          </p:txBody>
        </p:sp>
        <p:cxnSp>
          <p:nvCxnSpPr>
            <p:cNvPr id="39" name="Straight Connector 38"/>
            <p:cNvCxnSpPr/>
            <p:nvPr/>
          </p:nvCxnSpPr>
          <p:spPr>
            <a:xfrm>
              <a:off x="542156" y="2120981"/>
              <a:ext cx="415432" cy="0"/>
            </a:xfrm>
            <a:prstGeom prst="line">
              <a:avLst/>
            </a:prstGeom>
            <a:ln w="38100">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109912" y="952458"/>
            <a:ext cx="1709730" cy="4801315"/>
          </a:xfrm>
          <a:prstGeom prst="rect">
            <a:avLst/>
          </a:prstGeom>
          <a:noFill/>
        </p:spPr>
        <p:txBody>
          <a:bodyPr wrap="square" rtlCol="0">
            <a:spAutoFit/>
          </a:bodyPr>
          <a:lstStyle/>
          <a:p>
            <a:r>
              <a:rPr lang="en-US" dirty="0" smtClean="0"/>
              <a:t>Largest excursion is on Oct 10</a:t>
            </a:r>
            <a:r>
              <a:rPr lang="en-US" baseline="30000" dirty="0" smtClean="0"/>
              <a:t>th </a:t>
            </a:r>
            <a:r>
              <a:rPr lang="en-US" dirty="0"/>
              <a:t>(</a:t>
            </a:r>
            <a:r>
              <a:rPr lang="en-US" dirty="0" smtClean="0"/>
              <a:t>marked w/ </a:t>
            </a:r>
            <a:r>
              <a:rPr lang="en-US" dirty="0" smtClean="0">
                <a:solidFill>
                  <a:srgbClr val="0CFF15"/>
                </a:solidFill>
              </a:rPr>
              <a:t>green circle and arrow</a:t>
            </a:r>
            <a:r>
              <a:rPr lang="en-US" dirty="0" smtClean="0"/>
              <a:t>) </a:t>
            </a:r>
          </a:p>
          <a:p>
            <a:endParaRPr lang="en-US" dirty="0"/>
          </a:p>
          <a:p>
            <a:r>
              <a:rPr lang="en-US" dirty="0" smtClean="0"/>
              <a:t>This is a result of L1 turning off linearization, and reducing the ESD bias voltage:</a:t>
            </a:r>
          </a:p>
          <a:p>
            <a:r>
              <a:rPr lang="en-US" dirty="0" smtClean="0">
                <a:hlinkClick r:id="rId4"/>
              </a:rPr>
              <a:t>LLO aLOG 24573</a:t>
            </a:r>
            <a:endParaRPr lang="en-US" dirty="0" smtClean="0"/>
          </a:p>
          <a:p>
            <a:endParaRPr lang="en-US" dirty="0"/>
          </a:p>
          <a:p>
            <a:r>
              <a:rPr lang="en-US" dirty="0" smtClean="0"/>
              <a:t>Corrected for in h(t), but</a:t>
            </a:r>
            <a:endParaRPr lang="en-US" dirty="0"/>
          </a:p>
        </p:txBody>
      </p:sp>
      <p:sp>
        <p:nvSpPr>
          <p:cNvPr id="3" name="Rectangle 2"/>
          <p:cNvSpPr/>
          <p:nvPr/>
        </p:nvSpPr>
        <p:spPr>
          <a:xfrm>
            <a:off x="97699" y="5592699"/>
            <a:ext cx="3541582" cy="923330"/>
          </a:xfrm>
          <a:prstGeom prst="rect">
            <a:avLst/>
          </a:prstGeom>
        </p:spPr>
        <p:txBody>
          <a:bodyPr wrap="square">
            <a:spAutoFit/>
          </a:bodyPr>
          <a:lstStyle/>
          <a:p>
            <a:r>
              <a:rPr lang="en-US" dirty="0"/>
              <a:t>Again, the </a:t>
            </a:r>
            <a:r>
              <a:rPr lang="en-US" i="1" dirty="0"/>
              <a:t>value</a:t>
            </a:r>
            <a:r>
              <a:rPr lang="en-US" dirty="0"/>
              <a:t> of \</a:t>
            </a:r>
            <a:r>
              <a:rPr lang="en-US" dirty="0" err="1"/>
              <a:t>kappa_TST</a:t>
            </a:r>
            <a:r>
              <a:rPr lang="en-US" dirty="0"/>
              <a:t> </a:t>
            </a:r>
            <a:r>
              <a:rPr lang="en-US" dirty="0" smtClean="0"/>
              <a:t>still plays </a:t>
            </a:r>
            <a:r>
              <a:rPr lang="en-US" dirty="0"/>
              <a:t>into the uncertainty via partial </a:t>
            </a:r>
            <a:r>
              <a:rPr lang="en-US" dirty="0" smtClean="0"/>
              <a:t>derivatives</a:t>
            </a:r>
            <a:endParaRPr lang="en-US" dirty="0"/>
          </a:p>
        </p:txBody>
      </p:sp>
      <p:pic>
        <p:nvPicPr>
          <p:cNvPr id="11" name="Picture 10" descr="09-May-2016_L1_C02_All_of_O1_Spectrograms_Maximum_Deviation_Phas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548640"/>
            <a:ext cx="5733288" cy="4430268"/>
          </a:xfrm>
          <a:prstGeom prst="rect">
            <a:avLst/>
          </a:prstGeom>
        </p:spPr>
      </p:pic>
      <p:cxnSp>
        <p:nvCxnSpPr>
          <p:cNvPr id="26" name="Straight Arrow Connector 25"/>
          <p:cNvCxnSpPr/>
          <p:nvPr/>
        </p:nvCxnSpPr>
        <p:spPr>
          <a:xfrm flipH="1">
            <a:off x="5246339" y="3620406"/>
            <a:ext cx="522260" cy="534157"/>
          </a:xfrm>
          <a:prstGeom prst="straightConnector1">
            <a:avLst/>
          </a:prstGeom>
          <a:ln>
            <a:solidFill>
              <a:srgbClr val="0CFF15"/>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2045538" y="2567478"/>
            <a:ext cx="2527154" cy="338554"/>
          </a:xfrm>
          <a:prstGeom prst="rect">
            <a:avLst/>
          </a:prstGeom>
          <a:noFill/>
        </p:spPr>
        <p:txBody>
          <a:bodyPr wrap="none" rtlCol="0">
            <a:spAutoFit/>
          </a:bodyPr>
          <a:lstStyle/>
          <a:p>
            <a:r>
              <a:rPr lang="en-US" sz="1600" dirty="0" smtClean="0">
                <a:solidFill>
                  <a:srgbClr val="3366FF"/>
                </a:solidFill>
              </a:rPr>
              <a:t>Now limited to 20 -1000 Hz!</a:t>
            </a:r>
            <a:endParaRPr lang="en-US" sz="1600" dirty="0">
              <a:solidFill>
                <a:srgbClr val="3366FF"/>
              </a:solidFill>
            </a:endParaRPr>
          </a:p>
        </p:txBody>
      </p:sp>
    </p:spTree>
    <p:extLst>
      <p:ext uri="{BB962C8B-B14F-4D97-AF65-F5344CB8AC3E}">
        <p14:creationId xmlns:p14="http://schemas.microsoft.com/office/powerpoint/2010/main" val="4290456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May-2016_H1_C02_All_of_O1_Spectrograms_Maximum_Deviation_Magnitud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5" y="747820"/>
            <a:ext cx="5733288" cy="4430268"/>
          </a:xfrm>
          <a:prstGeom prst="rect">
            <a:avLst/>
          </a:prstGeom>
        </p:spPr>
      </p:pic>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17</a:t>
            </a:fld>
            <a:endParaRPr lang="en-US"/>
          </a:p>
        </p:txBody>
      </p:sp>
      <p:sp>
        <p:nvSpPr>
          <p:cNvPr id="7" name="Title 1"/>
          <p:cNvSpPr>
            <a:spLocks noGrp="1"/>
          </p:cNvSpPr>
          <p:nvPr>
            <p:ph type="title"/>
          </p:nvPr>
        </p:nvSpPr>
        <p:spPr>
          <a:xfrm>
            <a:off x="457200" y="0"/>
            <a:ext cx="8229600" cy="722615"/>
          </a:xfrm>
        </p:spPr>
        <p:txBody>
          <a:bodyPr>
            <a:normAutofit/>
          </a:bodyPr>
          <a:lstStyle/>
          <a:p>
            <a:r>
              <a:rPr lang="en-US" sz="3600" dirty="0" smtClean="0"/>
              <a:t>Maximum Stat. </a:t>
            </a:r>
            <a:r>
              <a:rPr lang="en-US" sz="3600" dirty="0" err="1" smtClean="0"/>
              <a:t>Unc</a:t>
            </a:r>
            <a:r>
              <a:rPr lang="en-US" sz="3600" dirty="0" smtClean="0"/>
              <a:t>. and Syst. Err., H1</a:t>
            </a:r>
            <a:endParaRPr lang="en-US" sz="3600" dirty="0"/>
          </a:p>
        </p:txBody>
      </p:sp>
      <p:pic>
        <p:nvPicPr>
          <p:cNvPr id="10" name="Picture 9" descr="03-May-2016_LHO_C02_All_of_O1_Maximum_Deviation_Time_Ma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17871" y="3408255"/>
            <a:ext cx="1848781" cy="4884523"/>
          </a:xfrm>
          <a:prstGeom prst="rect">
            <a:avLst/>
          </a:prstGeom>
        </p:spPr>
      </p:pic>
      <p:sp>
        <p:nvSpPr>
          <p:cNvPr id="11" name="TextBox 10"/>
          <p:cNvSpPr txBox="1"/>
          <p:nvPr/>
        </p:nvSpPr>
        <p:spPr>
          <a:xfrm>
            <a:off x="7168648" y="1105233"/>
            <a:ext cx="2109684" cy="3416320"/>
          </a:xfrm>
          <a:prstGeom prst="rect">
            <a:avLst/>
          </a:prstGeom>
          <a:noFill/>
        </p:spPr>
        <p:txBody>
          <a:bodyPr wrap="square" rtlCol="0">
            <a:spAutoFit/>
          </a:bodyPr>
          <a:lstStyle/>
          <a:p>
            <a:r>
              <a:rPr lang="en-US" dirty="0" smtClean="0"/>
              <a:t>H1’s has a lower-frequency (~341 Hz) and</a:t>
            </a:r>
            <a:r>
              <a:rPr lang="en-US" dirty="0"/>
              <a:t> </a:t>
            </a:r>
            <a:r>
              <a:rPr lang="en-US" dirty="0" smtClean="0"/>
              <a:t>more dynamic cavity pole </a:t>
            </a:r>
          </a:p>
          <a:p>
            <a:endParaRPr lang="en-US" dirty="0"/>
          </a:p>
          <a:p>
            <a:r>
              <a:rPr lang="en-US" dirty="0" smtClean="0"/>
              <a:t>Therefore the percentile bounds for the run are significantly different above cavity pole frequency</a:t>
            </a:r>
            <a:endParaRPr lang="en-US" dirty="0"/>
          </a:p>
        </p:txBody>
      </p:sp>
      <p:sp>
        <p:nvSpPr>
          <p:cNvPr id="12" name="TextBox 11"/>
          <p:cNvSpPr txBox="1"/>
          <p:nvPr/>
        </p:nvSpPr>
        <p:spPr>
          <a:xfrm>
            <a:off x="4985209" y="5209718"/>
            <a:ext cx="4271756" cy="1384995"/>
          </a:xfrm>
          <a:prstGeom prst="rect">
            <a:avLst/>
          </a:prstGeom>
          <a:noFill/>
        </p:spPr>
        <p:txBody>
          <a:bodyPr wrap="square" rtlCol="0">
            <a:spAutoFit/>
          </a:bodyPr>
          <a:lstStyle/>
          <a:p>
            <a:r>
              <a:rPr lang="en-US" dirty="0" smtClean="0"/>
              <a:t>However, the deviations are sporadic, likely because of lock-to-lock differences in alignment</a:t>
            </a:r>
          </a:p>
          <a:p>
            <a:endParaRPr lang="en-US" sz="1600" dirty="0"/>
          </a:p>
          <a:p>
            <a:r>
              <a:rPr lang="en-US" sz="1400" dirty="0" smtClean="0">
                <a:solidFill>
                  <a:schemeClr val="bg1">
                    <a:lumMod val="50000"/>
                  </a:schemeClr>
                </a:solidFill>
              </a:rPr>
              <a:t>(Note the </a:t>
            </a:r>
            <a:r>
              <a:rPr lang="en-US" sz="1400" dirty="0" err="1" smtClean="0">
                <a:solidFill>
                  <a:schemeClr val="bg1">
                    <a:lumMod val="50000"/>
                  </a:schemeClr>
                </a:solidFill>
              </a:rPr>
              <a:t>ylim</a:t>
            </a:r>
            <a:r>
              <a:rPr lang="en-US" sz="1400" dirty="0" smtClean="0">
                <a:solidFill>
                  <a:schemeClr val="bg1">
                    <a:lumMod val="50000"/>
                  </a:schemeClr>
                </a:solidFill>
              </a:rPr>
              <a:t> range on time series is half that of L1)</a:t>
            </a:r>
            <a:endParaRPr lang="en-US" sz="1400" dirty="0">
              <a:solidFill>
                <a:schemeClr val="bg1">
                  <a:lumMod val="50000"/>
                </a:schemeClr>
              </a:solidFill>
            </a:endParaRPr>
          </a:p>
        </p:txBody>
      </p:sp>
      <p:pic>
        <p:nvPicPr>
          <p:cNvPr id="2" name="Picture 1" descr="09-May-2016_LHO_C02_All_of_O1_Percentile_Ma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930122" y="2278471"/>
            <a:ext cx="4206760" cy="1501563"/>
          </a:xfrm>
          <a:prstGeom prst="rect">
            <a:avLst/>
          </a:prstGeom>
        </p:spPr>
      </p:pic>
      <p:cxnSp>
        <p:nvCxnSpPr>
          <p:cNvPr id="13" name="Straight Arrow Connector 12"/>
          <p:cNvCxnSpPr/>
          <p:nvPr/>
        </p:nvCxnSpPr>
        <p:spPr>
          <a:xfrm flipH="1" flipV="1">
            <a:off x="949563" y="1210758"/>
            <a:ext cx="545999" cy="534160"/>
          </a:xfrm>
          <a:prstGeom prst="straightConnector1">
            <a:avLst/>
          </a:prstGeom>
          <a:ln>
            <a:solidFill>
              <a:srgbClr val="0CFF15"/>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16200000">
            <a:off x="3268101" y="2674309"/>
            <a:ext cx="2527154" cy="338554"/>
          </a:xfrm>
          <a:prstGeom prst="rect">
            <a:avLst/>
          </a:prstGeom>
          <a:noFill/>
        </p:spPr>
        <p:txBody>
          <a:bodyPr wrap="none" rtlCol="0">
            <a:spAutoFit/>
          </a:bodyPr>
          <a:lstStyle/>
          <a:p>
            <a:r>
              <a:rPr lang="en-US" sz="1600" dirty="0" smtClean="0">
                <a:solidFill>
                  <a:srgbClr val="3366FF"/>
                </a:solidFill>
              </a:rPr>
              <a:t>Now limited to 20 -1000 Hz!</a:t>
            </a:r>
            <a:endParaRPr lang="en-US" sz="1600" dirty="0">
              <a:solidFill>
                <a:srgbClr val="3366FF"/>
              </a:solidFill>
            </a:endParaRPr>
          </a:p>
        </p:txBody>
      </p:sp>
    </p:spTree>
    <p:extLst>
      <p:ext uri="{BB962C8B-B14F-4D97-AF65-F5344CB8AC3E}">
        <p14:creationId xmlns:p14="http://schemas.microsoft.com/office/powerpoint/2010/main" val="2836740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09-May-2016_H1_C02_All_of_O1_Spectrograms_Maximum_Deviation_Phas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30" y="629120"/>
            <a:ext cx="5806614" cy="4486929"/>
          </a:xfrm>
          <a:prstGeom prst="rect">
            <a:avLst/>
          </a:prstGeom>
        </p:spPr>
      </p:pic>
      <p:pic>
        <p:nvPicPr>
          <p:cNvPr id="26" name="Picture 25" descr="09-May-2016_LHO_C02_All_of_O1_Percentile_Ph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279091" y="2094890"/>
            <a:ext cx="4127920" cy="1552483"/>
          </a:xfrm>
          <a:prstGeom prst="rect">
            <a:avLst/>
          </a:prstGeom>
        </p:spPr>
      </p:pic>
      <p:pic>
        <p:nvPicPr>
          <p:cNvPr id="9" name="Picture 8" descr="03-May-2016_LHO_C02_All_of_O1_Maximum_Deviation_Time_Ph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2723" y="3493642"/>
            <a:ext cx="1825464" cy="4665854"/>
          </a:xfrm>
          <a:prstGeom prst="rect">
            <a:avLst/>
          </a:prstGeom>
        </p:spPr>
      </p:pic>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18</a:t>
            </a:fld>
            <a:endParaRPr lang="en-US"/>
          </a:p>
        </p:txBody>
      </p:sp>
      <p:sp>
        <p:nvSpPr>
          <p:cNvPr id="6" name="Title 1"/>
          <p:cNvSpPr>
            <a:spLocks noGrp="1"/>
          </p:cNvSpPr>
          <p:nvPr>
            <p:ph type="title"/>
          </p:nvPr>
        </p:nvSpPr>
        <p:spPr>
          <a:xfrm>
            <a:off x="457200" y="0"/>
            <a:ext cx="8229600" cy="722615"/>
          </a:xfrm>
        </p:spPr>
        <p:txBody>
          <a:bodyPr>
            <a:normAutofit/>
          </a:bodyPr>
          <a:lstStyle/>
          <a:p>
            <a:r>
              <a:rPr lang="en-US" sz="3600" dirty="0" smtClean="0"/>
              <a:t>Maximum Stat. </a:t>
            </a:r>
            <a:r>
              <a:rPr lang="en-US" sz="3600" dirty="0" err="1" smtClean="0"/>
              <a:t>Unc</a:t>
            </a:r>
            <a:r>
              <a:rPr lang="en-US" sz="3600" dirty="0" smtClean="0"/>
              <a:t>. and Syst. Err., H1</a:t>
            </a:r>
            <a:endParaRPr lang="en-US" sz="3600" dirty="0"/>
          </a:p>
        </p:txBody>
      </p:sp>
      <p:grpSp>
        <p:nvGrpSpPr>
          <p:cNvPr id="10" name="Group 9"/>
          <p:cNvGrpSpPr/>
          <p:nvPr/>
        </p:nvGrpSpPr>
        <p:grpSpPr>
          <a:xfrm rot="16200000">
            <a:off x="5031648" y="4129798"/>
            <a:ext cx="927912" cy="369332"/>
            <a:chOff x="545970" y="2860716"/>
            <a:chExt cx="927912" cy="369332"/>
          </a:xfrm>
        </p:grpSpPr>
        <p:sp>
          <p:nvSpPr>
            <p:cNvPr id="11" name="TextBox 10"/>
            <p:cNvSpPr txBox="1"/>
            <p:nvPr/>
          </p:nvSpPr>
          <p:spPr>
            <a:xfrm>
              <a:off x="890219" y="2860716"/>
              <a:ext cx="583663" cy="369332"/>
            </a:xfrm>
            <a:prstGeom prst="rect">
              <a:avLst/>
            </a:prstGeom>
            <a:noFill/>
          </p:spPr>
          <p:txBody>
            <a:bodyPr wrap="none" rtlCol="0">
              <a:spAutoFit/>
            </a:bodyPr>
            <a:lstStyle/>
            <a:p>
              <a:r>
                <a:rPr lang="en-US" dirty="0" smtClean="0"/>
                <a:t>99%</a:t>
              </a:r>
              <a:endParaRPr lang="en-US" dirty="0"/>
            </a:p>
          </p:txBody>
        </p:sp>
        <p:cxnSp>
          <p:nvCxnSpPr>
            <p:cNvPr id="12" name="Straight Connector 11"/>
            <p:cNvCxnSpPr/>
            <p:nvPr/>
          </p:nvCxnSpPr>
          <p:spPr>
            <a:xfrm>
              <a:off x="545970" y="3074405"/>
              <a:ext cx="415432" cy="0"/>
            </a:xfrm>
            <a:prstGeom prst="line">
              <a:avLst/>
            </a:prstGeom>
            <a:ln w="38100">
              <a:solidFill>
                <a:srgbClr val="FFBCC8"/>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rot="16200000">
            <a:off x="5053479" y="3190139"/>
            <a:ext cx="927913" cy="369332"/>
            <a:chOff x="544062" y="2395865"/>
            <a:chExt cx="927913" cy="369332"/>
          </a:xfrm>
        </p:grpSpPr>
        <p:sp>
          <p:nvSpPr>
            <p:cNvPr id="14" name="TextBox 13"/>
            <p:cNvSpPr txBox="1"/>
            <p:nvPr/>
          </p:nvSpPr>
          <p:spPr>
            <a:xfrm>
              <a:off x="888312" y="2395865"/>
              <a:ext cx="583663" cy="369332"/>
            </a:xfrm>
            <a:prstGeom prst="rect">
              <a:avLst/>
            </a:prstGeom>
            <a:noFill/>
          </p:spPr>
          <p:txBody>
            <a:bodyPr wrap="none" rtlCol="0">
              <a:spAutoFit/>
            </a:bodyPr>
            <a:lstStyle/>
            <a:p>
              <a:r>
                <a:rPr lang="en-US" dirty="0" smtClean="0"/>
                <a:t>95%</a:t>
              </a:r>
              <a:endParaRPr lang="en-US" dirty="0"/>
            </a:p>
          </p:txBody>
        </p:sp>
        <p:cxnSp>
          <p:nvCxnSpPr>
            <p:cNvPr id="15" name="Straight Connector 14"/>
            <p:cNvCxnSpPr/>
            <p:nvPr/>
          </p:nvCxnSpPr>
          <p:spPr>
            <a:xfrm>
              <a:off x="544062" y="2585831"/>
              <a:ext cx="415432" cy="0"/>
            </a:xfrm>
            <a:prstGeom prst="line">
              <a:avLst/>
            </a:prstGeom>
            <a:ln w="38100">
              <a:solidFill>
                <a:srgbClr val="FF838C"/>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rot="16200000">
            <a:off x="5039703" y="2264261"/>
            <a:ext cx="929819" cy="369332"/>
            <a:chOff x="542156" y="1909188"/>
            <a:chExt cx="929819" cy="369332"/>
          </a:xfrm>
        </p:grpSpPr>
        <p:sp>
          <p:nvSpPr>
            <p:cNvPr id="17" name="TextBox 16"/>
            <p:cNvSpPr txBox="1"/>
            <p:nvPr/>
          </p:nvSpPr>
          <p:spPr>
            <a:xfrm>
              <a:off x="888312" y="1909188"/>
              <a:ext cx="583663" cy="369332"/>
            </a:xfrm>
            <a:prstGeom prst="rect">
              <a:avLst/>
            </a:prstGeom>
            <a:noFill/>
          </p:spPr>
          <p:txBody>
            <a:bodyPr wrap="none" rtlCol="0">
              <a:spAutoFit/>
            </a:bodyPr>
            <a:lstStyle/>
            <a:p>
              <a:r>
                <a:rPr lang="en-US" dirty="0" smtClean="0"/>
                <a:t>68%</a:t>
              </a:r>
              <a:endParaRPr lang="en-US" dirty="0"/>
            </a:p>
          </p:txBody>
        </p:sp>
        <p:cxnSp>
          <p:nvCxnSpPr>
            <p:cNvPr id="18" name="Straight Connector 17"/>
            <p:cNvCxnSpPr/>
            <p:nvPr/>
          </p:nvCxnSpPr>
          <p:spPr>
            <a:xfrm>
              <a:off x="542156" y="2120981"/>
              <a:ext cx="415432" cy="0"/>
            </a:xfrm>
            <a:prstGeom prst="line">
              <a:avLst/>
            </a:prstGeom>
            <a:ln w="38100">
              <a:solidFill>
                <a:srgbClr val="FF3753"/>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rot="16200000">
            <a:off x="4914306" y="1224845"/>
            <a:ext cx="1176821" cy="369332"/>
            <a:chOff x="542156" y="1909193"/>
            <a:chExt cx="1176821" cy="369332"/>
          </a:xfrm>
        </p:grpSpPr>
        <p:sp>
          <p:nvSpPr>
            <p:cNvPr id="20" name="TextBox 19"/>
            <p:cNvSpPr txBox="1"/>
            <p:nvPr/>
          </p:nvSpPr>
          <p:spPr>
            <a:xfrm>
              <a:off x="902452" y="1909193"/>
              <a:ext cx="816525" cy="369332"/>
            </a:xfrm>
            <a:prstGeom prst="rect">
              <a:avLst/>
            </a:prstGeom>
            <a:noFill/>
          </p:spPr>
          <p:txBody>
            <a:bodyPr wrap="none" rtlCol="0">
              <a:spAutoFit/>
            </a:bodyPr>
            <a:lstStyle/>
            <a:p>
              <a:r>
                <a:rPr lang="en-US" dirty="0" smtClean="0"/>
                <a:t>Center</a:t>
              </a:r>
              <a:endParaRPr lang="en-US" dirty="0"/>
            </a:p>
          </p:txBody>
        </p:sp>
        <p:cxnSp>
          <p:nvCxnSpPr>
            <p:cNvPr id="21" name="Straight Connector 20"/>
            <p:cNvCxnSpPr/>
            <p:nvPr/>
          </p:nvCxnSpPr>
          <p:spPr>
            <a:xfrm>
              <a:off x="542156" y="2120981"/>
              <a:ext cx="415432" cy="0"/>
            </a:xfrm>
            <a:prstGeom prst="line">
              <a:avLst/>
            </a:prstGeom>
            <a:ln w="38100">
              <a:solidFill>
                <a:srgbClr val="800000"/>
              </a:solidFill>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7290776" y="866982"/>
            <a:ext cx="1767738" cy="4801315"/>
          </a:xfrm>
          <a:prstGeom prst="rect">
            <a:avLst/>
          </a:prstGeom>
          <a:noFill/>
        </p:spPr>
        <p:txBody>
          <a:bodyPr wrap="square" rtlCol="0">
            <a:spAutoFit/>
          </a:bodyPr>
          <a:lstStyle/>
          <a:p>
            <a:r>
              <a:rPr lang="en-US" dirty="0" smtClean="0"/>
              <a:t>The phase shows the same story: the largest deviation is at the cavity pole frequency</a:t>
            </a:r>
          </a:p>
          <a:p>
            <a:endParaRPr lang="en-US" dirty="0"/>
          </a:p>
          <a:p>
            <a:r>
              <a:rPr lang="en-US" dirty="0" smtClean="0"/>
              <a:t>Largest deviation is around Nov 14</a:t>
            </a:r>
            <a:r>
              <a:rPr lang="en-US" baseline="30000" dirty="0" smtClean="0"/>
              <a:t>th</a:t>
            </a:r>
            <a:r>
              <a:rPr lang="en-US" dirty="0" smtClean="0"/>
              <a:t>, which had several problems with wind, TCS laser and RF45 noise, e.g.</a:t>
            </a:r>
          </a:p>
          <a:p>
            <a:r>
              <a:rPr lang="es-ES_tradnl" dirty="0" smtClean="0">
                <a:hlinkClick r:id="rId5"/>
              </a:rPr>
              <a:t>LHO aLOG 23385</a:t>
            </a:r>
            <a:endParaRPr lang="en-US" dirty="0" smtClean="0"/>
          </a:p>
        </p:txBody>
      </p:sp>
      <p:sp>
        <p:nvSpPr>
          <p:cNvPr id="23" name="TextBox 22"/>
          <p:cNvSpPr txBox="1"/>
          <p:nvPr/>
        </p:nvSpPr>
        <p:spPr>
          <a:xfrm>
            <a:off x="4985209" y="5891569"/>
            <a:ext cx="4039720" cy="584776"/>
          </a:xfrm>
          <a:prstGeom prst="rect">
            <a:avLst/>
          </a:prstGeom>
          <a:noFill/>
        </p:spPr>
        <p:txBody>
          <a:bodyPr wrap="square" rtlCol="0">
            <a:spAutoFit/>
          </a:bodyPr>
          <a:lstStyle/>
          <a:p>
            <a:r>
              <a:rPr lang="en-US" sz="1600" dirty="0" smtClean="0">
                <a:solidFill>
                  <a:srgbClr val="7F7F7F"/>
                </a:solidFill>
              </a:rPr>
              <a:t>(Again, be weary of </a:t>
            </a:r>
            <a:r>
              <a:rPr lang="en-US" sz="1600" dirty="0" err="1" smtClean="0">
                <a:solidFill>
                  <a:srgbClr val="7F7F7F"/>
                </a:solidFill>
              </a:rPr>
              <a:t>ylim</a:t>
            </a:r>
            <a:r>
              <a:rPr lang="en-US" sz="1600" dirty="0" smtClean="0">
                <a:solidFill>
                  <a:srgbClr val="7F7F7F"/>
                </a:solidFill>
              </a:rPr>
              <a:t> range on time series – it’s half that of equivalent L1 plot)</a:t>
            </a:r>
          </a:p>
        </p:txBody>
      </p:sp>
      <p:cxnSp>
        <p:nvCxnSpPr>
          <p:cNvPr id="29" name="Straight Arrow Connector 28"/>
          <p:cNvCxnSpPr/>
          <p:nvPr/>
        </p:nvCxnSpPr>
        <p:spPr>
          <a:xfrm flipH="1" flipV="1">
            <a:off x="2682516" y="2112892"/>
            <a:ext cx="545999" cy="534160"/>
          </a:xfrm>
          <a:prstGeom prst="straightConnector1">
            <a:avLst/>
          </a:prstGeom>
          <a:ln>
            <a:solidFill>
              <a:srgbClr val="0CFF15"/>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3351188" y="2567478"/>
            <a:ext cx="2527154" cy="338554"/>
          </a:xfrm>
          <a:prstGeom prst="rect">
            <a:avLst/>
          </a:prstGeom>
          <a:noFill/>
        </p:spPr>
        <p:txBody>
          <a:bodyPr wrap="none" rtlCol="0">
            <a:spAutoFit/>
          </a:bodyPr>
          <a:lstStyle/>
          <a:p>
            <a:r>
              <a:rPr lang="en-US" sz="1600" dirty="0" smtClean="0">
                <a:solidFill>
                  <a:srgbClr val="3366FF"/>
                </a:solidFill>
              </a:rPr>
              <a:t>Now limited to 20 -1000 Hz!</a:t>
            </a:r>
            <a:endParaRPr lang="en-US" sz="1600" dirty="0">
              <a:solidFill>
                <a:srgbClr val="3366FF"/>
              </a:solidFill>
            </a:endParaRPr>
          </a:p>
        </p:txBody>
      </p:sp>
    </p:spTree>
    <p:extLst>
      <p:ext uri="{BB962C8B-B14F-4D97-AF65-F5344CB8AC3E}">
        <p14:creationId xmlns:p14="http://schemas.microsoft.com/office/powerpoint/2010/main" val="1121216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Things Left to Do</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7F7F7F"/>
                </a:solidFill>
              </a:rPr>
              <a:t>Establish a pair of numbers for </a:t>
            </a:r>
            <a:r>
              <a:rPr lang="en-US" dirty="0" smtClean="0">
                <a:solidFill>
                  <a:srgbClr val="7F7F7F"/>
                </a:solidFill>
              </a:rPr>
              <a:t>20</a:t>
            </a:r>
            <a:r>
              <a:rPr lang="en-US" dirty="0" smtClean="0">
                <a:solidFill>
                  <a:srgbClr val="7F7F7F"/>
                </a:solidFill>
              </a:rPr>
              <a:t>-1000 </a:t>
            </a:r>
            <a:r>
              <a:rPr lang="en-US" dirty="0" smtClean="0">
                <a:solidFill>
                  <a:srgbClr val="7F7F7F"/>
                </a:solidFill>
              </a:rPr>
              <a:t>Hz </a:t>
            </a:r>
            <a:r>
              <a:rPr lang="en-US" dirty="0" smtClean="0">
                <a:solidFill>
                  <a:srgbClr val="7F7F7F"/>
                </a:solidFill>
              </a:rPr>
              <a:t>region using maximum deviation plot for all of </a:t>
            </a:r>
            <a:r>
              <a:rPr lang="en-US" dirty="0" smtClean="0">
                <a:solidFill>
                  <a:srgbClr val="7F7F7F"/>
                </a:solidFill>
              </a:rPr>
              <a:t>O1 </a:t>
            </a:r>
            <a:r>
              <a:rPr lang="en-US" b="1" dirty="0" smtClean="0"/>
              <a:t>DONE</a:t>
            </a:r>
            <a:endParaRPr lang="en-US" dirty="0" smtClean="0"/>
          </a:p>
          <a:p>
            <a:pPr lvl="1"/>
            <a:r>
              <a:rPr lang="en-US" dirty="0" smtClean="0"/>
              <a:t>Actually nail down from search groups what frequency they want! (Still waiting to hear from Burst, CW, and Stochastic Groups)</a:t>
            </a:r>
          </a:p>
          <a:p>
            <a:r>
              <a:rPr lang="en-US" dirty="0" smtClean="0"/>
              <a:t>Need to include 1-4.5 kHz data </a:t>
            </a:r>
            <a:r>
              <a:rPr lang="en-US" b="1" dirty="0" smtClean="0"/>
              <a:t>In Progress</a:t>
            </a:r>
            <a:endParaRPr lang="en-US" dirty="0" smtClean="0"/>
          </a:p>
          <a:p>
            <a:r>
              <a:rPr lang="en-US" dirty="0" smtClean="0"/>
              <a:t>Request </a:t>
            </a:r>
            <a:r>
              <a:rPr lang="en-US" dirty="0" smtClean="0"/>
              <a:t>to “think out of the box” for what we might not be </a:t>
            </a:r>
            <a:r>
              <a:rPr lang="en-US" dirty="0" smtClean="0"/>
              <a:t>accounting </a:t>
            </a:r>
            <a:r>
              <a:rPr lang="en-US" b="1" dirty="0" smtClean="0"/>
              <a:t>(never really) DONE </a:t>
            </a:r>
            <a:endParaRPr lang="en-US" dirty="0" smtClean="0"/>
          </a:p>
          <a:p>
            <a:pPr marL="57150" indent="0">
              <a:buNone/>
            </a:pPr>
            <a:endParaRPr lang="en-US" dirty="0" smtClean="0"/>
          </a:p>
          <a:p>
            <a:pPr marL="57150" indent="0" algn="ctr">
              <a:buNone/>
            </a:pPr>
            <a:r>
              <a:rPr lang="en-US" b="1" dirty="0" smtClean="0"/>
              <a:t>None of these to-do items impact review for GW151226.</a:t>
            </a:r>
          </a:p>
          <a:p>
            <a:endParaRPr lang="en-US"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19</a:t>
            </a:fld>
            <a:endParaRPr lang="en-US"/>
          </a:p>
        </p:txBody>
      </p:sp>
    </p:spTree>
    <p:extLst>
      <p:ext uri="{BB962C8B-B14F-4D97-AF65-F5344CB8AC3E}">
        <p14:creationId xmlns:p14="http://schemas.microsoft.com/office/powerpoint/2010/main" val="117907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Where’s the Original Source Material?</a:t>
            </a:r>
            <a:endParaRPr lang="en-US" dirty="0"/>
          </a:p>
        </p:txBody>
      </p:sp>
      <p:sp>
        <p:nvSpPr>
          <p:cNvPr id="3" name="Content Placeholder 2"/>
          <p:cNvSpPr>
            <a:spLocks noGrp="1"/>
          </p:cNvSpPr>
          <p:nvPr>
            <p:ph idx="1"/>
          </p:nvPr>
        </p:nvSpPr>
        <p:spPr>
          <a:xfrm>
            <a:off x="227300" y="933179"/>
            <a:ext cx="8716906" cy="5660758"/>
          </a:xfrm>
        </p:spPr>
        <p:txBody>
          <a:bodyPr>
            <a:normAutofit fontScale="77500" lnSpcReduction="20000"/>
          </a:bodyPr>
          <a:lstStyle/>
          <a:p>
            <a:r>
              <a:rPr lang="en-US" dirty="0" smtClean="0"/>
              <a:t>Craig has done all the work. Thanks Craig!</a:t>
            </a:r>
          </a:p>
          <a:p>
            <a:endParaRPr lang="en-US" dirty="0" smtClean="0"/>
          </a:p>
          <a:p>
            <a:r>
              <a:rPr lang="en-US" dirty="0" smtClean="0"/>
              <a:t>For the original source material, see </a:t>
            </a:r>
            <a:r>
              <a:rPr lang="nb-NO" dirty="0" smtClean="0">
                <a:hlinkClick r:id="rId2"/>
              </a:rPr>
              <a:t>LHO aLOG 26889</a:t>
            </a:r>
            <a:r>
              <a:rPr lang="nb-NO" dirty="0" smtClean="0"/>
              <a:t> and </a:t>
            </a:r>
            <a:r>
              <a:rPr lang="es-ES_tradnl" dirty="0" smtClean="0">
                <a:hlinkClick r:id="rId3"/>
              </a:rPr>
              <a:t>LLO aLOG 25950</a:t>
            </a:r>
            <a:endParaRPr lang="es-ES_tradnl" dirty="0" smtClean="0"/>
          </a:p>
          <a:p>
            <a:endParaRPr lang="es-ES_tradnl" dirty="0"/>
          </a:p>
          <a:p>
            <a:r>
              <a:rPr lang="es-ES_tradnl" dirty="0" err="1" smtClean="0"/>
              <a:t>Results</a:t>
            </a:r>
            <a:r>
              <a:rPr lang="es-ES_tradnl" dirty="0" smtClean="0"/>
              <a:t> </a:t>
            </a:r>
            <a:r>
              <a:rPr lang="es-ES_tradnl" dirty="0" err="1" smtClean="0"/>
              <a:t>have</a:t>
            </a:r>
            <a:r>
              <a:rPr lang="es-ES_tradnl" dirty="0" smtClean="0"/>
              <a:t> </a:t>
            </a:r>
            <a:r>
              <a:rPr lang="es-ES_tradnl" dirty="0" err="1" smtClean="0"/>
              <a:t>been</a:t>
            </a:r>
            <a:r>
              <a:rPr lang="es-ES_tradnl" dirty="0" smtClean="0"/>
              <a:t> </a:t>
            </a:r>
            <a:r>
              <a:rPr lang="es-ES_tradnl" dirty="0" err="1" smtClean="0"/>
              <a:t>produced</a:t>
            </a:r>
            <a:r>
              <a:rPr lang="es-ES_tradnl" dirty="0" smtClean="0"/>
              <a:t> </a:t>
            </a:r>
            <a:r>
              <a:rPr lang="es-ES_tradnl" dirty="0" err="1" smtClean="0"/>
              <a:t>by</a:t>
            </a:r>
            <a:endParaRPr lang="nb-NO" dirty="0" smtClean="0"/>
          </a:p>
          <a:p>
            <a:pPr marL="400050" lvl="1" indent="0">
              <a:buNone/>
            </a:pPr>
            <a:r>
              <a:rPr lang="nb-NO" sz="1800" dirty="0" err="1" smtClean="0">
                <a:latin typeface="Courier"/>
                <a:cs typeface="Courier"/>
              </a:rPr>
              <a:t>aligocalibration</a:t>
            </a:r>
            <a:r>
              <a:rPr lang="nb-NO" sz="1800" dirty="0" smtClean="0">
                <a:latin typeface="Courier"/>
                <a:cs typeface="Courier"/>
              </a:rPr>
              <a:t>/trunk/Runs/O1/</a:t>
            </a:r>
            <a:r>
              <a:rPr lang="nb-NO" sz="1800" dirty="0" err="1" smtClean="0">
                <a:latin typeface="Courier"/>
                <a:cs typeface="Courier"/>
              </a:rPr>
              <a:t>Common</a:t>
            </a:r>
            <a:r>
              <a:rPr lang="nb-NO" sz="1800" dirty="0" smtClean="0">
                <a:latin typeface="Courier"/>
                <a:cs typeface="Courier"/>
              </a:rPr>
              <a:t>/Scripts/</a:t>
            </a:r>
            <a:r>
              <a:rPr lang="nb-NO" sz="1800" dirty="0" err="1" smtClean="0">
                <a:latin typeface="Courier"/>
                <a:cs typeface="Courier"/>
              </a:rPr>
              <a:t>Uncertainty</a:t>
            </a:r>
            <a:r>
              <a:rPr lang="nb-NO" sz="1800" dirty="0" smtClean="0">
                <a:latin typeface="Courier"/>
                <a:cs typeface="Courier"/>
              </a:rPr>
              <a:t>/</a:t>
            </a:r>
          </a:p>
          <a:p>
            <a:pPr marL="400050" lvl="1" indent="0">
              <a:buNone/>
            </a:pPr>
            <a:r>
              <a:rPr lang="nb-NO" sz="1800" dirty="0" err="1" smtClean="0">
                <a:latin typeface="Courier"/>
                <a:cs typeface="Courier"/>
              </a:rPr>
              <a:t>NumericalUncertaintyBudget.m</a:t>
            </a:r>
            <a:endParaRPr lang="nb-NO" sz="1800" dirty="0" smtClean="0">
              <a:latin typeface="Courier"/>
              <a:cs typeface="Courier"/>
            </a:endParaRPr>
          </a:p>
          <a:p>
            <a:pPr lvl="1"/>
            <a:r>
              <a:rPr lang="es-ES_tradnl" dirty="0" err="1" smtClean="0">
                <a:solidFill>
                  <a:prstClr val="black"/>
                </a:solidFill>
              </a:rPr>
              <a:t>Further</a:t>
            </a:r>
            <a:r>
              <a:rPr lang="es-ES_tradnl" dirty="0" smtClean="0">
                <a:solidFill>
                  <a:prstClr val="black"/>
                </a:solidFill>
              </a:rPr>
              <a:t> </a:t>
            </a:r>
            <a:r>
              <a:rPr lang="es-ES_tradnl" dirty="0" err="1" smtClean="0">
                <a:solidFill>
                  <a:prstClr val="black"/>
                </a:solidFill>
              </a:rPr>
              <a:t>instructions</a:t>
            </a:r>
            <a:r>
              <a:rPr lang="es-ES_tradnl" dirty="0">
                <a:solidFill>
                  <a:prstClr val="black"/>
                </a:solidFill>
              </a:rPr>
              <a:t> </a:t>
            </a:r>
            <a:r>
              <a:rPr lang="es-ES_tradnl" dirty="0" err="1" smtClean="0">
                <a:solidFill>
                  <a:prstClr val="black"/>
                </a:solidFill>
              </a:rPr>
              <a:t>on</a:t>
            </a:r>
            <a:r>
              <a:rPr lang="es-ES_tradnl" dirty="0" smtClean="0">
                <a:solidFill>
                  <a:prstClr val="black"/>
                </a:solidFill>
              </a:rPr>
              <a:t> </a:t>
            </a:r>
            <a:r>
              <a:rPr lang="es-ES_tradnl" dirty="0" err="1" smtClean="0">
                <a:solidFill>
                  <a:prstClr val="black"/>
                </a:solidFill>
              </a:rPr>
              <a:t>locations</a:t>
            </a:r>
            <a:r>
              <a:rPr lang="es-ES_tradnl" dirty="0" smtClean="0">
                <a:solidFill>
                  <a:prstClr val="black"/>
                </a:solidFill>
              </a:rPr>
              <a:t> and </a:t>
            </a:r>
            <a:r>
              <a:rPr lang="es-ES_tradnl" dirty="0" err="1" smtClean="0">
                <a:solidFill>
                  <a:prstClr val="black"/>
                </a:solidFill>
              </a:rPr>
              <a:t>how</a:t>
            </a:r>
            <a:r>
              <a:rPr lang="es-ES_tradnl" dirty="0" smtClean="0">
                <a:solidFill>
                  <a:prstClr val="black"/>
                </a:solidFill>
              </a:rPr>
              <a:t> </a:t>
            </a:r>
            <a:r>
              <a:rPr lang="es-ES_tradnl" dirty="0" err="1" smtClean="0">
                <a:solidFill>
                  <a:prstClr val="black"/>
                </a:solidFill>
              </a:rPr>
              <a:t>to</a:t>
            </a:r>
            <a:r>
              <a:rPr lang="es-ES_tradnl" dirty="0" smtClean="0">
                <a:solidFill>
                  <a:prstClr val="black"/>
                </a:solidFill>
              </a:rPr>
              <a:t> </a:t>
            </a:r>
            <a:r>
              <a:rPr lang="es-ES_tradnl" dirty="0" err="1" smtClean="0">
                <a:solidFill>
                  <a:prstClr val="black"/>
                </a:solidFill>
              </a:rPr>
              <a:t>run</a:t>
            </a:r>
            <a:r>
              <a:rPr lang="es-ES_tradnl" dirty="0" smtClean="0">
                <a:solidFill>
                  <a:prstClr val="black"/>
                </a:solidFill>
              </a:rPr>
              <a:t> </a:t>
            </a:r>
            <a:r>
              <a:rPr lang="es-ES_tradnl" dirty="0" err="1" smtClean="0">
                <a:solidFill>
                  <a:prstClr val="black"/>
                </a:solidFill>
              </a:rPr>
              <a:t>the</a:t>
            </a:r>
            <a:r>
              <a:rPr lang="es-ES_tradnl" dirty="0" smtClean="0">
                <a:solidFill>
                  <a:prstClr val="black"/>
                </a:solidFill>
              </a:rPr>
              <a:t> </a:t>
            </a:r>
            <a:r>
              <a:rPr lang="es-ES_tradnl" dirty="0" err="1" smtClean="0">
                <a:solidFill>
                  <a:prstClr val="black"/>
                </a:solidFill>
              </a:rPr>
              <a:t>code</a:t>
            </a:r>
            <a:r>
              <a:rPr lang="es-ES_tradnl" dirty="0" smtClean="0">
                <a:solidFill>
                  <a:prstClr val="black"/>
                </a:solidFill>
              </a:rPr>
              <a:t> can be </a:t>
            </a:r>
            <a:r>
              <a:rPr lang="es-ES_tradnl" dirty="0" err="1" smtClean="0">
                <a:solidFill>
                  <a:prstClr val="black"/>
                </a:solidFill>
              </a:rPr>
              <a:t>found</a:t>
            </a:r>
            <a:r>
              <a:rPr lang="es-ES_tradnl" dirty="0" smtClean="0">
                <a:solidFill>
                  <a:prstClr val="black"/>
                </a:solidFill>
              </a:rPr>
              <a:t> in </a:t>
            </a:r>
            <a:r>
              <a:rPr lang="es-ES_tradnl" dirty="0" err="1" smtClean="0">
                <a:solidFill>
                  <a:prstClr val="black"/>
                </a:solidFill>
              </a:rPr>
              <a:t>comments</a:t>
            </a:r>
            <a:r>
              <a:rPr lang="es-ES_tradnl" dirty="0" smtClean="0">
                <a:solidFill>
                  <a:prstClr val="black"/>
                </a:solidFill>
              </a:rPr>
              <a:t> </a:t>
            </a:r>
            <a:r>
              <a:rPr lang="es-ES_tradnl" dirty="0" err="1" smtClean="0">
                <a:solidFill>
                  <a:prstClr val="black"/>
                </a:solidFill>
              </a:rPr>
              <a:t>to</a:t>
            </a:r>
            <a:r>
              <a:rPr lang="es-ES_tradnl" dirty="0" smtClean="0">
                <a:solidFill>
                  <a:prstClr val="black"/>
                </a:solidFill>
              </a:rPr>
              <a:t> </a:t>
            </a:r>
            <a:r>
              <a:rPr lang="es-ES_tradnl" dirty="0" err="1" smtClean="0">
                <a:solidFill>
                  <a:prstClr val="black"/>
                </a:solidFill>
              </a:rPr>
              <a:t>above</a:t>
            </a:r>
            <a:r>
              <a:rPr lang="es-ES_tradnl" dirty="0" smtClean="0">
                <a:solidFill>
                  <a:prstClr val="black"/>
                </a:solidFill>
              </a:rPr>
              <a:t> </a:t>
            </a:r>
            <a:r>
              <a:rPr lang="es-ES_tradnl" dirty="0" err="1" smtClean="0">
                <a:solidFill>
                  <a:prstClr val="black"/>
                </a:solidFill>
              </a:rPr>
              <a:t>aLOGs</a:t>
            </a:r>
            <a:endParaRPr lang="es-ES_tradnl" dirty="0" smtClean="0">
              <a:solidFill>
                <a:prstClr val="black"/>
              </a:solidFill>
            </a:endParaRPr>
          </a:p>
          <a:p>
            <a:r>
              <a:rPr lang="es-ES_tradnl" dirty="0" smtClean="0">
                <a:solidFill>
                  <a:prstClr val="black"/>
                </a:solidFill>
              </a:rPr>
              <a:t>Kissel </a:t>
            </a:r>
            <a:r>
              <a:rPr lang="es-ES_tradnl" dirty="0" err="1" smtClean="0">
                <a:solidFill>
                  <a:prstClr val="black"/>
                </a:solidFill>
              </a:rPr>
              <a:t>was</a:t>
            </a:r>
            <a:r>
              <a:rPr lang="es-ES_tradnl" dirty="0" smtClean="0">
                <a:solidFill>
                  <a:prstClr val="black"/>
                </a:solidFill>
              </a:rPr>
              <a:t> </a:t>
            </a:r>
            <a:r>
              <a:rPr lang="es-ES_tradnl" dirty="0" err="1" smtClean="0">
                <a:solidFill>
                  <a:prstClr val="black"/>
                </a:solidFill>
              </a:rPr>
              <a:t>able</a:t>
            </a:r>
            <a:r>
              <a:rPr lang="es-ES_tradnl" dirty="0" smtClean="0">
                <a:solidFill>
                  <a:prstClr val="black"/>
                </a:solidFill>
              </a:rPr>
              <a:t> </a:t>
            </a:r>
            <a:r>
              <a:rPr lang="es-ES_tradnl" dirty="0" err="1" smtClean="0">
                <a:solidFill>
                  <a:prstClr val="black"/>
                </a:solidFill>
              </a:rPr>
              <a:t>to</a:t>
            </a:r>
            <a:r>
              <a:rPr lang="es-ES_tradnl" dirty="0" smtClean="0">
                <a:solidFill>
                  <a:prstClr val="black"/>
                </a:solidFill>
              </a:rPr>
              <a:t> reproduce </a:t>
            </a:r>
            <a:r>
              <a:rPr lang="es-ES_tradnl" dirty="0" err="1" smtClean="0">
                <a:solidFill>
                  <a:prstClr val="black"/>
                </a:solidFill>
              </a:rPr>
              <a:t>all</a:t>
            </a:r>
            <a:r>
              <a:rPr lang="es-ES_tradnl" dirty="0" smtClean="0">
                <a:solidFill>
                  <a:prstClr val="black"/>
                </a:solidFill>
              </a:rPr>
              <a:t> </a:t>
            </a:r>
            <a:r>
              <a:rPr lang="es-ES_tradnl" dirty="0" err="1" smtClean="0">
                <a:solidFill>
                  <a:prstClr val="black"/>
                </a:solidFill>
              </a:rPr>
              <a:t>plots</a:t>
            </a:r>
            <a:r>
              <a:rPr lang="es-ES_tradnl" dirty="0" smtClean="0">
                <a:solidFill>
                  <a:prstClr val="black"/>
                </a:solidFill>
              </a:rPr>
              <a:t> </a:t>
            </a:r>
            <a:r>
              <a:rPr lang="es-ES_tradnl" dirty="0" err="1" smtClean="0">
                <a:solidFill>
                  <a:prstClr val="black"/>
                </a:solidFill>
              </a:rPr>
              <a:t>from</a:t>
            </a:r>
            <a:r>
              <a:rPr lang="es-ES_tradnl" dirty="0" smtClean="0">
                <a:solidFill>
                  <a:prstClr val="black"/>
                </a:solidFill>
              </a:rPr>
              <a:t> </a:t>
            </a:r>
            <a:r>
              <a:rPr lang="es-ES_tradnl" dirty="0" err="1" smtClean="0">
                <a:solidFill>
                  <a:prstClr val="black"/>
                </a:solidFill>
              </a:rPr>
              <a:t>the</a:t>
            </a:r>
            <a:r>
              <a:rPr lang="es-ES_tradnl" dirty="0" smtClean="0">
                <a:solidFill>
                  <a:prstClr val="black"/>
                </a:solidFill>
              </a:rPr>
              <a:t> </a:t>
            </a:r>
            <a:r>
              <a:rPr lang="es-ES_tradnl" dirty="0" err="1" smtClean="0">
                <a:solidFill>
                  <a:prstClr val="black"/>
                </a:solidFill>
              </a:rPr>
              <a:t>aLOGs</a:t>
            </a:r>
            <a:r>
              <a:rPr lang="es-ES_tradnl" dirty="0" smtClean="0">
                <a:solidFill>
                  <a:prstClr val="black"/>
                </a:solidFill>
              </a:rPr>
              <a:t> </a:t>
            </a:r>
            <a:r>
              <a:rPr lang="es-ES_tradnl" dirty="0" err="1" smtClean="0">
                <a:solidFill>
                  <a:prstClr val="black"/>
                </a:solidFill>
              </a:rPr>
              <a:t>with</a:t>
            </a:r>
            <a:r>
              <a:rPr lang="es-ES_tradnl" dirty="0" smtClean="0">
                <a:solidFill>
                  <a:prstClr val="black"/>
                </a:solidFill>
              </a:rPr>
              <a:t> a local </a:t>
            </a:r>
            <a:r>
              <a:rPr lang="es-ES_tradnl" dirty="0" err="1" smtClean="0">
                <a:solidFill>
                  <a:prstClr val="black"/>
                </a:solidFill>
              </a:rPr>
              <a:t>checkout</a:t>
            </a:r>
            <a:r>
              <a:rPr lang="es-ES_tradnl" dirty="0" smtClean="0">
                <a:solidFill>
                  <a:prstClr val="black"/>
                </a:solidFill>
              </a:rPr>
              <a:t> of repo.</a:t>
            </a:r>
          </a:p>
          <a:p>
            <a:endParaRPr lang="es-ES_tradnl" dirty="0" smtClean="0">
              <a:solidFill>
                <a:prstClr val="black"/>
              </a:solidFill>
            </a:endParaRPr>
          </a:p>
          <a:p>
            <a:r>
              <a:rPr lang="es-ES_tradnl" dirty="0" err="1" smtClean="0">
                <a:solidFill>
                  <a:prstClr val="black"/>
                </a:solidFill>
              </a:rPr>
              <a:t>Kissel’s</a:t>
            </a:r>
            <a:r>
              <a:rPr lang="es-ES_tradnl" dirty="0" smtClean="0">
                <a:solidFill>
                  <a:prstClr val="black"/>
                </a:solidFill>
              </a:rPr>
              <a:t> </a:t>
            </a:r>
            <a:r>
              <a:rPr lang="es-ES_tradnl" dirty="0" err="1" smtClean="0">
                <a:solidFill>
                  <a:prstClr val="black"/>
                </a:solidFill>
              </a:rPr>
              <a:t>plots</a:t>
            </a:r>
            <a:r>
              <a:rPr lang="es-ES_tradnl" dirty="0" smtClean="0">
                <a:solidFill>
                  <a:prstClr val="black"/>
                </a:solidFill>
              </a:rPr>
              <a:t> (</a:t>
            </a:r>
            <a:r>
              <a:rPr lang="es-ES_tradnl" dirty="0" err="1" smtClean="0">
                <a:solidFill>
                  <a:prstClr val="black"/>
                </a:solidFill>
              </a:rPr>
              <a:t>those</a:t>
            </a:r>
            <a:r>
              <a:rPr lang="es-ES_tradnl" dirty="0" smtClean="0">
                <a:solidFill>
                  <a:prstClr val="black"/>
                </a:solidFill>
              </a:rPr>
              <a:t> </a:t>
            </a:r>
            <a:r>
              <a:rPr lang="es-ES_tradnl" dirty="0" err="1" smtClean="0">
                <a:solidFill>
                  <a:prstClr val="black"/>
                </a:solidFill>
              </a:rPr>
              <a:t>not</a:t>
            </a:r>
            <a:r>
              <a:rPr lang="es-ES_tradnl" dirty="0" smtClean="0">
                <a:solidFill>
                  <a:prstClr val="black"/>
                </a:solidFill>
              </a:rPr>
              <a:t> </a:t>
            </a:r>
            <a:r>
              <a:rPr lang="es-ES_tradnl" dirty="0" err="1" smtClean="0">
                <a:solidFill>
                  <a:prstClr val="black"/>
                </a:solidFill>
              </a:rPr>
              <a:t>found</a:t>
            </a:r>
            <a:r>
              <a:rPr lang="es-ES_tradnl" dirty="0" smtClean="0">
                <a:solidFill>
                  <a:prstClr val="black"/>
                </a:solidFill>
              </a:rPr>
              <a:t> in </a:t>
            </a:r>
            <a:r>
              <a:rPr lang="es-ES_tradnl" dirty="0" err="1" smtClean="0">
                <a:solidFill>
                  <a:prstClr val="black"/>
                </a:solidFill>
              </a:rPr>
              <a:t>Craig’s</a:t>
            </a:r>
            <a:r>
              <a:rPr lang="es-ES_tradnl" dirty="0" smtClean="0">
                <a:solidFill>
                  <a:prstClr val="black"/>
                </a:solidFill>
              </a:rPr>
              <a:t> </a:t>
            </a:r>
            <a:r>
              <a:rPr lang="es-ES_tradnl" dirty="0" err="1" smtClean="0">
                <a:solidFill>
                  <a:prstClr val="black"/>
                </a:solidFill>
              </a:rPr>
              <a:t>aLOGs</a:t>
            </a:r>
            <a:r>
              <a:rPr lang="es-ES_tradnl" dirty="0" smtClean="0">
                <a:solidFill>
                  <a:prstClr val="black"/>
                </a:solidFill>
              </a:rPr>
              <a:t>) are </a:t>
            </a:r>
            <a:r>
              <a:rPr lang="es-ES_tradnl" dirty="0" err="1" smtClean="0">
                <a:solidFill>
                  <a:prstClr val="black"/>
                </a:solidFill>
              </a:rPr>
              <a:t>produced</a:t>
            </a:r>
            <a:r>
              <a:rPr lang="es-ES_tradnl" dirty="0" smtClean="0">
                <a:solidFill>
                  <a:prstClr val="black"/>
                </a:solidFill>
              </a:rPr>
              <a:t> </a:t>
            </a:r>
            <a:r>
              <a:rPr lang="es-ES_tradnl" dirty="0" err="1" smtClean="0">
                <a:solidFill>
                  <a:prstClr val="black"/>
                </a:solidFill>
              </a:rPr>
              <a:t>from</a:t>
            </a:r>
            <a:r>
              <a:rPr lang="es-ES_tradnl" dirty="0" smtClean="0">
                <a:solidFill>
                  <a:prstClr val="black"/>
                </a:solidFill>
              </a:rPr>
              <a:t> </a:t>
            </a:r>
            <a:r>
              <a:rPr lang="es-ES_tradnl" dirty="0" err="1" smtClean="0">
                <a:solidFill>
                  <a:prstClr val="black"/>
                </a:solidFill>
              </a:rPr>
              <a:t>text</a:t>
            </a:r>
            <a:r>
              <a:rPr lang="es-ES_tradnl" dirty="0" smtClean="0">
                <a:solidFill>
                  <a:prstClr val="black"/>
                </a:solidFill>
              </a:rPr>
              <a:t> files </a:t>
            </a:r>
            <a:r>
              <a:rPr lang="es-ES_tradnl" dirty="0" err="1" smtClean="0">
                <a:solidFill>
                  <a:prstClr val="black"/>
                </a:solidFill>
              </a:rPr>
              <a:t>attached</a:t>
            </a:r>
            <a:r>
              <a:rPr lang="es-ES_tradnl" dirty="0" smtClean="0">
                <a:solidFill>
                  <a:prstClr val="black"/>
                </a:solidFill>
              </a:rPr>
              <a:t> </a:t>
            </a:r>
            <a:r>
              <a:rPr lang="es-ES_tradnl" dirty="0" err="1" smtClean="0">
                <a:solidFill>
                  <a:prstClr val="black"/>
                </a:solidFill>
              </a:rPr>
              <a:t>to</a:t>
            </a:r>
            <a:r>
              <a:rPr lang="es-ES_tradnl" dirty="0" smtClean="0">
                <a:solidFill>
                  <a:prstClr val="black"/>
                </a:solidFill>
              </a:rPr>
              <a:t> </a:t>
            </a:r>
            <a:r>
              <a:rPr lang="es-ES_tradnl" dirty="0" err="1" smtClean="0">
                <a:solidFill>
                  <a:prstClr val="black"/>
                </a:solidFill>
              </a:rPr>
              <a:t>the</a:t>
            </a:r>
            <a:r>
              <a:rPr lang="es-ES_tradnl" dirty="0" smtClean="0">
                <a:solidFill>
                  <a:prstClr val="black"/>
                </a:solidFill>
              </a:rPr>
              <a:t> </a:t>
            </a:r>
            <a:r>
              <a:rPr lang="es-ES_tradnl" dirty="0" err="1" smtClean="0">
                <a:solidFill>
                  <a:prstClr val="black"/>
                </a:solidFill>
              </a:rPr>
              <a:t>aLOG</a:t>
            </a:r>
            <a:r>
              <a:rPr lang="es-ES_tradnl" dirty="0" smtClean="0">
                <a:solidFill>
                  <a:prstClr val="black"/>
                </a:solidFill>
              </a:rPr>
              <a:t>, and </a:t>
            </a:r>
            <a:r>
              <a:rPr lang="es-ES_tradnl" dirty="0" err="1" smtClean="0">
                <a:solidFill>
                  <a:prstClr val="black"/>
                </a:solidFill>
              </a:rPr>
              <a:t>plotted</a:t>
            </a:r>
            <a:r>
              <a:rPr lang="es-ES_tradnl" dirty="0" smtClean="0">
                <a:solidFill>
                  <a:prstClr val="black"/>
                </a:solidFill>
              </a:rPr>
              <a:t> </a:t>
            </a:r>
            <a:r>
              <a:rPr lang="es-ES_tradnl" dirty="0" err="1" smtClean="0">
                <a:solidFill>
                  <a:prstClr val="black"/>
                </a:solidFill>
              </a:rPr>
              <a:t>with</a:t>
            </a:r>
            <a:endParaRPr lang="es-ES_tradnl" dirty="0" smtClean="0">
              <a:solidFill>
                <a:prstClr val="black"/>
              </a:solidFill>
            </a:endParaRPr>
          </a:p>
          <a:p>
            <a:pPr marL="400050" lvl="1" indent="0">
              <a:buNone/>
            </a:pPr>
            <a:r>
              <a:rPr lang="en-US" sz="1800" dirty="0" err="1">
                <a:latin typeface="Courier"/>
                <a:cs typeface="Courier"/>
              </a:rPr>
              <a:t>aligocalibration</a:t>
            </a:r>
            <a:r>
              <a:rPr lang="en-US" sz="1800" dirty="0">
                <a:latin typeface="Courier"/>
                <a:cs typeface="Courier"/>
              </a:rPr>
              <a:t>/trunk/Common/Documents/</a:t>
            </a:r>
            <a:r>
              <a:rPr lang="en-US" sz="1800" dirty="0" smtClean="0">
                <a:latin typeface="Courier"/>
                <a:cs typeface="Courier"/>
              </a:rPr>
              <a:t>G1601003_C02Review/plot_GW151225_uncertainty_forG1601003</a:t>
            </a:r>
            <a:r>
              <a:rPr lang="en-US" sz="1800" dirty="0">
                <a:latin typeface="Courier"/>
                <a:cs typeface="Courier"/>
              </a:rPr>
              <a:t>.m</a:t>
            </a:r>
            <a:endParaRPr lang="nb-NO" sz="1800" dirty="0">
              <a:solidFill>
                <a:prstClr val="black"/>
              </a:solidFill>
              <a:latin typeface="Courier"/>
              <a:cs typeface="Courier"/>
            </a:endParaRPr>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a:t>
            </a:fld>
            <a:endParaRPr lang="en-US"/>
          </a:p>
        </p:txBody>
      </p:sp>
    </p:spTree>
    <p:extLst>
      <p:ext uri="{BB962C8B-B14F-4D97-AF65-F5344CB8AC3E}">
        <p14:creationId xmlns:p14="http://schemas.microsoft.com/office/powerpoint/2010/main" val="1659492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C02 Maximum 1-</a:t>
            </a:r>
            <a:r>
              <a:rPr lang="en-US" dirty="0">
                <a:latin typeface="Symbol"/>
              </a:rPr>
              <a:t>s </a:t>
            </a:r>
            <a:r>
              <a:rPr lang="en-US" dirty="0"/>
              <a:t>Error and Uncertainty</a:t>
            </a:r>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488319389"/>
              </p:ext>
            </p:extLst>
          </p:nvPr>
        </p:nvGraphicFramePr>
        <p:xfrm>
          <a:off x="118695" y="1151418"/>
          <a:ext cx="8914027" cy="3444047"/>
        </p:xfrm>
        <a:graphic>
          <a:graphicData uri="http://schemas.openxmlformats.org/drawingml/2006/table">
            <a:tbl>
              <a:tblPr firstRow="1" bandRow="1">
                <a:tableStyleId>{5C22544A-7EE6-4342-B048-85BDC9FD1C3A}</a:tableStyleId>
              </a:tblPr>
              <a:tblGrid>
                <a:gridCol w="1233375"/>
                <a:gridCol w="1852706"/>
                <a:gridCol w="2053432"/>
                <a:gridCol w="1768562"/>
                <a:gridCol w="2005952"/>
              </a:tblGrid>
              <a:tr h="673655">
                <a:tc>
                  <a:txBody>
                    <a:bodyPr/>
                    <a:lstStyle/>
                    <a:p>
                      <a:endParaRPr lang="en-US" dirty="0"/>
                    </a:p>
                  </a:txBody>
                  <a:tcPr/>
                </a:tc>
                <a:tc>
                  <a:txBody>
                    <a:bodyPr/>
                    <a:lstStyle/>
                    <a:p>
                      <a:pPr algn="ctr"/>
                      <a:r>
                        <a:rPr lang="en-US" dirty="0" smtClean="0">
                          <a:solidFill>
                            <a:srgbClr val="B80000"/>
                          </a:solidFill>
                        </a:rPr>
                        <a:t>H1 Reviewed,</a:t>
                      </a:r>
                      <a:r>
                        <a:rPr lang="en-US" baseline="0" dirty="0" smtClean="0">
                          <a:solidFill>
                            <a:srgbClr val="B80000"/>
                          </a:solidFill>
                        </a:rPr>
                        <a:t> including </a:t>
                      </a:r>
                      <a:r>
                        <a:rPr lang="en-US" baseline="0" dirty="0" err="1" smtClean="0">
                          <a:solidFill>
                            <a:srgbClr val="B80000"/>
                          </a:solidFill>
                        </a:rPr>
                        <a:t>T.Dep</a:t>
                      </a:r>
                      <a:r>
                        <a:rPr lang="en-US" baseline="0" dirty="0" smtClean="0">
                          <a:solidFill>
                            <a:srgbClr val="B80000"/>
                          </a:solidFill>
                        </a:rPr>
                        <a:t>. Statistical </a:t>
                      </a:r>
                      <a:r>
                        <a:rPr lang="en-US" baseline="0" dirty="0" err="1" smtClean="0">
                          <a:solidFill>
                            <a:srgbClr val="B80000"/>
                          </a:solidFill>
                        </a:rPr>
                        <a:t>Unc</a:t>
                      </a:r>
                      <a:r>
                        <a:rPr lang="en-US" baseline="0" dirty="0" smtClean="0">
                          <a:solidFill>
                            <a:srgbClr val="B80000"/>
                          </a:solidFill>
                        </a:rPr>
                        <a:t>.</a:t>
                      </a:r>
                      <a:endParaRPr lang="en-US" dirty="0">
                        <a:solidFill>
                          <a:srgbClr val="B80000"/>
                        </a:solidFill>
                      </a:endParaRPr>
                    </a:p>
                  </a:txBody>
                  <a:tcPr/>
                </a:tc>
                <a:tc>
                  <a:txBody>
                    <a:bodyPr/>
                    <a:lstStyle/>
                    <a:p>
                      <a:pPr algn="ctr"/>
                      <a:r>
                        <a:rPr lang="en-US" dirty="0" smtClean="0">
                          <a:solidFill>
                            <a:srgbClr val="B80000"/>
                          </a:solidFill>
                        </a:rPr>
                        <a:t>H1</a:t>
                      </a:r>
                      <a:r>
                        <a:rPr lang="en-US" baseline="0" dirty="0" smtClean="0">
                          <a:solidFill>
                            <a:srgbClr val="B80000"/>
                          </a:solidFill>
                        </a:rPr>
                        <a:t> Used in PE Runs</a:t>
                      </a:r>
                    </a:p>
                    <a:p>
                      <a:pPr algn="ctr"/>
                      <a:r>
                        <a:rPr lang="en-US" baseline="0" dirty="0" smtClean="0">
                          <a:solidFill>
                            <a:srgbClr val="B80000"/>
                          </a:solidFill>
                        </a:rPr>
                        <a:t>(from EVNT </a:t>
                      </a:r>
                      <a:r>
                        <a:rPr lang="en-US" baseline="0" dirty="0" err="1" smtClean="0">
                          <a:solidFill>
                            <a:srgbClr val="B80000"/>
                          </a:solidFill>
                        </a:rPr>
                        <a:t>aLOGs</a:t>
                      </a:r>
                      <a:r>
                        <a:rPr lang="en-US" baseline="0" dirty="0" smtClean="0">
                          <a:solidFill>
                            <a:srgbClr val="B80000"/>
                          </a:solidFill>
                        </a:rPr>
                        <a:t>)</a:t>
                      </a:r>
                      <a:endParaRPr lang="en-US" dirty="0">
                        <a:solidFill>
                          <a:srgbClr val="B80000"/>
                        </a:solidFill>
                      </a:endParaRPr>
                    </a:p>
                  </a:txBody>
                  <a:tcPr/>
                </a:tc>
                <a:tc>
                  <a:txBody>
                    <a:bodyPr/>
                    <a:lstStyle/>
                    <a:p>
                      <a:pPr algn="ctr"/>
                      <a:r>
                        <a:rPr lang="en-US" dirty="0" smtClean="0">
                          <a:solidFill>
                            <a:srgbClr val="008000"/>
                          </a:solidFill>
                        </a:rPr>
                        <a:t>L1 Reviewed,</a:t>
                      </a:r>
                      <a:r>
                        <a:rPr lang="en-US" baseline="0" dirty="0" smtClean="0">
                          <a:solidFill>
                            <a:srgbClr val="008000"/>
                          </a:solidFill>
                        </a:rPr>
                        <a:t> including </a:t>
                      </a:r>
                      <a:r>
                        <a:rPr lang="en-US" baseline="0" dirty="0" err="1" smtClean="0">
                          <a:solidFill>
                            <a:srgbClr val="008000"/>
                          </a:solidFill>
                        </a:rPr>
                        <a:t>T.Dep</a:t>
                      </a:r>
                      <a:r>
                        <a:rPr lang="en-US" baseline="0" dirty="0" smtClean="0">
                          <a:solidFill>
                            <a:srgbClr val="008000"/>
                          </a:solidFill>
                        </a:rPr>
                        <a:t>. Statistical </a:t>
                      </a:r>
                      <a:r>
                        <a:rPr lang="en-US" baseline="0" dirty="0" err="1" smtClean="0">
                          <a:solidFill>
                            <a:srgbClr val="008000"/>
                          </a:solidFill>
                        </a:rPr>
                        <a:t>Unc</a:t>
                      </a:r>
                      <a:r>
                        <a:rPr lang="en-US" baseline="0" dirty="0" smtClean="0">
                          <a:solidFill>
                            <a:srgbClr val="008000"/>
                          </a:solidFill>
                        </a:rPr>
                        <a:t>.</a:t>
                      </a:r>
                      <a:endParaRPr lang="en-US" dirty="0">
                        <a:solidFill>
                          <a:srgbClr val="008000"/>
                        </a:solidFill>
                      </a:endParaRPr>
                    </a:p>
                  </a:txBody>
                  <a:tcPr/>
                </a:tc>
                <a:tc>
                  <a:txBody>
                    <a:bodyPr/>
                    <a:lstStyle/>
                    <a:p>
                      <a:pPr algn="ctr"/>
                      <a:r>
                        <a:rPr lang="en-US" dirty="0" smtClean="0">
                          <a:solidFill>
                            <a:srgbClr val="008000"/>
                          </a:solidFill>
                        </a:rPr>
                        <a:t>L1 Used</a:t>
                      </a:r>
                      <a:r>
                        <a:rPr lang="en-US" baseline="0" dirty="0" smtClean="0">
                          <a:solidFill>
                            <a:srgbClr val="008000"/>
                          </a:solidFill>
                        </a:rPr>
                        <a:t> in PE Runs (from EVNT </a:t>
                      </a:r>
                      <a:r>
                        <a:rPr lang="en-US" baseline="0" dirty="0" err="1" smtClean="0">
                          <a:solidFill>
                            <a:srgbClr val="008000"/>
                          </a:solidFill>
                        </a:rPr>
                        <a:t>aLOGs</a:t>
                      </a:r>
                      <a:r>
                        <a:rPr lang="en-US" baseline="0" dirty="0" smtClean="0">
                          <a:solidFill>
                            <a:srgbClr val="008000"/>
                          </a:solidFill>
                        </a:rPr>
                        <a:t>)</a:t>
                      </a:r>
                      <a:endParaRPr lang="en-US" dirty="0">
                        <a:solidFill>
                          <a:srgbClr val="008000"/>
                        </a:solidFill>
                      </a:endParaRPr>
                    </a:p>
                  </a:txBody>
                  <a:tcPr/>
                </a:tc>
              </a:tr>
              <a:tr h="629856">
                <a:tc>
                  <a:txBody>
                    <a:bodyPr/>
                    <a:lstStyle/>
                    <a:p>
                      <a:r>
                        <a:rPr lang="en-US" dirty="0" smtClean="0"/>
                        <a:t> GW150914</a:t>
                      </a:r>
                      <a:endParaRPr lang="en-US" dirty="0"/>
                    </a:p>
                  </a:txBody>
                  <a:tcPr/>
                </a:tc>
                <a:tc>
                  <a:txBody>
                    <a:bodyPr/>
                    <a:lstStyle/>
                    <a:p>
                      <a:pPr algn="ctr"/>
                      <a:r>
                        <a:rPr lang="en-US" dirty="0" smtClean="0">
                          <a:solidFill>
                            <a:srgbClr val="B80000"/>
                          </a:solidFill>
                        </a:rPr>
                        <a:t>4.5% / 3.1 </a:t>
                      </a:r>
                      <a:r>
                        <a:rPr lang="en-US" dirty="0" err="1" smtClean="0">
                          <a:solidFill>
                            <a:srgbClr val="B80000"/>
                          </a:solidFill>
                        </a:rPr>
                        <a:t>deg</a:t>
                      </a:r>
                      <a:endParaRPr lang="en-US" dirty="0">
                        <a:solidFill>
                          <a:srgbClr val="B80000"/>
                        </a:solidFill>
                      </a:endParaRPr>
                    </a:p>
                  </a:txBody>
                  <a:tcPr/>
                </a:tc>
                <a:tc>
                  <a:txBody>
                    <a:bodyPr/>
                    <a:lstStyle/>
                    <a:p>
                      <a:pPr algn="ctr"/>
                      <a:r>
                        <a:rPr lang="en-US" dirty="0" smtClean="0">
                          <a:solidFill>
                            <a:srgbClr val="B80000"/>
                          </a:solidFill>
                        </a:rPr>
                        <a:t>4.82% / 3.158 </a:t>
                      </a:r>
                      <a:r>
                        <a:rPr lang="en-US" dirty="0" err="1" smtClean="0">
                          <a:solidFill>
                            <a:srgbClr val="B80000"/>
                          </a:solidFill>
                        </a:rPr>
                        <a:t>deg</a:t>
                      </a:r>
                      <a:endParaRPr lang="en-US" dirty="0">
                        <a:solidFill>
                          <a:srgbClr val="B80000"/>
                        </a:solidFill>
                      </a:endParaRPr>
                    </a:p>
                  </a:txBody>
                  <a:tcPr/>
                </a:tc>
                <a:tc>
                  <a:txBody>
                    <a:bodyPr/>
                    <a:lstStyle/>
                    <a:p>
                      <a:pPr algn="ctr"/>
                      <a:r>
                        <a:rPr lang="en-US" dirty="0" smtClean="0">
                          <a:solidFill>
                            <a:srgbClr val="008000"/>
                          </a:solidFill>
                        </a:rPr>
                        <a:t>9.3%</a:t>
                      </a:r>
                      <a:r>
                        <a:rPr lang="en-US" baseline="0" dirty="0" smtClean="0">
                          <a:solidFill>
                            <a:srgbClr val="008000"/>
                          </a:solidFill>
                        </a:rPr>
                        <a:t> / 5.4 </a:t>
                      </a:r>
                      <a:r>
                        <a:rPr lang="en-US" baseline="0" dirty="0" err="1" smtClean="0">
                          <a:solidFill>
                            <a:srgbClr val="008000"/>
                          </a:solidFill>
                        </a:rPr>
                        <a:t>deg</a:t>
                      </a:r>
                      <a:endParaRPr lang="en-US" dirty="0">
                        <a:solidFill>
                          <a:srgbClr val="008000"/>
                        </a:solidFill>
                      </a:endParaRPr>
                    </a:p>
                  </a:txBody>
                  <a:tcPr/>
                </a:tc>
                <a:tc>
                  <a:txBody>
                    <a:bodyPr/>
                    <a:lstStyle/>
                    <a:p>
                      <a:pPr algn="ctr"/>
                      <a:r>
                        <a:rPr lang="en-US" dirty="0" smtClean="0">
                          <a:solidFill>
                            <a:srgbClr val="008000"/>
                          </a:solidFill>
                        </a:rPr>
                        <a:t>8.23% / 4.196 </a:t>
                      </a:r>
                      <a:r>
                        <a:rPr lang="en-US" dirty="0" err="1" smtClean="0">
                          <a:solidFill>
                            <a:srgbClr val="008000"/>
                          </a:solidFill>
                        </a:rPr>
                        <a:t>deg</a:t>
                      </a:r>
                      <a:endParaRPr lang="en-US" dirty="0">
                        <a:solidFill>
                          <a:srgbClr val="008000"/>
                        </a:solidFill>
                      </a:endParaRPr>
                    </a:p>
                  </a:txBody>
                  <a:tcPr/>
                </a:tc>
              </a:tr>
              <a:tr h="629856">
                <a:tc>
                  <a:txBody>
                    <a:bodyPr/>
                    <a:lstStyle/>
                    <a:p>
                      <a:r>
                        <a:rPr lang="en-US" dirty="0" smtClean="0"/>
                        <a:t>LVT151012</a:t>
                      </a:r>
                      <a:endParaRPr lang="en-US" dirty="0"/>
                    </a:p>
                  </a:txBody>
                  <a:tcPr/>
                </a:tc>
                <a:tc>
                  <a:txBody>
                    <a:bodyPr/>
                    <a:lstStyle/>
                    <a:p>
                      <a:pPr algn="ctr"/>
                      <a:r>
                        <a:rPr lang="en-US" dirty="0" smtClean="0">
                          <a:solidFill>
                            <a:srgbClr val="B80000"/>
                          </a:solidFill>
                        </a:rPr>
                        <a:t>4.5% / 3.1 </a:t>
                      </a:r>
                      <a:r>
                        <a:rPr lang="en-US" dirty="0" err="1" smtClean="0">
                          <a:solidFill>
                            <a:srgbClr val="B80000"/>
                          </a:solidFill>
                        </a:rPr>
                        <a:t>deg</a:t>
                      </a:r>
                      <a:endParaRPr lang="en-US" dirty="0">
                        <a:solidFill>
                          <a:srgbClr val="B80000"/>
                        </a:solidFill>
                      </a:endParaRPr>
                    </a:p>
                  </a:txBody>
                  <a:tcPr/>
                </a:tc>
                <a:tc>
                  <a:txBody>
                    <a:bodyPr/>
                    <a:lstStyle/>
                    <a:p>
                      <a:pPr algn="ctr"/>
                      <a:r>
                        <a:rPr lang="en-US" dirty="0" smtClean="0">
                          <a:solidFill>
                            <a:srgbClr val="B80000"/>
                          </a:solidFill>
                        </a:rPr>
                        <a:t>4.19%</a:t>
                      </a:r>
                      <a:r>
                        <a:rPr lang="en-US" baseline="0" dirty="0" smtClean="0">
                          <a:solidFill>
                            <a:srgbClr val="B80000"/>
                          </a:solidFill>
                        </a:rPr>
                        <a:t> / 2.667 </a:t>
                      </a:r>
                      <a:r>
                        <a:rPr lang="en-US" baseline="0" dirty="0" err="1" smtClean="0">
                          <a:solidFill>
                            <a:srgbClr val="B80000"/>
                          </a:solidFill>
                        </a:rPr>
                        <a:t>deg</a:t>
                      </a:r>
                      <a:endParaRPr lang="en-US" dirty="0">
                        <a:solidFill>
                          <a:srgbClr val="B80000"/>
                        </a:solidFill>
                      </a:endParaRPr>
                    </a:p>
                  </a:txBody>
                  <a:tcPr/>
                </a:tc>
                <a:tc>
                  <a:txBody>
                    <a:bodyPr/>
                    <a:lstStyle/>
                    <a:p>
                      <a:pPr algn="ctr"/>
                      <a:r>
                        <a:rPr lang="en-US" dirty="0" smtClean="0">
                          <a:solidFill>
                            <a:srgbClr val="008000"/>
                          </a:solidFill>
                        </a:rPr>
                        <a:t>9.6%</a:t>
                      </a:r>
                      <a:r>
                        <a:rPr lang="en-US" baseline="0" dirty="0" smtClean="0">
                          <a:solidFill>
                            <a:srgbClr val="008000"/>
                          </a:solidFill>
                        </a:rPr>
                        <a:t> / 5.6 </a:t>
                      </a:r>
                      <a:r>
                        <a:rPr lang="en-US" baseline="0" dirty="0" err="1" smtClean="0">
                          <a:solidFill>
                            <a:srgbClr val="008000"/>
                          </a:solidFill>
                        </a:rPr>
                        <a:t>deg</a:t>
                      </a:r>
                      <a:endParaRPr lang="en-US" dirty="0">
                        <a:solidFill>
                          <a:srgbClr val="008000"/>
                        </a:solidFill>
                      </a:endParaRPr>
                    </a:p>
                  </a:txBody>
                  <a:tcPr/>
                </a:tc>
                <a:tc>
                  <a:txBody>
                    <a:bodyPr/>
                    <a:lstStyle/>
                    <a:p>
                      <a:pPr algn="ctr"/>
                      <a:r>
                        <a:rPr lang="en-US" dirty="0" smtClean="0">
                          <a:solidFill>
                            <a:srgbClr val="008000"/>
                          </a:solidFill>
                        </a:rPr>
                        <a:t>8.32%</a:t>
                      </a:r>
                      <a:r>
                        <a:rPr lang="en-US" baseline="0" dirty="0" smtClean="0">
                          <a:solidFill>
                            <a:srgbClr val="008000"/>
                          </a:solidFill>
                        </a:rPr>
                        <a:t> / 4.283 </a:t>
                      </a:r>
                      <a:r>
                        <a:rPr lang="en-US" baseline="0" dirty="0" err="1" smtClean="0">
                          <a:solidFill>
                            <a:srgbClr val="008000"/>
                          </a:solidFill>
                        </a:rPr>
                        <a:t>deg</a:t>
                      </a:r>
                      <a:endParaRPr lang="en-US" dirty="0">
                        <a:solidFill>
                          <a:srgbClr val="008000"/>
                        </a:solidFill>
                      </a:endParaRPr>
                    </a:p>
                  </a:txBody>
                  <a:tcPr/>
                </a:tc>
              </a:tr>
              <a:tr h="629856">
                <a:tc>
                  <a:txBody>
                    <a:bodyPr/>
                    <a:lstStyle/>
                    <a:p>
                      <a:r>
                        <a:rPr lang="en-US" dirty="0" smtClean="0"/>
                        <a:t>GW151226</a:t>
                      </a:r>
                      <a:endParaRPr lang="en-US" dirty="0"/>
                    </a:p>
                  </a:txBody>
                  <a:tcPr/>
                </a:tc>
                <a:tc>
                  <a:txBody>
                    <a:bodyPr/>
                    <a:lstStyle/>
                    <a:p>
                      <a:pPr algn="ctr"/>
                      <a:r>
                        <a:rPr lang="en-US" dirty="0" smtClean="0">
                          <a:solidFill>
                            <a:srgbClr val="B80000"/>
                          </a:solidFill>
                        </a:rPr>
                        <a:t>4.3% / 3.1 </a:t>
                      </a:r>
                      <a:r>
                        <a:rPr lang="en-US" dirty="0" err="1" smtClean="0">
                          <a:solidFill>
                            <a:srgbClr val="B80000"/>
                          </a:solidFill>
                        </a:rPr>
                        <a:t>deg</a:t>
                      </a:r>
                      <a:endParaRPr lang="en-US" dirty="0">
                        <a:solidFill>
                          <a:srgbClr val="B80000"/>
                        </a:solidFill>
                      </a:endParaRPr>
                    </a:p>
                  </a:txBody>
                  <a:tcPr/>
                </a:tc>
                <a:tc>
                  <a:txBody>
                    <a:bodyPr/>
                    <a:lstStyle/>
                    <a:p>
                      <a:pPr algn="ctr"/>
                      <a:r>
                        <a:rPr lang="en-US" dirty="0" smtClean="0">
                          <a:solidFill>
                            <a:srgbClr val="B80000"/>
                          </a:solidFill>
                        </a:rPr>
                        <a:t>4.22% / 2.71 </a:t>
                      </a:r>
                      <a:r>
                        <a:rPr lang="en-US" dirty="0" err="1" smtClean="0">
                          <a:solidFill>
                            <a:srgbClr val="B80000"/>
                          </a:solidFill>
                        </a:rPr>
                        <a:t>deg</a:t>
                      </a:r>
                      <a:endParaRPr lang="en-US" dirty="0">
                        <a:solidFill>
                          <a:srgbClr val="B80000"/>
                        </a:solidFill>
                      </a:endParaRPr>
                    </a:p>
                  </a:txBody>
                  <a:tcPr/>
                </a:tc>
                <a:tc>
                  <a:txBody>
                    <a:bodyPr/>
                    <a:lstStyle/>
                    <a:p>
                      <a:pPr algn="ctr"/>
                      <a:r>
                        <a:rPr lang="en-US" dirty="0" smtClean="0">
                          <a:solidFill>
                            <a:srgbClr val="008000"/>
                          </a:solidFill>
                        </a:rPr>
                        <a:t>7.4%</a:t>
                      </a:r>
                      <a:r>
                        <a:rPr lang="en-US" baseline="0" dirty="0" smtClean="0">
                          <a:solidFill>
                            <a:srgbClr val="008000"/>
                          </a:solidFill>
                        </a:rPr>
                        <a:t> / 4.7 </a:t>
                      </a:r>
                      <a:r>
                        <a:rPr lang="en-US" baseline="0" dirty="0" err="1" smtClean="0">
                          <a:solidFill>
                            <a:srgbClr val="008000"/>
                          </a:solidFill>
                        </a:rPr>
                        <a:t>deg</a:t>
                      </a:r>
                      <a:endParaRPr lang="en-US" dirty="0">
                        <a:solidFill>
                          <a:srgbClr val="008000"/>
                        </a:solidFill>
                      </a:endParaRPr>
                    </a:p>
                  </a:txBody>
                  <a:tcPr/>
                </a:tc>
                <a:tc>
                  <a:txBody>
                    <a:bodyPr/>
                    <a:lstStyle/>
                    <a:p>
                      <a:pPr algn="ctr"/>
                      <a:r>
                        <a:rPr lang="en-US" dirty="0" smtClean="0">
                          <a:solidFill>
                            <a:srgbClr val="008000"/>
                          </a:solidFill>
                        </a:rPr>
                        <a:t>6.88% / 3.573</a:t>
                      </a:r>
                      <a:r>
                        <a:rPr lang="en-US" baseline="0" dirty="0" smtClean="0">
                          <a:solidFill>
                            <a:srgbClr val="008000"/>
                          </a:solidFill>
                        </a:rPr>
                        <a:t> </a:t>
                      </a:r>
                      <a:r>
                        <a:rPr lang="en-US" baseline="0" dirty="0" err="1" smtClean="0">
                          <a:solidFill>
                            <a:srgbClr val="008000"/>
                          </a:solidFill>
                        </a:rPr>
                        <a:t>deg</a:t>
                      </a:r>
                      <a:endParaRPr lang="en-US" dirty="0">
                        <a:solidFill>
                          <a:srgbClr val="008000"/>
                        </a:solidFill>
                      </a:endParaRPr>
                    </a:p>
                  </a:txBody>
                  <a:tcPr/>
                </a:tc>
              </a:tr>
              <a:tr h="629856">
                <a:tc>
                  <a:txBody>
                    <a:bodyPr/>
                    <a:lstStyle/>
                    <a:p>
                      <a:r>
                        <a:rPr lang="en-US" dirty="0" smtClean="0"/>
                        <a:t>All O1</a:t>
                      </a:r>
                      <a:endParaRPr lang="en-US" dirty="0"/>
                    </a:p>
                  </a:txBody>
                  <a:tcPr/>
                </a:tc>
                <a:tc>
                  <a:txBody>
                    <a:bodyPr/>
                    <a:lstStyle/>
                    <a:p>
                      <a:pPr algn="ctr"/>
                      <a:r>
                        <a:rPr lang="en-US" dirty="0" smtClean="0">
                          <a:solidFill>
                            <a:srgbClr val="B80000"/>
                          </a:solidFill>
                        </a:rPr>
                        <a:t>6.89% / 4.0 </a:t>
                      </a:r>
                      <a:r>
                        <a:rPr lang="en-US" dirty="0" err="1" smtClean="0">
                          <a:solidFill>
                            <a:srgbClr val="B80000"/>
                          </a:solidFill>
                        </a:rPr>
                        <a:t>deg</a:t>
                      </a:r>
                      <a:endParaRPr lang="en-US" dirty="0">
                        <a:solidFill>
                          <a:srgbClr val="B80000"/>
                        </a:solidFill>
                      </a:endParaRPr>
                    </a:p>
                  </a:txBody>
                  <a:tcPr/>
                </a:tc>
                <a:tc>
                  <a:txBody>
                    <a:bodyPr/>
                    <a:lstStyle/>
                    <a:p>
                      <a:pPr algn="ctr"/>
                      <a:r>
                        <a:rPr lang="en-US" dirty="0" smtClean="0">
                          <a:solidFill>
                            <a:srgbClr val="B80000"/>
                          </a:solidFill>
                        </a:rPr>
                        <a:t>(n/a)</a:t>
                      </a:r>
                      <a:endParaRPr lang="en-US" dirty="0">
                        <a:solidFill>
                          <a:srgbClr val="B8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11.6%</a:t>
                      </a:r>
                      <a:r>
                        <a:rPr lang="en-US" baseline="0" dirty="0" smtClean="0">
                          <a:solidFill>
                            <a:srgbClr val="008000"/>
                          </a:solidFill>
                        </a:rPr>
                        <a:t> / 6.4 </a:t>
                      </a:r>
                      <a:r>
                        <a:rPr lang="en-US" baseline="0" dirty="0" err="1" smtClean="0">
                          <a:solidFill>
                            <a:srgbClr val="008000"/>
                          </a:solidFill>
                        </a:rPr>
                        <a:t>deg</a:t>
                      </a:r>
                      <a:endParaRPr lang="en-US" dirty="0" smtClean="0">
                        <a:solidFill>
                          <a:srgbClr val="008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(n/a)</a:t>
                      </a:r>
                    </a:p>
                  </a:txBody>
                  <a:tcPr/>
                </a:tc>
              </a:tr>
            </a:tbl>
          </a:graphicData>
        </a:graphic>
      </p:graphicFrame>
      <p:sp>
        <p:nvSpPr>
          <p:cNvPr id="7" name="TextBox 6"/>
          <p:cNvSpPr txBox="1"/>
          <p:nvPr/>
        </p:nvSpPr>
        <p:spPr>
          <a:xfrm>
            <a:off x="2207736" y="664740"/>
            <a:ext cx="4946486" cy="461665"/>
          </a:xfrm>
          <a:prstGeom prst="rect">
            <a:avLst/>
          </a:prstGeom>
          <a:noFill/>
        </p:spPr>
        <p:txBody>
          <a:bodyPr wrap="none" rtlCol="0">
            <a:spAutoFit/>
          </a:bodyPr>
          <a:lstStyle/>
          <a:p>
            <a:r>
              <a:rPr lang="en-US" sz="2400" b="1" dirty="0" smtClean="0"/>
              <a:t>Over a 20 – 1000 Hz frequency range:</a:t>
            </a:r>
            <a:endParaRPr lang="en-US" sz="2400" b="1" dirty="0"/>
          </a:p>
        </p:txBody>
      </p:sp>
      <p:sp>
        <p:nvSpPr>
          <p:cNvPr id="8" name="TextBox 7"/>
          <p:cNvSpPr txBox="1"/>
          <p:nvPr/>
        </p:nvSpPr>
        <p:spPr>
          <a:xfrm>
            <a:off x="968332" y="4729389"/>
            <a:ext cx="7161326" cy="2308324"/>
          </a:xfrm>
          <a:prstGeom prst="rect">
            <a:avLst/>
          </a:prstGeom>
          <a:noFill/>
        </p:spPr>
        <p:txBody>
          <a:bodyPr wrap="square" rtlCol="0">
            <a:spAutoFit/>
          </a:bodyPr>
          <a:lstStyle/>
          <a:p>
            <a:r>
              <a:rPr lang="en-US" dirty="0" smtClean="0"/>
              <a:t>Recall, PE group used numbers for EVNT </a:t>
            </a:r>
            <a:r>
              <a:rPr lang="en-US" dirty="0" err="1" smtClean="0"/>
              <a:t>aLOGs</a:t>
            </a:r>
            <a:r>
              <a:rPr lang="en-US" dirty="0" smtClean="0"/>
              <a:t> 11578, 11576, and 11580, which was before Craig corrected and implemented the median subtracted time-dependence statistical uncertainty </a:t>
            </a:r>
            <a:endParaRPr lang="en-US" dirty="0" smtClean="0"/>
          </a:p>
          <a:p>
            <a:endParaRPr lang="en-US" dirty="0" smtClean="0"/>
          </a:p>
          <a:p>
            <a:pPr marL="0" lvl="1"/>
            <a:r>
              <a:rPr lang="en-US" b="1" dirty="0"/>
              <a:t>“</a:t>
            </a:r>
            <a:r>
              <a:rPr lang="en-US" b="1" i="1" dirty="0"/>
              <a:t>Using methods as described in [GW150914 CAL companion paper], the calibration uncertainty (1 sigma) in both detectors is  better than 8% in amplitude and 5 degrees in phase at the time of GW151226.</a:t>
            </a:r>
            <a:r>
              <a:rPr lang="en-US" b="1" dirty="0"/>
              <a:t>” </a:t>
            </a:r>
          </a:p>
          <a:p>
            <a:endParaRPr lang="en-US" dirty="0"/>
          </a:p>
        </p:txBody>
      </p:sp>
    </p:spTree>
    <p:extLst>
      <p:ext uri="{BB962C8B-B14F-4D97-AF65-F5344CB8AC3E}">
        <p14:creationId xmlns:p14="http://schemas.microsoft.com/office/powerpoint/2010/main" val="1045567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227300" y="757083"/>
            <a:ext cx="8716906" cy="5849066"/>
          </a:xfrm>
        </p:spPr>
        <p:txBody>
          <a:bodyPr>
            <a:normAutofit fontScale="70000" lnSpcReduction="20000"/>
          </a:bodyPr>
          <a:lstStyle/>
          <a:p>
            <a:r>
              <a:rPr lang="en-US" sz="2800" dirty="0" smtClean="0"/>
              <a:t>Here’s the “final” (as usual grossly over-simplified) answer for GW151226:</a:t>
            </a:r>
          </a:p>
          <a:p>
            <a:endParaRPr lang="en-US" sz="2800" dirty="0"/>
          </a:p>
          <a:p>
            <a:endParaRPr lang="en-US" sz="2800" dirty="0" smtClean="0"/>
          </a:p>
          <a:p>
            <a:endParaRPr lang="en-US" sz="2800" dirty="0" smtClean="0"/>
          </a:p>
          <a:p>
            <a:endParaRPr lang="en-US" sz="2800" dirty="0" smtClean="0"/>
          </a:p>
          <a:p>
            <a:endParaRPr lang="en-US" sz="2800" dirty="0"/>
          </a:p>
          <a:p>
            <a:endParaRPr lang="en-US" sz="2800" dirty="0" smtClean="0"/>
          </a:p>
          <a:p>
            <a:endParaRPr lang="en-US" sz="2800" dirty="0" smtClean="0"/>
          </a:p>
          <a:p>
            <a:r>
              <a:rPr lang="en-US" sz="2800" dirty="0" smtClean="0"/>
              <a:t>Given the above frequency range, the calibration uncertainty still satisfies the “less than 10% and 10 </a:t>
            </a:r>
            <a:r>
              <a:rPr lang="en-US" sz="2800" dirty="0" err="1" smtClean="0"/>
              <a:t>deg</a:t>
            </a:r>
            <a:r>
              <a:rPr lang="en-US" sz="2800" dirty="0" smtClean="0"/>
              <a:t>” </a:t>
            </a:r>
            <a:r>
              <a:rPr lang="en-US" sz="2800" dirty="0" smtClean="0"/>
              <a:t>statement for all event and candidates (GW150914, LVT151012, and GW151226), </a:t>
            </a:r>
            <a:r>
              <a:rPr lang="en-US" sz="2800" i="1" dirty="0" smtClean="0"/>
              <a:t>but not for all of O1</a:t>
            </a:r>
            <a:r>
              <a:rPr lang="en-US" sz="2800" dirty="0" smtClean="0"/>
              <a:t>.</a:t>
            </a:r>
          </a:p>
          <a:p>
            <a:r>
              <a:rPr lang="en-US" sz="2800" b="1" dirty="0" smtClean="0"/>
              <a:t>Landry, Kissel, and Vitale have agreed on </a:t>
            </a:r>
          </a:p>
          <a:p>
            <a:pPr marL="457200" lvl="1" indent="0">
              <a:buNone/>
            </a:pPr>
            <a:r>
              <a:rPr lang="en-US" sz="2400" b="1" dirty="0" smtClean="0"/>
              <a:t>“</a:t>
            </a:r>
            <a:r>
              <a:rPr lang="en-US" sz="2400" b="1" i="1" dirty="0"/>
              <a:t>Using methods as described in </a:t>
            </a:r>
            <a:r>
              <a:rPr lang="en-US" sz="2400" b="1" i="1" dirty="0" smtClean="0"/>
              <a:t>[GW150914 CAL companion paper]</a:t>
            </a:r>
            <a:r>
              <a:rPr lang="en-US" sz="2400" b="1" i="1" dirty="0"/>
              <a:t>, the calibration uncertainty (1 sigma) in both detectors is  better than 8% in amplitude and 5 degrees in phase at the time of </a:t>
            </a:r>
            <a:r>
              <a:rPr lang="en-US" sz="2400" b="1" i="1" dirty="0" smtClean="0"/>
              <a:t>GW151226.</a:t>
            </a:r>
            <a:r>
              <a:rPr lang="en-US" sz="2400" b="1" dirty="0" smtClean="0"/>
              <a:t>” </a:t>
            </a:r>
          </a:p>
          <a:p>
            <a:pPr marL="0" indent="0">
              <a:buNone/>
            </a:pPr>
            <a:r>
              <a:rPr lang="en-US" b="1" dirty="0" smtClean="0"/>
              <a:t>     </a:t>
            </a:r>
            <a:r>
              <a:rPr lang="en-US" sz="2800" b="1" dirty="0" smtClean="0"/>
              <a:t>for Boxing Day Paper.</a:t>
            </a:r>
            <a:endParaRPr lang="en-US" sz="2800" b="1" dirty="0"/>
          </a:p>
          <a:p>
            <a:r>
              <a:rPr lang="en-US" sz="2800" dirty="0" smtClean="0"/>
              <a:t>There is still more work to do to refine 1-4.5 </a:t>
            </a:r>
            <a:r>
              <a:rPr lang="en-US" sz="2800" dirty="0" smtClean="0"/>
              <a:t>kHz for other searches</a:t>
            </a:r>
            <a:endParaRPr lang="en-US" sz="2800" dirty="0" smtClean="0"/>
          </a:p>
          <a:p>
            <a:r>
              <a:rPr lang="en-US" sz="2800" dirty="0" smtClean="0"/>
              <a:t>All of O1 uncertainty is a function of time. We have plots to show how it evolves. We wait for discussion with search groups on how to fold this information into </a:t>
            </a:r>
            <a:r>
              <a:rPr lang="en-US" sz="2800" dirty="0" smtClean="0"/>
              <a:t>analysis (e.g. Rates </a:t>
            </a:r>
            <a:r>
              <a:rPr lang="en-US" sz="2800" dirty="0"/>
              <a:t>g</a:t>
            </a:r>
            <a:r>
              <a:rPr lang="en-US" sz="2800" dirty="0" smtClean="0"/>
              <a:t>roup and BBH Paper).</a:t>
            </a:r>
            <a:endParaRPr lang="en-US" sz="28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67234304"/>
              </p:ext>
            </p:extLst>
          </p:nvPr>
        </p:nvGraphicFramePr>
        <p:xfrm>
          <a:off x="2026259" y="1418313"/>
          <a:ext cx="5273510" cy="1436733"/>
        </p:xfrm>
        <a:graphic>
          <a:graphicData uri="http://schemas.openxmlformats.org/drawingml/2006/table">
            <a:tbl>
              <a:tblPr firstRow="1" bandRow="1">
                <a:tableStyleId>{5C22544A-7EE6-4342-B048-85BDC9FD1C3A}</a:tableStyleId>
              </a:tblPr>
              <a:tblGrid>
                <a:gridCol w="497243"/>
                <a:gridCol w="1619539"/>
                <a:gridCol w="1578364"/>
                <a:gridCol w="1578364"/>
              </a:tblGrid>
              <a:tr h="478911">
                <a:tc>
                  <a:txBody>
                    <a:bodyPr/>
                    <a:lstStyle/>
                    <a:p>
                      <a:endParaRPr lang="en-US" sz="1800" dirty="0"/>
                    </a:p>
                  </a:txBody>
                  <a:tcPr/>
                </a:tc>
                <a:tc>
                  <a:txBody>
                    <a:bodyPr/>
                    <a:lstStyle/>
                    <a:p>
                      <a:r>
                        <a:rPr lang="en-US" sz="1800" b="0" dirty="0" smtClean="0">
                          <a:solidFill>
                            <a:srgbClr val="7F7F7F"/>
                          </a:solidFill>
                        </a:rPr>
                        <a:t>20-2000 Hz</a:t>
                      </a:r>
                      <a:endParaRPr lang="en-US" sz="1800" b="0" dirty="0">
                        <a:solidFill>
                          <a:srgbClr val="7F7F7F"/>
                        </a:solidFill>
                      </a:endParaRPr>
                    </a:p>
                  </a:txBody>
                  <a:tcPr/>
                </a:tc>
                <a:tc>
                  <a:txBody>
                    <a:bodyPr/>
                    <a:lstStyle/>
                    <a:p>
                      <a:r>
                        <a:rPr lang="en-US" sz="1800" b="0" dirty="0" smtClean="0">
                          <a:solidFill>
                            <a:srgbClr val="7F7F7F"/>
                          </a:solidFill>
                        </a:rPr>
                        <a:t>30-1000</a:t>
                      </a:r>
                      <a:r>
                        <a:rPr lang="en-US" sz="1800" b="0" baseline="0" dirty="0" smtClean="0">
                          <a:solidFill>
                            <a:srgbClr val="7F7F7F"/>
                          </a:solidFill>
                        </a:rPr>
                        <a:t> Hz</a:t>
                      </a:r>
                      <a:endParaRPr lang="en-US" sz="1800" b="0" dirty="0">
                        <a:solidFill>
                          <a:srgbClr val="7F7F7F"/>
                        </a:solidFill>
                      </a:endParaRPr>
                    </a:p>
                  </a:txBody>
                  <a:tcPr/>
                </a:tc>
                <a:tc>
                  <a:txBody>
                    <a:bodyPr/>
                    <a:lstStyle/>
                    <a:p>
                      <a:r>
                        <a:rPr lang="en-US" sz="1800" b="0" dirty="0" smtClean="0"/>
                        <a:t>20-1000 Hz</a:t>
                      </a:r>
                      <a:endParaRPr lang="en-US" sz="1800" b="0" dirty="0"/>
                    </a:p>
                  </a:txBody>
                  <a:tcPr/>
                </a:tc>
              </a:tr>
              <a:tr h="478911">
                <a:tc>
                  <a:txBody>
                    <a:bodyPr/>
                    <a:lstStyle/>
                    <a:p>
                      <a:r>
                        <a:rPr lang="en-US" sz="1800" dirty="0" smtClean="0"/>
                        <a:t>H1</a:t>
                      </a:r>
                      <a:endParaRPr lang="en-US" sz="1800" dirty="0"/>
                    </a:p>
                  </a:txBody>
                  <a:tcPr/>
                </a:tc>
                <a:tc>
                  <a:txBody>
                    <a:bodyPr/>
                    <a:lstStyle/>
                    <a:p>
                      <a:r>
                        <a:rPr lang="en-US" sz="1800" b="1" dirty="0" smtClean="0">
                          <a:solidFill>
                            <a:srgbClr val="7F7F7F"/>
                          </a:solidFill>
                        </a:rPr>
                        <a:t>5.5% / 3.1 </a:t>
                      </a:r>
                      <a:r>
                        <a:rPr lang="en-US" sz="1800" b="1" dirty="0" err="1" smtClean="0">
                          <a:solidFill>
                            <a:srgbClr val="7F7F7F"/>
                          </a:solidFill>
                        </a:rPr>
                        <a:t>deg</a:t>
                      </a:r>
                      <a:endParaRPr lang="en-US" sz="1800" b="1" dirty="0">
                        <a:solidFill>
                          <a:srgbClr val="7F7F7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7F7F7F"/>
                          </a:solidFill>
                        </a:rPr>
                        <a:t>4.3% / 3.1 </a:t>
                      </a:r>
                      <a:r>
                        <a:rPr lang="en-US" sz="1800" b="1" dirty="0" err="1" smtClean="0">
                          <a:solidFill>
                            <a:srgbClr val="7F7F7F"/>
                          </a:solidFill>
                        </a:rPr>
                        <a:t>deg</a:t>
                      </a:r>
                      <a:endParaRPr lang="en-US" sz="1800" b="1" dirty="0" smtClean="0">
                        <a:solidFill>
                          <a:srgbClr val="7F7F7F"/>
                        </a:solidFill>
                      </a:endParaRPr>
                    </a:p>
                  </a:txBody>
                  <a:tcPr/>
                </a:tc>
                <a:tc>
                  <a:txBody>
                    <a:bodyPr/>
                    <a:lstStyle/>
                    <a:p>
                      <a:r>
                        <a:rPr lang="en-US" sz="1600" b="1" dirty="0" smtClean="0"/>
                        <a:t>4.3% / 3.1 </a:t>
                      </a:r>
                      <a:r>
                        <a:rPr lang="en-US" sz="1600" b="1" dirty="0" err="1" smtClean="0"/>
                        <a:t>deg</a:t>
                      </a:r>
                      <a:endParaRPr lang="en-US" sz="1600" b="1" dirty="0"/>
                    </a:p>
                  </a:txBody>
                  <a:tcPr/>
                </a:tc>
              </a:tr>
              <a:tr h="478911">
                <a:tc>
                  <a:txBody>
                    <a:bodyPr/>
                    <a:lstStyle/>
                    <a:p>
                      <a:r>
                        <a:rPr lang="en-US" sz="1800" dirty="0" smtClean="0"/>
                        <a:t>L1</a:t>
                      </a:r>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7F7F7F"/>
                          </a:solidFill>
                        </a:rPr>
                        <a:t>7.4% / 4.7 </a:t>
                      </a:r>
                      <a:r>
                        <a:rPr lang="en-US" sz="1800" b="1" dirty="0" err="1" smtClean="0">
                          <a:solidFill>
                            <a:srgbClr val="7F7F7F"/>
                          </a:solidFill>
                        </a:rPr>
                        <a:t>deg</a:t>
                      </a:r>
                      <a:endParaRPr lang="en-US" sz="1800" b="1" dirty="0" smtClean="0">
                        <a:solidFill>
                          <a:srgbClr val="7F7F7F"/>
                        </a:solidFill>
                      </a:endParaRPr>
                    </a:p>
                  </a:txBody>
                  <a:tcPr/>
                </a:tc>
                <a:tc>
                  <a:txBody>
                    <a:bodyPr/>
                    <a:lstStyle/>
                    <a:p>
                      <a:r>
                        <a:rPr lang="en-US" sz="1800" b="1" dirty="0" smtClean="0">
                          <a:solidFill>
                            <a:srgbClr val="7F7F7F"/>
                          </a:solidFill>
                        </a:rPr>
                        <a:t>7.4% / 4.3 </a:t>
                      </a:r>
                      <a:r>
                        <a:rPr lang="en-US" sz="1800" b="1" dirty="0" err="1" smtClean="0">
                          <a:solidFill>
                            <a:srgbClr val="7F7F7F"/>
                          </a:solidFill>
                        </a:rPr>
                        <a:t>deg</a:t>
                      </a:r>
                      <a:endParaRPr lang="en-US" sz="1800" b="1" dirty="0">
                        <a:solidFill>
                          <a:srgbClr val="7F7F7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7.4% / 4.7 </a:t>
                      </a:r>
                      <a:r>
                        <a:rPr lang="en-US" sz="1600" b="1" dirty="0" err="1" smtClean="0"/>
                        <a:t>deg</a:t>
                      </a:r>
                      <a:endParaRPr lang="en-US" sz="1600" b="1" dirty="0" smtClean="0"/>
                    </a:p>
                  </a:txBody>
                  <a:tcPr/>
                </a:tc>
              </a:tr>
            </a:tbl>
          </a:graphicData>
        </a:graphic>
      </p:graphicFrame>
    </p:spTree>
    <p:extLst>
      <p:ext uri="{BB962C8B-B14F-4D97-AF65-F5344CB8AC3E}">
        <p14:creationId xmlns:p14="http://schemas.microsoft.com/office/powerpoint/2010/main" val="1117326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2013"/>
            <a:ext cx="9144000" cy="722615"/>
          </a:xfrm>
        </p:spPr>
        <p:txBody>
          <a:bodyPr>
            <a:normAutofit fontScale="90000"/>
          </a:bodyPr>
          <a:lstStyle/>
          <a:p>
            <a:r>
              <a:rPr lang="en-US" dirty="0" smtClean="0"/>
              <a:t>Appendix A: </a:t>
            </a:r>
            <a:br>
              <a:rPr lang="en-US" dirty="0" smtClean="0"/>
            </a:br>
            <a:r>
              <a:rPr lang="en-US" dirty="0" smtClean="0"/>
              <a:t>Overall C02 Uncertainty Plots for </a:t>
            </a:r>
            <a:br>
              <a:rPr lang="en-US" dirty="0" smtClean="0"/>
            </a:br>
            <a:r>
              <a:rPr lang="en-US" dirty="0" smtClean="0"/>
              <a:t>GW150914, LVT151012, and GW151226</a:t>
            </a:r>
            <a:endParaRPr lang="en-US"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22</a:t>
            </a:fld>
            <a:endParaRPr lang="en-US"/>
          </a:p>
        </p:txBody>
      </p:sp>
    </p:spTree>
    <p:extLst>
      <p:ext uri="{BB962C8B-B14F-4D97-AF65-F5344CB8AC3E}">
        <p14:creationId xmlns:p14="http://schemas.microsoft.com/office/powerpoint/2010/main" val="2199879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3-May-2016_GW150914_ResponseFunction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70" y="822960"/>
            <a:ext cx="8046720" cy="6217920"/>
          </a:xfrm>
          <a:prstGeom prst="rect">
            <a:avLst/>
          </a:prstGeom>
        </p:spPr>
      </p:pic>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23</a:t>
            </a:fld>
            <a:endParaRPr lang="en-US"/>
          </a:p>
        </p:txBody>
      </p:sp>
      <p:sp>
        <p:nvSpPr>
          <p:cNvPr id="6" name="Title 1"/>
          <p:cNvSpPr>
            <a:spLocks noGrp="1"/>
          </p:cNvSpPr>
          <p:nvPr>
            <p:ph type="title"/>
          </p:nvPr>
        </p:nvSpPr>
        <p:spPr>
          <a:xfrm>
            <a:off x="457200" y="-1"/>
            <a:ext cx="8229600" cy="937745"/>
          </a:xfrm>
        </p:spPr>
        <p:txBody>
          <a:bodyPr>
            <a:noAutofit/>
          </a:bodyPr>
          <a:lstStyle/>
          <a:p>
            <a:r>
              <a:rPr lang="en-US" sz="3200" dirty="0" smtClean="0"/>
              <a:t>GW150914</a:t>
            </a:r>
            <a:br>
              <a:rPr lang="en-US" sz="3200" dirty="0" smtClean="0"/>
            </a:br>
            <a:r>
              <a:rPr lang="en-US" sz="3200" dirty="0" smtClean="0"/>
              <a:t>C02 Total Uncertainty and Error</a:t>
            </a:r>
            <a:endParaRPr lang="en-US" sz="3200" dirty="0"/>
          </a:p>
        </p:txBody>
      </p:sp>
    </p:spTree>
    <p:extLst>
      <p:ext uri="{BB962C8B-B14F-4D97-AF65-F5344CB8AC3E}">
        <p14:creationId xmlns:p14="http://schemas.microsoft.com/office/powerpoint/2010/main" val="1966471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24</a:t>
            </a:fld>
            <a:endParaRPr lang="en-US"/>
          </a:p>
        </p:txBody>
      </p:sp>
      <p:sp>
        <p:nvSpPr>
          <p:cNvPr id="6" name="Title 1"/>
          <p:cNvSpPr>
            <a:spLocks noGrp="1"/>
          </p:cNvSpPr>
          <p:nvPr>
            <p:ph type="title"/>
          </p:nvPr>
        </p:nvSpPr>
        <p:spPr>
          <a:xfrm>
            <a:off x="457200" y="-1"/>
            <a:ext cx="8229600" cy="937745"/>
          </a:xfrm>
        </p:spPr>
        <p:txBody>
          <a:bodyPr>
            <a:noAutofit/>
          </a:bodyPr>
          <a:lstStyle/>
          <a:p>
            <a:r>
              <a:rPr lang="en-US" sz="3200" dirty="0" smtClean="0"/>
              <a:t>LVT151012</a:t>
            </a:r>
            <a:br>
              <a:rPr lang="en-US" sz="3200" dirty="0" smtClean="0"/>
            </a:br>
            <a:r>
              <a:rPr lang="en-US" sz="3200" dirty="0" smtClean="0"/>
              <a:t>C02 Total Uncertainty and Error</a:t>
            </a:r>
            <a:endParaRPr lang="en-US" sz="3200" dirty="0"/>
          </a:p>
        </p:txBody>
      </p:sp>
      <p:pic>
        <p:nvPicPr>
          <p:cNvPr id="7" name="Picture 6" descr="03-May-2016_LVT151012_ResponseFunction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22960"/>
            <a:ext cx="8046720" cy="6217920"/>
          </a:xfrm>
          <a:prstGeom prst="rect">
            <a:avLst/>
          </a:prstGeom>
        </p:spPr>
      </p:pic>
    </p:spTree>
    <p:extLst>
      <p:ext uri="{BB962C8B-B14F-4D97-AF65-F5344CB8AC3E}">
        <p14:creationId xmlns:p14="http://schemas.microsoft.com/office/powerpoint/2010/main" val="75303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25</a:t>
            </a:fld>
            <a:endParaRPr lang="en-US"/>
          </a:p>
        </p:txBody>
      </p:sp>
      <p:sp>
        <p:nvSpPr>
          <p:cNvPr id="6" name="Title 1"/>
          <p:cNvSpPr>
            <a:spLocks noGrp="1"/>
          </p:cNvSpPr>
          <p:nvPr>
            <p:ph type="title"/>
          </p:nvPr>
        </p:nvSpPr>
        <p:spPr>
          <a:xfrm>
            <a:off x="457200" y="-1"/>
            <a:ext cx="8229600" cy="937745"/>
          </a:xfrm>
        </p:spPr>
        <p:txBody>
          <a:bodyPr>
            <a:noAutofit/>
          </a:bodyPr>
          <a:lstStyle/>
          <a:p>
            <a:r>
              <a:rPr lang="en-US" sz="3200" dirty="0" smtClean="0"/>
              <a:t>GW151226</a:t>
            </a:r>
            <a:br>
              <a:rPr lang="en-US" sz="3200" dirty="0" smtClean="0"/>
            </a:br>
            <a:r>
              <a:rPr lang="en-US" sz="3200" dirty="0" smtClean="0"/>
              <a:t>C02 Total Uncertainty and Error</a:t>
            </a:r>
            <a:endParaRPr lang="en-US" sz="3200" dirty="0"/>
          </a:p>
        </p:txBody>
      </p:sp>
      <p:pic>
        <p:nvPicPr>
          <p:cNvPr id="7" name="Picture 6" descr="03-May-2016_GW151226_ResponseFunction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22960"/>
            <a:ext cx="8046720" cy="6217920"/>
          </a:xfrm>
          <a:prstGeom prst="rect">
            <a:avLst/>
          </a:prstGeom>
        </p:spPr>
      </p:pic>
    </p:spTree>
    <p:extLst>
      <p:ext uri="{BB962C8B-B14F-4D97-AF65-F5344CB8AC3E}">
        <p14:creationId xmlns:p14="http://schemas.microsoft.com/office/powerpoint/2010/main" val="302943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3-May-2016_GW150914_Max1Sigma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22960"/>
            <a:ext cx="8051116" cy="6221317"/>
          </a:xfrm>
          <a:prstGeom prst="rect">
            <a:avLst/>
          </a:prstGeom>
        </p:spPr>
      </p:pic>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26</a:t>
            </a:fld>
            <a:endParaRPr lang="en-US"/>
          </a:p>
        </p:txBody>
      </p:sp>
      <p:sp>
        <p:nvSpPr>
          <p:cNvPr id="10" name="Title 1"/>
          <p:cNvSpPr>
            <a:spLocks noGrp="1"/>
          </p:cNvSpPr>
          <p:nvPr>
            <p:ph type="title"/>
          </p:nvPr>
        </p:nvSpPr>
        <p:spPr>
          <a:xfrm>
            <a:off x="457200" y="11874"/>
            <a:ext cx="8229600" cy="1032704"/>
          </a:xfrm>
        </p:spPr>
        <p:txBody>
          <a:bodyPr>
            <a:noAutofit/>
          </a:bodyPr>
          <a:lstStyle/>
          <a:p>
            <a:r>
              <a:rPr lang="en-US" sz="3200" dirty="0" smtClean="0"/>
              <a:t>GW150914 </a:t>
            </a:r>
            <a:br>
              <a:rPr lang="en-US" sz="3200" dirty="0" smtClean="0"/>
            </a:br>
            <a:r>
              <a:rPr lang="en-US" sz="3200" dirty="0" smtClean="0"/>
              <a:t>C02 Maximum 1-</a:t>
            </a:r>
            <a:r>
              <a:rPr lang="en-US" sz="3200" dirty="0" smtClean="0">
                <a:latin typeface="Symbol"/>
              </a:rPr>
              <a:t>s </a:t>
            </a:r>
            <a:r>
              <a:rPr lang="en-US" sz="3200" dirty="0" smtClean="0"/>
              <a:t>Error and Uncertainty</a:t>
            </a:r>
            <a:endParaRPr lang="en-US" sz="3200" dirty="0"/>
          </a:p>
        </p:txBody>
      </p:sp>
    </p:spTree>
    <p:extLst>
      <p:ext uri="{BB962C8B-B14F-4D97-AF65-F5344CB8AC3E}">
        <p14:creationId xmlns:p14="http://schemas.microsoft.com/office/powerpoint/2010/main" val="22932284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03-May-2016_LVT151012_Max1Sigma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22960"/>
            <a:ext cx="8046720" cy="6217920"/>
          </a:xfrm>
          <a:prstGeom prst="rect">
            <a:avLst/>
          </a:prstGeom>
        </p:spPr>
      </p:pic>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27</a:t>
            </a:fld>
            <a:endParaRPr lang="en-US"/>
          </a:p>
        </p:txBody>
      </p:sp>
      <p:sp>
        <p:nvSpPr>
          <p:cNvPr id="8" name="Title 1"/>
          <p:cNvSpPr>
            <a:spLocks noGrp="1"/>
          </p:cNvSpPr>
          <p:nvPr>
            <p:ph type="title"/>
          </p:nvPr>
        </p:nvSpPr>
        <p:spPr>
          <a:xfrm>
            <a:off x="457200" y="11874"/>
            <a:ext cx="8229600" cy="1032704"/>
          </a:xfrm>
        </p:spPr>
        <p:txBody>
          <a:bodyPr>
            <a:noAutofit/>
          </a:bodyPr>
          <a:lstStyle/>
          <a:p>
            <a:r>
              <a:rPr lang="en-US" sz="3200" dirty="0" smtClean="0"/>
              <a:t>LVT151012 </a:t>
            </a:r>
            <a:br>
              <a:rPr lang="en-US" sz="3200" dirty="0" smtClean="0"/>
            </a:br>
            <a:r>
              <a:rPr lang="en-US" sz="3200" dirty="0" smtClean="0"/>
              <a:t>C02 Maximum 1-</a:t>
            </a:r>
            <a:r>
              <a:rPr lang="en-US" sz="3200" dirty="0" smtClean="0">
                <a:latin typeface="Symbol"/>
              </a:rPr>
              <a:t>s </a:t>
            </a:r>
            <a:r>
              <a:rPr lang="en-US" sz="3200" dirty="0" smtClean="0"/>
              <a:t>Error and Uncertainty</a:t>
            </a:r>
            <a:endParaRPr lang="en-US" sz="3200" dirty="0"/>
          </a:p>
        </p:txBody>
      </p:sp>
    </p:spTree>
    <p:extLst>
      <p:ext uri="{BB962C8B-B14F-4D97-AF65-F5344CB8AC3E}">
        <p14:creationId xmlns:p14="http://schemas.microsoft.com/office/powerpoint/2010/main" val="32026613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3-May-2016_GW151226_Max1Sigma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22960"/>
            <a:ext cx="8046720" cy="6217920"/>
          </a:xfrm>
          <a:prstGeom prst="rect">
            <a:avLst/>
          </a:prstGeom>
        </p:spPr>
      </p:pic>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28</a:t>
            </a:fld>
            <a:endParaRPr lang="en-US"/>
          </a:p>
        </p:txBody>
      </p:sp>
      <p:sp>
        <p:nvSpPr>
          <p:cNvPr id="6" name="Title 1"/>
          <p:cNvSpPr>
            <a:spLocks noGrp="1"/>
          </p:cNvSpPr>
          <p:nvPr>
            <p:ph type="title"/>
          </p:nvPr>
        </p:nvSpPr>
        <p:spPr>
          <a:xfrm>
            <a:off x="457200" y="11874"/>
            <a:ext cx="8229600" cy="1032704"/>
          </a:xfrm>
        </p:spPr>
        <p:txBody>
          <a:bodyPr>
            <a:noAutofit/>
          </a:bodyPr>
          <a:lstStyle/>
          <a:p>
            <a:r>
              <a:rPr lang="en-US" sz="3200" dirty="0" smtClean="0"/>
              <a:t>GW151226 </a:t>
            </a:r>
            <a:br>
              <a:rPr lang="en-US" sz="3200" dirty="0" smtClean="0"/>
            </a:br>
            <a:r>
              <a:rPr lang="en-US" sz="3200" dirty="0" smtClean="0"/>
              <a:t>C02 Maximum 1-</a:t>
            </a:r>
            <a:r>
              <a:rPr lang="en-US" sz="3200" dirty="0" smtClean="0">
                <a:latin typeface="Symbol"/>
              </a:rPr>
              <a:t>s </a:t>
            </a:r>
            <a:r>
              <a:rPr lang="en-US" sz="3200" dirty="0" smtClean="0"/>
              <a:t>Error and Uncertainty</a:t>
            </a:r>
            <a:endParaRPr lang="en-US" sz="3200" dirty="0"/>
          </a:p>
        </p:txBody>
      </p:sp>
    </p:spTree>
    <p:extLst>
      <p:ext uri="{BB962C8B-B14F-4D97-AF65-F5344CB8AC3E}">
        <p14:creationId xmlns:p14="http://schemas.microsoft.com/office/powerpoint/2010/main" val="17377868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29</a:t>
            </a:fld>
            <a:endParaRPr lang="en-US"/>
          </a:p>
        </p:txBody>
      </p:sp>
      <p:sp>
        <p:nvSpPr>
          <p:cNvPr id="6" name="Title 1"/>
          <p:cNvSpPr>
            <a:spLocks noGrp="1"/>
          </p:cNvSpPr>
          <p:nvPr>
            <p:ph type="title"/>
          </p:nvPr>
        </p:nvSpPr>
        <p:spPr>
          <a:xfrm>
            <a:off x="0" y="2742013"/>
            <a:ext cx="9144000" cy="722615"/>
          </a:xfrm>
        </p:spPr>
        <p:txBody>
          <a:bodyPr>
            <a:normAutofit fontScale="90000"/>
          </a:bodyPr>
          <a:lstStyle/>
          <a:p>
            <a:r>
              <a:rPr lang="en-US" dirty="0" smtClean="0"/>
              <a:t>Appendix B: </a:t>
            </a:r>
            <a:br>
              <a:rPr lang="en-US" dirty="0" smtClean="0"/>
            </a:br>
            <a:r>
              <a:rPr lang="en-US" dirty="0" smtClean="0"/>
              <a:t>Why is </a:t>
            </a:r>
            <a:r>
              <a:rPr lang="en-US" b="1" dirty="0" smtClean="0">
                <a:solidFill>
                  <a:srgbClr val="0000FF"/>
                </a:solidFill>
              </a:rPr>
              <a:t>L1</a:t>
            </a:r>
            <a:r>
              <a:rPr lang="en-US" dirty="0" smtClean="0"/>
              <a:t> Uncertainty Larger than </a:t>
            </a:r>
            <a:r>
              <a:rPr lang="en-US" b="1" dirty="0" smtClean="0">
                <a:solidFill>
                  <a:srgbClr val="B80000"/>
                </a:solidFill>
              </a:rPr>
              <a:t>H1</a:t>
            </a:r>
            <a:r>
              <a:rPr lang="en-US" dirty="0" smtClean="0"/>
              <a:t>?</a:t>
            </a:r>
            <a:endParaRPr lang="en-US" dirty="0"/>
          </a:p>
        </p:txBody>
      </p:sp>
    </p:spTree>
    <p:extLst>
      <p:ext uri="{BB962C8B-B14F-4D97-AF65-F5344CB8AC3E}">
        <p14:creationId xmlns:p14="http://schemas.microsoft.com/office/powerpoint/2010/main" val="9592625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722615"/>
          </a:xfrm>
        </p:spPr>
        <p:txBody>
          <a:bodyPr>
            <a:normAutofit/>
          </a:bodyPr>
          <a:lstStyle/>
          <a:p>
            <a:r>
              <a:rPr lang="en-US" sz="3200" dirty="0" smtClean="0"/>
              <a:t>What’s new in C02 Uncertainty since GW150914</a:t>
            </a:r>
            <a:endParaRPr lang="en-US" sz="3200" dirty="0"/>
          </a:p>
        </p:txBody>
      </p:sp>
      <p:sp>
        <p:nvSpPr>
          <p:cNvPr id="3" name="Content Placeholder 2"/>
          <p:cNvSpPr>
            <a:spLocks noGrp="1"/>
          </p:cNvSpPr>
          <p:nvPr>
            <p:ph idx="1"/>
          </p:nvPr>
        </p:nvSpPr>
        <p:spPr>
          <a:xfrm>
            <a:off x="227300" y="807173"/>
            <a:ext cx="8716906" cy="5887612"/>
          </a:xfrm>
        </p:spPr>
        <p:txBody>
          <a:bodyPr>
            <a:normAutofit fontScale="92500" lnSpcReduction="10000"/>
          </a:bodyPr>
          <a:lstStyle/>
          <a:p>
            <a:r>
              <a:rPr lang="en-US" sz="2000" dirty="0" smtClean="0"/>
              <a:t>Now have </a:t>
            </a:r>
            <a:r>
              <a:rPr lang="en-US" sz="2000" dirty="0"/>
              <a:t>U</a:t>
            </a:r>
            <a:r>
              <a:rPr lang="en-US" sz="2000" dirty="0" smtClean="0"/>
              <a:t>ncertainty for GW150914, LVT151012, and GW151226 </a:t>
            </a:r>
          </a:p>
          <a:p>
            <a:pPr lvl="1"/>
            <a:r>
              <a:rPr lang="en-US" sz="1600" dirty="0"/>
              <a:t>A</a:t>
            </a:r>
            <a:r>
              <a:rPr lang="en-US" sz="1600" dirty="0" smtClean="0"/>
              <a:t>nd they’re different on the level of ~5% / 5 </a:t>
            </a:r>
            <a:r>
              <a:rPr lang="en-US" sz="1600" dirty="0" err="1" smtClean="0"/>
              <a:t>deg</a:t>
            </a:r>
            <a:r>
              <a:rPr lang="en-US" sz="1600" dirty="0"/>
              <a:t> </a:t>
            </a:r>
            <a:endParaRPr lang="en-US" sz="1600" dirty="0" smtClean="0"/>
          </a:p>
          <a:p>
            <a:r>
              <a:rPr lang="en-US" sz="2400" dirty="0" smtClean="0"/>
              <a:t>Now have plots where you can easily read off the “pair of numbers” to quote in papers.</a:t>
            </a:r>
          </a:p>
          <a:p>
            <a:pPr lvl="1"/>
            <a:r>
              <a:rPr lang="en-US" sz="1600" dirty="0" smtClean="0"/>
              <a:t>However, </a:t>
            </a:r>
            <a:r>
              <a:rPr lang="en-US" sz="1600" b="1" dirty="0" smtClean="0"/>
              <a:t>we</a:t>
            </a:r>
            <a:r>
              <a:rPr lang="en-US" sz="1600" dirty="0" smtClean="0"/>
              <a:t> continue to </a:t>
            </a:r>
            <a:r>
              <a:rPr lang="en-US" sz="1600" b="1" dirty="0" smtClean="0"/>
              <a:t>aggressively encourage search groups to fold all of our knowledge into future analyses</a:t>
            </a:r>
          </a:p>
          <a:p>
            <a:r>
              <a:rPr lang="en-US" sz="2000" dirty="0" smtClean="0"/>
              <a:t>Scalar, time-dependent corrections (</a:t>
            </a:r>
            <a:r>
              <a:rPr lang="en-US" sz="2000" dirty="0" err="1" smtClean="0"/>
              <a:t>kappa_c</a:t>
            </a:r>
            <a:r>
              <a:rPr lang="en-US" sz="2000" dirty="0" smtClean="0"/>
              <a:t>, </a:t>
            </a:r>
            <a:r>
              <a:rPr lang="en-US" sz="2000" dirty="0" err="1" smtClean="0"/>
              <a:t>kappa_tst</a:t>
            </a:r>
            <a:r>
              <a:rPr lang="en-US" sz="2000" dirty="0" smtClean="0"/>
              <a:t>, and \</a:t>
            </a:r>
            <a:r>
              <a:rPr lang="en-US" sz="2000" dirty="0" err="1" smtClean="0"/>
              <a:t>kappa_pu</a:t>
            </a:r>
            <a:r>
              <a:rPr lang="en-US" sz="2000" dirty="0" smtClean="0"/>
              <a:t>) have been applied to h(t), but still impact the uncertainty.</a:t>
            </a:r>
          </a:p>
          <a:p>
            <a:pPr lvl="1"/>
            <a:r>
              <a:rPr lang="en-US" sz="1600" dirty="0" smtClean="0"/>
              <a:t>Informed by noise leftover from de-trending the time series of these parameters</a:t>
            </a:r>
          </a:p>
          <a:p>
            <a:pPr lvl="1"/>
            <a:r>
              <a:rPr lang="en-US" sz="1600" dirty="0" smtClean="0"/>
              <a:t>Fluctuations are a function of time, because SNR of CAL lines are a function of time</a:t>
            </a:r>
          </a:p>
          <a:p>
            <a:pPr lvl="1"/>
            <a:r>
              <a:rPr lang="en-US" sz="1600" dirty="0" smtClean="0"/>
              <a:t>Not large, but now included in overall statistical uncertainty</a:t>
            </a:r>
          </a:p>
          <a:p>
            <a:r>
              <a:rPr lang="en-US" sz="2000" dirty="0" smtClean="0"/>
              <a:t>Time-dependent cavity pole remains uncompensated</a:t>
            </a:r>
          </a:p>
          <a:p>
            <a:pPr lvl="1"/>
            <a:r>
              <a:rPr lang="en-US" sz="1800" dirty="0" smtClean="0"/>
              <a:t>That means the systematic error (because the value of the pole is known) is time dependent</a:t>
            </a:r>
          </a:p>
          <a:p>
            <a:r>
              <a:rPr lang="en-US" sz="2000" dirty="0" smtClean="0"/>
              <a:t>Plots showing the uncertainty evolution over the entire run instead of just at event times</a:t>
            </a:r>
          </a:p>
          <a:p>
            <a:pPr lvl="1"/>
            <a:r>
              <a:rPr lang="en-US" sz="1800" dirty="0" smtClean="0"/>
              <a:t>Spectrograms (systematic error, statistical uncertainty, maximum uncertainty &amp; error)</a:t>
            </a:r>
          </a:p>
          <a:p>
            <a:pPr lvl="1"/>
            <a:r>
              <a:rPr lang="en-US" sz="1800" dirty="0" smtClean="0"/>
              <a:t>Percentile Plots (maximum uncertainty &amp; error)</a:t>
            </a:r>
          </a:p>
          <a:p>
            <a:pPr lvl="1"/>
            <a:r>
              <a:rPr lang="en-US" sz="1800" dirty="0" smtClean="0"/>
              <a:t>Time series (of maximum uncertainty &amp; error)</a:t>
            </a:r>
          </a:p>
          <a:p>
            <a:r>
              <a:rPr lang="en-US" sz="2000" dirty="0" smtClean="0"/>
              <a:t>Eventually (but not yet): including 1-4.5 kHz data</a:t>
            </a:r>
            <a:endParaRPr lang="en-US" sz="20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a:t>
            </a:fld>
            <a:endParaRPr lang="en-US"/>
          </a:p>
        </p:txBody>
      </p:sp>
    </p:spTree>
    <p:extLst>
      <p:ext uri="{BB962C8B-B14F-4D97-AF65-F5344CB8AC3E}">
        <p14:creationId xmlns:p14="http://schemas.microsoft.com/office/powerpoint/2010/main" val="2878087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dirty="0" smtClean="0"/>
              <a:t>Let’s follow the Rabbit Down the Hole, taking GW151226 as the example</a:t>
            </a:r>
            <a:r>
              <a:rPr lang="is-IS" sz="2000" dirty="0" smtClean="0"/>
              <a:t>…</a:t>
            </a:r>
            <a:endParaRPr lang="en-US" sz="20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30</a:t>
            </a:fld>
            <a:endParaRPr lang="en-US"/>
          </a:p>
        </p:txBody>
      </p:sp>
      <p:pic>
        <p:nvPicPr>
          <p:cNvPr id="7" name="Picture 6" descr="03-May-2016_GW151226_Max1Sigma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22960"/>
            <a:ext cx="8046720" cy="621792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782897018"/>
              </p:ext>
            </p:extLst>
          </p:nvPr>
        </p:nvGraphicFramePr>
        <p:xfrm>
          <a:off x="3774228" y="4042988"/>
          <a:ext cx="1903867" cy="1112520"/>
        </p:xfrm>
        <a:graphic>
          <a:graphicData uri="http://schemas.openxmlformats.org/drawingml/2006/table">
            <a:tbl>
              <a:tblPr firstRow="1" bandRow="1">
                <a:tableStyleId>{5C22544A-7EE6-4342-B048-85BDC9FD1C3A}</a:tableStyleId>
              </a:tblPr>
              <a:tblGrid>
                <a:gridCol w="447228"/>
                <a:gridCol w="1456639"/>
              </a:tblGrid>
              <a:tr h="370840">
                <a:tc>
                  <a:txBody>
                    <a:bodyPr/>
                    <a:lstStyle/>
                    <a:p>
                      <a:endParaRPr lang="en-US" sz="1600" dirty="0"/>
                    </a:p>
                  </a:txBody>
                  <a:tcPr/>
                </a:tc>
                <a:tc>
                  <a:txBody>
                    <a:bodyPr/>
                    <a:lstStyle/>
                    <a:p>
                      <a:r>
                        <a:rPr lang="en-US" sz="1600" b="0" dirty="0" smtClean="0"/>
                        <a:t>20-1000 Hz</a:t>
                      </a:r>
                      <a:endParaRPr lang="en-US" sz="1600" b="0" dirty="0"/>
                    </a:p>
                  </a:txBody>
                  <a:tcPr/>
                </a:tc>
              </a:tr>
              <a:tr h="370840">
                <a:tc>
                  <a:txBody>
                    <a:bodyPr/>
                    <a:lstStyle/>
                    <a:p>
                      <a:r>
                        <a:rPr lang="en-US" sz="1600" dirty="0" smtClean="0">
                          <a:solidFill>
                            <a:srgbClr val="FF3753"/>
                          </a:solidFill>
                        </a:rPr>
                        <a:t>H1</a:t>
                      </a:r>
                      <a:endParaRPr lang="en-US" sz="1600" dirty="0">
                        <a:solidFill>
                          <a:srgbClr val="FF3753"/>
                        </a:solidFill>
                      </a:endParaRPr>
                    </a:p>
                  </a:txBody>
                  <a:tcPr/>
                </a:tc>
                <a:tc>
                  <a:txBody>
                    <a:bodyPr/>
                    <a:lstStyle/>
                    <a:p>
                      <a:r>
                        <a:rPr lang="en-US" sz="1600" b="1" dirty="0" smtClean="0"/>
                        <a:t>4.3% / 3.1 </a:t>
                      </a:r>
                      <a:r>
                        <a:rPr lang="en-US" sz="1600" b="1" dirty="0" err="1" smtClean="0"/>
                        <a:t>deg</a:t>
                      </a:r>
                      <a:endParaRPr lang="en-US" sz="1600" b="1" dirty="0"/>
                    </a:p>
                  </a:txBody>
                  <a:tcPr/>
                </a:tc>
              </a:tr>
              <a:tr h="370840">
                <a:tc>
                  <a:txBody>
                    <a:bodyPr/>
                    <a:lstStyle/>
                    <a:p>
                      <a:r>
                        <a:rPr lang="en-US" sz="1600" dirty="0" smtClean="0">
                          <a:solidFill>
                            <a:srgbClr val="0000FF"/>
                          </a:solidFill>
                        </a:rPr>
                        <a:t>L1</a:t>
                      </a:r>
                      <a:endParaRPr lang="en-US" sz="160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7.4% / 4.7 </a:t>
                      </a:r>
                      <a:r>
                        <a:rPr lang="en-US" sz="1600" b="1" dirty="0" err="1" smtClean="0"/>
                        <a:t>deg</a:t>
                      </a:r>
                      <a:endParaRPr lang="en-US" sz="1600" b="1" dirty="0" smtClean="0"/>
                    </a:p>
                  </a:txBody>
                  <a:tcPr/>
                </a:tc>
              </a:tr>
            </a:tbl>
          </a:graphicData>
        </a:graphic>
      </p:graphicFrame>
    </p:spTree>
    <p:extLst>
      <p:ext uri="{BB962C8B-B14F-4D97-AF65-F5344CB8AC3E}">
        <p14:creationId xmlns:p14="http://schemas.microsoft.com/office/powerpoint/2010/main" val="35770116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9-May-2016_LLO_C03_GPSTime=1135136350_Strain_Uncertainty_Phase_Squared_Compon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459" y="3353236"/>
            <a:ext cx="4094061" cy="3504764"/>
          </a:xfrm>
          <a:prstGeom prst="rect">
            <a:avLst/>
          </a:prstGeom>
        </p:spPr>
      </p:pic>
      <p:pic>
        <p:nvPicPr>
          <p:cNvPr id="12" name="Picture 11" descr="09-May-2016_LLO_C03_GPSTime=1135136350_Strain_Uncertainty_Magnitude_Squared_Componen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770" y="59352"/>
            <a:ext cx="4216230" cy="3549185"/>
          </a:xfrm>
          <a:prstGeom prst="rect">
            <a:avLst/>
          </a:prstGeom>
        </p:spPr>
      </p:pic>
      <p:sp>
        <p:nvSpPr>
          <p:cNvPr id="63" name="Rectangle 62"/>
          <p:cNvSpPr/>
          <p:nvPr/>
        </p:nvSpPr>
        <p:spPr>
          <a:xfrm>
            <a:off x="4813327" y="338494"/>
            <a:ext cx="371761" cy="25677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4862707" y="3723413"/>
            <a:ext cx="371761" cy="25677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09-May-2016_LHO_C03_GPSTime=1135136350_Strain_Uncertainty_Phase_Squared_Componen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40" y="3372279"/>
            <a:ext cx="4023775" cy="3497589"/>
          </a:xfrm>
          <a:prstGeom prst="rect">
            <a:avLst/>
          </a:prstGeom>
        </p:spPr>
      </p:pic>
      <p:sp>
        <p:nvSpPr>
          <p:cNvPr id="36" name="Rectangle 35"/>
          <p:cNvSpPr/>
          <p:nvPr/>
        </p:nvSpPr>
        <p:spPr>
          <a:xfrm>
            <a:off x="3572733" y="3608537"/>
            <a:ext cx="652825" cy="17923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31</a:t>
            </a:fld>
            <a:endParaRPr lang="en-US"/>
          </a:p>
        </p:txBody>
      </p:sp>
      <p:pic>
        <p:nvPicPr>
          <p:cNvPr id="10" name="Picture 9" descr="09-May-2016_LHO_C03_GPSTime=1135136350_Strain_Uncertainty_Magnitude_Squared_Component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055" y="59359"/>
            <a:ext cx="4120290" cy="3494502"/>
          </a:xfrm>
          <a:prstGeom prst="rect">
            <a:avLst/>
          </a:prstGeom>
        </p:spPr>
      </p:pic>
      <p:cxnSp>
        <p:nvCxnSpPr>
          <p:cNvPr id="15" name="Straight Arrow Connector 14"/>
          <p:cNvCxnSpPr>
            <a:stCxn id="28" idx="1"/>
          </p:cNvCxnSpPr>
          <p:nvPr/>
        </p:nvCxnSpPr>
        <p:spPr>
          <a:xfrm flipH="1">
            <a:off x="6516380" y="705042"/>
            <a:ext cx="496617" cy="13774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9" idx="1"/>
          </p:cNvCxnSpPr>
          <p:nvPr/>
        </p:nvCxnSpPr>
        <p:spPr>
          <a:xfrm flipH="1" flipV="1">
            <a:off x="6929910" y="995183"/>
            <a:ext cx="449138" cy="99663"/>
          </a:xfrm>
          <a:prstGeom prst="straightConnector1">
            <a:avLst/>
          </a:prstGeom>
          <a:ln>
            <a:solidFill>
              <a:srgbClr val="D1C34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080165" y="724081"/>
            <a:ext cx="629086" cy="106832"/>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012997" y="520376"/>
            <a:ext cx="1593442" cy="369332"/>
          </a:xfrm>
          <a:prstGeom prst="rect">
            <a:avLst/>
          </a:prstGeom>
          <a:noFill/>
        </p:spPr>
        <p:txBody>
          <a:bodyPr wrap="none" rtlCol="0">
            <a:spAutoFit/>
          </a:bodyPr>
          <a:lstStyle/>
          <a:p>
            <a:r>
              <a:rPr lang="en-US" dirty="0" smtClean="0">
                <a:solidFill>
                  <a:srgbClr val="0000FF"/>
                </a:solidFill>
              </a:rPr>
              <a:t>TST Magnitude</a:t>
            </a:r>
            <a:endParaRPr lang="en-US" dirty="0">
              <a:solidFill>
                <a:srgbClr val="0000FF"/>
              </a:solidFill>
            </a:endParaRPr>
          </a:p>
        </p:txBody>
      </p:sp>
      <p:sp>
        <p:nvSpPr>
          <p:cNvPr id="29" name="TextBox 28"/>
          <p:cNvSpPr txBox="1"/>
          <p:nvPr/>
        </p:nvSpPr>
        <p:spPr>
          <a:xfrm>
            <a:off x="7379048" y="910180"/>
            <a:ext cx="1124113" cy="369332"/>
          </a:xfrm>
          <a:prstGeom prst="rect">
            <a:avLst/>
          </a:prstGeom>
          <a:noFill/>
        </p:spPr>
        <p:txBody>
          <a:bodyPr wrap="none" rtlCol="0">
            <a:spAutoFit/>
          </a:bodyPr>
          <a:lstStyle/>
          <a:p>
            <a:r>
              <a:rPr lang="en-US" dirty="0" smtClean="0">
                <a:solidFill>
                  <a:srgbClr val="D1C345"/>
                </a:solidFill>
              </a:rPr>
              <a:t>TST Phase</a:t>
            </a:r>
            <a:endParaRPr lang="en-US" dirty="0">
              <a:solidFill>
                <a:srgbClr val="D1C345"/>
              </a:solidFill>
            </a:endParaRPr>
          </a:p>
        </p:txBody>
      </p:sp>
      <p:cxnSp>
        <p:nvCxnSpPr>
          <p:cNvPr id="30" name="Straight Arrow Connector 29"/>
          <p:cNvCxnSpPr/>
          <p:nvPr/>
        </p:nvCxnSpPr>
        <p:spPr>
          <a:xfrm flipH="1" flipV="1">
            <a:off x="7276031" y="1329461"/>
            <a:ext cx="427303" cy="795302"/>
          </a:xfrm>
          <a:prstGeom prst="straightConnector1">
            <a:avLst/>
          </a:prstGeom>
          <a:ln>
            <a:solidFill>
              <a:srgbClr val="0CFF15"/>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697618" y="1976585"/>
            <a:ext cx="1210225" cy="646331"/>
          </a:xfrm>
          <a:prstGeom prst="rect">
            <a:avLst/>
          </a:prstGeom>
          <a:noFill/>
        </p:spPr>
        <p:txBody>
          <a:bodyPr wrap="none" rtlCol="0">
            <a:spAutoFit/>
          </a:bodyPr>
          <a:lstStyle/>
          <a:p>
            <a:r>
              <a:rPr lang="en-US" dirty="0" smtClean="0">
                <a:solidFill>
                  <a:srgbClr val="0CFF15"/>
                </a:solidFill>
              </a:rPr>
              <a:t>Sensing</a:t>
            </a:r>
          </a:p>
          <a:p>
            <a:r>
              <a:rPr lang="en-US" dirty="0" smtClean="0">
                <a:solidFill>
                  <a:srgbClr val="0CFF15"/>
                </a:solidFill>
              </a:rPr>
              <a:t>Magnitude</a:t>
            </a:r>
            <a:endParaRPr lang="en-US" dirty="0">
              <a:solidFill>
                <a:srgbClr val="0CFF15"/>
              </a:solidFill>
            </a:endParaRPr>
          </a:p>
        </p:txBody>
      </p:sp>
      <p:sp>
        <p:nvSpPr>
          <p:cNvPr id="37" name="Rectangle 36"/>
          <p:cNvSpPr/>
          <p:nvPr/>
        </p:nvSpPr>
        <p:spPr>
          <a:xfrm>
            <a:off x="8377997" y="3594754"/>
            <a:ext cx="652825" cy="17923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1039786" y="0"/>
            <a:ext cx="2841559" cy="369332"/>
          </a:xfrm>
          <a:prstGeom prst="rect">
            <a:avLst/>
          </a:prstGeom>
          <a:solidFill>
            <a:srgbClr val="FFFFFF"/>
          </a:solidFill>
        </p:spPr>
        <p:txBody>
          <a:bodyPr wrap="square" rtlCol="0">
            <a:spAutoFit/>
          </a:bodyPr>
          <a:lstStyle/>
          <a:p>
            <a:pPr algn="ctr"/>
            <a:r>
              <a:rPr lang="en-US" b="1" dirty="0" smtClean="0">
                <a:solidFill>
                  <a:srgbClr val="B80000"/>
                </a:solidFill>
              </a:rPr>
              <a:t>H1</a:t>
            </a:r>
            <a:r>
              <a:rPr lang="en-US" dirty="0" smtClean="0"/>
              <a:t> Stat. </a:t>
            </a:r>
            <a:r>
              <a:rPr lang="en-US" dirty="0" err="1" smtClean="0"/>
              <a:t>Unc</a:t>
            </a:r>
            <a:r>
              <a:rPr lang="en-US" dirty="0" smtClean="0"/>
              <a:t>. Components</a:t>
            </a:r>
            <a:endParaRPr lang="en-US" dirty="0"/>
          </a:p>
        </p:txBody>
      </p:sp>
      <p:sp>
        <p:nvSpPr>
          <p:cNvPr id="40" name="TextBox 39"/>
          <p:cNvSpPr txBox="1"/>
          <p:nvPr/>
        </p:nvSpPr>
        <p:spPr>
          <a:xfrm>
            <a:off x="5424383" y="11870"/>
            <a:ext cx="3418428" cy="369332"/>
          </a:xfrm>
          <a:prstGeom prst="rect">
            <a:avLst/>
          </a:prstGeom>
          <a:solidFill>
            <a:srgbClr val="FFFFFF"/>
          </a:solidFill>
        </p:spPr>
        <p:txBody>
          <a:bodyPr wrap="square" rtlCol="0">
            <a:spAutoFit/>
          </a:bodyPr>
          <a:lstStyle/>
          <a:p>
            <a:pPr algn="ctr"/>
            <a:r>
              <a:rPr lang="en-US" dirty="0"/>
              <a:t> </a:t>
            </a:r>
            <a:r>
              <a:rPr lang="en-US" dirty="0" smtClean="0"/>
              <a:t>     </a:t>
            </a:r>
            <a:r>
              <a:rPr lang="en-US" dirty="0" smtClean="0">
                <a:solidFill>
                  <a:srgbClr val="0000FF"/>
                </a:solidFill>
              </a:rPr>
              <a:t> </a:t>
            </a:r>
            <a:r>
              <a:rPr lang="en-US" b="1" dirty="0" smtClean="0">
                <a:solidFill>
                  <a:srgbClr val="0000FF"/>
                </a:solidFill>
              </a:rPr>
              <a:t>L1</a:t>
            </a:r>
            <a:r>
              <a:rPr lang="en-US" dirty="0" smtClean="0">
                <a:solidFill>
                  <a:srgbClr val="0000FF"/>
                </a:solidFill>
              </a:rPr>
              <a:t> </a:t>
            </a:r>
            <a:r>
              <a:rPr lang="en-US" dirty="0" smtClean="0"/>
              <a:t>Stat. </a:t>
            </a:r>
            <a:r>
              <a:rPr lang="en-US" dirty="0" err="1" smtClean="0"/>
              <a:t>Unc</a:t>
            </a:r>
            <a:r>
              <a:rPr lang="en-US" dirty="0" smtClean="0"/>
              <a:t>. Components     </a:t>
            </a:r>
            <a:endParaRPr lang="en-US" dirty="0"/>
          </a:p>
        </p:txBody>
      </p:sp>
      <p:sp>
        <p:nvSpPr>
          <p:cNvPr id="45" name="TextBox 44"/>
          <p:cNvSpPr txBox="1"/>
          <p:nvPr/>
        </p:nvSpPr>
        <p:spPr>
          <a:xfrm rot="16200000">
            <a:off x="3761366" y="1611757"/>
            <a:ext cx="2124764" cy="369332"/>
          </a:xfrm>
          <a:prstGeom prst="rect">
            <a:avLst/>
          </a:prstGeom>
          <a:solidFill>
            <a:srgbClr val="FFFFFF"/>
          </a:solidFill>
        </p:spPr>
        <p:txBody>
          <a:bodyPr wrap="square" rtlCol="0">
            <a:spAutoFit/>
          </a:bodyPr>
          <a:lstStyle/>
          <a:p>
            <a:pPr algn="ctr"/>
            <a:r>
              <a:rPr lang="en-US" dirty="0" smtClean="0"/>
              <a:t>(Rel. Magnitude)</a:t>
            </a:r>
            <a:r>
              <a:rPr lang="en-US" baseline="30000" dirty="0" smtClean="0"/>
              <a:t>2</a:t>
            </a:r>
            <a:endParaRPr lang="en-US" dirty="0"/>
          </a:p>
        </p:txBody>
      </p:sp>
      <p:sp>
        <p:nvSpPr>
          <p:cNvPr id="46" name="TextBox 45"/>
          <p:cNvSpPr txBox="1"/>
          <p:nvPr/>
        </p:nvSpPr>
        <p:spPr>
          <a:xfrm rot="16200000">
            <a:off x="3735719" y="4909759"/>
            <a:ext cx="2124764" cy="369332"/>
          </a:xfrm>
          <a:prstGeom prst="rect">
            <a:avLst/>
          </a:prstGeom>
          <a:solidFill>
            <a:srgbClr val="FFFFFF"/>
          </a:solidFill>
        </p:spPr>
        <p:txBody>
          <a:bodyPr wrap="square" rtlCol="0">
            <a:spAutoFit/>
          </a:bodyPr>
          <a:lstStyle/>
          <a:p>
            <a:pPr algn="ctr"/>
            <a:r>
              <a:rPr lang="en-US" dirty="0"/>
              <a:t>(</a:t>
            </a:r>
            <a:r>
              <a:rPr lang="en-US" dirty="0" smtClean="0"/>
              <a:t>Phase [</a:t>
            </a:r>
            <a:r>
              <a:rPr lang="en-US" dirty="0" err="1" smtClean="0"/>
              <a:t>deg</a:t>
            </a:r>
            <a:r>
              <a:rPr lang="en-US" dirty="0" smtClean="0"/>
              <a:t>])</a:t>
            </a:r>
            <a:r>
              <a:rPr lang="en-US" baseline="30000" dirty="0" smtClean="0"/>
              <a:t>2</a:t>
            </a:r>
            <a:endParaRPr lang="en-US" dirty="0"/>
          </a:p>
        </p:txBody>
      </p:sp>
      <p:sp>
        <p:nvSpPr>
          <p:cNvPr id="48" name="TextBox 47"/>
          <p:cNvSpPr txBox="1"/>
          <p:nvPr/>
        </p:nvSpPr>
        <p:spPr>
          <a:xfrm>
            <a:off x="5051340" y="5916813"/>
            <a:ext cx="254348" cy="369332"/>
          </a:xfrm>
          <a:prstGeom prst="rect">
            <a:avLst/>
          </a:prstGeom>
          <a:solidFill>
            <a:srgbClr val="FFFFFF"/>
          </a:solidFill>
        </p:spPr>
        <p:txBody>
          <a:bodyPr wrap="square" rtlCol="0">
            <a:spAutoFit/>
          </a:bodyPr>
          <a:lstStyle/>
          <a:p>
            <a:pPr algn="ctr"/>
            <a:r>
              <a:rPr lang="en-US" dirty="0"/>
              <a:t>5</a:t>
            </a:r>
          </a:p>
        </p:txBody>
      </p:sp>
      <p:sp>
        <p:nvSpPr>
          <p:cNvPr id="49" name="TextBox 48"/>
          <p:cNvSpPr txBox="1"/>
          <p:nvPr/>
        </p:nvSpPr>
        <p:spPr>
          <a:xfrm>
            <a:off x="4978221" y="5380745"/>
            <a:ext cx="339337" cy="369332"/>
          </a:xfrm>
          <a:prstGeom prst="rect">
            <a:avLst/>
          </a:prstGeom>
          <a:solidFill>
            <a:srgbClr val="FFFFFF"/>
          </a:solidFill>
        </p:spPr>
        <p:txBody>
          <a:bodyPr wrap="square" lIns="0" rIns="0" rtlCol="0">
            <a:spAutoFit/>
          </a:bodyPr>
          <a:lstStyle/>
          <a:p>
            <a:pPr algn="ctr"/>
            <a:r>
              <a:rPr lang="en-US" dirty="0" smtClean="0"/>
              <a:t>10</a:t>
            </a:r>
            <a:endParaRPr lang="en-US" dirty="0"/>
          </a:p>
        </p:txBody>
      </p:sp>
      <p:sp>
        <p:nvSpPr>
          <p:cNvPr id="50" name="TextBox 49"/>
          <p:cNvSpPr txBox="1"/>
          <p:nvPr/>
        </p:nvSpPr>
        <p:spPr>
          <a:xfrm>
            <a:off x="4964444" y="4880283"/>
            <a:ext cx="339337" cy="369332"/>
          </a:xfrm>
          <a:prstGeom prst="rect">
            <a:avLst/>
          </a:prstGeom>
          <a:solidFill>
            <a:srgbClr val="FFFFFF"/>
          </a:solidFill>
        </p:spPr>
        <p:txBody>
          <a:bodyPr wrap="square" lIns="0" rIns="0" rtlCol="0">
            <a:spAutoFit/>
          </a:bodyPr>
          <a:lstStyle/>
          <a:p>
            <a:pPr algn="ctr"/>
            <a:r>
              <a:rPr lang="en-US" dirty="0" smtClean="0"/>
              <a:t>15</a:t>
            </a:r>
            <a:endParaRPr lang="en-US" dirty="0"/>
          </a:p>
        </p:txBody>
      </p:sp>
      <p:sp>
        <p:nvSpPr>
          <p:cNvPr id="51" name="TextBox 50"/>
          <p:cNvSpPr txBox="1"/>
          <p:nvPr/>
        </p:nvSpPr>
        <p:spPr>
          <a:xfrm>
            <a:off x="4962542" y="4379822"/>
            <a:ext cx="339337" cy="369332"/>
          </a:xfrm>
          <a:prstGeom prst="rect">
            <a:avLst/>
          </a:prstGeom>
          <a:solidFill>
            <a:srgbClr val="FFFFFF"/>
          </a:solidFill>
        </p:spPr>
        <p:txBody>
          <a:bodyPr wrap="square" lIns="0" rIns="0" rtlCol="0">
            <a:spAutoFit/>
          </a:bodyPr>
          <a:lstStyle/>
          <a:p>
            <a:pPr algn="ctr"/>
            <a:r>
              <a:rPr lang="en-US" dirty="0" smtClean="0"/>
              <a:t>20</a:t>
            </a:r>
            <a:endParaRPr lang="en-US" dirty="0"/>
          </a:p>
        </p:txBody>
      </p:sp>
      <p:sp>
        <p:nvSpPr>
          <p:cNvPr id="52" name="TextBox 51"/>
          <p:cNvSpPr txBox="1"/>
          <p:nvPr/>
        </p:nvSpPr>
        <p:spPr>
          <a:xfrm>
            <a:off x="4948768" y="3867490"/>
            <a:ext cx="339337" cy="369332"/>
          </a:xfrm>
          <a:prstGeom prst="rect">
            <a:avLst/>
          </a:prstGeom>
          <a:solidFill>
            <a:srgbClr val="FFFFFF"/>
          </a:solidFill>
        </p:spPr>
        <p:txBody>
          <a:bodyPr wrap="square" lIns="0" rIns="0" rtlCol="0">
            <a:spAutoFit/>
          </a:bodyPr>
          <a:lstStyle/>
          <a:p>
            <a:pPr algn="ctr"/>
            <a:r>
              <a:rPr lang="en-US" dirty="0" smtClean="0"/>
              <a:t>25</a:t>
            </a:r>
            <a:endParaRPr lang="en-US" dirty="0"/>
          </a:p>
        </p:txBody>
      </p:sp>
      <p:sp>
        <p:nvSpPr>
          <p:cNvPr id="54" name="TextBox 53"/>
          <p:cNvSpPr txBox="1"/>
          <p:nvPr/>
        </p:nvSpPr>
        <p:spPr>
          <a:xfrm>
            <a:off x="4952575" y="2090792"/>
            <a:ext cx="339337" cy="369332"/>
          </a:xfrm>
          <a:prstGeom prst="rect">
            <a:avLst/>
          </a:prstGeom>
          <a:solidFill>
            <a:srgbClr val="FFFFFF"/>
          </a:solidFill>
        </p:spPr>
        <p:txBody>
          <a:bodyPr wrap="square" lIns="0" rIns="0" rtlCol="0">
            <a:spAutoFit/>
          </a:bodyPr>
          <a:lstStyle/>
          <a:p>
            <a:pPr algn="ctr"/>
            <a:r>
              <a:rPr lang="en-US" dirty="0" smtClean="0"/>
              <a:t>10</a:t>
            </a:r>
            <a:r>
              <a:rPr lang="en-US" baseline="30000" dirty="0" smtClean="0"/>
              <a:t>0</a:t>
            </a:r>
            <a:endParaRPr lang="en-US" dirty="0"/>
          </a:p>
        </p:txBody>
      </p:sp>
      <p:sp>
        <p:nvSpPr>
          <p:cNvPr id="58" name="TextBox 57"/>
          <p:cNvSpPr txBox="1"/>
          <p:nvPr/>
        </p:nvSpPr>
        <p:spPr>
          <a:xfrm>
            <a:off x="4926929" y="118429"/>
            <a:ext cx="339337" cy="369332"/>
          </a:xfrm>
          <a:prstGeom prst="rect">
            <a:avLst/>
          </a:prstGeom>
          <a:solidFill>
            <a:srgbClr val="FFFFFF"/>
          </a:solidFill>
        </p:spPr>
        <p:txBody>
          <a:bodyPr wrap="square" lIns="0" rIns="0" rtlCol="0">
            <a:spAutoFit/>
          </a:bodyPr>
          <a:lstStyle/>
          <a:p>
            <a:pPr algn="ctr"/>
            <a:r>
              <a:rPr lang="en-US" dirty="0" smtClean="0"/>
              <a:t>10</a:t>
            </a:r>
            <a:r>
              <a:rPr lang="en-US" baseline="30000" dirty="0" smtClean="0"/>
              <a:t>2</a:t>
            </a:r>
            <a:endParaRPr lang="en-US" dirty="0"/>
          </a:p>
        </p:txBody>
      </p:sp>
      <p:sp>
        <p:nvSpPr>
          <p:cNvPr id="62" name="TextBox 61"/>
          <p:cNvSpPr txBox="1"/>
          <p:nvPr/>
        </p:nvSpPr>
        <p:spPr>
          <a:xfrm>
            <a:off x="4938802" y="1068043"/>
            <a:ext cx="339337" cy="369332"/>
          </a:xfrm>
          <a:prstGeom prst="rect">
            <a:avLst/>
          </a:prstGeom>
          <a:solidFill>
            <a:srgbClr val="FFFFFF"/>
          </a:solidFill>
        </p:spPr>
        <p:txBody>
          <a:bodyPr wrap="square" lIns="0" rIns="0" rtlCol="0">
            <a:spAutoFit/>
          </a:bodyPr>
          <a:lstStyle/>
          <a:p>
            <a:pPr algn="ctr"/>
            <a:r>
              <a:rPr lang="en-US" dirty="0" smtClean="0"/>
              <a:t>10</a:t>
            </a:r>
            <a:r>
              <a:rPr lang="en-US" baseline="30000" dirty="0"/>
              <a:t>1</a:t>
            </a:r>
            <a:endParaRPr lang="en-US" dirty="0"/>
          </a:p>
        </p:txBody>
      </p:sp>
      <p:sp>
        <p:nvSpPr>
          <p:cNvPr id="27" name="TextBox 26"/>
          <p:cNvSpPr txBox="1"/>
          <p:nvPr/>
        </p:nvSpPr>
        <p:spPr>
          <a:xfrm>
            <a:off x="4427338" y="249276"/>
            <a:ext cx="740895" cy="646331"/>
          </a:xfrm>
          <a:prstGeom prst="rect">
            <a:avLst/>
          </a:prstGeom>
          <a:noFill/>
        </p:spPr>
        <p:txBody>
          <a:bodyPr wrap="none" rtlCol="0">
            <a:spAutoFit/>
          </a:bodyPr>
          <a:lstStyle/>
          <a:p>
            <a:r>
              <a:rPr lang="en-US" dirty="0" smtClean="0">
                <a:solidFill>
                  <a:srgbClr val="008000"/>
                </a:solidFill>
              </a:rPr>
              <a:t>PUM </a:t>
            </a:r>
          </a:p>
          <a:p>
            <a:r>
              <a:rPr lang="en-US" dirty="0" smtClean="0">
                <a:solidFill>
                  <a:srgbClr val="008000"/>
                </a:solidFill>
              </a:rPr>
              <a:t>Phase</a:t>
            </a:r>
            <a:endParaRPr lang="en-US" dirty="0">
              <a:solidFill>
                <a:srgbClr val="008000"/>
              </a:solidFill>
            </a:endParaRPr>
          </a:p>
        </p:txBody>
      </p:sp>
      <p:sp>
        <p:nvSpPr>
          <p:cNvPr id="64" name="Rectangle 63"/>
          <p:cNvSpPr/>
          <p:nvPr/>
        </p:nvSpPr>
        <p:spPr>
          <a:xfrm>
            <a:off x="158558" y="384062"/>
            <a:ext cx="371761" cy="25677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rot="16200000">
            <a:off x="-901456" y="1542446"/>
            <a:ext cx="2124764" cy="369332"/>
          </a:xfrm>
          <a:prstGeom prst="rect">
            <a:avLst/>
          </a:prstGeom>
          <a:solidFill>
            <a:srgbClr val="FFFFFF"/>
          </a:solidFill>
        </p:spPr>
        <p:txBody>
          <a:bodyPr wrap="square" rtlCol="0">
            <a:spAutoFit/>
          </a:bodyPr>
          <a:lstStyle/>
          <a:p>
            <a:pPr algn="ctr"/>
            <a:r>
              <a:rPr lang="en-US" dirty="0" smtClean="0"/>
              <a:t>(Rel. Magnitude)</a:t>
            </a:r>
            <a:r>
              <a:rPr lang="en-US" baseline="30000" dirty="0" smtClean="0"/>
              <a:t>2</a:t>
            </a:r>
            <a:endParaRPr lang="en-US" dirty="0"/>
          </a:p>
        </p:txBody>
      </p:sp>
      <p:sp>
        <p:nvSpPr>
          <p:cNvPr id="65" name="Rectangle 64"/>
          <p:cNvSpPr/>
          <p:nvPr/>
        </p:nvSpPr>
        <p:spPr>
          <a:xfrm>
            <a:off x="192264" y="3931335"/>
            <a:ext cx="371761" cy="25677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rot="16200000">
            <a:off x="-877716" y="4848492"/>
            <a:ext cx="2124764" cy="369332"/>
          </a:xfrm>
          <a:prstGeom prst="rect">
            <a:avLst/>
          </a:prstGeom>
          <a:solidFill>
            <a:srgbClr val="FFFFFF"/>
          </a:solidFill>
        </p:spPr>
        <p:txBody>
          <a:bodyPr wrap="square" rtlCol="0">
            <a:spAutoFit/>
          </a:bodyPr>
          <a:lstStyle/>
          <a:p>
            <a:pPr algn="ctr"/>
            <a:r>
              <a:rPr lang="en-US" dirty="0"/>
              <a:t>(</a:t>
            </a:r>
            <a:r>
              <a:rPr lang="en-US" dirty="0" smtClean="0"/>
              <a:t>Phase [</a:t>
            </a:r>
            <a:r>
              <a:rPr lang="en-US" dirty="0" err="1" smtClean="0"/>
              <a:t>deg</a:t>
            </a:r>
            <a:r>
              <a:rPr lang="en-US" dirty="0" smtClean="0"/>
              <a:t>])</a:t>
            </a:r>
            <a:r>
              <a:rPr lang="en-US" baseline="30000" dirty="0" smtClean="0"/>
              <a:t>2</a:t>
            </a:r>
            <a:endParaRPr lang="en-US" dirty="0"/>
          </a:p>
        </p:txBody>
      </p:sp>
      <p:sp>
        <p:nvSpPr>
          <p:cNvPr id="66" name="TextBox 65"/>
          <p:cNvSpPr txBox="1"/>
          <p:nvPr/>
        </p:nvSpPr>
        <p:spPr>
          <a:xfrm>
            <a:off x="309681" y="2065145"/>
            <a:ext cx="339337" cy="369332"/>
          </a:xfrm>
          <a:prstGeom prst="rect">
            <a:avLst/>
          </a:prstGeom>
          <a:solidFill>
            <a:srgbClr val="FFFFFF"/>
          </a:solidFill>
        </p:spPr>
        <p:txBody>
          <a:bodyPr wrap="square" lIns="0" rIns="0" rtlCol="0">
            <a:spAutoFit/>
          </a:bodyPr>
          <a:lstStyle/>
          <a:p>
            <a:pPr algn="ctr"/>
            <a:r>
              <a:rPr lang="en-US" dirty="0" smtClean="0"/>
              <a:t>10</a:t>
            </a:r>
            <a:r>
              <a:rPr lang="en-US" baseline="30000" dirty="0" smtClean="0"/>
              <a:t>0</a:t>
            </a:r>
            <a:endParaRPr lang="en-US" dirty="0"/>
          </a:p>
        </p:txBody>
      </p:sp>
      <p:sp>
        <p:nvSpPr>
          <p:cNvPr id="67" name="TextBox 66"/>
          <p:cNvSpPr txBox="1"/>
          <p:nvPr/>
        </p:nvSpPr>
        <p:spPr>
          <a:xfrm>
            <a:off x="284035" y="92782"/>
            <a:ext cx="339337" cy="369332"/>
          </a:xfrm>
          <a:prstGeom prst="rect">
            <a:avLst/>
          </a:prstGeom>
          <a:solidFill>
            <a:srgbClr val="FFFFFF"/>
          </a:solidFill>
        </p:spPr>
        <p:txBody>
          <a:bodyPr wrap="square" lIns="0" rIns="0" rtlCol="0">
            <a:spAutoFit/>
          </a:bodyPr>
          <a:lstStyle/>
          <a:p>
            <a:pPr algn="ctr"/>
            <a:r>
              <a:rPr lang="en-US" dirty="0" smtClean="0"/>
              <a:t>10</a:t>
            </a:r>
            <a:r>
              <a:rPr lang="en-US" baseline="30000" dirty="0" smtClean="0"/>
              <a:t>2</a:t>
            </a:r>
            <a:endParaRPr lang="en-US" dirty="0"/>
          </a:p>
        </p:txBody>
      </p:sp>
      <p:sp>
        <p:nvSpPr>
          <p:cNvPr id="68" name="TextBox 67"/>
          <p:cNvSpPr txBox="1"/>
          <p:nvPr/>
        </p:nvSpPr>
        <p:spPr>
          <a:xfrm>
            <a:off x="295908" y="1042396"/>
            <a:ext cx="339337" cy="369332"/>
          </a:xfrm>
          <a:prstGeom prst="rect">
            <a:avLst/>
          </a:prstGeom>
          <a:solidFill>
            <a:srgbClr val="FFFFFF"/>
          </a:solidFill>
        </p:spPr>
        <p:txBody>
          <a:bodyPr wrap="square" lIns="0" rIns="0" rtlCol="0">
            <a:spAutoFit/>
          </a:bodyPr>
          <a:lstStyle/>
          <a:p>
            <a:pPr algn="ctr"/>
            <a:r>
              <a:rPr lang="en-US" dirty="0" smtClean="0"/>
              <a:t>10</a:t>
            </a:r>
            <a:r>
              <a:rPr lang="en-US" baseline="30000" dirty="0"/>
              <a:t>1</a:t>
            </a:r>
            <a:endParaRPr lang="en-US" dirty="0"/>
          </a:p>
        </p:txBody>
      </p:sp>
      <p:sp>
        <p:nvSpPr>
          <p:cNvPr id="74" name="TextBox 73"/>
          <p:cNvSpPr txBox="1"/>
          <p:nvPr/>
        </p:nvSpPr>
        <p:spPr>
          <a:xfrm>
            <a:off x="323454" y="6031695"/>
            <a:ext cx="339337" cy="369332"/>
          </a:xfrm>
          <a:prstGeom prst="rect">
            <a:avLst/>
          </a:prstGeom>
          <a:solidFill>
            <a:srgbClr val="FFFFFF"/>
          </a:solidFill>
        </p:spPr>
        <p:txBody>
          <a:bodyPr wrap="square" lIns="0" rIns="0" rtlCol="0">
            <a:spAutoFit/>
          </a:bodyPr>
          <a:lstStyle/>
          <a:p>
            <a:pPr algn="ctr"/>
            <a:r>
              <a:rPr lang="en-US" dirty="0" smtClean="0"/>
              <a:t>1</a:t>
            </a:r>
            <a:endParaRPr lang="en-US" dirty="0"/>
          </a:p>
        </p:txBody>
      </p:sp>
      <p:sp>
        <p:nvSpPr>
          <p:cNvPr id="75" name="TextBox 74"/>
          <p:cNvSpPr txBox="1"/>
          <p:nvPr/>
        </p:nvSpPr>
        <p:spPr>
          <a:xfrm>
            <a:off x="321547" y="5626196"/>
            <a:ext cx="339337" cy="369332"/>
          </a:xfrm>
          <a:prstGeom prst="rect">
            <a:avLst/>
          </a:prstGeom>
          <a:solidFill>
            <a:srgbClr val="FFFFFF"/>
          </a:solidFill>
        </p:spPr>
        <p:txBody>
          <a:bodyPr wrap="square" lIns="0" rIns="0" rtlCol="0">
            <a:spAutoFit/>
          </a:bodyPr>
          <a:lstStyle/>
          <a:p>
            <a:pPr algn="ctr"/>
            <a:r>
              <a:rPr lang="en-US" dirty="0"/>
              <a:t>2</a:t>
            </a:r>
          </a:p>
        </p:txBody>
      </p:sp>
      <p:sp>
        <p:nvSpPr>
          <p:cNvPr id="76" name="TextBox 75"/>
          <p:cNvSpPr txBox="1"/>
          <p:nvPr/>
        </p:nvSpPr>
        <p:spPr>
          <a:xfrm>
            <a:off x="309682" y="5246354"/>
            <a:ext cx="339337" cy="369332"/>
          </a:xfrm>
          <a:prstGeom prst="rect">
            <a:avLst/>
          </a:prstGeom>
          <a:solidFill>
            <a:srgbClr val="FFFFFF"/>
          </a:solidFill>
        </p:spPr>
        <p:txBody>
          <a:bodyPr wrap="square" lIns="0" rIns="0" rtlCol="0">
            <a:spAutoFit/>
          </a:bodyPr>
          <a:lstStyle/>
          <a:p>
            <a:pPr algn="ctr"/>
            <a:r>
              <a:rPr lang="en-US" dirty="0"/>
              <a:t>3</a:t>
            </a:r>
          </a:p>
        </p:txBody>
      </p:sp>
      <p:sp>
        <p:nvSpPr>
          <p:cNvPr id="77" name="TextBox 76"/>
          <p:cNvSpPr txBox="1"/>
          <p:nvPr/>
        </p:nvSpPr>
        <p:spPr>
          <a:xfrm>
            <a:off x="307775" y="4864595"/>
            <a:ext cx="339337" cy="369332"/>
          </a:xfrm>
          <a:prstGeom prst="rect">
            <a:avLst/>
          </a:prstGeom>
          <a:solidFill>
            <a:srgbClr val="FFFFFF"/>
          </a:solidFill>
        </p:spPr>
        <p:txBody>
          <a:bodyPr wrap="square" lIns="0" rIns="0" rtlCol="0">
            <a:spAutoFit/>
          </a:bodyPr>
          <a:lstStyle/>
          <a:p>
            <a:pPr algn="ctr"/>
            <a:r>
              <a:rPr lang="en-US" dirty="0"/>
              <a:t>4</a:t>
            </a:r>
          </a:p>
        </p:txBody>
      </p:sp>
      <p:sp>
        <p:nvSpPr>
          <p:cNvPr id="78" name="TextBox 77"/>
          <p:cNvSpPr txBox="1"/>
          <p:nvPr/>
        </p:nvSpPr>
        <p:spPr>
          <a:xfrm>
            <a:off x="309680" y="4510398"/>
            <a:ext cx="339337" cy="369332"/>
          </a:xfrm>
          <a:prstGeom prst="rect">
            <a:avLst/>
          </a:prstGeom>
          <a:solidFill>
            <a:srgbClr val="FFFFFF"/>
          </a:solidFill>
        </p:spPr>
        <p:txBody>
          <a:bodyPr wrap="square" lIns="0" rIns="0" rtlCol="0">
            <a:spAutoFit/>
          </a:bodyPr>
          <a:lstStyle/>
          <a:p>
            <a:pPr algn="ctr"/>
            <a:r>
              <a:rPr lang="en-US" dirty="0"/>
              <a:t>5</a:t>
            </a:r>
          </a:p>
        </p:txBody>
      </p:sp>
      <p:sp>
        <p:nvSpPr>
          <p:cNvPr id="79" name="TextBox 78"/>
          <p:cNvSpPr txBox="1"/>
          <p:nvPr/>
        </p:nvSpPr>
        <p:spPr>
          <a:xfrm>
            <a:off x="307773" y="4104899"/>
            <a:ext cx="339337" cy="369332"/>
          </a:xfrm>
          <a:prstGeom prst="rect">
            <a:avLst/>
          </a:prstGeom>
          <a:solidFill>
            <a:srgbClr val="FFFFFF"/>
          </a:solidFill>
        </p:spPr>
        <p:txBody>
          <a:bodyPr wrap="square" lIns="0" rIns="0" rtlCol="0">
            <a:spAutoFit/>
          </a:bodyPr>
          <a:lstStyle/>
          <a:p>
            <a:pPr algn="ctr"/>
            <a:r>
              <a:rPr lang="en-US" dirty="0" smtClean="0"/>
              <a:t>6</a:t>
            </a:r>
            <a:endParaRPr lang="en-US" dirty="0"/>
          </a:p>
        </p:txBody>
      </p:sp>
      <p:sp>
        <p:nvSpPr>
          <p:cNvPr id="80" name="TextBox 79"/>
          <p:cNvSpPr txBox="1"/>
          <p:nvPr/>
        </p:nvSpPr>
        <p:spPr>
          <a:xfrm>
            <a:off x="295908" y="3725057"/>
            <a:ext cx="339337" cy="369332"/>
          </a:xfrm>
          <a:prstGeom prst="rect">
            <a:avLst/>
          </a:prstGeom>
          <a:solidFill>
            <a:srgbClr val="FFFFFF"/>
          </a:solidFill>
        </p:spPr>
        <p:txBody>
          <a:bodyPr wrap="square" lIns="0" rIns="0" rtlCol="0">
            <a:spAutoFit/>
          </a:bodyPr>
          <a:lstStyle/>
          <a:p>
            <a:pPr algn="ctr"/>
            <a:r>
              <a:rPr lang="en-US" dirty="0" smtClean="0"/>
              <a:t>7</a:t>
            </a:r>
            <a:endParaRPr lang="en-US" dirty="0"/>
          </a:p>
        </p:txBody>
      </p:sp>
      <p:sp>
        <p:nvSpPr>
          <p:cNvPr id="82" name="TextBox 81"/>
          <p:cNvSpPr txBox="1"/>
          <p:nvPr/>
        </p:nvSpPr>
        <p:spPr>
          <a:xfrm>
            <a:off x="5518502" y="6583628"/>
            <a:ext cx="339337" cy="276999"/>
          </a:xfrm>
          <a:prstGeom prst="rect">
            <a:avLst/>
          </a:prstGeom>
          <a:solidFill>
            <a:srgbClr val="FFFFFF"/>
          </a:solidFill>
        </p:spPr>
        <p:txBody>
          <a:bodyPr wrap="square" lIns="0" tIns="0" rIns="0" bIns="0" rtlCol="0">
            <a:spAutoFit/>
          </a:bodyPr>
          <a:lstStyle/>
          <a:p>
            <a:pPr algn="ctr"/>
            <a:r>
              <a:rPr lang="en-US" dirty="0" smtClean="0"/>
              <a:t>10</a:t>
            </a:r>
            <a:r>
              <a:rPr lang="en-US" baseline="30000" dirty="0"/>
              <a:t>1</a:t>
            </a:r>
            <a:endParaRPr lang="en-US" dirty="0"/>
          </a:p>
        </p:txBody>
      </p:sp>
      <p:sp>
        <p:nvSpPr>
          <p:cNvPr id="83" name="TextBox 82"/>
          <p:cNvSpPr txBox="1"/>
          <p:nvPr/>
        </p:nvSpPr>
        <p:spPr>
          <a:xfrm>
            <a:off x="6739161" y="6583628"/>
            <a:ext cx="339337" cy="276999"/>
          </a:xfrm>
          <a:prstGeom prst="rect">
            <a:avLst/>
          </a:prstGeom>
          <a:solidFill>
            <a:srgbClr val="FFFFFF"/>
          </a:solidFill>
        </p:spPr>
        <p:txBody>
          <a:bodyPr wrap="square" lIns="0" tIns="0" rIns="0" bIns="0" rtlCol="0">
            <a:spAutoFit/>
          </a:bodyPr>
          <a:lstStyle/>
          <a:p>
            <a:pPr algn="ctr"/>
            <a:r>
              <a:rPr lang="en-US" dirty="0" smtClean="0"/>
              <a:t>10</a:t>
            </a:r>
            <a:r>
              <a:rPr lang="en-US" baseline="30000" dirty="0" smtClean="0"/>
              <a:t>2</a:t>
            </a:r>
            <a:endParaRPr lang="en-US" dirty="0"/>
          </a:p>
        </p:txBody>
      </p:sp>
      <p:sp>
        <p:nvSpPr>
          <p:cNvPr id="84" name="TextBox 83"/>
          <p:cNvSpPr txBox="1"/>
          <p:nvPr/>
        </p:nvSpPr>
        <p:spPr>
          <a:xfrm>
            <a:off x="8019175" y="6583628"/>
            <a:ext cx="339337" cy="276999"/>
          </a:xfrm>
          <a:prstGeom prst="rect">
            <a:avLst/>
          </a:prstGeom>
          <a:solidFill>
            <a:srgbClr val="FFFFFF"/>
          </a:solidFill>
        </p:spPr>
        <p:txBody>
          <a:bodyPr wrap="square" lIns="0" tIns="0" rIns="0" bIns="0" rtlCol="0">
            <a:spAutoFit/>
          </a:bodyPr>
          <a:lstStyle/>
          <a:p>
            <a:pPr algn="ctr"/>
            <a:r>
              <a:rPr lang="en-US" dirty="0" smtClean="0"/>
              <a:t>10</a:t>
            </a:r>
            <a:r>
              <a:rPr lang="en-US" baseline="30000" dirty="0"/>
              <a:t>3</a:t>
            </a:r>
            <a:endParaRPr lang="en-US" dirty="0"/>
          </a:p>
        </p:txBody>
      </p:sp>
      <p:sp>
        <p:nvSpPr>
          <p:cNvPr id="85" name="TextBox 84"/>
          <p:cNvSpPr txBox="1"/>
          <p:nvPr/>
        </p:nvSpPr>
        <p:spPr>
          <a:xfrm>
            <a:off x="887475" y="6592871"/>
            <a:ext cx="339337" cy="276999"/>
          </a:xfrm>
          <a:prstGeom prst="rect">
            <a:avLst/>
          </a:prstGeom>
          <a:solidFill>
            <a:srgbClr val="FFFFFF"/>
          </a:solidFill>
        </p:spPr>
        <p:txBody>
          <a:bodyPr wrap="square" lIns="0" tIns="0" rIns="0" bIns="0" rtlCol="0">
            <a:spAutoFit/>
          </a:bodyPr>
          <a:lstStyle/>
          <a:p>
            <a:pPr algn="ctr"/>
            <a:r>
              <a:rPr lang="en-US" dirty="0" smtClean="0"/>
              <a:t>10</a:t>
            </a:r>
            <a:r>
              <a:rPr lang="en-US" baseline="30000" dirty="0"/>
              <a:t>1</a:t>
            </a:r>
            <a:endParaRPr lang="en-US" dirty="0"/>
          </a:p>
        </p:txBody>
      </p:sp>
      <p:sp>
        <p:nvSpPr>
          <p:cNvPr id="86" name="TextBox 85"/>
          <p:cNvSpPr txBox="1"/>
          <p:nvPr/>
        </p:nvSpPr>
        <p:spPr>
          <a:xfrm>
            <a:off x="2108134" y="6592871"/>
            <a:ext cx="339337" cy="276999"/>
          </a:xfrm>
          <a:prstGeom prst="rect">
            <a:avLst/>
          </a:prstGeom>
          <a:solidFill>
            <a:srgbClr val="FFFFFF"/>
          </a:solidFill>
        </p:spPr>
        <p:txBody>
          <a:bodyPr wrap="square" lIns="0" tIns="0" rIns="0" bIns="0" rtlCol="0">
            <a:spAutoFit/>
          </a:bodyPr>
          <a:lstStyle/>
          <a:p>
            <a:pPr algn="ctr"/>
            <a:r>
              <a:rPr lang="en-US" dirty="0" smtClean="0"/>
              <a:t>10</a:t>
            </a:r>
            <a:r>
              <a:rPr lang="en-US" baseline="30000" dirty="0" smtClean="0"/>
              <a:t>2</a:t>
            </a:r>
            <a:endParaRPr lang="en-US" dirty="0"/>
          </a:p>
        </p:txBody>
      </p:sp>
      <p:sp>
        <p:nvSpPr>
          <p:cNvPr id="87" name="TextBox 86"/>
          <p:cNvSpPr txBox="1"/>
          <p:nvPr/>
        </p:nvSpPr>
        <p:spPr>
          <a:xfrm>
            <a:off x="3388148" y="6592871"/>
            <a:ext cx="339337" cy="276999"/>
          </a:xfrm>
          <a:prstGeom prst="rect">
            <a:avLst/>
          </a:prstGeom>
          <a:solidFill>
            <a:srgbClr val="FFFFFF"/>
          </a:solidFill>
        </p:spPr>
        <p:txBody>
          <a:bodyPr wrap="square" lIns="0" tIns="0" rIns="0" bIns="0" rtlCol="0">
            <a:spAutoFit/>
          </a:bodyPr>
          <a:lstStyle/>
          <a:p>
            <a:pPr algn="ctr"/>
            <a:r>
              <a:rPr lang="en-US" dirty="0" smtClean="0"/>
              <a:t>10</a:t>
            </a:r>
            <a:r>
              <a:rPr lang="en-US" baseline="30000" dirty="0"/>
              <a:t>3</a:t>
            </a:r>
            <a:endParaRPr lang="en-US" dirty="0"/>
          </a:p>
        </p:txBody>
      </p:sp>
      <p:sp>
        <p:nvSpPr>
          <p:cNvPr id="6" name="Title 1"/>
          <p:cNvSpPr>
            <a:spLocks noGrp="1"/>
          </p:cNvSpPr>
          <p:nvPr>
            <p:ph type="title"/>
          </p:nvPr>
        </p:nvSpPr>
        <p:spPr>
          <a:xfrm>
            <a:off x="599632" y="3394869"/>
            <a:ext cx="8229600" cy="722615"/>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endParaRPr lang="en-US" sz="2800" dirty="0"/>
          </a:p>
        </p:txBody>
      </p:sp>
      <p:sp>
        <p:nvSpPr>
          <p:cNvPr id="88" name="TextBox 87"/>
          <p:cNvSpPr txBox="1"/>
          <p:nvPr/>
        </p:nvSpPr>
        <p:spPr>
          <a:xfrm>
            <a:off x="7191015" y="4076869"/>
            <a:ext cx="1785065" cy="1477328"/>
          </a:xfrm>
          <a:prstGeom prst="rect">
            <a:avLst/>
          </a:prstGeom>
          <a:noFill/>
        </p:spPr>
        <p:txBody>
          <a:bodyPr wrap="square" rtlCol="0">
            <a:spAutoFit/>
          </a:bodyPr>
          <a:lstStyle/>
          <a:p>
            <a:pPr algn="r"/>
            <a:r>
              <a:rPr lang="en-US" dirty="0" smtClean="0"/>
              <a:t>PUM &amp; TST actuation, and  function uncertainties are larger. </a:t>
            </a:r>
            <a:r>
              <a:rPr lang="en-US" b="1" dirty="0" smtClean="0"/>
              <a:t>Why?</a:t>
            </a:r>
            <a:endParaRPr lang="en-US" b="1" dirty="0"/>
          </a:p>
        </p:txBody>
      </p:sp>
    </p:spTree>
    <p:extLst>
      <p:ext uri="{BB962C8B-B14F-4D97-AF65-F5344CB8AC3E}">
        <p14:creationId xmlns:p14="http://schemas.microsoft.com/office/powerpoint/2010/main" val="12440664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32</a:t>
            </a:fld>
            <a:endParaRPr lang="en-US"/>
          </a:p>
        </p:txBody>
      </p:sp>
      <p:sp>
        <p:nvSpPr>
          <p:cNvPr id="6" name="Title 1"/>
          <p:cNvSpPr>
            <a:spLocks noGrp="1"/>
          </p:cNvSpPr>
          <p:nvPr>
            <p:ph type="title"/>
          </p:nvPr>
        </p:nvSpPr>
        <p:spPr>
          <a:xfrm>
            <a:off x="575893" y="0"/>
            <a:ext cx="8229600" cy="722615"/>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b="1" dirty="0" smtClean="0"/>
              <a:t>*NOT*</a:t>
            </a:r>
            <a:r>
              <a:rPr lang="en-US" sz="2000" dirty="0" smtClean="0"/>
              <a:t> because of less measurements!</a:t>
            </a:r>
            <a:endParaRPr lang="en-US" sz="2000" dirty="0"/>
          </a:p>
        </p:txBody>
      </p:sp>
      <p:pic>
        <p:nvPicPr>
          <p:cNvPr id="14" name="Picture 13" descr="09-May-2016_LLO_Actuation_L3_All_Measurem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42559"/>
            <a:ext cx="4716890" cy="3890728"/>
          </a:xfrm>
          <a:prstGeom prst="rect">
            <a:avLst/>
          </a:prstGeom>
        </p:spPr>
      </p:pic>
      <p:pic>
        <p:nvPicPr>
          <p:cNvPr id="16" name="Picture 15" descr="09-May-2016_LHO_Actuation_L3_All_Measuremen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31" y="884411"/>
            <a:ext cx="4669615" cy="3804611"/>
          </a:xfrm>
          <a:prstGeom prst="rect">
            <a:avLst/>
          </a:prstGeom>
        </p:spPr>
      </p:pic>
      <p:sp>
        <p:nvSpPr>
          <p:cNvPr id="17" name="TextBox 16"/>
          <p:cNvSpPr txBox="1"/>
          <p:nvPr/>
        </p:nvSpPr>
        <p:spPr>
          <a:xfrm>
            <a:off x="952564" y="4725655"/>
            <a:ext cx="7144228" cy="2031325"/>
          </a:xfrm>
          <a:prstGeom prst="rect">
            <a:avLst/>
          </a:prstGeom>
          <a:noFill/>
        </p:spPr>
        <p:txBody>
          <a:bodyPr wrap="square" rtlCol="0">
            <a:spAutoFit/>
          </a:bodyPr>
          <a:lstStyle/>
          <a:p>
            <a:r>
              <a:rPr lang="en-US" dirty="0" smtClean="0"/>
              <a:t>Scatter doesn’t too different either!</a:t>
            </a:r>
          </a:p>
          <a:p>
            <a:r>
              <a:rPr lang="en-US" dirty="0" smtClean="0"/>
              <a:t>So why? </a:t>
            </a:r>
          </a:p>
          <a:p>
            <a:pPr marL="285750" indent="-285750">
              <a:buFont typeface="Arial"/>
              <a:buChar char="•"/>
            </a:pPr>
            <a:r>
              <a:rPr lang="en-US" dirty="0" smtClean="0"/>
              <a:t>Because </a:t>
            </a:r>
            <a:r>
              <a:rPr lang="en-US" b="1" dirty="0" smtClean="0">
                <a:solidFill>
                  <a:srgbClr val="0000FF"/>
                </a:solidFill>
              </a:rPr>
              <a:t>L1</a:t>
            </a:r>
            <a:r>
              <a:rPr lang="en-US" dirty="0" smtClean="0"/>
              <a:t> took data out to higher frequency, and the residual systematic error between measurements was not consistent</a:t>
            </a:r>
          </a:p>
          <a:p>
            <a:pPr marL="285750" indent="-285750">
              <a:buFont typeface="Arial"/>
              <a:buChar char="•"/>
            </a:pPr>
            <a:r>
              <a:rPr lang="en-US" dirty="0" smtClean="0"/>
              <a:t>That means *overall* systematic error removed still is non-Gaussian and just taking “</a:t>
            </a:r>
            <a:r>
              <a:rPr lang="en-US" dirty="0" err="1" smtClean="0"/>
              <a:t>std</a:t>
            </a:r>
            <a:r>
              <a:rPr lang="en-US" dirty="0" smtClean="0"/>
              <a:t>” of residual-with-overall-systematic-removed is a poor estimate, an over estimate at best, of statistical uncertainty.</a:t>
            </a:r>
            <a:endParaRPr lang="en-US" dirty="0"/>
          </a:p>
        </p:txBody>
      </p:sp>
    </p:spTree>
    <p:extLst>
      <p:ext uri="{BB962C8B-B14F-4D97-AF65-F5344CB8AC3E}">
        <p14:creationId xmlns:p14="http://schemas.microsoft.com/office/powerpoint/2010/main" val="8433911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33</a:t>
            </a:fld>
            <a:endParaRPr lang="en-US"/>
          </a:p>
        </p:txBody>
      </p:sp>
      <p:sp>
        <p:nvSpPr>
          <p:cNvPr id="6" name="Title 1"/>
          <p:cNvSpPr>
            <a:spLocks noGrp="1"/>
          </p:cNvSpPr>
          <p:nvPr>
            <p:ph type="title"/>
          </p:nvPr>
        </p:nvSpPr>
        <p:spPr>
          <a:xfrm>
            <a:off x="575893" y="0"/>
            <a:ext cx="8229600" cy="722615"/>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dirty="0" smtClean="0"/>
              <a:t>Because of </a:t>
            </a:r>
            <a:r>
              <a:rPr lang="en-US" sz="2000" b="1" dirty="0" smtClean="0">
                <a:solidFill>
                  <a:srgbClr val="0000FF"/>
                </a:solidFill>
              </a:rPr>
              <a:t>L1 PUM</a:t>
            </a:r>
            <a:r>
              <a:rPr lang="en-US" sz="2000" dirty="0" smtClean="0"/>
              <a:t> violin-mode systematics that aren’t modeled well.</a:t>
            </a:r>
            <a:endParaRPr lang="en-US" sz="2000" dirty="0"/>
          </a:p>
        </p:txBody>
      </p:sp>
      <p:pic>
        <p:nvPicPr>
          <p:cNvPr id="7" name="Picture 6" descr="09-May-2016_LLO_Actuation_L2_All_Measurem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7171"/>
            <a:ext cx="4731871" cy="3878583"/>
          </a:xfrm>
          <a:prstGeom prst="rect">
            <a:avLst/>
          </a:prstGeom>
        </p:spPr>
      </p:pic>
      <p:pic>
        <p:nvPicPr>
          <p:cNvPr id="9" name="Picture 8" descr="09-May-2016_LLO_Actuation_L2_Residual_Statistic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711" y="3003157"/>
            <a:ext cx="4433038" cy="3688660"/>
          </a:xfrm>
          <a:prstGeom prst="rect">
            <a:avLst/>
          </a:prstGeom>
        </p:spPr>
      </p:pic>
      <p:pic>
        <p:nvPicPr>
          <p:cNvPr id="10" name="Picture 9" descr="09-May-2016_LLO_Actuation_L2_Systematic_Fit_Ma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24" y="783432"/>
            <a:ext cx="4281000" cy="1721564"/>
          </a:xfrm>
          <a:prstGeom prst="rect">
            <a:avLst/>
          </a:prstGeom>
        </p:spPr>
      </p:pic>
      <p:pic>
        <p:nvPicPr>
          <p:cNvPr id="11" name="Picture 10" descr="09-May-2016_LLO_Actuation_L2_Systematic_Fit_Ph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3" y="4807523"/>
            <a:ext cx="4420866" cy="1839781"/>
          </a:xfrm>
          <a:prstGeom prst="rect">
            <a:avLst/>
          </a:prstGeom>
        </p:spPr>
      </p:pic>
      <p:sp>
        <p:nvSpPr>
          <p:cNvPr id="12" name="Right Arrow 11"/>
          <p:cNvSpPr/>
          <p:nvPr/>
        </p:nvSpPr>
        <p:spPr>
          <a:xfrm>
            <a:off x="4522296" y="1092058"/>
            <a:ext cx="747782" cy="237404"/>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6533744">
            <a:off x="2157674" y="4577411"/>
            <a:ext cx="1652151" cy="239880"/>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5870290">
            <a:off x="5256743" y="2687636"/>
            <a:ext cx="1649574" cy="266283"/>
          </a:xfrm>
          <a:prstGeom prst="rightArrow">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4188044" y="6028143"/>
            <a:ext cx="1129511" cy="191835"/>
          </a:xfrm>
          <a:prstGeom prst="rightArrow">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597562" y="4247615"/>
            <a:ext cx="747782" cy="237404"/>
          </a:xfrm>
          <a:prstGeom prst="rightArrow">
            <a:avLst/>
          </a:prstGeom>
          <a:solidFill>
            <a:srgbClr val="25D5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6643136" y="6168673"/>
            <a:ext cx="747782" cy="237404"/>
          </a:xfrm>
          <a:prstGeom prst="rightArrow">
            <a:avLst/>
          </a:prstGeom>
          <a:solidFill>
            <a:srgbClr val="25D5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nut 17"/>
          <p:cNvSpPr/>
          <p:nvPr/>
        </p:nvSpPr>
        <p:spPr>
          <a:xfrm>
            <a:off x="7537161" y="961485"/>
            <a:ext cx="1186955" cy="1353201"/>
          </a:xfrm>
          <a:prstGeom prst="donut">
            <a:avLst>
              <a:gd name="adj" fmla="val 29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2977352" y="5031046"/>
            <a:ext cx="1186955" cy="1353201"/>
          </a:xfrm>
          <a:prstGeom prst="donut">
            <a:avLst>
              <a:gd name="adj" fmla="val 29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Right Arrow 19"/>
          <p:cNvSpPr/>
          <p:nvPr/>
        </p:nvSpPr>
        <p:spPr>
          <a:xfrm>
            <a:off x="2134614" y="2087241"/>
            <a:ext cx="747782" cy="237404"/>
          </a:xfrm>
          <a:prstGeom prst="right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2158353" y="3013116"/>
            <a:ext cx="747782" cy="237404"/>
          </a:xfrm>
          <a:prstGeom prst="rightArrow">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nut 21"/>
          <p:cNvSpPr/>
          <p:nvPr/>
        </p:nvSpPr>
        <p:spPr>
          <a:xfrm>
            <a:off x="8069388" y="2813234"/>
            <a:ext cx="1003396" cy="510418"/>
          </a:xfrm>
          <a:prstGeom prst="donut">
            <a:avLst>
              <a:gd name="adj" fmla="val 2904"/>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8140604" y="4686811"/>
            <a:ext cx="1003396" cy="510418"/>
          </a:xfrm>
          <a:prstGeom prst="donut">
            <a:avLst>
              <a:gd name="adj" fmla="val 2904"/>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05882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34</a:t>
            </a:fld>
            <a:endParaRPr lang="en-US"/>
          </a:p>
        </p:txBody>
      </p:sp>
      <p:sp>
        <p:nvSpPr>
          <p:cNvPr id="6" name="Title 1"/>
          <p:cNvSpPr>
            <a:spLocks noGrp="1"/>
          </p:cNvSpPr>
          <p:nvPr>
            <p:ph type="title"/>
          </p:nvPr>
        </p:nvSpPr>
        <p:spPr>
          <a:xfrm>
            <a:off x="249260" y="0"/>
            <a:ext cx="8735985" cy="722615"/>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dirty="0" smtClean="0"/>
              <a:t>Compare against </a:t>
            </a:r>
            <a:r>
              <a:rPr lang="en-US" sz="2000" b="1" dirty="0" smtClean="0">
                <a:solidFill>
                  <a:srgbClr val="FF3753"/>
                </a:solidFill>
              </a:rPr>
              <a:t>H1 PUM</a:t>
            </a:r>
            <a:r>
              <a:rPr lang="en-US" sz="2000" dirty="0" smtClean="0"/>
              <a:t> results which have much more Gaussian fluctuations.</a:t>
            </a:r>
            <a:endParaRPr lang="en-US" sz="2000" dirty="0"/>
          </a:p>
        </p:txBody>
      </p:sp>
      <p:pic>
        <p:nvPicPr>
          <p:cNvPr id="7" name="Picture 6" descr="09-May-2016_LHO_Actuation_L2_All_Measurem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4672"/>
            <a:ext cx="4693920" cy="3826256"/>
          </a:xfrm>
          <a:prstGeom prst="rect">
            <a:avLst/>
          </a:prstGeom>
        </p:spPr>
      </p:pic>
      <p:pic>
        <p:nvPicPr>
          <p:cNvPr id="8" name="Picture 7" descr="09-May-2016_LHO_Actuation_L2_Systematic_Fit_Ma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168" y="786384"/>
            <a:ext cx="4312412" cy="1743456"/>
          </a:xfrm>
          <a:prstGeom prst="rect">
            <a:avLst/>
          </a:prstGeom>
        </p:spPr>
      </p:pic>
      <p:pic>
        <p:nvPicPr>
          <p:cNvPr id="9" name="Picture 8" descr="09-May-2016_LHO_Actuation_L2_Systematic_Fit_Ph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53" y="4736391"/>
            <a:ext cx="4502609" cy="1852782"/>
          </a:xfrm>
          <a:prstGeom prst="rect">
            <a:avLst/>
          </a:prstGeom>
        </p:spPr>
      </p:pic>
      <p:pic>
        <p:nvPicPr>
          <p:cNvPr id="10" name="Picture 9" descr="09-May-2016_LHO_Actuation_L2_Residual_Statistic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926" y="2999232"/>
            <a:ext cx="4357197" cy="3593700"/>
          </a:xfrm>
          <a:prstGeom prst="rect">
            <a:avLst/>
          </a:prstGeom>
        </p:spPr>
      </p:pic>
      <p:sp>
        <p:nvSpPr>
          <p:cNvPr id="11" name="Right Arrow 10"/>
          <p:cNvSpPr/>
          <p:nvPr/>
        </p:nvSpPr>
        <p:spPr>
          <a:xfrm>
            <a:off x="4522296" y="1092058"/>
            <a:ext cx="747782" cy="237404"/>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6533744">
            <a:off x="2157674" y="4577411"/>
            <a:ext cx="1652151" cy="239880"/>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870290">
            <a:off x="5256743" y="2687636"/>
            <a:ext cx="1649574" cy="266283"/>
          </a:xfrm>
          <a:prstGeom prst="rightArrow">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4188044" y="6028143"/>
            <a:ext cx="1129511" cy="191835"/>
          </a:xfrm>
          <a:prstGeom prst="rightArrow">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6597562" y="4247615"/>
            <a:ext cx="747782" cy="237404"/>
          </a:xfrm>
          <a:prstGeom prst="rightArrow">
            <a:avLst/>
          </a:prstGeom>
          <a:solidFill>
            <a:srgbClr val="25D5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643136" y="6168673"/>
            <a:ext cx="747782" cy="237404"/>
          </a:xfrm>
          <a:prstGeom prst="rightArrow">
            <a:avLst/>
          </a:prstGeom>
          <a:solidFill>
            <a:srgbClr val="25D5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2134614" y="2087241"/>
            <a:ext cx="747782" cy="237404"/>
          </a:xfrm>
          <a:prstGeom prst="right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2158353" y="3013116"/>
            <a:ext cx="747782" cy="237404"/>
          </a:xfrm>
          <a:prstGeom prst="rightArrow">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nut 18"/>
          <p:cNvSpPr/>
          <p:nvPr/>
        </p:nvSpPr>
        <p:spPr>
          <a:xfrm>
            <a:off x="8069388" y="2813234"/>
            <a:ext cx="1003396" cy="510418"/>
          </a:xfrm>
          <a:prstGeom prst="donut">
            <a:avLst>
              <a:gd name="adj" fmla="val 2904"/>
            </a:avLst>
          </a:prstGeom>
          <a:solidFill>
            <a:srgbClr val="B80000"/>
          </a:solidFill>
          <a:ln>
            <a:solidFill>
              <a:srgbClr val="B8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0000"/>
              </a:solidFill>
            </a:endParaRPr>
          </a:p>
        </p:txBody>
      </p:sp>
      <p:sp>
        <p:nvSpPr>
          <p:cNvPr id="20" name="Donut 19"/>
          <p:cNvSpPr/>
          <p:nvPr/>
        </p:nvSpPr>
        <p:spPr>
          <a:xfrm>
            <a:off x="8140604" y="4686811"/>
            <a:ext cx="1003396" cy="510418"/>
          </a:xfrm>
          <a:prstGeom prst="donut">
            <a:avLst>
              <a:gd name="adj" fmla="val 2904"/>
            </a:avLst>
          </a:prstGeom>
          <a:solidFill>
            <a:srgbClr val="B80000"/>
          </a:solidFill>
          <a:ln>
            <a:solidFill>
              <a:srgbClr val="B8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943105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35</a:t>
            </a:fld>
            <a:endParaRPr lang="en-US"/>
          </a:p>
        </p:txBody>
      </p:sp>
      <p:pic>
        <p:nvPicPr>
          <p:cNvPr id="6" name="Picture 5" descr="09-May-2016_LHO_Actuation_L3_Residual_Statist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6332"/>
            <a:ext cx="4435729" cy="3675126"/>
          </a:xfrm>
          <a:prstGeom prst="rect">
            <a:avLst/>
          </a:prstGeom>
        </p:spPr>
      </p:pic>
      <p:pic>
        <p:nvPicPr>
          <p:cNvPr id="7" name="Picture 6" descr="09-May-2016_LLO_Actuation_L3_Residual_Statistic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840" y="826330"/>
            <a:ext cx="4482846" cy="3722243"/>
          </a:xfrm>
          <a:prstGeom prst="rect">
            <a:avLst/>
          </a:prstGeom>
        </p:spPr>
      </p:pic>
      <p:sp>
        <p:nvSpPr>
          <p:cNvPr id="8" name="Title 1"/>
          <p:cNvSpPr>
            <a:spLocks noGrp="1"/>
          </p:cNvSpPr>
          <p:nvPr>
            <p:ph type="title"/>
          </p:nvPr>
        </p:nvSpPr>
        <p:spPr>
          <a:xfrm>
            <a:off x="0" y="0"/>
            <a:ext cx="9144000" cy="722615"/>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dirty="0" smtClean="0"/>
              <a:t>For the TST Stage, the </a:t>
            </a:r>
            <a:r>
              <a:rPr lang="en-US" sz="2000" b="1" dirty="0" smtClean="0">
                <a:solidFill>
                  <a:srgbClr val="0000FF"/>
                </a:solidFill>
              </a:rPr>
              <a:t>L1</a:t>
            </a:r>
            <a:r>
              <a:rPr lang="en-US" sz="2000" dirty="0" smtClean="0">
                <a:solidFill>
                  <a:srgbClr val="0000FF"/>
                </a:solidFill>
              </a:rPr>
              <a:t> data </a:t>
            </a:r>
            <a:r>
              <a:rPr lang="en-US" sz="2000" dirty="0" smtClean="0"/>
              <a:t>have </a:t>
            </a:r>
            <a:r>
              <a:rPr lang="en-US" sz="2000" dirty="0" smtClean="0"/>
              <a:t>two issues</a:t>
            </a:r>
            <a:endParaRPr lang="en-US" sz="2000" dirty="0"/>
          </a:p>
        </p:txBody>
      </p:sp>
      <p:pic>
        <p:nvPicPr>
          <p:cNvPr id="9" name="Picture 8" descr="09-May-2016_LHO_Actuation_L3_All_Measurements_MagResOnl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6062"/>
            <a:ext cx="2100909" cy="1679367"/>
          </a:xfrm>
          <a:prstGeom prst="rect">
            <a:avLst/>
          </a:prstGeom>
        </p:spPr>
      </p:pic>
      <p:pic>
        <p:nvPicPr>
          <p:cNvPr id="11" name="Picture 10" descr="09-May-2016_LLO_Actuation_L3_All_Measurements_MagResOnl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788" y="890263"/>
            <a:ext cx="2087461" cy="1644866"/>
          </a:xfrm>
          <a:prstGeom prst="rect">
            <a:avLst/>
          </a:prstGeom>
        </p:spPr>
      </p:pic>
      <p:sp>
        <p:nvSpPr>
          <p:cNvPr id="12" name="Donut 11"/>
          <p:cNvSpPr/>
          <p:nvPr/>
        </p:nvSpPr>
        <p:spPr>
          <a:xfrm>
            <a:off x="7962563" y="676600"/>
            <a:ext cx="1003396" cy="510418"/>
          </a:xfrm>
          <a:prstGeom prst="donut">
            <a:avLst>
              <a:gd name="adj" fmla="val 2904"/>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8033779" y="2550177"/>
            <a:ext cx="1003396" cy="510418"/>
          </a:xfrm>
          <a:prstGeom prst="donut">
            <a:avLst>
              <a:gd name="adj" fmla="val 2904"/>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3523352" y="676601"/>
            <a:ext cx="1003396" cy="510418"/>
          </a:xfrm>
          <a:prstGeom prst="donut">
            <a:avLst>
              <a:gd name="adj" fmla="val 2904"/>
            </a:avLst>
          </a:prstGeom>
          <a:solidFill>
            <a:srgbClr val="B80000"/>
          </a:solidFill>
          <a:ln>
            <a:solidFill>
              <a:srgbClr val="B8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6" name="Picture 15" descr="09-May-2016_LHO_Actuation_L3_All_Measurements_PhaResOnly.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80" y="2863754"/>
            <a:ext cx="2028795" cy="1635048"/>
          </a:xfrm>
          <a:prstGeom prst="rect">
            <a:avLst/>
          </a:prstGeom>
        </p:spPr>
      </p:pic>
      <p:pic>
        <p:nvPicPr>
          <p:cNvPr id="17" name="Picture 16" descr="09-May-2016_LLO_Actuation_L3_All_Measurements_PhaResOnl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7849" y="2873506"/>
            <a:ext cx="2048531" cy="1668185"/>
          </a:xfrm>
          <a:prstGeom prst="rect">
            <a:avLst/>
          </a:prstGeom>
        </p:spPr>
      </p:pic>
      <p:sp>
        <p:nvSpPr>
          <p:cNvPr id="15" name="Donut 14"/>
          <p:cNvSpPr/>
          <p:nvPr/>
        </p:nvSpPr>
        <p:spPr>
          <a:xfrm>
            <a:off x="3594568" y="2550178"/>
            <a:ext cx="1003396" cy="510418"/>
          </a:xfrm>
          <a:prstGeom prst="donut">
            <a:avLst>
              <a:gd name="adj" fmla="val 2904"/>
            </a:avLst>
          </a:prstGeom>
          <a:solidFill>
            <a:srgbClr val="B80000"/>
          </a:solidFill>
          <a:ln>
            <a:solidFill>
              <a:srgbClr val="B8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6826" y="5095790"/>
            <a:ext cx="8866549" cy="1569660"/>
          </a:xfrm>
          <a:prstGeom prst="rect">
            <a:avLst/>
          </a:prstGeom>
          <a:noFill/>
        </p:spPr>
        <p:txBody>
          <a:bodyPr wrap="square" rtlCol="0">
            <a:spAutoFit/>
          </a:bodyPr>
          <a:lstStyle/>
          <a:p>
            <a:r>
              <a:rPr lang="en-US" sz="1600" b="1" dirty="0" smtClean="0">
                <a:solidFill>
                  <a:srgbClr val="0000FF"/>
                </a:solidFill>
              </a:rPr>
              <a:t>L1 TST </a:t>
            </a:r>
            <a:r>
              <a:rPr lang="en-US" sz="1600" b="1" dirty="0" smtClean="0"/>
              <a:t>Stage</a:t>
            </a:r>
            <a:endParaRPr lang="en-US" sz="1600" b="1" dirty="0" smtClean="0"/>
          </a:p>
          <a:p>
            <a:pPr marL="285750" indent="-285750">
              <a:buFont typeface="Arial"/>
              <a:buChar char="•"/>
            </a:pPr>
            <a:r>
              <a:rPr lang="en-US" sz="1600" dirty="0" smtClean="0"/>
              <a:t>Standard deviation of </a:t>
            </a:r>
            <a:r>
              <a:rPr lang="en-US" sz="1600" i="1" dirty="0" smtClean="0"/>
              <a:t>all</a:t>
            </a:r>
            <a:r>
              <a:rPr lang="en-US" sz="1600" dirty="0" smtClean="0"/>
              <a:t> (residual – systematic error) frequency points from </a:t>
            </a:r>
            <a:r>
              <a:rPr lang="en-US" sz="1600" i="1" dirty="0" smtClean="0"/>
              <a:t>all</a:t>
            </a:r>
            <a:r>
              <a:rPr lang="en-US" sz="1600" dirty="0" smtClean="0"/>
              <a:t> measurements is used as </a:t>
            </a:r>
            <a:r>
              <a:rPr lang="en-US" sz="1600" b="1" dirty="0" smtClean="0"/>
              <a:t>frequency-independent </a:t>
            </a:r>
            <a:r>
              <a:rPr lang="en-US" sz="1600" dirty="0" smtClean="0"/>
              <a:t>statistical uncertainty.</a:t>
            </a:r>
          </a:p>
          <a:p>
            <a:pPr marL="285750" indent="-285750">
              <a:buFont typeface="Arial"/>
              <a:buChar char="•"/>
            </a:pPr>
            <a:r>
              <a:rPr lang="en-US" sz="1600" b="1" dirty="0" smtClean="0">
                <a:solidFill>
                  <a:srgbClr val="0000FF"/>
                </a:solidFill>
              </a:rPr>
              <a:t>L1</a:t>
            </a:r>
            <a:r>
              <a:rPr lang="en-US" sz="1600" dirty="0" smtClean="0"/>
              <a:t> Low-frequency outliers skew the standard deviation</a:t>
            </a:r>
            <a:endParaRPr lang="en-US" sz="1600" b="1" dirty="0" smtClean="0">
              <a:solidFill>
                <a:srgbClr val="0000FF"/>
              </a:solidFill>
            </a:endParaRPr>
          </a:p>
          <a:p>
            <a:pPr marL="285750" indent="-285750">
              <a:buFont typeface="Arial"/>
              <a:buChar char="•"/>
            </a:pPr>
            <a:r>
              <a:rPr lang="en-US" sz="1600" b="1" dirty="0" smtClean="0">
                <a:solidFill>
                  <a:srgbClr val="0000FF"/>
                </a:solidFill>
              </a:rPr>
              <a:t>L1 </a:t>
            </a:r>
            <a:r>
              <a:rPr lang="en-US" sz="1600" dirty="0" smtClean="0"/>
              <a:t>data taken over months, and not compensated for known actuation strength change. Makes measurement-to-measurement non-</a:t>
            </a:r>
            <a:r>
              <a:rPr lang="en-US" sz="1600" dirty="0" err="1" smtClean="0"/>
              <a:t>Guassian</a:t>
            </a:r>
            <a:r>
              <a:rPr lang="en-US" sz="1600" dirty="0" smtClean="0"/>
              <a:t>, which means </a:t>
            </a:r>
            <a:r>
              <a:rPr lang="en-US" sz="1600" dirty="0" err="1" smtClean="0"/>
              <a:t>std</a:t>
            </a:r>
            <a:r>
              <a:rPr lang="en-US" sz="1600" dirty="0" smtClean="0"/>
              <a:t> is not a good estimate of uncertainty</a:t>
            </a:r>
            <a:endParaRPr lang="en-US" sz="1600" dirty="0"/>
          </a:p>
        </p:txBody>
      </p:sp>
      <p:sp>
        <p:nvSpPr>
          <p:cNvPr id="2" name="Rectangle 1"/>
          <p:cNvSpPr/>
          <p:nvPr/>
        </p:nvSpPr>
        <p:spPr>
          <a:xfrm>
            <a:off x="4809391" y="4494646"/>
            <a:ext cx="4187724" cy="584776"/>
          </a:xfrm>
          <a:prstGeom prst="rect">
            <a:avLst/>
          </a:prstGeom>
        </p:spPr>
        <p:txBody>
          <a:bodyPr wrap="square">
            <a:spAutoFit/>
          </a:bodyPr>
          <a:lstStyle/>
          <a:p>
            <a:r>
              <a:rPr lang="en-US" sz="1600" dirty="0"/>
              <a:t>The low frequency outliers go out to 25% and 15 </a:t>
            </a:r>
            <a:r>
              <a:rPr lang="en-US" sz="1600" dirty="0" err="1"/>
              <a:t>deg</a:t>
            </a:r>
            <a:r>
              <a:rPr lang="en-US" sz="1600" dirty="0"/>
              <a:t>, doubling the </a:t>
            </a:r>
            <a:r>
              <a:rPr lang="en-US" sz="1600" dirty="0" err="1" smtClean="0"/>
              <a:t>standa</a:t>
            </a:r>
            <a:r>
              <a:rPr lang="en-US" sz="1600" dirty="0" smtClean="0"/>
              <a:t> </a:t>
            </a:r>
            <a:r>
              <a:rPr lang="en-US" sz="1600" dirty="0"/>
              <a:t>deviation.</a:t>
            </a:r>
          </a:p>
        </p:txBody>
      </p:sp>
      <p:cxnSp>
        <p:nvCxnSpPr>
          <p:cNvPr id="10" name="Straight Arrow Connector 9"/>
          <p:cNvCxnSpPr/>
          <p:nvPr/>
        </p:nvCxnSpPr>
        <p:spPr>
          <a:xfrm flipH="1" flipV="1">
            <a:off x="4985209" y="3240562"/>
            <a:ext cx="1127606" cy="131758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985209" y="2433388"/>
            <a:ext cx="1163216" cy="208915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373945" y="4237656"/>
            <a:ext cx="1721084" cy="32049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6373945" y="2421518"/>
            <a:ext cx="1044520" cy="2124763"/>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30" name="Picture 29" descr="09-May-2016_LLO_Actuation_L3_All_Measurements_Legend.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9742" y="1895980"/>
            <a:ext cx="882034" cy="449837"/>
          </a:xfrm>
          <a:prstGeom prst="rect">
            <a:avLst/>
          </a:prstGeom>
        </p:spPr>
      </p:pic>
      <p:pic>
        <p:nvPicPr>
          <p:cNvPr id="32" name="Picture 31" descr="09-May-2016_LHO_Actuation_L3_All_Measurements_Legend.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746" y="1945900"/>
            <a:ext cx="1234556" cy="370367"/>
          </a:xfrm>
          <a:prstGeom prst="rect">
            <a:avLst/>
          </a:prstGeom>
        </p:spPr>
      </p:pic>
      <p:sp>
        <p:nvSpPr>
          <p:cNvPr id="33" name="Rectangle 32"/>
          <p:cNvSpPr/>
          <p:nvPr/>
        </p:nvSpPr>
        <p:spPr>
          <a:xfrm>
            <a:off x="190231" y="4409643"/>
            <a:ext cx="4187724" cy="584776"/>
          </a:xfrm>
          <a:prstGeom prst="rect">
            <a:avLst/>
          </a:prstGeom>
        </p:spPr>
        <p:txBody>
          <a:bodyPr wrap="square">
            <a:spAutoFit/>
          </a:bodyPr>
          <a:lstStyle/>
          <a:p>
            <a:r>
              <a:rPr lang="en-US" sz="1600" b="1" dirty="0" smtClean="0">
                <a:solidFill>
                  <a:srgbClr val="B80000"/>
                </a:solidFill>
              </a:rPr>
              <a:t>H1 measurements </a:t>
            </a:r>
            <a:r>
              <a:rPr lang="en-US" sz="1600" dirty="0" smtClean="0"/>
              <a:t>tightly grouped in time</a:t>
            </a:r>
          </a:p>
          <a:p>
            <a:r>
              <a:rPr lang="en-US" sz="1600" b="1" dirty="0" smtClean="0">
                <a:solidFill>
                  <a:srgbClr val="0000FF"/>
                </a:solidFill>
              </a:rPr>
              <a:t>L1 measurements </a:t>
            </a:r>
            <a:r>
              <a:rPr lang="en-US" sz="1600" dirty="0" smtClean="0"/>
              <a:t>spread over months</a:t>
            </a:r>
            <a:endParaRPr lang="en-US" sz="1600" dirty="0"/>
          </a:p>
        </p:txBody>
      </p:sp>
      <p:cxnSp>
        <p:nvCxnSpPr>
          <p:cNvPr id="34" name="Straight Arrow Connector 33"/>
          <p:cNvCxnSpPr/>
          <p:nvPr/>
        </p:nvCxnSpPr>
        <p:spPr>
          <a:xfrm flipV="1">
            <a:off x="1566780" y="2350297"/>
            <a:ext cx="451042" cy="2029802"/>
          </a:xfrm>
          <a:prstGeom prst="straightConnector1">
            <a:avLst/>
          </a:prstGeom>
          <a:ln>
            <a:solidFill>
              <a:srgbClr val="B8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3703298" y="2433389"/>
            <a:ext cx="1091998" cy="2421517"/>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50296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36</a:t>
            </a:fld>
            <a:endParaRPr lang="en-US"/>
          </a:p>
        </p:txBody>
      </p:sp>
      <p:sp>
        <p:nvSpPr>
          <p:cNvPr id="6" name="TextBox 5"/>
          <p:cNvSpPr txBox="1"/>
          <p:nvPr/>
        </p:nvSpPr>
        <p:spPr>
          <a:xfrm>
            <a:off x="0" y="1463515"/>
            <a:ext cx="9144000" cy="4708981"/>
          </a:xfrm>
          <a:prstGeom prst="rect">
            <a:avLst/>
          </a:prstGeom>
          <a:noFill/>
        </p:spPr>
        <p:txBody>
          <a:bodyPr wrap="square" rtlCol="0">
            <a:spAutoFit/>
          </a:bodyPr>
          <a:lstStyle/>
          <a:p>
            <a:r>
              <a:rPr lang="en-US" sz="2000" b="1" dirty="0" smtClean="0"/>
              <a:t>Actuation </a:t>
            </a:r>
            <a:r>
              <a:rPr lang="en-US" sz="2000" b="1" dirty="0" smtClean="0"/>
              <a:t>Summary: </a:t>
            </a:r>
          </a:p>
          <a:p>
            <a:pPr marL="285750" indent="-285750">
              <a:buFont typeface="Arial"/>
              <a:buChar char="•"/>
            </a:pPr>
            <a:r>
              <a:rPr lang="en-US" sz="2000" dirty="0" smtClean="0"/>
              <a:t>Standard deviation of all (residual – systematic error) frequency points is used as </a:t>
            </a:r>
            <a:r>
              <a:rPr lang="en-US" sz="2000" b="1" dirty="0" smtClean="0"/>
              <a:t>frequency-independent </a:t>
            </a:r>
            <a:r>
              <a:rPr lang="en-US" sz="2000" dirty="0" smtClean="0"/>
              <a:t>statistical uncertainty.</a:t>
            </a:r>
          </a:p>
          <a:p>
            <a:pPr marL="285750" indent="-285750">
              <a:buFont typeface="Arial"/>
              <a:buChar char="•"/>
            </a:pPr>
            <a:r>
              <a:rPr lang="en-US" sz="2000" b="1" dirty="0" smtClean="0">
                <a:solidFill>
                  <a:srgbClr val="0000FF"/>
                </a:solidFill>
              </a:rPr>
              <a:t>L1</a:t>
            </a:r>
            <a:r>
              <a:rPr lang="en-US" sz="2000" dirty="0" smtClean="0"/>
              <a:t> </a:t>
            </a:r>
            <a:r>
              <a:rPr lang="en-US" sz="2000" b="1" dirty="0" smtClean="0">
                <a:solidFill>
                  <a:srgbClr val="0000FF"/>
                </a:solidFill>
              </a:rPr>
              <a:t>TST</a:t>
            </a:r>
            <a:r>
              <a:rPr lang="en-US" sz="2000" dirty="0" smtClean="0"/>
              <a:t> and </a:t>
            </a:r>
            <a:r>
              <a:rPr lang="en-US" sz="2000" b="1" dirty="0" smtClean="0">
                <a:solidFill>
                  <a:srgbClr val="0000FF"/>
                </a:solidFill>
              </a:rPr>
              <a:t>PUM</a:t>
            </a:r>
            <a:r>
              <a:rPr lang="en-US" sz="2000" dirty="0" smtClean="0"/>
              <a:t> have a factor of 2 larger </a:t>
            </a:r>
            <a:r>
              <a:rPr lang="en-US" sz="2000" dirty="0" smtClean="0"/>
              <a:t>uncertainty than </a:t>
            </a:r>
            <a:r>
              <a:rPr lang="en-US" sz="2000" b="1" dirty="0" smtClean="0">
                <a:solidFill>
                  <a:srgbClr val="B80000"/>
                </a:solidFill>
              </a:rPr>
              <a:t>H1</a:t>
            </a:r>
            <a:r>
              <a:rPr lang="en-US" sz="2000" dirty="0" smtClean="0"/>
              <a:t> </a:t>
            </a:r>
            <a:r>
              <a:rPr lang="en-US" sz="2000" b="1" dirty="0" smtClean="0"/>
              <a:t>for different </a:t>
            </a:r>
            <a:r>
              <a:rPr lang="en-US" sz="2000" b="1" dirty="0" smtClean="0"/>
              <a:t>reasons</a:t>
            </a:r>
            <a:r>
              <a:rPr lang="en-US" sz="2000" dirty="0"/>
              <a:t>:</a:t>
            </a:r>
            <a:r>
              <a:rPr lang="en-US" sz="2000" dirty="0" smtClean="0"/>
              <a:t> </a:t>
            </a:r>
            <a:endParaRPr lang="en-US" sz="2000" dirty="0" smtClean="0"/>
          </a:p>
          <a:p>
            <a:pPr marL="742950" lvl="1" indent="-285750">
              <a:buFont typeface="Arial"/>
              <a:buChar char="•"/>
            </a:pPr>
            <a:r>
              <a:rPr lang="en-US" sz="2000" b="1" dirty="0" smtClean="0">
                <a:solidFill>
                  <a:srgbClr val="0000FF"/>
                </a:solidFill>
              </a:rPr>
              <a:t>PUM</a:t>
            </a:r>
            <a:r>
              <a:rPr lang="en-US" sz="2000" dirty="0" smtClean="0"/>
              <a:t> because </a:t>
            </a:r>
            <a:r>
              <a:rPr lang="en-US" sz="2000" dirty="0" smtClean="0"/>
              <a:t>of high-frequency </a:t>
            </a:r>
            <a:r>
              <a:rPr lang="en-US" sz="2000" dirty="0" smtClean="0"/>
              <a:t>violin mode </a:t>
            </a:r>
            <a:r>
              <a:rPr lang="en-US" sz="2000" dirty="0" smtClean="0"/>
              <a:t>systematics between measurements </a:t>
            </a:r>
            <a:r>
              <a:rPr lang="en-US" sz="2000" dirty="0" smtClean="0"/>
              <a:t>at </a:t>
            </a:r>
            <a:r>
              <a:rPr lang="en-US" sz="2000" b="1" dirty="0" smtClean="0">
                <a:solidFill>
                  <a:srgbClr val="0000FF"/>
                </a:solidFill>
              </a:rPr>
              <a:t>L1</a:t>
            </a:r>
            <a:r>
              <a:rPr lang="en-US" sz="2000" dirty="0" smtClean="0"/>
              <a:t> that </a:t>
            </a:r>
            <a:r>
              <a:rPr lang="en-US" sz="2000" b="1" dirty="0" smtClean="0">
                <a:solidFill>
                  <a:srgbClr val="B80000"/>
                </a:solidFill>
              </a:rPr>
              <a:t>H1</a:t>
            </a:r>
            <a:r>
              <a:rPr lang="en-US" sz="2000" dirty="0" smtClean="0"/>
              <a:t> just didn’t measure</a:t>
            </a:r>
          </a:p>
          <a:p>
            <a:pPr marL="742950" lvl="1" indent="-285750">
              <a:buFont typeface="Arial"/>
              <a:buChar char="•"/>
            </a:pPr>
            <a:r>
              <a:rPr lang="en-US" sz="2000" b="1" dirty="0" smtClean="0">
                <a:solidFill>
                  <a:srgbClr val="0000FF"/>
                </a:solidFill>
              </a:rPr>
              <a:t>TST</a:t>
            </a:r>
            <a:r>
              <a:rPr lang="en-US" sz="2000" dirty="0" smtClean="0"/>
              <a:t> because </a:t>
            </a:r>
            <a:r>
              <a:rPr lang="en-US" sz="2000" b="1" dirty="0" smtClean="0">
                <a:solidFill>
                  <a:srgbClr val="0000FF"/>
                </a:solidFill>
              </a:rPr>
              <a:t>L1</a:t>
            </a:r>
            <a:r>
              <a:rPr lang="en-US" sz="2000" dirty="0" smtClean="0"/>
              <a:t> </a:t>
            </a:r>
            <a:r>
              <a:rPr lang="en-US" sz="2000" dirty="0" smtClean="0"/>
              <a:t>it has low frequency outliers which skew the standard deviation</a:t>
            </a:r>
          </a:p>
          <a:p>
            <a:pPr marL="742950" lvl="1" indent="-285750">
              <a:buFont typeface="Arial"/>
              <a:buChar char="•"/>
            </a:pPr>
            <a:r>
              <a:rPr lang="en-US" sz="2000" b="1" dirty="0" smtClean="0">
                <a:solidFill>
                  <a:srgbClr val="0000FF"/>
                </a:solidFill>
              </a:rPr>
              <a:t>L1 TST </a:t>
            </a:r>
            <a:r>
              <a:rPr lang="en-US" sz="2000" dirty="0" smtClean="0"/>
              <a:t>also larger, because 4 measurements were taken over 4 months and not compensated for known actuation strength change (</a:t>
            </a:r>
            <a:r>
              <a:rPr lang="en-US" sz="2000" b="1" dirty="0" smtClean="0">
                <a:solidFill>
                  <a:srgbClr val="B80000"/>
                </a:solidFill>
              </a:rPr>
              <a:t>H1 </a:t>
            </a:r>
            <a:r>
              <a:rPr lang="en-US" sz="2000" dirty="0" smtClean="0"/>
              <a:t>data all taken within 1 week.)</a:t>
            </a:r>
          </a:p>
          <a:p>
            <a:pPr marL="742950" lvl="1" indent="-285750">
              <a:buFont typeface="Arial"/>
              <a:buChar char="•"/>
            </a:pPr>
            <a:endParaRPr lang="en-US" sz="2000" dirty="0"/>
          </a:p>
          <a:p>
            <a:r>
              <a:rPr lang="en-US" sz="2000" b="1" dirty="0" smtClean="0"/>
              <a:t>Advice for the future:</a:t>
            </a:r>
          </a:p>
          <a:p>
            <a:pPr marL="342900" indent="-342900">
              <a:buFont typeface="Arial"/>
              <a:buChar char="•"/>
            </a:pPr>
            <a:r>
              <a:rPr lang="en-US" sz="2000" dirty="0" smtClean="0"/>
              <a:t>Weight frequency points contributing actuation coefficient uncertainty by</a:t>
            </a:r>
          </a:p>
          <a:p>
            <a:pPr marL="800100" lvl="1" indent="-342900">
              <a:buFont typeface="Arial"/>
              <a:buChar char="•"/>
            </a:pPr>
            <a:r>
              <a:rPr lang="en-US" sz="2000" dirty="0" smtClean="0"/>
              <a:t>coherence</a:t>
            </a:r>
          </a:p>
          <a:p>
            <a:pPr marL="800100" lvl="1" indent="-342900">
              <a:buFont typeface="Arial"/>
              <a:buChar char="•"/>
            </a:pPr>
            <a:r>
              <a:rPr lang="en-US" sz="2000" dirty="0" smtClean="0"/>
              <a:t>distribution filter / contribution to over all actuation strength</a:t>
            </a:r>
            <a:endParaRPr lang="en-US" sz="2000" dirty="0"/>
          </a:p>
        </p:txBody>
      </p:sp>
      <p:sp>
        <p:nvSpPr>
          <p:cNvPr id="8" name="Title 1"/>
          <p:cNvSpPr>
            <a:spLocks noGrp="1"/>
          </p:cNvSpPr>
          <p:nvPr>
            <p:ph type="title"/>
          </p:nvPr>
        </p:nvSpPr>
        <p:spPr>
          <a:xfrm>
            <a:off x="0" y="0"/>
            <a:ext cx="9144000" cy="722615"/>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dirty="0" smtClean="0"/>
              <a:t>Actuation Summary</a:t>
            </a:r>
            <a:endParaRPr lang="en-US" sz="2000" dirty="0"/>
          </a:p>
        </p:txBody>
      </p:sp>
    </p:spTree>
    <p:extLst>
      <p:ext uri="{BB962C8B-B14F-4D97-AF65-F5344CB8AC3E}">
        <p14:creationId xmlns:p14="http://schemas.microsoft.com/office/powerpoint/2010/main" val="2583387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37</a:t>
            </a:fld>
            <a:endParaRPr lang="en-US"/>
          </a:p>
        </p:txBody>
      </p:sp>
      <p:sp>
        <p:nvSpPr>
          <p:cNvPr id="7" name="Title 1"/>
          <p:cNvSpPr>
            <a:spLocks noGrp="1"/>
          </p:cNvSpPr>
          <p:nvPr>
            <p:ph type="title"/>
          </p:nvPr>
        </p:nvSpPr>
        <p:spPr>
          <a:xfrm>
            <a:off x="0" y="0"/>
            <a:ext cx="9144000" cy="722615"/>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dirty="0" smtClean="0"/>
              <a:t>How about the Sensing Function Uncertainty?</a:t>
            </a:r>
            <a:endParaRPr lang="en-US" sz="2000" dirty="0"/>
          </a:p>
        </p:txBody>
      </p:sp>
      <p:sp>
        <p:nvSpPr>
          <p:cNvPr id="8" name="TextBox 7"/>
          <p:cNvSpPr txBox="1"/>
          <p:nvPr/>
        </p:nvSpPr>
        <p:spPr>
          <a:xfrm>
            <a:off x="932765" y="4999452"/>
            <a:ext cx="7375916" cy="1754327"/>
          </a:xfrm>
          <a:prstGeom prst="rect">
            <a:avLst/>
          </a:prstGeom>
          <a:noFill/>
        </p:spPr>
        <p:txBody>
          <a:bodyPr wrap="square" rtlCol="0">
            <a:spAutoFit/>
          </a:bodyPr>
          <a:lstStyle/>
          <a:p>
            <a:r>
              <a:rPr lang="en-US" dirty="0" smtClean="0"/>
              <a:t>Again – </a:t>
            </a:r>
            <a:r>
              <a:rPr lang="en-US" b="1" dirty="0" smtClean="0"/>
              <a:t>not</a:t>
            </a:r>
            <a:r>
              <a:rPr lang="en-US" dirty="0" smtClean="0"/>
              <a:t> at all an issue of lack of measurements. </a:t>
            </a:r>
            <a:endParaRPr lang="en-US" dirty="0"/>
          </a:p>
          <a:p>
            <a:pPr lvl="1"/>
            <a:r>
              <a:rPr lang="en-US" sz="1600" dirty="0"/>
              <a:t>(Actually, H1’s uncertainty estimation missed measurements from 2015-10-15, 2015-12-01, and 2015-12-21 </a:t>
            </a:r>
            <a:r>
              <a:rPr lang="en-US" sz="1600" dirty="0">
                <a:sym typeface="Wingdings"/>
              </a:rPr>
              <a:t></a:t>
            </a:r>
            <a:r>
              <a:rPr lang="en-US" sz="1600" dirty="0"/>
              <a:t> </a:t>
            </a:r>
            <a:r>
              <a:rPr lang="en-US" sz="1600" dirty="0" smtClean="0"/>
              <a:t>)</a:t>
            </a:r>
          </a:p>
          <a:p>
            <a:r>
              <a:rPr lang="en-US" dirty="0" smtClean="0"/>
              <a:t>Why, then?</a:t>
            </a:r>
          </a:p>
          <a:p>
            <a:pPr lvl="1"/>
            <a:r>
              <a:rPr lang="en-US" dirty="0" smtClean="0"/>
              <a:t>Because of H1’s non-linear magnitude residual, a “rolling standard deviation” was used, so the uncertainty is much smaller in the bucket.</a:t>
            </a:r>
            <a:endParaRPr lang="en-US" dirty="0"/>
          </a:p>
        </p:txBody>
      </p:sp>
      <p:pic>
        <p:nvPicPr>
          <p:cNvPr id="9" name="Picture 8" descr="10-May-2016_LLO_Sensing_All_Measurem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426" y="903613"/>
            <a:ext cx="4645998" cy="3841883"/>
          </a:xfrm>
          <a:prstGeom prst="rect">
            <a:avLst/>
          </a:prstGeom>
        </p:spPr>
      </p:pic>
      <p:pic>
        <p:nvPicPr>
          <p:cNvPr id="10" name="Picture 9" descr="10-May-2016_LHO_Sensing_All_Measuremen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4669"/>
            <a:ext cx="4541031" cy="3780828"/>
          </a:xfrm>
          <a:prstGeom prst="rect">
            <a:avLst/>
          </a:prstGeom>
        </p:spPr>
      </p:pic>
    </p:spTree>
    <p:extLst>
      <p:ext uri="{BB962C8B-B14F-4D97-AF65-F5344CB8AC3E}">
        <p14:creationId xmlns:p14="http://schemas.microsoft.com/office/powerpoint/2010/main" val="319871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38</a:t>
            </a:fld>
            <a:endParaRPr lang="en-US"/>
          </a:p>
        </p:txBody>
      </p:sp>
      <p:sp>
        <p:nvSpPr>
          <p:cNvPr id="6" name="Title 1"/>
          <p:cNvSpPr>
            <a:spLocks noGrp="1"/>
          </p:cNvSpPr>
          <p:nvPr>
            <p:ph type="title"/>
          </p:nvPr>
        </p:nvSpPr>
        <p:spPr>
          <a:xfrm>
            <a:off x="0" y="0"/>
            <a:ext cx="9144000" cy="722615"/>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b="1" dirty="0" smtClean="0">
                <a:solidFill>
                  <a:srgbClr val="0000FF"/>
                </a:solidFill>
              </a:rPr>
              <a:t>L1</a:t>
            </a:r>
            <a:r>
              <a:rPr lang="en-US" sz="2000" dirty="0" smtClean="0"/>
              <a:t>’s sensing </a:t>
            </a:r>
            <a:r>
              <a:rPr lang="en-US" sz="2000" dirty="0"/>
              <a:t>u</a:t>
            </a:r>
            <a:r>
              <a:rPr lang="en-US" sz="2000" dirty="0" smtClean="0"/>
              <a:t>ncertainty </a:t>
            </a:r>
            <a:r>
              <a:rPr lang="en-US" sz="2000" dirty="0"/>
              <a:t>w</a:t>
            </a:r>
            <a:r>
              <a:rPr lang="en-US" sz="2000" dirty="0" smtClean="0"/>
              <a:t>as </a:t>
            </a:r>
            <a:r>
              <a:rPr lang="en-US" sz="2000" dirty="0"/>
              <a:t>t</a:t>
            </a:r>
            <a:r>
              <a:rPr lang="en-US" sz="2000" dirty="0" smtClean="0"/>
              <a:t>reated </a:t>
            </a:r>
            <a:r>
              <a:rPr lang="en-US" sz="2000" dirty="0"/>
              <a:t>e</a:t>
            </a:r>
            <a:r>
              <a:rPr lang="en-US" sz="2000" dirty="0" smtClean="0"/>
              <a:t>xactly like actuation uncertainty:</a:t>
            </a:r>
            <a:endParaRPr lang="en-US" sz="2000" dirty="0"/>
          </a:p>
        </p:txBody>
      </p:sp>
      <p:pic>
        <p:nvPicPr>
          <p:cNvPr id="7" name="Picture 6" descr="10-May-2016_LLO_Sensing_All_Measurem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39" y="902133"/>
            <a:ext cx="4503769" cy="3724271"/>
          </a:xfrm>
          <a:prstGeom prst="rect">
            <a:avLst/>
          </a:prstGeom>
        </p:spPr>
      </p:pic>
      <p:pic>
        <p:nvPicPr>
          <p:cNvPr id="8" name="Picture 7" descr="10-May-2016_LLO_Sensing_Fit_Details_Ma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737" y="1001206"/>
            <a:ext cx="4383263" cy="1539013"/>
          </a:xfrm>
          <a:prstGeom prst="rect">
            <a:avLst/>
          </a:prstGeom>
        </p:spPr>
      </p:pic>
      <p:pic>
        <p:nvPicPr>
          <p:cNvPr id="10" name="Picture 9" descr="10-May-2016_LLO_Sensing_Fit_Details_Ph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722" y="4806755"/>
            <a:ext cx="4429487" cy="1733278"/>
          </a:xfrm>
          <a:prstGeom prst="rect">
            <a:avLst/>
          </a:prstGeom>
        </p:spPr>
      </p:pic>
      <p:pic>
        <p:nvPicPr>
          <p:cNvPr id="11" name="Picture 10" descr="10-May-2016_LLO_Sensing_Residual_Statistic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178" y="3050632"/>
            <a:ext cx="4473952" cy="3649803"/>
          </a:xfrm>
          <a:prstGeom prst="rect">
            <a:avLst/>
          </a:prstGeom>
        </p:spPr>
      </p:pic>
      <p:sp>
        <p:nvSpPr>
          <p:cNvPr id="12" name="Right Arrow 11"/>
          <p:cNvSpPr/>
          <p:nvPr/>
        </p:nvSpPr>
        <p:spPr>
          <a:xfrm>
            <a:off x="4522296" y="1092058"/>
            <a:ext cx="747782" cy="237404"/>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6533744">
            <a:off x="2270423" y="4496832"/>
            <a:ext cx="1445637" cy="189260"/>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5870290">
            <a:off x="5215411" y="2723666"/>
            <a:ext cx="1649148" cy="182354"/>
          </a:xfrm>
          <a:prstGeom prst="rightArrow">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3974392" y="5707648"/>
            <a:ext cx="1129511" cy="191835"/>
          </a:xfrm>
          <a:prstGeom prst="rightArrow">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597562" y="4247615"/>
            <a:ext cx="747782" cy="237404"/>
          </a:xfrm>
          <a:prstGeom prst="rightArrow">
            <a:avLst/>
          </a:prstGeom>
          <a:solidFill>
            <a:srgbClr val="25D5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6643136" y="6168673"/>
            <a:ext cx="747782" cy="237404"/>
          </a:xfrm>
          <a:prstGeom prst="rightArrow">
            <a:avLst/>
          </a:prstGeom>
          <a:solidFill>
            <a:srgbClr val="25D5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2134614" y="2087241"/>
            <a:ext cx="747782" cy="237404"/>
          </a:xfrm>
          <a:prstGeom prst="right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2158353" y="3013116"/>
            <a:ext cx="747782" cy="237404"/>
          </a:xfrm>
          <a:prstGeom prst="rightArrow">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nut 19"/>
          <p:cNvSpPr/>
          <p:nvPr/>
        </p:nvSpPr>
        <p:spPr>
          <a:xfrm>
            <a:off x="8140604" y="2848845"/>
            <a:ext cx="1003396" cy="510418"/>
          </a:xfrm>
          <a:prstGeom prst="donut">
            <a:avLst>
              <a:gd name="adj" fmla="val 2904"/>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0000"/>
              </a:solidFill>
            </a:endParaRPr>
          </a:p>
        </p:txBody>
      </p:sp>
      <p:sp>
        <p:nvSpPr>
          <p:cNvPr id="21" name="Donut 20"/>
          <p:cNvSpPr/>
          <p:nvPr/>
        </p:nvSpPr>
        <p:spPr>
          <a:xfrm>
            <a:off x="8188084" y="4710552"/>
            <a:ext cx="1003396" cy="510418"/>
          </a:xfrm>
          <a:prstGeom prst="donut">
            <a:avLst>
              <a:gd name="adj" fmla="val 2904"/>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9473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10-May-2016_LHO_Sensing_Fit_Details_Ma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6796" y="1040228"/>
            <a:ext cx="4837204" cy="1969127"/>
          </a:xfrm>
          <a:prstGeom prst="rect">
            <a:avLst/>
          </a:prstGeom>
        </p:spPr>
      </p:pic>
      <p:pic>
        <p:nvPicPr>
          <p:cNvPr id="19" name="Picture 18" descr="10-May-2016_LHO_Sensing_Residual_RunningSt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366" y="2884456"/>
            <a:ext cx="4815364" cy="3834068"/>
          </a:xfrm>
          <a:prstGeom prst="rect">
            <a:avLst/>
          </a:prstGeom>
        </p:spPr>
      </p:pic>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39</a:t>
            </a:fld>
            <a:endParaRPr lang="en-US"/>
          </a:p>
        </p:txBody>
      </p:sp>
      <p:sp>
        <p:nvSpPr>
          <p:cNvPr id="16" name="Title 1"/>
          <p:cNvSpPr>
            <a:spLocks noGrp="1"/>
          </p:cNvSpPr>
          <p:nvPr>
            <p:ph type="title"/>
          </p:nvPr>
        </p:nvSpPr>
        <p:spPr>
          <a:xfrm>
            <a:off x="0" y="0"/>
            <a:ext cx="9144000" cy="1044576"/>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b="1" dirty="0" smtClean="0">
                <a:solidFill>
                  <a:srgbClr val="B80000"/>
                </a:solidFill>
              </a:rPr>
              <a:t>H1</a:t>
            </a:r>
            <a:r>
              <a:rPr lang="en-US" sz="2000" dirty="0" smtClean="0"/>
              <a:t>’s sensing’s magnitude systematic error and uncertainty were treated totally differently:</a:t>
            </a:r>
            <a:endParaRPr lang="en-US" sz="2000" dirty="0"/>
          </a:p>
        </p:txBody>
      </p:sp>
      <p:pic>
        <p:nvPicPr>
          <p:cNvPr id="17" name="Picture 16" descr="10-May-2016_LHO_Sensing_All_Measuremen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6475"/>
            <a:ext cx="4160882" cy="3464320"/>
          </a:xfrm>
          <a:prstGeom prst="rect">
            <a:avLst/>
          </a:prstGeom>
        </p:spPr>
      </p:pic>
      <p:pic>
        <p:nvPicPr>
          <p:cNvPr id="20" name="Picture 19" descr="10-May-2016_LHO_Sensing_Residual_Statistics_Ph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15397"/>
            <a:ext cx="4308553" cy="1796296"/>
          </a:xfrm>
          <a:prstGeom prst="rect">
            <a:avLst/>
          </a:prstGeom>
        </p:spPr>
      </p:pic>
      <p:sp>
        <p:nvSpPr>
          <p:cNvPr id="21" name="Right Arrow 20"/>
          <p:cNvSpPr/>
          <p:nvPr/>
        </p:nvSpPr>
        <p:spPr>
          <a:xfrm>
            <a:off x="3952558" y="1733049"/>
            <a:ext cx="997041" cy="201791"/>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rot="5400000">
            <a:off x="5767808" y="2719157"/>
            <a:ext cx="1473533" cy="166043"/>
          </a:xfrm>
          <a:prstGeom prst="rightArrow">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rot="5400000">
            <a:off x="5220695" y="4603720"/>
            <a:ext cx="747782" cy="237404"/>
          </a:xfrm>
          <a:prstGeom prst="rightArrow">
            <a:avLst/>
          </a:prstGeom>
          <a:solidFill>
            <a:srgbClr val="25D5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1873484" y="2099112"/>
            <a:ext cx="747782" cy="237404"/>
          </a:xfrm>
          <a:prstGeom prst="right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rot="7893992">
            <a:off x="1498903" y="4651145"/>
            <a:ext cx="1445637" cy="189260"/>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a:off x="1671700" y="6028143"/>
            <a:ext cx="1129511" cy="191835"/>
          </a:xfrm>
          <a:prstGeom prst="rightArrow">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p:cNvSpPr/>
          <p:nvPr/>
        </p:nvSpPr>
        <p:spPr>
          <a:xfrm>
            <a:off x="1849745" y="3938991"/>
            <a:ext cx="747782" cy="237404"/>
          </a:xfrm>
          <a:prstGeom prst="rightArrow">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Donut 28"/>
          <p:cNvSpPr/>
          <p:nvPr/>
        </p:nvSpPr>
        <p:spPr>
          <a:xfrm>
            <a:off x="3404656" y="4676854"/>
            <a:ext cx="1003396" cy="510418"/>
          </a:xfrm>
          <a:prstGeom prst="donut">
            <a:avLst>
              <a:gd name="adj" fmla="val 2904"/>
            </a:avLst>
          </a:prstGeom>
          <a:solidFill>
            <a:srgbClr val="B80000"/>
          </a:solidFill>
          <a:ln>
            <a:solidFill>
              <a:srgbClr val="B8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80000"/>
              </a:solidFill>
            </a:endParaRPr>
          </a:p>
        </p:txBody>
      </p:sp>
      <p:sp>
        <p:nvSpPr>
          <p:cNvPr id="30" name="Donut 29"/>
          <p:cNvSpPr/>
          <p:nvPr/>
        </p:nvSpPr>
        <p:spPr>
          <a:xfrm>
            <a:off x="4735949" y="5009218"/>
            <a:ext cx="4083122" cy="1353202"/>
          </a:xfrm>
          <a:prstGeom prst="donut">
            <a:avLst>
              <a:gd name="adj" fmla="val 2904"/>
            </a:avLst>
          </a:prstGeom>
          <a:solidFill>
            <a:srgbClr val="B80000"/>
          </a:solidFill>
          <a:ln>
            <a:solidFill>
              <a:srgbClr val="B8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2560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 we need?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CBC / PE group needs a one-sentence statement about the uncertainty, in the usual “pair of numbers” format</a:t>
            </a:r>
          </a:p>
          <a:p>
            <a:pPr lvl="1"/>
            <a:r>
              <a:rPr lang="en-US" dirty="0" smtClean="0"/>
              <a:t>Boxing Day Event Paper </a:t>
            </a:r>
            <a:r>
              <a:rPr lang="en-US" sz="2400" dirty="0" smtClean="0"/>
              <a:t>(just at time of event; </a:t>
            </a:r>
            <a:r>
              <a:rPr lang="pt-BR" sz="2400" dirty="0" err="1" smtClean="0"/>
              <a:t>Dec</a:t>
            </a:r>
            <a:r>
              <a:rPr lang="pt-BR" sz="2400" dirty="0" smtClean="0"/>
              <a:t> 26, 2015 03:38:53 UTC</a:t>
            </a:r>
            <a:r>
              <a:rPr lang="en-US" sz="2400" dirty="0" smtClean="0"/>
              <a:t>)</a:t>
            </a:r>
          </a:p>
          <a:p>
            <a:pPr lvl="1"/>
            <a:r>
              <a:rPr lang="en-US" dirty="0" smtClean="0"/>
              <a:t>BBH Search Paper </a:t>
            </a:r>
            <a:r>
              <a:rPr lang="en-US" sz="2400" dirty="0" smtClean="0"/>
              <a:t>(For the all three events)</a:t>
            </a:r>
          </a:p>
          <a:p>
            <a:pPr lvl="1"/>
            <a:r>
              <a:rPr lang="en-US" dirty="0" smtClean="0"/>
              <a:t>Rates Statements </a:t>
            </a:r>
            <a:r>
              <a:rPr lang="en-US" sz="2400" dirty="0" smtClean="0"/>
              <a:t>(All of O1; focused on how Inspiral Range varies)</a:t>
            </a:r>
            <a:endParaRPr lang="en-US" dirty="0" smtClean="0"/>
          </a:p>
          <a:p>
            <a:r>
              <a:rPr lang="en-US" dirty="0" smtClean="0"/>
              <a:t>Frequency range needs for all of the above is now confirmed to be </a:t>
            </a:r>
            <a:r>
              <a:rPr lang="en-US" b="1" dirty="0" smtClean="0"/>
              <a:t>20 – 1000 Hz</a:t>
            </a:r>
          </a:p>
          <a:p>
            <a:pPr lvl="0"/>
            <a:r>
              <a:rPr lang="en-US" dirty="0" smtClean="0"/>
              <a:t>Current statement: (Boxing Day Paper, Lines 70-73) </a:t>
            </a:r>
            <a:r>
              <a:rPr lang="en-US" dirty="0"/>
              <a:t>	</a:t>
            </a:r>
            <a:r>
              <a:rPr lang="en-US" sz="2600" dirty="0" smtClean="0"/>
              <a:t>“</a:t>
            </a:r>
            <a:r>
              <a:rPr lang="en-US" sz="2600" dirty="0"/>
              <a:t>The </a:t>
            </a:r>
            <a:r>
              <a:rPr lang="en-US" sz="2600" dirty="0" smtClean="0"/>
              <a:t>calibration </a:t>
            </a:r>
            <a:r>
              <a:rPr lang="en-US" sz="2600" dirty="0"/>
              <a:t>is continuously monitored and measured to an </a:t>
            </a:r>
            <a:r>
              <a:rPr lang="en-US" sz="2600" dirty="0" smtClean="0"/>
              <a:t>uncertainty </a:t>
            </a:r>
            <a:r>
              <a:rPr lang="en-US" sz="2600" dirty="0"/>
              <a:t>(1 </a:t>
            </a:r>
            <a:r>
              <a:rPr lang="en-US" sz="2600" dirty="0" err="1"/>
              <a:t>σ</a:t>
            </a:r>
            <a:r>
              <a:rPr lang="en-US" sz="2600" dirty="0"/>
              <a:t>) of less than 10% in amplitude and 10 </a:t>
            </a:r>
            <a:r>
              <a:rPr lang="en-US" sz="2600" dirty="0" smtClean="0"/>
              <a:t>degrees </a:t>
            </a:r>
            <a:r>
              <a:rPr lang="en-US" sz="2600" dirty="0"/>
              <a:t>in phase [11]</a:t>
            </a:r>
            <a:r>
              <a:rPr lang="en-US" sz="2600" dirty="0" smtClean="0"/>
              <a:t>.”</a:t>
            </a:r>
            <a:endParaRPr lang="en-US" dirty="0">
              <a:solidFill>
                <a:prstClr val="black"/>
              </a:solidFill>
            </a:endParaRPr>
          </a:p>
          <a:p>
            <a:pPr marL="0" indent="0">
              <a:buNone/>
            </a:pPr>
            <a:endParaRPr lang="en-US" sz="2600" dirty="0" smtClean="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4</a:t>
            </a:fld>
            <a:endParaRPr lang="en-US" dirty="0"/>
          </a:p>
        </p:txBody>
      </p:sp>
    </p:spTree>
    <p:extLst>
      <p:ext uri="{BB962C8B-B14F-4D97-AF65-F5344CB8AC3E}">
        <p14:creationId xmlns:p14="http://schemas.microsoft.com/office/powerpoint/2010/main" val="3320286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09-May-2016_LLO_C03_GPSTime=1135136350_Strain_Uncertainty_Magnitude_Squared_Compon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209" y="3572926"/>
            <a:ext cx="3902481" cy="3285074"/>
          </a:xfrm>
          <a:prstGeom prst="rect">
            <a:avLst/>
          </a:prstGeom>
        </p:spPr>
      </p:pic>
      <p:sp>
        <p:nvSpPr>
          <p:cNvPr id="24" name="Rectangle 23"/>
          <p:cNvSpPr/>
          <p:nvPr/>
        </p:nvSpPr>
        <p:spPr>
          <a:xfrm>
            <a:off x="4972766" y="3779037"/>
            <a:ext cx="336831" cy="23767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09-May-2016_LHO_C03_GPSTime=1135136350_Strain_Uncertainty_Magnitude_Squared_Componen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94" y="3568864"/>
            <a:ext cx="3813680" cy="3234460"/>
          </a:xfrm>
          <a:prstGeom prst="rect">
            <a:avLst/>
          </a:prstGeom>
        </p:spPr>
      </p:pic>
      <p:sp>
        <p:nvSpPr>
          <p:cNvPr id="33" name="TextBox 32"/>
          <p:cNvSpPr txBox="1"/>
          <p:nvPr/>
        </p:nvSpPr>
        <p:spPr>
          <a:xfrm>
            <a:off x="1092398" y="3431259"/>
            <a:ext cx="2765202" cy="307777"/>
          </a:xfrm>
          <a:prstGeom prst="rect">
            <a:avLst/>
          </a:prstGeom>
          <a:solidFill>
            <a:srgbClr val="FFFFFF"/>
          </a:solidFill>
        </p:spPr>
        <p:txBody>
          <a:bodyPr wrap="square" rtlCol="0">
            <a:spAutoFit/>
          </a:bodyPr>
          <a:lstStyle/>
          <a:p>
            <a:pPr algn="ctr"/>
            <a:r>
              <a:rPr lang="en-US" sz="1400" b="1" dirty="0" smtClean="0">
                <a:solidFill>
                  <a:srgbClr val="B80000"/>
                </a:solidFill>
              </a:rPr>
              <a:t>H1</a:t>
            </a:r>
            <a:r>
              <a:rPr lang="en-US" sz="1400" dirty="0" smtClean="0"/>
              <a:t> Stat. </a:t>
            </a:r>
            <a:r>
              <a:rPr lang="en-US" sz="1400" dirty="0" err="1" smtClean="0"/>
              <a:t>Unc</a:t>
            </a:r>
            <a:r>
              <a:rPr lang="en-US" sz="1400" dirty="0" smtClean="0"/>
              <a:t>. Components</a:t>
            </a:r>
            <a:endParaRPr lang="en-US" sz="1400" dirty="0"/>
          </a:p>
        </p:txBody>
      </p:sp>
      <p:sp>
        <p:nvSpPr>
          <p:cNvPr id="34" name="TextBox 33"/>
          <p:cNvSpPr txBox="1"/>
          <p:nvPr/>
        </p:nvSpPr>
        <p:spPr>
          <a:xfrm>
            <a:off x="5607562" y="3431257"/>
            <a:ext cx="3097241" cy="307777"/>
          </a:xfrm>
          <a:prstGeom prst="rect">
            <a:avLst/>
          </a:prstGeom>
          <a:solidFill>
            <a:srgbClr val="FFFFFF"/>
          </a:solidFill>
        </p:spPr>
        <p:txBody>
          <a:bodyPr wrap="square" rtlCol="0">
            <a:spAutoFit/>
          </a:bodyPr>
          <a:lstStyle/>
          <a:p>
            <a:pPr algn="ctr"/>
            <a:r>
              <a:rPr lang="en-US" sz="1400" dirty="0"/>
              <a:t> </a:t>
            </a:r>
            <a:r>
              <a:rPr lang="en-US" sz="1400" dirty="0" smtClean="0"/>
              <a:t>     </a:t>
            </a:r>
            <a:r>
              <a:rPr lang="en-US" sz="1400" dirty="0" smtClean="0">
                <a:solidFill>
                  <a:srgbClr val="0000FF"/>
                </a:solidFill>
              </a:rPr>
              <a:t> </a:t>
            </a:r>
            <a:r>
              <a:rPr lang="en-US" sz="1400" b="1" dirty="0" smtClean="0">
                <a:solidFill>
                  <a:srgbClr val="0000FF"/>
                </a:solidFill>
              </a:rPr>
              <a:t>L1</a:t>
            </a:r>
            <a:r>
              <a:rPr lang="en-US" sz="1400" dirty="0" smtClean="0">
                <a:solidFill>
                  <a:srgbClr val="0000FF"/>
                </a:solidFill>
              </a:rPr>
              <a:t> </a:t>
            </a:r>
            <a:r>
              <a:rPr lang="en-US" sz="1400" dirty="0" smtClean="0"/>
              <a:t>Stat. </a:t>
            </a:r>
            <a:r>
              <a:rPr lang="en-US" sz="1400" dirty="0" err="1" smtClean="0"/>
              <a:t>Unc</a:t>
            </a:r>
            <a:r>
              <a:rPr lang="en-US" sz="1400" dirty="0" smtClean="0"/>
              <a:t>. Components     </a:t>
            </a:r>
            <a:endParaRPr lang="en-US" sz="1400" dirty="0"/>
          </a:p>
        </p:txBody>
      </p:sp>
      <p:sp>
        <p:nvSpPr>
          <p:cNvPr id="35" name="TextBox 34"/>
          <p:cNvSpPr txBox="1"/>
          <p:nvPr/>
        </p:nvSpPr>
        <p:spPr>
          <a:xfrm rot="16200000">
            <a:off x="3923161" y="4880926"/>
            <a:ext cx="1966651" cy="369332"/>
          </a:xfrm>
          <a:prstGeom prst="rect">
            <a:avLst/>
          </a:prstGeom>
          <a:solidFill>
            <a:srgbClr val="FFFFFF"/>
          </a:solidFill>
        </p:spPr>
        <p:txBody>
          <a:bodyPr wrap="square" rtlCol="0">
            <a:spAutoFit/>
          </a:bodyPr>
          <a:lstStyle/>
          <a:p>
            <a:pPr algn="ctr"/>
            <a:r>
              <a:rPr lang="en-US" dirty="0" smtClean="0"/>
              <a:t>(Rel. Magnitude)</a:t>
            </a:r>
            <a:r>
              <a:rPr lang="en-US" baseline="30000" dirty="0" smtClean="0"/>
              <a:t>2</a:t>
            </a:r>
            <a:endParaRPr lang="en-US" dirty="0"/>
          </a:p>
        </p:txBody>
      </p:sp>
      <p:sp>
        <p:nvSpPr>
          <p:cNvPr id="36" name="TextBox 35"/>
          <p:cNvSpPr txBox="1"/>
          <p:nvPr/>
        </p:nvSpPr>
        <p:spPr>
          <a:xfrm>
            <a:off x="5112015" y="5486439"/>
            <a:ext cx="307454" cy="369332"/>
          </a:xfrm>
          <a:prstGeom prst="rect">
            <a:avLst/>
          </a:prstGeom>
          <a:solidFill>
            <a:srgbClr val="FFFFFF"/>
          </a:solidFill>
        </p:spPr>
        <p:txBody>
          <a:bodyPr wrap="square" lIns="0" rIns="0" rtlCol="0">
            <a:spAutoFit/>
          </a:bodyPr>
          <a:lstStyle/>
          <a:p>
            <a:pPr algn="ctr"/>
            <a:r>
              <a:rPr lang="en-US" dirty="0" smtClean="0"/>
              <a:t>10</a:t>
            </a:r>
            <a:r>
              <a:rPr lang="en-US" baseline="30000" dirty="0" smtClean="0"/>
              <a:t>0</a:t>
            </a:r>
            <a:endParaRPr lang="en-US" dirty="0"/>
          </a:p>
        </p:txBody>
      </p:sp>
      <p:sp>
        <p:nvSpPr>
          <p:cNvPr id="37" name="TextBox 36"/>
          <p:cNvSpPr txBox="1"/>
          <p:nvPr/>
        </p:nvSpPr>
        <p:spPr>
          <a:xfrm>
            <a:off x="5086369" y="3537816"/>
            <a:ext cx="307454" cy="369332"/>
          </a:xfrm>
          <a:prstGeom prst="rect">
            <a:avLst/>
          </a:prstGeom>
          <a:solidFill>
            <a:srgbClr val="FFFFFF"/>
          </a:solidFill>
        </p:spPr>
        <p:txBody>
          <a:bodyPr wrap="square" lIns="0" rIns="0" rtlCol="0">
            <a:spAutoFit/>
          </a:bodyPr>
          <a:lstStyle/>
          <a:p>
            <a:pPr algn="ctr"/>
            <a:r>
              <a:rPr lang="en-US" dirty="0" smtClean="0"/>
              <a:t>10</a:t>
            </a:r>
            <a:r>
              <a:rPr lang="en-US" baseline="30000" dirty="0" smtClean="0"/>
              <a:t>2</a:t>
            </a:r>
            <a:endParaRPr lang="en-US" dirty="0"/>
          </a:p>
        </p:txBody>
      </p:sp>
      <p:sp>
        <p:nvSpPr>
          <p:cNvPr id="38" name="TextBox 37"/>
          <p:cNvSpPr txBox="1"/>
          <p:nvPr/>
        </p:nvSpPr>
        <p:spPr>
          <a:xfrm>
            <a:off x="5098242" y="4499300"/>
            <a:ext cx="307454" cy="369332"/>
          </a:xfrm>
          <a:prstGeom prst="rect">
            <a:avLst/>
          </a:prstGeom>
          <a:solidFill>
            <a:srgbClr val="FFFFFF"/>
          </a:solidFill>
        </p:spPr>
        <p:txBody>
          <a:bodyPr wrap="square" lIns="0" rIns="0" rtlCol="0">
            <a:spAutoFit/>
          </a:bodyPr>
          <a:lstStyle/>
          <a:p>
            <a:pPr algn="ctr"/>
            <a:r>
              <a:rPr lang="en-US" dirty="0" smtClean="0"/>
              <a:t>10</a:t>
            </a:r>
            <a:r>
              <a:rPr lang="en-US" baseline="30000" dirty="0"/>
              <a:t>1</a:t>
            </a:r>
            <a:endParaRPr lang="en-US" dirty="0"/>
          </a:p>
        </p:txBody>
      </p:sp>
      <p:sp>
        <p:nvSpPr>
          <p:cNvPr id="40" name="Rectangle 39"/>
          <p:cNvSpPr/>
          <p:nvPr/>
        </p:nvSpPr>
        <p:spPr>
          <a:xfrm>
            <a:off x="317997" y="3824605"/>
            <a:ext cx="336831" cy="23767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rot="16200000">
            <a:off x="-680311" y="4870965"/>
            <a:ext cx="1966651" cy="369332"/>
          </a:xfrm>
          <a:prstGeom prst="rect">
            <a:avLst/>
          </a:prstGeom>
          <a:solidFill>
            <a:srgbClr val="FFFFFF"/>
          </a:solidFill>
        </p:spPr>
        <p:txBody>
          <a:bodyPr wrap="square" rtlCol="0">
            <a:spAutoFit/>
          </a:bodyPr>
          <a:lstStyle/>
          <a:p>
            <a:pPr algn="ctr"/>
            <a:r>
              <a:rPr lang="en-US" dirty="0" smtClean="0"/>
              <a:t>(Rel. Magnitude)</a:t>
            </a:r>
            <a:r>
              <a:rPr lang="en-US" baseline="30000" dirty="0" smtClean="0"/>
              <a:t>2</a:t>
            </a:r>
            <a:endParaRPr lang="en-US" dirty="0"/>
          </a:p>
        </p:txBody>
      </p:sp>
      <p:sp>
        <p:nvSpPr>
          <p:cNvPr id="42" name="TextBox 41"/>
          <p:cNvSpPr txBox="1"/>
          <p:nvPr/>
        </p:nvSpPr>
        <p:spPr>
          <a:xfrm>
            <a:off x="469121" y="5401442"/>
            <a:ext cx="307454" cy="369332"/>
          </a:xfrm>
          <a:prstGeom prst="rect">
            <a:avLst/>
          </a:prstGeom>
          <a:solidFill>
            <a:srgbClr val="FFFFFF"/>
          </a:solidFill>
        </p:spPr>
        <p:txBody>
          <a:bodyPr wrap="square" lIns="0" rIns="0" rtlCol="0">
            <a:spAutoFit/>
          </a:bodyPr>
          <a:lstStyle/>
          <a:p>
            <a:pPr algn="ctr"/>
            <a:r>
              <a:rPr lang="en-US" dirty="0" smtClean="0"/>
              <a:t>10</a:t>
            </a:r>
            <a:r>
              <a:rPr lang="en-US" baseline="30000" dirty="0" smtClean="0"/>
              <a:t>0</a:t>
            </a:r>
            <a:endParaRPr lang="en-US" dirty="0"/>
          </a:p>
        </p:txBody>
      </p:sp>
      <p:sp>
        <p:nvSpPr>
          <p:cNvPr id="43" name="TextBox 42"/>
          <p:cNvSpPr txBox="1"/>
          <p:nvPr/>
        </p:nvSpPr>
        <p:spPr>
          <a:xfrm>
            <a:off x="443475" y="3524039"/>
            <a:ext cx="307454" cy="369332"/>
          </a:xfrm>
          <a:prstGeom prst="rect">
            <a:avLst/>
          </a:prstGeom>
          <a:solidFill>
            <a:srgbClr val="FFFFFF"/>
          </a:solidFill>
        </p:spPr>
        <p:txBody>
          <a:bodyPr wrap="square" lIns="0" rIns="0" rtlCol="0">
            <a:spAutoFit/>
          </a:bodyPr>
          <a:lstStyle/>
          <a:p>
            <a:pPr algn="ctr"/>
            <a:r>
              <a:rPr lang="en-US" dirty="0" smtClean="0"/>
              <a:t>10</a:t>
            </a:r>
            <a:r>
              <a:rPr lang="en-US" baseline="30000" dirty="0" smtClean="0"/>
              <a:t>2</a:t>
            </a:r>
            <a:endParaRPr lang="en-US" dirty="0"/>
          </a:p>
        </p:txBody>
      </p:sp>
      <p:sp>
        <p:nvSpPr>
          <p:cNvPr id="44" name="TextBox 43"/>
          <p:cNvSpPr txBox="1"/>
          <p:nvPr/>
        </p:nvSpPr>
        <p:spPr>
          <a:xfrm>
            <a:off x="455348" y="4461783"/>
            <a:ext cx="307454" cy="369332"/>
          </a:xfrm>
          <a:prstGeom prst="rect">
            <a:avLst/>
          </a:prstGeom>
          <a:solidFill>
            <a:srgbClr val="FFFFFF"/>
          </a:solidFill>
        </p:spPr>
        <p:txBody>
          <a:bodyPr wrap="square" lIns="0" rIns="0" rtlCol="0">
            <a:spAutoFit/>
          </a:bodyPr>
          <a:lstStyle/>
          <a:p>
            <a:pPr algn="ctr"/>
            <a:r>
              <a:rPr lang="en-US" dirty="0" smtClean="0"/>
              <a:t>10</a:t>
            </a:r>
            <a:r>
              <a:rPr lang="en-US" baseline="30000" dirty="0"/>
              <a:t>1</a:t>
            </a:r>
            <a:endParaRPr lang="en-US"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40</a:t>
            </a:fld>
            <a:endParaRPr lang="en-US"/>
          </a:p>
        </p:txBody>
      </p:sp>
      <p:sp>
        <p:nvSpPr>
          <p:cNvPr id="6" name="Title 1"/>
          <p:cNvSpPr>
            <a:spLocks noGrp="1"/>
          </p:cNvSpPr>
          <p:nvPr>
            <p:ph type="title"/>
          </p:nvPr>
        </p:nvSpPr>
        <p:spPr>
          <a:xfrm>
            <a:off x="0" y="0"/>
            <a:ext cx="9144000" cy="1044576"/>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B80000"/>
                </a:solidFill>
              </a:rPr>
              <a:t>H1</a:t>
            </a:r>
            <a:r>
              <a:rPr lang="en-US" sz="2800" dirty="0" smtClean="0"/>
              <a:t>’s?</a:t>
            </a:r>
            <a:br>
              <a:rPr lang="en-US" sz="2800" dirty="0" smtClean="0"/>
            </a:br>
            <a:r>
              <a:rPr lang="en-US" sz="2000" b="1" dirty="0" smtClean="0">
                <a:solidFill>
                  <a:srgbClr val="B80000"/>
                </a:solidFill>
              </a:rPr>
              <a:t>H1</a:t>
            </a:r>
            <a:r>
              <a:rPr lang="en-US" sz="2000" dirty="0" smtClean="0"/>
              <a:t>’s sensing function uncertainty is estimated totally differently than </a:t>
            </a:r>
            <a:r>
              <a:rPr lang="en-US" sz="2000" b="1" dirty="0" smtClean="0">
                <a:solidFill>
                  <a:srgbClr val="0000FF"/>
                </a:solidFill>
              </a:rPr>
              <a:t>L1</a:t>
            </a:r>
            <a:endParaRPr lang="en-US" sz="2000" b="1" dirty="0">
              <a:solidFill>
                <a:srgbClr val="0000FF"/>
              </a:solidFill>
            </a:endParaRPr>
          </a:p>
        </p:txBody>
      </p:sp>
      <p:grpSp>
        <p:nvGrpSpPr>
          <p:cNvPr id="14" name="Group 13"/>
          <p:cNvGrpSpPr/>
          <p:nvPr/>
        </p:nvGrpSpPr>
        <p:grpSpPr>
          <a:xfrm>
            <a:off x="169249" y="1032706"/>
            <a:ext cx="5646828" cy="2238626"/>
            <a:chOff x="86162" y="925876"/>
            <a:chExt cx="6287332" cy="2559119"/>
          </a:xfrm>
        </p:grpSpPr>
        <p:pic>
          <p:nvPicPr>
            <p:cNvPr id="9" name="Picture 8" descr="10-May-2016_LHO_Sensing_Residual_RunningStd_Onl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2" y="925876"/>
              <a:ext cx="6287332" cy="2559119"/>
            </a:xfrm>
            <a:prstGeom prst="rect">
              <a:avLst/>
            </a:prstGeom>
          </p:spPr>
        </p:pic>
        <p:cxnSp>
          <p:nvCxnSpPr>
            <p:cNvPr id="11" name="Straight Connector 10"/>
            <p:cNvCxnSpPr/>
            <p:nvPr/>
          </p:nvCxnSpPr>
          <p:spPr>
            <a:xfrm>
              <a:off x="985169" y="2385909"/>
              <a:ext cx="4985209"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p:nvPr/>
        </p:nvCxnSpPr>
        <p:spPr>
          <a:xfrm flipH="1">
            <a:off x="2599430" y="2730143"/>
            <a:ext cx="178043" cy="2872585"/>
          </a:xfrm>
          <a:prstGeom prst="straightConnector1">
            <a:avLst/>
          </a:prstGeom>
          <a:ln>
            <a:solidFill>
              <a:srgbClr val="B8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710306" y="2300904"/>
            <a:ext cx="2340203" cy="212667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428450" y="1380714"/>
            <a:ext cx="447283" cy="369332"/>
          </a:xfrm>
          <a:prstGeom prst="rect">
            <a:avLst/>
          </a:prstGeom>
        </p:spPr>
        <p:txBody>
          <a:bodyPr wrap="none">
            <a:spAutoFit/>
          </a:bodyPr>
          <a:lstStyle/>
          <a:p>
            <a:r>
              <a:rPr lang="en-US" b="1" dirty="0">
                <a:solidFill>
                  <a:srgbClr val="B80000"/>
                </a:solidFill>
              </a:rPr>
              <a:t>H1</a:t>
            </a:r>
            <a:endParaRPr lang="en-US" dirty="0"/>
          </a:p>
        </p:txBody>
      </p:sp>
      <p:sp>
        <p:nvSpPr>
          <p:cNvPr id="20" name="Rectangle 19"/>
          <p:cNvSpPr/>
          <p:nvPr/>
        </p:nvSpPr>
        <p:spPr>
          <a:xfrm>
            <a:off x="1497763" y="1924830"/>
            <a:ext cx="399268" cy="369332"/>
          </a:xfrm>
          <a:prstGeom prst="rect">
            <a:avLst/>
          </a:prstGeom>
        </p:spPr>
        <p:txBody>
          <a:bodyPr wrap="none">
            <a:spAutoFit/>
          </a:bodyPr>
          <a:lstStyle/>
          <a:p>
            <a:r>
              <a:rPr lang="en-US" b="1" dirty="0" smtClean="0">
                <a:solidFill>
                  <a:srgbClr val="0000FF"/>
                </a:solidFill>
              </a:rPr>
              <a:t>L1</a:t>
            </a:r>
            <a:endParaRPr lang="en-US" dirty="0">
              <a:solidFill>
                <a:srgbClr val="0000FF"/>
              </a:solidFill>
            </a:endParaRPr>
          </a:p>
        </p:txBody>
      </p:sp>
      <p:sp>
        <p:nvSpPr>
          <p:cNvPr id="21" name="TextBox 20"/>
          <p:cNvSpPr txBox="1"/>
          <p:nvPr/>
        </p:nvSpPr>
        <p:spPr>
          <a:xfrm>
            <a:off x="5827947" y="973356"/>
            <a:ext cx="3316054" cy="2339102"/>
          </a:xfrm>
          <a:prstGeom prst="rect">
            <a:avLst/>
          </a:prstGeom>
          <a:noFill/>
        </p:spPr>
        <p:txBody>
          <a:bodyPr wrap="square" rtlCol="0">
            <a:spAutoFit/>
          </a:bodyPr>
          <a:lstStyle/>
          <a:p>
            <a:r>
              <a:rPr lang="en-US" sz="2000" b="1" dirty="0" smtClean="0"/>
              <a:t>Sensing Summary:</a:t>
            </a:r>
          </a:p>
          <a:p>
            <a:pPr marL="342900" indent="-342900">
              <a:buFont typeface="Arial"/>
              <a:buChar char="•"/>
            </a:pPr>
            <a:r>
              <a:rPr lang="en-US" dirty="0" smtClean="0"/>
              <a:t>Differences in assessment of uncertainty are essential incomparable, unfortunate for </a:t>
            </a:r>
            <a:r>
              <a:rPr lang="en-US" b="1" dirty="0" smtClean="0">
                <a:solidFill>
                  <a:srgbClr val="0000FF"/>
                </a:solidFill>
              </a:rPr>
              <a:t>L1</a:t>
            </a:r>
          </a:p>
          <a:p>
            <a:pPr marL="342900" indent="-342900">
              <a:buFont typeface="Arial"/>
              <a:buChar char="•"/>
            </a:pPr>
            <a:endParaRPr lang="en-US" b="1" dirty="0" smtClean="0">
              <a:solidFill>
                <a:srgbClr val="0000FF"/>
              </a:solidFill>
            </a:endParaRPr>
          </a:p>
          <a:p>
            <a:pPr marL="342900" indent="-342900">
              <a:buFont typeface="Arial"/>
              <a:buChar char="•"/>
            </a:pPr>
            <a:r>
              <a:rPr lang="en-US" dirty="0" smtClean="0"/>
              <a:t>Tough to say if </a:t>
            </a:r>
            <a:r>
              <a:rPr lang="en-US" b="1" dirty="0" smtClean="0">
                <a:solidFill>
                  <a:srgbClr val="B80000"/>
                </a:solidFill>
              </a:rPr>
              <a:t>H1</a:t>
            </a:r>
            <a:r>
              <a:rPr lang="en-US" dirty="0" smtClean="0"/>
              <a:t> is under or </a:t>
            </a:r>
            <a:r>
              <a:rPr lang="en-US" b="1" dirty="0" smtClean="0">
                <a:solidFill>
                  <a:srgbClr val="0000FF"/>
                </a:solidFill>
              </a:rPr>
              <a:t>L1</a:t>
            </a:r>
            <a:r>
              <a:rPr lang="en-US" dirty="0" smtClean="0"/>
              <a:t> is over estimated</a:t>
            </a:r>
            <a:endParaRPr lang="en-US" dirty="0"/>
          </a:p>
        </p:txBody>
      </p:sp>
    </p:spTree>
    <p:extLst>
      <p:ext uri="{BB962C8B-B14F-4D97-AF65-F5344CB8AC3E}">
        <p14:creationId xmlns:p14="http://schemas.microsoft.com/office/powerpoint/2010/main" val="2207607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782" y="796102"/>
            <a:ext cx="8742424" cy="5978807"/>
          </a:xfrm>
        </p:spPr>
        <p:txBody>
          <a:bodyPr>
            <a:normAutofit fontScale="47500" lnSpcReduction="20000"/>
          </a:bodyPr>
          <a:lstStyle/>
          <a:p>
            <a:r>
              <a:rPr lang="en-US" sz="3600" dirty="0" smtClean="0"/>
              <a:t>Kissel had claimed that </a:t>
            </a:r>
            <a:r>
              <a:rPr lang="en-US" sz="3600" b="1" dirty="0" smtClean="0">
                <a:solidFill>
                  <a:srgbClr val="0000FF"/>
                </a:solidFill>
              </a:rPr>
              <a:t>L1</a:t>
            </a:r>
            <a:r>
              <a:rPr lang="en-US" sz="3600" dirty="0" smtClean="0"/>
              <a:t>’s statistical uncertainty suffered from too few measurements. </a:t>
            </a:r>
            <a:r>
              <a:rPr lang="en-US" sz="3600" b="1" dirty="0" smtClean="0"/>
              <a:t>This is just not true </a:t>
            </a:r>
            <a:r>
              <a:rPr lang="en-US" sz="3600" dirty="0" smtClean="0"/>
              <a:t>(I hear you </a:t>
            </a:r>
            <a:r>
              <a:rPr lang="en-US" sz="3600" dirty="0" smtClean="0"/>
              <a:t>now </a:t>
            </a:r>
            <a:r>
              <a:rPr lang="en-US" sz="3600" dirty="0" smtClean="0"/>
              <a:t>Shivaraj!</a:t>
            </a:r>
            <a:r>
              <a:rPr lang="en-US" sz="3600" dirty="0" smtClean="0"/>
              <a:t>) </a:t>
            </a:r>
          </a:p>
          <a:p>
            <a:endParaRPr lang="en-US" sz="3600" dirty="0" smtClean="0"/>
          </a:p>
          <a:p>
            <a:r>
              <a:rPr lang="en-US" sz="3600" dirty="0" smtClean="0"/>
              <a:t>For Actuation </a:t>
            </a:r>
            <a:r>
              <a:rPr lang="en-US" sz="3600" b="1" dirty="0" smtClean="0">
                <a:solidFill>
                  <a:srgbClr val="0000FF"/>
                </a:solidFill>
              </a:rPr>
              <a:t>L1</a:t>
            </a:r>
            <a:r>
              <a:rPr lang="en-US" sz="3600" dirty="0" smtClean="0"/>
              <a:t> </a:t>
            </a:r>
            <a:r>
              <a:rPr lang="en-US" sz="3600" dirty="0" smtClean="0"/>
              <a:t>took (PCAL Actuation) data out to higher frequency, which (for the PUM stage) includes violin modes</a:t>
            </a:r>
            <a:r>
              <a:rPr lang="en-US" sz="3600" dirty="0" smtClean="0"/>
              <a:t>.</a:t>
            </a:r>
          </a:p>
          <a:p>
            <a:endParaRPr lang="en-US" sz="3600" dirty="0" smtClean="0"/>
          </a:p>
          <a:p>
            <a:r>
              <a:rPr lang="en-US" sz="3600" dirty="0" smtClean="0"/>
              <a:t>Revisiting the data, </a:t>
            </a:r>
            <a:r>
              <a:rPr lang="en-US" sz="3600" b="1" dirty="0" smtClean="0">
                <a:solidFill>
                  <a:srgbClr val="0000FF"/>
                </a:solidFill>
              </a:rPr>
              <a:t>L1’s PUM </a:t>
            </a:r>
            <a:r>
              <a:rPr lang="en-US" sz="3600" dirty="0" smtClean="0"/>
              <a:t>uncertainty is large because systematic errors (from PUM stage violin modes) were not consistent between data sets. Remaining systematic after subtracting out an overall fit to all measurements still left significant, non-Gaussian residual spread, miss-construed as large statistical fluctuation</a:t>
            </a:r>
            <a:r>
              <a:rPr lang="en-US" sz="3600" dirty="0" smtClean="0"/>
              <a:t>.</a:t>
            </a:r>
          </a:p>
          <a:p>
            <a:endParaRPr lang="en-US" sz="3600" dirty="0" smtClean="0"/>
          </a:p>
          <a:p>
            <a:r>
              <a:rPr lang="en-US" sz="3600" b="1" dirty="0" smtClean="0">
                <a:solidFill>
                  <a:srgbClr val="0000FF"/>
                </a:solidFill>
              </a:rPr>
              <a:t>L1’s TST </a:t>
            </a:r>
            <a:r>
              <a:rPr lang="en-US" sz="3600" dirty="0" smtClean="0"/>
              <a:t>stage measurements have a few low-frequency outliers (remaining systematics?) that doubled the standard deviation </a:t>
            </a:r>
            <a:r>
              <a:rPr lang="en-US" sz="3600" dirty="0" err="1" smtClean="0"/>
              <a:t>w.r.t</a:t>
            </a:r>
            <a:r>
              <a:rPr lang="en-US" sz="3600" dirty="0" smtClean="0"/>
              <a:t>. </a:t>
            </a:r>
            <a:r>
              <a:rPr lang="en-US" sz="3600" b="1" dirty="0" smtClean="0">
                <a:solidFill>
                  <a:srgbClr val="B80000"/>
                </a:solidFill>
              </a:rPr>
              <a:t>H1</a:t>
            </a:r>
            <a:r>
              <a:rPr lang="en-US" sz="3600" dirty="0" smtClean="0"/>
              <a:t>, and includes 4 months worth of actuation strength change making measurement-to-measurement results non-Gaussian.</a:t>
            </a:r>
          </a:p>
          <a:p>
            <a:endParaRPr lang="en-US" sz="3600" dirty="0" smtClean="0"/>
          </a:p>
          <a:p>
            <a:r>
              <a:rPr lang="en-US" sz="3600" dirty="0" smtClean="0"/>
              <a:t>Sensing function uncertainty is treated differently between sites</a:t>
            </a:r>
            <a:r>
              <a:rPr lang="en-US" sz="3600" dirty="0" smtClean="0"/>
              <a:t>. Could say</a:t>
            </a:r>
            <a:r>
              <a:rPr lang="en-US" sz="3600" b="1" dirty="0" smtClean="0">
                <a:solidFill>
                  <a:srgbClr val="0000FF"/>
                </a:solidFill>
              </a:rPr>
              <a:t> L1 </a:t>
            </a:r>
            <a:r>
              <a:rPr lang="en-US" sz="3600" dirty="0" smtClean="0"/>
              <a:t>is over estimated, or </a:t>
            </a:r>
            <a:r>
              <a:rPr lang="en-US" sz="3600" b="1" dirty="0" smtClean="0">
                <a:solidFill>
                  <a:srgbClr val="B80000"/>
                </a:solidFill>
              </a:rPr>
              <a:t>H1</a:t>
            </a:r>
            <a:r>
              <a:rPr lang="en-US" sz="3600" dirty="0" smtClean="0">
                <a:solidFill>
                  <a:srgbClr val="B80000"/>
                </a:solidFill>
              </a:rPr>
              <a:t> </a:t>
            </a:r>
            <a:r>
              <a:rPr lang="en-US" sz="3600" dirty="0" smtClean="0"/>
              <a:t>is underestimated.</a:t>
            </a:r>
            <a:endParaRPr lang="en-US" sz="3600" dirty="0" smtClean="0"/>
          </a:p>
          <a:p>
            <a:endParaRPr lang="en-US" dirty="0"/>
          </a:p>
          <a:p>
            <a:pPr marL="0" indent="0">
              <a:buNone/>
            </a:pPr>
            <a:r>
              <a:rPr lang="en-US" b="1" dirty="0" smtClean="0"/>
              <a:t>For </a:t>
            </a:r>
            <a:r>
              <a:rPr lang="en-US" b="1" dirty="0" smtClean="0"/>
              <a:t>the future:</a:t>
            </a:r>
            <a:endParaRPr lang="en-US" b="1" dirty="0" smtClean="0"/>
          </a:p>
          <a:p>
            <a:r>
              <a:rPr lang="en-US" sz="2900" dirty="0" smtClean="0"/>
              <a:t>Both sites *need* to measure out the the same frequency band (H1 should go higher!</a:t>
            </a:r>
            <a:r>
              <a:rPr lang="en-US" sz="2900" dirty="0" smtClean="0"/>
              <a:t>)</a:t>
            </a:r>
          </a:p>
          <a:p>
            <a:r>
              <a:rPr lang="en-US" sz="2900" dirty="0" smtClean="0"/>
              <a:t>If combining multiple measurements for TST, make sure clustered tightly in time or compensated for long-term drift.</a:t>
            </a:r>
            <a:endParaRPr lang="en-US" sz="2900" dirty="0" smtClean="0"/>
          </a:p>
          <a:p>
            <a:r>
              <a:rPr lang="en-US" sz="2900" dirty="0" smtClean="0"/>
              <a:t>Need to look into a better treatment of residuals for determining statistical uncertainty that is less sensitive to systematic error fits, time-dependence and outliers.</a:t>
            </a:r>
            <a:endParaRPr lang="en-US" sz="2900" dirty="0" smtClean="0"/>
          </a:p>
          <a:p>
            <a:r>
              <a:rPr lang="en-US" sz="2900" dirty="0" smtClean="0"/>
              <a:t>Need to treat the uncertainties the same between sites. If we see inconsistencies between measurements – investigate why!</a:t>
            </a:r>
            <a:endParaRPr lang="en-US" sz="29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41</a:t>
            </a:fld>
            <a:endParaRPr lang="en-US"/>
          </a:p>
        </p:txBody>
      </p:sp>
      <p:sp>
        <p:nvSpPr>
          <p:cNvPr id="6" name="Title 1"/>
          <p:cNvSpPr>
            <a:spLocks noGrp="1"/>
          </p:cNvSpPr>
          <p:nvPr>
            <p:ph type="title"/>
          </p:nvPr>
        </p:nvSpPr>
        <p:spPr>
          <a:xfrm>
            <a:off x="0" y="0"/>
            <a:ext cx="9144000" cy="722615"/>
          </a:xfrm>
        </p:spPr>
        <p:txBody>
          <a:bodyPr>
            <a:noAutofit/>
          </a:bodyPr>
          <a:lstStyle/>
          <a:p>
            <a:r>
              <a:rPr lang="en-US" sz="2800" dirty="0" smtClean="0"/>
              <a:t>Why is </a:t>
            </a:r>
            <a:r>
              <a:rPr lang="en-US" sz="2800" b="1" dirty="0" smtClean="0">
                <a:solidFill>
                  <a:srgbClr val="0000FF"/>
                </a:solidFill>
              </a:rPr>
              <a:t>L1</a:t>
            </a:r>
            <a:r>
              <a:rPr lang="en-US" sz="2800" dirty="0" smtClean="0"/>
              <a:t>’s Statistical Uncertainty Larger than </a:t>
            </a:r>
            <a:r>
              <a:rPr lang="en-US" sz="2800" b="1" dirty="0" smtClean="0">
                <a:solidFill>
                  <a:srgbClr val="FF3753"/>
                </a:solidFill>
              </a:rPr>
              <a:t>H1</a:t>
            </a:r>
            <a:r>
              <a:rPr lang="en-US" sz="2800" dirty="0" smtClean="0"/>
              <a:t>’s?</a:t>
            </a:r>
            <a:br>
              <a:rPr lang="en-US" sz="2800" dirty="0" smtClean="0"/>
            </a:br>
            <a:r>
              <a:rPr lang="en-US" sz="2000" dirty="0" smtClean="0"/>
              <a:t>Conclusions</a:t>
            </a:r>
            <a:endParaRPr lang="en-US" sz="2000" dirty="0"/>
          </a:p>
        </p:txBody>
      </p:sp>
    </p:spTree>
    <p:extLst>
      <p:ext uri="{BB962C8B-B14F-4D97-AF65-F5344CB8AC3E}">
        <p14:creationId xmlns:p14="http://schemas.microsoft.com/office/powerpoint/2010/main" val="30098465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03-May-2016_GW151226_ResponseFunction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323" y="1080187"/>
            <a:ext cx="6815182" cy="5266277"/>
          </a:xfrm>
          <a:prstGeom prst="rect">
            <a:avLst/>
          </a:prstGeom>
        </p:spPr>
      </p:pic>
      <p:sp>
        <p:nvSpPr>
          <p:cNvPr id="2" name="Title 1"/>
          <p:cNvSpPr>
            <a:spLocks noGrp="1"/>
          </p:cNvSpPr>
          <p:nvPr>
            <p:ph type="title"/>
          </p:nvPr>
        </p:nvSpPr>
        <p:spPr>
          <a:xfrm>
            <a:off x="457200" y="-1"/>
            <a:ext cx="8229600" cy="937745"/>
          </a:xfrm>
        </p:spPr>
        <p:txBody>
          <a:bodyPr>
            <a:noAutofit/>
          </a:bodyPr>
          <a:lstStyle/>
          <a:p>
            <a:r>
              <a:rPr lang="en-US" sz="3200" dirty="0" smtClean="0"/>
              <a:t>GW151226</a:t>
            </a:r>
            <a:r>
              <a:rPr lang="en-US" sz="3200" dirty="0" smtClean="0"/>
              <a:t/>
            </a:r>
            <a:br>
              <a:rPr lang="en-US" sz="3200" dirty="0" smtClean="0"/>
            </a:br>
            <a:r>
              <a:rPr lang="en-US" sz="3200" dirty="0" smtClean="0"/>
              <a:t>C02 Total Uncertainty and Error</a:t>
            </a:r>
            <a:endParaRPr lang="en-US" sz="32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5</a:t>
            </a:fld>
            <a:endParaRPr lang="en-US"/>
          </a:p>
        </p:txBody>
      </p:sp>
      <p:sp>
        <p:nvSpPr>
          <p:cNvPr id="16" name="TextBox 15"/>
          <p:cNvSpPr txBox="1"/>
          <p:nvPr/>
        </p:nvSpPr>
        <p:spPr>
          <a:xfrm>
            <a:off x="94955" y="985226"/>
            <a:ext cx="2908040" cy="5632312"/>
          </a:xfrm>
          <a:prstGeom prst="rect">
            <a:avLst/>
          </a:prstGeom>
          <a:noFill/>
        </p:spPr>
        <p:txBody>
          <a:bodyPr wrap="square" rtlCol="0">
            <a:spAutoFit/>
          </a:bodyPr>
          <a:lstStyle/>
          <a:p>
            <a:r>
              <a:rPr lang="en-US" dirty="0" smtClean="0"/>
              <a:t>Components of Systematic Error:</a:t>
            </a:r>
          </a:p>
          <a:p>
            <a:pPr marL="285750" indent="-285750">
              <a:buFontTx/>
              <a:buChar char="-"/>
            </a:pPr>
            <a:r>
              <a:rPr lang="en-US" dirty="0" smtClean="0"/>
              <a:t>Time-independent model vs. measurement discrepancy</a:t>
            </a:r>
          </a:p>
          <a:p>
            <a:pPr marL="285750" indent="-285750">
              <a:buFontTx/>
              <a:buChar char="-"/>
            </a:pPr>
            <a:r>
              <a:rPr lang="en-US" dirty="0" smtClean="0"/>
              <a:t>Uncompensated change in DARM coupled cavity pole</a:t>
            </a:r>
          </a:p>
          <a:p>
            <a:pPr marL="285750" indent="-285750">
              <a:buFontTx/>
              <a:buChar char="-"/>
            </a:pPr>
            <a:r>
              <a:rPr lang="en-US" dirty="0" smtClean="0"/>
              <a:t>Frequency-independent Systematic Error in PCAL</a:t>
            </a:r>
          </a:p>
          <a:p>
            <a:pPr marL="285750" indent="-285750">
              <a:buFontTx/>
              <a:buChar char="-"/>
            </a:pPr>
            <a:endParaRPr lang="en-US" dirty="0"/>
          </a:p>
          <a:p>
            <a:r>
              <a:rPr lang="en-US" dirty="0" smtClean="0"/>
              <a:t>Components of Statistical Uncertainty:</a:t>
            </a:r>
            <a:endParaRPr lang="en-US" dirty="0"/>
          </a:p>
          <a:p>
            <a:pPr marL="285750" indent="-285750">
              <a:buFontTx/>
              <a:buChar char="-"/>
            </a:pPr>
            <a:r>
              <a:rPr lang="en-US" dirty="0" smtClean="0"/>
              <a:t>Weighted Uncertainty (i.e. coherence) from several frequency-domain transfer functions</a:t>
            </a:r>
          </a:p>
          <a:p>
            <a:pPr marL="285750" indent="-285750">
              <a:buFontTx/>
              <a:buChar char="-"/>
            </a:pPr>
            <a:r>
              <a:rPr lang="en-US" dirty="0" smtClean="0"/>
              <a:t>Uncertainty in change in time-dependent parameters</a:t>
            </a:r>
          </a:p>
        </p:txBody>
      </p:sp>
    </p:spTree>
    <p:extLst>
      <p:ext uri="{BB962C8B-B14F-4D97-AF65-F5344CB8AC3E}">
        <p14:creationId xmlns:p14="http://schemas.microsoft.com/office/powerpoint/2010/main" val="2618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03-May-2016_GW151226_ResponseFunction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323" y="1080187"/>
            <a:ext cx="6815182" cy="5266277"/>
          </a:xfrm>
          <a:prstGeom prst="rect">
            <a:avLst/>
          </a:prstGeom>
        </p:spPr>
      </p:pic>
      <p:sp>
        <p:nvSpPr>
          <p:cNvPr id="2" name="Title 1"/>
          <p:cNvSpPr>
            <a:spLocks noGrp="1"/>
          </p:cNvSpPr>
          <p:nvPr>
            <p:ph type="title"/>
          </p:nvPr>
        </p:nvSpPr>
        <p:spPr>
          <a:xfrm>
            <a:off x="457200" y="-1"/>
            <a:ext cx="8229600" cy="937745"/>
          </a:xfrm>
        </p:spPr>
        <p:txBody>
          <a:bodyPr>
            <a:noAutofit/>
          </a:bodyPr>
          <a:lstStyle/>
          <a:p>
            <a:r>
              <a:rPr lang="en-US" sz="3200" dirty="0" smtClean="0"/>
              <a:t>GW151226</a:t>
            </a:r>
            <a:r>
              <a:rPr lang="en-US" sz="3200" dirty="0" smtClean="0"/>
              <a:t/>
            </a:r>
            <a:br>
              <a:rPr lang="en-US" sz="3200" dirty="0" smtClean="0"/>
            </a:br>
            <a:r>
              <a:rPr lang="en-US" sz="3200" dirty="0" smtClean="0"/>
              <a:t>C02 Total Uncertainty and Error</a:t>
            </a:r>
            <a:endParaRPr lang="en-US" sz="32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6</a:t>
            </a:fld>
            <a:endParaRPr lang="en-US"/>
          </a:p>
        </p:txBody>
      </p:sp>
      <p:sp>
        <p:nvSpPr>
          <p:cNvPr id="16" name="TextBox 15"/>
          <p:cNvSpPr txBox="1"/>
          <p:nvPr/>
        </p:nvSpPr>
        <p:spPr>
          <a:xfrm>
            <a:off x="94954" y="1103926"/>
            <a:ext cx="3145431" cy="5509201"/>
          </a:xfrm>
          <a:prstGeom prst="rect">
            <a:avLst/>
          </a:prstGeom>
          <a:noFill/>
        </p:spPr>
        <p:txBody>
          <a:bodyPr wrap="square" rtlCol="0">
            <a:spAutoFit/>
          </a:bodyPr>
          <a:lstStyle/>
          <a:p>
            <a:r>
              <a:rPr lang="en-US" sz="1600" dirty="0" smtClean="0"/>
              <a:t>L1 Uncertainty is larger than H1 because of the limited number of measurements they were able to obtain</a:t>
            </a:r>
          </a:p>
          <a:p>
            <a:endParaRPr lang="en-US" sz="1600" dirty="0"/>
          </a:p>
          <a:p>
            <a:r>
              <a:rPr lang="en-US" sz="1600" dirty="0" smtClean="0"/>
              <a:t>H1 error at high frequency is poorly understood, (More on this later</a:t>
            </a:r>
            <a:r>
              <a:rPr lang="is-IS" sz="1600" dirty="0" smtClean="0"/>
              <a:t>…</a:t>
            </a:r>
            <a:r>
              <a:rPr lang="en-US" sz="1600" dirty="0" smtClean="0"/>
              <a:t>) but doesn’t significantly impact “CBC” or “event-like” frequency band</a:t>
            </a:r>
          </a:p>
          <a:p>
            <a:endParaRPr lang="en-US" sz="1600" dirty="0"/>
          </a:p>
          <a:p>
            <a:r>
              <a:rPr lang="en-US" sz="1600" dirty="0" smtClean="0"/>
              <a:t>H1 error below 20 Hz is due to poorly understood deviation from flat sensing function (L1 </a:t>
            </a:r>
            <a:r>
              <a:rPr lang="en-US" sz="1600" dirty="0" err="1" smtClean="0"/>
              <a:t>doesn</a:t>
            </a:r>
            <a:r>
              <a:rPr lang="uk-UA" sz="1600" dirty="0" smtClean="0"/>
              <a:t>’</a:t>
            </a:r>
            <a:r>
              <a:rPr lang="en-US" sz="1600" dirty="0" smtClean="0"/>
              <a:t>t have enough low-</a:t>
            </a:r>
            <a:r>
              <a:rPr lang="en-US" sz="1600" dirty="0" err="1" smtClean="0"/>
              <a:t>freq</a:t>
            </a:r>
            <a:r>
              <a:rPr lang="en-US" sz="1600" dirty="0" smtClean="0"/>
              <a:t> data points to resolve it)</a:t>
            </a:r>
          </a:p>
          <a:p>
            <a:endParaRPr lang="en-US" sz="1600" dirty="0"/>
          </a:p>
          <a:p>
            <a:r>
              <a:rPr lang="en-US" sz="1600" dirty="0" smtClean="0"/>
              <a:t>L1’s error below 20 Hz is due to poorly resolved frequency dependence of PUM stage (again, due to lack of low-</a:t>
            </a:r>
            <a:r>
              <a:rPr lang="en-US" sz="1600" dirty="0" err="1" smtClean="0"/>
              <a:t>freq</a:t>
            </a:r>
            <a:r>
              <a:rPr lang="en-US" sz="1600" dirty="0" smtClean="0"/>
              <a:t> measurement)</a:t>
            </a:r>
          </a:p>
        </p:txBody>
      </p:sp>
    </p:spTree>
    <p:extLst>
      <p:ext uri="{BB962C8B-B14F-4D97-AF65-F5344CB8AC3E}">
        <p14:creationId xmlns:p14="http://schemas.microsoft.com/office/powerpoint/2010/main" val="307914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74"/>
            <a:ext cx="8229600" cy="1032704"/>
          </a:xfrm>
        </p:spPr>
        <p:txBody>
          <a:bodyPr>
            <a:noAutofit/>
          </a:bodyPr>
          <a:lstStyle/>
          <a:p>
            <a:r>
              <a:rPr lang="en-US" sz="3600" dirty="0" smtClean="0"/>
              <a:t>GW151226 </a:t>
            </a:r>
            <a:br>
              <a:rPr lang="en-US" sz="3600" dirty="0" smtClean="0"/>
            </a:br>
            <a:r>
              <a:rPr lang="en-US" sz="3600" dirty="0" smtClean="0"/>
              <a:t>Maximum 1-</a:t>
            </a:r>
            <a:r>
              <a:rPr lang="en-US" sz="3600" dirty="0" smtClean="0">
                <a:latin typeface="Symbol"/>
              </a:rPr>
              <a:t>s </a:t>
            </a:r>
            <a:r>
              <a:rPr lang="en-US" sz="3600" dirty="0" smtClean="0"/>
              <a:t>Error and Uncertainty</a:t>
            </a:r>
            <a:endParaRPr lang="en-US" sz="3600"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7</a:t>
            </a:fld>
            <a:endParaRPr lang="en-US"/>
          </a:p>
        </p:txBody>
      </p:sp>
      <p:sp>
        <p:nvSpPr>
          <p:cNvPr id="6" name="TextBox 5"/>
          <p:cNvSpPr txBox="1"/>
          <p:nvPr/>
        </p:nvSpPr>
        <p:spPr>
          <a:xfrm>
            <a:off x="557866" y="1122570"/>
            <a:ext cx="7952595" cy="5632310"/>
          </a:xfrm>
          <a:prstGeom prst="rect">
            <a:avLst/>
          </a:prstGeom>
          <a:noFill/>
        </p:spPr>
        <p:txBody>
          <a:bodyPr wrap="square" rtlCol="0">
            <a:spAutoFit/>
          </a:bodyPr>
          <a:lstStyle/>
          <a:p>
            <a:r>
              <a:rPr lang="en-US" sz="2400" dirty="0" smtClean="0"/>
              <a:t>GW Event PRL’s don’t have the space to say – and/or </a:t>
            </a:r>
          </a:p>
          <a:p>
            <a:r>
              <a:rPr lang="en-US" sz="2400" dirty="0" smtClean="0"/>
              <a:t>Searches and PE aren’t yet sophisticated enough to include – more than</a:t>
            </a:r>
          </a:p>
          <a:p>
            <a:r>
              <a:rPr lang="en-US" sz="2400" dirty="0" smtClean="0"/>
              <a:t>A pair of frequency independent numbers “Uncertainty is less than XX% and YY deg.” </a:t>
            </a:r>
          </a:p>
          <a:p>
            <a:endParaRPr lang="en-US" sz="2400" dirty="0"/>
          </a:p>
          <a:p>
            <a:pPr marL="285750" indent="-285750">
              <a:buFont typeface="Arial"/>
              <a:buChar char="•"/>
            </a:pPr>
            <a:r>
              <a:rPr lang="en-US" sz="2400" dirty="0" smtClean="0"/>
              <a:t>Take data from previous plot</a:t>
            </a:r>
          </a:p>
          <a:p>
            <a:pPr marL="285750" indent="-285750">
              <a:buFont typeface="Arial"/>
              <a:buChar char="•"/>
            </a:pPr>
            <a:r>
              <a:rPr lang="en-US" sz="2400" dirty="0" smtClean="0"/>
              <a:t>Subtract 1.0 (to turn “relative correction factor” error into “additive systematic correction” error)</a:t>
            </a:r>
          </a:p>
          <a:p>
            <a:pPr marL="285750" indent="-285750">
              <a:buFont typeface="Arial"/>
              <a:buChar char="•"/>
            </a:pPr>
            <a:r>
              <a:rPr lang="en-US" sz="2400" dirty="0" smtClean="0"/>
              <a:t>Take the absolute value of solid lines; (syst. error + stat. uncertainty) as well as (syst. error - stat. uncertainty) </a:t>
            </a:r>
          </a:p>
          <a:p>
            <a:pPr marL="285750" indent="-285750">
              <a:buFont typeface="Arial"/>
              <a:buChar char="•"/>
            </a:pPr>
            <a:r>
              <a:rPr lang="en-US" sz="2400" dirty="0" smtClean="0"/>
              <a:t>Plot the maximum as a function of frequency</a:t>
            </a:r>
          </a:p>
          <a:p>
            <a:pPr marL="285750" indent="-285750">
              <a:buFont typeface="Arial"/>
              <a:buChar char="•"/>
            </a:pPr>
            <a:r>
              <a:rPr lang="en-US" sz="2400" dirty="0" smtClean="0"/>
              <a:t>Find the maximum value (for magnitude and phase) over the frequency range of the search and parameter estimation</a:t>
            </a:r>
            <a:endParaRPr lang="en-US" sz="2400" dirty="0"/>
          </a:p>
        </p:txBody>
      </p:sp>
    </p:spTree>
    <p:extLst>
      <p:ext uri="{BB962C8B-B14F-4D97-AF65-F5344CB8AC3E}">
        <p14:creationId xmlns:p14="http://schemas.microsoft.com/office/powerpoint/2010/main" val="1367927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3-May-2016_GW151226_Max1Sigma_ErrorandUncertain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20" y="1097765"/>
            <a:ext cx="7125291" cy="5505906"/>
          </a:xfrm>
          <a:prstGeom prst="rect">
            <a:avLst/>
          </a:prstGeom>
        </p:spPr>
      </p:pic>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8</a:t>
            </a:fld>
            <a:endParaRPr lang="en-US"/>
          </a:p>
        </p:txBody>
      </p:sp>
      <p:sp>
        <p:nvSpPr>
          <p:cNvPr id="6" name="Title 1"/>
          <p:cNvSpPr>
            <a:spLocks noGrp="1"/>
          </p:cNvSpPr>
          <p:nvPr>
            <p:ph type="title"/>
          </p:nvPr>
        </p:nvSpPr>
        <p:spPr>
          <a:xfrm>
            <a:off x="457200" y="11874"/>
            <a:ext cx="8229600" cy="1032704"/>
          </a:xfrm>
        </p:spPr>
        <p:txBody>
          <a:bodyPr>
            <a:noAutofit/>
          </a:bodyPr>
          <a:lstStyle/>
          <a:p>
            <a:r>
              <a:rPr lang="en-US" sz="3200" dirty="0" smtClean="0"/>
              <a:t>GW151226 </a:t>
            </a:r>
            <a:br>
              <a:rPr lang="en-US" sz="3200" dirty="0" smtClean="0"/>
            </a:br>
            <a:r>
              <a:rPr lang="en-US" sz="3200" dirty="0" smtClean="0"/>
              <a:t>C02 Maximum 1-</a:t>
            </a:r>
            <a:r>
              <a:rPr lang="en-US" sz="3200" dirty="0" smtClean="0">
                <a:latin typeface="Symbol"/>
              </a:rPr>
              <a:t>s </a:t>
            </a:r>
            <a:r>
              <a:rPr lang="en-US" sz="3200" dirty="0" smtClean="0"/>
              <a:t>Error and Uncertainty</a:t>
            </a:r>
            <a:endParaRPr lang="en-US" sz="3200" dirty="0"/>
          </a:p>
        </p:txBody>
      </p:sp>
      <p:graphicFrame>
        <p:nvGraphicFramePr>
          <p:cNvPr id="8" name="Table 7"/>
          <p:cNvGraphicFramePr>
            <a:graphicFrameLocks noGrp="1"/>
          </p:cNvGraphicFramePr>
          <p:nvPr>
            <p:extLst>
              <p:ext uri="{D42A27DB-BD31-4B8C-83A1-F6EECF244321}">
                <p14:modId xmlns:p14="http://schemas.microsoft.com/office/powerpoint/2010/main" val="3277894033"/>
              </p:ext>
            </p:extLst>
          </p:nvPr>
        </p:nvGraphicFramePr>
        <p:xfrm>
          <a:off x="6876916" y="1550247"/>
          <a:ext cx="1903867" cy="1112520"/>
        </p:xfrm>
        <a:graphic>
          <a:graphicData uri="http://schemas.openxmlformats.org/drawingml/2006/table">
            <a:tbl>
              <a:tblPr firstRow="1" bandRow="1">
                <a:tableStyleId>{5C22544A-7EE6-4342-B048-85BDC9FD1C3A}</a:tableStyleId>
              </a:tblPr>
              <a:tblGrid>
                <a:gridCol w="447228"/>
                <a:gridCol w="1456639"/>
              </a:tblGrid>
              <a:tr h="370840">
                <a:tc>
                  <a:txBody>
                    <a:bodyPr/>
                    <a:lstStyle/>
                    <a:p>
                      <a:endParaRPr lang="en-US" sz="1600" dirty="0"/>
                    </a:p>
                  </a:txBody>
                  <a:tcPr/>
                </a:tc>
                <a:tc>
                  <a:txBody>
                    <a:bodyPr/>
                    <a:lstStyle/>
                    <a:p>
                      <a:r>
                        <a:rPr lang="en-US" sz="1600" b="0" dirty="0" smtClean="0"/>
                        <a:t>20-1000 Hz</a:t>
                      </a:r>
                      <a:endParaRPr lang="en-US" sz="1600" b="0" dirty="0"/>
                    </a:p>
                  </a:txBody>
                  <a:tcPr/>
                </a:tc>
              </a:tr>
              <a:tr h="370840">
                <a:tc>
                  <a:txBody>
                    <a:bodyPr/>
                    <a:lstStyle/>
                    <a:p>
                      <a:r>
                        <a:rPr lang="en-US" sz="1600" dirty="0" smtClean="0"/>
                        <a:t>H1</a:t>
                      </a:r>
                      <a:endParaRPr lang="en-US" sz="1600" dirty="0"/>
                    </a:p>
                  </a:txBody>
                  <a:tcPr/>
                </a:tc>
                <a:tc>
                  <a:txBody>
                    <a:bodyPr/>
                    <a:lstStyle/>
                    <a:p>
                      <a:r>
                        <a:rPr lang="en-US" sz="1600" b="1" dirty="0" smtClean="0"/>
                        <a:t>4.3% / 3.1 </a:t>
                      </a:r>
                      <a:r>
                        <a:rPr lang="en-US" sz="1600" b="1" dirty="0" err="1" smtClean="0"/>
                        <a:t>deg</a:t>
                      </a:r>
                      <a:endParaRPr lang="en-US" sz="1600" b="1" dirty="0"/>
                    </a:p>
                  </a:txBody>
                  <a:tcPr/>
                </a:tc>
              </a:tr>
              <a:tr h="370840">
                <a:tc>
                  <a:txBody>
                    <a:bodyPr/>
                    <a:lstStyle/>
                    <a:p>
                      <a:r>
                        <a:rPr lang="en-US" sz="1600" dirty="0" smtClean="0"/>
                        <a:t>L1</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7.4% / 4.7 </a:t>
                      </a:r>
                      <a:r>
                        <a:rPr lang="en-US" sz="1600" b="1" dirty="0" err="1" smtClean="0"/>
                        <a:t>deg</a:t>
                      </a:r>
                      <a:endParaRPr lang="en-US" sz="1600" b="1" dirty="0" smtClean="0"/>
                    </a:p>
                  </a:txBody>
                  <a:tcPr/>
                </a:tc>
              </a:tr>
            </a:tbl>
          </a:graphicData>
        </a:graphic>
      </p:graphicFrame>
      <p:sp>
        <p:nvSpPr>
          <p:cNvPr id="2" name="TextBox 1"/>
          <p:cNvSpPr txBox="1"/>
          <p:nvPr/>
        </p:nvSpPr>
        <p:spPr>
          <a:xfrm>
            <a:off x="6547437" y="2812836"/>
            <a:ext cx="2452759" cy="646331"/>
          </a:xfrm>
          <a:prstGeom prst="rect">
            <a:avLst/>
          </a:prstGeom>
          <a:noFill/>
        </p:spPr>
        <p:txBody>
          <a:bodyPr wrap="square" rtlCol="0">
            <a:spAutoFit/>
          </a:bodyPr>
          <a:lstStyle/>
          <a:p>
            <a:pPr algn="ctr"/>
            <a:r>
              <a:rPr lang="en-US" b="1" dirty="0" smtClean="0"/>
              <a:t>This is the final answer for GW151226</a:t>
            </a:r>
            <a:endParaRPr lang="en-US" b="1" dirty="0"/>
          </a:p>
        </p:txBody>
      </p:sp>
      <p:sp>
        <p:nvSpPr>
          <p:cNvPr id="3" name="TextBox 2"/>
          <p:cNvSpPr txBox="1"/>
          <p:nvPr/>
        </p:nvSpPr>
        <p:spPr>
          <a:xfrm>
            <a:off x="6528251" y="3430484"/>
            <a:ext cx="2615749" cy="3416320"/>
          </a:xfrm>
          <a:prstGeom prst="rect">
            <a:avLst/>
          </a:prstGeom>
          <a:noFill/>
        </p:spPr>
        <p:txBody>
          <a:bodyPr wrap="square" rtlCol="0">
            <a:spAutoFit/>
          </a:bodyPr>
          <a:lstStyle/>
          <a:p>
            <a:r>
              <a:rPr lang="en-US" dirty="0" smtClean="0"/>
              <a:t>Why is L1 larger than H1?</a:t>
            </a:r>
          </a:p>
          <a:p>
            <a:endParaRPr lang="en-US" dirty="0"/>
          </a:p>
          <a:p>
            <a:r>
              <a:rPr lang="en-US" b="1" dirty="0" smtClean="0"/>
              <a:t>In brief: </a:t>
            </a:r>
          </a:p>
          <a:p>
            <a:pPr marL="285750" indent="-285750">
              <a:buFontTx/>
              <a:buChar char="-"/>
            </a:pPr>
            <a:r>
              <a:rPr lang="en-US" sz="1600" dirty="0" smtClean="0"/>
              <a:t>PUM actuator: systematic errors </a:t>
            </a:r>
            <a:r>
              <a:rPr lang="en-US" sz="1600" i="1" dirty="0" smtClean="0"/>
              <a:t>between</a:t>
            </a:r>
            <a:r>
              <a:rPr lang="en-US" sz="1600" dirty="0" smtClean="0"/>
              <a:t> </a:t>
            </a:r>
            <a:r>
              <a:rPr lang="en-US" sz="1600" dirty="0" smtClean="0"/>
              <a:t>measurements at high </a:t>
            </a:r>
            <a:r>
              <a:rPr lang="en-US" sz="1600" dirty="0" err="1" smtClean="0"/>
              <a:t>freq</a:t>
            </a:r>
            <a:endParaRPr lang="en-US" sz="1600" dirty="0"/>
          </a:p>
          <a:p>
            <a:pPr marL="285750" indent="-285750">
              <a:buFontTx/>
              <a:buChar char="-"/>
            </a:pPr>
            <a:r>
              <a:rPr lang="en-US" sz="1600" dirty="0" smtClean="0"/>
              <a:t>TST actuator: low </a:t>
            </a:r>
            <a:r>
              <a:rPr lang="en-US" sz="1600" dirty="0" err="1" smtClean="0"/>
              <a:t>freq</a:t>
            </a:r>
            <a:r>
              <a:rPr lang="en-US" sz="1600" dirty="0" smtClean="0"/>
              <a:t> outliers</a:t>
            </a:r>
          </a:p>
          <a:p>
            <a:pPr marL="285750" indent="-285750">
              <a:buFontTx/>
              <a:buChar char="-"/>
            </a:pPr>
            <a:r>
              <a:rPr lang="en-US" sz="1600" dirty="0" smtClean="0"/>
              <a:t>Sensing function determined totally differently between sites</a:t>
            </a:r>
            <a:endParaRPr lang="en-US" sz="1600" dirty="0" smtClean="0"/>
          </a:p>
          <a:p>
            <a:r>
              <a:rPr lang="en-US" b="1" dirty="0" smtClean="0"/>
              <a:t>SEE </a:t>
            </a:r>
            <a:r>
              <a:rPr lang="en-US" b="1" dirty="0" smtClean="0"/>
              <a:t>APPENDIX B</a:t>
            </a:r>
            <a:endParaRPr lang="en-US" b="1" dirty="0"/>
          </a:p>
        </p:txBody>
      </p:sp>
    </p:spTree>
    <p:extLst>
      <p:ext uri="{BB962C8B-B14F-4D97-AF65-F5344CB8AC3E}">
        <p14:creationId xmlns:p14="http://schemas.microsoft.com/office/powerpoint/2010/main" val="2945297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for all of O1?</a:t>
            </a:r>
            <a:endParaRPr lang="en-US" dirty="0"/>
          </a:p>
        </p:txBody>
      </p:sp>
      <p:sp>
        <p:nvSpPr>
          <p:cNvPr id="4" name="Date Placeholder 3"/>
          <p:cNvSpPr>
            <a:spLocks noGrp="1"/>
          </p:cNvSpPr>
          <p:nvPr>
            <p:ph type="dt" sz="half" idx="10"/>
          </p:nvPr>
        </p:nvSpPr>
        <p:spPr/>
        <p:txBody>
          <a:bodyPr/>
          <a:lstStyle/>
          <a:p>
            <a:r>
              <a:rPr lang="en-US" smtClean="0"/>
              <a:t>G1601003-v4</a:t>
            </a:r>
            <a:endParaRPr lang="en-US"/>
          </a:p>
        </p:txBody>
      </p:sp>
      <p:sp>
        <p:nvSpPr>
          <p:cNvPr id="5" name="Slide Number Placeholder 4"/>
          <p:cNvSpPr>
            <a:spLocks noGrp="1"/>
          </p:cNvSpPr>
          <p:nvPr>
            <p:ph type="sldNum" sz="quarter" idx="12"/>
          </p:nvPr>
        </p:nvSpPr>
        <p:spPr/>
        <p:txBody>
          <a:bodyPr/>
          <a:lstStyle/>
          <a:p>
            <a:fld id="{D24B89A7-3652-8349-9ED6-CB41DC43E57C}" type="slidenum">
              <a:rPr lang="en-US" smtClean="0"/>
              <a:t>9</a:t>
            </a:fld>
            <a:endParaRPr lang="en-US"/>
          </a:p>
        </p:txBody>
      </p:sp>
      <p:sp>
        <p:nvSpPr>
          <p:cNvPr id="6" name="TextBox 5"/>
          <p:cNvSpPr txBox="1"/>
          <p:nvPr/>
        </p:nvSpPr>
        <p:spPr>
          <a:xfrm>
            <a:off x="314778" y="887538"/>
            <a:ext cx="2908040" cy="5632312"/>
          </a:xfrm>
          <a:prstGeom prst="rect">
            <a:avLst/>
          </a:prstGeom>
          <a:noFill/>
        </p:spPr>
        <p:txBody>
          <a:bodyPr wrap="square" rtlCol="0">
            <a:spAutoFit/>
          </a:bodyPr>
          <a:lstStyle/>
          <a:p>
            <a:r>
              <a:rPr lang="en-US" dirty="0" smtClean="0"/>
              <a:t>Components of Systematic Error:</a:t>
            </a:r>
          </a:p>
          <a:p>
            <a:pPr marL="285750" indent="-285750">
              <a:buFontTx/>
              <a:buChar char="-"/>
            </a:pPr>
            <a:r>
              <a:rPr lang="en-US" dirty="0" smtClean="0"/>
              <a:t>Time-independent model vs. measurement discrepancy</a:t>
            </a:r>
          </a:p>
          <a:p>
            <a:pPr marL="285750" indent="-285750">
              <a:buFontTx/>
              <a:buChar char="-"/>
            </a:pPr>
            <a:r>
              <a:rPr lang="en-US" dirty="0" smtClean="0"/>
              <a:t>Uncompensated change in DARM coupled cavity pole</a:t>
            </a:r>
          </a:p>
          <a:p>
            <a:pPr marL="285750" indent="-285750">
              <a:buFontTx/>
              <a:buChar char="-"/>
            </a:pPr>
            <a:r>
              <a:rPr lang="en-US" dirty="0" smtClean="0"/>
              <a:t>Frequency-independent Systematic Error in PCAL</a:t>
            </a:r>
          </a:p>
          <a:p>
            <a:pPr marL="285750" indent="-285750">
              <a:buFontTx/>
              <a:buChar char="-"/>
            </a:pPr>
            <a:endParaRPr lang="en-US" dirty="0"/>
          </a:p>
          <a:p>
            <a:r>
              <a:rPr lang="en-US" dirty="0" smtClean="0"/>
              <a:t>Components of Statistical Uncertainty:</a:t>
            </a:r>
            <a:endParaRPr lang="en-US" dirty="0"/>
          </a:p>
          <a:p>
            <a:pPr marL="285750" indent="-285750">
              <a:buFontTx/>
              <a:buChar char="-"/>
            </a:pPr>
            <a:r>
              <a:rPr lang="en-US" dirty="0" smtClean="0"/>
              <a:t>Weighted Uncertainty (i.e. coherence) from several frequency-domain transfer functions</a:t>
            </a:r>
          </a:p>
          <a:p>
            <a:pPr marL="285750" indent="-285750">
              <a:buFontTx/>
              <a:buChar char="-"/>
            </a:pPr>
            <a:r>
              <a:rPr lang="en-US" dirty="0" smtClean="0"/>
              <a:t>Uncertainty in change in time-dependent parameters</a:t>
            </a:r>
          </a:p>
        </p:txBody>
      </p:sp>
      <p:sp>
        <p:nvSpPr>
          <p:cNvPr id="7" name="TextBox 6"/>
          <p:cNvSpPr txBox="1"/>
          <p:nvPr/>
        </p:nvSpPr>
        <p:spPr>
          <a:xfrm>
            <a:off x="3859103" y="2454410"/>
            <a:ext cx="4750018" cy="369332"/>
          </a:xfrm>
          <a:prstGeom prst="rect">
            <a:avLst/>
          </a:prstGeom>
          <a:noFill/>
        </p:spPr>
        <p:txBody>
          <a:bodyPr wrap="none" rtlCol="0">
            <a:spAutoFit/>
          </a:bodyPr>
          <a:lstStyle/>
          <a:p>
            <a:r>
              <a:rPr lang="en-US" dirty="0" smtClean="0"/>
              <a:t>This makes the systematic error time-dependent</a:t>
            </a:r>
            <a:endParaRPr lang="en-US" dirty="0"/>
          </a:p>
        </p:txBody>
      </p:sp>
      <p:sp>
        <p:nvSpPr>
          <p:cNvPr id="8" name="TextBox 7"/>
          <p:cNvSpPr txBox="1"/>
          <p:nvPr/>
        </p:nvSpPr>
        <p:spPr>
          <a:xfrm>
            <a:off x="3803893" y="5830512"/>
            <a:ext cx="5237331" cy="369332"/>
          </a:xfrm>
          <a:prstGeom prst="rect">
            <a:avLst/>
          </a:prstGeom>
          <a:noFill/>
        </p:spPr>
        <p:txBody>
          <a:bodyPr wrap="none" rtlCol="0">
            <a:spAutoFit/>
          </a:bodyPr>
          <a:lstStyle/>
          <a:p>
            <a:r>
              <a:rPr lang="en-US" dirty="0" smtClean="0"/>
              <a:t>This makes the statistical uncertainty time-dependent</a:t>
            </a:r>
            <a:endParaRPr lang="en-US" dirty="0"/>
          </a:p>
        </p:txBody>
      </p:sp>
      <p:cxnSp>
        <p:nvCxnSpPr>
          <p:cNvPr id="10" name="Straight Arrow Connector 9"/>
          <p:cNvCxnSpPr>
            <a:stCxn id="7" idx="1"/>
          </p:cNvCxnSpPr>
          <p:nvPr/>
        </p:nvCxnSpPr>
        <p:spPr>
          <a:xfrm flipH="1" flipV="1">
            <a:off x="3065301" y="2637575"/>
            <a:ext cx="793802" cy="15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1"/>
          </p:cNvCxnSpPr>
          <p:nvPr/>
        </p:nvCxnSpPr>
        <p:spPr>
          <a:xfrm flipH="1" flipV="1">
            <a:off x="2955390" y="6007809"/>
            <a:ext cx="848503" cy="7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14855" y="1001302"/>
            <a:ext cx="5251313" cy="923330"/>
          </a:xfrm>
          <a:prstGeom prst="rect">
            <a:avLst/>
          </a:prstGeom>
          <a:noFill/>
        </p:spPr>
        <p:txBody>
          <a:bodyPr wrap="square" rtlCol="0">
            <a:spAutoFit/>
          </a:bodyPr>
          <a:lstStyle/>
          <a:p>
            <a:r>
              <a:rPr lang="en-US" b="1" dirty="0" smtClean="0"/>
              <a:t>We must at least make plots of how the uncertainty evolves as a function of time, to see if “less than 10% and 10 </a:t>
            </a:r>
            <a:r>
              <a:rPr lang="en-US" b="1" dirty="0" err="1" smtClean="0"/>
              <a:t>deg</a:t>
            </a:r>
            <a:r>
              <a:rPr lang="en-US" b="1" dirty="0" smtClean="0"/>
              <a:t>” holds for all data over the entire run.</a:t>
            </a:r>
            <a:endParaRPr lang="en-US" b="1" dirty="0"/>
          </a:p>
        </p:txBody>
      </p:sp>
      <p:sp>
        <p:nvSpPr>
          <p:cNvPr id="16" name="TextBox 15"/>
          <p:cNvSpPr txBox="1"/>
          <p:nvPr/>
        </p:nvSpPr>
        <p:spPr>
          <a:xfrm>
            <a:off x="3718405" y="3986653"/>
            <a:ext cx="5251313" cy="646331"/>
          </a:xfrm>
          <a:prstGeom prst="rect">
            <a:avLst/>
          </a:prstGeom>
          <a:noFill/>
        </p:spPr>
        <p:txBody>
          <a:bodyPr wrap="square" rtlCol="0">
            <a:spAutoFit/>
          </a:bodyPr>
          <a:lstStyle/>
          <a:p>
            <a:r>
              <a:rPr lang="en-US" b="1" dirty="0" smtClean="0"/>
              <a:t>The next pages walk through all of the plots that have helped us quantify this time dependence.</a:t>
            </a:r>
            <a:endParaRPr lang="en-US" b="1" dirty="0"/>
          </a:p>
        </p:txBody>
      </p:sp>
    </p:spTree>
    <p:extLst>
      <p:ext uri="{BB962C8B-B14F-4D97-AF65-F5344CB8AC3E}">
        <p14:creationId xmlns:p14="http://schemas.microsoft.com/office/powerpoint/2010/main" val="3722333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13195</TotalTime>
  <Words>3331</Words>
  <Application>Microsoft Macintosh PowerPoint</Application>
  <PresentationFormat>On-screen Show (4:3)</PresentationFormat>
  <Paragraphs>436</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C02 Calibration Uncertainty Material For Review</vt:lpstr>
      <vt:lpstr>Where’s the Original Source Material?</vt:lpstr>
      <vt:lpstr>What’s new in C02 Uncertainty since GW150914</vt:lpstr>
      <vt:lpstr>What do we need?</vt:lpstr>
      <vt:lpstr>GW151226 C02 Total Uncertainty and Error</vt:lpstr>
      <vt:lpstr>GW151226 C02 Total Uncertainty and Error</vt:lpstr>
      <vt:lpstr>GW151226  Maximum 1-s Error and Uncertainty</vt:lpstr>
      <vt:lpstr>GW151226  C02 Maximum 1-s Error and Uncertainty</vt:lpstr>
      <vt:lpstr>What about for all of O1?</vt:lpstr>
      <vt:lpstr>Systematic Error for All of O1, L1</vt:lpstr>
      <vt:lpstr>Systematic Error for All of O1, H1</vt:lpstr>
      <vt:lpstr>Statistical Uncertainty for All O1, L1</vt:lpstr>
      <vt:lpstr>Statistical Uncertainty for All O1, H1</vt:lpstr>
      <vt:lpstr>Maximum Statistical Uncertainty and Systematic Error as a Function of Time</vt:lpstr>
      <vt:lpstr>Maximum Stat. Unc. and Syst. Err., L1</vt:lpstr>
      <vt:lpstr>Maximum Stat. Unc. and Syst. Err., L1</vt:lpstr>
      <vt:lpstr>Maximum Stat. Unc. and Syst. Err., H1</vt:lpstr>
      <vt:lpstr>Maximum Stat. Unc. and Syst. Err., H1</vt:lpstr>
      <vt:lpstr>Things Left to Do</vt:lpstr>
      <vt:lpstr>C02 Maximum 1-s Error and Uncertainty</vt:lpstr>
      <vt:lpstr>Conclusions</vt:lpstr>
      <vt:lpstr>Appendix A:  Overall C02 Uncertainty Plots for  GW150914, LVT151012, and GW151226</vt:lpstr>
      <vt:lpstr>GW150914 C02 Total Uncertainty and Error</vt:lpstr>
      <vt:lpstr>LVT151012 C02 Total Uncertainty and Error</vt:lpstr>
      <vt:lpstr>GW151226 C02 Total Uncertainty and Error</vt:lpstr>
      <vt:lpstr>GW150914  C02 Maximum 1-s Error and Uncertainty</vt:lpstr>
      <vt:lpstr>LVT151012  C02 Maximum 1-s Error and Uncertainty</vt:lpstr>
      <vt:lpstr>GW151226  C02 Maximum 1-s Error and Uncertainty</vt:lpstr>
      <vt:lpstr>Appendix B:  Why is L1 Uncertainty Larger than H1?</vt:lpstr>
      <vt:lpstr>Why is L1’s statistical Uncertainty Larger than H1’s? Let’s follow the Rabbit Down the Hole, taking GW151226 as the example…</vt:lpstr>
      <vt:lpstr>Why is L1’s Statistical Uncertainty Larger than H1’s?</vt:lpstr>
      <vt:lpstr>Why is L1’s Statistical Uncertainty Larger than H1’s? *NOT* because of less measurements!</vt:lpstr>
      <vt:lpstr>Why is L1’s Statistical Uncertainty Larger than H1’s? Because of L1 PUM violin-mode systematics that aren’t modeled well.</vt:lpstr>
      <vt:lpstr>Why is L1’s Statistical Uncertainty Larger than H1’s? Compare against H1 PUM results which have much more Gaussian fluctuations.</vt:lpstr>
      <vt:lpstr>Why is L1’s Statistical Uncertainty Larger than H1’s? For the TST Stage, the L1 data have two issues</vt:lpstr>
      <vt:lpstr>Why is L1’s Statistical Uncertainty Larger than H1’s? Actuation Summary</vt:lpstr>
      <vt:lpstr>Why is L1’s Statistical Uncertainty Larger than H1’s? How about the Sensing Function Uncertainty?</vt:lpstr>
      <vt:lpstr>Why is L1’s Statistical Uncertainty Larger than H1’s? L1’s sensing uncertainty was treated exactly like actuation uncertainty:</vt:lpstr>
      <vt:lpstr>Why is L1’s Statistical Uncertainty Larger than H1’s? H1’s sensing’s magnitude systematic error and uncertainty were treated totally differently:</vt:lpstr>
      <vt:lpstr>Why is L1’s Statistical Uncertainty Larger than H1’s? H1’s sensing function uncertainty is estimated totally differently than L1</vt:lpstr>
      <vt:lpstr>Why is L1’s Statistical Uncertainty Larger than H1’s? Conclusions</vt:lpstr>
    </vt:vector>
  </TitlesOfParts>
  <Company>Louisiana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C02 Calibration Uncertainty Material For Review</dc:title>
  <dc:creator>Jeff Kissel</dc:creator>
  <cp:lastModifiedBy>Jeff Kissel</cp:lastModifiedBy>
  <cp:revision>82</cp:revision>
  <dcterms:created xsi:type="dcterms:W3CDTF">2016-05-02T15:41:51Z</dcterms:created>
  <dcterms:modified xsi:type="dcterms:W3CDTF">2016-05-13T17:29:25Z</dcterms:modified>
</cp:coreProperties>
</file>