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sldIdLst>
    <p:sldId id="256" r:id="rId2"/>
    <p:sldId id="257" r:id="rId3"/>
    <p:sldId id="285" r:id="rId4"/>
    <p:sldId id="287" r:id="rId5"/>
    <p:sldId id="286" r:id="rId6"/>
    <p:sldId id="291" r:id="rId7"/>
    <p:sldId id="292" r:id="rId8"/>
    <p:sldId id="267" r:id="rId9"/>
    <p:sldId id="293" r:id="rId10"/>
    <p:sldId id="284" r:id="rId11"/>
    <p:sldId id="269" r:id="rId12"/>
    <p:sldId id="289" r:id="rId13"/>
    <p:sldId id="295" r:id="rId14"/>
    <p:sldId id="298" r:id="rId15"/>
    <p:sldId id="299" r:id="rId16"/>
    <p:sldId id="300" r:id="rId17"/>
    <p:sldId id="301" r:id="rId18"/>
    <p:sldId id="288" r:id="rId19"/>
    <p:sldId id="302" r:id="rId20"/>
    <p:sldId id="303" r:id="rId21"/>
    <p:sldId id="312" r:id="rId22"/>
    <p:sldId id="31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7" r:id="rId32"/>
    <p:sldId id="318" r:id="rId33"/>
    <p:sldId id="319" r:id="rId34"/>
    <p:sldId id="314" r:id="rId35"/>
    <p:sldId id="315" r:id="rId36"/>
    <p:sldId id="316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25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207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0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5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2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0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670.png"/><Relationship Id="rId7" Type="http://schemas.openxmlformats.org/officeDocument/2006/relationships/image" Target="../media/image18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170.png"/><Relationship Id="rId4" Type="http://schemas.openxmlformats.org/officeDocument/2006/relationships/image" Target="../media/image6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00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10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VOPO Injection Bench Assembly FEA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MIT Lab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Fernandez Galiana, Alvaro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With balancing masses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06548" y="590321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35" t="14230" r="14482" b="15475"/>
          <a:stretch/>
        </p:blipFill>
        <p:spPr>
          <a:xfrm>
            <a:off x="4716153" y="1172105"/>
            <a:ext cx="5951095" cy="5685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090" t="30182" r="74860" b="34847"/>
          <a:stretch/>
        </p:blipFill>
        <p:spPr>
          <a:xfrm>
            <a:off x="170221" y="2540519"/>
            <a:ext cx="4405230" cy="41770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63406" y="126335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Geometric Center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170221" y="3786239"/>
            <a:ext cx="1274096" cy="5997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035534" y="1909690"/>
            <a:ext cx="1543033" cy="19707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636190" y="3953435"/>
            <a:ext cx="1399344" cy="2030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4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Using SW Simulation with bonded contacts</a:t>
            </a:r>
          </a:p>
          <a:p>
            <a:endParaRPr lang="en-US" sz="2400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65" t="15567" r="18334" b="18267"/>
          <a:stretch/>
        </p:blipFill>
        <p:spPr>
          <a:xfrm>
            <a:off x="2496458" y="2303060"/>
            <a:ext cx="6081485" cy="44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426" b="8704"/>
          <a:stretch/>
        </p:blipFill>
        <p:spPr>
          <a:xfrm>
            <a:off x="319314" y="1691322"/>
            <a:ext cx="7043285" cy="5001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2" t="5481" r="85067" b="90447"/>
          <a:stretch/>
        </p:blipFill>
        <p:spPr>
          <a:xfrm>
            <a:off x="6785288" y="5298393"/>
            <a:ext cx="4004062" cy="767766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9663174" y="5788993"/>
            <a:ext cx="933611" cy="5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Using ANSYS with bonded contacts</a:t>
            </a:r>
          </a:p>
          <a:p>
            <a:endParaRPr lang="en-US" sz="2400" b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71" t="10154" r="12790" b="42461"/>
          <a:stretch/>
        </p:blipFill>
        <p:spPr>
          <a:xfrm>
            <a:off x="3498635" y="2487240"/>
            <a:ext cx="5219114" cy="42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591" t="10645" r="12487" b="32616"/>
          <a:stretch/>
        </p:blipFill>
        <p:spPr>
          <a:xfrm>
            <a:off x="851637" y="2152357"/>
            <a:ext cx="6466800" cy="4503316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8234099" y="1957953"/>
            <a:ext cx="2196066" cy="475288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Deformation</a:t>
            </a:r>
          </a:p>
          <a:p>
            <a:endParaRPr lang="en-US" sz="2400" b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6591" t="15460" r="56360" b="83122"/>
          <a:stretch/>
        </p:blipFill>
        <p:spPr>
          <a:xfrm>
            <a:off x="7709752" y="5964701"/>
            <a:ext cx="3244760" cy="4079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332132" y="6334416"/>
            <a:ext cx="1246773" cy="5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6591" t="20600" r="57136" b="64334"/>
          <a:stretch/>
        </p:blipFill>
        <p:spPr>
          <a:xfrm>
            <a:off x="8305519" y="2618098"/>
            <a:ext cx="2053226" cy="30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8234099" y="1957953"/>
            <a:ext cx="2196066" cy="475288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Strain</a:t>
            </a:r>
          </a:p>
          <a:p>
            <a:endParaRPr lang="en-US" sz="2400" b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6591" t="15460" r="56360" b="83122"/>
          <a:stretch/>
        </p:blipFill>
        <p:spPr>
          <a:xfrm>
            <a:off x="7709752" y="5964701"/>
            <a:ext cx="3244760" cy="4079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332132" y="6334416"/>
            <a:ext cx="1246773" cy="5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666" t="11138" r="13103" b="33477"/>
          <a:stretch/>
        </p:blipFill>
        <p:spPr>
          <a:xfrm>
            <a:off x="492370" y="1957953"/>
            <a:ext cx="6583680" cy="4536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666" t="20123" r="57334" b="64369"/>
          <a:stretch/>
        </p:blipFill>
        <p:spPr>
          <a:xfrm>
            <a:off x="8349643" y="2605648"/>
            <a:ext cx="1964978" cy="31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8234099" y="1957953"/>
            <a:ext cx="2196066" cy="475288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Stress</a:t>
            </a:r>
          </a:p>
          <a:p>
            <a:endParaRPr lang="en-US" sz="2400" b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6591" t="15460" r="56360" b="83122"/>
          <a:stretch/>
        </p:blipFill>
        <p:spPr>
          <a:xfrm>
            <a:off x="7709752" y="5964701"/>
            <a:ext cx="3244760" cy="4079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332132" y="6334416"/>
            <a:ext cx="1246773" cy="5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666" t="11138" r="13026" b="33231"/>
          <a:stretch/>
        </p:blipFill>
        <p:spPr>
          <a:xfrm>
            <a:off x="319314" y="1957953"/>
            <a:ext cx="6801025" cy="4700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821" t="20493" r="57102" b="64615"/>
          <a:stretch/>
        </p:blipFill>
        <p:spPr>
          <a:xfrm>
            <a:off x="8260352" y="2496670"/>
            <a:ext cx="2143560" cy="328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Resonance Frequency: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Areas to be reinforced (Strain plot)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360" t="12000" r="13410" b="29416"/>
          <a:stretch/>
        </p:blipFill>
        <p:spPr>
          <a:xfrm>
            <a:off x="6576977" y="3121620"/>
            <a:ext cx="4377535" cy="3623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8128" t="16677" r="12641" b="23877"/>
          <a:stretch/>
        </p:blipFill>
        <p:spPr>
          <a:xfrm>
            <a:off x="1621022" y="3121620"/>
            <a:ext cx="3826412" cy="362383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261872" y="4389120"/>
            <a:ext cx="1987765" cy="132236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281694" y="4018535"/>
            <a:ext cx="1987765" cy="132236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948325" y="4307391"/>
            <a:ext cx="1092121" cy="62614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454805" y="5383751"/>
            <a:ext cx="1493520" cy="93386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35" y="1994046"/>
            <a:ext cx="4480894" cy="8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to be done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Refine the Dummy Mass models</a:t>
            </a:r>
          </a:p>
          <a:p>
            <a:endParaRPr lang="en-US" dirty="0" smtClean="0"/>
          </a:p>
          <a:p>
            <a:r>
              <a:rPr lang="en-US" dirty="0" smtClean="0"/>
              <a:t>Work on the Dummy Mass attachment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Refine the whole model with the real optics layout</a:t>
            </a:r>
          </a:p>
          <a:p>
            <a:endParaRPr lang="en-US" dirty="0"/>
          </a:p>
          <a:p>
            <a:r>
              <a:rPr lang="en-US" dirty="0" smtClean="0"/>
              <a:t>Reinforce the areas with more Strain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4859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6303632"/>
            <a:ext cx="2395728" cy="387626"/>
          </a:xfrm>
        </p:spPr>
        <p:txBody>
          <a:bodyPr/>
          <a:lstStyle/>
          <a:p>
            <a:r>
              <a:rPr lang="en-US" dirty="0" smtClean="0"/>
              <a:t>ANSYS: 239.31 Hz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123" t="13913" r="15290" b="38609"/>
          <a:stretch/>
        </p:blipFill>
        <p:spPr>
          <a:xfrm>
            <a:off x="508164" y="2324136"/>
            <a:ext cx="4498382" cy="3974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44" t="9485" r="32901" b="4631"/>
          <a:stretch/>
        </p:blipFill>
        <p:spPr>
          <a:xfrm>
            <a:off x="7904294" y="0"/>
            <a:ext cx="3288790" cy="306301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152961" y="6303632"/>
            <a:ext cx="2395728" cy="387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SW: 217.87.31 Hz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29" t="19372" r="25364" b="19900"/>
          <a:stretch/>
        </p:blipFill>
        <p:spPr>
          <a:xfrm>
            <a:off x="5647382" y="2793407"/>
            <a:ext cx="5406886" cy="350502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764795" y="1936510"/>
            <a:ext cx="2683465" cy="387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Weight: 13.78kg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7886" y="1863269"/>
            <a:ext cx="5089496" cy="387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Modal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3" t="6757" r="7821" b="17976"/>
          <a:stretch/>
        </p:blipFill>
        <p:spPr>
          <a:xfrm>
            <a:off x="1936510" y="2300435"/>
            <a:ext cx="6456019" cy="4217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Injection Bench Assembly Components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7111" y="1920072"/>
            <a:ext cx="6007990" cy="451654"/>
          </a:xfrm>
        </p:spPr>
        <p:txBody>
          <a:bodyPr>
            <a:normAutofit/>
          </a:bodyPr>
          <a:lstStyle/>
          <a:p>
            <a:r>
              <a:rPr lang="en-US" dirty="0" smtClean="0"/>
              <a:t>D1500275 VOPO Injection Bench TO FEA (13.61kg)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57825" y="2228850"/>
            <a:ext cx="7905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Content Placeholder 3"/>
          <p:cNvSpPr txBox="1">
            <a:spLocks/>
          </p:cNvSpPr>
          <p:nvPr/>
        </p:nvSpPr>
        <p:spPr>
          <a:xfrm>
            <a:off x="7642096" y="2539196"/>
            <a:ext cx="3312416" cy="451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Clamps and Stops (0.25 kg)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367410" y="5660363"/>
            <a:ext cx="2217041" cy="451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Optics (15.67 kg)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8" name="Content Placeholder 3"/>
          <p:cNvSpPr txBox="1">
            <a:spLocks/>
          </p:cNvSpPr>
          <p:nvPr/>
        </p:nvSpPr>
        <p:spPr>
          <a:xfrm>
            <a:off x="7977690" y="6033096"/>
            <a:ext cx="3209925" cy="365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Dummy masses (7.84 kg)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47875" y="2371726"/>
            <a:ext cx="536576" cy="10778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584451" y="4979097"/>
            <a:ext cx="1563505" cy="9070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7375161" y="5913872"/>
            <a:ext cx="602529" cy="3021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676425" y="2954615"/>
            <a:ext cx="1402977" cy="21873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9641" y="2290424"/>
            <a:ext cx="914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Increased to balance</a:t>
            </a:r>
            <a:endParaRPr lang="en-US" sz="1200" dirty="0"/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flipH="1" flipV="1">
            <a:off x="5915278" y="2290424"/>
            <a:ext cx="464363" cy="230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3"/>
          <p:cNvSpPr txBox="1">
            <a:spLocks/>
          </p:cNvSpPr>
          <p:nvPr/>
        </p:nvSpPr>
        <p:spPr>
          <a:xfrm>
            <a:off x="278962" y="5055798"/>
            <a:ext cx="2217041" cy="451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TOTAL: 37.37 kg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299138" y="4975265"/>
            <a:ext cx="2176690" cy="532187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0"/>
            <a:ext cx="8595360" cy="4351337"/>
          </a:xfrm>
        </p:spPr>
        <p:txBody>
          <a:bodyPr/>
          <a:lstStyle/>
          <a:p>
            <a:r>
              <a:rPr lang="en-US" dirty="0" smtClean="0"/>
              <a:t>Mechanical Properties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297" t="26390" r="72757" b="37846"/>
          <a:stretch/>
        </p:blipFill>
        <p:spPr>
          <a:xfrm>
            <a:off x="231647" y="2364455"/>
            <a:ext cx="4724401" cy="441008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21" t="26769" r="10257" b="16000"/>
          <a:stretch/>
        </p:blipFill>
        <p:spPr>
          <a:xfrm>
            <a:off x="5299242" y="2981990"/>
            <a:ext cx="5240238" cy="3792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821" t="13231" r="7179" b="12000"/>
          <a:stretch/>
        </p:blipFill>
        <p:spPr>
          <a:xfrm>
            <a:off x="7523046" y="0"/>
            <a:ext cx="3461364" cy="32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0"/>
            <a:ext cx="8595360" cy="4351337"/>
          </a:xfrm>
        </p:spPr>
        <p:txBody>
          <a:bodyPr/>
          <a:lstStyle/>
          <a:p>
            <a:r>
              <a:rPr lang="en-US" dirty="0" smtClean="0"/>
              <a:t>Difference Continuous vs. Contact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68" t="15374" r="16201" b="9034"/>
          <a:stretch/>
        </p:blipFill>
        <p:spPr>
          <a:xfrm>
            <a:off x="224807" y="2247962"/>
            <a:ext cx="6930121" cy="461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24" t="19326" r="22448" b="10187"/>
          <a:stretch/>
        </p:blipFill>
        <p:spPr>
          <a:xfrm>
            <a:off x="7249435" y="1481568"/>
            <a:ext cx="3921071" cy="2834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52099" y="5448667"/>
            <a:ext cx="170633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 = 224.96 Hz</a:t>
            </a:r>
            <a:endParaRPr lang="en-US" baseline="30000" dirty="0"/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7708611" y="4548984"/>
            <a:ext cx="2210304" cy="398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COMPATIBLE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0"/>
            <a:ext cx="8595360" cy="4351337"/>
          </a:xfrm>
        </p:spPr>
        <p:txBody>
          <a:bodyPr/>
          <a:lstStyle/>
          <a:p>
            <a:r>
              <a:rPr lang="en-US" dirty="0" smtClean="0"/>
              <a:t>Difference Compatible vs. Incompatible Mash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52099" y="5448667"/>
            <a:ext cx="170633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 = 224.66 Hz</a:t>
            </a:r>
            <a:endParaRPr lang="en-US" baseline="30000" dirty="0"/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7708611" y="4548984"/>
            <a:ext cx="2210304" cy="398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INCOMPATIBLE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816" t="21962" r="5997" b="15951"/>
          <a:stretch/>
        </p:blipFill>
        <p:spPr>
          <a:xfrm>
            <a:off x="297764" y="2307719"/>
            <a:ext cx="6831456" cy="4550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82" t="26409" r="25143" b="22209"/>
          <a:stretch/>
        </p:blipFill>
        <p:spPr>
          <a:xfrm>
            <a:off x="6939536" y="1130207"/>
            <a:ext cx="4240311" cy="273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241772" cy="46879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YAW Frequency Calculation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6329" y="5603100"/>
            <a:ext cx="2122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ZZ</a:t>
            </a:r>
            <a:r>
              <a:rPr lang="en-US" dirty="0" smtClean="0"/>
              <a:t> = 1.842 kg m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673022" y="2460431"/>
            <a:ext cx="478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accent2"/>
                </a:solidFill>
              </a:rPr>
              <a:t>θ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accent2"/>
                </a:solidFill>
              </a:rPr>
              <a:t>R</a:t>
            </a:r>
            <a:endParaRPr lang="en-US" sz="1200" baseline="-25000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744217" y="2949678"/>
            <a:ext cx="659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K </a:t>
            </a:r>
            <a:r>
              <a:rPr lang="el-GR" sz="1200" dirty="0" smtClean="0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R</a:t>
            </a:r>
            <a:endParaRPr lang="en-US" sz="12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38042" y="5964990"/>
            <a:ext cx="146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 = 0.293 m</a:t>
            </a:r>
            <a:endParaRPr lang="en-US" baseline="300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6969691" y="1790699"/>
            <a:ext cx="3984821" cy="3724275"/>
            <a:chOff x="6969691" y="1790699"/>
            <a:chExt cx="3984821" cy="3724275"/>
          </a:xfrm>
        </p:grpSpPr>
        <p:grpSp>
          <p:nvGrpSpPr>
            <p:cNvPr id="6" name="Group 5"/>
            <p:cNvGrpSpPr/>
            <p:nvPr/>
          </p:nvGrpSpPr>
          <p:grpSpPr>
            <a:xfrm>
              <a:off x="6969691" y="1790699"/>
              <a:ext cx="3984821" cy="3724275"/>
              <a:chOff x="6969691" y="1790699"/>
              <a:chExt cx="3984821" cy="372427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2821" t="13231" r="7179" b="12000"/>
              <a:stretch/>
            </p:blipFill>
            <p:spPr>
              <a:xfrm>
                <a:off x="6969691" y="1790699"/>
                <a:ext cx="3984821" cy="3724275"/>
              </a:xfrm>
              <a:prstGeom prst="rect">
                <a:avLst/>
              </a:prstGeom>
            </p:spPr>
          </p:pic>
          <p:sp>
            <p:nvSpPr>
              <p:cNvPr id="3" name="Oval 2"/>
              <p:cNvSpPr/>
              <p:nvPr/>
            </p:nvSpPr>
            <p:spPr>
              <a:xfrm>
                <a:off x="9187111" y="355840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9187111" y="3558400"/>
                <a:ext cx="4038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I</a:t>
                </a:r>
                <a:r>
                  <a:rPr lang="en-US" sz="1200" baseline="-25000" dirty="0" smtClean="0">
                    <a:solidFill>
                      <a:srgbClr val="FF0000"/>
                    </a:solidFill>
                  </a:rPr>
                  <a:t>ZZ</a:t>
                </a:r>
                <a:endParaRPr lang="en-US" sz="1200" baseline="-25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H="1">
              <a:off x="7614070" y="2696946"/>
              <a:ext cx="234826" cy="2881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0545843" y="2532390"/>
              <a:ext cx="127179" cy="3291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9114943" y="5214006"/>
              <a:ext cx="313695" cy="246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609592" y="2861502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solidFill>
                    <a:schemeClr val="accent2"/>
                  </a:solidFill>
                </a:rPr>
                <a:t>θ</a:t>
              </a:r>
              <a:r>
                <a:rPr lang="en-US" sz="1200" dirty="0">
                  <a:solidFill>
                    <a:schemeClr val="accent2"/>
                  </a:solidFill>
                </a:rPr>
                <a:t> </a:t>
              </a:r>
              <a:r>
                <a:rPr lang="en-US" sz="1200" dirty="0" smtClean="0">
                  <a:solidFill>
                    <a:schemeClr val="accent2"/>
                  </a:solidFill>
                </a:rPr>
                <a:t>R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99299" y="5087807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solidFill>
                    <a:schemeClr val="accent2"/>
                  </a:solidFill>
                </a:rPr>
                <a:t>θ</a:t>
              </a:r>
              <a:r>
                <a:rPr lang="en-US" sz="1200" dirty="0">
                  <a:solidFill>
                    <a:schemeClr val="accent2"/>
                  </a:solidFill>
                </a:rPr>
                <a:t> </a:t>
              </a:r>
              <a:r>
                <a:rPr lang="en-US" sz="1200" dirty="0" smtClean="0">
                  <a:solidFill>
                    <a:schemeClr val="accent2"/>
                  </a:solidFill>
                </a:rPr>
                <a:t>R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07284" y="3241613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R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14943" y="4160283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R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74006" y="3046088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R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848896" y="2172408"/>
              <a:ext cx="430108" cy="524538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619109" y="2115707"/>
              <a:ext cx="659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K </a:t>
              </a:r>
              <a:r>
                <a:rPr lang="el-GR" sz="1200" dirty="0" smtClean="0">
                  <a:solidFill>
                    <a:schemeClr val="accent2">
                      <a:lumMod val="50000"/>
                    </a:schemeClr>
                  </a:solidFill>
                </a:rPr>
                <a:t>θ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 R</a:t>
              </a:r>
              <a:endParaRPr lang="en-US" sz="1200" baseline="-25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0673737" y="2863902"/>
              <a:ext cx="280775" cy="580684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8484177" y="5127914"/>
              <a:ext cx="623025" cy="79168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425633" y="5171720"/>
              <a:ext cx="659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K </a:t>
              </a:r>
              <a:r>
                <a:rPr lang="el-GR" sz="1200" dirty="0" smtClean="0">
                  <a:solidFill>
                    <a:schemeClr val="accent2">
                      <a:lumMod val="50000"/>
                    </a:schemeClr>
                  </a:solidFill>
                </a:rPr>
                <a:t>θ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 R</a:t>
              </a:r>
              <a:endParaRPr lang="en-US" sz="1200" baseline="-25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5" name="Curved Right Arrow 34"/>
            <p:cNvSpPr/>
            <p:nvPr/>
          </p:nvSpPr>
          <p:spPr>
            <a:xfrm>
              <a:off x="9012625" y="3431793"/>
              <a:ext cx="152842" cy="316787"/>
            </a:xfrm>
            <a:prstGeom prst="curv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807062" y="3444945"/>
              <a:ext cx="278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θ</a:t>
              </a:r>
              <a:endParaRPr lang="en-US" sz="1200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506429" y="2561145"/>
                <a:ext cx="1601657" cy="289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429" y="2561145"/>
                <a:ext cx="1601657" cy="289823"/>
              </a:xfrm>
              <a:prstGeom prst="rect">
                <a:avLst/>
              </a:prstGeom>
              <a:blipFill rotWithShape="0">
                <a:blip r:embed="rId3"/>
                <a:stretch>
                  <a:fillRect l="-2662" t="-8333" r="-2662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499407" y="2985142"/>
                <a:ext cx="163974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407" y="2985142"/>
                <a:ext cx="1639744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698403" y="3679040"/>
                <a:ext cx="120327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403" y="3679040"/>
                <a:ext cx="1203278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529061" y="4372938"/>
                <a:ext cx="1528111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61" y="4372938"/>
                <a:ext cx="1528111" cy="818366"/>
              </a:xfrm>
              <a:prstGeom prst="rect">
                <a:avLst/>
              </a:prstGeom>
              <a:blipFill rotWithShape="0">
                <a:blip r:embed="rId6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661469" y="5886602"/>
                <a:ext cx="17488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𝑌𝐴𝑊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=1.878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469" y="5886602"/>
                <a:ext cx="1748877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846" r="-244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689864" y="5328177"/>
                <a:ext cx="24777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𝐾𝑥𝑥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=1004.3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864" y="5328177"/>
                <a:ext cx="247779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474" r="-73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0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PITCH Frequency Calculation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506429" y="2561145"/>
                <a:ext cx="1556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429" y="2561145"/>
                <a:ext cx="1556323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745" r="-313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499407" y="2985142"/>
                <a:ext cx="16088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407" y="2985142"/>
                <a:ext cx="1608838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698403" y="3679040"/>
                <a:ext cx="118942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403" y="3679040"/>
                <a:ext cx="1189428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529061" y="4372938"/>
                <a:ext cx="174714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61" y="4372938"/>
                <a:ext cx="1747145" cy="818366"/>
              </a:xfrm>
              <a:prstGeom prst="rect">
                <a:avLst/>
              </a:prstGeom>
              <a:blipFill rotWithShape="0">
                <a:blip r:embed="rId5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661469" y="5886602"/>
                <a:ext cx="2003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𝑃𝐼𝑇𝐶𝐻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=1.9862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469" y="5886602"/>
                <a:ext cx="200336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134" r="-91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689864" y="5328177"/>
                <a:ext cx="24811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𝐾𝑧𝑧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/>
                        <m:t>1443.0 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864" y="5328177"/>
                <a:ext cx="248119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474" r="-73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7094441" y="2861502"/>
            <a:ext cx="4170725" cy="1918415"/>
            <a:chOff x="7094441" y="2861502"/>
            <a:chExt cx="4170725" cy="19184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30303" t="40606" r="7727" b="36848"/>
            <a:stretch/>
          </p:blipFill>
          <p:spPr>
            <a:xfrm>
              <a:off x="7094441" y="3349792"/>
              <a:ext cx="4142051" cy="941835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7987279" y="4016185"/>
              <a:ext cx="1458" cy="356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0941653" y="3614755"/>
              <a:ext cx="1" cy="3949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609592" y="2861502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solidFill>
                    <a:schemeClr val="accent2"/>
                  </a:solidFill>
                </a:rPr>
                <a:t>ψ</a:t>
              </a:r>
              <a:r>
                <a:rPr lang="en-US" sz="1200" dirty="0" smtClean="0">
                  <a:solidFill>
                    <a:schemeClr val="accent2"/>
                  </a:solidFill>
                </a:rPr>
                <a:t> d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786558" y="3232110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solidFill>
                    <a:schemeClr val="accent2"/>
                  </a:solidFill>
                </a:rPr>
                <a:t>ψ</a:t>
              </a:r>
              <a:r>
                <a:rPr lang="en-US" sz="1200" dirty="0" smtClean="0">
                  <a:solidFill>
                    <a:schemeClr val="accent2"/>
                  </a:solidFill>
                </a:rPr>
                <a:t> d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31884" y="4006305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d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14943" y="4160283"/>
              <a:ext cx="4786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931272" y="4002629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d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81337" y="3226677"/>
              <a:ext cx="5942" cy="776156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979960" y="3027531"/>
              <a:ext cx="659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K </a:t>
              </a:r>
              <a:r>
                <a:rPr lang="el-GR" sz="1200" dirty="0" smtClean="0">
                  <a:solidFill>
                    <a:schemeClr val="accent2">
                      <a:lumMod val="50000"/>
                    </a:schemeClr>
                  </a:solidFill>
                </a:rPr>
                <a:t>ψ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 d</a:t>
              </a:r>
              <a:endParaRPr lang="en-US" sz="1200" baseline="-25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0944366" y="4009685"/>
              <a:ext cx="10146" cy="770232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Curved Right Arrow 34"/>
            <p:cNvSpPr/>
            <p:nvPr/>
          </p:nvSpPr>
          <p:spPr>
            <a:xfrm>
              <a:off x="9182636" y="3851292"/>
              <a:ext cx="152842" cy="316787"/>
            </a:xfrm>
            <a:prstGeom prst="curv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42887" y="3969807"/>
              <a:ext cx="278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ψ</a:t>
              </a:r>
              <a:endParaRPr lang="en-US" sz="1200" baseline="-25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351977" y="4169009"/>
              <a:ext cx="4038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I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XX</a:t>
              </a:r>
              <a:endParaRPr lang="en-US" sz="1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9292472" y="397977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434515" y="4315559"/>
              <a:ext cx="659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K </a:t>
              </a:r>
              <a:r>
                <a:rPr lang="el-GR" sz="1200" dirty="0" smtClean="0">
                  <a:solidFill>
                    <a:schemeClr val="accent2">
                      <a:lumMod val="50000"/>
                    </a:schemeClr>
                  </a:solidFill>
                </a:rPr>
                <a:t>ψ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</a:rPr>
                <a:t> d</a:t>
              </a:r>
              <a:endParaRPr lang="en-US" sz="1200" baseline="-25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66238" y="4889826"/>
            <a:ext cx="2098186" cy="1173745"/>
            <a:chOff x="8350206" y="5525965"/>
            <a:chExt cx="2098186" cy="1173745"/>
          </a:xfrm>
        </p:grpSpPr>
        <p:sp>
          <p:nvSpPr>
            <p:cNvPr id="9" name="TextBox 8"/>
            <p:cNvSpPr txBox="1"/>
            <p:nvPr/>
          </p:nvSpPr>
          <p:spPr>
            <a:xfrm>
              <a:off x="8350206" y="5525965"/>
              <a:ext cx="20981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</a:t>
              </a:r>
              <a:r>
                <a:rPr lang="en-US" baseline="-25000" dirty="0" smtClean="0"/>
                <a:t>XX</a:t>
              </a:r>
              <a:r>
                <a:rPr lang="en-US" dirty="0" smtClean="0"/>
                <a:t> = 1.185 kg m</a:t>
              </a:r>
              <a:r>
                <a:rPr lang="en-US" baseline="30000" dirty="0" smtClean="0"/>
                <a:t>2</a:t>
              </a:r>
            </a:p>
            <a:p>
              <a:endParaRPr lang="en-US" baseline="30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65551" y="6330378"/>
              <a:ext cx="14674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 = 0.254 m</a:t>
              </a:r>
              <a:endParaRPr lang="en-US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8613162" y="5969226"/>
                  <a:ext cx="1557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⁡(30°)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3162" y="5969226"/>
                  <a:ext cx="1557414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125" r="-4688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825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ROLL </a:t>
            </a:r>
            <a:r>
              <a:rPr lang="en-US" dirty="0"/>
              <a:t>Frequency Calculation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700485" y="3726506"/>
                <a:ext cx="2048638" cy="580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485" y="3726506"/>
                <a:ext cx="2048638" cy="5804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915323" y="4408398"/>
                <a:ext cx="161890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23" y="4408398"/>
                <a:ext cx="1618905" cy="818366"/>
              </a:xfrm>
              <a:prstGeom prst="rect">
                <a:avLst/>
              </a:prstGeom>
              <a:blipFill rotWithShape="0">
                <a:blip r:embed="rId3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661469" y="5886602"/>
                <a:ext cx="19055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𝑅𝑂𝐿𝐿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2.45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469" y="5886602"/>
                <a:ext cx="190558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526" r="-2244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689864" y="5328177"/>
                <a:ext cx="24811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𝐾𝑧𝑧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/>
                        <m:t>1443.0 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864" y="5328177"/>
                <a:ext cx="2481192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474" r="-73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531099" y="3351920"/>
            <a:ext cx="4722145" cy="2066241"/>
            <a:chOff x="6531099" y="3351920"/>
            <a:chExt cx="4722145" cy="20662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33646" t="42166" r="5417" b="36334"/>
            <a:stretch/>
          </p:blipFill>
          <p:spPr>
            <a:xfrm>
              <a:off x="6891773" y="3428137"/>
              <a:ext cx="4361471" cy="96176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531099" y="3351920"/>
              <a:ext cx="4709000" cy="2066241"/>
              <a:chOff x="6531099" y="3351920"/>
              <a:chExt cx="4709000" cy="2066241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7229077" y="4134330"/>
                <a:ext cx="1458" cy="356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10203975" y="3759294"/>
                <a:ext cx="1" cy="39493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830319" y="4204293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 smtClean="0">
                    <a:solidFill>
                      <a:schemeClr val="accent2"/>
                    </a:solidFill>
                  </a:rPr>
                  <a:t>φ</a:t>
                </a:r>
                <a:r>
                  <a:rPr lang="en-US" sz="1200" dirty="0" smtClean="0">
                    <a:solidFill>
                      <a:schemeClr val="accent2"/>
                    </a:solidFill>
                  </a:rPr>
                  <a:t> d</a:t>
                </a:r>
                <a:r>
                  <a:rPr lang="en-US" sz="600" dirty="0" smtClean="0">
                    <a:solidFill>
                      <a:schemeClr val="accent2"/>
                    </a:solidFill>
                  </a:rPr>
                  <a:t>1</a:t>
                </a:r>
                <a:endParaRPr lang="en-US" sz="6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214120" y="3505325"/>
                <a:ext cx="6002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/>
                    </a:solidFill>
                  </a:rPr>
                  <a:t>2 </a:t>
                </a:r>
                <a:r>
                  <a:rPr lang="el-GR" sz="1200" dirty="0" smtClean="0">
                    <a:solidFill>
                      <a:schemeClr val="accent2"/>
                    </a:solidFill>
                  </a:rPr>
                  <a:t>φ</a:t>
                </a:r>
                <a:r>
                  <a:rPr lang="en-US" sz="1200" dirty="0" smtClean="0">
                    <a:solidFill>
                      <a:schemeClr val="accent2"/>
                    </a:solidFill>
                  </a:rPr>
                  <a:t> d</a:t>
                </a:r>
                <a:r>
                  <a:rPr lang="en-US" sz="600" dirty="0" smtClean="0">
                    <a:solidFill>
                      <a:schemeClr val="accent2"/>
                    </a:solidFill>
                  </a:rPr>
                  <a:t>2</a:t>
                </a:r>
                <a:endParaRPr lang="en-US" sz="6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108315" y="4306181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/>
                    </a:solidFill>
                  </a:rPr>
                  <a:t>d</a:t>
                </a:r>
                <a:r>
                  <a:rPr lang="en-US" sz="600" dirty="0" smtClean="0">
                    <a:solidFill>
                      <a:schemeClr val="accent2"/>
                    </a:solidFill>
                  </a:rPr>
                  <a:t>1</a:t>
                </a:r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114943" y="4160283"/>
                <a:ext cx="4786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754362" y="4325046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/>
                    </a:solidFill>
                  </a:rPr>
                  <a:t>d</a:t>
                </a:r>
                <a:r>
                  <a:rPr lang="en-US" sz="600" dirty="0" smtClean="0">
                    <a:solidFill>
                      <a:schemeClr val="accent2"/>
                    </a:solidFill>
                  </a:rPr>
                  <a:t>2</a:t>
                </a:r>
                <a:endParaRPr lang="en-US" sz="600" baseline="-25000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230276" y="3351920"/>
                <a:ext cx="5942" cy="776156"/>
              </a:xfrm>
              <a:prstGeom prst="straightConnector1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6531099" y="3565864"/>
                <a:ext cx="6598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K </a:t>
                </a:r>
                <a:r>
                  <a:rPr lang="el-GR" sz="12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φ</a:t>
                </a:r>
                <a:r>
                  <a:rPr lang="en-US" sz="12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 d</a:t>
                </a:r>
                <a:r>
                  <a:rPr lang="en-US" sz="6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1</a:t>
                </a:r>
                <a:endParaRPr lang="en-US" sz="600" baseline="-25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10203975" y="4142732"/>
                <a:ext cx="10146" cy="1275429"/>
              </a:xfrm>
              <a:prstGeom prst="straightConnector1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5" name="Curved Right Arrow 34"/>
              <p:cNvSpPr/>
              <p:nvPr/>
            </p:nvSpPr>
            <p:spPr>
              <a:xfrm>
                <a:off x="8930965" y="3978785"/>
                <a:ext cx="152842" cy="316787"/>
              </a:xfrm>
              <a:prstGeom prst="curv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717342" y="4119152"/>
                <a:ext cx="2784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 smtClean="0"/>
                  <a:t>φ</a:t>
                </a:r>
                <a:endParaRPr lang="en-US" sz="1200" baseline="-250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156619" y="4321380"/>
                <a:ext cx="4038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I</a:t>
                </a:r>
                <a:r>
                  <a:rPr lang="en-US" sz="1200" baseline="-25000" dirty="0" smtClean="0">
                    <a:solidFill>
                      <a:srgbClr val="FF0000"/>
                    </a:solidFill>
                  </a:rPr>
                  <a:t>YY</a:t>
                </a:r>
                <a:endParaRPr lang="en-US" sz="12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9132278" y="410555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215124" y="4503447"/>
                <a:ext cx="10249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2 K </a:t>
                </a:r>
                <a:r>
                  <a:rPr lang="el-GR" sz="12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φ</a:t>
                </a:r>
                <a:r>
                  <a:rPr lang="en-US" sz="12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 d</a:t>
                </a:r>
                <a:r>
                  <a:rPr lang="en-US" sz="600" dirty="0" smtClean="0">
                    <a:solidFill>
                      <a:schemeClr val="accent2">
                        <a:lumMod val="50000"/>
                      </a:schemeClr>
                    </a:solidFill>
                  </a:rPr>
                  <a:t>2</a:t>
                </a:r>
                <a:endParaRPr lang="en-US" sz="1200" baseline="-25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784042" y="5066459"/>
            <a:ext cx="2098186" cy="1097142"/>
            <a:chOff x="8266238" y="4889826"/>
            <a:chExt cx="2098186" cy="1097142"/>
          </a:xfrm>
        </p:grpSpPr>
        <p:grpSp>
          <p:nvGrpSpPr>
            <p:cNvPr id="27" name="Group 26"/>
            <p:cNvGrpSpPr/>
            <p:nvPr/>
          </p:nvGrpSpPr>
          <p:grpSpPr>
            <a:xfrm>
              <a:off x="8266238" y="4889826"/>
              <a:ext cx="2098186" cy="720260"/>
              <a:chOff x="8350206" y="5525965"/>
              <a:chExt cx="2098186" cy="72026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350206" y="5525965"/>
                <a:ext cx="209818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</a:t>
                </a:r>
                <a:r>
                  <a:rPr lang="en-US" baseline="-25000" dirty="0" smtClean="0"/>
                  <a:t>YY</a:t>
                </a:r>
                <a:r>
                  <a:rPr lang="en-US" dirty="0" smtClean="0"/>
                  <a:t> = 1.185 kg m</a:t>
                </a:r>
                <a:r>
                  <a:rPr lang="en-US" baseline="30000" dirty="0" smtClean="0"/>
                  <a:t>2</a:t>
                </a:r>
              </a:p>
              <a:p>
                <a:endParaRPr lang="en-US" baseline="30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8613162" y="5969226"/>
                    <a:ext cx="74321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13162" y="5969226"/>
                    <a:ext cx="743217" cy="27699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6557" r="-7377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8551856" y="5709969"/>
                  <a:ext cx="16534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(30°)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856" y="5709969"/>
                  <a:ext cx="1653401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952" r="-479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537531" y="2558386"/>
                <a:ext cx="29154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acc>
                      <m:accPr>
                        <m:chr m:val="̈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=−2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531" y="2558386"/>
                <a:ext cx="291541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720" r="-1883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606739" y="3036874"/>
                <a:ext cx="2536015" cy="580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739" y="3036874"/>
                <a:ext cx="2536015" cy="58048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0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Proper calculation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66" t="26232" r="73462" b="38359"/>
          <a:stretch/>
        </p:blipFill>
        <p:spPr>
          <a:xfrm>
            <a:off x="319314" y="2392707"/>
            <a:ext cx="4514025" cy="4292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69" t="20143" r="16905" b="21000"/>
          <a:stretch/>
        </p:blipFill>
        <p:spPr>
          <a:xfrm>
            <a:off x="5288497" y="1923911"/>
            <a:ext cx="5666015" cy="4117104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44151" y="5138785"/>
            <a:ext cx="4204024" cy="7381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Proper calculation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029200" y="110008"/>
            <a:ext cx="6235976" cy="4374905"/>
            <a:chOff x="4305300" y="2158309"/>
            <a:chExt cx="6800850" cy="4578273"/>
          </a:xfrm>
        </p:grpSpPr>
        <p:grpSp>
          <p:nvGrpSpPr>
            <p:cNvPr id="16" name="Group 15"/>
            <p:cNvGrpSpPr/>
            <p:nvPr/>
          </p:nvGrpSpPr>
          <p:grpSpPr>
            <a:xfrm>
              <a:off x="4305300" y="2158309"/>
              <a:ext cx="6800850" cy="4410518"/>
              <a:chOff x="4305300" y="2158309"/>
              <a:chExt cx="6800850" cy="441051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05300" y="2158309"/>
                <a:ext cx="6800850" cy="4410518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9177165" y="4903647"/>
                <a:ext cx="0" cy="23689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172427" y="4894172"/>
                <a:ext cx="232153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9381720" y="486823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46801" y="4863539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a</a:t>
                </a:r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356498" y="4698507"/>
                <a:ext cx="5890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0000"/>
                    </a:solidFill>
                  </a:rPr>
                  <a:t>ZMP</a:t>
                </a:r>
                <a:endParaRPr lang="en-US" sz="800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173673" y="4763952"/>
              <a:ext cx="45719" cy="4571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95280" y="4551640"/>
              <a:ext cx="5890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rgbClr val="92D050"/>
                  </a:solidFill>
                </a:rPr>
                <a:t>CoG</a:t>
              </a:r>
              <a:endParaRPr lang="en-US" sz="800" baseline="-25000" dirty="0">
                <a:solidFill>
                  <a:srgbClr val="92D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89785" y="4805447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b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449733" y="4763952"/>
              <a:ext cx="3532" cy="3765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19392" y="4786811"/>
              <a:ext cx="23215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6648473" y="5703227"/>
              <a:ext cx="4329777" cy="684030"/>
              <a:chOff x="8156265" y="5558415"/>
              <a:chExt cx="2846826" cy="68403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8156265" y="5558415"/>
                <a:ext cx="2846826" cy="579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 = 10.1596 + 3.4117 = 13.5713 mm</a:t>
                </a:r>
                <a:endParaRPr lang="en-US" baseline="30000" dirty="0" smtClean="0"/>
              </a:p>
              <a:p>
                <a:endParaRPr lang="en-US" baseline="30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20345" y="5952570"/>
                <a:ext cx="1083927" cy="289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b = </a:t>
                </a:r>
                <a:r>
                  <a:rPr lang="en-US" dirty="0"/>
                  <a:t>7.035 </a:t>
                </a:r>
                <a:r>
                  <a:rPr lang="en-US" dirty="0" smtClean="0"/>
                  <a:t>mm </a:t>
                </a:r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508590" y="6446707"/>
              <a:ext cx="2723708" cy="2898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baseline="-25000" dirty="0" err="1" smtClean="0"/>
                <a:t>f</a:t>
              </a:r>
              <a:r>
                <a:rPr lang="en-US" dirty="0" smtClean="0"/>
                <a:t>= b – a = -6.5363 mm </a:t>
              </a:r>
              <a:endParaRPr lang="en-US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25371" t="64000" r="23055" b="14667"/>
          <a:stretch/>
        </p:blipFill>
        <p:spPr>
          <a:xfrm>
            <a:off x="215266" y="4750742"/>
            <a:ext cx="7175325" cy="18550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5794" t="46921" r="51905" b="37079"/>
          <a:stretch/>
        </p:blipFill>
        <p:spPr>
          <a:xfrm>
            <a:off x="215266" y="2661027"/>
            <a:ext cx="4078514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099135" y="5659836"/>
                <a:ext cx="1460528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135" y="5659836"/>
                <a:ext cx="1460528" cy="285656"/>
              </a:xfrm>
              <a:prstGeom prst="rect">
                <a:avLst/>
              </a:prstGeom>
              <a:blipFill rotWithShape="0">
                <a:blip r:embed="rId5"/>
                <a:stretch>
                  <a:fillRect l="-3347" t="-10638" r="-2929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67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0" y="1923911"/>
            <a:ext cx="4414589" cy="46879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Proper calculation: </a:t>
            </a:r>
            <a:r>
              <a:rPr lang="en-US" dirty="0" err="1" smtClean="0"/>
              <a:t>AssemblyFrequencies.m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029200" y="110008"/>
            <a:ext cx="6235976" cy="4362601"/>
            <a:chOff x="4305300" y="2158309"/>
            <a:chExt cx="6800850" cy="4565397"/>
          </a:xfrm>
        </p:grpSpPr>
        <p:grpSp>
          <p:nvGrpSpPr>
            <p:cNvPr id="16" name="Group 15"/>
            <p:cNvGrpSpPr/>
            <p:nvPr/>
          </p:nvGrpSpPr>
          <p:grpSpPr>
            <a:xfrm>
              <a:off x="4305300" y="2158309"/>
              <a:ext cx="6800850" cy="4410518"/>
              <a:chOff x="4305300" y="2158309"/>
              <a:chExt cx="6800850" cy="441051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05300" y="2158309"/>
                <a:ext cx="6800850" cy="4410518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9177165" y="4903647"/>
                <a:ext cx="0" cy="23689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172427" y="4894172"/>
                <a:ext cx="232153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9381720" y="486823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46801" y="4863539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a</a:t>
                </a:r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356498" y="4698507"/>
                <a:ext cx="5890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0000"/>
                    </a:solidFill>
                  </a:rPr>
                  <a:t>ZMP</a:t>
                </a:r>
                <a:endParaRPr lang="en-US" sz="800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173673" y="4763952"/>
              <a:ext cx="45719" cy="4571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95280" y="4551640"/>
              <a:ext cx="5890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rgbClr val="92D050"/>
                  </a:solidFill>
                </a:rPr>
                <a:t>CoG</a:t>
              </a:r>
              <a:endParaRPr lang="en-US" sz="800" baseline="-25000" dirty="0">
                <a:solidFill>
                  <a:srgbClr val="92D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89785" y="4805447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b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449733" y="4763952"/>
              <a:ext cx="3532" cy="3765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19392" y="4786811"/>
              <a:ext cx="23215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6880593" y="5674484"/>
              <a:ext cx="3496988" cy="712774"/>
              <a:chOff x="8308885" y="5529672"/>
              <a:chExt cx="2299268" cy="71277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8308885" y="5529672"/>
                <a:ext cx="2299268" cy="579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 = 12.05 + 3.14 = 15.19 mm</a:t>
                </a:r>
                <a:endParaRPr lang="en-US" baseline="30000" dirty="0" smtClean="0"/>
              </a:p>
              <a:p>
                <a:endParaRPr lang="en-US" baseline="30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20345" y="5952570"/>
                <a:ext cx="1083927" cy="289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b = 7.035 mm </a:t>
                </a:r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508590" y="6446707"/>
              <a:ext cx="224099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baseline="-25000" dirty="0" err="1" smtClean="0"/>
                <a:t>f</a:t>
              </a:r>
              <a:r>
                <a:rPr lang="en-US" dirty="0" smtClean="0"/>
                <a:t>= b – a = -2.19 mm </a:t>
              </a:r>
              <a:endParaRPr lang="en-US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25371" t="64000" r="23055" b="14667"/>
          <a:stretch/>
        </p:blipFill>
        <p:spPr>
          <a:xfrm>
            <a:off x="215266" y="4750742"/>
            <a:ext cx="7175325" cy="18550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5794" t="46921" r="51905" b="37079"/>
          <a:stretch/>
        </p:blipFill>
        <p:spPr>
          <a:xfrm>
            <a:off x="215266" y="2661027"/>
            <a:ext cx="4078514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099135" y="5659836"/>
                <a:ext cx="1460528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135" y="5659836"/>
                <a:ext cx="1460528" cy="285656"/>
              </a:xfrm>
              <a:prstGeom prst="rect">
                <a:avLst/>
              </a:prstGeom>
              <a:blipFill rotWithShape="0">
                <a:blip r:embed="rId5"/>
                <a:stretch>
                  <a:fillRect l="-3347" t="-10638" r="-2929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2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Proper calculation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09019" y="2447742"/>
            <a:ext cx="2988382" cy="2109961"/>
            <a:chOff x="309019" y="2447742"/>
            <a:chExt cx="2988382" cy="21099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72947" y="2447742"/>
                  <a:ext cx="1460528" cy="2856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acc>
                          <m:accPr>
                            <m:chr m:val="̈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947" y="2447742"/>
                  <a:ext cx="1460528" cy="28565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17" t="-13043" r="-2917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74719" y="3009219"/>
                  <a:ext cx="1856983" cy="2859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719" y="3009219"/>
                  <a:ext cx="1856983" cy="28597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67" t="-12766" r="-2295" b="-382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15902" y="3527718"/>
                  <a:ext cx="25746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𝑒𝑖𝑔𝑒𝑛𝑣𝑎𝑙𝑢𝑒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902" y="3527718"/>
                  <a:ext cx="257461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48" r="-3081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09019" y="4037240"/>
                  <a:ext cx="2988382" cy="520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𝑒𝑖𝑔𝑒𝑛𝑣𝑎𝑙𝑢𝑒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19" y="4037240"/>
                  <a:ext cx="2988382" cy="52046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5298" t="45424" r="59155" b="12494"/>
          <a:stretch/>
        </p:blipFill>
        <p:spPr>
          <a:xfrm>
            <a:off x="6578038" y="1859510"/>
            <a:ext cx="4376474" cy="450553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7343631" y="6365048"/>
            <a:ext cx="2845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AssemblyFrequencies.m</a:t>
            </a:r>
            <a:endParaRPr lang="en-US" baseline="30000" dirty="0" smtClean="0"/>
          </a:p>
          <a:p>
            <a:endParaRPr lang="en-US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995" t="29206" r="3060" b="20932"/>
          <a:stretch/>
        </p:blipFill>
        <p:spPr>
          <a:xfrm>
            <a:off x="2233490" y="4738625"/>
            <a:ext cx="3961401" cy="19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Design Drivers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/>
          <p:cNvSpPr txBox="1">
            <a:spLocks/>
          </p:cNvSpPr>
          <p:nvPr/>
        </p:nvSpPr>
        <p:spPr>
          <a:xfrm>
            <a:off x="5723395" y="6238633"/>
            <a:ext cx="5948397" cy="40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First frequency as high as possible (min 150 Hz) 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752206" y="6238633"/>
            <a:ext cx="4791307" cy="42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Center of Mass in the Geometric Center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24" name="Picture 2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 t="20718" r="22605" b="26364"/>
          <a:stretch/>
        </p:blipFill>
        <p:spPr>
          <a:xfrm>
            <a:off x="5879884" y="1771564"/>
            <a:ext cx="5407709" cy="4467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18" t="9269" r="19960" b="9194"/>
          <a:stretch/>
        </p:blipFill>
        <p:spPr>
          <a:xfrm>
            <a:off x="907565" y="1659323"/>
            <a:ext cx="4828048" cy="45845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927274" y="2799471"/>
            <a:ext cx="3451550" cy="3076035"/>
            <a:chOff x="1955260" y="2859932"/>
            <a:chExt cx="3423006" cy="301557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55260" y="2859932"/>
              <a:ext cx="1553327" cy="30155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508587" y="3041702"/>
              <a:ext cx="1869679" cy="28338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1955260" y="2859932"/>
              <a:ext cx="3423006" cy="1817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3508587" y="3844591"/>
              <a:ext cx="107004" cy="107005"/>
            </a:xfrm>
            <a:prstGeom prst="ellipse">
              <a:avLst/>
            </a:prstGeom>
            <a:ln>
              <a:solidFill>
                <a:srgbClr val="FF0000">
                  <a:alpha val="95000"/>
                </a:srgb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3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Assembly Frequencies</a:t>
            </a:r>
            <a:endParaRPr lang="en-US" dirty="0"/>
          </a:p>
        </p:txBody>
      </p:sp>
      <p:sp>
        <p:nvSpPr>
          <p:cNvPr id="26" name="Curved Right Arrow 25"/>
          <p:cNvSpPr/>
          <p:nvPr/>
        </p:nvSpPr>
        <p:spPr>
          <a:xfrm rot="7129058">
            <a:off x="1525909" y="5987212"/>
            <a:ext cx="450937" cy="737901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994" y="1885332"/>
            <a:ext cx="8619803" cy="4602817"/>
            <a:chOff x="185994" y="1856557"/>
            <a:chExt cx="8619803" cy="46028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995" t="29206" r="3060" b="20932"/>
            <a:stretch/>
          </p:blipFill>
          <p:spPr>
            <a:xfrm>
              <a:off x="287182" y="2625296"/>
              <a:ext cx="6777330" cy="335547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1991638" y="4459266"/>
              <a:ext cx="2066795" cy="167848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058433" y="4459266"/>
              <a:ext cx="2868460" cy="101460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4058433" y="2158309"/>
              <a:ext cx="0" cy="230095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679182" y="5659154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X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19195" y="5540249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Y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74226" y="2505896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Z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22116" y="1948808"/>
              <a:ext cx="1407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Yaw (</a:t>
              </a:r>
              <a:r>
                <a:rPr lang="en-US" sz="2000" b="1" dirty="0" err="1" smtClean="0">
                  <a:solidFill>
                    <a:srgbClr val="00B050"/>
                  </a:solidFill>
                </a:rPr>
                <a:t>Rz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4" name="Curved Right Arrow 13"/>
            <p:cNvSpPr/>
            <p:nvPr/>
          </p:nvSpPr>
          <p:spPr>
            <a:xfrm rot="3828479">
              <a:off x="6960820" y="5290203"/>
              <a:ext cx="450937" cy="737901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Curved Right Arrow 29"/>
            <p:cNvSpPr/>
            <p:nvPr/>
          </p:nvSpPr>
          <p:spPr>
            <a:xfrm rot="5155579">
              <a:off x="3766128" y="1625187"/>
              <a:ext cx="584611" cy="1047351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86288" y="6059264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Pitch (R</a:t>
              </a:r>
              <a:r>
                <a:rPr lang="en-US" sz="1200" b="1" dirty="0" smtClean="0">
                  <a:solidFill>
                    <a:srgbClr val="00B050"/>
                  </a:solidFill>
                </a:rPr>
                <a:t>Y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994" y="5737643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Roll (R</a:t>
              </a:r>
              <a:r>
                <a:rPr lang="en-US" sz="1200" b="1" dirty="0">
                  <a:solidFill>
                    <a:srgbClr val="00B050"/>
                  </a:solidFill>
                </a:rPr>
                <a:t>X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93" y="1836900"/>
            <a:ext cx="4353104" cy="19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845" t="11536" r="20485" b="9717"/>
          <a:stretch/>
        </p:blipFill>
        <p:spPr>
          <a:xfrm>
            <a:off x="1253324" y="1923911"/>
            <a:ext cx="5470052" cy="4881875"/>
          </a:xfrm>
          <a:prstGeom prst="rect">
            <a:avLst/>
          </a:prstGeom>
        </p:spPr>
      </p:pic>
      <p:sp>
        <p:nvSpPr>
          <p:cNvPr id="26" name="Curved Right Arrow 25"/>
          <p:cNvSpPr/>
          <p:nvPr/>
        </p:nvSpPr>
        <p:spPr>
          <a:xfrm rot="5400000" flipH="1">
            <a:off x="4622107" y="1372031"/>
            <a:ext cx="626025" cy="849583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93035" y="950314"/>
            <a:ext cx="6272972" cy="3254053"/>
            <a:chOff x="593035" y="921539"/>
            <a:chExt cx="6272972" cy="3254053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988351" y="1449331"/>
              <a:ext cx="1112278" cy="264228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253324" y="3658804"/>
              <a:ext cx="2714512" cy="43845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009057" y="1054925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X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53961" y="3775482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Y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74433" y="921539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Z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51084" y="1243636"/>
              <a:ext cx="1407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Yaw (</a:t>
              </a:r>
              <a:r>
                <a:rPr lang="en-US" sz="2000" b="1" dirty="0" err="1" smtClean="0">
                  <a:solidFill>
                    <a:srgbClr val="00B050"/>
                  </a:solidFill>
                </a:rPr>
                <a:t>Rz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4" name="Curved Right Arrow 13"/>
            <p:cNvSpPr/>
            <p:nvPr/>
          </p:nvSpPr>
          <p:spPr>
            <a:xfrm rot="2729372" flipV="1">
              <a:off x="1088929" y="3187221"/>
              <a:ext cx="492960" cy="801800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Curved Right Arrow 29"/>
            <p:cNvSpPr/>
            <p:nvPr/>
          </p:nvSpPr>
          <p:spPr>
            <a:xfrm rot="5155579">
              <a:off x="3692644" y="1238857"/>
              <a:ext cx="524448" cy="964971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3035" y="2931249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Pitch (R</a:t>
              </a:r>
              <a:r>
                <a:rPr lang="en-US" sz="1200" b="1" dirty="0" smtClean="0">
                  <a:solidFill>
                    <a:srgbClr val="00B050"/>
                  </a:solidFill>
                </a:rPr>
                <a:t>Y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46498" y="1812150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Roll (R</a:t>
              </a:r>
              <a:r>
                <a:rPr lang="en-US" sz="1200" b="1" dirty="0">
                  <a:solidFill>
                    <a:srgbClr val="00B050"/>
                  </a:solidFill>
                </a:rPr>
                <a:t>X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988350" y="1148272"/>
              <a:ext cx="0" cy="297277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71" y="-287361"/>
            <a:ext cx="4353104" cy="19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97" t="15872" r="10300" b="12257"/>
          <a:stretch/>
        </p:blipFill>
        <p:spPr>
          <a:xfrm>
            <a:off x="311285" y="1508065"/>
            <a:ext cx="6935822" cy="453696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69334" y="511436"/>
            <a:ext cx="6251779" cy="5643685"/>
            <a:chOff x="2351084" y="921539"/>
            <a:chExt cx="6251779" cy="564368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988351" y="4091621"/>
              <a:ext cx="3217573" cy="2363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3967836" y="2564289"/>
              <a:ext cx="2139014" cy="153297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474264" y="6165114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X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67469" y="2454199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Y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74433" y="921539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Z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51084" y="1243636"/>
              <a:ext cx="1407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Yaw (</a:t>
              </a:r>
              <a:r>
                <a:rPr lang="en-US" sz="2000" b="1" dirty="0" err="1" smtClean="0">
                  <a:solidFill>
                    <a:srgbClr val="00B050"/>
                  </a:solidFill>
                </a:rPr>
                <a:t>Rz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4" name="Curved Right Arrow 13"/>
            <p:cNvSpPr/>
            <p:nvPr/>
          </p:nvSpPr>
          <p:spPr>
            <a:xfrm rot="7226171" flipV="1">
              <a:off x="5915935" y="2031881"/>
              <a:ext cx="492960" cy="801800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Curved Right Arrow 29"/>
            <p:cNvSpPr/>
            <p:nvPr/>
          </p:nvSpPr>
          <p:spPr>
            <a:xfrm rot="5155579">
              <a:off x="3692644" y="1238857"/>
              <a:ext cx="524448" cy="964971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29862" y="2846954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Pitch (R</a:t>
              </a:r>
              <a:r>
                <a:rPr lang="en-US" sz="1200" b="1" dirty="0" smtClean="0">
                  <a:solidFill>
                    <a:srgbClr val="00B050"/>
                  </a:solidFill>
                </a:rPr>
                <a:t>Y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83354" y="5765004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Roll (R</a:t>
              </a:r>
              <a:r>
                <a:rPr lang="en-US" sz="1200" b="1" dirty="0">
                  <a:solidFill>
                    <a:srgbClr val="00B050"/>
                  </a:solidFill>
                </a:rPr>
                <a:t>X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988350" y="1148272"/>
              <a:ext cx="0" cy="297277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71" y="-287361"/>
            <a:ext cx="4353104" cy="1958318"/>
          </a:xfrm>
          <a:prstGeom prst="rect">
            <a:avLst/>
          </a:prstGeom>
        </p:spPr>
      </p:pic>
      <p:sp>
        <p:nvSpPr>
          <p:cNvPr id="26" name="Curved Right Arrow 25"/>
          <p:cNvSpPr/>
          <p:nvPr/>
        </p:nvSpPr>
        <p:spPr>
          <a:xfrm rot="4600427">
            <a:off x="6484094" y="5623204"/>
            <a:ext cx="626643" cy="849583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376" t="5958" r="11803" b="8126"/>
          <a:stretch/>
        </p:blipFill>
        <p:spPr>
          <a:xfrm>
            <a:off x="1205403" y="709001"/>
            <a:ext cx="6303523" cy="56211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7411" y="1513"/>
            <a:ext cx="7244962" cy="6367563"/>
            <a:chOff x="441688" y="921539"/>
            <a:chExt cx="7244962" cy="636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902401" y="4097261"/>
              <a:ext cx="3065435" cy="265936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41688" y="6446488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X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9668" y="5525888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Y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74433" y="921539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Z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51084" y="1243636"/>
              <a:ext cx="1407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Yaw (</a:t>
              </a:r>
              <a:r>
                <a:rPr lang="en-US" sz="2000" b="1" dirty="0" err="1" smtClean="0">
                  <a:solidFill>
                    <a:srgbClr val="00B050"/>
                  </a:solidFill>
                </a:rPr>
                <a:t>Rz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4" name="Curved Right Arrow 13"/>
            <p:cNvSpPr/>
            <p:nvPr/>
          </p:nvSpPr>
          <p:spPr>
            <a:xfrm rot="9412129">
              <a:off x="6772758" y="5071713"/>
              <a:ext cx="451186" cy="749698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Curved Right Arrow 29"/>
            <p:cNvSpPr/>
            <p:nvPr/>
          </p:nvSpPr>
          <p:spPr>
            <a:xfrm rot="5155579">
              <a:off x="3692644" y="1238857"/>
              <a:ext cx="524448" cy="964971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67141" y="5887894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Pitch (R</a:t>
              </a:r>
              <a:r>
                <a:rPr lang="en-US" sz="1200" b="1" dirty="0" smtClean="0">
                  <a:solidFill>
                    <a:srgbClr val="00B050"/>
                  </a:solidFill>
                </a:rPr>
                <a:t>Y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1688" y="6888992"/>
              <a:ext cx="1619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Roll (R</a:t>
              </a:r>
              <a:r>
                <a:rPr lang="en-US" sz="1200" b="1" dirty="0">
                  <a:solidFill>
                    <a:srgbClr val="00B050"/>
                  </a:solidFill>
                </a:rPr>
                <a:t>X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)</a:t>
              </a:r>
              <a:endParaRPr lang="en-US" sz="600" b="1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988350" y="1148272"/>
              <a:ext cx="0" cy="297277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988351" y="4091621"/>
              <a:ext cx="3219492" cy="163432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urved Right Arrow 25"/>
          <p:cNvSpPr/>
          <p:nvPr/>
        </p:nvSpPr>
        <p:spPr>
          <a:xfrm rot="7162844">
            <a:off x="1072508" y="5101671"/>
            <a:ext cx="626643" cy="849583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801" t="8540" r="38803" b="17936"/>
          <a:stretch/>
        </p:blipFill>
        <p:spPr>
          <a:xfrm>
            <a:off x="8602177" y="2200703"/>
            <a:ext cx="3744356" cy="4612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873" t="8436" r="38732" b="18040"/>
          <a:stretch/>
        </p:blipFill>
        <p:spPr>
          <a:xfrm>
            <a:off x="6626037" y="-831220"/>
            <a:ext cx="3273368" cy="403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300" y="2076772"/>
            <a:ext cx="5022768" cy="47812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Masses in a high range of values</a:t>
            </a:r>
          </a:p>
          <a:p>
            <a:pPr lvl="1"/>
            <a:r>
              <a:rPr lang="en-US" dirty="0" smtClean="0"/>
              <a:t>25g</a:t>
            </a:r>
          </a:p>
          <a:p>
            <a:pPr lvl="1"/>
            <a:r>
              <a:rPr lang="en-US" dirty="0" smtClean="0"/>
              <a:t>53g</a:t>
            </a:r>
          </a:p>
          <a:p>
            <a:pPr lvl="1"/>
            <a:r>
              <a:rPr lang="en-US" dirty="0" smtClean="0"/>
              <a:t>76g</a:t>
            </a:r>
          </a:p>
          <a:p>
            <a:pPr lvl="1"/>
            <a:r>
              <a:rPr lang="en-US" dirty="0" smtClean="0"/>
              <a:t>100g (x2)</a:t>
            </a:r>
          </a:p>
          <a:p>
            <a:pPr lvl="1"/>
            <a:r>
              <a:rPr lang="en-US" dirty="0" smtClean="0"/>
              <a:t>146g</a:t>
            </a:r>
          </a:p>
          <a:p>
            <a:pPr lvl="1"/>
            <a:r>
              <a:rPr lang="en-US" dirty="0" smtClean="0"/>
              <a:t>200g</a:t>
            </a:r>
          </a:p>
          <a:p>
            <a:pPr lvl="1"/>
            <a:r>
              <a:rPr lang="en-US" dirty="0" smtClean="0"/>
              <a:t>245g</a:t>
            </a:r>
          </a:p>
          <a:p>
            <a:pPr lvl="1"/>
            <a:r>
              <a:rPr lang="en-US" dirty="0" smtClean="0"/>
              <a:t>252g</a:t>
            </a:r>
          </a:p>
          <a:p>
            <a:pPr lvl="1"/>
            <a:r>
              <a:rPr lang="en-US" dirty="0" smtClean="0"/>
              <a:t>302g</a:t>
            </a:r>
          </a:p>
          <a:p>
            <a:pPr lvl="1"/>
            <a:r>
              <a:rPr lang="en-US" dirty="0" smtClean="0"/>
              <a:t>402g</a:t>
            </a:r>
          </a:p>
          <a:p>
            <a:pPr lvl="1"/>
            <a:r>
              <a:rPr lang="en-US" dirty="0" smtClean="0"/>
              <a:t>413g</a:t>
            </a:r>
          </a:p>
          <a:p>
            <a:pPr lvl="1"/>
            <a:r>
              <a:rPr lang="en-US" dirty="0" smtClean="0"/>
              <a:t>507g</a:t>
            </a:r>
          </a:p>
          <a:p>
            <a:pPr lvl="1"/>
            <a:r>
              <a:rPr lang="en-US" dirty="0" smtClean="0"/>
              <a:t>610g</a:t>
            </a:r>
          </a:p>
          <a:p>
            <a:r>
              <a:rPr lang="en-US" dirty="0" smtClean="0"/>
              <a:t>Maximum height = 2 in (-0.5in beam plane)</a:t>
            </a:r>
          </a:p>
          <a:p>
            <a:r>
              <a:rPr lang="en-US" dirty="0" err="1" smtClean="0"/>
              <a:t>Holo-Kromme</a:t>
            </a:r>
            <a:r>
              <a:rPr lang="en-US" dirty="0" smtClean="0"/>
              <a:t> SHCS ¼”-20 x 0.625: 6g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45" t="16890" r="34414" b="7101"/>
          <a:stretch/>
        </p:blipFill>
        <p:spPr>
          <a:xfrm>
            <a:off x="8412790" y="1691322"/>
            <a:ext cx="2433234" cy="497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257" t="15409" r="32832" b="5785"/>
          <a:stretch/>
        </p:blipFill>
        <p:spPr>
          <a:xfrm>
            <a:off x="5694621" y="1595050"/>
            <a:ext cx="2718169" cy="51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11" y="1844751"/>
            <a:ext cx="6482620" cy="803095"/>
          </a:xfrm>
        </p:spPr>
        <p:txBody>
          <a:bodyPr>
            <a:normAutofit/>
          </a:bodyPr>
          <a:lstStyle/>
          <a:p>
            <a:r>
              <a:rPr lang="en-US" dirty="0" smtClean="0"/>
              <a:t>Minimum Mass Range Calculation</a:t>
            </a:r>
          </a:p>
          <a:p>
            <a:pPr lvl="1"/>
            <a:r>
              <a:rPr lang="en-US" dirty="0" smtClean="0"/>
              <a:t>“Perfect” alignment without extra mass addition/removal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3611" y="3125846"/>
            <a:ext cx="6843819" cy="2707902"/>
            <a:chOff x="319314" y="2815241"/>
            <a:chExt cx="5303685" cy="2128718"/>
          </a:xfrm>
        </p:grpSpPr>
        <p:sp>
          <p:nvSpPr>
            <p:cNvPr id="6" name="Rectangle 5"/>
            <p:cNvSpPr/>
            <p:nvPr/>
          </p:nvSpPr>
          <p:spPr>
            <a:xfrm>
              <a:off x="1261872" y="3812583"/>
              <a:ext cx="3201640" cy="20147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2661214" y="4014061"/>
              <a:ext cx="201478" cy="929898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9314" y="2815241"/>
              <a:ext cx="1720076" cy="865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Equilibrium 1 blade</a:t>
              </a:r>
              <a:endParaRPr lang="en-US" dirty="0"/>
            </a:p>
          </p:txBody>
        </p:sp>
        <p:cxnSp>
          <p:nvCxnSpPr>
            <p:cNvPr id="12" name="Straight Connector 11"/>
            <p:cNvCxnSpPr>
              <a:stCxn id="6" idx="3"/>
            </p:cNvCxnSpPr>
            <p:nvPr/>
          </p:nvCxnSpPr>
          <p:spPr>
            <a:xfrm>
              <a:off x="4463512" y="3913322"/>
              <a:ext cx="29446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757980" y="3728656"/>
              <a:ext cx="865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 = 0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968259" y="4365072"/>
                  <a:ext cx="1789721" cy="4743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=122.625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259" y="4365072"/>
                  <a:ext cx="1789721" cy="47436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968259" y="3138406"/>
                  <a:ext cx="825354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𝑍𝑍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259" y="3138406"/>
                  <a:ext cx="825354" cy="29841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Up Arrow 16"/>
            <p:cNvSpPr/>
            <p:nvPr/>
          </p:nvSpPr>
          <p:spPr>
            <a:xfrm>
              <a:off x="2698003" y="2882685"/>
              <a:ext cx="154984" cy="91341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191962" y="2884722"/>
                <a:ext cx="1413849" cy="9343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ZZ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962" y="2884722"/>
                <a:ext cx="1413849" cy="9343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346900" y="4176204"/>
                <a:ext cx="1451103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=1443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900" y="4176204"/>
                <a:ext cx="1451103" cy="5185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926057" y="1915969"/>
                <a:ext cx="2000291" cy="63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057" y="1915969"/>
                <a:ext cx="2000291" cy="63248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20514" y="4867202"/>
                <a:ext cx="15038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37.5 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514" y="4867202"/>
                <a:ext cx="150387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48328" y="5700783"/>
                <a:ext cx="2248244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=84.98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328" y="5700783"/>
                <a:ext cx="2248244" cy="397866"/>
              </a:xfrm>
              <a:prstGeom prst="rect">
                <a:avLst/>
              </a:prstGeom>
              <a:blipFill rotWithShape="0">
                <a:blip r:embed="rId8"/>
                <a:stretch>
                  <a:fillRect l="-2439" r="-108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ounded Rectangle 44"/>
          <p:cNvSpPr/>
          <p:nvPr/>
        </p:nvSpPr>
        <p:spPr>
          <a:xfrm>
            <a:off x="7926056" y="5577716"/>
            <a:ext cx="2270515" cy="706940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11" y="1844751"/>
            <a:ext cx="5022768" cy="843792"/>
          </a:xfrm>
        </p:spPr>
        <p:txBody>
          <a:bodyPr>
            <a:normAutofit/>
          </a:bodyPr>
          <a:lstStyle/>
          <a:p>
            <a:r>
              <a:rPr lang="en-US" dirty="0" smtClean="0"/>
              <a:t>Minimum Mass Range Calculation</a:t>
            </a:r>
          </a:p>
          <a:p>
            <a:pPr lvl="1"/>
            <a:r>
              <a:rPr lang="en-US" dirty="0" smtClean="0"/>
              <a:t>Case where height adjustment is required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748365" y="4822895"/>
                <a:ext cx="2133661" cy="567143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𝑎𝑑𝑑𝑒𝑑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ZZ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𝐸𝑟𝑟𝑜𝑟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365" y="4822895"/>
                <a:ext cx="2133661" cy="5671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47295" y="2465837"/>
            <a:ext cx="10889706" cy="2368942"/>
            <a:chOff x="890943" y="2556347"/>
            <a:chExt cx="10889706" cy="2368942"/>
          </a:xfrm>
        </p:grpSpPr>
        <p:grpSp>
          <p:nvGrpSpPr>
            <p:cNvPr id="4" name="Group 3"/>
            <p:cNvGrpSpPr/>
            <p:nvPr/>
          </p:nvGrpSpPr>
          <p:grpSpPr>
            <a:xfrm>
              <a:off x="890943" y="2556347"/>
              <a:ext cx="10889706" cy="2368942"/>
              <a:chOff x="79821" y="4451287"/>
              <a:chExt cx="10889706" cy="236894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9821" y="4451287"/>
                <a:ext cx="5094227" cy="2128718"/>
                <a:chOff x="960400" y="2815241"/>
                <a:chExt cx="5094227" cy="212871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261872" y="3812583"/>
                  <a:ext cx="3201640" cy="20147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Down Arrow 21"/>
                <p:cNvSpPr/>
                <p:nvPr/>
              </p:nvSpPr>
              <p:spPr>
                <a:xfrm>
                  <a:off x="2661214" y="4014061"/>
                  <a:ext cx="201478" cy="929898"/>
                </a:xfrm>
                <a:prstGeom prst="down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60400" y="2815241"/>
                  <a:ext cx="16799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Error Case</a:t>
                  </a:r>
                  <a:endParaRPr lang="en-US" dirty="0"/>
                </a:p>
              </p:txBody>
            </p:sp>
            <p:cxnSp>
              <p:nvCxnSpPr>
                <p:cNvPr id="24" name="Straight Connector 23"/>
                <p:cNvCxnSpPr>
                  <a:stCxn id="21" idx="3"/>
                </p:cNvCxnSpPr>
                <p:nvPr/>
              </p:nvCxnSpPr>
              <p:spPr>
                <a:xfrm>
                  <a:off x="4463512" y="3913322"/>
                  <a:ext cx="29446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4757980" y="3728656"/>
                  <a:ext cx="12966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Z = </a:t>
                  </a:r>
                  <a:r>
                    <a:rPr lang="en-US" dirty="0" smtClean="0">
                      <a:solidFill>
                        <a:srgbClr val="FF0000"/>
                      </a:solidFill>
                    </a:rPr>
                    <a:t>Error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2968259" y="4365072"/>
                      <a:ext cx="1789721" cy="47436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=122.625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8259" y="4365072"/>
                      <a:ext cx="1789721" cy="474361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2968259" y="3138406"/>
                      <a:ext cx="1893211" cy="2984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𝐸𝑟𝑟𝑜𝑟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8259" y="3138406"/>
                      <a:ext cx="1893211" cy="29841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1929" t="-2083" r="-3537" b="-291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" name="Up Arrow 27"/>
                <p:cNvSpPr/>
                <p:nvPr/>
              </p:nvSpPr>
              <p:spPr>
                <a:xfrm>
                  <a:off x="2698003" y="2882685"/>
                  <a:ext cx="154984" cy="913415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176772" y="4758955"/>
                <a:ext cx="4792755" cy="2061274"/>
                <a:chOff x="1261872" y="2882685"/>
                <a:chExt cx="4792755" cy="2061274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1261872" y="3812583"/>
                  <a:ext cx="3201640" cy="20147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Down Arrow 32"/>
                <p:cNvSpPr/>
                <p:nvPr/>
              </p:nvSpPr>
              <p:spPr>
                <a:xfrm>
                  <a:off x="2661214" y="4014061"/>
                  <a:ext cx="201478" cy="929898"/>
                </a:xfrm>
                <a:prstGeom prst="down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/>
                <p:cNvCxnSpPr>
                  <a:stCxn id="32" idx="3"/>
                </p:cNvCxnSpPr>
                <p:nvPr/>
              </p:nvCxnSpPr>
              <p:spPr>
                <a:xfrm>
                  <a:off x="4463512" y="3913322"/>
                  <a:ext cx="29446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4757980" y="3728656"/>
                  <a:ext cx="12966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Z = </a:t>
                  </a:r>
                  <a:r>
                    <a:rPr lang="en-US" dirty="0" smtClean="0">
                      <a:solidFill>
                        <a:srgbClr val="FF0000"/>
                      </a:solidFill>
                    </a:rPr>
                    <a:t>0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2938207" y="4204417"/>
                      <a:ext cx="1449499" cy="50315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𝑎𝑑𝑑𝑒𝑑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8207" y="4204417"/>
                      <a:ext cx="1449499" cy="50315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2968259" y="3138406"/>
                      <a:ext cx="1017715" cy="2984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8259" y="3138406"/>
                      <a:ext cx="1017715" cy="298415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4192" r="-7784" b="-265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9" name="Up Arrow 38"/>
                <p:cNvSpPr/>
                <p:nvPr/>
              </p:nvSpPr>
              <p:spPr>
                <a:xfrm>
                  <a:off x="2698003" y="2882685"/>
                  <a:ext cx="154984" cy="913415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Curved Down Arrow 40"/>
              <p:cNvSpPr/>
              <p:nvPr/>
            </p:nvSpPr>
            <p:spPr>
              <a:xfrm rot="615533">
                <a:off x="4449115" y="4561245"/>
                <a:ext cx="2247254" cy="794360"/>
              </a:xfrm>
              <a:prstGeom prst="curvedDown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" name="Straight Connector 8"/>
            <p:cNvCxnSpPr>
              <a:stCxn id="32" idx="3"/>
            </p:cNvCxnSpPr>
            <p:nvPr/>
          </p:nvCxnSpPr>
          <p:spPr>
            <a:xfrm flipH="1">
              <a:off x="1192415" y="3894652"/>
              <a:ext cx="899711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7718156" y="3469762"/>
            <a:ext cx="356461" cy="3076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2259" y="4691590"/>
                <a:ext cx="2598468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9" y="4691590"/>
                <a:ext cx="2598468" cy="47436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745770" y="4829891"/>
                <a:ext cx="2521716" cy="503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𝑎𝑑𝑑𝑒𝑑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770" y="4829891"/>
                <a:ext cx="2521716" cy="50315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7125711" y="1777324"/>
            <a:ext cx="3195559" cy="92333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Additional mass is added to adjust the height to the desired position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28" y="5624136"/>
            <a:ext cx="10957302" cy="51003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312" y="6322409"/>
            <a:ext cx="11217756" cy="369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final balancing will be made using screws and washers as they are about the desired weight 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855154" y="5081466"/>
            <a:ext cx="1642487" cy="8448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125711" y="5106466"/>
            <a:ext cx="1494870" cy="13524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6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7725" y="4929809"/>
            <a:ext cx="5772647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77725" y="4404547"/>
            <a:ext cx="5772647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677725" y="3751102"/>
            <a:ext cx="577264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4596" y="3546911"/>
            <a:ext cx="80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98890" y="4081382"/>
            <a:ext cx="133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Injection Bench Top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82987" y="4745143"/>
            <a:ext cx="133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 Plate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551752" y="3833134"/>
            <a:ext cx="80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2.5”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158038" y="4228610"/>
            <a:ext cx="80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51752" y="3751102"/>
            <a:ext cx="0" cy="65344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8158038" y="3751102"/>
            <a:ext cx="7290" cy="124231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4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VOPO Injection Bench Assembly </a:t>
            </a:r>
            <a:r>
              <a:rPr lang="en-US" dirty="0" err="1" smtClean="0"/>
              <a:t>FEA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MIT Lab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 smtClean="0"/>
              <a:t>Matichard</a:t>
            </a:r>
            <a:r>
              <a:rPr lang="en-US" dirty="0" smtClean="0"/>
              <a:t>, Fabrice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Fernandez Galiana, Alvaro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1947" b="9056"/>
          <a:stretch/>
        </p:blipFill>
        <p:spPr>
          <a:xfrm>
            <a:off x="696034" y="1981001"/>
            <a:ext cx="9060809" cy="4792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Resonance Frequency: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/>
          <p:cNvSpPr txBox="1">
            <a:spLocks/>
          </p:cNvSpPr>
          <p:nvPr/>
        </p:nvSpPr>
        <p:spPr>
          <a:xfrm>
            <a:off x="1764105" y="6236136"/>
            <a:ext cx="3209925" cy="365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Real Optics Layout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6938202" y="6240435"/>
            <a:ext cx="3209925" cy="365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Dummy Optics Layout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207" t="13577" r="31087" b="6523"/>
          <a:stretch/>
        </p:blipFill>
        <p:spPr>
          <a:xfrm rot="16200000">
            <a:off x="1301115" y="1488009"/>
            <a:ext cx="4135903" cy="5201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701" t="38089" r="49763" b="29057"/>
          <a:stretch/>
        </p:blipFill>
        <p:spPr>
          <a:xfrm flipH="1">
            <a:off x="7800919" y="365760"/>
            <a:ext cx="435843" cy="998806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8236762" y="872177"/>
            <a:ext cx="2217041" cy="451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Optics: 313 g each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18" t="9269" r="19960" b="9194"/>
          <a:stretch/>
        </p:blipFill>
        <p:spPr>
          <a:xfrm rot="-1740000">
            <a:off x="6129139" y="1796583"/>
            <a:ext cx="4828048" cy="45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8" t="7982" r="22803" b="8807"/>
          <a:stretch/>
        </p:blipFill>
        <p:spPr>
          <a:xfrm>
            <a:off x="4902743" y="1430502"/>
            <a:ext cx="6439710" cy="5147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Resonance Frequency: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86" t="7464" r="11670" b="3019"/>
          <a:stretch/>
        </p:blipFill>
        <p:spPr>
          <a:xfrm>
            <a:off x="175099" y="2372368"/>
            <a:ext cx="5019472" cy="4291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61765" y="6023276"/>
                <a:ext cx="18391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 smtClean="0"/>
                  <a:t>248.87 Hz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765" y="6023276"/>
                <a:ext cx="183915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980" t="-24590" r="-9302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5194571" y="5869174"/>
            <a:ext cx="2270515" cy="706940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8" y="1982046"/>
            <a:ext cx="5836420" cy="4834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Results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Resonance Frequency: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948081" y="2680485"/>
            <a:ext cx="2876002" cy="706940"/>
            <a:chOff x="5194571" y="5882327"/>
            <a:chExt cx="2876002" cy="706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361764" y="6023275"/>
                  <a:ext cx="2708809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2400" dirty="0" smtClean="0"/>
                    <a:t>256.94 Hz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1764" y="6023275"/>
                  <a:ext cx="2708809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054" t="-26667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ounded Rectangle 8"/>
            <p:cNvSpPr/>
            <p:nvPr/>
          </p:nvSpPr>
          <p:spPr>
            <a:xfrm>
              <a:off x="5194571" y="5882327"/>
              <a:ext cx="2270515" cy="70694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292" y="3870735"/>
            <a:ext cx="4093462" cy="2987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414" y="72702"/>
            <a:ext cx="3901168" cy="35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762" y="497090"/>
            <a:ext cx="6272972" cy="5855472"/>
            <a:chOff x="593035" y="950314"/>
            <a:chExt cx="6272972" cy="58554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5845" t="11536" r="20485" b="9717"/>
            <a:stretch/>
          </p:blipFill>
          <p:spPr>
            <a:xfrm>
              <a:off x="1253324" y="1923911"/>
              <a:ext cx="5470052" cy="4881875"/>
            </a:xfrm>
            <a:prstGeom prst="rect">
              <a:avLst/>
            </a:prstGeom>
          </p:spPr>
        </p:pic>
        <p:sp>
          <p:nvSpPr>
            <p:cNvPr id="26" name="Curved Right Arrow 25"/>
            <p:cNvSpPr/>
            <p:nvPr/>
          </p:nvSpPr>
          <p:spPr>
            <a:xfrm rot="5400000" flipH="1">
              <a:off x="4622107" y="1372031"/>
              <a:ext cx="626025" cy="849583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93035" y="950314"/>
              <a:ext cx="6272972" cy="3254053"/>
              <a:chOff x="593035" y="921539"/>
              <a:chExt cx="6272972" cy="3254053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3988351" y="1449331"/>
                <a:ext cx="1112278" cy="2642289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1253324" y="3658804"/>
                <a:ext cx="2714512" cy="438455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5009057" y="1054925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X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53961" y="3775482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Y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74433" y="921539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Z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351084" y="1243636"/>
                <a:ext cx="14078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Yaw (</a:t>
                </a:r>
                <a:r>
                  <a:rPr lang="en-US" sz="2000" b="1" dirty="0" err="1" smtClean="0">
                    <a:solidFill>
                      <a:srgbClr val="00B050"/>
                    </a:solidFill>
                  </a:rPr>
                  <a:t>Rz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4" name="Curved Right Arrow 13"/>
              <p:cNvSpPr/>
              <p:nvPr/>
            </p:nvSpPr>
            <p:spPr>
              <a:xfrm rot="2729372" flipV="1">
                <a:off x="1088929" y="3187221"/>
                <a:ext cx="492960" cy="801800"/>
              </a:xfrm>
              <a:prstGeom prst="curvedRightArrow">
                <a:avLst/>
              </a:pr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rved Right Arrow 29"/>
              <p:cNvSpPr/>
              <p:nvPr/>
            </p:nvSpPr>
            <p:spPr>
              <a:xfrm rot="5155579">
                <a:off x="3692644" y="1238857"/>
                <a:ext cx="524448" cy="964971"/>
              </a:xfrm>
              <a:prstGeom prst="curvedRightArrow">
                <a:avLst/>
              </a:pr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93035" y="2931249"/>
                <a:ext cx="16195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Pitch (R</a:t>
                </a:r>
                <a:r>
                  <a:rPr lang="en-US" sz="1200" b="1" dirty="0" smtClean="0">
                    <a:solidFill>
                      <a:srgbClr val="00B050"/>
                    </a:solidFill>
                  </a:rPr>
                  <a:t>Y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46498" y="1812150"/>
                <a:ext cx="16195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Roll (R</a:t>
                </a:r>
                <a:r>
                  <a:rPr lang="en-US" sz="1200" b="1" dirty="0">
                    <a:solidFill>
                      <a:srgbClr val="00B050"/>
                    </a:solidFill>
                  </a:rPr>
                  <a:t>X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3988350" y="1148272"/>
                <a:ext cx="0" cy="2972779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78" t="5627" r="57536" b="21573"/>
          <a:stretch/>
        </p:blipFill>
        <p:spPr>
          <a:xfrm>
            <a:off x="6436982" y="400139"/>
            <a:ext cx="4652866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11436"/>
            <a:ext cx="8009828" cy="5849881"/>
            <a:chOff x="311285" y="511436"/>
            <a:chExt cx="8009828" cy="58498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3497" t="15872" r="10300" b="12257"/>
            <a:stretch/>
          </p:blipFill>
          <p:spPr>
            <a:xfrm>
              <a:off x="311285" y="1508065"/>
              <a:ext cx="6935822" cy="4536966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069334" y="511436"/>
              <a:ext cx="6251779" cy="5643685"/>
              <a:chOff x="2351084" y="921539"/>
              <a:chExt cx="6251779" cy="5643685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3988351" y="4091621"/>
                <a:ext cx="3217573" cy="236351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967836" y="2564289"/>
                <a:ext cx="2139014" cy="1532971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474264" y="6165114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X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467469" y="2454199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Y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74433" y="921539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Z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351084" y="1243636"/>
                <a:ext cx="14078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Yaw (</a:t>
                </a:r>
                <a:r>
                  <a:rPr lang="en-US" sz="2000" b="1" dirty="0" err="1" smtClean="0">
                    <a:solidFill>
                      <a:srgbClr val="00B050"/>
                    </a:solidFill>
                  </a:rPr>
                  <a:t>Rz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4" name="Curved Right Arrow 13"/>
              <p:cNvSpPr/>
              <p:nvPr/>
            </p:nvSpPr>
            <p:spPr>
              <a:xfrm rot="7226171" flipV="1">
                <a:off x="5915935" y="2031881"/>
                <a:ext cx="492960" cy="801800"/>
              </a:xfrm>
              <a:prstGeom prst="curvedRightArrow">
                <a:avLst/>
              </a:pr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rved Right Arrow 29"/>
              <p:cNvSpPr/>
              <p:nvPr/>
            </p:nvSpPr>
            <p:spPr>
              <a:xfrm rot="5155579">
                <a:off x="3692644" y="1238857"/>
                <a:ext cx="524448" cy="964971"/>
              </a:xfrm>
              <a:prstGeom prst="curvedRightArrow">
                <a:avLst/>
              </a:pr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929862" y="2846954"/>
                <a:ext cx="16195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Pitch (R</a:t>
                </a:r>
                <a:r>
                  <a:rPr lang="en-US" sz="1200" b="1" dirty="0" smtClean="0">
                    <a:solidFill>
                      <a:srgbClr val="00B050"/>
                    </a:solidFill>
                  </a:rPr>
                  <a:t>Y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983354" y="5765004"/>
                <a:ext cx="16195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Roll (R</a:t>
                </a:r>
                <a:r>
                  <a:rPr lang="en-US" sz="1200" b="1" dirty="0">
                    <a:solidFill>
                      <a:srgbClr val="00B050"/>
                    </a:solidFill>
                  </a:rPr>
                  <a:t>X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3988350" y="1148272"/>
                <a:ext cx="0" cy="2972779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Curved Right Arrow 25"/>
            <p:cNvSpPr/>
            <p:nvPr/>
          </p:nvSpPr>
          <p:spPr>
            <a:xfrm rot="4600427">
              <a:off x="6484094" y="5623204"/>
              <a:ext cx="626643" cy="849583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04" t="5703" r="57268" b="20921"/>
          <a:stretch/>
        </p:blipFill>
        <p:spPr>
          <a:xfrm>
            <a:off x="7110687" y="84269"/>
            <a:ext cx="4029789" cy="52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56" y="240281"/>
            <a:ext cx="5019212" cy="64761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42037" y="159026"/>
            <a:ext cx="4078888" cy="3551923"/>
            <a:chOff x="935072" y="569129"/>
            <a:chExt cx="4078888" cy="3551923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988351" y="650384"/>
              <a:ext cx="1025609" cy="3441237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935072" y="4085694"/>
              <a:ext cx="3032764" cy="1156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095763" y="573674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X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81721" y="3685584"/>
              <a:ext cx="65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Y</a:t>
              </a:r>
              <a:endParaRPr lang="en-US" sz="600" b="1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988350" y="569129"/>
              <a:ext cx="1" cy="355192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 flipH="1" flipV="1">
            <a:off x="419527" y="2719585"/>
            <a:ext cx="2984347" cy="96757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68055" y="419285"/>
            <a:ext cx="6598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en-US" sz="6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221" y="2397368"/>
            <a:ext cx="6598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endParaRPr lang="en-US" sz="6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82" y="240281"/>
            <a:ext cx="4880113" cy="63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91322"/>
            <a:ext cx="435605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Proper calculation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029200" y="110008"/>
            <a:ext cx="6235976" cy="4374905"/>
            <a:chOff x="4305300" y="2158309"/>
            <a:chExt cx="6800850" cy="4578273"/>
          </a:xfrm>
        </p:grpSpPr>
        <p:grpSp>
          <p:nvGrpSpPr>
            <p:cNvPr id="16" name="Group 15"/>
            <p:cNvGrpSpPr/>
            <p:nvPr/>
          </p:nvGrpSpPr>
          <p:grpSpPr>
            <a:xfrm>
              <a:off x="4305300" y="2158309"/>
              <a:ext cx="6800850" cy="4410518"/>
              <a:chOff x="4305300" y="2158309"/>
              <a:chExt cx="6800850" cy="441051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05300" y="2158309"/>
                <a:ext cx="6800850" cy="4410518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9177165" y="4903647"/>
                <a:ext cx="0" cy="23689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172427" y="4894172"/>
                <a:ext cx="232153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9381720" y="486823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46801" y="4863539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a</a:t>
                </a:r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356498" y="4698507"/>
                <a:ext cx="5890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0000"/>
                    </a:solidFill>
                  </a:rPr>
                  <a:t>ZMP</a:t>
                </a:r>
                <a:endParaRPr lang="en-US" sz="800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173673" y="4763952"/>
              <a:ext cx="45719" cy="4571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95280" y="4551640"/>
              <a:ext cx="5890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rgbClr val="92D050"/>
                  </a:solidFill>
                </a:rPr>
                <a:t>CoG</a:t>
              </a:r>
              <a:endParaRPr lang="en-US" sz="800" baseline="-25000" dirty="0">
                <a:solidFill>
                  <a:srgbClr val="92D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89785" y="4805447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b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449733" y="4763952"/>
              <a:ext cx="3532" cy="3765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19392" y="4786811"/>
              <a:ext cx="23215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6648473" y="5703227"/>
              <a:ext cx="4329777" cy="684030"/>
              <a:chOff x="8156265" y="5558415"/>
              <a:chExt cx="2846826" cy="68403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8156265" y="5558415"/>
                <a:ext cx="2846826" cy="579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 = 10.1596 + 3.4117 = 13.5713 mm</a:t>
                </a:r>
                <a:endParaRPr lang="en-US" baseline="30000" dirty="0" smtClean="0"/>
              </a:p>
              <a:p>
                <a:endParaRPr lang="en-US" baseline="30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20345" y="5952570"/>
                <a:ext cx="1083927" cy="289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b = </a:t>
                </a:r>
                <a:r>
                  <a:rPr lang="en-US" dirty="0"/>
                  <a:t>7.035 </a:t>
                </a:r>
                <a:r>
                  <a:rPr lang="en-US" dirty="0" smtClean="0"/>
                  <a:t>mm </a:t>
                </a:r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508590" y="6446707"/>
              <a:ext cx="2723708" cy="2898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baseline="-25000" dirty="0" err="1" smtClean="0"/>
                <a:t>f</a:t>
              </a:r>
              <a:r>
                <a:rPr lang="en-US" dirty="0" smtClean="0"/>
                <a:t>= b – a = -6.5363 mm </a:t>
              </a:r>
              <a:endParaRPr lang="en-US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25371" t="64000" r="23055" b="14667"/>
          <a:stretch/>
        </p:blipFill>
        <p:spPr>
          <a:xfrm>
            <a:off x="215266" y="4750742"/>
            <a:ext cx="7175325" cy="18550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5794" t="46921" r="51905" b="37079"/>
          <a:stretch/>
        </p:blipFill>
        <p:spPr>
          <a:xfrm>
            <a:off x="215266" y="2661027"/>
            <a:ext cx="4078514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470394" y="5678252"/>
                <a:ext cx="1460528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394" y="5678252"/>
                <a:ext cx="1460528" cy="285656"/>
              </a:xfrm>
              <a:prstGeom prst="rect">
                <a:avLst/>
              </a:prstGeom>
              <a:blipFill rotWithShape="0">
                <a:blip r:embed="rId5"/>
                <a:stretch>
                  <a:fillRect l="-3347" t="-10638" r="-2929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138980" y="4810257"/>
            <a:ext cx="39701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ZMP</a:t>
            </a:r>
            <a:r>
              <a:rPr lang="en-US" dirty="0" smtClean="0"/>
              <a:t> = 3.4117mm</a:t>
            </a:r>
            <a:endParaRPr lang="en-US" baseline="30000" dirty="0" smtClean="0"/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221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91322"/>
            <a:ext cx="435605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Proper calculation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029200" y="110008"/>
            <a:ext cx="6235976" cy="4374905"/>
            <a:chOff x="4305300" y="2158309"/>
            <a:chExt cx="6800850" cy="4578273"/>
          </a:xfrm>
        </p:grpSpPr>
        <p:grpSp>
          <p:nvGrpSpPr>
            <p:cNvPr id="16" name="Group 15"/>
            <p:cNvGrpSpPr/>
            <p:nvPr/>
          </p:nvGrpSpPr>
          <p:grpSpPr>
            <a:xfrm>
              <a:off x="4305300" y="2158309"/>
              <a:ext cx="6800850" cy="4410518"/>
              <a:chOff x="4305300" y="2158309"/>
              <a:chExt cx="6800850" cy="441051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05300" y="2158309"/>
                <a:ext cx="6800850" cy="4410518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9177165" y="4903647"/>
                <a:ext cx="0" cy="23689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172427" y="4894172"/>
                <a:ext cx="232153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9381720" y="486823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46801" y="4863539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a</a:t>
                </a:r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356498" y="4698507"/>
                <a:ext cx="5890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0000"/>
                    </a:solidFill>
                  </a:rPr>
                  <a:t>ZMP</a:t>
                </a:r>
                <a:endParaRPr lang="en-US" sz="800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173673" y="4763952"/>
              <a:ext cx="45719" cy="4571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95280" y="4551640"/>
              <a:ext cx="5890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rgbClr val="92D050"/>
                  </a:solidFill>
                </a:rPr>
                <a:t>CoG</a:t>
              </a:r>
              <a:endParaRPr lang="en-US" sz="800" baseline="-25000" dirty="0">
                <a:solidFill>
                  <a:srgbClr val="92D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89785" y="4805447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b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449733" y="4763952"/>
              <a:ext cx="3532" cy="3765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19392" y="4786811"/>
              <a:ext cx="23215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6648473" y="5703227"/>
              <a:ext cx="4329777" cy="684030"/>
              <a:chOff x="8156265" y="5558415"/>
              <a:chExt cx="2846826" cy="68403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8156265" y="5558415"/>
                <a:ext cx="2846826" cy="579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 = 10.1596 + 3.4117 = 13.5713 mm</a:t>
                </a:r>
                <a:endParaRPr lang="en-US" baseline="30000" dirty="0" smtClean="0"/>
              </a:p>
              <a:p>
                <a:endParaRPr lang="en-US" baseline="30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20345" y="5952570"/>
                <a:ext cx="1083927" cy="289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b = </a:t>
                </a:r>
                <a:r>
                  <a:rPr lang="en-US" dirty="0"/>
                  <a:t>7.035 </a:t>
                </a:r>
                <a:r>
                  <a:rPr lang="en-US" dirty="0" smtClean="0"/>
                  <a:t>mm </a:t>
                </a:r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508590" y="6446707"/>
              <a:ext cx="2723708" cy="2898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baseline="-25000" dirty="0" err="1" smtClean="0"/>
                <a:t>f</a:t>
              </a:r>
              <a:r>
                <a:rPr lang="en-US" dirty="0" smtClean="0"/>
                <a:t>= b – a = -6.5363 mm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470394" y="5678252"/>
                <a:ext cx="1460528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394" y="5678252"/>
                <a:ext cx="1460528" cy="285656"/>
              </a:xfrm>
              <a:prstGeom prst="rect">
                <a:avLst/>
              </a:prstGeom>
              <a:blipFill rotWithShape="0">
                <a:blip r:embed="rId3"/>
                <a:stretch>
                  <a:fillRect l="-3347" t="-10638" r="-2929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138980" y="4810257"/>
            <a:ext cx="39701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ZMP</a:t>
            </a:r>
            <a:r>
              <a:rPr lang="en-US" dirty="0" smtClean="0"/>
              <a:t> = 3.4117mm</a:t>
            </a:r>
            <a:endParaRPr lang="en-US" baseline="30000" dirty="0" smtClean="0"/>
          </a:p>
          <a:p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4" y="2451431"/>
            <a:ext cx="2704134" cy="2092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259" y="3874106"/>
            <a:ext cx="3362988" cy="24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91322"/>
            <a:ext cx="435605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Proper calculation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029200" y="110008"/>
            <a:ext cx="6235976" cy="4374905"/>
            <a:chOff x="4305300" y="2158309"/>
            <a:chExt cx="6800850" cy="4578273"/>
          </a:xfrm>
        </p:grpSpPr>
        <p:grpSp>
          <p:nvGrpSpPr>
            <p:cNvPr id="16" name="Group 15"/>
            <p:cNvGrpSpPr/>
            <p:nvPr/>
          </p:nvGrpSpPr>
          <p:grpSpPr>
            <a:xfrm>
              <a:off x="4305300" y="2158309"/>
              <a:ext cx="6800850" cy="4410518"/>
              <a:chOff x="4305300" y="2158309"/>
              <a:chExt cx="6800850" cy="441051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05300" y="2158309"/>
                <a:ext cx="6800850" cy="4410518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9177165" y="4903647"/>
                <a:ext cx="0" cy="23689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172427" y="4894172"/>
                <a:ext cx="232153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9381720" y="486823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946801" y="4863539"/>
                <a:ext cx="478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a</a:t>
                </a:r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356498" y="4698507"/>
                <a:ext cx="5890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0000"/>
                    </a:solidFill>
                  </a:rPr>
                  <a:t>ZMP</a:t>
                </a:r>
                <a:endParaRPr lang="en-US" sz="800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173673" y="4763952"/>
              <a:ext cx="45719" cy="4571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95280" y="4551640"/>
              <a:ext cx="5890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rgbClr val="92D050"/>
                  </a:solidFill>
                </a:rPr>
                <a:t>CoG</a:t>
              </a:r>
              <a:endParaRPr lang="en-US" sz="800" baseline="-25000" dirty="0">
                <a:solidFill>
                  <a:srgbClr val="92D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89785" y="4805447"/>
              <a:ext cx="478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</a:rPr>
                <a:t>b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449733" y="4763952"/>
              <a:ext cx="3532" cy="3765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19392" y="4786811"/>
              <a:ext cx="23215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6648473" y="5703227"/>
              <a:ext cx="4329777" cy="684030"/>
              <a:chOff x="8156265" y="5558415"/>
              <a:chExt cx="2846826" cy="68403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8156265" y="5558415"/>
                <a:ext cx="2846826" cy="579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 = 10.1596 + 3.4117 = 13.5713 mm</a:t>
                </a:r>
                <a:endParaRPr lang="en-US" baseline="30000" dirty="0" smtClean="0"/>
              </a:p>
              <a:p>
                <a:endParaRPr lang="en-US" baseline="30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20345" y="5952570"/>
                <a:ext cx="1083927" cy="289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b = </a:t>
                </a:r>
                <a:r>
                  <a:rPr lang="en-US" dirty="0"/>
                  <a:t>7.035 </a:t>
                </a:r>
                <a:r>
                  <a:rPr lang="en-US" dirty="0" smtClean="0"/>
                  <a:t>mm </a:t>
                </a:r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508590" y="6446707"/>
              <a:ext cx="2723708" cy="2898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 smtClean="0"/>
                <a:t>h</a:t>
              </a:r>
              <a:r>
                <a:rPr lang="en-US" baseline="-25000" dirty="0" err="1" smtClean="0"/>
                <a:t>f</a:t>
              </a:r>
              <a:r>
                <a:rPr lang="en-US" dirty="0" smtClean="0"/>
                <a:t>= b – a = -6.5363 mm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470394" y="5678252"/>
                <a:ext cx="1460528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394" y="5678252"/>
                <a:ext cx="1460528" cy="285656"/>
              </a:xfrm>
              <a:prstGeom prst="rect">
                <a:avLst/>
              </a:prstGeom>
              <a:blipFill rotWithShape="0">
                <a:blip r:embed="rId3"/>
                <a:stretch>
                  <a:fillRect l="-3347" t="-10638" r="-2929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138980" y="4810257"/>
            <a:ext cx="39701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ZMP</a:t>
            </a:r>
            <a:r>
              <a:rPr lang="en-US" dirty="0" smtClean="0"/>
              <a:t> = 3.4117mm</a:t>
            </a:r>
            <a:endParaRPr lang="en-US" baseline="30000" dirty="0" smtClean="0"/>
          </a:p>
          <a:p>
            <a:endParaRPr lang="en-US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34" y="2499964"/>
            <a:ext cx="5169568" cy="392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Version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1" y="1923911"/>
            <a:ext cx="3599580" cy="468796"/>
          </a:xfrm>
        </p:spPr>
        <p:txBody>
          <a:bodyPr>
            <a:normAutofit/>
          </a:bodyPr>
          <a:lstStyle/>
          <a:p>
            <a:r>
              <a:rPr lang="en-US" dirty="0" smtClean="0"/>
              <a:t>Proper calculation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09019" y="2447742"/>
            <a:ext cx="2988382" cy="2109961"/>
            <a:chOff x="309019" y="2447742"/>
            <a:chExt cx="2988382" cy="21099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72947" y="2447742"/>
                  <a:ext cx="1460528" cy="2856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acc>
                          <m:accPr>
                            <m:chr m:val="̈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947" y="2447742"/>
                  <a:ext cx="1460528" cy="28565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17" t="-13043" r="-2917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74719" y="3009219"/>
                  <a:ext cx="1856983" cy="2859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719" y="3009219"/>
                  <a:ext cx="1856983" cy="28597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67" t="-12766" r="-2295" b="-382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15902" y="3527718"/>
                  <a:ext cx="25746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𝑒𝑖𝑔𝑒𝑛𝑣𝑎𝑙𝑢𝑒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902" y="3527718"/>
                  <a:ext cx="257461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48" r="-3081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09019" y="4037240"/>
                  <a:ext cx="2988382" cy="520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𝑒𝑖𝑔𝑒𝑛𝑣𝑎𝑙𝑢𝑒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19" y="4037240"/>
                  <a:ext cx="2988382" cy="52046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7343631" y="6365048"/>
            <a:ext cx="2845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AssemblyFrequencies.m</a:t>
            </a:r>
            <a:endParaRPr lang="en-US" baseline="30000" dirty="0" smtClean="0"/>
          </a:p>
          <a:p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273" y="1776610"/>
            <a:ext cx="4387231" cy="452126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47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7411" y="1513"/>
            <a:ext cx="7244962" cy="6367563"/>
            <a:chOff x="607411" y="1513"/>
            <a:chExt cx="7244962" cy="63675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1376" t="5958" r="11803" b="8126"/>
            <a:stretch/>
          </p:blipFill>
          <p:spPr>
            <a:xfrm>
              <a:off x="1205403" y="709001"/>
              <a:ext cx="6303523" cy="5621148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07411" y="1513"/>
              <a:ext cx="7244962" cy="6367563"/>
              <a:chOff x="441688" y="921539"/>
              <a:chExt cx="7244962" cy="6367563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>
                <a:off x="902401" y="4097261"/>
                <a:ext cx="3065435" cy="2659361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41688" y="6446488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X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9668" y="5525888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Y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74433" y="921539"/>
                <a:ext cx="65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Z</a:t>
                </a:r>
                <a:endParaRPr lang="en-US" sz="6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351084" y="1243636"/>
                <a:ext cx="14078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Yaw (</a:t>
                </a:r>
                <a:r>
                  <a:rPr lang="en-US" sz="2000" b="1" dirty="0" err="1" smtClean="0">
                    <a:solidFill>
                      <a:srgbClr val="00B050"/>
                    </a:solidFill>
                  </a:rPr>
                  <a:t>Rz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4" name="Curved Right Arrow 13"/>
              <p:cNvSpPr/>
              <p:nvPr/>
            </p:nvSpPr>
            <p:spPr>
              <a:xfrm rot="9412129">
                <a:off x="6772758" y="5071713"/>
                <a:ext cx="451186" cy="749698"/>
              </a:xfrm>
              <a:prstGeom prst="curvedRightArrow">
                <a:avLst/>
              </a:pr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rved Right Arrow 29"/>
              <p:cNvSpPr/>
              <p:nvPr/>
            </p:nvSpPr>
            <p:spPr>
              <a:xfrm rot="5155579">
                <a:off x="3692644" y="1238857"/>
                <a:ext cx="524448" cy="964971"/>
              </a:xfrm>
              <a:prstGeom prst="curvedRightArrow">
                <a:avLst/>
              </a:pr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067141" y="5887894"/>
                <a:ext cx="16195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Pitch (R</a:t>
                </a:r>
                <a:r>
                  <a:rPr lang="en-US" sz="1200" b="1" dirty="0" smtClean="0">
                    <a:solidFill>
                      <a:srgbClr val="00B050"/>
                    </a:solidFill>
                  </a:rPr>
                  <a:t>Y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41688" y="6888992"/>
                <a:ext cx="16195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Roll (R</a:t>
                </a:r>
                <a:r>
                  <a:rPr lang="en-US" sz="1200" b="1" dirty="0">
                    <a:solidFill>
                      <a:srgbClr val="00B050"/>
                    </a:solidFill>
                  </a:rPr>
                  <a:t>X</a:t>
                </a:r>
                <a:r>
                  <a:rPr lang="en-US" sz="2000" b="1" dirty="0" smtClean="0">
                    <a:solidFill>
                      <a:srgbClr val="00B050"/>
                    </a:solidFill>
                  </a:rPr>
                  <a:t>)</a:t>
                </a:r>
                <a:endParaRPr lang="en-US" sz="600" b="1" baseline="-25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3988350" y="1148272"/>
                <a:ext cx="0" cy="2972779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3988351" y="4091621"/>
                <a:ext cx="3219492" cy="1634322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Curved Right Arrow 25"/>
            <p:cNvSpPr/>
            <p:nvPr/>
          </p:nvSpPr>
          <p:spPr>
            <a:xfrm rot="7162844">
              <a:off x="1072508" y="5101671"/>
              <a:ext cx="626643" cy="849583"/>
            </a:xfrm>
            <a:prstGeom prst="curvedRigh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918" y="523665"/>
            <a:ext cx="2630740" cy="2541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144" y="5294788"/>
            <a:ext cx="3170287" cy="14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Geometry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/>
          <p:cNvSpPr txBox="1">
            <a:spLocks/>
          </p:cNvSpPr>
          <p:nvPr/>
        </p:nvSpPr>
        <p:spPr>
          <a:xfrm>
            <a:off x="759764" y="1978702"/>
            <a:ext cx="6135711" cy="40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 symmetry to partially compensate optics mass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526629" y="6186613"/>
            <a:ext cx="4140322" cy="40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Injection Bench Thickness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014" t="29390" r="3333" b="8696"/>
          <a:stretch/>
        </p:blipFill>
        <p:spPr>
          <a:xfrm>
            <a:off x="319314" y="2670816"/>
            <a:ext cx="4990623" cy="273332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2"/>
          <a:srcRect l="26153" t="29304" r="205" b="9497"/>
          <a:stretch/>
        </p:blipFill>
        <p:spPr bwMode="auto">
          <a:xfrm>
            <a:off x="5999747" y="3224463"/>
            <a:ext cx="4954765" cy="296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7500" t="29907" r="44464" b="68928"/>
          <a:stretch/>
        </p:blipFill>
        <p:spPr>
          <a:xfrm>
            <a:off x="1837898" y="2647292"/>
            <a:ext cx="1405720" cy="12737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2"/>
          <a:srcRect l="47419" t="29763" r="44462" b="68819"/>
          <a:stretch/>
        </p:blipFill>
        <p:spPr bwMode="auto">
          <a:xfrm>
            <a:off x="7434498" y="3224463"/>
            <a:ext cx="864157" cy="98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42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Excitation response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91322"/>
            <a:ext cx="435605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8104" y="1470992"/>
            <a:ext cx="6688965" cy="4269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4811" y="2598095"/>
            <a:ext cx="6456241" cy="43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Excitation response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91322"/>
            <a:ext cx="435605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824" y="2536242"/>
            <a:ext cx="6223888" cy="4321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874" y="1807135"/>
            <a:ext cx="6436909" cy="41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300" y="2076772"/>
            <a:ext cx="5022768" cy="47812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Masses in a high range of values</a:t>
            </a:r>
          </a:p>
          <a:p>
            <a:pPr lvl="1"/>
            <a:r>
              <a:rPr lang="en-US" dirty="0" smtClean="0"/>
              <a:t>25g</a:t>
            </a:r>
          </a:p>
          <a:p>
            <a:pPr lvl="1"/>
            <a:r>
              <a:rPr lang="en-US" dirty="0" smtClean="0"/>
              <a:t>53g</a:t>
            </a:r>
          </a:p>
          <a:p>
            <a:pPr lvl="1"/>
            <a:r>
              <a:rPr lang="en-US" dirty="0" smtClean="0"/>
              <a:t>76g</a:t>
            </a:r>
          </a:p>
          <a:p>
            <a:pPr lvl="1"/>
            <a:r>
              <a:rPr lang="en-US" dirty="0" smtClean="0"/>
              <a:t>100g (x2)</a:t>
            </a:r>
          </a:p>
          <a:p>
            <a:pPr lvl="1"/>
            <a:r>
              <a:rPr lang="en-US" dirty="0" smtClean="0"/>
              <a:t>146g</a:t>
            </a:r>
          </a:p>
          <a:p>
            <a:pPr lvl="1"/>
            <a:r>
              <a:rPr lang="en-US" dirty="0" smtClean="0"/>
              <a:t>200g</a:t>
            </a:r>
          </a:p>
          <a:p>
            <a:pPr lvl="1"/>
            <a:r>
              <a:rPr lang="en-US" dirty="0" smtClean="0"/>
              <a:t>245g</a:t>
            </a:r>
          </a:p>
          <a:p>
            <a:pPr lvl="1"/>
            <a:r>
              <a:rPr lang="en-US" dirty="0" smtClean="0"/>
              <a:t>252g</a:t>
            </a:r>
          </a:p>
          <a:p>
            <a:pPr lvl="1"/>
            <a:r>
              <a:rPr lang="en-US" dirty="0" smtClean="0"/>
              <a:t>302g</a:t>
            </a:r>
          </a:p>
          <a:p>
            <a:pPr lvl="1"/>
            <a:r>
              <a:rPr lang="en-US" dirty="0" smtClean="0"/>
              <a:t>402g</a:t>
            </a:r>
          </a:p>
          <a:p>
            <a:pPr lvl="1"/>
            <a:r>
              <a:rPr lang="en-US" dirty="0" smtClean="0"/>
              <a:t>413g</a:t>
            </a:r>
          </a:p>
          <a:p>
            <a:pPr lvl="1"/>
            <a:r>
              <a:rPr lang="en-US" dirty="0" smtClean="0"/>
              <a:t>507g</a:t>
            </a:r>
          </a:p>
          <a:p>
            <a:pPr lvl="1"/>
            <a:r>
              <a:rPr lang="en-US" dirty="0" smtClean="0"/>
              <a:t>610g</a:t>
            </a:r>
          </a:p>
          <a:p>
            <a:r>
              <a:rPr lang="en-US" dirty="0" smtClean="0"/>
              <a:t>Maximum height = 2 in (-0.5in beam plane)</a:t>
            </a:r>
          </a:p>
          <a:p>
            <a:r>
              <a:rPr lang="en-US" dirty="0" err="1" smtClean="0"/>
              <a:t>Holo-Kromme</a:t>
            </a:r>
            <a:r>
              <a:rPr lang="en-US" dirty="0" smtClean="0"/>
              <a:t> SHCS ¼”-20 x 0.625: 6g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45" t="16890" r="34414" b="7101"/>
          <a:stretch/>
        </p:blipFill>
        <p:spPr>
          <a:xfrm>
            <a:off x="8412790" y="1691322"/>
            <a:ext cx="2433234" cy="497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257" t="15409" r="32832" b="5785"/>
          <a:stretch/>
        </p:blipFill>
        <p:spPr>
          <a:xfrm>
            <a:off x="5694621" y="1595050"/>
            <a:ext cx="2718169" cy="51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11" y="1844751"/>
            <a:ext cx="6482620" cy="803095"/>
          </a:xfrm>
        </p:spPr>
        <p:txBody>
          <a:bodyPr>
            <a:normAutofit/>
          </a:bodyPr>
          <a:lstStyle/>
          <a:p>
            <a:r>
              <a:rPr lang="en-US" dirty="0" smtClean="0"/>
              <a:t>Minimum Mass Range Calculation</a:t>
            </a:r>
          </a:p>
          <a:p>
            <a:pPr lvl="1"/>
            <a:r>
              <a:rPr lang="en-US" dirty="0" smtClean="0"/>
              <a:t>“Perfect” alignment without extra mass addition/removal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3611" y="3125846"/>
            <a:ext cx="6843819" cy="2707902"/>
            <a:chOff x="319314" y="2815241"/>
            <a:chExt cx="5303685" cy="2128718"/>
          </a:xfrm>
        </p:grpSpPr>
        <p:sp>
          <p:nvSpPr>
            <p:cNvPr id="6" name="Rectangle 5"/>
            <p:cNvSpPr/>
            <p:nvPr/>
          </p:nvSpPr>
          <p:spPr>
            <a:xfrm>
              <a:off x="1261872" y="3812583"/>
              <a:ext cx="3201640" cy="20147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2661214" y="4014061"/>
              <a:ext cx="201478" cy="929898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9314" y="2815241"/>
              <a:ext cx="1720076" cy="865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Equilibrium 1 blade</a:t>
              </a:r>
              <a:endParaRPr lang="en-US" dirty="0"/>
            </a:p>
          </p:txBody>
        </p:sp>
        <p:cxnSp>
          <p:nvCxnSpPr>
            <p:cNvPr id="12" name="Straight Connector 11"/>
            <p:cNvCxnSpPr>
              <a:stCxn id="6" idx="3"/>
            </p:cNvCxnSpPr>
            <p:nvPr/>
          </p:nvCxnSpPr>
          <p:spPr>
            <a:xfrm>
              <a:off x="4463512" y="3913322"/>
              <a:ext cx="29446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757980" y="3728656"/>
              <a:ext cx="865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 = 0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968259" y="4365072"/>
                  <a:ext cx="1789721" cy="4743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=122.625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259" y="4365072"/>
                  <a:ext cx="1789721" cy="47436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968259" y="3138406"/>
                  <a:ext cx="825354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𝑍𝑍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259" y="3138406"/>
                  <a:ext cx="825354" cy="29841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Up Arrow 16"/>
            <p:cNvSpPr/>
            <p:nvPr/>
          </p:nvSpPr>
          <p:spPr>
            <a:xfrm>
              <a:off x="2698003" y="2882685"/>
              <a:ext cx="154984" cy="91341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191962" y="2884722"/>
                <a:ext cx="1413849" cy="9343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ZZ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962" y="2884722"/>
                <a:ext cx="1413849" cy="9343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170568" y="4178071"/>
                <a:ext cx="1627433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=1255.1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68" y="4178071"/>
                <a:ext cx="1627433" cy="5185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926057" y="1915969"/>
                <a:ext cx="2000291" cy="63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057" y="1915969"/>
                <a:ext cx="2000291" cy="63248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20514" y="4867202"/>
                <a:ext cx="13275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514" y="4867202"/>
                <a:ext cx="132754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926056" y="5577716"/>
            <a:ext cx="2270516" cy="706940"/>
            <a:chOff x="7926056" y="5577716"/>
            <a:chExt cx="2270516" cy="706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948328" y="5700783"/>
                  <a:ext cx="2248244" cy="397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=93.79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8328" y="5700783"/>
                  <a:ext cx="2248244" cy="39786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439" r="-108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44"/>
            <p:cNvSpPr/>
            <p:nvPr/>
          </p:nvSpPr>
          <p:spPr>
            <a:xfrm>
              <a:off x="7926056" y="5577716"/>
              <a:ext cx="2270515" cy="70694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7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11" y="1844751"/>
            <a:ext cx="5022768" cy="843792"/>
          </a:xfrm>
        </p:spPr>
        <p:txBody>
          <a:bodyPr>
            <a:normAutofit/>
          </a:bodyPr>
          <a:lstStyle/>
          <a:p>
            <a:r>
              <a:rPr lang="en-US" dirty="0" smtClean="0"/>
              <a:t>Minimum Mass Range Calculation</a:t>
            </a:r>
          </a:p>
          <a:p>
            <a:pPr lvl="1"/>
            <a:r>
              <a:rPr lang="en-US" dirty="0" smtClean="0"/>
              <a:t>Case where height adjustment is required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748365" y="4822895"/>
                <a:ext cx="2133661" cy="567143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𝑎𝑑𝑑𝑒𝑑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ZZ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𝐸𝑟𝑟𝑜𝑟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365" y="4822895"/>
                <a:ext cx="2133661" cy="5671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47295" y="2465837"/>
            <a:ext cx="10889706" cy="2368942"/>
            <a:chOff x="890943" y="2556347"/>
            <a:chExt cx="10889706" cy="2368942"/>
          </a:xfrm>
        </p:grpSpPr>
        <p:grpSp>
          <p:nvGrpSpPr>
            <p:cNvPr id="4" name="Group 3"/>
            <p:cNvGrpSpPr/>
            <p:nvPr/>
          </p:nvGrpSpPr>
          <p:grpSpPr>
            <a:xfrm>
              <a:off x="890943" y="2556347"/>
              <a:ext cx="10889706" cy="2368942"/>
              <a:chOff x="79821" y="4451287"/>
              <a:chExt cx="10889706" cy="236894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9821" y="4451287"/>
                <a:ext cx="5094227" cy="2128718"/>
                <a:chOff x="960400" y="2815241"/>
                <a:chExt cx="5094227" cy="212871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261872" y="3812583"/>
                  <a:ext cx="3201640" cy="20147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Down Arrow 21"/>
                <p:cNvSpPr/>
                <p:nvPr/>
              </p:nvSpPr>
              <p:spPr>
                <a:xfrm>
                  <a:off x="2661214" y="4014061"/>
                  <a:ext cx="201478" cy="929898"/>
                </a:xfrm>
                <a:prstGeom prst="down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60400" y="2815241"/>
                  <a:ext cx="16799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Error Case</a:t>
                  </a:r>
                  <a:endParaRPr lang="en-US" dirty="0"/>
                </a:p>
              </p:txBody>
            </p:sp>
            <p:cxnSp>
              <p:nvCxnSpPr>
                <p:cNvPr id="24" name="Straight Connector 23"/>
                <p:cNvCxnSpPr>
                  <a:stCxn id="21" idx="3"/>
                </p:cNvCxnSpPr>
                <p:nvPr/>
              </p:nvCxnSpPr>
              <p:spPr>
                <a:xfrm>
                  <a:off x="4463512" y="3913322"/>
                  <a:ext cx="29446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4757980" y="3728656"/>
                  <a:ext cx="12966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Z = </a:t>
                  </a:r>
                  <a:r>
                    <a:rPr lang="en-US" dirty="0" smtClean="0">
                      <a:solidFill>
                        <a:srgbClr val="FF0000"/>
                      </a:solidFill>
                    </a:rPr>
                    <a:t>Error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2968259" y="4365072"/>
                      <a:ext cx="1533240" cy="47436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=39.24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8259" y="4365072"/>
                      <a:ext cx="1533240" cy="474361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2968259" y="3138406"/>
                      <a:ext cx="1893211" cy="2984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𝐸𝑟𝑟𝑜𝑟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8259" y="3138406"/>
                      <a:ext cx="1893211" cy="29841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1929" t="-2083" r="-3537" b="-291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" name="Up Arrow 27"/>
                <p:cNvSpPr/>
                <p:nvPr/>
              </p:nvSpPr>
              <p:spPr>
                <a:xfrm>
                  <a:off x="2698003" y="2882685"/>
                  <a:ext cx="154984" cy="913415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6176772" y="4758955"/>
                <a:ext cx="4792755" cy="2061274"/>
                <a:chOff x="1261872" y="2882685"/>
                <a:chExt cx="4792755" cy="2061274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1261872" y="3812583"/>
                  <a:ext cx="3201640" cy="20147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Down Arrow 32"/>
                <p:cNvSpPr/>
                <p:nvPr/>
              </p:nvSpPr>
              <p:spPr>
                <a:xfrm>
                  <a:off x="2661214" y="4014061"/>
                  <a:ext cx="201478" cy="929898"/>
                </a:xfrm>
                <a:prstGeom prst="down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/>
                <p:cNvCxnSpPr>
                  <a:stCxn id="32" idx="3"/>
                </p:cNvCxnSpPr>
                <p:nvPr/>
              </p:nvCxnSpPr>
              <p:spPr>
                <a:xfrm>
                  <a:off x="4463512" y="3913322"/>
                  <a:ext cx="29446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4757980" y="3728656"/>
                  <a:ext cx="12966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Z = </a:t>
                  </a:r>
                  <a:r>
                    <a:rPr lang="en-US" dirty="0" smtClean="0">
                      <a:solidFill>
                        <a:srgbClr val="FF0000"/>
                      </a:solidFill>
                    </a:rPr>
                    <a:t>0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2938207" y="4204417"/>
                      <a:ext cx="1449499" cy="50315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𝑎𝑑𝑑𝑒𝑑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8207" y="4204417"/>
                      <a:ext cx="1449499" cy="50315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2968259" y="3138406"/>
                      <a:ext cx="1017715" cy="2984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8259" y="3138406"/>
                      <a:ext cx="1017715" cy="298415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4192" r="-7784" b="-265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9" name="Up Arrow 38"/>
                <p:cNvSpPr/>
                <p:nvPr/>
              </p:nvSpPr>
              <p:spPr>
                <a:xfrm>
                  <a:off x="2698003" y="2882685"/>
                  <a:ext cx="154984" cy="913415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Curved Down Arrow 40"/>
              <p:cNvSpPr/>
              <p:nvPr/>
            </p:nvSpPr>
            <p:spPr>
              <a:xfrm rot="615533">
                <a:off x="4449115" y="4561245"/>
                <a:ext cx="2247254" cy="794360"/>
              </a:xfrm>
              <a:prstGeom prst="curvedDown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" name="Straight Connector 8"/>
            <p:cNvCxnSpPr>
              <a:stCxn id="32" idx="3"/>
            </p:cNvCxnSpPr>
            <p:nvPr/>
          </p:nvCxnSpPr>
          <p:spPr>
            <a:xfrm flipH="1">
              <a:off x="1192415" y="3894652"/>
              <a:ext cx="899711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7718156" y="3469762"/>
            <a:ext cx="356461" cy="3076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2259" y="4691590"/>
                <a:ext cx="2598468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9" y="4691590"/>
                <a:ext cx="2598468" cy="47436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745770" y="4829891"/>
                <a:ext cx="2521716" cy="503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𝑎𝑑𝑑𝑒𝑑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770" y="4829891"/>
                <a:ext cx="2521716" cy="50315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7125711" y="1777324"/>
            <a:ext cx="3195559" cy="92333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Additional mass is added to adjust the height to the desired position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312" y="6322409"/>
            <a:ext cx="11217756" cy="369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final balancing will be made using screws and washers as they are about the desired weight 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855154" y="5081466"/>
            <a:ext cx="1642487" cy="8448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125711" y="5106466"/>
            <a:ext cx="1494870" cy="13524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93" y="5698138"/>
            <a:ext cx="11127866" cy="5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Geometry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/>
          <p:cNvSpPr txBox="1">
            <a:spLocks/>
          </p:cNvSpPr>
          <p:nvPr/>
        </p:nvSpPr>
        <p:spPr>
          <a:xfrm>
            <a:off x="759764" y="1978702"/>
            <a:ext cx="6135711" cy="40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 symmetry to partially compensate optics mass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895475" y="6193437"/>
            <a:ext cx="3764768" cy="40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Injection Bench Center of Mass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421029" y="6193437"/>
            <a:ext cx="4140322" cy="40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Injection Bench Bottom Geometry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0639" t="12854" r="17668" b="7032"/>
          <a:stretch/>
        </p:blipFill>
        <p:spPr>
          <a:xfrm>
            <a:off x="1026054" y="2383436"/>
            <a:ext cx="5016347" cy="3718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289" t="19213" r="16366" b="14033"/>
          <a:stretch/>
        </p:blipFill>
        <p:spPr>
          <a:xfrm>
            <a:off x="6749143" y="2181069"/>
            <a:ext cx="4062298" cy="38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62" t="28869" r="71611" b="35304"/>
          <a:stretch/>
        </p:blipFill>
        <p:spPr>
          <a:xfrm>
            <a:off x="482276" y="2572947"/>
            <a:ext cx="4211048" cy="4094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Opti</a:t>
            </a:r>
            <a:r>
              <a:rPr lang="en-US" sz="2400" dirty="0" smtClean="0"/>
              <a:t>cs</a:t>
            </a:r>
            <a:endParaRPr lang="en-US" sz="2400" b="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406548" y="590321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51" t="17692" r="11795" b="12769"/>
          <a:stretch/>
        </p:blipFill>
        <p:spPr>
          <a:xfrm>
            <a:off x="5392941" y="1683657"/>
            <a:ext cx="5292970" cy="49842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63406" y="126335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Geometric Center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636190" y="4367911"/>
            <a:ext cx="1240432" cy="16164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382000" y="1909690"/>
            <a:ext cx="1196567" cy="21860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04602" y="3778982"/>
            <a:ext cx="1351770" cy="58893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46" t="28936" r="74769" b="35871"/>
          <a:stretch/>
        </p:blipFill>
        <p:spPr>
          <a:xfrm>
            <a:off x="523689" y="2560652"/>
            <a:ext cx="4221805" cy="4022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586" t="21297" r="16306" b="13189"/>
          <a:stretch/>
        </p:blipFill>
        <p:spPr>
          <a:xfrm>
            <a:off x="5059017" y="1341617"/>
            <a:ext cx="5807676" cy="551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Injection Bench + Clamps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2276" y="3748135"/>
            <a:ext cx="1274096" cy="55559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06548" y="590321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63406" y="126335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Geometric Center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315325" y="1909690"/>
            <a:ext cx="1263242" cy="204318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36190" y="4025930"/>
            <a:ext cx="1326665" cy="195841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7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86" t="30386" r="64912" b="34807"/>
          <a:stretch/>
        </p:blipFill>
        <p:spPr>
          <a:xfrm>
            <a:off x="506897" y="2571108"/>
            <a:ext cx="4206526" cy="39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6282" t="17128" r="10640" b="17231"/>
          <a:stretch/>
        </p:blipFill>
        <p:spPr>
          <a:xfrm>
            <a:off x="5328243" y="1583285"/>
            <a:ext cx="5538450" cy="5274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Without balancing masses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2276" y="3748135"/>
            <a:ext cx="1274096" cy="55559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06548" y="590321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63406" y="126335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Geometric Center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483097" y="1909690"/>
            <a:ext cx="1095470" cy="21162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36190" y="4303726"/>
            <a:ext cx="1385180" cy="16806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5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16196</TotalTime>
  <Words>996</Words>
  <Application>Microsoft Office PowerPoint</Application>
  <PresentationFormat>Widescreen</PresentationFormat>
  <Paragraphs>364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Cambria Math</vt:lpstr>
      <vt:lpstr>Century Schoolbook</vt:lpstr>
      <vt:lpstr>Wingdings 2</vt:lpstr>
      <vt:lpstr>View</vt:lpstr>
      <vt:lpstr>VOPO Injection Bench Assembly FEA</vt:lpstr>
      <vt:lpstr>Injection Bench Assembly Components</vt:lpstr>
      <vt:lpstr>Assembly Design Drivers</vt:lpstr>
      <vt:lpstr>Optics Layout</vt:lpstr>
      <vt:lpstr>Bench Geometry</vt:lpstr>
      <vt:lpstr>Bench Geometry</vt:lpstr>
      <vt:lpstr>Center of Mass</vt:lpstr>
      <vt:lpstr>Center of Mass</vt:lpstr>
      <vt:lpstr>Center of Mass</vt:lpstr>
      <vt:lpstr>Center of Mass</vt:lpstr>
      <vt:lpstr>FEA</vt:lpstr>
      <vt:lpstr>FEA Results</vt:lpstr>
      <vt:lpstr>FEA</vt:lpstr>
      <vt:lpstr>FEA Results</vt:lpstr>
      <vt:lpstr>FEA Results</vt:lpstr>
      <vt:lpstr>FEA Results</vt:lpstr>
      <vt:lpstr>Global Results</vt:lpstr>
      <vt:lpstr>Work to be done</vt:lpstr>
      <vt:lpstr>Last Version</vt:lpstr>
      <vt:lpstr>Last Version</vt:lpstr>
      <vt:lpstr>Last Version</vt:lpstr>
      <vt:lpstr>Last Version</vt:lpstr>
      <vt:lpstr>Last Version</vt:lpstr>
      <vt:lpstr>Last Version</vt:lpstr>
      <vt:lpstr>Last Version</vt:lpstr>
      <vt:lpstr>Last Version</vt:lpstr>
      <vt:lpstr>Last Version</vt:lpstr>
      <vt:lpstr>Last Version</vt:lpstr>
      <vt:lpstr>Last Version</vt:lpstr>
      <vt:lpstr>Last Version</vt:lpstr>
      <vt:lpstr>PowerPoint Presentation</vt:lpstr>
      <vt:lpstr>PowerPoint Presentation</vt:lpstr>
      <vt:lpstr>PowerPoint Presentation</vt:lpstr>
      <vt:lpstr>Balancing Masses</vt:lpstr>
      <vt:lpstr>Balancing Masses</vt:lpstr>
      <vt:lpstr>Balancing Masses</vt:lpstr>
      <vt:lpstr>Balancing Masses</vt:lpstr>
      <vt:lpstr>VOPO Injection Bench Assembly FEA II</vt:lpstr>
      <vt:lpstr>Global Results</vt:lpstr>
      <vt:lpstr>Global Results</vt:lpstr>
      <vt:lpstr>Global Results</vt:lpstr>
      <vt:lpstr>PowerPoint Presentation</vt:lpstr>
      <vt:lpstr>PowerPoint Presentation</vt:lpstr>
      <vt:lpstr>PowerPoint Presentation</vt:lpstr>
      <vt:lpstr>Last Version</vt:lpstr>
      <vt:lpstr>Last Version</vt:lpstr>
      <vt:lpstr>Last Version</vt:lpstr>
      <vt:lpstr>Last Version</vt:lpstr>
      <vt:lpstr>PowerPoint Presentation</vt:lpstr>
      <vt:lpstr>Excitation response</vt:lpstr>
      <vt:lpstr>Excitation response</vt:lpstr>
      <vt:lpstr>Balancing Masses</vt:lpstr>
      <vt:lpstr>Balancing Masses</vt:lpstr>
      <vt:lpstr>Balancing Masses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VOPO Suspension Preliminary Design</dc:title>
  <dc:creator>Alvaro Fernandez Galiana</dc:creator>
  <cp:lastModifiedBy>Alvaro FG</cp:lastModifiedBy>
  <cp:revision>122</cp:revision>
  <dcterms:created xsi:type="dcterms:W3CDTF">2015-08-07T14:11:22Z</dcterms:created>
  <dcterms:modified xsi:type="dcterms:W3CDTF">2016-06-03T19:25:15Z</dcterms:modified>
</cp:coreProperties>
</file>