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56" r:id="rId2"/>
    <p:sldId id="326" r:id="rId3"/>
    <p:sldId id="285" r:id="rId4"/>
    <p:sldId id="321" r:id="rId5"/>
    <p:sldId id="323" r:id="rId6"/>
    <p:sldId id="324" r:id="rId7"/>
    <p:sldId id="322" r:id="rId8"/>
    <p:sldId id="317" r:id="rId9"/>
    <p:sldId id="318" r:id="rId10"/>
    <p:sldId id="319" r:id="rId11"/>
    <p:sldId id="327" r:id="rId12"/>
    <p:sldId id="328" r:id="rId13"/>
    <p:sldId id="329" r:id="rId14"/>
    <p:sldId id="333" r:id="rId15"/>
    <p:sldId id="330" r:id="rId16"/>
    <p:sldId id="332" r:id="rId17"/>
    <p:sldId id="334" r:id="rId18"/>
    <p:sldId id="3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D0952F5-5D43-4C32-9929-B9265BE457A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525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207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0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5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2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0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D0952F5-5D43-4C32-9929-B9265BE457A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3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VOPO HAM 5 &amp; HAM 6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LIGO MIT </a:t>
            </a:r>
            <a:r>
              <a:rPr lang="en-US" dirty="0" smtClean="0"/>
              <a:t>Lab</a:t>
            </a:r>
          </a:p>
          <a:p>
            <a:pPr algn="r"/>
            <a:r>
              <a:rPr lang="en-US" dirty="0" err="1" smtClean="0"/>
              <a:t>Barsotti</a:t>
            </a:r>
            <a:r>
              <a:rPr lang="en-US" dirty="0" smtClean="0"/>
              <a:t>, Lisa</a:t>
            </a:r>
            <a:endParaRPr lang="en-US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Matichard</a:t>
            </a:r>
            <a:r>
              <a:rPr lang="en-US" dirty="0" smtClean="0"/>
              <a:t>, </a:t>
            </a:r>
            <a:r>
              <a:rPr lang="en-US" dirty="0" smtClean="0"/>
              <a:t>Fabrice</a:t>
            </a:r>
            <a:endParaRPr lang="en-US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Miller, John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Fernandez Galiana, Alvaro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19149"/>
            <a:ext cx="9692640" cy="1325562"/>
          </a:xfrm>
        </p:spPr>
        <p:txBody>
          <a:bodyPr/>
          <a:lstStyle/>
          <a:p>
            <a:r>
              <a:rPr lang="en-US" dirty="0" smtClean="0"/>
              <a:t>O2 LAYOUT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206413"/>
            <a:ext cx="768655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/>
          <p:cNvSpPr txBox="1">
            <a:spLocks/>
          </p:cNvSpPr>
          <p:nvPr/>
        </p:nvSpPr>
        <p:spPr>
          <a:xfrm>
            <a:off x="538090" y="3078114"/>
            <a:ext cx="3129033" cy="318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HAM 5 SQZ Beam:</a:t>
            </a:r>
          </a:p>
          <a:p>
            <a:pPr lvl="1"/>
            <a:r>
              <a:rPr lang="en-US" dirty="0" smtClean="0"/>
              <a:t>A = 90°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7976" y="1483446"/>
            <a:ext cx="3129033" cy="661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HAM 5 O2 Layout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29479" y="1435552"/>
            <a:ext cx="7709576" cy="5186920"/>
            <a:chOff x="3429479" y="1435552"/>
            <a:chExt cx="7709576" cy="5186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479" y="1435553"/>
              <a:ext cx="7709576" cy="5186919"/>
            </a:xfrm>
            <a:prstGeom prst="rect">
              <a:avLst/>
            </a:prstGeom>
          </p:spPr>
        </p:pic>
        <p:sp>
          <p:nvSpPr>
            <p:cNvPr id="8" name="Arc 7"/>
            <p:cNvSpPr/>
            <p:nvPr/>
          </p:nvSpPr>
          <p:spPr>
            <a:xfrm rot="5400000">
              <a:off x="4619238" y="1411014"/>
              <a:ext cx="1375185" cy="1424262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90745" y="2742948"/>
              <a:ext cx="224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56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19149"/>
            <a:ext cx="9692640" cy="1325562"/>
          </a:xfrm>
        </p:spPr>
        <p:txBody>
          <a:bodyPr/>
          <a:lstStyle/>
          <a:p>
            <a:r>
              <a:rPr lang="en-US" dirty="0" smtClean="0"/>
              <a:t>O3 LAYOUT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206413"/>
            <a:ext cx="768655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>
          <a:xfrm>
            <a:off x="538091" y="1435554"/>
            <a:ext cx="2666581" cy="470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HAM 6 O3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3728" t="3494" r="12934"/>
          <a:stretch/>
        </p:blipFill>
        <p:spPr>
          <a:xfrm>
            <a:off x="4874357" y="257972"/>
            <a:ext cx="6438378" cy="6600028"/>
          </a:xfrm>
          <a:prstGeom prst="rect">
            <a:avLst/>
          </a:prstGeom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634428" y="2134852"/>
            <a:ext cx="3213512" cy="1040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Filter Cavity</a:t>
            </a:r>
          </a:p>
          <a:p>
            <a:r>
              <a:rPr lang="en-US" sz="2000" dirty="0" smtClean="0"/>
              <a:t>RFPD in Vacuum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38091" y="3879792"/>
            <a:ext cx="3213512" cy="726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To be added (from O2):</a:t>
            </a:r>
          </a:p>
          <a:p>
            <a:pPr lvl="1"/>
            <a:r>
              <a:rPr lang="en-US" dirty="0" smtClean="0"/>
              <a:t>Tip-Tilt (x1)</a:t>
            </a:r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538091" y="5149891"/>
            <a:ext cx="3410066" cy="777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To be removed </a:t>
            </a:r>
            <a:r>
              <a:rPr lang="en-US" sz="2000" dirty="0"/>
              <a:t>(from O2):</a:t>
            </a:r>
            <a:endParaRPr lang="en-US" sz="2000" dirty="0" smtClean="0"/>
          </a:p>
          <a:p>
            <a:pPr lvl="1"/>
            <a:r>
              <a:rPr lang="en-US" dirty="0" smtClean="0"/>
              <a:t>2” Mirror (x2)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19149"/>
            <a:ext cx="9692640" cy="1325562"/>
          </a:xfrm>
        </p:spPr>
        <p:txBody>
          <a:bodyPr/>
          <a:lstStyle/>
          <a:p>
            <a:r>
              <a:rPr lang="en-US" dirty="0" smtClean="0"/>
              <a:t>O3 LAYOUT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206413"/>
            <a:ext cx="768655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 txBox="1">
            <a:spLocks/>
          </p:cNvSpPr>
          <p:nvPr/>
        </p:nvSpPr>
        <p:spPr>
          <a:xfrm>
            <a:off x="538092" y="3479766"/>
            <a:ext cx="3213512" cy="222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Green Beam: 532 nm</a:t>
            </a:r>
          </a:p>
          <a:p>
            <a:r>
              <a:rPr lang="en-US" sz="2000" dirty="0" smtClean="0"/>
              <a:t>Orange Beam: 1064 nm</a:t>
            </a:r>
          </a:p>
          <a:p>
            <a:r>
              <a:rPr lang="en-US" sz="2000" dirty="0" smtClean="0"/>
              <a:t>Red Beam: SQZ</a:t>
            </a:r>
          </a:p>
          <a:p>
            <a:r>
              <a:rPr lang="en-US" sz="2000" dirty="0" smtClean="0"/>
              <a:t>Blue Beam: FC to IF</a:t>
            </a:r>
          </a:p>
          <a:p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38091" y="1435554"/>
            <a:ext cx="2666581" cy="470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Injection Bench O3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824" y="1435554"/>
            <a:ext cx="7794734" cy="520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19149"/>
            <a:ext cx="9692640" cy="1325562"/>
          </a:xfrm>
        </p:spPr>
        <p:txBody>
          <a:bodyPr/>
          <a:lstStyle/>
          <a:p>
            <a:r>
              <a:rPr lang="en-US" dirty="0" smtClean="0"/>
              <a:t>O3 LAYOUT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206413"/>
            <a:ext cx="768655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>
          <a:xfrm>
            <a:off x="538091" y="1435554"/>
            <a:ext cx="3129033" cy="51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Injection Bench O3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538090" y="3078114"/>
            <a:ext cx="3129033" cy="318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Orange Beam:</a:t>
            </a:r>
          </a:p>
          <a:p>
            <a:pPr lvl="1"/>
            <a:r>
              <a:rPr lang="en-US" dirty="0" smtClean="0"/>
              <a:t>Same as O2</a:t>
            </a:r>
          </a:p>
          <a:p>
            <a:pPr lvl="1"/>
            <a:endParaRPr lang="en-US" dirty="0"/>
          </a:p>
          <a:p>
            <a:r>
              <a:rPr lang="en-US" dirty="0" smtClean="0"/>
              <a:t>Pink Beam:</a:t>
            </a:r>
          </a:p>
          <a:p>
            <a:pPr lvl="1"/>
            <a:r>
              <a:rPr lang="en-US" dirty="0" smtClean="0"/>
              <a:t>RFPD in Vacuum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7249" t="2841" r="10792" b="5435"/>
          <a:stretch/>
        </p:blipFill>
        <p:spPr>
          <a:xfrm>
            <a:off x="4135423" y="1337721"/>
            <a:ext cx="6819089" cy="539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19149"/>
            <a:ext cx="9692640" cy="1325562"/>
          </a:xfrm>
        </p:spPr>
        <p:txBody>
          <a:bodyPr/>
          <a:lstStyle/>
          <a:p>
            <a:r>
              <a:rPr lang="en-US" dirty="0" smtClean="0"/>
              <a:t>O3 LAYOUT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206413"/>
            <a:ext cx="768655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>
          <a:xfrm>
            <a:off x="538091" y="1435554"/>
            <a:ext cx="3129033" cy="51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Injection Bench O3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538090" y="3078114"/>
            <a:ext cx="3129033" cy="318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Blue Beam:</a:t>
            </a:r>
          </a:p>
          <a:p>
            <a:pPr lvl="1"/>
            <a:r>
              <a:rPr lang="en-US" dirty="0" smtClean="0"/>
              <a:t>RFPD in Vacuum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588" y="1355835"/>
            <a:ext cx="8037173" cy="53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449" r="717"/>
          <a:stretch/>
        </p:blipFill>
        <p:spPr>
          <a:xfrm>
            <a:off x="4414345" y="1296441"/>
            <a:ext cx="6783796" cy="5472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19149"/>
            <a:ext cx="9692640" cy="1325562"/>
          </a:xfrm>
        </p:spPr>
        <p:txBody>
          <a:bodyPr/>
          <a:lstStyle/>
          <a:p>
            <a:r>
              <a:rPr lang="en-US" dirty="0" smtClean="0"/>
              <a:t>O3 LAYOUT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206413"/>
            <a:ext cx="768655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 txBox="1">
            <a:spLocks/>
          </p:cNvSpPr>
          <p:nvPr/>
        </p:nvSpPr>
        <p:spPr>
          <a:xfrm>
            <a:off x="417658" y="3068386"/>
            <a:ext cx="3462409" cy="318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SQZ (red) Beam:</a:t>
            </a:r>
          </a:p>
          <a:p>
            <a:pPr lvl="1"/>
            <a:r>
              <a:rPr lang="en-US" dirty="0" smtClean="0"/>
              <a:t>Same as O2</a:t>
            </a:r>
          </a:p>
          <a:p>
            <a:pPr lvl="1"/>
            <a:endParaRPr lang="en-US" dirty="0"/>
          </a:p>
          <a:p>
            <a:r>
              <a:rPr lang="en-US" dirty="0" smtClean="0"/>
              <a:t>FC (Blue) Beam:</a:t>
            </a:r>
          </a:p>
          <a:p>
            <a:pPr lvl="1"/>
            <a:r>
              <a:rPr lang="en-US" dirty="0"/>
              <a:t>A = 75.82° (37.91° incidence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 = 108.36° (54.18° </a:t>
            </a:r>
            <a:r>
              <a:rPr lang="en-US" dirty="0"/>
              <a:t>incidence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 = 78° (39° incidence)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Arc 8"/>
          <p:cNvSpPr/>
          <p:nvPr/>
        </p:nvSpPr>
        <p:spPr>
          <a:xfrm rot="9658874">
            <a:off x="7471607" y="1892934"/>
            <a:ext cx="535855" cy="62463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20993309">
            <a:off x="5347736" y="2033805"/>
            <a:ext cx="766032" cy="76743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17659" y="1435554"/>
            <a:ext cx="3462409" cy="77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Injection Bench + HAM 6 O3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69147" y="5392426"/>
            <a:ext cx="22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5416" y="2493189"/>
            <a:ext cx="22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84074" y="1768067"/>
            <a:ext cx="22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Arc 15"/>
          <p:cNvSpPr/>
          <p:nvPr/>
        </p:nvSpPr>
        <p:spPr>
          <a:xfrm rot="14636119">
            <a:off x="8913279" y="5458017"/>
            <a:ext cx="535855" cy="624631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19149"/>
            <a:ext cx="9692640" cy="1325562"/>
          </a:xfrm>
        </p:spPr>
        <p:txBody>
          <a:bodyPr/>
          <a:lstStyle/>
          <a:p>
            <a:r>
              <a:rPr lang="en-US" dirty="0" smtClean="0"/>
              <a:t>O3 LAYOUT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206413"/>
            <a:ext cx="768655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437" y="1637921"/>
            <a:ext cx="7243045" cy="4873042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509516" y="1636246"/>
            <a:ext cx="3129033" cy="51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HAM 6 O3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19149"/>
            <a:ext cx="9692640" cy="1325562"/>
          </a:xfrm>
        </p:spPr>
        <p:txBody>
          <a:bodyPr/>
          <a:lstStyle/>
          <a:p>
            <a:r>
              <a:rPr lang="en-US" dirty="0" smtClean="0"/>
              <a:t>HEIGHT “PROBLEM”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206413"/>
            <a:ext cx="768655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 txBox="1">
            <a:spLocks/>
          </p:cNvSpPr>
          <p:nvPr/>
        </p:nvSpPr>
        <p:spPr>
          <a:xfrm>
            <a:off x="509516" y="1636246"/>
            <a:ext cx="3362093" cy="517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Height difference Ham 5 - 6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58" t="5255" b="6532"/>
          <a:stretch/>
        </p:blipFill>
        <p:spPr>
          <a:xfrm>
            <a:off x="958695" y="1894782"/>
            <a:ext cx="9651165" cy="4794776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061966" y="6172486"/>
            <a:ext cx="4649023" cy="3767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Height difference: 4.91732 in (124.9mm)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19149"/>
            <a:ext cx="9692640" cy="1325562"/>
          </a:xfrm>
        </p:spPr>
        <p:txBody>
          <a:bodyPr/>
          <a:lstStyle/>
          <a:p>
            <a:r>
              <a:rPr lang="en-US" dirty="0" smtClean="0"/>
              <a:t>HEIGHT “PROBLEM”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206413"/>
            <a:ext cx="768655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 txBox="1">
            <a:spLocks/>
          </p:cNvSpPr>
          <p:nvPr/>
        </p:nvSpPr>
        <p:spPr>
          <a:xfrm>
            <a:off x="509516" y="1636246"/>
            <a:ext cx="3362093" cy="517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Height difference Ham 5 - 6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714" b="5571"/>
          <a:stretch/>
        </p:blipFill>
        <p:spPr>
          <a:xfrm>
            <a:off x="3900790" y="2250594"/>
            <a:ext cx="7328683" cy="4315576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85260" y="4784766"/>
            <a:ext cx="3579343" cy="1363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u="sng" dirty="0" smtClean="0"/>
              <a:t>NOTA:</a:t>
            </a:r>
            <a:r>
              <a:rPr lang="en-US" sz="2000" dirty="0" smtClean="0"/>
              <a:t> A 124.9mm high Aluminum base will have to be designed in order to raise the Tip-Tilt in Ham 5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365760"/>
            <a:ext cx="10085082" cy="1325562"/>
          </a:xfrm>
        </p:spPr>
        <p:txBody>
          <a:bodyPr/>
          <a:lstStyle/>
          <a:p>
            <a:r>
              <a:rPr lang="en-US" dirty="0" smtClean="0"/>
              <a:t>Optical Layout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683657"/>
            <a:ext cx="6429829" cy="7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8587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 different layouts:</a:t>
            </a:r>
            <a:endParaRPr lang="en-US" sz="2200" dirty="0" smtClean="0"/>
          </a:p>
          <a:p>
            <a:pPr marL="274320" lvl="1" indent="0">
              <a:buNone/>
            </a:pPr>
            <a:r>
              <a:rPr lang="en-US" sz="2200" dirty="0" smtClean="0"/>
              <a:t> </a:t>
            </a:r>
          </a:p>
        </p:txBody>
      </p:sp>
      <p:sp>
        <p:nvSpPr>
          <p:cNvPr id="6" name="Marcador de contenido 4"/>
          <p:cNvSpPr txBox="1">
            <a:spLocks/>
          </p:cNvSpPr>
          <p:nvPr/>
        </p:nvSpPr>
        <p:spPr>
          <a:xfrm>
            <a:off x="5919200" y="2226011"/>
            <a:ext cx="5496397" cy="783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O3 Squeezer model with filter cavity + RFPD in Vacuum</a:t>
            </a:r>
          </a:p>
          <a:p>
            <a:pPr marL="274320" lvl="1" indent="0">
              <a:buNone/>
            </a:pPr>
            <a:r>
              <a:rPr lang="en-US" sz="2200" dirty="0" smtClean="0"/>
              <a:t> </a:t>
            </a:r>
          </a:p>
        </p:txBody>
      </p:sp>
      <p:sp>
        <p:nvSpPr>
          <p:cNvPr id="8" name="Marcador de contenido 4"/>
          <p:cNvSpPr txBox="1">
            <a:spLocks/>
          </p:cNvSpPr>
          <p:nvPr/>
        </p:nvSpPr>
        <p:spPr>
          <a:xfrm>
            <a:off x="568524" y="2494054"/>
            <a:ext cx="5931408" cy="515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 smtClean="0"/>
              <a:t>O2 Squeezer model (</a:t>
            </a:r>
            <a:r>
              <a:rPr lang="en-US" sz="2200" i="1" dirty="0" smtClean="0"/>
              <a:t>early</a:t>
            </a:r>
            <a:r>
              <a:rPr lang="en-US" sz="2200" dirty="0" smtClean="0"/>
              <a:t> squeezing)</a:t>
            </a:r>
          </a:p>
          <a:p>
            <a:pPr marL="274320" lvl="1" indent="0">
              <a:buFont typeface="Wingdings 2" pitchFamily="18" charset="2"/>
              <a:buNone/>
            </a:pPr>
            <a:r>
              <a:rPr lang="en-US" sz="22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87" t="7148" r="13275" b="1574"/>
          <a:stretch/>
        </p:blipFill>
        <p:spPr>
          <a:xfrm>
            <a:off x="6935821" y="2649775"/>
            <a:ext cx="3394953" cy="4131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3293" t="7402" r="13378" b="2107"/>
          <a:stretch/>
        </p:blipFill>
        <p:spPr>
          <a:xfrm>
            <a:off x="1591733" y="2836332"/>
            <a:ext cx="3142637" cy="38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19149"/>
            <a:ext cx="9692640" cy="1325562"/>
          </a:xfrm>
        </p:spPr>
        <p:txBody>
          <a:bodyPr/>
          <a:lstStyle/>
          <a:p>
            <a:r>
              <a:rPr lang="en-US" dirty="0" smtClean="0"/>
              <a:t>O2 LAYOUT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206413"/>
            <a:ext cx="768655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>
          <a:xfrm>
            <a:off x="617336" y="1640653"/>
            <a:ext cx="4785938" cy="51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HAM 5 &amp; HAM 6 LAYOUT FOR O2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617336" y="2944331"/>
            <a:ext cx="3213512" cy="1040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NO Filter Cavity</a:t>
            </a:r>
          </a:p>
          <a:p>
            <a:r>
              <a:rPr lang="en-US" sz="2000" dirty="0" smtClean="0"/>
              <a:t>RFPD in Air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617336" y="4717279"/>
            <a:ext cx="3213512" cy="1760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To be added:</a:t>
            </a:r>
          </a:p>
          <a:p>
            <a:pPr lvl="1"/>
            <a:r>
              <a:rPr lang="en-US" dirty="0"/>
              <a:t>VOPO Suspension (x1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Tip-Tilt (x1)</a:t>
            </a:r>
          </a:p>
          <a:p>
            <a:pPr lvl="1"/>
            <a:r>
              <a:rPr lang="en-US" dirty="0" smtClean="0"/>
              <a:t>2” Mirror (x2)</a:t>
            </a:r>
          </a:p>
          <a:p>
            <a:pPr lvl="1"/>
            <a:r>
              <a:rPr lang="en-US" dirty="0"/>
              <a:t>Beam Splitter (x1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403274" y="96982"/>
            <a:ext cx="5747394" cy="6761018"/>
            <a:chOff x="5403274" y="96982"/>
            <a:chExt cx="5747394" cy="67610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4273" r="18534"/>
            <a:stretch/>
          </p:blipFill>
          <p:spPr>
            <a:xfrm>
              <a:off x="5403274" y="96982"/>
              <a:ext cx="5747394" cy="6761018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999006" y="4717279"/>
              <a:ext cx="1751888" cy="169206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622706" y="105178"/>
              <a:ext cx="1536819" cy="13255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49016" y="1099378"/>
              <a:ext cx="1109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Faraday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3574" y="6409346"/>
              <a:ext cx="1109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VOPO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83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19149"/>
            <a:ext cx="9692640" cy="1325562"/>
          </a:xfrm>
        </p:spPr>
        <p:txBody>
          <a:bodyPr/>
          <a:lstStyle/>
          <a:p>
            <a:r>
              <a:rPr lang="en-US" dirty="0" smtClean="0"/>
              <a:t>O2 LAYOUT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206413"/>
            <a:ext cx="768655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>
          <a:xfrm>
            <a:off x="538092" y="1435554"/>
            <a:ext cx="2700764" cy="478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Injection Bench O2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38092" y="2924290"/>
            <a:ext cx="3213512" cy="318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Green Beam: 532 nm</a:t>
            </a:r>
          </a:p>
          <a:p>
            <a:r>
              <a:rPr lang="en-US" sz="2000" dirty="0" smtClean="0"/>
              <a:t>Orange Beam: 1064 nm</a:t>
            </a:r>
          </a:p>
          <a:p>
            <a:r>
              <a:rPr lang="en-US" sz="2000" dirty="0" smtClean="0"/>
              <a:t>Red Beam: SQZ</a:t>
            </a:r>
          </a:p>
          <a:p>
            <a:endParaRPr lang="en-US" sz="2000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098"/>
          <a:stretch/>
        </p:blipFill>
        <p:spPr>
          <a:xfrm>
            <a:off x="3609474" y="1390087"/>
            <a:ext cx="7601712" cy="546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b="9378"/>
          <a:stretch/>
        </p:blipFill>
        <p:spPr>
          <a:xfrm>
            <a:off x="3235522" y="1963033"/>
            <a:ext cx="7710057" cy="4668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19149"/>
            <a:ext cx="9692640" cy="1325562"/>
          </a:xfrm>
        </p:spPr>
        <p:txBody>
          <a:bodyPr/>
          <a:lstStyle/>
          <a:p>
            <a:r>
              <a:rPr lang="en-US" dirty="0" smtClean="0"/>
              <a:t>O2 LAYOUT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206413"/>
            <a:ext cx="768655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>
          <a:xfrm>
            <a:off x="538091" y="1435554"/>
            <a:ext cx="3129033" cy="51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Injection Bench O2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341035" y="2627034"/>
            <a:ext cx="3571667" cy="3098425"/>
            <a:chOff x="6341035" y="2627034"/>
            <a:chExt cx="3571667" cy="3098425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341035" y="4757271"/>
              <a:ext cx="1664829" cy="9681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237506" y="2627034"/>
              <a:ext cx="612587" cy="10753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7850093" y="3702424"/>
              <a:ext cx="496047" cy="8875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8023411" y="4539129"/>
              <a:ext cx="322729" cy="1972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 22"/>
            <p:cNvSpPr/>
            <p:nvPr/>
          </p:nvSpPr>
          <p:spPr>
            <a:xfrm rot="18785594">
              <a:off x="8938537" y="4557663"/>
              <a:ext cx="950259" cy="998071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25658" y="5056699"/>
              <a:ext cx="224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22022" y="3976153"/>
              <a:ext cx="224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49683" y="2806154"/>
              <a:ext cx="224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01607" y="4268408"/>
              <a:ext cx="224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29" name="Content Placeholder 3"/>
          <p:cNvSpPr txBox="1">
            <a:spLocks/>
          </p:cNvSpPr>
          <p:nvPr/>
        </p:nvSpPr>
        <p:spPr>
          <a:xfrm>
            <a:off x="538090" y="3078114"/>
            <a:ext cx="3129033" cy="318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Green Beam:</a:t>
            </a:r>
          </a:p>
          <a:p>
            <a:pPr lvl="1"/>
            <a:r>
              <a:rPr lang="en-US" dirty="0" smtClean="0"/>
              <a:t>A = 0.149 m</a:t>
            </a:r>
          </a:p>
          <a:p>
            <a:pPr lvl="1"/>
            <a:r>
              <a:rPr lang="en-US" dirty="0" smtClean="0"/>
              <a:t>B = 0.106 m</a:t>
            </a:r>
          </a:p>
          <a:p>
            <a:pPr lvl="1"/>
            <a:r>
              <a:rPr lang="en-US" dirty="0" smtClean="0"/>
              <a:t>C = 0.10862 m</a:t>
            </a:r>
          </a:p>
          <a:p>
            <a:pPr lvl="1"/>
            <a:r>
              <a:rPr lang="en-US" dirty="0" smtClean="0"/>
              <a:t>D =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Fiber-Lens1: 0.149</a:t>
            </a:r>
          </a:p>
          <a:p>
            <a:pPr lvl="1"/>
            <a:r>
              <a:rPr lang="en-US" dirty="0" smtClean="0"/>
              <a:t>Fiber-Lens 2: 0.255</a:t>
            </a:r>
          </a:p>
          <a:p>
            <a:pPr lvl="1"/>
            <a:r>
              <a:rPr lang="en-US" dirty="0" smtClean="0"/>
              <a:t>Fiber-Cavity: 0.36362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19149"/>
            <a:ext cx="9692640" cy="1325562"/>
          </a:xfrm>
        </p:spPr>
        <p:txBody>
          <a:bodyPr/>
          <a:lstStyle/>
          <a:p>
            <a:r>
              <a:rPr lang="en-US" dirty="0" smtClean="0"/>
              <a:t>O2 LAYOUT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206413"/>
            <a:ext cx="768655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162589" y="1840288"/>
            <a:ext cx="6973166" cy="4691470"/>
            <a:chOff x="4162589" y="1840288"/>
            <a:chExt cx="6973166" cy="46914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2589" y="1840288"/>
              <a:ext cx="6973166" cy="4691470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6300565" y="5738492"/>
              <a:ext cx="523875" cy="2952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824440" y="4368274"/>
              <a:ext cx="2414319" cy="14071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9238756" y="4368274"/>
              <a:ext cx="383764" cy="11323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273513" y="5553826"/>
              <a:ext cx="224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86993" y="4488116"/>
              <a:ext cx="224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24" name="Content Placeholder 3"/>
          <p:cNvSpPr txBox="1">
            <a:spLocks/>
          </p:cNvSpPr>
          <p:nvPr/>
        </p:nvSpPr>
        <p:spPr>
          <a:xfrm>
            <a:off x="538090" y="3078114"/>
            <a:ext cx="3129033" cy="318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Orange Beam:</a:t>
            </a:r>
          </a:p>
          <a:p>
            <a:pPr lvl="1"/>
            <a:r>
              <a:rPr lang="en-US" dirty="0" smtClean="0"/>
              <a:t>A = 0.030 m</a:t>
            </a:r>
          </a:p>
          <a:p>
            <a:pPr lvl="1"/>
            <a:r>
              <a:rPr lang="en-US" dirty="0" smtClean="0"/>
              <a:t>B = 0.250 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Fiber-Lens1: 0.030 m</a:t>
            </a:r>
          </a:p>
          <a:p>
            <a:pPr lvl="1"/>
            <a:r>
              <a:rPr lang="en-US" dirty="0" smtClean="0"/>
              <a:t>Fiber-Cavity: 0.280 m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538091" y="1435554"/>
            <a:ext cx="3129033" cy="51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Injection Bench O2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19149"/>
            <a:ext cx="9692640" cy="1325562"/>
          </a:xfrm>
        </p:spPr>
        <p:txBody>
          <a:bodyPr/>
          <a:lstStyle/>
          <a:p>
            <a:r>
              <a:rPr lang="en-US" dirty="0" smtClean="0"/>
              <a:t>O2 LAYOUT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206413"/>
            <a:ext cx="768655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3"/>
          <p:cNvSpPr txBox="1">
            <a:spLocks/>
          </p:cNvSpPr>
          <p:nvPr/>
        </p:nvSpPr>
        <p:spPr>
          <a:xfrm>
            <a:off x="380427" y="3090462"/>
            <a:ext cx="3393905" cy="318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SQZ Beam:</a:t>
            </a:r>
          </a:p>
          <a:p>
            <a:pPr lvl="1"/>
            <a:r>
              <a:rPr lang="en-US" dirty="0" smtClean="0"/>
              <a:t>A = 0.346m</a:t>
            </a:r>
          </a:p>
          <a:p>
            <a:pPr lvl="1"/>
            <a:r>
              <a:rPr lang="en-US" dirty="0" smtClean="0"/>
              <a:t>B = 0.534m	</a:t>
            </a:r>
          </a:p>
          <a:p>
            <a:pPr lvl="1"/>
            <a:r>
              <a:rPr lang="en-US" dirty="0" smtClean="0"/>
              <a:t>C = 67.50° (33.75° incidence)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Cavity-Lens1: 0.346m</a:t>
            </a:r>
          </a:p>
          <a:p>
            <a:pPr lvl="1"/>
            <a:r>
              <a:rPr lang="en-US" dirty="0" smtClean="0"/>
              <a:t>Cavity-Lens </a:t>
            </a:r>
            <a:r>
              <a:rPr lang="en-US" dirty="0"/>
              <a:t>2: 0.880 </a:t>
            </a:r>
            <a:r>
              <a:rPr lang="en-US" dirty="0" smtClean="0"/>
              <a:t>m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538091" y="1435554"/>
            <a:ext cx="3129033" cy="51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Injection Bench O2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4424855" y="2112579"/>
            <a:ext cx="6367214" cy="4298731"/>
            <a:chOff x="4424855" y="2112579"/>
            <a:chExt cx="6367214" cy="429873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/>
            <a:srcRect l="16938" t="2334" b="13747"/>
            <a:stretch/>
          </p:blipFill>
          <p:spPr>
            <a:xfrm>
              <a:off x="4424855" y="2112579"/>
              <a:ext cx="6367214" cy="4298731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5384800" y="2869052"/>
              <a:ext cx="5286549" cy="2805217"/>
              <a:chOff x="5384800" y="2869052"/>
              <a:chExt cx="5286549" cy="280521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384800" y="2869052"/>
                <a:ext cx="5286549" cy="2736877"/>
                <a:chOff x="5384800" y="2869052"/>
                <a:chExt cx="5286549" cy="2736877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H="1" flipV="1">
                  <a:off x="7273159" y="2869052"/>
                  <a:ext cx="2308164" cy="261734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9581322" y="3938954"/>
                  <a:ext cx="743359" cy="154744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H="1">
                  <a:off x="10324681" y="3150158"/>
                  <a:ext cx="346668" cy="78879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H="1" flipV="1">
                  <a:off x="5384800" y="3818965"/>
                  <a:ext cx="1027954" cy="178696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6412753" y="3150158"/>
                  <a:ext cx="4258596" cy="245577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9709169" y="5017813"/>
                  <a:ext cx="2241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669394" y="4882325"/>
                  <a:ext cx="2241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</p:grpSp>
          <p:sp>
            <p:nvSpPr>
              <p:cNvPr id="31" name="Arc 30"/>
              <p:cNvSpPr/>
              <p:nvPr/>
            </p:nvSpPr>
            <p:spPr>
              <a:xfrm rot="18785594">
                <a:off x="9020288" y="4700104"/>
                <a:ext cx="950259" cy="998071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122595" y="4429351"/>
                <a:ext cx="224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9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19149"/>
            <a:ext cx="9692640" cy="1325562"/>
          </a:xfrm>
        </p:spPr>
        <p:txBody>
          <a:bodyPr/>
          <a:lstStyle/>
          <a:p>
            <a:r>
              <a:rPr lang="en-US" dirty="0" smtClean="0"/>
              <a:t>O2 LAYOUT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206413"/>
            <a:ext cx="768655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 txBox="1">
            <a:spLocks/>
          </p:cNvSpPr>
          <p:nvPr/>
        </p:nvSpPr>
        <p:spPr>
          <a:xfrm>
            <a:off x="538091" y="1435554"/>
            <a:ext cx="3129033" cy="51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HAM 6 O2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324773" y="1435555"/>
            <a:ext cx="7869699" cy="5294648"/>
            <a:chOff x="3324773" y="1435555"/>
            <a:chExt cx="7869699" cy="5294648"/>
          </a:xfrm>
        </p:grpSpPr>
        <p:grpSp>
          <p:nvGrpSpPr>
            <p:cNvPr id="6" name="Group 5"/>
            <p:cNvGrpSpPr/>
            <p:nvPr/>
          </p:nvGrpSpPr>
          <p:grpSpPr>
            <a:xfrm>
              <a:off x="3324773" y="1435555"/>
              <a:ext cx="7869699" cy="5294648"/>
              <a:chOff x="3324773" y="1435555"/>
              <a:chExt cx="7869699" cy="529464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24773" y="1435555"/>
                <a:ext cx="7869699" cy="5294648"/>
              </a:xfrm>
              <a:prstGeom prst="rect">
                <a:avLst/>
              </a:prstGeom>
            </p:spPr>
          </p:pic>
          <p:sp>
            <p:nvSpPr>
              <p:cNvPr id="9" name="Arc 8"/>
              <p:cNvSpPr/>
              <p:nvPr/>
            </p:nvSpPr>
            <p:spPr>
              <a:xfrm rot="20010212">
                <a:off x="8125866" y="4255024"/>
                <a:ext cx="535855" cy="624631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c 9"/>
              <p:cNvSpPr/>
              <p:nvPr/>
            </p:nvSpPr>
            <p:spPr>
              <a:xfrm rot="10800000">
                <a:off x="8085277" y="2716473"/>
                <a:ext cx="535855" cy="624631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/>
              <p:cNvSpPr/>
              <p:nvPr/>
            </p:nvSpPr>
            <p:spPr>
              <a:xfrm rot="10800000">
                <a:off x="9542650" y="2225577"/>
                <a:ext cx="535855" cy="624631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 rot="8222606">
                <a:off x="8922709" y="2834095"/>
                <a:ext cx="535855" cy="624631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/>
              <p:cNvSpPr/>
              <p:nvPr/>
            </p:nvSpPr>
            <p:spPr>
              <a:xfrm rot="8589372">
                <a:off x="8638586" y="3949067"/>
                <a:ext cx="535855" cy="624631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906513" y="4487934"/>
              <a:ext cx="224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87606" y="3948805"/>
              <a:ext cx="224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77806" y="3037465"/>
              <a:ext cx="224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48561" y="3366882"/>
              <a:ext cx="224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97400" y="2834553"/>
              <a:ext cx="224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sp>
        <p:nvSpPr>
          <p:cNvPr id="21" name="Content Placeholder 3"/>
          <p:cNvSpPr txBox="1">
            <a:spLocks/>
          </p:cNvSpPr>
          <p:nvPr/>
        </p:nvSpPr>
        <p:spPr>
          <a:xfrm>
            <a:off x="538090" y="3078114"/>
            <a:ext cx="3129033" cy="318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HAM 6 Beam:</a:t>
            </a:r>
          </a:p>
          <a:p>
            <a:pPr lvl="1"/>
            <a:r>
              <a:rPr lang="en-US" dirty="0" smtClean="0"/>
              <a:t>A = 90° (45° incidence)</a:t>
            </a:r>
          </a:p>
          <a:p>
            <a:pPr lvl="1"/>
            <a:r>
              <a:rPr lang="en-US" dirty="0" smtClean="0"/>
              <a:t>B = 54° (27° incidence)</a:t>
            </a:r>
          </a:p>
          <a:p>
            <a:pPr lvl="1"/>
            <a:r>
              <a:rPr lang="en-US" dirty="0" smtClean="0"/>
              <a:t>C = 92° (46° </a:t>
            </a:r>
            <a:r>
              <a:rPr lang="en-US" dirty="0"/>
              <a:t>incidence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 = </a:t>
            </a:r>
            <a:r>
              <a:rPr lang="en-US" dirty="0"/>
              <a:t>90° </a:t>
            </a:r>
            <a:r>
              <a:rPr lang="en-US" dirty="0" smtClean="0"/>
              <a:t>(45° </a:t>
            </a:r>
            <a:r>
              <a:rPr lang="en-US" dirty="0"/>
              <a:t>incidence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 = 32° (16° </a:t>
            </a:r>
            <a:r>
              <a:rPr lang="en-US" dirty="0"/>
              <a:t>incidence</a:t>
            </a:r>
            <a:r>
              <a:rPr lang="en-US" dirty="0" smtClean="0"/>
              <a:t>)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19149"/>
            <a:ext cx="9692640" cy="1325562"/>
          </a:xfrm>
        </p:spPr>
        <p:txBody>
          <a:bodyPr/>
          <a:lstStyle/>
          <a:p>
            <a:r>
              <a:rPr lang="en-US" dirty="0" smtClean="0"/>
              <a:t>O2 LAYOUT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206413"/>
            <a:ext cx="768655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669" t="1098" r="6759"/>
          <a:stretch/>
        </p:blipFill>
        <p:spPr>
          <a:xfrm>
            <a:off x="4777754" y="433295"/>
            <a:ext cx="6456220" cy="6264943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538091" y="1435554"/>
            <a:ext cx="3129033" cy="51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HAM 5 &amp; 6 O2 Layout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35540" y="3582316"/>
            <a:ext cx="3897177" cy="108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SQZ Beam (Red):</a:t>
            </a:r>
          </a:p>
          <a:p>
            <a:pPr lvl="1"/>
            <a:r>
              <a:rPr lang="en-US" dirty="0" smtClean="0"/>
              <a:t>Cavity Out – Faraday : 4.7146m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14824</TotalTime>
  <Words>477</Words>
  <Application>Microsoft Office PowerPoint</Application>
  <PresentationFormat>Widescreen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Schoolbook</vt:lpstr>
      <vt:lpstr>Wingdings 2</vt:lpstr>
      <vt:lpstr>View</vt:lpstr>
      <vt:lpstr>VOPO HAM 5 &amp; HAM 6 Layout</vt:lpstr>
      <vt:lpstr>Optical Layout</vt:lpstr>
      <vt:lpstr>O2 LAYOUT</vt:lpstr>
      <vt:lpstr>O2 LAYOUT</vt:lpstr>
      <vt:lpstr>O2 LAYOUT</vt:lpstr>
      <vt:lpstr>O2 LAYOUT</vt:lpstr>
      <vt:lpstr>O2 LAYOUT</vt:lpstr>
      <vt:lpstr>O2 LAYOUT</vt:lpstr>
      <vt:lpstr>O2 LAYOUT</vt:lpstr>
      <vt:lpstr>O2 LAYOUT</vt:lpstr>
      <vt:lpstr>O3 LAYOUT</vt:lpstr>
      <vt:lpstr>O3 LAYOUT</vt:lpstr>
      <vt:lpstr>O3 LAYOUT</vt:lpstr>
      <vt:lpstr>O3 LAYOUT</vt:lpstr>
      <vt:lpstr>O3 LAYOUT</vt:lpstr>
      <vt:lpstr>O3 LAYOUT</vt:lpstr>
      <vt:lpstr>HEIGHT “PROBLEM”</vt:lpstr>
      <vt:lpstr>HEIGHT “PROBLEM”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VOPO Suspension Preliminary Design</dc:title>
  <dc:creator>Alvaro Fernandez Galiana</dc:creator>
  <cp:lastModifiedBy>Alvaro FG</cp:lastModifiedBy>
  <cp:revision>132</cp:revision>
  <dcterms:created xsi:type="dcterms:W3CDTF">2015-08-07T14:11:22Z</dcterms:created>
  <dcterms:modified xsi:type="dcterms:W3CDTF">2015-11-20T18:43:19Z</dcterms:modified>
</cp:coreProperties>
</file>