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322" r:id="rId3"/>
    <p:sldId id="323" r:id="rId4"/>
    <p:sldId id="324" r:id="rId5"/>
    <p:sldId id="325" r:id="rId6"/>
    <p:sldId id="308" r:id="rId7"/>
    <p:sldId id="332" r:id="rId8"/>
    <p:sldId id="329" r:id="rId9"/>
    <p:sldId id="327" r:id="rId10"/>
    <p:sldId id="326" r:id="rId11"/>
    <p:sldId id="328" r:id="rId12"/>
    <p:sldId id="273" r:id="rId13"/>
    <p:sldId id="336" r:id="rId14"/>
    <p:sldId id="267" r:id="rId15"/>
    <p:sldId id="309" r:id="rId16"/>
    <p:sldId id="321" r:id="rId17"/>
    <p:sldId id="262" r:id="rId18"/>
    <p:sldId id="331" r:id="rId19"/>
    <p:sldId id="333" r:id="rId20"/>
    <p:sldId id="334" r:id="rId21"/>
    <p:sldId id="335" r:id="rId22"/>
    <p:sldId id="264" r:id="rId23"/>
    <p:sldId id="266" r:id="rId24"/>
    <p:sldId id="301" r:id="rId25"/>
    <p:sldId id="281" r:id="rId26"/>
    <p:sldId id="282" r:id="rId27"/>
    <p:sldId id="310" r:id="rId28"/>
    <p:sldId id="311" r:id="rId29"/>
    <p:sldId id="312" r:id="rId30"/>
    <p:sldId id="313" r:id="rId31"/>
    <p:sldId id="33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87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39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46333-0FD4-4697-A7EA-2AFE06903916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20E5F-88B6-421E-B96A-DF664832D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1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20E5F-88B6-421E-B96A-DF664832DC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98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20E5F-88B6-421E-B96A-DF664832DC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16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4C3EF2-EFB7-41B7-8552-592574E8ECB4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79428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91B26F-E698-44E5-B9BF-A431F48952B9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7077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4C3EF2-EFB7-41B7-8552-592574E8ECB4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3722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5FA41E0-A0BE-4BA5-8266-EC7E5DCF7E3C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96020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20E5F-88B6-421E-B96A-DF664832DC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04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20E5F-88B6-421E-B96A-DF664832DC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78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20E5F-88B6-421E-B96A-DF664832DC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14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7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2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228600"/>
            <a:ext cx="19621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7340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6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0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1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0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3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9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8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5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2"/>
                </a:solidFill>
                <a:latin typeface="+mn-lt"/>
              </a:defRPr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609600" y="1447800"/>
            <a:ext cx="7924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609600" y="6172200"/>
            <a:ext cx="8001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6600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033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1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Opening the Gravitational Wave Window on the Universe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Peter R. Saulson</a:t>
            </a:r>
          </a:p>
          <a:p>
            <a:r>
              <a:rPr lang="en-US" sz="2000" dirty="0" smtClean="0"/>
              <a:t>Martin A. </a:t>
            </a:r>
            <a:r>
              <a:rPr lang="en-US" sz="2000" dirty="0" err="1" smtClean="0"/>
              <a:t>Pomerantz</a:t>
            </a:r>
            <a:r>
              <a:rPr lang="en-US" sz="2000" dirty="0" smtClean="0"/>
              <a:t> ‘37 Professor of Physics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Syracuse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2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LIGO-G1600966</a:t>
            </a: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Imaging 2016, Stockholm, 13 June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E72B137-187C-4838-8BD4-D50177912B69}" type="slidenum">
              <a:rPr lang="en-US" altLang="en-US" sz="1400">
                <a:solidFill>
                  <a:schemeClr val="accent2"/>
                </a:solidFill>
                <a:latin typeface="Book Antiqua" panose="02040602050305030304" pitchFamily="18" charset="0"/>
              </a:rPr>
              <a:pPr/>
              <a:t>10</a:t>
            </a:fld>
            <a:endParaRPr lang="en-US" altLang="en-US" sz="1400">
              <a:latin typeface="Book Antiqua" panose="02040602050305030304" pitchFamily="18" charset="0"/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 set of freely-falling </a:t>
            </a:r>
            <a:br>
              <a:rPr lang="en-US" altLang="en-US" dirty="0" smtClean="0"/>
            </a:br>
            <a:r>
              <a:rPr lang="en-US" altLang="en-US" dirty="0" smtClean="0"/>
              <a:t>test masses</a:t>
            </a:r>
          </a:p>
        </p:txBody>
      </p:sp>
      <p:graphicFrame>
        <p:nvGraphicFramePr>
          <p:cNvPr id="5126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6917304"/>
              </p:ext>
            </p:extLst>
          </p:nvPr>
        </p:nvGraphicFramePr>
        <p:xfrm>
          <a:off x="2362200" y="1752600"/>
          <a:ext cx="4419600" cy="429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CorelDRAW" r:id="rId4" imgW="6172200" imgH="6172200" progId="CorelDraw.Graphic.8">
                  <p:embed/>
                </p:oleObj>
              </mc:Choice>
              <mc:Fallback>
                <p:oleObj name="CorelDRAW" r:id="rId4" imgW="6172200" imgH="6172200" progId="CorelDraw.Graphic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752600"/>
                        <a:ext cx="4419600" cy="4291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915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LIGO-G1600966</a:t>
            </a: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Imaging 2016, Stockholm, 13 June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AC65BB-596D-4A6C-90D9-4BA6C69D0AA8}" type="slidenum">
              <a:rPr lang="en-US" altLang="en-US" sz="1400">
                <a:solidFill>
                  <a:schemeClr val="accent2"/>
                </a:solidFill>
                <a:latin typeface="Book Antiqua" panose="02040602050305030304" pitchFamily="18" charset="0"/>
              </a:rPr>
              <a:pPr/>
              <a:t>11</a:t>
            </a:fld>
            <a:endParaRPr lang="en-US" altLang="en-US" sz="1400">
              <a:latin typeface="Book Antiqua" panose="02040602050305030304" pitchFamily="18" charset="0"/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 </a:t>
            </a:r>
            <a:r>
              <a:rPr lang="en-US" altLang="en-US" dirty="0" err="1" smtClean="0"/>
              <a:t>grav</a:t>
            </a:r>
            <a:r>
              <a:rPr lang="en-US" altLang="en-US" dirty="0" smtClean="0"/>
              <a:t> wave distorts set of test masses in a </a:t>
            </a:r>
            <a:r>
              <a:rPr lang="en-US" altLang="en-US" dirty="0" err="1" smtClean="0"/>
              <a:t>quadrupolar</a:t>
            </a:r>
            <a:r>
              <a:rPr lang="en-US" altLang="en-US" dirty="0" smtClean="0"/>
              <a:t> pattern</a:t>
            </a:r>
          </a:p>
        </p:txBody>
      </p:sp>
      <p:graphicFrame>
        <p:nvGraphicFramePr>
          <p:cNvPr id="7174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1757633"/>
              </p:ext>
            </p:extLst>
          </p:nvPr>
        </p:nvGraphicFramePr>
        <p:xfrm>
          <a:off x="2247900" y="1668379"/>
          <a:ext cx="46482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CorelDRAW" r:id="rId4" imgW="6743700" imgH="6134100" progId="CorelDraw.Graphic.8">
                  <p:embed/>
                </p:oleObj>
              </mc:Choice>
              <mc:Fallback>
                <p:oleObj name="CorelDRAW" r:id="rId4" imgW="6743700" imgH="6134100" progId="CorelDraw.Graphic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900" y="1668379"/>
                        <a:ext cx="46482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213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Gravitational wave</a:t>
            </a:r>
            <a:r>
              <a:rPr lang="en-US" sz="3600" dirty="0"/>
              <a:t> </a:t>
            </a:r>
            <a:r>
              <a:rPr lang="en-US" sz="3600" dirty="0" smtClean="0"/>
              <a:t>“strain” pattern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12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4723810" cy="43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6382" y="1917174"/>
            <a:ext cx="2819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Effect is transverse to the direction of propagation.</a:t>
            </a:r>
          </a:p>
          <a:p>
            <a:endParaRPr lang="en-US" sz="2400" dirty="0" smtClean="0"/>
          </a:p>
          <a:p>
            <a:r>
              <a:rPr lang="en-US" sz="2400" dirty="0"/>
              <a:t>S</a:t>
            </a:r>
            <a:r>
              <a:rPr lang="en-US" sz="2400" dirty="0" smtClean="0"/>
              <a:t>train amplitude:</a:t>
            </a:r>
            <a:br>
              <a:rPr lang="en-US" sz="2400" dirty="0" smtClean="0"/>
            </a:br>
            <a:r>
              <a:rPr lang="en-US" sz="2400" i="1" dirty="0" smtClean="0"/>
              <a:t>h = 2 </a:t>
            </a:r>
            <a:r>
              <a:rPr lang="en-US" sz="2400" i="1" dirty="0" smtClean="0">
                <a:latin typeface="Symbol" panose="05050102010706020507" pitchFamily="18" charset="2"/>
              </a:rPr>
              <a:t>D</a:t>
            </a:r>
            <a:r>
              <a:rPr lang="en-US" sz="2400" i="1" dirty="0" smtClean="0"/>
              <a:t>L/L</a:t>
            </a:r>
          </a:p>
          <a:p>
            <a:endParaRPr lang="en-US" sz="2400" i="1" dirty="0"/>
          </a:p>
          <a:p>
            <a:r>
              <a:rPr lang="en-US" sz="2400" dirty="0" smtClean="0"/>
              <a:t>The effect is bigger over longer baselines.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2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Founde</a:t>
            </a:r>
            <a:r>
              <a:rPr lang="en-US" dirty="0" smtClean="0"/>
              <a:t>rs </a:t>
            </a:r>
            <a:r>
              <a:rPr lang="en-US" dirty="0" smtClean="0"/>
              <a:t>of LIGO ca. 1972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7" y="2057400"/>
            <a:ext cx="2052877" cy="2247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09" y="2055125"/>
            <a:ext cx="2585416" cy="3659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055125"/>
            <a:ext cx="1680131" cy="22501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441960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LIGO’s co-inventors in the 1970s:</a:t>
            </a:r>
            <a:br>
              <a:rPr lang="en-US" dirty="0" smtClean="0"/>
            </a:br>
            <a:r>
              <a:rPr lang="en-US" dirty="0" smtClean="0"/>
              <a:t>Experimenters Rainer Weiss (MIT) and </a:t>
            </a:r>
          </a:p>
          <a:p>
            <a:r>
              <a:rPr lang="en-US" dirty="0" smtClean="0"/>
              <a:t>Ronald </a:t>
            </a:r>
            <a:r>
              <a:rPr lang="en-US" dirty="0" err="1" smtClean="0"/>
              <a:t>Drever</a:t>
            </a:r>
            <a:r>
              <a:rPr lang="en-US" dirty="0" smtClean="0"/>
              <a:t> (Glasgow, then Caltech), and theorist Kip Thorne (Caltech).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604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invent a </a:t>
            </a:r>
            <a:br>
              <a:rPr lang="en-US" dirty="0" smtClean="0"/>
            </a:br>
            <a:r>
              <a:rPr lang="en-US" dirty="0" smtClean="0"/>
              <a:t>gravitational wave detector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In principle, there’s no limit to how far apart we can put our test masses.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We’ve put ours 4 km apart.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1295" y="2210000"/>
            <a:ext cx="3523810" cy="32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92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LIGO </a:t>
            </a:r>
            <a:r>
              <a:rPr lang="en-US" dirty="0" smtClean="0"/>
              <a:t>Works</a:t>
            </a:r>
            <a:br>
              <a:rPr lang="en-US" dirty="0" smtClean="0"/>
            </a:br>
            <a:r>
              <a:rPr lang="en-US" sz="1400" dirty="0" smtClean="0"/>
              <a:t>Credit: LIGO/T. Pile</a:t>
            </a:r>
            <a:endParaRPr lang="en-US" dirty="0"/>
          </a:p>
        </p:txBody>
      </p:sp>
      <p:pic>
        <p:nvPicPr>
          <p:cNvPr id="4" name="Interferometer Animation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7831138" cy="4405313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9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Strain vs. time records the history of system that made the wave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57" y="1483774"/>
            <a:ext cx="4790054" cy="463640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5326" y="4903812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B. P. Abbott et al. (LIGO Scientific Collaboration and Virgo Collaboration)</a:t>
            </a:r>
          </a:p>
          <a:p>
            <a:r>
              <a:rPr lang="en-US"/>
              <a:t>Phys. Rev. Lett. 116, 061102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6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Orbital periods of stellar-mass binaries are in the audio band!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17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43457"/>
            <a:ext cx="6629399" cy="352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=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1828800"/>
            <a:ext cx="609600" cy="609600"/>
          </a:xfrm>
          <a:prstGeom prst="rect">
            <a:avLst/>
          </a:prstGeom>
        </p:spPr>
      </p:pic>
      <p:pic>
        <p:nvPicPr>
          <p:cNvPr id="6" name="m=10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840" y="3657600"/>
            <a:ext cx="609600" cy="609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Antenna pattern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50679"/>
            <a:ext cx="7772400" cy="291864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52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as an imaging device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0"/>
            <a:ext cx="4572000" cy="4572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51816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 LIGO/</a:t>
            </a:r>
            <a:br>
              <a:rPr lang="en-US" dirty="0" smtClean="0"/>
            </a:br>
            <a:r>
              <a:rPr lang="en-US" dirty="0" smtClean="0"/>
              <a:t>Axel </a:t>
            </a:r>
            <a:r>
              <a:rPr lang="en-US" dirty="0"/>
              <a:t>Mellinger</a:t>
            </a:r>
          </a:p>
        </p:txBody>
      </p:sp>
    </p:spTree>
    <p:extLst>
      <p:ext uri="{BB962C8B-B14F-4D97-AF65-F5344CB8AC3E}">
        <p14:creationId xmlns:p14="http://schemas.microsoft.com/office/powerpoint/2010/main" val="4173560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 about the new LIGO gravitational wave observatory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14 September 2015, LIGO heard the collision of two black holes by receiving their gravitational waves.</a:t>
            </a:r>
          </a:p>
          <a:p>
            <a:r>
              <a:rPr lang="en-US" dirty="0" smtClean="0"/>
              <a:t>The two black holes were each about 30 times more massive than our Sun.</a:t>
            </a:r>
          </a:p>
          <a:p>
            <a:r>
              <a:rPr lang="en-US" dirty="0" smtClean="0"/>
              <a:t>They spun around each other several times in the last few tenths of a second before they collided.</a:t>
            </a:r>
          </a:p>
          <a:p>
            <a:r>
              <a:rPr lang="en-US" dirty="0" smtClean="0"/>
              <a:t>This happened 1.3 billion light years away, 1.3 billion years ago.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48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Localization by triangulation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45" y="1846847"/>
            <a:ext cx="4676376" cy="388619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0845" y="3622970"/>
            <a:ext cx="3429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Benjamin P. Abbott et al. (LIGO Scientific Collaboration and Virgo Collaboration), </a:t>
            </a:r>
          </a:p>
          <a:p>
            <a:r>
              <a:rPr lang="en-US"/>
              <a:t>"Prospects for Observing and Localizing Gravitational-Wave Transients with Advanced LIGO and Advanced Virgo", </a:t>
            </a:r>
          </a:p>
          <a:p>
            <a:r>
              <a:rPr lang="en-US"/>
              <a:t>Living Rev. Relativity 19,  (2016)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4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localization via:</a:t>
            </a:r>
            <a:br>
              <a:rPr lang="en-US" dirty="0" smtClean="0"/>
            </a:br>
            <a:r>
              <a:rPr lang="en-US" dirty="0" smtClean="0"/>
              <a:t>signal ratios, more detectors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21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313" y="1676400"/>
            <a:ext cx="10047096" cy="2514600"/>
          </a:xfrm>
        </p:spPr>
      </p:pic>
      <p:sp>
        <p:nvSpPr>
          <p:cNvPr id="9" name="TextBox 8"/>
          <p:cNvSpPr txBox="1"/>
          <p:nvPr/>
        </p:nvSpPr>
        <p:spPr>
          <a:xfrm>
            <a:off x="304800" y="48006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Benjamin P. Abbott et al. (LIGO Scientific Collaboration and Virgo Collaboration), </a:t>
            </a:r>
          </a:p>
          <a:p>
            <a:r>
              <a:rPr lang="en-US"/>
              <a:t>"Prospects for Observing and Localizing Gravitational-Wave Transients with Advanced LIGO and Advanced Virgo", </a:t>
            </a:r>
          </a:p>
          <a:p>
            <a:r>
              <a:rPr lang="en-US"/>
              <a:t>Living Rev. Relativity 19,  (2016)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480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waves: </a:t>
            </a:r>
            <a:br>
              <a:rPr lang="en-US" dirty="0" smtClean="0"/>
            </a:br>
            <a:r>
              <a:rPr lang="en-US" dirty="0" smtClean="0"/>
              <a:t>new physics, new astronomy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Embody gravity’s obedience to the principle “no signal faster than light”</a:t>
            </a:r>
          </a:p>
          <a:p>
            <a:r>
              <a:rPr lang="en-US" dirty="0"/>
              <a:t>Are made when large masses </a:t>
            </a:r>
            <a:r>
              <a:rPr lang="en-US" dirty="0" smtClean="0"/>
              <a:t>orbit</a:t>
            </a:r>
            <a:r>
              <a:rPr lang="en-US" dirty="0" smtClean="0"/>
              <a:t> </a:t>
            </a:r>
            <a:r>
              <a:rPr lang="en-US" dirty="0"/>
              <a:t>at relativistic </a:t>
            </a:r>
            <a:r>
              <a:rPr lang="en-US" dirty="0" smtClean="0"/>
              <a:t>speeds</a:t>
            </a:r>
          </a:p>
          <a:p>
            <a:r>
              <a:rPr lang="en-US" dirty="0" smtClean="0"/>
              <a:t>Travel through otherwise opaque matter</a:t>
            </a:r>
          </a:p>
          <a:p>
            <a:r>
              <a:rPr lang="en-US" dirty="0" smtClean="0"/>
              <a:t>Can be generated by pure </a:t>
            </a:r>
            <a:r>
              <a:rPr lang="en-US" dirty="0" err="1" smtClean="0"/>
              <a:t>spacetime</a:t>
            </a:r>
            <a:endParaRPr lang="en-US" dirty="0" smtClean="0"/>
          </a:p>
          <a:p>
            <a:pPr lvl="1"/>
            <a:r>
              <a:rPr lang="en-US" dirty="0" smtClean="0"/>
              <a:t>Black holes</a:t>
            </a:r>
          </a:p>
          <a:p>
            <a:pPr lvl="1"/>
            <a:r>
              <a:rPr lang="en-US" dirty="0" smtClean="0"/>
              <a:t>Early universe </a:t>
            </a:r>
            <a:r>
              <a:rPr lang="en-US" dirty="0" smtClean="0"/>
              <a:t>fluctuations</a:t>
            </a:r>
          </a:p>
          <a:p>
            <a:r>
              <a:rPr lang="en-US" dirty="0" smtClean="0"/>
              <a:t>Can’t be made by any conceivable artificial source, but are a great new tool for astronomy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6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it take to build a gravitational wave detector?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We’ll need:</a:t>
            </a:r>
          </a:p>
          <a:p>
            <a:pPr lvl="1"/>
            <a:r>
              <a:rPr lang="en-US" dirty="0" smtClean="0"/>
              <a:t>A set of free test masses, far apart,</a:t>
            </a:r>
          </a:p>
          <a:p>
            <a:pPr lvl="1"/>
            <a:r>
              <a:rPr lang="en-US" dirty="0" smtClean="0"/>
              <a:t>A means to measure their relative motion, and</a:t>
            </a:r>
          </a:p>
          <a:p>
            <a:pPr lvl="1"/>
            <a:r>
              <a:rPr lang="en-US" dirty="0" smtClean="0"/>
              <a:t>Isolation of the masses from other causes of motion.</a:t>
            </a:r>
          </a:p>
          <a:p>
            <a:r>
              <a:rPr lang="en-US" dirty="0" smtClean="0"/>
              <a:t>Here’s the challenge:</a:t>
            </a:r>
          </a:p>
          <a:p>
            <a:pPr marL="457200" lvl="1" indent="0">
              <a:buNone/>
            </a:pPr>
            <a:r>
              <a:rPr lang="en-US" dirty="0" smtClean="0"/>
              <a:t>Best astrophysical estimates predict fractional separation changes of only 1 part in 10</a:t>
            </a:r>
            <a:r>
              <a:rPr lang="en-US" baseline="30000" dirty="0" smtClean="0"/>
              <a:t>21</a:t>
            </a:r>
            <a:r>
              <a:rPr lang="en-US" dirty="0" smtClean="0"/>
              <a:t>, or less.</a:t>
            </a:r>
          </a:p>
          <a:p>
            <a:pPr marL="457200" lvl="1" indent="0">
              <a:buNone/>
            </a:pPr>
            <a:r>
              <a:rPr lang="en-US" dirty="0" smtClean="0"/>
              <a:t>If test masses are separated by 4 km, that means a length change less than 10</a:t>
            </a:r>
            <a:r>
              <a:rPr lang="en-US" baseline="30000" dirty="0" smtClean="0"/>
              <a:t>-18</a:t>
            </a:r>
            <a:r>
              <a:rPr lang="en-US" dirty="0" smtClean="0"/>
              <a:t> m!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8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small is 10</a:t>
            </a:r>
            <a:r>
              <a:rPr lang="en-US" baseline="30000" dirty="0" smtClean="0"/>
              <a:t>-18</a:t>
            </a:r>
            <a:r>
              <a:rPr lang="en-US" dirty="0" smtClean="0"/>
              <a:t> 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Diameter of human hair: 10</a:t>
            </a:r>
            <a:r>
              <a:rPr lang="en-US" baseline="30000" dirty="0" smtClean="0"/>
              <a:t>-5</a:t>
            </a:r>
            <a:r>
              <a:rPr lang="en-US" dirty="0" smtClean="0"/>
              <a:t> m</a:t>
            </a:r>
          </a:p>
          <a:p>
            <a:r>
              <a:rPr lang="en-US" dirty="0" smtClean="0"/>
              <a:t>Diameter of atom: 10</a:t>
            </a:r>
            <a:r>
              <a:rPr lang="en-US" baseline="30000" dirty="0" smtClean="0"/>
              <a:t>-10</a:t>
            </a:r>
            <a:r>
              <a:rPr lang="en-US" dirty="0" smtClean="0"/>
              <a:t> m</a:t>
            </a:r>
          </a:p>
          <a:p>
            <a:r>
              <a:rPr lang="en-US" dirty="0" smtClean="0"/>
              <a:t>Diameter of atomic nucleus: 10</a:t>
            </a:r>
            <a:r>
              <a:rPr lang="en-US" baseline="30000" dirty="0" smtClean="0"/>
              <a:t>-14</a:t>
            </a:r>
            <a:r>
              <a:rPr lang="en-US" dirty="0" smtClean="0"/>
              <a:t> m</a:t>
            </a:r>
          </a:p>
          <a:p>
            <a:r>
              <a:rPr lang="en-US" dirty="0" smtClean="0"/>
              <a:t>Diameter of proton: 10</a:t>
            </a:r>
            <a:r>
              <a:rPr lang="en-US" baseline="30000" dirty="0" smtClean="0"/>
              <a:t>-15</a:t>
            </a:r>
            <a:r>
              <a:rPr lang="en-US" dirty="0"/>
              <a:t> </a:t>
            </a:r>
            <a:r>
              <a:rPr lang="en-US" dirty="0" smtClean="0"/>
              <a:t>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To succeed, we need to discern length changes 1,000 times smaller than a proton.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We can do it!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7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LIGO’s two sites observed from  2005 to 2010, then upgraded.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25</a:t>
            </a:fld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4090771" cy="248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891" y="1882269"/>
            <a:ext cx="38100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45720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LIGO Hanford Observatory, WA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72891" y="45720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LIGO Livingston Observatory, LA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4941332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Advanced LIGO will eventually have 10 times the sensitivity of initial LIGO. Last fall, when we were “halfway there”, we made our first observing run.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4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partners, GEO and Virgo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26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810330" cy="259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3657600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4648200"/>
            <a:ext cx="403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GEO, 600 m arms, near Hannover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52109" y="464127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Virgo, 3 km arms, near Pisa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6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GO Data_0000_Livings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" y="415379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2015 Sept 14 09:50:45 UTC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1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GO Data_0001_L+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415379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2015 Sept 14 09:50:45 UTC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7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GO Data_0002_Mod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415379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2015 Sept 14 09:50:45 UTC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1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that you might have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 black hole?</a:t>
            </a:r>
          </a:p>
          <a:p>
            <a:r>
              <a:rPr lang="en-US" dirty="0" smtClean="0"/>
              <a:t>What is a gravitational wave?</a:t>
            </a:r>
          </a:p>
          <a:p>
            <a:r>
              <a:rPr lang="en-US" dirty="0" smtClean="0"/>
              <a:t>What is LIGO? How does it work to detect gravitational waves?</a:t>
            </a:r>
          </a:p>
          <a:p>
            <a:r>
              <a:rPr lang="en-US" dirty="0" smtClean="0"/>
              <a:t>What did LIGO find?</a:t>
            </a:r>
          </a:p>
          <a:p>
            <a:r>
              <a:rPr lang="en-US" dirty="0" smtClean="0"/>
              <a:t>What kind of imaging can we do?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39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 to the signal</a:t>
            </a:r>
            <a:endParaRPr lang="en-US" dirty="0"/>
          </a:p>
        </p:txBody>
      </p:sp>
      <p:pic>
        <p:nvPicPr>
          <p:cNvPr id="4" name="LIGO Chirp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624013"/>
            <a:ext cx="7772400" cy="4371975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gravitational wave future </a:t>
            </a:r>
            <a:br>
              <a:rPr lang="en-US" dirty="0" smtClean="0"/>
            </a:br>
            <a:r>
              <a:rPr lang="en-US" dirty="0" smtClean="0"/>
              <a:t>is bright!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LIGO plans to start its next observing run within a few months. During that period, we hope to be joined by Virgo.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We ought to find more binary black holes.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Someday soon, perhaps also binary neutron stars, or even more exotic objects.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Stay tuned!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91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black hole?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If enough matter is placed into a small enough place, its gravity is so strong that nothing can escape from it, not even light. It then becomes invisible – a </a:t>
            </a:r>
            <a:r>
              <a:rPr lang="en-US" b="1" dirty="0" smtClean="0"/>
              <a:t>black hole.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dirty="0" smtClean="0"/>
              <a:t>If all of the matter of the Earth were squeezed into a ball </a:t>
            </a:r>
            <a:r>
              <a:rPr lang="en-US" dirty="0" smtClean="0"/>
              <a:t>2.5 cm in</a:t>
            </a:r>
            <a:r>
              <a:rPr lang="en-US" dirty="0" smtClean="0"/>
              <a:t> </a:t>
            </a:r>
            <a:r>
              <a:rPr lang="en-US" dirty="0" smtClean="0"/>
              <a:t>diameter, it would be a black hole.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To make the Sun a black hole, squeeze it into </a:t>
            </a:r>
            <a:r>
              <a:rPr lang="en-US" dirty="0" smtClean="0"/>
              <a:t>6.5 km in </a:t>
            </a:r>
            <a:r>
              <a:rPr lang="en-US" dirty="0" smtClean="0"/>
              <a:t>diameter. (Its actual diameter is </a:t>
            </a:r>
            <a:r>
              <a:rPr lang="en-US" dirty="0" smtClean="0"/>
              <a:t>1.4 </a:t>
            </a:r>
            <a:r>
              <a:rPr lang="en-US" dirty="0" smtClean="0"/>
              <a:t>million </a:t>
            </a:r>
            <a:r>
              <a:rPr lang="en-US" dirty="0" smtClean="0"/>
              <a:t>km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4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gravitational wave?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A </a:t>
            </a:r>
            <a:r>
              <a:rPr lang="en-US" b="1" dirty="0" smtClean="0"/>
              <a:t>gravitational wave</a:t>
            </a:r>
            <a:r>
              <a:rPr lang="en-US" dirty="0" smtClean="0"/>
              <a:t> is a ripple in space itself.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Gravitational waves travel at the speed of light.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They are made when large masses (like large stars that have turned into black holes) move at close to the speed of light.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90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how two black holes generate gravitational waves</a:t>
            </a:r>
            <a:endParaRPr lang="en-US" dirty="0"/>
          </a:p>
        </p:txBody>
      </p:sp>
      <p:pic>
        <p:nvPicPr>
          <p:cNvPr id="4" name="Black Hole Waves Animation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7678738" cy="4319588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What </a:t>
            </a:r>
            <a:r>
              <a:rPr lang="en-US" sz="3200" u="sng" dirty="0" smtClean="0"/>
              <a:t>is</a:t>
            </a:r>
            <a:r>
              <a:rPr lang="en-US" sz="3200" dirty="0" smtClean="0"/>
              <a:t> a gravitational wave, anyway?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And, can that understanding suggest a way to detect them?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LIGO-G1600966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Imaging 2016, Stockholm, 13 June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84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LIGO-G1600966</a:t>
            </a: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Imaging 2016, Stockholm, 13 June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E72B137-187C-4838-8BD4-D50177912B69}" type="slidenum">
              <a:rPr lang="en-US" altLang="en-US" sz="1400">
                <a:solidFill>
                  <a:schemeClr val="accent2"/>
                </a:solidFill>
                <a:latin typeface="Book Antiqua" panose="02040602050305030304" pitchFamily="18" charset="0"/>
              </a:rPr>
              <a:pPr/>
              <a:t>8</a:t>
            </a:fld>
            <a:endParaRPr lang="en-US" altLang="en-US" sz="1400">
              <a:latin typeface="Book Antiqua" panose="02040602050305030304" pitchFamily="18" charset="0"/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 set of free test charges</a:t>
            </a:r>
          </a:p>
        </p:txBody>
      </p:sp>
      <p:graphicFrame>
        <p:nvGraphicFramePr>
          <p:cNvPr id="5126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6941728"/>
              </p:ext>
            </p:extLst>
          </p:nvPr>
        </p:nvGraphicFramePr>
        <p:xfrm>
          <a:off x="2266950" y="1574131"/>
          <a:ext cx="4610100" cy="451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CorelDRAW" r:id="rId4" imgW="6172200" imgH="6172200" progId="CorelDraw.Graphic.8">
                  <p:embed/>
                </p:oleObj>
              </mc:Choice>
              <mc:Fallback>
                <p:oleObj name="CorelDRAW" r:id="rId4" imgW="6172200" imgH="6172200" progId="CorelDraw.Graphic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1574131"/>
                        <a:ext cx="4610100" cy="451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766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LIGO-G1600966</a:t>
            </a: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Imaging 2016, Stockholm, 13 June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CDDD246-8005-4E10-9F09-313D45C5EEAA}" type="slidenum">
              <a:rPr lang="en-US" altLang="en-US" sz="1400">
                <a:solidFill>
                  <a:schemeClr val="accent2"/>
                </a:solidFill>
                <a:latin typeface="Book Antiqua" panose="02040602050305030304" pitchFamily="18" charset="0"/>
              </a:rPr>
              <a:pPr/>
              <a:t>9</a:t>
            </a:fld>
            <a:endParaRPr lang="en-US" altLang="en-US" sz="1400">
              <a:latin typeface="Book Antiqua" panose="02040602050305030304" pitchFamily="18" charset="0"/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Electromagnetic wave moves charged test bodies</a:t>
            </a:r>
          </a:p>
        </p:txBody>
      </p:sp>
      <p:graphicFrame>
        <p:nvGraphicFramePr>
          <p:cNvPr id="6150" name="Object 4"/>
          <p:cNvGraphicFramePr>
            <a:graphicFrameLocks noGrp="1"/>
          </p:cNvGraphicFramePr>
          <p:nvPr>
            <p:ph type="body" idx="1"/>
          </p:nvPr>
        </p:nvGraphicFramePr>
        <p:xfrm>
          <a:off x="2319338" y="1524000"/>
          <a:ext cx="4503737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CorelDRAW" r:id="rId4" imgW="6134100" imgH="6219825" progId="CorelDraw.Graphic.8">
                  <p:embed/>
                </p:oleObj>
              </mc:Choice>
              <mc:Fallback>
                <p:oleObj name="CorelDRAW" r:id="rId4" imgW="6134100" imgH="6219825" progId="CorelDraw.Graphic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9338" y="1524000"/>
                        <a:ext cx="4503737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458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ange Lines">
  <a:themeElements>
    <a:clrScheme name="Orange Lines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range Lines.pot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range Lines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Lines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maryland colloquium</Template>
  <TotalTime>1392</TotalTime>
  <Words>1165</Words>
  <Application>Microsoft Office PowerPoint</Application>
  <PresentationFormat>On-screen Show (4:3)</PresentationFormat>
  <Paragraphs>199</Paragraphs>
  <Slides>31</Slides>
  <Notes>9</Notes>
  <HiddenSlides>0</HiddenSlides>
  <MMClips>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Book Antiqua</vt:lpstr>
      <vt:lpstr>Calibri</vt:lpstr>
      <vt:lpstr>Symbol</vt:lpstr>
      <vt:lpstr>Times New Roman</vt:lpstr>
      <vt:lpstr>Orange Lines</vt:lpstr>
      <vt:lpstr>CorelDRAW</vt:lpstr>
      <vt:lpstr>Opening the Gravitational Wave Window on the Universe</vt:lpstr>
      <vt:lpstr>Facts about the new LIGO gravitational wave observatory</vt:lpstr>
      <vt:lpstr>Questions that you might have</vt:lpstr>
      <vt:lpstr>What is a black hole?</vt:lpstr>
      <vt:lpstr>What is a gravitational wave?</vt:lpstr>
      <vt:lpstr>Here’s how two black holes generate gravitational waves</vt:lpstr>
      <vt:lpstr>What is a gravitational wave, anyway?</vt:lpstr>
      <vt:lpstr>A set of free test charges</vt:lpstr>
      <vt:lpstr>Electromagnetic wave moves charged test bodies</vt:lpstr>
      <vt:lpstr>A set of freely-falling  test masses</vt:lpstr>
      <vt:lpstr>A grav wave distorts set of test masses in a quadrupolar pattern</vt:lpstr>
      <vt:lpstr>Gravitational wave “strain” pattern</vt:lpstr>
      <vt:lpstr>Founders of LIGO ca. 1972</vt:lpstr>
      <vt:lpstr>Let’s invent a  gravitational wave detector</vt:lpstr>
      <vt:lpstr>How LIGO Works Credit: LIGO/T. Pile</vt:lpstr>
      <vt:lpstr>Strain vs. time records the history of system that made the wave</vt:lpstr>
      <vt:lpstr>Orbital periods of stellar-mass binaries are in the audio band!</vt:lpstr>
      <vt:lpstr>Antenna pattern</vt:lpstr>
      <vt:lpstr>LIGO as an imaging device</vt:lpstr>
      <vt:lpstr>Localization by triangulation</vt:lpstr>
      <vt:lpstr>Improved localization via: signal ratios, more detectors</vt:lpstr>
      <vt:lpstr>Gravitational waves:  new physics, new astronomy</vt:lpstr>
      <vt:lpstr>What does it take to build a gravitational wave detector?</vt:lpstr>
      <vt:lpstr>How small is 10-18 m?</vt:lpstr>
      <vt:lpstr>LIGO’s two sites observed from  2005 to 2010, then upgraded.</vt:lpstr>
      <vt:lpstr>Our partners, GEO and Virgo</vt:lpstr>
      <vt:lpstr>PowerPoint Presentation</vt:lpstr>
      <vt:lpstr>PowerPoint Presentation</vt:lpstr>
      <vt:lpstr>PowerPoint Presentation</vt:lpstr>
      <vt:lpstr>Listen to the signal</vt:lpstr>
      <vt:lpstr>The gravitational wave future  is bright!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Advanced LIGO  is about to see</dc:title>
  <dc:creator>saulson-user</dc:creator>
  <cp:lastModifiedBy>saulson-user</cp:lastModifiedBy>
  <cp:revision>190</cp:revision>
  <dcterms:created xsi:type="dcterms:W3CDTF">2014-12-02T17:02:10Z</dcterms:created>
  <dcterms:modified xsi:type="dcterms:W3CDTF">2016-06-02T19:13:29Z</dcterms:modified>
</cp:coreProperties>
</file>