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47"/>
  </p:notesMasterIdLst>
  <p:handoutMasterIdLst>
    <p:handoutMasterId r:id="rId48"/>
  </p:handoutMasterIdLst>
  <p:sldIdLst>
    <p:sldId id="302" r:id="rId2"/>
    <p:sldId id="321" r:id="rId3"/>
    <p:sldId id="322" r:id="rId4"/>
    <p:sldId id="314" r:id="rId5"/>
    <p:sldId id="352" r:id="rId6"/>
    <p:sldId id="318" r:id="rId7"/>
    <p:sldId id="315" r:id="rId8"/>
    <p:sldId id="339" r:id="rId9"/>
    <p:sldId id="340" r:id="rId10"/>
    <p:sldId id="341" r:id="rId11"/>
    <p:sldId id="333" r:id="rId12"/>
    <p:sldId id="316" r:id="rId13"/>
    <p:sldId id="344" r:id="rId14"/>
    <p:sldId id="349" r:id="rId15"/>
    <p:sldId id="345" r:id="rId16"/>
    <p:sldId id="363" r:id="rId17"/>
    <p:sldId id="364" r:id="rId18"/>
    <p:sldId id="365" r:id="rId19"/>
    <p:sldId id="366" r:id="rId20"/>
    <p:sldId id="367" r:id="rId21"/>
    <p:sldId id="368" r:id="rId22"/>
    <p:sldId id="369" r:id="rId23"/>
    <p:sldId id="370" r:id="rId24"/>
    <p:sldId id="346" r:id="rId25"/>
    <p:sldId id="334" r:id="rId26"/>
    <p:sldId id="335" r:id="rId27"/>
    <p:sldId id="336" r:id="rId28"/>
    <p:sldId id="371" r:id="rId29"/>
    <p:sldId id="351" r:id="rId30"/>
    <p:sldId id="303" r:id="rId31"/>
    <p:sldId id="408" r:id="rId32"/>
    <p:sldId id="354" r:id="rId33"/>
    <p:sldId id="355" r:id="rId34"/>
    <p:sldId id="356" r:id="rId35"/>
    <p:sldId id="357" r:id="rId36"/>
    <p:sldId id="415" r:id="rId37"/>
    <p:sldId id="347" r:id="rId38"/>
    <p:sldId id="360" r:id="rId39"/>
    <p:sldId id="361" r:id="rId40"/>
    <p:sldId id="362" r:id="rId41"/>
    <p:sldId id="328" r:id="rId42"/>
    <p:sldId id="329" r:id="rId43"/>
    <p:sldId id="330" r:id="rId44"/>
    <p:sldId id="350" r:id="rId45"/>
    <p:sldId id="372" r:id="rId4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6047" autoAdjust="0"/>
  </p:normalViewPr>
  <p:slideViewPr>
    <p:cSldViewPr>
      <p:cViewPr varScale="1">
        <p:scale>
          <a:sx n="114" d="100"/>
          <a:sy n="114" d="100"/>
        </p:scale>
        <p:origin x="156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488" y="0"/>
            <a:ext cx="294163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algn="r"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78863"/>
            <a:ext cx="294322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488" y="8678863"/>
            <a:ext cx="294163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algn="r" defTabSz="900113">
              <a:defRPr sz="1200"/>
            </a:lvl1pPr>
          </a:lstStyle>
          <a:p>
            <a:pPr>
              <a:defRPr/>
            </a:pPr>
            <a:fld id="{E298F390-BB0A-9745-9D6A-1532A2CDA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365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algn="r"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algn="r" defTabSz="900113">
              <a:defRPr sz="1200"/>
            </a:lvl1pPr>
          </a:lstStyle>
          <a:p>
            <a:pPr>
              <a:defRPr/>
            </a:pPr>
            <a:fld id="{107A017B-F9B1-9743-8104-3F7AB792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038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9F0247-70FA-5940-945F-C3B0AAAD37B6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is designed to be an observatory, not a one-off proof that GWs exist.  What do we look for?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There are number of predicted astrophysical sources of gravitational radiation, and most of them involve cataclysmic events.</a:t>
            </a:r>
          </a:p>
          <a:p>
            <a:pPr>
              <a:defRPr/>
            </a:pPr>
            <a:r>
              <a:rPr lang="en-US" dirty="0"/>
              <a:t>Binary systems – NSs and BHs, most likely source, theoretically well understood with known waveforms</a:t>
            </a:r>
          </a:p>
          <a:p>
            <a:pPr>
              <a:defRPr/>
            </a:pPr>
            <a:r>
              <a:rPr lang="en-US" dirty="0"/>
              <a:t>Bursts – GW emissions that are not well modeled or understood.  These include asymmetrically core collapse supernova, cosmic strings, and perhaps unknown sources</a:t>
            </a:r>
          </a:p>
          <a:p>
            <a:pPr>
              <a:defRPr/>
            </a:pPr>
            <a:r>
              <a:rPr lang="en-US" dirty="0"/>
              <a:t>The residual GW background</a:t>
            </a:r>
          </a:p>
          <a:p>
            <a:pPr>
              <a:defRPr/>
            </a:pPr>
            <a:r>
              <a:rPr lang="en-US" dirty="0"/>
              <a:t>Continuously emitting sources such as spinning neutron stars, which have a pure monotone emission. 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96C5F8-3F63-4854-B4B8-2B64DD9E14E3}" type="slidenum">
              <a:rPr lang="en-US"/>
              <a:pPr/>
              <a:t>10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03" tIns="45702" rIns="91403" bIns="45702"/>
          <a:lstStyle/>
          <a:p>
            <a:endParaRPr lang="en-US">
              <a:latin typeface="Times New Roman" pitchFamily="-105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07038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Intro to GW Astronomy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6DA8A-7F1F-1147-9C6C-874CAACCC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69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Intro to GW Astronomy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6D1C0-7B07-5D4E-852F-C652A90D9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69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 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sted1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682625"/>
            <a:ext cx="7634287" cy="6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1375172" y="89297"/>
            <a:ext cx="7134820" cy="473273"/>
          </a:xfrm>
          <a:prstGeom prst="rect">
            <a:avLst/>
          </a:prstGeom>
        </p:spPr>
        <p:txBody>
          <a:bodyPr lIns="0" tIns="0" rIns="0" bIns="0"/>
          <a:lstStyle>
            <a:lvl1pPr marL="0" marR="0" defTabSz="410751">
              <a:lnSpc>
                <a:spcPts val="3867"/>
              </a:lnSpc>
              <a:spcBef>
                <a:spcPts val="211"/>
              </a:spcBef>
              <a:tabLst>
                <a:tab pos="857220" algn="l"/>
              </a:tabLst>
              <a:defRPr sz="320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16223777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Intro to GW Astronomy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5BD74-D3CF-0748-A42B-5AACE3A733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39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455414" y="1384102"/>
            <a:ext cx="8233172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7" tIns="35717" rIns="35717" bIns="35717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8771976" y="6391831"/>
            <a:ext cx="149076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b">
            <a:spAutoFit/>
          </a:bodyPr>
          <a:lstStyle>
            <a:lvl1pPr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/ </a:t>
            </a:r>
          </a:p>
        </p:txBody>
      </p:sp>
      <p:sp>
        <p:nvSpPr>
          <p:cNvPr id="27" name="Shape 27"/>
          <p:cNvSpPr/>
          <p:nvPr/>
        </p:nvSpPr>
        <p:spPr>
          <a:xfrm>
            <a:off x="410766" y="1214438"/>
            <a:ext cx="8322469" cy="53578"/>
          </a:xfrm>
          <a:prstGeom prst="rect">
            <a:avLst/>
          </a:prstGeom>
          <a:solidFill>
            <a:srgbClr val="D6A800"/>
          </a:solidFill>
          <a:ln w="25400">
            <a:solidFill>
              <a:srgbClr val="000000"/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3600"/>
            </a:pPr>
            <a:endParaRPr/>
          </a:p>
        </p:txBody>
      </p:sp>
      <p:sp>
        <p:nvSpPr>
          <p:cNvPr id="28" name="Shape 28"/>
          <p:cNvSpPr/>
          <p:nvPr/>
        </p:nvSpPr>
        <p:spPr>
          <a:xfrm>
            <a:off x="419695" y="1330524"/>
            <a:ext cx="8322469" cy="133945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9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13320" y="125015"/>
            <a:ext cx="1032926" cy="437555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01836" y="232172"/>
            <a:ext cx="7188398" cy="910828"/>
          </a:xfrm>
          <a:prstGeom prst="rect">
            <a:avLst/>
          </a:prstGeom>
        </p:spPr>
        <p:txBody>
          <a:bodyPr lIns="35717" tIns="35717" rIns="35717" bIns="35717" anchor="b"/>
          <a:lstStyle>
            <a:lvl1pPr algn="l" defTabSz="410751">
              <a:defRPr sz="3000" b="0">
                <a:solidFill>
                  <a:srgbClr val="004479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401836" y="1437679"/>
            <a:ext cx="8340328" cy="4813102"/>
          </a:xfrm>
          <a:prstGeom prst="rect">
            <a:avLst/>
          </a:prstGeom>
        </p:spPr>
        <p:txBody>
          <a:bodyPr lIns="35717" tIns="35717" rIns="35717" bIns="35717"/>
          <a:lstStyle>
            <a:lvl1pPr marL="187517" indent="-187517" defTabSz="410751">
              <a:spcBef>
                <a:spcPts val="703"/>
              </a:spcBef>
              <a:buClrTx/>
              <a:buFontTx/>
              <a:defRPr sz="1800">
                <a:solidFill>
                  <a:srgbClr val="4242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500045" indent="-187517" defTabSz="410751">
              <a:spcBef>
                <a:spcPts val="703"/>
              </a:spcBef>
              <a:buClrTx/>
              <a:buFontTx/>
              <a:buChar char="•"/>
              <a:defRPr sz="1800">
                <a:solidFill>
                  <a:srgbClr val="4242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812573" indent="-187517" defTabSz="410751">
              <a:spcBef>
                <a:spcPts val="703"/>
              </a:spcBef>
              <a:buClrTx/>
              <a:buFontTx/>
              <a:buChar char="•"/>
              <a:defRPr sz="1800">
                <a:solidFill>
                  <a:srgbClr val="4242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125101" indent="-187517" defTabSz="410751">
              <a:spcBef>
                <a:spcPts val="703"/>
              </a:spcBef>
              <a:buClrTx/>
              <a:buFontTx/>
              <a:defRPr sz="1800">
                <a:solidFill>
                  <a:srgbClr val="4242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437629" indent="-187517" defTabSz="410751">
              <a:spcBef>
                <a:spcPts val="703"/>
              </a:spcBef>
              <a:buClrTx/>
              <a:buFontTx/>
              <a:buChar char="•"/>
              <a:defRPr sz="1800">
                <a:solidFill>
                  <a:srgbClr val="4242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xfrm>
            <a:off x="8626078" y="6465094"/>
            <a:ext cx="219386" cy="210812"/>
          </a:xfrm>
          <a:prstGeom prst="rect">
            <a:avLst/>
          </a:prstGeom>
        </p:spPr>
        <p:txBody>
          <a:bodyPr lIns="35717" tIns="35717" rIns="35717" bIns="35717" anchor="t"/>
          <a:lstStyle>
            <a:lvl1pPr defTabSz="410751"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203647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248400"/>
            <a:ext cx="3657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Raab - Intro to GW Astronomy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F5A0975-1803-DE46-8F54-29127C4011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57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2390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Raab - Intro to GW Astronomy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6518C8F-5214-F34C-B4EB-4EAFCC95D5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19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Intro to GW Astronomy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3A711-01DE-9C4D-A766-AD87BDAC1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11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-1295400" y="62484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Intro to GW Astronomy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244CC-88F7-B741-ABEA-29EACDCA5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03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Intro to GW Astronomy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7AAFD-5CC9-094C-B43C-6DF832D8A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Intro to GW Astronomy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4310B-EE97-7442-930E-12E436E4C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02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Intro to GW Astronomy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71AD1-B32E-9C47-A4B3-96FA82527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0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Intro to GW Astronomy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317FA-3C5D-644B-AB01-586F21D0C4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05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Intro to GW Astronomy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0ACC3-A54F-F649-866A-232BBABD2A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72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Intro to GW Astronomy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96DE8-AE38-5C44-BE82-EE71AA75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79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Intro to GW Astronomy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B1D99-9B66-A14D-83E1-8220989CF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0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1" i="1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Raab - Intro to GW Astronomy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Helvetica" charset="0"/>
              </a:defRPr>
            </a:lvl1pPr>
          </a:lstStyle>
          <a:p>
            <a:pPr>
              <a:defRPr/>
            </a:pPr>
            <a:fld id="{603AB50E-9E1D-DE48-BBA4-32FEDEB6B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28600"/>
            <a:ext cx="6019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762000" y="6322791"/>
            <a:ext cx="6649256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r>
              <a:rPr lang="en-US" sz="900" dirty="0">
                <a:solidFill>
                  <a:schemeClr val="tx2"/>
                </a:solidFill>
                <a:latin typeface="Helvetica" charset="0"/>
              </a:rPr>
              <a:t>LIGO-G1600932</a:t>
            </a:r>
            <a:r>
              <a:rPr lang="en-US" sz="1400" dirty="0">
                <a:solidFill>
                  <a:schemeClr val="tx2"/>
                </a:solidFill>
                <a:latin typeface="Helvetica" charset="0"/>
              </a:rPr>
              <a:t>			 				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36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" name="Photo Editor Photo" r:id="rId20" imgW="4409524" imgH="3219899" progId="MSPhotoEd.3">
                  <p:embed/>
                </p:oleObj>
              </mc:Choice>
              <mc:Fallback>
                <p:oleObj name="Photo Editor Photo" r:id="rId20" imgW="4409524" imgH="321989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lsc_logo.gif"/>
          <p:cNvPicPr>
            <a:picLocks noChangeAspect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23" b="26346"/>
          <a:stretch/>
        </p:blipFill>
        <p:spPr>
          <a:xfrm>
            <a:off x="7833318" y="1066800"/>
            <a:ext cx="1310682" cy="558158"/>
          </a:xfrm>
          <a:prstGeom prst="rect">
            <a:avLst/>
          </a:prstGeom>
        </p:spPr>
      </p:pic>
      <p:pic>
        <p:nvPicPr>
          <p:cNvPr id="14" name="Picture 2" descr="NSF_LOGO_4-Color_bitmap_Logo.png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0"/>
            <a:ext cx="10922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charset="0"/>
        <a:buChar char="l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charset="0"/>
        <a:buChar char="l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wmf"/><Relationship Id="rId9" Type="http://schemas.openxmlformats.org/officeDocument/2006/relationships/image" Target="../media/image19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iopscience.iop.org/0264-9381/32/7/074001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8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57.png"/><Relationship Id="rId10" Type="http://schemas.openxmlformats.org/officeDocument/2006/relationships/image" Target="../media/image1.png"/><Relationship Id="rId4" Type="http://schemas.openxmlformats.org/officeDocument/2006/relationships/image" Target="../media/image56.png"/><Relationship Id="rId9" Type="http://schemas.openxmlformats.org/officeDocument/2006/relationships/oleObject" Target="../embeddings/oleObject4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65" y="1600200"/>
            <a:ext cx="7075635" cy="516845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838200" y="12192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</a:defRPr>
            </a:lvl9pPr>
          </a:lstStyle>
          <a:p>
            <a:r>
              <a:rPr lang="en-US" dirty="0"/>
              <a:t>Introduction to Gravitational-Wave Astronomy </a:t>
            </a:r>
            <a:r>
              <a:rPr lang="mr-IN" dirty="0"/>
              <a:t>–</a:t>
            </a:r>
            <a:r>
              <a:rPr lang="en-US" dirty="0"/>
              <a:t> Teacher Edition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2971800"/>
            <a:ext cx="6400800" cy="1752600"/>
          </a:xfrm>
        </p:spPr>
        <p:txBody>
          <a:bodyPr/>
          <a:lstStyle/>
          <a:p>
            <a:r>
              <a:rPr lang="en-US" dirty="0"/>
              <a:t>Fred Raab,</a:t>
            </a:r>
          </a:p>
          <a:p>
            <a:r>
              <a:rPr lang="en-US" dirty="0"/>
              <a:t>for the LIGO Laboratory and the LIGO Scientific Collaboration</a:t>
            </a:r>
          </a:p>
          <a:p>
            <a:r>
              <a:rPr lang="en-US"/>
              <a:t>15-Jul-19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474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40" name="Group 2"/>
          <p:cNvGrpSpPr>
            <a:grpSpLocks/>
          </p:cNvGrpSpPr>
          <p:nvPr/>
        </p:nvGrpSpPr>
        <p:grpSpPr bwMode="auto">
          <a:xfrm>
            <a:off x="1460500" y="1590675"/>
            <a:ext cx="5449888" cy="3057525"/>
            <a:chOff x="279" y="1002"/>
            <a:chExt cx="3433" cy="1926"/>
          </a:xfrm>
        </p:grpSpPr>
        <p:sp>
          <p:nvSpPr>
            <p:cNvPr id="1819651" name="Rectangle 3"/>
            <p:cNvSpPr>
              <a:spLocks noChangeArrowheads="1"/>
            </p:cNvSpPr>
            <p:nvPr/>
          </p:nvSpPr>
          <p:spPr bwMode="auto">
            <a:xfrm>
              <a:off x="456" y="1152"/>
              <a:ext cx="3256" cy="17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rgbClr val="C8CA76"/>
                </a:gs>
                <a:gs pos="100000">
                  <a:schemeClr val="bg2"/>
                </a:gs>
              </a:gsLst>
              <a:lin ang="5400000" scaled="1"/>
            </a:gradFill>
            <a:ln w="127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000" i="1">
                <a:solidFill>
                  <a:schemeClr val="accent2"/>
                </a:solidFill>
                <a:latin typeface="Helvetica" pitchFamily="-105" charset="0"/>
                <a:cs typeface="ＭＳ Ｐゴシック" pitchFamily="-105" charset="-128"/>
              </a:endParaRPr>
            </a:p>
          </p:txBody>
        </p:sp>
        <p:sp>
          <p:nvSpPr>
            <p:cNvPr id="65585" name="Text Box 4"/>
            <p:cNvSpPr txBox="1">
              <a:spLocks noChangeArrowheads="1"/>
            </p:cNvSpPr>
            <p:nvPr/>
          </p:nvSpPr>
          <p:spPr bwMode="auto">
            <a:xfrm rot="-5400000">
              <a:off x="78" y="1960"/>
              <a:ext cx="575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accent2"/>
                  </a:solidFill>
                  <a:latin typeface="Helvetica" pitchFamily="-105" charset="0"/>
                </a:rPr>
                <a:t>frequency</a:t>
              </a:r>
            </a:p>
          </p:txBody>
        </p:sp>
        <p:sp>
          <p:nvSpPr>
            <p:cNvPr id="65586" name="Text Box 5"/>
            <p:cNvSpPr txBox="1">
              <a:spLocks noChangeArrowheads="1"/>
            </p:cNvSpPr>
            <p:nvPr/>
          </p:nvSpPr>
          <p:spPr bwMode="auto">
            <a:xfrm>
              <a:off x="1934" y="1002"/>
              <a:ext cx="313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accent2"/>
                  </a:solidFill>
                  <a:latin typeface="Helvetica" pitchFamily="-105" charset="0"/>
                </a:rPr>
                <a:t>time</a:t>
              </a:r>
              <a:endParaRPr lang="en-US" sz="1200" b="1">
                <a:latin typeface="Helvetica" pitchFamily="-105" charset="0"/>
              </a:endParaRPr>
            </a:p>
          </p:txBody>
        </p:sp>
      </p:grpSp>
      <p:sp>
        <p:nvSpPr>
          <p:cNvPr id="6554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ＭＳ Ｐゴシック" pitchFamily="-105" charset="-128"/>
              </a:rPr>
              <a:t>Frequency-Time </a:t>
            </a:r>
            <a:br>
              <a:rPr lang="en-US" sz="3200" dirty="0">
                <a:ea typeface="ＭＳ Ｐゴシック" pitchFamily="-105" charset="-128"/>
              </a:rPr>
            </a:br>
            <a:r>
              <a:rPr lang="en-US" sz="3200" dirty="0">
                <a:ea typeface="ＭＳ Ｐゴシック" pitchFamily="-105" charset="-128"/>
              </a:rPr>
              <a:t>Characteristics of GW Sources</a:t>
            </a:r>
          </a:p>
        </p:txBody>
      </p:sp>
      <p:grpSp>
        <p:nvGrpSpPr>
          <p:cNvPr id="65542" name="Group 8"/>
          <p:cNvGrpSpPr>
            <a:grpSpLocks/>
          </p:cNvGrpSpPr>
          <p:nvPr/>
        </p:nvGrpSpPr>
        <p:grpSpPr bwMode="auto">
          <a:xfrm>
            <a:off x="1814513" y="1841500"/>
            <a:ext cx="398462" cy="2819400"/>
            <a:chOff x="502" y="1160"/>
            <a:chExt cx="251" cy="1776"/>
          </a:xfrm>
        </p:grpSpPr>
        <p:sp>
          <p:nvSpPr>
            <p:cNvPr id="65582" name="Freeform 9"/>
            <p:cNvSpPr>
              <a:spLocks/>
            </p:cNvSpPr>
            <p:nvPr/>
          </p:nvSpPr>
          <p:spPr bwMode="auto">
            <a:xfrm>
              <a:off x="706" y="1160"/>
              <a:ext cx="47" cy="1776"/>
            </a:xfrm>
            <a:custGeom>
              <a:avLst/>
              <a:gdLst>
                <a:gd name="T0" fmla="*/ 0 w 1"/>
                <a:gd name="T1" fmla="*/ 3120 h 1472"/>
                <a:gd name="T2" fmla="*/ 0 w 1"/>
                <a:gd name="T3" fmla="*/ 0 h 1472"/>
                <a:gd name="T4" fmla="*/ 0 60000 65536"/>
                <a:gd name="T5" fmla="*/ 0 60000 65536"/>
                <a:gd name="T6" fmla="*/ 0 w 1"/>
                <a:gd name="T7" fmla="*/ 0 h 1472"/>
                <a:gd name="T8" fmla="*/ 1 w 1"/>
                <a:gd name="T9" fmla="*/ 1472 h 14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472">
                  <a:moveTo>
                    <a:pt x="0" y="1472"/>
                  </a:moveTo>
                  <a:cubicBezTo>
                    <a:pt x="0" y="1472"/>
                    <a:pt x="0" y="736"/>
                    <a:pt x="0" y="0"/>
                  </a:cubicBezTo>
                </a:path>
              </a:pathLst>
            </a:custGeom>
            <a:noFill/>
            <a:ln w="101600">
              <a:pattFill prst="pct50">
                <a:fgClr>
                  <a:srgbClr val="FF0000"/>
                </a:fgClr>
                <a:bgClr>
                  <a:srgbClr val="FF5050"/>
                </a:bgClr>
              </a:patt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3" name="Text Box 10"/>
            <p:cNvSpPr txBox="1">
              <a:spLocks noChangeArrowheads="1"/>
            </p:cNvSpPr>
            <p:nvPr/>
          </p:nvSpPr>
          <p:spPr bwMode="auto">
            <a:xfrm rot="-5400000">
              <a:off x="397" y="1908"/>
              <a:ext cx="383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FF0000"/>
                  </a:solidFill>
                  <a:latin typeface="Times" pitchFamily="-105" charset="0"/>
                </a:rPr>
                <a:t>Bursts</a:t>
              </a:r>
              <a:endParaRPr lang="en-US" sz="1200" b="1">
                <a:latin typeface="Helvetica" pitchFamily="-105" charset="0"/>
              </a:endParaRPr>
            </a:p>
          </p:txBody>
        </p:sp>
      </p:grpSp>
      <p:grpSp>
        <p:nvGrpSpPr>
          <p:cNvPr id="65543" name="Group 13"/>
          <p:cNvGrpSpPr>
            <a:grpSpLocks/>
          </p:cNvGrpSpPr>
          <p:nvPr/>
        </p:nvGrpSpPr>
        <p:grpSpPr bwMode="auto">
          <a:xfrm>
            <a:off x="4979988" y="2247900"/>
            <a:ext cx="1117600" cy="346075"/>
            <a:chOff x="2496" y="1416"/>
            <a:chExt cx="704" cy="218"/>
          </a:xfrm>
        </p:grpSpPr>
        <p:sp>
          <p:nvSpPr>
            <p:cNvPr id="65580" name="Line 14"/>
            <p:cNvSpPr>
              <a:spLocks noChangeShapeType="1"/>
            </p:cNvSpPr>
            <p:nvPr/>
          </p:nvSpPr>
          <p:spPr bwMode="auto">
            <a:xfrm>
              <a:off x="2496" y="1416"/>
              <a:ext cx="704" cy="16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1" name="Text Box 15"/>
            <p:cNvSpPr txBox="1">
              <a:spLocks noChangeArrowheads="1"/>
            </p:cNvSpPr>
            <p:nvPr/>
          </p:nvSpPr>
          <p:spPr bwMode="auto">
            <a:xfrm>
              <a:off x="2590" y="1461"/>
              <a:ext cx="5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tx2"/>
                  </a:solidFill>
                  <a:latin typeface="Times" pitchFamily="-105" charset="0"/>
                </a:rPr>
                <a:t>Ringdowns</a:t>
              </a:r>
              <a:endParaRPr lang="en-US" sz="1000" b="1">
                <a:solidFill>
                  <a:schemeClr val="tx2"/>
                </a:solidFill>
                <a:latin typeface="Helvetica" pitchFamily="-105" charset="0"/>
              </a:endParaRPr>
            </a:p>
          </p:txBody>
        </p:sp>
      </p:grpSp>
      <p:sp>
        <p:nvSpPr>
          <p:cNvPr id="65544" name="Text Box 18"/>
          <p:cNvSpPr txBox="1">
            <a:spLocks noChangeArrowheads="1"/>
          </p:cNvSpPr>
          <p:nvPr/>
        </p:nvSpPr>
        <p:spPr bwMode="auto">
          <a:xfrm>
            <a:off x="2679700" y="2686050"/>
            <a:ext cx="1763713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663300"/>
                </a:solidFill>
                <a:latin typeface="Times" pitchFamily="-105" charset="0"/>
              </a:rPr>
              <a:t>Broadband Background</a:t>
            </a:r>
            <a:endParaRPr lang="en-US" sz="1200" b="1">
              <a:solidFill>
                <a:srgbClr val="663300"/>
              </a:solidFill>
              <a:latin typeface="Helvetica" pitchFamily="-105" charset="0"/>
            </a:endParaRPr>
          </a:p>
        </p:txBody>
      </p:sp>
      <p:grpSp>
        <p:nvGrpSpPr>
          <p:cNvPr id="65545" name="Group 21"/>
          <p:cNvGrpSpPr>
            <a:grpSpLocks/>
          </p:cNvGrpSpPr>
          <p:nvPr/>
        </p:nvGrpSpPr>
        <p:grpSpPr bwMode="auto">
          <a:xfrm>
            <a:off x="1741488" y="3422650"/>
            <a:ext cx="5143500" cy="411163"/>
            <a:chOff x="456" y="2156"/>
            <a:chExt cx="3240" cy="259"/>
          </a:xfrm>
        </p:grpSpPr>
        <p:sp>
          <p:nvSpPr>
            <p:cNvPr id="65578" name="Freeform 22"/>
            <p:cNvSpPr>
              <a:spLocks/>
            </p:cNvSpPr>
            <p:nvPr/>
          </p:nvSpPr>
          <p:spPr bwMode="auto">
            <a:xfrm>
              <a:off x="456" y="2368"/>
              <a:ext cx="3240" cy="47"/>
            </a:xfrm>
            <a:custGeom>
              <a:avLst/>
              <a:gdLst>
                <a:gd name="T0" fmla="*/ 0 w 2904"/>
                <a:gd name="T1" fmla="*/ 0 h 1"/>
                <a:gd name="T2" fmla="*/ 4500 w 2904"/>
                <a:gd name="T3" fmla="*/ 0 h 1"/>
                <a:gd name="T4" fmla="*/ 0 60000 65536"/>
                <a:gd name="T5" fmla="*/ 0 60000 65536"/>
                <a:gd name="T6" fmla="*/ 0 w 2904"/>
                <a:gd name="T7" fmla="*/ 0 h 1"/>
                <a:gd name="T8" fmla="*/ 2904 w 2904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904" h="1">
                  <a:moveTo>
                    <a:pt x="0" y="0"/>
                  </a:moveTo>
                  <a:cubicBezTo>
                    <a:pt x="1210" y="0"/>
                    <a:pt x="2420" y="0"/>
                    <a:pt x="2904" y="0"/>
                  </a:cubicBezTo>
                </a:path>
              </a:pathLst>
            </a:custGeom>
            <a:noFill/>
            <a:ln w="76200">
              <a:pattFill prst="wdDnDiag">
                <a:fgClr>
                  <a:srgbClr val="006600"/>
                </a:fgClr>
                <a:bgClr>
                  <a:srgbClr val="C8CA76"/>
                </a:bgClr>
              </a:patt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9" name="Text Box 23"/>
            <p:cNvSpPr txBox="1">
              <a:spLocks noChangeArrowheads="1"/>
            </p:cNvSpPr>
            <p:nvPr/>
          </p:nvSpPr>
          <p:spPr bwMode="auto">
            <a:xfrm>
              <a:off x="1335" y="2156"/>
              <a:ext cx="956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26791D"/>
                  </a:solidFill>
                  <a:latin typeface="Times" pitchFamily="-105" charset="0"/>
                </a:rPr>
                <a:t>CW (quasi-periodic)</a:t>
              </a:r>
              <a:endParaRPr lang="en-US" sz="1200" b="1">
                <a:solidFill>
                  <a:srgbClr val="26791D"/>
                </a:solidFill>
                <a:latin typeface="Helvetica" pitchFamily="-105" charset="0"/>
              </a:endParaRPr>
            </a:p>
          </p:txBody>
        </p:sp>
      </p:grpSp>
      <p:grpSp>
        <p:nvGrpSpPr>
          <p:cNvPr id="65546" name="Group 26"/>
          <p:cNvGrpSpPr>
            <a:grpSpLocks/>
          </p:cNvGrpSpPr>
          <p:nvPr/>
        </p:nvGrpSpPr>
        <p:grpSpPr bwMode="auto">
          <a:xfrm>
            <a:off x="1804988" y="2108200"/>
            <a:ext cx="3111500" cy="2292350"/>
            <a:chOff x="496" y="1328"/>
            <a:chExt cx="1960" cy="1444"/>
          </a:xfrm>
        </p:grpSpPr>
        <p:sp>
          <p:nvSpPr>
            <p:cNvPr id="65576" name="Text Box 27"/>
            <p:cNvSpPr txBox="1">
              <a:spLocks noChangeArrowheads="1"/>
            </p:cNvSpPr>
            <p:nvPr/>
          </p:nvSpPr>
          <p:spPr bwMode="auto">
            <a:xfrm>
              <a:off x="1335" y="2564"/>
              <a:ext cx="399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3333FF"/>
                  </a:solidFill>
                  <a:latin typeface="Times" pitchFamily="-105" charset="0"/>
                </a:rPr>
                <a:t>Chirps</a:t>
              </a:r>
              <a:endParaRPr lang="en-US" sz="1200" b="1">
                <a:latin typeface="Helvetica" pitchFamily="-105" charset="0"/>
              </a:endParaRPr>
            </a:p>
          </p:txBody>
        </p:sp>
        <p:sp>
          <p:nvSpPr>
            <p:cNvPr id="65577" name="Freeform 28"/>
            <p:cNvSpPr>
              <a:spLocks/>
            </p:cNvSpPr>
            <p:nvPr/>
          </p:nvSpPr>
          <p:spPr bwMode="auto">
            <a:xfrm>
              <a:off x="496" y="1328"/>
              <a:ext cx="1960" cy="1444"/>
            </a:xfrm>
            <a:custGeom>
              <a:avLst/>
              <a:gdLst>
                <a:gd name="T0" fmla="*/ 0 w 1960"/>
                <a:gd name="T1" fmla="*/ 896 h 1692"/>
                <a:gd name="T2" fmla="*/ 136 w 1960"/>
                <a:gd name="T3" fmla="*/ 896 h 1692"/>
                <a:gd name="T4" fmla="*/ 320 w 1960"/>
                <a:gd name="T5" fmla="*/ 896 h 1692"/>
                <a:gd name="T6" fmla="*/ 576 w 1960"/>
                <a:gd name="T7" fmla="*/ 896 h 1692"/>
                <a:gd name="T8" fmla="*/ 752 w 1960"/>
                <a:gd name="T9" fmla="*/ 896 h 1692"/>
                <a:gd name="T10" fmla="*/ 976 w 1960"/>
                <a:gd name="T11" fmla="*/ 896 h 1692"/>
                <a:gd name="T12" fmla="*/ 1216 w 1960"/>
                <a:gd name="T13" fmla="*/ 882 h 1692"/>
                <a:gd name="T14" fmla="*/ 1432 w 1960"/>
                <a:gd name="T15" fmla="*/ 848 h 1692"/>
                <a:gd name="T16" fmla="*/ 1680 w 1960"/>
                <a:gd name="T17" fmla="*/ 777 h 1692"/>
                <a:gd name="T18" fmla="*/ 1872 w 1960"/>
                <a:gd name="T19" fmla="*/ 611 h 1692"/>
                <a:gd name="T20" fmla="*/ 1936 w 1960"/>
                <a:gd name="T21" fmla="*/ 348 h 1692"/>
                <a:gd name="T22" fmla="*/ 1960 w 1960"/>
                <a:gd name="T23" fmla="*/ 0 h 16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60"/>
                <a:gd name="T37" fmla="*/ 0 h 1692"/>
                <a:gd name="T38" fmla="*/ 1960 w 1960"/>
                <a:gd name="T39" fmla="*/ 1692 h 169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60" h="1692">
                  <a:moveTo>
                    <a:pt x="0" y="1688"/>
                  </a:moveTo>
                  <a:cubicBezTo>
                    <a:pt x="41" y="1688"/>
                    <a:pt x="82" y="1688"/>
                    <a:pt x="136" y="1688"/>
                  </a:cubicBezTo>
                  <a:cubicBezTo>
                    <a:pt x="189" y="1688"/>
                    <a:pt x="246" y="1688"/>
                    <a:pt x="320" y="1688"/>
                  </a:cubicBezTo>
                  <a:cubicBezTo>
                    <a:pt x="393" y="1688"/>
                    <a:pt x="504" y="1688"/>
                    <a:pt x="576" y="1688"/>
                  </a:cubicBezTo>
                  <a:cubicBezTo>
                    <a:pt x="648" y="1688"/>
                    <a:pt x="685" y="1688"/>
                    <a:pt x="752" y="1688"/>
                  </a:cubicBezTo>
                  <a:cubicBezTo>
                    <a:pt x="818" y="1688"/>
                    <a:pt x="898" y="1692"/>
                    <a:pt x="976" y="1688"/>
                  </a:cubicBezTo>
                  <a:cubicBezTo>
                    <a:pt x="1053" y="1684"/>
                    <a:pt x="1139" y="1678"/>
                    <a:pt x="1216" y="1664"/>
                  </a:cubicBezTo>
                  <a:cubicBezTo>
                    <a:pt x="1292" y="1649"/>
                    <a:pt x="1354" y="1633"/>
                    <a:pt x="1432" y="1600"/>
                  </a:cubicBezTo>
                  <a:cubicBezTo>
                    <a:pt x="1509" y="1566"/>
                    <a:pt x="1606" y="1538"/>
                    <a:pt x="1680" y="1464"/>
                  </a:cubicBezTo>
                  <a:cubicBezTo>
                    <a:pt x="1753" y="1389"/>
                    <a:pt x="1829" y="1286"/>
                    <a:pt x="1872" y="1152"/>
                  </a:cubicBezTo>
                  <a:cubicBezTo>
                    <a:pt x="1914" y="1017"/>
                    <a:pt x="1921" y="847"/>
                    <a:pt x="1936" y="656"/>
                  </a:cubicBezTo>
                  <a:cubicBezTo>
                    <a:pt x="1950" y="464"/>
                    <a:pt x="1955" y="232"/>
                    <a:pt x="1960" y="0"/>
                  </a:cubicBezTo>
                </a:path>
              </a:pathLst>
            </a:custGeom>
            <a:noFill/>
            <a:ln w="57150">
              <a:solidFill>
                <a:srgbClr val="3333FF"/>
              </a:solidFill>
              <a:round/>
              <a:headEnd/>
              <a:tailEnd type="oval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5547" name="Group 31"/>
          <p:cNvGrpSpPr>
            <a:grpSpLocks/>
          </p:cNvGrpSpPr>
          <p:nvPr/>
        </p:nvGrpSpPr>
        <p:grpSpPr bwMode="auto">
          <a:xfrm>
            <a:off x="1017588" y="3530600"/>
            <a:ext cx="3317875" cy="2843213"/>
            <a:chOff x="0" y="2224"/>
            <a:chExt cx="2090" cy="1791"/>
          </a:xfrm>
        </p:grpSpPr>
        <p:grpSp>
          <p:nvGrpSpPr>
            <p:cNvPr id="65563" name="Group 32"/>
            <p:cNvGrpSpPr>
              <a:grpSpLocks/>
            </p:cNvGrpSpPr>
            <p:nvPr/>
          </p:nvGrpSpPr>
          <p:grpSpPr bwMode="auto">
            <a:xfrm>
              <a:off x="0" y="2224"/>
              <a:ext cx="2090" cy="1791"/>
              <a:chOff x="0" y="2224"/>
              <a:chExt cx="2090" cy="1791"/>
            </a:xfrm>
          </p:grpSpPr>
          <p:sp>
            <p:nvSpPr>
              <p:cNvPr id="65565" name="Text Box 33"/>
              <p:cNvSpPr txBox="1">
                <a:spLocks noChangeArrowheads="1"/>
              </p:cNvSpPr>
              <p:nvPr/>
            </p:nvSpPr>
            <p:spPr bwMode="auto">
              <a:xfrm>
                <a:off x="1390" y="3842"/>
                <a:ext cx="313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accent2"/>
                    </a:solidFill>
                    <a:latin typeface="Helvetica" pitchFamily="-105" charset="0"/>
                  </a:rPr>
                  <a:t>time</a:t>
                </a:r>
                <a:endParaRPr lang="en-US" sz="1200" b="1">
                  <a:latin typeface="Helvetica" pitchFamily="-105" charset="0"/>
                </a:endParaRPr>
              </a:p>
            </p:txBody>
          </p:sp>
          <p:grpSp>
            <p:nvGrpSpPr>
              <p:cNvPr id="65566" name="Group 34"/>
              <p:cNvGrpSpPr>
                <a:grpSpLocks/>
              </p:cNvGrpSpPr>
              <p:nvPr/>
            </p:nvGrpSpPr>
            <p:grpSpPr bwMode="auto">
              <a:xfrm>
                <a:off x="0" y="2224"/>
                <a:ext cx="2090" cy="1590"/>
                <a:chOff x="0" y="2224"/>
                <a:chExt cx="2090" cy="1590"/>
              </a:xfrm>
            </p:grpSpPr>
            <p:grpSp>
              <p:nvGrpSpPr>
                <p:cNvPr id="65568" name="Group 35"/>
                <p:cNvGrpSpPr>
                  <a:grpSpLocks/>
                </p:cNvGrpSpPr>
                <p:nvPr/>
              </p:nvGrpSpPr>
              <p:grpSpPr bwMode="auto">
                <a:xfrm>
                  <a:off x="808" y="2224"/>
                  <a:ext cx="1282" cy="1590"/>
                  <a:chOff x="2600" y="2256"/>
                  <a:chExt cx="1282" cy="1590"/>
                </a:xfrm>
              </p:grpSpPr>
              <p:pic>
                <p:nvPicPr>
                  <p:cNvPr id="65573" name="Picture 36"/>
                  <p:cNvPicPr>
                    <a:picLocks noChangeAspect="1" noChangeArrowheads="1"/>
                  </p:cNvPicPr>
                  <p:nvPr/>
                </p:nvPicPr>
                <p:blipFill>
                  <a:blip r:embed="rId4"/>
                  <a:srcRect/>
                  <a:stretch>
                    <a:fillRect/>
                  </a:stretch>
                </p:blipFill>
                <p:spPr bwMode="auto">
                  <a:xfrm>
                    <a:off x="2839" y="3204"/>
                    <a:ext cx="1043" cy="642"/>
                  </a:xfrm>
                  <a:prstGeom prst="rect">
                    <a:avLst/>
                  </a:prstGeom>
                  <a:noFill/>
                  <a:ln w="57150" cmpd="thinThick">
                    <a:solidFill>
                      <a:srgbClr val="3333FF"/>
                    </a:solidFill>
                    <a:miter lim="800000"/>
                    <a:headEnd/>
                    <a:tailEnd/>
                  </a:ln>
                </p:spPr>
              </p:pic>
              <p:sp>
                <p:nvSpPr>
                  <p:cNvPr id="65574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2800" y="2256"/>
                    <a:ext cx="264" cy="264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5575" name="Arc 38"/>
                  <p:cNvSpPr>
                    <a:spLocks/>
                  </p:cNvSpPr>
                  <p:nvPr/>
                </p:nvSpPr>
                <p:spPr bwMode="auto">
                  <a:xfrm flipH="1">
                    <a:off x="2600" y="2475"/>
                    <a:ext cx="711" cy="931"/>
                  </a:xfrm>
                  <a:custGeom>
                    <a:avLst/>
                    <a:gdLst>
                      <a:gd name="T0" fmla="*/ 0 w 21600"/>
                      <a:gd name="T1" fmla="*/ 0 h 35513"/>
                      <a:gd name="T2" fmla="*/ 0 w 21600"/>
                      <a:gd name="T3" fmla="*/ 0 h 35513"/>
                      <a:gd name="T4" fmla="*/ 0 w 21600"/>
                      <a:gd name="T5" fmla="*/ 0 h 35513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35513"/>
                      <a:gd name="T11" fmla="*/ 21600 w 21600"/>
                      <a:gd name="T12" fmla="*/ 35513 h 3551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35513" fill="none" extrusionOk="0">
                        <a:moveTo>
                          <a:pt x="14674" y="-1"/>
                        </a:moveTo>
                        <a:cubicBezTo>
                          <a:pt x="19090" y="4087"/>
                          <a:pt x="21600" y="9831"/>
                          <a:pt x="21600" y="15849"/>
                        </a:cubicBezTo>
                        <a:cubicBezTo>
                          <a:pt x="21600" y="24320"/>
                          <a:pt x="16648" y="32009"/>
                          <a:pt x="8936" y="35513"/>
                        </a:cubicBezTo>
                      </a:path>
                      <a:path w="21600" h="35513" stroke="0" extrusionOk="0">
                        <a:moveTo>
                          <a:pt x="14674" y="-1"/>
                        </a:moveTo>
                        <a:cubicBezTo>
                          <a:pt x="19090" y="4087"/>
                          <a:pt x="21600" y="9831"/>
                          <a:pt x="21600" y="15849"/>
                        </a:cubicBezTo>
                        <a:cubicBezTo>
                          <a:pt x="21600" y="24320"/>
                          <a:pt x="16648" y="32009"/>
                          <a:pt x="8936" y="35513"/>
                        </a:cubicBezTo>
                        <a:lnTo>
                          <a:pt x="0" y="1584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 type="none" w="sm" len="sm"/>
                    <a:tailEnd type="triangle" w="sm" len="sm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569" name="Group 39"/>
                <p:cNvGrpSpPr>
                  <a:grpSpLocks/>
                </p:cNvGrpSpPr>
                <p:nvPr/>
              </p:nvGrpSpPr>
              <p:grpSpPr bwMode="auto">
                <a:xfrm>
                  <a:off x="0" y="3232"/>
                  <a:ext cx="1928" cy="544"/>
                  <a:chOff x="0" y="3232"/>
                  <a:chExt cx="1928" cy="544"/>
                </a:xfrm>
              </p:grpSpPr>
              <p:sp>
                <p:nvSpPr>
                  <p:cNvPr id="65570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880" y="3240"/>
                    <a:ext cx="0" cy="53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aphicFrame>
                <p:nvGraphicFramePr>
                  <p:cNvPr id="65539" name="Object 3"/>
                  <p:cNvGraphicFramePr>
                    <a:graphicFrameLocks noChangeAspect="1"/>
                  </p:cNvGraphicFramePr>
                  <p:nvPr/>
                </p:nvGraphicFramePr>
                <p:xfrm>
                  <a:off x="0" y="3324"/>
                  <a:ext cx="848" cy="36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2134" name="Equation" r:id="rId5" imgW="1346200" imgH="571500" progId="Equation.3">
                          <p:embed/>
                        </p:oleObj>
                      </mc:Choice>
                      <mc:Fallback>
                        <p:oleObj name="Equation" r:id="rId5" imgW="1346200" imgH="57150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0" y="3324"/>
                                <a:ext cx="848" cy="36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 xmlns="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65571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688" y="3232"/>
                    <a:ext cx="1240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chemeClr val="tx2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5572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688" y="3768"/>
                    <a:ext cx="760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chemeClr val="tx2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5567" name="Text Box 44"/>
              <p:cNvSpPr txBox="1">
                <a:spLocks noChangeArrowheads="1"/>
              </p:cNvSpPr>
              <p:nvPr/>
            </p:nvSpPr>
            <p:spPr bwMode="auto">
              <a:xfrm rot="-5400000">
                <a:off x="678" y="3408"/>
                <a:ext cx="575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accent2"/>
                    </a:solidFill>
                    <a:latin typeface="Helvetica" pitchFamily="-105" charset="0"/>
                  </a:rPr>
                  <a:t>frequency</a:t>
                </a:r>
              </a:p>
            </p:txBody>
          </p:sp>
        </p:grpSp>
        <p:sp>
          <p:nvSpPr>
            <p:cNvPr id="65564" name="Text Box 45"/>
            <p:cNvSpPr txBox="1">
              <a:spLocks noChangeArrowheads="1"/>
            </p:cNvSpPr>
            <p:nvPr/>
          </p:nvSpPr>
          <p:spPr bwMode="auto">
            <a:xfrm>
              <a:off x="1080" y="2948"/>
              <a:ext cx="77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accent2"/>
                  </a:solidFill>
                  <a:latin typeface="Helvetica" pitchFamily="-105" charset="0"/>
                </a:rPr>
                <a:t>Earth’s orbit</a:t>
              </a:r>
            </a:p>
          </p:txBody>
        </p:sp>
      </p:grpSp>
      <p:grpSp>
        <p:nvGrpSpPr>
          <p:cNvPr id="65548" name="Group 46"/>
          <p:cNvGrpSpPr>
            <a:grpSpLocks/>
          </p:cNvGrpSpPr>
          <p:nvPr/>
        </p:nvGrpSpPr>
        <p:grpSpPr bwMode="auto">
          <a:xfrm>
            <a:off x="3081338" y="4800600"/>
            <a:ext cx="4654550" cy="1641475"/>
            <a:chOff x="1300" y="3061"/>
            <a:chExt cx="2932" cy="1034"/>
          </a:xfrm>
        </p:grpSpPr>
        <p:grpSp>
          <p:nvGrpSpPr>
            <p:cNvPr id="65549" name="Group 47"/>
            <p:cNvGrpSpPr>
              <a:grpSpLocks/>
            </p:cNvGrpSpPr>
            <p:nvPr/>
          </p:nvGrpSpPr>
          <p:grpSpPr bwMode="auto">
            <a:xfrm>
              <a:off x="1300" y="3205"/>
              <a:ext cx="2932" cy="890"/>
              <a:chOff x="1300" y="3205"/>
              <a:chExt cx="2932" cy="890"/>
            </a:xfrm>
          </p:grpSpPr>
          <p:sp>
            <p:nvSpPr>
              <p:cNvPr id="65551" name="Text Box 48"/>
              <p:cNvSpPr txBox="1">
                <a:spLocks noChangeArrowheads="1"/>
              </p:cNvSpPr>
              <p:nvPr/>
            </p:nvSpPr>
            <p:spPr bwMode="auto">
              <a:xfrm rot="-5400000">
                <a:off x="1919" y="3503"/>
                <a:ext cx="575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accent2"/>
                    </a:solidFill>
                    <a:latin typeface="Helvetica" pitchFamily="-105" charset="0"/>
                  </a:rPr>
                  <a:t>frequency</a:t>
                </a:r>
              </a:p>
            </p:txBody>
          </p:sp>
          <p:sp>
            <p:nvSpPr>
              <p:cNvPr id="65552" name="Text Box 49"/>
              <p:cNvSpPr txBox="1">
                <a:spLocks noChangeArrowheads="1"/>
              </p:cNvSpPr>
              <p:nvPr/>
            </p:nvSpPr>
            <p:spPr bwMode="auto">
              <a:xfrm>
                <a:off x="2654" y="3922"/>
                <a:ext cx="313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accent2"/>
                    </a:solidFill>
                    <a:latin typeface="Helvetica" pitchFamily="-105" charset="0"/>
                  </a:rPr>
                  <a:t>time</a:t>
                </a:r>
                <a:endParaRPr lang="en-US" sz="1200" b="1">
                  <a:latin typeface="Helvetica" pitchFamily="-105" charset="0"/>
                </a:endParaRPr>
              </a:p>
            </p:txBody>
          </p:sp>
          <p:grpSp>
            <p:nvGrpSpPr>
              <p:cNvPr id="65553" name="Group 50"/>
              <p:cNvGrpSpPr>
                <a:grpSpLocks/>
              </p:cNvGrpSpPr>
              <p:nvPr/>
            </p:nvGrpSpPr>
            <p:grpSpPr bwMode="auto">
              <a:xfrm>
                <a:off x="1300" y="3205"/>
                <a:ext cx="2932" cy="730"/>
                <a:chOff x="1300" y="3205"/>
                <a:chExt cx="2932" cy="730"/>
              </a:xfrm>
            </p:grpSpPr>
            <p:graphicFrame>
              <p:nvGraphicFramePr>
                <p:cNvPr id="65538" name="Object 2"/>
                <p:cNvGraphicFramePr>
                  <a:graphicFrameLocks noChangeAspect="1"/>
                </p:cNvGraphicFramePr>
                <p:nvPr/>
              </p:nvGraphicFramePr>
              <p:xfrm>
                <a:off x="3488" y="3420"/>
                <a:ext cx="744" cy="36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35" name="Equation" r:id="rId7" imgW="1181100" imgH="571500" progId="Equation.3">
                        <p:embed/>
                      </p:oleObj>
                    </mc:Choice>
                    <mc:Fallback>
                      <p:oleObj name="Equation" r:id="rId7" imgW="1181100" imgH="5715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88" y="3420"/>
                              <a:ext cx="744" cy="36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65554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2704" y="3516"/>
                  <a:ext cx="792" cy="0"/>
                </a:xfrm>
                <a:prstGeom prst="line">
                  <a:avLst/>
                </a:prstGeom>
                <a:noFill/>
                <a:ln w="12700" cap="rnd">
                  <a:solidFill>
                    <a:schemeClr val="tx2"/>
                  </a:solidFill>
                  <a:prstDash val="sysDot"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555" name="Line 53"/>
                <p:cNvSpPr>
                  <a:spLocks noChangeShapeType="1"/>
                </p:cNvSpPr>
                <p:nvPr/>
              </p:nvSpPr>
              <p:spPr bwMode="auto">
                <a:xfrm>
                  <a:off x="3416" y="3304"/>
                  <a:ext cx="0" cy="200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556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3416" y="3648"/>
                  <a:ext cx="0" cy="200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557" name="Line 55"/>
                <p:cNvSpPr>
                  <a:spLocks noChangeShapeType="1"/>
                </p:cNvSpPr>
                <p:nvPr/>
              </p:nvSpPr>
              <p:spPr bwMode="auto">
                <a:xfrm flipH="1">
                  <a:off x="2704" y="3632"/>
                  <a:ext cx="792" cy="0"/>
                </a:xfrm>
                <a:prstGeom prst="line">
                  <a:avLst/>
                </a:prstGeom>
                <a:noFill/>
                <a:ln w="12700" cap="rnd">
                  <a:solidFill>
                    <a:schemeClr val="tx2"/>
                  </a:solidFill>
                  <a:prstDash val="sysDot"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65558" name="Group 56"/>
                <p:cNvGrpSpPr>
                  <a:grpSpLocks/>
                </p:cNvGrpSpPr>
                <p:nvPr/>
              </p:nvGrpSpPr>
              <p:grpSpPr bwMode="auto">
                <a:xfrm>
                  <a:off x="1300" y="3205"/>
                  <a:ext cx="2043" cy="730"/>
                  <a:chOff x="1300" y="3205"/>
                  <a:chExt cx="2043" cy="730"/>
                </a:xfrm>
              </p:grpSpPr>
              <p:pic>
                <p:nvPicPr>
                  <p:cNvPr id="65559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9"/>
                  <a:srcRect/>
                  <a:stretch>
                    <a:fillRect/>
                  </a:stretch>
                </p:blipFill>
                <p:spPr bwMode="auto">
                  <a:xfrm>
                    <a:off x="2296" y="3291"/>
                    <a:ext cx="1047" cy="644"/>
                  </a:xfrm>
                  <a:prstGeom prst="rect">
                    <a:avLst/>
                  </a:prstGeom>
                  <a:noFill/>
                  <a:ln w="57150" cmpd="thinThick">
                    <a:solidFill>
                      <a:srgbClr val="3333FF"/>
                    </a:solidFill>
                    <a:miter lim="800000"/>
                    <a:headEnd/>
                    <a:tailEnd/>
                  </a:ln>
                </p:spPr>
              </p:pic>
              <p:grpSp>
                <p:nvGrpSpPr>
                  <p:cNvPr id="65560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1300" y="3205"/>
                    <a:ext cx="1623" cy="563"/>
                    <a:chOff x="1300" y="3205"/>
                    <a:chExt cx="1623" cy="563"/>
                  </a:xfrm>
                </p:grpSpPr>
                <p:sp>
                  <p:nvSpPr>
                    <p:cNvPr id="65561" name="Arc 59"/>
                    <p:cNvSpPr>
                      <a:spLocks/>
                    </p:cNvSpPr>
                    <p:nvPr/>
                  </p:nvSpPr>
                  <p:spPr bwMode="auto">
                    <a:xfrm>
                      <a:off x="1485" y="3205"/>
                      <a:ext cx="1438" cy="536"/>
                    </a:xfrm>
                    <a:custGeom>
                      <a:avLst/>
                      <a:gdLst>
                        <a:gd name="T0" fmla="*/ 0 w 40689"/>
                        <a:gd name="T1" fmla="*/ 0 h 21600"/>
                        <a:gd name="T2" fmla="*/ 0 w 40689"/>
                        <a:gd name="T3" fmla="*/ 0 h 21600"/>
                        <a:gd name="T4" fmla="*/ 0 w 40689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0689"/>
                        <a:gd name="T10" fmla="*/ 0 h 21600"/>
                        <a:gd name="T11" fmla="*/ 40689 w 40689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0689" h="21600" fill="none" extrusionOk="0">
                          <a:moveTo>
                            <a:pt x="-1" y="12969"/>
                          </a:moveTo>
                          <a:cubicBezTo>
                            <a:pt x="3432" y="5092"/>
                            <a:pt x="11207" y="-1"/>
                            <a:pt x="19800" y="-1"/>
                          </a:cubicBezTo>
                          <a:cubicBezTo>
                            <a:pt x="29614" y="-1"/>
                            <a:pt x="38194" y="6616"/>
                            <a:pt x="40690" y="16107"/>
                          </a:cubicBezTo>
                        </a:path>
                        <a:path w="40689" h="21600" stroke="0" extrusionOk="0">
                          <a:moveTo>
                            <a:pt x="-1" y="12969"/>
                          </a:moveTo>
                          <a:cubicBezTo>
                            <a:pt x="3432" y="5092"/>
                            <a:pt x="11207" y="-1"/>
                            <a:pt x="19800" y="-1"/>
                          </a:cubicBezTo>
                          <a:cubicBezTo>
                            <a:pt x="29614" y="-1"/>
                            <a:pt x="38194" y="6616"/>
                            <a:pt x="40690" y="16107"/>
                          </a:cubicBezTo>
                          <a:lnTo>
                            <a:pt x="19800" y="21600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round/>
                      <a:headEnd type="none" w="sm" len="sm"/>
                      <a:tailEnd type="triangle" w="sm" len="sm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5562" name="Oval 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00" y="3504"/>
                      <a:ext cx="264" cy="264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sp>
          <p:nvSpPr>
            <p:cNvPr id="65550" name="Text Box 61"/>
            <p:cNvSpPr txBox="1">
              <a:spLocks noChangeArrowheads="1"/>
            </p:cNvSpPr>
            <p:nvPr/>
          </p:nvSpPr>
          <p:spPr bwMode="auto">
            <a:xfrm>
              <a:off x="2480" y="3061"/>
              <a:ext cx="94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accent2"/>
                  </a:solidFill>
                  <a:latin typeface="Helvetica" pitchFamily="-105" charset="0"/>
                </a:rPr>
                <a:t>Earth’s rotation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17AA3-FBA9-C94D-BCE4-17466C2480A1}" type="slidenum">
              <a:rPr lang="en-US" smtClean="0"/>
              <a:t>10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Intro to GW Astronomy</a:t>
            </a:r>
          </a:p>
        </p:txBody>
      </p:sp>
    </p:spTree>
    <p:extLst>
      <p:ext uri="{BB962C8B-B14F-4D97-AF65-F5344CB8AC3E}">
        <p14:creationId xmlns:p14="http://schemas.microsoft.com/office/powerpoint/2010/main" val="2735535234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Detectors of Gravitational Waves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No Law of Physics Forbids Them</a:t>
            </a:r>
          </a:p>
        </p:txBody>
      </p:sp>
    </p:spTree>
    <p:extLst>
      <p:ext uri="{BB962C8B-B14F-4D97-AF65-F5344CB8AC3E}">
        <p14:creationId xmlns:p14="http://schemas.microsoft.com/office/powerpoint/2010/main" val="2619832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81000"/>
            <a:ext cx="6858000" cy="11430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Basic idea is simple</a:t>
            </a:r>
          </a:p>
        </p:txBody>
      </p:sp>
      <p:pic>
        <p:nvPicPr>
          <p:cNvPr id="29698" name="Picture 3" descr="fig03-grav wave effect 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" b="2676"/>
          <a:stretch>
            <a:fillRect/>
          </a:stretch>
        </p:blipFill>
        <p:spPr bwMode="auto">
          <a:xfrm>
            <a:off x="1219200" y="1622425"/>
            <a:ext cx="66294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4" name="Text Box 4"/>
          <p:cNvSpPr txBox="1">
            <a:spLocks noChangeArrowheads="1"/>
          </p:cNvSpPr>
          <p:nvPr/>
        </p:nvSpPr>
        <p:spPr bwMode="auto">
          <a:xfrm>
            <a:off x="6477000" y="3505200"/>
            <a:ext cx="2209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GW amplitude h = (R</a:t>
            </a:r>
            <a:r>
              <a:rPr lang="en-US" baseline="-25000"/>
              <a:t>x</a:t>
            </a:r>
            <a:r>
              <a:rPr lang="en-US"/>
              <a:t>-R</a:t>
            </a:r>
            <a:r>
              <a:rPr lang="en-US" baseline="-25000"/>
              <a:t>y</a:t>
            </a:r>
            <a:r>
              <a:rPr lang="en-US"/>
              <a:t>)/R</a:t>
            </a:r>
          </a:p>
        </p:txBody>
      </p:sp>
      <p:sp>
        <p:nvSpPr>
          <p:cNvPr id="307205" name="Text Box 5"/>
          <p:cNvSpPr txBox="1">
            <a:spLocks noChangeArrowheads="1"/>
          </p:cNvSpPr>
          <p:nvPr/>
        </p:nvSpPr>
        <p:spPr bwMode="auto">
          <a:xfrm>
            <a:off x="2286000" y="5943600"/>
            <a:ext cx="670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Spatial asymmetry induces relative phase shifts on light in arms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Intro to GW Astronomy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7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04" grpId="0"/>
      <p:bldP spid="30720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cartoon</a:t>
            </a:r>
          </a:p>
        </p:txBody>
      </p:sp>
      <p:pic>
        <p:nvPicPr>
          <p:cNvPr id="6" name="Content Placeholder 5" descr="Screen shot 2015-01-14 at 6.04.13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7" b="3057"/>
          <a:stretch/>
        </p:blipFill>
        <p:spPr>
          <a:xfrm>
            <a:off x="1178868" y="1633554"/>
            <a:ext cx="6919259" cy="440268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077200" y="62484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81443" y="5943600"/>
            <a:ext cx="130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>
                <a:latin typeface="Arial"/>
              </a:rPr>
              <a:t>R. </a:t>
            </a:r>
            <a:r>
              <a:rPr lang="en-US" sz="1800" b="0" dirty="0" err="1">
                <a:latin typeface="Arial"/>
              </a:rPr>
              <a:t>Adhikari</a:t>
            </a:r>
            <a:endParaRPr lang="en-US" sz="1800" b="0" dirty="0"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/>
              <a:t>Raab - Intro to GW Astronomy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588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Raab - Intro to GW Astronomy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6B87-66F1-4143-9D2C-61B109B95686}" type="slidenum">
              <a:rPr lang="en-US"/>
              <a:pPr/>
              <a:t>14</a:t>
            </a:fld>
            <a:endParaRPr lang="en-US"/>
          </a:p>
        </p:txBody>
      </p:sp>
      <p:pic>
        <p:nvPicPr>
          <p:cNvPr id="126980" name="Picture 4" descr="fig006-ligo noise sources b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8" y="1447800"/>
            <a:ext cx="5199062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28600"/>
            <a:ext cx="6553200" cy="1143000"/>
          </a:xfrm>
        </p:spPr>
        <p:txBody>
          <a:bodyPr/>
          <a:lstStyle/>
          <a:p>
            <a:r>
              <a:rPr lang="en-US" b="1"/>
              <a:t>What Limits Sensitivity</a:t>
            </a:r>
            <a:br>
              <a:rPr lang="en-US" b="1"/>
            </a:br>
            <a:r>
              <a:rPr lang="en-US" b="1"/>
              <a:t>of Interferometers?</a:t>
            </a:r>
            <a:r>
              <a:rPr lang="en-US"/>
              <a:t> </a:t>
            </a:r>
            <a:endParaRPr lang="en-US" b="1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3810000" cy="4495800"/>
          </a:xfrm>
        </p:spPr>
        <p:txBody>
          <a:bodyPr/>
          <a:lstStyle/>
          <a:p>
            <a:pPr marL="381000" indent="-381000">
              <a:lnSpc>
                <a:spcPct val="90000"/>
              </a:lnSpc>
              <a:buFontTx/>
              <a:buChar char="•"/>
            </a:pPr>
            <a:r>
              <a:rPr lang="en-US" sz="2000"/>
              <a:t>Seismic noise &amp; vibration limit at low frequencies</a:t>
            </a:r>
          </a:p>
          <a:p>
            <a:pPr marL="381000" indent="-381000">
              <a:lnSpc>
                <a:spcPct val="90000"/>
              </a:lnSpc>
              <a:buFontTx/>
              <a:buChar char="•"/>
            </a:pPr>
            <a:endParaRPr lang="en-US" sz="2000"/>
          </a:p>
          <a:p>
            <a:pPr marL="381000" indent="-381000">
              <a:lnSpc>
                <a:spcPct val="90000"/>
              </a:lnSpc>
              <a:buFontTx/>
              <a:buChar char="•"/>
            </a:pPr>
            <a:r>
              <a:rPr lang="en-US" sz="2000"/>
              <a:t>Atomic vibrations (Thermal Noise) inside components limit at mid frequencies</a:t>
            </a:r>
          </a:p>
          <a:p>
            <a:pPr marL="381000" indent="-381000">
              <a:lnSpc>
                <a:spcPct val="90000"/>
              </a:lnSpc>
              <a:buFontTx/>
              <a:buChar char="•"/>
            </a:pPr>
            <a:endParaRPr lang="en-US" sz="2000"/>
          </a:p>
          <a:p>
            <a:pPr marL="381000" indent="-381000">
              <a:lnSpc>
                <a:spcPct val="90000"/>
              </a:lnSpc>
              <a:buFontTx/>
              <a:buChar char="•"/>
            </a:pPr>
            <a:r>
              <a:rPr lang="en-US" sz="2000"/>
              <a:t>Quantum nature of light (Shot Noise) limits at high frequencies</a:t>
            </a:r>
          </a:p>
          <a:p>
            <a:pPr marL="381000" indent="-381000">
              <a:lnSpc>
                <a:spcPct val="90000"/>
              </a:lnSpc>
              <a:buFontTx/>
              <a:buChar char="•"/>
            </a:pPr>
            <a:endParaRPr lang="en-US" sz="2000"/>
          </a:p>
          <a:p>
            <a:pPr marL="381000" indent="-381000">
              <a:lnSpc>
                <a:spcPct val="90000"/>
              </a:lnSpc>
              <a:buFontTx/>
              <a:buChar char="•"/>
            </a:pPr>
            <a:r>
              <a:rPr lang="en-US" sz="2000"/>
              <a:t>Myriad details of the lasers, electronics, etc., can make problems above these levels</a:t>
            </a:r>
          </a:p>
        </p:txBody>
      </p:sp>
      <p:grpSp>
        <p:nvGrpSpPr>
          <p:cNvPr id="126985" name="Group 9"/>
          <p:cNvGrpSpPr>
            <a:grpSpLocks/>
          </p:cNvGrpSpPr>
          <p:nvPr/>
        </p:nvGrpSpPr>
        <p:grpSpPr bwMode="auto">
          <a:xfrm>
            <a:off x="-304800" y="1143000"/>
            <a:ext cx="4800600" cy="3810000"/>
            <a:chOff x="-192" y="720"/>
            <a:chExt cx="3024" cy="2400"/>
          </a:xfrm>
        </p:grpSpPr>
        <p:sp>
          <p:nvSpPr>
            <p:cNvPr id="126982" name="Oval 6"/>
            <p:cNvSpPr>
              <a:spLocks noChangeArrowheads="1"/>
            </p:cNvSpPr>
            <p:nvPr/>
          </p:nvSpPr>
          <p:spPr bwMode="auto">
            <a:xfrm>
              <a:off x="-192" y="720"/>
              <a:ext cx="3024" cy="2400"/>
            </a:xfrm>
            <a:prstGeom prst="ellipse">
              <a:avLst/>
            </a:prstGeom>
            <a:noFill/>
            <a:ln w="28575">
              <a:solidFill>
                <a:srgbClr val="D8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83" name="Text Box 7"/>
            <p:cNvSpPr txBox="1">
              <a:spLocks noChangeArrowheads="1"/>
            </p:cNvSpPr>
            <p:nvPr/>
          </p:nvSpPr>
          <p:spPr bwMode="auto">
            <a:xfrm rot="-43504">
              <a:off x="298" y="720"/>
              <a:ext cx="220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>
                  <a:solidFill>
                    <a:srgbClr val="D80000"/>
                  </a:solidFill>
                </a:rPr>
                <a:t>DESIGN</a:t>
              </a:r>
            </a:p>
          </p:txBody>
        </p:sp>
      </p:grpSp>
      <p:grpSp>
        <p:nvGrpSpPr>
          <p:cNvPr id="126986" name="Group 10"/>
          <p:cNvGrpSpPr>
            <a:grpSpLocks/>
          </p:cNvGrpSpPr>
          <p:nvPr/>
        </p:nvGrpSpPr>
        <p:grpSpPr bwMode="auto">
          <a:xfrm>
            <a:off x="304800" y="4724400"/>
            <a:ext cx="3962400" cy="1676400"/>
            <a:chOff x="192" y="2976"/>
            <a:chExt cx="2496" cy="1056"/>
          </a:xfrm>
        </p:grpSpPr>
        <p:sp>
          <p:nvSpPr>
            <p:cNvPr id="126981" name="Oval 5"/>
            <p:cNvSpPr>
              <a:spLocks noChangeArrowheads="1"/>
            </p:cNvSpPr>
            <p:nvPr/>
          </p:nvSpPr>
          <p:spPr bwMode="auto">
            <a:xfrm>
              <a:off x="192" y="2976"/>
              <a:ext cx="2496" cy="1056"/>
            </a:xfrm>
            <a:prstGeom prst="ellipse">
              <a:avLst/>
            </a:prstGeom>
            <a:noFill/>
            <a:ln w="28575">
              <a:solidFill>
                <a:srgbClr val="D8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84" name="Text Box 8"/>
            <p:cNvSpPr txBox="1">
              <a:spLocks noChangeArrowheads="1"/>
            </p:cNvSpPr>
            <p:nvPr/>
          </p:nvSpPr>
          <p:spPr bwMode="auto">
            <a:xfrm rot="37194">
              <a:off x="288" y="3648"/>
              <a:ext cx="23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D80000"/>
                  </a:solidFill>
                </a:rPr>
                <a:t>COMMISSIONING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71857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6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6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6019800" cy="685800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Optical configuration</a:t>
            </a: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Helvetica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1225176"/>
            <a:ext cx="9144000" cy="23905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pic>
        <p:nvPicPr>
          <p:cNvPr id="40964" name="Picture 1028" descr="IFO_SYS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630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522941" y="1329765"/>
            <a:ext cx="343647" cy="515470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250518" y="1258048"/>
            <a:ext cx="343647" cy="515470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81000"/>
          </a:xfrm>
        </p:spPr>
        <p:txBody>
          <a:bodyPr/>
          <a:lstStyle/>
          <a:p>
            <a:pPr>
              <a:defRPr/>
            </a:pPr>
            <a:r>
              <a:rPr lang="en-US"/>
              <a:t>Raab - Intro to GW Astronomy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40386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Complete detector description in </a:t>
            </a:r>
            <a:r>
              <a:rPr lang="is-IS" sz="1800" dirty="0">
                <a:hlinkClick r:id="rId3"/>
              </a:rPr>
              <a:t>Class. Quantum Grav. 32 (2015) 074001</a:t>
            </a:r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58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Intro to GW Astronomy</a:t>
            </a:r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295400" y="457200"/>
            <a:ext cx="6096000" cy="1143000"/>
          </a:xfrm>
        </p:spPr>
        <p:txBody>
          <a:bodyPr/>
          <a:lstStyle/>
          <a:p>
            <a:r>
              <a:rPr lang="en-US" sz="3200" b="1" dirty="0">
                <a:latin typeface="Helvetica" charset="0"/>
                <a:ea typeface="ＭＳ Ｐゴシック" charset="0"/>
                <a:cs typeface="ＭＳ Ｐゴシック" charset="0"/>
              </a:rPr>
              <a:t>Evacuated Beam Tubes Provide Clear Path for Light</a:t>
            </a:r>
          </a:p>
        </p:txBody>
      </p:sp>
      <p:pic>
        <p:nvPicPr>
          <p:cNvPr id="49155" name="Picture 4" descr="bake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800" y="1676400"/>
            <a:ext cx="4546600" cy="2624138"/>
          </a:xfrm>
        </p:spPr>
      </p:pic>
      <p:pic>
        <p:nvPicPr>
          <p:cNvPr id="49156" name="Picture 5" descr="bake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3657600"/>
            <a:ext cx="3886200" cy="2540000"/>
          </a:xfrm>
        </p:spPr>
      </p:pic>
      <p:pic>
        <p:nvPicPr>
          <p:cNvPr id="49157" name="Picture 6" descr="livtub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 Box 7"/>
          <p:cNvSpPr txBox="1">
            <a:spLocks noChangeArrowheads="1"/>
          </p:cNvSpPr>
          <p:nvPr/>
        </p:nvSpPr>
        <p:spPr bwMode="auto">
          <a:xfrm>
            <a:off x="304800" y="44196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P&lt; 10</a:t>
            </a:r>
            <a:r>
              <a:rPr lang="en-US" baseline="30000"/>
              <a:t>-9</a:t>
            </a:r>
            <a:r>
              <a:rPr lang="en-US"/>
              <a:t> Torr</a:t>
            </a:r>
          </a:p>
        </p:txBody>
      </p:sp>
      <p:sp>
        <p:nvSpPr>
          <p:cNvPr id="49159" name="Text Box 8"/>
          <p:cNvSpPr txBox="1">
            <a:spLocks noChangeArrowheads="1"/>
          </p:cNvSpPr>
          <p:nvPr/>
        </p:nvSpPr>
        <p:spPr bwMode="auto">
          <a:xfrm>
            <a:off x="6934200" y="4572000"/>
            <a:ext cx="16002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Portable power supply for bakeout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73A711-01DE-9C4D-A766-AD87BDAC1B0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0204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Intro to GW Astronomy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6019800" cy="1143000"/>
          </a:xfrm>
        </p:spPr>
        <p:txBody>
          <a:bodyPr/>
          <a:lstStyle/>
          <a:p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Vacuum Chambers Provide Quiet Homes for Mirrors</a:t>
            </a:r>
          </a:p>
        </p:txBody>
      </p:sp>
      <p:pic>
        <p:nvPicPr>
          <p:cNvPr id="50179" name="Picture 3" descr="lvea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8"/>
          <a:stretch>
            <a:fillRect/>
          </a:stretch>
        </p:blipFill>
        <p:spPr bwMode="auto">
          <a:xfrm>
            <a:off x="3733800" y="1590675"/>
            <a:ext cx="4881563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lvea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1"/>
          <a:stretch>
            <a:fillRect/>
          </a:stretch>
        </p:blipFill>
        <p:spPr bwMode="auto">
          <a:xfrm>
            <a:off x="381000" y="1676400"/>
            <a:ext cx="4881563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BS_with_Word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267200"/>
            <a:ext cx="2733675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533400" y="4724400"/>
            <a:ext cx="2971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View inside Corner Station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6400800" y="5486400"/>
            <a:ext cx="2133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/>
              <a:t>Standing at vertex beam splitter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3885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  <a:t>BSC Internal Seismic Isolator</a:t>
            </a:r>
          </a:p>
        </p:txBody>
      </p:sp>
      <p:sp>
        <p:nvSpPr>
          <p:cNvPr id="52226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Raab - Intro to GW Astronomy</a:t>
            </a:r>
          </a:p>
        </p:txBody>
      </p:sp>
      <p:pic>
        <p:nvPicPr>
          <p:cNvPr id="5222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68961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63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Raab - Intro to GW Astronomy</a:t>
            </a:r>
          </a:p>
        </p:txBody>
      </p:sp>
      <p:pic>
        <p:nvPicPr>
          <p:cNvPr id="532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r="29143"/>
          <a:stretch>
            <a:fillRect/>
          </a:stretch>
        </p:blipFill>
        <p:spPr bwMode="auto">
          <a:xfrm>
            <a:off x="1066800" y="1600200"/>
            <a:ext cx="3200400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038600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Box 6"/>
          <p:cNvSpPr txBox="1">
            <a:spLocks noChangeArrowheads="1"/>
          </p:cNvSpPr>
          <p:nvPr/>
        </p:nvSpPr>
        <p:spPr bwMode="auto">
          <a:xfrm>
            <a:off x="1447800" y="457200"/>
            <a:ext cx="5791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chemeClr val="tx2"/>
                </a:solidFill>
              </a:rPr>
              <a:t>Advanced LIGO Monolithic Suspension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0ACC3-A54F-F649-866A-232BBABD2A7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49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My talk today</a:t>
            </a:r>
          </a:p>
          <a:p>
            <a:pPr lvl="1"/>
            <a:r>
              <a:rPr lang="en-US" dirty="0"/>
              <a:t>Basics of General Relativity and Gravitational Waves</a:t>
            </a:r>
          </a:p>
          <a:p>
            <a:pPr lvl="1"/>
            <a:r>
              <a:rPr lang="en-US" dirty="0"/>
              <a:t>Sources of Gravitational Waves</a:t>
            </a:r>
          </a:p>
          <a:p>
            <a:pPr lvl="1"/>
            <a:r>
              <a:rPr lang="en-US" dirty="0"/>
              <a:t>Detectors of Gravitational Waves</a:t>
            </a:r>
          </a:p>
          <a:p>
            <a:pPr lvl="1"/>
            <a:r>
              <a:rPr lang="en-US" dirty="0"/>
              <a:t>Some history</a:t>
            </a:r>
          </a:p>
          <a:p>
            <a:pPr lvl="1"/>
            <a:r>
              <a:rPr lang="en-US" dirty="0"/>
              <a:t>International Network of Terrestrial GW Detectors</a:t>
            </a:r>
          </a:p>
          <a:p>
            <a:pPr lvl="1"/>
            <a:r>
              <a:rPr lang="en-US" dirty="0"/>
              <a:t>The future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Intro to GW Astronomy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31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Advanced LIGO installation in progress </a:t>
            </a:r>
          </a:p>
        </p:txBody>
      </p:sp>
      <p:pic>
        <p:nvPicPr>
          <p:cNvPr id="54274" name="Content Placeholder 8" descr="QuadMate_08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r="14400" b="13503"/>
          <a:stretch>
            <a:fillRect/>
          </a:stretch>
        </p:blipFill>
        <p:spPr>
          <a:xfrm>
            <a:off x="990600" y="1438275"/>
            <a:ext cx="6934200" cy="4962525"/>
          </a:xfrm>
        </p:spPr>
      </p:pic>
      <p:sp>
        <p:nvSpPr>
          <p:cNvPr id="54275" name="TextBox 9"/>
          <p:cNvSpPr txBox="1">
            <a:spLocks noChangeArrowheads="1"/>
          </p:cNvSpPr>
          <p:nvPr/>
        </p:nvSpPr>
        <p:spPr bwMode="auto">
          <a:xfrm>
            <a:off x="6324600" y="144780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2000">
                <a:solidFill>
                  <a:srgbClr val="FFFF00"/>
                </a:solidFill>
              </a:rPr>
              <a:t>17-Aug-11</a:t>
            </a:r>
          </a:p>
        </p:txBody>
      </p:sp>
      <p:sp>
        <p:nvSpPr>
          <p:cNvPr id="54276" name="Footer Placeholder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Raab - Intro to GW Astronomy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64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1371600" y="227013"/>
            <a:ext cx="6400800" cy="1220787"/>
          </a:xfrm>
        </p:spPr>
        <p:txBody>
          <a:bodyPr/>
          <a:lstStyle/>
          <a:p>
            <a: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  <a:t>Putting it together:</a:t>
            </a:r>
            <a:b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  <a:t>Seismic &amp; Suspension &amp; Optics</a:t>
            </a:r>
          </a:p>
        </p:txBody>
      </p:sp>
      <p:pic>
        <p:nvPicPr>
          <p:cNvPr id="5529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1538288"/>
            <a:ext cx="5426075" cy="5076825"/>
          </a:xfrm>
        </p:spPr>
      </p:pic>
      <p:sp>
        <p:nvSpPr>
          <p:cNvPr id="55299" name="AutoShape 4" descr="imap://dhs@newligo.mit.edu:993/fetch%3EUID%3E/INBOX%3E85862?part=1.2&amp;type=image/jpeg&amp;filename=Installation_2.jpg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0" name="Content Placeholder 2"/>
          <p:cNvSpPr txBox="1">
            <a:spLocks/>
          </p:cNvSpPr>
          <p:nvPr/>
        </p:nvSpPr>
        <p:spPr bwMode="auto">
          <a:xfrm>
            <a:off x="23813" y="1106488"/>
            <a:ext cx="3978275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</p:txBody>
      </p:sp>
      <p:sp>
        <p:nvSpPr>
          <p:cNvPr id="55301" name="TextBox 1"/>
          <p:cNvSpPr txBox="1">
            <a:spLocks noChangeArrowheads="1"/>
          </p:cNvSpPr>
          <p:nvPr/>
        </p:nvSpPr>
        <p:spPr bwMode="auto">
          <a:xfrm>
            <a:off x="804863" y="1949450"/>
            <a:ext cx="15573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800" i="1">
                <a:latin typeface="Arial" charset="0"/>
                <a:cs typeface="Arial" charset="0"/>
              </a:rPr>
              <a:t>Seismic isolation</a:t>
            </a:r>
          </a:p>
        </p:txBody>
      </p:sp>
      <p:sp>
        <p:nvSpPr>
          <p:cNvPr id="55302" name="TextBox 10"/>
          <p:cNvSpPr txBox="1">
            <a:spLocks noChangeArrowheads="1"/>
          </p:cNvSpPr>
          <p:nvPr/>
        </p:nvSpPr>
        <p:spPr bwMode="auto">
          <a:xfrm>
            <a:off x="539750" y="5602288"/>
            <a:ext cx="2051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800" i="1">
                <a:latin typeface="Arial" charset="0"/>
                <a:cs typeface="Arial" charset="0"/>
              </a:rPr>
              <a:t>Folding mirror suspension</a:t>
            </a:r>
          </a:p>
        </p:txBody>
      </p:sp>
      <p:sp>
        <p:nvSpPr>
          <p:cNvPr id="55303" name="TextBox 11"/>
          <p:cNvSpPr txBox="1">
            <a:spLocks noChangeArrowheads="1"/>
          </p:cNvSpPr>
          <p:nvPr/>
        </p:nvSpPr>
        <p:spPr bwMode="auto">
          <a:xfrm>
            <a:off x="493713" y="3200400"/>
            <a:ext cx="20208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800" i="1">
                <a:latin typeface="Arial" charset="0"/>
                <a:cs typeface="Arial" charset="0"/>
              </a:rPr>
              <a:t>Test mass suspension</a:t>
            </a:r>
          </a:p>
        </p:txBody>
      </p:sp>
      <p:cxnSp>
        <p:nvCxnSpPr>
          <p:cNvPr id="55304" name="Straight Arrow Connector 4"/>
          <p:cNvCxnSpPr>
            <a:cxnSpLocks noChangeShapeType="1"/>
          </p:cNvCxnSpPr>
          <p:nvPr/>
        </p:nvCxnSpPr>
        <p:spPr bwMode="auto">
          <a:xfrm flipV="1">
            <a:off x="2438400" y="1981200"/>
            <a:ext cx="2238375" cy="200025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5305" name="Straight Arrow Connector 14"/>
          <p:cNvCxnSpPr>
            <a:cxnSpLocks noChangeShapeType="1"/>
          </p:cNvCxnSpPr>
          <p:nvPr/>
        </p:nvCxnSpPr>
        <p:spPr bwMode="auto">
          <a:xfrm>
            <a:off x="2667000" y="5943600"/>
            <a:ext cx="1219200" cy="762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5306" name="Straight Arrow Connector 15"/>
          <p:cNvCxnSpPr>
            <a:cxnSpLocks noChangeShapeType="1"/>
          </p:cNvCxnSpPr>
          <p:nvPr/>
        </p:nvCxnSpPr>
        <p:spPr bwMode="auto">
          <a:xfrm>
            <a:off x="2514600" y="3886200"/>
            <a:ext cx="2819400" cy="20574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5307" name="Footer Placeholder 1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Raab - Intro to GW Astronomy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1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5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019800" cy="11430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Lock Acquisition:  Arm Locking Subsystem</a:t>
            </a:r>
          </a:p>
        </p:txBody>
      </p:sp>
      <p:sp>
        <p:nvSpPr>
          <p:cNvPr id="5632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Raab - Intro to GW Astronomy</a:t>
            </a:r>
          </a:p>
        </p:txBody>
      </p:sp>
      <p:pic>
        <p:nvPicPr>
          <p:cNvPr id="56323" name="Picture 7" descr="GreenLaserBeamInITM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239000" cy="480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46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1524000" y="204788"/>
            <a:ext cx="5715000" cy="1319212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aLIGO Pre-stabilized laser </a:t>
            </a:r>
          </a:p>
        </p:txBody>
      </p:sp>
      <p:pic>
        <p:nvPicPr>
          <p:cNvPr id="57346" name="Picture 6" descr="RS14399_P1030636-l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8" b="9503"/>
          <a:stretch>
            <a:fillRect/>
          </a:stretch>
        </p:blipFill>
        <p:spPr bwMode="auto">
          <a:xfrm>
            <a:off x="801688" y="2133600"/>
            <a:ext cx="74707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Raab - Intro to GW Astronomy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76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/>
              <a:t>Raab - Intro to GW Astronomy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Principal noise 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1048"/>
            <a:ext cx="6570941" cy="495595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29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Some History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37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IGO-Construction_Proposal-M890001-03-BurstSensitivit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3" t="5844" r="-1" b="7359"/>
          <a:stretch/>
        </p:blipFill>
        <p:spPr>
          <a:xfrm>
            <a:off x="4432300" y="1689100"/>
            <a:ext cx="4483101" cy="5092700"/>
          </a:xfrm>
          <a:prstGeom prst="rect">
            <a:avLst/>
          </a:prstGeom>
        </p:spPr>
      </p:pic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6019800" cy="1295400"/>
          </a:xfrm>
        </p:spPr>
        <p:txBody>
          <a:bodyPr/>
          <a:lstStyle/>
          <a:p>
            <a:r>
              <a:rPr lang="en-US" sz="2800" dirty="0">
                <a:latin typeface="Helvetica" charset="0"/>
              </a:rPr>
              <a:t>Strategy:  Build a Facility That Can House Evolving Generations of More Powerful Detectors</a:t>
            </a:r>
          </a:p>
        </p:txBody>
      </p:sp>
      <p:pic>
        <p:nvPicPr>
          <p:cNvPr id="8" name="Picture 7" descr="LIGO-Construction_Proposal-M890001-03 edited 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t="15925" r="9893" b="14445"/>
          <a:stretch/>
        </p:blipFill>
        <p:spPr>
          <a:xfrm>
            <a:off x="457200" y="1847850"/>
            <a:ext cx="4254500" cy="47752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Intro to GW Astronomy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12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>
            <a:off x="455414" y="1384102"/>
            <a:ext cx="8233172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7" tIns="35717" rIns="35717" bIns="35717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6" name="Shape 136"/>
          <p:cNvSpPr/>
          <p:nvPr/>
        </p:nvSpPr>
        <p:spPr>
          <a:xfrm>
            <a:off x="8773420" y="6391832"/>
            <a:ext cx="72132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b">
            <a:spAutoFit/>
          </a:bodyPr>
          <a:lstStyle>
            <a:lvl1pPr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endParaRPr dirty="0"/>
          </a:p>
        </p:txBody>
      </p:sp>
      <p:sp>
        <p:nvSpPr>
          <p:cNvPr id="137" name="Shape 137"/>
          <p:cNvSpPr/>
          <p:nvPr/>
        </p:nvSpPr>
        <p:spPr>
          <a:xfrm>
            <a:off x="410766" y="1214438"/>
            <a:ext cx="8322469" cy="53578"/>
          </a:xfrm>
          <a:prstGeom prst="rect">
            <a:avLst/>
          </a:prstGeom>
          <a:solidFill>
            <a:srgbClr val="D6A800"/>
          </a:solidFill>
          <a:ln w="25400">
            <a:solidFill>
              <a:srgbClr val="000000"/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3600"/>
            </a:pPr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419695" y="1330524"/>
            <a:ext cx="8322469" cy="133945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9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13320" y="125015"/>
            <a:ext cx="1032926" cy="437555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800"/>
            </a:lvl1pPr>
          </a:lstStyle>
          <a:p>
            <a:pPr>
              <a:defRPr>
                <a:effectLst/>
              </a:defRPr>
            </a:pPr>
            <a:r>
              <a:rPr dirty="0"/>
              <a:t>The Laser Interferometer Gravitational-wave Observatory</a:t>
            </a:r>
          </a:p>
        </p:txBody>
      </p:sp>
      <p:sp>
        <p:nvSpPr>
          <p:cNvPr id="141" name="Shape 141"/>
          <p:cNvSpPr>
            <a:spLocks noGrp="1"/>
          </p:cNvSpPr>
          <p:nvPr>
            <p:ph type="sldNum" sz="quarter" idx="2"/>
          </p:nvPr>
        </p:nvSpPr>
        <p:spPr>
          <a:xfrm>
            <a:off x="8710481" y="6465094"/>
            <a:ext cx="134982" cy="17584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sz="800"/>
            </a:lvl1pPr>
          </a:lstStyle>
          <a:p>
            <a:fld id="{86CB4B4D-7CA3-9044-876B-883B54F8677D}" type="slidenum">
              <a:t>27</a:t>
            </a:fld>
            <a:endParaRPr/>
          </a:p>
        </p:txBody>
      </p:sp>
      <p:grpSp>
        <p:nvGrpSpPr>
          <p:cNvPr id="146" name="Group 146"/>
          <p:cNvGrpSpPr/>
          <p:nvPr/>
        </p:nvGrpSpPr>
        <p:grpSpPr>
          <a:xfrm>
            <a:off x="241044" y="1625293"/>
            <a:ext cx="3703799" cy="2391249"/>
            <a:chOff x="0" y="0"/>
            <a:chExt cx="5267623" cy="3400886"/>
          </a:xfrm>
        </p:grpSpPr>
        <p:pic>
          <p:nvPicPr>
            <p:cNvPr id="144" name="image7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9083" b="40784"/>
            <a:stretch>
              <a:fillRect/>
            </a:stretch>
          </p:blipFill>
          <p:spPr>
            <a:xfrm>
              <a:off x="0" y="0"/>
              <a:ext cx="5267623" cy="31995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5" name="Shape 145"/>
            <p:cNvSpPr/>
            <p:nvPr/>
          </p:nvSpPr>
          <p:spPr>
            <a:xfrm>
              <a:off x="2149768" y="2469991"/>
              <a:ext cx="3086699" cy="9308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defRPr sz="3400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dirty="0"/>
                <a:t>Hanford, WA</a:t>
              </a:r>
            </a:p>
          </p:txBody>
        </p:sp>
      </p:grpSp>
      <p:grpSp>
        <p:nvGrpSpPr>
          <p:cNvPr id="149" name="Group 149"/>
          <p:cNvGrpSpPr/>
          <p:nvPr/>
        </p:nvGrpSpPr>
        <p:grpSpPr>
          <a:xfrm>
            <a:off x="4826137" y="3415568"/>
            <a:ext cx="3455170" cy="2821104"/>
            <a:chOff x="0" y="0"/>
            <a:chExt cx="4914018" cy="4012235"/>
          </a:xfrm>
        </p:grpSpPr>
        <p:pic>
          <p:nvPicPr>
            <p:cNvPr id="147" name="image8.jpg" descr="low89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914018" cy="38711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8" name="Shape 148"/>
            <p:cNvSpPr/>
            <p:nvPr/>
          </p:nvSpPr>
          <p:spPr>
            <a:xfrm>
              <a:off x="1480907" y="3081340"/>
              <a:ext cx="3396755" cy="9308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defRPr sz="3400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dirty="0"/>
                <a:t>Livingston, LA</a:t>
              </a:r>
            </a:p>
          </p:txBody>
        </p:sp>
      </p:grpSp>
      <p:pic>
        <p:nvPicPr>
          <p:cNvPr id="150" name="image9.png" descr="Screen Shot 2016-02-12 at 3.29.28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61923" y="5061944"/>
            <a:ext cx="1944595" cy="464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10.png" descr="Screen Shot 2016-02-12 at 3.30.47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28305" y="4541324"/>
            <a:ext cx="1963272" cy="445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11.png" descr="Screen Shot 2016-02-12 at 3.31.50 PM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56587" y="5595165"/>
            <a:ext cx="2229225" cy="615971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/>
        </p:nvSpPr>
        <p:spPr>
          <a:xfrm>
            <a:off x="381000" y="4026890"/>
            <a:ext cx="4306661" cy="61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1300480">
              <a:defRPr sz="34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dirty="0"/>
              <a:t>Advanced LIGO detectors:</a:t>
            </a:r>
          </a:p>
        </p:txBody>
      </p:sp>
      <p:pic>
        <p:nvPicPr>
          <p:cNvPr id="154" name="pasted-image.tif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092752" y="1342132"/>
            <a:ext cx="1482329" cy="1491259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/>
        </p:nvSpPr>
        <p:spPr>
          <a:xfrm>
            <a:off x="5815986" y="1294671"/>
            <a:ext cx="2978831" cy="2011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481548" indent="-258313">
              <a:buSzPct val="171000"/>
              <a:buChar char="•"/>
              <a:defRPr sz="27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800" dirty="0"/>
              <a:t>LIGO Observatories constructed from 1994-2000</a:t>
            </a:r>
            <a:endParaRPr lang="en-US" sz="1800" dirty="0"/>
          </a:p>
          <a:p>
            <a:pPr marL="481548" indent="-258313">
              <a:buSzPct val="171000"/>
              <a:buChar char="•"/>
              <a:defRPr sz="27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1800" dirty="0"/>
              <a:t>LSC created 1997</a:t>
            </a:r>
            <a:endParaRPr sz="1800" dirty="0"/>
          </a:p>
          <a:p>
            <a:pPr marL="481548" indent="-258313">
              <a:buSzPct val="171000"/>
              <a:buChar char="•"/>
              <a:defRPr sz="27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800" dirty="0"/>
              <a:t>Initial LIGO operated from 2002-2010</a:t>
            </a:r>
          </a:p>
          <a:p>
            <a:pPr marL="481548" indent="-258313">
              <a:buSzPct val="171000"/>
              <a:buChar char="•"/>
              <a:defRPr sz="27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800" dirty="0"/>
              <a:t>Advanced LIGO 2015</a:t>
            </a:r>
          </a:p>
        </p:txBody>
      </p:sp>
    </p:spTree>
    <p:extLst>
      <p:ext uri="{BB962C8B-B14F-4D97-AF65-F5344CB8AC3E}">
        <p14:creationId xmlns:p14="http://schemas.microsoft.com/office/powerpoint/2010/main" val="1361462701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/>
        </p:nvSpPr>
        <p:spPr>
          <a:xfrm>
            <a:off x="1296298" y="139650"/>
            <a:ext cx="6277188" cy="604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0818" tIns="40818" rIns="40818" bIns="40818">
            <a:spAutoFit/>
          </a:bodyPr>
          <a:lstStyle>
            <a:lvl1pPr defTabSz="1300480">
              <a:lnSpc>
                <a:spcPct val="93000"/>
              </a:lnSpc>
              <a:defRPr sz="5700">
                <a:solidFill>
                  <a:srgbClr val="00245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3600" dirty="0"/>
              <a:t>LIGO Scientific Collaboration</a:t>
            </a:r>
          </a:p>
        </p:txBody>
      </p:sp>
      <p:sp>
        <p:nvSpPr>
          <p:cNvPr id="265" name="Shape 265"/>
          <p:cNvSpPr>
            <a:spLocks noGrp="1"/>
          </p:cNvSpPr>
          <p:nvPr>
            <p:ph type="body" sz="quarter" idx="1"/>
          </p:nvPr>
        </p:nvSpPr>
        <p:spPr>
          <a:xfrm>
            <a:off x="932459" y="739445"/>
            <a:ext cx="7004868" cy="479755"/>
          </a:xfrm>
          <a:prstGeom prst="rect">
            <a:avLst/>
          </a:prstGeom>
        </p:spPr>
        <p:txBody>
          <a:bodyPr lIns="35717" tIns="35717" rIns="35717" bIns="35717" anchor="ctr">
            <a:noAutofit/>
          </a:bodyPr>
          <a:lstStyle>
            <a:lvl1pPr defTabSz="584200">
              <a:spcBef>
                <a:spcPts val="1000"/>
              </a:spcBef>
              <a:defRPr sz="3000">
                <a:solidFill>
                  <a:srgbClr val="720C04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400" dirty="0"/>
              <a:t>~ 1000 members  ~ 80 institutions, 16 countries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2AE21D9-128E-4149-8780-65E692D71516}"/>
              </a:ext>
            </a:extLst>
          </p:cNvPr>
          <p:cNvGrpSpPr/>
          <p:nvPr/>
        </p:nvGrpSpPr>
        <p:grpSpPr>
          <a:xfrm>
            <a:off x="480140" y="1637815"/>
            <a:ext cx="8350527" cy="5220186"/>
            <a:chOff x="-2" y="2816777"/>
            <a:chExt cx="5901105" cy="4041223"/>
          </a:xfrm>
        </p:grpSpPr>
        <p:pic>
          <p:nvPicPr>
            <p:cNvPr id="83" name="Picture 82" descr="LSC-Jun2018.jpeg">
              <a:extLst>
                <a:ext uri="{FF2B5EF4-FFF2-40B4-BE49-F238E27FC236}">
                  <a16:creationId xmlns:a16="http://schemas.microsoft.com/office/drawing/2014/main" id="{59C3E405-0A58-A944-95E6-966020D89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2816777"/>
              <a:ext cx="5901105" cy="4041223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800CE2E-3892-E343-91BB-CDDC57F28EFD}"/>
                </a:ext>
              </a:extLst>
            </p:cNvPr>
            <p:cNvSpPr txBox="1"/>
            <p:nvPr/>
          </p:nvSpPr>
          <p:spPr>
            <a:xfrm>
              <a:off x="953648" y="2816777"/>
              <a:ext cx="18652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LSC Institutions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9725924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First Direct Detection of Gravitational Waves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Opening a New Window on the Universe</a:t>
            </a:r>
          </a:p>
        </p:txBody>
      </p:sp>
    </p:spTree>
    <p:extLst>
      <p:ext uri="{BB962C8B-B14F-4D97-AF65-F5344CB8AC3E}">
        <p14:creationId xmlns:p14="http://schemas.microsoft.com/office/powerpoint/2010/main" val="3409145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Basics of General Relativity and Gravitational Waves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Wherein it is realized that space and time are things whose properties are manifested by phenomena that we collectively refer to as “gravity”.</a:t>
            </a:r>
          </a:p>
        </p:txBody>
      </p:sp>
    </p:spTree>
    <p:extLst>
      <p:ext uri="{BB962C8B-B14F-4D97-AF65-F5344CB8AC3E}">
        <p14:creationId xmlns:p14="http://schemas.microsoft.com/office/powerpoint/2010/main" val="3461219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1_Split_v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73" y="893755"/>
            <a:ext cx="7374199" cy="5867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199" y="152400"/>
            <a:ext cx="5715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GW150914:  What was observed?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57033" y="685800"/>
            <a:ext cx="371516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B. P. Abbott </a:t>
            </a:r>
            <a:r>
              <a:rPr lang="en-US" sz="1400" b="1" i="1" dirty="0"/>
              <a:t>et al.,</a:t>
            </a:r>
            <a:r>
              <a:rPr lang="en-US" sz="1400" b="1" dirty="0"/>
              <a:t> Phys. Rev. </a:t>
            </a:r>
            <a:r>
              <a:rPr lang="en-US" sz="1400" b="1" dirty="0" err="1"/>
              <a:t>Lett</a:t>
            </a:r>
            <a:r>
              <a:rPr lang="en-US" sz="1400" b="1" dirty="0"/>
              <a:t>. 116, 061102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319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348" y="1271720"/>
            <a:ext cx="4933152" cy="4976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learn from h(t)?</a:t>
            </a:r>
          </a:p>
        </p:txBody>
      </p:sp>
      <p:sp>
        <p:nvSpPr>
          <p:cNvPr id="8" name="Rectangular Callout 7"/>
          <p:cNvSpPr/>
          <p:nvPr/>
        </p:nvSpPr>
        <p:spPr bwMode="auto">
          <a:xfrm>
            <a:off x="5664200" y="4750314"/>
            <a:ext cx="3314700" cy="1106426"/>
          </a:xfrm>
          <a:prstGeom prst="wedgeRectCallout">
            <a:avLst>
              <a:gd name="adj1" fmla="val -40263"/>
              <a:gd name="adj2" fmla="val -161556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 err="1">
                <a:solidFill>
                  <a:schemeClr val="accent4"/>
                </a:solidFill>
                <a:latin typeface="Arial"/>
                <a:cs typeface="Arial"/>
              </a:rPr>
              <a:t>Ringdown</a:t>
            </a:r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 frequency and </a:t>
            </a:r>
            <a:r>
              <a:rPr lang="en-US" sz="1800" i="1" dirty="0">
                <a:solidFill>
                  <a:schemeClr val="accent4"/>
                </a:solidFill>
                <a:latin typeface="Arial"/>
                <a:cs typeface="Arial"/>
              </a:rPr>
              <a:t>Q </a:t>
            </a:r>
            <a:b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</a:br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give mass and spin </a:t>
            </a:r>
            <a:b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</a:br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of final black hole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Arial"/>
              <a:cs typeface="Arial"/>
            </a:endParaRPr>
          </a:p>
        </p:txBody>
      </p:sp>
      <p:sp>
        <p:nvSpPr>
          <p:cNvPr id="9" name="Rectangular Callout 8"/>
          <p:cNvSpPr/>
          <p:nvPr/>
        </p:nvSpPr>
        <p:spPr bwMode="auto">
          <a:xfrm>
            <a:off x="786852" y="1273440"/>
            <a:ext cx="2949412" cy="1106426"/>
          </a:xfrm>
          <a:prstGeom prst="wedgeRectCallout">
            <a:avLst>
              <a:gd name="adj1" fmla="val 35273"/>
              <a:gd name="adj2" fmla="val 111630"/>
            </a:avLst>
          </a:prstGeom>
          <a:solidFill>
            <a:schemeClr val="accent5">
              <a:lumMod val="9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Arial"/>
                <a:cs typeface="Arial"/>
              </a:rPr>
              <a:t>Phase evolution gives chirp mass and aligned components of spin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10" name="Rectangular Callout 9"/>
          <p:cNvSpPr/>
          <p:nvPr/>
        </p:nvSpPr>
        <p:spPr bwMode="auto">
          <a:xfrm>
            <a:off x="604208" y="5004314"/>
            <a:ext cx="2799392" cy="1106426"/>
          </a:xfrm>
          <a:prstGeom prst="wedgeRectCallout">
            <a:avLst>
              <a:gd name="adj1" fmla="val 53760"/>
              <a:gd name="adj2" fmla="val -160408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Modulation of amplitude gives nonaligned spin components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7000" y="24384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B. P. Abbott et al. (LIGO Scientific Collaboration and Virgo Collaboration), </a:t>
            </a:r>
            <a:r>
              <a:rPr lang="en-US" sz="1200" i="1" dirty="0">
                <a:solidFill>
                  <a:schemeClr val="tx2"/>
                </a:solidFill>
              </a:rPr>
              <a:t>Observation of Gravitational Waves from a Binary Black Hole Merger</a:t>
            </a:r>
            <a:r>
              <a:rPr lang="en-US" sz="1200" dirty="0">
                <a:solidFill>
                  <a:schemeClr val="tx2"/>
                </a:solidFill>
              </a:rPr>
              <a:t>, Phys. Rev. Lett. 116, 061102 (2016)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EEEF9-9826-4041-9F88-6CF2534CE865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12" name="Rectangular Callout 11"/>
          <p:cNvSpPr/>
          <p:nvPr/>
        </p:nvSpPr>
        <p:spPr bwMode="auto">
          <a:xfrm>
            <a:off x="2819400" y="5156714"/>
            <a:ext cx="2799392" cy="1106426"/>
          </a:xfrm>
          <a:prstGeom prst="wedgeRectCallout">
            <a:avLst>
              <a:gd name="adj1" fmla="val 53760"/>
              <a:gd name="adj2" fmla="val -160408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Highest frequency gives sizes of objects just before merger.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Arial"/>
              <a:cs typeface="Arial"/>
            </a:endParaRPr>
          </a:p>
        </p:txBody>
      </p:sp>
      <p:sp>
        <p:nvSpPr>
          <p:cNvPr id="13" name="Rectangular Callout 12">
            <a:extLst>
              <a:ext uri="{FF2B5EF4-FFF2-40B4-BE49-F238E27FC236}">
                <a16:creationId xmlns:a16="http://schemas.microsoft.com/office/drawing/2014/main" id="{E7F6E2AC-7B7D-9A45-984D-4EC08AD883E1}"/>
              </a:ext>
            </a:extLst>
          </p:cNvPr>
          <p:cNvSpPr/>
          <p:nvPr/>
        </p:nvSpPr>
        <p:spPr bwMode="auto">
          <a:xfrm>
            <a:off x="3908588" y="1447800"/>
            <a:ext cx="3101812" cy="914400"/>
          </a:xfrm>
          <a:prstGeom prst="wedgeRectCallout">
            <a:avLst>
              <a:gd name="adj1" fmla="val -92512"/>
              <a:gd name="adj2" fmla="val 125276"/>
            </a:avLst>
          </a:prstGeom>
          <a:solidFill>
            <a:schemeClr val="accent5">
              <a:lumMod val="9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Arial"/>
                <a:cs typeface="Arial"/>
              </a:rPr>
              <a:t>Amplitude scale factor gives luminosity distance (standard siren)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626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Comparison of GW Waveforms</a:t>
            </a:r>
            <a:b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 from BBHs </a:t>
            </a: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(Sep 2017)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Intro to GW Astronomy</a:t>
            </a:r>
          </a:p>
        </p:txBody>
      </p:sp>
      <p:sp>
        <p:nvSpPr>
          <p:cNvPr id="1024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FFF0725-FF71-4548-8B86-2D1E363CDF0E}" type="slidenum">
              <a:rPr lang="en-US" sz="1400">
                <a:latin typeface="Helvetica" charset="0"/>
              </a:rPr>
              <a:pPr/>
              <a:t>32</a:t>
            </a:fld>
            <a:endParaRPr lang="en-US" sz="1400">
              <a:latin typeface="Helvetica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66800" y="1571854"/>
            <a:ext cx="7086600" cy="4752746"/>
            <a:chOff x="1066800" y="1524000"/>
            <a:chExt cx="7086600" cy="47527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6800" y="1524000"/>
              <a:ext cx="7086600" cy="475274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876800" y="1828800"/>
              <a:ext cx="304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LIGO/Caltech/MIT/LSC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87551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Multi-Messenger Astronomy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first observations of dynamic extreme spacetimes with BBHs show us that GR is reasonably accurate in this regime and can be used as a tool for examining and interpreting extreme states of matter.</a:t>
            </a:r>
          </a:p>
          <a:p>
            <a:r>
              <a:rPr lang="en-US" dirty="0"/>
              <a:t>There are a rich collection of sources still to be examined!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Intro to GW Astronomy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03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Onto the study of the most extreme states of matter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Intro to GW Astronomy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686" y="1447800"/>
            <a:ext cx="9144000" cy="5143500"/>
            <a:chOff x="5686" y="1485900"/>
            <a:chExt cx="9144000" cy="5143500"/>
          </a:xfrm>
        </p:grpSpPr>
        <p:pic>
          <p:nvPicPr>
            <p:cNvPr id="6" name="Picture 5" descr="Fermi-LIGO_INTEGRAL_Graph_Still_Time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6" y="1485900"/>
              <a:ext cx="9144000" cy="51435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981200" y="1524000"/>
              <a:ext cx="7162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Credit: NASA's Goddard Space Flight Center, Caltech/MIT/LIGO Lab and ESA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4282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6019800" cy="1371600"/>
          </a:xfrm>
        </p:spPr>
        <p:txBody>
          <a:bodyPr/>
          <a:lstStyle/>
          <a:p>
            <a:r>
              <a:rPr lang="en-US" sz="2800" dirty="0"/>
              <a:t>LIGO-Virgo network localization enables discovery of optical counterpart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Intro to GW Astronomy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991360" y="1676400"/>
            <a:ext cx="6933440" cy="4724400"/>
            <a:chOff x="991360" y="1676400"/>
            <a:chExt cx="6933440" cy="47244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360" y="1676400"/>
              <a:ext cx="6933440" cy="4635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143000" y="5877580"/>
              <a:ext cx="6781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400" dirty="0"/>
                <a:t>Figure 1 from Multi-messenger Observations of a Binary Neutron Star Merger</a:t>
              </a:r>
            </a:p>
            <a:p>
              <a:pPr eaLnBrk="1" hangingPunct="1"/>
              <a:r>
                <a:rPr lang="en-US" sz="1400" dirty="0"/>
                <a:t>B. P. Abbott et al. 2017 </a:t>
              </a:r>
              <a:r>
                <a:rPr lang="en-US" sz="1400" dirty="0" err="1"/>
                <a:t>ApJL</a:t>
              </a:r>
              <a:r>
                <a:rPr lang="en-US" sz="1400" dirty="0"/>
                <a:t> 848 L12 doi:10.3847/2041-8213/aa91c9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44724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Known Masses of Stellar Remnants – Dec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34200" y="1752600"/>
            <a:ext cx="1905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Non-LIGO Data Sources: Neutron Stars: http://</a:t>
            </a:r>
            <a:r>
              <a:rPr lang="en-US" sz="1400" i="1" dirty="0" err="1"/>
              <a:t>xtreme.as.arizona.edu</a:t>
            </a:r>
            <a:r>
              <a:rPr lang="en-US" sz="1400" i="1" dirty="0"/>
              <a:t>/</a:t>
            </a:r>
            <a:r>
              <a:rPr lang="en-US" sz="1400" i="1" dirty="0" err="1"/>
              <a:t>NeutronStars</a:t>
            </a:r>
            <a:r>
              <a:rPr lang="en-US" sz="1400" i="1" dirty="0"/>
              <a:t>/data/</a:t>
            </a:r>
            <a:r>
              <a:rPr lang="en-US" sz="1400" i="1" dirty="0" err="1"/>
              <a:t>pulsar_masses.dat</a:t>
            </a:r>
            <a:r>
              <a:rPr lang="en-US" sz="1400" i="1" dirty="0"/>
              <a:t> </a:t>
            </a:r>
          </a:p>
          <a:p>
            <a:endParaRPr lang="en-US" sz="1400" i="1" dirty="0"/>
          </a:p>
          <a:p>
            <a:r>
              <a:rPr lang="en-US" sz="1400" i="1" dirty="0"/>
              <a:t>Black Holes: https://</a:t>
            </a:r>
            <a:r>
              <a:rPr lang="en-US" sz="1400" i="1" dirty="0" err="1"/>
              <a:t>stellarcollapse.org</a:t>
            </a:r>
            <a:r>
              <a:rPr lang="en-US" sz="1400" i="1" dirty="0"/>
              <a:t>/sites/default/files/</a:t>
            </a:r>
            <a:r>
              <a:rPr lang="en-US" sz="1400" i="1" dirty="0" err="1"/>
              <a:t>table.pdf</a:t>
            </a:r>
            <a:r>
              <a:rPr lang="en-US" sz="1400" i="1" dirty="0"/>
              <a:t> | </a:t>
            </a:r>
          </a:p>
          <a:p>
            <a:endParaRPr lang="en-US" sz="1400" i="1" dirty="0"/>
          </a:p>
          <a:p>
            <a:r>
              <a:rPr lang="en-US" sz="1400" i="1" dirty="0"/>
              <a:t>LIGO-Virgo Data: https://</a:t>
            </a:r>
            <a:r>
              <a:rPr lang="en-US" sz="1400" i="1" dirty="0" err="1"/>
              <a:t>losc.ligo.org</a:t>
            </a:r>
            <a:r>
              <a:rPr lang="en-US" sz="1400" i="1" dirty="0"/>
              <a:t>/events/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F6981-5E93-334F-8243-A77E199AF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6934200" cy="478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985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6" name="Text Placeholder 2"/>
          <p:cNvSpPr>
            <a:spLocks noGrp="1"/>
          </p:cNvSpPr>
          <p:nvPr>
            <p:ph type="body" sz="half" idx="1"/>
          </p:nvPr>
        </p:nvSpPr>
        <p:spPr/>
        <p:txBody>
          <a:bodyPr lIns="91440" tIns="45720" rIns="91440" bIns="45720"/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7" name="Content Placeholder 3"/>
          <p:cNvSpPr>
            <a:spLocks noGrp="1"/>
          </p:cNvSpPr>
          <p:nvPr>
            <p:ph sz="half" idx="2"/>
          </p:nvPr>
        </p:nvSpPr>
        <p:spPr/>
        <p:txBody>
          <a:bodyPr lIns="91440" tIns="45720" rIns="91440" bIns="45720"/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BDACAB0A-60E5-A44A-94AD-4BFE796F75D9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37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62470" name="Picture 6" descr="WorldMapX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93813"/>
            <a:ext cx="8648700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2588" y="1876425"/>
            <a:ext cx="871537" cy="6445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7550" y="2641600"/>
            <a:ext cx="882650" cy="558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2475" y="2790825"/>
            <a:ext cx="941388" cy="78581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888" y="1990725"/>
            <a:ext cx="984250" cy="6699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94370DCA-CDB5-6C4F-84BC-66DBA0C370B7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37</a:t>
            </a:fld>
            <a:endParaRPr lang="en-US">
              <a:solidFill>
                <a:srgbClr val="618FFD"/>
              </a:solidFill>
            </a:endParaRPr>
          </a:p>
        </p:txBody>
      </p:sp>
      <p:pic>
        <p:nvPicPr>
          <p:cNvPr id="62476" name="図 10" descr="LCGTPosterSimpleE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63" y="2552700"/>
            <a:ext cx="1222375" cy="8255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2477" name="Object 14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Photo Editor Photo" r:id="rId9" imgW="4409524" imgH="3219899" progId="MSPhotoEd.3">
                  <p:embed/>
                </p:oleObj>
              </mc:Choice>
              <mc:Fallback>
                <p:oleObj name="Photo Editor Photo" r:id="rId9" imgW="4409524" imgH="3219899" progId="MSPhotoEd.3">
                  <p:embed/>
                  <p:pic>
                    <p:nvPicPr>
                      <p:cNvPr id="6247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6925" y="3241675"/>
            <a:ext cx="904875" cy="7540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36713" y="138113"/>
            <a:ext cx="6954837" cy="10779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i="1" dirty="0">
                <a:solidFill>
                  <a:srgbClr val="618FFD"/>
                </a:solidFill>
                <a:latin typeface="Helvetica"/>
              </a:rPr>
              <a:t>The advanced GW detector network:</a:t>
            </a:r>
          </a:p>
          <a:p>
            <a:pPr algn="ctr">
              <a:defRPr/>
            </a:pPr>
            <a:r>
              <a:rPr lang="en-US" sz="3200" i="1" dirty="0">
                <a:solidFill>
                  <a:srgbClr val="618FFD"/>
                </a:solidFill>
                <a:latin typeface="+mn-lt"/>
              </a:rPr>
              <a:t>2015-2025</a:t>
            </a:r>
          </a:p>
        </p:txBody>
      </p:sp>
      <p:sp>
        <p:nvSpPr>
          <p:cNvPr id="62480" name="TextBox 19"/>
          <p:cNvSpPr txBox="1">
            <a:spLocks noChangeArrowheads="1"/>
          </p:cNvSpPr>
          <p:nvPr/>
        </p:nvSpPr>
        <p:spPr bwMode="auto">
          <a:xfrm>
            <a:off x="4103688" y="1217613"/>
            <a:ext cx="13414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GEO600 (HF)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2011 </a:t>
            </a:r>
          </a:p>
        </p:txBody>
      </p:sp>
      <p:sp>
        <p:nvSpPr>
          <p:cNvPr id="62481" name="TextBox 20"/>
          <p:cNvSpPr txBox="1">
            <a:spLocks noChangeArrowheads="1"/>
          </p:cNvSpPr>
          <p:nvPr/>
        </p:nvSpPr>
        <p:spPr bwMode="auto">
          <a:xfrm>
            <a:off x="657225" y="1189038"/>
            <a:ext cx="15319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Advanced LIGO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Hanford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2015 </a:t>
            </a:r>
          </a:p>
        </p:txBody>
      </p:sp>
      <p:sp>
        <p:nvSpPr>
          <p:cNvPr id="62482" name="TextBox 21"/>
          <p:cNvSpPr txBox="1">
            <a:spLocks noChangeArrowheads="1"/>
          </p:cNvSpPr>
          <p:nvPr/>
        </p:nvSpPr>
        <p:spPr bwMode="auto">
          <a:xfrm>
            <a:off x="874713" y="3716338"/>
            <a:ext cx="15319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Advanced LIGO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Livingston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2015 </a:t>
            </a:r>
          </a:p>
        </p:txBody>
      </p:sp>
      <p:sp>
        <p:nvSpPr>
          <p:cNvPr id="62483" name="TextBox 22"/>
          <p:cNvSpPr txBox="1">
            <a:spLocks noChangeArrowheads="1"/>
          </p:cNvSpPr>
          <p:nvPr/>
        </p:nvSpPr>
        <p:spPr bwMode="auto">
          <a:xfrm>
            <a:off x="3836988" y="3838575"/>
            <a:ext cx="1041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Advanced </a:t>
            </a:r>
          </a:p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Virgo</a:t>
            </a:r>
          </a:p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2017</a:t>
            </a:r>
          </a:p>
        </p:txBody>
      </p:sp>
      <p:sp>
        <p:nvSpPr>
          <p:cNvPr id="62484" name="TextBox 23"/>
          <p:cNvSpPr txBox="1">
            <a:spLocks noChangeArrowheads="1"/>
          </p:cNvSpPr>
          <p:nvPr/>
        </p:nvSpPr>
        <p:spPr bwMode="auto">
          <a:xfrm>
            <a:off x="5813425" y="4141788"/>
            <a:ext cx="11079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LIGO-India</a:t>
            </a:r>
          </a:p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2025</a:t>
            </a:r>
          </a:p>
        </p:txBody>
      </p:sp>
      <p:sp>
        <p:nvSpPr>
          <p:cNvPr id="62485" name="TextBox 24"/>
          <p:cNvSpPr txBox="1">
            <a:spLocks noChangeArrowheads="1"/>
          </p:cNvSpPr>
          <p:nvPr/>
        </p:nvSpPr>
        <p:spPr bwMode="auto">
          <a:xfrm>
            <a:off x="8245475" y="3417888"/>
            <a:ext cx="836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KAGRA</a:t>
            </a:r>
          </a:p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2020</a:t>
            </a:r>
          </a:p>
        </p:txBody>
      </p:sp>
      <p:graphicFrame>
        <p:nvGraphicFramePr>
          <p:cNvPr id="62486" name="Object 639"/>
          <p:cNvGraphicFramePr>
            <a:graphicFrameLocks noChangeAspect="1"/>
          </p:cNvGraphicFramePr>
          <p:nvPr/>
        </p:nvGraphicFramePr>
        <p:xfrm>
          <a:off x="0" y="0"/>
          <a:ext cx="1430338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Image" r:id="rId11" imgW="1766325" imgH="1296152" progId="Photoshop.Image.5">
                  <p:embed/>
                </p:oleObj>
              </mc:Choice>
              <mc:Fallback>
                <p:oleObj name="Image" r:id="rId11" imgW="1766325" imgH="1296152" progId="Photoshop.Image.5">
                  <p:embed/>
                  <p:pic>
                    <p:nvPicPr>
                      <p:cNvPr id="62486" name="Object 6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30338" cy="1049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>
            <a:endCxn id="10" idx="2"/>
          </p:cNvCxnSpPr>
          <p:nvPr/>
        </p:nvCxnSpPr>
        <p:spPr bwMode="auto">
          <a:xfrm flipV="1">
            <a:off x="4373563" y="3200400"/>
            <a:ext cx="595312" cy="6223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02C136-A621-B64D-A789-78C9BFDF051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331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-9540"/>
            <a:ext cx="5791200" cy="1143000"/>
          </a:xfrm>
        </p:spPr>
        <p:txBody>
          <a:bodyPr/>
          <a:lstStyle/>
          <a:p>
            <a:r>
              <a:rPr lang="en-US" sz="2800" dirty="0"/>
              <a:t>The compelling case for LIGO-India is Multi-Messenger Astronomy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Intro to GW Astronomy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95983-E8B6-4F48-A83F-8B0578889B5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85008" y="1386912"/>
            <a:ext cx="8301792" cy="3695919"/>
            <a:chOff x="320841" y="2678112"/>
            <a:chExt cx="8301792" cy="369591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9" r="5285"/>
            <a:stretch/>
          </p:blipFill>
          <p:spPr bwMode="auto">
            <a:xfrm>
              <a:off x="320841" y="2678112"/>
              <a:ext cx="4098759" cy="2763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7" r="6578"/>
            <a:stretch/>
          </p:blipFill>
          <p:spPr bwMode="auto">
            <a:xfrm>
              <a:off x="4572001" y="2678112"/>
              <a:ext cx="4050632" cy="2686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</p:pic>
        <p:sp>
          <p:nvSpPr>
            <p:cNvPr id="9" name="TextBox 1"/>
            <p:cNvSpPr txBox="1">
              <a:spLocks noChangeArrowheads="1"/>
            </p:cNvSpPr>
            <p:nvPr/>
          </p:nvSpPr>
          <p:spPr bwMode="auto">
            <a:xfrm>
              <a:off x="1066800" y="5715000"/>
              <a:ext cx="24384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1pPr>
              <a:lvl2pPr>
                <a:defRPr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5pPr>
              <a:lvl6pPr>
                <a:defRPr sz="16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6pPr>
              <a:lvl7pPr>
                <a:defRPr sz="16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7pPr>
              <a:lvl8pPr>
                <a:defRPr sz="16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8pPr>
              <a:lvl9pPr>
                <a:defRPr sz="16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800" dirty="0" err="1">
                  <a:solidFill>
                    <a:schemeClr val="tx2"/>
                  </a:solidFill>
                </a:rPr>
                <a:t>LIGO+Virgo</a:t>
              </a:r>
              <a:r>
                <a:rPr lang="en-US" sz="1800" dirty="0">
                  <a:solidFill>
                    <a:schemeClr val="tx2"/>
                  </a:solidFill>
                </a:rPr>
                <a:t> only</a:t>
              </a:r>
            </a:p>
          </p:txBody>
        </p:sp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5486400" y="5727700"/>
              <a:ext cx="2438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1pPr>
              <a:lvl2pPr>
                <a:defRPr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5pPr>
              <a:lvl6pPr>
                <a:defRPr sz="16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6pPr>
              <a:lvl7pPr>
                <a:defRPr sz="16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7pPr>
              <a:lvl8pPr>
                <a:defRPr sz="16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8pPr>
              <a:lvl9pPr>
                <a:defRPr sz="16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800" dirty="0" err="1">
                  <a:solidFill>
                    <a:schemeClr val="tx2"/>
                  </a:solidFill>
                </a:rPr>
                <a:t>LIGO+Virgo+LIGO-India</a:t>
              </a:r>
              <a:endParaRPr lang="en-US" sz="1800" dirty="0">
                <a:solidFill>
                  <a:schemeClr val="tx2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83618" y="5105400"/>
            <a:ext cx="8452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It is rare for the birth of a new field of astrophysics to be pinpointed to a singular event. …One thing is certain, however: 2017 August 17 will always be remembered as the singular moment when multi-messenger GW–EM astronomy was born.  - Edo Berger, </a:t>
            </a:r>
            <a:r>
              <a:rPr lang="en-US" sz="1600" i="1" dirty="0"/>
              <a:t>Focus on the Electromagnetic Counterpart of the Neutron Star Binary Merger GW170817</a:t>
            </a:r>
            <a:r>
              <a:rPr lang="en-US" sz="1600" dirty="0"/>
              <a:t>, </a:t>
            </a:r>
            <a:r>
              <a:rPr lang="en-US" sz="1600" dirty="0" err="1"/>
              <a:t>ApJL</a:t>
            </a:r>
            <a:r>
              <a:rPr lang="en-US" sz="1600" dirty="0"/>
              <a:t> </a:t>
            </a:r>
            <a:r>
              <a:rPr lang="en-US" sz="1600" b="1" dirty="0"/>
              <a:t>848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67956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172200" cy="1143000"/>
          </a:xfrm>
        </p:spPr>
        <p:txBody>
          <a:bodyPr/>
          <a:lstStyle/>
          <a:p>
            <a:r>
              <a:rPr lang="en-US" sz="2800" dirty="0"/>
              <a:t>GW170817 Landed in a Good Region of Sky When 3 Detectors Were Up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Raab - Intro to GW Astronomy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8001-7D8D-E245-864E-17CE8BC46569}" type="slidenum">
              <a:rPr lang="en-US" smtClean="0"/>
              <a:pPr/>
              <a:t>39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27000" y="1905000"/>
            <a:ext cx="9017000" cy="3431977"/>
            <a:chOff x="127000" y="1905000"/>
            <a:chExt cx="9017000" cy="3431977"/>
          </a:xfrm>
        </p:grpSpPr>
        <p:pic>
          <p:nvPicPr>
            <p:cNvPr id="6" name="Picture 5" descr="GW170817-ChrisNorthLocalizatio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905000"/>
              <a:ext cx="4572000" cy="2992268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127000" y="2032000"/>
              <a:ext cx="4578350" cy="2768600"/>
              <a:chOff x="127000" y="2032000"/>
              <a:chExt cx="4578350" cy="2768600"/>
            </a:xfrm>
          </p:grpSpPr>
          <p:pic>
            <p:nvPicPr>
              <p:cNvPr id="5" name="Picture 4" descr="HHLVnetworkFromP1200054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000" y="2032000"/>
                <a:ext cx="4578350" cy="2616200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066800" y="4495800"/>
                <a:ext cx="2667000" cy="304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S. </a:t>
                </a:r>
                <a:r>
                  <a:rPr lang="en-US" sz="1400" dirty="0" err="1"/>
                  <a:t>Fairhurst</a:t>
                </a:r>
                <a:r>
                  <a:rPr lang="en-US" sz="1400" dirty="0"/>
                  <a:t> - P1200054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5486400" y="5029200"/>
              <a:ext cx="3124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Visualization courtesy of Chris North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17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074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6553200" cy="1143000"/>
          </a:xfrm>
        </p:spPr>
        <p:txBody>
          <a:bodyPr/>
          <a:lstStyle/>
          <a:p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Einstein</a:t>
            </a:r>
            <a:r>
              <a:rPr lang="ja-JP" altLang="en-US" sz="3200" dirty="0">
                <a:latin typeface="Helvetic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3200" dirty="0">
                <a:latin typeface="Helvetica" charset="0"/>
                <a:ea typeface="ＭＳ Ｐゴシック" charset="0"/>
                <a:cs typeface="ＭＳ Ｐゴシック" charset="0"/>
              </a:rPr>
              <a:t>s General Relativity re-wrote the rules of space and time</a:t>
            </a:r>
            <a:endParaRPr lang="en-US" sz="32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2" name="Picture 30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4191000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5603" name="Text Box 3079"/>
          <p:cNvSpPr txBox="1">
            <a:spLocks noChangeArrowheads="1"/>
          </p:cNvSpPr>
          <p:nvPr/>
        </p:nvSpPr>
        <p:spPr bwMode="auto">
          <a:xfrm>
            <a:off x="1066800" y="4464050"/>
            <a:ext cx="342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tx2"/>
                </a:solidFill>
              </a:rPr>
              <a:t>A massive object shifts apparent position of a star</a:t>
            </a:r>
          </a:p>
        </p:txBody>
      </p:sp>
      <p:pic>
        <p:nvPicPr>
          <p:cNvPr id="25604" name="Picture 3081" descr="MIMI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1600200"/>
            <a:ext cx="4419600" cy="3581400"/>
          </a:xfrm>
          <a:noFill/>
        </p:spPr>
      </p:pic>
      <p:sp>
        <p:nvSpPr>
          <p:cNvPr id="25605" name="Rectangle 308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752600"/>
            <a:ext cx="4191000" cy="762000"/>
          </a:xfrm>
          <a:noFill/>
        </p:spPr>
        <p:txBody>
          <a:bodyPr/>
          <a:lstStyle/>
          <a:p>
            <a:pPr algn="ctr">
              <a:buFont typeface="Monotype Sorts" charset="0"/>
              <a:buNone/>
            </a:pPr>
            <a:r>
              <a:rPr lang="en-US" sz="2000" b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rPr>
              <a:t>Rendering of space stirred by two orbiting black holes</a:t>
            </a:r>
          </a:p>
        </p:txBody>
      </p:sp>
      <p:sp>
        <p:nvSpPr>
          <p:cNvPr id="25606" name="Text Box 3085"/>
          <p:cNvSpPr txBox="1">
            <a:spLocks noChangeArrowheads="1"/>
          </p:cNvSpPr>
          <p:nvPr/>
        </p:nvSpPr>
        <p:spPr bwMode="auto">
          <a:xfrm>
            <a:off x="609600" y="5257800"/>
            <a:ext cx="8077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2"/>
                </a:solidFill>
              </a:rPr>
              <a:t>Empty space and time are things, with real physical properties.  Space has a shape, a stiffness and a maximum speed for information transfer.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Intro to GW Astronomy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5BD74-D3CF-0748-A42B-5AACE3A7331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57338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Intro to GW Astronomy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0ACC3-A54F-F649-866A-232BBABD2A73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4" name="Picture 3" descr="DetectionSensitivityAndRat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45720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854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33CC"/>
                </a:solidFill>
              </a:rPr>
              <a:t>Science</a:t>
            </a:r>
            <a:r>
              <a:rPr lang="en-US" dirty="0"/>
              <a:t> drives </a:t>
            </a:r>
            <a:r>
              <a:rPr lang="en-US" dirty="0">
                <a:solidFill>
                  <a:srgbClr val="C00000"/>
                </a:solidFill>
              </a:rPr>
              <a:t>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534400" cy="45259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CC"/>
                </a:solidFill>
              </a:rPr>
              <a:t>Stellar Evolution at High Red-Shift: Black Holes from the first stars (Population III)</a:t>
            </a:r>
          </a:p>
          <a:p>
            <a:pPr lvl="1"/>
            <a:r>
              <a:rPr lang="en-US" sz="2000" dirty="0"/>
              <a:t>Reach </a:t>
            </a:r>
            <a:r>
              <a:rPr lang="en-US" sz="2000" dirty="0">
                <a:solidFill>
                  <a:srgbClr val="C00000"/>
                </a:solidFill>
              </a:rPr>
              <a:t>z&gt;~10</a:t>
            </a:r>
          </a:p>
          <a:p>
            <a:pPr lvl="1"/>
            <a:r>
              <a:rPr lang="en-US" sz="2000" dirty="0"/>
              <a:t>At least moderate GW </a:t>
            </a:r>
            <a:r>
              <a:rPr lang="en-US" sz="2000" dirty="0">
                <a:solidFill>
                  <a:srgbClr val="C00000"/>
                </a:solidFill>
              </a:rPr>
              <a:t>luminosity distance </a:t>
            </a:r>
            <a:r>
              <a:rPr lang="en-US" sz="2000" dirty="0"/>
              <a:t>precision</a:t>
            </a:r>
          </a:p>
          <a:p>
            <a:r>
              <a:rPr lang="en-US" b="1" dirty="0">
                <a:solidFill>
                  <a:srgbClr val="3333CC"/>
                </a:solidFill>
              </a:rPr>
              <a:t>Independent Cosmology and the Dark Energy Equation of State</a:t>
            </a:r>
          </a:p>
          <a:p>
            <a:pPr lvl="1"/>
            <a:r>
              <a:rPr lang="en-US" sz="2000" dirty="0"/>
              <a:t>Needs precision GW </a:t>
            </a:r>
            <a:r>
              <a:rPr lang="en-US" sz="2000" dirty="0">
                <a:solidFill>
                  <a:srgbClr val="C00000"/>
                </a:solidFill>
              </a:rPr>
              <a:t>luminosity distance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C00000"/>
                </a:solidFill>
              </a:rPr>
              <a:t>localization</a:t>
            </a:r>
            <a:r>
              <a:rPr lang="en-US" sz="2000" dirty="0"/>
              <a:t> for EM follow-ups (for redshift)</a:t>
            </a:r>
            <a:endParaRPr lang="en-US" sz="2000" b="1" dirty="0"/>
          </a:p>
          <a:p>
            <a:r>
              <a:rPr lang="en-US" b="1" dirty="0">
                <a:solidFill>
                  <a:srgbClr val="3333CC"/>
                </a:solidFill>
              </a:rPr>
              <a:t>Checking GR in extreme regime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High SNR </a:t>
            </a:r>
            <a:r>
              <a:rPr lang="en-US" sz="2000" dirty="0"/>
              <a:t>needed</a:t>
            </a:r>
          </a:p>
          <a:p>
            <a:pPr lvl="1"/>
            <a:r>
              <a:rPr lang="en-US" sz="2000" dirty="0"/>
              <a:t>GW luminosity distance and localization not essential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Intro to GW Astronomy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980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Advanced LIGO</a:t>
            </a:r>
            <a:br>
              <a:rPr lang="en-US" dirty="0"/>
            </a:br>
            <a:r>
              <a:rPr lang="en-US" dirty="0"/>
              <a:t>upgrade path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Advanced LIGO is limited by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quantum noise</a:t>
            </a:r>
            <a:r>
              <a:rPr lang="en-US" dirty="0"/>
              <a:t> &amp; </a:t>
            </a:r>
            <a:r>
              <a:rPr lang="en-US" dirty="0">
                <a:solidFill>
                  <a:srgbClr val="C00000"/>
                </a:solidFill>
              </a:rPr>
              <a:t>coating thermal noise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Squeezed vacuum</a:t>
            </a:r>
            <a:r>
              <a:rPr lang="en-US" dirty="0"/>
              <a:t> to reduce quantum noise</a:t>
            </a:r>
          </a:p>
          <a:p>
            <a:r>
              <a:rPr lang="en-US" dirty="0"/>
              <a:t>Options for thermal noise: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Better coatings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Cryogenic operation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Longer arms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3333CC"/>
                </a:solidFill>
              </a:rPr>
              <a:t>(new facility</a:t>
            </a:r>
            <a:r>
              <a:rPr lang="en-US" sz="2000" dirty="0"/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Intro to GW Astronomy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701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 possibilities</a:t>
            </a:r>
          </a:p>
        </p:txBody>
      </p:sp>
      <p:pic>
        <p:nvPicPr>
          <p:cNvPr id="4" name="Content Placeholder 14"/>
          <p:cNvPicPr>
            <a:picLocks noChangeAspect="1"/>
          </p:cNvPicPr>
          <p:nvPr/>
        </p:nvPicPr>
        <p:blipFill rotWithShape="1">
          <a:blip r:embed="rId2"/>
          <a:srcRect l="23617" t="23133" r="20288" b="6959"/>
          <a:stretch/>
        </p:blipFill>
        <p:spPr>
          <a:xfrm>
            <a:off x="0" y="1371600"/>
            <a:ext cx="9144000" cy="497475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Intro to GW Astronomy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264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Summary of Terrestrial Gravitational-wave Astronomy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GW150914 initiates Gravitational-Wave Astronomy.</a:t>
            </a:r>
          </a:p>
          <a:p>
            <a:r>
              <a:rPr lang="en-US" dirty="0"/>
              <a:t>General Relativity provides a powerful framework from Earth-bound physics to mergers of stellar mass black holes at velocities near the speed of light.</a:t>
            </a:r>
          </a:p>
          <a:p>
            <a:r>
              <a:rPr lang="en-US" dirty="0"/>
              <a:t>An emerging international network of detectors will provide more accurate positions of sources to enable EM follow-ups of GW events and improved polarization information.</a:t>
            </a:r>
          </a:p>
          <a:p>
            <a:r>
              <a:rPr lang="en-US" dirty="0"/>
              <a:t>There is still room within the laws of physics to develop more powerful generations of detectors.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Intro to GW Astronomy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184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Intro to GW Astronomy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5" name="Picture 4" descr="The_Gravitational_wave_spectrum_Sources_and_Detecto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2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64008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Credit:  NASA</a:t>
            </a:r>
          </a:p>
        </p:txBody>
      </p:sp>
    </p:spTree>
    <p:extLst>
      <p:ext uri="{BB962C8B-B14F-4D97-AF65-F5344CB8AC3E}">
        <p14:creationId xmlns:p14="http://schemas.microsoft.com/office/powerpoint/2010/main" val="1192560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 with checking relativity in Einstein’s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r>
              <a:rPr lang="en-US" dirty="0"/>
              <a:t>A figure of merit for manifesting relativistic effects is </a:t>
            </a:r>
            <a:r>
              <a:rPr lang="en-US" i="1" dirty="0"/>
              <a:t>v/c.</a:t>
            </a:r>
          </a:p>
          <a:p>
            <a:r>
              <a:rPr lang="en-US" dirty="0"/>
              <a:t>In Einstein’s time, there was not a lot of </a:t>
            </a:r>
            <a:r>
              <a:rPr lang="en-US" i="1" dirty="0"/>
              <a:t>v/c </a:t>
            </a:r>
            <a:r>
              <a:rPr lang="en-US" dirty="0"/>
              <a:t>available to observe and rulers and clocks were not so good.</a:t>
            </a:r>
          </a:p>
          <a:p>
            <a:pPr lvl="1"/>
            <a:r>
              <a:rPr lang="en-US" i="1" dirty="0"/>
              <a:t>v/c for a locomotive is approximately  10</a:t>
            </a:r>
            <a:r>
              <a:rPr lang="en-US" i="1" baseline="30000" dirty="0"/>
              <a:t>-7</a:t>
            </a:r>
          </a:p>
          <a:p>
            <a:pPr lvl="1"/>
            <a:r>
              <a:rPr lang="en-US" dirty="0"/>
              <a:t>Ruling engines could get down to micron resolution (</a:t>
            </a:r>
            <a:r>
              <a:rPr lang="en-US" i="1" dirty="0"/>
              <a:t>10</a:t>
            </a:r>
            <a:r>
              <a:rPr lang="en-US" i="1" baseline="30000" dirty="0"/>
              <a:t>-6</a:t>
            </a:r>
            <a:r>
              <a:rPr lang="en-US" dirty="0"/>
              <a:t> m)</a:t>
            </a:r>
          </a:p>
          <a:p>
            <a:pPr lvl="1"/>
            <a:r>
              <a:rPr lang="en-US" dirty="0"/>
              <a:t>Clocks could keep time to a second per day</a:t>
            </a:r>
          </a:p>
          <a:p>
            <a:r>
              <a:rPr lang="en-US" dirty="0"/>
              <a:t>Today</a:t>
            </a:r>
          </a:p>
          <a:p>
            <a:pPr lvl="1"/>
            <a:r>
              <a:rPr lang="en-US" i="1" dirty="0"/>
              <a:t>v/c reached 0.5 for GW150914</a:t>
            </a:r>
          </a:p>
          <a:p>
            <a:pPr lvl="1"/>
            <a:r>
              <a:rPr lang="en-US" dirty="0"/>
              <a:t>LIGO resolution is approximately </a:t>
            </a:r>
            <a:r>
              <a:rPr lang="en-US" i="1" dirty="0"/>
              <a:t>10</a:t>
            </a:r>
            <a:r>
              <a:rPr lang="en-US" i="1" baseline="30000" dirty="0"/>
              <a:t>-20 </a:t>
            </a:r>
            <a:r>
              <a:rPr lang="en-US" dirty="0"/>
              <a:t>m</a:t>
            </a:r>
          </a:p>
          <a:p>
            <a:pPr lvl="1"/>
            <a:r>
              <a:rPr lang="en-US" dirty="0"/>
              <a:t>Clocks keep time to a second per 300 million years </a:t>
            </a:r>
          </a:p>
          <a:p>
            <a:pPr lvl="1"/>
            <a:r>
              <a:rPr lang="en-US" dirty="0"/>
              <a:t>Al+ clock accurate to a second in 32 </a:t>
            </a:r>
            <a:r>
              <a:rPr lang="en-US" dirty="0" err="1"/>
              <a:t>Gyr</a:t>
            </a:r>
            <a:r>
              <a:rPr lang="en-US" dirty="0"/>
              <a:t> announced today!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Intro to GW Astronomy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29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Raab - Intro to GW Astronomy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2607-71A8-134C-867D-FF5FBFD33C08}" type="slidenum">
              <a:rPr lang="en-US"/>
              <a:pPr/>
              <a:t>6</a:t>
            </a:fld>
            <a:endParaRPr lang="en-US"/>
          </a:p>
        </p:txBody>
      </p:sp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6629400" cy="1143000"/>
          </a:xfrm>
        </p:spPr>
        <p:txBody>
          <a:bodyPr/>
          <a:lstStyle/>
          <a:p>
            <a:r>
              <a:rPr lang="en-US" dirty="0"/>
              <a:t>Gravitational waves:  </a:t>
            </a:r>
            <a:r>
              <a:rPr lang="en-US" sz="3200" dirty="0"/>
              <a:t>hard</a:t>
            </a:r>
            <a:r>
              <a:rPr lang="en-US" dirty="0"/>
              <a:t> to find because space-time is stiff!</a:t>
            </a:r>
          </a:p>
        </p:txBody>
      </p:sp>
      <p:pic>
        <p:nvPicPr>
          <p:cNvPr id="257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8" y="1752600"/>
            <a:ext cx="5049837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7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00600"/>
            <a:ext cx="8380413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7031" name="Text Box 7"/>
          <p:cNvSpPr txBox="1">
            <a:spLocks noChangeArrowheads="1"/>
          </p:cNvSpPr>
          <p:nvPr/>
        </p:nvSpPr>
        <p:spPr bwMode="auto">
          <a:xfrm>
            <a:off x="1295400" y="5334000"/>
            <a:ext cx="670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K ~ 10</a:t>
            </a:r>
            <a:r>
              <a:rPr lang="en-US" b="1" baseline="30000"/>
              <a:t>-44</a:t>
            </a:r>
            <a:r>
              <a:rPr lang="en-US" b="1"/>
              <a:t> N</a:t>
            </a:r>
            <a:r>
              <a:rPr lang="en-US" b="1" baseline="30000"/>
              <a:t>-1</a:t>
            </a:r>
          </a:p>
        </p:txBody>
      </p:sp>
      <p:sp>
        <p:nvSpPr>
          <p:cNvPr id="257032" name="Text Box 8"/>
          <p:cNvSpPr txBox="1">
            <a:spLocks noChangeArrowheads="1"/>
          </p:cNvSpPr>
          <p:nvPr/>
        </p:nvSpPr>
        <p:spPr bwMode="auto">
          <a:xfrm>
            <a:off x="647700" y="5851525"/>
            <a:ext cx="7848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Helvetica" charset="0"/>
                <a:sym typeface="Symbol" charset="0"/>
              </a:rPr>
              <a:t></a:t>
            </a:r>
            <a:r>
              <a:rPr lang="en-US" sz="2000" b="1">
                <a:latin typeface="Helvetica" charset="0"/>
              </a:rPr>
              <a:t> Wave can carry huge energy with miniscule amplitude!</a:t>
            </a:r>
          </a:p>
        </p:txBody>
      </p:sp>
    </p:spTree>
    <p:extLst>
      <p:ext uri="{BB962C8B-B14F-4D97-AF65-F5344CB8AC3E}">
        <p14:creationId xmlns:p14="http://schemas.microsoft.com/office/powerpoint/2010/main" val="3944793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Intro to GW Astronomy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400800" cy="1143000"/>
          </a:xfrm>
          <a:noFill/>
        </p:spPr>
        <p:txBody>
          <a:bodyPr/>
          <a:lstStyle/>
          <a:p>
            <a:r>
              <a:rPr lang="en-US" sz="3200" b="1" dirty="0">
                <a:latin typeface="Arial" charset="0"/>
                <a:ea typeface="ＭＳ Ｐゴシック" charset="0"/>
                <a:cs typeface="ＭＳ Ｐゴシック" charset="0"/>
              </a:rPr>
              <a:t>Gravitational Waves </a:t>
            </a:r>
            <a:br>
              <a:rPr lang="en-US" sz="3200" b="1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 b="1" i="1" dirty="0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hard to find, but known to exist 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62100"/>
            <a:ext cx="4495800" cy="800100"/>
          </a:xfrm>
          <a:noFill/>
        </p:spPr>
        <p:txBody>
          <a:bodyPr/>
          <a:lstStyle/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en-US" sz="2000" u="sng">
                <a:latin typeface="Helvetica" charset="0"/>
                <a:ea typeface="ＭＳ Ｐゴシック" charset="0"/>
                <a:cs typeface="ＭＳ Ｐゴシック" charset="0"/>
              </a:rPr>
              <a:t>Neutron Binary System – Hulse &amp; Taylor</a:t>
            </a:r>
            <a:endParaRPr lang="en-US" sz="2000">
              <a:latin typeface="Helvetic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en-US" sz="2000">
                <a:solidFill>
                  <a:srgbClr val="FF3300"/>
                </a:solidFill>
                <a:latin typeface="Helvetica" charset="0"/>
                <a:ea typeface="ＭＳ Ｐゴシック" charset="0"/>
                <a:cs typeface="ＭＳ Ｐゴシック" charset="0"/>
              </a:rPr>
              <a:t>PSR 1913 + 16  -- Timing of pulsars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838200" y="2743200"/>
            <a:ext cx="441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4400">
                <a:latin typeface="Symbol" charset="0"/>
              </a:rPr>
              <a:t>·</a:t>
            </a:r>
            <a:endParaRPr lang="en-US" sz="2800">
              <a:latin typeface="Symbol" charset="0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2590800" y="3810000"/>
            <a:ext cx="5889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4400">
                <a:latin typeface="Symbol" charset="0"/>
              </a:rPr>
              <a:t>·</a:t>
            </a:r>
            <a:endParaRPr lang="en-US" sz="2800">
              <a:latin typeface="Symbol" charset="0"/>
            </a:endParaRPr>
          </a:p>
        </p:txBody>
      </p:sp>
      <p:sp>
        <p:nvSpPr>
          <p:cNvPr id="31750" name="Arc 6"/>
          <p:cNvSpPr>
            <a:spLocks/>
          </p:cNvSpPr>
          <p:nvPr/>
        </p:nvSpPr>
        <p:spPr bwMode="auto">
          <a:xfrm>
            <a:off x="1066800" y="2971800"/>
            <a:ext cx="228600" cy="304800"/>
          </a:xfrm>
          <a:custGeom>
            <a:avLst/>
            <a:gdLst>
              <a:gd name="T0" fmla="*/ 0 w 21825"/>
              <a:gd name="T1" fmla="*/ 7850646 h 21600"/>
              <a:gd name="T2" fmla="*/ 2147483647 w 21825"/>
              <a:gd name="T3" fmla="*/ 2147483647 h 21600"/>
              <a:gd name="T4" fmla="*/ 297148975 w 21825"/>
              <a:gd name="T5" fmla="*/ 2147483647 h 21600"/>
              <a:gd name="T6" fmla="*/ 0 60000 65536"/>
              <a:gd name="T7" fmla="*/ 0 60000 65536"/>
              <a:gd name="T8" fmla="*/ 0 60000 65536"/>
              <a:gd name="T9" fmla="*/ 0 w 21825"/>
              <a:gd name="T10" fmla="*/ 0 h 21600"/>
              <a:gd name="T11" fmla="*/ 21825 w 2182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825" h="21600" fill="none" extrusionOk="0">
                <a:moveTo>
                  <a:pt x="0" y="1"/>
                </a:moveTo>
                <a:cubicBezTo>
                  <a:pt x="74" y="0"/>
                  <a:pt x="149" y="-1"/>
                  <a:pt x="225" y="-1"/>
                </a:cubicBezTo>
                <a:cubicBezTo>
                  <a:pt x="12154" y="-1"/>
                  <a:pt x="21825" y="9670"/>
                  <a:pt x="21825" y="21600"/>
                </a:cubicBezTo>
              </a:path>
              <a:path w="21825" h="21600" stroke="0" extrusionOk="0">
                <a:moveTo>
                  <a:pt x="0" y="1"/>
                </a:moveTo>
                <a:cubicBezTo>
                  <a:pt x="74" y="0"/>
                  <a:pt x="149" y="-1"/>
                  <a:pt x="225" y="-1"/>
                </a:cubicBezTo>
                <a:cubicBezTo>
                  <a:pt x="12154" y="-1"/>
                  <a:pt x="21825" y="9670"/>
                  <a:pt x="21825" y="21600"/>
                </a:cubicBezTo>
                <a:lnTo>
                  <a:pt x="225" y="21600"/>
                </a:lnTo>
                <a:lnTo>
                  <a:pt x="0" y="1"/>
                </a:lnTo>
                <a:close/>
              </a:path>
            </a:pathLst>
          </a:custGeom>
          <a:noFill/>
          <a:ln w="38100" cap="rnd">
            <a:solidFill>
              <a:srgbClr val="F9134F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1905000" y="2606675"/>
            <a:ext cx="947738" cy="3651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600" b="1">
                <a:solidFill>
                  <a:schemeClr val="tx2"/>
                </a:solidFill>
                <a:latin typeface="Helvetica" charset="0"/>
              </a:rPr>
              <a:t>17 / sec</a:t>
            </a:r>
            <a:endParaRPr lang="en-US" sz="1600">
              <a:latin typeface="Helvetica" charset="0"/>
            </a:endParaRPr>
          </a:p>
        </p:txBody>
      </p:sp>
      <p:sp>
        <p:nvSpPr>
          <p:cNvPr id="31752" name="Oval 8"/>
          <p:cNvSpPr>
            <a:spLocks noChangeArrowheads="1"/>
          </p:cNvSpPr>
          <p:nvPr/>
        </p:nvSpPr>
        <p:spPr bwMode="auto">
          <a:xfrm rot="1440000">
            <a:off x="304800" y="2971800"/>
            <a:ext cx="2819400" cy="1143000"/>
          </a:xfrm>
          <a:prstGeom prst="ellips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 flipV="1">
            <a:off x="1371600" y="2819400"/>
            <a:ext cx="533400" cy="1524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triangle" w="med" len="med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 flipH="1" flipV="1">
            <a:off x="2895600" y="4495800"/>
            <a:ext cx="533400" cy="1524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5" name="Arc 11"/>
          <p:cNvSpPr>
            <a:spLocks/>
          </p:cNvSpPr>
          <p:nvPr/>
        </p:nvSpPr>
        <p:spPr bwMode="auto">
          <a:xfrm>
            <a:off x="2438400" y="4343400"/>
            <a:ext cx="609600" cy="152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38100" cap="rnd">
            <a:solidFill>
              <a:srgbClr val="F9134F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228600" y="4810125"/>
            <a:ext cx="4953000" cy="2047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 b="1" u="sng">
                <a:solidFill>
                  <a:srgbClr val="0331B3"/>
                </a:solidFill>
                <a:latin typeface="Arial" charset="0"/>
              </a:rPr>
              <a:t>Neutron Binary System</a:t>
            </a:r>
          </a:p>
          <a:p>
            <a:pPr>
              <a:buFontTx/>
              <a:buChar char="•"/>
            </a:pPr>
            <a:r>
              <a:rPr lang="en-US" sz="1600" b="1">
                <a:solidFill>
                  <a:srgbClr val="FF3300"/>
                </a:solidFill>
                <a:latin typeface="Arial" charset="0"/>
              </a:rPr>
              <a:t> separated by 10</a:t>
            </a:r>
            <a:r>
              <a:rPr lang="en-US" sz="1600" b="1" baseline="30000">
                <a:solidFill>
                  <a:srgbClr val="FF3300"/>
                </a:solidFill>
                <a:latin typeface="Arial" charset="0"/>
              </a:rPr>
              <a:t>6</a:t>
            </a:r>
            <a:r>
              <a:rPr lang="en-US" sz="1600" b="1">
                <a:solidFill>
                  <a:srgbClr val="FF3300"/>
                </a:solidFill>
                <a:latin typeface="Arial" charset="0"/>
              </a:rPr>
              <a:t> miles</a:t>
            </a:r>
          </a:p>
          <a:p>
            <a:pPr>
              <a:buFontTx/>
              <a:buChar char="•"/>
            </a:pPr>
            <a:r>
              <a:rPr lang="en-US" sz="1600" b="1">
                <a:solidFill>
                  <a:srgbClr val="FF3300"/>
                </a:solidFill>
                <a:latin typeface="Arial" charset="0"/>
              </a:rPr>
              <a:t> m</a:t>
            </a:r>
            <a:r>
              <a:rPr lang="en-US" sz="1600" b="1" baseline="-12000">
                <a:solidFill>
                  <a:srgbClr val="FF3300"/>
                </a:solidFill>
                <a:latin typeface="Arial" charset="0"/>
              </a:rPr>
              <a:t>1</a:t>
            </a:r>
            <a:r>
              <a:rPr lang="en-US" sz="1600" b="1">
                <a:solidFill>
                  <a:srgbClr val="FF3300"/>
                </a:solidFill>
                <a:latin typeface="Arial" charset="0"/>
              </a:rPr>
              <a:t> = 1.4m</a:t>
            </a:r>
            <a:r>
              <a:rPr lang="en-US" sz="1600" b="1" baseline="-12000">
                <a:solidFill>
                  <a:srgbClr val="FF3300"/>
                </a:solidFill>
                <a:latin typeface="Arial" charset="0"/>
                <a:sym typeface="Wingdings 2" charset="0"/>
              </a:rPr>
              <a:t></a:t>
            </a:r>
            <a:r>
              <a:rPr lang="en-US" sz="1600" b="1">
                <a:solidFill>
                  <a:srgbClr val="FF3300"/>
                </a:solidFill>
                <a:latin typeface="Arial" charset="0"/>
              </a:rPr>
              <a:t>; m</a:t>
            </a:r>
            <a:r>
              <a:rPr lang="en-US" sz="1600" b="1" baseline="-12000">
                <a:solidFill>
                  <a:srgbClr val="FF3300"/>
                </a:solidFill>
                <a:latin typeface="Arial" charset="0"/>
              </a:rPr>
              <a:t>2</a:t>
            </a:r>
            <a:r>
              <a:rPr lang="en-US" sz="1600" b="1">
                <a:solidFill>
                  <a:srgbClr val="FF3300"/>
                </a:solidFill>
                <a:latin typeface="Arial" charset="0"/>
              </a:rPr>
              <a:t> = 1.36m</a:t>
            </a:r>
            <a:r>
              <a:rPr lang="en-US" sz="1600" b="1" baseline="-12000">
                <a:solidFill>
                  <a:srgbClr val="FF3300"/>
                </a:solidFill>
                <a:latin typeface="Arial" charset="0"/>
                <a:sym typeface="Wingdings 2" charset="0"/>
              </a:rPr>
              <a:t></a:t>
            </a:r>
            <a:r>
              <a:rPr lang="en-US" sz="1600" b="1">
                <a:solidFill>
                  <a:srgbClr val="FF3300"/>
                </a:solidFill>
                <a:latin typeface="Arial" charset="0"/>
              </a:rPr>
              <a:t>; </a:t>
            </a:r>
            <a:r>
              <a:rPr lang="en-US" sz="1600" b="1">
                <a:solidFill>
                  <a:srgbClr val="FF3300"/>
                </a:solidFill>
                <a:latin typeface="Symbol" charset="0"/>
              </a:rPr>
              <a:t>e</a:t>
            </a:r>
            <a:r>
              <a:rPr lang="en-US" sz="1600" b="1">
                <a:solidFill>
                  <a:srgbClr val="FF3300"/>
                </a:solidFill>
                <a:latin typeface="Arial" charset="0"/>
              </a:rPr>
              <a:t> = 0.617</a:t>
            </a:r>
          </a:p>
          <a:p>
            <a:endParaRPr lang="en-US" sz="1600" b="1">
              <a:solidFill>
                <a:srgbClr val="FF3300"/>
              </a:solidFill>
              <a:latin typeface="Arial" charset="0"/>
            </a:endParaRPr>
          </a:p>
          <a:p>
            <a:r>
              <a:rPr lang="en-US" sz="1600" b="1" u="sng">
                <a:solidFill>
                  <a:srgbClr val="0331B3"/>
                </a:solidFill>
                <a:latin typeface="Arial" charset="0"/>
              </a:rPr>
              <a:t>Prediction from general relativity</a:t>
            </a:r>
          </a:p>
          <a:p>
            <a:pPr>
              <a:buFontTx/>
              <a:buChar char="•"/>
            </a:pPr>
            <a:r>
              <a:rPr lang="en-US" sz="1600" b="1">
                <a:solidFill>
                  <a:srgbClr val="FF3300"/>
                </a:solidFill>
                <a:latin typeface="Arial" charset="0"/>
              </a:rPr>
              <a:t> spiral in by 3 mm/orbit</a:t>
            </a:r>
          </a:p>
          <a:p>
            <a:pPr>
              <a:buFontTx/>
              <a:buChar char="•"/>
            </a:pPr>
            <a:r>
              <a:rPr lang="en-US" sz="1600" b="1">
                <a:solidFill>
                  <a:srgbClr val="FF3300"/>
                </a:solidFill>
                <a:latin typeface="Arial" charset="0"/>
              </a:rPr>
              <a:t> rate of change orbital period</a:t>
            </a:r>
          </a:p>
          <a:p>
            <a:pPr>
              <a:buFontTx/>
              <a:buChar char="•"/>
            </a:pPr>
            <a:endParaRPr lang="en-US" sz="1600" b="1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1757" name="Text Box 14"/>
          <p:cNvSpPr txBox="1">
            <a:spLocks noChangeArrowheads="1"/>
          </p:cNvSpPr>
          <p:nvPr/>
        </p:nvSpPr>
        <p:spPr bwMode="auto">
          <a:xfrm>
            <a:off x="2971800" y="4648200"/>
            <a:ext cx="1235075" cy="328613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chemeClr val="tx2"/>
                </a:solidFill>
                <a:latin typeface="Helvetica" charset="0"/>
              </a:rPr>
              <a:t>~ 8 hr</a:t>
            </a:r>
            <a:endParaRPr lang="en-US" sz="1600">
              <a:latin typeface="Arial" charset="0"/>
            </a:endParaRPr>
          </a:p>
        </p:txBody>
      </p:sp>
      <p:sp>
        <p:nvSpPr>
          <p:cNvPr id="31758" name="Rectangle 15"/>
          <p:cNvSpPr>
            <a:spLocks noChangeArrowheads="1"/>
          </p:cNvSpPr>
          <p:nvPr/>
        </p:nvSpPr>
        <p:spPr bwMode="auto">
          <a:xfrm>
            <a:off x="5105400" y="1614487"/>
            <a:ext cx="36576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u="sng" dirty="0">
                <a:solidFill>
                  <a:srgbClr val="0331B3"/>
                </a:solidFill>
                <a:latin typeface="Arial" charset="0"/>
              </a:rPr>
              <a:t>Emission of gravitational waves</a:t>
            </a:r>
          </a:p>
        </p:txBody>
      </p:sp>
      <p:pic>
        <p:nvPicPr>
          <p:cNvPr id="31759" name="Picture 17"/>
          <p:cNvPicPr>
            <a:picLocks noChangeAspect="1"/>
          </p:cNvPicPr>
          <p:nvPr/>
        </p:nvPicPr>
        <p:blipFill>
          <a:blip r:embed="rId2">
            <a:lum bright="-32000" contrast="50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6588"/>
            <a:ext cx="4343400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1200" y="5562600"/>
            <a:ext cx="251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Taylor and Weisberg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5053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Sources of Gravitational Waves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Accelerating </a:t>
            </a:r>
            <a:r>
              <a:rPr lang="en-US" dirty="0" err="1"/>
              <a:t>Quadrupole</a:t>
            </a:r>
            <a:r>
              <a:rPr lang="en-US" dirty="0"/>
              <a:t> Mass Moments</a:t>
            </a:r>
          </a:p>
        </p:txBody>
      </p:sp>
    </p:spTree>
    <p:extLst>
      <p:ext uri="{BB962C8B-B14F-4D97-AF65-F5344CB8AC3E}">
        <p14:creationId xmlns:p14="http://schemas.microsoft.com/office/powerpoint/2010/main" val="133740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000000"/>
                </a:solidFill>
              </a:rPr>
              <a:t>Astrophysical Sources of Gravitational Waves</a:t>
            </a:r>
          </a:p>
        </p:txBody>
      </p:sp>
      <p:grpSp>
        <p:nvGrpSpPr>
          <p:cNvPr id="32771" name="Group 17"/>
          <p:cNvGrpSpPr>
            <a:grpSpLocks/>
          </p:cNvGrpSpPr>
          <p:nvPr/>
        </p:nvGrpSpPr>
        <p:grpSpPr bwMode="auto">
          <a:xfrm>
            <a:off x="4940300" y="3810000"/>
            <a:ext cx="2089150" cy="2601912"/>
            <a:chOff x="3662" y="886"/>
            <a:chExt cx="1316" cy="1639"/>
          </a:xfrm>
        </p:grpSpPr>
        <p:pic>
          <p:nvPicPr>
            <p:cNvPr id="219148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" y="886"/>
              <a:ext cx="1316" cy="1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52" name="Rectangle 16"/>
            <p:cNvSpPr>
              <a:spLocks noChangeArrowheads="1"/>
            </p:cNvSpPr>
            <p:nvPr/>
          </p:nvSpPr>
          <p:spPr bwMode="auto">
            <a:xfrm>
              <a:off x="3751" y="2371"/>
              <a:ext cx="101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1000" b="0" dirty="0">
                  <a:solidFill>
                    <a:srgbClr val="000000"/>
                  </a:solidFill>
                  <a:latin typeface="Helvetica"/>
                  <a:cs typeface="Helvetica"/>
                </a:rPr>
                <a:t>Casey Reed, Penn State </a:t>
              </a:r>
            </a:p>
          </p:txBody>
        </p:sp>
      </p:grpSp>
      <p:grpSp>
        <p:nvGrpSpPr>
          <p:cNvPr id="32772" name="Group 13"/>
          <p:cNvGrpSpPr>
            <a:grpSpLocks/>
          </p:cNvGrpSpPr>
          <p:nvPr/>
        </p:nvGrpSpPr>
        <p:grpSpPr bwMode="auto">
          <a:xfrm>
            <a:off x="192088" y="1568450"/>
            <a:ext cx="2446337" cy="2698750"/>
            <a:chOff x="597" y="933"/>
            <a:chExt cx="1541" cy="1700"/>
          </a:xfrm>
        </p:grpSpPr>
        <p:pic>
          <p:nvPicPr>
            <p:cNvPr id="21914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933"/>
              <a:ext cx="1514" cy="1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4" name="Text Box 8"/>
            <p:cNvSpPr txBox="1">
              <a:spLocks noChangeArrowheads="1"/>
            </p:cNvSpPr>
            <p:nvPr/>
          </p:nvSpPr>
          <p:spPr bwMode="auto">
            <a:xfrm>
              <a:off x="597" y="2479"/>
              <a:ext cx="90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b="0" dirty="0">
                  <a:solidFill>
                    <a:srgbClr val="000000"/>
                  </a:solidFill>
                  <a:latin typeface="Helvetica"/>
                  <a:cs typeface="Helvetica"/>
                </a:rPr>
                <a:t>Credit: AEI, CCT, LSU</a:t>
              </a:r>
            </a:p>
          </p:txBody>
        </p:sp>
      </p:grpSp>
      <p:sp>
        <p:nvSpPr>
          <p:cNvPr id="219155" name="Text Box 19"/>
          <p:cNvSpPr txBox="1">
            <a:spLocks noChangeArrowheads="1"/>
          </p:cNvSpPr>
          <p:nvPr/>
        </p:nvSpPr>
        <p:spPr bwMode="auto">
          <a:xfrm>
            <a:off x="2624138" y="1560512"/>
            <a:ext cx="1795462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Coalescing Compact Binary Systems</a:t>
            </a:r>
            <a:r>
              <a:rPr lang="en-US" sz="1600" b="0" i="1" dirty="0">
                <a:solidFill>
                  <a:srgbClr val="000000"/>
                </a:solidFill>
                <a:latin typeface="Helvetica"/>
                <a:cs typeface="Helvetica"/>
              </a:rPr>
              <a:t>: Neutron Star-NS, Black Hole-NS, BH-BH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Strong emitters, well-modeled, 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(effectively) transient</a:t>
            </a:r>
          </a:p>
        </p:txBody>
      </p:sp>
      <p:grpSp>
        <p:nvGrpSpPr>
          <p:cNvPr id="32774" name="Group 15"/>
          <p:cNvGrpSpPr>
            <a:grpSpLocks/>
          </p:cNvGrpSpPr>
          <p:nvPr/>
        </p:nvGrpSpPr>
        <p:grpSpPr bwMode="auto">
          <a:xfrm>
            <a:off x="4648200" y="1524000"/>
            <a:ext cx="2381250" cy="2381250"/>
            <a:chOff x="3557" y="2371"/>
            <a:chExt cx="1500" cy="1500"/>
          </a:xfrm>
        </p:grpSpPr>
        <p:pic>
          <p:nvPicPr>
            <p:cNvPr id="219141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" y="2371"/>
              <a:ext cx="1500" cy="1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2" name="Rectangle 6"/>
            <p:cNvSpPr>
              <a:spLocks noChangeArrowheads="1"/>
            </p:cNvSpPr>
            <p:nvPr/>
          </p:nvSpPr>
          <p:spPr bwMode="auto">
            <a:xfrm>
              <a:off x="3578" y="3652"/>
              <a:ext cx="139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en-US" sz="1000" b="0" dirty="0">
                  <a:solidFill>
                    <a:schemeClr val="bg1"/>
                  </a:solidFill>
                  <a:latin typeface="Helvetica"/>
                  <a:cs typeface="Helvetica"/>
                </a:rPr>
                <a:t>Credit: Chandra X-ray Observatory </a:t>
              </a:r>
            </a:p>
          </p:txBody>
        </p:sp>
      </p:grpSp>
      <p:sp>
        <p:nvSpPr>
          <p:cNvPr id="219156" name="Text Box 20"/>
          <p:cNvSpPr txBox="1">
            <a:spLocks noChangeArrowheads="1"/>
          </p:cNvSpPr>
          <p:nvPr/>
        </p:nvSpPr>
        <p:spPr bwMode="auto">
          <a:xfrm>
            <a:off x="7035800" y="1627763"/>
            <a:ext cx="1901825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A</a:t>
            </a:r>
            <a:r>
              <a:rPr lang="en-US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symmetric Core Collapse Supernovae</a:t>
            </a:r>
          </a:p>
          <a:p>
            <a:pPr>
              <a:spcBef>
                <a:spcPct val="50000"/>
              </a:spcBef>
              <a:defRPr/>
            </a:pPr>
            <a:r>
              <a:rPr lang="en-US" sz="1600" i="1" u="sng" dirty="0">
                <a:solidFill>
                  <a:srgbClr val="000000"/>
                </a:solidFill>
                <a:latin typeface="Helvetica"/>
                <a:cs typeface="Helvetica"/>
              </a:rPr>
              <a:t>- </a:t>
            </a: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Weak emitters, not well-modeled (‘bursts’), transient </a:t>
            </a:r>
            <a:r>
              <a:rPr lang="en-US" b="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endParaRPr lang="en-US" sz="1600" b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grpSp>
        <p:nvGrpSpPr>
          <p:cNvPr id="32776" name="Group 14"/>
          <p:cNvGrpSpPr>
            <a:grpSpLocks/>
          </p:cNvGrpSpPr>
          <p:nvPr/>
        </p:nvGrpSpPr>
        <p:grpSpPr bwMode="auto">
          <a:xfrm>
            <a:off x="203200" y="4422775"/>
            <a:ext cx="2355850" cy="1830388"/>
            <a:chOff x="797" y="2880"/>
            <a:chExt cx="1484" cy="1153"/>
          </a:xfrm>
        </p:grpSpPr>
        <p:pic>
          <p:nvPicPr>
            <p:cNvPr id="219145" name="Picture 9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" y="2880"/>
              <a:ext cx="1484" cy="1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6" name="Rectangle 10"/>
            <p:cNvSpPr>
              <a:spLocks noChangeArrowheads="1"/>
            </p:cNvSpPr>
            <p:nvPr/>
          </p:nvSpPr>
          <p:spPr bwMode="auto">
            <a:xfrm>
              <a:off x="847" y="3879"/>
              <a:ext cx="115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1000" b="0" dirty="0">
                  <a:solidFill>
                    <a:srgbClr val="000000"/>
                  </a:solidFill>
                  <a:latin typeface="Helvetica"/>
                  <a:cs typeface="Helvetica"/>
                </a:rPr>
                <a:t>NASA/WMAP Science Team </a:t>
              </a:r>
            </a:p>
          </p:txBody>
        </p:sp>
      </p:grpSp>
      <p:sp>
        <p:nvSpPr>
          <p:cNvPr id="219157" name="Text Box 21"/>
          <p:cNvSpPr txBox="1">
            <a:spLocks noChangeArrowheads="1"/>
          </p:cNvSpPr>
          <p:nvPr/>
        </p:nvSpPr>
        <p:spPr bwMode="auto">
          <a:xfrm>
            <a:off x="2609850" y="4357688"/>
            <a:ext cx="2322513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Cosmic Gravitational-wave Background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Residue of the Big Bang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Long duration,  stochastic background</a:t>
            </a:r>
          </a:p>
        </p:txBody>
      </p:sp>
      <p:sp>
        <p:nvSpPr>
          <p:cNvPr id="219158" name="Text Box 22"/>
          <p:cNvSpPr txBox="1">
            <a:spLocks noChangeArrowheads="1"/>
          </p:cNvSpPr>
          <p:nvPr/>
        </p:nvSpPr>
        <p:spPr bwMode="auto">
          <a:xfrm>
            <a:off x="7038975" y="4381500"/>
            <a:ext cx="2205038" cy="143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Spinning neutron stars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(nearly) monotonic waveform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Long duration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305800" y="62484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81000"/>
          </a:xfrm>
        </p:spPr>
        <p:txBody>
          <a:bodyPr/>
          <a:lstStyle/>
          <a:p>
            <a:pPr>
              <a:defRPr/>
            </a:pPr>
            <a:r>
              <a:rPr lang="en-US"/>
              <a:t>Raab - Intro to GW Astronomy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073567"/>
      </p:ext>
    </p:extLst>
  </p:cSld>
  <p:clrMapOvr>
    <a:masterClrMapping/>
  </p:clrMapOvr>
</p:sld>
</file>

<file path=ppt/theme/theme1.xml><?xml version="1.0" encoding="utf-8"?>
<a:theme xmlns:a="http://schemas.openxmlformats.org/drawingml/2006/main" name="LIGO_II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files\qualcomm\eudora mail\attach\LIGO_II.pot</Template>
  <TotalTime>108692</TotalTime>
  <Words>1600</Words>
  <Application>Microsoft Macintosh PowerPoint</Application>
  <PresentationFormat>On-screen Show (4:3)</PresentationFormat>
  <Paragraphs>292</Paragraphs>
  <Slides>45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62" baseType="lpstr">
      <vt:lpstr>ＭＳ Ｐゴシック</vt:lpstr>
      <vt:lpstr>ＭＳ Ｐゴシック</vt:lpstr>
      <vt:lpstr>Arial</vt:lpstr>
      <vt:lpstr>Arial Narrow</vt:lpstr>
      <vt:lpstr>Gill Sans</vt:lpstr>
      <vt:lpstr>Helvetica</vt:lpstr>
      <vt:lpstr>Helvetica Neue</vt:lpstr>
      <vt:lpstr>Helvetica Neue Medium</vt:lpstr>
      <vt:lpstr>Monotype Sorts</vt:lpstr>
      <vt:lpstr>Symbol</vt:lpstr>
      <vt:lpstr>Times</vt:lpstr>
      <vt:lpstr>Times New Roman</vt:lpstr>
      <vt:lpstr>Wingdings 2</vt:lpstr>
      <vt:lpstr>LIGO_II</vt:lpstr>
      <vt:lpstr>Photo Editor Photo</vt:lpstr>
      <vt:lpstr>Equation</vt:lpstr>
      <vt:lpstr>Image</vt:lpstr>
      <vt:lpstr>PowerPoint Presentation</vt:lpstr>
      <vt:lpstr>Outline</vt:lpstr>
      <vt:lpstr>Basics of General Relativity and Gravitational Waves</vt:lpstr>
      <vt:lpstr>Einstein’s General Relativity re-wrote the rules of space and time</vt:lpstr>
      <vt:lpstr>The problem with checking relativity in Einstein’s time</vt:lpstr>
      <vt:lpstr>Gravitational waves:  hard to find because space-time is stiff!</vt:lpstr>
      <vt:lpstr>Gravitational Waves  hard to find, but known to exist </vt:lpstr>
      <vt:lpstr>Sources of Gravitational Waves</vt:lpstr>
      <vt:lpstr>Astrophysical Sources of Gravitational Waves</vt:lpstr>
      <vt:lpstr>Frequency-Time  Characteristics of GW Sources</vt:lpstr>
      <vt:lpstr>Detectors of Gravitational Waves</vt:lpstr>
      <vt:lpstr>Basic idea is simple</vt:lpstr>
      <vt:lpstr>Noise cartoon</vt:lpstr>
      <vt:lpstr>What Limits Sensitivity of Interferometers? </vt:lpstr>
      <vt:lpstr>Optical configuration</vt:lpstr>
      <vt:lpstr>Evacuated Beam Tubes Provide Clear Path for Light</vt:lpstr>
      <vt:lpstr>Vacuum Chambers Provide Quiet Homes for Mirrors</vt:lpstr>
      <vt:lpstr>BSC Internal Seismic Isolator</vt:lpstr>
      <vt:lpstr>PowerPoint Presentation</vt:lpstr>
      <vt:lpstr>Advanced LIGO installation in progress </vt:lpstr>
      <vt:lpstr>Putting it together: Seismic &amp; Suspension &amp; Optics</vt:lpstr>
      <vt:lpstr>Lock Acquisition:  Arm Locking Subsystem</vt:lpstr>
      <vt:lpstr>aLIGO Pre-stabilized laser </vt:lpstr>
      <vt:lpstr>Principal noise terms</vt:lpstr>
      <vt:lpstr>Some History</vt:lpstr>
      <vt:lpstr>Strategy:  Build a Facility That Can House Evolving Generations of More Powerful Detectors</vt:lpstr>
      <vt:lpstr>The Laser Interferometer Gravitational-wave Observatory</vt:lpstr>
      <vt:lpstr>PowerPoint Presentation</vt:lpstr>
      <vt:lpstr>First Direct Detection of Gravitational Waves</vt:lpstr>
      <vt:lpstr>PowerPoint Presentation</vt:lpstr>
      <vt:lpstr>What can we learn from h(t)?</vt:lpstr>
      <vt:lpstr>Comparison of GW Waveforms  from BBHs (Sep 2017)</vt:lpstr>
      <vt:lpstr>Multi-Messenger Astronomy</vt:lpstr>
      <vt:lpstr>Onto the study of the most extreme states of matter</vt:lpstr>
      <vt:lpstr>LIGO-Virgo network localization enables discovery of optical counterpart</vt:lpstr>
      <vt:lpstr>Known Masses of Stellar Remnants – Dec 2018</vt:lpstr>
      <vt:lpstr>PowerPoint Presentation</vt:lpstr>
      <vt:lpstr>The compelling case for LIGO-India is Multi-Messenger Astronomy</vt:lpstr>
      <vt:lpstr>GW170817 Landed in a Good Region of Sky When 3 Detectors Were Up</vt:lpstr>
      <vt:lpstr>PowerPoint Presentation</vt:lpstr>
      <vt:lpstr>Science drives Requirements</vt:lpstr>
      <vt:lpstr>Advanced LIGO upgrade path</vt:lpstr>
      <vt:lpstr>Upgrade possibilities</vt:lpstr>
      <vt:lpstr>Summary of Terrestrial Gravitational-wave Astronomy</vt:lpstr>
      <vt:lpstr>PowerPoint Presentation</vt:lpstr>
    </vt:vector>
  </TitlesOfParts>
  <Company>Home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Barry Barish</dc:creator>
  <cp:lastModifiedBy>Raab, Frederick J. (Fred)</cp:lastModifiedBy>
  <cp:revision>377</cp:revision>
  <cp:lastPrinted>2016-03-10T22:03:29Z</cp:lastPrinted>
  <dcterms:created xsi:type="dcterms:W3CDTF">2011-03-02T00:22:05Z</dcterms:created>
  <dcterms:modified xsi:type="dcterms:W3CDTF">2019-07-15T19:00:40Z</dcterms:modified>
</cp:coreProperties>
</file>