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302" r:id="rId2"/>
    <p:sldId id="321" r:id="rId3"/>
    <p:sldId id="322" r:id="rId4"/>
    <p:sldId id="314" r:id="rId5"/>
    <p:sldId id="352" r:id="rId6"/>
    <p:sldId id="318" r:id="rId7"/>
    <p:sldId id="315" r:id="rId8"/>
    <p:sldId id="339" r:id="rId9"/>
    <p:sldId id="340" r:id="rId10"/>
    <p:sldId id="341" r:id="rId11"/>
    <p:sldId id="333" r:id="rId12"/>
    <p:sldId id="316" r:id="rId13"/>
    <p:sldId id="344" r:id="rId14"/>
    <p:sldId id="349" r:id="rId15"/>
    <p:sldId id="345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46" r:id="rId25"/>
    <p:sldId id="334" r:id="rId26"/>
    <p:sldId id="335" r:id="rId27"/>
    <p:sldId id="336" r:id="rId28"/>
    <p:sldId id="371" r:id="rId29"/>
    <p:sldId id="351" r:id="rId30"/>
    <p:sldId id="303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28" r:id="rId42"/>
    <p:sldId id="329" r:id="rId43"/>
    <p:sldId id="330" r:id="rId44"/>
    <p:sldId id="350" r:id="rId45"/>
    <p:sldId id="372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73" autoAdjust="0"/>
  </p:normalViewPr>
  <p:slideViewPr>
    <p:cSldViewPr>
      <p:cViewPr>
        <p:scale>
          <a:sx n="76" d="100"/>
          <a:sy n="76" d="100"/>
        </p:scale>
        <p:origin x="-129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10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3" tIns="45702" rIns="91403" bIns="45702"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BD74-D3CF-0748-A42B-5AACE3A73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5414" y="1384102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8771976" y="6391831"/>
            <a:ext cx="149076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b">
            <a:spAutoFit/>
          </a:bodyPr>
          <a:lstStyle>
            <a:lvl1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/ </a:t>
            </a:r>
          </a:p>
        </p:txBody>
      </p:sp>
      <p:sp>
        <p:nvSpPr>
          <p:cNvPr id="27" name="Shape 27"/>
          <p:cNvSpPr/>
          <p:nvPr/>
        </p:nvSpPr>
        <p:spPr>
          <a:xfrm>
            <a:off x="410766" y="1214438"/>
            <a:ext cx="8322469" cy="53578"/>
          </a:xfrm>
          <a:prstGeom prst="rect">
            <a:avLst/>
          </a:prstGeom>
          <a:solidFill>
            <a:srgbClr val="D6A800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419695" y="1330524"/>
            <a:ext cx="8322469" cy="1339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3320" y="125015"/>
            <a:ext cx="1032926" cy="43755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01836" y="232172"/>
            <a:ext cx="7188398" cy="910828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l" defTabSz="410751">
              <a:defRPr sz="3000" b="0">
                <a:solidFill>
                  <a:srgbClr val="004479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401836" y="1437679"/>
            <a:ext cx="8340328" cy="4813102"/>
          </a:xfrm>
          <a:prstGeom prst="rect">
            <a:avLst/>
          </a:prstGeom>
        </p:spPr>
        <p:txBody>
          <a:bodyPr lIns="35717" tIns="35717" rIns="35717" bIns="35717"/>
          <a:lstStyle>
            <a:lvl1pPr marL="187517" indent="-187517" defTabSz="410751">
              <a:spcBef>
                <a:spcPts val="703"/>
              </a:spcBef>
              <a:buClrTx/>
              <a:buFontTx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00045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12573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25101" indent="-187517" defTabSz="410751">
              <a:spcBef>
                <a:spcPts val="703"/>
              </a:spcBef>
              <a:buClrTx/>
              <a:buFontTx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37629" indent="-187517" defTabSz="410751">
              <a:spcBef>
                <a:spcPts val="703"/>
              </a:spcBef>
              <a:buClrTx/>
              <a:buFontTx/>
              <a:buChar char="•"/>
              <a:defRPr sz="1800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626078" y="6465094"/>
            <a:ext cx="219386" cy="210812"/>
          </a:xfrm>
          <a:prstGeom prst="rect">
            <a:avLst/>
          </a:prstGeom>
        </p:spPr>
        <p:txBody>
          <a:bodyPr lIns="35717" tIns="35717" rIns="35717" bIns="35717" anchor="t"/>
          <a:lstStyle>
            <a:lvl1pPr defTabSz="410751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036473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A0975-1803-DE46-8F54-29127C401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1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1.png"/><Relationship Id="rId22" Type="http://schemas.openxmlformats.org/officeDocument/2006/relationships/image" Target="../media/image2.gif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66492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LIGO-G1600932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Photo Editor Photo" r:id="rId20" imgW="4409524" imgH="3219899" progId="MSPhotoEd.3">
                  <p:embed/>
                </p:oleObj>
              </mc:Choice>
              <mc:Fallback>
                <p:oleObj name="Photo Editor Photo" r:id="rId20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sc_logo.gif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/>
        </p:blipFill>
        <p:spPr>
          <a:xfrm>
            <a:off x="7833318" y="1066800"/>
            <a:ext cx="1310682" cy="558158"/>
          </a:xfrm>
          <a:prstGeom prst="rect">
            <a:avLst/>
          </a:prstGeom>
        </p:spPr>
      </p:pic>
      <p:pic>
        <p:nvPicPr>
          <p:cNvPr id="14" name="Picture 2" descr="NSF_LOGO_4-Color_bitmap_Logo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7.wmf"/><Relationship Id="rId9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iopscience.iop.org/0264-9381/32/7/074001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t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63" Type="http://schemas.openxmlformats.org/officeDocument/2006/relationships/image" Target="../media/image108.png"/><Relationship Id="rId64" Type="http://schemas.openxmlformats.org/officeDocument/2006/relationships/image" Target="../media/image109.png"/><Relationship Id="rId65" Type="http://schemas.openxmlformats.org/officeDocument/2006/relationships/image" Target="../media/image110.png"/><Relationship Id="rId66" Type="http://schemas.openxmlformats.org/officeDocument/2006/relationships/image" Target="../media/image111.png"/><Relationship Id="rId67" Type="http://schemas.openxmlformats.org/officeDocument/2006/relationships/image" Target="../media/image112.png"/><Relationship Id="rId68" Type="http://schemas.openxmlformats.org/officeDocument/2006/relationships/image" Target="../media/image113.png"/><Relationship Id="rId69" Type="http://schemas.openxmlformats.org/officeDocument/2006/relationships/image" Target="../media/image114.png"/><Relationship Id="rId50" Type="http://schemas.openxmlformats.org/officeDocument/2006/relationships/image" Target="../media/image95.png"/><Relationship Id="rId51" Type="http://schemas.openxmlformats.org/officeDocument/2006/relationships/image" Target="../media/image96.png"/><Relationship Id="rId52" Type="http://schemas.openxmlformats.org/officeDocument/2006/relationships/image" Target="../media/image97.png"/><Relationship Id="rId53" Type="http://schemas.openxmlformats.org/officeDocument/2006/relationships/image" Target="../media/image98.png"/><Relationship Id="rId54" Type="http://schemas.openxmlformats.org/officeDocument/2006/relationships/image" Target="../media/image99.png"/><Relationship Id="rId55" Type="http://schemas.openxmlformats.org/officeDocument/2006/relationships/image" Target="../media/image100.png"/><Relationship Id="rId56" Type="http://schemas.openxmlformats.org/officeDocument/2006/relationships/image" Target="../media/image101.png"/><Relationship Id="rId57" Type="http://schemas.openxmlformats.org/officeDocument/2006/relationships/image" Target="../media/image102.png"/><Relationship Id="rId58" Type="http://schemas.openxmlformats.org/officeDocument/2006/relationships/image" Target="../media/image103.png"/><Relationship Id="rId59" Type="http://schemas.openxmlformats.org/officeDocument/2006/relationships/image" Target="../media/image104.png"/><Relationship Id="rId40" Type="http://schemas.openxmlformats.org/officeDocument/2006/relationships/image" Target="../media/image85.png"/><Relationship Id="rId41" Type="http://schemas.openxmlformats.org/officeDocument/2006/relationships/image" Target="../media/image86.png"/><Relationship Id="rId42" Type="http://schemas.openxmlformats.org/officeDocument/2006/relationships/image" Target="../media/image87.png"/><Relationship Id="rId43" Type="http://schemas.openxmlformats.org/officeDocument/2006/relationships/image" Target="../media/image88.png"/><Relationship Id="rId44" Type="http://schemas.openxmlformats.org/officeDocument/2006/relationships/image" Target="../media/image89.png"/><Relationship Id="rId45" Type="http://schemas.openxmlformats.org/officeDocument/2006/relationships/image" Target="../media/image90.png"/><Relationship Id="rId46" Type="http://schemas.openxmlformats.org/officeDocument/2006/relationships/image" Target="../media/image91.png"/><Relationship Id="rId47" Type="http://schemas.openxmlformats.org/officeDocument/2006/relationships/image" Target="../media/image92.png"/><Relationship Id="rId48" Type="http://schemas.openxmlformats.org/officeDocument/2006/relationships/image" Target="../media/image93.png"/><Relationship Id="rId4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30" Type="http://schemas.openxmlformats.org/officeDocument/2006/relationships/image" Target="../media/image75.png"/><Relationship Id="rId31" Type="http://schemas.openxmlformats.org/officeDocument/2006/relationships/image" Target="../media/image76.png"/><Relationship Id="rId32" Type="http://schemas.openxmlformats.org/officeDocument/2006/relationships/image" Target="../media/image77.png"/><Relationship Id="rId33" Type="http://schemas.openxmlformats.org/officeDocument/2006/relationships/image" Target="../media/image78.png"/><Relationship Id="rId34" Type="http://schemas.openxmlformats.org/officeDocument/2006/relationships/image" Target="../media/image79.png"/><Relationship Id="rId35" Type="http://schemas.openxmlformats.org/officeDocument/2006/relationships/image" Target="../media/image80.png"/><Relationship Id="rId36" Type="http://schemas.openxmlformats.org/officeDocument/2006/relationships/image" Target="../media/image81.png"/><Relationship Id="rId37" Type="http://schemas.openxmlformats.org/officeDocument/2006/relationships/image" Target="../media/image82.png"/><Relationship Id="rId38" Type="http://schemas.openxmlformats.org/officeDocument/2006/relationships/image" Target="../media/image83.png"/><Relationship Id="rId39" Type="http://schemas.openxmlformats.org/officeDocument/2006/relationships/image" Target="../media/image84.png"/><Relationship Id="rId70" Type="http://schemas.openxmlformats.org/officeDocument/2006/relationships/image" Target="../media/image115.png"/><Relationship Id="rId71" Type="http://schemas.openxmlformats.org/officeDocument/2006/relationships/image" Target="../media/image116.png"/><Relationship Id="rId72" Type="http://schemas.openxmlformats.org/officeDocument/2006/relationships/image" Target="../media/image117.png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jpeg"/><Relationship Id="rId28" Type="http://schemas.openxmlformats.org/officeDocument/2006/relationships/image" Target="../media/image73.png"/><Relationship Id="rId29" Type="http://schemas.openxmlformats.org/officeDocument/2006/relationships/image" Target="../media/image74.png"/><Relationship Id="rId73" Type="http://schemas.openxmlformats.org/officeDocument/2006/relationships/image" Target="../media/image118.png"/><Relationship Id="rId74" Type="http://schemas.openxmlformats.org/officeDocument/2006/relationships/image" Target="../media/image119.png"/><Relationship Id="rId75" Type="http://schemas.openxmlformats.org/officeDocument/2006/relationships/image" Target="../media/image120.png"/><Relationship Id="rId76" Type="http://schemas.openxmlformats.org/officeDocument/2006/relationships/image" Target="../media/image121.png"/><Relationship Id="rId77" Type="http://schemas.openxmlformats.org/officeDocument/2006/relationships/image" Target="../media/image122.png"/><Relationship Id="rId78" Type="http://schemas.openxmlformats.org/officeDocument/2006/relationships/image" Target="../media/image123.png"/><Relationship Id="rId60" Type="http://schemas.openxmlformats.org/officeDocument/2006/relationships/image" Target="../media/image105.jpeg"/><Relationship Id="rId61" Type="http://schemas.openxmlformats.org/officeDocument/2006/relationships/image" Target="../media/image106.png"/><Relationship Id="rId62" Type="http://schemas.openxmlformats.org/officeDocument/2006/relationships/image" Target="../media/image107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6.xml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jpe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12192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dirty="0" smtClean="0"/>
              <a:t>Introduction to Gravitational-Wave </a:t>
            </a:r>
            <a:r>
              <a:rPr lang="en-US" dirty="0" smtClean="0"/>
              <a:t>Astronomy </a:t>
            </a:r>
            <a:r>
              <a:rPr lang="mr-IN" dirty="0" smtClean="0"/>
              <a:t>–</a:t>
            </a:r>
            <a:r>
              <a:rPr lang="en-US" dirty="0" smtClean="0"/>
              <a:t> Teacher Edition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Fred Raab,</a:t>
            </a:r>
          </a:p>
          <a:p>
            <a:r>
              <a:rPr lang="en-US" dirty="0"/>
              <a:t>f</a:t>
            </a:r>
            <a:r>
              <a:rPr lang="en-US" dirty="0" smtClean="0"/>
              <a:t>or the LIGO Laboratory and the LIGO Scientific Collaboration</a:t>
            </a:r>
          </a:p>
          <a:p>
            <a:r>
              <a:rPr lang="en-US" dirty="0" smtClean="0"/>
              <a:t>16</a:t>
            </a:r>
            <a:r>
              <a:rPr lang="en-US" dirty="0" smtClean="0"/>
              <a:t>-Jul-18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pitchFamily="-105" charset="-128"/>
              </a:rPr>
              <a:t>Frequency-Time </a:t>
            </a:r>
            <a:br>
              <a:rPr lang="en-US" sz="3200" dirty="0" smtClean="0">
                <a:ea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122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800600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23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7AA3-FBA9-C94D-BCE4-17466C2480A1}" type="slidenum">
              <a:rPr lang="en-US" smtClean="0"/>
              <a:t>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3523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Detectors of Gravitational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 Law of Physics Forbids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3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Basic idea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cartoon</a:t>
            </a:r>
            <a:endParaRPr lang="en-US" dirty="0"/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/>
              </a:rPr>
              <a:t>R. </a:t>
            </a:r>
            <a:r>
              <a:rPr lang="en-US" sz="1800" b="0" dirty="0" err="1" smtClean="0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6B87-66F1-4143-9D2C-61B109B95686}" type="slidenum">
              <a:rPr lang="en-US"/>
              <a:pPr/>
              <a:t>14</a:t>
            </a:fld>
            <a:endParaRPr lang="en-US"/>
          </a:p>
        </p:txBody>
      </p:sp>
      <p:pic>
        <p:nvPicPr>
          <p:cNvPr id="126980" name="Picture 4" descr="fig006-ligo noise sources 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447800"/>
            <a:ext cx="51990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b="1"/>
              <a:t>What Limits Sensitivity</a:t>
            </a:r>
            <a:br>
              <a:rPr lang="en-US" b="1"/>
            </a:br>
            <a:r>
              <a:rPr lang="en-US" b="1"/>
              <a:t>of Interferometers?</a:t>
            </a:r>
            <a:r>
              <a:rPr lang="en-US"/>
              <a:t> </a:t>
            </a:r>
            <a:endParaRPr lang="en-US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10000" cy="44958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Seismic noise &amp; vibration limit at low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Atomic vibrations (Thermal Noise) inside components limit at mid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Quantum nature of light (Shot Noise) limits at high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Myriad details of the lasers, electronics, etc., can make problems above these levels</a:t>
            </a:r>
          </a:p>
        </p:txBody>
      </p:sp>
      <p:grpSp>
        <p:nvGrpSpPr>
          <p:cNvPr id="126985" name="Group 9"/>
          <p:cNvGrpSpPr>
            <a:grpSpLocks/>
          </p:cNvGrpSpPr>
          <p:nvPr/>
        </p:nvGrpSpPr>
        <p:grpSpPr bwMode="auto">
          <a:xfrm>
            <a:off x="-304800" y="1143000"/>
            <a:ext cx="4800600" cy="3810000"/>
            <a:chOff x="-192" y="720"/>
            <a:chExt cx="3024" cy="2400"/>
          </a:xfrm>
        </p:grpSpPr>
        <p:sp>
          <p:nvSpPr>
            <p:cNvPr id="126982" name="Oval 6"/>
            <p:cNvSpPr>
              <a:spLocks noChangeArrowheads="1"/>
            </p:cNvSpPr>
            <p:nvPr/>
          </p:nvSpPr>
          <p:spPr bwMode="auto">
            <a:xfrm>
              <a:off x="-192" y="720"/>
              <a:ext cx="3024" cy="2400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3" name="Text Box 7"/>
            <p:cNvSpPr txBox="1">
              <a:spLocks noChangeArrowheads="1"/>
            </p:cNvSpPr>
            <p:nvPr/>
          </p:nvSpPr>
          <p:spPr bwMode="auto">
            <a:xfrm rot="-43504">
              <a:off x="298" y="720"/>
              <a:ext cx="22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D80000"/>
                  </a:solidFill>
                </a:rPr>
                <a:t>DESIGN</a:t>
              </a:r>
            </a:p>
          </p:txBody>
        </p:sp>
      </p:grp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304800" y="4724400"/>
            <a:ext cx="3962400" cy="1676400"/>
            <a:chOff x="192" y="2976"/>
            <a:chExt cx="2496" cy="1056"/>
          </a:xfrm>
        </p:grpSpPr>
        <p:sp>
          <p:nvSpPr>
            <p:cNvPr id="126981" name="Oval 5"/>
            <p:cNvSpPr>
              <a:spLocks noChangeArrowheads="1"/>
            </p:cNvSpPr>
            <p:nvPr/>
          </p:nvSpPr>
          <p:spPr bwMode="auto">
            <a:xfrm>
              <a:off x="192" y="2976"/>
              <a:ext cx="2496" cy="1056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 rot="37194">
              <a:off x="288" y="3648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D80000"/>
                  </a:solidFill>
                </a:rPr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185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Optical </a:t>
            </a:r>
            <a:r>
              <a:rPr lang="en-US" dirty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onfiguration</a:t>
            </a:r>
            <a:endParaRPr lang="en-US" dirty="0">
              <a:latin typeface="Helvetic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Complete detector description in </a:t>
            </a:r>
            <a:r>
              <a:rPr lang="is-IS" sz="1800" dirty="0">
                <a:hlinkClick r:id="rId3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2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Advanced </a:t>
            </a:r>
            <a:r>
              <a:rPr lang="en-US" sz="3200" dirty="0">
                <a:solidFill>
                  <a:schemeClr val="tx2"/>
                </a:solidFill>
              </a:rPr>
              <a:t>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talk today</a:t>
            </a:r>
          </a:p>
          <a:p>
            <a:pPr lvl="1"/>
            <a:r>
              <a:rPr lang="en-US" dirty="0" smtClean="0"/>
              <a:t>Basics of General Relativity and Gravitational Waves</a:t>
            </a:r>
          </a:p>
          <a:p>
            <a:pPr lvl="1"/>
            <a:r>
              <a:rPr lang="en-US" dirty="0" smtClean="0"/>
              <a:t>Sources of Gravitational Waves</a:t>
            </a:r>
          </a:p>
          <a:p>
            <a:pPr lvl="1"/>
            <a:r>
              <a:rPr lang="en-US" dirty="0" smtClean="0"/>
              <a:t>Detectors of Gravitational Waves</a:t>
            </a:r>
          </a:p>
          <a:p>
            <a:pPr lvl="1"/>
            <a:r>
              <a:rPr lang="en-US" dirty="0" smtClean="0"/>
              <a:t>Some history</a:t>
            </a:r>
          </a:p>
          <a:p>
            <a:pPr lvl="1"/>
            <a:r>
              <a:rPr lang="en-US" dirty="0" smtClean="0"/>
              <a:t>International Network of Terrestrial GW </a:t>
            </a:r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The future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Advanced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smtClean="0">
                <a:latin typeface="Helvetica" charset="0"/>
              </a:rPr>
              <a:t>Raab - Intro to GW Astronomy</a:t>
            </a:r>
            <a:endParaRPr lang="en-US" sz="1400"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noise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7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O-Construction_Proposal-M890001-03-BurstSensitiv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5844" r="-1" b="7359"/>
          <a:stretch/>
        </p:blipFill>
        <p:spPr>
          <a:xfrm>
            <a:off x="4432300" y="1689100"/>
            <a:ext cx="4483101" cy="5092700"/>
          </a:xfrm>
          <a:prstGeom prst="rect">
            <a:avLst/>
          </a:prstGeom>
        </p:spPr>
      </p:pic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019800" cy="1295400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Strategy:  Build a Facility That Can House Evolving Generations of More Powerful Detectors</a:t>
            </a:r>
            <a:endParaRPr lang="en-US" sz="2800" dirty="0">
              <a:latin typeface="Helvetica" charset="0"/>
            </a:endParaRPr>
          </a:p>
        </p:txBody>
      </p:sp>
      <p:pic>
        <p:nvPicPr>
          <p:cNvPr id="8" name="Picture 7" descr="LIGO-Construction_Proposal-M890001-03 edited 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925" r="9893" b="14445"/>
          <a:stretch/>
        </p:blipFill>
        <p:spPr>
          <a:xfrm>
            <a:off x="457200" y="1847850"/>
            <a:ext cx="4254500" cy="4775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55414" y="1384102"/>
            <a:ext cx="8233172" cy="8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8773420" y="6391832"/>
            <a:ext cx="7213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b">
            <a:spAutoFit/>
          </a:bodyPr>
          <a:lstStyle>
            <a:lvl1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410766" y="1214438"/>
            <a:ext cx="8322469" cy="53578"/>
          </a:xfrm>
          <a:prstGeom prst="rect">
            <a:avLst/>
          </a:prstGeom>
          <a:solidFill>
            <a:srgbClr val="D6A800"/>
          </a:solidFill>
          <a:ln w="254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19695" y="1330524"/>
            <a:ext cx="8322469" cy="1339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3320" y="125015"/>
            <a:ext cx="1032926" cy="43755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pPr>
              <a:defRPr>
                <a:effectLst/>
              </a:defRPr>
            </a:pPr>
            <a:r>
              <a:rPr dirty="0"/>
              <a:t>The Laser Interferometer Gravitational-wave Observatory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8710481" y="6465094"/>
            <a:ext cx="134982" cy="17584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146" name="Group 146"/>
          <p:cNvGrpSpPr/>
          <p:nvPr/>
        </p:nvGrpSpPr>
        <p:grpSpPr>
          <a:xfrm>
            <a:off x="241044" y="1625293"/>
            <a:ext cx="3703799" cy="2391249"/>
            <a:chOff x="0" y="0"/>
            <a:chExt cx="5267623" cy="3400886"/>
          </a:xfrm>
        </p:grpSpPr>
        <p:pic>
          <p:nvPicPr>
            <p:cNvPr id="144" name="image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083" b="40784"/>
            <a:stretch>
              <a:fillRect/>
            </a:stretch>
          </p:blipFill>
          <p:spPr>
            <a:xfrm>
              <a:off x="0" y="0"/>
              <a:ext cx="5267623" cy="3199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" name="Shape 145"/>
            <p:cNvSpPr/>
            <p:nvPr/>
          </p:nvSpPr>
          <p:spPr>
            <a:xfrm>
              <a:off x="2149768" y="2469991"/>
              <a:ext cx="3086699" cy="930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Hanford, WA</a:t>
              </a:r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4826137" y="3415568"/>
            <a:ext cx="3455170" cy="2821104"/>
            <a:chOff x="0" y="0"/>
            <a:chExt cx="4914018" cy="4012235"/>
          </a:xfrm>
        </p:grpSpPr>
        <p:pic>
          <p:nvPicPr>
            <p:cNvPr id="147" name="image8.jpg" descr="low89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14018" cy="3871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Shape 148"/>
            <p:cNvSpPr/>
            <p:nvPr/>
          </p:nvSpPr>
          <p:spPr>
            <a:xfrm>
              <a:off x="1480907" y="3081340"/>
              <a:ext cx="3396755" cy="930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dirty="0"/>
                <a:t>Livingston, LA</a:t>
              </a:r>
            </a:p>
          </p:txBody>
        </p:sp>
      </p:grpSp>
      <p:pic>
        <p:nvPicPr>
          <p:cNvPr id="150" name="image9.png" descr="Screen Shot 2016-02-12 at 3.29.2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1923" y="5061944"/>
            <a:ext cx="1944595" cy="464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10.png" descr="Screen Shot 2016-02-12 at 3.30.4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8305" y="4541324"/>
            <a:ext cx="1963272" cy="445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1.png" descr="Screen Shot 2016-02-12 at 3.31.50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6587" y="5595165"/>
            <a:ext cx="2229225" cy="61597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381000" y="4026890"/>
            <a:ext cx="4306661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300480">
              <a:defRPr sz="3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Advanced LIGO detectors:</a:t>
            </a:r>
          </a:p>
        </p:txBody>
      </p:sp>
      <p:pic>
        <p:nvPicPr>
          <p:cNvPr id="154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92752" y="1342132"/>
            <a:ext cx="1482329" cy="1491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5815986" y="1294671"/>
            <a:ext cx="2978831" cy="2011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LIGO Observatories constructed from 1994-</a:t>
            </a:r>
            <a:r>
              <a:rPr sz="1800" dirty="0" smtClean="0"/>
              <a:t>2000</a:t>
            </a:r>
            <a:endParaRPr lang="en-US" sz="1800" dirty="0" smtClean="0"/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800" dirty="0" smtClean="0"/>
              <a:t>LSC created 1997</a:t>
            </a:r>
            <a:endParaRPr sz="1800" dirty="0"/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Initial LIGO operated from 2002-2010</a:t>
            </a:r>
          </a:p>
          <a:p>
            <a:pPr marL="481548" indent="-258313">
              <a:buSzPct val="171000"/>
              <a:buChar char="•"/>
              <a:defRPr sz="27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Advanced LIGO 2015</a:t>
            </a:r>
          </a:p>
        </p:txBody>
      </p:sp>
    </p:spTree>
    <p:extLst>
      <p:ext uri="{BB962C8B-B14F-4D97-AF65-F5344CB8AC3E}">
        <p14:creationId xmlns:p14="http://schemas.microsoft.com/office/powerpoint/2010/main" val="13614627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1296298" y="139650"/>
            <a:ext cx="6277188" cy="6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818" tIns="40818" rIns="40818" bIns="40818">
            <a:spAutoFit/>
          </a:bodyPr>
          <a:lstStyle>
            <a:lvl1pPr defTabSz="1300480">
              <a:lnSpc>
                <a:spcPct val="93000"/>
              </a:lnSpc>
              <a:defRPr sz="5700">
                <a:solidFill>
                  <a:srgbClr val="00245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3600" dirty="0"/>
              <a:t>LIGO Scientific Collaboration</a:t>
            </a:r>
          </a:p>
        </p:txBody>
      </p:sp>
      <p:grpSp>
        <p:nvGrpSpPr>
          <p:cNvPr id="264" name="Group 264"/>
          <p:cNvGrpSpPr/>
          <p:nvPr/>
        </p:nvGrpSpPr>
        <p:grpSpPr>
          <a:xfrm>
            <a:off x="457765" y="1189437"/>
            <a:ext cx="8610035" cy="5650223"/>
            <a:chOff x="0" y="0"/>
            <a:chExt cx="12961731" cy="8505968"/>
          </a:xfrm>
        </p:grpSpPr>
        <p:pic>
          <p:nvPicPr>
            <p:cNvPr id="187" name="image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179" y="6369838"/>
              <a:ext cx="2175384" cy="963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mage2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287516" y="2620579"/>
              <a:ext cx="1297614" cy="965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3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511199" y="0"/>
              <a:ext cx="3388006" cy="1002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image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59665" y="800758"/>
              <a:ext cx="2533458" cy="1297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image3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322435" y="3185383"/>
              <a:ext cx="943719" cy="825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image3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92291" y="353931"/>
              <a:ext cx="2654209" cy="3752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image3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19420" y="1336300"/>
              <a:ext cx="1297614" cy="106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image25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149153" y="7335951"/>
              <a:ext cx="2477262" cy="431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mage36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93980" y="7150159"/>
              <a:ext cx="2064385" cy="589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image27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311582" y="2473804"/>
              <a:ext cx="810892" cy="92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image38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740713" y="4011689"/>
              <a:ext cx="1818702" cy="905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39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7503768" y="7550539"/>
              <a:ext cx="1604137" cy="791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30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9457" y="7786494"/>
              <a:ext cx="2207893" cy="608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image41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1636253" y="4515182"/>
              <a:ext cx="1271605" cy="1071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image4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2906857" y="7786493"/>
              <a:ext cx="2713191" cy="589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3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230513" y="7622068"/>
              <a:ext cx="3581673" cy="696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image44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46141" y="7192891"/>
              <a:ext cx="1992399" cy="589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mage45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214309" y="1711133"/>
              <a:ext cx="1013384" cy="1120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mage46.pn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2434998" y="1759903"/>
              <a:ext cx="661347" cy="835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47.pn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554649" y="1651680"/>
              <a:ext cx="943720" cy="624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age48.pn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5852262" y="1469140"/>
              <a:ext cx="825755" cy="9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8" name="image49.pn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1782083" y="2679569"/>
              <a:ext cx="1179649" cy="1061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image50.pn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204470" y="850457"/>
              <a:ext cx="1415578" cy="618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mage51.png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9818015" y="6624373"/>
              <a:ext cx="3143717" cy="660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age42.png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3096344" y="3632210"/>
              <a:ext cx="958581" cy="70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image53.jp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5738012" y="891330"/>
              <a:ext cx="2654209" cy="577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54.png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3496681" y="5426949"/>
              <a:ext cx="996199" cy="114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" name="image45.pn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2906857" y="2877899"/>
              <a:ext cx="1179649" cy="589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age56.pn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2434998" y="5426021"/>
              <a:ext cx="960439" cy="9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image57.png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75702" y="5557468"/>
              <a:ext cx="943719" cy="931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image58.png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85919" y="4454335"/>
              <a:ext cx="1051467" cy="1069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age49.png"/>
            <p:cNvPicPr>
              <a:picLocks noChangeAspect="1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8215273" y="1605232"/>
              <a:ext cx="2044880" cy="589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60.png"/>
            <p:cNvPicPr>
              <a:picLocks noChangeAspect="1"/>
            </p:cNvPicPr>
            <p:nvPr/>
          </p:nvPicPr>
          <p:blipFill>
            <a:blip r:embed="rId34">
              <a:extLst/>
            </a:blip>
            <a:stretch>
              <a:fillRect/>
            </a:stretch>
          </p:blipFill>
          <p:spPr>
            <a:xfrm>
              <a:off x="8286795" y="2431072"/>
              <a:ext cx="1079333" cy="1056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61.png"/>
            <p:cNvPicPr>
              <a:picLocks noChangeAspect="1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3378716" y="6640628"/>
              <a:ext cx="2230186" cy="438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62.png"/>
            <p:cNvPicPr>
              <a:picLocks noChangeAspect="1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1429046" y="274040"/>
              <a:ext cx="959510" cy="865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63.png"/>
            <p:cNvPicPr>
              <a:picLocks noChangeAspect="1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4204470" y="2359543"/>
              <a:ext cx="1064935" cy="68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image64.png"/>
            <p:cNvPicPr>
              <a:picLocks noChangeAspect="1"/>
            </p:cNvPicPr>
            <p:nvPr/>
          </p:nvPicPr>
          <p:blipFill>
            <a:blip r:embed="rId38">
              <a:extLst/>
            </a:blip>
            <a:stretch>
              <a:fillRect/>
            </a:stretch>
          </p:blipFill>
          <p:spPr>
            <a:xfrm>
              <a:off x="4250913" y="4175648"/>
              <a:ext cx="1179648" cy="9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image55.png"/>
            <p:cNvPicPr>
              <a:picLocks noChangeAspect="1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10700894" y="4541192"/>
              <a:ext cx="792316" cy="764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56.png"/>
            <p:cNvPicPr>
              <a:picLocks noChangeAspect="1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7097859" y="5119466"/>
              <a:ext cx="2461470" cy="464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67.png"/>
            <p:cNvPicPr>
              <a:picLocks noChangeAspect="1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6942740" y="5584408"/>
              <a:ext cx="2123368" cy="70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68.png"/>
            <p:cNvPicPr>
              <a:picLocks noChangeAspect="1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5478861" y="225735"/>
              <a:ext cx="2252943" cy="712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69.png"/>
            <p:cNvPicPr>
              <a:picLocks noChangeAspect="1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6445801" y="3433879"/>
              <a:ext cx="795567" cy="577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age70.png"/>
            <p:cNvPicPr>
              <a:picLocks noChangeAspect="1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0" y="1124963"/>
              <a:ext cx="1137386" cy="9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image71.png"/>
            <p:cNvPicPr>
              <a:picLocks noChangeAspect="1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75702" y="181145"/>
              <a:ext cx="1415578" cy="9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image72.png"/>
            <p:cNvPicPr>
              <a:picLocks noChangeAspect="1"/>
            </p:cNvPicPr>
            <p:nvPr/>
          </p:nvPicPr>
          <p:blipFill>
            <a:blip r:embed="rId46">
              <a:extLst/>
            </a:blip>
            <a:stretch>
              <a:fillRect/>
            </a:stretch>
          </p:blipFill>
          <p:spPr>
            <a:xfrm>
              <a:off x="9723272" y="4327533"/>
              <a:ext cx="884737" cy="884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73.png"/>
            <p:cNvPicPr>
              <a:picLocks noChangeAspect="1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41799" y="3324726"/>
              <a:ext cx="741692" cy="922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74.png"/>
            <p:cNvPicPr>
              <a:picLocks noChangeAspect="1"/>
            </p:cNvPicPr>
            <p:nvPr/>
          </p:nvPicPr>
          <p:blipFill>
            <a:blip r:embed="rId48">
              <a:extLst/>
            </a:blip>
            <a:stretch>
              <a:fillRect/>
            </a:stretch>
          </p:blipFill>
          <p:spPr>
            <a:xfrm>
              <a:off x="9736740" y="5276460"/>
              <a:ext cx="789529" cy="817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75.png"/>
            <p:cNvPicPr>
              <a:picLocks noChangeAspect="1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6849854" y="1469141"/>
              <a:ext cx="1297614" cy="1008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76.png"/>
            <p:cNvPicPr>
              <a:picLocks noChangeAspect="1"/>
            </p:cNvPicPr>
            <p:nvPr/>
          </p:nvPicPr>
          <p:blipFill>
            <a:blip r:embed="rId50">
              <a:extLst/>
            </a:blip>
            <a:stretch>
              <a:fillRect/>
            </a:stretch>
          </p:blipFill>
          <p:spPr>
            <a:xfrm>
              <a:off x="8474423" y="943818"/>
              <a:ext cx="1821490" cy="530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67.png"/>
            <p:cNvPicPr>
              <a:picLocks noChangeAspect="1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1291111" y="4840779"/>
              <a:ext cx="2720158" cy="661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image78.png"/>
            <p:cNvPicPr>
              <a:picLocks noChangeAspect="1"/>
            </p:cNvPicPr>
            <p:nvPr/>
          </p:nvPicPr>
          <p:blipFill>
            <a:blip r:embed="rId52">
              <a:extLst/>
            </a:blip>
            <a:stretch>
              <a:fillRect/>
            </a:stretch>
          </p:blipFill>
          <p:spPr>
            <a:xfrm>
              <a:off x="97065" y="2401810"/>
              <a:ext cx="2102004" cy="947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image79.png"/>
            <p:cNvPicPr>
              <a:picLocks noChangeAspect="1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6705417" y="6581640"/>
              <a:ext cx="2525098" cy="825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80.png"/>
            <p:cNvPicPr>
              <a:picLocks noChangeAspect="1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4651250" y="5355420"/>
              <a:ext cx="1104412" cy="1128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81.png"/>
            <p:cNvPicPr>
              <a:picLocks noChangeAspect="1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5548525" y="3685626"/>
              <a:ext cx="1297614" cy="1008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age82.png"/>
            <p:cNvPicPr>
              <a:picLocks noChangeAspect="1"/>
            </p:cNvPicPr>
            <p:nvPr/>
          </p:nvPicPr>
          <p:blipFill>
            <a:blip r:embed="rId56">
              <a:extLst/>
            </a:blip>
            <a:stretch>
              <a:fillRect/>
            </a:stretch>
          </p:blipFill>
          <p:spPr>
            <a:xfrm>
              <a:off x="2481440" y="4247178"/>
              <a:ext cx="1784336" cy="901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age83.png"/>
            <p:cNvPicPr>
              <a:picLocks noChangeAspect="1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7307780" y="2595498"/>
              <a:ext cx="861051" cy="1004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84.png"/>
            <p:cNvPicPr>
              <a:picLocks noChangeAspect="1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10487721" y="139343"/>
              <a:ext cx="2281738" cy="1134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image75.png"/>
            <p:cNvPicPr>
              <a:picLocks noChangeAspect="1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11782083" y="1703237"/>
              <a:ext cx="1061685" cy="1040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image86.jpg"/>
            <p:cNvPicPr>
              <a:picLocks noChangeAspect="1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2081103" y="6380058"/>
              <a:ext cx="819718" cy="69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mage87.png"/>
            <p:cNvPicPr>
              <a:picLocks noChangeAspect="1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087226" y="5518916"/>
              <a:ext cx="1404432" cy="784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image88.png"/>
            <p:cNvPicPr>
              <a:picLocks noChangeAspect="1"/>
            </p:cNvPicPr>
            <p:nvPr/>
          </p:nvPicPr>
          <p:blipFill>
            <a:blip r:embed="rId62">
              <a:extLst/>
            </a:blip>
            <a:stretch>
              <a:fillRect/>
            </a:stretch>
          </p:blipFill>
          <p:spPr>
            <a:xfrm>
              <a:off x="8519473" y="3533741"/>
              <a:ext cx="1840530" cy="76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image89.png"/>
            <p:cNvPicPr>
              <a:picLocks noChangeAspect="1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10481684" y="1794739"/>
              <a:ext cx="1160143" cy="716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90.png"/>
            <p:cNvPicPr>
              <a:picLocks noChangeAspect="1"/>
            </p:cNvPicPr>
            <p:nvPr/>
          </p:nvPicPr>
          <p:blipFill>
            <a:blip r:embed="rId64">
              <a:extLst/>
            </a:blip>
            <a:stretch>
              <a:fillRect/>
            </a:stretch>
          </p:blipFill>
          <p:spPr>
            <a:xfrm>
              <a:off x="849439" y="3126395"/>
              <a:ext cx="1821489" cy="648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age91.png"/>
            <p:cNvPicPr>
              <a:picLocks noChangeAspect="1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9416284" y="2313095"/>
              <a:ext cx="1061685" cy="1045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image92.png"/>
            <p:cNvPicPr>
              <a:picLocks noChangeAspect="1"/>
            </p:cNvPicPr>
            <p:nvPr/>
          </p:nvPicPr>
          <p:blipFill>
            <a:blip r:embed="rId66">
              <a:extLst/>
            </a:blip>
            <a:stretch>
              <a:fillRect/>
            </a:stretch>
          </p:blipFill>
          <p:spPr>
            <a:xfrm>
              <a:off x="10503047" y="2464980"/>
              <a:ext cx="1297614" cy="817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image93.png"/>
            <p:cNvPicPr>
              <a:picLocks noChangeAspect="1"/>
            </p:cNvPicPr>
            <p:nvPr/>
          </p:nvPicPr>
          <p:blipFill>
            <a:blip r:embed="rId67">
              <a:extLst/>
            </a:blip>
            <a:stretch>
              <a:fillRect/>
            </a:stretch>
          </p:blipFill>
          <p:spPr>
            <a:xfrm>
              <a:off x="1022206" y="3994503"/>
              <a:ext cx="1906015" cy="463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94.png"/>
            <p:cNvPicPr>
              <a:picLocks noChangeAspect="1"/>
            </p:cNvPicPr>
            <p:nvPr/>
          </p:nvPicPr>
          <p:blipFill>
            <a:blip r:embed="rId68">
              <a:extLst/>
            </a:blip>
            <a:stretch>
              <a:fillRect/>
            </a:stretch>
          </p:blipFill>
          <p:spPr>
            <a:xfrm>
              <a:off x="665526" y="7243056"/>
              <a:ext cx="1204728" cy="54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95.png"/>
            <p:cNvPicPr>
              <a:picLocks noChangeAspect="1"/>
            </p:cNvPicPr>
            <p:nvPr/>
          </p:nvPicPr>
          <p:blipFill>
            <a:blip r:embed="rId69">
              <a:extLst/>
            </a:blip>
            <a:stretch>
              <a:fillRect/>
            </a:stretch>
          </p:blipFill>
          <p:spPr>
            <a:xfrm>
              <a:off x="11779296" y="5666620"/>
              <a:ext cx="974371" cy="941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86.png"/>
            <p:cNvPicPr>
              <a:picLocks noChangeAspect="1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10587572" y="5493370"/>
              <a:ext cx="1048681" cy="1048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97.png"/>
            <p:cNvPicPr>
              <a:picLocks noChangeAspect="1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5973942" y="6206343"/>
              <a:ext cx="2339791" cy="379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image98.png"/>
            <p:cNvPicPr>
              <a:picLocks noChangeAspect="1"/>
            </p:cNvPicPr>
            <p:nvPr/>
          </p:nvPicPr>
          <p:blipFill>
            <a:blip r:embed="rId72">
              <a:extLst/>
            </a:blip>
            <a:stretch>
              <a:fillRect/>
            </a:stretch>
          </p:blipFill>
          <p:spPr>
            <a:xfrm>
              <a:off x="8968575" y="5832903"/>
              <a:ext cx="944648" cy="938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99.png"/>
            <p:cNvPicPr>
              <a:picLocks noChangeAspect="1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7671892" y="4554197"/>
              <a:ext cx="1939454" cy="518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image100.png"/>
            <p:cNvPicPr>
              <a:picLocks noChangeAspect="1"/>
            </p:cNvPicPr>
            <p:nvPr/>
          </p:nvPicPr>
          <p:blipFill>
            <a:blip r:embed="rId74">
              <a:extLst/>
            </a:blip>
            <a:stretch>
              <a:fillRect/>
            </a:stretch>
          </p:blipFill>
          <p:spPr>
            <a:xfrm>
              <a:off x="10810499" y="3846800"/>
              <a:ext cx="2057419" cy="610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101.png"/>
            <p:cNvPicPr>
              <a:picLocks noChangeAspect="1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10102710" y="3387895"/>
              <a:ext cx="1677051" cy="353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102.png"/>
            <p:cNvPicPr>
              <a:picLocks noChangeAspect="1"/>
            </p:cNvPicPr>
            <p:nvPr/>
          </p:nvPicPr>
          <p:blipFill>
            <a:blip r:embed="rId76">
              <a:extLst/>
            </a:blip>
            <a:stretch>
              <a:fillRect/>
            </a:stretch>
          </p:blipFill>
          <p:spPr>
            <a:xfrm>
              <a:off x="2388555" y="825840"/>
              <a:ext cx="1585560" cy="7701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age103.png"/>
            <p:cNvPicPr>
              <a:picLocks noChangeAspect="1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5802103" y="4837064"/>
              <a:ext cx="1198227" cy="1203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age104.png"/>
            <p:cNvPicPr>
              <a:picLocks noChangeAspect="1"/>
            </p:cNvPicPr>
            <p:nvPr/>
          </p:nvPicPr>
          <p:blipFill>
            <a:blip r:embed="rId78">
              <a:extLst/>
            </a:blip>
            <a:stretch>
              <a:fillRect/>
            </a:stretch>
          </p:blipFill>
          <p:spPr>
            <a:xfrm>
              <a:off x="5548525" y="7479010"/>
              <a:ext cx="1970106" cy="1026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5" name="Shape 265"/>
          <p:cNvSpPr>
            <a:spLocks noGrp="1"/>
          </p:cNvSpPr>
          <p:nvPr>
            <p:ph type="body" sz="quarter" idx="1"/>
          </p:nvPr>
        </p:nvSpPr>
        <p:spPr>
          <a:xfrm>
            <a:off x="932459" y="739445"/>
            <a:ext cx="7004868" cy="479755"/>
          </a:xfrm>
          <a:prstGeom prst="rect">
            <a:avLst/>
          </a:prstGeom>
        </p:spPr>
        <p:txBody>
          <a:bodyPr lIns="35717" tIns="35717" rIns="35717" bIns="35717" anchor="ctr">
            <a:noAutofit/>
          </a:bodyPr>
          <a:lstStyle>
            <a:lvl1pPr defTabSz="584200">
              <a:spcBef>
                <a:spcPts val="1000"/>
              </a:spcBef>
              <a:defRPr sz="3000">
                <a:solidFill>
                  <a:srgbClr val="720C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dirty="0"/>
              <a:t>~ 1000 members  ~ 80 institutions, 16 countries</a:t>
            </a:r>
          </a:p>
        </p:txBody>
      </p:sp>
    </p:spTree>
    <p:extLst>
      <p:ext uri="{BB962C8B-B14F-4D97-AF65-F5344CB8AC3E}">
        <p14:creationId xmlns:p14="http://schemas.microsoft.com/office/powerpoint/2010/main" val="9297259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First Direct Detection of Gravitational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Opening a New Window on the Universe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4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Basics of General Relativity and Gravitational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Wherein it is realized that space and time are things whose properties are manifested by phenomena that we collectively refer to as “gravity”.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_Split_v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" y="893755"/>
            <a:ext cx="7374199" cy="5867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199" y="152400"/>
            <a:ext cx="5715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GW150914:  What was observed?</a:t>
            </a:r>
            <a:endParaRPr lang="en-US" sz="28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7033" y="685800"/>
            <a:ext cx="37151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B. P. Abbott </a:t>
            </a:r>
            <a:r>
              <a:rPr lang="en-US" sz="1400" b="1" i="1" dirty="0"/>
              <a:t>et al</a:t>
            </a:r>
            <a:r>
              <a:rPr lang="en-US" sz="1400" b="1" i="1" dirty="0" smtClean="0"/>
              <a:t>.,</a:t>
            </a:r>
            <a:r>
              <a:rPr lang="en-US" sz="1400" b="1" dirty="0" smtClean="0"/>
              <a:t> Phys</a:t>
            </a:r>
            <a:r>
              <a:rPr lang="en-US" sz="1400" b="1" dirty="0"/>
              <a:t>. Rev. </a:t>
            </a:r>
            <a:r>
              <a:rPr lang="en-US" sz="1400" b="1" dirty="0" err="1"/>
              <a:t>Lett</a:t>
            </a:r>
            <a:r>
              <a:rPr lang="en-US" sz="1400" b="1" dirty="0"/>
              <a:t>. 116, 061102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1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from h(t)?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 smtClean="0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 smtClean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give mass and 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spin </a:t>
            </a: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/>
            </a:r>
            <a:b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of final 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black hole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5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Comparison of GW Waveforms</a:t>
            </a:r>
            <a:b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from BBHs </a:t>
            </a:r>
            <a:r>
              <a:rPr lang="en-US" sz="2400" dirty="0" smtClean="0">
                <a:latin typeface="Helvetica" charset="0"/>
                <a:ea typeface="ＭＳ Ｐゴシック" charset="0"/>
                <a:cs typeface="ＭＳ Ｐゴシック" charset="0"/>
              </a:rPr>
              <a:t>(Sep 2017)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FF0725-FF71-4548-8B86-2D1E363CDF0E}" type="slidenum">
              <a:rPr lang="en-US" sz="1400">
                <a:latin typeface="Helvetica" charset="0"/>
              </a:rPr>
              <a:pPr/>
              <a:t>32</a:t>
            </a:fld>
            <a:endParaRPr lang="en-US" sz="1400">
              <a:latin typeface="Helvetic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6800" y="1571854"/>
            <a:ext cx="7086600" cy="4752746"/>
            <a:chOff x="1066800" y="1524000"/>
            <a:chExt cx="7086600" cy="47527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1524000"/>
              <a:ext cx="7086600" cy="475274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76800" y="1828800"/>
              <a:ext cx="304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LIGO/Caltech/MIT/LSC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</a:t>
            </a:r>
            <a:r>
              <a:rPr lang="en-US" dirty="0" smtClean="0"/>
              <a:t>first observations </a:t>
            </a:r>
            <a:r>
              <a:rPr lang="en-US" dirty="0"/>
              <a:t>of dynamic </a:t>
            </a:r>
            <a:r>
              <a:rPr lang="en-US" dirty="0" smtClean="0"/>
              <a:t>extreme spacetimes with BBHs show </a:t>
            </a:r>
            <a:r>
              <a:rPr lang="en-US" dirty="0"/>
              <a:t>us that GR is reasonably accurate </a:t>
            </a:r>
            <a:r>
              <a:rPr lang="en-US" dirty="0" smtClean="0"/>
              <a:t>in this regime and can </a:t>
            </a:r>
            <a:r>
              <a:rPr lang="en-US" dirty="0"/>
              <a:t>be used as a tool for examining </a:t>
            </a:r>
            <a:r>
              <a:rPr lang="en-US" dirty="0" smtClean="0"/>
              <a:t>and interpreting extreme </a:t>
            </a:r>
            <a:r>
              <a:rPr lang="en-US" dirty="0"/>
              <a:t>states of matter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a rich collection of sources still to be examined!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 the study of the most extreme states of matter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6" y="1447800"/>
            <a:ext cx="9144000" cy="5143500"/>
            <a:chOff x="5686" y="1485900"/>
            <a:chExt cx="9144000" cy="5143500"/>
          </a:xfrm>
        </p:grpSpPr>
        <p:pic>
          <p:nvPicPr>
            <p:cNvPr id="6" name="Picture 5" descr="Fermi-LIGO_INTEGRAL_Graph_Still_Tim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28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019800" cy="1371600"/>
          </a:xfrm>
        </p:spPr>
        <p:txBody>
          <a:bodyPr/>
          <a:lstStyle/>
          <a:p>
            <a:r>
              <a:rPr lang="en-US" sz="2800" dirty="0" smtClean="0"/>
              <a:t>LIGO-Virgo network localization enables discovery of optical counterpart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91360" y="1676400"/>
            <a:ext cx="6933440" cy="4724400"/>
            <a:chOff x="991360" y="1676400"/>
            <a:chExt cx="6933440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47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Masses of Stellar Remnants – Dec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3" name="Picture 2" descr="MassesStellarGravey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70950"/>
            <a:ext cx="6710485" cy="5287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1752600"/>
            <a:ext cx="1905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Non-LIGO Data Sources: Neutron Stars: http://</a:t>
            </a:r>
            <a:r>
              <a:rPr lang="en-US" sz="1400" i="1" dirty="0" err="1"/>
              <a:t>xtreme.as.arizona.edu</a:t>
            </a:r>
            <a:r>
              <a:rPr lang="en-US" sz="1400" i="1" dirty="0"/>
              <a:t>/</a:t>
            </a:r>
            <a:r>
              <a:rPr lang="en-US" sz="1400" i="1" dirty="0" err="1"/>
              <a:t>NeutronStars</a:t>
            </a:r>
            <a:r>
              <a:rPr lang="en-US" sz="1400" i="1" dirty="0"/>
              <a:t>/data/</a:t>
            </a:r>
            <a:r>
              <a:rPr lang="en-US" sz="1400" i="1" dirty="0" err="1"/>
              <a:t>pulsar_masses.dat</a:t>
            </a:r>
            <a:r>
              <a:rPr lang="en-US" sz="1400" i="1" dirty="0"/>
              <a:t> </a:t>
            </a:r>
            <a:endParaRPr lang="en-US" sz="1400" i="1" dirty="0" smtClean="0"/>
          </a:p>
          <a:p>
            <a:endParaRPr lang="en-US" sz="1400" i="1" dirty="0"/>
          </a:p>
          <a:p>
            <a:r>
              <a:rPr lang="en-US" sz="1400" i="1" dirty="0" smtClean="0"/>
              <a:t>Black </a:t>
            </a:r>
            <a:r>
              <a:rPr lang="en-US" sz="1400" i="1" dirty="0"/>
              <a:t>Holes: https://</a:t>
            </a:r>
            <a:r>
              <a:rPr lang="en-US" sz="1400" i="1" dirty="0" err="1"/>
              <a:t>stellarcollapse.org</a:t>
            </a:r>
            <a:r>
              <a:rPr lang="en-US" sz="1400" i="1" dirty="0"/>
              <a:t>/sites/default/files/</a:t>
            </a:r>
            <a:r>
              <a:rPr lang="en-US" sz="1400" i="1" dirty="0" err="1"/>
              <a:t>table.pdf</a:t>
            </a:r>
            <a:r>
              <a:rPr lang="en-US" sz="1400" i="1" dirty="0"/>
              <a:t> | </a:t>
            </a:r>
            <a:endParaRPr lang="en-US" sz="1400" i="1" dirty="0" smtClean="0"/>
          </a:p>
          <a:p>
            <a:endParaRPr lang="en-US" sz="1400" i="1" dirty="0"/>
          </a:p>
          <a:p>
            <a:r>
              <a:rPr lang="en-US" sz="1400" i="1" dirty="0" smtClean="0"/>
              <a:t>LIGO</a:t>
            </a:r>
            <a:r>
              <a:rPr lang="en-US" sz="1400" i="1" dirty="0"/>
              <a:t>-Virgo Data: https://</a:t>
            </a:r>
            <a:r>
              <a:rPr lang="en-US" sz="1400" i="1" dirty="0" err="1"/>
              <a:t>losc.ligo.org</a:t>
            </a:r>
            <a:r>
              <a:rPr lang="en-US" sz="1400" i="1" dirty="0"/>
              <a:t>/events/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909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2017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2024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2020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Intro to GW Astronomy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9540"/>
            <a:ext cx="5791200" cy="1143000"/>
          </a:xfrm>
        </p:spPr>
        <p:txBody>
          <a:bodyPr/>
          <a:lstStyle/>
          <a:p>
            <a:r>
              <a:rPr lang="en-US" sz="2800" dirty="0" smtClean="0"/>
              <a:t>The compelling case for LIGO-India is Multi-Messenger Astronomy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95983-E8B6-4F48-A83F-8B0578889B5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5008" y="1386912"/>
            <a:ext cx="8301792" cy="3695919"/>
            <a:chOff x="320841" y="2678112"/>
            <a:chExt cx="8301792" cy="369591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" r="5285"/>
            <a:stretch/>
          </p:blipFill>
          <p:spPr bwMode="auto">
            <a:xfrm>
              <a:off x="320841" y="2678112"/>
              <a:ext cx="4098759" cy="2763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" r="6578"/>
            <a:stretch/>
          </p:blipFill>
          <p:spPr bwMode="auto">
            <a:xfrm>
              <a:off x="4572001" y="2678112"/>
              <a:ext cx="4050632" cy="268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066800" y="5715000"/>
              <a:ext cx="2438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800" dirty="0" err="1">
                  <a:solidFill>
                    <a:schemeClr val="tx2"/>
                  </a:solidFill>
                </a:rPr>
                <a:t>LIGO+Virgo</a:t>
              </a:r>
              <a:r>
                <a:rPr lang="en-US" sz="1800" dirty="0">
                  <a:solidFill>
                    <a:schemeClr val="tx2"/>
                  </a:solidFill>
                </a:rPr>
                <a:t> only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486400" y="5727700"/>
              <a:ext cx="2438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 sz="1600"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800" dirty="0" err="1" smtClean="0">
                  <a:solidFill>
                    <a:schemeClr val="tx2"/>
                  </a:solidFill>
                </a:rPr>
                <a:t>LIGO+Virgo+LIGO</a:t>
              </a:r>
              <a:r>
                <a:rPr lang="en-US" sz="1800" dirty="0" err="1">
                  <a:solidFill>
                    <a:schemeClr val="tx2"/>
                  </a:solidFill>
                </a:rPr>
                <a:t>-India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3618" y="5105400"/>
            <a:ext cx="845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It is rare for the birth of a new field of astrophysics to be pinpointed to a singular event. …One thing is certain, however: 2017 August 17 will always be remembered as the singular moment when multi-messenger GW–EM astronomy was born</a:t>
            </a:r>
            <a:r>
              <a:rPr lang="en-US" sz="1600" dirty="0" smtClean="0"/>
              <a:t>.  - </a:t>
            </a:r>
            <a:r>
              <a:rPr lang="en-US" sz="1600" dirty="0"/>
              <a:t>Edo Berger, </a:t>
            </a:r>
            <a:r>
              <a:rPr lang="en-US" sz="1600" i="1" dirty="0"/>
              <a:t>Focus on the Electromagnetic Counterpart of the Neutron Star Binary Merger </a:t>
            </a:r>
            <a:r>
              <a:rPr lang="en-US" sz="1600" i="1" dirty="0" smtClean="0"/>
              <a:t>GW170817</a:t>
            </a:r>
            <a:r>
              <a:rPr lang="en-US" sz="1600" dirty="0" smtClean="0"/>
              <a:t>, </a:t>
            </a:r>
            <a:r>
              <a:rPr lang="en-US" sz="1600" dirty="0" err="1" smtClean="0"/>
              <a:t>ApJL</a:t>
            </a:r>
            <a:r>
              <a:rPr lang="en-US" sz="1600" dirty="0" smtClean="0"/>
              <a:t> </a:t>
            </a:r>
            <a:r>
              <a:rPr lang="en-US" sz="1600" b="1" dirty="0" smtClean="0"/>
              <a:t>848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79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172200" cy="1143000"/>
          </a:xfrm>
        </p:spPr>
        <p:txBody>
          <a:bodyPr/>
          <a:lstStyle/>
          <a:p>
            <a:r>
              <a:rPr lang="en-US" sz="2800" dirty="0" smtClean="0"/>
              <a:t>GW170817 Landed in a Good Region of Sky When 3 Detectors Were Up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8001-7D8D-E245-864E-17CE8BC46569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7000" y="1905000"/>
            <a:ext cx="9017000" cy="3431977"/>
            <a:chOff x="127000" y="1905000"/>
            <a:chExt cx="9017000" cy="3431977"/>
          </a:xfrm>
        </p:grpSpPr>
        <p:pic>
          <p:nvPicPr>
            <p:cNvPr id="6" name="Picture 5" descr="GW170817-ChrisNorthLocalizati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905000"/>
              <a:ext cx="4572000" cy="299226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27000" y="2032000"/>
              <a:ext cx="4578350" cy="2768600"/>
              <a:chOff x="127000" y="2032000"/>
              <a:chExt cx="4578350" cy="2768600"/>
            </a:xfrm>
          </p:grpSpPr>
          <p:pic>
            <p:nvPicPr>
              <p:cNvPr id="5" name="Picture 4" descr="HHLVnetworkFromP120005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000" y="2032000"/>
                <a:ext cx="4578350" cy="26162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066800" y="4495800"/>
                <a:ext cx="2667000" cy="30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S. </a:t>
                </a:r>
                <a:r>
                  <a:rPr lang="en-US" sz="1400" dirty="0" err="1" smtClean="0"/>
                  <a:t>Fairhurst</a:t>
                </a:r>
                <a:r>
                  <a:rPr lang="en-US" sz="1400" dirty="0" smtClean="0"/>
                  <a:t> - P1200054</a:t>
                </a:r>
                <a:endParaRPr lang="en-US" sz="1400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86400" y="5029200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Visualization courtesy of Chris North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1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074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5532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Einstein</a:t>
            </a:r>
            <a:r>
              <a:rPr lang="ja-JP" altLang="en-US" sz="3200" dirty="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 dirty="0">
                <a:latin typeface="Helvetica" charset="0"/>
                <a:ea typeface="ＭＳ Ｐゴシック" charset="0"/>
                <a:cs typeface="ＭＳ Ｐゴシック" charset="0"/>
              </a:rPr>
              <a:t>s General Relativity re-wrote the rules of space and time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3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91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ext Box 3079"/>
          <p:cNvSpPr txBox="1">
            <a:spLocks noChangeArrowheads="1"/>
          </p:cNvSpPr>
          <p:nvPr/>
        </p:nvSpPr>
        <p:spPr bwMode="auto">
          <a:xfrm>
            <a:off x="1066800" y="4464050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A massive object shifts apparent position of a star</a:t>
            </a:r>
          </a:p>
        </p:txBody>
      </p:sp>
      <p:pic>
        <p:nvPicPr>
          <p:cNvPr id="25604" name="Picture 3081" descr="MIM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419600" cy="3581400"/>
          </a:xfrm>
          <a:noFill/>
        </p:spPr>
      </p:pic>
      <p:sp>
        <p:nvSpPr>
          <p:cNvPr id="25605" name="Rectangle 308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191000" cy="762000"/>
          </a:xfrm>
          <a:noFill/>
        </p:spPr>
        <p:txBody>
          <a:bodyPr/>
          <a:lstStyle/>
          <a:p>
            <a:pPr algn="ctr">
              <a:buFont typeface="Monotype Sorts" charset="0"/>
              <a:buNone/>
            </a:pPr>
            <a:r>
              <a:rPr lang="en-US" sz="20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Rendering of space stirred by two orbiting black holes</a:t>
            </a:r>
          </a:p>
        </p:txBody>
      </p:sp>
      <p:sp>
        <p:nvSpPr>
          <p:cNvPr id="25606" name="Text Box 3085"/>
          <p:cNvSpPr txBox="1">
            <a:spLocks noChangeArrowheads="1"/>
          </p:cNvSpPr>
          <p:nvPr/>
        </p:nvSpPr>
        <p:spPr bwMode="auto">
          <a:xfrm>
            <a:off x="609600" y="52578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Empty space and time are things, with real physical properties.  Space has a shape, a stiffness and a maximum speed for information transfer.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5BD74-D3CF-0748-A42B-5AACE3A7331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7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3" descr="DetectionSensitivityAndR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5720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8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Science</a:t>
            </a:r>
            <a:r>
              <a:rPr lang="en-US" dirty="0"/>
              <a:t> </a:t>
            </a:r>
            <a:r>
              <a:rPr lang="en-US" dirty="0" smtClean="0"/>
              <a:t>drives </a:t>
            </a:r>
            <a:r>
              <a:rPr lang="en-US" dirty="0" smtClean="0">
                <a:solidFill>
                  <a:srgbClr val="C00000"/>
                </a:solidFill>
              </a:rPr>
              <a:t>Requirements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Stellar </a:t>
            </a:r>
            <a:r>
              <a:rPr lang="en-US" b="1" dirty="0">
                <a:solidFill>
                  <a:srgbClr val="3333CC"/>
                </a:solidFill>
              </a:rPr>
              <a:t>Evolution at High Red-Shift: Black Holes from the first </a:t>
            </a:r>
            <a:r>
              <a:rPr lang="en-US" b="1" dirty="0" smtClean="0">
                <a:solidFill>
                  <a:srgbClr val="3333CC"/>
                </a:solidFill>
              </a:rPr>
              <a:t>stars (Population III)</a:t>
            </a:r>
          </a:p>
          <a:p>
            <a:pPr lvl="1"/>
            <a:r>
              <a:rPr lang="en-US" sz="2000" dirty="0" smtClean="0"/>
              <a:t>Reach </a:t>
            </a:r>
            <a:r>
              <a:rPr lang="en-US" sz="2000" dirty="0" smtClean="0">
                <a:solidFill>
                  <a:srgbClr val="C00000"/>
                </a:solidFill>
              </a:rPr>
              <a:t>z&gt;~10</a:t>
            </a:r>
          </a:p>
          <a:p>
            <a:pPr lvl="1"/>
            <a:r>
              <a:rPr lang="en-US" sz="2000" dirty="0" smtClean="0"/>
              <a:t>At least moderate GW </a:t>
            </a:r>
            <a:r>
              <a:rPr lang="en-US" sz="2000" dirty="0" smtClean="0">
                <a:solidFill>
                  <a:srgbClr val="C00000"/>
                </a:solidFill>
              </a:rPr>
              <a:t>luminosity distance </a:t>
            </a:r>
            <a:r>
              <a:rPr lang="en-US" sz="2000" dirty="0" smtClean="0"/>
              <a:t>precision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Independent Cosmology and the Dark Energy Equation of State</a:t>
            </a:r>
          </a:p>
          <a:p>
            <a:pPr lvl="1"/>
            <a:r>
              <a:rPr lang="en-US" sz="2000" dirty="0" smtClean="0"/>
              <a:t>Needs precision GW </a:t>
            </a:r>
            <a:r>
              <a:rPr lang="en-US" sz="2000" dirty="0" smtClean="0">
                <a:solidFill>
                  <a:srgbClr val="C00000"/>
                </a:solidFill>
              </a:rPr>
              <a:t>luminosity </a:t>
            </a:r>
            <a:r>
              <a:rPr lang="en-US" sz="2000" dirty="0">
                <a:solidFill>
                  <a:srgbClr val="C00000"/>
                </a:solidFill>
              </a:rPr>
              <a:t>distance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C00000"/>
                </a:solidFill>
              </a:rPr>
              <a:t>localization</a:t>
            </a:r>
            <a:r>
              <a:rPr lang="en-US" sz="2000" dirty="0" smtClean="0"/>
              <a:t> for EM follow-ups (for redshift)</a:t>
            </a:r>
            <a:endParaRPr lang="en-US" sz="2000" b="1" dirty="0" smtClean="0"/>
          </a:p>
          <a:p>
            <a:r>
              <a:rPr lang="en-US" b="1" dirty="0" smtClean="0">
                <a:solidFill>
                  <a:srgbClr val="3333CC"/>
                </a:solidFill>
              </a:rPr>
              <a:t>Checking GR in extreme regime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High SNR </a:t>
            </a:r>
            <a:r>
              <a:rPr lang="en-US" sz="2000" dirty="0" smtClean="0"/>
              <a:t>needed</a:t>
            </a:r>
          </a:p>
          <a:p>
            <a:pPr lvl="1"/>
            <a:r>
              <a:rPr lang="en-US" sz="2000" dirty="0" smtClean="0"/>
              <a:t>GW luminosity </a:t>
            </a:r>
            <a:r>
              <a:rPr lang="en-US" sz="2000" dirty="0"/>
              <a:t>distance and </a:t>
            </a:r>
            <a:r>
              <a:rPr lang="en-US" sz="2000" dirty="0" smtClean="0"/>
              <a:t>localization not essential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</a:t>
            </a:r>
            <a:br>
              <a:rPr lang="en-US" dirty="0" smtClean="0"/>
            </a:br>
            <a:r>
              <a:rPr lang="en-US" dirty="0" smtClean="0"/>
              <a:t>upgrade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LIGO is limited by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quantum noise</a:t>
            </a:r>
            <a:r>
              <a:rPr lang="en-US" dirty="0" smtClean="0"/>
              <a:t> &amp;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coating thermal noise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Squeezed vacuum</a:t>
            </a:r>
            <a:r>
              <a:rPr lang="en-US" dirty="0" smtClean="0"/>
              <a:t> to reduce quantum noise</a:t>
            </a:r>
            <a:endParaRPr lang="en-US" dirty="0"/>
          </a:p>
          <a:p>
            <a:r>
              <a:rPr lang="en-US" dirty="0" smtClean="0"/>
              <a:t>Options for thermal noise: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Better coatings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Cryogenic operation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Longer arms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CC"/>
                </a:solidFill>
              </a:rPr>
              <a:t>(new facility</a:t>
            </a:r>
            <a:r>
              <a:rPr lang="en-US" sz="20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possibilities</a:t>
            </a:r>
            <a:endParaRPr lang="en-US" dirty="0"/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 rotWithShape="1">
          <a:blip r:embed="rId2"/>
          <a:srcRect l="23617" t="23133" r="20288" b="6959"/>
          <a:stretch/>
        </p:blipFill>
        <p:spPr>
          <a:xfrm>
            <a:off x="0" y="1371600"/>
            <a:ext cx="9144000" cy="49747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GW150914 initiates Gravitational-Wave Astronomy.</a:t>
            </a:r>
          </a:p>
          <a:p>
            <a:r>
              <a:rPr lang="en-US" dirty="0" smtClean="0"/>
              <a:t>General Relativity provides </a:t>
            </a:r>
            <a:r>
              <a:rPr lang="en-US" dirty="0" smtClean="0"/>
              <a:t>a </a:t>
            </a:r>
            <a:r>
              <a:rPr lang="en-US" dirty="0" smtClean="0"/>
              <a:t>powerful framework from Earth-bound physics to mergers of stellar mass black holes at velocities near the speed of light.</a:t>
            </a:r>
          </a:p>
          <a:p>
            <a:r>
              <a:rPr lang="en-US" dirty="0" smtClean="0"/>
              <a:t>An emerging international network of detectors will provide more accurate positions </a:t>
            </a:r>
            <a:r>
              <a:rPr lang="en-US" dirty="0" smtClean="0"/>
              <a:t>of </a:t>
            </a:r>
            <a:r>
              <a:rPr lang="en-US" dirty="0" smtClean="0"/>
              <a:t>sources to enable EM follow-ups of GW </a:t>
            </a:r>
            <a:r>
              <a:rPr lang="en-US" dirty="0" smtClean="0"/>
              <a:t>events and improved polarization information.</a:t>
            </a:r>
            <a:endParaRPr lang="en-US" dirty="0" smtClean="0"/>
          </a:p>
          <a:p>
            <a:r>
              <a:rPr lang="en-US" dirty="0" smtClean="0"/>
              <a:t>There is still room within the laws of physics to develop more powerful generations of detectors.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1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 NASA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25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checking relativity in Einstein’s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 smtClean="0"/>
              <a:t>A figure of merit for manifesting  relativistic effects is </a:t>
            </a:r>
            <a:r>
              <a:rPr lang="en-US" i="1" dirty="0" smtClean="0"/>
              <a:t>v/c.</a:t>
            </a:r>
          </a:p>
          <a:p>
            <a:r>
              <a:rPr lang="en-US" dirty="0" smtClean="0"/>
              <a:t>In Einstein’s time, there was not a lot of </a:t>
            </a:r>
            <a:r>
              <a:rPr lang="en-US" i="1" dirty="0"/>
              <a:t>v/</a:t>
            </a:r>
            <a:r>
              <a:rPr lang="en-US" i="1" dirty="0" smtClean="0"/>
              <a:t>c </a:t>
            </a:r>
            <a:r>
              <a:rPr lang="en-US" dirty="0" smtClean="0"/>
              <a:t>available to observe and rulers and clocks were poor.</a:t>
            </a:r>
          </a:p>
          <a:p>
            <a:pPr lvl="1"/>
            <a:r>
              <a:rPr lang="en-US" i="1" dirty="0" smtClean="0"/>
              <a:t>v</a:t>
            </a:r>
            <a:r>
              <a:rPr lang="en-US" i="1" dirty="0"/>
              <a:t>/</a:t>
            </a:r>
            <a:r>
              <a:rPr lang="en-US" i="1" dirty="0" smtClean="0"/>
              <a:t>c for a locomotive is approximately  10</a:t>
            </a:r>
            <a:r>
              <a:rPr lang="en-US" i="1" baseline="30000" dirty="0" smtClean="0"/>
              <a:t>-7</a:t>
            </a:r>
          </a:p>
          <a:p>
            <a:pPr lvl="1"/>
            <a:r>
              <a:rPr lang="en-US" dirty="0" smtClean="0"/>
              <a:t>Ruling engines could get down to micron resolution (</a:t>
            </a:r>
            <a:r>
              <a:rPr lang="en-US" i="1" dirty="0"/>
              <a:t>10</a:t>
            </a:r>
            <a:r>
              <a:rPr lang="en-US" i="1" baseline="30000" dirty="0" smtClean="0"/>
              <a:t>-6</a:t>
            </a:r>
            <a:r>
              <a:rPr lang="en-US" dirty="0" smtClean="0"/>
              <a:t> m)</a:t>
            </a:r>
          </a:p>
          <a:p>
            <a:pPr lvl="1"/>
            <a:r>
              <a:rPr lang="en-US" dirty="0" smtClean="0"/>
              <a:t>Clocks could keep time to a second per day</a:t>
            </a:r>
          </a:p>
          <a:p>
            <a:r>
              <a:rPr lang="en-US" dirty="0" smtClean="0"/>
              <a:t>Today</a:t>
            </a:r>
          </a:p>
          <a:p>
            <a:pPr lvl="1"/>
            <a:r>
              <a:rPr lang="en-US" i="1" dirty="0"/>
              <a:t>v/</a:t>
            </a:r>
            <a:r>
              <a:rPr lang="en-US" i="1" dirty="0" smtClean="0"/>
              <a:t>c reached 0.5 for GW150914</a:t>
            </a:r>
          </a:p>
          <a:p>
            <a:pPr lvl="1"/>
            <a:r>
              <a:rPr lang="en-US" dirty="0" smtClean="0"/>
              <a:t>LIGO resolution is approximately </a:t>
            </a:r>
            <a:r>
              <a:rPr lang="en-US" i="1" dirty="0" smtClean="0"/>
              <a:t>10</a:t>
            </a:r>
            <a:r>
              <a:rPr lang="en-US" i="1" baseline="30000" dirty="0" smtClean="0"/>
              <a:t>-20 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Clocks keep time to a second per 300 million years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2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2607-71A8-134C-867D-FF5FBFD33C08}" type="slidenum">
              <a:rPr lang="en-US"/>
              <a:pPr/>
              <a:t>6</a:t>
            </a:fld>
            <a:endParaRPr 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629400" cy="1143000"/>
          </a:xfrm>
        </p:spPr>
        <p:txBody>
          <a:bodyPr/>
          <a:lstStyle/>
          <a:p>
            <a:r>
              <a:rPr lang="en-US" dirty="0"/>
              <a:t>Gravitational waves:  </a:t>
            </a:r>
            <a:r>
              <a:rPr lang="en-US" sz="3200" dirty="0"/>
              <a:t>hard</a:t>
            </a:r>
            <a:r>
              <a:rPr lang="en-US" dirty="0"/>
              <a:t> to find because space-time is stiff!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752600"/>
            <a:ext cx="50498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83804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295400" y="5334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 ~ 10</a:t>
            </a:r>
            <a:r>
              <a:rPr lang="en-US" b="1" baseline="30000"/>
              <a:t>-44</a:t>
            </a:r>
            <a:r>
              <a:rPr lang="en-US" b="1"/>
              <a:t> N</a:t>
            </a:r>
            <a:r>
              <a:rPr lang="en-US" b="1" baseline="30000"/>
              <a:t>-1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647700" y="5851525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Helvetica" charset="0"/>
                <a:sym typeface="Symbol" charset="0"/>
              </a:rPr>
              <a:t></a:t>
            </a:r>
            <a:r>
              <a:rPr lang="en-US" sz="2000" b="1">
                <a:latin typeface="Helvetica" charset="0"/>
              </a:rPr>
              <a:t> Wave can carry huge energy with miniscule amplitude!</a:t>
            </a:r>
          </a:p>
        </p:txBody>
      </p:sp>
    </p:spTree>
    <p:extLst>
      <p:ext uri="{BB962C8B-B14F-4D97-AF65-F5344CB8AC3E}">
        <p14:creationId xmlns:p14="http://schemas.microsoft.com/office/powerpoint/2010/main" val="394479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400800" cy="1143000"/>
          </a:xfrm>
          <a:noFill/>
        </p:spPr>
        <p:txBody>
          <a:bodyPr/>
          <a:lstStyle/>
          <a:p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Gravitational Waves </a:t>
            </a:r>
            <a:b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i="1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hard to find, but known to exist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62100"/>
            <a:ext cx="4495800" cy="8001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 u="sng">
                <a:latin typeface="Helvetica" charset="0"/>
                <a:ea typeface="ＭＳ Ｐゴシック" charset="0"/>
                <a:cs typeface="ＭＳ Ｐゴシック" charset="0"/>
              </a:rPr>
              <a:t>Neutron Binary System – Hulse &amp; Taylor</a:t>
            </a: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>
                <a:solidFill>
                  <a:srgbClr val="FF33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PSR 1913 + 16  -- Timing of pulsars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8200" y="2743200"/>
            <a:ext cx="441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590800" y="3810000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50" name="Arc 6"/>
          <p:cNvSpPr>
            <a:spLocks/>
          </p:cNvSpPr>
          <p:nvPr/>
        </p:nvSpPr>
        <p:spPr bwMode="auto">
          <a:xfrm>
            <a:off x="1066800" y="2971800"/>
            <a:ext cx="228600" cy="304800"/>
          </a:xfrm>
          <a:custGeom>
            <a:avLst/>
            <a:gdLst>
              <a:gd name="T0" fmla="*/ 0 w 21825"/>
              <a:gd name="T1" fmla="*/ 7850646 h 21600"/>
              <a:gd name="T2" fmla="*/ 2147483647 w 21825"/>
              <a:gd name="T3" fmla="*/ 2147483647 h 21600"/>
              <a:gd name="T4" fmla="*/ 297148975 w 21825"/>
              <a:gd name="T5" fmla="*/ 2147483647 h 21600"/>
              <a:gd name="T6" fmla="*/ 0 60000 65536"/>
              <a:gd name="T7" fmla="*/ 0 60000 65536"/>
              <a:gd name="T8" fmla="*/ 0 60000 65536"/>
              <a:gd name="T9" fmla="*/ 0 w 21825"/>
              <a:gd name="T10" fmla="*/ 0 h 21600"/>
              <a:gd name="T11" fmla="*/ 21825 w 2182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25" h="21600" fill="none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</a:path>
              <a:path w="21825" h="21600" stroke="0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  <a:lnTo>
                  <a:pt x="225" y="21600"/>
                </a:lnTo>
                <a:lnTo>
                  <a:pt x="0" y="1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905000" y="2606675"/>
            <a:ext cx="94773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</a:rPr>
              <a:t>17 / sec</a:t>
            </a:r>
            <a:endParaRPr lang="en-US" sz="1600">
              <a:latin typeface="Helvetica" charset="0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 rot="1440000">
            <a:off x="304800" y="2971800"/>
            <a:ext cx="2819400" cy="1143000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1371600" y="28194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 flipV="1">
            <a:off x="2895600" y="44958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>
            <a:off x="2438400" y="4343400"/>
            <a:ext cx="6096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" y="4810125"/>
            <a:ext cx="4953000" cy="204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 u="sng">
                <a:solidFill>
                  <a:srgbClr val="0331B3"/>
                </a:solidFill>
                <a:latin typeface="Arial" charset="0"/>
              </a:rPr>
              <a:t>Neutron Binary System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separated by 10</a:t>
            </a:r>
            <a:r>
              <a:rPr lang="en-US" sz="1600" b="1" baseline="30000">
                <a:solidFill>
                  <a:srgbClr val="FF3300"/>
                </a:solidFill>
                <a:latin typeface="Arial" charset="0"/>
              </a:rPr>
              <a:t>6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miles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1.4m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; 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1.36m</a:t>
            </a:r>
            <a:r>
              <a:rPr lang="en-US" sz="1600" b="1" baseline="-1200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; </a:t>
            </a:r>
            <a:r>
              <a:rPr lang="en-US" sz="1600" b="1">
                <a:solidFill>
                  <a:srgbClr val="FF3300"/>
                </a:solidFill>
                <a:latin typeface="Symbol" charset="0"/>
              </a:rPr>
              <a:t>e</a:t>
            </a:r>
            <a:r>
              <a:rPr lang="en-US" sz="1600" b="1">
                <a:solidFill>
                  <a:srgbClr val="FF3300"/>
                </a:solidFill>
                <a:latin typeface="Arial" charset="0"/>
              </a:rPr>
              <a:t> = 0.617</a:t>
            </a:r>
          </a:p>
          <a:p>
            <a:endParaRPr lang="en-US" sz="16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600" b="1" u="sng">
                <a:solidFill>
                  <a:srgbClr val="0331B3"/>
                </a:solidFill>
                <a:latin typeface="Arial" charset="0"/>
              </a:rPr>
              <a:t>Prediction from general relativity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spiral in by 3 mm/orbit</a:t>
            </a:r>
          </a:p>
          <a:p>
            <a:pPr>
              <a:buFontTx/>
              <a:buChar char="•"/>
            </a:pPr>
            <a:r>
              <a:rPr lang="en-US" sz="1600" b="1">
                <a:solidFill>
                  <a:srgbClr val="FF3300"/>
                </a:solidFill>
                <a:latin typeface="Arial" charset="0"/>
              </a:rPr>
              <a:t> rate of change orbital period</a:t>
            </a:r>
          </a:p>
          <a:p>
            <a:pPr>
              <a:buFontTx/>
              <a:buChar char="•"/>
            </a:pPr>
            <a:endParaRPr lang="en-US" sz="1600" b="1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2971800" y="4648200"/>
            <a:ext cx="1235075" cy="32861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chemeClr val="tx2"/>
                </a:solidFill>
                <a:latin typeface="Helvetica" charset="0"/>
              </a:rPr>
              <a:t>~ 8 hr</a:t>
            </a:r>
            <a:endParaRPr lang="en-US" sz="1600">
              <a:latin typeface="Arial" charset="0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5105400" y="1614487"/>
            <a:ext cx="3657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dirty="0">
                <a:solidFill>
                  <a:srgbClr val="0331B3"/>
                </a:solidFill>
                <a:latin typeface="Arial" charset="0"/>
              </a:rPr>
              <a:t>Emission of gravitational waves</a:t>
            </a:r>
          </a:p>
        </p:txBody>
      </p:sp>
      <p:pic>
        <p:nvPicPr>
          <p:cNvPr id="31759" name="Picture 17"/>
          <p:cNvPicPr>
            <a:picLocks noChangeAspect="1"/>
          </p:cNvPicPr>
          <p:nvPr/>
        </p:nvPicPr>
        <p:blipFill>
          <a:blip r:embed="rId2">
            <a:lum bright="-32000" contrast="5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6588"/>
            <a:ext cx="43434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5626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Taylor and Weisberg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Sources of Gravitational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Accelerating </a:t>
            </a:r>
            <a:r>
              <a:rPr lang="en-US" dirty="0" err="1" smtClean="0"/>
              <a:t>Quadrupole</a:t>
            </a:r>
            <a:r>
              <a:rPr lang="en-US" dirty="0" smtClean="0"/>
              <a:t> Mass Moments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Astrophysical Sources of Gravitational </a:t>
            </a: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aves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</a:t>
            </a:r>
            <a:r>
              <a:rPr lang="en-US" sz="1600" b="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Weak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emitters, not well-modeled (‘bursts’), transient 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(nearly)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108564</TotalTime>
  <Words>1674</Words>
  <Application>Microsoft Macintosh PowerPoint</Application>
  <PresentationFormat>On-screen Show (4:3)</PresentationFormat>
  <Paragraphs>292</Paragraphs>
  <Slides>45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LIGO_II</vt:lpstr>
      <vt:lpstr>Photo Editor Photo</vt:lpstr>
      <vt:lpstr>Equation</vt:lpstr>
      <vt:lpstr>Image</vt:lpstr>
      <vt:lpstr>PowerPoint Presentation</vt:lpstr>
      <vt:lpstr>Outline</vt:lpstr>
      <vt:lpstr>Basics of General Relativity and Gravitational Waves</vt:lpstr>
      <vt:lpstr>Einstein’s General Relativity re-wrote the rules of space and time</vt:lpstr>
      <vt:lpstr>The problem with checking relativity in Einstein’s time</vt:lpstr>
      <vt:lpstr>Gravitational waves:  hard to find because space-time is stiff!</vt:lpstr>
      <vt:lpstr>Gravitational Waves  hard to find, but known to exist </vt:lpstr>
      <vt:lpstr>Sources of Gravitational Waves</vt:lpstr>
      <vt:lpstr>Astrophysical Sources of Gravitational Waves</vt:lpstr>
      <vt:lpstr>Frequency-Time  Characteristics of GW Sources</vt:lpstr>
      <vt:lpstr>Detectors of Gravitational Waves</vt:lpstr>
      <vt:lpstr>Basic idea is simple</vt:lpstr>
      <vt:lpstr>Noise cartoon</vt:lpstr>
      <vt:lpstr>What Limits Sensitivity of Interferometers? 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Principal noise terms</vt:lpstr>
      <vt:lpstr>Some History</vt:lpstr>
      <vt:lpstr>Strategy:  Build a Facility That Can House Evolving Generations of More Powerful Detectors</vt:lpstr>
      <vt:lpstr>The Laser Interferometer Gravitational-wave Observatory</vt:lpstr>
      <vt:lpstr>PowerPoint Presentation</vt:lpstr>
      <vt:lpstr>First Direct Detection of Gravitational Waves</vt:lpstr>
      <vt:lpstr>PowerPoint Presentation</vt:lpstr>
      <vt:lpstr>What can we learn from h(t)?</vt:lpstr>
      <vt:lpstr>Comparison of GW Waveforms  from BBHs (Sep 2017)</vt:lpstr>
      <vt:lpstr>Multi-Messenger Astronomy</vt:lpstr>
      <vt:lpstr>Onto the study of the most extreme states of matter</vt:lpstr>
      <vt:lpstr>LIGO-Virgo network localization enables discovery of optical counterpart</vt:lpstr>
      <vt:lpstr>Known Masses of Stellar Remnants – Dec 2017</vt:lpstr>
      <vt:lpstr>PowerPoint Presentation</vt:lpstr>
      <vt:lpstr>The compelling case for LIGO-India is Multi-Messenger Astronomy</vt:lpstr>
      <vt:lpstr>GW170817 Landed in a Good Region of Sky When 3 Detectors Were Up</vt:lpstr>
      <vt:lpstr>PowerPoint Presentation</vt:lpstr>
      <vt:lpstr>Science drives Requirements</vt:lpstr>
      <vt:lpstr>Advanced LIGO upgrade path</vt:lpstr>
      <vt:lpstr>Upgrade possibilities</vt:lpstr>
      <vt:lpstr>Summary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Fred Raab</cp:lastModifiedBy>
  <cp:revision>372</cp:revision>
  <cp:lastPrinted>2016-03-10T22:03:29Z</cp:lastPrinted>
  <dcterms:created xsi:type="dcterms:W3CDTF">2011-03-02T00:22:05Z</dcterms:created>
  <dcterms:modified xsi:type="dcterms:W3CDTF">2018-07-16T15:14:33Z</dcterms:modified>
</cp:coreProperties>
</file>