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tif" ContentType="image/tif"/>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gif" ContentType="image/gif"/>
  <Default Extension="mov"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embeddings/oleObject1.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36"/>
  </p:notesMasterIdLst>
  <p:handoutMasterIdLst>
    <p:handoutMasterId r:id="rId37"/>
  </p:handoutMasterIdLst>
  <p:sldIdLst>
    <p:sldId id="302" r:id="rId2"/>
    <p:sldId id="321" r:id="rId3"/>
    <p:sldId id="322" r:id="rId4"/>
    <p:sldId id="317" r:id="rId5"/>
    <p:sldId id="320" r:id="rId6"/>
    <p:sldId id="314" r:id="rId7"/>
    <p:sldId id="318" r:id="rId8"/>
    <p:sldId id="315" r:id="rId9"/>
    <p:sldId id="339" r:id="rId10"/>
    <p:sldId id="340" r:id="rId11"/>
    <p:sldId id="341" r:id="rId12"/>
    <p:sldId id="342" r:id="rId13"/>
    <p:sldId id="333" r:id="rId14"/>
    <p:sldId id="316" r:id="rId15"/>
    <p:sldId id="344" r:id="rId16"/>
    <p:sldId id="349" r:id="rId17"/>
    <p:sldId id="345" r:id="rId18"/>
    <p:sldId id="346" r:id="rId19"/>
    <p:sldId id="334" r:id="rId20"/>
    <p:sldId id="335" r:id="rId21"/>
    <p:sldId id="336" r:id="rId22"/>
    <p:sldId id="337" r:id="rId23"/>
    <p:sldId id="351" r:id="rId24"/>
    <p:sldId id="303" r:id="rId25"/>
    <p:sldId id="307" r:id="rId26"/>
    <p:sldId id="332" r:id="rId27"/>
    <p:sldId id="324" r:id="rId28"/>
    <p:sldId id="347" r:id="rId29"/>
    <p:sldId id="327" r:id="rId30"/>
    <p:sldId id="328" r:id="rId31"/>
    <p:sldId id="329" r:id="rId32"/>
    <p:sldId id="330" r:id="rId33"/>
    <p:sldId id="350" r:id="rId34"/>
    <p:sldId id="331" r:id="rId3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273" autoAdjust="0"/>
  </p:normalViewPr>
  <p:slideViewPr>
    <p:cSldViewPr>
      <p:cViewPr varScale="1">
        <p:scale>
          <a:sx n="99" d="100"/>
          <a:sy n="99" d="100"/>
        </p:scale>
        <p:origin x="-114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 Id="rId2"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3225" cy="465138"/>
          </a:xfrm>
          <a:prstGeom prst="rect">
            <a:avLst/>
          </a:prstGeom>
          <a:noFill/>
          <a:ln w="9525">
            <a:noFill/>
            <a:miter lim="800000"/>
            <a:headEnd/>
            <a:tailEnd/>
          </a:ln>
          <a:effectLst/>
        </p:spPr>
        <p:txBody>
          <a:bodyPr vert="horz" wrap="square" lIns="89978" tIns="44988" rIns="89978" bIns="44988" numCol="1" anchor="t" anchorCtr="0" compatLnSpc="1">
            <a:prstTxWarp prst="textNoShape">
              <a:avLst/>
            </a:prstTxWarp>
          </a:bodyPr>
          <a:lstStyle>
            <a:lvl1pPr defTabSz="900113">
              <a:defRPr sz="1200">
                <a:ea typeface="+mn-ea"/>
                <a:cs typeface="+mn-cs"/>
              </a:defRPr>
            </a:lvl1pPr>
          </a:lstStyle>
          <a:p>
            <a:pPr>
              <a:defRPr/>
            </a:pPr>
            <a:endParaRPr lang="en-US"/>
          </a:p>
        </p:txBody>
      </p:sp>
      <p:sp>
        <p:nvSpPr>
          <p:cNvPr id="37891" name="Rectangle 3"/>
          <p:cNvSpPr>
            <a:spLocks noGrp="1" noChangeArrowheads="1"/>
          </p:cNvSpPr>
          <p:nvPr>
            <p:ph type="dt" sz="quarter" idx="1"/>
          </p:nvPr>
        </p:nvSpPr>
        <p:spPr bwMode="auto">
          <a:xfrm>
            <a:off x="3900488" y="0"/>
            <a:ext cx="2941637" cy="465138"/>
          </a:xfrm>
          <a:prstGeom prst="rect">
            <a:avLst/>
          </a:prstGeom>
          <a:noFill/>
          <a:ln w="9525">
            <a:noFill/>
            <a:miter lim="800000"/>
            <a:headEnd/>
            <a:tailEnd/>
          </a:ln>
          <a:effectLst/>
        </p:spPr>
        <p:txBody>
          <a:bodyPr vert="horz" wrap="square" lIns="89978" tIns="44988" rIns="89978" bIns="44988" numCol="1" anchor="t" anchorCtr="0" compatLnSpc="1">
            <a:prstTxWarp prst="textNoShape">
              <a:avLst/>
            </a:prstTxWarp>
          </a:bodyPr>
          <a:lstStyle>
            <a:lvl1pPr algn="r" defTabSz="900113">
              <a:defRPr sz="1200">
                <a:ea typeface="+mn-ea"/>
                <a:cs typeface="+mn-cs"/>
              </a:defRPr>
            </a:lvl1pPr>
          </a:lstStyle>
          <a:p>
            <a:pPr>
              <a:defRPr/>
            </a:pPr>
            <a:endParaRPr lang="en-US"/>
          </a:p>
        </p:txBody>
      </p:sp>
      <p:sp>
        <p:nvSpPr>
          <p:cNvPr id="37892" name="Rectangle 4"/>
          <p:cNvSpPr>
            <a:spLocks noGrp="1" noChangeArrowheads="1"/>
          </p:cNvSpPr>
          <p:nvPr>
            <p:ph type="ftr" sz="quarter" idx="2"/>
          </p:nvPr>
        </p:nvSpPr>
        <p:spPr bwMode="auto">
          <a:xfrm>
            <a:off x="0" y="8678863"/>
            <a:ext cx="2943225" cy="465137"/>
          </a:xfrm>
          <a:prstGeom prst="rect">
            <a:avLst/>
          </a:prstGeom>
          <a:noFill/>
          <a:ln w="9525">
            <a:noFill/>
            <a:miter lim="800000"/>
            <a:headEnd/>
            <a:tailEnd/>
          </a:ln>
          <a:effectLst/>
        </p:spPr>
        <p:txBody>
          <a:bodyPr vert="horz" wrap="square" lIns="89978" tIns="44988" rIns="89978" bIns="44988" numCol="1" anchor="b" anchorCtr="0" compatLnSpc="1">
            <a:prstTxWarp prst="textNoShape">
              <a:avLst/>
            </a:prstTxWarp>
          </a:bodyPr>
          <a:lstStyle>
            <a:lvl1pPr defTabSz="900113">
              <a:defRPr sz="1200">
                <a:ea typeface="+mn-ea"/>
                <a:cs typeface="+mn-cs"/>
              </a:defRPr>
            </a:lvl1pPr>
          </a:lstStyle>
          <a:p>
            <a:pPr>
              <a:defRPr/>
            </a:pPr>
            <a:endParaRPr lang="en-US"/>
          </a:p>
        </p:txBody>
      </p:sp>
      <p:sp>
        <p:nvSpPr>
          <p:cNvPr id="37893" name="Rectangle 5"/>
          <p:cNvSpPr>
            <a:spLocks noGrp="1" noChangeArrowheads="1"/>
          </p:cNvSpPr>
          <p:nvPr>
            <p:ph type="sldNum" sz="quarter" idx="3"/>
          </p:nvPr>
        </p:nvSpPr>
        <p:spPr bwMode="auto">
          <a:xfrm>
            <a:off x="3900488" y="8678863"/>
            <a:ext cx="2941637" cy="465137"/>
          </a:xfrm>
          <a:prstGeom prst="rect">
            <a:avLst/>
          </a:prstGeom>
          <a:noFill/>
          <a:ln w="9525">
            <a:noFill/>
            <a:miter lim="800000"/>
            <a:headEnd/>
            <a:tailEnd/>
          </a:ln>
          <a:effectLst/>
        </p:spPr>
        <p:txBody>
          <a:bodyPr vert="horz" wrap="square" lIns="89978" tIns="44988" rIns="89978" bIns="44988" numCol="1" anchor="b" anchorCtr="0" compatLnSpc="1">
            <a:prstTxWarp prst="textNoShape">
              <a:avLst/>
            </a:prstTxWarp>
          </a:bodyPr>
          <a:lstStyle>
            <a:lvl1pPr algn="r" defTabSz="900113">
              <a:defRPr sz="1200"/>
            </a:lvl1pPr>
          </a:lstStyle>
          <a:p>
            <a:pPr>
              <a:defRPr/>
            </a:pPr>
            <a:fld id="{E298F390-BB0A-9745-9D6A-1532A2CDA094}" type="slidenum">
              <a:rPr lang="en-US"/>
              <a:pPr>
                <a:defRPr/>
              </a:pPr>
              <a:t>‹#›</a:t>
            </a:fld>
            <a:endParaRPr lang="en-US"/>
          </a:p>
        </p:txBody>
      </p:sp>
    </p:spTree>
    <p:extLst>
      <p:ext uri="{BB962C8B-B14F-4D97-AF65-F5344CB8AC3E}">
        <p14:creationId xmlns:p14="http://schemas.microsoft.com/office/powerpoint/2010/main" val="17200365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89978" tIns="44988" rIns="89978" bIns="44988" numCol="1" anchor="t" anchorCtr="0" compatLnSpc="1">
            <a:prstTxWarp prst="textNoShape">
              <a:avLst/>
            </a:prstTxWarp>
          </a:bodyPr>
          <a:lstStyle>
            <a:lvl1pPr defTabSz="900113">
              <a:defRPr sz="120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89978" tIns="44988" rIns="89978" bIns="44988" numCol="1" anchor="t" anchorCtr="0" compatLnSpc="1">
            <a:prstTxWarp prst="textNoShape">
              <a:avLst/>
            </a:prstTxWarp>
          </a:bodyPr>
          <a:lstStyle>
            <a:lvl1pPr algn="r" defTabSz="900113">
              <a:defRPr sz="120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square" lIns="89978" tIns="44988" rIns="89978" bIns="4498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89978" tIns="44988" rIns="89978" bIns="44988" numCol="1" anchor="b" anchorCtr="0" compatLnSpc="1">
            <a:prstTxWarp prst="textNoShape">
              <a:avLst/>
            </a:prstTxWarp>
          </a:bodyPr>
          <a:lstStyle>
            <a:lvl1pPr defTabSz="900113">
              <a:defRPr sz="120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89978" tIns="44988" rIns="89978" bIns="44988" numCol="1" anchor="b" anchorCtr="0" compatLnSpc="1">
            <a:prstTxWarp prst="textNoShape">
              <a:avLst/>
            </a:prstTxWarp>
          </a:bodyPr>
          <a:lstStyle>
            <a:lvl1pPr algn="r" defTabSz="900113">
              <a:defRPr sz="1200"/>
            </a:lvl1pPr>
          </a:lstStyle>
          <a:p>
            <a:pPr>
              <a:defRPr/>
            </a:pPr>
            <a:fld id="{107A017B-F9B1-9743-8104-3F7AB792CE64}" type="slidenum">
              <a:rPr lang="en-US"/>
              <a:pPr>
                <a:defRPr/>
              </a:pPr>
              <a:t>‹#›</a:t>
            </a:fld>
            <a:endParaRPr lang="en-US"/>
          </a:p>
        </p:txBody>
      </p:sp>
    </p:spTree>
    <p:extLst>
      <p:ext uri="{BB962C8B-B14F-4D97-AF65-F5344CB8AC3E}">
        <p14:creationId xmlns:p14="http://schemas.microsoft.com/office/powerpoint/2010/main" val="151910385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ea typeface="ＭＳ Ｐゴシック" charset="0"/>
                <a:cs typeface="ＭＳ Ｐゴシック" charset="0"/>
              </a:rPr>
              <a:t>Suppose that an instant before time T=0, the Sun would disappear.  What would happen to the orbit of Earth?  Most people would expect Earth to immediately hurtle out into space, since the gravitational pull of the sun would no longer hold it.  But special relativity says that information cannot travel faster than light.  So Earth would continue to orbit the Sun that we can see is no longer there until folks on Earth see the Sun disappear.  Right near the edge of the vanished Sun, its gravity disappears right away.  Later and later its gravity disappears farther and farther away until it eventually (at T = 8 min 20 sec) it disappears at Earth.  That front of disapearing gravity is the gravity wave front.</a:t>
            </a:r>
          </a:p>
        </p:txBody>
      </p:sp>
      <p:sp>
        <p:nvSpPr>
          <p:cNvPr id="3379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00113">
              <a:defRPr sz="2400">
                <a:solidFill>
                  <a:schemeClr val="tx1"/>
                </a:solidFill>
                <a:latin typeface="Times New Roman" charset="0"/>
                <a:ea typeface="ＭＳ Ｐゴシック" charset="0"/>
                <a:cs typeface="ＭＳ Ｐゴシック" charset="0"/>
              </a:defRPr>
            </a:lvl1pPr>
            <a:lvl2pPr marL="742950" indent="-285750" defTabSz="900113">
              <a:defRPr sz="2400">
                <a:solidFill>
                  <a:schemeClr val="tx1"/>
                </a:solidFill>
                <a:latin typeface="Times New Roman" charset="0"/>
                <a:ea typeface="ＭＳ Ｐゴシック" charset="0"/>
              </a:defRPr>
            </a:lvl2pPr>
            <a:lvl3pPr marL="1143000" indent="-228600" defTabSz="900113">
              <a:defRPr sz="2400">
                <a:solidFill>
                  <a:schemeClr val="tx1"/>
                </a:solidFill>
                <a:latin typeface="Times New Roman" charset="0"/>
                <a:ea typeface="ＭＳ Ｐゴシック" charset="0"/>
              </a:defRPr>
            </a:lvl3pPr>
            <a:lvl4pPr marL="1600200" indent="-228600" defTabSz="900113">
              <a:defRPr sz="2400">
                <a:solidFill>
                  <a:schemeClr val="tx1"/>
                </a:solidFill>
                <a:latin typeface="Times New Roman" charset="0"/>
                <a:ea typeface="ＭＳ Ｐゴシック" charset="0"/>
              </a:defRPr>
            </a:lvl4pPr>
            <a:lvl5pPr marL="2057400" indent="-228600" defTabSz="900113">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fld id="{8AC78C69-D7BA-B64E-AD3F-455132B91345}" type="slidenum">
              <a:rPr lang="en-US" sz="1200"/>
              <a:pPr/>
              <a:t>4</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9F0247-70FA-5940-945F-C3B0AAAD37B6}" type="slidenum">
              <a:rPr lang="en-US"/>
              <a:pPr>
                <a:defRPr/>
              </a:pPr>
              <a:t>10</a:t>
            </a:fld>
            <a:endParaRPr lang="en-US"/>
          </a:p>
        </p:txBody>
      </p:sp>
      <p:sp>
        <p:nvSpPr>
          <p:cNvPr id="235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p:txBody>
          <a:bodyPr/>
          <a:lstStyle/>
          <a:p>
            <a:pPr>
              <a:defRPr/>
            </a:pPr>
            <a:r>
              <a:rPr lang="en-US" dirty="0"/>
              <a:t>LIGO is designed to be an observatory, not a one-off proof that GWs exist.  What do we look for?</a:t>
            </a:r>
          </a:p>
          <a:p>
            <a:pPr>
              <a:defRPr/>
            </a:pPr>
            <a:endParaRPr lang="en-US" dirty="0"/>
          </a:p>
          <a:p>
            <a:pPr>
              <a:defRPr/>
            </a:pPr>
            <a:r>
              <a:rPr lang="en-US" dirty="0"/>
              <a:t>There are number of predicted astrophysical sources of gravitational radiation, and most of them involve cataclysmic events.</a:t>
            </a:r>
          </a:p>
          <a:p>
            <a:pPr>
              <a:defRPr/>
            </a:pPr>
            <a:r>
              <a:rPr lang="en-US" dirty="0"/>
              <a:t>Binary systems – NSs and BHs, most likely source, theoretically well understood with known waveforms</a:t>
            </a:r>
          </a:p>
          <a:p>
            <a:pPr>
              <a:defRPr/>
            </a:pPr>
            <a:r>
              <a:rPr lang="en-US" dirty="0"/>
              <a:t>Bursts – GW emissions that are not well modeled or understood.  These include asymmetrically core collapse supernova, cosmic strings, and perhaps unknown sources</a:t>
            </a:r>
          </a:p>
          <a:p>
            <a:pPr>
              <a:defRPr/>
            </a:pPr>
            <a:r>
              <a:rPr lang="en-US" dirty="0"/>
              <a:t>The residual GW background</a:t>
            </a:r>
          </a:p>
          <a:p>
            <a:pPr>
              <a:defRPr/>
            </a:pPr>
            <a:r>
              <a:rPr lang="en-US" dirty="0"/>
              <a:t>Continuously emitting sources such as spinning neutron stars, which have a pure monotone emission.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7796C5F8-3F63-4854-B4B8-2B64DD9E14E3}" type="slidenum">
              <a:rPr lang="en-US"/>
              <a:pPr/>
              <a:t>11</a:t>
            </a:fld>
            <a:endParaRPr lang="en-US"/>
          </a:p>
        </p:txBody>
      </p:sp>
      <p:sp>
        <p:nvSpPr>
          <p:cNvPr id="66563"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6656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91403" tIns="45702" rIns="91403" bIns="45702"/>
          <a:lstStyle/>
          <a:p>
            <a:endParaRPr lang="en-US" smtClean="0">
              <a:latin typeface="Times New Roman" pitchFamily="-105" charset="0"/>
              <a:ea typeface="ＭＳ Ｐゴシック" pitchFamily="-10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From </a:t>
            </a:r>
            <a:r>
              <a:rPr lang="en-US" b="1" dirty="0" err="1" smtClean="0"/>
              <a:t>i</a:t>
            </a:r>
            <a:r>
              <a:rPr lang="en-US" b="1" dirty="0" smtClean="0"/>
              <a:t>) observations of double neutron stars in our galaxy, and </a:t>
            </a:r>
          </a:p>
          <a:p>
            <a:r>
              <a:rPr lang="en-US" b="1" dirty="0" smtClean="0"/>
              <a:t>ii) Population synthesis</a:t>
            </a:r>
            <a:r>
              <a:rPr lang="en-US" b="1" baseline="0" dirty="0" smtClean="0"/>
              <a:t> modeling.</a:t>
            </a:r>
          </a:p>
          <a:p>
            <a:endParaRPr lang="en-US" b="1" baseline="0" dirty="0" smtClean="0"/>
          </a:p>
          <a:p>
            <a:pPr marL="270291" indent="-270291">
              <a:buAutoNum type="romanLcParenR"/>
            </a:pPr>
            <a:r>
              <a:rPr lang="en-US" b="1" baseline="0" dirty="0" smtClean="0"/>
              <a:t>Suffers from small sample size, and the assumption the sample is representative</a:t>
            </a:r>
          </a:p>
          <a:p>
            <a:pPr marL="270291" indent="-270291">
              <a:buAutoNum type="romanLcParenR"/>
            </a:pPr>
            <a:r>
              <a:rPr lang="en-US" b="1" baseline="0" dirty="0" smtClean="0"/>
              <a:t>Suffers from unknowns like birth velocities, companion mass distribution </a:t>
            </a:r>
            <a:r>
              <a:rPr lang="en-US" b="1" baseline="0" dirty="0" err="1" smtClean="0"/>
              <a:t>etc</a:t>
            </a:r>
            <a:endParaRPr lang="en-US" b="1" dirty="0"/>
          </a:p>
        </p:txBody>
      </p:sp>
      <p:sp>
        <p:nvSpPr>
          <p:cNvPr id="4" name="Slide Number Placeholder 3"/>
          <p:cNvSpPr>
            <a:spLocks noGrp="1"/>
          </p:cNvSpPr>
          <p:nvPr>
            <p:ph type="sldNum" sz="quarter" idx="10"/>
          </p:nvPr>
        </p:nvSpPr>
        <p:spPr/>
        <p:txBody>
          <a:bodyPr/>
          <a:lstStyle/>
          <a:p>
            <a:fld id="{8126C1DB-6E50-EF4B-AE93-B3B548AAA048}" type="slidenum">
              <a:rPr lang="en-US" smtClean="0"/>
              <a:pPr/>
              <a:t>12</a:t>
            </a:fld>
            <a:endParaRPr lang="en-US"/>
          </a:p>
        </p:txBody>
      </p:sp>
    </p:spTree>
    <p:extLst>
      <p:ext uri="{BB962C8B-B14F-4D97-AF65-F5344CB8AC3E}">
        <p14:creationId xmlns:p14="http://schemas.microsoft.com/office/powerpoint/2010/main" val="3732955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pPr defTabSz="914400">
              <a:spcBef>
                <a:spcPts val="400"/>
              </a:spcBef>
              <a:defRPr sz="1200">
                <a:latin typeface="Times New Roman"/>
                <a:ea typeface="Times New Roman"/>
                <a:cs typeface="Times New Roman"/>
                <a:sym typeface="Times New Roman"/>
              </a:defRPr>
            </a:pPr>
            <a:r>
              <a:t>LIGO is actually two observatories.</a:t>
            </a:r>
          </a:p>
          <a:p>
            <a:pPr defTabSz="914400">
              <a:spcBef>
                <a:spcPts val="400"/>
              </a:spcBef>
              <a:defRPr sz="1200">
                <a:latin typeface="Times New Roman"/>
                <a:ea typeface="Times New Roman"/>
                <a:cs typeface="Times New Roman"/>
                <a:sym typeface="Times New Roman"/>
              </a:defRPr>
            </a:pPr>
            <a:r>
              <a:t>Describe parameters</a:t>
            </a:r>
          </a:p>
          <a:p>
            <a:pPr defTabSz="914400">
              <a:spcBef>
                <a:spcPts val="400"/>
              </a:spcBef>
              <a:defRPr sz="1200">
                <a:latin typeface="Times New Roman"/>
                <a:ea typeface="Times New Roman"/>
                <a:cs typeface="Times New Roman"/>
                <a:sym typeface="Times New Roman"/>
              </a:defRPr>
            </a:pPr>
            <a:r>
              <a:t>Emphasize that the arms are in ultra high vacuum. 8 km of steel 1.2 m dia beam tubes at each site </a:t>
            </a:r>
          </a:p>
          <a:p>
            <a:pPr defTabSz="914400">
              <a:spcBef>
                <a:spcPts val="400"/>
              </a:spcBef>
              <a:defRPr sz="1200">
                <a:latin typeface="Times New Roman"/>
                <a:ea typeface="Times New Roman"/>
                <a:cs typeface="Times New Roman"/>
                <a:sym typeface="Times New Roman"/>
              </a:defRPr>
            </a:pPr>
            <a:r>
              <a:t>Separate observatories allow for coincidence detection – since the detectors see uncorrelated noise, only a true gravitational wave would appear on all the interferometers with the correct amplitude.</a:t>
            </a:r>
          </a:p>
          <a:p>
            <a:pPr defTabSz="914400">
              <a:spcBef>
                <a:spcPts val="400"/>
              </a:spcBef>
              <a:defRPr sz="1200">
                <a:latin typeface="Times New Roman"/>
                <a:ea typeface="Times New Roman"/>
                <a:cs typeface="Times New Roman"/>
                <a:sym typeface="Times New Roman"/>
              </a:defRPr>
            </a:pPr>
            <a:endParaRPr/>
          </a:p>
          <a:p>
            <a:pPr defTabSz="914400">
              <a:spcBef>
                <a:spcPts val="400"/>
              </a:spcBef>
              <a:defRPr sz="1200">
                <a:latin typeface="Times New Roman"/>
                <a:ea typeface="Times New Roman"/>
                <a:cs typeface="Times New Roman"/>
                <a:sym typeface="Times New Roman"/>
              </a:defRPr>
            </a:pPr>
            <a:r>
              <a:t>Emphasize that the LIGO Observatories were designed and are operated by Caltech and MIT </a:t>
            </a:r>
          </a:p>
        </p:txBody>
      </p:sp>
    </p:spTree>
    <p:extLst>
      <p:ext uri="{BB962C8B-B14F-4D97-AF65-F5344CB8AC3E}">
        <p14:creationId xmlns:p14="http://schemas.microsoft.com/office/powerpoint/2010/main" val="1783399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07038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t>Raab - Intro to GW Astronomy</a:t>
            </a: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F7A6DA8A-7F1F-1147-9C6C-874CAACCCC5B}" type="slidenum">
              <a:rPr lang="en-US"/>
              <a:pPr>
                <a:defRPr/>
              </a:pPr>
              <a:t>‹#›</a:t>
            </a:fld>
            <a:endParaRPr lang="en-US"/>
          </a:p>
        </p:txBody>
      </p:sp>
    </p:spTree>
    <p:extLst>
      <p:ext uri="{BB962C8B-B14F-4D97-AF65-F5344CB8AC3E}">
        <p14:creationId xmlns:p14="http://schemas.microsoft.com/office/powerpoint/2010/main" val="1991669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0383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9626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t>Raab - Intro to GW Astronomy</a:t>
            </a: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C5F6D1C0-7B07-5D4E-852F-C652A90D9EC6}" type="slidenum">
              <a:rPr lang="en-US"/>
              <a:pPr>
                <a:defRPr/>
              </a:pPr>
              <a:t>‹#›</a:t>
            </a:fld>
            <a:endParaRPr lang="en-US"/>
          </a:p>
        </p:txBody>
      </p:sp>
    </p:spTree>
    <p:extLst>
      <p:ext uri="{BB962C8B-B14F-4D97-AF65-F5344CB8AC3E}">
        <p14:creationId xmlns:p14="http://schemas.microsoft.com/office/powerpoint/2010/main" val="4214069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Top nologo">
    <p:spTree>
      <p:nvGrpSpPr>
        <p:cNvPr id="1" name=""/>
        <p:cNvGrpSpPr/>
        <p:nvPr/>
      </p:nvGrpSpPr>
      <p:grpSpPr>
        <a:xfrm>
          <a:off x="0" y="0"/>
          <a:ext cx="0" cy="0"/>
          <a:chOff x="0" y="0"/>
          <a:chExt cx="0" cy="0"/>
        </a:xfrm>
      </p:grpSpPr>
      <p:pic>
        <p:nvPicPr>
          <p:cNvPr id="3" name="pasted1.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682625"/>
            <a:ext cx="7634287"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9" name="Shape 29"/>
          <p:cNvSpPr>
            <a:spLocks noGrp="1"/>
          </p:cNvSpPr>
          <p:nvPr>
            <p:ph type="title"/>
          </p:nvPr>
        </p:nvSpPr>
        <p:spPr>
          <a:xfrm>
            <a:off x="1375172" y="89297"/>
            <a:ext cx="7134820" cy="473273"/>
          </a:xfrm>
          <a:prstGeom prst="rect">
            <a:avLst/>
          </a:prstGeom>
        </p:spPr>
        <p:txBody>
          <a:bodyPr lIns="0" tIns="0" rIns="0" bIns="0"/>
          <a:lstStyle>
            <a:lvl1pPr marL="0" marR="0" defTabSz="410751">
              <a:lnSpc>
                <a:spcPts val="3867"/>
              </a:lnSpc>
              <a:spcBef>
                <a:spcPts val="211"/>
              </a:spcBef>
              <a:tabLst>
                <a:tab pos="857220" algn="l"/>
              </a:tabLst>
              <a:defRPr sz="3200">
                <a:uFillTx/>
                <a:latin typeface="+mn-lt"/>
                <a:ea typeface="+mn-ea"/>
                <a:cs typeface="+mn-cs"/>
                <a:sym typeface="Helvetica"/>
              </a:defRPr>
            </a:lvl1pPr>
          </a:lstStyle>
          <a:p>
            <a:pPr lvl="0"/>
            <a:r>
              <a:rPr/>
              <a:t>Title Text</a:t>
            </a:r>
          </a:p>
        </p:txBody>
      </p:sp>
    </p:spTree>
    <p:extLst>
      <p:ext uri="{BB962C8B-B14F-4D97-AF65-F5344CB8AC3E}">
        <p14:creationId xmlns:p14="http://schemas.microsoft.com/office/powerpoint/2010/main" val="3162237779"/>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239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t>Raab - Intro to GW Astronomy</a:t>
            </a: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7885BD74-D3CF-0748-A42B-5AACE3A7331E}" type="slidenum">
              <a:rPr lang="en-US"/>
              <a:pPr>
                <a:defRPr/>
              </a:pPr>
              <a:t>‹#›</a:t>
            </a:fld>
            <a:endParaRPr lang="en-US"/>
          </a:p>
        </p:txBody>
      </p:sp>
    </p:spTree>
    <p:extLst>
      <p:ext uri="{BB962C8B-B14F-4D97-AF65-F5344CB8AC3E}">
        <p14:creationId xmlns:p14="http://schemas.microsoft.com/office/powerpoint/2010/main" val="3473339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5" name="Shape 25"/>
          <p:cNvSpPr/>
          <p:nvPr/>
        </p:nvSpPr>
        <p:spPr>
          <a:xfrm>
            <a:off x="455414" y="1384102"/>
            <a:ext cx="8233172" cy="89"/>
          </a:xfrm>
          <a:prstGeom prst="line">
            <a:avLst/>
          </a:prstGeom>
          <a:ln w="12700">
            <a:solidFill>
              <a:srgbClr val="9A9A9A"/>
            </a:solidFill>
            <a:miter lim="400000"/>
          </a:ln>
        </p:spPr>
        <p:txBody>
          <a:bodyPr lIns="35717" tIns="35717" rIns="35717" bIns="35717" anchor="ctr"/>
          <a:lstStyle/>
          <a:p>
            <a:pPr algn="l" defTabSz="321457">
              <a:defRPr sz="1200">
                <a:latin typeface="Helvetica"/>
                <a:ea typeface="Helvetica"/>
                <a:cs typeface="Helvetica"/>
                <a:sym typeface="Helvetica"/>
              </a:defRPr>
            </a:pPr>
            <a:endParaRPr/>
          </a:p>
        </p:txBody>
      </p:sp>
      <p:sp>
        <p:nvSpPr>
          <p:cNvPr id="26" name="Shape 26"/>
          <p:cNvSpPr/>
          <p:nvPr/>
        </p:nvSpPr>
        <p:spPr>
          <a:xfrm>
            <a:off x="8771976" y="6391831"/>
            <a:ext cx="149076" cy="28757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b">
            <a:spAutoFit/>
          </a:bodyPr>
          <a:lstStyle>
            <a:lvl1pPr>
              <a:defRPr sz="1400">
                <a:latin typeface="Helvetica Neue"/>
                <a:ea typeface="Helvetica Neue"/>
                <a:cs typeface="Helvetica Neue"/>
                <a:sym typeface="Helvetica Neue"/>
              </a:defRPr>
            </a:lvl1pPr>
          </a:lstStyle>
          <a:p>
            <a:r>
              <a:rPr dirty="0"/>
              <a:t>/ </a:t>
            </a:r>
          </a:p>
        </p:txBody>
      </p:sp>
      <p:sp>
        <p:nvSpPr>
          <p:cNvPr id="27" name="Shape 27"/>
          <p:cNvSpPr/>
          <p:nvPr/>
        </p:nvSpPr>
        <p:spPr>
          <a:xfrm>
            <a:off x="410766" y="1214438"/>
            <a:ext cx="8322469" cy="53578"/>
          </a:xfrm>
          <a:prstGeom prst="rect">
            <a:avLst/>
          </a:prstGeom>
          <a:solidFill>
            <a:srgbClr val="D6A800"/>
          </a:solidFill>
          <a:ln w="25400">
            <a:solidFill>
              <a:srgbClr val="000000"/>
            </a:solidFill>
            <a:miter lim="400000"/>
          </a:ln>
        </p:spPr>
        <p:txBody>
          <a:bodyPr lIns="35717" tIns="35717" rIns="35717" bIns="35717" anchor="ctr"/>
          <a:lstStyle/>
          <a:p>
            <a:pPr>
              <a:defRPr sz="3600"/>
            </a:pPr>
            <a:endParaRPr/>
          </a:p>
        </p:txBody>
      </p:sp>
      <p:sp>
        <p:nvSpPr>
          <p:cNvPr id="28" name="Shape 28"/>
          <p:cNvSpPr/>
          <p:nvPr/>
        </p:nvSpPr>
        <p:spPr>
          <a:xfrm>
            <a:off x="419695" y="1330524"/>
            <a:ext cx="8322469" cy="133945"/>
          </a:xfrm>
          <a:prstGeom prst="rect">
            <a:avLst/>
          </a:prstGeom>
          <a:solidFill>
            <a:srgbClr val="FFFFFF"/>
          </a:solidFill>
          <a:ln w="25400">
            <a:solidFill>
              <a:srgbClr val="000000">
                <a:alpha val="0"/>
              </a:srgbClr>
            </a:solidFill>
            <a:miter lim="400000"/>
          </a:ln>
        </p:spPr>
        <p:txBody>
          <a:bodyPr lIns="35717" tIns="35717" rIns="35717" bIns="35717" anchor="ctr"/>
          <a:lstStyle/>
          <a:p>
            <a:pPr>
              <a:defRPr sz="3600">
                <a:solidFill>
                  <a:srgbClr val="FFFFFF"/>
                </a:solidFill>
              </a:defRPr>
            </a:pPr>
            <a:endParaRPr/>
          </a:p>
        </p:txBody>
      </p:sp>
      <p:pic>
        <p:nvPicPr>
          <p:cNvPr id="29" name="droppedImage.png"/>
          <p:cNvPicPr>
            <a:picLocks noChangeAspect="1"/>
          </p:cNvPicPr>
          <p:nvPr/>
        </p:nvPicPr>
        <p:blipFill>
          <a:blip r:embed="rId2">
            <a:extLst/>
          </a:blip>
          <a:stretch>
            <a:fillRect/>
          </a:stretch>
        </p:blipFill>
        <p:spPr>
          <a:xfrm>
            <a:off x="7913320" y="125015"/>
            <a:ext cx="1032926" cy="437555"/>
          </a:xfrm>
          <a:prstGeom prst="rect">
            <a:avLst/>
          </a:prstGeom>
          <a:ln w="12700">
            <a:miter lim="400000"/>
          </a:ln>
        </p:spPr>
      </p:pic>
      <p:sp>
        <p:nvSpPr>
          <p:cNvPr id="30" name="Shape 30"/>
          <p:cNvSpPr>
            <a:spLocks noGrp="1"/>
          </p:cNvSpPr>
          <p:nvPr>
            <p:ph type="title"/>
          </p:nvPr>
        </p:nvSpPr>
        <p:spPr>
          <a:xfrm>
            <a:off x="401836" y="232172"/>
            <a:ext cx="7188398" cy="910828"/>
          </a:xfrm>
          <a:prstGeom prst="rect">
            <a:avLst/>
          </a:prstGeom>
        </p:spPr>
        <p:txBody>
          <a:bodyPr lIns="35717" tIns="35717" rIns="35717" bIns="35717" anchor="b"/>
          <a:lstStyle>
            <a:lvl1pPr algn="l" defTabSz="410751">
              <a:defRPr sz="3000" b="0">
                <a:solidFill>
                  <a:srgbClr val="004479"/>
                </a:solidFill>
                <a:latin typeface="+mn-lt"/>
                <a:ea typeface="+mn-ea"/>
                <a:cs typeface="+mn-cs"/>
                <a:sym typeface="Helvetica Neue Medium"/>
              </a:defRPr>
            </a:lvl1pPr>
          </a:lstStyle>
          <a:p>
            <a:pPr>
              <a:defRPr>
                <a:effectLst/>
              </a:defRPr>
            </a:pPr>
            <a:r>
              <a:t>Title Text</a:t>
            </a:r>
          </a:p>
        </p:txBody>
      </p:sp>
      <p:sp>
        <p:nvSpPr>
          <p:cNvPr id="31" name="Shape 31"/>
          <p:cNvSpPr>
            <a:spLocks noGrp="1"/>
          </p:cNvSpPr>
          <p:nvPr>
            <p:ph type="body" idx="1"/>
          </p:nvPr>
        </p:nvSpPr>
        <p:spPr>
          <a:xfrm>
            <a:off x="401836" y="1437679"/>
            <a:ext cx="8340328" cy="4813102"/>
          </a:xfrm>
          <a:prstGeom prst="rect">
            <a:avLst/>
          </a:prstGeom>
        </p:spPr>
        <p:txBody>
          <a:bodyPr lIns="35717" tIns="35717" rIns="35717" bIns="35717"/>
          <a:lstStyle>
            <a:lvl1pPr marL="187517" indent="-187517" defTabSz="410751">
              <a:spcBef>
                <a:spcPts val="703"/>
              </a:spcBef>
              <a:buClrTx/>
              <a:buFontTx/>
              <a:defRPr sz="1800">
                <a:solidFill>
                  <a:srgbClr val="424242"/>
                </a:solidFill>
                <a:latin typeface="Helvetica Neue"/>
                <a:ea typeface="Helvetica Neue"/>
                <a:cs typeface="Helvetica Neue"/>
                <a:sym typeface="Helvetica Neue"/>
              </a:defRPr>
            </a:lvl1pPr>
            <a:lvl2pPr marL="500045" indent="-187517" defTabSz="410751">
              <a:spcBef>
                <a:spcPts val="703"/>
              </a:spcBef>
              <a:buClrTx/>
              <a:buFontTx/>
              <a:buChar char="•"/>
              <a:defRPr sz="1800">
                <a:solidFill>
                  <a:srgbClr val="424242"/>
                </a:solidFill>
                <a:latin typeface="Helvetica Neue"/>
                <a:ea typeface="Helvetica Neue"/>
                <a:cs typeface="Helvetica Neue"/>
                <a:sym typeface="Helvetica Neue"/>
              </a:defRPr>
            </a:lvl2pPr>
            <a:lvl3pPr marL="812573" indent="-187517" defTabSz="410751">
              <a:spcBef>
                <a:spcPts val="703"/>
              </a:spcBef>
              <a:buClrTx/>
              <a:buFontTx/>
              <a:buChar char="•"/>
              <a:defRPr sz="1800">
                <a:solidFill>
                  <a:srgbClr val="424242"/>
                </a:solidFill>
                <a:latin typeface="Helvetica Neue"/>
                <a:ea typeface="Helvetica Neue"/>
                <a:cs typeface="Helvetica Neue"/>
                <a:sym typeface="Helvetica Neue"/>
              </a:defRPr>
            </a:lvl3pPr>
            <a:lvl4pPr marL="1125101" indent="-187517" defTabSz="410751">
              <a:spcBef>
                <a:spcPts val="703"/>
              </a:spcBef>
              <a:buClrTx/>
              <a:buFontTx/>
              <a:defRPr sz="1800">
                <a:solidFill>
                  <a:srgbClr val="424242"/>
                </a:solidFill>
                <a:latin typeface="Helvetica Neue"/>
                <a:ea typeface="Helvetica Neue"/>
                <a:cs typeface="Helvetica Neue"/>
                <a:sym typeface="Helvetica Neue"/>
              </a:defRPr>
            </a:lvl4pPr>
            <a:lvl5pPr marL="1437629" indent="-187517" defTabSz="410751">
              <a:spcBef>
                <a:spcPts val="703"/>
              </a:spcBef>
              <a:buClrTx/>
              <a:buFontTx/>
              <a:buChar char="•"/>
              <a:defRPr sz="1800">
                <a:solidFill>
                  <a:srgbClr val="424242"/>
                </a:solidFill>
                <a:latin typeface="Helvetica Neue"/>
                <a:ea typeface="Helvetica Neue"/>
                <a:cs typeface="Helvetica Neue"/>
                <a:sym typeface="Helvetica Neu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 name="Shape 32"/>
          <p:cNvSpPr>
            <a:spLocks noGrp="1"/>
          </p:cNvSpPr>
          <p:nvPr>
            <p:ph type="sldNum" sz="quarter" idx="2"/>
          </p:nvPr>
        </p:nvSpPr>
        <p:spPr>
          <a:xfrm>
            <a:off x="8626078" y="6465094"/>
            <a:ext cx="219386" cy="210812"/>
          </a:xfrm>
          <a:prstGeom prst="rect">
            <a:avLst/>
          </a:prstGeom>
        </p:spPr>
        <p:txBody>
          <a:bodyPr lIns="35717" tIns="35717" rIns="35717" bIns="35717" anchor="t"/>
          <a:lstStyle>
            <a:lvl1pPr defTabSz="410751">
              <a:defRPr>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132036473"/>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2743200" y="6248400"/>
            <a:ext cx="3657600" cy="457200"/>
          </a:xfrm>
        </p:spPr>
        <p:txBody>
          <a:bodyPr/>
          <a:lstStyle>
            <a:lvl1pPr>
              <a:defRPr/>
            </a:lvl1pPr>
          </a:lstStyle>
          <a:p>
            <a:r>
              <a:rPr lang="en-US" smtClean="0"/>
              <a:t>Raab - Intro to GW Astronomy</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F5A0975-1803-DE46-8F54-29127C401169}" type="slidenum">
              <a:rPr lang="en-US"/>
              <a:pPr/>
              <a:t>‹#›</a:t>
            </a:fld>
            <a:endParaRPr lang="en-US"/>
          </a:p>
        </p:txBody>
      </p:sp>
    </p:spTree>
    <p:extLst>
      <p:ext uri="{BB962C8B-B14F-4D97-AF65-F5344CB8AC3E}">
        <p14:creationId xmlns:p14="http://schemas.microsoft.com/office/powerpoint/2010/main" val="1698557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1295400" y="6248400"/>
            <a:ext cx="1905000" cy="457200"/>
          </a:xfrm>
          <a:ln/>
        </p:spPr>
        <p:txBody>
          <a:bodyPr/>
          <a:lstStyle>
            <a:lvl1pPr>
              <a:defRPr/>
            </a:lvl1pPr>
          </a:lstStyle>
          <a:p>
            <a:pPr>
              <a:defRPr/>
            </a:pPr>
            <a:endParaRPr lang="en-US" dirty="0"/>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t>Raab - Intro to GW Astronomy</a:t>
            </a:r>
            <a:endParaRPr lang="en-US" dirty="0"/>
          </a:p>
        </p:txBody>
      </p:sp>
      <p:sp>
        <p:nvSpPr>
          <p:cNvPr id="6" name="Rectangle 4"/>
          <p:cNvSpPr>
            <a:spLocks noGrp="1" noChangeArrowheads="1"/>
          </p:cNvSpPr>
          <p:nvPr>
            <p:ph type="sldNum" sz="quarter" idx="12"/>
          </p:nvPr>
        </p:nvSpPr>
        <p:spPr>
          <a:ln/>
        </p:spPr>
        <p:txBody>
          <a:bodyPr/>
          <a:lstStyle>
            <a:lvl1pPr>
              <a:defRPr/>
            </a:lvl1pPr>
          </a:lstStyle>
          <a:p>
            <a:pPr>
              <a:defRPr/>
            </a:pPr>
            <a:fld id="{3FA244CC-88F7-B741-ABEA-29EACDCA51E3}" type="slidenum">
              <a:rPr lang="en-US"/>
              <a:pPr>
                <a:defRPr/>
              </a:pPr>
              <a:t>‹#›</a:t>
            </a:fld>
            <a:endParaRPr lang="en-US"/>
          </a:p>
        </p:txBody>
      </p:sp>
    </p:spTree>
    <p:extLst>
      <p:ext uri="{BB962C8B-B14F-4D97-AF65-F5344CB8AC3E}">
        <p14:creationId xmlns:p14="http://schemas.microsoft.com/office/powerpoint/2010/main" val="2099603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t>Raab - Intro to GW Astronomy</a:t>
            </a: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4927AAFD-5CC9-094C-B43C-6DF832D8A848}" type="slidenum">
              <a:rPr lang="en-US"/>
              <a:pPr>
                <a:defRPr/>
              </a:pPr>
              <a:t>‹#›</a:t>
            </a:fld>
            <a:endParaRPr lang="en-US"/>
          </a:p>
        </p:txBody>
      </p:sp>
    </p:spTree>
    <p:extLst>
      <p:ext uri="{BB962C8B-B14F-4D97-AF65-F5344CB8AC3E}">
        <p14:creationId xmlns:p14="http://schemas.microsoft.com/office/powerpoint/2010/main" val="27262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t>Raab - Intro to GW Astronomy</a:t>
            </a: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E254310B-EE97-7442-930E-12E436E4C0AB}" type="slidenum">
              <a:rPr lang="en-US"/>
              <a:pPr>
                <a:defRPr/>
              </a:pPr>
              <a:t>‹#›</a:t>
            </a:fld>
            <a:endParaRPr lang="en-US"/>
          </a:p>
        </p:txBody>
      </p:sp>
    </p:spTree>
    <p:extLst>
      <p:ext uri="{BB962C8B-B14F-4D97-AF65-F5344CB8AC3E}">
        <p14:creationId xmlns:p14="http://schemas.microsoft.com/office/powerpoint/2010/main" val="3264502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r>
              <a:rPr lang="en-US" smtClean="0"/>
              <a:t>Raab - Intro to GW Astronomy</a:t>
            </a: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7BB71AD1-B32E-9C47-A4B3-96FA825277F0}" type="slidenum">
              <a:rPr lang="en-US"/>
              <a:pPr>
                <a:defRPr/>
              </a:pPr>
              <a:t>‹#›</a:t>
            </a:fld>
            <a:endParaRPr lang="en-US"/>
          </a:p>
        </p:txBody>
      </p:sp>
    </p:spTree>
    <p:extLst>
      <p:ext uri="{BB962C8B-B14F-4D97-AF65-F5344CB8AC3E}">
        <p14:creationId xmlns:p14="http://schemas.microsoft.com/office/powerpoint/2010/main" val="60700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r>
              <a:rPr lang="en-US" smtClean="0"/>
              <a:t>Raab - Intro to GW Astronomy</a:t>
            </a: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C13317FA-3C5D-644B-AB01-586F21D0C44B}" type="slidenum">
              <a:rPr lang="en-US"/>
              <a:pPr>
                <a:defRPr/>
              </a:pPr>
              <a:t>‹#›</a:t>
            </a:fld>
            <a:endParaRPr lang="en-US"/>
          </a:p>
        </p:txBody>
      </p:sp>
    </p:spTree>
    <p:extLst>
      <p:ext uri="{BB962C8B-B14F-4D97-AF65-F5344CB8AC3E}">
        <p14:creationId xmlns:p14="http://schemas.microsoft.com/office/powerpoint/2010/main" val="1155105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r>
              <a:rPr lang="en-US" smtClean="0"/>
              <a:t>Raab - Intro to GW Astronomy</a:t>
            </a: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D9B0ACC3-A54F-F649-866A-232BBABD2A73}" type="slidenum">
              <a:rPr lang="en-US"/>
              <a:pPr>
                <a:defRPr/>
              </a:pPr>
              <a:t>‹#›</a:t>
            </a:fld>
            <a:endParaRPr lang="en-US"/>
          </a:p>
        </p:txBody>
      </p:sp>
    </p:spTree>
    <p:extLst>
      <p:ext uri="{BB962C8B-B14F-4D97-AF65-F5344CB8AC3E}">
        <p14:creationId xmlns:p14="http://schemas.microsoft.com/office/powerpoint/2010/main" val="470572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t>Raab - Intro to GW Astronomy</a:t>
            </a: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5E796DE8-AE38-5C44-BE82-EE71AA75A345}" type="slidenum">
              <a:rPr lang="en-US"/>
              <a:pPr>
                <a:defRPr/>
              </a:pPr>
              <a:t>‹#›</a:t>
            </a:fld>
            <a:endParaRPr lang="en-US"/>
          </a:p>
        </p:txBody>
      </p:sp>
    </p:spTree>
    <p:extLst>
      <p:ext uri="{BB962C8B-B14F-4D97-AF65-F5344CB8AC3E}">
        <p14:creationId xmlns:p14="http://schemas.microsoft.com/office/powerpoint/2010/main" val="2857979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t>Raab - Intro to GW Astronomy</a:t>
            </a: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B53B1D99-9B66-A14D-83E1-8220989CF476}" type="slidenum">
              <a:rPr lang="en-US"/>
              <a:pPr>
                <a:defRPr/>
              </a:pPr>
              <a:t>‹#›</a:t>
            </a:fld>
            <a:endParaRPr lang="en-US"/>
          </a:p>
        </p:txBody>
      </p:sp>
    </p:spTree>
    <p:extLst>
      <p:ext uri="{BB962C8B-B14F-4D97-AF65-F5344CB8AC3E}">
        <p14:creationId xmlns:p14="http://schemas.microsoft.com/office/powerpoint/2010/main" val="394310729"/>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gi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vmlDrawing" Target="../drawings/vmlDrawing1.vml"/><Relationship Id="rId18" Type="http://schemas.openxmlformats.org/officeDocument/2006/relationships/oleObject" Target="../embeddings/oleObject1.bin"/><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defRPr/>
            </a:pPr>
            <a:endParaRPr lang="en-US"/>
          </a:p>
        </p:txBody>
      </p:sp>
      <p:sp>
        <p:nvSpPr>
          <p:cNvPr id="3075"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b="1" i="1">
                <a:latin typeface="+mn-lt"/>
                <a:ea typeface="+mn-ea"/>
                <a:cs typeface="+mn-cs"/>
              </a:defRPr>
            </a:lvl1pPr>
          </a:lstStyle>
          <a:p>
            <a:pPr>
              <a:defRPr/>
            </a:pPr>
            <a:r>
              <a:rPr lang="en-US" smtClean="0"/>
              <a:t>Raab - Intro to GW Astronomy</a:t>
            </a:r>
            <a:endParaRPr lang="en-US"/>
          </a:p>
        </p:txBody>
      </p:sp>
      <p:sp>
        <p:nvSpPr>
          <p:cNvPr id="3076"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Helvetica" charset="0"/>
              </a:defRPr>
            </a:lvl1pPr>
          </a:lstStyle>
          <a:p>
            <a:pPr>
              <a:defRPr/>
            </a:pPr>
            <a:fld id="{603AB50E-9E1D-DE48-BBA4-32FEDEB6B2EE}" type="slidenum">
              <a:rPr lang="en-US"/>
              <a:pPr>
                <a:defRPr/>
              </a:pPr>
              <a:t>‹#›</a:t>
            </a:fld>
            <a:endParaRPr lang="en-US"/>
          </a:p>
        </p:txBody>
      </p:sp>
      <p:sp>
        <p:nvSpPr>
          <p:cNvPr id="1029" name="Rectangle 5"/>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title"/>
          </p:nvPr>
        </p:nvSpPr>
        <p:spPr bwMode="auto">
          <a:xfrm>
            <a:off x="1371600" y="228600"/>
            <a:ext cx="6019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1031" name="Rectangle 7"/>
          <p:cNvSpPr>
            <a:spLocks noChangeArrowheads="1"/>
          </p:cNvSpPr>
          <p:nvPr/>
        </p:nvSpPr>
        <p:spPr bwMode="auto">
          <a:xfrm>
            <a:off x="762000" y="6322791"/>
            <a:ext cx="6649256"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p>
            <a:r>
              <a:rPr lang="en-US" sz="900" dirty="0" smtClean="0">
                <a:solidFill>
                  <a:schemeClr val="tx2"/>
                </a:solidFill>
                <a:latin typeface="Helvetica" charset="0"/>
              </a:rPr>
              <a:t>LIGO-G1600932</a:t>
            </a:r>
            <a:r>
              <a:rPr lang="en-US" sz="1400" dirty="0">
                <a:solidFill>
                  <a:schemeClr val="tx2"/>
                </a:solidFill>
                <a:latin typeface="Helvetica" charset="0"/>
              </a:rPr>
              <a:t>			 				</a:t>
            </a:r>
          </a:p>
        </p:txBody>
      </p:sp>
      <p:sp>
        <p:nvSpPr>
          <p:cNvPr id="1032" name="Rectangle 8"/>
          <p:cNvSpPr>
            <a:spLocks noChangeArrowheads="1"/>
          </p:cNvSpPr>
          <p:nvPr/>
        </p:nvSpPr>
        <p:spPr bwMode="auto">
          <a:xfrm>
            <a:off x="4430713" y="6484938"/>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9"/>
          <p:cNvSpPr>
            <a:spLocks noChangeArrowheads="1"/>
          </p:cNvSpPr>
          <p:nvPr/>
        </p:nvSpPr>
        <p:spPr bwMode="auto">
          <a:xfrm>
            <a:off x="4479925" y="3189288"/>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10"/>
          <p:cNvSpPr>
            <a:spLocks noChangeArrowheads="1"/>
          </p:cNvSpPr>
          <p:nvPr/>
        </p:nvSpPr>
        <p:spPr bwMode="auto">
          <a:xfrm>
            <a:off x="4479925" y="3108325"/>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11"/>
          <p:cNvSpPr>
            <a:spLocks noChangeArrowheads="1"/>
          </p:cNvSpPr>
          <p:nvPr/>
        </p:nvSpPr>
        <p:spPr bwMode="auto">
          <a:xfrm>
            <a:off x="0" y="1543050"/>
            <a:ext cx="9132888" cy="38100"/>
          </a:xfrm>
          <a:prstGeom prst="rect">
            <a:avLst/>
          </a:prstGeom>
          <a:solidFill>
            <a:srgbClr val="DC0081"/>
          </a:solidFill>
          <a:ln w="9525">
            <a:solidFill>
              <a:schemeClr val="accent1"/>
            </a:solidFill>
            <a:miter lim="800000"/>
            <a:headEnd/>
            <a:tailEnd/>
          </a:ln>
        </p:spPr>
        <p:txBody>
          <a:bodyPr wrap="none" anchor="ctr"/>
          <a:lstStyle/>
          <a:p>
            <a:endParaRPr lang="en-US"/>
          </a:p>
        </p:txBody>
      </p:sp>
      <p:graphicFrame>
        <p:nvGraphicFramePr>
          <p:cNvPr id="1036" name="Object 2"/>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197" name="Photo Editor Photo" r:id="rId18" imgW="4409524" imgH="3219899" progId="MSPhotoEd.3">
                  <p:embed/>
                </p:oleObj>
              </mc:Choice>
              <mc:Fallback>
                <p:oleObj name="Photo Editor Photo" r:id="rId18" imgW="4409524" imgH="3219899" progId="MSPhotoEd.3">
                  <p:embed/>
                  <p:pic>
                    <p:nvPicPr>
                      <p:cNvPr id="0" name="Object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3" name="Picture 12" descr="lsc_logo.gif"/>
          <p:cNvPicPr>
            <a:picLocks noChangeAspect="1"/>
          </p:cNvPicPr>
          <p:nvPr userDrawn="1"/>
        </p:nvPicPr>
        <p:blipFill rotWithShape="1">
          <a:blip r:embed="rId20">
            <a:extLst>
              <a:ext uri="{28A0092B-C50C-407E-A947-70E740481C1C}">
                <a14:useLocalDpi xmlns:a14="http://schemas.microsoft.com/office/drawing/2010/main" val="0"/>
              </a:ext>
            </a:extLst>
          </a:blip>
          <a:srcRect r="58923" b="26346"/>
          <a:stretch/>
        </p:blipFill>
        <p:spPr>
          <a:xfrm>
            <a:off x="7391400" y="228600"/>
            <a:ext cx="1789350" cy="762000"/>
          </a:xfrm>
          <a:prstGeom prst="rect">
            <a:avLst/>
          </a:prstGeom>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7" r:id="rId12"/>
    <p:sldLayoutId id="2147483708" r:id="rId13"/>
    <p:sldLayoutId id="2147483709" r:id="rId14"/>
    <p:sldLayoutId id="2147483710" r:id="rId15"/>
  </p:sldLayoutIdLst>
  <p:hf hdr="0" dt="0"/>
  <p:txStyles>
    <p:title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3600">
          <a:solidFill>
            <a:schemeClr val="tx2"/>
          </a:solidFill>
          <a:latin typeface="Helvetica" charset="0"/>
        </a:defRPr>
      </a:lvl6pPr>
      <a:lvl7pPr marL="914400" algn="ctr" rtl="0" eaLnBrk="0" fontAlgn="base" hangingPunct="0">
        <a:spcBef>
          <a:spcPct val="0"/>
        </a:spcBef>
        <a:spcAft>
          <a:spcPct val="0"/>
        </a:spcAft>
        <a:defRPr sz="3600">
          <a:solidFill>
            <a:schemeClr val="tx2"/>
          </a:solidFill>
          <a:latin typeface="Helvetica" charset="0"/>
        </a:defRPr>
      </a:lvl7pPr>
      <a:lvl8pPr marL="1371600" algn="ctr" rtl="0" eaLnBrk="0" fontAlgn="base" hangingPunct="0">
        <a:spcBef>
          <a:spcPct val="0"/>
        </a:spcBef>
        <a:spcAft>
          <a:spcPct val="0"/>
        </a:spcAft>
        <a:defRPr sz="3600">
          <a:solidFill>
            <a:schemeClr val="tx2"/>
          </a:solidFill>
          <a:latin typeface="Helvetica" charset="0"/>
        </a:defRPr>
      </a:lvl8pPr>
      <a:lvl9pPr marL="1828800" algn="ctr" rtl="0" eaLnBrk="0" fontAlgn="base" hangingPunct="0">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tx1"/>
        </a:buClr>
        <a:buSzPct val="75000"/>
        <a:buFont typeface="Monotype Sorts" charset="0"/>
        <a:buChar char="l"/>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Monotype Sorts" charset="0"/>
        <a:buChar char="l"/>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9.wmf"/><Relationship Id="rId5" Type="http://schemas.openxmlformats.org/officeDocument/2006/relationships/oleObject" Target="../embeddings/oleObject2.bin"/><Relationship Id="rId6" Type="http://schemas.openxmlformats.org/officeDocument/2006/relationships/image" Target="../media/image17.wmf"/><Relationship Id="rId7" Type="http://schemas.openxmlformats.org/officeDocument/2006/relationships/oleObject" Target="../embeddings/oleObject3.bin"/><Relationship Id="rId8" Type="http://schemas.openxmlformats.org/officeDocument/2006/relationships/image" Target="../media/image18.wmf"/><Relationship Id="rId9" Type="http://schemas.openxmlformats.org/officeDocument/2006/relationships/image" Target="../media/image20.w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hyperlink" Target="http://iopscience.iop.org/0264-9381/32/7/07400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tif"/><Relationship Id="rId1" Type="http://schemas.openxmlformats.org/officeDocument/2006/relationships/slideLayout" Target="../slideLayouts/slideLayout14.xml"/><Relationship Id="rId2"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6.jpeg"/><Relationship Id="rId5" Type="http://schemas.openxmlformats.org/officeDocument/2006/relationships/image" Target="../media/image35.tif"/><Relationship Id="rId6" Type="http://schemas.openxmlformats.org/officeDocument/2006/relationships/image" Target="../media/image37.png"/><Relationship Id="rId7" Type="http://schemas.openxmlformats.org/officeDocument/2006/relationships/image" Target="../media/image38.jpe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6.png"/><Relationship Id="rId1" Type="http://schemas.microsoft.com/office/2007/relationships/media" Target="../media/media1.mov"/><Relationship Id="rId2" Type="http://schemas.openxmlformats.org/officeDocument/2006/relationships/video" Target="../media/media1.mo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565" y="1600200"/>
            <a:ext cx="7075635" cy="5168455"/>
          </a:xfrm>
          <a:prstGeom prst="rect">
            <a:avLst/>
          </a:prstGeom>
        </p:spPr>
      </p:pic>
      <p:sp>
        <p:nvSpPr>
          <p:cNvPr id="5" name="Title 1"/>
          <p:cNvSpPr txBox="1">
            <a:spLocks/>
          </p:cNvSpPr>
          <p:nvPr/>
        </p:nvSpPr>
        <p:spPr bwMode="auto">
          <a:xfrm>
            <a:off x="838200" y="12192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3600">
                <a:solidFill>
                  <a:schemeClr val="tx2"/>
                </a:solidFill>
                <a:latin typeface="Helvetica" charset="0"/>
              </a:defRPr>
            </a:lvl6pPr>
            <a:lvl7pPr marL="914400" algn="ctr" rtl="0" eaLnBrk="0" fontAlgn="base" hangingPunct="0">
              <a:spcBef>
                <a:spcPct val="0"/>
              </a:spcBef>
              <a:spcAft>
                <a:spcPct val="0"/>
              </a:spcAft>
              <a:defRPr sz="3600">
                <a:solidFill>
                  <a:schemeClr val="tx2"/>
                </a:solidFill>
                <a:latin typeface="Helvetica" charset="0"/>
              </a:defRPr>
            </a:lvl7pPr>
            <a:lvl8pPr marL="1371600" algn="ctr" rtl="0" eaLnBrk="0" fontAlgn="base" hangingPunct="0">
              <a:spcBef>
                <a:spcPct val="0"/>
              </a:spcBef>
              <a:spcAft>
                <a:spcPct val="0"/>
              </a:spcAft>
              <a:defRPr sz="3600">
                <a:solidFill>
                  <a:schemeClr val="tx2"/>
                </a:solidFill>
                <a:latin typeface="Helvetica" charset="0"/>
              </a:defRPr>
            </a:lvl8pPr>
            <a:lvl9pPr marL="1828800" algn="ctr" rtl="0" eaLnBrk="0" fontAlgn="base" hangingPunct="0">
              <a:spcBef>
                <a:spcPct val="0"/>
              </a:spcBef>
              <a:spcAft>
                <a:spcPct val="0"/>
              </a:spcAft>
              <a:defRPr sz="3600">
                <a:solidFill>
                  <a:schemeClr val="tx2"/>
                </a:solidFill>
                <a:latin typeface="Helvetica" charset="0"/>
              </a:defRPr>
            </a:lvl9pPr>
          </a:lstStyle>
          <a:p>
            <a:r>
              <a:rPr lang="en-US" dirty="0" smtClean="0"/>
              <a:t>Introduction to Gravitational-Wave Astronomy</a:t>
            </a:r>
            <a:endParaRPr lang="en-US" dirty="0"/>
          </a:p>
        </p:txBody>
      </p:sp>
      <p:sp>
        <p:nvSpPr>
          <p:cNvPr id="6" name="Subtitle 2"/>
          <p:cNvSpPr>
            <a:spLocks noGrp="1"/>
          </p:cNvSpPr>
          <p:nvPr>
            <p:ph type="subTitle" idx="1"/>
          </p:nvPr>
        </p:nvSpPr>
        <p:spPr>
          <a:xfrm>
            <a:off x="1371600" y="2819400"/>
            <a:ext cx="6400800" cy="1295400"/>
          </a:xfrm>
        </p:spPr>
        <p:txBody>
          <a:bodyPr/>
          <a:lstStyle/>
          <a:p>
            <a:r>
              <a:rPr lang="en-US" dirty="0" smtClean="0"/>
              <a:t>Fred </a:t>
            </a:r>
            <a:r>
              <a:rPr lang="en-US" dirty="0" smtClean="0"/>
              <a:t>Raab,</a:t>
            </a:r>
          </a:p>
          <a:p>
            <a:r>
              <a:rPr lang="en-US" dirty="0"/>
              <a:t>f</a:t>
            </a:r>
            <a:r>
              <a:rPr lang="en-US" dirty="0" smtClean="0"/>
              <a:t>or the LIGO Laboratory and the LIGO Scientific Collaboration</a:t>
            </a:r>
            <a:endParaRPr lang="en-US" dirty="0" smtClean="0"/>
          </a:p>
          <a:p>
            <a:r>
              <a:rPr lang="en-US" dirty="0" smtClean="0"/>
              <a:t>27-Apr-16</a:t>
            </a:r>
            <a:endParaRPr lang="en-US" dirty="0"/>
          </a:p>
        </p:txBody>
      </p:sp>
    </p:spTree>
    <p:extLst>
      <p:ext uri="{BB962C8B-B14F-4D97-AF65-F5344CB8AC3E}">
        <p14:creationId xmlns:p14="http://schemas.microsoft.com/office/powerpoint/2010/main" val="33584742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noFill/>
        </p:spPr>
        <p:txBody>
          <a:bodyPr/>
          <a:lstStyle/>
          <a:p>
            <a:pPr>
              <a:defRPr/>
            </a:pPr>
            <a:r>
              <a:rPr lang="en-US" sz="3200" dirty="0" smtClean="0">
                <a:solidFill>
                  <a:srgbClr val="000000"/>
                </a:solidFill>
              </a:rPr>
              <a:t>Astrophysical Sources of Gravitational </a:t>
            </a:r>
            <a:r>
              <a:rPr lang="en-US" sz="3200" dirty="0">
                <a:solidFill>
                  <a:srgbClr val="000000"/>
                </a:solidFill>
              </a:rPr>
              <a:t>W</a:t>
            </a:r>
            <a:r>
              <a:rPr lang="en-US" sz="3200" dirty="0" smtClean="0">
                <a:solidFill>
                  <a:srgbClr val="000000"/>
                </a:solidFill>
              </a:rPr>
              <a:t>aves</a:t>
            </a:r>
            <a:endParaRPr lang="en-US" sz="3200" dirty="0">
              <a:solidFill>
                <a:srgbClr val="000000"/>
              </a:solidFill>
            </a:endParaRPr>
          </a:p>
        </p:txBody>
      </p:sp>
      <p:grpSp>
        <p:nvGrpSpPr>
          <p:cNvPr id="32771" name="Group 17"/>
          <p:cNvGrpSpPr>
            <a:grpSpLocks/>
          </p:cNvGrpSpPr>
          <p:nvPr/>
        </p:nvGrpSpPr>
        <p:grpSpPr bwMode="auto">
          <a:xfrm>
            <a:off x="4940300" y="3810000"/>
            <a:ext cx="2089150" cy="2601912"/>
            <a:chOff x="3662" y="886"/>
            <a:chExt cx="1316" cy="1639"/>
          </a:xfrm>
        </p:grpSpPr>
        <p:pic>
          <p:nvPicPr>
            <p:cNvPr id="219148"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2" y="886"/>
              <a:ext cx="1316" cy="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52" name="Rectangle 16"/>
            <p:cNvSpPr>
              <a:spLocks noChangeArrowheads="1"/>
            </p:cNvSpPr>
            <p:nvPr/>
          </p:nvSpPr>
          <p:spPr bwMode="auto">
            <a:xfrm>
              <a:off x="3751" y="2371"/>
              <a:ext cx="101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000" b="0" dirty="0">
                  <a:solidFill>
                    <a:srgbClr val="000000"/>
                  </a:solidFill>
                  <a:latin typeface="Helvetica"/>
                  <a:cs typeface="Helvetica"/>
                </a:rPr>
                <a:t>Casey Reed, Penn State </a:t>
              </a:r>
            </a:p>
          </p:txBody>
        </p:sp>
      </p:grpSp>
      <p:grpSp>
        <p:nvGrpSpPr>
          <p:cNvPr id="32772" name="Group 13"/>
          <p:cNvGrpSpPr>
            <a:grpSpLocks/>
          </p:cNvGrpSpPr>
          <p:nvPr/>
        </p:nvGrpSpPr>
        <p:grpSpPr bwMode="auto">
          <a:xfrm>
            <a:off x="192088" y="1568450"/>
            <a:ext cx="2446337" cy="2698750"/>
            <a:chOff x="597" y="933"/>
            <a:chExt cx="1541" cy="1700"/>
          </a:xfrm>
        </p:grpSpPr>
        <p:pic>
          <p:nvPicPr>
            <p:cNvPr id="219143"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 y="933"/>
              <a:ext cx="1514" cy="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44" name="Text Box 8"/>
            <p:cNvSpPr txBox="1">
              <a:spLocks noChangeArrowheads="1"/>
            </p:cNvSpPr>
            <p:nvPr/>
          </p:nvSpPr>
          <p:spPr bwMode="auto">
            <a:xfrm>
              <a:off x="597" y="2479"/>
              <a:ext cx="90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b="0" dirty="0">
                  <a:solidFill>
                    <a:srgbClr val="000000"/>
                  </a:solidFill>
                  <a:latin typeface="Helvetica"/>
                  <a:cs typeface="Helvetica"/>
                </a:rPr>
                <a:t>Credit: AEI, CCT, LSU</a:t>
              </a:r>
            </a:p>
          </p:txBody>
        </p:sp>
      </p:grpSp>
      <p:sp>
        <p:nvSpPr>
          <p:cNvPr id="219155" name="Text Box 19"/>
          <p:cNvSpPr txBox="1">
            <a:spLocks noChangeArrowheads="1"/>
          </p:cNvSpPr>
          <p:nvPr/>
        </p:nvSpPr>
        <p:spPr bwMode="auto">
          <a:xfrm>
            <a:off x="2624138" y="1560512"/>
            <a:ext cx="1795462"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Helvetica"/>
                <a:cs typeface="Helvetica"/>
              </a:rPr>
              <a:t>Coalescing Compact Binary Systems</a:t>
            </a:r>
            <a:r>
              <a:rPr lang="en-US" sz="1600" b="0" i="1" dirty="0">
                <a:solidFill>
                  <a:srgbClr val="000000"/>
                </a:solidFill>
                <a:latin typeface="Helvetica"/>
                <a:cs typeface="Helvetica"/>
              </a:rPr>
              <a:t>: Neutron Star-NS, Black Hole-NS, BH-BH</a:t>
            </a:r>
          </a:p>
          <a:p>
            <a:pPr>
              <a:spcBef>
                <a:spcPct val="50000"/>
              </a:spcBef>
              <a:defRPr/>
            </a:pPr>
            <a:r>
              <a:rPr lang="en-US" sz="1600" b="0" dirty="0">
                <a:solidFill>
                  <a:srgbClr val="000000"/>
                </a:solidFill>
                <a:latin typeface="Helvetica"/>
                <a:cs typeface="Helvetica"/>
              </a:rPr>
              <a:t>- Strong emitters, well-modeled, </a:t>
            </a:r>
          </a:p>
          <a:p>
            <a:pPr>
              <a:spcBef>
                <a:spcPct val="50000"/>
              </a:spcBef>
              <a:defRPr/>
            </a:pPr>
            <a:r>
              <a:rPr lang="en-US" sz="1600" b="0" dirty="0">
                <a:solidFill>
                  <a:srgbClr val="000000"/>
                </a:solidFill>
                <a:latin typeface="Helvetica"/>
                <a:cs typeface="Helvetica"/>
              </a:rPr>
              <a:t>- (effectively) transient</a:t>
            </a:r>
          </a:p>
        </p:txBody>
      </p:sp>
      <p:grpSp>
        <p:nvGrpSpPr>
          <p:cNvPr id="32774" name="Group 15"/>
          <p:cNvGrpSpPr>
            <a:grpSpLocks/>
          </p:cNvGrpSpPr>
          <p:nvPr/>
        </p:nvGrpSpPr>
        <p:grpSpPr bwMode="auto">
          <a:xfrm>
            <a:off x="4648200" y="1524000"/>
            <a:ext cx="2381250" cy="2381250"/>
            <a:chOff x="3557" y="2371"/>
            <a:chExt cx="1500" cy="1500"/>
          </a:xfrm>
        </p:grpSpPr>
        <p:pic>
          <p:nvPicPr>
            <p:cNvPr id="21914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57" y="2371"/>
              <a:ext cx="1500" cy="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42" name="Rectangle 6"/>
            <p:cNvSpPr>
              <a:spLocks noChangeArrowheads="1"/>
            </p:cNvSpPr>
            <p:nvPr/>
          </p:nvSpPr>
          <p:spPr bwMode="auto">
            <a:xfrm>
              <a:off x="3578" y="3652"/>
              <a:ext cx="139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sz="1000" b="0" dirty="0">
                  <a:solidFill>
                    <a:schemeClr val="bg1"/>
                  </a:solidFill>
                  <a:latin typeface="Helvetica"/>
                  <a:cs typeface="Helvetica"/>
                </a:rPr>
                <a:t>Credit: Chandra X-ray Observatory </a:t>
              </a:r>
            </a:p>
          </p:txBody>
        </p:sp>
      </p:grpSp>
      <p:sp>
        <p:nvSpPr>
          <p:cNvPr id="219156" name="Text Box 20"/>
          <p:cNvSpPr txBox="1">
            <a:spLocks noChangeArrowheads="1"/>
          </p:cNvSpPr>
          <p:nvPr/>
        </p:nvSpPr>
        <p:spPr bwMode="auto">
          <a:xfrm>
            <a:off x="7035800" y="1627763"/>
            <a:ext cx="1901825"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1600" b="0" i="1" u="sng" dirty="0">
                <a:solidFill>
                  <a:srgbClr val="000000"/>
                </a:solidFill>
                <a:latin typeface="Helvetica"/>
                <a:cs typeface="Helvetica"/>
              </a:rPr>
              <a:t>A</a:t>
            </a:r>
            <a:r>
              <a:rPr lang="en-US" sz="1600" b="0" i="1" u="sng" dirty="0">
                <a:solidFill>
                  <a:srgbClr val="000000"/>
                </a:solidFill>
                <a:latin typeface="Helvetica"/>
                <a:cs typeface="Helvetica"/>
              </a:rPr>
              <a:t>symmetric Core Collapse </a:t>
            </a:r>
            <a:r>
              <a:rPr lang="en-US" sz="1600" b="0" i="1" u="sng" dirty="0" smtClean="0">
                <a:solidFill>
                  <a:srgbClr val="000000"/>
                </a:solidFill>
                <a:latin typeface="Helvetica"/>
                <a:cs typeface="Helvetica"/>
              </a:rPr>
              <a:t>Supernovae</a:t>
            </a:r>
          </a:p>
          <a:p>
            <a:pPr>
              <a:spcBef>
                <a:spcPct val="50000"/>
              </a:spcBef>
              <a:defRPr/>
            </a:pPr>
            <a:r>
              <a:rPr lang="en-US" sz="1600" i="1" u="sng" dirty="0" smtClean="0">
                <a:solidFill>
                  <a:srgbClr val="000000"/>
                </a:solidFill>
                <a:latin typeface="Helvetica"/>
                <a:cs typeface="Helvetica"/>
              </a:rPr>
              <a:t>- </a:t>
            </a:r>
            <a:r>
              <a:rPr lang="en-US" sz="1600" b="0" dirty="0" smtClean="0">
                <a:solidFill>
                  <a:srgbClr val="000000"/>
                </a:solidFill>
                <a:latin typeface="Helvetica"/>
                <a:cs typeface="Helvetica"/>
              </a:rPr>
              <a:t>Weak </a:t>
            </a:r>
            <a:r>
              <a:rPr lang="en-US" sz="1600" b="0" dirty="0">
                <a:solidFill>
                  <a:srgbClr val="000000"/>
                </a:solidFill>
                <a:latin typeface="Helvetica"/>
                <a:cs typeface="Helvetica"/>
              </a:rPr>
              <a:t>emitters, not well-modeled (‘bursts’), transient </a:t>
            </a:r>
            <a:r>
              <a:rPr lang="en-US" b="0" dirty="0" smtClean="0">
                <a:solidFill>
                  <a:srgbClr val="000000"/>
                </a:solidFill>
                <a:latin typeface="Helvetica"/>
                <a:cs typeface="Helvetica"/>
              </a:rPr>
              <a:t> </a:t>
            </a:r>
            <a:endParaRPr lang="en-US" sz="1600" b="0" dirty="0">
              <a:solidFill>
                <a:srgbClr val="000000"/>
              </a:solidFill>
              <a:latin typeface="Helvetica"/>
              <a:cs typeface="Helvetica"/>
            </a:endParaRPr>
          </a:p>
        </p:txBody>
      </p:sp>
      <p:grpSp>
        <p:nvGrpSpPr>
          <p:cNvPr id="32776" name="Group 14"/>
          <p:cNvGrpSpPr>
            <a:grpSpLocks/>
          </p:cNvGrpSpPr>
          <p:nvPr/>
        </p:nvGrpSpPr>
        <p:grpSpPr bwMode="auto">
          <a:xfrm>
            <a:off x="203200" y="4422775"/>
            <a:ext cx="2355850" cy="1830388"/>
            <a:chOff x="797" y="2880"/>
            <a:chExt cx="1484" cy="1153"/>
          </a:xfrm>
        </p:grpSpPr>
        <p:pic>
          <p:nvPicPr>
            <p:cNvPr id="219145"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7" y="2880"/>
              <a:ext cx="1484" cy="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9146" name="Rectangle 10"/>
            <p:cNvSpPr>
              <a:spLocks noChangeArrowheads="1"/>
            </p:cNvSpPr>
            <p:nvPr/>
          </p:nvSpPr>
          <p:spPr bwMode="auto">
            <a:xfrm>
              <a:off x="847" y="3879"/>
              <a:ext cx="115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000" b="0" dirty="0">
                  <a:solidFill>
                    <a:srgbClr val="000000"/>
                  </a:solidFill>
                  <a:latin typeface="Helvetica"/>
                  <a:cs typeface="Helvetica"/>
                </a:rPr>
                <a:t>NASA/WMAP Science Team </a:t>
              </a:r>
            </a:p>
          </p:txBody>
        </p:sp>
      </p:grpSp>
      <p:sp>
        <p:nvSpPr>
          <p:cNvPr id="219157" name="Text Box 21"/>
          <p:cNvSpPr txBox="1">
            <a:spLocks noChangeArrowheads="1"/>
          </p:cNvSpPr>
          <p:nvPr/>
        </p:nvSpPr>
        <p:spPr bwMode="auto">
          <a:xfrm>
            <a:off x="2609850" y="4357688"/>
            <a:ext cx="2322513"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Helvetica"/>
                <a:cs typeface="Helvetica"/>
              </a:rPr>
              <a:t>Cosmic Gravitational-wave Background</a:t>
            </a:r>
          </a:p>
          <a:p>
            <a:pPr>
              <a:lnSpc>
                <a:spcPct val="80000"/>
              </a:lnSpc>
              <a:spcBef>
                <a:spcPct val="50000"/>
              </a:spcBef>
              <a:defRPr/>
            </a:pPr>
            <a:r>
              <a:rPr lang="en-US" sz="1600" b="0" dirty="0">
                <a:solidFill>
                  <a:srgbClr val="000000"/>
                </a:solidFill>
                <a:latin typeface="Helvetica"/>
                <a:cs typeface="Helvetica"/>
              </a:rPr>
              <a:t>- Residue of the Big Bang</a:t>
            </a:r>
          </a:p>
          <a:p>
            <a:pPr>
              <a:lnSpc>
                <a:spcPct val="80000"/>
              </a:lnSpc>
              <a:spcBef>
                <a:spcPct val="50000"/>
              </a:spcBef>
              <a:defRPr/>
            </a:pPr>
            <a:r>
              <a:rPr lang="en-US" sz="1600" b="0" dirty="0">
                <a:solidFill>
                  <a:srgbClr val="000000"/>
                </a:solidFill>
                <a:latin typeface="Helvetica"/>
                <a:cs typeface="Helvetica"/>
              </a:rPr>
              <a:t>- Long duration,  stochastic background</a:t>
            </a:r>
          </a:p>
        </p:txBody>
      </p:sp>
      <p:sp>
        <p:nvSpPr>
          <p:cNvPr id="219158" name="Text Box 22"/>
          <p:cNvSpPr txBox="1">
            <a:spLocks noChangeArrowheads="1"/>
          </p:cNvSpPr>
          <p:nvPr/>
        </p:nvSpPr>
        <p:spPr bwMode="auto">
          <a:xfrm>
            <a:off x="7038975" y="4381500"/>
            <a:ext cx="2205038" cy="143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Helvetica"/>
                <a:cs typeface="Helvetica"/>
              </a:rPr>
              <a:t>Spinning neutron stars</a:t>
            </a:r>
          </a:p>
          <a:p>
            <a:pPr>
              <a:lnSpc>
                <a:spcPct val="80000"/>
              </a:lnSpc>
              <a:spcBef>
                <a:spcPct val="50000"/>
              </a:spcBef>
              <a:defRPr/>
            </a:pPr>
            <a:r>
              <a:rPr lang="en-US" sz="1600" b="0" dirty="0">
                <a:solidFill>
                  <a:srgbClr val="000000"/>
                </a:solidFill>
                <a:latin typeface="Helvetica"/>
                <a:cs typeface="Helvetica"/>
              </a:rPr>
              <a:t>- </a:t>
            </a:r>
            <a:r>
              <a:rPr lang="en-US" sz="1600" b="0" dirty="0" smtClean="0">
                <a:solidFill>
                  <a:srgbClr val="000000"/>
                </a:solidFill>
                <a:latin typeface="Helvetica"/>
                <a:cs typeface="Helvetica"/>
              </a:rPr>
              <a:t>(nearly) </a:t>
            </a:r>
            <a:r>
              <a:rPr lang="en-US" sz="1600" b="0" dirty="0">
                <a:solidFill>
                  <a:srgbClr val="000000"/>
                </a:solidFill>
                <a:latin typeface="Helvetica"/>
                <a:cs typeface="Helvetica"/>
              </a:rPr>
              <a:t>monotonic waveform</a:t>
            </a:r>
          </a:p>
          <a:p>
            <a:pPr>
              <a:lnSpc>
                <a:spcPct val="80000"/>
              </a:lnSpc>
              <a:spcBef>
                <a:spcPct val="50000"/>
              </a:spcBef>
              <a:defRPr/>
            </a:pPr>
            <a:r>
              <a:rPr lang="en-US" sz="1600" b="0" dirty="0">
                <a:solidFill>
                  <a:srgbClr val="000000"/>
                </a:solidFill>
                <a:latin typeface="Helvetica"/>
                <a:cs typeface="Helvetica"/>
              </a:rPr>
              <a:t>- Long duration</a:t>
            </a:r>
          </a:p>
        </p:txBody>
      </p:sp>
      <p:sp>
        <p:nvSpPr>
          <p:cNvPr id="6" name="Slide Number Placeholder 5"/>
          <p:cNvSpPr>
            <a:spLocks noGrp="1"/>
          </p:cNvSpPr>
          <p:nvPr>
            <p:ph type="sldNum" sz="quarter" idx="11"/>
          </p:nvPr>
        </p:nvSpPr>
        <p:spPr>
          <a:xfrm>
            <a:off x="8305800" y="6248400"/>
            <a:ext cx="457200" cy="457200"/>
          </a:xfrm>
        </p:spPr>
        <p:txBody>
          <a:bodyPr/>
          <a:lstStyle/>
          <a:p>
            <a:fld id="{CA3F5FB0-7E2D-7F46-80AE-20B8AC0B27B1}" type="slidenum">
              <a:rPr lang="en-US" smtClean="0"/>
              <a:pPr/>
              <a:t>10</a:t>
            </a:fld>
            <a:endParaRPr lang="en-US" dirty="0"/>
          </a:p>
        </p:txBody>
      </p:sp>
      <p:sp>
        <p:nvSpPr>
          <p:cNvPr id="2" name="Footer Placeholder 1"/>
          <p:cNvSpPr>
            <a:spLocks noGrp="1"/>
          </p:cNvSpPr>
          <p:nvPr>
            <p:ph type="ftr" sz="quarter" idx="11"/>
          </p:nvPr>
        </p:nvSpPr>
        <p:spPr>
          <a:xfrm>
            <a:off x="3124200" y="6324600"/>
            <a:ext cx="2895600" cy="381000"/>
          </a:xfrm>
        </p:spPr>
        <p:txBody>
          <a:bodyPr/>
          <a:lstStyle/>
          <a:p>
            <a:pPr>
              <a:defRPr/>
            </a:pPr>
            <a:r>
              <a:rPr lang="en-US" smtClean="0"/>
              <a:t>Raab - Intro to GW Astronomy</a:t>
            </a:r>
            <a:endParaRPr lang="en-US" dirty="0"/>
          </a:p>
        </p:txBody>
      </p:sp>
    </p:spTree>
    <p:extLst>
      <p:ext uri="{BB962C8B-B14F-4D97-AF65-F5344CB8AC3E}">
        <p14:creationId xmlns:p14="http://schemas.microsoft.com/office/powerpoint/2010/main" val="4000073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40" name="Group 2"/>
          <p:cNvGrpSpPr>
            <a:grpSpLocks/>
          </p:cNvGrpSpPr>
          <p:nvPr/>
        </p:nvGrpSpPr>
        <p:grpSpPr bwMode="auto">
          <a:xfrm>
            <a:off x="1460500" y="1590675"/>
            <a:ext cx="5449888" cy="3057525"/>
            <a:chOff x="279" y="1002"/>
            <a:chExt cx="3433" cy="1926"/>
          </a:xfrm>
        </p:grpSpPr>
        <p:sp>
          <p:nvSpPr>
            <p:cNvPr id="1819651" name="Rectangle 3"/>
            <p:cNvSpPr>
              <a:spLocks noChangeArrowheads="1"/>
            </p:cNvSpPr>
            <p:nvPr/>
          </p:nvSpPr>
          <p:spPr bwMode="auto">
            <a:xfrm>
              <a:off x="456" y="1152"/>
              <a:ext cx="3256" cy="1776"/>
            </a:xfrm>
            <a:prstGeom prst="rect">
              <a:avLst/>
            </a:prstGeom>
            <a:gradFill rotWithShape="0">
              <a:gsLst>
                <a:gs pos="0">
                  <a:schemeClr val="bg2"/>
                </a:gs>
                <a:gs pos="50000">
                  <a:srgbClr val="C8CA76"/>
                </a:gs>
                <a:gs pos="100000">
                  <a:schemeClr val="bg2"/>
                </a:gs>
              </a:gsLst>
              <a:lin ang="5400000" scaled="1"/>
            </a:gradFill>
            <a:ln w="12700">
              <a:solidFill>
                <a:srgbClr val="FF0000"/>
              </a:solidFill>
              <a:miter lim="800000"/>
              <a:headEnd type="none" w="sm" len="sm"/>
              <a:tailEnd type="none" w="sm" len="sm"/>
            </a:ln>
            <a:effectLst/>
          </p:spPr>
          <p:txBody>
            <a:bodyPr wrap="none" anchor="ctr"/>
            <a:lstStyle/>
            <a:p>
              <a:pPr algn="ctr">
                <a:defRPr/>
              </a:pPr>
              <a:endParaRPr lang="en-US" sz="1000" i="1">
                <a:solidFill>
                  <a:schemeClr val="accent2"/>
                </a:solidFill>
                <a:latin typeface="Helvetica" pitchFamily="-105" charset="0"/>
                <a:cs typeface="ＭＳ Ｐゴシック" pitchFamily="-105" charset="-128"/>
              </a:endParaRPr>
            </a:p>
          </p:txBody>
        </p:sp>
        <p:sp>
          <p:nvSpPr>
            <p:cNvPr id="65585" name="Text Box 4"/>
            <p:cNvSpPr txBox="1">
              <a:spLocks noChangeArrowheads="1"/>
            </p:cNvSpPr>
            <p:nvPr/>
          </p:nvSpPr>
          <p:spPr bwMode="auto">
            <a:xfrm rot="-5400000">
              <a:off x="78" y="1960"/>
              <a:ext cx="575"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frequency</a:t>
              </a:r>
            </a:p>
          </p:txBody>
        </p:sp>
        <p:sp>
          <p:nvSpPr>
            <p:cNvPr id="65586" name="Text Box 5"/>
            <p:cNvSpPr txBox="1">
              <a:spLocks noChangeArrowheads="1"/>
            </p:cNvSpPr>
            <p:nvPr/>
          </p:nvSpPr>
          <p:spPr bwMode="auto">
            <a:xfrm>
              <a:off x="1934" y="1002"/>
              <a:ext cx="313"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time</a:t>
              </a:r>
              <a:endParaRPr lang="en-US" sz="1200" b="1">
                <a:latin typeface="Helvetica" pitchFamily="-105" charset="0"/>
              </a:endParaRPr>
            </a:p>
          </p:txBody>
        </p:sp>
      </p:grpSp>
      <p:sp>
        <p:nvSpPr>
          <p:cNvPr id="65541" name="Rectangle 6"/>
          <p:cNvSpPr>
            <a:spLocks noGrp="1" noChangeArrowheads="1"/>
          </p:cNvSpPr>
          <p:nvPr>
            <p:ph type="title"/>
          </p:nvPr>
        </p:nvSpPr>
        <p:spPr/>
        <p:txBody>
          <a:bodyPr/>
          <a:lstStyle/>
          <a:p>
            <a:r>
              <a:rPr lang="en-US" sz="3200" dirty="0" smtClean="0">
                <a:ea typeface="ＭＳ Ｐゴシック" pitchFamily="-105" charset="-128"/>
              </a:rPr>
              <a:t>Frequency-Time </a:t>
            </a:r>
            <a:br>
              <a:rPr lang="en-US" sz="3200" dirty="0" smtClean="0">
                <a:ea typeface="ＭＳ Ｐゴシック" pitchFamily="-105" charset="-128"/>
              </a:rPr>
            </a:br>
            <a:r>
              <a:rPr lang="en-US" sz="3200" dirty="0" smtClean="0">
                <a:ea typeface="ＭＳ Ｐゴシック" pitchFamily="-105" charset="-128"/>
              </a:rPr>
              <a:t>Characteristics of GW Sources</a:t>
            </a:r>
          </a:p>
        </p:txBody>
      </p:sp>
      <p:grpSp>
        <p:nvGrpSpPr>
          <p:cNvPr id="65542" name="Group 8"/>
          <p:cNvGrpSpPr>
            <a:grpSpLocks/>
          </p:cNvGrpSpPr>
          <p:nvPr/>
        </p:nvGrpSpPr>
        <p:grpSpPr bwMode="auto">
          <a:xfrm>
            <a:off x="1814513" y="1841500"/>
            <a:ext cx="398462" cy="2819400"/>
            <a:chOff x="502" y="1160"/>
            <a:chExt cx="251" cy="1776"/>
          </a:xfrm>
        </p:grpSpPr>
        <p:sp>
          <p:nvSpPr>
            <p:cNvPr id="65582" name="Freeform 9"/>
            <p:cNvSpPr>
              <a:spLocks/>
            </p:cNvSpPr>
            <p:nvPr/>
          </p:nvSpPr>
          <p:spPr bwMode="auto">
            <a:xfrm>
              <a:off x="706" y="1160"/>
              <a:ext cx="47" cy="1776"/>
            </a:xfrm>
            <a:custGeom>
              <a:avLst/>
              <a:gdLst>
                <a:gd name="T0" fmla="*/ 0 w 1"/>
                <a:gd name="T1" fmla="*/ 3120 h 1472"/>
                <a:gd name="T2" fmla="*/ 0 w 1"/>
                <a:gd name="T3" fmla="*/ 0 h 1472"/>
                <a:gd name="T4" fmla="*/ 0 60000 65536"/>
                <a:gd name="T5" fmla="*/ 0 60000 65536"/>
                <a:gd name="T6" fmla="*/ 0 w 1"/>
                <a:gd name="T7" fmla="*/ 0 h 1472"/>
                <a:gd name="T8" fmla="*/ 1 w 1"/>
                <a:gd name="T9" fmla="*/ 1472 h 1472"/>
              </a:gdLst>
              <a:ahLst/>
              <a:cxnLst>
                <a:cxn ang="T4">
                  <a:pos x="T0" y="T1"/>
                </a:cxn>
                <a:cxn ang="T5">
                  <a:pos x="T2" y="T3"/>
                </a:cxn>
              </a:cxnLst>
              <a:rect l="T6" t="T7" r="T8" b="T9"/>
              <a:pathLst>
                <a:path w="1" h="1472">
                  <a:moveTo>
                    <a:pt x="0" y="1472"/>
                  </a:moveTo>
                  <a:cubicBezTo>
                    <a:pt x="0" y="1472"/>
                    <a:pt x="0" y="736"/>
                    <a:pt x="0" y="0"/>
                  </a:cubicBezTo>
                </a:path>
              </a:pathLst>
            </a:custGeom>
            <a:noFill/>
            <a:ln w="101600">
              <a:pattFill prst="pct50">
                <a:fgClr>
                  <a:srgbClr val="FF0000"/>
                </a:fgClr>
                <a:bgClr>
                  <a:srgbClr val="FF5050"/>
                </a:bgClr>
              </a:pattFill>
              <a:round/>
              <a:headEnd type="none" w="sm" len="sm"/>
              <a:tailEnd type="none" w="sm" len="sm"/>
            </a:ln>
          </p:spPr>
          <p:txBody>
            <a:bodyPr wrap="none" anchor="ctr"/>
            <a:lstStyle/>
            <a:p>
              <a:endParaRPr lang="en-US"/>
            </a:p>
          </p:txBody>
        </p:sp>
        <p:sp>
          <p:nvSpPr>
            <p:cNvPr id="65583" name="Text Box 10"/>
            <p:cNvSpPr txBox="1">
              <a:spLocks noChangeArrowheads="1"/>
            </p:cNvSpPr>
            <p:nvPr/>
          </p:nvSpPr>
          <p:spPr bwMode="auto">
            <a:xfrm rot="-5400000">
              <a:off x="397" y="1908"/>
              <a:ext cx="383" cy="173"/>
            </a:xfrm>
            <a:prstGeom prst="rect">
              <a:avLst/>
            </a:prstGeom>
            <a:noFill/>
            <a:ln w="12700">
              <a:noFill/>
              <a:miter lim="800000"/>
              <a:headEnd type="none" w="sm" len="sm"/>
              <a:tailEnd type="none" w="sm" len="sm"/>
            </a:ln>
          </p:spPr>
          <p:txBody>
            <a:bodyPr wrap="none">
              <a:spAutoFit/>
            </a:bodyPr>
            <a:lstStyle/>
            <a:p>
              <a:r>
                <a:rPr lang="en-US" sz="1200" b="1">
                  <a:solidFill>
                    <a:srgbClr val="FF0000"/>
                  </a:solidFill>
                  <a:latin typeface="Times" pitchFamily="-105" charset="0"/>
                </a:rPr>
                <a:t>Bursts</a:t>
              </a:r>
              <a:endParaRPr lang="en-US" sz="1200" b="1">
                <a:latin typeface="Helvetica" pitchFamily="-105" charset="0"/>
              </a:endParaRPr>
            </a:p>
          </p:txBody>
        </p:sp>
      </p:grpSp>
      <p:grpSp>
        <p:nvGrpSpPr>
          <p:cNvPr id="65543" name="Group 13"/>
          <p:cNvGrpSpPr>
            <a:grpSpLocks/>
          </p:cNvGrpSpPr>
          <p:nvPr/>
        </p:nvGrpSpPr>
        <p:grpSpPr bwMode="auto">
          <a:xfrm>
            <a:off x="4979988" y="2247900"/>
            <a:ext cx="1117600" cy="346075"/>
            <a:chOff x="2496" y="1416"/>
            <a:chExt cx="704" cy="218"/>
          </a:xfrm>
        </p:grpSpPr>
        <p:sp>
          <p:nvSpPr>
            <p:cNvPr id="65580" name="Line 14"/>
            <p:cNvSpPr>
              <a:spLocks noChangeShapeType="1"/>
            </p:cNvSpPr>
            <p:nvPr/>
          </p:nvSpPr>
          <p:spPr bwMode="auto">
            <a:xfrm>
              <a:off x="2496" y="1416"/>
              <a:ext cx="704" cy="16"/>
            </a:xfrm>
            <a:prstGeom prst="line">
              <a:avLst/>
            </a:prstGeom>
            <a:noFill/>
            <a:ln w="57150">
              <a:solidFill>
                <a:schemeClr val="tx2"/>
              </a:solidFill>
              <a:round/>
              <a:headEnd/>
              <a:tailEnd/>
            </a:ln>
          </p:spPr>
          <p:txBody>
            <a:bodyPr wrap="none" anchor="ctr"/>
            <a:lstStyle/>
            <a:p>
              <a:endParaRPr lang="en-US"/>
            </a:p>
          </p:txBody>
        </p:sp>
        <p:sp>
          <p:nvSpPr>
            <p:cNvPr id="65581" name="Text Box 15"/>
            <p:cNvSpPr txBox="1">
              <a:spLocks noChangeArrowheads="1"/>
            </p:cNvSpPr>
            <p:nvPr/>
          </p:nvSpPr>
          <p:spPr bwMode="auto">
            <a:xfrm>
              <a:off x="2590" y="1461"/>
              <a:ext cx="575" cy="173"/>
            </a:xfrm>
            <a:prstGeom prst="rect">
              <a:avLst/>
            </a:prstGeom>
            <a:noFill/>
            <a:ln w="9525">
              <a:noFill/>
              <a:miter lim="800000"/>
              <a:headEnd/>
              <a:tailEnd/>
            </a:ln>
          </p:spPr>
          <p:txBody>
            <a:bodyPr wrap="none">
              <a:spAutoFit/>
            </a:bodyPr>
            <a:lstStyle/>
            <a:p>
              <a:r>
                <a:rPr lang="en-US" sz="1200" b="1">
                  <a:solidFill>
                    <a:schemeClr val="tx2"/>
                  </a:solidFill>
                  <a:latin typeface="Times" pitchFamily="-105" charset="0"/>
                </a:rPr>
                <a:t>Ringdowns</a:t>
              </a:r>
              <a:endParaRPr lang="en-US" sz="1000" b="1">
                <a:solidFill>
                  <a:schemeClr val="tx2"/>
                </a:solidFill>
                <a:latin typeface="Helvetica" pitchFamily="-105" charset="0"/>
              </a:endParaRPr>
            </a:p>
          </p:txBody>
        </p:sp>
      </p:grpSp>
      <p:sp>
        <p:nvSpPr>
          <p:cNvPr id="65544" name="Text Box 18"/>
          <p:cNvSpPr txBox="1">
            <a:spLocks noChangeArrowheads="1"/>
          </p:cNvSpPr>
          <p:nvPr/>
        </p:nvSpPr>
        <p:spPr bwMode="auto">
          <a:xfrm>
            <a:off x="2679700" y="2686050"/>
            <a:ext cx="1763713" cy="274638"/>
          </a:xfrm>
          <a:prstGeom prst="rect">
            <a:avLst/>
          </a:prstGeom>
          <a:noFill/>
          <a:ln w="12700">
            <a:noFill/>
            <a:miter lim="800000"/>
            <a:headEnd type="none" w="sm" len="sm"/>
            <a:tailEnd type="none" w="sm" len="sm"/>
          </a:ln>
        </p:spPr>
        <p:txBody>
          <a:bodyPr wrap="none">
            <a:spAutoFit/>
          </a:bodyPr>
          <a:lstStyle/>
          <a:p>
            <a:r>
              <a:rPr lang="en-US" sz="1200" b="1">
                <a:solidFill>
                  <a:srgbClr val="663300"/>
                </a:solidFill>
                <a:latin typeface="Times" pitchFamily="-105" charset="0"/>
              </a:rPr>
              <a:t>Broadband Background</a:t>
            </a:r>
            <a:endParaRPr lang="en-US" sz="1200" b="1">
              <a:solidFill>
                <a:srgbClr val="663300"/>
              </a:solidFill>
              <a:latin typeface="Helvetica" pitchFamily="-105" charset="0"/>
            </a:endParaRPr>
          </a:p>
        </p:txBody>
      </p:sp>
      <p:grpSp>
        <p:nvGrpSpPr>
          <p:cNvPr id="65545" name="Group 21"/>
          <p:cNvGrpSpPr>
            <a:grpSpLocks/>
          </p:cNvGrpSpPr>
          <p:nvPr/>
        </p:nvGrpSpPr>
        <p:grpSpPr bwMode="auto">
          <a:xfrm>
            <a:off x="1741488" y="3422650"/>
            <a:ext cx="5143500" cy="411163"/>
            <a:chOff x="456" y="2156"/>
            <a:chExt cx="3240" cy="259"/>
          </a:xfrm>
        </p:grpSpPr>
        <p:sp>
          <p:nvSpPr>
            <p:cNvPr id="65578" name="Freeform 22"/>
            <p:cNvSpPr>
              <a:spLocks/>
            </p:cNvSpPr>
            <p:nvPr/>
          </p:nvSpPr>
          <p:spPr bwMode="auto">
            <a:xfrm>
              <a:off x="456" y="2368"/>
              <a:ext cx="3240" cy="47"/>
            </a:xfrm>
            <a:custGeom>
              <a:avLst/>
              <a:gdLst>
                <a:gd name="T0" fmla="*/ 0 w 2904"/>
                <a:gd name="T1" fmla="*/ 0 h 1"/>
                <a:gd name="T2" fmla="*/ 4500 w 2904"/>
                <a:gd name="T3" fmla="*/ 0 h 1"/>
                <a:gd name="T4" fmla="*/ 0 60000 65536"/>
                <a:gd name="T5" fmla="*/ 0 60000 65536"/>
                <a:gd name="T6" fmla="*/ 0 w 2904"/>
                <a:gd name="T7" fmla="*/ 0 h 1"/>
                <a:gd name="T8" fmla="*/ 2904 w 2904"/>
                <a:gd name="T9" fmla="*/ 1 h 1"/>
              </a:gdLst>
              <a:ahLst/>
              <a:cxnLst>
                <a:cxn ang="T4">
                  <a:pos x="T0" y="T1"/>
                </a:cxn>
                <a:cxn ang="T5">
                  <a:pos x="T2" y="T3"/>
                </a:cxn>
              </a:cxnLst>
              <a:rect l="T6" t="T7" r="T8" b="T9"/>
              <a:pathLst>
                <a:path w="2904" h="1">
                  <a:moveTo>
                    <a:pt x="0" y="0"/>
                  </a:moveTo>
                  <a:cubicBezTo>
                    <a:pt x="1210" y="0"/>
                    <a:pt x="2420" y="0"/>
                    <a:pt x="2904" y="0"/>
                  </a:cubicBezTo>
                </a:path>
              </a:pathLst>
            </a:custGeom>
            <a:noFill/>
            <a:ln w="76200">
              <a:pattFill prst="wdDnDiag">
                <a:fgClr>
                  <a:srgbClr val="006600"/>
                </a:fgClr>
                <a:bgClr>
                  <a:srgbClr val="C8CA76"/>
                </a:bgClr>
              </a:pattFill>
              <a:round/>
              <a:headEnd type="none" w="sm" len="sm"/>
              <a:tailEnd type="none" w="sm" len="sm"/>
            </a:ln>
          </p:spPr>
          <p:txBody>
            <a:bodyPr wrap="none" anchor="ctr"/>
            <a:lstStyle/>
            <a:p>
              <a:endParaRPr lang="en-US"/>
            </a:p>
          </p:txBody>
        </p:sp>
        <p:sp>
          <p:nvSpPr>
            <p:cNvPr id="65579" name="Text Box 23"/>
            <p:cNvSpPr txBox="1">
              <a:spLocks noChangeArrowheads="1"/>
            </p:cNvSpPr>
            <p:nvPr/>
          </p:nvSpPr>
          <p:spPr bwMode="auto">
            <a:xfrm>
              <a:off x="1335" y="2156"/>
              <a:ext cx="956" cy="173"/>
            </a:xfrm>
            <a:prstGeom prst="rect">
              <a:avLst/>
            </a:prstGeom>
            <a:noFill/>
            <a:ln w="12700">
              <a:noFill/>
              <a:miter lim="800000"/>
              <a:headEnd type="none" w="sm" len="sm"/>
              <a:tailEnd type="none" w="sm" len="sm"/>
            </a:ln>
          </p:spPr>
          <p:txBody>
            <a:bodyPr wrap="none">
              <a:spAutoFit/>
            </a:bodyPr>
            <a:lstStyle/>
            <a:p>
              <a:r>
                <a:rPr lang="en-US" sz="1200" b="1">
                  <a:solidFill>
                    <a:srgbClr val="26791D"/>
                  </a:solidFill>
                  <a:latin typeface="Times" pitchFamily="-105" charset="0"/>
                </a:rPr>
                <a:t>CW (quasi-periodic)</a:t>
              </a:r>
              <a:endParaRPr lang="en-US" sz="1200" b="1">
                <a:solidFill>
                  <a:srgbClr val="26791D"/>
                </a:solidFill>
                <a:latin typeface="Helvetica" pitchFamily="-105" charset="0"/>
              </a:endParaRPr>
            </a:p>
          </p:txBody>
        </p:sp>
      </p:grpSp>
      <p:grpSp>
        <p:nvGrpSpPr>
          <p:cNvPr id="65546" name="Group 26"/>
          <p:cNvGrpSpPr>
            <a:grpSpLocks/>
          </p:cNvGrpSpPr>
          <p:nvPr/>
        </p:nvGrpSpPr>
        <p:grpSpPr bwMode="auto">
          <a:xfrm>
            <a:off x="1804988" y="2108200"/>
            <a:ext cx="3111500" cy="2292350"/>
            <a:chOff x="496" y="1328"/>
            <a:chExt cx="1960" cy="1444"/>
          </a:xfrm>
        </p:grpSpPr>
        <p:sp>
          <p:nvSpPr>
            <p:cNvPr id="65576" name="Text Box 27"/>
            <p:cNvSpPr txBox="1">
              <a:spLocks noChangeArrowheads="1"/>
            </p:cNvSpPr>
            <p:nvPr/>
          </p:nvSpPr>
          <p:spPr bwMode="auto">
            <a:xfrm>
              <a:off x="1335" y="2564"/>
              <a:ext cx="399" cy="173"/>
            </a:xfrm>
            <a:prstGeom prst="rect">
              <a:avLst/>
            </a:prstGeom>
            <a:noFill/>
            <a:ln w="12700">
              <a:noFill/>
              <a:miter lim="800000"/>
              <a:headEnd type="none" w="sm" len="sm"/>
              <a:tailEnd type="none" w="sm" len="sm"/>
            </a:ln>
          </p:spPr>
          <p:txBody>
            <a:bodyPr wrap="none">
              <a:spAutoFit/>
            </a:bodyPr>
            <a:lstStyle/>
            <a:p>
              <a:r>
                <a:rPr lang="en-US" sz="1200" b="1">
                  <a:solidFill>
                    <a:srgbClr val="3333FF"/>
                  </a:solidFill>
                  <a:latin typeface="Times" pitchFamily="-105" charset="0"/>
                </a:rPr>
                <a:t>Chirps</a:t>
              </a:r>
              <a:endParaRPr lang="en-US" sz="1200" b="1">
                <a:latin typeface="Helvetica" pitchFamily="-105" charset="0"/>
              </a:endParaRPr>
            </a:p>
          </p:txBody>
        </p:sp>
        <p:sp>
          <p:nvSpPr>
            <p:cNvPr id="65577" name="Freeform 28"/>
            <p:cNvSpPr>
              <a:spLocks/>
            </p:cNvSpPr>
            <p:nvPr/>
          </p:nvSpPr>
          <p:spPr bwMode="auto">
            <a:xfrm>
              <a:off x="496" y="1328"/>
              <a:ext cx="1960" cy="1444"/>
            </a:xfrm>
            <a:custGeom>
              <a:avLst/>
              <a:gdLst>
                <a:gd name="T0" fmla="*/ 0 w 1960"/>
                <a:gd name="T1" fmla="*/ 896 h 1692"/>
                <a:gd name="T2" fmla="*/ 136 w 1960"/>
                <a:gd name="T3" fmla="*/ 896 h 1692"/>
                <a:gd name="T4" fmla="*/ 320 w 1960"/>
                <a:gd name="T5" fmla="*/ 896 h 1692"/>
                <a:gd name="T6" fmla="*/ 576 w 1960"/>
                <a:gd name="T7" fmla="*/ 896 h 1692"/>
                <a:gd name="T8" fmla="*/ 752 w 1960"/>
                <a:gd name="T9" fmla="*/ 896 h 1692"/>
                <a:gd name="T10" fmla="*/ 976 w 1960"/>
                <a:gd name="T11" fmla="*/ 896 h 1692"/>
                <a:gd name="T12" fmla="*/ 1216 w 1960"/>
                <a:gd name="T13" fmla="*/ 882 h 1692"/>
                <a:gd name="T14" fmla="*/ 1432 w 1960"/>
                <a:gd name="T15" fmla="*/ 848 h 1692"/>
                <a:gd name="T16" fmla="*/ 1680 w 1960"/>
                <a:gd name="T17" fmla="*/ 777 h 1692"/>
                <a:gd name="T18" fmla="*/ 1872 w 1960"/>
                <a:gd name="T19" fmla="*/ 611 h 1692"/>
                <a:gd name="T20" fmla="*/ 1936 w 1960"/>
                <a:gd name="T21" fmla="*/ 348 h 1692"/>
                <a:gd name="T22" fmla="*/ 1960 w 1960"/>
                <a:gd name="T23" fmla="*/ 0 h 16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60"/>
                <a:gd name="T37" fmla="*/ 0 h 1692"/>
                <a:gd name="T38" fmla="*/ 1960 w 1960"/>
                <a:gd name="T39" fmla="*/ 1692 h 16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60" h="1692">
                  <a:moveTo>
                    <a:pt x="0" y="1688"/>
                  </a:moveTo>
                  <a:cubicBezTo>
                    <a:pt x="41" y="1688"/>
                    <a:pt x="82" y="1688"/>
                    <a:pt x="136" y="1688"/>
                  </a:cubicBezTo>
                  <a:cubicBezTo>
                    <a:pt x="189" y="1688"/>
                    <a:pt x="246" y="1688"/>
                    <a:pt x="320" y="1688"/>
                  </a:cubicBezTo>
                  <a:cubicBezTo>
                    <a:pt x="393" y="1688"/>
                    <a:pt x="504" y="1688"/>
                    <a:pt x="576" y="1688"/>
                  </a:cubicBezTo>
                  <a:cubicBezTo>
                    <a:pt x="648" y="1688"/>
                    <a:pt x="685" y="1688"/>
                    <a:pt x="752" y="1688"/>
                  </a:cubicBezTo>
                  <a:cubicBezTo>
                    <a:pt x="818" y="1688"/>
                    <a:pt x="898" y="1692"/>
                    <a:pt x="976" y="1688"/>
                  </a:cubicBezTo>
                  <a:cubicBezTo>
                    <a:pt x="1053" y="1684"/>
                    <a:pt x="1139" y="1678"/>
                    <a:pt x="1216" y="1664"/>
                  </a:cubicBezTo>
                  <a:cubicBezTo>
                    <a:pt x="1292" y="1649"/>
                    <a:pt x="1354" y="1633"/>
                    <a:pt x="1432" y="1600"/>
                  </a:cubicBezTo>
                  <a:cubicBezTo>
                    <a:pt x="1509" y="1566"/>
                    <a:pt x="1606" y="1538"/>
                    <a:pt x="1680" y="1464"/>
                  </a:cubicBezTo>
                  <a:cubicBezTo>
                    <a:pt x="1753" y="1389"/>
                    <a:pt x="1829" y="1286"/>
                    <a:pt x="1872" y="1152"/>
                  </a:cubicBezTo>
                  <a:cubicBezTo>
                    <a:pt x="1914" y="1017"/>
                    <a:pt x="1921" y="847"/>
                    <a:pt x="1936" y="656"/>
                  </a:cubicBezTo>
                  <a:cubicBezTo>
                    <a:pt x="1950" y="464"/>
                    <a:pt x="1955" y="232"/>
                    <a:pt x="1960" y="0"/>
                  </a:cubicBezTo>
                </a:path>
              </a:pathLst>
            </a:custGeom>
            <a:noFill/>
            <a:ln w="57150">
              <a:solidFill>
                <a:srgbClr val="3333FF"/>
              </a:solidFill>
              <a:round/>
              <a:headEnd/>
              <a:tailEnd type="oval" w="sm" len="sm"/>
            </a:ln>
          </p:spPr>
          <p:txBody>
            <a:bodyPr wrap="none" anchor="ctr"/>
            <a:lstStyle/>
            <a:p>
              <a:endParaRPr lang="en-US"/>
            </a:p>
          </p:txBody>
        </p:sp>
      </p:grpSp>
      <p:grpSp>
        <p:nvGrpSpPr>
          <p:cNvPr id="65547" name="Group 31"/>
          <p:cNvGrpSpPr>
            <a:grpSpLocks/>
          </p:cNvGrpSpPr>
          <p:nvPr/>
        </p:nvGrpSpPr>
        <p:grpSpPr bwMode="auto">
          <a:xfrm>
            <a:off x="1017588" y="3530600"/>
            <a:ext cx="3317875" cy="2843213"/>
            <a:chOff x="0" y="2224"/>
            <a:chExt cx="2090" cy="1791"/>
          </a:xfrm>
        </p:grpSpPr>
        <p:grpSp>
          <p:nvGrpSpPr>
            <p:cNvPr id="65563" name="Group 32"/>
            <p:cNvGrpSpPr>
              <a:grpSpLocks/>
            </p:cNvGrpSpPr>
            <p:nvPr/>
          </p:nvGrpSpPr>
          <p:grpSpPr bwMode="auto">
            <a:xfrm>
              <a:off x="0" y="2224"/>
              <a:ext cx="2090" cy="1791"/>
              <a:chOff x="0" y="2224"/>
              <a:chExt cx="2090" cy="1791"/>
            </a:xfrm>
          </p:grpSpPr>
          <p:sp>
            <p:nvSpPr>
              <p:cNvPr id="65565" name="Text Box 33"/>
              <p:cNvSpPr txBox="1">
                <a:spLocks noChangeArrowheads="1"/>
              </p:cNvSpPr>
              <p:nvPr/>
            </p:nvSpPr>
            <p:spPr bwMode="auto">
              <a:xfrm>
                <a:off x="1390" y="3842"/>
                <a:ext cx="313"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time</a:t>
                </a:r>
                <a:endParaRPr lang="en-US" sz="1200" b="1">
                  <a:latin typeface="Helvetica" pitchFamily="-105" charset="0"/>
                </a:endParaRPr>
              </a:p>
            </p:txBody>
          </p:sp>
          <p:grpSp>
            <p:nvGrpSpPr>
              <p:cNvPr id="65566" name="Group 34"/>
              <p:cNvGrpSpPr>
                <a:grpSpLocks/>
              </p:cNvGrpSpPr>
              <p:nvPr/>
            </p:nvGrpSpPr>
            <p:grpSpPr bwMode="auto">
              <a:xfrm>
                <a:off x="0" y="2224"/>
                <a:ext cx="2090" cy="1590"/>
                <a:chOff x="0" y="2224"/>
                <a:chExt cx="2090" cy="1590"/>
              </a:xfrm>
            </p:grpSpPr>
            <p:grpSp>
              <p:nvGrpSpPr>
                <p:cNvPr id="65568" name="Group 35"/>
                <p:cNvGrpSpPr>
                  <a:grpSpLocks/>
                </p:cNvGrpSpPr>
                <p:nvPr/>
              </p:nvGrpSpPr>
              <p:grpSpPr bwMode="auto">
                <a:xfrm>
                  <a:off x="808" y="2224"/>
                  <a:ext cx="1282" cy="1590"/>
                  <a:chOff x="2600" y="2256"/>
                  <a:chExt cx="1282" cy="1590"/>
                </a:xfrm>
              </p:grpSpPr>
              <p:pic>
                <p:nvPicPr>
                  <p:cNvPr id="65573" name="Picture 36"/>
                  <p:cNvPicPr>
                    <a:picLocks noChangeAspect="1" noChangeArrowheads="1"/>
                  </p:cNvPicPr>
                  <p:nvPr/>
                </p:nvPicPr>
                <p:blipFill>
                  <a:blip r:embed="rId4"/>
                  <a:srcRect/>
                  <a:stretch>
                    <a:fillRect/>
                  </a:stretch>
                </p:blipFill>
                <p:spPr bwMode="auto">
                  <a:xfrm>
                    <a:off x="2839" y="3204"/>
                    <a:ext cx="1043" cy="642"/>
                  </a:xfrm>
                  <a:prstGeom prst="rect">
                    <a:avLst/>
                  </a:prstGeom>
                  <a:noFill/>
                  <a:ln w="57150" cmpd="thinThick">
                    <a:solidFill>
                      <a:srgbClr val="3333FF"/>
                    </a:solidFill>
                    <a:miter lim="800000"/>
                    <a:headEnd/>
                    <a:tailEnd/>
                  </a:ln>
                </p:spPr>
              </p:pic>
              <p:sp>
                <p:nvSpPr>
                  <p:cNvPr id="65574" name="Oval 37"/>
                  <p:cNvSpPr>
                    <a:spLocks noChangeArrowheads="1"/>
                  </p:cNvSpPr>
                  <p:nvPr/>
                </p:nvSpPr>
                <p:spPr bwMode="auto">
                  <a:xfrm>
                    <a:off x="2800" y="2256"/>
                    <a:ext cx="264" cy="264"/>
                  </a:xfrm>
                  <a:prstGeom prst="ellipse">
                    <a:avLst/>
                  </a:prstGeom>
                  <a:noFill/>
                  <a:ln w="38100">
                    <a:solidFill>
                      <a:srgbClr val="FF0000"/>
                    </a:solidFill>
                    <a:round/>
                    <a:headEnd type="none" w="sm" len="sm"/>
                    <a:tailEnd type="none" w="sm" len="sm"/>
                  </a:ln>
                </p:spPr>
                <p:txBody>
                  <a:bodyPr wrap="none" anchor="ctr"/>
                  <a:lstStyle/>
                  <a:p>
                    <a:endParaRPr lang="en-US"/>
                  </a:p>
                </p:txBody>
              </p:sp>
              <p:sp>
                <p:nvSpPr>
                  <p:cNvPr id="65575" name="Arc 38"/>
                  <p:cNvSpPr>
                    <a:spLocks/>
                  </p:cNvSpPr>
                  <p:nvPr/>
                </p:nvSpPr>
                <p:spPr bwMode="auto">
                  <a:xfrm flipH="1">
                    <a:off x="2600" y="2475"/>
                    <a:ext cx="711" cy="931"/>
                  </a:xfrm>
                  <a:custGeom>
                    <a:avLst/>
                    <a:gdLst>
                      <a:gd name="T0" fmla="*/ 0 w 21600"/>
                      <a:gd name="T1" fmla="*/ 0 h 35513"/>
                      <a:gd name="T2" fmla="*/ 0 w 21600"/>
                      <a:gd name="T3" fmla="*/ 0 h 35513"/>
                      <a:gd name="T4" fmla="*/ 0 w 21600"/>
                      <a:gd name="T5" fmla="*/ 0 h 35513"/>
                      <a:gd name="T6" fmla="*/ 0 60000 65536"/>
                      <a:gd name="T7" fmla="*/ 0 60000 65536"/>
                      <a:gd name="T8" fmla="*/ 0 60000 65536"/>
                      <a:gd name="T9" fmla="*/ 0 w 21600"/>
                      <a:gd name="T10" fmla="*/ 0 h 35513"/>
                      <a:gd name="T11" fmla="*/ 21600 w 21600"/>
                      <a:gd name="T12" fmla="*/ 35513 h 35513"/>
                    </a:gdLst>
                    <a:ahLst/>
                    <a:cxnLst>
                      <a:cxn ang="T6">
                        <a:pos x="T0" y="T1"/>
                      </a:cxn>
                      <a:cxn ang="T7">
                        <a:pos x="T2" y="T3"/>
                      </a:cxn>
                      <a:cxn ang="T8">
                        <a:pos x="T4" y="T5"/>
                      </a:cxn>
                    </a:cxnLst>
                    <a:rect l="T9" t="T10" r="T11" b="T12"/>
                    <a:pathLst>
                      <a:path w="21600" h="35513" fill="none" extrusionOk="0">
                        <a:moveTo>
                          <a:pt x="14674" y="-1"/>
                        </a:moveTo>
                        <a:cubicBezTo>
                          <a:pt x="19090" y="4087"/>
                          <a:pt x="21600" y="9831"/>
                          <a:pt x="21600" y="15849"/>
                        </a:cubicBezTo>
                        <a:cubicBezTo>
                          <a:pt x="21600" y="24320"/>
                          <a:pt x="16648" y="32009"/>
                          <a:pt x="8936" y="35513"/>
                        </a:cubicBezTo>
                      </a:path>
                      <a:path w="21600" h="35513" stroke="0" extrusionOk="0">
                        <a:moveTo>
                          <a:pt x="14674" y="-1"/>
                        </a:moveTo>
                        <a:cubicBezTo>
                          <a:pt x="19090" y="4087"/>
                          <a:pt x="21600" y="9831"/>
                          <a:pt x="21600" y="15849"/>
                        </a:cubicBezTo>
                        <a:cubicBezTo>
                          <a:pt x="21600" y="24320"/>
                          <a:pt x="16648" y="32009"/>
                          <a:pt x="8936" y="35513"/>
                        </a:cubicBezTo>
                        <a:lnTo>
                          <a:pt x="0" y="15849"/>
                        </a:lnTo>
                        <a:close/>
                      </a:path>
                    </a:pathLst>
                  </a:custGeom>
                  <a:noFill/>
                  <a:ln w="19050">
                    <a:solidFill>
                      <a:srgbClr val="FF0000"/>
                    </a:solidFill>
                    <a:round/>
                    <a:headEnd type="none" w="sm" len="sm"/>
                    <a:tailEnd type="triangle" w="sm" len="sm"/>
                  </a:ln>
                </p:spPr>
                <p:txBody>
                  <a:bodyPr wrap="none" anchor="ctr"/>
                  <a:lstStyle/>
                  <a:p>
                    <a:endParaRPr lang="en-US"/>
                  </a:p>
                </p:txBody>
              </p:sp>
            </p:grpSp>
            <p:grpSp>
              <p:nvGrpSpPr>
                <p:cNvPr id="65569" name="Group 39"/>
                <p:cNvGrpSpPr>
                  <a:grpSpLocks/>
                </p:cNvGrpSpPr>
                <p:nvPr/>
              </p:nvGrpSpPr>
              <p:grpSpPr bwMode="auto">
                <a:xfrm>
                  <a:off x="0" y="3232"/>
                  <a:ext cx="1928" cy="544"/>
                  <a:chOff x="0" y="3232"/>
                  <a:chExt cx="1928" cy="544"/>
                </a:xfrm>
              </p:grpSpPr>
              <p:sp>
                <p:nvSpPr>
                  <p:cNvPr id="65570" name="Line 40"/>
                  <p:cNvSpPr>
                    <a:spLocks noChangeShapeType="1"/>
                  </p:cNvSpPr>
                  <p:nvPr/>
                </p:nvSpPr>
                <p:spPr bwMode="auto">
                  <a:xfrm>
                    <a:off x="880" y="3240"/>
                    <a:ext cx="0" cy="536"/>
                  </a:xfrm>
                  <a:prstGeom prst="line">
                    <a:avLst/>
                  </a:prstGeom>
                  <a:noFill/>
                  <a:ln w="12700">
                    <a:solidFill>
                      <a:schemeClr val="tx2"/>
                    </a:solidFill>
                    <a:round/>
                    <a:headEnd type="triangle" w="med" len="med"/>
                    <a:tailEnd type="triangle" w="med" len="med"/>
                  </a:ln>
                </p:spPr>
                <p:txBody>
                  <a:bodyPr wrap="none" anchor="ctr"/>
                  <a:lstStyle/>
                  <a:p>
                    <a:endParaRPr lang="en-US"/>
                  </a:p>
                </p:txBody>
              </p:sp>
              <p:graphicFrame>
                <p:nvGraphicFramePr>
                  <p:cNvPr id="65539" name="Object 3"/>
                  <p:cNvGraphicFramePr>
                    <a:graphicFrameLocks noChangeAspect="1"/>
                  </p:cNvGraphicFramePr>
                  <p:nvPr/>
                </p:nvGraphicFramePr>
                <p:xfrm>
                  <a:off x="0" y="3324"/>
                  <a:ext cx="848" cy="360"/>
                </p:xfrm>
                <a:graphic>
                  <a:graphicData uri="http://schemas.openxmlformats.org/presentationml/2006/ole">
                    <mc:AlternateContent xmlns:mc="http://schemas.openxmlformats.org/markup-compatibility/2006">
                      <mc:Choice xmlns:v="urn:schemas-microsoft-com:vml" Requires="v">
                        <p:oleObj spid="_x0000_s2091" name="Equation" r:id="rId5" imgW="1346200" imgH="571500" progId="Equation.3">
                          <p:embed/>
                        </p:oleObj>
                      </mc:Choice>
                      <mc:Fallback>
                        <p:oleObj name="Equation" r:id="rId5" imgW="1346200" imgH="571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24"/>
                                <a:ext cx="848" cy="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571" name="Line 42"/>
                  <p:cNvSpPr>
                    <a:spLocks noChangeShapeType="1"/>
                  </p:cNvSpPr>
                  <p:nvPr/>
                </p:nvSpPr>
                <p:spPr bwMode="auto">
                  <a:xfrm>
                    <a:off x="688" y="3232"/>
                    <a:ext cx="1240"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sp>
                <p:nvSpPr>
                  <p:cNvPr id="65572" name="Line 43"/>
                  <p:cNvSpPr>
                    <a:spLocks noChangeShapeType="1"/>
                  </p:cNvSpPr>
                  <p:nvPr/>
                </p:nvSpPr>
                <p:spPr bwMode="auto">
                  <a:xfrm>
                    <a:off x="688" y="3768"/>
                    <a:ext cx="760"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grpSp>
          </p:grpSp>
          <p:sp>
            <p:nvSpPr>
              <p:cNvPr id="65567" name="Text Box 44"/>
              <p:cNvSpPr txBox="1">
                <a:spLocks noChangeArrowheads="1"/>
              </p:cNvSpPr>
              <p:nvPr/>
            </p:nvSpPr>
            <p:spPr bwMode="auto">
              <a:xfrm rot="-5400000">
                <a:off x="678" y="3408"/>
                <a:ext cx="575"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frequency</a:t>
                </a:r>
              </a:p>
            </p:txBody>
          </p:sp>
        </p:grpSp>
        <p:sp>
          <p:nvSpPr>
            <p:cNvPr id="65564" name="Text Box 45"/>
            <p:cNvSpPr txBox="1">
              <a:spLocks noChangeArrowheads="1"/>
            </p:cNvSpPr>
            <p:nvPr/>
          </p:nvSpPr>
          <p:spPr bwMode="auto">
            <a:xfrm>
              <a:off x="1080" y="2948"/>
              <a:ext cx="776" cy="192"/>
            </a:xfrm>
            <a:prstGeom prst="rect">
              <a:avLst/>
            </a:prstGeom>
            <a:noFill/>
            <a:ln w="9525">
              <a:noFill/>
              <a:miter lim="800000"/>
              <a:headEnd/>
              <a:tailEnd/>
            </a:ln>
          </p:spPr>
          <p:txBody>
            <a:bodyPr wrap="none">
              <a:spAutoFit/>
            </a:bodyPr>
            <a:lstStyle/>
            <a:p>
              <a:r>
                <a:rPr lang="en-US" sz="1400" b="1">
                  <a:solidFill>
                    <a:schemeClr val="accent2"/>
                  </a:solidFill>
                  <a:latin typeface="Helvetica" pitchFamily="-105" charset="0"/>
                </a:rPr>
                <a:t>Earth’s orbit</a:t>
              </a:r>
            </a:p>
          </p:txBody>
        </p:sp>
      </p:grpSp>
      <p:grpSp>
        <p:nvGrpSpPr>
          <p:cNvPr id="65548" name="Group 46"/>
          <p:cNvGrpSpPr>
            <a:grpSpLocks/>
          </p:cNvGrpSpPr>
          <p:nvPr/>
        </p:nvGrpSpPr>
        <p:grpSpPr bwMode="auto">
          <a:xfrm>
            <a:off x="3081338" y="4800600"/>
            <a:ext cx="4654550" cy="1641475"/>
            <a:chOff x="1300" y="3061"/>
            <a:chExt cx="2932" cy="1034"/>
          </a:xfrm>
        </p:grpSpPr>
        <p:grpSp>
          <p:nvGrpSpPr>
            <p:cNvPr id="65549" name="Group 47"/>
            <p:cNvGrpSpPr>
              <a:grpSpLocks/>
            </p:cNvGrpSpPr>
            <p:nvPr/>
          </p:nvGrpSpPr>
          <p:grpSpPr bwMode="auto">
            <a:xfrm>
              <a:off x="1300" y="3205"/>
              <a:ext cx="2932" cy="890"/>
              <a:chOff x="1300" y="3205"/>
              <a:chExt cx="2932" cy="890"/>
            </a:xfrm>
          </p:grpSpPr>
          <p:sp>
            <p:nvSpPr>
              <p:cNvPr id="65551" name="Text Box 48"/>
              <p:cNvSpPr txBox="1">
                <a:spLocks noChangeArrowheads="1"/>
              </p:cNvSpPr>
              <p:nvPr/>
            </p:nvSpPr>
            <p:spPr bwMode="auto">
              <a:xfrm rot="-5400000">
                <a:off x="1919" y="3503"/>
                <a:ext cx="575"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frequency</a:t>
                </a:r>
              </a:p>
            </p:txBody>
          </p:sp>
          <p:sp>
            <p:nvSpPr>
              <p:cNvPr id="65552" name="Text Box 49"/>
              <p:cNvSpPr txBox="1">
                <a:spLocks noChangeArrowheads="1"/>
              </p:cNvSpPr>
              <p:nvPr/>
            </p:nvSpPr>
            <p:spPr bwMode="auto">
              <a:xfrm>
                <a:off x="2654" y="3922"/>
                <a:ext cx="313"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time</a:t>
                </a:r>
                <a:endParaRPr lang="en-US" sz="1200" b="1">
                  <a:latin typeface="Helvetica" pitchFamily="-105" charset="0"/>
                </a:endParaRPr>
              </a:p>
            </p:txBody>
          </p:sp>
          <p:grpSp>
            <p:nvGrpSpPr>
              <p:cNvPr id="65553" name="Group 50"/>
              <p:cNvGrpSpPr>
                <a:grpSpLocks/>
              </p:cNvGrpSpPr>
              <p:nvPr/>
            </p:nvGrpSpPr>
            <p:grpSpPr bwMode="auto">
              <a:xfrm>
                <a:off x="1300" y="3205"/>
                <a:ext cx="2932" cy="730"/>
                <a:chOff x="1300" y="3205"/>
                <a:chExt cx="2932" cy="730"/>
              </a:xfrm>
            </p:grpSpPr>
            <p:graphicFrame>
              <p:nvGraphicFramePr>
                <p:cNvPr id="65538" name="Object 2"/>
                <p:cNvGraphicFramePr>
                  <a:graphicFrameLocks noChangeAspect="1"/>
                </p:cNvGraphicFramePr>
                <p:nvPr/>
              </p:nvGraphicFramePr>
              <p:xfrm>
                <a:off x="3488" y="3420"/>
                <a:ext cx="744" cy="360"/>
              </p:xfrm>
              <a:graphic>
                <a:graphicData uri="http://schemas.openxmlformats.org/presentationml/2006/ole">
                  <mc:AlternateContent xmlns:mc="http://schemas.openxmlformats.org/markup-compatibility/2006">
                    <mc:Choice xmlns:v="urn:schemas-microsoft-com:vml" Requires="v">
                      <p:oleObj spid="_x0000_s2092" name="Equation" r:id="rId7" imgW="1181100" imgH="571500" progId="Equation.3">
                        <p:embed/>
                      </p:oleObj>
                    </mc:Choice>
                    <mc:Fallback>
                      <p:oleObj name="Equation" r:id="rId7" imgW="1181100" imgH="5715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8" y="3420"/>
                              <a:ext cx="744" cy="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554" name="Line 52"/>
                <p:cNvSpPr>
                  <a:spLocks noChangeShapeType="1"/>
                </p:cNvSpPr>
                <p:nvPr/>
              </p:nvSpPr>
              <p:spPr bwMode="auto">
                <a:xfrm flipH="1">
                  <a:off x="2704" y="3516"/>
                  <a:ext cx="792"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sp>
              <p:nvSpPr>
                <p:cNvPr id="65555" name="Line 53"/>
                <p:cNvSpPr>
                  <a:spLocks noChangeShapeType="1"/>
                </p:cNvSpPr>
                <p:nvPr/>
              </p:nvSpPr>
              <p:spPr bwMode="auto">
                <a:xfrm>
                  <a:off x="3416" y="3304"/>
                  <a:ext cx="0" cy="200"/>
                </a:xfrm>
                <a:prstGeom prst="line">
                  <a:avLst/>
                </a:prstGeom>
                <a:noFill/>
                <a:ln w="12700">
                  <a:solidFill>
                    <a:schemeClr val="tx2"/>
                  </a:solidFill>
                  <a:round/>
                  <a:headEnd type="none" w="sm" len="sm"/>
                  <a:tailEnd type="triangle" w="med" len="med"/>
                </a:ln>
              </p:spPr>
              <p:txBody>
                <a:bodyPr wrap="none" anchor="ctr"/>
                <a:lstStyle/>
                <a:p>
                  <a:endParaRPr lang="en-US"/>
                </a:p>
              </p:txBody>
            </p:sp>
            <p:sp>
              <p:nvSpPr>
                <p:cNvPr id="65556" name="Line 54"/>
                <p:cNvSpPr>
                  <a:spLocks noChangeShapeType="1"/>
                </p:cNvSpPr>
                <p:nvPr/>
              </p:nvSpPr>
              <p:spPr bwMode="auto">
                <a:xfrm flipV="1">
                  <a:off x="3416" y="3648"/>
                  <a:ext cx="0" cy="200"/>
                </a:xfrm>
                <a:prstGeom prst="line">
                  <a:avLst/>
                </a:prstGeom>
                <a:noFill/>
                <a:ln w="12700">
                  <a:solidFill>
                    <a:schemeClr val="tx2"/>
                  </a:solidFill>
                  <a:round/>
                  <a:headEnd type="none" w="sm" len="sm"/>
                  <a:tailEnd type="triangle" w="med" len="med"/>
                </a:ln>
              </p:spPr>
              <p:txBody>
                <a:bodyPr wrap="none" anchor="ctr"/>
                <a:lstStyle/>
                <a:p>
                  <a:endParaRPr lang="en-US"/>
                </a:p>
              </p:txBody>
            </p:sp>
            <p:sp>
              <p:nvSpPr>
                <p:cNvPr id="65557" name="Line 55"/>
                <p:cNvSpPr>
                  <a:spLocks noChangeShapeType="1"/>
                </p:cNvSpPr>
                <p:nvPr/>
              </p:nvSpPr>
              <p:spPr bwMode="auto">
                <a:xfrm flipH="1">
                  <a:off x="2704" y="3632"/>
                  <a:ext cx="792"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grpSp>
              <p:nvGrpSpPr>
                <p:cNvPr id="65558" name="Group 56"/>
                <p:cNvGrpSpPr>
                  <a:grpSpLocks/>
                </p:cNvGrpSpPr>
                <p:nvPr/>
              </p:nvGrpSpPr>
              <p:grpSpPr bwMode="auto">
                <a:xfrm>
                  <a:off x="1300" y="3205"/>
                  <a:ext cx="2043" cy="730"/>
                  <a:chOff x="1300" y="3205"/>
                  <a:chExt cx="2043" cy="730"/>
                </a:xfrm>
              </p:grpSpPr>
              <p:pic>
                <p:nvPicPr>
                  <p:cNvPr id="65559" name="Picture 57"/>
                  <p:cNvPicPr>
                    <a:picLocks noChangeAspect="1" noChangeArrowheads="1"/>
                  </p:cNvPicPr>
                  <p:nvPr/>
                </p:nvPicPr>
                <p:blipFill>
                  <a:blip r:embed="rId9"/>
                  <a:srcRect/>
                  <a:stretch>
                    <a:fillRect/>
                  </a:stretch>
                </p:blipFill>
                <p:spPr bwMode="auto">
                  <a:xfrm>
                    <a:off x="2296" y="3291"/>
                    <a:ext cx="1047" cy="644"/>
                  </a:xfrm>
                  <a:prstGeom prst="rect">
                    <a:avLst/>
                  </a:prstGeom>
                  <a:noFill/>
                  <a:ln w="57150" cmpd="thinThick">
                    <a:solidFill>
                      <a:srgbClr val="3333FF"/>
                    </a:solidFill>
                    <a:miter lim="800000"/>
                    <a:headEnd/>
                    <a:tailEnd/>
                  </a:ln>
                </p:spPr>
              </p:pic>
              <p:grpSp>
                <p:nvGrpSpPr>
                  <p:cNvPr id="65560" name="Group 58"/>
                  <p:cNvGrpSpPr>
                    <a:grpSpLocks/>
                  </p:cNvGrpSpPr>
                  <p:nvPr/>
                </p:nvGrpSpPr>
                <p:grpSpPr bwMode="auto">
                  <a:xfrm>
                    <a:off x="1300" y="3205"/>
                    <a:ext cx="1623" cy="563"/>
                    <a:chOff x="1300" y="3205"/>
                    <a:chExt cx="1623" cy="563"/>
                  </a:xfrm>
                </p:grpSpPr>
                <p:sp>
                  <p:nvSpPr>
                    <p:cNvPr id="65561" name="Arc 59"/>
                    <p:cNvSpPr>
                      <a:spLocks/>
                    </p:cNvSpPr>
                    <p:nvPr/>
                  </p:nvSpPr>
                  <p:spPr bwMode="auto">
                    <a:xfrm>
                      <a:off x="1485" y="3205"/>
                      <a:ext cx="1438" cy="536"/>
                    </a:xfrm>
                    <a:custGeom>
                      <a:avLst/>
                      <a:gdLst>
                        <a:gd name="T0" fmla="*/ 0 w 40689"/>
                        <a:gd name="T1" fmla="*/ 0 h 21600"/>
                        <a:gd name="T2" fmla="*/ 0 w 40689"/>
                        <a:gd name="T3" fmla="*/ 0 h 21600"/>
                        <a:gd name="T4" fmla="*/ 0 w 40689"/>
                        <a:gd name="T5" fmla="*/ 0 h 21600"/>
                        <a:gd name="T6" fmla="*/ 0 60000 65536"/>
                        <a:gd name="T7" fmla="*/ 0 60000 65536"/>
                        <a:gd name="T8" fmla="*/ 0 60000 65536"/>
                        <a:gd name="T9" fmla="*/ 0 w 40689"/>
                        <a:gd name="T10" fmla="*/ 0 h 21600"/>
                        <a:gd name="T11" fmla="*/ 40689 w 40689"/>
                        <a:gd name="T12" fmla="*/ 21600 h 21600"/>
                      </a:gdLst>
                      <a:ahLst/>
                      <a:cxnLst>
                        <a:cxn ang="T6">
                          <a:pos x="T0" y="T1"/>
                        </a:cxn>
                        <a:cxn ang="T7">
                          <a:pos x="T2" y="T3"/>
                        </a:cxn>
                        <a:cxn ang="T8">
                          <a:pos x="T4" y="T5"/>
                        </a:cxn>
                      </a:cxnLst>
                      <a:rect l="T9" t="T10" r="T11" b="T12"/>
                      <a:pathLst>
                        <a:path w="40689" h="21600" fill="none" extrusionOk="0">
                          <a:moveTo>
                            <a:pt x="-1" y="12969"/>
                          </a:moveTo>
                          <a:cubicBezTo>
                            <a:pt x="3432" y="5092"/>
                            <a:pt x="11207" y="-1"/>
                            <a:pt x="19800" y="-1"/>
                          </a:cubicBezTo>
                          <a:cubicBezTo>
                            <a:pt x="29614" y="-1"/>
                            <a:pt x="38194" y="6616"/>
                            <a:pt x="40690" y="16107"/>
                          </a:cubicBezTo>
                        </a:path>
                        <a:path w="40689" h="21600" stroke="0" extrusionOk="0">
                          <a:moveTo>
                            <a:pt x="-1" y="12969"/>
                          </a:moveTo>
                          <a:cubicBezTo>
                            <a:pt x="3432" y="5092"/>
                            <a:pt x="11207" y="-1"/>
                            <a:pt x="19800" y="-1"/>
                          </a:cubicBezTo>
                          <a:cubicBezTo>
                            <a:pt x="29614" y="-1"/>
                            <a:pt x="38194" y="6616"/>
                            <a:pt x="40690" y="16107"/>
                          </a:cubicBezTo>
                          <a:lnTo>
                            <a:pt x="19800" y="21600"/>
                          </a:lnTo>
                          <a:close/>
                        </a:path>
                      </a:pathLst>
                    </a:custGeom>
                    <a:noFill/>
                    <a:ln w="28575">
                      <a:solidFill>
                        <a:srgbClr val="FF0000"/>
                      </a:solidFill>
                      <a:round/>
                      <a:headEnd type="none" w="sm" len="sm"/>
                      <a:tailEnd type="triangle" w="sm" len="sm"/>
                    </a:ln>
                  </p:spPr>
                  <p:txBody>
                    <a:bodyPr wrap="none" anchor="ctr"/>
                    <a:lstStyle/>
                    <a:p>
                      <a:endParaRPr lang="en-US"/>
                    </a:p>
                  </p:txBody>
                </p:sp>
                <p:sp>
                  <p:nvSpPr>
                    <p:cNvPr id="65562" name="Oval 60"/>
                    <p:cNvSpPr>
                      <a:spLocks noChangeArrowheads="1"/>
                    </p:cNvSpPr>
                    <p:nvPr/>
                  </p:nvSpPr>
                  <p:spPr bwMode="auto">
                    <a:xfrm>
                      <a:off x="1300" y="3504"/>
                      <a:ext cx="264" cy="264"/>
                    </a:xfrm>
                    <a:prstGeom prst="ellipse">
                      <a:avLst/>
                    </a:prstGeom>
                    <a:noFill/>
                    <a:ln w="38100">
                      <a:solidFill>
                        <a:srgbClr val="FF0000"/>
                      </a:solidFill>
                      <a:round/>
                      <a:headEnd type="none" w="sm" len="sm"/>
                      <a:tailEnd type="none" w="sm" len="sm"/>
                    </a:ln>
                  </p:spPr>
                  <p:txBody>
                    <a:bodyPr wrap="none" anchor="ctr"/>
                    <a:lstStyle/>
                    <a:p>
                      <a:endParaRPr lang="en-US"/>
                    </a:p>
                  </p:txBody>
                </p:sp>
              </p:grpSp>
            </p:grpSp>
          </p:grpSp>
        </p:grpSp>
        <p:sp>
          <p:nvSpPr>
            <p:cNvPr id="65550" name="Text Box 61"/>
            <p:cNvSpPr txBox="1">
              <a:spLocks noChangeArrowheads="1"/>
            </p:cNvSpPr>
            <p:nvPr/>
          </p:nvSpPr>
          <p:spPr bwMode="auto">
            <a:xfrm>
              <a:off x="2480" y="3061"/>
              <a:ext cx="944" cy="192"/>
            </a:xfrm>
            <a:prstGeom prst="rect">
              <a:avLst/>
            </a:prstGeom>
            <a:noFill/>
            <a:ln w="9525">
              <a:noFill/>
              <a:miter lim="800000"/>
              <a:headEnd/>
              <a:tailEnd/>
            </a:ln>
          </p:spPr>
          <p:txBody>
            <a:bodyPr wrap="none">
              <a:spAutoFit/>
            </a:bodyPr>
            <a:lstStyle/>
            <a:p>
              <a:r>
                <a:rPr lang="en-US" sz="1400" b="1">
                  <a:solidFill>
                    <a:schemeClr val="accent2"/>
                  </a:solidFill>
                  <a:latin typeface="Helvetica" pitchFamily="-105" charset="0"/>
                </a:rPr>
                <a:t>Earth’s rotation</a:t>
              </a:r>
            </a:p>
          </p:txBody>
        </p:sp>
      </p:grpSp>
      <p:sp>
        <p:nvSpPr>
          <p:cNvPr id="5" name="Slide Number Placeholder 4"/>
          <p:cNvSpPr>
            <a:spLocks noGrp="1"/>
          </p:cNvSpPr>
          <p:nvPr>
            <p:ph type="sldNum" sz="quarter" idx="12"/>
          </p:nvPr>
        </p:nvSpPr>
        <p:spPr/>
        <p:txBody>
          <a:bodyPr/>
          <a:lstStyle/>
          <a:p>
            <a:fld id="{90017AA3-FBA9-C94D-BCE4-17466C2480A1}" type="slidenum">
              <a:rPr lang="en-US" smtClean="0"/>
              <a:t>11</a:t>
            </a:fld>
            <a:endParaRPr lang="en-US"/>
          </a:p>
        </p:txBody>
      </p:sp>
      <p:sp>
        <p:nvSpPr>
          <p:cNvPr id="2" name="Footer Placeholder 1"/>
          <p:cNvSpPr>
            <a:spLocks noGrp="1"/>
          </p:cNvSpPr>
          <p:nvPr>
            <p:ph type="ftr" sz="quarter" idx="11"/>
          </p:nvPr>
        </p:nvSpPr>
        <p:spPr/>
        <p:txBody>
          <a:bodyPr/>
          <a:lstStyle/>
          <a:p>
            <a:pPr>
              <a:defRPr/>
            </a:pPr>
            <a:r>
              <a:rPr lang="en-US" smtClean="0"/>
              <a:t>Raab - Intro to GW Astronomy</a:t>
            </a:r>
            <a:endParaRPr lang="en-US"/>
          </a:p>
        </p:txBody>
      </p:sp>
    </p:spTree>
    <p:extLst>
      <p:ext uri="{BB962C8B-B14F-4D97-AF65-F5344CB8AC3E}">
        <p14:creationId xmlns:p14="http://schemas.microsoft.com/office/powerpoint/2010/main" val="273553523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event rates</a:t>
            </a:r>
            <a:endParaRPr lang="en-US" dirty="0"/>
          </a:p>
        </p:txBody>
      </p:sp>
      <p:pic>
        <p:nvPicPr>
          <p:cNvPr id="7" name="Picture 5" descr="BeverlysPictu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741" y="1419370"/>
            <a:ext cx="367347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11" descr="Screen shot 2012-03-31 at 2.15.02 AM.png"/>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3926615" y="3900367"/>
            <a:ext cx="5217385" cy="2383190"/>
          </a:xfrm>
        </p:spPr>
      </p:pic>
      <p:sp>
        <p:nvSpPr>
          <p:cNvPr id="13" name="Oval 12"/>
          <p:cNvSpPr/>
          <p:nvPr/>
        </p:nvSpPr>
        <p:spPr>
          <a:xfrm>
            <a:off x="6783854" y="5280848"/>
            <a:ext cx="467852" cy="217250"/>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62719" y="5249719"/>
            <a:ext cx="3957484" cy="707886"/>
          </a:xfrm>
          <a:prstGeom prst="rect">
            <a:avLst/>
          </a:prstGeom>
          <a:noFill/>
        </p:spPr>
        <p:txBody>
          <a:bodyPr wrap="none" rtlCol="0">
            <a:spAutoFit/>
          </a:bodyPr>
          <a:lstStyle/>
          <a:p>
            <a:pPr algn="ctr"/>
            <a:r>
              <a:rPr lang="en-US" sz="2000" b="0" dirty="0" smtClean="0">
                <a:latin typeface="Arial"/>
                <a:cs typeface="Arial"/>
              </a:rPr>
              <a:t>Rates paper: Class. Quant. </a:t>
            </a:r>
            <a:r>
              <a:rPr lang="en-US" sz="2000" b="0" dirty="0" err="1" smtClean="0">
                <a:latin typeface="Arial"/>
                <a:cs typeface="Arial"/>
              </a:rPr>
              <a:t>Grav</a:t>
            </a:r>
            <a:r>
              <a:rPr lang="en-US" sz="2000" b="0" dirty="0" smtClean="0">
                <a:latin typeface="Arial"/>
                <a:cs typeface="Arial"/>
              </a:rPr>
              <a:t>,</a:t>
            </a:r>
          </a:p>
          <a:p>
            <a:pPr algn="ctr"/>
            <a:r>
              <a:rPr lang="en-US" sz="2000" b="0" dirty="0" smtClean="0">
                <a:latin typeface="Arial"/>
                <a:cs typeface="Arial"/>
              </a:rPr>
              <a:t>27 (2010) 173001</a:t>
            </a:r>
            <a:endParaRPr lang="en-US" sz="2000" b="0" dirty="0">
              <a:latin typeface="Arial"/>
              <a:cs typeface="Arial"/>
            </a:endParaRPr>
          </a:p>
        </p:txBody>
      </p:sp>
      <p:sp>
        <p:nvSpPr>
          <p:cNvPr id="15" name="Content Placeholder 2"/>
          <p:cNvSpPr txBox="1">
            <a:spLocks/>
          </p:cNvSpPr>
          <p:nvPr/>
        </p:nvSpPr>
        <p:spPr>
          <a:xfrm>
            <a:off x="3926615" y="1405470"/>
            <a:ext cx="5012700" cy="210820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accent1">
                    <a:lumMod val="75000"/>
                  </a:schemeClr>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accent1">
                    <a:lumMod val="75000"/>
                  </a:schemeClr>
                </a:solidFill>
                <a:latin typeface="Helvetica"/>
                <a:ea typeface="+mn-ea"/>
                <a:cs typeface="+mn-cs"/>
              </a:defRPr>
            </a:lvl2pPr>
            <a:lvl3pPr marL="1143000" indent="-228600" algn="l" defTabSz="457200" rtl="0" eaLnBrk="1" latinLnBrk="0" hangingPunct="1">
              <a:spcBef>
                <a:spcPct val="20000"/>
              </a:spcBef>
              <a:buFont typeface="Arial"/>
              <a:buChar char="•"/>
              <a:defRPr sz="2400" kern="1200">
                <a:solidFill>
                  <a:schemeClr val="accent1">
                    <a:lumMod val="75000"/>
                  </a:schemeClr>
                </a:solidFill>
                <a:latin typeface="Helvetica"/>
                <a:ea typeface="+mn-ea"/>
                <a:cs typeface="+mn-cs"/>
              </a:defRPr>
            </a:lvl3pPr>
            <a:lvl4pPr marL="1600200" indent="-228600" algn="l" defTabSz="457200" rtl="0" eaLnBrk="1" latinLnBrk="0" hangingPunct="1">
              <a:spcBef>
                <a:spcPct val="20000"/>
              </a:spcBef>
              <a:buFont typeface="Arial"/>
              <a:buChar char="–"/>
              <a:defRPr sz="2000" kern="1200">
                <a:solidFill>
                  <a:schemeClr val="accent1">
                    <a:lumMod val="75000"/>
                  </a:schemeClr>
                </a:solidFill>
                <a:latin typeface="Helvetica"/>
                <a:ea typeface="+mn-ea"/>
                <a:cs typeface="+mn-cs"/>
              </a:defRPr>
            </a:lvl4pPr>
            <a:lvl5pPr marL="2057400" indent="-228600" algn="l" defTabSz="457200" rtl="0" eaLnBrk="1" latinLnBrk="0" hangingPunct="1">
              <a:spcBef>
                <a:spcPct val="20000"/>
              </a:spcBef>
              <a:buFont typeface="Arial"/>
              <a:buChar char="»"/>
              <a:defRPr sz="2000" kern="1200">
                <a:solidFill>
                  <a:schemeClr val="accent1">
                    <a:lumMod val="75000"/>
                  </a:schemeClr>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000" dirty="0"/>
          </a:p>
          <a:p>
            <a:pPr marL="0" indent="0" algn="ctr">
              <a:buNone/>
            </a:pPr>
            <a:r>
              <a:rPr lang="en-US" sz="2600" b="0" dirty="0" smtClean="0">
                <a:solidFill>
                  <a:srgbClr val="114FFB"/>
                </a:solidFill>
              </a:rPr>
              <a:t>Binary neutron stars</a:t>
            </a:r>
            <a:endParaRPr lang="en-US" sz="2000" b="0" dirty="0" smtClean="0">
              <a:solidFill>
                <a:srgbClr val="114FFB"/>
              </a:solidFill>
            </a:endParaRPr>
          </a:p>
          <a:p>
            <a:r>
              <a:rPr lang="en-US" sz="2000" b="0" dirty="0">
                <a:solidFill>
                  <a:srgbClr val="114FFB"/>
                </a:solidFill>
              </a:rPr>
              <a:t>Initial LIGO reach: 15Mpc; rate ~ 1/50yrs</a:t>
            </a:r>
          </a:p>
          <a:p>
            <a:r>
              <a:rPr lang="en-US" sz="2000" b="0" dirty="0" smtClean="0">
                <a:solidFill>
                  <a:srgbClr val="114FFB"/>
                </a:solidFill>
              </a:rPr>
              <a:t>Advanced LIGO ~ 200Mpc</a:t>
            </a:r>
          </a:p>
          <a:p>
            <a:r>
              <a:rPr lang="en-US" sz="2000" b="0" dirty="0" smtClean="0">
                <a:solidFill>
                  <a:srgbClr val="114FFB"/>
                </a:solidFill>
              </a:rPr>
              <a:t>‘Realistic’ rate ~ 40 events/</a:t>
            </a:r>
            <a:r>
              <a:rPr lang="en-US" sz="2000" b="0" dirty="0" err="1" smtClean="0">
                <a:solidFill>
                  <a:srgbClr val="114FFB"/>
                </a:solidFill>
              </a:rPr>
              <a:t>yr</a:t>
            </a:r>
            <a:endParaRPr lang="en-US" sz="2000" b="0" dirty="0">
              <a:solidFill>
                <a:srgbClr val="114FFB"/>
              </a:solidFill>
            </a:endParaRPr>
          </a:p>
        </p:txBody>
      </p:sp>
      <p:sp>
        <p:nvSpPr>
          <p:cNvPr id="6" name="Slide Number Placeholder 5"/>
          <p:cNvSpPr>
            <a:spLocks noGrp="1"/>
          </p:cNvSpPr>
          <p:nvPr>
            <p:ph type="sldNum" sz="quarter" idx="11"/>
          </p:nvPr>
        </p:nvSpPr>
        <p:spPr>
          <a:xfrm>
            <a:off x="8229600" y="6248400"/>
            <a:ext cx="533400" cy="457200"/>
          </a:xfrm>
        </p:spPr>
        <p:txBody>
          <a:bodyPr/>
          <a:lstStyle/>
          <a:p>
            <a:fld id="{CA3F5FB0-7E2D-7F46-80AE-20B8AC0B27B1}" type="slidenum">
              <a:rPr lang="en-US" smtClean="0"/>
              <a:pPr/>
              <a:t>12</a:t>
            </a:fld>
            <a:endParaRPr lang="en-US" dirty="0"/>
          </a:p>
        </p:txBody>
      </p:sp>
      <p:sp>
        <p:nvSpPr>
          <p:cNvPr id="4" name="Footer Placeholder 3"/>
          <p:cNvSpPr>
            <a:spLocks noGrp="1"/>
          </p:cNvSpPr>
          <p:nvPr>
            <p:ph type="ftr" sz="quarter" idx="11"/>
          </p:nvPr>
        </p:nvSpPr>
        <p:spPr>
          <a:xfrm>
            <a:off x="3124200" y="6248400"/>
            <a:ext cx="2895600" cy="457200"/>
          </a:xfrm>
        </p:spPr>
        <p:txBody>
          <a:bodyPr/>
          <a:lstStyle/>
          <a:p>
            <a:pPr>
              <a:defRPr/>
            </a:pPr>
            <a:r>
              <a:rPr lang="en-US" smtClean="0"/>
              <a:t>Raab - Intro to GW Astronomy</a:t>
            </a:r>
            <a:endParaRPr lang="en-US" dirty="0"/>
          </a:p>
        </p:txBody>
      </p:sp>
    </p:spTree>
    <p:extLst>
      <p:ext uri="{BB962C8B-B14F-4D97-AF65-F5344CB8AC3E}">
        <p14:creationId xmlns:p14="http://schemas.microsoft.com/office/powerpoint/2010/main" val="4238695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Detectors of Gravitational Waves</a:t>
            </a:r>
            <a:endParaRPr lang="en-US" dirty="0"/>
          </a:p>
        </p:txBody>
      </p:sp>
      <p:sp>
        <p:nvSpPr>
          <p:cNvPr id="3" name="Subtitle 2"/>
          <p:cNvSpPr>
            <a:spLocks noGrp="1"/>
          </p:cNvSpPr>
          <p:nvPr>
            <p:ph type="subTitle" idx="1"/>
          </p:nvPr>
        </p:nvSpPr>
        <p:spPr/>
        <p:txBody>
          <a:bodyPr/>
          <a:lstStyle/>
          <a:p>
            <a:r>
              <a:rPr lang="en-US" dirty="0" smtClean="0"/>
              <a:t>No Law of Physics Forbids Them</a:t>
            </a:r>
            <a:endParaRPr lang="en-US" dirty="0"/>
          </a:p>
        </p:txBody>
      </p:sp>
    </p:spTree>
    <p:extLst>
      <p:ext uri="{BB962C8B-B14F-4D97-AF65-F5344CB8AC3E}">
        <p14:creationId xmlns:p14="http://schemas.microsoft.com/office/powerpoint/2010/main" val="2619832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1295400" y="381000"/>
            <a:ext cx="6858000" cy="1143000"/>
          </a:xfrm>
        </p:spPr>
        <p:txBody>
          <a:bodyPr/>
          <a:lstStyle/>
          <a:p>
            <a:r>
              <a:rPr lang="en-US">
                <a:latin typeface="Helvetica" charset="0"/>
                <a:ea typeface="ＭＳ Ｐゴシック" charset="0"/>
                <a:cs typeface="ＭＳ Ｐゴシック" charset="0"/>
              </a:rPr>
              <a:t>Basic idea is simple</a:t>
            </a:r>
          </a:p>
        </p:txBody>
      </p:sp>
      <p:pic>
        <p:nvPicPr>
          <p:cNvPr id="29698" name="Picture 3" descr="fig03-grav wave effect b2"/>
          <p:cNvPicPr>
            <a:picLocks noChangeAspect="1" noChangeArrowheads="1"/>
          </p:cNvPicPr>
          <p:nvPr/>
        </p:nvPicPr>
        <p:blipFill>
          <a:blip r:embed="rId2">
            <a:extLst>
              <a:ext uri="{28A0092B-C50C-407E-A947-70E740481C1C}">
                <a14:useLocalDpi xmlns:a14="http://schemas.microsoft.com/office/drawing/2010/main" val="0"/>
              </a:ext>
            </a:extLst>
          </a:blip>
          <a:srcRect t="2676" b="2676"/>
          <a:stretch>
            <a:fillRect/>
          </a:stretch>
        </p:blipFill>
        <p:spPr bwMode="auto">
          <a:xfrm>
            <a:off x="1219200" y="1622425"/>
            <a:ext cx="66294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4" name="Text Box 4"/>
          <p:cNvSpPr txBox="1">
            <a:spLocks noChangeArrowheads="1"/>
          </p:cNvSpPr>
          <p:nvPr/>
        </p:nvSpPr>
        <p:spPr bwMode="auto">
          <a:xfrm>
            <a:off x="6477000" y="3505200"/>
            <a:ext cx="2209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t>GW amplitude h = (R</a:t>
            </a:r>
            <a:r>
              <a:rPr lang="en-US" baseline="-25000"/>
              <a:t>x</a:t>
            </a:r>
            <a:r>
              <a:rPr lang="en-US"/>
              <a:t>-R</a:t>
            </a:r>
            <a:r>
              <a:rPr lang="en-US" baseline="-25000"/>
              <a:t>y</a:t>
            </a:r>
            <a:r>
              <a:rPr lang="en-US"/>
              <a:t>)/R</a:t>
            </a:r>
          </a:p>
        </p:txBody>
      </p:sp>
      <p:sp>
        <p:nvSpPr>
          <p:cNvPr id="307205" name="Text Box 5"/>
          <p:cNvSpPr txBox="1">
            <a:spLocks noChangeArrowheads="1"/>
          </p:cNvSpPr>
          <p:nvPr/>
        </p:nvSpPr>
        <p:spPr bwMode="auto">
          <a:xfrm>
            <a:off x="2286000" y="5943600"/>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000"/>
              <a:t>Spatial asymmetry induces relative phase shifts on light in arms</a:t>
            </a:r>
          </a:p>
        </p:txBody>
      </p:sp>
      <p:sp>
        <p:nvSpPr>
          <p:cNvPr id="8" name="Footer Placeholder 7"/>
          <p:cNvSpPr>
            <a:spLocks noGrp="1"/>
          </p:cNvSpPr>
          <p:nvPr>
            <p:ph type="ftr" sz="quarter" idx="11"/>
          </p:nvPr>
        </p:nvSpPr>
        <p:spPr/>
        <p:txBody>
          <a:bodyPr/>
          <a:lstStyle/>
          <a:p>
            <a:pPr>
              <a:defRPr/>
            </a:pPr>
            <a:r>
              <a:rPr lang="en-US" smtClean="0"/>
              <a:t>Raab - Intro to GW Astronomy</a:t>
            </a:r>
            <a:endParaRPr lang="en-US"/>
          </a:p>
        </p:txBody>
      </p:sp>
      <p:sp>
        <p:nvSpPr>
          <p:cNvPr id="2" name="Slide Number Placeholder 1"/>
          <p:cNvSpPr>
            <a:spLocks noGrp="1"/>
          </p:cNvSpPr>
          <p:nvPr>
            <p:ph type="sldNum" sz="quarter" idx="12"/>
          </p:nvPr>
        </p:nvSpPr>
        <p:spPr/>
        <p:txBody>
          <a:bodyPr/>
          <a:lstStyle/>
          <a:p>
            <a:pPr>
              <a:defRPr/>
            </a:pPr>
            <a:fld id="{3FA244CC-88F7-B741-ABEA-29EACDCA51E3}" type="slidenum">
              <a:rPr lang="en-US" smtClean="0"/>
              <a:pPr>
                <a:defRPr/>
              </a:pPr>
              <a:t>14</a:t>
            </a:fld>
            <a:endParaRPr lang="en-US"/>
          </a:p>
        </p:txBody>
      </p:sp>
    </p:spTree>
    <p:extLst>
      <p:ext uri="{BB962C8B-B14F-4D97-AF65-F5344CB8AC3E}">
        <p14:creationId xmlns:p14="http://schemas.microsoft.com/office/powerpoint/2010/main" val="1931179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04"/>
                                        </p:tgtEl>
                                        <p:attrNameLst>
                                          <p:attrName>style.visibility</p:attrName>
                                        </p:attrNameLst>
                                      </p:cBhvr>
                                      <p:to>
                                        <p:strVal val="visible"/>
                                      </p:to>
                                    </p:set>
                                    <p:animEffect transition="in" filter="dissolve">
                                      <p:cBhvr>
                                        <p:cTn id="7" dur="500"/>
                                        <p:tgtEl>
                                          <p:spTgt spid="3072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05"/>
                                        </p:tgtEl>
                                        <p:attrNameLst>
                                          <p:attrName>style.visibility</p:attrName>
                                        </p:attrNameLst>
                                      </p:cBhvr>
                                      <p:to>
                                        <p:strVal val="visible"/>
                                      </p:to>
                                    </p:set>
                                    <p:animEffect transition="in" filter="dissolve">
                                      <p:cBhvr>
                                        <p:cTn id="12" dur="500"/>
                                        <p:tgtEl>
                                          <p:spTgt spid="307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p:bldP spid="30720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Noise cartoon</a:t>
            </a:r>
            <a:endParaRPr lang="en-US" dirty="0"/>
          </a:p>
        </p:txBody>
      </p:sp>
      <p:pic>
        <p:nvPicPr>
          <p:cNvPr id="6" name="Content Placeholder 5" descr="Screen shot 2015-01-14 at 6.04.1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3157" b="3057"/>
          <a:stretch/>
        </p:blipFill>
        <p:spPr>
          <a:xfrm>
            <a:off x="1178868" y="1633554"/>
            <a:ext cx="6919259" cy="4402681"/>
          </a:xfrm>
        </p:spPr>
      </p:pic>
      <p:sp>
        <p:nvSpPr>
          <p:cNvPr id="5" name="Slide Number Placeholder 4"/>
          <p:cNvSpPr>
            <a:spLocks noGrp="1"/>
          </p:cNvSpPr>
          <p:nvPr>
            <p:ph type="sldNum" sz="quarter" idx="11"/>
          </p:nvPr>
        </p:nvSpPr>
        <p:spPr>
          <a:xfrm>
            <a:off x="8077200" y="6248400"/>
            <a:ext cx="457200" cy="457200"/>
          </a:xfrm>
        </p:spPr>
        <p:txBody>
          <a:bodyPr/>
          <a:lstStyle/>
          <a:p>
            <a:fld id="{CA3F5FB0-7E2D-7F46-80AE-20B8AC0B27B1}" type="slidenum">
              <a:rPr lang="en-US" smtClean="0"/>
              <a:pPr/>
              <a:t>15</a:t>
            </a:fld>
            <a:endParaRPr lang="en-US" dirty="0"/>
          </a:p>
        </p:txBody>
      </p:sp>
      <p:sp>
        <p:nvSpPr>
          <p:cNvPr id="7" name="TextBox 6"/>
          <p:cNvSpPr txBox="1"/>
          <p:nvPr/>
        </p:nvSpPr>
        <p:spPr>
          <a:xfrm>
            <a:off x="7181443" y="5943600"/>
            <a:ext cx="1300844" cy="369332"/>
          </a:xfrm>
          <a:prstGeom prst="rect">
            <a:avLst/>
          </a:prstGeom>
          <a:noFill/>
        </p:spPr>
        <p:txBody>
          <a:bodyPr wrap="none" rtlCol="0">
            <a:spAutoFit/>
          </a:bodyPr>
          <a:lstStyle/>
          <a:p>
            <a:pPr algn="ctr"/>
            <a:r>
              <a:rPr lang="en-US" sz="1800" b="0" dirty="0" smtClean="0">
                <a:latin typeface="Arial"/>
              </a:rPr>
              <a:t>R. </a:t>
            </a:r>
            <a:r>
              <a:rPr lang="en-US" sz="1800" b="0" dirty="0" err="1" smtClean="0">
                <a:latin typeface="Arial"/>
              </a:rPr>
              <a:t>Adhikari</a:t>
            </a:r>
            <a:endParaRPr lang="en-US" sz="1800" b="0" dirty="0">
              <a:latin typeface="Arial"/>
            </a:endParaRPr>
          </a:p>
        </p:txBody>
      </p:sp>
      <p:sp>
        <p:nvSpPr>
          <p:cNvPr id="3" name="Footer Placeholder 2"/>
          <p:cNvSpPr>
            <a:spLocks noGrp="1"/>
          </p:cNvSpPr>
          <p:nvPr>
            <p:ph type="ftr" sz="quarter" idx="11"/>
          </p:nvPr>
        </p:nvSpPr>
        <p:spPr>
          <a:xfrm>
            <a:off x="3124200" y="6248400"/>
            <a:ext cx="2895600" cy="457200"/>
          </a:xfrm>
        </p:spPr>
        <p:txBody>
          <a:bodyPr/>
          <a:lstStyle/>
          <a:p>
            <a:pPr>
              <a:defRPr/>
            </a:pPr>
            <a:r>
              <a:rPr lang="en-US" smtClean="0"/>
              <a:t>Raab - Intro to GW Astronomy</a:t>
            </a:r>
            <a:endParaRPr lang="en-US" dirty="0"/>
          </a:p>
        </p:txBody>
      </p:sp>
    </p:spTree>
    <p:extLst>
      <p:ext uri="{BB962C8B-B14F-4D97-AF65-F5344CB8AC3E}">
        <p14:creationId xmlns:p14="http://schemas.microsoft.com/office/powerpoint/2010/main" val="3768588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5"/>
          <p:cNvSpPr>
            <a:spLocks noGrp="1"/>
          </p:cNvSpPr>
          <p:nvPr>
            <p:ph type="ftr" sz="quarter" idx="11"/>
          </p:nvPr>
        </p:nvSpPr>
        <p:spPr/>
        <p:txBody>
          <a:bodyPr/>
          <a:lstStyle/>
          <a:p>
            <a:r>
              <a:rPr lang="en-US" smtClean="0"/>
              <a:t>Raab - Intro to GW Astronomy</a:t>
            </a:r>
            <a:endParaRPr lang="en-US"/>
          </a:p>
        </p:txBody>
      </p:sp>
      <p:sp>
        <p:nvSpPr>
          <p:cNvPr id="12" name="Slide Number Placeholder 6"/>
          <p:cNvSpPr>
            <a:spLocks noGrp="1"/>
          </p:cNvSpPr>
          <p:nvPr>
            <p:ph type="sldNum" sz="quarter" idx="12"/>
          </p:nvPr>
        </p:nvSpPr>
        <p:spPr/>
        <p:txBody>
          <a:bodyPr/>
          <a:lstStyle/>
          <a:p>
            <a:fld id="{E8D06B87-66F1-4143-9D2C-61B109B95686}" type="slidenum">
              <a:rPr lang="en-US"/>
              <a:pPr/>
              <a:t>16</a:t>
            </a:fld>
            <a:endParaRPr lang="en-US"/>
          </a:p>
        </p:txBody>
      </p:sp>
      <p:pic>
        <p:nvPicPr>
          <p:cNvPr id="126980" name="Picture 4" descr="fig006-ligo noise sources b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938" y="1447800"/>
            <a:ext cx="5199062" cy="4953000"/>
          </a:xfrm>
          <a:prstGeom prst="rect">
            <a:avLst/>
          </a:prstGeom>
          <a:noFill/>
          <a:extLst>
            <a:ext uri="{909E8E84-426E-40dd-AFC4-6F175D3DCCD1}">
              <a14:hiddenFill xmlns:a14="http://schemas.microsoft.com/office/drawing/2010/main">
                <a:solidFill>
                  <a:srgbClr val="FFFFFF"/>
                </a:solidFill>
              </a14:hiddenFill>
            </a:ext>
          </a:extLst>
        </p:spPr>
      </p:pic>
      <p:sp>
        <p:nvSpPr>
          <p:cNvPr id="126978" name="Rectangle 2"/>
          <p:cNvSpPr>
            <a:spLocks noGrp="1" noChangeArrowheads="1"/>
          </p:cNvSpPr>
          <p:nvPr>
            <p:ph type="title"/>
          </p:nvPr>
        </p:nvSpPr>
        <p:spPr>
          <a:xfrm>
            <a:off x="1600200" y="228600"/>
            <a:ext cx="6553200" cy="1143000"/>
          </a:xfrm>
        </p:spPr>
        <p:txBody>
          <a:bodyPr/>
          <a:lstStyle/>
          <a:p>
            <a:r>
              <a:rPr lang="en-US" b="1"/>
              <a:t>What Limits Sensitivity</a:t>
            </a:r>
            <a:br>
              <a:rPr lang="en-US" b="1"/>
            </a:br>
            <a:r>
              <a:rPr lang="en-US" b="1"/>
              <a:t>of Interferometers?</a:t>
            </a:r>
            <a:r>
              <a:rPr lang="en-US"/>
              <a:t> </a:t>
            </a:r>
            <a:endParaRPr lang="en-US" b="1"/>
          </a:p>
        </p:txBody>
      </p:sp>
      <p:sp>
        <p:nvSpPr>
          <p:cNvPr id="126979" name="Rectangle 3"/>
          <p:cNvSpPr>
            <a:spLocks noGrp="1" noChangeArrowheads="1"/>
          </p:cNvSpPr>
          <p:nvPr>
            <p:ph type="body" sz="half" idx="1"/>
          </p:nvPr>
        </p:nvSpPr>
        <p:spPr>
          <a:xfrm>
            <a:off x="228600" y="1600200"/>
            <a:ext cx="3810000" cy="4495800"/>
          </a:xfrm>
        </p:spPr>
        <p:txBody>
          <a:bodyPr/>
          <a:lstStyle/>
          <a:p>
            <a:pPr marL="381000" indent="-381000">
              <a:lnSpc>
                <a:spcPct val="90000"/>
              </a:lnSpc>
              <a:buFontTx/>
              <a:buChar char="•"/>
            </a:pPr>
            <a:r>
              <a:rPr lang="en-US" sz="2000"/>
              <a:t>Seismic noise &amp; vibration limit at low frequencies</a:t>
            </a:r>
          </a:p>
          <a:p>
            <a:pPr marL="381000" indent="-381000">
              <a:lnSpc>
                <a:spcPct val="90000"/>
              </a:lnSpc>
              <a:buFontTx/>
              <a:buChar char="•"/>
            </a:pPr>
            <a:endParaRPr lang="en-US" sz="2000"/>
          </a:p>
          <a:p>
            <a:pPr marL="381000" indent="-381000">
              <a:lnSpc>
                <a:spcPct val="90000"/>
              </a:lnSpc>
              <a:buFontTx/>
              <a:buChar char="•"/>
            </a:pPr>
            <a:r>
              <a:rPr lang="en-US" sz="2000"/>
              <a:t>Atomic vibrations (Thermal Noise) inside components limit at mid frequencies</a:t>
            </a:r>
          </a:p>
          <a:p>
            <a:pPr marL="381000" indent="-381000">
              <a:lnSpc>
                <a:spcPct val="90000"/>
              </a:lnSpc>
              <a:buFontTx/>
              <a:buChar char="•"/>
            </a:pPr>
            <a:endParaRPr lang="en-US" sz="2000"/>
          </a:p>
          <a:p>
            <a:pPr marL="381000" indent="-381000">
              <a:lnSpc>
                <a:spcPct val="90000"/>
              </a:lnSpc>
              <a:buFontTx/>
              <a:buChar char="•"/>
            </a:pPr>
            <a:r>
              <a:rPr lang="en-US" sz="2000"/>
              <a:t>Quantum nature of light (Shot Noise) limits at high frequencies</a:t>
            </a:r>
          </a:p>
          <a:p>
            <a:pPr marL="381000" indent="-381000">
              <a:lnSpc>
                <a:spcPct val="90000"/>
              </a:lnSpc>
              <a:buFontTx/>
              <a:buChar char="•"/>
            </a:pPr>
            <a:endParaRPr lang="en-US" sz="2000"/>
          </a:p>
          <a:p>
            <a:pPr marL="381000" indent="-381000">
              <a:lnSpc>
                <a:spcPct val="90000"/>
              </a:lnSpc>
              <a:buFontTx/>
              <a:buChar char="•"/>
            </a:pPr>
            <a:r>
              <a:rPr lang="en-US" sz="2000"/>
              <a:t>Myriad details of the lasers, electronics, etc., can make problems above these levels</a:t>
            </a:r>
          </a:p>
        </p:txBody>
      </p:sp>
      <p:grpSp>
        <p:nvGrpSpPr>
          <p:cNvPr id="126985" name="Group 9"/>
          <p:cNvGrpSpPr>
            <a:grpSpLocks/>
          </p:cNvGrpSpPr>
          <p:nvPr/>
        </p:nvGrpSpPr>
        <p:grpSpPr bwMode="auto">
          <a:xfrm>
            <a:off x="-304800" y="1143000"/>
            <a:ext cx="4800600" cy="3810000"/>
            <a:chOff x="-192" y="720"/>
            <a:chExt cx="3024" cy="2400"/>
          </a:xfrm>
        </p:grpSpPr>
        <p:sp>
          <p:nvSpPr>
            <p:cNvPr id="126982" name="Oval 6"/>
            <p:cNvSpPr>
              <a:spLocks noChangeArrowheads="1"/>
            </p:cNvSpPr>
            <p:nvPr/>
          </p:nvSpPr>
          <p:spPr bwMode="auto">
            <a:xfrm>
              <a:off x="-192" y="720"/>
              <a:ext cx="3024" cy="2400"/>
            </a:xfrm>
            <a:prstGeom prst="ellipse">
              <a:avLst/>
            </a:prstGeom>
            <a:noFill/>
            <a:ln w="28575">
              <a:solidFill>
                <a:srgbClr val="D8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6983" name="Text Box 7"/>
            <p:cNvSpPr txBox="1">
              <a:spLocks noChangeArrowheads="1"/>
            </p:cNvSpPr>
            <p:nvPr/>
          </p:nvSpPr>
          <p:spPr bwMode="auto">
            <a:xfrm rot="-43504">
              <a:off x="298" y="720"/>
              <a:ext cx="220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a:solidFill>
                    <a:srgbClr val="D80000"/>
                  </a:solidFill>
                </a:rPr>
                <a:t>DESIGN</a:t>
              </a:r>
            </a:p>
          </p:txBody>
        </p:sp>
      </p:grpSp>
      <p:grpSp>
        <p:nvGrpSpPr>
          <p:cNvPr id="126986" name="Group 10"/>
          <p:cNvGrpSpPr>
            <a:grpSpLocks/>
          </p:cNvGrpSpPr>
          <p:nvPr/>
        </p:nvGrpSpPr>
        <p:grpSpPr bwMode="auto">
          <a:xfrm>
            <a:off x="304800" y="4724400"/>
            <a:ext cx="3962400" cy="1676400"/>
            <a:chOff x="192" y="2976"/>
            <a:chExt cx="2496" cy="1056"/>
          </a:xfrm>
        </p:grpSpPr>
        <p:sp>
          <p:nvSpPr>
            <p:cNvPr id="126981" name="Oval 5"/>
            <p:cNvSpPr>
              <a:spLocks noChangeArrowheads="1"/>
            </p:cNvSpPr>
            <p:nvPr/>
          </p:nvSpPr>
          <p:spPr bwMode="auto">
            <a:xfrm>
              <a:off x="192" y="2976"/>
              <a:ext cx="2496" cy="1056"/>
            </a:xfrm>
            <a:prstGeom prst="ellipse">
              <a:avLst/>
            </a:prstGeom>
            <a:noFill/>
            <a:ln w="28575">
              <a:solidFill>
                <a:srgbClr val="D8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6984" name="Text Box 8"/>
            <p:cNvSpPr txBox="1">
              <a:spLocks noChangeArrowheads="1"/>
            </p:cNvSpPr>
            <p:nvPr/>
          </p:nvSpPr>
          <p:spPr bwMode="auto">
            <a:xfrm rot="37194">
              <a:off x="288" y="3648"/>
              <a:ext cx="23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solidFill>
                    <a:srgbClr val="D80000"/>
                  </a:solidFill>
                </a:rPr>
                <a:t>COMMISSIONING</a:t>
              </a:r>
            </a:p>
          </p:txBody>
        </p:sp>
      </p:grpSp>
    </p:spTree>
    <p:extLst>
      <p:ext uri="{BB962C8B-B14F-4D97-AF65-F5344CB8AC3E}">
        <p14:creationId xmlns:p14="http://schemas.microsoft.com/office/powerpoint/2010/main" val="22971857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6985"/>
                                        </p:tgtEl>
                                        <p:attrNameLst>
                                          <p:attrName>style.visibility</p:attrName>
                                        </p:attrNameLst>
                                      </p:cBhvr>
                                      <p:to>
                                        <p:strVal val="visible"/>
                                      </p:to>
                                    </p:set>
                                    <p:animEffect transition="in" filter="dissolve">
                                      <p:cBhvr>
                                        <p:cTn id="7" dur="500"/>
                                        <p:tgtEl>
                                          <p:spTgt spid="1269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6986"/>
                                        </p:tgtEl>
                                        <p:attrNameLst>
                                          <p:attrName>style.visibility</p:attrName>
                                        </p:attrNameLst>
                                      </p:cBhvr>
                                      <p:to>
                                        <p:strVal val="visible"/>
                                      </p:to>
                                    </p:set>
                                    <p:animEffect transition="in" filter="dissolve">
                                      <p:cBhvr>
                                        <p:cTn id="12" dur="500"/>
                                        <p:tgtEl>
                                          <p:spTgt spid="126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1371600" y="228600"/>
            <a:ext cx="6019800" cy="685800"/>
          </a:xfrm>
        </p:spPr>
        <p:txBody>
          <a:bodyPr/>
          <a:lstStyle/>
          <a:p>
            <a:r>
              <a:rPr lang="en-US" dirty="0" smtClean="0">
                <a:latin typeface="Helvetica" charset="0"/>
              </a:rPr>
              <a:t>Optical </a:t>
            </a:r>
            <a:r>
              <a:rPr lang="en-US" dirty="0">
                <a:latin typeface="Helvetica" charset="0"/>
              </a:rPr>
              <a:t>c</a:t>
            </a:r>
            <a:r>
              <a:rPr lang="en-US" dirty="0" smtClean="0">
                <a:latin typeface="Helvetica" charset="0"/>
              </a:rPr>
              <a:t>onfiguration</a:t>
            </a:r>
            <a:endParaRPr lang="en-US" dirty="0">
              <a:latin typeface="Helvetica" charset="0"/>
            </a:endParaRPr>
          </a:p>
        </p:txBody>
      </p:sp>
      <p:sp>
        <p:nvSpPr>
          <p:cNvPr id="40962" name="Content Placeholder 2"/>
          <p:cNvSpPr>
            <a:spLocks noGrp="1"/>
          </p:cNvSpPr>
          <p:nvPr>
            <p:ph idx="1"/>
          </p:nvPr>
        </p:nvSpPr>
        <p:spPr/>
        <p:txBody>
          <a:bodyPr/>
          <a:lstStyle/>
          <a:p>
            <a:endParaRPr lang="en-US" dirty="0">
              <a:latin typeface="Helvetica" charset="0"/>
            </a:endParaRPr>
          </a:p>
        </p:txBody>
      </p:sp>
      <p:sp>
        <p:nvSpPr>
          <p:cNvPr id="2" name="Rectangle 1"/>
          <p:cNvSpPr/>
          <p:nvPr/>
        </p:nvSpPr>
        <p:spPr bwMode="auto">
          <a:xfrm>
            <a:off x="0" y="1225176"/>
            <a:ext cx="9144000" cy="239059"/>
          </a:xfrm>
          <a:prstGeom prst="rect">
            <a:avLst/>
          </a:prstGeom>
          <a:solidFill>
            <a:schemeClr val="bg1"/>
          </a:solidFill>
          <a:ln w="12700" cap="flat" cmpd="sng" algn="ctr">
            <a:noFill/>
            <a:prstDash val="solid"/>
            <a:round/>
            <a:headEnd type="none" w="sm" len="sm"/>
            <a:tailEnd type="triangle" w="sm" len="sm"/>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Symbol" charset="2"/>
            </a:endParaRPr>
          </a:p>
        </p:txBody>
      </p:sp>
      <p:pic>
        <p:nvPicPr>
          <p:cNvPr id="40964" name="Picture 1028" descr="IFO_SYSdiagra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533400"/>
            <a:ext cx="8229600" cy="630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522941" y="1329765"/>
            <a:ext cx="343647" cy="5154706"/>
          </a:xfrm>
          <a:prstGeom prst="rect">
            <a:avLst/>
          </a:prstGeom>
          <a:solidFill>
            <a:schemeClr val="bg1"/>
          </a:solidFill>
          <a:ln w="12700" cap="flat" cmpd="sng" algn="ctr">
            <a:noFill/>
            <a:prstDash val="solid"/>
            <a:round/>
            <a:headEnd type="none" w="sm" len="sm"/>
            <a:tailEnd type="triangle" w="sm" len="sm"/>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Symbol" charset="2"/>
            </a:endParaRPr>
          </a:p>
        </p:txBody>
      </p:sp>
      <p:sp>
        <p:nvSpPr>
          <p:cNvPr id="10" name="Rectangle 9"/>
          <p:cNvSpPr/>
          <p:nvPr/>
        </p:nvSpPr>
        <p:spPr bwMode="auto">
          <a:xfrm>
            <a:off x="8250518" y="1258048"/>
            <a:ext cx="343647" cy="5154706"/>
          </a:xfrm>
          <a:prstGeom prst="rect">
            <a:avLst/>
          </a:prstGeom>
          <a:solidFill>
            <a:schemeClr val="bg1"/>
          </a:solidFill>
          <a:ln w="12700" cap="flat" cmpd="sng" algn="ctr">
            <a:noFill/>
            <a:prstDash val="solid"/>
            <a:round/>
            <a:headEnd type="none" w="sm" len="sm"/>
            <a:tailEnd type="triangle" w="sm" len="sm"/>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Symbol" charset="2"/>
            </a:endParaRPr>
          </a:p>
        </p:txBody>
      </p:sp>
      <p:sp>
        <p:nvSpPr>
          <p:cNvPr id="3" name="Footer Placeholder 2"/>
          <p:cNvSpPr>
            <a:spLocks noGrp="1"/>
          </p:cNvSpPr>
          <p:nvPr>
            <p:ph type="ftr" sz="quarter" idx="11"/>
          </p:nvPr>
        </p:nvSpPr>
        <p:spPr>
          <a:xfrm>
            <a:off x="3124200" y="6324600"/>
            <a:ext cx="2895600" cy="381000"/>
          </a:xfrm>
        </p:spPr>
        <p:txBody>
          <a:bodyPr/>
          <a:lstStyle/>
          <a:p>
            <a:pPr>
              <a:defRPr/>
            </a:pPr>
            <a:r>
              <a:rPr lang="en-US" smtClean="0"/>
              <a:t>Raab - Intro to GW Astronomy</a:t>
            </a:r>
            <a:endParaRPr lang="en-US" dirty="0"/>
          </a:p>
        </p:txBody>
      </p:sp>
      <p:sp>
        <p:nvSpPr>
          <p:cNvPr id="5" name="TextBox 4"/>
          <p:cNvSpPr txBox="1"/>
          <p:nvPr/>
        </p:nvSpPr>
        <p:spPr>
          <a:xfrm>
            <a:off x="609600" y="4038600"/>
            <a:ext cx="3962400" cy="646331"/>
          </a:xfrm>
          <a:prstGeom prst="rect">
            <a:avLst/>
          </a:prstGeom>
          <a:noFill/>
        </p:spPr>
        <p:txBody>
          <a:bodyPr wrap="square" rtlCol="0">
            <a:spAutoFit/>
          </a:bodyPr>
          <a:lstStyle/>
          <a:p>
            <a:pPr algn="ctr"/>
            <a:r>
              <a:rPr lang="en-US" sz="1800" dirty="0" smtClean="0"/>
              <a:t>Complete detector description in </a:t>
            </a:r>
            <a:r>
              <a:rPr lang="is-IS" sz="1800" dirty="0">
                <a:hlinkClick r:id="rId3"/>
              </a:rPr>
              <a:t>Class. Quantum Grav. 32 (2015) 074001</a:t>
            </a:r>
            <a:endParaRPr lang="en-US" sz="1800" dirty="0"/>
          </a:p>
        </p:txBody>
      </p:sp>
      <p:sp>
        <p:nvSpPr>
          <p:cNvPr id="6" name="Slide Number Placeholder 5"/>
          <p:cNvSpPr>
            <a:spLocks noGrp="1"/>
          </p:cNvSpPr>
          <p:nvPr>
            <p:ph type="sldNum" sz="quarter" idx="12"/>
          </p:nvPr>
        </p:nvSpPr>
        <p:spPr/>
        <p:txBody>
          <a:bodyPr/>
          <a:lstStyle/>
          <a:p>
            <a:pPr>
              <a:defRPr/>
            </a:pPr>
            <a:fld id="{3FA244CC-88F7-B741-ABEA-29EACDCA51E3}" type="slidenum">
              <a:rPr lang="en-US" smtClean="0"/>
              <a:pPr>
                <a:defRPr/>
              </a:pPr>
              <a:t>17</a:t>
            </a:fld>
            <a:endParaRPr lang="en-US"/>
          </a:p>
        </p:txBody>
      </p:sp>
    </p:spTree>
    <p:extLst>
      <p:ext uri="{BB962C8B-B14F-4D97-AF65-F5344CB8AC3E}">
        <p14:creationId xmlns:p14="http://schemas.microsoft.com/office/powerpoint/2010/main" val="3869358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a:xfrm>
            <a:off x="3124200" y="6248400"/>
            <a:ext cx="2895600" cy="457200"/>
          </a:xfrm>
        </p:spPr>
        <p:txBody>
          <a:bodyPr/>
          <a:lstStyle/>
          <a:p>
            <a:pPr>
              <a:defRPr/>
            </a:pPr>
            <a:r>
              <a:rPr lang="en-US" smtClean="0"/>
              <a:t>Raab - Intro to GW Astronomy</a:t>
            </a:r>
            <a:endParaRPr lang="en-US" dirty="0"/>
          </a:p>
        </p:txBody>
      </p:sp>
      <p:sp>
        <p:nvSpPr>
          <p:cNvPr id="2" name="Title 1"/>
          <p:cNvSpPr>
            <a:spLocks noGrp="1"/>
          </p:cNvSpPr>
          <p:nvPr>
            <p:ph type="title"/>
          </p:nvPr>
        </p:nvSpPr>
        <p:spPr/>
        <p:txBody>
          <a:bodyPr/>
          <a:lstStyle/>
          <a:p>
            <a:r>
              <a:rPr lang="en-US" dirty="0" smtClean="0"/>
              <a:t>Principal noise terms</a:t>
            </a:r>
            <a:endParaRPr lang="en-US" dirty="0"/>
          </a:p>
        </p:txBody>
      </p:sp>
      <p:sp>
        <p:nvSpPr>
          <p:cNvPr id="3" name="Content Placeholder 2"/>
          <p:cNvSpPr>
            <a:spLocks noGrp="1"/>
          </p:cNvSpPr>
          <p:nvPr>
            <p:ph idx="1"/>
          </p:nvPr>
        </p:nvSpPr>
        <p:spPr/>
        <p:txBody>
          <a:bodyPr/>
          <a:lstStyle/>
          <a:p>
            <a:endParaRPr lang="en-US"/>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1219200" y="1521048"/>
            <a:ext cx="6570941" cy="4955952"/>
          </a:xfrm>
          <a:prstGeom prst="rect">
            <a:avLst/>
          </a:prstGeom>
        </p:spPr>
      </p:pic>
      <p:sp>
        <p:nvSpPr>
          <p:cNvPr id="4" name="Slide Number Placeholder 3"/>
          <p:cNvSpPr>
            <a:spLocks noGrp="1"/>
          </p:cNvSpPr>
          <p:nvPr>
            <p:ph type="sldNum" sz="quarter" idx="12"/>
          </p:nvPr>
        </p:nvSpPr>
        <p:spPr/>
        <p:txBody>
          <a:bodyPr/>
          <a:lstStyle/>
          <a:p>
            <a:pPr>
              <a:defRPr/>
            </a:pPr>
            <a:fld id="{3FA244CC-88F7-B741-ABEA-29EACDCA51E3}" type="slidenum">
              <a:rPr lang="en-US" smtClean="0"/>
              <a:pPr>
                <a:defRPr/>
              </a:pPr>
              <a:t>18</a:t>
            </a:fld>
            <a:endParaRPr lang="en-US"/>
          </a:p>
        </p:txBody>
      </p:sp>
    </p:spTree>
    <p:extLst>
      <p:ext uri="{BB962C8B-B14F-4D97-AF65-F5344CB8AC3E}">
        <p14:creationId xmlns:p14="http://schemas.microsoft.com/office/powerpoint/2010/main" val="519729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Some History</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26337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My talk today</a:t>
            </a:r>
          </a:p>
          <a:p>
            <a:pPr lvl="1"/>
            <a:r>
              <a:rPr lang="en-US" dirty="0" smtClean="0"/>
              <a:t>Basics of General Relativity and Gravitational Waves</a:t>
            </a:r>
          </a:p>
          <a:p>
            <a:pPr lvl="1"/>
            <a:r>
              <a:rPr lang="en-US" dirty="0" smtClean="0"/>
              <a:t>Sources of Gravitational Waves</a:t>
            </a:r>
          </a:p>
          <a:p>
            <a:pPr lvl="1"/>
            <a:r>
              <a:rPr lang="en-US" dirty="0" smtClean="0"/>
              <a:t>Detectors of Gravitational Waves</a:t>
            </a:r>
          </a:p>
          <a:p>
            <a:pPr lvl="1"/>
            <a:r>
              <a:rPr lang="en-US" dirty="0" smtClean="0"/>
              <a:t>Some history</a:t>
            </a:r>
          </a:p>
          <a:p>
            <a:pPr lvl="1"/>
            <a:r>
              <a:rPr lang="en-US" dirty="0" smtClean="0"/>
              <a:t>International Network of Terrestrial GW Detectors</a:t>
            </a:r>
          </a:p>
          <a:p>
            <a:pPr lvl="1"/>
            <a:r>
              <a:rPr lang="en-US" dirty="0" smtClean="0"/>
              <a:t>Future detectors</a:t>
            </a:r>
          </a:p>
          <a:p>
            <a:r>
              <a:rPr lang="en-US" dirty="0" smtClean="0"/>
              <a:t>Mike Landry’s talk next week</a:t>
            </a:r>
          </a:p>
          <a:p>
            <a:pPr lvl="1"/>
            <a:r>
              <a:rPr lang="en-US" dirty="0" smtClean="0"/>
              <a:t>Advanced LIGO Detector</a:t>
            </a:r>
          </a:p>
          <a:p>
            <a:pPr lvl="1"/>
            <a:r>
              <a:rPr lang="en-US" dirty="0" smtClean="0"/>
              <a:t>First Direct Detection of Gravitational Waves</a:t>
            </a:r>
          </a:p>
          <a:p>
            <a:pPr lvl="1"/>
            <a:endParaRPr lang="en-US" dirty="0"/>
          </a:p>
        </p:txBody>
      </p:sp>
      <p:sp>
        <p:nvSpPr>
          <p:cNvPr id="4" name="Footer Placeholder 3"/>
          <p:cNvSpPr>
            <a:spLocks noGrp="1"/>
          </p:cNvSpPr>
          <p:nvPr>
            <p:ph type="ftr" sz="quarter" idx="11"/>
          </p:nvPr>
        </p:nvSpPr>
        <p:spPr/>
        <p:txBody>
          <a:bodyPr/>
          <a:lstStyle/>
          <a:p>
            <a:pPr>
              <a:defRPr/>
            </a:pPr>
            <a:r>
              <a:rPr lang="en-US" smtClean="0"/>
              <a:t>Raab - Intro to GW Astronomy</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2</a:t>
            </a:fld>
            <a:endParaRPr lang="en-US"/>
          </a:p>
        </p:txBody>
      </p:sp>
    </p:spTree>
    <p:extLst>
      <p:ext uri="{BB962C8B-B14F-4D97-AF65-F5344CB8AC3E}">
        <p14:creationId xmlns:p14="http://schemas.microsoft.com/office/powerpoint/2010/main" val="1866531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GO-Construction_Proposal-M890001-03-BurstSensitivity.png"/>
          <p:cNvPicPr>
            <a:picLocks noChangeAspect="1"/>
          </p:cNvPicPr>
          <p:nvPr/>
        </p:nvPicPr>
        <p:blipFill rotWithShape="1">
          <a:blip r:embed="rId2">
            <a:extLst>
              <a:ext uri="{28A0092B-C50C-407E-A947-70E740481C1C}">
                <a14:useLocalDpi xmlns:a14="http://schemas.microsoft.com/office/drawing/2010/main" val="0"/>
              </a:ext>
            </a:extLst>
          </a:blip>
          <a:srcRect l="-473" t="5844" r="-1" b="7359"/>
          <a:stretch/>
        </p:blipFill>
        <p:spPr>
          <a:xfrm>
            <a:off x="4432300" y="1689100"/>
            <a:ext cx="4483101" cy="5092700"/>
          </a:xfrm>
          <a:prstGeom prst="rect">
            <a:avLst/>
          </a:prstGeom>
        </p:spPr>
      </p:pic>
      <p:sp>
        <p:nvSpPr>
          <p:cNvPr id="40961" name="Title 1"/>
          <p:cNvSpPr>
            <a:spLocks noGrp="1"/>
          </p:cNvSpPr>
          <p:nvPr>
            <p:ph type="title"/>
          </p:nvPr>
        </p:nvSpPr>
        <p:spPr>
          <a:xfrm>
            <a:off x="1371600" y="152400"/>
            <a:ext cx="6019800" cy="1295400"/>
          </a:xfrm>
        </p:spPr>
        <p:txBody>
          <a:bodyPr/>
          <a:lstStyle/>
          <a:p>
            <a:r>
              <a:rPr lang="en-US" sz="2800" dirty="0" smtClean="0">
                <a:latin typeface="Helvetica" charset="0"/>
              </a:rPr>
              <a:t>Strategy:  Build a Facility That Can House Evolving Generations of More Powerful Detectors</a:t>
            </a:r>
            <a:endParaRPr lang="en-US" sz="2800" dirty="0">
              <a:latin typeface="Helvetica" charset="0"/>
            </a:endParaRPr>
          </a:p>
        </p:txBody>
      </p:sp>
      <p:pic>
        <p:nvPicPr>
          <p:cNvPr id="8" name="Picture 7" descr="LIGO-Construction_Proposal-M890001-03 edited 4.pdf"/>
          <p:cNvPicPr>
            <a:picLocks noChangeAspect="1"/>
          </p:cNvPicPr>
          <p:nvPr/>
        </p:nvPicPr>
        <p:blipFill rotWithShape="1">
          <a:blip r:embed="rId3">
            <a:extLst>
              <a:ext uri="{28A0092B-C50C-407E-A947-70E740481C1C}">
                <a14:useLocalDpi xmlns:a14="http://schemas.microsoft.com/office/drawing/2010/main" val="0"/>
              </a:ext>
            </a:extLst>
          </a:blip>
          <a:srcRect l="8524" t="15925" r="9893" b="14445"/>
          <a:stretch/>
        </p:blipFill>
        <p:spPr>
          <a:xfrm>
            <a:off x="457200" y="1847850"/>
            <a:ext cx="4254500" cy="4775200"/>
          </a:xfrm>
          <a:prstGeom prst="rect">
            <a:avLst/>
          </a:prstGeom>
        </p:spPr>
      </p:pic>
      <p:sp>
        <p:nvSpPr>
          <p:cNvPr id="2" name="Footer Placeholder 1"/>
          <p:cNvSpPr>
            <a:spLocks noGrp="1"/>
          </p:cNvSpPr>
          <p:nvPr>
            <p:ph type="ftr" sz="quarter" idx="11"/>
          </p:nvPr>
        </p:nvSpPr>
        <p:spPr/>
        <p:txBody>
          <a:bodyPr/>
          <a:lstStyle/>
          <a:p>
            <a:pPr>
              <a:defRPr/>
            </a:pPr>
            <a:r>
              <a:rPr lang="en-US" smtClean="0"/>
              <a:t>Raab - Intro to GW Astronomy</a:t>
            </a:r>
            <a:endParaRPr lang="en-US" dirty="0"/>
          </a:p>
        </p:txBody>
      </p:sp>
      <p:sp>
        <p:nvSpPr>
          <p:cNvPr id="3" name="Slide Number Placeholder 2"/>
          <p:cNvSpPr>
            <a:spLocks noGrp="1"/>
          </p:cNvSpPr>
          <p:nvPr>
            <p:ph type="sldNum" sz="quarter" idx="12"/>
          </p:nvPr>
        </p:nvSpPr>
        <p:spPr/>
        <p:txBody>
          <a:bodyPr/>
          <a:lstStyle/>
          <a:p>
            <a:pPr>
              <a:defRPr/>
            </a:pPr>
            <a:fld id="{3FA244CC-88F7-B741-ABEA-29EACDCA51E3}" type="slidenum">
              <a:rPr lang="en-US" smtClean="0"/>
              <a:pPr>
                <a:defRPr/>
              </a:pPr>
              <a:t>20</a:t>
            </a:fld>
            <a:endParaRPr lang="en-US"/>
          </a:p>
        </p:txBody>
      </p:sp>
    </p:spTree>
    <p:extLst>
      <p:ext uri="{BB962C8B-B14F-4D97-AF65-F5344CB8AC3E}">
        <p14:creationId xmlns:p14="http://schemas.microsoft.com/office/powerpoint/2010/main" val="2574512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p:nvPr/>
        </p:nvSpPr>
        <p:spPr>
          <a:xfrm>
            <a:off x="455414" y="1384102"/>
            <a:ext cx="8233172" cy="89"/>
          </a:xfrm>
          <a:prstGeom prst="line">
            <a:avLst/>
          </a:prstGeom>
          <a:ln w="12700">
            <a:solidFill>
              <a:srgbClr val="9A9A9A"/>
            </a:solidFill>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36" name="Shape 136"/>
          <p:cNvSpPr/>
          <p:nvPr/>
        </p:nvSpPr>
        <p:spPr>
          <a:xfrm>
            <a:off x="8773420" y="6391832"/>
            <a:ext cx="72132" cy="28757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b">
            <a:spAutoFit/>
          </a:bodyPr>
          <a:lstStyle>
            <a:lvl1pPr>
              <a:defRPr sz="1400">
                <a:latin typeface="Helvetica Neue"/>
                <a:ea typeface="Helvetica Neue"/>
                <a:cs typeface="Helvetica Neue"/>
                <a:sym typeface="Helvetica Neue"/>
              </a:defRPr>
            </a:lvl1pPr>
          </a:lstStyle>
          <a:p>
            <a:endParaRPr dirty="0"/>
          </a:p>
        </p:txBody>
      </p:sp>
      <p:sp>
        <p:nvSpPr>
          <p:cNvPr id="137" name="Shape 137"/>
          <p:cNvSpPr/>
          <p:nvPr/>
        </p:nvSpPr>
        <p:spPr>
          <a:xfrm>
            <a:off x="410766" y="1214438"/>
            <a:ext cx="8322469" cy="53578"/>
          </a:xfrm>
          <a:prstGeom prst="rect">
            <a:avLst/>
          </a:prstGeom>
          <a:solidFill>
            <a:srgbClr val="D6A800"/>
          </a:solidFill>
          <a:ln w="25400">
            <a:solidFill>
              <a:srgbClr val="000000"/>
            </a:solidFill>
            <a:miter lim="400000"/>
          </a:ln>
        </p:spPr>
        <p:txBody>
          <a:bodyPr lIns="35717" tIns="35717" rIns="35717" bIns="35717" anchor="ctr"/>
          <a:lstStyle/>
          <a:p>
            <a:pPr>
              <a:defRPr sz="3600"/>
            </a:pPr>
            <a:endParaRPr/>
          </a:p>
        </p:txBody>
      </p:sp>
      <p:sp>
        <p:nvSpPr>
          <p:cNvPr id="138" name="Shape 138"/>
          <p:cNvSpPr/>
          <p:nvPr/>
        </p:nvSpPr>
        <p:spPr>
          <a:xfrm>
            <a:off x="419695" y="1330524"/>
            <a:ext cx="8322469" cy="133945"/>
          </a:xfrm>
          <a:prstGeom prst="rect">
            <a:avLst/>
          </a:prstGeom>
          <a:solidFill>
            <a:srgbClr val="FFFFFF"/>
          </a:solidFill>
          <a:ln w="25400">
            <a:solidFill>
              <a:srgbClr val="000000">
                <a:alpha val="0"/>
              </a:srgbClr>
            </a:solidFill>
            <a:miter lim="400000"/>
          </a:ln>
        </p:spPr>
        <p:txBody>
          <a:bodyPr lIns="35717" tIns="35717" rIns="35717" bIns="35717" anchor="ctr"/>
          <a:lstStyle/>
          <a:p>
            <a:pPr>
              <a:defRPr sz="3600">
                <a:solidFill>
                  <a:srgbClr val="FFFFFF"/>
                </a:solidFill>
              </a:defRPr>
            </a:pPr>
            <a:endParaRPr/>
          </a:p>
        </p:txBody>
      </p:sp>
      <p:pic>
        <p:nvPicPr>
          <p:cNvPr id="139" name="droppedImage.png"/>
          <p:cNvPicPr>
            <a:picLocks noChangeAspect="1"/>
          </p:cNvPicPr>
          <p:nvPr/>
        </p:nvPicPr>
        <p:blipFill>
          <a:blip r:embed="rId2">
            <a:extLst/>
          </a:blip>
          <a:stretch>
            <a:fillRect/>
          </a:stretch>
        </p:blipFill>
        <p:spPr>
          <a:xfrm>
            <a:off x="7913320" y="125015"/>
            <a:ext cx="1032926" cy="437555"/>
          </a:xfrm>
          <a:prstGeom prst="rect">
            <a:avLst/>
          </a:prstGeom>
          <a:ln w="12700">
            <a:miter lim="400000"/>
          </a:ln>
        </p:spPr>
      </p:pic>
      <p:sp>
        <p:nvSpPr>
          <p:cNvPr id="140" name="Shape 140"/>
          <p:cNvSpPr>
            <a:spLocks noGrp="1"/>
          </p:cNvSpPr>
          <p:nvPr>
            <p:ph type="title"/>
          </p:nvPr>
        </p:nvSpPr>
        <p:spPr>
          <a:prstGeom prst="rect">
            <a:avLst/>
          </a:prstGeom>
        </p:spPr>
        <p:txBody>
          <a:bodyPr/>
          <a:lstStyle>
            <a:lvl1pPr>
              <a:defRPr sz="3800"/>
            </a:lvl1pPr>
          </a:lstStyle>
          <a:p>
            <a:pPr>
              <a:defRPr>
                <a:effectLst/>
              </a:defRPr>
            </a:pPr>
            <a:r>
              <a:rPr dirty="0"/>
              <a:t>The Laser Interferometer Gravitational-wave Observatory</a:t>
            </a:r>
          </a:p>
        </p:txBody>
      </p:sp>
      <p:sp>
        <p:nvSpPr>
          <p:cNvPr id="141" name="Shape 141"/>
          <p:cNvSpPr>
            <a:spLocks noGrp="1"/>
          </p:cNvSpPr>
          <p:nvPr>
            <p:ph type="sldNum" sz="quarter" idx="2"/>
          </p:nvPr>
        </p:nvSpPr>
        <p:spPr>
          <a:xfrm>
            <a:off x="8710481" y="6465094"/>
            <a:ext cx="134982" cy="175844"/>
          </a:xfrm>
          <a:prstGeom prst="rect">
            <a:avLst/>
          </a:prstGeom>
          <a:extLst>
            <a:ext uri="{C572A759-6A51-4108-AA02-DFA0A04FC94B}">
              <ma14:wrappingTextBoxFlag xmlns:ma14="http://schemas.microsoft.com/office/mac/drawingml/2011/main" val="1"/>
            </a:ext>
          </a:extLst>
        </p:spPr>
        <p:txBody>
          <a:bodyPr/>
          <a:lstStyle>
            <a:lvl1pPr>
              <a:defRPr sz="800"/>
            </a:lvl1pPr>
          </a:lstStyle>
          <a:p>
            <a:fld id="{86CB4B4D-7CA3-9044-876B-883B54F8677D}" type="slidenum">
              <a:t>21</a:t>
            </a:fld>
            <a:endParaRPr/>
          </a:p>
        </p:txBody>
      </p:sp>
      <p:grpSp>
        <p:nvGrpSpPr>
          <p:cNvPr id="146" name="Group 146"/>
          <p:cNvGrpSpPr/>
          <p:nvPr/>
        </p:nvGrpSpPr>
        <p:grpSpPr>
          <a:xfrm>
            <a:off x="241044" y="1625293"/>
            <a:ext cx="3703799" cy="2391249"/>
            <a:chOff x="0" y="0"/>
            <a:chExt cx="5267623" cy="3400886"/>
          </a:xfrm>
        </p:grpSpPr>
        <p:pic>
          <p:nvPicPr>
            <p:cNvPr id="144" name="image7.png"/>
            <p:cNvPicPr>
              <a:picLocks noChangeAspect="1"/>
            </p:cNvPicPr>
            <p:nvPr/>
          </p:nvPicPr>
          <p:blipFill>
            <a:blip r:embed="rId3">
              <a:extLst/>
            </a:blip>
            <a:srcRect l="19083" b="40784"/>
            <a:stretch>
              <a:fillRect/>
            </a:stretch>
          </p:blipFill>
          <p:spPr>
            <a:xfrm>
              <a:off x="0" y="0"/>
              <a:ext cx="5267623" cy="3199579"/>
            </a:xfrm>
            <a:prstGeom prst="rect">
              <a:avLst/>
            </a:prstGeom>
            <a:ln w="12700" cap="flat">
              <a:noFill/>
              <a:miter lim="400000"/>
            </a:ln>
            <a:effectLst/>
          </p:spPr>
        </p:pic>
        <p:sp>
          <p:nvSpPr>
            <p:cNvPr id="145" name="Shape 145"/>
            <p:cNvSpPr/>
            <p:nvPr/>
          </p:nvSpPr>
          <p:spPr>
            <a:xfrm>
              <a:off x="2149768" y="2469991"/>
              <a:ext cx="3086699" cy="9308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defRPr sz="3400">
                  <a:solidFill>
                    <a:srgbClr val="FFFFFF"/>
                  </a:solidFill>
                  <a:latin typeface="Arial Narrow"/>
                  <a:ea typeface="Arial Narrow"/>
                  <a:cs typeface="Arial Narrow"/>
                  <a:sym typeface="Arial Narrow"/>
                </a:defRPr>
              </a:lvl1pPr>
            </a:lstStyle>
            <a:p>
              <a:r>
                <a:rPr dirty="0"/>
                <a:t>Hanford, WA</a:t>
              </a:r>
            </a:p>
          </p:txBody>
        </p:sp>
      </p:grpSp>
      <p:grpSp>
        <p:nvGrpSpPr>
          <p:cNvPr id="149" name="Group 149"/>
          <p:cNvGrpSpPr/>
          <p:nvPr/>
        </p:nvGrpSpPr>
        <p:grpSpPr>
          <a:xfrm>
            <a:off x="4826137" y="3415568"/>
            <a:ext cx="3455170" cy="2821104"/>
            <a:chOff x="0" y="0"/>
            <a:chExt cx="4914018" cy="4012235"/>
          </a:xfrm>
        </p:grpSpPr>
        <p:pic>
          <p:nvPicPr>
            <p:cNvPr id="147" name="image8.jpg" descr="low899"/>
            <p:cNvPicPr>
              <a:picLocks noChangeAspect="1"/>
            </p:cNvPicPr>
            <p:nvPr/>
          </p:nvPicPr>
          <p:blipFill>
            <a:blip r:embed="rId4">
              <a:extLst/>
            </a:blip>
            <a:stretch>
              <a:fillRect/>
            </a:stretch>
          </p:blipFill>
          <p:spPr>
            <a:xfrm>
              <a:off x="0" y="0"/>
              <a:ext cx="4914018" cy="3871119"/>
            </a:xfrm>
            <a:prstGeom prst="rect">
              <a:avLst/>
            </a:prstGeom>
            <a:ln w="12700" cap="flat">
              <a:noFill/>
              <a:miter lim="400000"/>
            </a:ln>
            <a:effectLst/>
          </p:spPr>
        </p:pic>
        <p:sp>
          <p:nvSpPr>
            <p:cNvPr id="148" name="Shape 148"/>
            <p:cNvSpPr/>
            <p:nvPr/>
          </p:nvSpPr>
          <p:spPr>
            <a:xfrm>
              <a:off x="1480907" y="3081340"/>
              <a:ext cx="3396755" cy="9308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defRPr sz="3400">
                  <a:solidFill>
                    <a:srgbClr val="FFFFFF"/>
                  </a:solidFill>
                  <a:latin typeface="Arial Narrow"/>
                  <a:ea typeface="Arial Narrow"/>
                  <a:cs typeface="Arial Narrow"/>
                  <a:sym typeface="Arial Narrow"/>
                </a:defRPr>
              </a:lvl1pPr>
            </a:lstStyle>
            <a:p>
              <a:r>
                <a:rPr dirty="0"/>
                <a:t>Livingston, LA</a:t>
              </a:r>
            </a:p>
          </p:txBody>
        </p:sp>
      </p:grpSp>
      <p:pic>
        <p:nvPicPr>
          <p:cNvPr id="150" name="image9.png" descr="Screen Shot 2016-02-12 at 3.29.28 PM.png"/>
          <p:cNvPicPr>
            <a:picLocks noChangeAspect="1"/>
          </p:cNvPicPr>
          <p:nvPr/>
        </p:nvPicPr>
        <p:blipFill>
          <a:blip r:embed="rId5">
            <a:extLst/>
          </a:blip>
          <a:stretch>
            <a:fillRect/>
          </a:stretch>
        </p:blipFill>
        <p:spPr>
          <a:xfrm>
            <a:off x="1261923" y="5061944"/>
            <a:ext cx="1944595" cy="464747"/>
          </a:xfrm>
          <a:prstGeom prst="rect">
            <a:avLst/>
          </a:prstGeom>
          <a:ln w="12700">
            <a:miter lim="400000"/>
          </a:ln>
        </p:spPr>
      </p:pic>
      <p:pic>
        <p:nvPicPr>
          <p:cNvPr id="151" name="image10.png" descr="Screen Shot 2016-02-12 at 3.30.47 PM.png"/>
          <p:cNvPicPr>
            <a:picLocks noChangeAspect="1"/>
          </p:cNvPicPr>
          <p:nvPr/>
        </p:nvPicPr>
        <p:blipFill>
          <a:blip r:embed="rId6">
            <a:extLst/>
          </a:blip>
          <a:stretch>
            <a:fillRect/>
          </a:stretch>
        </p:blipFill>
        <p:spPr>
          <a:xfrm>
            <a:off x="1228305" y="4541324"/>
            <a:ext cx="1963272" cy="445885"/>
          </a:xfrm>
          <a:prstGeom prst="rect">
            <a:avLst/>
          </a:prstGeom>
          <a:ln w="12700">
            <a:miter lim="400000"/>
          </a:ln>
        </p:spPr>
      </p:pic>
      <p:pic>
        <p:nvPicPr>
          <p:cNvPr id="152" name="image11.png" descr="Screen Shot 2016-02-12 at 3.31.50 PM.png"/>
          <p:cNvPicPr>
            <a:picLocks noChangeAspect="1"/>
          </p:cNvPicPr>
          <p:nvPr/>
        </p:nvPicPr>
        <p:blipFill>
          <a:blip r:embed="rId7">
            <a:extLst/>
          </a:blip>
          <a:stretch>
            <a:fillRect/>
          </a:stretch>
        </p:blipFill>
        <p:spPr>
          <a:xfrm>
            <a:off x="1156587" y="5595165"/>
            <a:ext cx="2229225" cy="615971"/>
          </a:xfrm>
          <a:prstGeom prst="rect">
            <a:avLst/>
          </a:prstGeom>
          <a:ln w="12700">
            <a:miter lim="400000"/>
          </a:ln>
        </p:spPr>
      </p:pic>
      <p:sp>
        <p:nvSpPr>
          <p:cNvPr id="153" name="Shape 153"/>
          <p:cNvSpPr/>
          <p:nvPr/>
        </p:nvSpPr>
        <p:spPr>
          <a:xfrm>
            <a:off x="381000" y="4026890"/>
            <a:ext cx="4306661" cy="61554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1300480">
              <a:defRPr sz="3400">
                <a:latin typeface="Arial Narrow"/>
                <a:ea typeface="Arial Narrow"/>
                <a:cs typeface="Arial Narrow"/>
                <a:sym typeface="Arial Narrow"/>
              </a:defRPr>
            </a:lvl1pPr>
          </a:lstStyle>
          <a:p>
            <a:r>
              <a:rPr dirty="0"/>
              <a:t>Advanced LIGO detectors:</a:t>
            </a:r>
          </a:p>
        </p:txBody>
      </p:sp>
      <p:pic>
        <p:nvPicPr>
          <p:cNvPr id="154" name="pasted-image.tiff"/>
          <p:cNvPicPr>
            <a:picLocks noChangeAspect="1"/>
          </p:cNvPicPr>
          <p:nvPr/>
        </p:nvPicPr>
        <p:blipFill>
          <a:blip r:embed="rId8">
            <a:extLst/>
          </a:blip>
          <a:stretch>
            <a:fillRect/>
          </a:stretch>
        </p:blipFill>
        <p:spPr>
          <a:xfrm>
            <a:off x="4092752" y="1342132"/>
            <a:ext cx="1482329" cy="1491259"/>
          </a:xfrm>
          <a:prstGeom prst="rect">
            <a:avLst/>
          </a:prstGeom>
          <a:ln w="12700">
            <a:miter lim="400000"/>
          </a:ln>
        </p:spPr>
      </p:pic>
      <p:sp>
        <p:nvSpPr>
          <p:cNvPr id="155" name="Shape 155"/>
          <p:cNvSpPr/>
          <p:nvPr/>
        </p:nvSpPr>
        <p:spPr>
          <a:xfrm>
            <a:off x="5815986" y="1294671"/>
            <a:ext cx="2978831" cy="2011124"/>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marL="481548" indent="-258313">
              <a:buSzPct val="171000"/>
              <a:buChar char="•"/>
              <a:defRPr sz="2700">
                <a:latin typeface="Gill Sans"/>
                <a:ea typeface="Gill Sans"/>
                <a:cs typeface="Gill Sans"/>
                <a:sym typeface="Gill Sans"/>
              </a:defRPr>
            </a:pPr>
            <a:r>
              <a:rPr sz="1800" dirty="0"/>
              <a:t>LIGO Observatories constructed from 1994-</a:t>
            </a:r>
            <a:r>
              <a:rPr sz="1800" dirty="0" smtClean="0"/>
              <a:t>2000</a:t>
            </a:r>
            <a:endParaRPr lang="en-US" sz="1800" dirty="0" smtClean="0"/>
          </a:p>
          <a:p>
            <a:pPr marL="481548" indent="-258313">
              <a:buSzPct val="171000"/>
              <a:buChar char="•"/>
              <a:defRPr sz="2700">
                <a:latin typeface="Gill Sans"/>
                <a:ea typeface="Gill Sans"/>
                <a:cs typeface="Gill Sans"/>
                <a:sym typeface="Gill Sans"/>
              </a:defRPr>
            </a:pPr>
            <a:r>
              <a:rPr lang="en-US" sz="1800" dirty="0" smtClean="0"/>
              <a:t>LSC created 1997</a:t>
            </a:r>
            <a:endParaRPr sz="1800" dirty="0"/>
          </a:p>
          <a:p>
            <a:pPr marL="481548" indent="-258313">
              <a:buSzPct val="171000"/>
              <a:buChar char="•"/>
              <a:defRPr sz="2700">
                <a:latin typeface="Gill Sans"/>
                <a:ea typeface="Gill Sans"/>
                <a:cs typeface="Gill Sans"/>
                <a:sym typeface="Gill Sans"/>
              </a:defRPr>
            </a:pPr>
            <a:r>
              <a:rPr sz="1800" dirty="0"/>
              <a:t>Initial LIGO operated from 2002-2010</a:t>
            </a:r>
          </a:p>
          <a:p>
            <a:pPr marL="481548" indent="-258313">
              <a:buSzPct val="171000"/>
              <a:buChar char="•"/>
              <a:defRPr sz="2700">
                <a:latin typeface="Gill Sans"/>
                <a:ea typeface="Gill Sans"/>
                <a:cs typeface="Gill Sans"/>
                <a:sym typeface="Gill Sans"/>
              </a:defRPr>
            </a:pPr>
            <a:r>
              <a:rPr sz="1800" dirty="0"/>
              <a:t>Advanced LIGO 2015</a:t>
            </a:r>
          </a:p>
        </p:txBody>
      </p:sp>
    </p:spTree>
    <p:extLst>
      <p:ext uri="{BB962C8B-B14F-4D97-AF65-F5344CB8AC3E}">
        <p14:creationId xmlns:p14="http://schemas.microsoft.com/office/powerpoint/2010/main" val="136146270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p:nvPr/>
        </p:nvSpPr>
        <p:spPr>
          <a:xfrm>
            <a:off x="455414" y="1384102"/>
            <a:ext cx="8233172" cy="89"/>
          </a:xfrm>
          <a:prstGeom prst="line">
            <a:avLst/>
          </a:prstGeom>
          <a:ln w="12700">
            <a:solidFill>
              <a:srgbClr val="9A9A9A"/>
            </a:solidFill>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59" name="Shape 159"/>
          <p:cNvSpPr/>
          <p:nvPr/>
        </p:nvSpPr>
        <p:spPr>
          <a:xfrm>
            <a:off x="410766" y="1214438"/>
            <a:ext cx="8322469" cy="53578"/>
          </a:xfrm>
          <a:prstGeom prst="rect">
            <a:avLst/>
          </a:prstGeom>
          <a:solidFill>
            <a:srgbClr val="D6A800"/>
          </a:solidFill>
          <a:ln w="25400">
            <a:solidFill>
              <a:srgbClr val="000000"/>
            </a:solidFill>
            <a:miter lim="400000"/>
          </a:ln>
        </p:spPr>
        <p:txBody>
          <a:bodyPr lIns="35717" tIns="35717" rIns="35717" bIns="35717" anchor="ctr"/>
          <a:lstStyle/>
          <a:p>
            <a:pPr>
              <a:defRPr sz="3600"/>
            </a:pPr>
            <a:endParaRPr/>
          </a:p>
        </p:txBody>
      </p:sp>
      <p:sp>
        <p:nvSpPr>
          <p:cNvPr id="160" name="Shape 160"/>
          <p:cNvSpPr/>
          <p:nvPr/>
        </p:nvSpPr>
        <p:spPr>
          <a:xfrm>
            <a:off x="419695" y="1330524"/>
            <a:ext cx="8322469" cy="133945"/>
          </a:xfrm>
          <a:prstGeom prst="rect">
            <a:avLst/>
          </a:prstGeom>
          <a:solidFill>
            <a:srgbClr val="FFFFFF"/>
          </a:solidFill>
          <a:ln w="25400">
            <a:solidFill>
              <a:srgbClr val="000000">
                <a:alpha val="0"/>
              </a:srgbClr>
            </a:solidFill>
            <a:miter lim="400000"/>
          </a:ln>
        </p:spPr>
        <p:txBody>
          <a:bodyPr lIns="35717" tIns="35717" rIns="35717" bIns="35717" anchor="ctr"/>
          <a:lstStyle/>
          <a:p>
            <a:pPr>
              <a:defRPr sz="3600">
                <a:solidFill>
                  <a:srgbClr val="FFFFFF"/>
                </a:solidFill>
              </a:defRPr>
            </a:pPr>
            <a:endParaRPr/>
          </a:p>
        </p:txBody>
      </p:sp>
      <p:pic>
        <p:nvPicPr>
          <p:cNvPr id="161" name="droppedImage.png"/>
          <p:cNvPicPr>
            <a:picLocks noChangeAspect="1"/>
          </p:cNvPicPr>
          <p:nvPr/>
        </p:nvPicPr>
        <p:blipFill>
          <a:blip r:embed="rId3">
            <a:extLst/>
          </a:blip>
          <a:stretch>
            <a:fillRect/>
          </a:stretch>
        </p:blipFill>
        <p:spPr>
          <a:xfrm>
            <a:off x="7913320" y="125015"/>
            <a:ext cx="1032926" cy="437555"/>
          </a:xfrm>
          <a:prstGeom prst="rect">
            <a:avLst/>
          </a:prstGeom>
          <a:ln w="12700">
            <a:miter lim="400000"/>
          </a:ln>
        </p:spPr>
      </p:pic>
      <p:sp>
        <p:nvSpPr>
          <p:cNvPr id="162" name="Shape 162"/>
          <p:cNvSpPr>
            <a:spLocks noGrp="1"/>
          </p:cNvSpPr>
          <p:nvPr>
            <p:ph type="title"/>
          </p:nvPr>
        </p:nvSpPr>
        <p:spPr>
          <a:prstGeom prst="rect">
            <a:avLst/>
          </a:prstGeom>
        </p:spPr>
        <p:txBody>
          <a:bodyPr/>
          <a:lstStyle>
            <a:lvl1pPr>
              <a:defRPr sz="3800"/>
            </a:lvl1pPr>
          </a:lstStyle>
          <a:p>
            <a:pPr>
              <a:defRPr>
                <a:effectLst/>
              </a:defRPr>
            </a:pPr>
            <a:r>
              <a:t>LIGO Laboratory</a:t>
            </a:r>
          </a:p>
        </p:txBody>
      </p:sp>
      <p:sp>
        <p:nvSpPr>
          <p:cNvPr id="163" name="Shape 163"/>
          <p:cNvSpPr>
            <a:spLocks noGrp="1"/>
          </p:cNvSpPr>
          <p:nvPr>
            <p:ph type="body" sz="half" idx="1"/>
          </p:nvPr>
        </p:nvSpPr>
        <p:spPr>
          <a:xfrm>
            <a:off x="1759149" y="1259768"/>
            <a:ext cx="7163563" cy="1178632"/>
          </a:xfrm>
          <a:prstGeom prst="rect">
            <a:avLst/>
          </a:prstGeom>
        </p:spPr>
        <p:txBody>
          <a:bodyPr/>
          <a:lstStyle/>
          <a:p>
            <a:pPr marL="0" indent="0">
              <a:buSzTx/>
              <a:buNone/>
              <a:defRPr sz="2400"/>
            </a:pPr>
            <a:r>
              <a:rPr sz="2000" dirty="0"/>
              <a:t>Mission: Observe gravitational wave sources;  operate the LIGO facilities; instrument science and technology; scientific education and public outreach</a:t>
            </a:r>
            <a:r>
              <a:rPr sz="2000" dirty="0" smtClean="0"/>
              <a:t>.</a:t>
            </a:r>
            <a:endParaRPr sz="2000" dirty="0"/>
          </a:p>
        </p:txBody>
      </p:sp>
      <p:pic>
        <p:nvPicPr>
          <p:cNvPr id="167" name="image15.jpg" descr="lho_aerial_mod"/>
          <p:cNvPicPr>
            <a:picLocks noChangeAspect="1"/>
          </p:cNvPicPr>
          <p:nvPr/>
        </p:nvPicPr>
        <p:blipFill>
          <a:blip r:embed="rId4">
            <a:extLst/>
          </a:blip>
          <a:stretch>
            <a:fillRect/>
          </a:stretch>
        </p:blipFill>
        <p:spPr>
          <a:xfrm>
            <a:off x="98425" y="1897575"/>
            <a:ext cx="1520353" cy="875789"/>
          </a:xfrm>
          <a:prstGeom prst="rect">
            <a:avLst/>
          </a:prstGeom>
          <a:ln w="38100">
            <a:solidFill>
              <a:srgbClr val="000000"/>
            </a:solidFill>
            <a:miter/>
          </a:ln>
        </p:spPr>
      </p:pic>
      <p:pic>
        <p:nvPicPr>
          <p:cNvPr id="168" name="pasted-image.tiff"/>
          <p:cNvPicPr>
            <a:picLocks noChangeAspect="1"/>
          </p:cNvPicPr>
          <p:nvPr/>
        </p:nvPicPr>
        <p:blipFill>
          <a:blip r:embed="rId5">
            <a:extLst/>
          </a:blip>
          <a:stretch>
            <a:fillRect/>
          </a:stretch>
        </p:blipFill>
        <p:spPr>
          <a:xfrm>
            <a:off x="7000529" y="4426148"/>
            <a:ext cx="1482329" cy="1491259"/>
          </a:xfrm>
          <a:prstGeom prst="rect">
            <a:avLst/>
          </a:prstGeom>
          <a:ln w="12700">
            <a:miter lim="400000"/>
          </a:ln>
        </p:spPr>
      </p:pic>
      <p:sp>
        <p:nvSpPr>
          <p:cNvPr id="169" name="Shape 169"/>
          <p:cNvSpPr/>
          <p:nvPr/>
        </p:nvSpPr>
        <p:spPr>
          <a:xfrm>
            <a:off x="2982515" y="6295430"/>
            <a:ext cx="3069991" cy="437555"/>
          </a:xfrm>
          <a:prstGeom prst="rect">
            <a:avLst/>
          </a:prstGeom>
          <a:solidFill>
            <a:srgbClr val="FFFFFF"/>
          </a:solidFill>
          <a:ln w="12700">
            <a:miter lim="400000"/>
          </a:ln>
        </p:spPr>
        <p:txBody>
          <a:bodyPr lIns="35717" tIns="35717" rIns="35717" bIns="35717" anchor="ctr"/>
          <a:lstStyle/>
          <a:p>
            <a:pPr>
              <a:defRPr sz="3600"/>
            </a:pPr>
            <a:endParaRPr/>
          </a:p>
        </p:txBody>
      </p:sp>
      <p:grpSp>
        <p:nvGrpSpPr>
          <p:cNvPr id="177" name="Group 177"/>
          <p:cNvGrpSpPr/>
          <p:nvPr/>
        </p:nvGrpSpPr>
        <p:grpSpPr>
          <a:xfrm>
            <a:off x="85198" y="2819400"/>
            <a:ext cx="6583695" cy="3976690"/>
            <a:chOff x="395474" y="2612250"/>
            <a:chExt cx="9363477" cy="5655734"/>
          </a:xfrm>
        </p:grpSpPr>
        <p:pic>
          <p:nvPicPr>
            <p:cNvPr id="170" name="image13.png"/>
            <p:cNvPicPr>
              <a:picLocks noChangeAspect="1"/>
            </p:cNvPicPr>
            <p:nvPr/>
          </p:nvPicPr>
          <p:blipFill>
            <a:blip r:embed="rId6">
              <a:extLst/>
            </a:blip>
            <a:stretch>
              <a:fillRect/>
            </a:stretch>
          </p:blipFill>
          <p:spPr>
            <a:xfrm>
              <a:off x="596279" y="2612250"/>
              <a:ext cx="8834685" cy="5655734"/>
            </a:xfrm>
            <a:prstGeom prst="rect">
              <a:avLst/>
            </a:prstGeom>
            <a:ln w="12700" cap="flat">
              <a:noFill/>
              <a:miter lim="400000"/>
            </a:ln>
            <a:effectLst/>
          </p:spPr>
        </p:pic>
        <p:sp>
          <p:nvSpPr>
            <p:cNvPr id="171" name="Shape 171"/>
            <p:cNvSpPr/>
            <p:nvPr/>
          </p:nvSpPr>
          <p:spPr>
            <a:xfrm>
              <a:off x="395474" y="6126775"/>
              <a:ext cx="1504429" cy="624488"/>
            </a:xfrm>
            <a:prstGeom prst="rect">
              <a:avLst/>
            </a:prstGeom>
            <a:noFill/>
            <a:ln w="38100" cap="flat">
              <a:solidFill>
                <a:srgbClr val="0000FF"/>
              </a:solidFill>
              <a:prstDash val="solid"/>
              <a:miter lim="8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defRPr sz="2400" b="1">
                  <a:solidFill>
                    <a:srgbClr val="114FFB"/>
                  </a:solidFill>
                  <a:latin typeface="Arial"/>
                  <a:ea typeface="Arial"/>
                  <a:cs typeface="Arial"/>
                  <a:sym typeface="Arial"/>
                </a:defRPr>
              </a:lvl1pPr>
            </a:lstStyle>
            <a:p>
              <a:r>
                <a:rPr sz="2000" dirty="0"/>
                <a:t>Caltech</a:t>
              </a:r>
            </a:p>
          </p:txBody>
        </p:sp>
        <p:sp>
          <p:nvSpPr>
            <p:cNvPr id="172" name="Shape 172"/>
            <p:cNvSpPr/>
            <p:nvPr/>
          </p:nvSpPr>
          <p:spPr>
            <a:xfrm>
              <a:off x="8944170" y="4129476"/>
              <a:ext cx="814781" cy="624488"/>
            </a:xfrm>
            <a:prstGeom prst="rect">
              <a:avLst/>
            </a:prstGeom>
            <a:noFill/>
            <a:ln w="38100" cap="flat">
              <a:solidFill>
                <a:srgbClr val="0000FF"/>
              </a:solidFill>
              <a:prstDash val="solid"/>
              <a:miter lim="8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defRPr sz="2400" b="1">
                  <a:solidFill>
                    <a:srgbClr val="114FFB"/>
                  </a:solidFill>
                  <a:latin typeface="Arial"/>
                  <a:ea typeface="Arial"/>
                  <a:cs typeface="Arial"/>
                  <a:sym typeface="Arial"/>
                </a:defRPr>
              </a:lvl1pPr>
            </a:lstStyle>
            <a:p>
              <a:r>
                <a:rPr sz="2000" dirty="0"/>
                <a:t>MIT</a:t>
              </a:r>
            </a:p>
          </p:txBody>
        </p:sp>
        <p:sp>
          <p:nvSpPr>
            <p:cNvPr id="173" name="Shape 173"/>
            <p:cNvSpPr/>
            <p:nvPr/>
          </p:nvSpPr>
          <p:spPr>
            <a:xfrm>
              <a:off x="1469614" y="3223141"/>
              <a:ext cx="420017" cy="420151"/>
            </a:xfrm>
            <a:prstGeom prst="ellipse">
              <a:avLst/>
            </a:prstGeom>
            <a:solidFill>
              <a:srgbClr val="FFFF00"/>
            </a:solidFill>
            <a:ln w="12700" cap="flat">
              <a:noFill/>
              <a:miter lim="400000"/>
            </a:ln>
            <a:effectLst/>
          </p:spPr>
          <p:txBody>
            <a:bodyPr wrap="square" lIns="65023" tIns="65023" rIns="65023" bIns="65023" numCol="1" anchor="t">
              <a:noAutofit/>
            </a:bodyPr>
            <a:lstStyle/>
            <a:p>
              <a:pPr defTabSz="914367">
                <a:defRPr sz="1800" b="1">
                  <a:latin typeface="Arial"/>
                  <a:ea typeface="Arial"/>
                  <a:cs typeface="Arial"/>
                  <a:sym typeface="Arial"/>
                </a:defRPr>
              </a:pPr>
              <a:endParaRPr/>
            </a:p>
          </p:txBody>
        </p:sp>
        <p:sp>
          <p:nvSpPr>
            <p:cNvPr id="174" name="Shape 174"/>
            <p:cNvSpPr/>
            <p:nvPr/>
          </p:nvSpPr>
          <p:spPr>
            <a:xfrm>
              <a:off x="5456751" y="6560294"/>
              <a:ext cx="420018" cy="420151"/>
            </a:xfrm>
            <a:prstGeom prst="ellipse">
              <a:avLst/>
            </a:prstGeom>
            <a:solidFill>
              <a:srgbClr val="FFFF00"/>
            </a:solidFill>
            <a:ln w="12700" cap="flat">
              <a:noFill/>
              <a:miter lim="400000"/>
            </a:ln>
            <a:effectLst/>
          </p:spPr>
          <p:txBody>
            <a:bodyPr wrap="square" lIns="65023" tIns="65023" rIns="65023" bIns="65023" numCol="1" anchor="t">
              <a:noAutofit/>
            </a:bodyPr>
            <a:lstStyle/>
            <a:p>
              <a:pPr defTabSz="914367">
                <a:defRPr sz="1800" b="1">
                  <a:latin typeface="Arial"/>
                  <a:ea typeface="Arial"/>
                  <a:cs typeface="Arial"/>
                  <a:sym typeface="Arial"/>
                </a:defRPr>
              </a:pPr>
              <a:endParaRPr/>
            </a:p>
          </p:txBody>
        </p:sp>
        <p:sp>
          <p:nvSpPr>
            <p:cNvPr id="175" name="Shape 175"/>
            <p:cNvSpPr/>
            <p:nvPr/>
          </p:nvSpPr>
          <p:spPr>
            <a:xfrm>
              <a:off x="8407689" y="4173766"/>
              <a:ext cx="420018" cy="420151"/>
            </a:xfrm>
            <a:prstGeom prst="ellipse">
              <a:avLst/>
            </a:prstGeom>
            <a:solidFill>
              <a:srgbClr val="FFFF00"/>
            </a:solidFill>
            <a:ln w="12700" cap="flat">
              <a:noFill/>
              <a:miter lim="400000"/>
            </a:ln>
            <a:effectLst/>
          </p:spPr>
          <p:txBody>
            <a:bodyPr wrap="square" lIns="65023" tIns="65023" rIns="65023" bIns="65023" numCol="1" anchor="t">
              <a:noAutofit/>
            </a:bodyPr>
            <a:lstStyle/>
            <a:p>
              <a:pPr defTabSz="914367">
                <a:defRPr sz="1800" b="1">
                  <a:latin typeface="Arial"/>
                  <a:ea typeface="Arial"/>
                  <a:cs typeface="Arial"/>
                  <a:sym typeface="Arial"/>
                </a:defRPr>
              </a:pPr>
              <a:endParaRPr/>
            </a:p>
          </p:txBody>
        </p:sp>
        <p:sp>
          <p:nvSpPr>
            <p:cNvPr id="176" name="Shape 176"/>
            <p:cNvSpPr/>
            <p:nvPr/>
          </p:nvSpPr>
          <p:spPr>
            <a:xfrm>
              <a:off x="1591466" y="5815944"/>
              <a:ext cx="420018" cy="420151"/>
            </a:xfrm>
            <a:prstGeom prst="ellipse">
              <a:avLst/>
            </a:prstGeom>
            <a:solidFill>
              <a:srgbClr val="FFFF00"/>
            </a:solidFill>
            <a:ln w="12700" cap="flat">
              <a:noFill/>
              <a:miter lim="400000"/>
            </a:ln>
            <a:effectLst/>
          </p:spPr>
          <p:txBody>
            <a:bodyPr wrap="square" lIns="65023" tIns="65023" rIns="65023" bIns="65023" numCol="1" anchor="t">
              <a:noAutofit/>
            </a:bodyPr>
            <a:lstStyle/>
            <a:p>
              <a:pPr defTabSz="914367">
                <a:defRPr sz="1800" b="1">
                  <a:latin typeface="Arial"/>
                  <a:ea typeface="Arial"/>
                  <a:cs typeface="Arial"/>
                  <a:sym typeface="Arial"/>
                </a:defRPr>
              </a:pPr>
              <a:endParaRPr/>
            </a:p>
          </p:txBody>
        </p:sp>
      </p:grpSp>
      <p:grpSp>
        <p:nvGrpSpPr>
          <p:cNvPr id="180" name="Group 180"/>
          <p:cNvGrpSpPr/>
          <p:nvPr/>
        </p:nvGrpSpPr>
        <p:grpSpPr>
          <a:xfrm>
            <a:off x="2077856" y="5786299"/>
            <a:ext cx="1547091" cy="800308"/>
            <a:chOff x="0" y="0"/>
            <a:chExt cx="2200304" cy="1138213"/>
          </a:xfrm>
        </p:grpSpPr>
        <p:sp>
          <p:nvSpPr>
            <p:cNvPr id="178" name="Shape 178"/>
            <p:cNvSpPr/>
            <p:nvPr/>
          </p:nvSpPr>
          <p:spPr>
            <a:xfrm>
              <a:off x="297264" y="66762"/>
              <a:ext cx="1903040" cy="536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defRPr sz="1600">
                  <a:solidFill>
                    <a:srgbClr val="FFFFFF"/>
                  </a:solidFill>
                  <a:latin typeface="Arial Narrow"/>
                  <a:ea typeface="Arial Narrow"/>
                  <a:cs typeface="Arial Narrow"/>
                  <a:sym typeface="Arial Narrow"/>
                </a:defRPr>
              </a:lvl1pPr>
            </a:lstStyle>
            <a:p>
              <a:r>
                <a:t>LIGO Livingston</a:t>
              </a:r>
            </a:p>
          </p:txBody>
        </p:sp>
        <p:pic>
          <p:nvPicPr>
            <p:cNvPr id="179" name="image14.jpg" descr="llo_aerial"/>
            <p:cNvPicPr>
              <a:picLocks noChangeAspect="1"/>
            </p:cNvPicPr>
            <p:nvPr/>
          </p:nvPicPr>
          <p:blipFill>
            <a:blip r:embed="rId7">
              <a:extLst/>
            </a:blip>
            <a:stretch>
              <a:fillRect/>
            </a:stretch>
          </p:blipFill>
          <p:spPr>
            <a:xfrm>
              <a:off x="0" y="0"/>
              <a:ext cx="1691624" cy="1138213"/>
            </a:xfrm>
            <a:prstGeom prst="rect">
              <a:avLst/>
            </a:prstGeom>
            <a:ln w="38100" cap="flat">
              <a:solidFill>
                <a:srgbClr val="000000"/>
              </a:solidFill>
              <a:prstDash val="solid"/>
              <a:miter lim="800000"/>
            </a:ln>
            <a:effectLst/>
          </p:spPr>
        </p:pic>
      </p:grpSp>
      <p:sp>
        <p:nvSpPr>
          <p:cNvPr id="181" name="Shape 181"/>
          <p:cNvSpPr/>
          <p:nvPr/>
        </p:nvSpPr>
        <p:spPr>
          <a:xfrm>
            <a:off x="5010415" y="2409855"/>
            <a:ext cx="3960689" cy="90312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l">
              <a:spcBef>
                <a:spcPts val="1000"/>
              </a:spcBef>
              <a:defRPr sz="2400">
                <a:solidFill>
                  <a:srgbClr val="424242"/>
                </a:solidFill>
                <a:latin typeface="Helvetica Neue"/>
                <a:ea typeface="Helvetica Neue"/>
                <a:cs typeface="Helvetica Neue"/>
                <a:sym typeface="Helvetica Neue"/>
              </a:defRPr>
            </a:lvl1pPr>
          </a:lstStyle>
          <a:p>
            <a:r>
              <a:rPr sz="1800" dirty="0"/>
              <a:t>~200 scientists, </a:t>
            </a:r>
            <a:r>
              <a:rPr sz="1800" dirty="0" smtClean="0"/>
              <a:t>engineer</a:t>
            </a:r>
            <a:r>
              <a:rPr lang="en-US" sz="1800" dirty="0" smtClean="0"/>
              <a:t>s</a:t>
            </a:r>
            <a:r>
              <a:rPr sz="1800" dirty="0" smtClean="0"/>
              <a:t> </a:t>
            </a:r>
            <a:r>
              <a:rPr sz="1800" dirty="0"/>
              <a:t>and staff; includes physicists working  on instrument science and data analysis. </a:t>
            </a:r>
          </a:p>
        </p:txBody>
      </p:sp>
    </p:spTree>
    <p:extLst>
      <p:ext uri="{BB962C8B-B14F-4D97-AF65-F5344CB8AC3E}">
        <p14:creationId xmlns:p14="http://schemas.microsoft.com/office/powerpoint/2010/main" val="219573724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First Direct Detection of Gravitational Waves</a:t>
            </a:r>
            <a:endParaRPr lang="en-US" dirty="0"/>
          </a:p>
        </p:txBody>
      </p:sp>
      <p:sp>
        <p:nvSpPr>
          <p:cNvPr id="3" name="Subtitle 2"/>
          <p:cNvSpPr>
            <a:spLocks noGrp="1"/>
          </p:cNvSpPr>
          <p:nvPr>
            <p:ph type="subTitle" idx="1"/>
          </p:nvPr>
        </p:nvSpPr>
        <p:spPr/>
        <p:txBody>
          <a:bodyPr/>
          <a:lstStyle/>
          <a:p>
            <a:r>
              <a:rPr lang="en-US" dirty="0" smtClean="0"/>
              <a:t>Opening a New Window on the Universe</a:t>
            </a:r>
            <a:endParaRPr lang="en-US" dirty="0"/>
          </a:p>
        </p:txBody>
      </p:sp>
    </p:spTree>
    <p:extLst>
      <p:ext uri="{BB962C8B-B14F-4D97-AF65-F5344CB8AC3E}">
        <p14:creationId xmlns:p14="http://schemas.microsoft.com/office/powerpoint/2010/main" val="3409145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1_Split_v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673" y="893755"/>
            <a:ext cx="7374199" cy="5867755"/>
          </a:xfrm>
          <a:prstGeom prst="rect">
            <a:avLst/>
          </a:prstGeom>
        </p:spPr>
      </p:pic>
      <p:sp>
        <p:nvSpPr>
          <p:cNvPr id="5" name="TextBox 4"/>
          <p:cNvSpPr txBox="1"/>
          <p:nvPr/>
        </p:nvSpPr>
        <p:spPr>
          <a:xfrm>
            <a:off x="1600199" y="152400"/>
            <a:ext cx="5715001" cy="523220"/>
          </a:xfrm>
          <a:prstGeom prst="rect">
            <a:avLst/>
          </a:prstGeom>
          <a:noFill/>
        </p:spPr>
        <p:txBody>
          <a:bodyPr wrap="square" rtlCol="0">
            <a:spAutoFit/>
          </a:bodyPr>
          <a:lstStyle/>
          <a:p>
            <a:r>
              <a:rPr lang="en-US" sz="2800" dirty="0" smtClean="0">
                <a:solidFill>
                  <a:schemeClr val="tx2"/>
                </a:solidFill>
                <a:latin typeface="Helvetica" panose="020B0604020202020204" pitchFamily="34" charset="0"/>
                <a:cs typeface="Helvetica" panose="020B0604020202020204" pitchFamily="34" charset="0"/>
              </a:rPr>
              <a:t>GW150914:  What was observed?</a:t>
            </a:r>
            <a:endParaRPr lang="en-US" sz="2800" dirty="0">
              <a:solidFill>
                <a:schemeClr val="tx2"/>
              </a:solidFill>
              <a:latin typeface="Helvetica" panose="020B0604020202020204" pitchFamily="34" charset="0"/>
              <a:cs typeface="Helvetica" panose="020B0604020202020204" pitchFamily="34" charset="0"/>
            </a:endParaRPr>
          </a:p>
        </p:txBody>
      </p:sp>
      <p:sp>
        <p:nvSpPr>
          <p:cNvPr id="2" name="TextBox 1"/>
          <p:cNvSpPr txBox="1"/>
          <p:nvPr/>
        </p:nvSpPr>
        <p:spPr>
          <a:xfrm>
            <a:off x="2457033" y="685800"/>
            <a:ext cx="3715167" cy="677108"/>
          </a:xfrm>
          <a:prstGeom prst="rect">
            <a:avLst/>
          </a:prstGeom>
          <a:noFill/>
        </p:spPr>
        <p:txBody>
          <a:bodyPr wrap="none" rtlCol="0">
            <a:spAutoFit/>
          </a:bodyPr>
          <a:lstStyle/>
          <a:p>
            <a:r>
              <a:rPr lang="en-US" sz="1400" b="1" dirty="0"/>
              <a:t>B. P. Abbott </a:t>
            </a:r>
            <a:r>
              <a:rPr lang="en-US" sz="1400" b="1" i="1" dirty="0"/>
              <a:t>et al</a:t>
            </a:r>
            <a:r>
              <a:rPr lang="en-US" sz="1400" b="1" i="1" dirty="0" smtClean="0"/>
              <a:t>.,</a:t>
            </a:r>
            <a:r>
              <a:rPr lang="en-US" sz="1400" b="1" dirty="0" smtClean="0"/>
              <a:t> Phys</a:t>
            </a:r>
            <a:r>
              <a:rPr lang="en-US" sz="1400" b="1" dirty="0"/>
              <a:t>. Rev. </a:t>
            </a:r>
            <a:r>
              <a:rPr lang="en-US" sz="1400" b="1" dirty="0" err="1"/>
              <a:t>Lett</a:t>
            </a:r>
            <a:r>
              <a:rPr lang="en-US" sz="1400" b="1" dirty="0"/>
              <a:t>. 116, 061102</a:t>
            </a:r>
          </a:p>
          <a:p>
            <a:endParaRPr lang="en-US" dirty="0"/>
          </a:p>
        </p:txBody>
      </p:sp>
    </p:spTree>
    <p:extLst>
      <p:ext uri="{BB962C8B-B14F-4D97-AF65-F5344CB8AC3E}">
        <p14:creationId xmlns:p14="http://schemas.microsoft.com/office/powerpoint/2010/main" val="232331995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9511" y="1600200"/>
            <a:ext cx="4463978" cy="4726567"/>
          </a:xfrm>
        </p:spPr>
      </p:pic>
      <p:sp>
        <p:nvSpPr>
          <p:cNvPr id="4" name="Title 3"/>
          <p:cNvSpPr>
            <a:spLocks noGrp="1"/>
          </p:cNvSpPr>
          <p:nvPr>
            <p:ph type="title"/>
          </p:nvPr>
        </p:nvSpPr>
        <p:spPr>
          <a:xfrm>
            <a:off x="1371600" y="76200"/>
            <a:ext cx="6019800" cy="1143000"/>
          </a:xfrm>
        </p:spPr>
        <p:txBody>
          <a:bodyPr/>
          <a:lstStyle/>
          <a:p>
            <a:r>
              <a:rPr lang="en-US" sz="3200" dirty="0" smtClean="0"/>
              <a:t>A signal from a binary black hole merger</a:t>
            </a:r>
            <a:endParaRPr lang="en-US" sz="3200" dirty="0"/>
          </a:p>
        </p:txBody>
      </p:sp>
      <p:sp>
        <p:nvSpPr>
          <p:cNvPr id="2" name="Footer Placeholder 1"/>
          <p:cNvSpPr>
            <a:spLocks noGrp="1"/>
          </p:cNvSpPr>
          <p:nvPr>
            <p:ph type="ftr" sz="quarter" idx="11"/>
          </p:nvPr>
        </p:nvSpPr>
        <p:spPr/>
        <p:txBody>
          <a:bodyPr/>
          <a:lstStyle/>
          <a:p>
            <a:pPr>
              <a:defRPr/>
            </a:pPr>
            <a:r>
              <a:rPr lang="en-US" smtClean="0"/>
              <a:t>Raab - Intro to GW Astronomy</a:t>
            </a:r>
            <a:endParaRPr lang="en-US" dirty="0"/>
          </a:p>
        </p:txBody>
      </p:sp>
      <p:sp>
        <p:nvSpPr>
          <p:cNvPr id="3" name="Slide Number Placeholder 2"/>
          <p:cNvSpPr>
            <a:spLocks noGrp="1"/>
          </p:cNvSpPr>
          <p:nvPr>
            <p:ph type="sldNum" sz="quarter" idx="12"/>
          </p:nvPr>
        </p:nvSpPr>
        <p:spPr/>
        <p:txBody>
          <a:bodyPr/>
          <a:lstStyle/>
          <a:p>
            <a:pPr>
              <a:defRPr/>
            </a:pPr>
            <a:fld id="{3FA244CC-88F7-B741-ABEA-29EACDCA51E3}" type="slidenum">
              <a:rPr lang="en-US" smtClean="0"/>
              <a:pPr>
                <a:defRPr/>
              </a:pPr>
              <a:t>25</a:t>
            </a:fld>
            <a:endParaRPr lang="en-US"/>
          </a:p>
        </p:txBody>
      </p:sp>
      <p:sp>
        <p:nvSpPr>
          <p:cNvPr id="7" name="TextBox 6"/>
          <p:cNvSpPr txBox="1"/>
          <p:nvPr/>
        </p:nvSpPr>
        <p:spPr>
          <a:xfrm>
            <a:off x="2457033" y="1227892"/>
            <a:ext cx="3715167" cy="677108"/>
          </a:xfrm>
          <a:prstGeom prst="rect">
            <a:avLst/>
          </a:prstGeom>
          <a:noFill/>
        </p:spPr>
        <p:txBody>
          <a:bodyPr wrap="none" rtlCol="0">
            <a:spAutoFit/>
          </a:bodyPr>
          <a:lstStyle/>
          <a:p>
            <a:r>
              <a:rPr lang="en-US" sz="1400" b="1" dirty="0"/>
              <a:t>B. P. Abbott </a:t>
            </a:r>
            <a:r>
              <a:rPr lang="en-US" sz="1400" b="1" i="1" dirty="0"/>
              <a:t>et al</a:t>
            </a:r>
            <a:r>
              <a:rPr lang="en-US" sz="1400" b="1" i="1" dirty="0" smtClean="0"/>
              <a:t>.,</a:t>
            </a:r>
            <a:r>
              <a:rPr lang="en-US" sz="1400" b="1" dirty="0" smtClean="0"/>
              <a:t> Phys</a:t>
            </a:r>
            <a:r>
              <a:rPr lang="en-US" sz="1400" b="1" dirty="0"/>
              <a:t>. Rev. </a:t>
            </a:r>
            <a:r>
              <a:rPr lang="en-US" sz="1400" b="1" dirty="0" err="1"/>
              <a:t>Lett</a:t>
            </a:r>
            <a:r>
              <a:rPr lang="en-US" sz="1400" b="1" dirty="0"/>
              <a:t>. 116, 061102</a:t>
            </a:r>
          </a:p>
          <a:p>
            <a:endParaRPr lang="en-US" dirty="0"/>
          </a:p>
        </p:txBody>
      </p:sp>
    </p:spTree>
    <p:extLst>
      <p:ext uri="{BB962C8B-B14F-4D97-AF65-F5344CB8AC3E}">
        <p14:creationId xmlns:p14="http://schemas.microsoft.com/office/powerpoint/2010/main" val="4623849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 have you done for us lately?</a:t>
            </a:r>
            <a:endParaRPr lang="en-US" dirty="0"/>
          </a:p>
        </p:txBody>
      </p:sp>
      <p:sp>
        <p:nvSpPr>
          <p:cNvPr id="3" name="Text Placeholder 2"/>
          <p:cNvSpPr>
            <a:spLocks noGrp="1"/>
          </p:cNvSpPr>
          <p:nvPr>
            <p:ph type="body" idx="1"/>
          </p:nvPr>
        </p:nvSpPr>
        <p:spPr/>
        <p:txBody>
          <a:bodyPr/>
          <a:lstStyle/>
          <a:p>
            <a:pPr>
              <a:buFont typeface="Arial"/>
              <a:buChar char="•"/>
            </a:pPr>
            <a:r>
              <a:rPr lang="en-US" dirty="0" smtClean="0"/>
              <a:t>Emphasis on the O in LIGO:</a:t>
            </a:r>
          </a:p>
          <a:p>
            <a:pPr lvl="1">
              <a:buFont typeface="Arial"/>
              <a:buChar char="•"/>
            </a:pPr>
            <a:r>
              <a:rPr lang="en-US" dirty="0" smtClean="0"/>
              <a:t>More BBHs</a:t>
            </a:r>
          </a:p>
          <a:p>
            <a:pPr lvl="1">
              <a:buFont typeface="Arial"/>
              <a:buChar char="•"/>
            </a:pPr>
            <a:r>
              <a:rPr lang="en-US" dirty="0" smtClean="0"/>
              <a:t>Better location information</a:t>
            </a:r>
          </a:p>
          <a:p>
            <a:pPr lvl="1">
              <a:buFont typeface="Arial"/>
              <a:buChar char="•"/>
            </a:pPr>
            <a:r>
              <a:rPr lang="en-US" dirty="0" smtClean="0"/>
              <a:t>New sources like BS-NS and NS-NS</a:t>
            </a:r>
          </a:p>
          <a:p>
            <a:pPr lvl="1">
              <a:buFont typeface="Arial"/>
              <a:buChar char="•"/>
            </a:pPr>
            <a:r>
              <a:rPr lang="en-US" dirty="0" smtClean="0"/>
              <a:t>Better throughput, from online triggers to released </a:t>
            </a:r>
            <a:r>
              <a:rPr lang="en-US" dirty="0" err="1" smtClean="0"/>
              <a:t>skymaps</a:t>
            </a:r>
            <a:r>
              <a:rPr lang="en-US" dirty="0" smtClean="0"/>
              <a:t> to submitted papers</a:t>
            </a:r>
          </a:p>
          <a:p>
            <a:pPr>
              <a:buFont typeface="Arial"/>
              <a:buChar char="•"/>
            </a:pPr>
            <a:r>
              <a:rPr lang="en-US" dirty="0" smtClean="0"/>
              <a:t>Our collaboration is focusing on the phase transition brought on by first detection.</a:t>
            </a:r>
          </a:p>
          <a:p>
            <a:pPr>
              <a:buFont typeface="Arial"/>
              <a:buChar char="•"/>
            </a:pPr>
            <a:r>
              <a:rPr lang="en-US" dirty="0"/>
              <a:t>The </a:t>
            </a:r>
            <a:r>
              <a:rPr lang="en-US" dirty="0">
                <a:solidFill>
                  <a:srgbClr val="3333CC"/>
                </a:solidFill>
              </a:rPr>
              <a:t>quality </a:t>
            </a:r>
            <a:r>
              <a:rPr lang="en-US" dirty="0"/>
              <a:t>and </a:t>
            </a:r>
            <a:r>
              <a:rPr lang="en-US" dirty="0">
                <a:solidFill>
                  <a:srgbClr val="3333CC"/>
                </a:solidFill>
              </a:rPr>
              <a:t>number </a:t>
            </a:r>
            <a:r>
              <a:rPr lang="en-US" dirty="0"/>
              <a:t>of available detectors is key</a:t>
            </a:r>
          </a:p>
          <a:p>
            <a:pPr lvl="1">
              <a:buFont typeface="Arial"/>
              <a:buChar char="•"/>
            </a:pPr>
            <a:r>
              <a:rPr lang="en-US" dirty="0"/>
              <a:t>More detectors to form a </a:t>
            </a:r>
            <a:r>
              <a:rPr lang="en-US" dirty="0">
                <a:solidFill>
                  <a:srgbClr val="C00000"/>
                </a:solidFill>
              </a:rPr>
              <a:t>global array </a:t>
            </a:r>
            <a:r>
              <a:rPr lang="en-US" dirty="0"/>
              <a:t>are needed for many </a:t>
            </a:r>
            <a:r>
              <a:rPr lang="en-US" dirty="0">
                <a:solidFill>
                  <a:srgbClr val="3333CC"/>
                </a:solidFill>
              </a:rPr>
              <a:t>science objectives</a:t>
            </a:r>
          </a:p>
          <a:p>
            <a:pPr lvl="1">
              <a:buFont typeface="Arial"/>
              <a:buChar char="•"/>
            </a:pPr>
            <a:r>
              <a:rPr lang="en-US" dirty="0">
                <a:solidFill>
                  <a:srgbClr val="C00000"/>
                </a:solidFill>
              </a:rPr>
              <a:t>Current facilities </a:t>
            </a:r>
            <a:r>
              <a:rPr lang="en-US" dirty="0"/>
              <a:t>can be </a:t>
            </a:r>
            <a:r>
              <a:rPr lang="en-US" dirty="0">
                <a:solidFill>
                  <a:srgbClr val="C00000"/>
                </a:solidFill>
              </a:rPr>
              <a:t>upgraded</a:t>
            </a:r>
          </a:p>
          <a:p>
            <a:pPr lvl="1">
              <a:buFont typeface="Arial"/>
              <a:buChar char="•"/>
            </a:pPr>
            <a:r>
              <a:rPr lang="en-US" dirty="0">
                <a:solidFill>
                  <a:srgbClr val="C00000"/>
                </a:solidFill>
              </a:rPr>
              <a:t>New facilities </a:t>
            </a:r>
            <a:r>
              <a:rPr lang="en-US" dirty="0"/>
              <a:t>can achieve factor of </a:t>
            </a:r>
            <a:r>
              <a:rPr lang="en-US" dirty="0">
                <a:solidFill>
                  <a:srgbClr val="C00000"/>
                </a:solidFill>
              </a:rPr>
              <a:t>x10 and more</a:t>
            </a:r>
            <a:r>
              <a:rPr lang="en-US" dirty="0"/>
              <a:t> beyond ALIGO design</a:t>
            </a:r>
          </a:p>
          <a:p>
            <a:endParaRPr lang="en-US" dirty="0" smtClean="0"/>
          </a:p>
        </p:txBody>
      </p:sp>
      <p:sp>
        <p:nvSpPr>
          <p:cNvPr id="4" name="Slide Number Placeholder 3"/>
          <p:cNvSpPr>
            <a:spLocks noGrp="1"/>
          </p:cNvSpPr>
          <p:nvPr>
            <p:ph type="sldNum" sz="quarter" idx="2"/>
          </p:nvPr>
        </p:nvSpPr>
        <p:spPr/>
        <p:txBody>
          <a:bodyPr/>
          <a:lstStyle/>
          <a:p>
            <a:fld id="{86CB4B4D-7CA3-9044-876B-883B54F8677D}" type="slidenum">
              <a:rPr lang="en-US" smtClean="0"/>
              <a:t>26</a:t>
            </a:fld>
            <a:endParaRPr lang="en-US"/>
          </a:p>
        </p:txBody>
      </p:sp>
    </p:spTree>
    <p:extLst>
      <p:ext uri="{BB962C8B-B14F-4D97-AF65-F5344CB8AC3E}">
        <p14:creationId xmlns:p14="http://schemas.microsoft.com/office/powerpoint/2010/main" val="14144579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p:nvPr/>
        </p:nvSpPr>
        <p:spPr>
          <a:xfrm>
            <a:off x="455414" y="1384102"/>
            <a:ext cx="8233172" cy="89"/>
          </a:xfrm>
          <a:prstGeom prst="line">
            <a:avLst/>
          </a:prstGeom>
          <a:ln w="12700">
            <a:solidFill>
              <a:srgbClr val="9A9A9A"/>
            </a:solidFill>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440" name="Shape 440"/>
          <p:cNvSpPr/>
          <p:nvPr/>
        </p:nvSpPr>
        <p:spPr>
          <a:xfrm>
            <a:off x="8773420" y="6391832"/>
            <a:ext cx="394295" cy="28757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b">
            <a:spAutoFit/>
          </a:bodyPr>
          <a:lstStyle>
            <a:lvl1pPr>
              <a:defRPr sz="1400">
                <a:latin typeface="Helvetica Neue"/>
                <a:ea typeface="Helvetica Neue"/>
                <a:cs typeface="Helvetica Neue"/>
                <a:sym typeface="Helvetica Neue"/>
              </a:defRPr>
            </a:lvl1pPr>
          </a:lstStyle>
          <a:p>
            <a:r>
              <a:t>/ 23</a:t>
            </a:r>
          </a:p>
        </p:txBody>
      </p:sp>
      <p:sp>
        <p:nvSpPr>
          <p:cNvPr id="441" name="Shape 441"/>
          <p:cNvSpPr/>
          <p:nvPr/>
        </p:nvSpPr>
        <p:spPr>
          <a:xfrm>
            <a:off x="410766" y="1214438"/>
            <a:ext cx="8322469" cy="53578"/>
          </a:xfrm>
          <a:prstGeom prst="rect">
            <a:avLst/>
          </a:prstGeom>
          <a:solidFill>
            <a:srgbClr val="D6A800"/>
          </a:solidFill>
          <a:ln w="25400">
            <a:solidFill>
              <a:srgbClr val="000000"/>
            </a:solidFill>
            <a:miter lim="400000"/>
          </a:ln>
        </p:spPr>
        <p:txBody>
          <a:bodyPr lIns="35717" tIns="35717" rIns="35717" bIns="35717" anchor="ctr"/>
          <a:lstStyle/>
          <a:p>
            <a:pPr>
              <a:defRPr sz="3600"/>
            </a:pPr>
            <a:endParaRPr/>
          </a:p>
        </p:txBody>
      </p:sp>
      <p:sp>
        <p:nvSpPr>
          <p:cNvPr id="442" name="Shape 442"/>
          <p:cNvSpPr/>
          <p:nvPr/>
        </p:nvSpPr>
        <p:spPr>
          <a:xfrm>
            <a:off x="419695" y="1330524"/>
            <a:ext cx="8322469" cy="133945"/>
          </a:xfrm>
          <a:prstGeom prst="rect">
            <a:avLst/>
          </a:prstGeom>
          <a:solidFill>
            <a:srgbClr val="FFFFFF"/>
          </a:solidFill>
          <a:ln w="25400">
            <a:solidFill>
              <a:srgbClr val="000000">
                <a:alpha val="0"/>
              </a:srgbClr>
            </a:solidFill>
            <a:miter lim="400000"/>
          </a:ln>
        </p:spPr>
        <p:txBody>
          <a:bodyPr lIns="35717" tIns="35717" rIns="35717" bIns="35717" anchor="ctr"/>
          <a:lstStyle/>
          <a:p>
            <a:pPr>
              <a:defRPr sz="3600">
                <a:solidFill>
                  <a:srgbClr val="FFFFFF"/>
                </a:solidFill>
              </a:defRPr>
            </a:pPr>
            <a:endParaRPr/>
          </a:p>
        </p:txBody>
      </p:sp>
      <p:pic>
        <p:nvPicPr>
          <p:cNvPr id="443" name="droppedImage.png"/>
          <p:cNvPicPr>
            <a:picLocks noChangeAspect="1"/>
          </p:cNvPicPr>
          <p:nvPr/>
        </p:nvPicPr>
        <p:blipFill>
          <a:blip r:embed="rId2">
            <a:extLst/>
          </a:blip>
          <a:stretch>
            <a:fillRect/>
          </a:stretch>
        </p:blipFill>
        <p:spPr>
          <a:xfrm>
            <a:off x="7913320" y="125015"/>
            <a:ext cx="1032926" cy="437555"/>
          </a:xfrm>
          <a:prstGeom prst="rect">
            <a:avLst/>
          </a:prstGeom>
          <a:ln w="12700">
            <a:miter lim="400000"/>
          </a:ln>
        </p:spPr>
      </p:pic>
      <p:sp>
        <p:nvSpPr>
          <p:cNvPr id="444" name="Shape 444"/>
          <p:cNvSpPr>
            <a:spLocks noGrp="1"/>
          </p:cNvSpPr>
          <p:nvPr>
            <p:ph type="title"/>
          </p:nvPr>
        </p:nvSpPr>
        <p:spPr>
          <a:xfrm>
            <a:off x="401836" y="100365"/>
            <a:ext cx="7188398" cy="1060494"/>
          </a:xfrm>
          <a:prstGeom prst="rect">
            <a:avLst/>
          </a:prstGeom>
        </p:spPr>
        <p:txBody>
          <a:bodyPr/>
          <a:lstStyle/>
          <a:p>
            <a:pPr>
              <a:defRPr>
                <a:effectLst/>
              </a:defRPr>
            </a:pPr>
            <a:r>
              <a:t>LIGO leads but it’s not alone:</a:t>
            </a:r>
            <a:br/>
            <a:r>
              <a:t>The global gravitational wave array </a:t>
            </a:r>
          </a:p>
        </p:txBody>
      </p:sp>
      <p:sp>
        <p:nvSpPr>
          <p:cNvPr id="445" name="Shape 44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27</a:t>
            </a:fld>
            <a:endParaRPr/>
          </a:p>
        </p:txBody>
      </p:sp>
      <p:sp>
        <p:nvSpPr>
          <p:cNvPr id="446" name="Shape 446"/>
          <p:cNvSpPr/>
          <p:nvPr/>
        </p:nvSpPr>
        <p:spPr>
          <a:xfrm>
            <a:off x="3033558" y="6392783"/>
            <a:ext cx="4078397"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b">
            <a:spAutoFit/>
          </a:bodyPr>
          <a:lstStyle>
            <a:lvl1pPr>
              <a:defRPr sz="1800">
                <a:solidFill>
                  <a:srgbClr val="424242"/>
                </a:solidFill>
                <a:latin typeface="Helvetica Neue"/>
                <a:ea typeface="Helvetica Neue"/>
                <a:cs typeface="Helvetica Neue"/>
                <a:sym typeface="Helvetica Neue"/>
              </a:defRPr>
            </a:lvl1pPr>
          </a:lstStyle>
          <a:p>
            <a:r>
              <a:t>2016 APS April meeting, Salt Lake City</a:t>
            </a:r>
          </a:p>
        </p:txBody>
      </p:sp>
      <p:sp>
        <p:nvSpPr>
          <p:cNvPr id="447" name="Shape 447"/>
          <p:cNvSpPr/>
          <p:nvPr/>
        </p:nvSpPr>
        <p:spPr>
          <a:xfrm>
            <a:off x="145399" y="6115785"/>
            <a:ext cx="1625204" cy="626129"/>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spAutoFit/>
          </a:bodyPr>
          <a:lstStyle>
            <a:lvl1pPr>
              <a:defRPr sz="1800">
                <a:solidFill>
                  <a:srgbClr val="424242"/>
                </a:solidFill>
                <a:latin typeface="Helvetica Neue"/>
                <a:ea typeface="Helvetica Neue"/>
                <a:cs typeface="Helvetica Neue"/>
                <a:sym typeface="Helvetica Neue"/>
              </a:defRPr>
            </a:lvl1pPr>
          </a:lstStyle>
          <a:p>
            <a:r>
              <a:t>LIGO-G1600919</a:t>
            </a:r>
          </a:p>
        </p:txBody>
      </p:sp>
      <p:pic>
        <p:nvPicPr>
          <p:cNvPr id="448" name="image132.png"/>
          <p:cNvPicPr>
            <a:picLocks noChangeAspect="1"/>
          </p:cNvPicPr>
          <p:nvPr/>
        </p:nvPicPr>
        <p:blipFill>
          <a:blip r:embed="rId3">
            <a:extLst/>
          </a:blip>
          <a:stretch>
            <a:fillRect/>
          </a:stretch>
        </p:blipFill>
        <p:spPr>
          <a:xfrm>
            <a:off x="411088" y="1353417"/>
            <a:ext cx="8317914" cy="5060145"/>
          </a:xfrm>
          <a:prstGeom prst="rect">
            <a:avLst/>
          </a:prstGeom>
          <a:ln w="12700">
            <a:miter lim="400000"/>
          </a:ln>
        </p:spPr>
      </p:pic>
    </p:spTree>
    <p:extLst>
      <p:ext uri="{BB962C8B-B14F-4D97-AF65-F5344CB8AC3E}">
        <p14:creationId xmlns:p14="http://schemas.microsoft.com/office/powerpoint/2010/main" val="2396641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 location, location…</a:t>
            </a:r>
            <a:endParaRPr lang="en-US" dirty="0"/>
          </a:p>
        </p:txBody>
      </p:sp>
      <p:sp>
        <p:nvSpPr>
          <p:cNvPr id="3" name="Content Placeholder 2"/>
          <p:cNvSpPr>
            <a:spLocks noGrp="1"/>
          </p:cNvSpPr>
          <p:nvPr>
            <p:ph idx="1"/>
          </p:nvPr>
        </p:nvSpPr>
        <p:spPr>
          <a:xfrm>
            <a:off x="685800" y="1752600"/>
            <a:ext cx="7772400" cy="1752600"/>
          </a:xfrm>
        </p:spPr>
        <p:txBody>
          <a:bodyPr/>
          <a:lstStyle/>
          <a:p>
            <a:r>
              <a:rPr lang="en-US" dirty="0" smtClean="0"/>
              <a:t>EM follow-ups are greatly facilitated by improving GW source location</a:t>
            </a:r>
          </a:p>
          <a:p>
            <a:r>
              <a:rPr lang="en-US" dirty="0" smtClean="0"/>
              <a:t>This requires a worldwide network of GW detectors operating at comparable sensitivities</a:t>
            </a:r>
            <a:endParaRPr lang="en-US" dirty="0"/>
          </a:p>
        </p:txBody>
      </p:sp>
      <p:sp>
        <p:nvSpPr>
          <p:cNvPr id="4" name="Footer Placeholder 3"/>
          <p:cNvSpPr>
            <a:spLocks noGrp="1"/>
          </p:cNvSpPr>
          <p:nvPr>
            <p:ph type="ftr" sz="quarter" idx="11"/>
          </p:nvPr>
        </p:nvSpPr>
        <p:spPr/>
        <p:txBody>
          <a:bodyPr/>
          <a:lstStyle/>
          <a:p>
            <a:pPr>
              <a:defRPr/>
            </a:pPr>
            <a:r>
              <a:rPr lang="en-US" smtClean="0"/>
              <a:t>Raab - Intro to GW Astronomy</a:t>
            </a:r>
            <a:endParaRPr lang="en-US"/>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28</a:t>
            </a:fld>
            <a:endParaRPr lang="en-US"/>
          </a:p>
        </p:txBody>
      </p:sp>
      <p:pic>
        <p:nvPicPr>
          <p:cNvPr id="7" name="Picture 6"/>
          <p:cNvPicPr/>
          <p:nvPr/>
        </p:nvPicPr>
        <p:blipFill rotWithShape="1">
          <a:blip r:embed="rId2">
            <a:extLst>
              <a:ext uri="{28A0092B-C50C-407E-A947-70E740481C1C}">
                <a14:useLocalDpi xmlns:a14="http://schemas.microsoft.com/office/drawing/2010/main" val="0"/>
              </a:ext>
            </a:extLst>
          </a:blip>
          <a:srcRect t="1" r="8065" b="20696"/>
          <a:stretch/>
        </p:blipFill>
        <p:spPr bwMode="auto">
          <a:xfrm>
            <a:off x="1143000" y="3352800"/>
            <a:ext cx="3566160" cy="2026920"/>
          </a:xfrm>
          <a:prstGeom prst="rect">
            <a:avLst/>
          </a:prstGeom>
          <a:noFill/>
          <a:ln>
            <a:noFill/>
          </a:ln>
          <a:effectLst/>
          <a:extLst>
            <a:ext uri="{53640926-AAD7-44d8-BBD7-CCE9431645EC}">
              <a14:shadowObscured xmlns:a14="http://schemas.microsoft.com/office/drawing/2010/main"/>
            </a:ext>
          </a:extLst>
        </p:spPr>
      </p:pic>
      <p:pic>
        <p:nvPicPr>
          <p:cNvPr id="8" name="Picture 7"/>
          <p:cNvPicPr/>
          <p:nvPr/>
        </p:nvPicPr>
        <p:blipFill rotWithShape="1">
          <a:blip r:embed="rId3">
            <a:extLst>
              <a:ext uri="{28A0092B-C50C-407E-A947-70E740481C1C}">
                <a14:useLocalDpi xmlns:a14="http://schemas.microsoft.com/office/drawing/2010/main" val="0"/>
              </a:ext>
            </a:extLst>
          </a:blip>
          <a:srcRect t="1" r="9379" b="17316"/>
          <a:stretch/>
        </p:blipFill>
        <p:spPr bwMode="auto">
          <a:xfrm>
            <a:off x="4648200" y="3352800"/>
            <a:ext cx="3429000" cy="2057400"/>
          </a:xfrm>
          <a:prstGeom prst="rect">
            <a:avLst/>
          </a:prstGeom>
          <a:noFill/>
          <a:ln>
            <a:noFill/>
          </a:ln>
          <a:effectLst/>
          <a:extLst>
            <a:ext uri="{53640926-AAD7-44d8-BBD7-CCE9431645EC}">
              <a14:shadowObscured xmlns:a14="http://schemas.microsoft.com/office/drawing/2010/main"/>
            </a:ext>
          </a:extLst>
        </p:spPr>
      </p:pic>
      <p:sp>
        <p:nvSpPr>
          <p:cNvPr id="9" name="TextBox 8"/>
          <p:cNvSpPr txBox="1"/>
          <p:nvPr/>
        </p:nvSpPr>
        <p:spPr>
          <a:xfrm>
            <a:off x="1676400" y="5410200"/>
            <a:ext cx="2895600" cy="646331"/>
          </a:xfrm>
          <a:prstGeom prst="rect">
            <a:avLst/>
          </a:prstGeom>
          <a:noFill/>
        </p:spPr>
        <p:txBody>
          <a:bodyPr wrap="square" rtlCol="0">
            <a:spAutoFit/>
          </a:bodyPr>
          <a:lstStyle/>
          <a:p>
            <a:pPr algn="ctr"/>
            <a:r>
              <a:rPr lang="en-US" sz="1800" dirty="0" smtClean="0"/>
              <a:t>Error ellipses with 2 US sites + Virgo</a:t>
            </a:r>
            <a:endParaRPr lang="en-US" sz="1800" dirty="0"/>
          </a:p>
        </p:txBody>
      </p:sp>
      <p:sp>
        <p:nvSpPr>
          <p:cNvPr id="11" name="TextBox 10"/>
          <p:cNvSpPr txBox="1"/>
          <p:nvPr/>
        </p:nvSpPr>
        <p:spPr>
          <a:xfrm>
            <a:off x="5181600" y="5410200"/>
            <a:ext cx="2895600" cy="646331"/>
          </a:xfrm>
          <a:prstGeom prst="rect">
            <a:avLst/>
          </a:prstGeom>
          <a:noFill/>
        </p:spPr>
        <p:txBody>
          <a:bodyPr wrap="square" rtlCol="0">
            <a:spAutoFit/>
          </a:bodyPr>
          <a:lstStyle/>
          <a:p>
            <a:pPr algn="ctr"/>
            <a:r>
              <a:rPr lang="en-US" sz="1800" dirty="0" smtClean="0"/>
              <a:t>Error ellipses with 2 US sites + Virgo + India</a:t>
            </a:r>
            <a:endParaRPr lang="en-US" sz="1800" dirty="0"/>
          </a:p>
        </p:txBody>
      </p:sp>
      <p:sp>
        <p:nvSpPr>
          <p:cNvPr id="6" name="TextBox 5"/>
          <p:cNvSpPr txBox="1"/>
          <p:nvPr/>
        </p:nvSpPr>
        <p:spPr>
          <a:xfrm>
            <a:off x="2667000" y="6093023"/>
            <a:ext cx="5334000" cy="307777"/>
          </a:xfrm>
          <a:prstGeom prst="rect">
            <a:avLst/>
          </a:prstGeom>
          <a:noFill/>
        </p:spPr>
        <p:txBody>
          <a:bodyPr wrap="square" rtlCol="0">
            <a:spAutoFit/>
          </a:bodyPr>
          <a:lstStyle/>
          <a:p>
            <a:r>
              <a:rPr lang="en-US" sz="1400" dirty="0" smtClean="0"/>
              <a:t>B.P. Abbott, et al., </a:t>
            </a:r>
            <a:r>
              <a:rPr lang="en-US" sz="1400" dirty="0"/>
              <a:t>Living Rev. Relativity, 19, (2016), 1</a:t>
            </a:r>
            <a:endParaRPr lang="en-US" sz="1400" dirty="0"/>
          </a:p>
        </p:txBody>
      </p:sp>
    </p:spTree>
    <p:extLst>
      <p:ext uri="{BB962C8B-B14F-4D97-AF65-F5344CB8AC3E}">
        <p14:creationId xmlns:p14="http://schemas.microsoft.com/office/powerpoint/2010/main" val="318893104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4216"/>
            <a:ext cx="6172200" cy="1143000"/>
          </a:xfrm>
        </p:spPr>
        <p:txBody>
          <a:bodyPr/>
          <a:lstStyle/>
          <a:p>
            <a:r>
              <a:rPr lang="en-US" dirty="0" smtClean="0">
                <a:solidFill>
                  <a:srgbClr val="006600"/>
                </a:solidFill>
              </a:rPr>
              <a:t>Initial S6 </a:t>
            </a:r>
            <a:r>
              <a:rPr lang="en-US" dirty="0" smtClean="0"/>
              <a:t>/ </a:t>
            </a:r>
            <a:r>
              <a:rPr lang="en-US" dirty="0" smtClean="0">
                <a:solidFill>
                  <a:srgbClr val="C00000"/>
                </a:solidFill>
              </a:rPr>
              <a:t>Advanced O1</a:t>
            </a:r>
            <a:r>
              <a:rPr lang="en-US" dirty="0" smtClean="0"/>
              <a:t/>
            </a:r>
            <a:br>
              <a:rPr lang="en-US" dirty="0" smtClean="0"/>
            </a:br>
            <a:r>
              <a:rPr lang="en-US" dirty="0" smtClean="0">
                <a:solidFill>
                  <a:srgbClr val="3333CC"/>
                </a:solidFill>
              </a:rPr>
              <a:t>Design</a:t>
            </a:r>
            <a:r>
              <a:rPr lang="en-US" dirty="0" smtClean="0"/>
              <a:t> / </a:t>
            </a:r>
            <a:r>
              <a:rPr lang="en-US" dirty="0" smtClean="0">
                <a:solidFill>
                  <a:schemeClr val="accent1">
                    <a:lumMod val="50000"/>
                  </a:schemeClr>
                </a:solidFill>
              </a:rPr>
              <a:t>A+ Upgrade</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447800"/>
            <a:ext cx="9144000" cy="5410200"/>
          </a:xfrm>
          <a:prstGeom prst="rect">
            <a:avLst/>
          </a:prstGeom>
        </p:spPr>
      </p:pic>
      <p:sp>
        <p:nvSpPr>
          <p:cNvPr id="5" name="TextBox 4"/>
          <p:cNvSpPr txBox="1"/>
          <p:nvPr/>
        </p:nvSpPr>
        <p:spPr>
          <a:xfrm>
            <a:off x="3321028" y="2656582"/>
            <a:ext cx="3435345" cy="1077214"/>
          </a:xfrm>
          <a:prstGeom prst="rect">
            <a:avLst/>
          </a:prstGeom>
          <a:solidFill>
            <a:schemeClr val="bg1">
              <a:alpha val="90000"/>
            </a:schemeClr>
          </a:solidFill>
        </p:spPr>
        <p:txBody>
          <a:bodyPr wrap="none" lIns="91435" tIns="45718" rIns="91435" bIns="45718" rtlCol="0">
            <a:spAutoFit/>
          </a:bodyPr>
          <a:lstStyle/>
          <a:p>
            <a:r>
              <a:rPr lang="en-US" sz="3200" dirty="0">
                <a:solidFill>
                  <a:srgbClr val="C00000"/>
                </a:solidFill>
              </a:rPr>
              <a:t>~3 x the sensitivity</a:t>
            </a:r>
            <a:br>
              <a:rPr lang="en-US" sz="3200" dirty="0">
                <a:solidFill>
                  <a:srgbClr val="C00000"/>
                </a:solidFill>
              </a:rPr>
            </a:br>
            <a:r>
              <a:rPr lang="en-US" sz="3200" dirty="0">
                <a:solidFill>
                  <a:srgbClr val="C00000"/>
                </a:solidFill>
              </a:rPr>
              <a:t>made the difference</a:t>
            </a:r>
          </a:p>
        </p:txBody>
      </p:sp>
      <p:cxnSp>
        <p:nvCxnSpPr>
          <p:cNvPr id="7" name="Straight Arrow Connector 6"/>
          <p:cNvCxnSpPr/>
          <p:nvPr/>
        </p:nvCxnSpPr>
        <p:spPr>
          <a:xfrm>
            <a:off x="4191000" y="3810001"/>
            <a:ext cx="0" cy="838200"/>
          </a:xfrm>
          <a:prstGeom prst="straightConnector1">
            <a:avLst/>
          </a:prstGeom>
          <a:ln w="889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943600" y="4495801"/>
            <a:ext cx="0" cy="838200"/>
          </a:xfrm>
          <a:prstGeom prst="straightConnector1">
            <a:avLst/>
          </a:prstGeom>
          <a:ln w="88900">
            <a:solidFill>
              <a:srgbClr val="33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05328" y="5282625"/>
            <a:ext cx="1991040" cy="584771"/>
          </a:xfrm>
          <a:prstGeom prst="rect">
            <a:avLst/>
          </a:prstGeom>
          <a:solidFill>
            <a:schemeClr val="bg1">
              <a:alpha val="90000"/>
            </a:schemeClr>
          </a:solidFill>
        </p:spPr>
        <p:txBody>
          <a:bodyPr wrap="none" lIns="91435" tIns="45718" rIns="91435" bIns="45718" rtlCol="0">
            <a:spAutoFit/>
          </a:bodyPr>
          <a:lstStyle/>
          <a:p>
            <a:r>
              <a:rPr lang="en-US" sz="3200" dirty="0">
                <a:solidFill>
                  <a:srgbClr val="3333CC"/>
                </a:solidFill>
              </a:rPr>
              <a:t>~3 x to go!</a:t>
            </a:r>
          </a:p>
        </p:txBody>
      </p:sp>
      <p:cxnSp>
        <p:nvCxnSpPr>
          <p:cNvPr id="11" name="Straight Arrow Connector 10"/>
          <p:cNvCxnSpPr/>
          <p:nvPr/>
        </p:nvCxnSpPr>
        <p:spPr>
          <a:xfrm>
            <a:off x="4953000" y="5181601"/>
            <a:ext cx="0" cy="838200"/>
          </a:xfrm>
          <a:prstGeom prst="straightConnector1">
            <a:avLst/>
          </a:prstGeom>
          <a:ln w="889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23915" y="5094982"/>
            <a:ext cx="2144527" cy="1077214"/>
          </a:xfrm>
          <a:prstGeom prst="rect">
            <a:avLst/>
          </a:prstGeom>
          <a:solidFill>
            <a:schemeClr val="bg1">
              <a:alpha val="90000"/>
            </a:schemeClr>
          </a:solidFill>
        </p:spPr>
        <p:txBody>
          <a:bodyPr wrap="none" lIns="91435" tIns="45718" rIns="91435" bIns="45718" rtlCol="0">
            <a:spAutoFit/>
          </a:bodyPr>
          <a:lstStyle/>
          <a:p>
            <a:r>
              <a:rPr lang="en-US" sz="3200" dirty="0">
                <a:solidFill>
                  <a:srgbClr val="00B0F0"/>
                </a:solidFill>
              </a:rPr>
              <a:t>And we can</a:t>
            </a:r>
            <a:br>
              <a:rPr lang="en-US" sz="3200" dirty="0">
                <a:solidFill>
                  <a:srgbClr val="00B0F0"/>
                </a:solidFill>
              </a:rPr>
            </a:br>
            <a:r>
              <a:rPr lang="en-US" sz="3200" dirty="0">
                <a:solidFill>
                  <a:srgbClr val="00B0F0"/>
                </a:solidFill>
              </a:rPr>
              <a:t>go beyond</a:t>
            </a:r>
          </a:p>
        </p:txBody>
      </p:sp>
      <p:sp>
        <p:nvSpPr>
          <p:cNvPr id="6" name="Footer Placeholder 5"/>
          <p:cNvSpPr>
            <a:spLocks noGrp="1"/>
          </p:cNvSpPr>
          <p:nvPr>
            <p:ph type="ftr" sz="quarter" idx="11"/>
          </p:nvPr>
        </p:nvSpPr>
        <p:spPr/>
        <p:txBody>
          <a:bodyPr/>
          <a:lstStyle/>
          <a:p>
            <a:pPr>
              <a:defRPr/>
            </a:pPr>
            <a:r>
              <a:rPr lang="en-US" smtClean="0"/>
              <a:t>Raab - Intro to GW Astronomy</a:t>
            </a:r>
            <a:endParaRPr lang="en-US" dirty="0"/>
          </a:p>
        </p:txBody>
      </p:sp>
      <p:sp>
        <p:nvSpPr>
          <p:cNvPr id="9" name="Slide Number Placeholder 8"/>
          <p:cNvSpPr>
            <a:spLocks noGrp="1"/>
          </p:cNvSpPr>
          <p:nvPr>
            <p:ph type="sldNum" sz="quarter" idx="12"/>
          </p:nvPr>
        </p:nvSpPr>
        <p:spPr/>
        <p:txBody>
          <a:bodyPr/>
          <a:lstStyle/>
          <a:p>
            <a:pPr>
              <a:defRPr/>
            </a:pPr>
            <a:fld id="{3FA244CC-88F7-B741-ABEA-29EACDCA51E3}" type="slidenum">
              <a:rPr lang="en-US" smtClean="0"/>
              <a:pPr>
                <a:defRPr/>
              </a:pPr>
              <a:t>29</a:t>
            </a:fld>
            <a:endParaRPr lang="en-US"/>
          </a:p>
        </p:txBody>
      </p:sp>
    </p:spTree>
    <p:extLst>
      <p:ext uri="{BB962C8B-B14F-4D97-AF65-F5344CB8AC3E}">
        <p14:creationId xmlns:p14="http://schemas.microsoft.com/office/powerpoint/2010/main" val="2499447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Basics of General Relativity and Gravitational Waves</a:t>
            </a:r>
            <a:endParaRPr lang="en-US" dirty="0"/>
          </a:p>
        </p:txBody>
      </p:sp>
      <p:sp>
        <p:nvSpPr>
          <p:cNvPr id="3" name="Subtitle 2"/>
          <p:cNvSpPr>
            <a:spLocks noGrp="1"/>
          </p:cNvSpPr>
          <p:nvPr>
            <p:ph type="subTitle" idx="1"/>
          </p:nvPr>
        </p:nvSpPr>
        <p:spPr/>
        <p:txBody>
          <a:bodyPr/>
          <a:lstStyle/>
          <a:p>
            <a:r>
              <a:rPr lang="en-US" dirty="0" smtClean="0"/>
              <a:t>Wherein it is realized that space and time are things whose properties are manifested by phenomena that we collectively refer to as “gravity”.</a:t>
            </a:r>
            <a:endParaRPr lang="en-US" dirty="0"/>
          </a:p>
        </p:txBody>
      </p:sp>
    </p:spTree>
    <p:extLst>
      <p:ext uri="{BB962C8B-B14F-4D97-AF65-F5344CB8AC3E}">
        <p14:creationId xmlns:p14="http://schemas.microsoft.com/office/powerpoint/2010/main" val="3461219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33CC"/>
                </a:solidFill>
              </a:rPr>
              <a:t>Science</a:t>
            </a:r>
            <a:r>
              <a:rPr lang="en-US" dirty="0"/>
              <a:t> </a:t>
            </a:r>
            <a:r>
              <a:rPr lang="en-US" dirty="0" smtClean="0"/>
              <a:t>drives </a:t>
            </a:r>
            <a:r>
              <a:rPr lang="en-US" dirty="0" smtClean="0">
                <a:solidFill>
                  <a:srgbClr val="C00000"/>
                </a:solidFill>
              </a:rPr>
              <a:t>Requirements</a:t>
            </a:r>
            <a:endParaRPr lang="en-US" dirty="0">
              <a:solidFill>
                <a:srgbClr val="C00000"/>
              </a:solidFill>
            </a:endParaRPr>
          </a:p>
        </p:txBody>
      </p:sp>
      <p:sp>
        <p:nvSpPr>
          <p:cNvPr id="3" name="Content Placeholder 2"/>
          <p:cNvSpPr>
            <a:spLocks noGrp="1"/>
          </p:cNvSpPr>
          <p:nvPr>
            <p:ph idx="1"/>
          </p:nvPr>
        </p:nvSpPr>
        <p:spPr>
          <a:xfrm>
            <a:off x="457200" y="1600201"/>
            <a:ext cx="8534400" cy="4525963"/>
          </a:xfrm>
        </p:spPr>
        <p:txBody>
          <a:bodyPr>
            <a:normAutofit/>
          </a:bodyPr>
          <a:lstStyle/>
          <a:p>
            <a:r>
              <a:rPr lang="en-US" b="1" dirty="0" smtClean="0">
                <a:solidFill>
                  <a:srgbClr val="3333CC"/>
                </a:solidFill>
              </a:rPr>
              <a:t>Stellar </a:t>
            </a:r>
            <a:r>
              <a:rPr lang="en-US" b="1" dirty="0">
                <a:solidFill>
                  <a:srgbClr val="3333CC"/>
                </a:solidFill>
              </a:rPr>
              <a:t>Evolution at High Red-Shift: Black Holes from the first </a:t>
            </a:r>
            <a:r>
              <a:rPr lang="en-US" b="1" dirty="0" smtClean="0">
                <a:solidFill>
                  <a:srgbClr val="3333CC"/>
                </a:solidFill>
              </a:rPr>
              <a:t>stars (Population III)</a:t>
            </a:r>
          </a:p>
          <a:p>
            <a:pPr lvl="1"/>
            <a:r>
              <a:rPr lang="en-US" sz="2000" dirty="0" smtClean="0"/>
              <a:t>Reach </a:t>
            </a:r>
            <a:r>
              <a:rPr lang="en-US" sz="2000" dirty="0" smtClean="0">
                <a:solidFill>
                  <a:srgbClr val="C00000"/>
                </a:solidFill>
              </a:rPr>
              <a:t>z&gt;~10</a:t>
            </a:r>
          </a:p>
          <a:p>
            <a:pPr lvl="1"/>
            <a:r>
              <a:rPr lang="en-US" sz="2000" dirty="0" smtClean="0"/>
              <a:t>At least moderate GW </a:t>
            </a:r>
            <a:r>
              <a:rPr lang="en-US" sz="2000" dirty="0" smtClean="0">
                <a:solidFill>
                  <a:srgbClr val="C00000"/>
                </a:solidFill>
              </a:rPr>
              <a:t>luminosity distance </a:t>
            </a:r>
            <a:r>
              <a:rPr lang="en-US" sz="2000" dirty="0" smtClean="0"/>
              <a:t>precision</a:t>
            </a:r>
          </a:p>
          <a:p>
            <a:r>
              <a:rPr lang="en-US" b="1" dirty="0" smtClean="0">
                <a:solidFill>
                  <a:srgbClr val="3333CC"/>
                </a:solidFill>
              </a:rPr>
              <a:t>Independent Cosmology and the Dark Energy Equation of State</a:t>
            </a:r>
          </a:p>
          <a:p>
            <a:pPr lvl="1"/>
            <a:r>
              <a:rPr lang="en-US" sz="2000" dirty="0" smtClean="0"/>
              <a:t>Needs precision GW </a:t>
            </a:r>
            <a:r>
              <a:rPr lang="en-US" sz="2000" dirty="0" smtClean="0">
                <a:solidFill>
                  <a:srgbClr val="C00000"/>
                </a:solidFill>
              </a:rPr>
              <a:t>luminosity </a:t>
            </a:r>
            <a:r>
              <a:rPr lang="en-US" sz="2000" dirty="0">
                <a:solidFill>
                  <a:srgbClr val="C00000"/>
                </a:solidFill>
              </a:rPr>
              <a:t>distance</a:t>
            </a:r>
            <a:r>
              <a:rPr lang="en-US" sz="2000" dirty="0"/>
              <a:t> </a:t>
            </a:r>
            <a:r>
              <a:rPr lang="en-US" sz="2000" dirty="0" smtClean="0"/>
              <a:t>and </a:t>
            </a:r>
            <a:r>
              <a:rPr lang="en-US" sz="2000" dirty="0" smtClean="0">
                <a:solidFill>
                  <a:srgbClr val="C00000"/>
                </a:solidFill>
              </a:rPr>
              <a:t>localization</a:t>
            </a:r>
            <a:r>
              <a:rPr lang="en-US" sz="2000" dirty="0" smtClean="0"/>
              <a:t> for EM follow-ups (for redshift)</a:t>
            </a:r>
            <a:endParaRPr lang="en-US" sz="2000" b="1" dirty="0" smtClean="0"/>
          </a:p>
          <a:p>
            <a:r>
              <a:rPr lang="en-US" b="1" dirty="0" smtClean="0">
                <a:solidFill>
                  <a:srgbClr val="3333CC"/>
                </a:solidFill>
              </a:rPr>
              <a:t>Checking GR in extreme regime</a:t>
            </a:r>
          </a:p>
          <a:p>
            <a:pPr lvl="1"/>
            <a:r>
              <a:rPr lang="en-US" sz="2000" dirty="0" smtClean="0">
                <a:solidFill>
                  <a:srgbClr val="C00000"/>
                </a:solidFill>
              </a:rPr>
              <a:t>High SNR </a:t>
            </a:r>
            <a:r>
              <a:rPr lang="en-US" sz="2000" dirty="0" smtClean="0"/>
              <a:t>needed</a:t>
            </a:r>
          </a:p>
          <a:p>
            <a:pPr lvl="1"/>
            <a:r>
              <a:rPr lang="en-US" sz="2000" dirty="0" smtClean="0"/>
              <a:t>GW luminosity </a:t>
            </a:r>
            <a:r>
              <a:rPr lang="en-US" sz="2000" dirty="0"/>
              <a:t>distance and </a:t>
            </a:r>
            <a:r>
              <a:rPr lang="en-US" sz="2000" dirty="0" smtClean="0"/>
              <a:t>localization not essential</a:t>
            </a:r>
          </a:p>
        </p:txBody>
      </p:sp>
      <p:sp>
        <p:nvSpPr>
          <p:cNvPr id="4" name="Footer Placeholder 3"/>
          <p:cNvSpPr>
            <a:spLocks noGrp="1"/>
          </p:cNvSpPr>
          <p:nvPr>
            <p:ph type="ftr" sz="quarter" idx="11"/>
          </p:nvPr>
        </p:nvSpPr>
        <p:spPr/>
        <p:txBody>
          <a:bodyPr/>
          <a:lstStyle/>
          <a:p>
            <a:pPr>
              <a:defRPr/>
            </a:pPr>
            <a:r>
              <a:rPr lang="en-US" smtClean="0"/>
              <a:t>Raab - Intro to GW Astronomy</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30</a:t>
            </a:fld>
            <a:endParaRPr lang="en-US"/>
          </a:p>
        </p:txBody>
      </p:sp>
    </p:spTree>
    <p:extLst>
      <p:ext uri="{BB962C8B-B14F-4D97-AF65-F5344CB8AC3E}">
        <p14:creationId xmlns:p14="http://schemas.microsoft.com/office/powerpoint/2010/main" val="1477598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Advanced LIGO</a:t>
            </a:r>
            <a:br>
              <a:rPr lang="en-US" dirty="0" smtClean="0"/>
            </a:br>
            <a:r>
              <a:rPr lang="en-US" dirty="0" smtClean="0"/>
              <a:t>upgrade path</a:t>
            </a:r>
            <a:endParaRPr lang="en-US" dirty="0"/>
          </a:p>
        </p:txBody>
      </p:sp>
      <p:sp>
        <p:nvSpPr>
          <p:cNvPr id="3" name="Content Placeholder 2"/>
          <p:cNvSpPr>
            <a:spLocks noGrp="1"/>
          </p:cNvSpPr>
          <p:nvPr>
            <p:ph idx="1"/>
          </p:nvPr>
        </p:nvSpPr>
        <p:spPr/>
        <p:txBody>
          <a:bodyPr/>
          <a:lstStyle/>
          <a:p>
            <a:r>
              <a:rPr lang="en-US" dirty="0" smtClean="0"/>
              <a:t>Advanced LIGO is limited by</a:t>
            </a:r>
            <a:br>
              <a:rPr lang="en-US" dirty="0" smtClean="0"/>
            </a:br>
            <a:r>
              <a:rPr lang="en-US" dirty="0" smtClean="0">
                <a:solidFill>
                  <a:srgbClr val="C00000"/>
                </a:solidFill>
              </a:rPr>
              <a:t>quantum noise</a:t>
            </a:r>
            <a:r>
              <a:rPr lang="en-US" dirty="0" smtClean="0"/>
              <a:t> &amp;</a:t>
            </a:r>
            <a:r>
              <a:rPr lang="en-US" dirty="0"/>
              <a:t> </a:t>
            </a:r>
            <a:r>
              <a:rPr lang="en-US" dirty="0" smtClean="0">
                <a:solidFill>
                  <a:srgbClr val="C00000"/>
                </a:solidFill>
              </a:rPr>
              <a:t>coating thermal noise</a:t>
            </a:r>
          </a:p>
          <a:p>
            <a:pPr lvl="1"/>
            <a:endParaRPr lang="en-US" dirty="0"/>
          </a:p>
          <a:p>
            <a:r>
              <a:rPr lang="en-US" dirty="0" smtClean="0">
                <a:solidFill>
                  <a:srgbClr val="C00000"/>
                </a:solidFill>
              </a:rPr>
              <a:t>Squeezed vacuum</a:t>
            </a:r>
            <a:r>
              <a:rPr lang="en-US" dirty="0" smtClean="0"/>
              <a:t> to reduce quantum noise</a:t>
            </a:r>
            <a:endParaRPr lang="en-US" dirty="0"/>
          </a:p>
          <a:p>
            <a:r>
              <a:rPr lang="en-US" dirty="0" smtClean="0"/>
              <a:t>Options for thermal noise:</a:t>
            </a:r>
          </a:p>
          <a:p>
            <a:pPr lvl="1"/>
            <a:r>
              <a:rPr lang="en-US" sz="2000" dirty="0" smtClean="0">
                <a:solidFill>
                  <a:srgbClr val="C00000"/>
                </a:solidFill>
              </a:rPr>
              <a:t>Better coatings</a:t>
            </a:r>
          </a:p>
          <a:p>
            <a:pPr lvl="1"/>
            <a:r>
              <a:rPr lang="en-US" sz="2000" dirty="0" smtClean="0">
                <a:solidFill>
                  <a:srgbClr val="C00000"/>
                </a:solidFill>
              </a:rPr>
              <a:t>Cryogenic operation</a:t>
            </a:r>
          </a:p>
          <a:p>
            <a:pPr lvl="1"/>
            <a:r>
              <a:rPr lang="en-US" sz="2000" dirty="0" smtClean="0">
                <a:solidFill>
                  <a:srgbClr val="C00000"/>
                </a:solidFill>
              </a:rPr>
              <a:t>Longer arms</a:t>
            </a:r>
            <a:r>
              <a:rPr lang="en-US" sz="2000" dirty="0" smtClean="0"/>
              <a:t> </a:t>
            </a:r>
            <a:r>
              <a:rPr lang="en-US" sz="2000" dirty="0" smtClean="0">
                <a:solidFill>
                  <a:srgbClr val="3333CC"/>
                </a:solidFill>
              </a:rPr>
              <a:t>(new facility</a:t>
            </a:r>
            <a:r>
              <a:rPr lang="en-US" sz="2000" dirty="0" smtClean="0"/>
              <a:t>)</a:t>
            </a:r>
          </a:p>
        </p:txBody>
      </p:sp>
      <p:sp>
        <p:nvSpPr>
          <p:cNvPr id="4" name="Footer Placeholder 3"/>
          <p:cNvSpPr>
            <a:spLocks noGrp="1"/>
          </p:cNvSpPr>
          <p:nvPr>
            <p:ph type="ftr" sz="quarter" idx="11"/>
          </p:nvPr>
        </p:nvSpPr>
        <p:spPr/>
        <p:txBody>
          <a:bodyPr/>
          <a:lstStyle/>
          <a:p>
            <a:pPr>
              <a:defRPr/>
            </a:pPr>
            <a:r>
              <a:rPr lang="en-US" smtClean="0"/>
              <a:t>Raab - Intro to GW Astronomy</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31</a:t>
            </a:fld>
            <a:endParaRPr lang="en-US"/>
          </a:p>
        </p:txBody>
      </p:sp>
    </p:spTree>
    <p:extLst>
      <p:ext uri="{BB962C8B-B14F-4D97-AF65-F5344CB8AC3E}">
        <p14:creationId xmlns:p14="http://schemas.microsoft.com/office/powerpoint/2010/main" val="4046670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Upgrade possibilities</a:t>
            </a:r>
            <a:endParaRPr lang="en-US" dirty="0"/>
          </a:p>
        </p:txBody>
      </p:sp>
      <p:pic>
        <p:nvPicPr>
          <p:cNvPr id="4" name="Content Placeholder 14"/>
          <p:cNvPicPr>
            <a:picLocks noChangeAspect="1"/>
          </p:cNvPicPr>
          <p:nvPr/>
        </p:nvPicPr>
        <p:blipFill rotWithShape="1">
          <a:blip r:embed="rId2"/>
          <a:srcRect l="23617" t="23133" r="20288" b="6959"/>
          <a:stretch/>
        </p:blipFill>
        <p:spPr>
          <a:xfrm>
            <a:off x="0" y="1371600"/>
            <a:ext cx="9144000" cy="4974750"/>
          </a:xfrm>
          <a:prstGeom prst="rect">
            <a:avLst/>
          </a:prstGeom>
        </p:spPr>
      </p:pic>
      <p:sp>
        <p:nvSpPr>
          <p:cNvPr id="5" name="Footer Placeholder 4"/>
          <p:cNvSpPr>
            <a:spLocks noGrp="1"/>
          </p:cNvSpPr>
          <p:nvPr>
            <p:ph type="ftr" sz="quarter" idx="11"/>
          </p:nvPr>
        </p:nvSpPr>
        <p:spPr/>
        <p:txBody>
          <a:bodyPr/>
          <a:lstStyle/>
          <a:p>
            <a:pPr>
              <a:defRPr/>
            </a:pPr>
            <a:r>
              <a:rPr lang="en-US" smtClean="0"/>
              <a:t>Raab - Intro to GW Astronomy</a:t>
            </a:r>
            <a:endParaRPr lang="en-US" dirty="0"/>
          </a:p>
        </p:txBody>
      </p:sp>
      <p:sp>
        <p:nvSpPr>
          <p:cNvPr id="6" name="Slide Number Placeholder 5"/>
          <p:cNvSpPr>
            <a:spLocks noGrp="1"/>
          </p:cNvSpPr>
          <p:nvPr>
            <p:ph type="sldNum" sz="quarter" idx="12"/>
          </p:nvPr>
        </p:nvSpPr>
        <p:spPr/>
        <p:txBody>
          <a:bodyPr/>
          <a:lstStyle/>
          <a:p>
            <a:pPr>
              <a:defRPr/>
            </a:pPr>
            <a:fld id="{3FA244CC-88F7-B741-ABEA-29EACDCA51E3}" type="slidenum">
              <a:rPr lang="en-US" smtClean="0"/>
              <a:pPr>
                <a:defRPr/>
              </a:pPr>
              <a:t>32</a:t>
            </a:fld>
            <a:endParaRPr lang="en-US"/>
          </a:p>
        </p:txBody>
      </p:sp>
    </p:spTree>
    <p:extLst>
      <p:ext uri="{BB962C8B-B14F-4D97-AF65-F5344CB8AC3E}">
        <p14:creationId xmlns:p14="http://schemas.microsoft.com/office/powerpoint/2010/main" val="4275826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GW150914 initiates Gravitational-Wave Astronomy.</a:t>
            </a:r>
          </a:p>
          <a:p>
            <a:r>
              <a:rPr lang="en-US" dirty="0" smtClean="0"/>
              <a:t>General Relativity provides an powerful framework from Earth-bound physics to mergers of stellar mass black holes at velocities near the speed of light.</a:t>
            </a:r>
          </a:p>
          <a:p>
            <a:r>
              <a:rPr lang="en-US" dirty="0" smtClean="0"/>
              <a:t>An emerging international network of detectors will provide more accurate positions of sources to enable EM follow-ups of GW events.</a:t>
            </a:r>
          </a:p>
          <a:p>
            <a:r>
              <a:rPr lang="en-US" dirty="0" smtClean="0"/>
              <a:t>There is still room within the laws of physics to develop more powerful generations of detectors.</a:t>
            </a:r>
          </a:p>
          <a:p>
            <a:endParaRPr lang="en-US" dirty="0"/>
          </a:p>
        </p:txBody>
      </p:sp>
      <p:sp>
        <p:nvSpPr>
          <p:cNvPr id="4" name="Footer Placeholder 3"/>
          <p:cNvSpPr>
            <a:spLocks noGrp="1"/>
          </p:cNvSpPr>
          <p:nvPr>
            <p:ph type="ftr" sz="quarter" idx="11"/>
          </p:nvPr>
        </p:nvSpPr>
        <p:spPr/>
        <p:txBody>
          <a:bodyPr/>
          <a:lstStyle/>
          <a:p>
            <a:pPr>
              <a:defRPr/>
            </a:pPr>
            <a:r>
              <a:rPr lang="en-US" smtClean="0"/>
              <a:t>Raab - Intro to GW Astronomy</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33</a:t>
            </a:fld>
            <a:endParaRPr lang="en-US"/>
          </a:p>
        </p:txBody>
      </p:sp>
    </p:spTree>
    <p:extLst>
      <p:ext uri="{BB962C8B-B14F-4D97-AF65-F5344CB8AC3E}">
        <p14:creationId xmlns:p14="http://schemas.microsoft.com/office/powerpoint/2010/main" val="2221518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LIGO timeline</a:t>
            </a:r>
            <a:endParaRPr lang="en-US" dirty="0"/>
          </a:p>
        </p:txBody>
      </p:sp>
      <p:pic>
        <p:nvPicPr>
          <p:cNvPr id="4" name="Picture 3"/>
          <p:cNvPicPr>
            <a:picLocks noChangeAspect="1"/>
          </p:cNvPicPr>
          <p:nvPr/>
        </p:nvPicPr>
        <p:blipFill>
          <a:blip r:embed="rId2"/>
          <a:stretch>
            <a:fillRect/>
          </a:stretch>
        </p:blipFill>
        <p:spPr>
          <a:xfrm>
            <a:off x="22412" y="1600201"/>
            <a:ext cx="9144000" cy="5257800"/>
          </a:xfrm>
          <a:prstGeom prst="rect">
            <a:avLst/>
          </a:prstGeom>
        </p:spPr>
      </p:pic>
      <p:sp>
        <p:nvSpPr>
          <p:cNvPr id="3" name="Footer Placeholder 2"/>
          <p:cNvSpPr>
            <a:spLocks noGrp="1"/>
          </p:cNvSpPr>
          <p:nvPr>
            <p:ph type="ftr" sz="quarter" idx="11"/>
          </p:nvPr>
        </p:nvSpPr>
        <p:spPr/>
        <p:txBody>
          <a:bodyPr/>
          <a:lstStyle/>
          <a:p>
            <a:pPr>
              <a:defRPr/>
            </a:pPr>
            <a:r>
              <a:rPr lang="en-US" smtClean="0"/>
              <a:t>Raab - Intro to GW Astronomy</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34</a:t>
            </a:fld>
            <a:endParaRPr lang="en-US"/>
          </a:p>
        </p:txBody>
      </p:sp>
    </p:spTree>
    <p:extLst>
      <p:ext uri="{BB962C8B-B14F-4D97-AF65-F5344CB8AC3E}">
        <p14:creationId xmlns:p14="http://schemas.microsoft.com/office/powerpoint/2010/main" val="286571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a:latin typeface="Helvetica" charset="0"/>
                <a:ea typeface="ＭＳ Ｐゴシック" charset="0"/>
                <a:cs typeface="ＭＳ Ｐゴシック" charset="0"/>
              </a:rPr>
              <a:t>Special Relativity and the Case of the Missing Sun</a:t>
            </a:r>
          </a:p>
        </p:txBody>
      </p:sp>
      <p:sp>
        <p:nvSpPr>
          <p:cNvPr id="32777" name="Slide Number Placeholder 12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D898F10-1906-934C-A82E-1BA4C602C267}" type="slidenum">
              <a:rPr lang="en-US" sz="1400">
                <a:latin typeface="Helvetica" charset="0"/>
              </a:rPr>
              <a:pPr/>
              <a:t>4</a:t>
            </a:fld>
            <a:endParaRPr lang="en-US" sz="1400">
              <a:latin typeface="Helvetica" charset="0"/>
            </a:endParaRPr>
          </a:p>
        </p:txBody>
      </p:sp>
      <p:sp>
        <p:nvSpPr>
          <p:cNvPr id="126" name="Footer Placeholder 125"/>
          <p:cNvSpPr>
            <a:spLocks noGrp="1"/>
          </p:cNvSpPr>
          <p:nvPr>
            <p:ph type="ftr" sz="quarter" idx="11"/>
          </p:nvPr>
        </p:nvSpPr>
        <p:spPr/>
        <p:txBody>
          <a:bodyPr/>
          <a:lstStyle/>
          <a:p>
            <a:pPr>
              <a:defRPr/>
            </a:pPr>
            <a:r>
              <a:rPr lang="en-US" smtClean="0"/>
              <a:t>Raab - Intro to GW Astronomy</a:t>
            </a:r>
            <a:endParaRPr lang="en-US"/>
          </a:p>
        </p:txBody>
      </p:sp>
      <p:pic>
        <p:nvPicPr>
          <p:cNvPr id="2" name="Vanishing Sun w paus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24000"/>
            <a:ext cx="9144000" cy="5143500"/>
          </a:xfrm>
          <a:prstGeom prst="rect">
            <a:avLst/>
          </a:prstGeom>
        </p:spPr>
      </p:pic>
    </p:spTree>
    <p:extLst>
      <p:ext uri="{BB962C8B-B14F-4D97-AF65-F5344CB8AC3E}">
        <p14:creationId xmlns:p14="http://schemas.microsoft.com/office/powerpoint/2010/main" val="3928464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fall is weightless</a:t>
            </a:r>
            <a:endParaRPr lang="en-US" dirty="0"/>
          </a:p>
        </p:txBody>
      </p:sp>
      <p:pic>
        <p:nvPicPr>
          <p:cNvPr id="6" name="Content Placeholder 5" descr="weightlessness-sandra-magnus-astronaut-fruit.jpg"/>
          <p:cNvPicPr>
            <a:picLocks noGrp="1" noChangeAspect="1"/>
          </p:cNvPicPr>
          <p:nvPr>
            <p:ph idx="1"/>
          </p:nvPr>
        </p:nvPicPr>
        <p:blipFill>
          <a:blip r:embed="rId2">
            <a:extLst>
              <a:ext uri="{28A0092B-C50C-407E-A947-70E740481C1C}">
                <a14:useLocalDpi xmlns:a14="http://schemas.microsoft.com/office/drawing/2010/main" val="0"/>
              </a:ext>
            </a:extLst>
          </a:blip>
          <a:srcRect t="9832" b="9832"/>
          <a:stretch>
            <a:fillRect/>
          </a:stretch>
        </p:blipFill>
        <p:spPr/>
      </p:pic>
      <p:sp>
        <p:nvSpPr>
          <p:cNvPr id="4" name="Footer Placeholder 3"/>
          <p:cNvSpPr>
            <a:spLocks noGrp="1"/>
          </p:cNvSpPr>
          <p:nvPr>
            <p:ph type="ftr" sz="quarter" idx="11"/>
          </p:nvPr>
        </p:nvSpPr>
        <p:spPr/>
        <p:txBody>
          <a:bodyPr/>
          <a:lstStyle/>
          <a:p>
            <a:pPr>
              <a:defRPr/>
            </a:pPr>
            <a:r>
              <a:rPr lang="en-US" smtClean="0"/>
              <a:t>Raab - Intro to GW Astronomy</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5</a:t>
            </a:fld>
            <a:endParaRPr lang="en-US"/>
          </a:p>
        </p:txBody>
      </p:sp>
    </p:spTree>
    <p:extLst>
      <p:ext uri="{BB962C8B-B14F-4D97-AF65-F5344CB8AC3E}">
        <p14:creationId xmlns:p14="http://schemas.microsoft.com/office/powerpoint/2010/main" val="3014646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074"/>
          <p:cNvSpPr>
            <a:spLocks noGrp="1" noChangeArrowheads="1"/>
          </p:cNvSpPr>
          <p:nvPr>
            <p:ph type="title"/>
          </p:nvPr>
        </p:nvSpPr>
        <p:spPr>
          <a:xfrm>
            <a:off x="1143000" y="381000"/>
            <a:ext cx="6553200" cy="1143000"/>
          </a:xfrm>
        </p:spPr>
        <p:txBody>
          <a:bodyPr/>
          <a:lstStyle/>
          <a:p>
            <a:r>
              <a:rPr lang="en-US" sz="3200" dirty="0">
                <a:latin typeface="Helvetica" charset="0"/>
                <a:ea typeface="ＭＳ Ｐゴシック" charset="0"/>
                <a:cs typeface="ＭＳ Ｐゴシック" charset="0"/>
              </a:rPr>
              <a:t>Einstein</a:t>
            </a:r>
            <a:r>
              <a:rPr lang="ja-JP" altLang="en-US" sz="3200" dirty="0">
                <a:latin typeface="Helvetica" charset="0"/>
                <a:ea typeface="ＭＳ Ｐゴシック" charset="0"/>
                <a:cs typeface="ＭＳ Ｐゴシック" charset="0"/>
              </a:rPr>
              <a:t>’</a:t>
            </a:r>
            <a:r>
              <a:rPr lang="en-US" altLang="ja-JP" sz="3200" dirty="0">
                <a:latin typeface="Helvetica" charset="0"/>
                <a:ea typeface="ＭＳ Ｐゴシック" charset="0"/>
                <a:cs typeface="ＭＳ Ｐゴシック" charset="0"/>
              </a:rPr>
              <a:t>s General Relativity re-wrote the rules of space and time</a:t>
            </a:r>
            <a:endParaRPr lang="en-US" sz="3200" dirty="0">
              <a:latin typeface="Helvetica" charset="0"/>
              <a:ea typeface="ＭＳ Ｐゴシック" charset="0"/>
              <a:cs typeface="ＭＳ Ｐゴシック" charset="0"/>
            </a:endParaRPr>
          </a:p>
        </p:txBody>
      </p:sp>
      <p:pic>
        <p:nvPicPr>
          <p:cNvPr id="25602" name="Picture 30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41910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5603" name="Text Box 3079"/>
          <p:cNvSpPr txBox="1">
            <a:spLocks noChangeArrowheads="1"/>
          </p:cNvSpPr>
          <p:nvPr/>
        </p:nvSpPr>
        <p:spPr bwMode="auto">
          <a:xfrm>
            <a:off x="1066800" y="4464050"/>
            <a:ext cx="342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chemeClr val="tx2"/>
                </a:solidFill>
              </a:rPr>
              <a:t>A massive object shifts apparent position of a star</a:t>
            </a:r>
          </a:p>
        </p:txBody>
      </p:sp>
      <p:pic>
        <p:nvPicPr>
          <p:cNvPr id="25604" name="Picture 3081" descr="MIMI"/>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495800" y="1600200"/>
            <a:ext cx="4419600" cy="3581400"/>
          </a:xfrm>
          <a:noFill/>
        </p:spPr>
      </p:pic>
      <p:sp>
        <p:nvSpPr>
          <p:cNvPr id="25605" name="Rectangle 3084"/>
          <p:cNvSpPr>
            <a:spLocks noGrp="1" noChangeArrowheads="1"/>
          </p:cNvSpPr>
          <p:nvPr>
            <p:ph type="body" sz="half" idx="2"/>
          </p:nvPr>
        </p:nvSpPr>
        <p:spPr>
          <a:xfrm>
            <a:off x="4648200" y="1752600"/>
            <a:ext cx="4191000" cy="762000"/>
          </a:xfrm>
          <a:noFill/>
        </p:spPr>
        <p:txBody>
          <a:bodyPr/>
          <a:lstStyle/>
          <a:p>
            <a:pPr algn="ctr">
              <a:buFont typeface="Monotype Sorts" charset="0"/>
              <a:buNone/>
            </a:pPr>
            <a:r>
              <a:rPr lang="en-US" sz="2000" b="1">
                <a:solidFill>
                  <a:schemeClr val="tx2"/>
                </a:solidFill>
                <a:latin typeface="Helvetica" charset="0"/>
                <a:ea typeface="ＭＳ Ｐゴシック" charset="0"/>
                <a:cs typeface="ＭＳ Ｐゴシック" charset="0"/>
              </a:rPr>
              <a:t>Rendering of space stirred by two orbiting black holes</a:t>
            </a:r>
          </a:p>
        </p:txBody>
      </p:sp>
      <p:sp>
        <p:nvSpPr>
          <p:cNvPr id="25606" name="Text Box 3085"/>
          <p:cNvSpPr txBox="1">
            <a:spLocks noChangeArrowheads="1"/>
          </p:cNvSpPr>
          <p:nvPr/>
        </p:nvSpPr>
        <p:spPr bwMode="auto">
          <a:xfrm>
            <a:off x="609600" y="52578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solidFill>
                  <a:schemeClr val="tx2"/>
                </a:solidFill>
              </a:rPr>
              <a:t>Empty space and time are things, with real physical properties.  Space has a shape, a stiffness and a maximum speed for information transfer.</a:t>
            </a:r>
          </a:p>
        </p:txBody>
      </p:sp>
      <p:sp>
        <p:nvSpPr>
          <p:cNvPr id="10" name="Footer Placeholder 9"/>
          <p:cNvSpPr>
            <a:spLocks noGrp="1"/>
          </p:cNvSpPr>
          <p:nvPr>
            <p:ph type="ftr" sz="quarter" idx="11"/>
          </p:nvPr>
        </p:nvSpPr>
        <p:spPr/>
        <p:txBody>
          <a:bodyPr/>
          <a:lstStyle/>
          <a:p>
            <a:pPr>
              <a:defRPr/>
            </a:pPr>
            <a:r>
              <a:rPr lang="en-US" smtClean="0"/>
              <a:t>Raab - Intro to GW Astronomy</a:t>
            </a:r>
            <a:endParaRPr lang="en-US"/>
          </a:p>
        </p:txBody>
      </p:sp>
      <p:sp>
        <p:nvSpPr>
          <p:cNvPr id="2" name="Slide Number Placeholder 1"/>
          <p:cNvSpPr>
            <a:spLocks noGrp="1"/>
          </p:cNvSpPr>
          <p:nvPr>
            <p:ph type="sldNum" sz="quarter" idx="12"/>
          </p:nvPr>
        </p:nvSpPr>
        <p:spPr/>
        <p:txBody>
          <a:bodyPr/>
          <a:lstStyle/>
          <a:p>
            <a:pPr>
              <a:defRPr/>
            </a:pPr>
            <a:fld id="{7885BD74-D3CF-0748-A42B-5AACE3A7331E}" type="slidenum">
              <a:rPr lang="en-US" smtClean="0"/>
              <a:pPr>
                <a:defRPr/>
              </a:pPr>
              <a:t>6</a:t>
            </a:fld>
            <a:endParaRPr lang="en-US"/>
          </a:p>
        </p:txBody>
      </p:sp>
    </p:spTree>
    <p:extLst>
      <p:ext uri="{BB962C8B-B14F-4D97-AF65-F5344CB8AC3E}">
        <p14:creationId xmlns:p14="http://schemas.microsoft.com/office/powerpoint/2010/main" val="6865573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1"/>
          </p:nvPr>
        </p:nvSpPr>
        <p:spPr/>
        <p:txBody>
          <a:bodyPr/>
          <a:lstStyle/>
          <a:p>
            <a:r>
              <a:rPr lang="en-US" smtClean="0"/>
              <a:t>Raab - Intro to GW Astronomy</a:t>
            </a:r>
            <a:endParaRPr lang="en-US"/>
          </a:p>
        </p:txBody>
      </p:sp>
      <p:sp>
        <p:nvSpPr>
          <p:cNvPr id="8" name="Slide Number Placeholder 4"/>
          <p:cNvSpPr>
            <a:spLocks noGrp="1"/>
          </p:cNvSpPr>
          <p:nvPr>
            <p:ph type="sldNum" sz="quarter" idx="12"/>
          </p:nvPr>
        </p:nvSpPr>
        <p:spPr/>
        <p:txBody>
          <a:bodyPr/>
          <a:lstStyle/>
          <a:p>
            <a:fld id="{528D2607-71A8-134C-867D-FF5FBFD33C08}" type="slidenum">
              <a:rPr lang="en-US"/>
              <a:pPr/>
              <a:t>7</a:t>
            </a:fld>
            <a:endParaRPr lang="en-US"/>
          </a:p>
        </p:txBody>
      </p:sp>
      <p:sp>
        <p:nvSpPr>
          <p:cNvPr id="257026" name="Rectangle 2"/>
          <p:cNvSpPr>
            <a:spLocks noGrp="1" noChangeArrowheads="1"/>
          </p:cNvSpPr>
          <p:nvPr>
            <p:ph type="title"/>
          </p:nvPr>
        </p:nvSpPr>
        <p:spPr>
          <a:xfrm>
            <a:off x="1066800" y="457200"/>
            <a:ext cx="6629400" cy="1143000"/>
          </a:xfrm>
        </p:spPr>
        <p:txBody>
          <a:bodyPr/>
          <a:lstStyle/>
          <a:p>
            <a:r>
              <a:rPr lang="en-US" dirty="0"/>
              <a:t>Gravitational waves:  </a:t>
            </a:r>
            <a:r>
              <a:rPr lang="en-US" sz="3200" dirty="0"/>
              <a:t>hard</a:t>
            </a:r>
            <a:r>
              <a:rPr lang="en-US" dirty="0"/>
              <a:t> to find because space-time is stiff!</a:t>
            </a:r>
          </a:p>
        </p:txBody>
      </p:sp>
      <p:pic>
        <p:nvPicPr>
          <p:cNvPr id="257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288" y="1752600"/>
            <a:ext cx="5049837" cy="28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7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800600"/>
            <a:ext cx="8380413"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7031" name="Text Box 7"/>
          <p:cNvSpPr txBox="1">
            <a:spLocks noChangeArrowheads="1"/>
          </p:cNvSpPr>
          <p:nvPr/>
        </p:nvSpPr>
        <p:spPr bwMode="auto">
          <a:xfrm>
            <a:off x="1295400" y="5334000"/>
            <a:ext cx="670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b="1"/>
              <a:t>K ~ 10</a:t>
            </a:r>
            <a:r>
              <a:rPr lang="en-US" b="1" baseline="30000"/>
              <a:t>-44</a:t>
            </a:r>
            <a:r>
              <a:rPr lang="en-US" b="1"/>
              <a:t> N</a:t>
            </a:r>
            <a:r>
              <a:rPr lang="en-US" b="1" baseline="30000"/>
              <a:t>-1</a:t>
            </a:r>
          </a:p>
        </p:txBody>
      </p:sp>
      <p:sp>
        <p:nvSpPr>
          <p:cNvPr id="257032" name="Text Box 8"/>
          <p:cNvSpPr txBox="1">
            <a:spLocks noChangeArrowheads="1"/>
          </p:cNvSpPr>
          <p:nvPr/>
        </p:nvSpPr>
        <p:spPr bwMode="auto">
          <a:xfrm>
            <a:off x="647700" y="5851525"/>
            <a:ext cx="784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000" b="1">
                <a:latin typeface="Helvetica" charset="0"/>
                <a:sym typeface="Symbol" charset="0"/>
              </a:rPr>
              <a:t></a:t>
            </a:r>
            <a:r>
              <a:rPr lang="en-US" sz="2000" b="1">
                <a:latin typeface="Helvetica" charset="0"/>
              </a:rPr>
              <a:t> Wave can carry huge energy with miniscule amplitude!</a:t>
            </a:r>
          </a:p>
        </p:txBody>
      </p:sp>
    </p:spTree>
    <p:extLst>
      <p:ext uri="{BB962C8B-B14F-4D97-AF65-F5344CB8AC3E}">
        <p14:creationId xmlns:p14="http://schemas.microsoft.com/office/powerpoint/2010/main" val="39447939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4"/>
          <p:cNvSpPr>
            <a:spLocks noGrp="1"/>
          </p:cNvSpPr>
          <p:nvPr>
            <p:ph type="ftr" sz="quarter" idx="11"/>
          </p:nvPr>
        </p:nvSpPr>
        <p:spPr/>
        <p:txBody>
          <a:bodyPr/>
          <a:lstStyle/>
          <a:p>
            <a:pPr>
              <a:defRPr/>
            </a:pPr>
            <a:r>
              <a:rPr lang="en-US" smtClean="0"/>
              <a:t>Raab - Intro to GW Astronomy</a:t>
            </a:r>
            <a:endParaRPr lang="en-US"/>
          </a:p>
        </p:txBody>
      </p:sp>
      <p:sp>
        <p:nvSpPr>
          <p:cNvPr id="31746" name="Rectangle 2"/>
          <p:cNvSpPr>
            <a:spLocks noGrp="1" noChangeArrowheads="1"/>
          </p:cNvSpPr>
          <p:nvPr>
            <p:ph type="title"/>
          </p:nvPr>
        </p:nvSpPr>
        <p:spPr>
          <a:xfrm>
            <a:off x="1447800" y="228600"/>
            <a:ext cx="6400800" cy="1143000"/>
          </a:xfrm>
          <a:noFill/>
        </p:spPr>
        <p:txBody>
          <a:bodyPr/>
          <a:lstStyle/>
          <a:p>
            <a:r>
              <a:rPr lang="en-US" sz="3200" b="1" dirty="0">
                <a:latin typeface="Arial" charset="0"/>
                <a:ea typeface="ＭＳ Ｐゴシック" charset="0"/>
                <a:cs typeface="ＭＳ Ｐゴシック" charset="0"/>
              </a:rPr>
              <a:t>Gravitational Waves </a:t>
            </a:r>
            <a:br>
              <a:rPr lang="en-US" sz="3200" b="1" dirty="0">
                <a:latin typeface="Arial" charset="0"/>
                <a:ea typeface="ＭＳ Ｐゴシック" charset="0"/>
                <a:cs typeface="ＭＳ Ｐゴシック" charset="0"/>
              </a:rPr>
            </a:br>
            <a:r>
              <a:rPr lang="en-US" sz="3200" b="1" i="1" dirty="0">
                <a:solidFill>
                  <a:srgbClr val="FF3300"/>
                </a:solidFill>
                <a:latin typeface="Arial" charset="0"/>
                <a:ea typeface="ＭＳ Ｐゴシック" charset="0"/>
                <a:cs typeface="ＭＳ Ｐゴシック" charset="0"/>
              </a:rPr>
              <a:t>hard to find, but known to exist </a:t>
            </a:r>
          </a:p>
        </p:txBody>
      </p:sp>
      <p:sp>
        <p:nvSpPr>
          <p:cNvPr id="31747" name="Rectangle 3"/>
          <p:cNvSpPr>
            <a:spLocks noGrp="1" noChangeArrowheads="1"/>
          </p:cNvSpPr>
          <p:nvPr>
            <p:ph type="body" idx="1"/>
          </p:nvPr>
        </p:nvSpPr>
        <p:spPr>
          <a:xfrm>
            <a:off x="152400" y="1562100"/>
            <a:ext cx="4495800" cy="800100"/>
          </a:xfrm>
          <a:noFill/>
        </p:spPr>
        <p:txBody>
          <a:bodyPr/>
          <a:lstStyle/>
          <a:p>
            <a:pPr>
              <a:lnSpc>
                <a:spcPct val="90000"/>
              </a:lnSpc>
              <a:buFont typeface="Monotype Sorts" charset="0"/>
              <a:buNone/>
            </a:pPr>
            <a:r>
              <a:rPr lang="en-US" sz="2000" u="sng">
                <a:latin typeface="Helvetica" charset="0"/>
                <a:ea typeface="ＭＳ Ｐゴシック" charset="0"/>
                <a:cs typeface="ＭＳ Ｐゴシック" charset="0"/>
              </a:rPr>
              <a:t>Neutron Binary System – Hulse &amp; Taylor</a:t>
            </a:r>
            <a:endParaRPr lang="en-US" sz="2000">
              <a:latin typeface="Helvetica" charset="0"/>
              <a:ea typeface="ＭＳ Ｐゴシック" charset="0"/>
              <a:cs typeface="ＭＳ Ｐゴシック" charset="0"/>
            </a:endParaRPr>
          </a:p>
          <a:p>
            <a:pPr>
              <a:lnSpc>
                <a:spcPct val="90000"/>
              </a:lnSpc>
              <a:buFont typeface="Monotype Sorts" charset="0"/>
              <a:buNone/>
            </a:pPr>
            <a:r>
              <a:rPr lang="en-US" sz="2000">
                <a:solidFill>
                  <a:srgbClr val="FF3300"/>
                </a:solidFill>
                <a:latin typeface="Helvetica" charset="0"/>
                <a:ea typeface="ＭＳ Ｐゴシック" charset="0"/>
                <a:cs typeface="ＭＳ Ｐゴシック" charset="0"/>
              </a:rPr>
              <a:t>PSR 1913 + 16  -- Timing of pulsars</a:t>
            </a:r>
          </a:p>
        </p:txBody>
      </p:sp>
      <p:sp>
        <p:nvSpPr>
          <p:cNvPr id="31748" name="Rectangle 4"/>
          <p:cNvSpPr>
            <a:spLocks noChangeArrowheads="1"/>
          </p:cNvSpPr>
          <p:nvPr/>
        </p:nvSpPr>
        <p:spPr bwMode="auto">
          <a:xfrm>
            <a:off x="838200" y="2743200"/>
            <a:ext cx="441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US" sz="4400">
                <a:latin typeface="Symbol" charset="0"/>
              </a:rPr>
              <a:t>·</a:t>
            </a:r>
            <a:endParaRPr lang="en-US" sz="2800">
              <a:latin typeface="Symbol" charset="0"/>
            </a:endParaRPr>
          </a:p>
        </p:txBody>
      </p:sp>
      <p:sp>
        <p:nvSpPr>
          <p:cNvPr id="31749" name="Rectangle 5"/>
          <p:cNvSpPr>
            <a:spLocks noChangeArrowheads="1"/>
          </p:cNvSpPr>
          <p:nvPr/>
        </p:nvSpPr>
        <p:spPr bwMode="auto">
          <a:xfrm>
            <a:off x="2590800" y="3810000"/>
            <a:ext cx="5889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sz="4400">
                <a:latin typeface="Symbol" charset="0"/>
              </a:rPr>
              <a:t>·</a:t>
            </a:r>
            <a:endParaRPr lang="en-US" sz="2800">
              <a:latin typeface="Symbol" charset="0"/>
            </a:endParaRPr>
          </a:p>
        </p:txBody>
      </p:sp>
      <p:sp>
        <p:nvSpPr>
          <p:cNvPr id="31750" name="Arc 6"/>
          <p:cNvSpPr>
            <a:spLocks/>
          </p:cNvSpPr>
          <p:nvPr/>
        </p:nvSpPr>
        <p:spPr bwMode="auto">
          <a:xfrm>
            <a:off x="1066800" y="2971800"/>
            <a:ext cx="228600" cy="304800"/>
          </a:xfrm>
          <a:custGeom>
            <a:avLst/>
            <a:gdLst>
              <a:gd name="T0" fmla="*/ 0 w 21825"/>
              <a:gd name="T1" fmla="*/ 7850646 h 21600"/>
              <a:gd name="T2" fmla="*/ 2147483647 w 21825"/>
              <a:gd name="T3" fmla="*/ 2147483647 h 21600"/>
              <a:gd name="T4" fmla="*/ 297148975 w 21825"/>
              <a:gd name="T5" fmla="*/ 2147483647 h 21600"/>
              <a:gd name="T6" fmla="*/ 0 60000 65536"/>
              <a:gd name="T7" fmla="*/ 0 60000 65536"/>
              <a:gd name="T8" fmla="*/ 0 60000 65536"/>
              <a:gd name="T9" fmla="*/ 0 w 21825"/>
              <a:gd name="T10" fmla="*/ 0 h 21600"/>
              <a:gd name="T11" fmla="*/ 21825 w 21825"/>
              <a:gd name="T12" fmla="*/ 21600 h 21600"/>
            </a:gdLst>
            <a:ahLst/>
            <a:cxnLst>
              <a:cxn ang="T6">
                <a:pos x="T0" y="T1"/>
              </a:cxn>
              <a:cxn ang="T7">
                <a:pos x="T2" y="T3"/>
              </a:cxn>
              <a:cxn ang="T8">
                <a:pos x="T4" y="T5"/>
              </a:cxn>
            </a:cxnLst>
            <a:rect l="T9" t="T10" r="T11" b="T12"/>
            <a:pathLst>
              <a:path w="21825" h="21600" fill="none" extrusionOk="0">
                <a:moveTo>
                  <a:pt x="0" y="1"/>
                </a:moveTo>
                <a:cubicBezTo>
                  <a:pt x="74" y="0"/>
                  <a:pt x="149" y="-1"/>
                  <a:pt x="225" y="-1"/>
                </a:cubicBezTo>
                <a:cubicBezTo>
                  <a:pt x="12154" y="-1"/>
                  <a:pt x="21825" y="9670"/>
                  <a:pt x="21825" y="21600"/>
                </a:cubicBezTo>
              </a:path>
              <a:path w="21825" h="21600" stroke="0" extrusionOk="0">
                <a:moveTo>
                  <a:pt x="0" y="1"/>
                </a:moveTo>
                <a:cubicBezTo>
                  <a:pt x="74" y="0"/>
                  <a:pt x="149" y="-1"/>
                  <a:pt x="225" y="-1"/>
                </a:cubicBezTo>
                <a:cubicBezTo>
                  <a:pt x="12154" y="-1"/>
                  <a:pt x="21825" y="9670"/>
                  <a:pt x="21825" y="21600"/>
                </a:cubicBezTo>
                <a:lnTo>
                  <a:pt x="225" y="21600"/>
                </a:lnTo>
                <a:lnTo>
                  <a:pt x="0" y="1"/>
                </a:lnTo>
                <a:close/>
              </a:path>
            </a:pathLst>
          </a:custGeom>
          <a:noFill/>
          <a:ln w="38100" cap="rnd">
            <a:solidFill>
              <a:srgbClr val="F9134F"/>
            </a:solidFill>
            <a:round/>
            <a:headEnd type="none" w="sm" len="sm"/>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51" name="Rectangle 7"/>
          <p:cNvSpPr>
            <a:spLocks noChangeArrowheads="1"/>
          </p:cNvSpPr>
          <p:nvPr/>
        </p:nvSpPr>
        <p:spPr bwMode="auto">
          <a:xfrm>
            <a:off x="1905000" y="2606675"/>
            <a:ext cx="947738" cy="365125"/>
          </a:xfrm>
          <a:prstGeom prst="rect">
            <a:avLst/>
          </a:prstGeom>
          <a:solidFill>
            <a:schemeClr val="bg1"/>
          </a:solidFill>
          <a:ln w="28575">
            <a:solidFill>
              <a:schemeClr val="tx2"/>
            </a:solidFill>
            <a:miter lim="800000"/>
            <a:headEnd/>
            <a:tailEnd/>
          </a:ln>
        </p:spPr>
        <p:txBody>
          <a:bodyPr wrap="none" lIns="92075" tIns="46038" rIns="92075" bIns="46038">
            <a:spAutoFit/>
          </a:bodyPr>
          <a:lstStyle/>
          <a:p>
            <a:r>
              <a:rPr lang="en-US" sz="1600" b="1">
                <a:solidFill>
                  <a:schemeClr val="tx2"/>
                </a:solidFill>
                <a:latin typeface="Helvetica" charset="0"/>
              </a:rPr>
              <a:t>17 / sec</a:t>
            </a:r>
            <a:endParaRPr lang="en-US" sz="1600">
              <a:latin typeface="Helvetica" charset="0"/>
            </a:endParaRPr>
          </a:p>
        </p:txBody>
      </p:sp>
      <p:sp>
        <p:nvSpPr>
          <p:cNvPr id="31752" name="Oval 8"/>
          <p:cNvSpPr>
            <a:spLocks noChangeArrowheads="1"/>
          </p:cNvSpPr>
          <p:nvPr/>
        </p:nvSpPr>
        <p:spPr bwMode="auto">
          <a:xfrm rot="1440000">
            <a:off x="304800" y="2971800"/>
            <a:ext cx="2819400" cy="1143000"/>
          </a:xfrm>
          <a:prstGeom prst="ellipse">
            <a:avLst/>
          </a:prstGeom>
          <a:noFill/>
          <a:ln w="38100">
            <a:solidFill>
              <a:schemeClr val="hlink"/>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53" name="Line 9"/>
          <p:cNvSpPr>
            <a:spLocks noChangeShapeType="1"/>
          </p:cNvSpPr>
          <p:nvPr/>
        </p:nvSpPr>
        <p:spPr bwMode="auto">
          <a:xfrm flipV="1">
            <a:off x="1371600" y="2819400"/>
            <a:ext cx="533400" cy="152400"/>
          </a:xfrm>
          <a:prstGeom prst="line">
            <a:avLst/>
          </a:prstGeom>
          <a:noFill/>
          <a:ln w="19050">
            <a:solidFill>
              <a:schemeClr val="tx2"/>
            </a:solidFill>
            <a:round/>
            <a:headEnd type="triangle" w="med" len="me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754" name="Line 10"/>
          <p:cNvSpPr>
            <a:spLocks noChangeShapeType="1"/>
          </p:cNvSpPr>
          <p:nvPr/>
        </p:nvSpPr>
        <p:spPr bwMode="auto">
          <a:xfrm flipH="1" flipV="1">
            <a:off x="2895600" y="4495800"/>
            <a:ext cx="533400" cy="152400"/>
          </a:xfrm>
          <a:prstGeom prst="line">
            <a:avLst/>
          </a:prstGeom>
          <a:noFill/>
          <a:ln w="19050">
            <a:solidFill>
              <a:schemeClr val="tx2"/>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5" name="Arc 11"/>
          <p:cNvSpPr>
            <a:spLocks/>
          </p:cNvSpPr>
          <p:nvPr/>
        </p:nvSpPr>
        <p:spPr bwMode="auto">
          <a:xfrm>
            <a:off x="2438400" y="4343400"/>
            <a:ext cx="609600" cy="1524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38100" cap="rnd">
            <a:solidFill>
              <a:srgbClr val="F9134F"/>
            </a:solidFill>
            <a:round/>
            <a:headEnd type="none" w="sm" len="sm"/>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56" name="Text Box 12"/>
          <p:cNvSpPr txBox="1">
            <a:spLocks noChangeArrowheads="1"/>
          </p:cNvSpPr>
          <p:nvPr/>
        </p:nvSpPr>
        <p:spPr bwMode="auto">
          <a:xfrm>
            <a:off x="228600" y="4810125"/>
            <a:ext cx="4953000" cy="20478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u="sng">
                <a:solidFill>
                  <a:srgbClr val="0331B3"/>
                </a:solidFill>
                <a:latin typeface="Arial" charset="0"/>
              </a:rPr>
              <a:t>Neutron Binary System</a:t>
            </a:r>
          </a:p>
          <a:p>
            <a:pPr>
              <a:buFontTx/>
              <a:buChar char="•"/>
            </a:pPr>
            <a:r>
              <a:rPr lang="en-US" sz="1600" b="1">
                <a:solidFill>
                  <a:srgbClr val="FF3300"/>
                </a:solidFill>
                <a:latin typeface="Arial" charset="0"/>
              </a:rPr>
              <a:t> separated by 10</a:t>
            </a:r>
            <a:r>
              <a:rPr lang="en-US" sz="1600" b="1" baseline="30000">
                <a:solidFill>
                  <a:srgbClr val="FF3300"/>
                </a:solidFill>
                <a:latin typeface="Arial" charset="0"/>
              </a:rPr>
              <a:t>6</a:t>
            </a:r>
            <a:r>
              <a:rPr lang="en-US" sz="1600" b="1">
                <a:solidFill>
                  <a:srgbClr val="FF3300"/>
                </a:solidFill>
                <a:latin typeface="Arial" charset="0"/>
              </a:rPr>
              <a:t> miles</a:t>
            </a:r>
          </a:p>
          <a:p>
            <a:pPr>
              <a:buFontTx/>
              <a:buChar char="•"/>
            </a:pPr>
            <a:r>
              <a:rPr lang="en-US" sz="1600" b="1">
                <a:solidFill>
                  <a:srgbClr val="FF3300"/>
                </a:solidFill>
                <a:latin typeface="Arial" charset="0"/>
              </a:rPr>
              <a:t> m</a:t>
            </a:r>
            <a:r>
              <a:rPr lang="en-US" sz="1600" b="1" baseline="-12000">
                <a:solidFill>
                  <a:srgbClr val="FF3300"/>
                </a:solidFill>
                <a:latin typeface="Arial" charset="0"/>
              </a:rPr>
              <a:t>1</a:t>
            </a:r>
            <a:r>
              <a:rPr lang="en-US" sz="1600" b="1">
                <a:solidFill>
                  <a:srgbClr val="FF3300"/>
                </a:solidFill>
                <a:latin typeface="Arial" charset="0"/>
              </a:rPr>
              <a:t> = 1.4m</a:t>
            </a:r>
            <a:r>
              <a:rPr lang="en-US" sz="1600" b="1" baseline="-12000">
                <a:solidFill>
                  <a:srgbClr val="FF3300"/>
                </a:solidFill>
                <a:latin typeface="Arial" charset="0"/>
                <a:sym typeface="Wingdings 2" charset="0"/>
              </a:rPr>
              <a:t></a:t>
            </a:r>
            <a:r>
              <a:rPr lang="en-US" sz="1600" b="1">
                <a:solidFill>
                  <a:srgbClr val="FF3300"/>
                </a:solidFill>
                <a:latin typeface="Arial" charset="0"/>
              </a:rPr>
              <a:t>; m</a:t>
            </a:r>
            <a:r>
              <a:rPr lang="en-US" sz="1600" b="1" baseline="-12000">
                <a:solidFill>
                  <a:srgbClr val="FF3300"/>
                </a:solidFill>
                <a:latin typeface="Arial" charset="0"/>
              </a:rPr>
              <a:t>2</a:t>
            </a:r>
            <a:r>
              <a:rPr lang="en-US" sz="1600" b="1">
                <a:solidFill>
                  <a:srgbClr val="FF3300"/>
                </a:solidFill>
                <a:latin typeface="Arial" charset="0"/>
              </a:rPr>
              <a:t> = 1.36m</a:t>
            </a:r>
            <a:r>
              <a:rPr lang="en-US" sz="1600" b="1" baseline="-12000">
                <a:solidFill>
                  <a:srgbClr val="FF3300"/>
                </a:solidFill>
                <a:latin typeface="Arial" charset="0"/>
                <a:sym typeface="Wingdings 2" charset="0"/>
              </a:rPr>
              <a:t></a:t>
            </a:r>
            <a:r>
              <a:rPr lang="en-US" sz="1600" b="1">
                <a:solidFill>
                  <a:srgbClr val="FF3300"/>
                </a:solidFill>
                <a:latin typeface="Arial" charset="0"/>
              </a:rPr>
              <a:t>; </a:t>
            </a:r>
            <a:r>
              <a:rPr lang="en-US" sz="1600" b="1">
                <a:solidFill>
                  <a:srgbClr val="FF3300"/>
                </a:solidFill>
                <a:latin typeface="Symbol" charset="0"/>
              </a:rPr>
              <a:t>e</a:t>
            </a:r>
            <a:r>
              <a:rPr lang="en-US" sz="1600" b="1">
                <a:solidFill>
                  <a:srgbClr val="FF3300"/>
                </a:solidFill>
                <a:latin typeface="Arial" charset="0"/>
              </a:rPr>
              <a:t> = 0.617</a:t>
            </a:r>
          </a:p>
          <a:p>
            <a:endParaRPr lang="en-US" sz="1600" b="1">
              <a:solidFill>
                <a:srgbClr val="FF3300"/>
              </a:solidFill>
              <a:latin typeface="Arial" charset="0"/>
            </a:endParaRPr>
          </a:p>
          <a:p>
            <a:r>
              <a:rPr lang="en-US" sz="1600" b="1" u="sng">
                <a:solidFill>
                  <a:srgbClr val="0331B3"/>
                </a:solidFill>
                <a:latin typeface="Arial" charset="0"/>
              </a:rPr>
              <a:t>Prediction from general relativity</a:t>
            </a:r>
          </a:p>
          <a:p>
            <a:pPr>
              <a:buFontTx/>
              <a:buChar char="•"/>
            </a:pPr>
            <a:r>
              <a:rPr lang="en-US" sz="1600" b="1">
                <a:solidFill>
                  <a:srgbClr val="FF3300"/>
                </a:solidFill>
                <a:latin typeface="Arial" charset="0"/>
              </a:rPr>
              <a:t> spiral in by 3 mm/orbit</a:t>
            </a:r>
          </a:p>
          <a:p>
            <a:pPr>
              <a:buFontTx/>
              <a:buChar char="•"/>
            </a:pPr>
            <a:r>
              <a:rPr lang="en-US" sz="1600" b="1">
                <a:solidFill>
                  <a:srgbClr val="FF3300"/>
                </a:solidFill>
                <a:latin typeface="Arial" charset="0"/>
              </a:rPr>
              <a:t> rate of change orbital period</a:t>
            </a:r>
          </a:p>
          <a:p>
            <a:pPr>
              <a:buFontTx/>
              <a:buChar char="•"/>
            </a:pPr>
            <a:endParaRPr lang="en-US" sz="1600" b="1">
              <a:solidFill>
                <a:srgbClr val="FF3300"/>
              </a:solidFill>
              <a:latin typeface="Arial" charset="0"/>
            </a:endParaRPr>
          </a:p>
        </p:txBody>
      </p:sp>
      <p:sp>
        <p:nvSpPr>
          <p:cNvPr id="31757" name="Text Box 14"/>
          <p:cNvSpPr txBox="1">
            <a:spLocks noChangeArrowheads="1"/>
          </p:cNvSpPr>
          <p:nvPr/>
        </p:nvSpPr>
        <p:spPr bwMode="auto">
          <a:xfrm>
            <a:off x="2971800" y="4648200"/>
            <a:ext cx="1235075" cy="328613"/>
          </a:xfrm>
          <a:prstGeom prst="rect">
            <a:avLst/>
          </a:prstGeom>
          <a:noFill/>
          <a:ln w="381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bIns="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a:solidFill>
                  <a:schemeClr val="tx2"/>
                </a:solidFill>
                <a:latin typeface="Helvetica" charset="0"/>
              </a:rPr>
              <a:t>~ 8 hr</a:t>
            </a:r>
            <a:endParaRPr lang="en-US" sz="1600">
              <a:latin typeface="Arial" charset="0"/>
            </a:endParaRPr>
          </a:p>
        </p:txBody>
      </p:sp>
      <p:sp>
        <p:nvSpPr>
          <p:cNvPr id="31758" name="Rectangle 15"/>
          <p:cNvSpPr>
            <a:spLocks noChangeArrowheads="1"/>
          </p:cNvSpPr>
          <p:nvPr/>
        </p:nvSpPr>
        <p:spPr bwMode="auto">
          <a:xfrm>
            <a:off x="5105400" y="1614487"/>
            <a:ext cx="36576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bIns="0">
            <a:spAutoFit/>
          </a:bodyPr>
          <a:lstStyle/>
          <a:p>
            <a:pPr>
              <a:spcBef>
                <a:spcPct val="50000"/>
              </a:spcBef>
            </a:pPr>
            <a:r>
              <a:rPr lang="en-US" sz="1600" b="1" u="sng" dirty="0">
                <a:solidFill>
                  <a:srgbClr val="0331B3"/>
                </a:solidFill>
                <a:latin typeface="Arial" charset="0"/>
              </a:rPr>
              <a:t>Emission of gravitational waves</a:t>
            </a:r>
          </a:p>
        </p:txBody>
      </p:sp>
      <p:pic>
        <p:nvPicPr>
          <p:cNvPr id="31759" name="Picture 17"/>
          <p:cNvPicPr>
            <a:picLocks noChangeAspect="1"/>
          </p:cNvPicPr>
          <p:nvPr/>
        </p:nvPicPr>
        <p:blipFill>
          <a:blip r:embed="rId2">
            <a:lum bright="-32000" contrast="50000"/>
            <a:grayscl/>
            <a:biLevel thresh="50000"/>
            <a:extLst>
              <a:ext uri="{28A0092B-C50C-407E-A947-70E740481C1C}">
                <a14:useLocalDpi xmlns:a14="http://schemas.microsoft.com/office/drawing/2010/main" val="0"/>
              </a:ext>
            </a:extLst>
          </a:blip>
          <a:srcRect/>
          <a:stretch>
            <a:fillRect/>
          </a:stretch>
        </p:blipFill>
        <p:spPr bwMode="auto">
          <a:xfrm>
            <a:off x="4572000" y="1906588"/>
            <a:ext cx="4343400"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791200" y="5562600"/>
            <a:ext cx="2514600" cy="307777"/>
          </a:xfrm>
          <a:prstGeom prst="rect">
            <a:avLst/>
          </a:prstGeom>
          <a:noFill/>
        </p:spPr>
        <p:txBody>
          <a:bodyPr wrap="square" rtlCol="0">
            <a:spAutoFit/>
          </a:bodyPr>
          <a:lstStyle/>
          <a:p>
            <a:r>
              <a:rPr lang="en-US" sz="1400" dirty="0" smtClean="0"/>
              <a:t>Taylor and Weisberg</a:t>
            </a:r>
            <a:endParaRPr lang="en-US" sz="1400" dirty="0"/>
          </a:p>
        </p:txBody>
      </p:sp>
      <p:sp>
        <p:nvSpPr>
          <p:cNvPr id="3" name="Slide Number Placeholder 2"/>
          <p:cNvSpPr>
            <a:spLocks noGrp="1"/>
          </p:cNvSpPr>
          <p:nvPr>
            <p:ph type="sldNum" sz="quarter" idx="12"/>
          </p:nvPr>
        </p:nvSpPr>
        <p:spPr/>
        <p:txBody>
          <a:bodyPr/>
          <a:lstStyle/>
          <a:p>
            <a:pPr>
              <a:defRPr/>
            </a:pPr>
            <a:fld id="{3FA244CC-88F7-B741-ABEA-29EACDCA51E3}" type="slidenum">
              <a:rPr lang="en-US" smtClean="0"/>
              <a:pPr>
                <a:defRPr/>
              </a:pPr>
              <a:t>8</a:t>
            </a:fld>
            <a:endParaRPr lang="en-US"/>
          </a:p>
        </p:txBody>
      </p:sp>
    </p:spTree>
    <p:extLst>
      <p:ext uri="{BB962C8B-B14F-4D97-AF65-F5344CB8AC3E}">
        <p14:creationId xmlns:p14="http://schemas.microsoft.com/office/powerpoint/2010/main" val="4362505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Sources of Gravitational Waves</a:t>
            </a:r>
            <a:endParaRPr lang="en-US" dirty="0"/>
          </a:p>
        </p:txBody>
      </p:sp>
      <p:sp>
        <p:nvSpPr>
          <p:cNvPr id="3" name="Subtitle 2"/>
          <p:cNvSpPr>
            <a:spLocks noGrp="1"/>
          </p:cNvSpPr>
          <p:nvPr>
            <p:ph type="subTitle" idx="1"/>
          </p:nvPr>
        </p:nvSpPr>
        <p:spPr/>
        <p:txBody>
          <a:bodyPr/>
          <a:lstStyle/>
          <a:p>
            <a:r>
              <a:rPr lang="en-US" dirty="0" smtClean="0"/>
              <a:t>Accelerating </a:t>
            </a:r>
            <a:r>
              <a:rPr lang="en-US" dirty="0" err="1" smtClean="0"/>
              <a:t>Quadrupole</a:t>
            </a:r>
            <a:r>
              <a:rPr lang="en-US" dirty="0" smtClean="0"/>
              <a:t> Mass Moments</a:t>
            </a:r>
            <a:endParaRPr lang="en-US" dirty="0"/>
          </a:p>
        </p:txBody>
      </p:sp>
    </p:spTree>
    <p:extLst>
      <p:ext uri="{BB962C8B-B14F-4D97-AF65-F5344CB8AC3E}">
        <p14:creationId xmlns:p14="http://schemas.microsoft.com/office/powerpoint/2010/main" val="133740151"/>
      </p:ext>
    </p:extLst>
  </p:cSld>
  <p:clrMapOvr>
    <a:masterClrMapping/>
  </p:clrMapOvr>
</p:sld>
</file>

<file path=ppt/theme/theme1.xml><?xml version="1.0" encoding="utf-8"?>
<a:theme xmlns:a="http://schemas.openxmlformats.org/drawingml/2006/main" name="LIGO_II">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LIGO_II">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LIGO_II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GO_I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IGO_II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GO_II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GO_II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GO_II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IGO_II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files\qualcomm\eudora mail\attach\LIGO_II.pot</Template>
  <TotalTime>83151</TotalTime>
  <Words>1593</Words>
  <Application>Microsoft Macintosh PowerPoint</Application>
  <PresentationFormat>On-screen Show (4:3)</PresentationFormat>
  <Paragraphs>245</Paragraphs>
  <Slides>34</Slides>
  <Notes>5</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34</vt:i4>
      </vt:variant>
    </vt:vector>
  </HeadingPairs>
  <TitlesOfParts>
    <vt:vector size="37" baseType="lpstr">
      <vt:lpstr>LIGO_II</vt:lpstr>
      <vt:lpstr>Photo Editor Photo</vt:lpstr>
      <vt:lpstr>Equation</vt:lpstr>
      <vt:lpstr>PowerPoint Presentation</vt:lpstr>
      <vt:lpstr>Outline</vt:lpstr>
      <vt:lpstr>Basics of General Relativity and Gravitational Waves</vt:lpstr>
      <vt:lpstr>Special Relativity and the Case of the Missing Sun</vt:lpstr>
      <vt:lpstr>Free fall is weightless</vt:lpstr>
      <vt:lpstr>Einstein’s General Relativity re-wrote the rules of space and time</vt:lpstr>
      <vt:lpstr>Gravitational waves:  hard to find because space-time is stiff!</vt:lpstr>
      <vt:lpstr>Gravitational Waves  hard to find, but known to exist </vt:lpstr>
      <vt:lpstr>Sources of Gravitational Waves</vt:lpstr>
      <vt:lpstr>Astrophysical Sources of Gravitational Waves</vt:lpstr>
      <vt:lpstr>Frequency-Time  Characteristics of GW Sources</vt:lpstr>
      <vt:lpstr>Expected event rates</vt:lpstr>
      <vt:lpstr>Detectors of Gravitational Waves</vt:lpstr>
      <vt:lpstr>Basic idea is simple</vt:lpstr>
      <vt:lpstr>Noise cartoon</vt:lpstr>
      <vt:lpstr>What Limits Sensitivity of Interferometers? </vt:lpstr>
      <vt:lpstr>Optical configuration</vt:lpstr>
      <vt:lpstr>Principal noise terms</vt:lpstr>
      <vt:lpstr>Some History</vt:lpstr>
      <vt:lpstr>Strategy:  Build a Facility That Can House Evolving Generations of More Powerful Detectors</vt:lpstr>
      <vt:lpstr>The Laser Interferometer Gravitational-wave Observatory</vt:lpstr>
      <vt:lpstr>LIGO Laboratory</vt:lpstr>
      <vt:lpstr>First Direct Detection of Gravitational Waves</vt:lpstr>
      <vt:lpstr>PowerPoint Presentation</vt:lpstr>
      <vt:lpstr>A signal from a binary black hole merger</vt:lpstr>
      <vt:lpstr>But what have you done for us lately?</vt:lpstr>
      <vt:lpstr>LIGO leads but it’s not alone: The global gravitational wave array </vt:lpstr>
      <vt:lpstr>Location, location, location…</vt:lpstr>
      <vt:lpstr>Initial S6 / Advanced O1 Design / A+ Upgrade</vt:lpstr>
      <vt:lpstr>Science drives Requirements</vt:lpstr>
      <vt:lpstr>Advanced LIGO upgrade path</vt:lpstr>
      <vt:lpstr>Upgrade possibilities</vt:lpstr>
      <vt:lpstr>Summary</vt:lpstr>
      <vt:lpstr>Advanced LIGO timeline</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Barry Barish</dc:creator>
  <cp:lastModifiedBy>Fred Raab</cp:lastModifiedBy>
  <cp:revision>352</cp:revision>
  <cp:lastPrinted>2016-03-10T22:03:29Z</cp:lastPrinted>
  <dcterms:created xsi:type="dcterms:W3CDTF">2011-03-02T00:22:05Z</dcterms:created>
  <dcterms:modified xsi:type="dcterms:W3CDTF">2016-04-26T19:59:01Z</dcterms:modified>
</cp:coreProperties>
</file>