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7" r:id="rId2"/>
    <p:sldId id="501" r:id="rId3"/>
    <p:sldId id="616" r:id="rId4"/>
    <p:sldId id="576" r:id="rId5"/>
    <p:sldId id="631" r:id="rId6"/>
    <p:sldId id="598" r:id="rId7"/>
    <p:sldId id="577" r:id="rId8"/>
    <p:sldId id="602" r:id="rId9"/>
    <p:sldId id="599" r:id="rId10"/>
    <p:sldId id="623" r:id="rId11"/>
    <p:sldId id="622" r:id="rId12"/>
    <p:sldId id="624" r:id="rId13"/>
    <p:sldId id="625" r:id="rId14"/>
    <p:sldId id="626" r:id="rId15"/>
    <p:sldId id="627" r:id="rId16"/>
    <p:sldId id="603" r:id="rId17"/>
    <p:sldId id="604" r:id="rId18"/>
    <p:sldId id="606" r:id="rId19"/>
    <p:sldId id="608" r:id="rId20"/>
    <p:sldId id="611" r:id="rId21"/>
    <p:sldId id="613" r:id="rId22"/>
    <p:sldId id="614" r:id="rId23"/>
    <p:sldId id="620" r:id="rId24"/>
    <p:sldId id="632" r:id="rId25"/>
    <p:sldId id="621" r:id="rId26"/>
    <p:sldId id="563" r:id="rId27"/>
  </p:sldIdLst>
  <p:sldSz cx="12598400" cy="7086600"/>
  <p:notesSz cx="7315200" cy="96012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800"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800"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800"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800"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32" userDrawn="1">
          <p15:clr>
            <a:srgbClr val="A4A3A4"/>
          </p15:clr>
        </p15:guide>
        <p15:guide id="2" pos="396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66"/>
    <a:srgbClr val="FF6600"/>
    <a:srgbClr val="0024D6"/>
    <a:srgbClr val="2F6FFF"/>
    <a:srgbClr val="0047D6"/>
    <a:srgbClr val="0326D3"/>
    <a:srgbClr val="E83441"/>
    <a:srgbClr val="EA009C"/>
    <a:srgbClr val="2CAD17"/>
    <a:srgbClr val="9A35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383" autoAdjust="0"/>
    <p:restoredTop sz="99899" autoAdjust="0"/>
  </p:normalViewPr>
  <p:slideViewPr>
    <p:cSldViewPr snapToGrid="0">
      <p:cViewPr varScale="1">
        <p:scale>
          <a:sx n="55" d="100"/>
          <a:sy n="55" d="100"/>
        </p:scale>
        <p:origin x="72" y="292"/>
      </p:cViewPr>
      <p:guideLst>
        <p:guide orient="horz" pos="2232"/>
        <p:guide pos="39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182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52" tIns="47425" rIns="94852" bIns="47425" numCol="1" anchor="t" anchorCtr="0" compatLnSpc="1">
            <a:prstTxWarp prst="textNoShape">
              <a:avLst/>
            </a:prstTxWarp>
          </a:bodyPr>
          <a:lstStyle>
            <a:lvl1pPr algn="l" defTabSz="949143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1788" y="0"/>
            <a:ext cx="317182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52" tIns="47425" rIns="94852" bIns="47425" numCol="1" anchor="t" anchorCtr="0" compatLnSpc="1">
            <a:prstTxWarp prst="textNoShape">
              <a:avLst/>
            </a:prstTxWarp>
          </a:bodyPr>
          <a:lstStyle>
            <a:lvl1pPr algn="r" defTabSz="949143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182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52" tIns="47425" rIns="94852" bIns="47425" numCol="1" anchor="b" anchorCtr="0" compatLnSpc="1">
            <a:prstTxWarp prst="textNoShape">
              <a:avLst/>
            </a:prstTxWarp>
          </a:bodyPr>
          <a:lstStyle>
            <a:lvl1pPr algn="l" defTabSz="949143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1788" y="9120188"/>
            <a:ext cx="317182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52" tIns="47425" rIns="94852" bIns="47425" numCol="1" anchor="b" anchorCtr="0" compatLnSpc="1">
            <a:prstTxWarp prst="textNoShape">
              <a:avLst/>
            </a:prstTxWarp>
          </a:bodyPr>
          <a:lstStyle>
            <a:lvl1pPr algn="r" defTabSz="949143">
              <a:defRPr sz="1200" b="0">
                <a:latin typeface="Arial" charset="0"/>
              </a:defRPr>
            </a:lvl1pPr>
          </a:lstStyle>
          <a:p>
            <a:pPr>
              <a:defRPr/>
            </a:pPr>
            <a:fld id="{FB732CA4-7570-495B-960D-AEACCC7188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5268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182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3" tIns="48327" rIns="96653" bIns="48327" numCol="1" anchor="t" anchorCtr="0" compatLnSpc="1">
            <a:prstTxWarp prst="textNoShape">
              <a:avLst/>
            </a:prstTxWarp>
          </a:bodyPr>
          <a:lstStyle>
            <a:lvl1pPr algn="l" defTabSz="967300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1788" y="0"/>
            <a:ext cx="317182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3" tIns="48327" rIns="96653" bIns="48327" numCol="1" anchor="t" anchorCtr="0" compatLnSpc="1">
            <a:prstTxWarp prst="textNoShape">
              <a:avLst/>
            </a:prstTxWarp>
          </a:bodyPr>
          <a:lstStyle>
            <a:lvl1pPr algn="r" defTabSz="967300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53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7200" y="720725"/>
            <a:ext cx="64008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3" tIns="48327" rIns="96653" bIns="4832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182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3" tIns="48327" rIns="96653" bIns="48327" numCol="1" anchor="b" anchorCtr="0" compatLnSpc="1">
            <a:prstTxWarp prst="textNoShape">
              <a:avLst/>
            </a:prstTxWarp>
          </a:bodyPr>
          <a:lstStyle>
            <a:lvl1pPr algn="l" defTabSz="967300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1788" y="9120188"/>
            <a:ext cx="317182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3" tIns="48327" rIns="96653" bIns="48327" numCol="1" anchor="b" anchorCtr="0" compatLnSpc="1">
            <a:prstTxWarp prst="textNoShape">
              <a:avLst/>
            </a:prstTxWarp>
          </a:bodyPr>
          <a:lstStyle>
            <a:lvl1pPr algn="r" defTabSz="967300">
              <a:defRPr sz="1200" b="0">
                <a:latin typeface="Arial" charset="0"/>
              </a:defRPr>
            </a:lvl1pPr>
          </a:lstStyle>
          <a:p>
            <a:pPr>
              <a:defRPr/>
            </a:pPr>
            <a:fld id="{6F0B3205-6331-427F-9475-C104C61F53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34550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6788"/>
            <a:fld id="{12A494B2-F268-4811-8A69-2C6243514DDB}" type="slidenum">
              <a:rPr lang="en-US" smtClean="0"/>
              <a:pPr defTabSz="966788"/>
              <a:t>1</a:t>
            </a:fld>
            <a:endParaRPr lang="en-US" dirty="0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24765247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91339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44859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60641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5E4832-A096-4072-82B3-F0F03568B4A4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50529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4485"/>
            <a:fld id="{FA88716E-E4E3-4C1C-8F81-A8068F6D7EE3}" type="slidenum">
              <a:rPr lang="en-US" smtClean="0"/>
              <a:pPr defTabSz="914485"/>
              <a:t>24</a:t>
            </a:fld>
            <a:endParaRPr lang="en-US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  <p:extLst>
      <p:ext uri="{BB962C8B-B14F-4D97-AF65-F5344CB8AC3E}">
        <p14:creationId xmlns:p14="http://schemas.microsoft.com/office/powerpoint/2010/main" val="13090837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EDEFCE-4E67-471B-8300-0D0032D7B03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8907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6788"/>
            <a:fld id="{CB846671-B527-4426-AA7C-D9B66873CA4C}" type="slidenum">
              <a:rPr lang="en-US" smtClean="0"/>
              <a:pPr defTabSz="966788"/>
              <a:t>6</a:t>
            </a:fld>
            <a:endParaRPr lang="en-US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  <p:extLst>
      <p:ext uri="{BB962C8B-B14F-4D97-AF65-F5344CB8AC3E}">
        <p14:creationId xmlns:p14="http://schemas.microsoft.com/office/powerpoint/2010/main" val="10507650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5E4832-A096-4072-82B3-F0F03568B4A4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11853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5E4832-A096-4072-82B3-F0F03568B4A4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99755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4485"/>
            <a:fld id="{FA88716E-E4E3-4C1C-8F81-A8068F6D7EE3}" type="slidenum">
              <a:rPr lang="en-US" smtClean="0"/>
              <a:pPr defTabSz="914485"/>
              <a:t>16</a:t>
            </a:fld>
            <a:endParaRPr lang="en-US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  <p:extLst>
      <p:ext uri="{BB962C8B-B14F-4D97-AF65-F5344CB8AC3E}">
        <p14:creationId xmlns:p14="http://schemas.microsoft.com/office/powerpoint/2010/main" val="268138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932255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58416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0335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44880" y="2201864"/>
            <a:ext cx="10708640" cy="15192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89760" y="4016375"/>
            <a:ext cx="8818880" cy="18097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LVC 03/19/09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BSC Internal Seismic Isolation      Update &amp; Progress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DDE2A3-7D23-4CCE-9BBC-3A776CFCC1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LVC 03/19/09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BSC Internal Seismic Isolation      Update &amp; Progress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D4D3DB-6605-400C-819D-2122D0D975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33840" y="284164"/>
            <a:ext cx="2834640" cy="60467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9920" y="284164"/>
            <a:ext cx="8293947" cy="60467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LVC 03/19/09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BSC Internal Seismic Isolation      Update &amp; Progress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B3694A-FE24-46D7-8521-4810FFE443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629920" y="283792"/>
            <a:ext cx="11338560" cy="11811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body" idx="1"/>
          </p:nvPr>
        </p:nvSpPr>
        <p:spPr>
          <a:xfrm>
            <a:off x="629920" y="1653540"/>
            <a:ext cx="11338560" cy="513329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8886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LVC 03/19/09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BSC Internal Seismic Isolation      Update &amp; Progress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3047EF-666E-46D1-ADA7-4E28DDB8B3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5187" y="4554539"/>
            <a:ext cx="10708640" cy="140652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5187" y="3003550"/>
            <a:ext cx="10708640" cy="1550988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LVC 03/19/09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BSC Internal Seismic Isolation      Update &amp; Progress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B28A83-0F08-4F35-9005-BAF46D4FFE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9920" y="1654176"/>
            <a:ext cx="5564293" cy="4676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4187" y="1654176"/>
            <a:ext cx="5564293" cy="4676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LVC 03/19/09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BSC Internal Seismic Isolation      Update &amp; Progress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F7F3D1-5AAE-4940-83FA-566B1534BA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920" y="1585914"/>
            <a:ext cx="5566481" cy="66198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920" y="2247900"/>
            <a:ext cx="5566481" cy="40830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9813" y="1585914"/>
            <a:ext cx="5568668" cy="66198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99813" y="2247900"/>
            <a:ext cx="5568668" cy="40830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LVC 03/19/09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BSC Internal Seismic Isolation      Update &amp; Progress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C6B4B3-F183-4344-BD30-4AB3AB1E71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LVC 03/19/09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BSC Internal Seismic Isolation      Update &amp; Progress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0FC97C-3292-4595-B7F3-064DC8A5EA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LVC 03/19/09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BSC Internal Seismic Isolation      Update &amp; Progress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309C1C-8AD0-44BD-9556-2B3A729198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921" y="282575"/>
            <a:ext cx="4144787" cy="12001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25624" y="282576"/>
            <a:ext cx="7042856" cy="60483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921" y="1482726"/>
            <a:ext cx="4144787" cy="48482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LVC 03/19/09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BSC Internal Seismic Isolation      Update &amp; Progress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5A7385-6B1C-4199-B97A-BB24C0AF5A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9375" y="4960939"/>
            <a:ext cx="7559040" cy="5857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69375" y="633414"/>
            <a:ext cx="7559040" cy="42513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69375" y="5546725"/>
            <a:ext cx="7559040" cy="8318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LVC 03/19/09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BSC Internal Seismic Isolation      Update &amp; Progress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AEFE5A-994C-4374-8574-F5320016A3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29920" y="284163"/>
            <a:ext cx="11338560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9920" y="1654176"/>
            <a:ext cx="11338560" cy="467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29920" y="6454776"/>
            <a:ext cx="2939627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LVC 03/19/09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04454" y="6454776"/>
            <a:ext cx="398949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BSC Internal Seismic Isolation      Update &amp; Progress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028853" y="6454776"/>
            <a:ext cx="2939627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Arial" charset="0"/>
              </a:defRPr>
            </a:lvl1pPr>
          </a:lstStyle>
          <a:p>
            <a:pPr>
              <a:defRPr/>
            </a:pPr>
            <a:fld id="{C1B5EDA2-63EC-42FA-9D29-BB4EDAAB91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microsoft.com/office/2007/relationships/hdphoto" Target="../media/hdphoto1.wdp"/><Relationship Id="rId7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microsoft.com/office/2007/relationships/hdphoto" Target="../media/hdphoto1.wdp"/><Relationship Id="rId9" Type="http://schemas.openxmlformats.org/officeDocument/2006/relationships/image" Target="../media/image57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3" Type="http://schemas.openxmlformats.org/officeDocument/2006/relationships/image" Target="../media/image58.pn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63.png"/><Relationship Id="rId5" Type="http://schemas.openxmlformats.org/officeDocument/2006/relationships/image" Target="../media/image1.png"/><Relationship Id="rId10" Type="http://schemas.openxmlformats.org/officeDocument/2006/relationships/image" Target="../media/image62.jpeg"/><Relationship Id="rId4" Type="http://schemas.microsoft.com/office/2007/relationships/hdphoto" Target="../media/hdphoto2.wdp"/><Relationship Id="rId9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8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2.png"/><Relationship Id="rId13" Type="http://schemas.openxmlformats.org/officeDocument/2006/relationships/image" Target="../media/image11.png"/><Relationship Id="rId18" Type="http://schemas.openxmlformats.org/officeDocument/2006/relationships/image" Target="../media/image14.png"/><Relationship Id="rId21" Type="http://schemas.openxmlformats.org/officeDocument/2006/relationships/image" Target="../media/image17.png"/><Relationship Id="rId12" Type="http://schemas.openxmlformats.org/officeDocument/2006/relationships/image" Target="../media/image10.png"/><Relationship Id="rId17" Type="http://schemas.openxmlformats.org/officeDocument/2006/relationships/image" Target="../media/image13.png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9.png"/><Relationship Id="rId15" Type="http://schemas.microsoft.com/office/2007/relationships/hdphoto" Target="../media/hdphoto1.wdp"/><Relationship Id="rId10" Type="http://schemas.openxmlformats.org/officeDocument/2006/relationships/image" Target="../media/image45.png"/><Relationship Id="rId19" Type="http://schemas.openxmlformats.org/officeDocument/2006/relationships/image" Target="../media/image15.png"/><Relationship Id="rId9" Type="http://schemas.openxmlformats.org/officeDocument/2006/relationships/image" Target="../media/image44.png"/><Relationship Id="rId1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emf"/><Relationship Id="rId7" Type="http://schemas.openxmlformats.org/officeDocument/2006/relationships/image" Target="../media/image2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png"/><Relationship Id="rId18" Type="http://schemas.openxmlformats.org/officeDocument/2006/relationships/image" Target="../media/image173.png"/><Relationship Id="rId3" Type="http://schemas.openxmlformats.org/officeDocument/2006/relationships/image" Target="../media/image130.png"/><Relationship Id="rId21" Type="http://schemas.openxmlformats.org/officeDocument/2006/relationships/image" Target="../media/image200.png"/><Relationship Id="rId7" Type="http://schemas.openxmlformats.org/officeDocument/2006/relationships/image" Target="../media/image170.png"/><Relationship Id="rId12" Type="http://schemas.openxmlformats.org/officeDocument/2006/relationships/image" Target="../media/image240.png"/><Relationship Id="rId17" Type="http://schemas.openxmlformats.org/officeDocument/2006/relationships/image" Target="../media/image86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0.png"/><Relationship Id="rId11" Type="http://schemas.openxmlformats.org/officeDocument/2006/relationships/image" Target="../media/image230.png"/><Relationship Id="rId5" Type="http://schemas.openxmlformats.org/officeDocument/2006/relationships/image" Target="../media/image150.png"/><Relationship Id="rId23" Type="http://schemas.microsoft.com/office/2007/relationships/hdphoto" Target="../media/hdphoto1.wdp"/><Relationship Id="rId10" Type="http://schemas.openxmlformats.org/officeDocument/2006/relationships/image" Target="../media/image220.png"/><Relationship Id="rId19" Type="http://schemas.openxmlformats.org/officeDocument/2006/relationships/image" Target="../media/image250.png"/><Relationship Id="rId4" Type="http://schemas.openxmlformats.org/officeDocument/2006/relationships/image" Target="../media/image140.png"/><Relationship Id="rId9" Type="http://schemas.openxmlformats.org/officeDocument/2006/relationships/image" Target="../media/image210.png"/><Relationship Id="rId22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emf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microsoft.com/office/2007/relationships/hdphoto" Target="../media/hdphoto1.wdp"/><Relationship Id="rId4" Type="http://schemas.openxmlformats.org/officeDocument/2006/relationships/image" Target="../media/image1.pn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9.emf"/><Relationship Id="rId7" Type="http://schemas.openxmlformats.org/officeDocument/2006/relationships/image" Target="../media/image3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30.emf"/><Relationship Id="rId9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00134" y="3668195"/>
            <a:ext cx="10890738" cy="2390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F. Matichard</a:t>
            </a:r>
            <a:r>
              <a:rPr lang="en-US" sz="1600" baseline="30000" dirty="0"/>
              <a:t>1,2</a:t>
            </a:r>
            <a:r>
              <a:rPr lang="en-US" sz="1600" dirty="0"/>
              <a:t>, D. Martynov</a:t>
            </a:r>
            <a:r>
              <a:rPr lang="en-US" sz="1600" baseline="30000" dirty="0"/>
              <a:t>1</a:t>
            </a:r>
            <a:r>
              <a:rPr lang="en-US" sz="1600" dirty="0"/>
              <a:t>, B. Shapiro</a:t>
            </a:r>
            <a:r>
              <a:rPr lang="en-US" sz="1600" baseline="30000" dirty="0"/>
              <a:t>3</a:t>
            </a:r>
            <a:r>
              <a:rPr lang="en-US" sz="1600" dirty="0"/>
              <a:t>, J. Rollins</a:t>
            </a:r>
            <a:r>
              <a:rPr lang="en-US" sz="1600" baseline="30000" dirty="0"/>
              <a:t>2</a:t>
            </a:r>
            <a:r>
              <a:rPr lang="en-US" sz="1600" dirty="0"/>
              <a:t>, D. </a:t>
            </a:r>
            <a:r>
              <a:rPr lang="en-US" sz="1600" dirty="0" smtClean="0"/>
              <a:t>Coyne</a:t>
            </a:r>
            <a:r>
              <a:rPr lang="en-US" sz="1600" baseline="30000" dirty="0" smtClean="0"/>
              <a:t>2</a:t>
            </a:r>
          </a:p>
          <a:p>
            <a:endParaRPr lang="en-US" sz="1600" baseline="30000" dirty="0"/>
          </a:p>
          <a:p>
            <a:endParaRPr lang="en-US" sz="1600" baseline="30000" dirty="0" smtClean="0"/>
          </a:p>
          <a:p>
            <a:endParaRPr lang="en-US" sz="1600" dirty="0"/>
          </a:p>
          <a:p>
            <a:pPr algn="l"/>
            <a:r>
              <a:rPr lang="en-US" sz="1600" baseline="30000" dirty="0"/>
              <a:t>1 </a:t>
            </a:r>
            <a:r>
              <a:rPr lang="en-US" sz="1600" dirty="0"/>
              <a:t>MIT, Cambridge, </a:t>
            </a:r>
            <a:r>
              <a:rPr lang="en-US" sz="1600" dirty="0" smtClean="0"/>
              <a:t>MA</a:t>
            </a:r>
          </a:p>
          <a:p>
            <a:pPr algn="l"/>
            <a:r>
              <a:rPr lang="en-US" sz="1600" baseline="30000" dirty="0" smtClean="0"/>
              <a:t>2</a:t>
            </a:r>
            <a:r>
              <a:rPr lang="en-US" sz="1600" dirty="0" smtClean="0"/>
              <a:t> </a:t>
            </a:r>
            <a:r>
              <a:rPr lang="en-US" sz="1600" dirty="0"/>
              <a:t>Caltech, Pasadena, </a:t>
            </a:r>
            <a:r>
              <a:rPr lang="en-US" sz="1600" dirty="0" smtClean="0"/>
              <a:t>CA</a:t>
            </a:r>
          </a:p>
          <a:p>
            <a:pPr algn="l"/>
            <a:r>
              <a:rPr lang="en-US" sz="1600" baseline="30000" dirty="0" smtClean="0"/>
              <a:t>3</a:t>
            </a:r>
            <a:r>
              <a:rPr lang="en-US" sz="1600" dirty="0" smtClean="0"/>
              <a:t> </a:t>
            </a:r>
            <a:r>
              <a:rPr lang="en-US" sz="1600" dirty="0"/>
              <a:t>Stanford University, Stanford, </a:t>
            </a:r>
            <a:r>
              <a:rPr lang="en-US" sz="1600" dirty="0" smtClean="0"/>
              <a:t>CA</a:t>
            </a:r>
            <a:endParaRPr lang="en-US" sz="1600" dirty="0"/>
          </a:p>
          <a:p>
            <a:pPr algn="l"/>
            <a:endParaRPr lang="en-US" sz="1600" b="0" dirty="0"/>
          </a:p>
          <a:p>
            <a:pPr algn="l"/>
            <a:r>
              <a:rPr lang="en-US" sz="1600" b="0" i="1" dirty="0" smtClean="0"/>
              <a:t>fabrice@ligo.mit.edu</a:t>
            </a:r>
            <a:endParaRPr lang="en-US" sz="1600" b="0" i="1" dirty="0"/>
          </a:p>
          <a:p>
            <a:r>
              <a:rPr lang="en-US" sz="1600" dirty="0"/>
              <a:t> </a:t>
            </a:r>
          </a:p>
        </p:txBody>
      </p:sp>
      <p:sp>
        <p:nvSpPr>
          <p:cNvPr id="4" name="Rectangle 3"/>
          <p:cNvSpPr/>
          <p:nvPr/>
        </p:nvSpPr>
        <p:spPr>
          <a:xfrm>
            <a:off x="-298196" y="1425517"/>
            <a:ext cx="131947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cap="all" dirty="0">
                <a:solidFill>
                  <a:srgbClr val="0047D6"/>
                </a:solidFill>
                <a:latin typeface="Calibri" panose="020F0502020204030204" pitchFamily="34" charset="0"/>
              </a:rPr>
              <a:t> </a:t>
            </a:r>
          </a:p>
          <a:p>
            <a:r>
              <a:rPr lang="en-US" sz="3600" i="1" kern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An overview of the control layers in LIGO 4km interferometers</a:t>
            </a:r>
            <a:endParaRPr lang="en-US" sz="3600" cap="all" dirty="0">
              <a:solidFill>
                <a:srgbClr val="0047D6"/>
              </a:solidFill>
              <a:latin typeface="Calibri" panose="020F050202020403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0"/>
            <a:ext cx="12598401" cy="352983"/>
            <a:chOff x="0" y="8600"/>
            <a:chExt cx="11601833" cy="352983"/>
          </a:xfrm>
        </p:grpSpPr>
        <p:grpSp>
          <p:nvGrpSpPr>
            <p:cNvPr id="9" name="Group 8"/>
            <p:cNvGrpSpPr/>
            <p:nvPr/>
          </p:nvGrpSpPr>
          <p:grpSpPr>
            <a:xfrm>
              <a:off x="395" y="8600"/>
              <a:ext cx="8529435" cy="352983"/>
              <a:chOff x="395" y="8600"/>
              <a:chExt cx="8529435" cy="352983"/>
            </a:xfrm>
          </p:grpSpPr>
          <p:pic>
            <p:nvPicPr>
              <p:cNvPr id="10" name="Picture 4" descr="http://www.apam.columbia.edu/courses/apph4903x/LIGO_logo.jp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25000"/>
                        </a14:imgEffect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3642" b="32016"/>
              <a:stretch/>
            </p:blipFill>
            <p:spPr bwMode="auto">
              <a:xfrm>
                <a:off x="395" y="8600"/>
                <a:ext cx="627758" cy="292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Rectangle 10"/>
              <p:cNvSpPr/>
              <p:nvPr/>
            </p:nvSpPr>
            <p:spPr>
              <a:xfrm>
                <a:off x="551900" y="84584"/>
                <a:ext cx="7977930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sz="1200" i="1" kern="0" dirty="0" smtClean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     </a:t>
                </a:r>
                <a:r>
                  <a:rPr lang="en-US" sz="1200" i="1" kern="0" dirty="0" smtClean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An overview of the control layers in LIGO 4km interferometers, F. </a:t>
                </a:r>
                <a:r>
                  <a:rPr lang="en-US" sz="1200" i="1" kern="0" dirty="0" err="1" smtClean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Matichard</a:t>
                </a:r>
                <a:r>
                  <a:rPr lang="en-US" sz="1200" i="1" kern="0" dirty="0" smtClean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, ASPE 2016</a:t>
                </a:r>
                <a:endParaRPr lang="en-US" sz="1200" i="1" kern="0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p:grpSp>
        <p:cxnSp>
          <p:nvCxnSpPr>
            <p:cNvPr id="8" name="Straight Connector 7"/>
            <p:cNvCxnSpPr/>
            <p:nvPr/>
          </p:nvCxnSpPr>
          <p:spPr>
            <a:xfrm>
              <a:off x="0" y="331396"/>
              <a:ext cx="1160183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Picture 122" descr="ToptoTopTF_nocav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144"/>
          <a:stretch/>
        </p:blipFill>
        <p:spPr>
          <a:xfrm>
            <a:off x="7066501" y="3189469"/>
            <a:ext cx="5249924" cy="3074793"/>
          </a:xfrm>
          <a:prstGeom prst="rect">
            <a:avLst/>
          </a:prstGeom>
        </p:spPr>
      </p:pic>
      <p:grpSp>
        <p:nvGrpSpPr>
          <p:cNvPr id="62" name="Group 61"/>
          <p:cNvGrpSpPr/>
          <p:nvPr/>
        </p:nvGrpSpPr>
        <p:grpSpPr>
          <a:xfrm>
            <a:off x="0" y="0"/>
            <a:ext cx="12598401" cy="352983"/>
            <a:chOff x="0" y="8600"/>
            <a:chExt cx="11601833" cy="352983"/>
          </a:xfrm>
        </p:grpSpPr>
        <p:grpSp>
          <p:nvGrpSpPr>
            <p:cNvPr id="63" name="Group 62"/>
            <p:cNvGrpSpPr/>
            <p:nvPr/>
          </p:nvGrpSpPr>
          <p:grpSpPr>
            <a:xfrm>
              <a:off x="395" y="8600"/>
              <a:ext cx="8529435" cy="352983"/>
              <a:chOff x="395" y="8600"/>
              <a:chExt cx="8529435" cy="352983"/>
            </a:xfrm>
          </p:grpSpPr>
          <p:pic>
            <p:nvPicPr>
              <p:cNvPr id="68" name="Picture 4" descr="http://www.apam.columbia.edu/courses/apph4903x/LIGO_logo.jp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25000"/>
                        </a14:imgEffect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3642" b="32016"/>
              <a:stretch/>
            </p:blipFill>
            <p:spPr bwMode="auto">
              <a:xfrm>
                <a:off x="395" y="8600"/>
                <a:ext cx="627758" cy="292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9" name="Rectangle 68"/>
              <p:cNvSpPr/>
              <p:nvPr/>
            </p:nvSpPr>
            <p:spPr>
              <a:xfrm>
                <a:off x="551900" y="84584"/>
                <a:ext cx="7977930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sz="1200" i="1" kern="0" dirty="0" smtClean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     </a:t>
                </a:r>
                <a:r>
                  <a:rPr lang="en-US" sz="1200" i="1" kern="0" dirty="0" smtClean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An overview of the control layers in LIGO 4km interferometers, F. </a:t>
                </a:r>
                <a:r>
                  <a:rPr lang="en-US" sz="1200" i="1" kern="0" dirty="0" err="1" smtClean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Matichard</a:t>
                </a:r>
                <a:r>
                  <a:rPr lang="en-US" sz="1200" i="1" kern="0" dirty="0" smtClean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, ASPE 2016</a:t>
                </a:r>
                <a:endParaRPr lang="en-US" sz="1200" i="1" kern="0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p:grpSp>
        <p:cxnSp>
          <p:nvCxnSpPr>
            <p:cNvPr id="64" name="Straight Connector 63"/>
            <p:cNvCxnSpPr/>
            <p:nvPr/>
          </p:nvCxnSpPr>
          <p:spPr>
            <a:xfrm>
              <a:off x="0" y="331396"/>
              <a:ext cx="1160183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2" name="Picture 71" descr="Macintosh HD:Users:brettshapiro:Documents:Massachusetts Institute of Technology:Mech E:PhD:Papers and Conferences:Quad Modeling Journal Paper:OSEM3.pdf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4061" y="1197579"/>
            <a:ext cx="5432156" cy="1403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Picture 72" descr="quad_renderi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2262" y="1485491"/>
            <a:ext cx="2613183" cy="5093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4" name="Group 73"/>
          <p:cNvGrpSpPr/>
          <p:nvPr/>
        </p:nvGrpSpPr>
        <p:grpSpPr>
          <a:xfrm>
            <a:off x="3759421" y="1384980"/>
            <a:ext cx="3307080" cy="5549755"/>
            <a:chOff x="0" y="1411069"/>
            <a:chExt cx="3200400" cy="5370731"/>
          </a:xfrm>
        </p:grpSpPr>
        <p:grpSp>
          <p:nvGrpSpPr>
            <p:cNvPr id="75" name="Group 74"/>
            <p:cNvGrpSpPr/>
            <p:nvPr/>
          </p:nvGrpSpPr>
          <p:grpSpPr>
            <a:xfrm>
              <a:off x="76200" y="1978152"/>
              <a:ext cx="2133600" cy="4803648"/>
              <a:chOff x="304800" y="1524000"/>
              <a:chExt cx="2133600" cy="4803648"/>
            </a:xfrm>
          </p:grpSpPr>
          <p:cxnSp>
            <p:nvCxnSpPr>
              <p:cNvPr id="91" name="Straight Connector 90"/>
              <p:cNvCxnSpPr/>
              <p:nvPr/>
            </p:nvCxnSpPr>
            <p:spPr>
              <a:xfrm rot="5400000">
                <a:off x="554736" y="4038600"/>
                <a:ext cx="6096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/>
              <p:cNvCxnSpPr/>
              <p:nvPr/>
            </p:nvCxnSpPr>
            <p:spPr>
              <a:xfrm rot="5400000">
                <a:off x="472440" y="4038600"/>
                <a:ext cx="6096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/>
              <p:cNvCxnSpPr/>
              <p:nvPr/>
            </p:nvCxnSpPr>
            <p:spPr>
              <a:xfrm rot="5400000">
                <a:off x="1409700" y="4991100"/>
                <a:ext cx="990600" cy="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/>
              <p:cNvCxnSpPr/>
              <p:nvPr/>
            </p:nvCxnSpPr>
            <p:spPr>
              <a:xfrm rot="5400000">
                <a:off x="1257300" y="4991100"/>
                <a:ext cx="990600" cy="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/>
              <p:cNvCxnSpPr/>
              <p:nvPr/>
            </p:nvCxnSpPr>
            <p:spPr>
              <a:xfrm rot="5400000">
                <a:off x="551688" y="4876800"/>
                <a:ext cx="6096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/>
              <p:cNvCxnSpPr/>
              <p:nvPr/>
            </p:nvCxnSpPr>
            <p:spPr>
              <a:xfrm rot="5400000">
                <a:off x="475488" y="4876800"/>
                <a:ext cx="6096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/>
              <p:cNvCxnSpPr/>
              <p:nvPr/>
            </p:nvCxnSpPr>
            <p:spPr>
              <a:xfrm rot="5400000">
                <a:off x="1676400" y="3886200"/>
                <a:ext cx="6096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/>
              <p:cNvCxnSpPr/>
              <p:nvPr/>
            </p:nvCxnSpPr>
            <p:spPr>
              <a:xfrm rot="5400000">
                <a:off x="1600200" y="3886200"/>
                <a:ext cx="6096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0" name="Flowchart: Direct Access Storage 99"/>
              <p:cNvSpPr/>
              <p:nvPr/>
            </p:nvSpPr>
            <p:spPr>
              <a:xfrm>
                <a:off x="457200" y="3886200"/>
                <a:ext cx="685800" cy="914400"/>
              </a:xfrm>
              <a:prstGeom prst="flowChartMagneticDrum">
                <a:avLst/>
              </a:prstGeom>
              <a:ln w="95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01" name="Flowchart: Direct Access Storage 100"/>
              <p:cNvSpPr/>
              <p:nvPr/>
            </p:nvSpPr>
            <p:spPr>
              <a:xfrm>
                <a:off x="1295400" y="3962400"/>
                <a:ext cx="152400" cy="152400"/>
              </a:xfrm>
              <a:prstGeom prst="flowChartMagneticDrum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02" name="Flowchart: Direct Access Storage 101"/>
              <p:cNvSpPr/>
              <p:nvPr/>
            </p:nvSpPr>
            <p:spPr>
              <a:xfrm>
                <a:off x="1143000" y="4038600"/>
                <a:ext cx="152400" cy="152400"/>
              </a:xfrm>
              <a:prstGeom prst="flowChartMagneticDrum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03" name="Flowchart: Direct Access Storage 102"/>
              <p:cNvSpPr/>
              <p:nvPr/>
            </p:nvSpPr>
            <p:spPr>
              <a:xfrm>
                <a:off x="1295400" y="4419600"/>
                <a:ext cx="152400" cy="152400"/>
              </a:xfrm>
              <a:prstGeom prst="flowChartMagneticDrum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05" name="Flowchart: Direct Access Storage 104"/>
              <p:cNvSpPr/>
              <p:nvPr/>
            </p:nvSpPr>
            <p:spPr>
              <a:xfrm>
                <a:off x="1143000" y="4495800"/>
                <a:ext cx="152400" cy="152400"/>
              </a:xfrm>
              <a:prstGeom prst="flowChartMagneticDrum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06" name="Cube 105"/>
              <p:cNvSpPr/>
              <p:nvPr/>
            </p:nvSpPr>
            <p:spPr>
              <a:xfrm>
                <a:off x="381000" y="2895600"/>
                <a:ext cx="914400" cy="838200"/>
              </a:xfrm>
              <a:prstGeom prst="cube">
                <a:avLst>
                  <a:gd name="adj" fmla="val 49423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08" name="Flowchart: Direct Access Storage 107"/>
              <p:cNvSpPr/>
              <p:nvPr/>
            </p:nvSpPr>
            <p:spPr>
              <a:xfrm>
                <a:off x="1295400" y="2971800"/>
                <a:ext cx="152400" cy="152400"/>
              </a:xfrm>
              <a:prstGeom prst="flowChartMagneticDrum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09" name="Flowchart: Direct Access Storage 108"/>
              <p:cNvSpPr/>
              <p:nvPr/>
            </p:nvSpPr>
            <p:spPr>
              <a:xfrm>
                <a:off x="1143000" y="3048000"/>
                <a:ext cx="152400" cy="152400"/>
              </a:xfrm>
              <a:prstGeom prst="flowChartMagneticDrum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11" name="Flowchart: Direct Access Storage 110"/>
              <p:cNvSpPr/>
              <p:nvPr/>
            </p:nvSpPr>
            <p:spPr>
              <a:xfrm>
                <a:off x="1295400" y="3352800"/>
                <a:ext cx="152400" cy="152400"/>
              </a:xfrm>
              <a:prstGeom prst="flowChartMagneticDrum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12" name="Flowchart: Direct Access Storage 111"/>
              <p:cNvSpPr/>
              <p:nvPr/>
            </p:nvSpPr>
            <p:spPr>
              <a:xfrm>
                <a:off x="1143000" y="3429000"/>
                <a:ext cx="152400" cy="152400"/>
              </a:xfrm>
              <a:prstGeom prst="flowChartMagneticDrum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13" name="Flowchart: Direct Access Storage 112"/>
              <p:cNvSpPr/>
              <p:nvPr/>
            </p:nvSpPr>
            <p:spPr>
              <a:xfrm>
                <a:off x="1524000" y="3886200"/>
                <a:ext cx="685800" cy="914400"/>
              </a:xfrm>
              <a:prstGeom prst="flowChartMagneticDrum">
                <a:avLst/>
              </a:prstGeom>
              <a:solidFill>
                <a:schemeClr val="bg1">
                  <a:lumMod val="8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14" name="Cube 113"/>
              <p:cNvSpPr/>
              <p:nvPr/>
            </p:nvSpPr>
            <p:spPr>
              <a:xfrm>
                <a:off x="1447800" y="2895600"/>
                <a:ext cx="914400" cy="838200"/>
              </a:xfrm>
              <a:prstGeom prst="cube">
                <a:avLst>
                  <a:gd name="adj" fmla="val 49423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16" name="Flowchart: Direct Access Storage 115"/>
              <p:cNvSpPr/>
              <p:nvPr/>
            </p:nvSpPr>
            <p:spPr>
              <a:xfrm>
                <a:off x="1524000" y="5029200"/>
                <a:ext cx="685800" cy="914400"/>
              </a:xfrm>
              <a:prstGeom prst="flowChartMagneticDrum">
                <a:avLst/>
              </a:prstGeom>
              <a:solidFill>
                <a:schemeClr val="bg1">
                  <a:lumMod val="8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grpSp>
            <p:nvGrpSpPr>
              <p:cNvPr id="117" name="Group 116"/>
              <p:cNvGrpSpPr>
                <a:grpSpLocks noChangeAspect="1"/>
              </p:cNvGrpSpPr>
              <p:nvPr/>
            </p:nvGrpSpPr>
            <p:grpSpPr>
              <a:xfrm>
                <a:off x="457200" y="5029200"/>
                <a:ext cx="1282149" cy="1298448"/>
                <a:chOff x="1143000" y="3581400"/>
                <a:chExt cx="1856006" cy="1879600"/>
              </a:xfrm>
            </p:grpSpPr>
            <p:sp>
              <p:nvSpPr>
                <p:cNvPr id="160" name="Flowchart: Direct Access Storage 159"/>
                <p:cNvSpPr/>
                <p:nvPr/>
              </p:nvSpPr>
              <p:spPr>
                <a:xfrm>
                  <a:off x="1143000" y="3581400"/>
                  <a:ext cx="1003345" cy="1337794"/>
                </a:xfrm>
                <a:prstGeom prst="flowChartMagneticDrum">
                  <a:avLst/>
                </a:prstGeom>
                <a:solidFill>
                  <a:schemeClr val="bg1">
                    <a:lumMod val="85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161" name="Block Arc 160"/>
                <p:cNvSpPr>
                  <a:spLocks noChangeAspect="1"/>
                </p:cNvSpPr>
                <p:nvPr/>
              </p:nvSpPr>
              <p:spPr>
                <a:xfrm>
                  <a:off x="1624606" y="3654979"/>
                  <a:ext cx="1201825" cy="1204014"/>
                </a:xfrm>
                <a:prstGeom prst="blockArc">
                  <a:avLst>
                    <a:gd name="adj1" fmla="val 10800000"/>
                    <a:gd name="adj2" fmla="val 15883239"/>
                    <a:gd name="adj3" fmla="val 2612"/>
                  </a:avLst>
                </a:prstGeom>
                <a:solidFill>
                  <a:srgbClr val="FFFF00"/>
                </a:solidFill>
                <a:ln>
                  <a:noFill/>
                </a:ln>
                <a:scene3d>
                  <a:camera prst="orthographicFront">
                    <a:rot lat="0" lon="4500000" rev="0"/>
                  </a:camera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62" name="Donut 161"/>
                <p:cNvSpPr/>
                <p:nvPr/>
              </p:nvSpPr>
              <p:spPr>
                <a:xfrm>
                  <a:off x="1504204" y="3775380"/>
                  <a:ext cx="963211" cy="963211"/>
                </a:xfrm>
                <a:prstGeom prst="donut">
                  <a:avLst>
                    <a:gd name="adj" fmla="val 3055"/>
                  </a:avLst>
                </a:prstGeom>
                <a:solidFill>
                  <a:srgbClr val="FFFF00"/>
                </a:solidFill>
                <a:ln>
                  <a:noFill/>
                </a:ln>
                <a:scene3d>
                  <a:camera prst="orthographicFront">
                    <a:rot lat="0" lon="4500000" rev="0"/>
                  </a:camera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63" name="Block Arc 162"/>
                <p:cNvSpPr>
                  <a:spLocks noChangeAspect="1"/>
                </p:cNvSpPr>
                <p:nvPr/>
              </p:nvSpPr>
              <p:spPr>
                <a:xfrm>
                  <a:off x="1785141" y="4216852"/>
                  <a:ext cx="1201825" cy="1204014"/>
                </a:xfrm>
                <a:prstGeom prst="blockArc">
                  <a:avLst>
                    <a:gd name="adj1" fmla="val 10800000"/>
                    <a:gd name="adj2" fmla="val 15931455"/>
                    <a:gd name="adj3" fmla="val 2669"/>
                  </a:avLst>
                </a:prstGeom>
                <a:solidFill>
                  <a:srgbClr val="FFFF00"/>
                </a:solidFill>
                <a:ln>
                  <a:noFill/>
                </a:ln>
                <a:scene3d>
                  <a:camera prst="orthographicFront">
                    <a:rot lat="0" lon="4500000" rev="10800000"/>
                  </a:camera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64" name="Block Arc 163"/>
                <p:cNvSpPr>
                  <a:spLocks noChangeAspect="1"/>
                </p:cNvSpPr>
                <p:nvPr/>
              </p:nvSpPr>
              <p:spPr>
                <a:xfrm>
                  <a:off x="1797181" y="3614845"/>
                  <a:ext cx="1201825" cy="1204014"/>
                </a:xfrm>
                <a:prstGeom prst="blockArc">
                  <a:avLst>
                    <a:gd name="adj1" fmla="val 10800000"/>
                    <a:gd name="adj2" fmla="val 15737807"/>
                    <a:gd name="adj3" fmla="val 2552"/>
                  </a:avLst>
                </a:prstGeom>
                <a:solidFill>
                  <a:srgbClr val="FFFF00"/>
                </a:solidFill>
                <a:ln>
                  <a:noFill/>
                </a:ln>
                <a:scene3d>
                  <a:camera prst="orthographicFront">
                    <a:rot lat="4500000" lon="0" rev="16200000"/>
                  </a:camera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65" name="Block Arc 164"/>
                <p:cNvSpPr>
                  <a:spLocks noChangeAspect="1"/>
                </p:cNvSpPr>
                <p:nvPr/>
              </p:nvSpPr>
              <p:spPr>
                <a:xfrm>
                  <a:off x="1644673" y="4256986"/>
                  <a:ext cx="1201825" cy="1204014"/>
                </a:xfrm>
                <a:prstGeom prst="blockArc">
                  <a:avLst>
                    <a:gd name="adj1" fmla="val 10800000"/>
                    <a:gd name="adj2" fmla="val 15737807"/>
                    <a:gd name="adj3" fmla="val 2552"/>
                  </a:avLst>
                </a:prstGeom>
                <a:solidFill>
                  <a:srgbClr val="FFFF00"/>
                </a:solidFill>
                <a:ln>
                  <a:noFill/>
                </a:ln>
                <a:scene3d>
                  <a:camera prst="orthographicFront">
                    <a:rot lat="4500000" lon="0" rev="5400000"/>
                  </a:camera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66" name="Donut 165"/>
                <p:cNvSpPr>
                  <a:spLocks noChangeAspect="1"/>
                </p:cNvSpPr>
                <p:nvPr/>
              </p:nvSpPr>
              <p:spPr>
                <a:xfrm>
                  <a:off x="1600200" y="3870960"/>
                  <a:ext cx="777240" cy="777240"/>
                </a:xfrm>
                <a:prstGeom prst="donut">
                  <a:avLst>
                    <a:gd name="adj" fmla="val 3055"/>
                  </a:avLst>
                </a:prstGeom>
                <a:solidFill>
                  <a:srgbClr val="FFFF00"/>
                </a:solidFill>
                <a:ln>
                  <a:noFill/>
                </a:ln>
                <a:scene3d>
                  <a:camera prst="orthographicFront">
                    <a:rot lat="0" lon="4500000" rev="0"/>
                  </a:camera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18" name="Group 117"/>
              <p:cNvGrpSpPr/>
              <p:nvPr/>
            </p:nvGrpSpPr>
            <p:grpSpPr>
              <a:xfrm>
                <a:off x="1706880" y="3778727"/>
                <a:ext cx="184114" cy="1023547"/>
                <a:chOff x="1752600" y="4159727"/>
                <a:chExt cx="184114" cy="1023547"/>
              </a:xfrm>
            </p:grpSpPr>
            <p:sp>
              <p:nvSpPr>
                <p:cNvPr id="154" name="Freeform 153"/>
                <p:cNvSpPr/>
                <p:nvPr/>
              </p:nvSpPr>
              <p:spPr>
                <a:xfrm>
                  <a:off x="1752600" y="4159727"/>
                  <a:ext cx="107914" cy="1022754"/>
                </a:xfrm>
                <a:custGeom>
                  <a:avLst/>
                  <a:gdLst>
                    <a:gd name="connsiteX0" fmla="*/ 4845 w 107914"/>
                    <a:gd name="connsiteY0" fmla="*/ 0 h 1022754"/>
                    <a:gd name="connsiteX1" fmla="*/ 4845 w 107914"/>
                    <a:gd name="connsiteY1" fmla="*/ 589339 h 1022754"/>
                    <a:gd name="connsiteX2" fmla="*/ 33916 w 107914"/>
                    <a:gd name="connsiteY2" fmla="*/ 882687 h 1022754"/>
                    <a:gd name="connsiteX3" fmla="*/ 107914 w 107914"/>
                    <a:gd name="connsiteY3" fmla="*/ 1022754 h 1022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7914" h="1022754">
                      <a:moveTo>
                        <a:pt x="4845" y="0"/>
                      </a:moveTo>
                      <a:cubicBezTo>
                        <a:pt x="2422" y="221112"/>
                        <a:pt x="0" y="442225"/>
                        <a:pt x="4845" y="589339"/>
                      </a:cubicBezTo>
                      <a:cubicBezTo>
                        <a:pt x="9690" y="736453"/>
                        <a:pt x="16738" y="810451"/>
                        <a:pt x="33916" y="882687"/>
                      </a:cubicBezTo>
                      <a:cubicBezTo>
                        <a:pt x="51094" y="954923"/>
                        <a:pt x="79504" y="988838"/>
                        <a:pt x="107914" y="1022754"/>
                      </a:cubicBezTo>
                    </a:path>
                  </a:pathLst>
                </a:cu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155" name="Freeform 154"/>
                <p:cNvSpPr/>
                <p:nvPr/>
              </p:nvSpPr>
              <p:spPr>
                <a:xfrm>
                  <a:off x="1828800" y="4160520"/>
                  <a:ext cx="107914" cy="1022754"/>
                </a:xfrm>
                <a:custGeom>
                  <a:avLst/>
                  <a:gdLst>
                    <a:gd name="connsiteX0" fmla="*/ 4845 w 107914"/>
                    <a:gd name="connsiteY0" fmla="*/ 0 h 1022754"/>
                    <a:gd name="connsiteX1" fmla="*/ 4845 w 107914"/>
                    <a:gd name="connsiteY1" fmla="*/ 589339 h 1022754"/>
                    <a:gd name="connsiteX2" fmla="*/ 33916 w 107914"/>
                    <a:gd name="connsiteY2" fmla="*/ 882687 h 1022754"/>
                    <a:gd name="connsiteX3" fmla="*/ 107914 w 107914"/>
                    <a:gd name="connsiteY3" fmla="*/ 1022754 h 1022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7914" h="1022754">
                      <a:moveTo>
                        <a:pt x="4845" y="0"/>
                      </a:moveTo>
                      <a:cubicBezTo>
                        <a:pt x="2422" y="221112"/>
                        <a:pt x="0" y="442225"/>
                        <a:pt x="4845" y="589339"/>
                      </a:cubicBezTo>
                      <a:cubicBezTo>
                        <a:pt x="9690" y="736453"/>
                        <a:pt x="16738" y="810451"/>
                        <a:pt x="33916" y="882687"/>
                      </a:cubicBezTo>
                      <a:cubicBezTo>
                        <a:pt x="51094" y="954923"/>
                        <a:pt x="79504" y="988838"/>
                        <a:pt x="107914" y="1022754"/>
                      </a:cubicBezTo>
                    </a:path>
                  </a:pathLst>
                </a:cu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</p:grpSp>
          <p:cxnSp>
            <p:nvCxnSpPr>
              <p:cNvPr id="119" name="Straight Connector 118"/>
              <p:cNvCxnSpPr/>
              <p:nvPr/>
            </p:nvCxnSpPr>
            <p:spPr>
              <a:xfrm rot="5400000">
                <a:off x="1679448" y="3771900"/>
                <a:ext cx="762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/>
              <p:cNvCxnSpPr/>
              <p:nvPr/>
            </p:nvCxnSpPr>
            <p:spPr>
              <a:xfrm rot="5400000">
                <a:off x="1752600" y="3771900"/>
                <a:ext cx="762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/>
              <p:cNvCxnSpPr/>
              <p:nvPr/>
            </p:nvCxnSpPr>
            <p:spPr>
              <a:xfrm rot="5400000">
                <a:off x="1333500" y="4991100"/>
                <a:ext cx="990600" cy="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/>
              <p:cNvCxnSpPr/>
              <p:nvPr/>
            </p:nvCxnSpPr>
            <p:spPr>
              <a:xfrm rot="5400000">
                <a:off x="1181100" y="4991100"/>
                <a:ext cx="990600" cy="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/>
              <p:cNvCxnSpPr/>
              <p:nvPr/>
            </p:nvCxnSpPr>
            <p:spPr>
              <a:xfrm rot="5400000">
                <a:off x="326136" y="4038600"/>
                <a:ext cx="6096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/>
              <p:cNvCxnSpPr/>
              <p:nvPr/>
            </p:nvCxnSpPr>
            <p:spPr>
              <a:xfrm rot="5400000">
                <a:off x="399288" y="4038600"/>
                <a:ext cx="6096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/>
              <p:cNvCxnSpPr>
                <a:stCxn id="134" idx="3"/>
              </p:cNvCxnSpPr>
              <p:nvPr/>
            </p:nvCxnSpPr>
            <p:spPr>
              <a:xfrm rot="16200000" flipH="1">
                <a:off x="467934" y="2982534"/>
                <a:ext cx="381000" cy="5473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/>
              <p:cNvCxnSpPr/>
              <p:nvPr/>
            </p:nvCxnSpPr>
            <p:spPr>
              <a:xfrm rot="16200000" flipH="1">
                <a:off x="522666" y="2982534"/>
                <a:ext cx="381000" cy="5473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/>
              <p:cNvCxnSpPr/>
              <p:nvPr/>
            </p:nvCxnSpPr>
            <p:spPr>
              <a:xfrm rot="5400000">
                <a:off x="807852" y="2830068"/>
                <a:ext cx="381000" cy="54864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/>
              <p:cNvCxnSpPr/>
              <p:nvPr/>
            </p:nvCxnSpPr>
            <p:spPr>
              <a:xfrm rot="5400000">
                <a:off x="751332" y="2830068"/>
                <a:ext cx="381000" cy="54864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2" name="Flowchart: Direct Access Storage 131"/>
              <p:cNvSpPr/>
              <p:nvPr/>
            </p:nvSpPr>
            <p:spPr>
              <a:xfrm>
                <a:off x="457200" y="2133600"/>
                <a:ext cx="152400" cy="152400"/>
              </a:xfrm>
              <a:prstGeom prst="flowChartMagneticDrum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33" name="Flowchart: Direct Access Storage 132"/>
              <p:cNvSpPr/>
              <p:nvPr/>
            </p:nvSpPr>
            <p:spPr>
              <a:xfrm>
                <a:off x="304800" y="2514600"/>
                <a:ext cx="152400" cy="152400"/>
              </a:xfrm>
              <a:prstGeom prst="flowChartMagneticDrum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34" name="Cube 133"/>
              <p:cNvSpPr/>
              <p:nvPr/>
            </p:nvSpPr>
            <p:spPr>
              <a:xfrm>
                <a:off x="381000" y="1981200"/>
                <a:ext cx="914400" cy="838200"/>
              </a:xfrm>
              <a:prstGeom prst="cube">
                <a:avLst>
                  <a:gd name="adj" fmla="val 49423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35" name="Flowchart: Direct Access Storage 134"/>
              <p:cNvSpPr/>
              <p:nvPr/>
            </p:nvSpPr>
            <p:spPr>
              <a:xfrm>
                <a:off x="914400" y="1905000"/>
                <a:ext cx="152400" cy="152400"/>
              </a:xfrm>
              <a:prstGeom prst="flowChartMagneticDrum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  <a:scene3d>
                <a:camera prst="orthographicFront">
                  <a:rot lat="0" lon="0" rev="540000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36" name="Oval 9"/>
              <p:cNvSpPr>
                <a:spLocks noChangeArrowheads="1"/>
              </p:cNvSpPr>
              <p:nvPr/>
            </p:nvSpPr>
            <p:spPr bwMode="auto">
              <a:xfrm>
                <a:off x="533400" y="2514600"/>
                <a:ext cx="152400" cy="152400"/>
              </a:xfrm>
              <a:prstGeom prst="ellipse">
                <a:avLst/>
              </a:prstGeom>
              <a:solidFill>
                <a:srgbClr val="FFC000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  <a:scene3d>
                <a:camera prst="orthographicFront">
                  <a:rot lat="0" lon="10800000" rev="0"/>
                </a:camera>
                <a:lightRig rig="threePt" dir="t"/>
              </a:scene3d>
            </p:spPr>
            <p:txBody>
              <a:bodyPr wrap="none" anchor="ctr"/>
              <a:lstStyle/>
              <a:p>
                <a:endParaRPr lang="en-US" sz="1200">
                  <a:latin typeface="Calibri" pitchFamily="34" charset="0"/>
                </a:endParaRPr>
              </a:p>
            </p:txBody>
          </p:sp>
          <p:cxnSp>
            <p:nvCxnSpPr>
              <p:cNvPr id="137" name="Straight Connector 136"/>
              <p:cNvCxnSpPr/>
              <p:nvPr/>
            </p:nvCxnSpPr>
            <p:spPr>
              <a:xfrm rot="16200000" flipH="1">
                <a:off x="1556070" y="2982534"/>
                <a:ext cx="381000" cy="5473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/>
              <p:cNvCxnSpPr/>
              <p:nvPr/>
            </p:nvCxnSpPr>
            <p:spPr>
              <a:xfrm rot="16200000" flipH="1">
                <a:off x="1610802" y="2982534"/>
                <a:ext cx="381000" cy="5473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/>
              <p:cNvCxnSpPr/>
              <p:nvPr/>
            </p:nvCxnSpPr>
            <p:spPr>
              <a:xfrm rot="5400000">
                <a:off x="1874652" y="2830068"/>
                <a:ext cx="381000" cy="54864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/>
              <p:cNvCxnSpPr/>
              <p:nvPr/>
            </p:nvCxnSpPr>
            <p:spPr>
              <a:xfrm rot="5400000">
                <a:off x="1818132" y="2830068"/>
                <a:ext cx="381000" cy="54864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1" name="Cube 140"/>
              <p:cNvSpPr/>
              <p:nvPr/>
            </p:nvSpPr>
            <p:spPr>
              <a:xfrm>
                <a:off x="1447800" y="1981200"/>
                <a:ext cx="914400" cy="838200"/>
              </a:xfrm>
              <a:prstGeom prst="cube">
                <a:avLst>
                  <a:gd name="adj" fmla="val 49423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42" name="Flowchart: Direct Access Storage 141"/>
              <p:cNvSpPr/>
              <p:nvPr/>
            </p:nvSpPr>
            <p:spPr>
              <a:xfrm>
                <a:off x="1981200" y="1905000"/>
                <a:ext cx="152400" cy="152400"/>
              </a:xfrm>
              <a:prstGeom prst="flowChartMagneticDrum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  <a:scene3d>
                <a:camera prst="orthographicFront">
                  <a:rot lat="0" lon="0" rev="540000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43" name="Flowchart: Direct Access Storage 142"/>
              <p:cNvSpPr/>
              <p:nvPr/>
            </p:nvSpPr>
            <p:spPr>
              <a:xfrm>
                <a:off x="2133600" y="2133600"/>
                <a:ext cx="152400" cy="152400"/>
              </a:xfrm>
              <a:prstGeom prst="flowChartMagneticDrum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44" name="Flowchart: Direct Access Storage 143"/>
              <p:cNvSpPr/>
              <p:nvPr/>
            </p:nvSpPr>
            <p:spPr>
              <a:xfrm>
                <a:off x="1981200" y="2514600"/>
                <a:ext cx="152400" cy="152400"/>
              </a:xfrm>
              <a:prstGeom prst="flowChartMagneticDrum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45" name="Flowchart: Direct Access Storage 144"/>
              <p:cNvSpPr/>
              <p:nvPr/>
            </p:nvSpPr>
            <p:spPr>
              <a:xfrm>
                <a:off x="2286000" y="2209800"/>
                <a:ext cx="152400" cy="152400"/>
              </a:xfrm>
              <a:prstGeom prst="flowChartMagneticDrum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cxnSp>
            <p:nvCxnSpPr>
              <p:cNvPr id="146" name="Straight Connector 145"/>
              <p:cNvCxnSpPr/>
              <p:nvPr/>
            </p:nvCxnSpPr>
            <p:spPr>
              <a:xfrm rot="16200000" flipH="1">
                <a:off x="429834" y="1877634"/>
                <a:ext cx="533400" cy="13093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/>
              <p:cNvCxnSpPr/>
              <p:nvPr/>
            </p:nvCxnSpPr>
            <p:spPr>
              <a:xfrm rot="5400000">
                <a:off x="728472" y="1754124"/>
                <a:ext cx="533400" cy="7315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8" name="Flowchart: Direct Access Storage 147"/>
              <p:cNvSpPr/>
              <p:nvPr/>
            </p:nvSpPr>
            <p:spPr>
              <a:xfrm>
                <a:off x="685800" y="2133600"/>
                <a:ext cx="152400" cy="152400"/>
              </a:xfrm>
              <a:prstGeom prst="flowChartMagneticDrum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  <a:scene3d>
                <a:camera prst="orthographicFront">
                  <a:rot lat="0" lon="0" rev="540000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cxnSp>
            <p:nvCxnSpPr>
              <p:cNvPr id="149" name="Straight Connector 148"/>
              <p:cNvCxnSpPr/>
              <p:nvPr/>
            </p:nvCxnSpPr>
            <p:spPr>
              <a:xfrm rot="16200000" flipH="1">
                <a:off x="1496568" y="1877634"/>
                <a:ext cx="533400" cy="13093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/>
              <p:cNvCxnSpPr/>
              <p:nvPr/>
            </p:nvCxnSpPr>
            <p:spPr>
              <a:xfrm rot="5400000">
                <a:off x="1798320" y="1754124"/>
                <a:ext cx="533400" cy="7315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1" name="Flowchart: Direct Access Storage 150"/>
              <p:cNvSpPr/>
              <p:nvPr/>
            </p:nvSpPr>
            <p:spPr>
              <a:xfrm>
                <a:off x="1752600" y="2133600"/>
                <a:ext cx="152400" cy="152400"/>
              </a:xfrm>
              <a:prstGeom prst="flowChartMagneticDrum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  <a:scene3d>
                <a:camera prst="orthographicFront">
                  <a:rot lat="0" lon="0" rev="540000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52" name="Freeform 151"/>
              <p:cNvSpPr/>
              <p:nvPr/>
            </p:nvSpPr>
            <p:spPr>
              <a:xfrm>
                <a:off x="627888" y="4424363"/>
                <a:ext cx="119062" cy="1524000"/>
              </a:xfrm>
              <a:custGeom>
                <a:avLst/>
                <a:gdLst>
                  <a:gd name="connsiteX0" fmla="*/ 0 w 119062"/>
                  <a:gd name="connsiteY0" fmla="*/ 0 h 1524000"/>
                  <a:gd name="connsiteX1" fmla="*/ 9525 w 119062"/>
                  <a:gd name="connsiteY1" fmla="*/ 1119187 h 1524000"/>
                  <a:gd name="connsiteX2" fmla="*/ 47625 w 119062"/>
                  <a:gd name="connsiteY2" fmla="*/ 1409700 h 1524000"/>
                  <a:gd name="connsiteX3" fmla="*/ 119062 w 119062"/>
                  <a:gd name="connsiteY3" fmla="*/ 1524000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9062" h="1524000">
                    <a:moveTo>
                      <a:pt x="0" y="0"/>
                    </a:moveTo>
                    <a:cubicBezTo>
                      <a:pt x="794" y="442118"/>
                      <a:pt x="1588" y="884237"/>
                      <a:pt x="9525" y="1119187"/>
                    </a:cubicBezTo>
                    <a:cubicBezTo>
                      <a:pt x="17463" y="1354137"/>
                      <a:pt x="29369" y="1342231"/>
                      <a:pt x="47625" y="1409700"/>
                    </a:cubicBezTo>
                    <a:cubicBezTo>
                      <a:pt x="65881" y="1477169"/>
                      <a:pt x="119062" y="1524000"/>
                      <a:pt x="119062" y="1524000"/>
                    </a:cubicBezTo>
                  </a:path>
                </a:pathLst>
              </a:cu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53" name="Freeform 152"/>
              <p:cNvSpPr/>
              <p:nvPr/>
            </p:nvSpPr>
            <p:spPr>
              <a:xfrm>
                <a:off x="701040" y="4428744"/>
                <a:ext cx="119062" cy="1524000"/>
              </a:xfrm>
              <a:custGeom>
                <a:avLst/>
                <a:gdLst>
                  <a:gd name="connsiteX0" fmla="*/ 0 w 119062"/>
                  <a:gd name="connsiteY0" fmla="*/ 0 h 1524000"/>
                  <a:gd name="connsiteX1" fmla="*/ 9525 w 119062"/>
                  <a:gd name="connsiteY1" fmla="*/ 1119187 h 1524000"/>
                  <a:gd name="connsiteX2" fmla="*/ 47625 w 119062"/>
                  <a:gd name="connsiteY2" fmla="*/ 1409700 h 1524000"/>
                  <a:gd name="connsiteX3" fmla="*/ 119062 w 119062"/>
                  <a:gd name="connsiteY3" fmla="*/ 1524000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9062" h="1524000">
                    <a:moveTo>
                      <a:pt x="0" y="0"/>
                    </a:moveTo>
                    <a:cubicBezTo>
                      <a:pt x="794" y="442118"/>
                      <a:pt x="1588" y="884237"/>
                      <a:pt x="9525" y="1119187"/>
                    </a:cubicBezTo>
                    <a:cubicBezTo>
                      <a:pt x="17463" y="1354137"/>
                      <a:pt x="29369" y="1342231"/>
                      <a:pt x="47625" y="1409700"/>
                    </a:cubicBezTo>
                    <a:cubicBezTo>
                      <a:pt x="65881" y="1477169"/>
                      <a:pt x="119062" y="1524000"/>
                      <a:pt x="119062" y="1524000"/>
                    </a:cubicBezTo>
                  </a:path>
                </a:pathLst>
              </a:cu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  <p:sp>
          <p:nvSpPr>
            <p:cNvPr id="76" name="TextBox 75"/>
            <p:cNvSpPr txBox="1"/>
            <p:nvPr/>
          </p:nvSpPr>
          <p:spPr>
            <a:xfrm>
              <a:off x="1143000" y="1411069"/>
              <a:ext cx="1219200" cy="446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Main (test) Chain</a:t>
              </a:r>
              <a:endParaRPr lang="en-US" sz="1200" dirty="0"/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0" y="1411069"/>
              <a:ext cx="1219200" cy="446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Reaction Chain</a:t>
              </a:r>
              <a:endParaRPr lang="en-US" sz="1200" dirty="0"/>
            </a:p>
          </p:txBody>
        </p:sp>
        <p:grpSp>
          <p:nvGrpSpPr>
            <p:cNvPr id="78" name="Group 77"/>
            <p:cNvGrpSpPr/>
            <p:nvPr/>
          </p:nvGrpSpPr>
          <p:grpSpPr>
            <a:xfrm>
              <a:off x="1905000" y="5943600"/>
              <a:ext cx="1295400" cy="0"/>
              <a:chOff x="2057400" y="5867400"/>
              <a:chExt cx="1295400" cy="0"/>
            </a:xfrm>
          </p:grpSpPr>
          <p:cxnSp>
            <p:nvCxnSpPr>
              <p:cNvPr id="82" name="Straight Connector 81"/>
              <p:cNvCxnSpPr/>
              <p:nvPr/>
            </p:nvCxnSpPr>
            <p:spPr>
              <a:xfrm>
                <a:off x="2514600" y="5867400"/>
                <a:ext cx="838200" cy="0"/>
              </a:xfrm>
              <a:prstGeom prst="line">
                <a:avLst/>
              </a:prstGeom>
              <a:ln w="254000" cap="flat" cmpd="sng">
                <a:solidFill>
                  <a:srgbClr val="FF0000">
                    <a:alpha val="25098"/>
                  </a:srgbClr>
                </a:solidFill>
                <a:round/>
                <a:headEnd type="none" w="sm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/>
              <p:cNvCxnSpPr/>
              <p:nvPr/>
            </p:nvCxnSpPr>
            <p:spPr>
              <a:xfrm>
                <a:off x="2362200" y="5867400"/>
                <a:ext cx="838200" cy="0"/>
              </a:xfrm>
              <a:prstGeom prst="line">
                <a:avLst/>
              </a:prstGeom>
              <a:ln w="254000" cap="flat" cmpd="sng">
                <a:solidFill>
                  <a:srgbClr val="FF0000">
                    <a:alpha val="25098"/>
                  </a:srgbClr>
                </a:solidFill>
                <a:round/>
                <a:headEnd type="none" w="sm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/>
              <p:nvPr/>
            </p:nvCxnSpPr>
            <p:spPr>
              <a:xfrm>
                <a:off x="2209800" y="5867400"/>
                <a:ext cx="838200" cy="0"/>
              </a:xfrm>
              <a:prstGeom prst="line">
                <a:avLst/>
              </a:prstGeom>
              <a:ln w="254000" cap="flat" cmpd="sng">
                <a:solidFill>
                  <a:srgbClr val="FF0000">
                    <a:alpha val="25098"/>
                  </a:srgbClr>
                </a:solidFill>
                <a:round/>
                <a:headEnd type="none" w="sm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/>
              <p:cNvCxnSpPr/>
              <p:nvPr/>
            </p:nvCxnSpPr>
            <p:spPr>
              <a:xfrm>
                <a:off x="2057400" y="5867400"/>
                <a:ext cx="838200" cy="0"/>
              </a:xfrm>
              <a:prstGeom prst="line">
                <a:avLst/>
              </a:prstGeom>
              <a:ln w="254000" cap="flat" cmpd="sng">
                <a:solidFill>
                  <a:srgbClr val="FF0000"/>
                </a:solidFill>
                <a:round/>
                <a:headEnd type="none" w="sm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67" name="Rectangle 166"/>
          <p:cNvSpPr/>
          <p:nvPr/>
        </p:nvSpPr>
        <p:spPr>
          <a:xfrm>
            <a:off x="718378" y="589762"/>
            <a:ext cx="31552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Suspension controls</a:t>
            </a:r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8138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" name="Group 104"/>
          <p:cNvGrpSpPr/>
          <p:nvPr/>
        </p:nvGrpSpPr>
        <p:grpSpPr>
          <a:xfrm>
            <a:off x="0" y="0"/>
            <a:ext cx="12598401" cy="352983"/>
            <a:chOff x="0" y="8600"/>
            <a:chExt cx="11601833" cy="352983"/>
          </a:xfrm>
        </p:grpSpPr>
        <p:grpSp>
          <p:nvGrpSpPr>
            <p:cNvPr id="106" name="Group 105"/>
            <p:cNvGrpSpPr/>
            <p:nvPr/>
          </p:nvGrpSpPr>
          <p:grpSpPr>
            <a:xfrm>
              <a:off x="395" y="8600"/>
              <a:ext cx="8529435" cy="352983"/>
              <a:chOff x="395" y="8600"/>
              <a:chExt cx="8529435" cy="352983"/>
            </a:xfrm>
          </p:grpSpPr>
          <p:pic>
            <p:nvPicPr>
              <p:cNvPr id="108" name="Picture 4" descr="http://www.apam.columbia.edu/courses/apph4903x/LIGO_logo.jpg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25000"/>
                        </a14:imgEffect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3642" b="32016"/>
              <a:stretch/>
            </p:blipFill>
            <p:spPr bwMode="auto">
              <a:xfrm>
                <a:off x="395" y="8600"/>
                <a:ext cx="627758" cy="292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5" name="Rectangle 114"/>
              <p:cNvSpPr/>
              <p:nvPr/>
            </p:nvSpPr>
            <p:spPr>
              <a:xfrm>
                <a:off x="551900" y="84584"/>
                <a:ext cx="7977930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sz="1200" i="1" kern="0" dirty="0" smtClean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     </a:t>
                </a:r>
                <a:r>
                  <a:rPr lang="en-US" sz="1200" i="1" kern="0" dirty="0" smtClean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An overview of the control layers in LIGO 4km interferometers, F. </a:t>
                </a:r>
                <a:r>
                  <a:rPr lang="en-US" sz="1200" i="1" kern="0" dirty="0" err="1" smtClean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Matichard</a:t>
                </a:r>
                <a:r>
                  <a:rPr lang="en-US" sz="1200" i="1" kern="0" dirty="0" smtClean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, ASPE 2016</a:t>
                </a:r>
                <a:endParaRPr lang="en-US" sz="1200" i="1" kern="0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p:grpSp>
        <p:cxnSp>
          <p:nvCxnSpPr>
            <p:cNvPr id="107" name="Straight Connector 106"/>
            <p:cNvCxnSpPr/>
            <p:nvPr/>
          </p:nvCxnSpPr>
          <p:spPr>
            <a:xfrm>
              <a:off x="0" y="331396"/>
              <a:ext cx="1160183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8064605" y="659868"/>
            <a:ext cx="2395831" cy="2566983"/>
            <a:chOff x="9396618" y="901854"/>
            <a:chExt cx="2395831" cy="2566983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21" name="TextBox 220"/>
                <p:cNvSpPr txBox="1"/>
                <p:nvPr/>
              </p:nvSpPr>
              <p:spPr>
                <a:xfrm>
                  <a:off x="9928832" y="2239124"/>
                  <a:ext cx="495208" cy="489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80" b="1" i="1">
                            <a:latin typeface="Cambria Math"/>
                          </a:rPr>
                          <m:t>𝑭</m:t>
                        </m:r>
                      </m:oMath>
                    </m:oMathPara>
                  </a14:m>
                  <a:endParaRPr lang="en-US" sz="2480" dirty="0"/>
                </a:p>
              </p:txBody>
            </p:sp>
          </mc:Choice>
          <mc:Fallback>
            <p:sp>
              <p:nvSpPr>
                <p:cNvPr id="221" name="TextBox 2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28832" y="2239124"/>
                  <a:ext cx="495208" cy="489775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22" name="Rectangle 221"/>
                <p:cNvSpPr/>
                <p:nvPr/>
              </p:nvSpPr>
              <p:spPr>
                <a:xfrm>
                  <a:off x="9872486" y="2913401"/>
                  <a:ext cx="675031" cy="55543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93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93" b="0" i="1">
                                <a:latin typeface="Cambria Math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893" b="0" i="1">
                                <a:latin typeface="Cambria Math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sz="2893" dirty="0"/>
                </a:p>
              </p:txBody>
            </p:sp>
          </mc:Choice>
          <mc:Fallback>
            <p:sp>
              <p:nvSpPr>
                <p:cNvPr id="222" name="Rectangle 22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72486" y="2913401"/>
                  <a:ext cx="675031" cy="555436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23" name="Straight Connector 222"/>
            <p:cNvCxnSpPr/>
            <p:nvPr/>
          </p:nvCxnSpPr>
          <p:spPr>
            <a:xfrm flipV="1">
              <a:off x="9541765" y="2605897"/>
              <a:ext cx="0" cy="431803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Arrow Connector 223"/>
            <p:cNvCxnSpPr/>
            <p:nvPr/>
          </p:nvCxnSpPr>
          <p:spPr>
            <a:xfrm>
              <a:off x="9539498" y="3041648"/>
              <a:ext cx="513447" cy="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flipH="1" flipV="1">
              <a:off x="10791763" y="2303081"/>
              <a:ext cx="3918" cy="722705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Arrow Connector 225"/>
            <p:cNvCxnSpPr/>
            <p:nvPr/>
          </p:nvCxnSpPr>
          <p:spPr>
            <a:xfrm>
              <a:off x="10796040" y="3028681"/>
              <a:ext cx="513447" cy="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27" name="Rectangle 226"/>
                <p:cNvSpPr/>
                <p:nvPr/>
              </p:nvSpPr>
              <p:spPr>
                <a:xfrm>
                  <a:off x="11126296" y="2896176"/>
                  <a:ext cx="666153" cy="55543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93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93" b="0" i="1">
                                <a:latin typeface="Cambria Math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893" b="0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893" dirty="0"/>
                </a:p>
              </p:txBody>
            </p:sp>
          </mc:Choice>
          <mc:Fallback>
            <p:sp>
              <p:nvSpPr>
                <p:cNvPr id="227" name="Rectangle 22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26296" y="2896176"/>
                  <a:ext cx="666153" cy="555436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28" name="Group 227"/>
            <p:cNvGrpSpPr>
              <a:grpSpLocks/>
            </p:cNvGrpSpPr>
            <p:nvPr/>
          </p:nvGrpSpPr>
          <p:grpSpPr bwMode="auto">
            <a:xfrm>
              <a:off x="9689044" y="1463200"/>
              <a:ext cx="877279" cy="230652"/>
              <a:chOff x="4906" y="4635"/>
              <a:chExt cx="774" cy="172"/>
            </a:xfrm>
          </p:grpSpPr>
          <p:cxnSp>
            <p:nvCxnSpPr>
              <p:cNvPr id="229" name="AutoShape 13"/>
              <p:cNvCxnSpPr>
                <a:cxnSpLocks noChangeShapeType="1"/>
              </p:cNvCxnSpPr>
              <p:nvPr/>
            </p:nvCxnSpPr>
            <p:spPr bwMode="auto">
              <a:xfrm>
                <a:off x="5680" y="4636"/>
                <a:ext cx="0" cy="171"/>
              </a:xfrm>
              <a:prstGeom prst="straightConnector1">
                <a:avLst/>
              </a:prstGeom>
              <a:noFill/>
              <a:ln w="28575">
                <a:solidFill>
                  <a:srgbClr val="AC02CE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30" name="AutoShape 14"/>
              <p:cNvCxnSpPr>
                <a:cxnSpLocks noChangeShapeType="1"/>
              </p:cNvCxnSpPr>
              <p:nvPr/>
            </p:nvCxnSpPr>
            <p:spPr bwMode="auto">
              <a:xfrm>
                <a:off x="4906" y="4635"/>
                <a:ext cx="0" cy="171"/>
              </a:xfrm>
              <a:prstGeom prst="straightConnector1">
                <a:avLst/>
              </a:prstGeom>
              <a:noFill/>
              <a:ln w="28575">
                <a:solidFill>
                  <a:srgbClr val="AC02CE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grpSp>
            <p:nvGrpSpPr>
              <p:cNvPr id="231" name="Group 230"/>
              <p:cNvGrpSpPr>
                <a:grpSpLocks/>
              </p:cNvGrpSpPr>
              <p:nvPr/>
            </p:nvGrpSpPr>
            <p:grpSpPr bwMode="auto">
              <a:xfrm>
                <a:off x="4906" y="4635"/>
                <a:ext cx="86" cy="171"/>
                <a:chOff x="3527" y="4546"/>
                <a:chExt cx="86" cy="171"/>
              </a:xfrm>
            </p:grpSpPr>
            <p:cxnSp>
              <p:nvCxnSpPr>
                <p:cNvPr id="256" name="AutoShape 16"/>
                <p:cNvCxnSpPr>
                  <a:cxnSpLocks noChangeShapeType="1"/>
                </p:cNvCxnSpPr>
                <p:nvPr/>
              </p:nvCxnSpPr>
              <p:spPr bwMode="auto">
                <a:xfrm flipV="1">
                  <a:off x="3527" y="4546"/>
                  <a:ext cx="43" cy="171"/>
                </a:xfrm>
                <a:prstGeom prst="straightConnector1">
                  <a:avLst/>
                </a:prstGeom>
                <a:noFill/>
                <a:ln w="28575">
                  <a:solidFill>
                    <a:srgbClr val="AC02CE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257" name="AutoShape 17"/>
                <p:cNvCxnSpPr>
                  <a:cxnSpLocks noChangeShapeType="1"/>
                </p:cNvCxnSpPr>
                <p:nvPr/>
              </p:nvCxnSpPr>
              <p:spPr bwMode="auto">
                <a:xfrm flipH="1" flipV="1">
                  <a:off x="3570" y="4546"/>
                  <a:ext cx="43" cy="171"/>
                </a:xfrm>
                <a:prstGeom prst="straightConnector1">
                  <a:avLst/>
                </a:prstGeom>
                <a:noFill/>
                <a:ln w="28575">
                  <a:solidFill>
                    <a:srgbClr val="AC02CE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232" name="Group 231"/>
              <p:cNvGrpSpPr>
                <a:grpSpLocks/>
              </p:cNvGrpSpPr>
              <p:nvPr/>
            </p:nvGrpSpPr>
            <p:grpSpPr bwMode="auto">
              <a:xfrm>
                <a:off x="4992" y="4635"/>
                <a:ext cx="86" cy="171"/>
                <a:chOff x="3527" y="4546"/>
                <a:chExt cx="86" cy="171"/>
              </a:xfrm>
            </p:grpSpPr>
            <p:cxnSp>
              <p:nvCxnSpPr>
                <p:cNvPr id="254" name="AutoShape 19"/>
                <p:cNvCxnSpPr>
                  <a:cxnSpLocks noChangeShapeType="1"/>
                </p:cNvCxnSpPr>
                <p:nvPr/>
              </p:nvCxnSpPr>
              <p:spPr bwMode="auto">
                <a:xfrm flipV="1">
                  <a:off x="3527" y="4546"/>
                  <a:ext cx="43" cy="171"/>
                </a:xfrm>
                <a:prstGeom prst="straightConnector1">
                  <a:avLst/>
                </a:prstGeom>
                <a:noFill/>
                <a:ln w="28575">
                  <a:solidFill>
                    <a:srgbClr val="AC02CE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255" name="AutoShape 20"/>
                <p:cNvCxnSpPr>
                  <a:cxnSpLocks noChangeShapeType="1"/>
                </p:cNvCxnSpPr>
                <p:nvPr/>
              </p:nvCxnSpPr>
              <p:spPr bwMode="auto">
                <a:xfrm flipH="1" flipV="1">
                  <a:off x="3570" y="4546"/>
                  <a:ext cx="43" cy="171"/>
                </a:xfrm>
                <a:prstGeom prst="straightConnector1">
                  <a:avLst/>
                </a:prstGeom>
                <a:noFill/>
                <a:ln w="28575">
                  <a:solidFill>
                    <a:srgbClr val="AC02CE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233" name="Group 232"/>
              <p:cNvGrpSpPr>
                <a:grpSpLocks/>
              </p:cNvGrpSpPr>
              <p:nvPr/>
            </p:nvGrpSpPr>
            <p:grpSpPr bwMode="auto">
              <a:xfrm>
                <a:off x="5078" y="4635"/>
                <a:ext cx="86" cy="171"/>
                <a:chOff x="3527" y="4546"/>
                <a:chExt cx="86" cy="171"/>
              </a:xfrm>
            </p:grpSpPr>
            <p:cxnSp>
              <p:nvCxnSpPr>
                <p:cNvPr id="252" name="AutoShape 22"/>
                <p:cNvCxnSpPr>
                  <a:cxnSpLocks noChangeShapeType="1"/>
                </p:cNvCxnSpPr>
                <p:nvPr/>
              </p:nvCxnSpPr>
              <p:spPr bwMode="auto">
                <a:xfrm flipV="1">
                  <a:off x="3527" y="4546"/>
                  <a:ext cx="43" cy="171"/>
                </a:xfrm>
                <a:prstGeom prst="straightConnector1">
                  <a:avLst/>
                </a:prstGeom>
                <a:noFill/>
                <a:ln w="28575">
                  <a:solidFill>
                    <a:srgbClr val="AC02CE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253" name="AutoShape 23"/>
                <p:cNvCxnSpPr>
                  <a:cxnSpLocks noChangeShapeType="1"/>
                </p:cNvCxnSpPr>
                <p:nvPr/>
              </p:nvCxnSpPr>
              <p:spPr bwMode="auto">
                <a:xfrm flipH="1" flipV="1">
                  <a:off x="3570" y="4546"/>
                  <a:ext cx="43" cy="171"/>
                </a:xfrm>
                <a:prstGeom prst="straightConnector1">
                  <a:avLst/>
                </a:prstGeom>
                <a:noFill/>
                <a:ln w="28575">
                  <a:solidFill>
                    <a:srgbClr val="AC02CE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234" name="Group 233"/>
              <p:cNvGrpSpPr>
                <a:grpSpLocks/>
              </p:cNvGrpSpPr>
              <p:nvPr/>
            </p:nvGrpSpPr>
            <p:grpSpPr bwMode="auto">
              <a:xfrm>
                <a:off x="5164" y="4635"/>
                <a:ext cx="86" cy="171"/>
                <a:chOff x="3527" y="4546"/>
                <a:chExt cx="86" cy="171"/>
              </a:xfrm>
            </p:grpSpPr>
            <p:cxnSp>
              <p:nvCxnSpPr>
                <p:cNvPr id="250" name="AutoShape 25"/>
                <p:cNvCxnSpPr>
                  <a:cxnSpLocks noChangeShapeType="1"/>
                </p:cNvCxnSpPr>
                <p:nvPr/>
              </p:nvCxnSpPr>
              <p:spPr bwMode="auto">
                <a:xfrm flipV="1">
                  <a:off x="3527" y="4546"/>
                  <a:ext cx="43" cy="171"/>
                </a:xfrm>
                <a:prstGeom prst="straightConnector1">
                  <a:avLst/>
                </a:prstGeom>
                <a:noFill/>
                <a:ln w="28575">
                  <a:solidFill>
                    <a:srgbClr val="AC02CE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251" name="AutoShape 26"/>
                <p:cNvCxnSpPr>
                  <a:cxnSpLocks noChangeShapeType="1"/>
                </p:cNvCxnSpPr>
                <p:nvPr/>
              </p:nvCxnSpPr>
              <p:spPr bwMode="auto">
                <a:xfrm flipH="1" flipV="1">
                  <a:off x="3570" y="4546"/>
                  <a:ext cx="43" cy="171"/>
                </a:xfrm>
                <a:prstGeom prst="straightConnector1">
                  <a:avLst/>
                </a:prstGeom>
                <a:noFill/>
                <a:ln w="28575">
                  <a:solidFill>
                    <a:srgbClr val="AC02CE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235" name="Group 234"/>
              <p:cNvGrpSpPr>
                <a:grpSpLocks/>
              </p:cNvGrpSpPr>
              <p:nvPr/>
            </p:nvGrpSpPr>
            <p:grpSpPr bwMode="auto">
              <a:xfrm>
                <a:off x="5250" y="4635"/>
                <a:ext cx="86" cy="171"/>
                <a:chOff x="3527" y="4546"/>
                <a:chExt cx="86" cy="171"/>
              </a:xfrm>
            </p:grpSpPr>
            <p:cxnSp>
              <p:nvCxnSpPr>
                <p:cNvPr id="248" name="AutoShape 28"/>
                <p:cNvCxnSpPr>
                  <a:cxnSpLocks noChangeShapeType="1"/>
                </p:cNvCxnSpPr>
                <p:nvPr/>
              </p:nvCxnSpPr>
              <p:spPr bwMode="auto">
                <a:xfrm flipV="1">
                  <a:off x="3527" y="4546"/>
                  <a:ext cx="43" cy="171"/>
                </a:xfrm>
                <a:prstGeom prst="straightConnector1">
                  <a:avLst/>
                </a:prstGeom>
                <a:noFill/>
                <a:ln w="28575">
                  <a:solidFill>
                    <a:srgbClr val="AC02CE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249" name="AutoShape 29"/>
                <p:cNvCxnSpPr>
                  <a:cxnSpLocks noChangeShapeType="1"/>
                </p:cNvCxnSpPr>
                <p:nvPr/>
              </p:nvCxnSpPr>
              <p:spPr bwMode="auto">
                <a:xfrm flipH="1" flipV="1">
                  <a:off x="3570" y="4546"/>
                  <a:ext cx="43" cy="171"/>
                </a:xfrm>
                <a:prstGeom prst="straightConnector1">
                  <a:avLst/>
                </a:prstGeom>
                <a:noFill/>
                <a:ln w="28575">
                  <a:solidFill>
                    <a:srgbClr val="AC02CE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236" name="Group 235"/>
              <p:cNvGrpSpPr>
                <a:grpSpLocks/>
              </p:cNvGrpSpPr>
              <p:nvPr/>
            </p:nvGrpSpPr>
            <p:grpSpPr bwMode="auto">
              <a:xfrm>
                <a:off x="5422" y="4635"/>
                <a:ext cx="86" cy="171"/>
                <a:chOff x="3527" y="4546"/>
                <a:chExt cx="86" cy="171"/>
              </a:xfrm>
            </p:grpSpPr>
            <p:cxnSp>
              <p:nvCxnSpPr>
                <p:cNvPr id="246" name="AutoShape 31"/>
                <p:cNvCxnSpPr>
                  <a:cxnSpLocks noChangeShapeType="1"/>
                </p:cNvCxnSpPr>
                <p:nvPr/>
              </p:nvCxnSpPr>
              <p:spPr bwMode="auto">
                <a:xfrm flipV="1">
                  <a:off x="3527" y="4546"/>
                  <a:ext cx="43" cy="171"/>
                </a:xfrm>
                <a:prstGeom prst="straightConnector1">
                  <a:avLst/>
                </a:prstGeom>
                <a:noFill/>
                <a:ln w="28575">
                  <a:solidFill>
                    <a:srgbClr val="AC02CE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247" name="AutoShape 32"/>
                <p:cNvCxnSpPr>
                  <a:cxnSpLocks noChangeShapeType="1"/>
                </p:cNvCxnSpPr>
                <p:nvPr/>
              </p:nvCxnSpPr>
              <p:spPr bwMode="auto">
                <a:xfrm flipH="1" flipV="1">
                  <a:off x="3570" y="4546"/>
                  <a:ext cx="43" cy="171"/>
                </a:xfrm>
                <a:prstGeom prst="straightConnector1">
                  <a:avLst/>
                </a:prstGeom>
                <a:noFill/>
                <a:ln w="28575">
                  <a:solidFill>
                    <a:srgbClr val="AC02CE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237" name="Group 236"/>
              <p:cNvGrpSpPr>
                <a:grpSpLocks/>
              </p:cNvGrpSpPr>
              <p:nvPr/>
            </p:nvGrpSpPr>
            <p:grpSpPr bwMode="auto">
              <a:xfrm>
                <a:off x="5336" y="4635"/>
                <a:ext cx="86" cy="171"/>
                <a:chOff x="3527" y="4546"/>
                <a:chExt cx="86" cy="171"/>
              </a:xfrm>
            </p:grpSpPr>
            <p:cxnSp>
              <p:nvCxnSpPr>
                <p:cNvPr id="244" name="AutoShape 34"/>
                <p:cNvCxnSpPr>
                  <a:cxnSpLocks noChangeShapeType="1"/>
                </p:cNvCxnSpPr>
                <p:nvPr/>
              </p:nvCxnSpPr>
              <p:spPr bwMode="auto">
                <a:xfrm flipV="1">
                  <a:off x="3527" y="4546"/>
                  <a:ext cx="43" cy="171"/>
                </a:xfrm>
                <a:prstGeom prst="straightConnector1">
                  <a:avLst/>
                </a:prstGeom>
                <a:noFill/>
                <a:ln w="28575">
                  <a:solidFill>
                    <a:srgbClr val="AC02CE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245" name="AutoShape 35"/>
                <p:cNvCxnSpPr>
                  <a:cxnSpLocks noChangeShapeType="1"/>
                </p:cNvCxnSpPr>
                <p:nvPr/>
              </p:nvCxnSpPr>
              <p:spPr bwMode="auto">
                <a:xfrm flipH="1" flipV="1">
                  <a:off x="3570" y="4546"/>
                  <a:ext cx="43" cy="171"/>
                </a:xfrm>
                <a:prstGeom prst="straightConnector1">
                  <a:avLst/>
                </a:prstGeom>
                <a:noFill/>
                <a:ln w="28575">
                  <a:solidFill>
                    <a:srgbClr val="AC02CE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238" name="Group 237"/>
              <p:cNvGrpSpPr>
                <a:grpSpLocks/>
              </p:cNvGrpSpPr>
              <p:nvPr/>
            </p:nvGrpSpPr>
            <p:grpSpPr bwMode="auto">
              <a:xfrm>
                <a:off x="5508" y="4635"/>
                <a:ext cx="86" cy="171"/>
                <a:chOff x="3527" y="4546"/>
                <a:chExt cx="86" cy="171"/>
              </a:xfrm>
            </p:grpSpPr>
            <p:cxnSp>
              <p:nvCxnSpPr>
                <p:cNvPr id="242" name="AutoShape 37"/>
                <p:cNvCxnSpPr>
                  <a:cxnSpLocks noChangeShapeType="1"/>
                </p:cNvCxnSpPr>
                <p:nvPr/>
              </p:nvCxnSpPr>
              <p:spPr bwMode="auto">
                <a:xfrm flipV="1">
                  <a:off x="3527" y="4546"/>
                  <a:ext cx="43" cy="171"/>
                </a:xfrm>
                <a:prstGeom prst="straightConnector1">
                  <a:avLst/>
                </a:prstGeom>
                <a:noFill/>
                <a:ln w="28575">
                  <a:solidFill>
                    <a:srgbClr val="AC02CE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243" name="AutoShape 38"/>
                <p:cNvCxnSpPr>
                  <a:cxnSpLocks noChangeShapeType="1"/>
                </p:cNvCxnSpPr>
                <p:nvPr/>
              </p:nvCxnSpPr>
              <p:spPr bwMode="auto">
                <a:xfrm flipH="1" flipV="1">
                  <a:off x="3570" y="4546"/>
                  <a:ext cx="43" cy="171"/>
                </a:xfrm>
                <a:prstGeom prst="straightConnector1">
                  <a:avLst/>
                </a:prstGeom>
                <a:noFill/>
                <a:ln w="28575">
                  <a:solidFill>
                    <a:srgbClr val="AC02CE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239" name="Group 238"/>
              <p:cNvGrpSpPr>
                <a:grpSpLocks/>
              </p:cNvGrpSpPr>
              <p:nvPr/>
            </p:nvGrpSpPr>
            <p:grpSpPr bwMode="auto">
              <a:xfrm>
                <a:off x="5594" y="4635"/>
                <a:ext cx="86" cy="171"/>
                <a:chOff x="3527" y="4546"/>
                <a:chExt cx="86" cy="171"/>
              </a:xfrm>
            </p:grpSpPr>
            <p:cxnSp>
              <p:nvCxnSpPr>
                <p:cNvPr id="240" name="AutoShape 40"/>
                <p:cNvCxnSpPr>
                  <a:cxnSpLocks noChangeShapeType="1"/>
                </p:cNvCxnSpPr>
                <p:nvPr/>
              </p:nvCxnSpPr>
              <p:spPr bwMode="auto">
                <a:xfrm flipV="1">
                  <a:off x="3527" y="4546"/>
                  <a:ext cx="43" cy="171"/>
                </a:xfrm>
                <a:prstGeom prst="straightConnector1">
                  <a:avLst/>
                </a:prstGeom>
                <a:noFill/>
                <a:ln w="28575">
                  <a:solidFill>
                    <a:srgbClr val="AC02CE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241" name="AutoShape 41"/>
                <p:cNvCxnSpPr>
                  <a:cxnSpLocks noChangeShapeType="1"/>
                </p:cNvCxnSpPr>
                <p:nvPr/>
              </p:nvCxnSpPr>
              <p:spPr bwMode="auto">
                <a:xfrm flipH="1" flipV="1">
                  <a:off x="3570" y="4546"/>
                  <a:ext cx="43" cy="171"/>
                </a:xfrm>
                <a:prstGeom prst="straightConnector1">
                  <a:avLst/>
                </a:prstGeom>
                <a:noFill/>
                <a:ln w="28575">
                  <a:solidFill>
                    <a:srgbClr val="AC02CE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  <p:sp>
          <p:nvSpPr>
            <p:cNvPr id="258" name="Rectangle 257"/>
            <p:cNvSpPr>
              <a:spLocks noChangeArrowheads="1"/>
            </p:cNvSpPr>
            <p:nvPr/>
          </p:nvSpPr>
          <p:spPr bwMode="auto">
            <a:xfrm>
              <a:off x="9396618" y="901854"/>
              <a:ext cx="299228" cy="169904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4488" tIns="47244" rIns="94488" bIns="47244" anchor="t" anchorCtr="0" upright="1">
              <a:noAutofit/>
            </a:bodyPr>
            <a:lstStyle/>
            <a:p>
              <a:endParaRPr lang="en-US" sz="2480"/>
            </a:p>
          </p:txBody>
        </p:sp>
        <p:grpSp>
          <p:nvGrpSpPr>
            <p:cNvPr id="259" name="Group 258"/>
            <p:cNvGrpSpPr>
              <a:grpSpLocks/>
            </p:cNvGrpSpPr>
            <p:nvPr/>
          </p:nvGrpSpPr>
          <p:grpSpPr bwMode="auto">
            <a:xfrm>
              <a:off x="9691311" y="1840021"/>
              <a:ext cx="876146" cy="249426"/>
              <a:chOff x="4907" y="4402"/>
              <a:chExt cx="773" cy="186"/>
            </a:xfrm>
          </p:grpSpPr>
          <p:cxnSp>
            <p:nvCxnSpPr>
              <p:cNvPr id="260" name="AutoShape 4"/>
              <p:cNvCxnSpPr>
                <a:cxnSpLocks noChangeShapeType="1"/>
              </p:cNvCxnSpPr>
              <p:nvPr/>
            </p:nvCxnSpPr>
            <p:spPr bwMode="auto">
              <a:xfrm>
                <a:off x="5303" y="4402"/>
                <a:ext cx="0" cy="186"/>
              </a:xfrm>
              <a:prstGeom prst="straightConnector1">
                <a:avLst/>
              </a:prstGeom>
              <a:noFill/>
              <a:ln w="28575">
                <a:solidFill>
                  <a:srgbClr val="AC02CE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1" name="AutoShape 5"/>
              <p:cNvCxnSpPr>
                <a:cxnSpLocks noChangeShapeType="1"/>
              </p:cNvCxnSpPr>
              <p:nvPr/>
            </p:nvCxnSpPr>
            <p:spPr bwMode="auto">
              <a:xfrm>
                <a:off x="4907" y="4494"/>
                <a:ext cx="396" cy="0"/>
              </a:xfrm>
              <a:prstGeom prst="straightConnector1">
                <a:avLst/>
              </a:prstGeom>
              <a:noFill/>
              <a:ln w="28575">
                <a:solidFill>
                  <a:srgbClr val="AC02CE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2" name="AutoShape 6"/>
              <p:cNvCxnSpPr>
                <a:cxnSpLocks noChangeShapeType="1"/>
              </p:cNvCxnSpPr>
              <p:nvPr/>
            </p:nvCxnSpPr>
            <p:spPr bwMode="auto">
              <a:xfrm>
                <a:off x="5303" y="4402"/>
                <a:ext cx="91" cy="0"/>
              </a:xfrm>
              <a:prstGeom prst="straightConnector1">
                <a:avLst/>
              </a:prstGeom>
              <a:noFill/>
              <a:ln w="28575">
                <a:solidFill>
                  <a:srgbClr val="AC02CE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3" name="AutoShape 7"/>
              <p:cNvCxnSpPr>
                <a:cxnSpLocks noChangeShapeType="1"/>
              </p:cNvCxnSpPr>
              <p:nvPr/>
            </p:nvCxnSpPr>
            <p:spPr bwMode="auto">
              <a:xfrm>
                <a:off x="5303" y="4588"/>
                <a:ext cx="91" cy="0"/>
              </a:xfrm>
              <a:prstGeom prst="straightConnector1">
                <a:avLst/>
              </a:prstGeom>
              <a:noFill/>
              <a:ln w="28575">
                <a:solidFill>
                  <a:srgbClr val="AC02CE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4" name="AutoShape 8"/>
              <p:cNvCxnSpPr>
                <a:cxnSpLocks noChangeShapeType="1"/>
              </p:cNvCxnSpPr>
              <p:nvPr/>
            </p:nvCxnSpPr>
            <p:spPr bwMode="auto">
              <a:xfrm>
                <a:off x="5364" y="4444"/>
                <a:ext cx="0" cy="102"/>
              </a:xfrm>
              <a:prstGeom prst="straightConnector1">
                <a:avLst/>
              </a:prstGeom>
              <a:noFill/>
              <a:ln w="28575">
                <a:solidFill>
                  <a:srgbClr val="AC02CE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5" name="AutoShape 9"/>
              <p:cNvCxnSpPr>
                <a:cxnSpLocks noChangeShapeType="1"/>
              </p:cNvCxnSpPr>
              <p:nvPr/>
            </p:nvCxnSpPr>
            <p:spPr bwMode="auto">
              <a:xfrm>
                <a:off x="5364" y="4494"/>
                <a:ext cx="316" cy="0"/>
              </a:xfrm>
              <a:prstGeom prst="straightConnector1">
                <a:avLst/>
              </a:prstGeom>
              <a:noFill/>
              <a:ln w="28575">
                <a:solidFill>
                  <a:srgbClr val="AC02CE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cxnSp>
          <p:nvCxnSpPr>
            <p:cNvPr id="266" name="Straight Arrow Connector 265"/>
            <p:cNvCxnSpPr/>
            <p:nvPr/>
          </p:nvCxnSpPr>
          <p:spPr>
            <a:xfrm>
              <a:off x="9730550" y="2244882"/>
              <a:ext cx="7874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olid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7" name="Rectangle 266"/>
            <p:cNvSpPr>
              <a:spLocks noChangeArrowheads="1"/>
            </p:cNvSpPr>
            <p:nvPr/>
          </p:nvSpPr>
          <p:spPr bwMode="auto">
            <a:xfrm>
              <a:off x="10553856" y="1138023"/>
              <a:ext cx="446574" cy="117125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4488" tIns="47244" rIns="94488" bIns="47244" anchor="t" anchorCtr="0" upright="1">
              <a:noAutofit/>
            </a:bodyPr>
            <a:lstStyle/>
            <a:p>
              <a:endParaRPr lang="en-US" sz="2480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69" name="Rectangle 268"/>
              <p:cNvSpPr/>
              <p:nvPr/>
            </p:nvSpPr>
            <p:spPr>
              <a:xfrm>
                <a:off x="7394060" y="4660862"/>
                <a:ext cx="3361433" cy="9332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spcBef>
                    <a:spcPts val="620"/>
                  </a:spcBef>
                  <a:spcAft>
                    <a:spcPts val="62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ea typeface="Times New Roman"/>
                              <a:cs typeface="Times New Roman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Times New Roman"/>
                                  <a:cs typeface="Times New Roman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/>
                                  <a:ea typeface="Times New Roman"/>
                                  <a:cs typeface="Times New Roman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400">
                                  <a:latin typeface="Cambria Math"/>
                                  <a:ea typeface="Times New Roman"/>
                                  <a:cs typeface="Times New Roman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Times New Roman"/>
                                  <a:cs typeface="Times New Roman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/>
                                  <a:ea typeface="Times New Roman"/>
                                  <a:cs typeface="Times New Roman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400">
                                  <a:latin typeface="Cambria Math"/>
                                  <a:ea typeface="Times New Roman"/>
                                  <a:cs typeface="Times New Roman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US" sz="2400">
                          <a:latin typeface="Cambria Math"/>
                          <a:ea typeface="Times New Roman"/>
                          <a:cs typeface="Times New Roman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ea typeface="Times New Roman"/>
                              <a:cs typeface="Times New Roman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/>
                            </a:rPr>
                            <m:t>𝑐</m:t>
                          </m:r>
                          <m:r>
                            <a:rPr lang="en-US" sz="2400" i="1">
                              <a:latin typeface="Cambria Math"/>
                            </a:rPr>
                            <m:t> </m:t>
                          </m:r>
                          <m:r>
                            <a:rPr lang="en-US" sz="2400" i="1">
                              <a:latin typeface="Cambria Math"/>
                            </a:rPr>
                            <m:t>𝑠</m:t>
                          </m:r>
                          <m:r>
                            <a:rPr lang="en-US" sz="2400" i="1">
                              <a:latin typeface="Cambria Math"/>
                            </a:rPr>
                            <m:t>+</m:t>
                          </m:r>
                          <m:r>
                            <a:rPr lang="en-US" sz="2400" i="1">
                              <a:latin typeface="Cambria Math"/>
                            </a:rPr>
                            <m:t>𝑘</m:t>
                          </m:r>
                          <m:r>
                            <a:rPr lang="en-US" sz="2400">
                              <a:latin typeface="Cambria Math"/>
                              <a:ea typeface="Times New Roman"/>
                              <a:cs typeface="Times New Roman"/>
                            </a:rPr>
                            <m:t>+</m:t>
                          </m:r>
                          <m:r>
                            <a:rPr lang="en-US" sz="2400" b="0" i="1">
                              <a:latin typeface="Cambria Math"/>
                              <a:ea typeface="Times New Roman"/>
                              <a:cs typeface="Times New Roman"/>
                            </a:rPr>
                            <m:t>𝐻</m:t>
                          </m:r>
                        </m:num>
                        <m:den>
                          <m:r>
                            <a:rPr lang="en-US" sz="2400" i="1">
                              <a:latin typeface="Cambria Math"/>
                              <a:ea typeface="Times New Roman"/>
                              <a:cs typeface="Times New Roman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Times New Roman"/>
                                  <a:cs typeface="Times New Roman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/>
                                  <a:ea typeface="Times New Roman"/>
                                  <a:cs typeface="Times New Roman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n-US" sz="2400">
                                  <a:latin typeface="Cambria Math"/>
                                  <a:ea typeface="Times New Roman"/>
                                  <a:cs typeface="Times New Roman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>
                              <a:latin typeface="Cambria Math"/>
                              <a:ea typeface="Times New Roman"/>
                              <a:cs typeface="Times New Roman"/>
                            </a:rPr>
                            <m:t>+</m:t>
                          </m:r>
                          <m:r>
                            <a:rPr lang="en-US" sz="2400" i="1">
                              <a:latin typeface="Cambria Math"/>
                              <a:ea typeface="Times New Roman"/>
                              <a:cs typeface="Times New Roman"/>
                            </a:rPr>
                            <m:t>𝑐𝑠</m:t>
                          </m:r>
                          <m:r>
                            <a:rPr lang="en-US" sz="2400">
                              <a:latin typeface="Cambria Math"/>
                              <a:ea typeface="Times New Roman"/>
                              <a:cs typeface="Times New Roman"/>
                            </a:rPr>
                            <m:t>+</m:t>
                          </m:r>
                          <m:r>
                            <a:rPr lang="en-US" sz="2400" i="1">
                              <a:latin typeface="Cambria Math"/>
                              <a:ea typeface="Times New Roman"/>
                              <a:cs typeface="Times New Roman"/>
                            </a:rPr>
                            <m:t>𝑘</m:t>
                          </m:r>
                          <m:r>
                            <a:rPr lang="en-US" sz="2400">
                              <a:latin typeface="Cambria Math"/>
                              <a:ea typeface="Times New Roman"/>
                              <a:cs typeface="Times New Roman"/>
                            </a:rPr>
                            <m:t>+</m:t>
                          </m:r>
                          <m:r>
                            <a:rPr lang="en-US" sz="2400" b="0" i="1">
                              <a:latin typeface="Cambria Math"/>
                              <a:ea typeface="Times New Roman"/>
                              <a:cs typeface="Times New Roman"/>
                            </a:rPr>
                            <m:t>𝐻</m:t>
                          </m:r>
                        </m:den>
                      </m:f>
                    </m:oMath>
                  </m:oMathPara>
                </a14:m>
                <a:endParaRPr lang="en-US" sz="2400" dirty="0">
                  <a:latin typeface="Arial"/>
                  <a:ea typeface="Times New Roman"/>
                  <a:cs typeface="Times New Roman"/>
                </a:endParaRPr>
              </a:p>
            </p:txBody>
          </p:sp>
        </mc:Choice>
        <mc:Fallback>
          <p:sp>
            <p:nvSpPr>
              <p:cNvPr id="269" name="Rectangle 26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4060" y="4660862"/>
                <a:ext cx="3361433" cy="933269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0" name="Rectangle 269"/>
              <p:cNvSpPr/>
              <p:nvPr/>
            </p:nvSpPr>
            <p:spPr>
              <a:xfrm>
                <a:off x="7473060" y="3683752"/>
                <a:ext cx="3270126" cy="53860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spcBef>
                    <a:spcPts val="620"/>
                  </a:spcBef>
                  <a:spcAft>
                    <a:spcPts val="62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  <a:ea typeface="Times New Roman"/>
                          <a:cs typeface="Times New Roman"/>
                        </a:rPr>
                        <m:t>𝐹</m:t>
                      </m:r>
                      <m:r>
                        <a:rPr lang="en-US" sz="2400" b="0" i="1" smtClean="0">
                          <a:latin typeface="Cambria Math"/>
                          <a:ea typeface="Times New Roman"/>
                          <a:cs typeface="Times New Roman"/>
                        </a:rPr>
                        <m:t>=−</m:t>
                      </m:r>
                      <m:r>
                        <a:rPr lang="en-US" sz="2400" i="1">
                          <a:latin typeface="Cambria Math"/>
                          <a:ea typeface="Times New Roman"/>
                          <a:cs typeface="Times New Roman"/>
                        </a:rPr>
                        <m:t>𝐻</m:t>
                      </m:r>
                      <m:r>
                        <a:rPr lang="en-US" sz="2400">
                          <a:latin typeface="Cambria Math"/>
                          <a:ea typeface="Times New Roman"/>
                          <a:cs typeface="Times New Roman"/>
                        </a:rPr>
                        <m:t> (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ea typeface="Times New Roman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/>
                              <a:ea typeface="Times New Roman"/>
                              <a:cs typeface="Times New Roman"/>
                            </a:rPr>
                            <m:t>𝑋</m:t>
                          </m:r>
                        </m:e>
                        <m:sub>
                          <m:r>
                            <a:rPr lang="en-US" sz="2400">
                              <a:latin typeface="Cambria Math"/>
                              <a:ea typeface="Times New Roman"/>
                              <a:cs typeface="Times New Roman"/>
                            </a:rPr>
                            <m:t>1</m:t>
                          </m:r>
                        </m:sub>
                      </m:sSub>
                      <m:r>
                        <a:rPr lang="en-US" sz="2400" i="1">
                          <a:latin typeface="Cambria Math"/>
                          <a:ea typeface="Times New Roman"/>
                          <a:cs typeface="Times New Roman"/>
                        </a:rPr>
                        <m:t>−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ea typeface="Times New Roman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/>
                              <a:ea typeface="Times New Roman"/>
                              <a:cs typeface="Times New Roman"/>
                            </a:rPr>
                            <m:t>𝑋</m:t>
                          </m:r>
                        </m:e>
                        <m:sub>
                          <m:r>
                            <a:rPr lang="en-US" sz="2400">
                              <a:latin typeface="Cambria Math"/>
                              <a:ea typeface="Times New Roman"/>
                              <a:cs typeface="Times New Roman"/>
                            </a:rPr>
                            <m:t>0</m:t>
                          </m:r>
                        </m:sub>
                      </m:sSub>
                      <m:r>
                        <a:rPr lang="en-US" sz="2400" b="1" i="0" smtClean="0">
                          <a:latin typeface="Cambria Math" panose="02040503050406030204" pitchFamily="18" charset="0"/>
                          <a:ea typeface="Times New Roman"/>
                          <a:cs typeface="Times New Roman"/>
                        </a:rPr>
                        <m:t>+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Times New Roman"/>
                          <a:cs typeface="Times New Roman"/>
                        </a:rPr>
                        <m:t>𝑁</m:t>
                      </m:r>
                      <m:r>
                        <a:rPr lang="en-US" sz="2400" b="0" i="1">
                          <a:latin typeface="Cambria Math"/>
                          <a:ea typeface="Times New Roman"/>
                          <a:cs typeface="Times New Roman"/>
                        </a:rPr>
                        <m:t>)</m:t>
                      </m:r>
                    </m:oMath>
                  </m:oMathPara>
                </a14:m>
                <a:endParaRPr lang="en-US" sz="2400" b="0" i="1" dirty="0">
                  <a:latin typeface="Arial"/>
                  <a:ea typeface="Times New Roman"/>
                  <a:cs typeface="Times New Roman"/>
                </a:endParaRPr>
              </a:p>
            </p:txBody>
          </p:sp>
        </mc:Choice>
        <mc:Fallback>
          <p:sp>
            <p:nvSpPr>
              <p:cNvPr id="270" name="Rectangle 26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3060" y="3683752"/>
                <a:ext cx="3270126" cy="538609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1" name="Rectangle 270"/>
              <p:cNvSpPr/>
              <p:nvPr/>
            </p:nvSpPr>
            <p:spPr>
              <a:xfrm>
                <a:off x="7867865" y="5942230"/>
                <a:ext cx="2537939" cy="6504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spcBef>
                    <a:spcPts val="620"/>
                  </a:spcBef>
                  <a:spcAft>
                    <a:spcPts val="62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Times New Roman"/>
                              <a:cs typeface="Times New Roman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400" b="0" i="1">
                                  <a:latin typeface="Cambria Math" panose="02040503050406030204" pitchFamily="18" charset="0"/>
                                  <a:ea typeface="Times New Roman"/>
                                  <a:cs typeface="Times New Roman"/>
                                </a:rPr>
                              </m:ctrlPr>
                            </m:limLowPr>
                            <m:e>
                              <m:r>
                                <a:rPr lang="en-US" sz="2400" b="0" i="1">
                                  <a:latin typeface="Cambria Math"/>
                                  <a:ea typeface="Times New Roman"/>
                                  <a:cs typeface="Times New Roman"/>
                                </a:rPr>
                                <m:t>𝑙𝑖𝑚</m:t>
                              </m:r>
                            </m:e>
                            <m:lim>
                              <m:r>
                                <a:rPr lang="en-US" sz="2400" b="0" i="1">
                                  <a:latin typeface="Cambria Math"/>
                                  <a:ea typeface="Times New Roman"/>
                                  <a:cs typeface="Times New Roman"/>
                                </a:rPr>
                                <m:t>𝐻</m:t>
                              </m:r>
                              <m:r>
                                <a:rPr lang="en-US" sz="2400" b="0" i="1">
                                  <a:latin typeface="Cambria Math"/>
                                  <a:ea typeface="Times New Roman"/>
                                  <a:cs typeface="Times New Roman"/>
                                </a:rPr>
                                <m:t>→∞</m:t>
                              </m:r>
                            </m:lim>
                          </m:limLow>
                        </m:fName>
                        <m:e>
                          <m:sSub>
                            <m:sSubPr>
                              <m:ctrlPr>
                                <a:rPr lang="en-US" sz="2400" b="0" i="1">
                                  <a:latin typeface="Cambria Math" panose="02040503050406030204" pitchFamily="18" charset="0"/>
                                  <a:ea typeface="Times New Roman"/>
                                  <a:cs typeface="Times New Roman"/>
                                </a:rPr>
                              </m:ctrlPr>
                            </m:sSubPr>
                            <m:e>
                              <m:r>
                                <a:rPr lang="en-US" sz="2400" b="0" i="1">
                                  <a:latin typeface="Cambria Math"/>
                                  <a:ea typeface="Times New Roman"/>
                                  <a:cs typeface="Times New Roman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400" b="0" i="1">
                                  <a:latin typeface="Cambria Math"/>
                                  <a:ea typeface="Times New Roman"/>
                                  <a:cs typeface="Times New Roman"/>
                                </a:rPr>
                                <m:t>1</m:t>
                              </m:r>
                            </m:sub>
                          </m:sSub>
                        </m:e>
                      </m:func>
                      <m:r>
                        <a:rPr lang="en-US" sz="2400" b="0" i="1">
                          <a:latin typeface="Cambria Math"/>
                          <a:ea typeface="Times New Roman"/>
                          <a:cs typeface="Times New Roman"/>
                        </a:rPr>
                        <m:t>=</m:t>
                      </m:r>
                      <m:sSub>
                        <m:sSubPr>
                          <m:ctrlPr>
                            <a:rPr lang="en-US" sz="2400" b="0" i="1">
                              <a:latin typeface="Cambria Math" panose="02040503050406030204" pitchFamily="18" charset="0"/>
                              <a:ea typeface="Times New Roman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sz="2400" b="0" i="1">
                              <a:latin typeface="Cambria Math"/>
                              <a:ea typeface="Times New Roman"/>
                              <a:cs typeface="Times New Roman"/>
                            </a:rPr>
                            <m:t>𝑋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Times New Roman"/>
                              <a:cs typeface="Times New Roman"/>
                            </a:rPr>
                            <m:t>0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  <a:ea typeface="Times New Roman"/>
                          <a:cs typeface="Times New Roman"/>
                        </a:rPr>
                        <m:t>+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Times New Roman"/>
                          <a:cs typeface="Times New Roman"/>
                        </a:rPr>
                        <m:t>𝑁</m:t>
                      </m:r>
                    </m:oMath>
                  </m:oMathPara>
                </a14:m>
                <a:endParaRPr lang="en-US" sz="2400" b="0" i="1" dirty="0">
                  <a:latin typeface="Arial"/>
                  <a:ea typeface="Times New Roman"/>
                  <a:cs typeface="Times New Roman"/>
                </a:endParaRPr>
              </a:p>
            </p:txBody>
          </p:sp>
        </mc:Choice>
        <mc:Fallback>
          <p:sp>
            <p:nvSpPr>
              <p:cNvPr id="271" name="Rectangle 27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7865" y="5942230"/>
                <a:ext cx="2537939" cy="650499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/>
          <p:cNvGrpSpPr/>
          <p:nvPr/>
        </p:nvGrpSpPr>
        <p:grpSpPr>
          <a:xfrm>
            <a:off x="1440543" y="1365786"/>
            <a:ext cx="5362255" cy="5050035"/>
            <a:chOff x="786762" y="1245325"/>
            <a:chExt cx="5362255" cy="5050035"/>
          </a:xfrm>
        </p:grpSpPr>
        <p:grpSp>
          <p:nvGrpSpPr>
            <p:cNvPr id="273" name="Group 272"/>
            <p:cNvGrpSpPr/>
            <p:nvPr/>
          </p:nvGrpSpPr>
          <p:grpSpPr>
            <a:xfrm>
              <a:off x="786762" y="1728440"/>
              <a:ext cx="2047240" cy="4566920"/>
              <a:chOff x="2429569" y="1971528"/>
              <a:chExt cx="1981200" cy="4419600"/>
            </a:xfrm>
          </p:grpSpPr>
          <p:cxnSp>
            <p:nvCxnSpPr>
              <p:cNvPr id="274" name="Straight Connector 273"/>
              <p:cNvCxnSpPr/>
              <p:nvPr/>
            </p:nvCxnSpPr>
            <p:spPr>
              <a:xfrm rot="5400000">
                <a:off x="2391469" y="5438628"/>
                <a:ext cx="990600" cy="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5" name="Straight Connector 274"/>
              <p:cNvCxnSpPr/>
              <p:nvPr/>
            </p:nvCxnSpPr>
            <p:spPr>
              <a:xfrm rot="5400000">
                <a:off x="2239069" y="5438628"/>
                <a:ext cx="990600" cy="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6" name="Straight Connector 275"/>
              <p:cNvCxnSpPr/>
              <p:nvPr/>
            </p:nvCxnSpPr>
            <p:spPr>
              <a:xfrm rot="5400000">
                <a:off x="2658169" y="4333728"/>
                <a:ext cx="6096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" name="Straight Connector 276"/>
              <p:cNvCxnSpPr/>
              <p:nvPr/>
            </p:nvCxnSpPr>
            <p:spPr>
              <a:xfrm rot="5400000">
                <a:off x="2581969" y="4333728"/>
                <a:ext cx="6096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8" name="Flowchart: Direct Access Storage 39"/>
              <p:cNvSpPr/>
              <p:nvPr/>
            </p:nvSpPr>
            <p:spPr>
              <a:xfrm>
                <a:off x="2505769" y="4333728"/>
                <a:ext cx="685800" cy="914400"/>
              </a:xfrm>
              <a:prstGeom prst="flowChartMagneticDrum">
                <a:avLst/>
              </a:prstGeom>
              <a:solidFill>
                <a:schemeClr val="bg1">
                  <a:lumMod val="8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279" name="Cube 278"/>
              <p:cNvSpPr/>
              <p:nvPr/>
            </p:nvSpPr>
            <p:spPr>
              <a:xfrm>
                <a:off x="2429569" y="3343128"/>
                <a:ext cx="914400" cy="838200"/>
              </a:xfrm>
              <a:prstGeom prst="cube">
                <a:avLst>
                  <a:gd name="adj" fmla="val 49423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280" name="Flowchart: Direct Access Storage 53"/>
              <p:cNvSpPr/>
              <p:nvPr/>
            </p:nvSpPr>
            <p:spPr>
              <a:xfrm>
                <a:off x="2505769" y="5476728"/>
                <a:ext cx="685800" cy="914400"/>
              </a:xfrm>
              <a:prstGeom prst="flowChartMagneticDrum">
                <a:avLst/>
              </a:prstGeom>
              <a:solidFill>
                <a:schemeClr val="bg1">
                  <a:lumMod val="8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grpSp>
            <p:nvGrpSpPr>
              <p:cNvPr id="281" name="Group 280"/>
              <p:cNvGrpSpPr/>
              <p:nvPr/>
            </p:nvGrpSpPr>
            <p:grpSpPr>
              <a:xfrm>
                <a:off x="2688649" y="4226255"/>
                <a:ext cx="184114" cy="1023547"/>
                <a:chOff x="1752600" y="4159727"/>
                <a:chExt cx="184114" cy="1023547"/>
              </a:xfrm>
            </p:grpSpPr>
            <p:sp>
              <p:nvSpPr>
                <p:cNvPr id="303" name="Freeform 302"/>
                <p:cNvSpPr/>
                <p:nvPr/>
              </p:nvSpPr>
              <p:spPr>
                <a:xfrm>
                  <a:off x="1752600" y="4159727"/>
                  <a:ext cx="107914" cy="1022754"/>
                </a:xfrm>
                <a:custGeom>
                  <a:avLst/>
                  <a:gdLst>
                    <a:gd name="connsiteX0" fmla="*/ 4845 w 107914"/>
                    <a:gd name="connsiteY0" fmla="*/ 0 h 1022754"/>
                    <a:gd name="connsiteX1" fmla="*/ 4845 w 107914"/>
                    <a:gd name="connsiteY1" fmla="*/ 589339 h 1022754"/>
                    <a:gd name="connsiteX2" fmla="*/ 33916 w 107914"/>
                    <a:gd name="connsiteY2" fmla="*/ 882687 h 1022754"/>
                    <a:gd name="connsiteX3" fmla="*/ 107914 w 107914"/>
                    <a:gd name="connsiteY3" fmla="*/ 1022754 h 1022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7914" h="1022754">
                      <a:moveTo>
                        <a:pt x="4845" y="0"/>
                      </a:moveTo>
                      <a:cubicBezTo>
                        <a:pt x="2422" y="221112"/>
                        <a:pt x="0" y="442225"/>
                        <a:pt x="4845" y="589339"/>
                      </a:cubicBezTo>
                      <a:cubicBezTo>
                        <a:pt x="9690" y="736453"/>
                        <a:pt x="16738" y="810451"/>
                        <a:pt x="33916" y="882687"/>
                      </a:cubicBezTo>
                      <a:cubicBezTo>
                        <a:pt x="51094" y="954923"/>
                        <a:pt x="79504" y="988838"/>
                        <a:pt x="107914" y="1022754"/>
                      </a:cubicBezTo>
                    </a:path>
                  </a:pathLst>
                </a:cu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304" name="Freeform 303"/>
                <p:cNvSpPr/>
                <p:nvPr/>
              </p:nvSpPr>
              <p:spPr>
                <a:xfrm>
                  <a:off x="1828800" y="4160520"/>
                  <a:ext cx="107914" cy="1022754"/>
                </a:xfrm>
                <a:custGeom>
                  <a:avLst/>
                  <a:gdLst>
                    <a:gd name="connsiteX0" fmla="*/ 4845 w 107914"/>
                    <a:gd name="connsiteY0" fmla="*/ 0 h 1022754"/>
                    <a:gd name="connsiteX1" fmla="*/ 4845 w 107914"/>
                    <a:gd name="connsiteY1" fmla="*/ 589339 h 1022754"/>
                    <a:gd name="connsiteX2" fmla="*/ 33916 w 107914"/>
                    <a:gd name="connsiteY2" fmla="*/ 882687 h 1022754"/>
                    <a:gd name="connsiteX3" fmla="*/ 107914 w 107914"/>
                    <a:gd name="connsiteY3" fmla="*/ 1022754 h 1022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7914" h="1022754">
                      <a:moveTo>
                        <a:pt x="4845" y="0"/>
                      </a:moveTo>
                      <a:cubicBezTo>
                        <a:pt x="2422" y="221112"/>
                        <a:pt x="0" y="442225"/>
                        <a:pt x="4845" y="589339"/>
                      </a:cubicBezTo>
                      <a:cubicBezTo>
                        <a:pt x="9690" y="736453"/>
                        <a:pt x="16738" y="810451"/>
                        <a:pt x="33916" y="882687"/>
                      </a:cubicBezTo>
                      <a:cubicBezTo>
                        <a:pt x="51094" y="954923"/>
                        <a:pt x="79504" y="988838"/>
                        <a:pt x="107914" y="1022754"/>
                      </a:cubicBezTo>
                    </a:path>
                  </a:pathLst>
                </a:cu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</p:grpSp>
          <p:cxnSp>
            <p:nvCxnSpPr>
              <p:cNvPr id="282" name="Straight Connector 281"/>
              <p:cNvCxnSpPr/>
              <p:nvPr/>
            </p:nvCxnSpPr>
            <p:spPr>
              <a:xfrm rot="5400000">
                <a:off x="2661217" y="4219428"/>
                <a:ext cx="762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3" name="Straight Connector 282"/>
              <p:cNvCxnSpPr/>
              <p:nvPr/>
            </p:nvCxnSpPr>
            <p:spPr>
              <a:xfrm rot="5400000">
                <a:off x="2734369" y="4219428"/>
                <a:ext cx="762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4" name="Straight Connector 283"/>
              <p:cNvCxnSpPr/>
              <p:nvPr/>
            </p:nvCxnSpPr>
            <p:spPr>
              <a:xfrm rot="5400000">
                <a:off x="2315269" y="5438628"/>
                <a:ext cx="990600" cy="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5" name="Straight Connector 284"/>
              <p:cNvCxnSpPr/>
              <p:nvPr/>
            </p:nvCxnSpPr>
            <p:spPr>
              <a:xfrm rot="5400000">
                <a:off x="2162869" y="5438628"/>
                <a:ext cx="990600" cy="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6" name="Straight Connector 285"/>
              <p:cNvCxnSpPr/>
              <p:nvPr/>
            </p:nvCxnSpPr>
            <p:spPr>
              <a:xfrm rot="16200000" flipH="1">
                <a:off x="2537839" y="3430062"/>
                <a:ext cx="381000" cy="5473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7" name="Straight Connector 286"/>
              <p:cNvCxnSpPr/>
              <p:nvPr/>
            </p:nvCxnSpPr>
            <p:spPr>
              <a:xfrm rot="16200000" flipH="1">
                <a:off x="2592571" y="3430062"/>
                <a:ext cx="381000" cy="5473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8" name="Straight Connector 287"/>
              <p:cNvCxnSpPr/>
              <p:nvPr/>
            </p:nvCxnSpPr>
            <p:spPr>
              <a:xfrm rot="5400000">
                <a:off x="2856421" y="3277596"/>
                <a:ext cx="381000" cy="54864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9" name="Straight Connector 288"/>
              <p:cNvCxnSpPr/>
              <p:nvPr/>
            </p:nvCxnSpPr>
            <p:spPr>
              <a:xfrm rot="5400000">
                <a:off x="2799901" y="3277596"/>
                <a:ext cx="381000" cy="54864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0" name="Cube 289"/>
              <p:cNvSpPr/>
              <p:nvPr/>
            </p:nvSpPr>
            <p:spPr>
              <a:xfrm>
                <a:off x="2429569" y="2428728"/>
                <a:ext cx="914400" cy="838200"/>
              </a:xfrm>
              <a:prstGeom prst="cube">
                <a:avLst>
                  <a:gd name="adj" fmla="val 49423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291" name="Flowchart: Direct Access Storage 50"/>
              <p:cNvSpPr/>
              <p:nvPr/>
            </p:nvSpPr>
            <p:spPr>
              <a:xfrm>
                <a:off x="2962969" y="2352528"/>
                <a:ext cx="152400" cy="152400"/>
              </a:xfrm>
              <a:prstGeom prst="flowChartMagneticDrum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  <a:scene3d>
                <a:camera prst="orthographicFront">
                  <a:rot lat="0" lon="0" rev="540000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292" name="Flowchart: Direct Access Storage 37"/>
              <p:cNvSpPr/>
              <p:nvPr/>
            </p:nvSpPr>
            <p:spPr>
              <a:xfrm>
                <a:off x="3115369" y="2581128"/>
                <a:ext cx="152400" cy="152400"/>
              </a:xfrm>
              <a:prstGeom prst="flowChartMagneticDrum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293" name="Flowchart: Direct Access Storage 38"/>
              <p:cNvSpPr/>
              <p:nvPr/>
            </p:nvSpPr>
            <p:spPr>
              <a:xfrm>
                <a:off x="2962969" y="2962128"/>
                <a:ext cx="152400" cy="152400"/>
              </a:xfrm>
              <a:prstGeom prst="flowChartMagneticDrum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294" name="Flowchart: Direct Access Storage 54"/>
              <p:cNvSpPr/>
              <p:nvPr/>
            </p:nvSpPr>
            <p:spPr>
              <a:xfrm>
                <a:off x="3267769" y="2657328"/>
                <a:ext cx="152400" cy="152400"/>
              </a:xfrm>
              <a:prstGeom prst="flowChartMagneticDrum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cxnSp>
            <p:nvCxnSpPr>
              <p:cNvPr id="295" name="Straight Connector 294"/>
              <p:cNvCxnSpPr/>
              <p:nvPr/>
            </p:nvCxnSpPr>
            <p:spPr>
              <a:xfrm rot="16200000" flipH="1">
                <a:off x="2478337" y="2325162"/>
                <a:ext cx="533400" cy="13093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6" name="Straight Connector 295"/>
              <p:cNvCxnSpPr/>
              <p:nvPr/>
            </p:nvCxnSpPr>
            <p:spPr>
              <a:xfrm rot="5400000">
                <a:off x="2780089" y="2201652"/>
                <a:ext cx="533400" cy="7315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7" name="Flowchart: Direct Access Storage 51"/>
              <p:cNvSpPr/>
              <p:nvPr/>
            </p:nvSpPr>
            <p:spPr>
              <a:xfrm>
                <a:off x="2734369" y="2581128"/>
                <a:ext cx="152400" cy="152400"/>
              </a:xfrm>
              <a:prstGeom prst="flowChartMagneticDrum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  <a:scene3d>
                <a:camera prst="orthographicFront">
                  <a:rot lat="0" lon="0" rev="540000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grpSp>
            <p:nvGrpSpPr>
              <p:cNvPr id="298" name="Group 297"/>
              <p:cNvGrpSpPr/>
              <p:nvPr/>
            </p:nvGrpSpPr>
            <p:grpSpPr>
              <a:xfrm>
                <a:off x="3115369" y="5936976"/>
                <a:ext cx="1295400" cy="0"/>
                <a:chOff x="2057400" y="5867400"/>
                <a:chExt cx="1295400" cy="0"/>
              </a:xfrm>
            </p:grpSpPr>
            <p:cxnSp>
              <p:nvCxnSpPr>
                <p:cNvPr id="299" name="Straight Connector 298"/>
                <p:cNvCxnSpPr/>
                <p:nvPr/>
              </p:nvCxnSpPr>
              <p:spPr>
                <a:xfrm>
                  <a:off x="2514600" y="5867400"/>
                  <a:ext cx="838200" cy="0"/>
                </a:xfrm>
                <a:prstGeom prst="line">
                  <a:avLst/>
                </a:prstGeom>
                <a:ln w="254000" cap="flat" cmpd="sng">
                  <a:solidFill>
                    <a:srgbClr val="FF0000">
                      <a:alpha val="25098"/>
                    </a:srgbClr>
                  </a:solidFill>
                  <a:round/>
                  <a:headEnd type="none" w="sm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0" name="Straight Connector 299"/>
                <p:cNvCxnSpPr/>
                <p:nvPr/>
              </p:nvCxnSpPr>
              <p:spPr>
                <a:xfrm>
                  <a:off x="2362200" y="5867400"/>
                  <a:ext cx="838200" cy="0"/>
                </a:xfrm>
                <a:prstGeom prst="line">
                  <a:avLst/>
                </a:prstGeom>
                <a:ln w="254000" cap="flat" cmpd="sng">
                  <a:solidFill>
                    <a:srgbClr val="FF0000">
                      <a:alpha val="25098"/>
                    </a:srgbClr>
                  </a:solidFill>
                  <a:round/>
                  <a:headEnd type="none" w="sm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1" name="Straight Connector 300"/>
                <p:cNvCxnSpPr/>
                <p:nvPr/>
              </p:nvCxnSpPr>
              <p:spPr>
                <a:xfrm>
                  <a:off x="2209800" y="5867400"/>
                  <a:ext cx="838200" cy="0"/>
                </a:xfrm>
                <a:prstGeom prst="line">
                  <a:avLst/>
                </a:prstGeom>
                <a:ln w="254000" cap="flat" cmpd="sng">
                  <a:solidFill>
                    <a:srgbClr val="FF0000">
                      <a:alpha val="25098"/>
                    </a:srgbClr>
                  </a:solidFill>
                  <a:round/>
                  <a:headEnd type="none" w="sm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2" name="Straight Connector 301"/>
                <p:cNvCxnSpPr/>
                <p:nvPr/>
              </p:nvCxnSpPr>
              <p:spPr>
                <a:xfrm>
                  <a:off x="2057400" y="5867400"/>
                  <a:ext cx="838200" cy="0"/>
                </a:xfrm>
                <a:prstGeom prst="line">
                  <a:avLst/>
                </a:prstGeom>
                <a:ln w="254000" cap="flat" cmpd="sng">
                  <a:solidFill>
                    <a:srgbClr val="FF0000"/>
                  </a:solidFill>
                  <a:round/>
                  <a:headEnd type="none" w="sm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05" name="Rectangle 304"/>
            <p:cNvSpPr/>
            <p:nvPr/>
          </p:nvSpPr>
          <p:spPr>
            <a:xfrm>
              <a:off x="3489738" y="2164182"/>
              <a:ext cx="1855156" cy="629920"/>
            </a:xfrm>
            <a:prstGeom prst="rect">
              <a:avLst/>
            </a:prstGeom>
            <a:gradFill flip="none" rotWithShape="1">
              <a:gsLst>
                <a:gs pos="0">
                  <a:srgbClr val="660066"/>
                </a:gs>
                <a:gs pos="100000">
                  <a:srgbClr val="FFFFFF"/>
                </a:gs>
                <a:gs pos="99000">
                  <a:schemeClr val="accent6"/>
                </a:gs>
              </a:gsLst>
              <a:lin ang="0" scaled="1"/>
              <a:tileRect/>
            </a:gradFill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rgbClr val="FFFF00"/>
                  </a:solidFill>
                </a:rPr>
                <a:t>Damping feedback filter</a:t>
              </a:r>
              <a:endParaRPr lang="en-US" sz="1400" dirty="0">
                <a:solidFill>
                  <a:srgbClr val="FFFF00"/>
                </a:solidFill>
              </a:endParaRPr>
            </a:p>
          </p:txBody>
        </p:sp>
        <p:sp>
          <p:nvSpPr>
            <p:cNvPr id="306" name="Oval 305"/>
            <p:cNvSpPr/>
            <p:nvPr/>
          </p:nvSpPr>
          <p:spPr>
            <a:xfrm>
              <a:off x="2319084" y="2249700"/>
              <a:ext cx="472440" cy="47244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rgbClr val="000000"/>
                  </a:solidFill>
                </a:rPr>
                <a:t>+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  <p:cxnSp>
          <p:nvCxnSpPr>
            <p:cNvPr id="307" name="Straight Connector 306"/>
            <p:cNvCxnSpPr>
              <a:endCxn id="306" idx="2"/>
            </p:cNvCxnSpPr>
            <p:nvPr/>
          </p:nvCxnSpPr>
          <p:spPr>
            <a:xfrm flipV="1">
              <a:off x="1810382" y="2485920"/>
              <a:ext cx="508703" cy="29919"/>
            </a:xfrm>
            <a:prstGeom prst="line">
              <a:avLst/>
            </a:prstGeom>
            <a:ln>
              <a:solidFill>
                <a:srgbClr val="660066"/>
              </a:solidFill>
              <a:prstDash val="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Straight Connector 307"/>
            <p:cNvCxnSpPr>
              <a:endCxn id="306" idx="2"/>
            </p:cNvCxnSpPr>
            <p:nvPr/>
          </p:nvCxnSpPr>
          <p:spPr>
            <a:xfrm flipV="1">
              <a:off x="1495422" y="2485920"/>
              <a:ext cx="823663" cy="344879"/>
            </a:xfrm>
            <a:prstGeom prst="line">
              <a:avLst/>
            </a:prstGeom>
            <a:ln>
              <a:solidFill>
                <a:srgbClr val="660066"/>
              </a:solidFill>
              <a:prstDash val="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" name="Straight Connector 308"/>
            <p:cNvCxnSpPr>
              <a:stCxn id="306" idx="6"/>
              <a:endCxn id="305" idx="1"/>
            </p:cNvCxnSpPr>
            <p:nvPr/>
          </p:nvCxnSpPr>
          <p:spPr>
            <a:xfrm flipV="1">
              <a:off x="2791525" y="2479142"/>
              <a:ext cx="698214" cy="6779"/>
            </a:xfrm>
            <a:prstGeom prst="line">
              <a:avLst/>
            </a:prstGeom>
            <a:ln>
              <a:solidFill>
                <a:srgbClr val="660066"/>
              </a:solidFill>
              <a:prstDash val="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0" name="TextBox 309"/>
            <p:cNvSpPr txBox="1"/>
            <p:nvPr/>
          </p:nvSpPr>
          <p:spPr>
            <a:xfrm>
              <a:off x="2249560" y="1245325"/>
              <a:ext cx="8539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sensor noise</a:t>
              </a:r>
              <a:endParaRPr lang="en-US" sz="1400" dirty="0"/>
            </a:p>
          </p:txBody>
        </p:sp>
        <p:cxnSp>
          <p:nvCxnSpPr>
            <p:cNvPr id="311" name="Straight Connector 310"/>
            <p:cNvCxnSpPr>
              <a:stCxn id="310" idx="2"/>
              <a:endCxn id="306" idx="0"/>
            </p:cNvCxnSpPr>
            <p:nvPr/>
          </p:nvCxnSpPr>
          <p:spPr>
            <a:xfrm flipH="1">
              <a:off x="2555304" y="1768545"/>
              <a:ext cx="121218" cy="481155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" name="Straight Connector 311"/>
            <p:cNvCxnSpPr/>
            <p:nvPr/>
          </p:nvCxnSpPr>
          <p:spPr>
            <a:xfrm flipH="1" flipV="1">
              <a:off x="1495422" y="2909540"/>
              <a:ext cx="1994318" cy="157480"/>
            </a:xfrm>
            <a:prstGeom prst="line">
              <a:avLst/>
            </a:prstGeom>
            <a:ln>
              <a:solidFill>
                <a:srgbClr val="FF6600"/>
              </a:solidFill>
              <a:prstDash val="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3" name="Straight Connector 312"/>
            <p:cNvCxnSpPr/>
            <p:nvPr/>
          </p:nvCxnSpPr>
          <p:spPr>
            <a:xfrm flipH="1">
              <a:off x="3489740" y="3066772"/>
              <a:ext cx="2094870" cy="0"/>
            </a:xfrm>
            <a:prstGeom prst="line">
              <a:avLst/>
            </a:prstGeom>
            <a:ln>
              <a:solidFill>
                <a:srgbClr val="FF6600"/>
              </a:solidFill>
              <a:prstDash val="dash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" name="Straight Connector 313"/>
            <p:cNvCxnSpPr>
              <a:endCxn id="305" idx="3"/>
            </p:cNvCxnSpPr>
            <p:nvPr/>
          </p:nvCxnSpPr>
          <p:spPr>
            <a:xfrm flipH="1" flipV="1">
              <a:off x="5344895" y="2479142"/>
              <a:ext cx="239716" cy="6779"/>
            </a:xfrm>
            <a:prstGeom prst="line">
              <a:avLst/>
            </a:prstGeom>
            <a:ln>
              <a:solidFill>
                <a:srgbClr val="FF6600"/>
              </a:solidFill>
              <a:prstDash val="dash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5" name="Straight Connector 314"/>
            <p:cNvCxnSpPr/>
            <p:nvPr/>
          </p:nvCxnSpPr>
          <p:spPr>
            <a:xfrm flipV="1">
              <a:off x="5584610" y="2479142"/>
              <a:ext cx="0" cy="587630"/>
            </a:xfrm>
            <a:prstGeom prst="line">
              <a:avLst/>
            </a:prstGeom>
            <a:ln>
              <a:solidFill>
                <a:srgbClr val="FF6600"/>
              </a:solidFill>
              <a:prstDash val="dash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6" name="Straight Connector 315"/>
            <p:cNvCxnSpPr/>
            <p:nvPr/>
          </p:nvCxnSpPr>
          <p:spPr>
            <a:xfrm flipH="1" flipV="1">
              <a:off x="1731642" y="2594580"/>
              <a:ext cx="1704261" cy="472192"/>
            </a:xfrm>
            <a:prstGeom prst="line">
              <a:avLst/>
            </a:prstGeom>
            <a:ln>
              <a:solidFill>
                <a:srgbClr val="FF6600"/>
              </a:solidFill>
              <a:prstDash val="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7" name="TextBox 316"/>
            <p:cNvSpPr txBox="1"/>
            <p:nvPr/>
          </p:nvSpPr>
          <p:spPr>
            <a:xfrm>
              <a:off x="2845825" y="2031423"/>
              <a:ext cx="6019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[m]</a:t>
              </a:r>
              <a:endParaRPr lang="en-US" sz="1400" dirty="0"/>
            </a:p>
          </p:txBody>
        </p:sp>
        <p:sp>
          <p:nvSpPr>
            <p:cNvPr id="318" name="TextBox 317"/>
            <p:cNvSpPr txBox="1"/>
            <p:nvPr/>
          </p:nvSpPr>
          <p:spPr>
            <a:xfrm>
              <a:off x="5547116" y="2506134"/>
              <a:ext cx="6019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[N]</a:t>
              </a:r>
              <a:endParaRPr lang="en-US" sz="1400" dirty="0"/>
            </a:p>
          </p:txBody>
        </p:sp>
      </p:grpSp>
      <p:sp>
        <p:nvSpPr>
          <p:cNvPr id="319" name="Rectangle 318"/>
          <p:cNvSpPr/>
          <p:nvPr/>
        </p:nvSpPr>
        <p:spPr>
          <a:xfrm>
            <a:off x="207482" y="525744"/>
            <a:ext cx="46956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Suspension damping feedback</a:t>
            </a:r>
          </a:p>
        </p:txBody>
      </p:sp>
    </p:spTree>
    <p:extLst>
      <p:ext uri="{BB962C8B-B14F-4D97-AF65-F5344CB8AC3E}">
        <p14:creationId xmlns:p14="http://schemas.microsoft.com/office/powerpoint/2010/main" val="1255420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9" grpId="0"/>
      <p:bldP spid="270" grpId="0"/>
      <p:bldP spid="27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Simple Damping </a:t>
            </a:r>
            <a:r>
              <a:rPr lang="en-US" sz="2800" b="1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Loop</a:t>
            </a:r>
            <a:endParaRPr lang="en-US" sz="2800" b="1" kern="1200" dirty="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9" name="Picture 8" descr="SImpleLoopGain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800" y="1830705"/>
            <a:ext cx="9448800" cy="525589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919747" y="2360478"/>
            <a:ext cx="2158667" cy="489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80" dirty="0">
                <a:solidFill>
                  <a:srgbClr val="FF0000"/>
                </a:solidFill>
              </a:rPr>
              <a:t>Control filter</a:t>
            </a:r>
            <a:endParaRPr lang="en-US" sz="248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911931" y="3220445"/>
            <a:ext cx="1757811" cy="489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80" dirty="0">
                <a:solidFill>
                  <a:schemeClr val="accent1"/>
                </a:solidFill>
              </a:rPr>
              <a:t>Loop gain</a:t>
            </a:r>
            <a:endParaRPr lang="en-US" sz="2480" dirty="0">
              <a:solidFill>
                <a:schemeClr val="accent1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0" y="0"/>
            <a:ext cx="12598401" cy="352983"/>
            <a:chOff x="0" y="8600"/>
            <a:chExt cx="11601833" cy="352983"/>
          </a:xfrm>
        </p:grpSpPr>
        <p:grpSp>
          <p:nvGrpSpPr>
            <p:cNvPr id="7" name="Group 6"/>
            <p:cNvGrpSpPr/>
            <p:nvPr/>
          </p:nvGrpSpPr>
          <p:grpSpPr>
            <a:xfrm>
              <a:off x="395" y="8600"/>
              <a:ext cx="8529435" cy="352983"/>
              <a:chOff x="395" y="8600"/>
              <a:chExt cx="8529435" cy="352983"/>
            </a:xfrm>
          </p:grpSpPr>
          <p:pic>
            <p:nvPicPr>
              <p:cNvPr id="12" name="Picture 4" descr="http://www.apam.columbia.edu/courses/apph4903x/LIGO_logo.jp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25000"/>
                        </a14:imgEffect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3642" b="32016"/>
              <a:stretch/>
            </p:blipFill>
            <p:spPr bwMode="auto">
              <a:xfrm>
                <a:off x="395" y="8600"/>
                <a:ext cx="627758" cy="292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" name="Rectangle 12"/>
              <p:cNvSpPr/>
              <p:nvPr/>
            </p:nvSpPr>
            <p:spPr>
              <a:xfrm>
                <a:off x="551900" y="84584"/>
                <a:ext cx="7977930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sz="1200" i="1" kern="0" dirty="0" smtClean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     </a:t>
                </a:r>
                <a:r>
                  <a:rPr lang="en-US" sz="1200" i="1" kern="0" dirty="0" smtClean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An overview of the control layers in LIGO 4km interferometers, F. </a:t>
                </a:r>
                <a:r>
                  <a:rPr lang="en-US" sz="1200" i="1" kern="0" dirty="0" err="1" smtClean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Matichard</a:t>
                </a:r>
                <a:r>
                  <a:rPr lang="en-US" sz="1200" i="1" kern="0" dirty="0" smtClean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, ASPE 2016</a:t>
                </a:r>
                <a:endParaRPr lang="en-US" sz="1200" i="1" kern="0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p:grpSp>
        <p:cxnSp>
          <p:nvCxnSpPr>
            <p:cNvPr id="8" name="Straight Connector 7"/>
            <p:cNvCxnSpPr/>
            <p:nvPr/>
          </p:nvCxnSpPr>
          <p:spPr>
            <a:xfrm>
              <a:off x="0" y="331396"/>
              <a:ext cx="1160183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80554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99307" y="501294"/>
            <a:ext cx="11338560" cy="1181100"/>
          </a:xfrm>
        </p:spPr>
        <p:txBody>
          <a:bodyPr/>
          <a:lstStyle/>
          <a:p>
            <a:r>
              <a:rPr lang="en-US" sz="2800" b="1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Low Noise </a:t>
            </a:r>
            <a:r>
              <a:rPr lang="en-US" sz="2800" b="1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Loop</a:t>
            </a:r>
            <a:endParaRPr lang="en-US" sz="2800" b="1" kern="1200" dirty="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5" name="Picture 4" descr="LowNoiseLoopGain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800" y="1830705"/>
            <a:ext cx="9448800" cy="525589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919747" y="2581260"/>
            <a:ext cx="2158667" cy="489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80" dirty="0">
                <a:solidFill>
                  <a:srgbClr val="FF0000"/>
                </a:solidFill>
              </a:rPr>
              <a:t>Control filter</a:t>
            </a:r>
            <a:endParaRPr lang="en-US" sz="248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911931" y="3441227"/>
            <a:ext cx="1757811" cy="489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80" dirty="0">
                <a:solidFill>
                  <a:schemeClr val="accent1"/>
                </a:solidFill>
              </a:rPr>
              <a:t>Loop gain</a:t>
            </a:r>
            <a:endParaRPr lang="en-US" sz="2480" dirty="0">
              <a:solidFill>
                <a:schemeClr val="accent1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0" y="0"/>
            <a:ext cx="12598401" cy="352983"/>
            <a:chOff x="0" y="8600"/>
            <a:chExt cx="11601833" cy="352983"/>
          </a:xfrm>
        </p:grpSpPr>
        <p:grpSp>
          <p:nvGrpSpPr>
            <p:cNvPr id="9" name="Group 8"/>
            <p:cNvGrpSpPr/>
            <p:nvPr/>
          </p:nvGrpSpPr>
          <p:grpSpPr>
            <a:xfrm>
              <a:off x="395" y="8600"/>
              <a:ext cx="8529435" cy="352983"/>
              <a:chOff x="395" y="8600"/>
              <a:chExt cx="8529435" cy="352983"/>
            </a:xfrm>
          </p:grpSpPr>
          <p:pic>
            <p:nvPicPr>
              <p:cNvPr id="11" name="Picture 4" descr="http://www.apam.columbia.edu/courses/apph4903x/LIGO_logo.jp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25000"/>
                        </a14:imgEffect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3642" b="32016"/>
              <a:stretch/>
            </p:blipFill>
            <p:spPr bwMode="auto">
              <a:xfrm>
                <a:off x="395" y="8600"/>
                <a:ext cx="627758" cy="292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Rectangle 11"/>
              <p:cNvSpPr/>
              <p:nvPr/>
            </p:nvSpPr>
            <p:spPr>
              <a:xfrm>
                <a:off x="551900" y="84584"/>
                <a:ext cx="7977930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sz="1200" i="1" kern="0" dirty="0" smtClean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     </a:t>
                </a:r>
                <a:r>
                  <a:rPr lang="en-US" sz="1200" i="1" kern="0" dirty="0" smtClean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An overview of the control layers in LIGO 4km interferometers, F. </a:t>
                </a:r>
                <a:r>
                  <a:rPr lang="en-US" sz="1200" i="1" kern="0" dirty="0" err="1" smtClean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Matichard</a:t>
                </a:r>
                <a:r>
                  <a:rPr lang="en-US" sz="1200" i="1" kern="0" dirty="0" smtClean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, ASPE 2016</a:t>
                </a:r>
                <a:endParaRPr lang="en-US" sz="1200" i="1" kern="0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p:grpSp>
        <p:cxnSp>
          <p:nvCxnSpPr>
            <p:cNvPr id="10" name="Straight Connector 9"/>
            <p:cNvCxnSpPr/>
            <p:nvPr/>
          </p:nvCxnSpPr>
          <p:spPr>
            <a:xfrm>
              <a:off x="0" y="331396"/>
              <a:ext cx="1160183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8277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9307" y="383007"/>
            <a:ext cx="11338560" cy="1181100"/>
          </a:xfrm>
        </p:spPr>
        <p:txBody>
          <a:bodyPr/>
          <a:lstStyle/>
          <a:p>
            <a:r>
              <a:rPr lang="en-US" sz="2800" b="1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Modal Damping Loop</a:t>
            </a:r>
          </a:p>
        </p:txBody>
      </p:sp>
      <p:pic>
        <p:nvPicPr>
          <p:cNvPr id="3" name="Picture 2" descr="ModalDampingLoopGain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800" y="1830705"/>
            <a:ext cx="9448800" cy="52558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030138" y="2434072"/>
            <a:ext cx="2158667" cy="489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80" dirty="0">
                <a:solidFill>
                  <a:srgbClr val="FF0000"/>
                </a:solidFill>
              </a:rPr>
              <a:t>Control filter</a:t>
            </a:r>
            <a:endParaRPr lang="en-US" sz="248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22322" y="3232711"/>
            <a:ext cx="1757811" cy="489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80" dirty="0">
                <a:solidFill>
                  <a:schemeClr val="accent1"/>
                </a:solidFill>
              </a:rPr>
              <a:t>Loop gain</a:t>
            </a:r>
            <a:endParaRPr lang="en-US" sz="2480" dirty="0">
              <a:solidFill>
                <a:schemeClr val="accent1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0" y="0"/>
            <a:ext cx="12598401" cy="352983"/>
            <a:chOff x="0" y="8600"/>
            <a:chExt cx="11601833" cy="352983"/>
          </a:xfrm>
        </p:grpSpPr>
        <p:grpSp>
          <p:nvGrpSpPr>
            <p:cNvPr id="7" name="Group 6"/>
            <p:cNvGrpSpPr/>
            <p:nvPr/>
          </p:nvGrpSpPr>
          <p:grpSpPr>
            <a:xfrm>
              <a:off x="395" y="8600"/>
              <a:ext cx="8529435" cy="352983"/>
              <a:chOff x="395" y="8600"/>
              <a:chExt cx="8529435" cy="352983"/>
            </a:xfrm>
          </p:grpSpPr>
          <p:pic>
            <p:nvPicPr>
              <p:cNvPr id="9" name="Picture 4" descr="http://www.apam.columbia.edu/courses/apph4903x/LIGO_logo.jp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25000"/>
                        </a14:imgEffect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3642" b="32016"/>
              <a:stretch/>
            </p:blipFill>
            <p:spPr bwMode="auto">
              <a:xfrm>
                <a:off x="395" y="8600"/>
                <a:ext cx="627758" cy="292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551900" y="84584"/>
                <a:ext cx="7977930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sz="1200" i="1" kern="0" dirty="0" smtClean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     </a:t>
                </a:r>
                <a:r>
                  <a:rPr lang="en-US" sz="1200" i="1" kern="0" dirty="0" smtClean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An overview of the control layers in LIGO 4km interferometers, F. </a:t>
                </a:r>
                <a:r>
                  <a:rPr lang="en-US" sz="1200" i="1" kern="0" dirty="0" err="1" smtClean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Matichard</a:t>
                </a:r>
                <a:r>
                  <a:rPr lang="en-US" sz="1200" i="1" kern="0" dirty="0" smtClean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, ASPE 2016</a:t>
                </a:r>
                <a:endParaRPr lang="en-US" sz="1200" i="1" kern="0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p:grpSp>
        <p:cxnSp>
          <p:nvCxnSpPr>
            <p:cNvPr id="8" name="Straight Connector 7"/>
            <p:cNvCxnSpPr/>
            <p:nvPr/>
          </p:nvCxnSpPr>
          <p:spPr>
            <a:xfrm>
              <a:off x="0" y="331396"/>
              <a:ext cx="1160183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59902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147" y="198633"/>
            <a:ext cx="11338560" cy="1181100"/>
          </a:xfrm>
        </p:spPr>
        <p:txBody>
          <a:bodyPr/>
          <a:lstStyle/>
          <a:p>
            <a:r>
              <a:rPr lang="en-US" sz="2800" b="1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Damping Noise Performance</a:t>
            </a:r>
          </a:p>
        </p:txBody>
      </p:sp>
      <p:pic>
        <p:nvPicPr>
          <p:cNvPr id="5" name="Picture 4" descr="DampNois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800" y="1830705"/>
            <a:ext cx="9448800" cy="525589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13415" y="4221507"/>
            <a:ext cx="2085785" cy="489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80" dirty="0"/>
              <a:t>No damping</a:t>
            </a:r>
            <a:endParaRPr lang="en-US" sz="2480" dirty="0"/>
          </a:p>
        </p:txBody>
      </p:sp>
      <p:sp>
        <p:nvSpPr>
          <p:cNvPr id="7" name="TextBox 6"/>
          <p:cNvSpPr txBox="1"/>
          <p:nvPr/>
        </p:nvSpPr>
        <p:spPr>
          <a:xfrm>
            <a:off x="7554083" y="3258852"/>
            <a:ext cx="2723513" cy="489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80" dirty="0">
                <a:solidFill>
                  <a:srgbClr val="FF6600"/>
                </a:solidFill>
              </a:rPr>
              <a:t>Simple damping</a:t>
            </a:r>
            <a:endParaRPr lang="en-US" sz="2480" dirty="0">
              <a:solidFill>
                <a:srgbClr val="FF66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27449" y="4017726"/>
            <a:ext cx="3251916" cy="489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80" dirty="0">
                <a:solidFill>
                  <a:srgbClr val="FFC600"/>
                </a:solidFill>
              </a:rPr>
              <a:t>Low noise damping</a:t>
            </a:r>
            <a:endParaRPr lang="en-US" sz="2480" dirty="0">
              <a:solidFill>
                <a:srgbClr val="FFC6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60124" y="4981462"/>
            <a:ext cx="2595967" cy="489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80" dirty="0">
                <a:solidFill>
                  <a:srgbClr val="660066"/>
                </a:solidFill>
              </a:rPr>
              <a:t>Modal damping</a:t>
            </a:r>
            <a:endParaRPr lang="en-US" sz="2480" dirty="0">
              <a:solidFill>
                <a:srgbClr val="660066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7413034" y="3667492"/>
            <a:ext cx="282098" cy="441570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8001114" y="4401467"/>
            <a:ext cx="282098" cy="441570"/>
          </a:xfrm>
          <a:prstGeom prst="straightConnector1">
            <a:avLst/>
          </a:prstGeom>
          <a:ln>
            <a:solidFill>
              <a:srgbClr val="FFC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6904026" y="4256254"/>
            <a:ext cx="164933" cy="674622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6242851" y="4109062"/>
            <a:ext cx="492576" cy="34146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0" y="0"/>
            <a:ext cx="12598401" cy="352983"/>
            <a:chOff x="0" y="8600"/>
            <a:chExt cx="11601833" cy="352983"/>
          </a:xfrm>
        </p:grpSpPr>
        <p:grpSp>
          <p:nvGrpSpPr>
            <p:cNvPr id="13" name="Group 12"/>
            <p:cNvGrpSpPr/>
            <p:nvPr/>
          </p:nvGrpSpPr>
          <p:grpSpPr>
            <a:xfrm>
              <a:off x="395" y="8600"/>
              <a:ext cx="8529435" cy="352983"/>
              <a:chOff x="395" y="8600"/>
              <a:chExt cx="8529435" cy="352983"/>
            </a:xfrm>
          </p:grpSpPr>
          <p:pic>
            <p:nvPicPr>
              <p:cNvPr id="18" name="Picture 4" descr="http://www.apam.columbia.edu/courses/apph4903x/LIGO_logo.jp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25000"/>
                        </a14:imgEffect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3642" b="32016"/>
              <a:stretch/>
            </p:blipFill>
            <p:spPr bwMode="auto">
              <a:xfrm>
                <a:off x="395" y="8600"/>
                <a:ext cx="627758" cy="292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9" name="Rectangle 18"/>
              <p:cNvSpPr/>
              <p:nvPr/>
            </p:nvSpPr>
            <p:spPr>
              <a:xfrm>
                <a:off x="551900" y="84584"/>
                <a:ext cx="7977930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sz="1200" i="1" kern="0" dirty="0" smtClean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     </a:t>
                </a:r>
                <a:r>
                  <a:rPr lang="en-US" sz="1200" i="1" kern="0" dirty="0" smtClean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An overview of the control layers in LIGO 4km interferometers, F. </a:t>
                </a:r>
                <a:r>
                  <a:rPr lang="en-US" sz="1200" i="1" kern="0" dirty="0" err="1" smtClean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Matichard</a:t>
                </a:r>
                <a:r>
                  <a:rPr lang="en-US" sz="1200" i="1" kern="0" dirty="0" smtClean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, ASPE 2016</a:t>
                </a:r>
                <a:endParaRPr lang="en-US" sz="1200" i="1" kern="0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p:grpSp>
        <p:cxnSp>
          <p:nvCxnSpPr>
            <p:cNvPr id="17" name="Straight Connector 16"/>
            <p:cNvCxnSpPr/>
            <p:nvPr/>
          </p:nvCxnSpPr>
          <p:spPr>
            <a:xfrm>
              <a:off x="0" y="331396"/>
              <a:ext cx="1160183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51131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Oval 117"/>
          <p:cNvSpPr/>
          <p:nvPr/>
        </p:nvSpPr>
        <p:spPr>
          <a:xfrm>
            <a:off x="7561923" y="2203768"/>
            <a:ext cx="508303" cy="50830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  <a:scene3d>
            <a:camera prst="orthographicFront">
              <a:rot lat="498664" lon="2180244" rev="1095364"/>
            </a:camera>
            <a:lightRig rig="threePt" dir="t"/>
          </a:scene3d>
          <a:sp3d extrusionH="107950">
            <a:bevelT w="0"/>
            <a:bevelB w="1587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93"/>
          </a:p>
        </p:txBody>
      </p:sp>
      <p:grpSp>
        <p:nvGrpSpPr>
          <p:cNvPr id="6" name="Group 5"/>
          <p:cNvGrpSpPr/>
          <p:nvPr/>
        </p:nvGrpSpPr>
        <p:grpSpPr>
          <a:xfrm>
            <a:off x="6213884" y="1970453"/>
            <a:ext cx="2260177" cy="2267297"/>
            <a:chOff x="8598554" y="1763243"/>
            <a:chExt cx="2260177" cy="2267297"/>
          </a:xfrm>
        </p:grpSpPr>
        <p:sp>
          <p:nvSpPr>
            <p:cNvPr id="71" name="Line 29"/>
            <p:cNvSpPr>
              <a:spLocks noChangeShapeType="1"/>
            </p:cNvSpPr>
            <p:nvPr/>
          </p:nvSpPr>
          <p:spPr bwMode="auto">
            <a:xfrm rot="2575222" flipH="1">
              <a:off x="9004036" y="1763243"/>
              <a:ext cx="514603" cy="2267297"/>
            </a:xfrm>
            <a:prstGeom prst="line">
              <a:avLst/>
            </a:prstGeom>
            <a:noFill/>
            <a:ln w="101600">
              <a:solidFill>
                <a:srgbClr val="E3293B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447"/>
            </a:p>
          </p:txBody>
        </p:sp>
        <p:sp>
          <p:nvSpPr>
            <p:cNvPr id="160" name="TextBox 159"/>
            <p:cNvSpPr txBox="1"/>
            <p:nvPr/>
          </p:nvSpPr>
          <p:spPr>
            <a:xfrm>
              <a:off x="8598554" y="2879157"/>
              <a:ext cx="2260177" cy="3466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653" i="1"/>
              </a:lvl1pPr>
            </a:lstStyle>
            <a:p>
              <a:r>
                <a:rPr lang="en-US" dirty="0" smtClean="0"/>
                <a:t>Y arm</a:t>
              </a:r>
              <a:endParaRPr lang="en-US" dirty="0"/>
            </a:p>
          </p:txBody>
        </p:sp>
      </p:grpSp>
      <p:sp>
        <p:nvSpPr>
          <p:cNvPr id="94" name="Rectangle 14"/>
          <p:cNvSpPr>
            <a:spLocks noChangeArrowheads="1"/>
          </p:cNvSpPr>
          <p:nvPr/>
        </p:nvSpPr>
        <p:spPr bwMode="auto">
          <a:xfrm>
            <a:off x="409519" y="1923297"/>
            <a:ext cx="879149" cy="468332"/>
          </a:xfrm>
          <a:prstGeom prst="rect">
            <a:avLst/>
          </a:prstGeom>
          <a:solidFill>
            <a:srgbClr val="DBD0A1"/>
          </a:solidFill>
          <a:ln w="28575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scene3d>
            <a:camera prst="orthographicFront">
              <a:rot lat="2272781" lon="8469343" rev="7527576"/>
            </a:camera>
            <a:lightRig rig="threePt" dir="t"/>
          </a:scene3d>
          <a:sp3d extrusionH="381000"/>
        </p:spPr>
        <p:txBody>
          <a:bodyPr wrap="none" anchor="ctr"/>
          <a:lstStyle/>
          <a:p>
            <a:pPr algn="ctr" eaLnBrk="0" hangingPunct="0"/>
            <a:r>
              <a:rPr lang="en-US" sz="2067" dirty="0"/>
              <a:t>Laser</a:t>
            </a:r>
          </a:p>
        </p:txBody>
      </p:sp>
      <p:sp>
        <p:nvSpPr>
          <p:cNvPr id="61" name="Oval 60"/>
          <p:cNvSpPr/>
          <p:nvPr/>
        </p:nvSpPr>
        <p:spPr>
          <a:xfrm>
            <a:off x="2766399" y="3063570"/>
            <a:ext cx="285432" cy="28543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>
              <a:rot lat="1195242" lon="19480838" rev="21490974"/>
            </a:camera>
            <a:lightRig rig="threePt" dir="t"/>
          </a:scene3d>
          <a:sp3d extrusionH="44450">
            <a:bevelT w="0"/>
            <a:bevelB w="1587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93"/>
          </a:p>
        </p:txBody>
      </p:sp>
      <p:sp>
        <p:nvSpPr>
          <p:cNvPr id="63" name="Oval 62"/>
          <p:cNvSpPr/>
          <p:nvPr/>
        </p:nvSpPr>
        <p:spPr>
          <a:xfrm>
            <a:off x="2687060" y="2606540"/>
            <a:ext cx="285432" cy="30939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  <a:scene3d>
            <a:camera prst="orthographicFront">
              <a:rot lat="739422" lon="17959535" rev="21020968"/>
            </a:camera>
            <a:lightRig rig="threePt" dir="t"/>
          </a:scene3d>
          <a:sp3d extrusionH="44450">
            <a:bevelT w="0"/>
            <a:bevelB w="1587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93"/>
          </a:p>
        </p:txBody>
      </p:sp>
      <p:sp>
        <p:nvSpPr>
          <p:cNvPr id="79" name="Line 6"/>
          <p:cNvSpPr>
            <a:spLocks noChangeShapeType="1"/>
          </p:cNvSpPr>
          <p:nvPr/>
        </p:nvSpPr>
        <p:spPr bwMode="auto">
          <a:xfrm rot="2575222" flipH="1">
            <a:off x="2610639" y="2929440"/>
            <a:ext cx="68806" cy="165289"/>
          </a:xfrm>
          <a:prstGeom prst="line">
            <a:avLst/>
          </a:prstGeom>
          <a:noFill/>
          <a:ln w="28575">
            <a:solidFill>
              <a:schemeClr val="tx1">
                <a:lumMod val="85000"/>
                <a:lumOff val="15000"/>
              </a:schemeClr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 sz="1447" dirty="0"/>
          </a:p>
        </p:txBody>
      </p:sp>
      <p:sp>
        <p:nvSpPr>
          <p:cNvPr id="81" name="Line 6"/>
          <p:cNvSpPr>
            <a:spLocks noChangeShapeType="1"/>
          </p:cNvSpPr>
          <p:nvPr/>
        </p:nvSpPr>
        <p:spPr bwMode="auto">
          <a:xfrm rot="2575222" flipH="1" flipV="1">
            <a:off x="2236251" y="2717785"/>
            <a:ext cx="510681" cy="124658"/>
          </a:xfrm>
          <a:prstGeom prst="line">
            <a:avLst/>
          </a:prstGeom>
          <a:noFill/>
          <a:ln w="28575">
            <a:solidFill>
              <a:srgbClr val="E3293B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 sz="1447" dirty="0"/>
          </a:p>
        </p:txBody>
      </p:sp>
      <p:sp>
        <p:nvSpPr>
          <p:cNvPr id="82" name="Line 6"/>
          <p:cNvSpPr>
            <a:spLocks noChangeShapeType="1"/>
          </p:cNvSpPr>
          <p:nvPr/>
        </p:nvSpPr>
        <p:spPr bwMode="auto">
          <a:xfrm rot="2575222" flipH="1">
            <a:off x="1147742" y="2432448"/>
            <a:ext cx="1538063" cy="386360"/>
          </a:xfrm>
          <a:prstGeom prst="line">
            <a:avLst/>
          </a:prstGeom>
          <a:noFill/>
          <a:ln w="28575">
            <a:solidFill>
              <a:srgbClr val="E3293B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 sz="1447" dirty="0"/>
          </a:p>
        </p:txBody>
      </p:sp>
      <p:sp>
        <p:nvSpPr>
          <p:cNvPr id="83" name="Line 6"/>
          <p:cNvSpPr>
            <a:spLocks noChangeShapeType="1"/>
          </p:cNvSpPr>
          <p:nvPr/>
        </p:nvSpPr>
        <p:spPr bwMode="auto">
          <a:xfrm rot="2575222" flipH="1">
            <a:off x="2341335" y="2572486"/>
            <a:ext cx="303891" cy="85650"/>
          </a:xfrm>
          <a:prstGeom prst="line">
            <a:avLst/>
          </a:prstGeom>
          <a:noFill/>
          <a:ln w="28575">
            <a:solidFill>
              <a:srgbClr val="E3293B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 sz="1447" dirty="0"/>
          </a:p>
        </p:txBody>
      </p:sp>
      <p:sp>
        <p:nvSpPr>
          <p:cNvPr id="3" name="Oval 2"/>
          <p:cNvSpPr/>
          <p:nvPr/>
        </p:nvSpPr>
        <p:spPr>
          <a:xfrm>
            <a:off x="2954347" y="2365442"/>
            <a:ext cx="285432" cy="30939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  <a:scene3d>
            <a:camera prst="orthographicFront">
              <a:rot lat="2049763" lon="20467830" rev="21596570"/>
            </a:camera>
            <a:lightRig rig="threePt" dir="t"/>
          </a:scene3d>
          <a:sp3d extrusionH="44450">
            <a:bevelT w="0"/>
            <a:bevelB w="1587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93"/>
          </a:p>
        </p:txBody>
      </p:sp>
      <p:sp>
        <p:nvSpPr>
          <p:cNvPr id="85" name="Line 6"/>
          <p:cNvSpPr>
            <a:spLocks noChangeShapeType="1"/>
          </p:cNvSpPr>
          <p:nvPr/>
        </p:nvSpPr>
        <p:spPr bwMode="auto">
          <a:xfrm rot="2575222" flipH="1">
            <a:off x="2393877" y="2124706"/>
            <a:ext cx="132040" cy="145552"/>
          </a:xfrm>
          <a:prstGeom prst="line">
            <a:avLst/>
          </a:prstGeom>
          <a:noFill/>
          <a:ln w="28575">
            <a:solidFill>
              <a:schemeClr val="tx1">
                <a:lumMod val="85000"/>
                <a:lumOff val="15000"/>
              </a:schemeClr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 sz="1447" dirty="0"/>
          </a:p>
        </p:txBody>
      </p:sp>
      <p:sp>
        <p:nvSpPr>
          <p:cNvPr id="86" name="Line 6"/>
          <p:cNvSpPr>
            <a:spLocks noChangeShapeType="1"/>
          </p:cNvSpPr>
          <p:nvPr/>
        </p:nvSpPr>
        <p:spPr bwMode="auto">
          <a:xfrm rot="2575222">
            <a:off x="1599758" y="2693795"/>
            <a:ext cx="53000" cy="141451"/>
          </a:xfrm>
          <a:prstGeom prst="line">
            <a:avLst/>
          </a:prstGeom>
          <a:noFill/>
          <a:ln w="28575">
            <a:solidFill>
              <a:schemeClr val="tx1">
                <a:lumMod val="85000"/>
                <a:lumOff val="15000"/>
              </a:schemeClr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 sz="1447" dirty="0"/>
          </a:p>
        </p:txBody>
      </p:sp>
      <p:sp>
        <p:nvSpPr>
          <p:cNvPr id="65" name="Oval 64"/>
          <p:cNvSpPr/>
          <p:nvPr/>
        </p:nvSpPr>
        <p:spPr>
          <a:xfrm>
            <a:off x="2101475" y="2974995"/>
            <a:ext cx="285432" cy="30939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>
              <a:rot lat="1195242" lon="19480838" rev="21490974"/>
            </a:camera>
            <a:lightRig rig="threePt" dir="t"/>
          </a:scene3d>
          <a:sp3d extrusionH="44450">
            <a:bevelT w="0"/>
            <a:bevelB w="1587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93"/>
          </a:p>
        </p:txBody>
      </p:sp>
      <p:sp>
        <p:nvSpPr>
          <p:cNvPr id="62" name="Oval 61"/>
          <p:cNvSpPr/>
          <p:nvPr/>
        </p:nvSpPr>
        <p:spPr>
          <a:xfrm>
            <a:off x="4132879" y="3415080"/>
            <a:ext cx="285432" cy="28543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  <a:scene3d>
            <a:camera prst="orthographicFront">
              <a:rot lat="1794918" lon="19458997" rev="21481731"/>
            </a:camera>
            <a:lightRig rig="threePt" dir="t"/>
          </a:scene3d>
          <a:sp3d extrusionH="44450">
            <a:bevelT w="0"/>
            <a:bevelB w="1587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93"/>
          </a:p>
        </p:txBody>
      </p:sp>
      <p:sp>
        <p:nvSpPr>
          <p:cNvPr id="53" name="Oval 52"/>
          <p:cNvSpPr/>
          <p:nvPr/>
        </p:nvSpPr>
        <p:spPr>
          <a:xfrm>
            <a:off x="3673535" y="3844811"/>
            <a:ext cx="285432" cy="28543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>
              <a:rot lat="1495090" lon="20129596" rev="112998"/>
            </a:camera>
            <a:lightRig rig="threePt" dir="t"/>
          </a:scene3d>
          <a:sp3d extrusionH="44450">
            <a:bevelT w="0"/>
            <a:bevelB w="1587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93"/>
          </a:p>
        </p:txBody>
      </p:sp>
      <p:sp>
        <p:nvSpPr>
          <p:cNvPr id="101" name="Oval 100"/>
          <p:cNvSpPr/>
          <p:nvPr/>
        </p:nvSpPr>
        <p:spPr>
          <a:xfrm>
            <a:off x="5959733" y="4701539"/>
            <a:ext cx="508303" cy="50830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  <a:scene3d>
            <a:camera prst="orthographicFront">
              <a:rot lat="1195242" lon="19480838" rev="21490974"/>
            </a:camera>
            <a:lightRig rig="threePt" dir="t"/>
          </a:scene3d>
          <a:sp3d extrusionH="107950">
            <a:bevelT w="0"/>
            <a:bevelB w="1587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93"/>
          </a:p>
        </p:txBody>
      </p:sp>
      <p:cxnSp>
        <p:nvCxnSpPr>
          <p:cNvPr id="113" name="Straight Arrow Connector 112"/>
          <p:cNvCxnSpPr/>
          <p:nvPr/>
        </p:nvCxnSpPr>
        <p:spPr>
          <a:xfrm flipV="1">
            <a:off x="1062007" y="1463373"/>
            <a:ext cx="198746" cy="307462"/>
          </a:xfrm>
          <a:prstGeom prst="straightConnector1">
            <a:avLst/>
          </a:prstGeom>
          <a:noFill/>
          <a:ln w="19050">
            <a:solidFill>
              <a:schemeClr val="tx1"/>
            </a:solidFill>
            <a:prstDash val="sys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cxnSp>
      <p:sp>
        <p:nvSpPr>
          <p:cNvPr id="114" name="TextBox 113"/>
          <p:cNvSpPr txBox="1"/>
          <p:nvPr/>
        </p:nvSpPr>
        <p:spPr>
          <a:xfrm>
            <a:off x="775193" y="1069497"/>
            <a:ext cx="1968917" cy="315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47" i="1" dirty="0"/>
              <a:t>Pre-Stabilized </a:t>
            </a:r>
            <a:r>
              <a:rPr lang="en-US" sz="1447" i="1" dirty="0" smtClean="0"/>
              <a:t>Laser</a:t>
            </a:r>
            <a:endParaRPr lang="en-US" sz="1447" i="1" dirty="0"/>
          </a:p>
        </p:txBody>
      </p:sp>
      <p:sp>
        <p:nvSpPr>
          <p:cNvPr id="97" name="Oval 96"/>
          <p:cNvSpPr/>
          <p:nvPr/>
        </p:nvSpPr>
        <p:spPr>
          <a:xfrm>
            <a:off x="5688596" y="3493735"/>
            <a:ext cx="508303" cy="50830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  <a:scene3d>
            <a:camera prst="orthographicFront">
              <a:rot lat="498664" lon="2180244" rev="1095364"/>
            </a:camera>
            <a:lightRig rig="threePt" dir="t"/>
          </a:scene3d>
          <a:sp3d extrusionH="107950">
            <a:bevelT w="0"/>
            <a:bevelB w="1587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93"/>
          </a:p>
        </p:txBody>
      </p:sp>
      <p:sp>
        <p:nvSpPr>
          <p:cNvPr id="66" name="Oval 65"/>
          <p:cNvSpPr/>
          <p:nvPr/>
        </p:nvSpPr>
        <p:spPr>
          <a:xfrm>
            <a:off x="4768361" y="4101745"/>
            <a:ext cx="508303" cy="50830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  <a:scene3d>
            <a:camera prst="orthographicFront">
              <a:rot lat="1550366" lon="468604" rev="40621"/>
            </a:camera>
            <a:lightRig rig="threePt" dir="t"/>
          </a:scene3d>
          <a:sp3d extrusionH="107950">
            <a:bevelT w="0"/>
            <a:bevelB w="1587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93"/>
          </a:p>
        </p:txBody>
      </p:sp>
      <p:grpSp>
        <p:nvGrpSpPr>
          <p:cNvPr id="4" name="Group 3"/>
          <p:cNvGrpSpPr/>
          <p:nvPr/>
        </p:nvGrpSpPr>
        <p:grpSpPr>
          <a:xfrm>
            <a:off x="4973501" y="3549728"/>
            <a:ext cx="985679" cy="1172229"/>
            <a:chOff x="7358171" y="3342518"/>
            <a:chExt cx="985679" cy="1172229"/>
          </a:xfrm>
        </p:grpSpPr>
        <p:sp>
          <p:nvSpPr>
            <p:cNvPr id="57" name="Line 6"/>
            <p:cNvSpPr>
              <a:spLocks noChangeShapeType="1"/>
            </p:cNvSpPr>
            <p:nvPr/>
          </p:nvSpPr>
          <p:spPr bwMode="auto">
            <a:xfrm rot="2575222" flipH="1">
              <a:off x="7908496" y="3342518"/>
              <a:ext cx="192976" cy="783519"/>
            </a:xfrm>
            <a:prstGeom prst="line">
              <a:avLst/>
            </a:prstGeom>
            <a:noFill/>
            <a:ln w="28575">
              <a:solidFill>
                <a:srgbClr val="E3293B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 sz="1447" dirty="0"/>
            </a:p>
          </p:txBody>
        </p:sp>
        <p:sp>
          <p:nvSpPr>
            <p:cNvPr id="96" name="Line 6"/>
            <p:cNvSpPr>
              <a:spLocks noChangeShapeType="1"/>
            </p:cNvSpPr>
            <p:nvPr/>
          </p:nvSpPr>
          <p:spPr bwMode="auto">
            <a:xfrm rot="2575222" flipH="1">
              <a:off x="7358171" y="4253418"/>
              <a:ext cx="985679" cy="261329"/>
            </a:xfrm>
            <a:prstGeom prst="line">
              <a:avLst/>
            </a:prstGeom>
            <a:noFill/>
            <a:ln w="28575">
              <a:solidFill>
                <a:srgbClr val="E3293B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 sz="1447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120648" y="5274695"/>
            <a:ext cx="2502792" cy="656141"/>
            <a:chOff x="8505318" y="5067485"/>
            <a:chExt cx="2502792" cy="656141"/>
          </a:xfrm>
        </p:grpSpPr>
        <p:sp>
          <p:nvSpPr>
            <p:cNvPr id="102" name="Line 29"/>
            <p:cNvSpPr>
              <a:spLocks noChangeShapeType="1"/>
            </p:cNvSpPr>
            <p:nvPr/>
          </p:nvSpPr>
          <p:spPr bwMode="auto">
            <a:xfrm rot="2575222" flipH="1">
              <a:off x="8505318" y="5067485"/>
              <a:ext cx="2502792" cy="647335"/>
            </a:xfrm>
            <a:prstGeom prst="line">
              <a:avLst/>
            </a:prstGeom>
            <a:noFill/>
            <a:ln w="101600">
              <a:solidFill>
                <a:srgbClr val="E3293B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447"/>
            </a:p>
          </p:txBody>
        </p:sp>
        <p:sp>
          <p:nvSpPr>
            <p:cNvPr id="184" name="TextBox 183"/>
            <p:cNvSpPr txBox="1"/>
            <p:nvPr/>
          </p:nvSpPr>
          <p:spPr>
            <a:xfrm>
              <a:off x="8852706" y="5376928"/>
              <a:ext cx="1038717" cy="3466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53" i="1" dirty="0" smtClean="0"/>
                <a:t>X arm</a:t>
              </a:r>
              <a:endParaRPr lang="en-US" sz="1653" i="1" dirty="0"/>
            </a:p>
          </p:txBody>
        </p:sp>
      </p:grpSp>
      <p:sp>
        <p:nvSpPr>
          <p:cNvPr id="80" name="Line 6"/>
          <p:cNvSpPr>
            <a:spLocks noChangeShapeType="1"/>
          </p:cNvSpPr>
          <p:nvPr/>
        </p:nvSpPr>
        <p:spPr bwMode="auto">
          <a:xfrm rot="2575222" flipH="1">
            <a:off x="2340887" y="2454828"/>
            <a:ext cx="17187" cy="184603"/>
          </a:xfrm>
          <a:prstGeom prst="line">
            <a:avLst/>
          </a:prstGeom>
          <a:noFill/>
          <a:ln w="28575">
            <a:solidFill>
              <a:schemeClr val="tx1">
                <a:lumMod val="85000"/>
                <a:lumOff val="15000"/>
              </a:schemeClr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 sz="1447" dirty="0"/>
          </a:p>
        </p:txBody>
      </p:sp>
      <p:sp>
        <p:nvSpPr>
          <p:cNvPr id="212" name="Oval 211"/>
          <p:cNvSpPr/>
          <p:nvPr/>
        </p:nvSpPr>
        <p:spPr>
          <a:xfrm>
            <a:off x="3818855" y="4631072"/>
            <a:ext cx="285432" cy="28543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  <a:scene3d>
            <a:camera prst="orthographicFront">
              <a:rot lat="399547" lon="2795128" rev="1757541"/>
            </a:camera>
            <a:lightRig rig="threePt" dir="t"/>
          </a:scene3d>
          <a:sp3d extrusionH="44450">
            <a:bevelT w="0"/>
            <a:bevelB w="1587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93"/>
          </a:p>
        </p:txBody>
      </p:sp>
      <p:sp>
        <p:nvSpPr>
          <p:cNvPr id="229" name="Oval 228"/>
          <p:cNvSpPr/>
          <p:nvPr/>
        </p:nvSpPr>
        <p:spPr>
          <a:xfrm>
            <a:off x="2566842" y="5690888"/>
            <a:ext cx="180057" cy="18005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  <a:scene3d>
            <a:camera prst="orthographicFront">
              <a:rot lat="1871994" lon="13449492" rev="21298814"/>
            </a:camera>
            <a:lightRig rig="threePt" dir="t"/>
          </a:scene3d>
          <a:sp3d extrusionH="25400">
            <a:bevelT w="0" h="50800"/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93"/>
          </a:p>
        </p:txBody>
      </p:sp>
      <p:sp>
        <p:nvSpPr>
          <p:cNvPr id="230" name="Oval 229"/>
          <p:cNvSpPr/>
          <p:nvPr/>
        </p:nvSpPr>
        <p:spPr>
          <a:xfrm>
            <a:off x="2324348" y="5577430"/>
            <a:ext cx="180057" cy="18005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  <a:scene3d>
            <a:camera prst="orthographicFront">
              <a:rot lat="1345272" lon="11158837" rev="20231114"/>
            </a:camera>
            <a:lightRig rig="threePt" dir="t"/>
          </a:scene3d>
          <a:sp3d extrusionH="25400">
            <a:bevelT w="0" h="50800"/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93"/>
          </a:p>
        </p:txBody>
      </p:sp>
      <p:sp>
        <p:nvSpPr>
          <p:cNvPr id="240" name="Oval 239"/>
          <p:cNvSpPr/>
          <p:nvPr/>
        </p:nvSpPr>
        <p:spPr>
          <a:xfrm>
            <a:off x="2205914" y="6065984"/>
            <a:ext cx="180057" cy="18005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  <a:scene3d>
            <a:camera prst="orthographicFront">
              <a:rot lat="1456818" lon="11462209" rev="20351437"/>
            </a:camera>
            <a:lightRig rig="threePt" dir="t"/>
          </a:scene3d>
          <a:sp3d extrusionH="25400">
            <a:bevelT w="0" h="50800"/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93"/>
          </a:p>
        </p:txBody>
      </p:sp>
      <p:sp>
        <p:nvSpPr>
          <p:cNvPr id="211" name="Oval 210"/>
          <p:cNvSpPr/>
          <p:nvPr/>
        </p:nvSpPr>
        <p:spPr>
          <a:xfrm>
            <a:off x="3124466" y="5333482"/>
            <a:ext cx="285432" cy="28543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  <a:scene3d>
            <a:camera prst="orthographicFront">
              <a:rot lat="1871994" lon="13449492" rev="21298814"/>
            </a:camera>
            <a:lightRig rig="threePt" dir="t"/>
          </a:scene3d>
          <a:sp3d extrusionH="76200">
            <a:bevelT w="0" h="50800"/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93"/>
          </a:p>
        </p:txBody>
      </p:sp>
      <p:sp>
        <p:nvSpPr>
          <p:cNvPr id="223" name="Oval 222"/>
          <p:cNvSpPr/>
          <p:nvPr/>
        </p:nvSpPr>
        <p:spPr>
          <a:xfrm>
            <a:off x="3398594" y="5567633"/>
            <a:ext cx="285432" cy="28543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  <a:scene3d>
            <a:camera prst="orthographicFront">
              <a:rot lat="2123534" lon="11540412" rev="20364280"/>
            </a:camera>
            <a:lightRig rig="threePt" dir="t"/>
          </a:scene3d>
          <a:sp3d extrusionH="76200">
            <a:bevelT w="0" h="50800"/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93"/>
          </a:p>
        </p:txBody>
      </p:sp>
      <p:sp>
        <p:nvSpPr>
          <p:cNvPr id="243" name="Line 6"/>
          <p:cNvSpPr>
            <a:spLocks noChangeShapeType="1"/>
          </p:cNvSpPr>
          <p:nvPr/>
        </p:nvSpPr>
        <p:spPr bwMode="auto">
          <a:xfrm rot="2575222" flipH="1">
            <a:off x="2990616" y="6685333"/>
            <a:ext cx="79860" cy="98046"/>
          </a:xfrm>
          <a:prstGeom prst="line">
            <a:avLst/>
          </a:prstGeom>
          <a:noFill/>
          <a:ln w="28575">
            <a:solidFill>
              <a:schemeClr val="tx1">
                <a:lumMod val="85000"/>
                <a:lumOff val="15000"/>
              </a:schemeClr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 sz="1447" dirty="0"/>
          </a:p>
        </p:txBody>
      </p:sp>
      <p:sp>
        <p:nvSpPr>
          <p:cNvPr id="228" name="Line 6"/>
          <p:cNvSpPr>
            <a:spLocks noChangeShapeType="1"/>
          </p:cNvSpPr>
          <p:nvPr/>
        </p:nvSpPr>
        <p:spPr bwMode="auto">
          <a:xfrm rot="2575222">
            <a:off x="2076095" y="6340419"/>
            <a:ext cx="119767" cy="40165"/>
          </a:xfrm>
          <a:prstGeom prst="line">
            <a:avLst/>
          </a:prstGeom>
          <a:noFill/>
          <a:ln w="28575">
            <a:solidFill>
              <a:schemeClr val="tx1">
                <a:lumMod val="85000"/>
                <a:lumOff val="15000"/>
              </a:schemeClr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 sz="1447" dirty="0"/>
          </a:p>
        </p:txBody>
      </p:sp>
      <p:sp>
        <p:nvSpPr>
          <p:cNvPr id="232" name="Line 6"/>
          <p:cNvSpPr>
            <a:spLocks noChangeShapeType="1"/>
          </p:cNvSpPr>
          <p:nvPr/>
        </p:nvSpPr>
        <p:spPr bwMode="auto">
          <a:xfrm rot="2575222" flipH="1">
            <a:off x="2926972" y="6045131"/>
            <a:ext cx="104754" cy="60638"/>
          </a:xfrm>
          <a:prstGeom prst="line">
            <a:avLst/>
          </a:prstGeom>
          <a:noFill/>
          <a:ln w="28575">
            <a:solidFill>
              <a:schemeClr val="tx1">
                <a:lumMod val="85000"/>
                <a:lumOff val="15000"/>
              </a:schemeClr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 sz="1447" dirty="0"/>
          </a:p>
        </p:txBody>
      </p:sp>
      <p:sp>
        <p:nvSpPr>
          <p:cNvPr id="241" name="Line 6"/>
          <p:cNvSpPr>
            <a:spLocks noChangeShapeType="1"/>
          </p:cNvSpPr>
          <p:nvPr/>
        </p:nvSpPr>
        <p:spPr bwMode="auto">
          <a:xfrm rot="2575222" flipH="1">
            <a:off x="2437102" y="6417093"/>
            <a:ext cx="66930" cy="131804"/>
          </a:xfrm>
          <a:prstGeom prst="line">
            <a:avLst/>
          </a:prstGeom>
          <a:noFill/>
          <a:ln w="28575">
            <a:solidFill>
              <a:schemeClr val="tx1">
                <a:lumMod val="85000"/>
                <a:lumOff val="15000"/>
              </a:schemeClr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 sz="1447" dirty="0"/>
          </a:p>
        </p:txBody>
      </p:sp>
      <p:sp>
        <p:nvSpPr>
          <p:cNvPr id="239" name="Oval 238"/>
          <p:cNvSpPr/>
          <p:nvPr/>
        </p:nvSpPr>
        <p:spPr>
          <a:xfrm>
            <a:off x="2041556" y="5897580"/>
            <a:ext cx="132531" cy="18005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  <a:scene3d>
            <a:camera prst="orthographicFront">
              <a:rot lat="21588244" lon="15224370" rev="476703"/>
            </a:camera>
            <a:lightRig rig="threePt" dir="t"/>
          </a:scene3d>
          <a:sp3d extrusionH="25400">
            <a:bevelT w="0" h="50800"/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93"/>
          </a:p>
        </p:txBody>
      </p:sp>
      <p:grpSp>
        <p:nvGrpSpPr>
          <p:cNvPr id="15" name="Group 14"/>
          <p:cNvGrpSpPr/>
          <p:nvPr/>
        </p:nvGrpSpPr>
        <p:grpSpPr>
          <a:xfrm>
            <a:off x="604600" y="5194769"/>
            <a:ext cx="2831878" cy="1586859"/>
            <a:chOff x="2989270" y="4987559"/>
            <a:chExt cx="2831878" cy="1586859"/>
          </a:xfrm>
        </p:grpSpPr>
        <p:sp>
          <p:nvSpPr>
            <p:cNvPr id="237" name="Line 6"/>
            <p:cNvSpPr>
              <a:spLocks noChangeShapeType="1"/>
            </p:cNvSpPr>
            <p:nvPr/>
          </p:nvSpPr>
          <p:spPr bwMode="auto">
            <a:xfrm rot="2575222" flipH="1">
              <a:off x="4597783" y="5937401"/>
              <a:ext cx="4724" cy="231259"/>
            </a:xfrm>
            <a:prstGeom prst="line">
              <a:avLst/>
            </a:prstGeom>
            <a:noFill/>
            <a:ln w="28575">
              <a:solidFill>
                <a:srgbClr val="E3293B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447" dirty="0"/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2989270" y="4987559"/>
              <a:ext cx="2831878" cy="1586859"/>
              <a:chOff x="2989270" y="4987559"/>
              <a:chExt cx="2831878" cy="1586859"/>
            </a:xfrm>
          </p:grpSpPr>
          <p:sp>
            <p:nvSpPr>
              <p:cNvPr id="233" name="Line 6"/>
              <p:cNvSpPr>
                <a:spLocks noChangeShapeType="1"/>
              </p:cNvSpPr>
              <p:nvPr/>
            </p:nvSpPr>
            <p:spPr bwMode="auto">
              <a:xfrm rot="2575222">
                <a:off x="5150446" y="5978989"/>
                <a:ext cx="470956" cy="432435"/>
              </a:xfrm>
              <a:prstGeom prst="line">
                <a:avLst/>
              </a:prstGeom>
              <a:noFill/>
              <a:ln w="28575">
                <a:solidFill>
                  <a:srgbClr val="E3293B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en-US" sz="1447" dirty="0"/>
              </a:p>
            </p:txBody>
          </p:sp>
          <p:grpSp>
            <p:nvGrpSpPr>
              <p:cNvPr id="9" name="Group 8"/>
              <p:cNvGrpSpPr/>
              <p:nvPr/>
            </p:nvGrpSpPr>
            <p:grpSpPr>
              <a:xfrm>
                <a:off x="2989270" y="4987559"/>
                <a:ext cx="2831878" cy="1586859"/>
                <a:chOff x="2989270" y="4987559"/>
                <a:chExt cx="2831878" cy="1586859"/>
              </a:xfrm>
            </p:grpSpPr>
            <p:sp>
              <p:nvSpPr>
                <p:cNvPr id="235" name="Line 6"/>
                <p:cNvSpPr>
                  <a:spLocks noChangeShapeType="1"/>
                </p:cNvSpPr>
                <p:nvPr/>
              </p:nvSpPr>
              <p:spPr bwMode="auto">
                <a:xfrm rot="2575222" flipH="1">
                  <a:off x="4533336" y="6126852"/>
                  <a:ext cx="318791" cy="148602"/>
                </a:xfrm>
                <a:prstGeom prst="line">
                  <a:avLst/>
                </a:prstGeom>
                <a:noFill/>
                <a:ln w="28575">
                  <a:solidFill>
                    <a:srgbClr val="E3293B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n-US" sz="1447" dirty="0"/>
                </a:p>
              </p:txBody>
            </p:sp>
            <p:sp>
              <p:nvSpPr>
                <p:cNvPr id="245" name="Line 6"/>
                <p:cNvSpPr>
                  <a:spLocks noChangeShapeType="1"/>
                </p:cNvSpPr>
                <p:nvPr/>
              </p:nvSpPr>
              <p:spPr bwMode="auto">
                <a:xfrm rot="2575222" flipH="1">
                  <a:off x="5034787" y="5740372"/>
                  <a:ext cx="144601" cy="639595"/>
                </a:xfrm>
                <a:prstGeom prst="line">
                  <a:avLst/>
                </a:prstGeom>
                <a:noFill/>
                <a:ln w="28575">
                  <a:solidFill>
                    <a:srgbClr val="E3293B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n-US" sz="1447" dirty="0"/>
                </a:p>
              </p:txBody>
            </p:sp>
            <p:sp>
              <p:nvSpPr>
                <p:cNvPr id="242" name="Line 6"/>
                <p:cNvSpPr>
                  <a:spLocks noChangeShapeType="1"/>
                </p:cNvSpPr>
                <p:nvPr/>
              </p:nvSpPr>
              <p:spPr bwMode="auto">
                <a:xfrm rot="2575222">
                  <a:off x="5497531" y="5501864"/>
                  <a:ext cx="323617" cy="1072554"/>
                </a:xfrm>
                <a:prstGeom prst="line">
                  <a:avLst/>
                </a:prstGeom>
                <a:noFill/>
                <a:ln w="28575">
                  <a:solidFill>
                    <a:srgbClr val="E3293B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n-US" sz="1447" dirty="0"/>
                </a:p>
              </p:txBody>
            </p:sp>
            <p:grpSp>
              <p:nvGrpSpPr>
                <p:cNvPr id="8" name="Group 7"/>
                <p:cNvGrpSpPr/>
                <p:nvPr/>
              </p:nvGrpSpPr>
              <p:grpSpPr>
                <a:xfrm>
                  <a:off x="2989270" y="4987559"/>
                  <a:ext cx="1872658" cy="1051770"/>
                  <a:chOff x="2989270" y="4987559"/>
                  <a:chExt cx="1872658" cy="1051770"/>
                </a:xfrm>
              </p:grpSpPr>
              <p:sp>
                <p:nvSpPr>
                  <p:cNvPr id="246" name="Line 6"/>
                  <p:cNvSpPr>
                    <a:spLocks noChangeShapeType="1"/>
                  </p:cNvSpPr>
                  <p:nvPr/>
                </p:nvSpPr>
                <p:spPr bwMode="auto">
                  <a:xfrm rot="2575222">
                    <a:off x="4823094" y="5531992"/>
                    <a:ext cx="10964" cy="507337"/>
                  </a:xfrm>
                  <a:prstGeom prst="line">
                    <a:avLst/>
                  </a:prstGeom>
                  <a:noFill/>
                  <a:ln w="28575">
                    <a:solidFill>
                      <a:srgbClr val="E3293B"/>
                    </a:solidFill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/>
                  <a:lstStyle/>
                  <a:p>
                    <a:endParaRPr lang="en-US" sz="1447" dirty="0"/>
                  </a:p>
                </p:txBody>
              </p:sp>
              <p:sp>
                <p:nvSpPr>
                  <p:cNvPr id="247" name="Line 6"/>
                  <p:cNvSpPr>
                    <a:spLocks noChangeShapeType="1"/>
                  </p:cNvSpPr>
                  <p:nvPr/>
                </p:nvSpPr>
                <p:spPr bwMode="auto">
                  <a:xfrm rot="2575222" flipH="1">
                    <a:off x="4635585" y="5414157"/>
                    <a:ext cx="12186" cy="436701"/>
                  </a:xfrm>
                  <a:prstGeom prst="line">
                    <a:avLst/>
                  </a:prstGeom>
                  <a:noFill/>
                  <a:ln w="28575">
                    <a:solidFill>
                      <a:srgbClr val="E3293B"/>
                    </a:solidFill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/>
                  <a:lstStyle/>
                  <a:p>
                    <a:endParaRPr lang="en-US" sz="1447" dirty="0"/>
                  </a:p>
                </p:txBody>
              </p:sp>
              <p:sp>
                <p:nvSpPr>
                  <p:cNvPr id="248" name="Line 6"/>
                  <p:cNvSpPr>
                    <a:spLocks noChangeShapeType="1"/>
                  </p:cNvSpPr>
                  <p:nvPr/>
                </p:nvSpPr>
                <p:spPr bwMode="auto">
                  <a:xfrm rot="2575222" flipH="1">
                    <a:off x="4629093" y="5464159"/>
                    <a:ext cx="232835" cy="443382"/>
                  </a:xfrm>
                  <a:prstGeom prst="line">
                    <a:avLst/>
                  </a:prstGeom>
                  <a:noFill/>
                  <a:ln w="28575">
                    <a:solidFill>
                      <a:srgbClr val="E3293B"/>
                    </a:solidFill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/>
                  <a:lstStyle/>
                  <a:p>
                    <a:endParaRPr lang="en-US" sz="1447" dirty="0"/>
                  </a:p>
                </p:txBody>
              </p:sp>
              <p:sp>
                <p:nvSpPr>
                  <p:cNvPr id="249" name="Line 6"/>
                  <p:cNvSpPr>
                    <a:spLocks noChangeShapeType="1"/>
                  </p:cNvSpPr>
                  <p:nvPr/>
                </p:nvSpPr>
                <p:spPr bwMode="auto">
                  <a:xfrm rot="2575222">
                    <a:off x="4603263" y="5501043"/>
                    <a:ext cx="248155" cy="449827"/>
                  </a:xfrm>
                  <a:prstGeom prst="line">
                    <a:avLst/>
                  </a:prstGeom>
                  <a:noFill/>
                  <a:ln w="28575">
                    <a:solidFill>
                      <a:srgbClr val="E3293B"/>
                    </a:solidFill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/>
                  <a:lstStyle/>
                  <a:p>
                    <a:endParaRPr lang="en-US" sz="1447" dirty="0"/>
                  </a:p>
                </p:txBody>
              </p:sp>
              <p:cxnSp>
                <p:nvCxnSpPr>
                  <p:cNvPr id="253" name="Straight Arrow Connector 252"/>
                  <p:cNvCxnSpPr/>
                  <p:nvPr/>
                </p:nvCxnSpPr>
                <p:spPr>
                  <a:xfrm flipH="1" flipV="1">
                    <a:off x="3902076" y="5402595"/>
                    <a:ext cx="667761" cy="172315"/>
                  </a:xfrm>
                  <a:prstGeom prst="straightConnector1">
                    <a:avLst/>
                  </a:prstGeom>
                  <a:noFill/>
                  <a:ln w="19050">
                    <a:solidFill>
                      <a:schemeClr val="tx1"/>
                    </a:solidFill>
                    <a:prstDash val="sysDot"/>
                  </a:ln>
                </p:spPr>
                <p:style>
                  <a:lnRef idx="2">
                    <a:schemeClr val="accent6">
                      <a:shade val="50000"/>
                    </a:schemeClr>
                  </a:lnRef>
                  <a:fillRef idx="1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lt1"/>
                  </a:fontRef>
                </p:style>
              </p:cxnSp>
              <p:sp>
                <p:nvSpPr>
                  <p:cNvPr id="255" name="TextBox 254"/>
                  <p:cNvSpPr txBox="1"/>
                  <p:nvPr/>
                </p:nvSpPr>
                <p:spPr>
                  <a:xfrm>
                    <a:off x="2989270" y="4987559"/>
                    <a:ext cx="1173293" cy="78574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447" i="1" dirty="0"/>
                      <a:t>Output Mode Cleaner</a:t>
                    </a:r>
                  </a:p>
                </p:txBody>
              </p:sp>
            </p:grpSp>
          </p:grpSp>
        </p:grpSp>
      </p:grpSp>
      <p:grpSp>
        <p:nvGrpSpPr>
          <p:cNvPr id="13" name="Group 12"/>
          <p:cNvGrpSpPr/>
          <p:nvPr/>
        </p:nvGrpSpPr>
        <p:grpSpPr>
          <a:xfrm>
            <a:off x="961573" y="4082851"/>
            <a:ext cx="3308307" cy="1847853"/>
            <a:chOff x="3346243" y="3875641"/>
            <a:chExt cx="3308307" cy="1847853"/>
          </a:xfrm>
        </p:grpSpPr>
        <p:sp>
          <p:nvSpPr>
            <p:cNvPr id="222" name="Line 6"/>
            <p:cNvSpPr>
              <a:spLocks noChangeShapeType="1"/>
            </p:cNvSpPr>
            <p:nvPr/>
          </p:nvSpPr>
          <p:spPr bwMode="auto">
            <a:xfrm rot="2575222" flipH="1">
              <a:off x="6029061" y="4422537"/>
              <a:ext cx="8365" cy="956406"/>
            </a:xfrm>
            <a:prstGeom prst="line">
              <a:avLst/>
            </a:prstGeom>
            <a:noFill/>
            <a:ln w="28575">
              <a:solidFill>
                <a:srgbClr val="E3293B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447" dirty="0"/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3346243" y="3875641"/>
              <a:ext cx="3308307" cy="1847853"/>
              <a:chOff x="3346243" y="3875641"/>
              <a:chExt cx="3308307" cy="1847853"/>
            </a:xfrm>
          </p:grpSpPr>
          <p:sp>
            <p:nvSpPr>
              <p:cNvPr id="95" name="Line 6"/>
              <p:cNvSpPr>
                <a:spLocks noChangeShapeType="1"/>
              </p:cNvSpPr>
              <p:nvPr/>
            </p:nvSpPr>
            <p:spPr bwMode="auto">
              <a:xfrm rot="2575222" flipH="1">
                <a:off x="6215948" y="3875641"/>
                <a:ext cx="438602" cy="1847853"/>
              </a:xfrm>
              <a:prstGeom prst="line">
                <a:avLst/>
              </a:prstGeom>
              <a:noFill/>
              <a:ln w="28575">
                <a:solidFill>
                  <a:srgbClr val="E3293B"/>
                </a:solidFill>
                <a:round/>
                <a:headEnd type="triangl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447" dirty="0"/>
              </a:p>
            </p:txBody>
          </p:sp>
          <p:sp>
            <p:nvSpPr>
              <p:cNvPr id="224" name="Line 6"/>
              <p:cNvSpPr>
                <a:spLocks noChangeShapeType="1"/>
              </p:cNvSpPr>
              <p:nvPr/>
            </p:nvSpPr>
            <p:spPr bwMode="auto">
              <a:xfrm rot="2575222">
                <a:off x="6035488" y="4537623"/>
                <a:ext cx="277824" cy="847262"/>
              </a:xfrm>
              <a:prstGeom prst="line">
                <a:avLst/>
              </a:prstGeom>
              <a:noFill/>
              <a:ln w="28575">
                <a:solidFill>
                  <a:srgbClr val="E3293B"/>
                </a:solidFill>
                <a:round/>
                <a:headEnd type="none" w="med" len="med"/>
                <a:tailEnd type="triangle" w="med" len="med"/>
              </a:ln>
              <a:effectLst/>
            </p:spPr>
            <p:txBody>
              <a:bodyPr/>
              <a:lstStyle/>
              <a:p>
                <a:endParaRPr lang="en-US" sz="1447" dirty="0"/>
              </a:p>
            </p:txBody>
          </p:sp>
          <p:sp>
            <p:nvSpPr>
              <p:cNvPr id="256" name="TextBox 255"/>
              <p:cNvSpPr txBox="1"/>
              <p:nvPr/>
            </p:nvSpPr>
            <p:spPr>
              <a:xfrm>
                <a:off x="3346243" y="4154829"/>
                <a:ext cx="1604513" cy="7857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47" i="1" dirty="0"/>
                  <a:t>Signal Recycling Cavity</a:t>
                </a:r>
              </a:p>
            </p:txBody>
          </p:sp>
          <p:cxnSp>
            <p:nvCxnSpPr>
              <p:cNvPr id="258" name="Straight Arrow Connector 257"/>
              <p:cNvCxnSpPr/>
              <p:nvPr/>
            </p:nvCxnSpPr>
            <p:spPr>
              <a:xfrm flipH="1" flipV="1">
                <a:off x="4658087" y="4572529"/>
                <a:ext cx="1355813" cy="253609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</p:cxnSp>
        </p:grpSp>
      </p:grpSp>
      <p:grpSp>
        <p:nvGrpSpPr>
          <p:cNvPr id="11" name="Group 10"/>
          <p:cNvGrpSpPr/>
          <p:nvPr/>
        </p:nvGrpSpPr>
        <p:grpSpPr>
          <a:xfrm>
            <a:off x="1590551" y="1990129"/>
            <a:ext cx="3798020" cy="1332397"/>
            <a:chOff x="3975221" y="1782919"/>
            <a:chExt cx="3798020" cy="1332397"/>
          </a:xfrm>
        </p:grpSpPr>
        <p:grpSp>
          <p:nvGrpSpPr>
            <p:cNvPr id="10" name="Group 9"/>
            <p:cNvGrpSpPr/>
            <p:nvPr/>
          </p:nvGrpSpPr>
          <p:grpSpPr>
            <a:xfrm>
              <a:off x="3975221" y="1782919"/>
              <a:ext cx="2759873" cy="1332397"/>
              <a:chOff x="3975221" y="1782919"/>
              <a:chExt cx="2759873" cy="1332397"/>
            </a:xfrm>
          </p:grpSpPr>
          <p:sp>
            <p:nvSpPr>
              <p:cNvPr id="75" name="Line 6"/>
              <p:cNvSpPr>
                <a:spLocks noChangeShapeType="1"/>
              </p:cNvSpPr>
              <p:nvPr/>
            </p:nvSpPr>
            <p:spPr bwMode="auto">
              <a:xfrm rot="2575222" flipH="1">
                <a:off x="5147528" y="2732710"/>
                <a:ext cx="1448721" cy="382606"/>
              </a:xfrm>
              <a:prstGeom prst="line">
                <a:avLst/>
              </a:prstGeom>
              <a:noFill/>
              <a:ln w="28575">
                <a:solidFill>
                  <a:srgbClr val="E3293B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en-US" sz="1447" dirty="0"/>
              </a:p>
            </p:txBody>
          </p:sp>
          <p:sp>
            <p:nvSpPr>
              <p:cNvPr id="84" name="Line 6"/>
              <p:cNvSpPr>
                <a:spLocks noChangeShapeType="1"/>
              </p:cNvSpPr>
              <p:nvPr/>
            </p:nvSpPr>
            <p:spPr bwMode="auto">
              <a:xfrm rot="2575222" flipH="1">
                <a:off x="4845243" y="2070695"/>
                <a:ext cx="628410" cy="171844"/>
              </a:xfrm>
              <a:prstGeom prst="line">
                <a:avLst/>
              </a:prstGeom>
              <a:noFill/>
              <a:ln w="28575">
                <a:solidFill>
                  <a:srgbClr val="E3293B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en-US" sz="1447" dirty="0"/>
              </a:p>
            </p:txBody>
          </p:sp>
          <p:sp>
            <p:nvSpPr>
              <p:cNvPr id="87" name="Line 6"/>
              <p:cNvSpPr>
                <a:spLocks noChangeShapeType="1"/>
              </p:cNvSpPr>
              <p:nvPr/>
            </p:nvSpPr>
            <p:spPr bwMode="auto">
              <a:xfrm rot="2575222" flipH="1">
                <a:off x="4313407" y="1782919"/>
                <a:ext cx="245352" cy="996000"/>
              </a:xfrm>
              <a:prstGeom prst="line">
                <a:avLst/>
              </a:prstGeom>
              <a:noFill/>
              <a:ln w="28575">
                <a:solidFill>
                  <a:srgbClr val="E3293B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en-US" sz="1447" dirty="0"/>
              </a:p>
            </p:txBody>
          </p:sp>
          <p:sp>
            <p:nvSpPr>
              <p:cNvPr id="89" name="Line 6"/>
              <p:cNvSpPr>
                <a:spLocks noChangeShapeType="1"/>
              </p:cNvSpPr>
              <p:nvPr/>
            </p:nvSpPr>
            <p:spPr bwMode="auto">
              <a:xfrm rot="2575222" flipV="1">
                <a:off x="3975221" y="2637417"/>
                <a:ext cx="551639" cy="123165"/>
              </a:xfrm>
              <a:prstGeom prst="line">
                <a:avLst/>
              </a:prstGeom>
              <a:noFill/>
              <a:ln w="28575">
                <a:solidFill>
                  <a:srgbClr val="E3293B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en-US" sz="1447" dirty="0"/>
              </a:p>
            </p:txBody>
          </p:sp>
          <p:sp>
            <p:nvSpPr>
              <p:cNvPr id="76" name="Line 6"/>
              <p:cNvSpPr>
                <a:spLocks noChangeShapeType="1"/>
              </p:cNvSpPr>
              <p:nvPr/>
            </p:nvSpPr>
            <p:spPr bwMode="auto">
              <a:xfrm rot="2575222" flipH="1">
                <a:off x="5286654" y="2789158"/>
                <a:ext cx="1448440" cy="22981"/>
              </a:xfrm>
              <a:prstGeom prst="line">
                <a:avLst/>
              </a:prstGeom>
              <a:noFill/>
              <a:ln w="28575">
                <a:solidFill>
                  <a:srgbClr val="E3293B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en-US" sz="1447" dirty="0"/>
              </a:p>
            </p:txBody>
          </p:sp>
          <p:sp>
            <p:nvSpPr>
              <p:cNvPr id="77" name="Line 6"/>
              <p:cNvSpPr>
                <a:spLocks noChangeShapeType="1"/>
              </p:cNvSpPr>
              <p:nvPr/>
            </p:nvSpPr>
            <p:spPr bwMode="auto">
              <a:xfrm rot="2575222" flipH="1">
                <a:off x="5346612" y="2268072"/>
                <a:ext cx="23509" cy="358785"/>
              </a:xfrm>
              <a:prstGeom prst="line">
                <a:avLst/>
              </a:prstGeom>
              <a:noFill/>
              <a:ln w="28575">
                <a:solidFill>
                  <a:srgbClr val="E3293B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en-US" sz="1447" dirty="0"/>
              </a:p>
            </p:txBody>
          </p:sp>
        </p:grpSp>
        <p:cxnSp>
          <p:nvCxnSpPr>
            <p:cNvPr id="265" name="Straight Arrow Connector 264"/>
            <p:cNvCxnSpPr/>
            <p:nvPr/>
          </p:nvCxnSpPr>
          <p:spPr>
            <a:xfrm flipH="1">
              <a:off x="6039321" y="2454360"/>
              <a:ext cx="499183" cy="329816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</p:cxnSp>
        <p:sp>
          <p:nvSpPr>
            <p:cNvPr id="266" name="TextBox 265"/>
            <p:cNvSpPr txBox="1"/>
            <p:nvPr/>
          </p:nvSpPr>
          <p:spPr>
            <a:xfrm>
              <a:off x="6025621" y="2004592"/>
              <a:ext cx="1747620" cy="5556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47" i="1" dirty="0"/>
                <a:t>Input Mode Cleaner</a:t>
              </a:r>
            </a:p>
          </p:txBody>
        </p:sp>
      </p:grpSp>
      <p:cxnSp>
        <p:nvCxnSpPr>
          <p:cNvPr id="269" name="Straight Arrow Connector 268"/>
          <p:cNvCxnSpPr/>
          <p:nvPr/>
        </p:nvCxnSpPr>
        <p:spPr>
          <a:xfrm flipH="1">
            <a:off x="2531924" y="3624941"/>
            <a:ext cx="500072" cy="329017"/>
          </a:xfrm>
          <a:prstGeom prst="straightConnector1">
            <a:avLst/>
          </a:prstGeom>
          <a:noFill/>
          <a:ln w="19050">
            <a:solidFill>
              <a:schemeClr val="tx1"/>
            </a:solidFill>
            <a:prstDash val="sys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cxnSp>
      <p:grpSp>
        <p:nvGrpSpPr>
          <p:cNvPr id="12" name="Group 11"/>
          <p:cNvGrpSpPr/>
          <p:nvPr/>
        </p:nvGrpSpPr>
        <p:grpSpPr>
          <a:xfrm>
            <a:off x="785999" y="3337580"/>
            <a:ext cx="4072517" cy="1014520"/>
            <a:chOff x="3170669" y="3130370"/>
            <a:chExt cx="4072517" cy="1014520"/>
          </a:xfrm>
        </p:grpSpPr>
        <p:sp>
          <p:nvSpPr>
            <p:cNvPr id="74" name="Line 6"/>
            <p:cNvSpPr>
              <a:spLocks noChangeShapeType="1"/>
            </p:cNvSpPr>
            <p:nvPr/>
          </p:nvSpPr>
          <p:spPr bwMode="auto">
            <a:xfrm rot="2575222" flipH="1">
              <a:off x="5223191" y="3334766"/>
              <a:ext cx="1018040" cy="49425"/>
            </a:xfrm>
            <a:prstGeom prst="line">
              <a:avLst/>
            </a:prstGeom>
            <a:noFill/>
            <a:ln w="28575">
              <a:solidFill>
                <a:srgbClr val="E3293B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447" dirty="0"/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3170669" y="3130370"/>
              <a:ext cx="4072517" cy="1014520"/>
              <a:chOff x="3170669" y="3130370"/>
              <a:chExt cx="4072517" cy="1014520"/>
            </a:xfrm>
          </p:grpSpPr>
          <p:sp>
            <p:nvSpPr>
              <p:cNvPr id="73" name="Line 6"/>
              <p:cNvSpPr>
                <a:spLocks noChangeShapeType="1"/>
              </p:cNvSpPr>
              <p:nvPr/>
            </p:nvSpPr>
            <p:spPr bwMode="auto">
              <a:xfrm rot="2575222" flipH="1">
                <a:off x="4633045" y="3130370"/>
                <a:ext cx="1508967" cy="389022"/>
              </a:xfrm>
              <a:prstGeom prst="line">
                <a:avLst/>
              </a:prstGeom>
              <a:noFill/>
              <a:ln w="28575">
                <a:solidFill>
                  <a:srgbClr val="E3293B"/>
                </a:solidFill>
                <a:round/>
                <a:headEnd type="none" w="med" len="med"/>
                <a:tailEnd type="triangle" w="med" len="med"/>
              </a:ln>
              <a:effectLst/>
            </p:spPr>
            <p:txBody>
              <a:bodyPr/>
              <a:lstStyle/>
              <a:p>
                <a:endParaRPr lang="en-US" sz="1447" dirty="0"/>
              </a:p>
            </p:txBody>
          </p:sp>
          <p:sp>
            <p:nvSpPr>
              <p:cNvPr id="55" name="Line 6"/>
              <p:cNvSpPr>
                <a:spLocks noChangeShapeType="1"/>
              </p:cNvSpPr>
              <p:nvPr/>
            </p:nvSpPr>
            <p:spPr bwMode="auto">
              <a:xfrm rot="2575222" flipH="1">
                <a:off x="5252054" y="3239234"/>
                <a:ext cx="1991132" cy="527901"/>
              </a:xfrm>
              <a:prstGeom prst="line">
                <a:avLst/>
              </a:prstGeom>
              <a:noFill/>
              <a:ln w="28575">
                <a:solidFill>
                  <a:srgbClr val="E3293B"/>
                </a:solidFill>
                <a:round/>
                <a:headEnd type="triangl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447" dirty="0"/>
              </a:p>
            </p:txBody>
          </p:sp>
          <p:sp>
            <p:nvSpPr>
              <p:cNvPr id="271" name="TextBox 270"/>
              <p:cNvSpPr txBox="1"/>
              <p:nvPr/>
            </p:nvSpPr>
            <p:spPr>
              <a:xfrm>
                <a:off x="3170669" y="3589255"/>
                <a:ext cx="1836278" cy="5556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47" i="1" dirty="0"/>
                  <a:t>Power Recycling Cavity</a:t>
                </a:r>
              </a:p>
            </p:txBody>
          </p:sp>
        </p:grpSp>
      </p:grpSp>
      <p:grpSp>
        <p:nvGrpSpPr>
          <p:cNvPr id="88" name="Group 87"/>
          <p:cNvGrpSpPr/>
          <p:nvPr/>
        </p:nvGrpSpPr>
        <p:grpSpPr>
          <a:xfrm>
            <a:off x="0" y="0"/>
            <a:ext cx="12598401" cy="352983"/>
            <a:chOff x="0" y="8600"/>
            <a:chExt cx="11601833" cy="352983"/>
          </a:xfrm>
        </p:grpSpPr>
        <p:grpSp>
          <p:nvGrpSpPr>
            <p:cNvPr id="90" name="Group 89"/>
            <p:cNvGrpSpPr/>
            <p:nvPr/>
          </p:nvGrpSpPr>
          <p:grpSpPr>
            <a:xfrm>
              <a:off x="395" y="8600"/>
              <a:ext cx="8529435" cy="352983"/>
              <a:chOff x="395" y="8600"/>
              <a:chExt cx="8529435" cy="352983"/>
            </a:xfrm>
          </p:grpSpPr>
          <p:pic>
            <p:nvPicPr>
              <p:cNvPr id="92" name="Picture 4" descr="http://www.apam.columbia.edu/courses/apph4903x/LIGO_logo.jp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25000"/>
                        </a14:imgEffect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3642" b="32016"/>
              <a:stretch/>
            </p:blipFill>
            <p:spPr bwMode="auto">
              <a:xfrm>
                <a:off x="395" y="8600"/>
                <a:ext cx="627758" cy="292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3" name="Rectangle 92"/>
              <p:cNvSpPr/>
              <p:nvPr/>
            </p:nvSpPr>
            <p:spPr>
              <a:xfrm>
                <a:off x="551900" y="84584"/>
                <a:ext cx="7977930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sz="1200" i="1" kern="0" dirty="0" smtClean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     </a:t>
                </a:r>
                <a:r>
                  <a:rPr lang="en-US" sz="1200" i="1" kern="0" dirty="0" smtClean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An overview of the control layers in LIGO 4km interferometers, F. </a:t>
                </a:r>
                <a:r>
                  <a:rPr lang="en-US" sz="1200" i="1" kern="0" dirty="0" err="1" smtClean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Matichard</a:t>
                </a:r>
                <a:r>
                  <a:rPr lang="en-US" sz="1200" i="1" kern="0" dirty="0" smtClean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, ASPE 2016</a:t>
                </a:r>
                <a:endParaRPr lang="en-US" sz="1200" i="1" kern="0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p:grpSp>
        <p:cxnSp>
          <p:nvCxnSpPr>
            <p:cNvPr id="91" name="Straight Connector 90"/>
            <p:cNvCxnSpPr/>
            <p:nvPr/>
          </p:nvCxnSpPr>
          <p:spPr>
            <a:xfrm>
              <a:off x="0" y="331396"/>
              <a:ext cx="1160183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8" name="Rectangle 97"/>
          <p:cNvSpPr/>
          <p:nvPr/>
        </p:nvSpPr>
        <p:spPr>
          <a:xfrm>
            <a:off x="4290453" y="480751"/>
            <a:ext cx="25651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Lock acquisition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103" name="Oval 102"/>
          <p:cNvSpPr/>
          <p:nvPr/>
        </p:nvSpPr>
        <p:spPr>
          <a:xfrm>
            <a:off x="8319557" y="5991199"/>
            <a:ext cx="508303" cy="50830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  <a:scene3d>
            <a:camera prst="orthographicFront">
              <a:rot lat="1195242" lon="19480838" rev="21490974"/>
            </a:camera>
            <a:lightRig rig="threePt" dir="t"/>
          </a:scene3d>
          <a:sp3d extrusionH="107950">
            <a:bevelT w="0"/>
            <a:bevelB w="1587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93"/>
          </a:p>
        </p:txBody>
      </p:sp>
      <p:sp>
        <p:nvSpPr>
          <p:cNvPr id="108" name="Rectangle 107"/>
          <p:cNvSpPr/>
          <p:nvPr/>
        </p:nvSpPr>
        <p:spPr>
          <a:xfrm>
            <a:off x="9262521" y="2762196"/>
            <a:ext cx="324932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3200" dirty="0" smtClean="0">
                <a:latin typeface="Calibri" panose="020F0502020204030204" pitchFamily="34" charset="0"/>
              </a:rPr>
              <a:t>From free swinging uncontrolled state to fully locked</a:t>
            </a:r>
            <a:endParaRPr lang="en-US" sz="3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0166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/>
          <p:nvPr/>
        </p:nvSpPr>
        <p:spPr>
          <a:xfrm>
            <a:off x="8985868" y="1174111"/>
            <a:ext cx="1758632" cy="735629"/>
          </a:xfrm>
          <a:prstGeom prst="ellipse">
            <a:avLst/>
          </a:prstGeom>
          <a:solidFill>
            <a:srgbClr val="A4C2F4"/>
          </a:solidFill>
          <a:ln w="19050" cap="flat">
            <a:solidFill>
              <a:srgbClr val="A4C2F4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4473" tIns="94473" rIns="94473" bIns="94473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1860" dirty="0"/>
              <a:t>PSL+IMC</a:t>
            </a:r>
          </a:p>
        </p:txBody>
      </p:sp>
      <p:sp>
        <p:nvSpPr>
          <p:cNvPr id="40" name="Shape 40"/>
          <p:cNvSpPr/>
          <p:nvPr/>
        </p:nvSpPr>
        <p:spPr>
          <a:xfrm>
            <a:off x="9007339" y="3996021"/>
            <a:ext cx="1805754" cy="1092949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 cap="flat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4473" tIns="94473" rIns="94473" bIns="94473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1860" dirty="0"/>
              <a:t>CARM offset reduction</a:t>
            </a:r>
          </a:p>
        </p:txBody>
      </p:sp>
      <p:sp>
        <p:nvSpPr>
          <p:cNvPr id="41" name="Shape 41"/>
          <p:cNvSpPr/>
          <p:nvPr/>
        </p:nvSpPr>
        <p:spPr>
          <a:xfrm>
            <a:off x="9054461" y="3062805"/>
            <a:ext cx="1711510" cy="728413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 cap="flat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4473" tIns="94473" rIns="94473" bIns="94473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1860"/>
              <a:t>DRMI</a:t>
            </a:r>
          </a:p>
        </p:txBody>
      </p:sp>
      <p:sp>
        <p:nvSpPr>
          <p:cNvPr id="42" name="Shape 42"/>
          <p:cNvSpPr/>
          <p:nvPr/>
        </p:nvSpPr>
        <p:spPr>
          <a:xfrm>
            <a:off x="9054461" y="5293774"/>
            <a:ext cx="1711510" cy="746072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 cap="flat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4473" tIns="94473" rIns="94473" bIns="94473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1860" dirty="0"/>
              <a:t>Angular controls</a:t>
            </a:r>
          </a:p>
        </p:txBody>
      </p:sp>
      <p:sp>
        <p:nvSpPr>
          <p:cNvPr id="43" name="Shape 43"/>
          <p:cNvSpPr/>
          <p:nvPr/>
        </p:nvSpPr>
        <p:spPr>
          <a:xfrm>
            <a:off x="9054461" y="2071267"/>
            <a:ext cx="1711510" cy="757575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 cap="flat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4473" tIns="94473" rIns="94473" bIns="94473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1860"/>
              <a:t>ALS</a:t>
            </a:r>
          </a:p>
        </p:txBody>
      </p:sp>
      <p:sp>
        <p:nvSpPr>
          <p:cNvPr id="44" name="Shape 44"/>
          <p:cNvSpPr/>
          <p:nvPr/>
        </p:nvSpPr>
        <p:spPr>
          <a:xfrm>
            <a:off x="9054461" y="6285314"/>
            <a:ext cx="1711510" cy="69636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 cap="flat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4473" tIns="94473" rIns="94473" bIns="94473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1860" dirty="0"/>
              <a:t>DC readout</a:t>
            </a:r>
          </a:p>
        </p:txBody>
      </p:sp>
      <p:pic>
        <p:nvPicPr>
          <p:cNvPr id="6" name="Picture 5" descr="IMC_locke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202" y="1361091"/>
            <a:ext cx="7019108" cy="614172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697535" y="3572533"/>
            <a:ext cx="1340912" cy="1383795"/>
          </a:xfrm>
          <a:prstGeom prst="rect">
            <a:avLst/>
          </a:prstGeom>
          <a:noFill/>
          <a:ln>
            <a:solidFill>
              <a:srgbClr val="00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93"/>
          </a:p>
        </p:txBody>
      </p:sp>
      <p:sp>
        <p:nvSpPr>
          <p:cNvPr id="11" name="Rectangle 10"/>
          <p:cNvSpPr/>
          <p:nvPr/>
        </p:nvSpPr>
        <p:spPr>
          <a:xfrm>
            <a:off x="4929237" y="1475775"/>
            <a:ext cx="1340912" cy="1383795"/>
          </a:xfrm>
          <a:prstGeom prst="rect">
            <a:avLst/>
          </a:prstGeom>
          <a:noFill/>
          <a:ln>
            <a:solidFill>
              <a:srgbClr val="00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93"/>
          </a:p>
        </p:txBody>
      </p:sp>
      <p:sp>
        <p:nvSpPr>
          <p:cNvPr id="12" name="Rectangle 11"/>
          <p:cNvSpPr/>
          <p:nvPr/>
        </p:nvSpPr>
        <p:spPr>
          <a:xfrm>
            <a:off x="3474203" y="3161997"/>
            <a:ext cx="2753150" cy="2607488"/>
          </a:xfrm>
          <a:prstGeom prst="rect">
            <a:avLst/>
          </a:prstGeom>
          <a:noFill/>
          <a:ln>
            <a:solidFill>
              <a:srgbClr val="00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93"/>
          </a:p>
        </p:txBody>
      </p:sp>
      <p:sp>
        <p:nvSpPr>
          <p:cNvPr id="14" name="Rectangle 13"/>
          <p:cNvSpPr/>
          <p:nvPr/>
        </p:nvSpPr>
        <p:spPr>
          <a:xfrm>
            <a:off x="1334201" y="3772810"/>
            <a:ext cx="1939726" cy="2025207"/>
          </a:xfrm>
          <a:prstGeom prst="rect">
            <a:avLst/>
          </a:prstGeom>
          <a:noFill/>
          <a:ln>
            <a:solidFill>
              <a:srgbClr val="00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93"/>
          </a:p>
        </p:txBody>
      </p:sp>
      <p:sp>
        <p:nvSpPr>
          <p:cNvPr id="3" name="TextBox 2"/>
          <p:cNvSpPr txBox="1"/>
          <p:nvPr/>
        </p:nvSpPr>
        <p:spPr>
          <a:xfrm>
            <a:off x="6641153" y="4101066"/>
            <a:ext cx="9845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X-END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5358138" y="2412339"/>
            <a:ext cx="9703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Y</a:t>
            </a:r>
            <a:r>
              <a:rPr lang="en-US" sz="2000" dirty="0"/>
              <a:t>-END</a:t>
            </a:r>
            <a:endParaRPr lang="en-US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3512691" y="3264663"/>
            <a:ext cx="12987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CORNER</a:t>
            </a:r>
            <a:endParaRPr lang="en-US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1251201" y="4980760"/>
            <a:ext cx="13035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PSL+IMC</a:t>
            </a:r>
            <a:endParaRPr lang="en-US" sz="2000" dirty="0"/>
          </a:p>
        </p:txBody>
      </p:sp>
      <p:sp>
        <p:nvSpPr>
          <p:cNvPr id="19" name="TextBox 18"/>
          <p:cNvSpPr txBox="1"/>
          <p:nvPr/>
        </p:nvSpPr>
        <p:spPr>
          <a:xfrm>
            <a:off x="6038352" y="6285314"/>
            <a:ext cx="7825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OMC</a:t>
            </a:r>
            <a:endParaRPr lang="en-US" sz="2000" dirty="0"/>
          </a:p>
        </p:txBody>
      </p:sp>
      <p:grpSp>
        <p:nvGrpSpPr>
          <p:cNvPr id="20" name="Group 19"/>
          <p:cNvGrpSpPr/>
          <p:nvPr/>
        </p:nvGrpSpPr>
        <p:grpSpPr>
          <a:xfrm>
            <a:off x="0" y="0"/>
            <a:ext cx="12598401" cy="352983"/>
            <a:chOff x="0" y="8600"/>
            <a:chExt cx="11601833" cy="352983"/>
          </a:xfrm>
        </p:grpSpPr>
        <p:grpSp>
          <p:nvGrpSpPr>
            <p:cNvPr id="21" name="Group 20"/>
            <p:cNvGrpSpPr/>
            <p:nvPr/>
          </p:nvGrpSpPr>
          <p:grpSpPr>
            <a:xfrm>
              <a:off x="395" y="8600"/>
              <a:ext cx="8529435" cy="352983"/>
              <a:chOff x="395" y="8600"/>
              <a:chExt cx="8529435" cy="352983"/>
            </a:xfrm>
          </p:grpSpPr>
          <p:pic>
            <p:nvPicPr>
              <p:cNvPr id="23" name="Picture 4" descr="http://www.apam.columbia.edu/courses/apph4903x/LIGO_logo.jpg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25000"/>
                        </a14:imgEffect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3642" b="32016"/>
              <a:stretch/>
            </p:blipFill>
            <p:spPr bwMode="auto">
              <a:xfrm>
                <a:off x="395" y="8600"/>
                <a:ext cx="627758" cy="292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4" name="Rectangle 23"/>
              <p:cNvSpPr/>
              <p:nvPr/>
            </p:nvSpPr>
            <p:spPr>
              <a:xfrm>
                <a:off x="551900" y="84584"/>
                <a:ext cx="7977930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sz="1200" i="1" kern="0" dirty="0" smtClean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     </a:t>
                </a:r>
                <a:r>
                  <a:rPr lang="en-US" sz="1200" i="1" kern="0" dirty="0" smtClean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An overview of the control layers in LIGO 4km interferometers, F. </a:t>
                </a:r>
                <a:r>
                  <a:rPr lang="en-US" sz="1200" i="1" kern="0" dirty="0" err="1" smtClean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Matichard</a:t>
                </a:r>
                <a:r>
                  <a:rPr lang="en-US" sz="1200" i="1" kern="0" dirty="0" smtClean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, ASPE 2016</a:t>
                </a:r>
                <a:endParaRPr lang="en-US" sz="1200" i="1" kern="0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p:grpSp>
        <p:cxnSp>
          <p:nvCxnSpPr>
            <p:cNvPr id="22" name="Straight Connector 21"/>
            <p:cNvCxnSpPr/>
            <p:nvPr/>
          </p:nvCxnSpPr>
          <p:spPr>
            <a:xfrm>
              <a:off x="0" y="331396"/>
              <a:ext cx="1160183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ectangle 24"/>
          <p:cNvSpPr/>
          <p:nvPr/>
        </p:nvSpPr>
        <p:spPr>
          <a:xfrm>
            <a:off x="326083" y="449630"/>
            <a:ext cx="25651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Lock acquisition</a:t>
            </a:r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59010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/>
          <p:nvPr/>
        </p:nvSpPr>
        <p:spPr>
          <a:xfrm>
            <a:off x="9087533" y="1159801"/>
            <a:ext cx="1711510" cy="735629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 cap="flat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4473" tIns="94473" rIns="94473" bIns="94473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1860" dirty="0"/>
              <a:t>PSL+IMC</a:t>
            </a:r>
          </a:p>
        </p:txBody>
      </p:sp>
      <p:sp>
        <p:nvSpPr>
          <p:cNvPr id="40" name="Shape 40"/>
          <p:cNvSpPr/>
          <p:nvPr/>
        </p:nvSpPr>
        <p:spPr>
          <a:xfrm>
            <a:off x="9046374" y="3980744"/>
            <a:ext cx="1793827" cy="1092949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 cap="flat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4473" tIns="94473" rIns="94473" bIns="94473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1860" dirty="0"/>
              <a:t>CARM offset reduction</a:t>
            </a:r>
          </a:p>
        </p:txBody>
      </p:sp>
      <p:sp>
        <p:nvSpPr>
          <p:cNvPr id="41" name="Shape 41"/>
          <p:cNvSpPr/>
          <p:nvPr/>
        </p:nvSpPr>
        <p:spPr>
          <a:xfrm>
            <a:off x="9087533" y="3047528"/>
            <a:ext cx="1711510" cy="728413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 cap="flat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4473" tIns="94473" rIns="94473" bIns="94473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1860"/>
              <a:t>DRMI</a:t>
            </a:r>
          </a:p>
        </p:txBody>
      </p:sp>
      <p:sp>
        <p:nvSpPr>
          <p:cNvPr id="42" name="Shape 42"/>
          <p:cNvSpPr/>
          <p:nvPr/>
        </p:nvSpPr>
        <p:spPr>
          <a:xfrm>
            <a:off x="9087533" y="5278497"/>
            <a:ext cx="1711510" cy="746072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 cap="flat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4473" tIns="94473" rIns="94473" bIns="94473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1860" dirty="0"/>
              <a:t>Angular controls</a:t>
            </a:r>
          </a:p>
        </p:txBody>
      </p:sp>
      <p:sp>
        <p:nvSpPr>
          <p:cNvPr id="43" name="Shape 43"/>
          <p:cNvSpPr/>
          <p:nvPr/>
        </p:nvSpPr>
        <p:spPr>
          <a:xfrm>
            <a:off x="9087533" y="2055990"/>
            <a:ext cx="1711510" cy="757575"/>
          </a:xfrm>
          <a:prstGeom prst="ellipse">
            <a:avLst/>
          </a:prstGeom>
          <a:solidFill>
            <a:srgbClr val="A4C2F4"/>
          </a:solidFill>
          <a:ln w="19050" cap="flat">
            <a:solidFill>
              <a:srgbClr val="A4C2F4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4473" tIns="94473" rIns="94473" bIns="94473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1860"/>
              <a:t>ALS</a:t>
            </a:r>
          </a:p>
        </p:txBody>
      </p:sp>
      <p:sp>
        <p:nvSpPr>
          <p:cNvPr id="44" name="Shape 44"/>
          <p:cNvSpPr/>
          <p:nvPr/>
        </p:nvSpPr>
        <p:spPr>
          <a:xfrm>
            <a:off x="9087533" y="6270037"/>
            <a:ext cx="1711510" cy="69636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 cap="flat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4473" tIns="94473" rIns="94473" bIns="94473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1860" dirty="0"/>
              <a:t>DC readout</a:t>
            </a:r>
          </a:p>
        </p:txBody>
      </p:sp>
      <p:pic>
        <p:nvPicPr>
          <p:cNvPr id="2" name="Picture 1" descr="AL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067" y="938806"/>
            <a:ext cx="7019108" cy="614172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26083" y="449630"/>
            <a:ext cx="25651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Lock acquisition</a:t>
            </a:r>
            <a:endParaRPr lang="en-US" dirty="0">
              <a:latin typeface="Calibri" panose="020F050202020403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0" y="0"/>
            <a:ext cx="12598401" cy="352983"/>
            <a:chOff x="0" y="8600"/>
            <a:chExt cx="11601833" cy="352983"/>
          </a:xfrm>
        </p:grpSpPr>
        <p:grpSp>
          <p:nvGrpSpPr>
            <p:cNvPr id="13" name="Group 12"/>
            <p:cNvGrpSpPr/>
            <p:nvPr/>
          </p:nvGrpSpPr>
          <p:grpSpPr>
            <a:xfrm>
              <a:off x="395" y="8600"/>
              <a:ext cx="8529435" cy="352983"/>
              <a:chOff x="395" y="8600"/>
              <a:chExt cx="8529435" cy="352983"/>
            </a:xfrm>
          </p:grpSpPr>
          <p:pic>
            <p:nvPicPr>
              <p:cNvPr id="15" name="Picture 4" descr="http://www.apam.columbia.edu/courses/apph4903x/LIGO_logo.jpg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25000"/>
                        </a14:imgEffect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3642" b="32016"/>
              <a:stretch/>
            </p:blipFill>
            <p:spPr bwMode="auto">
              <a:xfrm>
                <a:off x="395" y="8600"/>
                <a:ext cx="627758" cy="292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6" name="Rectangle 15"/>
              <p:cNvSpPr/>
              <p:nvPr/>
            </p:nvSpPr>
            <p:spPr>
              <a:xfrm>
                <a:off x="551900" y="84584"/>
                <a:ext cx="7977930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sz="1200" i="1" kern="0" dirty="0" smtClean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     </a:t>
                </a:r>
                <a:r>
                  <a:rPr lang="en-US" sz="1200" i="1" kern="0" dirty="0" smtClean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An overview of the control layers in LIGO 4km interferometers, F. </a:t>
                </a:r>
                <a:r>
                  <a:rPr lang="en-US" sz="1200" i="1" kern="0" dirty="0" err="1" smtClean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Matichard</a:t>
                </a:r>
                <a:r>
                  <a:rPr lang="en-US" sz="1200" i="1" kern="0" dirty="0" smtClean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, ASPE 2016</a:t>
                </a:r>
                <a:endParaRPr lang="en-US" sz="1200" i="1" kern="0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p:grpSp>
        <p:cxnSp>
          <p:nvCxnSpPr>
            <p:cNvPr id="14" name="Straight Connector 13"/>
            <p:cNvCxnSpPr/>
            <p:nvPr/>
          </p:nvCxnSpPr>
          <p:spPr>
            <a:xfrm>
              <a:off x="0" y="331396"/>
              <a:ext cx="1160183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1748348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/>
          <p:nvPr/>
        </p:nvSpPr>
        <p:spPr>
          <a:xfrm>
            <a:off x="9087533" y="1168945"/>
            <a:ext cx="1711510" cy="735629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 cap="flat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4473" tIns="94473" rIns="94473" bIns="94473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1860" dirty="0"/>
              <a:t>PSL+IMC</a:t>
            </a:r>
          </a:p>
        </p:txBody>
      </p:sp>
      <p:sp>
        <p:nvSpPr>
          <p:cNvPr id="40" name="Shape 40"/>
          <p:cNvSpPr/>
          <p:nvPr/>
        </p:nvSpPr>
        <p:spPr>
          <a:xfrm>
            <a:off x="9023514" y="3980744"/>
            <a:ext cx="1839548" cy="1092949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 cap="flat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4473" tIns="94473" rIns="94473" bIns="94473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1860" dirty="0"/>
              <a:t>CARM offset reduction</a:t>
            </a:r>
          </a:p>
        </p:txBody>
      </p:sp>
      <p:sp>
        <p:nvSpPr>
          <p:cNvPr id="41" name="Shape 41"/>
          <p:cNvSpPr/>
          <p:nvPr/>
        </p:nvSpPr>
        <p:spPr>
          <a:xfrm>
            <a:off x="9087533" y="3047528"/>
            <a:ext cx="1711510" cy="728413"/>
          </a:xfrm>
          <a:prstGeom prst="ellipse">
            <a:avLst/>
          </a:prstGeom>
          <a:solidFill>
            <a:srgbClr val="A4C2F4"/>
          </a:solidFill>
          <a:ln w="19050" cap="flat">
            <a:solidFill>
              <a:srgbClr val="A4C2F4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4473" tIns="94473" rIns="94473" bIns="94473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1860"/>
              <a:t>DRMI</a:t>
            </a:r>
          </a:p>
        </p:txBody>
      </p:sp>
      <p:sp>
        <p:nvSpPr>
          <p:cNvPr id="42" name="Shape 42"/>
          <p:cNvSpPr/>
          <p:nvPr/>
        </p:nvSpPr>
        <p:spPr>
          <a:xfrm>
            <a:off x="9087533" y="5278497"/>
            <a:ext cx="1711510" cy="746072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 cap="flat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4473" tIns="94473" rIns="94473" bIns="94473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1860" dirty="0"/>
              <a:t>Angular controls</a:t>
            </a:r>
          </a:p>
        </p:txBody>
      </p:sp>
      <p:sp>
        <p:nvSpPr>
          <p:cNvPr id="43" name="Shape 43"/>
          <p:cNvSpPr/>
          <p:nvPr/>
        </p:nvSpPr>
        <p:spPr>
          <a:xfrm>
            <a:off x="9087533" y="2055990"/>
            <a:ext cx="1711510" cy="757575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 cap="flat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4473" tIns="94473" rIns="94473" bIns="94473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1860"/>
              <a:t>ALS</a:t>
            </a:r>
          </a:p>
        </p:txBody>
      </p:sp>
      <p:sp>
        <p:nvSpPr>
          <p:cNvPr id="44" name="Shape 44"/>
          <p:cNvSpPr/>
          <p:nvPr/>
        </p:nvSpPr>
        <p:spPr>
          <a:xfrm>
            <a:off x="9087533" y="6270037"/>
            <a:ext cx="1711510" cy="69636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 cap="flat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4473" tIns="94473" rIns="94473" bIns="94473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1860" dirty="0"/>
              <a:t>DC readout</a:t>
            </a:r>
          </a:p>
        </p:txBody>
      </p:sp>
      <p:pic>
        <p:nvPicPr>
          <p:cNvPr id="2" name="Picture 1" descr="DRMI_1f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066" y="924540"/>
            <a:ext cx="7019108" cy="614172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26083" y="449630"/>
            <a:ext cx="25651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Lock acquisition</a:t>
            </a:r>
            <a:endParaRPr lang="en-US" dirty="0">
              <a:latin typeface="Calibri" panose="020F050202020403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0" y="0"/>
            <a:ext cx="12598401" cy="352983"/>
            <a:chOff x="0" y="8600"/>
            <a:chExt cx="11601833" cy="352983"/>
          </a:xfrm>
        </p:grpSpPr>
        <p:grpSp>
          <p:nvGrpSpPr>
            <p:cNvPr id="13" name="Group 12"/>
            <p:cNvGrpSpPr/>
            <p:nvPr/>
          </p:nvGrpSpPr>
          <p:grpSpPr>
            <a:xfrm>
              <a:off x="395" y="8600"/>
              <a:ext cx="8529435" cy="352983"/>
              <a:chOff x="395" y="8600"/>
              <a:chExt cx="8529435" cy="352983"/>
            </a:xfrm>
          </p:grpSpPr>
          <p:pic>
            <p:nvPicPr>
              <p:cNvPr id="15" name="Picture 4" descr="http://www.apam.columbia.edu/courses/apph4903x/LIGO_logo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25000"/>
                        </a14:imgEffect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3642" b="32016"/>
              <a:stretch/>
            </p:blipFill>
            <p:spPr bwMode="auto">
              <a:xfrm>
                <a:off x="395" y="8600"/>
                <a:ext cx="627758" cy="292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6" name="Rectangle 15"/>
              <p:cNvSpPr/>
              <p:nvPr/>
            </p:nvSpPr>
            <p:spPr>
              <a:xfrm>
                <a:off x="551900" y="84584"/>
                <a:ext cx="7977930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sz="1200" i="1" kern="0" dirty="0" smtClean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     </a:t>
                </a:r>
                <a:r>
                  <a:rPr lang="en-US" sz="1200" i="1" kern="0" dirty="0" smtClean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An overview of the control layers in LIGO 4km interferometers, F. </a:t>
                </a:r>
                <a:r>
                  <a:rPr lang="en-US" sz="1200" i="1" kern="0" dirty="0" err="1" smtClean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Matichard</a:t>
                </a:r>
                <a:r>
                  <a:rPr lang="en-US" sz="1200" i="1" kern="0" dirty="0" smtClean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, ASPE 2016</a:t>
                </a:r>
                <a:endParaRPr lang="en-US" sz="1200" i="1" kern="0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p:grpSp>
        <p:cxnSp>
          <p:nvCxnSpPr>
            <p:cNvPr id="14" name="Straight Connector 13"/>
            <p:cNvCxnSpPr/>
            <p:nvPr/>
          </p:nvCxnSpPr>
          <p:spPr>
            <a:xfrm>
              <a:off x="0" y="331396"/>
              <a:ext cx="1160183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785170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8357" y="459153"/>
            <a:ext cx="4687931" cy="3188236"/>
          </a:xfrm>
          <a:prstGeom prst="rect">
            <a:avLst/>
          </a:prstGeom>
          <a:noFill/>
        </p:spPr>
      </p:pic>
      <p:pic>
        <p:nvPicPr>
          <p:cNvPr id="7" name="Picture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31" y="1183826"/>
            <a:ext cx="7704181" cy="5641661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50823" y="569609"/>
            <a:ext cx="4595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latin typeface="Calibri" panose="020F0502020204030204" pitchFamily="34" charset="0"/>
              </a:rPr>
              <a:t>Advanced LIGO detectors</a:t>
            </a:r>
            <a:endParaRPr lang="en-US" dirty="0">
              <a:latin typeface="Calibri" panose="020F050202020403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0" y="0"/>
            <a:ext cx="12598401" cy="352983"/>
            <a:chOff x="0" y="8600"/>
            <a:chExt cx="11601833" cy="352983"/>
          </a:xfrm>
        </p:grpSpPr>
        <p:grpSp>
          <p:nvGrpSpPr>
            <p:cNvPr id="11" name="Group 10"/>
            <p:cNvGrpSpPr/>
            <p:nvPr/>
          </p:nvGrpSpPr>
          <p:grpSpPr>
            <a:xfrm>
              <a:off x="395" y="8600"/>
              <a:ext cx="8529435" cy="352983"/>
              <a:chOff x="395" y="8600"/>
              <a:chExt cx="8529435" cy="352983"/>
            </a:xfrm>
          </p:grpSpPr>
          <p:pic>
            <p:nvPicPr>
              <p:cNvPr id="18" name="Picture 4" descr="http://www.apam.columbia.edu/courses/apph4903x/LIGO_logo.jpg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25000"/>
                        </a14:imgEffect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3642" b="32016"/>
              <a:stretch/>
            </p:blipFill>
            <p:spPr bwMode="auto">
              <a:xfrm>
                <a:off x="395" y="8600"/>
                <a:ext cx="627758" cy="292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9" name="Rectangle 18"/>
              <p:cNvSpPr/>
              <p:nvPr/>
            </p:nvSpPr>
            <p:spPr>
              <a:xfrm>
                <a:off x="551900" y="84584"/>
                <a:ext cx="7977930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sz="1200" i="1" kern="0" dirty="0" smtClean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An overview of the control layers in LIGO 4km interferometers, F. </a:t>
                </a:r>
                <a:r>
                  <a:rPr lang="en-US" sz="1200" i="1" kern="0" dirty="0" err="1" smtClean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Matichard</a:t>
                </a:r>
                <a:r>
                  <a:rPr lang="en-US" sz="1200" i="1" kern="0" dirty="0" smtClean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, ASPE 2016</a:t>
                </a:r>
                <a:endParaRPr lang="en-US" sz="1200" i="1" kern="0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p:grpSp>
        <p:cxnSp>
          <p:nvCxnSpPr>
            <p:cNvPr id="12" name="Straight Connector 11"/>
            <p:cNvCxnSpPr/>
            <p:nvPr/>
          </p:nvCxnSpPr>
          <p:spPr>
            <a:xfrm>
              <a:off x="0" y="331396"/>
              <a:ext cx="1160183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8220456" y="3613382"/>
            <a:ext cx="423805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 smtClean="0">
                <a:latin typeface="Calibri" panose="020F0502020204030204" pitchFamily="34" charset="0"/>
              </a:rPr>
              <a:t>Hundreds of servo systems to isolate the optics and control the interferometer.</a:t>
            </a:r>
          </a:p>
        </p:txBody>
      </p:sp>
      <p:sp>
        <p:nvSpPr>
          <p:cNvPr id="3" name="Rectangle 2"/>
          <p:cNvSpPr/>
          <p:nvPr/>
        </p:nvSpPr>
        <p:spPr>
          <a:xfrm>
            <a:off x="9308593" y="5991082"/>
            <a:ext cx="324932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3200" dirty="0">
                <a:latin typeface="Calibri" panose="020F0502020204030204" pitchFamily="34" charset="0"/>
              </a:rPr>
              <a:t>Sub-systems and System </a:t>
            </a:r>
            <a:r>
              <a:rPr lang="en-US" sz="3200" dirty="0" smtClean="0">
                <a:latin typeface="Calibri" panose="020F0502020204030204" pitchFamily="34" charset="0"/>
              </a:rPr>
              <a:t>controls</a:t>
            </a:r>
            <a:endParaRPr lang="en-US" sz="3200" dirty="0">
              <a:latin typeface="Calibri" panose="020F050202020403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746287" y="5802485"/>
            <a:ext cx="516234" cy="791122"/>
            <a:chOff x="8855426" y="5550935"/>
            <a:chExt cx="516234" cy="791122"/>
          </a:xfrm>
        </p:grpSpPr>
        <p:cxnSp>
          <p:nvCxnSpPr>
            <p:cNvPr id="14" name="Straight Arrow Connector 13"/>
            <p:cNvCxnSpPr/>
            <p:nvPr/>
          </p:nvCxnSpPr>
          <p:spPr>
            <a:xfrm>
              <a:off x="8868125" y="5550935"/>
              <a:ext cx="0" cy="791122"/>
            </a:xfrm>
            <a:prstGeom prst="straightConnector1">
              <a:avLst/>
            </a:prstGeom>
            <a:ln w="762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rot="16200000">
              <a:off x="9113543" y="6045838"/>
              <a:ext cx="0" cy="516234"/>
            </a:xfrm>
            <a:prstGeom prst="straightConnector1">
              <a:avLst/>
            </a:prstGeom>
            <a:ln w="762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Rectangle 8"/>
          <p:cNvSpPr/>
          <p:nvPr/>
        </p:nvSpPr>
        <p:spPr bwMode="auto">
          <a:xfrm>
            <a:off x="6991825" y="3647389"/>
            <a:ext cx="876586" cy="126485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3835463" y="6046003"/>
                <a:ext cx="1723998" cy="5329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sup>
                      </m:sSup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𝒎</m:t>
                      </m:r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5463" y="6046003"/>
                <a:ext cx="1723998" cy="532966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95778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/>
          <p:nvPr/>
        </p:nvSpPr>
        <p:spPr>
          <a:xfrm>
            <a:off x="9087533" y="1168945"/>
            <a:ext cx="1711510" cy="735629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 cap="flat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4473" tIns="94473" rIns="94473" bIns="94473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1860" dirty="0"/>
              <a:t>PSL+IMC</a:t>
            </a:r>
          </a:p>
        </p:txBody>
      </p:sp>
      <p:sp>
        <p:nvSpPr>
          <p:cNvPr id="40" name="Shape 40"/>
          <p:cNvSpPr/>
          <p:nvPr/>
        </p:nvSpPr>
        <p:spPr>
          <a:xfrm>
            <a:off x="9004464" y="3980744"/>
            <a:ext cx="1877647" cy="1092949"/>
          </a:xfrm>
          <a:prstGeom prst="ellipse">
            <a:avLst/>
          </a:prstGeom>
          <a:solidFill>
            <a:srgbClr val="A4C2F4"/>
          </a:solidFill>
          <a:ln w="19050" cap="flat">
            <a:solidFill>
              <a:srgbClr val="A4C2F4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4473" tIns="94473" rIns="94473" bIns="94473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1860" dirty="0"/>
              <a:t>CARM offset reduction</a:t>
            </a:r>
          </a:p>
        </p:txBody>
      </p:sp>
      <p:sp>
        <p:nvSpPr>
          <p:cNvPr id="41" name="Shape 41"/>
          <p:cNvSpPr/>
          <p:nvPr/>
        </p:nvSpPr>
        <p:spPr>
          <a:xfrm>
            <a:off x="9087533" y="3047528"/>
            <a:ext cx="1711510" cy="728413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 cap="flat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4473" tIns="94473" rIns="94473" bIns="94473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1860"/>
              <a:t>DRMI</a:t>
            </a:r>
          </a:p>
        </p:txBody>
      </p:sp>
      <p:sp>
        <p:nvSpPr>
          <p:cNvPr id="42" name="Shape 42"/>
          <p:cNvSpPr/>
          <p:nvPr/>
        </p:nvSpPr>
        <p:spPr>
          <a:xfrm>
            <a:off x="9087533" y="5278497"/>
            <a:ext cx="1711510" cy="746072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 cap="flat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4473" tIns="94473" rIns="94473" bIns="94473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1860" dirty="0"/>
              <a:t>Angular controls</a:t>
            </a:r>
          </a:p>
        </p:txBody>
      </p:sp>
      <p:sp>
        <p:nvSpPr>
          <p:cNvPr id="43" name="Shape 43"/>
          <p:cNvSpPr/>
          <p:nvPr/>
        </p:nvSpPr>
        <p:spPr>
          <a:xfrm>
            <a:off x="9087533" y="2055990"/>
            <a:ext cx="1711510" cy="757575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 cap="flat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4473" tIns="94473" rIns="94473" bIns="94473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1860"/>
              <a:t>ALS</a:t>
            </a:r>
          </a:p>
        </p:txBody>
      </p:sp>
      <p:sp>
        <p:nvSpPr>
          <p:cNvPr id="44" name="Shape 44"/>
          <p:cNvSpPr/>
          <p:nvPr/>
        </p:nvSpPr>
        <p:spPr>
          <a:xfrm>
            <a:off x="9087533" y="6270037"/>
            <a:ext cx="1711510" cy="69636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 cap="flat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4473" tIns="94473" rIns="94473" bIns="94473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1860" dirty="0"/>
              <a:t>DC readout</a:t>
            </a:r>
          </a:p>
        </p:txBody>
      </p:sp>
      <p:pic>
        <p:nvPicPr>
          <p:cNvPr id="2" name="Picture 1" descr="RF_LOCKE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383" y="944880"/>
            <a:ext cx="7019108" cy="614172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26083" y="449630"/>
            <a:ext cx="25651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Lock acquisition</a:t>
            </a:r>
            <a:endParaRPr lang="en-US" dirty="0">
              <a:latin typeface="Calibri" panose="020F050202020403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0" y="0"/>
            <a:ext cx="12598401" cy="352983"/>
            <a:chOff x="0" y="8600"/>
            <a:chExt cx="11601833" cy="352983"/>
          </a:xfrm>
        </p:grpSpPr>
        <p:grpSp>
          <p:nvGrpSpPr>
            <p:cNvPr id="13" name="Group 12"/>
            <p:cNvGrpSpPr/>
            <p:nvPr/>
          </p:nvGrpSpPr>
          <p:grpSpPr>
            <a:xfrm>
              <a:off x="395" y="8600"/>
              <a:ext cx="8529435" cy="352983"/>
              <a:chOff x="395" y="8600"/>
              <a:chExt cx="8529435" cy="352983"/>
            </a:xfrm>
          </p:grpSpPr>
          <p:pic>
            <p:nvPicPr>
              <p:cNvPr id="15" name="Picture 4" descr="http://www.apam.columbia.edu/courses/apph4903x/LIGO_logo.jpg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25000"/>
                        </a14:imgEffect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3642" b="32016"/>
              <a:stretch/>
            </p:blipFill>
            <p:spPr bwMode="auto">
              <a:xfrm>
                <a:off x="395" y="8600"/>
                <a:ext cx="627758" cy="292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6" name="Rectangle 15"/>
              <p:cNvSpPr/>
              <p:nvPr/>
            </p:nvSpPr>
            <p:spPr>
              <a:xfrm>
                <a:off x="551900" y="84584"/>
                <a:ext cx="7977930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sz="1200" i="1" kern="0" dirty="0" smtClean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     </a:t>
                </a:r>
                <a:r>
                  <a:rPr lang="en-US" sz="1200" i="1" kern="0" dirty="0" smtClean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An overview of the control layers in LIGO 4km interferometers, F. </a:t>
                </a:r>
                <a:r>
                  <a:rPr lang="en-US" sz="1200" i="1" kern="0" dirty="0" err="1" smtClean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Matichard</a:t>
                </a:r>
                <a:r>
                  <a:rPr lang="en-US" sz="1200" i="1" kern="0" dirty="0" smtClean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, ASPE 2016</a:t>
                </a:r>
                <a:endParaRPr lang="en-US" sz="1200" i="1" kern="0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p:grpSp>
        <p:cxnSp>
          <p:nvCxnSpPr>
            <p:cNvPr id="14" name="Straight Connector 13"/>
            <p:cNvCxnSpPr/>
            <p:nvPr/>
          </p:nvCxnSpPr>
          <p:spPr>
            <a:xfrm>
              <a:off x="0" y="331396"/>
              <a:ext cx="1160183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54671268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/>
          <p:nvPr/>
        </p:nvSpPr>
        <p:spPr>
          <a:xfrm>
            <a:off x="9087533" y="1168945"/>
            <a:ext cx="1711510" cy="735629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 cap="flat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4473" tIns="94473" rIns="94473" bIns="94473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1860" dirty="0"/>
              <a:t>PSL+IMC</a:t>
            </a:r>
          </a:p>
        </p:txBody>
      </p:sp>
      <p:sp>
        <p:nvSpPr>
          <p:cNvPr id="40" name="Shape 40"/>
          <p:cNvSpPr/>
          <p:nvPr/>
        </p:nvSpPr>
        <p:spPr>
          <a:xfrm>
            <a:off x="9087532" y="3980744"/>
            <a:ext cx="1816687" cy="1092949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 cap="flat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4473" tIns="94473" rIns="94473" bIns="94473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1860" dirty="0"/>
              <a:t>CARM offset reduction</a:t>
            </a:r>
          </a:p>
        </p:txBody>
      </p:sp>
      <p:sp>
        <p:nvSpPr>
          <p:cNvPr id="41" name="Shape 41"/>
          <p:cNvSpPr/>
          <p:nvPr/>
        </p:nvSpPr>
        <p:spPr>
          <a:xfrm>
            <a:off x="9087533" y="3047528"/>
            <a:ext cx="1711510" cy="728413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 cap="flat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4473" tIns="94473" rIns="94473" bIns="94473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1860"/>
              <a:t>DRMI</a:t>
            </a:r>
          </a:p>
        </p:txBody>
      </p:sp>
      <p:sp>
        <p:nvSpPr>
          <p:cNvPr id="42" name="Shape 42"/>
          <p:cNvSpPr/>
          <p:nvPr/>
        </p:nvSpPr>
        <p:spPr>
          <a:xfrm>
            <a:off x="9087533" y="5278497"/>
            <a:ext cx="1711510" cy="746072"/>
          </a:xfrm>
          <a:prstGeom prst="ellipse">
            <a:avLst/>
          </a:prstGeom>
          <a:solidFill>
            <a:srgbClr val="A4C2F4"/>
          </a:solidFill>
          <a:ln w="19050" cap="flat">
            <a:solidFill>
              <a:srgbClr val="A4C2F4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4473" tIns="94473" rIns="94473" bIns="94473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1860" dirty="0"/>
              <a:t>Angular controls</a:t>
            </a:r>
          </a:p>
        </p:txBody>
      </p:sp>
      <p:sp>
        <p:nvSpPr>
          <p:cNvPr id="43" name="Shape 43"/>
          <p:cNvSpPr/>
          <p:nvPr/>
        </p:nvSpPr>
        <p:spPr>
          <a:xfrm>
            <a:off x="9087533" y="2055990"/>
            <a:ext cx="1711510" cy="757575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 cap="flat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4473" tIns="94473" rIns="94473" bIns="94473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1860"/>
              <a:t>ALS</a:t>
            </a:r>
          </a:p>
        </p:txBody>
      </p:sp>
      <p:sp>
        <p:nvSpPr>
          <p:cNvPr id="44" name="Shape 44"/>
          <p:cNvSpPr/>
          <p:nvPr/>
        </p:nvSpPr>
        <p:spPr>
          <a:xfrm>
            <a:off x="9087533" y="6270037"/>
            <a:ext cx="1711510" cy="69636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 cap="flat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4473" tIns="94473" rIns="94473" bIns="94473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1860" dirty="0"/>
              <a:t>DC readout</a:t>
            </a:r>
          </a:p>
        </p:txBody>
      </p:sp>
      <p:pic>
        <p:nvPicPr>
          <p:cNvPr id="2" name="Picture 1" descr="WFS_full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847" y="938806"/>
            <a:ext cx="7019108" cy="614172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26083" y="449630"/>
            <a:ext cx="25651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Lock acquisition</a:t>
            </a:r>
            <a:endParaRPr lang="en-US" dirty="0">
              <a:latin typeface="Calibri" panose="020F050202020403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0" y="0"/>
            <a:ext cx="12598401" cy="352983"/>
            <a:chOff x="0" y="8600"/>
            <a:chExt cx="11601833" cy="352983"/>
          </a:xfrm>
        </p:grpSpPr>
        <p:grpSp>
          <p:nvGrpSpPr>
            <p:cNvPr id="13" name="Group 12"/>
            <p:cNvGrpSpPr/>
            <p:nvPr/>
          </p:nvGrpSpPr>
          <p:grpSpPr>
            <a:xfrm>
              <a:off x="395" y="8600"/>
              <a:ext cx="8529435" cy="352983"/>
              <a:chOff x="395" y="8600"/>
              <a:chExt cx="8529435" cy="352983"/>
            </a:xfrm>
          </p:grpSpPr>
          <p:pic>
            <p:nvPicPr>
              <p:cNvPr id="15" name="Picture 4" descr="http://www.apam.columbia.edu/courses/apph4903x/LIGO_logo.jpg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25000"/>
                        </a14:imgEffect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3642" b="32016"/>
              <a:stretch/>
            </p:blipFill>
            <p:spPr bwMode="auto">
              <a:xfrm>
                <a:off x="395" y="8600"/>
                <a:ext cx="627758" cy="292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6" name="Rectangle 15"/>
              <p:cNvSpPr/>
              <p:nvPr/>
            </p:nvSpPr>
            <p:spPr>
              <a:xfrm>
                <a:off x="551900" y="84584"/>
                <a:ext cx="7977930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sz="1200" i="1" kern="0" dirty="0" smtClean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     </a:t>
                </a:r>
                <a:r>
                  <a:rPr lang="en-US" sz="1200" i="1" kern="0" dirty="0" smtClean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An overview of the control layers in LIGO 4km interferometers, F. </a:t>
                </a:r>
                <a:r>
                  <a:rPr lang="en-US" sz="1200" i="1" kern="0" dirty="0" err="1" smtClean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Matichard</a:t>
                </a:r>
                <a:r>
                  <a:rPr lang="en-US" sz="1200" i="1" kern="0" dirty="0" smtClean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, ASPE 2016</a:t>
                </a:r>
                <a:endParaRPr lang="en-US" sz="1200" i="1" kern="0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p:grpSp>
        <p:cxnSp>
          <p:nvCxnSpPr>
            <p:cNvPr id="14" name="Straight Connector 13"/>
            <p:cNvCxnSpPr/>
            <p:nvPr/>
          </p:nvCxnSpPr>
          <p:spPr>
            <a:xfrm>
              <a:off x="0" y="331396"/>
              <a:ext cx="1160183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78335208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/>
          <p:nvPr/>
        </p:nvSpPr>
        <p:spPr>
          <a:xfrm>
            <a:off x="9087533" y="1168945"/>
            <a:ext cx="1711510" cy="735629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 cap="flat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4473" tIns="94473" rIns="94473" bIns="94473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1860" dirty="0"/>
              <a:t>PSL+IMC</a:t>
            </a:r>
          </a:p>
        </p:txBody>
      </p:sp>
      <p:sp>
        <p:nvSpPr>
          <p:cNvPr id="40" name="Shape 40"/>
          <p:cNvSpPr/>
          <p:nvPr/>
        </p:nvSpPr>
        <p:spPr>
          <a:xfrm>
            <a:off x="8989224" y="3980744"/>
            <a:ext cx="1908127" cy="1092949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 cap="flat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4473" tIns="94473" rIns="94473" bIns="94473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1860" dirty="0"/>
              <a:t>CARM offset reduction</a:t>
            </a:r>
          </a:p>
        </p:txBody>
      </p:sp>
      <p:sp>
        <p:nvSpPr>
          <p:cNvPr id="41" name="Shape 41"/>
          <p:cNvSpPr/>
          <p:nvPr/>
        </p:nvSpPr>
        <p:spPr>
          <a:xfrm>
            <a:off x="9087533" y="3047528"/>
            <a:ext cx="1711510" cy="728413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 cap="flat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4473" tIns="94473" rIns="94473" bIns="94473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1860"/>
              <a:t>DRMI</a:t>
            </a:r>
          </a:p>
        </p:txBody>
      </p:sp>
      <p:sp>
        <p:nvSpPr>
          <p:cNvPr id="42" name="Shape 42"/>
          <p:cNvSpPr/>
          <p:nvPr/>
        </p:nvSpPr>
        <p:spPr>
          <a:xfrm>
            <a:off x="9087533" y="5278497"/>
            <a:ext cx="1711510" cy="746072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 cap="flat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4473" tIns="94473" rIns="94473" bIns="94473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1860" dirty="0"/>
              <a:t>Angular controls</a:t>
            </a:r>
          </a:p>
        </p:txBody>
      </p:sp>
      <p:sp>
        <p:nvSpPr>
          <p:cNvPr id="43" name="Shape 43"/>
          <p:cNvSpPr/>
          <p:nvPr/>
        </p:nvSpPr>
        <p:spPr>
          <a:xfrm>
            <a:off x="9087533" y="2055990"/>
            <a:ext cx="1711510" cy="757575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 cap="flat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4473" tIns="94473" rIns="94473" bIns="94473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1860"/>
              <a:t>ALS</a:t>
            </a:r>
          </a:p>
        </p:txBody>
      </p:sp>
      <p:sp>
        <p:nvSpPr>
          <p:cNvPr id="44" name="Shape 44"/>
          <p:cNvSpPr/>
          <p:nvPr/>
        </p:nvSpPr>
        <p:spPr>
          <a:xfrm>
            <a:off x="9087533" y="6270037"/>
            <a:ext cx="1711510" cy="696360"/>
          </a:xfrm>
          <a:prstGeom prst="ellipse">
            <a:avLst/>
          </a:prstGeom>
          <a:solidFill>
            <a:srgbClr val="A4C2F4"/>
          </a:solidFill>
          <a:ln w="19050" cap="flat">
            <a:solidFill>
              <a:srgbClr val="A4C2F4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4473" tIns="94473" rIns="94473" bIns="94473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1860" dirty="0"/>
              <a:t>DC readout</a:t>
            </a:r>
          </a:p>
        </p:txBody>
      </p:sp>
      <p:pic>
        <p:nvPicPr>
          <p:cNvPr id="2" name="Picture 1" descr="DC_readou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383" y="939046"/>
            <a:ext cx="7019108" cy="614172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26083" y="449630"/>
            <a:ext cx="25651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Lock acquisition</a:t>
            </a:r>
            <a:endParaRPr lang="en-US" dirty="0">
              <a:latin typeface="Calibri" panose="020F050202020403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0" y="0"/>
            <a:ext cx="12598401" cy="352983"/>
            <a:chOff x="0" y="8600"/>
            <a:chExt cx="11601833" cy="352983"/>
          </a:xfrm>
        </p:grpSpPr>
        <p:grpSp>
          <p:nvGrpSpPr>
            <p:cNvPr id="13" name="Group 12"/>
            <p:cNvGrpSpPr/>
            <p:nvPr/>
          </p:nvGrpSpPr>
          <p:grpSpPr>
            <a:xfrm>
              <a:off x="395" y="8600"/>
              <a:ext cx="8529435" cy="352983"/>
              <a:chOff x="395" y="8600"/>
              <a:chExt cx="8529435" cy="352983"/>
            </a:xfrm>
          </p:grpSpPr>
          <p:pic>
            <p:nvPicPr>
              <p:cNvPr id="15" name="Picture 4" descr="http://www.apam.columbia.edu/courses/apph4903x/LIGO_logo.jpg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25000"/>
                        </a14:imgEffect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3642" b="32016"/>
              <a:stretch/>
            </p:blipFill>
            <p:spPr bwMode="auto">
              <a:xfrm>
                <a:off x="395" y="8600"/>
                <a:ext cx="627758" cy="292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6" name="Rectangle 15"/>
              <p:cNvSpPr/>
              <p:nvPr/>
            </p:nvSpPr>
            <p:spPr>
              <a:xfrm>
                <a:off x="551900" y="84584"/>
                <a:ext cx="7977930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sz="1200" i="1" kern="0" dirty="0" smtClean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     </a:t>
                </a:r>
                <a:r>
                  <a:rPr lang="en-US" sz="1200" i="1" kern="0" dirty="0" smtClean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An overview of the control layers in LIGO 4km interferometers, F. </a:t>
                </a:r>
                <a:r>
                  <a:rPr lang="en-US" sz="1200" i="1" kern="0" dirty="0" err="1" smtClean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Matichard</a:t>
                </a:r>
                <a:r>
                  <a:rPr lang="en-US" sz="1200" i="1" kern="0" dirty="0" smtClean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, ASPE 2016</a:t>
                </a:r>
                <a:endParaRPr lang="en-US" sz="1200" i="1" kern="0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p:grpSp>
        <p:cxnSp>
          <p:nvCxnSpPr>
            <p:cNvPr id="14" name="Straight Connector 13"/>
            <p:cNvCxnSpPr/>
            <p:nvPr/>
          </p:nvCxnSpPr>
          <p:spPr>
            <a:xfrm>
              <a:off x="0" y="331396"/>
              <a:ext cx="1160183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7632593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58"/>
          <p:cNvSpPr>
            <a:spLocks noChangeArrowheads="1"/>
          </p:cNvSpPr>
          <p:nvPr/>
        </p:nvSpPr>
        <p:spPr bwMode="auto">
          <a:xfrm>
            <a:off x="1727202" y="1582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/>
            <a:endParaRPr lang="en-US" sz="18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1276440" y="6597204"/>
            <a:ext cx="914400" cy="27045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0" y="0"/>
            <a:ext cx="12598401" cy="352983"/>
            <a:chOff x="0" y="8600"/>
            <a:chExt cx="11601833" cy="352983"/>
          </a:xfrm>
        </p:grpSpPr>
        <p:grpSp>
          <p:nvGrpSpPr>
            <p:cNvPr id="20" name="Group 19"/>
            <p:cNvGrpSpPr/>
            <p:nvPr/>
          </p:nvGrpSpPr>
          <p:grpSpPr>
            <a:xfrm>
              <a:off x="395" y="8600"/>
              <a:ext cx="8529435" cy="352983"/>
              <a:chOff x="395" y="8600"/>
              <a:chExt cx="8529435" cy="352983"/>
            </a:xfrm>
          </p:grpSpPr>
          <p:pic>
            <p:nvPicPr>
              <p:cNvPr id="22" name="Picture 4" descr="http://www.apam.columbia.edu/courses/apph4903x/LIGO_logo.jp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25000"/>
                        </a14:imgEffect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3642" b="32016"/>
              <a:stretch/>
            </p:blipFill>
            <p:spPr bwMode="auto">
              <a:xfrm>
                <a:off x="395" y="8600"/>
                <a:ext cx="627758" cy="292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Rectangle 22"/>
              <p:cNvSpPr/>
              <p:nvPr/>
            </p:nvSpPr>
            <p:spPr>
              <a:xfrm>
                <a:off x="551900" y="84584"/>
                <a:ext cx="7977930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sz="1200" i="1" kern="0" dirty="0" smtClean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     </a:t>
                </a:r>
                <a:r>
                  <a:rPr lang="en-US" sz="1200" i="1" kern="0" dirty="0" smtClean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An overview of the control layers in LIGO 4km interferometers, F. </a:t>
                </a:r>
                <a:r>
                  <a:rPr lang="en-US" sz="1200" i="1" kern="0" dirty="0" err="1" smtClean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Matichard</a:t>
                </a:r>
                <a:r>
                  <a:rPr lang="en-US" sz="1200" i="1" kern="0" dirty="0" smtClean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, ASPE 2016</a:t>
                </a:r>
                <a:endParaRPr lang="en-US" sz="1200" i="1" kern="0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p:grpSp>
        <p:cxnSp>
          <p:nvCxnSpPr>
            <p:cNvPr id="21" name="Straight Connector 20"/>
            <p:cNvCxnSpPr/>
            <p:nvPr/>
          </p:nvCxnSpPr>
          <p:spPr>
            <a:xfrm>
              <a:off x="0" y="331396"/>
              <a:ext cx="1160183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Rectangle 3"/>
          <p:cNvSpPr/>
          <p:nvPr/>
        </p:nvSpPr>
        <p:spPr bwMode="auto">
          <a:xfrm>
            <a:off x="2228045" y="6622961"/>
            <a:ext cx="682580" cy="46363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6244" y="990687"/>
            <a:ext cx="7285367" cy="59861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6244" y="842378"/>
            <a:ext cx="8098952" cy="61344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0695" y="918352"/>
            <a:ext cx="10341057" cy="599622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327234"/>
            <a:ext cx="87666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dirty="0">
                <a:latin typeface="Calibri" panose="020F0502020204030204" pitchFamily="34" charset="0"/>
              </a:rPr>
              <a:t>Control and Data Acquisition System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831868" y="871528"/>
            <a:ext cx="11347704" cy="6151064"/>
            <a:chOff x="832104" y="856055"/>
            <a:chExt cx="11347704" cy="6151064"/>
          </a:xfrm>
        </p:grpSpPr>
        <p:sp>
          <p:nvSpPr>
            <p:cNvPr id="13" name="Rectangle 12"/>
            <p:cNvSpPr/>
            <p:nvPr/>
          </p:nvSpPr>
          <p:spPr bwMode="auto">
            <a:xfrm>
              <a:off x="832104" y="1004363"/>
              <a:ext cx="11347704" cy="592388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85535" y="856055"/>
              <a:ext cx="4934933" cy="6151064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1534865" y="842378"/>
            <a:ext cx="8714422" cy="6101346"/>
            <a:chOff x="1534865" y="842378"/>
            <a:chExt cx="8714422" cy="6101346"/>
          </a:xfrm>
        </p:grpSpPr>
        <p:sp>
          <p:nvSpPr>
            <p:cNvPr id="15" name="Rectangle 14"/>
            <p:cNvSpPr/>
            <p:nvPr/>
          </p:nvSpPr>
          <p:spPr bwMode="auto">
            <a:xfrm>
              <a:off x="1534865" y="842378"/>
              <a:ext cx="8714422" cy="610134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9" t="2700" r="3791" b="4740"/>
            <a:stretch/>
          </p:blipFill>
          <p:spPr>
            <a:xfrm>
              <a:off x="3531761" y="1695109"/>
              <a:ext cx="5642008" cy="43958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8784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Picture 106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9353" t="4915" r="22028" b="5036"/>
          <a:stretch/>
        </p:blipFill>
        <p:spPr bwMode="auto">
          <a:xfrm>
            <a:off x="3815548" y="2726958"/>
            <a:ext cx="1767674" cy="2263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" name="Picture 107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9353" t="4915" r="22028" b="5036"/>
          <a:stretch/>
        </p:blipFill>
        <p:spPr bwMode="auto">
          <a:xfrm>
            <a:off x="8612068" y="2972284"/>
            <a:ext cx="1767674" cy="2263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" name="Picture 105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9353" t="4915" r="22028" b="5036"/>
          <a:stretch/>
        </p:blipFill>
        <p:spPr bwMode="auto">
          <a:xfrm>
            <a:off x="9632828" y="0"/>
            <a:ext cx="1767674" cy="2263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" name="Picture 104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9353" t="4915" r="22028" b="5036"/>
          <a:stretch/>
        </p:blipFill>
        <p:spPr bwMode="auto">
          <a:xfrm>
            <a:off x="6726802" y="1213582"/>
            <a:ext cx="1767674" cy="2263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" name="Picture 108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9353" t="4915" r="22028" b="5036"/>
          <a:stretch/>
        </p:blipFill>
        <p:spPr bwMode="auto">
          <a:xfrm>
            <a:off x="10678822" y="4359487"/>
            <a:ext cx="1767674" cy="2263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" name="Rectangle 14"/>
          <p:cNvSpPr>
            <a:spLocks noChangeArrowheads="1"/>
          </p:cNvSpPr>
          <p:nvPr/>
        </p:nvSpPr>
        <p:spPr bwMode="auto">
          <a:xfrm>
            <a:off x="2564023" y="1319606"/>
            <a:ext cx="879149" cy="468332"/>
          </a:xfrm>
          <a:prstGeom prst="rect">
            <a:avLst/>
          </a:prstGeom>
          <a:solidFill>
            <a:srgbClr val="DBD0A1"/>
          </a:solidFill>
          <a:ln w="28575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scene3d>
            <a:camera prst="orthographicFront">
              <a:rot lat="2272781" lon="8469343" rev="7527576"/>
            </a:camera>
            <a:lightRig rig="threePt" dir="t"/>
          </a:scene3d>
          <a:sp3d extrusionH="381000"/>
        </p:spPr>
        <p:txBody>
          <a:bodyPr wrap="none" anchor="ctr"/>
          <a:lstStyle/>
          <a:p>
            <a:pPr algn="ctr" eaLnBrk="0" hangingPunct="0"/>
            <a:r>
              <a:rPr lang="en-US" sz="2067" dirty="0"/>
              <a:t>Laser</a:t>
            </a:r>
          </a:p>
        </p:txBody>
      </p:sp>
      <p:sp>
        <p:nvSpPr>
          <p:cNvPr id="61" name="Oval 60"/>
          <p:cNvSpPr/>
          <p:nvPr/>
        </p:nvSpPr>
        <p:spPr>
          <a:xfrm>
            <a:off x="4920903" y="2459879"/>
            <a:ext cx="285432" cy="28543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>
              <a:rot lat="1195242" lon="19480838" rev="21490974"/>
            </a:camera>
            <a:lightRig rig="threePt" dir="t"/>
          </a:scene3d>
          <a:sp3d extrusionH="44450">
            <a:bevelT w="0"/>
            <a:bevelB w="1587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93"/>
          </a:p>
        </p:txBody>
      </p:sp>
      <p:sp>
        <p:nvSpPr>
          <p:cNvPr id="63" name="Oval 62"/>
          <p:cNvSpPr/>
          <p:nvPr/>
        </p:nvSpPr>
        <p:spPr>
          <a:xfrm>
            <a:off x="4841564" y="2002849"/>
            <a:ext cx="285432" cy="30939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  <a:scene3d>
            <a:camera prst="orthographicFront">
              <a:rot lat="739422" lon="17959535" rev="21020968"/>
            </a:camera>
            <a:lightRig rig="threePt" dir="t"/>
          </a:scene3d>
          <a:sp3d extrusionH="44450">
            <a:bevelT w="0"/>
            <a:bevelB w="1587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93"/>
          </a:p>
        </p:txBody>
      </p:sp>
      <p:sp>
        <p:nvSpPr>
          <p:cNvPr id="74" name="Line 6"/>
          <p:cNvSpPr>
            <a:spLocks noChangeShapeType="1"/>
          </p:cNvSpPr>
          <p:nvPr/>
        </p:nvSpPr>
        <p:spPr bwMode="auto">
          <a:xfrm rot="2575222" flipH="1">
            <a:off x="4993025" y="2938285"/>
            <a:ext cx="1018040" cy="49425"/>
          </a:xfrm>
          <a:prstGeom prst="line">
            <a:avLst/>
          </a:prstGeom>
          <a:noFill/>
          <a:ln w="28575">
            <a:solidFill>
              <a:srgbClr val="E3293B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 sz="1447" dirty="0"/>
          </a:p>
        </p:txBody>
      </p:sp>
      <p:sp>
        <p:nvSpPr>
          <p:cNvPr id="75" name="Line 6"/>
          <p:cNvSpPr>
            <a:spLocks noChangeShapeType="1"/>
          </p:cNvSpPr>
          <p:nvPr/>
        </p:nvSpPr>
        <p:spPr bwMode="auto">
          <a:xfrm rot="2575222" flipH="1">
            <a:off x="4917362" y="2336229"/>
            <a:ext cx="1448721" cy="382606"/>
          </a:xfrm>
          <a:prstGeom prst="line">
            <a:avLst/>
          </a:prstGeom>
          <a:noFill/>
          <a:ln w="28575">
            <a:solidFill>
              <a:srgbClr val="E3293B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 sz="1447" dirty="0"/>
          </a:p>
        </p:txBody>
      </p:sp>
      <p:sp>
        <p:nvSpPr>
          <p:cNvPr id="79" name="Line 6"/>
          <p:cNvSpPr>
            <a:spLocks noChangeShapeType="1"/>
          </p:cNvSpPr>
          <p:nvPr/>
        </p:nvSpPr>
        <p:spPr bwMode="auto">
          <a:xfrm rot="2575222" flipH="1">
            <a:off x="4765143" y="2325749"/>
            <a:ext cx="68806" cy="165289"/>
          </a:xfrm>
          <a:prstGeom prst="line">
            <a:avLst/>
          </a:prstGeom>
          <a:noFill/>
          <a:ln w="28575">
            <a:solidFill>
              <a:schemeClr val="tx1">
                <a:lumMod val="85000"/>
                <a:lumOff val="15000"/>
              </a:schemeClr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 sz="1447" dirty="0"/>
          </a:p>
        </p:txBody>
      </p:sp>
      <p:sp>
        <p:nvSpPr>
          <p:cNvPr id="81" name="Line 6"/>
          <p:cNvSpPr>
            <a:spLocks noChangeShapeType="1"/>
          </p:cNvSpPr>
          <p:nvPr/>
        </p:nvSpPr>
        <p:spPr bwMode="auto">
          <a:xfrm rot="2575222" flipH="1" flipV="1">
            <a:off x="4390755" y="2114094"/>
            <a:ext cx="510681" cy="124658"/>
          </a:xfrm>
          <a:prstGeom prst="line">
            <a:avLst/>
          </a:prstGeom>
          <a:noFill/>
          <a:ln w="28575">
            <a:solidFill>
              <a:srgbClr val="E3293B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 sz="1447" dirty="0"/>
          </a:p>
        </p:txBody>
      </p:sp>
      <p:sp>
        <p:nvSpPr>
          <p:cNvPr id="82" name="Line 6"/>
          <p:cNvSpPr>
            <a:spLocks noChangeShapeType="1"/>
          </p:cNvSpPr>
          <p:nvPr/>
        </p:nvSpPr>
        <p:spPr bwMode="auto">
          <a:xfrm rot="2575222" flipH="1">
            <a:off x="3302246" y="1828757"/>
            <a:ext cx="1538063" cy="386360"/>
          </a:xfrm>
          <a:prstGeom prst="line">
            <a:avLst/>
          </a:prstGeom>
          <a:noFill/>
          <a:ln w="28575">
            <a:solidFill>
              <a:srgbClr val="E3293B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 sz="1447" dirty="0"/>
          </a:p>
        </p:txBody>
      </p:sp>
      <p:sp>
        <p:nvSpPr>
          <p:cNvPr id="83" name="Line 6"/>
          <p:cNvSpPr>
            <a:spLocks noChangeShapeType="1"/>
          </p:cNvSpPr>
          <p:nvPr/>
        </p:nvSpPr>
        <p:spPr bwMode="auto">
          <a:xfrm rot="2575222" flipH="1">
            <a:off x="4495839" y="1968795"/>
            <a:ext cx="303891" cy="85650"/>
          </a:xfrm>
          <a:prstGeom prst="line">
            <a:avLst/>
          </a:prstGeom>
          <a:noFill/>
          <a:ln w="28575">
            <a:solidFill>
              <a:srgbClr val="E3293B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 sz="1447" dirty="0"/>
          </a:p>
        </p:txBody>
      </p:sp>
      <p:sp>
        <p:nvSpPr>
          <p:cNvPr id="84" name="Line 6"/>
          <p:cNvSpPr>
            <a:spLocks noChangeShapeType="1"/>
          </p:cNvSpPr>
          <p:nvPr/>
        </p:nvSpPr>
        <p:spPr bwMode="auto">
          <a:xfrm rot="2575222" flipH="1">
            <a:off x="4615077" y="1674214"/>
            <a:ext cx="628410" cy="171844"/>
          </a:xfrm>
          <a:prstGeom prst="line">
            <a:avLst/>
          </a:prstGeom>
          <a:noFill/>
          <a:ln w="28575">
            <a:solidFill>
              <a:srgbClr val="E3293B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 sz="1447" dirty="0"/>
          </a:p>
        </p:txBody>
      </p:sp>
      <p:sp>
        <p:nvSpPr>
          <p:cNvPr id="87" name="Line 6"/>
          <p:cNvSpPr>
            <a:spLocks noChangeShapeType="1"/>
          </p:cNvSpPr>
          <p:nvPr/>
        </p:nvSpPr>
        <p:spPr bwMode="auto">
          <a:xfrm rot="2575222" flipH="1">
            <a:off x="4083241" y="1386438"/>
            <a:ext cx="245352" cy="996000"/>
          </a:xfrm>
          <a:prstGeom prst="line">
            <a:avLst/>
          </a:prstGeom>
          <a:noFill/>
          <a:ln w="28575">
            <a:solidFill>
              <a:srgbClr val="E3293B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 sz="1447" dirty="0"/>
          </a:p>
        </p:txBody>
      </p:sp>
      <p:sp>
        <p:nvSpPr>
          <p:cNvPr id="89" name="Line 6"/>
          <p:cNvSpPr>
            <a:spLocks noChangeShapeType="1"/>
          </p:cNvSpPr>
          <p:nvPr/>
        </p:nvSpPr>
        <p:spPr bwMode="auto">
          <a:xfrm rot="2575222" flipV="1">
            <a:off x="3745055" y="2240936"/>
            <a:ext cx="551639" cy="123165"/>
          </a:xfrm>
          <a:prstGeom prst="line">
            <a:avLst/>
          </a:prstGeom>
          <a:noFill/>
          <a:ln w="28575">
            <a:solidFill>
              <a:srgbClr val="E3293B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 sz="1447" dirty="0"/>
          </a:p>
        </p:txBody>
      </p:sp>
      <p:sp>
        <p:nvSpPr>
          <p:cNvPr id="3" name="Oval 2"/>
          <p:cNvSpPr/>
          <p:nvPr/>
        </p:nvSpPr>
        <p:spPr>
          <a:xfrm>
            <a:off x="5108851" y="1761751"/>
            <a:ext cx="285432" cy="30939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  <a:scene3d>
            <a:camera prst="orthographicFront">
              <a:rot lat="2049763" lon="20467830" rev="21596570"/>
            </a:camera>
            <a:lightRig rig="threePt" dir="t"/>
          </a:scene3d>
          <a:sp3d extrusionH="44450">
            <a:bevelT w="0"/>
            <a:bevelB w="1587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93"/>
          </a:p>
        </p:txBody>
      </p:sp>
      <p:sp>
        <p:nvSpPr>
          <p:cNvPr id="76" name="Line 6"/>
          <p:cNvSpPr>
            <a:spLocks noChangeShapeType="1"/>
          </p:cNvSpPr>
          <p:nvPr/>
        </p:nvSpPr>
        <p:spPr bwMode="auto">
          <a:xfrm rot="2575222" flipH="1">
            <a:off x="5056488" y="2392677"/>
            <a:ext cx="1448440" cy="22981"/>
          </a:xfrm>
          <a:prstGeom prst="line">
            <a:avLst/>
          </a:prstGeom>
          <a:noFill/>
          <a:ln w="28575">
            <a:solidFill>
              <a:srgbClr val="E3293B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 sz="1447" dirty="0"/>
          </a:p>
        </p:txBody>
      </p:sp>
      <p:sp>
        <p:nvSpPr>
          <p:cNvPr id="77" name="Line 6"/>
          <p:cNvSpPr>
            <a:spLocks noChangeShapeType="1"/>
          </p:cNvSpPr>
          <p:nvPr/>
        </p:nvSpPr>
        <p:spPr bwMode="auto">
          <a:xfrm rot="2575222" flipH="1">
            <a:off x="5116446" y="1871591"/>
            <a:ext cx="23509" cy="358785"/>
          </a:xfrm>
          <a:prstGeom prst="line">
            <a:avLst/>
          </a:prstGeom>
          <a:noFill/>
          <a:ln w="28575">
            <a:solidFill>
              <a:srgbClr val="E3293B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 sz="1447" dirty="0"/>
          </a:p>
        </p:txBody>
      </p:sp>
      <p:sp>
        <p:nvSpPr>
          <p:cNvPr id="85" name="Line 6"/>
          <p:cNvSpPr>
            <a:spLocks noChangeShapeType="1"/>
          </p:cNvSpPr>
          <p:nvPr/>
        </p:nvSpPr>
        <p:spPr bwMode="auto">
          <a:xfrm rot="2575222" flipH="1">
            <a:off x="4548381" y="1521015"/>
            <a:ext cx="132040" cy="145552"/>
          </a:xfrm>
          <a:prstGeom prst="line">
            <a:avLst/>
          </a:prstGeom>
          <a:noFill/>
          <a:ln w="28575">
            <a:solidFill>
              <a:schemeClr val="tx1">
                <a:lumMod val="85000"/>
                <a:lumOff val="15000"/>
              </a:schemeClr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 sz="1447" dirty="0"/>
          </a:p>
        </p:txBody>
      </p:sp>
      <p:sp>
        <p:nvSpPr>
          <p:cNvPr id="86" name="Line 6"/>
          <p:cNvSpPr>
            <a:spLocks noChangeShapeType="1"/>
          </p:cNvSpPr>
          <p:nvPr/>
        </p:nvSpPr>
        <p:spPr bwMode="auto">
          <a:xfrm rot="2575222">
            <a:off x="3754262" y="2090104"/>
            <a:ext cx="53000" cy="141451"/>
          </a:xfrm>
          <a:prstGeom prst="line">
            <a:avLst/>
          </a:prstGeom>
          <a:noFill/>
          <a:ln w="28575">
            <a:solidFill>
              <a:schemeClr val="tx1">
                <a:lumMod val="85000"/>
                <a:lumOff val="15000"/>
              </a:schemeClr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 sz="1447" dirty="0"/>
          </a:p>
        </p:txBody>
      </p:sp>
      <p:sp>
        <p:nvSpPr>
          <p:cNvPr id="65" name="Oval 64"/>
          <p:cNvSpPr/>
          <p:nvPr/>
        </p:nvSpPr>
        <p:spPr>
          <a:xfrm>
            <a:off x="4255979" y="2371304"/>
            <a:ext cx="285432" cy="30939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>
              <a:rot lat="1195242" lon="19480838" rev="21490974"/>
            </a:camera>
            <a:lightRig rig="threePt" dir="t"/>
          </a:scene3d>
          <a:sp3d extrusionH="44450">
            <a:bevelT w="0"/>
            <a:bevelB w="1587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93"/>
          </a:p>
        </p:txBody>
      </p:sp>
      <p:sp>
        <p:nvSpPr>
          <p:cNvPr id="73" name="Line 6"/>
          <p:cNvSpPr>
            <a:spLocks noChangeShapeType="1"/>
          </p:cNvSpPr>
          <p:nvPr/>
        </p:nvSpPr>
        <p:spPr bwMode="auto">
          <a:xfrm rot="2575222" flipH="1">
            <a:off x="4402879" y="2733889"/>
            <a:ext cx="1508967" cy="389022"/>
          </a:xfrm>
          <a:prstGeom prst="line">
            <a:avLst/>
          </a:prstGeom>
          <a:noFill/>
          <a:ln w="28575">
            <a:solidFill>
              <a:srgbClr val="E3293B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en-US" sz="1447" dirty="0"/>
          </a:p>
        </p:txBody>
      </p:sp>
      <p:sp>
        <p:nvSpPr>
          <p:cNvPr id="62" name="Oval 61"/>
          <p:cNvSpPr/>
          <p:nvPr/>
        </p:nvSpPr>
        <p:spPr>
          <a:xfrm>
            <a:off x="6287383" y="2811389"/>
            <a:ext cx="285432" cy="28543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  <a:scene3d>
            <a:camera prst="orthographicFront">
              <a:rot lat="1794918" lon="19458997" rev="21481731"/>
            </a:camera>
            <a:lightRig rig="threePt" dir="t"/>
          </a:scene3d>
          <a:sp3d extrusionH="44450">
            <a:bevelT w="0"/>
            <a:bevelB w="1587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93"/>
          </a:p>
        </p:txBody>
      </p:sp>
      <p:sp>
        <p:nvSpPr>
          <p:cNvPr id="53" name="Oval 52"/>
          <p:cNvSpPr/>
          <p:nvPr/>
        </p:nvSpPr>
        <p:spPr>
          <a:xfrm>
            <a:off x="5828039" y="3241120"/>
            <a:ext cx="285432" cy="28543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>
              <a:rot lat="1495090" lon="20129596" rev="112998"/>
            </a:camera>
            <a:lightRig rig="threePt" dir="t"/>
          </a:scene3d>
          <a:sp3d extrusionH="44450">
            <a:bevelT w="0"/>
            <a:bevelB w="1587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93"/>
          </a:p>
        </p:txBody>
      </p:sp>
      <p:sp>
        <p:nvSpPr>
          <p:cNvPr id="55" name="Line 6"/>
          <p:cNvSpPr>
            <a:spLocks noChangeShapeType="1"/>
          </p:cNvSpPr>
          <p:nvPr/>
        </p:nvSpPr>
        <p:spPr bwMode="auto">
          <a:xfrm rot="2575222" flipH="1">
            <a:off x="5021888" y="2842753"/>
            <a:ext cx="1991132" cy="527901"/>
          </a:xfrm>
          <a:prstGeom prst="line">
            <a:avLst/>
          </a:prstGeom>
          <a:noFill/>
          <a:ln w="28575">
            <a:solidFill>
              <a:srgbClr val="E3293B"/>
            </a:solidFill>
            <a:round/>
            <a:headEnd type="triangle" w="med" len="med"/>
            <a:tailEnd type="none" w="med" len="med"/>
          </a:ln>
          <a:effectLst/>
        </p:spPr>
        <p:txBody>
          <a:bodyPr/>
          <a:lstStyle/>
          <a:p>
            <a:endParaRPr lang="en-US" sz="1447" dirty="0"/>
          </a:p>
        </p:txBody>
      </p:sp>
      <p:sp>
        <p:nvSpPr>
          <p:cNvPr id="101" name="Oval 100"/>
          <p:cNvSpPr/>
          <p:nvPr/>
        </p:nvSpPr>
        <p:spPr>
          <a:xfrm>
            <a:off x="8114237" y="4097848"/>
            <a:ext cx="508303" cy="50830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  <a:scene3d>
            <a:camera prst="orthographicFront">
              <a:rot lat="1195242" lon="19480838" rev="21490974"/>
            </a:camera>
            <a:lightRig rig="threePt" dir="t"/>
          </a:scene3d>
          <a:sp3d extrusionH="107950">
            <a:bevelT w="0"/>
            <a:bevelB w="1587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93"/>
          </a:p>
        </p:txBody>
      </p:sp>
      <p:sp>
        <p:nvSpPr>
          <p:cNvPr id="102" name="Line 29"/>
          <p:cNvSpPr>
            <a:spLocks noChangeShapeType="1"/>
          </p:cNvSpPr>
          <p:nvPr/>
        </p:nvSpPr>
        <p:spPr bwMode="auto">
          <a:xfrm rot="2575222" flipH="1">
            <a:off x="8275152" y="4671004"/>
            <a:ext cx="2502792" cy="647335"/>
          </a:xfrm>
          <a:prstGeom prst="line">
            <a:avLst/>
          </a:prstGeom>
          <a:noFill/>
          <a:ln w="101600">
            <a:solidFill>
              <a:srgbClr val="E3293B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 sz="1447"/>
          </a:p>
        </p:txBody>
      </p:sp>
      <p:sp>
        <p:nvSpPr>
          <p:cNvPr id="103" name="Oval 102"/>
          <p:cNvSpPr/>
          <p:nvPr/>
        </p:nvSpPr>
        <p:spPr>
          <a:xfrm>
            <a:off x="10439463" y="5387816"/>
            <a:ext cx="508303" cy="50830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  <a:scene3d>
            <a:camera prst="orthographicFront">
              <a:rot lat="1195242" lon="19480838" rev="21490974"/>
            </a:camera>
            <a:lightRig rig="threePt" dir="t"/>
          </a:scene3d>
          <a:sp3d extrusionH="107950">
            <a:bevelT w="0"/>
            <a:bevelB w="1587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93"/>
          </a:p>
        </p:txBody>
      </p:sp>
      <p:sp>
        <p:nvSpPr>
          <p:cNvPr id="118" name="Oval 117"/>
          <p:cNvSpPr/>
          <p:nvPr/>
        </p:nvSpPr>
        <p:spPr>
          <a:xfrm>
            <a:off x="9716427" y="1600077"/>
            <a:ext cx="508303" cy="50830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  <a:scene3d>
            <a:camera prst="orthographicFront">
              <a:rot lat="498664" lon="2180244" rev="1095364"/>
            </a:camera>
            <a:lightRig rig="threePt" dir="t"/>
          </a:scene3d>
          <a:sp3d extrusionH="107950">
            <a:bevelT w="0"/>
            <a:bevelB w="1587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93"/>
          </a:p>
        </p:txBody>
      </p:sp>
      <p:sp>
        <p:nvSpPr>
          <p:cNvPr id="71" name="Line 29"/>
          <p:cNvSpPr>
            <a:spLocks noChangeShapeType="1"/>
          </p:cNvSpPr>
          <p:nvPr/>
        </p:nvSpPr>
        <p:spPr bwMode="auto">
          <a:xfrm rot="2575222" flipH="1">
            <a:off x="8773870" y="1366762"/>
            <a:ext cx="514603" cy="2267297"/>
          </a:xfrm>
          <a:prstGeom prst="line">
            <a:avLst/>
          </a:prstGeom>
          <a:noFill/>
          <a:ln w="101600">
            <a:solidFill>
              <a:srgbClr val="E3293B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 sz="1447"/>
          </a:p>
        </p:txBody>
      </p:sp>
      <p:sp>
        <p:nvSpPr>
          <p:cNvPr id="97" name="Oval 96"/>
          <p:cNvSpPr/>
          <p:nvPr/>
        </p:nvSpPr>
        <p:spPr>
          <a:xfrm>
            <a:off x="7843100" y="2890044"/>
            <a:ext cx="508303" cy="50830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  <a:scene3d>
            <a:camera prst="orthographicFront">
              <a:rot lat="498664" lon="2180244" rev="1095364"/>
            </a:camera>
            <a:lightRig rig="threePt" dir="t"/>
          </a:scene3d>
          <a:sp3d extrusionH="107950">
            <a:bevelT w="0"/>
            <a:bevelB w="1587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93"/>
          </a:p>
        </p:txBody>
      </p:sp>
      <p:sp>
        <p:nvSpPr>
          <p:cNvPr id="57" name="Line 6"/>
          <p:cNvSpPr>
            <a:spLocks noChangeShapeType="1"/>
          </p:cNvSpPr>
          <p:nvPr/>
        </p:nvSpPr>
        <p:spPr bwMode="auto">
          <a:xfrm rot="2575222" flipH="1">
            <a:off x="7678330" y="2946037"/>
            <a:ext cx="192976" cy="783519"/>
          </a:xfrm>
          <a:prstGeom prst="line">
            <a:avLst/>
          </a:prstGeom>
          <a:noFill/>
          <a:ln w="28575">
            <a:solidFill>
              <a:srgbClr val="E3293B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 sz="1447" dirty="0"/>
          </a:p>
        </p:txBody>
      </p:sp>
      <p:sp>
        <p:nvSpPr>
          <p:cNvPr id="66" name="Oval 65"/>
          <p:cNvSpPr/>
          <p:nvPr/>
        </p:nvSpPr>
        <p:spPr>
          <a:xfrm>
            <a:off x="6922865" y="3498054"/>
            <a:ext cx="508303" cy="50830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  <a:scene3d>
            <a:camera prst="orthographicFront">
              <a:rot lat="1550366" lon="468604" rev="40621"/>
            </a:camera>
            <a:lightRig rig="threePt" dir="t"/>
          </a:scene3d>
          <a:sp3d extrusionH="107950">
            <a:bevelT w="0"/>
            <a:bevelB w="1587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93"/>
          </a:p>
        </p:txBody>
      </p:sp>
      <p:sp>
        <p:nvSpPr>
          <p:cNvPr id="95" name="Line 6"/>
          <p:cNvSpPr>
            <a:spLocks noChangeShapeType="1"/>
          </p:cNvSpPr>
          <p:nvPr/>
        </p:nvSpPr>
        <p:spPr bwMode="auto">
          <a:xfrm rot="2575222" flipH="1">
            <a:off x="5985782" y="3479160"/>
            <a:ext cx="438602" cy="1847853"/>
          </a:xfrm>
          <a:prstGeom prst="line">
            <a:avLst/>
          </a:prstGeom>
          <a:noFill/>
          <a:ln w="28575">
            <a:solidFill>
              <a:srgbClr val="E3293B"/>
            </a:solidFill>
            <a:round/>
            <a:headEnd type="triangle" w="med" len="med"/>
            <a:tailEnd type="none" w="med" len="med"/>
          </a:ln>
          <a:effectLst/>
        </p:spPr>
        <p:txBody>
          <a:bodyPr/>
          <a:lstStyle/>
          <a:p>
            <a:endParaRPr lang="en-US" sz="1447" dirty="0"/>
          </a:p>
        </p:txBody>
      </p:sp>
      <p:sp>
        <p:nvSpPr>
          <p:cNvPr id="96" name="Line 6"/>
          <p:cNvSpPr>
            <a:spLocks noChangeShapeType="1"/>
          </p:cNvSpPr>
          <p:nvPr/>
        </p:nvSpPr>
        <p:spPr bwMode="auto">
          <a:xfrm rot="2575222" flipH="1">
            <a:off x="7128005" y="3856937"/>
            <a:ext cx="985679" cy="261329"/>
          </a:xfrm>
          <a:prstGeom prst="line">
            <a:avLst/>
          </a:prstGeom>
          <a:noFill/>
          <a:ln w="28575">
            <a:solidFill>
              <a:srgbClr val="E3293B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 sz="1447" dirty="0"/>
          </a:p>
        </p:txBody>
      </p:sp>
      <p:sp>
        <p:nvSpPr>
          <p:cNvPr id="80" name="Line 6"/>
          <p:cNvSpPr>
            <a:spLocks noChangeShapeType="1"/>
          </p:cNvSpPr>
          <p:nvPr/>
        </p:nvSpPr>
        <p:spPr bwMode="auto">
          <a:xfrm rot="2575222" flipH="1">
            <a:off x="4495391" y="1851137"/>
            <a:ext cx="17187" cy="184603"/>
          </a:xfrm>
          <a:prstGeom prst="line">
            <a:avLst/>
          </a:prstGeom>
          <a:noFill/>
          <a:ln w="28575">
            <a:solidFill>
              <a:schemeClr val="tx1">
                <a:lumMod val="85000"/>
                <a:lumOff val="15000"/>
              </a:schemeClr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 sz="1447" dirty="0"/>
          </a:p>
        </p:txBody>
      </p:sp>
      <p:sp>
        <p:nvSpPr>
          <p:cNvPr id="212" name="Oval 211"/>
          <p:cNvSpPr/>
          <p:nvPr/>
        </p:nvSpPr>
        <p:spPr>
          <a:xfrm>
            <a:off x="5973359" y="4027381"/>
            <a:ext cx="285432" cy="28543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  <a:scene3d>
            <a:camera prst="orthographicFront">
              <a:rot lat="399547" lon="2795128" rev="1757541"/>
            </a:camera>
            <a:lightRig rig="threePt" dir="t"/>
          </a:scene3d>
          <a:sp3d extrusionH="44450">
            <a:bevelT w="0"/>
            <a:bevelB w="1587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93"/>
          </a:p>
        </p:txBody>
      </p:sp>
      <p:sp>
        <p:nvSpPr>
          <p:cNvPr id="222" name="Line 6"/>
          <p:cNvSpPr>
            <a:spLocks noChangeShapeType="1"/>
          </p:cNvSpPr>
          <p:nvPr/>
        </p:nvSpPr>
        <p:spPr bwMode="auto">
          <a:xfrm rot="2575222" flipH="1">
            <a:off x="5798895" y="4026056"/>
            <a:ext cx="8365" cy="956406"/>
          </a:xfrm>
          <a:prstGeom prst="line">
            <a:avLst/>
          </a:prstGeom>
          <a:noFill/>
          <a:ln w="28575">
            <a:solidFill>
              <a:srgbClr val="E3293B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 sz="1447" dirty="0"/>
          </a:p>
        </p:txBody>
      </p:sp>
      <p:sp>
        <p:nvSpPr>
          <p:cNvPr id="224" name="Line 6"/>
          <p:cNvSpPr>
            <a:spLocks noChangeShapeType="1"/>
          </p:cNvSpPr>
          <p:nvPr/>
        </p:nvSpPr>
        <p:spPr bwMode="auto">
          <a:xfrm rot="2575222">
            <a:off x="5805322" y="4141142"/>
            <a:ext cx="277824" cy="847262"/>
          </a:xfrm>
          <a:prstGeom prst="line">
            <a:avLst/>
          </a:prstGeom>
          <a:noFill/>
          <a:ln w="28575">
            <a:solidFill>
              <a:srgbClr val="E3293B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en-US" sz="1447" dirty="0"/>
          </a:p>
        </p:txBody>
      </p:sp>
      <p:sp>
        <p:nvSpPr>
          <p:cNvPr id="229" name="Oval 228"/>
          <p:cNvSpPr/>
          <p:nvPr/>
        </p:nvSpPr>
        <p:spPr>
          <a:xfrm>
            <a:off x="4721346" y="5087197"/>
            <a:ext cx="180057" cy="18005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  <a:scene3d>
            <a:camera prst="orthographicFront">
              <a:rot lat="1871994" lon="13449492" rev="21298814"/>
            </a:camera>
            <a:lightRig rig="threePt" dir="t"/>
          </a:scene3d>
          <a:sp3d extrusionH="25400">
            <a:bevelT w="0" h="50800"/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93"/>
          </a:p>
        </p:txBody>
      </p:sp>
      <p:sp>
        <p:nvSpPr>
          <p:cNvPr id="230" name="Oval 229"/>
          <p:cNvSpPr/>
          <p:nvPr/>
        </p:nvSpPr>
        <p:spPr>
          <a:xfrm>
            <a:off x="4478852" y="4973739"/>
            <a:ext cx="180057" cy="18005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  <a:scene3d>
            <a:camera prst="orthographicFront">
              <a:rot lat="1345272" lon="11158837" rev="20231114"/>
            </a:camera>
            <a:lightRig rig="threePt" dir="t"/>
          </a:scene3d>
          <a:sp3d extrusionH="25400">
            <a:bevelT w="0" h="50800"/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93"/>
          </a:p>
        </p:txBody>
      </p:sp>
      <p:sp>
        <p:nvSpPr>
          <p:cNvPr id="233" name="Line 6"/>
          <p:cNvSpPr>
            <a:spLocks noChangeShapeType="1"/>
          </p:cNvSpPr>
          <p:nvPr/>
        </p:nvSpPr>
        <p:spPr bwMode="auto">
          <a:xfrm rot="2575222">
            <a:off x="4920280" y="5582508"/>
            <a:ext cx="470956" cy="432435"/>
          </a:xfrm>
          <a:prstGeom prst="line">
            <a:avLst/>
          </a:prstGeom>
          <a:noFill/>
          <a:ln w="28575">
            <a:solidFill>
              <a:srgbClr val="E3293B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 sz="1447" dirty="0"/>
          </a:p>
        </p:txBody>
      </p:sp>
      <p:sp>
        <p:nvSpPr>
          <p:cNvPr id="235" name="Line 6"/>
          <p:cNvSpPr>
            <a:spLocks noChangeShapeType="1"/>
          </p:cNvSpPr>
          <p:nvPr/>
        </p:nvSpPr>
        <p:spPr bwMode="auto">
          <a:xfrm rot="2575222" flipH="1">
            <a:off x="4303170" y="5730371"/>
            <a:ext cx="318791" cy="148602"/>
          </a:xfrm>
          <a:prstGeom prst="line">
            <a:avLst/>
          </a:prstGeom>
          <a:noFill/>
          <a:ln w="28575">
            <a:solidFill>
              <a:srgbClr val="E3293B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 sz="1447" dirty="0"/>
          </a:p>
        </p:txBody>
      </p:sp>
      <p:sp>
        <p:nvSpPr>
          <p:cNvPr id="245" name="Line 6"/>
          <p:cNvSpPr>
            <a:spLocks noChangeShapeType="1"/>
          </p:cNvSpPr>
          <p:nvPr/>
        </p:nvSpPr>
        <p:spPr bwMode="auto">
          <a:xfrm rot="2575222" flipH="1">
            <a:off x="4804621" y="5343891"/>
            <a:ext cx="144601" cy="639595"/>
          </a:xfrm>
          <a:prstGeom prst="line">
            <a:avLst/>
          </a:prstGeom>
          <a:noFill/>
          <a:ln w="28575">
            <a:solidFill>
              <a:srgbClr val="E3293B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 sz="1447" dirty="0"/>
          </a:p>
        </p:txBody>
      </p:sp>
      <p:sp>
        <p:nvSpPr>
          <p:cNvPr id="246" name="Line 6"/>
          <p:cNvSpPr>
            <a:spLocks noChangeShapeType="1"/>
          </p:cNvSpPr>
          <p:nvPr/>
        </p:nvSpPr>
        <p:spPr bwMode="auto">
          <a:xfrm rot="2575222">
            <a:off x="4592928" y="5135511"/>
            <a:ext cx="10964" cy="507337"/>
          </a:xfrm>
          <a:prstGeom prst="line">
            <a:avLst/>
          </a:prstGeom>
          <a:noFill/>
          <a:ln w="28575">
            <a:solidFill>
              <a:srgbClr val="E3293B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 sz="1447" dirty="0"/>
          </a:p>
        </p:txBody>
      </p:sp>
      <p:sp>
        <p:nvSpPr>
          <p:cNvPr id="247" name="Line 6"/>
          <p:cNvSpPr>
            <a:spLocks noChangeShapeType="1"/>
          </p:cNvSpPr>
          <p:nvPr/>
        </p:nvSpPr>
        <p:spPr bwMode="auto">
          <a:xfrm rot="2575222" flipH="1">
            <a:off x="4405419" y="5017676"/>
            <a:ext cx="12186" cy="436701"/>
          </a:xfrm>
          <a:prstGeom prst="line">
            <a:avLst/>
          </a:prstGeom>
          <a:noFill/>
          <a:ln w="28575">
            <a:solidFill>
              <a:srgbClr val="E3293B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 sz="1447" dirty="0"/>
          </a:p>
        </p:txBody>
      </p:sp>
      <p:sp>
        <p:nvSpPr>
          <p:cNvPr id="248" name="Line 6"/>
          <p:cNvSpPr>
            <a:spLocks noChangeShapeType="1"/>
          </p:cNvSpPr>
          <p:nvPr/>
        </p:nvSpPr>
        <p:spPr bwMode="auto">
          <a:xfrm rot="2575222" flipH="1">
            <a:off x="4398927" y="5067678"/>
            <a:ext cx="232835" cy="443382"/>
          </a:xfrm>
          <a:prstGeom prst="line">
            <a:avLst/>
          </a:prstGeom>
          <a:noFill/>
          <a:ln w="28575">
            <a:solidFill>
              <a:srgbClr val="E3293B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 sz="1447" dirty="0"/>
          </a:p>
        </p:txBody>
      </p:sp>
      <p:sp>
        <p:nvSpPr>
          <p:cNvPr id="249" name="Line 6"/>
          <p:cNvSpPr>
            <a:spLocks noChangeShapeType="1"/>
          </p:cNvSpPr>
          <p:nvPr/>
        </p:nvSpPr>
        <p:spPr bwMode="auto">
          <a:xfrm rot="2575222">
            <a:off x="4373097" y="5104562"/>
            <a:ext cx="248155" cy="449827"/>
          </a:xfrm>
          <a:prstGeom prst="line">
            <a:avLst/>
          </a:prstGeom>
          <a:noFill/>
          <a:ln w="28575">
            <a:solidFill>
              <a:srgbClr val="E3293B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 sz="1447" dirty="0"/>
          </a:p>
        </p:txBody>
      </p:sp>
      <p:sp>
        <p:nvSpPr>
          <p:cNvPr id="240" name="Oval 239"/>
          <p:cNvSpPr/>
          <p:nvPr/>
        </p:nvSpPr>
        <p:spPr>
          <a:xfrm>
            <a:off x="4360418" y="5462293"/>
            <a:ext cx="180057" cy="18005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  <a:scene3d>
            <a:camera prst="orthographicFront">
              <a:rot lat="1456818" lon="11462209" rev="20351437"/>
            </a:camera>
            <a:lightRig rig="threePt" dir="t"/>
          </a:scene3d>
          <a:sp3d extrusionH="25400">
            <a:bevelT w="0" h="50800"/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93"/>
          </a:p>
        </p:txBody>
      </p:sp>
      <p:sp>
        <p:nvSpPr>
          <p:cNvPr id="237" name="Line 6"/>
          <p:cNvSpPr>
            <a:spLocks noChangeShapeType="1"/>
          </p:cNvSpPr>
          <p:nvPr/>
        </p:nvSpPr>
        <p:spPr bwMode="auto">
          <a:xfrm rot="2575222" flipH="1">
            <a:off x="4367617" y="5540920"/>
            <a:ext cx="4724" cy="231259"/>
          </a:xfrm>
          <a:prstGeom prst="line">
            <a:avLst/>
          </a:prstGeom>
          <a:noFill/>
          <a:ln w="28575">
            <a:solidFill>
              <a:srgbClr val="E3293B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 sz="1447" dirty="0"/>
          </a:p>
        </p:txBody>
      </p:sp>
      <p:sp>
        <p:nvSpPr>
          <p:cNvPr id="211" name="Oval 210"/>
          <p:cNvSpPr/>
          <p:nvPr/>
        </p:nvSpPr>
        <p:spPr>
          <a:xfrm>
            <a:off x="5278970" y="4729791"/>
            <a:ext cx="285432" cy="28543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  <a:scene3d>
            <a:camera prst="orthographicFront">
              <a:rot lat="1871994" lon="13449492" rev="21298814"/>
            </a:camera>
            <a:lightRig rig="threePt" dir="t"/>
          </a:scene3d>
          <a:sp3d extrusionH="76200">
            <a:bevelT w="0" h="50800"/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93"/>
          </a:p>
        </p:txBody>
      </p:sp>
      <p:sp>
        <p:nvSpPr>
          <p:cNvPr id="223" name="Oval 222"/>
          <p:cNvSpPr/>
          <p:nvPr/>
        </p:nvSpPr>
        <p:spPr>
          <a:xfrm>
            <a:off x="5553098" y="4963942"/>
            <a:ext cx="285432" cy="28543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  <a:scene3d>
            <a:camera prst="orthographicFront">
              <a:rot lat="2123534" lon="11540412" rev="20364280"/>
            </a:camera>
            <a:lightRig rig="threePt" dir="t"/>
          </a:scene3d>
          <a:sp3d extrusionH="76200">
            <a:bevelT w="0" h="50800"/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93"/>
          </a:p>
        </p:txBody>
      </p:sp>
      <p:sp>
        <p:nvSpPr>
          <p:cNvPr id="242" name="Line 6"/>
          <p:cNvSpPr>
            <a:spLocks noChangeShapeType="1"/>
          </p:cNvSpPr>
          <p:nvPr/>
        </p:nvSpPr>
        <p:spPr bwMode="auto">
          <a:xfrm rot="2575222">
            <a:off x="5267365" y="5105383"/>
            <a:ext cx="323617" cy="1072554"/>
          </a:xfrm>
          <a:prstGeom prst="line">
            <a:avLst/>
          </a:prstGeom>
          <a:noFill/>
          <a:ln w="28575">
            <a:solidFill>
              <a:srgbClr val="E3293B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 sz="1447" dirty="0"/>
          </a:p>
        </p:txBody>
      </p:sp>
      <p:sp>
        <p:nvSpPr>
          <p:cNvPr id="243" name="Line 6"/>
          <p:cNvSpPr>
            <a:spLocks noChangeShapeType="1"/>
          </p:cNvSpPr>
          <p:nvPr/>
        </p:nvSpPr>
        <p:spPr bwMode="auto">
          <a:xfrm rot="2575222" flipH="1">
            <a:off x="5145120" y="6081642"/>
            <a:ext cx="79860" cy="98046"/>
          </a:xfrm>
          <a:prstGeom prst="line">
            <a:avLst/>
          </a:prstGeom>
          <a:noFill/>
          <a:ln w="28575">
            <a:solidFill>
              <a:schemeClr val="tx1">
                <a:lumMod val="85000"/>
                <a:lumOff val="15000"/>
              </a:schemeClr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 sz="1447" dirty="0"/>
          </a:p>
        </p:txBody>
      </p:sp>
      <p:sp>
        <p:nvSpPr>
          <p:cNvPr id="228" name="Line 6"/>
          <p:cNvSpPr>
            <a:spLocks noChangeShapeType="1"/>
          </p:cNvSpPr>
          <p:nvPr/>
        </p:nvSpPr>
        <p:spPr bwMode="auto">
          <a:xfrm rot="2575222">
            <a:off x="4230599" y="5736728"/>
            <a:ext cx="119767" cy="40165"/>
          </a:xfrm>
          <a:prstGeom prst="line">
            <a:avLst/>
          </a:prstGeom>
          <a:noFill/>
          <a:ln w="28575">
            <a:solidFill>
              <a:schemeClr val="tx1">
                <a:lumMod val="85000"/>
                <a:lumOff val="15000"/>
              </a:schemeClr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 sz="1447" dirty="0"/>
          </a:p>
        </p:txBody>
      </p:sp>
      <p:sp>
        <p:nvSpPr>
          <p:cNvPr id="232" name="Line 6"/>
          <p:cNvSpPr>
            <a:spLocks noChangeShapeType="1"/>
          </p:cNvSpPr>
          <p:nvPr/>
        </p:nvSpPr>
        <p:spPr bwMode="auto">
          <a:xfrm rot="2575222" flipH="1">
            <a:off x="5081476" y="5441440"/>
            <a:ext cx="104754" cy="60638"/>
          </a:xfrm>
          <a:prstGeom prst="line">
            <a:avLst/>
          </a:prstGeom>
          <a:noFill/>
          <a:ln w="28575">
            <a:solidFill>
              <a:schemeClr val="tx1">
                <a:lumMod val="85000"/>
                <a:lumOff val="15000"/>
              </a:schemeClr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 sz="1447" dirty="0"/>
          </a:p>
        </p:txBody>
      </p:sp>
      <p:sp>
        <p:nvSpPr>
          <p:cNvPr id="241" name="Line 6"/>
          <p:cNvSpPr>
            <a:spLocks noChangeShapeType="1"/>
          </p:cNvSpPr>
          <p:nvPr/>
        </p:nvSpPr>
        <p:spPr bwMode="auto">
          <a:xfrm rot="2575222" flipH="1">
            <a:off x="4591606" y="5813402"/>
            <a:ext cx="66930" cy="131804"/>
          </a:xfrm>
          <a:prstGeom prst="line">
            <a:avLst/>
          </a:prstGeom>
          <a:noFill/>
          <a:ln w="28575">
            <a:solidFill>
              <a:schemeClr val="tx1">
                <a:lumMod val="85000"/>
                <a:lumOff val="15000"/>
              </a:schemeClr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 sz="1447" dirty="0"/>
          </a:p>
        </p:txBody>
      </p:sp>
      <p:sp>
        <p:nvSpPr>
          <p:cNvPr id="239" name="Oval 238"/>
          <p:cNvSpPr/>
          <p:nvPr/>
        </p:nvSpPr>
        <p:spPr>
          <a:xfrm>
            <a:off x="4196060" y="5293889"/>
            <a:ext cx="132531" cy="18005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  <a:scene3d>
            <a:camera prst="orthographicFront">
              <a:rot lat="21588244" lon="15224370" rev="476703"/>
            </a:camera>
            <a:lightRig rig="threePt" dir="t"/>
          </a:scene3d>
          <a:sp3d extrusionH="25400">
            <a:bevelT w="0" h="50800"/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93"/>
          </a:p>
        </p:txBody>
      </p:sp>
      <p:grpSp>
        <p:nvGrpSpPr>
          <p:cNvPr id="88" name="Group 87"/>
          <p:cNvGrpSpPr/>
          <p:nvPr/>
        </p:nvGrpSpPr>
        <p:grpSpPr>
          <a:xfrm>
            <a:off x="0" y="0"/>
            <a:ext cx="12598401" cy="352983"/>
            <a:chOff x="0" y="8600"/>
            <a:chExt cx="11601833" cy="352983"/>
          </a:xfrm>
        </p:grpSpPr>
        <p:grpSp>
          <p:nvGrpSpPr>
            <p:cNvPr id="90" name="Group 89"/>
            <p:cNvGrpSpPr/>
            <p:nvPr/>
          </p:nvGrpSpPr>
          <p:grpSpPr>
            <a:xfrm>
              <a:off x="395" y="8600"/>
              <a:ext cx="8529435" cy="352983"/>
              <a:chOff x="395" y="8600"/>
              <a:chExt cx="8529435" cy="352983"/>
            </a:xfrm>
          </p:grpSpPr>
          <p:pic>
            <p:nvPicPr>
              <p:cNvPr id="92" name="Picture 4" descr="http://www.apam.columbia.edu/courses/apph4903x/LIGO_logo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25000"/>
                        </a14:imgEffect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3642" b="32016"/>
              <a:stretch/>
            </p:blipFill>
            <p:spPr bwMode="auto">
              <a:xfrm>
                <a:off x="395" y="8600"/>
                <a:ext cx="627758" cy="292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3" name="Rectangle 92"/>
              <p:cNvSpPr/>
              <p:nvPr/>
            </p:nvSpPr>
            <p:spPr>
              <a:xfrm>
                <a:off x="551900" y="84584"/>
                <a:ext cx="7977930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sz="1200" i="1" kern="0" dirty="0" smtClean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     </a:t>
                </a:r>
                <a:r>
                  <a:rPr lang="en-US" sz="1200" i="1" kern="0" dirty="0" smtClean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An overview of the control layers in LIGO 4km interferometers, F. </a:t>
                </a:r>
                <a:r>
                  <a:rPr lang="en-US" sz="1200" i="1" kern="0" dirty="0" err="1" smtClean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Matichard</a:t>
                </a:r>
                <a:r>
                  <a:rPr lang="en-US" sz="1200" i="1" kern="0" dirty="0" smtClean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, ASPE 2016</a:t>
                </a:r>
                <a:endParaRPr lang="en-US" sz="1200" i="1" kern="0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p:grpSp>
        <p:cxnSp>
          <p:nvCxnSpPr>
            <p:cNvPr id="91" name="Straight Connector 90"/>
            <p:cNvCxnSpPr/>
            <p:nvPr/>
          </p:nvCxnSpPr>
          <p:spPr>
            <a:xfrm>
              <a:off x="0" y="331396"/>
              <a:ext cx="1160183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/>
          <p:cNvGrpSpPr/>
          <p:nvPr/>
        </p:nvGrpSpPr>
        <p:grpSpPr>
          <a:xfrm>
            <a:off x="2167394" y="378527"/>
            <a:ext cx="6044159" cy="6585865"/>
            <a:chOff x="2167394" y="378527"/>
            <a:chExt cx="6044159" cy="658586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376052" y="1782456"/>
              <a:ext cx="1998307" cy="1793638"/>
            </a:xfrm>
            <a:prstGeom prst="rect">
              <a:avLst/>
            </a:prstGeom>
          </p:spPr>
        </p:pic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82999" y="5170754"/>
              <a:ext cx="1998307" cy="1793638"/>
            </a:xfrm>
            <a:prstGeom prst="rect">
              <a:avLst/>
            </a:prstGeom>
          </p:spPr>
        </p:pic>
        <p:pic>
          <p:nvPicPr>
            <p:cNvPr id="100" name="Picture 9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13246" y="4097852"/>
              <a:ext cx="1998307" cy="1793638"/>
            </a:xfrm>
            <a:prstGeom prst="rect">
              <a:avLst/>
            </a:prstGeom>
          </p:spPr>
        </p:pic>
        <p:pic>
          <p:nvPicPr>
            <p:cNvPr id="99" name="Picture 9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43341" y="378527"/>
              <a:ext cx="1998307" cy="1793638"/>
            </a:xfrm>
            <a:prstGeom prst="rect">
              <a:avLst/>
            </a:prstGeom>
          </p:spPr>
        </p:pic>
        <p:pic>
          <p:nvPicPr>
            <p:cNvPr id="104" name="Picture 10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67394" y="4829591"/>
              <a:ext cx="1998307" cy="1793638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0705" y="352821"/>
            <a:ext cx="1585463" cy="2424623"/>
          </a:xfrm>
          <a:prstGeom prst="rect">
            <a:avLst/>
          </a:prstGeom>
        </p:spPr>
      </p:pic>
      <p:pic>
        <p:nvPicPr>
          <p:cNvPr id="110" name="Picture 10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40515" y="2255455"/>
            <a:ext cx="3899652" cy="1531784"/>
          </a:xfrm>
          <a:prstGeom prst="rect">
            <a:avLst/>
          </a:prstGeom>
        </p:spPr>
      </p:pic>
      <p:pic>
        <p:nvPicPr>
          <p:cNvPr id="111" name="Picture 1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71467" y="5335856"/>
            <a:ext cx="3899652" cy="1531784"/>
          </a:xfrm>
          <a:prstGeom prst="rect">
            <a:avLst/>
          </a:prstGeom>
        </p:spPr>
      </p:pic>
      <p:pic>
        <p:nvPicPr>
          <p:cNvPr id="112" name="Picture 1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64157" y="3169629"/>
            <a:ext cx="3899652" cy="1531784"/>
          </a:xfrm>
          <a:prstGeom prst="rect">
            <a:avLst/>
          </a:prstGeom>
        </p:spPr>
      </p:pic>
      <p:pic>
        <p:nvPicPr>
          <p:cNvPr id="116" name="Picture 1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25569" y="829839"/>
            <a:ext cx="3899652" cy="1531784"/>
          </a:xfrm>
          <a:prstGeom prst="rect">
            <a:avLst/>
          </a:prstGeom>
        </p:spPr>
      </p:pic>
      <p:pic>
        <p:nvPicPr>
          <p:cNvPr id="117" name="Picture 116" descr="Picture1.jpg"/>
          <p:cNvPicPr>
            <a:picLocks noChangeAspect="1"/>
          </p:cNvPicPr>
          <p:nvPr/>
        </p:nvPicPr>
        <p:blipFill>
          <a:blip r:embed="rId10" cstate="print">
            <a:lum bright="19000" contrast="-46000"/>
          </a:blip>
          <a:stretch>
            <a:fillRect/>
          </a:stretch>
        </p:blipFill>
        <p:spPr>
          <a:xfrm>
            <a:off x="161498" y="1688868"/>
            <a:ext cx="3209349" cy="185021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</p:pic>
      <p:pic>
        <p:nvPicPr>
          <p:cNvPr id="119" name="Picture 1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680" y="3699525"/>
            <a:ext cx="3324361" cy="32726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18831" y="3997322"/>
            <a:ext cx="3657600" cy="29532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832346" y="1637969"/>
            <a:ext cx="2753702" cy="256789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47111" y="2788077"/>
            <a:ext cx="4704312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System Supervisory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90332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0511" y="627886"/>
            <a:ext cx="6332148" cy="61538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/>
          <a:srcRect l="23036" r="11177"/>
          <a:stretch/>
        </p:blipFill>
        <p:spPr>
          <a:xfrm>
            <a:off x="9994391" y="322796"/>
            <a:ext cx="2604009" cy="678305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235" y="478494"/>
            <a:ext cx="174002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dirty="0" smtClean="0">
                <a:latin typeface="Calibri" panose="020F0502020204030204" pitchFamily="34" charset="0"/>
              </a:rPr>
              <a:t>Guardian: </a:t>
            </a:r>
            <a:endParaRPr lang="en-US" dirty="0">
              <a:latin typeface="Calibri" panose="020F0502020204030204" pitchFamily="34" charset="0"/>
            </a:endParaRPr>
          </a:p>
          <a:p>
            <a:pPr algn="l"/>
            <a:endParaRPr lang="en-US" sz="2000" dirty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0" y="0"/>
            <a:ext cx="12598401" cy="352983"/>
            <a:chOff x="0" y="8600"/>
            <a:chExt cx="11601833" cy="352983"/>
          </a:xfrm>
        </p:grpSpPr>
        <p:grpSp>
          <p:nvGrpSpPr>
            <p:cNvPr id="9" name="Group 8"/>
            <p:cNvGrpSpPr/>
            <p:nvPr/>
          </p:nvGrpSpPr>
          <p:grpSpPr>
            <a:xfrm>
              <a:off x="395" y="8600"/>
              <a:ext cx="8529435" cy="352983"/>
              <a:chOff x="395" y="8600"/>
              <a:chExt cx="8529435" cy="352983"/>
            </a:xfrm>
          </p:grpSpPr>
          <p:pic>
            <p:nvPicPr>
              <p:cNvPr id="11" name="Picture 4" descr="http://www.apam.columbia.edu/courses/apph4903x/LIGO_logo.jpg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25000"/>
                        </a14:imgEffect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3642" b="32016"/>
              <a:stretch/>
            </p:blipFill>
            <p:spPr bwMode="auto">
              <a:xfrm>
                <a:off x="395" y="8600"/>
                <a:ext cx="627758" cy="292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Rectangle 11"/>
              <p:cNvSpPr/>
              <p:nvPr/>
            </p:nvSpPr>
            <p:spPr>
              <a:xfrm>
                <a:off x="551900" y="84584"/>
                <a:ext cx="7977930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sz="1200" i="1" kern="0" dirty="0" smtClean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     </a:t>
                </a:r>
                <a:r>
                  <a:rPr lang="en-US" sz="1200" i="1" kern="0" dirty="0" smtClean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An overview of the control layers in LIGO 4km interferometers, F. </a:t>
                </a:r>
                <a:r>
                  <a:rPr lang="en-US" sz="1200" i="1" kern="0" dirty="0" err="1" smtClean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Matichard</a:t>
                </a:r>
                <a:r>
                  <a:rPr lang="en-US" sz="1200" i="1" kern="0" dirty="0" smtClean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, ASPE 2016</a:t>
                </a:r>
                <a:endParaRPr lang="en-US" sz="1200" i="1" kern="0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p:grpSp>
        <p:cxnSp>
          <p:nvCxnSpPr>
            <p:cNvPr id="10" name="Straight Connector 9"/>
            <p:cNvCxnSpPr/>
            <p:nvPr/>
          </p:nvCxnSpPr>
          <p:spPr>
            <a:xfrm>
              <a:off x="0" y="331396"/>
              <a:ext cx="1160183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ctangle 13"/>
          <p:cNvSpPr/>
          <p:nvPr/>
        </p:nvSpPr>
        <p:spPr>
          <a:xfrm>
            <a:off x="32234" y="1242915"/>
            <a:ext cx="33090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000" dirty="0" smtClean="0">
                <a:latin typeface="Arial" panose="020B0604020202020204" pitchFamily="34" charset="0"/>
              </a:rPr>
              <a:t>Hierarchical, distributed</a:t>
            </a:r>
            <a:r>
              <a:rPr lang="en-US" sz="2000" dirty="0">
                <a:latin typeface="Arial" panose="020B0604020202020204" pitchFamily="34" charset="0"/>
              </a:rPr>
              <a:t>, state machine</a:t>
            </a:r>
            <a:endParaRPr lang="en-US" sz="2000" dirty="0"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6959" y="2244046"/>
            <a:ext cx="35757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800" dirty="0">
                <a:latin typeface="Arial" panose="020B0604020202020204" pitchFamily="34" charset="0"/>
              </a:rPr>
              <a:t>Individual </a:t>
            </a:r>
            <a:r>
              <a:rPr lang="en-US" sz="1800" dirty="0" smtClean="0">
                <a:latin typeface="Arial" panose="020B0604020202020204" pitchFamily="34" charset="0"/>
              </a:rPr>
              <a:t>automation nodes oversee well defined </a:t>
            </a:r>
            <a:r>
              <a:rPr lang="en-US" sz="1800" dirty="0">
                <a:latin typeface="Arial" panose="020B0604020202020204" pitchFamily="34" charset="0"/>
              </a:rPr>
              <a:t>sub-domains of the full system</a:t>
            </a:r>
            <a:endParaRPr lang="en-US" sz="1800" dirty="0">
              <a:effectLst/>
              <a:latin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2235" y="3460621"/>
            <a:ext cx="40252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800" dirty="0">
                <a:latin typeface="Arial" panose="020B0604020202020204" pitchFamily="34" charset="0"/>
              </a:rPr>
              <a:t>Each node is a separate</a:t>
            </a:r>
          </a:p>
          <a:p>
            <a:pPr algn="l"/>
            <a:r>
              <a:rPr lang="en-US" sz="1800" dirty="0" smtClean="0">
                <a:latin typeface="Arial" panose="020B0604020202020204" pitchFamily="34" charset="0"/>
              </a:rPr>
              <a:t>Daemon process</a:t>
            </a:r>
            <a:endParaRPr lang="en-US" sz="1800" dirty="0">
              <a:effectLst/>
              <a:latin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2234" y="4320963"/>
            <a:ext cx="330901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800" dirty="0">
                <a:latin typeface="Arial" panose="020B0604020202020204" pitchFamily="34" charset="0"/>
              </a:rPr>
              <a:t>State </a:t>
            </a:r>
            <a:r>
              <a:rPr lang="en-US" sz="1800" dirty="0">
                <a:latin typeface="Arial" panose="020B0604020202020204" pitchFamily="34" charset="0"/>
              </a:rPr>
              <a:t>graphs</a:t>
            </a:r>
          </a:p>
          <a:p>
            <a:pPr algn="l"/>
            <a:r>
              <a:rPr lang="en-US" sz="1800" dirty="0">
                <a:latin typeface="Arial" panose="020B0604020202020204" pitchFamily="34" charset="0"/>
              </a:rPr>
              <a:t>describe the accessible states of </a:t>
            </a:r>
            <a:r>
              <a:rPr lang="en-US" sz="1800" dirty="0">
                <a:latin typeface="Arial" panose="020B0604020202020204" pitchFamily="34" charset="0"/>
              </a:rPr>
              <a:t>the system</a:t>
            </a:r>
            <a:r>
              <a:rPr lang="en-US" sz="1800" dirty="0">
                <a:latin typeface="Arial" panose="020B0604020202020204" pitchFamily="34" charset="0"/>
              </a:rPr>
              <a:t>, and the allowable transitions between states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-927" y="334059"/>
            <a:ext cx="12599327" cy="7018608"/>
            <a:chOff x="0" y="322795"/>
            <a:chExt cx="12599327" cy="7018608"/>
          </a:xfrm>
        </p:grpSpPr>
        <p:sp>
          <p:nvSpPr>
            <p:cNvPr id="25" name="Rectangle 24"/>
            <p:cNvSpPr/>
            <p:nvPr/>
          </p:nvSpPr>
          <p:spPr bwMode="auto">
            <a:xfrm>
              <a:off x="0" y="1242915"/>
              <a:ext cx="4057531" cy="609848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26" name="Rectangle 25"/>
            <p:cNvSpPr/>
            <p:nvPr/>
          </p:nvSpPr>
          <p:spPr bwMode="auto">
            <a:xfrm>
              <a:off x="4089766" y="3642360"/>
              <a:ext cx="8476398" cy="35906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9994391" y="322795"/>
              <a:ext cx="2604936" cy="609848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0" y="4349026"/>
              <a:ext cx="12566164" cy="2725963"/>
              <a:chOff x="32236" y="4089216"/>
              <a:chExt cx="12566164" cy="2725963"/>
            </a:xfrm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236" y="4089216"/>
                <a:ext cx="12566164" cy="2725963"/>
              </a:xfrm>
              <a:prstGeom prst="rect">
                <a:avLst/>
              </a:prstGeom>
            </p:spPr>
          </p:pic>
          <p:sp>
            <p:nvSpPr>
              <p:cNvPr id="20" name="Oval 19"/>
              <p:cNvSpPr/>
              <p:nvPr/>
            </p:nvSpPr>
            <p:spPr bwMode="auto">
              <a:xfrm>
                <a:off x="6620925" y="5419245"/>
                <a:ext cx="795528" cy="1130752"/>
              </a:xfrm>
              <a:prstGeom prst="ellipse">
                <a:avLst/>
              </a:prstGeom>
              <a:noFill/>
              <a:ln w="762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5357212" y="5506271"/>
                <a:ext cx="1208088" cy="101566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 algn="l"/>
                <a:endParaRPr lang="en-US" sz="2000" dirty="0" smtClean="0"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l"/>
                <a:r>
                  <a:rPr lang="en-US" sz="2000" dirty="0" smtClean="0">
                    <a:latin typeface="Calibri" panose="020F0502020204030204" pitchFamily="34" charset="0"/>
                    <a:cs typeface="Arial" panose="020B0604020202020204" pitchFamily="34" charset="0"/>
                  </a:rPr>
                  <a:t>Operator </a:t>
                </a:r>
              </a:p>
              <a:p>
                <a:pPr algn="l"/>
                <a:endParaRPr lang="en-US" sz="2000" dirty="0"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68752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3486" r="3853"/>
          <a:stretch/>
        </p:blipFill>
        <p:spPr>
          <a:xfrm>
            <a:off x="69027" y="679978"/>
            <a:ext cx="4722429" cy="4145243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0" y="0"/>
            <a:ext cx="12598401" cy="352983"/>
            <a:chOff x="0" y="8600"/>
            <a:chExt cx="11601833" cy="352983"/>
          </a:xfrm>
        </p:grpSpPr>
        <p:grpSp>
          <p:nvGrpSpPr>
            <p:cNvPr id="21" name="Group 20"/>
            <p:cNvGrpSpPr/>
            <p:nvPr/>
          </p:nvGrpSpPr>
          <p:grpSpPr>
            <a:xfrm>
              <a:off x="395" y="8600"/>
              <a:ext cx="8529435" cy="352983"/>
              <a:chOff x="395" y="8600"/>
              <a:chExt cx="8529435" cy="352983"/>
            </a:xfrm>
          </p:grpSpPr>
          <p:pic>
            <p:nvPicPr>
              <p:cNvPr id="23" name="Picture 4" descr="http://www.apam.columbia.edu/courses/apph4903x/LIGO_logo.jp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25000"/>
                        </a14:imgEffect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3642" b="32016"/>
              <a:stretch/>
            </p:blipFill>
            <p:spPr bwMode="auto">
              <a:xfrm>
                <a:off x="395" y="8600"/>
                <a:ext cx="627758" cy="292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4" name="Rectangle 23"/>
              <p:cNvSpPr/>
              <p:nvPr/>
            </p:nvSpPr>
            <p:spPr>
              <a:xfrm>
                <a:off x="551900" y="84584"/>
                <a:ext cx="7977930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sz="1200" i="1" kern="0" dirty="0" smtClean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     </a:t>
                </a:r>
                <a:r>
                  <a:rPr lang="en-US" sz="1200" i="1" kern="0" dirty="0" smtClean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An overview of the control layers in LIGO 4km interferometers, F. </a:t>
                </a:r>
                <a:r>
                  <a:rPr lang="en-US" sz="1200" i="1" kern="0" dirty="0" err="1" smtClean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Matichard</a:t>
                </a:r>
                <a:r>
                  <a:rPr lang="en-US" sz="1200" i="1" kern="0" dirty="0" smtClean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, ASPE 2016</a:t>
                </a:r>
                <a:endParaRPr lang="en-US" sz="1200" i="1" kern="0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p:grpSp>
        <p:cxnSp>
          <p:nvCxnSpPr>
            <p:cNvPr id="22" name="Straight Connector 21"/>
            <p:cNvCxnSpPr/>
            <p:nvPr/>
          </p:nvCxnSpPr>
          <p:spPr>
            <a:xfrm>
              <a:off x="0" y="331396"/>
              <a:ext cx="1160183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Rectangle 4"/>
          <p:cNvSpPr/>
          <p:nvPr/>
        </p:nvSpPr>
        <p:spPr>
          <a:xfrm>
            <a:off x="69027" y="292772"/>
            <a:ext cx="17251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Sensitivity</a:t>
            </a:r>
            <a:endParaRPr lang="en-US" dirty="0">
              <a:latin typeface="Calibri" panose="020F050202020403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99307" y="4911559"/>
            <a:ext cx="5188845" cy="2175041"/>
            <a:chOff x="599307" y="4911559"/>
            <a:chExt cx="5188845" cy="2175041"/>
          </a:xfrm>
        </p:grpSpPr>
        <p:grpSp>
          <p:nvGrpSpPr>
            <p:cNvPr id="16" name="Group 15"/>
            <p:cNvGrpSpPr/>
            <p:nvPr/>
          </p:nvGrpSpPr>
          <p:grpSpPr>
            <a:xfrm>
              <a:off x="2562563" y="4911559"/>
              <a:ext cx="3225589" cy="2175041"/>
              <a:chOff x="25758" y="3515933"/>
              <a:chExt cx="3504095" cy="2410530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5"/>
              <a:srcRect l="2000" t="2212" r="54724" b="14540"/>
              <a:stretch/>
            </p:blipFill>
            <p:spPr>
              <a:xfrm>
                <a:off x="25758" y="3515933"/>
                <a:ext cx="3504095" cy="1964372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5"/>
              <a:srcRect l="22098" t="87051" r="30462" b="-1897"/>
              <a:stretch/>
            </p:blipFill>
            <p:spPr>
              <a:xfrm>
                <a:off x="295296" y="5640946"/>
                <a:ext cx="3130484" cy="285517"/>
              </a:xfrm>
              <a:prstGeom prst="rect">
                <a:avLst/>
              </a:prstGeom>
            </p:spPr>
          </p:pic>
        </p:grpSp>
        <p:sp>
          <p:nvSpPr>
            <p:cNvPr id="19" name="Rectangle 18"/>
            <p:cNvSpPr/>
            <p:nvPr/>
          </p:nvSpPr>
          <p:spPr>
            <a:xfrm>
              <a:off x="599307" y="5536183"/>
              <a:ext cx="178471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latin typeface="Calibri" panose="020F0502020204030204" pitchFamily="34" charset="0"/>
                  <a:cs typeface="Arial" panose="020B0604020202020204" pitchFamily="34" charset="0"/>
                </a:rPr>
                <a:t>Duty-Cycle</a:t>
              </a:r>
              <a:endParaRPr lang="en-US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105369" y="428967"/>
            <a:ext cx="6299200" cy="6716726"/>
            <a:chOff x="6105369" y="428967"/>
            <a:chExt cx="6299200" cy="6716726"/>
          </a:xfrm>
        </p:grpSpPr>
        <p:grpSp>
          <p:nvGrpSpPr>
            <p:cNvPr id="8" name="Group 7"/>
            <p:cNvGrpSpPr/>
            <p:nvPr/>
          </p:nvGrpSpPr>
          <p:grpSpPr>
            <a:xfrm>
              <a:off x="6120473" y="428967"/>
              <a:ext cx="6284096" cy="5705589"/>
              <a:chOff x="6120473" y="599795"/>
              <a:chExt cx="6284096" cy="5705589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120473" y="1290989"/>
                <a:ext cx="6284096" cy="5014395"/>
              </a:xfrm>
              <a:prstGeom prst="rect">
                <a:avLst/>
              </a:prstGeom>
            </p:spPr>
          </p:pic>
          <p:sp>
            <p:nvSpPr>
              <p:cNvPr id="14" name="Rectangle 13"/>
              <p:cNvSpPr/>
              <p:nvPr/>
            </p:nvSpPr>
            <p:spPr>
              <a:xfrm>
                <a:off x="8562216" y="599795"/>
                <a:ext cx="163980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 smtClean="0">
                    <a:latin typeface="Calibri" panose="020F0502020204030204" pitchFamily="34" charset="0"/>
                    <a:cs typeface="Arial" panose="020B0604020202020204" pitchFamily="34" charset="0"/>
                  </a:rPr>
                  <a:t>Detection</a:t>
                </a:r>
                <a:endParaRPr lang="en-US" dirty="0"/>
              </a:p>
            </p:txBody>
          </p:sp>
        </p:grpSp>
        <p:sp>
          <p:nvSpPr>
            <p:cNvPr id="9" name="Rectangle 8"/>
            <p:cNvSpPr/>
            <p:nvPr/>
          </p:nvSpPr>
          <p:spPr>
            <a:xfrm>
              <a:off x="6105369" y="6222363"/>
              <a:ext cx="6299200" cy="92333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sz="1800" dirty="0"/>
                <a:t>Abbott, B. P., et al. "Observation of gravitational waves from a binary black hole merger." Physical review letters 116.6 (2016): 061102.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6879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Picture 152"/>
          <p:cNvPicPr>
            <a:picLocks noChangeAspect="1"/>
          </p:cNvPicPr>
          <p:nvPr/>
        </p:nvPicPr>
        <p:blipFill rotWithShape="1">
          <a:blip r:embed="rId2"/>
          <a:srcRect l="6046" t="8844" r="7579" b="5104"/>
          <a:stretch/>
        </p:blipFill>
        <p:spPr>
          <a:xfrm>
            <a:off x="119353" y="3775916"/>
            <a:ext cx="4866581" cy="3195723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0" y="0"/>
            <a:ext cx="12598401" cy="352983"/>
            <a:chOff x="0" y="8600"/>
            <a:chExt cx="11601833" cy="352983"/>
          </a:xfrm>
        </p:grpSpPr>
        <p:grpSp>
          <p:nvGrpSpPr>
            <p:cNvPr id="22" name="Group 21"/>
            <p:cNvGrpSpPr/>
            <p:nvPr/>
          </p:nvGrpSpPr>
          <p:grpSpPr>
            <a:xfrm>
              <a:off x="395" y="8600"/>
              <a:ext cx="8529435" cy="352983"/>
              <a:chOff x="395" y="8600"/>
              <a:chExt cx="8529435" cy="352983"/>
            </a:xfrm>
          </p:grpSpPr>
          <p:pic>
            <p:nvPicPr>
              <p:cNvPr id="24" name="Picture 4" descr="http://www.apam.columbia.edu/courses/apph4903x/LIGO_logo.jp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25000"/>
                        </a14:imgEffect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3642" b="32016"/>
              <a:stretch/>
            </p:blipFill>
            <p:spPr bwMode="auto">
              <a:xfrm>
                <a:off x="395" y="8600"/>
                <a:ext cx="627758" cy="292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5" name="Rectangle 24"/>
              <p:cNvSpPr/>
              <p:nvPr/>
            </p:nvSpPr>
            <p:spPr>
              <a:xfrm>
                <a:off x="551900" y="84584"/>
                <a:ext cx="7977930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sz="1200" i="1" kern="0" dirty="0" smtClean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     </a:t>
                </a:r>
                <a:r>
                  <a:rPr lang="en-US" sz="1200" i="1" kern="0" dirty="0" smtClean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An overview of the control layers in LIGO 4km interferometers, F. </a:t>
                </a:r>
                <a:r>
                  <a:rPr lang="en-US" sz="1200" i="1" kern="0" dirty="0" err="1" smtClean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Matichard</a:t>
                </a:r>
                <a:r>
                  <a:rPr lang="en-US" sz="1200" i="1" kern="0" dirty="0" smtClean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, ASPE 2016</a:t>
                </a:r>
                <a:endParaRPr lang="en-US" sz="1200" i="1" kern="0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p:grpSp>
        <p:cxnSp>
          <p:nvCxnSpPr>
            <p:cNvPr id="23" name="Straight Connector 22"/>
            <p:cNvCxnSpPr/>
            <p:nvPr/>
          </p:nvCxnSpPr>
          <p:spPr>
            <a:xfrm>
              <a:off x="0" y="331396"/>
              <a:ext cx="1160183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3773" y="1155654"/>
            <a:ext cx="7036059" cy="54761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3773" y="1155654"/>
            <a:ext cx="7036059" cy="54761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73773" y="1155654"/>
            <a:ext cx="7036059" cy="5476106"/>
          </a:xfrm>
          <a:prstGeom prst="rect">
            <a:avLst/>
          </a:prstGeom>
        </p:spPr>
      </p:pic>
      <p:sp>
        <p:nvSpPr>
          <p:cNvPr id="154" name="Rectangle 153"/>
          <p:cNvSpPr>
            <a:spLocks noChangeArrowheads="1"/>
          </p:cNvSpPr>
          <p:nvPr/>
        </p:nvSpPr>
        <p:spPr bwMode="auto">
          <a:xfrm>
            <a:off x="2276429" y="3120301"/>
            <a:ext cx="490324" cy="292608"/>
          </a:xfrm>
          <a:prstGeom prst="rect">
            <a:avLst/>
          </a:prstGeom>
          <a:solidFill>
            <a:srgbClr val="003399"/>
          </a:solidFill>
          <a:ln w="28575">
            <a:solidFill>
              <a:srgbClr val="003399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5" name="Rectangle 154"/>
          <p:cNvSpPr>
            <a:spLocks noChangeArrowheads="1"/>
          </p:cNvSpPr>
          <p:nvPr/>
        </p:nvSpPr>
        <p:spPr bwMode="auto">
          <a:xfrm>
            <a:off x="371857" y="2564062"/>
            <a:ext cx="2389717" cy="310329"/>
          </a:xfrm>
          <a:prstGeom prst="rect">
            <a:avLst/>
          </a:prstGeom>
          <a:solidFill>
            <a:srgbClr val="003399"/>
          </a:solidFill>
          <a:ln w="28575">
            <a:solidFill>
              <a:srgbClr val="003399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6" name="Rectangle 155"/>
          <p:cNvSpPr>
            <a:spLocks noChangeArrowheads="1"/>
          </p:cNvSpPr>
          <p:nvPr/>
        </p:nvSpPr>
        <p:spPr bwMode="auto">
          <a:xfrm>
            <a:off x="368677" y="1907858"/>
            <a:ext cx="2389717" cy="34791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2857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7" name="Group 156"/>
          <p:cNvGrpSpPr/>
          <p:nvPr/>
        </p:nvGrpSpPr>
        <p:grpSpPr>
          <a:xfrm>
            <a:off x="858950" y="2248540"/>
            <a:ext cx="370754" cy="296885"/>
            <a:chOff x="1881936" y="1152569"/>
            <a:chExt cx="463441" cy="428831"/>
          </a:xfrm>
        </p:grpSpPr>
        <p:grpSp>
          <p:nvGrpSpPr>
            <p:cNvPr id="158" name="Group 157"/>
            <p:cNvGrpSpPr/>
            <p:nvPr/>
          </p:nvGrpSpPr>
          <p:grpSpPr>
            <a:xfrm>
              <a:off x="1982767" y="1277670"/>
              <a:ext cx="267607" cy="171120"/>
              <a:chOff x="908050" y="1936750"/>
              <a:chExt cx="311150" cy="222250"/>
            </a:xfrm>
          </p:grpSpPr>
          <p:sp>
            <p:nvSpPr>
              <p:cNvPr id="163" name="Oval 162"/>
              <p:cNvSpPr/>
              <p:nvPr/>
            </p:nvSpPr>
            <p:spPr>
              <a:xfrm>
                <a:off x="908050" y="1936750"/>
                <a:ext cx="311150" cy="120650"/>
              </a:xfrm>
              <a:prstGeom prst="ellipse">
                <a:avLst/>
              </a:prstGeom>
              <a:noFill/>
              <a:ln w="635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C00029"/>
                  </a:solidFill>
                </a:endParaRPr>
              </a:p>
            </p:txBody>
          </p:sp>
          <p:sp>
            <p:nvSpPr>
              <p:cNvPr id="164" name="Oval 163"/>
              <p:cNvSpPr/>
              <p:nvPr/>
            </p:nvSpPr>
            <p:spPr>
              <a:xfrm>
                <a:off x="908050" y="1987550"/>
                <a:ext cx="311150" cy="120650"/>
              </a:xfrm>
              <a:prstGeom prst="ellipse">
                <a:avLst/>
              </a:prstGeom>
              <a:noFill/>
              <a:ln w="635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C00029"/>
                  </a:solidFill>
                </a:endParaRPr>
              </a:p>
            </p:txBody>
          </p:sp>
          <p:sp>
            <p:nvSpPr>
              <p:cNvPr id="165" name="Oval 164"/>
              <p:cNvSpPr/>
              <p:nvPr/>
            </p:nvSpPr>
            <p:spPr>
              <a:xfrm>
                <a:off x="908050" y="2038350"/>
                <a:ext cx="311150" cy="120650"/>
              </a:xfrm>
              <a:prstGeom prst="ellipse">
                <a:avLst/>
              </a:prstGeom>
              <a:noFill/>
              <a:ln w="635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C00029"/>
                  </a:solidFill>
                </a:endParaRPr>
              </a:p>
            </p:txBody>
          </p:sp>
        </p:grpSp>
        <p:grpSp>
          <p:nvGrpSpPr>
            <p:cNvPr id="159" name="Group 158"/>
            <p:cNvGrpSpPr/>
            <p:nvPr/>
          </p:nvGrpSpPr>
          <p:grpSpPr>
            <a:xfrm>
              <a:off x="1881936" y="1152569"/>
              <a:ext cx="463441" cy="428831"/>
              <a:chOff x="1881936" y="1152569"/>
              <a:chExt cx="463441" cy="428831"/>
            </a:xfrm>
          </p:grpSpPr>
          <p:cxnSp>
            <p:nvCxnSpPr>
              <p:cNvPr id="160" name="Straight Arrow Connector 159"/>
              <p:cNvCxnSpPr/>
              <p:nvPr/>
            </p:nvCxnSpPr>
            <p:spPr>
              <a:xfrm>
                <a:off x="2119745" y="1152569"/>
                <a:ext cx="0" cy="428831"/>
              </a:xfrm>
              <a:prstGeom prst="straightConnector1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1" name="Rectangle 160"/>
              <p:cNvSpPr>
                <a:spLocks noChangeArrowheads="1"/>
              </p:cNvSpPr>
              <p:nvPr/>
            </p:nvSpPr>
            <p:spPr bwMode="auto">
              <a:xfrm>
                <a:off x="1881936" y="1270842"/>
                <a:ext cx="67553" cy="177947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>
                  <a:solidFill>
                    <a:srgbClr val="C00029"/>
                  </a:solidFill>
                </a:endParaRPr>
              </a:p>
            </p:txBody>
          </p:sp>
          <p:sp>
            <p:nvSpPr>
              <p:cNvPr id="162" name="Rectangle 161"/>
              <p:cNvSpPr>
                <a:spLocks noChangeArrowheads="1"/>
              </p:cNvSpPr>
              <p:nvPr/>
            </p:nvSpPr>
            <p:spPr bwMode="auto">
              <a:xfrm>
                <a:off x="2277823" y="1270842"/>
                <a:ext cx="67554" cy="177947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>
                  <a:solidFill>
                    <a:srgbClr val="C00029"/>
                  </a:solidFill>
                </a:endParaRPr>
              </a:p>
            </p:txBody>
          </p:sp>
        </p:grpSp>
      </p:grpSp>
      <p:grpSp>
        <p:nvGrpSpPr>
          <p:cNvPr id="166" name="Group 165"/>
          <p:cNvGrpSpPr/>
          <p:nvPr/>
        </p:nvGrpSpPr>
        <p:grpSpPr>
          <a:xfrm>
            <a:off x="1946790" y="2249014"/>
            <a:ext cx="370754" cy="296885"/>
            <a:chOff x="1881936" y="1152569"/>
            <a:chExt cx="463441" cy="428831"/>
          </a:xfrm>
        </p:grpSpPr>
        <p:grpSp>
          <p:nvGrpSpPr>
            <p:cNvPr id="167" name="Group 166"/>
            <p:cNvGrpSpPr/>
            <p:nvPr/>
          </p:nvGrpSpPr>
          <p:grpSpPr>
            <a:xfrm>
              <a:off x="1982767" y="1277670"/>
              <a:ext cx="267607" cy="171120"/>
              <a:chOff x="908050" y="1936750"/>
              <a:chExt cx="311150" cy="222250"/>
            </a:xfrm>
          </p:grpSpPr>
          <p:sp>
            <p:nvSpPr>
              <p:cNvPr id="189" name="Oval 188"/>
              <p:cNvSpPr/>
              <p:nvPr/>
            </p:nvSpPr>
            <p:spPr>
              <a:xfrm>
                <a:off x="908050" y="1936750"/>
                <a:ext cx="311150" cy="120650"/>
              </a:xfrm>
              <a:prstGeom prst="ellipse">
                <a:avLst/>
              </a:prstGeom>
              <a:noFill/>
              <a:ln w="635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C00029"/>
                  </a:solidFill>
                </a:endParaRPr>
              </a:p>
            </p:txBody>
          </p:sp>
          <p:sp>
            <p:nvSpPr>
              <p:cNvPr id="190" name="Oval 189"/>
              <p:cNvSpPr/>
              <p:nvPr/>
            </p:nvSpPr>
            <p:spPr>
              <a:xfrm>
                <a:off x="908050" y="1987550"/>
                <a:ext cx="311150" cy="120650"/>
              </a:xfrm>
              <a:prstGeom prst="ellipse">
                <a:avLst/>
              </a:prstGeom>
              <a:noFill/>
              <a:ln w="635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C00029"/>
                  </a:solidFill>
                </a:endParaRPr>
              </a:p>
            </p:txBody>
          </p:sp>
          <p:sp>
            <p:nvSpPr>
              <p:cNvPr id="191" name="Oval 190"/>
              <p:cNvSpPr/>
              <p:nvPr/>
            </p:nvSpPr>
            <p:spPr>
              <a:xfrm>
                <a:off x="908050" y="2038350"/>
                <a:ext cx="311150" cy="120650"/>
              </a:xfrm>
              <a:prstGeom prst="ellipse">
                <a:avLst/>
              </a:prstGeom>
              <a:noFill/>
              <a:ln w="635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C00029"/>
                  </a:solidFill>
                </a:endParaRPr>
              </a:p>
            </p:txBody>
          </p:sp>
        </p:grpSp>
        <p:grpSp>
          <p:nvGrpSpPr>
            <p:cNvPr id="168" name="Group 167"/>
            <p:cNvGrpSpPr/>
            <p:nvPr/>
          </p:nvGrpSpPr>
          <p:grpSpPr>
            <a:xfrm>
              <a:off x="1881936" y="1152569"/>
              <a:ext cx="463441" cy="428831"/>
              <a:chOff x="1881936" y="1152569"/>
              <a:chExt cx="463441" cy="428831"/>
            </a:xfrm>
          </p:grpSpPr>
          <p:cxnSp>
            <p:nvCxnSpPr>
              <p:cNvPr id="169" name="Straight Arrow Connector 168"/>
              <p:cNvCxnSpPr/>
              <p:nvPr/>
            </p:nvCxnSpPr>
            <p:spPr>
              <a:xfrm>
                <a:off x="2119745" y="1152569"/>
                <a:ext cx="0" cy="428831"/>
              </a:xfrm>
              <a:prstGeom prst="straightConnector1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7" name="Rectangle 186"/>
              <p:cNvSpPr>
                <a:spLocks noChangeArrowheads="1"/>
              </p:cNvSpPr>
              <p:nvPr/>
            </p:nvSpPr>
            <p:spPr bwMode="auto">
              <a:xfrm>
                <a:off x="1881936" y="1270842"/>
                <a:ext cx="67553" cy="177947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>
                  <a:solidFill>
                    <a:srgbClr val="C00029"/>
                  </a:solidFill>
                </a:endParaRPr>
              </a:p>
            </p:txBody>
          </p:sp>
          <p:sp>
            <p:nvSpPr>
              <p:cNvPr id="188" name="Rectangle 187"/>
              <p:cNvSpPr>
                <a:spLocks noChangeArrowheads="1"/>
              </p:cNvSpPr>
              <p:nvPr/>
            </p:nvSpPr>
            <p:spPr bwMode="auto">
              <a:xfrm>
                <a:off x="2277823" y="1270842"/>
                <a:ext cx="67554" cy="177947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>
                  <a:solidFill>
                    <a:srgbClr val="C00029"/>
                  </a:solidFill>
                </a:endParaRPr>
              </a:p>
            </p:txBody>
          </p:sp>
        </p:grpSp>
      </p:grpSp>
      <p:grpSp>
        <p:nvGrpSpPr>
          <p:cNvPr id="192" name="Group 191"/>
          <p:cNvGrpSpPr/>
          <p:nvPr/>
        </p:nvGrpSpPr>
        <p:grpSpPr>
          <a:xfrm rot="16200000">
            <a:off x="351022" y="2914004"/>
            <a:ext cx="235841" cy="174104"/>
            <a:chOff x="3962307" y="757360"/>
            <a:chExt cx="379547" cy="237623"/>
          </a:xfrm>
        </p:grpSpPr>
        <p:cxnSp>
          <p:nvCxnSpPr>
            <p:cNvPr id="193" name="AutoShape 14"/>
            <p:cNvCxnSpPr>
              <a:cxnSpLocks noChangeShapeType="1"/>
            </p:cNvCxnSpPr>
            <p:nvPr/>
          </p:nvCxnSpPr>
          <p:spPr bwMode="auto">
            <a:xfrm>
              <a:off x="3962307" y="757360"/>
              <a:ext cx="0" cy="237622"/>
            </a:xfrm>
            <a:prstGeom prst="straightConnector1">
              <a:avLst/>
            </a:prstGeom>
            <a:noFill/>
            <a:ln w="19050">
              <a:solidFill>
                <a:srgbClr val="0033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194" name="Group 193"/>
            <p:cNvGrpSpPr>
              <a:grpSpLocks/>
            </p:cNvGrpSpPr>
            <p:nvPr/>
          </p:nvGrpSpPr>
          <p:grpSpPr bwMode="auto">
            <a:xfrm>
              <a:off x="3962307" y="757360"/>
              <a:ext cx="108442" cy="237622"/>
              <a:chOff x="3527" y="4546"/>
              <a:chExt cx="86" cy="171"/>
            </a:xfrm>
          </p:grpSpPr>
          <p:cxnSp>
            <p:nvCxnSpPr>
              <p:cNvPr id="228" name="AutoShape 16"/>
              <p:cNvCxnSpPr>
                <a:cxnSpLocks noChangeShapeType="1"/>
              </p:cNvCxnSpPr>
              <p:nvPr/>
            </p:nvCxnSpPr>
            <p:spPr bwMode="auto">
              <a:xfrm flipV="1">
                <a:off x="3527" y="4546"/>
                <a:ext cx="43" cy="171"/>
              </a:xfrm>
              <a:prstGeom prst="straightConnector1">
                <a:avLst/>
              </a:prstGeom>
              <a:noFill/>
              <a:ln w="19050">
                <a:solidFill>
                  <a:srgbClr val="0033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9" name="AutoShape 17"/>
              <p:cNvCxnSpPr>
                <a:cxnSpLocks noChangeShapeType="1"/>
              </p:cNvCxnSpPr>
              <p:nvPr/>
            </p:nvCxnSpPr>
            <p:spPr bwMode="auto">
              <a:xfrm flipH="1" flipV="1">
                <a:off x="3570" y="4546"/>
                <a:ext cx="43" cy="171"/>
              </a:xfrm>
              <a:prstGeom prst="straightConnector1">
                <a:avLst/>
              </a:prstGeom>
              <a:noFill/>
              <a:ln w="19050">
                <a:solidFill>
                  <a:srgbClr val="0033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220" name="Group 219"/>
            <p:cNvGrpSpPr>
              <a:grpSpLocks/>
            </p:cNvGrpSpPr>
            <p:nvPr/>
          </p:nvGrpSpPr>
          <p:grpSpPr bwMode="auto">
            <a:xfrm>
              <a:off x="4070749" y="757360"/>
              <a:ext cx="108442" cy="237622"/>
              <a:chOff x="3527" y="4546"/>
              <a:chExt cx="86" cy="171"/>
            </a:xfrm>
          </p:grpSpPr>
          <p:cxnSp>
            <p:nvCxnSpPr>
              <p:cNvPr id="226" name="AutoShape 19"/>
              <p:cNvCxnSpPr>
                <a:cxnSpLocks noChangeShapeType="1"/>
              </p:cNvCxnSpPr>
              <p:nvPr/>
            </p:nvCxnSpPr>
            <p:spPr bwMode="auto">
              <a:xfrm flipV="1">
                <a:off x="3527" y="4546"/>
                <a:ext cx="43" cy="171"/>
              </a:xfrm>
              <a:prstGeom prst="straightConnector1">
                <a:avLst/>
              </a:prstGeom>
              <a:noFill/>
              <a:ln w="19050">
                <a:solidFill>
                  <a:srgbClr val="0033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7" name="AutoShape 20"/>
              <p:cNvCxnSpPr>
                <a:cxnSpLocks noChangeShapeType="1"/>
              </p:cNvCxnSpPr>
              <p:nvPr/>
            </p:nvCxnSpPr>
            <p:spPr bwMode="auto">
              <a:xfrm flipH="1" flipV="1">
                <a:off x="3570" y="4546"/>
                <a:ext cx="43" cy="171"/>
              </a:xfrm>
              <a:prstGeom prst="straightConnector1">
                <a:avLst/>
              </a:prstGeom>
              <a:noFill/>
              <a:ln w="19050">
                <a:solidFill>
                  <a:srgbClr val="0033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221" name="Group 220"/>
            <p:cNvGrpSpPr>
              <a:grpSpLocks/>
            </p:cNvGrpSpPr>
            <p:nvPr/>
          </p:nvGrpSpPr>
          <p:grpSpPr bwMode="auto">
            <a:xfrm>
              <a:off x="4179191" y="757360"/>
              <a:ext cx="108442" cy="237622"/>
              <a:chOff x="3527" y="4546"/>
              <a:chExt cx="86" cy="171"/>
            </a:xfrm>
          </p:grpSpPr>
          <p:cxnSp>
            <p:nvCxnSpPr>
              <p:cNvPr id="224" name="AutoShape 22"/>
              <p:cNvCxnSpPr>
                <a:cxnSpLocks noChangeShapeType="1"/>
              </p:cNvCxnSpPr>
              <p:nvPr/>
            </p:nvCxnSpPr>
            <p:spPr bwMode="auto">
              <a:xfrm flipV="1">
                <a:off x="3527" y="4546"/>
                <a:ext cx="43" cy="171"/>
              </a:xfrm>
              <a:prstGeom prst="straightConnector1">
                <a:avLst/>
              </a:prstGeom>
              <a:noFill/>
              <a:ln w="19050">
                <a:solidFill>
                  <a:srgbClr val="0033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5" name="AutoShape 23"/>
              <p:cNvCxnSpPr>
                <a:cxnSpLocks noChangeShapeType="1"/>
              </p:cNvCxnSpPr>
              <p:nvPr/>
            </p:nvCxnSpPr>
            <p:spPr bwMode="auto">
              <a:xfrm flipH="1" flipV="1">
                <a:off x="3570" y="4546"/>
                <a:ext cx="43" cy="171"/>
              </a:xfrm>
              <a:prstGeom prst="straightConnector1">
                <a:avLst/>
              </a:prstGeom>
              <a:noFill/>
              <a:ln w="19050">
                <a:solidFill>
                  <a:srgbClr val="0033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cxnSp>
          <p:nvCxnSpPr>
            <p:cNvPr id="222" name="AutoShape 25"/>
            <p:cNvCxnSpPr>
              <a:cxnSpLocks noChangeShapeType="1"/>
            </p:cNvCxnSpPr>
            <p:nvPr/>
          </p:nvCxnSpPr>
          <p:spPr bwMode="auto">
            <a:xfrm flipV="1">
              <a:off x="4287633" y="757360"/>
              <a:ext cx="54221" cy="237622"/>
            </a:xfrm>
            <a:prstGeom prst="straightConnector1">
              <a:avLst/>
            </a:prstGeom>
            <a:noFill/>
            <a:ln w="19050">
              <a:solidFill>
                <a:srgbClr val="0033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3" name="AutoShape 14"/>
            <p:cNvCxnSpPr>
              <a:cxnSpLocks noChangeShapeType="1"/>
            </p:cNvCxnSpPr>
            <p:nvPr/>
          </p:nvCxnSpPr>
          <p:spPr bwMode="auto">
            <a:xfrm>
              <a:off x="4341854" y="757361"/>
              <a:ext cx="0" cy="237622"/>
            </a:xfrm>
            <a:prstGeom prst="straightConnector1">
              <a:avLst/>
            </a:prstGeom>
            <a:noFill/>
            <a:ln w="19050">
              <a:solidFill>
                <a:srgbClr val="0033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230" name="Straight Arrow Connector 229"/>
          <p:cNvCxnSpPr/>
          <p:nvPr/>
        </p:nvCxnSpPr>
        <p:spPr>
          <a:xfrm>
            <a:off x="645029" y="2864638"/>
            <a:ext cx="0" cy="260577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1" name="Group 230"/>
          <p:cNvGrpSpPr/>
          <p:nvPr/>
        </p:nvGrpSpPr>
        <p:grpSpPr>
          <a:xfrm>
            <a:off x="696394" y="2873523"/>
            <a:ext cx="234529" cy="260350"/>
            <a:chOff x="3319857" y="2421944"/>
            <a:chExt cx="234529" cy="260350"/>
          </a:xfrm>
        </p:grpSpPr>
        <p:cxnSp>
          <p:nvCxnSpPr>
            <p:cNvPr id="232" name="AutoShape 9"/>
            <p:cNvCxnSpPr>
              <a:cxnSpLocks noChangeShapeType="1"/>
            </p:cNvCxnSpPr>
            <p:nvPr/>
          </p:nvCxnSpPr>
          <p:spPr bwMode="auto">
            <a:xfrm flipH="1">
              <a:off x="3441514" y="2583869"/>
              <a:ext cx="0" cy="98425"/>
            </a:xfrm>
            <a:prstGeom prst="straightConnector1">
              <a:avLst/>
            </a:prstGeom>
            <a:noFill/>
            <a:ln w="12700">
              <a:solidFill>
                <a:schemeClr val="tx1">
                  <a:lumMod val="95000"/>
                  <a:lumOff val="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3" name="AutoShape 4"/>
            <p:cNvCxnSpPr>
              <a:cxnSpLocks noChangeShapeType="1"/>
            </p:cNvCxnSpPr>
            <p:nvPr/>
          </p:nvCxnSpPr>
          <p:spPr bwMode="auto">
            <a:xfrm>
              <a:off x="3350125" y="2576637"/>
              <a:ext cx="170605" cy="0"/>
            </a:xfrm>
            <a:prstGeom prst="straightConnector1">
              <a:avLst/>
            </a:prstGeom>
            <a:noFill/>
            <a:ln w="12700">
              <a:solidFill>
                <a:schemeClr val="tx1">
                  <a:lumMod val="95000"/>
                  <a:lumOff val="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4" name="AutoShape 4"/>
            <p:cNvCxnSpPr>
              <a:cxnSpLocks noChangeShapeType="1"/>
            </p:cNvCxnSpPr>
            <p:nvPr/>
          </p:nvCxnSpPr>
          <p:spPr bwMode="auto">
            <a:xfrm>
              <a:off x="3319857" y="2511540"/>
              <a:ext cx="234529" cy="0"/>
            </a:xfrm>
            <a:prstGeom prst="straightConnector1">
              <a:avLst/>
            </a:prstGeom>
            <a:noFill/>
            <a:ln w="12700">
              <a:solidFill>
                <a:schemeClr val="tx1">
                  <a:lumMod val="95000"/>
                  <a:lumOff val="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5" name="AutoShape 4"/>
            <p:cNvCxnSpPr>
              <a:cxnSpLocks noChangeShapeType="1"/>
            </p:cNvCxnSpPr>
            <p:nvPr/>
          </p:nvCxnSpPr>
          <p:spPr bwMode="auto">
            <a:xfrm flipH="1" flipV="1">
              <a:off x="3325996" y="2510173"/>
              <a:ext cx="0" cy="95921"/>
            </a:xfrm>
            <a:prstGeom prst="straightConnector1">
              <a:avLst/>
            </a:prstGeom>
            <a:noFill/>
            <a:ln w="12700">
              <a:solidFill>
                <a:schemeClr val="tx1">
                  <a:lumMod val="95000"/>
                  <a:lumOff val="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6" name="AutoShape 9"/>
            <p:cNvCxnSpPr>
              <a:cxnSpLocks noChangeShapeType="1"/>
            </p:cNvCxnSpPr>
            <p:nvPr/>
          </p:nvCxnSpPr>
          <p:spPr bwMode="auto">
            <a:xfrm flipH="1">
              <a:off x="3440879" y="2421944"/>
              <a:ext cx="0" cy="88900"/>
            </a:xfrm>
            <a:prstGeom prst="straightConnector1">
              <a:avLst/>
            </a:prstGeom>
            <a:noFill/>
            <a:ln w="12700">
              <a:solidFill>
                <a:schemeClr val="tx1">
                  <a:lumMod val="95000"/>
                  <a:lumOff val="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7" name="AutoShape 4"/>
            <p:cNvCxnSpPr>
              <a:cxnSpLocks noChangeShapeType="1"/>
            </p:cNvCxnSpPr>
            <p:nvPr/>
          </p:nvCxnSpPr>
          <p:spPr bwMode="auto">
            <a:xfrm flipH="1" flipV="1">
              <a:off x="3550786" y="2510173"/>
              <a:ext cx="0" cy="95921"/>
            </a:xfrm>
            <a:prstGeom prst="straightConnector1">
              <a:avLst/>
            </a:prstGeom>
            <a:noFill/>
            <a:ln w="12700">
              <a:solidFill>
                <a:schemeClr val="tx1">
                  <a:lumMod val="95000"/>
                  <a:lumOff val="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38" name="Group 237"/>
          <p:cNvGrpSpPr/>
          <p:nvPr/>
        </p:nvGrpSpPr>
        <p:grpSpPr>
          <a:xfrm rot="16200000">
            <a:off x="2522694" y="2313121"/>
            <a:ext cx="273431" cy="174104"/>
            <a:chOff x="3962307" y="757360"/>
            <a:chExt cx="379547" cy="237623"/>
          </a:xfrm>
        </p:grpSpPr>
        <p:cxnSp>
          <p:nvCxnSpPr>
            <p:cNvPr id="239" name="AutoShape 14"/>
            <p:cNvCxnSpPr>
              <a:cxnSpLocks noChangeShapeType="1"/>
            </p:cNvCxnSpPr>
            <p:nvPr/>
          </p:nvCxnSpPr>
          <p:spPr bwMode="auto">
            <a:xfrm>
              <a:off x="3962307" y="757360"/>
              <a:ext cx="0" cy="237622"/>
            </a:xfrm>
            <a:prstGeom prst="straightConnector1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240" name="Group 239"/>
            <p:cNvGrpSpPr>
              <a:grpSpLocks/>
            </p:cNvGrpSpPr>
            <p:nvPr/>
          </p:nvGrpSpPr>
          <p:grpSpPr bwMode="auto">
            <a:xfrm>
              <a:off x="3962307" y="757360"/>
              <a:ext cx="108442" cy="237622"/>
              <a:chOff x="3527" y="4546"/>
              <a:chExt cx="86" cy="171"/>
            </a:xfrm>
          </p:grpSpPr>
          <p:cxnSp>
            <p:nvCxnSpPr>
              <p:cNvPr id="249" name="AutoShape 16"/>
              <p:cNvCxnSpPr>
                <a:cxnSpLocks noChangeShapeType="1"/>
              </p:cNvCxnSpPr>
              <p:nvPr/>
            </p:nvCxnSpPr>
            <p:spPr bwMode="auto">
              <a:xfrm flipV="1">
                <a:off x="3527" y="4546"/>
                <a:ext cx="43" cy="171"/>
              </a:xfrm>
              <a:prstGeom prst="straightConnector1">
                <a:avLst/>
              </a:prstGeom>
              <a:noFill/>
              <a:ln w="19050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0" name="AutoShape 17"/>
              <p:cNvCxnSpPr>
                <a:cxnSpLocks noChangeShapeType="1"/>
              </p:cNvCxnSpPr>
              <p:nvPr/>
            </p:nvCxnSpPr>
            <p:spPr bwMode="auto">
              <a:xfrm flipH="1" flipV="1">
                <a:off x="3570" y="4546"/>
                <a:ext cx="43" cy="171"/>
              </a:xfrm>
              <a:prstGeom prst="straightConnector1">
                <a:avLst/>
              </a:prstGeom>
              <a:noFill/>
              <a:ln w="19050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241" name="Group 240"/>
            <p:cNvGrpSpPr>
              <a:grpSpLocks/>
            </p:cNvGrpSpPr>
            <p:nvPr/>
          </p:nvGrpSpPr>
          <p:grpSpPr bwMode="auto">
            <a:xfrm>
              <a:off x="4070749" y="757360"/>
              <a:ext cx="108442" cy="237622"/>
              <a:chOff x="3527" y="4546"/>
              <a:chExt cx="86" cy="171"/>
            </a:xfrm>
          </p:grpSpPr>
          <p:cxnSp>
            <p:nvCxnSpPr>
              <p:cNvPr id="247" name="AutoShape 19"/>
              <p:cNvCxnSpPr>
                <a:cxnSpLocks noChangeShapeType="1"/>
              </p:cNvCxnSpPr>
              <p:nvPr/>
            </p:nvCxnSpPr>
            <p:spPr bwMode="auto">
              <a:xfrm flipV="1">
                <a:off x="3527" y="4546"/>
                <a:ext cx="43" cy="171"/>
              </a:xfrm>
              <a:prstGeom prst="straightConnector1">
                <a:avLst/>
              </a:prstGeom>
              <a:noFill/>
              <a:ln w="19050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8" name="AutoShape 20"/>
              <p:cNvCxnSpPr>
                <a:cxnSpLocks noChangeShapeType="1"/>
              </p:cNvCxnSpPr>
              <p:nvPr/>
            </p:nvCxnSpPr>
            <p:spPr bwMode="auto">
              <a:xfrm flipH="1" flipV="1">
                <a:off x="3570" y="4546"/>
                <a:ext cx="43" cy="171"/>
              </a:xfrm>
              <a:prstGeom prst="straightConnector1">
                <a:avLst/>
              </a:prstGeom>
              <a:noFill/>
              <a:ln w="19050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242" name="Group 241"/>
            <p:cNvGrpSpPr>
              <a:grpSpLocks/>
            </p:cNvGrpSpPr>
            <p:nvPr/>
          </p:nvGrpSpPr>
          <p:grpSpPr bwMode="auto">
            <a:xfrm>
              <a:off x="4179191" y="757360"/>
              <a:ext cx="108442" cy="237622"/>
              <a:chOff x="3527" y="4546"/>
              <a:chExt cx="86" cy="171"/>
            </a:xfrm>
          </p:grpSpPr>
          <p:cxnSp>
            <p:nvCxnSpPr>
              <p:cNvPr id="245" name="AutoShape 22"/>
              <p:cNvCxnSpPr>
                <a:cxnSpLocks noChangeShapeType="1"/>
              </p:cNvCxnSpPr>
              <p:nvPr/>
            </p:nvCxnSpPr>
            <p:spPr bwMode="auto">
              <a:xfrm flipV="1">
                <a:off x="3527" y="4546"/>
                <a:ext cx="43" cy="171"/>
              </a:xfrm>
              <a:prstGeom prst="straightConnector1">
                <a:avLst/>
              </a:prstGeom>
              <a:noFill/>
              <a:ln w="19050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6" name="AutoShape 23"/>
              <p:cNvCxnSpPr>
                <a:cxnSpLocks noChangeShapeType="1"/>
              </p:cNvCxnSpPr>
              <p:nvPr/>
            </p:nvCxnSpPr>
            <p:spPr bwMode="auto">
              <a:xfrm flipH="1" flipV="1">
                <a:off x="3570" y="4546"/>
                <a:ext cx="43" cy="171"/>
              </a:xfrm>
              <a:prstGeom prst="straightConnector1">
                <a:avLst/>
              </a:prstGeom>
              <a:noFill/>
              <a:ln w="19050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cxnSp>
          <p:nvCxnSpPr>
            <p:cNvPr id="243" name="AutoShape 25"/>
            <p:cNvCxnSpPr>
              <a:cxnSpLocks noChangeShapeType="1"/>
            </p:cNvCxnSpPr>
            <p:nvPr/>
          </p:nvCxnSpPr>
          <p:spPr bwMode="auto">
            <a:xfrm flipV="1">
              <a:off x="4287633" y="757360"/>
              <a:ext cx="54221" cy="237622"/>
            </a:xfrm>
            <a:prstGeom prst="straightConnector1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4" name="AutoShape 14"/>
            <p:cNvCxnSpPr>
              <a:cxnSpLocks noChangeShapeType="1"/>
            </p:cNvCxnSpPr>
            <p:nvPr/>
          </p:nvCxnSpPr>
          <p:spPr bwMode="auto">
            <a:xfrm>
              <a:off x="4341854" y="757361"/>
              <a:ext cx="0" cy="237622"/>
            </a:xfrm>
            <a:prstGeom prst="straightConnector1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51" name="Group 250"/>
          <p:cNvGrpSpPr/>
          <p:nvPr/>
        </p:nvGrpSpPr>
        <p:grpSpPr>
          <a:xfrm rot="5400000" flipH="1">
            <a:off x="2551054" y="2914004"/>
            <a:ext cx="235841" cy="174104"/>
            <a:chOff x="3962307" y="757360"/>
            <a:chExt cx="379547" cy="237623"/>
          </a:xfrm>
        </p:grpSpPr>
        <p:cxnSp>
          <p:nvCxnSpPr>
            <p:cNvPr id="252" name="AutoShape 14"/>
            <p:cNvCxnSpPr>
              <a:cxnSpLocks noChangeShapeType="1"/>
            </p:cNvCxnSpPr>
            <p:nvPr/>
          </p:nvCxnSpPr>
          <p:spPr bwMode="auto">
            <a:xfrm>
              <a:off x="3962307" y="757360"/>
              <a:ext cx="0" cy="237622"/>
            </a:xfrm>
            <a:prstGeom prst="straightConnector1">
              <a:avLst/>
            </a:prstGeom>
            <a:noFill/>
            <a:ln w="19050">
              <a:solidFill>
                <a:srgbClr val="0033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253" name="Group 252"/>
            <p:cNvGrpSpPr>
              <a:grpSpLocks/>
            </p:cNvGrpSpPr>
            <p:nvPr/>
          </p:nvGrpSpPr>
          <p:grpSpPr bwMode="auto">
            <a:xfrm>
              <a:off x="3962307" y="757360"/>
              <a:ext cx="108442" cy="237622"/>
              <a:chOff x="3527" y="4546"/>
              <a:chExt cx="86" cy="171"/>
            </a:xfrm>
          </p:grpSpPr>
          <p:cxnSp>
            <p:nvCxnSpPr>
              <p:cNvPr id="262" name="AutoShape 16"/>
              <p:cNvCxnSpPr>
                <a:cxnSpLocks noChangeShapeType="1"/>
              </p:cNvCxnSpPr>
              <p:nvPr/>
            </p:nvCxnSpPr>
            <p:spPr bwMode="auto">
              <a:xfrm flipV="1">
                <a:off x="3527" y="4546"/>
                <a:ext cx="43" cy="171"/>
              </a:xfrm>
              <a:prstGeom prst="straightConnector1">
                <a:avLst/>
              </a:prstGeom>
              <a:noFill/>
              <a:ln w="19050">
                <a:solidFill>
                  <a:srgbClr val="0033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3" name="AutoShape 17"/>
              <p:cNvCxnSpPr>
                <a:cxnSpLocks noChangeShapeType="1"/>
              </p:cNvCxnSpPr>
              <p:nvPr/>
            </p:nvCxnSpPr>
            <p:spPr bwMode="auto">
              <a:xfrm flipH="1" flipV="1">
                <a:off x="3570" y="4546"/>
                <a:ext cx="43" cy="171"/>
              </a:xfrm>
              <a:prstGeom prst="straightConnector1">
                <a:avLst/>
              </a:prstGeom>
              <a:noFill/>
              <a:ln w="19050">
                <a:solidFill>
                  <a:srgbClr val="0033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254" name="Group 253"/>
            <p:cNvGrpSpPr>
              <a:grpSpLocks/>
            </p:cNvGrpSpPr>
            <p:nvPr/>
          </p:nvGrpSpPr>
          <p:grpSpPr bwMode="auto">
            <a:xfrm>
              <a:off x="4070749" y="757360"/>
              <a:ext cx="108442" cy="237622"/>
              <a:chOff x="3527" y="4546"/>
              <a:chExt cx="86" cy="171"/>
            </a:xfrm>
          </p:grpSpPr>
          <p:cxnSp>
            <p:nvCxnSpPr>
              <p:cNvPr id="260" name="AutoShape 19"/>
              <p:cNvCxnSpPr>
                <a:cxnSpLocks noChangeShapeType="1"/>
              </p:cNvCxnSpPr>
              <p:nvPr/>
            </p:nvCxnSpPr>
            <p:spPr bwMode="auto">
              <a:xfrm flipV="1">
                <a:off x="3527" y="4546"/>
                <a:ext cx="43" cy="171"/>
              </a:xfrm>
              <a:prstGeom prst="straightConnector1">
                <a:avLst/>
              </a:prstGeom>
              <a:noFill/>
              <a:ln w="19050">
                <a:solidFill>
                  <a:srgbClr val="0033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1" name="AutoShape 20"/>
              <p:cNvCxnSpPr>
                <a:cxnSpLocks noChangeShapeType="1"/>
              </p:cNvCxnSpPr>
              <p:nvPr/>
            </p:nvCxnSpPr>
            <p:spPr bwMode="auto">
              <a:xfrm flipH="1" flipV="1">
                <a:off x="3570" y="4546"/>
                <a:ext cx="43" cy="171"/>
              </a:xfrm>
              <a:prstGeom prst="straightConnector1">
                <a:avLst/>
              </a:prstGeom>
              <a:noFill/>
              <a:ln w="19050">
                <a:solidFill>
                  <a:srgbClr val="0033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255" name="Group 254"/>
            <p:cNvGrpSpPr>
              <a:grpSpLocks/>
            </p:cNvGrpSpPr>
            <p:nvPr/>
          </p:nvGrpSpPr>
          <p:grpSpPr bwMode="auto">
            <a:xfrm>
              <a:off x="4179191" y="757360"/>
              <a:ext cx="108442" cy="237622"/>
              <a:chOff x="3527" y="4546"/>
              <a:chExt cx="86" cy="171"/>
            </a:xfrm>
          </p:grpSpPr>
          <p:cxnSp>
            <p:nvCxnSpPr>
              <p:cNvPr id="258" name="AutoShape 22"/>
              <p:cNvCxnSpPr>
                <a:cxnSpLocks noChangeShapeType="1"/>
              </p:cNvCxnSpPr>
              <p:nvPr/>
            </p:nvCxnSpPr>
            <p:spPr bwMode="auto">
              <a:xfrm flipV="1">
                <a:off x="3527" y="4546"/>
                <a:ext cx="43" cy="171"/>
              </a:xfrm>
              <a:prstGeom prst="straightConnector1">
                <a:avLst/>
              </a:prstGeom>
              <a:noFill/>
              <a:ln w="19050">
                <a:solidFill>
                  <a:srgbClr val="0033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9" name="AutoShape 23"/>
              <p:cNvCxnSpPr>
                <a:cxnSpLocks noChangeShapeType="1"/>
              </p:cNvCxnSpPr>
              <p:nvPr/>
            </p:nvCxnSpPr>
            <p:spPr bwMode="auto">
              <a:xfrm flipH="1" flipV="1">
                <a:off x="3570" y="4546"/>
                <a:ext cx="43" cy="171"/>
              </a:xfrm>
              <a:prstGeom prst="straightConnector1">
                <a:avLst/>
              </a:prstGeom>
              <a:noFill/>
              <a:ln w="19050">
                <a:solidFill>
                  <a:srgbClr val="0033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cxnSp>
          <p:nvCxnSpPr>
            <p:cNvPr id="256" name="AutoShape 25"/>
            <p:cNvCxnSpPr>
              <a:cxnSpLocks noChangeShapeType="1"/>
            </p:cNvCxnSpPr>
            <p:nvPr/>
          </p:nvCxnSpPr>
          <p:spPr bwMode="auto">
            <a:xfrm flipV="1">
              <a:off x="4287633" y="757360"/>
              <a:ext cx="54221" cy="237622"/>
            </a:xfrm>
            <a:prstGeom prst="straightConnector1">
              <a:avLst/>
            </a:prstGeom>
            <a:noFill/>
            <a:ln w="19050">
              <a:solidFill>
                <a:srgbClr val="0033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57" name="AutoShape 14"/>
            <p:cNvCxnSpPr>
              <a:cxnSpLocks noChangeShapeType="1"/>
            </p:cNvCxnSpPr>
            <p:nvPr/>
          </p:nvCxnSpPr>
          <p:spPr bwMode="auto">
            <a:xfrm>
              <a:off x="4341854" y="757361"/>
              <a:ext cx="0" cy="237622"/>
            </a:xfrm>
            <a:prstGeom prst="straightConnector1">
              <a:avLst/>
            </a:prstGeom>
            <a:noFill/>
            <a:ln w="19050">
              <a:solidFill>
                <a:srgbClr val="0033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64" name="Group 263"/>
          <p:cNvGrpSpPr/>
          <p:nvPr/>
        </p:nvGrpSpPr>
        <p:grpSpPr>
          <a:xfrm>
            <a:off x="2200644" y="2864637"/>
            <a:ext cx="292243" cy="269236"/>
            <a:chOff x="4817757" y="2414384"/>
            <a:chExt cx="292243" cy="269236"/>
          </a:xfrm>
        </p:grpSpPr>
        <p:cxnSp>
          <p:nvCxnSpPr>
            <p:cNvPr id="265" name="Straight Arrow Connector 264"/>
            <p:cNvCxnSpPr/>
            <p:nvPr/>
          </p:nvCxnSpPr>
          <p:spPr>
            <a:xfrm flipH="1">
              <a:off x="5110000" y="2414384"/>
              <a:ext cx="0" cy="260577"/>
            </a:xfrm>
            <a:prstGeom prst="straightConnector1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6" name="Group 265"/>
            <p:cNvGrpSpPr/>
            <p:nvPr/>
          </p:nvGrpSpPr>
          <p:grpSpPr>
            <a:xfrm flipH="1">
              <a:off x="4817757" y="2423270"/>
              <a:ext cx="234529" cy="260350"/>
              <a:chOff x="3319857" y="2421944"/>
              <a:chExt cx="234529" cy="260350"/>
            </a:xfrm>
          </p:grpSpPr>
          <p:cxnSp>
            <p:nvCxnSpPr>
              <p:cNvPr id="267" name="AutoShape 9"/>
              <p:cNvCxnSpPr>
                <a:cxnSpLocks noChangeShapeType="1"/>
              </p:cNvCxnSpPr>
              <p:nvPr/>
            </p:nvCxnSpPr>
            <p:spPr bwMode="auto">
              <a:xfrm flipH="1">
                <a:off x="3441514" y="2583869"/>
                <a:ext cx="0" cy="98425"/>
              </a:xfrm>
              <a:prstGeom prst="straightConnector1">
                <a:avLst/>
              </a:prstGeom>
              <a:noFill/>
              <a:ln w="12700">
                <a:solidFill>
                  <a:schemeClr val="tx1">
                    <a:lumMod val="95000"/>
                    <a:lumOff val="5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8" name="AutoShape 4"/>
              <p:cNvCxnSpPr>
                <a:cxnSpLocks noChangeShapeType="1"/>
              </p:cNvCxnSpPr>
              <p:nvPr/>
            </p:nvCxnSpPr>
            <p:spPr bwMode="auto">
              <a:xfrm>
                <a:off x="3350125" y="2576637"/>
                <a:ext cx="170605" cy="0"/>
              </a:xfrm>
              <a:prstGeom prst="straightConnector1">
                <a:avLst/>
              </a:prstGeom>
              <a:noFill/>
              <a:ln w="12700">
                <a:solidFill>
                  <a:schemeClr val="tx1">
                    <a:lumMod val="95000"/>
                    <a:lumOff val="5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9" name="AutoShape 4"/>
              <p:cNvCxnSpPr>
                <a:cxnSpLocks noChangeShapeType="1"/>
              </p:cNvCxnSpPr>
              <p:nvPr/>
            </p:nvCxnSpPr>
            <p:spPr bwMode="auto">
              <a:xfrm>
                <a:off x="3319857" y="2511540"/>
                <a:ext cx="234529" cy="0"/>
              </a:xfrm>
              <a:prstGeom prst="straightConnector1">
                <a:avLst/>
              </a:prstGeom>
              <a:noFill/>
              <a:ln w="12700">
                <a:solidFill>
                  <a:schemeClr val="tx1">
                    <a:lumMod val="95000"/>
                    <a:lumOff val="5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70" name="AutoShape 4"/>
              <p:cNvCxnSpPr>
                <a:cxnSpLocks noChangeShapeType="1"/>
              </p:cNvCxnSpPr>
              <p:nvPr/>
            </p:nvCxnSpPr>
            <p:spPr bwMode="auto">
              <a:xfrm flipH="1" flipV="1">
                <a:off x="3325996" y="2510173"/>
                <a:ext cx="0" cy="95921"/>
              </a:xfrm>
              <a:prstGeom prst="straightConnector1">
                <a:avLst/>
              </a:prstGeom>
              <a:noFill/>
              <a:ln w="12700">
                <a:solidFill>
                  <a:schemeClr val="tx1">
                    <a:lumMod val="95000"/>
                    <a:lumOff val="5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71" name="AutoShape 9"/>
              <p:cNvCxnSpPr>
                <a:cxnSpLocks noChangeShapeType="1"/>
              </p:cNvCxnSpPr>
              <p:nvPr/>
            </p:nvCxnSpPr>
            <p:spPr bwMode="auto">
              <a:xfrm flipH="1">
                <a:off x="3440879" y="2421944"/>
                <a:ext cx="0" cy="88900"/>
              </a:xfrm>
              <a:prstGeom prst="straightConnector1">
                <a:avLst/>
              </a:prstGeom>
              <a:noFill/>
              <a:ln w="12700">
                <a:solidFill>
                  <a:schemeClr val="tx1">
                    <a:lumMod val="95000"/>
                    <a:lumOff val="5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72" name="AutoShape 4"/>
              <p:cNvCxnSpPr>
                <a:cxnSpLocks noChangeShapeType="1"/>
              </p:cNvCxnSpPr>
              <p:nvPr/>
            </p:nvCxnSpPr>
            <p:spPr bwMode="auto">
              <a:xfrm flipH="1" flipV="1">
                <a:off x="3550786" y="2510173"/>
                <a:ext cx="0" cy="95921"/>
              </a:xfrm>
              <a:prstGeom prst="straightConnector1">
                <a:avLst/>
              </a:prstGeom>
              <a:noFill/>
              <a:ln w="12700">
                <a:solidFill>
                  <a:schemeClr val="tx1">
                    <a:lumMod val="95000"/>
                    <a:lumOff val="5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grpSp>
        <p:nvGrpSpPr>
          <p:cNvPr id="273" name="Group 272"/>
          <p:cNvGrpSpPr/>
          <p:nvPr/>
        </p:nvGrpSpPr>
        <p:grpSpPr>
          <a:xfrm rot="16200000">
            <a:off x="344643" y="2313121"/>
            <a:ext cx="273431" cy="174104"/>
            <a:chOff x="3962307" y="757360"/>
            <a:chExt cx="379547" cy="237623"/>
          </a:xfrm>
        </p:grpSpPr>
        <p:cxnSp>
          <p:nvCxnSpPr>
            <p:cNvPr id="274" name="AutoShape 14"/>
            <p:cNvCxnSpPr>
              <a:cxnSpLocks noChangeShapeType="1"/>
            </p:cNvCxnSpPr>
            <p:nvPr/>
          </p:nvCxnSpPr>
          <p:spPr bwMode="auto">
            <a:xfrm>
              <a:off x="3962307" y="757360"/>
              <a:ext cx="0" cy="237622"/>
            </a:xfrm>
            <a:prstGeom prst="straightConnector1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275" name="Group 274"/>
            <p:cNvGrpSpPr>
              <a:grpSpLocks/>
            </p:cNvGrpSpPr>
            <p:nvPr/>
          </p:nvGrpSpPr>
          <p:grpSpPr bwMode="auto">
            <a:xfrm>
              <a:off x="3962307" y="757360"/>
              <a:ext cx="108442" cy="237622"/>
              <a:chOff x="3527" y="4546"/>
              <a:chExt cx="86" cy="171"/>
            </a:xfrm>
          </p:grpSpPr>
          <p:cxnSp>
            <p:nvCxnSpPr>
              <p:cNvPr id="284" name="AutoShape 16"/>
              <p:cNvCxnSpPr>
                <a:cxnSpLocks noChangeShapeType="1"/>
              </p:cNvCxnSpPr>
              <p:nvPr/>
            </p:nvCxnSpPr>
            <p:spPr bwMode="auto">
              <a:xfrm flipV="1">
                <a:off x="3527" y="4546"/>
                <a:ext cx="43" cy="171"/>
              </a:xfrm>
              <a:prstGeom prst="straightConnector1">
                <a:avLst/>
              </a:prstGeom>
              <a:noFill/>
              <a:ln w="19050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85" name="AutoShape 17"/>
              <p:cNvCxnSpPr>
                <a:cxnSpLocks noChangeShapeType="1"/>
              </p:cNvCxnSpPr>
              <p:nvPr/>
            </p:nvCxnSpPr>
            <p:spPr bwMode="auto">
              <a:xfrm flipH="1" flipV="1">
                <a:off x="3570" y="4546"/>
                <a:ext cx="43" cy="171"/>
              </a:xfrm>
              <a:prstGeom prst="straightConnector1">
                <a:avLst/>
              </a:prstGeom>
              <a:noFill/>
              <a:ln w="19050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276" name="Group 275"/>
            <p:cNvGrpSpPr>
              <a:grpSpLocks/>
            </p:cNvGrpSpPr>
            <p:nvPr/>
          </p:nvGrpSpPr>
          <p:grpSpPr bwMode="auto">
            <a:xfrm>
              <a:off x="4070749" y="757360"/>
              <a:ext cx="108442" cy="237622"/>
              <a:chOff x="3527" y="4546"/>
              <a:chExt cx="86" cy="171"/>
            </a:xfrm>
          </p:grpSpPr>
          <p:cxnSp>
            <p:nvCxnSpPr>
              <p:cNvPr id="282" name="AutoShape 19"/>
              <p:cNvCxnSpPr>
                <a:cxnSpLocks noChangeShapeType="1"/>
              </p:cNvCxnSpPr>
              <p:nvPr/>
            </p:nvCxnSpPr>
            <p:spPr bwMode="auto">
              <a:xfrm flipV="1">
                <a:off x="3527" y="4546"/>
                <a:ext cx="43" cy="171"/>
              </a:xfrm>
              <a:prstGeom prst="straightConnector1">
                <a:avLst/>
              </a:prstGeom>
              <a:noFill/>
              <a:ln w="19050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83" name="AutoShape 20"/>
              <p:cNvCxnSpPr>
                <a:cxnSpLocks noChangeShapeType="1"/>
              </p:cNvCxnSpPr>
              <p:nvPr/>
            </p:nvCxnSpPr>
            <p:spPr bwMode="auto">
              <a:xfrm flipH="1" flipV="1">
                <a:off x="3570" y="4546"/>
                <a:ext cx="43" cy="171"/>
              </a:xfrm>
              <a:prstGeom prst="straightConnector1">
                <a:avLst/>
              </a:prstGeom>
              <a:noFill/>
              <a:ln w="19050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277" name="Group 276"/>
            <p:cNvGrpSpPr>
              <a:grpSpLocks/>
            </p:cNvGrpSpPr>
            <p:nvPr/>
          </p:nvGrpSpPr>
          <p:grpSpPr bwMode="auto">
            <a:xfrm>
              <a:off x="4179191" y="757360"/>
              <a:ext cx="108442" cy="237622"/>
              <a:chOff x="3527" y="4546"/>
              <a:chExt cx="86" cy="171"/>
            </a:xfrm>
          </p:grpSpPr>
          <p:cxnSp>
            <p:nvCxnSpPr>
              <p:cNvPr id="280" name="AutoShape 22"/>
              <p:cNvCxnSpPr>
                <a:cxnSpLocks noChangeShapeType="1"/>
              </p:cNvCxnSpPr>
              <p:nvPr/>
            </p:nvCxnSpPr>
            <p:spPr bwMode="auto">
              <a:xfrm flipV="1">
                <a:off x="3527" y="4546"/>
                <a:ext cx="43" cy="171"/>
              </a:xfrm>
              <a:prstGeom prst="straightConnector1">
                <a:avLst/>
              </a:prstGeom>
              <a:noFill/>
              <a:ln w="19050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81" name="AutoShape 23"/>
              <p:cNvCxnSpPr>
                <a:cxnSpLocks noChangeShapeType="1"/>
              </p:cNvCxnSpPr>
              <p:nvPr/>
            </p:nvCxnSpPr>
            <p:spPr bwMode="auto">
              <a:xfrm flipH="1" flipV="1">
                <a:off x="3570" y="4546"/>
                <a:ext cx="43" cy="171"/>
              </a:xfrm>
              <a:prstGeom prst="straightConnector1">
                <a:avLst/>
              </a:prstGeom>
              <a:noFill/>
              <a:ln w="19050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cxnSp>
          <p:nvCxnSpPr>
            <p:cNvPr id="278" name="AutoShape 25"/>
            <p:cNvCxnSpPr>
              <a:cxnSpLocks noChangeShapeType="1"/>
            </p:cNvCxnSpPr>
            <p:nvPr/>
          </p:nvCxnSpPr>
          <p:spPr bwMode="auto">
            <a:xfrm flipV="1">
              <a:off x="4287633" y="757360"/>
              <a:ext cx="54221" cy="237622"/>
            </a:xfrm>
            <a:prstGeom prst="straightConnector1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9" name="AutoShape 14"/>
            <p:cNvCxnSpPr>
              <a:cxnSpLocks noChangeShapeType="1"/>
            </p:cNvCxnSpPr>
            <p:nvPr/>
          </p:nvCxnSpPr>
          <p:spPr bwMode="auto">
            <a:xfrm>
              <a:off x="4341854" y="757361"/>
              <a:ext cx="0" cy="237622"/>
            </a:xfrm>
            <a:prstGeom prst="straightConnector1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86" name="Group 285"/>
          <p:cNvGrpSpPr/>
          <p:nvPr/>
        </p:nvGrpSpPr>
        <p:grpSpPr>
          <a:xfrm>
            <a:off x="2308039" y="2590406"/>
            <a:ext cx="184888" cy="261751"/>
            <a:chOff x="6255239" y="1684016"/>
            <a:chExt cx="184888" cy="261751"/>
          </a:xfrm>
        </p:grpSpPr>
        <p:sp>
          <p:nvSpPr>
            <p:cNvPr id="287" name="Rectangle 286"/>
            <p:cNvSpPr>
              <a:spLocks noChangeArrowheads="1"/>
            </p:cNvSpPr>
            <p:nvPr/>
          </p:nvSpPr>
          <p:spPr bwMode="auto">
            <a:xfrm>
              <a:off x="6255239" y="1719109"/>
              <a:ext cx="184888" cy="2266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grpSp>
          <p:nvGrpSpPr>
            <p:cNvPr id="288" name="Group 287"/>
            <p:cNvGrpSpPr/>
            <p:nvPr/>
          </p:nvGrpSpPr>
          <p:grpSpPr>
            <a:xfrm rot="60000">
              <a:off x="6287835" y="1838546"/>
              <a:ext cx="59308" cy="102659"/>
              <a:chOff x="1416021" y="2705837"/>
              <a:chExt cx="108484" cy="171265"/>
            </a:xfrm>
          </p:grpSpPr>
          <p:cxnSp>
            <p:nvCxnSpPr>
              <p:cNvPr id="297" name="AutoShape 14"/>
              <p:cNvCxnSpPr>
                <a:cxnSpLocks noChangeShapeType="1"/>
              </p:cNvCxnSpPr>
              <p:nvPr/>
            </p:nvCxnSpPr>
            <p:spPr bwMode="auto">
              <a:xfrm rot="16124667">
                <a:off x="1472641" y="2825237"/>
                <a:ext cx="0" cy="103729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98" name="AutoShape 16"/>
              <p:cNvCxnSpPr>
                <a:cxnSpLocks noChangeShapeType="1"/>
              </p:cNvCxnSpPr>
              <p:nvPr/>
            </p:nvCxnSpPr>
            <p:spPr bwMode="auto">
              <a:xfrm rot="16124667" flipV="1">
                <a:off x="1456803" y="2801088"/>
                <a:ext cx="30998" cy="103729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99" name="AutoShape 17"/>
              <p:cNvCxnSpPr>
                <a:cxnSpLocks noChangeShapeType="1"/>
              </p:cNvCxnSpPr>
              <p:nvPr/>
            </p:nvCxnSpPr>
            <p:spPr bwMode="auto">
              <a:xfrm rot="16124667" flipH="1" flipV="1">
                <a:off x="1456123" y="2770098"/>
                <a:ext cx="30998" cy="103729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00" name="AutoShape 19"/>
              <p:cNvCxnSpPr>
                <a:cxnSpLocks noChangeShapeType="1"/>
              </p:cNvCxnSpPr>
              <p:nvPr/>
            </p:nvCxnSpPr>
            <p:spPr bwMode="auto">
              <a:xfrm rot="16124667" flipV="1">
                <a:off x="1455444" y="2739108"/>
                <a:ext cx="30998" cy="103729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01" name="AutoShape 23"/>
              <p:cNvCxnSpPr>
                <a:cxnSpLocks noChangeShapeType="1"/>
              </p:cNvCxnSpPr>
              <p:nvPr/>
            </p:nvCxnSpPr>
            <p:spPr bwMode="auto">
              <a:xfrm rot="16124667" flipH="1" flipV="1">
                <a:off x="1453406" y="2706230"/>
                <a:ext cx="30998" cy="103729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02" name="AutoShape 25"/>
              <p:cNvCxnSpPr>
                <a:cxnSpLocks noChangeShapeType="1"/>
              </p:cNvCxnSpPr>
              <p:nvPr/>
            </p:nvCxnSpPr>
            <p:spPr bwMode="auto">
              <a:xfrm rot="16124667" flipV="1">
                <a:off x="1452727" y="2669471"/>
                <a:ext cx="30997" cy="103729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03" name="AutoShape 14"/>
              <p:cNvCxnSpPr>
                <a:cxnSpLocks noChangeShapeType="1"/>
              </p:cNvCxnSpPr>
              <p:nvPr/>
            </p:nvCxnSpPr>
            <p:spPr bwMode="auto">
              <a:xfrm rot="16124667">
                <a:off x="1467886" y="2653976"/>
                <a:ext cx="0" cy="103729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289" name="Rectangle 288"/>
            <p:cNvSpPr>
              <a:spLocks noChangeArrowheads="1"/>
            </p:cNvSpPr>
            <p:nvPr/>
          </p:nvSpPr>
          <p:spPr bwMode="auto">
            <a:xfrm>
              <a:off x="6281004" y="1766007"/>
              <a:ext cx="131021" cy="60269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0" name="Rectangle 289"/>
            <p:cNvSpPr>
              <a:spLocks noChangeArrowheads="1"/>
            </p:cNvSpPr>
            <p:nvPr/>
          </p:nvSpPr>
          <p:spPr bwMode="auto">
            <a:xfrm>
              <a:off x="6311893" y="1684016"/>
              <a:ext cx="75409" cy="470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grpSp>
          <p:nvGrpSpPr>
            <p:cNvPr id="291" name="Group 290"/>
            <p:cNvGrpSpPr/>
            <p:nvPr/>
          </p:nvGrpSpPr>
          <p:grpSpPr>
            <a:xfrm>
              <a:off x="6360225" y="1832433"/>
              <a:ext cx="56792" cy="112155"/>
              <a:chOff x="908050" y="1885950"/>
              <a:chExt cx="313536" cy="318032"/>
            </a:xfrm>
          </p:grpSpPr>
          <p:sp>
            <p:nvSpPr>
              <p:cNvPr id="292" name="Oval 291"/>
              <p:cNvSpPr/>
              <p:nvPr/>
            </p:nvSpPr>
            <p:spPr>
              <a:xfrm>
                <a:off x="908050" y="1936750"/>
                <a:ext cx="311150" cy="120650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3" name="Oval 292"/>
              <p:cNvSpPr/>
              <p:nvPr/>
            </p:nvSpPr>
            <p:spPr>
              <a:xfrm>
                <a:off x="908050" y="1987550"/>
                <a:ext cx="311150" cy="120650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4" name="Oval 293"/>
              <p:cNvSpPr/>
              <p:nvPr/>
            </p:nvSpPr>
            <p:spPr>
              <a:xfrm>
                <a:off x="908050" y="2038350"/>
                <a:ext cx="311150" cy="120650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95" name="Straight Arrow Connector 294"/>
              <p:cNvCxnSpPr/>
              <p:nvPr/>
            </p:nvCxnSpPr>
            <p:spPr>
              <a:xfrm flipV="1">
                <a:off x="911501" y="1885950"/>
                <a:ext cx="0" cy="101068"/>
              </a:xfrm>
              <a:prstGeom prst="straightConnector1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96" name="Straight Arrow Connector 295"/>
              <p:cNvCxnSpPr/>
              <p:nvPr/>
            </p:nvCxnSpPr>
            <p:spPr>
              <a:xfrm flipV="1">
                <a:off x="1221586" y="2102914"/>
                <a:ext cx="0" cy="101068"/>
              </a:xfrm>
              <a:prstGeom prst="straightConnector1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grpSp>
        <p:nvGrpSpPr>
          <p:cNvPr id="304" name="Group 303"/>
          <p:cNvGrpSpPr/>
          <p:nvPr/>
        </p:nvGrpSpPr>
        <p:grpSpPr>
          <a:xfrm>
            <a:off x="637806" y="2590406"/>
            <a:ext cx="184888" cy="261751"/>
            <a:chOff x="6255239" y="1684016"/>
            <a:chExt cx="184888" cy="261751"/>
          </a:xfrm>
        </p:grpSpPr>
        <p:sp>
          <p:nvSpPr>
            <p:cNvPr id="305" name="Rectangle 304"/>
            <p:cNvSpPr>
              <a:spLocks noChangeArrowheads="1"/>
            </p:cNvSpPr>
            <p:nvPr/>
          </p:nvSpPr>
          <p:spPr bwMode="auto">
            <a:xfrm>
              <a:off x="6255239" y="1719109"/>
              <a:ext cx="184888" cy="2266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grpSp>
          <p:nvGrpSpPr>
            <p:cNvPr id="306" name="Group 305"/>
            <p:cNvGrpSpPr/>
            <p:nvPr/>
          </p:nvGrpSpPr>
          <p:grpSpPr>
            <a:xfrm rot="60000">
              <a:off x="6287835" y="1838546"/>
              <a:ext cx="59308" cy="102659"/>
              <a:chOff x="1416021" y="2705837"/>
              <a:chExt cx="108484" cy="171265"/>
            </a:xfrm>
          </p:grpSpPr>
          <p:cxnSp>
            <p:nvCxnSpPr>
              <p:cNvPr id="315" name="AutoShape 14"/>
              <p:cNvCxnSpPr>
                <a:cxnSpLocks noChangeShapeType="1"/>
              </p:cNvCxnSpPr>
              <p:nvPr/>
            </p:nvCxnSpPr>
            <p:spPr bwMode="auto">
              <a:xfrm rot="16124667">
                <a:off x="1472641" y="2825237"/>
                <a:ext cx="0" cy="103729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16" name="AutoShape 16"/>
              <p:cNvCxnSpPr>
                <a:cxnSpLocks noChangeShapeType="1"/>
              </p:cNvCxnSpPr>
              <p:nvPr/>
            </p:nvCxnSpPr>
            <p:spPr bwMode="auto">
              <a:xfrm rot="16124667" flipV="1">
                <a:off x="1456803" y="2801088"/>
                <a:ext cx="30998" cy="103729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17" name="AutoShape 17"/>
              <p:cNvCxnSpPr>
                <a:cxnSpLocks noChangeShapeType="1"/>
              </p:cNvCxnSpPr>
              <p:nvPr/>
            </p:nvCxnSpPr>
            <p:spPr bwMode="auto">
              <a:xfrm rot="16124667" flipH="1" flipV="1">
                <a:off x="1456123" y="2770098"/>
                <a:ext cx="30998" cy="103729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18" name="AutoShape 19"/>
              <p:cNvCxnSpPr>
                <a:cxnSpLocks noChangeShapeType="1"/>
              </p:cNvCxnSpPr>
              <p:nvPr/>
            </p:nvCxnSpPr>
            <p:spPr bwMode="auto">
              <a:xfrm rot="16124667" flipV="1">
                <a:off x="1455444" y="2739108"/>
                <a:ext cx="30998" cy="103729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19" name="AutoShape 23"/>
              <p:cNvCxnSpPr>
                <a:cxnSpLocks noChangeShapeType="1"/>
              </p:cNvCxnSpPr>
              <p:nvPr/>
            </p:nvCxnSpPr>
            <p:spPr bwMode="auto">
              <a:xfrm rot="16124667" flipH="1" flipV="1">
                <a:off x="1453406" y="2706230"/>
                <a:ext cx="30998" cy="103729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20" name="AutoShape 25"/>
              <p:cNvCxnSpPr>
                <a:cxnSpLocks noChangeShapeType="1"/>
              </p:cNvCxnSpPr>
              <p:nvPr/>
            </p:nvCxnSpPr>
            <p:spPr bwMode="auto">
              <a:xfrm rot="16124667" flipV="1">
                <a:off x="1452727" y="2669471"/>
                <a:ext cx="30997" cy="103729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21" name="AutoShape 14"/>
              <p:cNvCxnSpPr>
                <a:cxnSpLocks noChangeShapeType="1"/>
              </p:cNvCxnSpPr>
              <p:nvPr/>
            </p:nvCxnSpPr>
            <p:spPr bwMode="auto">
              <a:xfrm rot="16124667">
                <a:off x="1467886" y="2653976"/>
                <a:ext cx="0" cy="103729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307" name="Rectangle 306"/>
            <p:cNvSpPr>
              <a:spLocks noChangeArrowheads="1"/>
            </p:cNvSpPr>
            <p:nvPr/>
          </p:nvSpPr>
          <p:spPr bwMode="auto">
            <a:xfrm>
              <a:off x="6281004" y="1766007"/>
              <a:ext cx="131021" cy="60269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8" name="Rectangle 307"/>
            <p:cNvSpPr>
              <a:spLocks noChangeArrowheads="1"/>
            </p:cNvSpPr>
            <p:nvPr/>
          </p:nvSpPr>
          <p:spPr bwMode="auto">
            <a:xfrm>
              <a:off x="6311893" y="1684016"/>
              <a:ext cx="75409" cy="470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grpSp>
          <p:nvGrpSpPr>
            <p:cNvPr id="309" name="Group 308"/>
            <p:cNvGrpSpPr/>
            <p:nvPr/>
          </p:nvGrpSpPr>
          <p:grpSpPr>
            <a:xfrm>
              <a:off x="6360225" y="1832433"/>
              <a:ext cx="56792" cy="112155"/>
              <a:chOff x="908050" y="1885950"/>
              <a:chExt cx="313536" cy="318032"/>
            </a:xfrm>
          </p:grpSpPr>
          <p:sp>
            <p:nvSpPr>
              <p:cNvPr id="310" name="Oval 309"/>
              <p:cNvSpPr/>
              <p:nvPr/>
            </p:nvSpPr>
            <p:spPr>
              <a:xfrm>
                <a:off x="908050" y="1936750"/>
                <a:ext cx="311150" cy="120650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1" name="Oval 310"/>
              <p:cNvSpPr/>
              <p:nvPr/>
            </p:nvSpPr>
            <p:spPr>
              <a:xfrm>
                <a:off x="908050" y="1987550"/>
                <a:ext cx="311150" cy="120650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2" name="Oval 311"/>
              <p:cNvSpPr/>
              <p:nvPr/>
            </p:nvSpPr>
            <p:spPr>
              <a:xfrm>
                <a:off x="908050" y="2038350"/>
                <a:ext cx="311150" cy="120650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13" name="Straight Arrow Connector 312"/>
              <p:cNvCxnSpPr/>
              <p:nvPr/>
            </p:nvCxnSpPr>
            <p:spPr>
              <a:xfrm flipV="1">
                <a:off x="911501" y="1885950"/>
                <a:ext cx="0" cy="101068"/>
              </a:xfrm>
              <a:prstGeom prst="straightConnector1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314" name="Straight Arrow Connector 313"/>
              <p:cNvCxnSpPr/>
              <p:nvPr/>
            </p:nvCxnSpPr>
            <p:spPr>
              <a:xfrm flipV="1">
                <a:off x="1221586" y="2102914"/>
                <a:ext cx="0" cy="101068"/>
              </a:xfrm>
              <a:prstGeom prst="straightConnector1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grpSp>
        <p:nvGrpSpPr>
          <p:cNvPr id="322" name="Group 321"/>
          <p:cNvGrpSpPr/>
          <p:nvPr/>
        </p:nvGrpSpPr>
        <p:grpSpPr>
          <a:xfrm>
            <a:off x="569094" y="1965908"/>
            <a:ext cx="184888" cy="261751"/>
            <a:chOff x="6255239" y="1684016"/>
            <a:chExt cx="184888" cy="261751"/>
          </a:xfrm>
        </p:grpSpPr>
        <p:sp>
          <p:nvSpPr>
            <p:cNvPr id="323" name="Rectangle 322"/>
            <p:cNvSpPr>
              <a:spLocks noChangeArrowheads="1"/>
            </p:cNvSpPr>
            <p:nvPr/>
          </p:nvSpPr>
          <p:spPr bwMode="auto">
            <a:xfrm>
              <a:off x="6255239" y="1719109"/>
              <a:ext cx="184888" cy="2266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grpSp>
          <p:nvGrpSpPr>
            <p:cNvPr id="324" name="Group 323"/>
            <p:cNvGrpSpPr/>
            <p:nvPr/>
          </p:nvGrpSpPr>
          <p:grpSpPr>
            <a:xfrm rot="60000">
              <a:off x="6287835" y="1838546"/>
              <a:ext cx="59308" cy="102659"/>
              <a:chOff x="1416021" y="2705837"/>
              <a:chExt cx="108484" cy="171265"/>
            </a:xfrm>
          </p:grpSpPr>
          <p:cxnSp>
            <p:nvCxnSpPr>
              <p:cNvPr id="333" name="AutoShape 14"/>
              <p:cNvCxnSpPr>
                <a:cxnSpLocks noChangeShapeType="1"/>
              </p:cNvCxnSpPr>
              <p:nvPr/>
            </p:nvCxnSpPr>
            <p:spPr bwMode="auto">
              <a:xfrm rot="16124667">
                <a:off x="1472641" y="2825237"/>
                <a:ext cx="0" cy="103729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4" name="AutoShape 16"/>
              <p:cNvCxnSpPr>
                <a:cxnSpLocks noChangeShapeType="1"/>
              </p:cNvCxnSpPr>
              <p:nvPr/>
            </p:nvCxnSpPr>
            <p:spPr bwMode="auto">
              <a:xfrm rot="16124667" flipV="1">
                <a:off x="1456803" y="2801088"/>
                <a:ext cx="30998" cy="103729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5" name="AutoShape 17"/>
              <p:cNvCxnSpPr>
                <a:cxnSpLocks noChangeShapeType="1"/>
              </p:cNvCxnSpPr>
              <p:nvPr/>
            </p:nvCxnSpPr>
            <p:spPr bwMode="auto">
              <a:xfrm rot="16124667" flipH="1" flipV="1">
                <a:off x="1456123" y="2770098"/>
                <a:ext cx="30998" cy="103729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6" name="AutoShape 19"/>
              <p:cNvCxnSpPr>
                <a:cxnSpLocks noChangeShapeType="1"/>
              </p:cNvCxnSpPr>
              <p:nvPr/>
            </p:nvCxnSpPr>
            <p:spPr bwMode="auto">
              <a:xfrm rot="16124667" flipV="1">
                <a:off x="1455444" y="2739108"/>
                <a:ext cx="30998" cy="103729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7" name="AutoShape 23"/>
              <p:cNvCxnSpPr>
                <a:cxnSpLocks noChangeShapeType="1"/>
              </p:cNvCxnSpPr>
              <p:nvPr/>
            </p:nvCxnSpPr>
            <p:spPr bwMode="auto">
              <a:xfrm rot="16124667" flipH="1" flipV="1">
                <a:off x="1453406" y="2706230"/>
                <a:ext cx="30998" cy="103729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8" name="AutoShape 25"/>
              <p:cNvCxnSpPr>
                <a:cxnSpLocks noChangeShapeType="1"/>
              </p:cNvCxnSpPr>
              <p:nvPr/>
            </p:nvCxnSpPr>
            <p:spPr bwMode="auto">
              <a:xfrm rot="16124667" flipV="1">
                <a:off x="1452727" y="2669471"/>
                <a:ext cx="30997" cy="103729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9" name="AutoShape 14"/>
              <p:cNvCxnSpPr>
                <a:cxnSpLocks noChangeShapeType="1"/>
              </p:cNvCxnSpPr>
              <p:nvPr/>
            </p:nvCxnSpPr>
            <p:spPr bwMode="auto">
              <a:xfrm rot="16124667">
                <a:off x="1467886" y="2653976"/>
                <a:ext cx="0" cy="103729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325" name="Rectangle 324"/>
            <p:cNvSpPr>
              <a:spLocks noChangeArrowheads="1"/>
            </p:cNvSpPr>
            <p:nvPr/>
          </p:nvSpPr>
          <p:spPr bwMode="auto">
            <a:xfrm>
              <a:off x="6281004" y="1766007"/>
              <a:ext cx="131021" cy="60269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6" name="Rectangle 325"/>
            <p:cNvSpPr>
              <a:spLocks noChangeArrowheads="1"/>
            </p:cNvSpPr>
            <p:nvPr/>
          </p:nvSpPr>
          <p:spPr bwMode="auto">
            <a:xfrm>
              <a:off x="6311893" y="1684016"/>
              <a:ext cx="75409" cy="470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grpSp>
          <p:nvGrpSpPr>
            <p:cNvPr id="327" name="Group 326"/>
            <p:cNvGrpSpPr/>
            <p:nvPr/>
          </p:nvGrpSpPr>
          <p:grpSpPr>
            <a:xfrm>
              <a:off x="6360225" y="1832433"/>
              <a:ext cx="56792" cy="112155"/>
              <a:chOff x="908050" y="1885950"/>
              <a:chExt cx="313536" cy="318032"/>
            </a:xfrm>
          </p:grpSpPr>
          <p:sp>
            <p:nvSpPr>
              <p:cNvPr id="328" name="Oval 327"/>
              <p:cNvSpPr/>
              <p:nvPr/>
            </p:nvSpPr>
            <p:spPr>
              <a:xfrm>
                <a:off x="908050" y="1936750"/>
                <a:ext cx="311150" cy="120650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9" name="Oval 328"/>
              <p:cNvSpPr/>
              <p:nvPr/>
            </p:nvSpPr>
            <p:spPr>
              <a:xfrm>
                <a:off x="908050" y="1987550"/>
                <a:ext cx="311150" cy="120650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0" name="Oval 329"/>
              <p:cNvSpPr/>
              <p:nvPr/>
            </p:nvSpPr>
            <p:spPr>
              <a:xfrm>
                <a:off x="908050" y="2038350"/>
                <a:ext cx="311150" cy="120650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31" name="Straight Arrow Connector 330"/>
              <p:cNvCxnSpPr/>
              <p:nvPr/>
            </p:nvCxnSpPr>
            <p:spPr>
              <a:xfrm flipV="1">
                <a:off x="911501" y="1885950"/>
                <a:ext cx="0" cy="101068"/>
              </a:xfrm>
              <a:prstGeom prst="straightConnector1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332" name="Straight Arrow Connector 331"/>
              <p:cNvCxnSpPr/>
              <p:nvPr/>
            </p:nvCxnSpPr>
            <p:spPr>
              <a:xfrm flipV="1">
                <a:off x="1221586" y="2102914"/>
                <a:ext cx="0" cy="101068"/>
              </a:xfrm>
              <a:prstGeom prst="straightConnector1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grpSp>
        <p:nvGrpSpPr>
          <p:cNvPr id="340" name="Group 339"/>
          <p:cNvGrpSpPr/>
          <p:nvPr/>
        </p:nvGrpSpPr>
        <p:grpSpPr>
          <a:xfrm>
            <a:off x="2392609" y="1965908"/>
            <a:ext cx="184888" cy="261751"/>
            <a:chOff x="6255239" y="1684016"/>
            <a:chExt cx="184888" cy="261751"/>
          </a:xfrm>
        </p:grpSpPr>
        <p:sp>
          <p:nvSpPr>
            <p:cNvPr id="341" name="Rectangle 340"/>
            <p:cNvSpPr>
              <a:spLocks noChangeArrowheads="1"/>
            </p:cNvSpPr>
            <p:nvPr/>
          </p:nvSpPr>
          <p:spPr bwMode="auto">
            <a:xfrm>
              <a:off x="6255239" y="1719109"/>
              <a:ext cx="184888" cy="2266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grpSp>
          <p:nvGrpSpPr>
            <p:cNvPr id="342" name="Group 341"/>
            <p:cNvGrpSpPr/>
            <p:nvPr/>
          </p:nvGrpSpPr>
          <p:grpSpPr>
            <a:xfrm rot="60000">
              <a:off x="6287835" y="1838546"/>
              <a:ext cx="59308" cy="102659"/>
              <a:chOff x="1416021" y="2705837"/>
              <a:chExt cx="108484" cy="171265"/>
            </a:xfrm>
          </p:grpSpPr>
          <p:cxnSp>
            <p:nvCxnSpPr>
              <p:cNvPr id="351" name="AutoShape 14"/>
              <p:cNvCxnSpPr>
                <a:cxnSpLocks noChangeShapeType="1"/>
              </p:cNvCxnSpPr>
              <p:nvPr/>
            </p:nvCxnSpPr>
            <p:spPr bwMode="auto">
              <a:xfrm rot="16124667">
                <a:off x="1472641" y="2825237"/>
                <a:ext cx="0" cy="103729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52" name="AutoShape 16"/>
              <p:cNvCxnSpPr>
                <a:cxnSpLocks noChangeShapeType="1"/>
              </p:cNvCxnSpPr>
              <p:nvPr/>
            </p:nvCxnSpPr>
            <p:spPr bwMode="auto">
              <a:xfrm rot="16124667" flipV="1">
                <a:off x="1456803" y="2801088"/>
                <a:ext cx="30998" cy="103729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53" name="AutoShape 17"/>
              <p:cNvCxnSpPr>
                <a:cxnSpLocks noChangeShapeType="1"/>
              </p:cNvCxnSpPr>
              <p:nvPr/>
            </p:nvCxnSpPr>
            <p:spPr bwMode="auto">
              <a:xfrm rot="16124667" flipH="1" flipV="1">
                <a:off x="1456123" y="2770098"/>
                <a:ext cx="30998" cy="103729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54" name="AutoShape 19"/>
              <p:cNvCxnSpPr>
                <a:cxnSpLocks noChangeShapeType="1"/>
              </p:cNvCxnSpPr>
              <p:nvPr/>
            </p:nvCxnSpPr>
            <p:spPr bwMode="auto">
              <a:xfrm rot="16124667" flipV="1">
                <a:off x="1455444" y="2739108"/>
                <a:ext cx="30998" cy="103729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55" name="AutoShape 23"/>
              <p:cNvCxnSpPr>
                <a:cxnSpLocks noChangeShapeType="1"/>
              </p:cNvCxnSpPr>
              <p:nvPr/>
            </p:nvCxnSpPr>
            <p:spPr bwMode="auto">
              <a:xfrm rot="16124667" flipH="1" flipV="1">
                <a:off x="1453406" y="2706230"/>
                <a:ext cx="30998" cy="103729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56" name="AutoShape 25"/>
              <p:cNvCxnSpPr>
                <a:cxnSpLocks noChangeShapeType="1"/>
              </p:cNvCxnSpPr>
              <p:nvPr/>
            </p:nvCxnSpPr>
            <p:spPr bwMode="auto">
              <a:xfrm rot="16124667" flipV="1">
                <a:off x="1452727" y="2669471"/>
                <a:ext cx="30997" cy="103729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57" name="AutoShape 14"/>
              <p:cNvCxnSpPr>
                <a:cxnSpLocks noChangeShapeType="1"/>
              </p:cNvCxnSpPr>
              <p:nvPr/>
            </p:nvCxnSpPr>
            <p:spPr bwMode="auto">
              <a:xfrm rot="16124667">
                <a:off x="1467886" y="2653976"/>
                <a:ext cx="0" cy="103729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343" name="Rectangle 342"/>
            <p:cNvSpPr>
              <a:spLocks noChangeArrowheads="1"/>
            </p:cNvSpPr>
            <p:nvPr/>
          </p:nvSpPr>
          <p:spPr bwMode="auto">
            <a:xfrm>
              <a:off x="6281004" y="1766007"/>
              <a:ext cx="131021" cy="60269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4" name="Rectangle 343"/>
            <p:cNvSpPr>
              <a:spLocks noChangeArrowheads="1"/>
            </p:cNvSpPr>
            <p:nvPr/>
          </p:nvSpPr>
          <p:spPr bwMode="auto">
            <a:xfrm>
              <a:off x="6311893" y="1684016"/>
              <a:ext cx="75409" cy="470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grpSp>
          <p:nvGrpSpPr>
            <p:cNvPr id="345" name="Group 344"/>
            <p:cNvGrpSpPr/>
            <p:nvPr/>
          </p:nvGrpSpPr>
          <p:grpSpPr>
            <a:xfrm>
              <a:off x="6360225" y="1832433"/>
              <a:ext cx="56792" cy="112155"/>
              <a:chOff x="908050" y="1885950"/>
              <a:chExt cx="313536" cy="318032"/>
            </a:xfrm>
          </p:grpSpPr>
          <p:sp>
            <p:nvSpPr>
              <p:cNvPr id="346" name="Oval 345"/>
              <p:cNvSpPr/>
              <p:nvPr/>
            </p:nvSpPr>
            <p:spPr>
              <a:xfrm>
                <a:off x="908050" y="1936750"/>
                <a:ext cx="311150" cy="120650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7" name="Oval 346"/>
              <p:cNvSpPr/>
              <p:nvPr/>
            </p:nvSpPr>
            <p:spPr>
              <a:xfrm>
                <a:off x="908050" y="1987550"/>
                <a:ext cx="311150" cy="120650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8" name="Oval 347"/>
              <p:cNvSpPr/>
              <p:nvPr/>
            </p:nvSpPr>
            <p:spPr>
              <a:xfrm>
                <a:off x="908050" y="2038350"/>
                <a:ext cx="311150" cy="120650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49" name="Straight Arrow Connector 348"/>
              <p:cNvCxnSpPr/>
              <p:nvPr/>
            </p:nvCxnSpPr>
            <p:spPr>
              <a:xfrm flipV="1">
                <a:off x="911501" y="1885950"/>
                <a:ext cx="0" cy="101068"/>
              </a:xfrm>
              <a:prstGeom prst="straightConnector1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350" name="Straight Arrow Connector 349"/>
              <p:cNvCxnSpPr/>
              <p:nvPr/>
            </p:nvCxnSpPr>
            <p:spPr>
              <a:xfrm flipV="1">
                <a:off x="1221586" y="2102914"/>
                <a:ext cx="0" cy="101068"/>
              </a:xfrm>
              <a:prstGeom prst="straightConnector1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358" name="Rectangle 357"/>
          <p:cNvSpPr>
            <a:spLocks noChangeArrowheads="1"/>
          </p:cNvSpPr>
          <p:nvPr/>
        </p:nvSpPr>
        <p:spPr bwMode="auto">
          <a:xfrm>
            <a:off x="345216" y="3120301"/>
            <a:ext cx="490324" cy="292608"/>
          </a:xfrm>
          <a:prstGeom prst="rect">
            <a:avLst/>
          </a:prstGeom>
          <a:solidFill>
            <a:srgbClr val="003399"/>
          </a:solidFill>
          <a:ln w="28575">
            <a:solidFill>
              <a:srgbClr val="003399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59" name="Group 358"/>
          <p:cNvGrpSpPr/>
          <p:nvPr/>
        </p:nvGrpSpPr>
        <p:grpSpPr>
          <a:xfrm>
            <a:off x="894483" y="1043449"/>
            <a:ext cx="482804" cy="850655"/>
            <a:chOff x="3908311" y="1484986"/>
            <a:chExt cx="614477" cy="1082650"/>
          </a:xfrm>
        </p:grpSpPr>
        <p:sp>
          <p:nvSpPr>
            <p:cNvPr id="360" name="Rectangle 359"/>
            <p:cNvSpPr>
              <a:spLocks noChangeArrowheads="1"/>
            </p:cNvSpPr>
            <p:nvPr/>
          </p:nvSpPr>
          <p:spPr bwMode="auto">
            <a:xfrm>
              <a:off x="3908311" y="1484986"/>
              <a:ext cx="614477" cy="108265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>
                  <a:lumMod val="65000"/>
                  <a:lumOff val="35000"/>
                </a:schemeClr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1" name="Rectangle 360"/>
            <p:cNvSpPr/>
            <p:nvPr/>
          </p:nvSpPr>
          <p:spPr>
            <a:xfrm>
              <a:off x="4031066" y="1627792"/>
              <a:ext cx="362736" cy="105799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rgbClr val="C0002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2" name="Rectangle 361"/>
            <p:cNvSpPr/>
            <p:nvPr/>
          </p:nvSpPr>
          <p:spPr>
            <a:xfrm>
              <a:off x="4031066" y="1877174"/>
              <a:ext cx="362736" cy="105799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rgbClr val="C0002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3" name="Oval 362"/>
            <p:cNvSpPr/>
            <p:nvPr/>
          </p:nvSpPr>
          <p:spPr>
            <a:xfrm>
              <a:off x="4031308" y="2097899"/>
              <a:ext cx="362737" cy="39296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C0002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64" name="Straight Arrow Connector 363"/>
            <p:cNvCxnSpPr/>
            <p:nvPr/>
          </p:nvCxnSpPr>
          <p:spPr>
            <a:xfrm flipV="1">
              <a:off x="4032273" y="1492301"/>
              <a:ext cx="0" cy="807368"/>
            </a:xfrm>
            <a:prstGeom prst="straightConnector1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C0002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65" name="Straight Arrow Connector 364"/>
            <p:cNvCxnSpPr/>
            <p:nvPr/>
          </p:nvCxnSpPr>
          <p:spPr>
            <a:xfrm flipV="1">
              <a:off x="4398033" y="1492301"/>
              <a:ext cx="0" cy="807368"/>
            </a:xfrm>
            <a:prstGeom prst="straightConnector1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C0002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366" name="Rectangle 365"/>
          <p:cNvSpPr>
            <a:spLocks noChangeArrowheads="1"/>
          </p:cNvSpPr>
          <p:nvPr/>
        </p:nvSpPr>
        <p:spPr bwMode="auto">
          <a:xfrm>
            <a:off x="119353" y="3412576"/>
            <a:ext cx="2880563" cy="122318"/>
          </a:xfrm>
          <a:prstGeom prst="rect">
            <a:avLst/>
          </a:prstGeom>
          <a:solidFill>
            <a:schemeClr val="bg1">
              <a:lumMod val="65000"/>
            </a:schemeClr>
          </a:solidFill>
          <a:ln w="2857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67" name="Group 366"/>
          <p:cNvGrpSpPr/>
          <p:nvPr/>
        </p:nvGrpSpPr>
        <p:grpSpPr>
          <a:xfrm>
            <a:off x="1725756" y="1055324"/>
            <a:ext cx="482804" cy="850655"/>
            <a:chOff x="3908311" y="1484986"/>
            <a:chExt cx="614477" cy="1082650"/>
          </a:xfrm>
        </p:grpSpPr>
        <p:sp>
          <p:nvSpPr>
            <p:cNvPr id="368" name="Rectangle 367"/>
            <p:cNvSpPr>
              <a:spLocks noChangeArrowheads="1"/>
            </p:cNvSpPr>
            <p:nvPr/>
          </p:nvSpPr>
          <p:spPr bwMode="auto">
            <a:xfrm>
              <a:off x="3908311" y="1484986"/>
              <a:ext cx="614477" cy="108265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>
                  <a:lumMod val="65000"/>
                  <a:lumOff val="35000"/>
                </a:schemeClr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9" name="Rectangle 368"/>
            <p:cNvSpPr/>
            <p:nvPr/>
          </p:nvSpPr>
          <p:spPr>
            <a:xfrm>
              <a:off x="4031066" y="1627792"/>
              <a:ext cx="362736" cy="105799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rgbClr val="C0002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0" name="Rectangle 369"/>
            <p:cNvSpPr/>
            <p:nvPr/>
          </p:nvSpPr>
          <p:spPr>
            <a:xfrm>
              <a:off x="4031066" y="1877174"/>
              <a:ext cx="362736" cy="105799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rgbClr val="C0002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1" name="Oval 370"/>
            <p:cNvSpPr/>
            <p:nvPr/>
          </p:nvSpPr>
          <p:spPr>
            <a:xfrm>
              <a:off x="4031308" y="2097899"/>
              <a:ext cx="362737" cy="39296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C0002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72" name="Straight Arrow Connector 371"/>
            <p:cNvCxnSpPr/>
            <p:nvPr/>
          </p:nvCxnSpPr>
          <p:spPr>
            <a:xfrm flipV="1">
              <a:off x="4032273" y="1492301"/>
              <a:ext cx="0" cy="807368"/>
            </a:xfrm>
            <a:prstGeom prst="straightConnector1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C0002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73" name="Straight Arrow Connector 372"/>
            <p:cNvCxnSpPr/>
            <p:nvPr/>
          </p:nvCxnSpPr>
          <p:spPr>
            <a:xfrm flipV="1">
              <a:off x="4398033" y="1492301"/>
              <a:ext cx="0" cy="807368"/>
            </a:xfrm>
            <a:prstGeom prst="straightConnector1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C0002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375" name="Group 374"/>
          <p:cNvGrpSpPr/>
          <p:nvPr/>
        </p:nvGrpSpPr>
        <p:grpSpPr>
          <a:xfrm>
            <a:off x="3074509" y="1978963"/>
            <a:ext cx="2904827" cy="1368536"/>
            <a:chOff x="3412901" y="2846230"/>
            <a:chExt cx="2904827" cy="773068"/>
          </a:xfrm>
        </p:grpSpPr>
        <p:sp>
          <p:nvSpPr>
            <p:cNvPr id="376" name="Right Brace 375"/>
            <p:cNvSpPr/>
            <p:nvPr/>
          </p:nvSpPr>
          <p:spPr bwMode="auto">
            <a:xfrm>
              <a:off x="3412901" y="2846230"/>
              <a:ext cx="311164" cy="773068"/>
            </a:xfrm>
            <a:prstGeom prst="rightBrac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377" name="Rectangle 376"/>
            <p:cNvSpPr/>
            <p:nvPr/>
          </p:nvSpPr>
          <p:spPr>
            <a:xfrm>
              <a:off x="3689252" y="3095198"/>
              <a:ext cx="2628476" cy="22601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sz="2000" dirty="0">
                  <a:latin typeface="Calibri" panose="020F0502020204030204" pitchFamily="34" charset="0"/>
                  <a:cs typeface="Arial" panose="020B0604020202020204" pitchFamily="34" charset="0"/>
                </a:rPr>
                <a:t>Active </a:t>
              </a:r>
              <a:r>
                <a:rPr lang="en-US" sz="2000" dirty="0" smtClean="0">
                  <a:latin typeface="Calibri" panose="020F0502020204030204" pitchFamily="34" charset="0"/>
                  <a:cs typeface="Arial" panose="020B0604020202020204" pitchFamily="34" charset="0"/>
                </a:rPr>
                <a:t>inertial isolators</a:t>
              </a:r>
              <a:endParaRPr lang="en-US" sz="2000" dirty="0"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81" name="Group 380"/>
          <p:cNvGrpSpPr/>
          <p:nvPr/>
        </p:nvGrpSpPr>
        <p:grpSpPr>
          <a:xfrm>
            <a:off x="3119029" y="1054797"/>
            <a:ext cx="2860307" cy="759855"/>
            <a:chOff x="3928057" y="1416675"/>
            <a:chExt cx="2860307" cy="759855"/>
          </a:xfrm>
        </p:grpSpPr>
        <p:sp>
          <p:nvSpPr>
            <p:cNvPr id="382" name="Right Brace 381"/>
            <p:cNvSpPr/>
            <p:nvPr/>
          </p:nvSpPr>
          <p:spPr bwMode="auto">
            <a:xfrm>
              <a:off x="3928057" y="1416675"/>
              <a:ext cx="231818" cy="759855"/>
            </a:xfrm>
            <a:prstGeom prst="rightBrac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383" name="Rectangle 382"/>
            <p:cNvSpPr/>
            <p:nvPr/>
          </p:nvSpPr>
          <p:spPr>
            <a:xfrm>
              <a:off x="4138408" y="1588555"/>
              <a:ext cx="264995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sz="2000" dirty="0" smtClean="0">
                  <a:latin typeface="Calibri" panose="020F0502020204030204" pitchFamily="34" charset="0"/>
                  <a:cs typeface="Arial" panose="020B0604020202020204" pitchFamily="34" charset="0"/>
                </a:rPr>
                <a:t>Multi-stage pendulums</a:t>
              </a:r>
              <a:endParaRPr lang="en-US" sz="2000" dirty="0"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84" name="TextBox 383"/>
          <p:cNvSpPr txBox="1"/>
          <p:nvPr/>
        </p:nvSpPr>
        <p:spPr>
          <a:xfrm>
            <a:off x="48703" y="380873"/>
            <a:ext cx="36338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Calibri" panose="020F0502020204030204" pitchFamily="34" charset="0"/>
              </a:rPr>
              <a:t>Seismic Isolation</a:t>
            </a:r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178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Rectangle 273"/>
          <p:cNvSpPr>
            <a:spLocks noChangeArrowheads="1"/>
          </p:cNvSpPr>
          <p:nvPr/>
        </p:nvSpPr>
        <p:spPr bwMode="auto">
          <a:xfrm rot="16200000">
            <a:off x="4168871" y="1570949"/>
            <a:ext cx="520451" cy="5825512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sz="1600"/>
          </a:p>
        </p:txBody>
      </p:sp>
      <p:sp>
        <p:nvSpPr>
          <p:cNvPr id="275" name="Rectangle 274"/>
          <p:cNvSpPr>
            <a:spLocks noChangeArrowheads="1"/>
          </p:cNvSpPr>
          <p:nvPr/>
        </p:nvSpPr>
        <p:spPr bwMode="auto">
          <a:xfrm rot="16200000">
            <a:off x="4063687" y="1345606"/>
            <a:ext cx="755518" cy="3943843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sz="1600"/>
          </a:p>
        </p:txBody>
      </p:sp>
      <p:grpSp>
        <p:nvGrpSpPr>
          <p:cNvPr id="286" name="Group 285"/>
          <p:cNvGrpSpPr/>
          <p:nvPr/>
        </p:nvGrpSpPr>
        <p:grpSpPr>
          <a:xfrm>
            <a:off x="3838504" y="3645564"/>
            <a:ext cx="1531020" cy="999587"/>
            <a:chOff x="3600045" y="1813536"/>
            <a:chExt cx="990750" cy="651490"/>
          </a:xfrm>
        </p:grpSpPr>
        <p:cxnSp>
          <p:nvCxnSpPr>
            <p:cNvPr id="369" name="Straight Arrow Connector 368"/>
            <p:cNvCxnSpPr/>
            <p:nvPr/>
          </p:nvCxnSpPr>
          <p:spPr>
            <a:xfrm flipH="1">
              <a:off x="3906961" y="2309079"/>
              <a:ext cx="359342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0" name="Straight Arrow Connector 369"/>
            <p:cNvCxnSpPr/>
            <p:nvPr/>
          </p:nvCxnSpPr>
          <p:spPr>
            <a:xfrm rot="5400000" flipV="1">
              <a:off x="3730624" y="2133232"/>
              <a:ext cx="359342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1" name="Arc 370"/>
            <p:cNvSpPr/>
            <p:nvPr/>
          </p:nvSpPr>
          <p:spPr>
            <a:xfrm rot="19697629">
              <a:off x="3748803" y="1967419"/>
              <a:ext cx="466966" cy="467057"/>
            </a:xfrm>
            <a:prstGeom prst="arc">
              <a:avLst>
                <a:gd name="adj1" fmla="val 17794341"/>
                <a:gd name="adj2" fmla="val 2577804"/>
              </a:avLst>
            </a:prstGeom>
            <a:ln w="1270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600">
                <a:ln w="19050">
                  <a:solidFill>
                    <a:schemeClr val="tx1"/>
                  </a:solidFill>
                </a:ln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2" name="TextBox 371"/>
                <p:cNvSpPr txBox="1"/>
                <p:nvPr/>
              </p:nvSpPr>
              <p:spPr>
                <a:xfrm>
                  <a:off x="4083850" y="1847654"/>
                  <a:ext cx="405590" cy="3102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/>
                                <a:ea typeface="Cambria Math"/>
                              </a:rPr>
                              <m:t>𝜃</m:t>
                            </m:r>
                          </m:e>
                          <m:sub>
                            <m:r>
                              <a:rPr lang="en-US" sz="1600" b="0" i="1">
                                <a:latin typeface="Cambria Math" panose="02040503050406030204" pitchFamily="18" charset="0"/>
                                <a:ea typeface="Cambria Math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297" name="TextBox 29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00023" y="1847654"/>
                  <a:ext cx="373243" cy="276999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3" name="TextBox 372"/>
                <p:cNvSpPr txBox="1"/>
                <p:nvPr/>
              </p:nvSpPr>
              <p:spPr>
                <a:xfrm>
                  <a:off x="4186313" y="2154729"/>
                  <a:ext cx="404482" cy="3102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600" b="0" i="1">
                                <a:latin typeface="Cambria Math" panose="02040503050406030204" pitchFamily="18" charset="0"/>
                                <a:ea typeface="Cambria Math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298" name="TextBox 29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02381" y="2154729"/>
                  <a:ext cx="372345" cy="276999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4" name="TextBox 373"/>
                <p:cNvSpPr txBox="1"/>
                <p:nvPr/>
              </p:nvSpPr>
              <p:spPr>
                <a:xfrm>
                  <a:off x="3600045" y="1813536"/>
                  <a:ext cx="392986" cy="3102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1600" b="0" i="1">
                                <a:latin typeface="Cambria Math" panose="02040503050406030204" pitchFamily="18" charset="0"/>
                                <a:ea typeface="Cambria Math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299" name="TextBox 29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15527" y="1813536"/>
                  <a:ext cx="362022" cy="276999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" name="Group 2"/>
          <p:cNvGrpSpPr/>
          <p:nvPr/>
        </p:nvGrpSpPr>
        <p:grpSpPr>
          <a:xfrm>
            <a:off x="584442" y="4701929"/>
            <a:ext cx="1465761" cy="795000"/>
            <a:chOff x="2881824" y="2912894"/>
            <a:chExt cx="1042320" cy="565334"/>
          </a:xfrm>
        </p:grpSpPr>
        <p:sp>
          <p:nvSpPr>
            <p:cNvPr id="287" name="TextBox 286"/>
            <p:cNvSpPr txBox="1"/>
            <p:nvPr/>
          </p:nvSpPr>
          <p:spPr>
            <a:xfrm>
              <a:off x="2881824" y="3062387"/>
              <a:ext cx="1042320" cy="4158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Support </a:t>
              </a:r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Structure</a:t>
              </a:r>
            </a:p>
          </p:txBody>
        </p:sp>
        <p:cxnSp>
          <p:nvCxnSpPr>
            <p:cNvPr id="288" name="Straight Arrow Connector 287"/>
            <p:cNvCxnSpPr/>
            <p:nvPr/>
          </p:nvCxnSpPr>
          <p:spPr>
            <a:xfrm flipH="1">
              <a:off x="3556708" y="2912894"/>
              <a:ext cx="279216" cy="219244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5" name="Group 294"/>
          <p:cNvGrpSpPr/>
          <p:nvPr/>
        </p:nvGrpSpPr>
        <p:grpSpPr>
          <a:xfrm rot="5400000">
            <a:off x="2531241" y="3128686"/>
            <a:ext cx="283676" cy="404488"/>
            <a:chOff x="692406" y="3123760"/>
            <a:chExt cx="295991" cy="382188"/>
          </a:xfrm>
        </p:grpSpPr>
        <p:sp>
          <p:nvSpPr>
            <p:cNvPr id="318" name="Rectangle 317"/>
            <p:cNvSpPr>
              <a:spLocks noChangeArrowheads="1"/>
            </p:cNvSpPr>
            <p:nvPr/>
          </p:nvSpPr>
          <p:spPr bwMode="auto">
            <a:xfrm>
              <a:off x="692406" y="3175000"/>
              <a:ext cx="295991" cy="330948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/>
            </a:p>
          </p:txBody>
        </p:sp>
        <p:grpSp>
          <p:nvGrpSpPr>
            <p:cNvPr id="319" name="Group 318"/>
            <p:cNvGrpSpPr/>
            <p:nvPr/>
          </p:nvGrpSpPr>
          <p:grpSpPr>
            <a:xfrm rot="60000">
              <a:off x="744590" y="3349392"/>
              <a:ext cx="94947" cy="149894"/>
              <a:chOff x="1416021" y="2705837"/>
              <a:chExt cx="108484" cy="171265"/>
            </a:xfrm>
          </p:grpSpPr>
          <p:cxnSp>
            <p:nvCxnSpPr>
              <p:cNvPr id="328" name="AutoShape 14"/>
              <p:cNvCxnSpPr>
                <a:cxnSpLocks noChangeShapeType="1"/>
              </p:cNvCxnSpPr>
              <p:nvPr/>
            </p:nvCxnSpPr>
            <p:spPr bwMode="auto">
              <a:xfrm rot="16124667">
                <a:off x="1472641" y="2825237"/>
                <a:ext cx="0" cy="103729"/>
              </a:xfrm>
              <a:prstGeom prst="straightConnector1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29" name="AutoShape 16"/>
              <p:cNvCxnSpPr>
                <a:cxnSpLocks noChangeShapeType="1"/>
              </p:cNvCxnSpPr>
              <p:nvPr/>
            </p:nvCxnSpPr>
            <p:spPr bwMode="auto">
              <a:xfrm rot="16124667" flipV="1">
                <a:off x="1456803" y="2801088"/>
                <a:ext cx="30998" cy="103729"/>
              </a:xfrm>
              <a:prstGeom prst="straightConnector1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0" name="AutoShape 17"/>
              <p:cNvCxnSpPr>
                <a:cxnSpLocks noChangeShapeType="1"/>
              </p:cNvCxnSpPr>
              <p:nvPr/>
            </p:nvCxnSpPr>
            <p:spPr bwMode="auto">
              <a:xfrm rot="16124667" flipH="1" flipV="1">
                <a:off x="1456123" y="2770098"/>
                <a:ext cx="30998" cy="103729"/>
              </a:xfrm>
              <a:prstGeom prst="straightConnector1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1" name="AutoShape 19"/>
              <p:cNvCxnSpPr>
                <a:cxnSpLocks noChangeShapeType="1"/>
              </p:cNvCxnSpPr>
              <p:nvPr/>
            </p:nvCxnSpPr>
            <p:spPr bwMode="auto">
              <a:xfrm rot="16124667" flipV="1">
                <a:off x="1455444" y="2739108"/>
                <a:ext cx="30998" cy="103729"/>
              </a:xfrm>
              <a:prstGeom prst="straightConnector1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2" name="AutoShape 23"/>
              <p:cNvCxnSpPr>
                <a:cxnSpLocks noChangeShapeType="1"/>
              </p:cNvCxnSpPr>
              <p:nvPr/>
            </p:nvCxnSpPr>
            <p:spPr bwMode="auto">
              <a:xfrm rot="16124667" flipH="1" flipV="1">
                <a:off x="1453406" y="2706230"/>
                <a:ext cx="30998" cy="103729"/>
              </a:xfrm>
              <a:prstGeom prst="straightConnector1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3" name="AutoShape 25"/>
              <p:cNvCxnSpPr>
                <a:cxnSpLocks noChangeShapeType="1"/>
              </p:cNvCxnSpPr>
              <p:nvPr/>
            </p:nvCxnSpPr>
            <p:spPr bwMode="auto">
              <a:xfrm rot="16124667" flipV="1">
                <a:off x="1452727" y="2669471"/>
                <a:ext cx="30997" cy="103729"/>
              </a:xfrm>
              <a:prstGeom prst="straightConnector1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4" name="AutoShape 14"/>
              <p:cNvCxnSpPr>
                <a:cxnSpLocks noChangeShapeType="1"/>
              </p:cNvCxnSpPr>
              <p:nvPr/>
            </p:nvCxnSpPr>
            <p:spPr bwMode="auto">
              <a:xfrm rot="16124667">
                <a:off x="1467886" y="2653976"/>
                <a:ext cx="0" cy="103729"/>
              </a:xfrm>
              <a:prstGeom prst="straightConnector1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320" name="Rectangle 319"/>
            <p:cNvSpPr>
              <a:spLocks noChangeArrowheads="1"/>
            </p:cNvSpPr>
            <p:nvPr/>
          </p:nvSpPr>
          <p:spPr bwMode="auto">
            <a:xfrm>
              <a:off x="733654" y="3243477"/>
              <a:ext cx="209755" cy="880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1" name="Rectangle 320"/>
            <p:cNvSpPr>
              <a:spLocks noChangeArrowheads="1"/>
            </p:cNvSpPr>
            <p:nvPr/>
          </p:nvSpPr>
          <p:spPr bwMode="auto">
            <a:xfrm>
              <a:off x="783105" y="3123760"/>
              <a:ext cx="120724" cy="68712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/>
            </a:p>
          </p:txBody>
        </p:sp>
        <p:grpSp>
          <p:nvGrpSpPr>
            <p:cNvPr id="322" name="Group 321"/>
            <p:cNvGrpSpPr/>
            <p:nvPr/>
          </p:nvGrpSpPr>
          <p:grpSpPr>
            <a:xfrm>
              <a:off x="860480" y="3340467"/>
              <a:ext cx="90919" cy="163760"/>
              <a:chOff x="908050" y="1885950"/>
              <a:chExt cx="313536" cy="318032"/>
            </a:xfrm>
          </p:grpSpPr>
          <p:sp>
            <p:nvSpPr>
              <p:cNvPr id="323" name="Oval 322"/>
              <p:cNvSpPr/>
              <p:nvPr/>
            </p:nvSpPr>
            <p:spPr>
              <a:xfrm>
                <a:off x="908050" y="1936750"/>
                <a:ext cx="311150" cy="120650"/>
              </a:xfrm>
              <a:prstGeom prst="ellipse">
                <a:avLst/>
              </a:prstGeom>
              <a:noFill/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324" name="Oval 323"/>
              <p:cNvSpPr/>
              <p:nvPr/>
            </p:nvSpPr>
            <p:spPr>
              <a:xfrm>
                <a:off x="908050" y="1987550"/>
                <a:ext cx="311150" cy="120650"/>
              </a:xfrm>
              <a:prstGeom prst="ellipse">
                <a:avLst/>
              </a:prstGeom>
              <a:noFill/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325" name="Oval 324"/>
              <p:cNvSpPr/>
              <p:nvPr/>
            </p:nvSpPr>
            <p:spPr>
              <a:xfrm>
                <a:off x="908050" y="2038350"/>
                <a:ext cx="311150" cy="120650"/>
              </a:xfrm>
              <a:prstGeom prst="ellipse">
                <a:avLst/>
              </a:prstGeom>
              <a:noFill/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cxnSp>
            <p:nvCxnSpPr>
              <p:cNvPr id="326" name="Straight Arrow Connector 325"/>
              <p:cNvCxnSpPr/>
              <p:nvPr/>
            </p:nvCxnSpPr>
            <p:spPr>
              <a:xfrm flipV="1">
                <a:off x="911501" y="1885950"/>
                <a:ext cx="0" cy="101068"/>
              </a:xfrm>
              <a:prstGeom prst="straightConnector1">
                <a:avLst/>
              </a:prstGeom>
              <a:noFill/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327" name="Straight Arrow Connector 326"/>
              <p:cNvCxnSpPr/>
              <p:nvPr/>
            </p:nvCxnSpPr>
            <p:spPr>
              <a:xfrm flipV="1">
                <a:off x="1221586" y="2102914"/>
                <a:ext cx="0" cy="101068"/>
              </a:xfrm>
              <a:prstGeom prst="straightConnector1">
                <a:avLst/>
              </a:prstGeom>
              <a:noFill/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cxnSp>
        <p:nvCxnSpPr>
          <p:cNvPr id="276" name="Straight Arrow Connector 275"/>
          <p:cNvCxnSpPr/>
          <p:nvPr/>
        </p:nvCxnSpPr>
        <p:spPr>
          <a:xfrm flipH="1">
            <a:off x="4293572" y="3270052"/>
            <a:ext cx="555295" cy="0"/>
          </a:xfrm>
          <a:prstGeom prst="straightConnector1">
            <a:avLst/>
          </a:prstGeom>
          <a:ln w="127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7" name="Straight Arrow Connector 276"/>
          <p:cNvCxnSpPr/>
          <p:nvPr/>
        </p:nvCxnSpPr>
        <p:spPr>
          <a:xfrm rot="5400000" flipV="1">
            <a:off x="4023052" y="3000249"/>
            <a:ext cx="551342" cy="0"/>
          </a:xfrm>
          <a:prstGeom prst="straightConnector1">
            <a:avLst/>
          </a:prstGeom>
          <a:ln w="127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8" name="Arc 277"/>
          <p:cNvSpPr/>
          <p:nvPr/>
        </p:nvSpPr>
        <p:spPr>
          <a:xfrm rot="19697629">
            <a:off x="4059711" y="2745841"/>
            <a:ext cx="721608" cy="716610"/>
          </a:xfrm>
          <a:prstGeom prst="arc">
            <a:avLst>
              <a:gd name="adj1" fmla="val 17794341"/>
              <a:gd name="adj2" fmla="val 2577804"/>
            </a:avLst>
          </a:prstGeom>
          <a:ln w="127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600">
              <a:ln w="19050">
                <a:solidFill>
                  <a:schemeClr val="tx1"/>
                </a:solidFill>
              </a:ln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79" name="TextBox 278"/>
              <p:cNvSpPr txBox="1"/>
              <p:nvPr/>
            </p:nvSpPr>
            <p:spPr>
              <a:xfrm>
                <a:off x="4535847" y="2520202"/>
                <a:ext cx="620092" cy="4760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  <m:sub>
                          <m:r>
                            <a:rPr lang="en-US" sz="1600" b="0" i="1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>
          <p:sp>
            <p:nvSpPr>
              <p:cNvPr id="279" name="TextBox 27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5847" y="2520202"/>
                <a:ext cx="620092" cy="476091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0" name="TextBox 279"/>
              <p:cNvSpPr txBox="1"/>
              <p:nvPr/>
            </p:nvSpPr>
            <p:spPr>
              <a:xfrm>
                <a:off x="4725820" y="3033231"/>
                <a:ext cx="618378" cy="4760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b="0" i="1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>
          <p:sp>
            <p:nvSpPr>
              <p:cNvPr id="280" name="TextBox 27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5820" y="3033231"/>
                <a:ext cx="618378" cy="476091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1" name="TextBox 280"/>
              <p:cNvSpPr txBox="1"/>
              <p:nvPr/>
            </p:nvSpPr>
            <p:spPr>
              <a:xfrm>
                <a:off x="3819853" y="2509736"/>
                <a:ext cx="600616" cy="4760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z="1600" b="0" i="1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>
          <p:sp>
            <p:nvSpPr>
              <p:cNvPr id="281" name="TextBox 28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9853" y="2509736"/>
                <a:ext cx="600616" cy="476091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/>
          <p:cNvGrpSpPr/>
          <p:nvPr/>
        </p:nvGrpSpPr>
        <p:grpSpPr>
          <a:xfrm>
            <a:off x="4441446" y="1538930"/>
            <a:ext cx="3480826" cy="1402742"/>
            <a:chOff x="5643256" y="671092"/>
            <a:chExt cx="2475256" cy="997506"/>
          </a:xfrm>
        </p:grpSpPr>
        <p:cxnSp>
          <p:nvCxnSpPr>
            <p:cNvPr id="289" name="Straight Arrow Connector 288"/>
            <p:cNvCxnSpPr/>
            <p:nvPr/>
          </p:nvCxnSpPr>
          <p:spPr>
            <a:xfrm flipH="1">
              <a:off x="6504782" y="914532"/>
              <a:ext cx="269990" cy="754066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0" name="TextBox 289"/>
            <p:cNvSpPr txBox="1"/>
            <p:nvPr/>
          </p:nvSpPr>
          <p:spPr>
            <a:xfrm>
              <a:off x="5643256" y="671092"/>
              <a:ext cx="2475256" cy="2407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Suspended platform</a:t>
              </a:r>
              <a:endParaRPr 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3" name="Group 292"/>
          <p:cNvGrpSpPr/>
          <p:nvPr/>
        </p:nvGrpSpPr>
        <p:grpSpPr>
          <a:xfrm>
            <a:off x="3123525" y="3289159"/>
            <a:ext cx="285710" cy="401608"/>
            <a:chOff x="692406" y="3123760"/>
            <a:chExt cx="295991" cy="382188"/>
          </a:xfrm>
        </p:grpSpPr>
        <p:sp>
          <p:nvSpPr>
            <p:cNvPr id="352" name="Rectangle 351"/>
            <p:cNvSpPr>
              <a:spLocks noChangeArrowheads="1"/>
            </p:cNvSpPr>
            <p:nvPr/>
          </p:nvSpPr>
          <p:spPr bwMode="auto">
            <a:xfrm>
              <a:off x="692406" y="3175000"/>
              <a:ext cx="295991" cy="330948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/>
            </a:p>
          </p:txBody>
        </p:sp>
        <p:grpSp>
          <p:nvGrpSpPr>
            <p:cNvPr id="353" name="Group 352"/>
            <p:cNvGrpSpPr/>
            <p:nvPr/>
          </p:nvGrpSpPr>
          <p:grpSpPr>
            <a:xfrm rot="60000">
              <a:off x="744590" y="3349392"/>
              <a:ext cx="94947" cy="149894"/>
              <a:chOff x="1416021" y="2705837"/>
              <a:chExt cx="108484" cy="171265"/>
            </a:xfrm>
          </p:grpSpPr>
          <p:cxnSp>
            <p:nvCxnSpPr>
              <p:cNvPr id="362" name="AutoShape 14"/>
              <p:cNvCxnSpPr>
                <a:cxnSpLocks noChangeShapeType="1"/>
              </p:cNvCxnSpPr>
              <p:nvPr/>
            </p:nvCxnSpPr>
            <p:spPr bwMode="auto">
              <a:xfrm rot="16124667">
                <a:off x="1472641" y="2825237"/>
                <a:ext cx="0" cy="103729"/>
              </a:xfrm>
              <a:prstGeom prst="straightConnector1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63" name="AutoShape 16"/>
              <p:cNvCxnSpPr>
                <a:cxnSpLocks noChangeShapeType="1"/>
              </p:cNvCxnSpPr>
              <p:nvPr/>
            </p:nvCxnSpPr>
            <p:spPr bwMode="auto">
              <a:xfrm rot="16124667" flipV="1">
                <a:off x="1456803" y="2801088"/>
                <a:ext cx="30998" cy="103729"/>
              </a:xfrm>
              <a:prstGeom prst="straightConnector1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64" name="AutoShape 17"/>
              <p:cNvCxnSpPr>
                <a:cxnSpLocks noChangeShapeType="1"/>
              </p:cNvCxnSpPr>
              <p:nvPr/>
            </p:nvCxnSpPr>
            <p:spPr bwMode="auto">
              <a:xfrm rot="16124667" flipH="1" flipV="1">
                <a:off x="1456123" y="2770098"/>
                <a:ext cx="30998" cy="103729"/>
              </a:xfrm>
              <a:prstGeom prst="straightConnector1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65" name="AutoShape 19"/>
              <p:cNvCxnSpPr>
                <a:cxnSpLocks noChangeShapeType="1"/>
              </p:cNvCxnSpPr>
              <p:nvPr/>
            </p:nvCxnSpPr>
            <p:spPr bwMode="auto">
              <a:xfrm rot="16124667" flipV="1">
                <a:off x="1455444" y="2739108"/>
                <a:ext cx="30998" cy="103729"/>
              </a:xfrm>
              <a:prstGeom prst="straightConnector1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66" name="AutoShape 23"/>
              <p:cNvCxnSpPr>
                <a:cxnSpLocks noChangeShapeType="1"/>
              </p:cNvCxnSpPr>
              <p:nvPr/>
            </p:nvCxnSpPr>
            <p:spPr bwMode="auto">
              <a:xfrm rot="16124667" flipH="1" flipV="1">
                <a:off x="1453406" y="2706230"/>
                <a:ext cx="30998" cy="103729"/>
              </a:xfrm>
              <a:prstGeom prst="straightConnector1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67" name="AutoShape 25"/>
              <p:cNvCxnSpPr>
                <a:cxnSpLocks noChangeShapeType="1"/>
              </p:cNvCxnSpPr>
              <p:nvPr/>
            </p:nvCxnSpPr>
            <p:spPr bwMode="auto">
              <a:xfrm rot="16124667" flipV="1">
                <a:off x="1452727" y="2669471"/>
                <a:ext cx="30997" cy="103729"/>
              </a:xfrm>
              <a:prstGeom prst="straightConnector1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68" name="AutoShape 14"/>
              <p:cNvCxnSpPr>
                <a:cxnSpLocks noChangeShapeType="1"/>
              </p:cNvCxnSpPr>
              <p:nvPr/>
            </p:nvCxnSpPr>
            <p:spPr bwMode="auto">
              <a:xfrm rot="16124667">
                <a:off x="1467886" y="2653976"/>
                <a:ext cx="0" cy="103729"/>
              </a:xfrm>
              <a:prstGeom prst="straightConnector1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354" name="Rectangle 353"/>
            <p:cNvSpPr>
              <a:spLocks noChangeArrowheads="1"/>
            </p:cNvSpPr>
            <p:nvPr/>
          </p:nvSpPr>
          <p:spPr bwMode="auto">
            <a:xfrm>
              <a:off x="733654" y="3243477"/>
              <a:ext cx="209755" cy="880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5" name="Rectangle 354"/>
            <p:cNvSpPr>
              <a:spLocks noChangeArrowheads="1"/>
            </p:cNvSpPr>
            <p:nvPr/>
          </p:nvSpPr>
          <p:spPr bwMode="auto">
            <a:xfrm>
              <a:off x="783105" y="3123760"/>
              <a:ext cx="120724" cy="68712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/>
            </a:p>
          </p:txBody>
        </p:sp>
        <p:grpSp>
          <p:nvGrpSpPr>
            <p:cNvPr id="356" name="Group 355"/>
            <p:cNvGrpSpPr/>
            <p:nvPr/>
          </p:nvGrpSpPr>
          <p:grpSpPr>
            <a:xfrm>
              <a:off x="860480" y="3340467"/>
              <a:ext cx="90919" cy="163760"/>
              <a:chOff x="908050" y="1885950"/>
              <a:chExt cx="313536" cy="318032"/>
            </a:xfrm>
          </p:grpSpPr>
          <p:sp>
            <p:nvSpPr>
              <p:cNvPr id="357" name="Oval 356"/>
              <p:cNvSpPr/>
              <p:nvPr/>
            </p:nvSpPr>
            <p:spPr>
              <a:xfrm>
                <a:off x="908050" y="1936750"/>
                <a:ext cx="311150" cy="120650"/>
              </a:xfrm>
              <a:prstGeom prst="ellipse">
                <a:avLst/>
              </a:prstGeom>
              <a:noFill/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358" name="Oval 357"/>
              <p:cNvSpPr/>
              <p:nvPr/>
            </p:nvSpPr>
            <p:spPr>
              <a:xfrm>
                <a:off x="908050" y="1987550"/>
                <a:ext cx="311150" cy="120650"/>
              </a:xfrm>
              <a:prstGeom prst="ellipse">
                <a:avLst/>
              </a:prstGeom>
              <a:noFill/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359" name="Oval 358"/>
              <p:cNvSpPr/>
              <p:nvPr/>
            </p:nvSpPr>
            <p:spPr>
              <a:xfrm>
                <a:off x="908050" y="2038350"/>
                <a:ext cx="311150" cy="120650"/>
              </a:xfrm>
              <a:prstGeom prst="ellipse">
                <a:avLst/>
              </a:prstGeom>
              <a:noFill/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cxnSp>
            <p:nvCxnSpPr>
              <p:cNvPr id="360" name="Straight Arrow Connector 359"/>
              <p:cNvCxnSpPr/>
              <p:nvPr/>
            </p:nvCxnSpPr>
            <p:spPr>
              <a:xfrm flipV="1">
                <a:off x="911501" y="1885950"/>
                <a:ext cx="0" cy="101068"/>
              </a:xfrm>
              <a:prstGeom prst="straightConnector1">
                <a:avLst/>
              </a:prstGeom>
              <a:noFill/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361" name="Straight Arrow Connector 360"/>
              <p:cNvCxnSpPr/>
              <p:nvPr/>
            </p:nvCxnSpPr>
            <p:spPr>
              <a:xfrm flipV="1">
                <a:off x="1221586" y="2102914"/>
                <a:ext cx="0" cy="101068"/>
              </a:xfrm>
              <a:prstGeom prst="straightConnector1">
                <a:avLst/>
              </a:prstGeom>
              <a:noFill/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grpSp>
        <p:nvGrpSpPr>
          <p:cNvPr id="294" name="Group 293"/>
          <p:cNvGrpSpPr/>
          <p:nvPr/>
        </p:nvGrpSpPr>
        <p:grpSpPr>
          <a:xfrm>
            <a:off x="5482637" y="3287297"/>
            <a:ext cx="285710" cy="401608"/>
            <a:chOff x="692406" y="3123760"/>
            <a:chExt cx="295991" cy="382188"/>
          </a:xfrm>
        </p:grpSpPr>
        <p:sp>
          <p:nvSpPr>
            <p:cNvPr id="335" name="Rectangle 334"/>
            <p:cNvSpPr>
              <a:spLocks noChangeArrowheads="1"/>
            </p:cNvSpPr>
            <p:nvPr/>
          </p:nvSpPr>
          <p:spPr bwMode="auto">
            <a:xfrm>
              <a:off x="692406" y="3175000"/>
              <a:ext cx="295991" cy="330948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/>
            </a:p>
          </p:txBody>
        </p:sp>
        <p:grpSp>
          <p:nvGrpSpPr>
            <p:cNvPr id="336" name="Group 335"/>
            <p:cNvGrpSpPr/>
            <p:nvPr/>
          </p:nvGrpSpPr>
          <p:grpSpPr>
            <a:xfrm rot="60000">
              <a:off x="744590" y="3349392"/>
              <a:ext cx="94947" cy="149894"/>
              <a:chOff x="1416021" y="2705837"/>
              <a:chExt cx="108484" cy="171265"/>
            </a:xfrm>
          </p:grpSpPr>
          <p:cxnSp>
            <p:nvCxnSpPr>
              <p:cNvPr id="345" name="AutoShape 14"/>
              <p:cNvCxnSpPr>
                <a:cxnSpLocks noChangeShapeType="1"/>
              </p:cNvCxnSpPr>
              <p:nvPr/>
            </p:nvCxnSpPr>
            <p:spPr bwMode="auto">
              <a:xfrm rot="16124667">
                <a:off x="1472641" y="2825237"/>
                <a:ext cx="0" cy="103729"/>
              </a:xfrm>
              <a:prstGeom prst="straightConnector1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46" name="AutoShape 16"/>
              <p:cNvCxnSpPr>
                <a:cxnSpLocks noChangeShapeType="1"/>
              </p:cNvCxnSpPr>
              <p:nvPr/>
            </p:nvCxnSpPr>
            <p:spPr bwMode="auto">
              <a:xfrm rot="16124667" flipV="1">
                <a:off x="1456803" y="2801088"/>
                <a:ext cx="30998" cy="103729"/>
              </a:xfrm>
              <a:prstGeom prst="straightConnector1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47" name="AutoShape 17"/>
              <p:cNvCxnSpPr>
                <a:cxnSpLocks noChangeShapeType="1"/>
              </p:cNvCxnSpPr>
              <p:nvPr/>
            </p:nvCxnSpPr>
            <p:spPr bwMode="auto">
              <a:xfrm rot="16124667" flipH="1" flipV="1">
                <a:off x="1456123" y="2770098"/>
                <a:ext cx="30998" cy="103729"/>
              </a:xfrm>
              <a:prstGeom prst="straightConnector1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48" name="AutoShape 19"/>
              <p:cNvCxnSpPr>
                <a:cxnSpLocks noChangeShapeType="1"/>
              </p:cNvCxnSpPr>
              <p:nvPr/>
            </p:nvCxnSpPr>
            <p:spPr bwMode="auto">
              <a:xfrm rot="16124667" flipV="1">
                <a:off x="1455444" y="2739108"/>
                <a:ext cx="30998" cy="103729"/>
              </a:xfrm>
              <a:prstGeom prst="straightConnector1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49" name="AutoShape 23"/>
              <p:cNvCxnSpPr>
                <a:cxnSpLocks noChangeShapeType="1"/>
              </p:cNvCxnSpPr>
              <p:nvPr/>
            </p:nvCxnSpPr>
            <p:spPr bwMode="auto">
              <a:xfrm rot="16124667" flipH="1" flipV="1">
                <a:off x="1453406" y="2706230"/>
                <a:ext cx="30998" cy="103729"/>
              </a:xfrm>
              <a:prstGeom prst="straightConnector1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50" name="AutoShape 25"/>
              <p:cNvCxnSpPr>
                <a:cxnSpLocks noChangeShapeType="1"/>
              </p:cNvCxnSpPr>
              <p:nvPr/>
            </p:nvCxnSpPr>
            <p:spPr bwMode="auto">
              <a:xfrm rot="16124667" flipV="1">
                <a:off x="1452727" y="2669471"/>
                <a:ext cx="30997" cy="103729"/>
              </a:xfrm>
              <a:prstGeom prst="straightConnector1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51" name="AutoShape 14"/>
              <p:cNvCxnSpPr>
                <a:cxnSpLocks noChangeShapeType="1"/>
              </p:cNvCxnSpPr>
              <p:nvPr/>
            </p:nvCxnSpPr>
            <p:spPr bwMode="auto">
              <a:xfrm rot="16124667">
                <a:off x="1467886" y="2653976"/>
                <a:ext cx="0" cy="103729"/>
              </a:xfrm>
              <a:prstGeom prst="straightConnector1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337" name="Rectangle 336"/>
            <p:cNvSpPr>
              <a:spLocks noChangeArrowheads="1"/>
            </p:cNvSpPr>
            <p:nvPr/>
          </p:nvSpPr>
          <p:spPr bwMode="auto">
            <a:xfrm>
              <a:off x="733654" y="3243477"/>
              <a:ext cx="209755" cy="880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8" name="Rectangle 337"/>
            <p:cNvSpPr>
              <a:spLocks noChangeArrowheads="1"/>
            </p:cNvSpPr>
            <p:nvPr/>
          </p:nvSpPr>
          <p:spPr bwMode="auto">
            <a:xfrm>
              <a:off x="783105" y="3123760"/>
              <a:ext cx="120724" cy="68712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/>
            </a:p>
          </p:txBody>
        </p:sp>
        <p:grpSp>
          <p:nvGrpSpPr>
            <p:cNvPr id="339" name="Group 338"/>
            <p:cNvGrpSpPr/>
            <p:nvPr/>
          </p:nvGrpSpPr>
          <p:grpSpPr>
            <a:xfrm>
              <a:off x="860480" y="3340467"/>
              <a:ext cx="90919" cy="163760"/>
              <a:chOff x="908050" y="1885950"/>
              <a:chExt cx="313536" cy="318032"/>
            </a:xfrm>
          </p:grpSpPr>
          <p:sp>
            <p:nvSpPr>
              <p:cNvPr id="340" name="Oval 339"/>
              <p:cNvSpPr/>
              <p:nvPr/>
            </p:nvSpPr>
            <p:spPr>
              <a:xfrm>
                <a:off x="908050" y="1936750"/>
                <a:ext cx="311150" cy="120650"/>
              </a:xfrm>
              <a:prstGeom prst="ellipse">
                <a:avLst/>
              </a:prstGeom>
              <a:noFill/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341" name="Oval 340"/>
              <p:cNvSpPr/>
              <p:nvPr/>
            </p:nvSpPr>
            <p:spPr>
              <a:xfrm>
                <a:off x="908050" y="1987550"/>
                <a:ext cx="311150" cy="120650"/>
              </a:xfrm>
              <a:prstGeom prst="ellipse">
                <a:avLst/>
              </a:prstGeom>
              <a:noFill/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342" name="Oval 341"/>
              <p:cNvSpPr/>
              <p:nvPr/>
            </p:nvSpPr>
            <p:spPr>
              <a:xfrm>
                <a:off x="908050" y="2038350"/>
                <a:ext cx="311150" cy="120650"/>
              </a:xfrm>
              <a:prstGeom prst="ellipse">
                <a:avLst/>
              </a:prstGeom>
              <a:noFill/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cxnSp>
            <p:nvCxnSpPr>
              <p:cNvPr id="343" name="Straight Arrow Connector 342"/>
              <p:cNvCxnSpPr/>
              <p:nvPr/>
            </p:nvCxnSpPr>
            <p:spPr>
              <a:xfrm flipV="1">
                <a:off x="911501" y="1885950"/>
                <a:ext cx="0" cy="101068"/>
              </a:xfrm>
              <a:prstGeom prst="straightConnector1">
                <a:avLst/>
              </a:prstGeom>
              <a:noFill/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344" name="Straight Arrow Connector 343"/>
              <p:cNvCxnSpPr/>
              <p:nvPr/>
            </p:nvCxnSpPr>
            <p:spPr>
              <a:xfrm flipV="1">
                <a:off x="1221586" y="2102914"/>
                <a:ext cx="0" cy="101068"/>
              </a:xfrm>
              <a:prstGeom prst="straightConnector1">
                <a:avLst/>
              </a:prstGeom>
              <a:noFill/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grpSp>
        <p:nvGrpSpPr>
          <p:cNvPr id="6" name="Group 5"/>
          <p:cNvGrpSpPr/>
          <p:nvPr/>
        </p:nvGrpSpPr>
        <p:grpSpPr>
          <a:xfrm>
            <a:off x="2514394" y="1923976"/>
            <a:ext cx="3032691" cy="1325730"/>
            <a:chOff x="3923884" y="945036"/>
            <a:chExt cx="2156582" cy="942742"/>
          </a:xfrm>
        </p:grpSpPr>
        <p:sp>
          <p:nvSpPr>
            <p:cNvPr id="298" name="TextBox 297"/>
            <p:cNvSpPr txBox="1"/>
            <p:nvPr/>
          </p:nvSpPr>
          <p:spPr>
            <a:xfrm>
              <a:off x="3923884" y="945036"/>
              <a:ext cx="2156582" cy="2407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Inertial Sensors</a:t>
              </a:r>
              <a:endParaRPr 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01" name="Straight Arrow Connector 300"/>
            <p:cNvCxnSpPr/>
            <p:nvPr/>
          </p:nvCxnSpPr>
          <p:spPr>
            <a:xfrm flipH="1">
              <a:off x="4472719" y="1226686"/>
              <a:ext cx="239424" cy="661092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/>
          <p:cNvGrpSpPr/>
          <p:nvPr/>
        </p:nvGrpSpPr>
        <p:grpSpPr>
          <a:xfrm>
            <a:off x="839756" y="2146216"/>
            <a:ext cx="1940407" cy="699446"/>
            <a:chOff x="2680534" y="879950"/>
            <a:chExt cx="1379846" cy="497383"/>
          </a:xfrm>
        </p:grpSpPr>
        <p:cxnSp>
          <p:nvCxnSpPr>
            <p:cNvPr id="470" name="Straight Arrow Connector 469"/>
            <p:cNvCxnSpPr/>
            <p:nvPr/>
          </p:nvCxnSpPr>
          <p:spPr>
            <a:xfrm>
              <a:off x="3398223" y="1089603"/>
              <a:ext cx="142778" cy="28773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1" name="TextBox 470"/>
            <p:cNvSpPr txBox="1"/>
            <p:nvPr/>
          </p:nvSpPr>
          <p:spPr>
            <a:xfrm>
              <a:off x="2680534" y="879950"/>
              <a:ext cx="1379846" cy="2407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Control </a:t>
              </a:r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Force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2442162" y="3697767"/>
            <a:ext cx="800974" cy="525307"/>
            <a:chOff x="2248405" y="4774326"/>
            <a:chExt cx="518325" cy="342374"/>
          </a:xfrm>
        </p:grpSpPr>
        <p:grpSp>
          <p:nvGrpSpPr>
            <p:cNvPr id="271" name="Group 270"/>
            <p:cNvGrpSpPr/>
            <p:nvPr/>
          </p:nvGrpSpPr>
          <p:grpSpPr>
            <a:xfrm>
              <a:off x="2472905" y="4775603"/>
              <a:ext cx="154416" cy="341097"/>
              <a:chOff x="3270327" y="3252833"/>
              <a:chExt cx="154416" cy="341097"/>
            </a:xfrm>
          </p:grpSpPr>
          <p:cxnSp>
            <p:nvCxnSpPr>
              <p:cNvPr id="404" name="AutoShape 14"/>
              <p:cNvCxnSpPr>
                <a:cxnSpLocks noChangeShapeType="1"/>
              </p:cNvCxnSpPr>
              <p:nvPr/>
            </p:nvCxnSpPr>
            <p:spPr bwMode="auto">
              <a:xfrm rot="16200000">
                <a:off x="3347535" y="3516722"/>
                <a:ext cx="0" cy="154416"/>
              </a:xfrm>
              <a:prstGeom prst="straightConnector1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grpSp>
            <p:nvGrpSpPr>
              <p:cNvPr id="405" name="Group 404"/>
              <p:cNvGrpSpPr>
                <a:grpSpLocks/>
              </p:cNvGrpSpPr>
              <p:nvPr/>
            </p:nvGrpSpPr>
            <p:grpSpPr bwMode="auto">
              <a:xfrm rot="16200000">
                <a:off x="3313425" y="3482612"/>
                <a:ext cx="68219" cy="154416"/>
                <a:chOff x="3527" y="4546"/>
                <a:chExt cx="86" cy="171"/>
              </a:xfrm>
            </p:grpSpPr>
            <p:cxnSp>
              <p:nvCxnSpPr>
                <p:cNvPr id="418" name="AutoShape 16"/>
                <p:cNvCxnSpPr>
                  <a:cxnSpLocks noChangeShapeType="1"/>
                </p:cNvCxnSpPr>
                <p:nvPr/>
              </p:nvCxnSpPr>
              <p:spPr bwMode="auto">
                <a:xfrm flipV="1">
                  <a:off x="3527" y="4546"/>
                  <a:ext cx="43" cy="171"/>
                </a:xfrm>
                <a:prstGeom prst="straightConnector1">
                  <a:avLst/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419" name="AutoShape 17"/>
                <p:cNvCxnSpPr>
                  <a:cxnSpLocks noChangeShapeType="1"/>
                </p:cNvCxnSpPr>
                <p:nvPr/>
              </p:nvCxnSpPr>
              <p:spPr bwMode="auto">
                <a:xfrm flipH="1" flipV="1">
                  <a:off x="3570" y="4546"/>
                  <a:ext cx="43" cy="171"/>
                </a:xfrm>
                <a:prstGeom prst="straightConnector1">
                  <a:avLst/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406" name="Group 405"/>
              <p:cNvGrpSpPr>
                <a:grpSpLocks/>
              </p:cNvGrpSpPr>
              <p:nvPr/>
            </p:nvGrpSpPr>
            <p:grpSpPr bwMode="auto">
              <a:xfrm rot="16200000">
                <a:off x="3313425" y="3414393"/>
                <a:ext cx="68219" cy="154416"/>
                <a:chOff x="3527" y="4546"/>
                <a:chExt cx="86" cy="171"/>
              </a:xfrm>
            </p:grpSpPr>
            <p:cxnSp>
              <p:nvCxnSpPr>
                <p:cNvPr id="416" name="AutoShape 19"/>
                <p:cNvCxnSpPr>
                  <a:cxnSpLocks noChangeShapeType="1"/>
                </p:cNvCxnSpPr>
                <p:nvPr/>
              </p:nvCxnSpPr>
              <p:spPr bwMode="auto">
                <a:xfrm flipV="1">
                  <a:off x="3527" y="4546"/>
                  <a:ext cx="43" cy="171"/>
                </a:xfrm>
                <a:prstGeom prst="straightConnector1">
                  <a:avLst/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417" name="AutoShape 20"/>
                <p:cNvCxnSpPr>
                  <a:cxnSpLocks noChangeShapeType="1"/>
                </p:cNvCxnSpPr>
                <p:nvPr/>
              </p:nvCxnSpPr>
              <p:spPr bwMode="auto">
                <a:xfrm flipH="1" flipV="1">
                  <a:off x="3570" y="4546"/>
                  <a:ext cx="43" cy="171"/>
                </a:xfrm>
                <a:prstGeom prst="straightConnector1">
                  <a:avLst/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407" name="Group 406"/>
              <p:cNvGrpSpPr>
                <a:grpSpLocks/>
              </p:cNvGrpSpPr>
              <p:nvPr/>
            </p:nvGrpSpPr>
            <p:grpSpPr bwMode="auto">
              <a:xfrm rot="16200000">
                <a:off x="3313425" y="3346173"/>
                <a:ext cx="68219" cy="154416"/>
                <a:chOff x="3527" y="4546"/>
                <a:chExt cx="86" cy="171"/>
              </a:xfrm>
            </p:grpSpPr>
            <p:cxnSp>
              <p:nvCxnSpPr>
                <p:cNvPr id="414" name="AutoShape 22"/>
                <p:cNvCxnSpPr>
                  <a:cxnSpLocks noChangeShapeType="1"/>
                </p:cNvCxnSpPr>
                <p:nvPr/>
              </p:nvCxnSpPr>
              <p:spPr bwMode="auto">
                <a:xfrm flipV="1">
                  <a:off x="3527" y="4546"/>
                  <a:ext cx="43" cy="171"/>
                </a:xfrm>
                <a:prstGeom prst="straightConnector1">
                  <a:avLst/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415" name="AutoShape 23"/>
                <p:cNvCxnSpPr>
                  <a:cxnSpLocks noChangeShapeType="1"/>
                </p:cNvCxnSpPr>
                <p:nvPr/>
              </p:nvCxnSpPr>
              <p:spPr bwMode="auto">
                <a:xfrm flipH="1" flipV="1">
                  <a:off x="3570" y="4546"/>
                  <a:ext cx="43" cy="171"/>
                </a:xfrm>
                <a:prstGeom prst="straightConnector1">
                  <a:avLst/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408" name="Group 407"/>
              <p:cNvGrpSpPr>
                <a:grpSpLocks/>
              </p:cNvGrpSpPr>
              <p:nvPr/>
            </p:nvGrpSpPr>
            <p:grpSpPr bwMode="auto">
              <a:xfrm rot="16200000">
                <a:off x="3313425" y="3277954"/>
                <a:ext cx="68219" cy="154416"/>
                <a:chOff x="3527" y="4546"/>
                <a:chExt cx="86" cy="171"/>
              </a:xfrm>
            </p:grpSpPr>
            <p:cxnSp>
              <p:nvCxnSpPr>
                <p:cNvPr id="412" name="AutoShape 25"/>
                <p:cNvCxnSpPr>
                  <a:cxnSpLocks noChangeShapeType="1"/>
                </p:cNvCxnSpPr>
                <p:nvPr/>
              </p:nvCxnSpPr>
              <p:spPr bwMode="auto">
                <a:xfrm flipV="1">
                  <a:off x="3527" y="4546"/>
                  <a:ext cx="43" cy="171"/>
                </a:xfrm>
                <a:prstGeom prst="straightConnector1">
                  <a:avLst/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413" name="AutoShape 26"/>
                <p:cNvCxnSpPr>
                  <a:cxnSpLocks noChangeShapeType="1"/>
                </p:cNvCxnSpPr>
                <p:nvPr/>
              </p:nvCxnSpPr>
              <p:spPr bwMode="auto">
                <a:xfrm flipH="1" flipV="1">
                  <a:off x="3570" y="4546"/>
                  <a:ext cx="43" cy="171"/>
                </a:xfrm>
                <a:prstGeom prst="straightConnector1">
                  <a:avLst/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409" name="Group 408"/>
              <p:cNvGrpSpPr>
                <a:grpSpLocks/>
              </p:cNvGrpSpPr>
              <p:nvPr/>
            </p:nvGrpSpPr>
            <p:grpSpPr bwMode="auto">
              <a:xfrm rot="16200000">
                <a:off x="3313425" y="3209735"/>
                <a:ext cx="68219" cy="154416"/>
                <a:chOff x="3527" y="4546"/>
                <a:chExt cx="86" cy="171"/>
              </a:xfrm>
            </p:grpSpPr>
            <p:cxnSp>
              <p:nvCxnSpPr>
                <p:cNvPr id="410" name="AutoShape 28"/>
                <p:cNvCxnSpPr>
                  <a:cxnSpLocks noChangeShapeType="1"/>
                </p:cNvCxnSpPr>
                <p:nvPr/>
              </p:nvCxnSpPr>
              <p:spPr bwMode="auto">
                <a:xfrm flipV="1">
                  <a:off x="3527" y="4546"/>
                  <a:ext cx="43" cy="171"/>
                </a:xfrm>
                <a:prstGeom prst="straightConnector1">
                  <a:avLst/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411" name="AutoShape 29"/>
                <p:cNvCxnSpPr>
                  <a:cxnSpLocks noChangeShapeType="1"/>
                </p:cNvCxnSpPr>
                <p:nvPr/>
              </p:nvCxnSpPr>
              <p:spPr bwMode="auto">
                <a:xfrm flipH="1" flipV="1">
                  <a:off x="3570" y="4546"/>
                  <a:ext cx="43" cy="171"/>
                </a:xfrm>
                <a:prstGeom prst="straightConnector1">
                  <a:avLst/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  <p:cxnSp>
          <p:nvCxnSpPr>
            <p:cNvPr id="398" name="AutoShape 4"/>
            <p:cNvCxnSpPr>
              <a:cxnSpLocks noChangeShapeType="1"/>
            </p:cNvCxnSpPr>
            <p:nvPr/>
          </p:nvCxnSpPr>
          <p:spPr bwMode="auto">
            <a:xfrm rot="16200000">
              <a:off x="2332386" y="4892852"/>
              <a:ext cx="0" cy="167961"/>
            </a:xfrm>
            <a:prstGeom prst="straightConnector1">
              <a:avLst/>
            </a:prstGeom>
            <a:noFill/>
            <a:ln w="12700">
              <a:solidFill>
                <a:schemeClr val="tx1">
                  <a:lumMod val="85000"/>
                  <a:lumOff val="1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99" name="AutoShape 5"/>
            <p:cNvCxnSpPr>
              <a:cxnSpLocks noChangeShapeType="1"/>
            </p:cNvCxnSpPr>
            <p:nvPr/>
          </p:nvCxnSpPr>
          <p:spPr bwMode="auto">
            <a:xfrm flipV="1">
              <a:off x="2331481" y="4979403"/>
              <a:ext cx="0" cy="135710"/>
            </a:xfrm>
            <a:prstGeom prst="straightConnector1">
              <a:avLst/>
            </a:prstGeom>
            <a:noFill/>
            <a:ln w="12700">
              <a:solidFill>
                <a:schemeClr val="tx1">
                  <a:lumMod val="85000"/>
                  <a:lumOff val="1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03" name="AutoShape 9"/>
            <p:cNvCxnSpPr>
              <a:cxnSpLocks noChangeShapeType="1"/>
            </p:cNvCxnSpPr>
            <p:nvPr/>
          </p:nvCxnSpPr>
          <p:spPr bwMode="auto">
            <a:xfrm flipV="1">
              <a:off x="2331482" y="4778436"/>
              <a:ext cx="0" cy="150008"/>
            </a:xfrm>
            <a:prstGeom prst="straightConnector1">
              <a:avLst/>
            </a:prstGeom>
            <a:noFill/>
            <a:ln w="12700">
              <a:solidFill>
                <a:schemeClr val="tx1">
                  <a:lumMod val="85000"/>
                  <a:lumOff val="1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2" name="Straight Arrow Connector 281"/>
            <p:cNvCxnSpPr/>
            <p:nvPr/>
          </p:nvCxnSpPr>
          <p:spPr>
            <a:xfrm>
              <a:off x="2766730" y="4774326"/>
              <a:ext cx="0" cy="330607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2" name="AutoShape 4"/>
            <p:cNvCxnSpPr>
              <a:cxnSpLocks noChangeShapeType="1"/>
            </p:cNvCxnSpPr>
            <p:nvPr/>
          </p:nvCxnSpPr>
          <p:spPr bwMode="auto">
            <a:xfrm rot="16200000">
              <a:off x="2333322" y="4854519"/>
              <a:ext cx="0" cy="167961"/>
            </a:xfrm>
            <a:prstGeom prst="straightConnector1">
              <a:avLst/>
            </a:prstGeom>
            <a:noFill/>
            <a:ln w="12700">
              <a:solidFill>
                <a:schemeClr val="tx1">
                  <a:lumMod val="85000"/>
                  <a:lumOff val="1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23" name="Group 422"/>
          <p:cNvGrpSpPr/>
          <p:nvPr/>
        </p:nvGrpSpPr>
        <p:grpSpPr>
          <a:xfrm flipH="1">
            <a:off x="5623655" y="3697767"/>
            <a:ext cx="800974" cy="525307"/>
            <a:chOff x="2248405" y="4774326"/>
            <a:chExt cx="518325" cy="342374"/>
          </a:xfrm>
        </p:grpSpPr>
        <p:grpSp>
          <p:nvGrpSpPr>
            <p:cNvPr id="424" name="Group 423"/>
            <p:cNvGrpSpPr/>
            <p:nvPr/>
          </p:nvGrpSpPr>
          <p:grpSpPr>
            <a:xfrm>
              <a:off x="2472905" y="4775603"/>
              <a:ext cx="154416" cy="341097"/>
              <a:chOff x="3270327" y="3252833"/>
              <a:chExt cx="154416" cy="341097"/>
            </a:xfrm>
          </p:grpSpPr>
          <p:cxnSp>
            <p:nvCxnSpPr>
              <p:cNvPr id="430" name="AutoShape 14"/>
              <p:cNvCxnSpPr>
                <a:cxnSpLocks noChangeShapeType="1"/>
              </p:cNvCxnSpPr>
              <p:nvPr/>
            </p:nvCxnSpPr>
            <p:spPr bwMode="auto">
              <a:xfrm rot="16200000">
                <a:off x="3347535" y="3516722"/>
                <a:ext cx="0" cy="154416"/>
              </a:xfrm>
              <a:prstGeom prst="straightConnector1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grpSp>
            <p:nvGrpSpPr>
              <p:cNvPr id="431" name="Group 430"/>
              <p:cNvGrpSpPr>
                <a:grpSpLocks/>
              </p:cNvGrpSpPr>
              <p:nvPr/>
            </p:nvGrpSpPr>
            <p:grpSpPr bwMode="auto">
              <a:xfrm rot="16200000">
                <a:off x="3313425" y="3482612"/>
                <a:ext cx="68219" cy="154416"/>
                <a:chOff x="3527" y="4546"/>
                <a:chExt cx="86" cy="171"/>
              </a:xfrm>
            </p:grpSpPr>
            <p:cxnSp>
              <p:nvCxnSpPr>
                <p:cNvPr id="444" name="AutoShape 16"/>
                <p:cNvCxnSpPr>
                  <a:cxnSpLocks noChangeShapeType="1"/>
                </p:cNvCxnSpPr>
                <p:nvPr/>
              </p:nvCxnSpPr>
              <p:spPr bwMode="auto">
                <a:xfrm flipV="1">
                  <a:off x="3527" y="4546"/>
                  <a:ext cx="43" cy="171"/>
                </a:xfrm>
                <a:prstGeom prst="straightConnector1">
                  <a:avLst/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445" name="AutoShape 17"/>
                <p:cNvCxnSpPr>
                  <a:cxnSpLocks noChangeShapeType="1"/>
                </p:cNvCxnSpPr>
                <p:nvPr/>
              </p:nvCxnSpPr>
              <p:spPr bwMode="auto">
                <a:xfrm flipH="1" flipV="1">
                  <a:off x="3570" y="4546"/>
                  <a:ext cx="43" cy="171"/>
                </a:xfrm>
                <a:prstGeom prst="straightConnector1">
                  <a:avLst/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432" name="Group 431"/>
              <p:cNvGrpSpPr>
                <a:grpSpLocks/>
              </p:cNvGrpSpPr>
              <p:nvPr/>
            </p:nvGrpSpPr>
            <p:grpSpPr bwMode="auto">
              <a:xfrm rot="16200000">
                <a:off x="3313425" y="3414393"/>
                <a:ext cx="68219" cy="154416"/>
                <a:chOff x="3527" y="4546"/>
                <a:chExt cx="86" cy="171"/>
              </a:xfrm>
            </p:grpSpPr>
            <p:cxnSp>
              <p:nvCxnSpPr>
                <p:cNvPr id="442" name="AutoShape 19"/>
                <p:cNvCxnSpPr>
                  <a:cxnSpLocks noChangeShapeType="1"/>
                </p:cNvCxnSpPr>
                <p:nvPr/>
              </p:nvCxnSpPr>
              <p:spPr bwMode="auto">
                <a:xfrm flipV="1">
                  <a:off x="3527" y="4546"/>
                  <a:ext cx="43" cy="171"/>
                </a:xfrm>
                <a:prstGeom prst="straightConnector1">
                  <a:avLst/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443" name="AutoShape 20"/>
                <p:cNvCxnSpPr>
                  <a:cxnSpLocks noChangeShapeType="1"/>
                </p:cNvCxnSpPr>
                <p:nvPr/>
              </p:nvCxnSpPr>
              <p:spPr bwMode="auto">
                <a:xfrm flipH="1" flipV="1">
                  <a:off x="3570" y="4546"/>
                  <a:ext cx="43" cy="171"/>
                </a:xfrm>
                <a:prstGeom prst="straightConnector1">
                  <a:avLst/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433" name="Group 432"/>
              <p:cNvGrpSpPr>
                <a:grpSpLocks/>
              </p:cNvGrpSpPr>
              <p:nvPr/>
            </p:nvGrpSpPr>
            <p:grpSpPr bwMode="auto">
              <a:xfrm rot="16200000">
                <a:off x="3313425" y="3346173"/>
                <a:ext cx="68219" cy="154416"/>
                <a:chOff x="3527" y="4546"/>
                <a:chExt cx="86" cy="171"/>
              </a:xfrm>
            </p:grpSpPr>
            <p:cxnSp>
              <p:nvCxnSpPr>
                <p:cNvPr id="440" name="AutoShape 22"/>
                <p:cNvCxnSpPr>
                  <a:cxnSpLocks noChangeShapeType="1"/>
                </p:cNvCxnSpPr>
                <p:nvPr/>
              </p:nvCxnSpPr>
              <p:spPr bwMode="auto">
                <a:xfrm flipV="1">
                  <a:off x="3527" y="4546"/>
                  <a:ext cx="43" cy="171"/>
                </a:xfrm>
                <a:prstGeom prst="straightConnector1">
                  <a:avLst/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441" name="AutoShape 23"/>
                <p:cNvCxnSpPr>
                  <a:cxnSpLocks noChangeShapeType="1"/>
                </p:cNvCxnSpPr>
                <p:nvPr/>
              </p:nvCxnSpPr>
              <p:spPr bwMode="auto">
                <a:xfrm flipH="1" flipV="1">
                  <a:off x="3570" y="4546"/>
                  <a:ext cx="43" cy="171"/>
                </a:xfrm>
                <a:prstGeom prst="straightConnector1">
                  <a:avLst/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434" name="Group 433"/>
              <p:cNvGrpSpPr>
                <a:grpSpLocks/>
              </p:cNvGrpSpPr>
              <p:nvPr/>
            </p:nvGrpSpPr>
            <p:grpSpPr bwMode="auto">
              <a:xfrm rot="16200000">
                <a:off x="3313425" y="3277954"/>
                <a:ext cx="68219" cy="154416"/>
                <a:chOff x="3527" y="4546"/>
                <a:chExt cx="86" cy="171"/>
              </a:xfrm>
            </p:grpSpPr>
            <p:cxnSp>
              <p:nvCxnSpPr>
                <p:cNvPr id="438" name="AutoShape 25"/>
                <p:cNvCxnSpPr>
                  <a:cxnSpLocks noChangeShapeType="1"/>
                </p:cNvCxnSpPr>
                <p:nvPr/>
              </p:nvCxnSpPr>
              <p:spPr bwMode="auto">
                <a:xfrm flipV="1">
                  <a:off x="3527" y="4546"/>
                  <a:ext cx="43" cy="171"/>
                </a:xfrm>
                <a:prstGeom prst="straightConnector1">
                  <a:avLst/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439" name="AutoShape 26"/>
                <p:cNvCxnSpPr>
                  <a:cxnSpLocks noChangeShapeType="1"/>
                </p:cNvCxnSpPr>
                <p:nvPr/>
              </p:nvCxnSpPr>
              <p:spPr bwMode="auto">
                <a:xfrm flipH="1" flipV="1">
                  <a:off x="3570" y="4546"/>
                  <a:ext cx="43" cy="171"/>
                </a:xfrm>
                <a:prstGeom prst="straightConnector1">
                  <a:avLst/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435" name="Group 434"/>
              <p:cNvGrpSpPr>
                <a:grpSpLocks/>
              </p:cNvGrpSpPr>
              <p:nvPr/>
            </p:nvGrpSpPr>
            <p:grpSpPr bwMode="auto">
              <a:xfrm rot="16200000">
                <a:off x="3313425" y="3209735"/>
                <a:ext cx="68219" cy="154416"/>
                <a:chOff x="3527" y="4546"/>
                <a:chExt cx="86" cy="171"/>
              </a:xfrm>
            </p:grpSpPr>
            <p:cxnSp>
              <p:nvCxnSpPr>
                <p:cNvPr id="436" name="AutoShape 28"/>
                <p:cNvCxnSpPr>
                  <a:cxnSpLocks noChangeShapeType="1"/>
                </p:cNvCxnSpPr>
                <p:nvPr/>
              </p:nvCxnSpPr>
              <p:spPr bwMode="auto">
                <a:xfrm flipV="1">
                  <a:off x="3527" y="4546"/>
                  <a:ext cx="43" cy="171"/>
                </a:xfrm>
                <a:prstGeom prst="straightConnector1">
                  <a:avLst/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437" name="AutoShape 29"/>
                <p:cNvCxnSpPr>
                  <a:cxnSpLocks noChangeShapeType="1"/>
                </p:cNvCxnSpPr>
                <p:nvPr/>
              </p:nvCxnSpPr>
              <p:spPr bwMode="auto">
                <a:xfrm flipH="1" flipV="1">
                  <a:off x="3570" y="4546"/>
                  <a:ext cx="43" cy="171"/>
                </a:xfrm>
                <a:prstGeom prst="straightConnector1">
                  <a:avLst/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  <p:cxnSp>
          <p:nvCxnSpPr>
            <p:cNvPr id="425" name="AutoShape 4"/>
            <p:cNvCxnSpPr>
              <a:cxnSpLocks noChangeShapeType="1"/>
            </p:cNvCxnSpPr>
            <p:nvPr/>
          </p:nvCxnSpPr>
          <p:spPr bwMode="auto">
            <a:xfrm rot="16200000">
              <a:off x="2332386" y="4892852"/>
              <a:ext cx="0" cy="167961"/>
            </a:xfrm>
            <a:prstGeom prst="straightConnector1">
              <a:avLst/>
            </a:prstGeom>
            <a:noFill/>
            <a:ln w="12700">
              <a:solidFill>
                <a:schemeClr val="tx1">
                  <a:lumMod val="85000"/>
                  <a:lumOff val="1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26" name="AutoShape 5"/>
            <p:cNvCxnSpPr>
              <a:cxnSpLocks noChangeShapeType="1"/>
            </p:cNvCxnSpPr>
            <p:nvPr/>
          </p:nvCxnSpPr>
          <p:spPr bwMode="auto">
            <a:xfrm flipV="1">
              <a:off x="2331481" y="4979403"/>
              <a:ext cx="0" cy="135710"/>
            </a:xfrm>
            <a:prstGeom prst="straightConnector1">
              <a:avLst/>
            </a:prstGeom>
            <a:noFill/>
            <a:ln w="12700">
              <a:solidFill>
                <a:schemeClr val="tx1">
                  <a:lumMod val="85000"/>
                  <a:lumOff val="1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27" name="AutoShape 9"/>
            <p:cNvCxnSpPr>
              <a:cxnSpLocks noChangeShapeType="1"/>
            </p:cNvCxnSpPr>
            <p:nvPr/>
          </p:nvCxnSpPr>
          <p:spPr bwMode="auto">
            <a:xfrm flipV="1">
              <a:off x="2331482" y="4778436"/>
              <a:ext cx="0" cy="150008"/>
            </a:xfrm>
            <a:prstGeom prst="straightConnector1">
              <a:avLst/>
            </a:prstGeom>
            <a:noFill/>
            <a:ln w="12700">
              <a:solidFill>
                <a:schemeClr val="tx1">
                  <a:lumMod val="85000"/>
                  <a:lumOff val="1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28" name="Straight Arrow Connector 427"/>
            <p:cNvCxnSpPr/>
            <p:nvPr/>
          </p:nvCxnSpPr>
          <p:spPr>
            <a:xfrm>
              <a:off x="2766730" y="4774326"/>
              <a:ext cx="0" cy="330607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9" name="AutoShape 4"/>
            <p:cNvCxnSpPr>
              <a:cxnSpLocks noChangeShapeType="1"/>
            </p:cNvCxnSpPr>
            <p:nvPr/>
          </p:nvCxnSpPr>
          <p:spPr bwMode="auto">
            <a:xfrm rot="16200000">
              <a:off x="2333322" y="4854519"/>
              <a:ext cx="0" cy="167961"/>
            </a:xfrm>
            <a:prstGeom prst="straightConnector1">
              <a:avLst/>
            </a:prstGeom>
            <a:noFill/>
            <a:ln w="12700">
              <a:solidFill>
                <a:schemeClr val="tx1">
                  <a:lumMod val="85000"/>
                  <a:lumOff val="1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46" name="Group 445"/>
          <p:cNvGrpSpPr/>
          <p:nvPr/>
        </p:nvGrpSpPr>
        <p:grpSpPr>
          <a:xfrm rot="16200000">
            <a:off x="1821658" y="3128799"/>
            <a:ext cx="743626" cy="527101"/>
            <a:chOff x="2248405" y="4775603"/>
            <a:chExt cx="484665" cy="341097"/>
          </a:xfrm>
        </p:grpSpPr>
        <p:grpSp>
          <p:nvGrpSpPr>
            <p:cNvPr id="447" name="Group 446"/>
            <p:cNvGrpSpPr/>
            <p:nvPr/>
          </p:nvGrpSpPr>
          <p:grpSpPr>
            <a:xfrm>
              <a:off x="2472905" y="4775603"/>
              <a:ext cx="154416" cy="341097"/>
              <a:chOff x="3270327" y="3252833"/>
              <a:chExt cx="154416" cy="341097"/>
            </a:xfrm>
          </p:grpSpPr>
          <p:cxnSp>
            <p:nvCxnSpPr>
              <p:cNvPr id="453" name="AutoShape 14"/>
              <p:cNvCxnSpPr>
                <a:cxnSpLocks noChangeShapeType="1"/>
              </p:cNvCxnSpPr>
              <p:nvPr/>
            </p:nvCxnSpPr>
            <p:spPr bwMode="auto">
              <a:xfrm rot="16200000">
                <a:off x="3347535" y="3516722"/>
                <a:ext cx="0" cy="154416"/>
              </a:xfrm>
              <a:prstGeom prst="straightConnector1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grpSp>
            <p:nvGrpSpPr>
              <p:cNvPr id="454" name="Group 453"/>
              <p:cNvGrpSpPr>
                <a:grpSpLocks/>
              </p:cNvGrpSpPr>
              <p:nvPr/>
            </p:nvGrpSpPr>
            <p:grpSpPr bwMode="auto">
              <a:xfrm rot="16200000">
                <a:off x="3313425" y="3482612"/>
                <a:ext cx="68219" cy="154416"/>
                <a:chOff x="3527" y="4546"/>
                <a:chExt cx="86" cy="171"/>
              </a:xfrm>
            </p:grpSpPr>
            <p:cxnSp>
              <p:nvCxnSpPr>
                <p:cNvPr id="467" name="AutoShape 16"/>
                <p:cNvCxnSpPr>
                  <a:cxnSpLocks noChangeShapeType="1"/>
                </p:cNvCxnSpPr>
                <p:nvPr/>
              </p:nvCxnSpPr>
              <p:spPr bwMode="auto">
                <a:xfrm flipV="1">
                  <a:off x="3527" y="4546"/>
                  <a:ext cx="43" cy="171"/>
                </a:xfrm>
                <a:prstGeom prst="straightConnector1">
                  <a:avLst/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468" name="AutoShape 17"/>
                <p:cNvCxnSpPr>
                  <a:cxnSpLocks noChangeShapeType="1"/>
                </p:cNvCxnSpPr>
                <p:nvPr/>
              </p:nvCxnSpPr>
              <p:spPr bwMode="auto">
                <a:xfrm flipH="1" flipV="1">
                  <a:off x="3570" y="4546"/>
                  <a:ext cx="43" cy="171"/>
                </a:xfrm>
                <a:prstGeom prst="straightConnector1">
                  <a:avLst/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455" name="Group 454"/>
              <p:cNvGrpSpPr>
                <a:grpSpLocks/>
              </p:cNvGrpSpPr>
              <p:nvPr/>
            </p:nvGrpSpPr>
            <p:grpSpPr bwMode="auto">
              <a:xfrm rot="16200000">
                <a:off x="3313425" y="3414393"/>
                <a:ext cx="68219" cy="154416"/>
                <a:chOff x="3527" y="4546"/>
                <a:chExt cx="86" cy="171"/>
              </a:xfrm>
            </p:grpSpPr>
            <p:cxnSp>
              <p:nvCxnSpPr>
                <p:cNvPr id="465" name="AutoShape 19"/>
                <p:cNvCxnSpPr>
                  <a:cxnSpLocks noChangeShapeType="1"/>
                </p:cNvCxnSpPr>
                <p:nvPr/>
              </p:nvCxnSpPr>
              <p:spPr bwMode="auto">
                <a:xfrm flipV="1">
                  <a:off x="3527" y="4546"/>
                  <a:ext cx="43" cy="171"/>
                </a:xfrm>
                <a:prstGeom prst="straightConnector1">
                  <a:avLst/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466" name="AutoShape 20"/>
                <p:cNvCxnSpPr>
                  <a:cxnSpLocks noChangeShapeType="1"/>
                </p:cNvCxnSpPr>
                <p:nvPr/>
              </p:nvCxnSpPr>
              <p:spPr bwMode="auto">
                <a:xfrm flipH="1" flipV="1">
                  <a:off x="3570" y="4546"/>
                  <a:ext cx="43" cy="171"/>
                </a:xfrm>
                <a:prstGeom prst="straightConnector1">
                  <a:avLst/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456" name="Group 455"/>
              <p:cNvGrpSpPr>
                <a:grpSpLocks/>
              </p:cNvGrpSpPr>
              <p:nvPr/>
            </p:nvGrpSpPr>
            <p:grpSpPr bwMode="auto">
              <a:xfrm rot="16200000">
                <a:off x="3313425" y="3346173"/>
                <a:ext cx="68219" cy="154416"/>
                <a:chOff x="3527" y="4546"/>
                <a:chExt cx="86" cy="171"/>
              </a:xfrm>
            </p:grpSpPr>
            <p:cxnSp>
              <p:nvCxnSpPr>
                <p:cNvPr id="463" name="AutoShape 22"/>
                <p:cNvCxnSpPr>
                  <a:cxnSpLocks noChangeShapeType="1"/>
                </p:cNvCxnSpPr>
                <p:nvPr/>
              </p:nvCxnSpPr>
              <p:spPr bwMode="auto">
                <a:xfrm flipV="1">
                  <a:off x="3527" y="4546"/>
                  <a:ext cx="43" cy="171"/>
                </a:xfrm>
                <a:prstGeom prst="straightConnector1">
                  <a:avLst/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464" name="AutoShape 23"/>
                <p:cNvCxnSpPr>
                  <a:cxnSpLocks noChangeShapeType="1"/>
                </p:cNvCxnSpPr>
                <p:nvPr/>
              </p:nvCxnSpPr>
              <p:spPr bwMode="auto">
                <a:xfrm flipH="1" flipV="1">
                  <a:off x="3570" y="4546"/>
                  <a:ext cx="43" cy="171"/>
                </a:xfrm>
                <a:prstGeom prst="straightConnector1">
                  <a:avLst/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457" name="Group 456"/>
              <p:cNvGrpSpPr>
                <a:grpSpLocks/>
              </p:cNvGrpSpPr>
              <p:nvPr/>
            </p:nvGrpSpPr>
            <p:grpSpPr bwMode="auto">
              <a:xfrm rot="16200000">
                <a:off x="3313425" y="3277954"/>
                <a:ext cx="68219" cy="154416"/>
                <a:chOff x="3527" y="4546"/>
                <a:chExt cx="86" cy="171"/>
              </a:xfrm>
            </p:grpSpPr>
            <p:cxnSp>
              <p:nvCxnSpPr>
                <p:cNvPr id="461" name="AutoShape 25"/>
                <p:cNvCxnSpPr>
                  <a:cxnSpLocks noChangeShapeType="1"/>
                </p:cNvCxnSpPr>
                <p:nvPr/>
              </p:nvCxnSpPr>
              <p:spPr bwMode="auto">
                <a:xfrm flipV="1">
                  <a:off x="3527" y="4546"/>
                  <a:ext cx="43" cy="171"/>
                </a:xfrm>
                <a:prstGeom prst="straightConnector1">
                  <a:avLst/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462" name="AutoShape 26"/>
                <p:cNvCxnSpPr>
                  <a:cxnSpLocks noChangeShapeType="1"/>
                </p:cNvCxnSpPr>
                <p:nvPr/>
              </p:nvCxnSpPr>
              <p:spPr bwMode="auto">
                <a:xfrm flipH="1" flipV="1">
                  <a:off x="3570" y="4546"/>
                  <a:ext cx="43" cy="171"/>
                </a:xfrm>
                <a:prstGeom prst="straightConnector1">
                  <a:avLst/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458" name="Group 457"/>
              <p:cNvGrpSpPr>
                <a:grpSpLocks/>
              </p:cNvGrpSpPr>
              <p:nvPr/>
            </p:nvGrpSpPr>
            <p:grpSpPr bwMode="auto">
              <a:xfrm rot="16200000">
                <a:off x="3313425" y="3209735"/>
                <a:ext cx="68219" cy="154416"/>
                <a:chOff x="3527" y="4546"/>
                <a:chExt cx="86" cy="171"/>
              </a:xfrm>
            </p:grpSpPr>
            <p:cxnSp>
              <p:nvCxnSpPr>
                <p:cNvPr id="459" name="AutoShape 28"/>
                <p:cNvCxnSpPr>
                  <a:cxnSpLocks noChangeShapeType="1"/>
                </p:cNvCxnSpPr>
                <p:nvPr/>
              </p:nvCxnSpPr>
              <p:spPr bwMode="auto">
                <a:xfrm flipV="1">
                  <a:off x="3527" y="4546"/>
                  <a:ext cx="43" cy="171"/>
                </a:xfrm>
                <a:prstGeom prst="straightConnector1">
                  <a:avLst/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460" name="AutoShape 29"/>
                <p:cNvCxnSpPr>
                  <a:cxnSpLocks noChangeShapeType="1"/>
                </p:cNvCxnSpPr>
                <p:nvPr/>
              </p:nvCxnSpPr>
              <p:spPr bwMode="auto">
                <a:xfrm flipH="1" flipV="1">
                  <a:off x="3570" y="4546"/>
                  <a:ext cx="43" cy="171"/>
                </a:xfrm>
                <a:prstGeom prst="straightConnector1">
                  <a:avLst/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  <p:cxnSp>
          <p:nvCxnSpPr>
            <p:cNvPr id="448" name="AutoShape 4"/>
            <p:cNvCxnSpPr>
              <a:cxnSpLocks noChangeShapeType="1"/>
            </p:cNvCxnSpPr>
            <p:nvPr/>
          </p:nvCxnSpPr>
          <p:spPr bwMode="auto">
            <a:xfrm rot="16200000">
              <a:off x="2332386" y="4892852"/>
              <a:ext cx="0" cy="167961"/>
            </a:xfrm>
            <a:prstGeom prst="straightConnector1">
              <a:avLst/>
            </a:prstGeom>
            <a:noFill/>
            <a:ln w="12700">
              <a:solidFill>
                <a:schemeClr val="tx1">
                  <a:lumMod val="85000"/>
                  <a:lumOff val="1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49" name="AutoShape 5"/>
            <p:cNvCxnSpPr>
              <a:cxnSpLocks noChangeShapeType="1"/>
            </p:cNvCxnSpPr>
            <p:nvPr/>
          </p:nvCxnSpPr>
          <p:spPr bwMode="auto">
            <a:xfrm flipV="1">
              <a:off x="2331481" y="4979403"/>
              <a:ext cx="0" cy="135710"/>
            </a:xfrm>
            <a:prstGeom prst="straightConnector1">
              <a:avLst/>
            </a:prstGeom>
            <a:noFill/>
            <a:ln w="12700">
              <a:solidFill>
                <a:schemeClr val="tx1">
                  <a:lumMod val="85000"/>
                  <a:lumOff val="1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50" name="AutoShape 9"/>
            <p:cNvCxnSpPr>
              <a:cxnSpLocks noChangeShapeType="1"/>
            </p:cNvCxnSpPr>
            <p:nvPr/>
          </p:nvCxnSpPr>
          <p:spPr bwMode="auto">
            <a:xfrm flipV="1">
              <a:off x="2331482" y="4778436"/>
              <a:ext cx="0" cy="150008"/>
            </a:xfrm>
            <a:prstGeom prst="straightConnector1">
              <a:avLst/>
            </a:prstGeom>
            <a:noFill/>
            <a:ln w="12700">
              <a:solidFill>
                <a:schemeClr val="tx1">
                  <a:lumMod val="85000"/>
                  <a:lumOff val="1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51" name="Straight Arrow Connector 450"/>
            <p:cNvCxnSpPr/>
            <p:nvPr/>
          </p:nvCxnSpPr>
          <p:spPr>
            <a:xfrm>
              <a:off x="2733070" y="4779936"/>
              <a:ext cx="0" cy="330607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2" name="AutoShape 4"/>
            <p:cNvCxnSpPr>
              <a:cxnSpLocks noChangeShapeType="1"/>
            </p:cNvCxnSpPr>
            <p:nvPr/>
          </p:nvCxnSpPr>
          <p:spPr bwMode="auto">
            <a:xfrm rot="16200000">
              <a:off x="2333322" y="4854519"/>
              <a:ext cx="0" cy="167961"/>
            </a:xfrm>
            <a:prstGeom prst="straightConnector1">
              <a:avLst/>
            </a:prstGeom>
            <a:noFill/>
            <a:ln w="12700">
              <a:solidFill>
                <a:schemeClr val="tx1">
                  <a:lumMod val="85000"/>
                  <a:lumOff val="1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469" name="Rectangle 468"/>
          <p:cNvSpPr>
            <a:spLocks noChangeArrowheads="1"/>
          </p:cNvSpPr>
          <p:nvPr/>
        </p:nvSpPr>
        <p:spPr bwMode="auto">
          <a:xfrm rot="16200000">
            <a:off x="1088185" y="3388603"/>
            <a:ext cx="1273863" cy="414661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sz="1600"/>
          </a:p>
        </p:txBody>
      </p:sp>
      <p:sp>
        <p:nvSpPr>
          <p:cNvPr id="180" name="Rectangle 179"/>
          <p:cNvSpPr/>
          <p:nvPr/>
        </p:nvSpPr>
        <p:spPr>
          <a:xfrm>
            <a:off x="116690" y="546436"/>
            <a:ext cx="34820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Active </a:t>
            </a:r>
            <a:r>
              <a:rPr lang="en-US" dirty="0">
                <a:latin typeface="Calibri" panose="020F0502020204030204" pitchFamily="34" charset="0"/>
              </a:rPr>
              <a:t>inertial control</a:t>
            </a:r>
            <a:endParaRPr lang="en-US" dirty="0">
              <a:latin typeface="Calibri" panose="020F0502020204030204" pitchFamily="34" charset="0"/>
            </a:endParaRPr>
          </a:p>
        </p:txBody>
      </p:sp>
      <p:grpSp>
        <p:nvGrpSpPr>
          <p:cNvPr id="188" name="Group 187"/>
          <p:cNvGrpSpPr/>
          <p:nvPr/>
        </p:nvGrpSpPr>
        <p:grpSpPr>
          <a:xfrm>
            <a:off x="0" y="0"/>
            <a:ext cx="12598401" cy="352983"/>
            <a:chOff x="0" y="8600"/>
            <a:chExt cx="11601833" cy="352983"/>
          </a:xfrm>
        </p:grpSpPr>
        <p:grpSp>
          <p:nvGrpSpPr>
            <p:cNvPr id="189" name="Group 188"/>
            <p:cNvGrpSpPr/>
            <p:nvPr/>
          </p:nvGrpSpPr>
          <p:grpSpPr>
            <a:xfrm>
              <a:off x="395" y="8600"/>
              <a:ext cx="8529435" cy="352983"/>
              <a:chOff x="395" y="8600"/>
              <a:chExt cx="8529435" cy="352983"/>
            </a:xfrm>
          </p:grpSpPr>
          <p:pic>
            <p:nvPicPr>
              <p:cNvPr id="191" name="Picture 4" descr="http://www.apam.columbia.edu/courses/apph4903x/LIGO_logo.jpg"/>
              <p:cNvPicPr>
                <a:picLocks noChangeAspect="1" noChangeArrowheads="1"/>
              </p:cNvPicPr>
              <p:nvPr/>
            </p:nvPicPr>
            <p:blipFill rotWithShape="1"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sharpenSoften amount="25000"/>
                        </a14:imgEffect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3642" b="32016"/>
              <a:stretch/>
            </p:blipFill>
            <p:spPr bwMode="auto">
              <a:xfrm>
                <a:off x="395" y="8600"/>
                <a:ext cx="627758" cy="292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92" name="Rectangle 191"/>
              <p:cNvSpPr/>
              <p:nvPr/>
            </p:nvSpPr>
            <p:spPr>
              <a:xfrm>
                <a:off x="551900" y="84584"/>
                <a:ext cx="7977930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sz="1200" i="1" kern="0" dirty="0" smtClean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     </a:t>
                </a:r>
                <a:r>
                  <a:rPr lang="en-US" sz="1200" i="1" kern="0" dirty="0" smtClean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An overview of the control layers in LIGO 4km interferometers, F. </a:t>
                </a:r>
                <a:r>
                  <a:rPr lang="en-US" sz="1200" i="1" kern="0" dirty="0" err="1" smtClean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Matichard</a:t>
                </a:r>
                <a:r>
                  <a:rPr lang="en-US" sz="1200" i="1" kern="0" dirty="0" smtClean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, ASPE 2016</a:t>
                </a:r>
                <a:endParaRPr lang="en-US" sz="1200" i="1" kern="0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p:grpSp>
        <p:cxnSp>
          <p:nvCxnSpPr>
            <p:cNvPr id="190" name="Straight Connector 189"/>
            <p:cNvCxnSpPr/>
            <p:nvPr/>
          </p:nvCxnSpPr>
          <p:spPr>
            <a:xfrm>
              <a:off x="0" y="331396"/>
              <a:ext cx="1160183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9384619" y="615806"/>
            <a:ext cx="2395831" cy="2566983"/>
            <a:chOff x="9818037" y="644054"/>
            <a:chExt cx="2395831" cy="2566983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85" name="TextBox 184"/>
                <p:cNvSpPr txBox="1"/>
                <p:nvPr/>
              </p:nvSpPr>
              <p:spPr>
                <a:xfrm>
                  <a:off x="10350251" y="1981324"/>
                  <a:ext cx="495208" cy="489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80" b="1" i="1">
                            <a:latin typeface="Cambria Math"/>
                          </a:rPr>
                          <m:t>𝑭</m:t>
                        </m:r>
                      </m:oMath>
                    </m:oMathPara>
                  </a14:m>
                  <a:endParaRPr lang="en-US" sz="2480" dirty="0"/>
                </a:p>
              </p:txBody>
            </p:sp>
          </mc:Choice>
          <mc:Fallback>
            <p:sp>
              <p:nvSpPr>
                <p:cNvPr id="185" name="TextBox 18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50251" y="1981324"/>
                  <a:ext cx="495208" cy="489775"/>
                </a:xfrm>
                <a:prstGeom prst="rect">
                  <a:avLst/>
                </a:prstGeom>
                <a:blipFill rotWithShape="0"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86" name="Rectangle 185"/>
                <p:cNvSpPr/>
                <p:nvPr/>
              </p:nvSpPr>
              <p:spPr>
                <a:xfrm>
                  <a:off x="10293905" y="2655601"/>
                  <a:ext cx="675031" cy="55543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93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93" b="0" i="1">
                                <a:latin typeface="Cambria Math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893" b="0" i="1">
                                <a:latin typeface="Cambria Math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sz="2893" dirty="0"/>
                </a:p>
              </p:txBody>
            </p:sp>
          </mc:Choice>
          <mc:Fallback>
            <p:sp>
              <p:nvSpPr>
                <p:cNvPr id="186" name="Rectangle 18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93905" y="2655601"/>
                  <a:ext cx="675031" cy="555436"/>
                </a:xfrm>
                <a:prstGeom prst="rect">
                  <a:avLst/>
                </a:prstGeom>
                <a:blipFill rotWithShape="0"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87" name="Straight Connector 186"/>
            <p:cNvCxnSpPr/>
            <p:nvPr/>
          </p:nvCxnSpPr>
          <p:spPr>
            <a:xfrm flipV="1">
              <a:off x="9963184" y="2348097"/>
              <a:ext cx="0" cy="431803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Arrow Connector 192"/>
            <p:cNvCxnSpPr/>
            <p:nvPr/>
          </p:nvCxnSpPr>
          <p:spPr>
            <a:xfrm>
              <a:off x="9960917" y="2783848"/>
              <a:ext cx="513447" cy="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193"/>
            <p:cNvCxnSpPr/>
            <p:nvPr/>
          </p:nvCxnSpPr>
          <p:spPr>
            <a:xfrm flipH="1" flipV="1">
              <a:off x="11213182" y="2045281"/>
              <a:ext cx="3918" cy="722705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Arrow Connector 194"/>
            <p:cNvCxnSpPr/>
            <p:nvPr/>
          </p:nvCxnSpPr>
          <p:spPr>
            <a:xfrm>
              <a:off x="11217459" y="2770881"/>
              <a:ext cx="513447" cy="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96" name="Rectangle 195"/>
                <p:cNvSpPr/>
                <p:nvPr/>
              </p:nvSpPr>
              <p:spPr>
                <a:xfrm>
                  <a:off x="11547715" y="2638376"/>
                  <a:ext cx="666153" cy="55543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93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93" b="0" i="1">
                                <a:latin typeface="Cambria Math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893" b="0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893" dirty="0"/>
                </a:p>
              </p:txBody>
            </p:sp>
          </mc:Choice>
          <mc:Fallback>
            <p:sp>
              <p:nvSpPr>
                <p:cNvPr id="196" name="Rectangle 19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547715" y="2638376"/>
                  <a:ext cx="666153" cy="555436"/>
                </a:xfrm>
                <a:prstGeom prst="rect">
                  <a:avLst/>
                </a:prstGeom>
                <a:blipFill rotWithShape="0"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97" name="Group 196"/>
            <p:cNvGrpSpPr>
              <a:grpSpLocks/>
            </p:cNvGrpSpPr>
            <p:nvPr/>
          </p:nvGrpSpPr>
          <p:grpSpPr bwMode="auto">
            <a:xfrm>
              <a:off x="10110463" y="1205400"/>
              <a:ext cx="877279" cy="230652"/>
              <a:chOff x="4906" y="4635"/>
              <a:chExt cx="774" cy="172"/>
            </a:xfrm>
          </p:grpSpPr>
          <p:cxnSp>
            <p:nvCxnSpPr>
              <p:cNvPr id="198" name="AutoShape 13"/>
              <p:cNvCxnSpPr>
                <a:cxnSpLocks noChangeShapeType="1"/>
              </p:cNvCxnSpPr>
              <p:nvPr/>
            </p:nvCxnSpPr>
            <p:spPr bwMode="auto">
              <a:xfrm>
                <a:off x="5680" y="4636"/>
                <a:ext cx="0" cy="171"/>
              </a:xfrm>
              <a:prstGeom prst="straightConnector1">
                <a:avLst/>
              </a:prstGeom>
              <a:noFill/>
              <a:ln w="28575">
                <a:solidFill>
                  <a:srgbClr val="AC02CE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9" name="AutoShape 14"/>
              <p:cNvCxnSpPr>
                <a:cxnSpLocks noChangeShapeType="1"/>
              </p:cNvCxnSpPr>
              <p:nvPr/>
            </p:nvCxnSpPr>
            <p:spPr bwMode="auto">
              <a:xfrm>
                <a:off x="4906" y="4635"/>
                <a:ext cx="0" cy="171"/>
              </a:xfrm>
              <a:prstGeom prst="straightConnector1">
                <a:avLst/>
              </a:prstGeom>
              <a:noFill/>
              <a:ln w="28575">
                <a:solidFill>
                  <a:srgbClr val="AC02CE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grpSp>
            <p:nvGrpSpPr>
              <p:cNvPr id="200" name="Group 199"/>
              <p:cNvGrpSpPr>
                <a:grpSpLocks/>
              </p:cNvGrpSpPr>
              <p:nvPr/>
            </p:nvGrpSpPr>
            <p:grpSpPr bwMode="auto">
              <a:xfrm>
                <a:off x="4906" y="4635"/>
                <a:ext cx="86" cy="171"/>
                <a:chOff x="3527" y="4546"/>
                <a:chExt cx="86" cy="171"/>
              </a:xfrm>
            </p:grpSpPr>
            <p:cxnSp>
              <p:nvCxnSpPr>
                <p:cNvPr id="225" name="AutoShape 16"/>
                <p:cNvCxnSpPr>
                  <a:cxnSpLocks noChangeShapeType="1"/>
                </p:cNvCxnSpPr>
                <p:nvPr/>
              </p:nvCxnSpPr>
              <p:spPr bwMode="auto">
                <a:xfrm flipV="1">
                  <a:off x="3527" y="4546"/>
                  <a:ext cx="43" cy="171"/>
                </a:xfrm>
                <a:prstGeom prst="straightConnector1">
                  <a:avLst/>
                </a:prstGeom>
                <a:noFill/>
                <a:ln w="28575">
                  <a:solidFill>
                    <a:srgbClr val="AC02CE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226" name="AutoShape 17"/>
                <p:cNvCxnSpPr>
                  <a:cxnSpLocks noChangeShapeType="1"/>
                </p:cNvCxnSpPr>
                <p:nvPr/>
              </p:nvCxnSpPr>
              <p:spPr bwMode="auto">
                <a:xfrm flipH="1" flipV="1">
                  <a:off x="3570" y="4546"/>
                  <a:ext cx="43" cy="171"/>
                </a:xfrm>
                <a:prstGeom prst="straightConnector1">
                  <a:avLst/>
                </a:prstGeom>
                <a:noFill/>
                <a:ln w="28575">
                  <a:solidFill>
                    <a:srgbClr val="AC02CE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201" name="Group 200"/>
              <p:cNvGrpSpPr>
                <a:grpSpLocks/>
              </p:cNvGrpSpPr>
              <p:nvPr/>
            </p:nvGrpSpPr>
            <p:grpSpPr bwMode="auto">
              <a:xfrm>
                <a:off x="4992" y="4635"/>
                <a:ext cx="86" cy="171"/>
                <a:chOff x="3527" y="4546"/>
                <a:chExt cx="86" cy="171"/>
              </a:xfrm>
            </p:grpSpPr>
            <p:cxnSp>
              <p:nvCxnSpPr>
                <p:cNvPr id="223" name="AutoShape 19"/>
                <p:cNvCxnSpPr>
                  <a:cxnSpLocks noChangeShapeType="1"/>
                </p:cNvCxnSpPr>
                <p:nvPr/>
              </p:nvCxnSpPr>
              <p:spPr bwMode="auto">
                <a:xfrm flipV="1">
                  <a:off x="3527" y="4546"/>
                  <a:ext cx="43" cy="171"/>
                </a:xfrm>
                <a:prstGeom prst="straightConnector1">
                  <a:avLst/>
                </a:prstGeom>
                <a:noFill/>
                <a:ln w="28575">
                  <a:solidFill>
                    <a:srgbClr val="AC02CE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224" name="AutoShape 20"/>
                <p:cNvCxnSpPr>
                  <a:cxnSpLocks noChangeShapeType="1"/>
                </p:cNvCxnSpPr>
                <p:nvPr/>
              </p:nvCxnSpPr>
              <p:spPr bwMode="auto">
                <a:xfrm flipH="1" flipV="1">
                  <a:off x="3570" y="4546"/>
                  <a:ext cx="43" cy="171"/>
                </a:xfrm>
                <a:prstGeom prst="straightConnector1">
                  <a:avLst/>
                </a:prstGeom>
                <a:noFill/>
                <a:ln w="28575">
                  <a:solidFill>
                    <a:srgbClr val="AC02CE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202" name="Group 201"/>
              <p:cNvGrpSpPr>
                <a:grpSpLocks/>
              </p:cNvGrpSpPr>
              <p:nvPr/>
            </p:nvGrpSpPr>
            <p:grpSpPr bwMode="auto">
              <a:xfrm>
                <a:off x="5078" y="4635"/>
                <a:ext cx="86" cy="171"/>
                <a:chOff x="3527" y="4546"/>
                <a:chExt cx="86" cy="171"/>
              </a:xfrm>
            </p:grpSpPr>
            <p:cxnSp>
              <p:nvCxnSpPr>
                <p:cNvPr id="221" name="AutoShape 22"/>
                <p:cNvCxnSpPr>
                  <a:cxnSpLocks noChangeShapeType="1"/>
                </p:cNvCxnSpPr>
                <p:nvPr/>
              </p:nvCxnSpPr>
              <p:spPr bwMode="auto">
                <a:xfrm flipV="1">
                  <a:off x="3527" y="4546"/>
                  <a:ext cx="43" cy="171"/>
                </a:xfrm>
                <a:prstGeom prst="straightConnector1">
                  <a:avLst/>
                </a:prstGeom>
                <a:noFill/>
                <a:ln w="28575">
                  <a:solidFill>
                    <a:srgbClr val="AC02CE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222" name="AutoShape 23"/>
                <p:cNvCxnSpPr>
                  <a:cxnSpLocks noChangeShapeType="1"/>
                </p:cNvCxnSpPr>
                <p:nvPr/>
              </p:nvCxnSpPr>
              <p:spPr bwMode="auto">
                <a:xfrm flipH="1" flipV="1">
                  <a:off x="3570" y="4546"/>
                  <a:ext cx="43" cy="171"/>
                </a:xfrm>
                <a:prstGeom prst="straightConnector1">
                  <a:avLst/>
                </a:prstGeom>
                <a:noFill/>
                <a:ln w="28575">
                  <a:solidFill>
                    <a:srgbClr val="AC02CE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203" name="Group 202"/>
              <p:cNvGrpSpPr>
                <a:grpSpLocks/>
              </p:cNvGrpSpPr>
              <p:nvPr/>
            </p:nvGrpSpPr>
            <p:grpSpPr bwMode="auto">
              <a:xfrm>
                <a:off x="5164" y="4635"/>
                <a:ext cx="86" cy="171"/>
                <a:chOff x="3527" y="4546"/>
                <a:chExt cx="86" cy="171"/>
              </a:xfrm>
            </p:grpSpPr>
            <p:cxnSp>
              <p:nvCxnSpPr>
                <p:cNvPr id="219" name="AutoShape 25"/>
                <p:cNvCxnSpPr>
                  <a:cxnSpLocks noChangeShapeType="1"/>
                </p:cNvCxnSpPr>
                <p:nvPr/>
              </p:nvCxnSpPr>
              <p:spPr bwMode="auto">
                <a:xfrm flipV="1">
                  <a:off x="3527" y="4546"/>
                  <a:ext cx="43" cy="171"/>
                </a:xfrm>
                <a:prstGeom prst="straightConnector1">
                  <a:avLst/>
                </a:prstGeom>
                <a:noFill/>
                <a:ln w="28575">
                  <a:solidFill>
                    <a:srgbClr val="AC02CE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220" name="AutoShape 26"/>
                <p:cNvCxnSpPr>
                  <a:cxnSpLocks noChangeShapeType="1"/>
                </p:cNvCxnSpPr>
                <p:nvPr/>
              </p:nvCxnSpPr>
              <p:spPr bwMode="auto">
                <a:xfrm flipH="1" flipV="1">
                  <a:off x="3570" y="4546"/>
                  <a:ext cx="43" cy="171"/>
                </a:xfrm>
                <a:prstGeom prst="straightConnector1">
                  <a:avLst/>
                </a:prstGeom>
                <a:noFill/>
                <a:ln w="28575">
                  <a:solidFill>
                    <a:srgbClr val="AC02CE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204" name="Group 203"/>
              <p:cNvGrpSpPr>
                <a:grpSpLocks/>
              </p:cNvGrpSpPr>
              <p:nvPr/>
            </p:nvGrpSpPr>
            <p:grpSpPr bwMode="auto">
              <a:xfrm>
                <a:off x="5250" y="4635"/>
                <a:ext cx="86" cy="171"/>
                <a:chOff x="3527" y="4546"/>
                <a:chExt cx="86" cy="171"/>
              </a:xfrm>
            </p:grpSpPr>
            <p:cxnSp>
              <p:nvCxnSpPr>
                <p:cNvPr id="217" name="AutoShape 28"/>
                <p:cNvCxnSpPr>
                  <a:cxnSpLocks noChangeShapeType="1"/>
                </p:cNvCxnSpPr>
                <p:nvPr/>
              </p:nvCxnSpPr>
              <p:spPr bwMode="auto">
                <a:xfrm flipV="1">
                  <a:off x="3527" y="4546"/>
                  <a:ext cx="43" cy="171"/>
                </a:xfrm>
                <a:prstGeom prst="straightConnector1">
                  <a:avLst/>
                </a:prstGeom>
                <a:noFill/>
                <a:ln w="28575">
                  <a:solidFill>
                    <a:srgbClr val="AC02CE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218" name="AutoShape 29"/>
                <p:cNvCxnSpPr>
                  <a:cxnSpLocks noChangeShapeType="1"/>
                </p:cNvCxnSpPr>
                <p:nvPr/>
              </p:nvCxnSpPr>
              <p:spPr bwMode="auto">
                <a:xfrm flipH="1" flipV="1">
                  <a:off x="3570" y="4546"/>
                  <a:ext cx="43" cy="171"/>
                </a:xfrm>
                <a:prstGeom prst="straightConnector1">
                  <a:avLst/>
                </a:prstGeom>
                <a:noFill/>
                <a:ln w="28575">
                  <a:solidFill>
                    <a:srgbClr val="AC02CE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205" name="Group 204"/>
              <p:cNvGrpSpPr>
                <a:grpSpLocks/>
              </p:cNvGrpSpPr>
              <p:nvPr/>
            </p:nvGrpSpPr>
            <p:grpSpPr bwMode="auto">
              <a:xfrm>
                <a:off x="5422" y="4635"/>
                <a:ext cx="86" cy="171"/>
                <a:chOff x="3527" y="4546"/>
                <a:chExt cx="86" cy="171"/>
              </a:xfrm>
            </p:grpSpPr>
            <p:cxnSp>
              <p:nvCxnSpPr>
                <p:cNvPr id="215" name="AutoShape 31"/>
                <p:cNvCxnSpPr>
                  <a:cxnSpLocks noChangeShapeType="1"/>
                </p:cNvCxnSpPr>
                <p:nvPr/>
              </p:nvCxnSpPr>
              <p:spPr bwMode="auto">
                <a:xfrm flipV="1">
                  <a:off x="3527" y="4546"/>
                  <a:ext cx="43" cy="171"/>
                </a:xfrm>
                <a:prstGeom prst="straightConnector1">
                  <a:avLst/>
                </a:prstGeom>
                <a:noFill/>
                <a:ln w="28575">
                  <a:solidFill>
                    <a:srgbClr val="AC02CE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216" name="AutoShape 32"/>
                <p:cNvCxnSpPr>
                  <a:cxnSpLocks noChangeShapeType="1"/>
                </p:cNvCxnSpPr>
                <p:nvPr/>
              </p:nvCxnSpPr>
              <p:spPr bwMode="auto">
                <a:xfrm flipH="1" flipV="1">
                  <a:off x="3570" y="4546"/>
                  <a:ext cx="43" cy="171"/>
                </a:xfrm>
                <a:prstGeom prst="straightConnector1">
                  <a:avLst/>
                </a:prstGeom>
                <a:noFill/>
                <a:ln w="28575">
                  <a:solidFill>
                    <a:srgbClr val="AC02CE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206" name="Group 205"/>
              <p:cNvGrpSpPr>
                <a:grpSpLocks/>
              </p:cNvGrpSpPr>
              <p:nvPr/>
            </p:nvGrpSpPr>
            <p:grpSpPr bwMode="auto">
              <a:xfrm>
                <a:off x="5336" y="4635"/>
                <a:ext cx="86" cy="171"/>
                <a:chOff x="3527" y="4546"/>
                <a:chExt cx="86" cy="171"/>
              </a:xfrm>
            </p:grpSpPr>
            <p:cxnSp>
              <p:nvCxnSpPr>
                <p:cNvPr id="213" name="AutoShape 34"/>
                <p:cNvCxnSpPr>
                  <a:cxnSpLocks noChangeShapeType="1"/>
                </p:cNvCxnSpPr>
                <p:nvPr/>
              </p:nvCxnSpPr>
              <p:spPr bwMode="auto">
                <a:xfrm flipV="1">
                  <a:off x="3527" y="4546"/>
                  <a:ext cx="43" cy="171"/>
                </a:xfrm>
                <a:prstGeom prst="straightConnector1">
                  <a:avLst/>
                </a:prstGeom>
                <a:noFill/>
                <a:ln w="28575">
                  <a:solidFill>
                    <a:srgbClr val="AC02CE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214" name="AutoShape 35"/>
                <p:cNvCxnSpPr>
                  <a:cxnSpLocks noChangeShapeType="1"/>
                </p:cNvCxnSpPr>
                <p:nvPr/>
              </p:nvCxnSpPr>
              <p:spPr bwMode="auto">
                <a:xfrm flipH="1" flipV="1">
                  <a:off x="3570" y="4546"/>
                  <a:ext cx="43" cy="171"/>
                </a:xfrm>
                <a:prstGeom prst="straightConnector1">
                  <a:avLst/>
                </a:prstGeom>
                <a:noFill/>
                <a:ln w="28575">
                  <a:solidFill>
                    <a:srgbClr val="AC02CE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207" name="Group 206"/>
              <p:cNvGrpSpPr>
                <a:grpSpLocks/>
              </p:cNvGrpSpPr>
              <p:nvPr/>
            </p:nvGrpSpPr>
            <p:grpSpPr bwMode="auto">
              <a:xfrm>
                <a:off x="5508" y="4635"/>
                <a:ext cx="86" cy="171"/>
                <a:chOff x="3527" y="4546"/>
                <a:chExt cx="86" cy="171"/>
              </a:xfrm>
            </p:grpSpPr>
            <p:cxnSp>
              <p:nvCxnSpPr>
                <p:cNvPr id="211" name="AutoShape 37"/>
                <p:cNvCxnSpPr>
                  <a:cxnSpLocks noChangeShapeType="1"/>
                </p:cNvCxnSpPr>
                <p:nvPr/>
              </p:nvCxnSpPr>
              <p:spPr bwMode="auto">
                <a:xfrm flipV="1">
                  <a:off x="3527" y="4546"/>
                  <a:ext cx="43" cy="171"/>
                </a:xfrm>
                <a:prstGeom prst="straightConnector1">
                  <a:avLst/>
                </a:prstGeom>
                <a:noFill/>
                <a:ln w="28575">
                  <a:solidFill>
                    <a:srgbClr val="AC02CE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212" name="AutoShape 38"/>
                <p:cNvCxnSpPr>
                  <a:cxnSpLocks noChangeShapeType="1"/>
                </p:cNvCxnSpPr>
                <p:nvPr/>
              </p:nvCxnSpPr>
              <p:spPr bwMode="auto">
                <a:xfrm flipH="1" flipV="1">
                  <a:off x="3570" y="4546"/>
                  <a:ext cx="43" cy="171"/>
                </a:xfrm>
                <a:prstGeom prst="straightConnector1">
                  <a:avLst/>
                </a:prstGeom>
                <a:noFill/>
                <a:ln w="28575">
                  <a:solidFill>
                    <a:srgbClr val="AC02CE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208" name="Group 207"/>
              <p:cNvGrpSpPr>
                <a:grpSpLocks/>
              </p:cNvGrpSpPr>
              <p:nvPr/>
            </p:nvGrpSpPr>
            <p:grpSpPr bwMode="auto">
              <a:xfrm>
                <a:off x="5594" y="4635"/>
                <a:ext cx="86" cy="171"/>
                <a:chOff x="3527" y="4546"/>
                <a:chExt cx="86" cy="171"/>
              </a:xfrm>
            </p:grpSpPr>
            <p:cxnSp>
              <p:nvCxnSpPr>
                <p:cNvPr id="209" name="AutoShape 40"/>
                <p:cNvCxnSpPr>
                  <a:cxnSpLocks noChangeShapeType="1"/>
                </p:cNvCxnSpPr>
                <p:nvPr/>
              </p:nvCxnSpPr>
              <p:spPr bwMode="auto">
                <a:xfrm flipV="1">
                  <a:off x="3527" y="4546"/>
                  <a:ext cx="43" cy="171"/>
                </a:xfrm>
                <a:prstGeom prst="straightConnector1">
                  <a:avLst/>
                </a:prstGeom>
                <a:noFill/>
                <a:ln w="28575">
                  <a:solidFill>
                    <a:srgbClr val="AC02CE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210" name="AutoShape 41"/>
                <p:cNvCxnSpPr>
                  <a:cxnSpLocks noChangeShapeType="1"/>
                </p:cNvCxnSpPr>
                <p:nvPr/>
              </p:nvCxnSpPr>
              <p:spPr bwMode="auto">
                <a:xfrm flipH="1" flipV="1">
                  <a:off x="3570" y="4546"/>
                  <a:ext cx="43" cy="171"/>
                </a:xfrm>
                <a:prstGeom prst="straightConnector1">
                  <a:avLst/>
                </a:prstGeom>
                <a:noFill/>
                <a:ln w="28575">
                  <a:solidFill>
                    <a:srgbClr val="AC02CE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  <p:sp>
          <p:nvSpPr>
            <p:cNvPr id="227" name="Rectangle 226"/>
            <p:cNvSpPr>
              <a:spLocks noChangeArrowheads="1"/>
            </p:cNvSpPr>
            <p:nvPr/>
          </p:nvSpPr>
          <p:spPr bwMode="auto">
            <a:xfrm>
              <a:off x="9818037" y="644054"/>
              <a:ext cx="299228" cy="169904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4488" tIns="47244" rIns="94488" bIns="47244" anchor="t" anchorCtr="0" upright="1">
              <a:noAutofit/>
            </a:bodyPr>
            <a:lstStyle/>
            <a:p>
              <a:endParaRPr lang="en-US" sz="2480"/>
            </a:p>
          </p:txBody>
        </p:sp>
        <p:grpSp>
          <p:nvGrpSpPr>
            <p:cNvPr id="228" name="Group 227"/>
            <p:cNvGrpSpPr>
              <a:grpSpLocks/>
            </p:cNvGrpSpPr>
            <p:nvPr/>
          </p:nvGrpSpPr>
          <p:grpSpPr bwMode="auto">
            <a:xfrm>
              <a:off x="10112730" y="1582221"/>
              <a:ext cx="876146" cy="249426"/>
              <a:chOff x="4907" y="4402"/>
              <a:chExt cx="773" cy="186"/>
            </a:xfrm>
          </p:grpSpPr>
          <p:cxnSp>
            <p:nvCxnSpPr>
              <p:cNvPr id="229" name="AutoShape 4"/>
              <p:cNvCxnSpPr>
                <a:cxnSpLocks noChangeShapeType="1"/>
              </p:cNvCxnSpPr>
              <p:nvPr/>
            </p:nvCxnSpPr>
            <p:spPr bwMode="auto">
              <a:xfrm>
                <a:off x="5303" y="4402"/>
                <a:ext cx="0" cy="186"/>
              </a:xfrm>
              <a:prstGeom prst="straightConnector1">
                <a:avLst/>
              </a:prstGeom>
              <a:noFill/>
              <a:ln w="28575">
                <a:solidFill>
                  <a:srgbClr val="AC02CE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30" name="AutoShape 5"/>
              <p:cNvCxnSpPr>
                <a:cxnSpLocks noChangeShapeType="1"/>
              </p:cNvCxnSpPr>
              <p:nvPr/>
            </p:nvCxnSpPr>
            <p:spPr bwMode="auto">
              <a:xfrm>
                <a:off x="4907" y="4494"/>
                <a:ext cx="396" cy="0"/>
              </a:xfrm>
              <a:prstGeom prst="straightConnector1">
                <a:avLst/>
              </a:prstGeom>
              <a:noFill/>
              <a:ln w="28575">
                <a:solidFill>
                  <a:srgbClr val="AC02CE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31" name="AutoShape 6"/>
              <p:cNvCxnSpPr>
                <a:cxnSpLocks noChangeShapeType="1"/>
              </p:cNvCxnSpPr>
              <p:nvPr/>
            </p:nvCxnSpPr>
            <p:spPr bwMode="auto">
              <a:xfrm>
                <a:off x="5303" y="4402"/>
                <a:ext cx="91" cy="0"/>
              </a:xfrm>
              <a:prstGeom prst="straightConnector1">
                <a:avLst/>
              </a:prstGeom>
              <a:noFill/>
              <a:ln w="28575">
                <a:solidFill>
                  <a:srgbClr val="AC02CE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32" name="AutoShape 7"/>
              <p:cNvCxnSpPr>
                <a:cxnSpLocks noChangeShapeType="1"/>
              </p:cNvCxnSpPr>
              <p:nvPr/>
            </p:nvCxnSpPr>
            <p:spPr bwMode="auto">
              <a:xfrm>
                <a:off x="5303" y="4588"/>
                <a:ext cx="91" cy="0"/>
              </a:xfrm>
              <a:prstGeom prst="straightConnector1">
                <a:avLst/>
              </a:prstGeom>
              <a:noFill/>
              <a:ln w="28575">
                <a:solidFill>
                  <a:srgbClr val="AC02CE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33" name="AutoShape 8"/>
              <p:cNvCxnSpPr>
                <a:cxnSpLocks noChangeShapeType="1"/>
              </p:cNvCxnSpPr>
              <p:nvPr/>
            </p:nvCxnSpPr>
            <p:spPr bwMode="auto">
              <a:xfrm>
                <a:off x="5364" y="4444"/>
                <a:ext cx="0" cy="102"/>
              </a:xfrm>
              <a:prstGeom prst="straightConnector1">
                <a:avLst/>
              </a:prstGeom>
              <a:noFill/>
              <a:ln w="28575">
                <a:solidFill>
                  <a:srgbClr val="AC02CE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34" name="AutoShape 9"/>
              <p:cNvCxnSpPr>
                <a:cxnSpLocks noChangeShapeType="1"/>
              </p:cNvCxnSpPr>
              <p:nvPr/>
            </p:nvCxnSpPr>
            <p:spPr bwMode="auto">
              <a:xfrm>
                <a:off x="5364" y="4494"/>
                <a:ext cx="316" cy="0"/>
              </a:xfrm>
              <a:prstGeom prst="straightConnector1">
                <a:avLst/>
              </a:prstGeom>
              <a:noFill/>
              <a:ln w="28575">
                <a:solidFill>
                  <a:srgbClr val="AC02CE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cxnSp>
          <p:nvCxnSpPr>
            <p:cNvPr id="235" name="Straight Arrow Connector 234"/>
            <p:cNvCxnSpPr/>
            <p:nvPr/>
          </p:nvCxnSpPr>
          <p:spPr>
            <a:xfrm>
              <a:off x="10151969" y="1987082"/>
              <a:ext cx="7874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olid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6" name="Rectangle 235"/>
            <p:cNvSpPr>
              <a:spLocks noChangeArrowheads="1"/>
            </p:cNvSpPr>
            <p:nvPr/>
          </p:nvSpPr>
          <p:spPr bwMode="auto">
            <a:xfrm>
              <a:off x="10975275" y="880223"/>
              <a:ext cx="446574" cy="117125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4488" tIns="47244" rIns="94488" bIns="47244" anchor="t" anchorCtr="0" upright="1">
              <a:noAutofit/>
            </a:bodyPr>
            <a:lstStyle/>
            <a:p>
              <a:endParaRPr lang="en-US" sz="2480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37" name="Rectangle 236"/>
              <p:cNvSpPr/>
              <p:nvPr/>
            </p:nvSpPr>
            <p:spPr>
              <a:xfrm>
                <a:off x="8803206" y="3613924"/>
                <a:ext cx="2576218" cy="53860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spcBef>
                    <a:spcPts val="620"/>
                  </a:spcBef>
                  <a:spcAft>
                    <a:spcPts val="62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  <a:ea typeface="Times New Roman"/>
                          <a:cs typeface="Times New Roman"/>
                        </a:rPr>
                        <m:t>𝐹</m:t>
                      </m:r>
                      <m:r>
                        <a:rPr lang="en-US" sz="2400" b="0" i="1" smtClean="0">
                          <a:latin typeface="Cambria Math"/>
                          <a:ea typeface="Times New Roman"/>
                          <a:cs typeface="Times New Roman"/>
                        </a:rPr>
                        <m:t>=−</m:t>
                      </m:r>
                      <m:r>
                        <a:rPr lang="en-US" sz="2400" i="1">
                          <a:latin typeface="Cambria Math"/>
                          <a:ea typeface="Times New Roman"/>
                          <a:cs typeface="Times New Roman"/>
                        </a:rPr>
                        <m:t>𝐻</m:t>
                      </m:r>
                      <m:r>
                        <a:rPr lang="en-US" sz="2400">
                          <a:latin typeface="Cambria Math"/>
                          <a:ea typeface="Times New Roman"/>
                          <a:cs typeface="Times New Roman"/>
                        </a:rPr>
                        <m:t> (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ea typeface="Times New Roman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/>
                              <a:ea typeface="Times New Roman"/>
                              <a:cs typeface="Times New Roman"/>
                            </a:rPr>
                            <m:t>𝑋</m:t>
                          </m:r>
                        </m:e>
                        <m:sub>
                          <m:r>
                            <a:rPr lang="en-US" sz="2400">
                              <a:latin typeface="Cambria Math"/>
                              <a:ea typeface="Times New Roman"/>
                              <a:cs typeface="Times New Roman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  <a:ea typeface="Times New Roman"/>
                          <a:cs typeface="Times New Roman"/>
                        </a:rPr>
                        <m:t>+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Times New Roman"/>
                          <a:cs typeface="Times New Roman"/>
                        </a:rPr>
                        <m:t>𝑁</m:t>
                      </m:r>
                      <m:r>
                        <a:rPr lang="en-US" sz="2400">
                          <a:latin typeface="Cambria Math"/>
                          <a:ea typeface="Times New Roman"/>
                          <a:cs typeface="Times New Roman"/>
                        </a:rPr>
                        <m:t>)</m:t>
                      </m:r>
                    </m:oMath>
                  </m:oMathPara>
                </a14:m>
                <a:endParaRPr lang="en-US" sz="2400" dirty="0">
                  <a:latin typeface="Arial"/>
                  <a:ea typeface="Times New Roman"/>
                  <a:cs typeface="Times New Roman"/>
                </a:endParaRPr>
              </a:p>
            </p:txBody>
          </p:sp>
        </mc:Choice>
        <mc:Fallback>
          <p:sp>
            <p:nvSpPr>
              <p:cNvPr id="237" name="Rectangle 2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3206" y="3613924"/>
                <a:ext cx="2576218" cy="538609"/>
              </a:xfrm>
              <a:prstGeom prst="rect">
                <a:avLst/>
              </a:prstGeom>
              <a:blipFill rotWithShape="0"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8" name="Rectangle 237"/>
              <p:cNvSpPr/>
              <p:nvPr/>
            </p:nvSpPr>
            <p:spPr>
              <a:xfrm>
                <a:off x="8581181" y="4535412"/>
                <a:ext cx="3361433" cy="9332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spcBef>
                    <a:spcPts val="620"/>
                  </a:spcBef>
                  <a:spcAft>
                    <a:spcPts val="62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ea typeface="Times New Roman"/>
                              <a:cs typeface="Times New Roman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Times New Roman"/>
                                  <a:cs typeface="Times New Roman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/>
                                  <a:ea typeface="Times New Roman"/>
                                  <a:cs typeface="Times New Roman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400">
                                  <a:latin typeface="Cambria Math"/>
                                  <a:ea typeface="Times New Roman"/>
                                  <a:cs typeface="Times New Roman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Times New Roman"/>
                                  <a:cs typeface="Times New Roman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/>
                                  <a:ea typeface="Times New Roman"/>
                                  <a:cs typeface="Times New Roman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400">
                                  <a:latin typeface="Cambria Math"/>
                                  <a:ea typeface="Times New Roman"/>
                                  <a:cs typeface="Times New Roman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US" sz="2400">
                          <a:latin typeface="Cambria Math"/>
                          <a:ea typeface="Times New Roman"/>
                          <a:cs typeface="Times New Roman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ea typeface="Times New Roman"/>
                              <a:cs typeface="Times New Roman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/>
                            </a:rPr>
                            <m:t>𝑐</m:t>
                          </m:r>
                          <m:r>
                            <a:rPr lang="en-US" sz="2400" i="1">
                              <a:latin typeface="Cambria Math"/>
                            </a:rPr>
                            <m:t> </m:t>
                          </m:r>
                          <m:r>
                            <a:rPr lang="en-US" sz="2400" i="1">
                              <a:latin typeface="Cambria Math"/>
                            </a:rPr>
                            <m:t>𝑠</m:t>
                          </m:r>
                          <m:r>
                            <a:rPr lang="en-US" sz="2400" i="1">
                              <a:latin typeface="Cambria Math"/>
                            </a:rPr>
                            <m:t>+</m:t>
                          </m:r>
                          <m:r>
                            <a:rPr lang="en-US" sz="2400" i="1">
                              <a:latin typeface="Cambria Math"/>
                            </a:rPr>
                            <m:t>𝑘</m:t>
                          </m:r>
                        </m:num>
                        <m:den>
                          <m:r>
                            <a:rPr lang="en-US" sz="2400" i="1">
                              <a:latin typeface="Cambria Math"/>
                              <a:ea typeface="Times New Roman"/>
                              <a:cs typeface="Times New Roman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Times New Roman"/>
                                  <a:cs typeface="Times New Roman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/>
                                  <a:ea typeface="Times New Roman"/>
                                  <a:cs typeface="Times New Roman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n-US" sz="2400">
                                  <a:latin typeface="Cambria Math"/>
                                  <a:ea typeface="Times New Roman"/>
                                  <a:cs typeface="Times New Roman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>
                              <a:latin typeface="Cambria Math"/>
                              <a:ea typeface="Times New Roman"/>
                              <a:cs typeface="Times New Roman"/>
                            </a:rPr>
                            <m:t>+</m:t>
                          </m:r>
                          <m:r>
                            <a:rPr lang="en-US" sz="2400" i="1">
                              <a:latin typeface="Cambria Math"/>
                              <a:ea typeface="Times New Roman"/>
                              <a:cs typeface="Times New Roman"/>
                            </a:rPr>
                            <m:t>𝑐𝑠</m:t>
                          </m:r>
                          <m:r>
                            <a:rPr lang="en-US" sz="2400">
                              <a:latin typeface="Cambria Math"/>
                              <a:ea typeface="Times New Roman"/>
                              <a:cs typeface="Times New Roman"/>
                            </a:rPr>
                            <m:t>+</m:t>
                          </m:r>
                          <m:r>
                            <a:rPr lang="en-US" sz="2400" i="1">
                              <a:latin typeface="Cambria Math"/>
                              <a:ea typeface="Times New Roman"/>
                              <a:cs typeface="Times New Roman"/>
                            </a:rPr>
                            <m:t>𝑘</m:t>
                          </m:r>
                          <m:r>
                            <a:rPr lang="en-US" sz="2400">
                              <a:latin typeface="Cambria Math"/>
                              <a:ea typeface="Times New Roman"/>
                              <a:cs typeface="Times New Roman"/>
                            </a:rPr>
                            <m:t>+</m:t>
                          </m:r>
                          <m:r>
                            <a:rPr lang="en-US" sz="2400" b="0" i="1">
                              <a:latin typeface="Cambria Math"/>
                              <a:ea typeface="Times New Roman"/>
                              <a:cs typeface="Times New Roman"/>
                            </a:rPr>
                            <m:t>𝐻</m:t>
                          </m:r>
                        </m:den>
                      </m:f>
                    </m:oMath>
                  </m:oMathPara>
                </a14:m>
                <a:endParaRPr lang="en-US" sz="2400" dirty="0">
                  <a:latin typeface="Arial"/>
                  <a:ea typeface="Times New Roman"/>
                  <a:cs typeface="Times New Roman"/>
                </a:endParaRPr>
              </a:p>
            </p:txBody>
          </p:sp>
        </mc:Choice>
        <mc:Fallback>
          <p:sp>
            <p:nvSpPr>
              <p:cNvPr id="238" name="Rectangle 2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1181" y="4535412"/>
                <a:ext cx="3361433" cy="933269"/>
              </a:xfrm>
              <a:prstGeom prst="rect">
                <a:avLst/>
              </a:prstGeom>
              <a:blipFill rotWithShape="0"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9" name="Rectangle 238"/>
              <p:cNvSpPr/>
              <p:nvPr/>
            </p:nvSpPr>
            <p:spPr>
              <a:xfrm>
                <a:off x="9534856" y="5715065"/>
                <a:ext cx="1697772" cy="65287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spcBef>
                    <a:spcPts val="620"/>
                  </a:spcBef>
                  <a:spcAft>
                    <a:spcPts val="62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i="1">
                              <a:latin typeface="Cambria Math" panose="02040503050406030204" pitchFamily="18" charset="0"/>
                              <a:ea typeface="Times New Roman"/>
                              <a:cs typeface="Times New Roman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Times New Roman"/>
                                  <a:cs typeface="Times New Roman"/>
                                </a:rPr>
                              </m:ctrlPr>
                            </m:limLowPr>
                            <m:e>
                              <m:r>
                                <a:rPr lang="en-US" sz="2400" b="0" i="1">
                                  <a:latin typeface="Cambria Math"/>
                                  <a:ea typeface="Times New Roman"/>
                                  <a:cs typeface="Times New Roman"/>
                                </a:rPr>
                                <m:t>𝑙𝑖𝑚</m:t>
                              </m:r>
                            </m:e>
                            <m:lim>
                              <m:r>
                                <a:rPr lang="en-US" sz="2400" b="0" i="1">
                                  <a:latin typeface="Cambria Math"/>
                                  <a:ea typeface="Times New Roman"/>
                                  <a:cs typeface="Times New Roman"/>
                                </a:rPr>
                                <m:t>𝐺</m:t>
                              </m:r>
                              <m:r>
                                <a:rPr lang="en-US" sz="2400" b="0" i="1">
                                  <a:latin typeface="Cambria Math"/>
                                  <a:ea typeface="Times New Roman"/>
                                  <a:cs typeface="Times New Roman"/>
                                </a:rPr>
                                <m:t>→∞</m:t>
                              </m:r>
                            </m:lim>
                          </m:limLow>
                        </m:fName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Times New Roman"/>
                                  <a:cs typeface="Times New Roman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/>
                                  <a:ea typeface="Times New Roman"/>
                                  <a:cs typeface="Times New Roman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  <a:ea typeface="Times New Roman"/>
                                  <a:cs typeface="Times New Roman"/>
                                </a:rPr>
                                <m:t>1</m:t>
                              </m:r>
                            </m:sub>
                          </m:sSub>
                        </m:e>
                      </m:func>
                      <m:r>
                        <a:rPr lang="en-US" sz="2400" b="0" i="1">
                          <a:latin typeface="Cambria Math"/>
                          <a:ea typeface="Times New Roman"/>
                          <a:cs typeface="Times New Roman"/>
                        </a:rPr>
                        <m:t>~</m:t>
                      </m:r>
                      <m:r>
                        <a:rPr lang="en-US" sz="2400" b="0" i="1">
                          <a:latin typeface="Cambria Math"/>
                        </a:rPr>
                        <m:t>𝑁</m:t>
                      </m:r>
                    </m:oMath>
                  </m:oMathPara>
                </a14:m>
                <a:endParaRPr lang="en-US" sz="2400" i="1" dirty="0">
                  <a:latin typeface="Arial"/>
                  <a:ea typeface="Times New Roman"/>
                  <a:cs typeface="Times New Roman"/>
                </a:endParaRPr>
              </a:p>
            </p:txBody>
          </p:sp>
        </mc:Choice>
        <mc:Fallback>
          <p:sp>
            <p:nvSpPr>
              <p:cNvPr id="239" name="Rectangle 2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4856" y="5715065"/>
                <a:ext cx="1697772" cy="652871"/>
              </a:xfrm>
              <a:prstGeom prst="rect">
                <a:avLst/>
              </a:prstGeom>
              <a:blipFill rotWithShape="0"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15179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7" grpId="0"/>
      <p:bldP spid="238" grpId="0"/>
      <p:bldP spid="23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9548" t="6184" r="13087" b="1233"/>
          <a:stretch/>
        </p:blipFill>
        <p:spPr>
          <a:xfrm>
            <a:off x="5740840" y="996436"/>
            <a:ext cx="6512119" cy="5159095"/>
          </a:xfrm>
          <a:prstGeom prst="rect">
            <a:avLst/>
          </a:prstGeom>
        </p:spPr>
      </p:pic>
      <p:pic>
        <p:nvPicPr>
          <p:cNvPr id="35" name="Picture 34"/>
          <p:cNvPicPr/>
          <p:nvPr/>
        </p:nvPicPr>
        <p:blipFill rotWithShape="1">
          <a:blip r:embed="rId4"/>
          <a:srcRect b="14281"/>
          <a:stretch/>
        </p:blipFill>
        <p:spPr>
          <a:xfrm>
            <a:off x="142627" y="2055184"/>
            <a:ext cx="5487091" cy="3041601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0" y="0"/>
            <a:ext cx="12598401" cy="352983"/>
            <a:chOff x="0" y="8600"/>
            <a:chExt cx="11601833" cy="352983"/>
          </a:xfrm>
        </p:grpSpPr>
        <p:grpSp>
          <p:nvGrpSpPr>
            <p:cNvPr id="13" name="Group 12"/>
            <p:cNvGrpSpPr/>
            <p:nvPr/>
          </p:nvGrpSpPr>
          <p:grpSpPr>
            <a:xfrm>
              <a:off x="395" y="8600"/>
              <a:ext cx="8529435" cy="352983"/>
              <a:chOff x="395" y="8600"/>
              <a:chExt cx="8529435" cy="352983"/>
            </a:xfrm>
          </p:grpSpPr>
          <p:pic>
            <p:nvPicPr>
              <p:cNvPr id="15" name="Picture 4" descr="http://www.apam.columbia.edu/courses/apph4903x/LIGO_logo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25000"/>
                        </a14:imgEffect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3642" b="32016"/>
              <a:stretch/>
            </p:blipFill>
            <p:spPr bwMode="auto">
              <a:xfrm>
                <a:off x="395" y="8600"/>
                <a:ext cx="627758" cy="292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6" name="Rectangle 15"/>
              <p:cNvSpPr/>
              <p:nvPr/>
            </p:nvSpPr>
            <p:spPr>
              <a:xfrm>
                <a:off x="551900" y="84584"/>
                <a:ext cx="7977930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sz="1200" i="1" kern="0" dirty="0" smtClean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     </a:t>
                </a:r>
                <a:r>
                  <a:rPr lang="en-US" sz="1200" i="1" kern="0" dirty="0" smtClean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An overview of the control layers in LIGO 4km interferometers, F. </a:t>
                </a:r>
                <a:r>
                  <a:rPr lang="en-US" sz="1200" i="1" kern="0" dirty="0" err="1" smtClean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Matichard</a:t>
                </a:r>
                <a:r>
                  <a:rPr lang="en-US" sz="1200" i="1" kern="0" dirty="0" smtClean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, ASPE 2016</a:t>
                </a:r>
                <a:endParaRPr lang="en-US" sz="1200" i="1" kern="0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p:grpSp>
        <p:cxnSp>
          <p:nvCxnSpPr>
            <p:cNvPr id="14" name="Straight Connector 13"/>
            <p:cNvCxnSpPr/>
            <p:nvPr/>
          </p:nvCxnSpPr>
          <p:spPr>
            <a:xfrm>
              <a:off x="0" y="331396"/>
              <a:ext cx="1160183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ctangle 16"/>
          <p:cNvSpPr/>
          <p:nvPr/>
        </p:nvSpPr>
        <p:spPr>
          <a:xfrm>
            <a:off x="1031345" y="822685"/>
            <a:ext cx="34119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Inertial Sensors Noise</a:t>
            </a:r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8594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542261" y="622958"/>
            <a:ext cx="4095710" cy="6458469"/>
            <a:chOff x="7550213" y="585647"/>
            <a:chExt cx="4095710" cy="645846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73" b="9325"/>
            <a:stretch/>
          </p:blipFill>
          <p:spPr bwMode="auto">
            <a:xfrm>
              <a:off x="7550213" y="3114054"/>
              <a:ext cx="4095710" cy="3312289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0" name="Rectangle 19"/>
            <p:cNvSpPr/>
            <p:nvPr/>
          </p:nvSpPr>
          <p:spPr>
            <a:xfrm>
              <a:off x="8111363" y="6488481"/>
              <a:ext cx="3452010" cy="5556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47" dirty="0"/>
                <a:t>Final </a:t>
              </a:r>
              <a:r>
                <a:rPr lang="en-US" sz="1447" dirty="0" smtClean="0"/>
                <a:t>Design</a:t>
              </a:r>
              <a:endParaRPr lang="en-US" sz="1447" dirty="0"/>
            </a:p>
            <a:p>
              <a:r>
                <a:rPr lang="en-US" sz="1447" dirty="0"/>
                <a:t>22 poles and zeros</a:t>
              </a:r>
            </a:p>
          </p:txBody>
        </p:sp>
        <p:pic>
          <p:nvPicPr>
            <p:cNvPr id="421890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59013" y="585647"/>
              <a:ext cx="3496015" cy="2466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5" name="Group 24"/>
          <p:cNvGrpSpPr/>
          <p:nvPr/>
        </p:nvGrpSpPr>
        <p:grpSpPr>
          <a:xfrm>
            <a:off x="0" y="0"/>
            <a:ext cx="12598401" cy="352983"/>
            <a:chOff x="0" y="8600"/>
            <a:chExt cx="11601833" cy="352983"/>
          </a:xfrm>
        </p:grpSpPr>
        <p:grpSp>
          <p:nvGrpSpPr>
            <p:cNvPr id="26" name="Group 25"/>
            <p:cNvGrpSpPr/>
            <p:nvPr/>
          </p:nvGrpSpPr>
          <p:grpSpPr>
            <a:xfrm>
              <a:off x="395" y="8600"/>
              <a:ext cx="8529435" cy="352983"/>
              <a:chOff x="395" y="8600"/>
              <a:chExt cx="8529435" cy="352983"/>
            </a:xfrm>
          </p:grpSpPr>
          <p:pic>
            <p:nvPicPr>
              <p:cNvPr id="28" name="Picture 4" descr="http://www.apam.columbia.edu/courses/apph4903x/LIGO_logo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25000"/>
                        </a14:imgEffect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3642" b="32016"/>
              <a:stretch/>
            </p:blipFill>
            <p:spPr bwMode="auto">
              <a:xfrm>
                <a:off x="395" y="8600"/>
                <a:ext cx="627758" cy="292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9" name="Rectangle 28"/>
              <p:cNvSpPr/>
              <p:nvPr/>
            </p:nvSpPr>
            <p:spPr>
              <a:xfrm>
                <a:off x="551900" y="84584"/>
                <a:ext cx="7977930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sz="1200" i="1" kern="0" dirty="0" smtClean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An overview of the control layers in LIGO 4km interferometers, F. </a:t>
                </a:r>
                <a:r>
                  <a:rPr lang="en-US" sz="1200" i="1" kern="0" dirty="0" err="1" smtClean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Matichard</a:t>
                </a:r>
                <a:r>
                  <a:rPr lang="en-US" sz="1200" i="1" kern="0" dirty="0" smtClean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, ASPE 2016</a:t>
                </a:r>
                <a:endParaRPr lang="en-US" sz="1200" i="1" kern="0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p:grpSp>
        <p:cxnSp>
          <p:nvCxnSpPr>
            <p:cNvPr id="27" name="Straight Connector 26"/>
            <p:cNvCxnSpPr/>
            <p:nvPr/>
          </p:nvCxnSpPr>
          <p:spPr>
            <a:xfrm>
              <a:off x="0" y="331396"/>
              <a:ext cx="1160183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Rectangle 29"/>
          <p:cNvSpPr/>
          <p:nvPr/>
        </p:nvSpPr>
        <p:spPr>
          <a:xfrm>
            <a:off x="5155534" y="1494945"/>
            <a:ext cx="18149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Bandwidth</a:t>
            </a:r>
            <a:endParaRPr lang="en-US" dirty="0">
              <a:latin typeface="Calibri" panose="020F050202020403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61301" y="622958"/>
            <a:ext cx="4724400" cy="6341096"/>
            <a:chOff x="161301" y="622958"/>
            <a:chExt cx="4724400" cy="634109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110" y="3271227"/>
              <a:ext cx="4197067" cy="29389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Rectangle 3"/>
            <p:cNvSpPr/>
            <p:nvPr/>
          </p:nvSpPr>
          <p:spPr>
            <a:xfrm>
              <a:off x="161301" y="6426343"/>
              <a:ext cx="4724400" cy="53771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sz="1447" dirty="0" smtClean="0"/>
                <a:t>Prototype </a:t>
              </a:r>
              <a:endParaRPr lang="en-US" sz="1447" dirty="0" smtClean="0"/>
            </a:p>
            <a:p>
              <a:r>
                <a:rPr lang="en-US" sz="1447" dirty="0" smtClean="0"/>
                <a:t>Compensator </a:t>
              </a:r>
              <a:r>
                <a:rPr lang="en-US" sz="1447" dirty="0"/>
                <a:t>was made of 104 poles and zeros.</a:t>
              </a:r>
            </a:p>
          </p:txBody>
        </p:sp>
        <p:pic>
          <p:nvPicPr>
            <p:cNvPr id="19" name="Picture 18"/>
            <p:cNvPicPr/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070583" y="622958"/>
              <a:ext cx="3432943" cy="23917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" name="Rectangle 5"/>
          <p:cNvSpPr/>
          <p:nvPr/>
        </p:nvSpPr>
        <p:spPr bwMode="auto">
          <a:xfrm>
            <a:off x="7224792" y="5620195"/>
            <a:ext cx="1757238" cy="101252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246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Box 22"/>
              <p:cNvSpPr txBox="1"/>
              <p:nvPr/>
            </p:nvSpPr>
            <p:spPr>
              <a:xfrm>
                <a:off x="6516314" y="2103452"/>
                <a:ext cx="572770" cy="403860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  <a:ea typeface="Calibri"/>
                              <a:cs typeface="Arial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/>
                              <a:ea typeface="Calibri"/>
                              <a:cs typeface="Arial"/>
                            </a:rPr>
                            <m:t>𝑃</m:t>
                          </m:r>
                        </m:e>
                        <m:sub>
                          <m:r>
                            <a:rPr lang="en-US" sz="1400" b="0" i="1">
                              <a:latin typeface="Cambria Math"/>
                              <a:ea typeface="Calibri"/>
                              <a:cs typeface="Arial"/>
                            </a:rPr>
                            <m:t>𝑆</m:t>
                          </m:r>
                        </m:sub>
                      </m:sSub>
                    </m:oMath>
                  </m:oMathPara>
                </a14:m>
                <a:endParaRPr lang="en-US" sz="1100" dirty="0">
                  <a:ea typeface="Calibri"/>
                  <a:cs typeface="Times New Roman"/>
                </a:endParaRPr>
              </a:p>
              <a:p>
                <a:pPr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400" dirty="0">
                    <a:ea typeface="Calibri"/>
                    <a:cs typeface="Times New Roman"/>
                  </a:rPr>
                  <a:t> </a:t>
                </a:r>
                <a:endParaRPr lang="en-US" sz="1100" dirty="0">
                  <a:ea typeface="Calibri"/>
                  <a:cs typeface="Times New Roman"/>
                </a:endParaRPr>
              </a:p>
            </p:txBody>
          </p:sp>
        </mc:Choice>
        <mc:Fallback xmlns="">
          <p:sp>
            <p:nvSpPr>
              <p:cNvPr id="4" name="Text 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6314" y="2103452"/>
                <a:ext cx="572770" cy="403860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 w="6350"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6515044" y="2064717"/>
            <a:ext cx="589280" cy="43243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7101149" y="2272362"/>
            <a:ext cx="327660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7423094" y="2267917"/>
            <a:ext cx="0" cy="22733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8108894" y="2590497"/>
            <a:ext cx="759460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/>
        </p:nvGrpSpPr>
        <p:grpSpPr>
          <a:xfrm>
            <a:off x="6511869" y="2685112"/>
            <a:ext cx="588645" cy="431800"/>
            <a:chOff x="0" y="0"/>
            <a:chExt cx="589280" cy="43243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 Box 463"/>
                <p:cNvSpPr txBox="1"/>
                <p:nvPr/>
              </p:nvSpPr>
              <p:spPr>
                <a:xfrm>
                  <a:off x="23906" y="42726"/>
                  <a:ext cx="529123" cy="372745"/>
                </a:xfrm>
                <a:prstGeom prst="rect">
                  <a:avLst/>
                </a:prstGeom>
                <a:noFill/>
                <a:ln w="6350">
                  <a:noFill/>
                </a:ln>
                <a:effectLst/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10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  <a:ea typeface="Calibri"/>
                                <a:cs typeface="Arial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/>
                                <a:ea typeface="Calibri"/>
                                <a:cs typeface="Arial"/>
                              </a:rPr>
                              <m:t>𝑃</m:t>
                            </m:r>
                          </m:e>
                          <m:sub>
                            <m:r>
                              <a:rPr lang="en-US" sz="1400" i="1">
                                <a:latin typeface="Cambria Math"/>
                                <a:ea typeface="Calibri"/>
                                <a:cs typeface="Arial"/>
                              </a:rPr>
                              <m:t>𝐹</m:t>
                            </m:r>
                          </m:sub>
                        </m:sSub>
                      </m:oMath>
                    </m:oMathPara>
                  </a14:m>
                  <a:endParaRPr lang="en-US" sz="1100" dirty="0">
                    <a:ea typeface="Calibri"/>
                    <a:cs typeface="Times New Roman"/>
                  </a:endParaRPr>
                </a:p>
                <a:p>
                  <a:pPr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1000"/>
                    </a:spcAft>
                  </a:pPr>
                  <a:r>
                    <a:rPr lang="en-US" sz="1400" baseline="-25000" dirty="0">
                      <a:ea typeface="Calibri"/>
                      <a:cs typeface="Times New Roman"/>
                    </a:rPr>
                    <a:t> </a:t>
                  </a:r>
                  <a:endParaRPr lang="en-US" sz="1100" dirty="0">
                    <a:ea typeface="Calibri"/>
                    <a:cs typeface="Times New Roman"/>
                  </a:endParaRPr>
                </a:p>
              </p:txBody>
            </p:sp>
          </mc:Choice>
          <mc:Fallback xmlns="">
            <p:sp>
              <p:nvSpPr>
                <p:cNvPr id="12" name="Text Box 46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906" y="42726"/>
                  <a:ext cx="529123" cy="372745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/>
                  </a:stretch>
                </a:blipFill>
                <a:ln w="6350"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Rectangle 12"/>
            <p:cNvSpPr/>
            <p:nvPr/>
          </p:nvSpPr>
          <p:spPr>
            <a:xfrm>
              <a:off x="0" y="0"/>
              <a:ext cx="589280" cy="43243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764724" y="2286967"/>
            <a:ext cx="344170" cy="607377"/>
            <a:chOff x="0" y="0"/>
            <a:chExt cx="344170" cy="709295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344170" cy="70929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16" name="Text Box 25"/>
            <p:cNvSpPr txBox="1"/>
            <p:nvPr/>
          </p:nvSpPr>
          <p:spPr>
            <a:xfrm>
              <a:off x="24063" y="4736"/>
              <a:ext cx="300355" cy="42100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400" dirty="0">
                  <a:ea typeface="Calibri"/>
                  <a:cs typeface="Times New Roman"/>
                </a:rPr>
                <a:t>+</a:t>
              </a:r>
              <a:endParaRPr lang="en-US" sz="1100" dirty="0">
                <a:ea typeface="Calibri"/>
                <a:cs typeface="Times New Roman"/>
              </a:endParaRPr>
            </a:p>
          </p:txBody>
        </p:sp>
        <p:sp>
          <p:nvSpPr>
            <p:cNvPr id="17" name="Text Box 26"/>
            <p:cNvSpPr txBox="1"/>
            <p:nvPr/>
          </p:nvSpPr>
          <p:spPr>
            <a:xfrm>
              <a:off x="24063" y="285372"/>
              <a:ext cx="300355" cy="42100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400" dirty="0">
                  <a:ea typeface="Calibri"/>
                  <a:cs typeface="Times New Roman"/>
                </a:rPr>
                <a:t>+</a:t>
              </a:r>
              <a:endParaRPr lang="en-US" sz="1100" dirty="0">
                <a:ea typeface="Calibri"/>
                <a:cs typeface="Times New Roman"/>
              </a:endParaRPr>
            </a:p>
          </p:txBody>
        </p:sp>
      </p:grpSp>
      <p:cxnSp>
        <p:nvCxnSpPr>
          <p:cNvPr id="18" name="Straight Arrow Connector 17"/>
          <p:cNvCxnSpPr/>
          <p:nvPr/>
        </p:nvCxnSpPr>
        <p:spPr>
          <a:xfrm>
            <a:off x="7419919" y="2683842"/>
            <a:ext cx="0" cy="22733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7416109" y="2491437"/>
            <a:ext cx="336550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7422459" y="2695272"/>
            <a:ext cx="336550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5798129" y="2284427"/>
            <a:ext cx="712470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 Box 16"/>
              <p:cNvSpPr txBox="1"/>
              <p:nvPr/>
            </p:nvSpPr>
            <p:spPr>
              <a:xfrm>
                <a:off x="5716637" y="1964387"/>
                <a:ext cx="510540" cy="372745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/>
                              <a:cs typeface="Arial"/>
                            </a:rPr>
                          </m:ctrlPr>
                        </m:sSubPr>
                        <m:e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/>
                              <a:ea typeface="Calibri"/>
                              <a:cs typeface="Arial"/>
                            </a:rPr>
                            <m:t> </m:t>
                          </m:r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/>
                              <a:ea typeface="Calibri"/>
                              <a:cs typeface="Arial"/>
                            </a:rPr>
                            <m:t>𝑋</m:t>
                          </m:r>
                        </m:e>
                        <m:sub>
                          <m:r>
                            <a:rPr lang="en-US" sz="1400" b="0" i="1">
                              <a:solidFill>
                                <a:schemeClr val="tx1"/>
                              </a:solidFill>
                              <a:latin typeface="Cambria Math"/>
                              <a:ea typeface="Calibri"/>
                              <a:cs typeface="Arial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1100" dirty="0">
                  <a:solidFill>
                    <a:schemeClr val="tx1"/>
                  </a:solidFill>
                  <a:ea typeface="Calibri"/>
                  <a:cs typeface="Times New Roman"/>
                </a:endParaRPr>
              </a:p>
            </p:txBody>
          </p:sp>
        </mc:Choice>
        <mc:Fallback xmlns="">
          <p:sp>
            <p:nvSpPr>
              <p:cNvPr id="22" name="Text 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6637" y="1964387"/>
                <a:ext cx="510540" cy="37274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6350"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 Box 451"/>
              <p:cNvSpPr txBox="1"/>
              <p:nvPr/>
            </p:nvSpPr>
            <p:spPr>
              <a:xfrm>
                <a:off x="5743139" y="2602867"/>
                <a:ext cx="510540" cy="372745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>
                          <a:latin typeface="Cambria Math"/>
                          <a:ea typeface="Calibri"/>
                          <a:cs typeface="Arial"/>
                        </a:rPr>
                        <m:t>𝐹</m:t>
                      </m:r>
                    </m:oMath>
                  </m:oMathPara>
                </a14:m>
                <a:endParaRPr lang="en-US" sz="1100" dirty="0">
                  <a:ea typeface="Calibri"/>
                  <a:cs typeface="Times New Roman"/>
                </a:endParaRPr>
              </a:p>
            </p:txBody>
          </p:sp>
        </mc:Choice>
        <mc:Fallback xmlns="">
          <p:sp>
            <p:nvSpPr>
              <p:cNvPr id="23" name="Text Box 4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3139" y="2602867"/>
                <a:ext cx="510540" cy="37274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 w="6350"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 Box 27"/>
              <p:cNvSpPr txBox="1"/>
              <p:nvPr/>
            </p:nvSpPr>
            <p:spPr>
              <a:xfrm>
                <a:off x="8072699" y="2282192"/>
                <a:ext cx="510540" cy="372745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/>
                              <a:cs typeface="Arial"/>
                            </a:rPr>
                          </m:ctrlPr>
                        </m:sSubPr>
                        <m:e>
                          <m:r>
                            <a:rPr lang="en-US" sz="1400" b="0" i="1">
                              <a:solidFill>
                                <a:schemeClr val="tx1"/>
                              </a:solidFill>
                              <a:latin typeface="Cambria Math"/>
                              <a:ea typeface="Calibri"/>
                              <a:cs typeface="Arial"/>
                            </a:rPr>
                            <m:t>𝑋</m:t>
                          </m:r>
                        </m:e>
                        <m:sub>
                          <m:r>
                            <a:rPr lang="en-US" sz="1400" b="0" i="1">
                              <a:solidFill>
                                <a:schemeClr val="tx1"/>
                              </a:solidFill>
                              <a:latin typeface="Cambria Math"/>
                              <a:ea typeface="Calibri"/>
                              <a:cs typeface="Arial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100" dirty="0">
                  <a:solidFill>
                    <a:schemeClr val="tx1"/>
                  </a:solidFill>
                  <a:ea typeface="Calibri"/>
                  <a:cs typeface="Times New Roman"/>
                </a:endParaRPr>
              </a:p>
            </p:txBody>
          </p:sp>
        </mc:Choice>
        <mc:Fallback xmlns="">
          <p:sp>
            <p:nvSpPr>
              <p:cNvPr id="24" name="Text 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2699" y="2282192"/>
                <a:ext cx="510540" cy="37274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 w="6350"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Arrow Connector 24"/>
          <p:cNvCxnSpPr/>
          <p:nvPr/>
        </p:nvCxnSpPr>
        <p:spPr>
          <a:xfrm>
            <a:off x="6302954" y="1819607"/>
            <a:ext cx="0" cy="45974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6297874" y="1829767"/>
            <a:ext cx="2286000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8577524" y="1822782"/>
            <a:ext cx="0" cy="594995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8570539" y="2418412"/>
            <a:ext cx="283845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/>
          <p:cNvGrpSpPr/>
          <p:nvPr/>
        </p:nvGrpSpPr>
        <p:grpSpPr>
          <a:xfrm>
            <a:off x="8870259" y="2215847"/>
            <a:ext cx="344170" cy="633095"/>
            <a:chOff x="0" y="-9120"/>
            <a:chExt cx="344170" cy="739297"/>
          </a:xfrm>
        </p:grpSpPr>
        <p:sp>
          <p:nvSpPr>
            <p:cNvPr id="30" name="Rectangle 29"/>
            <p:cNvSpPr/>
            <p:nvPr/>
          </p:nvSpPr>
          <p:spPr>
            <a:xfrm>
              <a:off x="0" y="0"/>
              <a:ext cx="344170" cy="70929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31" name="Text Box 20"/>
            <p:cNvSpPr txBox="1"/>
            <p:nvPr/>
          </p:nvSpPr>
          <p:spPr>
            <a:xfrm>
              <a:off x="24063" y="-9120"/>
              <a:ext cx="300355" cy="42100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400" dirty="0">
                  <a:ea typeface="Calibri"/>
                  <a:cs typeface="Times New Roman"/>
                </a:rPr>
                <a:t>-</a:t>
              </a:r>
              <a:endParaRPr lang="en-US" sz="1100" dirty="0">
                <a:ea typeface="Calibri"/>
                <a:cs typeface="Times New Roman"/>
              </a:endParaRPr>
            </a:p>
          </p:txBody>
        </p:sp>
        <p:sp>
          <p:nvSpPr>
            <p:cNvPr id="32" name="Text Box 21"/>
            <p:cNvSpPr txBox="1"/>
            <p:nvPr/>
          </p:nvSpPr>
          <p:spPr>
            <a:xfrm>
              <a:off x="24063" y="309172"/>
              <a:ext cx="300355" cy="42100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400" dirty="0">
                  <a:ea typeface="Calibri"/>
                  <a:cs typeface="Times New Roman"/>
                </a:rPr>
                <a:t>+</a:t>
              </a:r>
              <a:endParaRPr lang="en-US" sz="1100" dirty="0">
                <a:ea typeface="Calibri"/>
                <a:cs typeface="Times New Roman"/>
              </a:endParaRPr>
            </a:p>
          </p:txBody>
        </p:sp>
      </p:grpSp>
      <p:cxnSp>
        <p:nvCxnSpPr>
          <p:cNvPr id="52" name="Straight Arrow Connector 51"/>
          <p:cNvCxnSpPr/>
          <p:nvPr/>
        </p:nvCxnSpPr>
        <p:spPr>
          <a:xfrm>
            <a:off x="3738495" y="2900377"/>
            <a:ext cx="2768294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7101149" y="2910537"/>
            <a:ext cx="327660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 49"/>
          <p:cNvGrpSpPr/>
          <p:nvPr/>
        </p:nvGrpSpPr>
        <p:grpSpPr>
          <a:xfrm>
            <a:off x="3475136" y="2495882"/>
            <a:ext cx="6114510" cy="2642638"/>
            <a:chOff x="3475136" y="2495882"/>
            <a:chExt cx="6114510" cy="2642638"/>
          </a:xfrm>
        </p:grpSpPr>
        <p:cxnSp>
          <p:nvCxnSpPr>
            <p:cNvPr id="33" name="Straight Arrow Connector 32"/>
            <p:cNvCxnSpPr/>
            <p:nvPr/>
          </p:nvCxnSpPr>
          <p:spPr>
            <a:xfrm>
              <a:off x="9218874" y="2495882"/>
              <a:ext cx="19812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9" name="Group 108"/>
            <p:cNvGrpSpPr/>
            <p:nvPr/>
          </p:nvGrpSpPr>
          <p:grpSpPr>
            <a:xfrm>
              <a:off x="9245476" y="3952084"/>
              <a:ext cx="344170" cy="618298"/>
              <a:chOff x="-262924" y="1870859"/>
              <a:chExt cx="344170" cy="722019"/>
            </a:xfrm>
          </p:grpSpPr>
          <p:sp>
            <p:nvSpPr>
              <p:cNvPr id="110" name="Rectangle 109"/>
              <p:cNvSpPr/>
              <p:nvPr/>
            </p:nvSpPr>
            <p:spPr>
              <a:xfrm>
                <a:off x="-262924" y="1870859"/>
                <a:ext cx="344170" cy="70929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111" name="Text Box 402"/>
              <p:cNvSpPr txBox="1"/>
              <p:nvPr/>
            </p:nvSpPr>
            <p:spPr>
              <a:xfrm>
                <a:off x="-236922" y="1883243"/>
                <a:ext cx="300355" cy="421005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400" dirty="0">
                    <a:ea typeface="Calibri"/>
                    <a:cs typeface="Times New Roman"/>
                  </a:rPr>
                  <a:t>+</a:t>
                </a:r>
                <a:endParaRPr lang="en-US" sz="1100" dirty="0">
                  <a:ea typeface="Calibri"/>
                  <a:cs typeface="Times New Roman"/>
                </a:endParaRPr>
              </a:p>
            </p:txBody>
          </p:sp>
          <p:sp>
            <p:nvSpPr>
              <p:cNvPr id="112" name="Text Box 403"/>
              <p:cNvSpPr txBox="1"/>
              <p:nvPr/>
            </p:nvSpPr>
            <p:spPr>
              <a:xfrm>
                <a:off x="-236922" y="2171873"/>
                <a:ext cx="300355" cy="421005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400" dirty="0">
                    <a:ea typeface="Calibri"/>
                    <a:cs typeface="Times New Roman"/>
                  </a:rPr>
                  <a:t>+</a:t>
                </a:r>
                <a:endParaRPr lang="en-US" sz="1100" dirty="0">
                  <a:ea typeface="Calibri"/>
                  <a:cs typeface="Times New Roman"/>
                </a:endParaRPr>
              </a:p>
            </p:txBody>
          </p:sp>
        </p:grpSp>
        <p:cxnSp>
          <p:nvCxnSpPr>
            <p:cNvPr id="117" name="Straight Arrow Connector 116"/>
            <p:cNvCxnSpPr>
              <a:endCxn id="110" idx="0"/>
            </p:cNvCxnSpPr>
            <p:nvPr/>
          </p:nvCxnSpPr>
          <p:spPr>
            <a:xfrm>
              <a:off x="9417561" y="2502994"/>
              <a:ext cx="0" cy="144909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Arrow Connector 124"/>
            <p:cNvCxnSpPr/>
            <p:nvPr/>
          </p:nvCxnSpPr>
          <p:spPr>
            <a:xfrm>
              <a:off x="7996866" y="4251162"/>
              <a:ext cx="1242659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" name="Group 2"/>
            <p:cNvGrpSpPr/>
            <p:nvPr/>
          </p:nvGrpSpPr>
          <p:grpSpPr>
            <a:xfrm>
              <a:off x="3475136" y="2588592"/>
              <a:ext cx="5542000" cy="2549928"/>
              <a:chOff x="3475136" y="2588592"/>
              <a:chExt cx="5542000" cy="2549928"/>
            </a:xfrm>
          </p:grpSpPr>
          <p:cxnSp>
            <p:nvCxnSpPr>
              <p:cNvPr id="34" name="Straight Arrow Connector 33"/>
              <p:cNvCxnSpPr/>
              <p:nvPr/>
            </p:nvCxnSpPr>
            <p:spPr>
              <a:xfrm>
                <a:off x="8585144" y="2588592"/>
                <a:ext cx="0" cy="87122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/>
              <p:cNvCxnSpPr/>
              <p:nvPr/>
            </p:nvCxnSpPr>
            <p:spPr>
              <a:xfrm>
                <a:off x="6436939" y="3588717"/>
                <a:ext cx="1198880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6" name="Group 35"/>
              <p:cNvGrpSpPr/>
              <p:nvPr/>
            </p:nvGrpSpPr>
            <p:grpSpPr>
              <a:xfrm>
                <a:off x="5845175" y="3389962"/>
                <a:ext cx="589280" cy="432325"/>
                <a:chOff x="0" y="0"/>
                <a:chExt cx="589280" cy="432435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7" name="Text Box 478"/>
                    <p:cNvSpPr txBox="1"/>
                    <p:nvPr/>
                  </p:nvSpPr>
                  <p:spPr>
                    <a:xfrm>
                      <a:off x="78595" y="21055"/>
                      <a:ext cx="409073" cy="372745"/>
                    </a:xfrm>
                    <a:prstGeom prst="rect">
                      <a:avLst/>
                    </a:prstGeom>
                    <a:noFill/>
                    <a:ln w="6350">
                      <a:noFill/>
                    </a:ln>
                    <a:effectLst/>
                  </p:spPr>
                  <p:style>
                    <a:lnRef idx="0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1400" i="1">
                                <a:latin typeface="Cambria Math"/>
                                <a:ea typeface="Calibri"/>
                                <a:cs typeface="Arial"/>
                              </a:rPr>
                              <m:t>𝐻</m:t>
                            </m:r>
                          </m:oMath>
                        </m:oMathPara>
                      </a14:m>
                      <a:endParaRPr lang="en-US" sz="1100" dirty="0">
                        <a:ea typeface="Calibri"/>
                        <a:cs typeface="Times New Roman"/>
                      </a:endParaRPr>
                    </a:p>
                  </p:txBody>
                </p:sp>
              </mc:Choice>
              <mc:Fallback xmlns="">
                <p:sp>
                  <p:nvSpPr>
                    <p:cNvPr id="37" name="Text Box 478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8595" y="21055"/>
                      <a:ext cx="409073" cy="372745"/>
                    </a:xfrm>
                    <a:prstGeom prst="rect">
                      <a:avLst/>
                    </a:prstGeom>
                    <a:blipFill rotWithShape="1">
                      <a:blip r:embed="rId7"/>
                      <a:stretch>
                        <a:fillRect/>
                      </a:stretch>
                    </a:blipFill>
                    <a:ln w="6350">
                      <a:noFill/>
                    </a:ln>
                    <a:effectLst/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38" name="Rectangle 37"/>
                <p:cNvSpPr/>
                <p:nvPr/>
              </p:nvSpPr>
              <p:spPr>
                <a:xfrm>
                  <a:off x="0" y="0"/>
                  <a:ext cx="589280" cy="432435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dirty="0"/>
                </a:p>
              </p:txBody>
            </p:sp>
          </p:grpSp>
          <p:sp>
            <p:nvSpPr>
              <p:cNvPr id="39" name="Rectangle 38"/>
              <p:cNvSpPr/>
              <p:nvPr/>
            </p:nvSpPr>
            <p:spPr>
              <a:xfrm>
                <a:off x="5847276" y="4165932"/>
                <a:ext cx="589280" cy="43243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dirty="0"/>
              </a:p>
            </p:txBody>
          </p:sp>
          <p:cxnSp>
            <p:nvCxnSpPr>
              <p:cNvPr id="40" name="Straight Arrow Connector 39"/>
              <p:cNvCxnSpPr/>
              <p:nvPr/>
            </p:nvCxnSpPr>
            <p:spPr>
              <a:xfrm>
                <a:off x="5576514" y="3584272"/>
                <a:ext cx="273050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Arrow Connector 40"/>
              <p:cNvCxnSpPr/>
              <p:nvPr/>
            </p:nvCxnSpPr>
            <p:spPr>
              <a:xfrm>
                <a:off x="5581733" y="3577922"/>
                <a:ext cx="0" cy="25146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Arrow Connector 41"/>
              <p:cNvCxnSpPr/>
              <p:nvPr/>
            </p:nvCxnSpPr>
            <p:spPr>
              <a:xfrm>
                <a:off x="5327594" y="3819560"/>
                <a:ext cx="248920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Arrow Connector 42"/>
              <p:cNvCxnSpPr/>
              <p:nvPr/>
            </p:nvCxnSpPr>
            <p:spPr>
              <a:xfrm>
                <a:off x="5590951" y="4090929"/>
                <a:ext cx="0" cy="305508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4" name="Group 43"/>
              <p:cNvGrpSpPr/>
              <p:nvPr/>
            </p:nvGrpSpPr>
            <p:grpSpPr>
              <a:xfrm>
                <a:off x="4977642" y="3633191"/>
                <a:ext cx="344170" cy="636676"/>
                <a:chOff x="0" y="11520"/>
                <a:chExt cx="344170" cy="743280"/>
              </a:xfrm>
            </p:grpSpPr>
            <p:sp>
              <p:nvSpPr>
                <p:cNvPr id="45" name="Rectangle 44"/>
                <p:cNvSpPr/>
                <p:nvPr/>
              </p:nvSpPr>
              <p:spPr>
                <a:xfrm>
                  <a:off x="0" y="11520"/>
                  <a:ext cx="344170" cy="709296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6" name="Text Box 475"/>
                <p:cNvSpPr txBox="1"/>
                <p:nvPr/>
              </p:nvSpPr>
              <p:spPr>
                <a:xfrm>
                  <a:off x="40508" y="18591"/>
                  <a:ext cx="300355" cy="421005"/>
                </a:xfrm>
                <a:prstGeom prst="rect">
                  <a:avLst/>
                </a:prstGeom>
                <a:noFill/>
                <a:ln w="6350">
                  <a:noFill/>
                </a:ln>
                <a:effectLst/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1000"/>
                    </a:spcAft>
                  </a:pPr>
                  <a:r>
                    <a:rPr lang="en-US" sz="1400" dirty="0">
                      <a:ea typeface="Calibri"/>
                      <a:cs typeface="Times New Roman"/>
                    </a:rPr>
                    <a:t>+</a:t>
                  </a:r>
                  <a:endParaRPr lang="en-US" sz="1100" dirty="0">
                    <a:ea typeface="Calibri"/>
                    <a:cs typeface="Times New Roman"/>
                  </a:endParaRPr>
                </a:p>
              </p:txBody>
            </p:sp>
            <p:sp>
              <p:nvSpPr>
                <p:cNvPr id="47" name="Text Box 476"/>
                <p:cNvSpPr txBox="1"/>
                <p:nvPr/>
              </p:nvSpPr>
              <p:spPr>
                <a:xfrm>
                  <a:off x="43797" y="333795"/>
                  <a:ext cx="300355" cy="421005"/>
                </a:xfrm>
                <a:prstGeom prst="rect">
                  <a:avLst/>
                </a:prstGeom>
                <a:noFill/>
                <a:ln w="6350">
                  <a:noFill/>
                </a:ln>
                <a:effectLst/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1000"/>
                    </a:spcAft>
                  </a:pPr>
                  <a:r>
                    <a:rPr lang="en-US" sz="1400" dirty="0">
                      <a:ea typeface="Calibri"/>
                      <a:cs typeface="Times New Roman"/>
                    </a:rPr>
                    <a:t>+</a:t>
                  </a:r>
                  <a:endParaRPr lang="en-US" sz="1100" dirty="0">
                    <a:ea typeface="Calibri"/>
                    <a:cs typeface="Times New Roman"/>
                  </a:endParaRPr>
                </a:p>
              </p:txBody>
            </p:sp>
          </p:grpSp>
          <p:cxnSp>
            <p:nvCxnSpPr>
              <p:cNvPr id="48" name="Straight Arrow Connector 47"/>
              <p:cNvCxnSpPr/>
              <p:nvPr/>
            </p:nvCxnSpPr>
            <p:spPr>
              <a:xfrm>
                <a:off x="4831659" y="3936697"/>
                <a:ext cx="146685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Arrow Connector 52"/>
              <p:cNvCxnSpPr/>
              <p:nvPr/>
            </p:nvCxnSpPr>
            <p:spPr>
              <a:xfrm>
                <a:off x="5584769" y="4390610"/>
                <a:ext cx="273050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Arrow Connector 53"/>
              <p:cNvCxnSpPr/>
              <p:nvPr/>
            </p:nvCxnSpPr>
            <p:spPr>
              <a:xfrm>
                <a:off x="5321812" y="4092199"/>
                <a:ext cx="269139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6" name="Text Box 227"/>
                  <p:cNvSpPr txBox="1"/>
                  <p:nvPr/>
                </p:nvSpPr>
                <p:spPr>
                  <a:xfrm>
                    <a:off x="5930704" y="4214192"/>
                    <a:ext cx="408940" cy="275590"/>
                  </a:xfrm>
                  <a:prstGeom prst="rect">
                    <a:avLst/>
                  </a:prstGeom>
                  <a:noFill/>
                  <a:ln w="6350">
                    <a:noFill/>
                  </a:ln>
                  <a:effectLst/>
                </p:spPr>
                <p:style>
                  <a:lnRef idx="0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>
                      <a:lnSpc>
                        <a:spcPct val="115000"/>
                      </a:lnSpc>
                      <a:spcBef>
                        <a:spcPts val="0"/>
                      </a:spcBef>
                      <a:spcAft>
                        <a:spcPts val="1000"/>
                      </a:spcAf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400" i="1">
                              <a:latin typeface="Cambria Math"/>
                              <a:ea typeface="Calibri"/>
                              <a:cs typeface="Arial"/>
                            </a:rPr>
                            <m:t>𝐿</m:t>
                          </m:r>
                        </m:oMath>
                      </m:oMathPara>
                    </a14:m>
                    <a:endParaRPr lang="en-US" sz="1100" dirty="0">
                      <a:ea typeface="Calibri"/>
                      <a:cs typeface="Times New Roman"/>
                    </a:endParaRPr>
                  </a:p>
                </p:txBody>
              </p:sp>
            </mc:Choice>
            <mc:Fallback xmlns="">
              <p:sp>
                <p:nvSpPr>
                  <p:cNvPr id="56" name="Text Box 22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30704" y="4214192"/>
                    <a:ext cx="408940" cy="275590"/>
                  </a:xfrm>
                  <a:prstGeom prst="rect">
                    <a:avLst/>
                  </a:prstGeom>
                  <a:blipFill rotWithShape="0">
                    <a:blip r:embed="rId8"/>
                    <a:stretch>
                      <a:fillRect/>
                    </a:stretch>
                  </a:blipFill>
                  <a:ln w="6350">
                    <a:noFill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8" name="Text Box 472"/>
                  <p:cNvSpPr txBox="1"/>
                  <p:nvPr/>
                </p:nvSpPr>
                <p:spPr>
                  <a:xfrm>
                    <a:off x="6760154" y="3272767"/>
                    <a:ext cx="528320" cy="372110"/>
                  </a:xfrm>
                  <a:prstGeom prst="rect">
                    <a:avLst/>
                  </a:prstGeom>
                  <a:noFill/>
                  <a:ln w="6350">
                    <a:noFill/>
                  </a:ln>
                  <a:effectLst/>
                </p:spPr>
                <p:style>
                  <a:lnRef idx="0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>
                      <a:lnSpc>
                        <a:spcPct val="115000"/>
                      </a:lnSpc>
                      <a:spcBef>
                        <a:spcPts val="0"/>
                      </a:spcBef>
                      <a:spcAft>
                        <a:spcPts val="1000"/>
                      </a:spcAf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  <a:ea typeface="Calibri"/>
                                  <a:cs typeface="Arial"/>
                                </a:rPr>
                              </m:ctrlPr>
                            </m:sSubPr>
                            <m:e>
                              <m:r>
                                <a:rPr lang="en-US" sz="1400" b="0" i="1">
                                  <a:latin typeface="Cambria Math"/>
                                  <a:ea typeface="Calibri"/>
                                  <a:cs typeface="Arial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/>
                                  <a:ea typeface="Calibri"/>
                                  <a:cs typeface="Arial"/>
                                </a:rPr>
                                <m:t>𝑎</m:t>
                              </m:r>
                            </m:sub>
                          </m:sSub>
                        </m:oMath>
                      </m:oMathPara>
                    </a14:m>
                    <a:endParaRPr lang="en-US" sz="1100" dirty="0">
                      <a:ea typeface="Calibri"/>
                      <a:cs typeface="Times New Roman"/>
                    </a:endParaRPr>
                  </a:p>
                  <a:p>
                    <a:pPr>
                      <a:lnSpc>
                        <a:spcPct val="115000"/>
                      </a:lnSpc>
                      <a:spcBef>
                        <a:spcPts val="0"/>
                      </a:spcBef>
                      <a:spcAft>
                        <a:spcPts val="1000"/>
                      </a:spcAft>
                    </a:pPr>
                    <a:r>
                      <a:rPr lang="en-US" sz="1400" baseline="-25000" dirty="0">
                        <a:ea typeface="Calibri"/>
                        <a:cs typeface="Times New Roman"/>
                      </a:rPr>
                      <a:t> </a:t>
                    </a:r>
                    <a:endParaRPr lang="en-US" sz="1100" dirty="0">
                      <a:ea typeface="Calibri"/>
                      <a:cs typeface="Times New Roman"/>
                    </a:endParaRPr>
                  </a:p>
                </p:txBody>
              </p:sp>
            </mc:Choice>
            <mc:Fallback xmlns="">
              <p:sp>
                <p:nvSpPr>
                  <p:cNvPr id="58" name="Text Box 47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760154" y="3272767"/>
                    <a:ext cx="528320" cy="372110"/>
                  </a:xfrm>
                  <a:prstGeom prst="rect">
                    <a:avLst/>
                  </a:prstGeom>
                  <a:blipFill rotWithShape="0">
                    <a:blip r:embed="rId9"/>
                    <a:stretch>
                      <a:fillRect/>
                    </a:stretch>
                  </a:blipFill>
                  <a:ln w="6350">
                    <a:noFill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61" name="Group 60"/>
              <p:cNvGrpSpPr/>
              <p:nvPr/>
            </p:nvGrpSpPr>
            <p:grpSpPr>
              <a:xfrm>
                <a:off x="7634549" y="3301062"/>
                <a:ext cx="344170" cy="621323"/>
                <a:chOff x="0" y="0"/>
                <a:chExt cx="344170" cy="725582"/>
              </a:xfrm>
            </p:grpSpPr>
            <p:sp>
              <p:nvSpPr>
                <p:cNvPr id="62" name="Rectangle 61"/>
                <p:cNvSpPr/>
                <p:nvPr/>
              </p:nvSpPr>
              <p:spPr>
                <a:xfrm>
                  <a:off x="0" y="0"/>
                  <a:ext cx="344170" cy="709295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3" name="Text Box 242"/>
                <p:cNvSpPr txBox="1"/>
                <p:nvPr/>
              </p:nvSpPr>
              <p:spPr>
                <a:xfrm>
                  <a:off x="24063" y="4736"/>
                  <a:ext cx="300355" cy="421005"/>
                </a:xfrm>
                <a:prstGeom prst="rect">
                  <a:avLst/>
                </a:prstGeom>
                <a:noFill/>
                <a:ln w="6350">
                  <a:noFill/>
                </a:ln>
                <a:effectLst/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1000"/>
                    </a:spcAft>
                  </a:pPr>
                  <a:r>
                    <a:rPr lang="en-US" sz="1400" dirty="0">
                      <a:ea typeface="Calibri"/>
                      <a:cs typeface="Times New Roman"/>
                    </a:rPr>
                    <a:t>+</a:t>
                  </a:r>
                  <a:endParaRPr lang="en-US" sz="1100" dirty="0">
                    <a:ea typeface="Calibri"/>
                    <a:cs typeface="Times New Roman"/>
                  </a:endParaRPr>
                </a:p>
              </p:txBody>
            </p:sp>
            <p:sp>
              <p:nvSpPr>
                <p:cNvPr id="64" name="Text Box 243"/>
                <p:cNvSpPr txBox="1"/>
                <p:nvPr/>
              </p:nvSpPr>
              <p:spPr>
                <a:xfrm>
                  <a:off x="24063" y="304577"/>
                  <a:ext cx="300355" cy="421005"/>
                </a:xfrm>
                <a:prstGeom prst="rect">
                  <a:avLst/>
                </a:prstGeom>
                <a:noFill/>
                <a:ln w="6350">
                  <a:noFill/>
                </a:ln>
                <a:effectLst/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1000"/>
                    </a:spcAft>
                  </a:pPr>
                  <a:r>
                    <a:rPr lang="en-US" sz="1400" dirty="0">
                      <a:ea typeface="Calibri"/>
                      <a:cs typeface="Times New Roman"/>
                    </a:rPr>
                    <a:t>+</a:t>
                  </a:r>
                  <a:endParaRPr lang="en-US" sz="1100" dirty="0">
                    <a:ea typeface="Calibri"/>
                    <a:cs typeface="Times New Roman"/>
                  </a:endParaRPr>
                </a:p>
              </p:txBody>
            </p:sp>
          </p:grpSp>
          <p:cxnSp>
            <p:nvCxnSpPr>
              <p:cNvPr id="65" name="Straight Arrow Connector 64"/>
              <p:cNvCxnSpPr/>
              <p:nvPr/>
            </p:nvCxnSpPr>
            <p:spPr>
              <a:xfrm>
                <a:off x="7990784" y="3459812"/>
                <a:ext cx="594995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Arrow Connector 65"/>
              <p:cNvCxnSpPr/>
              <p:nvPr/>
            </p:nvCxnSpPr>
            <p:spPr>
              <a:xfrm>
                <a:off x="7985525" y="3750642"/>
                <a:ext cx="594995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7" name="Text Box 246"/>
                  <p:cNvSpPr txBox="1"/>
                  <p:nvPr/>
                </p:nvSpPr>
                <p:spPr>
                  <a:xfrm>
                    <a:off x="8477752" y="3546508"/>
                    <a:ext cx="528320" cy="372110"/>
                  </a:xfrm>
                  <a:prstGeom prst="rect">
                    <a:avLst/>
                  </a:prstGeom>
                  <a:noFill/>
                  <a:ln w="6350">
                    <a:noFill/>
                  </a:ln>
                  <a:effectLst/>
                </p:spPr>
                <p:style>
                  <a:lnRef idx="0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>
                      <a:lnSpc>
                        <a:spcPct val="115000"/>
                      </a:lnSpc>
                      <a:spcBef>
                        <a:spcPts val="0"/>
                      </a:spcBef>
                      <a:spcAft>
                        <a:spcPts val="1000"/>
                      </a:spcAf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  <a:ea typeface="Calibri"/>
                                  <a:cs typeface="Arial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/>
                                  <a:ea typeface="Calibri"/>
                                  <a:cs typeface="Arial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/>
                                  <a:ea typeface="Calibri"/>
                                  <a:cs typeface="Arial"/>
                                </a:rPr>
                                <m:t>𝑎</m:t>
                              </m:r>
                            </m:sub>
                          </m:sSub>
                        </m:oMath>
                      </m:oMathPara>
                    </a14:m>
                    <a:endParaRPr lang="en-US" sz="1100" dirty="0">
                      <a:ea typeface="Calibri"/>
                      <a:cs typeface="Times New Roman"/>
                    </a:endParaRPr>
                  </a:p>
                  <a:p>
                    <a:pPr>
                      <a:lnSpc>
                        <a:spcPct val="115000"/>
                      </a:lnSpc>
                      <a:spcBef>
                        <a:spcPts val="0"/>
                      </a:spcBef>
                      <a:spcAft>
                        <a:spcPts val="1000"/>
                      </a:spcAft>
                    </a:pPr>
                    <a:r>
                      <a:rPr lang="en-US" sz="1400" baseline="-25000" dirty="0">
                        <a:ea typeface="Calibri"/>
                        <a:cs typeface="Times New Roman"/>
                      </a:rPr>
                      <a:t> </a:t>
                    </a:r>
                    <a:endParaRPr lang="en-US" sz="1100" dirty="0">
                      <a:ea typeface="Calibri"/>
                      <a:cs typeface="Times New Roman"/>
                    </a:endParaRPr>
                  </a:p>
                </p:txBody>
              </p:sp>
            </mc:Choice>
            <mc:Fallback xmlns="">
              <p:sp>
                <p:nvSpPr>
                  <p:cNvPr id="67" name="Text Box 24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477752" y="3546508"/>
                    <a:ext cx="528320" cy="372110"/>
                  </a:xfrm>
                  <a:prstGeom prst="rect">
                    <a:avLst/>
                  </a:prstGeom>
                  <a:blipFill rotWithShape="0">
                    <a:blip r:embed="rId10"/>
                    <a:stretch>
                      <a:fillRect/>
                    </a:stretch>
                  </a:blipFill>
                  <a:ln w="6350">
                    <a:noFill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70" name="Straight Arrow Connector 69"/>
              <p:cNvCxnSpPr/>
              <p:nvPr/>
            </p:nvCxnSpPr>
            <p:spPr>
              <a:xfrm>
                <a:off x="6436939" y="4382149"/>
                <a:ext cx="1198880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1" name="Text Box 472"/>
                  <p:cNvSpPr txBox="1"/>
                  <p:nvPr/>
                </p:nvSpPr>
                <p:spPr>
                  <a:xfrm>
                    <a:off x="6760154" y="4080524"/>
                    <a:ext cx="528320" cy="372110"/>
                  </a:xfrm>
                  <a:prstGeom prst="rect">
                    <a:avLst/>
                  </a:prstGeom>
                  <a:noFill/>
                  <a:ln w="6350">
                    <a:noFill/>
                  </a:ln>
                  <a:effectLst/>
                </p:spPr>
                <p:style>
                  <a:lnRef idx="0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>
                      <a:lnSpc>
                        <a:spcPct val="115000"/>
                      </a:lnSpc>
                      <a:spcBef>
                        <a:spcPts val="0"/>
                      </a:spcBef>
                      <a:spcAft>
                        <a:spcPts val="1000"/>
                      </a:spcAf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  <a:ea typeface="Calibri"/>
                                  <a:cs typeface="Arial"/>
                                </a:rPr>
                              </m:ctrlPr>
                            </m:sSubPr>
                            <m:e>
                              <m:r>
                                <a:rPr lang="en-US" sz="1400" b="0" i="1">
                                  <a:latin typeface="Cambria Math"/>
                                  <a:ea typeface="Calibri"/>
                                  <a:cs typeface="Arial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en-US" sz="1400" b="0" i="1">
                                  <a:latin typeface="Cambria Math"/>
                                  <a:ea typeface="Calibri"/>
                                  <a:cs typeface="Arial"/>
                                </a:rPr>
                                <m:t>𝑟</m:t>
                              </m:r>
                            </m:sub>
                          </m:sSub>
                        </m:oMath>
                      </m:oMathPara>
                    </a14:m>
                    <a:endParaRPr lang="en-US" sz="1100" dirty="0">
                      <a:ea typeface="Calibri"/>
                      <a:cs typeface="Times New Roman"/>
                    </a:endParaRPr>
                  </a:p>
                  <a:p>
                    <a:pPr>
                      <a:lnSpc>
                        <a:spcPct val="115000"/>
                      </a:lnSpc>
                      <a:spcBef>
                        <a:spcPts val="0"/>
                      </a:spcBef>
                      <a:spcAft>
                        <a:spcPts val="1000"/>
                      </a:spcAft>
                    </a:pPr>
                    <a:r>
                      <a:rPr lang="en-US" sz="1400" baseline="-25000" dirty="0">
                        <a:ea typeface="Calibri"/>
                        <a:cs typeface="Times New Roman"/>
                      </a:rPr>
                      <a:t> </a:t>
                    </a:r>
                    <a:endParaRPr lang="en-US" sz="1100" dirty="0">
                      <a:ea typeface="Calibri"/>
                      <a:cs typeface="Times New Roman"/>
                    </a:endParaRPr>
                  </a:p>
                </p:txBody>
              </p:sp>
            </mc:Choice>
            <mc:Fallback xmlns="">
              <p:sp>
                <p:nvSpPr>
                  <p:cNvPr id="71" name="Text Box 47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760154" y="4080524"/>
                    <a:ext cx="528320" cy="372110"/>
                  </a:xfrm>
                  <a:prstGeom prst="rect">
                    <a:avLst/>
                  </a:prstGeom>
                  <a:blipFill rotWithShape="0">
                    <a:blip r:embed="rId11"/>
                    <a:stretch>
                      <a:fillRect/>
                    </a:stretch>
                  </a:blipFill>
                  <a:ln w="6350">
                    <a:noFill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72" name="Group 71"/>
              <p:cNvGrpSpPr/>
              <p:nvPr/>
            </p:nvGrpSpPr>
            <p:grpSpPr>
              <a:xfrm>
                <a:off x="7634549" y="4086874"/>
                <a:ext cx="344170" cy="631190"/>
                <a:chOff x="0" y="0"/>
                <a:chExt cx="344170" cy="737105"/>
              </a:xfrm>
            </p:grpSpPr>
            <p:sp>
              <p:nvSpPr>
                <p:cNvPr id="73" name="Rectangle 72"/>
                <p:cNvSpPr/>
                <p:nvPr/>
              </p:nvSpPr>
              <p:spPr>
                <a:xfrm>
                  <a:off x="0" y="0"/>
                  <a:ext cx="344170" cy="709295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4" name="Text Box 242"/>
                <p:cNvSpPr txBox="1"/>
                <p:nvPr/>
              </p:nvSpPr>
              <p:spPr>
                <a:xfrm>
                  <a:off x="24063" y="4736"/>
                  <a:ext cx="300355" cy="421005"/>
                </a:xfrm>
                <a:prstGeom prst="rect">
                  <a:avLst/>
                </a:prstGeom>
                <a:noFill/>
                <a:ln w="6350">
                  <a:noFill/>
                </a:ln>
                <a:effectLst/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1000"/>
                    </a:spcAft>
                  </a:pPr>
                  <a:r>
                    <a:rPr lang="en-US" sz="1400" dirty="0">
                      <a:ea typeface="Calibri"/>
                      <a:cs typeface="Times New Roman"/>
                    </a:rPr>
                    <a:t>+</a:t>
                  </a:r>
                  <a:endParaRPr lang="en-US" sz="1100" dirty="0">
                    <a:ea typeface="Calibri"/>
                    <a:cs typeface="Times New Roman"/>
                  </a:endParaRPr>
                </a:p>
              </p:txBody>
            </p:sp>
            <p:sp>
              <p:nvSpPr>
                <p:cNvPr id="75" name="Text Box 243"/>
                <p:cNvSpPr txBox="1"/>
                <p:nvPr/>
              </p:nvSpPr>
              <p:spPr>
                <a:xfrm>
                  <a:off x="24063" y="316100"/>
                  <a:ext cx="300355" cy="421005"/>
                </a:xfrm>
                <a:prstGeom prst="rect">
                  <a:avLst/>
                </a:prstGeom>
                <a:noFill/>
                <a:ln w="6350">
                  <a:noFill/>
                </a:ln>
                <a:effectLst/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1000"/>
                    </a:spcAft>
                  </a:pPr>
                  <a:r>
                    <a:rPr lang="en-US" sz="1400" dirty="0">
                      <a:ea typeface="Calibri"/>
                      <a:cs typeface="Times New Roman"/>
                    </a:rPr>
                    <a:t>+</a:t>
                  </a:r>
                  <a:endParaRPr lang="en-US" sz="1100" dirty="0">
                    <a:ea typeface="Calibri"/>
                    <a:cs typeface="Times New Roman"/>
                  </a:endParaRPr>
                </a:p>
              </p:txBody>
            </p:sp>
          </p:grpSp>
          <p:cxnSp>
            <p:nvCxnSpPr>
              <p:cNvPr id="77" name="Straight Arrow Connector 76"/>
              <p:cNvCxnSpPr/>
              <p:nvPr/>
            </p:nvCxnSpPr>
            <p:spPr>
              <a:xfrm>
                <a:off x="7982236" y="4536454"/>
                <a:ext cx="594995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8" name="Text Box 246"/>
                  <p:cNvSpPr txBox="1"/>
                  <p:nvPr/>
                </p:nvSpPr>
                <p:spPr>
                  <a:xfrm>
                    <a:off x="8488816" y="4348514"/>
                    <a:ext cx="528320" cy="372110"/>
                  </a:xfrm>
                  <a:prstGeom prst="rect">
                    <a:avLst/>
                  </a:prstGeom>
                  <a:noFill/>
                  <a:ln w="6350">
                    <a:noFill/>
                  </a:ln>
                  <a:effectLst/>
                </p:spPr>
                <p:style>
                  <a:lnRef idx="0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>
                      <a:lnSpc>
                        <a:spcPct val="115000"/>
                      </a:lnSpc>
                      <a:spcBef>
                        <a:spcPts val="0"/>
                      </a:spcBef>
                      <a:spcAft>
                        <a:spcPts val="1000"/>
                      </a:spcAf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  <a:ea typeface="Calibri"/>
                                  <a:cs typeface="Arial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/>
                                  <a:ea typeface="Calibri"/>
                                  <a:cs typeface="Arial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1400" b="0" i="1">
                                  <a:latin typeface="Cambria Math"/>
                                  <a:ea typeface="Calibri"/>
                                  <a:cs typeface="Arial"/>
                                </a:rPr>
                                <m:t>𝑟</m:t>
                              </m:r>
                            </m:sub>
                          </m:sSub>
                        </m:oMath>
                      </m:oMathPara>
                    </a14:m>
                    <a:endParaRPr lang="en-US" sz="1100" dirty="0">
                      <a:ea typeface="Calibri"/>
                      <a:cs typeface="Times New Roman"/>
                    </a:endParaRPr>
                  </a:p>
                  <a:p>
                    <a:pPr>
                      <a:lnSpc>
                        <a:spcPct val="115000"/>
                      </a:lnSpc>
                      <a:spcBef>
                        <a:spcPts val="0"/>
                      </a:spcBef>
                      <a:spcAft>
                        <a:spcPts val="1000"/>
                      </a:spcAft>
                    </a:pPr>
                    <a:r>
                      <a:rPr lang="en-US" sz="1400" baseline="-25000" dirty="0">
                        <a:ea typeface="Calibri"/>
                        <a:cs typeface="Times New Roman"/>
                      </a:rPr>
                      <a:t> </a:t>
                    </a:r>
                    <a:endParaRPr lang="en-US" sz="1100" dirty="0">
                      <a:ea typeface="Calibri"/>
                      <a:cs typeface="Times New Roman"/>
                    </a:endParaRPr>
                  </a:p>
                </p:txBody>
              </p:sp>
            </mc:Choice>
            <mc:Fallback xmlns="">
              <p:sp>
                <p:nvSpPr>
                  <p:cNvPr id="78" name="Text Box 24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488816" y="4348514"/>
                    <a:ext cx="528320" cy="372110"/>
                  </a:xfrm>
                  <a:prstGeom prst="rect">
                    <a:avLst/>
                  </a:prstGeom>
                  <a:blipFill rotWithShape="0">
                    <a:blip r:embed="rId12"/>
                    <a:stretch>
                      <a:fillRect/>
                    </a:stretch>
                  </a:blipFill>
                  <a:ln w="6350">
                    <a:noFill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79" name="Rectangle 78"/>
              <p:cNvSpPr/>
              <p:nvPr/>
            </p:nvSpPr>
            <p:spPr>
              <a:xfrm>
                <a:off x="4177408" y="3241828"/>
                <a:ext cx="4718304" cy="1536193"/>
              </a:xfrm>
              <a:prstGeom prst="rect">
                <a:avLst/>
              </a:prstGeom>
              <a:noFill/>
              <a:ln>
                <a:solidFill>
                  <a:srgbClr val="0181CF"/>
                </a:solidFill>
                <a:prstDash val="sysDot"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89" name="Group 88"/>
              <p:cNvGrpSpPr/>
              <p:nvPr/>
            </p:nvGrpSpPr>
            <p:grpSpPr>
              <a:xfrm>
                <a:off x="4241110" y="3719559"/>
                <a:ext cx="589280" cy="432435"/>
                <a:chOff x="3311652" y="4559951"/>
                <a:chExt cx="589280" cy="432435"/>
              </a:xfrm>
            </p:grpSpPr>
            <p:sp>
              <p:nvSpPr>
                <p:cNvPr id="90" name="Rectangle 89"/>
                <p:cNvSpPr/>
                <p:nvPr/>
              </p:nvSpPr>
              <p:spPr>
                <a:xfrm>
                  <a:off x="3311652" y="4559951"/>
                  <a:ext cx="589280" cy="432435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1" name="Text Box 6"/>
                    <p:cNvSpPr txBox="1"/>
                    <p:nvPr/>
                  </p:nvSpPr>
                  <p:spPr>
                    <a:xfrm>
                      <a:off x="3344233" y="4581544"/>
                      <a:ext cx="528553" cy="372198"/>
                    </a:xfrm>
                    <a:prstGeom prst="rect">
                      <a:avLst/>
                    </a:prstGeom>
                    <a:noFill/>
                    <a:ln w="6350">
                      <a:noFill/>
                    </a:ln>
                    <a:effectLst/>
                  </p:spPr>
                  <p:style>
                    <a:lnRef idx="0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  <a:ea typeface="Calibri"/>
                                    <a:cs typeface="Arial"/>
                                  </a:rPr>
                                </m:ctrlPr>
                              </m:sSubPr>
                              <m:e>
                                <m:r>
                                  <a:rPr lang="en-US" sz="1400" b="0" i="1">
                                    <a:latin typeface="Cambria Math"/>
                                    <a:ea typeface="Calibri"/>
                                    <a:cs typeface="Arial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US" sz="1400" i="1">
                                    <a:latin typeface="Cambria Math"/>
                                    <a:ea typeface="Calibri"/>
                                    <a:cs typeface="Arial"/>
                                  </a:rPr>
                                  <m:t>𝐹</m:t>
                                </m:r>
                                <m:r>
                                  <a:rPr lang="en-US" sz="1400" b="0" i="1">
                                    <a:latin typeface="Cambria Math"/>
                                    <a:ea typeface="Calibri"/>
                                    <a:cs typeface="Arial"/>
                                  </a:rPr>
                                  <m:t>𝐵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1100" dirty="0"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aseline="-25000" dirty="0">
                          <a:ea typeface="Calibri"/>
                          <a:cs typeface="Times New Roman"/>
                        </a:rPr>
                        <a:t> </a:t>
                      </a:r>
                      <a:endParaRPr lang="en-US" sz="1100" dirty="0">
                        <a:ea typeface="Calibri"/>
                        <a:cs typeface="Times New Roman"/>
                      </a:endParaRPr>
                    </a:p>
                  </p:txBody>
                </p:sp>
              </mc:Choice>
              <mc:Fallback xmlns="">
                <p:sp>
                  <p:nvSpPr>
                    <p:cNvPr id="115" name="Text Box 6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344233" y="4581544"/>
                      <a:ext cx="528553" cy="372198"/>
                    </a:xfrm>
                    <a:prstGeom prst="rect">
                      <a:avLst/>
                    </a:prstGeom>
                    <a:blipFill rotWithShape="1">
                      <a:blip r:embed="rId17"/>
                      <a:stretch>
                        <a:fillRect/>
                      </a:stretch>
                    </a:blipFill>
                    <a:ln w="6350">
                      <a:noFill/>
                    </a:ln>
                    <a:effectLst/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92" name="Group 91"/>
              <p:cNvGrpSpPr/>
              <p:nvPr/>
            </p:nvGrpSpPr>
            <p:grpSpPr>
              <a:xfrm>
                <a:off x="3475136" y="3089503"/>
                <a:ext cx="499868" cy="367851"/>
                <a:chOff x="-285669" y="2004530"/>
                <a:chExt cx="500023" cy="429556"/>
              </a:xfrm>
            </p:grpSpPr>
            <p:sp>
              <p:nvSpPr>
                <p:cNvPr id="93" name="Rectangle 92"/>
                <p:cNvSpPr/>
                <p:nvPr/>
              </p:nvSpPr>
              <p:spPr>
                <a:xfrm rot="5400000">
                  <a:off x="-230015" y="1983584"/>
                  <a:ext cx="401905" cy="483848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94" name="Text Box 402"/>
                <p:cNvSpPr txBox="1"/>
                <p:nvPr/>
              </p:nvSpPr>
              <p:spPr>
                <a:xfrm>
                  <a:off x="-285669" y="2004530"/>
                  <a:ext cx="300355" cy="421005"/>
                </a:xfrm>
                <a:prstGeom prst="rect">
                  <a:avLst/>
                </a:prstGeom>
                <a:noFill/>
                <a:ln w="6350">
                  <a:noFill/>
                </a:ln>
                <a:effectLst/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1000"/>
                    </a:spcAft>
                  </a:pPr>
                  <a:r>
                    <a:rPr lang="en-US" sz="1400" dirty="0">
                      <a:ea typeface="Calibri"/>
                      <a:cs typeface="Times New Roman"/>
                    </a:rPr>
                    <a:t>+</a:t>
                  </a:r>
                  <a:endParaRPr lang="en-US" sz="1100" dirty="0">
                    <a:ea typeface="Calibri"/>
                    <a:cs typeface="Times New Roman"/>
                  </a:endParaRPr>
                </a:p>
              </p:txBody>
            </p:sp>
            <p:sp>
              <p:nvSpPr>
                <p:cNvPr id="95" name="Text Box 403"/>
                <p:cNvSpPr txBox="1"/>
                <p:nvPr/>
              </p:nvSpPr>
              <p:spPr>
                <a:xfrm>
                  <a:off x="-86001" y="2013081"/>
                  <a:ext cx="300355" cy="421005"/>
                </a:xfrm>
                <a:prstGeom prst="rect">
                  <a:avLst/>
                </a:prstGeom>
                <a:noFill/>
                <a:ln w="6350">
                  <a:noFill/>
                </a:ln>
                <a:effectLst/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1000"/>
                    </a:spcAft>
                  </a:pPr>
                  <a:r>
                    <a:rPr lang="en-US" sz="1400" dirty="0">
                      <a:ea typeface="Calibri"/>
                      <a:cs typeface="Times New Roman"/>
                    </a:rPr>
                    <a:t>-</a:t>
                  </a:r>
                  <a:endParaRPr lang="en-US" sz="1100" dirty="0">
                    <a:ea typeface="Calibri"/>
                    <a:cs typeface="Times New Roman"/>
                  </a:endParaRPr>
                </a:p>
              </p:txBody>
            </p:sp>
          </p:grpSp>
          <p:cxnSp>
            <p:nvCxnSpPr>
              <p:cNvPr id="102" name="Straight Arrow Connector 101"/>
              <p:cNvCxnSpPr/>
              <p:nvPr/>
            </p:nvCxnSpPr>
            <p:spPr>
              <a:xfrm>
                <a:off x="3739156" y="3454604"/>
                <a:ext cx="0" cy="498068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Arrow Connector 102"/>
              <p:cNvCxnSpPr/>
              <p:nvPr/>
            </p:nvCxnSpPr>
            <p:spPr>
              <a:xfrm>
                <a:off x="3731663" y="3951206"/>
                <a:ext cx="509447" cy="2445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Arrow Connector 130"/>
              <p:cNvCxnSpPr/>
              <p:nvPr/>
            </p:nvCxnSpPr>
            <p:spPr>
              <a:xfrm>
                <a:off x="3745618" y="2898014"/>
                <a:ext cx="0" cy="214478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0" name="TextBox 139"/>
              <p:cNvSpPr txBox="1"/>
              <p:nvPr/>
            </p:nvSpPr>
            <p:spPr>
              <a:xfrm>
                <a:off x="3958053" y="4799966"/>
                <a:ext cx="128737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rgbClr val="0099FF"/>
                    </a:solidFill>
                  </a:rPr>
                  <a:t>Feedback</a:t>
                </a:r>
              </a:p>
            </p:txBody>
          </p:sp>
        </p:grpSp>
      </p:grpSp>
      <p:grpSp>
        <p:nvGrpSpPr>
          <p:cNvPr id="57" name="Group 56"/>
          <p:cNvGrpSpPr/>
          <p:nvPr/>
        </p:nvGrpSpPr>
        <p:grpSpPr>
          <a:xfrm>
            <a:off x="8587531" y="1829766"/>
            <a:ext cx="1947506" cy="3545908"/>
            <a:chOff x="8587531" y="1829766"/>
            <a:chExt cx="1947506" cy="3545908"/>
          </a:xfrm>
        </p:grpSpPr>
        <p:cxnSp>
          <p:nvCxnSpPr>
            <p:cNvPr id="113" name="Straight Arrow Connector 112"/>
            <p:cNvCxnSpPr>
              <a:stCxn id="110" idx="3"/>
              <a:endCxn id="116" idx="1"/>
            </p:cNvCxnSpPr>
            <p:nvPr/>
          </p:nvCxnSpPr>
          <p:spPr>
            <a:xfrm flipV="1">
              <a:off x="9589646" y="4255645"/>
              <a:ext cx="206268" cy="141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Group 6"/>
            <p:cNvGrpSpPr/>
            <p:nvPr/>
          </p:nvGrpSpPr>
          <p:grpSpPr>
            <a:xfrm>
              <a:off x="8587531" y="1829766"/>
              <a:ext cx="1947506" cy="3545908"/>
              <a:chOff x="8587531" y="1829766"/>
              <a:chExt cx="1947506" cy="3545908"/>
            </a:xfrm>
          </p:grpSpPr>
          <p:cxnSp>
            <p:nvCxnSpPr>
              <p:cNvPr id="8" name="Straight Arrow Connector 7"/>
              <p:cNvCxnSpPr/>
              <p:nvPr/>
            </p:nvCxnSpPr>
            <p:spPr>
              <a:xfrm>
                <a:off x="10095402" y="1829995"/>
                <a:ext cx="0" cy="2201875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Arrow Connector 79"/>
              <p:cNvCxnSpPr/>
              <p:nvPr/>
            </p:nvCxnSpPr>
            <p:spPr>
              <a:xfrm>
                <a:off x="8587531" y="1829766"/>
                <a:ext cx="1507873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4" name="Group 113"/>
              <p:cNvGrpSpPr/>
              <p:nvPr/>
            </p:nvGrpSpPr>
            <p:grpSpPr>
              <a:xfrm>
                <a:off x="9795914" y="4039427"/>
                <a:ext cx="589280" cy="432435"/>
                <a:chOff x="7398828" y="4357863"/>
                <a:chExt cx="589280" cy="432435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15" name="Text Box 6"/>
                    <p:cNvSpPr txBox="1"/>
                    <p:nvPr/>
                  </p:nvSpPr>
                  <p:spPr>
                    <a:xfrm>
                      <a:off x="7429191" y="4386187"/>
                      <a:ext cx="528553" cy="372198"/>
                    </a:xfrm>
                    <a:prstGeom prst="rect">
                      <a:avLst/>
                    </a:prstGeom>
                    <a:noFill/>
                    <a:ln w="6350">
                      <a:noFill/>
                    </a:ln>
                    <a:effectLst/>
                  </p:spPr>
                  <p:style>
                    <a:lnRef idx="0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  <a:ea typeface="Calibri"/>
                                    <a:cs typeface="Arial"/>
                                  </a:rPr>
                                </m:ctrlPr>
                              </m:sSubPr>
                              <m:e>
                                <m:r>
                                  <a:rPr lang="en-US" sz="1400" b="0" i="1">
                                    <a:latin typeface="Cambria Math"/>
                                    <a:ea typeface="Calibri"/>
                                    <a:cs typeface="Arial"/>
                                  </a:rPr>
                                  <m:t>𝐻</m:t>
                                </m:r>
                              </m:e>
                              <m:sub>
                                <m:r>
                                  <a:rPr lang="en-US" sz="1400" b="0" i="1">
                                    <a:latin typeface="Cambria Math"/>
                                    <a:ea typeface="Calibri"/>
                                    <a:cs typeface="Arial"/>
                                  </a:rPr>
                                  <m:t>𝑆𝐶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1100" dirty="0"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aseline="-25000" dirty="0">
                          <a:ea typeface="Calibri"/>
                          <a:cs typeface="Times New Roman"/>
                        </a:rPr>
                        <a:t> </a:t>
                      </a:r>
                      <a:endParaRPr lang="en-US" sz="1100" dirty="0">
                        <a:ea typeface="Calibri"/>
                        <a:cs typeface="Times New Roman"/>
                      </a:endParaRPr>
                    </a:p>
                  </p:txBody>
                </p:sp>
              </mc:Choice>
              <mc:Fallback xmlns="">
                <p:sp>
                  <p:nvSpPr>
                    <p:cNvPr id="115" name="Text Box 6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429191" y="4386187"/>
                      <a:ext cx="528553" cy="372198"/>
                    </a:xfrm>
                    <a:prstGeom prst="rect">
                      <a:avLst/>
                    </a:prstGeom>
                    <a:blipFill rotWithShape="1">
                      <a:blip r:embed="rId18"/>
                      <a:stretch>
                        <a:fillRect/>
                      </a:stretch>
                    </a:blipFill>
                    <a:ln w="6350">
                      <a:noFill/>
                    </a:ln>
                    <a:effectLst/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116" name="Rectangle 115"/>
                <p:cNvSpPr/>
                <p:nvPr/>
              </p:nvSpPr>
              <p:spPr>
                <a:xfrm>
                  <a:off x="7398828" y="4357863"/>
                  <a:ext cx="589280" cy="432435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dirty="0"/>
                </a:p>
              </p:txBody>
            </p:sp>
          </p:grpSp>
          <p:sp>
            <p:nvSpPr>
              <p:cNvPr id="137" name="Rectangle 136"/>
              <p:cNvSpPr/>
              <p:nvPr/>
            </p:nvSpPr>
            <p:spPr>
              <a:xfrm>
                <a:off x="9093221" y="3241828"/>
                <a:ext cx="1419150" cy="1536193"/>
              </a:xfrm>
              <a:prstGeom prst="rect">
                <a:avLst/>
              </a:prstGeom>
              <a:noFill/>
              <a:ln>
                <a:solidFill>
                  <a:srgbClr val="00B050"/>
                </a:solidFill>
                <a:prstDash val="sysDot"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B050"/>
                  </a:solidFill>
                </a:endParaRPr>
              </a:p>
            </p:txBody>
          </p:sp>
          <p:sp>
            <p:nvSpPr>
              <p:cNvPr id="141" name="TextBox 140"/>
              <p:cNvSpPr txBox="1"/>
              <p:nvPr/>
            </p:nvSpPr>
            <p:spPr>
              <a:xfrm>
                <a:off x="9109602" y="4790899"/>
                <a:ext cx="142543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rgbClr val="00B050"/>
                    </a:solidFill>
                  </a:rPr>
                  <a:t>Sensor Correction</a:t>
                </a:r>
              </a:p>
            </p:txBody>
          </p:sp>
        </p:grpSp>
      </p:grpSp>
      <p:grpSp>
        <p:nvGrpSpPr>
          <p:cNvPr id="51" name="Group 50"/>
          <p:cNvGrpSpPr/>
          <p:nvPr/>
        </p:nvGrpSpPr>
        <p:grpSpPr>
          <a:xfrm>
            <a:off x="2232284" y="1829767"/>
            <a:ext cx="4076562" cy="2138321"/>
            <a:chOff x="2232284" y="1829767"/>
            <a:chExt cx="4076562" cy="2138321"/>
          </a:xfrm>
        </p:grpSpPr>
        <p:cxnSp>
          <p:nvCxnSpPr>
            <p:cNvPr id="96" name="Straight Arrow Connector 95"/>
            <p:cNvCxnSpPr/>
            <p:nvPr/>
          </p:nvCxnSpPr>
          <p:spPr>
            <a:xfrm>
              <a:off x="3240328" y="3273822"/>
              <a:ext cx="241146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9" name="Group 48"/>
            <p:cNvGrpSpPr/>
            <p:nvPr/>
          </p:nvGrpSpPr>
          <p:grpSpPr>
            <a:xfrm>
              <a:off x="2232284" y="1829767"/>
              <a:ext cx="4076562" cy="2138321"/>
              <a:chOff x="2232284" y="1829767"/>
              <a:chExt cx="4076562" cy="2138321"/>
            </a:xfrm>
          </p:grpSpPr>
          <p:cxnSp>
            <p:nvCxnSpPr>
              <p:cNvPr id="83" name="Straight Arrow Connector 82"/>
              <p:cNvCxnSpPr/>
              <p:nvPr/>
            </p:nvCxnSpPr>
            <p:spPr>
              <a:xfrm>
                <a:off x="2952893" y="1829995"/>
                <a:ext cx="0" cy="119090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7" name="Rectangle 86"/>
              <p:cNvSpPr/>
              <p:nvPr/>
            </p:nvSpPr>
            <p:spPr>
              <a:xfrm>
                <a:off x="2651048" y="3048655"/>
                <a:ext cx="589280" cy="43243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8" name="Text Box 6"/>
                  <p:cNvSpPr txBox="1"/>
                  <p:nvPr/>
                </p:nvSpPr>
                <p:spPr>
                  <a:xfrm>
                    <a:off x="2681302" y="3078773"/>
                    <a:ext cx="528553" cy="372198"/>
                  </a:xfrm>
                  <a:prstGeom prst="rect">
                    <a:avLst/>
                  </a:prstGeom>
                  <a:noFill/>
                  <a:ln w="6350">
                    <a:noFill/>
                  </a:ln>
                  <a:effectLst/>
                </p:spPr>
                <p:style>
                  <a:lnRef idx="0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>
                      <a:lnSpc>
                        <a:spcPct val="115000"/>
                      </a:lnSpc>
                      <a:spcBef>
                        <a:spcPts val="0"/>
                      </a:spcBef>
                      <a:spcAft>
                        <a:spcPts val="1000"/>
                      </a:spcAf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  <a:ea typeface="Calibri"/>
                                  <a:cs typeface="Arial"/>
                                </a:rPr>
                              </m:ctrlPr>
                            </m:sSubPr>
                            <m:e>
                              <m:r>
                                <a:rPr lang="en-US" sz="1400" b="0" i="1">
                                  <a:latin typeface="Cambria Math"/>
                                  <a:ea typeface="Calibri"/>
                                  <a:cs typeface="Arial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/>
                                  <a:ea typeface="Calibri"/>
                                  <a:cs typeface="Arial"/>
                                </a:rPr>
                                <m:t>𝐹</m:t>
                              </m:r>
                              <m:r>
                                <a:rPr lang="en-US" sz="1400" b="0" i="1">
                                  <a:latin typeface="Cambria Math"/>
                                  <a:ea typeface="Calibri"/>
                                  <a:cs typeface="Arial"/>
                                </a:rPr>
                                <m:t>𝐹</m:t>
                              </m:r>
                            </m:sub>
                          </m:sSub>
                        </m:oMath>
                      </m:oMathPara>
                    </a14:m>
                    <a:endParaRPr lang="en-US" sz="1100" dirty="0">
                      <a:ea typeface="Calibri"/>
                      <a:cs typeface="Times New Roman"/>
                    </a:endParaRPr>
                  </a:p>
                  <a:p>
                    <a:pPr>
                      <a:lnSpc>
                        <a:spcPct val="115000"/>
                      </a:lnSpc>
                      <a:spcBef>
                        <a:spcPts val="0"/>
                      </a:spcBef>
                      <a:spcAft>
                        <a:spcPts val="1000"/>
                      </a:spcAft>
                    </a:pPr>
                    <a:r>
                      <a:rPr lang="en-US" sz="1400" baseline="-25000" dirty="0">
                        <a:ea typeface="Calibri"/>
                        <a:cs typeface="Times New Roman"/>
                      </a:rPr>
                      <a:t> </a:t>
                    </a:r>
                    <a:endParaRPr lang="en-US" sz="1100" dirty="0">
                      <a:ea typeface="Calibri"/>
                      <a:cs typeface="Times New Roman"/>
                    </a:endParaRPr>
                  </a:p>
                </p:txBody>
              </p:sp>
            </mc:Choice>
            <mc:Fallback xmlns="">
              <p:sp>
                <p:nvSpPr>
                  <p:cNvPr id="88" name="Text Box 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681302" y="3078773"/>
                    <a:ext cx="528553" cy="372198"/>
                  </a:xfrm>
                  <a:prstGeom prst="rect">
                    <a:avLst/>
                  </a:prstGeom>
                  <a:blipFill rotWithShape="0">
                    <a:blip r:embed="rId19"/>
                    <a:stretch>
                      <a:fillRect/>
                    </a:stretch>
                  </a:blipFill>
                  <a:ln w="6350">
                    <a:noFill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04" name="Straight Arrow Connector 103"/>
              <p:cNvCxnSpPr/>
              <p:nvPr/>
            </p:nvCxnSpPr>
            <p:spPr>
              <a:xfrm>
                <a:off x="2948453" y="1829767"/>
                <a:ext cx="3360393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2" name="Rectangle 141"/>
              <p:cNvSpPr/>
              <p:nvPr/>
            </p:nvSpPr>
            <p:spPr>
              <a:xfrm>
                <a:off x="2560748" y="2766341"/>
                <a:ext cx="1492300" cy="870509"/>
              </a:xfrm>
              <a:prstGeom prst="rect">
                <a:avLst/>
              </a:prstGeom>
              <a:noFill/>
              <a:ln>
                <a:solidFill>
                  <a:srgbClr val="C93E07"/>
                </a:solidFill>
                <a:prstDash val="sysDot"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B050"/>
                  </a:solidFill>
                </a:endParaRPr>
              </a:p>
            </p:txBody>
          </p:sp>
          <p:sp>
            <p:nvSpPr>
              <p:cNvPr id="143" name="TextBox 142"/>
              <p:cNvSpPr txBox="1"/>
              <p:nvPr/>
            </p:nvSpPr>
            <p:spPr>
              <a:xfrm>
                <a:off x="2232284" y="3629534"/>
                <a:ext cx="146232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rgbClr val="C93E07"/>
                    </a:solidFill>
                  </a:rPr>
                  <a:t>Feedforward</a:t>
                </a:r>
              </a:p>
            </p:txBody>
          </p:sp>
        </p:grpSp>
      </p:grpSp>
      <p:cxnSp>
        <p:nvCxnSpPr>
          <p:cNvPr id="145" name="Straight Arrow Connector 144"/>
          <p:cNvCxnSpPr/>
          <p:nvPr/>
        </p:nvCxnSpPr>
        <p:spPr>
          <a:xfrm>
            <a:off x="5655078" y="1573963"/>
            <a:ext cx="243872" cy="432278"/>
          </a:xfrm>
          <a:prstGeom prst="straightConnector1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  <a:prstDash val="sys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cxnSp>
      <p:sp>
        <p:nvSpPr>
          <p:cNvPr id="148" name="TextBox 147"/>
          <p:cNvSpPr txBox="1"/>
          <p:nvPr/>
        </p:nvSpPr>
        <p:spPr>
          <a:xfrm>
            <a:off x="4888288" y="959382"/>
            <a:ext cx="13972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Input Motion</a:t>
            </a:r>
          </a:p>
        </p:txBody>
      </p:sp>
      <p:cxnSp>
        <p:nvCxnSpPr>
          <p:cNvPr id="149" name="Straight Arrow Connector 148"/>
          <p:cNvCxnSpPr/>
          <p:nvPr/>
        </p:nvCxnSpPr>
        <p:spPr>
          <a:xfrm>
            <a:off x="7851501" y="1603224"/>
            <a:ext cx="388313" cy="688309"/>
          </a:xfrm>
          <a:prstGeom prst="straightConnector1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  <a:prstDash val="sys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cxnSp>
      <p:sp>
        <p:nvSpPr>
          <p:cNvPr id="151" name="TextBox 150"/>
          <p:cNvSpPr txBox="1"/>
          <p:nvPr/>
        </p:nvSpPr>
        <p:spPr>
          <a:xfrm>
            <a:off x="6917551" y="972261"/>
            <a:ext cx="15654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Output Motion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Rectangle 118"/>
              <p:cNvSpPr/>
              <p:nvPr/>
            </p:nvSpPr>
            <p:spPr>
              <a:xfrm>
                <a:off x="1910080" y="5749690"/>
                <a:ext cx="8961120" cy="7657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〈"/>
                          <m:endChr m:val="〉"/>
                          <m:ctrlPr>
                            <a:rPr lang="en-US" sz="1600" b="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600" b="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sz="1600" b="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sz="1600" b="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sz="1600" b="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1600" b="0">
                          <a:latin typeface="Cambria Math" panose="02040503050406030204" pitchFamily="18" charset="0"/>
                        </a:rPr>
                        <m:t>= </m:t>
                      </m:r>
                      <m:sSup>
                        <m:sSupPr>
                          <m:ctrlPr>
                            <a:rPr lang="en-US" sz="1600" b="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1600" b="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600" b="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1600" b="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b="0" i="1">
                                          <a:latin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sz="1600" b="0" i="1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  <m:r>
                                        <a:rPr lang="en-US" sz="1600" b="0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sub>
                                  </m:sSub>
                                  <m:r>
                                    <a:rPr lang="en-US" sz="1600" b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1600" b="0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  <m:r>
                                    <a:rPr lang="en-US" sz="1600" b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sSub>
                                    <m:sSubPr>
                                      <m:ctrlPr>
                                        <a:rPr lang="en-US" sz="1600" b="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b="0" i="1"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  <m:r>
                                        <a:rPr lang="en-US" sz="1600" b="0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en-US" sz="1600" b="0" i="1">
                                          <a:latin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sz="1600" b="0" i="1">
                                          <a:latin typeface="Cambria Math" panose="02040503050406030204" pitchFamily="18" charset="0"/>
                                        </a:rPr>
                                        <m:t>𝐹</m:t>
                                      </m:r>
                                      <m:r>
                                        <a:rPr lang="en-US" sz="1600" b="0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sub>
                                  </m:sSub>
                                  <m:r>
                                    <a:rPr lang="en-US" sz="1600" b="0">
                                      <a:latin typeface="Cambria Math" panose="02040503050406030204" pitchFamily="18" charset="0"/>
                                    </a:rPr>
                                    <m:t>  </m:t>
                                  </m:r>
                                </m:num>
                                <m:den>
                                  <m:r>
                                    <a:rPr lang="en-US" sz="1600" b="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US" sz="1600" b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1600" b="0" i="1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  <m:r>
                                    <a:rPr lang="en-US" sz="1600" b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sSub>
                                    <m:sSubPr>
                                      <m:ctrlPr>
                                        <a:rPr lang="en-US" sz="1600" b="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b="0" i="1">
                                          <a:latin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sz="1600" b="0" i="1">
                                          <a:latin typeface="Cambria Math" panose="02040503050406030204" pitchFamily="18" charset="0"/>
                                        </a:rPr>
                                        <m:t>𝐹</m:t>
                                      </m:r>
                                      <m:r>
                                        <a:rPr lang="en-US" sz="1600" b="0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1600" b="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begChr m:val="〈"/>
                          <m:endChr m:val="〉"/>
                          <m:ctrlPr>
                            <a:rPr lang="en-US" sz="1600" b="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600" b="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sz="1600" b="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sz="1600" b="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sz="1600" b="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1600" b="0">
                          <a:latin typeface="Cambria Math" panose="02040503050406030204" pitchFamily="18" charset="0"/>
                        </a:rPr>
                        <m:t>+ </m:t>
                      </m:r>
                      <m:sSup>
                        <m:sSupPr>
                          <m:ctrlPr>
                            <a:rPr lang="en-US" sz="1600" b="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1600" b="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600" b="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b="0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  <m:r>
                                    <a:rPr lang="en-US" sz="1600" b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sSub>
                                    <m:sSubPr>
                                      <m:ctrlPr>
                                        <a:rPr lang="en-US" sz="1600" b="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b="0" i="1"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  <m:r>
                                        <a:rPr lang="en-US" sz="1600" b="0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en-US" sz="1600" b="0" i="1">
                                          <a:latin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sz="1600" b="0" i="1">
                                          <a:latin typeface="Cambria Math" panose="02040503050406030204" pitchFamily="18" charset="0"/>
                                        </a:rPr>
                                        <m:t>𝐹</m:t>
                                      </m:r>
                                      <m:r>
                                        <a:rPr lang="en-US" sz="1600" b="0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sub>
                                  </m:sSub>
                                  <m:r>
                                    <a:rPr lang="en-US" sz="1600" b="0">
                                      <a:latin typeface="Cambria Math" panose="02040503050406030204" pitchFamily="18" charset="0"/>
                                    </a:rPr>
                                    <m:t>  </m:t>
                                  </m:r>
                                </m:num>
                                <m:den>
                                  <m:r>
                                    <a:rPr lang="en-US" sz="1600" b="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US" sz="1600" b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1600" b="0" i="1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  <m:r>
                                    <a:rPr lang="en-US" sz="1600" b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sSub>
                                    <m:sSubPr>
                                      <m:ctrlPr>
                                        <a:rPr lang="en-US" sz="1600" b="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b="0" i="1">
                                          <a:latin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sz="1600" b="0" i="1">
                                          <a:latin typeface="Cambria Math" panose="02040503050406030204" pitchFamily="18" charset="0"/>
                                        </a:rPr>
                                        <m:t>𝐹</m:t>
                                      </m:r>
                                      <m:r>
                                        <a:rPr lang="en-US" sz="1600" b="0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1600" b="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begChr m:val="〈"/>
                          <m:endChr m:val="〉"/>
                          <m:ctrlPr>
                            <a:rPr lang="en-US" sz="1600" b="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600" b="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sz="1600" b="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sz="1600" b="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sz="1600" b="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1600" b="0">
                          <a:latin typeface="Cambria Math" panose="02040503050406030204" pitchFamily="18" charset="0"/>
                        </a:rPr>
                        <m:t>+ </m:t>
                      </m:r>
                      <m:sSup>
                        <m:sSupPr>
                          <m:ctrlPr>
                            <a:rPr lang="en-US" sz="1600" b="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1600" b="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600" b="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b="0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  <m:r>
                                    <a:rPr lang="en-US" sz="1600" b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sSub>
                                    <m:sSubPr>
                                      <m:ctrlPr>
                                        <a:rPr lang="en-US" sz="1600" b="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b="0" i="1"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  <m:r>
                                        <a:rPr lang="en-US" sz="1600" b="0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en-US" sz="1600" b="0" i="1">
                                          <a:latin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sz="1600" b="0" i="1">
                                          <a:latin typeface="Cambria Math" panose="02040503050406030204" pitchFamily="18" charset="0"/>
                                        </a:rPr>
                                        <m:t>𝐹</m:t>
                                      </m:r>
                                      <m:r>
                                        <a:rPr lang="en-US" sz="1600" b="0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sub>
                                  </m:sSub>
                                  <m:r>
                                    <a:rPr lang="en-US" sz="1600" b="0">
                                      <a:latin typeface="Cambria Math" panose="02040503050406030204" pitchFamily="18" charset="0"/>
                                    </a:rPr>
                                    <m:t>  </m:t>
                                  </m:r>
                                </m:num>
                                <m:den>
                                  <m:r>
                                    <a:rPr lang="en-US" sz="1600" b="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US" sz="1600" b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1600" b="0" i="1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  <m:r>
                                    <a:rPr lang="en-US" sz="1600" b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sSub>
                                    <m:sSubPr>
                                      <m:ctrlPr>
                                        <a:rPr lang="en-US" sz="1600" b="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b="0" i="1">
                                          <a:latin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sz="1600" b="0" i="1">
                                          <a:latin typeface="Cambria Math" panose="02040503050406030204" pitchFamily="18" charset="0"/>
                                        </a:rPr>
                                        <m:t>𝐹</m:t>
                                      </m:r>
                                      <m:r>
                                        <a:rPr lang="en-US" sz="1600" b="0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1600" b="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begChr m:val="〈"/>
                          <m:endChr m:val="〉"/>
                          <m:ctrlPr>
                            <a:rPr lang="en-US" sz="1600" b="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600" b="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sz="1600" b="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sz="1600" b="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sz="1600" b="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1600" b="0" dirty="0">
                  <a:latin typeface="Univers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9" name="Rectangle 1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" y="5749690"/>
                <a:ext cx="8961120" cy="765722"/>
              </a:xfrm>
              <a:prstGeom prst="rect">
                <a:avLst/>
              </a:prstGeom>
              <a:blipFill rotWithShape="0"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2" name="Rectangle 121"/>
          <p:cNvSpPr/>
          <p:nvPr/>
        </p:nvSpPr>
        <p:spPr>
          <a:xfrm>
            <a:off x="410589" y="697772"/>
            <a:ext cx="25349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Control Scheme</a:t>
            </a:r>
          </a:p>
        </p:txBody>
      </p:sp>
      <p:grpSp>
        <p:nvGrpSpPr>
          <p:cNvPr id="120" name="Group 119"/>
          <p:cNvGrpSpPr/>
          <p:nvPr/>
        </p:nvGrpSpPr>
        <p:grpSpPr>
          <a:xfrm>
            <a:off x="0" y="0"/>
            <a:ext cx="12598401" cy="352983"/>
            <a:chOff x="0" y="8600"/>
            <a:chExt cx="11601833" cy="352983"/>
          </a:xfrm>
        </p:grpSpPr>
        <p:grpSp>
          <p:nvGrpSpPr>
            <p:cNvPr id="121" name="Group 120"/>
            <p:cNvGrpSpPr/>
            <p:nvPr/>
          </p:nvGrpSpPr>
          <p:grpSpPr>
            <a:xfrm>
              <a:off x="395" y="8600"/>
              <a:ext cx="8529435" cy="352983"/>
              <a:chOff x="395" y="8600"/>
              <a:chExt cx="8529435" cy="352983"/>
            </a:xfrm>
          </p:grpSpPr>
          <p:pic>
            <p:nvPicPr>
              <p:cNvPr id="124" name="Picture 4" descr="http://www.apam.columbia.edu/courses/apph4903x/LIGO_logo.jpg"/>
              <p:cNvPicPr>
                <a:picLocks noChangeAspect="1" noChangeArrowheads="1"/>
              </p:cNvPicPr>
              <p:nvPr/>
            </p:nvPicPr>
            <p:blipFill rotWithShape="1">
              <a:blip r:embed="rId22" cstate="print">
                <a:extLst>
                  <a:ext uri="{BEBA8EAE-BF5A-486C-A8C5-ECC9F3942E4B}">
                    <a14:imgProps xmlns:a14="http://schemas.microsoft.com/office/drawing/2010/main">
                      <a14:imgLayer r:embed="rId23">
                        <a14:imgEffect>
                          <a14:sharpenSoften amount="25000"/>
                        </a14:imgEffect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3642" b="32016"/>
              <a:stretch/>
            </p:blipFill>
            <p:spPr bwMode="auto">
              <a:xfrm>
                <a:off x="395" y="8600"/>
                <a:ext cx="627758" cy="292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6" name="Rectangle 125"/>
              <p:cNvSpPr/>
              <p:nvPr/>
            </p:nvSpPr>
            <p:spPr>
              <a:xfrm>
                <a:off x="551900" y="84584"/>
                <a:ext cx="7977930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sz="1200" i="1" kern="0" dirty="0" smtClean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     </a:t>
                </a:r>
                <a:r>
                  <a:rPr lang="en-US" sz="1200" i="1" kern="0" dirty="0" smtClean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An overview of the control layers in LIGO 4km interferometers, F. </a:t>
                </a:r>
                <a:r>
                  <a:rPr lang="en-US" sz="1200" i="1" kern="0" dirty="0" err="1" smtClean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Matichard</a:t>
                </a:r>
                <a:r>
                  <a:rPr lang="en-US" sz="1200" i="1" kern="0" dirty="0" smtClean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, ASPE 2016</a:t>
                </a:r>
                <a:endParaRPr lang="en-US" sz="1200" i="1" kern="0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p:grpSp>
        <p:cxnSp>
          <p:nvCxnSpPr>
            <p:cNvPr id="123" name="Straight Connector 122"/>
            <p:cNvCxnSpPr/>
            <p:nvPr/>
          </p:nvCxnSpPr>
          <p:spPr>
            <a:xfrm>
              <a:off x="0" y="331396"/>
              <a:ext cx="1160183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7" name="Straight Arrow Connector 126"/>
          <p:cNvCxnSpPr>
            <a:endCxn id="23" idx="1"/>
          </p:cNvCxnSpPr>
          <p:nvPr/>
        </p:nvCxnSpPr>
        <p:spPr>
          <a:xfrm>
            <a:off x="5163535" y="2615006"/>
            <a:ext cx="579604" cy="174234"/>
          </a:xfrm>
          <a:prstGeom prst="straightConnector1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  <a:prstDash val="sys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cxnSp>
      <p:sp>
        <p:nvSpPr>
          <p:cNvPr id="128" name="TextBox 127"/>
          <p:cNvSpPr txBox="1"/>
          <p:nvPr/>
        </p:nvSpPr>
        <p:spPr>
          <a:xfrm>
            <a:off x="4061895" y="2116335"/>
            <a:ext cx="13972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Control Force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45285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58"/>
          <p:cNvSpPr>
            <a:spLocks noChangeArrowheads="1"/>
          </p:cNvSpPr>
          <p:nvPr/>
        </p:nvSpPr>
        <p:spPr bwMode="auto">
          <a:xfrm>
            <a:off x="1727202" y="1582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/>
            <a:endParaRPr lang="en-US" sz="1800" b="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/>
          <a:srcRect t="5156" b="3237"/>
          <a:stretch/>
        </p:blipFill>
        <p:spPr>
          <a:xfrm>
            <a:off x="7112656" y="352820"/>
            <a:ext cx="4896464" cy="672068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 bwMode="auto">
          <a:xfrm>
            <a:off x="1276440" y="6597204"/>
            <a:ext cx="914400" cy="27045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0" y="0"/>
            <a:ext cx="12598401" cy="352983"/>
            <a:chOff x="0" y="8600"/>
            <a:chExt cx="11601833" cy="352983"/>
          </a:xfrm>
        </p:grpSpPr>
        <p:grpSp>
          <p:nvGrpSpPr>
            <p:cNvPr id="20" name="Group 19"/>
            <p:cNvGrpSpPr/>
            <p:nvPr/>
          </p:nvGrpSpPr>
          <p:grpSpPr>
            <a:xfrm>
              <a:off x="395" y="8600"/>
              <a:ext cx="8529435" cy="352983"/>
              <a:chOff x="395" y="8600"/>
              <a:chExt cx="8529435" cy="352983"/>
            </a:xfrm>
          </p:grpSpPr>
          <p:pic>
            <p:nvPicPr>
              <p:cNvPr id="22" name="Picture 4" descr="http://www.apam.columbia.edu/courses/apph4903x/LIGO_logo.jpg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25000"/>
                        </a14:imgEffect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3642" b="32016"/>
              <a:stretch/>
            </p:blipFill>
            <p:spPr bwMode="auto">
              <a:xfrm>
                <a:off x="395" y="8600"/>
                <a:ext cx="627758" cy="292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Rectangle 22"/>
              <p:cNvSpPr/>
              <p:nvPr/>
            </p:nvSpPr>
            <p:spPr>
              <a:xfrm>
                <a:off x="551900" y="84584"/>
                <a:ext cx="7977930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sz="1200" i="1" kern="0" dirty="0" smtClean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     </a:t>
                </a:r>
                <a:r>
                  <a:rPr lang="en-US" sz="1200" i="1" kern="0" dirty="0" smtClean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An overview of the control layers in LIGO 4km interferometers, F. </a:t>
                </a:r>
                <a:r>
                  <a:rPr lang="en-US" sz="1200" i="1" kern="0" dirty="0" err="1" smtClean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Matichard</a:t>
                </a:r>
                <a:r>
                  <a:rPr lang="en-US" sz="1200" i="1" kern="0" dirty="0" smtClean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, ASPE 2016</a:t>
                </a:r>
                <a:endParaRPr lang="en-US" sz="1200" i="1" kern="0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p:grpSp>
        <p:cxnSp>
          <p:nvCxnSpPr>
            <p:cNvPr id="21" name="Straight Connector 20"/>
            <p:cNvCxnSpPr/>
            <p:nvPr/>
          </p:nvCxnSpPr>
          <p:spPr>
            <a:xfrm>
              <a:off x="0" y="331396"/>
              <a:ext cx="1160183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Rectangle 3"/>
          <p:cNvSpPr/>
          <p:nvPr/>
        </p:nvSpPr>
        <p:spPr bwMode="auto">
          <a:xfrm>
            <a:off x="2228045" y="6622961"/>
            <a:ext cx="682580" cy="46363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Rectangle 14"/>
              <p:cNvSpPr/>
              <p:nvPr/>
            </p:nvSpPr>
            <p:spPr>
              <a:xfrm>
                <a:off x="432803" y="1692675"/>
                <a:ext cx="6448441" cy="7657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〈"/>
                          <m:endChr m:val="〉"/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600" b="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sz="1600" b="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sz="1600" b="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sz="1600" b="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1600" b="0">
                          <a:latin typeface="Cambria Math" panose="02040503050406030204" pitchFamily="18" charset="0"/>
                        </a:rPr>
                        <m:t>= </m:t>
                      </m:r>
                      <m:sSup>
                        <m:sSupPr>
                          <m:ctrlPr>
                            <a:rPr lang="en-US" sz="1600" b="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1600" b="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600" b="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1600" b="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b="0" i="1">
                                          <a:latin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sz="1600" b="0" i="1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  <m:r>
                                        <a:rPr lang="en-US" sz="1600" b="0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sub>
                                  </m:sSub>
                                  <m:r>
                                    <a:rPr lang="en-US" sz="1600" b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1600" b="0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  <m:r>
                                    <a:rPr lang="en-US" sz="1600" b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sSub>
                                    <m:sSubPr>
                                      <m:ctrlPr>
                                        <a:rPr lang="en-US" sz="1600" b="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b="0" i="1"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  <m:r>
                                        <a:rPr lang="en-US" sz="1600" b="0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en-US" sz="1600" b="0" i="1">
                                          <a:latin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sz="1600" b="0" i="1">
                                          <a:latin typeface="Cambria Math" panose="02040503050406030204" pitchFamily="18" charset="0"/>
                                        </a:rPr>
                                        <m:t>𝐹</m:t>
                                      </m:r>
                                      <m:r>
                                        <a:rPr lang="en-US" sz="1600" b="0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sub>
                                  </m:sSub>
                                  <m:r>
                                    <a:rPr lang="en-US" sz="1600" b="0">
                                      <a:latin typeface="Cambria Math" panose="02040503050406030204" pitchFamily="18" charset="0"/>
                                    </a:rPr>
                                    <m:t>  </m:t>
                                  </m:r>
                                </m:num>
                                <m:den>
                                  <m:r>
                                    <a:rPr lang="en-US" sz="1600" b="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US" sz="1600" b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1600" b="0" i="1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  <m:r>
                                    <a:rPr lang="en-US" sz="1600" b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sSub>
                                    <m:sSubPr>
                                      <m:ctrlPr>
                                        <a:rPr lang="en-US" sz="1600" b="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b="0" i="1">
                                          <a:latin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sz="1600" b="0" i="1">
                                          <a:latin typeface="Cambria Math" panose="02040503050406030204" pitchFamily="18" charset="0"/>
                                        </a:rPr>
                                        <m:t>𝐹</m:t>
                                      </m:r>
                                      <m:r>
                                        <a:rPr lang="en-US" sz="1600" b="0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1600" b="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begChr m:val="〈"/>
                          <m:endChr m:val="〉"/>
                          <m:ctrlPr>
                            <a:rPr lang="en-US" sz="1600" b="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600" b="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sz="1600" b="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sz="1600" b="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sz="1600" b="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1600" b="0">
                          <a:latin typeface="Cambria Math" panose="02040503050406030204" pitchFamily="18" charset="0"/>
                        </a:rPr>
                        <m:t>+ </m:t>
                      </m:r>
                      <m:sSup>
                        <m:sSupPr>
                          <m:ctrlPr>
                            <a:rPr lang="en-US" sz="1600" b="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1600" b="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600" b="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b="0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  <m:r>
                                    <a:rPr lang="en-US" sz="1600" b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sSub>
                                    <m:sSubPr>
                                      <m:ctrlPr>
                                        <a:rPr lang="en-US" sz="1600" b="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b="0" i="1"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  <m:r>
                                        <a:rPr lang="en-US" sz="1600" b="0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en-US" sz="1600" b="0" i="1">
                                          <a:latin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sz="1600" b="0" i="1">
                                          <a:latin typeface="Cambria Math" panose="02040503050406030204" pitchFamily="18" charset="0"/>
                                        </a:rPr>
                                        <m:t>𝐹</m:t>
                                      </m:r>
                                      <m:r>
                                        <a:rPr lang="en-US" sz="1600" b="0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sub>
                                  </m:sSub>
                                  <m:r>
                                    <a:rPr lang="en-US" sz="1600" b="0">
                                      <a:latin typeface="Cambria Math" panose="02040503050406030204" pitchFamily="18" charset="0"/>
                                    </a:rPr>
                                    <m:t>  </m:t>
                                  </m:r>
                                </m:num>
                                <m:den>
                                  <m:r>
                                    <a:rPr lang="en-US" sz="1600" b="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US" sz="1600" b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1600" b="0" i="1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  <m:r>
                                    <a:rPr lang="en-US" sz="1600" b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sSub>
                                    <m:sSubPr>
                                      <m:ctrlPr>
                                        <a:rPr lang="en-US" sz="1600" b="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b="0" i="1">
                                          <a:latin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sz="1600" b="0" i="1">
                                          <a:latin typeface="Cambria Math" panose="02040503050406030204" pitchFamily="18" charset="0"/>
                                        </a:rPr>
                                        <m:t>𝐹</m:t>
                                      </m:r>
                                      <m:r>
                                        <a:rPr lang="en-US" sz="1600" b="0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1600" b="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begChr m:val="〈"/>
                          <m:endChr m:val="〉"/>
                          <m:ctrlPr>
                            <a:rPr lang="en-US" sz="1600" b="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600" b="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sz="1600" b="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sz="1600" b="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sz="1600" b="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1600" b="0">
                          <a:latin typeface="Cambria Math" panose="02040503050406030204" pitchFamily="18" charset="0"/>
                        </a:rPr>
                        <m:t>+ </m:t>
                      </m:r>
                      <m:sSup>
                        <m:sSupPr>
                          <m:ctrlPr>
                            <a:rPr lang="en-US" sz="1600" b="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1600" b="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600" b="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b="0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  <m:r>
                                    <a:rPr lang="en-US" sz="1600" b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sSub>
                                    <m:sSubPr>
                                      <m:ctrlPr>
                                        <a:rPr lang="en-US" sz="1600" b="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b="0" i="1"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  <m:r>
                                        <a:rPr lang="en-US" sz="1600" b="0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en-US" sz="1600" b="0" i="1">
                                          <a:latin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sz="1600" b="0" i="1">
                                          <a:latin typeface="Cambria Math" panose="02040503050406030204" pitchFamily="18" charset="0"/>
                                        </a:rPr>
                                        <m:t>𝐹</m:t>
                                      </m:r>
                                      <m:r>
                                        <a:rPr lang="en-US" sz="1600" b="0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sub>
                                  </m:sSub>
                                  <m:r>
                                    <a:rPr lang="en-US" sz="1600" b="0">
                                      <a:latin typeface="Cambria Math" panose="02040503050406030204" pitchFamily="18" charset="0"/>
                                    </a:rPr>
                                    <m:t>  </m:t>
                                  </m:r>
                                </m:num>
                                <m:den>
                                  <m:r>
                                    <a:rPr lang="en-US" sz="1600" b="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US" sz="1600" b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1600" b="0" i="1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  <m:r>
                                    <a:rPr lang="en-US" sz="1600" b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sSub>
                                    <m:sSubPr>
                                      <m:ctrlPr>
                                        <a:rPr lang="en-US" sz="1600" b="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b="0" i="1">
                                          <a:latin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sz="1600" b="0" i="1">
                                          <a:latin typeface="Cambria Math" panose="02040503050406030204" pitchFamily="18" charset="0"/>
                                        </a:rPr>
                                        <m:t>𝐹</m:t>
                                      </m:r>
                                      <m:r>
                                        <a:rPr lang="en-US" sz="1600" b="0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1600" b="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begChr m:val="〈"/>
                          <m:endChr m:val="〉"/>
                          <m:ctrlPr>
                            <a:rPr lang="en-US" sz="1600" b="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600" b="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sz="1600" b="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sz="1600" b="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sz="1600" b="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1600" b="0" dirty="0">
                  <a:latin typeface="Univers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803" y="1692675"/>
                <a:ext cx="6448441" cy="76572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ectangle 15"/>
              <p:cNvSpPr/>
              <p:nvPr/>
            </p:nvSpPr>
            <p:spPr>
              <a:xfrm>
                <a:off x="2228045" y="5034708"/>
                <a:ext cx="4381101" cy="4303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〈"/>
                          <m:endChr m:val="〉"/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600" b="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sz="1600" b="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sz="1600" b="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sz="1600" b="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sz="1600" b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1600" b="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1600" b="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b="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</m:d>
                        </m:e>
                        <m:sup>
                          <m:r>
                            <a:rPr lang="en-US" sz="1600" b="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begChr m:val="〈"/>
                          <m:endChr m:val="〉"/>
                          <m:ctrlPr>
                            <a:rPr lang="en-US" sz="1600" b="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600" b="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sz="1600" b="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sz="1600" b="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sz="1600" b="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1600" b="0">
                          <a:latin typeface="Cambria Math" panose="02040503050406030204" pitchFamily="18" charset="0"/>
                        </a:rPr>
                        <m:t>+ </m:t>
                      </m:r>
                      <m:sSup>
                        <m:sSupPr>
                          <m:ctrlPr>
                            <a:rPr lang="en-US" sz="1600" b="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1600" b="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d>
                        </m:e>
                        <m:sup>
                          <m:r>
                            <a:rPr lang="en-US" sz="1600" b="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begChr m:val="〈"/>
                          <m:endChr m:val="〉"/>
                          <m:ctrlPr>
                            <a:rPr lang="en-US" sz="1600" b="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600" b="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sz="1600" b="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sz="1600" b="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sz="1600" b="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1600" b="0">
                          <a:latin typeface="Cambria Math" panose="02040503050406030204" pitchFamily="18" charset="0"/>
                        </a:rPr>
                        <m:t>+ </m:t>
                      </m:r>
                      <m:sSup>
                        <m:sSupPr>
                          <m:ctrlPr>
                            <a:rPr lang="en-US" sz="1600" b="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1600" b="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</m:d>
                        </m:e>
                        <m:sup>
                          <m:r>
                            <a:rPr lang="en-US" sz="1600" b="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begChr m:val="〈"/>
                          <m:endChr m:val="〉"/>
                          <m:ctrlPr>
                            <a:rPr lang="en-US" sz="1600" b="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600" b="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sz="1600" b="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sz="1600" b="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sz="1600" b="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1600" b="0" dirty="0">
                  <a:latin typeface="Univers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8045" y="5034708"/>
                <a:ext cx="4381101" cy="430311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3115178" y="3087550"/>
                <a:ext cx="1124667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1600" b="0" i="1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1600" b="0" i="1" dirty="0">
                  <a:latin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5178" y="3087550"/>
                <a:ext cx="1124667" cy="338554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3101808" y="4055257"/>
                <a:ext cx="1110432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sz="1600" b="0" i="1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1600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1600" b="0" i="1">
                              <a:latin typeface="Cambria Math" panose="02040503050406030204" pitchFamily="18" charset="0"/>
                            </a:rPr>
                            <m:t>𝐹</m:t>
                          </m:r>
                          <m:r>
                            <a:rPr lang="en-US" sz="1600" b="0" i="1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→∞</m:t>
                      </m:r>
                    </m:oMath>
                  </m:oMathPara>
                </a14:m>
                <a:endParaRPr lang="en-US" sz="1600" b="0" i="1" dirty="0">
                  <a:latin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1808" y="4055257"/>
                <a:ext cx="1110432" cy="338554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/>
          <p:cNvGrpSpPr/>
          <p:nvPr/>
        </p:nvGrpSpPr>
        <p:grpSpPr>
          <a:xfrm>
            <a:off x="34176" y="629133"/>
            <a:ext cx="1397202" cy="1207017"/>
            <a:chOff x="34176" y="629133"/>
            <a:chExt cx="1397202" cy="1207017"/>
          </a:xfrm>
        </p:grpSpPr>
        <p:cxnSp>
          <p:nvCxnSpPr>
            <p:cNvPr id="24" name="Straight Arrow Connector 23"/>
            <p:cNvCxnSpPr/>
            <p:nvPr/>
          </p:nvCxnSpPr>
          <p:spPr>
            <a:xfrm>
              <a:off x="732777" y="1319916"/>
              <a:ext cx="0" cy="516234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34176" y="629133"/>
              <a:ext cx="139720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err="1" smtClean="0"/>
                <a:t>Ouput</a:t>
              </a:r>
              <a:r>
                <a:rPr lang="en-US" sz="1600" dirty="0" smtClean="0"/>
                <a:t> </a:t>
              </a:r>
              <a:r>
                <a:rPr lang="en-US" sz="1600" dirty="0"/>
                <a:t>Motion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212024" y="629133"/>
            <a:ext cx="1397202" cy="1207017"/>
            <a:chOff x="2212024" y="629133"/>
            <a:chExt cx="1397202" cy="1207017"/>
          </a:xfrm>
        </p:grpSpPr>
        <p:cxnSp>
          <p:nvCxnSpPr>
            <p:cNvPr id="26" name="Straight Arrow Connector 25"/>
            <p:cNvCxnSpPr/>
            <p:nvPr/>
          </p:nvCxnSpPr>
          <p:spPr>
            <a:xfrm>
              <a:off x="2910625" y="1319916"/>
              <a:ext cx="0" cy="516234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2212024" y="629133"/>
              <a:ext cx="139720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Input </a:t>
              </a:r>
              <a:r>
                <a:rPr lang="en-US" sz="1600" dirty="0"/>
                <a:t>Motion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849123" y="629133"/>
            <a:ext cx="1454405" cy="1207017"/>
            <a:chOff x="3849123" y="629133"/>
            <a:chExt cx="1454405" cy="1207017"/>
          </a:xfrm>
        </p:grpSpPr>
        <p:cxnSp>
          <p:nvCxnSpPr>
            <p:cNvPr id="28" name="Straight Arrow Connector 27"/>
            <p:cNvCxnSpPr/>
            <p:nvPr/>
          </p:nvCxnSpPr>
          <p:spPr>
            <a:xfrm>
              <a:off x="4604927" y="1319916"/>
              <a:ext cx="0" cy="516234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3849123" y="629133"/>
              <a:ext cx="14544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Inertial sensor noise</a:t>
              </a:r>
              <a:endParaRPr lang="en-US" sz="1600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658252" y="629133"/>
            <a:ext cx="1454405" cy="1207017"/>
            <a:chOff x="5658252" y="629133"/>
            <a:chExt cx="1454405" cy="1207017"/>
          </a:xfrm>
        </p:grpSpPr>
        <p:cxnSp>
          <p:nvCxnSpPr>
            <p:cNvPr id="30" name="Straight Arrow Connector 29"/>
            <p:cNvCxnSpPr/>
            <p:nvPr/>
          </p:nvCxnSpPr>
          <p:spPr>
            <a:xfrm>
              <a:off x="6414056" y="1319916"/>
              <a:ext cx="0" cy="516234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5658252" y="629133"/>
              <a:ext cx="14544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Relative sensor noise</a:t>
              </a:r>
              <a:endParaRPr lang="en-US" sz="1600" dirty="0"/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283845" y="3087478"/>
            <a:ext cx="27277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Complementary filters:</a:t>
            </a:r>
            <a:endParaRPr lang="en-US" sz="1600" dirty="0"/>
          </a:p>
        </p:txBody>
      </p:sp>
      <p:sp>
        <p:nvSpPr>
          <p:cNvPr id="33" name="TextBox 32"/>
          <p:cNvSpPr txBox="1"/>
          <p:nvPr/>
        </p:nvSpPr>
        <p:spPr>
          <a:xfrm>
            <a:off x="283845" y="4019969"/>
            <a:ext cx="27277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High loop gain:</a:t>
            </a:r>
            <a:endParaRPr lang="en-US" sz="1600" dirty="0"/>
          </a:p>
        </p:txBody>
      </p:sp>
      <p:sp>
        <p:nvSpPr>
          <p:cNvPr id="34" name="TextBox 33"/>
          <p:cNvSpPr txBox="1"/>
          <p:nvPr/>
        </p:nvSpPr>
        <p:spPr>
          <a:xfrm>
            <a:off x="-158410" y="5034636"/>
            <a:ext cx="27277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Residual motion: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80841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5" grpId="0"/>
      <p:bldP spid="6" grpId="0"/>
      <p:bldP spid="32" grpId="0"/>
      <p:bldP spid="33" grpId="0"/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-322466" y="1092003"/>
            <a:ext cx="33730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</a:rPr>
              <a:t>Performance</a:t>
            </a:r>
            <a:endParaRPr lang="en-US" dirty="0">
              <a:latin typeface="Calibri" panose="020F050202020403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128832" y="214483"/>
            <a:ext cx="8091673" cy="5856142"/>
            <a:chOff x="817820" y="939107"/>
            <a:chExt cx="8091673" cy="585614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7820" y="939107"/>
              <a:ext cx="8091673" cy="5856142"/>
            </a:xfrm>
            <a:prstGeom prst="rect">
              <a:avLst/>
            </a:prstGeom>
          </p:spPr>
        </p:pic>
        <p:grpSp>
          <p:nvGrpSpPr>
            <p:cNvPr id="10" name="Group 9"/>
            <p:cNvGrpSpPr/>
            <p:nvPr/>
          </p:nvGrpSpPr>
          <p:grpSpPr>
            <a:xfrm>
              <a:off x="4484972" y="2520742"/>
              <a:ext cx="2147840" cy="2497150"/>
              <a:chOff x="4484972" y="2520742"/>
              <a:chExt cx="2147840" cy="2497150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4484972" y="2520742"/>
                <a:ext cx="1697463" cy="600111"/>
                <a:chOff x="4484972" y="2520742"/>
                <a:chExt cx="1697463" cy="600111"/>
              </a:xfrm>
            </p:grpSpPr>
            <p:sp>
              <p:nvSpPr>
                <p:cNvPr id="15" name="TextBox 14"/>
                <p:cNvSpPr txBox="1"/>
                <p:nvPr/>
              </p:nvSpPr>
              <p:spPr>
                <a:xfrm>
                  <a:off x="4484972" y="2520742"/>
                  <a:ext cx="1697463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Ground</a:t>
                  </a:r>
                </a:p>
              </p:txBody>
            </p:sp>
            <p:cxnSp>
              <p:nvCxnSpPr>
                <p:cNvPr id="18" name="Straight Arrow Connector 17"/>
                <p:cNvCxnSpPr/>
                <p:nvPr/>
              </p:nvCxnSpPr>
              <p:spPr>
                <a:xfrm flipV="1">
                  <a:off x="4683691" y="2879715"/>
                  <a:ext cx="116635" cy="241138"/>
                </a:xfrm>
                <a:prstGeom prst="straightConnector1">
                  <a:avLst/>
                </a:prstGeom>
                <a:noFill/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</p:cxnSp>
          </p:grpSp>
          <p:grpSp>
            <p:nvGrpSpPr>
              <p:cNvPr id="19" name="Group 18"/>
              <p:cNvGrpSpPr/>
              <p:nvPr/>
            </p:nvGrpSpPr>
            <p:grpSpPr>
              <a:xfrm>
                <a:off x="4566859" y="4417781"/>
                <a:ext cx="2065953" cy="600111"/>
                <a:chOff x="4484972" y="2520742"/>
                <a:chExt cx="2065953" cy="600111"/>
              </a:xfrm>
            </p:grpSpPr>
            <p:sp>
              <p:nvSpPr>
                <p:cNvPr id="23" name="TextBox 22"/>
                <p:cNvSpPr txBox="1"/>
                <p:nvPr/>
              </p:nvSpPr>
              <p:spPr>
                <a:xfrm>
                  <a:off x="4484972" y="2520742"/>
                  <a:ext cx="2065953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Requirements</a:t>
                  </a:r>
                </a:p>
              </p:txBody>
            </p:sp>
            <p:cxnSp>
              <p:nvCxnSpPr>
                <p:cNvPr id="24" name="Straight Arrow Connector 23"/>
                <p:cNvCxnSpPr/>
                <p:nvPr/>
              </p:nvCxnSpPr>
              <p:spPr>
                <a:xfrm flipV="1">
                  <a:off x="4683691" y="2879715"/>
                  <a:ext cx="116635" cy="241138"/>
                </a:xfrm>
                <a:prstGeom prst="straightConnector1">
                  <a:avLst/>
                </a:prstGeom>
                <a:noFill/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</p:cxnSp>
          </p:grpSp>
        </p:grp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8832" y="214483"/>
            <a:ext cx="8091673" cy="58561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8832" y="214483"/>
            <a:ext cx="8091673" cy="58561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8832" y="214483"/>
            <a:ext cx="8091673" cy="58561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8832" y="214483"/>
            <a:ext cx="8091673" cy="5856142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0" y="0"/>
            <a:ext cx="12598401" cy="352983"/>
            <a:chOff x="0" y="8600"/>
            <a:chExt cx="11601833" cy="352983"/>
          </a:xfrm>
        </p:grpSpPr>
        <p:grpSp>
          <p:nvGrpSpPr>
            <p:cNvPr id="26" name="Group 25"/>
            <p:cNvGrpSpPr/>
            <p:nvPr/>
          </p:nvGrpSpPr>
          <p:grpSpPr>
            <a:xfrm>
              <a:off x="395" y="8600"/>
              <a:ext cx="8529435" cy="352983"/>
              <a:chOff x="395" y="8600"/>
              <a:chExt cx="8529435" cy="352983"/>
            </a:xfrm>
          </p:grpSpPr>
          <p:pic>
            <p:nvPicPr>
              <p:cNvPr id="29" name="Picture 4" descr="http://www.apam.columbia.edu/courses/apph4903x/LIGO_logo.jpg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sharpenSoften amount="25000"/>
                        </a14:imgEffect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3642" b="32016"/>
              <a:stretch/>
            </p:blipFill>
            <p:spPr bwMode="auto">
              <a:xfrm>
                <a:off x="395" y="8600"/>
                <a:ext cx="627758" cy="292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0" name="Rectangle 29"/>
              <p:cNvSpPr/>
              <p:nvPr/>
            </p:nvSpPr>
            <p:spPr>
              <a:xfrm>
                <a:off x="551900" y="84584"/>
                <a:ext cx="7977930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sz="1200" i="1" kern="0" dirty="0" smtClean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     </a:t>
                </a:r>
                <a:r>
                  <a:rPr lang="en-US" sz="1200" i="1" kern="0" dirty="0" smtClean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An overview of the control layers in LIGO 4km interferometers, F. </a:t>
                </a:r>
                <a:r>
                  <a:rPr lang="en-US" sz="1200" i="1" kern="0" dirty="0" err="1" smtClean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Matichard</a:t>
                </a:r>
                <a:r>
                  <a:rPr lang="en-US" sz="1200" i="1" kern="0" dirty="0" smtClean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, ASPE 2016</a:t>
                </a:r>
                <a:endParaRPr lang="en-US" sz="1200" i="1" kern="0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p:grpSp>
        <p:cxnSp>
          <p:nvCxnSpPr>
            <p:cNvPr id="27" name="Straight Connector 26"/>
            <p:cNvCxnSpPr/>
            <p:nvPr/>
          </p:nvCxnSpPr>
          <p:spPr>
            <a:xfrm>
              <a:off x="0" y="331396"/>
              <a:ext cx="1160183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Rectangle 20"/>
          <p:cNvSpPr/>
          <p:nvPr/>
        </p:nvSpPr>
        <p:spPr>
          <a:xfrm>
            <a:off x="0" y="6001762"/>
            <a:ext cx="529952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600" dirty="0"/>
              <a:t>Advanced LIGO two-stage twelve-axis vibration isolation and positioning platform. Part 1: Design and production overview</a:t>
            </a:r>
          </a:p>
          <a:p>
            <a:pPr algn="l"/>
            <a:r>
              <a:rPr lang="en-US" sz="1600" dirty="0"/>
              <a:t>Precision Engineering 40 (2015): 273-286.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553354" y="5951308"/>
            <a:ext cx="504504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600" dirty="0"/>
              <a:t>Advanced LIGO two-stage twelve-axis vibration isolation and positioning platform. Part 2: Experimental investigation and tests results.  Precision engineering 40 (2015): 287-297.</a:t>
            </a:r>
          </a:p>
        </p:txBody>
      </p:sp>
    </p:spTree>
    <p:extLst>
      <p:ext uri="{BB962C8B-B14F-4D97-AF65-F5344CB8AC3E}">
        <p14:creationId xmlns:p14="http://schemas.microsoft.com/office/powerpoint/2010/main" val="1143261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52012</TotalTime>
  <Words>955</Words>
  <Application>Microsoft Office PowerPoint</Application>
  <PresentationFormat>Custom</PresentationFormat>
  <Paragraphs>240</Paragraphs>
  <Slides>26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Calibri</vt:lpstr>
      <vt:lpstr>Cambria Math</vt:lpstr>
      <vt:lpstr>Times New Roman</vt:lpstr>
      <vt:lpstr>Univers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Simple Damping Loop</vt:lpstr>
      <vt:lpstr>Low Noise Loop</vt:lpstr>
      <vt:lpstr>Modal Damping Loop</vt:lpstr>
      <vt:lpstr>Damping Noise Performance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LIGO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Fabrice Matichard</dc:creator>
  <cp:lastModifiedBy>Fab</cp:lastModifiedBy>
  <cp:revision>1550</cp:revision>
  <cp:lastPrinted>2012-03-20T12:47:38Z</cp:lastPrinted>
  <dcterms:created xsi:type="dcterms:W3CDTF">2007-05-31T19:21:53Z</dcterms:created>
  <dcterms:modified xsi:type="dcterms:W3CDTF">2016-04-21T14:13:03Z</dcterms:modified>
</cp:coreProperties>
</file>