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doc" ContentType="application/msword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9" r:id="rId1"/>
  </p:sldMasterIdLst>
  <p:notesMasterIdLst>
    <p:notesMasterId r:id="rId26"/>
  </p:notesMasterIdLst>
  <p:handoutMasterIdLst>
    <p:handoutMasterId r:id="rId27"/>
  </p:handoutMasterIdLst>
  <p:sldIdLst>
    <p:sldId id="411" r:id="rId2"/>
    <p:sldId id="412" r:id="rId3"/>
    <p:sldId id="415" r:id="rId4"/>
    <p:sldId id="416" r:id="rId5"/>
    <p:sldId id="413" r:id="rId6"/>
    <p:sldId id="439" r:id="rId7"/>
    <p:sldId id="420" r:id="rId8"/>
    <p:sldId id="423" r:id="rId9"/>
    <p:sldId id="424" r:id="rId10"/>
    <p:sldId id="425" r:id="rId11"/>
    <p:sldId id="426" r:id="rId12"/>
    <p:sldId id="427" r:id="rId13"/>
    <p:sldId id="417" r:id="rId14"/>
    <p:sldId id="418" r:id="rId15"/>
    <p:sldId id="422" r:id="rId16"/>
    <p:sldId id="435" r:id="rId17"/>
    <p:sldId id="430" r:id="rId18"/>
    <p:sldId id="433" r:id="rId19"/>
    <p:sldId id="434" r:id="rId20"/>
    <p:sldId id="432" r:id="rId21"/>
    <p:sldId id="437" r:id="rId22"/>
    <p:sldId id="436" r:id="rId23"/>
    <p:sldId id="421" r:id="rId24"/>
    <p:sldId id="438" r:id="rId25"/>
  </p:sldIdLst>
  <p:sldSz cx="9144000" cy="6858000" type="screen4x3"/>
  <p:notesSz cx="9144000" cy="6858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2"/>
        </a:solidFill>
        <a:latin typeface="Arial Narrow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2"/>
        </a:solidFill>
        <a:latin typeface="Arial Narrow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2"/>
        </a:solidFill>
        <a:latin typeface="Arial Narrow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2"/>
        </a:solidFill>
        <a:latin typeface="Arial Narrow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2"/>
        </a:solidFill>
        <a:latin typeface="Arial Narrow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2"/>
        </a:solidFill>
        <a:latin typeface="Arial Narrow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2"/>
        </a:solidFill>
        <a:latin typeface="Arial Narrow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2"/>
        </a:solidFill>
        <a:latin typeface="Arial Narrow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2"/>
        </a:solidFill>
        <a:latin typeface="Arial Narrow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8A07C"/>
    <a:srgbClr val="FD0F1A"/>
    <a:srgbClr val="E4E4F0"/>
    <a:srgbClr val="9C9CC8"/>
    <a:srgbClr val="FFFF00"/>
    <a:srgbClr val="000099"/>
    <a:srgbClr val="008000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29" autoAdjust="0"/>
    <p:restoredTop sz="97148" autoAdjust="0"/>
  </p:normalViewPr>
  <p:slideViewPr>
    <p:cSldViewPr snapToGrid="0">
      <p:cViewPr varScale="1">
        <p:scale>
          <a:sx n="95" d="100"/>
          <a:sy n="95" d="100"/>
        </p:scale>
        <p:origin x="-1496" y="-112"/>
      </p:cViewPr>
      <p:guideLst>
        <p:guide orient="horz" pos="736"/>
        <p:guide pos="2880"/>
      </p:guideLst>
    </p:cSldViewPr>
  </p:slideViewPr>
  <p:outlineViewPr>
    <p:cViewPr>
      <p:scale>
        <a:sx n="50" d="100"/>
        <a:sy n="50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handoutMaster" Target="handoutMasters/handout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E0DA75-1753-7347-A44F-097F544CB808}" type="datetimeFigureOut">
              <a:rPr lang="en-US" smtClean="0"/>
              <a:pPr/>
              <a:t>1/17/15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D31AD5-086B-344C-A594-380AD72518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94698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4517" cy="3429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0396" tIns="45199" rIns="90396" bIns="45199" numCol="1" anchor="t" anchorCtr="0" compatLnSpc="1">
            <a:prstTxWarp prst="textNoShape">
              <a:avLst/>
            </a:prstTxWarp>
          </a:bodyPr>
          <a:lstStyle>
            <a:lvl1pPr algn="l" defTabSz="903288" eaLnBrk="0" hangingPunct="0">
              <a:defRPr sz="1200">
                <a:solidFill>
                  <a:schemeClr val="tx1"/>
                </a:solidFill>
                <a:latin typeface="Times" charset="0"/>
              </a:defRPr>
            </a:lvl1pPr>
          </a:lstStyle>
          <a:p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179485" y="0"/>
            <a:ext cx="3964516" cy="3429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0396" tIns="45199" rIns="90396" bIns="45199" numCol="1" anchor="t" anchorCtr="0" compatLnSpc="1">
            <a:prstTxWarp prst="textNoShape">
              <a:avLst/>
            </a:prstTxWarp>
          </a:bodyPr>
          <a:lstStyle>
            <a:lvl1pPr algn="r" defTabSz="903288" eaLnBrk="0" hangingPunct="0">
              <a:defRPr sz="1200">
                <a:solidFill>
                  <a:schemeClr val="tx1"/>
                </a:solidFill>
                <a:latin typeface="Times" charset="0"/>
              </a:defRPr>
            </a:lvl1pPr>
          </a:lstStyle>
          <a:p>
            <a:endParaRPr lang="en-U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57500" y="512763"/>
            <a:ext cx="3432175" cy="25749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21318" y="3257550"/>
            <a:ext cx="6701367" cy="308729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0396" tIns="45199" rIns="90396" bIns="4519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515100"/>
            <a:ext cx="3964517" cy="3429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0396" tIns="45199" rIns="90396" bIns="45199" numCol="1" anchor="b" anchorCtr="0" compatLnSpc="1">
            <a:prstTxWarp prst="textNoShape">
              <a:avLst/>
            </a:prstTxWarp>
          </a:bodyPr>
          <a:lstStyle>
            <a:lvl1pPr algn="l" defTabSz="903288" eaLnBrk="0" hangingPunct="0">
              <a:defRPr sz="1200">
                <a:solidFill>
                  <a:schemeClr val="tx1"/>
                </a:solidFill>
                <a:latin typeface="Times" charset="0"/>
              </a:defRPr>
            </a:lvl1pPr>
          </a:lstStyle>
          <a:p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179485" y="6515100"/>
            <a:ext cx="3964516" cy="3429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0396" tIns="45199" rIns="90396" bIns="45199" numCol="1" anchor="b" anchorCtr="0" compatLnSpc="1">
            <a:prstTxWarp prst="textNoShape">
              <a:avLst/>
            </a:prstTxWarp>
          </a:bodyPr>
          <a:lstStyle>
            <a:lvl1pPr algn="r" defTabSz="903288" eaLnBrk="0" hangingPunct="0">
              <a:defRPr sz="1200">
                <a:solidFill>
                  <a:schemeClr val="tx1"/>
                </a:solidFill>
                <a:latin typeface="Times" charset="0"/>
              </a:defRPr>
            </a:lvl1pPr>
          </a:lstStyle>
          <a:p>
            <a:fld id="{A31D8FC1-5AC2-074E-8C2D-FCEFCC2F340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82911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Relationship Id="rId3" Type="http://schemas.openxmlformats.org/officeDocument/2006/relationships/hyperlink" Target="https://dcc.ligo.org/cgi-bin/private/DocDB/ShowDocument?docid=6183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37805F-0BAD-0640-AEAE-F505F4CE5319}" type="slidenum">
              <a:rPr lang="en-US"/>
              <a:pPr/>
              <a:t>3</a:t>
            </a:fld>
            <a:endParaRPr lang="en-US"/>
          </a:p>
        </p:txBody>
      </p:sp>
      <p:sp>
        <p:nvSpPr>
          <p:cNvPr id="1351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830513" y="490538"/>
            <a:ext cx="3482975" cy="26114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38250" y="3265714"/>
            <a:ext cx="6667500" cy="3102429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14FD31-91B8-C741-8C01-AD2813E05574}" type="slidenum">
              <a:rPr lang="en-US"/>
              <a:pPr/>
              <a:t>8</a:t>
            </a:fld>
            <a:endParaRPr lang="en-US"/>
          </a:p>
        </p:txBody>
      </p:sp>
      <p:sp>
        <p:nvSpPr>
          <p:cNvPr id="13721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830513" y="490538"/>
            <a:ext cx="3482975" cy="26114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38250" y="3265714"/>
            <a:ext cx="6667500" cy="3102429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F2DDC30-D75D-9644-934B-4EEA3B9BB66C}" type="slidenum">
              <a:rPr lang="en-US"/>
              <a:pPr/>
              <a:t>9</a:t>
            </a:fld>
            <a:endParaRPr lang="en-US"/>
          </a:p>
        </p:txBody>
      </p:sp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1D0B7D0-1985-A84C-98CD-0866743EAECA}" type="slidenum">
              <a:rPr lang="en-US"/>
              <a:pPr/>
              <a:t>10</a:t>
            </a:fld>
            <a:endParaRPr lang="en-US"/>
          </a:p>
        </p:txBody>
      </p:sp>
      <p:sp>
        <p:nvSpPr>
          <p:cNvPr id="11366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830513" y="490538"/>
            <a:ext cx="3482975" cy="26114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38250" y="3265714"/>
            <a:ext cx="6667500" cy="3102429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00AB1B-C7A8-5B48-BA18-39EB81A86E98}" type="slidenum">
              <a:rPr lang="en-US"/>
              <a:pPr/>
              <a:t>11</a:t>
            </a:fld>
            <a:endParaRPr lang="en-US"/>
          </a:p>
        </p:txBody>
      </p:sp>
      <p:sp>
        <p:nvSpPr>
          <p:cNvPr id="11981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830513" y="490538"/>
            <a:ext cx="3482975" cy="26114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38250" y="3265714"/>
            <a:ext cx="6667500" cy="3102429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5BDF77-F390-B64B-B81E-4DB014BCCA8D}" type="slidenum">
              <a:rPr lang="en-US"/>
              <a:pPr/>
              <a:t>12</a:t>
            </a:fld>
            <a:endParaRPr lang="en-US"/>
          </a:p>
        </p:txBody>
      </p:sp>
      <p:sp>
        <p:nvSpPr>
          <p:cNvPr id="12185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830513" y="490538"/>
            <a:ext cx="3482975" cy="26114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38250" y="3265714"/>
            <a:ext cx="6667500" cy="3102429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946C5BF-21F2-F84D-B2EA-429FCD5F4AD1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946C5BF-21F2-F84D-B2EA-429FCD5F4AD1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B603BF-89BA-D549-A67B-6C63722EE493}" type="slidenum">
              <a:rPr lang="en-US">
                <a:latin typeface="Times" charset="0"/>
              </a:rPr>
              <a:pPr/>
              <a:t>21</a:t>
            </a:fld>
            <a:endParaRPr lang="en-US">
              <a:latin typeface="Times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solidFill>
            <a:srgbClr val="FFFFFF"/>
          </a:solidFill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3257550"/>
            <a:ext cx="6705600" cy="30861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 smtClean="0">
                <a:hlinkClick r:id="rId3" tooltip="LIGO-P0900125-v8"/>
              </a:rPr>
              <a:t>P0900125-v8</a:t>
            </a:r>
            <a:endParaRPr lang="en-US" dirty="0">
              <a:latin typeface="Times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9607" y="153481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0361" y="3324299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Who, what, where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D8AB89C2-EA9E-AD43-9860-EBCDA31E7CB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advClick="0" advTm="1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Who, what, where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C582E414-0DDA-9F4D-A88C-45BC487B225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advClick="0" advTm="1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Who, what, where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6EE448B2-5CBA-A240-8111-FC0A86F230F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advClick="0" advTm="1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Who, what, where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69D1071E-6BCB-274F-92EE-8F9B4373957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advClick="0" advTm="1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152400"/>
            <a:ext cx="7239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76400"/>
            <a:ext cx="38100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76400"/>
            <a:ext cx="3810000" cy="2133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62400"/>
            <a:ext cx="3810000" cy="2133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Who, what, where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fld id="{5EC28637-15A0-F84E-8C55-4DA78C239A9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advClick="0" advTm="1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9869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8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6756" y="1006949"/>
            <a:ext cx="8875421" cy="5254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90484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000" b="1" i="1">
                <a:solidFill>
                  <a:srgbClr val="CC0066"/>
                </a:solidFill>
                <a:latin typeface="+mj-lt"/>
              </a:defRPr>
            </a:lvl1pPr>
          </a:lstStyle>
          <a:p>
            <a:r>
              <a:rPr lang="en-US" smtClean="0"/>
              <a:t>Who, what, where</a:t>
            </a: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18852" y="6394432"/>
            <a:ext cx="625147" cy="463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000">
                <a:solidFill>
                  <a:schemeClr val="tx1"/>
                </a:solidFill>
                <a:latin typeface="+mj-lt"/>
              </a:defRPr>
            </a:lvl1pPr>
          </a:lstStyle>
          <a:p>
            <a:fld id="{88FB29C9-8E36-604C-B268-64835724A941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078573" y="0"/>
            <a:ext cx="6361044" cy="769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083" name="Rectangle 11"/>
          <p:cNvSpPr>
            <a:spLocks noChangeArrowheads="1"/>
          </p:cNvSpPr>
          <p:nvPr/>
        </p:nvSpPr>
        <p:spPr bwMode="auto">
          <a:xfrm>
            <a:off x="0" y="827058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10" descr="LSUlogo"/>
          <p:cNvPicPr>
            <a:picLocks noChangeAspect="1" noChangeArrowheads="1"/>
          </p:cNvPicPr>
          <p:nvPr userDrawn="1"/>
        </p:nvPicPr>
        <p:blipFill>
          <a:blip r:embed="rId8"/>
          <a:srcRect/>
          <a:stretch>
            <a:fillRect/>
          </a:stretch>
        </p:blipFill>
        <p:spPr bwMode="auto">
          <a:xfrm>
            <a:off x="155222" y="6324127"/>
            <a:ext cx="973667" cy="420984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5" r:id="rId3"/>
    <p:sldLayoutId id="2147483656" r:id="rId4"/>
    <p:sldLayoutId id="2147483661" r:id="rId5"/>
    <p:sldLayoutId id="2147483662" r:id="rId6"/>
  </p:sldLayoutIdLst>
  <p:transition xmlns:p14="http://schemas.microsoft.com/office/powerpoint/2010/main" advClick="0" advTm="1000"/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CC0066"/>
          </a:solidFill>
          <a:effectLst>
            <a:outerShdw blurRad="38100" dist="38100" dir="2700000" algn="tl">
              <a:srgbClr val="DDDDDD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0066"/>
          </a:solidFill>
          <a:effectLst>
            <a:outerShdw blurRad="38100" dist="38100" dir="2700000" algn="tl">
              <a:srgbClr val="DDDDDD"/>
            </a:outerShdw>
          </a:effectLst>
          <a:latin typeface="Helvetica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0066"/>
          </a:solidFill>
          <a:effectLst>
            <a:outerShdw blurRad="38100" dist="38100" dir="2700000" algn="tl">
              <a:srgbClr val="DDDDDD"/>
            </a:outerShdw>
          </a:effectLst>
          <a:latin typeface="Helvetica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0066"/>
          </a:solidFill>
          <a:effectLst>
            <a:outerShdw blurRad="38100" dist="38100" dir="2700000" algn="tl">
              <a:srgbClr val="DDDDDD"/>
            </a:outerShdw>
          </a:effectLst>
          <a:latin typeface="Helvetica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0066"/>
          </a:solidFill>
          <a:effectLst>
            <a:outerShdw blurRad="38100" dist="38100" dir="2700000" algn="tl">
              <a:srgbClr val="DDDDDD"/>
            </a:outerShdw>
          </a:effectLst>
          <a:latin typeface="Helvetica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0066"/>
          </a:solidFill>
          <a:effectLst>
            <a:outerShdw blurRad="38100" dist="38100" dir="2700000" algn="tl">
              <a:srgbClr val="DDDDDD"/>
            </a:outerShdw>
          </a:effectLst>
          <a:latin typeface="Helvetica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0066"/>
          </a:solidFill>
          <a:effectLst>
            <a:outerShdw blurRad="38100" dist="38100" dir="2700000" algn="tl">
              <a:srgbClr val="DDDDDD"/>
            </a:outerShdw>
          </a:effectLst>
          <a:latin typeface="Helvetica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0066"/>
          </a:solidFill>
          <a:effectLst>
            <a:outerShdw blurRad="38100" dist="38100" dir="2700000" algn="tl">
              <a:srgbClr val="DDDDDD"/>
            </a:outerShdw>
          </a:effectLst>
          <a:latin typeface="Helvetica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0066"/>
          </a:solidFill>
          <a:effectLst>
            <a:outerShdw blurRad="38100" dist="38100" dir="2700000" algn="tl">
              <a:srgbClr val="DDDDDD"/>
            </a:outerShdw>
          </a:effectLst>
          <a:latin typeface="Helvetic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Helvetica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" charset="2"/>
        <a:buChar char="Ø"/>
        <a:defRPr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16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Helvetica" charset="0"/>
        <a:buChar char="•"/>
        <a:defRPr sz="16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35.jpe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1" Type="http://schemas.microsoft.com/office/2007/relationships/media" Target="file://localhost/Users/ggonzalez/Documents/0Talks/PerimeterPublicTalk_2013/Crab.mov" TargetMode="External"/><Relationship Id="rId2" Type="http://schemas.openxmlformats.org/officeDocument/2006/relationships/video" Target="file://localhost/Users/ggonzalez/Documents/0Talks/PerimeterPublicTalk_2013/Crab.mov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35.jpeg"/><Relationship Id="rId6" Type="http://schemas.openxmlformats.org/officeDocument/2006/relationships/image" Target="../media/image37.png"/><Relationship Id="rId7" Type="http://schemas.openxmlformats.org/officeDocument/2006/relationships/image" Target="../media/image39.png"/><Relationship Id="rId8" Type="http://schemas.openxmlformats.org/officeDocument/2006/relationships/image" Target="../media/image40.png"/><Relationship Id="rId1" Type="http://schemas.microsoft.com/office/2007/relationships/media" Target="file://localhost/Users/ggonzalez/Documents/0Talks/PerimeterPublicTalk_2013/BinarySecondAnim320x256.mpg" TargetMode="External"/><Relationship Id="rId2" Type="http://schemas.openxmlformats.org/officeDocument/2006/relationships/video" Target="file://localhost/Users/ggonzalez/Documents/0Talks/PerimeterPublicTalk_2013/BinarySecondAnim320x256.mpg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7.png"/><Relationship Id="rId5" Type="http://schemas.openxmlformats.org/officeDocument/2006/relationships/image" Target="../media/image39.png"/><Relationship Id="rId6" Type="http://schemas.openxmlformats.org/officeDocument/2006/relationships/image" Target="../media/image41.jpeg"/><Relationship Id="rId7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.png"/><Relationship Id="rId5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1.png"/><Relationship Id="rId12" Type="http://schemas.openxmlformats.org/officeDocument/2006/relationships/image" Target="../media/image62.png"/><Relationship Id="rId13" Type="http://schemas.openxmlformats.org/officeDocument/2006/relationships/image" Target="../media/image63.png"/><Relationship Id="rId14" Type="http://schemas.openxmlformats.org/officeDocument/2006/relationships/image" Target="../media/image64.png"/><Relationship Id="rId15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7" Type="http://schemas.openxmlformats.org/officeDocument/2006/relationships/image" Target="../media/image57.jpg"/><Relationship Id="rId8" Type="http://schemas.openxmlformats.org/officeDocument/2006/relationships/image" Target="../media/image58.png"/><Relationship Id="rId9" Type="http://schemas.openxmlformats.org/officeDocument/2006/relationships/image" Target="../media/image59.png"/><Relationship Id="rId10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6" Type="http://schemas.openxmlformats.org/officeDocument/2006/relationships/image" Target="../media/image70.png"/><Relationship Id="rId7" Type="http://schemas.openxmlformats.org/officeDocument/2006/relationships/image" Target="../media/image71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Relationship Id="rId3" Type="http://schemas.openxmlformats.org/officeDocument/2006/relationships/image" Target="../media/image73.png"/></Relationships>
</file>

<file path=ppt/slides/_rels/slide1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0.png"/><Relationship Id="rId12" Type="http://schemas.openxmlformats.org/officeDocument/2006/relationships/image" Target="../media/image81.png"/><Relationship Id="rId13" Type="http://schemas.openxmlformats.org/officeDocument/2006/relationships/image" Target="../media/image67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7.xml"/><Relationship Id="rId4" Type="http://schemas.openxmlformats.org/officeDocument/2006/relationships/image" Target="../media/image75.emf"/><Relationship Id="rId5" Type="http://schemas.openxmlformats.org/officeDocument/2006/relationships/image" Target="../media/image76.jpeg"/><Relationship Id="rId6" Type="http://schemas.openxmlformats.org/officeDocument/2006/relationships/image" Target="../media/image77.png"/><Relationship Id="rId7" Type="http://schemas.openxmlformats.org/officeDocument/2006/relationships/oleObject" Target="../embeddings/Microsoft_Word_97_-_2004_Document1.doc"/><Relationship Id="rId8" Type="http://schemas.openxmlformats.org/officeDocument/2006/relationships/image" Target="../media/image74.wmf"/><Relationship Id="rId9" Type="http://schemas.openxmlformats.org/officeDocument/2006/relationships/image" Target="../media/image78.png"/><Relationship Id="rId10" Type="http://schemas.openxmlformats.org/officeDocument/2006/relationships/image" Target="../media/image79.jpeg"/></Relationships>
</file>

<file path=ppt/slides/_rels/slide1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8.jpeg"/><Relationship Id="rId12" Type="http://schemas.openxmlformats.org/officeDocument/2006/relationships/image" Target="../media/image41.jpeg"/><Relationship Id="rId13" Type="http://schemas.openxmlformats.org/officeDocument/2006/relationships/image" Target="../media/image89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5.emf"/><Relationship Id="rId4" Type="http://schemas.openxmlformats.org/officeDocument/2006/relationships/image" Target="../media/image81.png"/><Relationship Id="rId5" Type="http://schemas.openxmlformats.org/officeDocument/2006/relationships/image" Target="../media/image82.jpeg"/><Relationship Id="rId6" Type="http://schemas.openxmlformats.org/officeDocument/2006/relationships/image" Target="../media/image83.jpeg"/><Relationship Id="rId7" Type="http://schemas.openxmlformats.org/officeDocument/2006/relationships/image" Target="../media/image84.jpeg"/><Relationship Id="rId8" Type="http://schemas.openxmlformats.org/officeDocument/2006/relationships/image" Target="../media/image85.jpeg"/><Relationship Id="rId9" Type="http://schemas.openxmlformats.org/officeDocument/2006/relationships/image" Target="../media/image86.png"/><Relationship Id="rId10" Type="http://schemas.openxmlformats.org/officeDocument/2006/relationships/image" Target="../media/image8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png"/><Relationship Id="rId5" Type="http://schemas.openxmlformats.org/officeDocument/2006/relationships/image" Target="../media/image9.jpe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9" Type="http://schemas.openxmlformats.org/officeDocument/2006/relationships/image" Target="../media/image13.png"/><Relationship Id="rId10" Type="http://schemas.openxmlformats.org/officeDocument/2006/relationships/image" Target="../media/image14.png"/><Relationship Id="rId11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4" Type="http://schemas.openxmlformats.org/officeDocument/2006/relationships/image" Target="../media/image92.png"/><Relationship Id="rId5" Type="http://schemas.openxmlformats.org/officeDocument/2006/relationships/hyperlink" Target="http://www.iop.org/EJ/abstract/0004-637X/681/2/1419/" TargetMode="External"/><Relationship Id="rId6" Type="http://schemas.openxmlformats.org/officeDocument/2006/relationships/image" Target="../media/image86.png"/><Relationship Id="rId7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4" Type="http://schemas.openxmlformats.org/officeDocument/2006/relationships/image" Target="../media/image87.png"/><Relationship Id="rId5" Type="http://schemas.openxmlformats.org/officeDocument/2006/relationships/image" Target="../media/image94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4" Type="http://schemas.openxmlformats.org/officeDocument/2006/relationships/hyperlink" Target="http://arxiv.org/abs/1304.0670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png"/></Relationships>
</file>

<file path=ppt/slides/_rels/slide2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5.png"/><Relationship Id="rId12" Type="http://schemas.openxmlformats.org/officeDocument/2006/relationships/image" Target="../media/image106.png"/><Relationship Id="rId13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jpeg"/><Relationship Id="rId3" Type="http://schemas.openxmlformats.org/officeDocument/2006/relationships/image" Target="../media/image98.jpeg"/><Relationship Id="rId4" Type="http://schemas.openxmlformats.org/officeDocument/2006/relationships/image" Target="../media/image99.jpeg"/><Relationship Id="rId5" Type="http://schemas.openxmlformats.org/officeDocument/2006/relationships/image" Target="../media/image100.jpeg"/><Relationship Id="rId6" Type="http://schemas.openxmlformats.org/officeDocument/2006/relationships/image" Target="../media/image101.jpeg"/><Relationship Id="rId7" Type="http://schemas.openxmlformats.org/officeDocument/2006/relationships/image" Target="../media/image102.jpeg"/><Relationship Id="rId8" Type="http://schemas.openxmlformats.org/officeDocument/2006/relationships/image" Target="../media/image103.jpeg"/><Relationship Id="rId9" Type="http://schemas.openxmlformats.org/officeDocument/2006/relationships/image" Target="../media/image104.jpeg"/><Relationship Id="rId10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08.png"/><Relationship Id="rId5" Type="http://schemas.openxmlformats.org/officeDocument/2006/relationships/hyperlink" Target="http://www.ligo.org" TargetMode="External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1" Type="http://schemas.microsoft.com/office/2007/relationships/media" Target="file://localhost/Users/ggonzalez/Documents/0Talks/PerimeterPublicTalk_2013/amnh1.mpeg" TargetMode="External"/><Relationship Id="rId2" Type="http://schemas.openxmlformats.org/officeDocument/2006/relationships/video" Target="file://localhost/Users/ggonzalez/Documents/0Talks/PerimeterPublicTalk_2013/amnh1.mpeg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png"/><Relationship Id="rId3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2.png"/><Relationship Id="rId5" Type="http://schemas.openxmlformats.org/officeDocument/2006/relationships/image" Target="../media/image23.jpe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6.png"/><Relationship Id="rId1" Type="http://schemas.microsoft.com/office/2007/relationships/media" Target="file://localhost/Users/ggonzalez/Documents/0Talks/PerimeterPublicTalk_2013/binary_EinsteinMess.mov" TargetMode="External"/><Relationship Id="rId2" Type="http://schemas.openxmlformats.org/officeDocument/2006/relationships/video" Target="file://localhost/Users/ggonzalez/Documents/0Talks/PerimeterPublicTalk_2013/binary_EinsteinMess.mov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file://localhost/Users/ggonzalez/Documents/0Talks/PerimeterPublicTalk_2013/MichelsonIfo2_EinsteinMess.mov" TargetMode="External"/><Relationship Id="rId4" Type="http://schemas.openxmlformats.org/officeDocument/2006/relationships/video" Target="file://localhost/Users/ggonzalez/Documents/0Talks/PerimeterPublicTalk_2013/MichelsonIfo2_EinsteinMess.mov" TargetMode="External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7" Type="http://schemas.openxmlformats.org/officeDocument/2006/relationships/image" Target="../media/image23.jpeg"/><Relationship Id="rId8" Type="http://schemas.openxmlformats.org/officeDocument/2006/relationships/image" Target="../media/image24.png"/><Relationship Id="rId9" Type="http://schemas.openxmlformats.org/officeDocument/2006/relationships/image" Target="../media/image27.png"/><Relationship Id="rId10" Type="http://schemas.openxmlformats.org/officeDocument/2006/relationships/image" Target="../media/image25.png"/><Relationship Id="rId1" Type="http://schemas.microsoft.com/office/2007/relationships/media" Target="file://localhost/Users/ggonzalez/Documents/0Talks/PerimeterPublicTalk_2013/binary_EinsteinMess.mov" TargetMode="External"/><Relationship Id="rId2" Type="http://schemas.openxmlformats.org/officeDocument/2006/relationships/video" Target="file://localhost/Users/ggonzalez/Documents/0Talks/PerimeterPublicTalk_2013/binary_EinsteinMess.mov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5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33.png"/><Relationship Id="rId9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35.jpeg"/><Relationship Id="rId6" Type="http://schemas.openxmlformats.org/officeDocument/2006/relationships/image" Target="../media/image36.png"/><Relationship Id="rId1" Type="http://schemas.microsoft.com/office/2007/relationships/media" Target="file://localhost/Users/ggonzalez/Documents/0Talks/PerimeterPublicTalk_2013/SNexplosion.mov" TargetMode="External"/><Relationship Id="rId2" Type="http://schemas.openxmlformats.org/officeDocument/2006/relationships/video" Target="file://localhost/Users/ggonzalez/Documents/0Talks/PerimeterPublicTalk_2013/SNexplosion.mov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37144" y="534018"/>
            <a:ext cx="7772400" cy="1143000"/>
          </a:xfrm>
        </p:spPr>
        <p:txBody>
          <a:bodyPr/>
          <a:lstStyle/>
          <a:p>
            <a:r>
              <a:rPr lang="en-US" sz="3600" dirty="0" smtClean="0"/>
              <a:t>LIGO, gravitational waves and me:</a:t>
            </a:r>
            <a:br>
              <a:rPr lang="en-US" sz="3600" dirty="0" smtClean="0"/>
            </a:br>
            <a:r>
              <a:rPr lang="en-US" sz="3600" dirty="0" smtClean="0"/>
              <a:t>a wonderful life in physics </a:t>
            </a:r>
            <a:br>
              <a:rPr lang="en-US" sz="3600" dirty="0" smtClean="0"/>
            </a:br>
            <a:r>
              <a:rPr lang="en-US" sz="3600" dirty="0" smtClean="0"/>
              <a:t>with more to come!</a:t>
            </a:r>
            <a:endParaRPr lang="en-US" sz="3600" dirty="0"/>
          </a:p>
        </p:txBody>
      </p:sp>
      <p:sp>
        <p:nvSpPr>
          <p:cNvPr id="2734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35679" y="2556665"/>
            <a:ext cx="6400800" cy="1752600"/>
          </a:xfrm>
        </p:spPr>
        <p:txBody>
          <a:bodyPr/>
          <a:lstStyle/>
          <a:p>
            <a:r>
              <a:rPr lang="en-US" sz="2000" dirty="0"/>
              <a:t>Gabriela </a:t>
            </a:r>
            <a:r>
              <a:rPr lang="en-US" sz="2000" dirty="0" err="1" smtClean="0"/>
              <a:t>Gonz</a:t>
            </a:r>
            <a:r>
              <a:rPr lang="en-US" sz="2000" dirty="0" err="1" smtClean="0">
                <a:ea typeface="Arial" charset="0"/>
                <a:cs typeface="Arial" charset="0"/>
              </a:rPr>
              <a:t>ález</a:t>
            </a:r>
            <a:r>
              <a:rPr lang="en-US" sz="2000" dirty="0" smtClean="0">
                <a:ea typeface="Arial" charset="0"/>
                <a:cs typeface="Arial" charset="0"/>
              </a:rPr>
              <a:t>,</a:t>
            </a:r>
          </a:p>
          <a:p>
            <a:r>
              <a:rPr lang="en-US" sz="2000" dirty="0" smtClean="0">
                <a:ea typeface="Arial" charset="0"/>
                <a:cs typeface="Arial" charset="0"/>
              </a:rPr>
              <a:t>Louisiana </a:t>
            </a:r>
            <a:r>
              <a:rPr lang="en-US" sz="2000" dirty="0">
                <a:ea typeface="Arial" charset="0"/>
                <a:cs typeface="Arial" charset="0"/>
              </a:rPr>
              <a:t>State </a:t>
            </a:r>
            <a:r>
              <a:rPr lang="en-US" sz="2000" dirty="0" smtClean="0">
                <a:ea typeface="Arial" charset="0"/>
                <a:cs typeface="Arial" charset="0"/>
              </a:rPr>
              <a:t>University</a:t>
            </a:r>
          </a:p>
          <a:p>
            <a:r>
              <a:rPr lang="en-US" sz="2000" dirty="0" smtClean="0">
                <a:ea typeface="Arial" charset="0"/>
                <a:cs typeface="Arial" charset="0"/>
              </a:rPr>
              <a:t>Jan 18, 2014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1259" y="3629666"/>
            <a:ext cx="3641071" cy="882198"/>
          </a:xfrm>
          <a:prstGeom prst="rect">
            <a:avLst/>
          </a:prstGeom>
        </p:spPr>
      </p:pic>
      <p:pic>
        <p:nvPicPr>
          <p:cNvPr id="4" name="Picture 3" descr="Screen Shot 2015-01-16 at 4.54.2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327" y="4484566"/>
            <a:ext cx="6438900" cy="2120900"/>
          </a:xfrm>
          <a:prstGeom prst="rect">
            <a:avLst/>
          </a:prstGeom>
        </p:spPr>
      </p:pic>
      <p:pic>
        <p:nvPicPr>
          <p:cNvPr id="7" name="Picture 6" descr="Screen Shot 2015-01-16 at 4.18.38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05" t="20240" r="9222"/>
          <a:stretch/>
        </p:blipFill>
        <p:spPr>
          <a:xfrm>
            <a:off x="852714" y="1695751"/>
            <a:ext cx="1596572" cy="19134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8858" y="2538701"/>
            <a:ext cx="2356008" cy="1583237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Click="0" advTm="100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m3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86163" y="388938"/>
            <a:ext cx="2105025" cy="2487612"/>
          </a:xfrm>
          <a:prstGeom prst="rect">
            <a:avLst/>
          </a:prstGeom>
          <a:noFill/>
        </p:spPr>
      </p:pic>
      <p:sp>
        <p:nvSpPr>
          <p:cNvPr id="112644" name="Text Box 4"/>
          <p:cNvSpPr txBox="1">
            <a:spLocks noChangeArrowheads="1"/>
          </p:cNvSpPr>
          <p:nvPr/>
        </p:nvSpPr>
        <p:spPr bwMode="auto">
          <a:xfrm>
            <a:off x="3060700" y="0"/>
            <a:ext cx="34877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800" b="1">
                <a:solidFill>
                  <a:srgbClr val="3399FF"/>
                </a:solidFill>
                <a:latin typeface="Arial" pitchFamily="-109" charset="0"/>
              </a:rPr>
              <a:t>From stars living in galaxies…</a:t>
            </a:r>
          </a:p>
        </p:txBody>
      </p:sp>
      <p:sp>
        <p:nvSpPr>
          <p:cNvPr id="112645" name="Line 5"/>
          <p:cNvSpPr>
            <a:spLocks noChangeShapeType="1"/>
          </p:cNvSpPr>
          <p:nvPr/>
        </p:nvSpPr>
        <p:spPr bwMode="auto">
          <a:xfrm flipH="1" flipV="1">
            <a:off x="2417763" y="998538"/>
            <a:ext cx="912812" cy="547687"/>
          </a:xfrm>
          <a:prstGeom prst="line">
            <a:avLst/>
          </a:prstGeom>
          <a:noFill/>
          <a:ln w="57150">
            <a:solidFill>
              <a:srgbClr val="CC0066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647" name="Rectangle 7"/>
          <p:cNvSpPr>
            <a:spLocks noGrp="1" noChangeArrowheads="1"/>
          </p:cNvSpPr>
          <p:nvPr>
            <p:ph type="title"/>
          </p:nvPr>
        </p:nvSpPr>
        <p:spPr>
          <a:xfrm>
            <a:off x="1890713" y="2981325"/>
            <a:ext cx="6605587" cy="1220788"/>
          </a:xfrm>
          <a:noFill/>
          <a:ln/>
        </p:spPr>
        <p:txBody>
          <a:bodyPr/>
          <a:lstStyle/>
          <a:p>
            <a:r>
              <a:rPr lang="en-US" sz="4000"/>
              <a:t>Where do gravitational waves come from?</a:t>
            </a:r>
            <a:endParaRPr lang="en-US" sz="4000" b="0">
              <a:solidFill>
                <a:srgbClr val="3399FF"/>
              </a:solidFill>
            </a:endParaRPr>
          </a:p>
        </p:txBody>
      </p:sp>
      <p:sp>
        <p:nvSpPr>
          <p:cNvPr id="112648" name="Text Box 8"/>
          <p:cNvSpPr txBox="1">
            <a:spLocks noChangeArrowheads="1"/>
          </p:cNvSpPr>
          <p:nvPr/>
        </p:nvSpPr>
        <p:spPr bwMode="auto">
          <a:xfrm>
            <a:off x="6450013" y="1882775"/>
            <a:ext cx="25606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800">
                <a:latin typeface="Arial" pitchFamily="-109" charset="0"/>
              </a:rPr>
              <a:t>Rotating stars (pulsars)</a:t>
            </a:r>
          </a:p>
        </p:txBody>
      </p:sp>
      <p:sp>
        <p:nvSpPr>
          <p:cNvPr id="112649" name="Line 9"/>
          <p:cNvSpPr>
            <a:spLocks noChangeShapeType="1"/>
          </p:cNvSpPr>
          <p:nvPr/>
        </p:nvSpPr>
        <p:spPr bwMode="auto">
          <a:xfrm flipV="1">
            <a:off x="5564188" y="903288"/>
            <a:ext cx="876300" cy="771525"/>
          </a:xfrm>
          <a:prstGeom prst="line">
            <a:avLst/>
          </a:prstGeom>
          <a:noFill/>
          <a:ln w="38100">
            <a:solidFill>
              <a:srgbClr val="CC0066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2652" name="Picture 12" descr="SNexplosion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0813" y="184150"/>
            <a:ext cx="2182812" cy="1455738"/>
          </a:xfrm>
          <a:prstGeom prst="rect">
            <a:avLst/>
          </a:prstGeom>
          <a:noFill/>
        </p:spPr>
      </p:pic>
      <p:pic>
        <p:nvPicPr>
          <p:cNvPr id="112653" name="Picture 13" descr="/Users/gonzalez (Deleted)/Documents/0Talks/SEC_20061113/Crab.mov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6572250" y="163513"/>
            <a:ext cx="2359025" cy="1571625"/>
          </a:xfrm>
          <a:prstGeom prst="rect">
            <a:avLst/>
          </a:prstGeom>
          <a:noFill/>
        </p:spPr>
      </p:pic>
      <p:sp>
        <p:nvSpPr>
          <p:cNvPr id="112654" name="Text Box 14"/>
          <p:cNvSpPr txBox="1">
            <a:spLocks noChangeArrowheads="1"/>
          </p:cNvSpPr>
          <p:nvPr/>
        </p:nvSpPr>
        <p:spPr bwMode="auto">
          <a:xfrm>
            <a:off x="276225" y="6443663"/>
            <a:ext cx="26352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/>
              <a:t>Credit: NASA/CXC/ASU/J.Hester et al.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151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1" fill="hold"/>
                                        <p:tgtEl>
                                          <p:spTgt spid="1126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26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26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653"/>
                  </p:tgtEl>
                </p:cond>
              </p:nextCondLst>
            </p:seq>
            <p:video>
              <p:cMediaNode>
                <p:cTn id="1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265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 descr="m3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86163" y="388938"/>
            <a:ext cx="2105025" cy="2487612"/>
          </a:xfrm>
          <a:prstGeom prst="rect">
            <a:avLst/>
          </a:prstGeom>
          <a:noFill/>
        </p:spPr>
      </p:pic>
      <p:sp>
        <p:nvSpPr>
          <p:cNvPr id="118787" name="Text Box 3"/>
          <p:cNvSpPr txBox="1">
            <a:spLocks noChangeArrowheads="1"/>
          </p:cNvSpPr>
          <p:nvPr/>
        </p:nvSpPr>
        <p:spPr bwMode="auto">
          <a:xfrm>
            <a:off x="92075" y="1697038"/>
            <a:ext cx="24336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800">
                <a:latin typeface="Arial" pitchFamily="-109" charset="0"/>
              </a:rPr>
              <a:t>Supernova explosions</a:t>
            </a:r>
          </a:p>
        </p:txBody>
      </p:sp>
      <p:sp>
        <p:nvSpPr>
          <p:cNvPr id="118788" name="Text Box 4"/>
          <p:cNvSpPr txBox="1">
            <a:spLocks noChangeArrowheads="1"/>
          </p:cNvSpPr>
          <p:nvPr/>
        </p:nvSpPr>
        <p:spPr bwMode="auto">
          <a:xfrm>
            <a:off x="3060700" y="0"/>
            <a:ext cx="34877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800" b="1">
                <a:solidFill>
                  <a:srgbClr val="3399FF"/>
                </a:solidFill>
                <a:latin typeface="Arial" pitchFamily="-109" charset="0"/>
              </a:rPr>
              <a:t>From stars living in galaxies…</a:t>
            </a:r>
          </a:p>
        </p:txBody>
      </p:sp>
      <p:sp>
        <p:nvSpPr>
          <p:cNvPr id="118789" name="Line 5"/>
          <p:cNvSpPr>
            <a:spLocks noChangeShapeType="1"/>
          </p:cNvSpPr>
          <p:nvPr/>
        </p:nvSpPr>
        <p:spPr bwMode="auto">
          <a:xfrm flipH="1" flipV="1">
            <a:off x="2417763" y="998538"/>
            <a:ext cx="912812" cy="547687"/>
          </a:xfrm>
          <a:prstGeom prst="line">
            <a:avLst/>
          </a:prstGeom>
          <a:noFill/>
          <a:ln w="57150">
            <a:solidFill>
              <a:srgbClr val="CC0066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8790" name="Rectangle 6"/>
          <p:cNvSpPr>
            <a:spLocks noGrp="1" noChangeArrowheads="1"/>
          </p:cNvSpPr>
          <p:nvPr>
            <p:ph type="title"/>
          </p:nvPr>
        </p:nvSpPr>
        <p:spPr>
          <a:xfrm>
            <a:off x="1890713" y="2981325"/>
            <a:ext cx="6605587" cy="1220788"/>
          </a:xfrm>
          <a:noFill/>
          <a:ln/>
        </p:spPr>
        <p:txBody>
          <a:bodyPr/>
          <a:lstStyle/>
          <a:p>
            <a:r>
              <a:rPr lang="en-US" sz="4000"/>
              <a:t>Where do gravitational waves come from?</a:t>
            </a:r>
            <a:endParaRPr lang="en-US" sz="4000" b="0">
              <a:solidFill>
                <a:srgbClr val="3399FF"/>
              </a:solidFill>
            </a:endParaRPr>
          </a:p>
        </p:txBody>
      </p:sp>
      <p:pic>
        <p:nvPicPr>
          <p:cNvPr id="118791" name="Picture 7" descr="SNexplosion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0813" y="184150"/>
            <a:ext cx="2182812" cy="1455738"/>
          </a:xfrm>
          <a:prstGeom prst="rect">
            <a:avLst/>
          </a:prstGeom>
          <a:noFill/>
        </p:spPr>
      </p:pic>
      <p:pic>
        <p:nvPicPr>
          <p:cNvPr id="118792" name="Picture 8" descr="Crab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572250" y="166688"/>
            <a:ext cx="2366963" cy="1577975"/>
          </a:xfrm>
          <a:prstGeom prst="rect">
            <a:avLst/>
          </a:prstGeom>
          <a:noFill/>
        </p:spPr>
      </p:pic>
      <p:sp>
        <p:nvSpPr>
          <p:cNvPr id="118793" name="Line 9"/>
          <p:cNvSpPr>
            <a:spLocks noChangeShapeType="1"/>
          </p:cNvSpPr>
          <p:nvPr/>
        </p:nvSpPr>
        <p:spPr bwMode="auto">
          <a:xfrm flipH="1">
            <a:off x="2216150" y="2227263"/>
            <a:ext cx="1181100" cy="1285875"/>
          </a:xfrm>
          <a:prstGeom prst="line">
            <a:avLst/>
          </a:prstGeom>
          <a:noFill/>
          <a:ln w="57150">
            <a:solidFill>
              <a:srgbClr val="CC0066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8796" name="Text Box 12"/>
          <p:cNvSpPr txBox="1">
            <a:spLocks noChangeArrowheads="1"/>
          </p:cNvSpPr>
          <p:nvPr/>
        </p:nvSpPr>
        <p:spPr bwMode="auto">
          <a:xfrm>
            <a:off x="6450013" y="1882775"/>
            <a:ext cx="25606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800">
                <a:latin typeface="Arial" pitchFamily="-109" charset="0"/>
              </a:rPr>
              <a:t>Rotating stars (pulsars)</a:t>
            </a:r>
          </a:p>
        </p:txBody>
      </p:sp>
      <p:sp>
        <p:nvSpPr>
          <p:cNvPr id="118797" name="Line 13"/>
          <p:cNvSpPr>
            <a:spLocks noChangeShapeType="1"/>
          </p:cNvSpPr>
          <p:nvPr/>
        </p:nvSpPr>
        <p:spPr bwMode="auto">
          <a:xfrm flipV="1">
            <a:off x="5564188" y="903288"/>
            <a:ext cx="876300" cy="771525"/>
          </a:xfrm>
          <a:prstGeom prst="line">
            <a:avLst/>
          </a:prstGeom>
          <a:noFill/>
          <a:ln w="38100">
            <a:solidFill>
              <a:srgbClr val="CC0066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8800" name="Text Box 16"/>
          <p:cNvSpPr txBox="1">
            <a:spLocks noChangeArrowheads="1"/>
          </p:cNvSpPr>
          <p:nvPr/>
        </p:nvSpPr>
        <p:spPr bwMode="auto">
          <a:xfrm>
            <a:off x="838200" y="6269038"/>
            <a:ext cx="13271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/>
              <a:t>Credit: John Rowe</a:t>
            </a:r>
            <a:endParaRPr lang="en-US"/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0" y="5427415"/>
            <a:ext cx="290438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800" dirty="0">
                <a:latin typeface="Arial" pitchFamily="-109" charset="0"/>
              </a:rPr>
              <a:t>Binary </a:t>
            </a:r>
            <a:r>
              <a:rPr lang="en-US" sz="1800" dirty="0" smtClean="0">
                <a:latin typeface="Arial" pitchFamily="-109" charset="0"/>
              </a:rPr>
              <a:t>systems coalescing</a:t>
            </a:r>
            <a:br>
              <a:rPr lang="en-US" sz="1800" dirty="0" smtClean="0">
                <a:latin typeface="Arial" pitchFamily="-109" charset="0"/>
              </a:rPr>
            </a:br>
            <a:r>
              <a:rPr lang="en-US" sz="1800" dirty="0" smtClean="0">
                <a:latin typeface="Arial" pitchFamily="-109" charset="0"/>
              </a:rPr>
              <a:t> into a black hole</a:t>
            </a:r>
            <a:endParaRPr lang="en-US" sz="1800" dirty="0">
              <a:latin typeface="Arial" pitchFamily="-109" charset="0"/>
            </a:endParaRPr>
          </a:p>
        </p:txBody>
      </p:sp>
      <p:pic>
        <p:nvPicPr>
          <p:cNvPr id="17" name="BinarySecondAnim320x256.mpg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9653" y="3687720"/>
            <a:ext cx="2271036" cy="166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229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5" name="Picture 3" descr="m3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86163" y="388938"/>
            <a:ext cx="2105025" cy="2487612"/>
          </a:xfrm>
          <a:prstGeom prst="rect">
            <a:avLst/>
          </a:prstGeom>
          <a:noFill/>
        </p:spPr>
      </p:pic>
      <p:sp>
        <p:nvSpPr>
          <p:cNvPr id="120836" name="Text Box 4"/>
          <p:cNvSpPr txBox="1">
            <a:spLocks noChangeArrowheads="1"/>
          </p:cNvSpPr>
          <p:nvPr/>
        </p:nvSpPr>
        <p:spPr bwMode="auto">
          <a:xfrm>
            <a:off x="92075" y="1697038"/>
            <a:ext cx="24336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800">
                <a:latin typeface="Arial" pitchFamily="-109" charset="0"/>
              </a:rPr>
              <a:t>Supernova explosions</a:t>
            </a:r>
          </a:p>
        </p:txBody>
      </p:sp>
      <p:sp>
        <p:nvSpPr>
          <p:cNvPr id="120837" name="Text Box 5"/>
          <p:cNvSpPr txBox="1">
            <a:spLocks noChangeArrowheads="1"/>
          </p:cNvSpPr>
          <p:nvPr/>
        </p:nvSpPr>
        <p:spPr bwMode="auto">
          <a:xfrm>
            <a:off x="3060700" y="0"/>
            <a:ext cx="34877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800" b="1">
                <a:solidFill>
                  <a:srgbClr val="3399FF"/>
                </a:solidFill>
                <a:latin typeface="Arial" pitchFamily="-109" charset="0"/>
              </a:rPr>
              <a:t>From stars living in galaxies…</a:t>
            </a:r>
          </a:p>
        </p:txBody>
      </p:sp>
      <p:sp>
        <p:nvSpPr>
          <p:cNvPr id="120838" name="Line 6"/>
          <p:cNvSpPr>
            <a:spLocks noChangeShapeType="1"/>
          </p:cNvSpPr>
          <p:nvPr/>
        </p:nvSpPr>
        <p:spPr bwMode="auto">
          <a:xfrm flipH="1" flipV="1">
            <a:off x="2417763" y="998538"/>
            <a:ext cx="912812" cy="547687"/>
          </a:xfrm>
          <a:prstGeom prst="line">
            <a:avLst/>
          </a:prstGeom>
          <a:noFill/>
          <a:ln w="57150">
            <a:solidFill>
              <a:srgbClr val="CC0066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0839" name="Rectangle 7"/>
          <p:cNvSpPr>
            <a:spLocks noGrp="1" noChangeArrowheads="1"/>
          </p:cNvSpPr>
          <p:nvPr>
            <p:ph type="title"/>
          </p:nvPr>
        </p:nvSpPr>
        <p:spPr>
          <a:xfrm>
            <a:off x="1890713" y="2981325"/>
            <a:ext cx="6605587" cy="1220788"/>
          </a:xfrm>
          <a:noFill/>
          <a:ln/>
        </p:spPr>
        <p:txBody>
          <a:bodyPr/>
          <a:lstStyle/>
          <a:p>
            <a:r>
              <a:rPr lang="en-US" sz="4000"/>
              <a:t>Where do gravitational waves come from?</a:t>
            </a:r>
            <a:endParaRPr lang="en-US" sz="4000" b="0">
              <a:solidFill>
                <a:srgbClr val="3399FF"/>
              </a:solidFill>
            </a:endParaRPr>
          </a:p>
        </p:txBody>
      </p:sp>
      <p:pic>
        <p:nvPicPr>
          <p:cNvPr id="120840" name="Picture 8" descr="SNexplosio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0813" y="184150"/>
            <a:ext cx="2182812" cy="1455738"/>
          </a:xfrm>
          <a:prstGeom prst="rect">
            <a:avLst/>
          </a:prstGeom>
          <a:noFill/>
        </p:spPr>
      </p:pic>
      <p:pic>
        <p:nvPicPr>
          <p:cNvPr id="120841" name="Picture 9" descr="Crab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72250" y="166688"/>
            <a:ext cx="2366963" cy="1577975"/>
          </a:xfrm>
          <a:prstGeom prst="rect">
            <a:avLst/>
          </a:prstGeom>
          <a:noFill/>
        </p:spPr>
      </p:pic>
      <p:sp>
        <p:nvSpPr>
          <p:cNvPr id="120842" name="Line 10"/>
          <p:cNvSpPr>
            <a:spLocks noChangeShapeType="1"/>
          </p:cNvSpPr>
          <p:nvPr/>
        </p:nvSpPr>
        <p:spPr bwMode="auto">
          <a:xfrm flipH="1">
            <a:off x="2216150" y="2227263"/>
            <a:ext cx="1181100" cy="1285875"/>
          </a:xfrm>
          <a:prstGeom prst="line">
            <a:avLst/>
          </a:prstGeom>
          <a:noFill/>
          <a:ln w="57150">
            <a:solidFill>
              <a:srgbClr val="CC0066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0844" name="Text Box 12"/>
          <p:cNvSpPr txBox="1">
            <a:spLocks noChangeArrowheads="1"/>
          </p:cNvSpPr>
          <p:nvPr/>
        </p:nvSpPr>
        <p:spPr bwMode="auto">
          <a:xfrm>
            <a:off x="6450013" y="1882775"/>
            <a:ext cx="25606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800">
                <a:latin typeface="Arial" pitchFamily="-109" charset="0"/>
              </a:rPr>
              <a:t>Rotating stars (pulsars)</a:t>
            </a:r>
          </a:p>
        </p:txBody>
      </p:sp>
      <p:sp>
        <p:nvSpPr>
          <p:cNvPr id="120845" name="Line 13"/>
          <p:cNvSpPr>
            <a:spLocks noChangeShapeType="1"/>
          </p:cNvSpPr>
          <p:nvPr/>
        </p:nvSpPr>
        <p:spPr bwMode="auto">
          <a:xfrm flipV="1">
            <a:off x="5564188" y="903288"/>
            <a:ext cx="876300" cy="771525"/>
          </a:xfrm>
          <a:prstGeom prst="line">
            <a:avLst/>
          </a:prstGeom>
          <a:noFill/>
          <a:ln w="38100">
            <a:solidFill>
              <a:srgbClr val="CC0066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0849" name="Text Box 17"/>
          <p:cNvSpPr txBox="1">
            <a:spLocks noChangeArrowheads="1"/>
          </p:cNvSpPr>
          <p:nvPr/>
        </p:nvSpPr>
        <p:spPr bwMode="auto">
          <a:xfrm>
            <a:off x="5391111" y="4216648"/>
            <a:ext cx="31591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800" b="1" dirty="0">
                <a:solidFill>
                  <a:srgbClr val="3399FF"/>
                </a:solidFill>
                <a:latin typeface="Arial" pitchFamily="-109" charset="0"/>
              </a:rPr>
              <a:t>..and from the beginning of the Universe!</a:t>
            </a:r>
          </a:p>
        </p:txBody>
      </p:sp>
      <p:sp>
        <p:nvSpPr>
          <p:cNvPr id="120850" name="Text Box 18"/>
          <p:cNvSpPr txBox="1">
            <a:spLocks noChangeArrowheads="1"/>
          </p:cNvSpPr>
          <p:nvPr/>
        </p:nvSpPr>
        <p:spPr bwMode="auto">
          <a:xfrm>
            <a:off x="6769100" y="6370638"/>
            <a:ext cx="15763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/>
              <a:t>Credit: NASA/WMAP</a:t>
            </a:r>
            <a:endParaRPr lang="en-US"/>
          </a:p>
        </p:txBody>
      </p:sp>
      <p:pic>
        <p:nvPicPr>
          <p:cNvPr id="120854" name="Picture 22" descr="300px-WMAP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608763" y="5168900"/>
            <a:ext cx="1963737" cy="1139825"/>
          </a:xfrm>
          <a:prstGeom prst="rect">
            <a:avLst/>
          </a:prstGeom>
          <a:noFill/>
        </p:spPr>
      </p:pic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0" y="5427415"/>
            <a:ext cx="290438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800" dirty="0">
                <a:latin typeface="Arial" pitchFamily="-109" charset="0"/>
              </a:rPr>
              <a:t>Binary </a:t>
            </a:r>
            <a:r>
              <a:rPr lang="en-US" sz="1800" dirty="0" smtClean="0">
                <a:latin typeface="Arial" pitchFamily="-109" charset="0"/>
              </a:rPr>
              <a:t>systems coalescing</a:t>
            </a:r>
            <a:br>
              <a:rPr lang="en-US" sz="1800" dirty="0" smtClean="0">
                <a:latin typeface="Arial" pitchFamily="-109" charset="0"/>
              </a:rPr>
            </a:br>
            <a:r>
              <a:rPr lang="en-US" sz="1800" dirty="0" smtClean="0">
                <a:latin typeface="Arial" pitchFamily="-109" charset="0"/>
              </a:rPr>
              <a:t> into a black hole</a:t>
            </a:r>
            <a:endParaRPr lang="en-US" sz="1800" dirty="0">
              <a:latin typeface="Arial" pitchFamily="-109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rcRect l="1556" t="2691" r="1701" b="2361"/>
          <a:stretch>
            <a:fillRect/>
          </a:stretch>
        </p:blipFill>
        <p:spPr>
          <a:xfrm>
            <a:off x="207609" y="3691814"/>
            <a:ext cx="2186011" cy="173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470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Moving around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E414-0DDA-9F4D-A88C-45BC487B2254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7" name="Content Placeholder 6" descr="Screen Shot 2015-01-16 at 3.41.37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039" b="-15039"/>
          <a:stretch>
            <a:fillRect/>
          </a:stretch>
        </p:blipFill>
        <p:spPr>
          <a:xfrm>
            <a:off x="0" y="860452"/>
            <a:ext cx="9295873" cy="5503716"/>
          </a:xfrm>
        </p:spPr>
      </p:pic>
      <p:pic>
        <p:nvPicPr>
          <p:cNvPr id="8" name="Picture 29"/>
          <p:cNvPicPr>
            <a:picLocks noChangeAspect="1" noChangeArrowheads="1"/>
          </p:cNvPicPr>
          <p:nvPr/>
        </p:nvPicPr>
        <p:blipFill>
          <a:blip r:embed="rId3"/>
          <a:srcRect b="16897"/>
          <a:stretch>
            <a:fillRect/>
          </a:stretch>
        </p:blipFill>
        <p:spPr bwMode="auto">
          <a:xfrm>
            <a:off x="6165082" y="3296600"/>
            <a:ext cx="2834908" cy="2002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t="20801" r="23383"/>
          <a:stretch/>
        </p:blipFill>
        <p:spPr>
          <a:xfrm>
            <a:off x="1468228" y="4903159"/>
            <a:ext cx="2410939" cy="16649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7780" y="3008712"/>
            <a:ext cx="1446852" cy="10706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0195" y="1885569"/>
            <a:ext cx="1435100" cy="10033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4244" y="4699399"/>
            <a:ext cx="1595139" cy="15951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58119" y="5844595"/>
            <a:ext cx="861541" cy="86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738424"/>
      </p:ext>
    </p:extLst>
  </p:cSld>
  <p:clrMapOvr>
    <a:masterClrMapping/>
  </p:clrMapOvr>
  <p:transition xmlns:p14="http://schemas.microsoft.com/office/powerpoint/2010/main" advClick="0" advTm="1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home since 2001</a:t>
            </a:r>
            <a:endParaRPr lang="en-US" dirty="0"/>
          </a:p>
        </p:txBody>
      </p:sp>
      <p:pic>
        <p:nvPicPr>
          <p:cNvPr id="5" name="Content Placeholder 4" descr="Screen Shot 2015-01-16 at 3.54.32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1" b="3211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E414-0DDA-9F4D-A88C-45BC487B2254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1208" y="4808415"/>
            <a:ext cx="4381500" cy="1854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001" y="3826844"/>
            <a:ext cx="2356008" cy="15832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023" y="2580408"/>
            <a:ext cx="1700823" cy="1562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429240"/>
      </p:ext>
    </p:extLst>
  </p:cSld>
  <p:clrMapOvr>
    <a:masterClrMapping/>
  </p:clrMapOvr>
  <p:transition xmlns:p14="http://schemas.microsoft.com/office/powerpoint/2010/main" advClick="0" advTm="1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2417" y="894496"/>
            <a:ext cx="1342428" cy="17991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2350" y="851985"/>
            <a:ext cx="1569579" cy="23586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4251"/>
            <a:ext cx="1380221" cy="21240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rcRect t="18799"/>
          <a:stretch>
            <a:fillRect/>
          </a:stretch>
        </p:blipFill>
        <p:spPr>
          <a:xfrm>
            <a:off x="454437" y="4359435"/>
            <a:ext cx="1676835" cy="204241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rcRect l="12890" r="13635"/>
          <a:stretch>
            <a:fillRect/>
          </a:stretch>
        </p:blipFill>
        <p:spPr>
          <a:xfrm>
            <a:off x="2687213" y="1483408"/>
            <a:ext cx="1992512" cy="2033877"/>
          </a:xfrm>
          <a:prstGeom prst="rect">
            <a:avLst/>
          </a:prstGeom>
        </p:spPr>
      </p:pic>
      <p:pic>
        <p:nvPicPr>
          <p:cNvPr id="3" name="Picture 2" descr="IMG_1031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61"/>
          <a:stretch/>
        </p:blipFill>
        <p:spPr>
          <a:xfrm>
            <a:off x="4210485" y="2512643"/>
            <a:ext cx="3520664" cy="2806664"/>
          </a:xfrm>
          <a:prstGeom prst="rect">
            <a:avLst/>
          </a:prstGeom>
        </p:spPr>
      </p:pic>
      <p:pic>
        <p:nvPicPr>
          <p:cNvPr id="4" name="Picture 3" descr="Screen Shot 2015-01-16 at 6.06.34 P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605" y="1090652"/>
            <a:ext cx="2147189" cy="2063965"/>
          </a:xfrm>
          <a:prstGeom prst="rect">
            <a:avLst/>
          </a:prstGeom>
        </p:spPr>
      </p:pic>
      <p:pic>
        <p:nvPicPr>
          <p:cNvPr id="10" name="Picture 9" descr="Screen Shot 2015-01-16 at 6.08.27 PM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461" y="4815627"/>
            <a:ext cx="5002539" cy="18014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98289" y="2806682"/>
            <a:ext cx="1658463" cy="2211284"/>
          </a:xfrm>
          <a:prstGeom prst="rect">
            <a:avLst/>
          </a:prstGeom>
        </p:spPr>
      </p:pic>
      <p:pic>
        <p:nvPicPr>
          <p:cNvPr id="15" name="Picture 14" descr="Screen Shot 2015-01-16 at 6.11.32 PM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7459" y="4131803"/>
            <a:ext cx="1497340" cy="2613700"/>
          </a:xfrm>
          <a:prstGeom prst="rect">
            <a:avLst/>
          </a:prstGeom>
        </p:spPr>
      </p:pic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Students, postdocs, friends</a:t>
            </a:r>
          </a:p>
        </p:txBody>
      </p:sp>
      <p:pic>
        <p:nvPicPr>
          <p:cNvPr id="18" name="Picture 17" descr="Screen Shot 2015-01-16 at 9.29.26 PM.png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2" t="10418"/>
          <a:stretch/>
        </p:blipFill>
        <p:spPr>
          <a:xfrm>
            <a:off x="110438" y="2402198"/>
            <a:ext cx="1538984" cy="2167501"/>
          </a:xfrm>
          <a:prstGeom prst="rect">
            <a:avLst/>
          </a:prstGeom>
        </p:spPr>
      </p:pic>
      <p:pic>
        <p:nvPicPr>
          <p:cNvPr id="19" name="Picture 18" descr="Screen Shot 2015-01-16 at 9.32.04 PM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960" y="4804944"/>
            <a:ext cx="3536257" cy="1842212"/>
          </a:xfrm>
          <a:prstGeom prst="rect">
            <a:avLst/>
          </a:prstGeom>
        </p:spPr>
      </p:pic>
      <p:pic>
        <p:nvPicPr>
          <p:cNvPr id="20" name="Picture 19" descr="Screen Shot 2015-01-16 at 9.34.45 PM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8383" y="2346973"/>
            <a:ext cx="1265617" cy="1335929"/>
          </a:xfrm>
          <a:prstGeom prst="rect">
            <a:avLst/>
          </a:prstGeom>
        </p:spPr>
      </p:pic>
      <p:pic>
        <p:nvPicPr>
          <p:cNvPr id="21" name="Picture 20" descr="Screen Shot 2015-01-16 at 9.35.34 PM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263" y="651518"/>
            <a:ext cx="1119977" cy="1377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528035"/>
      </p:ext>
    </p:extLst>
  </p:cSld>
  <p:clrMapOvr>
    <a:masterClrMapping/>
  </p:clrMapOvr>
  <p:transition xmlns:p14="http://schemas.microsoft.com/office/powerpoint/2010/main" advClick="0" advTm="1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solidFill>
                <a:srgbClr val="618FFD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>
              <a:solidFill>
                <a:srgbClr val="618FFD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>
              <a:solidFill>
                <a:srgbClr val="618FFD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fld id="{C8062F74-319B-A042-AC23-EA803683A5A0}" type="slidenum">
              <a:rPr lang="en-US" smtClean="0">
                <a:solidFill>
                  <a:srgbClr val="618FFD"/>
                </a:solidFill>
              </a:rPr>
              <a:pPr/>
              <a:t>16</a:t>
            </a:fld>
            <a:endParaRPr lang="en-US">
              <a:solidFill>
                <a:srgbClr val="618FFD"/>
              </a:solidFill>
            </a:endParaRPr>
          </a:p>
        </p:txBody>
      </p:sp>
      <p:sp>
        <p:nvSpPr>
          <p:cNvPr id="6" name="Slide Number Placeholder 4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b="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>
              <a:defRPr/>
            </a:pPr>
            <a:fld id="{B41FB538-D3E9-9344-B345-15FA4FA35A14}" type="slidenum">
              <a:rPr lang="en-US" smtClean="0">
                <a:solidFill>
                  <a:srgbClr val="618FFD"/>
                </a:solidFill>
              </a:rPr>
              <a:pPr>
                <a:defRPr/>
              </a:pPr>
              <a:t>16</a:t>
            </a:fld>
            <a:endParaRPr lang="en-US">
              <a:solidFill>
                <a:srgbClr val="618FFD"/>
              </a:solidFill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srgbClr val="618FFD"/>
              </a:solidFill>
              <a:cs typeface="+mn-cs"/>
            </a:endParaRPr>
          </a:p>
        </p:txBody>
      </p:sp>
      <p:pic>
        <p:nvPicPr>
          <p:cNvPr id="8" name="Picture 6" descr="WorldMapXpar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294019"/>
            <a:ext cx="8648700" cy="5208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883" y="2791400"/>
            <a:ext cx="942370" cy="785309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944" y="1990754"/>
            <a:ext cx="984724" cy="669850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588359" y="313097"/>
            <a:ext cx="624948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0" i="1" dirty="0" smtClean="0">
                <a:solidFill>
                  <a:srgbClr val="618FFD"/>
                </a:solidFill>
                <a:latin typeface="+mn-lt"/>
              </a:rPr>
              <a:t>The GW Detector Network~2020</a:t>
            </a:r>
            <a:endParaRPr lang="en-US" sz="3200" b="0" i="1" dirty="0">
              <a:solidFill>
                <a:srgbClr val="618FFD"/>
              </a:solidFill>
              <a:latin typeface="+mn-lt"/>
            </a:endParaRPr>
          </a:p>
        </p:txBody>
      </p:sp>
      <p:grpSp>
        <p:nvGrpSpPr>
          <p:cNvPr id="13" name="Group 26"/>
          <p:cNvGrpSpPr/>
          <p:nvPr/>
        </p:nvGrpSpPr>
        <p:grpSpPr>
          <a:xfrm>
            <a:off x="4102894" y="1217238"/>
            <a:ext cx="1278866" cy="1110434"/>
            <a:chOff x="4102894" y="1217238"/>
            <a:chExt cx="1278866" cy="1110434"/>
          </a:xfrm>
        </p:grpSpPr>
        <p:pic>
          <p:nvPicPr>
            <p:cNvPr id="9" name="Picture 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4143" y="1802190"/>
              <a:ext cx="710302" cy="525482"/>
            </a:xfrm>
            <a:prstGeom prst="rect">
              <a:avLst/>
            </a:prstGeom>
            <a:noFill/>
            <a:ln w="28575">
              <a:solidFill>
                <a:srgbClr val="FFFF00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4102894" y="1217238"/>
              <a:ext cx="12788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618FFD"/>
                  </a:solidFill>
                </a:rPr>
                <a:t>GEO600</a:t>
              </a:r>
              <a:endParaRPr lang="en-US" dirty="0">
                <a:solidFill>
                  <a:srgbClr val="618FFD"/>
                </a:solidFill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42700" y="1014557"/>
            <a:ext cx="19010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618FFD"/>
                </a:solidFill>
              </a:rPr>
              <a:t>Advanced LIGO </a:t>
            </a:r>
          </a:p>
          <a:p>
            <a:r>
              <a:rPr lang="en-US" sz="2000" dirty="0" smtClean="0">
                <a:solidFill>
                  <a:srgbClr val="618FFD"/>
                </a:solidFill>
              </a:rPr>
              <a:t>Hanford </a:t>
            </a:r>
            <a:r>
              <a:rPr lang="en-US" dirty="0" smtClean="0">
                <a:solidFill>
                  <a:srgbClr val="618FFD"/>
                </a:solidFill>
              </a:rPr>
              <a:t> </a:t>
            </a:r>
            <a:endParaRPr lang="en-US" dirty="0">
              <a:solidFill>
                <a:srgbClr val="618FFD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74646" y="3716482"/>
            <a:ext cx="19010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618FFD"/>
                </a:solidFill>
              </a:rPr>
              <a:t>Advanced LIGO </a:t>
            </a:r>
          </a:p>
          <a:p>
            <a:r>
              <a:rPr lang="en-US" sz="2000" dirty="0" smtClean="0">
                <a:solidFill>
                  <a:srgbClr val="618FFD"/>
                </a:solidFill>
              </a:rPr>
              <a:t>Livingston </a:t>
            </a:r>
            <a:r>
              <a:rPr lang="en-US" dirty="0" smtClean="0">
                <a:solidFill>
                  <a:srgbClr val="618FFD"/>
                </a:solidFill>
              </a:rPr>
              <a:t> </a:t>
            </a:r>
            <a:endParaRPr lang="en-US" dirty="0">
              <a:solidFill>
                <a:srgbClr val="618FFD"/>
              </a:solidFill>
            </a:endParaRPr>
          </a:p>
        </p:txBody>
      </p:sp>
      <p:grpSp>
        <p:nvGrpSpPr>
          <p:cNvPr id="14" name="Group 27"/>
          <p:cNvGrpSpPr/>
          <p:nvPr/>
        </p:nvGrpSpPr>
        <p:grpSpPr>
          <a:xfrm>
            <a:off x="3195234" y="2398770"/>
            <a:ext cx="2270732" cy="830997"/>
            <a:chOff x="3195234" y="2398770"/>
            <a:chExt cx="2270732" cy="830997"/>
          </a:xfrm>
        </p:grpSpPr>
        <p:pic>
          <p:nvPicPr>
            <p:cNvPr id="10" name="Picture 1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6275" y="2436717"/>
              <a:ext cx="889691" cy="562902"/>
            </a:xfrm>
            <a:prstGeom prst="rect">
              <a:avLst/>
            </a:prstGeom>
            <a:noFill/>
            <a:ln w="28575">
              <a:solidFill>
                <a:srgbClr val="FFFF00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3195234" y="2398770"/>
              <a:ext cx="144512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618FFD"/>
                  </a:solidFill>
                </a:rPr>
                <a:t>Advanced </a:t>
              </a:r>
            </a:p>
            <a:p>
              <a:r>
                <a:rPr lang="en-US" dirty="0" smtClean="0">
                  <a:solidFill>
                    <a:srgbClr val="618FFD"/>
                  </a:solidFill>
                </a:rPr>
                <a:t>Virgo</a:t>
              </a:r>
            </a:p>
          </p:txBody>
        </p:sp>
      </p:grpSp>
      <p:grpSp>
        <p:nvGrpSpPr>
          <p:cNvPr id="15" name="Group 29"/>
          <p:cNvGrpSpPr/>
          <p:nvPr/>
        </p:nvGrpSpPr>
        <p:grpSpPr>
          <a:xfrm>
            <a:off x="5596285" y="3157596"/>
            <a:ext cx="1659429" cy="1276946"/>
            <a:chOff x="5596285" y="3157596"/>
            <a:chExt cx="1659429" cy="1276946"/>
          </a:xfrm>
        </p:grpSpPr>
        <p:pic>
          <p:nvPicPr>
            <p:cNvPr id="18" name="Picture 12"/>
            <p:cNvPicPr>
              <a:picLocks noChangeAspect="1" noChangeArrowheads="1"/>
            </p:cNvPicPr>
            <p:nvPr/>
          </p:nvPicPr>
          <p:blipFill>
            <a:blip r:embed="rId3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74293" y="3157596"/>
              <a:ext cx="904101" cy="753417"/>
            </a:xfrm>
            <a:prstGeom prst="rect">
              <a:avLst/>
            </a:prstGeom>
            <a:noFill/>
            <a:ln w="28575">
              <a:solidFill>
                <a:srgbClr val="FFFF00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4" name="TextBox 23"/>
            <p:cNvSpPr txBox="1"/>
            <p:nvPr/>
          </p:nvSpPr>
          <p:spPr>
            <a:xfrm>
              <a:off x="5596285" y="3972877"/>
              <a:ext cx="165942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618FFD"/>
                  </a:solidFill>
                </a:rPr>
                <a:t>LIGO-India</a:t>
              </a:r>
            </a:p>
          </p:txBody>
        </p:sp>
      </p:grpSp>
      <p:grpSp>
        <p:nvGrpSpPr>
          <p:cNvPr id="17" name="Group 28"/>
          <p:cNvGrpSpPr/>
          <p:nvPr/>
        </p:nvGrpSpPr>
        <p:grpSpPr>
          <a:xfrm>
            <a:off x="7446611" y="2552473"/>
            <a:ext cx="1697389" cy="1242357"/>
            <a:chOff x="7446611" y="2552473"/>
            <a:chExt cx="1697389" cy="1242357"/>
          </a:xfrm>
        </p:grpSpPr>
        <p:pic>
          <p:nvPicPr>
            <p:cNvPr id="16" name="図 10" descr="LCGTPosterSimpleEn.jpg"/>
            <p:cNvPicPr>
              <a:picLocks noChangeAspect="1"/>
            </p:cNvPicPr>
            <p:nvPr/>
          </p:nvPicPr>
          <p:blipFill>
            <a:blip r:embed="rId7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76"/>
            <a:stretch>
              <a:fillRect/>
            </a:stretch>
          </p:blipFill>
          <p:spPr bwMode="auto">
            <a:xfrm>
              <a:off x="7446611" y="2552473"/>
              <a:ext cx="1222550" cy="826006"/>
            </a:xfrm>
            <a:prstGeom prst="rect">
              <a:avLst/>
            </a:prstGeom>
            <a:noFill/>
            <a:ln w="28575" cmpd="sng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/>
            <p:cNvSpPr txBox="1"/>
            <p:nvPr/>
          </p:nvSpPr>
          <p:spPr>
            <a:xfrm>
              <a:off x="7869292" y="3333165"/>
              <a:ext cx="127470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618FFD"/>
                  </a:solidFill>
                </a:rPr>
                <a:t>KAGRA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1429249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LIGO Scientific Collaboration</a:t>
            </a:r>
            <a:br>
              <a:rPr lang="en-US" dirty="0" smtClean="0"/>
            </a:br>
            <a:r>
              <a:rPr lang="en-US" dirty="0" err="1" smtClean="0"/>
              <a:t>www.ligo.org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8810"/>
            <a:ext cx="8799818" cy="4899775"/>
          </a:xfrm>
        </p:spPr>
        <p:txBody>
          <a:bodyPr/>
          <a:lstStyle/>
          <a:p>
            <a:r>
              <a:rPr lang="en-US" dirty="0" smtClean="0"/>
              <a:t>900+ members, 85+ institutions, 16 countries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E414-0DDA-9F4D-A88C-45BC487B2254}" type="slidenum">
              <a:rPr lang="en-US" smtClean="0"/>
              <a:pPr/>
              <a:t>17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612340" y="1701033"/>
            <a:ext cx="8266596" cy="4887637"/>
            <a:chOff x="1307722" y="2829976"/>
            <a:chExt cx="6629400" cy="34544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07722" y="2829976"/>
              <a:ext cx="6629400" cy="345440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343472" y="5961060"/>
              <a:ext cx="2818876" cy="195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https://</a:t>
              </a:r>
              <a:r>
                <a:rPr lang="en-US" sz="1200" dirty="0" err="1" smtClean="0"/>
                <a:t>www.zeemaps.com/map?group</a:t>
              </a:r>
              <a:r>
                <a:rPr lang="en-US" sz="1200" dirty="0" smtClean="0"/>
                <a:t>=245330</a:t>
              </a:r>
              <a:endParaRPr lang="en-US" sz="1200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498874" y="6157103"/>
            <a:ext cx="17139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roster.ligo.org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5048" y="4579816"/>
            <a:ext cx="3374547" cy="2102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281368"/>
      </p:ext>
    </p:extLst>
  </p:cSld>
  <p:clrMapOvr>
    <a:masterClrMapping/>
  </p:clrMapOvr>
  <p:transition xmlns:p14="http://schemas.microsoft.com/office/powerpoint/2010/main" advClick="0" advTm="1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8" name="Title 27"/>
          <p:cNvSpPr>
            <a:spLocks noGrp="1"/>
          </p:cNvSpPr>
          <p:nvPr>
            <p:ph type="title"/>
          </p:nvPr>
        </p:nvSpPr>
        <p:spPr>
          <a:xfrm>
            <a:off x="1376547" y="53472"/>
            <a:ext cx="6361044" cy="769117"/>
          </a:xfrm>
        </p:spPr>
        <p:txBody>
          <a:bodyPr/>
          <a:lstStyle/>
          <a:p>
            <a:r>
              <a:rPr lang="en-US" dirty="0" smtClean="0"/>
              <a:t>LIGO Detectors Technology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77BA50-DE58-F945-A93D-D21062C6CDC2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604842" y="6095931"/>
            <a:ext cx="2752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LIGO</a:t>
            </a:r>
            <a:r>
              <a:rPr lang="en-US" sz="1800" dirty="0"/>
              <a:t>-</a:t>
            </a:r>
            <a:r>
              <a:rPr lang="en-US" sz="1800" dirty="0" smtClean="0"/>
              <a:t>T1400316 (</a:t>
            </a:r>
            <a:r>
              <a:rPr lang="en-US" sz="1800" dirty="0" err="1" smtClean="0"/>
              <a:t>dcc.ligo.org</a:t>
            </a:r>
            <a:r>
              <a:rPr lang="en-US" sz="1800" dirty="0" smtClean="0"/>
              <a:t>). 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1330352" y="1463523"/>
            <a:ext cx="5757457" cy="3708055"/>
            <a:chOff x="1112638" y="1351500"/>
            <a:chExt cx="6772934" cy="4690936"/>
          </a:xfrm>
        </p:grpSpPr>
        <p:pic>
          <p:nvPicPr>
            <p:cNvPr id="29" name="Picture 3" descr="S6SRD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8389" y="1351500"/>
              <a:ext cx="6667183" cy="46909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TextBox 2"/>
            <p:cNvSpPr txBox="1">
              <a:spLocks noChangeArrowheads="1"/>
            </p:cNvSpPr>
            <p:nvPr/>
          </p:nvSpPr>
          <p:spPr bwMode="auto">
            <a:xfrm rot="-5400000">
              <a:off x="535582" y="3413464"/>
              <a:ext cx="1493838" cy="3397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 dirty="0" smtClean="0">
                  <a:solidFill>
                    <a:schemeClr val="tx2"/>
                  </a:solidFill>
                </a:rPr>
                <a:t>Strain (1/√Hz</a:t>
              </a:r>
              <a:r>
                <a:rPr lang="en-US" sz="1600" dirty="0">
                  <a:solidFill>
                    <a:schemeClr val="tx2"/>
                  </a:solidFill>
                </a:rPr>
                <a:t>)</a:t>
              </a:r>
            </a:p>
          </p:txBody>
        </p:sp>
      </p:grpSp>
      <p:pic>
        <p:nvPicPr>
          <p:cNvPr id="32" name="Content Placeholder 4" descr="Everything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60046" y="4448264"/>
            <a:ext cx="1959412" cy="146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211" descr="d040402_assembly_etm_suspension_&amp;_structure_-_silic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01" t="5714" r="37701" b="8002"/>
          <a:stretch>
            <a:fillRect/>
          </a:stretch>
        </p:blipFill>
        <p:spPr bwMode="auto">
          <a:xfrm>
            <a:off x="640262" y="3894667"/>
            <a:ext cx="1053411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792041"/>
              </p:ext>
            </p:extLst>
          </p:nvPr>
        </p:nvGraphicFramePr>
        <p:xfrm>
          <a:off x="84667" y="404421"/>
          <a:ext cx="1802190" cy="1985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6" name="Document" r:id="rId7" imgW="3541776" imgH="3901440" progId="Word.Document.8">
                  <p:embed/>
                </p:oleObj>
              </mc:Choice>
              <mc:Fallback>
                <p:oleObj name="Document" r:id="rId7" imgW="3541776" imgH="3901440" progId="Word.Document.8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667" y="404421"/>
                        <a:ext cx="1802190" cy="1985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4" name="Picture 1028" descr="IFO_SYSdiagram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953" y="672493"/>
            <a:ext cx="2578047" cy="1974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73"/>
          <a:stretch/>
        </p:blipFill>
        <p:spPr bwMode="auto">
          <a:xfrm>
            <a:off x="1789212" y="4535713"/>
            <a:ext cx="1766053" cy="1342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45047" y="2703286"/>
            <a:ext cx="1487714" cy="1487714"/>
          </a:xfrm>
          <a:prstGeom prst="rect">
            <a:avLst/>
          </a:prstGeom>
        </p:spPr>
      </p:pic>
      <p:pic>
        <p:nvPicPr>
          <p:cNvPr id="39" name="Picture 19" descr="lsclogo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788275" y="0"/>
            <a:ext cx="1350963" cy="574675"/>
          </a:xfrm>
          <a:prstGeom prst="rect">
            <a:avLst/>
          </a:prstGeom>
          <a:noFill/>
        </p:spPr>
      </p:pic>
      <p:pic>
        <p:nvPicPr>
          <p:cNvPr id="16" name="Picture 1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664" y="717543"/>
            <a:ext cx="1741750" cy="1451460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224635" y="3810383"/>
            <a:ext cx="15281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See K. Dooley’s </a:t>
            </a:r>
            <a:br>
              <a:rPr lang="en-US" sz="1800" dirty="0" smtClean="0"/>
            </a:br>
            <a:r>
              <a:rPr lang="en-US" sz="1800" dirty="0" smtClean="0"/>
              <a:t>talk 3:45pm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16338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8" name="Title 27"/>
          <p:cNvSpPr>
            <a:spLocks noGrp="1"/>
          </p:cNvSpPr>
          <p:nvPr>
            <p:ph type="title"/>
          </p:nvPr>
        </p:nvSpPr>
        <p:spPr>
          <a:xfrm>
            <a:off x="1328166" y="0"/>
            <a:ext cx="6361044" cy="769117"/>
          </a:xfrm>
        </p:spPr>
        <p:txBody>
          <a:bodyPr/>
          <a:lstStyle/>
          <a:p>
            <a:r>
              <a:rPr lang="en-US" dirty="0" smtClean="0"/>
              <a:t>LIGO Data Analysis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77BA50-DE58-F945-A93D-D21062C6CDC2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1330352" y="1463523"/>
            <a:ext cx="5757457" cy="3708055"/>
            <a:chOff x="1112638" y="1351500"/>
            <a:chExt cx="6772934" cy="4690936"/>
          </a:xfrm>
        </p:grpSpPr>
        <p:pic>
          <p:nvPicPr>
            <p:cNvPr id="29" name="Picture 3" descr="S6SRD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8389" y="1351500"/>
              <a:ext cx="6667183" cy="46909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TextBox 2"/>
            <p:cNvSpPr txBox="1">
              <a:spLocks noChangeArrowheads="1"/>
            </p:cNvSpPr>
            <p:nvPr/>
          </p:nvSpPr>
          <p:spPr bwMode="auto">
            <a:xfrm rot="-5400000">
              <a:off x="535582" y="3413464"/>
              <a:ext cx="1493838" cy="3397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 dirty="0" smtClean="0">
                  <a:solidFill>
                    <a:schemeClr val="tx2"/>
                  </a:solidFill>
                </a:rPr>
                <a:t>Strain (1/√Hz</a:t>
              </a:r>
              <a:r>
                <a:rPr lang="en-US" sz="1600" dirty="0">
                  <a:solidFill>
                    <a:schemeClr val="tx2"/>
                  </a:solidFill>
                </a:rPr>
                <a:t>)</a:t>
              </a:r>
            </a:p>
          </p:txBody>
        </p:sp>
      </p:grpSp>
      <p:pic>
        <p:nvPicPr>
          <p:cNvPr id="9" name="Picture 19" descr="lsc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88275" y="0"/>
            <a:ext cx="1350963" cy="574675"/>
          </a:xfrm>
          <a:prstGeom prst="rect">
            <a:avLst/>
          </a:prstGeom>
          <a:noFill/>
        </p:spPr>
      </p:pic>
      <p:grpSp>
        <p:nvGrpSpPr>
          <p:cNvPr id="10" name="Group 13"/>
          <p:cNvGrpSpPr>
            <a:grpSpLocks/>
          </p:cNvGrpSpPr>
          <p:nvPr/>
        </p:nvGrpSpPr>
        <p:grpSpPr bwMode="auto">
          <a:xfrm>
            <a:off x="0" y="503376"/>
            <a:ext cx="1752600" cy="2179638"/>
            <a:chOff x="0" y="960"/>
            <a:chExt cx="1104" cy="1373"/>
          </a:xfrm>
        </p:grpSpPr>
        <p:sp>
          <p:nvSpPr>
            <p:cNvPr id="11" name="Text Box 14"/>
            <p:cNvSpPr txBox="1">
              <a:spLocks noChangeArrowheads="1"/>
            </p:cNvSpPr>
            <p:nvPr/>
          </p:nvSpPr>
          <p:spPr bwMode="auto">
            <a:xfrm>
              <a:off x="0" y="1536"/>
              <a:ext cx="1104" cy="25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000"/>
                <a:t>Crab pulsar (NASA, Chandra Observatory)</a:t>
              </a:r>
              <a:endParaRPr lang="en-US" sz="1200"/>
            </a:p>
          </p:txBody>
        </p:sp>
        <p:grpSp>
          <p:nvGrpSpPr>
            <p:cNvPr id="12" name="Group 15"/>
            <p:cNvGrpSpPr>
              <a:grpSpLocks/>
            </p:cNvGrpSpPr>
            <p:nvPr/>
          </p:nvGrpSpPr>
          <p:grpSpPr bwMode="auto">
            <a:xfrm>
              <a:off x="0" y="960"/>
              <a:ext cx="864" cy="1373"/>
              <a:chOff x="0" y="960"/>
              <a:chExt cx="864" cy="1373"/>
            </a:xfrm>
          </p:grpSpPr>
          <p:pic>
            <p:nvPicPr>
              <p:cNvPr id="13" name="Picture 16" descr="crabpurplemedrez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96" y="960"/>
                <a:ext cx="576" cy="5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4" name="Picture 17" descr="sine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0" y="1776"/>
                <a:ext cx="864" cy="3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5" name="Text Box 18"/>
              <p:cNvSpPr txBox="1">
                <a:spLocks noChangeArrowheads="1"/>
              </p:cNvSpPr>
              <p:nvPr/>
            </p:nvSpPr>
            <p:spPr bwMode="auto">
              <a:xfrm>
                <a:off x="38" y="2045"/>
                <a:ext cx="116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6" name="Group 35"/>
          <p:cNvGrpSpPr/>
          <p:nvPr/>
        </p:nvGrpSpPr>
        <p:grpSpPr>
          <a:xfrm>
            <a:off x="59985" y="4524083"/>
            <a:ext cx="2121332" cy="1711003"/>
            <a:chOff x="0" y="3774325"/>
            <a:chExt cx="2121332" cy="1711003"/>
          </a:xfrm>
        </p:grpSpPr>
        <p:pic>
          <p:nvPicPr>
            <p:cNvPr id="17" name="Picture 9" descr="supernova_zoom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40938" y="3774325"/>
              <a:ext cx="1310641" cy="882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10" descr="ZM1"/>
            <p:cNvPicPr>
              <a:picLocks noChangeAspect="1" noChangeArrowheads="1"/>
            </p:cNvPicPr>
            <p:nvPr/>
          </p:nvPicPr>
          <p:blipFill>
            <a:blip r:embed="rId8"/>
            <a:srcRect b="49417"/>
            <a:stretch>
              <a:fillRect/>
            </a:stretch>
          </p:blipFill>
          <p:spPr bwMode="auto">
            <a:xfrm>
              <a:off x="0" y="4714168"/>
              <a:ext cx="2121332" cy="771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Text Box 12"/>
            <p:cNvSpPr txBox="1">
              <a:spLocks noChangeArrowheads="1"/>
            </p:cNvSpPr>
            <p:nvPr/>
          </p:nvSpPr>
          <p:spPr bwMode="auto">
            <a:xfrm>
              <a:off x="1168944" y="4872828"/>
              <a:ext cx="405346" cy="461665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b="1" dirty="0"/>
                <a:t>?</a:t>
              </a:r>
              <a:endParaRPr lang="en-US" dirty="0"/>
            </a:p>
          </p:txBody>
        </p:sp>
      </p:grpSp>
      <p:pic>
        <p:nvPicPr>
          <p:cNvPr id="20" name="Picture 14" descr="ligochirp"/>
          <p:cNvPicPr>
            <a:picLocks noChangeArrowheads="1"/>
          </p:cNvPicPr>
          <p:nvPr/>
        </p:nvPicPr>
        <p:blipFill>
          <a:blip r:embed="rId9"/>
          <a:srcRect l="12102" t="29932" r="6050" b="21379"/>
          <a:stretch>
            <a:fillRect/>
          </a:stretch>
        </p:blipFill>
        <p:spPr bwMode="auto">
          <a:xfrm>
            <a:off x="7294015" y="1633832"/>
            <a:ext cx="1385965" cy="728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flipH="1">
            <a:off x="6975988" y="712112"/>
            <a:ext cx="1076948" cy="81530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grpSp>
        <p:nvGrpSpPr>
          <p:cNvPr id="22" name="Group 34"/>
          <p:cNvGrpSpPr/>
          <p:nvPr/>
        </p:nvGrpSpPr>
        <p:grpSpPr>
          <a:xfrm>
            <a:off x="5750953" y="3960435"/>
            <a:ext cx="3136365" cy="2011404"/>
            <a:chOff x="5808225" y="4254121"/>
            <a:chExt cx="3136365" cy="2011404"/>
          </a:xfrm>
        </p:grpSpPr>
        <p:pic>
          <p:nvPicPr>
            <p:cNvPr id="23" name="Picture 5" descr="random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5808225" y="5393987"/>
              <a:ext cx="1787525" cy="871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" name="Picture 6" descr="300px-WMAP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6980852" y="4254121"/>
              <a:ext cx="1963738" cy="1139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" name="Text Box 7"/>
            <p:cNvSpPr txBox="1">
              <a:spLocks noChangeArrowheads="1"/>
            </p:cNvSpPr>
            <p:nvPr/>
          </p:nvSpPr>
          <p:spPr bwMode="auto">
            <a:xfrm>
              <a:off x="7577752" y="5451096"/>
              <a:ext cx="1149350" cy="27463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 dirty="0"/>
                <a:t>NASA, WMAP</a:t>
              </a:r>
              <a:endParaRPr lang="en-US" dirty="0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3604847" y="6095931"/>
            <a:ext cx="2752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LIGO-T1400054 (</a:t>
            </a:r>
            <a:r>
              <a:rPr lang="en-US" sz="1800" dirty="0" err="1" smtClean="0"/>
              <a:t>dcc.ligo.org</a:t>
            </a:r>
            <a:r>
              <a:rPr lang="en-US" sz="1800" dirty="0" smtClean="0"/>
              <a:t>).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12997" y="689427"/>
            <a:ext cx="2608907" cy="1291409"/>
          </a:xfrm>
          <a:prstGeom prst="rect">
            <a:avLst/>
          </a:prstGeom>
        </p:spPr>
      </p:pic>
      <p:pic>
        <p:nvPicPr>
          <p:cNvPr id="31" name="Picture 5" descr="random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356279" y="703527"/>
            <a:ext cx="1519239" cy="822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15321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1888" y="0"/>
            <a:ext cx="7439617" cy="769117"/>
          </a:xfrm>
        </p:spPr>
        <p:txBody>
          <a:bodyPr/>
          <a:lstStyle/>
          <a:p>
            <a:r>
              <a:rPr lang="en-US" dirty="0" smtClean="0"/>
              <a:t>School</a:t>
            </a:r>
            <a:r>
              <a:rPr lang="en-US" dirty="0"/>
              <a:t> </a:t>
            </a:r>
            <a:r>
              <a:rPr lang="en-US" dirty="0" smtClean="0"/>
              <a:t>and college in Argentina</a:t>
            </a:r>
            <a:endParaRPr lang="en-US" dirty="0"/>
          </a:p>
        </p:txBody>
      </p:sp>
      <p:pic>
        <p:nvPicPr>
          <p:cNvPr id="5" name="Content Placeholder 4" descr="Cordoba_GoogleMap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4" t="5707" r="10776" b="42440"/>
          <a:stretch/>
        </p:blipFill>
        <p:spPr>
          <a:xfrm>
            <a:off x="1269958" y="1134268"/>
            <a:ext cx="6162606" cy="517817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E414-0DDA-9F4D-A88C-45BC487B2254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6" name="Picture 5" descr="Fotos1.JPG"/>
          <p:cNvPicPr>
            <a:picLocks noChangeAspect="1"/>
          </p:cNvPicPr>
          <p:nvPr/>
        </p:nvPicPr>
        <p:blipFill rotWithShape="1">
          <a:blip r:embed="rId3"/>
          <a:srcRect l="18479" t="10214" r="56171" b="57999"/>
          <a:stretch/>
        </p:blipFill>
        <p:spPr>
          <a:xfrm>
            <a:off x="0" y="3400777"/>
            <a:ext cx="1751195" cy="30183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9825" t="24959" r="22162" b="16291"/>
          <a:stretch/>
        </p:blipFill>
        <p:spPr>
          <a:xfrm>
            <a:off x="1485637" y="4890638"/>
            <a:ext cx="2056252" cy="1437442"/>
          </a:xfrm>
          <a:prstGeom prst="rect">
            <a:avLst/>
          </a:prstGeom>
        </p:spPr>
      </p:pic>
      <p:pic>
        <p:nvPicPr>
          <p:cNvPr id="8" name="Picture 7" descr="Fotos2.JPG"/>
          <p:cNvPicPr>
            <a:picLocks noChangeAspect="1"/>
          </p:cNvPicPr>
          <p:nvPr/>
        </p:nvPicPr>
        <p:blipFill>
          <a:blip r:embed="rId5"/>
          <a:srcRect l="53959" t="4005" r="6672" b="53204"/>
          <a:stretch>
            <a:fillRect/>
          </a:stretch>
        </p:blipFill>
        <p:spPr>
          <a:xfrm>
            <a:off x="103609" y="710283"/>
            <a:ext cx="1563859" cy="2054413"/>
          </a:xfrm>
          <a:prstGeom prst="rect">
            <a:avLst/>
          </a:prstGeom>
        </p:spPr>
      </p:pic>
      <p:pic>
        <p:nvPicPr>
          <p:cNvPr id="3" name="Picture 2" descr="Screen Shot 2015-01-16 at 2.46.45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114" y="2864556"/>
            <a:ext cx="1502958" cy="1693333"/>
          </a:xfrm>
          <a:prstGeom prst="rect">
            <a:avLst/>
          </a:prstGeom>
        </p:spPr>
      </p:pic>
      <p:pic>
        <p:nvPicPr>
          <p:cNvPr id="9" name="Picture 8" descr="Screen Shot 2015-01-16 at 3.13.29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369" y="5342821"/>
            <a:ext cx="1797974" cy="13279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82156" y="4031274"/>
            <a:ext cx="2213014" cy="165124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/>
          <a:srcRect l="32209" r="12082"/>
          <a:stretch/>
        </p:blipFill>
        <p:spPr>
          <a:xfrm>
            <a:off x="7854971" y="2537220"/>
            <a:ext cx="1132000" cy="1397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68828" y="2774952"/>
            <a:ext cx="1492758" cy="139946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/>
          <a:srcRect r="33098"/>
          <a:stretch/>
        </p:blipFill>
        <p:spPr>
          <a:xfrm>
            <a:off x="6717339" y="1394380"/>
            <a:ext cx="1351546" cy="1513192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Click="0" advTm="1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L1H1H2V1S5S6sensemo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7" r="7178"/>
          <a:stretch/>
        </p:blipFill>
        <p:spPr>
          <a:xfrm>
            <a:off x="158269" y="1968507"/>
            <a:ext cx="5222366" cy="4435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842" y="197812"/>
            <a:ext cx="7844538" cy="769117"/>
          </a:xfrm>
        </p:spPr>
        <p:txBody>
          <a:bodyPr/>
          <a:lstStyle/>
          <a:p>
            <a:r>
              <a:rPr lang="en-US" dirty="0" smtClean="0"/>
              <a:t>Some interesting results 2005-2011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18853" y="6406082"/>
            <a:ext cx="625147" cy="463568"/>
          </a:xfrm>
        </p:spPr>
        <p:txBody>
          <a:bodyPr/>
          <a:lstStyle/>
          <a:p>
            <a:fld id="{C582E414-0DDA-9F4D-A88C-45BC487B2254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1115" y="933668"/>
            <a:ext cx="3892885" cy="291966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457195" y="3762052"/>
            <a:ext cx="15175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atlasofthe</a:t>
            </a:r>
            <a:r>
              <a:rPr lang="en-US" sz="1200" dirty="0" smtClean="0"/>
              <a:t> </a:t>
            </a:r>
            <a:r>
              <a:rPr lang="en-US" sz="1200" dirty="0" err="1" smtClean="0"/>
              <a:t>universe.com</a:t>
            </a:r>
            <a:endParaRPr lang="en-US" sz="1200" dirty="0"/>
          </a:p>
        </p:txBody>
      </p:sp>
      <p:grpSp>
        <p:nvGrpSpPr>
          <p:cNvPr id="6" name="Group 22"/>
          <p:cNvGrpSpPr/>
          <p:nvPr/>
        </p:nvGrpSpPr>
        <p:grpSpPr>
          <a:xfrm>
            <a:off x="2103919" y="1360826"/>
            <a:ext cx="2507793" cy="2894960"/>
            <a:chOff x="2103919" y="1360826"/>
            <a:chExt cx="2507793" cy="2894960"/>
          </a:xfrm>
        </p:grpSpPr>
        <p:grpSp>
          <p:nvGrpSpPr>
            <p:cNvPr id="10" name="Group 12"/>
            <p:cNvGrpSpPr/>
            <p:nvPr/>
          </p:nvGrpSpPr>
          <p:grpSpPr>
            <a:xfrm>
              <a:off x="2103919" y="2052905"/>
              <a:ext cx="1908744" cy="2202881"/>
              <a:chOff x="2063815" y="2619916"/>
              <a:chExt cx="1908744" cy="2202881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619456" y="2619916"/>
                <a:ext cx="1238146" cy="1807024"/>
              </a:xfrm>
              <a:prstGeom prst="rect">
                <a:avLst/>
              </a:prstGeom>
            </p:spPr>
          </p:pic>
          <p:cxnSp>
            <p:nvCxnSpPr>
              <p:cNvPr id="11" name="Straight Arrow Connector 10"/>
              <p:cNvCxnSpPr/>
              <p:nvPr/>
            </p:nvCxnSpPr>
            <p:spPr bwMode="auto">
              <a:xfrm rot="5400000">
                <a:off x="2041121" y="3776307"/>
                <a:ext cx="544331" cy="498944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12" name="TextBox 11"/>
              <p:cNvSpPr txBox="1"/>
              <p:nvPr/>
            </p:nvSpPr>
            <p:spPr>
              <a:xfrm>
                <a:off x="2630350" y="4422687"/>
                <a:ext cx="1342209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/>
                  <a:t>GRB070201</a:t>
                </a:r>
                <a:endParaRPr lang="en-US" sz="2000" dirty="0"/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2172623" y="1360826"/>
              <a:ext cx="243908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hlinkClick r:id="rId5"/>
                </a:rPr>
                <a:t>Astrophys. J. </a:t>
              </a:r>
              <a:r>
                <a:rPr lang="en-US" sz="1600" b="1" dirty="0" smtClean="0">
                  <a:hlinkClick r:id="rId5"/>
                </a:rPr>
                <a:t>681</a:t>
              </a:r>
              <a:r>
                <a:rPr lang="en-US" sz="1600" dirty="0" smtClean="0">
                  <a:hlinkClick r:id="rId5"/>
                </a:rPr>
                <a:t> (2008) 1419</a:t>
              </a:r>
              <a:endParaRPr lang="en-US" sz="1600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023459" y="3991758"/>
            <a:ext cx="2862812" cy="2341048"/>
            <a:chOff x="5023459" y="3991758"/>
            <a:chExt cx="2862812" cy="2341047"/>
          </a:xfrm>
        </p:grpSpPr>
        <p:cxnSp>
          <p:nvCxnSpPr>
            <p:cNvPr id="18" name="Straight Arrow Connector 17"/>
            <p:cNvCxnSpPr/>
            <p:nvPr/>
          </p:nvCxnSpPr>
          <p:spPr bwMode="auto">
            <a:xfrm rot="16200000" flipH="1">
              <a:off x="4785286" y="4229931"/>
              <a:ext cx="1576291" cy="1099945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stealth" w="lg" len="lg"/>
              <a:tailEnd type="none"/>
            </a:ln>
            <a:effectLst/>
          </p:spPr>
        </p:cxnSp>
        <p:sp>
          <p:nvSpPr>
            <p:cNvPr id="19" name="TextBox 18"/>
            <p:cNvSpPr txBox="1"/>
            <p:nvPr/>
          </p:nvSpPr>
          <p:spPr>
            <a:xfrm>
              <a:off x="5791180" y="5568049"/>
              <a:ext cx="1461458" cy="461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GW100916</a:t>
              </a:r>
              <a:endParaRPr lang="en-US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438065" y="5994252"/>
              <a:ext cx="2448206" cy="338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Phys. Rev D85 (2012) 082002</a:t>
              </a:r>
              <a:endParaRPr lang="en-US" sz="1600" dirty="0"/>
            </a:p>
          </p:txBody>
        </p:sp>
      </p:grpSp>
      <p:pic>
        <p:nvPicPr>
          <p:cNvPr id="20" name="Picture 14" descr="ligochirp"/>
          <p:cNvPicPr>
            <a:picLocks noChangeArrowheads="1"/>
          </p:cNvPicPr>
          <p:nvPr/>
        </p:nvPicPr>
        <p:blipFill>
          <a:blip r:embed="rId6"/>
          <a:srcRect l="12102" t="29932" r="6050" b="21379"/>
          <a:stretch>
            <a:fillRect/>
          </a:stretch>
        </p:blipFill>
        <p:spPr bwMode="auto">
          <a:xfrm>
            <a:off x="642390" y="1285875"/>
            <a:ext cx="802235" cy="393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0" y="833161"/>
            <a:ext cx="762000" cy="57687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784849"/>
      </p:ext>
    </p:extLst>
  </p:cSld>
  <p:clrMapOvr>
    <a:masterClrMapping/>
  </p:clrMapOvr>
  <p:transition xmlns:p14="http://schemas.microsoft.com/office/powerpoint/2010/main" advClick="0" advTm="1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7772400" cy="7620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D024B3"/>
                </a:solidFill>
                <a:ea typeface="+mj-ea"/>
                <a:cs typeface="+mj-cs"/>
              </a:rPr>
              <a:t>What will Advanced LIGO see ?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2399046"/>
            <a:ext cx="5100638" cy="3577252"/>
          </a:xfrm>
        </p:spPr>
        <p:txBody>
          <a:bodyPr/>
          <a:lstStyle/>
          <a:p>
            <a:pPr marL="0" indent="0">
              <a:lnSpc>
                <a:spcPct val="80000"/>
              </a:lnSpc>
              <a:buClr>
                <a:srgbClr val="CC0000"/>
              </a:buClr>
              <a:buFont typeface="Monotype Sorts" charset="2"/>
              <a:buNone/>
            </a:pPr>
            <a:r>
              <a:rPr lang="en-US" sz="2000" b="1" dirty="0"/>
              <a:t>Neutron Star Binaries:</a:t>
            </a:r>
          </a:p>
          <a:p>
            <a:pPr lvl="1" indent="-628650">
              <a:lnSpc>
                <a:spcPct val="80000"/>
              </a:lnSpc>
              <a:buClr>
                <a:srgbClr val="CC0000"/>
              </a:buClr>
              <a:buFontTx/>
              <a:buNone/>
            </a:pPr>
            <a:r>
              <a:rPr lang="en-US" sz="2000" dirty="0">
                <a:ea typeface="ＭＳ Ｐゴシック" charset="-128"/>
              </a:rPr>
              <a:t>Initial LIGO:</a:t>
            </a:r>
            <a:r>
              <a:rPr lang="en-US" sz="2000" dirty="0" smtClean="0">
                <a:ea typeface="ＭＳ Ｐゴシック" charset="-128"/>
              </a:rPr>
              <a:t> </a:t>
            </a:r>
            <a:br>
              <a:rPr lang="en-US" sz="2000" dirty="0" smtClean="0">
                <a:ea typeface="ＭＳ Ｐゴシック" charset="-128"/>
              </a:rPr>
            </a:br>
            <a:r>
              <a:rPr lang="en-US" sz="2000" dirty="0" smtClean="0">
                <a:ea typeface="ＭＳ Ｐゴシック" charset="-128"/>
              </a:rPr>
              <a:t>Average BNS reach ~</a:t>
            </a:r>
            <a:r>
              <a:rPr lang="en-US" sz="2000" dirty="0">
                <a:ea typeface="ＭＳ Ｐゴシック" charset="-128"/>
              </a:rPr>
              <a:t>15 </a:t>
            </a:r>
            <a:r>
              <a:rPr lang="en-US" sz="2000" dirty="0" err="1">
                <a:ea typeface="ＭＳ Ｐゴシック" charset="-128"/>
              </a:rPr>
              <a:t>Mpc</a:t>
            </a:r>
            <a:r>
              <a:rPr lang="en-US" sz="2000" dirty="0">
                <a:ea typeface="ＭＳ Ｐゴシック" charset="-128"/>
              </a:rPr>
              <a:t> </a:t>
            </a:r>
            <a:r>
              <a:rPr lang="en-US" sz="2000" dirty="0" err="1">
                <a:ea typeface="ＭＳ Ｐゴシック" charset="-128"/>
                <a:sym typeface="Symbol" charset="2"/>
              </a:rPr>
              <a:t></a:t>
            </a:r>
            <a:r>
              <a:rPr lang="en-US" sz="2000" dirty="0">
                <a:ea typeface="ＭＳ Ｐゴシック" charset="-128"/>
                <a:sym typeface="Symbol" charset="2"/>
              </a:rPr>
              <a:t>  rate ~1</a:t>
            </a:r>
            <a:r>
              <a:rPr lang="en-US" sz="2000" dirty="0" smtClean="0">
                <a:ea typeface="ＭＳ Ｐゴシック" charset="-128"/>
                <a:sym typeface="Symbol" charset="2"/>
              </a:rPr>
              <a:t>/50yrs</a:t>
            </a:r>
            <a:endParaRPr lang="en-US" sz="2000" dirty="0">
              <a:ea typeface="ＭＳ Ｐゴシック" charset="-128"/>
              <a:sym typeface="Symbol" charset="2"/>
            </a:endParaRPr>
          </a:p>
          <a:p>
            <a:pPr lvl="1" indent="-628650">
              <a:lnSpc>
                <a:spcPct val="80000"/>
              </a:lnSpc>
              <a:buClr>
                <a:srgbClr val="CC0000"/>
              </a:buClr>
              <a:buFontTx/>
              <a:buNone/>
            </a:pPr>
            <a:r>
              <a:rPr lang="en-US" sz="2000" dirty="0">
                <a:ea typeface="ＭＳ Ｐゴシック" charset="-128"/>
                <a:sym typeface="Symbol" charset="2"/>
              </a:rPr>
              <a:t>Advanced LIGO: </a:t>
            </a:r>
            <a:r>
              <a:rPr lang="en-US" sz="2000" dirty="0">
                <a:ea typeface="ＭＳ Ｐゴシック" charset="-128"/>
              </a:rPr>
              <a:t>~ </a:t>
            </a:r>
            <a:r>
              <a:rPr lang="en-US" sz="2000" dirty="0" smtClean="0">
                <a:ea typeface="ＭＳ Ｐゴシック" charset="-128"/>
              </a:rPr>
              <a:t>200 </a:t>
            </a:r>
            <a:r>
              <a:rPr lang="en-US" sz="2000" dirty="0" err="1">
                <a:ea typeface="ＭＳ Ｐゴシック" charset="-128"/>
              </a:rPr>
              <a:t>Mpc</a:t>
            </a:r>
            <a:r>
              <a:rPr lang="en-US" sz="2000" dirty="0">
                <a:ea typeface="ＭＳ Ｐゴシック" charset="-128"/>
              </a:rPr>
              <a:t> </a:t>
            </a:r>
            <a:endParaRPr lang="en-US" sz="2000" dirty="0" smtClean="0">
              <a:ea typeface="ＭＳ Ｐゴシック" charset="-128"/>
            </a:endParaRPr>
          </a:p>
          <a:p>
            <a:pPr lvl="1" indent="-628650">
              <a:lnSpc>
                <a:spcPct val="80000"/>
              </a:lnSpc>
              <a:buClr>
                <a:srgbClr val="CC0000"/>
              </a:buClr>
              <a:buFontTx/>
              <a:buNone/>
            </a:pPr>
            <a:r>
              <a:rPr lang="en-US" sz="2000" i="1" dirty="0" smtClean="0">
                <a:ea typeface="ＭＳ Ｐゴシック" charset="-128"/>
              </a:rPr>
              <a:t>“Realistic rate” </a:t>
            </a:r>
            <a:r>
              <a:rPr lang="en-US" sz="2000" i="1" dirty="0">
                <a:ea typeface="ＭＳ Ｐゴシック" charset="-128"/>
              </a:rPr>
              <a:t>~</a:t>
            </a:r>
            <a:r>
              <a:rPr lang="en-US" sz="2000" i="1" dirty="0" smtClean="0">
                <a:ea typeface="ＭＳ Ｐゴシック" charset="-128"/>
              </a:rPr>
              <a:t> 40</a:t>
            </a:r>
            <a:r>
              <a:rPr lang="en-US" sz="2000" i="1" dirty="0">
                <a:ea typeface="ＭＳ Ｐゴシック" charset="-128"/>
              </a:rPr>
              <a:t>/year</a:t>
            </a:r>
            <a:r>
              <a:rPr lang="en-US" sz="2000" i="1" dirty="0" smtClean="0">
                <a:ea typeface="ＭＳ Ｐゴシック" charset="-128"/>
              </a:rPr>
              <a:t> </a:t>
            </a:r>
            <a:r>
              <a:rPr lang="en-US" sz="2000" dirty="0" smtClean="0">
                <a:ea typeface="ＭＳ Ｐゴシック" charset="-128"/>
              </a:rPr>
              <a:t>(but can be 0.4 or 400)</a:t>
            </a:r>
          </a:p>
          <a:p>
            <a:pPr lvl="1" indent="-628650">
              <a:lnSpc>
                <a:spcPct val="80000"/>
              </a:lnSpc>
              <a:buClr>
                <a:srgbClr val="CC0000"/>
              </a:buClr>
              <a:buFontTx/>
              <a:buNone/>
            </a:pPr>
            <a:endParaRPr lang="en-US" sz="2000" i="1" dirty="0" smtClean="0"/>
          </a:p>
          <a:p>
            <a:pPr lvl="1" indent="-628650">
              <a:lnSpc>
                <a:spcPct val="80000"/>
              </a:lnSpc>
              <a:buClr>
                <a:srgbClr val="CC0000"/>
              </a:buClr>
              <a:buFontTx/>
              <a:buNone/>
            </a:pPr>
            <a:r>
              <a:rPr lang="en-US" sz="2000" dirty="0" smtClean="0"/>
              <a:t>Other binary systems:</a:t>
            </a:r>
          </a:p>
          <a:p>
            <a:pPr lvl="1" indent="-628650">
              <a:lnSpc>
                <a:spcPct val="80000"/>
              </a:lnSpc>
              <a:buClr>
                <a:srgbClr val="CC0000"/>
              </a:buClr>
              <a:buFontTx/>
              <a:buNone/>
            </a:pPr>
            <a:endParaRPr lang="en-US" sz="2000" dirty="0" smtClean="0"/>
          </a:p>
          <a:p>
            <a:pPr lvl="1" indent="-628650">
              <a:lnSpc>
                <a:spcPct val="80000"/>
              </a:lnSpc>
              <a:buClr>
                <a:srgbClr val="CC0000"/>
              </a:buClr>
              <a:buFontTx/>
              <a:buNone/>
            </a:pPr>
            <a:r>
              <a:rPr lang="en-US" sz="2000" dirty="0" smtClean="0">
                <a:ea typeface="ＭＳ Ｐゴシック" charset="-128"/>
              </a:rPr>
              <a:t>NS-BH: 0.004/yr </a:t>
            </a:r>
            <a:r>
              <a:rPr lang="en-US" sz="2000" dirty="0" err="1" smtClean="0">
                <a:sym typeface="Symbol" charset="2"/>
              </a:rPr>
              <a:t></a:t>
            </a:r>
            <a:r>
              <a:rPr lang="en-US" sz="2000" dirty="0" smtClean="0">
                <a:sym typeface="Symbol" charset="2"/>
              </a:rPr>
              <a:t> 10/yr</a:t>
            </a:r>
          </a:p>
          <a:p>
            <a:pPr lvl="1" indent="-628650">
              <a:lnSpc>
                <a:spcPct val="80000"/>
              </a:lnSpc>
              <a:buClr>
                <a:srgbClr val="CC0000"/>
              </a:buClr>
              <a:buFontTx/>
              <a:buNone/>
            </a:pPr>
            <a:r>
              <a:rPr lang="en-US" sz="2000" dirty="0" smtClean="0">
                <a:sym typeface="Symbol" charset="2"/>
              </a:rPr>
              <a:t>BH-BH: 0.007/yr</a:t>
            </a:r>
            <a:r>
              <a:rPr lang="en-US" sz="2000" dirty="0" smtClean="0">
                <a:ea typeface="ＭＳ Ｐゴシック" charset="-128"/>
              </a:rPr>
              <a:t> 20/yr</a:t>
            </a:r>
            <a:endParaRPr lang="en-US" sz="2000" dirty="0">
              <a:ea typeface="ＭＳ Ｐゴシック" charset="-128"/>
            </a:endParaRPr>
          </a:p>
        </p:txBody>
      </p:sp>
      <p:pic>
        <p:nvPicPr>
          <p:cNvPr id="58373" name="Picture 5" descr="BeverlysPictur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78101" y="2616514"/>
            <a:ext cx="4005113" cy="3821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667781" y="878148"/>
            <a:ext cx="1675445" cy="126839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17" name="TextBox 16"/>
          <p:cNvSpPr txBox="1"/>
          <p:nvPr/>
        </p:nvSpPr>
        <p:spPr>
          <a:xfrm>
            <a:off x="406159" y="5852004"/>
            <a:ext cx="31423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 </a:t>
            </a:r>
            <a:r>
              <a:rPr lang="en-US" sz="1600" dirty="0" smtClean="0"/>
              <a:t>Class. Quant. </a:t>
            </a:r>
            <a:r>
              <a:rPr lang="en-US" sz="1600" dirty="0" err="1" smtClean="0"/>
              <a:t>Grav</a:t>
            </a:r>
            <a:r>
              <a:rPr lang="en-US" sz="1600" dirty="0" smtClean="0"/>
              <a:t>. </a:t>
            </a:r>
            <a:r>
              <a:rPr lang="en-US" sz="1600" b="1" dirty="0" smtClean="0"/>
              <a:t>27</a:t>
            </a:r>
            <a:r>
              <a:rPr lang="en-US" sz="1600" dirty="0" smtClean="0"/>
              <a:t>, 173001 (2010)</a:t>
            </a:r>
            <a:endParaRPr lang="en-US" sz="16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F86BE5F-03E8-704E-A078-D33680425B3B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grpSp>
        <p:nvGrpSpPr>
          <p:cNvPr id="13" name="Group 7"/>
          <p:cNvGrpSpPr>
            <a:grpSpLocks/>
          </p:cNvGrpSpPr>
          <p:nvPr/>
        </p:nvGrpSpPr>
        <p:grpSpPr bwMode="auto">
          <a:xfrm>
            <a:off x="4547607" y="965390"/>
            <a:ext cx="3061290" cy="2028428"/>
            <a:chOff x="-3984" y="2883"/>
            <a:chExt cx="2451" cy="1870"/>
          </a:xfrm>
        </p:grpSpPr>
        <p:pic>
          <p:nvPicPr>
            <p:cNvPr id="16" name="Picture 8" descr="refdes0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-3984" y="2883"/>
              <a:ext cx="2451" cy="18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Text Box 9"/>
            <p:cNvSpPr txBox="1">
              <a:spLocks noChangeArrowheads="1"/>
            </p:cNvSpPr>
            <p:nvPr/>
          </p:nvSpPr>
          <p:spPr bwMode="auto">
            <a:xfrm rot="19301421">
              <a:off x="-2825" y="3426"/>
              <a:ext cx="1191" cy="596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800" dirty="0">
                  <a:solidFill>
                    <a:srgbClr val="BD38A4"/>
                  </a:solidFill>
                </a:rPr>
                <a:t>Advanced LIGO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44661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1" grpId="0" build="p" bldLvl="2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2378" y="0"/>
            <a:ext cx="6361044" cy="769117"/>
          </a:xfrm>
        </p:spPr>
        <p:txBody>
          <a:bodyPr/>
          <a:lstStyle/>
          <a:p>
            <a:r>
              <a:rPr lang="en-US" dirty="0" smtClean="0"/>
              <a:t>Are we there yet?</a:t>
            </a:r>
            <a:br>
              <a:rPr lang="en-US" dirty="0" smtClean="0"/>
            </a:br>
            <a:r>
              <a:rPr lang="en-US" dirty="0" smtClean="0"/>
              <a:t>Soon!!!</a:t>
            </a:r>
            <a:endParaRPr lang="en-US" dirty="0"/>
          </a:p>
        </p:txBody>
      </p:sp>
      <p:pic>
        <p:nvPicPr>
          <p:cNvPr id="7" name="Content Placeholder 6" descr="Screen Shot 2013-05-31 at 1.36.12 PM.png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7828" r="19100" b="54735"/>
          <a:stretch/>
        </p:blipFill>
        <p:spPr>
          <a:xfrm>
            <a:off x="811064" y="566615"/>
            <a:ext cx="7909288" cy="2657231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E414-0DDA-9F4D-A88C-45BC487B2254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6" name="Picture 5" descr="Screen Shot 2013-07-31 at 7.13.51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3066" y="3563741"/>
            <a:ext cx="4919913" cy="312987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00959" y="3082964"/>
            <a:ext cx="20229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4"/>
              </a:rPr>
              <a:t>arXiv:1304.0670</a:t>
            </a:r>
            <a:endParaRPr lang="en-US" dirty="0"/>
          </a:p>
        </p:txBody>
      </p:sp>
      <p:sp>
        <p:nvSpPr>
          <p:cNvPr id="3" name="Oval 2"/>
          <p:cNvSpPr/>
          <p:nvPr/>
        </p:nvSpPr>
        <p:spPr bwMode="auto">
          <a:xfrm>
            <a:off x="303707" y="1794745"/>
            <a:ext cx="8840293" cy="635064"/>
          </a:xfrm>
          <a:prstGeom prst="ellipse">
            <a:avLst/>
          </a:prstGeom>
          <a:solidFill>
            <a:schemeClr val="accent1">
              <a:alpha val="47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8588543"/>
      </p:ext>
    </p:extLst>
  </p:cSld>
  <p:clrMapOvr>
    <a:masterClrMapping/>
  </p:clrMapOvr>
  <p:transition xmlns:p14="http://schemas.microsoft.com/office/powerpoint/2010/main" advClick="0" advTm="1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Family, science, fun!</a:t>
            </a:r>
          </a:p>
        </p:txBody>
      </p:sp>
      <p:pic>
        <p:nvPicPr>
          <p:cNvPr id="5" name="Picture 4" descr="DSC00134.JPG"/>
          <p:cNvPicPr>
            <a:picLocks noChangeAspect="1"/>
          </p:cNvPicPr>
          <p:nvPr/>
        </p:nvPicPr>
        <p:blipFill>
          <a:blip r:embed="rId2"/>
          <a:srcRect l="18335" t="22460" r="13903"/>
          <a:stretch>
            <a:fillRect/>
          </a:stretch>
        </p:blipFill>
        <p:spPr>
          <a:xfrm>
            <a:off x="0" y="760167"/>
            <a:ext cx="2761540" cy="2370018"/>
          </a:xfrm>
          <a:prstGeom prst="rect">
            <a:avLst/>
          </a:prstGeom>
        </p:spPr>
      </p:pic>
      <p:pic>
        <p:nvPicPr>
          <p:cNvPr id="8" name="Picture 7" descr="DSCN181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600" y="2334385"/>
            <a:ext cx="2438400" cy="1825625"/>
          </a:xfrm>
          <a:prstGeom prst="rect">
            <a:avLst/>
          </a:prstGeom>
        </p:spPr>
      </p:pic>
      <p:pic>
        <p:nvPicPr>
          <p:cNvPr id="9" name="Picture 8" descr="IMG_0680.JPG"/>
          <p:cNvPicPr>
            <a:picLocks noChangeAspect="1"/>
          </p:cNvPicPr>
          <p:nvPr/>
        </p:nvPicPr>
        <p:blipFill>
          <a:blip r:embed="rId4"/>
          <a:srcRect b="22243"/>
          <a:stretch>
            <a:fillRect/>
          </a:stretch>
        </p:blipFill>
        <p:spPr>
          <a:xfrm>
            <a:off x="1070484" y="4422555"/>
            <a:ext cx="2180457" cy="2267608"/>
          </a:xfrm>
          <a:prstGeom prst="rect">
            <a:avLst/>
          </a:prstGeom>
        </p:spPr>
      </p:pic>
      <p:pic>
        <p:nvPicPr>
          <p:cNvPr id="10" name="Picture 9" descr="PICT0727.JPG"/>
          <p:cNvPicPr>
            <a:picLocks noChangeAspect="1"/>
          </p:cNvPicPr>
          <p:nvPr/>
        </p:nvPicPr>
        <p:blipFill>
          <a:blip r:embed="rId5"/>
          <a:srcRect l="17081" r="19043" b="20887"/>
          <a:stretch>
            <a:fillRect/>
          </a:stretch>
        </p:blipFill>
        <p:spPr>
          <a:xfrm>
            <a:off x="104869" y="2909286"/>
            <a:ext cx="1514775" cy="2501448"/>
          </a:xfrm>
          <a:prstGeom prst="rect">
            <a:avLst/>
          </a:prstGeom>
        </p:spPr>
      </p:pic>
      <p:pic>
        <p:nvPicPr>
          <p:cNvPr id="11" name="Picture 10" descr="DSC00883.JPG"/>
          <p:cNvPicPr>
            <a:picLocks noChangeAspect="1"/>
          </p:cNvPicPr>
          <p:nvPr/>
        </p:nvPicPr>
        <p:blipFill>
          <a:blip r:embed="rId6"/>
          <a:srcRect l="22109" t="5525" r="21828" b="19202"/>
          <a:stretch>
            <a:fillRect/>
          </a:stretch>
        </p:blipFill>
        <p:spPr>
          <a:xfrm>
            <a:off x="2528017" y="974275"/>
            <a:ext cx="2655858" cy="2674401"/>
          </a:xfrm>
          <a:prstGeom prst="rect">
            <a:avLst/>
          </a:prstGeom>
        </p:spPr>
      </p:pic>
      <p:pic>
        <p:nvPicPr>
          <p:cNvPr id="12" name="Picture 11" descr="DSC00856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55859" y="4469161"/>
            <a:ext cx="2636038" cy="1977029"/>
          </a:xfrm>
          <a:prstGeom prst="rect">
            <a:avLst/>
          </a:prstGeom>
        </p:spPr>
      </p:pic>
      <p:pic>
        <p:nvPicPr>
          <p:cNvPr id="16" name="Picture 15" descr="DSC00085.JPG"/>
          <p:cNvPicPr>
            <a:picLocks noChangeAspect="1"/>
          </p:cNvPicPr>
          <p:nvPr/>
        </p:nvPicPr>
        <p:blipFill>
          <a:blip r:embed="rId8"/>
          <a:srcRect l="14256" t="29483" r="29350" b="9976"/>
          <a:stretch>
            <a:fillRect/>
          </a:stretch>
        </p:blipFill>
        <p:spPr>
          <a:xfrm>
            <a:off x="4816347" y="908166"/>
            <a:ext cx="2315191" cy="1864067"/>
          </a:xfrm>
          <a:prstGeom prst="rect">
            <a:avLst/>
          </a:prstGeom>
        </p:spPr>
      </p:pic>
      <p:pic>
        <p:nvPicPr>
          <p:cNvPr id="7" name="Picture 6" descr="DSC00211.JPG"/>
          <p:cNvPicPr>
            <a:picLocks noChangeAspect="1"/>
          </p:cNvPicPr>
          <p:nvPr/>
        </p:nvPicPr>
        <p:blipFill>
          <a:blip r:embed="rId9"/>
          <a:srcRect l="31666" t="23354" r="23224"/>
          <a:stretch>
            <a:fillRect/>
          </a:stretch>
        </p:blipFill>
        <p:spPr>
          <a:xfrm>
            <a:off x="788909" y="2203013"/>
            <a:ext cx="1374950" cy="1752133"/>
          </a:xfrm>
          <a:prstGeom prst="rect">
            <a:avLst/>
          </a:prstGeom>
        </p:spPr>
      </p:pic>
      <p:pic>
        <p:nvPicPr>
          <p:cNvPr id="6" name="Picture 5" descr="Screen Shot 2015-01-16 at 4.18.38 PM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171" y="2825148"/>
            <a:ext cx="2739292" cy="181816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43413" y="1141619"/>
            <a:ext cx="2300587" cy="15616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86794" y="4994375"/>
            <a:ext cx="2787992" cy="1742495"/>
          </a:xfrm>
          <a:prstGeom prst="rect">
            <a:avLst/>
          </a:prstGeom>
        </p:spPr>
      </p:pic>
      <p:pic>
        <p:nvPicPr>
          <p:cNvPr id="4" name="Picture 3" descr="Screen Shot 2015-01-16 at 5.57.26 PM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830" y="3465238"/>
            <a:ext cx="3370602" cy="1711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543410"/>
      </p:ext>
    </p:extLst>
  </p:cSld>
  <p:clrMapOvr>
    <a:masterClrMapping/>
  </p:clrMapOvr>
  <p:transition xmlns:p14="http://schemas.microsoft.com/office/powerpoint/2010/main" advClick="0" advTm="1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1276128" y="0"/>
            <a:ext cx="6361044" cy="769117"/>
          </a:xfrm>
        </p:spPr>
        <p:txBody>
          <a:bodyPr/>
          <a:lstStyle/>
          <a:p>
            <a:r>
              <a:rPr lang="en-US" dirty="0" smtClean="0"/>
              <a:t>Life in Physics is Fun</a:t>
            </a:r>
            <a:endParaRPr lang="en-US" dirty="0"/>
          </a:p>
        </p:txBody>
      </p:sp>
      <p:pic>
        <p:nvPicPr>
          <p:cNvPr id="2" name="BinaryLate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18322" y="1796175"/>
            <a:ext cx="5092456" cy="3724266"/>
          </a:xfrm>
        </p:spPr>
      </p:pic>
      <p:sp>
        <p:nvSpPr>
          <p:cNvPr id="4" name="TextBox 3"/>
          <p:cNvSpPr txBox="1"/>
          <p:nvPr/>
        </p:nvSpPr>
        <p:spPr>
          <a:xfrm>
            <a:off x="1344457" y="994012"/>
            <a:ext cx="62489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And there’s a lot of gravitational waves excitement </a:t>
            </a:r>
            <a:br>
              <a:rPr lang="en-US" b="1" dirty="0" smtClean="0"/>
            </a:br>
            <a:r>
              <a:rPr lang="en-US" b="1" dirty="0" smtClean="0"/>
              <a:t>coming to a theater near you!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2217332" y="5672667"/>
            <a:ext cx="52955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To learn more about LIGO :  </a:t>
            </a:r>
            <a:r>
              <a:rPr lang="en-US" dirty="0" smtClean="0">
                <a:hlinkClick r:id="rId5"/>
              </a:rPr>
              <a:t>www.ligo.org</a:t>
            </a:r>
            <a:endParaRPr lang="en-US" dirty="0" smtClean="0"/>
          </a:p>
          <a:p>
            <a:pPr algn="l"/>
            <a:r>
              <a:rPr lang="en-US" dirty="0" smtClean="0"/>
              <a:t>To ask me (any!) question: </a:t>
            </a:r>
            <a:r>
              <a:rPr lang="en-US" dirty="0" err="1" smtClean="0"/>
              <a:t>gonzalez@lsu.edu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293134561"/>
      </p:ext>
    </p:extLst>
  </p:cSld>
  <p:clrMapOvr>
    <a:masterClrMapping/>
  </p:clrMapOvr>
  <p:transition xmlns:p14="http://schemas.microsoft.com/office/powerpoint/2010/main" advClick="0" advTm="1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7" name="Text Box 3"/>
          <p:cNvSpPr txBox="1">
            <a:spLocks noChangeArrowheads="1"/>
          </p:cNvSpPr>
          <p:nvPr/>
        </p:nvSpPr>
        <p:spPr bwMode="auto">
          <a:xfrm>
            <a:off x="984488" y="973976"/>
            <a:ext cx="616743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When masses move, they wrinkle the space time fabric, making other masses move…</a:t>
            </a:r>
            <a:endParaRPr lang="en-US" b="1" dirty="0">
              <a:solidFill>
                <a:srgbClr val="D60093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13414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99363" y="1117600"/>
            <a:ext cx="1228725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4149" name="Rectangle 5"/>
          <p:cNvSpPr>
            <a:spLocks noGrp="1" noChangeArrowheads="1"/>
          </p:cNvSpPr>
          <p:nvPr>
            <p:ph type="title"/>
          </p:nvPr>
        </p:nvSpPr>
        <p:spPr>
          <a:xfrm>
            <a:off x="847725" y="-98425"/>
            <a:ext cx="7772400" cy="1143000"/>
          </a:xfrm>
        </p:spPr>
        <p:txBody>
          <a:bodyPr/>
          <a:lstStyle/>
          <a:p>
            <a:r>
              <a:rPr lang="en-US" sz="4000" dirty="0" smtClean="0"/>
              <a:t>Einstein’s gravity</a:t>
            </a:r>
            <a:endParaRPr lang="en-US" sz="2400" dirty="0">
              <a:solidFill>
                <a:srgbClr val="D60093"/>
              </a:solidFill>
            </a:endParaRP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0" y="1971675"/>
            <a:ext cx="2328863" cy="4540250"/>
            <a:chOff x="192" y="1256"/>
            <a:chExt cx="1467" cy="2860"/>
          </a:xfrm>
        </p:grpSpPr>
        <p:pic>
          <p:nvPicPr>
            <p:cNvPr id="134154" name="Picture 10" descr="SunEarthMoon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12" y="3087"/>
              <a:ext cx="1302" cy="1029"/>
            </a:xfrm>
            <a:prstGeom prst="rect">
              <a:avLst/>
            </a:prstGeom>
            <a:noFill/>
          </p:spPr>
        </p:pic>
        <p:sp>
          <p:nvSpPr>
            <p:cNvPr id="134155" name="Text Box 11"/>
            <p:cNvSpPr txBox="1">
              <a:spLocks noChangeArrowheads="1"/>
            </p:cNvSpPr>
            <p:nvPr/>
          </p:nvSpPr>
          <p:spPr bwMode="auto">
            <a:xfrm>
              <a:off x="192" y="2047"/>
              <a:ext cx="1467" cy="8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2000" dirty="0"/>
                <a:t>Explains just as well as </a:t>
              </a:r>
              <a:r>
                <a:rPr lang="en-US" sz="2000" dirty="0" smtClean="0"/>
                <a:t>Newton’s </a:t>
              </a:r>
              <a:r>
                <a:rPr lang="en-US" sz="2000" dirty="0"/>
                <a:t>why things fall and planetary motion…</a:t>
              </a:r>
            </a:p>
          </p:txBody>
        </p:sp>
        <p:grpSp>
          <p:nvGrpSpPr>
            <p:cNvPr id="4" name="Group 12"/>
            <p:cNvGrpSpPr>
              <a:grpSpLocks/>
            </p:cNvGrpSpPr>
            <p:nvPr/>
          </p:nvGrpSpPr>
          <p:grpSpPr bwMode="auto">
            <a:xfrm>
              <a:off x="689" y="1256"/>
              <a:ext cx="369" cy="782"/>
              <a:chOff x="4286" y="2038"/>
              <a:chExt cx="369" cy="782"/>
            </a:xfrm>
          </p:grpSpPr>
          <p:pic>
            <p:nvPicPr>
              <p:cNvPr id="134157" name="Picture 13" descr="AppleEarth"/>
              <p:cNvPicPr>
                <a:picLocks noChangeAspect="1" noChangeArrowheads="1"/>
              </p:cNvPicPr>
              <p:nvPr/>
            </p:nvPicPr>
            <p:blipFill>
              <a:blip r:embed="rId7"/>
              <a:srcRect l="38411" r="32857" b="56836"/>
              <a:stretch>
                <a:fillRect/>
              </a:stretch>
            </p:blipFill>
            <p:spPr bwMode="auto">
              <a:xfrm>
                <a:off x="4286" y="2038"/>
                <a:ext cx="369" cy="370"/>
              </a:xfrm>
              <a:prstGeom prst="rect">
                <a:avLst/>
              </a:prstGeom>
              <a:noFill/>
            </p:spPr>
          </p:pic>
          <p:sp>
            <p:nvSpPr>
              <p:cNvPr id="134158" name="Line 14"/>
              <p:cNvSpPr>
                <a:spLocks noChangeShapeType="1"/>
              </p:cNvSpPr>
              <p:nvPr/>
            </p:nvSpPr>
            <p:spPr bwMode="auto">
              <a:xfrm>
                <a:off x="4471" y="2271"/>
                <a:ext cx="0" cy="54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pic>
        <p:nvPicPr>
          <p:cNvPr id="17" name="Picture 13" descr="/Users/gonzalez/Documents/0Talks/ Movies/amnh1.mpeg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2526054" y="1920429"/>
            <a:ext cx="4623217" cy="3262763"/>
          </a:xfrm>
          <a:prstGeom prst="rect">
            <a:avLst/>
          </a:prstGeom>
          <a:noFill/>
        </p:spPr>
      </p:pic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3181100" y="5351503"/>
            <a:ext cx="336868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 err="1" smtClean="0">
                <a:solidFill>
                  <a:schemeClr val="accent2"/>
                </a:solidFill>
              </a:rPr>
              <a:t>sciencebulletins.amnh.org</a:t>
            </a:r>
            <a:endParaRPr lang="en-US" b="1" dirty="0" smtClean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935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Proving Einstein wrong…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448B2-5CBA-A240-8111-FC0A86F230F9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178" y="1372626"/>
            <a:ext cx="7597555" cy="3871366"/>
          </a:xfrm>
          <a:prstGeom prst="rect">
            <a:avLst/>
          </a:prstGeom>
        </p:spPr>
      </p:pic>
      <p:pic>
        <p:nvPicPr>
          <p:cNvPr id="6" name="Picture 5" descr="IMG_1636-00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14916" y="3670314"/>
            <a:ext cx="3414957" cy="255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734352"/>
      </p:ext>
    </p:extLst>
  </p:cSld>
  <p:clrMapOvr>
    <a:masterClrMapping/>
  </p:clrMapOvr>
  <p:transition xmlns:p14="http://schemas.microsoft.com/office/powerpoint/2010/main" advClick="0" advTm="1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Moving to US, PhD, LIGO</a:t>
            </a:r>
            <a:endParaRPr lang="en-US" dirty="0"/>
          </a:p>
        </p:txBody>
      </p:sp>
      <p:pic>
        <p:nvPicPr>
          <p:cNvPr id="5" name="Content Placeholder 4" descr="Screen Shot 2015-01-16 at 10.49.47 AM.png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" r="492"/>
          <a:stretch/>
        </p:blipFill>
        <p:spPr>
          <a:xfrm>
            <a:off x="4004201" y="1006949"/>
            <a:ext cx="3982672" cy="525478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E414-0DDA-9F4D-A88C-45BC487B2254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8" name="Picture 7" descr="Image00035.JPG"/>
          <p:cNvPicPr>
            <a:picLocks noChangeAspect="1"/>
          </p:cNvPicPr>
          <p:nvPr/>
        </p:nvPicPr>
        <p:blipFill>
          <a:blip r:embed="rId5"/>
          <a:srcRect l="30856" t="18972" b="20932"/>
          <a:stretch>
            <a:fillRect/>
          </a:stretch>
        </p:blipFill>
        <p:spPr>
          <a:xfrm rot="5400000">
            <a:off x="2865856" y="623406"/>
            <a:ext cx="2557461" cy="3071845"/>
          </a:xfrm>
          <a:prstGeom prst="rect">
            <a:avLst/>
          </a:prstGeom>
        </p:spPr>
      </p:pic>
      <p:pic>
        <p:nvPicPr>
          <p:cNvPr id="12" name="binary_EinsteinMess.mov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3402" y="2745247"/>
            <a:ext cx="3975057" cy="26428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>
            <a:alphaModFix amt="0"/>
          </a:blip>
          <a:srcRect l="50115"/>
          <a:stretch/>
        </p:blipFill>
        <p:spPr>
          <a:xfrm>
            <a:off x="4832930" y="3902970"/>
            <a:ext cx="1131999" cy="1730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78532" y="1862955"/>
            <a:ext cx="1394292" cy="10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700828"/>
      </p:ext>
    </p:extLst>
  </p:cSld>
  <p:clrMapOvr>
    <a:masterClrMapping/>
  </p:clrMapOvr>
  <p:transition xmlns:p14="http://schemas.microsoft.com/office/powerpoint/2010/main" advClick="0" advTm="1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>
                <p:cTn id="16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Moving to US, PhD, LIGO</a:t>
            </a:r>
            <a:endParaRPr lang="en-US" dirty="0"/>
          </a:p>
        </p:txBody>
      </p:sp>
      <p:pic>
        <p:nvPicPr>
          <p:cNvPr id="5" name="Content Placeholder 4" descr="Screen Shot 2015-01-16 at 10.49.47 AM.png"/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" r="492"/>
          <a:stretch/>
        </p:blipFill>
        <p:spPr>
          <a:xfrm>
            <a:off x="4004201" y="1006949"/>
            <a:ext cx="3982672" cy="525478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E414-0DDA-9F4D-A88C-45BC487B2254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8" name="Picture 7" descr="Image00035.JPG"/>
          <p:cNvPicPr>
            <a:picLocks noChangeAspect="1"/>
          </p:cNvPicPr>
          <p:nvPr/>
        </p:nvPicPr>
        <p:blipFill>
          <a:blip r:embed="rId7"/>
          <a:srcRect l="30856" t="18972" b="20932"/>
          <a:stretch>
            <a:fillRect/>
          </a:stretch>
        </p:blipFill>
        <p:spPr>
          <a:xfrm rot="5400000">
            <a:off x="2865856" y="623406"/>
            <a:ext cx="2557461" cy="3071845"/>
          </a:xfrm>
          <a:prstGeom prst="rect">
            <a:avLst/>
          </a:prstGeom>
        </p:spPr>
      </p:pic>
      <p:pic>
        <p:nvPicPr>
          <p:cNvPr id="12" name="binary_EinsteinMess.mov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3402" y="2745247"/>
            <a:ext cx="3975057" cy="2642815"/>
          </a:xfrm>
          <a:prstGeom prst="rect">
            <a:avLst/>
          </a:prstGeom>
        </p:spPr>
      </p:pic>
      <p:pic>
        <p:nvPicPr>
          <p:cNvPr id="14" name="Picture 4" descr="/Users/gonzalez/Movies/MichelsonIfo2_EinsteinMess.mov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2199558" y="4752968"/>
            <a:ext cx="3577219" cy="190299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0"/>
          <a:srcRect l="50115"/>
          <a:stretch/>
        </p:blipFill>
        <p:spPr>
          <a:xfrm>
            <a:off x="4776485" y="4199304"/>
            <a:ext cx="1131999" cy="173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425932"/>
      </p:ext>
    </p:extLst>
  </p:cSld>
  <p:clrMapOvr>
    <a:masterClrMapping/>
  </p:clrMapOvr>
  <p:transition xmlns:p14="http://schemas.microsoft.com/office/powerpoint/2010/main" advClick="0" advTm="1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7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>
                <p:cTn id="16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LIGO Observatories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91" y="993280"/>
            <a:ext cx="9069709" cy="146198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8372" y="1053514"/>
            <a:ext cx="3299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LIGO Livingston, circa 1995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140511" y="2429811"/>
            <a:ext cx="8810146" cy="3706370"/>
            <a:chOff x="140511" y="2429811"/>
            <a:chExt cx="8810146" cy="370637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0511" y="3284850"/>
              <a:ext cx="3970809" cy="2647206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07605" y="3284850"/>
              <a:ext cx="4243052" cy="2851331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973290" y="5411260"/>
              <a:ext cx="18889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LIGO Hanford, WA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617727" y="5552100"/>
              <a:ext cx="2838644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LIGO Livingston, </a:t>
              </a:r>
              <a:r>
                <a:rPr lang="en-US" dirty="0"/>
                <a:t>L</a:t>
              </a:r>
              <a:r>
                <a:rPr lang="en-US" dirty="0" smtClean="0"/>
                <a:t>A</a:t>
              </a:r>
              <a:endParaRPr lang="en-US" dirty="0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92748" y="2650702"/>
              <a:ext cx="2200906" cy="1464603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6"/>
            <a:srcRect l="27058" r="13417"/>
            <a:stretch/>
          </p:blipFill>
          <p:spPr>
            <a:xfrm>
              <a:off x="4555607" y="3180575"/>
              <a:ext cx="1532340" cy="2043044"/>
            </a:xfrm>
            <a:prstGeom prst="rect">
              <a:avLst/>
            </a:prstGeom>
          </p:spPr>
        </p:pic>
        <p:pic>
          <p:nvPicPr>
            <p:cNvPr id="15" name="Picture 14" descr="Screen Shot 2015-01-16 at 10.02.50 PM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0462" y="2429811"/>
              <a:ext cx="2318283" cy="1253126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27779" y="2700975"/>
              <a:ext cx="1211634" cy="1211634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00464" y="4920556"/>
            <a:ext cx="2454031" cy="1504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427009"/>
      </p:ext>
    </p:extLst>
  </p:cSld>
  <p:clrMapOvr>
    <a:masterClrMapping/>
  </p:clrMapOvr>
  <p:transition xmlns:p14="http://schemas.microsoft.com/office/powerpoint/2010/main" advClick="0" advTm="1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 descr="m3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86163" y="388938"/>
            <a:ext cx="2105025" cy="2487612"/>
          </a:xfrm>
          <a:prstGeom prst="rect">
            <a:avLst/>
          </a:prstGeom>
          <a:noFill/>
        </p:spPr>
      </p:pic>
      <p:sp>
        <p:nvSpPr>
          <p:cNvPr id="136196" name="Text Box 4"/>
          <p:cNvSpPr txBox="1">
            <a:spLocks noChangeArrowheads="1"/>
          </p:cNvSpPr>
          <p:nvPr/>
        </p:nvSpPr>
        <p:spPr bwMode="auto">
          <a:xfrm>
            <a:off x="3060700" y="0"/>
            <a:ext cx="34877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800" b="1">
                <a:solidFill>
                  <a:srgbClr val="3399FF"/>
                </a:solidFill>
                <a:latin typeface="Arial" pitchFamily="-109" charset="0"/>
              </a:rPr>
              <a:t>From stars living in galaxies…</a:t>
            </a:r>
          </a:p>
        </p:txBody>
      </p:sp>
      <p:sp>
        <p:nvSpPr>
          <p:cNvPr id="136199" name="Rectangle 7"/>
          <p:cNvSpPr>
            <a:spLocks noGrp="1" noChangeArrowheads="1"/>
          </p:cNvSpPr>
          <p:nvPr>
            <p:ph type="title"/>
          </p:nvPr>
        </p:nvSpPr>
        <p:spPr>
          <a:xfrm>
            <a:off x="1890713" y="2981325"/>
            <a:ext cx="6605587" cy="1220788"/>
          </a:xfrm>
          <a:noFill/>
          <a:ln/>
        </p:spPr>
        <p:txBody>
          <a:bodyPr/>
          <a:lstStyle/>
          <a:p>
            <a:r>
              <a:rPr lang="en-US" sz="4000"/>
              <a:t>Where do gravitational waves come from?</a:t>
            </a:r>
            <a:endParaRPr lang="en-US" sz="4000" b="0">
              <a:solidFill>
                <a:srgbClr val="3399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842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19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6" name="Picture 8" descr="m3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86163" y="388938"/>
            <a:ext cx="2105025" cy="2487612"/>
          </a:xfrm>
          <a:prstGeom prst="rect">
            <a:avLst/>
          </a:prstGeom>
          <a:noFill/>
        </p:spPr>
      </p:pic>
      <p:sp>
        <p:nvSpPr>
          <p:cNvPr id="78857" name="Text Box 9"/>
          <p:cNvSpPr txBox="1">
            <a:spLocks noChangeArrowheads="1"/>
          </p:cNvSpPr>
          <p:nvPr/>
        </p:nvSpPr>
        <p:spPr bwMode="auto">
          <a:xfrm>
            <a:off x="92075" y="1697038"/>
            <a:ext cx="267321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800" dirty="0">
                <a:latin typeface="Arial" pitchFamily="-109" charset="0"/>
              </a:rPr>
              <a:t>Supernova </a:t>
            </a:r>
            <a:r>
              <a:rPr lang="en-US" sz="1800" dirty="0" smtClean="0">
                <a:latin typeface="Arial" pitchFamily="-109" charset="0"/>
              </a:rPr>
              <a:t>explosions</a:t>
            </a:r>
          </a:p>
          <a:p>
            <a:pPr eaLnBrk="1" hangingPunct="1"/>
            <a:r>
              <a:rPr lang="en-US" sz="1800" dirty="0" smtClean="0">
                <a:latin typeface="Arial" pitchFamily="-109" charset="0"/>
              </a:rPr>
              <a:t>(that form a BH or a NS)</a:t>
            </a:r>
            <a:endParaRPr lang="en-US" sz="1800" dirty="0">
              <a:latin typeface="Arial" pitchFamily="-109" charset="0"/>
            </a:endParaRPr>
          </a:p>
        </p:txBody>
      </p:sp>
      <p:sp>
        <p:nvSpPr>
          <p:cNvPr id="78862" name="Text Box 14"/>
          <p:cNvSpPr txBox="1">
            <a:spLocks noChangeArrowheads="1"/>
          </p:cNvSpPr>
          <p:nvPr/>
        </p:nvSpPr>
        <p:spPr bwMode="auto">
          <a:xfrm>
            <a:off x="3060700" y="0"/>
            <a:ext cx="34877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800" b="1">
                <a:solidFill>
                  <a:srgbClr val="3399FF"/>
                </a:solidFill>
                <a:latin typeface="Arial" pitchFamily="-109" charset="0"/>
              </a:rPr>
              <a:t>From stars living in galaxies…</a:t>
            </a:r>
          </a:p>
        </p:txBody>
      </p:sp>
      <p:sp>
        <p:nvSpPr>
          <p:cNvPr id="78859" name="Line 11"/>
          <p:cNvSpPr>
            <a:spLocks noChangeShapeType="1"/>
          </p:cNvSpPr>
          <p:nvPr/>
        </p:nvSpPr>
        <p:spPr bwMode="auto">
          <a:xfrm flipH="1" flipV="1">
            <a:off x="2417763" y="998538"/>
            <a:ext cx="912812" cy="547687"/>
          </a:xfrm>
          <a:prstGeom prst="line">
            <a:avLst/>
          </a:prstGeom>
          <a:noFill/>
          <a:ln w="57150">
            <a:solidFill>
              <a:srgbClr val="CC0066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8869" name="Picture 21" descr="/Users/gonzalez (Deleted)/Documents/0Talks/SEC_20061113/SNexplosion.mov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130175" y="174625"/>
            <a:ext cx="2190750" cy="1460500"/>
          </a:xfrm>
          <a:prstGeom prst="rect">
            <a:avLst/>
          </a:prstGeom>
          <a:noFill/>
        </p:spPr>
      </p:pic>
      <p:sp>
        <p:nvSpPr>
          <p:cNvPr id="78874" name="Rectangle 26"/>
          <p:cNvSpPr>
            <a:spLocks noGrp="1" noChangeArrowheads="1"/>
          </p:cNvSpPr>
          <p:nvPr>
            <p:ph type="title"/>
          </p:nvPr>
        </p:nvSpPr>
        <p:spPr>
          <a:xfrm>
            <a:off x="1890713" y="2981325"/>
            <a:ext cx="6605587" cy="1220788"/>
          </a:xfrm>
          <a:noFill/>
          <a:ln/>
        </p:spPr>
        <p:txBody>
          <a:bodyPr/>
          <a:lstStyle/>
          <a:p>
            <a:r>
              <a:rPr lang="en-US" sz="4000" dirty="0"/>
              <a:t>Where do gravitational waves come from?</a:t>
            </a:r>
            <a:endParaRPr lang="en-US" sz="4000" b="0" dirty="0">
              <a:solidFill>
                <a:srgbClr val="3399FF"/>
              </a:solidFill>
            </a:endParaRPr>
          </a:p>
        </p:txBody>
      </p:sp>
      <p:sp>
        <p:nvSpPr>
          <p:cNvPr id="78876" name="Text Box 28"/>
          <p:cNvSpPr txBox="1">
            <a:spLocks noChangeArrowheads="1"/>
          </p:cNvSpPr>
          <p:nvPr/>
        </p:nvSpPr>
        <p:spPr bwMode="auto">
          <a:xfrm>
            <a:off x="325438" y="6521450"/>
            <a:ext cx="35115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/>
              <a:t>Credits: Animation: NASA/CXC/D.Berry &amp; A.Hobart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436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86" fill="hold"/>
                                        <p:tgtEl>
                                          <p:spTgt spid="788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886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88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88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86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1report-0212">
  <a:themeElements>
    <a:clrScheme name="">
      <a:dk1>
        <a:srgbClr val="114FFB"/>
      </a:dk1>
      <a:lt1>
        <a:srgbClr val="FFFFFF"/>
      </a:lt1>
      <a:dk2>
        <a:srgbClr val="000000"/>
      </a:dk2>
      <a:lt2>
        <a:srgbClr val="CECECE"/>
      </a:lt2>
      <a:accent1>
        <a:srgbClr val="D49FFF"/>
      </a:accent1>
      <a:accent2>
        <a:srgbClr val="618FFD"/>
      </a:accent2>
      <a:accent3>
        <a:srgbClr val="FFFFFF"/>
      </a:accent3>
      <a:accent4>
        <a:srgbClr val="0D42D6"/>
      </a:accent4>
      <a:accent5>
        <a:srgbClr val="E6CDFF"/>
      </a:accent5>
      <a:accent6>
        <a:srgbClr val="5781E5"/>
      </a:accent6>
      <a:hlink>
        <a:srgbClr val="009688"/>
      </a:hlink>
      <a:folHlink>
        <a:srgbClr val="DADADA"/>
      </a:folHlink>
    </a:clrScheme>
    <a:fontScheme name="S1report-0212">
      <a:majorFont>
        <a:latin typeface="Helvetic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2"/>
            </a:solidFill>
            <a:effectLst/>
            <a:latin typeface="Arial Narrow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2"/>
            </a:solidFill>
            <a:effectLst/>
            <a:latin typeface="Arial Narrow" charset="0"/>
          </a:defRPr>
        </a:defPPr>
      </a:lstStyle>
    </a:lnDef>
  </a:objectDefaults>
  <a:extraClrSchemeLst>
    <a:extraClrScheme>
      <a:clrScheme name="S1report-0212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1report-0212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1report-0212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1report-0212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1report-0212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1report-0212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1report-0212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S1report-0212</Template>
  <TotalTime>10591</TotalTime>
  <Words>449</Words>
  <Application>Microsoft Macintosh PowerPoint</Application>
  <PresentationFormat>On-screen Show (4:3)</PresentationFormat>
  <Paragraphs>116</Paragraphs>
  <Slides>24</Slides>
  <Notes>9</Notes>
  <HiddenSlides>0</HiddenSlides>
  <MMClips>8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S1report-0212</vt:lpstr>
      <vt:lpstr>Document</vt:lpstr>
      <vt:lpstr>LIGO, gravitational waves and me: a wonderful life in physics  with more to come!</vt:lpstr>
      <vt:lpstr>School and college in Argentina</vt:lpstr>
      <vt:lpstr>Einstein’s gravity</vt:lpstr>
      <vt:lpstr>Proving Einstein wrong…</vt:lpstr>
      <vt:lpstr>Moving to US, PhD, LIGO</vt:lpstr>
      <vt:lpstr>Moving to US, PhD, LIGO</vt:lpstr>
      <vt:lpstr>LIGO Observatories</vt:lpstr>
      <vt:lpstr>Where do gravitational waves come from?</vt:lpstr>
      <vt:lpstr>Where do gravitational waves come from?</vt:lpstr>
      <vt:lpstr>Where do gravitational waves come from?</vt:lpstr>
      <vt:lpstr>Where do gravitational waves come from?</vt:lpstr>
      <vt:lpstr>Where do gravitational waves come from?</vt:lpstr>
      <vt:lpstr>Moving around</vt:lpstr>
      <vt:lpstr>Our home since 2001</vt:lpstr>
      <vt:lpstr>Students, postdocs, friends</vt:lpstr>
      <vt:lpstr>PowerPoint Presentation</vt:lpstr>
      <vt:lpstr>LIGO Scientific Collaboration www.ligo.org</vt:lpstr>
      <vt:lpstr>LIGO Detectors Technology</vt:lpstr>
      <vt:lpstr>LIGO Data Analysis</vt:lpstr>
      <vt:lpstr>Some interesting results 2005-2011</vt:lpstr>
      <vt:lpstr>What will Advanced LIGO see ?</vt:lpstr>
      <vt:lpstr>Are we there yet? Soon!!!</vt:lpstr>
      <vt:lpstr>Family, science, fun!</vt:lpstr>
      <vt:lpstr>Life in Physics is Fun</vt:lpstr>
    </vt:vector>
  </TitlesOfParts>
  <Company>U. Wisconsin - Milwaukee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Inspiral Group Report: S1 Preliminary Report</dc:title>
  <dc:creator>patrick</dc:creator>
  <cp:lastModifiedBy>Gabriela Gonzalez</cp:lastModifiedBy>
  <cp:revision>181</cp:revision>
  <cp:lastPrinted>2015-01-17T16:36:51Z</cp:lastPrinted>
  <dcterms:created xsi:type="dcterms:W3CDTF">2013-10-11T14:12:13Z</dcterms:created>
  <dcterms:modified xsi:type="dcterms:W3CDTF">2015-01-17T18:13:59Z</dcterms:modified>
</cp:coreProperties>
</file>