
<file path=[Content_Types].xml><?xml version="1.0" encoding="utf-8"?>
<Types xmlns="http://schemas.openxmlformats.org/package/2006/content-types">
  <Default Extension="xml" ContentType="application/xml"/>
  <Default Extension="jpg" ContentType="image/jpeg"/>
  <Default Extension="mpg" ContentType="video/unknown"/>
  <Default Extension="emf" ContentType="image/x-emf"/>
  <Default Extension="m4v" ContentType="video/unknown"/>
  <Default Extension="jpe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21"/>
  </p:notesMasterIdLst>
  <p:handoutMasterIdLst>
    <p:handoutMasterId r:id="rId22"/>
  </p:handoutMasterIdLst>
  <p:sldIdLst>
    <p:sldId id="411" r:id="rId2"/>
    <p:sldId id="448" r:id="rId3"/>
    <p:sldId id="413" r:id="rId4"/>
    <p:sldId id="412" r:id="rId5"/>
    <p:sldId id="450" r:id="rId6"/>
    <p:sldId id="451" r:id="rId7"/>
    <p:sldId id="437" r:id="rId8"/>
    <p:sldId id="447" r:id="rId9"/>
    <p:sldId id="438" r:id="rId10"/>
    <p:sldId id="424" r:id="rId11"/>
    <p:sldId id="449" r:id="rId12"/>
    <p:sldId id="446" r:id="rId13"/>
    <p:sldId id="444" r:id="rId14"/>
    <p:sldId id="445" r:id="rId15"/>
    <p:sldId id="439" r:id="rId16"/>
    <p:sldId id="440" r:id="rId17"/>
    <p:sldId id="441" r:id="rId18"/>
    <p:sldId id="420" r:id="rId19"/>
    <p:sldId id="421" r:id="rId20"/>
  </p:sldIdLst>
  <p:sldSz cx="9144000" cy="6858000" type="screen4x3"/>
  <p:notesSz cx="9144000" cy="6858000"/>
  <p:defaultTextStyle>
    <a:defPPr>
      <a:defRPr lang="en-US"/>
    </a:defPPr>
    <a:lvl1pPr algn="ctr" rtl="0" fontAlgn="base">
      <a:spcBef>
        <a:spcPct val="0"/>
      </a:spcBef>
      <a:spcAft>
        <a:spcPct val="0"/>
      </a:spcAft>
      <a:defRPr sz="2400" kern="1200">
        <a:solidFill>
          <a:schemeClr val="tx2"/>
        </a:solidFill>
        <a:latin typeface="Arial Narrow" charset="0"/>
        <a:ea typeface="+mn-ea"/>
        <a:cs typeface="+mn-cs"/>
      </a:defRPr>
    </a:lvl1pPr>
    <a:lvl2pPr marL="457200" algn="ctr" rtl="0" fontAlgn="base">
      <a:spcBef>
        <a:spcPct val="0"/>
      </a:spcBef>
      <a:spcAft>
        <a:spcPct val="0"/>
      </a:spcAft>
      <a:defRPr sz="2400" kern="1200">
        <a:solidFill>
          <a:schemeClr val="tx2"/>
        </a:solidFill>
        <a:latin typeface="Arial Narrow" charset="0"/>
        <a:ea typeface="+mn-ea"/>
        <a:cs typeface="+mn-cs"/>
      </a:defRPr>
    </a:lvl2pPr>
    <a:lvl3pPr marL="914400" algn="ctr" rtl="0" fontAlgn="base">
      <a:spcBef>
        <a:spcPct val="0"/>
      </a:spcBef>
      <a:spcAft>
        <a:spcPct val="0"/>
      </a:spcAft>
      <a:defRPr sz="2400" kern="1200">
        <a:solidFill>
          <a:schemeClr val="tx2"/>
        </a:solidFill>
        <a:latin typeface="Arial Narrow" charset="0"/>
        <a:ea typeface="+mn-ea"/>
        <a:cs typeface="+mn-cs"/>
      </a:defRPr>
    </a:lvl3pPr>
    <a:lvl4pPr marL="1371600" algn="ctr" rtl="0" fontAlgn="base">
      <a:spcBef>
        <a:spcPct val="0"/>
      </a:spcBef>
      <a:spcAft>
        <a:spcPct val="0"/>
      </a:spcAft>
      <a:defRPr sz="2400" kern="1200">
        <a:solidFill>
          <a:schemeClr val="tx2"/>
        </a:solidFill>
        <a:latin typeface="Arial Narrow" charset="0"/>
        <a:ea typeface="+mn-ea"/>
        <a:cs typeface="+mn-cs"/>
      </a:defRPr>
    </a:lvl4pPr>
    <a:lvl5pPr marL="1828800" algn="ctr" rtl="0" fontAlgn="base">
      <a:spcBef>
        <a:spcPct val="0"/>
      </a:spcBef>
      <a:spcAft>
        <a:spcPct val="0"/>
      </a:spcAft>
      <a:defRPr sz="2400" kern="1200">
        <a:solidFill>
          <a:schemeClr val="tx2"/>
        </a:solidFill>
        <a:latin typeface="Arial Narrow" charset="0"/>
        <a:ea typeface="+mn-ea"/>
        <a:cs typeface="+mn-cs"/>
      </a:defRPr>
    </a:lvl5pPr>
    <a:lvl6pPr marL="2286000" algn="l" defTabSz="457200" rtl="0" eaLnBrk="1" latinLnBrk="0" hangingPunct="1">
      <a:defRPr sz="2400" kern="1200">
        <a:solidFill>
          <a:schemeClr val="tx2"/>
        </a:solidFill>
        <a:latin typeface="Arial Narrow" charset="0"/>
        <a:ea typeface="+mn-ea"/>
        <a:cs typeface="+mn-cs"/>
      </a:defRPr>
    </a:lvl6pPr>
    <a:lvl7pPr marL="2743200" algn="l" defTabSz="457200" rtl="0" eaLnBrk="1" latinLnBrk="0" hangingPunct="1">
      <a:defRPr sz="2400" kern="1200">
        <a:solidFill>
          <a:schemeClr val="tx2"/>
        </a:solidFill>
        <a:latin typeface="Arial Narrow" charset="0"/>
        <a:ea typeface="+mn-ea"/>
        <a:cs typeface="+mn-cs"/>
      </a:defRPr>
    </a:lvl7pPr>
    <a:lvl8pPr marL="3200400" algn="l" defTabSz="457200" rtl="0" eaLnBrk="1" latinLnBrk="0" hangingPunct="1">
      <a:defRPr sz="2400" kern="1200">
        <a:solidFill>
          <a:schemeClr val="tx2"/>
        </a:solidFill>
        <a:latin typeface="Arial Narrow" charset="0"/>
        <a:ea typeface="+mn-ea"/>
        <a:cs typeface="+mn-cs"/>
      </a:defRPr>
    </a:lvl8pPr>
    <a:lvl9pPr marL="3657600" algn="l" defTabSz="457200" rtl="0" eaLnBrk="1" latinLnBrk="0" hangingPunct="1">
      <a:defRPr sz="2400" kern="1200">
        <a:solidFill>
          <a:schemeClr val="tx2"/>
        </a:solidFill>
        <a:latin typeface="Arial Narrow"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A07C"/>
    <a:srgbClr val="FD0F1A"/>
    <a:srgbClr val="E4E4F0"/>
    <a:srgbClr val="9C9CC8"/>
    <a:srgbClr val="FFFF00"/>
    <a:srgbClr val="000099"/>
    <a:srgbClr val="0080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179" autoAdjust="0"/>
  </p:normalViewPr>
  <p:slideViewPr>
    <p:cSldViewPr snapToGrid="0">
      <p:cViewPr varScale="1">
        <p:scale>
          <a:sx n="76" d="100"/>
          <a:sy n="76" d="100"/>
        </p:scale>
        <p:origin x="-296" y="-96"/>
      </p:cViewPr>
      <p:guideLst>
        <p:guide orient="horz" pos="736"/>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7EE0DA75-1753-7347-A44F-097F544CB808}" type="datetimeFigureOut">
              <a:rPr lang="en-US" smtClean="0"/>
              <a:pPr/>
              <a:t>3/30/16</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46D31AD5-086B-344C-A594-380AD72518D9}" type="slidenum">
              <a:rPr lang="en-US" smtClean="0"/>
              <a:pPr/>
              <a:t>‹#›</a:t>
            </a:fld>
            <a:endParaRPr lang="en-US"/>
          </a:p>
        </p:txBody>
      </p:sp>
    </p:spTree>
    <p:extLst>
      <p:ext uri="{BB962C8B-B14F-4D97-AF65-F5344CB8AC3E}">
        <p14:creationId xmlns:p14="http://schemas.microsoft.com/office/powerpoint/2010/main" val="12157681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964517" cy="342900"/>
          </a:xfrm>
          <a:prstGeom prst="rect">
            <a:avLst/>
          </a:prstGeom>
          <a:noFill/>
          <a:ln w="12700">
            <a:noFill/>
            <a:miter lim="800000"/>
            <a:headEnd type="none" w="sm" len="sm"/>
            <a:tailEnd type="none" w="sm" len="sm"/>
          </a:ln>
          <a:effectLst/>
        </p:spPr>
        <p:txBody>
          <a:bodyPr vert="horz" wrap="square" lIns="90396" tIns="45199" rIns="90396" bIns="45199" numCol="1" anchor="t" anchorCtr="0" compatLnSpc="1">
            <a:prstTxWarp prst="textNoShape">
              <a:avLst/>
            </a:prstTxWarp>
          </a:bodyPr>
          <a:lstStyle>
            <a:lvl1pPr algn="l" defTabSz="903288" eaLnBrk="0" hangingPunct="0">
              <a:defRPr sz="1200">
                <a:solidFill>
                  <a:schemeClr val="tx1"/>
                </a:solidFill>
                <a:latin typeface="Times" charset="0"/>
              </a:defRPr>
            </a:lvl1pPr>
          </a:lstStyle>
          <a:p>
            <a:endParaRPr lang="en-US"/>
          </a:p>
        </p:txBody>
      </p:sp>
      <p:sp>
        <p:nvSpPr>
          <p:cNvPr id="4099" name="Rectangle 3"/>
          <p:cNvSpPr>
            <a:spLocks noGrp="1" noChangeArrowheads="1"/>
          </p:cNvSpPr>
          <p:nvPr>
            <p:ph type="dt" idx="1"/>
          </p:nvPr>
        </p:nvSpPr>
        <p:spPr bwMode="auto">
          <a:xfrm>
            <a:off x="5179485" y="0"/>
            <a:ext cx="3964516" cy="342900"/>
          </a:xfrm>
          <a:prstGeom prst="rect">
            <a:avLst/>
          </a:prstGeom>
          <a:noFill/>
          <a:ln w="12700">
            <a:noFill/>
            <a:miter lim="800000"/>
            <a:headEnd type="none" w="sm" len="sm"/>
            <a:tailEnd type="none" w="sm" len="sm"/>
          </a:ln>
          <a:effectLst/>
        </p:spPr>
        <p:txBody>
          <a:bodyPr vert="horz" wrap="square" lIns="90396" tIns="45199" rIns="90396" bIns="45199" numCol="1" anchor="t" anchorCtr="0" compatLnSpc="1">
            <a:prstTxWarp prst="textNoShape">
              <a:avLst/>
            </a:prstTxWarp>
          </a:bodyPr>
          <a:lstStyle>
            <a:lvl1pPr algn="r" defTabSz="903288" eaLnBrk="0" hangingPunct="0">
              <a:defRPr sz="1200">
                <a:solidFill>
                  <a:schemeClr val="tx1"/>
                </a:solidFill>
                <a:latin typeface="Times" charset="0"/>
              </a:defRPr>
            </a:lvl1pPr>
          </a:lstStyle>
          <a:p>
            <a:endParaRPr lang="en-US"/>
          </a:p>
        </p:txBody>
      </p:sp>
      <p:sp>
        <p:nvSpPr>
          <p:cNvPr id="4100" name="Rectangle 4"/>
          <p:cNvSpPr>
            <a:spLocks noGrp="1" noRot="1" noChangeAspect="1" noChangeArrowheads="1" noTextEdit="1"/>
          </p:cNvSpPr>
          <p:nvPr>
            <p:ph type="sldImg" idx="2"/>
          </p:nvPr>
        </p:nvSpPr>
        <p:spPr bwMode="auto">
          <a:xfrm>
            <a:off x="2857500" y="512763"/>
            <a:ext cx="3432175" cy="2574925"/>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1221318" y="3257550"/>
            <a:ext cx="6701367" cy="3087291"/>
          </a:xfrm>
          <a:prstGeom prst="rect">
            <a:avLst/>
          </a:prstGeom>
          <a:noFill/>
          <a:ln w="12700">
            <a:noFill/>
            <a:miter lim="800000"/>
            <a:headEnd type="none" w="sm" len="sm"/>
            <a:tailEnd type="none" w="sm" len="sm"/>
          </a:ln>
          <a:effectLst/>
        </p:spPr>
        <p:txBody>
          <a:bodyPr vert="horz" wrap="square" lIns="90396" tIns="45199" rIns="90396" bIns="451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6515100"/>
            <a:ext cx="3964517" cy="342900"/>
          </a:xfrm>
          <a:prstGeom prst="rect">
            <a:avLst/>
          </a:prstGeom>
          <a:noFill/>
          <a:ln w="12700">
            <a:noFill/>
            <a:miter lim="800000"/>
            <a:headEnd type="none" w="sm" len="sm"/>
            <a:tailEnd type="none" w="sm" len="sm"/>
          </a:ln>
          <a:effectLst/>
        </p:spPr>
        <p:txBody>
          <a:bodyPr vert="horz" wrap="square" lIns="90396" tIns="45199" rIns="90396" bIns="45199" numCol="1" anchor="b" anchorCtr="0" compatLnSpc="1">
            <a:prstTxWarp prst="textNoShape">
              <a:avLst/>
            </a:prstTxWarp>
          </a:bodyPr>
          <a:lstStyle>
            <a:lvl1pPr algn="l" defTabSz="903288" eaLnBrk="0" hangingPunct="0">
              <a:defRPr sz="1200">
                <a:solidFill>
                  <a:schemeClr val="tx1"/>
                </a:solidFill>
                <a:latin typeface="Times" charset="0"/>
              </a:defRPr>
            </a:lvl1pPr>
          </a:lstStyle>
          <a:p>
            <a:endParaRPr lang="en-US"/>
          </a:p>
        </p:txBody>
      </p:sp>
      <p:sp>
        <p:nvSpPr>
          <p:cNvPr id="4103" name="Rectangle 7"/>
          <p:cNvSpPr>
            <a:spLocks noGrp="1" noChangeArrowheads="1"/>
          </p:cNvSpPr>
          <p:nvPr>
            <p:ph type="sldNum" sz="quarter" idx="5"/>
          </p:nvPr>
        </p:nvSpPr>
        <p:spPr bwMode="auto">
          <a:xfrm>
            <a:off x="5179485" y="6515100"/>
            <a:ext cx="3964516" cy="342900"/>
          </a:xfrm>
          <a:prstGeom prst="rect">
            <a:avLst/>
          </a:prstGeom>
          <a:noFill/>
          <a:ln w="12700">
            <a:noFill/>
            <a:miter lim="800000"/>
            <a:headEnd type="none" w="sm" len="sm"/>
            <a:tailEnd type="none" w="sm" len="sm"/>
          </a:ln>
          <a:effectLst/>
        </p:spPr>
        <p:txBody>
          <a:bodyPr vert="horz" wrap="square" lIns="90396" tIns="45199" rIns="90396" bIns="45199" numCol="1" anchor="b" anchorCtr="0" compatLnSpc="1">
            <a:prstTxWarp prst="textNoShape">
              <a:avLst/>
            </a:prstTxWarp>
          </a:bodyPr>
          <a:lstStyle>
            <a:lvl1pPr algn="r" defTabSz="903288" eaLnBrk="0" hangingPunct="0">
              <a:defRPr sz="1200">
                <a:solidFill>
                  <a:schemeClr val="tx1"/>
                </a:solidFill>
                <a:latin typeface="Times" charset="0"/>
              </a:defRPr>
            </a:lvl1pPr>
          </a:lstStyle>
          <a:p>
            <a:fld id="{A31D8FC1-5AC2-074E-8C2D-FCEFCC2F3405}" type="slidenum">
              <a:rPr lang="en-US"/>
              <a:pPr/>
              <a:t>‹#›</a:t>
            </a:fld>
            <a:endParaRPr lang="en-US"/>
          </a:p>
        </p:txBody>
      </p:sp>
    </p:spTree>
    <p:extLst>
      <p:ext uri="{BB962C8B-B14F-4D97-AF65-F5344CB8AC3E}">
        <p14:creationId xmlns:p14="http://schemas.microsoft.com/office/powerpoint/2010/main" val="295899090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very hard work of this world-wide community paid off on September 14 last year, when strong signals were detected by LIGO detectors.  </a:t>
            </a:r>
          </a:p>
          <a:p>
            <a:r>
              <a:rPr lang="en-US" sz="1200" kern="1200" dirty="0" smtClean="0">
                <a:solidFill>
                  <a:schemeClr val="tx1"/>
                </a:solidFill>
                <a:effectLst/>
                <a:latin typeface="+mn-lt"/>
                <a:ea typeface="+mn-ea"/>
                <a:cs typeface="+mn-cs"/>
              </a:rPr>
              <a:t>The signal first arrived to LIGO Livingston, at 4:51am, and showed a large amplitude signal that is ,larger than the background noise from the detector. </a:t>
            </a:r>
            <a:endParaRPr lang="en-US" dirty="0"/>
          </a:p>
        </p:txBody>
      </p:sp>
      <p:sp>
        <p:nvSpPr>
          <p:cNvPr id="4" name="Slide Number Placeholder 3"/>
          <p:cNvSpPr>
            <a:spLocks noGrp="1"/>
          </p:cNvSpPr>
          <p:nvPr>
            <p:ph type="sldNum" sz="quarter" idx="10"/>
          </p:nvPr>
        </p:nvSpPr>
        <p:spPr/>
        <p:txBody>
          <a:bodyPr/>
          <a:lstStyle/>
          <a:p>
            <a:fld id="{93327C4B-0C8C-D949-8707-D81D28355413}" type="slidenum">
              <a:rPr lang="en-US" smtClean="0"/>
              <a:t>15</a:t>
            </a:fld>
            <a:endParaRPr lang="en-US"/>
          </a:p>
        </p:txBody>
      </p:sp>
    </p:spTree>
    <p:extLst>
      <p:ext uri="{BB962C8B-B14F-4D97-AF65-F5344CB8AC3E}">
        <p14:creationId xmlns:p14="http://schemas.microsoft.com/office/powerpoint/2010/main" val="594353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saw a very similar waveform in the LIGO Hanford detector, only 7 milliseconds later. </a:t>
            </a:r>
          </a:p>
          <a:p>
            <a:r>
              <a:rPr lang="en-US" sz="1200" kern="1200" dirty="0" smtClean="0">
                <a:solidFill>
                  <a:schemeClr val="tx1"/>
                </a:solidFill>
                <a:effectLst/>
                <a:latin typeface="+mn-lt"/>
                <a:ea typeface="+mn-ea"/>
                <a:cs typeface="+mn-cs"/>
              </a:rPr>
              <a:t>We see a few cycles increasing in amplitude and frequency, and the signal settles down back to the noise– all in a small fraction of a second. </a:t>
            </a:r>
          </a:p>
          <a:p>
            <a:r>
              <a:rPr lang="en-US" sz="1200" kern="1200" dirty="0" smtClean="0">
                <a:solidFill>
                  <a:schemeClr val="tx1"/>
                </a:solidFill>
                <a:effectLst/>
                <a:latin typeface="+mn-lt"/>
                <a:ea typeface="+mn-ea"/>
                <a:cs typeface="+mn-cs"/>
              </a:rPr>
              <a:t>The detected distortion of space time was very small, a part in 10^21. The distance changes we measured in LIGO's arms are 4 parts in a thousandth of a proton diameter: tiny! </a:t>
            </a:r>
          </a:p>
          <a:p>
            <a:endParaRPr lang="en-US" dirty="0"/>
          </a:p>
        </p:txBody>
      </p:sp>
      <p:sp>
        <p:nvSpPr>
          <p:cNvPr id="4" name="Slide Number Placeholder 3"/>
          <p:cNvSpPr>
            <a:spLocks noGrp="1"/>
          </p:cNvSpPr>
          <p:nvPr>
            <p:ph type="sldNum" sz="quarter" idx="10"/>
          </p:nvPr>
        </p:nvSpPr>
        <p:spPr/>
        <p:txBody>
          <a:bodyPr/>
          <a:lstStyle/>
          <a:p>
            <a:fld id="{93327C4B-0C8C-D949-8707-D81D28355413}" type="slidenum">
              <a:rPr lang="en-US" smtClean="0"/>
              <a:t>16</a:t>
            </a:fld>
            <a:endParaRPr lang="en-US"/>
          </a:p>
        </p:txBody>
      </p:sp>
    </p:spTree>
    <p:extLst>
      <p:ext uri="{BB962C8B-B14F-4D97-AF65-F5344CB8AC3E}">
        <p14:creationId xmlns:p14="http://schemas.microsoft.com/office/powerpoint/2010/main" val="1679020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observed signals matched beautifully the predicted waveform for the motion of a pair of black holes and vibration of the resulting single black hole. From the frequency of the signals, we can tell the masses of each initial black hole and the mass of the final black LIGO has made the first-ever detection of two black holes merging into one, proving that binary black holes are more common in the universe than most scientists earlier thought. </a:t>
            </a:r>
          </a:p>
          <a:p>
            <a:endParaRPr lang="en-US" dirty="0"/>
          </a:p>
        </p:txBody>
      </p:sp>
      <p:sp>
        <p:nvSpPr>
          <p:cNvPr id="4" name="Slide Number Placeholder 3"/>
          <p:cNvSpPr>
            <a:spLocks noGrp="1"/>
          </p:cNvSpPr>
          <p:nvPr>
            <p:ph type="sldNum" sz="quarter" idx="10"/>
          </p:nvPr>
        </p:nvSpPr>
        <p:spPr/>
        <p:txBody>
          <a:bodyPr/>
          <a:lstStyle/>
          <a:p>
            <a:fld id="{93327C4B-0C8C-D949-8707-D81D28355413}" type="slidenum">
              <a:rPr lang="en-US" smtClean="0"/>
              <a:t>17</a:t>
            </a:fld>
            <a:endParaRPr lang="en-US"/>
          </a:p>
        </p:txBody>
      </p:sp>
    </p:spTree>
    <p:extLst>
      <p:ext uri="{BB962C8B-B14F-4D97-AF65-F5344CB8AC3E}">
        <p14:creationId xmlns:p14="http://schemas.microsoft.com/office/powerpoint/2010/main" val="3252093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can also translate the signal into sound:</a:t>
            </a:r>
            <a:r>
              <a:rPr lang="en-US" sz="1200" kern="1200" baseline="0" dirty="0" smtClean="0">
                <a:solidFill>
                  <a:schemeClr val="tx1"/>
                </a:solidFill>
                <a:effectLst/>
                <a:latin typeface="+mn-lt"/>
                <a:ea typeface="+mn-ea"/>
                <a:cs typeface="+mn-cs"/>
              </a:rPr>
              <a:t> listen carefully for the very short “thump” – that’s </a:t>
            </a:r>
            <a:r>
              <a:rPr lang="en-US" sz="1200" kern="1200" dirty="0" smtClean="0">
                <a:solidFill>
                  <a:schemeClr val="tx1"/>
                </a:solidFill>
                <a:effectLst/>
                <a:latin typeface="+mn-lt"/>
                <a:ea typeface="+mn-ea"/>
                <a:cs typeface="+mn-cs"/>
              </a:rPr>
              <a:t>the tiny chirp of two black holes merging. </a:t>
            </a:r>
            <a:endParaRPr lang="en-US" dirty="0"/>
          </a:p>
        </p:txBody>
      </p:sp>
      <p:sp>
        <p:nvSpPr>
          <p:cNvPr id="4" name="Slide Number Placeholder 3"/>
          <p:cNvSpPr>
            <a:spLocks noGrp="1"/>
          </p:cNvSpPr>
          <p:nvPr>
            <p:ph type="sldNum" sz="quarter" idx="10"/>
          </p:nvPr>
        </p:nvSpPr>
        <p:spPr/>
        <p:txBody>
          <a:bodyPr/>
          <a:lstStyle/>
          <a:p>
            <a:fld id="{93327C4B-0C8C-D949-8707-D81D28355413}" type="slidenum">
              <a:rPr lang="en-US" smtClean="0"/>
              <a:t>18</a:t>
            </a:fld>
            <a:endParaRPr lang="en-US"/>
          </a:p>
        </p:txBody>
      </p:sp>
    </p:spTree>
    <p:extLst>
      <p:ext uri="{BB962C8B-B14F-4D97-AF65-F5344CB8AC3E}">
        <p14:creationId xmlns:p14="http://schemas.microsoft.com/office/powerpoint/2010/main" val="261354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animation plays again, this time slower and with the frequencies shifted, so you can hear the signal better. This is the song and dance of two black holes colliding. It’s remarkable how much we can</a:t>
            </a:r>
            <a:r>
              <a:rPr lang="en-US" sz="1200" kern="1200" baseline="0" dirty="0" smtClean="0">
                <a:solidFill>
                  <a:schemeClr val="tx1"/>
                </a:solidFill>
                <a:effectLst/>
                <a:latin typeface="+mn-lt"/>
                <a:ea typeface="+mn-ea"/>
                <a:cs typeface="+mn-cs"/>
              </a:rPr>
              <a:t> learn from this!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3327C4B-0C8C-D949-8707-D81D28355413}" type="slidenum">
              <a:rPr lang="en-US" smtClean="0"/>
              <a:t>19</a:t>
            </a:fld>
            <a:endParaRPr lang="en-US"/>
          </a:p>
        </p:txBody>
      </p:sp>
    </p:spTree>
    <p:extLst>
      <p:ext uri="{BB962C8B-B14F-4D97-AF65-F5344CB8AC3E}">
        <p14:creationId xmlns:p14="http://schemas.microsoft.com/office/powerpoint/2010/main" val="483803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9607" y="153481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60361" y="3324299"/>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lvl1pPr>
              <a:defRPr/>
            </a:lvl1pPr>
          </a:lstStyle>
          <a:p>
            <a:r>
              <a:rPr lang="en-US" smtClean="0"/>
              <a:t>Who, what, where</a:t>
            </a:r>
            <a:endParaRPr lang="en-US"/>
          </a:p>
        </p:txBody>
      </p:sp>
      <p:sp>
        <p:nvSpPr>
          <p:cNvPr id="6" name="Slide Number Placeholder 5"/>
          <p:cNvSpPr>
            <a:spLocks noGrp="1"/>
          </p:cNvSpPr>
          <p:nvPr>
            <p:ph type="sldNum" sz="quarter" idx="12"/>
          </p:nvPr>
        </p:nvSpPr>
        <p:spPr/>
        <p:txBody>
          <a:bodyPr/>
          <a:lstStyle>
            <a:lvl1pPr>
              <a:defRPr smtClean="0"/>
            </a:lvl1pPr>
          </a:lstStyle>
          <a:p>
            <a:fld id="{D8AB89C2-EA9E-AD43-9860-EBCDA31E7CB7}" type="slidenum">
              <a:rPr lang="en-US"/>
              <a:pPr/>
              <a:t>‹#›</a:t>
            </a:fld>
            <a:endParaRPr lang="en-US"/>
          </a:p>
        </p:txBody>
      </p:sp>
    </p:spTree>
  </p:cSld>
  <p:clrMapOvr>
    <a:masterClrMapping/>
  </p:clrMapOvr>
  <p:transition xmlns:p14="http://schemas.microsoft.com/office/powerpoint/2010/main" advClick="0" advTm="1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lvl1pPr>
          </a:lstStyle>
          <a:p>
            <a:r>
              <a:rPr lang="en-US" smtClean="0"/>
              <a:t>Who, what, where</a:t>
            </a:r>
            <a:endParaRPr lang="en-US"/>
          </a:p>
        </p:txBody>
      </p:sp>
      <p:sp>
        <p:nvSpPr>
          <p:cNvPr id="6" name="Slide Number Placeholder 5"/>
          <p:cNvSpPr>
            <a:spLocks noGrp="1"/>
          </p:cNvSpPr>
          <p:nvPr>
            <p:ph type="sldNum" sz="quarter" idx="12"/>
          </p:nvPr>
        </p:nvSpPr>
        <p:spPr/>
        <p:txBody>
          <a:bodyPr/>
          <a:lstStyle>
            <a:lvl1pPr>
              <a:defRPr smtClean="0"/>
            </a:lvl1pPr>
          </a:lstStyle>
          <a:p>
            <a:fld id="{C582E414-0DDA-9F4D-A88C-45BC487B2254}" type="slidenum">
              <a:rPr lang="en-US"/>
              <a:pPr/>
              <a:t>‹#›</a:t>
            </a:fld>
            <a:endParaRPr lang="en-US"/>
          </a:p>
        </p:txBody>
      </p:sp>
    </p:spTree>
  </p:cSld>
  <p:clrMapOvr>
    <a:masterClrMapping/>
  </p:clrMapOvr>
  <p:transition xmlns:p14="http://schemas.microsoft.com/office/powerpoint/2010/main" advClick="0" advTm="100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lvl1pPr>
              <a:defRPr/>
            </a:lvl1pPr>
          </a:lstStyle>
          <a:p>
            <a:r>
              <a:rPr lang="en-US" smtClean="0"/>
              <a:t>Who, what, where</a:t>
            </a:r>
            <a:endParaRPr lang="en-US"/>
          </a:p>
        </p:txBody>
      </p:sp>
      <p:sp>
        <p:nvSpPr>
          <p:cNvPr id="5" name="Slide Number Placeholder 4"/>
          <p:cNvSpPr>
            <a:spLocks noGrp="1"/>
          </p:cNvSpPr>
          <p:nvPr>
            <p:ph type="sldNum" sz="quarter" idx="12"/>
          </p:nvPr>
        </p:nvSpPr>
        <p:spPr/>
        <p:txBody>
          <a:bodyPr/>
          <a:lstStyle>
            <a:lvl1pPr>
              <a:defRPr smtClean="0"/>
            </a:lvl1pPr>
          </a:lstStyle>
          <a:p>
            <a:fld id="{6EE448B2-5CBA-A240-8111-FC0A86F230F9}" type="slidenum">
              <a:rPr lang="en-US"/>
              <a:pPr/>
              <a:t>‹#›</a:t>
            </a:fld>
            <a:endParaRPr lang="en-US"/>
          </a:p>
        </p:txBody>
      </p:sp>
    </p:spTree>
  </p:cSld>
  <p:clrMapOvr>
    <a:masterClrMapping/>
  </p:clrMapOvr>
  <p:transition xmlns:p14="http://schemas.microsoft.com/office/powerpoint/2010/main" advClick="0" advTm="100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US" smtClean="0"/>
              <a:t>Who, what, where</a:t>
            </a:r>
            <a:endParaRPr lang="en-US"/>
          </a:p>
        </p:txBody>
      </p:sp>
      <p:sp>
        <p:nvSpPr>
          <p:cNvPr id="4" name="Slide Number Placeholder 3"/>
          <p:cNvSpPr>
            <a:spLocks noGrp="1"/>
          </p:cNvSpPr>
          <p:nvPr>
            <p:ph type="sldNum" sz="quarter" idx="12"/>
          </p:nvPr>
        </p:nvSpPr>
        <p:spPr/>
        <p:txBody>
          <a:bodyPr/>
          <a:lstStyle>
            <a:lvl1pPr>
              <a:defRPr smtClean="0"/>
            </a:lvl1pPr>
          </a:lstStyle>
          <a:p>
            <a:fld id="{69D1071E-6BCB-274F-92EE-8F9B4373957D}" type="slidenum">
              <a:rPr lang="en-US"/>
              <a:pPr/>
              <a:t>‹#›</a:t>
            </a:fld>
            <a:endParaRPr lang="en-US"/>
          </a:p>
        </p:txBody>
      </p:sp>
    </p:spTree>
  </p:cSld>
  <p:clrMapOvr>
    <a:masterClrMapping/>
  </p:clrMapOvr>
  <p:transition xmlns:p14="http://schemas.microsoft.com/office/powerpoint/2010/main" advClick="0" advTm="1000"/>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38100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38100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smtClean="0"/>
              <a:t>Who, what, where</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smtClean="0"/>
            </a:lvl1pPr>
          </a:lstStyle>
          <a:p>
            <a:fld id="{5EC28637-15A0-F84E-8C55-4DA78C239A9C}" type="slidenum">
              <a:rPr lang="en-US"/>
              <a:pPr/>
              <a:t>‹#›</a:t>
            </a:fld>
            <a:endParaRPr lang="en-US"/>
          </a:p>
        </p:txBody>
      </p:sp>
    </p:spTree>
  </p:cSld>
  <p:clrMapOvr>
    <a:masterClrMapping/>
  </p:clrMapOvr>
  <p:transition xmlns:p14="http://schemas.microsoft.com/office/powerpoint/2010/main" advClick="0" advTm="100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7" name="Rectangle 5"/>
          <p:cNvSpPr>
            <a:spLocks noGrp="1" noChangeArrowheads="1"/>
          </p:cNvSpPr>
          <p:nvPr>
            <p:ph type="body" idx="1"/>
          </p:nvPr>
        </p:nvSpPr>
        <p:spPr bwMode="auto">
          <a:xfrm>
            <a:off x="191056" y="1213705"/>
            <a:ext cx="8799818" cy="4899775"/>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5" name="Rectangle 3"/>
          <p:cNvSpPr>
            <a:spLocks noGrp="1" noChangeArrowheads="1"/>
          </p:cNvSpPr>
          <p:nvPr>
            <p:ph type="ftr" sz="quarter" idx="3"/>
          </p:nvPr>
        </p:nvSpPr>
        <p:spPr bwMode="auto">
          <a:xfrm>
            <a:off x="3090484" y="6400800"/>
            <a:ext cx="28956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eaLnBrk="0" hangingPunct="0">
              <a:defRPr sz="1000" b="1" i="1">
                <a:solidFill>
                  <a:srgbClr val="CC0066"/>
                </a:solidFill>
                <a:latin typeface="+mj-lt"/>
              </a:defRPr>
            </a:lvl1pPr>
          </a:lstStyle>
          <a:p>
            <a:r>
              <a:rPr lang="en-US" smtClean="0"/>
              <a:t>Who, what, where</a:t>
            </a:r>
            <a:endParaRPr lang="en-US"/>
          </a:p>
        </p:txBody>
      </p:sp>
      <p:sp>
        <p:nvSpPr>
          <p:cNvPr id="3076" name="Rectangle 4"/>
          <p:cNvSpPr>
            <a:spLocks noGrp="1" noChangeArrowheads="1"/>
          </p:cNvSpPr>
          <p:nvPr>
            <p:ph type="sldNum" sz="quarter" idx="4"/>
          </p:nvPr>
        </p:nvSpPr>
        <p:spPr bwMode="auto">
          <a:xfrm>
            <a:off x="8518852" y="6394432"/>
            <a:ext cx="625147" cy="463568"/>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000">
                <a:solidFill>
                  <a:schemeClr val="tx1"/>
                </a:solidFill>
                <a:latin typeface="+mj-lt"/>
              </a:defRPr>
            </a:lvl1pPr>
          </a:lstStyle>
          <a:p>
            <a:fld id="{88FB29C9-8E36-604C-B268-64835724A941}" type="slidenum">
              <a:rPr lang="en-US"/>
              <a:pPr/>
              <a:t>‹#›</a:t>
            </a:fld>
            <a:endParaRPr lang="en-US"/>
          </a:p>
        </p:txBody>
      </p:sp>
      <p:sp>
        <p:nvSpPr>
          <p:cNvPr id="3078" name="Rectangle 6"/>
          <p:cNvSpPr>
            <a:spLocks noGrp="1" noChangeArrowheads="1"/>
          </p:cNvSpPr>
          <p:nvPr>
            <p:ph type="title"/>
          </p:nvPr>
        </p:nvSpPr>
        <p:spPr bwMode="auto">
          <a:xfrm>
            <a:off x="1483494" y="186114"/>
            <a:ext cx="6361044" cy="769117"/>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083" name="Rectangle 11"/>
          <p:cNvSpPr>
            <a:spLocks noChangeArrowheads="1"/>
          </p:cNvSpPr>
          <p:nvPr/>
        </p:nvSpPr>
        <p:spPr bwMode="auto">
          <a:xfrm>
            <a:off x="0" y="1048578"/>
            <a:ext cx="9132888" cy="38100"/>
          </a:xfrm>
          <a:prstGeom prst="rect">
            <a:avLst/>
          </a:prstGeom>
          <a:solidFill>
            <a:srgbClr val="DC0081"/>
          </a:solidFill>
          <a:ln w="9525">
            <a:solidFill>
              <a:schemeClr val="accent1"/>
            </a:solidFill>
            <a:miter lim="800000"/>
            <a:headEnd/>
            <a:tailEnd/>
          </a:ln>
          <a:effectLst/>
        </p:spPr>
        <p:txBody>
          <a:bodyPr wrap="none" anchor="ctr">
            <a:prstTxWarp prst="textNoShape">
              <a:avLst/>
            </a:prstTxWarp>
          </a:bodyPr>
          <a:lstStyle/>
          <a:p>
            <a:endParaRPr lang="en-US"/>
          </a:p>
        </p:txBody>
      </p:sp>
      <p:pic>
        <p:nvPicPr>
          <p:cNvPr id="3091" name="Picture 19" descr="lsclogo"/>
          <p:cNvPicPr>
            <a:picLocks noChangeAspect="1" noChangeArrowheads="1"/>
          </p:cNvPicPr>
          <p:nvPr userDrawn="1"/>
        </p:nvPicPr>
        <p:blipFill>
          <a:blip r:embed="rId7"/>
          <a:srcRect/>
          <a:stretch>
            <a:fillRect/>
          </a:stretch>
        </p:blipFill>
        <p:spPr bwMode="auto">
          <a:xfrm>
            <a:off x="7788275" y="0"/>
            <a:ext cx="1350963" cy="574675"/>
          </a:xfrm>
          <a:prstGeom prst="rect">
            <a:avLst/>
          </a:prstGeom>
          <a:noFill/>
        </p:spPr>
      </p:pic>
      <p:sp>
        <p:nvSpPr>
          <p:cNvPr id="10" name="TextBox 9"/>
          <p:cNvSpPr txBox="1"/>
          <p:nvPr userDrawn="1"/>
        </p:nvSpPr>
        <p:spPr>
          <a:xfrm>
            <a:off x="-15301" y="6585478"/>
            <a:ext cx="1944277" cy="276999"/>
          </a:xfrm>
          <a:prstGeom prst="rect">
            <a:avLst/>
          </a:prstGeom>
          <a:noFill/>
        </p:spPr>
        <p:txBody>
          <a:bodyPr wrap="square" rtlCol="0">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1200" dirty="0" smtClean="0"/>
              <a:t>LIGO</a:t>
            </a:r>
            <a:r>
              <a:rPr lang="en-US" sz="1200" dirty="0" smtClean="0"/>
              <a:t>-</a:t>
            </a:r>
            <a:r>
              <a:rPr lang="en-US" sz="1200" b="0" dirty="0" smtClean="0"/>
              <a:t>G1600793</a:t>
            </a:r>
          </a:p>
        </p:txBody>
      </p:sp>
      <p:pic>
        <p:nvPicPr>
          <p:cNvPr id="9" name="Picture 8"/>
          <p:cNvPicPr>
            <a:picLocks noChangeAspect="1"/>
          </p:cNvPicPr>
          <p:nvPr userDrawn="1"/>
        </p:nvPicPr>
        <p:blipFill>
          <a:blip r:embed="rId8"/>
          <a:stretch>
            <a:fillRect/>
          </a:stretch>
        </p:blipFill>
        <p:spPr>
          <a:xfrm>
            <a:off x="0" y="0"/>
            <a:ext cx="1914092" cy="41472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5" r:id="rId3"/>
    <p:sldLayoutId id="2147483656" r:id="rId4"/>
    <p:sldLayoutId id="2147483661" r:id="rId5"/>
  </p:sldLayoutIdLst>
  <p:transition xmlns:p14="http://schemas.microsoft.com/office/powerpoint/2010/main" advClick="0" advTm="1000"/>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200" b="1">
          <a:solidFill>
            <a:srgbClr val="CC0066"/>
          </a:solidFill>
          <a:effectLst>
            <a:outerShdw blurRad="38100" dist="38100" dir="2700000" algn="tl">
              <a:srgbClr val="DDDDDD"/>
            </a:outerShdw>
          </a:effectLst>
          <a:latin typeface="+mj-lt"/>
          <a:ea typeface="+mj-ea"/>
          <a:cs typeface="+mj-cs"/>
        </a:defRPr>
      </a:lvl1pPr>
      <a:lvl2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2pPr>
      <a:lvl3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3pPr>
      <a:lvl4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4pPr>
      <a:lvl5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5pPr>
      <a:lvl6pPr marL="4572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6pPr>
      <a:lvl7pPr marL="9144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7pPr>
      <a:lvl8pPr marL="13716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8pPr>
      <a:lvl9pPr marL="18288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9pPr>
    </p:titleStyle>
    <p:bodyStyle>
      <a:lvl1pPr marL="342900" indent="-342900" algn="l" rtl="0" eaLnBrk="0" fontAlgn="base" hangingPunct="0">
        <a:spcBef>
          <a:spcPct val="20000"/>
        </a:spcBef>
        <a:spcAft>
          <a:spcPct val="0"/>
        </a:spcAft>
        <a:buClr>
          <a:schemeClr val="tx1"/>
        </a:buClr>
        <a:buFont typeface="Helvetica"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Font typeface="Helvetica" charset="0"/>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4.xml"/><Relationship Id="rId5" Type="http://schemas.openxmlformats.org/officeDocument/2006/relationships/image" Target="../media/image27.png"/><Relationship Id="rId1" Type="http://schemas.microsoft.com/office/2007/relationships/media" Target="../media/media2.m4v"/><Relationship Id="rId2" Type="http://schemas.openxmlformats.org/officeDocument/2006/relationships/video" Target="../media/media2.m4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5.xml"/><Relationship Id="rId5" Type="http://schemas.openxmlformats.org/officeDocument/2006/relationships/image" Target="../media/image28.png"/><Relationship Id="rId1" Type="http://schemas.microsoft.com/office/2007/relationships/media" Target="../media/media3.m4v"/><Relationship Id="rId2" Type="http://schemas.openxmlformats.org/officeDocument/2006/relationships/video" Target="../media/media3.m4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0.emf"/><Relationship Id="rId5" Type="http://schemas.openxmlformats.org/officeDocument/2006/relationships/image" Target="../media/image11.png"/><Relationship Id="rId1" Type="http://schemas.microsoft.com/office/2007/relationships/media" Target="../media/media1.mpg"/><Relationship Id="rId2" Type="http://schemas.openxmlformats.org/officeDocument/2006/relationships/video" Target="../media/media1.m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1" Type="http://schemas.openxmlformats.org/officeDocument/2006/relationships/slideLayout" Target="../slideLayouts/slideLayout3.xml"/><Relationship Id="rId2"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ctrTitle"/>
          </p:nvPr>
        </p:nvSpPr>
        <p:spPr>
          <a:xfrm>
            <a:off x="415820" y="115440"/>
            <a:ext cx="7772400" cy="1143000"/>
          </a:xfrm>
        </p:spPr>
        <p:txBody>
          <a:bodyPr>
            <a:normAutofit/>
          </a:bodyPr>
          <a:lstStyle/>
          <a:p>
            <a:r>
              <a:rPr lang="en-US" sz="2400" dirty="0" smtClean="0"/>
              <a:t>Observation </a:t>
            </a:r>
            <a:r>
              <a:rPr lang="en-US" sz="2400" dirty="0"/>
              <a:t>of gravitational </a:t>
            </a:r>
            <a:r>
              <a:rPr lang="en-US" sz="2400" dirty="0" smtClean="0"/>
              <a:t>waves</a:t>
            </a:r>
            <a:br>
              <a:rPr lang="en-US" sz="2400" dirty="0" smtClean="0"/>
            </a:br>
            <a:r>
              <a:rPr lang="en-US" sz="2400" dirty="0" smtClean="0"/>
              <a:t> </a:t>
            </a:r>
            <a:r>
              <a:rPr lang="en-US" sz="2400" dirty="0"/>
              <a:t>from a binary black hole system</a:t>
            </a:r>
            <a:endParaRPr lang="en-US" sz="2400" dirty="0"/>
          </a:p>
        </p:txBody>
      </p:sp>
      <p:sp>
        <p:nvSpPr>
          <p:cNvPr id="273411" name="Rectangle 3"/>
          <p:cNvSpPr>
            <a:spLocks noGrp="1" noChangeArrowheads="1"/>
          </p:cNvSpPr>
          <p:nvPr>
            <p:ph type="subTitle" idx="1"/>
          </p:nvPr>
        </p:nvSpPr>
        <p:spPr>
          <a:xfrm>
            <a:off x="1075528" y="1181384"/>
            <a:ext cx="6731777" cy="2844670"/>
          </a:xfrm>
        </p:spPr>
        <p:txBody>
          <a:bodyPr>
            <a:normAutofit fontScale="92500" lnSpcReduction="20000"/>
          </a:bodyPr>
          <a:lstStyle/>
          <a:p>
            <a:r>
              <a:rPr lang="en-US" sz="2000" dirty="0"/>
              <a:t>Gabriela </a:t>
            </a:r>
            <a:r>
              <a:rPr lang="en-US" sz="2000" dirty="0" err="1" smtClean="0"/>
              <a:t>Gonz</a:t>
            </a:r>
            <a:r>
              <a:rPr lang="en-US" sz="2000" dirty="0" err="1" smtClean="0">
                <a:ea typeface="Arial" charset="0"/>
                <a:cs typeface="Arial" charset="0"/>
              </a:rPr>
              <a:t>ález</a:t>
            </a:r>
            <a:endParaRPr lang="en-US" sz="2000" dirty="0" smtClean="0">
              <a:ea typeface="Arial" charset="0"/>
              <a:cs typeface="Arial" charset="0"/>
            </a:endParaRPr>
          </a:p>
          <a:p>
            <a:r>
              <a:rPr lang="en-US" sz="2000" dirty="0" smtClean="0">
                <a:ea typeface="Arial" charset="0"/>
                <a:cs typeface="Arial" charset="0"/>
              </a:rPr>
              <a:t>Louisiana State University</a:t>
            </a:r>
          </a:p>
          <a:p>
            <a:endParaRPr lang="en-US" sz="2000" dirty="0" smtClean="0">
              <a:ea typeface="Arial" charset="0"/>
              <a:cs typeface="Arial" charset="0"/>
            </a:endParaRPr>
          </a:p>
          <a:p>
            <a:r>
              <a:rPr lang="en-US" sz="2000" dirty="0" smtClean="0">
                <a:ea typeface="Arial" charset="0"/>
                <a:cs typeface="Arial" charset="0"/>
              </a:rPr>
              <a:t>For the LIGO Scientific Collaboration and </a:t>
            </a:r>
            <a:br>
              <a:rPr lang="en-US" sz="2000" dirty="0" smtClean="0">
                <a:ea typeface="Arial" charset="0"/>
                <a:cs typeface="Arial" charset="0"/>
              </a:rPr>
            </a:br>
            <a:r>
              <a:rPr lang="en-US" sz="2000" dirty="0" smtClean="0">
                <a:ea typeface="Arial" charset="0"/>
                <a:cs typeface="Arial" charset="0"/>
              </a:rPr>
              <a:t>the Virgo </a:t>
            </a:r>
            <a:r>
              <a:rPr lang="en-US" sz="2000" dirty="0" smtClean="0">
                <a:ea typeface="Arial" charset="0"/>
                <a:cs typeface="Arial" charset="0"/>
              </a:rPr>
              <a:t>Collaboration</a:t>
            </a:r>
          </a:p>
          <a:p>
            <a:endParaRPr lang="en-US" sz="2000" dirty="0" smtClean="0">
              <a:ea typeface="Arial" charset="0"/>
              <a:cs typeface="Arial" charset="0"/>
            </a:endParaRPr>
          </a:p>
          <a:p>
            <a:r>
              <a:rPr lang="en-US" sz="2000" dirty="0" smtClean="0">
                <a:ea typeface="Arial" charset="0"/>
                <a:cs typeface="Arial" charset="0"/>
              </a:rPr>
              <a:t>CIFAR meeting, Whistler, BC, Canada</a:t>
            </a:r>
            <a:endParaRPr lang="en-US" sz="2000" dirty="0" smtClean="0">
              <a:ea typeface="Arial" charset="0"/>
              <a:cs typeface="Arial" charset="0"/>
            </a:endParaRPr>
          </a:p>
          <a:p>
            <a:r>
              <a:rPr lang="en-US" sz="2000" dirty="0" smtClean="0">
                <a:ea typeface="Arial" charset="0"/>
                <a:cs typeface="Arial" charset="0"/>
              </a:rPr>
              <a:t>March 31, </a:t>
            </a:r>
            <a:r>
              <a:rPr lang="en-US" sz="2000" dirty="0" smtClean="0">
                <a:ea typeface="Arial" charset="0"/>
                <a:cs typeface="Arial" charset="0"/>
              </a:rPr>
              <a:t>2016</a:t>
            </a:r>
          </a:p>
          <a:p>
            <a:r>
              <a:rPr lang="en-US" sz="2000" dirty="0" smtClean="0">
                <a:ea typeface="Arial" charset="0"/>
                <a:cs typeface="Arial" charset="0"/>
              </a:rPr>
              <a:t/>
            </a:r>
            <a:br>
              <a:rPr lang="en-US" sz="2000" dirty="0" smtClean="0">
                <a:ea typeface="Arial" charset="0"/>
                <a:cs typeface="Arial" charset="0"/>
              </a:rPr>
            </a:br>
            <a:endParaRPr lang="en-US" sz="2000" dirty="0" smtClean="0">
              <a:ea typeface="Arial" charset="0"/>
              <a:cs typeface="Arial" charset="0"/>
            </a:endParaRPr>
          </a:p>
        </p:txBody>
      </p:sp>
      <p:sp>
        <p:nvSpPr>
          <p:cNvPr id="11" name="TextBox 10"/>
          <p:cNvSpPr txBox="1"/>
          <p:nvPr/>
        </p:nvSpPr>
        <p:spPr>
          <a:xfrm>
            <a:off x="338920" y="5879772"/>
            <a:ext cx="2664762" cy="646331"/>
          </a:xfrm>
          <a:prstGeom prst="rect">
            <a:avLst/>
          </a:prstGeom>
          <a:noFill/>
        </p:spPr>
        <p:txBody>
          <a:bodyPr wrap="none" rtlCol="0">
            <a:spAutoFit/>
          </a:bodyPr>
          <a:lstStyle/>
          <a:p>
            <a:r>
              <a:rPr lang="en-US" sz="1800" dirty="0" smtClean="0">
                <a:solidFill>
                  <a:schemeClr val="bg1"/>
                </a:solidFill>
              </a:rPr>
              <a:t>LIGO Livingston Observatory,</a:t>
            </a:r>
            <a:br>
              <a:rPr lang="en-US" sz="1800" dirty="0" smtClean="0">
                <a:solidFill>
                  <a:schemeClr val="bg1"/>
                </a:solidFill>
              </a:rPr>
            </a:br>
            <a:r>
              <a:rPr lang="en-US" sz="1800" dirty="0" smtClean="0">
                <a:solidFill>
                  <a:schemeClr val="bg1"/>
                </a:solidFill>
              </a:rPr>
              <a:t>Louisiana, USA</a:t>
            </a:r>
            <a:endParaRPr lang="en-US" sz="1800" dirty="0">
              <a:solidFill>
                <a:schemeClr val="bg1"/>
              </a:solidFill>
            </a:endParaRPr>
          </a:p>
        </p:txBody>
      </p:sp>
      <p:pic>
        <p:nvPicPr>
          <p:cNvPr id="13" name="Picture 12"/>
          <p:cNvPicPr>
            <a:picLocks noChangeAspect="1"/>
          </p:cNvPicPr>
          <p:nvPr/>
        </p:nvPicPr>
        <p:blipFill>
          <a:blip r:embed="rId2"/>
          <a:stretch>
            <a:fillRect/>
          </a:stretch>
        </p:blipFill>
        <p:spPr>
          <a:xfrm>
            <a:off x="1018514" y="3640720"/>
            <a:ext cx="7231626" cy="2751162"/>
          </a:xfrm>
          <a:prstGeom prst="rect">
            <a:avLst/>
          </a:prstGeom>
        </p:spPr>
      </p:pic>
    </p:spTree>
  </p:cSld>
  <p:clrMapOvr>
    <a:masterClrMapping/>
  </p:clrMapOvr>
  <p:transition xmlns:p14="http://schemas.microsoft.com/office/powerpoint/2010/main" advClick="0" advTm="1000">
    <p:dissolv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82E414-0DDA-9F4D-A88C-45BC487B2254}" type="slidenum">
              <a:rPr lang="en-US" smtClean="0"/>
              <a:pPr/>
              <a:t>10</a:t>
            </a:fld>
            <a:endParaRPr lang="en-US"/>
          </a:p>
        </p:txBody>
      </p:sp>
      <p:pic>
        <p:nvPicPr>
          <p:cNvPr id="5" name="Picture 4" descr="GW Localization 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2115"/>
            <a:ext cx="9144000" cy="5143500"/>
          </a:xfrm>
          <a:prstGeom prst="rect">
            <a:avLst/>
          </a:prstGeom>
        </p:spPr>
      </p:pic>
    </p:spTree>
    <p:extLst>
      <p:ext uri="{BB962C8B-B14F-4D97-AF65-F5344CB8AC3E}">
        <p14:creationId xmlns:p14="http://schemas.microsoft.com/office/powerpoint/2010/main" val="1666200354"/>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C582E414-0DDA-9F4D-A88C-45BC487B2254}" type="slidenum">
              <a:rPr lang="en-US" smtClean="0"/>
              <a:pPr/>
              <a:t>11</a:t>
            </a:fld>
            <a:endParaRPr lang="en-US"/>
          </a:p>
        </p:txBody>
      </p:sp>
      <p:pic>
        <p:nvPicPr>
          <p:cNvPr id="7" name="Content Placeholder 6" descr="Screen Shot 2016-03-16 at 7.08.30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3931" b="918"/>
          <a:stretch/>
        </p:blipFill>
        <p:spPr>
          <a:xfrm>
            <a:off x="1632931" y="0"/>
            <a:ext cx="5739999" cy="2313352"/>
          </a:xfrm>
        </p:spPr>
      </p:pic>
      <p:pic>
        <p:nvPicPr>
          <p:cNvPr id="9" name="Picture 8" descr="Screen Shot 2016-03-16 at 7.09.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803" y="2306421"/>
            <a:ext cx="5179195" cy="2906146"/>
          </a:xfrm>
          <a:prstGeom prst="rect">
            <a:avLst/>
          </a:prstGeom>
        </p:spPr>
      </p:pic>
      <p:pic>
        <p:nvPicPr>
          <p:cNvPr id="10" name="Picture 9" descr="Screen Shot 2016-03-16 at 7.11.3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296" y="5123285"/>
            <a:ext cx="6894439" cy="1472405"/>
          </a:xfrm>
          <a:prstGeom prst="rect">
            <a:avLst/>
          </a:prstGeom>
        </p:spPr>
      </p:pic>
    </p:spTree>
    <p:extLst>
      <p:ext uri="{BB962C8B-B14F-4D97-AF65-F5344CB8AC3E}">
        <p14:creationId xmlns:p14="http://schemas.microsoft.com/office/powerpoint/2010/main" val="932879698"/>
      </p:ext>
    </p:extLst>
  </p:cSld>
  <p:clrMapOvr>
    <a:masterClrMapping/>
  </p:clrMapOvr>
  <p:transition xmlns:p14="http://schemas.microsoft.com/office/powerpoint/2010/main" advClick="0" advTm="1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More references:</a:t>
            </a:r>
            <a:br>
              <a:rPr lang="en-US" dirty="0" smtClean="0"/>
            </a:br>
            <a:r>
              <a:rPr lang="en-US" dirty="0" err="1" smtClean="0"/>
              <a:t>papers.ligo.org</a:t>
            </a:r>
            <a:endParaRPr lang="en-US" dirty="0"/>
          </a:p>
        </p:txBody>
      </p:sp>
      <p:sp>
        <p:nvSpPr>
          <p:cNvPr id="2" name="Slide Number Placeholder 1"/>
          <p:cNvSpPr>
            <a:spLocks noGrp="1"/>
          </p:cNvSpPr>
          <p:nvPr>
            <p:ph type="sldNum" sz="quarter" idx="12"/>
          </p:nvPr>
        </p:nvSpPr>
        <p:spPr/>
        <p:txBody>
          <a:bodyPr/>
          <a:lstStyle/>
          <a:p>
            <a:fld id="{69D1071E-6BCB-274F-92EE-8F9B4373957D}" type="slidenum">
              <a:rPr lang="en-US" smtClean="0"/>
              <a:pPr/>
              <a:t>12</a:t>
            </a:fld>
            <a:endParaRPr lang="en-US"/>
          </a:p>
        </p:txBody>
      </p:sp>
      <p:pic>
        <p:nvPicPr>
          <p:cNvPr id="5" name="Content Placeholder 4" descr="Screen Shot 2016-03-15 at 10.06.00 PM.png"/>
          <p:cNvPicPr>
            <a:picLocks noChangeAspect="1"/>
          </p:cNvPicPr>
          <p:nvPr/>
        </p:nvPicPr>
        <p:blipFill rotWithShape="1">
          <a:blip r:embed="rId2">
            <a:extLst>
              <a:ext uri="{28A0092B-C50C-407E-A947-70E740481C1C}">
                <a14:useLocalDpi xmlns:a14="http://schemas.microsoft.com/office/drawing/2010/main" val="0"/>
              </a:ext>
            </a:extLst>
          </a:blip>
          <a:srcRect l="-425" r="-167"/>
          <a:stretch/>
        </p:blipFill>
        <p:spPr>
          <a:xfrm>
            <a:off x="1429879" y="1123329"/>
            <a:ext cx="6623064" cy="5372438"/>
          </a:xfrm>
          <a:prstGeom prst="rect">
            <a:avLst/>
          </a:prstGeom>
        </p:spPr>
      </p:pic>
    </p:spTree>
    <p:extLst>
      <p:ext uri="{BB962C8B-B14F-4D97-AF65-F5344CB8AC3E}">
        <p14:creationId xmlns:p14="http://schemas.microsoft.com/office/powerpoint/2010/main" val="2412586607"/>
      </p:ext>
    </p:extLst>
  </p:cSld>
  <p:clrMapOvr>
    <a:masterClrMapping/>
  </p:clrMapOvr>
  <p:transition xmlns:p14="http://schemas.microsoft.com/office/powerpoint/2010/main" advClick="0" advTm="1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D1071E-6BCB-274F-92EE-8F9B4373957D}" type="slidenum">
              <a:rPr lang="en-US" smtClean="0"/>
              <a:pPr/>
              <a:t>13</a:t>
            </a:fld>
            <a:endParaRPr lang="en-US"/>
          </a:p>
        </p:txBody>
      </p:sp>
      <p:pic>
        <p:nvPicPr>
          <p:cNvPr id="3" name="Picture 2" descr="Screen Shot 2016-02-11 at 9.59.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702810" y="305425"/>
            <a:ext cx="2998246" cy="707886"/>
          </a:xfrm>
          <a:prstGeom prst="rect">
            <a:avLst/>
          </a:prstGeom>
          <a:noFill/>
        </p:spPr>
        <p:txBody>
          <a:bodyPr wrap="square" rtlCol="0">
            <a:spAutoFit/>
          </a:bodyPr>
          <a:lstStyle/>
          <a:p>
            <a:r>
              <a:rPr lang="en-US" sz="4000" b="1" dirty="0" err="1" smtClean="0">
                <a:solidFill>
                  <a:srgbClr val="CC0066"/>
                </a:solidFill>
              </a:rPr>
              <a:t>www.ligo.org</a:t>
            </a:r>
            <a:endParaRPr lang="en-US" sz="4000" b="1" dirty="0">
              <a:solidFill>
                <a:srgbClr val="CC0066"/>
              </a:solidFill>
            </a:endParaRPr>
          </a:p>
        </p:txBody>
      </p:sp>
    </p:spTree>
    <p:extLst>
      <p:ext uri="{BB962C8B-B14F-4D97-AF65-F5344CB8AC3E}">
        <p14:creationId xmlns:p14="http://schemas.microsoft.com/office/powerpoint/2010/main" val="667772786"/>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LIGO Magazine</a:t>
            </a:r>
            <a:endParaRPr lang="en-US" dirty="0"/>
          </a:p>
        </p:txBody>
      </p:sp>
      <p:sp>
        <p:nvSpPr>
          <p:cNvPr id="2" name="Slide Number Placeholder 1"/>
          <p:cNvSpPr>
            <a:spLocks noGrp="1"/>
          </p:cNvSpPr>
          <p:nvPr>
            <p:ph type="sldNum" sz="quarter" idx="12"/>
          </p:nvPr>
        </p:nvSpPr>
        <p:spPr/>
        <p:txBody>
          <a:bodyPr/>
          <a:lstStyle/>
          <a:p>
            <a:fld id="{69D1071E-6BCB-274F-92EE-8F9B4373957D}" type="slidenum">
              <a:rPr lang="en-US" smtClean="0"/>
              <a:pPr/>
              <a:t>14</a:t>
            </a:fld>
            <a:endParaRPr lang="en-US"/>
          </a:p>
        </p:txBody>
      </p:sp>
      <p:pic>
        <p:nvPicPr>
          <p:cNvPr id="3" name="Picture 2" descr="Screen Shot 2016-03-30 at 7.58.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038" y="1365721"/>
            <a:ext cx="8166100" cy="4419600"/>
          </a:xfrm>
          <a:prstGeom prst="rect">
            <a:avLst/>
          </a:prstGeom>
        </p:spPr>
      </p:pic>
    </p:spTree>
    <p:extLst>
      <p:ext uri="{BB962C8B-B14F-4D97-AF65-F5344CB8AC3E}">
        <p14:creationId xmlns:p14="http://schemas.microsoft.com/office/powerpoint/2010/main" val="1163674085"/>
      </p:ext>
    </p:extLst>
  </p:cSld>
  <p:clrMapOvr>
    <a:masterClrMapping/>
  </p:clrMapOvr>
  <p:transition xmlns:p14="http://schemas.microsoft.com/office/powerpoint/2010/main" advClick="0" advTm="1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GO Data_0000_Livingst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546316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GO Data_0001_L+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734294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GO Data_0002_Mod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616217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by-LIGO Chirp Natural.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393"/>
            <a:ext cx="9144000" cy="6858000"/>
          </a:xfrm>
          <a:prstGeom prst="rect">
            <a:avLst/>
          </a:prstGeom>
        </p:spPr>
      </p:pic>
    </p:spTree>
    <p:extLst>
      <p:ext uri="{BB962C8B-B14F-4D97-AF65-F5344CB8AC3E}">
        <p14:creationId xmlns:p14="http://schemas.microsoft.com/office/powerpoint/2010/main" val="25044450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by-LIGO Chirp High.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932280908"/>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celebrated news</a:t>
            </a:r>
            <a:endParaRPr lang="en-US" dirty="0"/>
          </a:p>
        </p:txBody>
      </p:sp>
      <p:sp>
        <p:nvSpPr>
          <p:cNvPr id="4" name="Slide Number Placeholder 3"/>
          <p:cNvSpPr>
            <a:spLocks noGrp="1"/>
          </p:cNvSpPr>
          <p:nvPr>
            <p:ph type="sldNum" sz="quarter" idx="12"/>
          </p:nvPr>
        </p:nvSpPr>
        <p:spPr/>
        <p:txBody>
          <a:bodyPr/>
          <a:lstStyle/>
          <a:p>
            <a:fld id="{C582E414-0DDA-9F4D-A88C-45BC487B2254}" type="slidenum">
              <a:rPr lang="en-US" smtClean="0"/>
              <a:pPr/>
              <a:t>2</a:t>
            </a:fld>
            <a:endParaRPr lang="en-US"/>
          </a:p>
        </p:txBody>
      </p:sp>
      <p:pic>
        <p:nvPicPr>
          <p:cNvPr id="6" name="Picture 5" descr="cv11600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569" y="1155890"/>
            <a:ext cx="3634253" cy="4525874"/>
          </a:xfrm>
          <a:prstGeom prst="rect">
            <a:avLst/>
          </a:prstGeom>
        </p:spPr>
      </p:pic>
      <p:pic>
        <p:nvPicPr>
          <p:cNvPr id="9" name="Picture 8"/>
          <p:cNvPicPr>
            <a:picLocks noChangeAspect="1"/>
          </p:cNvPicPr>
          <p:nvPr/>
        </p:nvPicPr>
        <p:blipFill rotWithShape="1">
          <a:blip r:embed="rId3"/>
          <a:srcRect t="15193" r="52459" b="11929"/>
          <a:stretch/>
        </p:blipFill>
        <p:spPr>
          <a:xfrm>
            <a:off x="7473129" y="774739"/>
            <a:ext cx="1400192" cy="1609839"/>
          </a:xfrm>
          <a:prstGeom prst="rect">
            <a:avLst/>
          </a:prstGeom>
        </p:spPr>
      </p:pic>
      <p:pic>
        <p:nvPicPr>
          <p:cNvPr id="7" name="Picture 6"/>
          <p:cNvPicPr>
            <a:picLocks noChangeAspect="1"/>
          </p:cNvPicPr>
          <p:nvPr/>
        </p:nvPicPr>
        <p:blipFill rotWithShape="1">
          <a:blip r:embed="rId4"/>
          <a:srcRect l="5000" r="9176"/>
          <a:stretch/>
        </p:blipFill>
        <p:spPr>
          <a:xfrm>
            <a:off x="5291431" y="3921593"/>
            <a:ext cx="3449267" cy="2668870"/>
          </a:xfrm>
          <a:prstGeom prst="rect">
            <a:avLst/>
          </a:prstGeom>
        </p:spPr>
      </p:pic>
      <p:pic>
        <p:nvPicPr>
          <p:cNvPr id="8" name="Picture 7"/>
          <p:cNvPicPr>
            <a:picLocks noChangeAspect="1"/>
          </p:cNvPicPr>
          <p:nvPr/>
        </p:nvPicPr>
        <p:blipFill>
          <a:blip r:embed="rId5"/>
          <a:stretch>
            <a:fillRect/>
          </a:stretch>
        </p:blipFill>
        <p:spPr>
          <a:xfrm>
            <a:off x="4643401" y="2002455"/>
            <a:ext cx="2921310" cy="2085427"/>
          </a:xfrm>
          <a:prstGeom prst="rect">
            <a:avLst/>
          </a:prstGeom>
        </p:spPr>
      </p:pic>
      <p:sp>
        <p:nvSpPr>
          <p:cNvPr id="3" name="TextBox 2"/>
          <p:cNvSpPr txBox="1"/>
          <p:nvPr/>
        </p:nvSpPr>
        <p:spPr>
          <a:xfrm>
            <a:off x="9296637" y="4118870"/>
            <a:ext cx="184666" cy="461665"/>
          </a:xfrm>
          <a:prstGeom prst="rect">
            <a:avLst/>
          </a:prstGeom>
          <a:noFill/>
        </p:spPr>
        <p:txBody>
          <a:bodyPr wrap="none" rtlCol="0">
            <a:spAutoFit/>
          </a:bodyPr>
          <a:lstStyle/>
          <a:p>
            <a:endParaRPr lang="en-US" dirty="0"/>
          </a:p>
        </p:txBody>
      </p:sp>
      <p:sp>
        <p:nvSpPr>
          <p:cNvPr id="11" name="TextBox 10"/>
          <p:cNvSpPr txBox="1"/>
          <p:nvPr/>
        </p:nvSpPr>
        <p:spPr>
          <a:xfrm>
            <a:off x="3611711" y="6581001"/>
            <a:ext cx="2184613" cy="276999"/>
          </a:xfrm>
          <a:prstGeom prst="rect">
            <a:avLst/>
          </a:prstGeom>
          <a:noFill/>
        </p:spPr>
        <p:txBody>
          <a:bodyPr wrap="none" rtlCol="0">
            <a:spAutoFit/>
          </a:bodyPr>
          <a:lstStyle/>
          <a:p>
            <a:r>
              <a:rPr lang="hu-HU" sz="1200" dirty="0"/>
              <a:t>Phys. Rev. Lett. 116, 061102 (2016)</a:t>
            </a:r>
            <a:endParaRPr lang="en-US" sz="1200" dirty="0"/>
          </a:p>
        </p:txBody>
      </p:sp>
    </p:spTree>
    <p:extLst>
      <p:ext uri="{BB962C8B-B14F-4D97-AF65-F5344CB8AC3E}">
        <p14:creationId xmlns:p14="http://schemas.microsoft.com/office/powerpoint/2010/main" val="1863847619"/>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LIGO detectors</a:t>
            </a:r>
            <a:endParaRPr lang="en-US" dirty="0"/>
          </a:p>
        </p:txBody>
      </p:sp>
      <p:pic>
        <p:nvPicPr>
          <p:cNvPr id="5" name="Content Placeholder 4"/>
          <p:cNvPicPr>
            <a:picLocks noGrp="1" noChangeAspect="1"/>
          </p:cNvPicPr>
          <p:nvPr>
            <p:ph idx="1"/>
          </p:nvPr>
        </p:nvPicPr>
        <p:blipFill>
          <a:blip r:embed="rId2"/>
          <a:srcRect l="-10124" r="-10124"/>
          <a:stretch>
            <a:fillRect/>
          </a:stretch>
        </p:blipFill>
        <p:spPr/>
      </p:pic>
      <p:sp>
        <p:nvSpPr>
          <p:cNvPr id="4" name="Slide Number Placeholder 3"/>
          <p:cNvSpPr>
            <a:spLocks noGrp="1"/>
          </p:cNvSpPr>
          <p:nvPr>
            <p:ph type="sldNum" sz="quarter" idx="12"/>
          </p:nvPr>
        </p:nvSpPr>
        <p:spPr/>
        <p:txBody>
          <a:bodyPr/>
          <a:lstStyle/>
          <a:p>
            <a:fld id="{C582E414-0DDA-9F4D-A88C-45BC487B2254}" type="slidenum">
              <a:rPr lang="en-US" smtClean="0"/>
              <a:pPr/>
              <a:t>3</a:t>
            </a:fld>
            <a:endParaRPr lang="en-US"/>
          </a:p>
        </p:txBody>
      </p:sp>
      <p:sp>
        <p:nvSpPr>
          <p:cNvPr id="6" name="TextBox 5"/>
          <p:cNvSpPr txBox="1"/>
          <p:nvPr/>
        </p:nvSpPr>
        <p:spPr>
          <a:xfrm>
            <a:off x="3611711" y="6581001"/>
            <a:ext cx="2184613" cy="276999"/>
          </a:xfrm>
          <a:prstGeom prst="rect">
            <a:avLst/>
          </a:prstGeom>
          <a:noFill/>
        </p:spPr>
        <p:txBody>
          <a:bodyPr wrap="none" rtlCol="0">
            <a:spAutoFit/>
          </a:bodyPr>
          <a:lstStyle/>
          <a:p>
            <a:r>
              <a:rPr lang="hu-HU" sz="1200" dirty="0"/>
              <a:t>Phys. Rev. Lett. 116, 061102 (2016)</a:t>
            </a:r>
            <a:endParaRPr lang="en-US" sz="1200" dirty="0"/>
          </a:p>
        </p:txBody>
      </p:sp>
    </p:spTree>
    <p:extLst>
      <p:ext uri="{BB962C8B-B14F-4D97-AF65-F5344CB8AC3E}">
        <p14:creationId xmlns:p14="http://schemas.microsoft.com/office/powerpoint/2010/main" val="1871584540"/>
      </p:ext>
    </p:extLst>
  </p:cSld>
  <p:clrMapOvr>
    <a:masterClrMapping/>
  </p:clrMapOvr>
  <p:transition xmlns:p14="http://schemas.microsoft.com/office/powerpoint/2010/main" advClick="0" advTm="1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82E414-0DDA-9F4D-A88C-45BC487B2254}" type="slidenum">
              <a:rPr lang="en-US" smtClean="0"/>
              <a:pPr/>
              <a:t>4</a:t>
            </a:fld>
            <a:endParaRPr lang="en-US"/>
          </a:p>
        </p:txBody>
      </p:sp>
      <p:pic>
        <p:nvPicPr>
          <p:cNvPr id="7" name="Content Placeholder 6"/>
          <p:cNvPicPr>
            <a:picLocks noGrp="1" noChangeAspect="1"/>
          </p:cNvPicPr>
          <p:nvPr>
            <p:ph idx="1"/>
          </p:nvPr>
        </p:nvPicPr>
        <p:blipFill rotWithShape="1">
          <a:blip r:embed="rId2"/>
          <a:srcRect l="1206" r="476"/>
          <a:stretch/>
        </p:blipFill>
        <p:spPr>
          <a:xfrm>
            <a:off x="727437" y="498325"/>
            <a:ext cx="7857876" cy="6359675"/>
          </a:xfrm>
        </p:spPr>
      </p:pic>
      <p:sp>
        <p:nvSpPr>
          <p:cNvPr id="5" name="Rectangle 4"/>
          <p:cNvSpPr/>
          <p:nvPr/>
        </p:nvSpPr>
        <p:spPr bwMode="auto">
          <a:xfrm>
            <a:off x="1286225" y="2442018"/>
            <a:ext cx="6691625" cy="2328057"/>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Arial Narrow" charset="0"/>
            </a:endParaRPr>
          </a:p>
        </p:txBody>
      </p:sp>
      <p:sp>
        <p:nvSpPr>
          <p:cNvPr id="6" name="TextBox 5"/>
          <p:cNvSpPr txBox="1"/>
          <p:nvPr/>
        </p:nvSpPr>
        <p:spPr>
          <a:xfrm>
            <a:off x="3127414" y="0"/>
            <a:ext cx="2919289" cy="707886"/>
          </a:xfrm>
          <a:prstGeom prst="rect">
            <a:avLst/>
          </a:prstGeom>
          <a:noFill/>
        </p:spPr>
        <p:txBody>
          <a:bodyPr wrap="none" rtlCol="0">
            <a:spAutoFit/>
          </a:bodyPr>
          <a:lstStyle/>
          <a:p>
            <a:r>
              <a:rPr lang="en-US" sz="4000" b="1" dirty="0" smtClean="0">
                <a:solidFill>
                  <a:srgbClr val="C0504D"/>
                </a:solidFill>
              </a:rPr>
              <a:t>The detection</a:t>
            </a:r>
            <a:endParaRPr lang="en-US" sz="4000" b="1" dirty="0">
              <a:solidFill>
                <a:srgbClr val="C0504D"/>
              </a:solidFill>
            </a:endParaRPr>
          </a:p>
        </p:txBody>
      </p:sp>
      <p:sp>
        <p:nvSpPr>
          <p:cNvPr id="8" name="TextBox 7"/>
          <p:cNvSpPr txBox="1"/>
          <p:nvPr/>
        </p:nvSpPr>
        <p:spPr>
          <a:xfrm>
            <a:off x="3611711" y="6581001"/>
            <a:ext cx="2184613" cy="276999"/>
          </a:xfrm>
          <a:prstGeom prst="rect">
            <a:avLst/>
          </a:prstGeom>
          <a:noFill/>
        </p:spPr>
        <p:txBody>
          <a:bodyPr wrap="none" rtlCol="0">
            <a:spAutoFit/>
          </a:bodyPr>
          <a:lstStyle/>
          <a:p>
            <a:r>
              <a:rPr lang="hu-HU" sz="1200" dirty="0"/>
              <a:t>Phys. Rev. Lett. 116, 061102 (2016)</a:t>
            </a:r>
            <a:endParaRPr lang="en-US" sz="1200" dirty="0"/>
          </a:p>
        </p:txBody>
      </p:sp>
    </p:spTree>
    <p:extLst>
      <p:ext uri="{BB962C8B-B14F-4D97-AF65-F5344CB8AC3E}">
        <p14:creationId xmlns:p14="http://schemas.microsoft.com/office/powerpoint/2010/main" val="4229269740"/>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82E414-0DDA-9F4D-A88C-45BC487B2254}" type="slidenum">
              <a:rPr lang="en-US" smtClean="0"/>
              <a:pPr/>
              <a:t>5</a:t>
            </a:fld>
            <a:endParaRPr lang="en-US"/>
          </a:p>
        </p:txBody>
      </p:sp>
      <p:pic>
        <p:nvPicPr>
          <p:cNvPr id="7" name="Content Placeholder 6"/>
          <p:cNvPicPr>
            <a:picLocks noGrp="1" noChangeAspect="1"/>
          </p:cNvPicPr>
          <p:nvPr>
            <p:ph idx="1"/>
          </p:nvPr>
        </p:nvPicPr>
        <p:blipFill rotWithShape="1">
          <a:blip r:embed="rId2"/>
          <a:srcRect l="1206" r="476"/>
          <a:stretch/>
        </p:blipFill>
        <p:spPr>
          <a:xfrm>
            <a:off x="727437" y="498325"/>
            <a:ext cx="7857876" cy="6359675"/>
          </a:xfrm>
        </p:spPr>
      </p:pic>
      <p:sp>
        <p:nvSpPr>
          <p:cNvPr id="2" name="Rectangle 1"/>
          <p:cNvSpPr/>
          <p:nvPr/>
        </p:nvSpPr>
        <p:spPr bwMode="auto">
          <a:xfrm>
            <a:off x="846630" y="3972350"/>
            <a:ext cx="7570816" cy="732604"/>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Arial Narrow" charset="0"/>
            </a:endParaRPr>
          </a:p>
        </p:txBody>
      </p:sp>
      <p:sp>
        <p:nvSpPr>
          <p:cNvPr id="5" name="TextBox 4"/>
          <p:cNvSpPr txBox="1"/>
          <p:nvPr/>
        </p:nvSpPr>
        <p:spPr>
          <a:xfrm>
            <a:off x="3127414" y="0"/>
            <a:ext cx="2919289" cy="707886"/>
          </a:xfrm>
          <a:prstGeom prst="rect">
            <a:avLst/>
          </a:prstGeom>
          <a:noFill/>
        </p:spPr>
        <p:txBody>
          <a:bodyPr wrap="none" rtlCol="0">
            <a:spAutoFit/>
          </a:bodyPr>
          <a:lstStyle/>
          <a:p>
            <a:r>
              <a:rPr lang="en-US" sz="4000" b="1" dirty="0" smtClean="0">
                <a:solidFill>
                  <a:srgbClr val="C0504D"/>
                </a:solidFill>
              </a:rPr>
              <a:t>The detection</a:t>
            </a:r>
            <a:endParaRPr lang="en-US" sz="4000" b="1" dirty="0">
              <a:solidFill>
                <a:srgbClr val="C0504D"/>
              </a:solidFill>
            </a:endParaRPr>
          </a:p>
        </p:txBody>
      </p:sp>
      <p:sp>
        <p:nvSpPr>
          <p:cNvPr id="6" name="TextBox 5"/>
          <p:cNvSpPr txBox="1"/>
          <p:nvPr/>
        </p:nvSpPr>
        <p:spPr>
          <a:xfrm>
            <a:off x="3611711" y="6581001"/>
            <a:ext cx="2184613" cy="276999"/>
          </a:xfrm>
          <a:prstGeom prst="rect">
            <a:avLst/>
          </a:prstGeom>
          <a:noFill/>
        </p:spPr>
        <p:txBody>
          <a:bodyPr wrap="none" rtlCol="0">
            <a:spAutoFit/>
          </a:bodyPr>
          <a:lstStyle/>
          <a:p>
            <a:r>
              <a:rPr lang="hu-HU" sz="1200" dirty="0"/>
              <a:t>Phys. Rev. Lett. 116, 061102 (2016)</a:t>
            </a:r>
            <a:endParaRPr lang="en-US" sz="1200" dirty="0"/>
          </a:p>
        </p:txBody>
      </p:sp>
    </p:spTree>
    <p:extLst>
      <p:ext uri="{BB962C8B-B14F-4D97-AF65-F5344CB8AC3E}">
        <p14:creationId xmlns:p14="http://schemas.microsoft.com/office/powerpoint/2010/main" val="3169042191"/>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82E414-0DDA-9F4D-A88C-45BC487B2254}" type="slidenum">
              <a:rPr lang="en-US" smtClean="0"/>
              <a:pPr/>
              <a:t>6</a:t>
            </a:fld>
            <a:endParaRPr lang="en-US"/>
          </a:p>
        </p:txBody>
      </p:sp>
      <p:pic>
        <p:nvPicPr>
          <p:cNvPr id="7" name="Content Placeholder 6"/>
          <p:cNvPicPr>
            <a:picLocks noGrp="1" noChangeAspect="1"/>
          </p:cNvPicPr>
          <p:nvPr>
            <p:ph idx="1"/>
          </p:nvPr>
        </p:nvPicPr>
        <p:blipFill rotWithShape="1">
          <a:blip r:embed="rId2"/>
          <a:srcRect l="1206" r="476"/>
          <a:stretch/>
        </p:blipFill>
        <p:spPr>
          <a:xfrm>
            <a:off x="727437" y="498325"/>
            <a:ext cx="7857876" cy="6359675"/>
          </a:xfrm>
        </p:spPr>
      </p:pic>
      <p:sp>
        <p:nvSpPr>
          <p:cNvPr id="5" name="TextBox 4"/>
          <p:cNvSpPr txBox="1"/>
          <p:nvPr/>
        </p:nvSpPr>
        <p:spPr>
          <a:xfrm>
            <a:off x="3127414" y="0"/>
            <a:ext cx="2919289" cy="707886"/>
          </a:xfrm>
          <a:prstGeom prst="rect">
            <a:avLst/>
          </a:prstGeom>
          <a:noFill/>
        </p:spPr>
        <p:txBody>
          <a:bodyPr wrap="none" rtlCol="0">
            <a:spAutoFit/>
          </a:bodyPr>
          <a:lstStyle/>
          <a:p>
            <a:r>
              <a:rPr lang="en-US" sz="4000" b="1" dirty="0" smtClean="0">
                <a:solidFill>
                  <a:srgbClr val="C0504D"/>
                </a:solidFill>
              </a:rPr>
              <a:t>The detection</a:t>
            </a:r>
            <a:endParaRPr lang="en-US" sz="4000" b="1" dirty="0">
              <a:solidFill>
                <a:srgbClr val="C0504D"/>
              </a:solidFill>
            </a:endParaRPr>
          </a:p>
        </p:txBody>
      </p:sp>
      <p:sp>
        <p:nvSpPr>
          <p:cNvPr id="6" name="TextBox 5"/>
          <p:cNvSpPr txBox="1"/>
          <p:nvPr/>
        </p:nvSpPr>
        <p:spPr>
          <a:xfrm>
            <a:off x="3611711" y="6581001"/>
            <a:ext cx="2184613" cy="276999"/>
          </a:xfrm>
          <a:prstGeom prst="rect">
            <a:avLst/>
          </a:prstGeom>
          <a:noFill/>
        </p:spPr>
        <p:txBody>
          <a:bodyPr wrap="none" rtlCol="0">
            <a:spAutoFit/>
          </a:bodyPr>
          <a:lstStyle/>
          <a:p>
            <a:r>
              <a:rPr lang="hu-HU" sz="1200" dirty="0"/>
              <a:t>Phys. Rev. Lett. 116, 061102 (2016)</a:t>
            </a:r>
            <a:endParaRPr lang="en-US" sz="1200" dirty="0"/>
          </a:p>
        </p:txBody>
      </p:sp>
    </p:spTree>
    <p:extLst>
      <p:ext uri="{BB962C8B-B14F-4D97-AF65-F5344CB8AC3E}">
        <p14:creationId xmlns:p14="http://schemas.microsoft.com/office/powerpoint/2010/main" val="3169042191"/>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ycbc-hist-0p1s-sigma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006" y="1764110"/>
            <a:ext cx="4572000" cy="3683726"/>
          </a:xfrm>
          <a:prstGeom prst="rect">
            <a:avLst/>
          </a:prstGeom>
        </p:spPr>
      </p:pic>
      <p:pic>
        <p:nvPicPr>
          <p:cNvPr id="3" name="matchedFilter_shownSlow.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73221" y="0"/>
            <a:ext cx="3429000" cy="6858000"/>
          </a:xfrm>
          <a:prstGeom prst="rect">
            <a:avLst/>
          </a:prstGeom>
        </p:spPr>
      </p:pic>
      <p:sp>
        <p:nvSpPr>
          <p:cNvPr id="4" name="TextBox 3"/>
          <p:cNvSpPr txBox="1"/>
          <p:nvPr/>
        </p:nvSpPr>
        <p:spPr>
          <a:xfrm>
            <a:off x="3150458" y="0"/>
            <a:ext cx="2873203" cy="707886"/>
          </a:xfrm>
          <a:prstGeom prst="rect">
            <a:avLst/>
          </a:prstGeom>
          <a:noFill/>
        </p:spPr>
        <p:txBody>
          <a:bodyPr wrap="none" rtlCol="0">
            <a:spAutoFit/>
          </a:bodyPr>
          <a:lstStyle/>
          <a:p>
            <a:r>
              <a:rPr lang="en-US" sz="4000" b="1" dirty="0" smtClean="0">
                <a:solidFill>
                  <a:srgbClr val="C0504D"/>
                </a:solidFill>
              </a:rPr>
              <a:t>The statistics</a:t>
            </a:r>
            <a:endParaRPr lang="en-US" sz="4000" b="1" dirty="0">
              <a:solidFill>
                <a:srgbClr val="C0504D"/>
              </a:solidFill>
            </a:endParaRPr>
          </a:p>
        </p:txBody>
      </p:sp>
      <p:sp>
        <p:nvSpPr>
          <p:cNvPr id="5" name="TextBox 4"/>
          <p:cNvSpPr txBox="1"/>
          <p:nvPr/>
        </p:nvSpPr>
        <p:spPr>
          <a:xfrm>
            <a:off x="3611711" y="6581001"/>
            <a:ext cx="2184613" cy="276999"/>
          </a:xfrm>
          <a:prstGeom prst="rect">
            <a:avLst/>
          </a:prstGeom>
          <a:noFill/>
        </p:spPr>
        <p:txBody>
          <a:bodyPr wrap="none" rtlCol="0">
            <a:spAutoFit/>
          </a:bodyPr>
          <a:lstStyle/>
          <a:p>
            <a:r>
              <a:rPr lang="hu-HU" sz="1200" dirty="0"/>
              <a:t>Phys. Rev. Lett. 116, 061102 (2016)</a:t>
            </a:r>
            <a:endParaRPr lang="en-US" sz="1200" dirty="0"/>
          </a:p>
        </p:txBody>
      </p:sp>
    </p:spTree>
    <p:extLst>
      <p:ext uri="{BB962C8B-B14F-4D97-AF65-F5344CB8AC3E}">
        <p14:creationId xmlns:p14="http://schemas.microsoft.com/office/powerpoint/2010/main" val="2481300459"/>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Even if we don’t look for </a:t>
            </a:r>
            <a:r>
              <a:rPr lang="en-US" dirty="0" err="1" smtClean="0"/>
              <a:t>inspirals</a:t>
            </a:r>
            <a:r>
              <a:rPr lang="en-US" dirty="0" smtClean="0"/>
              <a:t>, we find it…</a:t>
            </a:r>
            <a:endParaRPr lang="en-US" dirty="0"/>
          </a:p>
        </p:txBody>
      </p:sp>
      <p:sp>
        <p:nvSpPr>
          <p:cNvPr id="2" name="Slide Number Placeholder 1"/>
          <p:cNvSpPr>
            <a:spLocks noGrp="1"/>
          </p:cNvSpPr>
          <p:nvPr>
            <p:ph type="sldNum" sz="quarter" idx="12"/>
          </p:nvPr>
        </p:nvSpPr>
        <p:spPr/>
        <p:txBody>
          <a:bodyPr/>
          <a:lstStyle/>
          <a:p>
            <a:fld id="{69D1071E-6BCB-274F-92EE-8F9B4373957D}" type="slidenum">
              <a:rPr lang="en-US" smtClean="0"/>
              <a:pPr/>
              <a:t>8</a:t>
            </a:fld>
            <a:endParaRPr lang="en-US"/>
          </a:p>
        </p:txBody>
      </p:sp>
      <p:pic>
        <p:nvPicPr>
          <p:cNvPr id="4" name="Picture 3" descr="Screen Shot 2016-03-30 at 8.23.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74" y="1259934"/>
            <a:ext cx="8775635" cy="5598066"/>
          </a:xfrm>
          <a:prstGeom prst="rect">
            <a:avLst/>
          </a:prstGeom>
        </p:spPr>
      </p:pic>
      <p:sp>
        <p:nvSpPr>
          <p:cNvPr id="5" name="TextBox 4"/>
          <p:cNvSpPr txBox="1"/>
          <p:nvPr/>
        </p:nvSpPr>
        <p:spPr>
          <a:xfrm>
            <a:off x="3611711" y="6581001"/>
            <a:ext cx="2184613" cy="276999"/>
          </a:xfrm>
          <a:prstGeom prst="rect">
            <a:avLst/>
          </a:prstGeom>
          <a:noFill/>
        </p:spPr>
        <p:txBody>
          <a:bodyPr wrap="none" rtlCol="0">
            <a:spAutoFit/>
          </a:bodyPr>
          <a:lstStyle/>
          <a:p>
            <a:r>
              <a:rPr lang="hu-HU" sz="1200" dirty="0"/>
              <a:t>Phys. Rev. Lett. 116, 061102 (2016)</a:t>
            </a:r>
            <a:endParaRPr lang="en-US" sz="1200" dirty="0"/>
          </a:p>
        </p:txBody>
      </p:sp>
    </p:spTree>
    <p:extLst>
      <p:ext uri="{BB962C8B-B14F-4D97-AF65-F5344CB8AC3E}">
        <p14:creationId xmlns:p14="http://schemas.microsoft.com/office/powerpoint/2010/main" val="3591218911"/>
      </p:ext>
    </p:extLst>
  </p:cSld>
  <p:clrMapOvr>
    <a:masterClrMapping/>
  </p:clrMapOvr>
  <p:transition xmlns:p14="http://schemas.microsoft.com/office/powerpoint/2010/main" advClick="0" advTm="1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1_vs_m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661"/>
            <a:ext cx="3276600" cy="3149600"/>
          </a:xfrm>
          <a:prstGeom prst="rect">
            <a:avLst/>
          </a:prstGeom>
        </p:spPr>
      </p:pic>
      <p:pic>
        <p:nvPicPr>
          <p:cNvPr id="3" name="Picture 2" descr="spin_vs_m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785" y="703761"/>
            <a:ext cx="3302000" cy="3111500"/>
          </a:xfrm>
          <a:prstGeom prst="rect">
            <a:avLst/>
          </a:prstGeom>
        </p:spPr>
      </p:pic>
      <p:pic>
        <p:nvPicPr>
          <p:cNvPr id="4" name="Picture 3" descr="distance_vs_inclina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07" y="3644900"/>
            <a:ext cx="3263900" cy="3213100"/>
          </a:xfrm>
          <a:prstGeom prst="rect">
            <a:avLst/>
          </a:prstGeom>
        </p:spPr>
      </p:pic>
      <p:pic>
        <p:nvPicPr>
          <p:cNvPr id="6" name="Picture 5" descr="singer_contour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1293" y="3657600"/>
            <a:ext cx="3200400" cy="3200400"/>
          </a:xfrm>
          <a:prstGeom prst="rect">
            <a:avLst/>
          </a:prstGeom>
        </p:spPr>
      </p:pic>
      <p:sp>
        <p:nvSpPr>
          <p:cNvPr id="5" name="Title 4"/>
          <p:cNvSpPr>
            <a:spLocks noGrp="1"/>
          </p:cNvSpPr>
          <p:nvPr>
            <p:ph type="title"/>
          </p:nvPr>
        </p:nvSpPr>
        <p:spPr/>
        <p:txBody>
          <a:bodyPr/>
          <a:lstStyle/>
          <a:p>
            <a:r>
              <a:rPr lang="en-US" dirty="0" smtClean="0"/>
              <a:t>Parameter estimation</a:t>
            </a:r>
            <a:endParaRPr lang="en-US" dirty="0"/>
          </a:p>
        </p:txBody>
      </p:sp>
      <p:sp>
        <p:nvSpPr>
          <p:cNvPr id="8" name="TextBox 7"/>
          <p:cNvSpPr txBox="1"/>
          <p:nvPr/>
        </p:nvSpPr>
        <p:spPr>
          <a:xfrm>
            <a:off x="3402958" y="6396335"/>
            <a:ext cx="1833505" cy="400110"/>
          </a:xfrm>
          <a:prstGeom prst="rect">
            <a:avLst/>
          </a:prstGeom>
          <a:noFill/>
        </p:spPr>
        <p:txBody>
          <a:bodyPr wrap="none" rtlCol="0">
            <a:spAutoFit/>
          </a:bodyPr>
          <a:lstStyle/>
          <a:p>
            <a:r>
              <a:rPr lang="en-US" sz="2000" dirty="0"/>
              <a:t>arXiv:1602.03840</a:t>
            </a:r>
          </a:p>
        </p:txBody>
      </p:sp>
    </p:spTree>
    <p:extLst>
      <p:ext uri="{BB962C8B-B14F-4D97-AF65-F5344CB8AC3E}">
        <p14:creationId xmlns:p14="http://schemas.microsoft.com/office/powerpoint/2010/main" val="1191454537"/>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theme/theme1.xml><?xml version="1.0" encoding="utf-8"?>
<a:theme xmlns:a="http://schemas.openxmlformats.org/drawingml/2006/main" name="S1report-0212">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S1report-0212">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Arial Narrow"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Arial Narrow" charset="0"/>
          </a:defRPr>
        </a:defPPr>
      </a:lstStyle>
    </a:lnDef>
  </a:objectDefaults>
  <a:extraClrSchemeLst>
    <a:extraClrScheme>
      <a:clrScheme name="S1report-0212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1report-021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1report-0212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1report-0212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1report-0212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1report-0212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1report-0212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S1report-0212</Template>
  <TotalTime>8023</TotalTime>
  <Words>455</Words>
  <Application>Microsoft Macintosh PowerPoint</Application>
  <PresentationFormat>On-screen Show (4:3)</PresentationFormat>
  <Paragraphs>53</Paragraphs>
  <Slides>19</Slides>
  <Notes>5</Notes>
  <HiddenSlides>0</HiddenSlides>
  <MMClips>3</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S1report-0212</vt:lpstr>
      <vt:lpstr>Observation of gravitational waves  from a binary black hole system</vt:lpstr>
      <vt:lpstr>Recent celebrated news</vt:lpstr>
      <vt:lpstr>The LIGO detectors</vt:lpstr>
      <vt:lpstr>PowerPoint Presentation</vt:lpstr>
      <vt:lpstr>PowerPoint Presentation</vt:lpstr>
      <vt:lpstr>PowerPoint Presentation</vt:lpstr>
      <vt:lpstr>PowerPoint Presentation</vt:lpstr>
      <vt:lpstr>Even if we don’t look for inspirals, we find it…</vt:lpstr>
      <vt:lpstr>Parameter estimation</vt:lpstr>
      <vt:lpstr>PowerPoint Presentation</vt:lpstr>
      <vt:lpstr>PowerPoint Presentation</vt:lpstr>
      <vt:lpstr>More references: papers.ligo.org</vt:lpstr>
      <vt:lpstr>PowerPoint Presentation</vt:lpstr>
      <vt:lpstr>LIGO Magazine</vt:lpstr>
      <vt:lpstr>PowerPoint Presentation</vt:lpstr>
      <vt:lpstr>PowerPoint Presentation</vt:lpstr>
      <vt:lpstr>PowerPoint Presentation</vt:lpstr>
      <vt:lpstr>PowerPoint Presentation</vt:lpstr>
      <vt:lpstr>PowerPoint Presentation</vt:lpstr>
    </vt:vector>
  </TitlesOfParts>
  <Company>U. Wisconsin - Milwaukee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Inspiral Group Report: S1 Preliminary Report</dc:title>
  <dc:creator>patrick</dc:creator>
  <cp:lastModifiedBy>Gabriela Gonzalez</cp:lastModifiedBy>
  <cp:revision>204</cp:revision>
  <cp:lastPrinted>2016-03-31T01:53:56Z</cp:lastPrinted>
  <dcterms:created xsi:type="dcterms:W3CDTF">2013-03-02T23:10:36Z</dcterms:created>
  <dcterms:modified xsi:type="dcterms:W3CDTF">2016-03-31T03:52:55Z</dcterms:modified>
</cp:coreProperties>
</file>