
<file path=[Content_Types].xml><?xml version="1.0" encoding="utf-8"?>
<Types xmlns="http://schemas.openxmlformats.org/package/2006/content-types">
  <Default Extension="xml" ContentType="application/xml"/>
  <Default Extension="wmf" ContentType="image/x-wmf"/>
  <Default Extension="jpg" ContentType="image/jp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5.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9.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30.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notesSlides/notesSlide31.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notesSlides/notesSlide32.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33.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34.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notesSlides/notesSlide35.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notesSlides/notesSlide36.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notesSlides/notesSlide37.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notesSlides/notesSlide38.xml" ContentType="application/vnd.openxmlformats-officedocument.presentationml.notesSlide+xml"/>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notesSlides/notesSlide39.xml" ContentType="application/vnd.openxmlformats-officedocument.presentationml.notesSlide+xml"/>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notesSlides/notesSlide40.xml" ContentType="application/vnd.openxmlformats-officedocument.presentationml.notesSlide+xml"/>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notesSlides/notesSlide41.xml" ContentType="application/vnd.openxmlformats-officedocument.presentationml.notesSlide+xml"/>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notesSlides/notesSlide42.xml" ContentType="application/vnd.openxmlformats-officedocument.presentationml.notesSlide+xml"/>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notesSlides/notesSlide43.xml" ContentType="application/vnd.openxmlformats-officedocument.presentationml.notesSlide+xml"/>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25.jpg" ContentType="image/jpeg"/>
  <Override PartName="/ppt/media/image26.jpg" ContentType="image/jpeg"/>
  <Override PartName="/ppt/notesSlides/notesSlide46.xml" ContentType="application/vnd.openxmlformats-officedocument.presentationml.notesSlide+xml"/>
  <Override PartName="/ppt/embeddings/oleObject56.bin" ContentType="application/vnd.openxmlformats-officedocument.oleObject"/>
  <Override PartName="/ppt/media/image29.jpg" ContentType="image/jpeg"/>
  <Override PartName="/ppt/notesSlides/notesSlide47.xml" ContentType="application/vnd.openxmlformats-officedocument.presentationml.notesSlide+xml"/>
  <Override PartName="/ppt/embeddings/oleObject57.bin" ContentType="application/vnd.openxmlformats-officedocument.oleObject"/>
  <Override PartName="/ppt/media/image30.jpg" ContentType="image/jpeg"/>
  <Override PartName="/ppt/notesSlides/notesSlide48.xml" ContentType="application/vnd.openxmlformats-officedocument.presentationml.notesSlide+xml"/>
  <Override PartName="/ppt/embeddings/oleObject58.bin" ContentType="application/vnd.openxmlformats-officedocument.oleObject"/>
  <Override PartName="/ppt/media/image31.jpg" ContentType="image/jpeg"/>
  <Override PartName="/ppt/notesSlides/notesSlide49.xml" ContentType="application/vnd.openxmlformats-officedocument.presentationml.notesSlide+xml"/>
  <Override PartName="/ppt/embeddings/oleObject59.bin" ContentType="application/vnd.openxmlformats-officedocument.oleObject"/>
  <Override PartName="/ppt/media/image33.jpg" ContentType="image/jpeg"/>
  <Override PartName="/ppt/media/image34.jpg" ContentType="image/jpeg"/>
  <Override PartName="/ppt/notesSlides/notesSlide50.xml" ContentType="application/vnd.openxmlformats-officedocument.presentationml.notesSlide+xml"/>
  <Override PartName="/ppt/embeddings/oleObject60.bin" ContentType="application/vnd.openxmlformats-officedocument.oleObject"/>
  <Override PartName="/ppt/media/image36.jpg" ContentType="image/jpeg"/>
  <Override PartName="/ppt/media/image37.jpg" ContentType="image/jpeg"/>
  <Override PartName="/ppt/notesSlides/notesSlide51.xml" ContentType="application/vnd.openxmlformats-officedocument.presentationml.notesSlide+xml"/>
  <Override PartName="/ppt/embeddings/oleObject61.bin" ContentType="application/vnd.openxmlformats-officedocument.oleObject"/>
  <Override PartName="/ppt/notesSlides/notesSlide52.xml" ContentType="application/vnd.openxmlformats-officedocument.presentationml.notesSlide+xml"/>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notesSlides/notesSlide53.xml" ContentType="application/vnd.openxmlformats-officedocument.presentationml.notesSlide+xml"/>
  <Override PartName="/ppt/media/image42.jpg" ContentType="image/jpeg"/>
  <Override PartName="/ppt/embeddings/oleObject66.bin" ContentType="application/vnd.openxmlformats-officedocument.oleObject"/>
  <Override PartName="/ppt/notesSlides/notesSlide54.xml" ContentType="application/vnd.openxmlformats-officedocument.presentationml.notesSlide+xml"/>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notesSlides/notesSlide55.xml" ContentType="application/vnd.openxmlformats-officedocument.presentationml.notesSlide+xml"/>
  <Override PartName="/ppt/media/image46.jpg" ContentType="image/jpeg"/>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embeddings/oleObject70.bin" ContentType="application/vnd.openxmlformats-officedocument.oleObject"/>
  <Override PartName="/ppt/notesSlides/notesSlide60.xml" ContentType="application/vnd.openxmlformats-officedocument.presentationml.notesSlide+xml"/>
  <Override PartName="/ppt/embeddings/oleObject71.bin" ContentType="application/vnd.openxmlformats-officedocument.oleObject"/>
  <Override PartName="/ppt/notesSlides/notesSlide61.xml" ContentType="application/vnd.openxmlformats-officedocument.presentationml.notesSlide+xml"/>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notesSlides/notesSlide62.xml" ContentType="application/vnd.openxmlformats-officedocument.presentationml.notesSlide+xml"/>
  <Override PartName="/ppt/notesSlides/notesSlide63.xml" ContentType="application/vnd.openxmlformats-officedocument.presentationml.notesSlide+xml"/>
  <Override PartName="/ppt/embeddings/oleObject79.bin" ContentType="application/vnd.openxmlformats-officedocument.oleObject"/>
  <Override PartName="/ppt/embeddings/oleObject80.bin" ContentType="application/vnd.openxmlformats-officedocument.oleObject"/>
  <Override PartName="/ppt/notesSlides/notesSlide64.xml" ContentType="application/vnd.openxmlformats-officedocument.presentationml.notesSlide+xml"/>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notesSlides/notesSlide69.xml" ContentType="application/vnd.openxmlformats-officedocument.presentationml.notesSlide+xml"/>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notesSlides/notesSlide70.xml" ContentType="application/vnd.openxmlformats-officedocument.presentationml.notesSlide+xml"/>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notesSlides/notesSlide71.xml" ContentType="application/vnd.openxmlformats-officedocument.presentationml.notesSlide+xml"/>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notesSlides/notesSlide75.xml" ContentType="application/vnd.openxmlformats-officedocument.presentationml.notesSlide+xml"/>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notesSlides/notesSlide76.xml" ContentType="application/vnd.openxmlformats-officedocument.presentationml.notesSlide+xml"/>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embeddings/oleObject112.bin" ContentType="application/vnd.openxmlformats-officedocument.oleObject"/>
  <Override PartName="/ppt/embeddings/oleObject113.bin" ContentType="application/vnd.openxmlformats-officedocument.oleObject"/>
  <Override PartName="/ppt/notesSlides/notesSlide77.xml" ContentType="application/vnd.openxmlformats-officedocument.presentationml.notesSlide+xml"/>
  <Override PartName="/ppt/embeddings/oleObject114.bin" ContentType="application/vnd.openxmlformats-officedocument.oleObject"/>
  <Override PartName="/ppt/embeddings/oleObject115.bin" ContentType="application/vnd.openxmlformats-officedocument.oleObject"/>
  <Override PartName="/ppt/embeddings/oleObject116.bin" ContentType="application/vnd.openxmlformats-officedocument.oleObject"/>
  <Override PartName="/ppt/embeddings/oleObject117.bin" ContentType="application/vnd.openxmlformats-officedocument.oleObject"/>
  <Override PartName="/ppt/embeddings/oleObject118.bin" ContentType="application/vnd.openxmlformats-officedocument.oleObject"/>
  <Override PartName="/ppt/notesSlides/notesSlide78.xml" ContentType="application/vnd.openxmlformats-officedocument.presentationml.notesSlide+xml"/>
  <Override PartName="/ppt/embeddings/oleObject119.bin" ContentType="application/vnd.openxmlformats-officedocument.oleObject"/>
  <Override PartName="/ppt/embeddings/oleObject120.bin" ContentType="application/vnd.openxmlformats-officedocument.oleObject"/>
  <Override PartName="/ppt/embeddings/oleObject121.bin" ContentType="application/vnd.openxmlformats-officedocument.oleObject"/>
  <Override PartName="/ppt/embeddings/oleObject122.bin" ContentType="application/vnd.openxmlformats-officedocument.oleObject"/>
  <Override PartName="/ppt/embeddings/oleObject123.bin" ContentType="application/vnd.openxmlformats-officedocument.oleObject"/>
  <Override PartName="/ppt/embeddings/oleObject124.bin" ContentType="application/vnd.openxmlformats-officedocument.oleObject"/>
  <Override PartName="/ppt/notesSlides/notesSlide79.xml" ContentType="application/vnd.openxmlformats-officedocument.presentationml.notesSlide+xml"/>
  <Override PartName="/ppt/embeddings/oleObject125.bin" ContentType="application/vnd.openxmlformats-officedocument.oleObject"/>
  <Override PartName="/ppt/embeddings/oleObject126.bin" ContentType="application/vnd.openxmlformats-officedocument.oleObject"/>
  <Override PartName="/ppt/embeddings/oleObject127.bin" ContentType="application/vnd.openxmlformats-officedocument.oleObject"/>
  <Override PartName="/ppt/embeddings/oleObject128.bin" ContentType="application/vnd.openxmlformats-officedocument.oleObject"/>
  <Override PartName="/ppt/embeddings/oleObject129.bin" ContentType="application/vnd.openxmlformats-officedocument.oleObject"/>
  <Override PartName="/ppt/embeddings/oleObject130.bin" ContentType="application/vnd.openxmlformats-officedocument.oleObject"/>
  <Override PartName="/ppt/notesSlides/notesSlide80.xml" ContentType="application/vnd.openxmlformats-officedocument.presentationml.notesSlide+xml"/>
  <Override PartName="/ppt/embeddings/oleObject131.bin" ContentType="application/vnd.openxmlformats-officedocument.oleObject"/>
  <Override PartName="/ppt/embeddings/oleObject132.bin" ContentType="application/vnd.openxmlformats-officedocument.oleObject"/>
  <Override PartName="/ppt/embeddings/oleObject133.bin" ContentType="application/vnd.openxmlformats-officedocument.oleObject"/>
  <Override PartName="/ppt/embeddings/oleObject134.bin" ContentType="application/vnd.openxmlformats-officedocument.oleObject"/>
  <Override PartName="/ppt/embeddings/oleObject135.bin" ContentType="application/vnd.openxmlformats-officedocument.oleObject"/>
  <Override PartName="/ppt/embeddings/oleObject136.bin" ContentType="application/vnd.openxmlformats-officedocument.oleObject"/>
  <Override PartName="/ppt/notesSlides/notesSlide81.xml" ContentType="application/vnd.openxmlformats-officedocument.presentationml.notesSlide+xml"/>
  <Override PartName="/ppt/embeddings/oleObject137.bin" ContentType="application/vnd.openxmlformats-officedocument.oleObject"/>
  <Override PartName="/ppt/embeddings/oleObject138.bin" ContentType="application/vnd.openxmlformats-officedocument.oleObject"/>
  <Override PartName="/ppt/embeddings/oleObject139.bin" ContentType="application/vnd.openxmlformats-officedocument.oleObject"/>
  <Override PartName="/ppt/embeddings/oleObject140.bin" ContentType="application/vnd.openxmlformats-officedocument.oleObject"/>
  <Override PartName="/ppt/embeddings/oleObject141.bin" ContentType="application/vnd.openxmlformats-officedocument.oleObject"/>
  <Override PartName="/ppt/embeddings/oleObject142.bin" ContentType="application/vnd.openxmlformats-officedocument.oleObject"/>
  <Override PartName="/ppt/notesSlides/notesSlide82.xml" ContentType="application/vnd.openxmlformats-officedocument.presentationml.notesSlide+xml"/>
  <Override PartName="/ppt/embeddings/oleObject143.bin" ContentType="application/vnd.openxmlformats-officedocument.oleObject"/>
  <Override PartName="/ppt/embeddings/oleObject144.bin" ContentType="application/vnd.openxmlformats-officedocument.oleObject"/>
  <Override PartName="/ppt/embeddings/oleObject145.bin" ContentType="application/vnd.openxmlformats-officedocument.oleObject"/>
  <Override PartName="/ppt/embeddings/oleObject146.bin" ContentType="application/vnd.openxmlformats-officedocument.oleObject"/>
  <Override PartName="/ppt/embeddings/oleObject147.bin" ContentType="application/vnd.openxmlformats-officedocument.oleObject"/>
  <Override PartName="/ppt/embeddings/oleObject148.bin" ContentType="application/vnd.openxmlformats-officedocument.oleObject"/>
  <Override PartName="/ppt/notesSlides/notesSlide83.xml" ContentType="application/vnd.openxmlformats-officedocument.presentationml.notesSlide+xml"/>
  <Override PartName="/ppt/embeddings/oleObject149.bin" ContentType="application/vnd.openxmlformats-officedocument.oleObject"/>
  <Override PartName="/ppt/embeddings/oleObject150.bin" ContentType="application/vnd.openxmlformats-officedocument.oleObject"/>
  <Override PartName="/ppt/notesSlides/notesSlide84.xml" ContentType="application/vnd.openxmlformats-officedocument.presentationml.notesSlide+xml"/>
  <Override PartName="/ppt/embeddings/oleObject151.bin" ContentType="application/vnd.openxmlformats-officedocument.oleObject"/>
  <Override PartName="/ppt/embeddings/oleObject152.bin" ContentType="application/vnd.openxmlformats-officedocument.oleObject"/>
  <Override PartName="/ppt/notesSlides/notesSlide85.xml" ContentType="application/vnd.openxmlformats-officedocument.presentationml.notesSlide+xml"/>
  <Override PartName="/ppt/embeddings/oleObject153.bin" ContentType="application/vnd.openxmlformats-officedocument.oleObject"/>
  <Override PartName="/ppt/embeddings/oleObject154.bin" ContentType="application/vnd.openxmlformats-officedocument.oleObject"/>
  <Override PartName="/ppt/notesSlides/notesSlide86.xml" ContentType="application/vnd.openxmlformats-officedocument.presentationml.notesSlide+xml"/>
  <Override PartName="/ppt/embeddings/oleObject155.bin" ContentType="application/vnd.openxmlformats-officedocument.oleObject"/>
  <Override PartName="/ppt/embeddings/oleObject156.bin" ContentType="application/vnd.openxmlformats-officedocument.oleObject"/>
  <Override PartName="/ppt/notesSlides/notesSlide87.xml" ContentType="application/vnd.openxmlformats-officedocument.presentationml.notesSlide+xml"/>
  <Override PartName="/ppt/media/image73.jpg" ContentType="image/jpeg"/>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media/image74.jpg" ContentType="image/jpeg"/>
  <Override PartName="/ppt/notesSlides/notesSlide92.xml" ContentType="application/vnd.openxmlformats-officedocument.presentationml.notesSlide+xml"/>
  <Override PartName="/ppt/notesSlides/notesSlide93.xml" ContentType="application/vnd.openxmlformats-officedocument.presentationml.notesSlide+xml"/>
  <Override PartName="/ppt/media/image75.jpg" ContentType="image/jpeg"/>
  <Override PartName="/ppt/notesSlides/notesSlide94.xml" ContentType="application/vnd.openxmlformats-officedocument.presentationml.notesSlide+xml"/>
  <Override PartName="/ppt/media/image76.jpg" ContentType="image/jpeg"/>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embeddings/oleObject157.bin" ContentType="application/vnd.openxmlformats-officedocument.oleObject"/>
  <Override PartName="/ppt/notesSlides/notesSlide100.xml" ContentType="application/vnd.openxmlformats-officedocument.presentationml.notesSlide+xml"/>
  <Override PartName="/ppt/media/image78.jpg" ContentType="image/jpeg"/>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media/image80.jpg" ContentType="image/jpeg"/>
  <Override PartName="/ppt/embeddings/oleObject158.bin" ContentType="application/vnd.openxmlformats-officedocument.oleObject"/>
  <Override PartName="/ppt/notesSlides/notesSlide106.xml" ContentType="application/vnd.openxmlformats-officedocument.presentationml.notesSlide+xml"/>
  <Override PartName="/ppt/media/image81.jpg" ContentType="image/jpeg"/>
  <Override PartName="/ppt/embeddings/oleObject159.bin" ContentType="application/vnd.openxmlformats-officedocument.oleObject"/>
  <Override PartName="/ppt/notesSlides/notesSlide107.xml" ContentType="application/vnd.openxmlformats-officedocument.presentationml.notesSlide+xml"/>
  <Override PartName="/ppt/media/image82.jpg" ContentType="image/jpeg"/>
  <Override PartName="/ppt/embeddings/oleObject160.bin" ContentType="application/vnd.openxmlformats-officedocument.oleObject"/>
  <Override PartName="/ppt/notesSlides/notesSlide108.xml" ContentType="application/vnd.openxmlformats-officedocument.presentationml.notesSlide+xml"/>
  <Override PartName="/ppt/media/image83.jpg" ContentType="image/jpeg"/>
  <Override PartName="/ppt/embeddings/oleObject161.bin" ContentType="application/vnd.openxmlformats-officedocument.oleObject"/>
  <Override PartName="/ppt/notesSlides/notesSlide109.xml" ContentType="application/vnd.openxmlformats-officedocument.presentationml.notesSlide+xml"/>
  <Override PartName="/ppt/media/image84.jpg" ContentType="image/jpeg"/>
  <Override PartName="/ppt/embeddings/oleObject162.bin" ContentType="application/vnd.openxmlformats-officedocument.oleObject"/>
  <Override PartName="/ppt/notesSlides/notesSlide110.xml" ContentType="application/vnd.openxmlformats-officedocument.presentationml.notesSlide+xml"/>
  <Override PartName="/ppt/embeddings/oleObject163.bin" ContentType="application/vnd.openxmlformats-officedocument.oleObject"/>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media/image85.jpg" ContentType="image/jpeg"/>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embeddings/oleObject164.bin" ContentType="application/vnd.openxmlformats-officedocument.oleObject"/>
  <Override PartName="/ppt/notesSlides/notesSlide117.xml" ContentType="application/vnd.openxmlformats-officedocument.presentationml.notesSlide+xml"/>
  <Override PartName="/ppt/embeddings/oleObject165.bin" ContentType="application/vnd.openxmlformats-officedocument.oleObject"/>
  <Override PartName="/ppt/embeddings/oleObject166.bin" ContentType="application/vnd.openxmlformats-officedocument.oleObject"/>
  <Override PartName="/ppt/notesSlides/notesSlide118.xml" ContentType="application/vnd.openxmlformats-officedocument.presentationml.notesSlide+xml"/>
  <Override PartName="/ppt/embeddings/oleObject167.bin" ContentType="application/vnd.openxmlformats-officedocument.oleObject"/>
  <Override PartName="/ppt/embeddings/oleObject168.bin" ContentType="application/vnd.openxmlformats-officedocument.oleObject"/>
  <Override PartName="/ppt/notesSlides/notesSlide119.xml" ContentType="application/vnd.openxmlformats-officedocument.presentationml.notesSlide+xml"/>
  <Override PartName="/ppt/embeddings/oleObject169.bin" ContentType="application/vnd.openxmlformats-officedocument.oleObject"/>
  <Override PartName="/ppt/embeddings/oleObject170.bin" ContentType="application/vnd.openxmlformats-officedocument.oleObject"/>
  <Override PartName="/ppt/embeddings/oleObject171.bin" ContentType="application/vnd.openxmlformats-officedocument.oleObject"/>
  <Override PartName="/ppt/embeddings/oleObject172.bin" ContentType="application/vnd.openxmlformats-officedocument.oleObject"/>
  <Override PartName="/ppt/notesSlides/notesSlide120.xml" ContentType="application/vnd.openxmlformats-officedocument.presentationml.notesSlide+xml"/>
  <Override PartName="/ppt/embeddings/oleObject173.bin" ContentType="application/vnd.openxmlformats-officedocument.oleObject"/>
  <Override PartName="/ppt/notesSlides/notesSlide121.xml" ContentType="application/vnd.openxmlformats-officedocument.presentationml.notesSlide+xml"/>
  <Override PartName="/ppt/embeddings/oleObject174.bin" ContentType="application/vnd.openxmlformats-officedocument.oleObject"/>
  <Override PartName="/ppt/embeddings/oleObject175.bin" ContentType="application/vnd.openxmlformats-officedocument.oleObject"/>
  <Override PartName="/ppt/notesSlides/notesSlide122.xml" ContentType="application/vnd.openxmlformats-officedocument.presentationml.notesSlide+xml"/>
  <Override PartName="/ppt/embeddings/oleObject176.bin" ContentType="application/vnd.openxmlformats-officedocument.oleObject"/>
  <Override PartName="/ppt/embeddings/oleObject177.bin" ContentType="application/vnd.openxmlformats-officedocument.oleObject"/>
  <Override PartName="/ppt/notesSlides/notesSlide123.xml" ContentType="application/vnd.openxmlformats-officedocument.presentationml.notesSlide+xml"/>
  <Override PartName="/ppt/media/image91.jpg" ContentType="image/jpeg"/>
  <Override PartName="/ppt/notesSlides/notesSlide124.xml" ContentType="application/vnd.openxmlformats-officedocument.presentationml.notesSlide+xml"/>
  <Override PartName="/ppt/media/image92.jpg" ContentType="image/jpeg"/>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embeddings/oleObject178.bin" ContentType="application/vnd.openxmlformats-officedocument.oleObject"/>
  <Override PartName="/ppt/embeddings/oleObject179.bin" ContentType="application/vnd.openxmlformats-officedocument.oleObject"/>
  <Override PartName="/ppt/embeddings/oleObject180.bin" ContentType="application/vnd.openxmlformats-officedocument.oleObject"/>
  <Override PartName="/ppt/embeddings/oleObject181.bin" ContentType="application/vnd.openxmlformats-officedocument.oleObject"/>
  <Override PartName="/ppt/notesSlides/notesSlide129.xml" ContentType="application/vnd.openxmlformats-officedocument.presentationml.notesSlide+xml"/>
  <Override PartName="/ppt/media/image97.jpg" ContentType="image/jpeg"/>
  <Override PartName="/ppt/notesSlides/notesSlide130.xml" ContentType="application/vnd.openxmlformats-officedocument.presentationml.notesSlide+xml"/>
  <Override PartName="/ppt/embeddings/oleObject182.bin" ContentType="application/vnd.openxmlformats-officedocument.oleObject"/>
  <Override PartName="/ppt/embeddings/oleObject183.bin" ContentType="application/vnd.openxmlformats-officedocument.oleObject"/>
  <Override PartName="/ppt/embeddings/oleObject184.bin" ContentType="application/vnd.openxmlformats-officedocument.oleObject"/>
  <Override PartName="/ppt/embeddings/oleObject185.bin" ContentType="application/vnd.openxmlformats-officedocument.oleObject"/>
  <Override PartName="/ppt/notesSlides/notesSlide131.xml" ContentType="application/vnd.openxmlformats-officedocument.presentationml.notesSlide+xml"/>
  <Override PartName="/ppt/embeddings/oleObject186.bin" ContentType="application/vnd.openxmlformats-officedocument.oleObject"/>
  <Override PartName="/ppt/embeddings/oleObject187.bin" ContentType="application/vnd.openxmlformats-officedocument.oleObject"/>
  <Override PartName="/ppt/embeddings/oleObject188.bin" ContentType="application/vnd.openxmlformats-officedocument.oleObject"/>
  <Override PartName="/ppt/media/image101.jpg" ContentType="image/jpeg"/>
  <Override PartName="/ppt/embeddings/oleObject189.bin" ContentType="application/vnd.openxmlformats-officedocument.oleObject"/>
  <Override PartName="/ppt/notesSlides/notesSlide132.xml" ContentType="application/vnd.openxmlformats-officedocument.presentationml.notesSlide+xml"/>
  <Override PartName="/ppt/embeddings/oleObject190.bin" ContentType="application/vnd.openxmlformats-officedocument.oleObject"/>
  <Override PartName="/ppt/embeddings/oleObject191.bin" ContentType="application/vnd.openxmlformats-officedocument.oleObject"/>
  <Override PartName="/ppt/embeddings/oleObject192.bin" ContentType="application/vnd.openxmlformats-officedocument.oleObject"/>
  <Override PartName="/ppt/embeddings/oleObject193.bin" ContentType="application/vnd.openxmlformats-officedocument.oleObject"/>
  <Override PartName="/ppt/notesSlides/notesSlide133.xml" ContentType="application/vnd.openxmlformats-officedocument.presentationml.notesSlide+xml"/>
  <Override PartName="/ppt/notesSlides/notesSlide134.xml" ContentType="application/vnd.openxmlformats-officedocument.presentationml.notesSlide+xml"/>
  <Override PartName="/ppt/embeddings/oleObject194.bin" ContentType="application/vnd.openxmlformats-officedocument.oleObject"/>
  <Override PartName="/ppt/notesSlides/notesSlide135.xml" ContentType="application/vnd.openxmlformats-officedocument.presentationml.notesSlide+xml"/>
  <Override PartName="/ppt/embeddings/oleObject195.bin" ContentType="application/vnd.openxmlformats-officedocument.oleObject"/>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media/image107.jpg" ContentType="image/jpeg"/>
  <Override PartName="/ppt/notesSlides/notesSlide144.xml" ContentType="application/vnd.openxmlformats-officedocument.presentationml.notesSlide+xml"/>
  <Override PartName="/ppt/media/image108.jpg" ContentType="image/jpeg"/>
  <Override PartName="/ppt/notesSlides/notesSlide145.xml" ContentType="application/vnd.openxmlformats-officedocument.presentationml.notesSlide+xml"/>
  <Override PartName="/ppt/media/image109.jpg" ContentType="image/jpeg"/>
  <Override PartName="/ppt/notesSlides/notesSlide146.xml" ContentType="application/vnd.openxmlformats-officedocument.presentationml.notesSlide+xml"/>
  <Override PartName="/ppt/media/image110.jpg" ContentType="image/jpeg"/>
  <Override PartName="/ppt/notesSlides/notesSlide147.xml" ContentType="application/vnd.openxmlformats-officedocument.presentationml.notesSlide+xml"/>
  <Override PartName="/ppt/media/image111.jpg" ContentType="image/jpeg"/>
  <Override PartName="/ppt/notesSlides/notesSlide148.xml" ContentType="application/vnd.openxmlformats-officedocument.presentationml.notesSlide+xml"/>
  <Override PartName="/ppt/media/image112.jpg" ContentType="image/jpeg"/>
  <Override PartName="/ppt/notesSlides/notesSlide149.xml" ContentType="application/vnd.openxmlformats-officedocument.presentationml.notesSlide+xml"/>
  <Override PartName="/ppt/media/image113.jpg" ContentType="image/jpeg"/>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media/image114.jpg" ContentType="image/jpeg"/>
  <Override PartName="/ppt/notesSlides/notesSlide153.xml" ContentType="application/vnd.openxmlformats-officedocument.presentationml.notesSlide+xml"/>
  <Override PartName="/ppt/media/image115.jpg" ContentType="image/jpeg"/>
  <Override PartName="/ppt/notesSlides/notesSlide154.xml" ContentType="application/vnd.openxmlformats-officedocument.presentationml.notesSlide+xml"/>
  <Override PartName="/ppt/notesSlides/notesSlide155.xml" ContentType="application/vnd.openxmlformats-officedocument.presentationml.notesSlide+xml"/>
  <Override PartName="/ppt/media/image116.jpg" ContentType="image/jpeg"/>
  <Override PartName="/ppt/notesSlides/notesSlide156.xml" ContentType="application/vnd.openxmlformats-officedocument.presentationml.notesSlide+xml"/>
  <Override PartName="/ppt/media/image117.jpg" ContentType="image/jpeg"/>
  <Override PartName="/ppt/notesSlides/notesSlide157.xml" ContentType="application/vnd.openxmlformats-officedocument.presentationml.notesSlide+xml"/>
  <Override PartName="/ppt/notesSlides/notesSlide158.xml" ContentType="application/vnd.openxmlformats-officedocument.presentationml.notesSlide+xml"/>
  <Override PartName="/ppt/media/image120.jpg" ContentType="image/jpeg"/>
  <Override PartName="/ppt/embeddings/oleObject196.bin" ContentType="application/vnd.openxmlformats-officedocument.oleObject"/>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embeddings/oleObject197.bin" ContentType="application/vnd.openxmlformats-officedocument.oleObject"/>
  <Override PartName="/ppt/embeddings/oleObject198.bin" ContentType="application/vnd.openxmlformats-officedocument.oleObject"/>
  <Override PartName="/ppt/embeddings/oleObject199.bin" ContentType="application/vnd.openxmlformats-officedocument.oleObject"/>
  <Override PartName="/ppt/embeddings/oleObject200.bin" ContentType="application/vnd.openxmlformats-officedocument.oleObject"/>
  <Override PartName="/ppt/notesSlides/notesSlide186.xml" ContentType="application/vnd.openxmlformats-officedocument.presentationml.notesSlide+xml"/>
  <Override PartName="/ppt/notesSlides/notesSlide187.xml" ContentType="application/vnd.openxmlformats-officedocument.presentationml.notesSlide+xml"/>
  <Override PartName="/ppt/embeddings/oleObject201.bin" ContentType="application/vnd.openxmlformats-officedocument.oleObject"/>
  <Override PartName="/ppt/embeddings/oleObject202.bin" ContentType="application/vnd.openxmlformats-officedocument.oleObject"/>
  <Override PartName="/ppt/notesSlides/notesSlide188.xml" ContentType="application/vnd.openxmlformats-officedocument.presentationml.notesSlide+xml"/>
  <Override PartName="/ppt/embeddings/oleObject203.bin" ContentType="application/vnd.openxmlformats-officedocument.oleObject"/>
  <Override PartName="/ppt/embeddings/oleObject204.bin" ContentType="application/vnd.openxmlformats-officedocument.oleObject"/>
  <Override PartName="/ppt/embeddings/oleObject205.bin" ContentType="application/vnd.openxmlformats-officedocument.oleObject"/>
  <Override PartName="/ppt/embeddings/oleObject206.bin" ContentType="application/vnd.openxmlformats-officedocument.oleObject"/>
  <Override PartName="/ppt/notesSlides/notesSlide189.xml" ContentType="application/vnd.openxmlformats-officedocument.presentationml.notesSlide+xml"/>
  <Override PartName="/ppt/embeddings/oleObject207.bin" ContentType="application/vnd.openxmlformats-officedocument.oleObject"/>
  <Override PartName="/ppt/embeddings/oleObject208.bin" ContentType="application/vnd.openxmlformats-officedocument.oleObject"/>
  <Override PartName="/ppt/embeddings/oleObject209.bin" ContentType="application/vnd.openxmlformats-officedocument.oleObject"/>
  <Override PartName="/ppt/embeddings/oleObject210.bin" ContentType="application/vnd.openxmlformats-officedocument.oleObject"/>
  <Override PartName="/ppt/embeddings/oleObject211.bin" ContentType="application/vnd.openxmlformats-officedocument.oleObject"/>
  <Override PartName="/ppt/embeddings/oleObject212.bin" ContentType="application/vnd.openxmlformats-officedocument.oleObject"/>
  <Override PartName="/ppt/notesSlides/notesSlide190.xml" ContentType="application/vnd.openxmlformats-officedocument.presentationml.notesSlide+xml"/>
  <Override PartName="/ppt/embeddings/oleObject213.bin" ContentType="application/vnd.openxmlformats-officedocument.oleObject"/>
  <Override PartName="/ppt/embeddings/oleObject214.bin" ContentType="application/vnd.openxmlformats-officedocument.oleObject"/>
  <Override PartName="/ppt/embeddings/oleObject215.bin" ContentType="application/vnd.openxmlformats-officedocument.oleObject"/>
  <Override PartName="/ppt/embeddings/oleObject216.bin" ContentType="application/vnd.openxmlformats-officedocument.oleObject"/>
  <Override PartName="/ppt/embeddings/oleObject217.bin" ContentType="application/vnd.openxmlformats-officedocument.oleObject"/>
  <Override PartName="/ppt/embeddings/oleObject218.bin" ContentType="application/vnd.openxmlformats-officedocument.oleObject"/>
  <Override PartName="/ppt/embeddings/oleObject219.bin" ContentType="application/vnd.openxmlformats-officedocument.oleObject"/>
  <Override PartName="/ppt/embeddings/oleObject220.bin" ContentType="application/vnd.openxmlformats-officedocument.oleObject"/>
  <Override PartName="/ppt/notesSlides/notesSlide191.xml" ContentType="application/vnd.openxmlformats-officedocument.presentationml.notesSlide+xml"/>
  <Override PartName="/ppt/embeddings/oleObject221.bin" ContentType="application/vnd.openxmlformats-officedocument.oleObject"/>
  <Override PartName="/ppt/embeddings/oleObject222.bin" ContentType="application/vnd.openxmlformats-officedocument.oleObject"/>
  <Override PartName="/ppt/embeddings/oleObject223.bin" ContentType="application/vnd.openxmlformats-officedocument.oleObject"/>
  <Override PartName="/ppt/embeddings/oleObject224.bin" ContentType="application/vnd.openxmlformats-officedocument.oleObject"/>
  <Override PartName="/ppt/embeddings/oleObject225.bin" ContentType="application/vnd.openxmlformats-officedocument.oleObject"/>
  <Override PartName="/ppt/embeddings/oleObject226.bin" ContentType="application/vnd.openxmlformats-officedocument.oleObject"/>
  <Override PartName="/ppt/embeddings/oleObject227.bin" ContentType="application/vnd.openxmlformats-officedocument.oleObject"/>
  <Override PartName="/ppt/embeddings/oleObject228.bin" ContentType="application/vnd.openxmlformats-officedocument.oleObject"/>
  <Override PartName="/ppt/embeddings/oleObject229.bin" ContentType="application/vnd.openxmlformats-officedocument.oleObject"/>
  <Override PartName="/ppt/notesSlides/notesSlide192.xml" ContentType="application/vnd.openxmlformats-officedocument.presentationml.notesSlide+xml"/>
  <Override PartName="/ppt/media/image155.jpg" ContentType="image/jpeg"/>
  <Override PartName="/ppt/media/image156.jpg" ContentType="image/jpeg"/>
  <Override PartName="/ppt/embeddings/oleObject230.bin" ContentType="application/vnd.openxmlformats-officedocument.oleObject"/>
  <Override PartName="/ppt/embeddings/oleObject231.bin" ContentType="application/vnd.openxmlformats-officedocument.oleObject"/>
  <Override PartName="/ppt/notesSlides/notesSlide193.xml" ContentType="application/vnd.openxmlformats-officedocument.presentationml.notesSlide+xml"/>
  <Override PartName="/ppt/embeddings/oleObject232.bin" ContentType="application/vnd.openxmlformats-officedocument.oleObject"/>
  <Override PartName="/ppt/embeddings/oleObject233.bin" ContentType="application/vnd.openxmlformats-officedocument.oleObject"/>
  <Override PartName="/ppt/notesSlides/notesSlide194.xml" ContentType="application/vnd.openxmlformats-officedocument.presentationml.notesSlide+xml"/>
  <Override PartName="/ppt/media/image157.jpg" ContentType="image/jpeg"/>
  <Override PartName="/ppt/embeddings/oleObject234.bin" ContentType="application/vnd.openxmlformats-officedocument.oleObject"/>
  <Override PartName="/ppt/embeddings/oleObject235.bin" ContentType="application/vnd.openxmlformats-officedocument.oleObject"/>
  <Override PartName="/ppt/notesSlides/notesSlide195.xml" ContentType="application/vnd.openxmlformats-officedocument.presentationml.notesSlide+xml"/>
  <Override PartName="/ppt/embeddings/oleObject236.bin" ContentType="application/vnd.openxmlformats-officedocument.oleObject"/>
  <Override PartName="/ppt/embeddings/oleObject237.bin" ContentType="application/vnd.openxmlformats-officedocument.oleObject"/>
  <Override PartName="/ppt/embeddings/oleObject238.bin" ContentType="application/vnd.openxmlformats-officedocument.oleObject"/>
  <Override PartName="/ppt/notesSlides/notesSlide196.xml" ContentType="application/vnd.openxmlformats-officedocument.presentationml.notesSlide+xml"/>
  <Override PartName="/ppt/notesSlides/notesSlide197.xml" ContentType="application/vnd.openxmlformats-officedocument.presentationml.notesSlide+xml"/>
  <Override PartName="/ppt/media/image159.jpg" ContentType="image/jpeg"/>
  <Override PartName="/ppt/notesSlides/notesSlide198.xml" ContentType="application/vnd.openxmlformats-officedocument.presentationml.notesSlide+xml"/>
  <Override PartName="/ppt/media/image160.jpg" ContentType="image/jpeg"/>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media/image161.jpg" ContentType="image/jpeg"/>
  <Override PartName="/ppt/notesSlides/notesSlide203.xml" ContentType="application/vnd.openxmlformats-officedocument.presentationml.notesSlide+xml"/>
  <Override PartName="/ppt/media/image162.jpg" ContentType="image/jpeg"/>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embeddings/oleObject239.bin" ContentType="application/vnd.openxmlformats-officedocument.oleObject"/>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media/image199.jpg" ContentType="image/jpeg"/>
  <Override PartName="/ppt/notesSlides/notesSlide2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7"/>
  </p:notesMasterIdLst>
  <p:handoutMasterIdLst>
    <p:handoutMasterId r:id="rId218"/>
  </p:handoutMasterIdLst>
  <p:sldIdLst>
    <p:sldId id="256" r:id="rId2"/>
    <p:sldId id="316" r:id="rId3"/>
    <p:sldId id="318" r:id="rId4"/>
    <p:sldId id="317" r:id="rId5"/>
    <p:sldId id="297" r:id="rId6"/>
    <p:sldId id="305" r:id="rId7"/>
    <p:sldId id="260" r:id="rId8"/>
    <p:sldId id="261" r:id="rId9"/>
    <p:sldId id="262" r:id="rId10"/>
    <p:sldId id="327" r:id="rId11"/>
    <p:sldId id="263" r:id="rId12"/>
    <p:sldId id="264" r:id="rId13"/>
    <p:sldId id="267" r:id="rId14"/>
    <p:sldId id="303" r:id="rId15"/>
    <p:sldId id="269" r:id="rId16"/>
    <p:sldId id="265" r:id="rId17"/>
    <p:sldId id="270" r:id="rId18"/>
    <p:sldId id="266" r:id="rId19"/>
    <p:sldId id="271" r:id="rId20"/>
    <p:sldId id="328" r:id="rId21"/>
    <p:sldId id="272" r:id="rId22"/>
    <p:sldId id="319" r:id="rId23"/>
    <p:sldId id="320" r:id="rId24"/>
    <p:sldId id="273" r:id="rId25"/>
    <p:sldId id="337" r:id="rId26"/>
    <p:sldId id="306" r:id="rId27"/>
    <p:sldId id="275" r:id="rId28"/>
    <p:sldId id="279" r:id="rId29"/>
    <p:sldId id="287" r:id="rId30"/>
    <p:sldId id="278" r:id="rId31"/>
    <p:sldId id="276" r:id="rId32"/>
    <p:sldId id="333" r:id="rId33"/>
    <p:sldId id="334" r:id="rId34"/>
    <p:sldId id="335" r:id="rId35"/>
    <p:sldId id="281" r:id="rId36"/>
    <p:sldId id="283" r:id="rId37"/>
    <p:sldId id="282" r:id="rId38"/>
    <p:sldId id="285" r:id="rId39"/>
    <p:sldId id="284" r:id="rId40"/>
    <p:sldId id="286" r:id="rId41"/>
    <p:sldId id="336" r:id="rId42"/>
    <p:sldId id="288" r:id="rId43"/>
    <p:sldId id="289" r:id="rId44"/>
    <p:sldId id="332" r:id="rId45"/>
    <p:sldId id="299" r:id="rId46"/>
    <p:sldId id="291" r:id="rId47"/>
    <p:sldId id="293" r:id="rId48"/>
    <p:sldId id="292" r:id="rId49"/>
    <p:sldId id="330" r:id="rId50"/>
    <p:sldId id="331" r:id="rId51"/>
    <p:sldId id="295" r:id="rId52"/>
    <p:sldId id="290" r:id="rId53"/>
    <p:sldId id="294" r:id="rId54"/>
    <p:sldId id="296" r:id="rId55"/>
    <p:sldId id="301" r:id="rId56"/>
    <p:sldId id="302" r:id="rId57"/>
    <p:sldId id="300" r:id="rId58"/>
    <p:sldId id="398" r:id="rId59"/>
    <p:sldId id="502" r:id="rId60"/>
    <p:sldId id="397" r:id="rId61"/>
    <p:sldId id="418" r:id="rId62"/>
    <p:sldId id="298" r:id="rId63"/>
    <p:sldId id="504" r:id="rId64"/>
    <p:sldId id="505" r:id="rId65"/>
    <p:sldId id="391" r:id="rId66"/>
    <p:sldId id="383" r:id="rId67"/>
    <p:sldId id="392" r:id="rId68"/>
    <p:sldId id="384" r:id="rId69"/>
    <p:sldId id="390" r:id="rId70"/>
    <p:sldId id="389" r:id="rId71"/>
    <p:sldId id="385" r:id="rId72"/>
    <p:sldId id="386" r:id="rId73"/>
    <p:sldId id="393" r:id="rId74"/>
    <p:sldId id="340" r:id="rId75"/>
    <p:sldId id="339" r:id="rId76"/>
    <p:sldId id="341" r:id="rId77"/>
    <p:sldId id="344" r:id="rId78"/>
    <p:sldId id="343" r:id="rId79"/>
    <p:sldId id="348" r:id="rId80"/>
    <p:sldId id="349" r:id="rId81"/>
    <p:sldId id="347" r:id="rId82"/>
    <p:sldId id="350" r:id="rId83"/>
    <p:sldId id="354" r:id="rId84"/>
    <p:sldId id="353" r:id="rId85"/>
    <p:sldId id="352" r:id="rId86"/>
    <p:sldId id="356" r:id="rId87"/>
    <p:sldId id="358" r:id="rId88"/>
    <p:sldId id="359" r:id="rId89"/>
    <p:sldId id="360" r:id="rId90"/>
    <p:sldId id="361" r:id="rId91"/>
    <p:sldId id="362" r:id="rId92"/>
    <p:sldId id="363" r:id="rId93"/>
    <p:sldId id="357" r:id="rId94"/>
    <p:sldId id="364" r:id="rId95"/>
    <p:sldId id="380" r:id="rId96"/>
    <p:sldId id="366" r:id="rId97"/>
    <p:sldId id="365" r:id="rId98"/>
    <p:sldId id="373" r:id="rId99"/>
    <p:sldId id="367" r:id="rId100"/>
    <p:sldId id="368" r:id="rId101"/>
    <p:sldId id="382" r:id="rId102"/>
    <p:sldId id="372" r:id="rId103"/>
    <p:sldId id="371" r:id="rId104"/>
    <p:sldId id="370" r:id="rId105"/>
    <p:sldId id="374" r:id="rId106"/>
    <p:sldId id="376" r:id="rId107"/>
    <p:sldId id="375" r:id="rId108"/>
    <p:sldId id="377" r:id="rId109"/>
    <p:sldId id="378" r:id="rId110"/>
    <p:sldId id="379" r:id="rId111"/>
    <p:sldId id="394" r:id="rId112"/>
    <p:sldId id="395" r:id="rId113"/>
    <p:sldId id="401" r:id="rId114"/>
    <p:sldId id="402" r:id="rId115"/>
    <p:sldId id="409" r:id="rId116"/>
    <p:sldId id="408" r:id="rId117"/>
    <p:sldId id="407" r:id="rId118"/>
    <p:sldId id="406" r:id="rId119"/>
    <p:sldId id="405" r:id="rId120"/>
    <p:sldId id="412" r:id="rId121"/>
    <p:sldId id="411" r:id="rId122"/>
    <p:sldId id="410" r:id="rId123"/>
    <p:sldId id="403" r:id="rId124"/>
    <p:sldId id="404" r:id="rId125"/>
    <p:sldId id="414" r:id="rId126"/>
    <p:sldId id="413" r:id="rId127"/>
    <p:sldId id="396" r:id="rId128"/>
    <p:sldId id="503" r:id="rId129"/>
    <p:sldId id="506" r:id="rId130"/>
    <p:sldId id="399" r:id="rId131"/>
    <p:sldId id="417" r:id="rId132"/>
    <p:sldId id="416" r:id="rId133"/>
    <p:sldId id="310" r:id="rId134"/>
    <p:sldId id="355" r:id="rId135"/>
    <p:sldId id="381" r:id="rId136"/>
    <p:sldId id="304" r:id="rId137"/>
    <p:sldId id="457" r:id="rId138"/>
    <p:sldId id="423" r:id="rId139"/>
    <p:sldId id="438" r:id="rId140"/>
    <p:sldId id="493" r:id="rId141"/>
    <p:sldId id="494" r:id="rId142"/>
    <p:sldId id="487" r:id="rId143"/>
    <p:sldId id="431" r:id="rId144"/>
    <p:sldId id="432" r:id="rId145"/>
    <p:sldId id="436" r:id="rId146"/>
    <p:sldId id="437" r:id="rId147"/>
    <p:sldId id="434" r:id="rId148"/>
    <p:sldId id="435" r:id="rId149"/>
    <p:sldId id="433" r:id="rId150"/>
    <p:sldId id="448" r:id="rId151"/>
    <p:sldId id="495" r:id="rId152"/>
    <p:sldId id="488" r:id="rId153"/>
    <p:sldId id="489" r:id="rId154"/>
    <p:sldId id="490" r:id="rId155"/>
    <p:sldId id="491" r:id="rId156"/>
    <p:sldId id="492" r:id="rId157"/>
    <p:sldId id="441" r:id="rId158"/>
    <p:sldId id="440" r:id="rId159"/>
    <p:sldId id="442" r:id="rId160"/>
    <p:sldId id="485" r:id="rId161"/>
    <p:sldId id="458" r:id="rId162"/>
    <p:sldId id="422" r:id="rId163"/>
    <p:sldId id="456" r:id="rId164"/>
    <p:sldId id="451" r:id="rId165"/>
    <p:sldId id="452" r:id="rId166"/>
    <p:sldId id="455" r:id="rId167"/>
    <p:sldId id="454" r:id="rId168"/>
    <p:sldId id="461" r:id="rId169"/>
    <p:sldId id="462" r:id="rId170"/>
    <p:sldId id="463" r:id="rId171"/>
    <p:sldId id="464" r:id="rId172"/>
    <p:sldId id="481" r:id="rId173"/>
    <p:sldId id="484" r:id="rId174"/>
    <p:sldId id="482" r:id="rId175"/>
    <p:sldId id="483" r:id="rId176"/>
    <p:sldId id="486" r:id="rId177"/>
    <p:sldId id="496" r:id="rId178"/>
    <p:sldId id="497" r:id="rId179"/>
    <p:sldId id="498" r:id="rId180"/>
    <p:sldId id="500" r:id="rId181"/>
    <p:sldId id="501" r:id="rId182"/>
    <p:sldId id="507" r:id="rId183"/>
    <p:sldId id="508" r:id="rId184"/>
    <p:sldId id="459" r:id="rId185"/>
    <p:sldId id="460" r:id="rId186"/>
    <p:sldId id="473" r:id="rId187"/>
    <p:sldId id="472" r:id="rId188"/>
    <p:sldId id="471" r:id="rId189"/>
    <p:sldId id="468" r:id="rId190"/>
    <p:sldId id="469" r:id="rId191"/>
    <p:sldId id="470" r:id="rId192"/>
    <p:sldId id="474" r:id="rId193"/>
    <p:sldId id="475" r:id="rId194"/>
    <p:sldId id="476" r:id="rId195"/>
    <p:sldId id="477" r:id="rId196"/>
    <p:sldId id="478" r:id="rId197"/>
    <p:sldId id="479" r:id="rId198"/>
    <p:sldId id="480" r:id="rId199"/>
    <p:sldId id="509" r:id="rId200"/>
    <p:sldId id="427" r:id="rId201"/>
    <p:sldId id="428" r:id="rId202"/>
    <p:sldId id="430" r:id="rId203"/>
    <p:sldId id="510" r:id="rId204"/>
    <p:sldId id="453" r:id="rId205"/>
    <p:sldId id="280" r:id="rId206"/>
    <p:sldId id="499" r:id="rId207"/>
    <p:sldId id="324" r:id="rId208"/>
    <p:sldId id="325" r:id="rId209"/>
    <p:sldId id="321" r:id="rId210"/>
    <p:sldId id="322" r:id="rId211"/>
    <p:sldId id="323" r:id="rId212"/>
    <p:sldId id="400" r:id="rId213"/>
    <p:sldId id="420" r:id="rId214"/>
    <p:sldId id="419" r:id="rId215"/>
    <p:sldId id="421" r:id="rId2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C205"/>
    <a:srgbClr val="DD00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1" d="100"/>
          <a:sy n="111" d="100"/>
        </p:scale>
        <p:origin x="-157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20" Type="http://schemas.openxmlformats.org/officeDocument/2006/relationships/presProps" Target="presProps.xml"/><Relationship Id="rId221" Type="http://schemas.openxmlformats.org/officeDocument/2006/relationships/viewProps" Target="viewProps.xml"/><Relationship Id="rId222" Type="http://schemas.openxmlformats.org/officeDocument/2006/relationships/theme" Target="theme/theme1.xml"/><Relationship Id="rId223"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notesMaster" Target="notesMasters/notesMaster1.xml"/><Relationship Id="rId218" Type="http://schemas.openxmlformats.org/officeDocument/2006/relationships/handoutMaster" Target="handoutMasters/handoutMaster1.xml"/><Relationship Id="rId2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6.emf"/><Relationship Id="rId5" Type="http://schemas.openxmlformats.org/officeDocument/2006/relationships/image" Target="../media/image17.emf"/><Relationship Id="rId1" Type="http://schemas.openxmlformats.org/officeDocument/2006/relationships/image" Target="../media/image11.emf"/><Relationship Id="rId2" Type="http://schemas.openxmlformats.org/officeDocument/2006/relationships/image" Target="../media/image1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10.emf"/><Relationship Id="rId3" Type="http://schemas.openxmlformats.org/officeDocument/2006/relationships/image" Target="../media/image18.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image" Target="../media/image11.emf"/><Relationship Id="rId2" Type="http://schemas.openxmlformats.org/officeDocument/2006/relationships/image" Target="../media/image10.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16.emf"/><Relationship Id="rId1" Type="http://schemas.openxmlformats.org/officeDocument/2006/relationships/image" Target="../media/image14.emf"/><Relationship Id="rId2" Type="http://schemas.openxmlformats.org/officeDocument/2006/relationships/image" Target="../media/image1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9.emf"/><Relationship Id="rId3" Type="http://schemas.openxmlformats.org/officeDocument/2006/relationships/image" Target="../media/image16.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6.emf"/><Relationship Id="rId1" Type="http://schemas.openxmlformats.org/officeDocument/2006/relationships/image" Target="../media/image11.emf"/><Relationship Id="rId2" Type="http://schemas.openxmlformats.org/officeDocument/2006/relationships/image" Target="../media/image10.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24.emf"/><Relationship Id="rId1" Type="http://schemas.openxmlformats.org/officeDocument/2006/relationships/image" Target="../media/image15.emf"/><Relationship Id="rId2" Type="http://schemas.openxmlformats.org/officeDocument/2006/relationships/image" Target="../media/image2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1.emf"/><Relationship Id="rId3" Type="http://schemas.openxmlformats.org/officeDocument/2006/relationships/image" Target="../media/image1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image" Target="../media/image19.emf"/><Relationship Id="rId2" Type="http://schemas.openxmlformats.org/officeDocument/2006/relationships/image" Target="../media/image3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3.emf"/><Relationship Id="rId2" Type="http://schemas.openxmlformats.org/officeDocument/2006/relationships/image" Target="../media/image44.emf"/><Relationship Id="rId3" Type="http://schemas.openxmlformats.org/officeDocument/2006/relationships/image" Target="../media/image4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51.emf"/><Relationship Id="rId5" Type="http://schemas.openxmlformats.org/officeDocument/2006/relationships/image" Target="../media/image52.emf"/><Relationship Id="rId6" Type="http://schemas.openxmlformats.org/officeDocument/2006/relationships/image" Target="../media/image53.emf"/><Relationship Id="rId7" Type="http://schemas.openxmlformats.org/officeDocument/2006/relationships/image" Target="../media/image54.emf"/><Relationship Id="rId1" Type="http://schemas.openxmlformats.org/officeDocument/2006/relationships/image" Target="../media/image14.emf"/><Relationship Id="rId2" Type="http://schemas.openxmlformats.org/officeDocument/2006/relationships/image" Target="../media/image50.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5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52.emf"/><Relationship Id="rId3" Type="http://schemas.openxmlformats.org/officeDocument/2006/relationships/image" Target="../media/image56.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1" Type="http://schemas.openxmlformats.org/officeDocument/2006/relationships/image" Target="../media/image11.emf"/><Relationship Id="rId2" Type="http://schemas.openxmlformats.org/officeDocument/2006/relationships/image" Target="../media/image5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52.emf"/><Relationship Id="rId3" Type="http://schemas.openxmlformats.org/officeDocument/2006/relationships/image" Target="../media/image58.e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1" Type="http://schemas.openxmlformats.org/officeDocument/2006/relationships/image" Target="../media/image11.emf"/><Relationship Id="rId2" Type="http://schemas.openxmlformats.org/officeDocument/2006/relationships/image" Target="../media/image52.e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5" Type="http://schemas.openxmlformats.org/officeDocument/2006/relationships/image" Target="../media/image60.emf"/><Relationship Id="rId6" Type="http://schemas.openxmlformats.org/officeDocument/2006/relationships/image" Target="../media/image61.emf"/><Relationship Id="rId7" Type="http://schemas.openxmlformats.org/officeDocument/2006/relationships/image" Target="../media/image62.emf"/><Relationship Id="rId1" Type="http://schemas.openxmlformats.org/officeDocument/2006/relationships/image" Target="../media/image11.emf"/><Relationship Id="rId2" Type="http://schemas.openxmlformats.org/officeDocument/2006/relationships/image" Target="../media/image5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52.emf"/><Relationship Id="rId2" Type="http://schemas.openxmlformats.org/officeDocument/2006/relationships/image" Target="../media/image63.emf"/><Relationship Id="rId3" Type="http://schemas.openxmlformats.org/officeDocument/2006/relationships/image" Target="../media/image64.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4.emf"/><Relationship Id="rId1" Type="http://schemas.openxmlformats.org/officeDocument/2006/relationships/image" Target="../media/image52.emf"/><Relationship Id="rId2" Type="http://schemas.openxmlformats.org/officeDocument/2006/relationships/image" Target="../media/image63.e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4.emf"/><Relationship Id="rId5" Type="http://schemas.openxmlformats.org/officeDocument/2006/relationships/image" Target="../media/image66.emf"/><Relationship Id="rId1" Type="http://schemas.openxmlformats.org/officeDocument/2006/relationships/image" Target="../media/image52.emf"/><Relationship Id="rId2" Type="http://schemas.openxmlformats.org/officeDocument/2006/relationships/image" Target="../media/image63.e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4.emf"/><Relationship Id="rId5" Type="http://schemas.openxmlformats.org/officeDocument/2006/relationships/image" Target="../media/image67.emf"/><Relationship Id="rId1" Type="http://schemas.openxmlformats.org/officeDocument/2006/relationships/image" Target="../media/image52.emf"/><Relationship Id="rId2" Type="http://schemas.openxmlformats.org/officeDocument/2006/relationships/image" Target="../media/image63.e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4.emf"/><Relationship Id="rId5" Type="http://schemas.openxmlformats.org/officeDocument/2006/relationships/image" Target="../media/image67.emf"/><Relationship Id="rId6" Type="http://schemas.openxmlformats.org/officeDocument/2006/relationships/image" Target="../media/image68.emf"/><Relationship Id="rId1" Type="http://schemas.openxmlformats.org/officeDocument/2006/relationships/image" Target="../media/image52.emf"/><Relationship Id="rId2" Type="http://schemas.openxmlformats.org/officeDocument/2006/relationships/image" Target="../media/image6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1.e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4.emf"/><Relationship Id="rId5" Type="http://schemas.openxmlformats.org/officeDocument/2006/relationships/image" Target="../media/image69.emf"/><Relationship Id="rId6" Type="http://schemas.openxmlformats.org/officeDocument/2006/relationships/image" Target="../media/image70.emf"/><Relationship Id="rId1" Type="http://schemas.openxmlformats.org/officeDocument/2006/relationships/image" Target="../media/image52.emf"/><Relationship Id="rId2" Type="http://schemas.openxmlformats.org/officeDocument/2006/relationships/image" Target="../media/image63.e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4.emf"/><Relationship Id="rId5" Type="http://schemas.openxmlformats.org/officeDocument/2006/relationships/image" Target="../media/image69.emf"/><Relationship Id="rId6" Type="http://schemas.openxmlformats.org/officeDocument/2006/relationships/image" Target="../media/image70.emf"/><Relationship Id="rId1" Type="http://schemas.openxmlformats.org/officeDocument/2006/relationships/image" Target="../media/image52.emf"/><Relationship Id="rId2" Type="http://schemas.openxmlformats.org/officeDocument/2006/relationships/image" Target="../media/image63.e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4.emf"/><Relationship Id="rId5" Type="http://schemas.openxmlformats.org/officeDocument/2006/relationships/image" Target="../media/image69.emf"/><Relationship Id="rId6" Type="http://schemas.openxmlformats.org/officeDocument/2006/relationships/image" Target="../media/image70.emf"/><Relationship Id="rId1" Type="http://schemas.openxmlformats.org/officeDocument/2006/relationships/image" Target="../media/image52.emf"/><Relationship Id="rId2" Type="http://schemas.openxmlformats.org/officeDocument/2006/relationships/image" Target="../media/image63.e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4.emf"/><Relationship Id="rId5" Type="http://schemas.openxmlformats.org/officeDocument/2006/relationships/image" Target="../media/image69.emf"/><Relationship Id="rId6" Type="http://schemas.openxmlformats.org/officeDocument/2006/relationships/image" Target="../media/image70.emf"/><Relationship Id="rId1" Type="http://schemas.openxmlformats.org/officeDocument/2006/relationships/image" Target="../media/image52.emf"/><Relationship Id="rId2" Type="http://schemas.openxmlformats.org/officeDocument/2006/relationships/image" Target="../media/image63.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71.emf"/><Relationship Id="rId2" Type="http://schemas.openxmlformats.org/officeDocument/2006/relationships/image" Target="../media/image72.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71.emf"/><Relationship Id="rId2" Type="http://schemas.openxmlformats.org/officeDocument/2006/relationships/image" Target="../media/image72.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71.emf"/><Relationship Id="rId2" Type="http://schemas.openxmlformats.org/officeDocument/2006/relationships/image" Target="../media/image72.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71.emf"/><Relationship Id="rId2" Type="http://schemas.openxmlformats.org/officeDocument/2006/relationships/image" Target="../media/image72.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10.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86.emf"/><Relationship Id="rId2" Type="http://schemas.openxmlformats.org/officeDocument/2006/relationships/image" Target="../media/image87.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86.emf"/><Relationship Id="rId2" Type="http://schemas.openxmlformats.org/officeDocument/2006/relationships/image" Target="../media/image87.e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image" Target="../media/image89.emf"/><Relationship Id="rId1" Type="http://schemas.openxmlformats.org/officeDocument/2006/relationships/image" Target="../media/image86.emf"/><Relationship Id="rId2" Type="http://schemas.openxmlformats.org/officeDocument/2006/relationships/image" Target="../media/image87.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10.emf"/><Relationship Id="rId3" Type="http://schemas.openxmlformats.org/officeDocument/2006/relationships/image" Target="../media/image13.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88.emf"/><Relationship Id="rId2" Type="http://schemas.openxmlformats.org/officeDocument/2006/relationships/image" Target="../media/image90.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88.emf"/><Relationship Id="rId2" Type="http://schemas.openxmlformats.org/officeDocument/2006/relationships/image" Target="../media/image90.emf"/></Relationships>
</file>

<file path=ppt/drawings/_rels/vmlDrawing62.vml.rels><?xml version="1.0" encoding="UTF-8" standalone="yes"?>
<Relationships xmlns="http://schemas.openxmlformats.org/package/2006/relationships"><Relationship Id="rId3" Type="http://schemas.openxmlformats.org/officeDocument/2006/relationships/image" Target="../media/image95.emf"/><Relationship Id="rId4" Type="http://schemas.openxmlformats.org/officeDocument/2006/relationships/image" Target="../media/image96.emf"/><Relationship Id="rId1" Type="http://schemas.openxmlformats.org/officeDocument/2006/relationships/image" Target="../media/image93.emf"/><Relationship Id="rId2" Type="http://schemas.openxmlformats.org/officeDocument/2006/relationships/image" Target="../media/image94.e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100.emf"/><Relationship Id="rId1" Type="http://schemas.openxmlformats.org/officeDocument/2006/relationships/image" Target="../media/image65.emf"/><Relationship Id="rId2" Type="http://schemas.openxmlformats.org/officeDocument/2006/relationships/image" Target="../media/image98.emf"/></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65.emf"/><Relationship Id="rId1" Type="http://schemas.openxmlformats.org/officeDocument/2006/relationships/image" Target="../media/image98.emf"/><Relationship Id="rId2" Type="http://schemas.openxmlformats.org/officeDocument/2006/relationships/image" Target="../media/image99.e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98.emf"/><Relationship Id="rId1" Type="http://schemas.openxmlformats.org/officeDocument/2006/relationships/image" Target="../media/image102.emf"/><Relationship Id="rId2" Type="http://schemas.openxmlformats.org/officeDocument/2006/relationships/image" Target="../media/image103.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144.emf"/><Relationship Id="rId4" Type="http://schemas.openxmlformats.org/officeDocument/2006/relationships/image" Target="../media/image145.emf"/><Relationship Id="rId1" Type="http://schemas.openxmlformats.org/officeDocument/2006/relationships/image" Target="../media/image142.emf"/><Relationship Id="rId2" Type="http://schemas.openxmlformats.org/officeDocument/2006/relationships/image" Target="../media/image143.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image" Target="../media/image11.emf"/><Relationship Id="rId2" Type="http://schemas.openxmlformats.org/officeDocument/2006/relationships/image" Target="../media/image10.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45.emf"/><Relationship Id="rId2" Type="http://schemas.openxmlformats.org/officeDocument/2006/relationships/image" Target="../media/image146.e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146.emf"/><Relationship Id="rId4" Type="http://schemas.openxmlformats.org/officeDocument/2006/relationships/image" Target="../media/image148.emf"/><Relationship Id="rId1" Type="http://schemas.openxmlformats.org/officeDocument/2006/relationships/image" Target="../media/image145.emf"/><Relationship Id="rId2" Type="http://schemas.openxmlformats.org/officeDocument/2006/relationships/image" Target="../media/image147.emf"/></Relationships>
</file>

<file path=ppt/drawings/_rels/vmlDrawing72.vml.rels><?xml version="1.0" encoding="UTF-8" standalone="yes"?>
<Relationships xmlns="http://schemas.openxmlformats.org/package/2006/relationships"><Relationship Id="rId3" Type="http://schemas.openxmlformats.org/officeDocument/2006/relationships/image" Target="../media/image149.emf"/><Relationship Id="rId4" Type="http://schemas.openxmlformats.org/officeDocument/2006/relationships/image" Target="../media/image146.emf"/><Relationship Id="rId5" Type="http://schemas.openxmlformats.org/officeDocument/2006/relationships/image" Target="../media/image150.emf"/><Relationship Id="rId6" Type="http://schemas.openxmlformats.org/officeDocument/2006/relationships/image" Target="../media/image148.emf"/><Relationship Id="rId1" Type="http://schemas.openxmlformats.org/officeDocument/2006/relationships/image" Target="../media/image145.emf"/><Relationship Id="rId2" Type="http://schemas.openxmlformats.org/officeDocument/2006/relationships/image" Target="../media/image147.e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149.emf"/><Relationship Id="rId4" Type="http://schemas.openxmlformats.org/officeDocument/2006/relationships/image" Target="../media/image146.emf"/><Relationship Id="rId5" Type="http://schemas.openxmlformats.org/officeDocument/2006/relationships/image" Target="../media/image150.emf"/><Relationship Id="rId6" Type="http://schemas.openxmlformats.org/officeDocument/2006/relationships/image" Target="../media/image148.emf"/><Relationship Id="rId7" Type="http://schemas.openxmlformats.org/officeDocument/2006/relationships/image" Target="../media/image151.emf"/><Relationship Id="rId8" Type="http://schemas.openxmlformats.org/officeDocument/2006/relationships/image" Target="../media/image152.emf"/><Relationship Id="rId1" Type="http://schemas.openxmlformats.org/officeDocument/2006/relationships/image" Target="../media/image145.emf"/><Relationship Id="rId2" Type="http://schemas.openxmlformats.org/officeDocument/2006/relationships/image" Target="../media/image147.emf"/></Relationships>
</file>

<file path=ppt/drawings/_rels/vmlDrawing74.vml.rels><?xml version="1.0" encoding="UTF-8" standalone="yes"?>
<Relationships xmlns="http://schemas.openxmlformats.org/package/2006/relationships"><Relationship Id="rId3" Type="http://schemas.openxmlformats.org/officeDocument/2006/relationships/image" Target="../media/image149.emf"/><Relationship Id="rId4" Type="http://schemas.openxmlformats.org/officeDocument/2006/relationships/image" Target="../media/image146.emf"/><Relationship Id="rId5" Type="http://schemas.openxmlformats.org/officeDocument/2006/relationships/image" Target="../media/image150.emf"/><Relationship Id="rId6" Type="http://schemas.openxmlformats.org/officeDocument/2006/relationships/image" Target="../media/image148.emf"/><Relationship Id="rId7" Type="http://schemas.openxmlformats.org/officeDocument/2006/relationships/image" Target="../media/image153.emf"/><Relationship Id="rId8" Type="http://schemas.openxmlformats.org/officeDocument/2006/relationships/image" Target="../media/image152.emf"/><Relationship Id="rId9" Type="http://schemas.openxmlformats.org/officeDocument/2006/relationships/image" Target="../media/image154.emf"/><Relationship Id="rId1" Type="http://schemas.openxmlformats.org/officeDocument/2006/relationships/image" Target="../media/image145.emf"/><Relationship Id="rId2" Type="http://schemas.openxmlformats.org/officeDocument/2006/relationships/image" Target="../media/image147.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50.emf"/><Relationship Id="rId2" Type="http://schemas.openxmlformats.org/officeDocument/2006/relationships/image" Target="../media/image149.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50.emf"/><Relationship Id="rId2" Type="http://schemas.openxmlformats.org/officeDocument/2006/relationships/image" Target="../media/image149.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50.emf"/><Relationship Id="rId2" Type="http://schemas.openxmlformats.org/officeDocument/2006/relationships/image" Target="../media/image149.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50.emf"/><Relationship Id="rId2" Type="http://schemas.openxmlformats.org/officeDocument/2006/relationships/image" Target="../media/image149.emf"/><Relationship Id="rId3" Type="http://schemas.openxmlformats.org/officeDocument/2006/relationships/image" Target="../media/image158.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1" Type="http://schemas.openxmlformats.org/officeDocument/2006/relationships/image" Target="../media/image11.emf"/><Relationship Id="rId2"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image" Target="../media/image11.emf"/><Relationship Id="rId2"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B52AF8-7919-6B41-9181-5F641E440F14}" type="datetimeFigureOut">
              <a:rPr lang="en-US" smtClean="0"/>
              <a:t>4/11/16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B5AEB1-9B2D-2245-BACC-81B45C3439BF}" type="slidenum">
              <a:rPr lang="en-US" smtClean="0"/>
              <a:t>‹#›</a:t>
            </a:fld>
            <a:endParaRPr lang="en-US"/>
          </a:p>
        </p:txBody>
      </p:sp>
    </p:spTree>
    <p:extLst>
      <p:ext uri="{BB962C8B-B14F-4D97-AF65-F5344CB8AC3E}">
        <p14:creationId xmlns:p14="http://schemas.microsoft.com/office/powerpoint/2010/main" val="34930898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670EF7-5D2C-734A-A5CB-B2334968F1F1}" type="datetimeFigureOut">
              <a:rPr lang="en-US" smtClean="0"/>
              <a:t>4/11/16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DA9288-4480-9947-B108-E8482B5C39DC}" type="slidenum">
              <a:rPr lang="en-US" smtClean="0"/>
              <a:t>‹#›</a:t>
            </a:fld>
            <a:endParaRPr lang="en-US"/>
          </a:p>
        </p:txBody>
      </p:sp>
    </p:spTree>
    <p:extLst>
      <p:ext uri="{BB962C8B-B14F-4D97-AF65-F5344CB8AC3E}">
        <p14:creationId xmlns:p14="http://schemas.microsoft.com/office/powerpoint/2010/main" val="36006532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1</a:t>
            </a:fld>
            <a:endParaRPr lang="en-US"/>
          </a:p>
        </p:txBody>
      </p:sp>
    </p:spTree>
    <p:extLst>
      <p:ext uri="{BB962C8B-B14F-4D97-AF65-F5344CB8AC3E}">
        <p14:creationId xmlns:p14="http://schemas.microsoft.com/office/powerpoint/2010/main" val="1175199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whether or not this loop is stable depends entirely on the dynamic response of the car. It is quite likely</a:t>
            </a:r>
            <a:r>
              <a:rPr lang="en-US" baseline="0" dirty="0" smtClean="0"/>
              <a:t> that it will in fact be unstable. The plot in the bottom right corner is an example of an unstable response where the velocity oscillates and increases exponentially in amplitude.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10</a:t>
            </a:fld>
            <a:endParaRPr lang="en-US"/>
          </a:p>
        </p:txBody>
      </p:sp>
    </p:spTree>
    <p:extLst>
      <p:ext uri="{BB962C8B-B14F-4D97-AF65-F5344CB8AC3E}">
        <p14:creationId xmlns:p14="http://schemas.microsoft.com/office/powerpoint/2010/main" val="17780333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beginning the feedback design example, it is useful</a:t>
            </a:r>
            <a:r>
              <a:rPr lang="en-US" baseline="0" dirty="0" smtClean="0"/>
              <a:t> to look at a bode plot of a single </a:t>
            </a:r>
            <a:r>
              <a:rPr lang="en-US" baseline="0" dirty="0" smtClean="0"/>
              <a:t>zero, </a:t>
            </a:r>
            <a:r>
              <a:rPr lang="en-US" baseline="0" dirty="0" smtClean="0"/>
              <a:t>in red, and </a:t>
            </a:r>
            <a:r>
              <a:rPr lang="en-US" baseline="0" dirty="0" smtClean="0"/>
              <a:t>pole, </a:t>
            </a:r>
            <a:r>
              <a:rPr lang="en-US" baseline="0" dirty="0" smtClean="0"/>
              <a:t>in blue. Here both are set to 1 Hz. Note that the zero magnitude increases linearly with frequency, and the phase transitions to +90 degrees. The pole is the exact opposite. The magnitude is inversely proportional to frequency, and the phase goes to -90 degrees</a:t>
            </a:r>
            <a:r>
              <a:rPr lang="en-US" baseline="0" dirty="0" smtClean="0"/>
              <a:t>. (you can kind of think of the zeros and </a:t>
            </a:r>
            <a:r>
              <a:rPr lang="en-US" baseline="0" dirty="0" err="1" smtClean="0"/>
              <a:t>poles‘turning</a:t>
            </a:r>
            <a:r>
              <a:rPr lang="en-US" baseline="0" dirty="0" smtClean="0"/>
              <a:t> on’ as you move past them in frequency) For complex airs of poles and zeros, see the backup slides.</a:t>
            </a:r>
            <a:endParaRPr lang="en-US" baseline="0" dirty="0" smtClean="0"/>
          </a:p>
          <a:p>
            <a:endParaRPr lang="en-US" baseline="0" dirty="0" smtClean="0"/>
          </a:p>
          <a:p>
            <a:r>
              <a:rPr lang="en-US" baseline="0" dirty="0" smtClean="0"/>
              <a:t>For the case of non-causal filters, we would have more zeros than poles, which means to magnitude would increase up to infinity at infinite frequency, with positive phase. This means the filter output would occur before the input. In realtime clearly this can’t happen. Non-</a:t>
            </a:r>
            <a:r>
              <a:rPr lang="en-US" baseline="0" dirty="0" err="1" smtClean="0"/>
              <a:t>realtime</a:t>
            </a:r>
            <a:r>
              <a:rPr lang="en-US" baseline="0" dirty="0" smtClean="0"/>
              <a:t> filters, for offline data processing, can have more zeros than </a:t>
            </a:r>
            <a:r>
              <a:rPr lang="en-US" baseline="0" dirty="0" smtClean="0"/>
              <a:t>poles.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100</a:t>
            </a:fld>
            <a:endParaRPr lang="en-US"/>
          </a:p>
        </p:txBody>
      </p:sp>
    </p:spTree>
    <p:extLst>
      <p:ext uri="{BB962C8B-B14F-4D97-AF65-F5344CB8AC3E}">
        <p14:creationId xmlns:p14="http://schemas.microsoft.com/office/powerpoint/2010/main" val="23761826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these zero</a:t>
            </a:r>
            <a:r>
              <a:rPr lang="en-US" baseline="0" dirty="0" smtClean="0"/>
              <a:t> and pole properties are only valid for left half plane (LHP) poles and zeros. Right half plane (RHP) poles and zeros have the reverse phase characteristics (poles -&gt; +90 phase, zeros -90 phase). It is best to avoid using either of these unless you have a really good reason. RHP poles are naturally unstable. RHP zeros are actually stable, however, they tend to make feedback less stable (because of their negative phase). </a:t>
            </a:r>
            <a:r>
              <a:rPr lang="en-US" baseline="0" dirty="0" smtClean="0"/>
              <a:t>RHP </a:t>
            </a:r>
            <a:r>
              <a:rPr lang="en-US" baseline="0" dirty="0" smtClean="0"/>
              <a:t>poles are zeros are not completely </a:t>
            </a:r>
            <a:r>
              <a:rPr lang="en-US" baseline="0" dirty="0" smtClean="0"/>
              <a:t>useless it turns out, </a:t>
            </a:r>
            <a:r>
              <a:rPr lang="en-US" baseline="0" dirty="0" smtClean="0"/>
              <a:t>but you should have a good reason for using them. For example, sometimes the only way to stabilize an unstable plant is to use RHP poles. This is a bit weird because it means you’re using an unstable controller to stabilize an unstable plant. In any case, nearly all our LIGO plants are stable (exceptions being some modes of the </a:t>
            </a:r>
            <a:r>
              <a:rPr lang="en-US" baseline="0" dirty="0" smtClean="0"/>
              <a:t>optics </a:t>
            </a:r>
            <a:r>
              <a:rPr lang="en-US" baseline="0" dirty="0" smtClean="0"/>
              <a:t>under high laser power, due to coupling to radiation pressure).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101</a:t>
            </a:fld>
            <a:endParaRPr lang="en-US"/>
          </a:p>
        </p:txBody>
      </p:sp>
    </p:spTree>
    <p:extLst>
      <p:ext uri="{BB962C8B-B14F-4D97-AF65-F5344CB8AC3E}">
        <p14:creationId xmlns:p14="http://schemas.microsoft.com/office/powerpoint/2010/main" val="42035643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general,</a:t>
            </a:r>
            <a:r>
              <a:rPr lang="en-US" baseline="0" dirty="0" smtClean="0"/>
              <a:t> the loop shaping design approach is to place poles at frequencies below the unity gain frequency (</a:t>
            </a:r>
            <a:r>
              <a:rPr lang="en-US" baseline="0" dirty="0" err="1" smtClean="0"/>
              <a:t>ugf</a:t>
            </a:r>
            <a:r>
              <a:rPr lang="en-US" baseline="0" dirty="0" smtClean="0"/>
              <a:t>) to get high low frequency </a:t>
            </a:r>
            <a:r>
              <a:rPr lang="en-US" baseline="0" dirty="0" smtClean="0"/>
              <a:t>gain.</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102</a:t>
            </a:fld>
            <a:endParaRPr lang="en-US"/>
          </a:p>
        </p:txBody>
      </p:sp>
    </p:spTree>
    <p:extLst>
      <p:ext uri="{BB962C8B-B14F-4D97-AF65-F5344CB8AC3E}">
        <p14:creationId xmlns:p14="http://schemas.microsoft.com/office/powerpoint/2010/main" val="5456825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to place them at at frequencies greater than the </a:t>
            </a:r>
            <a:r>
              <a:rPr lang="en-US" dirty="0" err="1" smtClean="0"/>
              <a:t>ugf</a:t>
            </a:r>
            <a:r>
              <a:rPr lang="en-US" dirty="0" smtClean="0"/>
              <a:t> to filter out sensor noise at high frequencies.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103</a:t>
            </a:fld>
            <a:endParaRPr lang="en-US"/>
          </a:p>
        </p:txBody>
      </p:sp>
    </p:spTree>
    <p:extLst>
      <p:ext uri="{BB962C8B-B14F-4D97-AF65-F5344CB8AC3E}">
        <p14:creationId xmlns:p14="http://schemas.microsoft.com/office/powerpoint/2010/main" val="33700011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a:t>
            </a:r>
            <a:r>
              <a:rPr lang="en-US" dirty="0" smtClean="0"/>
              <a:t>, the zeros are used primarily to boost the phase above -180 </a:t>
            </a:r>
            <a:r>
              <a:rPr lang="en-US" dirty="0" smtClean="0"/>
              <a:t>at the UGF so </a:t>
            </a:r>
            <a:r>
              <a:rPr lang="en-US" dirty="0" smtClean="0"/>
              <a:t>the loop is stable.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104</a:t>
            </a:fld>
            <a:endParaRPr lang="en-US"/>
          </a:p>
        </p:txBody>
      </p:sp>
    </p:spTree>
    <p:extLst>
      <p:ext uri="{BB962C8B-B14F-4D97-AF65-F5344CB8AC3E}">
        <p14:creationId xmlns:p14="http://schemas.microsoft.com/office/powerpoint/2010/main" val="568953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is an example of a loop gain bode plot for the HAM-ISI. At this point </a:t>
            </a:r>
            <a:r>
              <a:rPr lang="en-US" dirty="0" smtClean="0"/>
              <a:t>the filter C </a:t>
            </a:r>
            <a:r>
              <a:rPr lang="en-US" dirty="0" smtClean="0"/>
              <a:t>is just a static gain value, chosen</a:t>
            </a:r>
            <a:r>
              <a:rPr lang="en-US" baseline="0" dirty="0" smtClean="0"/>
              <a:t> to set the </a:t>
            </a:r>
            <a:r>
              <a:rPr lang="en-US" baseline="0" dirty="0" err="1" smtClean="0"/>
              <a:t>ugf</a:t>
            </a:r>
            <a:r>
              <a:rPr lang="en-US" baseline="0" dirty="0" smtClean="0"/>
              <a:t> at 25 Hz. 25 Hz – 30 Hz is where the UGFs end up on the ISIs in practice, due to various limitations with going higher (primarily phase loss from sampling and continuous body vibrational modes).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105</a:t>
            </a:fld>
            <a:endParaRPr lang="en-US"/>
          </a:p>
        </p:txBody>
      </p:sp>
    </p:spTree>
    <p:extLst>
      <p:ext uri="{BB962C8B-B14F-4D97-AF65-F5344CB8AC3E}">
        <p14:creationId xmlns:p14="http://schemas.microsoft.com/office/powerpoint/2010/main" val="130981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want to get more gain</a:t>
            </a:r>
            <a:r>
              <a:rPr lang="en-US" baseline="0" dirty="0" smtClean="0"/>
              <a:t> at low frequencies to reduce the influence of seismic noise where it is greatest. To do this, I have added a pole-zero pair, with the pole at 0.01 Hz and the zero at 2 Hz. We could do this without the zero, but the zero minimizes the phase loss at the UGF. However, the phase is still not quite stable at the UGF.</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106</a:t>
            </a:fld>
            <a:endParaRPr lang="en-US"/>
          </a:p>
        </p:txBody>
      </p:sp>
    </p:spTree>
    <p:extLst>
      <p:ext uri="{BB962C8B-B14F-4D97-AF65-F5344CB8AC3E}">
        <p14:creationId xmlns:p14="http://schemas.microsoft.com/office/powerpoint/2010/main" val="8236165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add another zero-pole</a:t>
            </a:r>
            <a:r>
              <a:rPr lang="en-US" baseline="0" dirty="0" smtClean="0"/>
              <a:t> pair, just to boost the phase around the UGF. These are centered around the UGF, with the zero a factor of 3 below, and the pole a factor of 3 above. Note, there is a compromise in doing this. If you flip between this slide and the previous one, you see that we have lost some low frequency gain. However, that gain does us no good if the system is unstable.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107</a:t>
            </a:fld>
            <a:endParaRPr lang="en-US"/>
          </a:p>
        </p:txBody>
      </p:sp>
    </p:spTree>
    <p:extLst>
      <p:ext uri="{BB962C8B-B14F-4D97-AF65-F5344CB8AC3E}">
        <p14:creationId xmlns:p14="http://schemas.microsoft.com/office/powerpoint/2010/main" val="35449110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add a</a:t>
            </a:r>
            <a:r>
              <a:rPr lang="en-US" baseline="0" dirty="0" smtClean="0"/>
              <a:t> single pole at 100 Hz, just to filter away high frequency noise. In general it is good practice to ensure your filters have more poles than zeros, just so the response approaches zero at infinite frequency. This not only filters noise, but helps ensure the actuators don’t consume so much voltage that they saturate.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108</a:t>
            </a:fld>
            <a:endParaRPr lang="en-US"/>
          </a:p>
        </p:txBody>
      </p:sp>
    </p:spTree>
    <p:extLst>
      <p:ext uri="{BB962C8B-B14F-4D97-AF65-F5344CB8AC3E}">
        <p14:creationId xmlns:p14="http://schemas.microsoft.com/office/powerpoint/2010/main" val="26202500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Nichols plot of the</a:t>
            </a:r>
            <a:r>
              <a:rPr lang="en-US" baseline="0" dirty="0" smtClean="0"/>
              <a:t> resulting loop gain. The area under the curve does not include the -1 point, so it is stable.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109</a:t>
            </a:fld>
            <a:endParaRPr lang="en-US"/>
          </a:p>
        </p:txBody>
      </p:sp>
    </p:spTree>
    <p:extLst>
      <p:ext uri="{BB962C8B-B14F-4D97-AF65-F5344CB8AC3E}">
        <p14:creationId xmlns:p14="http://schemas.microsoft.com/office/powerpoint/2010/main" val="943591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avoid</a:t>
            </a:r>
            <a:r>
              <a:rPr lang="en-US" baseline="0" dirty="0" smtClean="0"/>
              <a:t> these issues we always include a control filter in the loop. The control filter contributes its own dynamics to the loop, which compensate for the dynamics of the car, allowing the loop to be stable. Also, the controller gives you a place to tune the response so the loop isn’t just stable, but responds in a desirable way (avoids oscillations, offsets, </a:t>
            </a:r>
            <a:r>
              <a:rPr lang="en-US" baseline="0" dirty="0" err="1" smtClean="0"/>
              <a:t>etc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11</a:t>
            </a:fld>
            <a:endParaRPr lang="en-US"/>
          </a:p>
        </p:txBody>
      </p:sp>
    </p:spTree>
    <p:extLst>
      <p:ext uri="{BB962C8B-B14F-4D97-AF65-F5344CB8AC3E}">
        <p14:creationId xmlns:p14="http://schemas.microsoft.com/office/powerpoint/2010/main" val="3093949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the -1 point is surrounded above and below by those lobes. This means that if we either increase or decrease the gain (curve moves up and down respectively) the system will go unstable. In this case we say the system is not </a:t>
            </a:r>
            <a:r>
              <a:rPr lang="en-US" i="1" baseline="0" dirty="0" smtClean="0"/>
              <a:t>unconditionally stable</a:t>
            </a:r>
            <a:r>
              <a:rPr lang="en-US" b="1" i="1" baseline="0" dirty="0" smtClean="0"/>
              <a:t>. </a:t>
            </a:r>
            <a:r>
              <a:rPr lang="en-US" b="0" i="0" baseline="0" dirty="0" smtClean="0"/>
              <a:t>An unconditionally stable system is one that is stable for all gains below a certain value. Non-</a:t>
            </a:r>
            <a:r>
              <a:rPr lang="en-US" b="0" i="0" baseline="0" dirty="0" err="1" smtClean="0"/>
              <a:t>unconditionanly</a:t>
            </a:r>
            <a:r>
              <a:rPr lang="en-US" b="0" i="0" baseline="0" dirty="0" smtClean="0"/>
              <a:t> stable systems are fine, we use them all the time, you just have to 1) be sure that the value of the gain is not </a:t>
            </a:r>
            <a:r>
              <a:rPr lang="en-US" b="0" i="0" baseline="0" dirty="0" smtClean="0"/>
              <a:t>going </a:t>
            </a:r>
            <a:r>
              <a:rPr lang="en-US" b="0" i="0" baseline="0" dirty="0" smtClean="0"/>
              <a:t>to change, and 2) be careful how you turn the feedback filter on. </a:t>
            </a:r>
          </a:p>
          <a:p>
            <a:endParaRPr lang="en-US" b="0" i="0" baseline="0" dirty="0" smtClean="0"/>
          </a:p>
          <a:p>
            <a:r>
              <a:rPr lang="en-US" b="0" i="0" baseline="0" dirty="0" smtClean="0"/>
              <a:t>You can’t just ramp the filter’s gain on like we usually do in this case. So you either have to turn it on all at once, or turn it on in pieces, where you start with an unconditionally stable piece, ramp its gain on, and then turn on the non-unconditionally stable piece.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110</a:t>
            </a:fld>
            <a:endParaRPr lang="en-US"/>
          </a:p>
        </p:txBody>
      </p:sp>
    </p:spTree>
    <p:extLst>
      <p:ext uri="{BB962C8B-B14F-4D97-AF65-F5344CB8AC3E}">
        <p14:creationId xmlns:p14="http://schemas.microsoft.com/office/powerpoint/2010/main" val="29869994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111</a:t>
            </a:fld>
            <a:endParaRPr lang="en-US"/>
          </a:p>
        </p:txBody>
      </p:sp>
    </p:spTree>
    <p:extLst>
      <p:ext uri="{BB962C8B-B14F-4D97-AF65-F5344CB8AC3E}">
        <p14:creationId xmlns:p14="http://schemas.microsoft.com/office/powerpoint/2010/main" val="11705252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part of this loop is the sensor blending. The HAM-ISI uses a combination of relative capacitive displacement sensors</a:t>
            </a:r>
            <a:r>
              <a:rPr lang="en-US" baseline="0" dirty="0" smtClean="0"/>
              <a:t> (CPSs) and inertial sensors (the GS13 is a commercial geophone). These must be blended together into a single ‘super-sensor’ that we can send to the isolation feedback.</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112</a:t>
            </a:fld>
            <a:endParaRPr lang="en-US"/>
          </a:p>
        </p:txBody>
      </p:sp>
    </p:spTree>
    <p:extLst>
      <p:ext uri="{BB962C8B-B14F-4D97-AF65-F5344CB8AC3E}">
        <p14:creationId xmlns:p14="http://schemas.microsoft.com/office/powerpoint/2010/main" val="30698216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plot illustrates why we need sensor</a:t>
            </a:r>
            <a:r>
              <a:rPr lang="en-US" baseline="0" dirty="0" smtClean="0"/>
              <a:t> blending. It shows the displacement noise of the CPSs and the GS13, compared to a typical ground motion spectrum. Note that at low frequencies the CPS noise is better, and at high frequencies the GS13 noise is better.</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113</a:t>
            </a:fld>
            <a:endParaRPr lang="en-US"/>
          </a:p>
        </p:txBody>
      </p:sp>
    </p:spTree>
    <p:extLst>
      <p:ext uri="{BB962C8B-B14F-4D97-AF65-F5344CB8AC3E}">
        <p14:creationId xmlns:p14="http://schemas.microsoft.com/office/powerpoint/2010/main" val="38919190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most interested in inertial isolation though, so the important crossover</a:t>
            </a:r>
            <a:r>
              <a:rPr lang="en-US" baseline="0" dirty="0" smtClean="0"/>
              <a:t> frequency is not where the sensor </a:t>
            </a:r>
            <a:r>
              <a:rPr lang="en-US" baseline="0" dirty="0" smtClean="0"/>
              <a:t>noises </a:t>
            </a:r>
            <a:r>
              <a:rPr lang="en-US" baseline="0" dirty="0" smtClean="0"/>
              <a:t>intersect, but where the inertial sensor noise intersects the ground motion. Here it is about 0.045 Hz. So we should use the displacement sensor below this, and the inertial sensor above. Thus the best ‘blend frequency’ is 0.045 Hz.</a:t>
            </a:r>
          </a:p>
          <a:p>
            <a:endParaRPr lang="en-US" baseline="0" dirty="0" smtClean="0"/>
          </a:p>
          <a:p>
            <a:r>
              <a:rPr lang="en-US" baseline="0" dirty="0" smtClean="0"/>
              <a:t>Note this ignores the issue of tilt-horizontal coupling all inertial sensors are subject to, which is not within the scope of this lecture. In general, horizontal inertial sensors are sensitive to being tilted. This sensitivity is proportional to g/w^2, where g is gravity and omega is 2*pi*frequency. So at low frequencies, tilt becomes a serious issue. This often limits how low we set the blend frequency (depending on the weather). For more information see P080073.</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114</a:t>
            </a:fld>
            <a:endParaRPr lang="en-US"/>
          </a:p>
        </p:txBody>
      </p:sp>
    </p:spTree>
    <p:extLst>
      <p:ext uri="{BB962C8B-B14F-4D97-AF65-F5344CB8AC3E}">
        <p14:creationId xmlns:p14="http://schemas.microsoft.com/office/powerpoint/2010/main" val="297949348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 the blending,</a:t>
            </a:r>
            <a:r>
              <a:rPr lang="en-US" baseline="0" dirty="0" smtClean="0"/>
              <a:t> we need to low pass the displacement sensor, and high pass the inertial sensor. Then we sum the two outputs to make a single sensor signal. Thus, to preserve units, the sum of the low pass and high pass must be 1 (assuming the two sensors are already calibrated to the same units). Strictly speaking, we don’t need to enforce the sum = 1, but not doing so would make the loop gain (and stability) dependent on the blending. We prefer to have the loop gain be the same for all blend configurations. With this sum = 1 requirement, the filters are said to be ‘complementary pairs’.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115</a:t>
            </a:fld>
            <a:endParaRPr lang="en-US"/>
          </a:p>
        </p:txBody>
      </p:sp>
    </p:spTree>
    <p:extLst>
      <p:ext uri="{BB962C8B-B14F-4D97-AF65-F5344CB8AC3E}">
        <p14:creationId xmlns:p14="http://schemas.microsoft.com/office/powerpoint/2010/main" val="4023317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simplest approach to designing blend filters with the sum = 1 constraint</a:t>
            </a:r>
            <a:r>
              <a:rPr lang="en-US" baseline="0" dirty="0" smtClean="0"/>
              <a:t> is to simply </a:t>
            </a:r>
            <a:r>
              <a:rPr lang="en-US" baseline="0" dirty="0" smtClean="0"/>
              <a:t>choose </a:t>
            </a:r>
            <a:r>
              <a:rPr lang="en-US" baseline="0" dirty="0" smtClean="0"/>
              <a:t>a low pass filter for the displacement </a:t>
            </a:r>
            <a:r>
              <a:rPr lang="en-US" baseline="0" dirty="0" smtClean="0"/>
              <a:t>sensor (or the high pass).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116</a:t>
            </a:fld>
            <a:endParaRPr lang="en-US"/>
          </a:p>
        </p:txBody>
      </p:sp>
    </p:spTree>
    <p:extLst>
      <p:ext uri="{BB962C8B-B14F-4D97-AF65-F5344CB8AC3E}">
        <p14:creationId xmlns:p14="http://schemas.microsoft.com/office/powerpoint/2010/main" val="179900103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the high pass for the inertial is just 1</a:t>
            </a:r>
            <a:r>
              <a:rPr lang="en-US" baseline="0" dirty="0" smtClean="0"/>
              <a:t> – the low pass. (Or vice-versa).</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117</a:t>
            </a:fld>
            <a:endParaRPr lang="en-US"/>
          </a:p>
        </p:txBody>
      </p:sp>
    </p:spTree>
    <p:extLst>
      <p:ext uri="{BB962C8B-B14F-4D97-AF65-F5344CB8AC3E}">
        <p14:creationId xmlns:p14="http://schemas.microsoft.com/office/powerpoint/2010/main" val="10387142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fine, but then the high pass design completely depends on the low pass. We would prefer to have the freedom </a:t>
            </a:r>
            <a:r>
              <a:rPr lang="en-US" baseline="0" dirty="0" smtClean="0"/>
              <a:t>to design </a:t>
            </a:r>
            <a:r>
              <a:rPr lang="en-US" baseline="0" dirty="0" smtClean="0"/>
              <a:t>both independently.</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118</a:t>
            </a:fld>
            <a:endParaRPr lang="en-US"/>
          </a:p>
        </p:txBody>
      </p:sp>
    </p:spTree>
    <p:extLst>
      <p:ext uri="{BB962C8B-B14F-4D97-AF65-F5344CB8AC3E}">
        <p14:creationId xmlns:p14="http://schemas.microsoft.com/office/powerpoint/2010/main" val="14232925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instead, we take a different approach. We design the low pass and high pass we would like to have. These are called the ‘prototype’ filters. Then we normalize each by the sum of these prototypes. Therefore, the resulting low and high pass filters must be complementary pairs.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119</a:t>
            </a:fld>
            <a:endParaRPr lang="en-US"/>
          </a:p>
        </p:txBody>
      </p:sp>
    </p:spTree>
    <p:extLst>
      <p:ext uri="{BB962C8B-B14F-4D97-AF65-F5344CB8AC3E}">
        <p14:creationId xmlns:p14="http://schemas.microsoft.com/office/powerpoint/2010/main" val="4278508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basic</a:t>
            </a:r>
            <a:r>
              <a:rPr lang="en-US" baseline="0" dirty="0" smtClean="0"/>
              <a:t> components of a feedback loop are a controller, an actuator, a sensor, and the plant. The plant is the name for the thing you want to control.</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12</a:t>
            </a:fld>
            <a:endParaRPr lang="en-US"/>
          </a:p>
        </p:txBody>
      </p:sp>
    </p:spTree>
    <p:extLst>
      <p:ext uri="{BB962C8B-B14F-4D97-AF65-F5344CB8AC3E}">
        <p14:creationId xmlns:p14="http://schemas.microsoft.com/office/powerpoint/2010/main" val="23183138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price we pay for doing this though!</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120</a:t>
            </a:fld>
            <a:endParaRPr lang="en-US"/>
          </a:p>
        </p:txBody>
      </p:sp>
    </p:spTree>
    <p:extLst>
      <p:ext uri="{BB962C8B-B14F-4D97-AF65-F5344CB8AC3E}">
        <p14:creationId xmlns:p14="http://schemas.microsoft.com/office/powerpoint/2010/main" val="264594080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factor out one of the prototype filters from the denominator, you get a denominator with 1 + something. </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121</a:t>
            </a:fld>
            <a:endParaRPr lang="en-US"/>
          </a:p>
        </p:txBody>
      </p:sp>
    </p:spTree>
    <p:extLst>
      <p:ext uri="{BB962C8B-B14F-4D97-AF65-F5344CB8AC3E}">
        <p14:creationId xmlns:p14="http://schemas.microsoft.com/office/powerpoint/2010/main" val="425436116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kind of like when we have 1 + </a:t>
            </a:r>
            <a:r>
              <a:rPr lang="en-US" baseline="0" dirty="0" err="1" smtClean="0"/>
              <a:t>loopgain</a:t>
            </a:r>
            <a:r>
              <a:rPr lang="en-US" baseline="0" dirty="0" smtClean="0"/>
              <a:t>. Actually, it is exactly like that. </a:t>
            </a:r>
            <a:r>
              <a:rPr lang="en-US" baseline="0" dirty="0" smtClean="0"/>
              <a:t>And all </a:t>
            </a:r>
            <a:r>
              <a:rPr lang="en-US" baseline="0" dirty="0" smtClean="0"/>
              <a:t>the same stability rules apply. Thus, we must ensure that the two prototype filters are stable with each other. In practice, you just need to make sure their phases are within 180 degrees of each other when their phases cross.</a:t>
            </a:r>
          </a:p>
          <a:p>
            <a:endParaRPr lang="en-US" baseline="0" dirty="0" smtClean="0"/>
          </a:p>
          <a:p>
            <a:r>
              <a:rPr lang="en-US" baseline="0" dirty="0" smtClean="0"/>
              <a:t>So we have made a trade where we sacrifice some stability to generate more design parameters.</a:t>
            </a:r>
            <a:endParaRPr lang="en-US" dirty="0" smtClean="0"/>
          </a:p>
          <a:p>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122</a:t>
            </a:fld>
            <a:endParaRPr lang="en-US"/>
          </a:p>
        </p:txBody>
      </p:sp>
    </p:spTree>
    <p:extLst>
      <p:ext uri="{BB962C8B-B14F-4D97-AF65-F5344CB8AC3E}">
        <p14:creationId xmlns:p14="http://schemas.microsoft.com/office/powerpoint/2010/main" val="11463018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two prototype blend</a:t>
            </a:r>
            <a:r>
              <a:rPr lang="en-US" baseline="0" dirty="0" smtClean="0"/>
              <a:t> </a:t>
            </a:r>
            <a:r>
              <a:rPr lang="en-US" dirty="0" smtClean="0"/>
              <a:t>filters. See the example </a:t>
            </a:r>
            <a:r>
              <a:rPr lang="en-US" dirty="0" err="1" smtClean="0"/>
              <a:t>matlab</a:t>
            </a:r>
            <a:r>
              <a:rPr lang="en-US" dirty="0" smtClean="0"/>
              <a:t> code with this lecture.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123</a:t>
            </a:fld>
            <a:endParaRPr lang="en-US"/>
          </a:p>
        </p:txBody>
      </p:sp>
    </p:spTree>
    <p:extLst>
      <p:ext uri="{BB962C8B-B14F-4D97-AF65-F5344CB8AC3E}">
        <p14:creationId xmlns:p14="http://schemas.microsoft.com/office/powerpoint/2010/main" val="315010458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when you</a:t>
            </a:r>
            <a:r>
              <a:rPr lang="en-US" baseline="0" dirty="0" smtClean="0"/>
              <a:t> do the normalization to make the complimentary pairs we actually implement, you get these filters.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124</a:t>
            </a:fld>
            <a:endParaRPr lang="en-US"/>
          </a:p>
        </p:txBody>
      </p:sp>
    </p:spTree>
    <p:extLst>
      <p:ext uri="{BB962C8B-B14F-4D97-AF65-F5344CB8AC3E}">
        <p14:creationId xmlns:p14="http://schemas.microsoft.com/office/powerpoint/2010/main" val="316070337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125</a:t>
            </a:fld>
            <a:endParaRPr lang="en-US"/>
          </a:p>
        </p:txBody>
      </p:sp>
    </p:spTree>
    <p:extLst>
      <p:ext uri="{BB962C8B-B14F-4D97-AF65-F5344CB8AC3E}">
        <p14:creationId xmlns:p14="http://schemas.microsoft.com/office/powerpoint/2010/main" val="346669030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126</a:t>
            </a:fld>
            <a:endParaRPr lang="en-US"/>
          </a:p>
        </p:txBody>
      </p:sp>
    </p:spTree>
    <p:extLst>
      <p:ext uri="{BB962C8B-B14F-4D97-AF65-F5344CB8AC3E}">
        <p14:creationId xmlns:p14="http://schemas.microsoft.com/office/powerpoint/2010/main" val="292418131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127</a:t>
            </a:fld>
            <a:endParaRPr lang="en-US"/>
          </a:p>
        </p:txBody>
      </p:sp>
    </p:spTree>
    <p:extLst>
      <p:ext uri="{BB962C8B-B14F-4D97-AF65-F5344CB8AC3E}">
        <p14:creationId xmlns:p14="http://schemas.microsoft.com/office/powerpoint/2010/main" val="63444111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backup slide describes the matrix transformations that are shown in the example HAM-ISI control block diagram.</a:t>
            </a:r>
            <a:r>
              <a:rPr lang="en-US" baseline="0" dirty="0" smtClean="0"/>
              <a:t> Consider that we have 2 vertical sensors and 2 vertical actuators. We can combine the signals of the sensors to generate a Z sensor signal and an RY sensor signal. For Z, we simply take the average of the 2 (S1+S2)/2, which keeps the Z signal in the same units as the individual sensors (e.g. meters). For RY, we take the difference, normalized by the length between the sensors, so that we have units of rotation (e.g. radians). These transformations are grouped into a matrix, as shown here by the sensing matrix.</a:t>
            </a:r>
          </a:p>
          <a:p>
            <a:r>
              <a:rPr lang="en-US" baseline="0" dirty="0" smtClean="0"/>
              <a:t>Similarly, we can combine the actuator signals to generate Z and RY actuator signals, as shown by the Actuation matrix. The actuation matrix is the transpose of the sensing matrix if La = </a:t>
            </a:r>
            <a:r>
              <a:rPr lang="en-US" baseline="0" dirty="0" err="1" smtClean="0"/>
              <a:t>Ls</a:t>
            </a:r>
            <a:r>
              <a:rPr lang="en-US" baseline="0" dirty="0" smtClean="0"/>
              <a:t> (or more generally, if the sensors and actuators are collocated).</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128</a:t>
            </a:fld>
            <a:endParaRPr lang="en-US"/>
          </a:p>
        </p:txBody>
      </p:sp>
    </p:spTree>
    <p:extLst>
      <p:ext uri="{BB962C8B-B14F-4D97-AF65-F5344CB8AC3E}">
        <p14:creationId xmlns:p14="http://schemas.microsoft.com/office/powerpoint/2010/main" val="262241330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Complex</a:t>
            </a:r>
            <a:r>
              <a:rPr lang="en-US" baseline="0" dirty="0" smtClean="0"/>
              <a:t> pairs of poles and zeros are in many ways just like 2 repeated real poles and zeros. The main difference is that they have a damping term, which depends on the angle they make with the imaginary axis of the complex plane. In this case the angle is only 2 degrees, so the damping is small, where Quality factor = 1 / (2 * sin(angle) ). Lightly damped poles have a large resonance peak, and a short phase transition from 0 to -180 degrees. Lightly damped zeros have a large ‘notch’ feature, and a short phase transition from 0 to +180 degrees. For zero damping, the pole peak goes to infinite magnitude, and the zero notch goes to zero magnitude. The phase transition is instantaneous.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129</a:t>
            </a:fld>
            <a:endParaRPr lang="en-US"/>
          </a:p>
        </p:txBody>
      </p:sp>
    </p:spTree>
    <p:extLst>
      <p:ext uri="{BB962C8B-B14F-4D97-AF65-F5344CB8AC3E}">
        <p14:creationId xmlns:p14="http://schemas.microsoft.com/office/powerpoint/2010/main" val="2376182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Control can take various forms. In can be either feedback,</a:t>
            </a:r>
            <a:r>
              <a:rPr lang="en-US" baseline="0" dirty="0" smtClean="0"/>
              <a:t> which we just saw, or feedforward. Both of these can then be linear or nonlinear.</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13</a:t>
            </a:fld>
            <a:endParaRPr lang="en-US"/>
          </a:p>
        </p:txBody>
      </p:sp>
    </p:spTree>
    <p:extLst>
      <p:ext uri="{BB962C8B-B14F-4D97-AF65-F5344CB8AC3E}">
        <p14:creationId xmlns:p14="http://schemas.microsoft.com/office/powerpoint/2010/main" val="218025572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arm cavity feedback control holds the arms at a fixed length. So how do we get the gravitational wave signal from the interferometer if the arm lengths aren’t allowed to change?</a:t>
            </a:r>
          </a:p>
          <a:p>
            <a:r>
              <a:rPr lang="en-US" dirty="0" smtClean="0"/>
              <a:t>First,</a:t>
            </a:r>
            <a:r>
              <a:rPr lang="en-US" baseline="0" dirty="0" smtClean="0"/>
              <a:t> the feedback control doesn’t zero out the length fluctuations, it just makes them smaller. The length fluctuations are suppressed by 1+loopgain (if S = 1). So if we have a good model of the loop gain (which can be measured easily enough), we just multiply the measured photodiode signal (DARM) by 1+loopgain. You can think of this more physically as taking into account how much force the control is applying to minimize the length fluctuations. The loop also happens to suppress the cavity noise by the same amount as the gravitational wave, so the signal to noise ratio of the gravitational wave is unchanged by the feedback. We could also get the signal from any other place in the loop. For example, the gravitational wave signal also appears in the feedback force we apply with the actuators.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130</a:t>
            </a:fld>
            <a:endParaRPr lang="en-US"/>
          </a:p>
        </p:txBody>
      </p:sp>
    </p:spTree>
    <p:extLst>
      <p:ext uri="{BB962C8B-B14F-4D97-AF65-F5344CB8AC3E}">
        <p14:creationId xmlns:p14="http://schemas.microsoft.com/office/powerpoint/2010/main" val="57311862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cavity noise is the same curve we see when we look at the aLIGO</a:t>
            </a:r>
            <a:r>
              <a:rPr lang="en-US" baseline="0" dirty="0" smtClean="0"/>
              <a:t> sensitivity plots.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131</a:t>
            </a:fld>
            <a:endParaRPr lang="en-US"/>
          </a:p>
        </p:txBody>
      </p:sp>
    </p:spTree>
    <p:extLst>
      <p:ext uri="{BB962C8B-B14F-4D97-AF65-F5344CB8AC3E}">
        <p14:creationId xmlns:p14="http://schemas.microsoft.com/office/powerpoint/2010/main" val="31192264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gravitational wave is bigger than all other noise sources, than our measurement of</a:t>
            </a:r>
            <a:r>
              <a:rPr lang="en-US" baseline="0" dirty="0" smtClean="0"/>
              <a:t> it is the measured DARM signal times our model for the inverse of the closed loop transfer function. Here, the hats indicate models of the real system. It is the job of the aLIGO calibration group to ensure these models are good representations of what we have.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132</a:t>
            </a:fld>
            <a:endParaRPr lang="en-US"/>
          </a:p>
        </p:txBody>
      </p:sp>
    </p:spTree>
    <p:extLst>
      <p:ext uri="{BB962C8B-B14F-4D97-AF65-F5344CB8AC3E}">
        <p14:creationId xmlns:p14="http://schemas.microsoft.com/office/powerpoint/2010/main" val="166236147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133</a:t>
            </a:fld>
            <a:endParaRPr lang="en-US"/>
          </a:p>
        </p:txBody>
      </p:sp>
    </p:spTree>
    <p:extLst>
      <p:ext uri="{BB962C8B-B14F-4D97-AF65-F5344CB8AC3E}">
        <p14:creationId xmlns:p14="http://schemas.microsoft.com/office/powerpoint/2010/main" val="255467815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134</a:t>
            </a:fld>
            <a:endParaRPr lang="en-US"/>
          </a:p>
        </p:txBody>
      </p:sp>
    </p:spTree>
    <p:extLst>
      <p:ext uri="{BB962C8B-B14F-4D97-AF65-F5344CB8AC3E}">
        <p14:creationId xmlns:p14="http://schemas.microsoft.com/office/powerpoint/2010/main" val="351882943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135</a:t>
            </a:fld>
            <a:endParaRPr lang="en-US"/>
          </a:p>
        </p:txBody>
      </p:sp>
    </p:spTree>
    <p:extLst>
      <p:ext uri="{BB962C8B-B14F-4D97-AF65-F5344CB8AC3E}">
        <p14:creationId xmlns:p14="http://schemas.microsoft.com/office/powerpoint/2010/main" val="159382964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136</a:t>
            </a:fld>
            <a:endParaRPr lang="en-US"/>
          </a:p>
        </p:txBody>
      </p:sp>
    </p:spTree>
    <p:extLst>
      <p:ext uri="{BB962C8B-B14F-4D97-AF65-F5344CB8AC3E}">
        <p14:creationId xmlns:p14="http://schemas.microsoft.com/office/powerpoint/2010/main" val="394967203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137</a:t>
            </a:fld>
            <a:endParaRPr lang="en-US"/>
          </a:p>
        </p:txBody>
      </p:sp>
    </p:spTree>
    <p:extLst>
      <p:ext uri="{BB962C8B-B14F-4D97-AF65-F5344CB8AC3E}">
        <p14:creationId xmlns:p14="http://schemas.microsoft.com/office/powerpoint/2010/main" val="58705854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typical block diagram for a feedback loop made with a digital control system. Note the symmetry of the diagram. The left is all analog components, the right software.</a:t>
            </a:r>
            <a:r>
              <a:rPr lang="en-US" baseline="0" dirty="0" smtClean="0"/>
              <a:t> The top is the sensing path, the bottom the actuation path.</a:t>
            </a:r>
            <a:endParaRPr lang="en-US" dirty="0" smtClean="0"/>
          </a:p>
          <a:p>
            <a:r>
              <a:rPr lang="en-US" dirty="0" smtClean="0"/>
              <a:t>Many</a:t>
            </a:r>
            <a:r>
              <a:rPr lang="en-US" baseline="0" dirty="0" smtClean="0"/>
              <a:t> of the blocks are what we have seen before, the plant, sensor, actuator, and controller. The compensation filters and matrix transformations are optional, and not unique to digital control systems. These are simply used to put signals into some desired units (e.g. meters) and coordinate system (e.g. x-y-z Cartesian coordinates). The main new thing here are the ADC and DAC, which move signals into and out of the computer; and the Anti-alias and Anti-image filters which smooth over the transitions through the ADC and DAC.</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138</a:t>
            </a:fld>
            <a:endParaRPr lang="en-US"/>
          </a:p>
        </p:txBody>
      </p:sp>
    </p:spTree>
    <p:extLst>
      <p:ext uri="{BB962C8B-B14F-4D97-AF65-F5344CB8AC3E}">
        <p14:creationId xmlns:p14="http://schemas.microsoft.com/office/powerpoint/2010/main" val="336763585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Anti-alias filter removes</a:t>
            </a:r>
            <a:r>
              <a:rPr lang="en-US" baseline="0" dirty="0" smtClean="0"/>
              <a:t> signals close to and above the sampling frequency, before the ADC brings the signals into the computer. The anti-image filter removes harmonics of the computer output before sending those signals to the actuators. We’ll see examples of this in the upcoming slides.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139</a:t>
            </a:fld>
            <a:endParaRPr lang="en-US"/>
          </a:p>
        </p:txBody>
      </p:sp>
    </p:spTree>
    <p:extLst>
      <p:ext uri="{BB962C8B-B14F-4D97-AF65-F5344CB8AC3E}">
        <p14:creationId xmlns:p14="http://schemas.microsoft.com/office/powerpoint/2010/main" val="904318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not going to go over nonlinear control. With</a:t>
            </a:r>
            <a:r>
              <a:rPr lang="en-US" baseline="0" dirty="0" smtClean="0"/>
              <a:t> a few exceptions, all our systems in LIGO or linear. We work very hard to make them that way. And even the systems we have that are nonlinear are typically controlled with linear control filters as well.</a:t>
            </a:r>
          </a:p>
          <a:p>
            <a:endParaRPr lang="en-US" baseline="0" dirty="0" smtClean="0"/>
          </a:p>
          <a:p>
            <a:r>
              <a:rPr lang="en-US" baseline="0" dirty="0" smtClean="0"/>
              <a:t>In the case of cavity locking, the signal only exists when you swing through a fringe. Traditionally, to acquire lock, we simply apply the control signal only when that signal exists. If the cavity velocity isn’t too high then this works pretty well. There is research out there to improve this by estimating what the signal is when we can see it, using a model of the cavity.</a:t>
            </a:r>
          </a:p>
          <a:p>
            <a:endParaRPr lang="en-US" baseline="0" dirty="0" smtClean="0"/>
          </a:p>
          <a:p>
            <a:r>
              <a:rPr lang="en-US" baseline="0" dirty="0" smtClean="0"/>
              <a:t>In the case of the electrostatic drive (ESD), which is the actuator applied directly to the test mass, the force is proportional to the square of the ESD voltage. To make this linear, we simply apply a square root to the control signal within the controller software, before sending it to the ESD.</a:t>
            </a:r>
          </a:p>
          <a:p>
            <a:endParaRPr lang="en-US" baseline="0" dirty="0" smtClean="0"/>
          </a:p>
          <a:p>
            <a:r>
              <a:rPr lang="en-US" baseline="0" dirty="0" smtClean="0"/>
              <a:t>In the case of blend switching, where we switch from one set of blend filters to the other. This is done with a very slow ramp. The slowness of the ramp ensures the loops is always quasi-linear.</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14</a:t>
            </a:fld>
            <a:endParaRPr lang="en-US"/>
          </a:p>
        </p:txBody>
      </p:sp>
    </p:spTree>
    <p:extLst>
      <p:ext uri="{BB962C8B-B14F-4D97-AF65-F5344CB8AC3E}">
        <p14:creationId xmlns:p14="http://schemas.microsoft.com/office/powerpoint/2010/main" val="246592614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blocks are optional, but make life easier.</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140</a:t>
            </a:fld>
            <a:endParaRPr lang="en-US"/>
          </a:p>
        </p:txBody>
      </p:sp>
    </p:spTree>
    <p:extLst>
      <p:ext uri="{BB962C8B-B14F-4D97-AF65-F5344CB8AC3E}">
        <p14:creationId xmlns:p14="http://schemas.microsoft.com/office/powerpoint/2010/main" val="392594488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141</a:t>
            </a:fld>
            <a:endParaRPr lang="en-US"/>
          </a:p>
        </p:txBody>
      </p:sp>
    </p:spTree>
    <p:extLst>
      <p:ext uri="{BB962C8B-B14F-4D97-AF65-F5344CB8AC3E}">
        <p14:creationId xmlns:p14="http://schemas.microsoft.com/office/powerpoint/2010/main" val="337924089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a:t>
            </a:r>
            <a:r>
              <a:rPr lang="en-US" baseline="0" dirty="0" smtClean="0"/>
              <a:t> next at what the Anti-alias filter does for us.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142</a:t>
            </a:fld>
            <a:endParaRPr lang="en-US"/>
          </a:p>
        </p:txBody>
      </p:sp>
    </p:spTree>
    <p:extLst>
      <p:ext uri="{BB962C8B-B14F-4D97-AF65-F5344CB8AC3E}">
        <p14:creationId xmlns:p14="http://schemas.microsoft.com/office/powerpoint/2010/main" val="397824630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a:t>
            </a:r>
            <a:r>
              <a:rPr lang="en-US" baseline="0" dirty="0" smtClean="0"/>
              <a:t> a continuous sine wave, at 3.2 Hz.</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143</a:t>
            </a:fld>
            <a:endParaRPr lang="en-US"/>
          </a:p>
        </p:txBody>
      </p:sp>
    </p:spTree>
    <p:extLst>
      <p:ext uri="{BB962C8B-B14F-4D97-AF65-F5344CB8AC3E}">
        <p14:creationId xmlns:p14="http://schemas.microsoft.com/office/powerpoint/2010/main" val="369138040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a:t>
            </a:r>
            <a:r>
              <a:rPr lang="en-US" baseline="0" dirty="0" smtClean="0"/>
              <a:t> sample this wave at 16 Hz with the ADC. The continuous wave passes cleanly through each of the sampled points.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144</a:t>
            </a:fld>
            <a:endParaRPr lang="en-US"/>
          </a:p>
        </p:txBody>
      </p:sp>
    </p:spTree>
    <p:extLst>
      <p:ext uri="{BB962C8B-B14F-4D97-AF65-F5344CB8AC3E}">
        <p14:creationId xmlns:p14="http://schemas.microsoft.com/office/powerpoint/2010/main" val="391518556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we could also draw</a:t>
            </a:r>
            <a:r>
              <a:rPr lang="en-US" baseline="0" dirty="0" smtClean="0"/>
              <a:t> a higher frequency sine wave through these points. This yellow line is at 3.2+16=19.2 Hz. So, when we sample with the ADC, we don’t know which one we have. Thus, we make the assumption that our sampled points are passing through the lowest possible frequency sine wave.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145</a:t>
            </a:fld>
            <a:endParaRPr lang="en-US"/>
          </a:p>
        </p:txBody>
      </p:sp>
    </p:spTree>
    <p:extLst>
      <p:ext uri="{BB962C8B-B14F-4D97-AF65-F5344CB8AC3E}">
        <p14:creationId xmlns:p14="http://schemas.microsoft.com/office/powerpoint/2010/main" val="272846550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from the time domain to</a:t>
            </a:r>
            <a:r>
              <a:rPr lang="en-US" baseline="0" dirty="0" smtClean="0"/>
              <a:t> the frequency domain, here is an amplitude spectral density (ASD) of the 3.2 Hz continuous wave.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146</a:t>
            </a:fld>
            <a:endParaRPr lang="en-US"/>
          </a:p>
        </p:txBody>
      </p:sp>
    </p:spTree>
    <p:extLst>
      <p:ext uri="{BB962C8B-B14F-4D97-AF65-F5344CB8AC3E}">
        <p14:creationId xmlns:p14="http://schemas.microsoft.com/office/powerpoint/2010/main" val="159618586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Adding</a:t>
            </a:r>
            <a:r>
              <a:rPr lang="en-US" baseline="0" dirty="0" smtClean="0"/>
              <a:t> the ASD of the sampled data, we get the red curve (because we assume the sampled points represent the lowest possible frequency). I have also added the vertical dashed line at what is known as the Nyquist frequency. This is half the sampling frequency. It turns out that you can only recover signals that are &lt; half the sampling frequency. Basically, the Nyquist sampling rule says that you need at least 2 samples per sine wave to recover that sine wave. This is why the red line stops at this vertical Nyquist frequency line, we can’t recover anything beyond it.</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147</a:t>
            </a:fld>
            <a:endParaRPr lang="en-US"/>
          </a:p>
        </p:txBody>
      </p:sp>
    </p:spTree>
    <p:extLst>
      <p:ext uri="{BB962C8B-B14F-4D97-AF65-F5344CB8AC3E}">
        <p14:creationId xmlns:p14="http://schemas.microsoft.com/office/powerpoint/2010/main" val="84941017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 at the ASD of the yellow line. It’s at 19.2 Hz.</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148</a:t>
            </a:fld>
            <a:endParaRPr lang="en-US"/>
          </a:p>
        </p:txBody>
      </p:sp>
    </p:spTree>
    <p:extLst>
      <p:ext uri="{BB962C8B-B14F-4D97-AF65-F5344CB8AC3E}">
        <p14:creationId xmlns:p14="http://schemas.microsoft.com/office/powerpoint/2010/main" val="96554695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were to sample that line, unsurprisingly our</a:t>
            </a:r>
            <a:r>
              <a:rPr lang="en-US" baseline="0" dirty="0" smtClean="0"/>
              <a:t> sampled ASD would look exactly like our sampled ASD for the 3.2 Hz wave, because we assume the samples represent the lowest possible frequency. This down-converting of signals from above the Nyquist to below is called ‘Aliasing’. The aliased frequency is found by subtracting the sampling frequency from the true frequency as many times as necessary until it is less than the Nyquist (and taking the absolute value if necessary). </a:t>
            </a:r>
            <a:r>
              <a:rPr lang="en-US" b="1" baseline="0" dirty="0" smtClean="0"/>
              <a:t>Aliased frequency = abs(true frequency – n*</a:t>
            </a:r>
            <a:r>
              <a:rPr lang="en-US" b="1" baseline="0" dirty="0" err="1" smtClean="0"/>
              <a:t>SamplingFrequency</a:t>
            </a:r>
            <a:r>
              <a:rPr lang="en-US" b="1" baseline="0" dirty="0" smtClean="0"/>
              <a:t>), where n is the integer required to make the aliased frequency less than the Nyquist.</a:t>
            </a:r>
            <a:endParaRPr lang="en-US" b="1" dirty="0"/>
          </a:p>
        </p:txBody>
      </p:sp>
      <p:sp>
        <p:nvSpPr>
          <p:cNvPr id="4" name="Slide Number Placeholder 3"/>
          <p:cNvSpPr>
            <a:spLocks noGrp="1"/>
          </p:cNvSpPr>
          <p:nvPr>
            <p:ph type="sldNum" sz="quarter" idx="10"/>
          </p:nvPr>
        </p:nvSpPr>
        <p:spPr/>
        <p:txBody>
          <a:bodyPr/>
          <a:lstStyle/>
          <a:p>
            <a:fld id="{24DA9288-4480-9947-B108-E8482B5C39DC}" type="slidenum">
              <a:rPr lang="en-US" smtClean="0"/>
              <a:t>149</a:t>
            </a:fld>
            <a:endParaRPr lang="en-US"/>
          </a:p>
        </p:txBody>
      </p:sp>
    </p:spTree>
    <p:extLst>
      <p:ext uri="{BB962C8B-B14F-4D97-AF65-F5344CB8AC3E}">
        <p14:creationId xmlns:p14="http://schemas.microsoft.com/office/powerpoint/2010/main" val="796150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feature of feedback is that it reacts to changes in the error</a:t>
            </a:r>
            <a:r>
              <a:rPr lang="en-US" baseline="0" dirty="0" smtClean="0"/>
              <a:t> signal. Thus, the control would do nothing if the error signal was zero. So, by definition feedback can never drive the error signal to exactly zero (it can at single frequencies with infinite loop gain, but not it general). It can in theory make the error arbitrarily small as the loop gain gets arbitrarily large, but not zero.</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15</a:t>
            </a:fld>
            <a:endParaRPr lang="en-US"/>
          </a:p>
        </p:txBody>
      </p:sp>
    </p:spTree>
    <p:extLst>
      <p:ext uri="{BB962C8B-B14F-4D97-AF65-F5344CB8AC3E}">
        <p14:creationId xmlns:p14="http://schemas.microsoft.com/office/powerpoint/2010/main" val="314816520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avoid aliasing, we apply a low pass filter that cuts off</a:t>
            </a:r>
            <a:r>
              <a:rPr lang="en-US" baseline="0" dirty="0" smtClean="0"/>
              <a:t> any signals above the Nyquist. This way, when we assume our samples pass through signals below the Nyquist, our assumption is not a bad one.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150</a:t>
            </a:fld>
            <a:endParaRPr lang="en-US"/>
          </a:p>
        </p:txBody>
      </p:sp>
    </p:spTree>
    <p:extLst>
      <p:ext uri="{BB962C8B-B14F-4D97-AF65-F5344CB8AC3E}">
        <p14:creationId xmlns:p14="http://schemas.microsoft.com/office/powerpoint/2010/main" val="319816310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let’s look at the anti-image filter. It turns</a:t>
            </a:r>
            <a:r>
              <a:rPr lang="en-US" baseline="0" dirty="0" smtClean="0"/>
              <a:t> out, this is very similar to the aliasing problem.</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151</a:t>
            </a:fld>
            <a:endParaRPr lang="en-US"/>
          </a:p>
        </p:txBody>
      </p:sp>
    </p:spTree>
    <p:extLst>
      <p:ext uri="{BB962C8B-B14F-4D97-AF65-F5344CB8AC3E}">
        <p14:creationId xmlns:p14="http://schemas.microsoft.com/office/powerpoint/2010/main" val="53879110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a 0.8 Hz sine wave that the DAC puts out,</a:t>
            </a:r>
            <a:r>
              <a:rPr lang="en-US" baseline="0" dirty="0" smtClean="0"/>
              <a:t> with 16 Hz sampling</a:t>
            </a:r>
            <a:r>
              <a:rPr lang="en-US" dirty="0" smtClean="0"/>
              <a:t>. Note</a:t>
            </a:r>
            <a:r>
              <a:rPr lang="en-US" baseline="0" dirty="0" smtClean="0"/>
              <a:t> all the discrete steps. This happens because the DAC holds its value between samples (known as a zero-order-hold). The problem with these steps is that all those little corners generate higher order harmonics. If we take the ASD of this curve, we see..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152</a:t>
            </a:fld>
            <a:endParaRPr lang="en-US"/>
          </a:p>
        </p:txBody>
      </p:sp>
    </p:spTree>
    <p:extLst>
      <p:ext uri="{BB962C8B-B14F-4D97-AF65-F5344CB8AC3E}">
        <p14:creationId xmlns:p14="http://schemas.microsoft.com/office/powerpoint/2010/main" val="15647526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Note, we do get a nice peak</a:t>
            </a:r>
            <a:r>
              <a:rPr lang="en-US" baseline="0" dirty="0" smtClean="0"/>
              <a:t> the desired 0.8 Hz. However, we also get an infinite series of peaks at all the harmonics.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153</a:t>
            </a:fld>
            <a:endParaRPr lang="en-US"/>
          </a:p>
        </p:txBody>
      </p:sp>
    </p:spTree>
    <p:extLst>
      <p:ext uri="{BB962C8B-B14F-4D97-AF65-F5344CB8AC3E}">
        <p14:creationId xmlns:p14="http://schemas.microsoft.com/office/powerpoint/2010/main" val="364635877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in the aliasing case, we apply a low pass filter</a:t>
            </a:r>
            <a:r>
              <a:rPr lang="en-US" baseline="0" dirty="0" smtClean="0"/>
              <a:t> to remove all those harmonics. This is called the anti-image filter.</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154</a:t>
            </a:fld>
            <a:endParaRPr lang="en-US"/>
          </a:p>
        </p:txBody>
      </p:sp>
    </p:spTree>
    <p:extLst>
      <p:ext uri="{BB962C8B-B14F-4D97-AF65-F5344CB8AC3E}">
        <p14:creationId xmlns:p14="http://schemas.microsoft.com/office/powerpoint/2010/main" val="243782434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applying the anti-image filter, we now have a smooth 0.8 Hz sine wave. Note, there is a small phase delay, resulting from the phase loss of the anti-image filter.</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155</a:t>
            </a:fld>
            <a:endParaRPr lang="en-US"/>
          </a:p>
        </p:txBody>
      </p:sp>
    </p:spTree>
    <p:extLst>
      <p:ext uri="{BB962C8B-B14F-4D97-AF65-F5344CB8AC3E}">
        <p14:creationId xmlns:p14="http://schemas.microsoft.com/office/powerpoint/2010/main" val="301316535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example anti-alias and anti-image filters from Stanford. The sample rate is about 65 kHz. Likely, there is no particular</a:t>
            </a:r>
            <a:r>
              <a:rPr lang="en-US" baseline="0" dirty="0" smtClean="0"/>
              <a:t> reason why the two filters aren’t the same. They just as well could be. Probably it is because our system is a prototype system and the components were installed at different times. These filters have just a single pole, at 109 Hz or 295 Hz. With only a single pole, the pole frequency must be much less than the sampling rate. See the backup slides describing how we improve on this with oversampling and the use of additional digital AA and AI filters.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156</a:t>
            </a:fld>
            <a:endParaRPr lang="en-US"/>
          </a:p>
        </p:txBody>
      </p:sp>
    </p:spTree>
    <p:extLst>
      <p:ext uri="{BB962C8B-B14F-4D97-AF65-F5344CB8AC3E}">
        <p14:creationId xmlns:p14="http://schemas.microsoft.com/office/powerpoint/2010/main" val="84900657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what some of these components</a:t>
            </a:r>
            <a:r>
              <a:rPr lang="en-US" baseline="0" dirty="0" smtClean="0"/>
              <a:t> look like at the sites, in their electronics rack.</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157</a:t>
            </a:fld>
            <a:endParaRPr lang="en-US"/>
          </a:p>
        </p:txBody>
      </p:sp>
    </p:spTree>
    <p:extLst>
      <p:ext uri="{BB962C8B-B14F-4D97-AF65-F5344CB8AC3E}">
        <p14:creationId xmlns:p14="http://schemas.microsoft.com/office/powerpoint/2010/main" val="197658446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look inside an AA or AI board, you’ll see some resistors</a:t>
            </a:r>
            <a:r>
              <a:rPr lang="en-US" baseline="0" dirty="0" smtClean="0"/>
              <a:t> and capacitors that give you a single pole low pass filter.</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158</a:t>
            </a:fld>
            <a:endParaRPr lang="en-US"/>
          </a:p>
        </p:txBody>
      </p:sp>
    </p:spTree>
    <p:extLst>
      <p:ext uri="{BB962C8B-B14F-4D97-AF65-F5344CB8AC3E}">
        <p14:creationId xmlns:p14="http://schemas.microsoft.com/office/powerpoint/2010/main" val="210120347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look inside the IO chassis, you’ll see some ADC cards and DAC cards.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159</a:t>
            </a:fld>
            <a:endParaRPr lang="en-US"/>
          </a:p>
        </p:txBody>
      </p:sp>
    </p:spTree>
    <p:extLst>
      <p:ext uri="{BB962C8B-B14F-4D97-AF65-F5344CB8AC3E}">
        <p14:creationId xmlns:p14="http://schemas.microsoft.com/office/powerpoint/2010/main" val="283126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of</a:t>
            </a:r>
            <a:r>
              <a:rPr lang="en-US" baseline="0" dirty="0" smtClean="0"/>
              <a:t> something that will tend to increase the error size is when your car approaches a hill. The hill is a disturbance that tends to slow the car. The controller will only start to respond when it sees the error signal increase. It reacts after the error begins to change.</a:t>
            </a:r>
          </a:p>
          <a:p>
            <a:endParaRPr lang="en-US" baseline="0" dirty="0" smtClean="0"/>
          </a:p>
          <a:p>
            <a:r>
              <a:rPr lang="en-US" baseline="0" dirty="0" smtClean="0"/>
              <a:t>Another defining feature of feedback is that it can go unstable if the controller isn’t designed appropriately for the plant (or if something in the plant changes or breaks).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16</a:t>
            </a:fld>
            <a:endParaRPr lang="en-US"/>
          </a:p>
        </p:txBody>
      </p:sp>
    </p:spTree>
    <p:extLst>
      <p:ext uri="{BB962C8B-B14F-4D97-AF65-F5344CB8AC3E}">
        <p14:creationId xmlns:p14="http://schemas.microsoft.com/office/powerpoint/2010/main" val="402018505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computing, there are two main types of computers. The front-end computer is the one that runs the controller, and receives signals from the ADC, and sends signals to the DAC. The workstation is the user interface, which has all the associated user interface software and diagnostic tools.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160</a:t>
            </a:fld>
            <a:endParaRPr lang="en-US"/>
          </a:p>
        </p:txBody>
      </p:sp>
    </p:spTree>
    <p:extLst>
      <p:ext uri="{BB962C8B-B14F-4D97-AF65-F5344CB8AC3E}">
        <p14:creationId xmlns:p14="http://schemas.microsoft.com/office/powerpoint/2010/main" val="109651110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161</a:t>
            </a:fld>
            <a:endParaRPr lang="en-US"/>
          </a:p>
        </p:txBody>
      </p:sp>
    </p:spTree>
    <p:extLst>
      <p:ext uri="{BB962C8B-B14F-4D97-AF65-F5344CB8AC3E}">
        <p14:creationId xmlns:p14="http://schemas.microsoft.com/office/powerpoint/2010/main" val="131218988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of the main user interface screens. These screens are custom made by the user. In this case, it is for the cryogenics platform at Stanford. The software is called MEDM. The signal flow follows the block diagram we saw earlier, with the ADC on the left, the DAC on the right. In between, the sensor signals go through some compensation filters and matrices. Depending on the sensor group, those signals are then sent through some control filters, then through some more matrices and compensation filters, before going to the DAC.</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162</a:t>
            </a:fld>
            <a:endParaRPr lang="en-US"/>
          </a:p>
        </p:txBody>
      </p:sp>
    </p:spTree>
    <p:extLst>
      <p:ext uri="{BB962C8B-B14F-4D97-AF65-F5344CB8AC3E}">
        <p14:creationId xmlns:p14="http://schemas.microsoft.com/office/powerpoint/2010/main" val="13660747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of these boxes you can click on to get more detail. Let’s take a look inside the OSEM </a:t>
            </a:r>
            <a:r>
              <a:rPr lang="en-US" dirty="0" err="1" smtClean="0"/>
              <a:t>prefilters</a:t>
            </a:r>
            <a:r>
              <a:rPr lang="en-US" dirty="0" smtClean="0"/>
              <a:t> (or compensation</a:t>
            </a:r>
            <a:r>
              <a:rPr lang="en-US" baseline="0" dirty="0" smtClean="0"/>
              <a:t> filters).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163</a:t>
            </a:fld>
            <a:endParaRPr lang="en-US"/>
          </a:p>
        </p:txBody>
      </p:sp>
    </p:spTree>
    <p:extLst>
      <p:ext uri="{BB962C8B-B14F-4D97-AF65-F5344CB8AC3E}">
        <p14:creationId xmlns:p14="http://schemas.microsoft.com/office/powerpoint/2010/main" val="307479000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see a</a:t>
            </a:r>
            <a:r>
              <a:rPr lang="en-US" baseline="0" dirty="0" smtClean="0"/>
              <a:t> list of 6 filter modules, 1 for each of the 6 OSEMs.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164</a:t>
            </a:fld>
            <a:endParaRPr lang="en-US"/>
          </a:p>
        </p:txBody>
      </p:sp>
    </p:spTree>
    <p:extLst>
      <p:ext uri="{BB962C8B-B14F-4D97-AF65-F5344CB8AC3E}">
        <p14:creationId xmlns:p14="http://schemas.microsoft.com/office/powerpoint/2010/main" val="212952958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focus on just</a:t>
            </a:r>
            <a:r>
              <a:rPr lang="en-US" baseline="0" dirty="0" smtClean="0"/>
              <a:t> one. This is the standard LIGO filter module </a:t>
            </a:r>
            <a:r>
              <a:rPr lang="en-US" baseline="0" dirty="0" err="1" smtClean="0"/>
              <a:t>medm</a:t>
            </a:r>
            <a:r>
              <a:rPr lang="en-US" baseline="0" dirty="0" smtClean="0"/>
              <a:t> screen, which is automatically generated for each realtime filter in the control system. Signals come in on the left, go through a selection of 10 possible filters banks, and then output on the right. You can also apply test excitations, offsets, gains, saturation limits, and flip various switches on and off. Here, since this is a compensation (or calibration) filter, the 2</a:t>
            </a:r>
            <a:r>
              <a:rPr lang="en-US" baseline="30000" dirty="0" smtClean="0"/>
              <a:t>nd</a:t>
            </a:r>
            <a:r>
              <a:rPr lang="en-US" baseline="0" dirty="0" smtClean="0"/>
              <a:t> filter bank is engaged which converts the raw OSEM signal from units of counts to microns.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165</a:t>
            </a:fld>
            <a:endParaRPr lang="en-US"/>
          </a:p>
        </p:txBody>
      </p:sp>
    </p:spTree>
    <p:extLst>
      <p:ext uri="{BB962C8B-B14F-4D97-AF65-F5344CB8AC3E}">
        <p14:creationId xmlns:p14="http://schemas.microsoft.com/office/powerpoint/2010/main" val="331319887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fr-FR" dirty="0" smtClean="0"/>
              <a:t>’s now move along the signal</a:t>
            </a:r>
            <a:r>
              <a:rPr lang="fr-FR" baseline="0" dirty="0" smtClean="0"/>
              <a:t> path and look inside the OSEM sensor matrix transformation.</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166</a:t>
            </a:fld>
            <a:endParaRPr lang="en-US"/>
          </a:p>
        </p:txBody>
      </p:sp>
    </p:spTree>
    <p:extLst>
      <p:ext uri="{BB962C8B-B14F-4D97-AF65-F5344CB8AC3E}">
        <p14:creationId xmlns:p14="http://schemas.microsoft.com/office/powerpoint/2010/main" val="151212705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see a 6 by 6 matrix, that converts the OSEM signals into an X,</a:t>
            </a:r>
            <a:r>
              <a:rPr lang="en-US" baseline="0" dirty="0" smtClean="0"/>
              <a:t> Y, Z coordinate from around the platform’s center of mass, from the original locations of the OSEMs. 3 of the OSEMs measure the horizontal displacement of the 3 corners of the platform; the other 3 measure the vertical motion of those 3 corners. For example, to get Z, or vertical motion of the center of mass, we simply take the average of the 3 verticals: (V1+V2+V3)/3.</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167</a:t>
            </a:fld>
            <a:endParaRPr lang="en-US"/>
          </a:p>
        </p:txBody>
      </p:sp>
    </p:spTree>
    <p:extLst>
      <p:ext uri="{BB962C8B-B14F-4D97-AF65-F5344CB8AC3E}">
        <p14:creationId xmlns:p14="http://schemas.microsoft.com/office/powerpoint/2010/main" val="300654124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load filters into the filter banks of the filter</a:t>
            </a:r>
            <a:r>
              <a:rPr lang="en-US" baseline="0" dirty="0" smtClean="0"/>
              <a:t> module screen, we use an interface called </a:t>
            </a:r>
            <a:r>
              <a:rPr lang="en-US" baseline="0" dirty="0" err="1" smtClean="0"/>
              <a:t>foton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168</a:t>
            </a:fld>
            <a:endParaRPr lang="en-US"/>
          </a:p>
        </p:txBody>
      </p:sp>
    </p:spTree>
    <p:extLst>
      <p:ext uri="{BB962C8B-B14F-4D97-AF65-F5344CB8AC3E}">
        <p14:creationId xmlns:p14="http://schemas.microsoft.com/office/powerpoint/2010/main" val="384065386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various options for entering filters. A</a:t>
            </a:r>
            <a:r>
              <a:rPr lang="en-US" baseline="0" dirty="0" smtClean="0"/>
              <a:t> simple one is the ZPK option, which stands for zero, pole, and gain (the name </a:t>
            </a:r>
            <a:r>
              <a:rPr lang="en-US" baseline="0" dirty="0" err="1" smtClean="0"/>
              <a:t>zpk</a:t>
            </a:r>
            <a:r>
              <a:rPr lang="en-US" baseline="0" dirty="0" smtClean="0"/>
              <a:t> is consistent with </a:t>
            </a:r>
            <a:r>
              <a:rPr lang="en-US" baseline="0" dirty="0" err="1" smtClean="0"/>
              <a:t>matlab</a:t>
            </a:r>
            <a:r>
              <a:rPr lang="en-US" baseline="0" dirty="0" smtClean="0"/>
              <a:t> notation). With this </a:t>
            </a:r>
            <a:r>
              <a:rPr lang="en-US" baseline="0" dirty="0" err="1" smtClean="0"/>
              <a:t>zpk</a:t>
            </a:r>
            <a:r>
              <a:rPr lang="en-US" baseline="0" dirty="0" smtClean="0"/>
              <a:t> option, you simply type in the values for all the zeros and poles for each of the 10 possible filter banks. Each bank can hold up to 20 zeros and poles.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169</a:t>
            </a:fld>
            <a:endParaRPr lang="en-US"/>
          </a:p>
        </p:txBody>
      </p:sp>
    </p:spTree>
    <p:extLst>
      <p:ext uri="{BB962C8B-B14F-4D97-AF65-F5344CB8AC3E}">
        <p14:creationId xmlns:p14="http://schemas.microsoft.com/office/powerpoint/2010/main" val="2539137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Feedforward is in many respects</a:t>
            </a:r>
            <a:r>
              <a:rPr lang="en-US" baseline="0" dirty="0" smtClean="0"/>
              <a:t> the opposite to feedback. It tries to predict how the car (or plant) is going to respond, and corrects for it in advance. So, if the car had a sensor that saw the hill coming, and then a model of how the car would react, a feedforward controller could adjust the gas flow before the hill even had the chance to slow the car down. Mathematically, it subtracts the hill out of the loop, so it’s like it isn’t even there. To do this well, you need a good model of the plant, and a sensor that has good coherence to the plant’s response.</a:t>
            </a:r>
          </a:p>
          <a:p>
            <a:endParaRPr lang="en-US" baseline="0" dirty="0" smtClean="0"/>
          </a:p>
          <a:p>
            <a:r>
              <a:rPr lang="en-US" baseline="0" dirty="0" smtClean="0"/>
              <a:t>An example of this in LIGO, is the feedforward used by the ISIs. An inertial sensor is placed on the ground, which measures the ground’s displacement. The feedforward controller is a filter that models how the ISI will respond to this ground motion. This controller then sends a correction signal to the ISI actuators to cancel out any forces the ground imposes on the ISI, before the ISI has the chance to respond. The reason this works, without needing a sensor that can see the future, is because it takes the ISI some time to respond to the ground. So if you can apply the correction forces quickly enough, you can realize a useful feedforward controller. Clearly, any phase delays will degrade the performance.</a:t>
            </a:r>
          </a:p>
          <a:p>
            <a:endParaRPr lang="en-US" baseline="0" dirty="0" smtClean="0"/>
          </a:p>
          <a:p>
            <a:r>
              <a:rPr lang="en-US" baseline="0" dirty="0" smtClean="0"/>
              <a:t>An important feature of feedforward is that it is, in theory, always stable. Feedback is required for instability to happen, and there is no feedback here. In practice, instability can happen due to parasitic feedback paths. For example, when the actuators push the ISI, they also push on the ground. Since the ground is not infinitely rigid, the actuators move the ground a small amount. So ground sensor tells the ISI actuators what force to apply, which influences how the ground moves, which tells the ISI actuators what force to apply, etc…Thus, a feedback path.</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17</a:t>
            </a:fld>
            <a:endParaRPr lang="en-US"/>
          </a:p>
        </p:txBody>
      </p:sp>
    </p:spTree>
    <p:extLst>
      <p:ext uri="{BB962C8B-B14F-4D97-AF65-F5344CB8AC3E}">
        <p14:creationId xmlns:p14="http://schemas.microsoft.com/office/powerpoint/2010/main" val="252378746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have created</a:t>
            </a:r>
            <a:r>
              <a:rPr lang="en-US" baseline="0" dirty="0" smtClean="0"/>
              <a:t> a filter, you can plot it to make sure it looks the way you expect. This particular example, is rather complicated. However, this is the beauty of digital controls, it is easy to make an arbitrary filter just by typing in the values. Analog filter like this would require a very complicated circuit, and be very difficult to modify.</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170</a:t>
            </a:fld>
            <a:endParaRPr lang="en-US"/>
          </a:p>
        </p:txBody>
      </p:sp>
    </p:spTree>
    <p:extLst>
      <p:ext uri="{BB962C8B-B14F-4D97-AF65-F5344CB8AC3E}">
        <p14:creationId xmlns:p14="http://schemas.microsoft.com/office/powerpoint/2010/main" val="220165590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the filter is loaded into </a:t>
            </a:r>
            <a:r>
              <a:rPr lang="en-US" baseline="0" dirty="0" err="1" smtClean="0"/>
              <a:t>foton</a:t>
            </a:r>
            <a:r>
              <a:rPr lang="en-US" baseline="0" dirty="0" smtClean="0"/>
              <a:t>, just hit the load coefficients button on the filter’s </a:t>
            </a:r>
            <a:r>
              <a:rPr lang="en-US" baseline="0" dirty="0" err="1" smtClean="0"/>
              <a:t>medm</a:t>
            </a:r>
            <a:r>
              <a:rPr lang="en-US" baseline="0" dirty="0" smtClean="0"/>
              <a:t> screen, and this updates the screen.</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171</a:t>
            </a:fld>
            <a:endParaRPr lang="en-US"/>
          </a:p>
        </p:txBody>
      </p:sp>
    </p:spTree>
    <p:extLst>
      <p:ext uri="{BB962C8B-B14F-4D97-AF65-F5344CB8AC3E}">
        <p14:creationId xmlns:p14="http://schemas.microsoft.com/office/powerpoint/2010/main" val="37938296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a:t>
            </a:r>
            <a:r>
              <a:rPr lang="en-US" dirty="0" err="1" smtClean="0"/>
              <a:t>medm</a:t>
            </a:r>
            <a:r>
              <a:rPr lang="en-US" dirty="0" smtClean="0"/>
              <a:t> screens are just user interfaces for the realtime code running on the front-end computer. This front-end code is generated by </a:t>
            </a:r>
            <a:r>
              <a:rPr lang="en-US" dirty="0" err="1" smtClean="0"/>
              <a:t>simulink</a:t>
            </a:r>
            <a:r>
              <a:rPr lang="en-US" dirty="0" smtClean="0"/>
              <a:t> diagrams (through </a:t>
            </a:r>
            <a:r>
              <a:rPr lang="en-US" dirty="0" err="1" smtClean="0"/>
              <a:t>matlab</a:t>
            </a:r>
            <a:r>
              <a:rPr lang="en-US" dirty="0" smtClean="0"/>
              <a:t>), which define everything</a:t>
            </a:r>
            <a:r>
              <a:rPr lang="en-US" baseline="0" dirty="0" smtClean="0"/>
              <a:t> about the control system’s signal flow. It is here where you decide where the filters and matrices go. You can also setup any kind of logic or install C code to do what is infeasible in </a:t>
            </a:r>
            <a:r>
              <a:rPr lang="en-US" baseline="0" dirty="0" err="1" smtClean="0"/>
              <a:t>simulink</a:t>
            </a:r>
            <a:r>
              <a:rPr lang="en-US" baseline="0" dirty="0" smtClean="0"/>
              <a:t> alone.</a:t>
            </a:r>
          </a:p>
          <a:p>
            <a:endParaRPr lang="en-US" baseline="0" dirty="0" smtClean="0"/>
          </a:p>
          <a:p>
            <a:r>
              <a:rPr lang="en-US" baseline="0" dirty="0" smtClean="0"/>
              <a:t>Here we see the same basic signal flow again. The ADC is represented on the left, the DAC on the right. There is a CRYO block in the middle that contains all the real-time software for the </a:t>
            </a:r>
            <a:r>
              <a:rPr lang="en-US" baseline="0" dirty="0" err="1" smtClean="0"/>
              <a:t>stanford</a:t>
            </a:r>
            <a:r>
              <a:rPr lang="en-US" baseline="0" dirty="0" smtClean="0"/>
              <a:t> </a:t>
            </a:r>
            <a:r>
              <a:rPr lang="en-US" baseline="0" dirty="0" err="1" smtClean="0"/>
              <a:t>cryo</a:t>
            </a:r>
            <a:r>
              <a:rPr lang="en-US" baseline="0" dirty="0" smtClean="0"/>
              <a:t> platform.</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172</a:t>
            </a:fld>
            <a:endParaRPr lang="en-US"/>
          </a:p>
        </p:txBody>
      </p:sp>
    </p:spTree>
    <p:extLst>
      <p:ext uri="{BB962C8B-B14F-4D97-AF65-F5344CB8AC3E}">
        <p14:creationId xmlns:p14="http://schemas.microsoft.com/office/powerpoint/2010/main" val="318530949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a:t>
            </a:r>
            <a:r>
              <a:rPr lang="en-US" baseline="0" dirty="0" smtClean="0"/>
              <a:t> have the </a:t>
            </a:r>
            <a:r>
              <a:rPr lang="en-US" baseline="0" dirty="0" err="1" smtClean="0"/>
              <a:t>simulink</a:t>
            </a:r>
            <a:r>
              <a:rPr lang="en-US" baseline="0" dirty="0" smtClean="0"/>
              <a:t> diagram the way you like it, you compile it to C code, which is what actually runs on the front-end computer.</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173</a:t>
            </a:fld>
            <a:endParaRPr lang="en-US"/>
          </a:p>
        </p:txBody>
      </p:sp>
    </p:spTree>
    <p:extLst>
      <p:ext uri="{BB962C8B-B14F-4D97-AF65-F5344CB8AC3E}">
        <p14:creationId xmlns:p14="http://schemas.microsoft.com/office/powerpoint/2010/main" val="145655292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look inside the CRYO block, you see </a:t>
            </a:r>
            <a:r>
              <a:rPr lang="en-US" baseline="0" dirty="0" smtClean="0"/>
              <a:t>many more sub-blocks. Each block we saw on the main MEDM screen has a corresponding block here.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174</a:t>
            </a:fld>
            <a:endParaRPr lang="en-US"/>
          </a:p>
        </p:txBody>
      </p:sp>
    </p:spTree>
    <p:extLst>
      <p:ext uri="{BB962C8B-B14F-4D97-AF65-F5344CB8AC3E}">
        <p14:creationId xmlns:p14="http://schemas.microsoft.com/office/powerpoint/2010/main" val="299066800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go into one of the sub-blocks, for example the OSEM sensor compensation filters,</a:t>
            </a:r>
            <a:r>
              <a:rPr lang="en-US" baseline="0" dirty="0" smtClean="0"/>
              <a:t> </a:t>
            </a:r>
            <a:r>
              <a:rPr lang="en-US" dirty="0" smtClean="0"/>
              <a:t>you’ll see a set of filter modules.</a:t>
            </a:r>
            <a:r>
              <a:rPr lang="en-US" baseline="0" dirty="0" smtClean="0"/>
              <a:t> Each of these filter modules has a corresponding </a:t>
            </a:r>
            <a:r>
              <a:rPr lang="en-US" baseline="0" dirty="0" err="1" smtClean="0"/>
              <a:t>medm</a:t>
            </a:r>
            <a:r>
              <a:rPr lang="en-US" baseline="0" dirty="0" smtClean="0"/>
              <a:t> filter module </a:t>
            </a:r>
            <a:r>
              <a:rPr lang="en-US" baseline="0" dirty="0" err="1" smtClean="0"/>
              <a:t>medm</a:t>
            </a:r>
            <a:r>
              <a:rPr lang="en-US" baseline="0" dirty="0" smtClean="0"/>
              <a:t> screen, which we saw earlier.</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175</a:t>
            </a:fld>
            <a:endParaRPr lang="en-US"/>
          </a:p>
        </p:txBody>
      </p:sp>
    </p:spTree>
    <p:extLst>
      <p:ext uri="{BB962C8B-B14F-4D97-AF65-F5344CB8AC3E}">
        <p14:creationId xmlns:p14="http://schemas.microsoft.com/office/powerpoint/2010/main" val="425124461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making measurements, 2 of the most common</a:t>
            </a:r>
            <a:r>
              <a:rPr lang="en-US" baseline="0" dirty="0" smtClean="0"/>
              <a:t> (though not only) software tools are DTT and Dataviewer.</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176</a:t>
            </a:fld>
            <a:endParaRPr lang="en-US"/>
          </a:p>
        </p:txBody>
      </p:sp>
    </p:spTree>
    <p:extLst>
      <p:ext uri="{BB962C8B-B14F-4D97-AF65-F5344CB8AC3E}">
        <p14:creationId xmlns:p14="http://schemas.microsoft.com/office/powerpoint/2010/main" val="49935384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DTT is capable of both passive and active (send</a:t>
            </a:r>
            <a:r>
              <a:rPr lang="en-US" baseline="0" dirty="0" smtClean="0"/>
              <a:t> excitations</a:t>
            </a:r>
            <a:r>
              <a:rPr lang="en-US" dirty="0" smtClean="0"/>
              <a:t>)</a:t>
            </a:r>
            <a:r>
              <a:rPr lang="en-US" baseline="0" dirty="0" smtClean="0"/>
              <a:t> measurements. Here is an example of a transfer function measured on the </a:t>
            </a:r>
            <a:r>
              <a:rPr lang="en-US" baseline="0" dirty="0" err="1" smtClean="0"/>
              <a:t>cryo</a:t>
            </a:r>
            <a:r>
              <a:rPr lang="en-US" baseline="0" dirty="0" smtClean="0"/>
              <a:t> platform by driving the actuators and observing the sensor signals.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177</a:t>
            </a:fld>
            <a:endParaRPr lang="en-US"/>
          </a:p>
        </p:txBody>
      </p:sp>
    </p:spTree>
    <p:extLst>
      <p:ext uri="{BB962C8B-B14F-4D97-AF65-F5344CB8AC3E}">
        <p14:creationId xmlns:p14="http://schemas.microsoft.com/office/powerpoint/2010/main" val="237805584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Excitations</a:t>
            </a:r>
            <a:r>
              <a:rPr lang="en-US" baseline="0" dirty="0" smtClean="0"/>
              <a:t> are sent by setting them up in the excitation tab. Here we are sending white noise, filtered by a 100 Hz low pass filter (2 poles at 100 Hz), to the excitation field of the CRYO_DAMP_Z filter module. This drives the actuators vertically up to 100 Hz.</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178</a:t>
            </a:fld>
            <a:endParaRPr lang="en-US"/>
          </a:p>
        </p:txBody>
      </p:sp>
    </p:spTree>
    <p:extLst>
      <p:ext uri="{BB962C8B-B14F-4D97-AF65-F5344CB8AC3E}">
        <p14:creationId xmlns:p14="http://schemas.microsoft.com/office/powerpoint/2010/main" val="283672112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choose many, many channels to observe. Here</a:t>
            </a:r>
            <a:r>
              <a:rPr lang="en-US" baseline="0" dirty="0" smtClean="0"/>
              <a:t> the data is being collected up to 1000 Hz, with 0.05 Hz resolution (BW=frequency </a:t>
            </a:r>
            <a:r>
              <a:rPr lang="en-US" b="1" baseline="0" dirty="0" smtClean="0"/>
              <a:t>b</a:t>
            </a:r>
            <a:r>
              <a:rPr lang="en-US" baseline="0" dirty="0" smtClean="0"/>
              <a:t>in-</a:t>
            </a:r>
            <a:r>
              <a:rPr lang="en-US" b="1" baseline="0" dirty="0" smtClean="0"/>
              <a:t>w</a:t>
            </a:r>
            <a:r>
              <a:rPr lang="en-US" baseline="0" dirty="0" smtClean="0"/>
              <a:t>idth).</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179</a:t>
            </a:fld>
            <a:endParaRPr lang="en-US"/>
          </a:p>
        </p:txBody>
      </p:sp>
    </p:spTree>
    <p:extLst>
      <p:ext uri="{BB962C8B-B14F-4D97-AF65-F5344CB8AC3E}">
        <p14:creationId xmlns:p14="http://schemas.microsoft.com/office/powerpoint/2010/main" val="1739180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Feedback and feedforward have complimentary limitations. So in</a:t>
            </a:r>
            <a:r>
              <a:rPr lang="en-US" baseline="0" dirty="0" smtClean="0"/>
              <a:t> general you get the best performance by using both simultaneously. The idea being, you reduce the size of the disturbance as much as possible with feedforward, then suppress it further with feedback. So, if for example, you can reduce the disturbance by a factor of 10 with feedforward, and 100 with feedback, then with both you’ll get 1000.</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18</a:t>
            </a:fld>
            <a:endParaRPr lang="en-US"/>
          </a:p>
        </p:txBody>
      </p:sp>
    </p:spTree>
    <p:extLst>
      <p:ext uri="{BB962C8B-B14F-4D97-AF65-F5344CB8AC3E}">
        <p14:creationId xmlns:p14="http://schemas.microsoft.com/office/powerpoint/2010/main" val="362530074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Dataviewer</a:t>
            </a:r>
            <a:r>
              <a:rPr lang="en-US" baseline="0" dirty="0" smtClean="0"/>
              <a:t> is sort of like an oscilloscope, and is useful for watching the realtime, time domain signals.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180</a:t>
            </a:fld>
            <a:endParaRPr lang="en-US"/>
          </a:p>
        </p:txBody>
      </p:sp>
    </p:spTree>
    <p:extLst>
      <p:ext uri="{BB962C8B-B14F-4D97-AF65-F5344CB8AC3E}">
        <p14:creationId xmlns:p14="http://schemas.microsoft.com/office/powerpoint/2010/main" val="222066507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2 signals being monitored</a:t>
            </a:r>
            <a:r>
              <a:rPr lang="en-US" baseline="0" dirty="0" smtClean="0"/>
              <a:t> in realtime with Dataviewer, with the settings shown on the previous slide.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181</a:t>
            </a:fld>
            <a:endParaRPr lang="en-US"/>
          </a:p>
        </p:txBody>
      </p:sp>
    </p:spTree>
    <p:extLst>
      <p:ext uri="{BB962C8B-B14F-4D97-AF65-F5344CB8AC3E}">
        <p14:creationId xmlns:p14="http://schemas.microsoft.com/office/powerpoint/2010/main" val="176286384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Dataviewer can also plot trends from past</a:t>
            </a:r>
            <a:r>
              <a:rPr lang="en-US" baseline="0" dirty="0" smtClean="0"/>
              <a:t> data.</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182</a:t>
            </a:fld>
            <a:endParaRPr lang="en-US"/>
          </a:p>
        </p:txBody>
      </p:sp>
    </p:spTree>
    <p:extLst>
      <p:ext uri="{BB962C8B-B14F-4D97-AF65-F5344CB8AC3E}">
        <p14:creationId xmlns:p14="http://schemas.microsoft.com/office/powerpoint/2010/main" val="253532723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trend data plotted from the setting shown on the previous slide. It includes 1 day of data, with</a:t>
            </a:r>
            <a:r>
              <a:rPr lang="en-US" baseline="0" dirty="0" smtClean="0"/>
              <a:t> 1 minute trends. For each minute there are 3 data points displayed, the average in red, the max value in black, and the min value in green. You can do trends with 1 second resolution, 1 minute, 10 minute, and 1 hour. You can also look back at the raw data.</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183</a:t>
            </a:fld>
            <a:endParaRPr lang="en-US"/>
          </a:p>
        </p:txBody>
      </p:sp>
    </p:spTree>
    <p:extLst>
      <p:ext uri="{BB962C8B-B14F-4D97-AF65-F5344CB8AC3E}">
        <p14:creationId xmlns:p14="http://schemas.microsoft.com/office/powerpoint/2010/main" val="253532723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 of</a:t>
            </a:r>
            <a:r>
              <a:rPr lang="en-US" baseline="0" dirty="0" smtClean="0"/>
              <a:t> the lecture discusses digital control theory. All the control theory we spoke of up to now is for continuous linear systems. Strictly speaking, sampled digital systems are not linear, so the same control theory does not apply. In most cases, the sample rates we use are fast enough that linear control theory is a very good approximation, and may be used. Thus, in most cases you won</a:t>
            </a:r>
            <a:r>
              <a:rPr lang="fr-FR" baseline="0" dirty="0" smtClean="0"/>
              <a:t>’</a:t>
            </a:r>
            <a:r>
              <a:rPr lang="en-US" baseline="0" dirty="0" smtClean="0"/>
              <a:t>t need what is shown here. You may need it if you’re pushing your control close to the Nyquist frequency. In any case, it is good to be familiar with it because this represents what is actually going on in the realtime computer. </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184</a:t>
            </a:fld>
            <a:endParaRPr lang="en-US"/>
          </a:p>
        </p:txBody>
      </p:sp>
    </p:spTree>
    <p:extLst>
      <p:ext uri="{BB962C8B-B14F-4D97-AF65-F5344CB8AC3E}">
        <p14:creationId xmlns:p14="http://schemas.microsoft.com/office/powerpoint/2010/main" val="354410671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Continuous time filters can be converted to digital time. This is done by taking a</a:t>
            </a:r>
            <a:r>
              <a:rPr lang="en-US" baseline="0" dirty="0" smtClean="0"/>
              <a:t> continuous time differential equation and converting it to a digital difference equation, the digital time analog for an equation of motion. To do this, you make a sample based approximation for the derivative.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185</a:t>
            </a:fld>
            <a:endParaRPr lang="en-US"/>
          </a:p>
        </p:txBody>
      </p:sp>
    </p:spTree>
    <p:extLst>
      <p:ext uri="{BB962C8B-B14F-4D97-AF65-F5344CB8AC3E}">
        <p14:creationId xmlns:p14="http://schemas.microsoft.com/office/powerpoint/2010/main" val="251757964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generate the frequency domain filter, we use the digital</a:t>
            </a:r>
            <a:r>
              <a:rPr lang="en-US" baseline="0" dirty="0" smtClean="0"/>
              <a:t> time analog for the Laplace transform, the z-transform. The Laplace transform does not apply because the system is no longer linear. The Laplace transform gives you an s for every derivate (1/s for integrals); the z-transform gives you a z for every future sample (z^-1 for past samples).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186</a:t>
            </a:fld>
            <a:endParaRPr lang="en-US"/>
          </a:p>
        </p:txBody>
      </p:sp>
    </p:spTree>
    <p:extLst>
      <p:ext uri="{BB962C8B-B14F-4D97-AF65-F5344CB8AC3E}">
        <p14:creationId xmlns:p14="http://schemas.microsoft.com/office/powerpoint/2010/main" val="35112176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table comparing digital time to continuous</a:t>
            </a:r>
            <a:r>
              <a:rPr lang="en-US" baseline="0" dirty="0" smtClean="0"/>
              <a:t> time. In digital, we have difference equations. In continuous, we have differential equations.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187</a:t>
            </a:fld>
            <a:endParaRPr lang="en-US"/>
          </a:p>
        </p:txBody>
      </p:sp>
    </p:spTree>
    <p:extLst>
      <p:ext uri="{BB962C8B-B14F-4D97-AF65-F5344CB8AC3E}">
        <p14:creationId xmlns:p14="http://schemas.microsoft.com/office/powerpoint/2010/main" val="154567926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Digital</a:t>
            </a:r>
            <a:r>
              <a:rPr lang="en-US" baseline="0" dirty="0" smtClean="0"/>
              <a:t> has the z-transform for the frequency domain, continuous has the Laplace transform for the frequency domain.</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188</a:t>
            </a:fld>
            <a:endParaRPr lang="en-US"/>
          </a:p>
        </p:txBody>
      </p:sp>
    </p:spTree>
    <p:extLst>
      <p:ext uri="{BB962C8B-B14F-4D97-AF65-F5344CB8AC3E}">
        <p14:creationId xmlns:p14="http://schemas.microsoft.com/office/powerpoint/2010/main" val="145056791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Transfer functions have the z variable </a:t>
            </a:r>
            <a:r>
              <a:rPr lang="en-US" baseline="0" dirty="0" smtClean="0"/>
              <a:t>in the digital domain, and the s variable in the continuous domain.</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189</a:t>
            </a:fld>
            <a:endParaRPr lang="en-US"/>
          </a:p>
        </p:txBody>
      </p:sp>
    </p:spTree>
    <p:extLst>
      <p:ext uri="{BB962C8B-B14F-4D97-AF65-F5344CB8AC3E}">
        <p14:creationId xmlns:p14="http://schemas.microsoft.com/office/powerpoint/2010/main" val="636609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linear system has the property</a:t>
            </a:r>
            <a:r>
              <a:rPr lang="en-US" baseline="0" dirty="0" smtClean="0"/>
              <a:t> that its outputs are a linear combination of its inputs. So if you double the input, you double the output.</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19</a:t>
            </a:fld>
            <a:endParaRPr lang="en-US"/>
          </a:p>
        </p:txBody>
      </p:sp>
    </p:spTree>
    <p:extLst>
      <p:ext uri="{BB962C8B-B14F-4D97-AF65-F5344CB8AC3E}">
        <p14:creationId xmlns:p14="http://schemas.microsoft.com/office/powerpoint/2010/main" val="316673402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Adding another</a:t>
            </a:r>
            <a:r>
              <a:rPr lang="en-US" baseline="0" dirty="0" smtClean="0"/>
              <a:t> row, while in the continuous domain, s relates to frequency by s=</a:t>
            </a:r>
            <a:r>
              <a:rPr lang="en-US" baseline="0" dirty="0" err="1" smtClean="0"/>
              <a:t>i</a:t>
            </a:r>
            <a:r>
              <a:rPr lang="en-US" baseline="0" dirty="0" smtClean="0"/>
              <a:t>*2*pi*frequency, in the digital domain, z = </a:t>
            </a:r>
            <a:r>
              <a:rPr lang="en-US" baseline="0" dirty="0" err="1" smtClean="0"/>
              <a:t>exp</a:t>
            </a:r>
            <a:r>
              <a:rPr lang="en-US" baseline="0" dirty="0" smtClean="0"/>
              <a:t>(</a:t>
            </a:r>
            <a:r>
              <a:rPr lang="en-US" baseline="0" dirty="0" err="1" smtClean="0"/>
              <a:t>i</a:t>
            </a:r>
            <a:r>
              <a:rPr lang="en-US" baseline="0" dirty="0" smtClean="0"/>
              <a:t>*2*pi*frequency/</a:t>
            </a:r>
            <a:r>
              <a:rPr lang="en-US" baseline="0" dirty="0" err="1" smtClean="0"/>
              <a:t>SamplingFrequency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190</a:t>
            </a:fld>
            <a:endParaRPr lang="en-US"/>
          </a:p>
        </p:txBody>
      </p:sp>
    </p:spTree>
    <p:extLst>
      <p:ext uri="{BB962C8B-B14F-4D97-AF65-F5344CB8AC3E}">
        <p14:creationId xmlns:p14="http://schemas.microsoft.com/office/powerpoint/2010/main" val="187679147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as</a:t>
            </a:r>
            <a:r>
              <a:rPr lang="en-US" baseline="0" dirty="0" smtClean="0"/>
              <a:t> the sampling frequency becomes very large, z starts to look more like s (normalized by the sampling frequency). In general, as the sampling frequency becomes large, the digital and continuous domains converge to the same solution (modulo some scale factors).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191</a:t>
            </a:fld>
            <a:endParaRPr lang="en-US"/>
          </a:p>
        </p:txBody>
      </p:sp>
    </p:spTree>
    <p:extLst>
      <p:ext uri="{BB962C8B-B14F-4D97-AF65-F5344CB8AC3E}">
        <p14:creationId xmlns:p14="http://schemas.microsoft.com/office/powerpoint/2010/main" val="408532118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continuous domain, we have the complex plane, in the digital domain the complex unit circle. This slides shows the same low pass filter in its digital and continuous time equivalents.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192</a:t>
            </a:fld>
            <a:endParaRPr lang="en-US"/>
          </a:p>
        </p:txBody>
      </p:sp>
    </p:spTree>
    <p:extLst>
      <p:ext uri="{BB962C8B-B14F-4D97-AF65-F5344CB8AC3E}">
        <p14:creationId xmlns:p14="http://schemas.microsoft.com/office/powerpoint/2010/main" val="400402651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stable continuous systems, poles must be in the left half plane (LHP). For digital systems, the poles must be inside the unit circle.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193</a:t>
            </a:fld>
            <a:endParaRPr lang="en-US"/>
          </a:p>
        </p:txBody>
      </p:sp>
    </p:spTree>
    <p:extLst>
      <p:ext uri="{BB962C8B-B14F-4D97-AF65-F5344CB8AC3E}">
        <p14:creationId xmlns:p14="http://schemas.microsoft.com/office/powerpoint/2010/main" val="77406798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increase the sample rate, we see the digital pole moves closer to the z = 1 point. I have increased</a:t>
            </a:r>
            <a:r>
              <a:rPr lang="en-US" baseline="0" dirty="0" smtClean="0"/>
              <a:t> the sample rate a factor of 10 here.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194</a:t>
            </a:fld>
            <a:endParaRPr lang="en-US"/>
          </a:p>
        </p:txBody>
      </p:sp>
    </p:spTree>
    <p:extLst>
      <p:ext uri="{BB962C8B-B14F-4D97-AF65-F5344CB8AC3E}">
        <p14:creationId xmlns:p14="http://schemas.microsoft.com/office/powerpoint/2010/main" val="262673181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sample</a:t>
            </a:r>
            <a:r>
              <a:rPr lang="en-US" baseline="0" dirty="0" smtClean="0"/>
              <a:t> rate approaches infinite, it turns out that the region around z = 1 approximates the continuous time complex plane (modulo some scale factors). This visualizes why continuous control theory may be used when we have sufficiently high sample rates. In general, a rule of thumb for a sufficiently high sample rate is one that is 2 orders of magnitude higher than the frequency of your poles and zeros. Beyond that you have to start taking into account the phase loss from the AA and AI filters, as well as the phase loss from the sampling itself (there is a delay between each sample, resulting in a frequency dependent phase loss, see this lecture’s backup slides).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195</a:t>
            </a:fld>
            <a:endParaRPr lang="en-US"/>
          </a:p>
        </p:txBody>
      </p:sp>
    </p:spTree>
    <p:extLst>
      <p:ext uri="{BB962C8B-B14F-4D97-AF65-F5344CB8AC3E}">
        <p14:creationId xmlns:p14="http://schemas.microsoft.com/office/powerpoint/2010/main" val="10962462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showed a very simple conversion from</a:t>
            </a:r>
            <a:r>
              <a:rPr lang="en-US" baseline="0" dirty="0" smtClean="0"/>
              <a:t> continuous time to digital time when I introduced the difference equations (the simple derivative approximation). </a:t>
            </a:r>
            <a:r>
              <a:rPr lang="en-US" baseline="0" dirty="0" err="1" smtClean="0"/>
              <a:t>Matlab</a:t>
            </a:r>
            <a:r>
              <a:rPr lang="en-US" baseline="0" dirty="0" smtClean="0"/>
              <a:t> has a number of better conversions (in fact the one I showed is so naïve </a:t>
            </a:r>
            <a:r>
              <a:rPr lang="en-US" baseline="0" dirty="0" err="1" smtClean="0"/>
              <a:t>matlab</a:t>
            </a:r>
            <a:r>
              <a:rPr lang="en-US" baseline="0" dirty="0" smtClean="0"/>
              <a:t> doesn’t even list it as an option). These conversions are done in </a:t>
            </a:r>
            <a:r>
              <a:rPr lang="en-US" baseline="0" dirty="0" err="1" smtClean="0"/>
              <a:t>Matlab</a:t>
            </a:r>
            <a:r>
              <a:rPr lang="en-US" baseline="0" dirty="0" smtClean="0"/>
              <a:t> with the c2d command (continuous-to-digital). The command inputs are the continuous time system, the sample time (in seconds), and the type of conversion. The third input is optional, it defaults to ‘ZOH’ (zero-order-hold) if not included.</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196</a:t>
            </a:fld>
            <a:endParaRPr lang="en-US"/>
          </a:p>
        </p:txBody>
      </p:sp>
    </p:spTree>
    <p:extLst>
      <p:ext uri="{BB962C8B-B14F-4D97-AF65-F5344CB8AC3E}">
        <p14:creationId xmlns:p14="http://schemas.microsoft.com/office/powerpoint/2010/main" val="64552309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a:t>
            </a:r>
            <a:r>
              <a:rPr lang="en-US" baseline="0" dirty="0" smtClean="0"/>
              <a:t> bode plots of those c2d conversions, plotted against the continuous filter in blue. The red one is the naïve basic derivative approximation one I introduced with the difference equations (that </a:t>
            </a:r>
            <a:r>
              <a:rPr lang="en-US" baseline="0" dirty="0" err="1" smtClean="0"/>
              <a:t>matlab</a:t>
            </a:r>
            <a:r>
              <a:rPr lang="en-US" baseline="0" dirty="0" smtClean="0"/>
              <a:t> doesn’t even include).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197</a:t>
            </a:fld>
            <a:endParaRPr lang="en-US"/>
          </a:p>
        </p:txBody>
      </p:sp>
    </p:spTree>
    <p:extLst>
      <p:ext uri="{BB962C8B-B14F-4D97-AF65-F5344CB8AC3E}">
        <p14:creationId xmlns:p14="http://schemas.microsoft.com/office/powerpoint/2010/main" val="14883456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are some</a:t>
            </a:r>
            <a:r>
              <a:rPr lang="en-US" baseline="0" dirty="0" smtClean="0"/>
              <a:t> more bode plots of those c2d conversions, plotted against the continuous filter in blue.</a:t>
            </a:r>
            <a:endParaRPr lang="en-US" dirty="0" smtClean="0"/>
          </a:p>
        </p:txBody>
      </p:sp>
      <p:sp>
        <p:nvSpPr>
          <p:cNvPr id="4" name="Slide Number Placeholder 3"/>
          <p:cNvSpPr>
            <a:spLocks noGrp="1"/>
          </p:cNvSpPr>
          <p:nvPr>
            <p:ph type="sldNum" sz="quarter" idx="10"/>
          </p:nvPr>
        </p:nvSpPr>
        <p:spPr/>
        <p:txBody>
          <a:bodyPr/>
          <a:lstStyle/>
          <a:p>
            <a:fld id="{24DA9288-4480-9947-B108-E8482B5C39DC}" type="slidenum">
              <a:rPr lang="en-US" smtClean="0"/>
              <a:t>198</a:t>
            </a:fld>
            <a:endParaRPr lang="en-US"/>
          </a:p>
        </p:txBody>
      </p:sp>
    </p:spTree>
    <p:extLst>
      <p:ext uri="{BB962C8B-B14F-4D97-AF65-F5344CB8AC3E}">
        <p14:creationId xmlns:p14="http://schemas.microsoft.com/office/powerpoint/2010/main" val="417005050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199</a:t>
            </a:fld>
            <a:endParaRPr lang="en-US"/>
          </a:p>
        </p:txBody>
      </p:sp>
    </p:spTree>
    <p:extLst>
      <p:ext uri="{BB962C8B-B14F-4D97-AF65-F5344CB8AC3E}">
        <p14:creationId xmlns:p14="http://schemas.microsoft.com/office/powerpoint/2010/main" val="2187122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2</a:t>
            </a:fld>
            <a:endParaRPr lang="en-US"/>
          </a:p>
        </p:txBody>
      </p:sp>
    </p:spTree>
    <p:extLst>
      <p:ext uri="{BB962C8B-B14F-4D97-AF65-F5344CB8AC3E}">
        <p14:creationId xmlns:p14="http://schemas.microsoft.com/office/powerpoint/2010/main" val="2107002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more generally…</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20</a:t>
            </a:fld>
            <a:endParaRPr lang="en-US"/>
          </a:p>
        </p:txBody>
      </p:sp>
    </p:spTree>
    <p:extLst>
      <p:ext uri="{BB962C8B-B14F-4D97-AF65-F5344CB8AC3E}">
        <p14:creationId xmlns:p14="http://schemas.microsoft.com/office/powerpoint/2010/main" val="32210908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200</a:t>
            </a:fld>
            <a:endParaRPr lang="en-US"/>
          </a:p>
        </p:txBody>
      </p:sp>
    </p:spTree>
    <p:extLst>
      <p:ext uri="{BB962C8B-B14F-4D97-AF65-F5344CB8AC3E}">
        <p14:creationId xmlns:p14="http://schemas.microsoft.com/office/powerpoint/2010/main" val="311015920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 more realistic representation of how the sampling actually occurs in LIGO systems. Because analog AA and AI filters are very simple (typically a single pole), there phase loss extends to very low frequencies. So what we do is we sample at a much higher frequency then what we actually need, so we can push the poles of the analog filters higher in frequency. This minimizes the phase loss at the frequencies we care about. At the sites, all systems are sampled at 65536 Hz, while the control systems run at 4096 Hz for the ISIs and 16384 Hz for the suspensions. The control systems need to run at the slower rate because they need sufficient time to do all the necessary computation in each clock cycle. To bridge the gap between the fast sampling of the ADC and slow sampling of the control system, we use digital AA and AI filters. Since these are digital, it is easy to make these with many poles and zeros in order to optimize their phase loss and filtering properties as much as possible. </a:t>
            </a:r>
            <a:r>
              <a:rPr lang="en-US" baseline="0" dirty="0" smtClean="0"/>
              <a:t>The next slide shows the digital AA and AI filter used for the ISIs.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201</a:t>
            </a:fld>
            <a:endParaRPr lang="en-US"/>
          </a:p>
        </p:txBody>
      </p:sp>
    </p:spTree>
    <p:extLst>
      <p:ext uri="{BB962C8B-B14F-4D97-AF65-F5344CB8AC3E}">
        <p14:creationId xmlns:p14="http://schemas.microsoft.com/office/powerpoint/2010/main" val="84605892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digital</a:t>
            </a:r>
            <a:r>
              <a:rPr lang="en-US" baseline="0" dirty="0" smtClean="0"/>
              <a:t> AA and AI filter used for the ISIs (same filter for both). It bridges the gap between the 65536 Hz sampling of the ADC and DAC and the 4096 Hz sampling of the control system. This would require a relatively complex circuit design to realize with analog components.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202</a:t>
            </a:fld>
            <a:endParaRPr lang="en-US"/>
          </a:p>
        </p:txBody>
      </p:sp>
    </p:spTree>
    <p:extLst>
      <p:ext uri="{BB962C8B-B14F-4D97-AF65-F5344CB8AC3E}">
        <p14:creationId xmlns:p14="http://schemas.microsoft.com/office/powerpoint/2010/main" val="319308962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Sampling</a:t>
            </a:r>
            <a:r>
              <a:rPr lang="en-US" baseline="0" dirty="0" smtClean="0"/>
              <a:t> causes a phase delay because you must wait for the next sample time before the control system updates. This phase, in degrees, is –360*frequency/(sample frequency); that is just the time between samples converted into phase for a given frequency. Note, you will have additional phase loss from both the anti-alias and anti-imaging filters.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203</a:t>
            </a:fld>
            <a:endParaRPr lang="en-US"/>
          </a:p>
        </p:txBody>
      </p:sp>
    </p:spTree>
    <p:extLst>
      <p:ext uri="{BB962C8B-B14F-4D97-AF65-F5344CB8AC3E}">
        <p14:creationId xmlns:p14="http://schemas.microsoft.com/office/powerpoint/2010/main" val="55361353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a:t>
            </a:r>
            <a:r>
              <a:rPr lang="en-US" dirty="0" err="1" smtClean="0"/>
              <a:t>medm</a:t>
            </a:r>
            <a:r>
              <a:rPr lang="en-US" dirty="0" smtClean="0"/>
              <a:t> screen for an</a:t>
            </a:r>
            <a:r>
              <a:rPr lang="en-US" baseline="0" dirty="0" smtClean="0"/>
              <a:t> isolation block. Note the guardian states on the right.</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204</a:t>
            </a:fld>
            <a:endParaRPr lang="en-US"/>
          </a:p>
        </p:txBody>
      </p:sp>
    </p:spTree>
    <p:extLst>
      <p:ext uri="{BB962C8B-B14F-4D97-AF65-F5344CB8AC3E}">
        <p14:creationId xmlns:p14="http://schemas.microsoft.com/office/powerpoint/2010/main" val="93984799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205</a:t>
            </a:fld>
            <a:endParaRPr lang="en-US"/>
          </a:p>
        </p:txBody>
      </p:sp>
    </p:spTree>
    <p:extLst>
      <p:ext uri="{BB962C8B-B14F-4D97-AF65-F5344CB8AC3E}">
        <p14:creationId xmlns:p14="http://schemas.microsoft.com/office/powerpoint/2010/main" val="5799114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206</a:t>
            </a:fld>
            <a:endParaRPr lang="en-US"/>
          </a:p>
        </p:txBody>
      </p:sp>
    </p:spTree>
    <p:extLst>
      <p:ext uri="{BB962C8B-B14F-4D97-AF65-F5344CB8AC3E}">
        <p14:creationId xmlns:p14="http://schemas.microsoft.com/office/powerpoint/2010/main" val="422242824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207</a:t>
            </a:fld>
            <a:endParaRPr lang="en-US"/>
          </a:p>
        </p:txBody>
      </p:sp>
    </p:spTree>
    <p:extLst>
      <p:ext uri="{BB962C8B-B14F-4D97-AF65-F5344CB8AC3E}">
        <p14:creationId xmlns:p14="http://schemas.microsoft.com/office/powerpoint/2010/main" val="192866773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208</a:t>
            </a:fld>
            <a:endParaRPr lang="en-US"/>
          </a:p>
        </p:txBody>
      </p:sp>
    </p:spTree>
    <p:extLst>
      <p:ext uri="{BB962C8B-B14F-4D97-AF65-F5344CB8AC3E}">
        <p14:creationId xmlns:p14="http://schemas.microsoft.com/office/powerpoint/2010/main" val="200925349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209</a:t>
            </a:fld>
            <a:endParaRPr lang="en-US"/>
          </a:p>
        </p:txBody>
      </p:sp>
    </p:spTree>
    <p:extLst>
      <p:ext uri="{BB962C8B-B14F-4D97-AF65-F5344CB8AC3E}">
        <p14:creationId xmlns:p14="http://schemas.microsoft.com/office/powerpoint/2010/main" val="3472795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Linear systems are useful</a:t>
            </a:r>
            <a:r>
              <a:rPr lang="en-US" baseline="0" dirty="0" smtClean="0"/>
              <a:t> because there is a very well defines and rigorous theory to control them.</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21</a:t>
            </a:fld>
            <a:endParaRPr lang="en-US"/>
          </a:p>
        </p:txBody>
      </p:sp>
    </p:spTree>
    <p:extLst>
      <p:ext uri="{BB962C8B-B14F-4D97-AF65-F5344CB8AC3E}">
        <p14:creationId xmlns:p14="http://schemas.microsoft.com/office/powerpoint/2010/main" val="378201106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210</a:t>
            </a:fld>
            <a:endParaRPr lang="en-US"/>
          </a:p>
        </p:txBody>
      </p:sp>
    </p:spTree>
    <p:extLst>
      <p:ext uri="{BB962C8B-B14F-4D97-AF65-F5344CB8AC3E}">
        <p14:creationId xmlns:p14="http://schemas.microsoft.com/office/powerpoint/2010/main" val="58200785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211</a:t>
            </a:fld>
            <a:endParaRPr lang="en-US"/>
          </a:p>
        </p:txBody>
      </p:sp>
    </p:spTree>
    <p:extLst>
      <p:ext uri="{BB962C8B-B14F-4D97-AF65-F5344CB8AC3E}">
        <p14:creationId xmlns:p14="http://schemas.microsoft.com/office/powerpoint/2010/main" val="166284644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212</a:t>
            </a:fld>
            <a:endParaRPr lang="en-US"/>
          </a:p>
        </p:txBody>
      </p:sp>
    </p:spTree>
    <p:extLst>
      <p:ext uri="{BB962C8B-B14F-4D97-AF65-F5344CB8AC3E}">
        <p14:creationId xmlns:p14="http://schemas.microsoft.com/office/powerpoint/2010/main" val="7856555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213</a:t>
            </a:fld>
            <a:endParaRPr lang="en-US"/>
          </a:p>
        </p:txBody>
      </p:sp>
    </p:spTree>
    <p:extLst>
      <p:ext uri="{BB962C8B-B14F-4D97-AF65-F5344CB8AC3E}">
        <p14:creationId xmlns:p14="http://schemas.microsoft.com/office/powerpoint/2010/main" val="189303199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214</a:t>
            </a:fld>
            <a:endParaRPr lang="en-US"/>
          </a:p>
        </p:txBody>
      </p:sp>
    </p:spTree>
    <p:extLst>
      <p:ext uri="{BB962C8B-B14F-4D97-AF65-F5344CB8AC3E}">
        <p14:creationId xmlns:p14="http://schemas.microsoft.com/office/powerpoint/2010/main" val="324172072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215</a:t>
            </a:fld>
            <a:endParaRPr lang="en-US"/>
          </a:p>
        </p:txBody>
      </p:sp>
    </p:spTree>
    <p:extLst>
      <p:ext uri="{BB962C8B-B14F-4D97-AF65-F5344CB8AC3E}">
        <p14:creationId xmlns:p14="http://schemas.microsoft.com/office/powerpoint/2010/main" val="1655521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important feature is that the output frequency is always the same as the input</a:t>
            </a:r>
            <a:r>
              <a:rPr lang="en-US" baseline="0" dirty="0" smtClean="0"/>
              <a:t> frequency. This is an extremely important property. We often see this fail when our systems develop large amplitude oscillations, because the interferometer behaves non-linearly at large amplitudes.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22</a:t>
            </a:fld>
            <a:endParaRPr lang="en-US"/>
          </a:p>
        </p:txBody>
      </p:sp>
    </p:spTree>
    <p:extLst>
      <p:ext uri="{BB962C8B-B14F-4D97-AF65-F5344CB8AC3E}">
        <p14:creationId xmlns:p14="http://schemas.microsoft.com/office/powerpoint/2010/main" val="2894377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stress this issue of large amplitude oscillations, this is why we work hard to control the seismic noise below 10 Hz, even though we’re observing gravitational waves only above 10 Hz. If we didn’t do this, we wouldn’t even be able to lock the interferometer. If we didn’t do it well, we might lock the interferometer, but the low frequency noise would </a:t>
            </a:r>
            <a:r>
              <a:rPr lang="en-US" b="1" baseline="0" dirty="0" err="1" smtClean="0"/>
              <a:t>upconvert</a:t>
            </a:r>
            <a:r>
              <a:rPr lang="en-US" b="0" baseline="0" dirty="0" smtClean="0"/>
              <a:t> above 10 Hz.</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23</a:t>
            </a:fld>
            <a:endParaRPr lang="en-US"/>
          </a:p>
        </p:txBody>
      </p:sp>
    </p:spTree>
    <p:extLst>
      <p:ext uri="{BB962C8B-B14F-4D97-AF65-F5344CB8AC3E}">
        <p14:creationId xmlns:p14="http://schemas.microsoft.com/office/powerpoint/2010/main" val="457472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Nonlinear systems can be nonlinear in infinite</a:t>
            </a:r>
            <a:r>
              <a:rPr lang="en-US" baseline="0" dirty="0" smtClean="0"/>
              <a:t> ways. Their outputs can be any function of the input. Therefore there is no single theory to control them. We work hard to make sure our systems are linear to avoid the issues associated with nonlinear systems (upconversion, poorly defined control laws, </a:t>
            </a:r>
            <a:r>
              <a:rPr lang="en-US" baseline="0" dirty="0" err="1" smtClean="0"/>
              <a:t>etc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24</a:t>
            </a:fld>
            <a:endParaRPr lang="en-US"/>
          </a:p>
        </p:txBody>
      </p:sp>
    </p:spTree>
    <p:extLst>
      <p:ext uri="{BB962C8B-B14F-4D97-AF65-F5344CB8AC3E}">
        <p14:creationId xmlns:p14="http://schemas.microsoft.com/office/powerpoint/2010/main" val="673213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25</a:t>
            </a:fld>
            <a:endParaRPr lang="en-US"/>
          </a:p>
        </p:txBody>
      </p:sp>
    </p:spTree>
    <p:extLst>
      <p:ext uri="{BB962C8B-B14F-4D97-AF65-F5344CB8AC3E}">
        <p14:creationId xmlns:p14="http://schemas.microsoft.com/office/powerpoint/2010/main" val="175870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26</a:t>
            </a:fld>
            <a:endParaRPr lang="en-US"/>
          </a:p>
        </p:txBody>
      </p:sp>
    </p:spTree>
    <p:extLst>
      <p:ext uri="{BB962C8B-B14F-4D97-AF65-F5344CB8AC3E}">
        <p14:creationId xmlns:p14="http://schemas.microsoft.com/office/powerpoint/2010/main" val="3165593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follow</a:t>
            </a:r>
            <a:r>
              <a:rPr lang="en-US" baseline="0" dirty="0" smtClean="0"/>
              <a:t> the example of a simple mass spring system (which turns out to be a half decent model for the HAM-ISI).</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27</a:t>
            </a:fld>
            <a:endParaRPr lang="en-US"/>
          </a:p>
        </p:txBody>
      </p:sp>
    </p:spTree>
    <p:extLst>
      <p:ext uri="{BB962C8B-B14F-4D97-AF65-F5344CB8AC3E}">
        <p14:creationId xmlns:p14="http://schemas.microsoft.com/office/powerpoint/2010/main" val="2221477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it’s equation of motion.</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28</a:t>
            </a:fld>
            <a:endParaRPr lang="en-US"/>
          </a:p>
        </p:txBody>
      </p:sp>
    </p:spTree>
    <p:extLst>
      <p:ext uri="{BB962C8B-B14F-4D97-AF65-F5344CB8AC3E}">
        <p14:creationId xmlns:p14="http://schemas.microsoft.com/office/powerpoint/2010/main" val="4138596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has this general solution. The exponents of this solution are very important, as we’ll see in the remainder of this lecture.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29</a:t>
            </a:fld>
            <a:endParaRPr lang="en-US"/>
          </a:p>
        </p:txBody>
      </p:sp>
    </p:spTree>
    <p:extLst>
      <p:ext uri="{BB962C8B-B14F-4D97-AF65-F5344CB8AC3E}">
        <p14:creationId xmlns:p14="http://schemas.microsoft.com/office/powerpoint/2010/main" val="3283355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3</a:t>
            </a:fld>
            <a:endParaRPr lang="en-US"/>
          </a:p>
        </p:txBody>
      </p:sp>
    </p:spTree>
    <p:extLst>
      <p:ext uri="{BB962C8B-B14F-4D97-AF65-F5344CB8AC3E}">
        <p14:creationId xmlns:p14="http://schemas.microsoft.com/office/powerpoint/2010/main" val="2055276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system can be modeled in the time domain or the frequency domain.</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30</a:t>
            </a:fld>
            <a:endParaRPr lang="en-US"/>
          </a:p>
        </p:txBody>
      </p:sp>
    </p:spTree>
    <p:extLst>
      <p:ext uri="{BB962C8B-B14F-4D97-AF65-F5344CB8AC3E}">
        <p14:creationId xmlns:p14="http://schemas.microsoft.com/office/powerpoint/2010/main" val="2814514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time domain is</a:t>
            </a:r>
            <a:r>
              <a:rPr lang="en-US" baseline="0" dirty="0" smtClean="0"/>
              <a:t> done with the State Space format. The frequency domain uses transfer functions.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31</a:t>
            </a:fld>
            <a:endParaRPr lang="en-US"/>
          </a:p>
        </p:txBody>
      </p:sp>
    </p:spTree>
    <p:extLst>
      <p:ext uri="{BB962C8B-B14F-4D97-AF65-F5344CB8AC3E}">
        <p14:creationId xmlns:p14="http://schemas.microsoft.com/office/powerpoint/2010/main" val="4163542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 space takes an Nth order differential</a:t>
            </a:r>
            <a:r>
              <a:rPr lang="en-US" baseline="0" dirty="0" smtClean="0"/>
              <a:t> equation and converts it to a system of N first order differential equations.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32</a:t>
            </a:fld>
            <a:endParaRPr lang="en-US"/>
          </a:p>
        </p:txBody>
      </p:sp>
    </p:spTree>
    <p:extLst>
      <p:ext uri="{BB962C8B-B14F-4D97-AF65-F5344CB8AC3E}">
        <p14:creationId xmlns:p14="http://schemas.microsoft.com/office/powerpoint/2010/main" val="3883955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done with a change of variables, defining the system ‘states’. The</a:t>
            </a:r>
            <a:r>
              <a:rPr lang="en-US" baseline="0" dirty="0" smtClean="0"/>
              <a:t>re is no one correct choice for the state variables. A common choice for mechanical systems is to choose displacement as the first state, and velocity as the second.</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33</a:t>
            </a:fld>
            <a:endParaRPr lang="en-US"/>
          </a:p>
        </p:txBody>
      </p:sp>
    </p:spTree>
    <p:extLst>
      <p:ext uri="{BB962C8B-B14F-4D97-AF65-F5344CB8AC3E}">
        <p14:creationId xmlns:p14="http://schemas.microsoft.com/office/powerpoint/2010/main" val="3334788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 resulting first order differential equations are grouped together into a single matrix equation.</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34</a:t>
            </a:fld>
            <a:endParaRPr lang="en-US"/>
          </a:p>
        </p:txBody>
      </p:sp>
    </p:spTree>
    <p:extLst>
      <p:ext uri="{BB962C8B-B14F-4D97-AF65-F5344CB8AC3E}">
        <p14:creationId xmlns:p14="http://schemas.microsoft.com/office/powerpoint/2010/main" val="3613876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what the matrices look like for this simple example.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35</a:t>
            </a:fld>
            <a:endParaRPr lang="en-US"/>
          </a:p>
        </p:txBody>
      </p:sp>
    </p:spTree>
    <p:extLst>
      <p:ext uri="{BB962C8B-B14F-4D97-AF65-F5344CB8AC3E}">
        <p14:creationId xmlns:p14="http://schemas.microsoft.com/office/powerpoint/2010/main" val="2425463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 matrix</a:t>
            </a:r>
            <a:r>
              <a:rPr lang="en-US" baseline="0" dirty="0" smtClean="0"/>
              <a:t> represents the dynamic behavior of the mass spring system. The B matrix describes the influence of the external input.</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36</a:t>
            </a:fld>
            <a:endParaRPr lang="en-US"/>
          </a:p>
        </p:txBody>
      </p:sp>
    </p:spTree>
    <p:extLst>
      <p:ext uri="{BB962C8B-B14F-4D97-AF65-F5344CB8AC3E}">
        <p14:creationId xmlns:p14="http://schemas.microsoft.com/office/powerpoint/2010/main" val="3610289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also 2 output matrices, C and</a:t>
            </a:r>
            <a:r>
              <a:rPr lang="en-US" baseline="0" dirty="0" smtClean="0"/>
              <a:t> D</a:t>
            </a:r>
            <a:r>
              <a:rPr lang="en-US" dirty="0" smtClean="0"/>
              <a:t>, which can be thought of as a sensing function. If we have a displacement</a:t>
            </a:r>
            <a:r>
              <a:rPr lang="en-US" baseline="0" dirty="0" smtClean="0"/>
              <a:t> sensor on the mass, then the C and D are as follows. In most, but not all, cases the D matrix is zero. It is used in the case where your sensor also directly sees the input. An example of this would be if the input is ground displacement, and our displacement sensor measures the relative gap between the mass and the ground. In that case C = [1 0], as shown here, but D = -1, not 0. </a:t>
            </a:r>
          </a:p>
          <a:p>
            <a:r>
              <a:rPr lang="en-US" baseline="0" dirty="0" smtClean="0"/>
              <a:t>All 4 matrices are required to complete the state space model.</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37</a:t>
            </a:fld>
            <a:endParaRPr lang="en-US"/>
          </a:p>
        </p:txBody>
      </p:sp>
    </p:spTree>
    <p:extLst>
      <p:ext uri="{BB962C8B-B14F-4D97-AF65-F5344CB8AC3E}">
        <p14:creationId xmlns:p14="http://schemas.microsoft.com/office/powerpoint/2010/main" val="11046760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Frequency domain transfer</a:t>
            </a:r>
            <a:r>
              <a:rPr lang="en-US" baseline="0" dirty="0" smtClean="0"/>
              <a:t> functions are produced using the Laplace transform.</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38</a:t>
            </a:fld>
            <a:endParaRPr lang="en-US"/>
          </a:p>
        </p:txBody>
      </p:sp>
    </p:spTree>
    <p:extLst>
      <p:ext uri="{BB962C8B-B14F-4D97-AF65-F5344CB8AC3E}">
        <p14:creationId xmlns:p14="http://schemas.microsoft.com/office/powerpoint/2010/main" val="3722415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then algebraically</a:t>
            </a:r>
            <a:r>
              <a:rPr lang="en-US" baseline="0" dirty="0" smtClean="0"/>
              <a:t> solve for the relation between the input f, and the output x.</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39</a:t>
            </a:fld>
            <a:endParaRPr lang="en-US"/>
          </a:p>
        </p:txBody>
      </p:sp>
    </p:spTree>
    <p:extLst>
      <p:ext uri="{BB962C8B-B14F-4D97-AF65-F5344CB8AC3E}">
        <p14:creationId xmlns:p14="http://schemas.microsoft.com/office/powerpoint/2010/main" val="4050614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what you need will</a:t>
            </a:r>
            <a:r>
              <a:rPr lang="en-US" baseline="0" dirty="0" smtClean="0"/>
              <a:t> be in the first one. The second does have some complimentary information, for example it talks more about continuous controls, and it talks about the math behind stability vs. instability.</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a:t>
            </a:fld>
            <a:endParaRPr lang="en-US"/>
          </a:p>
        </p:txBody>
      </p:sp>
    </p:spTree>
    <p:extLst>
      <p:ext uri="{BB962C8B-B14F-4D97-AF65-F5344CB8AC3E}">
        <p14:creationId xmlns:p14="http://schemas.microsoft.com/office/powerpoint/2010/main" val="1134088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compares the properties of state space matrices</a:t>
            </a:r>
            <a:r>
              <a:rPr lang="en-US" baseline="0" dirty="0" smtClean="0"/>
              <a:t> to the frequency domain transfer functions. Note, the exponents to the equation of motion solution are given by the eigenvalues of the A matrix and the poles of the transfer function (or roots of its denominator). The order of the system is also the number of rows or columns of the matrix A (it is square), and the number of poles of the transfer function.</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40</a:t>
            </a:fld>
            <a:endParaRPr lang="en-US"/>
          </a:p>
        </p:txBody>
      </p:sp>
    </p:spTree>
    <p:extLst>
      <p:ext uri="{BB962C8B-B14F-4D97-AF65-F5344CB8AC3E}">
        <p14:creationId xmlns:p14="http://schemas.microsoft.com/office/powerpoint/2010/main" val="508694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is useful in various contexts, as</a:t>
            </a:r>
            <a:r>
              <a:rPr lang="en-US" baseline="0" dirty="0" smtClean="0"/>
              <a:t> discussed here. Often, we define a model in state space form, and then examine its properties by looking at the transfer functions. This is done seamlessly in </a:t>
            </a:r>
            <a:r>
              <a:rPr lang="en-US" baseline="0" dirty="0" err="1" smtClean="0"/>
              <a:t>Matlab</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41</a:t>
            </a:fld>
            <a:endParaRPr lang="en-US"/>
          </a:p>
        </p:txBody>
      </p:sp>
    </p:spTree>
    <p:extLst>
      <p:ext uri="{BB962C8B-B14F-4D97-AF65-F5344CB8AC3E}">
        <p14:creationId xmlns:p14="http://schemas.microsoft.com/office/powerpoint/2010/main" val="37504658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the example of the HAM-ISI. It</a:t>
            </a:r>
            <a:r>
              <a:rPr lang="fr-FR" dirty="0" smtClean="0"/>
              <a:t>’s physical</a:t>
            </a:r>
            <a:r>
              <a:rPr lang="fr-FR" baseline="0" dirty="0" smtClean="0"/>
              <a:t> parameters are given in </a:t>
            </a:r>
            <a:r>
              <a:rPr lang="en-US" sz="1200" dirty="0" smtClean="0"/>
              <a:t>G070156.</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42</a:t>
            </a:fld>
            <a:endParaRPr lang="en-US"/>
          </a:p>
        </p:txBody>
      </p:sp>
    </p:spTree>
    <p:extLst>
      <p:ext uri="{BB962C8B-B14F-4D97-AF65-F5344CB8AC3E}">
        <p14:creationId xmlns:p14="http://schemas.microsoft.com/office/powerpoint/2010/main" val="254661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Plugging in the parameters, we get these</a:t>
            </a:r>
            <a:r>
              <a:rPr lang="en-US" baseline="0" dirty="0" smtClean="0"/>
              <a:t> state space matrices. The </a:t>
            </a:r>
            <a:r>
              <a:rPr lang="en-US" baseline="0" dirty="0" err="1" smtClean="0"/>
              <a:t>matlab</a:t>
            </a:r>
            <a:r>
              <a:rPr lang="en-US" baseline="0" dirty="0" smtClean="0"/>
              <a:t> code </a:t>
            </a:r>
            <a:r>
              <a:rPr lang="en-US" baseline="0" dirty="0" err="1" smtClean="0"/>
              <a:t>eig</a:t>
            </a:r>
            <a:r>
              <a:rPr lang="en-US" baseline="0" dirty="0" smtClean="0"/>
              <a:t> function on the A matrix gives you the system poles. The </a:t>
            </a:r>
            <a:r>
              <a:rPr lang="en-US" baseline="0" dirty="0" err="1" smtClean="0"/>
              <a:t>ss</a:t>
            </a:r>
            <a:r>
              <a:rPr lang="en-US" baseline="0" dirty="0" smtClean="0"/>
              <a:t> function generates the state space system.</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43</a:t>
            </a:fld>
            <a:endParaRPr lang="en-US"/>
          </a:p>
        </p:txBody>
      </p:sp>
    </p:spTree>
    <p:extLst>
      <p:ext uri="{BB962C8B-B14F-4D97-AF65-F5344CB8AC3E}">
        <p14:creationId xmlns:p14="http://schemas.microsoft.com/office/powerpoint/2010/main" val="2917611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3 common ways to characterize these models, the impulse response, the complex plane, and bode plots. All are equivalent, but the bode plots are used the most. We’ll take a look at all 3 and see how they relate to each other.</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44</a:t>
            </a:fld>
            <a:endParaRPr lang="en-US"/>
          </a:p>
        </p:txBody>
      </p:sp>
    </p:spTree>
    <p:extLst>
      <p:ext uri="{BB962C8B-B14F-4D97-AF65-F5344CB8AC3E}">
        <p14:creationId xmlns:p14="http://schemas.microsoft.com/office/powerpoint/2010/main" val="19785528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impulse</a:t>
            </a:r>
            <a:r>
              <a:rPr lang="en-US" baseline="0" dirty="0" smtClean="0"/>
              <a:t> response shows how the systems responds when you apply a delta function to the input, that is an input that is infinite in amplitude, but also infinitely short in time, so that the area of the curve equals 1. </a:t>
            </a:r>
            <a:r>
              <a:rPr lang="en-US" baseline="0" dirty="0" err="1" smtClean="0"/>
              <a:t>Matlab</a:t>
            </a:r>
            <a:r>
              <a:rPr lang="en-US" baseline="0" dirty="0" smtClean="0"/>
              <a:t> will generate these plots with the impulse function. The system oscillates at its natural frequency. This frequency is the absolute value of the system poles.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45</a:t>
            </a:fld>
            <a:endParaRPr lang="en-US"/>
          </a:p>
        </p:txBody>
      </p:sp>
    </p:spTree>
    <p:extLst>
      <p:ext uri="{BB962C8B-B14F-4D97-AF65-F5344CB8AC3E}">
        <p14:creationId xmlns:p14="http://schemas.microsoft.com/office/powerpoint/2010/main" val="27674255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complex plane plots the system poles and zeros with</a:t>
            </a:r>
            <a:r>
              <a:rPr lang="en-US" baseline="0" dirty="0" smtClean="0"/>
              <a:t> respect to real and imaginary axes. The </a:t>
            </a:r>
            <a:r>
              <a:rPr lang="en-US" baseline="0" dirty="0" err="1" smtClean="0"/>
              <a:t>matlab</a:t>
            </a:r>
            <a:r>
              <a:rPr lang="en-US" baseline="0" dirty="0" smtClean="0"/>
              <a:t> function </a:t>
            </a:r>
            <a:r>
              <a:rPr lang="en-US" baseline="0" dirty="0" err="1" smtClean="0"/>
              <a:t>pzmap</a:t>
            </a:r>
            <a:r>
              <a:rPr lang="en-US" baseline="0" dirty="0" smtClean="0"/>
              <a:t> generates these plots. Note that complex poles and zeros are always conjugate pairs (for linear systems). Real valued poles and zeros do not need to come in pairs. In this example we just have poles, denoted by the X’s. Zeros would be denoted by O’s.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46</a:t>
            </a:fld>
            <a:endParaRPr lang="en-US"/>
          </a:p>
        </p:txBody>
      </p:sp>
    </p:spTree>
    <p:extLst>
      <p:ext uri="{BB962C8B-B14F-4D97-AF65-F5344CB8AC3E}">
        <p14:creationId xmlns:p14="http://schemas.microsoft.com/office/powerpoint/2010/main" val="597892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radius of the circle</a:t>
            </a:r>
            <a:r>
              <a:rPr lang="en-US" baseline="0" dirty="0" smtClean="0"/>
              <a:t> these poles and zeros lie on tells you their frequency.</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47</a:t>
            </a:fld>
            <a:endParaRPr lang="en-US"/>
          </a:p>
        </p:txBody>
      </p:sp>
    </p:spTree>
    <p:extLst>
      <p:ext uri="{BB962C8B-B14F-4D97-AF65-F5344CB8AC3E}">
        <p14:creationId xmlns:p14="http://schemas.microsoft.com/office/powerpoint/2010/main" val="3841066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angle they make with the imaginary axis</a:t>
            </a:r>
            <a:r>
              <a:rPr lang="en-US" baseline="0" dirty="0" smtClean="0"/>
              <a:t> is the damping. Specifically, the damping ratio is the sine of the angle. The Quality factor is 1 / (2 * sin(angle) ).</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48</a:t>
            </a:fld>
            <a:endParaRPr lang="en-US"/>
          </a:p>
        </p:txBody>
      </p:sp>
    </p:spTree>
    <p:extLst>
      <p:ext uri="{BB962C8B-B14F-4D97-AF65-F5344CB8AC3E}">
        <p14:creationId xmlns:p14="http://schemas.microsoft.com/office/powerpoint/2010/main" val="115240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the system with will damped poles.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49</a:t>
            </a:fld>
            <a:endParaRPr lang="en-US"/>
          </a:p>
        </p:txBody>
      </p:sp>
    </p:spTree>
    <p:extLst>
      <p:ext uri="{BB962C8B-B14F-4D97-AF65-F5344CB8AC3E}">
        <p14:creationId xmlns:p14="http://schemas.microsoft.com/office/powerpoint/2010/main" val="2952855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5</a:t>
            </a:fld>
            <a:endParaRPr lang="en-US"/>
          </a:p>
        </p:txBody>
      </p:sp>
    </p:spTree>
    <p:extLst>
      <p:ext uri="{BB962C8B-B14F-4D97-AF65-F5344CB8AC3E}">
        <p14:creationId xmlns:p14="http://schemas.microsoft.com/office/powerpoint/2010/main" val="8648852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a:t>
            </a:r>
            <a:r>
              <a:rPr lang="en-US" baseline="0" dirty="0" smtClean="0"/>
              <a:t> with zero damping.</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50</a:t>
            </a:fld>
            <a:endParaRPr lang="en-US"/>
          </a:p>
        </p:txBody>
      </p:sp>
    </p:spTree>
    <p:extLst>
      <p:ext uri="{BB962C8B-B14F-4D97-AF65-F5344CB8AC3E}">
        <p14:creationId xmlns:p14="http://schemas.microsoft.com/office/powerpoint/2010/main" val="26643768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system to be stable, all its</a:t>
            </a:r>
            <a:r>
              <a:rPr lang="en-US" baseline="0" dirty="0" smtClean="0"/>
              <a:t> poles must lie in the Left-Half-Plane (LHP).</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51</a:t>
            </a:fld>
            <a:endParaRPr lang="en-US"/>
          </a:p>
        </p:txBody>
      </p:sp>
    </p:spTree>
    <p:extLst>
      <p:ext uri="{BB962C8B-B14F-4D97-AF65-F5344CB8AC3E}">
        <p14:creationId xmlns:p14="http://schemas.microsoft.com/office/powerpoint/2010/main" val="9055381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typical way to look at a system is to plot the Bode</a:t>
            </a:r>
            <a:r>
              <a:rPr lang="en-US" baseline="0" dirty="0" smtClean="0"/>
              <a:t> plot of the transfer function. This is done by setting the Laplace variable s = 0 + </a:t>
            </a:r>
            <a:r>
              <a:rPr lang="en-US" baseline="0" dirty="0" err="1" smtClean="0"/>
              <a:t>i</a:t>
            </a:r>
            <a:r>
              <a:rPr lang="en-US" baseline="0" dirty="0" smtClean="0"/>
              <a:t>*omega, where omega is 2*pi*frequency. In general, s has both real and imaginary parts. For the bode plot however, we only need the imaginary part. Note, discarding the real part of s converts the Laplace transform to the Fourier transform. So, the bode plot is showing us the systems Fourier transform. There is a little bit more discussion on this in the backup slides for Lecture 1.</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52</a:t>
            </a:fld>
            <a:endParaRPr lang="en-US"/>
          </a:p>
        </p:txBody>
      </p:sp>
    </p:spTree>
    <p:extLst>
      <p:ext uri="{BB962C8B-B14F-4D97-AF65-F5344CB8AC3E}">
        <p14:creationId xmlns:p14="http://schemas.microsoft.com/office/powerpoint/2010/main" val="31753103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Bode plot for our</a:t>
            </a:r>
            <a:r>
              <a:rPr lang="en-US" baseline="0" dirty="0" smtClean="0"/>
              <a:t> example. The plot shows the magnitude of the transfer function on top, and the phase below.</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53</a:t>
            </a:fld>
            <a:endParaRPr lang="en-US"/>
          </a:p>
        </p:txBody>
      </p:sp>
    </p:spTree>
    <p:extLst>
      <p:ext uri="{BB962C8B-B14F-4D97-AF65-F5344CB8AC3E}">
        <p14:creationId xmlns:p14="http://schemas.microsoft.com/office/powerpoint/2010/main" val="4323199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bode plot is equivalent to the pole-zero map in the complex plane. This</a:t>
            </a:r>
            <a:r>
              <a:rPr lang="en-US" baseline="0" dirty="0" smtClean="0"/>
              <a:t> can be seen by moving up the positive imaginary axis with s = </a:t>
            </a:r>
            <a:r>
              <a:rPr lang="en-US" baseline="0" dirty="0" err="1" smtClean="0"/>
              <a:t>i</a:t>
            </a:r>
            <a:r>
              <a:rPr lang="en-US" baseline="0" dirty="0" smtClean="0"/>
              <a:t>*omega. The magnitude of the bode plot results from the distances to the poles and zeros for a given frequency. The magnitude is inversely proportional to </a:t>
            </a:r>
            <a:r>
              <a:rPr lang="en-US" baseline="0" dirty="0" err="1" smtClean="0"/>
              <a:t>duistance</a:t>
            </a:r>
            <a:r>
              <a:rPr lang="en-US" baseline="0" dirty="0" smtClean="0"/>
              <a:t> for the poles, and proportional for zeros. You can see then how lightly damped poles produce large resonance features, because they are close to the </a:t>
            </a:r>
            <a:r>
              <a:rPr lang="en-US" baseline="0" dirty="0" err="1" smtClean="0"/>
              <a:t>imagniary</a:t>
            </a:r>
            <a:r>
              <a:rPr lang="en-US" baseline="0" dirty="0" smtClean="0"/>
              <a:t> axis, so the distance gets very small as you pass their frequency. The phase then comes from summing the angels to each pole and zero (with the proper signs).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54</a:t>
            </a:fld>
            <a:endParaRPr lang="en-US"/>
          </a:p>
        </p:txBody>
      </p:sp>
    </p:spTree>
    <p:extLst>
      <p:ext uri="{BB962C8B-B14F-4D97-AF65-F5344CB8AC3E}">
        <p14:creationId xmlns:p14="http://schemas.microsoft.com/office/powerpoint/2010/main" val="18892678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bode plot, it turns out, is exactly the Fourier transform of the impulse.</a:t>
            </a:r>
            <a:r>
              <a:rPr lang="en-US" baseline="0" dirty="0" smtClean="0"/>
              <a:t> Here I’ve simply taken the transform of the impulse you saw earlier, which reproduces the bode plot.</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55</a:t>
            </a:fld>
            <a:endParaRPr lang="en-US"/>
          </a:p>
        </p:txBody>
      </p:sp>
    </p:spTree>
    <p:extLst>
      <p:ext uri="{BB962C8B-B14F-4D97-AF65-F5344CB8AC3E}">
        <p14:creationId xmlns:p14="http://schemas.microsoft.com/office/powerpoint/2010/main" val="3786825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you can measure a transfer</a:t>
            </a:r>
            <a:r>
              <a:rPr lang="en-US" baseline="0" dirty="0" smtClean="0"/>
              <a:t> function by measuring its impulse response. This technique is often used to characterize the suspension cages.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56</a:t>
            </a:fld>
            <a:endParaRPr lang="en-US"/>
          </a:p>
        </p:txBody>
      </p:sp>
    </p:spTree>
    <p:extLst>
      <p:ext uri="{BB962C8B-B14F-4D97-AF65-F5344CB8AC3E}">
        <p14:creationId xmlns:p14="http://schemas.microsoft.com/office/powerpoint/2010/main" val="4721849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57</a:t>
            </a:fld>
            <a:endParaRPr lang="en-US"/>
          </a:p>
        </p:txBody>
      </p:sp>
    </p:spTree>
    <p:extLst>
      <p:ext uri="{BB962C8B-B14F-4D97-AF65-F5344CB8AC3E}">
        <p14:creationId xmlns:p14="http://schemas.microsoft.com/office/powerpoint/2010/main" val="7201372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58</a:t>
            </a:fld>
            <a:endParaRPr lang="en-US"/>
          </a:p>
        </p:txBody>
      </p:sp>
    </p:spTree>
    <p:extLst>
      <p:ext uri="{BB962C8B-B14F-4D97-AF65-F5344CB8AC3E}">
        <p14:creationId xmlns:p14="http://schemas.microsoft.com/office/powerpoint/2010/main" val="4204248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59</a:t>
            </a:fld>
            <a:endParaRPr lang="en-US"/>
          </a:p>
        </p:txBody>
      </p:sp>
    </p:spTree>
    <p:extLst>
      <p:ext uri="{BB962C8B-B14F-4D97-AF65-F5344CB8AC3E}">
        <p14:creationId xmlns:p14="http://schemas.microsoft.com/office/powerpoint/2010/main" val="242486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6</a:t>
            </a:fld>
            <a:endParaRPr lang="en-US"/>
          </a:p>
        </p:txBody>
      </p:sp>
    </p:spTree>
    <p:extLst>
      <p:ext uri="{BB962C8B-B14F-4D97-AF65-F5344CB8AC3E}">
        <p14:creationId xmlns:p14="http://schemas.microsoft.com/office/powerpoint/2010/main" val="18574069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PDH</a:t>
            </a:r>
            <a:r>
              <a:rPr lang="en-US" baseline="0" dirty="0" smtClean="0"/>
              <a:t> signal is only linear at the limit where the error signal, Delta-L, goes to zero. Deviations from this from the linear regime can cause upconversion in the interferometer. If the deviations are large enough, the cavity loses lock, because the slope (gain of the loop) changes dramatically in magnitude and sign.</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60</a:t>
            </a:fld>
            <a:endParaRPr lang="en-US"/>
          </a:p>
        </p:txBody>
      </p:sp>
    </p:spTree>
    <p:extLst>
      <p:ext uri="{BB962C8B-B14F-4D97-AF65-F5344CB8AC3E}">
        <p14:creationId xmlns:p14="http://schemas.microsoft.com/office/powerpoint/2010/main" val="28639528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the D matrix of a state space system when the</a:t>
            </a:r>
            <a:r>
              <a:rPr lang="en-US" baseline="0" dirty="0" smtClean="0"/>
              <a:t> output is given by a relative displacement sensor between the mass and the ground. Note, if the damping term is included between the ground and the mass velocity is no longer a useful state variable. See T1400023 for the proper choice of state variables in this case.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61</a:t>
            </a:fld>
            <a:endParaRPr lang="en-US"/>
          </a:p>
        </p:txBody>
      </p:sp>
    </p:spTree>
    <p:extLst>
      <p:ext uri="{BB962C8B-B14F-4D97-AF65-F5344CB8AC3E}">
        <p14:creationId xmlns:p14="http://schemas.microsoft.com/office/powerpoint/2010/main" val="6036604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62</a:t>
            </a:fld>
            <a:endParaRPr lang="en-US"/>
          </a:p>
        </p:txBody>
      </p:sp>
    </p:spTree>
    <p:extLst>
      <p:ext uri="{BB962C8B-B14F-4D97-AF65-F5344CB8AC3E}">
        <p14:creationId xmlns:p14="http://schemas.microsoft.com/office/powerpoint/2010/main" val="20997114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lecture, we’ll use the</a:t>
            </a:r>
            <a:r>
              <a:rPr lang="en-US" baseline="0" dirty="0" smtClean="0"/>
              <a:t> HAM-ISI as an illustrative example of control system design. The concepts applied to this system apply to many other systems as well. </a:t>
            </a:r>
          </a:p>
          <a:p>
            <a:endParaRPr lang="en-US" baseline="0" dirty="0" smtClean="0"/>
          </a:p>
          <a:p>
            <a:r>
              <a:rPr lang="en-US" dirty="0" smtClean="0"/>
              <a:t>We’ll </a:t>
            </a:r>
            <a:r>
              <a:rPr lang="en-US" dirty="0" smtClean="0"/>
              <a:t>model the HAM-ISI as a single degree</a:t>
            </a:r>
            <a:r>
              <a:rPr lang="en-US" baseline="0" dirty="0" smtClean="0"/>
              <a:t> of freedom (DOF) mass-spring-damper system. Here is the equation of motion we saw in Lecture 1, with the external force input.</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63</a:t>
            </a:fld>
            <a:endParaRPr lang="en-US"/>
          </a:p>
        </p:txBody>
      </p:sp>
    </p:spTree>
    <p:extLst>
      <p:ext uri="{BB962C8B-B14F-4D97-AF65-F5344CB8AC3E}">
        <p14:creationId xmlns:p14="http://schemas.microsoft.com/office/powerpoint/2010/main" val="6094052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generally, there is also a ground motion input, which adds driving terms to the right side of the equation.</a:t>
            </a:r>
          </a:p>
          <a:p>
            <a:endParaRPr lang="en-US" dirty="0" smtClean="0"/>
          </a:p>
          <a:p>
            <a:r>
              <a:rPr lang="en-US" dirty="0" smtClean="0"/>
              <a:t>The goals here are to apply</a:t>
            </a:r>
            <a:r>
              <a:rPr lang="en-US" baseline="0" dirty="0" smtClean="0"/>
              <a:t> external forces, </a:t>
            </a:r>
            <a:r>
              <a:rPr lang="en-US" i="1" baseline="0" dirty="0" smtClean="0"/>
              <a:t>f</a:t>
            </a:r>
            <a:r>
              <a:rPr lang="en-US" baseline="0" dirty="0" smtClean="0"/>
              <a:t>, to minimize the influence of the ground displacements </a:t>
            </a:r>
            <a:r>
              <a:rPr lang="en-US" baseline="0" dirty="0" err="1" smtClean="0"/>
              <a:t>x</a:t>
            </a:r>
            <a:r>
              <a:rPr lang="en-US" baseline="-25000" dirty="0" err="1" smtClean="0"/>
              <a:t>g</a:t>
            </a:r>
            <a:r>
              <a:rPr lang="en-US" baseline="0" dirty="0" smtClean="0"/>
              <a:t>, without amplifying the motion of the ISI with sensor noise. </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64</a:t>
            </a:fld>
            <a:endParaRPr lang="en-US"/>
          </a:p>
        </p:txBody>
      </p:sp>
    </p:spTree>
    <p:extLst>
      <p:ext uri="{BB962C8B-B14F-4D97-AF65-F5344CB8AC3E}">
        <p14:creationId xmlns:p14="http://schemas.microsoft.com/office/powerpoint/2010/main" val="14116216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end, the</a:t>
            </a:r>
            <a:r>
              <a:rPr lang="en-US" baseline="0" dirty="0" smtClean="0"/>
              <a:t> control of the HAM-ISI we use to achieve these goals can be represented with a block </a:t>
            </a:r>
            <a:r>
              <a:rPr lang="en-US" baseline="0" dirty="0" smtClean="0"/>
              <a:t>diagram </a:t>
            </a:r>
            <a:r>
              <a:rPr lang="en-US" dirty="0" smtClean="0"/>
              <a:t>like this. The </a:t>
            </a:r>
            <a:r>
              <a:rPr lang="en-US" dirty="0" smtClean="0"/>
              <a:t>hope is that by the end of this lecture, we’ll understand</a:t>
            </a:r>
            <a:r>
              <a:rPr lang="en-US" baseline="0" dirty="0" smtClean="0"/>
              <a:t> each piece of this diagram.</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65</a:t>
            </a:fld>
            <a:endParaRPr lang="en-US"/>
          </a:p>
        </p:txBody>
      </p:sp>
    </p:spTree>
    <p:extLst>
      <p:ext uri="{BB962C8B-B14F-4D97-AF65-F5344CB8AC3E}">
        <p14:creationId xmlns:p14="http://schemas.microsoft.com/office/powerpoint/2010/main" val="24539742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66</a:t>
            </a:fld>
            <a:endParaRPr lang="en-US"/>
          </a:p>
        </p:txBody>
      </p:sp>
    </p:spTree>
    <p:extLst>
      <p:ext uri="{BB962C8B-B14F-4D97-AF65-F5344CB8AC3E}">
        <p14:creationId xmlns:p14="http://schemas.microsoft.com/office/powerpoint/2010/main" val="1272891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feedforward part of this block diagram. There is a sensor that measures the ground motion, and </a:t>
            </a:r>
            <a:r>
              <a:rPr lang="en-US" baseline="0" smtClean="0"/>
              <a:t>a feedforward </a:t>
            </a:r>
            <a:r>
              <a:rPr lang="en-US" baseline="0" dirty="0" smtClean="0"/>
              <a:t>filter that drives the actuators to cancel this ground motion.</a:t>
            </a:r>
          </a:p>
          <a:p>
            <a:endParaRPr lang="en-US" baseline="0" dirty="0" smtClean="0"/>
          </a:p>
          <a:p>
            <a:r>
              <a:rPr lang="en-US" baseline="0" dirty="0" smtClean="0"/>
              <a:t>We won</a:t>
            </a:r>
            <a:r>
              <a:rPr lang="fr-FR" baseline="0" dirty="0" smtClean="0"/>
              <a:t>’t focus on the Cart &amp; Cal matrix transformations here. For more information on these matrix transformations, see the Lecture 2 backup slides.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67</a:t>
            </a:fld>
            <a:endParaRPr lang="en-US"/>
          </a:p>
        </p:txBody>
      </p:sp>
    </p:spTree>
    <p:extLst>
      <p:ext uri="{BB962C8B-B14F-4D97-AF65-F5344CB8AC3E}">
        <p14:creationId xmlns:p14="http://schemas.microsoft.com/office/powerpoint/2010/main" val="29232714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feedforward control, we</a:t>
            </a:r>
            <a:r>
              <a:rPr lang="en-US" baseline="0" dirty="0" smtClean="0"/>
              <a:t> simply try measure the ground motion, and cancel out its terms on the right side of the equation directly. This is limited by how good our sensor is, how much coherence it has with the ISI’s motion, and how good our model of the ISI is (e.g. how well we know k and c).</a:t>
            </a:r>
          </a:p>
          <a:p>
            <a:endParaRPr lang="en-US" baseline="0" dirty="0" smtClean="0"/>
          </a:p>
          <a:p>
            <a:r>
              <a:rPr lang="en-US" baseline="0" dirty="0" smtClean="0"/>
              <a:t>The feedforward control does not depend on the feedback design. This is because feedback reacts after the error has already begun to increase, while feedforward is proactive, acting before the error has a chance to change. Thus, feedforward acts before the feedback has a chance to respond. From the point of view of the feedback, the feedforward has done nothing more than reduce the amount of ground motion.</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68</a:t>
            </a:fld>
            <a:endParaRPr lang="en-US"/>
          </a:p>
        </p:txBody>
      </p:sp>
    </p:spTree>
    <p:extLst>
      <p:ext uri="{BB962C8B-B14F-4D97-AF65-F5344CB8AC3E}">
        <p14:creationId xmlns:p14="http://schemas.microsoft.com/office/powerpoint/2010/main" val="32139678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practice,</a:t>
            </a:r>
            <a:r>
              <a:rPr lang="en-US" baseline="0" dirty="0" smtClean="0"/>
              <a:t> we don’t have perfect models of our systems. For example, we don</a:t>
            </a:r>
            <a:r>
              <a:rPr lang="fr-FR" baseline="0" dirty="0" smtClean="0"/>
              <a:t>’</a:t>
            </a:r>
            <a:r>
              <a:rPr lang="en-US" baseline="0" dirty="0" smtClean="0"/>
              <a:t>t know the calibrations of our sensors and actuators perfectly, in addition to not knowing k and c perfectly. So we base the feedforward control off measurements. The first step is to measure a transfer function between the sensor on the ground and the sensors on the ISI.</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69</a:t>
            </a:fld>
            <a:endParaRPr lang="en-US"/>
          </a:p>
        </p:txBody>
      </p:sp>
    </p:spTree>
    <p:extLst>
      <p:ext uri="{BB962C8B-B14F-4D97-AF65-F5344CB8AC3E}">
        <p14:creationId xmlns:p14="http://schemas.microsoft.com/office/powerpoint/2010/main" val="2178421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control because</a:t>
            </a:r>
            <a:r>
              <a:rPr lang="en-US" baseline="0" dirty="0" smtClean="0"/>
              <a:t> we need our relative mirror displacements to be within 10^-14 m </a:t>
            </a:r>
            <a:r>
              <a:rPr lang="en-US" baseline="0" dirty="0" err="1" smtClean="0"/>
              <a:t>rms</a:t>
            </a:r>
            <a:r>
              <a:rPr lang="en-US" baseline="0" dirty="0" smtClean="0"/>
              <a:t> (and some angular tolerance), but the ground moves them more than this by many orders of magnitude, around 10^-6 m.</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7</a:t>
            </a:fld>
            <a:endParaRPr lang="en-US"/>
          </a:p>
        </p:txBody>
      </p:sp>
    </p:spTree>
    <p:extLst>
      <p:ext uri="{BB962C8B-B14F-4D97-AF65-F5344CB8AC3E}">
        <p14:creationId xmlns:p14="http://schemas.microsoft.com/office/powerpoint/2010/main" val="5822276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step is to drive the actuators and measure the transfer function between the actuators and the sensors</a:t>
            </a:r>
            <a:r>
              <a:rPr lang="en-US" baseline="0" dirty="0" smtClean="0"/>
              <a:t> on the ISI.</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70</a:t>
            </a:fld>
            <a:endParaRPr lang="en-US"/>
          </a:p>
        </p:txBody>
      </p:sp>
    </p:spTree>
    <p:extLst>
      <p:ext uri="{BB962C8B-B14F-4D97-AF65-F5344CB8AC3E}">
        <p14:creationId xmlns:p14="http://schemas.microsoft.com/office/powerpoint/2010/main" val="10295418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a:t>
            </a:r>
            <a:r>
              <a:rPr lang="en-US" baseline="0" dirty="0" smtClean="0"/>
              <a:t> step divides the first transfer function by the second. This gives us a transfer function in units of (actuator force) / (ground displacement). This describes the feedforward control we want to apply. Notice that it is the Laplace transform of the ideal feedforward law discussed a few slides ago. The 4</a:t>
            </a:r>
            <a:r>
              <a:rPr lang="en-US" baseline="30000" dirty="0" smtClean="0"/>
              <a:t>th</a:t>
            </a:r>
            <a:r>
              <a:rPr lang="en-US" baseline="0" dirty="0" smtClean="0"/>
              <a:t> and final step is to fit a filter to this measurement, that matches in magnitude and phase. This filter is the feedforward controller we apply.</a:t>
            </a:r>
          </a:p>
          <a:p>
            <a:endParaRPr lang="en-US" baseline="0" dirty="0" smtClean="0"/>
          </a:p>
          <a:p>
            <a:r>
              <a:rPr lang="en-US" baseline="0" dirty="0" smtClean="0"/>
              <a:t>Any uncertainties in the sensor and actuator calibrations, and the ISI parameters, will be taken into account with these measurements.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71</a:t>
            </a:fld>
            <a:endParaRPr lang="en-US"/>
          </a:p>
        </p:txBody>
      </p:sp>
    </p:spTree>
    <p:extLst>
      <p:ext uri="{BB962C8B-B14F-4D97-AF65-F5344CB8AC3E}">
        <p14:creationId xmlns:p14="http://schemas.microsoft.com/office/powerpoint/2010/main" val="41533385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DA9288-4480-9947-B108-E8482B5C39DC}" type="slidenum">
              <a:rPr lang="en-US" smtClean="0"/>
              <a:t>72</a:t>
            </a:fld>
            <a:endParaRPr lang="en-US"/>
          </a:p>
        </p:txBody>
      </p:sp>
    </p:spTree>
    <p:extLst>
      <p:ext uri="{BB962C8B-B14F-4D97-AF65-F5344CB8AC3E}">
        <p14:creationId xmlns:p14="http://schemas.microsoft.com/office/powerpoint/2010/main" val="32173273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blocks represent the HAM-ISI feedback. Don’t be confused</a:t>
            </a:r>
            <a:r>
              <a:rPr lang="en-US" baseline="0" dirty="0" smtClean="0"/>
              <a:t> by the fact that there are two blocks here, Damping and Isolation. They have the same purpose, but are used in different states of the interferometer. Damping provides a small amount of isolation, but is very robust, and prevents the platform’s resonance frequencies from ringing up. Isolation is less robust, but provides very high performance isolation. Typically, when turning the interferometer on, we start with the damping feedback, and then engage the isolation feedback.</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73</a:t>
            </a:fld>
            <a:endParaRPr lang="en-US"/>
          </a:p>
        </p:txBody>
      </p:sp>
    </p:spTree>
    <p:extLst>
      <p:ext uri="{BB962C8B-B14F-4D97-AF65-F5344CB8AC3E}">
        <p14:creationId xmlns:p14="http://schemas.microsoft.com/office/powerpoint/2010/main" val="22503466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see how feedback works, let’s remove all elements in the bock diagram except for the isolation path (recall, isolation an damping have the same basic roll, so let’s pick just one of them).</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74</a:t>
            </a:fld>
            <a:endParaRPr lang="en-US"/>
          </a:p>
        </p:txBody>
      </p:sp>
    </p:spTree>
    <p:extLst>
      <p:ext uri="{BB962C8B-B14F-4D97-AF65-F5344CB8AC3E}">
        <p14:creationId xmlns:p14="http://schemas.microsoft.com/office/powerpoint/2010/main" val="20837650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add some sensor noise to this</a:t>
            </a:r>
            <a:r>
              <a:rPr lang="en-US" baseline="0" dirty="0" smtClean="0"/>
              <a:t> diagram, since it is important, but wasn’t included before.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75</a:t>
            </a:fld>
            <a:endParaRPr lang="en-US"/>
          </a:p>
        </p:txBody>
      </p:sp>
    </p:spTree>
    <p:extLst>
      <p:ext uri="{BB962C8B-B14F-4D97-AF65-F5344CB8AC3E}">
        <p14:creationId xmlns:p14="http://schemas.microsoft.com/office/powerpoint/2010/main" val="25055356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write down the uncontrolled</a:t>
            </a:r>
            <a:r>
              <a:rPr lang="en-US" baseline="0" dirty="0" smtClean="0"/>
              <a:t> transfer function from ground displacement to platform displacement.</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76</a:t>
            </a:fld>
            <a:endParaRPr lang="en-US"/>
          </a:p>
        </p:txBody>
      </p:sp>
    </p:spTree>
    <p:extLst>
      <p:ext uri="{BB962C8B-B14F-4D97-AF65-F5344CB8AC3E}">
        <p14:creationId xmlns:p14="http://schemas.microsoft.com/office/powerpoint/2010/main" val="12743434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a:t>
            </a:r>
            <a:r>
              <a:rPr lang="en-US" baseline="0" dirty="0" smtClean="0"/>
              <a:t> when we turn on the feedback loop, we just add one more term.</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77</a:t>
            </a:fld>
            <a:endParaRPr lang="en-US"/>
          </a:p>
        </p:txBody>
      </p:sp>
    </p:spTree>
    <p:extLst>
      <p:ext uri="{BB962C8B-B14F-4D97-AF65-F5344CB8AC3E}">
        <p14:creationId xmlns:p14="http://schemas.microsoft.com/office/powerpoint/2010/main" val="7963961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then solve for platform displacement,</a:t>
            </a:r>
            <a:r>
              <a:rPr lang="en-US" baseline="0" dirty="0" smtClean="0"/>
              <a:t> x, as a function of ground displacement, </a:t>
            </a:r>
            <a:r>
              <a:rPr lang="en-US" baseline="0" dirty="0" err="1" smtClean="0"/>
              <a:t>x</a:t>
            </a:r>
            <a:r>
              <a:rPr lang="en-US" baseline="-25000" dirty="0" err="1" smtClean="0"/>
              <a:t>g</a:t>
            </a:r>
            <a:r>
              <a:rPr lang="en-US" baseline="0" dirty="0" smtClean="0"/>
              <a:t>. This is the closed loop transfer function from the ground to the platform.</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78</a:t>
            </a:fld>
            <a:endParaRPr lang="en-US"/>
          </a:p>
        </p:txBody>
      </p:sp>
    </p:spTree>
    <p:extLst>
      <p:ext uri="{BB962C8B-B14F-4D97-AF65-F5344CB8AC3E}">
        <p14:creationId xmlns:p14="http://schemas.microsoft.com/office/powerpoint/2010/main" val="39351002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we can find the closed loop transfer function from sensor</a:t>
            </a:r>
            <a:r>
              <a:rPr lang="en-US" baseline="0" dirty="0" smtClean="0"/>
              <a:t> noise, n, to platform displacement, x.</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79</a:t>
            </a:fld>
            <a:endParaRPr lang="en-US"/>
          </a:p>
        </p:txBody>
      </p:sp>
    </p:spTree>
    <p:extLst>
      <p:ext uri="{BB962C8B-B14F-4D97-AF65-F5344CB8AC3E}">
        <p14:creationId xmlns:p14="http://schemas.microsoft.com/office/powerpoint/2010/main" val="798059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Cruise control in your car is a familiar example of a relatively simple feedback loop. You</a:t>
            </a:r>
            <a:r>
              <a:rPr lang="en-US" baseline="0" dirty="0" smtClean="0"/>
              <a:t> set your car to go at some particular velocity, but you’re currently going at some different velocity. The control is designed to adjust your velocity until it matches the desired velocity.</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8</a:t>
            </a:fld>
            <a:endParaRPr lang="en-US"/>
          </a:p>
        </p:txBody>
      </p:sp>
    </p:spTree>
    <p:extLst>
      <p:ext uri="{BB962C8B-B14F-4D97-AF65-F5344CB8AC3E}">
        <p14:creationId xmlns:p14="http://schemas.microsoft.com/office/powerpoint/2010/main" val="24399756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all closed loop transfer functions in this loop will have the same denominator, with the form 1 + something.</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80</a:t>
            </a:fld>
            <a:endParaRPr lang="en-US"/>
          </a:p>
        </p:txBody>
      </p:sp>
    </p:spTree>
    <p:extLst>
      <p:ext uri="{BB962C8B-B14F-4D97-AF65-F5344CB8AC3E}">
        <p14:creationId xmlns:p14="http://schemas.microsoft.com/office/powerpoint/2010/main" val="35494279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something is called the loop gain transfer</a:t>
            </a:r>
            <a:r>
              <a:rPr lang="en-US" baseline="0" dirty="0" smtClean="0"/>
              <a:t> function. It is a product of all the boxes in the closed loop. It is this loop gain transfer function that we analyze to study the loop’s stability. Just to clarify, this means we are analyzing the loop’s open loop characteristics to study its closed loop behavior.</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81</a:t>
            </a:fld>
            <a:endParaRPr lang="en-US"/>
          </a:p>
        </p:txBody>
      </p:sp>
    </p:spTree>
    <p:extLst>
      <p:ext uri="{BB962C8B-B14F-4D97-AF65-F5344CB8AC3E}">
        <p14:creationId xmlns:p14="http://schemas.microsoft.com/office/powerpoint/2010/main" val="29815587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numerator changes depending</a:t>
            </a:r>
            <a:r>
              <a:rPr lang="en-US" baseline="0" dirty="0" smtClean="0"/>
              <a:t> on which inputs and outputs you are examining. It will always turn out, that the numerator is just the product of the boxes between the input and output. In this case, we have the isolation block and P</a:t>
            </a:r>
            <a:r>
              <a:rPr lang="en-US" baseline="-25000" dirty="0" smtClean="0"/>
              <a:t>a</a:t>
            </a:r>
            <a:r>
              <a:rPr lang="en-US" baseline="0" dirty="0" smtClean="0"/>
              <a:t> block between the sensor noise and the plant displacement. Therefore, it is very straightforward to find a closed loop transfer function just by inspecting the block diagram. No need to solve the algebraic equations each time.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82</a:t>
            </a:fld>
            <a:endParaRPr lang="en-US"/>
          </a:p>
        </p:txBody>
      </p:sp>
    </p:spTree>
    <p:extLst>
      <p:ext uri="{BB962C8B-B14F-4D97-AF65-F5344CB8AC3E}">
        <p14:creationId xmlns:p14="http://schemas.microsoft.com/office/powerpoint/2010/main" val="19507329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compare the two closed loop transfer functions that we have:</a:t>
            </a:r>
            <a:r>
              <a:rPr lang="en-US" baseline="0" dirty="0" smtClean="0"/>
              <a:t> the seismic transmission, and sensor noise transmission.</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83</a:t>
            </a:fld>
            <a:endParaRPr lang="en-US"/>
          </a:p>
        </p:txBody>
      </p:sp>
    </p:spTree>
    <p:extLst>
      <p:ext uri="{BB962C8B-B14F-4D97-AF65-F5344CB8AC3E}">
        <p14:creationId xmlns:p14="http://schemas.microsoft.com/office/powerpoint/2010/main" val="10338604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seismic case, when the loop </a:t>
            </a:r>
            <a:r>
              <a:rPr lang="en-US" dirty="0" smtClean="0"/>
              <a:t>gain is large, the seismic noise is reduced. However, in the sensor noise case, the transfer</a:t>
            </a:r>
            <a:r>
              <a:rPr lang="en-US" baseline="0" dirty="0" smtClean="0"/>
              <a:t> function approaches -1. Thus, </a:t>
            </a:r>
            <a:r>
              <a:rPr lang="en-US" dirty="0" smtClean="0"/>
              <a:t>the platform is</a:t>
            </a:r>
            <a:r>
              <a:rPr lang="en-US" baseline="0" dirty="0" smtClean="0"/>
              <a:t> driven to follow the sensor noise. This is fine at frequencies where the sensor noise is small; specifically less than </a:t>
            </a:r>
            <a:r>
              <a:rPr lang="en-US" baseline="0" dirty="0" smtClean="0"/>
              <a:t>how much the platform would respond to the seismic noise without control. However, at other frequencies where sensor noise is larger, big loop gains would cause the platform to move more than it would without control. So in general, we want to have large loop gains where seismic noise moves the platform a lot, and small loop gains everywhere else to minimize the influence of sensor noise</a:t>
            </a:r>
            <a:r>
              <a:rPr lang="en-US" baseline="0" dirty="0" smtClean="0"/>
              <a:t>. (sometimes suppressing seismic noise at low frequencies is important enough it is best to tolerate some sensor noise at high frequencies)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84</a:t>
            </a:fld>
            <a:endParaRPr lang="en-US"/>
          </a:p>
        </p:txBody>
      </p:sp>
    </p:spTree>
    <p:extLst>
      <p:ext uri="{BB962C8B-B14F-4D97-AF65-F5344CB8AC3E}">
        <p14:creationId xmlns:p14="http://schemas.microsoft.com/office/powerpoint/2010/main" val="33781715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if the loop gain equals -1, the closed loop</a:t>
            </a:r>
            <a:r>
              <a:rPr lang="en-US" baseline="0" dirty="0" smtClean="0"/>
              <a:t> transfer function goes to infinity. Clearly, the -1 point must be meaningful for stability.</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85</a:t>
            </a:fld>
            <a:endParaRPr lang="en-US"/>
          </a:p>
        </p:txBody>
      </p:sp>
    </p:spTree>
    <p:extLst>
      <p:ext uri="{BB962C8B-B14F-4D97-AF65-F5344CB8AC3E}">
        <p14:creationId xmlns:p14="http://schemas.microsoft.com/office/powerpoint/2010/main" val="18577177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practice, it is not just loop</a:t>
            </a:r>
            <a:r>
              <a:rPr lang="en-US" baseline="0" dirty="0" smtClean="0"/>
              <a:t> gain = -1, but how it approaches -1 that is important for stability. As mentioned before, we can study stability just by examining the properties of the loop gain, in particular its magnitude and phase (Bode plot).</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86</a:t>
            </a:fld>
            <a:endParaRPr lang="en-US"/>
          </a:p>
        </p:txBody>
      </p:sp>
    </p:spTree>
    <p:extLst>
      <p:ext uri="{BB962C8B-B14F-4D97-AF65-F5344CB8AC3E}">
        <p14:creationId xmlns:p14="http://schemas.microsoft.com/office/powerpoint/2010/main" val="31046388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Bode plot of an example</a:t>
            </a:r>
            <a:r>
              <a:rPr lang="en-US" baseline="0" dirty="0" smtClean="0"/>
              <a:t> loop gain for the HAM-ISI, using the HAM-ISI model from lecture 1, and the feedback filter C shown here.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87</a:t>
            </a:fld>
            <a:endParaRPr lang="en-US"/>
          </a:p>
        </p:txBody>
      </p:sp>
    </p:spTree>
    <p:extLst>
      <p:ext uri="{BB962C8B-B14F-4D97-AF65-F5344CB8AC3E}">
        <p14:creationId xmlns:p14="http://schemas.microsoft.com/office/powerpoint/2010/main" val="4408195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see how close it </a:t>
            </a:r>
            <a:r>
              <a:rPr lang="en-US" dirty="0" smtClean="0"/>
              <a:t>approaches to </a:t>
            </a:r>
            <a:r>
              <a:rPr lang="en-US" dirty="0" smtClean="0"/>
              <a:t>the -1 point.</a:t>
            </a:r>
            <a:r>
              <a:rPr lang="en-US" baseline="0" dirty="0" smtClean="0"/>
              <a:t> Note, -1 is equal to a magnitude of 1 and phase of +-180 degrees. Here, when the magnitude is 1, the phase is about -135. So where have a </a:t>
            </a:r>
            <a:r>
              <a:rPr lang="en-US" i="1" baseline="0" dirty="0" smtClean="0"/>
              <a:t>phase margin</a:t>
            </a:r>
            <a:r>
              <a:rPr lang="en-US" i="0" baseline="0" dirty="0" smtClean="0"/>
              <a:t> of 180-135 = 45 degrees. Then, when the phase reaches -180, the gain is about 0.1, so we have a gain margin of 1/0.1 = 10.</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88</a:t>
            </a:fld>
            <a:endParaRPr lang="en-US"/>
          </a:p>
        </p:txBody>
      </p:sp>
    </p:spTree>
    <p:extLst>
      <p:ext uri="{BB962C8B-B14F-4D97-AF65-F5344CB8AC3E}">
        <p14:creationId xmlns:p14="http://schemas.microsoft.com/office/powerpoint/2010/main" val="28116052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we’re 45 degrees away from -1 at one point, and an order of magnitude at the other. Is it stable?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89</a:t>
            </a:fld>
            <a:endParaRPr lang="en-US"/>
          </a:p>
        </p:txBody>
      </p:sp>
    </p:spTree>
    <p:extLst>
      <p:ext uri="{BB962C8B-B14F-4D97-AF65-F5344CB8AC3E}">
        <p14:creationId xmlns:p14="http://schemas.microsoft.com/office/powerpoint/2010/main" val="2214714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done with a feedback loop. There is a velocity sensor that measures how fast you are going. This signal is subtracted from the desired velocity to generate an error signal that you want to make small. There is also an actuator that gives the car gas. Naively, you could just take the velocity sensor and feed it back directly to the gas actuator, as shown here. That way, if you’re going too slow, the error signal is positive and the car gets more gas. If you’re going to fast, the error is negative and the car gets less gas.</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9</a:t>
            </a:fld>
            <a:endParaRPr lang="en-US"/>
          </a:p>
        </p:txBody>
      </p:sp>
    </p:spTree>
    <p:extLst>
      <p:ext uri="{BB962C8B-B14F-4D97-AF65-F5344CB8AC3E}">
        <p14:creationId xmlns:p14="http://schemas.microsoft.com/office/powerpoint/2010/main" val="27393072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Indeed, it is in this case.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90</a:t>
            </a:fld>
            <a:endParaRPr lang="en-US"/>
          </a:p>
        </p:txBody>
      </p:sp>
    </p:spTree>
    <p:extLst>
      <p:ext uri="{BB962C8B-B14F-4D97-AF65-F5344CB8AC3E}">
        <p14:creationId xmlns:p14="http://schemas.microsoft.com/office/powerpoint/2010/main" val="20003284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another example. Here</a:t>
            </a:r>
            <a:r>
              <a:rPr lang="en-US" baseline="0" dirty="0" smtClean="0"/>
              <a:t> we have exactly the same loop gain, except the magnitude is 50 times larger. When it crosses unity magnitude, the phase is about -220. So the phase margin is 180-220 = -40. When it crosses -180, the magnitude is about 10. So we have a gain margin of 1/10 = 0.1. As before, we never actually pass through -1. Is this loop stable?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91</a:t>
            </a:fld>
            <a:endParaRPr lang="en-US"/>
          </a:p>
        </p:txBody>
      </p:sp>
    </p:spTree>
    <p:extLst>
      <p:ext uri="{BB962C8B-B14F-4D97-AF65-F5344CB8AC3E}">
        <p14:creationId xmlns:p14="http://schemas.microsoft.com/office/powerpoint/2010/main" val="696636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it isn’t. As mentioned before, how you approach -1 is just as important as avoiding it. In general you</a:t>
            </a:r>
            <a:r>
              <a:rPr lang="en-US" baseline="0" dirty="0" smtClean="0"/>
              <a:t> need positive phase margins, and gain margins that are greater than 1.</a:t>
            </a:r>
          </a:p>
          <a:p>
            <a:endParaRPr lang="en-US" baseline="0" dirty="0" smtClean="0"/>
          </a:p>
          <a:p>
            <a:r>
              <a:rPr lang="en-US" baseline="0" dirty="0" smtClean="0"/>
              <a:t>The mathematical proof for what makes a system stable or unstable is very abstract, and has to do with loop gain encirclements of the -1 point. </a:t>
            </a:r>
            <a:r>
              <a:rPr lang="en-US" baseline="0" dirty="0" smtClean="0"/>
              <a:t>Generally, you’ll </a:t>
            </a:r>
            <a:r>
              <a:rPr lang="en-US" baseline="0" dirty="0" smtClean="0"/>
              <a:t>see </a:t>
            </a:r>
            <a:r>
              <a:rPr lang="en-US" baseline="0" dirty="0" smtClean="0"/>
              <a:t>this proof in </a:t>
            </a:r>
            <a:r>
              <a:rPr lang="en-US" baseline="0" dirty="0" smtClean="0"/>
              <a:t>a controls class once, and then never see it again. If you’re interested in it, the Ogata text mentioned at the beginning of lecture 1 discusses this. In the end, it suffices to know what the resulting stability rules are.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92</a:t>
            </a:fld>
            <a:endParaRPr lang="en-US"/>
          </a:p>
        </p:txBody>
      </p:sp>
    </p:spTree>
    <p:extLst>
      <p:ext uri="{BB962C8B-B14F-4D97-AF65-F5344CB8AC3E}">
        <p14:creationId xmlns:p14="http://schemas.microsoft.com/office/powerpoint/2010/main" val="1632524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stability rules are,</a:t>
            </a:r>
            <a:r>
              <a:rPr lang="en-US" baseline="0" dirty="0" smtClean="0"/>
              <a:t> in my opinion, best represented by the </a:t>
            </a:r>
            <a:r>
              <a:rPr lang="en-US" dirty="0" smtClean="0"/>
              <a:t>Nichols plot of the</a:t>
            </a:r>
            <a:r>
              <a:rPr lang="en-US" baseline="0" dirty="0" smtClean="0"/>
              <a:t> loop gain. This Nichols plot is of the stable loop gain we just saw. It shows the same information as the bode plot, except here we have magnitude on the vertical axis (in dB units where 0 dB = 1) and phase on the horizontal. We don</a:t>
            </a:r>
            <a:r>
              <a:rPr lang="fr-FR" baseline="0" dirty="0" smtClean="0"/>
              <a:t>’</a:t>
            </a:r>
            <a:r>
              <a:rPr lang="en-US" baseline="0" dirty="0" smtClean="0"/>
              <a:t>t typically look at these plots when designing loops (perhaps we should). Typically we just look at the Bode plot and pick off phase and gain margins. However, stability is much more obvious in these Nichols plots than the Bode plots, so it is very useful to at least have these in mind when looking at the loop gain bode plots. The similar Nyquist plots are good too, and more traditional than these Nichols plots, however, Nichols plots are easier in my opinion because they are log spaced. </a:t>
            </a:r>
            <a:r>
              <a:rPr lang="en-US" b="1" baseline="0" dirty="0" smtClean="0"/>
              <a:t>In these Nichol’s plots a system is unstable if the -1 point is enclosed by the area under the curve. </a:t>
            </a:r>
            <a:r>
              <a:rPr lang="en-US" b="0" baseline="0" dirty="0" smtClean="0"/>
              <a:t>Here, it is not, so it is stable.</a:t>
            </a:r>
          </a:p>
          <a:p>
            <a:r>
              <a:rPr lang="en-US" b="0" dirty="0" smtClean="0"/>
              <a:t>Note, if the uncontrolled plant has any unstable</a:t>
            </a:r>
            <a:r>
              <a:rPr lang="en-US" b="0" baseline="0" dirty="0" smtClean="0"/>
              <a:t> poles, the rules are subtly different. We’ll assume all our plants are naturally stable, so the rules discussed here apply.</a:t>
            </a:r>
            <a:endParaRPr lang="en-US" b="0" dirty="0"/>
          </a:p>
        </p:txBody>
      </p:sp>
      <p:sp>
        <p:nvSpPr>
          <p:cNvPr id="4" name="Slide Number Placeholder 3"/>
          <p:cNvSpPr>
            <a:spLocks noGrp="1"/>
          </p:cNvSpPr>
          <p:nvPr>
            <p:ph type="sldNum" sz="quarter" idx="10"/>
          </p:nvPr>
        </p:nvSpPr>
        <p:spPr/>
        <p:txBody>
          <a:bodyPr/>
          <a:lstStyle/>
          <a:p>
            <a:fld id="{24DA9288-4480-9947-B108-E8482B5C39DC}" type="slidenum">
              <a:rPr lang="en-US" smtClean="0"/>
              <a:t>93</a:t>
            </a:fld>
            <a:endParaRPr lang="en-US"/>
          </a:p>
        </p:txBody>
      </p:sp>
    </p:spTree>
    <p:extLst>
      <p:ext uri="{BB962C8B-B14F-4D97-AF65-F5344CB8AC3E}">
        <p14:creationId xmlns:p14="http://schemas.microsoft.com/office/powerpoint/2010/main" val="30226716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Nichol’s plot with the unstable loop gain. See</a:t>
            </a:r>
            <a:r>
              <a:rPr lang="en-US" baseline="0" dirty="0" smtClean="0"/>
              <a:t> how the -1 point is now enclosed by the area under the curve.</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94</a:t>
            </a:fld>
            <a:endParaRPr lang="en-US"/>
          </a:p>
        </p:txBody>
      </p:sp>
    </p:spTree>
    <p:extLst>
      <p:ext uri="{BB962C8B-B14F-4D97-AF65-F5344CB8AC3E}">
        <p14:creationId xmlns:p14="http://schemas.microsoft.com/office/powerpoint/2010/main" val="28597897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general, you can keep a system stable simply by ensuring</a:t>
            </a:r>
            <a:r>
              <a:rPr lang="en-US" baseline="0" dirty="0" smtClean="0"/>
              <a:t> the loop gain phase is within +-180 degrees whenever the loop gain magnitude crosses unity.</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95</a:t>
            </a:fld>
            <a:endParaRPr lang="en-US"/>
          </a:p>
        </p:txBody>
      </p:sp>
    </p:spTree>
    <p:extLst>
      <p:ext uri="{BB962C8B-B14F-4D97-AF65-F5344CB8AC3E}">
        <p14:creationId xmlns:p14="http://schemas.microsoft.com/office/powerpoint/2010/main" val="6147347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before, the derivation for these stability rules</a:t>
            </a:r>
            <a:r>
              <a:rPr lang="en-US" baseline="0" dirty="0" smtClean="0"/>
              <a:t> is mathematically abstract. See the Ogata text for details on the derivation.</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96</a:t>
            </a:fld>
            <a:endParaRPr lang="en-US"/>
          </a:p>
        </p:txBody>
      </p:sp>
    </p:spTree>
    <p:extLst>
      <p:ext uri="{BB962C8B-B14F-4D97-AF65-F5344CB8AC3E}">
        <p14:creationId xmlns:p14="http://schemas.microsoft.com/office/powerpoint/2010/main" val="39045299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typically measure stability with phase and gain margin. So here </a:t>
            </a:r>
            <a:r>
              <a:rPr lang="en-US" dirty="0" smtClean="0"/>
              <a:t>is the stable loop gain again.</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97</a:t>
            </a:fld>
            <a:endParaRPr lang="en-US"/>
          </a:p>
        </p:txBody>
      </p:sp>
    </p:spTree>
    <p:extLst>
      <p:ext uri="{BB962C8B-B14F-4D97-AF65-F5344CB8AC3E}">
        <p14:creationId xmlns:p14="http://schemas.microsoft.com/office/powerpoint/2010/main" val="12315915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Stable phase margins are positive, where they are measured as the distance</a:t>
            </a:r>
            <a:r>
              <a:rPr lang="en-US" baseline="0" dirty="0" smtClean="0"/>
              <a:t> above the -180 degree line (and below the +180 degree line). </a:t>
            </a:r>
            <a:r>
              <a:rPr lang="en-US" baseline="0" dirty="0" smtClean="0"/>
              <a:t>Here it is </a:t>
            </a:r>
            <a:r>
              <a:rPr lang="en-US" baseline="0" dirty="0" smtClean="0"/>
              <a:t>about 45 degrees (180-135).</a:t>
            </a:r>
          </a:p>
          <a:p>
            <a:endParaRPr lang="en-US" baseline="0" dirty="0" smtClean="0"/>
          </a:p>
          <a:p>
            <a:r>
              <a:rPr lang="en-US" baseline="0" dirty="0" smtClean="0"/>
              <a:t>Stable gain margins are measured as the factor below unity whenever +-180 degrees is crossed. Here it is about 10, since the magnitude is 10 times below unity when crossing -180.</a:t>
            </a:r>
            <a:endParaRPr lang="en-US" dirty="0"/>
          </a:p>
        </p:txBody>
      </p:sp>
      <p:sp>
        <p:nvSpPr>
          <p:cNvPr id="4" name="Slide Number Placeholder 3"/>
          <p:cNvSpPr>
            <a:spLocks noGrp="1"/>
          </p:cNvSpPr>
          <p:nvPr>
            <p:ph type="sldNum" sz="quarter" idx="10"/>
          </p:nvPr>
        </p:nvSpPr>
        <p:spPr/>
        <p:txBody>
          <a:bodyPr/>
          <a:lstStyle/>
          <a:p>
            <a:fld id="{24DA9288-4480-9947-B108-E8482B5C39DC}" type="slidenum">
              <a:rPr lang="en-US" smtClean="0"/>
              <a:t>98</a:t>
            </a:fld>
            <a:endParaRPr lang="en-US"/>
          </a:p>
        </p:txBody>
      </p:sp>
    </p:spTree>
    <p:extLst>
      <p:ext uri="{BB962C8B-B14F-4D97-AF65-F5344CB8AC3E}">
        <p14:creationId xmlns:p14="http://schemas.microsoft.com/office/powerpoint/2010/main" val="5644712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next few</a:t>
            </a:r>
            <a:r>
              <a:rPr lang="en-US" baseline="0" dirty="0" smtClean="0"/>
              <a:t> slides, we follow an example of designing a feedback filter using the most common method, called loop shaping. Other design techniques exist, but this is by far the most common.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technique involves</a:t>
            </a:r>
            <a:r>
              <a:rPr lang="en-US" baseline="0" dirty="0" smtClean="0"/>
              <a:t> placing poles and zeros in the feedback filter until the loop gain has the characteristics you desire.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Note, causal filters must have at least as many poles as zeros. If it is not causal, the filter can not be used in real-time, because it would require information from future data. </a:t>
            </a:r>
            <a:r>
              <a:rPr lang="en-US" baseline="0" dirty="0" smtClean="0"/>
              <a:t>Causality is not really in the scope of this lecture, but we’ll touch on it briefly on the next slide. There is also a backup slide in this lecture for it.</a:t>
            </a:r>
            <a:endParaRPr lang="en-US" dirty="0" smtClean="0"/>
          </a:p>
        </p:txBody>
      </p:sp>
      <p:sp>
        <p:nvSpPr>
          <p:cNvPr id="4" name="Slide Number Placeholder 3"/>
          <p:cNvSpPr>
            <a:spLocks noGrp="1"/>
          </p:cNvSpPr>
          <p:nvPr>
            <p:ph type="sldNum" sz="quarter" idx="10"/>
          </p:nvPr>
        </p:nvSpPr>
        <p:spPr/>
        <p:txBody>
          <a:bodyPr/>
          <a:lstStyle/>
          <a:p>
            <a:fld id="{24DA9288-4480-9947-B108-E8482B5C39DC}" type="slidenum">
              <a:rPr lang="en-US" smtClean="0"/>
              <a:t>99</a:t>
            </a:fld>
            <a:endParaRPr lang="en-US"/>
          </a:p>
        </p:txBody>
      </p:sp>
    </p:spTree>
    <p:extLst>
      <p:ext uri="{BB962C8B-B14F-4D97-AF65-F5344CB8AC3E}">
        <p14:creationId xmlns:p14="http://schemas.microsoft.com/office/powerpoint/2010/main" val="1183039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09A233-8F85-0840-A1D1-CA4CE99B3BDA}" type="datetime1">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33EDB-169B-9A40-BDA9-44EE0641E66E}" type="slidenum">
              <a:rPr lang="en-US" smtClean="0"/>
              <a:t>‹#›</a:t>
            </a:fld>
            <a:endParaRPr lang="en-US"/>
          </a:p>
        </p:txBody>
      </p:sp>
    </p:spTree>
    <p:extLst>
      <p:ext uri="{BB962C8B-B14F-4D97-AF65-F5344CB8AC3E}">
        <p14:creationId xmlns:p14="http://schemas.microsoft.com/office/powerpoint/2010/main" val="2239497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230C5-F470-4246-8C51-6460CED6EFB9}" type="datetime1">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33EDB-169B-9A40-BDA9-44EE0641E66E}" type="slidenum">
              <a:rPr lang="en-US" smtClean="0"/>
              <a:t>‹#›</a:t>
            </a:fld>
            <a:endParaRPr lang="en-US"/>
          </a:p>
        </p:txBody>
      </p:sp>
    </p:spTree>
    <p:extLst>
      <p:ext uri="{BB962C8B-B14F-4D97-AF65-F5344CB8AC3E}">
        <p14:creationId xmlns:p14="http://schemas.microsoft.com/office/powerpoint/2010/main" val="1861926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511F33-3DF7-B047-B63C-56CEDDF83329}" type="datetime1">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33EDB-169B-9A40-BDA9-44EE0641E66E}" type="slidenum">
              <a:rPr lang="en-US" smtClean="0"/>
              <a:t>‹#›</a:t>
            </a:fld>
            <a:endParaRPr lang="en-US"/>
          </a:p>
        </p:txBody>
      </p:sp>
    </p:spTree>
    <p:extLst>
      <p:ext uri="{BB962C8B-B14F-4D97-AF65-F5344CB8AC3E}">
        <p14:creationId xmlns:p14="http://schemas.microsoft.com/office/powerpoint/2010/main" val="1781263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5E3739-4115-0146-B0F0-E3A68D807F14}" type="datetime1">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33EDB-169B-9A40-BDA9-44EE0641E66E}" type="slidenum">
              <a:rPr lang="en-US" smtClean="0"/>
              <a:t>‹#›</a:t>
            </a:fld>
            <a:endParaRPr lang="en-US"/>
          </a:p>
        </p:txBody>
      </p:sp>
    </p:spTree>
    <p:extLst>
      <p:ext uri="{BB962C8B-B14F-4D97-AF65-F5344CB8AC3E}">
        <p14:creationId xmlns:p14="http://schemas.microsoft.com/office/powerpoint/2010/main" val="2329271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29D499-1DE2-694E-B18E-3B5843274647}" type="datetime1">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033EDB-169B-9A40-BDA9-44EE0641E66E}" type="slidenum">
              <a:rPr lang="en-US" smtClean="0"/>
              <a:t>‹#›</a:t>
            </a:fld>
            <a:endParaRPr lang="en-US"/>
          </a:p>
        </p:txBody>
      </p:sp>
    </p:spTree>
    <p:extLst>
      <p:ext uri="{BB962C8B-B14F-4D97-AF65-F5344CB8AC3E}">
        <p14:creationId xmlns:p14="http://schemas.microsoft.com/office/powerpoint/2010/main" val="779501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44D6E2-A1A2-544B-8065-EE27F5727BAA}" type="datetime1">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033EDB-169B-9A40-BDA9-44EE0641E66E}" type="slidenum">
              <a:rPr lang="en-US" smtClean="0"/>
              <a:t>‹#›</a:t>
            </a:fld>
            <a:endParaRPr lang="en-US"/>
          </a:p>
        </p:txBody>
      </p:sp>
    </p:spTree>
    <p:extLst>
      <p:ext uri="{BB962C8B-B14F-4D97-AF65-F5344CB8AC3E}">
        <p14:creationId xmlns:p14="http://schemas.microsoft.com/office/powerpoint/2010/main" val="121968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2C8F95-C208-1F41-A0D0-E5425FE7F4C4}" type="datetime1">
              <a:rPr lang="en-US" smtClean="0"/>
              <a:t>4/11/16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033EDB-169B-9A40-BDA9-44EE0641E66E}" type="slidenum">
              <a:rPr lang="en-US" smtClean="0"/>
              <a:t>‹#›</a:t>
            </a:fld>
            <a:endParaRPr lang="en-US"/>
          </a:p>
        </p:txBody>
      </p:sp>
    </p:spTree>
    <p:extLst>
      <p:ext uri="{BB962C8B-B14F-4D97-AF65-F5344CB8AC3E}">
        <p14:creationId xmlns:p14="http://schemas.microsoft.com/office/powerpoint/2010/main" val="875622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6CE46B-D1EE-B549-8CD9-817F24E09398}" type="datetime1">
              <a:rPr lang="en-US" smtClean="0"/>
              <a:t>4/11/16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033EDB-169B-9A40-BDA9-44EE0641E66E}" type="slidenum">
              <a:rPr lang="en-US" smtClean="0"/>
              <a:t>‹#›</a:t>
            </a:fld>
            <a:endParaRPr lang="en-US"/>
          </a:p>
        </p:txBody>
      </p:sp>
    </p:spTree>
    <p:extLst>
      <p:ext uri="{BB962C8B-B14F-4D97-AF65-F5344CB8AC3E}">
        <p14:creationId xmlns:p14="http://schemas.microsoft.com/office/powerpoint/2010/main" val="526765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32193-2E31-8D44-85AB-593E269F807F}" type="datetime1">
              <a:rPr lang="en-US" smtClean="0"/>
              <a:t>4/11/16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033EDB-169B-9A40-BDA9-44EE0641E66E}" type="slidenum">
              <a:rPr lang="en-US" smtClean="0"/>
              <a:t>‹#›</a:t>
            </a:fld>
            <a:endParaRPr lang="en-US"/>
          </a:p>
        </p:txBody>
      </p:sp>
    </p:spTree>
    <p:extLst>
      <p:ext uri="{BB962C8B-B14F-4D97-AF65-F5344CB8AC3E}">
        <p14:creationId xmlns:p14="http://schemas.microsoft.com/office/powerpoint/2010/main" val="3169654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1111F5-085E-EC4C-8D95-A6964C1199D0}" type="datetime1">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033EDB-169B-9A40-BDA9-44EE0641E66E}" type="slidenum">
              <a:rPr lang="en-US" smtClean="0"/>
              <a:t>‹#›</a:t>
            </a:fld>
            <a:endParaRPr lang="en-US"/>
          </a:p>
        </p:txBody>
      </p:sp>
    </p:spTree>
    <p:extLst>
      <p:ext uri="{BB962C8B-B14F-4D97-AF65-F5344CB8AC3E}">
        <p14:creationId xmlns:p14="http://schemas.microsoft.com/office/powerpoint/2010/main" val="314679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A20443-4F00-6240-A1DA-0A524446F7B2}" type="datetime1">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033EDB-169B-9A40-BDA9-44EE0641E66E}" type="slidenum">
              <a:rPr lang="en-US" smtClean="0"/>
              <a:t>‹#›</a:t>
            </a:fld>
            <a:endParaRPr lang="en-US"/>
          </a:p>
        </p:txBody>
      </p:sp>
    </p:spTree>
    <p:extLst>
      <p:ext uri="{BB962C8B-B14F-4D97-AF65-F5344CB8AC3E}">
        <p14:creationId xmlns:p14="http://schemas.microsoft.com/office/powerpoint/2010/main" val="38106805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DC2663-B449-174F-843B-0279F4FCA45F}" type="datetime1">
              <a:rPr lang="en-US" smtClean="0"/>
              <a:t>4/11/16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33EDB-169B-9A40-BDA9-44EE0641E66E}" type="slidenum">
              <a:rPr lang="en-US" smtClean="0"/>
              <a:t>‹#›</a:t>
            </a:fld>
            <a:endParaRPr lang="en-US"/>
          </a:p>
        </p:txBody>
      </p:sp>
    </p:spTree>
    <p:extLst>
      <p:ext uri="{BB962C8B-B14F-4D97-AF65-F5344CB8AC3E}">
        <p14:creationId xmlns:p14="http://schemas.microsoft.com/office/powerpoint/2010/main" val="2908828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5.jp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4" Type="http://schemas.openxmlformats.org/officeDocument/2006/relationships/image" Target="../media/image1.png"/><Relationship Id="rId5" Type="http://schemas.openxmlformats.org/officeDocument/2006/relationships/image" Target="../media/image80.jpg"/><Relationship Id="rId6" Type="http://schemas.openxmlformats.org/officeDocument/2006/relationships/oleObject" Target="../embeddings/oleObject158.bin"/><Relationship Id="rId7" Type="http://schemas.openxmlformats.org/officeDocument/2006/relationships/image" Target="../media/image79.emf"/><Relationship Id="rId1" Type="http://schemas.openxmlformats.org/officeDocument/2006/relationships/vmlDrawing" Target="../drawings/vmlDrawing49.vml"/><Relationship Id="rId2"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4" Type="http://schemas.openxmlformats.org/officeDocument/2006/relationships/image" Target="../media/image1.png"/><Relationship Id="rId5" Type="http://schemas.openxmlformats.org/officeDocument/2006/relationships/image" Target="../media/image81.jpg"/><Relationship Id="rId6" Type="http://schemas.openxmlformats.org/officeDocument/2006/relationships/oleObject" Target="../embeddings/oleObject159.bin"/><Relationship Id="rId7" Type="http://schemas.openxmlformats.org/officeDocument/2006/relationships/image" Target="../media/image79.emf"/><Relationship Id="rId1" Type="http://schemas.openxmlformats.org/officeDocument/2006/relationships/vmlDrawing" Target="../drawings/vmlDrawing50.vml"/><Relationship Id="rId2"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4" Type="http://schemas.openxmlformats.org/officeDocument/2006/relationships/image" Target="../media/image1.png"/><Relationship Id="rId5" Type="http://schemas.openxmlformats.org/officeDocument/2006/relationships/image" Target="../media/image82.jpg"/><Relationship Id="rId6" Type="http://schemas.openxmlformats.org/officeDocument/2006/relationships/oleObject" Target="../embeddings/oleObject160.bin"/><Relationship Id="rId7" Type="http://schemas.openxmlformats.org/officeDocument/2006/relationships/image" Target="../media/image79.emf"/><Relationship Id="rId1" Type="http://schemas.openxmlformats.org/officeDocument/2006/relationships/vmlDrawing" Target="../drawings/vmlDrawing51.vml"/><Relationship Id="rId2"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4" Type="http://schemas.openxmlformats.org/officeDocument/2006/relationships/image" Target="../media/image1.png"/><Relationship Id="rId5" Type="http://schemas.openxmlformats.org/officeDocument/2006/relationships/image" Target="../media/image83.jpg"/><Relationship Id="rId6" Type="http://schemas.openxmlformats.org/officeDocument/2006/relationships/oleObject" Target="../embeddings/oleObject161.bin"/><Relationship Id="rId7" Type="http://schemas.openxmlformats.org/officeDocument/2006/relationships/image" Target="../media/image79.emf"/><Relationship Id="rId1" Type="http://schemas.openxmlformats.org/officeDocument/2006/relationships/vmlDrawing" Target="../drawings/vmlDrawing52.vml"/><Relationship Id="rId2"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4" Type="http://schemas.openxmlformats.org/officeDocument/2006/relationships/image" Target="../media/image84.jpg"/><Relationship Id="rId5" Type="http://schemas.openxmlformats.org/officeDocument/2006/relationships/image" Target="../media/image1.png"/><Relationship Id="rId6" Type="http://schemas.openxmlformats.org/officeDocument/2006/relationships/oleObject" Target="../embeddings/oleObject162.bin"/><Relationship Id="rId7" Type="http://schemas.openxmlformats.org/officeDocument/2006/relationships/image" Target="../media/image79.emf"/><Relationship Id="rId1" Type="http://schemas.openxmlformats.org/officeDocument/2006/relationships/vmlDrawing" Target="../drawings/vmlDrawing53.vml"/><Relationship Id="rId2"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4" Type="http://schemas.openxmlformats.org/officeDocument/2006/relationships/image" Target="../media/image84.jpg"/><Relationship Id="rId5" Type="http://schemas.openxmlformats.org/officeDocument/2006/relationships/image" Target="../media/image1.png"/><Relationship Id="rId6" Type="http://schemas.openxmlformats.org/officeDocument/2006/relationships/oleObject" Target="../embeddings/oleObject163.bin"/><Relationship Id="rId7" Type="http://schemas.openxmlformats.org/officeDocument/2006/relationships/image" Target="../media/image79.emf"/><Relationship Id="rId1" Type="http://schemas.openxmlformats.org/officeDocument/2006/relationships/vmlDrawing" Target="../drawings/vmlDrawing54.vml"/><Relationship Id="rId2"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5.xml"/><Relationship Id="rId3" Type="http://schemas.openxmlformats.org/officeDocument/2006/relationships/image" Target="../media/image1.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4" Type="http://schemas.openxmlformats.org/officeDocument/2006/relationships/image" Target="../media/image1.png"/><Relationship Id="rId5" Type="http://schemas.openxmlformats.org/officeDocument/2006/relationships/oleObject" Target="../embeddings/oleObject164.bin"/><Relationship Id="rId6" Type="http://schemas.openxmlformats.org/officeDocument/2006/relationships/image" Target="../media/image86.emf"/><Relationship Id="rId1" Type="http://schemas.openxmlformats.org/officeDocument/2006/relationships/vmlDrawing" Target="../drawings/vmlDrawing55.vml"/><Relationship Id="rId2"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4" Type="http://schemas.openxmlformats.org/officeDocument/2006/relationships/image" Target="../media/image1.png"/><Relationship Id="rId5" Type="http://schemas.openxmlformats.org/officeDocument/2006/relationships/oleObject" Target="../embeddings/oleObject165.bin"/><Relationship Id="rId6" Type="http://schemas.openxmlformats.org/officeDocument/2006/relationships/image" Target="../media/image86.emf"/><Relationship Id="rId7" Type="http://schemas.openxmlformats.org/officeDocument/2006/relationships/oleObject" Target="../embeddings/oleObject166.bin"/><Relationship Id="rId8" Type="http://schemas.openxmlformats.org/officeDocument/2006/relationships/image" Target="../media/image87.emf"/><Relationship Id="rId1" Type="http://schemas.openxmlformats.org/officeDocument/2006/relationships/vmlDrawing" Target="../drawings/vmlDrawing56.vml"/><Relationship Id="rId2"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4" Type="http://schemas.openxmlformats.org/officeDocument/2006/relationships/image" Target="../media/image1.png"/><Relationship Id="rId5" Type="http://schemas.openxmlformats.org/officeDocument/2006/relationships/oleObject" Target="../embeddings/oleObject167.bin"/><Relationship Id="rId6" Type="http://schemas.openxmlformats.org/officeDocument/2006/relationships/image" Target="../media/image86.emf"/><Relationship Id="rId7" Type="http://schemas.openxmlformats.org/officeDocument/2006/relationships/oleObject" Target="../embeddings/oleObject168.bin"/><Relationship Id="rId8" Type="http://schemas.openxmlformats.org/officeDocument/2006/relationships/image" Target="../media/image87.emf"/><Relationship Id="rId1" Type="http://schemas.openxmlformats.org/officeDocument/2006/relationships/vmlDrawing" Target="../drawings/vmlDrawing57.vml"/><Relationship Id="rId2"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1" Type="http://schemas.openxmlformats.org/officeDocument/2006/relationships/oleObject" Target="../embeddings/oleObject172.bin"/><Relationship Id="rId12" Type="http://schemas.openxmlformats.org/officeDocument/2006/relationships/image" Target="../media/image89.emf"/><Relationship Id="rId1" Type="http://schemas.openxmlformats.org/officeDocument/2006/relationships/vmlDrawing" Target="../drawings/vmlDrawing58.vml"/><Relationship Id="rId2" Type="http://schemas.openxmlformats.org/officeDocument/2006/relationships/slideLayout" Target="../slideLayouts/slideLayout6.xml"/><Relationship Id="rId3" Type="http://schemas.openxmlformats.org/officeDocument/2006/relationships/notesSlide" Target="../notesSlides/notesSlide119.xml"/><Relationship Id="rId4" Type="http://schemas.openxmlformats.org/officeDocument/2006/relationships/image" Target="../media/image1.png"/><Relationship Id="rId5" Type="http://schemas.openxmlformats.org/officeDocument/2006/relationships/oleObject" Target="../embeddings/oleObject169.bin"/><Relationship Id="rId6" Type="http://schemas.openxmlformats.org/officeDocument/2006/relationships/image" Target="../media/image86.emf"/><Relationship Id="rId7" Type="http://schemas.openxmlformats.org/officeDocument/2006/relationships/oleObject" Target="../embeddings/oleObject170.bin"/><Relationship Id="rId8" Type="http://schemas.openxmlformats.org/officeDocument/2006/relationships/image" Target="../media/image87.emf"/><Relationship Id="rId9" Type="http://schemas.openxmlformats.org/officeDocument/2006/relationships/oleObject" Target="../embeddings/oleObject171.bin"/><Relationship Id="rId10" Type="http://schemas.openxmlformats.org/officeDocument/2006/relationships/image" Target="../media/image88.em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4" Type="http://schemas.openxmlformats.org/officeDocument/2006/relationships/image" Target="../media/image1.png"/><Relationship Id="rId5" Type="http://schemas.openxmlformats.org/officeDocument/2006/relationships/oleObject" Target="../embeddings/oleObject173.bin"/><Relationship Id="rId6" Type="http://schemas.openxmlformats.org/officeDocument/2006/relationships/image" Target="../media/image88.emf"/><Relationship Id="rId1" Type="http://schemas.openxmlformats.org/officeDocument/2006/relationships/vmlDrawing" Target="../drawings/vmlDrawing59.vml"/><Relationship Id="rId2"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4" Type="http://schemas.openxmlformats.org/officeDocument/2006/relationships/image" Target="../media/image1.png"/><Relationship Id="rId5" Type="http://schemas.openxmlformats.org/officeDocument/2006/relationships/oleObject" Target="../embeddings/oleObject174.bin"/><Relationship Id="rId6" Type="http://schemas.openxmlformats.org/officeDocument/2006/relationships/image" Target="../media/image88.emf"/><Relationship Id="rId7" Type="http://schemas.openxmlformats.org/officeDocument/2006/relationships/oleObject" Target="../embeddings/oleObject175.bin"/><Relationship Id="rId8" Type="http://schemas.openxmlformats.org/officeDocument/2006/relationships/image" Target="../media/image90.emf"/><Relationship Id="rId1" Type="http://schemas.openxmlformats.org/officeDocument/2006/relationships/vmlDrawing" Target="../drawings/vmlDrawing60.vml"/><Relationship Id="rId2"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4" Type="http://schemas.openxmlformats.org/officeDocument/2006/relationships/image" Target="../media/image1.png"/><Relationship Id="rId5" Type="http://schemas.openxmlformats.org/officeDocument/2006/relationships/oleObject" Target="../embeddings/oleObject176.bin"/><Relationship Id="rId6" Type="http://schemas.openxmlformats.org/officeDocument/2006/relationships/image" Target="../media/image88.emf"/><Relationship Id="rId7" Type="http://schemas.openxmlformats.org/officeDocument/2006/relationships/oleObject" Target="../embeddings/oleObject177.bin"/><Relationship Id="rId8" Type="http://schemas.openxmlformats.org/officeDocument/2006/relationships/image" Target="../media/image90.emf"/><Relationship Id="rId1" Type="http://schemas.openxmlformats.org/officeDocument/2006/relationships/vmlDrawing" Target="../drawings/vmlDrawing61.vml"/><Relationship Id="rId2"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1.jpg"/><Relationship Id="rId1" Type="http://schemas.openxmlformats.org/officeDocument/2006/relationships/slideLayout" Target="../slideLayouts/slideLayout6.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2.jpg"/><Relationship Id="rId1" Type="http://schemas.openxmlformats.org/officeDocument/2006/relationships/slideLayout" Target="../slideLayouts/slideLayout6.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1" Type="http://schemas.openxmlformats.org/officeDocument/2006/relationships/image" Target="../media/image96.emf"/><Relationship Id="rId12" Type="http://schemas.openxmlformats.org/officeDocument/2006/relationships/image" Target="../media/image1.png"/><Relationship Id="rId1" Type="http://schemas.openxmlformats.org/officeDocument/2006/relationships/vmlDrawing" Target="../drawings/vmlDrawing62.vml"/><Relationship Id="rId2" Type="http://schemas.openxmlformats.org/officeDocument/2006/relationships/slideLayout" Target="../slideLayouts/slideLayout6.xml"/><Relationship Id="rId3" Type="http://schemas.openxmlformats.org/officeDocument/2006/relationships/notesSlide" Target="../notesSlides/notesSlide128.xml"/><Relationship Id="rId4" Type="http://schemas.openxmlformats.org/officeDocument/2006/relationships/oleObject" Target="../embeddings/oleObject178.bin"/><Relationship Id="rId5" Type="http://schemas.openxmlformats.org/officeDocument/2006/relationships/image" Target="../media/image93.emf"/><Relationship Id="rId6" Type="http://schemas.openxmlformats.org/officeDocument/2006/relationships/oleObject" Target="../embeddings/oleObject179.bin"/><Relationship Id="rId7" Type="http://schemas.openxmlformats.org/officeDocument/2006/relationships/image" Target="../media/image94.emf"/><Relationship Id="rId8" Type="http://schemas.openxmlformats.org/officeDocument/2006/relationships/oleObject" Target="../embeddings/oleObject180.bin"/><Relationship Id="rId9" Type="http://schemas.openxmlformats.org/officeDocument/2006/relationships/image" Target="../media/image95.emf"/><Relationship Id="rId10" Type="http://schemas.openxmlformats.org/officeDocument/2006/relationships/oleObject" Target="../embeddings/oleObject181.bin"/></Relationships>
</file>

<file path=ppt/slides/_rels/slide129.xml.rels><?xml version="1.0" encoding="UTF-8" standalone="yes"?>
<Relationships xmlns="http://schemas.openxmlformats.org/package/2006/relationships"><Relationship Id="rId3" Type="http://schemas.openxmlformats.org/officeDocument/2006/relationships/image" Target="../media/image97.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30.xml.rels><?xml version="1.0" encoding="UTF-8" standalone="yes"?>
<Relationships xmlns="http://schemas.openxmlformats.org/package/2006/relationships"><Relationship Id="rId11" Type="http://schemas.openxmlformats.org/officeDocument/2006/relationships/oleObject" Target="../embeddings/oleObject185.bin"/><Relationship Id="rId12" Type="http://schemas.openxmlformats.org/officeDocument/2006/relationships/image" Target="../media/image100.emf"/><Relationship Id="rId1" Type="http://schemas.openxmlformats.org/officeDocument/2006/relationships/vmlDrawing" Target="../drawings/vmlDrawing63.vml"/><Relationship Id="rId2" Type="http://schemas.openxmlformats.org/officeDocument/2006/relationships/slideLayout" Target="../slideLayouts/slideLayout6.xml"/><Relationship Id="rId3" Type="http://schemas.openxmlformats.org/officeDocument/2006/relationships/notesSlide" Target="../notesSlides/notesSlide130.xml"/><Relationship Id="rId4" Type="http://schemas.openxmlformats.org/officeDocument/2006/relationships/oleObject" Target="../embeddings/oleObject182.bin"/><Relationship Id="rId5" Type="http://schemas.openxmlformats.org/officeDocument/2006/relationships/image" Target="../media/image65.emf"/><Relationship Id="rId6" Type="http://schemas.openxmlformats.org/officeDocument/2006/relationships/oleObject" Target="../embeddings/oleObject183.bin"/><Relationship Id="rId7" Type="http://schemas.openxmlformats.org/officeDocument/2006/relationships/image" Target="../media/image98.emf"/><Relationship Id="rId8" Type="http://schemas.openxmlformats.org/officeDocument/2006/relationships/image" Target="../media/image1.png"/><Relationship Id="rId9" Type="http://schemas.openxmlformats.org/officeDocument/2006/relationships/oleObject" Target="../embeddings/oleObject184.bin"/><Relationship Id="rId10" Type="http://schemas.openxmlformats.org/officeDocument/2006/relationships/image" Target="../media/image99.emf"/></Relationships>
</file>

<file path=ppt/slides/_rels/slide131.xml.rels><?xml version="1.0" encoding="UTF-8" standalone="yes"?>
<Relationships xmlns="http://schemas.openxmlformats.org/package/2006/relationships"><Relationship Id="rId11" Type="http://schemas.openxmlformats.org/officeDocument/2006/relationships/image" Target="../media/image101.jpg"/><Relationship Id="rId12" Type="http://schemas.openxmlformats.org/officeDocument/2006/relationships/oleObject" Target="../embeddings/oleObject189.bin"/><Relationship Id="rId13" Type="http://schemas.openxmlformats.org/officeDocument/2006/relationships/image" Target="../media/image65.emf"/><Relationship Id="rId1" Type="http://schemas.openxmlformats.org/officeDocument/2006/relationships/vmlDrawing" Target="../drawings/vmlDrawing64.vml"/><Relationship Id="rId2" Type="http://schemas.openxmlformats.org/officeDocument/2006/relationships/slideLayout" Target="../slideLayouts/slideLayout6.xml"/><Relationship Id="rId3" Type="http://schemas.openxmlformats.org/officeDocument/2006/relationships/notesSlide" Target="../notesSlides/notesSlide131.xml"/><Relationship Id="rId4" Type="http://schemas.openxmlformats.org/officeDocument/2006/relationships/oleObject" Target="../embeddings/oleObject186.bin"/><Relationship Id="rId5" Type="http://schemas.openxmlformats.org/officeDocument/2006/relationships/image" Target="../media/image98.emf"/><Relationship Id="rId6" Type="http://schemas.openxmlformats.org/officeDocument/2006/relationships/image" Target="../media/image1.png"/><Relationship Id="rId7" Type="http://schemas.openxmlformats.org/officeDocument/2006/relationships/oleObject" Target="../embeddings/oleObject187.bin"/><Relationship Id="rId8" Type="http://schemas.openxmlformats.org/officeDocument/2006/relationships/image" Target="../media/image99.emf"/><Relationship Id="rId9" Type="http://schemas.openxmlformats.org/officeDocument/2006/relationships/oleObject" Target="../embeddings/oleObject188.bin"/><Relationship Id="rId10" Type="http://schemas.openxmlformats.org/officeDocument/2006/relationships/image" Target="../media/image100.emf"/></Relationships>
</file>

<file path=ppt/slides/_rels/slide132.xml.rels><?xml version="1.0" encoding="UTF-8" standalone="yes"?>
<Relationships xmlns="http://schemas.openxmlformats.org/package/2006/relationships"><Relationship Id="rId11" Type="http://schemas.openxmlformats.org/officeDocument/2006/relationships/oleObject" Target="../embeddings/oleObject193.bin"/><Relationship Id="rId12" Type="http://schemas.openxmlformats.org/officeDocument/2006/relationships/image" Target="../media/image98.emf"/><Relationship Id="rId1" Type="http://schemas.openxmlformats.org/officeDocument/2006/relationships/vmlDrawing" Target="../drawings/vmlDrawing65.vml"/><Relationship Id="rId2" Type="http://schemas.openxmlformats.org/officeDocument/2006/relationships/slideLayout" Target="../slideLayouts/slideLayout6.xml"/><Relationship Id="rId3" Type="http://schemas.openxmlformats.org/officeDocument/2006/relationships/notesSlide" Target="../notesSlides/notesSlide132.xml"/><Relationship Id="rId4" Type="http://schemas.openxmlformats.org/officeDocument/2006/relationships/image" Target="../media/image1.png"/><Relationship Id="rId5" Type="http://schemas.openxmlformats.org/officeDocument/2006/relationships/oleObject" Target="../embeddings/oleObject190.bin"/><Relationship Id="rId6" Type="http://schemas.openxmlformats.org/officeDocument/2006/relationships/image" Target="../media/image102.emf"/><Relationship Id="rId7" Type="http://schemas.openxmlformats.org/officeDocument/2006/relationships/oleObject" Target="../embeddings/oleObject191.bin"/><Relationship Id="rId8" Type="http://schemas.openxmlformats.org/officeDocument/2006/relationships/image" Target="../media/image103.emf"/><Relationship Id="rId9" Type="http://schemas.openxmlformats.org/officeDocument/2006/relationships/oleObject" Target="../embeddings/oleObject192.bin"/><Relationship Id="rId10" Type="http://schemas.openxmlformats.org/officeDocument/2006/relationships/image" Target="../media/image65.e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3.xml"/><Relationship Id="rId3" Type="http://schemas.openxmlformats.org/officeDocument/2006/relationships/image" Target="../media/image104.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4" Type="http://schemas.openxmlformats.org/officeDocument/2006/relationships/oleObject" Target="../embeddings/oleObject194.bin"/><Relationship Id="rId5" Type="http://schemas.openxmlformats.org/officeDocument/2006/relationships/image" Target="../media/image105.emf"/><Relationship Id="rId6" Type="http://schemas.openxmlformats.org/officeDocument/2006/relationships/image" Target="../media/image1.png"/><Relationship Id="rId1" Type="http://schemas.openxmlformats.org/officeDocument/2006/relationships/vmlDrawing" Target="../drawings/vmlDrawing66.vml"/><Relationship Id="rId2"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4" Type="http://schemas.openxmlformats.org/officeDocument/2006/relationships/oleObject" Target="../embeddings/oleObject195.bin"/><Relationship Id="rId5" Type="http://schemas.openxmlformats.org/officeDocument/2006/relationships/image" Target="../media/image106.emf"/><Relationship Id="rId1" Type="http://schemas.openxmlformats.org/officeDocument/2006/relationships/vmlDrawing" Target="../drawings/vmlDrawing67.vml"/><Relationship Id="rId2"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3.xml"/><Relationship Id="rId3" Type="http://schemas.openxmlformats.org/officeDocument/2006/relationships/image" Target="../media/image107.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4.xml"/><Relationship Id="rId3" Type="http://schemas.openxmlformats.org/officeDocument/2006/relationships/image" Target="../media/image108.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5.xml"/><Relationship Id="rId3" Type="http://schemas.openxmlformats.org/officeDocument/2006/relationships/image" Target="../media/image109.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6.xml"/><Relationship Id="rId3" Type="http://schemas.openxmlformats.org/officeDocument/2006/relationships/image" Target="../media/image110.jp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7.xml"/><Relationship Id="rId3" Type="http://schemas.openxmlformats.org/officeDocument/2006/relationships/image" Target="../media/image111.jp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8.xml"/><Relationship Id="rId3" Type="http://schemas.openxmlformats.org/officeDocument/2006/relationships/image" Target="../media/image112.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9.xml"/><Relationship Id="rId3" Type="http://schemas.openxmlformats.org/officeDocument/2006/relationships/image" Target="../media/image113.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0.xml"/><Relationship Id="rId3" Type="http://schemas.openxmlformats.org/officeDocument/2006/relationships/image" Target="../media/image112.jp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2.xml"/><Relationship Id="rId3" Type="http://schemas.openxmlformats.org/officeDocument/2006/relationships/image" Target="../media/image114.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3.xml"/><Relationship Id="rId3" Type="http://schemas.openxmlformats.org/officeDocument/2006/relationships/image" Target="../media/image115.jp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4.xml"/><Relationship Id="rId3" Type="http://schemas.openxmlformats.org/officeDocument/2006/relationships/image" Target="../media/image115.jp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5.xml"/><Relationship Id="rId3" Type="http://schemas.openxmlformats.org/officeDocument/2006/relationships/image" Target="../media/image116.jp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6.xml"/><Relationship Id="rId3" Type="http://schemas.openxmlformats.org/officeDocument/2006/relationships/image" Target="../media/image117.jp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7.xml"/><Relationship Id="rId3" Type="http://schemas.openxmlformats.org/officeDocument/2006/relationships/image" Target="../media/image118.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4" Type="http://schemas.openxmlformats.org/officeDocument/2006/relationships/image" Target="../media/image120.jpg"/><Relationship Id="rId5" Type="http://schemas.openxmlformats.org/officeDocument/2006/relationships/image" Target="../media/image121.png"/><Relationship Id="rId6" Type="http://schemas.openxmlformats.org/officeDocument/2006/relationships/oleObject" Target="../embeddings/oleObject196.bin"/><Relationship Id="rId7" Type="http://schemas.openxmlformats.org/officeDocument/2006/relationships/image" Target="../media/image119.emf"/><Relationship Id="rId1" Type="http://schemas.openxmlformats.org/officeDocument/2006/relationships/vmlDrawing" Target="../drawings/vmlDrawing68.vml"/><Relationship Id="rId2"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9.xml"/><Relationship Id="rId3" Type="http://schemas.openxmlformats.org/officeDocument/2006/relationships/image" Target="../media/image122.em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6.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2.xml"/><Relationship Id="rId3" Type="http://schemas.openxmlformats.org/officeDocument/2006/relationships/image" Target="../media/image124.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3.xml"/><Relationship Id="rId3" Type="http://schemas.openxmlformats.org/officeDocument/2006/relationships/image" Target="../media/image124.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4.xml"/><Relationship Id="rId3" Type="http://schemas.openxmlformats.org/officeDocument/2006/relationships/image" Target="../media/image126.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5.xml"/><Relationship Id="rId3" Type="http://schemas.openxmlformats.org/officeDocument/2006/relationships/image" Target="../media/image126.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6.xml"/><Relationship Id="rId3" Type="http://schemas.openxmlformats.org/officeDocument/2006/relationships/image" Target="../media/image124.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7.xml"/><Relationship Id="rId3" Type="http://schemas.openxmlformats.org/officeDocument/2006/relationships/image" Target="../media/image12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8.xml"/><Relationship Id="rId3" Type="http://schemas.openxmlformats.org/officeDocument/2006/relationships/image" Target="../media/image128.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9.xml"/><Relationship Id="rId3" Type="http://schemas.openxmlformats.org/officeDocument/2006/relationships/image" Target="../media/image129.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0.xml"/><Relationship Id="rId3" Type="http://schemas.openxmlformats.org/officeDocument/2006/relationships/image" Target="../media/image13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1.xml"/><Relationship Id="rId3" Type="http://schemas.openxmlformats.org/officeDocument/2006/relationships/image" Target="../media/image131.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2.xml"/><Relationship Id="rId3" Type="http://schemas.openxmlformats.org/officeDocument/2006/relationships/image" Target="../media/image132.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3.xml"/><Relationship Id="rId3" Type="http://schemas.openxmlformats.org/officeDocument/2006/relationships/image" Target="../media/image132.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4.xml"/><Relationship Id="rId3" Type="http://schemas.openxmlformats.org/officeDocument/2006/relationships/image" Target="../media/image133.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5.xml"/><Relationship Id="rId3" Type="http://schemas.openxmlformats.org/officeDocument/2006/relationships/image" Target="../media/image134.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7.xml"/><Relationship Id="rId3" Type="http://schemas.openxmlformats.org/officeDocument/2006/relationships/image" Target="../media/image135.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8.xml"/><Relationship Id="rId3" Type="http://schemas.openxmlformats.org/officeDocument/2006/relationships/image" Target="../media/image136.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9.xml"/><Relationship Id="rId3" Type="http://schemas.openxmlformats.org/officeDocument/2006/relationships/image" Target="../media/image13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0.xml"/><Relationship Id="rId3" Type="http://schemas.openxmlformats.org/officeDocument/2006/relationships/image" Target="../media/image138.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1.xml"/><Relationship Id="rId3" Type="http://schemas.openxmlformats.org/officeDocument/2006/relationships/image" Target="../media/image139.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2.xml"/><Relationship Id="rId3" Type="http://schemas.openxmlformats.org/officeDocument/2006/relationships/image" Target="../media/image140.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3.xml"/><Relationship Id="rId3" Type="http://schemas.openxmlformats.org/officeDocument/2006/relationships/image" Target="../media/image141.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4" Type="http://schemas.openxmlformats.org/officeDocument/2006/relationships/oleObject" Target="../embeddings/oleObject197.bin"/><Relationship Id="rId5" Type="http://schemas.openxmlformats.org/officeDocument/2006/relationships/image" Target="../media/image142.emf"/><Relationship Id="rId6" Type="http://schemas.openxmlformats.org/officeDocument/2006/relationships/oleObject" Target="../embeddings/oleObject198.bin"/><Relationship Id="rId7" Type="http://schemas.openxmlformats.org/officeDocument/2006/relationships/image" Target="../media/image143.emf"/><Relationship Id="rId8" Type="http://schemas.openxmlformats.org/officeDocument/2006/relationships/oleObject" Target="../embeddings/oleObject199.bin"/><Relationship Id="rId9" Type="http://schemas.openxmlformats.org/officeDocument/2006/relationships/image" Target="../media/image144.emf"/><Relationship Id="rId10" Type="http://schemas.openxmlformats.org/officeDocument/2006/relationships/oleObject" Target="../embeddings/oleObject200.bin"/><Relationship Id="rId11" Type="http://schemas.openxmlformats.org/officeDocument/2006/relationships/image" Target="../media/image145.emf"/><Relationship Id="rId1" Type="http://schemas.openxmlformats.org/officeDocument/2006/relationships/vmlDrawing" Target="../drawings/vmlDrawing69.vml"/><Relationship Id="rId2"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7.xml"/><Relationship Id="rId4" Type="http://schemas.openxmlformats.org/officeDocument/2006/relationships/oleObject" Target="../embeddings/oleObject201.bin"/><Relationship Id="rId5" Type="http://schemas.openxmlformats.org/officeDocument/2006/relationships/image" Target="../media/image145.emf"/><Relationship Id="rId6" Type="http://schemas.openxmlformats.org/officeDocument/2006/relationships/oleObject" Target="../embeddings/oleObject202.bin"/><Relationship Id="rId7" Type="http://schemas.openxmlformats.org/officeDocument/2006/relationships/image" Target="../media/image146.emf"/><Relationship Id="rId1" Type="http://schemas.openxmlformats.org/officeDocument/2006/relationships/vmlDrawing" Target="../drawings/vmlDrawing70.vml"/><Relationship Id="rId2"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8.xml"/><Relationship Id="rId4" Type="http://schemas.openxmlformats.org/officeDocument/2006/relationships/oleObject" Target="../embeddings/oleObject203.bin"/><Relationship Id="rId5" Type="http://schemas.openxmlformats.org/officeDocument/2006/relationships/image" Target="../media/image145.emf"/><Relationship Id="rId6" Type="http://schemas.openxmlformats.org/officeDocument/2006/relationships/oleObject" Target="../embeddings/oleObject204.bin"/><Relationship Id="rId7" Type="http://schemas.openxmlformats.org/officeDocument/2006/relationships/image" Target="../media/image147.emf"/><Relationship Id="rId8" Type="http://schemas.openxmlformats.org/officeDocument/2006/relationships/oleObject" Target="../embeddings/oleObject205.bin"/><Relationship Id="rId9" Type="http://schemas.openxmlformats.org/officeDocument/2006/relationships/image" Target="../media/image146.emf"/><Relationship Id="rId10" Type="http://schemas.openxmlformats.org/officeDocument/2006/relationships/oleObject" Target="../embeddings/oleObject206.bin"/><Relationship Id="rId11" Type="http://schemas.openxmlformats.org/officeDocument/2006/relationships/image" Target="../media/image148.emf"/><Relationship Id="rId1" Type="http://schemas.openxmlformats.org/officeDocument/2006/relationships/vmlDrawing" Target="../drawings/vmlDrawing71.vml"/><Relationship Id="rId2"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11" Type="http://schemas.openxmlformats.org/officeDocument/2006/relationships/image" Target="../media/image146.emf"/><Relationship Id="rId12" Type="http://schemas.openxmlformats.org/officeDocument/2006/relationships/oleObject" Target="../embeddings/oleObject211.bin"/><Relationship Id="rId13" Type="http://schemas.openxmlformats.org/officeDocument/2006/relationships/image" Target="../media/image150.emf"/><Relationship Id="rId14" Type="http://schemas.openxmlformats.org/officeDocument/2006/relationships/oleObject" Target="../embeddings/oleObject212.bin"/><Relationship Id="rId15" Type="http://schemas.openxmlformats.org/officeDocument/2006/relationships/image" Target="../media/image148.emf"/><Relationship Id="rId1" Type="http://schemas.openxmlformats.org/officeDocument/2006/relationships/vmlDrawing" Target="../drawings/vmlDrawing72.vml"/><Relationship Id="rId2" Type="http://schemas.openxmlformats.org/officeDocument/2006/relationships/slideLayout" Target="../slideLayouts/slideLayout6.xml"/><Relationship Id="rId3" Type="http://schemas.openxmlformats.org/officeDocument/2006/relationships/notesSlide" Target="../notesSlides/notesSlide189.xml"/><Relationship Id="rId4" Type="http://schemas.openxmlformats.org/officeDocument/2006/relationships/oleObject" Target="../embeddings/oleObject207.bin"/><Relationship Id="rId5" Type="http://schemas.openxmlformats.org/officeDocument/2006/relationships/image" Target="../media/image145.emf"/><Relationship Id="rId6" Type="http://schemas.openxmlformats.org/officeDocument/2006/relationships/oleObject" Target="../embeddings/oleObject208.bin"/><Relationship Id="rId7" Type="http://schemas.openxmlformats.org/officeDocument/2006/relationships/image" Target="../media/image147.emf"/><Relationship Id="rId8" Type="http://schemas.openxmlformats.org/officeDocument/2006/relationships/oleObject" Target="../embeddings/oleObject209.bin"/><Relationship Id="rId9" Type="http://schemas.openxmlformats.org/officeDocument/2006/relationships/image" Target="../media/image149.emf"/><Relationship Id="rId10" Type="http://schemas.openxmlformats.org/officeDocument/2006/relationships/oleObject" Target="../embeddings/oleObject210.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190.xml.rels><?xml version="1.0" encoding="UTF-8" standalone="yes"?>
<Relationships xmlns="http://schemas.openxmlformats.org/package/2006/relationships"><Relationship Id="rId11" Type="http://schemas.openxmlformats.org/officeDocument/2006/relationships/image" Target="../media/image146.emf"/><Relationship Id="rId12" Type="http://schemas.openxmlformats.org/officeDocument/2006/relationships/oleObject" Target="../embeddings/oleObject217.bin"/><Relationship Id="rId13" Type="http://schemas.openxmlformats.org/officeDocument/2006/relationships/image" Target="../media/image150.emf"/><Relationship Id="rId14" Type="http://schemas.openxmlformats.org/officeDocument/2006/relationships/oleObject" Target="../embeddings/oleObject218.bin"/><Relationship Id="rId15" Type="http://schemas.openxmlformats.org/officeDocument/2006/relationships/image" Target="../media/image148.emf"/><Relationship Id="rId16" Type="http://schemas.openxmlformats.org/officeDocument/2006/relationships/oleObject" Target="../embeddings/oleObject219.bin"/><Relationship Id="rId17" Type="http://schemas.openxmlformats.org/officeDocument/2006/relationships/image" Target="../media/image151.emf"/><Relationship Id="rId18" Type="http://schemas.openxmlformats.org/officeDocument/2006/relationships/oleObject" Target="../embeddings/oleObject220.bin"/><Relationship Id="rId19" Type="http://schemas.openxmlformats.org/officeDocument/2006/relationships/image" Target="../media/image152.emf"/><Relationship Id="rId1" Type="http://schemas.openxmlformats.org/officeDocument/2006/relationships/vmlDrawing" Target="../drawings/vmlDrawing73.vml"/><Relationship Id="rId2" Type="http://schemas.openxmlformats.org/officeDocument/2006/relationships/slideLayout" Target="../slideLayouts/slideLayout6.xml"/><Relationship Id="rId3" Type="http://schemas.openxmlformats.org/officeDocument/2006/relationships/notesSlide" Target="../notesSlides/notesSlide190.xml"/><Relationship Id="rId4" Type="http://schemas.openxmlformats.org/officeDocument/2006/relationships/oleObject" Target="../embeddings/oleObject213.bin"/><Relationship Id="rId5" Type="http://schemas.openxmlformats.org/officeDocument/2006/relationships/image" Target="../media/image145.emf"/><Relationship Id="rId6" Type="http://schemas.openxmlformats.org/officeDocument/2006/relationships/oleObject" Target="../embeddings/oleObject214.bin"/><Relationship Id="rId7" Type="http://schemas.openxmlformats.org/officeDocument/2006/relationships/image" Target="../media/image147.emf"/><Relationship Id="rId8" Type="http://schemas.openxmlformats.org/officeDocument/2006/relationships/oleObject" Target="../embeddings/oleObject215.bin"/><Relationship Id="rId9" Type="http://schemas.openxmlformats.org/officeDocument/2006/relationships/image" Target="../media/image149.emf"/><Relationship Id="rId10" Type="http://schemas.openxmlformats.org/officeDocument/2006/relationships/oleObject" Target="../embeddings/oleObject216.bin"/></Relationships>
</file>

<file path=ppt/slides/_rels/slide191.xml.rels><?xml version="1.0" encoding="UTF-8" standalone="yes"?>
<Relationships xmlns="http://schemas.openxmlformats.org/package/2006/relationships"><Relationship Id="rId9" Type="http://schemas.openxmlformats.org/officeDocument/2006/relationships/image" Target="../media/image149.emf"/><Relationship Id="rId20" Type="http://schemas.openxmlformats.org/officeDocument/2006/relationships/oleObject" Target="../embeddings/oleObject229.bin"/><Relationship Id="rId21" Type="http://schemas.openxmlformats.org/officeDocument/2006/relationships/image" Target="../media/image154.emf"/><Relationship Id="rId10" Type="http://schemas.openxmlformats.org/officeDocument/2006/relationships/oleObject" Target="../embeddings/oleObject224.bin"/><Relationship Id="rId11" Type="http://schemas.openxmlformats.org/officeDocument/2006/relationships/image" Target="../media/image146.emf"/><Relationship Id="rId12" Type="http://schemas.openxmlformats.org/officeDocument/2006/relationships/oleObject" Target="../embeddings/oleObject225.bin"/><Relationship Id="rId13" Type="http://schemas.openxmlformats.org/officeDocument/2006/relationships/image" Target="../media/image150.emf"/><Relationship Id="rId14" Type="http://schemas.openxmlformats.org/officeDocument/2006/relationships/oleObject" Target="../embeddings/oleObject226.bin"/><Relationship Id="rId15" Type="http://schemas.openxmlformats.org/officeDocument/2006/relationships/image" Target="../media/image148.emf"/><Relationship Id="rId16" Type="http://schemas.openxmlformats.org/officeDocument/2006/relationships/oleObject" Target="../embeddings/oleObject227.bin"/><Relationship Id="rId17" Type="http://schemas.openxmlformats.org/officeDocument/2006/relationships/image" Target="../media/image153.emf"/><Relationship Id="rId18" Type="http://schemas.openxmlformats.org/officeDocument/2006/relationships/oleObject" Target="../embeddings/oleObject228.bin"/><Relationship Id="rId19" Type="http://schemas.openxmlformats.org/officeDocument/2006/relationships/image" Target="../media/image152.emf"/><Relationship Id="rId1" Type="http://schemas.openxmlformats.org/officeDocument/2006/relationships/vmlDrawing" Target="../drawings/vmlDrawing74.vml"/><Relationship Id="rId2" Type="http://schemas.openxmlformats.org/officeDocument/2006/relationships/slideLayout" Target="../slideLayouts/slideLayout6.xml"/><Relationship Id="rId3" Type="http://schemas.openxmlformats.org/officeDocument/2006/relationships/notesSlide" Target="../notesSlides/notesSlide191.xml"/><Relationship Id="rId4" Type="http://schemas.openxmlformats.org/officeDocument/2006/relationships/oleObject" Target="../embeddings/oleObject221.bin"/><Relationship Id="rId5" Type="http://schemas.openxmlformats.org/officeDocument/2006/relationships/image" Target="../media/image145.emf"/><Relationship Id="rId6" Type="http://schemas.openxmlformats.org/officeDocument/2006/relationships/oleObject" Target="../embeddings/oleObject222.bin"/><Relationship Id="rId7" Type="http://schemas.openxmlformats.org/officeDocument/2006/relationships/image" Target="../media/image147.emf"/><Relationship Id="rId8" Type="http://schemas.openxmlformats.org/officeDocument/2006/relationships/oleObject" Target="../embeddings/oleObject223.bin"/></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2.xml"/><Relationship Id="rId4" Type="http://schemas.openxmlformats.org/officeDocument/2006/relationships/image" Target="../media/image155.jpg"/><Relationship Id="rId5" Type="http://schemas.openxmlformats.org/officeDocument/2006/relationships/image" Target="../media/image156.jpg"/><Relationship Id="rId6" Type="http://schemas.openxmlformats.org/officeDocument/2006/relationships/oleObject" Target="../embeddings/oleObject230.bin"/><Relationship Id="rId7" Type="http://schemas.openxmlformats.org/officeDocument/2006/relationships/image" Target="../media/image150.emf"/><Relationship Id="rId8" Type="http://schemas.openxmlformats.org/officeDocument/2006/relationships/oleObject" Target="../embeddings/oleObject231.bin"/><Relationship Id="rId9" Type="http://schemas.openxmlformats.org/officeDocument/2006/relationships/image" Target="../media/image149.emf"/><Relationship Id="rId1" Type="http://schemas.openxmlformats.org/officeDocument/2006/relationships/vmlDrawing" Target="../drawings/vmlDrawing75.vml"/><Relationship Id="rId2"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4" Type="http://schemas.openxmlformats.org/officeDocument/2006/relationships/image" Target="../media/image155.jpg"/><Relationship Id="rId5" Type="http://schemas.openxmlformats.org/officeDocument/2006/relationships/image" Target="../media/image156.jpg"/><Relationship Id="rId6" Type="http://schemas.openxmlformats.org/officeDocument/2006/relationships/oleObject" Target="../embeddings/oleObject232.bin"/><Relationship Id="rId7" Type="http://schemas.openxmlformats.org/officeDocument/2006/relationships/image" Target="../media/image150.emf"/><Relationship Id="rId8" Type="http://schemas.openxmlformats.org/officeDocument/2006/relationships/oleObject" Target="../embeddings/oleObject233.bin"/><Relationship Id="rId9" Type="http://schemas.openxmlformats.org/officeDocument/2006/relationships/image" Target="../media/image149.emf"/><Relationship Id="rId1" Type="http://schemas.openxmlformats.org/officeDocument/2006/relationships/vmlDrawing" Target="../drawings/vmlDrawing76.vml"/><Relationship Id="rId2"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4" Type="http://schemas.openxmlformats.org/officeDocument/2006/relationships/image" Target="../media/image157.jpg"/><Relationship Id="rId5" Type="http://schemas.openxmlformats.org/officeDocument/2006/relationships/image" Target="../media/image156.jpg"/><Relationship Id="rId6" Type="http://schemas.openxmlformats.org/officeDocument/2006/relationships/oleObject" Target="../embeddings/oleObject234.bin"/><Relationship Id="rId7" Type="http://schemas.openxmlformats.org/officeDocument/2006/relationships/image" Target="../media/image150.emf"/><Relationship Id="rId8" Type="http://schemas.openxmlformats.org/officeDocument/2006/relationships/oleObject" Target="../embeddings/oleObject235.bin"/><Relationship Id="rId9" Type="http://schemas.openxmlformats.org/officeDocument/2006/relationships/image" Target="../media/image149.emf"/><Relationship Id="rId1" Type="http://schemas.openxmlformats.org/officeDocument/2006/relationships/vmlDrawing" Target="../drawings/vmlDrawing77.vml"/><Relationship Id="rId2"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5.xml"/><Relationship Id="rId4" Type="http://schemas.openxmlformats.org/officeDocument/2006/relationships/image" Target="../media/image157.jpg"/><Relationship Id="rId5" Type="http://schemas.openxmlformats.org/officeDocument/2006/relationships/image" Target="../media/image156.jpg"/><Relationship Id="rId6" Type="http://schemas.openxmlformats.org/officeDocument/2006/relationships/oleObject" Target="../embeddings/oleObject236.bin"/><Relationship Id="rId7" Type="http://schemas.openxmlformats.org/officeDocument/2006/relationships/image" Target="../media/image150.emf"/><Relationship Id="rId8" Type="http://schemas.openxmlformats.org/officeDocument/2006/relationships/oleObject" Target="../embeddings/oleObject237.bin"/><Relationship Id="rId9" Type="http://schemas.openxmlformats.org/officeDocument/2006/relationships/image" Target="../media/image149.emf"/><Relationship Id="rId10" Type="http://schemas.openxmlformats.org/officeDocument/2006/relationships/oleObject" Target="../embeddings/oleObject238.bin"/><Relationship Id="rId11" Type="http://schemas.openxmlformats.org/officeDocument/2006/relationships/image" Target="../media/image158.emf"/><Relationship Id="rId1" Type="http://schemas.openxmlformats.org/officeDocument/2006/relationships/vmlDrawing" Target="../drawings/vmlDrawing78.vml"/><Relationship Id="rId2"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7.xml"/><Relationship Id="rId3" Type="http://schemas.openxmlformats.org/officeDocument/2006/relationships/image" Target="../media/image159.jp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8.xml"/><Relationship Id="rId3" Type="http://schemas.openxmlformats.org/officeDocument/2006/relationships/image" Target="../media/image160.jp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2.xml"/><Relationship Id="rId3" Type="http://schemas.openxmlformats.org/officeDocument/2006/relationships/image" Target="../media/image161.jp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3.xml"/><Relationship Id="rId3" Type="http://schemas.openxmlformats.org/officeDocument/2006/relationships/image" Target="../media/image162.jp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4.xml"/><Relationship Id="rId3" Type="http://schemas.openxmlformats.org/officeDocument/2006/relationships/image" Target="../media/image163.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5.xml"/><Relationship Id="rId3" Type="http://schemas.openxmlformats.org/officeDocument/2006/relationships/image" Target="../media/image1.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 Id="rId3" Type="http://schemas.openxmlformats.org/officeDocument/2006/relationships/image" Target="../media/image164.jpeg"/></Relationships>
</file>

<file path=ppt/slides/_rels/slide207.xml.rels><?xml version="1.0" encoding="UTF-8" standalone="yes"?>
<Relationships xmlns="http://schemas.openxmlformats.org/package/2006/relationships"><Relationship Id="rId3" Type="http://schemas.openxmlformats.org/officeDocument/2006/relationships/image" Target="../media/image165.jpeg"/><Relationship Id="rId4" Type="http://schemas.openxmlformats.org/officeDocument/2006/relationships/image" Target="../media/image166.jpeg"/><Relationship Id="rId5" Type="http://schemas.openxmlformats.org/officeDocument/2006/relationships/image" Target="../media/image167.png"/><Relationship Id="rId6" Type="http://schemas.openxmlformats.org/officeDocument/2006/relationships/image" Target="../media/image168.png"/><Relationship Id="rId7" Type="http://schemas.openxmlformats.org/officeDocument/2006/relationships/image" Target="../media/image169.png"/><Relationship Id="rId1" Type="http://schemas.openxmlformats.org/officeDocument/2006/relationships/slideLayout" Target="../slideLayouts/slideLayout4.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8.xml"/><Relationship Id="rId4" Type="http://schemas.openxmlformats.org/officeDocument/2006/relationships/image" Target="../media/image171.jpeg"/><Relationship Id="rId5" Type="http://schemas.openxmlformats.org/officeDocument/2006/relationships/oleObject" Target="../embeddings/oleObject239.bin"/><Relationship Id="rId6" Type="http://schemas.openxmlformats.org/officeDocument/2006/relationships/image" Target="../media/image170.emf"/><Relationship Id="rId1" Type="http://schemas.openxmlformats.org/officeDocument/2006/relationships/vmlDrawing" Target="../drawings/vmlDrawing79.vml"/><Relationship Id="rId2"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72.emf"/><Relationship Id="rId4" Type="http://schemas.openxmlformats.org/officeDocument/2006/relationships/image" Target="../media/image173.emf"/><Relationship Id="rId5" Type="http://schemas.openxmlformats.org/officeDocument/2006/relationships/image" Target="../media/image174.jpeg"/><Relationship Id="rId6" Type="http://schemas.openxmlformats.org/officeDocument/2006/relationships/image" Target="../media/image175.jpeg"/><Relationship Id="rId7" Type="http://schemas.openxmlformats.org/officeDocument/2006/relationships/image" Target="../media/image176.jpeg"/><Relationship Id="rId8" Type="http://schemas.openxmlformats.org/officeDocument/2006/relationships/image" Target="../media/image177.jpeg"/><Relationship Id="rId9" Type="http://schemas.openxmlformats.org/officeDocument/2006/relationships/image" Target="../media/image178.png"/><Relationship Id="rId10" Type="http://schemas.openxmlformats.org/officeDocument/2006/relationships/image" Target="../media/image179.jpeg"/><Relationship Id="rId1" Type="http://schemas.openxmlformats.org/officeDocument/2006/relationships/slideLayout" Target="../slideLayouts/slideLayout2.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10.xml.rels><?xml version="1.0" encoding="UTF-8" standalone="yes"?>
<Relationships xmlns="http://schemas.openxmlformats.org/package/2006/relationships"><Relationship Id="rId11" Type="http://schemas.openxmlformats.org/officeDocument/2006/relationships/image" Target="../media/image188.png"/><Relationship Id="rId12" Type="http://schemas.openxmlformats.org/officeDocument/2006/relationships/image" Target="../media/image189.emf"/><Relationship Id="rId1" Type="http://schemas.openxmlformats.org/officeDocument/2006/relationships/slideLayout" Target="../slideLayouts/slideLayout2.xml"/><Relationship Id="rId2" Type="http://schemas.openxmlformats.org/officeDocument/2006/relationships/notesSlide" Target="../notesSlides/notesSlide210.xml"/><Relationship Id="rId3" Type="http://schemas.openxmlformats.org/officeDocument/2006/relationships/image" Target="../media/image180.jpeg"/><Relationship Id="rId4" Type="http://schemas.openxmlformats.org/officeDocument/2006/relationships/image" Target="../media/image181.emf"/><Relationship Id="rId5" Type="http://schemas.openxmlformats.org/officeDocument/2006/relationships/image" Target="../media/image182.jpeg"/><Relationship Id="rId6" Type="http://schemas.openxmlformats.org/officeDocument/2006/relationships/image" Target="../media/image183.jpeg"/><Relationship Id="rId7" Type="http://schemas.openxmlformats.org/officeDocument/2006/relationships/image" Target="../media/image184.emf"/><Relationship Id="rId8" Type="http://schemas.openxmlformats.org/officeDocument/2006/relationships/image" Target="../media/image185.emf"/><Relationship Id="rId9" Type="http://schemas.openxmlformats.org/officeDocument/2006/relationships/image" Target="../media/image186.png"/><Relationship Id="rId10" Type="http://schemas.openxmlformats.org/officeDocument/2006/relationships/image" Target="../media/image187.png"/></Relationships>
</file>

<file path=ppt/slides/_rels/slide211.xml.rels><?xml version="1.0" encoding="UTF-8" standalone="yes"?>
<Relationships xmlns="http://schemas.openxmlformats.org/package/2006/relationships"><Relationship Id="rId3" Type="http://schemas.openxmlformats.org/officeDocument/2006/relationships/image" Target="../media/image190.jpeg"/><Relationship Id="rId4" Type="http://schemas.openxmlformats.org/officeDocument/2006/relationships/image" Target="../media/image191.png"/><Relationship Id="rId5" Type="http://schemas.openxmlformats.org/officeDocument/2006/relationships/image" Target="../media/image192.jpeg"/><Relationship Id="rId6" Type="http://schemas.openxmlformats.org/officeDocument/2006/relationships/image" Target="../media/image193.png"/><Relationship Id="rId7" Type="http://schemas.openxmlformats.org/officeDocument/2006/relationships/image" Target="../media/image182.jpeg"/><Relationship Id="rId8" Type="http://schemas.openxmlformats.org/officeDocument/2006/relationships/image" Target="../media/image183.jpeg"/><Relationship Id="rId1" Type="http://schemas.openxmlformats.org/officeDocument/2006/relationships/slideLayout" Target="../slideLayouts/slideLayout2.xml"/><Relationship Id="rId2" Type="http://schemas.openxmlformats.org/officeDocument/2006/relationships/notesSlide" Target="../notesSlides/notesSlide211.xml"/></Relationships>
</file>

<file path=ppt/slides/_rels/slide212.xml.rels><?xml version="1.0" encoding="UTF-8" standalone="yes"?>
<Relationships xmlns="http://schemas.openxmlformats.org/package/2006/relationships"><Relationship Id="rId3" Type="http://schemas.openxmlformats.org/officeDocument/2006/relationships/image" Target="../media/image194.png"/><Relationship Id="rId4" Type="http://schemas.openxmlformats.org/officeDocument/2006/relationships/image" Target="../media/image195.png"/><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13.xml.rels><?xml version="1.0" encoding="UTF-8" standalone="yes"?>
<Relationships xmlns="http://schemas.openxmlformats.org/package/2006/relationships"><Relationship Id="rId3" Type="http://schemas.openxmlformats.org/officeDocument/2006/relationships/image" Target="../media/image196.jpeg"/><Relationship Id="rId4" Type="http://schemas.openxmlformats.org/officeDocument/2006/relationships/image" Target="../media/image197.jpeg"/><Relationship Id="rId5" Type="http://schemas.openxmlformats.org/officeDocument/2006/relationships/image" Target="../media/image198.png"/><Relationship Id="rId6" Type="http://schemas.openxmlformats.org/officeDocument/2006/relationships/image" Target="../media/image167.png"/><Relationship Id="rId7" Type="http://schemas.openxmlformats.org/officeDocument/2006/relationships/image" Target="../media/image168.png"/><Relationship Id="rId8" Type="http://schemas.openxmlformats.org/officeDocument/2006/relationships/image" Target="../media/image169.png"/><Relationship Id="rId1" Type="http://schemas.openxmlformats.org/officeDocument/2006/relationships/slideLayout" Target="../slideLayouts/slideLayout2.xml"/><Relationship Id="rId2"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4.xml"/><Relationship Id="rId3" Type="http://schemas.openxmlformats.org/officeDocument/2006/relationships/image" Target="../media/image199.jp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5.xml"/><Relationship Id="rId3" Type="http://schemas.openxmlformats.org/officeDocument/2006/relationships/image" Target="../media/image20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1.bin"/><Relationship Id="rId5" Type="http://schemas.openxmlformats.org/officeDocument/2006/relationships/image" Target="../media/image10.emf"/><Relationship Id="rId6" Type="http://schemas.openxmlformats.org/officeDocument/2006/relationships/image" Target="../media/image9.png"/><Relationship Id="rId7" Type="http://schemas.openxmlformats.org/officeDocument/2006/relationships/oleObject" Target="../embeddings/oleObject2.bin"/><Relationship Id="rId8" Type="http://schemas.openxmlformats.org/officeDocument/2006/relationships/image" Target="../media/image11.emf"/><Relationship Id="rId9"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3.bin"/><Relationship Id="rId5" Type="http://schemas.openxmlformats.org/officeDocument/2006/relationships/image" Target="../media/image10.emf"/><Relationship Id="rId6" Type="http://schemas.openxmlformats.org/officeDocument/2006/relationships/image" Target="../media/image9.png"/><Relationship Id="rId7" Type="http://schemas.openxmlformats.org/officeDocument/2006/relationships/oleObject" Target="../embeddings/oleObject4.bin"/><Relationship Id="rId8" Type="http://schemas.openxmlformats.org/officeDocument/2006/relationships/image" Target="../media/image11.emf"/><Relationship Id="rId9" Type="http://schemas.openxmlformats.org/officeDocument/2006/relationships/image" Target="../media/image1.png"/><Relationship Id="rId10" Type="http://schemas.openxmlformats.org/officeDocument/2006/relationships/oleObject" Target="../embeddings/oleObject5.bin"/><Relationship Id="rId11" Type="http://schemas.openxmlformats.org/officeDocument/2006/relationships/image" Target="../media/image12.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6.bin"/><Relationship Id="rId5" Type="http://schemas.openxmlformats.org/officeDocument/2006/relationships/image" Target="../media/image10.emf"/><Relationship Id="rId6" Type="http://schemas.openxmlformats.org/officeDocument/2006/relationships/image" Target="../media/image9.png"/><Relationship Id="rId7" Type="http://schemas.openxmlformats.org/officeDocument/2006/relationships/oleObject" Target="../embeddings/oleObject7.bin"/><Relationship Id="rId8" Type="http://schemas.openxmlformats.org/officeDocument/2006/relationships/image" Target="../media/image11.emf"/><Relationship Id="rId9" Type="http://schemas.openxmlformats.org/officeDocument/2006/relationships/image" Target="../media/image1.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8.bin"/><Relationship Id="rId5" Type="http://schemas.openxmlformats.org/officeDocument/2006/relationships/image" Target="../media/image10.emf"/><Relationship Id="rId6" Type="http://schemas.openxmlformats.org/officeDocument/2006/relationships/image" Target="../media/image9.png"/><Relationship Id="rId7" Type="http://schemas.openxmlformats.org/officeDocument/2006/relationships/oleObject" Target="../embeddings/oleObject9.bin"/><Relationship Id="rId8" Type="http://schemas.openxmlformats.org/officeDocument/2006/relationships/image" Target="../media/image11.emf"/><Relationship Id="rId9" Type="http://schemas.openxmlformats.org/officeDocument/2006/relationships/image" Target="../media/image1.pn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9.png"/><Relationship Id="rId5" Type="http://schemas.openxmlformats.org/officeDocument/2006/relationships/oleObject" Target="../embeddings/oleObject10.bin"/><Relationship Id="rId6" Type="http://schemas.openxmlformats.org/officeDocument/2006/relationships/image" Target="../media/image11.emf"/><Relationship Id="rId7" Type="http://schemas.openxmlformats.org/officeDocument/2006/relationships/oleObject" Target="../embeddings/oleObject11.bin"/><Relationship Id="rId8" Type="http://schemas.openxmlformats.org/officeDocument/2006/relationships/image" Target="../media/image10.emf"/><Relationship Id="rId9" Type="http://schemas.openxmlformats.org/officeDocument/2006/relationships/image" Target="../media/image1.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9.png"/><Relationship Id="rId5" Type="http://schemas.openxmlformats.org/officeDocument/2006/relationships/oleObject" Target="../embeddings/oleObject12.bin"/><Relationship Id="rId6" Type="http://schemas.openxmlformats.org/officeDocument/2006/relationships/image" Target="../media/image11.emf"/><Relationship Id="rId7" Type="http://schemas.openxmlformats.org/officeDocument/2006/relationships/oleObject" Target="../embeddings/oleObject13.bin"/><Relationship Id="rId8" Type="http://schemas.openxmlformats.org/officeDocument/2006/relationships/image" Target="../media/image10.emf"/><Relationship Id="rId9" Type="http://schemas.openxmlformats.org/officeDocument/2006/relationships/image" Target="../media/image1.png"/><Relationship Id="rId10" Type="http://schemas.openxmlformats.org/officeDocument/2006/relationships/oleObject" Target="../embeddings/oleObject14.bin"/><Relationship Id="rId11" Type="http://schemas.openxmlformats.org/officeDocument/2006/relationships/image" Target="../media/image13.emf"/><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1" Type="http://schemas.openxmlformats.org/officeDocument/2006/relationships/image" Target="../media/image13.emf"/><Relationship Id="rId12" Type="http://schemas.openxmlformats.org/officeDocument/2006/relationships/oleObject" Target="../embeddings/oleObject18.bin"/><Relationship Id="rId13" Type="http://schemas.openxmlformats.org/officeDocument/2006/relationships/image" Target="../media/image14.emf"/><Relationship Id="rId1" Type="http://schemas.openxmlformats.org/officeDocument/2006/relationships/vmlDrawing" Target="../drawings/vmlDrawing7.vml"/><Relationship Id="rId2" Type="http://schemas.openxmlformats.org/officeDocument/2006/relationships/slideLayout" Target="../slideLayouts/slideLayout6.xml"/><Relationship Id="rId3" Type="http://schemas.openxmlformats.org/officeDocument/2006/relationships/notesSlide" Target="../notesSlides/notesSlide34.xml"/><Relationship Id="rId4" Type="http://schemas.openxmlformats.org/officeDocument/2006/relationships/image" Target="../media/image9.png"/><Relationship Id="rId5" Type="http://schemas.openxmlformats.org/officeDocument/2006/relationships/oleObject" Target="../embeddings/oleObject15.bin"/><Relationship Id="rId6" Type="http://schemas.openxmlformats.org/officeDocument/2006/relationships/image" Target="../media/image11.emf"/><Relationship Id="rId7" Type="http://schemas.openxmlformats.org/officeDocument/2006/relationships/oleObject" Target="../embeddings/oleObject16.bin"/><Relationship Id="rId8" Type="http://schemas.openxmlformats.org/officeDocument/2006/relationships/image" Target="../media/image10.emf"/><Relationship Id="rId9" Type="http://schemas.openxmlformats.org/officeDocument/2006/relationships/image" Target="../media/image1.png"/><Relationship Id="rId10" Type="http://schemas.openxmlformats.org/officeDocument/2006/relationships/oleObject" Target="../embeddings/oleObject17.bin"/></Relationships>
</file>

<file path=ppt/slides/_rels/slide35.xml.rels><?xml version="1.0" encoding="UTF-8" standalone="yes"?>
<Relationships xmlns="http://schemas.openxmlformats.org/package/2006/relationships"><Relationship Id="rId11" Type="http://schemas.openxmlformats.org/officeDocument/2006/relationships/image" Target="../media/image13.emf"/><Relationship Id="rId12" Type="http://schemas.openxmlformats.org/officeDocument/2006/relationships/oleObject" Target="../embeddings/oleObject22.bin"/><Relationship Id="rId13" Type="http://schemas.openxmlformats.org/officeDocument/2006/relationships/image" Target="../media/image14.emf"/><Relationship Id="rId14" Type="http://schemas.openxmlformats.org/officeDocument/2006/relationships/oleObject" Target="../embeddings/oleObject23.bin"/><Relationship Id="rId15" Type="http://schemas.openxmlformats.org/officeDocument/2006/relationships/image" Target="../media/image15.emf"/><Relationship Id="rId1" Type="http://schemas.openxmlformats.org/officeDocument/2006/relationships/vmlDrawing" Target="../drawings/vmlDrawing8.vml"/><Relationship Id="rId2" Type="http://schemas.openxmlformats.org/officeDocument/2006/relationships/slideLayout" Target="../slideLayouts/slideLayout6.xml"/><Relationship Id="rId3" Type="http://schemas.openxmlformats.org/officeDocument/2006/relationships/notesSlide" Target="../notesSlides/notesSlide35.xml"/><Relationship Id="rId4" Type="http://schemas.openxmlformats.org/officeDocument/2006/relationships/image" Target="../media/image9.png"/><Relationship Id="rId5" Type="http://schemas.openxmlformats.org/officeDocument/2006/relationships/oleObject" Target="../embeddings/oleObject19.bin"/><Relationship Id="rId6" Type="http://schemas.openxmlformats.org/officeDocument/2006/relationships/image" Target="../media/image11.emf"/><Relationship Id="rId7" Type="http://schemas.openxmlformats.org/officeDocument/2006/relationships/oleObject" Target="../embeddings/oleObject20.bin"/><Relationship Id="rId8" Type="http://schemas.openxmlformats.org/officeDocument/2006/relationships/image" Target="../media/image10.emf"/><Relationship Id="rId9" Type="http://schemas.openxmlformats.org/officeDocument/2006/relationships/image" Target="../media/image1.png"/><Relationship Id="rId10" Type="http://schemas.openxmlformats.org/officeDocument/2006/relationships/oleObject" Target="../embeddings/oleObject21.bin"/></Relationships>
</file>

<file path=ppt/slides/_rels/slide36.xml.rels><?xml version="1.0" encoding="UTF-8" standalone="yes"?>
<Relationships xmlns="http://schemas.openxmlformats.org/package/2006/relationships"><Relationship Id="rId11" Type="http://schemas.openxmlformats.org/officeDocument/2006/relationships/image" Target="../media/image14.emf"/><Relationship Id="rId12" Type="http://schemas.openxmlformats.org/officeDocument/2006/relationships/oleObject" Target="../embeddings/oleObject27.bin"/><Relationship Id="rId13" Type="http://schemas.openxmlformats.org/officeDocument/2006/relationships/image" Target="../media/image15.emf"/><Relationship Id="rId1" Type="http://schemas.openxmlformats.org/officeDocument/2006/relationships/vmlDrawing" Target="../drawings/vmlDrawing9.vml"/><Relationship Id="rId2" Type="http://schemas.openxmlformats.org/officeDocument/2006/relationships/slideLayout" Target="../slideLayouts/slideLayout6.xml"/><Relationship Id="rId3" Type="http://schemas.openxmlformats.org/officeDocument/2006/relationships/notesSlide" Target="../notesSlides/notesSlide36.xml"/><Relationship Id="rId4" Type="http://schemas.openxmlformats.org/officeDocument/2006/relationships/image" Target="../media/image9.png"/><Relationship Id="rId5" Type="http://schemas.openxmlformats.org/officeDocument/2006/relationships/oleObject" Target="../embeddings/oleObject24.bin"/><Relationship Id="rId6" Type="http://schemas.openxmlformats.org/officeDocument/2006/relationships/image" Target="../media/image11.emf"/><Relationship Id="rId7" Type="http://schemas.openxmlformats.org/officeDocument/2006/relationships/oleObject" Target="../embeddings/oleObject25.bin"/><Relationship Id="rId8" Type="http://schemas.openxmlformats.org/officeDocument/2006/relationships/image" Target="../media/image10.emf"/><Relationship Id="rId9" Type="http://schemas.openxmlformats.org/officeDocument/2006/relationships/image" Target="../media/image1.png"/><Relationship Id="rId10" Type="http://schemas.openxmlformats.org/officeDocument/2006/relationships/oleObject" Target="../embeddings/oleObject26.bin"/></Relationships>
</file>

<file path=ppt/slides/_rels/slide37.xml.rels><?xml version="1.0" encoding="UTF-8" standalone="yes"?>
<Relationships xmlns="http://schemas.openxmlformats.org/package/2006/relationships"><Relationship Id="rId11" Type="http://schemas.openxmlformats.org/officeDocument/2006/relationships/image" Target="../media/image14.emf"/><Relationship Id="rId12" Type="http://schemas.openxmlformats.org/officeDocument/2006/relationships/oleObject" Target="../embeddings/oleObject31.bin"/><Relationship Id="rId13" Type="http://schemas.openxmlformats.org/officeDocument/2006/relationships/image" Target="../media/image16.emf"/><Relationship Id="rId14" Type="http://schemas.openxmlformats.org/officeDocument/2006/relationships/oleObject" Target="../embeddings/oleObject32.bin"/><Relationship Id="rId15" Type="http://schemas.openxmlformats.org/officeDocument/2006/relationships/image" Target="../media/image17.emf"/><Relationship Id="rId1" Type="http://schemas.openxmlformats.org/officeDocument/2006/relationships/vmlDrawing" Target="../drawings/vmlDrawing10.vml"/><Relationship Id="rId2" Type="http://schemas.openxmlformats.org/officeDocument/2006/relationships/slideLayout" Target="../slideLayouts/slideLayout6.xml"/><Relationship Id="rId3" Type="http://schemas.openxmlformats.org/officeDocument/2006/relationships/notesSlide" Target="../notesSlides/notesSlide37.xml"/><Relationship Id="rId4" Type="http://schemas.openxmlformats.org/officeDocument/2006/relationships/image" Target="../media/image9.png"/><Relationship Id="rId5" Type="http://schemas.openxmlformats.org/officeDocument/2006/relationships/oleObject" Target="../embeddings/oleObject28.bin"/><Relationship Id="rId6" Type="http://schemas.openxmlformats.org/officeDocument/2006/relationships/image" Target="../media/image11.emf"/><Relationship Id="rId7" Type="http://schemas.openxmlformats.org/officeDocument/2006/relationships/oleObject" Target="../embeddings/oleObject29.bin"/><Relationship Id="rId8" Type="http://schemas.openxmlformats.org/officeDocument/2006/relationships/image" Target="../media/image10.emf"/><Relationship Id="rId9" Type="http://schemas.openxmlformats.org/officeDocument/2006/relationships/image" Target="../media/image1.png"/><Relationship Id="rId10" Type="http://schemas.openxmlformats.org/officeDocument/2006/relationships/oleObject" Target="../embeddings/oleObject30.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9.png"/><Relationship Id="rId5" Type="http://schemas.openxmlformats.org/officeDocument/2006/relationships/oleObject" Target="../embeddings/oleObject33.bin"/><Relationship Id="rId6" Type="http://schemas.openxmlformats.org/officeDocument/2006/relationships/image" Target="../media/image11.emf"/><Relationship Id="rId7" Type="http://schemas.openxmlformats.org/officeDocument/2006/relationships/oleObject" Target="../embeddings/oleObject34.bin"/><Relationship Id="rId8" Type="http://schemas.openxmlformats.org/officeDocument/2006/relationships/image" Target="../media/image10.emf"/><Relationship Id="rId9" Type="http://schemas.openxmlformats.org/officeDocument/2006/relationships/image" Target="../media/image1.png"/><Relationship Id="rId10" Type="http://schemas.openxmlformats.org/officeDocument/2006/relationships/oleObject" Target="../embeddings/oleObject35.bin"/><Relationship Id="rId11" Type="http://schemas.openxmlformats.org/officeDocument/2006/relationships/image" Target="../media/image18.emf"/><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1" Type="http://schemas.openxmlformats.org/officeDocument/2006/relationships/image" Target="../media/image18.emf"/><Relationship Id="rId12" Type="http://schemas.openxmlformats.org/officeDocument/2006/relationships/oleObject" Target="../embeddings/oleObject39.bin"/><Relationship Id="rId13" Type="http://schemas.openxmlformats.org/officeDocument/2006/relationships/image" Target="../media/image19.emf"/><Relationship Id="rId1" Type="http://schemas.openxmlformats.org/officeDocument/2006/relationships/vmlDrawing" Target="../drawings/vmlDrawing12.vml"/><Relationship Id="rId2" Type="http://schemas.openxmlformats.org/officeDocument/2006/relationships/slideLayout" Target="../slideLayouts/slideLayout6.xml"/><Relationship Id="rId3" Type="http://schemas.openxmlformats.org/officeDocument/2006/relationships/notesSlide" Target="../notesSlides/notesSlide39.xml"/><Relationship Id="rId4" Type="http://schemas.openxmlformats.org/officeDocument/2006/relationships/image" Target="../media/image9.png"/><Relationship Id="rId5" Type="http://schemas.openxmlformats.org/officeDocument/2006/relationships/oleObject" Target="../embeddings/oleObject36.bin"/><Relationship Id="rId6" Type="http://schemas.openxmlformats.org/officeDocument/2006/relationships/image" Target="../media/image11.emf"/><Relationship Id="rId7" Type="http://schemas.openxmlformats.org/officeDocument/2006/relationships/oleObject" Target="../embeddings/oleObject37.bin"/><Relationship Id="rId8" Type="http://schemas.openxmlformats.org/officeDocument/2006/relationships/image" Target="../media/image10.emf"/><Relationship Id="rId9" Type="http://schemas.openxmlformats.org/officeDocument/2006/relationships/image" Target="../media/image1.png"/><Relationship Id="rId10" Type="http://schemas.openxmlformats.org/officeDocument/2006/relationships/oleObject" Target="../embeddings/oleObject38.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1" Type="http://schemas.openxmlformats.org/officeDocument/2006/relationships/image" Target="../media/image21.emf"/><Relationship Id="rId12" Type="http://schemas.openxmlformats.org/officeDocument/2006/relationships/oleObject" Target="../embeddings/oleObject44.bin"/><Relationship Id="rId13" Type="http://schemas.openxmlformats.org/officeDocument/2006/relationships/image" Target="../media/image16.emf"/><Relationship Id="rId1" Type="http://schemas.openxmlformats.org/officeDocument/2006/relationships/vmlDrawing" Target="../drawings/vmlDrawing13.vml"/><Relationship Id="rId2" Type="http://schemas.openxmlformats.org/officeDocument/2006/relationships/slideLayout" Target="../slideLayouts/slideLayout6.xml"/><Relationship Id="rId3" Type="http://schemas.openxmlformats.org/officeDocument/2006/relationships/notesSlide" Target="../notesSlides/notesSlide40.xml"/><Relationship Id="rId4" Type="http://schemas.openxmlformats.org/officeDocument/2006/relationships/oleObject" Target="../embeddings/oleObject40.bin"/><Relationship Id="rId5" Type="http://schemas.openxmlformats.org/officeDocument/2006/relationships/image" Target="../media/image14.emf"/><Relationship Id="rId6" Type="http://schemas.openxmlformats.org/officeDocument/2006/relationships/oleObject" Target="../embeddings/oleObject41.bin"/><Relationship Id="rId7" Type="http://schemas.openxmlformats.org/officeDocument/2006/relationships/image" Target="../media/image19.emf"/><Relationship Id="rId8" Type="http://schemas.openxmlformats.org/officeDocument/2006/relationships/oleObject" Target="../embeddings/oleObject42.bin"/><Relationship Id="rId9" Type="http://schemas.openxmlformats.org/officeDocument/2006/relationships/image" Target="../media/image20.emf"/><Relationship Id="rId10" Type="http://schemas.openxmlformats.org/officeDocument/2006/relationships/oleObject" Target="../embeddings/oleObject43.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45.bin"/><Relationship Id="rId5" Type="http://schemas.openxmlformats.org/officeDocument/2006/relationships/image" Target="../media/image14.emf"/><Relationship Id="rId6" Type="http://schemas.openxmlformats.org/officeDocument/2006/relationships/oleObject" Target="../embeddings/oleObject46.bin"/><Relationship Id="rId7" Type="http://schemas.openxmlformats.org/officeDocument/2006/relationships/image" Target="../media/image19.emf"/><Relationship Id="rId8" Type="http://schemas.openxmlformats.org/officeDocument/2006/relationships/oleObject" Target="../embeddings/oleObject47.bin"/><Relationship Id="rId9" Type="http://schemas.openxmlformats.org/officeDocument/2006/relationships/image" Target="../media/image16.emf"/><Relationship Id="rId1" Type="http://schemas.openxmlformats.org/officeDocument/2006/relationships/vmlDrawing" Target="../drawings/vmlDrawing14.vml"/><Relationship Id="rId2"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1" Type="http://schemas.openxmlformats.org/officeDocument/2006/relationships/oleObject" Target="../embeddings/oleObject50.bin"/><Relationship Id="rId12" Type="http://schemas.openxmlformats.org/officeDocument/2006/relationships/image" Target="../media/image14.emf"/><Relationship Id="rId13" Type="http://schemas.openxmlformats.org/officeDocument/2006/relationships/oleObject" Target="../embeddings/oleObject51.bin"/><Relationship Id="rId14" Type="http://schemas.openxmlformats.org/officeDocument/2006/relationships/image" Target="../media/image16.emf"/><Relationship Id="rId1" Type="http://schemas.openxmlformats.org/officeDocument/2006/relationships/vmlDrawing" Target="../drawings/vmlDrawing15.vml"/><Relationship Id="rId2" Type="http://schemas.openxmlformats.org/officeDocument/2006/relationships/slideLayout" Target="../slideLayouts/slideLayout6.xml"/><Relationship Id="rId3" Type="http://schemas.openxmlformats.org/officeDocument/2006/relationships/notesSlide" Target="../notesSlides/notesSlide42.xml"/><Relationship Id="rId4" Type="http://schemas.openxmlformats.org/officeDocument/2006/relationships/image" Target="../media/image9.png"/><Relationship Id="rId5" Type="http://schemas.openxmlformats.org/officeDocument/2006/relationships/oleObject" Target="../embeddings/oleObject48.bin"/><Relationship Id="rId6" Type="http://schemas.openxmlformats.org/officeDocument/2006/relationships/image" Target="../media/image11.emf"/><Relationship Id="rId7" Type="http://schemas.openxmlformats.org/officeDocument/2006/relationships/image" Target="../media/image1.png"/><Relationship Id="rId8" Type="http://schemas.openxmlformats.org/officeDocument/2006/relationships/image" Target="../media/image22.png"/><Relationship Id="rId9" Type="http://schemas.openxmlformats.org/officeDocument/2006/relationships/oleObject" Target="../embeddings/oleObject49.bin"/><Relationship Id="rId10" Type="http://schemas.openxmlformats.org/officeDocument/2006/relationships/image" Target="../media/image10.emf"/></Relationships>
</file>

<file path=ppt/slides/_rels/slide43.xml.rels><?xml version="1.0" encoding="UTF-8" standalone="yes"?>
<Relationships xmlns="http://schemas.openxmlformats.org/package/2006/relationships"><Relationship Id="rId11" Type="http://schemas.openxmlformats.org/officeDocument/2006/relationships/oleObject" Target="../embeddings/oleObject55.bin"/><Relationship Id="rId12" Type="http://schemas.openxmlformats.org/officeDocument/2006/relationships/image" Target="../media/image24.emf"/><Relationship Id="rId1" Type="http://schemas.openxmlformats.org/officeDocument/2006/relationships/vmlDrawing" Target="../drawings/vmlDrawing16.vml"/><Relationship Id="rId2" Type="http://schemas.openxmlformats.org/officeDocument/2006/relationships/slideLayout" Target="../slideLayouts/slideLayout6.xml"/><Relationship Id="rId3" Type="http://schemas.openxmlformats.org/officeDocument/2006/relationships/notesSlide" Target="../notesSlides/notesSlide43.xml"/><Relationship Id="rId4" Type="http://schemas.openxmlformats.org/officeDocument/2006/relationships/image" Target="../media/image1.png"/><Relationship Id="rId5" Type="http://schemas.openxmlformats.org/officeDocument/2006/relationships/oleObject" Target="../embeddings/oleObject52.bin"/><Relationship Id="rId6" Type="http://schemas.openxmlformats.org/officeDocument/2006/relationships/image" Target="../media/image15.emf"/><Relationship Id="rId7" Type="http://schemas.openxmlformats.org/officeDocument/2006/relationships/oleObject" Target="../embeddings/oleObject53.bin"/><Relationship Id="rId8" Type="http://schemas.openxmlformats.org/officeDocument/2006/relationships/image" Target="../media/image23.emf"/><Relationship Id="rId9" Type="http://schemas.openxmlformats.org/officeDocument/2006/relationships/oleObject" Target="../embeddings/oleObject54.bin"/><Relationship Id="rId10" Type="http://schemas.openxmlformats.org/officeDocument/2006/relationships/image" Target="../media/image1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1.png"/><Relationship Id="rId5" Type="http://schemas.openxmlformats.org/officeDocument/2006/relationships/image" Target="../media/image26.jpg"/><Relationship Id="rId6"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oleObject" Target="../embeddings/oleObject56.bin"/><Relationship Id="rId5" Type="http://schemas.openxmlformats.org/officeDocument/2006/relationships/image" Target="../media/image28.emf"/><Relationship Id="rId6" Type="http://schemas.openxmlformats.org/officeDocument/2006/relationships/image" Target="../media/image1.png"/><Relationship Id="rId7" Type="http://schemas.openxmlformats.org/officeDocument/2006/relationships/image" Target="../media/image29.jpg"/><Relationship Id="rId1" Type="http://schemas.openxmlformats.org/officeDocument/2006/relationships/vmlDrawing" Target="../drawings/vmlDrawing17.vml"/><Relationship Id="rId2"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57.bin"/><Relationship Id="rId5" Type="http://schemas.openxmlformats.org/officeDocument/2006/relationships/image" Target="../media/image28.emf"/><Relationship Id="rId6" Type="http://schemas.openxmlformats.org/officeDocument/2006/relationships/image" Target="../media/image1.png"/><Relationship Id="rId7" Type="http://schemas.openxmlformats.org/officeDocument/2006/relationships/image" Target="../media/image30.jpg"/><Relationship Id="rId1" Type="http://schemas.openxmlformats.org/officeDocument/2006/relationships/vmlDrawing" Target="../drawings/vmlDrawing18.vml"/><Relationship Id="rId2"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1.png"/><Relationship Id="rId5" Type="http://schemas.openxmlformats.org/officeDocument/2006/relationships/oleObject" Target="../embeddings/oleObject58.bin"/><Relationship Id="rId6" Type="http://schemas.openxmlformats.org/officeDocument/2006/relationships/image" Target="../media/image28.emf"/><Relationship Id="rId7" Type="http://schemas.openxmlformats.org/officeDocument/2006/relationships/image" Target="../media/image31.jpg"/><Relationship Id="rId1" Type="http://schemas.openxmlformats.org/officeDocument/2006/relationships/vmlDrawing" Target="../drawings/vmlDrawing19.vml"/><Relationship Id="rId2"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1.png"/><Relationship Id="rId5" Type="http://schemas.openxmlformats.org/officeDocument/2006/relationships/oleObject" Target="../embeddings/oleObject59.bin"/><Relationship Id="rId6" Type="http://schemas.openxmlformats.org/officeDocument/2006/relationships/image" Target="../media/image32.emf"/><Relationship Id="rId7" Type="http://schemas.openxmlformats.org/officeDocument/2006/relationships/image" Target="../media/image33.jpg"/><Relationship Id="rId8" Type="http://schemas.openxmlformats.org/officeDocument/2006/relationships/image" Target="../media/image34.jpg"/><Relationship Id="rId1" Type="http://schemas.openxmlformats.org/officeDocument/2006/relationships/vmlDrawing" Target="../drawings/vmlDrawing20.vml"/><Relationship Id="rId2"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1.png"/><Relationship Id="rId5" Type="http://schemas.openxmlformats.org/officeDocument/2006/relationships/oleObject" Target="../embeddings/oleObject60.bin"/><Relationship Id="rId6" Type="http://schemas.openxmlformats.org/officeDocument/2006/relationships/image" Target="../media/image35.emf"/><Relationship Id="rId7" Type="http://schemas.openxmlformats.org/officeDocument/2006/relationships/image" Target="../media/image36.jpg"/><Relationship Id="rId8" Type="http://schemas.openxmlformats.org/officeDocument/2006/relationships/image" Target="../media/image37.jpg"/><Relationship Id="rId1" Type="http://schemas.openxmlformats.org/officeDocument/2006/relationships/vmlDrawing" Target="../drawings/vmlDrawing21.vml"/><Relationship Id="rId2"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31.jpg"/><Relationship Id="rId5" Type="http://schemas.openxmlformats.org/officeDocument/2006/relationships/image" Target="../media/image1.png"/><Relationship Id="rId6" Type="http://schemas.openxmlformats.org/officeDocument/2006/relationships/oleObject" Target="../embeddings/oleObject61.bin"/><Relationship Id="rId7" Type="http://schemas.openxmlformats.org/officeDocument/2006/relationships/image" Target="../media/image28.emf"/><Relationship Id="rId1" Type="http://schemas.openxmlformats.org/officeDocument/2006/relationships/vmlDrawing" Target="../drawings/vmlDrawing22.vml"/><Relationship Id="rId2"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1" Type="http://schemas.openxmlformats.org/officeDocument/2006/relationships/oleObject" Target="../embeddings/oleObject65.bin"/><Relationship Id="rId12" Type="http://schemas.openxmlformats.org/officeDocument/2006/relationships/image" Target="../media/image40.emf"/><Relationship Id="rId1" Type="http://schemas.openxmlformats.org/officeDocument/2006/relationships/vmlDrawing" Target="../drawings/vmlDrawing23.vml"/><Relationship Id="rId2" Type="http://schemas.openxmlformats.org/officeDocument/2006/relationships/slideLayout" Target="../slideLayouts/slideLayout6.xml"/><Relationship Id="rId3" Type="http://schemas.openxmlformats.org/officeDocument/2006/relationships/notesSlide" Target="../notesSlides/notesSlide52.xml"/><Relationship Id="rId4" Type="http://schemas.openxmlformats.org/officeDocument/2006/relationships/oleObject" Target="../embeddings/oleObject62.bin"/><Relationship Id="rId5" Type="http://schemas.openxmlformats.org/officeDocument/2006/relationships/image" Target="../media/image19.emf"/><Relationship Id="rId6" Type="http://schemas.openxmlformats.org/officeDocument/2006/relationships/oleObject" Target="../embeddings/oleObject63.bin"/><Relationship Id="rId7" Type="http://schemas.openxmlformats.org/officeDocument/2006/relationships/image" Target="../media/image38.emf"/><Relationship Id="rId8" Type="http://schemas.openxmlformats.org/officeDocument/2006/relationships/oleObject" Target="../embeddings/oleObject64.bin"/><Relationship Id="rId9" Type="http://schemas.openxmlformats.org/officeDocument/2006/relationships/image" Target="../media/image39.emf"/><Relationship Id="rId10"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42.jpg"/><Relationship Id="rId5" Type="http://schemas.openxmlformats.org/officeDocument/2006/relationships/image" Target="../media/image1.png"/><Relationship Id="rId6" Type="http://schemas.openxmlformats.org/officeDocument/2006/relationships/oleObject" Target="../embeddings/oleObject66.bin"/><Relationship Id="rId7" Type="http://schemas.openxmlformats.org/officeDocument/2006/relationships/image" Target="../media/image41.emf"/><Relationship Id="rId1" Type="http://schemas.openxmlformats.org/officeDocument/2006/relationships/vmlDrawing" Target="../drawings/vmlDrawing24.vml"/><Relationship Id="rId2"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1" Type="http://schemas.openxmlformats.org/officeDocument/2006/relationships/oleObject" Target="../embeddings/oleObject69.bin"/><Relationship Id="rId12" Type="http://schemas.openxmlformats.org/officeDocument/2006/relationships/image" Target="../media/image45.emf"/><Relationship Id="rId1" Type="http://schemas.openxmlformats.org/officeDocument/2006/relationships/vmlDrawing" Target="../drawings/vmlDrawing25.vml"/><Relationship Id="rId2" Type="http://schemas.openxmlformats.org/officeDocument/2006/relationships/slideLayout" Target="../slideLayouts/slideLayout6.xml"/><Relationship Id="rId3" Type="http://schemas.openxmlformats.org/officeDocument/2006/relationships/notesSlide" Target="../notesSlides/notesSlide54.xml"/><Relationship Id="rId4" Type="http://schemas.openxmlformats.org/officeDocument/2006/relationships/image" Target="../media/image29.jpg"/><Relationship Id="rId5" Type="http://schemas.openxmlformats.org/officeDocument/2006/relationships/image" Target="../media/image42.jpg"/><Relationship Id="rId6" Type="http://schemas.openxmlformats.org/officeDocument/2006/relationships/image" Target="../media/image1.png"/><Relationship Id="rId7" Type="http://schemas.openxmlformats.org/officeDocument/2006/relationships/oleObject" Target="../embeddings/oleObject67.bin"/><Relationship Id="rId8" Type="http://schemas.openxmlformats.org/officeDocument/2006/relationships/image" Target="../media/image43.emf"/><Relationship Id="rId9" Type="http://schemas.openxmlformats.org/officeDocument/2006/relationships/oleObject" Target="../embeddings/oleObject68.bin"/><Relationship Id="rId10" Type="http://schemas.openxmlformats.org/officeDocument/2006/relationships/image" Target="../media/image44.emf"/></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1.png"/><Relationship Id="rId5" Type="http://schemas.openxmlformats.org/officeDocument/2006/relationships/image" Target="../media/image46.jpg"/><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1.png"/><Relationship Id="rId5" Type="http://schemas.openxmlformats.org/officeDocument/2006/relationships/image" Target="../media/image42.jpg"/><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1.png"/><Relationship Id="rId5" Type="http://schemas.openxmlformats.org/officeDocument/2006/relationships/oleObject" Target="../embeddings/oleObject70.bin"/><Relationship Id="rId6" Type="http://schemas.openxmlformats.org/officeDocument/2006/relationships/image" Target="../media/image47.emf"/><Relationship Id="rId1" Type="http://schemas.openxmlformats.org/officeDocument/2006/relationships/vmlDrawing" Target="../drawings/vmlDrawing26.vml"/><Relationship Id="rId2"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49.emf"/><Relationship Id="rId5" Type="http://schemas.openxmlformats.org/officeDocument/2006/relationships/oleObject" Target="../embeddings/oleObject71.bin"/><Relationship Id="rId6" Type="http://schemas.openxmlformats.org/officeDocument/2006/relationships/image" Target="../media/image48.w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1" Type="http://schemas.openxmlformats.org/officeDocument/2006/relationships/oleObject" Target="../embeddings/oleObject75.bin"/><Relationship Id="rId12" Type="http://schemas.openxmlformats.org/officeDocument/2006/relationships/image" Target="../media/image51.emf"/><Relationship Id="rId13" Type="http://schemas.openxmlformats.org/officeDocument/2006/relationships/image" Target="../media/image9.png"/><Relationship Id="rId14" Type="http://schemas.openxmlformats.org/officeDocument/2006/relationships/oleObject" Target="../embeddings/oleObject76.bin"/><Relationship Id="rId15" Type="http://schemas.openxmlformats.org/officeDocument/2006/relationships/image" Target="../media/image52.emf"/><Relationship Id="rId16" Type="http://schemas.openxmlformats.org/officeDocument/2006/relationships/oleObject" Target="../embeddings/oleObject77.bin"/><Relationship Id="rId17" Type="http://schemas.openxmlformats.org/officeDocument/2006/relationships/image" Target="../media/image53.emf"/><Relationship Id="rId18" Type="http://schemas.openxmlformats.org/officeDocument/2006/relationships/oleObject" Target="../embeddings/oleObject78.bin"/><Relationship Id="rId19" Type="http://schemas.openxmlformats.org/officeDocument/2006/relationships/image" Target="../media/image54.emf"/><Relationship Id="rId1" Type="http://schemas.openxmlformats.org/officeDocument/2006/relationships/vmlDrawing" Target="../drawings/vmlDrawing28.vml"/><Relationship Id="rId2" Type="http://schemas.openxmlformats.org/officeDocument/2006/relationships/slideLayout" Target="../slideLayouts/slideLayout6.xml"/><Relationship Id="rId3" Type="http://schemas.openxmlformats.org/officeDocument/2006/relationships/notesSlide" Target="../notesSlides/notesSlide61.xml"/><Relationship Id="rId4" Type="http://schemas.openxmlformats.org/officeDocument/2006/relationships/image" Target="../media/image1.png"/><Relationship Id="rId5" Type="http://schemas.openxmlformats.org/officeDocument/2006/relationships/oleObject" Target="../embeddings/oleObject72.bin"/><Relationship Id="rId6" Type="http://schemas.openxmlformats.org/officeDocument/2006/relationships/image" Target="../media/image14.emf"/><Relationship Id="rId7" Type="http://schemas.openxmlformats.org/officeDocument/2006/relationships/oleObject" Target="../embeddings/oleObject73.bin"/><Relationship Id="rId8" Type="http://schemas.openxmlformats.org/officeDocument/2006/relationships/image" Target="../media/image50.emf"/><Relationship Id="rId9" Type="http://schemas.openxmlformats.org/officeDocument/2006/relationships/oleObject" Target="../embeddings/oleObject74.bin"/><Relationship Id="rId10" Type="http://schemas.openxmlformats.org/officeDocument/2006/relationships/image" Target="../media/image16.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4"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9.png"/><Relationship Id="rId7" Type="http://schemas.openxmlformats.org/officeDocument/2006/relationships/oleObject" Target="../embeddings/oleObject79.bin"/><Relationship Id="rId8" Type="http://schemas.openxmlformats.org/officeDocument/2006/relationships/image" Target="../media/image11.emf"/><Relationship Id="rId9" Type="http://schemas.openxmlformats.org/officeDocument/2006/relationships/oleObject" Target="../embeddings/oleObject80.bin"/><Relationship Id="rId10" Type="http://schemas.openxmlformats.org/officeDocument/2006/relationships/image" Target="../media/image55.emf"/><Relationship Id="rId1" Type="http://schemas.openxmlformats.org/officeDocument/2006/relationships/vmlDrawing" Target="../drawings/vmlDrawing29.vml"/><Relationship Id="rId2"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1" Type="http://schemas.openxmlformats.org/officeDocument/2006/relationships/oleObject" Target="../embeddings/oleObject83.bin"/><Relationship Id="rId12" Type="http://schemas.openxmlformats.org/officeDocument/2006/relationships/image" Target="../media/image56.emf"/><Relationship Id="rId1" Type="http://schemas.openxmlformats.org/officeDocument/2006/relationships/vmlDrawing" Target="../drawings/vmlDrawing30.vml"/><Relationship Id="rId2" Type="http://schemas.openxmlformats.org/officeDocument/2006/relationships/slideLayout" Target="../slideLayouts/slideLayout6.xml"/><Relationship Id="rId3" Type="http://schemas.openxmlformats.org/officeDocument/2006/relationships/notesSlide" Target="../notesSlides/notesSlide64.xml"/><Relationship Id="rId4"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9.png"/><Relationship Id="rId7" Type="http://schemas.openxmlformats.org/officeDocument/2006/relationships/oleObject" Target="../embeddings/oleObject81.bin"/><Relationship Id="rId8" Type="http://schemas.openxmlformats.org/officeDocument/2006/relationships/image" Target="../media/image11.emf"/><Relationship Id="rId9" Type="http://schemas.openxmlformats.org/officeDocument/2006/relationships/oleObject" Target="../embeddings/oleObject82.bin"/><Relationship Id="rId10" Type="http://schemas.openxmlformats.org/officeDocument/2006/relationships/image" Target="../media/image52.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1" Type="http://schemas.openxmlformats.org/officeDocument/2006/relationships/oleObject" Target="../embeddings/oleObject86.bin"/><Relationship Id="rId12" Type="http://schemas.openxmlformats.org/officeDocument/2006/relationships/image" Target="../media/image56.emf"/><Relationship Id="rId13" Type="http://schemas.openxmlformats.org/officeDocument/2006/relationships/oleObject" Target="../embeddings/oleObject87.bin"/><Relationship Id="rId14" Type="http://schemas.openxmlformats.org/officeDocument/2006/relationships/image" Target="../media/image57.emf"/><Relationship Id="rId1" Type="http://schemas.openxmlformats.org/officeDocument/2006/relationships/vmlDrawing" Target="../drawings/vmlDrawing31.vml"/><Relationship Id="rId2" Type="http://schemas.openxmlformats.org/officeDocument/2006/relationships/slideLayout" Target="../slideLayouts/slideLayout6.xml"/><Relationship Id="rId3" Type="http://schemas.openxmlformats.org/officeDocument/2006/relationships/notesSlide" Target="../notesSlides/notesSlide68.xml"/><Relationship Id="rId4"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9.png"/><Relationship Id="rId7" Type="http://schemas.openxmlformats.org/officeDocument/2006/relationships/oleObject" Target="../embeddings/oleObject84.bin"/><Relationship Id="rId8" Type="http://schemas.openxmlformats.org/officeDocument/2006/relationships/image" Target="../media/image11.emf"/><Relationship Id="rId9" Type="http://schemas.openxmlformats.org/officeDocument/2006/relationships/oleObject" Target="../embeddings/oleObject85.bin"/><Relationship Id="rId10" Type="http://schemas.openxmlformats.org/officeDocument/2006/relationships/image" Target="../media/image52.e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oleObject" Target="../embeddings/oleObject88.bin"/><Relationship Id="rId7" Type="http://schemas.openxmlformats.org/officeDocument/2006/relationships/image" Target="../media/image11.emf"/><Relationship Id="rId8" Type="http://schemas.openxmlformats.org/officeDocument/2006/relationships/oleObject" Target="../embeddings/oleObject89.bin"/><Relationship Id="rId9" Type="http://schemas.openxmlformats.org/officeDocument/2006/relationships/image" Target="../media/image52.emf"/><Relationship Id="rId10" Type="http://schemas.openxmlformats.org/officeDocument/2006/relationships/oleObject" Target="../embeddings/oleObject90.bin"/><Relationship Id="rId11" Type="http://schemas.openxmlformats.org/officeDocument/2006/relationships/image" Target="../media/image58.emf"/><Relationship Id="rId1" Type="http://schemas.openxmlformats.org/officeDocument/2006/relationships/vmlDrawing" Target="../drawings/vmlDrawing32.v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1" Type="http://schemas.openxmlformats.org/officeDocument/2006/relationships/image" Target="../media/image58.emf"/><Relationship Id="rId12" Type="http://schemas.openxmlformats.org/officeDocument/2006/relationships/oleObject" Target="../embeddings/oleObject94.bin"/><Relationship Id="rId13" Type="http://schemas.openxmlformats.org/officeDocument/2006/relationships/image" Target="../media/image59.emf"/><Relationship Id="rId1" Type="http://schemas.openxmlformats.org/officeDocument/2006/relationships/vmlDrawing" Target="../drawings/vmlDrawing33.vml"/><Relationship Id="rId2" Type="http://schemas.openxmlformats.org/officeDocument/2006/relationships/slideLayout" Target="../slideLayouts/slideLayout6.xml"/><Relationship Id="rId3" Type="http://schemas.openxmlformats.org/officeDocument/2006/relationships/notesSlide" Target="../notesSlides/notesSlide70.xml"/><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oleObject" Target="../embeddings/oleObject91.bin"/><Relationship Id="rId7" Type="http://schemas.openxmlformats.org/officeDocument/2006/relationships/image" Target="../media/image11.emf"/><Relationship Id="rId8" Type="http://schemas.openxmlformats.org/officeDocument/2006/relationships/oleObject" Target="../embeddings/oleObject92.bin"/><Relationship Id="rId9" Type="http://schemas.openxmlformats.org/officeDocument/2006/relationships/image" Target="../media/image52.emf"/><Relationship Id="rId10" Type="http://schemas.openxmlformats.org/officeDocument/2006/relationships/oleObject" Target="../embeddings/oleObject93.bin"/></Relationships>
</file>

<file path=ppt/slides/_rels/slide71.xml.rels><?xml version="1.0" encoding="UTF-8" standalone="yes"?>
<Relationships xmlns="http://schemas.openxmlformats.org/package/2006/relationships"><Relationship Id="rId11" Type="http://schemas.openxmlformats.org/officeDocument/2006/relationships/image" Target="../media/image58.emf"/><Relationship Id="rId12" Type="http://schemas.openxmlformats.org/officeDocument/2006/relationships/oleObject" Target="../embeddings/oleObject98.bin"/><Relationship Id="rId13" Type="http://schemas.openxmlformats.org/officeDocument/2006/relationships/image" Target="../media/image59.emf"/><Relationship Id="rId14" Type="http://schemas.openxmlformats.org/officeDocument/2006/relationships/oleObject" Target="../embeddings/oleObject99.bin"/><Relationship Id="rId15" Type="http://schemas.openxmlformats.org/officeDocument/2006/relationships/image" Target="../media/image60.emf"/><Relationship Id="rId16" Type="http://schemas.openxmlformats.org/officeDocument/2006/relationships/oleObject" Target="../embeddings/oleObject100.bin"/><Relationship Id="rId17" Type="http://schemas.openxmlformats.org/officeDocument/2006/relationships/image" Target="../media/image61.emf"/><Relationship Id="rId18" Type="http://schemas.openxmlformats.org/officeDocument/2006/relationships/oleObject" Target="../embeddings/oleObject101.bin"/><Relationship Id="rId19" Type="http://schemas.openxmlformats.org/officeDocument/2006/relationships/image" Target="../media/image62.emf"/><Relationship Id="rId1" Type="http://schemas.openxmlformats.org/officeDocument/2006/relationships/vmlDrawing" Target="../drawings/vmlDrawing34.vml"/><Relationship Id="rId2" Type="http://schemas.openxmlformats.org/officeDocument/2006/relationships/slideLayout" Target="../slideLayouts/slideLayout6.xml"/><Relationship Id="rId3" Type="http://schemas.openxmlformats.org/officeDocument/2006/relationships/notesSlide" Target="../notesSlides/notesSlide71.xml"/><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oleObject" Target="../embeddings/oleObject95.bin"/><Relationship Id="rId7" Type="http://schemas.openxmlformats.org/officeDocument/2006/relationships/image" Target="../media/image11.emf"/><Relationship Id="rId8" Type="http://schemas.openxmlformats.org/officeDocument/2006/relationships/oleObject" Target="../embeddings/oleObject96.bin"/><Relationship Id="rId9" Type="http://schemas.openxmlformats.org/officeDocument/2006/relationships/image" Target="../media/image52.emf"/><Relationship Id="rId10" Type="http://schemas.openxmlformats.org/officeDocument/2006/relationships/oleObject" Target="../embeddings/oleObject97.bin"/></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oleObject" Target="../embeddings/oleObject102.bin"/><Relationship Id="rId5" Type="http://schemas.openxmlformats.org/officeDocument/2006/relationships/image" Target="../media/image52.emf"/><Relationship Id="rId6" Type="http://schemas.openxmlformats.org/officeDocument/2006/relationships/oleObject" Target="../embeddings/oleObject103.bin"/><Relationship Id="rId7" Type="http://schemas.openxmlformats.org/officeDocument/2006/relationships/image" Target="../media/image63.emf"/><Relationship Id="rId8" Type="http://schemas.openxmlformats.org/officeDocument/2006/relationships/oleObject" Target="../embeddings/oleObject104.bin"/><Relationship Id="rId9" Type="http://schemas.openxmlformats.org/officeDocument/2006/relationships/image" Target="../media/image64.emf"/><Relationship Id="rId1" Type="http://schemas.openxmlformats.org/officeDocument/2006/relationships/vmlDrawing" Target="../drawings/vmlDrawing35.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4" Type="http://schemas.openxmlformats.org/officeDocument/2006/relationships/oleObject" Target="../embeddings/oleObject105.bin"/><Relationship Id="rId5" Type="http://schemas.openxmlformats.org/officeDocument/2006/relationships/image" Target="../media/image52.emf"/><Relationship Id="rId6" Type="http://schemas.openxmlformats.org/officeDocument/2006/relationships/oleObject" Target="../embeddings/oleObject106.bin"/><Relationship Id="rId7" Type="http://schemas.openxmlformats.org/officeDocument/2006/relationships/image" Target="../media/image63.emf"/><Relationship Id="rId8" Type="http://schemas.openxmlformats.org/officeDocument/2006/relationships/oleObject" Target="../embeddings/oleObject107.bin"/><Relationship Id="rId9" Type="http://schemas.openxmlformats.org/officeDocument/2006/relationships/image" Target="../media/image65.emf"/><Relationship Id="rId10" Type="http://schemas.openxmlformats.org/officeDocument/2006/relationships/oleObject" Target="../embeddings/oleObject108.bin"/><Relationship Id="rId11" Type="http://schemas.openxmlformats.org/officeDocument/2006/relationships/image" Target="../media/image64.emf"/><Relationship Id="rId1" Type="http://schemas.openxmlformats.org/officeDocument/2006/relationships/vmlDrawing" Target="../drawings/vmlDrawing36.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1" Type="http://schemas.openxmlformats.org/officeDocument/2006/relationships/image" Target="../media/image64.emf"/><Relationship Id="rId12" Type="http://schemas.openxmlformats.org/officeDocument/2006/relationships/oleObject" Target="../embeddings/oleObject113.bin"/><Relationship Id="rId13" Type="http://schemas.openxmlformats.org/officeDocument/2006/relationships/image" Target="../media/image66.emf"/><Relationship Id="rId1" Type="http://schemas.openxmlformats.org/officeDocument/2006/relationships/vmlDrawing" Target="../drawings/vmlDrawing37.vml"/><Relationship Id="rId2" Type="http://schemas.openxmlformats.org/officeDocument/2006/relationships/slideLayout" Target="../slideLayouts/slideLayout2.xml"/><Relationship Id="rId3" Type="http://schemas.openxmlformats.org/officeDocument/2006/relationships/notesSlide" Target="../notesSlides/notesSlide76.xml"/><Relationship Id="rId4" Type="http://schemas.openxmlformats.org/officeDocument/2006/relationships/oleObject" Target="../embeddings/oleObject109.bin"/><Relationship Id="rId5" Type="http://schemas.openxmlformats.org/officeDocument/2006/relationships/image" Target="../media/image52.emf"/><Relationship Id="rId6" Type="http://schemas.openxmlformats.org/officeDocument/2006/relationships/oleObject" Target="../embeddings/oleObject110.bin"/><Relationship Id="rId7" Type="http://schemas.openxmlformats.org/officeDocument/2006/relationships/image" Target="../media/image63.emf"/><Relationship Id="rId8" Type="http://schemas.openxmlformats.org/officeDocument/2006/relationships/oleObject" Target="../embeddings/oleObject111.bin"/><Relationship Id="rId9" Type="http://schemas.openxmlformats.org/officeDocument/2006/relationships/image" Target="../media/image65.emf"/><Relationship Id="rId10" Type="http://schemas.openxmlformats.org/officeDocument/2006/relationships/oleObject" Target="../embeddings/oleObject112.bin"/></Relationships>
</file>

<file path=ppt/slides/_rels/slide77.xml.rels><?xml version="1.0" encoding="UTF-8" standalone="yes"?>
<Relationships xmlns="http://schemas.openxmlformats.org/package/2006/relationships"><Relationship Id="rId11" Type="http://schemas.openxmlformats.org/officeDocument/2006/relationships/image" Target="../media/image64.emf"/><Relationship Id="rId12" Type="http://schemas.openxmlformats.org/officeDocument/2006/relationships/oleObject" Target="../embeddings/oleObject118.bin"/><Relationship Id="rId13" Type="http://schemas.openxmlformats.org/officeDocument/2006/relationships/image" Target="../media/image67.emf"/><Relationship Id="rId1" Type="http://schemas.openxmlformats.org/officeDocument/2006/relationships/vmlDrawing" Target="../drawings/vmlDrawing38.vml"/><Relationship Id="rId2" Type="http://schemas.openxmlformats.org/officeDocument/2006/relationships/slideLayout" Target="../slideLayouts/slideLayout2.xml"/><Relationship Id="rId3" Type="http://schemas.openxmlformats.org/officeDocument/2006/relationships/notesSlide" Target="../notesSlides/notesSlide77.xml"/><Relationship Id="rId4" Type="http://schemas.openxmlformats.org/officeDocument/2006/relationships/oleObject" Target="../embeddings/oleObject114.bin"/><Relationship Id="rId5" Type="http://schemas.openxmlformats.org/officeDocument/2006/relationships/image" Target="../media/image52.emf"/><Relationship Id="rId6" Type="http://schemas.openxmlformats.org/officeDocument/2006/relationships/oleObject" Target="../embeddings/oleObject115.bin"/><Relationship Id="rId7" Type="http://schemas.openxmlformats.org/officeDocument/2006/relationships/image" Target="../media/image63.emf"/><Relationship Id="rId8" Type="http://schemas.openxmlformats.org/officeDocument/2006/relationships/oleObject" Target="../embeddings/oleObject116.bin"/><Relationship Id="rId9" Type="http://schemas.openxmlformats.org/officeDocument/2006/relationships/image" Target="../media/image65.emf"/><Relationship Id="rId10" Type="http://schemas.openxmlformats.org/officeDocument/2006/relationships/oleObject" Target="../embeddings/oleObject117.bin"/></Relationships>
</file>

<file path=ppt/slides/_rels/slide78.xml.rels><?xml version="1.0" encoding="UTF-8" standalone="yes"?>
<Relationships xmlns="http://schemas.openxmlformats.org/package/2006/relationships"><Relationship Id="rId11" Type="http://schemas.openxmlformats.org/officeDocument/2006/relationships/image" Target="../media/image64.emf"/><Relationship Id="rId12" Type="http://schemas.openxmlformats.org/officeDocument/2006/relationships/oleObject" Target="../embeddings/oleObject123.bin"/><Relationship Id="rId13" Type="http://schemas.openxmlformats.org/officeDocument/2006/relationships/image" Target="../media/image67.emf"/><Relationship Id="rId14" Type="http://schemas.openxmlformats.org/officeDocument/2006/relationships/oleObject" Target="../embeddings/oleObject124.bin"/><Relationship Id="rId15" Type="http://schemas.openxmlformats.org/officeDocument/2006/relationships/image" Target="../media/image68.emf"/><Relationship Id="rId1" Type="http://schemas.openxmlformats.org/officeDocument/2006/relationships/vmlDrawing" Target="../drawings/vmlDrawing39.vml"/><Relationship Id="rId2" Type="http://schemas.openxmlformats.org/officeDocument/2006/relationships/slideLayout" Target="../slideLayouts/slideLayout2.xml"/><Relationship Id="rId3" Type="http://schemas.openxmlformats.org/officeDocument/2006/relationships/notesSlide" Target="../notesSlides/notesSlide78.xml"/><Relationship Id="rId4" Type="http://schemas.openxmlformats.org/officeDocument/2006/relationships/oleObject" Target="../embeddings/oleObject119.bin"/><Relationship Id="rId5" Type="http://schemas.openxmlformats.org/officeDocument/2006/relationships/image" Target="../media/image52.emf"/><Relationship Id="rId6" Type="http://schemas.openxmlformats.org/officeDocument/2006/relationships/oleObject" Target="../embeddings/oleObject120.bin"/><Relationship Id="rId7" Type="http://schemas.openxmlformats.org/officeDocument/2006/relationships/image" Target="../media/image63.emf"/><Relationship Id="rId8" Type="http://schemas.openxmlformats.org/officeDocument/2006/relationships/oleObject" Target="../embeddings/oleObject121.bin"/><Relationship Id="rId9" Type="http://schemas.openxmlformats.org/officeDocument/2006/relationships/image" Target="../media/image65.emf"/><Relationship Id="rId10" Type="http://schemas.openxmlformats.org/officeDocument/2006/relationships/oleObject" Target="../embeddings/oleObject122.bin"/></Relationships>
</file>

<file path=ppt/slides/_rels/slide79.xml.rels><?xml version="1.0" encoding="UTF-8" standalone="yes"?>
<Relationships xmlns="http://schemas.openxmlformats.org/package/2006/relationships"><Relationship Id="rId11" Type="http://schemas.openxmlformats.org/officeDocument/2006/relationships/image" Target="../media/image64.emf"/><Relationship Id="rId12" Type="http://schemas.openxmlformats.org/officeDocument/2006/relationships/oleObject" Target="../embeddings/oleObject129.bin"/><Relationship Id="rId13" Type="http://schemas.openxmlformats.org/officeDocument/2006/relationships/image" Target="../media/image69.emf"/><Relationship Id="rId14" Type="http://schemas.openxmlformats.org/officeDocument/2006/relationships/oleObject" Target="../embeddings/oleObject130.bin"/><Relationship Id="rId15" Type="http://schemas.openxmlformats.org/officeDocument/2006/relationships/image" Target="../media/image70.emf"/><Relationship Id="rId1" Type="http://schemas.openxmlformats.org/officeDocument/2006/relationships/vmlDrawing" Target="../drawings/vmlDrawing40.vml"/><Relationship Id="rId2" Type="http://schemas.openxmlformats.org/officeDocument/2006/relationships/slideLayout" Target="../slideLayouts/slideLayout2.xml"/><Relationship Id="rId3" Type="http://schemas.openxmlformats.org/officeDocument/2006/relationships/notesSlide" Target="../notesSlides/notesSlide79.xml"/><Relationship Id="rId4" Type="http://schemas.openxmlformats.org/officeDocument/2006/relationships/oleObject" Target="../embeddings/oleObject125.bin"/><Relationship Id="rId5" Type="http://schemas.openxmlformats.org/officeDocument/2006/relationships/image" Target="../media/image52.emf"/><Relationship Id="rId6" Type="http://schemas.openxmlformats.org/officeDocument/2006/relationships/oleObject" Target="../embeddings/oleObject126.bin"/><Relationship Id="rId7" Type="http://schemas.openxmlformats.org/officeDocument/2006/relationships/image" Target="../media/image63.emf"/><Relationship Id="rId8" Type="http://schemas.openxmlformats.org/officeDocument/2006/relationships/oleObject" Target="../embeddings/oleObject127.bin"/><Relationship Id="rId9" Type="http://schemas.openxmlformats.org/officeDocument/2006/relationships/image" Target="../media/image65.emf"/><Relationship Id="rId10" Type="http://schemas.openxmlformats.org/officeDocument/2006/relationships/oleObject" Target="../embeddings/oleObject128.bin"/></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1" Type="http://schemas.openxmlformats.org/officeDocument/2006/relationships/image" Target="../media/image64.emf"/><Relationship Id="rId12" Type="http://schemas.openxmlformats.org/officeDocument/2006/relationships/oleObject" Target="../embeddings/oleObject135.bin"/><Relationship Id="rId13" Type="http://schemas.openxmlformats.org/officeDocument/2006/relationships/image" Target="../media/image69.emf"/><Relationship Id="rId14" Type="http://schemas.openxmlformats.org/officeDocument/2006/relationships/oleObject" Target="../embeddings/oleObject136.bin"/><Relationship Id="rId15" Type="http://schemas.openxmlformats.org/officeDocument/2006/relationships/image" Target="../media/image70.emf"/><Relationship Id="rId1" Type="http://schemas.openxmlformats.org/officeDocument/2006/relationships/vmlDrawing" Target="../drawings/vmlDrawing41.vml"/><Relationship Id="rId2" Type="http://schemas.openxmlformats.org/officeDocument/2006/relationships/slideLayout" Target="../slideLayouts/slideLayout2.xml"/><Relationship Id="rId3" Type="http://schemas.openxmlformats.org/officeDocument/2006/relationships/notesSlide" Target="../notesSlides/notesSlide80.xml"/><Relationship Id="rId4" Type="http://schemas.openxmlformats.org/officeDocument/2006/relationships/oleObject" Target="../embeddings/oleObject131.bin"/><Relationship Id="rId5" Type="http://schemas.openxmlformats.org/officeDocument/2006/relationships/image" Target="../media/image52.emf"/><Relationship Id="rId6" Type="http://schemas.openxmlformats.org/officeDocument/2006/relationships/oleObject" Target="../embeddings/oleObject132.bin"/><Relationship Id="rId7" Type="http://schemas.openxmlformats.org/officeDocument/2006/relationships/image" Target="../media/image63.emf"/><Relationship Id="rId8" Type="http://schemas.openxmlformats.org/officeDocument/2006/relationships/oleObject" Target="../embeddings/oleObject133.bin"/><Relationship Id="rId9" Type="http://schemas.openxmlformats.org/officeDocument/2006/relationships/image" Target="../media/image65.emf"/><Relationship Id="rId10" Type="http://schemas.openxmlformats.org/officeDocument/2006/relationships/oleObject" Target="../embeddings/oleObject134.bin"/></Relationships>
</file>

<file path=ppt/slides/_rels/slide81.xml.rels><?xml version="1.0" encoding="UTF-8" standalone="yes"?>
<Relationships xmlns="http://schemas.openxmlformats.org/package/2006/relationships"><Relationship Id="rId11" Type="http://schemas.openxmlformats.org/officeDocument/2006/relationships/image" Target="../media/image64.emf"/><Relationship Id="rId12" Type="http://schemas.openxmlformats.org/officeDocument/2006/relationships/oleObject" Target="../embeddings/oleObject141.bin"/><Relationship Id="rId13" Type="http://schemas.openxmlformats.org/officeDocument/2006/relationships/image" Target="../media/image69.emf"/><Relationship Id="rId14" Type="http://schemas.openxmlformats.org/officeDocument/2006/relationships/oleObject" Target="../embeddings/oleObject142.bin"/><Relationship Id="rId15" Type="http://schemas.openxmlformats.org/officeDocument/2006/relationships/image" Target="../media/image70.emf"/><Relationship Id="rId1" Type="http://schemas.openxmlformats.org/officeDocument/2006/relationships/vmlDrawing" Target="../drawings/vmlDrawing42.vml"/><Relationship Id="rId2" Type="http://schemas.openxmlformats.org/officeDocument/2006/relationships/slideLayout" Target="../slideLayouts/slideLayout2.xml"/><Relationship Id="rId3" Type="http://schemas.openxmlformats.org/officeDocument/2006/relationships/notesSlide" Target="../notesSlides/notesSlide81.xml"/><Relationship Id="rId4" Type="http://schemas.openxmlformats.org/officeDocument/2006/relationships/oleObject" Target="../embeddings/oleObject137.bin"/><Relationship Id="rId5" Type="http://schemas.openxmlformats.org/officeDocument/2006/relationships/image" Target="../media/image52.emf"/><Relationship Id="rId6" Type="http://schemas.openxmlformats.org/officeDocument/2006/relationships/oleObject" Target="../embeddings/oleObject138.bin"/><Relationship Id="rId7" Type="http://schemas.openxmlformats.org/officeDocument/2006/relationships/image" Target="../media/image63.emf"/><Relationship Id="rId8" Type="http://schemas.openxmlformats.org/officeDocument/2006/relationships/oleObject" Target="../embeddings/oleObject139.bin"/><Relationship Id="rId9" Type="http://schemas.openxmlformats.org/officeDocument/2006/relationships/image" Target="../media/image65.emf"/><Relationship Id="rId10" Type="http://schemas.openxmlformats.org/officeDocument/2006/relationships/oleObject" Target="../embeddings/oleObject140.bin"/></Relationships>
</file>

<file path=ppt/slides/_rels/slide82.xml.rels><?xml version="1.0" encoding="UTF-8" standalone="yes"?>
<Relationships xmlns="http://schemas.openxmlformats.org/package/2006/relationships"><Relationship Id="rId11" Type="http://schemas.openxmlformats.org/officeDocument/2006/relationships/image" Target="../media/image64.emf"/><Relationship Id="rId12" Type="http://schemas.openxmlformats.org/officeDocument/2006/relationships/oleObject" Target="../embeddings/oleObject147.bin"/><Relationship Id="rId13" Type="http://schemas.openxmlformats.org/officeDocument/2006/relationships/image" Target="../media/image69.emf"/><Relationship Id="rId14" Type="http://schemas.openxmlformats.org/officeDocument/2006/relationships/oleObject" Target="../embeddings/oleObject148.bin"/><Relationship Id="rId15" Type="http://schemas.openxmlformats.org/officeDocument/2006/relationships/image" Target="../media/image70.emf"/><Relationship Id="rId1" Type="http://schemas.openxmlformats.org/officeDocument/2006/relationships/vmlDrawing" Target="../drawings/vmlDrawing43.vml"/><Relationship Id="rId2" Type="http://schemas.openxmlformats.org/officeDocument/2006/relationships/slideLayout" Target="../slideLayouts/slideLayout2.xml"/><Relationship Id="rId3" Type="http://schemas.openxmlformats.org/officeDocument/2006/relationships/notesSlide" Target="../notesSlides/notesSlide82.xml"/><Relationship Id="rId4" Type="http://schemas.openxmlformats.org/officeDocument/2006/relationships/oleObject" Target="../embeddings/oleObject143.bin"/><Relationship Id="rId5" Type="http://schemas.openxmlformats.org/officeDocument/2006/relationships/image" Target="../media/image52.emf"/><Relationship Id="rId6" Type="http://schemas.openxmlformats.org/officeDocument/2006/relationships/oleObject" Target="../embeddings/oleObject144.bin"/><Relationship Id="rId7" Type="http://schemas.openxmlformats.org/officeDocument/2006/relationships/image" Target="../media/image63.emf"/><Relationship Id="rId8" Type="http://schemas.openxmlformats.org/officeDocument/2006/relationships/oleObject" Target="../embeddings/oleObject145.bin"/><Relationship Id="rId9" Type="http://schemas.openxmlformats.org/officeDocument/2006/relationships/image" Target="../media/image65.emf"/><Relationship Id="rId10" Type="http://schemas.openxmlformats.org/officeDocument/2006/relationships/oleObject" Target="../embeddings/oleObject146.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4" Type="http://schemas.openxmlformats.org/officeDocument/2006/relationships/oleObject" Target="../embeddings/oleObject149.bin"/><Relationship Id="rId5" Type="http://schemas.openxmlformats.org/officeDocument/2006/relationships/image" Target="../media/image71.emf"/><Relationship Id="rId6" Type="http://schemas.openxmlformats.org/officeDocument/2006/relationships/oleObject" Target="../embeddings/oleObject150.bin"/><Relationship Id="rId7" Type="http://schemas.openxmlformats.org/officeDocument/2006/relationships/image" Target="../media/image72.emf"/><Relationship Id="rId8" Type="http://schemas.openxmlformats.org/officeDocument/2006/relationships/image" Target="../media/image1.png"/><Relationship Id="rId1" Type="http://schemas.openxmlformats.org/officeDocument/2006/relationships/vmlDrawing" Target="../drawings/vmlDrawing44.vml"/><Relationship Id="rId2"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4" Type="http://schemas.openxmlformats.org/officeDocument/2006/relationships/image" Target="../media/image1.png"/><Relationship Id="rId5" Type="http://schemas.openxmlformats.org/officeDocument/2006/relationships/oleObject" Target="../embeddings/oleObject151.bin"/><Relationship Id="rId6" Type="http://schemas.openxmlformats.org/officeDocument/2006/relationships/image" Target="../media/image71.emf"/><Relationship Id="rId7" Type="http://schemas.openxmlformats.org/officeDocument/2006/relationships/oleObject" Target="../embeddings/oleObject152.bin"/><Relationship Id="rId8" Type="http://schemas.openxmlformats.org/officeDocument/2006/relationships/image" Target="../media/image72.emf"/><Relationship Id="rId1" Type="http://schemas.openxmlformats.org/officeDocument/2006/relationships/vmlDrawing" Target="../drawings/vmlDrawing45.v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4" Type="http://schemas.openxmlformats.org/officeDocument/2006/relationships/image" Target="../media/image1.png"/><Relationship Id="rId5" Type="http://schemas.openxmlformats.org/officeDocument/2006/relationships/oleObject" Target="../embeddings/oleObject153.bin"/><Relationship Id="rId6" Type="http://schemas.openxmlformats.org/officeDocument/2006/relationships/image" Target="../media/image71.emf"/><Relationship Id="rId7" Type="http://schemas.openxmlformats.org/officeDocument/2006/relationships/oleObject" Target="../embeddings/oleObject154.bin"/><Relationship Id="rId8" Type="http://schemas.openxmlformats.org/officeDocument/2006/relationships/image" Target="../media/image72.emf"/><Relationship Id="rId1" Type="http://schemas.openxmlformats.org/officeDocument/2006/relationships/vmlDrawing" Target="../drawings/vmlDrawing46.v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4" Type="http://schemas.openxmlformats.org/officeDocument/2006/relationships/image" Target="../media/image1.png"/><Relationship Id="rId5" Type="http://schemas.openxmlformats.org/officeDocument/2006/relationships/oleObject" Target="../embeddings/oleObject155.bin"/><Relationship Id="rId6" Type="http://schemas.openxmlformats.org/officeDocument/2006/relationships/image" Target="../media/image71.emf"/><Relationship Id="rId7" Type="http://schemas.openxmlformats.org/officeDocument/2006/relationships/oleObject" Target="../embeddings/oleObject156.bin"/><Relationship Id="rId8" Type="http://schemas.openxmlformats.org/officeDocument/2006/relationships/image" Target="../media/image72.emf"/><Relationship Id="rId1" Type="http://schemas.openxmlformats.org/officeDocument/2006/relationships/vmlDrawing" Target="../drawings/vmlDrawing47.vml"/><Relationship Id="rId2"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4" Type="http://schemas.openxmlformats.org/officeDocument/2006/relationships/oleObject" Target="../embeddings/oleObject157.bin"/><Relationship Id="rId5" Type="http://schemas.openxmlformats.org/officeDocument/2006/relationships/image" Target="../media/image77.emf"/><Relationship Id="rId6" Type="http://schemas.openxmlformats.org/officeDocument/2006/relationships/image" Target="../media/image1.png"/><Relationship Id="rId1" Type="http://schemas.openxmlformats.org/officeDocument/2006/relationships/vmlDrawing" Target="../drawings/vmlDrawing48.vml"/><Relationship Id="rId2"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Intro to Control Theory for LIGO People</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22033EDB-169B-9A40-BDA9-44EE0641E66E}" type="slidenum">
              <a:rPr lang="en-US" smtClean="0"/>
              <a:t>1</a:t>
            </a:fld>
            <a:endParaRPr lang="en-US"/>
          </a:p>
        </p:txBody>
      </p:sp>
      <p:sp>
        <p:nvSpPr>
          <p:cNvPr id="5" name="TextBox 4"/>
          <p:cNvSpPr txBox="1"/>
          <p:nvPr/>
        </p:nvSpPr>
        <p:spPr>
          <a:xfrm>
            <a:off x="3915707" y="6363901"/>
            <a:ext cx="1441170" cy="369332"/>
          </a:xfrm>
          <a:prstGeom prst="rect">
            <a:avLst/>
          </a:prstGeom>
          <a:noFill/>
        </p:spPr>
        <p:txBody>
          <a:bodyPr wrap="none" rtlCol="0">
            <a:spAutoFit/>
          </a:bodyPr>
          <a:lstStyle/>
          <a:p>
            <a:r>
              <a:rPr lang="en-US" dirty="0" smtClean="0"/>
              <a:t>G1600726-v3</a:t>
            </a:r>
            <a:endParaRPr lang="en-US" dirty="0"/>
          </a:p>
        </p:txBody>
      </p:sp>
    </p:spTree>
    <p:extLst>
      <p:ext uri="{BB962C8B-B14F-4D97-AF65-F5344CB8AC3E}">
        <p14:creationId xmlns:p14="http://schemas.microsoft.com/office/powerpoint/2010/main" val="15977403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408" y="20646"/>
            <a:ext cx="7761271" cy="1143000"/>
          </a:xfrm>
        </p:spPr>
        <p:txBody>
          <a:bodyPr/>
          <a:lstStyle/>
          <a:p>
            <a:r>
              <a:rPr lang="en-US" dirty="0" smtClean="0"/>
              <a:t>Feedback loop block diagram</a:t>
            </a:r>
            <a:endParaRPr lang="en-US" dirty="0"/>
          </a:p>
        </p:txBody>
      </p:sp>
      <p:pic>
        <p:nvPicPr>
          <p:cNvPr id="3" name="Picture 2"/>
          <p:cNvPicPr>
            <a:picLocks noChangeAspect="1"/>
          </p:cNvPicPr>
          <p:nvPr/>
        </p:nvPicPr>
        <p:blipFill>
          <a:blip r:embed="rId3"/>
          <a:stretch>
            <a:fillRect/>
          </a:stretch>
        </p:blipFill>
        <p:spPr>
          <a:xfrm>
            <a:off x="222589" y="4000500"/>
            <a:ext cx="2857500" cy="2857500"/>
          </a:xfrm>
          <a:prstGeom prst="rect">
            <a:avLst/>
          </a:prstGeom>
        </p:spPr>
      </p:pic>
      <p:sp>
        <p:nvSpPr>
          <p:cNvPr id="4" name="TextBox 3"/>
          <p:cNvSpPr txBox="1"/>
          <p:nvPr/>
        </p:nvSpPr>
        <p:spPr>
          <a:xfrm>
            <a:off x="3774918" y="4749960"/>
            <a:ext cx="2185214" cy="461665"/>
          </a:xfrm>
          <a:prstGeom prst="rect">
            <a:avLst/>
          </a:prstGeom>
          <a:noFill/>
        </p:spPr>
        <p:txBody>
          <a:bodyPr wrap="none" rtlCol="0">
            <a:spAutoFit/>
          </a:bodyPr>
          <a:lstStyle/>
          <a:p>
            <a:r>
              <a:rPr lang="en-US" sz="2400" dirty="0" smtClean="0"/>
              <a:t>Current velocity</a:t>
            </a:r>
            <a:endParaRPr lang="en-US" sz="2400" dirty="0"/>
          </a:p>
        </p:txBody>
      </p:sp>
      <p:sp>
        <p:nvSpPr>
          <p:cNvPr id="5" name="TextBox 4"/>
          <p:cNvSpPr txBox="1"/>
          <p:nvPr/>
        </p:nvSpPr>
        <p:spPr>
          <a:xfrm>
            <a:off x="3667971" y="5979328"/>
            <a:ext cx="2185214" cy="461665"/>
          </a:xfrm>
          <a:prstGeom prst="rect">
            <a:avLst/>
          </a:prstGeom>
          <a:noFill/>
        </p:spPr>
        <p:txBody>
          <a:bodyPr wrap="none" rtlCol="0">
            <a:spAutoFit/>
          </a:bodyPr>
          <a:lstStyle/>
          <a:p>
            <a:r>
              <a:rPr lang="en-US" sz="2400" dirty="0" smtClean="0"/>
              <a:t>Desired velocity</a:t>
            </a:r>
            <a:endParaRPr lang="en-US" sz="2400" dirty="0"/>
          </a:p>
        </p:txBody>
      </p:sp>
      <p:cxnSp>
        <p:nvCxnSpPr>
          <p:cNvPr id="6" name="Straight Arrow Connector 5"/>
          <p:cNvCxnSpPr/>
          <p:nvPr/>
        </p:nvCxnSpPr>
        <p:spPr>
          <a:xfrm flipH="1">
            <a:off x="3080089" y="5047633"/>
            <a:ext cx="694829" cy="23083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973143" y="6237573"/>
            <a:ext cx="694828"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559055" y="1884948"/>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0000"/>
                </a:solidFill>
              </a:rPr>
              <a:t>Car</a:t>
            </a:r>
            <a:endParaRPr lang="en-US" sz="36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Velocity sensor</a:t>
            </a:r>
            <a:endParaRPr lang="en-US" sz="2400" dirty="0">
              <a:solidFill>
                <a:srgbClr val="000000"/>
              </a:solidFill>
            </a:endParaRPr>
          </a:p>
        </p:txBody>
      </p:sp>
      <p:cxnSp>
        <p:nvCxnSpPr>
          <p:cNvPr id="11" name="Straight Arrow Connector 10"/>
          <p:cNvCxnSpPr>
            <a:stCxn id="8" idx="3"/>
          </p:cNvCxnSpPr>
          <p:nvPr/>
        </p:nvCxnSpPr>
        <p:spPr>
          <a:xfrm flipV="1">
            <a:off x="7016213" y="2312736"/>
            <a:ext cx="155290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59292" cy="830997"/>
          </a:xfrm>
          <a:prstGeom prst="rect">
            <a:avLst/>
          </a:prstGeom>
          <a:noFill/>
        </p:spPr>
        <p:txBody>
          <a:bodyPr wrap="none" rtlCol="0">
            <a:spAutoFit/>
          </a:bodyPr>
          <a:lstStyle/>
          <a:p>
            <a:r>
              <a:rPr lang="en-US" sz="2400" dirty="0" smtClean="0"/>
              <a:t>Current</a:t>
            </a:r>
          </a:p>
          <a:p>
            <a:r>
              <a:rPr lang="en-US" sz="2400" dirty="0" smtClean="0"/>
              <a:t>velocity</a:t>
            </a:r>
            <a:endParaRPr lang="en-US" sz="2400" dirty="0"/>
          </a:p>
        </p:txBody>
      </p:sp>
      <p:cxnSp>
        <p:nvCxnSpPr>
          <p:cNvPr id="28" name="Straight Arrow Connector 27"/>
          <p:cNvCxnSpPr>
            <a:stCxn id="19" idx="6"/>
            <a:endCxn id="49" idx="1"/>
          </p:cNvCxnSpPr>
          <p:nvPr/>
        </p:nvCxnSpPr>
        <p:spPr>
          <a:xfrm flipV="1">
            <a:off x="1982153" y="2312736"/>
            <a:ext cx="975436"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59292" cy="830997"/>
          </a:xfrm>
          <a:prstGeom prst="rect">
            <a:avLst/>
          </a:prstGeom>
          <a:noFill/>
        </p:spPr>
        <p:txBody>
          <a:bodyPr wrap="none" rtlCol="0">
            <a:spAutoFit/>
          </a:bodyPr>
          <a:lstStyle/>
          <a:p>
            <a:r>
              <a:rPr lang="en-US" sz="2400" dirty="0" smtClean="0"/>
              <a:t>Desired</a:t>
            </a:r>
          </a:p>
          <a:p>
            <a:r>
              <a:rPr lang="en-US" sz="2400" dirty="0" smtClean="0"/>
              <a:t>velocity</a:t>
            </a:r>
            <a:endParaRPr lang="en-US" sz="2400" dirty="0"/>
          </a:p>
        </p:txBody>
      </p:sp>
      <p:sp>
        <p:nvSpPr>
          <p:cNvPr id="47" name="TextBox 46"/>
          <p:cNvSpPr txBox="1"/>
          <p:nvPr/>
        </p:nvSpPr>
        <p:spPr>
          <a:xfrm>
            <a:off x="2022257" y="1830560"/>
            <a:ext cx="819155" cy="461665"/>
          </a:xfrm>
          <a:prstGeom prst="rect">
            <a:avLst/>
          </a:prstGeom>
          <a:noFill/>
        </p:spPr>
        <p:txBody>
          <a:bodyPr wrap="none" rtlCol="0">
            <a:spAutoFit/>
          </a:bodyPr>
          <a:lstStyle/>
          <a:p>
            <a:r>
              <a:rPr lang="en-US" sz="2400" dirty="0" smtClean="0"/>
              <a:t>Error</a:t>
            </a:r>
            <a:endParaRPr lang="en-US" sz="2400" dirty="0"/>
          </a:p>
        </p:txBody>
      </p:sp>
      <p:sp>
        <p:nvSpPr>
          <p:cNvPr id="49" name="Rectangle 48"/>
          <p:cNvSpPr/>
          <p:nvPr/>
        </p:nvSpPr>
        <p:spPr>
          <a:xfrm>
            <a:off x="2957589" y="1884946"/>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Gas flow actuator</a:t>
            </a:r>
            <a:endParaRPr lang="en-US" sz="2000" dirty="0">
              <a:solidFill>
                <a:srgbClr val="000000"/>
              </a:solidFill>
            </a:endParaRPr>
          </a:p>
        </p:txBody>
      </p:sp>
      <p:sp>
        <p:nvSpPr>
          <p:cNvPr id="53" name="TextBox 52"/>
          <p:cNvSpPr txBox="1"/>
          <p:nvPr/>
        </p:nvSpPr>
        <p:spPr>
          <a:xfrm>
            <a:off x="4580973" y="1496360"/>
            <a:ext cx="729887" cy="830997"/>
          </a:xfrm>
          <a:prstGeom prst="rect">
            <a:avLst/>
          </a:prstGeom>
          <a:noFill/>
        </p:spPr>
        <p:txBody>
          <a:bodyPr wrap="none" rtlCol="0">
            <a:spAutoFit/>
          </a:bodyPr>
          <a:lstStyle/>
          <a:p>
            <a:r>
              <a:rPr lang="en-US" sz="2400" dirty="0" smtClean="0"/>
              <a:t>Gas</a:t>
            </a:r>
          </a:p>
          <a:p>
            <a:r>
              <a:rPr lang="en-US" sz="2400" dirty="0" smtClean="0"/>
              <a:t>flow</a:t>
            </a:r>
            <a:endParaRPr lang="en-US" sz="2400" dirty="0"/>
          </a:p>
        </p:txBody>
      </p:sp>
      <p:cxnSp>
        <p:nvCxnSpPr>
          <p:cNvPr id="54" name="Straight Arrow Connector 53"/>
          <p:cNvCxnSpPr>
            <a:stCxn id="49" idx="3"/>
            <a:endCxn id="8" idx="1"/>
          </p:cNvCxnSpPr>
          <p:nvPr/>
        </p:nvCxnSpPr>
        <p:spPr>
          <a:xfrm>
            <a:off x="4414747" y="2312736"/>
            <a:ext cx="1144308"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stCxn id="9" idx="1"/>
            <a:endCxn id="19" idx="4"/>
          </p:cNvCxnSpPr>
          <p:nvPr/>
        </p:nvCxnSpPr>
        <p:spPr>
          <a:xfrm rot="10800000">
            <a:off x="1707833" y="2593472"/>
            <a:ext cx="2394110" cy="1021348"/>
          </a:xfrm>
          <a:prstGeom prst="bentConnector2">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grpSp>
        <p:nvGrpSpPr>
          <p:cNvPr id="79" name="Group 78"/>
          <p:cNvGrpSpPr/>
          <p:nvPr/>
        </p:nvGrpSpPr>
        <p:grpSpPr>
          <a:xfrm>
            <a:off x="23813" y="0"/>
            <a:ext cx="9144000" cy="1213015"/>
            <a:chOff x="23813" y="0"/>
            <a:chExt cx="9144000" cy="1213015"/>
          </a:xfrm>
        </p:grpSpPr>
        <p:pic>
          <p:nvPicPr>
            <p:cNvPr id="8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81" name="Straight Connector 8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82" name="Slide Number Placeholder 81"/>
          <p:cNvSpPr>
            <a:spLocks noGrp="1"/>
          </p:cNvSpPr>
          <p:nvPr>
            <p:ph type="sldNum" sz="quarter" idx="12"/>
          </p:nvPr>
        </p:nvSpPr>
        <p:spPr/>
        <p:txBody>
          <a:bodyPr/>
          <a:lstStyle/>
          <a:p>
            <a:fld id="{22033EDB-169B-9A40-BDA9-44EE0641E66E}" type="slidenum">
              <a:rPr lang="en-US" smtClean="0"/>
              <a:t>10</a:t>
            </a:fld>
            <a:endParaRPr lang="en-US"/>
          </a:p>
        </p:txBody>
      </p:sp>
      <p:pic>
        <p:nvPicPr>
          <p:cNvPr id="10" name="Picture 9" descr="UnstableRespons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0132" y="4460171"/>
            <a:ext cx="3054152" cy="1698872"/>
          </a:xfrm>
          <a:prstGeom prst="rect">
            <a:avLst/>
          </a:prstGeom>
        </p:spPr>
      </p:pic>
      <p:sp>
        <p:nvSpPr>
          <p:cNvPr id="12" name="TextBox 11"/>
          <p:cNvSpPr txBox="1"/>
          <p:nvPr/>
        </p:nvSpPr>
        <p:spPr>
          <a:xfrm>
            <a:off x="6431899" y="4206853"/>
            <a:ext cx="2265188" cy="400110"/>
          </a:xfrm>
          <a:prstGeom prst="rect">
            <a:avLst/>
          </a:prstGeom>
          <a:noFill/>
        </p:spPr>
        <p:txBody>
          <a:bodyPr wrap="none" rtlCol="0">
            <a:spAutoFit/>
          </a:bodyPr>
          <a:lstStyle/>
          <a:p>
            <a:r>
              <a:rPr lang="en-US" sz="2000" dirty="0" smtClean="0"/>
              <a:t>In general unstable!</a:t>
            </a:r>
            <a:endParaRPr lang="en-US" sz="2000" dirty="0"/>
          </a:p>
        </p:txBody>
      </p:sp>
    </p:spTree>
    <p:extLst>
      <p:ext uri="{BB962C8B-B14F-4D97-AF65-F5344CB8AC3E}">
        <p14:creationId xmlns:p14="http://schemas.microsoft.com/office/powerpoint/2010/main" val="388058470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517" y="3175"/>
            <a:ext cx="8229600" cy="1143000"/>
          </a:xfrm>
        </p:spPr>
        <p:txBody>
          <a:bodyPr/>
          <a:lstStyle/>
          <a:p>
            <a:pPr algn="r"/>
            <a:r>
              <a:rPr lang="en-US" dirty="0" smtClean="0"/>
              <a:t>Control design: poles and zeros</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100</a:t>
            </a:fld>
            <a:endParaRPr lang="en-US"/>
          </a:p>
        </p:txBody>
      </p:sp>
      <p:pic>
        <p:nvPicPr>
          <p:cNvPr id="4" name="Picture 3" descr="poles_and_zeros_bo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grpSp>
        <p:nvGrpSpPr>
          <p:cNvPr id="5" name="Group 4"/>
          <p:cNvGrpSpPr/>
          <p:nvPr/>
        </p:nvGrpSpPr>
        <p:grpSpPr>
          <a:xfrm>
            <a:off x="23813" y="0"/>
            <a:ext cx="9144000" cy="1213015"/>
            <a:chOff x="23813" y="0"/>
            <a:chExt cx="9144000" cy="1213015"/>
          </a:xfrm>
        </p:grpSpPr>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1363953" y="3710641"/>
            <a:ext cx="3634328" cy="646331"/>
          </a:xfrm>
          <a:prstGeom prst="rect">
            <a:avLst/>
          </a:prstGeom>
          <a:solidFill>
            <a:srgbClr val="FFFFFF"/>
          </a:solidFill>
          <a:ln>
            <a:solidFill>
              <a:srgbClr val="000000"/>
            </a:solidFill>
          </a:ln>
        </p:spPr>
        <p:txBody>
          <a:bodyPr wrap="none" rtlCol="0">
            <a:spAutoFit/>
          </a:bodyPr>
          <a:lstStyle/>
          <a:p>
            <a:pPr marL="285750" indent="-285750">
              <a:buFont typeface="Arial"/>
              <a:buChar char="•"/>
            </a:pPr>
            <a:r>
              <a:rPr lang="en-US" dirty="0" smtClean="0"/>
              <a:t>LHP Poles: -90 </a:t>
            </a:r>
            <a:r>
              <a:rPr lang="en-US" dirty="0" err="1" smtClean="0"/>
              <a:t>deg</a:t>
            </a:r>
            <a:r>
              <a:rPr lang="en-US" dirty="0" smtClean="0"/>
              <a:t> phase, 1/f mag</a:t>
            </a:r>
          </a:p>
          <a:p>
            <a:pPr marL="285750" indent="-285750">
              <a:buFont typeface="Arial"/>
              <a:buChar char="•"/>
            </a:pPr>
            <a:r>
              <a:rPr lang="en-US" dirty="0" smtClean="0"/>
              <a:t>LHP Zeros: +90 </a:t>
            </a:r>
            <a:r>
              <a:rPr lang="en-US" dirty="0" err="1" smtClean="0"/>
              <a:t>deg</a:t>
            </a:r>
            <a:r>
              <a:rPr lang="en-US" dirty="0" smtClean="0"/>
              <a:t> phase, f mag</a:t>
            </a:r>
            <a:endParaRPr lang="en-US" dirty="0"/>
          </a:p>
        </p:txBody>
      </p:sp>
    </p:spTree>
    <p:extLst>
      <p:ext uri="{BB962C8B-B14F-4D97-AF65-F5344CB8AC3E}">
        <p14:creationId xmlns:p14="http://schemas.microsoft.com/office/powerpoint/2010/main" val="331121013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517" y="3175"/>
            <a:ext cx="8229600" cy="1143000"/>
          </a:xfrm>
        </p:spPr>
        <p:txBody>
          <a:bodyPr/>
          <a:lstStyle/>
          <a:p>
            <a:pPr algn="r"/>
            <a:r>
              <a:rPr lang="en-US" dirty="0" smtClean="0"/>
              <a:t>Control design: poles and zeros</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101</a:t>
            </a:fld>
            <a:endParaRPr lang="en-US"/>
          </a:p>
        </p:txBody>
      </p:sp>
      <p:pic>
        <p:nvPicPr>
          <p:cNvPr id="4" name="Picture 3" descr="poles_and_zeros_bo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grpSp>
        <p:nvGrpSpPr>
          <p:cNvPr id="5" name="Group 4"/>
          <p:cNvGrpSpPr/>
          <p:nvPr/>
        </p:nvGrpSpPr>
        <p:grpSpPr>
          <a:xfrm>
            <a:off x="23813" y="0"/>
            <a:ext cx="9144000" cy="1213015"/>
            <a:chOff x="23813" y="0"/>
            <a:chExt cx="9144000" cy="1213015"/>
          </a:xfrm>
        </p:grpSpPr>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1363953" y="3710641"/>
            <a:ext cx="3634328" cy="646331"/>
          </a:xfrm>
          <a:prstGeom prst="rect">
            <a:avLst/>
          </a:prstGeom>
          <a:solidFill>
            <a:srgbClr val="FFFFFF"/>
          </a:solidFill>
          <a:ln>
            <a:solidFill>
              <a:srgbClr val="000000"/>
            </a:solidFill>
          </a:ln>
        </p:spPr>
        <p:txBody>
          <a:bodyPr wrap="none" rtlCol="0">
            <a:spAutoFit/>
          </a:bodyPr>
          <a:lstStyle/>
          <a:p>
            <a:pPr marL="285750" indent="-285750">
              <a:buFont typeface="Arial"/>
              <a:buChar char="•"/>
            </a:pPr>
            <a:r>
              <a:rPr lang="en-US" dirty="0" smtClean="0"/>
              <a:t>LHP Poles: -90 </a:t>
            </a:r>
            <a:r>
              <a:rPr lang="en-US" dirty="0" err="1" smtClean="0"/>
              <a:t>deg</a:t>
            </a:r>
            <a:r>
              <a:rPr lang="en-US" dirty="0" smtClean="0"/>
              <a:t> phase, 1/f mag</a:t>
            </a:r>
          </a:p>
          <a:p>
            <a:pPr marL="285750" indent="-285750">
              <a:buFont typeface="Arial"/>
              <a:buChar char="•"/>
            </a:pPr>
            <a:r>
              <a:rPr lang="en-US" dirty="0" smtClean="0"/>
              <a:t>LHP Zeros: +90 </a:t>
            </a:r>
            <a:r>
              <a:rPr lang="en-US" dirty="0" err="1" smtClean="0"/>
              <a:t>deg</a:t>
            </a:r>
            <a:r>
              <a:rPr lang="en-US" dirty="0" smtClean="0"/>
              <a:t> phase, f mag</a:t>
            </a:r>
            <a:endParaRPr lang="en-US" dirty="0"/>
          </a:p>
        </p:txBody>
      </p:sp>
      <p:sp>
        <p:nvSpPr>
          <p:cNvPr id="9" name="TextBox 8"/>
          <p:cNvSpPr txBox="1"/>
          <p:nvPr/>
        </p:nvSpPr>
        <p:spPr>
          <a:xfrm>
            <a:off x="1363953" y="5661243"/>
            <a:ext cx="7814960" cy="646331"/>
          </a:xfrm>
          <a:prstGeom prst="rect">
            <a:avLst/>
          </a:prstGeom>
          <a:solidFill>
            <a:srgbClr val="FFFFFF"/>
          </a:solidFill>
          <a:ln>
            <a:solidFill>
              <a:srgbClr val="000000"/>
            </a:solidFill>
            <a:prstDash val="dash"/>
          </a:ln>
        </p:spPr>
        <p:txBody>
          <a:bodyPr wrap="none" rtlCol="0">
            <a:spAutoFit/>
          </a:bodyPr>
          <a:lstStyle/>
          <a:p>
            <a:pPr marL="285750" indent="-285750">
              <a:buFont typeface="Arial"/>
              <a:buChar char="•"/>
            </a:pPr>
            <a:r>
              <a:rPr lang="en-US" dirty="0"/>
              <a:t>R</a:t>
            </a:r>
            <a:r>
              <a:rPr lang="en-US" dirty="0" smtClean="0"/>
              <a:t>HP Poles: +90 </a:t>
            </a:r>
            <a:r>
              <a:rPr lang="en-US" dirty="0" err="1" smtClean="0"/>
              <a:t>deg</a:t>
            </a:r>
            <a:r>
              <a:rPr lang="en-US" dirty="0" smtClean="0"/>
              <a:t> phase, 1/f mag (unstable)</a:t>
            </a:r>
          </a:p>
          <a:p>
            <a:pPr marL="285750" indent="-285750">
              <a:buFont typeface="Arial"/>
              <a:buChar char="•"/>
            </a:pPr>
            <a:r>
              <a:rPr lang="en-US" dirty="0"/>
              <a:t>R</a:t>
            </a:r>
            <a:r>
              <a:rPr lang="en-US" dirty="0" smtClean="0"/>
              <a:t>HP Zeros: -90 </a:t>
            </a:r>
            <a:r>
              <a:rPr lang="en-US" dirty="0" err="1" smtClean="0"/>
              <a:t>deg</a:t>
            </a:r>
            <a:r>
              <a:rPr lang="en-US" dirty="0" smtClean="0"/>
              <a:t> phase, f mag (stable, but usually make feedback less stable)</a:t>
            </a:r>
            <a:endParaRPr lang="en-US" dirty="0"/>
          </a:p>
        </p:txBody>
      </p:sp>
      <p:sp>
        <p:nvSpPr>
          <p:cNvPr id="10" name="TextBox 9"/>
          <p:cNvSpPr txBox="1"/>
          <p:nvPr/>
        </p:nvSpPr>
        <p:spPr>
          <a:xfrm>
            <a:off x="1358138" y="5294005"/>
            <a:ext cx="6218882" cy="369332"/>
          </a:xfrm>
          <a:prstGeom prst="rect">
            <a:avLst/>
          </a:prstGeom>
          <a:solidFill>
            <a:schemeClr val="bg1"/>
          </a:solidFill>
          <a:ln>
            <a:solidFill>
              <a:schemeClr val="tx1"/>
            </a:solidFill>
            <a:prstDash val="dash"/>
          </a:ln>
        </p:spPr>
        <p:txBody>
          <a:bodyPr wrap="none" rtlCol="0">
            <a:spAutoFit/>
          </a:bodyPr>
          <a:lstStyle/>
          <a:p>
            <a:r>
              <a:rPr lang="en-US" dirty="0" smtClean="0"/>
              <a:t>Note, don’t ever use these unless you have a really good reason:</a:t>
            </a:r>
            <a:endParaRPr lang="en-US" dirty="0"/>
          </a:p>
        </p:txBody>
      </p:sp>
    </p:spTree>
    <p:extLst>
      <p:ext uri="{BB962C8B-B14F-4D97-AF65-F5344CB8AC3E}">
        <p14:creationId xmlns:p14="http://schemas.microsoft.com/office/powerpoint/2010/main" val="3289020275"/>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102</a:t>
            </a:fld>
            <a:endParaRPr lang="en-US"/>
          </a:p>
        </p:txBody>
      </p:sp>
      <p:pic>
        <p:nvPicPr>
          <p:cNvPr id="4" name="Picture 3" descr="poles_and_zeros_bo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8" name="TextBox 7"/>
          <p:cNvSpPr txBox="1"/>
          <p:nvPr/>
        </p:nvSpPr>
        <p:spPr>
          <a:xfrm>
            <a:off x="1341072" y="3571743"/>
            <a:ext cx="6827608" cy="369332"/>
          </a:xfrm>
          <a:prstGeom prst="rect">
            <a:avLst/>
          </a:prstGeom>
          <a:solidFill>
            <a:srgbClr val="FFFFFF"/>
          </a:solidFill>
          <a:ln>
            <a:solidFill>
              <a:srgbClr val="000000"/>
            </a:solidFill>
          </a:ln>
        </p:spPr>
        <p:txBody>
          <a:bodyPr wrap="square" rtlCol="0">
            <a:spAutoFit/>
          </a:bodyPr>
          <a:lstStyle/>
          <a:p>
            <a:r>
              <a:rPr lang="en-US" dirty="0" smtClean="0"/>
              <a:t>Use poles at frequencies </a:t>
            </a:r>
            <a:r>
              <a:rPr lang="en-US" dirty="0"/>
              <a:t>&lt; </a:t>
            </a:r>
            <a:r>
              <a:rPr lang="en-US" dirty="0" err="1" smtClean="0"/>
              <a:t>ugf</a:t>
            </a:r>
            <a:r>
              <a:rPr lang="en-US" dirty="0" smtClean="0"/>
              <a:t> </a:t>
            </a:r>
            <a:r>
              <a:rPr lang="en-US" dirty="0"/>
              <a:t>to get high </a:t>
            </a:r>
            <a:r>
              <a:rPr lang="en-US" dirty="0" smtClean="0"/>
              <a:t>magnitude at low frequency</a:t>
            </a:r>
            <a:endParaRPr lang="en-US" dirty="0"/>
          </a:p>
        </p:txBody>
      </p:sp>
      <p:sp>
        <p:nvSpPr>
          <p:cNvPr id="9" name="Title 1"/>
          <p:cNvSpPr>
            <a:spLocks noGrp="1"/>
          </p:cNvSpPr>
          <p:nvPr>
            <p:ph type="title"/>
          </p:nvPr>
        </p:nvSpPr>
        <p:spPr>
          <a:xfrm>
            <a:off x="840517" y="3175"/>
            <a:ext cx="8229600" cy="1143000"/>
          </a:xfrm>
        </p:spPr>
        <p:txBody>
          <a:bodyPr/>
          <a:lstStyle/>
          <a:p>
            <a:pPr algn="r"/>
            <a:r>
              <a:rPr lang="en-US" dirty="0" smtClean="0"/>
              <a:t>Control design: poles and zeros</a:t>
            </a:r>
            <a:endParaRPr lang="en-US" dirty="0"/>
          </a:p>
        </p:txBody>
      </p:sp>
      <p:grpSp>
        <p:nvGrpSpPr>
          <p:cNvPr id="10" name="Group 9"/>
          <p:cNvGrpSpPr/>
          <p:nvPr/>
        </p:nvGrpSpPr>
        <p:grpSpPr>
          <a:xfrm>
            <a:off x="23813" y="0"/>
            <a:ext cx="9144000" cy="1213015"/>
            <a:chOff x="23813" y="0"/>
            <a:chExt cx="9144000" cy="1213015"/>
          </a:xfrm>
        </p:grpSpPr>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2" name="Straight Connector 11"/>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473001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103</a:t>
            </a:fld>
            <a:endParaRPr lang="en-US"/>
          </a:p>
        </p:txBody>
      </p:sp>
      <p:pic>
        <p:nvPicPr>
          <p:cNvPr id="4" name="Picture 3" descr="poles_and_zeros_bo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5" name="TextBox 4"/>
          <p:cNvSpPr txBox="1"/>
          <p:nvPr/>
        </p:nvSpPr>
        <p:spPr>
          <a:xfrm>
            <a:off x="1363953" y="3525975"/>
            <a:ext cx="6763390" cy="369332"/>
          </a:xfrm>
          <a:prstGeom prst="rect">
            <a:avLst/>
          </a:prstGeom>
          <a:solidFill>
            <a:srgbClr val="FFFFFF"/>
          </a:solidFill>
          <a:ln>
            <a:solidFill>
              <a:srgbClr val="000000"/>
            </a:solidFill>
          </a:ln>
        </p:spPr>
        <p:txBody>
          <a:bodyPr wrap="none" rtlCol="0">
            <a:spAutoFit/>
          </a:bodyPr>
          <a:lstStyle/>
          <a:p>
            <a:r>
              <a:rPr lang="en-US" dirty="0"/>
              <a:t>Use poles at frequencies &lt; </a:t>
            </a:r>
            <a:r>
              <a:rPr lang="en-US" dirty="0" err="1" smtClean="0"/>
              <a:t>ugf</a:t>
            </a:r>
            <a:r>
              <a:rPr lang="en-US" dirty="0" smtClean="0"/>
              <a:t> </a:t>
            </a:r>
            <a:r>
              <a:rPr lang="en-US" dirty="0"/>
              <a:t>to get high magnitude at low frequency</a:t>
            </a:r>
          </a:p>
        </p:txBody>
      </p:sp>
      <p:sp>
        <p:nvSpPr>
          <p:cNvPr id="7" name="TextBox 6"/>
          <p:cNvSpPr txBox="1"/>
          <p:nvPr/>
        </p:nvSpPr>
        <p:spPr>
          <a:xfrm>
            <a:off x="1363953" y="3962230"/>
            <a:ext cx="6434048" cy="369332"/>
          </a:xfrm>
          <a:prstGeom prst="rect">
            <a:avLst/>
          </a:prstGeom>
          <a:solidFill>
            <a:srgbClr val="FFFFFF"/>
          </a:solidFill>
          <a:ln>
            <a:solidFill>
              <a:srgbClr val="000000"/>
            </a:solidFill>
          </a:ln>
        </p:spPr>
        <p:txBody>
          <a:bodyPr wrap="none" rtlCol="0">
            <a:spAutoFit/>
          </a:bodyPr>
          <a:lstStyle/>
          <a:p>
            <a:r>
              <a:rPr lang="en-US" dirty="0" smtClean="0"/>
              <a:t>Use poles at frequencies &gt; </a:t>
            </a:r>
            <a:r>
              <a:rPr lang="en-US" dirty="0" err="1" smtClean="0"/>
              <a:t>ugf</a:t>
            </a:r>
            <a:r>
              <a:rPr lang="en-US" dirty="0" smtClean="0"/>
              <a:t> </a:t>
            </a:r>
            <a:r>
              <a:rPr lang="en-US" dirty="0"/>
              <a:t>to </a:t>
            </a:r>
            <a:r>
              <a:rPr lang="en-US" dirty="0" smtClean="0"/>
              <a:t>filter high frequency sensor noise</a:t>
            </a:r>
            <a:endParaRPr lang="en-US" dirty="0"/>
          </a:p>
        </p:txBody>
      </p:sp>
      <p:sp>
        <p:nvSpPr>
          <p:cNvPr id="8" name="Title 1"/>
          <p:cNvSpPr txBox="1">
            <a:spLocks/>
          </p:cNvSpPr>
          <p:nvPr/>
        </p:nvSpPr>
        <p:spPr>
          <a:xfrm>
            <a:off x="840517" y="18634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smtClean="0"/>
              <a:t>Control design: poles and zeros</a:t>
            </a:r>
            <a:endParaRPr lang="en-US" dirty="0"/>
          </a:p>
        </p:txBody>
      </p:sp>
      <p:grpSp>
        <p:nvGrpSpPr>
          <p:cNvPr id="9" name="Group 8"/>
          <p:cNvGrpSpPr/>
          <p:nvPr/>
        </p:nvGrpSpPr>
        <p:grpSpPr>
          <a:xfrm>
            <a:off x="23813" y="0"/>
            <a:ext cx="9144000" cy="1213015"/>
            <a:chOff x="23813" y="0"/>
            <a:chExt cx="9144000" cy="1213015"/>
          </a:xfrm>
        </p:grpSpPr>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1" name="Straight Connector 1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4889780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104</a:t>
            </a:fld>
            <a:endParaRPr lang="en-US"/>
          </a:p>
        </p:txBody>
      </p:sp>
      <p:pic>
        <p:nvPicPr>
          <p:cNvPr id="4" name="Picture 3" descr="poles_and_zeros_bo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5" name="TextBox 4"/>
          <p:cNvSpPr txBox="1"/>
          <p:nvPr/>
        </p:nvSpPr>
        <p:spPr>
          <a:xfrm>
            <a:off x="1363953" y="3525975"/>
            <a:ext cx="6250429" cy="369332"/>
          </a:xfrm>
          <a:prstGeom prst="rect">
            <a:avLst/>
          </a:prstGeom>
          <a:solidFill>
            <a:srgbClr val="FFFFFF"/>
          </a:solidFill>
          <a:ln>
            <a:solidFill>
              <a:srgbClr val="000000"/>
            </a:solidFill>
          </a:ln>
        </p:spPr>
        <p:txBody>
          <a:bodyPr wrap="none" rtlCol="0">
            <a:spAutoFit/>
          </a:bodyPr>
          <a:lstStyle/>
          <a:p>
            <a:r>
              <a:rPr lang="en-US" dirty="0" smtClean="0"/>
              <a:t>Use poles at low frequency </a:t>
            </a:r>
            <a:r>
              <a:rPr lang="en-US" dirty="0"/>
              <a:t>to get high magnitude </a:t>
            </a:r>
            <a:r>
              <a:rPr lang="en-US" dirty="0" smtClean="0"/>
              <a:t>before the </a:t>
            </a:r>
            <a:r>
              <a:rPr lang="en-US" dirty="0" err="1" smtClean="0"/>
              <a:t>ugf</a:t>
            </a:r>
            <a:r>
              <a:rPr lang="en-US" dirty="0" smtClean="0"/>
              <a:t> </a:t>
            </a:r>
            <a:endParaRPr lang="en-US" dirty="0"/>
          </a:p>
        </p:txBody>
      </p:sp>
      <p:sp>
        <p:nvSpPr>
          <p:cNvPr id="6" name="TextBox 5"/>
          <p:cNvSpPr txBox="1"/>
          <p:nvPr/>
        </p:nvSpPr>
        <p:spPr>
          <a:xfrm>
            <a:off x="2736959" y="5354284"/>
            <a:ext cx="5949841" cy="369332"/>
          </a:xfrm>
          <a:prstGeom prst="rect">
            <a:avLst/>
          </a:prstGeom>
          <a:solidFill>
            <a:srgbClr val="FFFFFF"/>
          </a:solidFill>
          <a:ln>
            <a:solidFill>
              <a:srgbClr val="000000"/>
            </a:solidFill>
          </a:ln>
        </p:spPr>
        <p:txBody>
          <a:bodyPr wrap="none" rtlCol="0">
            <a:spAutoFit/>
          </a:bodyPr>
          <a:lstStyle/>
          <a:p>
            <a:r>
              <a:rPr lang="en-US" dirty="0" smtClean="0"/>
              <a:t>Use zeros to boost the phase above -180 at the unity crossing</a:t>
            </a:r>
            <a:endParaRPr lang="en-US" dirty="0"/>
          </a:p>
        </p:txBody>
      </p:sp>
      <p:sp>
        <p:nvSpPr>
          <p:cNvPr id="7" name="TextBox 6"/>
          <p:cNvSpPr txBox="1"/>
          <p:nvPr/>
        </p:nvSpPr>
        <p:spPr>
          <a:xfrm>
            <a:off x="1363953" y="3962230"/>
            <a:ext cx="6186309" cy="369332"/>
          </a:xfrm>
          <a:prstGeom prst="rect">
            <a:avLst/>
          </a:prstGeom>
          <a:solidFill>
            <a:srgbClr val="FFFFFF"/>
          </a:solidFill>
          <a:ln>
            <a:solidFill>
              <a:srgbClr val="000000"/>
            </a:solidFill>
          </a:ln>
        </p:spPr>
        <p:txBody>
          <a:bodyPr wrap="none" rtlCol="0">
            <a:spAutoFit/>
          </a:bodyPr>
          <a:lstStyle/>
          <a:p>
            <a:r>
              <a:rPr lang="en-US" dirty="0" smtClean="0"/>
              <a:t>Use poles at high frequency </a:t>
            </a:r>
            <a:r>
              <a:rPr lang="en-US" dirty="0"/>
              <a:t>to </a:t>
            </a:r>
            <a:r>
              <a:rPr lang="en-US" dirty="0" smtClean="0"/>
              <a:t>filter sensor noise beyond the </a:t>
            </a:r>
            <a:r>
              <a:rPr lang="en-US" dirty="0" err="1" smtClean="0"/>
              <a:t>ugf</a:t>
            </a:r>
            <a:r>
              <a:rPr lang="en-US" dirty="0" smtClean="0"/>
              <a:t> </a:t>
            </a:r>
            <a:endParaRPr lang="en-US" dirty="0"/>
          </a:p>
        </p:txBody>
      </p:sp>
      <p:sp>
        <p:nvSpPr>
          <p:cNvPr id="9" name="Title 1"/>
          <p:cNvSpPr>
            <a:spLocks noGrp="1"/>
          </p:cNvSpPr>
          <p:nvPr>
            <p:ph type="title"/>
          </p:nvPr>
        </p:nvSpPr>
        <p:spPr>
          <a:xfrm>
            <a:off x="840517" y="3175"/>
            <a:ext cx="8229600" cy="1143000"/>
          </a:xfrm>
        </p:spPr>
        <p:txBody>
          <a:bodyPr/>
          <a:lstStyle/>
          <a:p>
            <a:pPr algn="r"/>
            <a:r>
              <a:rPr lang="en-US" dirty="0" smtClean="0"/>
              <a:t>Control design: poles and zeros</a:t>
            </a:r>
            <a:endParaRPr lang="en-US" dirty="0"/>
          </a:p>
        </p:txBody>
      </p:sp>
      <p:grpSp>
        <p:nvGrpSpPr>
          <p:cNvPr id="10" name="Group 9"/>
          <p:cNvGrpSpPr/>
          <p:nvPr/>
        </p:nvGrpSpPr>
        <p:grpSpPr>
          <a:xfrm>
            <a:off x="23813" y="0"/>
            <a:ext cx="9144000" cy="1213015"/>
            <a:chOff x="23813" y="0"/>
            <a:chExt cx="9144000" cy="1213015"/>
          </a:xfrm>
        </p:grpSpPr>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2" name="Straight Connector 11"/>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00196037"/>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105</a:t>
            </a:fld>
            <a:endParaRPr lang="en-US"/>
          </a:p>
        </p:txBody>
      </p:sp>
      <p:grpSp>
        <p:nvGrpSpPr>
          <p:cNvPr id="5" name="Group 4"/>
          <p:cNvGrpSpPr/>
          <p:nvPr/>
        </p:nvGrpSpPr>
        <p:grpSpPr>
          <a:xfrm>
            <a:off x="23813" y="0"/>
            <a:ext cx="9144000" cy="1213015"/>
            <a:chOff x="23813" y="0"/>
            <a:chExt cx="9144000" cy="1213015"/>
          </a:xfrm>
        </p:grpSpPr>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8" name="Title 1"/>
          <p:cNvSpPr>
            <a:spLocks noGrp="1"/>
          </p:cNvSpPr>
          <p:nvPr>
            <p:ph type="title"/>
          </p:nvPr>
        </p:nvSpPr>
        <p:spPr>
          <a:xfrm>
            <a:off x="388673" y="3175"/>
            <a:ext cx="8229600" cy="1143000"/>
          </a:xfrm>
        </p:spPr>
        <p:txBody>
          <a:bodyPr/>
          <a:lstStyle/>
          <a:p>
            <a:pPr algn="r"/>
            <a:r>
              <a:rPr lang="en-US" dirty="0" smtClean="0"/>
              <a:t>Control design: loop shaping</a:t>
            </a:r>
            <a:endParaRPr lang="en-US" dirty="0"/>
          </a:p>
        </p:txBody>
      </p:sp>
      <p:pic>
        <p:nvPicPr>
          <p:cNvPr id="9" name="Picture 8" descr="LGdesign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25118"/>
            <a:ext cx="9144000" cy="5086350"/>
          </a:xfrm>
          <a:prstGeom prst="rect">
            <a:avLst/>
          </a:prstGeom>
        </p:spPr>
      </p:pic>
      <p:sp>
        <p:nvSpPr>
          <p:cNvPr id="11" name="TextBox 10"/>
          <p:cNvSpPr txBox="1"/>
          <p:nvPr/>
        </p:nvSpPr>
        <p:spPr>
          <a:xfrm>
            <a:off x="48854" y="6504733"/>
            <a:ext cx="8939440" cy="338554"/>
          </a:xfrm>
          <a:prstGeom prst="rect">
            <a:avLst/>
          </a:prstGeom>
          <a:noFill/>
          <a:ln>
            <a:solidFill>
              <a:srgbClr val="000000"/>
            </a:solidFill>
          </a:ln>
        </p:spPr>
        <p:txBody>
          <a:bodyPr wrap="square" rtlCol="0">
            <a:spAutoFit/>
          </a:bodyPr>
          <a:lstStyle/>
          <a:p>
            <a:r>
              <a:rPr lang="en-US" sz="1600" dirty="0" err="1" smtClean="0"/>
              <a:t>Matlab</a:t>
            </a:r>
            <a:r>
              <a:rPr lang="en-US" sz="1600" dirty="0" smtClean="0"/>
              <a:t> for control filter: </a:t>
            </a:r>
            <a:r>
              <a:rPr lang="cs-CZ" sz="1600" dirty="0">
                <a:latin typeface="Courier"/>
                <a:cs typeface="Courier"/>
              </a:rPr>
              <a:t>C = zpk</a:t>
            </a:r>
            <a:r>
              <a:rPr lang="cs-CZ" sz="1600" dirty="0" smtClean="0">
                <a:latin typeface="Courier"/>
                <a:cs typeface="Courier"/>
              </a:rPr>
              <a:t>([],[],4.7e7)</a:t>
            </a:r>
            <a:endParaRPr lang="en-US" sz="1600" dirty="0">
              <a:latin typeface="Courier"/>
              <a:cs typeface="Courier"/>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766366805"/>
              </p:ext>
            </p:extLst>
          </p:nvPr>
        </p:nvGraphicFramePr>
        <p:xfrm>
          <a:off x="4305300" y="1382713"/>
          <a:ext cx="911225" cy="704850"/>
        </p:xfrm>
        <a:graphic>
          <a:graphicData uri="http://schemas.openxmlformats.org/presentationml/2006/ole">
            <mc:AlternateContent xmlns:mc="http://schemas.openxmlformats.org/markup-compatibility/2006">
              <mc:Choice xmlns:v="urn:schemas-microsoft-com:vml" Requires="v">
                <p:oleObj spid="_x0000_s141246" name="Equation" r:id="rId6" imgW="279400" imgH="215900" progId="Equation.3">
                  <p:embed/>
                </p:oleObj>
              </mc:Choice>
              <mc:Fallback>
                <p:oleObj name="Equation" r:id="rId6" imgW="279400" imgH="215900" progId="Equation.3">
                  <p:embed/>
                  <p:pic>
                    <p:nvPicPr>
                      <p:cNvPr id="0" name=""/>
                      <p:cNvPicPr/>
                      <p:nvPr/>
                    </p:nvPicPr>
                    <p:blipFill>
                      <a:blip r:embed="rId7"/>
                      <a:stretch>
                        <a:fillRect/>
                      </a:stretch>
                    </p:blipFill>
                    <p:spPr>
                      <a:xfrm>
                        <a:off x="4305300" y="1382713"/>
                        <a:ext cx="911225" cy="704850"/>
                      </a:xfrm>
                      <a:prstGeom prst="rect">
                        <a:avLst/>
                      </a:prstGeom>
                      <a:solidFill>
                        <a:srgbClr val="FFFFFF"/>
                      </a:solidFill>
                      <a:ln>
                        <a:noFill/>
                      </a:ln>
                    </p:spPr>
                  </p:pic>
                </p:oleObj>
              </mc:Fallback>
            </mc:AlternateContent>
          </a:graphicData>
        </a:graphic>
      </p:graphicFrame>
      <p:sp>
        <p:nvSpPr>
          <p:cNvPr id="13" name="TextBox 12"/>
          <p:cNvSpPr txBox="1"/>
          <p:nvPr/>
        </p:nvSpPr>
        <p:spPr>
          <a:xfrm>
            <a:off x="1318934" y="3823542"/>
            <a:ext cx="4275529" cy="369332"/>
          </a:xfrm>
          <a:prstGeom prst="rect">
            <a:avLst/>
          </a:prstGeom>
          <a:solidFill>
            <a:srgbClr val="FFFFFF"/>
          </a:solidFill>
          <a:ln>
            <a:solidFill>
              <a:schemeClr val="tx1"/>
            </a:solidFill>
          </a:ln>
        </p:spPr>
        <p:txBody>
          <a:bodyPr wrap="none" rtlCol="0">
            <a:spAutoFit/>
          </a:bodyPr>
          <a:lstStyle/>
          <a:p>
            <a:r>
              <a:rPr lang="en-US" dirty="0" smtClean="0"/>
              <a:t>First, set unity gain frequency (</a:t>
            </a:r>
            <a:r>
              <a:rPr lang="en-US" dirty="0" err="1" smtClean="0"/>
              <a:t>ugf</a:t>
            </a:r>
            <a:r>
              <a:rPr lang="en-US" dirty="0" smtClean="0"/>
              <a:t>) to 25 Hz</a:t>
            </a:r>
            <a:endParaRPr lang="en-US" dirty="0"/>
          </a:p>
        </p:txBody>
      </p:sp>
    </p:spTree>
    <p:extLst>
      <p:ext uri="{BB962C8B-B14F-4D97-AF65-F5344CB8AC3E}">
        <p14:creationId xmlns:p14="http://schemas.microsoft.com/office/powerpoint/2010/main" val="291623559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106</a:t>
            </a:fld>
            <a:endParaRPr lang="en-US"/>
          </a:p>
        </p:txBody>
      </p:sp>
      <p:grpSp>
        <p:nvGrpSpPr>
          <p:cNvPr id="5" name="Group 4"/>
          <p:cNvGrpSpPr/>
          <p:nvPr/>
        </p:nvGrpSpPr>
        <p:grpSpPr>
          <a:xfrm>
            <a:off x="23813" y="0"/>
            <a:ext cx="9144000" cy="1213015"/>
            <a:chOff x="23813" y="0"/>
            <a:chExt cx="9144000" cy="1213015"/>
          </a:xfrm>
        </p:grpSpPr>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8" name="Title 1"/>
          <p:cNvSpPr>
            <a:spLocks noGrp="1"/>
          </p:cNvSpPr>
          <p:nvPr>
            <p:ph type="title"/>
          </p:nvPr>
        </p:nvSpPr>
        <p:spPr>
          <a:xfrm>
            <a:off x="388673" y="3175"/>
            <a:ext cx="8229600" cy="1143000"/>
          </a:xfrm>
        </p:spPr>
        <p:txBody>
          <a:bodyPr/>
          <a:lstStyle/>
          <a:p>
            <a:pPr algn="r"/>
            <a:r>
              <a:rPr lang="en-US" dirty="0" smtClean="0"/>
              <a:t>Control design: loop shaping</a:t>
            </a:r>
            <a:endParaRPr lang="en-US" dirty="0"/>
          </a:p>
        </p:txBody>
      </p:sp>
      <p:pic>
        <p:nvPicPr>
          <p:cNvPr id="9" name="Picture 8" descr="LGdesign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25118"/>
            <a:ext cx="9144000" cy="5086350"/>
          </a:xfrm>
          <a:prstGeom prst="rect">
            <a:avLst/>
          </a:prstGeom>
        </p:spPr>
      </p:pic>
      <p:sp>
        <p:nvSpPr>
          <p:cNvPr id="11" name="TextBox 10"/>
          <p:cNvSpPr txBox="1"/>
          <p:nvPr/>
        </p:nvSpPr>
        <p:spPr>
          <a:xfrm>
            <a:off x="48854" y="6504733"/>
            <a:ext cx="8939440" cy="338554"/>
          </a:xfrm>
          <a:prstGeom prst="rect">
            <a:avLst/>
          </a:prstGeom>
          <a:noFill/>
          <a:ln>
            <a:solidFill>
              <a:srgbClr val="000000"/>
            </a:solidFill>
          </a:ln>
        </p:spPr>
        <p:txBody>
          <a:bodyPr wrap="square" rtlCol="0">
            <a:spAutoFit/>
          </a:bodyPr>
          <a:lstStyle/>
          <a:p>
            <a:r>
              <a:rPr lang="en-US" sz="1600" dirty="0" err="1" smtClean="0"/>
              <a:t>Matlab</a:t>
            </a:r>
            <a:r>
              <a:rPr lang="en-US" sz="1600" dirty="0" smtClean="0"/>
              <a:t> for control filter: </a:t>
            </a:r>
            <a:r>
              <a:rPr lang="cs-CZ" sz="1600" dirty="0">
                <a:latin typeface="Courier"/>
                <a:cs typeface="Courier"/>
              </a:rPr>
              <a:t>C = zpk(-2*pi</a:t>
            </a:r>
            <a:r>
              <a:rPr lang="cs-CZ" sz="1600" dirty="0" smtClean="0">
                <a:latin typeface="Courier"/>
                <a:cs typeface="Courier"/>
              </a:rPr>
              <a:t>*[2],</a:t>
            </a:r>
            <a:r>
              <a:rPr lang="cs-CZ" sz="1600" dirty="0">
                <a:latin typeface="Courier"/>
                <a:cs typeface="Courier"/>
              </a:rPr>
              <a:t>-2*pi*</a:t>
            </a:r>
            <a:r>
              <a:rPr lang="cs-CZ" sz="1600" dirty="0" smtClean="0">
                <a:latin typeface="Courier"/>
                <a:cs typeface="Courier"/>
              </a:rPr>
              <a:t>[0.01],4.7e7)</a:t>
            </a:r>
            <a:endParaRPr lang="en-US" sz="1600" dirty="0">
              <a:latin typeface="Courier"/>
              <a:cs typeface="Courier"/>
            </a:endParaRPr>
          </a:p>
        </p:txBody>
      </p:sp>
      <p:sp>
        <p:nvSpPr>
          <p:cNvPr id="13" name="TextBox 12"/>
          <p:cNvSpPr txBox="1"/>
          <p:nvPr/>
        </p:nvSpPr>
        <p:spPr>
          <a:xfrm>
            <a:off x="1318934" y="3823542"/>
            <a:ext cx="5342441" cy="369332"/>
          </a:xfrm>
          <a:prstGeom prst="rect">
            <a:avLst/>
          </a:prstGeom>
          <a:solidFill>
            <a:srgbClr val="FFFFFF"/>
          </a:solidFill>
          <a:ln>
            <a:solidFill>
              <a:schemeClr val="tx1"/>
            </a:solidFill>
          </a:ln>
        </p:spPr>
        <p:txBody>
          <a:bodyPr wrap="none" rtlCol="0">
            <a:spAutoFit/>
          </a:bodyPr>
          <a:lstStyle/>
          <a:p>
            <a:r>
              <a:rPr lang="en-US" dirty="0" smtClean="0"/>
              <a:t>Boost the low </a:t>
            </a:r>
            <a:r>
              <a:rPr lang="en-US" dirty="0" err="1" smtClean="0"/>
              <a:t>freq</a:t>
            </a:r>
            <a:r>
              <a:rPr lang="en-US" dirty="0" smtClean="0"/>
              <a:t> gain with a 10 </a:t>
            </a:r>
            <a:r>
              <a:rPr lang="en-US" dirty="0" err="1" smtClean="0"/>
              <a:t>mHz</a:t>
            </a:r>
            <a:r>
              <a:rPr lang="en-US" dirty="0"/>
              <a:t> </a:t>
            </a:r>
            <a:r>
              <a:rPr lang="en-US" dirty="0" smtClean="0"/>
              <a:t>pole &amp; 2 Hz zero</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2893428241"/>
              </p:ext>
            </p:extLst>
          </p:nvPr>
        </p:nvGraphicFramePr>
        <p:xfrm>
          <a:off x="4305300" y="1382713"/>
          <a:ext cx="911225" cy="704850"/>
        </p:xfrm>
        <a:graphic>
          <a:graphicData uri="http://schemas.openxmlformats.org/presentationml/2006/ole">
            <mc:AlternateContent xmlns:mc="http://schemas.openxmlformats.org/markup-compatibility/2006">
              <mc:Choice xmlns:v="urn:schemas-microsoft-com:vml" Requires="v">
                <p:oleObj spid="_x0000_s143293" name="Equation" r:id="rId6" imgW="279400" imgH="215900" progId="Equation.3">
                  <p:embed/>
                </p:oleObj>
              </mc:Choice>
              <mc:Fallback>
                <p:oleObj name="Equation" r:id="rId6" imgW="279400" imgH="215900" progId="Equation.3">
                  <p:embed/>
                  <p:pic>
                    <p:nvPicPr>
                      <p:cNvPr id="0" name=""/>
                      <p:cNvPicPr/>
                      <p:nvPr/>
                    </p:nvPicPr>
                    <p:blipFill>
                      <a:blip r:embed="rId7"/>
                      <a:stretch>
                        <a:fillRect/>
                      </a:stretch>
                    </p:blipFill>
                    <p:spPr>
                      <a:xfrm>
                        <a:off x="4305300" y="1382713"/>
                        <a:ext cx="911225" cy="704850"/>
                      </a:xfrm>
                      <a:prstGeom prst="rect">
                        <a:avLst/>
                      </a:prstGeom>
                      <a:solidFill>
                        <a:srgbClr val="FFFFFF"/>
                      </a:solidFill>
                      <a:ln>
                        <a:noFill/>
                      </a:ln>
                    </p:spPr>
                  </p:pic>
                </p:oleObj>
              </mc:Fallback>
            </mc:AlternateContent>
          </a:graphicData>
        </a:graphic>
      </p:graphicFrame>
    </p:spTree>
    <p:extLst>
      <p:ext uri="{BB962C8B-B14F-4D97-AF65-F5344CB8AC3E}">
        <p14:creationId xmlns:p14="http://schemas.microsoft.com/office/powerpoint/2010/main" val="518530091"/>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107</a:t>
            </a:fld>
            <a:endParaRPr lang="en-US"/>
          </a:p>
        </p:txBody>
      </p:sp>
      <p:grpSp>
        <p:nvGrpSpPr>
          <p:cNvPr id="5" name="Group 4"/>
          <p:cNvGrpSpPr/>
          <p:nvPr/>
        </p:nvGrpSpPr>
        <p:grpSpPr>
          <a:xfrm>
            <a:off x="23813" y="0"/>
            <a:ext cx="9144000" cy="1213015"/>
            <a:chOff x="23813" y="0"/>
            <a:chExt cx="9144000" cy="1213015"/>
          </a:xfrm>
        </p:grpSpPr>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8" name="Title 1"/>
          <p:cNvSpPr>
            <a:spLocks noGrp="1"/>
          </p:cNvSpPr>
          <p:nvPr>
            <p:ph type="title"/>
          </p:nvPr>
        </p:nvSpPr>
        <p:spPr>
          <a:xfrm>
            <a:off x="388673" y="3175"/>
            <a:ext cx="8229600" cy="1143000"/>
          </a:xfrm>
        </p:spPr>
        <p:txBody>
          <a:bodyPr/>
          <a:lstStyle/>
          <a:p>
            <a:pPr algn="r"/>
            <a:r>
              <a:rPr lang="en-US" dirty="0" smtClean="0"/>
              <a:t>Control design: loop shaping</a:t>
            </a:r>
            <a:endParaRPr lang="en-US" dirty="0"/>
          </a:p>
        </p:txBody>
      </p:sp>
      <p:pic>
        <p:nvPicPr>
          <p:cNvPr id="9" name="Picture 8" descr="LGdesign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25118"/>
            <a:ext cx="9144000" cy="5086350"/>
          </a:xfrm>
          <a:prstGeom prst="rect">
            <a:avLst/>
          </a:prstGeom>
        </p:spPr>
      </p:pic>
      <p:sp>
        <p:nvSpPr>
          <p:cNvPr id="11" name="TextBox 10"/>
          <p:cNvSpPr txBox="1"/>
          <p:nvPr/>
        </p:nvSpPr>
        <p:spPr>
          <a:xfrm>
            <a:off x="48854" y="6504733"/>
            <a:ext cx="8939440" cy="338554"/>
          </a:xfrm>
          <a:prstGeom prst="rect">
            <a:avLst/>
          </a:prstGeom>
          <a:noFill/>
          <a:ln>
            <a:solidFill>
              <a:srgbClr val="000000"/>
            </a:solidFill>
          </a:ln>
        </p:spPr>
        <p:txBody>
          <a:bodyPr wrap="square" rtlCol="0">
            <a:spAutoFit/>
          </a:bodyPr>
          <a:lstStyle/>
          <a:p>
            <a:r>
              <a:rPr lang="en-US" sz="1600" dirty="0" err="1" smtClean="0"/>
              <a:t>Matlab</a:t>
            </a:r>
            <a:r>
              <a:rPr lang="en-US" sz="1600" dirty="0" smtClean="0"/>
              <a:t> for control filter: </a:t>
            </a:r>
            <a:r>
              <a:rPr lang="cs-CZ" sz="1600" dirty="0">
                <a:latin typeface="Courier"/>
                <a:cs typeface="Courier"/>
              </a:rPr>
              <a:t>C = zpk(-2*pi</a:t>
            </a:r>
            <a:r>
              <a:rPr lang="cs-CZ" sz="1600" dirty="0" smtClean="0">
                <a:latin typeface="Courier"/>
                <a:cs typeface="Courier"/>
              </a:rPr>
              <a:t>*[2,25/3],</a:t>
            </a:r>
            <a:r>
              <a:rPr lang="cs-CZ" sz="1600" dirty="0">
                <a:latin typeface="Courier"/>
                <a:cs typeface="Courier"/>
              </a:rPr>
              <a:t>-2*pi*</a:t>
            </a:r>
            <a:r>
              <a:rPr lang="cs-CZ" sz="1600" dirty="0" smtClean="0">
                <a:latin typeface="Courier"/>
                <a:cs typeface="Courier"/>
              </a:rPr>
              <a:t>[0.01,25*3],1.4e8)</a:t>
            </a:r>
            <a:endParaRPr lang="en-US" sz="1600" dirty="0">
              <a:latin typeface="Courier"/>
              <a:cs typeface="Courier"/>
            </a:endParaRPr>
          </a:p>
        </p:txBody>
      </p:sp>
      <p:sp>
        <p:nvSpPr>
          <p:cNvPr id="13" name="TextBox 12"/>
          <p:cNvSpPr txBox="1"/>
          <p:nvPr/>
        </p:nvSpPr>
        <p:spPr>
          <a:xfrm>
            <a:off x="1318934" y="3823542"/>
            <a:ext cx="6853158" cy="369332"/>
          </a:xfrm>
          <a:prstGeom prst="rect">
            <a:avLst/>
          </a:prstGeom>
          <a:solidFill>
            <a:srgbClr val="FFFFFF"/>
          </a:solidFill>
          <a:ln>
            <a:solidFill>
              <a:schemeClr val="tx1"/>
            </a:solidFill>
          </a:ln>
        </p:spPr>
        <p:txBody>
          <a:bodyPr wrap="none" rtlCol="0">
            <a:spAutoFit/>
          </a:bodyPr>
          <a:lstStyle/>
          <a:p>
            <a:r>
              <a:rPr lang="en-US" dirty="0" smtClean="0"/>
              <a:t>Stabilize with a zero-pole pair a factor of 3 below &amp; above the 25 Hz </a:t>
            </a:r>
            <a:r>
              <a:rPr lang="en-US" dirty="0" err="1" smtClean="0"/>
              <a:t>ugf</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2893428241"/>
              </p:ext>
            </p:extLst>
          </p:nvPr>
        </p:nvGraphicFramePr>
        <p:xfrm>
          <a:off x="4305300" y="1382713"/>
          <a:ext cx="911225" cy="704850"/>
        </p:xfrm>
        <a:graphic>
          <a:graphicData uri="http://schemas.openxmlformats.org/presentationml/2006/ole">
            <mc:AlternateContent xmlns:mc="http://schemas.openxmlformats.org/markup-compatibility/2006">
              <mc:Choice xmlns:v="urn:schemas-microsoft-com:vml" Requires="v">
                <p:oleObj spid="_x0000_s142269" name="Equation" r:id="rId6" imgW="279400" imgH="215900" progId="Equation.3">
                  <p:embed/>
                </p:oleObj>
              </mc:Choice>
              <mc:Fallback>
                <p:oleObj name="Equation" r:id="rId6" imgW="279400" imgH="215900" progId="Equation.3">
                  <p:embed/>
                  <p:pic>
                    <p:nvPicPr>
                      <p:cNvPr id="0" name=""/>
                      <p:cNvPicPr/>
                      <p:nvPr/>
                    </p:nvPicPr>
                    <p:blipFill>
                      <a:blip r:embed="rId7"/>
                      <a:stretch>
                        <a:fillRect/>
                      </a:stretch>
                    </p:blipFill>
                    <p:spPr>
                      <a:xfrm>
                        <a:off x="4305300" y="1382713"/>
                        <a:ext cx="911225" cy="704850"/>
                      </a:xfrm>
                      <a:prstGeom prst="rect">
                        <a:avLst/>
                      </a:prstGeom>
                      <a:solidFill>
                        <a:srgbClr val="FFFFFF"/>
                      </a:solidFill>
                      <a:ln>
                        <a:noFill/>
                      </a:ln>
                    </p:spPr>
                  </p:pic>
                </p:oleObj>
              </mc:Fallback>
            </mc:AlternateContent>
          </a:graphicData>
        </a:graphic>
      </p:graphicFrame>
    </p:spTree>
    <p:extLst>
      <p:ext uri="{BB962C8B-B14F-4D97-AF65-F5344CB8AC3E}">
        <p14:creationId xmlns:p14="http://schemas.microsoft.com/office/powerpoint/2010/main" val="51853009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108</a:t>
            </a:fld>
            <a:endParaRPr lang="en-US"/>
          </a:p>
        </p:txBody>
      </p:sp>
      <p:grpSp>
        <p:nvGrpSpPr>
          <p:cNvPr id="5" name="Group 4"/>
          <p:cNvGrpSpPr/>
          <p:nvPr/>
        </p:nvGrpSpPr>
        <p:grpSpPr>
          <a:xfrm>
            <a:off x="23813" y="0"/>
            <a:ext cx="9144000" cy="1213015"/>
            <a:chOff x="23813" y="0"/>
            <a:chExt cx="9144000" cy="1213015"/>
          </a:xfrm>
        </p:grpSpPr>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8" name="Title 1"/>
          <p:cNvSpPr>
            <a:spLocks noGrp="1"/>
          </p:cNvSpPr>
          <p:nvPr>
            <p:ph type="title"/>
          </p:nvPr>
        </p:nvSpPr>
        <p:spPr>
          <a:xfrm>
            <a:off x="388673" y="3175"/>
            <a:ext cx="8229600" cy="1143000"/>
          </a:xfrm>
        </p:spPr>
        <p:txBody>
          <a:bodyPr/>
          <a:lstStyle/>
          <a:p>
            <a:pPr algn="r"/>
            <a:r>
              <a:rPr lang="en-US" dirty="0" smtClean="0"/>
              <a:t>Control design: loop shaping</a:t>
            </a:r>
            <a:endParaRPr lang="en-US" dirty="0"/>
          </a:p>
        </p:txBody>
      </p:sp>
      <p:pic>
        <p:nvPicPr>
          <p:cNvPr id="9" name="Picture 8" descr="LGdesign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25118"/>
            <a:ext cx="9144000" cy="5086350"/>
          </a:xfrm>
          <a:prstGeom prst="rect">
            <a:avLst/>
          </a:prstGeom>
        </p:spPr>
      </p:pic>
      <p:sp>
        <p:nvSpPr>
          <p:cNvPr id="10" name="TextBox 9"/>
          <p:cNvSpPr txBox="1"/>
          <p:nvPr/>
        </p:nvSpPr>
        <p:spPr>
          <a:xfrm>
            <a:off x="48854" y="6504733"/>
            <a:ext cx="8939440" cy="338554"/>
          </a:xfrm>
          <a:prstGeom prst="rect">
            <a:avLst/>
          </a:prstGeom>
          <a:noFill/>
          <a:ln>
            <a:solidFill>
              <a:srgbClr val="000000"/>
            </a:solidFill>
          </a:ln>
        </p:spPr>
        <p:txBody>
          <a:bodyPr wrap="square" rtlCol="0">
            <a:spAutoFit/>
          </a:bodyPr>
          <a:lstStyle/>
          <a:p>
            <a:r>
              <a:rPr lang="en-US" sz="1600" dirty="0" err="1" smtClean="0"/>
              <a:t>Matlab</a:t>
            </a:r>
            <a:r>
              <a:rPr lang="en-US" sz="1600" dirty="0" smtClean="0"/>
              <a:t> for control filter: </a:t>
            </a:r>
            <a:r>
              <a:rPr lang="cs-CZ" sz="1600" dirty="0">
                <a:latin typeface="Courier"/>
                <a:cs typeface="Courier"/>
              </a:rPr>
              <a:t>C = zpk(-2*pi</a:t>
            </a:r>
            <a:r>
              <a:rPr lang="cs-CZ" sz="1600" dirty="0" smtClean="0">
                <a:latin typeface="Courier"/>
                <a:cs typeface="Courier"/>
              </a:rPr>
              <a:t>*[2,25/3],</a:t>
            </a:r>
            <a:r>
              <a:rPr lang="cs-CZ" sz="1600" dirty="0">
                <a:latin typeface="Courier"/>
                <a:cs typeface="Courier"/>
              </a:rPr>
              <a:t>-2*pi*</a:t>
            </a:r>
            <a:r>
              <a:rPr lang="cs-CZ" sz="1600" dirty="0" smtClean="0">
                <a:latin typeface="Courier"/>
                <a:cs typeface="Courier"/>
              </a:rPr>
              <a:t>[0.01,25*3,100],9.1e10)</a:t>
            </a:r>
            <a:endParaRPr lang="en-US" sz="1600" dirty="0">
              <a:latin typeface="Courier"/>
              <a:cs typeface="Courier"/>
            </a:endParaRPr>
          </a:p>
        </p:txBody>
      </p:sp>
      <p:sp>
        <p:nvSpPr>
          <p:cNvPr id="12" name="TextBox 11"/>
          <p:cNvSpPr txBox="1"/>
          <p:nvPr/>
        </p:nvSpPr>
        <p:spPr>
          <a:xfrm>
            <a:off x="1318934" y="3823542"/>
            <a:ext cx="5556817" cy="369332"/>
          </a:xfrm>
          <a:prstGeom prst="rect">
            <a:avLst/>
          </a:prstGeom>
          <a:solidFill>
            <a:srgbClr val="FFFFFF"/>
          </a:solidFill>
          <a:ln>
            <a:solidFill>
              <a:schemeClr val="tx1"/>
            </a:solidFill>
          </a:ln>
        </p:spPr>
        <p:txBody>
          <a:bodyPr wrap="none" rtlCol="0">
            <a:spAutoFit/>
          </a:bodyPr>
          <a:lstStyle/>
          <a:p>
            <a:r>
              <a:rPr lang="en-US" dirty="0" smtClean="0"/>
              <a:t>Give </a:t>
            </a:r>
            <a:r>
              <a:rPr lang="en-US" i="1" dirty="0" smtClean="0"/>
              <a:t>C</a:t>
            </a:r>
            <a:r>
              <a:rPr lang="en-US" dirty="0" smtClean="0"/>
              <a:t> more poles than zeros with a 100 Hz low pass pole</a:t>
            </a:r>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2893428241"/>
              </p:ext>
            </p:extLst>
          </p:nvPr>
        </p:nvGraphicFramePr>
        <p:xfrm>
          <a:off x="4305300" y="1382713"/>
          <a:ext cx="911225" cy="704850"/>
        </p:xfrm>
        <a:graphic>
          <a:graphicData uri="http://schemas.openxmlformats.org/presentationml/2006/ole">
            <mc:AlternateContent xmlns:mc="http://schemas.openxmlformats.org/markup-compatibility/2006">
              <mc:Choice xmlns:v="urn:schemas-microsoft-com:vml" Requires="v">
                <p:oleObj spid="_x0000_s144317" name="Equation" r:id="rId6" imgW="279400" imgH="215900" progId="Equation.3">
                  <p:embed/>
                </p:oleObj>
              </mc:Choice>
              <mc:Fallback>
                <p:oleObj name="Equation" r:id="rId6" imgW="279400" imgH="215900" progId="Equation.3">
                  <p:embed/>
                  <p:pic>
                    <p:nvPicPr>
                      <p:cNvPr id="0" name=""/>
                      <p:cNvPicPr/>
                      <p:nvPr/>
                    </p:nvPicPr>
                    <p:blipFill>
                      <a:blip r:embed="rId7"/>
                      <a:stretch>
                        <a:fillRect/>
                      </a:stretch>
                    </p:blipFill>
                    <p:spPr>
                      <a:xfrm>
                        <a:off x="4305300" y="1382713"/>
                        <a:ext cx="911225" cy="704850"/>
                      </a:xfrm>
                      <a:prstGeom prst="rect">
                        <a:avLst/>
                      </a:prstGeom>
                      <a:solidFill>
                        <a:srgbClr val="FFFFFF"/>
                      </a:solidFill>
                      <a:ln>
                        <a:noFill/>
                      </a:ln>
                    </p:spPr>
                  </p:pic>
                </p:oleObj>
              </mc:Fallback>
            </mc:AlternateContent>
          </a:graphicData>
        </a:graphic>
      </p:graphicFrame>
    </p:spTree>
    <p:extLst>
      <p:ext uri="{BB962C8B-B14F-4D97-AF65-F5344CB8AC3E}">
        <p14:creationId xmlns:p14="http://schemas.microsoft.com/office/powerpoint/2010/main" val="518530091"/>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109</a:t>
            </a:fld>
            <a:endParaRPr lang="en-US"/>
          </a:p>
        </p:txBody>
      </p:sp>
      <p:pic>
        <p:nvPicPr>
          <p:cNvPr id="4" name="Picture 3" descr="Nichols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35017"/>
            <a:ext cx="9144000" cy="5086350"/>
          </a:xfrm>
          <a:prstGeom prst="rect">
            <a:avLst/>
          </a:prstGeom>
        </p:spPr>
      </p:pic>
      <p:sp>
        <p:nvSpPr>
          <p:cNvPr id="7" name="TextBox 6"/>
          <p:cNvSpPr txBox="1"/>
          <p:nvPr/>
        </p:nvSpPr>
        <p:spPr>
          <a:xfrm>
            <a:off x="4164423" y="1391163"/>
            <a:ext cx="2156760" cy="584776"/>
          </a:xfrm>
          <a:prstGeom prst="rect">
            <a:avLst/>
          </a:prstGeom>
          <a:noFill/>
        </p:spPr>
        <p:txBody>
          <a:bodyPr wrap="none" rtlCol="0">
            <a:spAutoFit/>
          </a:bodyPr>
          <a:lstStyle/>
          <a:p>
            <a:r>
              <a:rPr lang="en-US" sz="3200" dirty="0" smtClean="0"/>
              <a:t>Nichols Plot</a:t>
            </a:r>
            <a:endParaRPr lang="en-US" sz="3200" dirty="0"/>
          </a:p>
        </p:txBody>
      </p:sp>
      <p:grpSp>
        <p:nvGrpSpPr>
          <p:cNvPr id="9" name="Group 8"/>
          <p:cNvGrpSpPr/>
          <p:nvPr/>
        </p:nvGrpSpPr>
        <p:grpSpPr>
          <a:xfrm>
            <a:off x="23813" y="0"/>
            <a:ext cx="9144000" cy="1213015"/>
            <a:chOff x="23813" y="0"/>
            <a:chExt cx="9144000" cy="1213015"/>
          </a:xfrm>
        </p:grpSpPr>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1" name="Straight Connector 1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Title 1"/>
          <p:cNvSpPr txBox="1">
            <a:spLocks/>
          </p:cNvSpPr>
          <p:nvPr/>
        </p:nvSpPr>
        <p:spPr>
          <a:xfrm>
            <a:off x="388673" y="317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mtClean="0"/>
              <a:t>Control design: loop shaping</a:t>
            </a:r>
            <a:endParaRPr lang="en-US" dirty="0"/>
          </a:p>
        </p:txBody>
      </p:sp>
      <p:sp>
        <p:nvSpPr>
          <p:cNvPr id="13" name="TextBox 12"/>
          <p:cNvSpPr txBox="1"/>
          <p:nvPr/>
        </p:nvSpPr>
        <p:spPr>
          <a:xfrm>
            <a:off x="3926017" y="6455715"/>
            <a:ext cx="1844275" cy="400110"/>
          </a:xfrm>
          <a:prstGeom prst="rect">
            <a:avLst/>
          </a:prstGeom>
          <a:solidFill>
            <a:srgbClr val="FFFFFF"/>
          </a:solidFill>
        </p:spPr>
        <p:txBody>
          <a:bodyPr wrap="none" rtlCol="0">
            <a:spAutoFit/>
          </a:bodyPr>
          <a:lstStyle/>
          <a:p>
            <a:r>
              <a:rPr lang="en-US" sz="2000" dirty="0" smtClean="0"/>
              <a:t>Phase (degrees)</a:t>
            </a:r>
            <a:endParaRPr lang="en-US" sz="2000" dirty="0"/>
          </a:p>
        </p:txBody>
      </p:sp>
      <p:sp>
        <p:nvSpPr>
          <p:cNvPr id="14" name="TextBox 13"/>
          <p:cNvSpPr txBox="1"/>
          <p:nvPr/>
        </p:nvSpPr>
        <p:spPr>
          <a:xfrm rot="16200000">
            <a:off x="-131263" y="3845060"/>
            <a:ext cx="1811964" cy="400110"/>
          </a:xfrm>
          <a:prstGeom prst="rect">
            <a:avLst/>
          </a:prstGeom>
          <a:solidFill>
            <a:srgbClr val="FFFFFF"/>
          </a:solidFill>
        </p:spPr>
        <p:txBody>
          <a:bodyPr wrap="none" rtlCol="0">
            <a:spAutoFit/>
          </a:bodyPr>
          <a:lstStyle/>
          <a:p>
            <a:r>
              <a:rPr lang="en-US" sz="2000" dirty="0" smtClean="0"/>
              <a:t>Magnitude (dB)</a:t>
            </a:r>
            <a:endParaRPr lang="en-US" sz="2000" dirty="0"/>
          </a:p>
        </p:txBody>
      </p:sp>
      <p:graphicFrame>
        <p:nvGraphicFramePr>
          <p:cNvPr id="15" name="Object 14"/>
          <p:cNvGraphicFramePr>
            <a:graphicFrameLocks noChangeAspect="1"/>
          </p:cNvGraphicFramePr>
          <p:nvPr>
            <p:extLst>
              <p:ext uri="{D42A27DB-BD31-4B8C-83A1-F6EECF244321}">
                <p14:modId xmlns:p14="http://schemas.microsoft.com/office/powerpoint/2010/main" val="653083733"/>
              </p:ext>
            </p:extLst>
          </p:nvPr>
        </p:nvGraphicFramePr>
        <p:xfrm>
          <a:off x="3325429" y="1382713"/>
          <a:ext cx="911225" cy="704850"/>
        </p:xfrm>
        <a:graphic>
          <a:graphicData uri="http://schemas.openxmlformats.org/presentationml/2006/ole">
            <mc:AlternateContent xmlns:mc="http://schemas.openxmlformats.org/markup-compatibility/2006">
              <mc:Choice xmlns:v="urn:schemas-microsoft-com:vml" Requires="v">
                <p:oleObj spid="_x0000_s146356" name="Equation" r:id="rId6" imgW="279400" imgH="215900" progId="Equation.3">
                  <p:embed/>
                </p:oleObj>
              </mc:Choice>
              <mc:Fallback>
                <p:oleObj name="Equation" r:id="rId6" imgW="279400" imgH="215900" progId="Equation.3">
                  <p:embed/>
                  <p:pic>
                    <p:nvPicPr>
                      <p:cNvPr id="0" name=""/>
                      <p:cNvPicPr/>
                      <p:nvPr/>
                    </p:nvPicPr>
                    <p:blipFill>
                      <a:blip r:embed="rId7"/>
                      <a:stretch>
                        <a:fillRect/>
                      </a:stretch>
                    </p:blipFill>
                    <p:spPr>
                      <a:xfrm>
                        <a:off x="3325429" y="1382713"/>
                        <a:ext cx="911225" cy="704850"/>
                      </a:xfrm>
                      <a:prstGeom prst="rect">
                        <a:avLst/>
                      </a:prstGeom>
                      <a:solidFill>
                        <a:srgbClr val="FFFFFF"/>
                      </a:solidFill>
                      <a:ln>
                        <a:noFill/>
                      </a:ln>
                    </p:spPr>
                  </p:pic>
                </p:oleObj>
              </mc:Fallback>
            </mc:AlternateContent>
          </a:graphicData>
        </a:graphic>
      </p:graphicFrame>
    </p:spTree>
    <p:extLst>
      <p:ext uri="{BB962C8B-B14F-4D97-AF65-F5344CB8AC3E}">
        <p14:creationId xmlns:p14="http://schemas.microsoft.com/office/powerpoint/2010/main" val="358924436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408" y="20646"/>
            <a:ext cx="7761271" cy="1143000"/>
          </a:xfrm>
        </p:spPr>
        <p:txBody>
          <a:bodyPr/>
          <a:lstStyle/>
          <a:p>
            <a:r>
              <a:rPr lang="en-US" dirty="0" smtClean="0"/>
              <a:t>Feedback loop block diagram</a:t>
            </a:r>
            <a:endParaRPr lang="en-US" dirty="0"/>
          </a:p>
        </p:txBody>
      </p:sp>
      <p:pic>
        <p:nvPicPr>
          <p:cNvPr id="3" name="Picture 2"/>
          <p:cNvPicPr>
            <a:picLocks noChangeAspect="1"/>
          </p:cNvPicPr>
          <p:nvPr/>
        </p:nvPicPr>
        <p:blipFill>
          <a:blip r:embed="rId3"/>
          <a:stretch>
            <a:fillRect/>
          </a:stretch>
        </p:blipFill>
        <p:spPr>
          <a:xfrm>
            <a:off x="222589" y="4000500"/>
            <a:ext cx="2857500" cy="2857500"/>
          </a:xfrm>
          <a:prstGeom prst="rect">
            <a:avLst/>
          </a:prstGeom>
        </p:spPr>
      </p:pic>
      <p:sp>
        <p:nvSpPr>
          <p:cNvPr id="4" name="TextBox 3"/>
          <p:cNvSpPr txBox="1"/>
          <p:nvPr/>
        </p:nvSpPr>
        <p:spPr>
          <a:xfrm>
            <a:off x="3774918" y="4749960"/>
            <a:ext cx="2185214" cy="461665"/>
          </a:xfrm>
          <a:prstGeom prst="rect">
            <a:avLst/>
          </a:prstGeom>
          <a:noFill/>
        </p:spPr>
        <p:txBody>
          <a:bodyPr wrap="none" rtlCol="0">
            <a:spAutoFit/>
          </a:bodyPr>
          <a:lstStyle/>
          <a:p>
            <a:r>
              <a:rPr lang="en-US" sz="2400" dirty="0" smtClean="0"/>
              <a:t>Current velocity</a:t>
            </a:r>
            <a:endParaRPr lang="en-US" sz="2400" dirty="0"/>
          </a:p>
        </p:txBody>
      </p:sp>
      <p:sp>
        <p:nvSpPr>
          <p:cNvPr id="5" name="TextBox 4"/>
          <p:cNvSpPr txBox="1"/>
          <p:nvPr/>
        </p:nvSpPr>
        <p:spPr>
          <a:xfrm>
            <a:off x="3667971" y="5979328"/>
            <a:ext cx="2185214" cy="461665"/>
          </a:xfrm>
          <a:prstGeom prst="rect">
            <a:avLst/>
          </a:prstGeom>
          <a:noFill/>
        </p:spPr>
        <p:txBody>
          <a:bodyPr wrap="none" rtlCol="0">
            <a:spAutoFit/>
          </a:bodyPr>
          <a:lstStyle/>
          <a:p>
            <a:r>
              <a:rPr lang="en-US" sz="2400" dirty="0" smtClean="0"/>
              <a:t>Desired velocity</a:t>
            </a:r>
            <a:endParaRPr lang="en-US" sz="2400" dirty="0"/>
          </a:p>
        </p:txBody>
      </p:sp>
      <p:cxnSp>
        <p:nvCxnSpPr>
          <p:cNvPr id="6" name="Straight Arrow Connector 5"/>
          <p:cNvCxnSpPr/>
          <p:nvPr/>
        </p:nvCxnSpPr>
        <p:spPr>
          <a:xfrm flipH="1">
            <a:off x="3080089" y="5047633"/>
            <a:ext cx="694829" cy="23083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973143" y="6237573"/>
            <a:ext cx="694828"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559055" y="1884948"/>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0000"/>
                </a:solidFill>
              </a:rPr>
              <a:t>Car</a:t>
            </a:r>
            <a:endParaRPr lang="en-US" sz="36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Velocity sensor</a:t>
            </a:r>
            <a:endParaRPr lang="en-US" sz="2400" dirty="0">
              <a:solidFill>
                <a:srgbClr val="000000"/>
              </a:solidFill>
            </a:endParaRPr>
          </a:p>
        </p:txBody>
      </p:sp>
      <p:cxnSp>
        <p:nvCxnSpPr>
          <p:cNvPr id="11" name="Straight Arrow Connector 10"/>
          <p:cNvCxnSpPr>
            <a:stCxn id="8" idx="3"/>
          </p:cNvCxnSpPr>
          <p:nvPr/>
        </p:nvCxnSpPr>
        <p:spPr>
          <a:xfrm flipV="1">
            <a:off x="7016213" y="2312736"/>
            <a:ext cx="155290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59292" cy="830997"/>
          </a:xfrm>
          <a:prstGeom prst="rect">
            <a:avLst/>
          </a:prstGeom>
          <a:noFill/>
        </p:spPr>
        <p:txBody>
          <a:bodyPr wrap="none" rtlCol="0">
            <a:spAutoFit/>
          </a:bodyPr>
          <a:lstStyle/>
          <a:p>
            <a:r>
              <a:rPr lang="en-US" sz="2400" dirty="0" smtClean="0"/>
              <a:t>Current</a:t>
            </a:r>
          </a:p>
          <a:p>
            <a:r>
              <a:rPr lang="en-US" sz="2400" dirty="0" smtClean="0"/>
              <a:t>velocity</a:t>
            </a:r>
            <a:endParaRPr lang="en-US" sz="2400" dirty="0"/>
          </a:p>
        </p:txBody>
      </p:sp>
      <p:cxnSp>
        <p:nvCxnSpPr>
          <p:cNvPr id="28" name="Straight Arrow Connector 27"/>
          <p:cNvCxnSpPr>
            <a:stCxn id="19" idx="6"/>
            <a:endCxn id="27" idx="1"/>
          </p:cNvCxnSpPr>
          <p:nvPr/>
        </p:nvCxnSpPr>
        <p:spPr>
          <a:xfrm flipV="1">
            <a:off x="1982153" y="2318505"/>
            <a:ext cx="250373"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59292" cy="830997"/>
          </a:xfrm>
          <a:prstGeom prst="rect">
            <a:avLst/>
          </a:prstGeom>
          <a:noFill/>
        </p:spPr>
        <p:txBody>
          <a:bodyPr wrap="none" rtlCol="0">
            <a:spAutoFit/>
          </a:bodyPr>
          <a:lstStyle/>
          <a:p>
            <a:r>
              <a:rPr lang="en-US" sz="2400" dirty="0" smtClean="0"/>
              <a:t>Desired</a:t>
            </a:r>
          </a:p>
          <a:p>
            <a:r>
              <a:rPr lang="en-US" sz="2400" dirty="0" smtClean="0"/>
              <a:t>velocity</a:t>
            </a:r>
            <a:endParaRPr lang="en-US" sz="2400" dirty="0"/>
          </a:p>
        </p:txBody>
      </p:sp>
      <p:sp>
        <p:nvSpPr>
          <p:cNvPr id="49" name="Rectangle 48"/>
          <p:cNvSpPr/>
          <p:nvPr/>
        </p:nvSpPr>
        <p:spPr>
          <a:xfrm>
            <a:off x="3706197" y="1884946"/>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Gas flow actuator</a:t>
            </a:r>
            <a:endParaRPr lang="en-US" sz="2000" dirty="0">
              <a:solidFill>
                <a:srgbClr val="000000"/>
              </a:solidFill>
            </a:endParaRPr>
          </a:p>
        </p:txBody>
      </p:sp>
      <p:cxnSp>
        <p:nvCxnSpPr>
          <p:cNvPr id="54" name="Straight Arrow Connector 53"/>
          <p:cNvCxnSpPr>
            <a:stCxn id="49" idx="3"/>
            <a:endCxn id="8" idx="1"/>
          </p:cNvCxnSpPr>
          <p:nvPr/>
        </p:nvCxnSpPr>
        <p:spPr>
          <a:xfrm>
            <a:off x="5163355" y="2312736"/>
            <a:ext cx="395700"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stCxn id="9" idx="1"/>
            <a:endCxn id="19" idx="4"/>
          </p:cNvCxnSpPr>
          <p:nvPr/>
        </p:nvCxnSpPr>
        <p:spPr>
          <a:xfrm rot="10800000">
            <a:off x="1707833" y="2593472"/>
            <a:ext cx="2394110" cy="1021348"/>
          </a:xfrm>
          <a:prstGeom prst="bentConnector2">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7" name="Rectangle 26"/>
          <p:cNvSpPr/>
          <p:nvPr/>
        </p:nvSpPr>
        <p:spPr>
          <a:xfrm>
            <a:off x="2232526" y="1890715"/>
            <a:ext cx="1153897"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Control</a:t>
            </a:r>
            <a:endParaRPr lang="en-US" sz="2000" dirty="0">
              <a:solidFill>
                <a:srgbClr val="000000"/>
              </a:solidFill>
            </a:endParaRPr>
          </a:p>
        </p:txBody>
      </p:sp>
      <p:cxnSp>
        <p:nvCxnSpPr>
          <p:cNvPr id="29" name="Straight Arrow Connector 28"/>
          <p:cNvCxnSpPr>
            <a:stCxn id="27" idx="3"/>
            <a:endCxn id="49" idx="1"/>
          </p:cNvCxnSpPr>
          <p:nvPr/>
        </p:nvCxnSpPr>
        <p:spPr>
          <a:xfrm flipV="1">
            <a:off x="3386423" y="2312736"/>
            <a:ext cx="319774" cy="5769"/>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23813" y="0"/>
            <a:ext cx="9144000" cy="1213015"/>
            <a:chOff x="23813" y="0"/>
            <a:chExt cx="9144000" cy="1213015"/>
          </a:xfrm>
        </p:grpSpPr>
        <p:pic>
          <p:nvPicPr>
            <p:cNvPr id="33"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34" name="Straight Connector 33"/>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4" name="Slide Number Placeholder 23"/>
          <p:cNvSpPr>
            <a:spLocks noGrp="1"/>
          </p:cNvSpPr>
          <p:nvPr>
            <p:ph type="sldNum" sz="quarter" idx="12"/>
          </p:nvPr>
        </p:nvSpPr>
        <p:spPr/>
        <p:txBody>
          <a:bodyPr/>
          <a:lstStyle/>
          <a:p>
            <a:fld id="{22033EDB-169B-9A40-BDA9-44EE0641E66E}" type="slidenum">
              <a:rPr lang="en-US" smtClean="0"/>
              <a:t>11</a:t>
            </a:fld>
            <a:endParaRPr lang="en-US"/>
          </a:p>
        </p:txBody>
      </p:sp>
      <p:sp>
        <p:nvSpPr>
          <p:cNvPr id="10" name="TextBox 9"/>
          <p:cNvSpPr txBox="1"/>
          <p:nvPr/>
        </p:nvSpPr>
        <p:spPr>
          <a:xfrm>
            <a:off x="6326277" y="4380628"/>
            <a:ext cx="2770687" cy="1754327"/>
          </a:xfrm>
          <a:prstGeom prst="rect">
            <a:avLst/>
          </a:prstGeom>
          <a:noFill/>
          <a:ln>
            <a:solidFill>
              <a:srgbClr val="000000"/>
            </a:solidFill>
          </a:ln>
        </p:spPr>
        <p:txBody>
          <a:bodyPr wrap="square" rtlCol="0">
            <a:spAutoFit/>
          </a:bodyPr>
          <a:lstStyle/>
          <a:p>
            <a:pPr marL="285750" indent="-285750">
              <a:buFont typeface="Arial"/>
              <a:buChar char="•"/>
            </a:pPr>
            <a:r>
              <a:rPr lang="en-US" dirty="0" smtClean="0"/>
              <a:t>Stabilize with the addition of a control filter</a:t>
            </a:r>
          </a:p>
          <a:p>
            <a:pPr marL="285750" indent="-285750">
              <a:buFont typeface="Arial"/>
              <a:buChar char="•"/>
            </a:pPr>
            <a:r>
              <a:rPr lang="en-US" dirty="0" smtClean="0"/>
              <a:t>Also gives you parameters to tune the response</a:t>
            </a:r>
            <a:endParaRPr lang="en-US" dirty="0"/>
          </a:p>
        </p:txBody>
      </p:sp>
    </p:spTree>
    <p:extLst>
      <p:ext uri="{BB962C8B-B14F-4D97-AF65-F5344CB8AC3E}">
        <p14:creationId xmlns:p14="http://schemas.microsoft.com/office/powerpoint/2010/main" val="1752251956"/>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110</a:t>
            </a:fld>
            <a:endParaRPr lang="en-US"/>
          </a:p>
        </p:txBody>
      </p:sp>
      <p:pic>
        <p:nvPicPr>
          <p:cNvPr id="4" name="Picture 3" descr="Nichols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35017"/>
            <a:ext cx="9144000" cy="5086350"/>
          </a:xfrm>
          <a:prstGeom prst="rect">
            <a:avLst/>
          </a:prstGeom>
        </p:spPr>
      </p:pic>
      <p:sp>
        <p:nvSpPr>
          <p:cNvPr id="7" name="TextBox 6"/>
          <p:cNvSpPr txBox="1"/>
          <p:nvPr/>
        </p:nvSpPr>
        <p:spPr>
          <a:xfrm>
            <a:off x="4164423" y="1391163"/>
            <a:ext cx="2156760" cy="584776"/>
          </a:xfrm>
          <a:prstGeom prst="rect">
            <a:avLst/>
          </a:prstGeom>
          <a:noFill/>
        </p:spPr>
        <p:txBody>
          <a:bodyPr wrap="none" rtlCol="0">
            <a:spAutoFit/>
          </a:bodyPr>
          <a:lstStyle/>
          <a:p>
            <a:r>
              <a:rPr lang="en-US" sz="3200" dirty="0" smtClean="0"/>
              <a:t>Nichols Plot</a:t>
            </a:r>
            <a:endParaRPr lang="en-US" sz="3200" dirty="0"/>
          </a:p>
        </p:txBody>
      </p:sp>
      <p:grpSp>
        <p:nvGrpSpPr>
          <p:cNvPr id="9" name="Group 8"/>
          <p:cNvGrpSpPr/>
          <p:nvPr/>
        </p:nvGrpSpPr>
        <p:grpSpPr>
          <a:xfrm>
            <a:off x="23813" y="0"/>
            <a:ext cx="9144000" cy="1213015"/>
            <a:chOff x="23813" y="0"/>
            <a:chExt cx="9144000" cy="1213015"/>
          </a:xfrm>
        </p:grpSpPr>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1" name="Straight Connector 1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Title 1"/>
          <p:cNvSpPr txBox="1">
            <a:spLocks/>
          </p:cNvSpPr>
          <p:nvPr/>
        </p:nvSpPr>
        <p:spPr>
          <a:xfrm>
            <a:off x="388673" y="317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mtClean="0"/>
              <a:t>Control design: loop shaping</a:t>
            </a:r>
            <a:endParaRPr lang="en-US" dirty="0"/>
          </a:p>
        </p:txBody>
      </p:sp>
      <p:sp>
        <p:nvSpPr>
          <p:cNvPr id="13" name="TextBox 12"/>
          <p:cNvSpPr txBox="1"/>
          <p:nvPr/>
        </p:nvSpPr>
        <p:spPr>
          <a:xfrm>
            <a:off x="3926017" y="6455715"/>
            <a:ext cx="1844275" cy="400110"/>
          </a:xfrm>
          <a:prstGeom prst="rect">
            <a:avLst/>
          </a:prstGeom>
          <a:solidFill>
            <a:srgbClr val="FFFFFF"/>
          </a:solidFill>
        </p:spPr>
        <p:txBody>
          <a:bodyPr wrap="none" rtlCol="0">
            <a:spAutoFit/>
          </a:bodyPr>
          <a:lstStyle/>
          <a:p>
            <a:r>
              <a:rPr lang="en-US" sz="2000" dirty="0" smtClean="0"/>
              <a:t>Phase (degrees)</a:t>
            </a:r>
            <a:endParaRPr lang="en-US" sz="2000" dirty="0"/>
          </a:p>
        </p:txBody>
      </p:sp>
      <p:sp>
        <p:nvSpPr>
          <p:cNvPr id="14" name="TextBox 13"/>
          <p:cNvSpPr txBox="1"/>
          <p:nvPr/>
        </p:nvSpPr>
        <p:spPr>
          <a:xfrm rot="16200000">
            <a:off x="-131263" y="3845060"/>
            <a:ext cx="1811964" cy="400110"/>
          </a:xfrm>
          <a:prstGeom prst="rect">
            <a:avLst/>
          </a:prstGeom>
          <a:solidFill>
            <a:srgbClr val="FFFFFF"/>
          </a:solidFill>
        </p:spPr>
        <p:txBody>
          <a:bodyPr wrap="none" rtlCol="0">
            <a:spAutoFit/>
          </a:bodyPr>
          <a:lstStyle/>
          <a:p>
            <a:r>
              <a:rPr lang="en-US" sz="2000" dirty="0" smtClean="0"/>
              <a:t>Magnitude (dB)</a:t>
            </a:r>
            <a:endParaRPr lang="en-US" sz="2000" dirty="0"/>
          </a:p>
        </p:txBody>
      </p:sp>
      <p:sp>
        <p:nvSpPr>
          <p:cNvPr id="2" name="TextBox 1"/>
          <p:cNvSpPr txBox="1"/>
          <p:nvPr/>
        </p:nvSpPr>
        <p:spPr>
          <a:xfrm>
            <a:off x="4868055" y="3431290"/>
            <a:ext cx="3558469" cy="1323439"/>
          </a:xfrm>
          <a:prstGeom prst="rect">
            <a:avLst/>
          </a:prstGeom>
          <a:solidFill>
            <a:srgbClr val="FFFFFF"/>
          </a:solidFill>
          <a:ln>
            <a:solidFill>
              <a:srgbClr val="000000"/>
            </a:solidFill>
          </a:ln>
        </p:spPr>
        <p:txBody>
          <a:bodyPr wrap="square" rtlCol="0">
            <a:spAutoFit/>
          </a:bodyPr>
          <a:lstStyle/>
          <a:p>
            <a:r>
              <a:rPr lang="en-US" sz="2000" dirty="0" smtClean="0"/>
              <a:t>Note, not unconditionally stable, meaning:</a:t>
            </a:r>
          </a:p>
          <a:p>
            <a:r>
              <a:rPr lang="en-US" sz="2000" dirty="0" smtClean="0"/>
              <a:t>Both decreasing and increasing the gain causes instability</a:t>
            </a:r>
            <a:endParaRPr lang="en-US" sz="2000" dirty="0"/>
          </a:p>
        </p:txBody>
      </p:sp>
      <p:graphicFrame>
        <p:nvGraphicFramePr>
          <p:cNvPr id="15" name="Object 14"/>
          <p:cNvGraphicFramePr>
            <a:graphicFrameLocks noChangeAspect="1"/>
          </p:cNvGraphicFramePr>
          <p:nvPr>
            <p:extLst>
              <p:ext uri="{D42A27DB-BD31-4B8C-83A1-F6EECF244321}">
                <p14:modId xmlns:p14="http://schemas.microsoft.com/office/powerpoint/2010/main" val="4113453366"/>
              </p:ext>
            </p:extLst>
          </p:nvPr>
        </p:nvGraphicFramePr>
        <p:xfrm>
          <a:off x="3321374" y="1382713"/>
          <a:ext cx="911225" cy="704850"/>
        </p:xfrm>
        <a:graphic>
          <a:graphicData uri="http://schemas.openxmlformats.org/presentationml/2006/ole">
            <mc:AlternateContent xmlns:mc="http://schemas.openxmlformats.org/markup-compatibility/2006">
              <mc:Choice xmlns:v="urn:schemas-microsoft-com:vml" Requires="v">
                <p:oleObj spid="_x0000_s147376" name="Equation" r:id="rId6" imgW="279400" imgH="215900" progId="Equation.3">
                  <p:embed/>
                </p:oleObj>
              </mc:Choice>
              <mc:Fallback>
                <p:oleObj name="Equation" r:id="rId6" imgW="279400" imgH="215900" progId="Equation.3">
                  <p:embed/>
                  <p:pic>
                    <p:nvPicPr>
                      <p:cNvPr id="0" name=""/>
                      <p:cNvPicPr/>
                      <p:nvPr/>
                    </p:nvPicPr>
                    <p:blipFill>
                      <a:blip r:embed="rId7"/>
                      <a:stretch>
                        <a:fillRect/>
                      </a:stretch>
                    </p:blipFill>
                    <p:spPr>
                      <a:xfrm>
                        <a:off x="3321374" y="1382713"/>
                        <a:ext cx="911225" cy="704850"/>
                      </a:xfrm>
                      <a:prstGeom prst="rect">
                        <a:avLst/>
                      </a:prstGeom>
                      <a:solidFill>
                        <a:srgbClr val="FFFFFF"/>
                      </a:solidFill>
                      <a:ln>
                        <a:noFill/>
                      </a:ln>
                    </p:spPr>
                  </p:pic>
                </p:oleObj>
              </mc:Fallback>
            </mc:AlternateContent>
          </a:graphicData>
        </a:graphic>
      </p:graphicFrame>
    </p:spTree>
    <p:extLst>
      <p:ext uri="{BB962C8B-B14F-4D97-AF65-F5344CB8AC3E}">
        <p14:creationId xmlns:p14="http://schemas.microsoft.com/office/powerpoint/2010/main" val="4272034608"/>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Lecture 2 – Part 3</a:t>
            </a:r>
            <a:endParaRPr lang="en-US" dirty="0"/>
          </a:p>
        </p:txBody>
      </p:sp>
      <p:sp>
        <p:nvSpPr>
          <p:cNvPr id="5" name="Subtitle 4"/>
          <p:cNvSpPr>
            <a:spLocks noGrp="1"/>
          </p:cNvSpPr>
          <p:nvPr>
            <p:ph type="subTitle" idx="1"/>
          </p:nvPr>
        </p:nvSpPr>
        <p:spPr/>
        <p:txBody>
          <a:bodyPr/>
          <a:lstStyle/>
          <a:p>
            <a:r>
              <a:rPr lang="en-US" dirty="0" smtClean="0"/>
              <a:t>Sensor Blending</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111</a:t>
            </a:fld>
            <a:endParaRPr lang="en-US"/>
          </a:p>
        </p:txBody>
      </p:sp>
      <p:sp>
        <p:nvSpPr>
          <p:cNvPr id="6" name="TextBox 5"/>
          <p:cNvSpPr txBox="1"/>
          <p:nvPr/>
        </p:nvSpPr>
        <p:spPr>
          <a:xfrm>
            <a:off x="3915707" y="6363901"/>
            <a:ext cx="1149248" cy="369332"/>
          </a:xfrm>
          <a:prstGeom prst="rect">
            <a:avLst/>
          </a:prstGeom>
          <a:noFill/>
        </p:spPr>
        <p:txBody>
          <a:bodyPr wrap="none" rtlCol="0">
            <a:spAutoFit/>
          </a:bodyPr>
          <a:lstStyle/>
          <a:p>
            <a:r>
              <a:rPr lang="en-US" dirty="0" smtClean="0"/>
              <a:t>G1600726</a:t>
            </a:r>
            <a:endParaRPr lang="en-US" dirty="0"/>
          </a:p>
        </p:txBody>
      </p:sp>
    </p:spTree>
    <p:extLst>
      <p:ext uri="{BB962C8B-B14F-4D97-AF65-F5344CB8AC3E}">
        <p14:creationId xmlns:p14="http://schemas.microsoft.com/office/powerpoint/2010/main" val="1159326529"/>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3"/>
            <a:ext cx="8229600" cy="1143000"/>
          </a:xfrm>
        </p:spPr>
        <p:txBody>
          <a:bodyPr>
            <a:noAutofit/>
          </a:bodyPr>
          <a:lstStyle/>
          <a:p>
            <a:r>
              <a:rPr lang="en-US" sz="3200" dirty="0" smtClean="0"/>
              <a:t>Stage 1 of 1-stage of in-vacuum isolation table</a:t>
            </a:r>
            <a:br>
              <a:rPr lang="en-US" sz="3200" dirty="0" smtClean="0"/>
            </a:br>
            <a:r>
              <a:rPr lang="en-US" sz="3200" dirty="0" smtClean="0"/>
              <a:t>(HAM-ISI)</a:t>
            </a:r>
            <a:endParaRPr lang="en-US" sz="3200" dirty="0"/>
          </a:p>
        </p:txBody>
      </p:sp>
      <p:sp>
        <p:nvSpPr>
          <p:cNvPr id="5" name="Rectangle 4"/>
          <p:cNvSpPr/>
          <p:nvPr/>
        </p:nvSpPr>
        <p:spPr>
          <a:xfrm>
            <a:off x="3790407" y="1291167"/>
            <a:ext cx="1173238"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Stage 0 to stage 1</a:t>
            </a:r>
            <a:endParaRPr lang="en-US" dirty="0">
              <a:solidFill>
                <a:schemeClr val="tx1"/>
              </a:solidFill>
            </a:endParaRPr>
          </a:p>
        </p:txBody>
      </p:sp>
      <p:sp>
        <p:nvSpPr>
          <p:cNvPr id="6" name="Rectangle 5"/>
          <p:cNvSpPr/>
          <p:nvPr/>
        </p:nvSpPr>
        <p:spPr>
          <a:xfrm>
            <a:off x="3790407" y="2225019"/>
            <a:ext cx="1173238"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Actuation to stage 1</a:t>
            </a:r>
            <a:endParaRPr lang="en-US" dirty="0">
              <a:solidFill>
                <a:schemeClr val="tx1"/>
              </a:solidFill>
            </a:endParaRPr>
          </a:p>
        </p:txBody>
      </p:sp>
      <p:sp>
        <p:nvSpPr>
          <p:cNvPr id="7" name="Rectangle 6"/>
          <p:cNvSpPr/>
          <p:nvPr/>
        </p:nvSpPr>
        <p:spPr>
          <a:xfrm>
            <a:off x="2701839" y="3968436"/>
            <a:ext cx="1173238"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Damping</a:t>
            </a:r>
            <a:endParaRPr lang="en-US" dirty="0">
              <a:solidFill>
                <a:schemeClr val="tx1"/>
              </a:solidFill>
            </a:endParaRPr>
          </a:p>
        </p:txBody>
      </p:sp>
      <p:sp>
        <p:nvSpPr>
          <p:cNvPr id="8" name="Rectangle 7"/>
          <p:cNvSpPr/>
          <p:nvPr/>
        </p:nvSpPr>
        <p:spPr>
          <a:xfrm>
            <a:off x="2701839" y="5237397"/>
            <a:ext cx="1173238"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Isolation</a:t>
            </a:r>
            <a:endParaRPr lang="en-US" dirty="0">
              <a:solidFill>
                <a:schemeClr val="tx1"/>
              </a:solidFill>
            </a:endParaRPr>
          </a:p>
        </p:txBody>
      </p:sp>
      <p:sp>
        <p:nvSpPr>
          <p:cNvPr id="9" name="Rectangle 8"/>
          <p:cNvSpPr/>
          <p:nvPr/>
        </p:nvSpPr>
        <p:spPr>
          <a:xfrm>
            <a:off x="5319049" y="1487714"/>
            <a:ext cx="447523" cy="128475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11" name="Rectangle 10"/>
          <p:cNvSpPr/>
          <p:nvPr/>
        </p:nvSpPr>
        <p:spPr>
          <a:xfrm>
            <a:off x="5901839" y="2986305"/>
            <a:ext cx="706361"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GS13</a:t>
            </a:r>
            <a:endParaRPr lang="en-US" dirty="0">
              <a:solidFill>
                <a:schemeClr val="tx1"/>
              </a:solidFill>
            </a:endParaRPr>
          </a:p>
        </p:txBody>
      </p:sp>
      <p:sp>
        <p:nvSpPr>
          <p:cNvPr id="13" name="Rectangle 12"/>
          <p:cNvSpPr/>
          <p:nvPr/>
        </p:nvSpPr>
        <p:spPr>
          <a:xfrm>
            <a:off x="7723384" y="2987684"/>
            <a:ext cx="706361"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CPS</a:t>
            </a:r>
            <a:endParaRPr lang="en-US" dirty="0">
              <a:solidFill>
                <a:schemeClr val="tx1"/>
              </a:solidFill>
            </a:endParaRPr>
          </a:p>
        </p:txBody>
      </p:sp>
      <p:sp>
        <p:nvSpPr>
          <p:cNvPr id="15" name="Rectangle 14"/>
          <p:cNvSpPr/>
          <p:nvPr/>
        </p:nvSpPr>
        <p:spPr>
          <a:xfrm>
            <a:off x="5899425" y="3711149"/>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Cart &amp; Cal</a:t>
            </a:r>
            <a:endParaRPr lang="en-US" sz="1400" dirty="0">
              <a:solidFill>
                <a:schemeClr val="tx1"/>
              </a:solidFill>
            </a:endParaRPr>
          </a:p>
        </p:txBody>
      </p:sp>
      <p:sp>
        <p:nvSpPr>
          <p:cNvPr id="17" name="Rectangle 16"/>
          <p:cNvSpPr/>
          <p:nvPr/>
        </p:nvSpPr>
        <p:spPr>
          <a:xfrm>
            <a:off x="7723384" y="3726420"/>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Cart &amp; Cal</a:t>
            </a:r>
            <a:endParaRPr lang="en-US" sz="1400" dirty="0">
              <a:solidFill>
                <a:schemeClr val="tx1"/>
              </a:solidFill>
            </a:endParaRPr>
          </a:p>
        </p:txBody>
      </p:sp>
      <p:sp>
        <p:nvSpPr>
          <p:cNvPr id="19" name="Rectangle 18"/>
          <p:cNvSpPr/>
          <p:nvPr/>
        </p:nvSpPr>
        <p:spPr>
          <a:xfrm>
            <a:off x="921424" y="3850339"/>
            <a:ext cx="832152"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Stage 0 L4Cs</a:t>
            </a:r>
            <a:endParaRPr lang="en-US" sz="1400" dirty="0">
              <a:solidFill>
                <a:schemeClr val="tx1"/>
              </a:solidFill>
            </a:endParaRPr>
          </a:p>
        </p:txBody>
      </p:sp>
      <p:sp>
        <p:nvSpPr>
          <p:cNvPr id="20" name="Rectangle 19"/>
          <p:cNvSpPr/>
          <p:nvPr/>
        </p:nvSpPr>
        <p:spPr>
          <a:xfrm>
            <a:off x="962548" y="4523661"/>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Cart &amp; Cal</a:t>
            </a:r>
            <a:endParaRPr lang="en-US" sz="1400" dirty="0">
              <a:solidFill>
                <a:schemeClr val="tx1"/>
              </a:solidFill>
            </a:endParaRPr>
          </a:p>
        </p:txBody>
      </p:sp>
      <p:sp>
        <p:nvSpPr>
          <p:cNvPr id="21" name="Rectangle 20"/>
          <p:cNvSpPr/>
          <p:nvPr/>
        </p:nvSpPr>
        <p:spPr>
          <a:xfrm>
            <a:off x="880300" y="5236976"/>
            <a:ext cx="921658"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Feed-forward</a:t>
            </a:r>
            <a:endParaRPr lang="en-US" dirty="0">
              <a:solidFill>
                <a:schemeClr val="tx1"/>
              </a:solidFill>
            </a:endParaRPr>
          </a:p>
        </p:txBody>
      </p:sp>
      <p:sp>
        <p:nvSpPr>
          <p:cNvPr id="24" name="Rectangle 23"/>
          <p:cNvSpPr/>
          <p:nvPr/>
        </p:nvSpPr>
        <p:spPr>
          <a:xfrm>
            <a:off x="2759894" y="2345846"/>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Local &amp; Cal</a:t>
            </a:r>
            <a:endParaRPr lang="en-US" sz="1400" dirty="0">
              <a:solidFill>
                <a:schemeClr val="tx1"/>
              </a:solidFill>
            </a:endParaRPr>
          </a:p>
        </p:txBody>
      </p:sp>
      <p:sp>
        <p:nvSpPr>
          <p:cNvPr id="25" name="TextBox 24"/>
          <p:cNvSpPr txBox="1"/>
          <p:nvPr/>
        </p:nvSpPr>
        <p:spPr>
          <a:xfrm>
            <a:off x="1538285" y="1230907"/>
            <a:ext cx="1484885" cy="369332"/>
          </a:xfrm>
          <a:prstGeom prst="rect">
            <a:avLst/>
          </a:prstGeom>
          <a:noFill/>
        </p:spPr>
        <p:txBody>
          <a:bodyPr wrap="square" rtlCol="0">
            <a:spAutoFit/>
          </a:bodyPr>
          <a:lstStyle/>
          <a:p>
            <a:r>
              <a:rPr lang="en-US" dirty="0" smtClean="0"/>
              <a:t>Stage 0</a:t>
            </a:r>
            <a:endParaRPr lang="en-US" dirty="0"/>
          </a:p>
        </p:txBody>
      </p:sp>
      <p:cxnSp>
        <p:nvCxnSpPr>
          <p:cNvPr id="27" name="Straight Arrow Connector 26"/>
          <p:cNvCxnSpPr>
            <a:endCxn id="5" idx="1"/>
          </p:cNvCxnSpPr>
          <p:nvPr/>
        </p:nvCxnSpPr>
        <p:spPr>
          <a:xfrm flipV="1">
            <a:off x="1337500" y="1626810"/>
            <a:ext cx="2452907" cy="302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337500" y="1629837"/>
            <a:ext cx="0" cy="22205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2"/>
            <a:endCxn id="15" idx="0"/>
          </p:cNvCxnSpPr>
          <p:nvPr/>
        </p:nvCxnSpPr>
        <p:spPr>
          <a:xfrm flipH="1">
            <a:off x="6252606" y="3412929"/>
            <a:ext cx="2414" cy="2982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3" idx="2"/>
            <a:endCxn id="17" idx="0"/>
          </p:cNvCxnSpPr>
          <p:nvPr/>
        </p:nvCxnSpPr>
        <p:spPr>
          <a:xfrm>
            <a:off x="8076565" y="3414308"/>
            <a:ext cx="0" cy="3121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5033806" y="4472475"/>
            <a:ext cx="799899" cy="617629"/>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High pass</a:t>
            </a:r>
            <a:endParaRPr lang="en-US" dirty="0">
              <a:solidFill>
                <a:schemeClr val="tx1"/>
              </a:solidFill>
            </a:endParaRPr>
          </a:p>
        </p:txBody>
      </p:sp>
      <p:sp>
        <p:nvSpPr>
          <p:cNvPr id="43" name="Rectangle 42"/>
          <p:cNvSpPr/>
          <p:nvPr/>
        </p:nvSpPr>
        <p:spPr>
          <a:xfrm>
            <a:off x="5033806" y="6049769"/>
            <a:ext cx="799899" cy="617629"/>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Low pass</a:t>
            </a:r>
            <a:endParaRPr lang="en-US" dirty="0">
              <a:solidFill>
                <a:schemeClr val="tx1"/>
              </a:solidFill>
            </a:endParaRPr>
          </a:p>
        </p:txBody>
      </p:sp>
      <p:cxnSp>
        <p:nvCxnSpPr>
          <p:cNvPr id="45" name="Straight Arrow Connector 44"/>
          <p:cNvCxnSpPr/>
          <p:nvPr/>
        </p:nvCxnSpPr>
        <p:spPr>
          <a:xfrm flipH="1">
            <a:off x="5844992" y="4776136"/>
            <a:ext cx="43663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6276796" y="4137773"/>
            <a:ext cx="4828" cy="638363"/>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17" idx="2"/>
          </p:cNvCxnSpPr>
          <p:nvPr/>
        </p:nvCxnSpPr>
        <p:spPr>
          <a:xfrm rot="5400000">
            <a:off x="6959059" y="5268716"/>
            <a:ext cx="2233178" cy="1834"/>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43" idx="3"/>
          </p:cNvCxnSpPr>
          <p:nvPr/>
        </p:nvCxnSpPr>
        <p:spPr>
          <a:xfrm rot="10800000">
            <a:off x="5833705" y="6358585"/>
            <a:ext cx="2217066" cy="36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4409289" y="4776136"/>
            <a:ext cx="0" cy="44778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4409289" y="5916929"/>
            <a:ext cx="4828" cy="458195"/>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a:off x="4409289" y="4776136"/>
            <a:ext cx="62451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H="1">
            <a:off x="4414117" y="6375124"/>
            <a:ext cx="62451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 idx="3"/>
          </p:cNvCxnSpPr>
          <p:nvPr/>
        </p:nvCxnSpPr>
        <p:spPr>
          <a:xfrm flipH="1">
            <a:off x="3875077" y="5569241"/>
            <a:ext cx="314484"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endCxn id="7" idx="3"/>
          </p:cNvCxnSpPr>
          <p:nvPr/>
        </p:nvCxnSpPr>
        <p:spPr>
          <a:xfrm flipH="1">
            <a:off x="3875077" y="4304079"/>
            <a:ext cx="240654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rot="5400000">
            <a:off x="2058992" y="2781774"/>
            <a:ext cx="447523" cy="932542"/>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smtClean="0">
                <a:solidFill>
                  <a:schemeClr val="tx1"/>
                </a:solidFill>
              </a:rPr>
              <a:t>+</a:t>
            </a:r>
          </a:p>
          <a:p>
            <a:pPr algn="ctr"/>
            <a:r>
              <a:rPr lang="en-US" dirty="0">
                <a:solidFill>
                  <a:schemeClr val="tx1"/>
                </a:solidFill>
              </a:rPr>
              <a:t>+</a:t>
            </a:r>
          </a:p>
        </p:txBody>
      </p:sp>
      <p:cxnSp>
        <p:nvCxnSpPr>
          <p:cNvPr id="93" name="Straight Arrow Connector 92"/>
          <p:cNvCxnSpPr>
            <a:endCxn id="88" idx="0"/>
          </p:cNvCxnSpPr>
          <p:nvPr/>
        </p:nvCxnSpPr>
        <p:spPr>
          <a:xfrm flipH="1">
            <a:off x="2749025" y="3246986"/>
            <a:ext cx="528350" cy="106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2413782" y="3471807"/>
            <a:ext cx="0" cy="2097434"/>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stCxn id="19" idx="2"/>
          </p:cNvCxnSpPr>
          <p:nvPr/>
        </p:nvCxnSpPr>
        <p:spPr>
          <a:xfrm>
            <a:off x="1337500" y="4276963"/>
            <a:ext cx="0" cy="24171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1337500" y="4953444"/>
            <a:ext cx="0" cy="2771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1801958" y="5573040"/>
            <a:ext cx="304606"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2106564" y="3471807"/>
            <a:ext cx="0" cy="2097434"/>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2413782" y="5569241"/>
            <a:ext cx="30702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3289470" y="3246986"/>
            <a:ext cx="0" cy="72145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a:off x="2280728" y="2568427"/>
            <a:ext cx="47916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2280728" y="2568427"/>
            <a:ext cx="0" cy="455856"/>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a:stCxn id="24" idx="3"/>
            <a:endCxn id="6" idx="1"/>
          </p:cNvCxnSpPr>
          <p:nvPr/>
        </p:nvCxnSpPr>
        <p:spPr>
          <a:xfrm>
            <a:off x="3466255" y="2559158"/>
            <a:ext cx="324152" cy="150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4977563" y="1626810"/>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4977563" y="2559157"/>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endCxn id="13" idx="0"/>
          </p:cNvCxnSpPr>
          <p:nvPr/>
        </p:nvCxnSpPr>
        <p:spPr>
          <a:xfrm>
            <a:off x="8076565" y="2544237"/>
            <a:ext cx="0" cy="44344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a:off x="6255020" y="2454694"/>
            <a:ext cx="2414" cy="51866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rot="10800000" flipV="1">
            <a:off x="3466259" y="1162221"/>
            <a:ext cx="4740257" cy="1422"/>
          </a:xfrm>
          <a:prstGeom prst="straightConnector1">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H="1">
            <a:off x="3466255" y="1163643"/>
            <a:ext cx="2021" cy="463167"/>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5766572" y="2454694"/>
            <a:ext cx="486034"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p:nvPr/>
        </p:nvCxnSpPr>
        <p:spPr>
          <a:xfrm>
            <a:off x="5766669" y="1832996"/>
            <a:ext cx="2212735"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63" name="TextBox 162"/>
          <p:cNvSpPr txBox="1"/>
          <p:nvPr/>
        </p:nvSpPr>
        <p:spPr>
          <a:xfrm>
            <a:off x="50397" y="6513791"/>
            <a:ext cx="2503715" cy="338554"/>
          </a:xfrm>
          <a:prstGeom prst="rect">
            <a:avLst/>
          </a:prstGeom>
          <a:noFill/>
        </p:spPr>
        <p:txBody>
          <a:bodyPr wrap="square" rtlCol="0">
            <a:spAutoFit/>
          </a:bodyPr>
          <a:lstStyle/>
          <a:p>
            <a:r>
              <a:rPr lang="en-US" sz="1600" dirty="0" smtClean="0"/>
              <a:t>Reference G1401207</a:t>
            </a:r>
            <a:endParaRPr lang="en-US" sz="1600" dirty="0"/>
          </a:p>
        </p:txBody>
      </p:sp>
      <p:sp>
        <p:nvSpPr>
          <p:cNvPr id="72" name="Rectangle 71"/>
          <p:cNvSpPr/>
          <p:nvPr/>
        </p:nvSpPr>
        <p:spPr>
          <a:xfrm>
            <a:off x="4184320" y="5237397"/>
            <a:ext cx="447523" cy="67128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74" name="Rectangle 73"/>
          <p:cNvSpPr/>
          <p:nvPr/>
        </p:nvSpPr>
        <p:spPr>
          <a:xfrm rot="5400000">
            <a:off x="7846150" y="1990682"/>
            <a:ext cx="447523" cy="67128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t>
            </a:r>
            <a:endParaRPr lang="en-US" dirty="0" smtClean="0">
              <a:solidFill>
                <a:schemeClr val="tx1"/>
              </a:solidFill>
            </a:endParaRPr>
          </a:p>
          <a:p>
            <a:pPr algn="ctr"/>
            <a:r>
              <a:rPr lang="en-US" dirty="0">
                <a:solidFill>
                  <a:schemeClr val="tx1"/>
                </a:solidFill>
              </a:rPr>
              <a:t>+</a:t>
            </a:r>
          </a:p>
        </p:txBody>
      </p:sp>
      <p:cxnSp>
        <p:nvCxnSpPr>
          <p:cNvPr id="78" name="Straight Arrow Connector 77"/>
          <p:cNvCxnSpPr/>
          <p:nvPr/>
        </p:nvCxnSpPr>
        <p:spPr>
          <a:xfrm flipH="1">
            <a:off x="8187044" y="1163643"/>
            <a:ext cx="2818" cy="9389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7976586" y="1832996"/>
            <a:ext cx="2818" cy="26609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22033EDB-169B-9A40-BDA9-44EE0641E66E}" type="slidenum">
              <a:rPr lang="en-US" smtClean="0"/>
              <a:t>112</a:t>
            </a:fld>
            <a:endParaRPr lang="en-US"/>
          </a:p>
        </p:txBody>
      </p:sp>
      <p:sp>
        <p:nvSpPr>
          <p:cNvPr id="4" name="Rectangle 3"/>
          <p:cNvSpPr/>
          <p:nvPr/>
        </p:nvSpPr>
        <p:spPr>
          <a:xfrm>
            <a:off x="4865903" y="2896305"/>
            <a:ext cx="3709151" cy="3890865"/>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20790"/>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HAM_Nois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5" name="Title 4"/>
          <p:cNvSpPr>
            <a:spLocks noGrp="1"/>
          </p:cNvSpPr>
          <p:nvPr>
            <p:ph type="title"/>
          </p:nvPr>
        </p:nvSpPr>
        <p:spPr>
          <a:xfrm>
            <a:off x="457200" y="22914"/>
            <a:ext cx="8229600" cy="1143000"/>
          </a:xfrm>
        </p:spPr>
        <p:txBody>
          <a:bodyPr/>
          <a:lstStyle/>
          <a:p>
            <a:r>
              <a:rPr lang="en-US" dirty="0" smtClean="0"/>
              <a:t>HAM ISI Sensor Noises</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113</a:t>
            </a:fld>
            <a:endParaRPr lang="en-US"/>
          </a:p>
        </p:txBody>
      </p:sp>
      <p:sp>
        <p:nvSpPr>
          <p:cNvPr id="7" name="TextBox 6"/>
          <p:cNvSpPr txBox="1"/>
          <p:nvPr/>
        </p:nvSpPr>
        <p:spPr>
          <a:xfrm>
            <a:off x="1327123" y="4447715"/>
            <a:ext cx="2518638" cy="369332"/>
          </a:xfrm>
          <a:prstGeom prst="rect">
            <a:avLst/>
          </a:prstGeom>
          <a:solidFill>
            <a:srgbClr val="FFFFFF"/>
          </a:solidFill>
          <a:ln>
            <a:solidFill>
              <a:schemeClr val="accent2"/>
            </a:solidFill>
          </a:ln>
        </p:spPr>
        <p:txBody>
          <a:bodyPr wrap="none" rtlCol="0">
            <a:spAutoFit/>
          </a:bodyPr>
          <a:lstStyle/>
          <a:p>
            <a:r>
              <a:rPr lang="en-US" dirty="0" smtClean="0">
                <a:solidFill>
                  <a:schemeClr val="accent2"/>
                </a:solidFill>
              </a:rPr>
              <a:t>CPS displacement sensor</a:t>
            </a:r>
            <a:endParaRPr lang="en-US" dirty="0">
              <a:solidFill>
                <a:schemeClr val="accent2"/>
              </a:solidFill>
            </a:endParaRPr>
          </a:p>
        </p:txBody>
      </p:sp>
      <p:sp>
        <p:nvSpPr>
          <p:cNvPr id="8" name="TextBox 7"/>
          <p:cNvSpPr txBox="1"/>
          <p:nvPr/>
        </p:nvSpPr>
        <p:spPr>
          <a:xfrm>
            <a:off x="4166102" y="2723641"/>
            <a:ext cx="4136093" cy="369332"/>
          </a:xfrm>
          <a:prstGeom prst="rect">
            <a:avLst/>
          </a:prstGeom>
          <a:solidFill>
            <a:srgbClr val="FFFFFF"/>
          </a:solidFill>
          <a:ln>
            <a:solidFill>
              <a:srgbClr val="FFC205"/>
            </a:solidFill>
          </a:ln>
        </p:spPr>
        <p:txBody>
          <a:bodyPr wrap="none" rtlCol="0">
            <a:spAutoFit/>
          </a:bodyPr>
          <a:lstStyle/>
          <a:p>
            <a:r>
              <a:rPr lang="en-US" dirty="0" smtClean="0">
                <a:solidFill>
                  <a:srgbClr val="FFC205"/>
                </a:solidFill>
              </a:rPr>
              <a:t>Ground – LLO Oct 2009 50th% (</a:t>
            </a:r>
            <a:r>
              <a:rPr lang="en-US" dirty="0">
                <a:solidFill>
                  <a:srgbClr val="FFC205"/>
                </a:solidFill>
              </a:rPr>
              <a:t>T1500224</a:t>
            </a:r>
            <a:r>
              <a:rPr lang="en-US" dirty="0" smtClean="0">
                <a:solidFill>
                  <a:srgbClr val="FFC205"/>
                </a:solidFill>
              </a:rPr>
              <a:t>)</a:t>
            </a:r>
            <a:endParaRPr lang="en-US" dirty="0">
              <a:solidFill>
                <a:srgbClr val="FFC205"/>
              </a:solidFill>
            </a:endParaRPr>
          </a:p>
        </p:txBody>
      </p:sp>
      <p:sp>
        <p:nvSpPr>
          <p:cNvPr id="9" name="TextBox 8"/>
          <p:cNvSpPr txBox="1"/>
          <p:nvPr/>
        </p:nvSpPr>
        <p:spPr>
          <a:xfrm>
            <a:off x="3757907" y="5778633"/>
            <a:ext cx="2056973" cy="369332"/>
          </a:xfrm>
          <a:prstGeom prst="rect">
            <a:avLst/>
          </a:prstGeom>
          <a:solidFill>
            <a:srgbClr val="FFFFFF"/>
          </a:solidFill>
          <a:ln>
            <a:solidFill>
              <a:schemeClr val="accent1"/>
            </a:solidFill>
          </a:ln>
        </p:spPr>
        <p:txBody>
          <a:bodyPr wrap="none" rtlCol="0">
            <a:spAutoFit/>
          </a:bodyPr>
          <a:lstStyle/>
          <a:p>
            <a:r>
              <a:rPr lang="en-US" dirty="0" smtClean="0">
                <a:solidFill>
                  <a:schemeClr val="accent1"/>
                </a:solidFill>
              </a:rPr>
              <a:t>GS13 inertial sensor</a:t>
            </a:r>
            <a:endParaRPr lang="en-US" dirty="0">
              <a:solidFill>
                <a:schemeClr val="accent1"/>
              </a:solidFill>
            </a:endParaRPr>
          </a:p>
        </p:txBody>
      </p:sp>
      <p:cxnSp>
        <p:nvCxnSpPr>
          <p:cNvPr id="11" name="Straight Arrow Connector 10"/>
          <p:cNvCxnSpPr/>
          <p:nvPr/>
        </p:nvCxnSpPr>
        <p:spPr>
          <a:xfrm flipH="1" flipV="1">
            <a:off x="2082212" y="3958904"/>
            <a:ext cx="137289" cy="49200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5156095" y="5412028"/>
            <a:ext cx="328109" cy="366605"/>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166102" y="3092973"/>
            <a:ext cx="186724" cy="362487"/>
          </a:xfrm>
          <a:prstGeom prst="straightConnector1">
            <a:avLst/>
          </a:prstGeom>
          <a:ln>
            <a:solidFill>
              <a:srgbClr val="FFC205"/>
            </a:solidFill>
            <a:tailEnd type="arrow"/>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23813" y="0"/>
            <a:ext cx="9144000" cy="1213015"/>
            <a:chOff x="23813" y="0"/>
            <a:chExt cx="9144000" cy="1213015"/>
          </a:xfrm>
        </p:grpSpPr>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0" name="Straight Connector 1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95644949"/>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HAM_Nois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5" name="Title 4"/>
          <p:cNvSpPr>
            <a:spLocks noGrp="1"/>
          </p:cNvSpPr>
          <p:nvPr>
            <p:ph type="title"/>
          </p:nvPr>
        </p:nvSpPr>
        <p:spPr>
          <a:xfrm>
            <a:off x="457200" y="22914"/>
            <a:ext cx="8229600" cy="1143000"/>
          </a:xfrm>
        </p:spPr>
        <p:txBody>
          <a:bodyPr/>
          <a:lstStyle/>
          <a:p>
            <a:r>
              <a:rPr lang="en-US" dirty="0" smtClean="0"/>
              <a:t>HAM ISI Sensor Noises</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114</a:t>
            </a:fld>
            <a:endParaRPr lang="en-US"/>
          </a:p>
        </p:txBody>
      </p:sp>
      <p:sp>
        <p:nvSpPr>
          <p:cNvPr id="7" name="TextBox 6"/>
          <p:cNvSpPr txBox="1"/>
          <p:nvPr/>
        </p:nvSpPr>
        <p:spPr>
          <a:xfrm>
            <a:off x="1327123" y="4447715"/>
            <a:ext cx="2518638" cy="369332"/>
          </a:xfrm>
          <a:prstGeom prst="rect">
            <a:avLst/>
          </a:prstGeom>
          <a:solidFill>
            <a:srgbClr val="FFFFFF"/>
          </a:solidFill>
          <a:ln>
            <a:solidFill>
              <a:schemeClr val="accent2"/>
            </a:solidFill>
          </a:ln>
        </p:spPr>
        <p:txBody>
          <a:bodyPr wrap="none" rtlCol="0">
            <a:spAutoFit/>
          </a:bodyPr>
          <a:lstStyle/>
          <a:p>
            <a:r>
              <a:rPr lang="en-US" dirty="0" smtClean="0">
                <a:solidFill>
                  <a:schemeClr val="accent2"/>
                </a:solidFill>
              </a:rPr>
              <a:t>CPS displacement sensor</a:t>
            </a:r>
            <a:endParaRPr lang="en-US" dirty="0">
              <a:solidFill>
                <a:schemeClr val="accent2"/>
              </a:solidFill>
            </a:endParaRPr>
          </a:p>
        </p:txBody>
      </p:sp>
      <p:sp>
        <p:nvSpPr>
          <p:cNvPr id="8" name="TextBox 7"/>
          <p:cNvSpPr txBox="1"/>
          <p:nvPr/>
        </p:nvSpPr>
        <p:spPr>
          <a:xfrm>
            <a:off x="4166102" y="2723641"/>
            <a:ext cx="4136093" cy="369332"/>
          </a:xfrm>
          <a:prstGeom prst="rect">
            <a:avLst/>
          </a:prstGeom>
          <a:solidFill>
            <a:srgbClr val="FFFFFF"/>
          </a:solidFill>
          <a:ln>
            <a:solidFill>
              <a:srgbClr val="FFC205"/>
            </a:solidFill>
          </a:ln>
        </p:spPr>
        <p:txBody>
          <a:bodyPr wrap="none" rtlCol="0">
            <a:spAutoFit/>
          </a:bodyPr>
          <a:lstStyle/>
          <a:p>
            <a:r>
              <a:rPr lang="en-US" dirty="0" smtClean="0">
                <a:solidFill>
                  <a:srgbClr val="FFC205"/>
                </a:solidFill>
              </a:rPr>
              <a:t>Ground – LLO Oct 2009 50th% (</a:t>
            </a:r>
            <a:r>
              <a:rPr lang="en-US" dirty="0">
                <a:solidFill>
                  <a:srgbClr val="FFC205"/>
                </a:solidFill>
              </a:rPr>
              <a:t>T1500224</a:t>
            </a:r>
            <a:r>
              <a:rPr lang="en-US" dirty="0" smtClean="0">
                <a:solidFill>
                  <a:srgbClr val="FFC205"/>
                </a:solidFill>
              </a:rPr>
              <a:t>)</a:t>
            </a:r>
            <a:endParaRPr lang="en-US" dirty="0">
              <a:solidFill>
                <a:srgbClr val="FFC205"/>
              </a:solidFill>
            </a:endParaRPr>
          </a:p>
        </p:txBody>
      </p:sp>
      <p:sp>
        <p:nvSpPr>
          <p:cNvPr id="9" name="TextBox 8"/>
          <p:cNvSpPr txBox="1"/>
          <p:nvPr/>
        </p:nvSpPr>
        <p:spPr>
          <a:xfrm>
            <a:off x="3757907" y="5778633"/>
            <a:ext cx="2056973" cy="369332"/>
          </a:xfrm>
          <a:prstGeom prst="rect">
            <a:avLst/>
          </a:prstGeom>
          <a:solidFill>
            <a:srgbClr val="FFFFFF"/>
          </a:solidFill>
          <a:ln>
            <a:solidFill>
              <a:srgbClr val="4F81BD"/>
            </a:solidFill>
          </a:ln>
        </p:spPr>
        <p:txBody>
          <a:bodyPr wrap="none" rtlCol="0">
            <a:spAutoFit/>
          </a:bodyPr>
          <a:lstStyle/>
          <a:p>
            <a:r>
              <a:rPr lang="en-US" dirty="0" smtClean="0">
                <a:solidFill>
                  <a:srgbClr val="4F81BD"/>
                </a:solidFill>
              </a:rPr>
              <a:t>GS13 inertial sensor</a:t>
            </a:r>
            <a:endParaRPr lang="en-US" dirty="0">
              <a:solidFill>
                <a:srgbClr val="4F81BD"/>
              </a:solidFill>
            </a:endParaRPr>
          </a:p>
        </p:txBody>
      </p:sp>
      <p:cxnSp>
        <p:nvCxnSpPr>
          <p:cNvPr id="11" name="Straight Arrow Connector 10"/>
          <p:cNvCxnSpPr/>
          <p:nvPr/>
        </p:nvCxnSpPr>
        <p:spPr>
          <a:xfrm flipH="1" flipV="1">
            <a:off x="2082212" y="3958904"/>
            <a:ext cx="137289" cy="49200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5156095" y="5412028"/>
            <a:ext cx="328109" cy="366605"/>
          </a:xfrm>
          <a:prstGeom prst="straightConnector1">
            <a:avLst/>
          </a:prstGeom>
          <a:ln>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166102" y="3092973"/>
            <a:ext cx="186724" cy="362487"/>
          </a:xfrm>
          <a:prstGeom prst="straightConnector1">
            <a:avLst/>
          </a:prstGeom>
          <a:ln>
            <a:solidFill>
              <a:srgbClr val="FFC205"/>
            </a:solidFill>
            <a:tailEnd type="arrow"/>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23813" y="0"/>
            <a:ext cx="9144000" cy="1213015"/>
            <a:chOff x="23813" y="0"/>
            <a:chExt cx="9144000" cy="1213015"/>
          </a:xfrm>
        </p:grpSpPr>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0" name="Straight Connector 1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4" name="Oval 13"/>
          <p:cNvSpPr>
            <a:spLocks noChangeAspect="1"/>
          </p:cNvSpPr>
          <p:nvPr/>
        </p:nvSpPr>
        <p:spPr>
          <a:xfrm>
            <a:off x="2253824" y="3081531"/>
            <a:ext cx="182880" cy="18288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645369" y="2183811"/>
            <a:ext cx="2225076" cy="369332"/>
          </a:xfrm>
          <a:prstGeom prst="rect">
            <a:avLst/>
          </a:prstGeom>
          <a:noFill/>
        </p:spPr>
        <p:txBody>
          <a:bodyPr wrap="none" rtlCol="0">
            <a:spAutoFit/>
          </a:bodyPr>
          <a:lstStyle/>
          <a:p>
            <a:r>
              <a:rPr lang="en-US" dirty="0"/>
              <a:t>i</a:t>
            </a:r>
            <a:r>
              <a:rPr lang="en-US" dirty="0" smtClean="0"/>
              <a:t>deal blend frequency</a:t>
            </a:r>
            <a:endParaRPr lang="en-US" dirty="0"/>
          </a:p>
        </p:txBody>
      </p:sp>
      <p:cxnSp>
        <p:nvCxnSpPr>
          <p:cNvPr id="17" name="Straight Arrow Connector 16"/>
          <p:cNvCxnSpPr/>
          <p:nvPr/>
        </p:nvCxnSpPr>
        <p:spPr>
          <a:xfrm flipH="1">
            <a:off x="2383910" y="2553143"/>
            <a:ext cx="361864" cy="5283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0456533"/>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914"/>
            <a:ext cx="8229600" cy="1143000"/>
          </a:xfrm>
        </p:spPr>
        <p:txBody>
          <a:bodyPr/>
          <a:lstStyle/>
          <a:p>
            <a:r>
              <a:rPr lang="en-US" dirty="0" smtClean="0"/>
              <a:t>Blend filter design</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115</a:t>
            </a:fld>
            <a:endParaRPr lang="en-US"/>
          </a:p>
        </p:txBody>
      </p:sp>
      <p:grpSp>
        <p:nvGrpSpPr>
          <p:cNvPr id="18" name="Group 17"/>
          <p:cNvGrpSpPr/>
          <p:nvPr/>
        </p:nvGrpSpPr>
        <p:grpSpPr>
          <a:xfrm>
            <a:off x="23813" y="0"/>
            <a:ext cx="9144000" cy="1213015"/>
            <a:chOff x="23813" y="0"/>
            <a:chExt cx="9144000" cy="1213015"/>
          </a:xfrm>
        </p:grpSpPr>
        <p:pic>
          <p:nvPicPr>
            <p:cNvPr id="19"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0" name="Straight Connector 1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320340" y="1510333"/>
            <a:ext cx="7058343" cy="707886"/>
          </a:xfrm>
          <a:prstGeom prst="rect">
            <a:avLst/>
          </a:prstGeom>
          <a:noFill/>
        </p:spPr>
        <p:txBody>
          <a:bodyPr wrap="none" rtlCol="0">
            <a:spAutoFit/>
          </a:bodyPr>
          <a:lstStyle/>
          <a:p>
            <a:pPr marL="285750" indent="-285750">
              <a:buFont typeface="Arial"/>
              <a:buChar char="•"/>
            </a:pPr>
            <a:r>
              <a:rPr lang="en-US" sz="2000" dirty="0" smtClean="0"/>
              <a:t>Low pass the inertial sensor, high pass the displacement sensor</a:t>
            </a:r>
          </a:p>
          <a:p>
            <a:pPr marL="285750" indent="-285750">
              <a:buFont typeface="Arial"/>
              <a:buChar char="•"/>
            </a:pPr>
            <a:r>
              <a:rPr lang="en-US" sz="2000" dirty="0" smtClean="0"/>
              <a:t>Low pass + high pass = 1</a:t>
            </a:r>
            <a:endParaRPr lang="en-US" sz="2000" dirty="0"/>
          </a:p>
        </p:txBody>
      </p:sp>
    </p:spTree>
    <p:extLst>
      <p:ext uri="{BB962C8B-B14F-4D97-AF65-F5344CB8AC3E}">
        <p14:creationId xmlns:p14="http://schemas.microsoft.com/office/powerpoint/2010/main" val="3184444653"/>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914"/>
            <a:ext cx="8229600" cy="1143000"/>
          </a:xfrm>
        </p:spPr>
        <p:txBody>
          <a:bodyPr/>
          <a:lstStyle/>
          <a:p>
            <a:r>
              <a:rPr lang="en-US" dirty="0" smtClean="0"/>
              <a:t>Blend filter design</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116</a:t>
            </a:fld>
            <a:endParaRPr lang="en-US"/>
          </a:p>
        </p:txBody>
      </p:sp>
      <p:grpSp>
        <p:nvGrpSpPr>
          <p:cNvPr id="18" name="Group 17"/>
          <p:cNvGrpSpPr/>
          <p:nvPr/>
        </p:nvGrpSpPr>
        <p:grpSpPr>
          <a:xfrm>
            <a:off x="23813" y="0"/>
            <a:ext cx="9144000" cy="1213015"/>
            <a:chOff x="23813" y="0"/>
            <a:chExt cx="9144000" cy="1213015"/>
          </a:xfrm>
        </p:grpSpPr>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0" name="Straight Connector 1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2" name="Object 21"/>
          <p:cNvGraphicFramePr>
            <a:graphicFrameLocks noChangeAspect="1"/>
          </p:cNvGraphicFramePr>
          <p:nvPr>
            <p:extLst>
              <p:ext uri="{D42A27DB-BD31-4B8C-83A1-F6EECF244321}">
                <p14:modId xmlns:p14="http://schemas.microsoft.com/office/powerpoint/2010/main" val="2911393106"/>
              </p:ext>
            </p:extLst>
          </p:nvPr>
        </p:nvGraphicFramePr>
        <p:xfrm>
          <a:off x="600149" y="2913006"/>
          <a:ext cx="828675" cy="663575"/>
        </p:xfrm>
        <a:graphic>
          <a:graphicData uri="http://schemas.openxmlformats.org/presentationml/2006/ole">
            <mc:AlternateContent xmlns:mc="http://schemas.openxmlformats.org/markup-compatibility/2006">
              <mc:Choice xmlns:v="urn:schemas-microsoft-com:vml" Requires="v">
                <p:oleObj spid="_x0000_s217948" name="Equation" r:id="rId5" imgW="254000" imgH="203200" progId="Equation.3">
                  <p:embed/>
                </p:oleObj>
              </mc:Choice>
              <mc:Fallback>
                <p:oleObj name="Equation" r:id="rId5" imgW="254000" imgH="203200" progId="Equation.3">
                  <p:embed/>
                  <p:pic>
                    <p:nvPicPr>
                      <p:cNvPr id="0" name=""/>
                      <p:cNvPicPr/>
                      <p:nvPr/>
                    </p:nvPicPr>
                    <p:blipFill>
                      <a:blip r:embed="rId6"/>
                      <a:stretch>
                        <a:fillRect/>
                      </a:stretch>
                    </p:blipFill>
                    <p:spPr>
                      <a:xfrm>
                        <a:off x="600149" y="2913006"/>
                        <a:ext cx="828675" cy="663575"/>
                      </a:xfrm>
                      <a:prstGeom prst="rect">
                        <a:avLst/>
                      </a:prstGeom>
                      <a:ln>
                        <a:noFill/>
                      </a:ln>
                    </p:spPr>
                  </p:pic>
                </p:oleObj>
              </mc:Fallback>
            </mc:AlternateContent>
          </a:graphicData>
        </a:graphic>
      </p:graphicFrame>
      <p:sp>
        <p:nvSpPr>
          <p:cNvPr id="3" name="TextBox 2"/>
          <p:cNvSpPr txBox="1"/>
          <p:nvPr/>
        </p:nvSpPr>
        <p:spPr>
          <a:xfrm>
            <a:off x="320340" y="1510333"/>
            <a:ext cx="7058343" cy="707886"/>
          </a:xfrm>
          <a:prstGeom prst="rect">
            <a:avLst/>
          </a:prstGeom>
          <a:noFill/>
        </p:spPr>
        <p:txBody>
          <a:bodyPr wrap="none" rtlCol="0">
            <a:spAutoFit/>
          </a:bodyPr>
          <a:lstStyle/>
          <a:p>
            <a:pPr marL="285750" indent="-285750">
              <a:buFont typeface="Arial"/>
              <a:buChar char="•"/>
            </a:pPr>
            <a:r>
              <a:rPr lang="en-US" sz="2000" dirty="0" smtClean="0"/>
              <a:t>Low pass the inertial sensor, high pass the displacement sensor</a:t>
            </a:r>
          </a:p>
          <a:p>
            <a:pPr marL="285750" indent="-285750">
              <a:buFont typeface="Arial"/>
              <a:buChar char="•"/>
            </a:pPr>
            <a:r>
              <a:rPr lang="en-US" sz="2000" dirty="0" smtClean="0"/>
              <a:t>Low pass + high pass = 1</a:t>
            </a:r>
            <a:endParaRPr lang="en-US" sz="2000" dirty="0"/>
          </a:p>
        </p:txBody>
      </p:sp>
      <p:sp>
        <p:nvSpPr>
          <p:cNvPr id="6" name="TextBox 5"/>
          <p:cNvSpPr txBox="1"/>
          <p:nvPr/>
        </p:nvSpPr>
        <p:spPr>
          <a:xfrm>
            <a:off x="1738990" y="3053400"/>
            <a:ext cx="2904261" cy="400110"/>
          </a:xfrm>
          <a:prstGeom prst="rect">
            <a:avLst/>
          </a:prstGeom>
          <a:noFill/>
        </p:spPr>
        <p:txBody>
          <a:bodyPr wrap="none" rtlCol="0">
            <a:spAutoFit/>
          </a:bodyPr>
          <a:lstStyle/>
          <a:p>
            <a:r>
              <a:rPr lang="en-US" sz="2000" dirty="0" smtClean="0"/>
              <a:t>Make some low pass filter</a:t>
            </a:r>
            <a:endParaRPr lang="en-US" sz="2000" dirty="0"/>
          </a:p>
        </p:txBody>
      </p:sp>
      <p:sp>
        <p:nvSpPr>
          <p:cNvPr id="10" name="TextBox 9"/>
          <p:cNvSpPr txBox="1"/>
          <p:nvPr/>
        </p:nvSpPr>
        <p:spPr>
          <a:xfrm>
            <a:off x="279808" y="2528664"/>
            <a:ext cx="1928558" cy="400110"/>
          </a:xfrm>
          <a:prstGeom prst="rect">
            <a:avLst/>
          </a:prstGeom>
          <a:noFill/>
        </p:spPr>
        <p:txBody>
          <a:bodyPr wrap="none" rtlCol="0">
            <a:spAutoFit/>
          </a:bodyPr>
          <a:lstStyle/>
          <a:p>
            <a:r>
              <a:rPr lang="en-US" sz="2000" dirty="0" smtClean="0"/>
              <a:t>Simple approach</a:t>
            </a:r>
            <a:endParaRPr lang="en-US" sz="2000" dirty="0"/>
          </a:p>
        </p:txBody>
      </p:sp>
    </p:spTree>
    <p:extLst>
      <p:ext uri="{BB962C8B-B14F-4D97-AF65-F5344CB8AC3E}">
        <p14:creationId xmlns:p14="http://schemas.microsoft.com/office/powerpoint/2010/main" val="2305238589"/>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914"/>
            <a:ext cx="8229600" cy="1143000"/>
          </a:xfrm>
        </p:spPr>
        <p:txBody>
          <a:bodyPr/>
          <a:lstStyle/>
          <a:p>
            <a:r>
              <a:rPr lang="en-US" dirty="0" smtClean="0"/>
              <a:t>Blend filter design</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117</a:t>
            </a:fld>
            <a:endParaRPr lang="en-US"/>
          </a:p>
        </p:txBody>
      </p:sp>
      <p:grpSp>
        <p:nvGrpSpPr>
          <p:cNvPr id="18" name="Group 17"/>
          <p:cNvGrpSpPr/>
          <p:nvPr/>
        </p:nvGrpSpPr>
        <p:grpSpPr>
          <a:xfrm>
            <a:off x="23813" y="0"/>
            <a:ext cx="9144000" cy="1213015"/>
            <a:chOff x="23813" y="0"/>
            <a:chExt cx="9144000" cy="1213015"/>
          </a:xfrm>
        </p:grpSpPr>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0" name="Straight Connector 1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2" name="Object 21"/>
          <p:cNvGraphicFramePr>
            <a:graphicFrameLocks noChangeAspect="1"/>
          </p:cNvGraphicFramePr>
          <p:nvPr>
            <p:extLst>
              <p:ext uri="{D42A27DB-BD31-4B8C-83A1-F6EECF244321}">
                <p14:modId xmlns:p14="http://schemas.microsoft.com/office/powerpoint/2010/main" val="3879070787"/>
              </p:ext>
            </p:extLst>
          </p:nvPr>
        </p:nvGraphicFramePr>
        <p:xfrm>
          <a:off x="600149" y="2913006"/>
          <a:ext cx="828675" cy="663575"/>
        </p:xfrm>
        <a:graphic>
          <a:graphicData uri="http://schemas.openxmlformats.org/presentationml/2006/ole">
            <mc:AlternateContent xmlns:mc="http://schemas.openxmlformats.org/markup-compatibility/2006">
              <mc:Choice xmlns:v="urn:schemas-microsoft-com:vml" Requires="v">
                <p:oleObj spid="_x0000_s489136" name="Equation" r:id="rId5" imgW="254000" imgH="203200" progId="Equation.3">
                  <p:embed/>
                </p:oleObj>
              </mc:Choice>
              <mc:Fallback>
                <p:oleObj name="Equation" r:id="rId5" imgW="254000" imgH="203200" progId="Equation.3">
                  <p:embed/>
                  <p:pic>
                    <p:nvPicPr>
                      <p:cNvPr id="0" name=""/>
                      <p:cNvPicPr/>
                      <p:nvPr/>
                    </p:nvPicPr>
                    <p:blipFill>
                      <a:blip r:embed="rId6"/>
                      <a:stretch>
                        <a:fillRect/>
                      </a:stretch>
                    </p:blipFill>
                    <p:spPr>
                      <a:xfrm>
                        <a:off x="600149" y="2913006"/>
                        <a:ext cx="828675" cy="663575"/>
                      </a:xfrm>
                      <a:prstGeom prst="rect">
                        <a:avLst/>
                      </a:prstGeom>
                      <a:ln>
                        <a:noFill/>
                      </a:ln>
                    </p:spPr>
                  </p:pic>
                </p:oleObj>
              </mc:Fallback>
            </mc:AlternateContent>
          </a:graphicData>
        </a:graphic>
      </p:graphicFrame>
      <p:sp>
        <p:nvSpPr>
          <p:cNvPr id="3" name="TextBox 2"/>
          <p:cNvSpPr txBox="1"/>
          <p:nvPr/>
        </p:nvSpPr>
        <p:spPr>
          <a:xfrm>
            <a:off x="320340" y="1510333"/>
            <a:ext cx="7058343" cy="707886"/>
          </a:xfrm>
          <a:prstGeom prst="rect">
            <a:avLst/>
          </a:prstGeom>
          <a:noFill/>
        </p:spPr>
        <p:txBody>
          <a:bodyPr wrap="none" rtlCol="0">
            <a:spAutoFit/>
          </a:bodyPr>
          <a:lstStyle/>
          <a:p>
            <a:pPr marL="285750" indent="-285750">
              <a:buFont typeface="Arial"/>
              <a:buChar char="•"/>
            </a:pPr>
            <a:r>
              <a:rPr lang="en-US" sz="2000" dirty="0" smtClean="0"/>
              <a:t>Low pass the inertial sensor, high pass the displacement sensor</a:t>
            </a:r>
          </a:p>
          <a:p>
            <a:pPr marL="285750" indent="-285750">
              <a:buFont typeface="Arial"/>
              <a:buChar char="•"/>
            </a:pPr>
            <a:r>
              <a:rPr lang="en-US" sz="2000" dirty="0" smtClean="0"/>
              <a:t>Low pass + high pass = 1</a:t>
            </a:r>
            <a:endParaRPr lang="en-US" sz="2000" dirty="0"/>
          </a:p>
        </p:txBody>
      </p:sp>
      <p:sp>
        <p:nvSpPr>
          <p:cNvPr id="6" name="TextBox 5"/>
          <p:cNvSpPr txBox="1"/>
          <p:nvPr/>
        </p:nvSpPr>
        <p:spPr>
          <a:xfrm>
            <a:off x="1738990" y="3053400"/>
            <a:ext cx="2904261" cy="400110"/>
          </a:xfrm>
          <a:prstGeom prst="rect">
            <a:avLst/>
          </a:prstGeom>
          <a:noFill/>
        </p:spPr>
        <p:txBody>
          <a:bodyPr wrap="none" rtlCol="0">
            <a:spAutoFit/>
          </a:bodyPr>
          <a:lstStyle/>
          <a:p>
            <a:r>
              <a:rPr lang="en-US" sz="2000" dirty="0" smtClean="0"/>
              <a:t>Make some low pass filter</a:t>
            </a:r>
            <a:endParaRPr lang="en-US" sz="2000" dirty="0"/>
          </a:p>
        </p:txBody>
      </p:sp>
      <p:sp>
        <p:nvSpPr>
          <p:cNvPr id="10" name="TextBox 9"/>
          <p:cNvSpPr txBox="1"/>
          <p:nvPr/>
        </p:nvSpPr>
        <p:spPr>
          <a:xfrm>
            <a:off x="279808" y="2528664"/>
            <a:ext cx="1928558" cy="400110"/>
          </a:xfrm>
          <a:prstGeom prst="rect">
            <a:avLst/>
          </a:prstGeom>
          <a:noFill/>
        </p:spPr>
        <p:txBody>
          <a:bodyPr wrap="none" rtlCol="0">
            <a:spAutoFit/>
          </a:bodyPr>
          <a:lstStyle/>
          <a:p>
            <a:r>
              <a:rPr lang="en-US" sz="2000" dirty="0" smtClean="0"/>
              <a:t>Simple approach</a:t>
            </a:r>
            <a:endParaRPr lang="en-US" sz="2000" dirty="0"/>
          </a:p>
        </p:txBody>
      </p:sp>
      <p:sp>
        <p:nvSpPr>
          <p:cNvPr id="23" name="TextBox 22"/>
          <p:cNvSpPr txBox="1"/>
          <p:nvPr/>
        </p:nvSpPr>
        <p:spPr>
          <a:xfrm>
            <a:off x="272034" y="3622349"/>
            <a:ext cx="3149219" cy="400110"/>
          </a:xfrm>
          <a:prstGeom prst="rect">
            <a:avLst/>
          </a:prstGeom>
          <a:noFill/>
        </p:spPr>
        <p:txBody>
          <a:bodyPr wrap="none" rtlCol="0">
            <a:spAutoFit/>
          </a:bodyPr>
          <a:lstStyle/>
          <a:p>
            <a:r>
              <a:rPr lang="en-US" sz="2000" dirty="0" smtClean="0"/>
              <a:t>Then, the high pass is simply</a:t>
            </a:r>
            <a:endParaRPr lang="en-US" sz="2000" dirty="0"/>
          </a:p>
        </p:txBody>
      </p:sp>
      <p:graphicFrame>
        <p:nvGraphicFramePr>
          <p:cNvPr id="24" name="Object 23"/>
          <p:cNvGraphicFramePr>
            <a:graphicFrameLocks noChangeAspect="1"/>
          </p:cNvGraphicFramePr>
          <p:nvPr>
            <p:extLst>
              <p:ext uri="{D42A27DB-BD31-4B8C-83A1-F6EECF244321}">
                <p14:modId xmlns:p14="http://schemas.microsoft.com/office/powerpoint/2010/main" val="193656216"/>
              </p:ext>
            </p:extLst>
          </p:nvPr>
        </p:nvGraphicFramePr>
        <p:xfrm>
          <a:off x="521168" y="4022725"/>
          <a:ext cx="2609851" cy="663575"/>
        </p:xfrm>
        <a:graphic>
          <a:graphicData uri="http://schemas.openxmlformats.org/presentationml/2006/ole">
            <mc:AlternateContent xmlns:mc="http://schemas.openxmlformats.org/markup-compatibility/2006">
              <mc:Choice xmlns:v="urn:schemas-microsoft-com:vml" Requires="v">
                <p:oleObj spid="_x0000_s489137" name="Equation" r:id="rId7" imgW="800100" imgH="203200" progId="Equation.3">
                  <p:embed/>
                </p:oleObj>
              </mc:Choice>
              <mc:Fallback>
                <p:oleObj name="Equation" r:id="rId7" imgW="800100" imgH="203200" progId="Equation.3">
                  <p:embed/>
                  <p:pic>
                    <p:nvPicPr>
                      <p:cNvPr id="0" name=""/>
                      <p:cNvPicPr/>
                      <p:nvPr/>
                    </p:nvPicPr>
                    <p:blipFill>
                      <a:blip r:embed="rId8"/>
                      <a:stretch>
                        <a:fillRect/>
                      </a:stretch>
                    </p:blipFill>
                    <p:spPr>
                      <a:xfrm>
                        <a:off x="521168" y="4022725"/>
                        <a:ext cx="2609851" cy="663575"/>
                      </a:xfrm>
                      <a:prstGeom prst="rect">
                        <a:avLst/>
                      </a:prstGeom>
                      <a:ln>
                        <a:noFill/>
                      </a:ln>
                    </p:spPr>
                  </p:pic>
                </p:oleObj>
              </mc:Fallback>
            </mc:AlternateContent>
          </a:graphicData>
        </a:graphic>
      </p:graphicFrame>
    </p:spTree>
    <p:extLst>
      <p:ext uri="{BB962C8B-B14F-4D97-AF65-F5344CB8AC3E}">
        <p14:creationId xmlns:p14="http://schemas.microsoft.com/office/powerpoint/2010/main" val="2130363379"/>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914"/>
            <a:ext cx="8229600" cy="1143000"/>
          </a:xfrm>
        </p:spPr>
        <p:txBody>
          <a:bodyPr/>
          <a:lstStyle/>
          <a:p>
            <a:r>
              <a:rPr lang="en-US" dirty="0" smtClean="0"/>
              <a:t>Blend filter design</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118</a:t>
            </a:fld>
            <a:endParaRPr lang="en-US"/>
          </a:p>
        </p:txBody>
      </p:sp>
      <p:grpSp>
        <p:nvGrpSpPr>
          <p:cNvPr id="18" name="Group 17"/>
          <p:cNvGrpSpPr/>
          <p:nvPr/>
        </p:nvGrpSpPr>
        <p:grpSpPr>
          <a:xfrm>
            <a:off x="23813" y="0"/>
            <a:ext cx="9144000" cy="1213015"/>
            <a:chOff x="23813" y="0"/>
            <a:chExt cx="9144000" cy="1213015"/>
          </a:xfrm>
        </p:grpSpPr>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0" name="Straight Connector 1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2" name="Object 21"/>
          <p:cNvGraphicFramePr>
            <a:graphicFrameLocks noChangeAspect="1"/>
          </p:cNvGraphicFramePr>
          <p:nvPr>
            <p:extLst>
              <p:ext uri="{D42A27DB-BD31-4B8C-83A1-F6EECF244321}">
                <p14:modId xmlns:p14="http://schemas.microsoft.com/office/powerpoint/2010/main" val="1977582646"/>
              </p:ext>
            </p:extLst>
          </p:nvPr>
        </p:nvGraphicFramePr>
        <p:xfrm>
          <a:off x="600149" y="2913006"/>
          <a:ext cx="828675" cy="663575"/>
        </p:xfrm>
        <a:graphic>
          <a:graphicData uri="http://schemas.openxmlformats.org/presentationml/2006/ole">
            <mc:AlternateContent xmlns:mc="http://schemas.openxmlformats.org/markup-compatibility/2006">
              <mc:Choice xmlns:v="urn:schemas-microsoft-com:vml" Requires="v">
                <p:oleObj spid="_x0000_s488116" name="Equation" r:id="rId5" imgW="254000" imgH="203200" progId="Equation.3">
                  <p:embed/>
                </p:oleObj>
              </mc:Choice>
              <mc:Fallback>
                <p:oleObj name="Equation" r:id="rId5" imgW="254000" imgH="203200" progId="Equation.3">
                  <p:embed/>
                  <p:pic>
                    <p:nvPicPr>
                      <p:cNvPr id="0" name=""/>
                      <p:cNvPicPr/>
                      <p:nvPr/>
                    </p:nvPicPr>
                    <p:blipFill>
                      <a:blip r:embed="rId6"/>
                      <a:stretch>
                        <a:fillRect/>
                      </a:stretch>
                    </p:blipFill>
                    <p:spPr>
                      <a:xfrm>
                        <a:off x="600149" y="2913006"/>
                        <a:ext cx="828675" cy="663575"/>
                      </a:xfrm>
                      <a:prstGeom prst="rect">
                        <a:avLst/>
                      </a:prstGeom>
                      <a:ln>
                        <a:noFill/>
                      </a:ln>
                    </p:spPr>
                  </p:pic>
                </p:oleObj>
              </mc:Fallback>
            </mc:AlternateContent>
          </a:graphicData>
        </a:graphic>
      </p:graphicFrame>
      <p:sp>
        <p:nvSpPr>
          <p:cNvPr id="3" name="TextBox 2"/>
          <p:cNvSpPr txBox="1"/>
          <p:nvPr/>
        </p:nvSpPr>
        <p:spPr>
          <a:xfrm>
            <a:off x="320340" y="1510333"/>
            <a:ext cx="7058343" cy="707886"/>
          </a:xfrm>
          <a:prstGeom prst="rect">
            <a:avLst/>
          </a:prstGeom>
          <a:noFill/>
        </p:spPr>
        <p:txBody>
          <a:bodyPr wrap="none" rtlCol="0">
            <a:spAutoFit/>
          </a:bodyPr>
          <a:lstStyle/>
          <a:p>
            <a:pPr marL="285750" indent="-285750">
              <a:buFont typeface="Arial"/>
              <a:buChar char="•"/>
            </a:pPr>
            <a:r>
              <a:rPr lang="en-US" sz="2000" dirty="0" smtClean="0"/>
              <a:t>Low pass the inertial sensor, high pass the displacement sensor</a:t>
            </a:r>
          </a:p>
          <a:p>
            <a:pPr marL="285750" indent="-285750">
              <a:buFont typeface="Arial"/>
              <a:buChar char="•"/>
            </a:pPr>
            <a:r>
              <a:rPr lang="en-US" sz="2000" dirty="0" smtClean="0"/>
              <a:t>Low pass + high pass = 1</a:t>
            </a:r>
            <a:endParaRPr lang="en-US" sz="2000" dirty="0"/>
          </a:p>
        </p:txBody>
      </p:sp>
      <p:sp>
        <p:nvSpPr>
          <p:cNvPr id="6" name="TextBox 5"/>
          <p:cNvSpPr txBox="1"/>
          <p:nvPr/>
        </p:nvSpPr>
        <p:spPr>
          <a:xfrm>
            <a:off x="1738990" y="3053400"/>
            <a:ext cx="2904261" cy="400110"/>
          </a:xfrm>
          <a:prstGeom prst="rect">
            <a:avLst/>
          </a:prstGeom>
          <a:noFill/>
        </p:spPr>
        <p:txBody>
          <a:bodyPr wrap="none" rtlCol="0">
            <a:spAutoFit/>
          </a:bodyPr>
          <a:lstStyle/>
          <a:p>
            <a:r>
              <a:rPr lang="en-US" sz="2000" dirty="0" smtClean="0"/>
              <a:t>Make some low pass filter</a:t>
            </a:r>
            <a:endParaRPr lang="en-US" sz="2000" dirty="0"/>
          </a:p>
        </p:txBody>
      </p:sp>
      <p:sp>
        <p:nvSpPr>
          <p:cNvPr id="10" name="TextBox 9"/>
          <p:cNvSpPr txBox="1"/>
          <p:nvPr/>
        </p:nvSpPr>
        <p:spPr>
          <a:xfrm>
            <a:off x="279808" y="2528664"/>
            <a:ext cx="1928558" cy="400110"/>
          </a:xfrm>
          <a:prstGeom prst="rect">
            <a:avLst/>
          </a:prstGeom>
          <a:noFill/>
        </p:spPr>
        <p:txBody>
          <a:bodyPr wrap="none" rtlCol="0">
            <a:spAutoFit/>
          </a:bodyPr>
          <a:lstStyle/>
          <a:p>
            <a:r>
              <a:rPr lang="en-US" sz="2000" dirty="0" smtClean="0"/>
              <a:t>Simple approach</a:t>
            </a:r>
            <a:endParaRPr lang="en-US" sz="2000" dirty="0"/>
          </a:p>
        </p:txBody>
      </p:sp>
      <p:sp>
        <p:nvSpPr>
          <p:cNvPr id="23" name="TextBox 22"/>
          <p:cNvSpPr txBox="1"/>
          <p:nvPr/>
        </p:nvSpPr>
        <p:spPr>
          <a:xfrm>
            <a:off x="272034" y="3622349"/>
            <a:ext cx="3149219" cy="400110"/>
          </a:xfrm>
          <a:prstGeom prst="rect">
            <a:avLst/>
          </a:prstGeom>
          <a:noFill/>
        </p:spPr>
        <p:txBody>
          <a:bodyPr wrap="none" rtlCol="0">
            <a:spAutoFit/>
          </a:bodyPr>
          <a:lstStyle/>
          <a:p>
            <a:r>
              <a:rPr lang="en-US" sz="2000" dirty="0" smtClean="0"/>
              <a:t>Then, the high pass is simply</a:t>
            </a:r>
            <a:endParaRPr lang="en-US" sz="2000" dirty="0"/>
          </a:p>
        </p:txBody>
      </p:sp>
      <p:graphicFrame>
        <p:nvGraphicFramePr>
          <p:cNvPr id="24" name="Object 23"/>
          <p:cNvGraphicFramePr>
            <a:graphicFrameLocks noChangeAspect="1"/>
          </p:cNvGraphicFramePr>
          <p:nvPr>
            <p:extLst>
              <p:ext uri="{D42A27DB-BD31-4B8C-83A1-F6EECF244321}">
                <p14:modId xmlns:p14="http://schemas.microsoft.com/office/powerpoint/2010/main" val="3756865570"/>
              </p:ext>
            </p:extLst>
          </p:nvPr>
        </p:nvGraphicFramePr>
        <p:xfrm>
          <a:off x="521168" y="4022725"/>
          <a:ext cx="2609851" cy="663575"/>
        </p:xfrm>
        <a:graphic>
          <a:graphicData uri="http://schemas.openxmlformats.org/presentationml/2006/ole">
            <mc:AlternateContent xmlns:mc="http://schemas.openxmlformats.org/markup-compatibility/2006">
              <mc:Choice xmlns:v="urn:schemas-microsoft-com:vml" Requires="v">
                <p:oleObj spid="_x0000_s488117" name="Equation" r:id="rId7" imgW="800100" imgH="203200" progId="Equation.3">
                  <p:embed/>
                </p:oleObj>
              </mc:Choice>
              <mc:Fallback>
                <p:oleObj name="Equation" r:id="rId7" imgW="800100" imgH="203200" progId="Equation.3">
                  <p:embed/>
                  <p:pic>
                    <p:nvPicPr>
                      <p:cNvPr id="0" name=""/>
                      <p:cNvPicPr/>
                      <p:nvPr/>
                    </p:nvPicPr>
                    <p:blipFill>
                      <a:blip r:embed="rId8"/>
                      <a:stretch>
                        <a:fillRect/>
                      </a:stretch>
                    </p:blipFill>
                    <p:spPr>
                      <a:xfrm>
                        <a:off x="521168" y="4022725"/>
                        <a:ext cx="2609851" cy="663575"/>
                      </a:xfrm>
                      <a:prstGeom prst="rect">
                        <a:avLst/>
                      </a:prstGeom>
                      <a:ln>
                        <a:noFill/>
                      </a:ln>
                    </p:spPr>
                  </p:pic>
                </p:oleObj>
              </mc:Fallback>
            </mc:AlternateContent>
          </a:graphicData>
        </a:graphic>
      </p:graphicFrame>
      <p:sp>
        <p:nvSpPr>
          <p:cNvPr id="25" name="TextBox 24"/>
          <p:cNvSpPr txBox="1"/>
          <p:nvPr/>
        </p:nvSpPr>
        <p:spPr>
          <a:xfrm>
            <a:off x="287142" y="4720626"/>
            <a:ext cx="5369254" cy="400110"/>
          </a:xfrm>
          <a:prstGeom prst="rect">
            <a:avLst/>
          </a:prstGeom>
          <a:noFill/>
        </p:spPr>
        <p:txBody>
          <a:bodyPr wrap="none" rtlCol="0">
            <a:spAutoFit/>
          </a:bodyPr>
          <a:lstStyle/>
          <a:p>
            <a:r>
              <a:rPr lang="en-US" sz="2000" dirty="0" smtClean="0"/>
              <a:t>This works, but hard to tune both simultaneously.</a:t>
            </a:r>
          </a:p>
        </p:txBody>
      </p:sp>
    </p:spTree>
    <p:extLst>
      <p:ext uri="{BB962C8B-B14F-4D97-AF65-F5344CB8AC3E}">
        <p14:creationId xmlns:p14="http://schemas.microsoft.com/office/powerpoint/2010/main" val="2029961412"/>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914"/>
            <a:ext cx="8229600" cy="1143000"/>
          </a:xfrm>
        </p:spPr>
        <p:txBody>
          <a:bodyPr/>
          <a:lstStyle/>
          <a:p>
            <a:r>
              <a:rPr lang="en-US" dirty="0" smtClean="0"/>
              <a:t>Blend filter design</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119</a:t>
            </a:fld>
            <a:endParaRPr lang="en-US"/>
          </a:p>
        </p:txBody>
      </p:sp>
      <p:grpSp>
        <p:nvGrpSpPr>
          <p:cNvPr id="18" name="Group 17"/>
          <p:cNvGrpSpPr/>
          <p:nvPr/>
        </p:nvGrpSpPr>
        <p:grpSpPr>
          <a:xfrm>
            <a:off x="23813" y="0"/>
            <a:ext cx="9144000" cy="1213015"/>
            <a:chOff x="23813" y="0"/>
            <a:chExt cx="9144000" cy="1213015"/>
          </a:xfrm>
        </p:grpSpPr>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0" name="Straight Connector 1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2" name="Object 21"/>
          <p:cNvGraphicFramePr>
            <a:graphicFrameLocks noChangeAspect="1"/>
          </p:cNvGraphicFramePr>
          <p:nvPr>
            <p:extLst>
              <p:ext uri="{D42A27DB-BD31-4B8C-83A1-F6EECF244321}">
                <p14:modId xmlns:p14="http://schemas.microsoft.com/office/powerpoint/2010/main" val="229563663"/>
              </p:ext>
            </p:extLst>
          </p:nvPr>
        </p:nvGraphicFramePr>
        <p:xfrm>
          <a:off x="600149" y="2913006"/>
          <a:ext cx="828675" cy="663575"/>
        </p:xfrm>
        <a:graphic>
          <a:graphicData uri="http://schemas.openxmlformats.org/presentationml/2006/ole">
            <mc:AlternateContent xmlns:mc="http://schemas.openxmlformats.org/markup-compatibility/2006">
              <mc:Choice xmlns:v="urn:schemas-microsoft-com:vml" Requires="v">
                <p:oleObj spid="_x0000_s600428" name="Equation" r:id="rId5" imgW="254000" imgH="203200" progId="Equation.3">
                  <p:embed/>
                </p:oleObj>
              </mc:Choice>
              <mc:Fallback>
                <p:oleObj name="Equation" r:id="rId5" imgW="254000" imgH="203200" progId="Equation.3">
                  <p:embed/>
                  <p:pic>
                    <p:nvPicPr>
                      <p:cNvPr id="0" name=""/>
                      <p:cNvPicPr/>
                      <p:nvPr/>
                    </p:nvPicPr>
                    <p:blipFill>
                      <a:blip r:embed="rId6"/>
                      <a:stretch>
                        <a:fillRect/>
                      </a:stretch>
                    </p:blipFill>
                    <p:spPr>
                      <a:xfrm>
                        <a:off x="600149" y="2913006"/>
                        <a:ext cx="828675" cy="663575"/>
                      </a:xfrm>
                      <a:prstGeom prst="rect">
                        <a:avLst/>
                      </a:prstGeom>
                      <a:ln>
                        <a:noFill/>
                      </a:ln>
                    </p:spPr>
                  </p:pic>
                </p:oleObj>
              </mc:Fallback>
            </mc:AlternateContent>
          </a:graphicData>
        </a:graphic>
      </p:graphicFrame>
      <p:sp>
        <p:nvSpPr>
          <p:cNvPr id="3" name="TextBox 2"/>
          <p:cNvSpPr txBox="1"/>
          <p:nvPr/>
        </p:nvSpPr>
        <p:spPr>
          <a:xfrm>
            <a:off x="320340" y="1510333"/>
            <a:ext cx="7058343" cy="707886"/>
          </a:xfrm>
          <a:prstGeom prst="rect">
            <a:avLst/>
          </a:prstGeom>
          <a:noFill/>
        </p:spPr>
        <p:txBody>
          <a:bodyPr wrap="none" rtlCol="0">
            <a:spAutoFit/>
          </a:bodyPr>
          <a:lstStyle/>
          <a:p>
            <a:pPr marL="285750" indent="-285750">
              <a:buFont typeface="Arial"/>
              <a:buChar char="•"/>
            </a:pPr>
            <a:r>
              <a:rPr lang="en-US" sz="2000" dirty="0" smtClean="0"/>
              <a:t>Low pass the inertial sensor, high pass the displacement sensor</a:t>
            </a:r>
          </a:p>
          <a:p>
            <a:pPr marL="285750" indent="-285750">
              <a:buFont typeface="Arial"/>
              <a:buChar char="•"/>
            </a:pPr>
            <a:r>
              <a:rPr lang="en-US" sz="2000" dirty="0" smtClean="0"/>
              <a:t>Low pass + high pass = 1</a:t>
            </a:r>
            <a:endParaRPr lang="en-US" sz="2000" dirty="0"/>
          </a:p>
        </p:txBody>
      </p:sp>
      <p:sp>
        <p:nvSpPr>
          <p:cNvPr id="6" name="TextBox 5"/>
          <p:cNvSpPr txBox="1"/>
          <p:nvPr/>
        </p:nvSpPr>
        <p:spPr>
          <a:xfrm>
            <a:off x="1738990" y="3053400"/>
            <a:ext cx="2904261" cy="400110"/>
          </a:xfrm>
          <a:prstGeom prst="rect">
            <a:avLst/>
          </a:prstGeom>
          <a:noFill/>
        </p:spPr>
        <p:txBody>
          <a:bodyPr wrap="none" rtlCol="0">
            <a:spAutoFit/>
          </a:bodyPr>
          <a:lstStyle/>
          <a:p>
            <a:r>
              <a:rPr lang="en-US" sz="2000" dirty="0" smtClean="0"/>
              <a:t>Make some low pass filter</a:t>
            </a:r>
            <a:endParaRPr lang="en-US" sz="2000" dirty="0"/>
          </a:p>
        </p:txBody>
      </p:sp>
      <p:sp>
        <p:nvSpPr>
          <p:cNvPr id="10" name="TextBox 9"/>
          <p:cNvSpPr txBox="1"/>
          <p:nvPr/>
        </p:nvSpPr>
        <p:spPr>
          <a:xfrm>
            <a:off x="279808" y="2528664"/>
            <a:ext cx="1928558" cy="400110"/>
          </a:xfrm>
          <a:prstGeom prst="rect">
            <a:avLst/>
          </a:prstGeom>
          <a:noFill/>
        </p:spPr>
        <p:txBody>
          <a:bodyPr wrap="none" rtlCol="0">
            <a:spAutoFit/>
          </a:bodyPr>
          <a:lstStyle/>
          <a:p>
            <a:r>
              <a:rPr lang="en-US" sz="2000" dirty="0" smtClean="0"/>
              <a:t>Simple approach</a:t>
            </a:r>
            <a:endParaRPr lang="en-US" sz="2000" dirty="0"/>
          </a:p>
        </p:txBody>
      </p:sp>
      <p:sp>
        <p:nvSpPr>
          <p:cNvPr id="23" name="TextBox 22"/>
          <p:cNvSpPr txBox="1"/>
          <p:nvPr/>
        </p:nvSpPr>
        <p:spPr>
          <a:xfrm>
            <a:off x="272034" y="3622349"/>
            <a:ext cx="3149219" cy="400110"/>
          </a:xfrm>
          <a:prstGeom prst="rect">
            <a:avLst/>
          </a:prstGeom>
          <a:noFill/>
        </p:spPr>
        <p:txBody>
          <a:bodyPr wrap="none" rtlCol="0">
            <a:spAutoFit/>
          </a:bodyPr>
          <a:lstStyle/>
          <a:p>
            <a:r>
              <a:rPr lang="en-US" sz="2000" dirty="0" smtClean="0"/>
              <a:t>Then, the high pass is simply</a:t>
            </a:r>
            <a:endParaRPr lang="en-US" sz="2000" dirty="0"/>
          </a:p>
        </p:txBody>
      </p:sp>
      <p:graphicFrame>
        <p:nvGraphicFramePr>
          <p:cNvPr id="24" name="Object 23"/>
          <p:cNvGraphicFramePr>
            <a:graphicFrameLocks noChangeAspect="1"/>
          </p:cNvGraphicFramePr>
          <p:nvPr>
            <p:extLst>
              <p:ext uri="{D42A27DB-BD31-4B8C-83A1-F6EECF244321}">
                <p14:modId xmlns:p14="http://schemas.microsoft.com/office/powerpoint/2010/main" val="1629182527"/>
              </p:ext>
            </p:extLst>
          </p:nvPr>
        </p:nvGraphicFramePr>
        <p:xfrm>
          <a:off x="521168" y="4022725"/>
          <a:ext cx="2609851" cy="663575"/>
        </p:xfrm>
        <a:graphic>
          <a:graphicData uri="http://schemas.openxmlformats.org/presentationml/2006/ole">
            <mc:AlternateContent xmlns:mc="http://schemas.openxmlformats.org/markup-compatibility/2006">
              <mc:Choice xmlns:v="urn:schemas-microsoft-com:vml" Requires="v">
                <p:oleObj spid="_x0000_s600429" name="Equation" r:id="rId7" imgW="800100" imgH="203200" progId="Equation.3">
                  <p:embed/>
                </p:oleObj>
              </mc:Choice>
              <mc:Fallback>
                <p:oleObj name="Equation" r:id="rId7" imgW="800100" imgH="203200" progId="Equation.3">
                  <p:embed/>
                  <p:pic>
                    <p:nvPicPr>
                      <p:cNvPr id="0" name=""/>
                      <p:cNvPicPr/>
                      <p:nvPr/>
                    </p:nvPicPr>
                    <p:blipFill>
                      <a:blip r:embed="rId8"/>
                      <a:stretch>
                        <a:fillRect/>
                      </a:stretch>
                    </p:blipFill>
                    <p:spPr>
                      <a:xfrm>
                        <a:off x="521168" y="4022725"/>
                        <a:ext cx="2609851" cy="663575"/>
                      </a:xfrm>
                      <a:prstGeom prst="rect">
                        <a:avLst/>
                      </a:prstGeom>
                      <a:ln>
                        <a:noFill/>
                      </a:ln>
                    </p:spPr>
                  </p:pic>
                </p:oleObj>
              </mc:Fallback>
            </mc:AlternateContent>
          </a:graphicData>
        </a:graphic>
      </p:graphicFrame>
      <p:sp>
        <p:nvSpPr>
          <p:cNvPr id="25" name="TextBox 24"/>
          <p:cNvSpPr txBox="1"/>
          <p:nvPr/>
        </p:nvSpPr>
        <p:spPr>
          <a:xfrm>
            <a:off x="287142" y="4720626"/>
            <a:ext cx="5369254" cy="707886"/>
          </a:xfrm>
          <a:prstGeom prst="rect">
            <a:avLst/>
          </a:prstGeom>
          <a:noFill/>
        </p:spPr>
        <p:txBody>
          <a:bodyPr wrap="none" rtlCol="0">
            <a:spAutoFit/>
          </a:bodyPr>
          <a:lstStyle/>
          <a:p>
            <a:r>
              <a:rPr lang="en-US" sz="2000" dirty="0" smtClean="0"/>
              <a:t>This works, but hard to tune both simultaneously.</a:t>
            </a:r>
          </a:p>
          <a:p>
            <a:r>
              <a:rPr lang="en-US" sz="2000" dirty="0" smtClean="0"/>
              <a:t>Try this instead:</a:t>
            </a:r>
          </a:p>
        </p:txBody>
      </p:sp>
      <p:graphicFrame>
        <p:nvGraphicFramePr>
          <p:cNvPr id="26" name="Object 25"/>
          <p:cNvGraphicFramePr>
            <a:graphicFrameLocks noChangeAspect="1"/>
          </p:cNvGraphicFramePr>
          <p:nvPr>
            <p:extLst>
              <p:ext uri="{D42A27DB-BD31-4B8C-83A1-F6EECF244321}">
                <p14:modId xmlns:p14="http://schemas.microsoft.com/office/powerpoint/2010/main" val="3887533284"/>
              </p:ext>
            </p:extLst>
          </p:nvPr>
        </p:nvGraphicFramePr>
        <p:xfrm>
          <a:off x="287142" y="5587331"/>
          <a:ext cx="3517187" cy="886599"/>
        </p:xfrm>
        <a:graphic>
          <a:graphicData uri="http://schemas.openxmlformats.org/presentationml/2006/ole">
            <mc:AlternateContent xmlns:mc="http://schemas.openxmlformats.org/markup-compatibility/2006">
              <mc:Choice xmlns:v="urn:schemas-microsoft-com:vml" Requires="v">
                <p:oleObj spid="_x0000_s600430" name="Equation" r:id="rId9" imgW="1816100" imgH="457200" progId="Equation.3">
                  <p:embed/>
                </p:oleObj>
              </mc:Choice>
              <mc:Fallback>
                <p:oleObj name="Equation" r:id="rId9" imgW="1816100" imgH="457200" progId="Equation.3">
                  <p:embed/>
                  <p:pic>
                    <p:nvPicPr>
                      <p:cNvPr id="0" name=""/>
                      <p:cNvPicPr/>
                      <p:nvPr/>
                    </p:nvPicPr>
                    <p:blipFill>
                      <a:blip r:embed="rId10"/>
                      <a:stretch>
                        <a:fillRect/>
                      </a:stretch>
                    </p:blipFill>
                    <p:spPr>
                      <a:xfrm>
                        <a:off x="287142" y="5587331"/>
                        <a:ext cx="3517187" cy="886599"/>
                      </a:xfrm>
                      <a:prstGeom prst="rect">
                        <a:avLst/>
                      </a:prstGeom>
                      <a:ln>
                        <a:noFill/>
                      </a:ln>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402905198"/>
              </p:ext>
            </p:extLst>
          </p:nvPr>
        </p:nvGraphicFramePr>
        <p:xfrm>
          <a:off x="4284835" y="5586413"/>
          <a:ext cx="3565525" cy="887412"/>
        </p:xfrm>
        <a:graphic>
          <a:graphicData uri="http://schemas.openxmlformats.org/presentationml/2006/ole">
            <mc:AlternateContent xmlns:mc="http://schemas.openxmlformats.org/markup-compatibility/2006">
              <mc:Choice xmlns:v="urn:schemas-microsoft-com:vml" Requires="v">
                <p:oleObj spid="_x0000_s600431" name="Equation" r:id="rId11" imgW="1841500" imgH="457200" progId="Equation.3">
                  <p:embed/>
                </p:oleObj>
              </mc:Choice>
              <mc:Fallback>
                <p:oleObj name="Equation" r:id="rId11" imgW="1841500" imgH="457200" progId="Equation.3">
                  <p:embed/>
                  <p:pic>
                    <p:nvPicPr>
                      <p:cNvPr id="0" name=""/>
                      <p:cNvPicPr/>
                      <p:nvPr/>
                    </p:nvPicPr>
                    <p:blipFill>
                      <a:blip r:embed="rId12"/>
                      <a:stretch>
                        <a:fillRect/>
                      </a:stretch>
                    </p:blipFill>
                    <p:spPr>
                      <a:xfrm>
                        <a:off x="4284835" y="5586413"/>
                        <a:ext cx="3565525" cy="887412"/>
                      </a:xfrm>
                      <a:prstGeom prst="rect">
                        <a:avLst/>
                      </a:prstGeom>
                      <a:ln>
                        <a:noFill/>
                      </a:ln>
                    </p:spPr>
                  </p:pic>
                </p:oleObj>
              </mc:Fallback>
            </mc:AlternateContent>
          </a:graphicData>
        </a:graphic>
      </p:graphicFrame>
    </p:spTree>
    <p:extLst>
      <p:ext uri="{BB962C8B-B14F-4D97-AF65-F5344CB8AC3E}">
        <p14:creationId xmlns:p14="http://schemas.microsoft.com/office/powerpoint/2010/main" val="38676325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408" y="20646"/>
            <a:ext cx="7761271" cy="1143000"/>
          </a:xfrm>
        </p:spPr>
        <p:txBody>
          <a:bodyPr>
            <a:normAutofit/>
          </a:bodyPr>
          <a:lstStyle/>
          <a:p>
            <a:r>
              <a:rPr lang="en-US" dirty="0" smtClean="0"/>
              <a:t>Basic system components</a:t>
            </a:r>
            <a:endParaRPr lang="en-US" dirty="0"/>
          </a:p>
        </p:txBody>
      </p:sp>
      <p:pic>
        <p:nvPicPr>
          <p:cNvPr id="3" name="Picture 2"/>
          <p:cNvPicPr>
            <a:picLocks noChangeAspect="1"/>
          </p:cNvPicPr>
          <p:nvPr/>
        </p:nvPicPr>
        <p:blipFill>
          <a:blip r:embed="rId3"/>
          <a:stretch>
            <a:fillRect/>
          </a:stretch>
        </p:blipFill>
        <p:spPr>
          <a:xfrm>
            <a:off x="222589" y="4000500"/>
            <a:ext cx="2857500" cy="2857500"/>
          </a:xfrm>
          <a:prstGeom prst="rect">
            <a:avLst/>
          </a:prstGeom>
        </p:spPr>
      </p:pic>
      <p:grpSp>
        <p:nvGrpSpPr>
          <p:cNvPr id="12" name="Group 11"/>
          <p:cNvGrpSpPr/>
          <p:nvPr/>
        </p:nvGrpSpPr>
        <p:grpSpPr>
          <a:xfrm>
            <a:off x="50485" y="1717979"/>
            <a:ext cx="8518637" cy="2559790"/>
            <a:chOff x="50485" y="1482819"/>
            <a:chExt cx="8518637" cy="2559790"/>
          </a:xfrm>
        </p:grpSpPr>
        <p:sp>
          <p:nvSpPr>
            <p:cNvPr id="8" name="Rectangle 7"/>
            <p:cNvSpPr/>
            <p:nvPr/>
          </p:nvSpPr>
          <p:spPr>
            <a:xfrm>
              <a:off x="5559055" y="1884948"/>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0000"/>
                  </a:solidFill>
                </a:rPr>
                <a:t>Car</a:t>
              </a:r>
              <a:endParaRPr lang="en-US" sz="36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accent6"/>
                  </a:solidFill>
                </a:rPr>
                <a:t>Velocity sensor</a:t>
              </a:r>
              <a:endParaRPr lang="en-US" sz="2400" dirty="0">
                <a:solidFill>
                  <a:schemeClr val="accent6"/>
                </a:solidFill>
              </a:endParaRPr>
            </a:p>
          </p:txBody>
        </p:sp>
        <p:cxnSp>
          <p:nvCxnSpPr>
            <p:cNvPr id="11" name="Straight Arrow Connector 10"/>
            <p:cNvCxnSpPr>
              <a:stCxn id="8" idx="3"/>
            </p:cNvCxnSpPr>
            <p:nvPr/>
          </p:nvCxnSpPr>
          <p:spPr>
            <a:xfrm flipV="1">
              <a:off x="7016213" y="2312736"/>
              <a:ext cx="155290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59292" cy="830997"/>
            </a:xfrm>
            <a:prstGeom prst="rect">
              <a:avLst/>
            </a:prstGeom>
            <a:noFill/>
          </p:spPr>
          <p:txBody>
            <a:bodyPr wrap="none" rtlCol="0">
              <a:spAutoFit/>
            </a:bodyPr>
            <a:lstStyle/>
            <a:p>
              <a:r>
                <a:rPr lang="en-US" sz="2400" dirty="0" smtClean="0"/>
                <a:t>Current</a:t>
              </a:r>
            </a:p>
            <a:p>
              <a:r>
                <a:rPr lang="en-US" sz="2400" dirty="0" smtClean="0"/>
                <a:t>velocity</a:t>
              </a:r>
              <a:endParaRPr lang="en-US" sz="2400" dirty="0"/>
            </a:p>
          </p:txBody>
        </p:sp>
        <p:cxnSp>
          <p:nvCxnSpPr>
            <p:cNvPr id="28" name="Straight Arrow Connector 27"/>
            <p:cNvCxnSpPr>
              <a:stCxn id="19" idx="6"/>
              <a:endCxn id="27" idx="1"/>
            </p:cNvCxnSpPr>
            <p:nvPr/>
          </p:nvCxnSpPr>
          <p:spPr>
            <a:xfrm flipV="1">
              <a:off x="1982153" y="2318505"/>
              <a:ext cx="250373"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59292" cy="830997"/>
            </a:xfrm>
            <a:prstGeom prst="rect">
              <a:avLst/>
            </a:prstGeom>
            <a:noFill/>
          </p:spPr>
          <p:txBody>
            <a:bodyPr wrap="none" rtlCol="0">
              <a:spAutoFit/>
            </a:bodyPr>
            <a:lstStyle/>
            <a:p>
              <a:r>
                <a:rPr lang="en-US" sz="2400" dirty="0" smtClean="0"/>
                <a:t>Desired</a:t>
              </a:r>
            </a:p>
            <a:p>
              <a:r>
                <a:rPr lang="en-US" sz="2400" dirty="0" smtClean="0"/>
                <a:t>velocity</a:t>
              </a:r>
              <a:endParaRPr lang="en-US" sz="2400" dirty="0"/>
            </a:p>
          </p:txBody>
        </p:sp>
        <p:sp>
          <p:nvSpPr>
            <p:cNvPr id="49" name="Rectangle 48"/>
            <p:cNvSpPr/>
            <p:nvPr/>
          </p:nvSpPr>
          <p:spPr>
            <a:xfrm>
              <a:off x="3706197" y="1884946"/>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0000"/>
                  </a:solidFill>
                </a:rPr>
                <a:t>Gas flow actuator</a:t>
              </a:r>
              <a:endParaRPr lang="en-US" sz="2000" dirty="0">
                <a:solidFill>
                  <a:srgbClr val="FF0000"/>
                </a:solidFill>
              </a:endParaRPr>
            </a:p>
          </p:txBody>
        </p:sp>
        <p:cxnSp>
          <p:nvCxnSpPr>
            <p:cNvPr id="54" name="Straight Arrow Connector 53"/>
            <p:cNvCxnSpPr>
              <a:stCxn id="49" idx="3"/>
              <a:endCxn id="8" idx="1"/>
            </p:cNvCxnSpPr>
            <p:nvPr/>
          </p:nvCxnSpPr>
          <p:spPr>
            <a:xfrm>
              <a:off x="5163355" y="2312736"/>
              <a:ext cx="395700"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stCxn id="9" idx="1"/>
              <a:endCxn id="19" idx="4"/>
            </p:cNvCxnSpPr>
            <p:nvPr/>
          </p:nvCxnSpPr>
          <p:spPr>
            <a:xfrm rot="10800000">
              <a:off x="1707833" y="2593472"/>
              <a:ext cx="2394110" cy="1021348"/>
            </a:xfrm>
            <a:prstGeom prst="bentConnector2">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7" name="Rectangle 26"/>
            <p:cNvSpPr/>
            <p:nvPr/>
          </p:nvSpPr>
          <p:spPr>
            <a:xfrm>
              <a:off x="2232526" y="1890715"/>
              <a:ext cx="115389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accent4"/>
                  </a:solidFill>
                </a:rPr>
                <a:t>Control</a:t>
              </a:r>
              <a:endParaRPr lang="en-US" sz="2000" dirty="0">
                <a:solidFill>
                  <a:schemeClr val="accent4"/>
                </a:solidFill>
              </a:endParaRPr>
            </a:p>
          </p:txBody>
        </p:sp>
        <p:cxnSp>
          <p:nvCxnSpPr>
            <p:cNvPr id="29" name="Straight Arrow Connector 28"/>
            <p:cNvCxnSpPr>
              <a:stCxn id="27" idx="3"/>
              <a:endCxn id="49" idx="1"/>
            </p:cNvCxnSpPr>
            <p:nvPr/>
          </p:nvCxnSpPr>
          <p:spPr>
            <a:xfrm flipV="1">
              <a:off x="3386424" y="2312736"/>
              <a:ext cx="319773" cy="5769"/>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23813" y="0"/>
            <a:ext cx="9144000" cy="1213015"/>
            <a:chOff x="23813" y="0"/>
            <a:chExt cx="9144000" cy="1213015"/>
          </a:xfrm>
        </p:grpSpPr>
        <p:pic>
          <p:nvPicPr>
            <p:cNvPr id="33"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34" name="Straight Connector 33"/>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3783264" y="4422461"/>
            <a:ext cx="5333999" cy="1938992"/>
          </a:xfrm>
          <a:prstGeom prst="rect">
            <a:avLst/>
          </a:prstGeom>
          <a:noFill/>
        </p:spPr>
        <p:txBody>
          <a:bodyPr wrap="square" rtlCol="0">
            <a:spAutoFit/>
          </a:bodyPr>
          <a:lstStyle/>
          <a:p>
            <a:pPr marL="342900" indent="-342900">
              <a:buFont typeface="Arial"/>
              <a:buChar char="•"/>
            </a:pPr>
            <a:r>
              <a:rPr lang="en-US" sz="2400" dirty="0" smtClean="0">
                <a:solidFill>
                  <a:srgbClr val="008000"/>
                </a:solidFill>
              </a:rPr>
              <a:t>Plant</a:t>
            </a:r>
            <a:r>
              <a:rPr lang="en-US" sz="2400" dirty="0" smtClean="0"/>
              <a:t> (car) – object to be controlled</a:t>
            </a:r>
          </a:p>
          <a:p>
            <a:pPr marL="342900" indent="-342900">
              <a:buFont typeface="Arial"/>
              <a:buChar char="•"/>
            </a:pPr>
            <a:r>
              <a:rPr lang="en-US" sz="2400" dirty="0" smtClean="0">
                <a:solidFill>
                  <a:srgbClr val="F79646"/>
                </a:solidFill>
              </a:rPr>
              <a:t>Sensor</a:t>
            </a:r>
            <a:r>
              <a:rPr lang="en-US" sz="2400" dirty="0" smtClean="0"/>
              <a:t> – measures the plant response</a:t>
            </a:r>
          </a:p>
          <a:p>
            <a:pPr marL="342900" indent="-342900">
              <a:buFont typeface="Arial"/>
              <a:buChar char="•"/>
            </a:pPr>
            <a:r>
              <a:rPr lang="en-US" sz="2400" dirty="0" smtClean="0">
                <a:solidFill>
                  <a:srgbClr val="8064A2"/>
                </a:solidFill>
              </a:rPr>
              <a:t>Controller</a:t>
            </a:r>
            <a:r>
              <a:rPr lang="en-US" sz="2400" dirty="0" smtClean="0"/>
              <a:t> – sets the </a:t>
            </a:r>
            <a:r>
              <a:rPr lang="en-US" sz="2400" dirty="0"/>
              <a:t>loop dynamics to achieve the desired </a:t>
            </a:r>
            <a:r>
              <a:rPr lang="en-US" sz="2400" dirty="0" smtClean="0"/>
              <a:t>behavior</a:t>
            </a:r>
          </a:p>
          <a:p>
            <a:pPr marL="342900" indent="-342900">
              <a:buFont typeface="Arial"/>
              <a:buChar char="•"/>
            </a:pPr>
            <a:r>
              <a:rPr lang="en-US" sz="2400" dirty="0" smtClean="0">
                <a:solidFill>
                  <a:srgbClr val="FF0000"/>
                </a:solidFill>
              </a:rPr>
              <a:t>Actuator</a:t>
            </a:r>
            <a:r>
              <a:rPr lang="en-US" sz="2400" dirty="0" smtClean="0"/>
              <a:t> – drives the plant</a:t>
            </a:r>
          </a:p>
        </p:txBody>
      </p:sp>
      <p:sp>
        <p:nvSpPr>
          <p:cNvPr id="17" name="Slide Number Placeholder 16"/>
          <p:cNvSpPr>
            <a:spLocks noGrp="1"/>
          </p:cNvSpPr>
          <p:nvPr>
            <p:ph type="sldNum" sz="quarter" idx="12"/>
          </p:nvPr>
        </p:nvSpPr>
        <p:spPr/>
        <p:txBody>
          <a:bodyPr/>
          <a:lstStyle/>
          <a:p>
            <a:fld id="{22033EDB-169B-9A40-BDA9-44EE0641E66E}" type="slidenum">
              <a:rPr lang="en-US" smtClean="0"/>
              <a:t>12</a:t>
            </a:fld>
            <a:endParaRPr lang="en-US"/>
          </a:p>
        </p:txBody>
      </p:sp>
      <p:sp>
        <p:nvSpPr>
          <p:cNvPr id="4" name="TextBox 3"/>
          <p:cNvSpPr txBox="1"/>
          <p:nvPr/>
        </p:nvSpPr>
        <p:spPr>
          <a:xfrm>
            <a:off x="4302575" y="1533313"/>
            <a:ext cx="1184076" cy="369332"/>
          </a:xfrm>
          <a:prstGeom prst="rect">
            <a:avLst/>
          </a:prstGeom>
          <a:noFill/>
        </p:spPr>
        <p:txBody>
          <a:bodyPr wrap="none" rtlCol="0">
            <a:spAutoFit/>
          </a:bodyPr>
          <a:lstStyle/>
          <a:p>
            <a:r>
              <a:rPr lang="en-US" dirty="0" smtClean="0">
                <a:solidFill>
                  <a:srgbClr val="008000"/>
                </a:solidFill>
              </a:rPr>
              <a:t>The ‘plant’</a:t>
            </a:r>
            <a:endParaRPr lang="en-US" dirty="0">
              <a:solidFill>
                <a:srgbClr val="008000"/>
              </a:solidFill>
            </a:endParaRPr>
          </a:p>
        </p:txBody>
      </p:sp>
      <p:cxnSp>
        <p:nvCxnSpPr>
          <p:cNvPr id="6" name="Straight Arrow Connector 5"/>
          <p:cNvCxnSpPr>
            <a:stCxn id="4" idx="3"/>
            <a:endCxn id="8" idx="0"/>
          </p:cNvCxnSpPr>
          <p:nvPr/>
        </p:nvCxnSpPr>
        <p:spPr>
          <a:xfrm>
            <a:off x="5486651" y="1717979"/>
            <a:ext cx="800983" cy="4021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5"/>
          <a:stretch>
            <a:fillRect/>
          </a:stretch>
        </p:blipFill>
        <p:spPr>
          <a:xfrm>
            <a:off x="5872111" y="2126893"/>
            <a:ext cx="831045" cy="831045"/>
          </a:xfrm>
          <a:prstGeom prst="rect">
            <a:avLst/>
          </a:prstGeom>
        </p:spPr>
      </p:pic>
      <p:sp>
        <p:nvSpPr>
          <p:cNvPr id="13" name="TextBox 12"/>
          <p:cNvSpPr txBox="1"/>
          <p:nvPr/>
        </p:nvSpPr>
        <p:spPr>
          <a:xfrm>
            <a:off x="6038238" y="2981454"/>
            <a:ext cx="498792" cy="369332"/>
          </a:xfrm>
          <a:prstGeom prst="rect">
            <a:avLst/>
          </a:prstGeom>
          <a:noFill/>
        </p:spPr>
        <p:txBody>
          <a:bodyPr wrap="none" rtlCol="0">
            <a:spAutoFit/>
          </a:bodyPr>
          <a:lstStyle/>
          <a:p>
            <a:r>
              <a:rPr lang="en-US" dirty="0" smtClean="0"/>
              <a:t>Car</a:t>
            </a:r>
            <a:endParaRPr lang="en-US" dirty="0"/>
          </a:p>
        </p:txBody>
      </p:sp>
      <p:sp>
        <p:nvSpPr>
          <p:cNvPr id="35" name="TextBox 34"/>
          <p:cNvSpPr txBox="1"/>
          <p:nvPr/>
        </p:nvSpPr>
        <p:spPr>
          <a:xfrm>
            <a:off x="2614603" y="3036812"/>
            <a:ext cx="1005403" cy="369332"/>
          </a:xfrm>
          <a:prstGeom prst="rect">
            <a:avLst/>
          </a:prstGeom>
          <a:noFill/>
        </p:spPr>
        <p:txBody>
          <a:bodyPr wrap="none" rtlCol="0">
            <a:spAutoFit/>
          </a:bodyPr>
          <a:lstStyle/>
          <a:p>
            <a:r>
              <a:rPr lang="en-US" dirty="0" smtClean="0">
                <a:solidFill>
                  <a:srgbClr val="FF0000"/>
                </a:solidFill>
              </a:rPr>
              <a:t>Actuator</a:t>
            </a:r>
            <a:endParaRPr lang="en-US" dirty="0">
              <a:solidFill>
                <a:srgbClr val="FF0000"/>
              </a:solidFill>
            </a:endParaRPr>
          </a:p>
        </p:txBody>
      </p:sp>
      <p:cxnSp>
        <p:nvCxnSpPr>
          <p:cNvPr id="36" name="Straight Arrow Connector 35"/>
          <p:cNvCxnSpPr>
            <a:stCxn id="35" idx="3"/>
            <a:endCxn id="49" idx="2"/>
          </p:cNvCxnSpPr>
          <p:nvPr/>
        </p:nvCxnSpPr>
        <p:spPr>
          <a:xfrm flipV="1">
            <a:off x="3620006" y="2975685"/>
            <a:ext cx="814770" cy="2457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6993997"/>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914"/>
            <a:ext cx="8229600" cy="1143000"/>
          </a:xfrm>
        </p:spPr>
        <p:txBody>
          <a:bodyPr/>
          <a:lstStyle/>
          <a:p>
            <a:r>
              <a:rPr lang="en-US" dirty="0" smtClean="0"/>
              <a:t>Blend filter design</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120</a:t>
            </a:fld>
            <a:endParaRPr lang="en-US"/>
          </a:p>
        </p:txBody>
      </p:sp>
      <p:grpSp>
        <p:nvGrpSpPr>
          <p:cNvPr id="18" name="Group 17"/>
          <p:cNvGrpSpPr/>
          <p:nvPr/>
        </p:nvGrpSpPr>
        <p:grpSpPr>
          <a:xfrm>
            <a:off x="23813" y="0"/>
            <a:ext cx="9144000" cy="1213015"/>
            <a:chOff x="23813" y="0"/>
            <a:chExt cx="9144000" cy="1213015"/>
          </a:xfrm>
        </p:grpSpPr>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0" name="Straight Connector 1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6" name="Object 25"/>
          <p:cNvGraphicFramePr>
            <a:graphicFrameLocks noChangeAspect="1"/>
          </p:cNvGraphicFramePr>
          <p:nvPr>
            <p:extLst>
              <p:ext uri="{D42A27DB-BD31-4B8C-83A1-F6EECF244321}">
                <p14:modId xmlns:p14="http://schemas.microsoft.com/office/powerpoint/2010/main" val="2925754552"/>
              </p:ext>
            </p:extLst>
          </p:nvPr>
        </p:nvGraphicFramePr>
        <p:xfrm>
          <a:off x="287142" y="2165686"/>
          <a:ext cx="3517187" cy="886599"/>
        </p:xfrm>
        <a:graphic>
          <a:graphicData uri="http://schemas.openxmlformats.org/presentationml/2006/ole">
            <mc:AlternateContent xmlns:mc="http://schemas.openxmlformats.org/markup-compatibility/2006">
              <mc:Choice xmlns:v="urn:schemas-microsoft-com:vml" Requires="v">
                <p:oleObj spid="_x0000_s223062" name="Equation" r:id="rId5" imgW="1816100" imgH="457200" progId="Equation.3">
                  <p:embed/>
                </p:oleObj>
              </mc:Choice>
              <mc:Fallback>
                <p:oleObj name="Equation" r:id="rId5" imgW="1816100" imgH="457200" progId="Equation.3">
                  <p:embed/>
                  <p:pic>
                    <p:nvPicPr>
                      <p:cNvPr id="0" name=""/>
                      <p:cNvPicPr/>
                      <p:nvPr/>
                    </p:nvPicPr>
                    <p:blipFill>
                      <a:blip r:embed="rId6"/>
                      <a:stretch>
                        <a:fillRect/>
                      </a:stretch>
                    </p:blipFill>
                    <p:spPr>
                      <a:xfrm>
                        <a:off x="287142" y="2165686"/>
                        <a:ext cx="3517187" cy="886599"/>
                      </a:xfrm>
                      <a:prstGeom prst="rect">
                        <a:avLst/>
                      </a:prstGeom>
                      <a:ln>
                        <a:noFill/>
                      </a:ln>
                    </p:spPr>
                  </p:pic>
                </p:oleObj>
              </mc:Fallback>
            </mc:AlternateContent>
          </a:graphicData>
        </a:graphic>
      </p:graphicFrame>
      <p:sp>
        <p:nvSpPr>
          <p:cNvPr id="16" name="TextBox 15"/>
          <p:cNvSpPr txBox="1"/>
          <p:nvPr/>
        </p:nvSpPr>
        <p:spPr>
          <a:xfrm>
            <a:off x="287142" y="1435318"/>
            <a:ext cx="2343836" cy="523220"/>
          </a:xfrm>
          <a:prstGeom prst="rect">
            <a:avLst/>
          </a:prstGeom>
          <a:noFill/>
        </p:spPr>
        <p:txBody>
          <a:bodyPr wrap="none" rtlCol="0">
            <a:spAutoFit/>
          </a:bodyPr>
          <a:lstStyle/>
          <a:p>
            <a:r>
              <a:rPr lang="en-US" sz="2800" dirty="0" smtClean="0"/>
              <a:t>But be careful!</a:t>
            </a:r>
            <a:endParaRPr lang="en-US" sz="2800" dirty="0"/>
          </a:p>
        </p:txBody>
      </p:sp>
    </p:spTree>
    <p:extLst>
      <p:ext uri="{BB962C8B-B14F-4D97-AF65-F5344CB8AC3E}">
        <p14:creationId xmlns:p14="http://schemas.microsoft.com/office/powerpoint/2010/main" val="4167587269"/>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914"/>
            <a:ext cx="8229600" cy="1143000"/>
          </a:xfrm>
        </p:spPr>
        <p:txBody>
          <a:bodyPr/>
          <a:lstStyle/>
          <a:p>
            <a:r>
              <a:rPr lang="en-US" dirty="0" smtClean="0"/>
              <a:t>Blend filter design</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121</a:t>
            </a:fld>
            <a:endParaRPr lang="en-US"/>
          </a:p>
        </p:txBody>
      </p:sp>
      <p:grpSp>
        <p:nvGrpSpPr>
          <p:cNvPr id="18" name="Group 17"/>
          <p:cNvGrpSpPr/>
          <p:nvPr/>
        </p:nvGrpSpPr>
        <p:grpSpPr>
          <a:xfrm>
            <a:off x="23813" y="0"/>
            <a:ext cx="9144000" cy="1213015"/>
            <a:chOff x="23813" y="0"/>
            <a:chExt cx="9144000" cy="1213015"/>
          </a:xfrm>
        </p:grpSpPr>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0" name="Straight Connector 1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6" name="Object 25"/>
          <p:cNvGraphicFramePr>
            <a:graphicFrameLocks noChangeAspect="1"/>
          </p:cNvGraphicFramePr>
          <p:nvPr>
            <p:extLst>
              <p:ext uri="{D42A27DB-BD31-4B8C-83A1-F6EECF244321}">
                <p14:modId xmlns:p14="http://schemas.microsoft.com/office/powerpoint/2010/main" val="2577768613"/>
              </p:ext>
            </p:extLst>
          </p:nvPr>
        </p:nvGraphicFramePr>
        <p:xfrm>
          <a:off x="287142" y="2165686"/>
          <a:ext cx="3517187" cy="886599"/>
        </p:xfrm>
        <a:graphic>
          <a:graphicData uri="http://schemas.openxmlformats.org/presentationml/2006/ole">
            <mc:AlternateContent xmlns:mc="http://schemas.openxmlformats.org/markup-compatibility/2006">
              <mc:Choice xmlns:v="urn:schemas-microsoft-com:vml" Requires="v">
                <p:oleObj spid="_x0000_s492198" name="Equation" r:id="rId5" imgW="1816100" imgH="457200" progId="Equation.3">
                  <p:embed/>
                </p:oleObj>
              </mc:Choice>
              <mc:Fallback>
                <p:oleObj name="Equation" r:id="rId5" imgW="1816100" imgH="457200" progId="Equation.3">
                  <p:embed/>
                  <p:pic>
                    <p:nvPicPr>
                      <p:cNvPr id="0" name=""/>
                      <p:cNvPicPr/>
                      <p:nvPr/>
                    </p:nvPicPr>
                    <p:blipFill>
                      <a:blip r:embed="rId6"/>
                      <a:stretch>
                        <a:fillRect/>
                      </a:stretch>
                    </p:blipFill>
                    <p:spPr>
                      <a:xfrm>
                        <a:off x="287142" y="2165686"/>
                        <a:ext cx="3517187" cy="886599"/>
                      </a:xfrm>
                      <a:prstGeom prst="rect">
                        <a:avLst/>
                      </a:prstGeom>
                      <a:ln>
                        <a:noFill/>
                      </a:ln>
                    </p:spPr>
                  </p:pic>
                </p:oleObj>
              </mc:Fallback>
            </mc:AlternateContent>
          </a:graphicData>
        </a:graphic>
      </p:graphicFrame>
      <p:sp>
        <p:nvSpPr>
          <p:cNvPr id="16" name="TextBox 15"/>
          <p:cNvSpPr txBox="1"/>
          <p:nvPr/>
        </p:nvSpPr>
        <p:spPr>
          <a:xfrm>
            <a:off x="287142" y="1435318"/>
            <a:ext cx="2343836" cy="523220"/>
          </a:xfrm>
          <a:prstGeom prst="rect">
            <a:avLst/>
          </a:prstGeom>
          <a:noFill/>
        </p:spPr>
        <p:txBody>
          <a:bodyPr wrap="none" rtlCol="0">
            <a:spAutoFit/>
          </a:bodyPr>
          <a:lstStyle/>
          <a:p>
            <a:r>
              <a:rPr lang="en-US" sz="2800" dirty="0" smtClean="0"/>
              <a:t>But be careful!</a:t>
            </a:r>
            <a:endParaRPr lang="en-US" sz="2800" dirty="0"/>
          </a:p>
        </p:txBody>
      </p:sp>
      <p:graphicFrame>
        <p:nvGraphicFramePr>
          <p:cNvPr id="21" name="Object 20"/>
          <p:cNvGraphicFramePr>
            <a:graphicFrameLocks noChangeAspect="1"/>
          </p:cNvGraphicFramePr>
          <p:nvPr>
            <p:extLst>
              <p:ext uri="{D42A27DB-BD31-4B8C-83A1-F6EECF244321}">
                <p14:modId xmlns:p14="http://schemas.microsoft.com/office/powerpoint/2010/main" val="2143177897"/>
              </p:ext>
            </p:extLst>
          </p:nvPr>
        </p:nvGraphicFramePr>
        <p:xfrm>
          <a:off x="251865" y="3193628"/>
          <a:ext cx="5089525" cy="887412"/>
        </p:xfrm>
        <a:graphic>
          <a:graphicData uri="http://schemas.openxmlformats.org/presentationml/2006/ole">
            <mc:AlternateContent xmlns:mc="http://schemas.openxmlformats.org/markup-compatibility/2006">
              <mc:Choice xmlns:v="urn:schemas-microsoft-com:vml" Requires="v">
                <p:oleObj spid="_x0000_s492199" name="Equation" r:id="rId7" imgW="2628900" imgH="457200" progId="Equation.3">
                  <p:embed/>
                </p:oleObj>
              </mc:Choice>
              <mc:Fallback>
                <p:oleObj name="Equation" r:id="rId7" imgW="2628900" imgH="457200" progId="Equation.3">
                  <p:embed/>
                  <p:pic>
                    <p:nvPicPr>
                      <p:cNvPr id="0" name=""/>
                      <p:cNvPicPr/>
                      <p:nvPr/>
                    </p:nvPicPr>
                    <p:blipFill>
                      <a:blip r:embed="rId8"/>
                      <a:stretch>
                        <a:fillRect/>
                      </a:stretch>
                    </p:blipFill>
                    <p:spPr>
                      <a:xfrm>
                        <a:off x="251865" y="3193628"/>
                        <a:ext cx="5089525" cy="887412"/>
                      </a:xfrm>
                      <a:prstGeom prst="rect">
                        <a:avLst/>
                      </a:prstGeom>
                      <a:ln>
                        <a:noFill/>
                      </a:ln>
                    </p:spPr>
                  </p:pic>
                </p:oleObj>
              </mc:Fallback>
            </mc:AlternateContent>
          </a:graphicData>
        </a:graphic>
      </p:graphicFrame>
      <p:sp>
        <p:nvSpPr>
          <p:cNvPr id="2" name="TextBox 1"/>
          <p:cNvSpPr txBox="1"/>
          <p:nvPr/>
        </p:nvSpPr>
        <p:spPr>
          <a:xfrm>
            <a:off x="146032" y="4252587"/>
            <a:ext cx="6072070" cy="707886"/>
          </a:xfrm>
          <a:prstGeom prst="rect">
            <a:avLst/>
          </a:prstGeom>
          <a:noFill/>
        </p:spPr>
        <p:txBody>
          <a:bodyPr wrap="none" rtlCol="0">
            <a:spAutoFit/>
          </a:bodyPr>
          <a:lstStyle/>
          <a:p>
            <a:r>
              <a:rPr lang="en-US" sz="2000" dirty="0" smtClean="0"/>
              <a:t>This looks like a closed loop TF,</a:t>
            </a:r>
          </a:p>
          <a:p>
            <a:r>
              <a:rPr lang="en-US" sz="2000" dirty="0" smtClean="0"/>
              <a:t>where the ‘loop gain’ is the ratio of the prototype filters.</a:t>
            </a:r>
          </a:p>
        </p:txBody>
      </p:sp>
    </p:spTree>
    <p:extLst>
      <p:ext uri="{BB962C8B-B14F-4D97-AF65-F5344CB8AC3E}">
        <p14:creationId xmlns:p14="http://schemas.microsoft.com/office/powerpoint/2010/main" val="1075513391"/>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914"/>
            <a:ext cx="8229600" cy="1143000"/>
          </a:xfrm>
        </p:spPr>
        <p:txBody>
          <a:bodyPr/>
          <a:lstStyle/>
          <a:p>
            <a:r>
              <a:rPr lang="en-US" dirty="0" smtClean="0"/>
              <a:t>Blend filter design</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122</a:t>
            </a:fld>
            <a:endParaRPr lang="en-US"/>
          </a:p>
        </p:txBody>
      </p:sp>
      <p:grpSp>
        <p:nvGrpSpPr>
          <p:cNvPr id="18" name="Group 17"/>
          <p:cNvGrpSpPr/>
          <p:nvPr/>
        </p:nvGrpSpPr>
        <p:grpSpPr>
          <a:xfrm>
            <a:off x="23813" y="0"/>
            <a:ext cx="9144000" cy="1213015"/>
            <a:chOff x="23813" y="0"/>
            <a:chExt cx="9144000" cy="1213015"/>
          </a:xfrm>
        </p:grpSpPr>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0" name="Straight Connector 1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6" name="Object 25"/>
          <p:cNvGraphicFramePr>
            <a:graphicFrameLocks noChangeAspect="1"/>
          </p:cNvGraphicFramePr>
          <p:nvPr>
            <p:extLst>
              <p:ext uri="{D42A27DB-BD31-4B8C-83A1-F6EECF244321}">
                <p14:modId xmlns:p14="http://schemas.microsoft.com/office/powerpoint/2010/main" val="3840588528"/>
              </p:ext>
            </p:extLst>
          </p:nvPr>
        </p:nvGraphicFramePr>
        <p:xfrm>
          <a:off x="287142" y="2165686"/>
          <a:ext cx="3517187" cy="886599"/>
        </p:xfrm>
        <a:graphic>
          <a:graphicData uri="http://schemas.openxmlformats.org/presentationml/2006/ole">
            <mc:AlternateContent xmlns:mc="http://schemas.openxmlformats.org/markup-compatibility/2006">
              <mc:Choice xmlns:v="urn:schemas-microsoft-com:vml" Requires="v">
                <p:oleObj spid="_x0000_s490158" name="Equation" r:id="rId5" imgW="1816100" imgH="457200" progId="Equation.3">
                  <p:embed/>
                </p:oleObj>
              </mc:Choice>
              <mc:Fallback>
                <p:oleObj name="Equation" r:id="rId5" imgW="1816100" imgH="457200" progId="Equation.3">
                  <p:embed/>
                  <p:pic>
                    <p:nvPicPr>
                      <p:cNvPr id="0" name=""/>
                      <p:cNvPicPr/>
                      <p:nvPr/>
                    </p:nvPicPr>
                    <p:blipFill>
                      <a:blip r:embed="rId6"/>
                      <a:stretch>
                        <a:fillRect/>
                      </a:stretch>
                    </p:blipFill>
                    <p:spPr>
                      <a:xfrm>
                        <a:off x="287142" y="2165686"/>
                        <a:ext cx="3517187" cy="886599"/>
                      </a:xfrm>
                      <a:prstGeom prst="rect">
                        <a:avLst/>
                      </a:prstGeom>
                      <a:ln>
                        <a:noFill/>
                      </a:ln>
                    </p:spPr>
                  </p:pic>
                </p:oleObj>
              </mc:Fallback>
            </mc:AlternateContent>
          </a:graphicData>
        </a:graphic>
      </p:graphicFrame>
      <p:sp>
        <p:nvSpPr>
          <p:cNvPr id="16" name="TextBox 15"/>
          <p:cNvSpPr txBox="1"/>
          <p:nvPr/>
        </p:nvSpPr>
        <p:spPr>
          <a:xfrm>
            <a:off x="287142" y="1435318"/>
            <a:ext cx="2343836" cy="523220"/>
          </a:xfrm>
          <a:prstGeom prst="rect">
            <a:avLst/>
          </a:prstGeom>
          <a:noFill/>
        </p:spPr>
        <p:txBody>
          <a:bodyPr wrap="none" rtlCol="0">
            <a:spAutoFit/>
          </a:bodyPr>
          <a:lstStyle/>
          <a:p>
            <a:r>
              <a:rPr lang="en-US" sz="2800" dirty="0" smtClean="0"/>
              <a:t>But be careful!</a:t>
            </a:r>
            <a:endParaRPr lang="en-US" sz="2800" dirty="0"/>
          </a:p>
        </p:txBody>
      </p:sp>
      <p:graphicFrame>
        <p:nvGraphicFramePr>
          <p:cNvPr id="21" name="Object 20"/>
          <p:cNvGraphicFramePr>
            <a:graphicFrameLocks noChangeAspect="1"/>
          </p:cNvGraphicFramePr>
          <p:nvPr>
            <p:extLst>
              <p:ext uri="{D42A27DB-BD31-4B8C-83A1-F6EECF244321}">
                <p14:modId xmlns:p14="http://schemas.microsoft.com/office/powerpoint/2010/main" val="738256659"/>
              </p:ext>
            </p:extLst>
          </p:nvPr>
        </p:nvGraphicFramePr>
        <p:xfrm>
          <a:off x="251865" y="3193628"/>
          <a:ext cx="5089525" cy="887412"/>
        </p:xfrm>
        <a:graphic>
          <a:graphicData uri="http://schemas.openxmlformats.org/presentationml/2006/ole">
            <mc:AlternateContent xmlns:mc="http://schemas.openxmlformats.org/markup-compatibility/2006">
              <mc:Choice xmlns:v="urn:schemas-microsoft-com:vml" Requires="v">
                <p:oleObj spid="_x0000_s490159" name="Equation" r:id="rId7" imgW="2628900" imgH="457200" progId="Equation.3">
                  <p:embed/>
                </p:oleObj>
              </mc:Choice>
              <mc:Fallback>
                <p:oleObj name="Equation" r:id="rId7" imgW="2628900" imgH="457200" progId="Equation.3">
                  <p:embed/>
                  <p:pic>
                    <p:nvPicPr>
                      <p:cNvPr id="0" name=""/>
                      <p:cNvPicPr/>
                      <p:nvPr/>
                    </p:nvPicPr>
                    <p:blipFill>
                      <a:blip r:embed="rId8"/>
                      <a:stretch>
                        <a:fillRect/>
                      </a:stretch>
                    </p:blipFill>
                    <p:spPr>
                      <a:xfrm>
                        <a:off x="251865" y="3193628"/>
                        <a:ext cx="5089525" cy="887412"/>
                      </a:xfrm>
                      <a:prstGeom prst="rect">
                        <a:avLst/>
                      </a:prstGeom>
                      <a:ln>
                        <a:noFill/>
                      </a:ln>
                    </p:spPr>
                  </p:pic>
                </p:oleObj>
              </mc:Fallback>
            </mc:AlternateContent>
          </a:graphicData>
        </a:graphic>
      </p:graphicFrame>
      <p:sp>
        <p:nvSpPr>
          <p:cNvPr id="2" name="TextBox 1"/>
          <p:cNvSpPr txBox="1"/>
          <p:nvPr/>
        </p:nvSpPr>
        <p:spPr>
          <a:xfrm>
            <a:off x="146032" y="4252587"/>
            <a:ext cx="8417689" cy="2246769"/>
          </a:xfrm>
          <a:prstGeom prst="rect">
            <a:avLst/>
          </a:prstGeom>
          <a:noFill/>
        </p:spPr>
        <p:txBody>
          <a:bodyPr wrap="none" rtlCol="0">
            <a:spAutoFit/>
          </a:bodyPr>
          <a:lstStyle/>
          <a:p>
            <a:r>
              <a:rPr lang="en-US" sz="2000" dirty="0" smtClean="0"/>
              <a:t>This looks like a closed loop TF,</a:t>
            </a:r>
          </a:p>
          <a:p>
            <a:r>
              <a:rPr lang="en-US" sz="2000" dirty="0" smtClean="0"/>
              <a:t>where the ‘loop gain’ is the ratio of the prototype filters.</a:t>
            </a:r>
          </a:p>
          <a:p>
            <a:endParaRPr lang="en-US" sz="2000" dirty="0"/>
          </a:p>
          <a:p>
            <a:pPr marL="342900" indent="-342900">
              <a:buFont typeface="Arial"/>
              <a:buChar char="•"/>
            </a:pPr>
            <a:r>
              <a:rPr lang="en-US" sz="2000" dirty="0" smtClean="0"/>
              <a:t>We must watch out for stability.</a:t>
            </a:r>
          </a:p>
          <a:p>
            <a:pPr marL="342900" indent="-342900">
              <a:buFont typeface="Arial"/>
              <a:buChar char="•"/>
            </a:pPr>
            <a:r>
              <a:rPr lang="en-US" sz="2000" dirty="0" smtClean="0"/>
              <a:t>In practice, just keep the filters within 180 degrees of each other</a:t>
            </a:r>
          </a:p>
          <a:p>
            <a:r>
              <a:rPr lang="en-US" sz="2000" dirty="0" smtClean="0"/>
              <a:t>when their magnitudes cross.</a:t>
            </a:r>
          </a:p>
          <a:p>
            <a:pPr marL="342900" indent="-342900">
              <a:buFont typeface="Arial"/>
              <a:buChar char="•"/>
            </a:pPr>
            <a:r>
              <a:rPr lang="en-US" sz="2000" dirty="0" smtClean="0"/>
              <a:t>With this approach we’ve traded some stability for more design parameters</a:t>
            </a:r>
            <a:endParaRPr lang="en-US" sz="2000" dirty="0"/>
          </a:p>
        </p:txBody>
      </p:sp>
    </p:spTree>
    <p:extLst>
      <p:ext uri="{BB962C8B-B14F-4D97-AF65-F5344CB8AC3E}">
        <p14:creationId xmlns:p14="http://schemas.microsoft.com/office/powerpoint/2010/main" val="3152602557"/>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98"/>
            <a:ext cx="8229600" cy="1143000"/>
          </a:xfrm>
        </p:spPr>
        <p:txBody>
          <a:bodyPr/>
          <a:lstStyle/>
          <a:p>
            <a:r>
              <a:rPr lang="en-US" dirty="0" smtClean="0"/>
              <a:t>Prototype Blends</a:t>
            </a:r>
            <a:endParaRPr lang="en-US" dirty="0"/>
          </a:p>
        </p:txBody>
      </p:sp>
      <p:grpSp>
        <p:nvGrpSpPr>
          <p:cNvPr id="5" name="Group 4"/>
          <p:cNvGrpSpPr/>
          <p:nvPr/>
        </p:nvGrpSpPr>
        <p:grpSpPr>
          <a:xfrm>
            <a:off x="23813" y="0"/>
            <a:ext cx="9144000" cy="1213015"/>
            <a:chOff x="23813" y="0"/>
            <a:chExt cx="9144000" cy="1213015"/>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0" y="1413788"/>
            <a:ext cx="9144000" cy="5133712"/>
            <a:chOff x="0" y="1531368"/>
            <a:chExt cx="9144000" cy="5133712"/>
          </a:xfrm>
        </p:grpSpPr>
        <p:pic>
          <p:nvPicPr>
            <p:cNvPr id="4" name="Picture 3" descr="BlendProt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31368"/>
              <a:ext cx="9144000" cy="5086350"/>
            </a:xfrm>
            <a:prstGeom prst="rect">
              <a:avLst/>
            </a:prstGeom>
          </p:spPr>
        </p:pic>
        <p:sp>
          <p:nvSpPr>
            <p:cNvPr id="8" name="TextBox 7"/>
            <p:cNvSpPr txBox="1"/>
            <p:nvPr/>
          </p:nvSpPr>
          <p:spPr>
            <a:xfrm>
              <a:off x="3947051" y="6295748"/>
              <a:ext cx="1594006" cy="369332"/>
            </a:xfrm>
            <a:prstGeom prst="rect">
              <a:avLst/>
            </a:prstGeom>
            <a:solidFill>
              <a:schemeClr val="bg1"/>
            </a:solidFill>
          </p:spPr>
          <p:txBody>
            <a:bodyPr wrap="none" rtlCol="0">
              <a:spAutoFit/>
            </a:bodyPr>
            <a:lstStyle/>
            <a:p>
              <a:r>
                <a:rPr lang="en-US" dirty="0" smtClean="0"/>
                <a:t>Frequency (Hz)</a:t>
              </a:r>
              <a:endParaRPr lang="en-US" dirty="0"/>
            </a:p>
          </p:txBody>
        </p:sp>
        <p:sp>
          <p:nvSpPr>
            <p:cNvPr id="9" name="TextBox 8"/>
            <p:cNvSpPr txBox="1"/>
            <p:nvPr/>
          </p:nvSpPr>
          <p:spPr>
            <a:xfrm>
              <a:off x="2725741" y="3296528"/>
              <a:ext cx="1351652" cy="369332"/>
            </a:xfrm>
            <a:prstGeom prst="rect">
              <a:avLst/>
            </a:prstGeom>
            <a:solidFill>
              <a:schemeClr val="bg1"/>
            </a:solidFill>
            <a:ln>
              <a:solidFill>
                <a:schemeClr val="accent1"/>
              </a:solidFill>
            </a:ln>
          </p:spPr>
          <p:txBody>
            <a:bodyPr wrap="none" rtlCol="0">
              <a:spAutoFit/>
            </a:bodyPr>
            <a:lstStyle/>
            <a:p>
              <a:r>
                <a:rPr lang="en-US" dirty="0" smtClean="0">
                  <a:solidFill>
                    <a:srgbClr val="4F81BD"/>
                  </a:solidFill>
                </a:rPr>
                <a:t>Inertial filter</a:t>
              </a:r>
              <a:endParaRPr lang="en-US" dirty="0">
                <a:solidFill>
                  <a:srgbClr val="4F81BD"/>
                </a:solidFill>
              </a:endParaRPr>
            </a:p>
          </p:txBody>
        </p:sp>
        <p:sp>
          <p:nvSpPr>
            <p:cNvPr id="10" name="TextBox 9"/>
            <p:cNvSpPr txBox="1"/>
            <p:nvPr/>
          </p:nvSpPr>
          <p:spPr>
            <a:xfrm>
              <a:off x="5255039" y="3452583"/>
              <a:ext cx="1967205" cy="369332"/>
            </a:xfrm>
            <a:prstGeom prst="rect">
              <a:avLst/>
            </a:prstGeom>
            <a:solidFill>
              <a:schemeClr val="bg1"/>
            </a:solidFill>
            <a:ln>
              <a:solidFill>
                <a:schemeClr val="accent2"/>
              </a:solidFill>
            </a:ln>
          </p:spPr>
          <p:txBody>
            <a:bodyPr wrap="none" rtlCol="0">
              <a:spAutoFit/>
            </a:bodyPr>
            <a:lstStyle/>
            <a:p>
              <a:r>
                <a:rPr lang="en-US" dirty="0" smtClean="0">
                  <a:solidFill>
                    <a:schemeClr val="accent2"/>
                  </a:solidFill>
                </a:rPr>
                <a:t>Displacement filter</a:t>
              </a:r>
              <a:endParaRPr lang="en-US" dirty="0">
                <a:solidFill>
                  <a:schemeClr val="accent2"/>
                </a:solidFill>
              </a:endParaRPr>
            </a:p>
          </p:txBody>
        </p:sp>
        <p:sp>
          <p:nvSpPr>
            <p:cNvPr id="11" name="TextBox 10"/>
            <p:cNvSpPr txBox="1"/>
            <p:nvPr/>
          </p:nvSpPr>
          <p:spPr>
            <a:xfrm>
              <a:off x="1448296" y="2205257"/>
              <a:ext cx="1117463" cy="369332"/>
            </a:xfrm>
            <a:prstGeom prst="rect">
              <a:avLst/>
            </a:prstGeom>
            <a:solidFill>
              <a:schemeClr val="bg1"/>
            </a:solidFill>
            <a:ln>
              <a:solidFill>
                <a:srgbClr val="FFC205"/>
              </a:solidFill>
            </a:ln>
          </p:spPr>
          <p:txBody>
            <a:bodyPr wrap="none" rtlCol="0">
              <a:spAutoFit/>
            </a:bodyPr>
            <a:lstStyle/>
            <a:p>
              <a:r>
                <a:rPr lang="en-US" dirty="0" smtClean="0">
                  <a:solidFill>
                    <a:srgbClr val="FFC205"/>
                  </a:solidFill>
                </a:rPr>
                <a:t>Filter sum</a:t>
              </a:r>
              <a:endParaRPr lang="en-US" dirty="0">
                <a:solidFill>
                  <a:srgbClr val="FFC205"/>
                </a:solidFill>
              </a:endParaRPr>
            </a:p>
          </p:txBody>
        </p:sp>
      </p:grpSp>
      <p:sp>
        <p:nvSpPr>
          <p:cNvPr id="12" name="TextBox 11"/>
          <p:cNvSpPr txBox="1"/>
          <p:nvPr/>
        </p:nvSpPr>
        <p:spPr>
          <a:xfrm>
            <a:off x="23813" y="6480414"/>
            <a:ext cx="4428240" cy="369332"/>
          </a:xfrm>
          <a:prstGeom prst="rect">
            <a:avLst/>
          </a:prstGeom>
          <a:noFill/>
        </p:spPr>
        <p:txBody>
          <a:bodyPr wrap="none" rtlCol="0">
            <a:spAutoFit/>
          </a:bodyPr>
          <a:lstStyle/>
          <a:p>
            <a:r>
              <a:rPr lang="en-US" dirty="0" smtClean="0"/>
              <a:t>See </a:t>
            </a:r>
            <a:r>
              <a:rPr lang="en-US" dirty="0" err="1" smtClean="0"/>
              <a:t>Matlab</a:t>
            </a:r>
            <a:r>
              <a:rPr lang="en-US" dirty="0" smtClean="0"/>
              <a:t> code Blend_Example_Lecture2.m </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123</a:t>
            </a:fld>
            <a:endParaRPr lang="en-US"/>
          </a:p>
        </p:txBody>
      </p:sp>
    </p:spTree>
    <p:extLst>
      <p:ext uri="{BB962C8B-B14F-4D97-AF65-F5344CB8AC3E}">
        <p14:creationId xmlns:p14="http://schemas.microsoft.com/office/powerpoint/2010/main" val="915275146"/>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98"/>
            <a:ext cx="8229600" cy="1143000"/>
          </a:xfrm>
        </p:spPr>
        <p:txBody>
          <a:bodyPr/>
          <a:lstStyle/>
          <a:p>
            <a:r>
              <a:rPr lang="en-US" dirty="0" smtClean="0"/>
              <a:t>Implemented Blends</a:t>
            </a:r>
            <a:endParaRPr lang="en-US" dirty="0"/>
          </a:p>
        </p:txBody>
      </p:sp>
      <p:grpSp>
        <p:nvGrpSpPr>
          <p:cNvPr id="5" name="Group 4"/>
          <p:cNvGrpSpPr/>
          <p:nvPr/>
        </p:nvGrpSpPr>
        <p:grpSpPr>
          <a:xfrm>
            <a:off x="23813" y="0"/>
            <a:ext cx="9144000" cy="1213015"/>
            <a:chOff x="23813" y="0"/>
            <a:chExt cx="9144000" cy="1213015"/>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0" y="1412568"/>
            <a:ext cx="9144000" cy="5134932"/>
            <a:chOff x="0" y="1530148"/>
            <a:chExt cx="9144000" cy="5134932"/>
          </a:xfrm>
        </p:grpSpPr>
        <p:pic>
          <p:nvPicPr>
            <p:cNvPr id="12" name="Picture 11" descr="BlendImp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30148"/>
              <a:ext cx="9144000" cy="5086350"/>
            </a:xfrm>
            <a:prstGeom prst="rect">
              <a:avLst/>
            </a:prstGeom>
          </p:spPr>
        </p:pic>
        <p:sp>
          <p:nvSpPr>
            <p:cNvPr id="8" name="TextBox 7"/>
            <p:cNvSpPr txBox="1"/>
            <p:nvPr/>
          </p:nvSpPr>
          <p:spPr>
            <a:xfrm>
              <a:off x="3947051" y="6295748"/>
              <a:ext cx="1594006" cy="369332"/>
            </a:xfrm>
            <a:prstGeom prst="rect">
              <a:avLst/>
            </a:prstGeom>
            <a:solidFill>
              <a:schemeClr val="bg1"/>
            </a:solidFill>
          </p:spPr>
          <p:txBody>
            <a:bodyPr wrap="none" rtlCol="0">
              <a:spAutoFit/>
            </a:bodyPr>
            <a:lstStyle/>
            <a:p>
              <a:r>
                <a:rPr lang="en-US" dirty="0" smtClean="0"/>
                <a:t>Frequency (Hz)</a:t>
              </a:r>
              <a:endParaRPr lang="en-US" dirty="0"/>
            </a:p>
          </p:txBody>
        </p:sp>
        <p:sp>
          <p:nvSpPr>
            <p:cNvPr id="9" name="TextBox 8"/>
            <p:cNvSpPr txBox="1"/>
            <p:nvPr/>
          </p:nvSpPr>
          <p:spPr>
            <a:xfrm>
              <a:off x="2725741" y="3296528"/>
              <a:ext cx="1351652" cy="369332"/>
            </a:xfrm>
            <a:prstGeom prst="rect">
              <a:avLst/>
            </a:prstGeom>
            <a:solidFill>
              <a:schemeClr val="bg1"/>
            </a:solidFill>
            <a:ln>
              <a:solidFill>
                <a:schemeClr val="accent1"/>
              </a:solidFill>
            </a:ln>
          </p:spPr>
          <p:txBody>
            <a:bodyPr wrap="none" rtlCol="0">
              <a:spAutoFit/>
            </a:bodyPr>
            <a:lstStyle/>
            <a:p>
              <a:r>
                <a:rPr lang="en-US" dirty="0" smtClean="0">
                  <a:solidFill>
                    <a:srgbClr val="4F81BD"/>
                  </a:solidFill>
                </a:rPr>
                <a:t>Inertial filter</a:t>
              </a:r>
              <a:endParaRPr lang="en-US" dirty="0">
                <a:solidFill>
                  <a:srgbClr val="4F81BD"/>
                </a:solidFill>
              </a:endParaRPr>
            </a:p>
          </p:txBody>
        </p:sp>
        <p:sp>
          <p:nvSpPr>
            <p:cNvPr id="10" name="TextBox 9"/>
            <p:cNvSpPr txBox="1"/>
            <p:nvPr/>
          </p:nvSpPr>
          <p:spPr>
            <a:xfrm>
              <a:off x="5255039" y="3452583"/>
              <a:ext cx="1967205" cy="369332"/>
            </a:xfrm>
            <a:prstGeom prst="rect">
              <a:avLst/>
            </a:prstGeom>
            <a:solidFill>
              <a:schemeClr val="bg1"/>
            </a:solidFill>
            <a:ln>
              <a:solidFill>
                <a:schemeClr val="accent2"/>
              </a:solidFill>
            </a:ln>
          </p:spPr>
          <p:txBody>
            <a:bodyPr wrap="none" rtlCol="0">
              <a:spAutoFit/>
            </a:bodyPr>
            <a:lstStyle/>
            <a:p>
              <a:r>
                <a:rPr lang="en-US" dirty="0" smtClean="0">
                  <a:solidFill>
                    <a:schemeClr val="accent2"/>
                  </a:solidFill>
                </a:rPr>
                <a:t>Displacement filter</a:t>
              </a:r>
              <a:endParaRPr lang="en-US" dirty="0">
                <a:solidFill>
                  <a:schemeClr val="accent2"/>
                </a:solidFill>
              </a:endParaRPr>
            </a:p>
          </p:txBody>
        </p:sp>
        <p:sp>
          <p:nvSpPr>
            <p:cNvPr id="11" name="TextBox 10"/>
            <p:cNvSpPr txBox="1"/>
            <p:nvPr/>
          </p:nvSpPr>
          <p:spPr>
            <a:xfrm>
              <a:off x="1448296" y="2205257"/>
              <a:ext cx="1117463" cy="369332"/>
            </a:xfrm>
            <a:prstGeom prst="rect">
              <a:avLst/>
            </a:prstGeom>
            <a:solidFill>
              <a:schemeClr val="bg1"/>
            </a:solidFill>
            <a:ln>
              <a:solidFill>
                <a:srgbClr val="FFC205"/>
              </a:solidFill>
            </a:ln>
          </p:spPr>
          <p:txBody>
            <a:bodyPr wrap="none" rtlCol="0">
              <a:spAutoFit/>
            </a:bodyPr>
            <a:lstStyle/>
            <a:p>
              <a:r>
                <a:rPr lang="en-US" dirty="0" smtClean="0">
                  <a:solidFill>
                    <a:srgbClr val="FFC205"/>
                  </a:solidFill>
                </a:rPr>
                <a:t>Filter sum</a:t>
              </a:r>
              <a:endParaRPr lang="en-US" dirty="0">
                <a:solidFill>
                  <a:srgbClr val="FFC205"/>
                </a:solidFill>
              </a:endParaRPr>
            </a:p>
          </p:txBody>
        </p:sp>
      </p:grpSp>
      <p:sp>
        <p:nvSpPr>
          <p:cNvPr id="3" name="Slide Number Placeholder 2"/>
          <p:cNvSpPr>
            <a:spLocks noGrp="1"/>
          </p:cNvSpPr>
          <p:nvPr>
            <p:ph type="sldNum" sz="quarter" idx="12"/>
          </p:nvPr>
        </p:nvSpPr>
        <p:spPr/>
        <p:txBody>
          <a:bodyPr/>
          <a:lstStyle/>
          <a:p>
            <a:fld id="{22033EDB-169B-9A40-BDA9-44EE0641E66E}" type="slidenum">
              <a:rPr lang="en-US" smtClean="0"/>
              <a:t>124</a:t>
            </a:fld>
            <a:endParaRPr lang="en-US"/>
          </a:p>
        </p:txBody>
      </p:sp>
      <p:sp>
        <p:nvSpPr>
          <p:cNvPr id="14" name="TextBox 13"/>
          <p:cNvSpPr txBox="1"/>
          <p:nvPr/>
        </p:nvSpPr>
        <p:spPr>
          <a:xfrm>
            <a:off x="23813" y="6480414"/>
            <a:ext cx="4428240" cy="369332"/>
          </a:xfrm>
          <a:prstGeom prst="rect">
            <a:avLst/>
          </a:prstGeom>
          <a:noFill/>
        </p:spPr>
        <p:txBody>
          <a:bodyPr wrap="none" rtlCol="0">
            <a:spAutoFit/>
          </a:bodyPr>
          <a:lstStyle/>
          <a:p>
            <a:r>
              <a:rPr lang="en-US" dirty="0" smtClean="0"/>
              <a:t>See </a:t>
            </a:r>
            <a:r>
              <a:rPr lang="en-US" dirty="0" err="1" smtClean="0"/>
              <a:t>Matlab</a:t>
            </a:r>
            <a:r>
              <a:rPr lang="en-US" dirty="0" smtClean="0"/>
              <a:t> code Blend_Example_Lecture2.m </a:t>
            </a:r>
            <a:endParaRPr lang="en-US" dirty="0"/>
          </a:p>
        </p:txBody>
      </p:sp>
    </p:spTree>
    <p:extLst>
      <p:ext uri="{BB962C8B-B14F-4D97-AF65-F5344CB8AC3E}">
        <p14:creationId xmlns:p14="http://schemas.microsoft.com/office/powerpoint/2010/main" val="419412965"/>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20"/>
            <a:ext cx="8229600" cy="1143000"/>
          </a:xfrm>
        </p:spPr>
        <p:txBody>
          <a:bodyPr/>
          <a:lstStyle/>
          <a:p>
            <a:r>
              <a:rPr lang="en-US" dirty="0" smtClean="0"/>
              <a:t>Lecture 2 Summary</a:t>
            </a:r>
            <a:endParaRPr lang="en-US" dirty="0"/>
          </a:p>
        </p:txBody>
      </p:sp>
      <p:sp>
        <p:nvSpPr>
          <p:cNvPr id="4" name="Content Placeholder 3"/>
          <p:cNvSpPr>
            <a:spLocks noGrp="1"/>
          </p:cNvSpPr>
          <p:nvPr>
            <p:ph idx="1"/>
          </p:nvPr>
        </p:nvSpPr>
        <p:spPr/>
        <p:txBody>
          <a:bodyPr/>
          <a:lstStyle/>
          <a:p>
            <a:r>
              <a:rPr lang="en-US" dirty="0" smtClean="0"/>
              <a:t>Seismic </a:t>
            </a:r>
            <a:r>
              <a:rPr lang="en-US" dirty="0"/>
              <a:t>f</a:t>
            </a:r>
            <a:r>
              <a:rPr lang="en-US" dirty="0" smtClean="0"/>
              <a:t>eedforward control depends only on the system’s connection to the ground.</a:t>
            </a:r>
          </a:p>
          <a:p>
            <a:r>
              <a:rPr lang="en-US" dirty="0" smtClean="0"/>
              <a:t>For feedback stability the abs(phase) &lt; 180 when the magnitude drops below 1</a:t>
            </a:r>
          </a:p>
          <a:p>
            <a:r>
              <a:rPr lang="en-US" dirty="0" smtClean="0"/>
              <a:t>Sensor blending uses the displace sensor at low frequencies, the inertial sensor at high frequencies. Stability rules apply.</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125</a:t>
            </a:fld>
            <a:endParaRPr lang="en-US"/>
          </a:p>
        </p:txBody>
      </p:sp>
      <p:grpSp>
        <p:nvGrpSpPr>
          <p:cNvPr id="5" name="Group 4"/>
          <p:cNvGrpSpPr/>
          <p:nvPr/>
        </p:nvGrpSpPr>
        <p:grpSpPr>
          <a:xfrm>
            <a:off x="23813" y="0"/>
            <a:ext cx="9144000" cy="1213015"/>
            <a:chOff x="23813" y="0"/>
            <a:chExt cx="9144000" cy="1213015"/>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3915707" y="6363901"/>
            <a:ext cx="1149248" cy="369332"/>
          </a:xfrm>
          <a:prstGeom prst="rect">
            <a:avLst/>
          </a:prstGeom>
          <a:noFill/>
        </p:spPr>
        <p:txBody>
          <a:bodyPr wrap="none" rtlCol="0">
            <a:spAutoFit/>
          </a:bodyPr>
          <a:lstStyle/>
          <a:p>
            <a:r>
              <a:rPr lang="en-US" dirty="0" smtClean="0"/>
              <a:t>G1600726</a:t>
            </a:r>
            <a:endParaRPr lang="en-US" dirty="0"/>
          </a:p>
        </p:txBody>
      </p:sp>
    </p:spTree>
    <p:extLst>
      <p:ext uri="{BB962C8B-B14F-4D97-AF65-F5344CB8AC3E}">
        <p14:creationId xmlns:p14="http://schemas.microsoft.com/office/powerpoint/2010/main" val="2323132580"/>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3"/>
            <a:ext cx="8229600" cy="1143000"/>
          </a:xfrm>
        </p:spPr>
        <p:txBody>
          <a:bodyPr>
            <a:noAutofit/>
          </a:bodyPr>
          <a:lstStyle/>
          <a:p>
            <a:r>
              <a:rPr lang="en-US" sz="3200" dirty="0" smtClean="0"/>
              <a:t>Stage 1 of 1-stage of in-vacuum isolation table</a:t>
            </a:r>
            <a:br>
              <a:rPr lang="en-US" sz="3200" dirty="0" smtClean="0"/>
            </a:br>
            <a:r>
              <a:rPr lang="en-US" sz="3200" dirty="0" smtClean="0"/>
              <a:t>(HAM-ISI)</a:t>
            </a:r>
            <a:endParaRPr lang="en-US" sz="3200" dirty="0"/>
          </a:p>
        </p:txBody>
      </p:sp>
      <p:sp>
        <p:nvSpPr>
          <p:cNvPr id="5" name="Rectangle 4"/>
          <p:cNvSpPr/>
          <p:nvPr/>
        </p:nvSpPr>
        <p:spPr>
          <a:xfrm>
            <a:off x="3790407" y="1291167"/>
            <a:ext cx="1173238"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Stage 0 to stage 1</a:t>
            </a:r>
            <a:endParaRPr lang="en-US" dirty="0">
              <a:solidFill>
                <a:schemeClr val="tx1"/>
              </a:solidFill>
            </a:endParaRPr>
          </a:p>
        </p:txBody>
      </p:sp>
      <p:sp>
        <p:nvSpPr>
          <p:cNvPr id="6" name="Rectangle 5"/>
          <p:cNvSpPr/>
          <p:nvPr/>
        </p:nvSpPr>
        <p:spPr>
          <a:xfrm>
            <a:off x="3790407" y="2225019"/>
            <a:ext cx="1173238"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Actuation to stage 1</a:t>
            </a:r>
            <a:endParaRPr lang="en-US" dirty="0">
              <a:solidFill>
                <a:schemeClr val="tx1"/>
              </a:solidFill>
            </a:endParaRPr>
          </a:p>
        </p:txBody>
      </p:sp>
      <p:sp>
        <p:nvSpPr>
          <p:cNvPr id="7" name="Rectangle 6"/>
          <p:cNvSpPr/>
          <p:nvPr/>
        </p:nvSpPr>
        <p:spPr>
          <a:xfrm>
            <a:off x="2701839" y="3968436"/>
            <a:ext cx="1173238"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Damping</a:t>
            </a:r>
            <a:endParaRPr lang="en-US" dirty="0">
              <a:solidFill>
                <a:schemeClr val="tx1"/>
              </a:solidFill>
            </a:endParaRPr>
          </a:p>
        </p:txBody>
      </p:sp>
      <p:sp>
        <p:nvSpPr>
          <p:cNvPr id="8" name="Rectangle 7"/>
          <p:cNvSpPr/>
          <p:nvPr/>
        </p:nvSpPr>
        <p:spPr>
          <a:xfrm>
            <a:off x="2701839" y="5237397"/>
            <a:ext cx="1173238"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Isolation</a:t>
            </a:r>
            <a:endParaRPr lang="en-US" dirty="0">
              <a:solidFill>
                <a:schemeClr val="tx1"/>
              </a:solidFill>
            </a:endParaRPr>
          </a:p>
        </p:txBody>
      </p:sp>
      <p:sp>
        <p:nvSpPr>
          <p:cNvPr id="9" name="Rectangle 8"/>
          <p:cNvSpPr/>
          <p:nvPr/>
        </p:nvSpPr>
        <p:spPr>
          <a:xfrm>
            <a:off x="5319049" y="1487714"/>
            <a:ext cx="447523" cy="128475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11" name="Rectangle 10"/>
          <p:cNvSpPr/>
          <p:nvPr/>
        </p:nvSpPr>
        <p:spPr>
          <a:xfrm>
            <a:off x="5901839" y="2986305"/>
            <a:ext cx="706361"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GS13</a:t>
            </a:r>
            <a:endParaRPr lang="en-US" dirty="0">
              <a:solidFill>
                <a:schemeClr val="tx1"/>
              </a:solidFill>
            </a:endParaRPr>
          </a:p>
        </p:txBody>
      </p:sp>
      <p:sp>
        <p:nvSpPr>
          <p:cNvPr id="13" name="Rectangle 12"/>
          <p:cNvSpPr/>
          <p:nvPr/>
        </p:nvSpPr>
        <p:spPr>
          <a:xfrm>
            <a:off x="7723384" y="2987684"/>
            <a:ext cx="706361"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CPS</a:t>
            </a:r>
            <a:endParaRPr lang="en-US" dirty="0">
              <a:solidFill>
                <a:schemeClr val="tx1"/>
              </a:solidFill>
            </a:endParaRPr>
          </a:p>
        </p:txBody>
      </p:sp>
      <p:sp>
        <p:nvSpPr>
          <p:cNvPr id="15" name="Rectangle 14"/>
          <p:cNvSpPr/>
          <p:nvPr/>
        </p:nvSpPr>
        <p:spPr>
          <a:xfrm>
            <a:off x="5899425" y="3711149"/>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Cart &amp; Cal</a:t>
            </a:r>
            <a:endParaRPr lang="en-US" sz="1400" dirty="0">
              <a:solidFill>
                <a:schemeClr val="tx1"/>
              </a:solidFill>
            </a:endParaRPr>
          </a:p>
        </p:txBody>
      </p:sp>
      <p:sp>
        <p:nvSpPr>
          <p:cNvPr id="17" name="Rectangle 16"/>
          <p:cNvSpPr/>
          <p:nvPr/>
        </p:nvSpPr>
        <p:spPr>
          <a:xfrm>
            <a:off x="7723384" y="3726420"/>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Cart &amp; Cal</a:t>
            </a:r>
            <a:endParaRPr lang="en-US" sz="1400" dirty="0">
              <a:solidFill>
                <a:schemeClr val="tx1"/>
              </a:solidFill>
            </a:endParaRPr>
          </a:p>
        </p:txBody>
      </p:sp>
      <p:sp>
        <p:nvSpPr>
          <p:cNvPr id="19" name="Rectangle 18"/>
          <p:cNvSpPr/>
          <p:nvPr/>
        </p:nvSpPr>
        <p:spPr>
          <a:xfrm>
            <a:off x="921424" y="3850339"/>
            <a:ext cx="832152"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Stage 0 L4Cs</a:t>
            </a:r>
            <a:endParaRPr lang="en-US" sz="1400" dirty="0">
              <a:solidFill>
                <a:schemeClr val="tx1"/>
              </a:solidFill>
            </a:endParaRPr>
          </a:p>
        </p:txBody>
      </p:sp>
      <p:sp>
        <p:nvSpPr>
          <p:cNvPr id="20" name="Rectangle 19"/>
          <p:cNvSpPr/>
          <p:nvPr/>
        </p:nvSpPr>
        <p:spPr>
          <a:xfrm>
            <a:off x="962548" y="4523661"/>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Cart &amp; Cal</a:t>
            </a:r>
            <a:endParaRPr lang="en-US" sz="1400" dirty="0">
              <a:solidFill>
                <a:schemeClr val="tx1"/>
              </a:solidFill>
            </a:endParaRPr>
          </a:p>
        </p:txBody>
      </p:sp>
      <p:sp>
        <p:nvSpPr>
          <p:cNvPr id="21" name="Rectangle 20"/>
          <p:cNvSpPr/>
          <p:nvPr/>
        </p:nvSpPr>
        <p:spPr>
          <a:xfrm>
            <a:off x="880300" y="5236976"/>
            <a:ext cx="921658"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Feed-forward</a:t>
            </a:r>
            <a:endParaRPr lang="en-US" dirty="0">
              <a:solidFill>
                <a:schemeClr val="tx1"/>
              </a:solidFill>
            </a:endParaRPr>
          </a:p>
        </p:txBody>
      </p:sp>
      <p:sp>
        <p:nvSpPr>
          <p:cNvPr id="24" name="Rectangle 23"/>
          <p:cNvSpPr/>
          <p:nvPr/>
        </p:nvSpPr>
        <p:spPr>
          <a:xfrm>
            <a:off x="2759894" y="2345846"/>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Local &amp; Cal</a:t>
            </a:r>
            <a:endParaRPr lang="en-US" sz="1400" dirty="0">
              <a:solidFill>
                <a:schemeClr val="tx1"/>
              </a:solidFill>
            </a:endParaRPr>
          </a:p>
        </p:txBody>
      </p:sp>
      <p:sp>
        <p:nvSpPr>
          <p:cNvPr id="25" name="TextBox 24"/>
          <p:cNvSpPr txBox="1"/>
          <p:nvPr/>
        </p:nvSpPr>
        <p:spPr>
          <a:xfrm>
            <a:off x="1538285" y="1230907"/>
            <a:ext cx="1484885" cy="369332"/>
          </a:xfrm>
          <a:prstGeom prst="rect">
            <a:avLst/>
          </a:prstGeom>
          <a:noFill/>
        </p:spPr>
        <p:txBody>
          <a:bodyPr wrap="square" rtlCol="0">
            <a:spAutoFit/>
          </a:bodyPr>
          <a:lstStyle/>
          <a:p>
            <a:r>
              <a:rPr lang="en-US" dirty="0" smtClean="0"/>
              <a:t>Stage 0</a:t>
            </a:r>
            <a:endParaRPr lang="en-US" dirty="0"/>
          </a:p>
        </p:txBody>
      </p:sp>
      <p:cxnSp>
        <p:nvCxnSpPr>
          <p:cNvPr id="27" name="Straight Arrow Connector 26"/>
          <p:cNvCxnSpPr>
            <a:endCxn id="5" idx="1"/>
          </p:cNvCxnSpPr>
          <p:nvPr/>
        </p:nvCxnSpPr>
        <p:spPr>
          <a:xfrm flipV="1">
            <a:off x="1337500" y="1626810"/>
            <a:ext cx="2452907" cy="302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337500" y="1629837"/>
            <a:ext cx="0" cy="22205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2"/>
            <a:endCxn id="15" idx="0"/>
          </p:cNvCxnSpPr>
          <p:nvPr/>
        </p:nvCxnSpPr>
        <p:spPr>
          <a:xfrm flipH="1">
            <a:off x="6252606" y="3412929"/>
            <a:ext cx="2414" cy="2982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3" idx="2"/>
            <a:endCxn id="17" idx="0"/>
          </p:cNvCxnSpPr>
          <p:nvPr/>
        </p:nvCxnSpPr>
        <p:spPr>
          <a:xfrm>
            <a:off x="8076565" y="3414308"/>
            <a:ext cx="0" cy="3121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5033806" y="4472475"/>
            <a:ext cx="799899" cy="617629"/>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High pass</a:t>
            </a:r>
            <a:endParaRPr lang="en-US" dirty="0">
              <a:solidFill>
                <a:schemeClr val="tx1"/>
              </a:solidFill>
            </a:endParaRPr>
          </a:p>
        </p:txBody>
      </p:sp>
      <p:sp>
        <p:nvSpPr>
          <p:cNvPr id="43" name="Rectangle 42"/>
          <p:cNvSpPr/>
          <p:nvPr/>
        </p:nvSpPr>
        <p:spPr>
          <a:xfrm>
            <a:off x="5033806" y="6049769"/>
            <a:ext cx="799899" cy="617629"/>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Low pass</a:t>
            </a:r>
            <a:endParaRPr lang="en-US" dirty="0">
              <a:solidFill>
                <a:schemeClr val="tx1"/>
              </a:solidFill>
            </a:endParaRPr>
          </a:p>
        </p:txBody>
      </p:sp>
      <p:cxnSp>
        <p:nvCxnSpPr>
          <p:cNvPr id="45" name="Straight Arrow Connector 44"/>
          <p:cNvCxnSpPr/>
          <p:nvPr/>
        </p:nvCxnSpPr>
        <p:spPr>
          <a:xfrm flipH="1">
            <a:off x="5844992" y="4776136"/>
            <a:ext cx="43663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6276796" y="4137773"/>
            <a:ext cx="4828" cy="638363"/>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17" idx="2"/>
          </p:cNvCxnSpPr>
          <p:nvPr/>
        </p:nvCxnSpPr>
        <p:spPr>
          <a:xfrm rot="5400000">
            <a:off x="6959059" y="5268716"/>
            <a:ext cx="2233178" cy="1834"/>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43" idx="3"/>
          </p:cNvCxnSpPr>
          <p:nvPr/>
        </p:nvCxnSpPr>
        <p:spPr>
          <a:xfrm rot="10800000">
            <a:off x="5833705" y="6358585"/>
            <a:ext cx="2217066" cy="36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4409289" y="4776136"/>
            <a:ext cx="0" cy="44778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4409289" y="5916929"/>
            <a:ext cx="4828" cy="458195"/>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a:off x="4409289" y="4776136"/>
            <a:ext cx="62451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H="1">
            <a:off x="4414117" y="6375124"/>
            <a:ext cx="62451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 idx="3"/>
          </p:cNvCxnSpPr>
          <p:nvPr/>
        </p:nvCxnSpPr>
        <p:spPr>
          <a:xfrm flipH="1">
            <a:off x="3875077" y="5569241"/>
            <a:ext cx="314484"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endCxn id="7" idx="3"/>
          </p:cNvCxnSpPr>
          <p:nvPr/>
        </p:nvCxnSpPr>
        <p:spPr>
          <a:xfrm flipH="1">
            <a:off x="3875077" y="4304079"/>
            <a:ext cx="240654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rot="5400000">
            <a:off x="2058992" y="2781774"/>
            <a:ext cx="447523" cy="932542"/>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smtClean="0">
                <a:solidFill>
                  <a:schemeClr val="tx1"/>
                </a:solidFill>
              </a:rPr>
              <a:t>+</a:t>
            </a:r>
          </a:p>
          <a:p>
            <a:pPr algn="ctr"/>
            <a:r>
              <a:rPr lang="en-US" dirty="0">
                <a:solidFill>
                  <a:schemeClr val="tx1"/>
                </a:solidFill>
              </a:rPr>
              <a:t>+</a:t>
            </a:r>
          </a:p>
        </p:txBody>
      </p:sp>
      <p:cxnSp>
        <p:nvCxnSpPr>
          <p:cNvPr id="93" name="Straight Arrow Connector 92"/>
          <p:cNvCxnSpPr>
            <a:endCxn id="88" idx="0"/>
          </p:cNvCxnSpPr>
          <p:nvPr/>
        </p:nvCxnSpPr>
        <p:spPr>
          <a:xfrm flipH="1">
            <a:off x="2749025" y="3246986"/>
            <a:ext cx="528350" cy="106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2413782" y="3471807"/>
            <a:ext cx="0" cy="2097434"/>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stCxn id="19" idx="2"/>
          </p:cNvCxnSpPr>
          <p:nvPr/>
        </p:nvCxnSpPr>
        <p:spPr>
          <a:xfrm>
            <a:off x="1337500" y="4276963"/>
            <a:ext cx="0" cy="24171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1337500" y="4953444"/>
            <a:ext cx="0" cy="2771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1801958" y="5573040"/>
            <a:ext cx="304606"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2106564" y="3471807"/>
            <a:ext cx="0" cy="2097434"/>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2413782" y="5569241"/>
            <a:ext cx="30702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3289470" y="3246986"/>
            <a:ext cx="0" cy="72145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a:off x="2280728" y="2568427"/>
            <a:ext cx="47916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2280728" y="2568427"/>
            <a:ext cx="0" cy="455856"/>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a:stCxn id="24" idx="3"/>
            <a:endCxn id="6" idx="1"/>
          </p:cNvCxnSpPr>
          <p:nvPr/>
        </p:nvCxnSpPr>
        <p:spPr>
          <a:xfrm>
            <a:off x="3466255" y="2559158"/>
            <a:ext cx="324152" cy="150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4977563" y="1626810"/>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4977563" y="2559157"/>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endCxn id="13" idx="0"/>
          </p:cNvCxnSpPr>
          <p:nvPr/>
        </p:nvCxnSpPr>
        <p:spPr>
          <a:xfrm>
            <a:off x="8076565" y="2544237"/>
            <a:ext cx="0" cy="44344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a:off x="6255020" y="2454694"/>
            <a:ext cx="2414" cy="51866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rot="10800000" flipV="1">
            <a:off x="3466259" y="1162221"/>
            <a:ext cx="4740257" cy="1422"/>
          </a:xfrm>
          <a:prstGeom prst="straightConnector1">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H="1">
            <a:off x="3466255" y="1163643"/>
            <a:ext cx="2021" cy="463167"/>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5766572" y="2454694"/>
            <a:ext cx="486034"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p:nvPr/>
        </p:nvCxnSpPr>
        <p:spPr>
          <a:xfrm>
            <a:off x="5766669" y="1832996"/>
            <a:ext cx="2212735"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63" name="TextBox 162"/>
          <p:cNvSpPr txBox="1"/>
          <p:nvPr/>
        </p:nvSpPr>
        <p:spPr>
          <a:xfrm>
            <a:off x="50397" y="6513791"/>
            <a:ext cx="2503715" cy="338554"/>
          </a:xfrm>
          <a:prstGeom prst="rect">
            <a:avLst/>
          </a:prstGeom>
          <a:noFill/>
        </p:spPr>
        <p:txBody>
          <a:bodyPr wrap="square" rtlCol="0">
            <a:spAutoFit/>
          </a:bodyPr>
          <a:lstStyle/>
          <a:p>
            <a:r>
              <a:rPr lang="en-US" sz="1600" dirty="0" smtClean="0"/>
              <a:t>Reference G1401207</a:t>
            </a:r>
            <a:endParaRPr lang="en-US" sz="1600" dirty="0"/>
          </a:p>
        </p:txBody>
      </p:sp>
      <p:sp>
        <p:nvSpPr>
          <p:cNvPr id="72" name="Rectangle 71"/>
          <p:cNvSpPr/>
          <p:nvPr/>
        </p:nvSpPr>
        <p:spPr>
          <a:xfrm>
            <a:off x="4184320" y="5237397"/>
            <a:ext cx="447523" cy="67128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74" name="Rectangle 73"/>
          <p:cNvSpPr/>
          <p:nvPr/>
        </p:nvSpPr>
        <p:spPr>
          <a:xfrm rot="5400000">
            <a:off x="7846150" y="1990682"/>
            <a:ext cx="447523" cy="67128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t>
            </a:r>
            <a:endParaRPr lang="en-US" dirty="0" smtClean="0">
              <a:solidFill>
                <a:schemeClr val="tx1"/>
              </a:solidFill>
            </a:endParaRPr>
          </a:p>
          <a:p>
            <a:pPr algn="ctr"/>
            <a:r>
              <a:rPr lang="en-US" dirty="0">
                <a:solidFill>
                  <a:schemeClr val="tx1"/>
                </a:solidFill>
              </a:rPr>
              <a:t>+</a:t>
            </a:r>
          </a:p>
        </p:txBody>
      </p:sp>
      <p:cxnSp>
        <p:nvCxnSpPr>
          <p:cNvPr id="78" name="Straight Arrow Connector 77"/>
          <p:cNvCxnSpPr/>
          <p:nvPr/>
        </p:nvCxnSpPr>
        <p:spPr>
          <a:xfrm flipH="1">
            <a:off x="8187044" y="1163643"/>
            <a:ext cx="2818" cy="9389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7976586" y="1832996"/>
            <a:ext cx="2818" cy="26609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22033EDB-169B-9A40-BDA9-44EE0641E66E}" type="slidenum">
              <a:rPr lang="en-US" smtClean="0"/>
              <a:t>126</a:t>
            </a:fld>
            <a:endParaRPr lang="en-US"/>
          </a:p>
        </p:txBody>
      </p:sp>
    </p:spTree>
    <p:extLst>
      <p:ext uri="{BB962C8B-B14F-4D97-AF65-F5344CB8AC3E}">
        <p14:creationId xmlns:p14="http://schemas.microsoft.com/office/powerpoint/2010/main" val="534586377"/>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Lecture 2 – Backups</a:t>
            </a:r>
            <a:endParaRPr lang="en-US" dirty="0"/>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127</a:t>
            </a:fld>
            <a:endParaRPr lang="en-US"/>
          </a:p>
        </p:txBody>
      </p:sp>
      <p:sp>
        <p:nvSpPr>
          <p:cNvPr id="6" name="TextBox 5"/>
          <p:cNvSpPr txBox="1"/>
          <p:nvPr/>
        </p:nvSpPr>
        <p:spPr>
          <a:xfrm>
            <a:off x="3915707" y="6363901"/>
            <a:ext cx="1149248" cy="369332"/>
          </a:xfrm>
          <a:prstGeom prst="rect">
            <a:avLst/>
          </a:prstGeom>
          <a:noFill/>
        </p:spPr>
        <p:txBody>
          <a:bodyPr wrap="none" rtlCol="0">
            <a:spAutoFit/>
          </a:bodyPr>
          <a:lstStyle/>
          <a:p>
            <a:r>
              <a:rPr lang="en-US" dirty="0" smtClean="0"/>
              <a:t>G1600726</a:t>
            </a:r>
            <a:endParaRPr lang="en-US" dirty="0"/>
          </a:p>
        </p:txBody>
      </p:sp>
    </p:spTree>
    <p:extLst>
      <p:ext uri="{BB962C8B-B14F-4D97-AF65-F5344CB8AC3E}">
        <p14:creationId xmlns:p14="http://schemas.microsoft.com/office/powerpoint/2010/main" val="1855555530"/>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934" y="51236"/>
            <a:ext cx="8229600" cy="1143000"/>
          </a:xfrm>
        </p:spPr>
        <p:txBody>
          <a:bodyPr>
            <a:normAutofit/>
          </a:bodyPr>
          <a:lstStyle/>
          <a:p>
            <a:r>
              <a:rPr lang="en-US" dirty="0"/>
              <a:t>Matrix </a:t>
            </a:r>
            <a:r>
              <a:rPr lang="en-US" dirty="0" smtClean="0"/>
              <a:t>transformations</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128</a:t>
            </a:fld>
            <a:endParaRPr lang="en-US"/>
          </a:p>
        </p:txBody>
      </p:sp>
      <p:sp>
        <p:nvSpPr>
          <p:cNvPr id="30" name="TextBox 29"/>
          <p:cNvSpPr txBox="1"/>
          <p:nvPr/>
        </p:nvSpPr>
        <p:spPr>
          <a:xfrm>
            <a:off x="892283" y="4827816"/>
            <a:ext cx="2015696" cy="461665"/>
          </a:xfrm>
          <a:prstGeom prst="rect">
            <a:avLst/>
          </a:prstGeom>
          <a:noFill/>
        </p:spPr>
        <p:txBody>
          <a:bodyPr wrap="none" rtlCol="0">
            <a:spAutoFit/>
          </a:bodyPr>
          <a:lstStyle/>
          <a:p>
            <a:r>
              <a:rPr lang="en-US" sz="2400" dirty="0" smtClean="0"/>
              <a:t>Sensing matrix</a:t>
            </a:r>
            <a:endParaRPr lang="en-US" sz="2400" dirty="0"/>
          </a:p>
        </p:txBody>
      </p:sp>
      <p:graphicFrame>
        <p:nvGraphicFramePr>
          <p:cNvPr id="31" name="Object 30"/>
          <p:cNvGraphicFramePr>
            <a:graphicFrameLocks noChangeAspect="1"/>
          </p:cNvGraphicFramePr>
          <p:nvPr>
            <p:extLst>
              <p:ext uri="{D42A27DB-BD31-4B8C-83A1-F6EECF244321}">
                <p14:modId xmlns:p14="http://schemas.microsoft.com/office/powerpoint/2010/main" val="3355465318"/>
              </p:ext>
            </p:extLst>
          </p:nvPr>
        </p:nvGraphicFramePr>
        <p:xfrm>
          <a:off x="3095841" y="4435475"/>
          <a:ext cx="4352925" cy="1158875"/>
        </p:xfrm>
        <a:graphic>
          <a:graphicData uri="http://schemas.openxmlformats.org/presentationml/2006/ole">
            <mc:AlternateContent xmlns:mc="http://schemas.openxmlformats.org/markup-compatibility/2006">
              <mc:Choice xmlns:v="urn:schemas-microsoft-com:vml" Requires="v">
                <p:oleObj spid="_x0000_s593442" name="Equation" r:id="rId4" imgW="2159000" imgH="571500" progId="Equation.3">
                  <p:embed/>
                </p:oleObj>
              </mc:Choice>
              <mc:Fallback>
                <p:oleObj name="Equation" r:id="rId4" imgW="2159000" imgH="571500" progId="Equation.3">
                  <p:embed/>
                  <p:pic>
                    <p:nvPicPr>
                      <p:cNvPr id="0" name=""/>
                      <p:cNvPicPr/>
                      <p:nvPr/>
                    </p:nvPicPr>
                    <p:blipFill>
                      <a:blip r:embed="rId5"/>
                      <a:stretch>
                        <a:fillRect/>
                      </a:stretch>
                    </p:blipFill>
                    <p:spPr>
                      <a:xfrm>
                        <a:off x="3095841" y="4435475"/>
                        <a:ext cx="4352925" cy="1158875"/>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212977247"/>
              </p:ext>
            </p:extLst>
          </p:nvPr>
        </p:nvGraphicFramePr>
        <p:xfrm>
          <a:off x="3172041" y="5594350"/>
          <a:ext cx="4224338" cy="1158875"/>
        </p:xfrm>
        <a:graphic>
          <a:graphicData uri="http://schemas.openxmlformats.org/presentationml/2006/ole">
            <mc:AlternateContent xmlns:mc="http://schemas.openxmlformats.org/markup-compatibility/2006">
              <mc:Choice xmlns:v="urn:schemas-microsoft-com:vml" Requires="v">
                <p:oleObj spid="_x0000_s593443" name="Equation" r:id="rId6" imgW="2095500" imgH="571500" progId="Equation.3">
                  <p:embed/>
                </p:oleObj>
              </mc:Choice>
              <mc:Fallback>
                <p:oleObj name="Equation" r:id="rId6" imgW="2095500" imgH="571500" progId="Equation.3">
                  <p:embed/>
                  <p:pic>
                    <p:nvPicPr>
                      <p:cNvPr id="0" name=""/>
                      <p:cNvPicPr/>
                      <p:nvPr/>
                    </p:nvPicPr>
                    <p:blipFill>
                      <a:blip r:embed="rId7"/>
                      <a:stretch>
                        <a:fillRect/>
                      </a:stretch>
                    </p:blipFill>
                    <p:spPr>
                      <a:xfrm>
                        <a:off x="3172041" y="5594350"/>
                        <a:ext cx="4224338" cy="1158875"/>
                      </a:xfrm>
                      <a:prstGeom prst="rect">
                        <a:avLst/>
                      </a:prstGeom>
                    </p:spPr>
                  </p:pic>
                </p:oleObj>
              </mc:Fallback>
            </mc:AlternateContent>
          </a:graphicData>
        </a:graphic>
      </p:graphicFrame>
      <p:sp>
        <p:nvSpPr>
          <p:cNvPr id="35" name="TextBox 34"/>
          <p:cNvSpPr txBox="1"/>
          <p:nvPr/>
        </p:nvSpPr>
        <p:spPr>
          <a:xfrm>
            <a:off x="774226" y="5951744"/>
            <a:ext cx="2277787" cy="461665"/>
          </a:xfrm>
          <a:prstGeom prst="rect">
            <a:avLst/>
          </a:prstGeom>
          <a:noFill/>
        </p:spPr>
        <p:txBody>
          <a:bodyPr wrap="none" rtlCol="0">
            <a:spAutoFit/>
          </a:bodyPr>
          <a:lstStyle/>
          <a:p>
            <a:r>
              <a:rPr lang="en-US" sz="2400" dirty="0" smtClean="0"/>
              <a:t>Actuation matrix</a:t>
            </a:r>
            <a:endParaRPr lang="en-US" sz="2400" dirty="0"/>
          </a:p>
        </p:txBody>
      </p:sp>
      <p:grpSp>
        <p:nvGrpSpPr>
          <p:cNvPr id="41" name="Group 40"/>
          <p:cNvGrpSpPr/>
          <p:nvPr/>
        </p:nvGrpSpPr>
        <p:grpSpPr>
          <a:xfrm>
            <a:off x="510480" y="1370606"/>
            <a:ext cx="7996040" cy="2889980"/>
            <a:chOff x="510480" y="1417638"/>
            <a:chExt cx="7996040" cy="2889980"/>
          </a:xfrm>
        </p:grpSpPr>
        <p:sp>
          <p:nvSpPr>
            <p:cNvPr id="2" name="Rectangle 1"/>
            <p:cNvSpPr/>
            <p:nvPr/>
          </p:nvSpPr>
          <p:spPr>
            <a:xfrm>
              <a:off x="1909786" y="2302844"/>
              <a:ext cx="4797624" cy="576154"/>
            </a:xfrm>
            <a:prstGeom prst="rect">
              <a:avLst/>
            </a:prstGeom>
            <a:solidFill>
              <a:schemeClr val="accent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HAM ISI Stage 1</a:t>
              </a:r>
              <a:endParaRPr lang="en-US" sz="2400" dirty="0"/>
            </a:p>
          </p:txBody>
        </p:sp>
        <p:sp>
          <p:nvSpPr>
            <p:cNvPr id="3" name="Rectangle 2"/>
            <p:cNvSpPr/>
            <p:nvPr/>
          </p:nvSpPr>
          <p:spPr>
            <a:xfrm>
              <a:off x="2403658" y="1867789"/>
              <a:ext cx="540909" cy="435055"/>
            </a:xfrm>
            <a:prstGeom prst="rect">
              <a:avLst/>
            </a:prstGeom>
            <a:solidFill>
              <a:schemeClr val="accent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smtClean="0"/>
                <a:t>1</a:t>
              </a:r>
              <a:endParaRPr lang="en-US" dirty="0"/>
            </a:p>
          </p:txBody>
        </p:sp>
        <p:sp>
          <p:nvSpPr>
            <p:cNvPr id="7" name="Rectangle 6"/>
            <p:cNvSpPr/>
            <p:nvPr/>
          </p:nvSpPr>
          <p:spPr>
            <a:xfrm>
              <a:off x="5754473" y="1867335"/>
              <a:ext cx="540909" cy="435055"/>
            </a:xfrm>
            <a:prstGeom prst="rect">
              <a:avLst/>
            </a:prstGeom>
            <a:solidFill>
              <a:schemeClr val="accent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a:t>
              </a:r>
              <a:r>
                <a:rPr lang="en-US" baseline="-25000" dirty="0"/>
                <a:t>2</a:t>
              </a:r>
              <a:endParaRPr lang="en-US" dirty="0"/>
            </a:p>
          </p:txBody>
        </p:sp>
        <p:sp>
          <p:nvSpPr>
            <p:cNvPr id="8" name="Rectangle 7"/>
            <p:cNvSpPr/>
            <p:nvPr/>
          </p:nvSpPr>
          <p:spPr>
            <a:xfrm>
              <a:off x="510480" y="3731464"/>
              <a:ext cx="7996040" cy="576154"/>
            </a:xfrm>
            <a:prstGeom prst="rect">
              <a:avLst/>
            </a:prstGeom>
            <a:solidFill>
              <a:schemeClr val="bg1">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Ground</a:t>
              </a:r>
              <a:endParaRPr lang="en-US" sz="2400" dirty="0"/>
            </a:p>
          </p:txBody>
        </p:sp>
        <p:sp>
          <p:nvSpPr>
            <p:cNvPr id="9" name="Rectangle 8"/>
            <p:cNvSpPr/>
            <p:nvPr/>
          </p:nvSpPr>
          <p:spPr>
            <a:xfrm>
              <a:off x="1909786" y="3102400"/>
              <a:ext cx="540909" cy="435055"/>
            </a:xfrm>
            <a:prstGeom prst="rect">
              <a:avLst/>
            </a:prstGeom>
            <a:solidFill>
              <a:schemeClr val="accent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r>
                <a:rPr lang="en-US" baseline="-25000" dirty="0" smtClean="0"/>
                <a:t>1</a:t>
              </a:r>
              <a:endParaRPr lang="en-US" dirty="0"/>
            </a:p>
          </p:txBody>
        </p:sp>
        <p:sp>
          <p:nvSpPr>
            <p:cNvPr id="10" name="Rectangle 9"/>
            <p:cNvSpPr/>
            <p:nvPr/>
          </p:nvSpPr>
          <p:spPr>
            <a:xfrm>
              <a:off x="6166501" y="3102400"/>
              <a:ext cx="540909" cy="435055"/>
            </a:xfrm>
            <a:prstGeom prst="rect">
              <a:avLst/>
            </a:prstGeom>
            <a:solidFill>
              <a:schemeClr val="accent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r>
                <a:rPr lang="en-US" baseline="-25000" dirty="0" smtClean="0"/>
                <a:t>1</a:t>
              </a:r>
              <a:endParaRPr lang="en-US" dirty="0"/>
            </a:p>
          </p:txBody>
        </p:sp>
        <p:cxnSp>
          <p:nvCxnSpPr>
            <p:cNvPr id="12" name="Straight Arrow Connector 11"/>
            <p:cNvCxnSpPr/>
            <p:nvPr/>
          </p:nvCxnSpPr>
          <p:spPr>
            <a:xfrm flipV="1">
              <a:off x="2591801" y="2878998"/>
              <a:ext cx="11758" cy="852466"/>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036689" y="2878998"/>
              <a:ext cx="11758" cy="852466"/>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graphicFrame>
          <p:nvGraphicFramePr>
            <p:cNvPr id="15" name="Object 14"/>
            <p:cNvGraphicFramePr>
              <a:graphicFrameLocks noChangeAspect="1"/>
            </p:cNvGraphicFramePr>
            <p:nvPr>
              <p:extLst>
                <p:ext uri="{D42A27DB-BD31-4B8C-83A1-F6EECF244321}">
                  <p14:modId xmlns:p14="http://schemas.microsoft.com/office/powerpoint/2010/main" val="658299765"/>
                </p:ext>
              </p:extLst>
            </p:nvPr>
          </p:nvGraphicFramePr>
          <p:xfrm>
            <a:off x="4075787" y="1417638"/>
            <a:ext cx="390525" cy="476250"/>
          </p:xfrm>
          <a:graphic>
            <a:graphicData uri="http://schemas.openxmlformats.org/presentationml/2006/ole">
              <mc:AlternateContent xmlns:mc="http://schemas.openxmlformats.org/markup-compatibility/2006">
                <mc:Choice xmlns:v="urn:schemas-microsoft-com:vml" Requires="v">
                  <p:oleObj spid="_x0000_s593444" name="Equation" r:id="rId8" imgW="177800" imgH="215900" progId="Equation.3">
                    <p:embed/>
                  </p:oleObj>
                </mc:Choice>
                <mc:Fallback>
                  <p:oleObj name="Equation" r:id="rId8" imgW="177800" imgH="215900" progId="Equation.3">
                    <p:embed/>
                    <p:pic>
                      <p:nvPicPr>
                        <p:cNvPr id="0" name=""/>
                        <p:cNvPicPr/>
                        <p:nvPr/>
                      </p:nvPicPr>
                      <p:blipFill>
                        <a:blip r:embed="rId9"/>
                        <a:stretch>
                          <a:fillRect/>
                        </a:stretch>
                      </p:blipFill>
                      <p:spPr>
                        <a:xfrm>
                          <a:off x="4075787" y="1417638"/>
                          <a:ext cx="390525" cy="47625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08147648"/>
                </p:ext>
              </p:extLst>
            </p:nvPr>
          </p:nvGraphicFramePr>
          <p:xfrm>
            <a:off x="4032924" y="3031852"/>
            <a:ext cx="390525" cy="476250"/>
          </p:xfrm>
          <a:graphic>
            <a:graphicData uri="http://schemas.openxmlformats.org/presentationml/2006/ole">
              <mc:AlternateContent xmlns:mc="http://schemas.openxmlformats.org/markup-compatibility/2006">
                <mc:Choice xmlns:v="urn:schemas-microsoft-com:vml" Requires="v">
                  <p:oleObj spid="_x0000_s593445" name="Equation" r:id="rId10" imgW="177800" imgH="215900" progId="Equation.3">
                    <p:embed/>
                  </p:oleObj>
                </mc:Choice>
                <mc:Fallback>
                  <p:oleObj name="Equation" r:id="rId10" imgW="177800" imgH="215900" progId="Equation.3">
                    <p:embed/>
                    <p:pic>
                      <p:nvPicPr>
                        <p:cNvPr id="0" name=""/>
                        <p:cNvPicPr/>
                        <p:nvPr/>
                      </p:nvPicPr>
                      <p:blipFill>
                        <a:blip r:embed="rId11"/>
                        <a:stretch>
                          <a:fillRect/>
                        </a:stretch>
                      </p:blipFill>
                      <p:spPr>
                        <a:xfrm>
                          <a:off x="4032924" y="3031852"/>
                          <a:ext cx="390525" cy="476250"/>
                        </a:xfrm>
                        <a:prstGeom prst="rect">
                          <a:avLst/>
                        </a:prstGeom>
                      </p:spPr>
                    </p:pic>
                  </p:oleObj>
                </mc:Fallback>
              </mc:AlternateContent>
            </a:graphicData>
          </a:graphic>
        </p:graphicFrame>
        <p:cxnSp>
          <p:nvCxnSpPr>
            <p:cNvPr id="18" name="Straight Arrow Connector 17"/>
            <p:cNvCxnSpPr/>
            <p:nvPr/>
          </p:nvCxnSpPr>
          <p:spPr>
            <a:xfrm>
              <a:off x="3050398" y="1867335"/>
              <a:ext cx="2598713"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03559" y="3508102"/>
              <a:ext cx="343313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7484043" y="2552979"/>
              <a:ext cx="860377" cy="1178485"/>
              <a:chOff x="7566356" y="2552979"/>
              <a:chExt cx="860377" cy="1178485"/>
            </a:xfrm>
          </p:grpSpPr>
          <p:cxnSp>
            <p:nvCxnSpPr>
              <p:cNvPr id="22" name="Straight Arrow Connector 21"/>
              <p:cNvCxnSpPr/>
              <p:nvPr/>
            </p:nvCxnSpPr>
            <p:spPr>
              <a:xfrm flipV="1">
                <a:off x="7566356" y="2994288"/>
                <a:ext cx="0" cy="4762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566356" y="3470538"/>
                <a:ext cx="43554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587351" y="2809622"/>
                <a:ext cx="304766" cy="400110"/>
              </a:xfrm>
              <a:prstGeom prst="rect">
                <a:avLst/>
              </a:prstGeom>
              <a:noFill/>
            </p:spPr>
            <p:txBody>
              <a:bodyPr wrap="none" rtlCol="0">
                <a:spAutoFit/>
              </a:bodyPr>
              <a:lstStyle/>
              <a:p>
                <a:r>
                  <a:rPr lang="en-US" sz="2000" dirty="0" smtClean="0"/>
                  <a:t>Z</a:t>
                </a:r>
                <a:endParaRPr lang="en-US" sz="2000" dirty="0"/>
              </a:p>
            </p:txBody>
          </p:sp>
          <p:sp>
            <p:nvSpPr>
              <p:cNvPr id="28" name="TextBox 27"/>
              <p:cNvSpPr txBox="1"/>
              <p:nvPr/>
            </p:nvSpPr>
            <p:spPr>
              <a:xfrm>
                <a:off x="7980789" y="3331354"/>
                <a:ext cx="317790" cy="400110"/>
              </a:xfrm>
              <a:prstGeom prst="rect">
                <a:avLst/>
              </a:prstGeom>
              <a:noFill/>
            </p:spPr>
            <p:txBody>
              <a:bodyPr wrap="none" rtlCol="0">
                <a:spAutoFit/>
              </a:bodyPr>
              <a:lstStyle/>
              <a:p>
                <a:r>
                  <a:rPr lang="en-US" sz="2000" dirty="0"/>
                  <a:t>X</a:t>
                </a:r>
              </a:p>
            </p:txBody>
          </p:sp>
          <p:grpSp>
            <p:nvGrpSpPr>
              <p:cNvPr id="38" name="Group 37"/>
              <p:cNvGrpSpPr/>
              <p:nvPr/>
            </p:nvGrpSpPr>
            <p:grpSpPr>
              <a:xfrm>
                <a:off x="7998670" y="2809622"/>
                <a:ext cx="287258" cy="369332"/>
                <a:chOff x="7998670" y="2894086"/>
                <a:chExt cx="287258" cy="369332"/>
              </a:xfrm>
            </p:grpSpPr>
            <p:sp>
              <p:nvSpPr>
                <p:cNvPr id="36" name="Oval 35"/>
                <p:cNvSpPr>
                  <a:spLocks noChangeAspect="1"/>
                </p:cNvSpPr>
                <p:nvPr/>
              </p:nvSpPr>
              <p:spPr>
                <a:xfrm>
                  <a:off x="8045706" y="3026852"/>
                  <a:ext cx="182880" cy="18288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TextBox 36"/>
                <p:cNvSpPr txBox="1"/>
                <p:nvPr/>
              </p:nvSpPr>
              <p:spPr>
                <a:xfrm>
                  <a:off x="7998670" y="2894086"/>
                  <a:ext cx="287258" cy="369332"/>
                </a:xfrm>
                <a:prstGeom prst="rect">
                  <a:avLst/>
                </a:prstGeom>
                <a:noFill/>
              </p:spPr>
              <p:txBody>
                <a:bodyPr wrap="none" rtlCol="0">
                  <a:spAutoFit/>
                </a:bodyPr>
                <a:lstStyle/>
                <a:p>
                  <a:r>
                    <a:rPr lang="en-US" dirty="0"/>
                    <a:t>x</a:t>
                  </a:r>
                </a:p>
              </p:txBody>
            </p:sp>
          </p:grpSp>
          <p:sp>
            <p:nvSpPr>
              <p:cNvPr id="39" name="TextBox 38"/>
              <p:cNvSpPr txBox="1"/>
              <p:nvPr/>
            </p:nvSpPr>
            <p:spPr>
              <a:xfrm>
                <a:off x="7972763" y="2552979"/>
                <a:ext cx="453970" cy="400110"/>
              </a:xfrm>
              <a:prstGeom prst="rect">
                <a:avLst/>
              </a:prstGeom>
              <a:noFill/>
            </p:spPr>
            <p:txBody>
              <a:bodyPr wrap="none" rtlCol="0">
                <a:spAutoFit/>
              </a:bodyPr>
              <a:lstStyle/>
              <a:p>
                <a:r>
                  <a:rPr lang="en-US" sz="2000" dirty="0" smtClean="0"/>
                  <a:t>RY</a:t>
                </a:r>
                <a:endParaRPr lang="en-US" sz="2000" dirty="0"/>
              </a:p>
            </p:txBody>
          </p:sp>
        </p:grpSp>
      </p:grpSp>
      <p:grpSp>
        <p:nvGrpSpPr>
          <p:cNvPr id="42" name="Group 41"/>
          <p:cNvGrpSpPr/>
          <p:nvPr/>
        </p:nvGrpSpPr>
        <p:grpSpPr>
          <a:xfrm>
            <a:off x="23813" y="0"/>
            <a:ext cx="9144000" cy="1213015"/>
            <a:chOff x="23813" y="0"/>
            <a:chExt cx="9144000" cy="1213015"/>
          </a:xfrm>
        </p:grpSpPr>
        <p:pic>
          <p:nvPicPr>
            <p:cNvPr id="43" name="Picture 4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44" name="Straight Connector 43"/>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35959175"/>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omplexZeroPoleBodePlo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2" name="Title 1"/>
          <p:cNvSpPr>
            <a:spLocks noGrp="1"/>
          </p:cNvSpPr>
          <p:nvPr>
            <p:ph type="title"/>
          </p:nvPr>
        </p:nvSpPr>
        <p:spPr>
          <a:xfrm>
            <a:off x="909163" y="3175"/>
            <a:ext cx="8229600" cy="1143000"/>
          </a:xfrm>
        </p:spPr>
        <p:txBody>
          <a:bodyPr>
            <a:normAutofit/>
          </a:bodyPr>
          <a:lstStyle/>
          <a:p>
            <a:pPr algn="r"/>
            <a:r>
              <a:rPr lang="en-US" dirty="0"/>
              <a:t>C</a:t>
            </a:r>
            <a:r>
              <a:rPr lang="en-US" dirty="0" smtClean="0"/>
              <a:t>omplex pairs of poles </a:t>
            </a:r>
            <a:r>
              <a:rPr lang="en-US" dirty="0" smtClean="0"/>
              <a:t>and zeros</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129</a:t>
            </a:fld>
            <a:endParaRPr lang="en-US"/>
          </a:p>
        </p:txBody>
      </p:sp>
      <p:grpSp>
        <p:nvGrpSpPr>
          <p:cNvPr id="5" name="Group 4"/>
          <p:cNvGrpSpPr/>
          <p:nvPr/>
        </p:nvGrpSpPr>
        <p:grpSpPr>
          <a:xfrm>
            <a:off x="23813" y="0"/>
            <a:ext cx="9144000" cy="1213015"/>
            <a:chOff x="23813" y="0"/>
            <a:chExt cx="9144000" cy="1213015"/>
          </a:xfrm>
        </p:grpSpPr>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1363953" y="3710641"/>
            <a:ext cx="3826689" cy="646331"/>
          </a:xfrm>
          <a:prstGeom prst="rect">
            <a:avLst/>
          </a:prstGeom>
          <a:solidFill>
            <a:srgbClr val="FFFFFF"/>
          </a:solidFill>
          <a:ln>
            <a:solidFill>
              <a:srgbClr val="000000"/>
            </a:solidFill>
          </a:ln>
        </p:spPr>
        <p:txBody>
          <a:bodyPr wrap="none" rtlCol="0">
            <a:spAutoFit/>
          </a:bodyPr>
          <a:lstStyle/>
          <a:p>
            <a:pPr marL="285750" indent="-285750">
              <a:buFont typeface="Arial"/>
              <a:buChar char="•"/>
            </a:pPr>
            <a:r>
              <a:rPr lang="en-US" dirty="0" smtClean="0"/>
              <a:t>LHP Poles: </a:t>
            </a:r>
            <a:r>
              <a:rPr lang="en-US" dirty="0" smtClean="0"/>
              <a:t>-180 </a:t>
            </a:r>
            <a:r>
              <a:rPr lang="en-US" dirty="0" err="1" smtClean="0"/>
              <a:t>deg</a:t>
            </a:r>
            <a:r>
              <a:rPr lang="en-US" dirty="0" smtClean="0"/>
              <a:t> phase, 1/</a:t>
            </a:r>
            <a:r>
              <a:rPr lang="en-US" dirty="0" smtClean="0"/>
              <a:t>f</a:t>
            </a:r>
            <a:r>
              <a:rPr lang="en-US" baseline="30000" dirty="0" smtClean="0"/>
              <a:t>2</a:t>
            </a:r>
            <a:r>
              <a:rPr lang="en-US" dirty="0" smtClean="0"/>
              <a:t> </a:t>
            </a:r>
            <a:r>
              <a:rPr lang="en-US" dirty="0" smtClean="0"/>
              <a:t>mag</a:t>
            </a:r>
          </a:p>
          <a:p>
            <a:pPr marL="285750" indent="-285750">
              <a:buFont typeface="Arial"/>
              <a:buChar char="•"/>
            </a:pPr>
            <a:r>
              <a:rPr lang="en-US" dirty="0" smtClean="0"/>
              <a:t>LHP Zeros: </a:t>
            </a:r>
            <a:r>
              <a:rPr lang="en-US" dirty="0" smtClean="0"/>
              <a:t>+180 </a:t>
            </a:r>
            <a:r>
              <a:rPr lang="en-US" dirty="0" err="1" smtClean="0"/>
              <a:t>deg</a:t>
            </a:r>
            <a:r>
              <a:rPr lang="en-US" dirty="0" smtClean="0"/>
              <a:t> phase, </a:t>
            </a:r>
            <a:r>
              <a:rPr lang="en-US" dirty="0" smtClean="0"/>
              <a:t>f</a:t>
            </a:r>
            <a:r>
              <a:rPr lang="en-US" baseline="30000" dirty="0" smtClean="0"/>
              <a:t>2</a:t>
            </a:r>
            <a:r>
              <a:rPr lang="en-US" dirty="0" smtClean="0"/>
              <a:t> </a:t>
            </a:r>
            <a:r>
              <a:rPr lang="en-US" dirty="0" smtClean="0"/>
              <a:t>mag</a:t>
            </a:r>
            <a:endParaRPr lang="en-US" dirty="0"/>
          </a:p>
        </p:txBody>
      </p:sp>
      <p:sp>
        <p:nvSpPr>
          <p:cNvPr id="10" name="TextBox 9"/>
          <p:cNvSpPr txBox="1"/>
          <p:nvPr/>
        </p:nvSpPr>
        <p:spPr>
          <a:xfrm>
            <a:off x="1258480" y="5784254"/>
            <a:ext cx="5082867" cy="369332"/>
          </a:xfrm>
          <a:prstGeom prst="rect">
            <a:avLst/>
          </a:prstGeom>
          <a:solidFill>
            <a:schemeClr val="bg1"/>
          </a:solidFill>
          <a:ln>
            <a:solidFill>
              <a:schemeClr val="tx1"/>
            </a:solidFill>
          </a:ln>
        </p:spPr>
        <p:txBody>
          <a:bodyPr wrap="none" rtlCol="0">
            <a:spAutoFit/>
          </a:bodyPr>
          <a:lstStyle/>
          <a:p>
            <a:r>
              <a:rPr lang="en-US" dirty="0" smtClean="0"/>
              <a:t>1 Hz complex pairs, 2 degrees off the imaginary axis.</a:t>
            </a:r>
            <a:endParaRPr lang="en-US" dirty="0"/>
          </a:p>
        </p:txBody>
      </p:sp>
    </p:spTree>
    <p:extLst>
      <p:ext uri="{BB962C8B-B14F-4D97-AF65-F5344CB8AC3E}">
        <p14:creationId xmlns:p14="http://schemas.microsoft.com/office/powerpoint/2010/main" val="20642251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82"/>
            <a:ext cx="8229600" cy="1143000"/>
          </a:xfrm>
        </p:spPr>
        <p:txBody>
          <a:bodyPr/>
          <a:lstStyle/>
          <a:p>
            <a:r>
              <a:rPr lang="en-US" dirty="0" smtClean="0"/>
              <a:t>Types of control</a:t>
            </a:r>
            <a:endParaRPr lang="en-US" dirty="0"/>
          </a:p>
        </p:txBody>
      </p:sp>
      <p:sp>
        <p:nvSpPr>
          <p:cNvPr id="6" name="Content Placeholder 5"/>
          <p:cNvSpPr>
            <a:spLocks noGrp="1"/>
          </p:cNvSpPr>
          <p:nvPr>
            <p:ph idx="1"/>
          </p:nvPr>
        </p:nvSpPr>
        <p:spPr/>
        <p:txBody>
          <a:bodyPr/>
          <a:lstStyle/>
          <a:p>
            <a:r>
              <a:rPr lang="en-US" dirty="0" smtClean="0"/>
              <a:t>Signal flow</a:t>
            </a:r>
          </a:p>
          <a:p>
            <a:pPr lvl="1"/>
            <a:r>
              <a:rPr lang="en-US" dirty="0" smtClean="0"/>
              <a:t>Feedback</a:t>
            </a:r>
          </a:p>
          <a:p>
            <a:pPr lvl="1"/>
            <a:r>
              <a:rPr lang="en-US" dirty="0" smtClean="0"/>
              <a:t>Feedforward</a:t>
            </a:r>
          </a:p>
          <a:p>
            <a:pPr lvl="1"/>
            <a:endParaRPr lang="en-US" dirty="0"/>
          </a:p>
          <a:p>
            <a:r>
              <a:rPr lang="en-US" dirty="0" smtClean="0"/>
              <a:t>Computation</a:t>
            </a:r>
          </a:p>
          <a:p>
            <a:pPr lvl="1"/>
            <a:r>
              <a:rPr lang="en-US" dirty="0" smtClean="0"/>
              <a:t>Linear</a:t>
            </a:r>
          </a:p>
          <a:p>
            <a:pPr lvl="1"/>
            <a:r>
              <a:rPr lang="en-US" dirty="0" smtClean="0"/>
              <a:t>Nonlinear</a:t>
            </a:r>
          </a:p>
        </p:txBody>
      </p:sp>
      <p:sp>
        <p:nvSpPr>
          <p:cNvPr id="3" name="Slide Number Placeholder 2"/>
          <p:cNvSpPr>
            <a:spLocks noGrp="1"/>
          </p:cNvSpPr>
          <p:nvPr>
            <p:ph type="sldNum" sz="quarter" idx="12"/>
          </p:nvPr>
        </p:nvSpPr>
        <p:spPr/>
        <p:txBody>
          <a:bodyPr/>
          <a:lstStyle/>
          <a:p>
            <a:fld id="{22033EDB-169B-9A40-BDA9-44EE0641E66E}" type="slidenum">
              <a:rPr lang="en-US" smtClean="0"/>
              <a:t>13</a:t>
            </a:fld>
            <a:endParaRPr lang="en-US"/>
          </a:p>
        </p:txBody>
      </p:sp>
      <p:grpSp>
        <p:nvGrpSpPr>
          <p:cNvPr id="25" name="Group 24"/>
          <p:cNvGrpSpPr/>
          <p:nvPr/>
        </p:nvGrpSpPr>
        <p:grpSpPr>
          <a:xfrm>
            <a:off x="23813" y="0"/>
            <a:ext cx="9144000" cy="1213015"/>
            <a:chOff x="23813" y="0"/>
            <a:chExt cx="9144000" cy="1213015"/>
          </a:xfrm>
        </p:grpSpPr>
        <p:pic>
          <p:nvPicPr>
            <p:cNvPr id="28"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9" name="Straight Connector 28"/>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5173909" y="1473247"/>
            <a:ext cx="3789159" cy="1569660"/>
          </a:xfrm>
          <a:prstGeom prst="rect">
            <a:avLst/>
          </a:prstGeom>
          <a:noFill/>
          <a:ln>
            <a:solidFill>
              <a:srgbClr val="000000"/>
            </a:solidFill>
          </a:ln>
        </p:spPr>
        <p:txBody>
          <a:bodyPr wrap="square" rtlCol="0">
            <a:spAutoFit/>
          </a:bodyPr>
          <a:lstStyle/>
          <a:p>
            <a:r>
              <a:rPr lang="en-US" sz="3200" dirty="0" smtClean="0"/>
              <a:t>These will be defined on the next few slides.</a:t>
            </a:r>
            <a:endParaRPr lang="en-US" sz="3200" dirty="0"/>
          </a:p>
        </p:txBody>
      </p:sp>
    </p:spTree>
    <p:extLst>
      <p:ext uri="{BB962C8B-B14F-4D97-AF65-F5344CB8AC3E}">
        <p14:creationId xmlns:p14="http://schemas.microsoft.com/office/powerpoint/2010/main" val="2771261672"/>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98211" y="27720"/>
            <a:ext cx="8229600" cy="1143000"/>
          </a:xfrm>
        </p:spPr>
        <p:txBody>
          <a:bodyPr/>
          <a:lstStyle/>
          <a:p>
            <a:r>
              <a:rPr lang="en-US" dirty="0" smtClean="0"/>
              <a:t>Extracting the GW signal</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130</a:t>
            </a:fld>
            <a:endParaRPr lang="en-US"/>
          </a:p>
        </p:txBody>
      </p:sp>
      <p:sp>
        <p:nvSpPr>
          <p:cNvPr id="9" name="Rectangle 8"/>
          <p:cNvSpPr/>
          <p:nvPr/>
        </p:nvSpPr>
        <p:spPr>
          <a:xfrm>
            <a:off x="4109078" y="2000947"/>
            <a:ext cx="1584813" cy="855579"/>
          </a:xfrm>
          <a:prstGeom prst="rect">
            <a:avLst/>
          </a:prstGeom>
          <a:solidFill>
            <a:schemeClr val="accent6"/>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P: Suspension</a:t>
            </a:r>
            <a:endParaRPr lang="en-US" sz="2400" dirty="0">
              <a:solidFill>
                <a:srgbClr val="000000"/>
              </a:solidFill>
            </a:endParaRPr>
          </a:p>
        </p:txBody>
      </p:sp>
      <p:sp>
        <p:nvSpPr>
          <p:cNvPr id="12" name="TextBox 11"/>
          <p:cNvSpPr txBox="1"/>
          <p:nvPr/>
        </p:nvSpPr>
        <p:spPr>
          <a:xfrm>
            <a:off x="1105845" y="3750509"/>
            <a:ext cx="982360" cy="461665"/>
          </a:xfrm>
          <a:prstGeom prst="rect">
            <a:avLst/>
          </a:prstGeom>
          <a:noFill/>
        </p:spPr>
        <p:txBody>
          <a:bodyPr wrap="none" rtlCol="0">
            <a:spAutoFit/>
          </a:bodyPr>
          <a:lstStyle/>
          <a:p>
            <a:r>
              <a:rPr lang="en-US" sz="2400" dirty="0" smtClean="0"/>
              <a:t>DARM</a:t>
            </a:r>
            <a:endParaRPr lang="en-US" sz="2400" dirty="0"/>
          </a:p>
        </p:txBody>
      </p:sp>
      <p:cxnSp>
        <p:nvCxnSpPr>
          <p:cNvPr id="14" name="Straight Arrow Connector 13"/>
          <p:cNvCxnSpPr>
            <a:endCxn id="21" idx="1"/>
          </p:cNvCxnSpPr>
          <p:nvPr/>
        </p:nvCxnSpPr>
        <p:spPr>
          <a:xfrm>
            <a:off x="985221" y="2428735"/>
            <a:ext cx="627494" cy="5769"/>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21" idx="3"/>
            <a:endCxn id="9" idx="1"/>
          </p:cNvCxnSpPr>
          <p:nvPr/>
        </p:nvCxnSpPr>
        <p:spPr>
          <a:xfrm flipV="1">
            <a:off x="2865994" y="2428737"/>
            <a:ext cx="1243084" cy="5767"/>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9" idx="3"/>
            <a:endCxn id="97" idx="6"/>
          </p:cNvCxnSpPr>
          <p:nvPr/>
        </p:nvCxnSpPr>
        <p:spPr>
          <a:xfrm flipH="1">
            <a:off x="4883081" y="2428737"/>
            <a:ext cx="810810" cy="1318329"/>
          </a:xfrm>
          <a:prstGeom prst="bentConnector3">
            <a:avLst>
              <a:gd name="adj1" fmla="val -150016"/>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97" idx="2"/>
          </p:cNvCxnSpPr>
          <p:nvPr/>
        </p:nvCxnSpPr>
        <p:spPr>
          <a:xfrm rot="10800000">
            <a:off x="1001627" y="2447876"/>
            <a:ext cx="3424255" cy="1299190"/>
          </a:xfrm>
          <a:prstGeom prst="bentConnector3">
            <a:avLst>
              <a:gd name="adj1" fmla="val 101167"/>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612715" y="2006714"/>
            <a:ext cx="1253279" cy="855579"/>
          </a:xfrm>
          <a:prstGeom prst="rect">
            <a:avLst/>
          </a:prstGeom>
          <a:solidFill>
            <a:schemeClr val="accent4"/>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 Control</a:t>
            </a:r>
            <a:endParaRPr lang="en-US" sz="2000" dirty="0">
              <a:solidFill>
                <a:srgbClr val="000000"/>
              </a:solidFill>
            </a:endParaRPr>
          </a:p>
        </p:txBody>
      </p:sp>
      <p:cxnSp>
        <p:nvCxnSpPr>
          <p:cNvPr id="22" name="Straight Arrow Connector 21"/>
          <p:cNvCxnSpPr>
            <a:stCxn id="21" idx="3"/>
          </p:cNvCxnSpPr>
          <p:nvPr/>
        </p:nvCxnSpPr>
        <p:spPr>
          <a:xfrm flipV="1">
            <a:off x="2865994" y="2428736"/>
            <a:ext cx="0" cy="5768"/>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38" name="Object 37"/>
          <p:cNvGraphicFramePr>
            <a:graphicFrameLocks noChangeAspect="1"/>
          </p:cNvGraphicFramePr>
          <p:nvPr>
            <p:extLst>
              <p:ext uri="{D42A27DB-BD31-4B8C-83A1-F6EECF244321}">
                <p14:modId xmlns:p14="http://schemas.microsoft.com/office/powerpoint/2010/main" val="226870331"/>
              </p:ext>
            </p:extLst>
          </p:nvPr>
        </p:nvGraphicFramePr>
        <p:xfrm>
          <a:off x="3808122" y="4519295"/>
          <a:ext cx="279400" cy="307975"/>
        </p:xfrm>
        <a:graphic>
          <a:graphicData uri="http://schemas.openxmlformats.org/presentationml/2006/ole">
            <mc:AlternateContent xmlns:mc="http://schemas.openxmlformats.org/markup-compatibility/2006">
              <mc:Choice xmlns:v="urn:schemas-microsoft-com:vml" Requires="v">
                <p:oleObj spid="_x0000_s603412" name="Equation" r:id="rId4" imgW="127000" imgH="139700" progId="Equation.3">
                  <p:embed/>
                </p:oleObj>
              </mc:Choice>
              <mc:Fallback>
                <p:oleObj name="Equation" r:id="rId4" imgW="127000" imgH="139700" progId="Equation.3">
                  <p:embed/>
                  <p:pic>
                    <p:nvPicPr>
                      <p:cNvPr id="0" name=""/>
                      <p:cNvPicPr/>
                      <p:nvPr/>
                    </p:nvPicPr>
                    <p:blipFill>
                      <a:blip r:embed="rId5"/>
                      <a:stretch>
                        <a:fillRect/>
                      </a:stretch>
                    </p:blipFill>
                    <p:spPr>
                      <a:xfrm>
                        <a:off x="3808122" y="4519295"/>
                        <a:ext cx="279400" cy="307975"/>
                      </a:xfrm>
                      <a:prstGeom prst="rect">
                        <a:avLst/>
                      </a:prstGeom>
                    </p:spPr>
                  </p:pic>
                </p:oleObj>
              </mc:Fallback>
            </mc:AlternateContent>
          </a:graphicData>
        </a:graphic>
      </p:graphicFrame>
      <p:cxnSp>
        <p:nvCxnSpPr>
          <p:cNvPr id="51" name="Straight Arrow Connector 50"/>
          <p:cNvCxnSpPr/>
          <p:nvPr/>
        </p:nvCxnSpPr>
        <p:spPr>
          <a:xfrm flipV="1">
            <a:off x="4059721" y="3908711"/>
            <a:ext cx="444874" cy="535997"/>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3" name="Object 52"/>
          <p:cNvGraphicFramePr>
            <a:graphicFrameLocks noChangeAspect="1"/>
          </p:cNvGraphicFramePr>
          <p:nvPr>
            <p:extLst>
              <p:ext uri="{D42A27DB-BD31-4B8C-83A1-F6EECF244321}">
                <p14:modId xmlns:p14="http://schemas.microsoft.com/office/powerpoint/2010/main" val="3338617256"/>
              </p:ext>
            </p:extLst>
          </p:nvPr>
        </p:nvGraphicFramePr>
        <p:xfrm>
          <a:off x="5238926" y="4444708"/>
          <a:ext cx="419100" cy="476250"/>
        </p:xfrm>
        <a:graphic>
          <a:graphicData uri="http://schemas.openxmlformats.org/presentationml/2006/ole">
            <mc:AlternateContent xmlns:mc="http://schemas.openxmlformats.org/markup-compatibility/2006">
              <mc:Choice xmlns:v="urn:schemas-microsoft-com:vml" Requires="v">
                <p:oleObj spid="_x0000_s603413" name="Equation" r:id="rId6" imgW="190500" imgH="215900" progId="Equation.3">
                  <p:embed/>
                </p:oleObj>
              </mc:Choice>
              <mc:Fallback>
                <p:oleObj name="Equation" r:id="rId6" imgW="190500" imgH="215900" progId="Equation.3">
                  <p:embed/>
                  <p:pic>
                    <p:nvPicPr>
                      <p:cNvPr id="0" name=""/>
                      <p:cNvPicPr/>
                      <p:nvPr/>
                    </p:nvPicPr>
                    <p:blipFill>
                      <a:blip r:embed="rId7"/>
                      <a:stretch>
                        <a:fillRect/>
                      </a:stretch>
                    </p:blipFill>
                    <p:spPr>
                      <a:xfrm>
                        <a:off x="5238926" y="4444708"/>
                        <a:ext cx="419100" cy="476250"/>
                      </a:xfrm>
                      <a:prstGeom prst="rect">
                        <a:avLst/>
                      </a:prstGeom>
                    </p:spPr>
                  </p:pic>
                </p:oleObj>
              </mc:Fallback>
            </mc:AlternateContent>
          </a:graphicData>
        </a:graphic>
      </p:graphicFrame>
      <p:cxnSp>
        <p:nvCxnSpPr>
          <p:cNvPr id="54" name="Straight Arrow Connector 53"/>
          <p:cNvCxnSpPr/>
          <p:nvPr/>
        </p:nvCxnSpPr>
        <p:spPr>
          <a:xfrm flipH="1" flipV="1">
            <a:off x="4827885" y="3908711"/>
            <a:ext cx="411041" cy="60295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112392" y="1888637"/>
            <a:ext cx="831478" cy="461665"/>
          </a:xfrm>
          <a:prstGeom prst="rect">
            <a:avLst/>
          </a:prstGeom>
          <a:noFill/>
        </p:spPr>
        <p:txBody>
          <a:bodyPr wrap="none" rtlCol="0">
            <a:spAutoFit/>
          </a:bodyPr>
          <a:lstStyle/>
          <a:p>
            <a:r>
              <a:rPr lang="en-US" sz="2400" dirty="0" smtClean="0"/>
              <a:t>force</a:t>
            </a:r>
            <a:endParaRPr lang="en-US" sz="2400" dirty="0"/>
          </a:p>
        </p:txBody>
      </p:sp>
      <p:grpSp>
        <p:nvGrpSpPr>
          <p:cNvPr id="58" name="Group 57"/>
          <p:cNvGrpSpPr/>
          <p:nvPr/>
        </p:nvGrpSpPr>
        <p:grpSpPr>
          <a:xfrm>
            <a:off x="23813" y="0"/>
            <a:ext cx="9144000" cy="1213015"/>
            <a:chOff x="23813" y="0"/>
            <a:chExt cx="9144000" cy="1213015"/>
          </a:xfrm>
        </p:grpSpPr>
        <p:pic>
          <p:nvPicPr>
            <p:cNvPr id="59" name="Picture 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60" name="Straight Connector 5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61" name="Object 60"/>
          <p:cNvGraphicFramePr>
            <a:graphicFrameLocks noChangeAspect="1"/>
          </p:cNvGraphicFramePr>
          <p:nvPr>
            <p:extLst>
              <p:ext uri="{D42A27DB-BD31-4B8C-83A1-F6EECF244321}">
                <p14:modId xmlns:p14="http://schemas.microsoft.com/office/powerpoint/2010/main" val="1744260"/>
              </p:ext>
            </p:extLst>
          </p:nvPr>
        </p:nvGraphicFramePr>
        <p:xfrm>
          <a:off x="342900" y="5145088"/>
          <a:ext cx="3490913" cy="868362"/>
        </p:xfrm>
        <a:graphic>
          <a:graphicData uri="http://schemas.openxmlformats.org/presentationml/2006/ole">
            <mc:AlternateContent xmlns:mc="http://schemas.openxmlformats.org/markup-compatibility/2006">
              <mc:Choice xmlns:v="urn:schemas-microsoft-com:vml" Requires="v">
                <p:oleObj spid="_x0000_s603414" name="Equation" r:id="rId9" imgW="1587500" imgH="393700" progId="Equation.3">
                  <p:embed/>
                </p:oleObj>
              </mc:Choice>
              <mc:Fallback>
                <p:oleObj name="Equation" r:id="rId9" imgW="1587500" imgH="393700" progId="Equation.3">
                  <p:embed/>
                  <p:pic>
                    <p:nvPicPr>
                      <p:cNvPr id="0" name=""/>
                      <p:cNvPicPr/>
                      <p:nvPr/>
                    </p:nvPicPr>
                    <p:blipFill>
                      <a:blip r:embed="rId10"/>
                      <a:stretch>
                        <a:fillRect/>
                      </a:stretch>
                    </p:blipFill>
                    <p:spPr>
                      <a:xfrm>
                        <a:off x="342900" y="5145088"/>
                        <a:ext cx="3490913" cy="868362"/>
                      </a:xfrm>
                      <a:prstGeom prst="rect">
                        <a:avLst/>
                      </a:prstGeom>
                    </p:spPr>
                  </p:pic>
                </p:oleObj>
              </mc:Fallback>
            </mc:AlternateContent>
          </a:graphicData>
        </a:graphic>
      </p:graphicFrame>
      <p:graphicFrame>
        <p:nvGraphicFramePr>
          <p:cNvPr id="78" name="Object 77"/>
          <p:cNvGraphicFramePr>
            <a:graphicFrameLocks noChangeAspect="1"/>
          </p:cNvGraphicFramePr>
          <p:nvPr>
            <p:extLst>
              <p:ext uri="{D42A27DB-BD31-4B8C-83A1-F6EECF244321}">
                <p14:modId xmlns:p14="http://schemas.microsoft.com/office/powerpoint/2010/main" val="3526008997"/>
              </p:ext>
            </p:extLst>
          </p:nvPr>
        </p:nvGraphicFramePr>
        <p:xfrm>
          <a:off x="4260850" y="5121275"/>
          <a:ext cx="3267075" cy="868363"/>
        </p:xfrm>
        <a:graphic>
          <a:graphicData uri="http://schemas.openxmlformats.org/presentationml/2006/ole">
            <mc:AlternateContent xmlns:mc="http://schemas.openxmlformats.org/markup-compatibility/2006">
              <mc:Choice xmlns:v="urn:schemas-microsoft-com:vml" Requires="v">
                <p:oleObj spid="_x0000_s603415" name="Equation" r:id="rId11" imgW="1485900" imgH="393700" progId="Equation.3">
                  <p:embed/>
                </p:oleObj>
              </mc:Choice>
              <mc:Fallback>
                <p:oleObj name="Equation" r:id="rId11" imgW="1485900" imgH="393700" progId="Equation.3">
                  <p:embed/>
                  <p:pic>
                    <p:nvPicPr>
                      <p:cNvPr id="0" name=""/>
                      <p:cNvPicPr/>
                      <p:nvPr/>
                    </p:nvPicPr>
                    <p:blipFill>
                      <a:blip r:embed="rId12"/>
                      <a:stretch>
                        <a:fillRect/>
                      </a:stretch>
                    </p:blipFill>
                    <p:spPr>
                      <a:xfrm>
                        <a:off x="4260850" y="5121275"/>
                        <a:ext cx="3267075" cy="868363"/>
                      </a:xfrm>
                      <a:prstGeom prst="rect">
                        <a:avLst/>
                      </a:prstGeom>
                    </p:spPr>
                  </p:pic>
                </p:oleObj>
              </mc:Fallback>
            </mc:AlternateContent>
          </a:graphicData>
        </a:graphic>
      </p:graphicFrame>
      <p:sp>
        <p:nvSpPr>
          <p:cNvPr id="79" name="TextBox 78"/>
          <p:cNvSpPr txBox="1"/>
          <p:nvPr/>
        </p:nvSpPr>
        <p:spPr>
          <a:xfrm>
            <a:off x="2840781" y="4459293"/>
            <a:ext cx="889787" cy="461665"/>
          </a:xfrm>
          <a:prstGeom prst="rect">
            <a:avLst/>
          </a:prstGeom>
          <a:noFill/>
        </p:spPr>
        <p:txBody>
          <a:bodyPr wrap="none" rtlCol="0">
            <a:spAutoFit/>
          </a:bodyPr>
          <a:lstStyle/>
          <a:p>
            <a:r>
              <a:rPr lang="en-US" sz="2400" dirty="0" smtClean="0"/>
              <a:t>Noise</a:t>
            </a:r>
            <a:endParaRPr lang="en-US" sz="2400" dirty="0"/>
          </a:p>
        </p:txBody>
      </p:sp>
      <p:sp>
        <p:nvSpPr>
          <p:cNvPr id="80" name="TextBox 79"/>
          <p:cNvSpPr txBox="1"/>
          <p:nvPr/>
        </p:nvSpPr>
        <p:spPr>
          <a:xfrm>
            <a:off x="5666030" y="4491740"/>
            <a:ext cx="2536421" cy="461665"/>
          </a:xfrm>
          <a:prstGeom prst="rect">
            <a:avLst/>
          </a:prstGeom>
          <a:noFill/>
        </p:spPr>
        <p:txBody>
          <a:bodyPr wrap="none" rtlCol="0">
            <a:spAutoFit/>
          </a:bodyPr>
          <a:lstStyle/>
          <a:p>
            <a:r>
              <a:rPr lang="en-US" sz="2400" dirty="0" smtClean="0"/>
              <a:t>Gravitational wave</a:t>
            </a:r>
            <a:endParaRPr lang="en-US" sz="2400" dirty="0"/>
          </a:p>
        </p:txBody>
      </p:sp>
      <p:sp>
        <p:nvSpPr>
          <p:cNvPr id="81" name="TextBox 80"/>
          <p:cNvSpPr txBox="1"/>
          <p:nvPr/>
        </p:nvSpPr>
        <p:spPr>
          <a:xfrm>
            <a:off x="-13378" y="6109465"/>
            <a:ext cx="9051547" cy="646331"/>
          </a:xfrm>
          <a:prstGeom prst="rect">
            <a:avLst/>
          </a:prstGeom>
          <a:noFill/>
        </p:spPr>
        <p:txBody>
          <a:bodyPr wrap="square" rtlCol="0">
            <a:spAutoFit/>
          </a:bodyPr>
          <a:lstStyle/>
          <a:p>
            <a:r>
              <a:rPr lang="en-US" dirty="0" smtClean="0"/>
              <a:t>The GW exists in both signals. For large gains, DARM -&gt; 0, while the force does not. However, the signal to noise is the same, so both are equally good.</a:t>
            </a:r>
            <a:endParaRPr lang="en-US" dirty="0"/>
          </a:p>
        </p:txBody>
      </p:sp>
      <p:sp>
        <p:nvSpPr>
          <p:cNvPr id="82" name="TextBox 81"/>
          <p:cNvSpPr txBox="1"/>
          <p:nvPr/>
        </p:nvSpPr>
        <p:spPr>
          <a:xfrm>
            <a:off x="6619563" y="1224773"/>
            <a:ext cx="2524437" cy="369332"/>
          </a:xfrm>
          <a:prstGeom prst="rect">
            <a:avLst/>
          </a:prstGeom>
          <a:noFill/>
        </p:spPr>
        <p:txBody>
          <a:bodyPr wrap="none" rtlCol="0">
            <a:spAutoFit/>
          </a:bodyPr>
          <a:lstStyle/>
          <a:p>
            <a:r>
              <a:rPr lang="en-US" dirty="0" smtClean="0"/>
              <a:t>More detail in G1600412</a:t>
            </a:r>
            <a:endParaRPr lang="en-US" dirty="0"/>
          </a:p>
        </p:txBody>
      </p:sp>
      <p:sp>
        <p:nvSpPr>
          <p:cNvPr id="83" name="Rectangle 82"/>
          <p:cNvSpPr/>
          <p:nvPr/>
        </p:nvSpPr>
        <p:spPr>
          <a:xfrm>
            <a:off x="2134111" y="3321321"/>
            <a:ext cx="1253279" cy="855579"/>
          </a:xfrm>
          <a:prstGeom prst="rect">
            <a:avLst/>
          </a:prstGeom>
          <a:solidFill>
            <a:schemeClr val="accent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S</a:t>
            </a:r>
            <a:r>
              <a:rPr lang="en-US" sz="2400" dirty="0" smtClean="0">
                <a:solidFill>
                  <a:srgbClr val="000000"/>
                </a:solidFill>
              </a:rPr>
              <a:t>:</a:t>
            </a:r>
          </a:p>
          <a:p>
            <a:pPr algn="ctr"/>
            <a:r>
              <a:rPr lang="en-US" sz="2400" dirty="0" smtClean="0">
                <a:solidFill>
                  <a:srgbClr val="000000"/>
                </a:solidFill>
              </a:rPr>
              <a:t>IFO</a:t>
            </a:r>
            <a:endParaRPr lang="en-US" sz="2000" dirty="0">
              <a:solidFill>
                <a:srgbClr val="000000"/>
              </a:solidFill>
            </a:endParaRPr>
          </a:p>
        </p:txBody>
      </p:sp>
      <p:grpSp>
        <p:nvGrpSpPr>
          <p:cNvPr id="96" name="Group 95"/>
          <p:cNvGrpSpPr>
            <a:grpSpLocks noChangeAspect="1"/>
          </p:cNvGrpSpPr>
          <p:nvPr/>
        </p:nvGrpSpPr>
        <p:grpSpPr>
          <a:xfrm>
            <a:off x="4425881" y="3485972"/>
            <a:ext cx="457200" cy="489694"/>
            <a:chOff x="1433513" y="2006411"/>
            <a:chExt cx="548640" cy="587061"/>
          </a:xfrm>
        </p:grpSpPr>
        <p:sp>
          <p:nvSpPr>
            <p:cNvPr id="97" name="Oval 96"/>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98" name="TextBox 97"/>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spTree>
    <p:extLst>
      <p:ext uri="{BB962C8B-B14F-4D97-AF65-F5344CB8AC3E}">
        <p14:creationId xmlns:p14="http://schemas.microsoft.com/office/powerpoint/2010/main" val="3557949083"/>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98211" y="27720"/>
            <a:ext cx="8229600" cy="1143000"/>
          </a:xfrm>
        </p:spPr>
        <p:txBody>
          <a:bodyPr/>
          <a:lstStyle/>
          <a:p>
            <a:r>
              <a:rPr lang="en-US" dirty="0" smtClean="0"/>
              <a:t>Extracting the GW signal</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131</a:t>
            </a:fld>
            <a:endParaRPr lang="en-US"/>
          </a:p>
        </p:txBody>
      </p:sp>
      <p:sp>
        <p:nvSpPr>
          <p:cNvPr id="9" name="Rectangle 8"/>
          <p:cNvSpPr/>
          <p:nvPr/>
        </p:nvSpPr>
        <p:spPr>
          <a:xfrm>
            <a:off x="4109078" y="2000947"/>
            <a:ext cx="1584813" cy="855579"/>
          </a:xfrm>
          <a:prstGeom prst="rect">
            <a:avLst/>
          </a:prstGeom>
          <a:solidFill>
            <a:schemeClr val="accent6"/>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P: Suspension</a:t>
            </a:r>
            <a:endParaRPr lang="en-US" sz="2400" dirty="0">
              <a:solidFill>
                <a:srgbClr val="000000"/>
              </a:solidFill>
            </a:endParaRPr>
          </a:p>
        </p:txBody>
      </p:sp>
      <p:sp>
        <p:nvSpPr>
          <p:cNvPr id="12" name="TextBox 11"/>
          <p:cNvSpPr txBox="1"/>
          <p:nvPr/>
        </p:nvSpPr>
        <p:spPr>
          <a:xfrm>
            <a:off x="1105845" y="3750509"/>
            <a:ext cx="982360" cy="461665"/>
          </a:xfrm>
          <a:prstGeom prst="rect">
            <a:avLst/>
          </a:prstGeom>
          <a:noFill/>
        </p:spPr>
        <p:txBody>
          <a:bodyPr wrap="none" rtlCol="0">
            <a:spAutoFit/>
          </a:bodyPr>
          <a:lstStyle/>
          <a:p>
            <a:r>
              <a:rPr lang="en-US" sz="2400" dirty="0" smtClean="0"/>
              <a:t>DARM</a:t>
            </a:r>
            <a:endParaRPr lang="en-US" sz="2400" dirty="0"/>
          </a:p>
        </p:txBody>
      </p:sp>
      <p:cxnSp>
        <p:nvCxnSpPr>
          <p:cNvPr id="14" name="Straight Arrow Connector 13"/>
          <p:cNvCxnSpPr>
            <a:endCxn id="21" idx="1"/>
          </p:cNvCxnSpPr>
          <p:nvPr/>
        </p:nvCxnSpPr>
        <p:spPr>
          <a:xfrm>
            <a:off x="985221" y="2428735"/>
            <a:ext cx="627494" cy="5769"/>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21" idx="3"/>
            <a:endCxn id="9" idx="1"/>
          </p:cNvCxnSpPr>
          <p:nvPr/>
        </p:nvCxnSpPr>
        <p:spPr>
          <a:xfrm flipV="1">
            <a:off x="2865994" y="2428737"/>
            <a:ext cx="1243084" cy="5767"/>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9" idx="3"/>
            <a:endCxn id="97" idx="6"/>
          </p:cNvCxnSpPr>
          <p:nvPr/>
        </p:nvCxnSpPr>
        <p:spPr>
          <a:xfrm flipH="1">
            <a:off x="4883081" y="2428737"/>
            <a:ext cx="810810" cy="1318329"/>
          </a:xfrm>
          <a:prstGeom prst="bentConnector3">
            <a:avLst>
              <a:gd name="adj1" fmla="val -150016"/>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97" idx="2"/>
          </p:cNvCxnSpPr>
          <p:nvPr/>
        </p:nvCxnSpPr>
        <p:spPr>
          <a:xfrm rot="10800000">
            <a:off x="1001627" y="2447876"/>
            <a:ext cx="3424255" cy="1299190"/>
          </a:xfrm>
          <a:prstGeom prst="bentConnector3">
            <a:avLst>
              <a:gd name="adj1" fmla="val 101167"/>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612715" y="2006714"/>
            <a:ext cx="1253279" cy="855579"/>
          </a:xfrm>
          <a:prstGeom prst="rect">
            <a:avLst/>
          </a:prstGeom>
          <a:solidFill>
            <a:schemeClr val="accent4"/>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 Control</a:t>
            </a:r>
            <a:endParaRPr lang="en-US" sz="2000" dirty="0">
              <a:solidFill>
                <a:srgbClr val="000000"/>
              </a:solidFill>
            </a:endParaRPr>
          </a:p>
        </p:txBody>
      </p:sp>
      <p:cxnSp>
        <p:nvCxnSpPr>
          <p:cNvPr id="22" name="Straight Arrow Connector 21"/>
          <p:cNvCxnSpPr>
            <a:stCxn id="21" idx="3"/>
          </p:cNvCxnSpPr>
          <p:nvPr/>
        </p:nvCxnSpPr>
        <p:spPr>
          <a:xfrm flipV="1">
            <a:off x="2865994" y="2428736"/>
            <a:ext cx="0" cy="5768"/>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53" name="Object 52"/>
          <p:cNvGraphicFramePr>
            <a:graphicFrameLocks noChangeAspect="1"/>
          </p:cNvGraphicFramePr>
          <p:nvPr>
            <p:extLst>
              <p:ext uri="{D42A27DB-BD31-4B8C-83A1-F6EECF244321}">
                <p14:modId xmlns:p14="http://schemas.microsoft.com/office/powerpoint/2010/main" val="4142512148"/>
              </p:ext>
            </p:extLst>
          </p:nvPr>
        </p:nvGraphicFramePr>
        <p:xfrm>
          <a:off x="5238926" y="4444708"/>
          <a:ext cx="419100" cy="476250"/>
        </p:xfrm>
        <a:graphic>
          <a:graphicData uri="http://schemas.openxmlformats.org/presentationml/2006/ole">
            <mc:AlternateContent xmlns:mc="http://schemas.openxmlformats.org/markup-compatibility/2006">
              <mc:Choice xmlns:v="urn:schemas-microsoft-com:vml" Requires="v">
                <p:oleObj spid="_x0000_s618668" name="Equation" r:id="rId4" imgW="190500" imgH="215900" progId="Equation.3">
                  <p:embed/>
                </p:oleObj>
              </mc:Choice>
              <mc:Fallback>
                <p:oleObj name="Equation" r:id="rId4" imgW="190500" imgH="215900" progId="Equation.3">
                  <p:embed/>
                  <p:pic>
                    <p:nvPicPr>
                      <p:cNvPr id="0" name=""/>
                      <p:cNvPicPr/>
                      <p:nvPr/>
                    </p:nvPicPr>
                    <p:blipFill>
                      <a:blip r:embed="rId5"/>
                      <a:stretch>
                        <a:fillRect/>
                      </a:stretch>
                    </p:blipFill>
                    <p:spPr>
                      <a:xfrm>
                        <a:off x="5238926" y="4444708"/>
                        <a:ext cx="419100" cy="476250"/>
                      </a:xfrm>
                      <a:prstGeom prst="rect">
                        <a:avLst/>
                      </a:prstGeom>
                    </p:spPr>
                  </p:pic>
                </p:oleObj>
              </mc:Fallback>
            </mc:AlternateContent>
          </a:graphicData>
        </a:graphic>
      </p:graphicFrame>
      <p:cxnSp>
        <p:nvCxnSpPr>
          <p:cNvPr id="54" name="Straight Arrow Connector 53"/>
          <p:cNvCxnSpPr/>
          <p:nvPr/>
        </p:nvCxnSpPr>
        <p:spPr>
          <a:xfrm flipH="1" flipV="1">
            <a:off x="4827885" y="3908711"/>
            <a:ext cx="411041" cy="60295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112392" y="1888637"/>
            <a:ext cx="831478" cy="461665"/>
          </a:xfrm>
          <a:prstGeom prst="rect">
            <a:avLst/>
          </a:prstGeom>
          <a:noFill/>
        </p:spPr>
        <p:txBody>
          <a:bodyPr wrap="none" rtlCol="0">
            <a:spAutoFit/>
          </a:bodyPr>
          <a:lstStyle/>
          <a:p>
            <a:r>
              <a:rPr lang="en-US" sz="2400" dirty="0" smtClean="0"/>
              <a:t>force</a:t>
            </a:r>
            <a:endParaRPr lang="en-US" sz="2400" dirty="0"/>
          </a:p>
        </p:txBody>
      </p:sp>
      <p:grpSp>
        <p:nvGrpSpPr>
          <p:cNvPr id="58" name="Group 57"/>
          <p:cNvGrpSpPr/>
          <p:nvPr/>
        </p:nvGrpSpPr>
        <p:grpSpPr>
          <a:xfrm>
            <a:off x="23813" y="0"/>
            <a:ext cx="9144000" cy="1213015"/>
            <a:chOff x="23813" y="0"/>
            <a:chExt cx="9144000" cy="1213015"/>
          </a:xfrm>
        </p:grpSpPr>
        <p:pic>
          <p:nvPicPr>
            <p:cNvPr id="59" name="Picture 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60" name="Straight Connector 5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61" name="Object 60"/>
          <p:cNvGraphicFramePr>
            <a:graphicFrameLocks noChangeAspect="1"/>
          </p:cNvGraphicFramePr>
          <p:nvPr>
            <p:extLst>
              <p:ext uri="{D42A27DB-BD31-4B8C-83A1-F6EECF244321}">
                <p14:modId xmlns:p14="http://schemas.microsoft.com/office/powerpoint/2010/main" val="4112557943"/>
              </p:ext>
            </p:extLst>
          </p:nvPr>
        </p:nvGraphicFramePr>
        <p:xfrm>
          <a:off x="342900" y="5145088"/>
          <a:ext cx="3490913" cy="868362"/>
        </p:xfrm>
        <a:graphic>
          <a:graphicData uri="http://schemas.openxmlformats.org/presentationml/2006/ole">
            <mc:AlternateContent xmlns:mc="http://schemas.openxmlformats.org/markup-compatibility/2006">
              <mc:Choice xmlns:v="urn:schemas-microsoft-com:vml" Requires="v">
                <p:oleObj spid="_x0000_s618669" name="Equation" r:id="rId7" imgW="1587500" imgH="393700" progId="Equation.3">
                  <p:embed/>
                </p:oleObj>
              </mc:Choice>
              <mc:Fallback>
                <p:oleObj name="Equation" r:id="rId7" imgW="1587500" imgH="393700" progId="Equation.3">
                  <p:embed/>
                  <p:pic>
                    <p:nvPicPr>
                      <p:cNvPr id="0" name=""/>
                      <p:cNvPicPr/>
                      <p:nvPr/>
                    </p:nvPicPr>
                    <p:blipFill>
                      <a:blip r:embed="rId8"/>
                      <a:stretch>
                        <a:fillRect/>
                      </a:stretch>
                    </p:blipFill>
                    <p:spPr>
                      <a:xfrm>
                        <a:off x="342900" y="5145088"/>
                        <a:ext cx="3490913" cy="868362"/>
                      </a:xfrm>
                      <a:prstGeom prst="rect">
                        <a:avLst/>
                      </a:prstGeom>
                    </p:spPr>
                  </p:pic>
                </p:oleObj>
              </mc:Fallback>
            </mc:AlternateContent>
          </a:graphicData>
        </a:graphic>
      </p:graphicFrame>
      <p:graphicFrame>
        <p:nvGraphicFramePr>
          <p:cNvPr id="78" name="Object 77"/>
          <p:cNvGraphicFramePr>
            <a:graphicFrameLocks noChangeAspect="1"/>
          </p:cNvGraphicFramePr>
          <p:nvPr>
            <p:extLst>
              <p:ext uri="{D42A27DB-BD31-4B8C-83A1-F6EECF244321}">
                <p14:modId xmlns:p14="http://schemas.microsoft.com/office/powerpoint/2010/main" val="332782526"/>
              </p:ext>
            </p:extLst>
          </p:nvPr>
        </p:nvGraphicFramePr>
        <p:xfrm>
          <a:off x="4260850" y="5121275"/>
          <a:ext cx="3267075" cy="868363"/>
        </p:xfrm>
        <a:graphic>
          <a:graphicData uri="http://schemas.openxmlformats.org/presentationml/2006/ole">
            <mc:AlternateContent xmlns:mc="http://schemas.openxmlformats.org/markup-compatibility/2006">
              <mc:Choice xmlns:v="urn:schemas-microsoft-com:vml" Requires="v">
                <p:oleObj spid="_x0000_s618670" name="Equation" r:id="rId9" imgW="1485900" imgH="393700" progId="Equation.3">
                  <p:embed/>
                </p:oleObj>
              </mc:Choice>
              <mc:Fallback>
                <p:oleObj name="Equation" r:id="rId9" imgW="1485900" imgH="393700" progId="Equation.3">
                  <p:embed/>
                  <p:pic>
                    <p:nvPicPr>
                      <p:cNvPr id="0" name=""/>
                      <p:cNvPicPr/>
                      <p:nvPr/>
                    </p:nvPicPr>
                    <p:blipFill>
                      <a:blip r:embed="rId10"/>
                      <a:stretch>
                        <a:fillRect/>
                      </a:stretch>
                    </p:blipFill>
                    <p:spPr>
                      <a:xfrm>
                        <a:off x="4260850" y="5121275"/>
                        <a:ext cx="3267075" cy="868363"/>
                      </a:xfrm>
                      <a:prstGeom prst="rect">
                        <a:avLst/>
                      </a:prstGeom>
                    </p:spPr>
                  </p:pic>
                </p:oleObj>
              </mc:Fallback>
            </mc:AlternateContent>
          </a:graphicData>
        </a:graphic>
      </p:graphicFrame>
      <p:sp>
        <p:nvSpPr>
          <p:cNvPr id="79" name="TextBox 78"/>
          <p:cNvSpPr txBox="1"/>
          <p:nvPr/>
        </p:nvSpPr>
        <p:spPr>
          <a:xfrm>
            <a:off x="2840781" y="4459293"/>
            <a:ext cx="889787" cy="461665"/>
          </a:xfrm>
          <a:prstGeom prst="rect">
            <a:avLst/>
          </a:prstGeom>
          <a:noFill/>
        </p:spPr>
        <p:txBody>
          <a:bodyPr wrap="none" rtlCol="0">
            <a:spAutoFit/>
          </a:bodyPr>
          <a:lstStyle/>
          <a:p>
            <a:r>
              <a:rPr lang="en-US" sz="2400" dirty="0" smtClean="0"/>
              <a:t>Noise</a:t>
            </a:r>
            <a:endParaRPr lang="en-US" sz="2400" dirty="0"/>
          </a:p>
        </p:txBody>
      </p:sp>
      <p:sp>
        <p:nvSpPr>
          <p:cNvPr id="80" name="TextBox 79"/>
          <p:cNvSpPr txBox="1"/>
          <p:nvPr/>
        </p:nvSpPr>
        <p:spPr>
          <a:xfrm>
            <a:off x="5666030" y="4491740"/>
            <a:ext cx="2536421" cy="461665"/>
          </a:xfrm>
          <a:prstGeom prst="rect">
            <a:avLst/>
          </a:prstGeom>
          <a:noFill/>
        </p:spPr>
        <p:txBody>
          <a:bodyPr wrap="none" rtlCol="0">
            <a:spAutoFit/>
          </a:bodyPr>
          <a:lstStyle/>
          <a:p>
            <a:r>
              <a:rPr lang="en-US" sz="2400" dirty="0" smtClean="0"/>
              <a:t>Gravitational wave</a:t>
            </a:r>
            <a:endParaRPr lang="en-US" sz="2400" dirty="0"/>
          </a:p>
        </p:txBody>
      </p:sp>
      <p:sp>
        <p:nvSpPr>
          <p:cNvPr id="81" name="TextBox 80"/>
          <p:cNvSpPr txBox="1"/>
          <p:nvPr/>
        </p:nvSpPr>
        <p:spPr>
          <a:xfrm>
            <a:off x="-13378" y="6109465"/>
            <a:ext cx="9051547" cy="646331"/>
          </a:xfrm>
          <a:prstGeom prst="rect">
            <a:avLst/>
          </a:prstGeom>
          <a:noFill/>
        </p:spPr>
        <p:txBody>
          <a:bodyPr wrap="square" rtlCol="0">
            <a:spAutoFit/>
          </a:bodyPr>
          <a:lstStyle/>
          <a:p>
            <a:r>
              <a:rPr lang="en-US" dirty="0" smtClean="0"/>
              <a:t>The GW exists in both signals. For large gains, DARM -&gt; 0, while the force does not. However, the signal to noise is the same, so both are equally good.</a:t>
            </a:r>
            <a:endParaRPr lang="en-US" dirty="0"/>
          </a:p>
        </p:txBody>
      </p:sp>
      <p:sp>
        <p:nvSpPr>
          <p:cNvPr id="82" name="TextBox 81"/>
          <p:cNvSpPr txBox="1"/>
          <p:nvPr/>
        </p:nvSpPr>
        <p:spPr>
          <a:xfrm>
            <a:off x="6619563" y="1224773"/>
            <a:ext cx="2524437" cy="369332"/>
          </a:xfrm>
          <a:prstGeom prst="rect">
            <a:avLst/>
          </a:prstGeom>
          <a:noFill/>
        </p:spPr>
        <p:txBody>
          <a:bodyPr wrap="none" rtlCol="0">
            <a:spAutoFit/>
          </a:bodyPr>
          <a:lstStyle/>
          <a:p>
            <a:r>
              <a:rPr lang="en-US" dirty="0" smtClean="0"/>
              <a:t>More detail in G1600412</a:t>
            </a:r>
            <a:endParaRPr lang="en-US" dirty="0"/>
          </a:p>
        </p:txBody>
      </p:sp>
      <p:sp>
        <p:nvSpPr>
          <p:cNvPr id="83" name="Rectangle 82"/>
          <p:cNvSpPr/>
          <p:nvPr/>
        </p:nvSpPr>
        <p:spPr>
          <a:xfrm>
            <a:off x="2134111" y="3321321"/>
            <a:ext cx="1253279" cy="855579"/>
          </a:xfrm>
          <a:prstGeom prst="rect">
            <a:avLst/>
          </a:prstGeom>
          <a:solidFill>
            <a:schemeClr val="accent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S</a:t>
            </a:r>
            <a:r>
              <a:rPr lang="en-US" sz="2400" dirty="0" smtClean="0">
                <a:solidFill>
                  <a:srgbClr val="000000"/>
                </a:solidFill>
              </a:rPr>
              <a:t>:</a:t>
            </a:r>
          </a:p>
          <a:p>
            <a:pPr algn="ctr"/>
            <a:r>
              <a:rPr lang="en-US" sz="2400" dirty="0" smtClean="0">
                <a:solidFill>
                  <a:srgbClr val="000000"/>
                </a:solidFill>
              </a:rPr>
              <a:t>IFO</a:t>
            </a:r>
            <a:endParaRPr lang="en-US" sz="2000" dirty="0">
              <a:solidFill>
                <a:srgbClr val="000000"/>
              </a:solidFill>
            </a:endParaRPr>
          </a:p>
        </p:txBody>
      </p:sp>
      <p:grpSp>
        <p:nvGrpSpPr>
          <p:cNvPr id="96" name="Group 95"/>
          <p:cNvGrpSpPr>
            <a:grpSpLocks noChangeAspect="1"/>
          </p:cNvGrpSpPr>
          <p:nvPr/>
        </p:nvGrpSpPr>
        <p:grpSpPr>
          <a:xfrm>
            <a:off x="4425881" y="3485972"/>
            <a:ext cx="457200" cy="489694"/>
            <a:chOff x="1433513" y="2006411"/>
            <a:chExt cx="548640" cy="587061"/>
          </a:xfrm>
        </p:grpSpPr>
        <p:sp>
          <p:nvSpPr>
            <p:cNvPr id="97" name="Oval 96"/>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98" name="TextBox 97"/>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pic>
        <p:nvPicPr>
          <p:cNvPr id="2" name="Picture 1" descr="16672_20150203235026_darm_25W_onlyDarm.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2900" y="4212174"/>
            <a:ext cx="4354594" cy="2432378"/>
          </a:xfrm>
          <a:prstGeom prst="rect">
            <a:avLst/>
          </a:prstGeom>
        </p:spPr>
      </p:pic>
      <p:graphicFrame>
        <p:nvGraphicFramePr>
          <p:cNvPr id="38" name="Object 37"/>
          <p:cNvGraphicFramePr>
            <a:graphicFrameLocks noChangeAspect="1"/>
          </p:cNvGraphicFramePr>
          <p:nvPr>
            <p:extLst>
              <p:ext uri="{D42A27DB-BD31-4B8C-83A1-F6EECF244321}">
                <p14:modId xmlns:p14="http://schemas.microsoft.com/office/powerpoint/2010/main" val="837959588"/>
              </p:ext>
            </p:extLst>
          </p:nvPr>
        </p:nvGraphicFramePr>
        <p:xfrm>
          <a:off x="3808122" y="4519295"/>
          <a:ext cx="279400" cy="307975"/>
        </p:xfrm>
        <a:graphic>
          <a:graphicData uri="http://schemas.openxmlformats.org/presentationml/2006/ole">
            <mc:AlternateContent xmlns:mc="http://schemas.openxmlformats.org/markup-compatibility/2006">
              <mc:Choice xmlns:v="urn:schemas-microsoft-com:vml" Requires="v">
                <p:oleObj spid="_x0000_s618671" name="Equation" r:id="rId12" imgW="127000" imgH="139700" progId="Equation.3">
                  <p:embed/>
                </p:oleObj>
              </mc:Choice>
              <mc:Fallback>
                <p:oleObj name="Equation" r:id="rId12" imgW="127000" imgH="139700" progId="Equation.3">
                  <p:embed/>
                  <p:pic>
                    <p:nvPicPr>
                      <p:cNvPr id="0" name=""/>
                      <p:cNvPicPr/>
                      <p:nvPr/>
                    </p:nvPicPr>
                    <p:blipFill>
                      <a:blip r:embed="rId13"/>
                      <a:stretch>
                        <a:fillRect/>
                      </a:stretch>
                    </p:blipFill>
                    <p:spPr>
                      <a:xfrm>
                        <a:off x="3808122" y="4519295"/>
                        <a:ext cx="279400" cy="307975"/>
                      </a:xfrm>
                      <a:prstGeom prst="rect">
                        <a:avLst/>
                      </a:prstGeom>
                    </p:spPr>
                  </p:pic>
                </p:oleObj>
              </mc:Fallback>
            </mc:AlternateContent>
          </a:graphicData>
        </a:graphic>
      </p:graphicFrame>
      <p:cxnSp>
        <p:nvCxnSpPr>
          <p:cNvPr id="51" name="Straight Arrow Connector 50"/>
          <p:cNvCxnSpPr/>
          <p:nvPr/>
        </p:nvCxnSpPr>
        <p:spPr>
          <a:xfrm flipV="1">
            <a:off x="4059721" y="3908711"/>
            <a:ext cx="444874" cy="535997"/>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3748433"/>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98211" y="27720"/>
            <a:ext cx="8229600" cy="1143000"/>
          </a:xfrm>
        </p:spPr>
        <p:txBody>
          <a:bodyPr/>
          <a:lstStyle/>
          <a:p>
            <a:r>
              <a:rPr lang="en-US" dirty="0" smtClean="0"/>
              <a:t>Extracting the GW signal</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132</a:t>
            </a:fld>
            <a:endParaRPr lang="en-US"/>
          </a:p>
        </p:txBody>
      </p:sp>
      <p:grpSp>
        <p:nvGrpSpPr>
          <p:cNvPr id="58" name="Group 57"/>
          <p:cNvGrpSpPr/>
          <p:nvPr/>
        </p:nvGrpSpPr>
        <p:grpSpPr>
          <a:xfrm>
            <a:off x="23813" y="0"/>
            <a:ext cx="9144000" cy="1213015"/>
            <a:chOff x="23813" y="0"/>
            <a:chExt cx="9144000" cy="1213015"/>
          </a:xfrm>
        </p:grpSpPr>
        <p:pic>
          <p:nvPicPr>
            <p:cNvPr id="59"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60" name="Straight Connector 5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61" name="Object 60"/>
          <p:cNvGraphicFramePr>
            <a:graphicFrameLocks noChangeAspect="1"/>
          </p:cNvGraphicFramePr>
          <p:nvPr>
            <p:extLst>
              <p:ext uri="{D42A27DB-BD31-4B8C-83A1-F6EECF244321}">
                <p14:modId xmlns:p14="http://schemas.microsoft.com/office/powerpoint/2010/main" val="1084829744"/>
              </p:ext>
            </p:extLst>
          </p:nvPr>
        </p:nvGraphicFramePr>
        <p:xfrm>
          <a:off x="188913" y="5697538"/>
          <a:ext cx="3492500" cy="868362"/>
        </p:xfrm>
        <a:graphic>
          <a:graphicData uri="http://schemas.openxmlformats.org/presentationml/2006/ole">
            <mc:AlternateContent xmlns:mc="http://schemas.openxmlformats.org/markup-compatibility/2006">
              <mc:Choice xmlns:v="urn:schemas-microsoft-com:vml" Requires="v">
                <p:oleObj spid="_x0000_s605432" name="Equation" r:id="rId5" imgW="1587500" imgH="393700" progId="Equation.3">
                  <p:embed/>
                </p:oleObj>
              </mc:Choice>
              <mc:Fallback>
                <p:oleObj name="Equation" r:id="rId5" imgW="1587500" imgH="393700" progId="Equation.3">
                  <p:embed/>
                  <p:pic>
                    <p:nvPicPr>
                      <p:cNvPr id="0" name=""/>
                      <p:cNvPicPr/>
                      <p:nvPr/>
                    </p:nvPicPr>
                    <p:blipFill>
                      <a:blip r:embed="rId6"/>
                      <a:stretch>
                        <a:fillRect/>
                      </a:stretch>
                    </p:blipFill>
                    <p:spPr>
                      <a:xfrm>
                        <a:off x="188913" y="5697538"/>
                        <a:ext cx="3492500" cy="868362"/>
                      </a:xfrm>
                      <a:prstGeom prst="rect">
                        <a:avLst/>
                      </a:prstGeom>
                    </p:spPr>
                  </p:pic>
                </p:oleObj>
              </mc:Fallback>
            </mc:AlternateContent>
          </a:graphicData>
        </a:graphic>
      </p:graphicFrame>
      <p:graphicFrame>
        <p:nvGraphicFramePr>
          <p:cNvPr id="78" name="Object 77"/>
          <p:cNvGraphicFramePr>
            <a:graphicFrameLocks noChangeAspect="1"/>
          </p:cNvGraphicFramePr>
          <p:nvPr>
            <p:extLst>
              <p:ext uri="{D42A27DB-BD31-4B8C-83A1-F6EECF244321}">
                <p14:modId xmlns:p14="http://schemas.microsoft.com/office/powerpoint/2010/main" val="2826914894"/>
              </p:ext>
            </p:extLst>
          </p:nvPr>
        </p:nvGraphicFramePr>
        <p:xfrm>
          <a:off x="4284663" y="5118641"/>
          <a:ext cx="2819400" cy="950912"/>
        </p:xfrm>
        <a:graphic>
          <a:graphicData uri="http://schemas.openxmlformats.org/presentationml/2006/ole">
            <mc:AlternateContent xmlns:mc="http://schemas.openxmlformats.org/markup-compatibility/2006">
              <mc:Choice xmlns:v="urn:schemas-microsoft-com:vml" Requires="v">
                <p:oleObj spid="_x0000_s605433" name="Equation" r:id="rId7" imgW="1282700" imgH="431800" progId="Equation.3">
                  <p:embed/>
                </p:oleObj>
              </mc:Choice>
              <mc:Fallback>
                <p:oleObj name="Equation" r:id="rId7" imgW="1282700" imgH="431800" progId="Equation.3">
                  <p:embed/>
                  <p:pic>
                    <p:nvPicPr>
                      <p:cNvPr id="0" name=""/>
                      <p:cNvPicPr/>
                      <p:nvPr/>
                    </p:nvPicPr>
                    <p:blipFill>
                      <a:blip r:embed="rId8"/>
                      <a:stretch>
                        <a:fillRect/>
                      </a:stretch>
                    </p:blipFill>
                    <p:spPr>
                      <a:xfrm>
                        <a:off x="4284663" y="5118641"/>
                        <a:ext cx="2819400" cy="950912"/>
                      </a:xfrm>
                      <a:prstGeom prst="rect">
                        <a:avLst/>
                      </a:prstGeom>
                      <a:ln>
                        <a:solidFill>
                          <a:schemeClr val="tx1"/>
                        </a:solidFill>
                      </a:ln>
                    </p:spPr>
                  </p:pic>
                </p:oleObj>
              </mc:Fallback>
            </mc:AlternateContent>
          </a:graphicData>
        </a:graphic>
      </p:graphicFrame>
      <p:sp>
        <p:nvSpPr>
          <p:cNvPr id="2" name="TextBox 1"/>
          <p:cNvSpPr txBox="1"/>
          <p:nvPr/>
        </p:nvSpPr>
        <p:spPr>
          <a:xfrm>
            <a:off x="4294109" y="6014957"/>
            <a:ext cx="3236884" cy="707886"/>
          </a:xfrm>
          <a:prstGeom prst="rect">
            <a:avLst/>
          </a:prstGeom>
          <a:noFill/>
        </p:spPr>
        <p:txBody>
          <a:bodyPr wrap="none" rtlCol="0">
            <a:spAutoFit/>
          </a:bodyPr>
          <a:lstStyle/>
          <a:p>
            <a:r>
              <a:rPr lang="en-US" sz="2000" dirty="0" smtClean="0"/>
              <a:t>If noise is small enough!</a:t>
            </a:r>
          </a:p>
          <a:p>
            <a:r>
              <a:rPr lang="en-US" sz="2000" dirty="0" smtClean="0"/>
              <a:t>Hat indicates a system model</a:t>
            </a:r>
            <a:endParaRPr lang="en-US" sz="2000" dirty="0"/>
          </a:p>
        </p:txBody>
      </p:sp>
      <p:sp>
        <p:nvSpPr>
          <p:cNvPr id="33" name="Rectangle 32"/>
          <p:cNvSpPr/>
          <p:nvPr/>
        </p:nvSpPr>
        <p:spPr>
          <a:xfrm>
            <a:off x="4109078" y="2000947"/>
            <a:ext cx="1584813" cy="855579"/>
          </a:xfrm>
          <a:prstGeom prst="rect">
            <a:avLst/>
          </a:prstGeom>
          <a:solidFill>
            <a:schemeClr val="accent6"/>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P: Suspension</a:t>
            </a:r>
            <a:endParaRPr lang="en-US" sz="2400" dirty="0">
              <a:solidFill>
                <a:srgbClr val="000000"/>
              </a:solidFill>
            </a:endParaRPr>
          </a:p>
        </p:txBody>
      </p:sp>
      <p:sp>
        <p:nvSpPr>
          <p:cNvPr id="34" name="TextBox 33"/>
          <p:cNvSpPr txBox="1"/>
          <p:nvPr/>
        </p:nvSpPr>
        <p:spPr>
          <a:xfrm>
            <a:off x="1105845" y="3750509"/>
            <a:ext cx="982360" cy="461665"/>
          </a:xfrm>
          <a:prstGeom prst="rect">
            <a:avLst/>
          </a:prstGeom>
          <a:noFill/>
        </p:spPr>
        <p:txBody>
          <a:bodyPr wrap="none" rtlCol="0">
            <a:spAutoFit/>
          </a:bodyPr>
          <a:lstStyle/>
          <a:p>
            <a:r>
              <a:rPr lang="en-US" sz="2400" dirty="0" smtClean="0"/>
              <a:t>DARM</a:t>
            </a:r>
            <a:endParaRPr lang="en-US" sz="2400" dirty="0"/>
          </a:p>
        </p:txBody>
      </p:sp>
      <p:cxnSp>
        <p:nvCxnSpPr>
          <p:cNvPr id="35" name="Straight Arrow Connector 34"/>
          <p:cNvCxnSpPr>
            <a:endCxn id="40" idx="1"/>
          </p:cNvCxnSpPr>
          <p:nvPr/>
        </p:nvCxnSpPr>
        <p:spPr>
          <a:xfrm>
            <a:off x="985221" y="2428735"/>
            <a:ext cx="627494" cy="5769"/>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40" idx="3"/>
            <a:endCxn id="33" idx="1"/>
          </p:cNvCxnSpPr>
          <p:nvPr/>
        </p:nvCxnSpPr>
        <p:spPr>
          <a:xfrm flipV="1">
            <a:off x="2865994" y="2428737"/>
            <a:ext cx="1243084" cy="5767"/>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7" name="Elbow Connector 36"/>
          <p:cNvCxnSpPr>
            <a:stCxn id="33" idx="3"/>
            <a:endCxn id="55" idx="6"/>
          </p:cNvCxnSpPr>
          <p:nvPr/>
        </p:nvCxnSpPr>
        <p:spPr>
          <a:xfrm flipH="1">
            <a:off x="4883081" y="2428737"/>
            <a:ext cx="810810" cy="1318329"/>
          </a:xfrm>
          <a:prstGeom prst="bentConnector3">
            <a:avLst>
              <a:gd name="adj1" fmla="val -150016"/>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55" idx="2"/>
          </p:cNvCxnSpPr>
          <p:nvPr/>
        </p:nvCxnSpPr>
        <p:spPr>
          <a:xfrm rot="10800000">
            <a:off x="1001627" y="2447876"/>
            <a:ext cx="3424255" cy="1299190"/>
          </a:xfrm>
          <a:prstGeom prst="bentConnector3">
            <a:avLst>
              <a:gd name="adj1" fmla="val 101167"/>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1612715" y="2006714"/>
            <a:ext cx="1253279" cy="855579"/>
          </a:xfrm>
          <a:prstGeom prst="rect">
            <a:avLst/>
          </a:prstGeom>
          <a:solidFill>
            <a:schemeClr val="accent4"/>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 Control</a:t>
            </a:r>
            <a:endParaRPr lang="en-US" sz="2000" dirty="0">
              <a:solidFill>
                <a:srgbClr val="000000"/>
              </a:solidFill>
            </a:endParaRPr>
          </a:p>
        </p:txBody>
      </p:sp>
      <p:cxnSp>
        <p:nvCxnSpPr>
          <p:cNvPr id="41" name="Straight Arrow Connector 40"/>
          <p:cNvCxnSpPr>
            <a:stCxn id="40" idx="3"/>
          </p:cNvCxnSpPr>
          <p:nvPr/>
        </p:nvCxnSpPr>
        <p:spPr>
          <a:xfrm flipV="1">
            <a:off x="2865994" y="2428736"/>
            <a:ext cx="0" cy="5768"/>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42" name="Object 41"/>
          <p:cNvGraphicFramePr>
            <a:graphicFrameLocks noChangeAspect="1"/>
          </p:cNvGraphicFramePr>
          <p:nvPr>
            <p:extLst>
              <p:ext uri="{D42A27DB-BD31-4B8C-83A1-F6EECF244321}">
                <p14:modId xmlns:p14="http://schemas.microsoft.com/office/powerpoint/2010/main" val="158578803"/>
              </p:ext>
            </p:extLst>
          </p:nvPr>
        </p:nvGraphicFramePr>
        <p:xfrm>
          <a:off x="3808122" y="4519295"/>
          <a:ext cx="279400" cy="307975"/>
        </p:xfrm>
        <a:graphic>
          <a:graphicData uri="http://schemas.openxmlformats.org/presentationml/2006/ole">
            <mc:AlternateContent xmlns:mc="http://schemas.openxmlformats.org/markup-compatibility/2006">
              <mc:Choice xmlns:v="urn:schemas-microsoft-com:vml" Requires="v">
                <p:oleObj spid="_x0000_s605434" name="Equation" r:id="rId9" imgW="127000" imgH="139700" progId="Equation.3">
                  <p:embed/>
                </p:oleObj>
              </mc:Choice>
              <mc:Fallback>
                <p:oleObj name="Equation" r:id="rId9" imgW="127000" imgH="139700" progId="Equation.3">
                  <p:embed/>
                  <p:pic>
                    <p:nvPicPr>
                      <p:cNvPr id="0" name=""/>
                      <p:cNvPicPr/>
                      <p:nvPr/>
                    </p:nvPicPr>
                    <p:blipFill>
                      <a:blip r:embed="rId10"/>
                      <a:stretch>
                        <a:fillRect/>
                      </a:stretch>
                    </p:blipFill>
                    <p:spPr>
                      <a:xfrm>
                        <a:off x="3808122" y="4519295"/>
                        <a:ext cx="279400" cy="307975"/>
                      </a:xfrm>
                      <a:prstGeom prst="rect">
                        <a:avLst/>
                      </a:prstGeom>
                    </p:spPr>
                  </p:pic>
                </p:oleObj>
              </mc:Fallback>
            </mc:AlternateContent>
          </a:graphicData>
        </a:graphic>
      </p:graphicFrame>
      <p:cxnSp>
        <p:nvCxnSpPr>
          <p:cNvPr id="43" name="Straight Arrow Connector 42"/>
          <p:cNvCxnSpPr/>
          <p:nvPr/>
        </p:nvCxnSpPr>
        <p:spPr>
          <a:xfrm flipV="1">
            <a:off x="4059721" y="3908711"/>
            <a:ext cx="444874" cy="535997"/>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4" name="Object 43"/>
          <p:cNvGraphicFramePr>
            <a:graphicFrameLocks noChangeAspect="1"/>
          </p:cNvGraphicFramePr>
          <p:nvPr>
            <p:extLst>
              <p:ext uri="{D42A27DB-BD31-4B8C-83A1-F6EECF244321}">
                <p14:modId xmlns:p14="http://schemas.microsoft.com/office/powerpoint/2010/main" val="1395621221"/>
              </p:ext>
            </p:extLst>
          </p:nvPr>
        </p:nvGraphicFramePr>
        <p:xfrm>
          <a:off x="5238926" y="4444708"/>
          <a:ext cx="419100" cy="476250"/>
        </p:xfrm>
        <a:graphic>
          <a:graphicData uri="http://schemas.openxmlformats.org/presentationml/2006/ole">
            <mc:AlternateContent xmlns:mc="http://schemas.openxmlformats.org/markup-compatibility/2006">
              <mc:Choice xmlns:v="urn:schemas-microsoft-com:vml" Requires="v">
                <p:oleObj spid="_x0000_s605435" name="Equation" r:id="rId11" imgW="190500" imgH="215900" progId="Equation.3">
                  <p:embed/>
                </p:oleObj>
              </mc:Choice>
              <mc:Fallback>
                <p:oleObj name="Equation" r:id="rId11" imgW="190500" imgH="215900" progId="Equation.3">
                  <p:embed/>
                  <p:pic>
                    <p:nvPicPr>
                      <p:cNvPr id="0" name=""/>
                      <p:cNvPicPr/>
                      <p:nvPr/>
                    </p:nvPicPr>
                    <p:blipFill>
                      <a:blip r:embed="rId12"/>
                      <a:stretch>
                        <a:fillRect/>
                      </a:stretch>
                    </p:blipFill>
                    <p:spPr>
                      <a:xfrm>
                        <a:off x="5238926" y="4444708"/>
                        <a:ext cx="419100" cy="476250"/>
                      </a:xfrm>
                      <a:prstGeom prst="rect">
                        <a:avLst/>
                      </a:prstGeom>
                    </p:spPr>
                  </p:pic>
                </p:oleObj>
              </mc:Fallback>
            </mc:AlternateContent>
          </a:graphicData>
        </a:graphic>
      </p:graphicFrame>
      <p:cxnSp>
        <p:nvCxnSpPr>
          <p:cNvPr id="45" name="Straight Arrow Connector 44"/>
          <p:cNvCxnSpPr/>
          <p:nvPr/>
        </p:nvCxnSpPr>
        <p:spPr>
          <a:xfrm flipH="1" flipV="1">
            <a:off x="4827885" y="3908711"/>
            <a:ext cx="411041" cy="60295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112392" y="1888637"/>
            <a:ext cx="831478" cy="461665"/>
          </a:xfrm>
          <a:prstGeom prst="rect">
            <a:avLst/>
          </a:prstGeom>
          <a:noFill/>
        </p:spPr>
        <p:txBody>
          <a:bodyPr wrap="none" rtlCol="0">
            <a:spAutoFit/>
          </a:bodyPr>
          <a:lstStyle/>
          <a:p>
            <a:r>
              <a:rPr lang="en-US" sz="2400" dirty="0" smtClean="0"/>
              <a:t>force</a:t>
            </a:r>
            <a:endParaRPr lang="en-US" sz="2400" dirty="0"/>
          </a:p>
        </p:txBody>
      </p:sp>
      <p:sp>
        <p:nvSpPr>
          <p:cNvPr id="47" name="TextBox 46"/>
          <p:cNvSpPr txBox="1"/>
          <p:nvPr/>
        </p:nvSpPr>
        <p:spPr>
          <a:xfrm>
            <a:off x="2840781" y="4459293"/>
            <a:ext cx="889787" cy="461665"/>
          </a:xfrm>
          <a:prstGeom prst="rect">
            <a:avLst/>
          </a:prstGeom>
          <a:noFill/>
        </p:spPr>
        <p:txBody>
          <a:bodyPr wrap="none" rtlCol="0">
            <a:spAutoFit/>
          </a:bodyPr>
          <a:lstStyle/>
          <a:p>
            <a:r>
              <a:rPr lang="en-US" sz="2400" dirty="0" smtClean="0"/>
              <a:t>Noise</a:t>
            </a:r>
            <a:endParaRPr lang="en-US" sz="2400" dirty="0"/>
          </a:p>
        </p:txBody>
      </p:sp>
      <p:sp>
        <p:nvSpPr>
          <p:cNvPr id="48" name="TextBox 47"/>
          <p:cNvSpPr txBox="1"/>
          <p:nvPr/>
        </p:nvSpPr>
        <p:spPr>
          <a:xfrm>
            <a:off x="5666030" y="4491740"/>
            <a:ext cx="2536421" cy="461665"/>
          </a:xfrm>
          <a:prstGeom prst="rect">
            <a:avLst/>
          </a:prstGeom>
          <a:noFill/>
        </p:spPr>
        <p:txBody>
          <a:bodyPr wrap="none" rtlCol="0">
            <a:spAutoFit/>
          </a:bodyPr>
          <a:lstStyle/>
          <a:p>
            <a:r>
              <a:rPr lang="en-US" sz="2400" dirty="0" smtClean="0"/>
              <a:t>Gravitational wave</a:t>
            </a:r>
            <a:endParaRPr lang="en-US" sz="2400" dirty="0"/>
          </a:p>
        </p:txBody>
      </p:sp>
      <p:sp>
        <p:nvSpPr>
          <p:cNvPr id="49" name="TextBox 48"/>
          <p:cNvSpPr txBox="1"/>
          <p:nvPr/>
        </p:nvSpPr>
        <p:spPr>
          <a:xfrm>
            <a:off x="6619563" y="1224773"/>
            <a:ext cx="2524437" cy="369332"/>
          </a:xfrm>
          <a:prstGeom prst="rect">
            <a:avLst/>
          </a:prstGeom>
          <a:noFill/>
        </p:spPr>
        <p:txBody>
          <a:bodyPr wrap="none" rtlCol="0">
            <a:spAutoFit/>
          </a:bodyPr>
          <a:lstStyle/>
          <a:p>
            <a:r>
              <a:rPr lang="en-US" dirty="0" smtClean="0"/>
              <a:t>More detail in G1600412</a:t>
            </a:r>
            <a:endParaRPr lang="en-US" dirty="0"/>
          </a:p>
        </p:txBody>
      </p:sp>
      <p:sp>
        <p:nvSpPr>
          <p:cNvPr id="50" name="Rectangle 49"/>
          <p:cNvSpPr/>
          <p:nvPr/>
        </p:nvSpPr>
        <p:spPr>
          <a:xfrm>
            <a:off x="2134111" y="3321321"/>
            <a:ext cx="1253279" cy="855579"/>
          </a:xfrm>
          <a:prstGeom prst="rect">
            <a:avLst/>
          </a:prstGeom>
          <a:solidFill>
            <a:schemeClr val="accent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S</a:t>
            </a:r>
            <a:r>
              <a:rPr lang="en-US" sz="2400" dirty="0" smtClean="0">
                <a:solidFill>
                  <a:srgbClr val="000000"/>
                </a:solidFill>
              </a:rPr>
              <a:t>:</a:t>
            </a:r>
          </a:p>
          <a:p>
            <a:pPr algn="ctr"/>
            <a:r>
              <a:rPr lang="en-US" sz="2400" dirty="0" smtClean="0">
                <a:solidFill>
                  <a:srgbClr val="000000"/>
                </a:solidFill>
              </a:rPr>
              <a:t>IFO</a:t>
            </a:r>
            <a:endParaRPr lang="en-US" sz="2000" dirty="0">
              <a:solidFill>
                <a:srgbClr val="000000"/>
              </a:solidFill>
            </a:endParaRPr>
          </a:p>
        </p:txBody>
      </p:sp>
      <p:grpSp>
        <p:nvGrpSpPr>
          <p:cNvPr id="52" name="Group 51"/>
          <p:cNvGrpSpPr>
            <a:grpSpLocks noChangeAspect="1"/>
          </p:cNvGrpSpPr>
          <p:nvPr/>
        </p:nvGrpSpPr>
        <p:grpSpPr>
          <a:xfrm>
            <a:off x="4425881" y="3485972"/>
            <a:ext cx="457200" cy="489694"/>
            <a:chOff x="1433513" y="2006411"/>
            <a:chExt cx="548640" cy="587061"/>
          </a:xfrm>
        </p:grpSpPr>
        <p:sp>
          <p:nvSpPr>
            <p:cNvPr id="55" name="Oval 54"/>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62" name="TextBox 61"/>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spTree>
    <p:extLst>
      <p:ext uri="{BB962C8B-B14F-4D97-AF65-F5344CB8AC3E}">
        <p14:creationId xmlns:p14="http://schemas.microsoft.com/office/powerpoint/2010/main" val="2486634556"/>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Nyquist plot</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133</a:t>
            </a:fld>
            <a:endParaRPr lang="en-US"/>
          </a:p>
        </p:txBody>
      </p:sp>
      <p:pic>
        <p:nvPicPr>
          <p:cNvPr id="6" name="Picture 5"/>
          <p:cNvPicPr>
            <a:picLocks noChangeAspect="1"/>
          </p:cNvPicPr>
          <p:nvPr/>
        </p:nvPicPr>
        <p:blipFill>
          <a:blip r:embed="rId3"/>
          <a:stretch>
            <a:fillRect/>
          </a:stretch>
        </p:blipFill>
        <p:spPr>
          <a:xfrm>
            <a:off x="2580760" y="2851374"/>
            <a:ext cx="4534665" cy="3134254"/>
          </a:xfrm>
          <a:prstGeom prst="rect">
            <a:avLst/>
          </a:prstGeom>
        </p:spPr>
      </p:pic>
      <p:sp>
        <p:nvSpPr>
          <p:cNvPr id="7" name="TextBox 6"/>
          <p:cNvSpPr txBox="1"/>
          <p:nvPr/>
        </p:nvSpPr>
        <p:spPr>
          <a:xfrm>
            <a:off x="892726" y="1405063"/>
            <a:ext cx="7697991" cy="1200328"/>
          </a:xfrm>
          <a:prstGeom prst="rect">
            <a:avLst/>
          </a:prstGeom>
          <a:noFill/>
        </p:spPr>
        <p:txBody>
          <a:bodyPr wrap="none" rtlCol="0">
            <a:spAutoFit/>
          </a:bodyPr>
          <a:lstStyle/>
          <a:p>
            <a:pPr marL="342900" indent="-342900">
              <a:buFont typeface="Arial"/>
              <a:buChar char="•"/>
            </a:pPr>
            <a:r>
              <a:rPr lang="en-US" sz="2400" dirty="0" smtClean="0"/>
              <a:t>These plots are traditionally shown over Nichols plots, </a:t>
            </a:r>
          </a:p>
          <a:p>
            <a:r>
              <a:rPr lang="en-US" sz="2400" dirty="0" smtClean="0"/>
              <a:t>but are harder to look at since they can’t be put in </a:t>
            </a:r>
            <a:r>
              <a:rPr lang="en-US" sz="2400" dirty="0" err="1" smtClean="0"/>
              <a:t>logspace</a:t>
            </a:r>
            <a:r>
              <a:rPr lang="en-US" sz="2400" dirty="0" smtClean="0"/>
              <a:t>.</a:t>
            </a:r>
          </a:p>
          <a:p>
            <a:pPr marL="342900" indent="-342900">
              <a:buFont typeface="Arial"/>
              <a:buChar char="•"/>
            </a:pPr>
            <a:r>
              <a:rPr lang="en-US" sz="2400" dirty="0" smtClean="0"/>
              <a:t>Stability is achieved by not circling the -1 point</a:t>
            </a:r>
          </a:p>
        </p:txBody>
      </p:sp>
      <p:sp>
        <p:nvSpPr>
          <p:cNvPr id="8" name="TextBox 7"/>
          <p:cNvSpPr txBox="1"/>
          <p:nvPr/>
        </p:nvSpPr>
        <p:spPr>
          <a:xfrm>
            <a:off x="653819" y="6356350"/>
            <a:ext cx="7455887" cy="400110"/>
          </a:xfrm>
          <a:prstGeom prst="rect">
            <a:avLst/>
          </a:prstGeom>
          <a:noFill/>
        </p:spPr>
        <p:txBody>
          <a:bodyPr wrap="none" rtlCol="0">
            <a:spAutoFit/>
          </a:bodyPr>
          <a:lstStyle/>
          <a:p>
            <a:pPr marL="285750" indent="-285750">
              <a:buFont typeface="Arial"/>
              <a:buChar char="•"/>
            </a:pPr>
            <a:r>
              <a:rPr lang="en-US" sz="2000" dirty="0" smtClean="0"/>
              <a:t>If a plant has unstable poles, then the rules change. See Ogata text.</a:t>
            </a:r>
            <a:endParaRPr lang="en-US" sz="2000" dirty="0"/>
          </a:p>
        </p:txBody>
      </p:sp>
    </p:spTree>
    <p:extLst>
      <p:ext uri="{BB962C8B-B14F-4D97-AF65-F5344CB8AC3E}">
        <p14:creationId xmlns:p14="http://schemas.microsoft.com/office/powerpoint/2010/main" val="3704754976"/>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134</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608364266"/>
              </p:ext>
            </p:extLst>
          </p:nvPr>
        </p:nvGraphicFramePr>
        <p:xfrm>
          <a:off x="2763798" y="1520825"/>
          <a:ext cx="3189045" cy="1409814"/>
        </p:xfrm>
        <a:graphic>
          <a:graphicData uri="http://schemas.openxmlformats.org/presentationml/2006/ole">
            <mc:AlternateContent xmlns:mc="http://schemas.openxmlformats.org/markup-compatibility/2006">
              <mc:Choice xmlns:v="urn:schemas-microsoft-com:vml" Requires="v">
                <p:oleObj spid="_x0000_s630807" name="Equation" r:id="rId4" imgW="977900" imgH="431800" progId="Equation.3">
                  <p:embed/>
                </p:oleObj>
              </mc:Choice>
              <mc:Fallback>
                <p:oleObj name="Equation" r:id="rId4" imgW="977900" imgH="431800" progId="Equation.3">
                  <p:embed/>
                  <p:pic>
                    <p:nvPicPr>
                      <p:cNvPr id="0" name=""/>
                      <p:cNvPicPr/>
                      <p:nvPr/>
                    </p:nvPicPr>
                    <p:blipFill>
                      <a:blip r:embed="rId5"/>
                      <a:stretch>
                        <a:fillRect/>
                      </a:stretch>
                    </p:blipFill>
                    <p:spPr>
                      <a:xfrm>
                        <a:off x="2763798" y="1520825"/>
                        <a:ext cx="3189045" cy="1409814"/>
                      </a:xfrm>
                      <a:prstGeom prst="rect">
                        <a:avLst/>
                      </a:prstGeom>
                      <a:ln>
                        <a:noFill/>
                      </a:ln>
                    </p:spPr>
                  </p:pic>
                </p:oleObj>
              </mc:Fallback>
            </mc:AlternateContent>
          </a:graphicData>
        </a:graphic>
      </p:graphicFrame>
      <p:sp>
        <p:nvSpPr>
          <p:cNvPr id="6" name="Rectangle 5"/>
          <p:cNvSpPr/>
          <p:nvPr/>
        </p:nvSpPr>
        <p:spPr>
          <a:xfrm>
            <a:off x="3504946" y="1520826"/>
            <a:ext cx="1538756" cy="149529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3813" y="3722001"/>
            <a:ext cx="9144000" cy="830997"/>
          </a:xfrm>
          <a:prstGeom prst="rect">
            <a:avLst/>
          </a:prstGeom>
          <a:noFill/>
        </p:spPr>
        <p:txBody>
          <a:bodyPr wrap="square" rtlCol="0">
            <a:spAutoFit/>
          </a:bodyPr>
          <a:lstStyle/>
          <a:p>
            <a:r>
              <a:rPr lang="en-US" sz="2400" i="1" dirty="0" smtClean="0"/>
              <a:t>S</a:t>
            </a:r>
            <a:r>
              <a:rPr lang="en-US" sz="2400" dirty="0" smtClean="0"/>
              <a:t> is called the ‘sensitivity’ </a:t>
            </a:r>
            <a:r>
              <a:rPr lang="en-US" sz="2400" dirty="0"/>
              <a:t>TF </a:t>
            </a:r>
            <a:r>
              <a:rPr lang="en-US" sz="2400" dirty="0" smtClean="0"/>
              <a:t>and is common to all closed loop TFs in a loop</a:t>
            </a:r>
            <a:endParaRPr lang="en-US" sz="2400" dirty="0"/>
          </a:p>
        </p:txBody>
      </p:sp>
      <p:sp>
        <p:nvSpPr>
          <p:cNvPr id="9" name="Title 1"/>
          <p:cNvSpPr>
            <a:spLocks noGrp="1"/>
          </p:cNvSpPr>
          <p:nvPr>
            <p:ph type="title"/>
          </p:nvPr>
        </p:nvSpPr>
        <p:spPr>
          <a:xfrm>
            <a:off x="457200" y="30418"/>
            <a:ext cx="8229600" cy="1143000"/>
          </a:xfrm>
        </p:spPr>
        <p:txBody>
          <a:bodyPr/>
          <a:lstStyle/>
          <a:p>
            <a:r>
              <a:rPr lang="en-US" dirty="0" smtClean="0"/>
              <a:t>Closed Loop TFs</a:t>
            </a:r>
            <a:endParaRPr lang="en-US" dirty="0"/>
          </a:p>
        </p:txBody>
      </p:sp>
      <p:grpSp>
        <p:nvGrpSpPr>
          <p:cNvPr id="10" name="Group 9"/>
          <p:cNvGrpSpPr/>
          <p:nvPr/>
        </p:nvGrpSpPr>
        <p:grpSpPr>
          <a:xfrm>
            <a:off x="23813" y="0"/>
            <a:ext cx="9144000" cy="1213015"/>
            <a:chOff x="23813" y="0"/>
            <a:chExt cx="9144000" cy="1213015"/>
          </a:xfrm>
        </p:grpSpPr>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2" name="Straight Connector 11"/>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4098926" y="3041265"/>
            <a:ext cx="436876" cy="523220"/>
          </a:xfrm>
          <a:prstGeom prst="rect">
            <a:avLst/>
          </a:prstGeom>
          <a:noFill/>
        </p:spPr>
        <p:txBody>
          <a:bodyPr wrap="none" rtlCol="0">
            <a:spAutoFit/>
          </a:bodyPr>
          <a:lstStyle/>
          <a:p>
            <a:r>
              <a:rPr lang="en-US" sz="2800" i="1" dirty="0" smtClean="0"/>
              <a:t>S</a:t>
            </a:r>
            <a:endParaRPr lang="en-US" sz="2800" i="1" dirty="0"/>
          </a:p>
        </p:txBody>
      </p:sp>
    </p:spTree>
    <p:extLst>
      <p:ext uri="{BB962C8B-B14F-4D97-AF65-F5344CB8AC3E}">
        <p14:creationId xmlns:p14="http://schemas.microsoft.com/office/powerpoint/2010/main" val="3815049975"/>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713"/>
            <a:ext cx="8229600" cy="1143000"/>
          </a:xfrm>
        </p:spPr>
        <p:txBody>
          <a:bodyPr/>
          <a:lstStyle/>
          <a:p>
            <a:r>
              <a:rPr lang="en-US" dirty="0" smtClean="0"/>
              <a:t>Another explanation for causality</a:t>
            </a:r>
            <a:endParaRPr lang="en-US" dirty="0"/>
          </a:p>
        </p:txBody>
      </p:sp>
      <p:sp>
        <p:nvSpPr>
          <p:cNvPr id="4" name="Rectangle 3"/>
          <p:cNvSpPr/>
          <p:nvPr/>
        </p:nvSpPr>
        <p:spPr>
          <a:xfrm>
            <a:off x="1760275" y="1244900"/>
            <a:ext cx="5834053" cy="3596402"/>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1936303" y="1559271"/>
            <a:ext cx="5293398" cy="3118558"/>
          </a:xfrm>
          <a:custGeom>
            <a:avLst/>
            <a:gdLst>
              <a:gd name="connsiteX0" fmla="*/ 0 w 3734298"/>
              <a:gd name="connsiteY0" fmla="*/ 1672453 h 1672453"/>
              <a:gd name="connsiteX1" fmla="*/ 377202 w 3734298"/>
              <a:gd name="connsiteY1" fmla="*/ 1094010 h 1672453"/>
              <a:gd name="connsiteX2" fmla="*/ 1169326 w 3734298"/>
              <a:gd name="connsiteY2" fmla="*/ 1358082 h 1672453"/>
              <a:gd name="connsiteX3" fmla="*/ 1735128 w 3734298"/>
              <a:gd name="connsiteY3" fmla="*/ 1068860 h 1672453"/>
              <a:gd name="connsiteX4" fmla="*/ 2502105 w 3734298"/>
              <a:gd name="connsiteY4" fmla="*/ 829939 h 1672453"/>
              <a:gd name="connsiteX5" fmla="*/ 2552399 w 3734298"/>
              <a:gd name="connsiteY5" fmla="*/ 477843 h 1672453"/>
              <a:gd name="connsiteX6" fmla="*/ 3734298 w 3734298"/>
              <a:gd name="connsiteY6" fmla="*/ 0 h 1672453"/>
              <a:gd name="connsiteX7" fmla="*/ 3734298 w 3734298"/>
              <a:gd name="connsiteY7" fmla="*/ 0 h 1672453"/>
              <a:gd name="connsiteX0" fmla="*/ 0 w 3734298"/>
              <a:gd name="connsiteY0" fmla="*/ 1672453 h 1672453"/>
              <a:gd name="connsiteX1" fmla="*/ 377202 w 3734298"/>
              <a:gd name="connsiteY1" fmla="*/ 1094010 h 1672453"/>
              <a:gd name="connsiteX2" fmla="*/ 1169326 w 3734298"/>
              <a:gd name="connsiteY2" fmla="*/ 1358082 h 1672453"/>
              <a:gd name="connsiteX3" fmla="*/ 1735128 w 3734298"/>
              <a:gd name="connsiteY3" fmla="*/ 1068860 h 1672453"/>
              <a:gd name="connsiteX4" fmla="*/ 2502105 w 3734298"/>
              <a:gd name="connsiteY4" fmla="*/ 829939 h 1672453"/>
              <a:gd name="connsiteX5" fmla="*/ 2766146 w 3734298"/>
              <a:gd name="connsiteY5" fmla="*/ 427544 h 1672453"/>
              <a:gd name="connsiteX6" fmla="*/ 3734298 w 3734298"/>
              <a:gd name="connsiteY6" fmla="*/ 0 h 1672453"/>
              <a:gd name="connsiteX7" fmla="*/ 3734298 w 3734298"/>
              <a:gd name="connsiteY7" fmla="*/ 0 h 167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4298" h="1672453">
                <a:moveTo>
                  <a:pt x="0" y="1672453"/>
                </a:moveTo>
                <a:cubicBezTo>
                  <a:pt x="91157" y="1409429"/>
                  <a:pt x="182314" y="1146405"/>
                  <a:pt x="377202" y="1094010"/>
                </a:cubicBezTo>
                <a:cubicBezTo>
                  <a:pt x="572090" y="1041615"/>
                  <a:pt x="943005" y="1362274"/>
                  <a:pt x="1169326" y="1358082"/>
                </a:cubicBezTo>
                <a:cubicBezTo>
                  <a:pt x="1395647" y="1353890"/>
                  <a:pt x="1512998" y="1156884"/>
                  <a:pt x="1735128" y="1068860"/>
                </a:cubicBezTo>
                <a:cubicBezTo>
                  <a:pt x="1957258" y="980836"/>
                  <a:pt x="2330269" y="936825"/>
                  <a:pt x="2502105" y="829939"/>
                </a:cubicBezTo>
                <a:cubicBezTo>
                  <a:pt x="2673941" y="723053"/>
                  <a:pt x="2560781" y="565867"/>
                  <a:pt x="2766146" y="427544"/>
                </a:cubicBezTo>
                <a:cubicBezTo>
                  <a:pt x="2971511" y="289221"/>
                  <a:pt x="3572939" y="71257"/>
                  <a:pt x="3734298" y="0"/>
                </a:cubicBezTo>
                <a:lnTo>
                  <a:pt x="3734298" y="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Oval 12"/>
          <p:cNvSpPr/>
          <p:nvPr/>
        </p:nvSpPr>
        <p:spPr>
          <a:xfrm>
            <a:off x="4318960" y="3432920"/>
            <a:ext cx="213747" cy="21377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666663" y="3949990"/>
            <a:ext cx="213747" cy="21377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125177" y="3181422"/>
            <a:ext cx="213747" cy="21377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stCxn id="14" idx="4"/>
          </p:cNvCxnSpPr>
          <p:nvPr/>
        </p:nvCxnSpPr>
        <p:spPr>
          <a:xfrm>
            <a:off x="3773537" y="4163762"/>
            <a:ext cx="11054" cy="67754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441446" y="3646692"/>
            <a:ext cx="11054" cy="119461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41372" y="3395194"/>
            <a:ext cx="11054" cy="144610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139269" y="4853873"/>
            <a:ext cx="391754" cy="461665"/>
          </a:xfrm>
          <a:prstGeom prst="rect">
            <a:avLst/>
          </a:prstGeom>
          <a:noFill/>
        </p:spPr>
        <p:txBody>
          <a:bodyPr wrap="none" rtlCol="0">
            <a:spAutoFit/>
          </a:bodyPr>
          <a:lstStyle/>
          <a:p>
            <a:r>
              <a:rPr lang="en-US" sz="2400" dirty="0" smtClean="0"/>
              <a:t>t</a:t>
            </a:r>
            <a:r>
              <a:rPr lang="en-US" sz="2400" baseline="-25000" dirty="0" smtClean="0"/>
              <a:t>0</a:t>
            </a:r>
            <a:endParaRPr lang="en-US" sz="2400" dirty="0"/>
          </a:p>
        </p:txBody>
      </p:sp>
      <p:sp>
        <p:nvSpPr>
          <p:cNvPr id="25" name="TextBox 24"/>
          <p:cNvSpPr txBox="1"/>
          <p:nvPr/>
        </p:nvSpPr>
        <p:spPr>
          <a:xfrm>
            <a:off x="4318960" y="4853873"/>
            <a:ext cx="454572" cy="461665"/>
          </a:xfrm>
          <a:prstGeom prst="rect">
            <a:avLst/>
          </a:prstGeom>
          <a:noFill/>
        </p:spPr>
        <p:txBody>
          <a:bodyPr wrap="none" rtlCol="0">
            <a:spAutoFit/>
          </a:bodyPr>
          <a:lstStyle/>
          <a:p>
            <a:r>
              <a:rPr lang="en-US" sz="2400" dirty="0" smtClean="0"/>
              <a:t>t</a:t>
            </a:r>
            <a:r>
              <a:rPr lang="en-US" sz="2400" baseline="-25000" dirty="0" smtClean="0"/>
              <a:t>-1</a:t>
            </a:r>
            <a:endParaRPr lang="en-US" sz="2400" dirty="0"/>
          </a:p>
        </p:txBody>
      </p:sp>
      <p:sp>
        <p:nvSpPr>
          <p:cNvPr id="26" name="TextBox 25"/>
          <p:cNvSpPr txBox="1"/>
          <p:nvPr/>
        </p:nvSpPr>
        <p:spPr>
          <a:xfrm>
            <a:off x="3602526" y="4864346"/>
            <a:ext cx="454572" cy="461665"/>
          </a:xfrm>
          <a:prstGeom prst="rect">
            <a:avLst/>
          </a:prstGeom>
          <a:noFill/>
        </p:spPr>
        <p:txBody>
          <a:bodyPr wrap="none" rtlCol="0">
            <a:spAutoFit/>
          </a:bodyPr>
          <a:lstStyle/>
          <a:p>
            <a:r>
              <a:rPr lang="en-US" sz="2400" dirty="0" smtClean="0"/>
              <a:t>t</a:t>
            </a:r>
            <a:r>
              <a:rPr lang="en-US" sz="2400" baseline="-25000" dirty="0" smtClean="0"/>
              <a:t>-2</a:t>
            </a:r>
            <a:endParaRPr lang="en-US" sz="2400" dirty="0"/>
          </a:p>
        </p:txBody>
      </p:sp>
      <p:sp>
        <p:nvSpPr>
          <p:cNvPr id="27" name="TextBox 26"/>
          <p:cNvSpPr txBox="1"/>
          <p:nvPr/>
        </p:nvSpPr>
        <p:spPr>
          <a:xfrm>
            <a:off x="4155139" y="5295567"/>
            <a:ext cx="755135" cy="461665"/>
          </a:xfrm>
          <a:prstGeom prst="rect">
            <a:avLst/>
          </a:prstGeom>
          <a:noFill/>
        </p:spPr>
        <p:txBody>
          <a:bodyPr wrap="none" rtlCol="0">
            <a:spAutoFit/>
          </a:bodyPr>
          <a:lstStyle/>
          <a:p>
            <a:r>
              <a:rPr lang="en-US" sz="2400" dirty="0" smtClean="0"/>
              <a:t>time</a:t>
            </a:r>
            <a:endParaRPr lang="en-US" sz="2400" dirty="0"/>
          </a:p>
        </p:txBody>
      </p:sp>
      <p:sp>
        <p:nvSpPr>
          <p:cNvPr id="28" name="TextBox 27"/>
          <p:cNvSpPr txBox="1"/>
          <p:nvPr/>
        </p:nvSpPr>
        <p:spPr>
          <a:xfrm rot="16200000">
            <a:off x="727128" y="2977767"/>
            <a:ext cx="1206580" cy="461665"/>
          </a:xfrm>
          <a:prstGeom prst="rect">
            <a:avLst/>
          </a:prstGeom>
          <a:noFill/>
        </p:spPr>
        <p:txBody>
          <a:bodyPr wrap="none" rtlCol="0">
            <a:spAutoFit/>
          </a:bodyPr>
          <a:lstStyle/>
          <a:p>
            <a:r>
              <a:rPr lang="en-US" sz="2400" dirty="0" smtClean="0"/>
              <a:t>Signal: x</a:t>
            </a:r>
            <a:endParaRPr lang="en-US" sz="2400" dirty="0"/>
          </a:p>
        </p:txBody>
      </p:sp>
      <p:graphicFrame>
        <p:nvGraphicFramePr>
          <p:cNvPr id="29" name="Object 28"/>
          <p:cNvGraphicFramePr>
            <a:graphicFrameLocks noChangeAspect="1"/>
          </p:cNvGraphicFramePr>
          <p:nvPr>
            <p:extLst>
              <p:ext uri="{D42A27DB-BD31-4B8C-83A1-F6EECF244321}">
                <p14:modId xmlns:p14="http://schemas.microsoft.com/office/powerpoint/2010/main" val="1250843377"/>
              </p:ext>
            </p:extLst>
          </p:nvPr>
        </p:nvGraphicFramePr>
        <p:xfrm>
          <a:off x="2180026" y="1559271"/>
          <a:ext cx="2138934" cy="1087220"/>
        </p:xfrm>
        <a:graphic>
          <a:graphicData uri="http://schemas.openxmlformats.org/presentationml/2006/ole">
            <mc:AlternateContent xmlns:mc="http://schemas.openxmlformats.org/markup-compatibility/2006">
              <mc:Choice xmlns:v="urn:schemas-microsoft-com:vml" Requires="v">
                <p:oleObj spid="_x0000_s149411" name="Equation" r:id="rId4" imgW="850900" imgH="431800" progId="Equation.3">
                  <p:embed/>
                </p:oleObj>
              </mc:Choice>
              <mc:Fallback>
                <p:oleObj name="Equation" r:id="rId4" imgW="850900" imgH="431800" progId="Equation.3">
                  <p:embed/>
                  <p:pic>
                    <p:nvPicPr>
                      <p:cNvPr id="0" name=""/>
                      <p:cNvPicPr/>
                      <p:nvPr/>
                    </p:nvPicPr>
                    <p:blipFill>
                      <a:blip r:embed="rId5"/>
                      <a:stretch>
                        <a:fillRect/>
                      </a:stretch>
                    </p:blipFill>
                    <p:spPr>
                      <a:xfrm>
                        <a:off x="2180026" y="1559271"/>
                        <a:ext cx="2138934" cy="1087220"/>
                      </a:xfrm>
                      <a:prstGeom prst="rect">
                        <a:avLst/>
                      </a:prstGeom>
                      <a:ln>
                        <a:noFill/>
                      </a:ln>
                    </p:spPr>
                  </p:pic>
                </p:oleObj>
              </mc:Fallback>
            </mc:AlternateContent>
          </a:graphicData>
        </a:graphic>
      </p:graphicFrame>
      <p:sp>
        <p:nvSpPr>
          <p:cNvPr id="30" name="TextBox 29"/>
          <p:cNvSpPr txBox="1"/>
          <p:nvPr/>
        </p:nvSpPr>
        <p:spPr>
          <a:xfrm>
            <a:off x="0" y="5685319"/>
            <a:ext cx="9144000" cy="1200329"/>
          </a:xfrm>
          <a:prstGeom prst="rect">
            <a:avLst/>
          </a:prstGeom>
          <a:noFill/>
        </p:spPr>
        <p:txBody>
          <a:bodyPr wrap="square" rtlCol="0">
            <a:spAutoFit/>
          </a:bodyPr>
          <a:lstStyle/>
          <a:p>
            <a:r>
              <a:rPr lang="en-US" dirty="0" smtClean="0"/>
              <a:t>A zero-pole pair (where the pole is at higher </a:t>
            </a:r>
            <a:r>
              <a:rPr lang="en-US" dirty="0" err="1" smtClean="0"/>
              <a:t>freq</a:t>
            </a:r>
            <a:r>
              <a:rPr lang="en-US" dirty="0" smtClean="0"/>
              <a:t>) is like a derivative approximation, where the pole determines the effective sampling time. Deleting the pole is the same as setting it to infinite frequency, which makes the time step = 0, which means we’d effectively be seeing the future by knowing the slope instantaneously.</a:t>
            </a:r>
            <a:endParaRPr lang="en-US" dirty="0"/>
          </a:p>
        </p:txBody>
      </p:sp>
    </p:spTree>
    <p:extLst>
      <p:ext uri="{BB962C8B-B14F-4D97-AF65-F5344CB8AC3E}">
        <p14:creationId xmlns:p14="http://schemas.microsoft.com/office/powerpoint/2010/main" val="3439120817"/>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Lecture 3</a:t>
            </a:r>
            <a:endParaRPr lang="en-US" dirty="0"/>
          </a:p>
        </p:txBody>
      </p:sp>
      <p:sp>
        <p:nvSpPr>
          <p:cNvPr id="5" name="Subtitle 4"/>
          <p:cNvSpPr>
            <a:spLocks noGrp="1"/>
          </p:cNvSpPr>
          <p:nvPr>
            <p:ph type="subTitle" idx="1"/>
          </p:nvPr>
        </p:nvSpPr>
        <p:spPr>
          <a:xfrm>
            <a:off x="1371600" y="3886200"/>
            <a:ext cx="6400800" cy="2470150"/>
          </a:xfrm>
        </p:spPr>
        <p:txBody>
          <a:bodyPr>
            <a:noAutofit/>
          </a:bodyPr>
          <a:lstStyle/>
          <a:p>
            <a:r>
              <a:rPr lang="en-US" sz="2400" dirty="0"/>
              <a:t>Digital </a:t>
            </a:r>
            <a:r>
              <a:rPr lang="en-US" sz="2400" dirty="0" smtClean="0"/>
              <a:t>Control</a:t>
            </a:r>
          </a:p>
          <a:p>
            <a:pPr algn="l"/>
            <a:r>
              <a:rPr lang="en-US" sz="2400" dirty="0" smtClean="0"/>
              <a:t>				- Part 1: Sampling</a:t>
            </a:r>
          </a:p>
          <a:p>
            <a:pPr algn="l"/>
            <a:r>
              <a:rPr lang="en-US" sz="2400" dirty="0" smtClean="0"/>
              <a:t>				- Part 2: User interface</a:t>
            </a:r>
          </a:p>
          <a:p>
            <a:pPr algn="l"/>
            <a:r>
              <a:rPr lang="en-US" sz="2400" dirty="0" smtClean="0"/>
              <a:t>				- Part 3: Digital time &amp; </a:t>
            </a:r>
          </a:p>
          <a:p>
            <a:pPr algn="l"/>
            <a:r>
              <a:rPr lang="en-US" sz="2400" dirty="0"/>
              <a:t>	</a:t>
            </a:r>
            <a:r>
              <a:rPr lang="en-US" sz="2400" dirty="0" smtClean="0"/>
              <a:t>			frequency domain</a:t>
            </a:r>
            <a:endParaRPr lang="en-US" sz="2400" dirty="0"/>
          </a:p>
        </p:txBody>
      </p:sp>
      <p:sp>
        <p:nvSpPr>
          <p:cNvPr id="3" name="Slide Number Placeholder 2"/>
          <p:cNvSpPr>
            <a:spLocks noGrp="1"/>
          </p:cNvSpPr>
          <p:nvPr>
            <p:ph type="sldNum" sz="quarter" idx="12"/>
          </p:nvPr>
        </p:nvSpPr>
        <p:spPr/>
        <p:txBody>
          <a:bodyPr/>
          <a:lstStyle/>
          <a:p>
            <a:fld id="{22033EDB-169B-9A40-BDA9-44EE0641E66E}" type="slidenum">
              <a:rPr lang="en-US" smtClean="0"/>
              <a:t>136</a:t>
            </a:fld>
            <a:endParaRPr lang="en-US"/>
          </a:p>
        </p:txBody>
      </p:sp>
      <p:sp>
        <p:nvSpPr>
          <p:cNvPr id="6" name="TextBox 5"/>
          <p:cNvSpPr txBox="1"/>
          <p:nvPr/>
        </p:nvSpPr>
        <p:spPr>
          <a:xfrm>
            <a:off x="3915707" y="6363901"/>
            <a:ext cx="1149248" cy="369332"/>
          </a:xfrm>
          <a:prstGeom prst="rect">
            <a:avLst/>
          </a:prstGeom>
          <a:noFill/>
        </p:spPr>
        <p:txBody>
          <a:bodyPr wrap="none" rtlCol="0">
            <a:spAutoFit/>
          </a:bodyPr>
          <a:lstStyle/>
          <a:p>
            <a:r>
              <a:rPr lang="en-US" dirty="0" smtClean="0"/>
              <a:t>G1600726</a:t>
            </a:r>
            <a:endParaRPr lang="en-US" dirty="0"/>
          </a:p>
        </p:txBody>
      </p:sp>
    </p:spTree>
    <p:extLst>
      <p:ext uri="{BB962C8B-B14F-4D97-AF65-F5344CB8AC3E}">
        <p14:creationId xmlns:p14="http://schemas.microsoft.com/office/powerpoint/2010/main" val="1859692576"/>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Lecture 3</a:t>
            </a:r>
            <a:endParaRPr lang="en-US" dirty="0"/>
          </a:p>
        </p:txBody>
      </p:sp>
      <p:sp>
        <p:nvSpPr>
          <p:cNvPr id="5" name="Subtitle 4"/>
          <p:cNvSpPr>
            <a:spLocks noGrp="1"/>
          </p:cNvSpPr>
          <p:nvPr>
            <p:ph type="subTitle" idx="1"/>
          </p:nvPr>
        </p:nvSpPr>
        <p:spPr>
          <a:xfrm>
            <a:off x="1371600" y="3886200"/>
            <a:ext cx="6400800" cy="2470150"/>
          </a:xfrm>
        </p:spPr>
        <p:txBody>
          <a:bodyPr>
            <a:noAutofit/>
          </a:bodyPr>
          <a:lstStyle/>
          <a:p>
            <a:r>
              <a:rPr lang="en-US" dirty="0"/>
              <a:t>Digital </a:t>
            </a:r>
            <a:r>
              <a:rPr lang="en-US" dirty="0" smtClean="0"/>
              <a:t>Control</a:t>
            </a:r>
          </a:p>
          <a:p>
            <a:pPr algn="l"/>
            <a:r>
              <a:rPr lang="en-US" dirty="0" smtClean="0"/>
              <a:t>				- Part 1: Sampling</a:t>
            </a:r>
          </a:p>
        </p:txBody>
      </p:sp>
      <p:sp>
        <p:nvSpPr>
          <p:cNvPr id="3" name="Slide Number Placeholder 2"/>
          <p:cNvSpPr>
            <a:spLocks noGrp="1"/>
          </p:cNvSpPr>
          <p:nvPr>
            <p:ph type="sldNum" sz="quarter" idx="12"/>
          </p:nvPr>
        </p:nvSpPr>
        <p:spPr/>
        <p:txBody>
          <a:bodyPr/>
          <a:lstStyle/>
          <a:p>
            <a:fld id="{22033EDB-169B-9A40-BDA9-44EE0641E66E}" type="slidenum">
              <a:rPr lang="en-US" smtClean="0"/>
              <a:t>137</a:t>
            </a:fld>
            <a:endParaRPr lang="en-US"/>
          </a:p>
        </p:txBody>
      </p:sp>
      <p:sp>
        <p:nvSpPr>
          <p:cNvPr id="6" name="TextBox 5"/>
          <p:cNvSpPr txBox="1"/>
          <p:nvPr/>
        </p:nvSpPr>
        <p:spPr>
          <a:xfrm>
            <a:off x="3915707" y="6363901"/>
            <a:ext cx="1149248" cy="369332"/>
          </a:xfrm>
          <a:prstGeom prst="rect">
            <a:avLst/>
          </a:prstGeom>
          <a:noFill/>
        </p:spPr>
        <p:txBody>
          <a:bodyPr wrap="none" rtlCol="0">
            <a:spAutoFit/>
          </a:bodyPr>
          <a:lstStyle/>
          <a:p>
            <a:r>
              <a:rPr lang="en-US" dirty="0" smtClean="0"/>
              <a:t>G1600726</a:t>
            </a:r>
            <a:endParaRPr lang="en-US" dirty="0"/>
          </a:p>
        </p:txBody>
      </p:sp>
    </p:spTree>
    <p:extLst>
      <p:ext uri="{BB962C8B-B14F-4D97-AF65-F5344CB8AC3E}">
        <p14:creationId xmlns:p14="http://schemas.microsoft.com/office/powerpoint/2010/main" val="864355154"/>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r>
              <a:rPr lang="en-US" dirty="0" smtClean="0">
                <a:latin typeface="Arial" charset="0"/>
              </a:rPr>
              <a:t>Digital Feedback Signal Flow</a:t>
            </a:r>
            <a:endParaRPr lang="en-US" dirty="0">
              <a:latin typeface="Arial" charset="0"/>
            </a:endParaRPr>
          </a:p>
        </p:txBody>
      </p:sp>
      <p:sp>
        <p:nvSpPr>
          <p:cNvPr id="4" name="Rectangle 3"/>
          <p:cNvSpPr/>
          <p:nvPr/>
        </p:nvSpPr>
        <p:spPr bwMode="auto">
          <a:xfrm>
            <a:off x="76199" y="2819400"/>
            <a:ext cx="1193845" cy="198120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Plant</a:t>
            </a:r>
            <a:endParaRPr lang="en-US" b="1" dirty="0"/>
          </a:p>
        </p:txBody>
      </p:sp>
      <p:sp>
        <p:nvSpPr>
          <p:cNvPr id="5" name="Rectangle 4"/>
          <p:cNvSpPr/>
          <p:nvPr/>
        </p:nvSpPr>
        <p:spPr bwMode="auto">
          <a:xfrm>
            <a:off x="7803580" y="2743200"/>
            <a:ext cx="1197864" cy="2057400"/>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Control and User Interface</a:t>
            </a:r>
            <a:endParaRPr lang="en-US" b="1" dirty="0"/>
          </a:p>
        </p:txBody>
      </p:sp>
      <p:sp>
        <p:nvSpPr>
          <p:cNvPr id="7" name="Rectangle 6"/>
          <p:cNvSpPr/>
          <p:nvPr/>
        </p:nvSpPr>
        <p:spPr bwMode="auto">
          <a:xfrm>
            <a:off x="708682" y="1752600"/>
            <a:ext cx="10668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Sensor</a:t>
            </a:r>
            <a:endParaRPr lang="en-US" b="1" dirty="0"/>
          </a:p>
        </p:txBody>
      </p:sp>
      <p:sp>
        <p:nvSpPr>
          <p:cNvPr id="8" name="Rectangle 7"/>
          <p:cNvSpPr/>
          <p:nvPr/>
        </p:nvSpPr>
        <p:spPr bwMode="auto">
          <a:xfrm>
            <a:off x="708682" y="5334000"/>
            <a:ext cx="10668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Actuator</a:t>
            </a:r>
            <a:endParaRPr lang="en-US" b="1" dirty="0"/>
          </a:p>
        </p:txBody>
      </p:sp>
      <p:sp>
        <p:nvSpPr>
          <p:cNvPr id="10" name="Rectangle 9"/>
          <p:cNvSpPr/>
          <p:nvPr/>
        </p:nvSpPr>
        <p:spPr bwMode="auto">
          <a:xfrm>
            <a:off x="2133600" y="1752600"/>
            <a:ext cx="13716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Anti-alias</a:t>
            </a:r>
            <a:endParaRPr lang="en-US" b="1" dirty="0"/>
          </a:p>
        </p:txBody>
      </p:sp>
      <p:sp>
        <p:nvSpPr>
          <p:cNvPr id="11" name="Rectangle 10"/>
          <p:cNvSpPr/>
          <p:nvPr/>
        </p:nvSpPr>
        <p:spPr bwMode="auto">
          <a:xfrm>
            <a:off x="2133600" y="5334000"/>
            <a:ext cx="13716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Anti-image</a:t>
            </a:r>
            <a:endParaRPr lang="en-US" b="1" dirty="0"/>
          </a:p>
        </p:txBody>
      </p:sp>
      <p:sp>
        <p:nvSpPr>
          <p:cNvPr id="13" name="Rectangle 12"/>
          <p:cNvSpPr/>
          <p:nvPr/>
        </p:nvSpPr>
        <p:spPr bwMode="auto">
          <a:xfrm>
            <a:off x="4953000" y="1752600"/>
            <a:ext cx="12192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smtClean="0"/>
              <a:t>Compens-ation</a:t>
            </a:r>
            <a:r>
              <a:rPr lang="en-US" b="1" dirty="0" smtClean="0"/>
              <a:t> Filter</a:t>
            </a:r>
            <a:endParaRPr lang="en-US" b="1" dirty="0"/>
          </a:p>
        </p:txBody>
      </p:sp>
      <p:sp>
        <p:nvSpPr>
          <p:cNvPr id="14" name="Rectangle 13"/>
          <p:cNvSpPr/>
          <p:nvPr/>
        </p:nvSpPr>
        <p:spPr bwMode="auto">
          <a:xfrm>
            <a:off x="6553200" y="1752600"/>
            <a:ext cx="17526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Input Matrix Transformation</a:t>
            </a:r>
          </a:p>
        </p:txBody>
      </p:sp>
      <p:sp>
        <p:nvSpPr>
          <p:cNvPr id="15" name="Rectangle 14"/>
          <p:cNvSpPr/>
          <p:nvPr/>
        </p:nvSpPr>
        <p:spPr bwMode="auto">
          <a:xfrm>
            <a:off x="4953000" y="5334000"/>
            <a:ext cx="12192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smtClean="0"/>
              <a:t>Compens-ation</a:t>
            </a:r>
            <a:r>
              <a:rPr lang="en-US" b="1" dirty="0" smtClean="0"/>
              <a:t> Filter</a:t>
            </a:r>
            <a:endParaRPr lang="en-US" b="1" dirty="0"/>
          </a:p>
        </p:txBody>
      </p:sp>
      <p:sp>
        <p:nvSpPr>
          <p:cNvPr id="16" name="Rectangle 15"/>
          <p:cNvSpPr/>
          <p:nvPr/>
        </p:nvSpPr>
        <p:spPr bwMode="auto">
          <a:xfrm>
            <a:off x="6553200" y="5334000"/>
            <a:ext cx="17526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Output Matrix Transformation</a:t>
            </a:r>
          </a:p>
        </p:txBody>
      </p:sp>
      <p:sp>
        <p:nvSpPr>
          <p:cNvPr id="17" name="Rectangle 16"/>
          <p:cNvSpPr/>
          <p:nvPr/>
        </p:nvSpPr>
        <p:spPr bwMode="auto">
          <a:xfrm>
            <a:off x="4221163" y="1447800"/>
            <a:ext cx="4846637" cy="48768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bwMode="auto">
          <a:xfrm>
            <a:off x="3886200" y="1752600"/>
            <a:ext cx="6858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ADC</a:t>
            </a:r>
          </a:p>
        </p:txBody>
      </p:sp>
      <p:sp>
        <p:nvSpPr>
          <p:cNvPr id="20" name="Rectangle 19"/>
          <p:cNvSpPr/>
          <p:nvPr/>
        </p:nvSpPr>
        <p:spPr bwMode="auto">
          <a:xfrm>
            <a:off x="3886200" y="5334000"/>
            <a:ext cx="6858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DAC</a:t>
            </a:r>
          </a:p>
        </p:txBody>
      </p:sp>
      <p:cxnSp>
        <p:nvCxnSpPr>
          <p:cNvPr id="22" name="Straight Arrow Connector 21"/>
          <p:cNvCxnSpPr>
            <a:stCxn id="7" idx="3"/>
            <a:endCxn id="10" idx="1"/>
          </p:cNvCxnSpPr>
          <p:nvPr/>
        </p:nvCxnSpPr>
        <p:spPr bwMode="auto">
          <a:xfrm>
            <a:off x="1775482" y="2095500"/>
            <a:ext cx="35811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3"/>
            <a:endCxn id="19" idx="1"/>
          </p:cNvCxnSpPr>
          <p:nvPr/>
        </p:nvCxnSpPr>
        <p:spPr bwMode="auto">
          <a:xfrm>
            <a:off x="3505200" y="20955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9" idx="3"/>
            <a:endCxn id="13" idx="1"/>
          </p:cNvCxnSpPr>
          <p:nvPr/>
        </p:nvCxnSpPr>
        <p:spPr bwMode="auto">
          <a:xfrm>
            <a:off x="4572000" y="20955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3" idx="3"/>
            <a:endCxn id="14" idx="1"/>
          </p:cNvCxnSpPr>
          <p:nvPr/>
        </p:nvCxnSpPr>
        <p:spPr bwMode="auto">
          <a:xfrm>
            <a:off x="6172200" y="20955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6" idx="1"/>
            <a:endCxn id="15" idx="3"/>
          </p:cNvCxnSpPr>
          <p:nvPr/>
        </p:nvCxnSpPr>
        <p:spPr bwMode="auto">
          <a:xfrm rot="10800000">
            <a:off x="6172200" y="56769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5" idx="1"/>
            <a:endCxn id="20" idx="3"/>
          </p:cNvCxnSpPr>
          <p:nvPr/>
        </p:nvCxnSpPr>
        <p:spPr bwMode="auto">
          <a:xfrm rot="10800000">
            <a:off x="4572000" y="56769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0" idx="1"/>
            <a:endCxn id="11" idx="3"/>
          </p:cNvCxnSpPr>
          <p:nvPr/>
        </p:nvCxnSpPr>
        <p:spPr bwMode="auto">
          <a:xfrm rot="10800000">
            <a:off x="3505200" y="56769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1" idx="1"/>
            <a:endCxn id="8" idx="3"/>
          </p:cNvCxnSpPr>
          <p:nvPr/>
        </p:nvCxnSpPr>
        <p:spPr bwMode="auto">
          <a:xfrm flipH="1">
            <a:off x="1775482" y="5676900"/>
            <a:ext cx="35811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hape 37"/>
          <p:cNvCxnSpPr>
            <a:endCxn id="7" idx="1"/>
          </p:cNvCxnSpPr>
          <p:nvPr/>
        </p:nvCxnSpPr>
        <p:spPr bwMode="auto">
          <a:xfrm rot="5400000" flipH="1" flipV="1">
            <a:off x="273077" y="2383796"/>
            <a:ext cx="723900" cy="147309"/>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hape 39"/>
          <p:cNvCxnSpPr>
            <a:stCxn id="8" idx="1"/>
          </p:cNvCxnSpPr>
          <p:nvPr/>
        </p:nvCxnSpPr>
        <p:spPr bwMode="auto">
          <a:xfrm rot="10800000">
            <a:off x="562378" y="4800600"/>
            <a:ext cx="146304" cy="876300"/>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hape 41"/>
          <p:cNvCxnSpPr>
            <a:stCxn id="14" idx="3"/>
            <a:endCxn id="5" idx="0"/>
          </p:cNvCxnSpPr>
          <p:nvPr/>
        </p:nvCxnSpPr>
        <p:spPr bwMode="auto">
          <a:xfrm>
            <a:off x="8305800" y="2095500"/>
            <a:ext cx="96712" cy="647700"/>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hape 43"/>
          <p:cNvCxnSpPr>
            <a:endCxn id="16" idx="3"/>
          </p:cNvCxnSpPr>
          <p:nvPr/>
        </p:nvCxnSpPr>
        <p:spPr bwMode="auto">
          <a:xfrm rot="5400000">
            <a:off x="7942192" y="5164208"/>
            <a:ext cx="876300" cy="149084"/>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701" name="TextBox 49"/>
          <p:cNvSpPr txBox="1">
            <a:spLocks noChangeArrowheads="1"/>
          </p:cNvSpPr>
          <p:nvPr/>
        </p:nvSpPr>
        <p:spPr bwMode="auto">
          <a:xfrm>
            <a:off x="5257800" y="3547872"/>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t>Software</a:t>
            </a:r>
            <a:endParaRPr lang="en-US" sz="2400" b="1" dirty="0"/>
          </a:p>
        </p:txBody>
      </p:sp>
      <p:sp>
        <p:nvSpPr>
          <p:cNvPr id="46" name="Rectangle 45"/>
          <p:cNvSpPr/>
          <p:nvPr/>
        </p:nvSpPr>
        <p:spPr bwMode="auto">
          <a:xfrm>
            <a:off x="304800" y="1600200"/>
            <a:ext cx="8275638" cy="990600"/>
          </a:xfrm>
          <a:prstGeom prst="rect">
            <a:avLst/>
          </a:prstGeom>
          <a:no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p:nvSpPr>
        <p:spPr bwMode="auto">
          <a:xfrm>
            <a:off x="304800" y="5181600"/>
            <a:ext cx="8275638" cy="990600"/>
          </a:xfrm>
          <a:prstGeom prst="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704" name="TextBox 49"/>
          <p:cNvSpPr txBox="1">
            <a:spLocks noChangeArrowheads="1"/>
          </p:cNvSpPr>
          <p:nvPr/>
        </p:nvSpPr>
        <p:spPr bwMode="auto">
          <a:xfrm>
            <a:off x="1676400" y="354921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t>Analog</a:t>
            </a:r>
            <a:endParaRPr lang="en-US" sz="2400" b="1" dirty="0"/>
          </a:p>
        </p:txBody>
      </p:sp>
      <p:sp>
        <p:nvSpPr>
          <p:cNvPr id="28705" name="TextBox 48"/>
          <p:cNvSpPr txBox="1">
            <a:spLocks noChangeArrowheads="1"/>
          </p:cNvSpPr>
          <p:nvPr/>
        </p:nvSpPr>
        <p:spPr bwMode="auto">
          <a:xfrm>
            <a:off x="3111877" y="2667000"/>
            <a:ext cx="220806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a:t>Measurement</a:t>
            </a:r>
          </a:p>
        </p:txBody>
      </p:sp>
      <p:sp>
        <p:nvSpPr>
          <p:cNvPr id="28706" name="TextBox 49"/>
          <p:cNvSpPr txBox="1">
            <a:spLocks noChangeArrowheads="1"/>
          </p:cNvSpPr>
          <p:nvPr/>
        </p:nvSpPr>
        <p:spPr bwMode="auto">
          <a:xfrm>
            <a:off x="3307036" y="4682406"/>
            <a:ext cx="182880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b="1" dirty="0"/>
              <a:t>Actuation</a:t>
            </a:r>
          </a:p>
        </p:txBody>
      </p:sp>
    </p:spTree>
    <p:extLst>
      <p:ext uri="{BB962C8B-B14F-4D97-AF65-F5344CB8AC3E}">
        <p14:creationId xmlns:p14="http://schemas.microsoft.com/office/powerpoint/2010/main" val="515811124"/>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 Hardware</a:t>
            </a:r>
            <a:endParaRPr lang="en-US" dirty="0"/>
          </a:p>
        </p:txBody>
      </p:sp>
      <p:sp>
        <p:nvSpPr>
          <p:cNvPr id="3" name="Content Placeholder 2"/>
          <p:cNvSpPr>
            <a:spLocks noGrp="1"/>
          </p:cNvSpPr>
          <p:nvPr>
            <p:ph idx="1"/>
          </p:nvPr>
        </p:nvSpPr>
        <p:spPr/>
        <p:txBody>
          <a:bodyPr>
            <a:normAutofit/>
          </a:bodyPr>
          <a:lstStyle/>
          <a:p>
            <a:r>
              <a:rPr lang="en-US" dirty="0" smtClean="0">
                <a:solidFill>
                  <a:srgbClr val="0000FF"/>
                </a:solidFill>
              </a:rPr>
              <a:t>ADC – </a:t>
            </a:r>
            <a:r>
              <a:rPr lang="en-US" b="1" dirty="0" smtClean="0">
                <a:solidFill>
                  <a:srgbClr val="0000FF"/>
                </a:solidFill>
              </a:rPr>
              <a:t>A</a:t>
            </a:r>
            <a:r>
              <a:rPr lang="en-US" dirty="0" smtClean="0">
                <a:solidFill>
                  <a:srgbClr val="0000FF"/>
                </a:solidFill>
              </a:rPr>
              <a:t>nalog to </a:t>
            </a:r>
            <a:r>
              <a:rPr lang="en-US" b="1" dirty="0">
                <a:solidFill>
                  <a:srgbClr val="0000FF"/>
                </a:solidFill>
              </a:rPr>
              <a:t>D</a:t>
            </a:r>
            <a:r>
              <a:rPr lang="en-US" dirty="0" smtClean="0">
                <a:solidFill>
                  <a:srgbClr val="0000FF"/>
                </a:solidFill>
              </a:rPr>
              <a:t>igital </a:t>
            </a:r>
            <a:r>
              <a:rPr lang="en-US" b="1" dirty="0" smtClean="0">
                <a:solidFill>
                  <a:srgbClr val="0000FF"/>
                </a:solidFill>
              </a:rPr>
              <a:t>C</a:t>
            </a:r>
            <a:r>
              <a:rPr lang="en-US" dirty="0" smtClean="0">
                <a:solidFill>
                  <a:srgbClr val="0000FF"/>
                </a:solidFill>
              </a:rPr>
              <a:t>onverter. Samples the data and brings it into the computer.</a:t>
            </a:r>
          </a:p>
          <a:p>
            <a:r>
              <a:rPr lang="en-US" dirty="0">
                <a:solidFill>
                  <a:srgbClr val="0000FF"/>
                </a:solidFill>
              </a:rPr>
              <a:t>Anti-Alias filter – filters noise </a:t>
            </a:r>
            <a:r>
              <a:rPr lang="en-US" dirty="0" smtClean="0">
                <a:solidFill>
                  <a:srgbClr val="0000FF"/>
                </a:solidFill>
              </a:rPr>
              <a:t>close to and above </a:t>
            </a:r>
            <a:r>
              <a:rPr lang="en-US" dirty="0">
                <a:solidFill>
                  <a:srgbClr val="0000FF"/>
                </a:solidFill>
              </a:rPr>
              <a:t>the sampling frequency</a:t>
            </a:r>
            <a:r>
              <a:rPr lang="en-US" dirty="0" smtClean="0">
                <a:solidFill>
                  <a:srgbClr val="0000FF"/>
                </a:solidFill>
              </a:rPr>
              <a:t>.</a:t>
            </a:r>
          </a:p>
          <a:p>
            <a:r>
              <a:rPr lang="en-US" dirty="0" smtClean="0">
                <a:solidFill>
                  <a:srgbClr val="660066"/>
                </a:solidFill>
              </a:rPr>
              <a:t>DAC – </a:t>
            </a:r>
            <a:r>
              <a:rPr lang="en-US" b="1" dirty="0" smtClean="0">
                <a:solidFill>
                  <a:srgbClr val="660066"/>
                </a:solidFill>
              </a:rPr>
              <a:t>D</a:t>
            </a:r>
            <a:r>
              <a:rPr lang="en-US" dirty="0" smtClean="0">
                <a:solidFill>
                  <a:srgbClr val="660066"/>
                </a:solidFill>
              </a:rPr>
              <a:t>igital to </a:t>
            </a:r>
            <a:r>
              <a:rPr lang="en-US" b="1" dirty="0" smtClean="0">
                <a:solidFill>
                  <a:srgbClr val="660066"/>
                </a:solidFill>
              </a:rPr>
              <a:t>A</a:t>
            </a:r>
            <a:r>
              <a:rPr lang="en-US" dirty="0" smtClean="0">
                <a:solidFill>
                  <a:srgbClr val="660066"/>
                </a:solidFill>
              </a:rPr>
              <a:t>nalog </a:t>
            </a:r>
            <a:r>
              <a:rPr lang="en-US" b="1" dirty="0" smtClean="0">
                <a:solidFill>
                  <a:srgbClr val="660066"/>
                </a:solidFill>
              </a:rPr>
              <a:t>C</a:t>
            </a:r>
            <a:r>
              <a:rPr lang="en-US" dirty="0" smtClean="0">
                <a:solidFill>
                  <a:srgbClr val="660066"/>
                </a:solidFill>
              </a:rPr>
              <a:t>onverter. Outputs the computer signals.</a:t>
            </a:r>
          </a:p>
          <a:p>
            <a:r>
              <a:rPr lang="en-US" dirty="0" smtClean="0">
                <a:solidFill>
                  <a:srgbClr val="660066"/>
                </a:solidFill>
              </a:rPr>
              <a:t>Anti-Image filter </a:t>
            </a:r>
            <a:r>
              <a:rPr lang="en-US" dirty="0">
                <a:solidFill>
                  <a:srgbClr val="660066"/>
                </a:solidFill>
              </a:rPr>
              <a:t>– filters </a:t>
            </a:r>
            <a:r>
              <a:rPr lang="en-US" dirty="0" smtClean="0">
                <a:solidFill>
                  <a:srgbClr val="660066"/>
                </a:solidFill>
              </a:rPr>
              <a:t>harmonics close to and above </a:t>
            </a:r>
            <a:r>
              <a:rPr lang="en-US" dirty="0">
                <a:solidFill>
                  <a:srgbClr val="660066"/>
                </a:solidFill>
              </a:rPr>
              <a:t>the sampling frequency.</a:t>
            </a:r>
          </a:p>
        </p:txBody>
      </p:sp>
      <p:sp>
        <p:nvSpPr>
          <p:cNvPr id="4" name="Slide Number Placeholder 3"/>
          <p:cNvSpPr>
            <a:spLocks noGrp="1"/>
          </p:cNvSpPr>
          <p:nvPr>
            <p:ph type="sldNum" sz="quarter" idx="12"/>
          </p:nvPr>
        </p:nvSpPr>
        <p:spPr/>
        <p:txBody>
          <a:bodyPr/>
          <a:lstStyle/>
          <a:p>
            <a:fld id="{22033EDB-169B-9A40-BDA9-44EE0641E66E}" type="slidenum">
              <a:rPr lang="en-US" smtClean="0"/>
              <a:t>139</a:t>
            </a:fld>
            <a:endParaRPr lang="en-US"/>
          </a:p>
        </p:txBody>
      </p:sp>
    </p:spTree>
    <p:extLst>
      <p:ext uri="{BB962C8B-B14F-4D97-AF65-F5344CB8AC3E}">
        <p14:creationId xmlns:p14="http://schemas.microsoft.com/office/powerpoint/2010/main" val="26941469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82"/>
            <a:ext cx="8229600" cy="1143000"/>
          </a:xfrm>
        </p:spPr>
        <p:txBody>
          <a:bodyPr/>
          <a:lstStyle/>
          <a:p>
            <a:r>
              <a:rPr lang="en-US" dirty="0" smtClean="0"/>
              <a:t>Types of control</a:t>
            </a:r>
            <a:endParaRPr lang="en-US" dirty="0"/>
          </a:p>
        </p:txBody>
      </p:sp>
      <p:sp>
        <p:nvSpPr>
          <p:cNvPr id="6" name="Content Placeholder 5"/>
          <p:cNvSpPr>
            <a:spLocks noGrp="1"/>
          </p:cNvSpPr>
          <p:nvPr>
            <p:ph idx="1"/>
          </p:nvPr>
        </p:nvSpPr>
        <p:spPr/>
        <p:txBody>
          <a:bodyPr/>
          <a:lstStyle/>
          <a:p>
            <a:r>
              <a:rPr lang="en-US" dirty="0" smtClean="0"/>
              <a:t>Signal flow</a:t>
            </a:r>
          </a:p>
          <a:p>
            <a:pPr lvl="1"/>
            <a:r>
              <a:rPr lang="en-US" dirty="0" smtClean="0"/>
              <a:t>Feedback</a:t>
            </a:r>
          </a:p>
          <a:p>
            <a:pPr lvl="1"/>
            <a:r>
              <a:rPr lang="en-US" dirty="0" smtClean="0"/>
              <a:t>Feedforward</a:t>
            </a:r>
          </a:p>
          <a:p>
            <a:pPr lvl="1"/>
            <a:endParaRPr lang="en-US" dirty="0"/>
          </a:p>
          <a:p>
            <a:r>
              <a:rPr lang="en-US" dirty="0" smtClean="0"/>
              <a:t>Computation</a:t>
            </a:r>
          </a:p>
          <a:p>
            <a:pPr lvl="1"/>
            <a:r>
              <a:rPr lang="en-US" dirty="0" smtClean="0"/>
              <a:t>Linear</a:t>
            </a:r>
          </a:p>
          <a:p>
            <a:pPr lvl="1"/>
            <a:r>
              <a:rPr lang="en-US" dirty="0" smtClean="0"/>
              <a:t>Nonlinear</a:t>
            </a:r>
          </a:p>
        </p:txBody>
      </p:sp>
      <p:sp>
        <p:nvSpPr>
          <p:cNvPr id="3" name="Slide Number Placeholder 2"/>
          <p:cNvSpPr>
            <a:spLocks noGrp="1"/>
          </p:cNvSpPr>
          <p:nvPr>
            <p:ph type="sldNum" sz="quarter" idx="12"/>
          </p:nvPr>
        </p:nvSpPr>
        <p:spPr/>
        <p:txBody>
          <a:bodyPr/>
          <a:lstStyle/>
          <a:p>
            <a:fld id="{22033EDB-169B-9A40-BDA9-44EE0641E66E}" type="slidenum">
              <a:rPr lang="en-US" smtClean="0"/>
              <a:t>14</a:t>
            </a:fld>
            <a:endParaRPr lang="en-US"/>
          </a:p>
        </p:txBody>
      </p:sp>
      <p:grpSp>
        <p:nvGrpSpPr>
          <p:cNvPr id="25" name="Group 24"/>
          <p:cNvGrpSpPr/>
          <p:nvPr/>
        </p:nvGrpSpPr>
        <p:grpSpPr>
          <a:xfrm>
            <a:off x="23813" y="0"/>
            <a:ext cx="9144000" cy="1213015"/>
            <a:chOff x="23813" y="0"/>
            <a:chExt cx="9144000" cy="1213015"/>
          </a:xfrm>
        </p:grpSpPr>
        <p:pic>
          <p:nvPicPr>
            <p:cNvPr id="28"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9" name="Straight Connector 28"/>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cxnSp>
        <p:nvCxnSpPr>
          <p:cNvPr id="5" name="Straight Connector 4"/>
          <p:cNvCxnSpPr/>
          <p:nvPr/>
        </p:nvCxnSpPr>
        <p:spPr>
          <a:xfrm flipV="1">
            <a:off x="1377740" y="4876535"/>
            <a:ext cx="1030310" cy="5871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1377740" y="4876535"/>
            <a:ext cx="1030310" cy="5871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241043" y="4465974"/>
            <a:ext cx="4283294" cy="1938992"/>
          </a:xfrm>
          <a:prstGeom prst="rect">
            <a:avLst/>
          </a:prstGeom>
          <a:noFill/>
          <a:ln>
            <a:solidFill>
              <a:schemeClr val="tx1"/>
            </a:solidFill>
          </a:ln>
        </p:spPr>
        <p:txBody>
          <a:bodyPr wrap="none" rtlCol="0">
            <a:spAutoFit/>
          </a:bodyPr>
          <a:lstStyle/>
          <a:p>
            <a:r>
              <a:rPr lang="en-US" sz="2400" dirty="0" smtClean="0"/>
              <a:t>Nearly all our controls are linear.</a:t>
            </a:r>
          </a:p>
          <a:p>
            <a:r>
              <a:rPr lang="en-US" sz="2400" dirty="0" smtClean="0"/>
              <a:t>Some exceptions include:</a:t>
            </a:r>
          </a:p>
          <a:p>
            <a:pPr marL="342900" indent="-342900">
              <a:buFont typeface="Arial"/>
              <a:buChar char="•"/>
            </a:pPr>
            <a:r>
              <a:rPr lang="en-US" sz="2400" dirty="0" smtClean="0"/>
              <a:t>Acquiring cavity lock</a:t>
            </a:r>
          </a:p>
          <a:p>
            <a:pPr marL="342900" indent="-342900">
              <a:buFont typeface="Arial"/>
              <a:buChar char="•"/>
            </a:pPr>
            <a:r>
              <a:rPr lang="en-US" sz="2400" dirty="0" smtClean="0"/>
              <a:t>ESD actuation (F α V</a:t>
            </a:r>
            <a:r>
              <a:rPr lang="en-US" sz="2400" baseline="30000" dirty="0" smtClean="0"/>
              <a:t>2</a:t>
            </a:r>
            <a:r>
              <a:rPr lang="en-US" sz="2400" dirty="0" smtClean="0"/>
              <a:t>)</a:t>
            </a:r>
          </a:p>
          <a:p>
            <a:pPr marL="342900" indent="-342900">
              <a:buFont typeface="Arial"/>
              <a:buChar char="•"/>
            </a:pPr>
            <a:r>
              <a:rPr lang="en-US" sz="2400" dirty="0" smtClean="0"/>
              <a:t>ISI blend filter switching </a:t>
            </a:r>
            <a:endParaRPr lang="en-US" sz="2400" dirty="0"/>
          </a:p>
        </p:txBody>
      </p:sp>
    </p:spTree>
    <p:extLst>
      <p:ext uri="{BB962C8B-B14F-4D97-AF65-F5344CB8AC3E}">
        <p14:creationId xmlns:p14="http://schemas.microsoft.com/office/powerpoint/2010/main" val="3815452369"/>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Optional Software </a:t>
            </a:r>
            <a:r>
              <a:rPr lang="en-US" dirty="0" smtClean="0"/>
              <a:t>Blocks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Compensation blocks </a:t>
            </a:r>
            <a:r>
              <a:rPr lang="en-US" dirty="0" smtClean="0"/>
              <a:t>– Can also be called ‘calibration’ blocks. These are optional, and are used to cancel out the analog frequency response of sensors and actuators and/or put them into meaningful units.</a:t>
            </a:r>
          </a:p>
          <a:p>
            <a:r>
              <a:rPr lang="en-US" b="1" dirty="0" smtClean="0"/>
              <a:t>Matrix transformations </a:t>
            </a:r>
            <a:r>
              <a:rPr lang="en-US" dirty="0" smtClean="0"/>
              <a:t>– Also optional. Are used to put sensor and actuator signals into useful coordinate systems. For example, 2 vertical sensors next to each other can be combined to give you a vertical (Z) and a rotation (roll) signal.</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140</a:t>
            </a:fld>
            <a:endParaRPr lang="en-US"/>
          </a:p>
        </p:txBody>
      </p:sp>
    </p:spTree>
    <p:extLst>
      <p:ext uri="{BB962C8B-B14F-4D97-AF65-F5344CB8AC3E}">
        <p14:creationId xmlns:p14="http://schemas.microsoft.com/office/powerpoint/2010/main" val="208316918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Blocks</a:t>
            </a:r>
            <a:endParaRPr lang="en-US" dirty="0"/>
          </a:p>
        </p:txBody>
      </p:sp>
      <p:sp>
        <p:nvSpPr>
          <p:cNvPr id="3" name="Content Placeholder 2"/>
          <p:cNvSpPr>
            <a:spLocks noGrp="1"/>
          </p:cNvSpPr>
          <p:nvPr>
            <p:ph idx="1"/>
          </p:nvPr>
        </p:nvSpPr>
        <p:spPr/>
        <p:txBody>
          <a:bodyPr>
            <a:normAutofit/>
          </a:bodyPr>
          <a:lstStyle/>
          <a:p>
            <a:r>
              <a:rPr lang="en-US" b="1" dirty="0" smtClean="0"/>
              <a:t>Control and user interface </a:t>
            </a:r>
            <a:r>
              <a:rPr lang="en-US" dirty="0" smtClean="0"/>
              <a:t>– Where the control filters and control logic goes. Also, the software that allows the user to interact with the control lives here.</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141</a:t>
            </a:fld>
            <a:endParaRPr lang="en-US"/>
          </a:p>
        </p:txBody>
      </p:sp>
    </p:spTree>
    <p:extLst>
      <p:ext uri="{BB962C8B-B14F-4D97-AF65-F5344CB8AC3E}">
        <p14:creationId xmlns:p14="http://schemas.microsoft.com/office/powerpoint/2010/main" val="9894649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r>
              <a:rPr lang="en-US" dirty="0" smtClean="0">
                <a:latin typeface="Arial" charset="0"/>
              </a:rPr>
              <a:t>Digital Feedback Signal Flow</a:t>
            </a:r>
            <a:endParaRPr lang="en-US" dirty="0">
              <a:latin typeface="Arial" charset="0"/>
            </a:endParaRPr>
          </a:p>
        </p:txBody>
      </p:sp>
      <p:sp>
        <p:nvSpPr>
          <p:cNvPr id="4" name="Rectangle 3"/>
          <p:cNvSpPr/>
          <p:nvPr/>
        </p:nvSpPr>
        <p:spPr bwMode="auto">
          <a:xfrm>
            <a:off x="76199" y="2819400"/>
            <a:ext cx="1193845" cy="198120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Plant</a:t>
            </a:r>
            <a:endParaRPr lang="en-US" b="1" dirty="0"/>
          </a:p>
        </p:txBody>
      </p:sp>
      <p:sp>
        <p:nvSpPr>
          <p:cNvPr id="5" name="Rectangle 4"/>
          <p:cNvSpPr/>
          <p:nvPr/>
        </p:nvSpPr>
        <p:spPr bwMode="auto">
          <a:xfrm>
            <a:off x="7803580" y="2743200"/>
            <a:ext cx="1197864" cy="2057400"/>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Control and User Interface</a:t>
            </a:r>
            <a:endParaRPr lang="en-US" b="1" dirty="0"/>
          </a:p>
        </p:txBody>
      </p:sp>
      <p:sp>
        <p:nvSpPr>
          <p:cNvPr id="7" name="Rectangle 6"/>
          <p:cNvSpPr/>
          <p:nvPr/>
        </p:nvSpPr>
        <p:spPr bwMode="auto">
          <a:xfrm>
            <a:off x="708682" y="1752600"/>
            <a:ext cx="10668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Sensor</a:t>
            </a:r>
            <a:endParaRPr lang="en-US" b="1" dirty="0"/>
          </a:p>
        </p:txBody>
      </p:sp>
      <p:sp>
        <p:nvSpPr>
          <p:cNvPr id="8" name="Rectangle 7"/>
          <p:cNvSpPr/>
          <p:nvPr/>
        </p:nvSpPr>
        <p:spPr bwMode="auto">
          <a:xfrm>
            <a:off x="708682" y="5334000"/>
            <a:ext cx="10668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Actuator</a:t>
            </a:r>
            <a:endParaRPr lang="en-US" b="1" dirty="0"/>
          </a:p>
        </p:txBody>
      </p:sp>
      <p:sp>
        <p:nvSpPr>
          <p:cNvPr id="10" name="Rectangle 9"/>
          <p:cNvSpPr/>
          <p:nvPr/>
        </p:nvSpPr>
        <p:spPr bwMode="auto">
          <a:xfrm>
            <a:off x="2133600" y="1752600"/>
            <a:ext cx="13716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Anti-alias</a:t>
            </a:r>
            <a:endParaRPr lang="en-US" b="1" dirty="0"/>
          </a:p>
        </p:txBody>
      </p:sp>
      <p:sp>
        <p:nvSpPr>
          <p:cNvPr id="11" name="Rectangle 10"/>
          <p:cNvSpPr/>
          <p:nvPr/>
        </p:nvSpPr>
        <p:spPr bwMode="auto">
          <a:xfrm>
            <a:off x="2133600" y="5334000"/>
            <a:ext cx="13716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Anti-image</a:t>
            </a:r>
            <a:endParaRPr lang="en-US" b="1" dirty="0"/>
          </a:p>
        </p:txBody>
      </p:sp>
      <p:sp>
        <p:nvSpPr>
          <p:cNvPr id="13" name="Rectangle 12"/>
          <p:cNvSpPr/>
          <p:nvPr/>
        </p:nvSpPr>
        <p:spPr bwMode="auto">
          <a:xfrm>
            <a:off x="4953000" y="1752600"/>
            <a:ext cx="12192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smtClean="0"/>
              <a:t>Compens-ation</a:t>
            </a:r>
            <a:r>
              <a:rPr lang="en-US" b="1" dirty="0" smtClean="0"/>
              <a:t> Filter</a:t>
            </a:r>
            <a:endParaRPr lang="en-US" b="1" dirty="0"/>
          </a:p>
        </p:txBody>
      </p:sp>
      <p:sp>
        <p:nvSpPr>
          <p:cNvPr id="14" name="Rectangle 13"/>
          <p:cNvSpPr/>
          <p:nvPr/>
        </p:nvSpPr>
        <p:spPr bwMode="auto">
          <a:xfrm>
            <a:off x="6553200" y="1752600"/>
            <a:ext cx="17526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Input Matrix Transformation</a:t>
            </a:r>
          </a:p>
        </p:txBody>
      </p:sp>
      <p:sp>
        <p:nvSpPr>
          <p:cNvPr id="15" name="Rectangle 14"/>
          <p:cNvSpPr/>
          <p:nvPr/>
        </p:nvSpPr>
        <p:spPr bwMode="auto">
          <a:xfrm>
            <a:off x="4953000" y="5334000"/>
            <a:ext cx="12192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smtClean="0"/>
              <a:t>Compens-ation</a:t>
            </a:r>
            <a:r>
              <a:rPr lang="en-US" b="1" dirty="0" smtClean="0"/>
              <a:t> Filter</a:t>
            </a:r>
            <a:endParaRPr lang="en-US" b="1" dirty="0"/>
          </a:p>
        </p:txBody>
      </p:sp>
      <p:sp>
        <p:nvSpPr>
          <p:cNvPr id="16" name="Rectangle 15"/>
          <p:cNvSpPr/>
          <p:nvPr/>
        </p:nvSpPr>
        <p:spPr bwMode="auto">
          <a:xfrm>
            <a:off x="6553200" y="5334000"/>
            <a:ext cx="17526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Output Matrix Transformation</a:t>
            </a:r>
          </a:p>
        </p:txBody>
      </p:sp>
      <p:sp>
        <p:nvSpPr>
          <p:cNvPr id="17" name="Rectangle 16"/>
          <p:cNvSpPr/>
          <p:nvPr/>
        </p:nvSpPr>
        <p:spPr bwMode="auto">
          <a:xfrm>
            <a:off x="4221163" y="1447800"/>
            <a:ext cx="4846637" cy="48768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bwMode="auto">
          <a:xfrm>
            <a:off x="3886200" y="1752600"/>
            <a:ext cx="6858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ADC</a:t>
            </a:r>
          </a:p>
        </p:txBody>
      </p:sp>
      <p:sp>
        <p:nvSpPr>
          <p:cNvPr id="20" name="Rectangle 19"/>
          <p:cNvSpPr/>
          <p:nvPr/>
        </p:nvSpPr>
        <p:spPr bwMode="auto">
          <a:xfrm>
            <a:off x="3886200" y="5334000"/>
            <a:ext cx="6858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DAC</a:t>
            </a:r>
          </a:p>
        </p:txBody>
      </p:sp>
      <p:cxnSp>
        <p:nvCxnSpPr>
          <p:cNvPr id="22" name="Straight Arrow Connector 21"/>
          <p:cNvCxnSpPr>
            <a:stCxn id="7" idx="3"/>
            <a:endCxn id="10" idx="1"/>
          </p:cNvCxnSpPr>
          <p:nvPr/>
        </p:nvCxnSpPr>
        <p:spPr bwMode="auto">
          <a:xfrm>
            <a:off x="1775482" y="2095500"/>
            <a:ext cx="35811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3"/>
            <a:endCxn id="19" idx="1"/>
          </p:cNvCxnSpPr>
          <p:nvPr/>
        </p:nvCxnSpPr>
        <p:spPr bwMode="auto">
          <a:xfrm>
            <a:off x="3505200" y="20955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9" idx="3"/>
            <a:endCxn id="13" idx="1"/>
          </p:cNvCxnSpPr>
          <p:nvPr/>
        </p:nvCxnSpPr>
        <p:spPr bwMode="auto">
          <a:xfrm>
            <a:off x="4572000" y="20955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3" idx="3"/>
            <a:endCxn id="14" idx="1"/>
          </p:cNvCxnSpPr>
          <p:nvPr/>
        </p:nvCxnSpPr>
        <p:spPr bwMode="auto">
          <a:xfrm>
            <a:off x="6172200" y="20955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6" idx="1"/>
            <a:endCxn id="15" idx="3"/>
          </p:cNvCxnSpPr>
          <p:nvPr/>
        </p:nvCxnSpPr>
        <p:spPr bwMode="auto">
          <a:xfrm rot="10800000">
            <a:off x="6172200" y="56769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5" idx="1"/>
            <a:endCxn id="20" idx="3"/>
          </p:cNvCxnSpPr>
          <p:nvPr/>
        </p:nvCxnSpPr>
        <p:spPr bwMode="auto">
          <a:xfrm rot="10800000">
            <a:off x="4572000" y="56769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0" idx="1"/>
            <a:endCxn id="11" idx="3"/>
          </p:cNvCxnSpPr>
          <p:nvPr/>
        </p:nvCxnSpPr>
        <p:spPr bwMode="auto">
          <a:xfrm rot="10800000">
            <a:off x="3505200" y="56769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1" idx="1"/>
            <a:endCxn id="8" idx="3"/>
          </p:cNvCxnSpPr>
          <p:nvPr/>
        </p:nvCxnSpPr>
        <p:spPr bwMode="auto">
          <a:xfrm flipH="1">
            <a:off x="1775482" y="5676900"/>
            <a:ext cx="35811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hape 37"/>
          <p:cNvCxnSpPr>
            <a:endCxn id="7" idx="1"/>
          </p:cNvCxnSpPr>
          <p:nvPr/>
        </p:nvCxnSpPr>
        <p:spPr bwMode="auto">
          <a:xfrm rot="5400000" flipH="1" flipV="1">
            <a:off x="273077" y="2383796"/>
            <a:ext cx="723900" cy="147309"/>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hape 39"/>
          <p:cNvCxnSpPr>
            <a:stCxn id="8" idx="1"/>
          </p:cNvCxnSpPr>
          <p:nvPr/>
        </p:nvCxnSpPr>
        <p:spPr bwMode="auto">
          <a:xfrm rot="10800000">
            <a:off x="562378" y="4800600"/>
            <a:ext cx="146304" cy="876300"/>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hape 41"/>
          <p:cNvCxnSpPr>
            <a:stCxn id="14" idx="3"/>
            <a:endCxn id="5" idx="0"/>
          </p:cNvCxnSpPr>
          <p:nvPr/>
        </p:nvCxnSpPr>
        <p:spPr bwMode="auto">
          <a:xfrm>
            <a:off x="8305800" y="2095500"/>
            <a:ext cx="96712" cy="647700"/>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hape 43"/>
          <p:cNvCxnSpPr>
            <a:endCxn id="16" idx="3"/>
          </p:cNvCxnSpPr>
          <p:nvPr/>
        </p:nvCxnSpPr>
        <p:spPr bwMode="auto">
          <a:xfrm rot="5400000">
            <a:off x="7942192" y="5164208"/>
            <a:ext cx="876300" cy="149084"/>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701" name="TextBox 49"/>
          <p:cNvSpPr txBox="1">
            <a:spLocks noChangeArrowheads="1"/>
          </p:cNvSpPr>
          <p:nvPr/>
        </p:nvSpPr>
        <p:spPr bwMode="auto">
          <a:xfrm>
            <a:off x="5257800" y="3547872"/>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t>Software</a:t>
            </a:r>
            <a:endParaRPr lang="en-US" sz="2400" b="1" dirty="0"/>
          </a:p>
        </p:txBody>
      </p:sp>
      <p:sp>
        <p:nvSpPr>
          <p:cNvPr id="46" name="Rectangle 45"/>
          <p:cNvSpPr/>
          <p:nvPr/>
        </p:nvSpPr>
        <p:spPr bwMode="auto">
          <a:xfrm>
            <a:off x="304800" y="1600200"/>
            <a:ext cx="8275638" cy="990600"/>
          </a:xfrm>
          <a:prstGeom prst="rect">
            <a:avLst/>
          </a:prstGeom>
          <a:no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p:nvSpPr>
        <p:spPr bwMode="auto">
          <a:xfrm>
            <a:off x="304800" y="5181600"/>
            <a:ext cx="8275638" cy="990600"/>
          </a:xfrm>
          <a:prstGeom prst="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704" name="TextBox 49"/>
          <p:cNvSpPr txBox="1">
            <a:spLocks noChangeArrowheads="1"/>
          </p:cNvSpPr>
          <p:nvPr/>
        </p:nvSpPr>
        <p:spPr bwMode="auto">
          <a:xfrm>
            <a:off x="1676400" y="354921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t>Analog</a:t>
            </a:r>
            <a:endParaRPr lang="en-US" sz="2400" b="1" dirty="0"/>
          </a:p>
        </p:txBody>
      </p:sp>
      <p:sp>
        <p:nvSpPr>
          <p:cNvPr id="28705" name="TextBox 48"/>
          <p:cNvSpPr txBox="1">
            <a:spLocks noChangeArrowheads="1"/>
          </p:cNvSpPr>
          <p:nvPr/>
        </p:nvSpPr>
        <p:spPr bwMode="auto">
          <a:xfrm>
            <a:off x="3111877" y="2667000"/>
            <a:ext cx="220806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a:t>Measurement</a:t>
            </a:r>
          </a:p>
        </p:txBody>
      </p:sp>
      <p:sp>
        <p:nvSpPr>
          <p:cNvPr id="28706" name="TextBox 49"/>
          <p:cNvSpPr txBox="1">
            <a:spLocks noChangeArrowheads="1"/>
          </p:cNvSpPr>
          <p:nvPr/>
        </p:nvSpPr>
        <p:spPr bwMode="auto">
          <a:xfrm>
            <a:off x="3307036" y="4682406"/>
            <a:ext cx="182880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b="1" dirty="0"/>
              <a:t>Actuation</a:t>
            </a:r>
          </a:p>
        </p:txBody>
      </p:sp>
      <p:sp>
        <p:nvSpPr>
          <p:cNvPr id="2" name="Oval 1"/>
          <p:cNvSpPr/>
          <p:nvPr/>
        </p:nvSpPr>
        <p:spPr>
          <a:xfrm>
            <a:off x="1951974" y="1404671"/>
            <a:ext cx="3001026" cy="132556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350460"/>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Aliasing – time domain</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143</a:t>
            </a:fld>
            <a:endParaRPr lang="en-US"/>
          </a:p>
        </p:txBody>
      </p:sp>
      <p:pic>
        <p:nvPicPr>
          <p:cNvPr id="6" name="Picture 5" descr="Samplin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Tree>
    <p:extLst>
      <p:ext uri="{BB962C8B-B14F-4D97-AF65-F5344CB8AC3E}">
        <p14:creationId xmlns:p14="http://schemas.microsoft.com/office/powerpoint/2010/main" val="3739301058"/>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Aliasing</a:t>
            </a:r>
            <a:r>
              <a:rPr lang="en-US" dirty="0"/>
              <a:t> – time domain</a:t>
            </a:r>
          </a:p>
        </p:txBody>
      </p:sp>
      <p:sp>
        <p:nvSpPr>
          <p:cNvPr id="4" name="Slide Number Placeholder 3"/>
          <p:cNvSpPr>
            <a:spLocks noGrp="1"/>
          </p:cNvSpPr>
          <p:nvPr>
            <p:ph type="sldNum" sz="quarter" idx="12"/>
          </p:nvPr>
        </p:nvSpPr>
        <p:spPr/>
        <p:txBody>
          <a:bodyPr/>
          <a:lstStyle/>
          <a:p>
            <a:fld id="{22033EDB-169B-9A40-BDA9-44EE0641E66E}" type="slidenum">
              <a:rPr lang="en-US" smtClean="0"/>
              <a:t>144</a:t>
            </a:fld>
            <a:endParaRPr lang="en-US"/>
          </a:p>
        </p:txBody>
      </p:sp>
      <p:pic>
        <p:nvPicPr>
          <p:cNvPr id="2" name="Picture 1" descr="Samplin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Tree>
    <p:extLst>
      <p:ext uri="{BB962C8B-B14F-4D97-AF65-F5344CB8AC3E}">
        <p14:creationId xmlns:p14="http://schemas.microsoft.com/office/powerpoint/2010/main" val="1158316939"/>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Aliasing</a:t>
            </a:r>
            <a:r>
              <a:rPr lang="en-US" dirty="0"/>
              <a:t> – time domain</a:t>
            </a:r>
          </a:p>
        </p:txBody>
      </p:sp>
      <p:sp>
        <p:nvSpPr>
          <p:cNvPr id="4" name="Slide Number Placeholder 3"/>
          <p:cNvSpPr>
            <a:spLocks noGrp="1"/>
          </p:cNvSpPr>
          <p:nvPr>
            <p:ph type="sldNum" sz="quarter" idx="12"/>
          </p:nvPr>
        </p:nvSpPr>
        <p:spPr/>
        <p:txBody>
          <a:bodyPr/>
          <a:lstStyle/>
          <a:p>
            <a:fld id="{22033EDB-169B-9A40-BDA9-44EE0641E66E}" type="slidenum">
              <a:rPr lang="en-US" smtClean="0"/>
              <a:t>145</a:t>
            </a:fld>
            <a:endParaRPr lang="en-US"/>
          </a:p>
        </p:txBody>
      </p:sp>
      <p:pic>
        <p:nvPicPr>
          <p:cNvPr id="2" name="Picture 1" descr="Sampling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Tree>
    <p:extLst>
      <p:ext uri="{BB962C8B-B14F-4D97-AF65-F5344CB8AC3E}">
        <p14:creationId xmlns:p14="http://schemas.microsoft.com/office/powerpoint/2010/main" val="2110392737"/>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Aliasing</a:t>
            </a:r>
            <a:r>
              <a:rPr lang="en-US" dirty="0"/>
              <a:t> – </a:t>
            </a:r>
            <a:r>
              <a:rPr lang="en-US" dirty="0" smtClean="0"/>
              <a:t>frequency domain</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146</a:t>
            </a:fld>
            <a:endParaRPr lang="en-US"/>
          </a:p>
        </p:txBody>
      </p:sp>
      <p:pic>
        <p:nvPicPr>
          <p:cNvPr id="4" name="Picture 3" descr="Aliasin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8" name="TextBox 7"/>
          <p:cNvSpPr txBox="1"/>
          <p:nvPr/>
        </p:nvSpPr>
        <p:spPr>
          <a:xfrm>
            <a:off x="4135883" y="5063065"/>
            <a:ext cx="2322346" cy="369332"/>
          </a:xfrm>
          <a:prstGeom prst="rect">
            <a:avLst/>
          </a:prstGeom>
          <a:noFill/>
        </p:spPr>
        <p:txBody>
          <a:bodyPr wrap="none" rtlCol="0">
            <a:spAutoFit/>
          </a:bodyPr>
          <a:lstStyle/>
          <a:p>
            <a:r>
              <a:rPr lang="en-US" dirty="0" smtClean="0">
                <a:solidFill>
                  <a:schemeClr val="accent1">
                    <a:lumMod val="75000"/>
                  </a:schemeClr>
                </a:solidFill>
              </a:rPr>
              <a:t>‘Continuous’ time data</a:t>
            </a:r>
            <a:endParaRPr lang="en-US" dirty="0">
              <a:solidFill>
                <a:schemeClr val="accent1">
                  <a:lumMod val="75000"/>
                </a:schemeClr>
              </a:solidFill>
            </a:endParaRPr>
          </a:p>
        </p:txBody>
      </p:sp>
      <p:cxnSp>
        <p:nvCxnSpPr>
          <p:cNvPr id="9" name="Straight Arrow Connector 8"/>
          <p:cNvCxnSpPr>
            <a:stCxn id="8" idx="0"/>
          </p:cNvCxnSpPr>
          <p:nvPr/>
        </p:nvCxnSpPr>
        <p:spPr>
          <a:xfrm flipV="1">
            <a:off x="5297056" y="4370813"/>
            <a:ext cx="0" cy="692252"/>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9662153"/>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iasin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5" name="Title 4"/>
          <p:cNvSpPr>
            <a:spLocks noGrp="1"/>
          </p:cNvSpPr>
          <p:nvPr>
            <p:ph type="title"/>
          </p:nvPr>
        </p:nvSpPr>
        <p:spPr/>
        <p:txBody>
          <a:bodyPr/>
          <a:lstStyle/>
          <a:p>
            <a:r>
              <a:rPr lang="en-US" dirty="0"/>
              <a:t>Aliasing – frequency domain</a:t>
            </a:r>
          </a:p>
        </p:txBody>
      </p:sp>
      <p:sp>
        <p:nvSpPr>
          <p:cNvPr id="4" name="Slide Number Placeholder 3"/>
          <p:cNvSpPr>
            <a:spLocks noGrp="1"/>
          </p:cNvSpPr>
          <p:nvPr>
            <p:ph type="sldNum" sz="quarter" idx="12"/>
          </p:nvPr>
        </p:nvSpPr>
        <p:spPr/>
        <p:txBody>
          <a:bodyPr/>
          <a:lstStyle/>
          <a:p>
            <a:fld id="{22033EDB-169B-9A40-BDA9-44EE0641E66E}" type="slidenum">
              <a:rPr lang="en-US" smtClean="0"/>
              <a:t>147</a:t>
            </a:fld>
            <a:endParaRPr lang="en-US"/>
          </a:p>
        </p:txBody>
      </p:sp>
      <p:sp>
        <p:nvSpPr>
          <p:cNvPr id="6" name="TextBox 5"/>
          <p:cNvSpPr txBox="1"/>
          <p:nvPr/>
        </p:nvSpPr>
        <p:spPr>
          <a:xfrm>
            <a:off x="1469594" y="5075174"/>
            <a:ext cx="2236510" cy="646331"/>
          </a:xfrm>
          <a:prstGeom prst="rect">
            <a:avLst/>
          </a:prstGeom>
          <a:noFill/>
        </p:spPr>
        <p:txBody>
          <a:bodyPr wrap="none" rtlCol="0">
            <a:spAutoFit/>
          </a:bodyPr>
          <a:lstStyle/>
          <a:p>
            <a:r>
              <a:rPr lang="en-US" b="1" dirty="0" smtClean="0"/>
              <a:t>Nyquist frequency</a:t>
            </a:r>
            <a:r>
              <a:rPr lang="en-US" dirty="0" smtClean="0"/>
              <a:t> = </a:t>
            </a:r>
          </a:p>
          <a:p>
            <a:r>
              <a:rPr lang="en-US" dirty="0" smtClean="0"/>
              <a:t>½ </a:t>
            </a:r>
            <a:r>
              <a:rPr lang="en-US" dirty="0"/>
              <a:t>s</a:t>
            </a:r>
            <a:r>
              <a:rPr lang="en-US" dirty="0" smtClean="0"/>
              <a:t>ampling frequency</a:t>
            </a:r>
            <a:endParaRPr lang="en-US" dirty="0"/>
          </a:p>
        </p:txBody>
      </p:sp>
      <p:cxnSp>
        <p:nvCxnSpPr>
          <p:cNvPr id="7" name="Straight Arrow Connector 6"/>
          <p:cNvCxnSpPr>
            <a:stCxn id="6" idx="2"/>
          </p:cNvCxnSpPr>
          <p:nvPr/>
        </p:nvCxnSpPr>
        <p:spPr>
          <a:xfrm>
            <a:off x="2587849" y="5721505"/>
            <a:ext cx="1221913" cy="228293"/>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72821" y="3520253"/>
            <a:ext cx="1467995" cy="369332"/>
          </a:xfrm>
          <a:prstGeom prst="rect">
            <a:avLst/>
          </a:prstGeom>
          <a:noFill/>
        </p:spPr>
        <p:txBody>
          <a:bodyPr wrap="none" rtlCol="0">
            <a:spAutoFit/>
          </a:bodyPr>
          <a:lstStyle/>
          <a:p>
            <a:r>
              <a:rPr lang="en-US" dirty="0" smtClean="0">
                <a:solidFill>
                  <a:schemeClr val="accent2"/>
                </a:solidFill>
              </a:rPr>
              <a:t>Sampled data</a:t>
            </a:r>
            <a:endParaRPr lang="en-US" dirty="0">
              <a:solidFill>
                <a:schemeClr val="accent2"/>
              </a:solidFill>
            </a:endParaRPr>
          </a:p>
        </p:txBody>
      </p:sp>
      <p:cxnSp>
        <p:nvCxnSpPr>
          <p:cNvPr id="12" name="Straight Arrow Connector 11"/>
          <p:cNvCxnSpPr/>
          <p:nvPr/>
        </p:nvCxnSpPr>
        <p:spPr>
          <a:xfrm flipV="1">
            <a:off x="3283611" y="3260947"/>
            <a:ext cx="422493" cy="30939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135883" y="5063065"/>
            <a:ext cx="2322346" cy="369332"/>
          </a:xfrm>
          <a:prstGeom prst="rect">
            <a:avLst/>
          </a:prstGeom>
          <a:noFill/>
        </p:spPr>
        <p:txBody>
          <a:bodyPr wrap="none" rtlCol="0">
            <a:spAutoFit/>
          </a:bodyPr>
          <a:lstStyle/>
          <a:p>
            <a:r>
              <a:rPr lang="en-US" dirty="0" smtClean="0">
                <a:solidFill>
                  <a:schemeClr val="accent1">
                    <a:lumMod val="75000"/>
                  </a:schemeClr>
                </a:solidFill>
              </a:rPr>
              <a:t>‘Continuous’ time data</a:t>
            </a:r>
            <a:endParaRPr lang="en-US" dirty="0">
              <a:solidFill>
                <a:schemeClr val="accent1">
                  <a:lumMod val="75000"/>
                </a:schemeClr>
              </a:solidFill>
            </a:endParaRPr>
          </a:p>
        </p:txBody>
      </p:sp>
      <p:cxnSp>
        <p:nvCxnSpPr>
          <p:cNvPr id="15" name="Straight Arrow Connector 14"/>
          <p:cNvCxnSpPr>
            <a:stCxn id="14" idx="0"/>
          </p:cNvCxnSpPr>
          <p:nvPr/>
        </p:nvCxnSpPr>
        <p:spPr>
          <a:xfrm flipV="1">
            <a:off x="5297056" y="4370813"/>
            <a:ext cx="0" cy="692252"/>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5694581"/>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Aliasing – frequency domain</a:t>
            </a:r>
          </a:p>
        </p:txBody>
      </p:sp>
      <p:sp>
        <p:nvSpPr>
          <p:cNvPr id="4" name="Slide Number Placeholder 3"/>
          <p:cNvSpPr>
            <a:spLocks noGrp="1"/>
          </p:cNvSpPr>
          <p:nvPr>
            <p:ph type="sldNum" sz="quarter" idx="12"/>
          </p:nvPr>
        </p:nvSpPr>
        <p:spPr/>
        <p:txBody>
          <a:bodyPr/>
          <a:lstStyle/>
          <a:p>
            <a:fld id="{22033EDB-169B-9A40-BDA9-44EE0641E66E}" type="slidenum">
              <a:rPr lang="en-US" smtClean="0"/>
              <a:t>148</a:t>
            </a:fld>
            <a:endParaRPr lang="en-US"/>
          </a:p>
        </p:txBody>
      </p:sp>
      <p:pic>
        <p:nvPicPr>
          <p:cNvPr id="3" name="Picture 2" descr="Aliasing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6" name="TextBox 5"/>
          <p:cNvSpPr txBox="1"/>
          <p:nvPr/>
        </p:nvSpPr>
        <p:spPr>
          <a:xfrm>
            <a:off x="1469594" y="5075174"/>
            <a:ext cx="2236510" cy="646331"/>
          </a:xfrm>
          <a:prstGeom prst="rect">
            <a:avLst/>
          </a:prstGeom>
          <a:noFill/>
        </p:spPr>
        <p:txBody>
          <a:bodyPr wrap="none" rtlCol="0">
            <a:spAutoFit/>
          </a:bodyPr>
          <a:lstStyle/>
          <a:p>
            <a:r>
              <a:rPr lang="en-US" b="1" dirty="0" smtClean="0"/>
              <a:t>Nyquist frequency</a:t>
            </a:r>
            <a:r>
              <a:rPr lang="en-US" dirty="0" smtClean="0"/>
              <a:t> = </a:t>
            </a:r>
          </a:p>
          <a:p>
            <a:r>
              <a:rPr lang="en-US" dirty="0" smtClean="0"/>
              <a:t>½ </a:t>
            </a:r>
            <a:r>
              <a:rPr lang="en-US" dirty="0"/>
              <a:t>s</a:t>
            </a:r>
            <a:r>
              <a:rPr lang="en-US" dirty="0" smtClean="0"/>
              <a:t>ampling frequency</a:t>
            </a:r>
            <a:endParaRPr lang="en-US" dirty="0"/>
          </a:p>
        </p:txBody>
      </p:sp>
      <p:cxnSp>
        <p:nvCxnSpPr>
          <p:cNvPr id="7" name="Straight Arrow Connector 6"/>
          <p:cNvCxnSpPr>
            <a:stCxn id="6" idx="2"/>
          </p:cNvCxnSpPr>
          <p:nvPr/>
        </p:nvCxnSpPr>
        <p:spPr>
          <a:xfrm>
            <a:off x="2587849" y="5721505"/>
            <a:ext cx="1221913" cy="228293"/>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135883" y="5063065"/>
            <a:ext cx="2322346" cy="369332"/>
          </a:xfrm>
          <a:prstGeom prst="rect">
            <a:avLst/>
          </a:prstGeom>
          <a:noFill/>
        </p:spPr>
        <p:txBody>
          <a:bodyPr wrap="none" rtlCol="0">
            <a:spAutoFit/>
          </a:bodyPr>
          <a:lstStyle/>
          <a:p>
            <a:r>
              <a:rPr lang="en-US" dirty="0" smtClean="0">
                <a:solidFill>
                  <a:schemeClr val="accent1">
                    <a:lumMod val="75000"/>
                  </a:schemeClr>
                </a:solidFill>
              </a:rPr>
              <a:t>‘Continuous’ time data</a:t>
            </a:r>
            <a:endParaRPr lang="en-US" dirty="0">
              <a:solidFill>
                <a:schemeClr val="accent1">
                  <a:lumMod val="75000"/>
                </a:schemeClr>
              </a:solidFill>
            </a:endParaRPr>
          </a:p>
        </p:txBody>
      </p:sp>
      <p:cxnSp>
        <p:nvCxnSpPr>
          <p:cNvPr id="9" name="Straight Arrow Connector 8"/>
          <p:cNvCxnSpPr>
            <a:stCxn id="8" idx="0"/>
          </p:cNvCxnSpPr>
          <p:nvPr/>
        </p:nvCxnSpPr>
        <p:spPr>
          <a:xfrm flipV="1">
            <a:off x="5297056" y="4370813"/>
            <a:ext cx="0" cy="692252"/>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872821" y="3520253"/>
            <a:ext cx="1467995" cy="369332"/>
          </a:xfrm>
          <a:prstGeom prst="rect">
            <a:avLst/>
          </a:prstGeom>
          <a:noFill/>
        </p:spPr>
        <p:txBody>
          <a:bodyPr wrap="none" rtlCol="0">
            <a:spAutoFit/>
          </a:bodyPr>
          <a:lstStyle/>
          <a:p>
            <a:r>
              <a:rPr lang="en-US" dirty="0" smtClean="0">
                <a:solidFill>
                  <a:schemeClr val="accent2"/>
                </a:solidFill>
              </a:rPr>
              <a:t>Sampled data</a:t>
            </a:r>
            <a:endParaRPr lang="en-US" dirty="0">
              <a:solidFill>
                <a:schemeClr val="accent2"/>
              </a:solidFill>
            </a:endParaRPr>
          </a:p>
        </p:txBody>
      </p:sp>
      <p:cxnSp>
        <p:nvCxnSpPr>
          <p:cNvPr id="11" name="Straight Arrow Connector 10"/>
          <p:cNvCxnSpPr/>
          <p:nvPr/>
        </p:nvCxnSpPr>
        <p:spPr>
          <a:xfrm flipV="1">
            <a:off x="3283611" y="3260947"/>
            <a:ext cx="422493" cy="30939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638289" y="3704919"/>
            <a:ext cx="2306791" cy="646331"/>
          </a:xfrm>
          <a:prstGeom prst="rect">
            <a:avLst/>
          </a:prstGeom>
          <a:noFill/>
        </p:spPr>
        <p:txBody>
          <a:bodyPr wrap="none" rtlCol="0">
            <a:spAutoFit/>
          </a:bodyPr>
          <a:lstStyle/>
          <a:p>
            <a:r>
              <a:rPr lang="en-US" dirty="0" smtClean="0">
                <a:solidFill>
                  <a:srgbClr val="FFC205"/>
                </a:solidFill>
              </a:rPr>
              <a:t>‘Continuous’ time high </a:t>
            </a:r>
          </a:p>
          <a:p>
            <a:r>
              <a:rPr lang="en-US" dirty="0" smtClean="0">
                <a:solidFill>
                  <a:srgbClr val="FFC205"/>
                </a:solidFill>
              </a:rPr>
              <a:t>frequency signal</a:t>
            </a:r>
            <a:endParaRPr lang="en-US" dirty="0">
              <a:solidFill>
                <a:srgbClr val="FFC205"/>
              </a:solidFill>
            </a:endParaRPr>
          </a:p>
        </p:txBody>
      </p:sp>
      <p:cxnSp>
        <p:nvCxnSpPr>
          <p:cNvPr id="18" name="Straight Arrow Connector 17"/>
          <p:cNvCxnSpPr>
            <a:stCxn id="17" idx="2"/>
          </p:cNvCxnSpPr>
          <p:nvPr/>
        </p:nvCxnSpPr>
        <p:spPr>
          <a:xfrm flipH="1">
            <a:off x="6246637" y="4351250"/>
            <a:ext cx="545048" cy="523007"/>
          </a:xfrm>
          <a:prstGeom prst="straightConnector1">
            <a:avLst/>
          </a:prstGeom>
          <a:ln>
            <a:solidFill>
              <a:srgbClr val="FFC205"/>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5694581"/>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Aliasing – frequency domain</a:t>
            </a:r>
          </a:p>
        </p:txBody>
      </p:sp>
      <p:sp>
        <p:nvSpPr>
          <p:cNvPr id="4" name="Slide Number Placeholder 3"/>
          <p:cNvSpPr>
            <a:spLocks noGrp="1"/>
          </p:cNvSpPr>
          <p:nvPr>
            <p:ph type="sldNum" sz="quarter" idx="12"/>
          </p:nvPr>
        </p:nvSpPr>
        <p:spPr/>
        <p:txBody>
          <a:bodyPr/>
          <a:lstStyle/>
          <a:p>
            <a:fld id="{22033EDB-169B-9A40-BDA9-44EE0641E66E}" type="slidenum">
              <a:rPr lang="en-US" smtClean="0"/>
              <a:t>149</a:t>
            </a:fld>
            <a:endParaRPr lang="en-US"/>
          </a:p>
        </p:txBody>
      </p:sp>
      <p:pic>
        <p:nvPicPr>
          <p:cNvPr id="3" name="Picture 2" descr="Aliasing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6" name="TextBox 5"/>
          <p:cNvSpPr txBox="1"/>
          <p:nvPr/>
        </p:nvSpPr>
        <p:spPr>
          <a:xfrm>
            <a:off x="1469594" y="5075174"/>
            <a:ext cx="2236510" cy="646331"/>
          </a:xfrm>
          <a:prstGeom prst="rect">
            <a:avLst/>
          </a:prstGeom>
          <a:noFill/>
        </p:spPr>
        <p:txBody>
          <a:bodyPr wrap="none" rtlCol="0">
            <a:spAutoFit/>
          </a:bodyPr>
          <a:lstStyle/>
          <a:p>
            <a:r>
              <a:rPr lang="en-US" b="1" dirty="0" smtClean="0"/>
              <a:t>Nyquist frequency</a:t>
            </a:r>
            <a:r>
              <a:rPr lang="en-US" dirty="0" smtClean="0"/>
              <a:t> = </a:t>
            </a:r>
          </a:p>
          <a:p>
            <a:r>
              <a:rPr lang="en-US" dirty="0" smtClean="0"/>
              <a:t>½ </a:t>
            </a:r>
            <a:r>
              <a:rPr lang="en-US" dirty="0"/>
              <a:t>s</a:t>
            </a:r>
            <a:r>
              <a:rPr lang="en-US" dirty="0" smtClean="0"/>
              <a:t>ampling frequency</a:t>
            </a:r>
            <a:endParaRPr lang="en-US" dirty="0"/>
          </a:p>
        </p:txBody>
      </p:sp>
      <p:cxnSp>
        <p:nvCxnSpPr>
          <p:cNvPr id="7" name="Straight Arrow Connector 6"/>
          <p:cNvCxnSpPr>
            <a:stCxn id="6" idx="2"/>
          </p:cNvCxnSpPr>
          <p:nvPr/>
        </p:nvCxnSpPr>
        <p:spPr>
          <a:xfrm>
            <a:off x="2587849" y="5721505"/>
            <a:ext cx="1221913" cy="228293"/>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135883" y="5063065"/>
            <a:ext cx="2322346" cy="369332"/>
          </a:xfrm>
          <a:prstGeom prst="rect">
            <a:avLst/>
          </a:prstGeom>
          <a:noFill/>
        </p:spPr>
        <p:txBody>
          <a:bodyPr wrap="none" rtlCol="0">
            <a:spAutoFit/>
          </a:bodyPr>
          <a:lstStyle/>
          <a:p>
            <a:r>
              <a:rPr lang="en-US" dirty="0" smtClean="0">
                <a:solidFill>
                  <a:schemeClr val="accent1">
                    <a:lumMod val="75000"/>
                  </a:schemeClr>
                </a:solidFill>
              </a:rPr>
              <a:t>‘Continuous’ time data</a:t>
            </a:r>
            <a:endParaRPr lang="en-US" dirty="0">
              <a:solidFill>
                <a:schemeClr val="accent1">
                  <a:lumMod val="75000"/>
                </a:schemeClr>
              </a:solidFill>
            </a:endParaRPr>
          </a:p>
        </p:txBody>
      </p:sp>
      <p:cxnSp>
        <p:nvCxnSpPr>
          <p:cNvPr id="9" name="Straight Arrow Connector 8"/>
          <p:cNvCxnSpPr>
            <a:stCxn id="8" idx="0"/>
          </p:cNvCxnSpPr>
          <p:nvPr/>
        </p:nvCxnSpPr>
        <p:spPr>
          <a:xfrm flipV="1">
            <a:off x="5297056" y="4370813"/>
            <a:ext cx="0" cy="692252"/>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872821" y="3520253"/>
            <a:ext cx="1467995" cy="369332"/>
          </a:xfrm>
          <a:prstGeom prst="rect">
            <a:avLst/>
          </a:prstGeom>
          <a:noFill/>
        </p:spPr>
        <p:txBody>
          <a:bodyPr wrap="none" rtlCol="0">
            <a:spAutoFit/>
          </a:bodyPr>
          <a:lstStyle/>
          <a:p>
            <a:r>
              <a:rPr lang="en-US" dirty="0" smtClean="0">
                <a:solidFill>
                  <a:schemeClr val="accent2"/>
                </a:solidFill>
              </a:rPr>
              <a:t>Sampled data</a:t>
            </a:r>
            <a:endParaRPr lang="en-US" dirty="0">
              <a:solidFill>
                <a:schemeClr val="accent2"/>
              </a:solidFill>
            </a:endParaRPr>
          </a:p>
        </p:txBody>
      </p:sp>
      <p:cxnSp>
        <p:nvCxnSpPr>
          <p:cNvPr id="11" name="Straight Arrow Connector 10"/>
          <p:cNvCxnSpPr/>
          <p:nvPr/>
        </p:nvCxnSpPr>
        <p:spPr>
          <a:xfrm flipV="1">
            <a:off x="3283611" y="3260947"/>
            <a:ext cx="422493" cy="30939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638289" y="3704919"/>
            <a:ext cx="2306791" cy="646331"/>
          </a:xfrm>
          <a:prstGeom prst="rect">
            <a:avLst/>
          </a:prstGeom>
          <a:noFill/>
        </p:spPr>
        <p:txBody>
          <a:bodyPr wrap="none" rtlCol="0">
            <a:spAutoFit/>
          </a:bodyPr>
          <a:lstStyle/>
          <a:p>
            <a:r>
              <a:rPr lang="en-US" dirty="0" smtClean="0">
                <a:solidFill>
                  <a:srgbClr val="FFC205"/>
                </a:solidFill>
              </a:rPr>
              <a:t>‘Continuous’ time high </a:t>
            </a:r>
          </a:p>
          <a:p>
            <a:r>
              <a:rPr lang="en-US" dirty="0" smtClean="0">
                <a:solidFill>
                  <a:srgbClr val="FFC205"/>
                </a:solidFill>
              </a:rPr>
              <a:t>frequency signal</a:t>
            </a:r>
            <a:endParaRPr lang="en-US" dirty="0">
              <a:solidFill>
                <a:srgbClr val="FFC205"/>
              </a:solidFill>
            </a:endParaRPr>
          </a:p>
        </p:txBody>
      </p:sp>
      <p:cxnSp>
        <p:nvCxnSpPr>
          <p:cNvPr id="13" name="Straight Arrow Connector 12"/>
          <p:cNvCxnSpPr>
            <a:stCxn id="12" idx="2"/>
          </p:cNvCxnSpPr>
          <p:nvPr/>
        </p:nvCxnSpPr>
        <p:spPr>
          <a:xfrm flipH="1">
            <a:off x="6246637" y="4351250"/>
            <a:ext cx="545048" cy="523007"/>
          </a:xfrm>
          <a:prstGeom prst="straightConnector1">
            <a:avLst/>
          </a:prstGeom>
          <a:ln>
            <a:solidFill>
              <a:srgbClr val="FFC205"/>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234994" y="2187011"/>
            <a:ext cx="1603136" cy="646331"/>
          </a:xfrm>
          <a:prstGeom prst="rect">
            <a:avLst/>
          </a:prstGeom>
          <a:solidFill>
            <a:schemeClr val="bg1"/>
          </a:solidFill>
        </p:spPr>
        <p:txBody>
          <a:bodyPr wrap="none" rtlCol="0">
            <a:spAutoFit/>
          </a:bodyPr>
          <a:lstStyle/>
          <a:p>
            <a:r>
              <a:rPr lang="en-US" dirty="0" smtClean="0">
                <a:solidFill>
                  <a:srgbClr val="660066"/>
                </a:solidFill>
              </a:rPr>
              <a:t>Sampled high</a:t>
            </a:r>
          </a:p>
          <a:p>
            <a:r>
              <a:rPr lang="en-US" dirty="0" smtClean="0">
                <a:solidFill>
                  <a:srgbClr val="660066"/>
                </a:solidFill>
              </a:rPr>
              <a:t>frequency data</a:t>
            </a:r>
            <a:endParaRPr lang="en-US" dirty="0">
              <a:solidFill>
                <a:srgbClr val="660066"/>
              </a:solidFill>
            </a:endParaRPr>
          </a:p>
        </p:txBody>
      </p:sp>
      <p:cxnSp>
        <p:nvCxnSpPr>
          <p:cNvPr id="15" name="Straight Arrow Connector 14"/>
          <p:cNvCxnSpPr>
            <a:stCxn id="14" idx="3"/>
          </p:cNvCxnSpPr>
          <p:nvPr/>
        </p:nvCxnSpPr>
        <p:spPr>
          <a:xfrm flipV="1">
            <a:off x="2838130" y="2322709"/>
            <a:ext cx="353832" cy="187468"/>
          </a:xfrm>
          <a:prstGeom prst="straightConnector1">
            <a:avLst/>
          </a:prstGeom>
          <a:ln>
            <a:solidFill>
              <a:srgbClr val="660066"/>
            </a:solidFill>
            <a:prstDash val="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83169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3092351" y="5085765"/>
            <a:ext cx="930444" cy="930444"/>
          </a:xfrm>
          <a:prstGeom prst="rect">
            <a:avLst/>
          </a:prstGeom>
        </p:spPr>
      </p:pic>
      <p:sp>
        <p:nvSpPr>
          <p:cNvPr id="2" name="Title 1"/>
          <p:cNvSpPr>
            <a:spLocks noGrp="1"/>
          </p:cNvSpPr>
          <p:nvPr>
            <p:ph type="title"/>
          </p:nvPr>
        </p:nvSpPr>
        <p:spPr>
          <a:xfrm>
            <a:off x="925080" y="20646"/>
            <a:ext cx="8229600" cy="1143000"/>
          </a:xfrm>
        </p:spPr>
        <p:txBody>
          <a:bodyPr/>
          <a:lstStyle/>
          <a:p>
            <a:r>
              <a:rPr lang="en-US" dirty="0" smtClean="0"/>
              <a:t>Types of control – feedback</a:t>
            </a:r>
            <a:endParaRPr lang="en-US" dirty="0"/>
          </a:p>
        </p:txBody>
      </p:sp>
      <p:sp>
        <p:nvSpPr>
          <p:cNvPr id="6" name="Content Placeholder 5"/>
          <p:cNvSpPr>
            <a:spLocks noGrp="1"/>
          </p:cNvSpPr>
          <p:nvPr>
            <p:ph idx="1"/>
          </p:nvPr>
        </p:nvSpPr>
        <p:spPr>
          <a:xfrm>
            <a:off x="457200" y="1335024"/>
            <a:ext cx="8229600" cy="4525963"/>
          </a:xfrm>
        </p:spPr>
        <p:txBody>
          <a:bodyPr/>
          <a:lstStyle/>
          <a:p>
            <a:r>
              <a:rPr lang="en-US" dirty="0" smtClean="0"/>
              <a:t>Feedback – </a:t>
            </a:r>
            <a:r>
              <a:rPr lang="en-US" b="1" dirty="0"/>
              <a:t>R</a:t>
            </a:r>
            <a:r>
              <a:rPr lang="en-US" b="1" dirty="0" smtClean="0"/>
              <a:t>eacts </a:t>
            </a:r>
            <a:r>
              <a:rPr lang="en-US" dirty="0" smtClean="0"/>
              <a:t>to changes in the error after they occur.</a:t>
            </a:r>
            <a:endParaRPr lang="en-US" b="1" dirty="0" smtClean="0"/>
          </a:p>
        </p:txBody>
      </p:sp>
      <p:grpSp>
        <p:nvGrpSpPr>
          <p:cNvPr id="7" name="Group 6"/>
          <p:cNvGrpSpPr/>
          <p:nvPr/>
        </p:nvGrpSpPr>
        <p:grpSpPr>
          <a:xfrm>
            <a:off x="275107" y="3795554"/>
            <a:ext cx="8518637" cy="2559790"/>
            <a:chOff x="50485" y="1482819"/>
            <a:chExt cx="8518637" cy="2559790"/>
          </a:xfrm>
        </p:grpSpPr>
        <p:sp>
          <p:nvSpPr>
            <p:cNvPr id="8" name="Rectangle 7"/>
            <p:cNvSpPr/>
            <p:nvPr/>
          </p:nvSpPr>
          <p:spPr>
            <a:xfrm>
              <a:off x="5559055" y="1884948"/>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0000"/>
                  </a:solidFill>
                </a:rPr>
                <a:t>Car</a:t>
              </a:r>
              <a:endParaRPr lang="en-US" sz="36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Velocity sensor</a:t>
              </a:r>
              <a:endParaRPr lang="en-US" sz="2400" dirty="0">
                <a:solidFill>
                  <a:srgbClr val="000000"/>
                </a:solidFill>
              </a:endParaRPr>
            </a:p>
          </p:txBody>
        </p:sp>
        <p:cxnSp>
          <p:nvCxnSpPr>
            <p:cNvPr id="10" name="Straight Arrow Connector 9"/>
            <p:cNvCxnSpPr>
              <a:stCxn id="8" idx="3"/>
            </p:cNvCxnSpPr>
            <p:nvPr/>
          </p:nvCxnSpPr>
          <p:spPr>
            <a:xfrm flipV="1">
              <a:off x="7016213" y="2312736"/>
              <a:ext cx="155290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340356" y="1482819"/>
              <a:ext cx="1159292" cy="830997"/>
            </a:xfrm>
            <a:prstGeom prst="rect">
              <a:avLst/>
            </a:prstGeom>
            <a:noFill/>
          </p:spPr>
          <p:txBody>
            <a:bodyPr wrap="none" rtlCol="0">
              <a:spAutoFit/>
            </a:bodyPr>
            <a:lstStyle/>
            <a:p>
              <a:r>
                <a:rPr lang="en-US" sz="2400" dirty="0" smtClean="0"/>
                <a:t>Current</a:t>
              </a:r>
            </a:p>
            <a:p>
              <a:r>
                <a:rPr lang="en-US" sz="2400" dirty="0" smtClean="0"/>
                <a:t>velocity</a:t>
              </a:r>
              <a:endParaRPr lang="en-US" sz="2400" dirty="0"/>
            </a:p>
          </p:txBody>
        </p:sp>
        <p:cxnSp>
          <p:nvCxnSpPr>
            <p:cNvPr id="12" name="Straight Arrow Connector 11"/>
            <p:cNvCxnSpPr>
              <a:stCxn id="22" idx="6"/>
              <a:endCxn id="20" idx="1"/>
            </p:cNvCxnSpPr>
            <p:nvPr/>
          </p:nvCxnSpPr>
          <p:spPr>
            <a:xfrm flipV="1">
              <a:off x="1982153" y="2318505"/>
              <a:ext cx="470765"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endCxn id="22"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485" y="1500878"/>
              <a:ext cx="1159292" cy="830997"/>
            </a:xfrm>
            <a:prstGeom prst="rect">
              <a:avLst/>
            </a:prstGeom>
            <a:noFill/>
          </p:spPr>
          <p:txBody>
            <a:bodyPr wrap="none" rtlCol="0">
              <a:spAutoFit/>
            </a:bodyPr>
            <a:lstStyle/>
            <a:p>
              <a:r>
                <a:rPr lang="en-US" sz="2400" dirty="0" smtClean="0"/>
                <a:t>Desired</a:t>
              </a:r>
            </a:p>
            <a:p>
              <a:r>
                <a:rPr lang="en-US" sz="2400" dirty="0" smtClean="0"/>
                <a:t>velocity</a:t>
              </a:r>
              <a:endParaRPr lang="en-US" sz="2400" dirty="0"/>
            </a:p>
          </p:txBody>
        </p:sp>
        <p:sp>
          <p:nvSpPr>
            <p:cNvPr id="15" name="Rectangle 14"/>
            <p:cNvSpPr/>
            <p:nvPr/>
          </p:nvSpPr>
          <p:spPr>
            <a:xfrm>
              <a:off x="3706197" y="1884946"/>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Gas flow actuator</a:t>
              </a:r>
              <a:endParaRPr lang="en-US" sz="2000" dirty="0">
                <a:solidFill>
                  <a:srgbClr val="000000"/>
                </a:solidFill>
              </a:endParaRPr>
            </a:p>
          </p:txBody>
        </p:sp>
        <p:cxnSp>
          <p:nvCxnSpPr>
            <p:cNvPr id="16" name="Straight Arrow Connector 15"/>
            <p:cNvCxnSpPr>
              <a:stCxn id="15" idx="3"/>
              <a:endCxn id="8" idx="1"/>
            </p:cNvCxnSpPr>
            <p:nvPr/>
          </p:nvCxnSpPr>
          <p:spPr>
            <a:xfrm>
              <a:off x="5163355" y="2312736"/>
              <a:ext cx="395700"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Elbow Connector 16"/>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9" idx="1"/>
              <a:endCxn id="22" idx="4"/>
            </p:cNvCxnSpPr>
            <p:nvPr/>
          </p:nvCxnSpPr>
          <p:spPr>
            <a:xfrm rot="10800000">
              <a:off x="1707833" y="2593472"/>
              <a:ext cx="2394110" cy="1021348"/>
            </a:xfrm>
            <a:prstGeom prst="bentConnector2">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1393409" y="2045366"/>
              <a:ext cx="588744" cy="641684"/>
              <a:chOff x="1393409" y="2045366"/>
              <a:chExt cx="588744" cy="641684"/>
            </a:xfrm>
          </p:grpSpPr>
          <p:sp>
            <p:nvSpPr>
              <p:cNvPr id="22" name="Oval 21"/>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3" name="TextBox 22"/>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24" name="TextBox 23"/>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0" name="Rectangle 19"/>
            <p:cNvSpPr/>
            <p:nvPr/>
          </p:nvSpPr>
          <p:spPr>
            <a:xfrm>
              <a:off x="2452918" y="1890715"/>
              <a:ext cx="933505"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Filter</a:t>
              </a:r>
              <a:endParaRPr lang="en-US" sz="2000" dirty="0">
                <a:solidFill>
                  <a:srgbClr val="000000"/>
                </a:solidFill>
              </a:endParaRPr>
            </a:p>
          </p:txBody>
        </p:sp>
        <p:cxnSp>
          <p:nvCxnSpPr>
            <p:cNvPr id="21" name="Straight Arrow Connector 20"/>
            <p:cNvCxnSpPr>
              <a:stCxn id="20" idx="3"/>
              <a:endCxn id="15" idx="1"/>
            </p:cNvCxnSpPr>
            <p:nvPr/>
          </p:nvCxnSpPr>
          <p:spPr>
            <a:xfrm flipV="1">
              <a:off x="3386423" y="2312736"/>
              <a:ext cx="319774" cy="5769"/>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grpSp>
      <p:cxnSp>
        <p:nvCxnSpPr>
          <p:cNvPr id="26" name="Straight Arrow Connector 25"/>
          <p:cNvCxnSpPr/>
          <p:nvPr/>
        </p:nvCxnSpPr>
        <p:spPr>
          <a:xfrm flipH="1">
            <a:off x="2446421" y="3449053"/>
            <a:ext cx="133684" cy="9286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267962" y="2987388"/>
            <a:ext cx="819155" cy="461665"/>
          </a:xfrm>
          <a:prstGeom prst="rect">
            <a:avLst/>
          </a:prstGeom>
          <a:noFill/>
        </p:spPr>
        <p:txBody>
          <a:bodyPr wrap="none" rtlCol="0">
            <a:spAutoFit/>
          </a:bodyPr>
          <a:lstStyle/>
          <a:p>
            <a:r>
              <a:rPr lang="en-US" sz="2400" dirty="0" smtClean="0"/>
              <a:t>Error</a:t>
            </a:r>
            <a:endParaRPr lang="en-US" sz="2400" dirty="0"/>
          </a:p>
        </p:txBody>
      </p:sp>
      <p:sp>
        <p:nvSpPr>
          <p:cNvPr id="3" name="Slide Number Placeholder 2"/>
          <p:cNvSpPr>
            <a:spLocks noGrp="1"/>
          </p:cNvSpPr>
          <p:nvPr>
            <p:ph type="sldNum" sz="quarter" idx="12"/>
          </p:nvPr>
        </p:nvSpPr>
        <p:spPr/>
        <p:txBody>
          <a:bodyPr/>
          <a:lstStyle/>
          <a:p>
            <a:fld id="{22033EDB-169B-9A40-BDA9-44EE0641E66E}" type="slidenum">
              <a:rPr lang="en-US" smtClean="0"/>
              <a:t>15</a:t>
            </a:fld>
            <a:endParaRPr lang="en-US"/>
          </a:p>
        </p:txBody>
      </p:sp>
      <p:grpSp>
        <p:nvGrpSpPr>
          <p:cNvPr id="30" name="Group 29"/>
          <p:cNvGrpSpPr/>
          <p:nvPr/>
        </p:nvGrpSpPr>
        <p:grpSpPr>
          <a:xfrm>
            <a:off x="23813" y="0"/>
            <a:ext cx="9144000" cy="1213015"/>
            <a:chOff x="23813" y="0"/>
            <a:chExt cx="9144000" cy="1213015"/>
          </a:xfrm>
        </p:grpSpPr>
        <p:pic>
          <p:nvPicPr>
            <p:cNvPr id="33"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34" name="Straight Connector 33"/>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0177565"/>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Aliasing – frequency domain</a:t>
            </a:r>
          </a:p>
        </p:txBody>
      </p:sp>
      <p:sp>
        <p:nvSpPr>
          <p:cNvPr id="4" name="Slide Number Placeholder 3"/>
          <p:cNvSpPr>
            <a:spLocks noGrp="1"/>
          </p:cNvSpPr>
          <p:nvPr>
            <p:ph type="sldNum" sz="quarter" idx="12"/>
          </p:nvPr>
        </p:nvSpPr>
        <p:spPr/>
        <p:txBody>
          <a:bodyPr/>
          <a:lstStyle/>
          <a:p>
            <a:fld id="{22033EDB-169B-9A40-BDA9-44EE0641E66E}" type="slidenum">
              <a:rPr lang="en-US" smtClean="0"/>
              <a:t>150</a:t>
            </a:fld>
            <a:endParaRPr lang="en-US"/>
          </a:p>
        </p:txBody>
      </p:sp>
      <p:pic>
        <p:nvPicPr>
          <p:cNvPr id="3" name="Picture 2" descr="Aliasing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6" name="TextBox 5"/>
          <p:cNvSpPr txBox="1"/>
          <p:nvPr/>
        </p:nvSpPr>
        <p:spPr>
          <a:xfrm>
            <a:off x="1469594" y="5075174"/>
            <a:ext cx="2236510" cy="646331"/>
          </a:xfrm>
          <a:prstGeom prst="rect">
            <a:avLst/>
          </a:prstGeom>
          <a:noFill/>
        </p:spPr>
        <p:txBody>
          <a:bodyPr wrap="none" rtlCol="0">
            <a:spAutoFit/>
          </a:bodyPr>
          <a:lstStyle/>
          <a:p>
            <a:r>
              <a:rPr lang="en-US" b="1" dirty="0" smtClean="0"/>
              <a:t>Nyquist frequency</a:t>
            </a:r>
            <a:r>
              <a:rPr lang="en-US" dirty="0" smtClean="0"/>
              <a:t> = </a:t>
            </a:r>
          </a:p>
          <a:p>
            <a:r>
              <a:rPr lang="en-US" dirty="0" smtClean="0"/>
              <a:t>½ </a:t>
            </a:r>
            <a:r>
              <a:rPr lang="en-US" dirty="0"/>
              <a:t>s</a:t>
            </a:r>
            <a:r>
              <a:rPr lang="en-US" dirty="0" smtClean="0"/>
              <a:t>ampling frequency</a:t>
            </a:r>
            <a:endParaRPr lang="en-US" dirty="0"/>
          </a:p>
        </p:txBody>
      </p:sp>
      <p:cxnSp>
        <p:nvCxnSpPr>
          <p:cNvPr id="7" name="Straight Arrow Connector 6"/>
          <p:cNvCxnSpPr>
            <a:stCxn id="6" idx="2"/>
          </p:cNvCxnSpPr>
          <p:nvPr/>
        </p:nvCxnSpPr>
        <p:spPr>
          <a:xfrm>
            <a:off x="2587849" y="5721505"/>
            <a:ext cx="1221913" cy="228293"/>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135883" y="5063065"/>
            <a:ext cx="2322346" cy="369332"/>
          </a:xfrm>
          <a:prstGeom prst="rect">
            <a:avLst/>
          </a:prstGeom>
          <a:noFill/>
        </p:spPr>
        <p:txBody>
          <a:bodyPr wrap="none" rtlCol="0">
            <a:spAutoFit/>
          </a:bodyPr>
          <a:lstStyle/>
          <a:p>
            <a:r>
              <a:rPr lang="en-US" dirty="0" smtClean="0">
                <a:solidFill>
                  <a:schemeClr val="accent1">
                    <a:lumMod val="75000"/>
                  </a:schemeClr>
                </a:solidFill>
              </a:rPr>
              <a:t>‘Continuous’ time data</a:t>
            </a:r>
            <a:endParaRPr lang="en-US" dirty="0">
              <a:solidFill>
                <a:schemeClr val="accent1">
                  <a:lumMod val="75000"/>
                </a:schemeClr>
              </a:solidFill>
            </a:endParaRPr>
          </a:p>
        </p:txBody>
      </p:sp>
      <p:cxnSp>
        <p:nvCxnSpPr>
          <p:cNvPr id="9" name="Straight Arrow Connector 8"/>
          <p:cNvCxnSpPr>
            <a:stCxn id="8" idx="0"/>
          </p:cNvCxnSpPr>
          <p:nvPr/>
        </p:nvCxnSpPr>
        <p:spPr>
          <a:xfrm flipV="1">
            <a:off x="5297056" y="4370813"/>
            <a:ext cx="0" cy="692252"/>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872821" y="3520253"/>
            <a:ext cx="1467995" cy="369332"/>
          </a:xfrm>
          <a:prstGeom prst="rect">
            <a:avLst/>
          </a:prstGeom>
          <a:noFill/>
        </p:spPr>
        <p:txBody>
          <a:bodyPr wrap="none" rtlCol="0">
            <a:spAutoFit/>
          </a:bodyPr>
          <a:lstStyle/>
          <a:p>
            <a:r>
              <a:rPr lang="en-US" dirty="0" smtClean="0">
                <a:solidFill>
                  <a:schemeClr val="accent2"/>
                </a:solidFill>
              </a:rPr>
              <a:t>Sampled data</a:t>
            </a:r>
            <a:endParaRPr lang="en-US" dirty="0">
              <a:solidFill>
                <a:schemeClr val="accent2"/>
              </a:solidFill>
            </a:endParaRPr>
          </a:p>
        </p:txBody>
      </p:sp>
      <p:cxnSp>
        <p:nvCxnSpPr>
          <p:cNvPr id="11" name="Straight Arrow Connector 10"/>
          <p:cNvCxnSpPr/>
          <p:nvPr/>
        </p:nvCxnSpPr>
        <p:spPr>
          <a:xfrm flipV="1">
            <a:off x="3283611" y="3260947"/>
            <a:ext cx="422493" cy="30939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638289" y="3704919"/>
            <a:ext cx="2306791" cy="646331"/>
          </a:xfrm>
          <a:prstGeom prst="rect">
            <a:avLst/>
          </a:prstGeom>
          <a:noFill/>
        </p:spPr>
        <p:txBody>
          <a:bodyPr wrap="none" rtlCol="0">
            <a:spAutoFit/>
          </a:bodyPr>
          <a:lstStyle/>
          <a:p>
            <a:r>
              <a:rPr lang="en-US" dirty="0" smtClean="0">
                <a:solidFill>
                  <a:srgbClr val="FFC205"/>
                </a:solidFill>
              </a:rPr>
              <a:t>‘Continuous’ time high </a:t>
            </a:r>
          </a:p>
          <a:p>
            <a:r>
              <a:rPr lang="en-US" dirty="0" smtClean="0">
                <a:solidFill>
                  <a:srgbClr val="FFC205"/>
                </a:solidFill>
              </a:rPr>
              <a:t>frequency signal</a:t>
            </a:r>
            <a:endParaRPr lang="en-US" dirty="0">
              <a:solidFill>
                <a:srgbClr val="FFC205"/>
              </a:solidFill>
            </a:endParaRPr>
          </a:p>
        </p:txBody>
      </p:sp>
      <p:cxnSp>
        <p:nvCxnSpPr>
          <p:cNvPr id="18" name="Straight Arrow Connector 17"/>
          <p:cNvCxnSpPr>
            <a:stCxn id="17" idx="2"/>
          </p:cNvCxnSpPr>
          <p:nvPr/>
        </p:nvCxnSpPr>
        <p:spPr>
          <a:xfrm flipH="1">
            <a:off x="6246637" y="4351250"/>
            <a:ext cx="545048" cy="523007"/>
          </a:xfrm>
          <a:prstGeom prst="straightConnector1">
            <a:avLst/>
          </a:prstGeom>
          <a:ln>
            <a:solidFill>
              <a:srgbClr val="FFC205"/>
            </a:solidFill>
            <a:tailEnd type="arrow"/>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1189835" y="2140071"/>
            <a:ext cx="4553409" cy="4164426"/>
          </a:xfrm>
          <a:custGeom>
            <a:avLst/>
            <a:gdLst>
              <a:gd name="connsiteX0" fmla="*/ 0 w 4553409"/>
              <a:gd name="connsiteY0" fmla="*/ 11010 h 4164426"/>
              <a:gd name="connsiteX1" fmla="*/ 1887720 w 4553409"/>
              <a:gd name="connsiteY1" fmla="*/ 11010 h 4164426"/>
              <a:gd name="connsiteX2" fmla="*/ 2379671 w 4553409"/>
              <a:gd name="connsiteY2" fmla="*/ 125429 h 4164426"/>
              <a:gd name="connsiteX3" fmla="*/ 3043234 w 4553409"/>
              <a:gd name="connsiteY3" fmla="*/ 1075108 h 4164426"/>
              <a:gd name="connsiteX4" fmla="*/ 4553409 w 4553409"/>
              <a:gd name="connsiteY4" fmla="*/ 4164426 h 4164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3409" h="4164426">
                <a:moveTo>
                  <a:pt x="0" y="11010"/>
                </a:moveTo>
                <a:cubicBezTo>
                  <a:pt x="745554" y="1475"/>
                  <a:pt x="1491108" y="-8060"/>
                  <a:pt x="1887720" y="11010"/>
                </a:cubicBezTo>
                <a:cubicBezTo>
                  <a:pt x="2284332" y="30080"/>
                  <a:pt x="2187085" y="-51921"/>
                  <a:pt x="2379671" y="125429"/>
                </a:cubicBezTo>
                <a:cubicBezTo>
                  <a:pt x="2572257" y="302779"/>
                  <a:pt x="2680944" y="401942"/>
                  <a:pt x="3043234" y="1075108"/>
                </a:cubicBezTo>
                <a:cubicBezTo>
                  <a:pt x="3405524" y="1748274"/>
                  <a:pt x="4553409" y="4164426"/>
                  <a:pt x="4553409" y="4164426"/>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6285675" y="5648320"/>
            <a:ext cx="2858325" cy="461665"/>
          </a:xfrm>
          <a:prstGeom prst="rect">
            <a:avLst/>
          </a:prstGeom>
          <a:solidFill>
            <a:srgbClr val="FFFFFF"/>
          </a:solidFill>
          <a:ln>
            <a:solidFill>
              <a:schemeClr val="tx1"/>
            </a:solidFill>
          </a:ln>
        </p:spPr>
        <p:txBody>
          <a:bodyPr wrap="none" rtlCol="0">
            <a:spAutoFit/>
          </a:bodyPr>
          <a:lstStyle/>
          <a:p>
            <a:r>
              <a:rPr lang="en-US" sz="2400" dirty="0" smtClean="0"/>
              <a:t>Analog low pass filter</a:t>
            </a:r>
            <a:endParaRPr lang="en-US" sz="2400" dirty="0"/>
          </a:p>
        </p:txBody>
      </p:sp>
      <p:cxnSp>
        <p:nvCxnSpPr>
          <p:cNvPr id="15" name="Straight Arrow Connector 14"/>
          <p:cNvCxnSpPr>
            <a:stCxn id="14" idx="1"/>
          </p:cNvCxnSpPr>
          <p:nvPr/>
        </p:nvCxnSpPr>
        <p:spPr>
          <a:xfrm flipH="1">
            <a:off x="5638289" y="5879153"/>
            <a:ext cx="647386" cy="2308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6927200"/>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r>
              <a:rPr lang="en-US" dirty="0" smtClean="0">
                <a:latin typeface="Arial" charset="0"/>
              </a:rPr>
              <a:t>Digital Feedback Signal Flow</a:t>
            </a:r>
            <a:endParaRPr lang="en-US" dirty="0">
              <a:latin typeface="Arial" charset="0"/>
            </a:endParaRPr>
          </a:p>
        </p:txBody>
      </p:sp>
      <p:sp>
        <p:nvSpPr>
          <p:cNvPr id="4" name="Rectangle 3"/>
          <p:cNvSpPr/>
          <p:nvPr/>
        </p:nvSpPr>
        <p:spPr bwMode="auto">
          <a:xfrm>
            <a:off x="76199" y="2819400"/>
            <a:ext cx="1193845" cy="198120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Plant</a:t>
            </a:r>
            <a:endParaRPr lang="en-US" b="1" dirty="0"/>
          </a:p>
        </p:txBody>
      </p:sp>
      <p:sp>
        <p:nvSpPr>
          <p:cNvPr id="5" name="Rectangle 4"/>
          <p:cNvSpPr/>
          <p:nvPr/>
        </p:nvSpPr>
        <p:spPr bwMode="auto">
          <a:xfrm>
            <a:off x="7803580" y="2743200"/>
            <a:ext cx="1197864" cy="2057400"/>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Control and User Interface</a:t>
            </a:r>
            <a:endParaRPr lang="en-US" b="1" dirty="0"/>
          </a:p>
        </p:txBody>
      </p:sp>
      <p:sp>
        <p:nvSpPr>
          <p:cNvPr id="7" name="Rectangle 6"/>
          <p:cNvSpPr/>
          <p:nvPr/>
        </p:nvSpPr>
        <p:spPr bwMode="auto">
          <a:xfrm>
            <a:off x="708682" y="1752600"/>
            <a:ext cx="10668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Sensor</a:t>
            </a:r>
            <a:endParaRPr lang="en-US" b="1" dirty="0"/>
          </a:p>
        </p:txBody>
      </p:sp>
      <p:sp>
        <p:nvSpPr>
          <p:cNvPr id="8" name="Rectangle 7"/>
          <p:cNvSpPr/>
          <p:nvPr/>
        </p:nvSpPr>
        <p:spPr bwMode="auto">
          <a:xfrm>
            <a:off x="708682" y="5334000"/>
            <a:ext cx="10668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Actuator</a:t>
            </a:r>
            <a:endParaRPr lang="en-US" b="1" dirty="0"/>
          </a:p>
        </p:txBody>
      </p:sp>
      <p:sp>
        <p:nvSpPr>
          <p:cNvPr id="10" name="Rectangle 9"/>
          <p:cNvSpPr/>
          <p:nvPr/>
        </p:nvSpPr>
        <p:spPr bwMode="auto">
          <a:xfrm>
            <a:off x="2133600" y="1752600"/>
            <a:ext cx="13716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Anti-alias</a:t>
            </a:r>
            <a:endParaRPr lang="en-US" b="1" dirty="0"/>
          </a:p>
        </p:txBody>
      </p:sp>
      <p:sp>
        <p:nvSpPr>
          <p:cNvPr id="11" name="Rectangle 10"/>
          <p:cNvSpPr/>
          <p:nvPr/>
        </p:nvSpPr>
        <p:spPr bwMode="auto">
          <a:xfrm>
            <a:off x="2133600" y="5334000"/>
            <a:ext cx="13716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Anti-image</a:t>
            </a:r>
            <a:endParaRPr lang="en-US" b="1" dirty="0"/>
          </a:p>
        </p:txBody>
      </p:sp>
      <p:sp>
        <p:nvSpPr>
          <p:cNvPr id="13" name="Rectangle 12"/>
          <p:cNvSpPr/>
          <p:nvPr/>
        </p:nvSpPr>
        <p:spPr bwMode="auto">
          <a:xfrm>
            <a:off x="4953000" y="1752600"/>
            <a:ext cx="12192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smtClean="0"/>
              <a:t>Compens-ation</a:t>
            </a:r>
            <a:r>
              <a:rPr lang="en-US" b="1" dirty="0" smtClean="0"/>
              <a:t> Filter</a:t>
            </a:r>
            <a:endParaRPr lang="en-US" b="1" dirty="0"/>
          </a:p>
        </p:txBody>
      </p:sp>
      <p:sp>
        <p:nvSpPr>
          <p:cNvPr id="14" name="Rectangle 13"/>
          <p:cNvSpPr/>
          <p:nvPr/>
        </p:nvSpPr>
        <p:spPr bwMode="auto">
          <a:xfrm>
            <a:off x="6553200" y="1752600"/>
            <a:ext cx="17526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Input Matrix Transformation</a:t>
            </a:r>
          </a:p>
        </p:txBody>
      </p:sp>
      <p:sp>
        <p:nvSpPr>
          <p:cNvPr id="15" name="Rectangle 14"/>
          <p:cNvSpPr/>
          <p:nvPr/>
        </p:nvSpPr>
        <p:spPr bwMode="auto">
          <a:xfrm>
            <a:off x="4953000" y="5334000"/>
            <a:ext cx="12192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smtClean="0"/>
              <a:t>Compens-ation</a:t>
            </a:r>
            <a:r>
              <a:rPr lang="en-US" b="1" dirty="0" smtClean="0"/>
              <a:t> Filter</a:t>
            </a:r>
            <a:endParaRPr lang="en-US" b="1" dirty="0"/>
          </a:p>
        </p:txBody>
      </p:sp>
      <p:sp>
        <p:nvSpPr>
          <p:cNvPr id="16" name="Rectangle 15"/>
          <p:cNvSpPr/>
          <p:nvPr/>
        </p:nvSpPr>
        <p:spPr bwMode="auto">
          <a:xfrm>
            <a:off x="6553200" y="5334000"/>
            <a:ext cx="17526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Output Matrix Transformation</a:t>
            </a:r>
          </a:p>
        </p:txBody>
      </p:sp>
      <p:sp>
        <p:nvSpPr>
          <p:cNvPr id="17" name="Rectangle 16"/>
          <p:cNvSpPr/>
          <p:nvPr/>
        </p:nvSpPr>
        <p:spPr bwMode="auto">
          <a:xfrm>
            <a:off x="4221163" y="1447800"/>
            <a:ext cx="4846637" cy="48768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bwMode="auto">
          <a:xfrm>
            <a:off x="3886200" y="1752600"/>
            <a:ext cx="6858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ADC</a:t>
            </a:r>
          </a:p>
        </p:txBody>
      </p:sp>
      <p:sp>
        <p:nvSpPr>
          <p:cNvPr id="20" name="Rectangle 19"/>
          <p:cNvSpPr/>
          <p:nvPr/>
        </p:nvSpPr>
        <p:spPr bwMode="auto">
          <a:xfrm>
            <a:off x="3886200" y="5334000"/>
            <a:ext cx="6858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DAC</a:t>
            </a:r>
          </a:p>
        </p:txBody>
      </p:sp>
      <p:cxnSp>
        <p:nvCxnSpPr>
          <p:cNvPr id="22" name="Straight Arrow Connector 21"/>
          <p:cNvCxnSpPr>
            <a:stCxn id="7" idx="3"/>
            <a:endCxn id="10" idx="1"/>
          </p:cNvCxnSpPr>
          <p:nvPr/>
        </p:nvCxnSpPr>
        <p:spPr bwMode="auto">
          <a:xfrm>
            <a:off x="1775482" y="2095500"/>
            <a:ext cx="35811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3"/>
            <a:endCxn id="19" idx="1"/>
          </p:cNvCxnSpPr>
          <p:nvPr/>
        </p:nvCxnSpPr>
        <p:spPr bwMode="auto">
          <a:xfrm>
            <a:off x="3505200" y="20955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9" idx="3"/>
            <a:endCxn id="13" idx="1"/>
          </p:cNvCxnSpPr>
          <p:nvPr/>
        </p:nvCxnSpPr>
        <p:spPr bwMode="auto">
          <a:xfrm>
            <a:off x="4572000" y="20955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3" idx="3"/>
            <a:endCxn id="14" idx="1"/>
          </p:cNvCxnSpPr>
          <p:nvPr/>
        </p:nvCxnSpPr>
        <p:spPr bwMode="auto">
          <a:xfrm>
            <a:off x="6172200" y="20955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6" idx="1"/>
            <a:endCxn id="15" idx="3"/>
          </p:cNvCxnSpPr>
          <p:nvPr/>
        </p:nvCxnSpPr>
        <p:spPr bwMode="auto">
          <a:xfrm rot="10800000">
            <a:off x="6172200" y="56769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5" idx="1"/>
            <a:endCxn id="20" idx="3"/>
          </p:cNvCxnSpPr>
          <p:nvPr/>
        </p:nvCxnSpPr>
        <p:spPr bwMode="auto">
          <a:xfrm rot="10800000">
            <a:off x="4572000" y="56769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0" idx="1"/>
            <a:endCxn id="11" idx="3"/>
          </p:cNvCxnSpPr>
          <p:nvPr/>
        </p:nvCxnSpPr>
        <p:spPr bwMode="auto">
          <a:xfrm rot="10800000">
            <a:off x="3505200" y="56769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1" idx="1"/>
            <a:endCxn id="8" idx="3"/>
          </p:cNvCxnSpPr>
          <p:nvPr/>
        </p:nvCxnSpPr>
        <p:spPr bwMode="auto">
          <a:xfrm flipH="1">
            <a:off x="1775482" y="5676900"/>
            <a:ext cx="35811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hape 37"/>
          <p:cNvCxnSpPr>
            <a:endCxn id="7" idx="1"/>
          </p:cNvCxnSpPr>
          <p:nvPr/>
        </p:nvCxnSpPr>
        <p:spPr bwMode="auto">
          <a:xfrm rot="5400000" flipH="1" flipV="1">
            <a:off x="273077" y="2383796"/>
            <a:ext cx="723900" cy="147309"/>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hape 39"/>
          <p:cNvCxnSpPr>
            <a:stCxn id="8" idx="1"/>
          </p:cNvCxnSpPr>
          <p:nvPr/>
        </p:nvCxnSpPr>
        <p:spPr bwMode="auto">
          <a:xfrm rot="10800000">
            <a:off x="562378" y="4800600"/>
            <a:ext cx="146304" cy="876300"/>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hape 41"/>
          <p:cNvCxnSpPr>
            <a:stCxn id="14" idx="3"/>
            <a:endCxn id="5" idx="0"/>
          </p:cNvCxnSpPr>
          <p:nvPr/>
        </p:nvCxnSpPr>
        <p:spPr bwMode="auto">
          <a:xfrm>
            <a:off x="8305800" y="2095500"/>
            <a:ext cx="96712" cy="647700"/>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hape 43"/>
          <p:cNvCxnSpPr>
            <a:endCxn id="16" idx="3"/>
          </p:cNvCxnSpPr>
          <p:nvPr/>
        </p:nvCxnSpPr>
        <p:spPr bwMode="auto">
          <a:xfrm rot="5400000">
            <a:off x="7942192" y="5164208"/>
            <a:ext cx="876300" cy="149084"/>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701" name="TextBox 49"/>
          <p:cNvSpPr txBox="1">
            <a:spLocks noChangeArrowheads="1"/>
          </p:cNvSpPr>
          <p:nvPr/>
        </p:nvSpPr>
        <p:spPr bwMode="auto">
          <a:xfrm>
            <a:off x="5257800" y="3547872"/>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t>Software</a:t>
            </a:r>
            <a:endParaRPr lang="en-US" sz="2400" b="1" dirty="0"/>
          </a:p>
        </p:txBody>
      </p:sp>
      <p:sp>
        <p:nvSpPr>
          <p:cNvPr id="46" name="Rectangle 45"/>
          <p:cNvSpPr/>
          <p:nvPr/>
        </p:nvSpPr>
        <p:spPr bwMode="auto">
          <a:xfrm>
            <a:off x="304800" y="1600200"/>
            <a:ext cx="8275638" cy="990600"/>
          </a:xfrm>
          <a:prstGeom prst="rect">
            <a:avLst/>
          </a:prstGeom>
          <a:no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p:nvSpPr>
        <p:spPr bwMode="auto">
          <a:xfrm>
            <a:off x="304800" y="5181600"/>
            <a:ext cx="8275638" cy="990600"/>
          </a:xfrm>
          <a:prstGeom prst="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704" name="TextBox 49"/>
          <p:cNvSpPr txBox="1">
            <a:spLocks noChangeArrowheads="1"/>
          </p:cNvSpPr>
          <p:nvPr/>
        </p:nvSpPr>
        <p:spPr bwMode="auto">
          <a:xfrm>
            <a:off x="1676400" y="354921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t>Analog</a:t>
            </a:r>
            <a:endParaRPr lang="en-US" sz="2400" b="1" dirty="0"/>
          </a:p>
        </p:txBody>
      </p:sp>
      <p:sp>
        <p:nvSpPr>
          <p:cNvPr id="28705" name="TextBox 48"/>
          <p:cNvSpPr txBox="1">
            <a:spLocks noChangeArrowheads="1"/>
          </p:cNvSpPr>
          <p:nvPr/>
        </p:nvSpPr>
        <p:spPr bwMode="auto">
          <a:xfrm>
            <a:off x="3111877" y="2667000"/>
            <a:ext cx="220806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a:t>Measurement</a:t>
            </a:r>
          </a:p>
        </p:txBody>
      </p:sp>
      <p:sp>
        <p:nvSpPr>
          <p:cNvPr id="28706" name="TextBox 49"/>
          <p:cNvSpPr txBox="1">
            <a:spLocks noChangeArrowheads="1"/>
          </p:cNvSpPr>
          <p:nvPr/>
        </p:nvSpPr>
        <p:spPr bwMode="auto">
          <a:xfrm>
            <a:off x="3307036" y="4682406"/>
            <a:ext cx="182880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b="1" dirty="0"/>
              <a:t>Actuation</a:t>
            </a:r>
          </a:p>
        </p:txBody>
      </p:sp>
      <p:sp>
        <p:nvSpPr>
          <p:cNvPr id="2" name="Oval 1"/>
          <p:cNvSpPr/>
          <p:nvPr/>
        </p:nvSpPr>
        <p:spPr>
          <a:xfrm>
            <a:off x="1818282" y="5062740"/>
            <a:ext cx="3001026" cy="132556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902468"/>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Anti-Image filtering</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152</a:t>
            </a:fld>
            <a:endParaRPr lang="en-US"/>
          </a:p>
        </p:txBody>
      </p:sp>
      <p:pic>
        <p:nvPicPr>
          <p:cNvPr id="5" name="Picture 4" descr="DAC_outp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6" name="TextBox 5"/>
          <p:cNvSpPr txBox="1"/>
          <p:nvPr/>
        </p:nvSpPr>
        <p:spPr>
          <a:xfrm>
            <a:off x="457200" y="1290479"/>
            <a:ext cx="5327099" cy="523220"/>
          </a:xfrm>
          <a:prstGeom prst="rect">
            <a:avLst/>
          </a:prstGeom>
          <a:noFill/>
        </p:spPr>
        <p:txBody>
          <a:bodyPr wrap="none" rtlCol="0">
            <a:spAutoFit/>
          </a:bodyPr>
          <a:lstStyle/>
          <a:p>
            <a:r>
              <a:rPr lang="en-US" sz="2800" dirty="0" smtClean="0"/>
              <a:t>Raw DAC output, before AI filtering</a:t>
            </a:r>
            <a:endParaRPr lang="en-US" sz="2800" dirty="0"/>
          </a:p>
        </p:txBody>
      </p:sp>
      <p:sp>
        <p:nvSpPr>
          <p:cNvPr id="4" name="TextBox 3"/>
          <p:cNvSpPr txBox="1"/>
          <p:nvPr/>
        </p:nvSpPr>
        <p:spPr>
          <a:xfrm>
            <a:off x="6518877" y="1758613"/>
            <a:ext cx="2590372" cy="369332"/>
          </a:xfrm>
          <a:prstGeom prst="rect">
            <a:avLst/>
          </a:prstGeom>
          <a:solidFill>
            <a:srgbClr val="FFFFFF"/>
          </a:solidFill>
          <a:ln>
            <a:solidFill>
              <a:srgbClr val="000000"/>
            </a:solidFill>
          </a:ln>
        </p:spPr>
        <p:txBody>
          <a:bodyPr wrap="none" rtlCol="0">
            <a:spAutoFit/>
          </a:bodyPr>
          <a:lstStyle/>
          <a:p>
            <a:r>
              <a:rPr lang="en-US" dirty="0" smtClean="0"/>
              <a:t>0.8 Hz sampled sine wave</a:t>
            </a:r>
            <a:endParaRPr lang="en-US" dirty="0"/>
          </a:p>
        </p:txBody>
      </p:sp>
    </p:spTree>
    <p:extLst>
      <p:ext uri="{BB962C8B-B14F-4D97-AF65-F5344CB8AC3E}">
        <p14:creationId xmlns:p14="http://schemas.microsoft.com/office/powerpoint/2010/main" val="1371198"/>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Anti-Image filtering</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153</a:t>
            </a:fld>
            <a:endParaRPr lang="en-US"/>
          </a:p>
        </p:txBody>
      </p:sp>
      <p:pic>
        <p:nvPicPr>
          <p:cNvPr id="4" name="Picture 3" descr="DAC_AS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6" name="TextBox 5"/>
          <p:cNvSpPr txBox="1"/>
          <p:nvPr/>
        </p:nvSpPr>
        <p:spPr>
          <a:xfrm>
            <a:off x="1235597" y="4227130"/>
            <a:ext cx="1976097" cy="369332"/>
          </a:xfrm>
          <a:prstGeom prst="rect">
            <a:avLst/>
          </a:prstGeom>
          <a:noFill/>
        </p:spPr>
        <p:txBody>
          <a:bodyPr wrap="none" rtlCol="0">
            <a:spAutoFit/>
          </a:bodyPr>
          <a:lstStyle/>
          <a:p>
            <a:r>
              <a:rPr lang="en-US" dirty="0" smtClean="0"/>
              <a:t>Raw DAC spectrum</a:t>
            </a:r>
            <a:endParaRPr lang="en-US" dirty="0"/>
          </a:p>
        </p:txBody>
      </p:sp>
      <p:sp>
        <p:nvSpPr>
          <p:cNvPr id="7" name="TextBox 6"/>
          <p:cNvSpPr txBox="1"/>
          <p:nvPr/>
        </p:nvSpPr>
        <p:spPr>
          <a:xfrm>
            <a:off x="1433759" y="5374977"/>
            <a:ext cx="1935634" cy="369332"/>
          </a:xfrm>
          <a:prstGeom prst="rect">
            <a:avLst/>
          </a:prstGeom>
          <a:noFill/>
        </p:spPr>
        <p:txBody>
          <a:bodyPr wrap="none" rtlCol="0">
            <a:spAutoFit/>
          </a:bodyPr>
          <a:lstStyle/>
          <a:p>
            <a:r>
              <a:rPr lang="en-US" dirty="0" smtClean="0"/>
              <a:t>Nyquist Frequency</a:t>
            </a:r>
            <a:endParaRPr lang="en-US" dirty="0"/>
          </a:p>
        </p:txBody>
      </p:sp>
      <p:cxnSp>
        <p:nvCxnSpPr>
          <p:cNvPr id="9" name="Straight Arrow Connector 8"/>
          <p:cNvCxnSpPr>
            <a:stCxn id="7" idx="3"/>
          </p:cNvCxnSpPr>
          <p:nvPr/>
        </p:nvCxnSpPr>
        <p:spPr>
          <a:xfrm flipV="1">
            <a:off x="3369393" y="5263284"/>
            <a:ext cx="509013" cy="296359"/>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0"/>
          </p:cNvCxnSpPr>
          <p:nvPr/>
        </p:nvCxnSpPr>
        <p:spPr>
          <a:xfrm flipV="1">
            <a:off x="2223646" y="3833043"/>
            <a:ext cx="373399" cy="394087"/>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57200" y="1290479"/>
            <a:ext cx="5327099" cy="523220"/>
          </a:xfrm>
          <a:prstGeom prst="rect">
            <a:avLst/>
          </a:prstGeom>
          <a:noFill/>
        </p:spPr>
        <p:txBody>
          <a:bodyPr wrap="none" rtlCol="0">
            <a:spAutoFit/>
          </a:bodyPr>
          <a:lstStyle/>
          <a:p>
            <a:r>
              <a:rPr lang="en-US" sz="2800" dirty="0" smtClean="0"/>
              <a:t>Raw DAC output, before AI filtering</a:t>
            </a:r>
            <a:endParaRPr lang="en-US" sz="2800" dirty="0"/>
          </a:p>
        </p:txBody>
      </p:sp>
    </p:spTree>
    <p:extLst>
      <p:ext uri="{BB962C8B-B14F-4D97-AF65-F5344CB8AC3E}">
        <p14:creationId xmlns:p14="http://schemas.microsoft.com/office/powerpoint/2010/main" val="832218518"/>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Anti-Image filtering</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154</a:t>
            </a:fld>
            <a:endParaRPr lang="en-US"/>
          </a:p>
        </p:txBody>
      </p:sp>
      <p:pic>
        <p:nvPicPr>
          <p:cNvPr id="4" name="Picture 3" descr="DAC_AS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6" name="TextBox 5"/>
          <p:cNvSpPr txBox="1"/>
          <p:nvPr/>
        </p:nvSpPr>
        <p:spPr>
          <a:xfrm>
            <a:off x="1201274" y="4307224"/>
            <a:ext cx="2175145" cy="400110"/>
          </a:xfrm>
          <a:prstGeom prst="rect">
            <a:avLst/>
          </a:prstGeom>
          <a:noFill/>
        </p:spPr>
        <p:txBody>
          <a:bodyPr wrap="none" rtlCol="0">
            <a:spAutoFit/>
          </a:bodyPr>
          <a:lstStyle/>
          <a:p>
            <a:r>
              <a:rPr lang="en-US" sz="2000" dirty="0" smtClean="0"/>
              <a:t>Raw DAC spectrum</a:t>
            </a:r>
            <a:endParaRPr lang="en-US" sz="2000" dirty="0"/>
          </a:p>
        </p:txBody>
      </p:sp>
      <p:sp>
        <p:nvSpPr>
          <p:cNvPr id="7" name="TextBox 6"/>
          <p:cNvSpPr txBox="1"/>
          <p:nvPr/>
        </p:nvSpPr>
        <p:spPr>
          <a:xfrm>
            <a:off x="1330790" y="5374977"/>
            <a:ext cx="2133918" cy="400110"/>
          </a:xfrm>
          <a:prstGeom prst="rect">
            <a:avLst/>
          </a:prstGeom>
          <a:noFill/>
        </p:spPr>
        <p:txBody>
          <a:bodyPr wrap="none" rtlCol="0">
            <a:spAutoFit/>
          </a:bodyPr>
          <a:lstStyle/>
          <a:p>
            <a:r>
              <a:rPr lang="en-US" sz="2000" dirty="0" smtClean="0"/>
              <a:t>Nyquist Frequency</a:t>
            </a:r>
            <a:endParaRPr lang="en-US" sz="2000" dirty="0"/>
          </a:p>
        </p:txBody>
      </p:sp>
      <p:cxnSp>
        <p:nvCxnSpPr>
          <p:cNvPr id="9" name="Straight Arrow Connector 8"/>
          <p:cNvCxnSpPr>
            <a:stCxn id="7" idx="3"/>
          </p:cNvCxnSpPr>
          <p:nvPr/>
        </p:nvCxnSpPr>
        <p:spPr>
          <a:xfrm flipV="1">
            <a:off x="3464708" y="5263285"/>
            <a:ext cx="390817" cy="311747"/>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0"/>
          </p:cNvCxnSpPr>
          <p:nvPr/>
        </p:nvCxnSpPr>
        <p:spPr>
          <a:xfrm flipV="1">
            <a:off x="2288847" y="3913138"/>
            <a:ext cx="273875" cy="394086"/>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339218" y="2218137"/>
            <a:ext cx="2858325" cy="461665"/>
          </a:xfrm>
          <a:prstGeom prst="rect">
            <a:avLst/>
          </a:prstGeom>
          <a:noFill/>
        </p:spPr>
        <p:txBody>
          <a:bodyPr wrap="none" rtlCol="0">
            <a:spAutoFit/>
          </a:bodyPr>
          <a:lstStyle/>
          <a:p>
            <a:r>
              <a:rPr lang="en-US" sz="2400" dirty="0" smtClean="0"/>
              <a:t>Analog low pass filter</a:t>
            </a:r>
            <a:endParaRPr lang="en-US" sz="2400" dirty="0"/>
          </a:p>
        </p:txBody>
      </p:sp>
      <p:cxnSp>
        <p:nvCxnSpPr>
          <p:cNvPr id="14" name="Straight Arrow Connector 13"/>
          <p:cNvCxnSpPr>
            <a:stCxn id="11" idx="1"/>
          </p:cNvCxnSpPr>
          <p:nvPr/>
        </p:nvCxnSpPr>
        <p:spPr>
          <a:xfrm flipH="1">
            <a:off x="3486984" y="2448970"/>
            <a:ext cx="852234" cy="297090"/>
          </a:xfrm>
          <a:prstGeom prst="straightConnector1">
            <a:avLst/>
          </a:prstGeom>
          <a:ln w="381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26" name="Freeform 25"/>
          <p:cNvSpPr/>
          <p:nvPr/>
        </p:nvSpPr>
        <p:spPr>
          <a:xfrm>
            <a:off x="1175888" y="2281101"/>
            <a:ext cx="3492388" cy="4033080"/>
          </a:xfrm>
          <a:custGeom>
            <a:avLst/>
            <a:gdLst>
              <a:gd name="connsiteX0" fmla="*/ 0 w 3492388"/>
              <a:gd name="connsiteY0" fmla="*/ 0 h 4033080"/>
              <a:gd name="connsiteX1" fmla="*/ 1646243 w 3492388"/>
              <a:gd name="connsiteY1" fmla="*/ 11758 h 4033080"/>
              <a:gd name="connsiteX2" fmla="*/ 2010769 w 3492388"/>
              <a:gd name="connsiteY2" fmla="*/ 105824 h 4033080"/>
              <a:gd name="connsiteX3" fmla="*/ 2187152 w 3492388"/>
              <a:gd name="connsiteY3" fmla="*/ 317473 h 4033080"/>
              <a:gd name="connsiteX4" fmla="*/ 2539918 w 3492388"/>
              <a:gd name="connsiteY4" fmla="*/ 1093517 h 4033080"/>
              <a:gd name="connsiteX5" fmla="*/ 3492388 w 3492388"/>
              <a:gd name="connsiteY5" fmla="*/ 4033080 h 4033080"/>
              <a:gd name="connsiteX6" fmla="*/ 3492388 w 3492388"/>
              <a:gd name="connsiteY6" fmla="*/ 4033080 h 4033080"/>
              <a:gd name="connsiteX7" fmla="*/ 3492388 w 3492388"/>
              <a:gd name="connsiteY7" fmla="*/ 4033080 h 403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2388" h="4033080">
                <a:moveTo>
                  <a:pt x="0" y="0"/>
                </a:moveTo>
                <a:lnTo>
                  <a:pt x="1646243" y="11758"/>
                </a:lnTo>
                <a:cubicBezTo>
                  <a:pt x="1981371" y="29395"/>
                  <a:pt x="1920618" y="54872"/>
                  <a:pt x="2010769" y="105824"/>
                </a:cubicBezTo>
                <a:cubicBezTo>
                  <a:pt x="2100920" y="156776"/>
                  <a:pt x="2098961" y="152858"/>
                  <a:pt x="2187152" y="317473"/>
                </a:cubicBezTo>
                <a:cubicBezTo>
                  <a:pt x="2275344" y="482089"/>
                  <a:pt x="2322379" y="474249"/>
                  <a:pt x="2539918" y="1093517"/>
                </a:cubicBezTo>
                <a:cubicBezTo>
                  <a:pt x="2757457" y="1712785"/>
                  <a:pt x="3492388" y="4033080"/>
                  <a:pt x="3492388" y="4033080"/>
                </a:cubicBezTo>
                <a:lnTo>
                  <a:pt x="3492388" y="4033080"/>
                </a:lnTo>
                <a:lnTo>
                  <a:pt x="3492388" y="4033080"/>
                </a:lnTo>
              </a:path>
            </a:pathLst>
          </a:custGeom>
          <a:ln w="38100" cmpd="sng">
            <a:solidFill>
              <a:srgbClr val="C0504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7"/>
          <p:cNvSpPr txBox="1"/>
          <p:nvPr/>
        </p:nvSpPr>
        <p:spPr>
          <a:xfrm>
            <a:off x="457200" y="1290479"/>
            <a:ext cx="5327099" cy="523220"/>
          </a:xfrm>
          <a:prstGeom prst="rect">
            <a:avLst/>
          </a:prstGeom>
          <a:noFill/>
        </p:spPr>
        <p:txBody>
          <a:bodyPr wrap="none" rtlCol="0">
            <a:spAutoFit/>
          </a:bodyPr>
          <a:lstStyle/>
          <a:p>
            <a:r>
              <a:rPr lang="en-US" sz="2800" dirty="0" smtClean="0"/>
              <a:t>Raw DAC output, before AI filtering</a:t>
            </a:r>
            <a:endParaRPr lang="en-US" sz="2800" dirty="0"/>
          </a:p>
        </p:txBody>
      </p:sp>
    </p:spTree>
    <p:extLst>
      <p:ext uri="{BB962C8B-B14F-4D97-AF65-F5344CB8AC3E}">
        <p14:creationId xmlns:p14="http://schemas.microsoft.com/office/powerpoint/2010/main" val="380563158"/>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Anti-Image filtering</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155</a:t>
            </a:fld>
            <a:endParaRPr lang="en-US"/>
          </a:p>
        </p:txBody>
      </p:sp>
      <p:pic>
        <p:nvPicPr>
          <p:cNvPr id="4" name="Picture 3" descr="AntiImageFilter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5" name="TextBox 4"/>
          <p:cNvSpPr txBox="1"/>
          <p:nvPr/>
        </p:nvSpPr>
        <p:spPr>
          <a:xfrm>
            <a:off x="457200" y="1290479"/>
            <a:ext cx="4346788" cy="523220"/>
          </a:xfrm>
          <a:prstGeom prst="rect">
            <a:avLst/>
          </a:prstGeom>
          <a:noFill/>
        </p:spPr>
        <p:txBody>
          <a:bodyPr wrap="none" rtlCol="0">
            <a:spAutoFit/>
          </a:bodyPr>
          <a:lstStyle/>
          <a:p>
            <a:r>
              <a:rPr lang="en-US" sz="2800" dirty="0" smtClean="0">
                <a:solidFill>
                  <a:schemeClr val="accent2"/>
                </a:solidFill>
              </a:rPr>
              <a:t>DAC output, after AI filtering</a:t>
            </a:r>
            <a:endParaRPr lang="en-US" sz="2800" dirty="0">
              <a:solidFill>
                <a:schemeClr val="accent2"/>
              </a:solidFill>
            </a:endParaRPr>
          </a:p>
        </p:txBody>
      </p:sp>
    </p:spTree>
    <p:extLst>
      <p:ext uri="{BB962C8B-B14F-4D97-AF65-F5344CB8AC3E}">
        <p14:creationId xmlns:p14="http://schemas.microsoft.com/office/powerpoint/2010/main" val="935150293"/>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AA &amp; AI filters from Stanford</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156</a:t>
            </a:fld>
            <a:endParaRPr lang="en-US"/>
          </a:p>
        </p:txBody>
      </p:sp>
      <p:pic>
        <p:nvPicPr>
          <p:cNvPr id="2" name="Picture 1" descr="AA_AI_Analog_filt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3" name="TextBox 2"/>
          <p:cNvSpPr txBox="1"/>
          <p:nvPr/>
        </p:nvSpPr>
        <p:spPr>
          <a:xfrm>
            <a:off x="5601657" y="4663265"/>
            <a:ext cx="1903085" cy="369332"/>
          </a:xfrm>
          <a:prstGeom prst="rect">
            <a:avLst/>
          </a:prstGeom>
          <a:noFill/>
        </p:spPr>
        <p:txBody>
          <a:bodyPr wrap="none" rtlCol="0">
            <a:spAutoFit/>
          </a:bodyPr>
          <a:lstStyle/>
          <a:p>
            <a:r>
              <a:rPr lang="en-US" dirty="0" smtClean="0"/>
              <a:t>Nyquist frequency</a:t>
            </a:r>
            <a:endParaRPr lang="en-US" dirty="0"/>
          </a:p>
        </p:txBody>
      </p:sp>
      <p:cxnSp>
        <p:nvCxnSpPr>
          <p:cNvPr id="8" name="Straight Arrow Connector 7"/>
          <p:cNvCxnSpPr>
            <a:stCxn id="3" idx="2"/>
          </p:cNvCxnSpPr>
          <p:nvPr/>
        </p:nvCxnSpPr>
        <p:spPr>
          <a:xfrm>
            <a:off x="6553200" y="5032597"/>
            <a:ext cx="951542" cy="150592"/>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372484" y="1771650"/>
            <a:ext cx="2009008" cy="369332"/>
          </a:xfrm>
          <a:prstGeom prst="rect">
            <a:avLst/>
          </a:prstGeom>
          <a:noFill/>
        </p:spPr>
        <p:txBody>
          <a:bodyPr wrap="none" rtlCol="0">
            <a:spAutoFit/>
          </a:bodyPr>
          <a:lstStyle/>
          <a:p>
            <a:r>
              <a:rPr lang="en-US" dirty="0" smtClean="0"/>
              <a:t>65536 Hz sampling</a:t>
            </a:r>
            <a:endParaRPr lang="en-US" dirty="0"/>
          </a:p>
        </p:txBody>
      </p:sp>
    </p:spTree>
    <p:extLst>
      <p:ext uri="{BB962C8B-B14F-4D97-AF65-F5344CB8AC3E}">
        <p14:creationId xmlns:p14="http://schemas.microsoft.com/office/powerpoint/2010/main" val="1813267845"/>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3882" y="274638"/>
            <a:ext cx="3692917" cy="1143000"/>
          </a:xfrm>
        </p:spPr>
        <p:txBody>
          <a:bodyPr>
            <a:normAutofit fontScale="90000"/>
          </a:bodyPr>
          <a:lstStyle/>
          <a:p>
            <a:r>
              <a:rPr lang="en-US" dirty="0" smtClean="0"/>
              <a:t>Electronics Hardware</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157</a:t>
            </a:fld>
            <a:endParaRPr lang="en-US"/>
          </a:p>
        </p:txBody>
      </p:sp>
      <p:pic>
        <p:nvPicPr>
          <p:cNvPr id="4" name="Picture 3"/>
          <p:cNvPicPr>
            <a:picLocks noChangeAspect="1"/>
          </p:cNvPicPr>
          <p:nvPr/>
        </p:nvPicPr>
        <p:blipFill>
          <a:blip r:embed="rId3"/>
          <a:stretch>
            <a:fillRect/>
          </a:stretch>
        </p:blipFill>
        <p:spPr>
          <a:xfrm>
            <a:off x="662355" y="0"/>
            <a:ext cx="3856616" cy="6858000"/>
          </a:xfrm>
          <a:prstGeom prst="rect">
            <a:avLst/>
          </a:prstGeom>
        </p:spPr>
      </p:pic>
      <p:sp>
        <p:nvSpPr>
          <p:cNvPr id="5" name="TextBox 4"/>
          <p:cNvSpPr txBox="1"/>
          <p:nvPr/>
        </p:nvSpPr>
        <p:spPr>
          <a:xfrm>
            <a:off x="5991255" y="1945125"/>
            <a:ext cx="2695545" cy="523220"/>
          </a:xfrm>
          <a:prstGeom prst="rect">
            <a:avLst/>
          </a:prstGeom>
          <a:noFill/>
        </p:spPr>
        <p:txBody>
          <a:bodyPr wrap="none" rtlCol="0">
            <a:spAutoFit/>
          </a:bodyPr>
          <a:lstStyle/>
          <a:p>
            <a:r>
              <a:rPr lang="en-US" sz="2800" dirty="0" smtClean="0"/>
              <a:t>AA and AI boards</a:t>
            </a:r>
            <a:endParaRPr lang="en-US" sz="2800" dirty="0"/>
          </a:p>
        </p:txBody>
      </p:sp>
      <p:sp>
        <p:nvSpPr>
          <p:cNvPr id="6" name="TextBox 5"/>
          <p:cNvSpPr txBox="1"/>
          <p:nvPr/>
        </p:nvSpPr>
        <p:spPr>
          <a:xfrm>
            <a:off x="4993883" y="3985441"/>
            <a:ext cx="4057521" cy="954107"/>
          </a:xfrm>
          <a:prstGeom prst="rect">
            <a:avLst/>
          </a:prstGeom>
          <a:noFill/>
        </p:spPr>
        <p:txBody>
          <a:bodyPr wrap="none" rtlCol="0">
            <a:spAutoFit/>
          </a:bodyPr>
          <a:lstStyle/>
          <a:p>
            <a:r>
              <a:rPr lang="en-US" sz="2800" dirty="0" err="1" smtClean="0"/>
              <a:t>Input/Output</a:t>
            </a:r>
            <a:r>
              <a:rPr lang="en-US" sz="2800" dirty="0" smtClean="0"/>
              <a:t> (I/O) Chassis</a:t>
            </a:r>
          </a:p>
          <a:p>
            <a:pPr marL="457200" indent="-457200">
              <a:buFontTx/>
              <a:buChar char="-"/>
            </a:pPr>
            <a:r>
              <a:rPr lang="en-US" sz="2800" dirty="0" smtClean="0"/>
              <a:t>Has the DACs and ADCs</a:t>
            </a:r>
          </a:p>
        </p:txBody>
      </p:sp>
      <p:cxnSp>
        <p:nvCxnSpPr>
          <p:cNvPr id="8" name="Straight Arrow Connector 7"/>
          <p:cNvCxnSpPr>
            <a:stCxn id="5" idx="1"/>
          </p:cNvCxnSpPr>
          <p:nvPr/>
        </p:nvCxnSpPr>
        <p:spPr>
          <a:xfrm flipH="1" flipV="1">
            <a:off x="4644935" y="697957"/>
            <a:ext cx="1346320" cy="15087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5" idx="1"/>
          </p:cNvCxnSpPr>
          <p:nvPr/>
        </p:nvCxnSpPr>
        <p:spPr>
          <a:xfrm flipH="1" flipV="1">
            <a:off x="4518971" y="1945125"/>
            <a:ext cx="1472284" cy="2616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518971" y="3432576"/>
            <a:ext cx="366204" cy="8144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518972" y="4247051"/>
            <a:ext cx="366203" cy="17828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7335079"/>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2904" y="595012"/>
            <a:ext cx="3263896" cy="1143000"/>
          </a:xfrm>
        </p:spPr>
        <p:txBody>
          <a:bodyPr>
            <a:normAutofit/>
          </a:bodyPr>
          <a:lstStyle/>
          <a:p>
            <a:r>
              <a:rPr lang="en-US" dirty="0" smtClean="0"/>
              <a:t>AA/AI boards</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158</a:t>
            </a:fld>
            <a:endParaRPr lang="en-US"/>
          </a:p>
        </p:txBody>
      </p:sp>
      <p:pic>
        <p:nvPicPr>
          <p:cNvPr id="4" name="Picture 3" descr="2015-08-28 16.09.14.jpg"/>
          <p:cNvPicPr>
            <a:picLocks noChangeAspect="1"/>
          </p:cNvPicPr>
          <p:nvPr/>
        </p:nvPicPr>
        <p:blipFill rotWithShape="1">
          <a:blip r:embed="rId4">
            <a:extLst>
              <a:ext uri="{28A0092B-C50C-407E-A947-70E740481C1C}">
                <a14:useLocalDpi xmlns:a14="http://schemas.microsoft.com/office/drawing/2010/main" val="0"/>
              </a:ext>
            </a:extLst>
          </a:blip>
          <a:srcRect l="18142" t="22169" r="18072" b="49818"/>
          <a:stretch/>
        </p:blipFill>
        <p:spPr>
          <a:xfrm>
            <a:off x="297029" y="3649972"/>
            <a:ext cx="8510861" cy="2803270"/>
          </a:xfrm>
          <a:prstGeom prst="rect">
            <a:avLst/>
          </a:prstGeom>
        </p:spPr>
      </p:pic>
      <p:pic>
        <p:nvPicPr>
          <p:cNvPr id="5" name="Picture 4"/>
          <p:cNvPicPr>
            <a:picLocks noChangeAspect="1"/>
          </p:cNvPicPr>
          <p:nvPr/>
        </p:nvPicPr>
        <p:blipFill>
          <a:blip r:embed="rId5"/>
          <a:stretch>
            <a:fillRect/>
          </a:stretch>
        </p:blipFill>
        <p:spPr>
          <a:xfrm>
            <a:off x="297029" y="456629"/>
            <a:ext cx="4667816" cy="3124691"/>
          </a:xfrm>
          <a:prstGeom prst="rect">
            <a:avLst/>
          </a:prstGeom>
        </p:spPr>
      </p:pic>
      <p:pic>
        <p:nvPicPr>
          <p:cNvPr id="7" name="Picture 6" descr="2015-08-28 16.09.14.jpg"/>
          <p:cNvPicPr>
            <a:picLocks noChangeAspect="1"/>
          </p:cNvPicPr>
          <p:nvPr/>
        </p:nvPicPr>
        <p:blipFill rotWithShape="1">
          <a:blip r:embed="rId4">
            <a:extLst>
              <a:ext uri="{28A0092B-C50C-407E-A947-70E740481C1C}">
                <a14:useLocalDpi xmlns:a14="http://schemas.microsoft.com/office/drawing/2010/main" val="0"/>
              </a:ext>
            </a:extLst>
          </a:blip>
          <a:srcRect l="24757" t="29108" r="67745" b="63247"/>
          <a:stretch/>
        </p:blipFill>
        <p:spPr>
          <a:xfrm>
            <a:off x="4870271" y="3409893"/>
            <a:ext cx="4004667" cy="3062059"/>
          </a:xfrm>
          <a:prstGeom prst="rect">
            <a:avLst/>
          </a:prstGeom>
        </p:spPr>
      </p:pic>
      <p:sp>
        <p:nvSpPr>
          <p:cNvPr id="8" name="TextBox 7"/>
          <p:cNvSpPr txBox="1"/>
          <p:nvPr/>
        </p:nvSpPr>
        <p:spPr>
          <a:xfrm>
            <a:off x="5880780" y="3684665"/>
            <a:ext cx="1344839" cy="461665"/>
          </a:xfrm>
          <a:prstGeom prst="rect">
            <a:avLst/>
          </a:prstGeom>
          <a:noFill/>
        </p:spPr>
        <p:txBody>
          <a:bodyPr wrap="none" rtlCol="0">
            <a:spAutoFit/>
          </a:bodyPr>
          <a:lstStyle/>
          <a:p>
            <a:r>
              <a:rPr lang="en-US" sz="2400" dirty="0" smtClean="0">
                <a:solidFill>
                  <a:schemeClr val="bg1"/>
                </a:solidFill>
              </a:rPr>
              <a:t>capacitor</a:t>
            </a:r>
            <a:endParaRPr lang="en-US" sz="2400" dirty="0">
              <a:solidFill>
                <a:schemeClr val="bg1"/>
              </a:solidFill>
            </a:endParaRPr>
          </a:p>
        </p:txBody>
      </p:sp>
      <p:sp>
        <p:nvSpPr>
          <p:cNvPr id="9" name="TextBox 8"/>
          <p:cNvSpPr txBox="1"/>
          <p:nvPr/>
        </p:nvSpPr>
        <p:spPr>
          <a:xfrm>
            <a:off x="6172726" y="5967440"/>
            <a:ext cx="1249561" cy="461665"/>
          </a:xfrm>
          <a:prstGeom prst="rect">
            <a:avLst/>
          </a:prstGeom>
          <a:noFill/>
        </p:spPr>
        <p:txBody>
          <a:bodyPr wrap="none" rtlCol="0">
            <a:spAutoFit/>
          </a:bodyPr>
          <a:lstStyle/>
          <a:p>
            <a:r>
              <a:rPr lang="en-US" sz="2400" dirty="0" smtClean="0">
                <a:solidFill>
                  <a:schemeClr val="bg1"/>
                </a:solidFill>
              </a:rPr>
              <a:t>resistors</a:t>
            </a:r>
            <a:endParaRPr lang="en-US" sz="2400" dirty="0">
              <a:solidFill>
                <a:schemeClr val="bg1"/>
              </a:solidFill>
            </a:endParaRPr>
          </a:p>
        </p:txBody>
      </p:sp>
      <p:cxnSp>
        <p:nvCxnSpPr>
          <p:cNvPr id="11" name="Straight Arrow Connector 10"/>
          <p:cNvCxnSpPr>
            <a:stCxn id="8" idx="2"/>
          </p:cNvCxnSpPr>
          <p:nvPr/>
        </p:nvCxnSpPr>
        <p:spPr>
          <a:xfrm flipH="1">
            <a:off x="6279243" y="4146330"/>
            <a:ext cx="273957" cy="509937"/>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6008789" y="5702753"/>
            <a:ext cx="270454" cy="35274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6279243" y="5702754"/>
            <a:ext cx="0" cy="352745"/>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5211134" y="1980552"/>
            <a:ext cx="2069797" cy="830997"/>
          </a:xfrm>
          <a:prstGeom prst="rect">
            <a:avLst/>
          </a:prstGeom>
        </p:spPr>
        <p:txBody>
          <a:bodyPr wrap="none">
            <a:spAutoFit/>
          </a:bodyPr>
          <a:lstStyle/>
          <a:p>
            <a:r>
              <a:rPr lang="en-US" sz="2400" dirty="0"/>
              <a:t>RC </a:t>
            </a:r>
            <a:r>
              <a:rPr lang="en-US" sz="2400" dirty="0" smtClean="0"/>
              <a:t>circuit:</a:t>
            </a:r>
          </a:p>
          <a:p>
            <a:r>
              <a:rPr lang="en-US" sz="2400" dirty="0" smtClean="0"/>
              <a:t>pole frequency </a:t>
            </a:r>
            <a:endParaRPr lang="en-US" sz="2400" dirty="0"/>
          </a:p>
        </p:txBody>
      </p:sp>
      <p:graphicFrame>
        <p:nvGraphicFramePr>
          <p:cNvPr id="20" name="Object 19"/>
          <p:cNvGraphicFramePr>
            <a:graphicFrameLocks noChangeAspect="1"/>
          </p:cNvGraphicFramePr>
          <p:nvPr>
            <p:extLst>
              <p:ext uri="{D42A27DB-BD31-4B8C-83A1-F6EECF244321}">
                <p14:modId xmlns:p14="http://schemas.microsoft.com/office/powerpoint/2010/main" val="1816762398"/>
              </p:ext>
            </p:extLst>
          </p:nvPr>
        </p:nvGraphicFramePr>
        <p:xfrm>
          <a:off x="7227790" y="2129297"/>
          <a:ext cx="1318687" cy="907929"/>
        </p:xfrm>
        <a:graphic>
          <a:graphicData uri="http://schemas.openxmlformats.org/presentationml/2006/ole">
            <mc:AlternateContent xmlns:mc="http://schemas.openxmlformats.org/markup-compatibility/2006">
              <mc:Choice xmlns:v="urn:schemas-microsoft-com:vml" Requires="v">
                <p:oleObj spid="_x0000_s405149" name="Equation" r:id="rId6" imgW="571500" imgH="393700" progId="Equation.3">
                  <p:embed/>
                </p:oleObj>
              </mc:Choice>
              <mc:Fallback>
                <p:oleObj name="Equation" r:id="rId6" imgW="571500" imgH="393700" progId="Equation.3">
                  <p:embed/>
                  <p:pic>
                    <p:nvPicPr>
                      <p:cNvPr id="0" name=""/>
                      <p:cNvPicPr/>
                      <p:nvPr/>
                    </p:nvPicPr>
                    <p:blipFill>
                      <a:blip r:embed="rId7"/>
                      <a:stretch>
                        <a:fillRect/>
                      </a:stretch>
                    </p:blipFill>
                    <p:spPr>
                      <a:xfrm>
                        <a:off x="7227790" y="2129297"/>
                        <a:ext cx="1318687" cy="907929"/>
                      </a:xfrm>
                      <a:prstGeom prst="rect">
                        <a:avLst/>
                      </a:prstGeom>
                      <a:ln>
                        <a:noFill/>
                      </a:ln>
                    </p:spPr>
                  </p:pic>
                </p:oleObj>
              </mc:Fallback>
            </mc:AlternateContent>
          </a:graphicData>
        </a:graphic>
      </p:graphicFrame>
    </p:spTree>
    <p:extLst>
      <p:ext uri="{BB962C8B-B14F-4D97-AF65-F5344CB8AC3E}">
        <p14:creationId xmlns:p14="http://schemas.microsoft.com/office/powerpoint/2010/main" val="23685659"/>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 Chassis</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159</a:t>
            </a:fld>
            <a:endParaRPr lang="en-US"/>
          </a:p>
        </p:txBody>
      </p:sp>
      <p:pic>
        <p:nvPicPr>
          <p:cNvPr id="4" name="Picture 3"/>
          <p:cNvPicPr>
            <a:picLocks noChangeAspect="1"/>
          </p:cNvPicPr>
          <p:nvPr/>
        </p:nvPicPr>
        <p:blipFill>
          <a:blip r:embed="rId3"/>
          <a:stretch>
            <a:fillRect/>
          </a:stretch>
        </p:blipFill>
        <p:spPr>
          <a:xfrm>
            <a:off x="1215275" y="1549041"/>
            <a:ext cx="6289841" cy="4697968"/>
          </a:xfrm>
          <a:prstGeom prst="rect">
            <a:avLst/>
          </a:prstGeom>
        </p:spPr>
      </p:pic>
      <p:sp>
        <p:nvSpPr>
          <p:cNvPr id="5" name="Rectangle 4"/>
          <p:cNvSpPr/>
          <p:nvPr/>
        </p:nvSpPr>
        <p:spPr>
          <a:xfrm>
            <a:off x="284267" y="6385505"/>
            <a:ext cx="1660957" cy="369332"/>
          </a:xfrm>
          <a:prstGeom prst="rect">
            <a:avLst/>
          </a:prstGeom>
        </p:spPr>
        <p:txBody>
          <a:bodyPr wrap="none">
            <a:spAutoFit/>
          </a:bodyPr>
          <a:lstStyle/>
          <a:p>
            <a:r>
              <a:rPr lang="en-US" dirty="0" smtClean="0"/>
              <a:t>From T1000422</a:t>
            </a:r>
            <a:endParaRPr lang="en-US" dirty="0"/>
          </a:p>
        </p:txBody>
      </p:sp>
      <p:sp>
        <p:nvSpPr>
          <p:cNvPr id="6" name="TextBox 5"/>
          <p:cNvSpPr txBox="1"/>
          <p:nvPr/>
        </p:nvSpPr>
        <p:spPr>
          <a:xfrm>
            <a:off x="581310" y="957164"/>
            <a:ext cx="2594280" cy="461665"/>
          </a:xfrm>
          <a:prstGeom prst="rect">
            <a:avLst/>
          </a:prstGeom>
          <a:noFill/>
        </p:spPr>
        <p:txBody>
          <a:bodyPr wrap="none" rtlCol="0">
            <a:spAutoFit/>
          </a:bodyPr>
          <a:lstStyle/>
          <a:p>
            <a:r>
              <a:rPr lang="en-US" sz="2400" dirty="0" smtClean="0"/>
              <a:t>DAC and ADC cards</a:t>
            </a:r>
            <a:endParaRPr lang="en-US" sz="2400" dirty="0"/>
          </a:p>
        </p:txBody>
      </p:sp>
      <p:cxnSp>
        <p:nvCxnSpPr>
          <p:cNvPr id="7" name="Straight Arrow Connector 6"/>
          <p:cNvCxnSpPr>
            <a:stCxn id="6" idx="2"/>
          </p:cNvCxnSpPr>
          <p:nvPr/>
        </p:nvCxnSpPr>
        <p:spPr>
          <a:xfrm>
            <a:off x="1878450" y="1418829"/>
            <a:ext cx="1187664" cy="2768913"/>
          </a:xfrm>
          <a:prstGeom prst="straightConnector1">
            <a:avLst/>
          </a:prstGeom>
          <a:ln w="38100" cmpd="sng">
            <a:tailEnd type="arrow"/>
          </a:ln>
          <a:effectLst>
            <a:glow rad="127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1338565" y="1418829"/>
            <a:ext cx="539885" cy="2899125"/>
          </a:xfrm>
          <a:prstGeom prst="straightConnector1">
            <a:avLst/>
          </a:prstGeom>
          <a:ln w="38100" cmpd="sng">
            <a:tailEnd type="arrow"/>
          </a:ln>
          <a:effectLst>
            <a:glow rad="127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33536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3092351" y="5085765"/>
            <a:ext cx="930444" cy="930444"/>
          </a:xfrm>
          <a:prstGeom prst="rect">
            <a:avLst/>
          </a:prstGeom>
        </p:spPr>
      </p:pic>
      <p:sp>
        <p:nvSpPr>
          <p:cNvPr id="2" name="Title 1"/>
          <p:cNvSpPr>
            <a:spLocks noGrp="1"/>
          </p:cNvSpPr>
          <p:nvPr>
            <p:ph type="title"/>
          </p:nvPr>
        </p:nvSpPr>
        <p:spPr>
          <a:xfrm>
            <a:off x="925080" y="20646"/>
            <a:ext cx="8229600" cy="1143000"/>
          </a:xfrm>
        </p:spPr>
        <p:txBody>
          <a:bodyPr/>
          <a:lstStyle/>
          <a:p>
            <a:r>
              <a:rPr lang="en-US" dirty="0" smtClean="0"/>
              <a:t>Types of control – feedback</a:t>
            </a:r>
            <a:endParaRPr lang="en-US" dirty="0"/>
          </a:p>
        </p:txBody>
      </p:sp>
      <p:sp>
        <p:nvSpPr>
          <p:cNvPr id="6" name="Content Placeholder 5"/>
          <p:cNvSpPr>
            <a:spLocks noGrp="1"/>
          </p:cNvSpPr>
          <p:nvPr>
            <p:ph idx="1"/>
          </p:nvPr>
        </p:nvSpPr>
        <p:spPr>
          <a:xfrm>
            <a:off x="457200" y="1336596"/>
            <a:ext cx="8229600" cy="4525963"/>
          </a:xfrm>
        </p:spPr>
        <p:txBody>
          <a:bodyPr/>
          <a:lstStyle/>
          <a:p>
            <a:r>
              <a:rPr lang="en-US" dirty="0" smtClean="0"/>
              <a:t>Feedback – </a:t>
            </a:r>
            <a:r>
              <a:rPr lang="en-US" b="1" dirty="0" smtClean="0"/>
              <a:t>Reacts </a:t>
            </a:r>
            <a:r>
              <a:rPr lang="en-US" dirty="0" smtClean="0"/>
              <a:t>to changes in the error after they occur. Could be unstable.</a:t>
            </a:r>
            <a:endParaRPr lang="en-US" b="1" dirty="0" smtClean="0"/>
          </a:p>
        </p:txBody>
      </p:sp>
      <p:sp>
        <p:nvSpPr>
          <p:cNvPr id="8" name="Rectangle 7"/>
          <p:cNvSpPr/>
          <p:nvPr/>
        </p:nvSpPr>
        <p:spPr>
          <a:xfrm>
            <a:off x="5783677" y="4197683"/>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0000"/>
                </a:solidFill>
              </a:rPr>
              <a:t>Car</a:t>
            </a:r>
            <a:endParaRPr lang="en-US" sz="3600" dirty="0">
              <a:solidFill>
                <a:srgbClr val="000000"/>
              </a:solidFill>
            </a:endParaRPr>
          </a:p>
        </p:txBody>
      </p:sp>
      <p:sp>
        <p:nvSpPr>
          <p:cNvPr id="9" name="Rectangle 8"/>
          <p:cNvSpPr/>
          <p:nvPr/>
        </p:nvSpPr>
        <p:spPr>
          <a:xfrm>
            <a:off x="4326565" y="5499765"/>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Velocity sensor</a:t>
            </a:r>
            <a:endParaRPr lang="en-US" sz="2400" dirty="0">
              <a:solidFill>
                <a:srgbClr val="000000"/>
              </a:solidFill>
            </a:endParaRPr>
          </a:p>
        </p:txBody>
      </p:sp>
      <p:cxnSp>
        <p:nvCxnSpPr>
          <p:cNvPr id="10" name="Straight Arrow Connector 9"/>
          <p:cNvCxnSpPr>
            <a:stCxn id="8" idx="3"/>
          </p:cNvCxnSpPr>
          <p:nvPr/>
        </p:nvCxnSpPr>
        <p:spPr>
          <a:xfrm flipV="1">
            <a:off x="7240835" y="4625471"/>
            <a:ext cx="155290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564978" y="3795554"/>
            <a:ext cx="1159292" cy="830997"/>
          </a:xfrm>
          <a:prstGeom prst="rect">
            <a:avLst/>
          </a:prstGeom>
          <a:noFill/>
        </p:spPr>
        <p:txBody>
          <a:bodyPr wrap="none" rtlCol="0">
            <a:spAutoFit/>
          </a:bodyPr>
          <a:lstStyle/>
          <a:p>
            <a:r>
              <a:rPr lang="en-US" sz="2400" dirty="0" smtClean="0"/>
              <a:t>Current</a:t>
            </a:r>
          </a:p>
          <a:p>
            <a:r>
              <a:rPr lang="en-US" sz="2400" dirty="0" smtClean="0"/>
              <a:t>velocity</a:t>
            </a:r>
            <a:endParaRPr lang="en-US" sz="2400" dirty="0"/>
          </a:p>
        </p:txBody>
      </p:sp>
      <p:cxnSp>
        <p:nvCxnSpPr>
          <p:cNvPr id="12" name="Straight Arrow Connector 11"/>
          <p:cNvCxnSpPr>
            <a:stCxn id="22" idx="6"/>
            <a:endCxn id="20" idx="1"/>
          </p:cNvCxnSpPr>
          <p:nvPr/>
        </p:nvCxnSpPr>
        <p:spPr>
          <a:xfrm flipV="1">
            <a:off x="2206775" y="4631240"/>
            <a:ext cx="373330"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endCxn id="22" idx="2"/>
          </p:cNvCxnSpPr>
          <p:nvPr/>
        </p:nvCxnSpPr>
        <p:spPr>
          <a:xfrm>
            <a:off x="275107" y="4625471"/>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75107" y="3813613"/>
            <a:ext cx="1159292" cy="830997"/>
          </a:xfrm>
          <a:prstGeom prst="rect">
            <a:avLst/>
          </a:prstGeom>
          <a:noFill/>
        </p:spPr>
        <p:txBody>
          <a:bodyPr wrap="none" rtlCol="0">
            <a:spAutoFit/>
          </a:bodyPr>
          <a:lstStyle/>
          <a:p>
            <a:r>
              <a:rPr lang="en-US" sz="2400" dirty="0" smtClean="0"/>
              <a:t>Desired</a:t>
            </a:r>
          </a:p>
          <a:p>
            <a:r>
              <a:rPr lang="en-US" sz="2400" dirty="0" smtClean="0"/>
              <a:t>velocity</a:t>
            </a:r>
            <a:endParaRPr lang="en-US" sz="2400" dirty="0"/>
          </a:p>
        </p:txBody>
      </p:sp>
      <p:sp>
        <p:nvSpPr>
          <p:cNvPr id="15" name="Rectangle 14"/>
          <p:cNvSpPr/>
          <p:nvPr/>
        </p:nvSpPr>
        <p:spPr>
          <a:xfrm>
            <a:off x="3930819" y="4197681"/>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Gas flow actuator</a:t>
            </a:r>
            <a:endParaRPr lang="en-US" sz="2000" dirty="0">
              <a:solidFill>
                <a:srgbClr val="000000"/>
              </a:solidFill>
            </a:endParaRPr>
          </a:p>
        </p:txBody>
      </p:sp>
      <p:cxnSp>
        <p:nvCxnSpPr>
          <p:cNvPr id="16" name="Straight Arrow Connector 15"/>
          <p:cNvCxnSpPr>
            <a:stCxn id="15" idx="3"/>
            <a:endCxn id="8" idx="1"/>
          </p:cNvCxnSpPr>
          <p:nvPr/>
        </p:nvCxnSpPr>
        <p:spPr>
          <a:xfrm>
            <a:off x="5387977" y="4625471"/>
            <a:ext cx="395700"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Elbow Connector 16"/>
          <p:cNvCxnSpPr>
            <a:endCxn id="9" idx="3"/>
          </p:cNvCxnSpPr>
          <p:nvPr/>
        </p:nvCxnSpPr>
        <p:spPr>
          <a:xfrm rot="10800000" flipV="1">
            <a:off x="5783724" y="4644609"/>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9" idx="1"/>
            <a:endCxn id="22" idx="4"/>
          </p:cNvCxnSpPr>
          <p:nvPr/>
        </p:nvCxnSpPr>
        <p:spPr>
          <a:xfrm rot="10800000">
            <a:off x="1932455" y="4906207"/>
            <a:ext cx="2394110" cy="1021348"/>
          </a:xfrm>
          <a:prstGeom prst="bentConnector2">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1618031" y="4358101"/>
            <a:ext cx="588744" cy="641684"/>
            <a:chOff x="1393409" y="2045366"/>
            <a:chExt cx="588744" cy="641684"/>
          </a:xfrm>
        </p:grpSpPr>
        <p:sp>
          <p:nvSpPr>
            <p:cNvPr id="22" name="Oval 21"/>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3" name="TextBox 22"/>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24" name="TextBox 23"/>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20" name="Rectangle 19"/>
          <p:cNvSpPr/>
          <p:nvPr/>
        </p:nvSpPr>
        <p:spPr>
          <a:xfrm>
            <a:off x="2580105" y="4203450"/>
            <a:ext cx="1123943"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Control</a:t>
            </a:r>
            <a:endParaRPr lang="en-US" sz="2000" dirty="0">
              <a:solidFill>
                <a:srgbClr val="000000"/>
              </a:solidFill>
            </a:endParaRPr>
          </a:p>
        </p:txBody>
      </p:sp>
      <p:cxnSp>
        <p:nvCxnSpPr>
          <p:cNvPr id="21" name="Straight Arrow Connector 20"/>
          <p:cNvCxnSpPr>
            <a:stCxn id="20" idx="3"/>
            <a:endCxn id="15" idx="1"/>
          </p:cNvCxnSpPr>
          <p:nvPr/>
        </p:nvCxnSpPr>
        <p:spPr>
          <a:xfrm flipV="1">
            <a:off x="3704048" y="4625471"/>
            <a:ext cx="226771" cy="5769"/>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446421" y="3449053"/>
            <a:ext cx="133684" cy="9286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267962" y="2987388"/>
            <a:ext cx="819155" cy="461665"/>
          </a:xfrm>
          <a:prstGeom prst="rect">
            <a:avLst/>
          </a:prstGeom>
          <a:noFill/>
        </p:spPr>
        <p:txBody>
          <a:bodyPr wrap="none" rtlCol="0">
            <a:spAutoFit/>
          </a:bodyPr>
          <a:lstStyle/>
          <a:p>
            <a:r>
              <a:rPr lang="en-US" sz="2400" dirty="0" smtClean="0"/>
              <a:t>Error</a:t>
            </a:r>
            <a:endParaRPr lang="en-US" sz="2400" dirty="0"/>
          </a:p>
        </p:txBody>
      </p:sp>
      <p:pic>
        <p:nvPicPr>
          <p:cNvPr id="28" name="Picture 27"/>
          <p:cNvPicPr>
            <a:picLocks noChangeAspect="1"/>
          </p:cNvPicPr>
          <p:nvPr/>
        </p:nvPicPr>
        <p:blipFill>
          <a:blip r:embed="rId4"/>
          <a:stretch>
            <a:fillRect/>
          </a:stretch>
        </p:blipFill>
        <p:spPr>
          <a:xfrm>
            <a:off x="3890714" y="2473157"/>
            <a:ext cx="1497263" cy="1497263"/>
          </a:xfrm>
          <a:prstGeom prst="rect">
            <a:avLst/>
          </a:prstGeom>
        </p:spPr>
      </p:pic>
      <p:sp>
        <p:nvSpPr>
          <p:cNvPr id="31" name="TextBox 30"/>
          <p:cNvSpPr txBox="1"/>
          <p:nvPr/>
        </p:nvSpPr>
        <p:spPr>
          <a:xfrm>
            <a:off x="5582208" y="2756555"/>
            <a:ext cx="708698" cy="461665"/>
          </a:xfrm>
          <a:prstGeom prst="rect">
            <a:avLst/>
          </a:prstGeom>
          <a:noFill/>
        </p:spPr>
        <p:txBody>
          <a:bodyPr wrap="none" rtlCol="0">
            <a:spAutoFit/>
          </a:bodyPr>
          <a:lstStyle/>
          <a:p>
            <a:r>
              <a:rPr lang="en-US" sz="2400" dirty="0" smtClean="0"/>
              <a:t>Hills</a:t>
            </a:r>
            <a:endParaRPr lang="en-US" sz="2400" dirty="0"/>
          </a:p>
        </p:txBody>
      </p:sp>
      <p:cxnSp>
        <p:nvCxnSpPr>
          <p:cNvPr id="32" name="Elbow Connector 31"/>
          <p:cNvCxnSpPr>
            <a:stCxn id="28" idx="3"/>
            <a:endCxn id="8" idx="0"/>
          </p:cNvCxnSpPr>
          <p:nvPr/>
        </p:nvCxnSpPr>
        <p:spPr>
          <a:xfrm>
            <a:off x="5387977" y="3221789"/>
            <a:ext cx="1124279" cy="975894"/>
          </a:xfrm>
          <a:prstGeom prst="bentConnector2">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Slide Number Placeholder 34"/>
          <p:cNvSpPr>
            <a:spLocks noGrp="1"/>
          </p:cNvSpPr>
          <p:nvPr>
            <p:ph type="sldNum" sz="quarter" idx="12"/>
          </p:nvPr>
        </p:nvSpPr>
        <p:spPr/>
        <p:txBody>
          <a:bodyPr/>
          <a:lstStyle/>
          <a:p>
            <a:fld id="{22033EDB-169B-9A40-BDA9-44EE0641E66E}" type="slidenum">
              <a:rPr lang="en-US" smtClean="0"/>
              <a:t>16</a:t>
            </a:fld>
            <a:endParaRPr lang="en-US"/>
          </a:p>
        </p:txBody>
      </p:sp>
      <p:grpSp>
        <p:nvGrpSpPr>
          <p:cNvPr id="36" name="Group 35"/>
          <p:cNvGrpSpPr/>
          <p:nvPr/>
        </p:nvGrpSpPr>
        <p:grpSpPr>
          <a:xfrm>
            <a:off x="23813" y="0"/>
            <a:ext cx="9144000" cy="1213015"/>
            <a:chOff x="23813" y="0"/>
            <a:chExt cx="9144000" cy="1213015"/>
          </a:xfrm>
        </p:grpSpPr>
        <p:pic>
          <p:nvPicPr>
            <p:cNvPr id="37"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38" name="Straight Connector 3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12745328"/>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Computers</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160</a:t>
            </a:fld>
            <a:endParaRPr lang="en-US"/>
          </a:p>
        </p:txBody>
      </p:sp>
      <p:sp>
        <p:nvSpPr>
          <p:cNvPr id="5" name="TextBox 4"/>
          <p:cNvSpPr txBox="1"/>
          <p:nvPr/>
        </p:nvSpPr>
        <p:spPr>
          <a:xfrm>
            <a:off x="47036" y="1497148"/>
            <a:ext cx="4414640" cy="1569660"/>
          </a:xfrm>
          <a:prstGeom prst="rect">
            <a:avLst/>
          </a:prstGeom>
          <a:noFill/>
        </p:spPr>
        <p:txBody>
          <a:bodyPr wrap="none" rtlCol="0">
            <a:spAutoFit/>
          </a:bodyPr>
          <a:lstStyle/>
          <a:p>
            <a:r>
              <a:rPr lang="en-US" sz="2400" b="1" dirty="0" smtClean="0"/>
              <a:t>           Front-end </a:t>
            </a:r>
            <a:r>
              <a:rPr lang="en-US" sz="2400" dirty="0" smtClean="0"/>
              <a:t>computer</a:t>
            </a:r>
          </a:p>
          <a:p>
            <a:r>
              <a:rPr lang="en-US" sz="2400" dirty="0" smtClean="0"/>
              <a:t>Runs the real-time control system</a:t>
            </a:r>
          </a:p>
          <a:p>
            <a:r>
              <a:rPr lang="en-US" sz="2400" dirty="0" smtClean="0"/>
              <a:t>Receives signals from ADC</a:t>
            </a:r>
          </a:p>
          <a:p>
            <a:r>
              <a:rPr lang="en-US" sz="2400" dirty="0" smtClean="0"/>
              <a:t>Sends signals to DAC</a:t>
            </a:r>
          </a:p>
        </p:txBody>
      </p:sp>
      <p:grpSp>
        <p:nvGrpSpPr>
          <p:cNvPr id="8" name="Group 7"/>
          <p:cNvGrpSpPr/>
          <p:nvPr/>
        </p:nvGrpSpPr>
        <p:grpSpPr>
          <a:xfrm>
            <a:off x="4715311" y="3268785"/>
            <a:ext cx="4336018" cy="2880772"/>
            <a:chOff x="1750674" y="2681003"/>
            <a:chExt cx="5422244" cy="3562630"/>
          </a:xfrm>
        </p:grpSpPr>
        <p:pic>
          <p:nvPicPr>
            <p:cNvPr id="4" name="Picture 3"/>
            <p:cNvPicPr>
              <a:picLocks noChangeAspect="1"/>
            </p:cNvPicPr>
            <p:nvPr/>
          </p:nvPicPr>
          <p:blipFill>
            <a:blip r:embed="rId3"/>
            <a:stretch>
              <a:fillRect/>
            </a:stretch>
          </p:blipFill>
          <p:spPr>
            <a:xfrm>
              <a:off x="1750674" y="2681003"/>
              <a:ext cx="5422244" cy="3562630"/>
            </a:xfrm>
            <a:prstGeom prst="rect">
              <a:avLst/>
            </a:prstGeom>
          </p:spPr>
        </p:pic>
        <p:pic>
          <p:nvPicPr>
            <p:cNvPr id="7" name="Picture 6" descr="Screen Shot 2016-03-31 at 9.24.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7287" y="3053708"/>
              <a:ext cx="1377333" cy="1086133"/>
            </a:xfrm>
            <a:prstGeom prst="rect">
              <a:avLst/>
            </a:prstGeom>
          </p:spPr>
        </p:pic>
      </p:grpSp>
      <p:grpSp>
        <p:nvGrpSpPr>
          <p:cNvPr id="14" name="Group 13"/>
          <p:cNvGrpSpPr/>
          <p:nvPr/>
        </p:nvGrpSpPr>
        <p:grpSpPr>
          <a:xfrm>
            <a:off x="110592" y="3315363"/>
            <a:ext cx="4404817" cy="2845955"/>
            <a:chOff x="110593" y="3044929"/>
            <a:chExt cx="4209680" cy="2692641"/>
          </a:xfrm>
        </p:grpSpPr>
        <p:pic>
          <p:nvPicPr>
            <p:cNvPr id="11" name="Picture 10"/>
            <p:cNvPicPr>
              <a:picLocks noChangeAspect="1"/>
            </p:cNvPicPr>
            <p:nvPr/>
          </p:nvPicPr>
          <p:blipFill>
            <a:blip r:embed="rId3"/>
            <a:stretch>
              <a:fillRect/>
            </a:stretch>
          </p:blipFill>
          <p:spPr>
            <a:xfrm>
              <a:off x="110593" y="3044929"/>
              <a:ext cx="4209680" cy="2692641"/>
            </a:xfrm>
            <a:prstGeom prst="rect">
              <a:avLst/>
            </a:prstGeom>
          </p:spPr>
        </p:pic>
        <p:pic>
          <p:nvPicPr>
            <p:cNvPr id="9" name="Picture 8"/>
            <p:cNvPicPr>
              <a:picLocks noChangeAspect="1"/>
            </p:cNvPicPr>
            <p:nvPr/>
          </p:nvPicPr>
          <p:blipFill>
            <a:blip r:embed="rId5"/>
            <a:stretch>
              <a:fillRect/>
            </a:stretch>
          </p:blipFill>
          <p:spPr>
            <a:xfrm>
              <a:off x="670253" y="3418087"/>
              <a:ext cx="1185063" cy="666598"/>
            </a:xfrm>
            <a:prstGeom prst="rect">
              <a:avLst/>
            </a:prstGeom>
          </p:spPr>
        </p:pic>
      </p:grpSp>
      <p:sp>
        <p:nvSpPr>
          <p:cNvPr id="13" name="TextBox 12"/>
          <p:cNvSpPr txBox="1"/>
          <p:nvPr/>
        </p:nvSpPr>
        <p:spPr>
          <a:xfrm>
            <a:off x="5231738" y="1778876"/>
            <a:ext cx="3085250" cy="830997"/>
          </a:xfrm>
          <a:prstGeom prst="rect">
            <a:avLst/>
          </a:prstGeom>
          <a:noFill/>
        </p:spPr>
        <p:txBody>
          <a:bodyPr wrap="none" rtlCol="0">
            <a:spAutoFit/>
          </a:bodyPr>
          <a:lstStyle/>
          <a:p>
            <a:pPr algn="ctr"/>
            <a:r>
              <a:rPr lang="en-US" sz="2400" b="1" dirty="0" smtClean="0"/>
              <a:t>Workstation</a:t>
            </a:r>
          </a:p>
          <a:p>
            <a:r>
              <a:rPr lang="en-US" sz="2400" dirty="0" smtClean="0"/>
              <a:t>Runs the user interface</a:t>
            </a:r>
          </a:p>
        </p:txBody>
      </p:sp>
    </p:spTree>
    <p:extLst>
      <p:ext uri="{BB962C8B-B14F-4D97-AF65-F5344CB8AC3E}">
        <p14:creationId xmlns:p14="http://schemas.microsoft.com/office/powerpoint/2010/main" val="3932666437"/>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Lecture 3</a:t>
            </a:r>
            <a:endParaRPr lang="en-US" dirty="0"/>
          </a:p>
        </p:txBody>
      </p:sp>
      <p:sp>
        <p:nvSpPr>
          <p:cNvPr id="5" name="Subtitle 4"/>
          <p:cNvSpPr>
            <a:spLocks noGrp="1"/>
          </p:cNvSpPr>
          <p:nvPr>
            <p:ph type="subTitle" idx="1"/>
          </p:nvPr>
        </p:nvSpPr>
        <p:spPr>
          <a:xfrm>
            <a:off x="1371600" y="3886200"/>
            <a:ext cx="6400800" cy="2470150"/>
          </a:xfrm>
        </p:spPr>
        <p:txBody>
          <a:bodyPr>
            <a:noAutofit/>
          </a:bodyPr>
          <a:lstStyle/>
          <a:p>
            <a:r>
              <a:rPr lang="en-US" dirty="0"/>
              <a:t>Digital </a:t>
            </a:r>
            <a:r>
              <a:rPr lang="en-US" dirty="0" smtClean="0"/>
              <a:t>Control</a:t>
            </a:r>
          </a:p>
          <a:p>
            <a:pPr algn="l"/>
            <a:r>
              <a:rPr lang="en-US" dirty="0" smtClean="0"/>
              <a:t>				- Part 2: User interface</a:t>
            </a:r>
          </a:p>
        </p:txBody>
      </p:sp>
      <p:sp>
        <p:nvSpPr>
          <p:cNvPr id="3" name="Slide Number Placeholder 2"/>
          <p:cNvSpPr>
            <a:spLocks noGrp="1"/>
          </p:cNvSpPr>
          <p:nvPr>
            <p:ph type="sldNum" sz="quarter" idx="12"/>
          </p:nvPr>
        </p:nvSpPr>
        <p:spPr/>
        <p:txBody>
          <a:bodyPr/>
          <a:lstStyle/>
          <a:p>
            <a:fld id="{22033EDB-169B-9A40-BDA9-44EE0641E66E}" type="slidenum">
              <a:rPr lang="en-US" smtClean="0"/>
              <a:t>161</a:t>
            </a:fld>
            <a:endParaRPr lang="en-US"/>
          </a:p>
        </p:txBody>
      </p:sp>
      <p:sp>
        <p:nvSpPr>
          <p:cNvPr id="6" name="TextBox 5"/>
          <p:cNvSpPr txBox="1"/>
          <p:nvPr/>
        </p:nvSpPr>
        <p:spPr>
          <a:xfrm>
            <a:off x="3915707" y="6363901"/>
            <a:ext cx="1149248" cy="369332"/>
          </a:xfrm>
          <a:prstGeom prst="rect">
            <a:avLst/>
          </a:prstGeom>
          <a:noFill/>
        </p:spPr>
        <p:txBody>
          <a:bodyPr wrap="none" rtlCol="0">
            <a:spAutoFit/>
          </a:bodyPr>
          <a:lstStyle/>
          <a:p>
            <a:r>
              <a:rPr lang="en-US" dirty="0" smtClean="0"/>
              <a:t>G1600726</a:t>
            </a:r>
            <a:endParaRPr lang="en-US" dirty="0"/>
          </a:p>
        </p:txBody>
      </p:sp>
    </p:spTree>
    <p:extLst>
      <p:ext uri="{BB962C8B-B14F-4D97-AF65-F5344CB8AC3E}">
        <p14:creationId xmlns:p14="http://schemas.microsoft.com/office/powerpoint/2010/main" val="2744297226"/>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162</a:t>
            </a:fld>
            <a:endParaRPr lang="en-US"/>
          </a:p>
        </p:txBody>
      </p:sp>
      <p:pic>
        <p:nvPicPr>
          <p:cNvPr id="8" name="Picture 7" descr="Screen Shot 2016-03-31 at 9.24.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9" y="0"/>
            <a:ext cx="8696676" cy="6858000"/>
          </a:xfrm>
          <a:prstGeom prst="rect">
            <a:avLst/>
          </a:prstGeom>
        </p:spPr>
      </p:pic>
      <p:sp>
        <p:nvSpPr>
          <p:cNvPr id="9" name="TextBox 8"/>
          <p:cNvSpPr txBox="1"/>
          <p:nvPr/>
        </p:nvSpPr>
        <p:spPr>
          <a:xfrm>
            <a:off x="5015571" y="6457890"/>
            <a:ext cx="4128429" cy="400110"/>
          </a:xfrm>
          <a:prstGeom prst="rect">
            <a:avLst/>
          </a:prstGeom>
          <a:solidFill>
            <a:schemeClr val="bg1"/>
          </a:solidFill>
          <a:ln>
            <a:solidFill>
              <a:schemeClr val="tx1"/>
            </a:solidFill>
          </a:ln>
        </p:spPr>
        <p:txBody>
          <a:bodyPr wrap="none" rtlCol="0">
            <a:spAutoFit/>
          </a:bodyPr>
          <a:lstStyle/>
          <a:p>
            <a:r>
              <a:rPr lang="en-US" sz="2000" dirty="0" smtClean="0"/>
              <a:t>Stanford </a:t>
            </a:r>
            <a:r>
              <a:rPr lang="en-US" sz="2000" dirty="0" err="1" smtClean="0"/>
              <a:t>cryo</a:t>
            </a:r>
            <a:r>
              <a:rPr lang="en-US" sz="2000" dirty="0" smtClean="0"/>
              <a:t> overview MEDM screen</a:t>
            </a:r>
            <a:endParaRPr lang="en-US" sz="2000" dirty="0"/>
          </a:p>
        </p:txBody>
      </p:sp>
      <p:sp>
        <p:nvSpPr>
          <p:cNvPr id="10" name="TextBox 9"/>
          <p:cNvSpPr txBox="1"/>
          <p:nvPr/>
        </p:nvSpPr>
        <p:spPr>
          <a:xfrm>
            <a:off x="6847172" y="388022"/>
            <a:ext cx="1595922" cy="369332"/>
          </a:xfrm>
          <a:prstGeom prst="rect">
            <a:avLst/>
          </a:prstGeom>
          <a:noFill/>
        </p:spPr>
        <p:txBody>
          <a:bodyPr wrap="none" rtlCol="0">
            <a:spAutoFit/>
          </a:bodyPr>
          <a:lstStyle/>
          <a:p>
            <a:r>
              <a:rPr lang="en-US" dirty="0" smtClean="0"/>
              <a:t>MEDM screens</a:t>
            </a:r>
            <a:endParaRPr lang="en-US" dirty="0"/>
          </a:p>
        </p:txBody>
      </p:sp>
    </p:spTree>
    <p:extLst>
      <p:ext uri="{BB962C8B-B14F-4D97-AF65-F5344CB8AC3E}">
        <p14:creationId xmlns:p14="http://schemas.microsoft.com/office/powerpoint/2010/main" val="856673382"/>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163</a:t>
            </a:fld>
            <a:endParaRPr lang="en-US"/>
          </a:p>
        </p:txBody>
      </p:sp>
      <p:pic>
        <p:nvPicPr>
          <p:cNvPr id="8" name="Picture 7" descr="Screen Shot 2016-03-31 at 9.24.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9" y="0"/>
            <a:ext cx="8696676" cy="6858000"/>
          </a:xfrm>
          <a:prstGeom prst="rect">
            <a:avLst/>
          </a:prstGeom>
        </p:spPr>
      </p:pic>
      <p:sp>
        <p:nvSpPr>
          <p:cNvPr id="9" name="TextBox 8"/>
          <p:cNvSpPr txBox="1"/>
          <p:nvPr/>
        </p:nvSpPr>
        <p:spPr>
          <a:xfrm>
            <a:off x="5015571" y="6457890"/>
            <a:ext cx="4128429" cy="400110"/>
          </a:xfrm>
          <a:prstGeom prst="rect">
            <a:avLst/>
          </a:prstGeom>
          <a:solidFill>
            <a:schemeClr val="bg1"/>
          </a:solidFill>
          <a:ln>
            <a:solidFill>
              <a:schemeClr val="tx1"/>
            </a:solidFill>
          </a:ln>
        </p:spPr>
        <p:txBody>
          <a:bodyPr wrap="none" rtlCol="0">
            <a:spAutoFit/>
          </a:bodyPr>
          <a:lstStyle/>
          <a:p>
            <a:r>
              <a:rPr lang="en-US" sz="2000" dirty="0" smtClean="0"/>
              <a:t>Stanford </a:t>
            </a:r>
            <a:r>
              <a:rPr lang="en-US" sz="2000" dirty="0" err="1" smtClean="0"/>
              <a:t>cryo</a:t>
            </a:r>
            <a:r>
              <a:rPr lang="en-US" sz="2000" dirty="0" smtClean="0"/>
              <a:t> overview MEDM screen</a:t>
            </a:r>
            <a:endParaRPr lang="en-US" sz="2000" dirty="0"/>
          </a:p>
        </p:txBody>
      </p:sp>
      <p:sp>
        <p:nvSpPr>
          <p:cNvPr id="2" name="Oval 1"/>
          <p:cNvSpPr/>
          <p:nvPr/>
        </p:nvSpPr>
        <p:spPr>
          <a:xfrm>
            <a:off x="587944" y="2751431"/>
            <a:ext cx="2116599" cy="1293407"/>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847172" y="388022"/>
            <a:ext cx="1595922" cy="369332"/>
          </a:xfrm>
          <a:prstGeom prst="rect">
            <a:avLst/>
          </a:prstGeom>
          <a:noFill/>
        </p:spPr>
        <p:txBody>
          <a:bodyPr wrap="none" rtlCol="0">
            <a:spAutoFit/>
          </a:bodyPr>
          <a:lstStyle/>
          <a:p>
            <a:r>
              <a:rPr lang="en-US" dirty="0" smtClean="0"/>
              <a:t>MEDM screens</a:t>
            </a:r>
            <a:endParaRPr lang="en-US" dirty="0"/>
          </a:p>
        </p:txBody>
      </p:sp>
    </p:spTree>
    <p:extLst>
      <p:ext uri="{BB962C8B-B14F-4D97-AF65-F5344CB8AC3E}">
        <p14:creationId xmlns:p14="http://schemas.microsoft.com/office/powerpoint/2010/main" val="3177613959"/>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164</a:t>
            </a:fld>
            <a:endParaRPr lang="en-US"/>
          </a:p>
        </p:txBody>
      </p:sp>
      <p:pic>
        <p:nvPicPr>
          <p:cNvPr id="4" name="Picture 3" descr="Screen Shot 2016-03-31 at 9.27.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13" y="0"/>
            <a:ext cx="7655624" cy="6858000"/>
          </a:xfrm>
          <a:prstGeom prst="rect">
            <a:avLst/>
          </a:prstGeom>
        </p:spPr>
      </p:pic>
      <p:sp>
        <p:nvSpPr>
          <p:cNvPr id="5" name="TextBox 4"/>
          <p:cNvSpPr txBox="1"/>
          <p:nvPr/>
        </p:nvSpPr>
        <p:spPr>
          <a:xfrm>
            <a:off x="5286025" y="6457890"/>
            <a:ext cx="2825864" cy="400110"/>
          </a:xfrm>
          <a:prstGeom prst="rect">
            <a:avLst/>
          </a:prstGeom>
          <a:solidFill>
            <a:schemeClr val="bg1"/>
          </a:solidFill>
          <a:ln>
            <a:solidFill>
              <a:schemeClr val="tx1"/>
            </a:solidFill>
          </a:ln>
        </p:spPr>
        <p:txBody>
          <a:bodyPr wrap="none" rtlCol="0">
            <a:spAutoFit/>
          </a:bodyPr>
          <a:lstStyle/>
          <a:p>
            <a:r>
              <a:rPr lang="en-US" sz="2000" dirty="0" smtClean="0"/>
              <a:t>OSEM input filters screen</a:t>
            </a:r>
            <a:endParaRPr lang="en-US" sz="2000" dirty="0"/>
          </a:p>
        </p:txBody>
      </p:sp>
    </p:spTree>
    <p:extLst>
      <p:ext uri="{BB962C8B-B14F-4D97-AF65-F5344CB8AC3E}">
        <p14:creationId xmlns:p14="http://schemas.microsoft.com/office/powerpoint/2010/main" val="1890715411"/>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165</a:t>
            </a:fld>
            <a:endParaRPr lang="en-US"/>
          </a:p>
        </p:txBody>
      </p:sp>
      <p:pic>
        <p:nvPicPr>
          <p:cNvPr id="4" name="Picture 3" descr="Screen Shot 2016-03-31 at 9.27.26 PM.png"/>
          <p:cNvPicPr>
            <a:picLocks noChangeAspect="1"/>
          </p:cNvPicPr>
          <p:nvPr/>
        </p:nvPicPr>
        <p:blipFill rotWithShape="1">
          <a:blip r:embed="rId3">
            <a:extLst>
              <a:ext uri="{28A0092B-C50C-407E-A947-70E740481C1C}">
                <a14:useLocalDpi xmlns:a14="http://schemas.microsoft.com/office/drawing/2010/main" val="0"/>
              </a:ext>
            </a:extLst>
          </a:blip>
          <a:srcRect b="81312"/>
          <a:stretch/>
        </p:blipFill>
        <p:spPr>
          <a:xfrm>
            <a:off x="111412" y="0"/>
            <a:ext cx="8919859" cy="1493298"/>
          </a:xfrm>
          <a:prstGeom prst="rect">
            <a:avLst/>
          </a:prstGeom>
        </p:spPr>
      </p:pic>
      <p:sp>
        <p:nvSpPr>
          <p:cNvPr id="5" name="TextBox 4"/>
          <p:cNvSpPr txBox="1"/>
          <p:nvPr/>
        </p:nvSpPr>
        <p:spPr>
          <a:xfrm>
            <a:off x="2604082" y="4763793"/>
            <a:ext cx="3949118" cy="584776"/>
          </a:xfrm>
          <a:prstGeom prst="rect">
            <a:avLst/>
          </a:prstGeom>
          <a:solidFill>
            <a:schemeClr val="bg1"/>
          </a:solidFill>
          <a:ln>
            <a:solidFill>
              <a:schemeClr val="tx1"/>
            </a:solidFill>
          </a:ln>
        </p:spPr>
        <p:txBody>
          <a:bodyPr wrap="none" rtlCol="0">
            <a:spAutoFit/>
          </a:bodyPr>
          <a:lstStyle/>
          <a:p>
            <a:r>
              <a:rPr lang="en-US" sz="3200" dirty="0" smtClean="0"/>
              <a:t>Standard filter module</a:t>
            </a:r>
            <a:endParaRPr lang="en-US" sz="3200" dirty="0"/>
          </a:p>
        </p:txBody>
      </p:sp>
      <p:sp>
        <p:nvSpPr>
          <p:cNvPr id="2" name="TextBox 1"/>
          <p:cNvSpPr txBox="1"/>
          <p:nvPr/>
        </p:nvSpPr>
        <p:spPr>
          <a:xfrm>
            <a:off x="110992" y="1947043"/>
            <a:ext cx="1330187" cy="400110"/>
          </a:xfrm>
          <a:prstGeom prst="rect">
            <a:avLst/>
          </a:prstGeom>
          <a:noFill/>
        </p:spPr>
        <p:txBody>
          <a:bodyPr wrap="none" rtlCol="0">
            <a:spAutoFit/>
          </a:bodyPr>
          <a:lstStyle/>
          <a:p>
            <a:r>
              <a:rPr lang="en-US" sz="2000" dirty="0" smtClean="0"/>
              <a:t>Filter input</a:t>
            </a:r>
            <a:endParaRPr lang="en-US" sz="2000" dirty="0"/>
          </a:p>
        </p:txBody>
      </p:sp>
      <p:cxnSp>
        <p:nvCxnSpPr>
          <p:cNvPr id="8" name="Straight Arrow Connector 7"/>
          <p:cNvCxnSpPr>
            <a:stCxn id="2" idx="0"/>
          </p:cNvCxnSpPr>
          <p:nvPr/>
        </p:nvCxnSpPr>
        <p:spPr>
          <a:xfrm flipH="1" flipV="1">
            <a:off x="569588" y="1105277"/>
            <a:ext cx="206498" cy="841766"/>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441179" y="2147098"/>
            <a:ext cx="1670074" cy="400110"/>
          </a:xfrm>
          <a:prstGeom prst="rect">
            <a:avLst/>
          </a:prstGeom>
          <a:noFill/>
        </p:spPr>
        <p:txBody>
          <a:bodyPr wrap="none" rtlCol="0">
            <a:spAutoFit/>
          </a:bodyPr>
          <a:lstStyle/>
          <a:p>
            <a:r>
              <a:rPr lang="en-US" sz="2000" dirty="0" smtClean="0"/>
              <a:t>test excitation</a:t>
            </a:r>
            <a:endParaRPr lang="en-US" sz="2000" dirty="0"/>
          </a:p>
        </p:txBody>
      </p:sp>
      <p:cxnSp>
        <p:nvCxnSpPr>
          <p:cNvPr id="10" name="Straight Arrow Connector 9"/>
          <p:cNvCxnSpPr/>
          <p:nvPr/>
        </p:nvCxnSpPr>
        <p:spPr>
          <a:xfrm flipH="1" flipV="1">
            <a:off x="1352271" y="599671"/>
            <a:ext cx="587478" cy="1547427"/>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52756" y="1746988"/>
            <a:ext cx="783413" cy="400110"/>
          </a:xfrm>
          <a:prstGeom prst="rect">
            <a:avLst/>
          </a:prstGeom>
          <a:noFill/>
        </p:spPr>
        <p:txBody>
          <a:bodyPr wrap="none" rtlCol="0">
            <a:spAutoFit/>
          </a:bodyPr>
          <a:lstStyle/>
          <a:p>
            <a:r>
              <a:rPr lang="en-US" sz="2000" dirty="0" smtClean="0"/>
              <a:t>offset</a:t>
            </a:r>
            <a:endParaRPr lang="en-US" sz="2000" dirty="0"/>
          </a:p>
        </p:txBody>
      </p:sp>
      <p:cxnSp>
        <p:nvCxnSpPr>
          <p:cNvPr id="16" name="Straight Arrow Connector 15"/>
          <p:cNvCxnSpPr/>
          <p:nvPr/>
        </p:nvCxnSpPr>
        <p:spPr>
          <a:xfrm flipH="1" flipV="1">
            <a:off x="2187463" y="1138998"/>
            <a:ext cx="206498" cy="841766"/>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111253" y="2763727"/>
            <a:ext cx="3092363" cy="707886"/>
          </a:xfrm>
          <a:prstGeom prst="rect">
            <a:avLst/>
          </a:prstGeom>
          <a:noFill/>
        </p:spPr>
        <p:txBody>
          <a:bodyPr wrap="none" rtlCol="0">
            <a:spAutoFit/>
          </a:bodyPr>
          <a:lstStyle/>
          <a:p>
            <a:r>
              <a:rPr lang="en-US" sz="2000" dirty="0" smtClean="0"/>
              <a:t>10 filter banks</a:t>
            </a:r>
          </a:p>
          <a:p>
            <a:r>
              <a:rPr lang="en-US" sz="2000" dirty="0" smtClean="0"/>
              <a:t>Up to 20 poles &amp; zeros each</a:t>
            </a:r>
            <a:endParaRPr lang="en-US" sz="2000" dirty="0"/>
          </a:p>
        </p:txBody>
      </p:sp>
      <p:cxnSp>
        <p:nvCxnSpPr>
          <p:cNvPr id="18" name="Straight Arrow Connector 17"/>
          <p:cNvCxnSpPr/>
          <p:nvPr/>
        </p:nvCxnSpPr>
        <p:spPr>
          <a:xfrm flipH="1" flipV="1">
            <a:off x="4080178" y="1575606"/>
            <a:ext cx="206498" cy="1213203"/>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086281" y="1899388"/>
            <a:ext cx="621860" cy="400110"/>
          </a:xfrm>
          <a:prstGeom prst="rect">
            <a:avLst/>
          </a:prstGeom>
          <a:noFill/>
        </p:spPr>
        <p:txBody>
          <a:bodyPr wrap="none" rtlCol="0">
            <a:spAutoFit/>
          </a:bodyPr>
          <a:lstStyle/>
          <a:p>
            <a:r>
              <a:rPr lang="en-US" sz="2000" dirty="0" smtClean="0"/>
              <a:t>gain</a:t>
            </a:r>
            <a:endParaRPr lang="en-US" sz="2000" dirty="0"/>
          </a:p>
        </p:txBody>
      </p:sp>
      <p:cxnSp>
        <p:nvCxnSpPr>
          <p:cNvPr id="21" name="Straight Arrow Connector 20"/>
          <p:cNvCxnSpPr>
            <a:stCxn id="20" idx="0"/>
          </p:cNvCxnSpPr>
          <p:nvPr/>
        </p:nvCxnSpPr>
        <p:spPr>
          <a:xfrm flipH="1" flipV="1">
            <a:off x="5338378" y="1105277"/>
            <a:ext cx="58833" cy="794111"/>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031688" y="1194975"/>
            <a:ext cx="171928" cy="79411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090520" y="1917328"/>
            <a:ext cx="1439391" cy="707886"/>
          </a:xfrm>
          <a:prstGeom prst="rect">
            <a:avLst/>
          </a:prstGeom>
          <a:noFill/>
        </p:spPr>
        <p:txBody>
          <a:bodyPr wrap="none" rtlCol="0">
            <a:spAutoFit/>
          </a:bodyPr>
          <a:lstStyle/>
          <a:p>
            <a:r>
              <a:rPr lang="en-US" sz="2000" dirty="0" smtClean="0"/>
              <a:t>± saturation </a:t>
            </a:r>
          </a:p>
          <a:p>
            <a:r>
              <a:rPr lang="en-US" sz="2000" dirty="0" smtClean="0"/>
              <a:t>limit</a:t>
            </a:r>
            <a:endParaRPr lang="en-US" sz="2000" dirty="0"/>
          </a:p>
        </p:txBody>
      </p:sp>
      <p:sp>
        <p:nvSpPr>
          <p:cNvPr id="25" name="TextBox 24"/>
          <p:cNvSpPr txBox="1"/>
          <p:nvPr/>
        </p:nvSpPr>
        <p:spPr>
          <a:xfrm>
            <a:off x="7601460" y="2299498"/>
            <a:ext cx="1492491" cy="400110"/>
          </a:xfrm>
          <a:prstGeom prst="rect">
            <a:avLst/>
          </a:prstGeom>
          <a:noFill/>
        </p:spPr>
        <p:txBody>
          <a:bodyPr wrap="none" rtlCol="0">
            <a:spAutoFit/>
          </a:bodyPr>
          <a:lstStyle/>
          <a:p>
            <a:r>
              <a:rPr lang="en-US" sz="2000" dirty="0" smtClean="0"/>
              <a:t>Filter output</a:t>
            </a:r>
            <a:endParaRPr lang="en-US" sz="2000" dirty="0"/>
          </a:p>
        </p:txBody>
      </p:sp>
      <p:cxnSp>
        <p:nvCxnSpPr>
          <p:cNvPr id="26" name="Straight Arrow Connector 25"/>
          <p:cNvCxnSpPr>
            <a:stCxn id="25" idx="0"/>
          </p:cNvCxnSpPr>
          <p:nvPr/>
        </p:nvCxnSpPr>
        <p:spPr>
          <a:xfrm flipV="1">
            <a:off x="8347706" y="1493298"/>
            <a:ext cx="267456" cy="80620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1212770"/>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166</a:t>
            </a:fld>
            <a:endParaRPr lang="en-US"/>
          </a:p>
        </p:txBody>
      </p:sp>
      <p:pic>
        <p:nvPicPr>
          <p:cNvPr id="8" name="Picture 7" descr="Screen Shot 2016-03-31 at 9.24.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9" y="0"/>
            <a:ext cx="8696676" cy="6858000"/>
          </a:xfrm>
          <a:prstGeom prst="rect">
            <a:avLst/>
          </a:prstGeom>
        </p:spPr>
      </p:pic>
      <p:sp>
        <p:nvSpPr>
          <p:cNvPr id="9" name="TextBox 8"/>
          <p:cNvSpPr txBox="1"/>
          <p:nvPr/>
        </p:nvSpPr>
        <p:spPr>
          <a:xfrm>
            <a:off x="5015571" y="6457890"/>
            <a:ext cx="4128429" cy="400110"/>
          </a:xfrm>
          <a:prstGeom prst="rect">
            <a:avLst/>
          </a:prstGeom>
          <a:solidFill>
            <a:schemeClr val="bg1"/>
          </a:solidFill>
          <a:ln>
            <a:solidFill>
              <a:schemeClr val="tx1"/>
            </a:solidFill>
          </a:ln>
        </p:spPr>
        <p:txBody>
          <a:bodyPr wrap="none" rtlCol="0">
            <a:spAutoFit/>
          </a:bodyPr>
          <a:lstStyle/>
          <a:p>
            <a:r>
              <a:rPr lang="en-US" sz="2000" dirty="0" smtClean="0"/>
              <a:t>Stanford </a:t>
            </a:r>
            <a:r>
              <a:rPr lang="en-US" sz="2000" dirty="0" err="1" smtClean="0"/>
              <a:t>cryo</a:t>
            </a:r>
            <a:r>
              <a:rPr lang="en-US" sz="2000" dirty="0" smtClean="0"/>
              <a:t> overview MEDM screen</a:t>
            </a:r>
            <a:endParaRPr lang="en-US" sz="2000" dirty="0"/>
          </a:p>
        </p:txBody>
      </p:sp>
      <p:sp>
        <p:nvSpPr>
          <p:cNvPr id="5" name="Oval 4"/>
          <p:cNvSpPr/>
          <p:nvPr/>
        </p:nvSpPr>
        <p:spPr>
          <a:xfrm>
            <a:off x="2304742" y="2963079"/>
            <a:ext cx="1234682" cy="1081759"/>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3610514"/>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033EDB-169B-9A40-BDA9-44EE0641E66E}" type="slidenum">
              <a:rPr lang="en-US" smtClean="0"/>
              <a:t>167</a:t>
            </a:fld>
            <a:endParaRPr lang="en-US"/>
          </a:p>
        </p:txBody>
      </p:sp>
      <p:pic>
        <p:nvPicPr>
          <p:cNvPr id="3" name="Picture 2" descr="Screen Shot 2016-03-31 at 9.35.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992" y="1105528"/>
            <a:ext cx="8116808" cy="5250822"/>
          </a:xfrm>
          <a:prstGeom prst="rect">
            <a:avLst/>
          </a:prstGeom>
        </p:spPr>
      </p:pic>
      <p:sp>
        <p:nvSpPr>
          <p:cNvPr id="4" name="TextBox 3"/>
          <p:cNvSpPr txBox="1"/>
          <p:nvPr/>
        </p:nvSpPr>
        <p:spPr>
          <a:xfrm>
            <a:off x="1834385" y="199891"/>
            <a:ext cx="5691732" cy="707886"/>
          </a:xfrm>
          <a:prstGeom prst="rect">
            <a:avLst/>
          </a:prstGeom>
          <a:noFill/>
        </p:spPr>
        <p:txBody>
          <a:bodyPr wrap="none" rtlCol="0">
            <a:spAutoFit/>
          </a:bodyPr>
          <a:lstStyle/>
          <a:p>
            <a:r>
              <a:rPr lang="en-US" sz="4000" dirty="0" smtClean="0"/>
              <a:t>OSEM Sensor Input Matrix</a:t>
            </a:r>
            <a:endParaRPr lang="en-US" sz="4000" dirty="0"/>
          </a:p>
        </p:txBody>
      </p:sp>
    </p:spTree>
    <p:extLst>
      <p:ext uri="{BB962C8B-B14F-4D97-AF65-F5344CB8AC3E}">
        <p14:creationId xmlns:p14="http://schemas.microsoft.com/office/powerpoint/2010/main" val="261395476"/>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t>
            </a:r>
            <a:r>
              <a:rPr lang="en-US" dirty="0" err="1" smtClean="0"/>
              <a:t>oton</a:t>
            </a:r>
            <a:r>
              <a:rPr lang="en-US" dirty="0" smtClean="0"/>
              <a:t> – install filters</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168</a:t>
            </a:fld>
            <a:endParaRPr lang="en-US"/>
          </a:p>
        </p:txBody>
      </p:sp>
      <p:pic>
        <p:nvPicPr>
          <p:cNvPr id="5" name="Picture 4" descr="Screen Shot 2016-03-31 at 10.13.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90838"/>
            <a:ext cx="6974567" cy="5550408"/>
          </a:xfrm>
          <a:prstGeom prst="rect">
            <a:avLst/>
          </a:prstGeom>
        </p:spPr>
      </p:pic>
    </p:spTree>
    <p:extLst>
      <p:ext uri="{BB962C8B-B14F-4D97-AF65-F5344CB8AC3E}">
        <p14:creationId xmlns:p14="http://schemas.microsoft.com/office/powerpoint/2010/main" val="5249488"/>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foton</a:t>
            </a:r>
            <a:r>
              <a:rPr lang="en-US" dirty="0"/>
              <a:t> – install filters</a:t>
            </a:r>
          </a:p>
        </p:txBody>
      </p:sp>
      <p:sp>
        <p:nvSpPr>
          <p:cNvPr id="3" name="Slide Number Placeholder 2"/>
          <p:cNvSpPr>
            <a:spLocks noGrp="1"/>
          </p:cNvSpPr>
          <p:nvPr>
            <p:ph type="sldNum" sz="quarter" idx="12"/>
          </p:nvPr>
        </p:nvSpPr>
        <p:spPr/>
        <p:txBody>
          <a:bodyPr/>
          <a:lstStyle/>
          <a:p>
            <a:fld id="{22033EDB-169B-9A40-BDA9-44EE0641E66E}" type="slidenum">
              <a:rPr lang="en-US" smtClean="0"/>
              <a:t>169</a:t>
            </a:fld>
            <a:endParaRPr lang="en-US"/>
          </a:p>
        </p:txBody>
      </p:sp>
      <p:pic>
        <p:nvPicPr>
          <p:cNvPr id="4" name="Picture 3" descr="Screen Shot 2016-03-31 at 10.12.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4243"/>
            <a:ext cx="9144000" cy="5553757"/>
          </a:xfrm>
          <a:prstGeom prst="rect">
            <a:avLst/>
          </a:prstGeom>
        </p:spPr>
      </p:pic>
      <p:sp>
        <p:nvSpPr>
          <p:cNvPr id="5" name="Oval 4"/>
          <p:cNvSpPr/>
          <p:nvPr/>
        </p:nvSpPr>
        <p:spPr>
          <a:xfrm>
            <a:off x="1411066" y="5126598"/>
            <a:ext cx="470355" cy="29395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32689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080" y="20646"/>
            <a:ext cx="8229600" cy="1143000"/>
          </a:xfrm>
        </p:spPr>
        <p:txBody>
          <a:bodyPr/>
          <a:lstStyle/>
          <a:p>
            <a:r>
              <a:rPr lang="en-US" dirty="0" smtClean="0"/>
              <a:t>Types of control – feedforward</a:t>
            </a:r>
            <a:endParaRPr lang="en-US" dirty="0"/>
          </a:p>
        </p:txBody>
      </p:sp>
      <p:sp>
        <p:nvSpPr>
          <p:cNvPr id="6" name="Content Placeholder 5"/>
          <p:cNvSpPr>
            <a:spLocks noGrp="1"/>
          </p:cNvSpPr>
          <p:nvPr>
            <p:ph idx="1"/>
          </p:nvPr>
        </p:nvSpPr>
        <p:spPr>
          <a:xfrm>
            <a:off x="457200" y="1334718"/>
            <a:ext cx="8336544" cy="4525963"/>
          </a:xfrm>
        </p:spPr>
        <p:txBody>
          <a:bodyPr/>
          <a:lstStyle/>
          <a:p>
            <a:r>
              <a:rPr lang="en-US" dirty="0"/>
              <a:t>Feedforward – </a:t>
            </a:r>
            <a:r>
              <a:rPr lang="en-US" b="1" dirty="0"/>
              <a:t>P</a:t>
            </a:r>
            <a:r>
              <a:rPr lang="en-US" b="1" dirty="0" smtClean="0"/>
              <a:t>redict </a:t>
            </a:r>
            <a:r>
              <a:rPr lang="en-US" dirty="0" smtClean="0"/>
              <a:t>the future </a:t>
            </a:r>
            <a:r>
              <a:rPr lang="en-US" dirty="0"/>
              <a:t>and correct in </a:t>
            </a:r>
            <a:r>
              <a:rPr lang="en-US" dirty="0" smtClean="0"/>
              <a:t>advance. Theoretically always stable.</a:t>
            </a:r>
            <a:endParaRPr lang="en-US" b="1" dirty="0"/>
          </a:p>
        </p:txBody>
      </p:sp>
      <p:sp>
        <p:nvSpPr>
          <p:cNvPr id="8" name="Rectangle 7"/>
          <p:cNvSpPr/>
          <p:nvPr/>
        </p:nvSpPr>
        <p:spPr>
          <a:xfrm>
            <a:off x="5783677" y="5935523"/>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0000"/>
                </a:solidFill>
              </a:rPr>
              <a:t>Car</a:t>
            </a:r>
            <a:endParaRPr lang="en-US" sz="3600" dirty="0">
              <a:solidFill>
                <a:srgbClr val="000000"/>
              </a:solidFill>
            </a:endParaRPr>
          </a:p>
        </p:txBody>
      </p:sp>
      <p:cxnSp>
        <p:nvCxnSpPr>
          <p:cNvPr id="10" name="Straight Arrow Connector 9"/>
          <p:cNvCxnSpPr>
            <a:stCxn id="8" idx="3"/>
          </p:cNvCxnSpPr>
          <p:nvPr/>
        </p:nvCxnSpPr>
        <p:spPr>
          <a:xfrm flipV="1">
            <a:off x="7240835" y="6363311"/>
            <a:ext cx="155290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564978" y="5468950"/>
            <a:ext cx="1159292" cy="830997"/>
          </a:xfrm>
          <a:prstGeom prst="rect">
            <a:avLst/>
          </a:prstGeom>
          <a:noFill/>
        </p:spPr>
        <p:txBody>
          <a:bodyPr wrap="none" rtlCol="0">
            <a:spAutoFit/>
          </a:bodyPr>
          <a:lstStyle/>
          <a:p>
            <a:r>
              <a:rPr lang="en-US" sz="2400" dirty="0" smtClean="0"/>
              <a:t>Current</a:t>
            </a:r>
          </a:p>
          <a:p>
            <a:r>
              <a:rPr lang="en-US" sz="2400" dirty="0" smtClean="0"/>
              <a:t>velocity</a:t>
            </a:r>
            <a:endParaRPr lang="en-US" sz="2400" dirty="0"/>
          </a:p>
        </p:txBody>
      </p:sp>
      <p:sp>
        <p:nvSpPr>
          <p:cNvPr id="15" name="Rectangle 14"/>
          <p:cNvSpPr/>
          <p:nvPr/>
        </p:nvSpPr>
        <p:spPr>
          <a:xfrm>
            <a:off x="3930819" y="5935521"/>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Gas flow actuator</a:t>
            </a:r>
            <a:endParaRPr lang="en-US" sz="2000" dirty="0">
              <a:solidFill>
                <a:srgbClr val="000000"/>
              </a:solidFill>
            </a:endParaRPr>
          </a:p>
        </p:txBody>
      </p:sp>
      <p:cxnSp>
        <p:nvCxnSpPr>
          <p:cNvPr id="16" name="Straight Arrow Connector 15"/>
          <p:cNvCxnSpPr>
            <a:stCxn id="15" idx="3"/>
            <a:endCxn id="8" idx="1"/>
          </p:cNvCxnSpPr>
          <p:nvPr/>
        </p:nvCxnSpPr>
        <p:spPr>
          <a:xfrm>
            <a:off x="5387977" y="6363311"/>
            <a:ext cx="395700"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2019192" y="4882847"/>
            <a:ext cx="1175451"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Car model</a:t>
            </a:r>
            <a:endParaRPr lang="en-US" sz="2000" dirty="0">
              <a:solidFill>
                <a:srgbClr val="000000"/>
              </a:solidFill>
            </a:endParaRPr>
          </a:p>
        </p:txBody>
      </p:sp>
      <p:pic>
        <p:nvPicPr>
          <p:cNvPr id="28" name="Picture 27"/>
          <p:cNvPicPr>
            <a:picLocks noChangeAspect="1"/>
          </p:cNvPicPr>
          <p:nvPr/>
        </p:nvPicPr>
        <p:blipFill>
          <a:blip r:embed="rId3"/>
          <a:stretch>
            <a:fillRect/>
          </a:stretch>
        </p:blipFill>
        <p:spPr>
          <a:xfrm>
            <a:off x="401543" y="2646941"/>
            <a:ext cx="1497263" cy="1497263"/>
          </a:xfrm>
          <a:prstGeom prst="rect">
            <a:avLst/>
          </a:prstGeom>
        </p:spPr>
      </p:pic>
      <p:sp>
        <p:nvSpPr>
          <p:cNvPr id="31" name="TextBox 30"/>
          <p:cNvSpPr txBox="1"/>
          <p:nvPr/>
        </p:nvSpPr>
        <p:spPr>
          <a:xfrm>
            <a:off x="2234020" y="2930339"/>
            <a:ext cx="708698" cy="461665"/>
          </a:xfrm>
          <a:prstGeom prst="rect">
            <a:avLst/>
          </a:prstGeom>
          <a:noFill/>
        </p:spPr>
        <p:txBody>
          <a:bodyPr wrap="none" rtlCol="0">
            <a:spAutoFit/>
          </a:bodyPr>
          <a:lstStyle/>
          <a:p>
            <a:r>
              <a:rPr lang="en-US" sz="2400" dirty="0" smtClean="0"/>
              <a:t>Hills</a:t>
            </a:r>
            <a:endParaRPr lang="en-US" sz="2400" dirty="0"/>
          </a:p>
        </p:txBody>
      </p:sp>
      <p:cxnSp>
        <p:nvCxnSpPr>
          <p:cNvPr id="32" name="Elbow Connector 31"/>
          <p:cNvCxnSpPr>
            <a:stCxn id="28" idx="3"/>
            <a:endCxn id="8" idx="0"/>
          </p:cNvCxnSpPr>
          <p:nvPr/>
        </p:nvCxnSpPr>
        <p:spPr>
          <a:xfrm>
            <a:off x="1898806" y="3395573"/>
            <a:ext cx="4613450" cy="2539950"/>
          </a:xfrm>
          <a:prstGeom prst="bentConnector2">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025424" y="3743150"/>
            <a:ext cx="1175451"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Hill sensor</a:t>
            </a:r>
            <a:endParaRPr lang="en-US" sz="2000" dirty="0">
              <a:solidFill>
                <a:srgbClr val="000000"/>
              </a:solidFill>
            </a:endParaRPr>
          </a:p>
        </p:txBody>
      </p:sp>
      <p:cxnSp>
        <p:nvCxnSpPr>
          <p:cNvPr id="49" name="Straight Arrow Connector 48"/>
          <p:cNvCxnSpPr/>
          <p:nvPr/>
        </p:nvCxnSpPr>
        <p:spPr>
          <a:xfrm flipH="1">
            <a:off x="2608620" y="3395573"/>
            <a:ext cx="4530" cy="357515"/>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38" idx="2"/>
            <a:endCxn id="20" idx="0"/>
          </p:cNvCxnSpPr>
          <p:nvPr/>
        </p:nvCxnSpPr>
        <p:spPr>
          <a:xfrm flipH="1">
            <a:off x="2606918" y="4598729"/>
            <a:ext cx="6232" cy="284118"/>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8" name="Elbow Connector 57"/>
          <p:cNvCxnSpPr>
            <a:stCxn id="20" idx="2"/>
          </p:cNvCxnSpPr>
          <p:nvPr/>
        </p:nvCxnSpPr>
        <p:spPr>
          <a:xfrm rot="16200000" flipH="1">
            <a:off x="2464800" y="5880544"/>
            <a:ext cx="624885" cy="340648"/>
          </a:xfrm>
          <a:prstGeom prst="bentConnector2">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2960934" y="6087569"/>
            <a:ext cx="708042" cy="551484"/>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-1</a:t>
            </a:r>
            <a:endParaRPr lang="en-US" sz="2000" dirty="0">
              <a:solidFill>
                <a:srgbClr val="000000"/>
              </a:solidFill>
            </a:endParaRPr>
          </a:p>
        </p:txBody>
      </p:sp>
      <p:cxnSp>
        <p:nvCxnSpPr>
          <p:cNvPr id="64" name="Straight Arrow Connector 63"/>
          <p:cNvCxnSpPr>
            <a:stCxn id="62" idx="3"/>
          </p:cNvCxnSpPr>
          <p:nvPr/>
        </p:nvCxnSpPr>
        <p:spPr>
          <a:xfrm>
            <a:off x="3668976" y="6363311"/>
            <a:ext cx="261843" cy="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7" name="Slide Number Placeholder 66"/>
          <p:cNvSpPr>
            <a:spLocks noGrp="1"/>
          </p:cNvSpPr>
          <p:nvPr>
            <p:ph type="sldNum" sz="quarter" idx="12"/>
          </p:nvPr>
        </p:nvSpPr>
        <p:spPr/>
        <p:txBody>
          <a:bodyPr/>
          <a:lstStyle/>
          <a:p>
            <a:fld id="{22033EDB-169B-9A40-BDA9-44EE0641E66E}" type="slidenum">
              <a:rPr lang="en-US" smtClean="0"/>
              <a:t>17</a:t>
            </a:fld>
            <a:endParaRPr lang="en-US"/>
          </a:p>
        </p:txBody>
      </p:sp>
      <p:sp>
        <p:nvSpPr>
          <p:cNvPr id="68" name="TextBox 67"/>
          <p:cNvSpPr txBox="1"/>
          <p:nvPr/>
        </p:nvSpPr>
        <p:spPr>
          <a:xfrm>
            <a:off x="67631" y="6176147"/>
            <a:ext cx="2514518" cy="646331"/>
          </a:xfrm>
          <a:prstGeom prst="rect">
            <a:avLst/>
          </a:prstGeom>
          <a:noFill/>
        </p:spPr>
        <p:txBody>
          <a:bodyPr wrap="none" rtlCol="0">
            <a:spAutoFit/>
          </a:bodyPr>
          <a:lstStyle/>
          <a:p>
            <a:r>
              <a:rPr lang="en-US" dirty="0" smtClean="0"/>
              <a:t>control subtracts out the </a:t>
            </a:r>
          </a:p>
          <a:p>
            <a:r>
              <a:rPr lang="en-US" dirty="0" smtClean="0"/>
              <a:t>effect of the hill</a:t>
            </a:r>
            <a:endParaRPr lang="en-US" dirty="0"/>
          </a:p>
        </p:txBody>
      </p:sp>
      <p:cxnSp>
        <p:nvCxnSpPr>
          <p:cNvPr id="70" name="Straight Arrow Connector 69"/>
          <p:cNvCxnSpPr/>
          <p:nvPr/>
        </p:nvCxnSpPr>
        <p:spPr>
          <a:xfrm flipV="1">
            <a:off x="1395977" y="6176147"/>
            <a:ext cx="1037076" cy="6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72" name="Group 71"/>
          <p:cNvGrpSpPr/>
          <p:nvPr/>
        </p:nvGrpSpPr>
        <p:grpSpPr>
          <a:xfrm>
            <a:off x="23813" y="0"/>
            <a:ext cx="9144000" cy="1213015"/>
            <a:chOff x="23813" y="0"/>
            <a:chExt cx="9144000" cy="1213015"/>
          </a:xfrm>
        </p:grpSpPr>
        <p:pic>
          <p:nvPicPr>
            <p:cNvPr id="73" name="Picture 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4" name="Straight Connector 73"/>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87597088"/>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22033EDB-169B-9A40-BDA9-44EE0641E66E}" type="slidenum">
              <a:rPr lang="en-US" smtClean="0"/>
              <a:t>170</a:t>
            </a:fld>
            <a:endParaRPr lang="en-US"/>
          </a:p>
        </p:txBody>
      </p:sp>
      <p:pic>
        <p:nvPicPr>
          <p:cNvPr id="4" name="Picture 3" descr="Screen Shot 2016-03-31 at 10.17.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73" y="0"/>
            <a:ext cx="8651147" cy="6858000"/>
          </a:xfrm>
          <a:prstGeom prst="rect">
            <a:avLst/>
          </a:prstGeom>
        </p:spPr>
      </p:pic>
      <p:sp>
        <p:nvSpPr>
          <p:cNvPr id="5" name="Oval 4"/>
          <p:cNvSpPr/>
          <p:nvPr/>
        </p:nvSpPr>
        <p:spPr>
          <a:xfrm>
            <a:off x="693772" y="298154"/>
            <a:ext cx="682015" cy="29395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655837"/>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3-31 at 10.27.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370"/>
            <a:ext cx="9144000" cy="1351560"/>
          </a:xfrm>
          <a:prstGeom prst="rect">
            <a:avLst/>
          </a:prstGeom>
        </p:spPr>
      </p:pic>
      <p:sp>
        <p:nvSpPr>
          <p:cNvPr id="3" name="Slide Number Placeholder 2"/>
          <p:cNvSpPr>
            <a:spLocks noGrp="1"/>
          </p:cNvSpPr>
          <p:nvPr>
            <p:ph type="sldNum" sz="quarter" idx="12"/>
          </p:nvPr>
        </p:nvSpPr>
        <p:spPr/>
        <p:txBody>
          <a:bodyPr/>
          <a:lstStyle/>
          <a:p>
            <a:fld id="{22033EDB-169B-9A40-BDA9-44EE0641E66E}" type="slidenum">
              <a:rPr lang="en-US" smtClean="0"/>
              <a:t>171</a:t>
            </a:fld>
            <a:endParaRPr lang="en-US"/>
          </a:p>
        </p:txBody>
      </p:sp>
      <p:sp>
        <p:nvSpPr>
          <p:cNvPr id="5" name="TextBox 4"/>
          <p:cNvSpPr txBox="1"/>
          <p:nvPr/>
        </p:nvSpPr>
        <p:spPr>
          <a:xfrm>
            <a:off x="2604082" y="4763793"/>
            <a:ext cx="3445174" cy="584776"/>
          </a:xfrm>
          <a:prstGeom prst="rect">
            <a:avLst/>
          </a:prstGeom>
          <a:solidFill>
            <a:schemeClr val="bg1"/>
          </a:solidFill>
          <a:ln>
            <a:solidFill>
              <a:schemeClr val="tx1"/>
            </a:solidFill>
          </a:ln>
        </p:spPr>
        <p:txBody>
          <a:bodyPr wrap="none" rtlCol="0">
            <a:spAutoFit/>
          </a:bodyPr>
          <a:lstStyle/>
          <a:p>
            <a:r>
              <a:rPr lang="en-US" sz="3200" dirty="0" smtClean="0"/>
              <a:t>Loading filter banks</a:t>
            </a:r>
            <a:endParaRPr lang="en-US" sz="3200" dirty="0"/>
          </a:p>
        </p:txBody>
      </p:sp>
      <p:sp>
        <p:nvSpPr>
          <p:cNvPr id="2" name="TextBox 1"/>
          <p:cNvSpPr txBox="1"/>
          <p:nvPr/>
        </p:nvSpPr>
        <p:spPr>
          <a:xfrm>
            <a:off x="110992" y="1947043"/>
            <a:ext cx="1330187" cy="400110"/>
          </a:xfrm>
          <a:prstGeom prst="rect">
            <a:avLst/>
          </a:prstGeom>
          <a:noFill/>
        </p:spPr>
        <p:txBody>
          <a:bodyPr wrap="none" rtlCol="0">
            <a:spAutoFit/>
          </a:bodyPr>
          <a:lstStyle/>
          <a:p>
            <a:r>
              <a:rPr lang="en-US" sz="2000" dirty="0" smtClean="0"/>
              <a:t>Filter input</a:t>
            </a:r>
            <a:endParaRPr lang="en-US" sz="2000" dirty="0"/>
          </a:p>
        </p:txBody>
      </p:sp>
      <p:cxnSp>
        <p:nvCxnSpPr>
          <p:cNvPr id="8" name="Straight Arrow Connector 7"/>
          <p:cNvCxnSpPr>
            <a:stCxn id="2" idx="0"/>
          </p:cNvCxnSpPr>
          <p:nvPr/>
        </p:nvCxnSpPr>
        <p:spPr>
          <a:xfrm flipH="1" flipV="1">
            <a:off x="569588" y="1105277"/>
            <a:ext cx="206498" cy="841766"/>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441179" y="2147098"/>
            <a:ext cx="1670074" cy="400110"/>
          </a:xfrm>
          <a:prstGeom prst="rect">
            <a:avLst/>
          </a:prstGeom>
          <a:noFill/>
        </p:spPr>
        <p:txBody>
          <a:bodyPr wrap="none" rtlCol="0">
            <a:spAutoFit/>
          </a:bodyPr>
          <a:lstStyle/>
          <a:p>
            <a:r>
              <a:rPr lang="en-US" sz="2000" dirty="0" smtClean="0"/>
              <a:t>test excitation</a:t>
            </a:r>
            <a:endParaRPr lang="en-US" sz="2000" dirty="0"/>
          </a:p>
        </p:txBody>
      </p:sp>
      <p:cxnSp>
        <p:nvCxnSpPr>
          <p:cNvPr id="10" name="Straight Arrow Connector 9"/>
          <p:cNvCxnSpPr/>
          <p:nvPr/>
        </p:nvCxnSpPr>
        <p:spPr>
          <a:xfrm flipH="1" flipV="1">
            <a:off x="1352271" y="599671"/>
            <a:ext cx="587478" cy="1547427"/>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452756" y="1746988"/>
            <a:ext cx="783413" cy="400110"/>
          </a:xfrm>
          <a:prstGeom prst="rect">
            <a:avLst/>
          </a:prstGeom>
          <a:noFill/>
        </p:spPr>
        <p:txBody>
          <a:bodyPr wrap="none" rtlCol="0">
            <a:spAutoFit/>
          </a:bodyPr>
          <a:lstStyle/>
          <a:p>
            <a:r>
              <a:rPr lang="en-US" sz="2000" dirty="0" smtClean="0"/>
              <a:t>offset</a:t>
            </a:r>
            <a:endParaRPr lang="en-US" sz="2000" dirty="0"/>
          </a:p>
        </p:txBody>
      </p:sp>
      <p:cxnSp>
        <p:nvCxnSpPr>
          <p:cNvPr id="16" name="Straight Arrow Connector 15"/>
          <p:cNvCxnSpPr/>
          <p:nvPr/>
        </p:nvCxnSpPr>
        <p:spPr>
          <a:xfrm flipH="1" flipV="1">
            <a:off x="2187463" y="1138998"/>
            <a:ext cx="206498" cy="841766"/>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111253" y="2763727"/>
            <a:ext cx="3092363" cy="707886"/>
          </a:xfrm>
          <a:prstGeom prst="rect">
            <a:avLst/>
          </a:prstGeom>
          <a:noFill/>
        </p:spPr>
        <p:txBody>
          <a:bodyPr wrap="none" rtlCol="0">
            <a:spAutoFit/>
          </a:bodyPr>
          <a:lstStyle/>
          <a:p>
            <a:r>
              <a:rPr lang="en-US" sz="2000" dirty="0" smtClean="0"/>
              <a:t>10 filter banks</a:t>
            </a:r>
          </a:p>
          <a:p>
            <a:r>
              <a:rPr lang="en-US" sz="2000" dirty="0" smtClean="0"/>
              <a:t>Up to 20 poles &amp; zeros each</a:t>
            </a:r>
            <a:endParaRPr lang="en-US" sz="2000" dirty="0"/>
          </a:p>
        </p:txBody>
      </p:sp>
      <p:cxnSp>
        <p:nvCxnSpPr>
          <p:cNvPr id="18" name="Straight Arrow Connector 17"/>
          <p:cNvCxnSpPr/>
          <p:nvPr/>
        </p:nvCxnSpPr>
        <p:spPr>
          <a:xfrm flipH="1" flipV="1">
            <a:off x="4080178" y="1575606"/>
            <a:ext cx="206498" cy="1213203"/>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086281" y="1899388"/>
            <a:ext cx="621860" cy="400110"/>
          </a:xfrm>
          <a:prstGeom prst="rect">
            <a:avLst/>
          </a:prstGeom>
          <a:noFill/>
        </p:spPr>
        <p:txBody>
          <a:bodyPr wrap="none" rtlCol="0">
            <a:spAutoFit/>
          </a:bodyPr>
          <a:lstStyle/>
          <a:p>
            <a:r>
              <a:rPr lang="en-US" sz="2000" dirty="0" smtClean="0"/>
              <a:t>gain</a:t>
            </a:r>
            <a:endParaRPr lang="en-US" sz="2000" dirty="0"/>
          </a:p>
        </p:txBody>
      </p:sp>
      <p:cxnSp>
        <p:nvCxnSpPr>
          <p:cNvPr id="21" name="Straight Arrow Connector 20"/>
          <p:cNvCxnSpPr>
            <a:stCxn id="20" idx="0"/>
          </p:cNvCxnSpPr>
          <p:nvPr/>
        </p:nvCxnSpPr>
        <p:spPr>
          <a:xfrm flipH="1" flipV="1">
            <a:off x="5338378" y="1105277"/>
            <a:ext cx="58833" cy="794111"/>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031688" y="1194975"/>
            <a:ext cx="171928" cy="79411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090520" y="1917328"/>
            <a:ext cx="1439391" cy="707886"/>
          </a:xfrm>
          <a:prstGeom prst="rect">
            <a:avLst/>
          </a:prstGeom>
          <a:noFill/>
        </p:spPr>
        <p:txBody>
          <a:bodyPr wrap="none" rtlCol="0">
            <a:spAutoFit/>
          </a:bodyPr>
          <a:lstStyle/>
          <a:p>
            <a:r>
              <a:rPr lang="en-US" sz="2000" dirty="0" smtClean="0"/>
              <a:t>± saturation </a:t>
            </a:r>
          </a:p>
          <a:p>
            <a:r>
              <a:rPr lang="en-US" sz="2000" dirty="0" smtClean="0"/>
              <a:t>limit</a:t>
            </a:r>
            <a:endParaRPr lang="en-US" sz="2000" dirty="0"/>
          </a:p>
        </p:txBody>
      </p:sp>
      <p:sp>
        <p:nvSpPr>
          <p:cNvPr id="25" name="TextBox 24"/>
          <p:cNvSpPr txBox="1"/>
          <p:nvPr/>
        </p:nvSpPr>
        <p:spPr>
          <a:xfrm>
            <a:off x="7601460" y="2299498"/>
            <a:ext cx="1492491" cy="400110"/>
          </a:xfrm>
          <a:prstGeom prst="rect">
            <a:avLst/>
          </a:prstGeom>
          <a:noFill/>
        </p:spPr>
        <p:txBody>
          <a:bodyPr wrap="none" rtlCol="0">
            <a:spAutoFit/>
          </a:bodyPr>
          <a:lstStyle/>
          <a:p>
            <a:r>
              <a:rPr lang="en-US" sz="2000" dirty="0" smtClean="0"/>
              <a:t>Filter output</a:t>
            </a:r>
            <a:endParaRPr lang="en-US" sz="2000" dirty="0"/>
          </a:p>
        </p:txBody>
      </p:sp>
      <p:cxnSp>
        <p:nvCxnSpPr>
          <p:cNvPr id="26" name="Straight Arrow Connector 25"/>
          <p:cNvCxnSpPr>
            <a:stCxn id="25" idx="0"/>
          </p:cNvCxnSpPr>
          <p:nvPr/>
        </p:nvCxnSpPr>
        <p:spPr>
          <a:xfrm flipV="1">
            <a:off x="8347706" y="1493298"/>
            <a:ext cx="267456" cy="80620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4615926" y="305715"/>
            <a:ext cx="1780905" cy="37626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849253"/>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Realtime code designed in </a:t>
            </a:r>
            <a:r>
              <a:rPr lang="en-US" dirty="0" err="1" smtClean="0"/>
              <a:t>Matlab</a:t>
            </a:r>
            <a:r>
              <a:rPr lang="en-US" dirty="0" smtClean="0"/>
              <a:t> Simulink</a:t>
            </a:r>
            <a:endParaRPr lang="en-US" dirty="0"/>
          </a:p>
        </p:txBody>
      </p:sp>
      <p:sp>
        <p:nvSpPr>
          <p:cNvPr id="2" name="Slide Number Placeholder 1"/>
          <p:cNvSpPr>
            <a:spLocks noGrp="1"/>
          </p:cNvSpPr>
          <p:nvPr>
            <p:ph type="sldNum" sz="quarter" idx="12"/>
          </p:nvPr>
        </p:nvSpPr>
        <p:spPr/>
        <p:txBody>
          <a:bodyPr/>
          <a:lstStyle/>
          <a:p>
            <a:fld id="{22033EDB-169B-9A40-BDA9-44EE0641E66E}" type="slidenum">
              <a:rPr lang="en-US" smtClean="0"/>
              <a:t>172</a:t>
            </a:fld>
            <a:endParaRPr lang="en-US"/>
          </a:p>
        </p:txBody>
      </p:sp>
      <p:pic>
        <p:nvPicPr>
          <p:cNvPr id="3" name="Picture 2" descr="Screen Shot 2016-04-01 at 8.52.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5888"/>
            <a:ext cx="9144000" cy="5402112"/>
          </a:xfrm>
          <a:prstGeom prst="rect">
            <a:avLst/>
          </a:prstGeom>
        </p:spPr>
      </p:pic>
    </p:spTree>
    <p:extLst>
      <p:ext uri="{BB962C8B-B14F-4D97-AF65-F5344CB8AC3E}">
        <p14:creationId xmlns:p14="http://schemas.microsoft.com/office/powerpoint/2010/main" val="1667055655"/>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Realtime code designed in </a:t>
            </a:r>
            <a:r>
              <a:rPr lang="en-US" dirty="0" err="1" smtClean="0"/>
              <a:t>Matlab</a:t>
            </a:r>
            <a:r>
              <a:rPr lang="en-US" dirty="0" smtClean="0"/>
              <a:t> Simulink</a:t>
            </a:r>
            <a:endParaRPr lang="en-US" dirty="0"/>
          </a:p>
        </p:txBody>
      </p:sp>
      <p:sp>
        <p:nvSpPr>
          <p:cNvPr id="2" name="Slide Number Placeholder 1"/>
          <p:cNvSpPr>
            <a:spLocks noGrp="1"/>
          </p:cNvSpPr>
          <p:nvPr>
            <p:ph type="sldNum" sz="quarter" idx="12"/>
          </p:nvPr>
        </p:nvSpPr>
        <p:spPr/>
        <p:txBody>
          <a:bodyPr/>
          <a:lstStyle/>
          <a:p>
            <a:fld id="{22033EDB-169B-9A40-BDA9-44EE0641E66E}" type="slidenum">
              <a:rPr lang="en-US" smtClean="0"/>
              <a:t>173</a:t>
            </a:fld>
            <a:endParaRPr lang="en-US"/>
          </a:p>
        </p:txBody>
      </p:sp>
      <p:pic>
        <p:nvPicPr>
          <p:cNvPr id="3" name="Picture 2" descr="Screen Shot 2016-04-01 at 8.52.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5888"/>
            <a:ext cx="9144000" cy="5402112"/>
          </a:xfrm>
          <a:prstGeom prst="rect">
            <a:avLst/>
          </a:prstGeom>
        </p:spPr>
      </p:pic>
      <p:sp>
        <p:nvSpPr>
          <p:cNvPr id="5" name="TextBox 4"/>
          <p:cNvSpPr txBox="1"/>
          <p:nvPr/>
        </p:nvSpPr>
        <p:spPr>
          <a:xfrm>
            <a:off x="457200" y="6033184"/>
            <a:ext cx="3656056" cy="646331"/>
          </a:xfrm>
          <a:prstGeom prst="rect">
            <a:avLst/>
          </a:prstGeom>
          <a:noFill/>
          <a:ln>
            <a:solidFill>
              <a:schemeClr val="tx1"/>
            </a:solidFill>
          </a:ln>
        </p:spPr>
        <p:txBody>
          <a:bodyPr wrap="none" rtlCol="0">
            <a:spAutoFit/>
          </a:bodyPr>
          <a:lstStyle/>
          <a:p>
            <a:r>
              <a:rPr lang="en-US" dirty="0" smtClean="0"/>
              <a:t>Simulink diagram compiled to C code</a:t>
            </a:r>
          </a:p>
          <a:p>
            <a:r>
              <a:rPr lang="en-US" dirty="0" smtClean="0"/>
              <a:t>On real-time computer </a:t>
            </a:r>
            <a:endParaRPr lang="en-US" dirty="0"/>
          </a:p>
        </p:txBody>
      </p:sp>
    </p:spTree>
    <p:extLst>
      <p:ext uri="{BB962C8B-B14F-4D97-AF65-F5344CB8AC3E}">
        <p14:creationId xmlns:p14="http://schemas.microsoft.com/office/powerpoint/2010/main" val="3168713032"/>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Realtime code designed in </a:t>
            </a:r>
            <a:r>
              <a:rPr lang="en-US" dirty="0" err="1" smtClean="0"/>
              <a:t>Matlab</a:t>
            </a:r>
            <a:r>
              <a:rPr lang="en-US" dirty="0" smtClean="0"/>
              <a:t> Simulink</a:t>
            </a:r>
            <a:endParaRPr lang="en-US" dirty="0"/>
          </a:p>
        </p:txBody>
      </p:sp>
      <p:sp>
        <p:nvSpPr>
          <p:cNvPr id="2" name="Slide Number Placeholder 1"/>
          <p:cNvSpPr>
            <a:spLocks noGrp="1"/>
          </p:cNvSpPr>
          <p:nvPr>
            <p:ph type="sldNum" sz="quarter" idx="12"/>
          </p:nvPr>
        </p:nvSpPr>
        <p:spPr/>
        <p:txBody>
          <a:bodyPr/>
          <a:lstStyle/>
          <a:p>
            <a:fld id="{22033EDB-169B-9A40-BDA9-44EE0641E66E}" type="slidenum">
              <a:rPr lang="en-US" smtClean="0"/>
              <a:t>174</a:t>
            </a:fld>
            <a:endParaRPr lang="en-US"/>
          </a:p>
        </p:txBody>
      </p:sp>
      <p:pic>
        <p:nvPicPr>
          <p:cNvPr id="5" name="Picture 4" descr="Screen Shot 2016-04-01 at 8.53.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93074"/>
            <a:ext cx="9144000" cy="4491223"/>
          </a:xfrm>
          <a:prstGeom prst="rect">
            <a:avLst/>
          </a:prstGeom>
        </p:spPr>
      </p:pic>
      <p:sp>
        <p:nvSpPr>
          <p:cNvPr id="6" name="TextBox 5"/>
          <p:cNvSpPr txBox="1"/>
          <p:nvPr/>
        </p:nvSpPr>
        <p:spPr>
          <a:xfrm>
            <a:off x="4738829" y="1893078"/>
            <a:ext cx="1249110" cy="369332"/>
          </a:xfrm>
          <a:prstGeom prst="rect">
            <a:avLst/>
          </a:prstGeom>
          <a:noFill/>
        </p:spPr>
        <p:txBody>
          <a:bodyPr wrap="none" rtlCol="0">
            <a:spAutoFit/>
          </a:bodyPr>
          <a:lstStyle/>
          <a:p>
            <a:r>
              <a:rPr lang="en-US" dirty="0" smtClean="0"/>
              <a:t>CRYO block</a:t>
            </a:r>
            <a:endParaRPr lang="en-US" dirty="0"/>
          </a:p>
        </p:txBody>
      </p:sp>
    </p:spTree>
    <p:extLst>
      <p:ext uri="{BB962C8B-B14F-4D97-AF65-F5344CB8AC3E}">
        <p14:creationId xmlns:p14="http://schemas.microsoft.com/office/powerpoint/2010/main" val="3055191908"/>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Realtime code designed in </a:t>
            </a:r>
            <a:r>
              <a:rPr lang="en-US" dirty="0" err="1" smtClean="0"/>
              <a:t>Matlab</a:t>
            </a:r>
            <a:r>
              <a:rPr lang="en-US" dirty="0" smtClean="0"/>
              <a:t> Simulink</a:t>
            </a:r>
            <a:endParaRPr lang="en-US" dirty="0"/>
          </a:p>
        </p:txBody>
      </p:sp>
      <p:sp>
        <p:nvSpPr>
          <p:cNvPr id="2" name="Slide Number Placeholder 1"/>
          <p:cNvSpPr>
            <a:spLocks noGrp="1"/>
          </p:cNvSpPr>
          <p:nvPr>
            <p:ph type="sldNum" sz="quarter" idx="12"/>
          </p:nvPr>
        </p:nvSpPr>
        <p:spPr/>
        <p:txBody>
          <a:bodyPr/>
          <a:lstStyle/>
          <a:p>
            <a:fld id="{22033EDB-169B-9A40-BDA9-44EE0641E66E}" type="slidenum">
              <a:rPr lang="en-US" smtClean="0"/>
              <a:t>175</a:t>
            </a:fld>
            <a:endParaRPr lang="en-US"/>
          </a:p>
        </p:txBody>
      </p:sp>
      <p:pic>
        <p:nvPicPr>
          <p:cNvPr id="3" name="Picture 2" descr="Screen Shot 2016-04-01 at 8.54.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700" y="1681430"/>
            <a:ext cx="3919279" cy="5176569"/>
          </a:xfrm>
          <a:prstGeom prst="rect">
            <a:avLst/>
          </a:prstGeom>
        </p:spPr>
      </p:pic>
      <p:sp>
        <p:nvSpPr>
          <p:cNvPr id="6" name="TextBox 5"/>
          <p:cNvSpPr txBox="1"/>
          <p:nvPr/>
        </p:nvSpPr>
        <p:spPr>
          <a:xfrm>
            <a:off x="6185172" y="1708412"/>
            <a:ext cx="2223686" cy="369332"/>
          </a:xfrm>
          <a:prstGeom prst="rect">
            <a:avLst/>
          </a:prstGeom>
          <a:noFill/>
        </p:spPr>
        <p:txBody>
          <a:bodyPr wrap="none" rtlCol="0">
            <a:spAutoFit/>
          </a:bodyPr>
          <a:lstStyle/>
          <a:p>
            <a:r>
              <a:rPr lang="en-US" dirty="0" smtClean="0"/>
              <a:t>CRYO/OSEMINF block</a:t>
            </a:r>
            <a:endParaRPr lang="en-US" dirty="0"/>
          </a:p>
        </p:txBody>
      </p:sp>
    </p:spTree>
    <p:extLst>
      <p:ext uri="{BB962C8B-B14F-4D97-AF65-F5344CB8AC3E}">
        <p14:creationId xmlns:p14="http://schemas.microsoft.com/office/powerpoint/2010/main" val="4087311754"/>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Measurements</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176</a:t>
            </a:fld>
            <a:endParaRPr lang="en-US"/>
          </a:p>
        </p:txBody>
      </p:sp>
      <p:sp>
        <p:nvSpPr>
          <p:cNvPr id="4" name="TextBox 3"/>
          <p:cNvSpPr txBox="1"/>
          <p:nvPr/>
        </p:nvSpPr>
        <p:spPr>
          <a:xfrm>
            <a:off x="457200" y="2904288"/>
            <a:ext cx="8395297" cy="1384995"/>
          </a:xfrm>
          <a:prstGeom prst="rect">
            <a:avLst/>
          </a:prstGeom>
          <a:noFill/>
        </p:spPr>
        <p:txBody>
          <a:bodyPr wrap="none" rtlCol="0">
            <a:spAutoFit/>
          </a:bodyPr>
          <a:lstStyle/>
          <a:p>
            <a:r>
              <a:rPr lang="en-US" sz="2800" dirty="0" smtClean="0"/>
              <a:t>Diagnostic Test Tools (DTT)  - Measure TFs and ASDs, </a:t>
            </a:r>
            <a:r>
              <a:rPr lang="en-US" sz="2800" dirty="0" err="1" smtClean="0"/>
              <a:t>etc</a:t>
            </a:r>
            <a:endParaRPr lang="en-US" sz="2800" dirty="0" smtClean="0"/>
          </a:p>
          <a:p>
            <a:endParaRPr lang="en-US" sz="2800" dirty="0"/>
          </a:p>
          <a:p>
            <a:r>
              <a:rPr lang="en-US" sz="2800" dirty="0" smtClean="0"/>
              <a:t>Dataviewer – time data plots in real time </a:t>
            </a:r>
            <a:endParaRPr lang="en-US" sz="2800" dirty="0"/>
          </a:p>
        </p:txBody>
      </p:sp>
    </p:spTree>
    <p:extLst>
      <p:ext uri="{BB962C8B-B14F-4D97-AF65-F5344CB8AC3E}">
        <p14:creationId xmlns:p14="http://schemas.microsoft.com/office/powerpoint/2010/main" val="3473232189"/>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478"/>
            <a:ext cx="8229600" cy="1143000"/>
          </a:xfrm>
        </p:spPr>
        <p:txBody>
          <a:bodyPr/>
          <a:lstStyle/>
          <a:p>
            <a:r>
              <a:rPr lang="en-US" dirty="0" smtClean="0"/>
              <a:t>DTT – make measurements</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177</a:t>
            </a:fld>
            <a:endParaRPr lang="en-US"/>
          </a:p>
        </p:txBody>
      </p:sp>
      <p:pic>
        <p:nvPicPr>
          <p:cNvPr id="4" name="Picture 3" descr="Screen Shot 2016-04-01 at 5.51.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744" y="1063078"/>
            <a:ext cx="7286749" cy="5794922"/>
          </a:xfrm>
          <a:prstGeom prst="rect">
            <a:avLst/>
          </a:prstGeom>
        </p:spPr>
      </p:pic>
    </p:spTree>
    <p:extLst>
      <p:ext uri="{BB962C8B-B14F-4D97-AF65-F5344CB8AC3E}">
        <p14:creationId xmlns:p14="http://schemas.microsoft.com/office/powerpoint/2010/main" val="7244299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22033EDB-169B-9A40-BDA9-44EE0641E66E}" type="slidenum">
              <a:rPr lang="en-US" smtClean="0"/>
              <a:t>178</a:t>
            </a:fld>
            <a:endParaRPr lang="en-US"/>
          </a:p>
        </p:txBody>
      </p:sp>
      <p:pic>
        <p:nvPicPr>
          <p:cNvPr id="4" name="Picture 3" descr="Screen Shot 2016-04-01 at 5.53.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17" y="0"/>
            <a:ext cx="8605810" cy="6858000"/>
          </a:xfrm>
          <a:prstGeom prst="rect">
            <a:avLst/>
          </a:prstGeom>
        </p:spPr>
      </p:pic>
      <p:sp>
        <p:nvSpPr>
          <p:cNvPr id="5" name="Oval 4"/>
          <p:cNvSpPr/>
          <p:nvPr/>
        </p:nvSpPr>
        <p:spPr>
          <a:xfrm>
            <a:off x="1711996" y="332480"/>
            <a:ext cx="682015" cy="29395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026659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22033EDB-169B-9A40-BDA9-44EE0641E66E}" type="slidenum">
              <a:rPr lang="en-US" smtClean="0"/>
              <a:t>179</a:t>
            </a:fld>
            <a:endParaRPr lang="en-US"/>
          </a:p>
        </p:txBody>
      </p:sp>
      <p:pic>
        <p:nvPicPr>
          <p:cNvPr id="4" name="Picture 3" descr="Screen Shot 2016-04-01 at 5.53.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21" y="0"/>
            <a:ext cx="8649445" cy="6858000"/>
          </a:xfrm>
          <a:prstGeom prst="rect">
            <a:avLst/>
          </a:prstGeom>
        </p:spPr>
      </p:pic>
      <p:sp>
        <p:nvSpPr>
          <p:cNvPr id="5" name="Oval 4"/>
          <p:cNvSpPr/>
          <p:nvPr/>
        </p:nvSpPr>
        <p:spPr>
          <a:xfrm>
            <a:off x="920369" y="343922"/>
            <a:ext cx="682015" cy="29395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742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3326" y="4642223"/>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0000"/>
                </a:solidFill>
              </a:rPr>
              <a:t>Car</a:t>
            </a:r>
            <a:endParaRPr lang="en-US" sz="3600" dirty="0">
              <a:solidFill>
                <a:srgbClr val="000000"/>
              </a:solidFill>
            </a:endParaRPr>
          </a:p>
        </p:txBody>
      </p:sp>
      <p:cxnSp>
        <p:nvCxnSpPr>
          <p:cNvPr id="10" name="Straight Arrow Connector 9"/>
          <p:cNvCxnSpPr>
            <a:stCxn id="9" idx="3"/>
          </p:cNvCxnSpPr>
          <p:nvPr/>
        </p:nvCxnSpPr>
        <p:spPr>
          <a:xfrm flipV="1">
            <a:off x="7550484" y="5070011"/>
            <a:ext cx="155290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727579" y="4189018"/>
            <a:ext cx="1159292" cy="830997"/>
          </a:xfrm>
          <a:prstGeom prst="rect">
            <a:avLst/>
          </a:prstGeom>
          <a:noFill/>
        </p:spPr>
        <p:txBody>
          <a:bodyPr wrap="none" rtlCol="0">
            <a:spAutoFit/>
          </a:bodyPr>
          <a:lstStyle/>
          <a:p>
            <a:r>
              <a:rPr lang="en-US" sz="2400" dirty="0" smtClean="0"/>
              <a:t>Current</a:t>
            </a:r>
          </a:p>
          <a:p>
            <a:r>
              <a:rPr lang="en-US" sz="2400" dirty="0" smtClean="0"/>
              <a:t>velocity</a:t>
            </a:r>
            <a:endParaRPr lang="en-US" sz="2400" dirty="0"/>
          </a:p>
        </p:txBody>
      </p:sp>
      <p:sp>
        <p:nvSpPr>
          <p:cNvPr id="12" name="Rectangle 11"/>
          <p:cNvSpPr/>
          <p:nvPr/>
        </p:nvSpPr>
        <p:spPr>
          <a:xfrm>
            <a:off x="4240468" y="4642221"/>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Gas flow actuator</a:t>
            </a:r>
            <a:endParaRPr lang="en-US" sz="2000" dirty="0">
              <a:solidFill>
                <a:srgbClr val="000000"/>
              </a:solidFill>
            </a:endParaRPr>
          </a:p>
        </p:txBody>
      </p:sp>
      <p:cxnSp>
        <p:nvCxnSpPr>
          <p:cNvPr id="13" name="Straight Arrow Connector 12"/>
          <p:cNvCxnSpPr>
            <a:stCxn id="12" idx="3"/>
            <a:endCxn id="9" idx="1"/>
          </p:cNvCxnSpPr>
          <p:nvPr/>
        </p:nvCxnSpPr>
        <p:spPr>
          <a:xfrm>
            <a:off x="5697626" y="5070011"/>
            <a:ext cx="395700" cy="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117553" y="3201875"/>
            <a:ext cx="1175451"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Car model</a:t>
            </a:r>
            <a:endParaRPr lang="en-US" sz="2000" dirty="0">
              <a:solidFill>
                <a:srgbClr val="000000"/>
              </a:solidFill>
            </a:endParaRPr>
          </a:p>
        </p:txBody>
      </p:sp>
      <p:pic>
        <p:nvPicPr>
          <p:cNvPr id="15" name="Picture 14"/>
          <p:cNvPicPr>
            <a:picLocks noChangeAspect="1"/>
          </p:cNvPicPr>
          <p:nvPr/>
        </p:nvPicPr>
        <p:blipFill>
          <a:blip r:embed="rId3"/>
          <a:stretch>
            <a:fillRect/>
          </a:stretch>
        </p:blipFill>
        <p:spPr>
          <a:xfrm>
            <a:off x="457200" y="965969"/>
            <a:ext cx="1497263" cy="1497263"/>
          </a:xfrm>
          <a:prstGeom prst="rect">
            <a:avLst/>
          </a:prstGeom>
        </p:spPr>
      </p:pic>
      <p:sp>
        <p:nvSpPr>
          <p:cNvPr id="16" name="TextBox 15"/>
          <p:cNvSpPr txBox="1"/>
          <p:nvPr/>
        </p:nvSpPr>
        <p:spPr>
          <a:xfrm>
            <a:off x="2289677" y="1249367"/>
            <a:ext cx="708698" cy="461665"/>
          </a:xfrm>
          <a:prstGeom prst="rect">
            <a:avLst/>
          </a:prstGeom>
          <a:noFill/>
        </p:spPr>
        <p:txBody>
          <a:bodyPr wrap="none" rtlCol="0">
            <a:spAutoFit/>
          </a:bodyPr>
          <a:lstStyle/>
          <a:p>
            <a:r>
              <a:rPr lang="en-US" sz="2400" dirty="0" smtClean="0"/>
              <a:t>Hills</a:t>
            </a:r>
            <a:endParaRPr lang="en-US" sz="2400" dirty="0"/>
          </a:p>
        </p:txBody>
      </p:sp>
      <p:cxnSp>
        <p:nvCxnSpPr>
          <p:cNvPr id="17" name="Elbow Connector 16"/>
          <p:cNvCxnSpPr>
            <a:stCxn id="15" idx="3"/>
            <a:endCxn id="9" idx="0"/>
          </p:cNvCxnSpPr>
          <p:nvPr/>
        </p:nvCxnSpPr>
        <p:spPr>
          <a:xfrm>
            <a:off x="1954463" y="1714601"/>
            <a:ext cx="4867442" cy="2927622"/>
          </a:xfrm>
          <a:prstGeom prst="bentConnector2">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3123785" y="2062178"/>
            <a:ext cx="1175451"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Hill sensor</a:t>
            </a:r>
            <a:endParaRPr lang="en-US" sz="2000" dirty="0">
              <a:solidFill>
                <a:srgbClr val="000000"/>
              </a:solidFill>
            </a:endParaRPr>
          </a:p>
        </p:txBody>
      </p:sp>
      <p:cxnSp>
        <p:nvCxnSpPr>
          <p:cNvPr id="19" name="Straight Arrow Connector 18"/>
          <p:cNvCxnSpPr/>
          <p:nvPr/>
        </p:nvCxnSpPr>
        <p:spPr>
          <a:xfrm flipH="1">
            <a:off x="3706981" y="1714601"/>
            <a:ext cx="4530" cy="357515"/>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8" idx="2"/>
            <a:endCxn id="14" idx="0"/>
          </p:cNvCxnSpPr>
          <p:nvPr/>
        </p:nvCxnSpPr>
        <p:spPr>
          <a:xfrm flipH="1">
            <a:off x="3705279" y="2917757"/>
            <a:ext cx="6232" cy="284118"/>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978625" y="5070011"/>
            <a:ext cx="261843" cy="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24" name="Picture 23"/>
          <p:cNvPicPr>
            <a:picLocks noChangeAspect="1"/>
          </p:cNvPicPr>
          <p:nvPr/>
        </p:nvPicPr>
        <p:blipFill>
          <a:blip r:embed="rId4"/>
          <a:stretch>
            <a:fillRect/>
          </a:stretch>
        </p:blipFill>
        <p:spPr>
          <a:xfrm>
            <a:off x="1915967" y="5513541"/>
            <a:ext cx="930444" cy="930444"/>
          </a:xfrm>
          <a:prstGeom prst="rect">
            <a:avLst/>
          </a:prstGeom>
        </p:spPr>
      </p:pic>
      <p:sp>
        <p:nvSpPr>
          <p:cNvPr id="25" name="Rectangle 24"/>
          <p:cNvSpPr/>
          <p:nvPr/>
        </p:nvSpPr>
        <p:spPr>
          <a:xfrm>
            <a:off x="3150181" y="5927541"/>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Velocity sensor</a:t>
            </a:r>
            <a:endParaRPr lang="en-US" sz="2400" dirty="0">
              <a:solidFill>
                <a:srgbClr val="000000"/>
              </a:solidFill>
            </a:endParaRPr>
          </a:p>
        </p:txBody>
      </p:sp>
      <p:cxnSp>
        <p:nvCxnSpPr>
          <p:cNvPr id="26" name="Straight Arrow Connector 25"/>
          <p:cNvCxnSpPr>
            <a:stCxn id="30" idx="6"/>
            <a:endCxn id="33" idx="1"/>
          </p:cNvCxnSpPr>
          <p:nvPr/>
        </p:nvCxnSpPr>
        <p:spPr>
          <a:xfrm flipV="1">
            <a:off x="1738895" y="5059016"/>
            <a:ext cx="215569" cy="914"/>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9" idx="2"/>
            <a:endCxn id="25" idx="3"/>
          </p:cNvCxnSpPr>
          <p:nvPr/>
        </p:nvCxnSpPr>
        <p:spPr>
          <a:xfrm rot="5400000">
            <a:off x="5285858" y="4819283"/>
            <a:ext cx="857529" cy="2214566"/>
          </a:xfrm>
          <a:prstGeom prst="bentConnector2">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25" idx="1"/>
            <a:endCxn id="30" idx="4"/>
          </p:cNvCxnSpPr>
          <p:nvPr/>
        </p:nvCxnSpPr>
        <p:spPr>
          <a:xfrm rot="10800000">
            <a:off x="1464575" y="5333983"/>
            <a:ext cx="1685606" cy="1021348"/>
          </a:xfrm>
          <a:prstGeom prst="bentConnector2">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1150151" y="4785877"/>
            <a:ext cx="588744" cy="641684"/>
            <a:chOff x="1393409" y="2045366"/>
            <a:chExt cx="588744" cy="641684"/>
          </a:xfrm>
        </p:grpSpPr>
        <p:sp>
          <p:nvSpPr>
            <p:cNvPr id="30" name="Oval 29"/>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31" name="TextBox 3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32" name="TextBox 31"/>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sp>
        <p:nvSpPr>
          <p:cNvPr id="33" name="Rectangle 32"/>
          <p:cNvSpPr/>
          <p:nvPr/>
        </p:nvSpPr>
        <p:spPr>
          <a:xfrm>
            <a:off x="1954464" y="4631226"/>
            <a:ext cx="1135230"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Control</a:t>
            </a:r>
            <a:endParaRPr lang="en-US" sz="2000" dirty="0">
              <a:solidFill>
                <a:srgbClr val="000000"/>
              </a:solidFill>
            </a:endParaRPr>
          </a:p>
        </p:txBody>
      </p:sp>
      <p:cxnSp>
        <p:nvCxnSpPr>
          <p:cNvPr id="34" name="Straight Arrow Connector 33"/>
          <p:cNvCxnSpPr>
            <a:stCxn id="33" idx="3"/>
            <a:endCxn id="37" idx="2"/>
          </p:cNvCxnSpPr>
          <p:nvPr/>
        </p:nvCxnSpPr>
        <p:spPr>
          <a:xfrm flipV="1">
            <a:off x="3089694" y="5051894"/>
            <a:ext cx="340665" cy="7122"/>
          </a:xfrm>
          <a:prstGeom prst="straightConnector1">
            <a:avLst/>
          </a:prstGeom>
          <a:ln w="381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a:xfrm>
            <a:off x="3430359" y="4777841"/>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38" name="TextBox 37"/>
          <p:cNvSpPr txBox="1"/>
          <p:nvPr/>
        </p:nvSpPr>
        <p:spPr>
          <a:xfrm>
            <a:off x="3390255" y="4797442"/>
            <a:ext cx="338554" cy="461665"/>
          </a:xfrm>
          <a:prstGeom prst="rect">
            <a:avLst/>
          </a:prstGeom>
          <a:noFill/>
        </p:spPr>
        <p:txBody>
          <a:bodyPr wrap="none" rtlCol="0">
            <a:spAutoFit/>
          </a:bodyPr>
          <a:lstStyle/>
          <a:p>
            <a:r>
              <a:rPr lang="en-US" sz="2400" b="1" dirty="0" smtClean="0"/>
              <a:t>+</a:t>
            </a:r>
            <a:endParaRPr lang="en-US" sz="2400" b="1" dirty="0"/>
          </a:p>
        </p:txBody>
      </p:sp>
      <p:sp>
        <p:nvSpPr>
          <p:cNvPr id="39" name="TextBox 38"/>
          <p:cNvSpPr txBox="1"/>
          <p:nvPr/>
        </p:nvSpPr>
        <p:spPr>
          <a:xfrm>
            <a:off x="3562627" y="4623660"/>
            <a:ext cx="278892" cy="461665"/>
          </a:xfrm>
          <a:prstGeom prst="rect">
            <a:avLst/>
          </a:prstGeom>
          <a:noFill/>
        </p:spPr>
        <p:txBody>
          <a:bodyPr wrap="none" rtlCol="0">
            <a:spAutoFit/>
          </a:bodyPr>
          <a:lstStyle/>
          <a:p>
            <a:r>
              <a:rPr lang="en-US" sz="2400" b="1" dirty="0" smtClean="0"/>
              <a:t>-</a:t>
            </a:r>
            <a:endParaRPr lang="en-US" sz="2400" b="1" dirty="0"/>
          </a:p>
        </p:txBody>
      </p:sp>
      <p:cxnSp>
        <p:nvCxnSpPr>
          <p:cNvPr id="42" name="Straight Arrow Connector 41"/>
          <p:cNvCxnSpPr>
            <a:stCxn id="14" idx="2"/>
            <a:endCxn id="37" idx="0"/>
          </p:cNvCxnSpPr>
          <p:nvPr/>
        </p:nvCxnSpPr>
        <p:spPr>
          <a:xfrm flipH="1">
            <a:off x="3704679" y="4057454"/>
            <a:ext cx="600" cy="720387"/>
          </a:xfrm>
          <a:prstGeom prst="straightConnector1">
            <a:avLst/>
          </a:prstGeom>
          <a:ln w="38100" cmpd="sng">
            <a:solidFill>
              <a:srgbClr val="00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30963" y="5052007"/>
            <a:ext cx="1159292"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4227" y="4204502"/>
            <a:ext cx="1159292" cy="830997"/>
          </a:xfrm>
          <a:prstGeom prst="rect">
            <a:avLst/>
          </a:prstGeom>
          <a:noFill/>
        </p:spPr>
        <p:txBody>
          <a:bodyPr wrap="none" rtlCol="0">
            <a:spAutoFit/>
          </a:bodyPr>
          <a:lstStyle/>
          <a:p>
            <a:r>
              <a:rPr lang="en-US" sz="2400" dirty="0" smtClean="0"/>
              <a:t>Desired</a:t>
            </a:r>
          </a:p>
          <a:p>
            <a:r>
              <a:rPr lang="en-US" sz="2400" dirty="0" smtClean="0"/>
              <a:t>velocity</a:t>
            </a:r>
            <a:endParaRPr lang="en-US" sz="2400" dirty="0"/>
          </a:p>
        </p:txBody>
      </p:sp>
      <p:sp>
        <p:nvSpPr>
          <p:cNvPr id="52" name="TextBox 51"/>
          <p:cNvSpPr txBox="1"/>
          <p:nvPr/>
        </p:nvSpPr>
        <p:spPr>
          <a:xfrm>
            <a:off x="3176367" y="66846"/>
            <a:ext cx="5927026" cy="1200328"/>
          </a:xfrm>
          <a:prstGeom prst="rect">
            <a:avLst/>
          </a:prstGeom>
          <a:noFill/>
          <a:ln>
            <a:solidFill>
              <a:srgbClr val="000000"/>
            </a:solidFill>
          </a:ln>
        </p:spPr>
        <p:txBody>
          <a:bodyPr wrap="square" rtlCol="0">
            <a:spAutoFit/>
          </a:bodyPr>
          <a:lstStyle/>
          <a:p>
            <a:r>
              <a:rPr lang="en-US" sz="2400" dirty="0" smtClean="0"/>
              <a:t>Feedback with </a:t>
            </a:r>
            <a:r>
              <a:rPr lang="en-US" sz="2400" dirty="0"/>
              <a:t>f</a:t>
            </a:r>
            <a:r>
              <a:rPr lang="en-US" sz="2400" dirty="0" smtClean="0"/>
              <a:t>eedforward</a:t>
            </a:r>
          </a:p>
          <a:p>
            <a:r>
              <a:rPr lang="en-US" sz="2400" dirty="0" smtClean="0"/>
              <a:t>- Complimentary limitations, so often we can get better performance using both together.</a:t>
            </a:r>
            <a:endParaRPr lang="en-US" sz="2400" dirty="0"/>
          </a:p>
        </p:txBody>
      </p:sp>
      <p:sp>
        <p:nvSpPr>
          <p:cNvPr id="53" name="Slide Number Placeholder 52"/>
          <p:cNvSpPr>
            <a:spLocks noGrp="1"/>
          </p:cNvSpPr>
          <p:nvPr>
            <p:ph type="sldNum" sz="quarter" idx="12"/>
          </p:nvPr>
        </p:nvSpPr>
        <p:spPr/>
        <p:txBody>
          <a:bodyPr/>
          <a:lstStyle/>
          <a:p>
            <a:fld id="{22033EDB-169B-9A40-BDA9-44EE0641E66E}" type="slidenum">
              <a:rPr lang="en-US" smtClean="0"/>
              <a:t>18</a:t>
            </a:fld>
            <a:endParaRPr lang="en-US"/>
          </a:p>
        </p:txBody>
      </p:sp>
    </p:spTree>
    <p:extLst>
      <p:ext uri="{BB962C8B-B14F-4D97-AF65-F5344CB8AC3E}">
        <p14:creationId xmlns:p14="http://schemas.microsoft.com/office/powerpoint/2010/main" val="4269873834"/>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Dataviewer – realtime data</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180</a:t>
            </a:fld>
            <a:endParaRPr lang="en-US"/>
          </a:p>
        </p:txBody>
      </p:sp>
      <p:pic>
        <p:nvPicPr>
          <p:cNvPr id="4" name="Picture 3" descr="Screen Shot 2016-04-08 at 12.58.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93850"/>
            <a:ext cx="8369300" cy="4762500"/>
          </a:xfrm>
          <a:prstGeom prst="rect">
            <a:avLst/>
          </a:prstGeom>
        </p:spPr>
      </p:pic>
      <p:sp>
        <p:nvSpPr>
          <p:cNvPr id="5" name="Oval 4"/>
          <p:cNvSpPr/>
          <p:nvPr/>
        </p:nvSpPr>
        <p:spPr>
          <a:xfrm>
            <a:off x="564452" y="5444056"/>
            <a:ext cx="1002927" cy="51718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801191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Dataviewer – realtime data</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181</a:t>
            </a:fld>
            <a:endParaRPr lang="en-US"/>
          </a:p>
        </p:txBody>
      </p:sp>
      <p:pic>
        <p:nvPicPr>
          <p:cNvPr id="4" name="Picture 3" descr="Screen Shot 2016-04-08 at 12.57.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0381"/>
            <a:ext cx="9144000" cy="5557619"/>
          </a:xfrm>
          <a:prstGeom prst="rect">
            <a:avLst/>
          </a:prstGeom>
        </p:spPr>
      </p:pic>
    </p:spTree>
    <p:extLst>
      <p:ext uri="{BB962C8B-B14F-4D97-AF65-F5344CB8AC3E}">
        <p14:creationId xmlns:p14="http://schemas.microsoft.com/office/powerpoint/2010/main" val="31754510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Dataviewer</a:t>
            </a:r>
            <a:r>
              <a:rPr lang="en-US" dirty="0"/>
              <a:t> – </a:t>
            </a:r>
            <a:r>
              <a:rPr lang="en-US" dirty="0" smtClean="0"/>
              <a:t>past data</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182</a:t>
            </a:fld>
            <a:endParaRPr lang="en-US"/>
          </a:p>
        </p:txBody>
      </p:sp>
      <p:pic>
        <p:nvPicPr>
          <p:cNvPr id="4" name="Picture 3" descr="Screen Shot 2016-04-12 at 11.23.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641" y="1417637"/>
            <a:ext cx="8352159" cy="4770855"/>
          </a:xfrm>
          <a:prstGeom prst="rect">
            <a:avLst/>
          </a:prstGeom>
        </p:spPr>
      </p:pic>
      <p:sp>
        <p:nvSpPr>
          <p:cNvPr id="5" name="Oval 4"/>
          <p:cNvSpPr/>
          <p:nvPr/>
        </p:nvSpPr>
        <p:spPr>
          <a:xfrm>
            <a:off x="3210731" y="2140303"/>
            <a:ext cx="770640" cy="29395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93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4-12 at 11.22.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087" y="1282905"/>
            <a:ext cx="7805435" cy="5255500"/>
          </a:xfrm>
          <a:prstGeom prst="rect">
            <a:avLst/>
          </a:prstGeom>
        </p:spPr>
      </p:pic>
      <p:sp>
        <p:nvSpPr>
          <p:cNvPr id="2" name="Title 1"/>
          <p:cNvSpPr>
            <a:spLocks noGrp="1"/>
          </p:cNvSpPr>
          <p:nvPr>
            <p:ph type="title"/>
          </p:nvPr>
        </p:nvSpPr>
        <p:spPr/>
        <p:txBody>
          <a:bodyPr/>
          <a:lstStyle/>
          <a:p>
            <a:r>
              <a:rPr lang="en-US" dirty="0" smtClean="0"/>
              <a:t>Dataviewer</a:t>
            </a:r>
            <a:r>
              <a:rPr lang="en-US" dirty="0"/>
              <a:t> – past data</a:t>
            </a:r>
          </a:p>
        </p:txBody>
      </p:sp>
      <p:sp>
        <p:nvSpPr>
          <p:cNvPr id="3" name="Slide Number Placeholder 2"/>
          <p:cNvSpPr>
            <a:spLocks noGrp="1"/>
          </p:cNvSpPr>
          <p:nvPr>
            <p:ph type="sldNum" sz="quarter" idx="12"/>
          </p:nvPr>
        </p:nvSpPr>
        <p:spPr/>
        <p:txBody>
          <a:bodyPr/>
          <a:lstStyle/>
          <a:p>
            <a:fld id="{22033EDB-169B-9A40-BDA9-44EE0641E66E}" type="slidenum">
              <a:rPr lang="en-US" smtClean="0"/>
              <a:t>183</a:t>
            </a:fld>
            <a:endParaRPr lang="en-US"/>
          </a:p>
        </p:txBody>
      </p:sp>
    </p:spTree>
    <p:extLst>
      <p:ext uri="{BB962C8B-B14F-4D97-AF65-F5344CB8AC3E}">
        <p14:creationId xmlns:p14="http://schemas.microsoft.com/office/powerpoint/2010/main" val="344759573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Lecture 3</a:t>
            </a:r>
            <a:endParaRPr lang="en-US" dirty="0"/>
          </a:p>
        </p:txBody>
      </p:sp>
      <p:sp>
        <p:nvSpPr>
          <p:cNvPr id="5" name="Subtitle 4"/>
          <p:cNvSpPr>
            <a:spLocks noGrp="1"/>
          </p:cNvSpPr>
          <p:nvPr>
            <p:ph type="subTitle" idx="1"/>
          </p:nvPr>
        </p:nvSpPr>
        <p:spPr>
          <a:xfrm>
            <a:off x="1371600" y="3886200"/>
            <a:ext cx="6400800" cy="2470150"/>
          </a:xfrm>
        </p:spPr>
        <p:txBody>
          <a:bodyPr>
            <a:noAutofit/>
          </a:bodyPr>
          <a:lstStyle/>
          <a:p>
            <a:r>
              <a:rPr lang="en-US" dirty="0"/>
              <a:t>Digital </a:t>
            </a:r>
            <a:r>
              <a:rPr lang="en-US" dirty="0" smtClean="0"/>
              <a:t>Control</a:t>
            </a:r>
          </a:p>
          <a:p>
            <a:pPr algn="l"/>
            <a:r>
              <a:rPr lang="en-US" dirty="0" smtClean="0"/>
              <a:t>				- Part 3: Digital time &amp; </a:t>
            </a:r>
          </a:p>
          <a:p>
            <a:pPr algn="l"/>
            <a:r>
              <a:rPr lang="en-US" dirty="0"/>
              <a:t>	</a:t>
            </a:r>
            <a:r>
              <a:rPr lang="en-US" dirty="0" smtClean="0"/>
              <a:t>			frequency domain</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184</a:t>
            </a:fld>
            <a:endParaRPr lang="en-US"/>
          </a:p>
        </p:txBody>
      </p:sp>
      <p:sp>
        <p:nvSpPr>
          <p:cNvPr id="6" name="TextBox 5"/>
          <p:cNvSpPr txBox="1"/>
          <p:nvPr/>
        </p:nvSpPr>
        <p:spPr>
          <a:xfrm>
            <a:off x="3915707" y="6363901"/>
            <a:ext cx="1149248" cy="369332"/>
          </a:xfrm>
          <a:prstGeom prst="rect">
            <a:avLst/>
          </a:prstGeom>
          <a:noFill/>
        </p:spPr>
        <p:txBody>
          <a:bodyPr wrap="none" rtlCol="0">
            <a:spAutoFit/>
          </a:bodyPr>
          <a:lstStyle/>
          <a:p>
            <a:r>
              <a:rPr lang="en-US" dirty="0" smtClean="0"/>
              <a:t>G1600726</a:t>
            </a:r>
            <a:endParaRPr lang="en-US" dirty="0"/>
          </a:p>
        </p:txBody>
      </p:sp>
    </p:spTree>
    <p:extLst>
      <p:ext uri="{BB962C8B-B14F-4D97-AF65-F5344CB8AC3E}">
        <p14:creationId xmlns:p14="http://schemas.microsoft.com/office/powerpoint/2010/main" val="2744297226"/>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Filters: Continuous to Digital Conversion</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185</a:t>
            </a:fld>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712883673"/>
              </p:ext>
            </p:extLst>
          </p:nvPr>
        </p:nvGraphicFramePr>
        <p:xfrm>
          <a:off x="245536" y="2069424"/>
          <a:ext cx="1697038" cy="520700"/>
        </p:xfrm>
        <a:graphic>
          <a:graphicData uri="http://schemas.openxmlformats.org/presentationml/2006/ole">
            <mc:AlternateContent xmlns:mc="http://schemas.openxmlformats.org/markup-compatibility/2006">
              <mc:Choice xmlns:v="urn:schemas-microsoft-com:vml" Requires="v">
                <p:oleObj spid="_x0000_s597452" name="Equation" r:id="rId4" imgW="622300" imgH="190500" progId="Equation.3">
                  <p:embed/>
                </p:oleObj>
              </mc:Choice>
              <mc:Fallback>
                <p:oleObj name="Equation" r:id="rId4" imgW="622300" imgH="190500" progId="Equation.3">
                  <p:embed/>
                  <p:pic>
                    <p:nvPicPr>
                      <p:cNvPr id="0" name=""/>
                      <p:cNvPicPr/>
                      <p:nvPr/>
                    </p:nvPicPr>
                    <p:blipFill>
                      <a:blip r:embed="rId5"/>
                      <a:stretch>
                        <a:fillRect/>
                      </a:stretch>
                    </p:blipFill>
                    <p:spPr>
                      <a:xfrm>
                        <a:off x="245536" y="2069424"/>
                        <a:ext cx="1697038" cy="520700"/>
                      </a:xfrm>
                      <a:prstGeom prst="rect">
                        <a:avLst/>
                      </a:prstGeom>
                      <a:ln>
                        <a:noFill/>
                      </a:ln>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397711908"/>
              </p:ext>
            </p:extLst>
          </p:nvPr>
        </p:nvGraphicFramePr>
        <p:xfrm>
          <a:off x="245536" y="2984931"/>
          <a:ext cx="2786289" cy="984421"/>
        </p:xfrm>
        <a:graphic>
          <a:graphicData uri="http://schemas.openxmlformats.org/presentationml/2006/ole">
            <mc:AlternateContent xmlns:mc="http://schemas.openxmlformats.org/markup-compatibility/2006">
              <mc:Choice xmlns:v="urn:schemas-microsoft-com:vml" Requires="v">
                <p:oleObj spid="_x0000_s597453" name="Equation" r:id="rId6" imgW="1117600" imgH="393700" progId="Equation.3">
                  <p:embed/>
                </p:oleObj>
              </mc:Choice>
              <mc:Fallback>
                <p:oleObj name="Equation" r:id="rId6" imgW="1117600" imgH="393700" progId="Equation.3">
                  <p:embed/>
                  <p:pic>
                    <p:nvPicPr>
                      <p:cNvPr id="0" name=""/>
                      <p:cNvPicPr/>
                      <p:nvPr/>
                    </p:nvPicPr>
                    <p:blipFill>
                      <a:blip r:embed="rId7"/>
                      <a:stretch>
                        <a:fillRect/>
                      </a:stretch>
                    </p:blipFill>
                    <p:spPr>
                      <a:xfrm>
                        <a:off x="245536" y="2984931"/>
                        <a:ext cx="2786289" cy="984421"/>
                      </a:xfrm>
                      <a:prstGeom prst="rect">
                        <a:avLst/>
                      </a:prstGeom>
                      <a:ln>
                        <a:noFill/>
                      </a:ln>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84948517"/>
              </p:ext>
            </p:extLst>
          </p:nvPr>
        </p:nvGraphicFramePr>
        <p:xfrm>
          <a:off x="245536" y="4325537"/>
          <a:ext cx="4244660" cy="956424"/>
        </p:xfrm>
        <a:graphic>
          <a:graphicData uri="http://schemas.openxmlformats.org/presentationml/2006/ole">
            <mc:AlternateContent xmlns:mc="http://schemas.openxmlformats.org/markup-compatibility/2006">
              <mc:Choice xmlns:v="urn:schemas-microsoft-com:vml" Requires="v">
                <p:oleObj spid="_x0000_s597454" name="Equation" r:id="rId8" imgW="1752600" imgH="393700" progId="Equation.3">
                  <p:embed/>
                </p:oleObj>
              </mc:Choice>
              <mc:Fallback>
                <p:oleObj name="Equation" r:id="rId8" imgW="1752600" imgH="393700" progId="Equation.3">
                  <p:embed/>
                  <p:pic>
                    <p:nvPicPr>
                      <p:cNvPr id="0" name=""/>
                      <p:cNvPicPr/>
                      <p:nvPr/>
                    </p:nvPicPr>
                    <p:blipFill>
                      <a:blip r:embed="rId9"/>
                      <a:stretch>
                        <a:fillRect/>
                      </a:stretch>
                    </p:blipFill>
                    <p:spPr>
                      <a:xfrm>
                        <a:off x="245536" y="4325537"/>
                        <a:ext cx="4244660" cy="956424"/>
                      </a:xfrm>
                      <a:prstGeom prst="rect">
                        <a:avLst/>
                      </a:prstGeom>
                      <a:ln>
                        <a:no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694731052"/>
              </p:ext>
            </p:extLst>
          </p:nvPr>
        </p:nvGraphicFramePr>
        <p:xfrm>
          <a:off x="222018" y="5770562"/>
          <a:ext cx="4768850" cy="585788"/>
        </p:xfrm>
        <a:graphic>
          <a:graphicData uri="http://schemas.openxmlformats.org/presentationml/2006/ole">
            <mc:AlternateContent xmlns:mc="http://schemas.openxmlformats.org/markup-compatibility/2006">
              <mc:Choice xmlns:v="urn:schemas-microsoft-com:vml" Requires="v">
                <p:oleObj spid="_x0000_s597455" name="Equation" r:id="rId10" imgW="1968500" imgH="241300" progId="Equation.3">
                  <p:embed/>
                </p:oleObj>
              </mc:Choice>
              <mc:Fallback>
                <p:oleObj name="Equation" r:id="rId10" imgW="1968500" imgH="241300" progId="Equation.3">
                  <p:embed/>
                  <p:pic>
                    <p:nvPicPr>
                      <p:cNvPr id="0" name=""/>
                      <p:cNvPicPr/>
                      <p:nvPr/>
                    </p:nvPicPr>
                    <p:blipFill>
                      <a:blip r:embed="rId11"/>
                      <a:stretch>
                        <a:fillRect/>
                      </a:stretch>
                    </p:blipFill>
                    <p:spPr>
                      <a:xfrm>
                        <a:off x="222018" y="5770562"/>
                        <a:ext cx="4768850" cy="585788"/>
                      </a:xfrm>
                      <a:prstGeom prst="rect">
                        <a:avLst/>
                      </a:prstGeom>
                      <a:ln>
                        <a:solidFill>
                          <a:schemeClr val="tx1"/>
                        </a:solidFill>
                      </a:ln>
                    </p:spPr>
                  </p:pic>
                </p:oleObj>
              </mc:Fallback>
            </mc:AlternateContent>
          </a:graphicData>
        </a:graphic>
      </p:graphicFrame>
      <p:sp>
        <p:nvSpPr>
          <p:cNvPr id="15" name="TextBox 14"/>
          <p:cNvSpPr txBox="1"/>
          <p:nvPr/>
        </p:nvSpPr>
        <p:spPr>
          <a:xfrm>
            <a:off x="3396354" y="2057666"/>
            <a:ext cx="4963468" cy="461665"/>
          </a:xfrm>
          <a:prstGeom prst="rect">
            <a:avLst/>
          </a:prstGeom>
          <a:noFill/>
          <a:ln>
            <a:noFill/>
          </a:ln>
        </p:spPr>
        <p:txBody>
          <a:bodyPr wrap="none" rtlCol="0">
            <a:spAutoFit/>
          </a:bodyPr>
          <a:lstStyle/>
          <a:p>
            <a:r>
              <a:rPr lang="en-US" sz="2400" dirty="0" smtClean="0"/>
              <a:t>Differential equation: continuous time</a:t>
            </a:r>
            <a:endParaRPr lang="en-US" sz="2400" dirty="0"/>
          </a:p>
        </p:txBody>
      </p:sp>
      <p:sp>
        <p:nvSpPr>
          <p:cNvPr id="16" name="TextBox 15"/>
          <p:cNvSpPr txBox="1"/>
          <p:nvPr/>
        </p:nvSpPr>
        <p:spPr>
          <a:xfrm>
            <a:off x="4164569" y="2881714"/>
            <a:ext cx="3900226" cy="830997"/>
          </a:xfrm>
          <a:prstGeom prst="rect">
            <a:avLst/>
          </a:prstGeom>
          <a:noFill/>
          <a:ln>
            <a:noFill/>
          </a:ln>
        </p:spPr>
        <p:txBody>
          <a:bodyPr wrap="none" rtlCol="0">
            <a:spAutoFit/>
          </a:bodyPr>
          <a:lstStyle/>
          <a:p>
            <a:r>
              <a:rPr lang="en-US" sz="2400" dirty="0" smtClean="0"/>
              <a:t>Approximation of derivative, </a:t>
            </a:r>
          </a:p>
          <a:p>
            <a:r>
              <a:rPr lang="en-US" sz="2400" dirty="0" smtClean="0"/>
              <a:t>where </a:t>
            </a:r>
            <a:r>
              <a:rPr lang="en-US" sz="2400" i="1" dirty="0" smtClean="0"/>
              <a:t>k</a:t>
            </a:r>
            <a:r>
              <a:rPr lang="en-US" sz="2400" dirty="0" smtClean="0"/>
              <a:t> is the current sample</a:t>
            </a:r>
            <a:endParaRPr lang="en-US" sz="2400" dirty="0"/>
          </a:p>
        </p:txBody>
      </p:sp>
      <p:sp>
        <p:nvSpPr>
          <p:cNvPr id="17" name="TextBox 16"/>
          <p:cNvSpPr txBox="1"/>
          <p:nvPr/>
        </p:nvSpPr>
        <p:spPr>
          <a:xfrm>
            <a:off x="5128330" y="4588290"/>
            <a:ext cx="3061054" cy="461665"/>
          </a:xfrm>
          <a:prstGeom prst="rect">
            <a:avLst/>
          </a:prstGeom>
          <a:noFill/>
          <a:ln>
            <a:noFill/>
          </a:ln>
        </p:spPr>
        <p:txBody>
          <a:bodyPr wrap="none" rtlCol="0">
            <a:spAutoFit/>
          </a:bodyPr>
          <a:lstStyle/>
          <a:p>
            <a:r>
              <a:rPr lang="en-US" sz="2400" dirty="0" smtClean="0"/>
              <a:t>Approximation of EOM </a:t>
            </a:r>
            <a:endParaRPr lang="en-US" sz="2400" dirty="0"/>
          </a:p>
        </p:txBody>
      </p:sp>
      <p:sp>
        <p:nvSpPr>
          <p:cNvPr id="18" name="TextBox 17"/>
          <p:cNvSpPr txBox="1"/>
          <p:nvPr/>
        </p:nvSpPr>
        <p:spPr>
          <a:xfrm>
            <a:off x="5399816" y="5796686"/>
            <a:ext cx="3592750" cy="461665"/>
          </a:xfrm>
          <a:prstGeom prst="rect">
            <a:avLst/>
          </a:prstGeom>
          <a:noFill/>
          <a:ln>
            <a:solidFill>
              <a:schemeClr val="tx1"/>
            </a:solidFill>
          </a:ln>
        </p:spPr>
        <p:txBody>
          <a:bodyPr wrap="none" rtlCol="0">
            <a:spAutoFit/>
          </a:bodyPr>
          <a:lstStyle/>
          <a:p>
            <a:r>
              <a:rPr lang="en-US" sz="2400" dirty="0" smtClean="0"/>
              <a:t>Difference equation: digital</a:t>
            </a:r>
            <a:endParaRPr lang="en-US" sz="2400" dirty="0"/>
          </a:p>
        </p:txBody>
      </p:sp>
    </p:spTree>
    <p:extLst>
      <p:ext uri="{BB962C8B-B14F-4D97-AF65-F5344CB8AC3E}">
        <p14:creationId xmlns:p14="http://schemas.microsoft.com/office/powerpoint/2010/main" val="3890143509"/>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Z-Transform</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186</a:t>
            </a:fld>
            <a:endParaRPr lang="en-US"/>
          </a:p>
        </p:txBody>
      </p:sp>
      <p:sp>
        <p:nvSpPr>
          <p:cNvPr id="4" name="TextBox 3"/>
          <p:cNvSpPr txBox="1"/>
          <p:nvPr/>
        </p:nvSpPr>
        <p:spPr>
          <a:xfrm>
            <a:off x="623221" y="1434508"/>
            <a:ext cx="7827684" cy="461665"/>
          </a:xfrm>
          <a:prstGeom prst="rect">
            <a:avLst/>
          </a:prstGeom>
          <a:noFill/>
        </p:spPr>
        <p:txBody>
          <a:bodyPr wrap="none" rtlCol="0">
            <a:spAutoFit/>
          </a:bodyPr>
          <a:lstStyle/>
          <a:p>
            <a:r>
              <a:rPr lang="en-US" sz="2400" dirty="0" smtClean="0"/>
              <a:t>Analogous to the Laplace s-transform for continuous systems</a:t>
            </a:r>
            <a:endParaRPr lang="en-US" sz="2400" dirty="0"/>
          </a:p>
        </p:txBody>
      </p:sp>
      <p:sp>
        <p:nvSpPr>
          <p:cNvPr id="8" name="TextBox 7"/>
          <p:cNvSpPr txBox="1"/>
          <p:nvPr/>
        </p:nvSpPr>
        <p:spPr>
          <a:xfrm>
            <a:off x="2582555" y="1903539"/>
            <a:ext cx="4492561" cy="830997"/>
          </a:xfrm>
          <a:prstGeom prst="rect">
            <a:avLst/>
          </a:prstGeom>
          <a:noFill/>
        </p:spPr>
        <p:txBody>
          <a:bodyPr wrap="none" rtlCol="0">
            <a:spAutoFit/>
          </a:bodyPr>
          <a:lstStyle/>
          <a:p>
            <a:r>
              <a:rPr lang="en-US" sz="2400" i="1" dirty="0" smtClean="0"/>
              <a:t>d/</a:t>
            </a:r>
            <a:r>
              <a:rPr lang="en-US" sz="2400" i="1" dirty="0" err="1" smtClean="0"/>
              <a:t>dt</a:t>
            </a:r>
            <a:r>
              <a:rPr lang="en-US" sz="2400" i="1" dirty="0" smtClean="0"/>
              <a:t>  </a:t>
            </a:r>
            <a:r>
              <a:rPr lang="en-US" sz="2400" dirty="0" smtClean="0"/>
              <a:t>-&gt;  s   for continuous systems</a:t>
            </a:r>
          </a:p>
          <a:p>
            <a:r>
              <a:rPr lang="en-US" sz="2400" i="1" dirty="0" smtClean="0"/>
              <a:t>k+1   </a:t>
            </a:r>
            <a:r>
              <a:rPr lang="en-US" sz="2400" dirty="0" smtClean="0"/>
              <a:t>-&gt;  z   for digital systems</a:t>
            </a:r>
            <a:endParaRPr lang="en-US" sz="2400" dirty="0"/>
          </a:p>
        </p:txBody>
      </p:sp>
    </p:spTree>
    <p:extLst>
      <p:ext uri="{BB962C8B-B14F-4D97-AF65-F5344CB8AC3E}">
        <p14:creationId xmlns:p14="http://schemas.microsoft.com/office/powerpoint/2010/main" val="1455381438"/>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Z-Transform</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187</a:t>
            </a:fld>
            <a:endParaRPr lang="en-US"/>
          </a:p>
        </p:txBody>
      </p:sp>
      <p:sp>
        <p:nvSpPr>
          <p:cNvPr id="4" name="TextBox 3"/>
          <p:cNvSpPr txBox="1"/>
          <p:nvPr/>
        </p:nvSpPr>
        <p:spPr>
          <a:xfrm>
            <a:off x="623221" y="1434508"/>
            <a:ext cx="7827684" cy="461665"/>
          </a:xfrm>
          <a:prstGeom prst="rect">
            <a:avLst/>
          </a:prstGeom>
          <a:noFill/>
        </p:spPr>
        <p:txBody>
          <a:bodyPr wrap="none" rtlCol="0">
            <a:spAutoFit/>
          </a:bodyPr>
          <a:lstStyle/>
          <a:p>
            <a:r>
              <a:rPr lang="en-US" sz="2400" dirty="0" smtClean="0"/>
              <a:t>Analogous to the Laplace s-transform for continuous systems</a:t>
            </a:r>
            <a:endParaRPr lang="en-US" sz="2400" dirty="0"/>
          </a:p>
        </p:txBody>
      </p:sp>
      <p:graphicFrame>
        <p:nvGraphicFramePr>
          <p:cNvPr id="5" name="Object 4"/>
          <p:cNvGraphicFramePr>
            <a:graphicFrameLocks noChangeAspect="1"/>
          </p:cNvGraphicFramePr>
          <p:nvPr>
            <p:extLst>
              <p:ext uri="{D42A27DB-BD31-4B8C-83A1-F6EECF244321}">
                <p14:modId xmlns:p14="http://schemas.microsoft.com/office/powerpoint/2010/main" val="805905077"/>
              </p:ext>
            </p:extLst>
          </p:nvPr>
        </p:nvGraphicFramePr>
        <p:xfrm>
          <a:off x="222018" y="3820097"/>
          <a:ext cx="4105250" cy="504274"/>
        </p:xfrm>
        <a:graphic>
          <a:graphicData uri="http://schemas.openxmlformats.org/presentationml/2006/ole">
            <mc:AlternateContent xmlns:mc="http://schemas.openxmlformats.org/markup-compatibility/2006">
              <mc:Choice xmlns:v="urn:schemas-microsoft-com:vml" Requires="v">
                <p:oleObj spid="_x0000_s612452" name="Equation" r:id="rId4" imgW="1968500" imgH="241300" progId="Equation.3">
                  <p:embed/>
                </p:oleObj>
              </mc:Choice>
              <mc:Fallback>
                <p:oleObj name="Equation" r:id="rId4" imgW="1968500" imgH="241300" progId="Equation.3">
                  <p:embed/>
                  <p:pic>
                    <p:nvPicPr>
                      <p:cNvPr id="0" name=""/>
                      <p:cNvPicPr/>
                      <p:nvPr/>
                    </p:nvPicPr>
                    <p:blipFill>
                      <a:blip r:embed="rId5"/>
                      <a:stretch>
                        <a:fillRect/>
                      </a:stretch>
                    </p:blipFill>
                    <p:spPr>
                      <a:xfrm>
                        <a:off x="222018" y="3820097"/>
                        <a:ext cx="4105250" cy="504274"/>
                      </a:xfrm>
                      <a:prstGeom prst="rect">
                        <a:avLst/>
                      </a:prstGeom>
                      <a:ln>
                        <a:noFill/>
                      </a:ln>
                    </p:spPr>
                  </p:pic>
                </p:oleObj>
              </mc:Fallback>
            </mc:AlternateContent>
          </a:graphicData>
        </a:graphic>
      </p:graphicFrame>
      <p:sp>
        <p:nvSpPr>
          <p:cNvPr id="6" name="TextBox 5"/>
          <p:cNvSpPr txBox="1"/>
          <p:nvPr/>
        </p:nvSpPr>
        <p:spPr>
          <a:xfrm>
            <a:off x="208398" y="3402045"/>
            <a:ext cx="2754179" cy="461665"/>
          </a:xfrm>
          <a:prstGeom prst="rect">
            <a:avLst/>
          </a:prstGeom>
          <a:noFill/>
          <a:ln>
            <a:noFill/>
          </a:ln>
        </p:spPr>
        <p:txBody>
          <a:bodyPr wrap="none" rtlCol="0">
            <a:spAutoFit/>
          </a:bodyPr>
          <a:lstStyle/>
          <a:p>
            <a:r>
              <a:rPr lang="en-US" sz="2400" dirty="0" smtClean="0"/>
              <a:t>Difference equation</a:t>
            </a:r>
            <a:endParaRPr lang="en-US" sz="2400" dirty="0"/>
          </a:p>
        </p:txBody>
      </p:sp>
      <p:sp>
        <p:nvSpPr>
          <p:cNvPr id="8" name="TextBox 7"/>
          <p:cNvSpPr txBox="1"/>
          <p:nvPr/>
        </p:nvSpPr>
        <p:spPr>
          <a:xfrm>
            <a:off x="2582555" y="1903539"/>
            <a:ext cx="4492561" cy="830997"/>
          </a:xfrm>
          <a:prstGeom prst="rect">
            <a:avLst/>
          </a:prstGeom>
          <a:noFill/>
        </p:spPr>
        <p:txBody>
          <a:bodyPr wrap="none" rtlCol="0">
            <a:spAutoFit/>
          </a:bodyPr>
          <a:lstStyle/>
          <a:p>
            <a:r>
              <a:rPr lang="en-US" sz="2400" i="1" dirty="0" smtClean="0"/>
              <a:t>d/</a:t>
            </a:r>
            <a:r>
              <a:rPr lang="en-US" sz="2400" i="1" dirty="0" err="1" smtClean="0"/>
              <a:t>dt</a:t>
            </a:r>
            <a:r>
              <a:rPr lang="en-US" sz="2400" i="1" dirty="0" smtClean="0"/>
              <a:t>  </a:t>
            </a:r>
            <a:r>
              <a:rPr lang="en-US" sz="2400" dirty="0" smtClean="0"/>
              <a:t>-&gt;  s   for continuous systems</a:t>
            </a:r>
          </a:p>
          <a:p>
            <a:r>
              <a:rPr lang="en-US" sz="2400" i="1" dirty="0" smtClean="0"/>
              <a:t>k+1   </a:t>
            </a:r>
            <a:r>
              <a:rPr lang="en-US" sz="2400" dirty="0" smtClean="0"/>
              <a:t>-&gt;  z   for digital systems</a:t>
            </a:r>
            <a:endParaRPr lang="en-US" sz="2400" dirty="0"/>
          </a:p>
        </p:txBody>
      </p:sp>
      <p:sp>
        <p:nvSpPr>
          <p:cNvPr id="10" name="TextBox 9"/>
          <p:cNvSpPr txBox="1"/>
          <p:nvPr/>
        </p:nvSpPr>
        <p:spPr>
          <a:xfrm>
            <a:off x="270009" y="2940380"/>
            <a:ext cx="4057259" cy="461665"/>
          </a:xfrm>
          <a:prstGeom prst="rect">
            <a:avLst/>
          </a:prstGeom>
          <a:noFill/>
          <a:ln>
            <a:noFill/>
          </a:ln>
        </p:spPr>
        <p:txBody>
          <a:bodyPr wrap="square" rtlCol="0">
            <a:spAutoFit/>
          </a:bodyPr>
          <a:lstStyle/>
          <a:p>
            <a:pPr algn="ctr"/>
            <a:r>
              <a:rPr lang="en-US" sz="2400" b="1" dirty="0" smtClean="0"/>
              <a:t>Digital</a:t>
            </a:r>
            <a:endParaRPr lang="en-US" sz="2400" b="1" dirty="0"/>
          </a:p>
        </p:txBody>
      </p:sp>
      <p:sp>
        <p:nvSpPr>
          <p:cNvPr id="11" name="TextBox 10"/>
          <p:cNvSpPr txBox="1"/>
          <p:nvPr/>
        </p:nvSpPr>
        <p:spPr>
          <a:xfrm>
            <a:off x="4782394" y="2976011"/>
            <a:ext cx="3904406" cy="461665"/>
          </a:xfrm>
          <a:prstGeom prst="rect">
            <a:avLst/>
          </a:prstGeom>
          <a:noFill/>
          <a:ln>
            <a:noFill/>
          </a:ln>
        </p:spPr>
        <p:txBody>
          <a:bodyPr wrap="square" rtlCol="0">
            <a:spAutoFit/>
          </a:bodyPr>
          <a:lstStyle/>
          <a:p>
            <a:pPr algn="ctr"/>
            <a:r>
              <a:rPr lang="en-US" sz="2400" b="1" dirty="0" smtClean="0"/>
              <a:t>Continuous</a:t>
            </a:r>
            <a:endParaRPr lang="en-US" sz="2400" b="1" dirty="0"/>
          </a:p>
        </p:txBody>
      </p:sp>
      <p:graphicFrame>
        <p:nvGraphicFramePr>
          <p:cNvPr id="13" name="Object 12"/>
          <p:cNvGraphicFramePr>
            <a:graphicFrameLocks noChangeAspect="1"/>
          </p:cNvGraphicFramePr>
          <p:nvPr>
            <p:extLst>
              <p:ext uri="{D42A27DB-BD31-4B8C-83A1-F6EECF244321}">
                <p14:modId xmlns:p14="http://schemas.microsoft.com/office/powerpoint/2010/main" val="393590468"/>
              </p:ext>
            </p:extLst>
          </p:nvPr>
        </p:nvGraphicFramePr>
        <p:xfrm>
          <a:off x="6425828" y="3940017"/>
          <a:ext cx="1298575" cy="398463"/>
        </p:xfrm>
        <a:graphic>
          <a:graphicData uri="http://schemas.openxmlformats.org/presentationml/2006/ole">
            <mc:AlternateContent xmlns:mc="http://schemas.openxmlformats.org/markup-compatibility/2006">
              <mc:Choice xmlns:v="urn:schemas-microsoft-com:vml" Requires="v">
                <p:oleObj spid="_x0000_s612453" name="Equation" r:id="rId6" imgW="622300" imgH="190500" progId="Equation.3">
                  <p:embed/>
                </p:oleObj>
              </mc:Choice>
              <mc:Fallback>
                <p:oleObj name="Equation" r:id="rId6" imgW="622300" imgH="190500" progId="Equation.3">
                  <p:embed/>
                  <p:pic>
                    <p:nvPicPr>
                      <p:cNvPr id="0" name=""/>
                      <p:cNvPicPr/>
                      <p:nvPr/>
                    </p:nvPicPr>
                    <p:blipFill>
                      <a:blip r:embed="rId7"/>
                      <a:stretch>
                        <a:fillRect/>
                      </a:stretch>
                    </p:blipFill>
                    <p:spPr>
                      <a:xfrm>
                        <a:off x="6425828" y="3940017"/>
                        <a:ext cx="1298575" cy="398463"/>
                      </a:xfrm>
                      <a:prstGeom prst="rect">
                        <a:avLst/>
                      </a:prstGeom>
                      <a:ln>
                        <a:noFill/>
                      </a:ln>
                    </p:spPr>
                  </p:pic>
                </p:oleObj>
              </mc:Fallback>
            </mc:AlternateContent>
          </a:graphicData>
        </a:graphic>
      </p:graphicFrame>
      <p:sp>
        <p:nvSpPr>
          <p:cNvPr id="14" name="TextBox 13"/>
          <p:cNvSpPr txBox="1"/>
          <p:nvPr/>
        </p:nvSpPr>
        <p:spPr>
          <a:xfrm>
            <a:off x="4976092" y="3478352"/>
            <a:ext cx="2860428" cy="461665"/>
          </a:xfrm>
          <a:prstGeom prst="rect">
            <a:avLst/>
          </a:prstGeom>
          <a:noFill/>
          <a:ln>
            <a:noFill/>
          </a:ln>
        </p:spPr>
        <p:txBody>
          <a:bodyPr wrap="none" rtlCol="0">
            <a:spAutoFit/>
          </a:bodyPr>
          <a:lstStyle/>
          <a:p>
            <a:r>
              <a:rPr lang="en-US" sz="2400" dirty="0" smtClean="0"/>
              <a:t>Differential equation</a:t>
            </a:r>
            <a:endParaRPr lang="en-US" sz="2400" dirty="0"/>
          </a:p>
        </p:txBody>
      </p:sp>
      <p:cxnSp>
        <p:nvCxnSpPr>
          <p:cNvPr id="22" name="Straight Connector 21"/>
          <p:cNvCxnSpPr/>
          <p:nvPr/>
        </p:nvCxnSpPr>
        <p:spPr>
          <a:xfrm>
            <a:off x="4680035" y="3092420"/>
            <a:ext cx="0" cy="362905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08398" y="4324371"/>
            <a:ext cx="8478402" cy="324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08398" y="5366513"/>
            <a:ext cx="8478402" cy="324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22018" y="3396046"/>
            <a:ext cx="8478402" cy="3241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4650785"/>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Z-Transform</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188</a:t>
            </a:fld>
            <a:endParaRPr lang="en-US"/>
          </a:p>
        </p:txBody>
      </p:sp>
      <p:sp>
        <p:nvSpPr>
          <p:cNvPr id="4" name="TextBox 3"/>
          <p:cNvSpPr txBox="1"/>
          <p:nvPr/>
        </p:nvSpPr>
        <p:spPr>
          <a:xfrm>
            <a:off x="623221" y="1434508"/>
            <a:ext cx="7827684" cy="461665"/>
          </a:xfrm>
          <a:prstGeom prst="rect">
            <a:avLst/>
          </a:prstGeom>
          <a:noFill/>
        </p:spPr>
        <p:txBody>
          <a:bodyPr wrap="none" rtlCol="0">
            <a:spAutoFit/>
          </a:bodyPr>
          <a:lstStyle/>
          <a:p>
            <a:r>
              <a:rPr lang="en-US" sz="2400" dirty="0" smtClean="0"/>
              <a:t>Analogous to the Laplace s-transform for continuous systems</a:t>
            </a:r>
            <a:endParaRPr lang="en-US" sz="2400" dirty="0"/>
          </a:p>
        </p:txBody>
      </p:sp>
      <p:graphicFrame>
        <p:nvGraphicFramePr>
          <p:cNvPr id="5" name="Object 4"/>
          <p:cNvGraphicFramePr>
            <a:graphicFrameLocks noChangeAspect="1"/>
          </p:cNvGraphicFramePr>
          <p:nvPr>
            <p:extLst>
              <p:ext uri="{D42A27DB-BD31-4B8C-83A1-F6EECF244321}">
                <p14:modId xmlns:p14="http://schemas.microsoft.com/office/powerpoint/2010/main" val="221530367"/>
              </p:ext>
            </p:extLst>
          </p:nvPr>
        </p:nvGraphicFramePr>
        <p:xfrm>
          <a:off x="222018" y="3820097"/>
          <a:ext cx="4105250" cy="504274"/>
        </p:xfrm>
        <a:graphic>
          <a:graphicData uri="http://schemas.openxmlformats.org/presentationml/2006/ole">
            <mc:AlternateContent xmlns:mc="http://schemas.openxmlformats.org/markup-compatibility/2006">
              <mc:Choice xmlns:v="urn:schemas-microsoft-com:vml" Requires="v">
                <p:oleObj spid="_x0000_s613572" name="Equation" r:id="rId4" imgW="1968500" imgH="241300" progId="Equation.3">
                  <p:embed/>
                </p:oleObj>
              </mc:Choice>
              <mc:Fallback>
                <p:oleObj name="Equation" r:id="rId4" imgW="1968500" imgH="241300" progId="Equation.3">
                  <p:embed/>
                  <p:pic>
                    <p:nvPicPr>
                      <p:cNvPr id="0" name=""/>
                      <p:cNvPicPr/>
                      <p:nvPr/>
                    </p:nvPicPr>
                    <p:blipFill>
                      <a:blip r:embed="rId5"/>
                      <a:stretch>
                        <a:fillRect/>
                      </a:stretch>
                    </p:blipFill>
                    <p:spPr>
                      <a:xfrm>
                        <a:off x="222018" y="3820097"/>
                        <a:ext cx="4105250" cy="504274"/>
                      </a:xfrm>
                      <a:prstGeom prst="rect">
                        <a:avLst/>
                      </a:prstGeom>
                      <a:ln>
                        <a:noFill/>
                      </a:ln>
                    </p:spPr>
                  </p:pic>
                </p:oleObj>
              </mc:Fallback>
            </mc:AlternateContent>
          </a:graphicData>
        </a:graphic>
      </p:graphicFrame>
      <p:sp>
        <p:nvSpPr>
          <p:cNvPr id="6" name="TextBox 5"/>
          <p:cNvSpPr txBox="1"/>
          <p:nvPr/>
        </p:nvSpPr>
        <p:spPr>
          <a:xfrm>
            <a:off x="208398" y="3402045"/>
            <a:ext cx="2754179" cy="461665"/>
          </a:xfrm>
          <a:prstGeom prst="rect">
            <a:avLst/>
          </a:prstGeom>
          <a:noFill/>
          <a:ln>
            <a:noFill/>
          </a:ln>
        </p:spPr>
        <p:txBody>
          <a:bodyPr wrap="none" rtlCol="0">
            <a:spAutoFit/>
          </a:bodyPr>
          <a:lstStyle/>
          <a:p>
            <a:r>
              <a:rPr lang="en-US" sz="2400" dirty="0" smtClean="0"/>
              <a:t>Difference equation</a:t>
            </a:r>
            <a:endParaRPr lang="en-US" sz="2400" dirty="0"/>
          </a:p>
        </p:txBody>
      </p:sp>
      <p:graphicFrame>
        <p:nvGraphicFramePr>
          <p:cNvPr id="7" name="Object 6"/>
          <p:cNvGraphicFramePr>
            <a:graphicFrameLocks noChangeAspect="1"/>
          </p:cNvGraphicFramePr>
          <p:nvPr>
            <p:extLst>
              <p:ext uri="{D42A27DB-BD31-4B8C-83A1-F6EECF244321}">
                <p14:modId xmlns:p14="http://schemas.microsoft.com/office/powerpoint/2010/main" val="1502113626"/>
              </p:ext>
            </p:extLst>
          </p:nvPr>
        </p:nvGraphicFramePr>
        <p:xfrm>
          <a:off x="1328680" y="4784203"/>
          <a:ext cx="2507749" cy="532034"/>
        </p:xfrm>
        <a:graphic>
          <a:graphicData uri="http://schemas.openxmlformats.org/presentationml/2006/ole">
            <mc:AlternateContent xmlns:mc="http://schemas.openxmlformats.org/markup-compatibility/2006">
              <mc:Choice xmlns:v="urn:schemas-microsoft-com:vml" Requires="v">
                <p:oleObj spid="_x0000_s613573" name="Equation" r:id="rId6" imgW="1143000" imgH="241300" progId="Equation.3">
                  <p:embed/>
                </p:oleObj>
              </mc:Choice>
              <mc:Fallback>
                <p:oleObj name="Equation" r:id="rId6" imgW="1143000" imgH="241300" progId="Equation.3">
                  <p:embed/>
                  <p:pic>
                    <p:nvPicPr>
                      <p:cNvPr id="0" name=""/>
                      <p:cNvPicPr/>
                      <p:nvPr/>
                    </p:nvPicPr>
                    <p:blipFill>
                      <a:blip r:embed="rId7"/>
                      <a:stretch>
                        <a:fillRect/>
                      </a:stretch>
                    </p:blipFill>
                    <p:spPr>
                      <a:xfrm>
                        <a:off x="1328680" y="4784203"/>
                        <a:ext cx="2507749" cy="532034"/>
                      </a:xfrm>
                      <a:prstGeom prst="rect">
                        <a:avLst/>
                      </a:prstGeom>
                      <a:ln>
                        <a:noFill/>
                      </a:ln>
                    </p:spPr>
                  </p:pic>
                </p:oleObj>
              </mc:Fallback>
            </mc:AlternateContent>
          </a:graphicData>
        </a:graphic>
      </p:graphicFrame>
      <p:sp>
        <p:nvSpPr>
          <p:cNvPr id="8" name="TextBox 7"/>
          <p:cNvSpPr txBox="1"/>
          <p:nvPr/>
        </p:nvSpPr>
        <p:spPr>
          <a:xfrm>
            <a:off x="2582555" y="1903539"/>
            <a:ext cx="4492561" cy="830997"/>
          </a:xfrm>
          <a:prstGeom prst="rect">
            <a:avLst/>
          </a:prstGeom>
          <a:noFill/>
        </p:spPr>
        <p:txBody>
          <a:bodyPr wrap="none" rtlCol="0">
            <a:spAutoFit/>
          </a:bodyPr>
          <a:lstStyle/>
          <a:p>
            <a:r>
              <a:rPr lang="en-US" sz="2400" i="1" dirty="0" smtClean="0"/>
              <a:t>d/</a:t>
            </a:r>
            <a:r>
              <a:rPr lang="en-US" sz="2400" i="1" dirty="0" err="1" smtClean="0"/>
              <a:t>dt</a:t>
            </a:r>
            <a:r>
              <a:rPr lang="en-US" sz="2400" i="1" dirty="0" smtClean="0"/>
              <a:t>  </a:t>
            </a:r>
            <a:r>
              <a:rPr lang="en-US" sz="2400" dirty="0" smtClean="0"/>
              <a:t>-&gt;  s   for continuous systems</a:t>
            </a:r>
          </a:p>
          <a:p>
            <a:r>
              <a:rPr lang="en-US" sz="2400" i="1" dirty="0" smtClean="0"/>
              <a:t>k+1   </a:t>
            </a:r>
            <a:r>
              <a:rPr lang="en-US" sz="2400" dirty="0" smtClean="0"/>
              <a:t>-&gt;  z   for digital systems</a:t>
            </a:r>
            <a:endParaRPr lang="en-US" sz="2400" dirty="0"/>
          </a:p>
        </p:txBody>
      </p:sp>
      <p:sp>
        <p:nvSpPr>
          <p:cNvPr id="10" name="TextBox 9"/>
          <p:cNvSpPr txBox="1"/>
          <p:nvPr/>
        </p:nvSpPr>
        <p:spPr>
          <a:xfrm>
            <a:off x="270009" y="2940380"/>
            <a:ext cx="4057259" cy="461665"/>
          </a:xfrm>
          <a:prstGeom prst="rect">
            <a:avLst/>
          </a:prstGeom>
          <a:noFill/>
          <a:ln>
            <a:noFill/>
          </a:ln>
        </p:spPr>
        <p:txBody>
          <a:bodyPr wrap="square" rtlCol="0">
            <a:spAutoFit/>
          </a:bodyPr>
          <a:lstStyle/>
          <a:p>
            <a:pPr algn="ctr"/>
            <a:r>
              <a:rPr lang="en-US" sz="2400" b="1" dirty="0" smtClean="0"/>
              <a:t>Digital</a:t>
            </a:r>
            <a:endParaRPr lang="en-US" sz="2400" b="1" dirty="0"/>
          </a:p>
        </p:txBody>
      </p:sp>
      <p:sp>
        <p:nvSpPr>
          <p:cNvPr id="11" name="TextBox 10"/>
          <p:cNvSpPr txBox="1"/>
          <p:nvPr/>
        </p:nvSpPr>
        <p:spPr>
          <a:xfrm>
            <a:off x="4782394" y="2976011"/>
            <a:ext cx="3904406" cy="461665"/>
          </a:xfrm>
          <a:prstGeom prst="rect">
            <a:avLst/>
          </a:prstGeom>
          <a:noFill/>
          <a:ln>
            <a:noFill/>
          </a:ln>
        </p:spPr>
        <p:txBody>
          <a:bodyPr wrap="square" rtlCol="0">
            <a:spAutoFit/>
          </a:bodyPr>
          <a:lstStyle/>
          <a:p>
            <a:pPr algn="ctr"/>
            <a:r>
              <a:rPr lang="en-US" sz="2400" b="1" dirty="0" smtClean="0"/>
              <a:t>Continuous</a:t>
            </a:r>
            <a:endParaRPr lang="en-US" sz="2400" b="1" dirty="0"/>
          </a:p>
        </p:txBody>
      </p:sp>
      <p:graphicFrame>
        <p:nvGraphicFramePr>
          <p:cNvPr id="13" name="Object 12"/>
          <p:cNvGraphicFramePr>
            <a:graphicFrameLocks noChangeAspect="1"/>
          </p:cNvGraphicFramePr>
          <p:nvPr>
            <p:extLst>
              <p:ext uri="{D42A27DB-BD31-4B8C-83A1-F6EECF244321}">
                <p14:modId xmlns:p14="http://schemas.microsoft.com/office/powerpoint/2010/main" val="2940411575"/>
              </p:ext>
            </p:extLst>
          </p:nvPr>
        </p:nvGraphicFramePr>
        <p:xfrm>
          <a:off x="6425828" y="3940017"/>
          <a:ext cx="1298575" cy="398463"/>
        </p:xfrm>
        <a:graphic>
          <a:graphicData uri="http://schemas.openxmlformats.org/presentationml/2006/ole">
            <mc:AlternateContent xmlns:mc="http://schemas.openxmlformats.org/markup-compatibility/2006">
              <mc:Choice xmlns:v="urn:schemas-microsoft-com:vml" Requires="v">
                <p:oleObj spid="_x0000_s613574" name="Equation" r:id="rId8" imgW="622300" imgH="190500" progId="Equation.3">
                  <p:embed/>
                </p:oleObj>
              </mc:Choice>
              <mc:Fallback>
                <p:oleObj name="Equation" r:id="rId8" imgW="622300" imgH="190500" progId="Equation.3">
                  <p:embed/>
                  <p:pic>
                    <p:nvPicPr>
                      <p:cNvPr id="0" name=""/>
                      <p:cNvPicPr/>
                      <p:nvPr/>
                    </p:nvPicPr>
                    <p:blipFill>
                      <a:blip r:embed="rId9"/>
                      <a:stretch>
                        <a:fillRect/>
                      </a:stretch>
                    </p:blipFill>
                    <p:spPr>
                      <a:xfrm>
                        <a:off x="6425828" y="3940017"/>
                        <a:ext cx="1298575" cy="398463"/>
                      </a:xfrm>
                      <a:prstGeom prst="rect">
                        <a:avLst/>
                      </a:prstGeom>
                      <a:ln>
                        <a:noFill/>
                      </a:ln>
                    </p:spPr>
                  </p:pic>
                </p:oleObj>
              </mc:Fallback>
            </mc:AlternateContent>
          </a:graphicData>
        </a:graphic>
      </p:graphicFrame>
      <p:sp>
        <p:nvSpPr>
          <p:cNvPr id="14" name="TextBox 13"/>
          <p:cNvSpPr txBox="1"/>
          <p:nvPr/>
        </p:nvSpPr>
        <p:spPr>
          <a:xfrm>
            <a:off x="4976092" y="3478352"/>
            <a:ext cx="2860428" cy="461665"/>
          </a:xfrm>
          <a:prstGeom prst="rect">
            <a:avLst/>
          </a:prstGeom>
          <a:noFill/>
          <a:ln>
            <a:noFill/>
          </a:ln>
        </p:spPr>
        <p:txBody>
          <a:bodyPr wrap="none" rtlCol="0">
            <a:spAutoFit/>
          </a:bodyPr>
          <a:lstStyle/>
          <a:p>
            <a:r>
              <a:rPr lang="en-US" sz="2400" dirty="0" smtClean="0"/>
              <a:t>Differential equation</a:t>
            </a:r>
            <a:endParaRPr lang="en-US" sz="2400" dirty="0"/>
          </a:p>
        </p:txBody>
      </p:sp>
      <p:sp>
        <p:nvSpPr>
          <p:cNvPr id="15" name="TextBox 14"/>
          <p:cNvSpPr txBox="1"/>
          <p:nvPr/>
        </p:nvSpPr>
        <p:spPr>
          <a:xfrm>
            <a:off x="270009" y="4356781"/>
            <a:ext cx="1649761" cy="461665"/>
          </a:xfrm>
          <a:prstGeom prst="rect">
            <a:avLst/>
          </a:prstGeom>
          <a:noFill/>
          <a:ln>
            <a:noFill/>
          </a:ln>
        </p:spPr>
        <p:txBody>
          <a:bodyPr wrap="none" rtlCol="0">
            <a:spAutoFit/>
          </a:bodyPr>
          <a:lstStyle/>
          <a:p>
            <a:r>
              <a:rPr lang="en-US" sz="2400" dirty="0"/>
              <a:t>z</a:t>
            </a:r>
            <a:r>
              <a:rPr lang="en-US" sz="2400" dirty="0" smtClean="0"/>
              <a:t>-transform</a:t>
            </a:r>
            <a:endParaRPr lang="en-US" sz="2400" dirty="0"/>
          </a:p>
        </p:txBody>
      </p:sp>
      <p:sp>
        <p:nvSpPr>
          <p:cNvPr id="16" name="TextBox 15"/>
          <p:cNvSpPr txBox="1"/>
          <p:nvPr/>
        </p:nvSpPr>
        <p:spPr>
          <a:xfrm>
            <a:off x="4758876" y="4380297"/>
            <a:ext cx="1623912" cy="461665"/>
          </a:xfrm>
          <a:prstGeom prst="rect">
            <a:avLst/>
          </a:prstGeom>
          <a:noFill/>
          <a:ln>
            <a:noFill/>
          </a:ln>
        </p:spPr>
        <p:txBody>
          <a:bodyPr wrap="none" rtlCol="0">
            <a:spAutoFit/>
          </a:bodyPr>
          <a:lstStyle/>
          <a:p>
            <a:r>
              <a:rPr lang="en-US" sz="2400" dirty="0"/>
              <a:t>s</a:t>
            </a:r>
            <a:r>
              <a:rPr lang="en-US" sz="2400" dirty="0" smtClean="0"/>
              <a:t> transform</a:t>
            </a:r>
            <a:endParaRPr lang="en-US" sz="2400" dirty="0"/>
          </a:p>
        </p:txBody>
      </p:sp>
      <p:graphicFrame>
        <p:nvGraphicFramePr>
          <p:cNvPr id="20" name="Object 19"/>
          <p:cNvGraphicFramePr>
            <a:graphicFrameLocks noChangeAspect="1"/>
          </p:cNvGraphicFramePr>
          <p:nvPr>
            <p:extLst>
              <p:ext uri="{D42A27DB-BD31-4B8C-83A1-F6EECF244321}">
                <p14:modId xmlns:p14="http://schemas.microsoft.com/office/powerpoint/2010/main" val="3918000520"/>
              </p:ext>
            </p:extLst>
          </p:nvPr>
        </p:nvGraphicFramePr>
        <p:xfrm>
          <a:off x="5644778" y="4951255"/>
          <a:ext cx="1430338" cy="344488"/>
        </p:xfrm>
        <a:graphic>
          <a:graphicData uri="http://schemas.openxmlformats.org/presentationml/2006/ole">
            <mc:AlternateContent xmlns:mc="http://schemas.openxmlformats.org/markup-compatibility/2006">
              <mc:Choice xmlns:v="urn:schemas-microsoft-com:vml" Requires="v">
                <p:oleObj spid="_x0000_s613575" name="Equation" r:id="rId10" imgW="685800" imgH="165100" progId="Equation.3">
                  <p:embed/>
                </p:oleObj>
              </mc:Choice>
              <mc:Fallback>
                <p:oleObj name="Equation" r:id="rId10" imgW="685800" imgH="165100" progId="Equation.3">
                  <p:embed/>
                  <p:pic>
                    <p:nvPicPr>
                      <p:cNvPr id="0" name=""/>
                      <p:cNvPicPr/>
                      <p:nvPr/>
                    </p:nvPicPr>
                    <p:blipFill>
                      <a:blip r:embed="rId11"/>
                      <a:stretch>
                        <a:fillRect/>
                      </a:stretch>
                    </p:blipFill>
                    <p:spPr>
                      <a:xfrm>
                        <a:off x="5644778" y="4951255"/>
                        <a:ext cx="1430338" cy="344488"/>
                      </a:xfrm>
                      <a:prstGeom prst="rect">
                        <a:avLst/>
                      </a:prstGeom>
                      <a:ln>
                        <a:noFill/>
                      </a:ln>
                    </p:spPr>
                  </p:pic>
                </p:oleObj>
              </mc:Fallback>
            </mc:AlternateContent>
          </a:graphicData>
        </a:graphic>
      </p:graphicFrame>
      <p:cxnSp>
        <p:nvCxnSpPr>
          <p:cNvPr id="22" name="Straight Connector 21"/>
          <p:cNvCxnSpPr/>
          <p:nvPr/>
        </p:nvCxnSpPr>
        <p:spPr>
          <a:xfrm>
            <a:off x="4680035" y="3092420"/>
            <a:ext cx="0" cy="362905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08398" y="4324371"/>
            <a:ext cx="8478402" cy="324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08398" y="5366513"/>
            <a:ext cx="8478402" cy="324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22018" y="3396046"/>
            <a:ext cx="8478402" cy="3241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1564220"/>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Z-Transform</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189</a:t>
            </a:fld>
            <a:endParaRPr lang="en-US"/>
          </a:p>
        </p:txBody>
      </p:sp>
      <p:sp>
        <p:nvSpPr>
          <p:cNvPr id="4" name="TextBox 3"/>
          <p:cNvSpPr txBox="1"/>
          <p:nvPr/>
        </p:nvSpPr>
        <p:spPr>
          <a:xfrm>
            <a:off x="623221" y="1434508"/>
            <a:ext cx="7827684" cy="461665"/>
          </a:xfrm>
          <a:prstGeom prst="rect">
            <a:avLst/>
          </a:prstGeom>
          <a:noFill/>
        </p:spPr>
        <p:txBody>
          <a:bodyPr wrap="none" rtlCol="0">
            <a:spAutoFit/>
          </a:bodyPr>
          <a:lstStyle/>
          <a:p>
            <a:r>
              <a:rPr lang="en-US" sz="2400" dirty="0" smtClean="0"/>
              <a:t>Analogous to the Laplace s-transform for continuous systems</a:t>
            </a:r>
            <a:endParaRPr lang="en-US" sz="2400" dirty="0"/>
          </a:p>
        </p:txBody>
      </p:sp>
      <p:graphicFrame>
        <p:nvGraphicFramePr>
          <p:cNvPr id="5" name="Object 4"/>
          <p:cNvGraphicFramePr>
            <a:graphicFrameLocks noChangeAspect="1"/>
          </p:cNvGraphicFramePr>
          <p:nvPr>
            <p:extLst>
              <p:ext uri="{D42A27DB-BD31-4B8C-83A1-F6EECF244321}">
                <p14:modId xmlns:p14="http://schemas.microsoft.com/office/powerpoint/2010/main" val="2518969926"/>
              </p:ext>
            </p:extLst>
          </p:nvPr>
        </p:nvGraphicFramePr>
        <p:xfrm>
          <a:off x="222018" y="3820097"/>
          <a:ext cx="4105250" cy="504274"/>
        </p:xfrm>
        <a:graphic>
          <a:graphicData uri="http://schemas.openxmlformats.org/presentationml/2006/ole">
            <mc:AlternateContent xmlns:mc="http://schemas.openxmlformats.org/markup-compatibility/2006">
              <mc:Choice xmlns:v="urn:schemas-microsoft-com:vml" Requires="v">
                <p:oleObj spid="_x0000_s608581" name="Equation" r:id="rId4" imgW="1968500" imgH="241300" progId="Equation.3">
                  <p:embed/>
                </p:oleObj>
              </mc:Choice>
              <mc:Fallback>
                <p:oleObj name="Equation" r:id="rId4" imgW="1968500" imgH="241300" progId="Equation.3">
                  <p:embed/>
                  <p:pic>
                    <p:nvPicPr>
                      <p:cNvPr id="0" name=""/>
                      <p:cNvPicPr/>
                      <p:nvPr/>
                    </p:nvPicPr>
                    <p:blipFill>
                      <a:blip r:embed="rId5"/>
                      <a:stretch>
                        <a:fillRect/>
                      </a:stretch>
                    </p:blipFill>
                    <p:spPr>
                      <a:xfrm>
                        <a:off x="222018" y="3820097"/>
                        <a:ext cx="4105250" cy="504274"/>
                      </a:xfrm>
                      <a:prstGeom prst="rect">
                        <a:avLst/>
                      </a:prstGeom>
                      <a:ln>
                        <a:noFill/>
                      </a:ln>
                    </p:spPr>
                  </p:pic>
                </p:oleObj>
              </mc:Fallback>
            </mc:AlternateContent>
          </a:graphicData>
        </a:graphic>
      </p:graphicFrame>
      <p:sp>
        <p:nvSpPr>
          <p:cNvPr id="6" name="TextBox 5"/>
          <p:cNvSpPr txBox="1"/>
          <p:nvPr/>
        </p:nvSpPr>
        <p:spPr>
          <a:xfrm>
            <a:off x="208398" y="3402045"/>
            <a:ext cx="2754179" cy="461665"/>
          </a:xfrm>
          <a:prstGeom prst="rect">
            <a:avLst/>
          </a:prstGeom>
          <a:noFill/>
          <a:ln>
            <a:noFill/>
          </a:ln>
        </p:spPr>
        <p:txBody>
          <a:bodyPr wrap="none" rtlCol="0">
            <a:spAutoFit/>
          </a:bodyPr>
          <a:lstStyle/>
          <a:p>
            <a:r>
              <a:rPr lang="en-US" sz="2400" dirty="0" smtClean="0"/>
              <a:t>Difference equation</a:t>
            </a:r>
            <a:endParaRPr lang="en-US" sz="2400" dirty="0"/>
          </a:p>
        </p:txBody>
      </p:sp>
      <p:graphicFrame>
        <p:nvGraphicFramePr>
          <p:cNvPr id="7" name="Object 6"/>
          <p:cNvGraphicFramePr>
            <a:graphicFrameLocks noChangeAspect="1"/>
          </p:cNvGraphicFramePr>
          <p:nvPr>
            <p:extLst>
              <p:ext uri="{D42A27DB-BD31-4B8C-83A1-F6EECF244321}">
                <p14:modId xmlns:p14="http://schemas.microsoft.com/office/powerpoint/2010/main" val="2349560088"/>
              </p:ext>
            </p:extLst>
          </p:nvPr>
        </p:nvGraphicFramePr>
        <p:xfrm>
          <a:off x="1328680" y="4784203"/>
          <a:ext cx="2507749" cy="532034"/>
        </p:xfrm>
        <a:graphic>
          <a:graphicData uri="http://schemas.openxmlformats.org/presentationml/2006/ole">
            <mc:AlternateContent xmlns:mc="http://schemas.openxmlformats.org/markup-compatibility/2006">
              <mc:Choice xmlns:v="urn:schemas-microsoft-com:vml" Requires="v">
                <p:oleObj spid="_x0000_s608582" name="Equation" r:id="rId6" imgW="1143000" imgH="241300" progId="Equation.3">
                  <p:embed/>
                </p:oleObj>
              </mc:Choice>
              <mc:Fallback>
                <p:oleObj name="Equation" r:id="rId6" imgW="1143000" imgH="241300" progId="Equation.3">
                  <p:embed/>
                  <p:pic>
                    <p:nvPicPr>
                      <p:cNvPr id="0" name=""/>
                      <p:cNvPicPr/>
                      <p:nvPr/>
                    </p:nvPicPr>
                    <p:blipFill>
                      <a:blip r:embed="rId7"/>
                      <a:stretch>
                        <a:fillRect/>
                      </a:stretch>
                    </p:blipFill>
                    <p:spPr>
                      <a:xfrm>
                        <a:off x="1328680" y="4784203"/>
                        <a:ext cx="2507749" cy="532034"/>
                      </a:xfrm>
                      <a:prstGeom prst="rect">
                        <a:avLst/>
                      </a:prstGeom>
                      <a:ln>
                        <a:noFill/>
                      </a:ln>
                    </p:spPr>
                  </p:pic>
                </p:oleObj>
              </mc:Fallback>
            </mc:AlternateContent>
          </a:graphicData>
        </a:graphic>
      </p:graphicFrame>
      <p:sp>
        <p:nvSpPr>
          <p:cNvPr id="8" name="TextBox 7"/>
          <p:cNvSpPr txBox="1"/>
          <p:nvPr/>
        </p:nvSpPr>
        <p:spPr>
          <a:xfrm>
            <a:off x="2582555" y="1903539"/>
            <a:ext cx="4492561" cy="830997"/>
          </a:xfrm>
          <a:prstGeom prst="rect">
            <a:avLst/>
          </a:prstGeom>
          <a:noFill/>
        </p:spPr>
        <p:txBody>
          <a:bodyPr wrap="none" rtlCol="0">
            <a:spAutoFit/>
          </a:bodyPr>
          <a:lstStyle/>
          <a:p>
            <a:r>
              <a:rPr lang="en-US" sz="2400" i="1" dirty="0" smtClean="0"/>
              <a:t>d/</a:t>
            </a:r>
            <a:r>
              <a:rPr lang="en-US" sz="2400" i="1" dirty="0" err="1" smtClean="0"/>
              <a:t>dt</a:t>
            </a:r>
            <a:r>
              <a:rPr lang="en-US" sz="2400" i="1" dirty="0" smtClean="0"/>
              <a:t>  </a:t>
            </a:r>
            <a:r>
              <a:rPr lang="en-US" sz="2400" dirty="0" smtClean="0"/>
              <a:t>-&gt;  s   for continuous systems</a:t>
            </a:r>
          </a:p>
          <a:p>
            <a:r>
              <a:rPr lang="en-US" sz="2400" i="1" dirty="0" smtClean="0"/>
              <a:t>k+1   </a:t>
            </a:r>
            <a:r>
              <a:rPr lang="en-US" sz="2400" dirty="0" smtClean="0"/>
              <a:t>-&gt;  z   for digital systems</a:t>
            </a:r>
            <a:endParaRPr lang="en-US" sz="2400" dirty="0"/>
          </a:p>
        </p:txBody>
      </p:sp>
      <p:graphicFrame>
        <p:nvGraphicFramePr>
          <p:cNvPr id="9" name="Object 8"/>
          <p:cNvGraphicFramePr>
            <a:graphicFrameLocks noChangeAspect="1"/>
          </p:cNvGraphicFramePr>
          <p:nvPr>
            <p:extLst>
              <p:ext uri="{D42A27DB-BD31-4B8C-83A1-F6EECF244321}">
                <p14:modId xmlns:p14="http://schemas.microsoft.com/office/powerpoint/2010/main" val="3855559273"/>
              </p:ext>
            </p:extLst>
          </p:nvPr>
        </p:nvGraphicFramePr>
        <p:xfrm>
          <a:off x="831619" y="5642977"/>
          <a:ext cx="2616200" cy="990600"/>
        </p:xfrm>
        <a:graphic>
          <a:graphicData uri="http://schemas.openxmlformats.org/presentationml/2006/ole">
            <mc:AlternateContent xmlns:mc="http://schemas.openxmlformats.org/markup-compatibility/2006">
              <mc:Choice xmlns:v="urn:schemas-microsoft-com:vml" Requires="v">
                <p:oleObj spid="_x0000_s608583" name="Equation" r:id="rId8" imgW="1079500" imgH="406400" progId="Equation.3">
                  <p:embed/>
                </p:oleObj>
              </mc:Choice>
              <mc:Fallback>
                <p:oleObj name="Equation" r:id="rId8" imgW="1079500" imgH="406400" progId="Equation.3">
                  <p:embed/>
                  <p:pic>
                    <p:nvPicPr>
                      <p:cNvPr id="0" name=""/>
                      <p:cNvPicPr/>
                      <p:nvPr/>
                    </p:nvPicPr>
                    <p:blipFill>
                      <a:blip r:embed="rId9"/>
                      <a:stretch>
                        <a:fillRect/>
                      </a:stretch>
                    </p:blipFill>
                    <p:spPr>
                      <a:xfrm>
                        <a:off x="831619" y="5642977"/>
                        <a:ext cx="2616200" cy="990600"/>
                      </a:xfrm>
                      <a:prstGeom prst="rect">
                        <a:avLst/>
                      </a:prstGeom>
                      <a:ln>
                        <a:noFill/>
                      </a:ln>
                    </p:spPr>
                  </p:pic>
                </p:oleObj>
              </mc:Fallback>
            </mc:AlternateContent>
          </a:graphicData>
        </a:graphic>
      </p:graphicFrame>
      <p:sp>
        <p:nvSpPr>
          <p:cNvPr id="10" name="TextBox 9"/>
          <p:cNvSpPr txBox="1"/>
          <p:nvPr/>
        </p:nvSpPr>
        <p:spPr>
          <a:xfrm>
            <a:off x="270009" y="2940380"/>
            <a:ext cx="4057259" cy="461665"/>
          </a:xfrm>
          <a:prstGeom prst="rect">
            <a:avLst/>
          </a:prstGeom>
          <a:noFill/>
          <a:ln>
            <a:noFill/>
          </a:ln>
        </p:spPr>
        <p:txBody>
          <a:bodyPr wrap="square" rtlCol="0">
            <a:spAutoFit/>
          </a:bodyPr>
          <a:lstStyle/>
          <a:p>
            <a:pPr algn="ctr"/>
            <a:r>
              <a:rPr lang="en-US" sz="2400" b="1" dirty="0" smtClean="0"/>
              <a:t>Digital</a:t>
            </a:r>
            <a:endParaRPr lang="en-US" sz="2400" b="1" dirty="0"/>
          </a:p>
        </p:txBody>
      </p:sp>
      <p:sp>
        <p:nvSpPr>
          <p:cNvPr id="11" name="TextBox 10"/>
          <p:cNvSpPr txBox="1"/>
          <p:nvPr/>
        </p:nvSpPr>
        <p:spPr>
          <a:xfrm>
            <a:off x="4782394" y="2976011"/>
            <a:ext cx="3904406" cy="461665"/>
          </a:xfrm>
          <a:prstGeom prst="rect">
            <a:avLst/>
          </a:prstGeom>
          <a:noFill/>
          <a:ln>
            <a:noFill/>
          </a:ln>
        </p:spPr>
        <p:txBody>
          <a:bodyPr wrap="square" rtlCol="0">
            <a:spAutoFit/>
          </a:bodyPr>
          <a:lstStyle/>
          <a:p>
            <a:pPr algn="ctr"/>
            <a:r>
              <a:rPr lang="en-US" sz="2400" b="1" dirty="0" smtClean="0"/>
              <a:t>Continuous</a:t>
            </a:r>
            <a:endParaRPr lang="en-US" sz="2400" b="1" dirty="0"/>
          </a:p>
        </p:txBody>
      </p:sp>
      <p:graphicFrame>
        <p:nvGraphicFramePr>
          <p:cNvPr id="13" name="Object 12"/>
          <p:cNvGraphicFramePr>
            <a:graphicFrameLocks noChangeAspect="1"/>
          </p:cNvGraphicFramePr>
          <p:nvPr>
            <p:extLst>
              <p:ext uri="{D42A27DB-BD31-4B8C-83A1-F6EECF244321}">
                <p14:modId xmlns:p14="http://schemas.microsoft.com/office/powerpoint/2010/main" val="2348603303"/>
              </p:ext>
            </p:extLst>
          </p:nvPr>
        </p:nvGraphicFramePr>
        <p:xfrm>
          <a:off x="6425828" y="3940017"/>
          <a:ext cx="1298575" cy="398463"/>
        </p:xfrm>
        <a:graphic>
          <a:graphicData uri="http://schemas.openxmlformats.org/presentationml/2006/ole">
            <mc:AlternateContent xmlns:mc="http://schemas.openxmlformats.org/markup-compatibility/2006">
              <mc:Choice xmlns:v="urn:schemas-microsoft-com:vml" Requires="v">
                <p:oleObj spid="_x0000_s608584" name="Equation" r:id="rId10" imgW="622300" imgH="190500" progId="Equation.3">
                  <p:embed/>
                </p:oleObj>
              </mc:Choice>
              <mc:Fallback>
                <p:oleObj name="Equation" r:id="rId10" imgW="622300" imgH="190500" progId="Equation.3">
                  <p:embed/>
                  <p:pic>
                    <p:nvPicPr>
                      <p:cNvPr id="0" name=""/>
                      <p:cNvPicPr/>
                      <p:nvPr/>
                    </p:nvPicPr>
                    <p:blipFill>
                      <a:blip r:embed="rId11"/>
                      <a:stretch>
                        <a:fillRect/>
                      </a:stretch>
                    </p:blipFill>
                    <p:spPr>
                      <a:xfrm>
                        <a:off x="6425828" y="3940017"/>
                        <a:ext cx="1298575" cy="398463"/>
                      </a:xfrm>
                      <a:prstGeom prst="rect">
                        <a:avLst/>
                      </a:prstGeom>
                      <a:ln>
                        <a:noFill/>
                      </a:ln>
                    </p:spPr>
                  </p:pic>
                </p:oleObj>
              </mc:Fallback>
            </mc:AlternateContent>
          </a:graphicData>
        </a:graphic>
      </p:graphicFrame>
      <p:sp>
        <p:nvSpPr>
          <p:cNvPr id="14" name="TextBox 13"/>
          <p:cNvSpPr txBox="1"/>
          <p:nvPr/>
        </p:nvSpPr>
        <p:spPr>
          <a:xfrm>
            <a:off x="4976092" y="3478352"/>
            <a:ext cx="2860428" cy="461665"/>
          </a:xfrm>
          <a:prstGeom prst="rect">
            <a:avLst/>
          </a:prstGeom>
          <a:noFill/>
          <a:ln>
            <a:noFill/>
          </a:ln>
        </p:spPr>
        <p:txBody>
          <a:bodyPr wrap="none" rtlCol="0">
            <a:spAutoFit/>
          </a:bodyPr>
          <a:lstStyle/>
          <a:p>
            <a:r>
              <a:rPr lang="en-US" sz="2400" dirty="0" smtClean="0"/>
              <a:t>Differential equation</a:t>
            </a:r>
            <a:endParaRPr lang="en-US" sz="2400" dirty="0"/>
          </a:p>
        </p:txBody>
      </p:sp>
      <p:sp>
        <p:nvSpPr>
          <p:cNvPr id="15" name="TextBox 14"/>
          <p:cNvSpPr txBox="1"/>
          <p:nvPr/>
        </p:nvSpPr>
        <p:spPr>
          <a:xfrm>
            <a:off x="270009" y="4356781"/>
            <a:ext cx="1649761" cy="461665"/>
          </a:xfrm>
          <a:prstGeom prst="rect">
            <a:avLst/>
          </a:prstGeom>
          <a:noFill/>
          <a:ln>
            <a:noFill/>
          </a:ln>
        </p:spPr>
        <p:txBody>
          <a:bodyPr wrap="none" rtlCol="0">
            <a:spAutoFit/>
          </a:bodyPr>
          <a:lstStyle/>
          <a:p>
            <a:r>
              <a:rPr lang="en-US" sz="2400" dirty="0"/>
              <a:t>z</a:t>
            </a:r>
            <a:r>
              <a:rPr lang="en-US" sz="2400" dirty="0" smtClean="0"/>
              <a:t>-transform</a:t>
            </a:r>
            <a:endParaRPr lang="en-US" sz="2400" dirty="0"/>
          </a:p>
        </p:txBody>
      </p:sp>
      <p:sp>
        <p:nvSpPr>
          <p:cNvPr id="16" name="TextBox 15"/>
          <p:cNvSpPr txBox="1"/>
          <p:nvPr/>
        </p:nvSpPr>
        <p:spPr>
          <a:xfrm>
            <a:off x="4758876" y="4380297"/>
            <a:ext cx="1623912" cy="461665"/>
          </a:xfrm>
          <a:prstGeom prst="rect">
            <a:avLst/>
          </a:prstGeom>
          <a:noFill/>
          <a:ln>
            <a:noFill/>
          </a:ln>
        </p:spPr>
        <p:txBody>
          <a:bodyPr wrap="none" rtlCol="0">
            <a:spAutoFit/>
          </a:bodyPr>
          <a:lstStyle/>
          <a:p>
            <a:r>
              <a:rPr lang="en-US" sz="2400" dirty="0"/>
              <a:t>s</a:t>
            </a:r>
            <a:r>
              <a:rPr lang="en-US" sz="2400" dirty="0" smtClean="0"/>
              <a:t> transform</a:t>
            </a:r>
            <a:endParaRPr lang="en-US" sz="2400" dirty="0"/>
          </a:p>
        </p:txBody>
      </p:sp>
      <p:graphicFrame>
        <p:nvGraphicFramePr>
          <p:cNvPr id="17" name="Object 16"/>
          <p:cNvGraphicFramePr>
            <a:graphicFrameLocks noChangeAspect="1"/>
          </p:cNvGraphicFramePr>
          <p:nvPr>
            <p:extLst>
              <p:ext uri="{D42A27DB-BD31-4B8C-83A1-F6EECF244321}">
                <p14:modId xmlns:p14="http://schemas.microsoft.com/office/powerpoint/2010/main" val="69421536"/>
              </p:ext>
            </p:extLst>
          </p:nvPr>
        </p:nvGraphicFramePr>
        <p:xfrm>
          <a:off x="5648981" y="5829735"/>
          <a:ext cx="1426135" cy="851895"/>
        </p:xfrm>
        <a:graphic>
          <a:graphicData uri="http://schemas.openxmlformats.org/presentationml/2006/ole">
            <mc:AlternateContent xmlns:mc="http://schemas.openxmlformats.org/markup-compatibility/2006">
              <mc:Choice xmlns:v="urn:schemas-microsoft-com:vml" Requires="v">
                <p:oleObj spid="_x0000_s608585" name="Equation" r:id="rId12" imgW="660400" imgH="393700" progId="Equation.3">
                  <p:embed/>
                </p:oleObj>
              </mc:Choice>
              <mc:Fallback>
                <p:oleObj name="Equation" r:id="rId12" imgW="660400" imgH="393700" progId="Equation.3">
                  <p:embed/>
                  <p:pic>
                    <p:nvPicPr>
                      <p:cNvPr id="0" name=""/>
                      <p:cNvPicPr/>
                      <p:nvPr/>
                    </p:nvPicPr>
                    <p:blipFill>
                      <a:blip r:embed="rId13"/>
                      <a:stretch>
                        <a:fillRect/>
                      </a:stretch>
                    </p:blipFill>
                    <p:spPr>
                      <a:xfrm>
                        <a:off x="5648981" y="5829735"/>
                        <a:ext cx="1426135" cy="851895"/>
                      </a:xfrm>
                      <a:prstGeom prst="rect">
                        <a:avLst/>
                      </a:prstGeom>
                      <a:ln>
                        <a:noFill/>
                      </a:ln>
                    </p:spPr>
                  </p:pic>
                </p:oleObj>
              </mc:Fallback>
            </mc:AlternateContent>
          </a:graphicData>
        </a:graphic>
      </p:graphicFrame>
      <p:sp>
        <p:nvSpPr>
          <p:cNvPr id="18" name="TextBox 17"/>
          <p:cNvSpPr txBox="1"/>
          <p:nvPr/>
        </p:nvSpPr>
        <p:spPr>
          <a:xfrm>
            <a:off x="387132" y="5320219"/>
            <a:ext cx="2338350" cy="461665"/>
          </a:xfrm>
          <a:prstGeom prst="rect">
            <a:avLst/>
          </a:prstGeom>
          <a:noFill/>
          <a:ln>
            <a:noFill/>
          </a:ln>
        </p:spPr>
        <p:txBody>
          <a:bodyPr wrap="none" rtlCol="0">
            <a:spAutoFit/>
          </a:bodyPr>
          <a:lstStyle/>
          <a:p>
            <a:r>
              <a:rPr lang="en-US" sz="2400" dirty="0" smtClean="0"/>
              <a:t>Transfer function</a:t>
            </a:r>
            <a:endParaRPr lang="en-US" sz="2400" dirty="0"/>
          </a:p>
        </p:txBody>
      </p:sp>
      <p:sp>
        <p:nvSpPr>
          <p:cNvPr id="19" name="TextBox 18"/>
          <p:cNvSpPr txBox="1"/>
          <p:nvPr/>
        </p:nvSpPr>
        <p:spPr>
          <a:xfrm>
            <a:off x="4782394" y="5398923"/>
            <a:ext cx="2338350" cy="461665"/>
          </a:xfrm>
          <a:prstGeom prst="rect">
            <a:avLst/>
          </a:prstGeom>
          <a:noFill/>
          <a:ln>
            <a:noFill/>
          </a:ln>
        </p:spPr>
        <p:txBody>
          <a:bodyPr wrap="none" rtlCol="0">
            <a:spAutoFit/>
          </a:bodyPr>
          <a:lstStyle/>
          <a:p>
            <a:r>
              <a:rPr lang="en-US" sz="2400" dirty="0" smtClean="0"/>
              <a:t>Transfer function</a:t>
            </a:r>
            <a:endParaRPr lang="en-US" sz="2400" dirty="0"/>
          </a:p>
        </p:txBody>
      </p:sp>
      <p:graphicFrame>
        <p:nvGraphicFramePr>
          <p:cNvPr id="20" name="Object 19"/>
          <p:cNvGraphicFramePr>
            <a:graphicFrameLocks noChangeAspect="1"/>
          </p:cNvGraphicFramePr>
          <p:nvPr>
            <p:extLst>
              <p:ext uri="{D42A27DB-BD31-4B8C-83A1-F6EECF244321}">
                <p14:modId xmlns:p14="http://schemas.microsoft.com/office/powerpoint/2010/main" val="4107850068"/>
              </p:ext>
            </p:extLst>
          </p:nvPr>
        </p:nvGraphicFramePr>
        <p:xfrm>
          <a:off x="5644778" y="4951255"/>
          <a:ext cx="1430338" cy="344488"/>
        </p:xfrm>
        <a:graphic>
          <a:graphicData uri="http://schemas.openxmlformats.org/presentationml/2006/ole">
            <mc:AlternateContent xmlns:mc="http://schemas.openxmlformats.org/markup-compatibility/2006">
              <mc:Choice xmlns:v="urn:schemas-microsoft-com:vml" Requires="v">
                <p:oleObj spid="_x0000_s608586" name="Equation" r:id="rId14" imgW="685800" imgH="165100" progId="Equation.3">
                  <p:embed/>
                </p:oleObj>
              </mc:Choice>
              <mc:Fallback>
                <p:oleObj name="Equation" r:id="rId14" imgW="685800" imgH="165100" progId="Equation.3">
                  <p:embed/>
                  <p:pic>
                    <p:nvPicPr>
                      <p:cNvPr id="0" name=""/>
                      <p:cNvPicPr/>
                      <p:nvPr/>
                    </p:nvPicPr>
                    <p:blipFill>
                      <a:blip r:embed="rId15"/>
                      <a:stretch>
                        <a:fillRect/>
                      </a:stretch>
                    </p:blipFill>
                    <p:spPr>
                      <a:xfrm>
                        <a:off x="5644778" y="4951255"/>
                        <a:ext cx="1430338" cy="344488"/>
                      </a:xfrm>
                      <a:prstGeom prst="rect">
                        <a:avLst/>
                      </a:prstGeom>
                      <a:ln>
                        <a:noFill/>
                      </a:ln>
                    </p:spPr>
                  </p:pic>
                </p:oleObj>
              </mc:Fallback>
            </mc:AlternateContent>
          </a:graphicData>
        </a:graphic>
      </p:graphicFrame>
      <p:cxnSp>
        <p:nvCxnSpPr>
          <p:cNvPr id="22" name="Straight Connector 21"/>
          <p:cNvCxnSpPr/>
          <p:nvPr/>
        </p:nvCxnSpPr>
        <p:spPr>
          <a:xfrm>
            <a:off x="4680035" y="3092420"/>
            <a:ext cx="0" cy="362905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08398" y="4324371"/>
            <a:ext cx="8478402" cy="324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08398" y="5366513"/>
            <a:ext cx="8478402" cy="324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22018" y="3396046"/>
            <a:ext cx="8478402" cy="3241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568409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712" y="20646"/>
            <a:ext cx="8229600" cy="1143000"/>
          </a:xfrm>
        </p:spPr>
        <p:txBody>
          <a:bodyPr/>
          <a:lstStyle/>
          <a:p>
            <a:r>
              <a:rPr lang="en-US" dirty="0" smtClean="0"/>
              <a:t>     Types of control - linear</a:t>
            </a:r>
            <a:endParaRPr lang="en-US" dirty="0"/>
          </a:p>
        </p:txBody>
      </p:sp>
      <p:sp>
        <p:nvSpPr>
          <p:cNvPr id="6" name="Content Placeholder 5"/>
          <p:cNvSpPr>
            <a:spLocks noGrp="1"/>
          </p:cNvSpPr>
          <p:nvPr>
            <p:ph idx="1"/>
          </p:nvPr>
        </p:nvSpPr>
        <p:spPr/>
        <p:txBody>
          <a:bodyPr/>
          <a:lstStyle/>
          <a:p>
            <a:r>
              <a:rPr lang="en-US" dirty="0" smtClean="0"/>
              <a:t>Linear </a:t>
            </a:r>
          </a:p>
          <a:p>
            <a:pPr lvl="1"/>
            <a:r>
              <a:rPr lang="en-US" dirty="0"/>
              <a:t>O</a:t>
            </a:r>
            <a:r>
              <a:rPr lang="en-US" dirty="0" smtClean="0"/>
              <a:t>utput is a linear combination of the inputs</a:t>
            </a:r>
          </a:p>
        </p:txBody>
      </p:sp>
      <p:sp>
        <p:nvSpPr>
          <p:cNvPr id="28" name="Rectangle 27"/>
          <p:cNvSpPr/>
          <p:nvPr/>
        </p:nvSpPr>
        <p:spPr>
          <a:xfrm>
            <a:off x="3620169" y="421594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0000"/>
                </a:solidFill>
              </a:rPr>
              <a:t>Car</a:t>
            </a:r>
            <a:endParaRPr lang="en-US" sz="3600" dirty="0">
              <a:solidFill>
                <a:srgbClr val="000000"/>
              </a:solidFill>
            </a:endParaRPr>
          </a:p>
        </p:txBody>
      </p:sp>
      <p:sp>
        <p:nvSpPr>
          <p:cNvPr id="4" name="TextBox 3"/>
          <p:cNvSpPr txBox="1"/>
          <p:nvPr/>
        </p:nvSpPr>
        <p:spPr>
          <a:xfrm>
            <a:off x="2072105" y="4159786"/>
            <a:ext cx="1045779" cy="461665"/>
          </a:xfrm>
          <a:prstGeom prst="rect">
            <a:avLst/>
          </a:prstGeom>
          <a:noFill/>
        </p:spPr>
        <p:txBody>
          <a:bodyPr wrap="none" rtlCol="0">
            <a:spAutoFit/>
          </a:bodyPr>
          <a:lstStyle/>
          <a:p>
            <a:r>
              <a:rPr lang="en-US" sz="2400" dirty="0" smtClean="0"/>
              <a:t>2 </a:t>
            </a:r>
            <a:r>
              <a:rPr lang="en-US" sz="2400" dirty="0"/>
              <a:t>×</a:t>
            </a:r>
            <a:r>
              <a:rPr lang="en-US" sz="2400" dirty="0" smtClean="0"/>
              <a:t> gas</a:t>
            </a:r>
            <a:endParaRPr lang="en-US" sz="2400" dirty="0"/>
          </a:p>
        </p:txBody>
      </p:sp>
      <p:sp>
        <p:nvSpPr>
          <p:cNvPr id="30" name="TextBox 29"/>
          <p:cNvSpPr txBox="1"/>
          <p:nvPr/>
        </p:nvSpPr>
        <p:spPr>
          <a:xfrm>
            <a:off x="5432552" y="4150687"/>
            <a:ext cx="1608133" cy="461665"/>
          </a:xfrm>
          <a:prstGeom prst="rect">
            <a:avLst/>
          </a:prstGeom>
          <a:noFill/>
        </p:spPr>
        <p:txBody>
          <a:bodyPr wrap="none" rtlCol="0">
            <a:spAutoFit/>
          </a:bodyPr>
          <a:lstStyle/>
          <a:p>
            <a:r>
              <a:rPr lang="en-US" sz="2400" dirty="0" smtClean="0"/>
              <a:t>2 </a:t>
            </a:r>
            <a:r>
              <a:rPr lang="en-US" sz="2400" dirty="0"/>
              <a:t>×</a:t>
            </a:r>
            <a:r>
              <a:rPr lang="en-US" sz="2400" dirty="0" smtClean="0"/>
              <a:t> velocity</a:t>
            </a:r>
            <a:endParaRPr lang="en-US" sz="2400" dirty="0"/>
          </a:p>
        </p:txBody>
      </p:sp>
      <p:cxnSp>
        <p:nvCxnSpPr>
          <p:cNvPr id="31" name="Straight Arrow Connector 30"/>
          <p:cNvCxnSpPr/>
          <p:nvPr/>
        </p:nvCxnSpPr>
        <p:spPr>
          <a:xfrm>
            <a:off x="2460877" y="4674923"/>
            <a:ext cx="1159292"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077327" y="4648002"/>
            <a:ext cx="1159292"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22033EDB-169B-9A40-BDA9-44EE0641E66E}" type="slidenum">
              <a:rPr lang="en-US" smtClean="0"/>
              <a:t>19</a:t>
            </a:fld>
            <a:endParaRPr lang="en-US"/>
          </a:p>
        </p:txBody>
      </p:sp>
      <p:grpSp>
        <p:nvGrpSpPr>
          <p:cNvPr id="33" name="Group 32"/>
          <p:cNvGrpSpPr/>
          <p:nvPr/>
        </p:nvGrpSpPr>
        <p:grpSpPr>
          <a:xfrm>
            <a:off x="23813" y="0"/>
            <a:ext cx="9144000" cy="1213015"/>
            <a:chOff x="23813" y="0"/>
            <a:chExt cx="9144000" cy="1213015"/>
          </a:xfrm>
        </p:grpSpPr>
        <p:pic>
          <p:nvPicPr>
            <p:cNvPr id="34"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35" name="Straight Connector 34"/>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46935400"/>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Z-Transform</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190</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470084560"/>
              </p:ext>
            </p:extLst>
          </p:nvPr>
        </p:nvGraphicFramePr>
        <p:xfrm>
          <a:off x="235638" y="2321689"/>
          <a:ext cx="4105250" cy="504274"/>
        </p:xfrm>
        <a:graphic>
          <a:graphicData uri="http://schemas.openxmlformats.org/presentationml/2006/ole">
            <mc:AlternateContent xmlns:mc="http://schemas.openxmlformats.org/markup-compatibility/2006">
              <mc:Choice xmlns:v="urn:schemas-microsoft-com:vml" Requires="v">
                <p:oleObj spid="_x0000_s610722" name="Equation" r:id="rId4" imgW="1968500" imgH="241300" progId="Equation.3">
                  <p:embed/>
                </p:oleObj>
              </mc:Choice>
              <mc:Fallback>
                <p:oleObj name="Equation" r:id="rId4" imgW="1968500" imgH="241300" progId="Equation.3">
                  <p:embed/>
                  <p:pic>
                    <p:nvPicPr>
                      <p:cNvPr id="0" name=""/>
                      <p:cNvPicPr/>
                      <p:nvPr/>
                    </p:nvPicPr>
                    <p:blipFill>
                      <a:blip r:embed="rId5"/>
                      <a:stretch>
                        <a:fillRect/>
                      </a:stretch>
                    </p:blipFill>
                    <p:spPr>
                      <a:xfrm>
                        <a:off x="235638" y="2321689"/>
                        <a:ext cx="4105250" cy="504274"/>
                      </a:xfrm>
                      <a:prstGeom prst="rect">
                        <a:avLst/>
                      </a:prstGeom>
                      <a:ln>
                        <a:noFill/>
                      </a:ln>
                    </p:spPr>
                  </p:pic>
                </p:oleObj>
              </mc:Fallback>
            </mc:AlternateContent>
          </a:graphicData>
        </a:graphic>
      </p:graphicFrame>
      <p:sp>
        <p:nvSpPr>
          <p:cNvPr id="6" name="TextBox 5"/>
          <p:cNvSpPr txBox="1"/>
          <p:nvPr/>
        </p:nvSpPr>
        <p:spPr>
          <a:xfrm>
            <a:off x="222018" y="1903637"/>
            <a:ext cx="2754179" cy="461665"/>
          </a:xfrm>
          <a:prstGeom prst="rect">
            <a:avLst/>
          </a:prstGeom>
          <a:noFill/>
          <a:ln>
            <a:noFill/>
          </a:ln>
        </p:spPr>
        <p:txBody>
          <a:bodyPr wrap="none" rtlCol="0">
            <a:spAutoFit/>
          </a:bodyPr>
          <a:lstStyle/>
          <a:p>
            <a:r>
              <a:rPr lang="en-US" sz="2400" dirty="0" smtClean="0"/>
              <a:t>Difference equation</a:t>
            </a:r>
            <a:endParaRPr lang="en-US" sz="2400" dirty="0"/>
          </a:p>
        </p:txBody>
      </p:sp>
      <p:graphicFrame>
        <p:nvGraphicFramePr>
          <p:cNvPr id="7" name="Object 6"/>
          <p:cNvGraphicFramePr>
            <a:graphicFrameLocks noChangeAspect="1"/>
          </p:cNvGraphicFramePr>
          <p:nvPr>
            <p:extLst>
              <p:ext uri="{D42A27DB-BD31-4B8C-83A1-F6EECF244321}">
                <p14:modId xmlns:p14="http://schemas.microsoft.com/office/powerpoint/2010/main" val="2359907782"/>
              </p:ext>
            </p:extLst>
          </p:nvPr>
        </p:nvGraphicFramePr>
        <p:xfrm>
          <a:off x="1342300" y="3285795"/>
          <a:ext cx="2507749" cy="532034"/>
        </p:xfrm>
        <a:graphic>
          <a:graphicData uri="http://schemas.openxmlformats.org/presentationml/2006/ole">
            <mc:AlternateContent xmlns:mc="http://schemas.openxmlformats.org/markup-compatibility/2006">
              <mc:Choice xmlns:v="urn:schemas-microsoft-com:vml" Requires="v">
                <p:oleObj spid="_x0000_s610723" name="Equation" r:id="rId6" imgW="1143000" imgH="241300" progId="Equation.3">
                  <p:embed/>
                </p:oleObj>
              </mc:Choice>
              <mc:Fallback>
                <p:oleObj name="Equation" r:id="rId6" imgW="1143000" imgH="241300" progId="Equation.3">
                  <p:embed/>
                  <p:pic>
                    <p:nvPicPr>
                      <p:cNvPr id="0" name=""/>
                      <p:cNvPicPr/>
                      <p:nvPr/>
                    </p:nvPicPr>
                    <p:blipFill>
                      <a:blip r:embed="rId7"/>
                      <a:stretch>
                        <a:fillRect/>
                      </a:stretch>
                    </p:blipFill>
                    <p:spPr>
                      <a:xfrm>
                        <a:off x="1342300" y="3285795"/>
                        <a:ext cx="2507749" cy="532034"/>
                      </a:xfrm>
                      <a:prstGeom prst="rect">
                        <a:avLst/>
                      </a:prstGeom>
                      <a:ln>
                        <a:noFill/>
                      </a:ln>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539283361"/>
              </p:ext>
            </p:extLst>
          </p:nvPr>
        </p:nvGraphicFramePr>
        <p:xfrm>
          <a:off x="845239" y="4144569"/>
          <a:ext cx="2616200" cy="990600"/>
        </p:xfrm>
        <a:graphic>
          <a:graphicData uri="http://schemas.openxmlformats.org/presentationml/2006/ole">
            <mc:AlternateContent xmlns:mc="http://schemas.openxmlformats.org/markup-compatibility/2006">
              <mc:Choice xmlns:v="urn:schemas-microsoft-com:vml" Requires="v">
                <p:oleObj spid="_x0000_s610724" name="Equation" r:id="rId8" imgW="1079500" imgH="406400" progId="Equation.3">
                  <p:embed/>
                </p:oleObj>
              </mc:Choice>
              <mc:Fallback>
                <p:oleObj name="Equation" r:id="rId8" imgW="1079500" imgH="406400" progId="Equation.3">
                  <p:embed/>
                  <p:pic>
                    <p:nvPicPr>
                      <p:cNvPr id="0" name=""/>
                      <p:cNvPicPr/>
                      <p:nvPr/>
                    </p:nvPicPr>
                    <p:blipFill>
                      <a:blip r:embed="rId9"/>
                      <a:stretch>
                        <a:fillRect/>
                      </a:stretch>
                    </p:blipFill>
                    <p:spPr>
                      <a:xfrm>
                        <a:off x="845239" y="4144569"/>
                        <a:ext cx="2616200" cy="990600"/>
                      </a:xfrm>
                      <a:prstGeom prst="rect">
                        <a:avLst/>
                      </a:prstGeom>
                      <a:ln>
                        <a:noFill/>
                      </a:ln>
                    </p:spPr>
                  </p:pic>
                </p:oleObj>
              </mc:Fallback>
            </mc:AlternateContent>
          </a:graphicData>
        </a:graphic>
      </p:graphicFrame>
      <p:sp>
        <p:nvSpPr>
          <p:cNvPr id="10" name="TextBox 9"/>
          <p:cNvSpPr txBox="1"/>
          <p:nvPr/>
        </p:nvSpPr>
        <p:spPr>
          <a:xfrm>
            <a:off x="283629" y="1441972"/>
            <a:ext cx="4057259" cy="461665"/>
          </a:xfrm>
          <a:prstGeom prst="rect">
            <a:avLst/>
          </a:prstGeom>
          <a:noFill/>
          <a:ln>
            <a:noFill/>
          </a:ln>
        </p:spPr>
        <p:txBody>
          <a:bodyPr wrap="square" rtlCol="0">
            <a:spAutoFit/>
          </a:bodyPr>
          <a:lstStyle/>
          <a:p>
            <a:pPr algn="ctr"/>
            <a:r>
              <a:rPr lang="en-US" sz="2400" b="1" dirty="0" smtClean="0"/>
              <a:t>Digital</a:t>
            </a:r>
            <a:endParaRPr lang="en-US" sz="2400" b="1" dirty="0"/>
          </a:p>
        </p:txBody>
      </p:sp>
      <p:sp>
        <p:nvSpPr>
          <p:cNvPr id="11" name="TextBox 10"/>
          <p:cNvSpPr txBox="1"/>
          <p:nvPr/>
        </p:nvSpPr>
        <p:spPr>
          <a:xfrm>
            <a:off x="4796014" y="1477603"/>
            <a:ext cx="3904406" cy="461665"/>
          </a:xfrm>
          <a:prstGeom prst="rect">
            <a:avLst/>
          </a:prstGeom>
          <a:noFill/>
          <a:ln>
            <a:noFill/>
          </a:ln>
        </p:spPr>
        <p:txBody>
          <a:bodyPr wrap="square" rtlCol="0">
            <a:spAutoFit/>
          </a:bodyPr>
          <a:lstStyle/>
          <a:p>
            <a:pPr algn="ctr"/>
            <a:r>
              <a:rPr lang="en-US" sz="2400" b="1" dirty="0" smtClean="0"/>
              <a:t>Continuous</a:t>
            </a:r>
            <a:endParaRPr lang="en-US" sz="2400" b="1" dirty="0"/>
          </a:p>
        </p:txBody>
      </p:sp>
      <p:graphicFrame>
        <p:nvGraphicFramePr>
          <p:cNvPr id="13" name="Object 12"/>
          <p:cNvGraphicFramePr>
            <a:graphicFrameLocks noChangeAspect="1"/>
          </p:cNvGraphicFramePr>
          <p:nvPr>
            <p:extLst>
              <p:ext uri="{D42A27DB-BD31-4B8C-83A1-F6EECF244321}">
                <p14:modId xmlns:p14="http://schemas.microsoft.com/office/powerpoint/2010/main" val="2878576932"/>
              </p:ext>
            </p:extLst>
          </p:nvPr>
        </p:nvGraphicFramePr>
        <p:xfrm>
          <a:off x="6439448" y="2441609"/>
          <a:ext cx="1298575" cy="398463"/>
        </p:xfrm>
        <a:graphic>
          <a:graphicData uri="http://schemas.openxmlformats.org/presentationml/2006/ole">
            <mc:AlternateContent xmlns:mc="http://schemas.openxmlformats.org/markup-compatibility/2006">
              <mc:Choice xmlns:v="urn:schemas-microsoft-com:vml" Requires="v">
                <p:oleObj spid="_x0000_s610725" name="Equation" r:id="rId10" imgW="622300" imgH="190500" progId="Equation.3">
                  <p:embed/>
                </p:oleObj>
              </mc:Choice>
              <mc:Fallback>
                <p:oleObj name="Equation" r:id="rId10" imgW="622300" imgH="190500" progId="Equation.3">
                  <p:embed/>
                  <p:pic>
                    <p:nvPicPr>
                      <p:cNvPr id="0" name=""/>
                      <p:cNvPicPr/>
                      <p:nvPr/>
                    </p:nvPicPr>
                    <p:blipFill>
                      <a:blip r:embed="rId11"/>
                      <a:stretch>
                        <a:fillRect/>
                      </a:stretch>
                    </p:blipFill>
                    <p:spPr>
                      <a:xfrm>
                        <a:off x="6439448" y="2441609"/>
                        <a:ext cx="1298575" cy="398463"/>
                      </a:xfrm>
                      <a:prstGeom prst="rect">
                        <a:avLst/>
                      </a:prstGeom>
                      <a:ln>
                        <a:noFill/>
                      </a:ln>
                    </p:spPr>
                  </p:pic>
                </p:oleObj>
              </mc:Fallback>
            </mc:AlternateContent>
          </a:graphicData>
        </a:graphic>
      </p:graphicFrame>
      <p:sp>
        <p:nvSpPr>
          <p:cNvPr id="14" name="TextBox 13"/>
          <p:cNvSpPr txBox="1"/>
          <p:nvPr/>
        </p:nvSpPr>
        <p:spPr>
          <a:xfrm>
            <a:off x="4989712" y="1979944"/>
            <a:ext cx="2860428" cy="461665"/>
          </a:xfrm>
          <a:prstGeom prst="rect">
            <a:avLst/>
          </a:prstGeom>
          <a:noFill/>
          <a:ln>
            <a:noFill/>
          </a:ln>
        </p:spPr>
        <p:txBody>
          <a:bodyPr wrap="none" rtlCol="0">
            <a:spAutoFit/>
          </a:bodyPr>
          <a:lstStyle/>
          <a:p>
            <a:r>
              <a:rPr lang="en-US" sz="2400" dirty="0" smtClean="0"/>
              <a:t>Differential equation</a:t>
            </a:r>
            <a:endParaRPr lang="en-US" sz="2400" dirty="0"/>
          </a:p>
        </p:txBody>
      </p:sp>
      <p:sp>
        <p:nvSpPr>
          <p:cNvPr id="15" name="TextBox 14"/>
          <p:cNvSpPr txBox="1"/>
          <p:nvPr/>
        </p:nvSpPr>
        <p:spPr>
          <a:xfrm>
            <a:off x="283629" y="2858373"/>
            <a:ext cx="1649761" cy="461665"/>
          </a:xfrm>
          <a:prstGeom prst="rect">
            <a:avLst/>
          </a:prstGeom>
          <a:noFill/>
          <a:ln>
            <a:noFill/>
          </a:ln>
        </p:spPr>
        <p:txBody>
          <a:bodyPr wrap="none" rtlCol="0">
            <a:spAutoFit/>
          </a:bodyPr>
          <a:lstStyle/>
          <a:p>
            <a:r>
              <a:rPr lang="en-US" sz="2400" dirty="0"/>
              <a:t>z</a:t>
            </a:r>
            <a:r>
              <a:rPr lang="en-US" sz="2400" dirty="0" smtClean="0"/>
              <a:t>-transform</a:t>
            </a:r>
            <a:endParaRPr lang="en-US" sz="2400" dirty="0"/>
          </a:p>
        </p:txBody>
      </p:sp>
      <p:sp>
        <p:nvSpPr>
          <p:cNvPr id="16" name="TextBox 15"/>
          <p:cNvSpPr txBox="1"/>
          <p:nvPr/>
        </p:nvSpPr>
        <p:spPr>
          <a:xfrm>
            <a:off x="4772496" y="2881889"/>
            <a:ext cx="1623912" cy="461665"/>
          </a:xfrm>
          <a:prstGeom prst="rect">
            <a:avLst/>
          </a:prstGeom>
          <a:noFill/>
          <a:ln>
            <a:noFill/>
          </a:ln>
        </p:spPr>
        <p:txBody>
          <a:bodyPr wrap="none" rtlCol="0">
            <a:spAutoFit/>
          </a:bodyPr>
          <a:lstStyle/>
          <a:p>
            <a:r>
              <a:rPr lang="en-US" sz="2400" dirty="0"/>
              <a:t>s</a:t>
            </a:r>
            <a:r>
              <a:rPr lang="en-US" sz="2400" dirty="0" smtClean="0"/>
              <a:t> transform</a:t>
            </a:r>
            <a:endParaRPr lang="en-US" sz="2400" dirty="0"/>
          </a:p>
        </p:txBody>
      </p:sp>
      <p:graphicFrame>
        <p:nvGraphicFramePr>
          <p:cNvPr id="17" name="Object 16"/>
          <p:cNvGraphicFramePr>
            <a:graphicFrameLocks noChangeAspect="1"/>
          </p:cNvGraphicFramePr>
          <p:nvPr>
            <p:extLst>
              <p:ext uri="{D42A27DB-BD31-4B8C-83A1-F6EECF244321}">
                <p14:modId xmlns:p14="http://schemas.microsoft.com/office/powerpoint/2010/main" val="266239768"/>
              </p:ext>
            </p:extLst>
          </p:nvPr>
        </p:nvGraphicFramePr>
        <p:xfrm>
          <a:off x="5662601" y="4331327"/>
          <a:ext cx="1426135" cy="851895"/>
        </p:xfrm>
        <a:graphic>
          <a:graphicData uri="http://schemas.openxmlformats.org/presentationml/2006/ole">
            <mc:AlternateContent xmlns:mc="http://schemas.openxmlformats.org/markup-compatibility/2006">
              <mc:Choice xmlns:v="urn:schemas-microsoft-com:vml" Requires="v">
                <p:oleObj spid="_x0000_s610726" name="Equation" r:id="rId12" imgW="660400" imgH="393700" progId="Equation.3">
                  <p:embed/>
                </p:oleObj>
              </mc:Choice>
              <mc:Fallback>
                <p:oleObj name="Equation" r:id="rId12" imgW="660400" imgH="393700" progId="Equation.3">
                  <p:embed/>
                  <p:pic>
                    <p:nvPicPr>
                      <p:cNvPr id="0" name=""/>
                      <p:cNvPicPr/>
                      <p:nvPr/>
                    </p:nvPicPr>
                    <p:blipFill>
                      <a:blip r:embed="rId13"/>
                      <a:stretch>
                        <a:fillRect/>
                      </a:stretch>
                    </p:blipFill>
                    <p:spPr>
                      <a:xfrm>
                        <a:off x="5662601" y="4331327"/>
                        <a:ext cx="1426135" cy="851895"/>
                      </a:xfrm>
                      <a:prstGeom prst="rect">
                        <a:avLst/>
                      </a:prstGeom>
                      <a:ln>
                        <a:noFill/>
                      </a:ln>
                    </p:spPr>
                  </p:pic>
                </p:oleObj>
              </mc:Fallback>
            </mc:AlternateContent>
          </a:graphicData>
        </a:graphic>
      </p:graphicFrame>
      <p:sp>
        <p:nvSpPr>
          <p:cNvPr id="18" name="TextBox 17"/>
          <p:cNvSpPr txBox="1"/>
          <p:nvPr/>
        </p:nvSpPr>
        <p:spPr>
          <a:xfrm>
            <a:off x="400752" y="3821811"/>
            <a:ext cx="2338350" cy="461665"/>
          </a:xfrm>
          <a:prstGeom prst="rect">
            <a:avLst/>
          </a:prstGeom>
          <a:noFill/>
          <a:ln>
            <a:noFill/>
          </a:ln>
        </p:spPr>
        <p:txBody>
          <a:bodyPr wrap="none" rtlCol="0">
            <a:spAutoFit/>
          </a:bodyPr>
          <a:lstStyle/>
          <a:p>
            <a:r>
              <a:rPr lang="en-US" sz="2400" dirty="0" smtClean="0"/>
              <a:t>Transfer function</a:t>
            </a:r>
            <a:endParaRPr lang="en-US" sz="2400" dirty="0"/>
          </a:p>
        </p:txBody>
      </p:sp>
      <p:sp>
        <p:nvSpPr>
          <p:cNvPr id="19" name="TextBox 18"/>
          <p:cNvSpPr txBox="1"/>
          <p:nvPr/>
        </p:nvSpPr>
        <p:spPr>
          <a:xfrm>
            <a:off x="4796014" y="3900515"/>
            <a:ext cx="2338350" cy="461665"/>
          </a:xfrm>
          <a:prstGeom prst="rect">
            <a:avLst/>
          </a:prstGeom>
          <a:noFill/>
          <a:ln>
            <a:noFill/>
          </a:ln>
        </p:spPr>
        <p:txBody>
          <a:bodyPr wrap="none" rtlCol="0">
            <a:spAutoFit/>
          </a:bodyPr>
          <a:lstStyle/>
          <a:p>
            <a:r>
              <a:rPr lang="en-US" sz="2400" dirty="0" smtClean="0"/>
              <a:t>Transfer function</a:t>
            </a:r>
            <a:endParaRPr lang="en-US" sz="2400" dirty="0"/>
          </a:p>
        </p:txBody>
      </p:sp>
      <p:graphicFrame>
        <p:nvGraphicFramePr>
          <p:cNvPr id="20" name="Object 19"/>
          <p:cNvGraphicFramePr>
            <a:graphicFrameLocks noChangeAspect="1"/>
          </p:cNvGraphicFramePr>
          <p:nvPr>
            <p:extLst>
              <p:ext uri="{D42A27DB-BD31-4B8C-83A1-F6EECF244321}">
                <p14:modId xmlns:p14="http://schemas.microsoft.com/office/powerpoint/2010/main" val="673296904"/>
              </p:ext>
            </p:extLst>
          </p:nvPr>
        </p:nvGraphicFramePr>
        <p:xfrm>
          <a:off x="5658398" y="3452847"/>
          <a:ext cx="1430338" cy="344488"/>
        </p:xfrm>
        <a:graphic>
          <a:graphicData uri="http://schemas.openxmlformats.org/presentationml/2006/ole">
            <mc:AlternateContent xmlns:mc="http://schemas.openxmlformats.org/markup-compatibility/2006">
              <mc:Choice xmlns:v="urn:schemas-microsoft-com:vml" Requires="v">
                <p:oleObj spid="_x0000_s610727" name="Equation" r:id="rId14" imgW="685800" imgH="165100" progId="Equation.3">
                  <p:embed/>
                </p:oleObj>
              </mc:Choice>
              <mc:Fallback>
                <p:oleObj name="Equation" r:id="rId14" imgW="685800" imgH="165100" progId="Equation.3">
                  <p:embed/>
                  <p:pic>
                    <p:nvPicPr>
                      <p:cNvPr id="0" name=""/>
                      <p:cNvPicPr/>
                      <p:nvPr/>
                    </p:nvPicPr>
                    <p:blipFill>
                      <a:blip r:embed="rId15"/>
                      <a:stretch>
                        <a:fillRect/>
                      </a:stretch>
                    </p:blipFill>
                    <p:spPr>
                      <a:xfrm>
                        <a:off x="5658398" y="3452847"/>
                        <a:ext cx="1430338" cy="344488"/>
                      </a:xfrm>
                      <a:prstGeom prst="rect">
                        <a:avLst/>
                      </a:prstGeom>
                      <a:ln>
                        <a:noFill/>
                      </a:ln>
                    </p:spPr>
                  </p:pic>
                </p:oleObj>
              </mc:Fallback>
            </mc:AlternateContent>
          </a:graphicData>
        </a:graphic>
      </p:graphicFrame>
      <p:cxnSp>
        <p:nvCxnSpPr>
          <p:cNvPr id="22" name="Straight Connector 21"/>
          <p:cNvCxnSpPr/>
          <p:nvPr/>
        </p:nvCxnSpPr>
        <p:spPr>
          <a:xfrm>
            <a:off x="4693655" y="1594012"/>
            <a:ext cx="0" cy="47623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22018" y="2825963"/>
            <a:ext cx="8478402" cy="324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22018" y="3868105"/>
            <a:ext cx="8478402" cy="324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35638" y="1897638"/>
            <a:ext cx="8478402" cy="324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5638" y="5223067"/>
            <a:ext cx="8478402" cy="32410"/>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22018" y="5255477"/>
            <a:ext cx="4347013" cy="461665"/>
          </a:xfrm>
          <a:prstGeom prst="rect">
            <a:avLst/>
          </a:prstGeom>
          <a:noFill/>
          <a:ln>
            <a:noFill/>
          </a:ln>
        </p:spPr>
        <p:txBody>
          <a:bodyPr wrap="none" rtlCol="0">
            <a:spAutoFit/>
          </a:bodyPr>
          <a:lstStyle/>
          <a:p>
            <a:r>
              <a:rPr lang="en-US" sz="2400" dirty="0" smtClean="0"/>
              <a:t>Frequency domain interpretation</a:t>
            </a:r>
            <a:endParaRPr lang="en-US" sz="2400" dirty="0"/>
          </a:p>
        </p:txBody>
      </p:sp>
      <p:sp>
        <p:nvSpPr>
          <p:cNvPr id="29" name="TextBox 28"/>
          <p:cNvSpPr txBox="1"/>
          <p:nvPr/>
        </p:nvSpPr>
        <p:spPr>
          <a:xfrm>
            <a:off x="4721431" y="5255477"/>
            <a:ext cx="4347013" cy="461665"/>
          </a:xfrm>
          <a:prstGeom prst="rect">
            <a:avLst/>
          </a:prstGeom>
          <a:noFill/>
          <a:ln>
            <a:noFill/>
          </a:ln>
        </p:spPr>
        <p:txBody>
          <a:bodyPr wrap="none" rtlCol="0">
            <a:spAutoFit/>
          </a:bodyPr>
          <a:lstStyle/>
          <a:p>
            <a:r>
              <a:rPr lang="en-US" sz="2400" dirty="0" smtClean="0"/>
              <a:t>Frequency domain interpretation</a:t>
            </a:r>
            <a:endParaRPr lang="en-US" sz="2400" dirty="0"/>
          </a:p>
        </p:txBody>
      </p:sp>
      <p:graphicFrame>
        <p:nvGraphicFramePr>
          <p:cNvPr id="30" name="Object 29"/>
          <p:cNvGraphicFramePr>
            <a:graphicFrameLocks noChangeAspect="1"/>
          </p:cNvGraphicFramePr>
          <p:nvPr>
            <p:extLst>
              <p:ext uri="{D42A27DB-BD31-4B8C-83A1-F6EECF244321}">
                <p14:modId xmlns:p14="http://schemas.microsoft.com/office/powerpoint/2010/main" val="1880658654"/>
              </p:ext>
            </p:extLst>
          </p:nvPr>
        </p:nvGraphicFramePr>
        <p:xfrm>
          <a:off x="695393" y="5717142"/>
          <a:ext cx="1293813" cy="804863"/>
        </p:xfrm>
        <a:graphic>
          <a:graphicData uri="http://schemas.openxmlformats.org/presentationml/2006/ole">
            <mc:AlternateContent xmlns:mc="http://schemas.openxmlformats.org/markup-compatibility/2006">
              <mc:Choice xmlns:v="urn:schemas-microsoft-com:vml" Requires="v">
                <p:oleObj spid="_x0000_s610728" name="Equation" r:id="rId16" imgW="533400" imgH="330200" progId="Equation.3">
                  <p:embed/>
                </p:oleObj>
              </mc:Choice>
              <mc:Fallback>
                <p:oleObj name="Equation" r:id="rId16" imgW="533400" imgH="330200" progId="Equation.3">
                  <p:embed/>
                  <p:pic>
                    <p:nvPicPr>
                      <p:cNvPr id="0" name=""/>
                      <p:cNvPicPr/>
                      <p:nvPr/>
                    </p:nvPicPr>
                    <p:blipFill>
                      <a:blip r:embed="rId17"/>
                      <a:stretch>
                        <a:fillRect/>
                      </a:stretch>
                    </p:blipFill>
                    <p:spPr>
                      <a:xfrm>
                        <a:off x="695393" y="5717142"/>
                        <a:ext cx="1293813" cy="804863"/>
                      </a:xfrm>
                      <a:prstGeom prst="rect">
                        <a:avLst/>
                      </a:prstGeom>
                      <a:ln>
                        <a:noFill/>
                      </a:ln>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4162712788"/>
              </p:ext>
            </p:extLst>
          </p:nvPr>
        </p:nvGraphicFramePr>
        <p:xfrm>
          <a:off x="5053560" y="6026705"/>
          <a:ext cx="1385888" cy="495300"/>
        </p:xfrm>
        <a:graphic>
          <a:graphicData uri="http://schemas.openxmlformats.org/presentationml/2006/ole">
            <mc:AlternateContent xmlns:mc="http://schemas.openxmlformats.org/markup-compatibility/2006">
              <mc:Choice xmlns:v="urn:schemas-microsoft-com:vml" Requires="v">
                <p:oleObj spid="_x0000_s610729" name="Equation" r:id="rId18" imgW="571500" imgH="203200" progId="Equation.3">
                  <p:embed/>
                </p:oleObj>
              </mc:Choice>
              <mc:Fallback>
                <p:oleObj name="Equation" r:id="rId18" imgW="571500" imgH="203200" progId="Equation.3">
                  <p:embed/>
                  <p:pic>
                    <p:nvPicPr>
                      <p:cNvPr id="0" name=""/>
                      <p:cNvPicPr/>
                      <p:nvPr/>
                    </p:nvPicPr>
                    <p:blipFill>
                      <a:blip r:embed="rId19"/>
                      <a:stretch>
                        <a:fillRect/>
                      </a:stretch>
                    </p:blipFill>
                    <p:spPr>
                      <a:xfrm>
                        <a:off x="5053560" y="6026705"/>
                        <a:ext cx="1385888" cy="495300"/>
                      </a:xfrm>
                      <a:prstGeom prst="rect">
                        <a:avLst/>
                      </a:prstGeom>
                      <a:ln>
                        <a:noFill/>
                      </a:ln>
                    </p:spPr>
                  </p:pic>
                </p:oleObj>
              </mc:Fallback>
            </mc:AlternateContent>
          </a:graphicData>
        </a:graphic>
      </p:graphicFrame>
    </p:spTree>
    <p:extLst>
      <p:ext uri="{BB962C8B-B14F-4D97-AF65-F5344CB8AC3E}">
        <p14:creationId xmlns:p14="http://schemas.microsoft.com/office/powerpoint/2010/main" val="3994970240"/>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Z-Transform</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191</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444109968"/>
              </p:ext>
            </p:extLst>
          </p:nvPr>
        </p:nvGraphicFramePr>
        <p:xfrm>
          <a:off x="235638" y="2321689"/>
          <a:ext cx="4105250" cy="504274"/>
        </p:xfrm>
        <a:graphic>
          <a:graphicData uri="http://schemas.openxmlformats.org/presentationml/2006/ole">
            <mc:AlternateContent xmlns:mc="http://schemas.openxmlformats.org/markup-compatibility/2006">
              <mc:Choice xmlns:v="urn:schemas-microsoft-com:vml" Requires="v">
                <p:oleObj spid="_x0000_s598982" name="Equation" r:id="rId4" imgW="1968500" imgH="241300" progId="Equation.3">
                  <p:embed/>
                </p:oleObj>
              </mc:Choice>
              <mc:Fallback>
                <p:oleObj name="Equation" r:id="rId4" imgW="1968500" imgH="241300" progId="Equation.3">
                  <p:embed/>
                  <p:pic>
                    <p:nvPicPr>
                      <p:cNvPr id="0" name=""/>
                      <p:cNvPicPr/>
                      <p:nvPr/>
                    </p:nvPicPr>
                    <p:blipFill>
                      <a:blip r:embed="rId5"/>
                      <a:stretch>
                        <a:fillRect/>
                      </a:stretch>
                    </p:blipFill>
                    <p:spPr>
                      <a:xfrm>
                        <a:off x="235638" y="2321689"/>
                        <a:ext cx="4105250" cy="504274"/>
                      </a:xfrm>
                      <a:prstGeom prst="rect">
                        <a:avLst/>
                      </a:prstGeom>
                      <a:ln>
                        <a:noFill/>
                      </a:ln>
                    </p:spPr>
                  </p:pic>
                </p:oleObj>
              </mc:Fallback>
            </mc:AlternateContent>
          </a:graphicData>
        </a:graphic>
      </p:graphicFrame>
      <p:sp>
        <p:nvSpPr>
          <p:cNvPr id="6" name="TextBox 5"/>
          <p:cNvSpPr txBox="1"/>
          <p:nvPr/>
        </p:nvSpPr>
        <p:spPr>
          <a:xfrm>
            <a:off x="222018" y="1903637"/>
            <a:ext cx="2754179" cy="461665"/>
          </a:xfrm>
          <a:prstGeom prst="rect">
            <a:avLst/>
          </a:prstGeom>
          <a:noFill/>
          <a:ln>
            <a:noFill/>
          </a:ln>
        </p:spPr>
        <p:txBody>
          <a:bodyPr wrap="none" rtlCol="0">
            <a:spAutoFit/>
          </a:bodyPr>
          <a:lstStyle/>
          <a:p>
            <a:r>
              <a:rPr lang="en-US" sz="2400" dirty="0" smtClean="0"/>
              <a:t>Difference equation</a:t>
            </a:r>
            <a:endParaRPr lang="en-US" sz="2400" dirty="0"/>
          </a:p>
        </p:txBody>
      </p:sp>
      <p:graphicFrame>
        <p:nvGraphicFramePr>
          <p:cNvPr id="7" name="Object 6"/>
          <p:cNvGraphicFramePr>
            <a:graphicFrameLocks noChangeAspect="1"/>
          </p:cNvGraphicFramePr>
          <p:nvPr>
            <p:extLst>
              <p:ext uri="{D42A27DB-BD31-4B8C-83A1-F6EECF244321}">
                <p14:modId xmlns:p14="http://schemas.microsoft.com/office/powerpoint/2010/main" val="1629930232"/>
              </p:ext>
            </p:extLst>
          </p:nvPr>
        </p:nvGraphicFramePr>
        <p:xfrm>
          <a:off x="1342300" y="3285795"/>
          <a:ext cx="2507749" cy="532034"/>
        </p:xfrm>
        <a:graphic>
          <a:graphicData uri="http://schemas.openxmlformats.org/presentationml/2006/ole">
            <mc:AlternateContent xmlns:mc="http://schemas.openxmlformats.org/markup-compatibility/2006">
              <mc:Choice xmlns:v="urn:schemas-microsoft-com:vml" Requires="v">
                <p:oleObj spid="_x0000_s598983" name="Equation" r:id="rId6" imgW="1143000" imgH="241300" progId="Equation.3">
                  <p:embed/>
                </p:oleObj>
              </mc:Choice>
              <mc:Fallback>
                <p:oleObj name="Equation" r:id="rId6" imgW="1143000" imgH="241300" progId="Equation.3">
                  <p:embed/>
                  <p:pic>
                    <p:nvPicPr>
                      <p:cNvPr id="0" name=""/>
                      <p:cNvPicPr/>
                      <p:nvPr/>
                    </p:nvPicPr>
                    <p:blipFill>
                      <a:blip r:embed="rId7"/>
                      <a:stretch>
                        <a:fillRect/>
                      </a:stretch>
                    </p:blipFill>
                    <p:spPr>
                      <a:xfrm>
                        <a:off x="1342300" y="3285795"/>
                        <a:ext cx="2507749" cy="532034"/>
                      </a:xfrm>
                      <a:prstGeom prst="rect">
                        <a:avLst/>
                      </a:prstGeom>
                      <a:ln>
                        <a:noFill/>
                      </a:ln>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99258724"/>
              </p:ext>
            </p:extLst>
          </p:nvPr>
        </p:nvGraphicFramePr>
        <p:xfrm>
          <a:off x="845239" y="4144569"/>
          <a:ext cx="2616200" cy="990600"/>
        </p:xfrm>
        <a:graphic>
          <a:graphicData uri="http://schemas.openxmlformats.org/presentationml/2006/ole">
            <mc:AlternateContent xmlns:mc="http://schemas.openxmlformats.org/markup-compatibility/2006">
              <mc:Choice xmlns:v="urn:schemas-microsoft-com:vml" Requires="v">
                <p:oleObj spid="_x0000_s598984" name="Equation" r:id="rId8" imgW="1079500" imgH="406400" progId="Equation.3">
                  <p:embed/>
                </p:oleObj>
              </mc:Choice>
              <mc:Fallback>
                <p:oleObj name="Equation" r:id="rId8" imgW="1079500" imgH="406400" progId="Equation.3">
                  <p:embed/>
                  <p:pic>
                    <p:nvPicPr>
                      <p:cNvPr id="0" name=""/>
                      <p:cNvPicPr/>
                      <p:nvPr/>
                    </p:nvPicPr>
                    <p:blipFill>
                      <a:blip r:embed="rId9"/>
                      <a:stretch>
                        <a:fillRect/>
                      </a:stretch>
                    </p:blipFill>
                    <p:spPr>
                      <a:xfrm>
                        <a:off x="845239" y="4144569"/>
                        <a:ext cx="2616200" cy="990600"/>
                      </a:xfrm>
                      <a:prstGeom prst="rect">
                        <a:avLst/>
                      </a:prstGeom>
                      <a:ln>
                        <a:noFill/>
                      </a:ln>
                    </p:spPr>
                  </p:pic>
                </p:oleObj>
              </mc:Fallback>
            </mc:AlternateContent>
          </a:graphicData>
        </a:graphic>
      </p:graphicFrame>
      <p:sp>
        <p:nvSpPr>
          <p:cNvPr id="10" name="TextBox 9"/>
          <p:cNvSpPr txBox="1"/>
          <p:nvPr/>
        </p:nvSpPr>
        <p:spPr>
          <a:xfrm>
            <a:off x="283629" y="1441972"/>
            <a:ext cx="4057259" cy="461665"/>
          </a:xfrm>
          <a:prstGeom prst="rect">
            <a:avLst/>
          </a:prstGeom>
          <a:noFill/>
          <a:ln>
            <a:noFill/>
          </a:ln>
        </p:spPr>
        <p:txBody>
          <a:bodyPr wrap="square" rtlCol="0">
            <a:spAutoFit/>
          </a:bodyPr>
          <a:lstStyle/>
          <a:p>
            <a:pPr algn="ctr"/>
            <a:r>
              <a:rPr lang="en-US" sz="2400" b="1" dirty="0" smtClean="0"/>
              <a:t>Digital</a:t>
            </a:r>
            <a:endParaRPr lang="en-US" sz="2400" b="1" dirty="0"/>
          </a:p>
        </p:txBody>
      </p:sp>
      <p:sp>
        <p:nvSpPr>
          <p:cNvPr id="11" name="TextBox 10"/>
          <p:cNvSpPr txBox="1"/>
          <p:nvPr/>
        </p:nvSpPr>
        <p:spPr>
          <a:xfrm>
            <a:off x="4796014" y="1477603"/>
            <a:ext cx="3904406" cy="461665"/>
          </a:xfrm>
          <a:prstGeom prst="rect">
            <a:avLst/>
          </a:prstGeom>
          <a:noFill/>
          <a:ln>
            <a:noFill/>
          </a:ln>
        </p:spPr>
        <p:txBody>
          <a:bodyPr wrap="square" rtlCol="0">
            <a:spAutoFit/>
          </a:bodyPr>
          <a:lstStyle/>
          <a:p>
            <a:pPr algn="ctr"/>
            <a:r>
              <a:rPr lang="en-US" sz="2400" b="1" dirty="0" smtClean="0"/>
              <a:t>Continuous</a:t>
            </a:r>
            <a:endParaRPr lang="en-US" sz="2400" b="1" dirty="0"/>
          </a:p>
        </p:txBody>
      </p:sp>
      <p:graphicFrame>
        <p:nvGraphicFramePr>
          <p:cNvPr id="13" name="Object 12"/>
          <p:cNvGraphicFramePr>
            <a:graphicFrameLocks noChangeAspect="1"/>
          </p:cNvGraphicFramePr>
          <p:nvPr>
            <p:extLst>
              <p:ext uri="{D42A27DB-BD31-4B8C-83A1-F6EECF244321}">
                <p14:modId xmlns:p14="http://schemas.microsoft.com/office/powerpoint/2010/main" val="3701569748"/>
              </p:ext>
            </p:extLst>
          </p:nvPr>
        </p:nvGraphicFramePr>
        <p:xfrm>
          <a:off x="6439448" y="2441609"/>
          <a:ext cx="1298575" cy="398463"/>
        </p:xfrm>
        <a:graphic>
          <a:graphicData uri="http://schemas.openxmlformats.org/presentationml/2006/ole">
            <mc:AlternateContent xmlns:mc="http://schemas.openxmlformats.org/markup-compatibility/2006">
              <mc:Choice xmlns:v="urn:schemas-microsoft-com:vml" Requires="v">
                <p:oleObj spid="_x0000_s598985" name="Equation" r:id="rId10" imgW="622300" imgH="190500" progId="Equation.3">
                  <p:embed/>
                </p:oleObj>
              </mc:Choice>
              <mc:Fallback>
                <p:oleObj name="Equation" r:id="rId10" imgW="622300" imgH="190500" progId="Equation.3">
                  <p:embed/>
                  <p:pic>
                    <p:nvPicPr>
                      <p:cNvPr id="0" name=""/>
                      <p:cNvPicPr/>
                      <p:nvPr/>
                    </p:nvPicPr>
                    <p:blipFill>
                      <a:blip r:embed="rId11"/>
                      <a:stretch>
                        <a:fillRect/>
                      </a:stretch>
                    </p:blipFill>
                    <p:spPr>
                      <a:xfrm>
                        <a:off x="6439448" y="2441609"/>
                        <a:ext cx="1298575" cy="398463"/>
                      </a:xfrm>
                      <a:prstGeom prst="rect">
                        <a:avLst/>
                      </a:prstGeom>
                      <a:ln>
                        <a:noFill/>
                      </a:ln>
                    </p:spPr>
                  </p:pic>
                </p:oleObj>
              </mc:Fallback>
            </mc:AlternateContent>
          </a:graphicData>
        </a:graphic>
      </p:graphicFrame>
      <p:sp>
        <p:nvSpPr>
          <p:cNvPr id="14" name="TextBox 13"/>
          <p:cNvSpPr txBox="1"/>
          <p:nvPr/>
        </p:nvSpPr>
        <p:spPr>
          <a:xfrm>
            <a:off x="4989712" y="1979944"/>
            <a:ext cx="2860428" cy="461665"/>
          </a:xfrm>
          <a:prstGeom prst="rect">
            <a:avLst/>
          </a:prstGeom>
          <a:noFill/>
          <a:ln>
            <a:noFill/>
          </a:ln>
        </p:spPr>
        <p:txBody>
          <a:bodyPr wrap="none" rtlCol="0">
            <a:spAutoFit/>
          </a:bodyPr>
          <a:lstStyle/>
          <a:p>
            <a:r>
              <a:rPr lang="en-US" sz="2400" dirty="0" smtClean="0"/>
              <a:t>Differential equation</a:t>
            </a:r>
            <a:endParaRPr lang="en-US" sz="2400" dirty="0"/>
          </a:p>
        </p:txBody>
      </p:sp>
      <p:sp>
        <p:nvSpPr>
          <p:cNvPr id="15" name="TextBox 14"/>
          <p:cNvSpPr txBox="1"/>
          <p:nvPr/>
        </p:nvSpPr>
        <p:spPr>
          <a:xfrm>
            <a:off x="283629" y="2858373"/>
            <a:ext cx="1649761" cy="461665"/>
          </a:xfrm>
          <a:prstGeom prst="rect">
            <a:avLst/>
          </a:prstGeom>
          <a:noFill/>
          <a:ln>
            <a:noFill/>
          </a:ln>
        </p:spPr>
        <p:txBody>
          <a:bodyPr wrap="none" rtlCol="0">
            <a:spAutoFit/>
          </a:bodyPr>
          <a:lstStyle/>
          <a:p>
            <a:r>
              <a:rPr lang="en-US" sz="2400" dirty="0"/>
              <a:t>z</a:t>
            </a:r>
            <a:r>
              <a:rPr lang="en-US" sz="2400" dirty="0" smtClean="0"/>
              <a:t>-transform</a:t>
            </a:r>
            <a:endParaRPr lang="en-US" sz="2400" dirty="0"/>
          </a:p>
        </p:txBody>
      </p:sp>
      <p:sp>
        <p:nvSpPr>
          <p:cNvPr id="16" name="TextBox 15"/>
          <p:cNvSpPr txBox="1"/>
          <p:nvPr/>
        </p:nvSpPr>
        <p:spPr>
          <a:xfrm>
            <a:off x="4772496" y="2881889"/>
            <a:ext cx="1623912" cy="461665"/>
          </a:xfrm>
          <a:prstGeom prst="rect">
            <a:avLst/>
          </a:prstGeom>
          <a:noFill/>
          <a:ln>
            <a:noFill/>
          </a:ln>
        </p:spPr>
        <p:txBody>
          <a:bodyPr wrap="none" rtlCol="0">
            <a:spAutoFit/>
          </a:bodyPr>
          <a:lstStyle/>
          <a:p>
            <a:r>
              <a:rPr lang="en-US" sz="2400" dirty="0"/>
              <a:t>s</a:t>
            </a:r>
            <a:r>
              <a:rPr lang="en-US" sz="2400" dirty="0" smtClean="0"/>
              <a:t> transform</a:t>
            </a:r>
            <a:endParaRPr lang="en-US" sz="2400" dirty="0"/>
          </a:p>
        </p:txBody>
      </p:sp>
      <p:graphicFrame>
        <p:nvGraphicFramePr>
          <p:cNvPr id="17" name="Object 16"/>
          <p:cNvGraphicFramePr>
            <a:graphicFrameLocks noChangeAspect="1"/>
          </p:cNvGraphicFramePr>
          <p:nvPr>
            <p:extLst>
              <p:ext uri="{D42A27DB-BD31-4B8C-83A1-F6EECF244321}">
                <p14:modId xmlns:p14="http://schemas.microsoft.com/office/powerpoint/2010/main" val="4153392043"/>
              </p:ext>
            </p:extLst>
          </p:nvPr>
        </p:nvGraphicFramePr>
        <p:xfrm>
          <a:off x="5662601" y="4331327"/>
          <a:ext cx="1426135" cy="851895"/>
        </p:xfrm>
        <a:graphic>
          <a:graphicData uri="http://schemas.openxmlformats.org/presentationml/2006/ole">
            <mc:AlternateContent xmlns:mc="http://schemas.openxmlformats.org/markup-compatibility/2006">
              <mc:Choice xmlns:v="urn:schemas-microsoft-com:vml" Requires="v">
                <p:oleObj spid="_x0000_s598986" name="Equation" r:id="rId12" imgW="660400" imgH="393700" progId="Equation.3">
                  <p:embed/>
                </p:oleObj>
              </mc:Choice>
              <mc:Fallback>
                <p:oleObj name="Equation" r:id="rId12" imgW="660400" imgH="393700" progId="Equation.3">
                  <p:embed/>
                  <p:pic>
                    <p:nvPicPr>
                      <p:cNvPr id="0" name=""/>
                      <p:cNvPicPr/>
                      <p:nvPr/>
                    </p:nvPicPr>
                    <p:blipFill>
                      <a:blip r:embed="rId13"/>
                      <a:stretch>
                        <a:fillRect/>
                      </a:stretch>
                    </p:blipFill>
                    <p:spPr>
                      <a:xfrm>
                        <a:off x="5662601" y="4331327"/>
                        <a:ext cx="1426135" cy="851895"/>
                      </a:xfrm>
                      <a:prstGeom prst="rect">
                        <a:avLst/>
                      </a:prstGeom>
                      <a:ln>
                        <a:noFill/>
                      </a:ln>
                    </p:spPr>
                  </p:pic>
                </p:oleObj>
              </mc:Fallback>
            </mc:AlternateContent>
          </a:graphicData>
        </a:graphic>
      </p:graphicFrame>
      <p:sp>
        <p:nvSpPr>
          <p:cNvPr id="18" name="TextBox 17"/>
          <p:cNvSpPr txBox="1"/>
          <p:nvPr/>
        </p:nvSpPr>
        <p:spPr>
          <a:xfrm>
            <a:off x="400752" y="3821811"/>
            <a:ext cx="2338350" cy="461665"/>
          </a:xfrm>
          <a:prstGeom prst="rect">
            <a:avLst/>
          </a:prstGeom>
          <a:noFill/>
          <a:ln>
            <a:noFill/>
          </a:ln>
        </p:spPr>
        <p:txBody>
          <a:bodyPr wrap="none" rtlCol="0">
            <a:spAutoFit/>
          </a:bodyPr>
          <a:lstStyle/>
          <a:p>
            <a:r>
              <a:rPr lang="en-US" sz="2400" dirty="0" smtClean="0"/>
              <a:t>Transfer function</a:t>
            </a:r>
            <a:endParaRPr lang="en-US" sz="2400" dirty="0"/>
          </a:p>
        </p:txBody>
      </p:sp>
      <p:sp>
        <p:nvSpPr>
          <p:cNvPr id="19" name="TextBox 18"/>
          <p:cNvSpPr txBox="1"/>
          <p:nvPr/>
        </p:nvSpPr>
        <p:spPr>
          <a:xfrm>
            <a:off x="4796014" y="3900515"/>
            <a:ext cx="2338350" cy="461665"/>
          </a:xfrm>
          <a:prstGeom prst="rect">
            <a:avLst/>
          </a:prstGeom>
          <a:noFill/>
          <a:ln>
            <a:noFill/>
          </a:ln>
        </p:spPr>
        <p:txBody>
          <a:bodyPr wrap="none" rtlCol="0">
            <a:spAutoFit/>
          </a:bodyPr>
          <a:lstStyle/>
          <a:p>
            <a:r>
              <a:rPr lang="en-US" sz="2400" dirty="0" smtClean="0"/>
              <a:t>Transfer function</a:t>
            </a:r>
            <a:endParaRPr lang="en-US" sz="2400" dirty="0"/>
          </a:p>
        </p:txBody>
      </p:sp>
      <p:graphicFrame>
        <p:nvGraphicFramePr>
          <p:cNvPr id="20" name="Object 19"/>
          <p:cNvGraphicFramePr>
            <a:graphicFrameLocks noChangeAspect="1"/>
          </p:cNvGraphicFramePr>
          <p:nvPr>
            <p:extLst>
              <p:ext uri="{D42A27DB-BD31-4B8C-83A1-F6EECF244321}">
                <p14:modId xmlns:p14="http://schemas.microsoft.com/office/powerpoint/2010/main" val="3771896499"/>
              </p:ext>
            </p:extLst>
          </p:nvPr>
        </p:nvGraphicFramePr>
        <p:xfrm>
          <a:off x="5658398" y="3452847"/>
          <a:ext cx="1430338" cy="344488"/>
        </p:xfrm>
        <a:graphic>
          <a:graphicData uri="http://schemas.openxmlformats.org/presentationml/2006/ole">
            <mc:AlternateContent xmlns:mc="http://schemas.openxmlformats.org/markup-compatibility/2006">
              <mc:Choice xmlns:v="urn:schemas-microsoft-com:vml" Requires="v">
                <p:oleObj spid="_x0000_s598987" name="Equation" r:id="rId14" imgW="685800" imgH="165100" progId="Equation.3">
                  <p:embed/>
                </p:oleObj>
              </mc:Choice>
              <mc:Fallback>
                <p:oleObj name="Equation" r:id="rId14" imgW="685800" imgH="165100" progId="Equation.3">
                  <p:embed/>
                  <p:pic>
                    <p:nvPicPr>
                      <p:cNvPr id="0" name=""/>
                      <p:cNvPicPr/>
                      <p:nvPr/>
                    </p:nvPicPr>
                    <p:blipFill>
                      <a:blip r:embed="rId15"/>
                      <a:stretch>
                        <a:fillRect/>
                      </a:stretch>
                    </p:blipFill>
                    <p:spPr>
                      <a:xfrm>
                        <a:off x="5658398" y="3452847"/>
                        <a:ext cx="1430338" cy="344488"/>
                      </a:xfrm>
                      <a:prstGeom prst="rect">
                        <a:avLst/>
                      </a:prstGeom>
                      <a:ln>
                        <a:noFill/>
                      </a:ln>
                    </p:spPr>
                  </p:pic>
                </p:oleObj>
              </mc:Fallback>
            </mc:AlternateContent>
          </a:graphicData>
        </a:graphic>
      </p:graphicFrame>
      <p:cxnSp>
        <p:nvCxnSpPr>
          <p:cNvPr id="22" name="Straight Connector 21"/>
          <p:cNvCxnSpPr/>
          <p:nvPr/>
        </p:nvCxnSpPr>
        <p:spPr>
          <a:xfrm>
            <a:off x="4693655" y="1594012"/>
            <a:ext cx="0" cy="47623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22018" y="2825963"/>
            <a:ext cx="8478402" cy="324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22018" y="3868105"/>
            <a:ext cx="8478402" cy="324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35638" y="1897638"/>
            <a:ext cx="8478402" cy="324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5638" y="5223067"/>
            <a:ext cx="8478402" cy="32410"/>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22018" y="5255477"/>
            <a:ext cx="4347013" cy="461665"/>
          </a:xfrm>
          <a:prstGeom prst="rect">
            <a:avLst/>
          </a:prstGeom>
          <a:noFill/>
          <a:ln>
            <a:noFill/>
          </a:ln>
        </p:spPr>
        <p:txBody>
          <a:bodyPr wrap="none" rtlCol="0">
            <a:spAutoFit/>
          </a:bodyPr>
          <a:lstStyle/>
          <a:p>
            <a:r>
              <a:rPr lang="en-US" sz="2400" dirty="0" smtClean="0"/>
              <a:t>Frequency domain interpretation</a:t>
            </a:r>
            <a:endParaRPr lang="en-US" sz="2400" dirty="0"/>
          </a:p>
        </p:txBody>
      </p:sp>
      <p:sp>
        <p:nvSpPr>
          <p:cNvPr id="29" name="TextBox 28"/>
          <p:cNvSpPr txBox="1"/>
          <p:nvPr/>
        </p:nvSpPr>
        <p:spPr>
          <a:xfrm>
            <a:off x="4721431" y="5255477"/>
            <a:ext cx="4347013" cy="461665"/>
          </a:xfrm>
          <a:prstGeom prst="rect">
            <a:avLst/>
          </a:prstGeom>
          <a:noFill/>
          <a:ln>
            <a:noFill/>
          </a:ln>
        </p:spPr>
        <p:txBody>
          <a:bodyPr wrap="none" rtlCol="0">
            <a:spAutoFit/>
          </a:bodyPr>
          <a:lstStyle/>
          <a:p>
            <a:r>
              <a:rPr lang="en-US" sz="2400" dirty="0" smtClean="0"/>
              <a:t>Frequency domain interpretation</a:t>
            </a:r>
            <a:endParaRPr lang="en-US" sz="2400" dirty="0"/>
          </a:p>
        </p:txBody>
      </p:sp>
      <p:graphicFrame>
        <p:nvGraphicFramePr>
          <p:cNvPr id="30" name="Object 29"/>
          <p:cNvGraphicFramePr>
            <a:graphicFrameLocks noChangeAspect="1"/>
          </p:cNvGraphicFramePr>
          <p:nvPr>
            <p:extLst>
              <p:ext uri="{D42A27DB-BD31-4B8C-83A1-F6EECF244321}">
                <p14:modId xmlns:p14="http://schemas.microsoft.com/office/powerpoint/2010/main" val="1235177681"/>
              </p:ext>
            </p:extLst>
          </p:nvPr>
        </p:nvGraphicFramePr>
        <p:xfrm>
          <a:off x="466725" y="5565775"/>
          <a:ext cx="2249488" cy="1176338"/>
        </p:xfrm>
        <a:graphic>
          <a:graphicData uri="http://schemas.openxmlformats.org/presentationml/2006/ole">
            <mc:AlternateContent xmlns:mc="http://schemas.openxmlformats.org/markup-compatibility/2006">
              <mc:Choice xmlns:v="urn:schemas-microsoft-com:vml" Requires="v">
                <p:oleObj spid="_x0000_s598988" name="Equation" r:id="rId16" imgW="927100" imgH="482600" progId="Equation.3">
                  <p:embed/>
                </p:oleObj>
              </mc:Choice>
              <mc:Fallback>
                <p:oleObj name="Equation" r:id="rId16" imgW="927100" imgH="482600" progId="Equation.3">
                  <p:embed/>
                  <p:pic>
                    <p:nvPicPr>
                      <p:cNvPr id="0" name=""/>
                      <p:cNvPicPr/>
                      <p:nvPr/>
                    </p:nvPicPr>
                    <p:blipFill>
                      <a:blip r:embed="rId17"/>
                      <a:stretch>
                        <a:fillRect/>
                      </a:stretch>
                    </p:blipFill>
                    <p:spPr>
                      <a:xfrm>
                        <a:off x="466725" y="5565775"/>
                        <a:ext cx="2249488" cy="1176338"/>
                      </a:xfrm>
                      <a:prstGeom prst="rect">
                        <a:avLst/>
                      </a:prstGeom>
                      <a:ln>
                        <a:noFill/>
                      </a:ln>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071386398"/>
              </p:ext>
            </p:extLst>
          </p:nvPr>
        </p:nvGraphicFramePr>
        <p:xfrm>
          <a:off x="5053560" y="6026705"/>
          <a:ext cx="1385888" cy="495300"/>
        </p:xfrm>
        <a:graphic>
          <a:graphicData uri="http://schemas.openxmlformats.org/presentationml/2006/ole">
            <mc:AlternateContent xmlns:mc="http://schemas.openxmlformats.org/markup-compatibility/2006">
              <mc:Choice xmlns:v="urn:schemas-microsoft-com:vml" Requires="v">
                <p:oleObj spid="_x0000_s598989" name="Equation" r:id="rId18" imgW="571500" imgH="203200" progId="Equation.3">
                  <p:embed/>
                </p:oleObj>
              </mc:Choice>
              <mc:Fallback>
                <p:oleObj name="Equation" r:id="rId18" imgW="571500" imgH="203200" progId="Equation.3">
                  <p:embed/>
                  <p:pic>
                    <p:nvPicPr>
                      <p:cNvPr id="0" name=""/>
                      <p:cNvPicPr/>
                      <p:nvPr/>
                    </p:nvPicPr>
                    <p:blipFill>
                      <a:blip r:embed="rId19"/>
                      <a:stretch>
                        <a:fillRect/>
                      </a:stretch>
                    </p:blipFill>
                    <p:spPr>
                      <a:xfrm>
                        <a:off x="5053560" y="6026705"/>
                        <a:ext cx="1385888" cy="495300"/>
                      </a:xfrm>
                      <a:prstGeom prst="rect">
                        <a:avLst/>
                      </a:prstGeom>
                      <a:ln>
                        <a:noFill/>
                      </a:ln>
                    </p:spPr>
                  </p:pic>
                </p:oleObj>
              </mc:Fallback>
            </mc:AlternateContent>
          </a:graphicData>
        </a:graphic>
      </p:graphicFrame>
      <p:sp>
        <p:nvSpPr>
          <p:cNvPr id="4" name="TextBox 3"/>
          <p:cNvSpPr txBox="1"/>
          <p:nvPr/>
        </p:nvSpPr>
        <p:spPr>
          <a:xfrm>
            <a:off x="3461439" y="5776656"/>
            <a:ext cx="781133" cy="369332"/>
          </a:xfrm>
          <a:prstGeom prst="rect">
            <a:avLst/>
          </a:prstGeom>
          <a:noFill/>
        </p:spPr>
        <p:txBody>
          <a:bodyPr wrap="none" rtlCol="0">
            <a:spAutoFit/>
          </a:bodyPr>
          <a:lstStyle/>
          <a:p>
            <a:r>
              <a:rPr lang="en-US" dirty="0"/>
              <a:t>w</a:t>
            </a:r>
            <a:r>
              <a:rPr lang="en-US" dirty="0" smtClean="0"/>
              <a:t>here </a:t>
            </a:r>
            <a:endParaRPr lang="en-US" dirty="0"/>
          </a:p>
        </p:txBody>
      </p:sp>
      <p:graphicFrame>
        <p:nvGraphicFramePr>
          <p:cNvPr id="32" name="Object 31"/>
          <p:cNvGraphicFramePr>
            <a:graphicFrameLocks noChangeAspect="1"/>
          </p:cNvGraphicFramePr>
          <p:nvPr>
            <p:extLst>
              <p:ext uri="{D42A27DB-BD31-4B8C-83A1-F6EECF244321}">
                <p14:modId xmlns:p14="http://schemas.microsoft.com/office/powerpoint/2010/main" val="228410570"/>
              </p:ext>
            </p:extLst>
          </p:nvPr>
        </p:nvGraphicFramePr>
        <p:xfrm>
          <a:off x="3293306" y="6145988"/>
          <a:ext cx="1169988" cy="525463"/>
        </p:xfrm>
        <a:graphic>
          <a:graphicData uri="http://schemas.openxmlformats.org/presentationml/2006/ole">
            <mc:AlternateContent xmlns:mc="http://schemas.openxmlformats.org/markup-compatibility/2006">
              <mc:Choice xmlns:v="urn:schemas-microsoft-com:vml" Requires="v">
                <p:oleObj spid="_x0000_s598990" name="Equation" r:id="rId20" imgW="482600" imgH="215900" progId="Equation.3">
                  <p:embed/>
                </p:oleObj>
              </mc:Choice>
              <mc:Fallback>
                <p:oleObj name="Equation" r:id="rId20" imgW="482600" imgH="215900" progId="Equation.3">
                  <p:embed/>
                  <p:pic>
                    <p:nvPicPr>
                      <p:cNvPr id="0" name=""/>
                      <p:cNvPicPr/>
                      <p:nvPr/>
                    </p:nvPicPr>
                    <p:blipFill>
                      <a:blip r:embed="rId21"/>
                      <a:stretch>
                        <a:fillRect/>
                      </a:stretch>
                    </p:blipFill>
                    <p:spPr>
                      <a:xfrm>
                        <a:off x="3293306" y="6145988"/>
                        <a:ext cx="1169988" cy="525463"/>
                      </a:xfrm>
                      <a:prstGeom prst="rect">
                        <a:avLst/>
                      </a:prstGeom>
                      <a:ln>
                        <a:noFill/>
                      </a:ln>
                    </p:spPr>
                  </p:pic>
                </p:oleObj>
              </mc:Fallback>
            </mc:AlternateContent>
          </a:graphicData>
        </a:graphic>
      </p:graphicFrame>
    </p:spTree>
    <p:extLst>
      <p:ext uri="{BB962C8B-B14F-4D97-AF65-F5344CB8AC3E}">
        <p14:creationId xmlns:p14="http://schemas.microsoft.com/office/powerpoint/2010/main" val="2939853765"/>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plane pole-zero map</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192</a:t>
            </a:fld>
            <a:endParaRPr lang="en-US"/>
          </a:p>
        </p:txBody>
      </p:sp>
      <p:pic>
        <p:nvPicPr>
          <p:cNvPr id="5" name="Picture 4" descr="pzmap_digital.jpg"/>
          <p:cNvPicPr>
            <a:picLocks noChangeAspect="1"/>
          </p:cNvPicPr>
          <p:nvPr/>
        </p:nvPicPr>
        <p:blipFill rotWithShape="1">
          <a:blip r:embed="rId4">
            <a:extLst>
              <a:ext uri="{28A0092B-C50C-407E-A947-70E740481C1C}">
                <a14:useLocalDpi xmlns:a14="http://schemas.microsoft.com/office/drawing/2010/main" val="0"/>
              </a:ext>
            </a:extLst>
          </a:blip>
          <a:srcRect l="21733" r="23485"/>
          <a:stretch/>
        </p:blipFill>
        <p:spPr>
          <a:xfrm>
            <a:off x="129346" y="1572167"/>
            <a:ext cx="4221438" cy="4286383"/>
          </a:xfrm>
          <a:prstGeom prst="rect">
            <a:avLst/>
          </a:prstGeom>
        </p:spPr>
      </p:pic>
      <p:pic>
        <p:nvPicPr>
          <p:cNvPr id="6" name="Picture 5" descr="pzmap_continuous.jpg"/>
          <p:cNvPicPr>
            <a:picLocks noChangeAspect="1"/>
          </p:cNvPicPr>
          <p:nvPr/>
        </p:nvPicPr>
        <p:blipFill rotWithShape="1">
          <a:blip r:embed="rId5">
            <a:extLst>
              <a:ext uri="{28A0092B-C50C-407E-A947-70E740481C1C}">
                <a14:useLocalDpi xmlns:a14="http://schemas.microsoft.com/office/drawing/2010/main" val="0"/>
              </a:ext>
            </a:extLst>
          </a:blip>
          <a:srcRect l="21990" r="24000"/>
          <a:stretch/>
        </p:blipFill>
        <p:spPr>
          <a:xfrm>
            <a:off x="4979928" y="1575342"/>
            <a:ext cx="4172950" cy="4297680"/>
          </a:xfrm>
          <a:prstGeom prst="rect">
            <a:avLst/>
          </a:prstGeom>
        </p:spPr>
      </p:pic>
      <p:sp>
        <p:nvSpPr>
          <p:cNvPr id="7" name="TextBox 6"/>
          <p:cNvSpPr txBox="1"/>
          <p:nvPr/>
        </p:nvSpPr>
        <p:spPr>
          <a:xfrm>
            <a:off x="1969054" y="1394738"/>
            <a:ext cx="1010012" cy="461665"/>
          </a:xfrm>
          <a:prstGeom prst="rect">
            <a:avLst/>
          </a:prstGeom>
          <a:noFill/>
        </p:spPr>
        <p:txBody>
          <a:bodyPr wrap="none" rtlCol="0">
            <a:spAutoFit/>
          </a:bodyPr>
          <a:lstStyle/>
          <a:p>
            <a:r>
              <a:rPr lang="en-US" sz="2400" b="1" dirty="0" smtClean="0"/>
              <a:t>Digital</a:t>
            </a:r>
            <a:endParaRPr lang="en-US" sz="2400" b="1" dirty="0"/>
          </a:p>
        </p:txBody>
      </p:sp>
      <p:sp>
        <p:nvSpPr>
          <p:cNvPr id="8" name="TextBox 7"/>
          <p:cNvSpPr txBox="1"/>
          <p:nvPr/>
        </p:nvSpPr>
        <p:spPr>
          <a:xfrm>
            <a:off x="6553200" y="1344509"/>
            <a:ext cx="1642096" cy="461665"/>
          </a:xfrm>
          <a:prstGeom prst="rect">
            <a:avLst/>
          </a:prstGeom>
          <a:noFill/>
        </p:spPr>
        <p:txBody>
          <a:bodyPr wrap="none" rtlCol="0">
            <a:spAutoFit/>
          </a:bodyPr>
          <a:lstStyle/>
          <a:p>
            <a:r>
              <a:rPr lang="en-US" sz="2400" b="1" dirty="0" smtClean="0"/>
              <a:t>Continuous</a:t>
            </a:r>
            <a:endParaRPr lang="en-US" sz="2400" b="1" dirty="0"/>
          </a:p>
        </p:txBody>
      </p:sp>
      <p:graphicFrame>
        <p:nvGraphicFramePr>
          <p:cNvPr id="9" name="Object 8"/>
          <p:cNvGraphicFramePr>
            <a:graphicFrameLocks noChangeAspect="1"/>
          </p:cNvGraphicFramePr>
          <p:nvPr>
            <p:extLst>
              <p:ext uri="{D42A27DB-BD31-4B8C-83A1-F6EECF244321}">
                <p14:modId xmlns:p14="http://schemas.microsoft.com/office/powerpoint/2010/main" val="3698537427"/>
              </p:ext>
            </p:extLst>
          </p:nvPr>
        </p:nvGraphicFramePr>
        <p:xfrm>
          <a:off x="5991849" y="5765834"/>
          <a:ext cx="1426135" cy="851895"/>
        </p:xfrm>
        <a:graphic>
          <a:graphicData uri="http://schemas.openxmlformats.org/presentationml/2006/ole">
            <mc:AlternateContent xmlns:mc="http://schemas.openxmlformats.org/markup-compatibility/2006">
              <mc:Choice xmlns:v="urn:schemas-microsoft-com:vml" Requires="v">
                <p:oleObj spid="_x0000_s616538" name="Equation" r:id="rId6" imgW="660400" imgH="393700" progId="Equation.3">
                  <p:embed/>
                </p:oleObj>
              </mc:Choice>
              <mc:Fallback>
                <p:oleObj name="Equation" r:id="rId6" imgW="660400" imgH="393700" progId="Equation.3">
                  <p:embed/>
                  <p:pic>
                    <p:nvPicPr>
                      <p:cNvPr id="0" name=""/>
                      <p:cNvPicPr/>
                      <p:nvPr/>
                    </p:nvPicPr>
                    <p:blipFill>
                      <a:blip r:embed="rId7"/>
                      <a:stretch>
                        <a:fillRect/>
                      </a:stretch>
                    </p:blipFill>
                    <p:spPr>
                      <a:xfrm>
                        <a:off x="5991849" y="5765834"/>
                        <a:ext cx="1426135" cy="851895"/>
                      </a:xfrm>
                      <a:prstGeom prst="rect">
                        <a:avLst/>
                      </a:prstGeom>
                      <a:ln>
                        <a:noFill/>
                      </a:ln>
                    </p:spPr>
                  </p:pic>
                </p:oleObj>
              </mc:Fallback>
            </mc:AlternateContent>
          </a:graphicData>
        </a:graphic>
      </p:graphicFrame>
      <p:sp>
        <p:nvSpPr>
          <p:cNvPr id="10" name="TextBox 9"/>
          <p:cNvSpPr txBox="1"/>
          <p:nvPr/>
        </p:nvSpPr>
        <p:spPr>
          <a:xfrm>
            <a:off x="4209680" y="6033184"/>
            <a:ext cx="1351652" cy="646331"/>
          </a:xfrm>
          <a:prstGeom prst="rect">
            <a:avLst/>
          </a:prstGeom>
          <a:noFill/>
          <a:ln>
            <a:solidFill>
              <a:schemeClr val="tx1"/>
            </a:solidFill>
          </a:ln>
        </p:spPr>
        <p:txBody>
          <a:bodyPr wrap="none" rtlCol="0">
            <a:spAutoFit/>
          </a:bodyPr>
          <a:lstStyle/>
          <a:p>
            <a:r>
              <a:rPr lang="en-US" dirty="0" smtClean="0"/>
              <a:t>a = 0.5 rad/s</a:t>
            </a:r>
          </a:p>
          <a:p>
            <a:r>
              <a:rPr lang="en-US" dirty="0" err="1"/>
              <a:t>d</a:t>
            </a:r>
            <a:r>
              <a:rPr lang="en-US" dirty="0" err="1" smtClean="0"/>
              <a:t>t</a:t>
            </a:r>
            <a:r>
              <a:rPr lang="en-US" dirty="0" smtClean="0"/>
              <a:t> = 0.1 s</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994037072"/>
              </p:ext>
            </p:extLst>
          </p:nvPr>
        </p:nvGraphicFramePr>
        <p:xfrm>
          <a:off x="660954" y="5858550"/>
          <a:ext cx="2616200" cy="990600"/>
        </p:xfrm>
        <a:graphic>
          <a:graphicData uri="http://schemas.openxmlformats.org/presentationml/2006/ole">
            <mc:AlternateContent xmlns:mc="http://schemas.openxmlformats.org/markup-compatibility/2006">
              <mc:Choice xmlns:v="urn:schemas-microsoft-com:vml" Requires="v">
                <p:oleObj spid="_x0000_s616539" name="Equation" r:id="rId8" imgW="1079500" imgH="406400" progId="Equation.3">
                  <p:embed/>
                </p:oleObj>
              </mc:Choice>
              <mc:Fallback>
                <p:oleObj name="Equation" r:id="rId8" imgW="1079500" imgH="406400" progId="Equation.3">
                  <p:embed/>
                  <p:pic>
                    <p:nvPicPr>
                      <p:cNvPr id="0" name=""/>
                      <p:cNvPicPr/>
                      <p:nvPr/>
                    </p:nvPicPr>
                    <p:blipFill>
                      <a:blip r:embed="rId9"/>
                      <a:stretch>
                        <a:fillRect/>
                      </a:stretch>
                    </p:blipFill>
                    <p:spPr>
                      <a:xfrm>
                        <a:off x="660954" y="5858550"/>
                        <a:ext cx="2616200" cy="990600"/>
                      </a:xfrm>
                      <a:prstGeom prst="rect">
                        <a:avLst/>
                      </a:prstGeom>
                      <a:ln>
                        <a:noFill/>
                      </a:ln>
                    </p:spPr>
                  </p:pic>
                </p:oleObj>
              </mc:Fallback>
            </mc:AlternateContent>
          </a:graphicData>
        </a:graphic>
      </p:graphicFrame>
    </p:spTree>
    <p:extLst>
      <p:ext uri="{BB962C8B-B14F-4D97-AF65-F5344CB8AC3E}">
        <p14:creationId xmlns:p14="http://schemas.microsoft.com/office/powerpoint/2010/main" val="2447034405"/>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plane pole-zero map</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193</a:t>
            </a:fld>
            <a:endParaRPr lang="en-US"/>
          </a:p>
        </p:txBody>
      </p:sp>
      <p:pic>
        <p:nvPicPr>
          <p:cNvPr id="5" name="Picture 4" descr="pzmap_digital.jpg"/>
          <p:cNvPicPr>
            <a:picLocks noChangeAspect="1"/>
          </p:cNvPicPr>
          <p:nvPr/>
        </p:nvPicPr>
        <p:blipFill rotWithShape="1">
          <a:blip r:embed="rId4">
            <a:extLst>
              <a:ext uri="{28A0092B-C50C-407E-A947-70E740481C1C}">
                <a14:useLocalDpi xmlns:a14="http://schemas.microsoft.com/office/drawing/2010/main" val="0"/>
              </a:ext>
            </a:extLst>
          </a:blip>
          <a:srcRect l="21733" r="23485"/>
          <a:stretch/>
        </p:blipFill>
        <p:spPr>
          <a:xfrm>
            <a:off x="129346" y="1572167"/>
            <a:ext cx="4221438" cy="4286383"/>
          </a:xfrm>
          <a:prstGeom prst="rect">
            <a:avLst/>
          </a:prstGeom>
        </p:spPr>
      </p:pic>
      <p:pic>
        <p:nvPicPr>
          <p:cNvPr id="6" name="Picture 5" descr="pzmap_continuous.jpg"/>
          <p:cNvPicPr>
            <a:picLocks noChangeAspect="1"/>
          </p:cNvPicPr>
          <p:nvPr/>
        </p:nvPicPr>
        <p:blipFill rotWithShape="1">
          <a:blip r:embed="rId5">
            <a:extLst>
              <a:ext uri="{28A0092B-C50C-407E-A947-70E740481C1C}">
                <a14:useLocalDpi xmlns:a14="http://schemas.microsoft.com/office/drawing/2010/main" val="0"/>
              </a:ext>
            </a:extLst>
          </a:blip>
          <a:srcRect l="21990" r="24000"/>
          <a:stretch/>
        </p:blipFill>
        <p:spPr>
          <a:xfrm>
            <a:off x="4979928" y="1575342"/>
            <a:ext cx="4172950" cy="4297680"/>
          </a:xfrm>
          <a:prstGeom prst="rect">
            <a:avLst/>
          </a:prstGeom>
        </p:spPr>
      </p:pic>
      <p:sp>
        <p:nvSpPr>
          <p:cNvPr id="7" name="TextBox 6"/>
          <p:cNvSpPr txBox="1"/>
          <p:nvPr/>
        </p:nvSpPr>
        <p:spPr>
          <a:xfrm>
            <a:off x="1969054" y="1394738"/>
            <a:ext cx="1010012" cy="461665"/>
          </a:xfrm>
          <a:prstGeom prst="rect">
            <a:avLst/>
          </a:prstGeom>
          <a:noFill/>
        </p:spPr>
        <p:txBody>
          <a:bodyPr wrap="none" rtlCol="0">
            <a:spAutoFit/>
          </a:bodyPr>
          <a:lstStyle/>
          <a:p>
            <a:r>
              <a:rPr lang="en-US" sz="2400" b="1" dirty="0" smtClean="0"/>
              <a:t>Digital</a:t>
            </a:r>
            <a:endParaRPr lang="en-US" sz="2400" b="1" dirty="0"/>
          </a:p>
        </p:txBody>
      </p:sp>
      <p:sp>
        <p:nvSpPr>
          <p:cNvPr id="8" name="TextBox 7"/>
          <p:cNvSpPr txBox="1"/>
          <p:nvPr/>
        </p:nvSpPr>
        <p:spPr>
          <a:xfrm>
            <a:off x="6553200" y="1344509"/>
            <a:ext cx="1642096" cy="461665"/>
          </a:xfrm>
          <a:prstGeom prst="rect">
            <a:avLst/>
          </a:prstGeom>
          <a:noFill/>
        </p:spPr>
        <p:txBody>
          <a:bodyPr wrap="none" rtlCol="0">
            <a:spAutoFit/>
          </a:bodyPr>
          <a:lstStyle/>
          <a:p>
            <a:r>
              <a:rPr lang="en-US" sz="2400" b="1" dirty="0" smtClean="0"/>
              <a:t>Continuous</a:t>
            </a:r>
            <a:endParaRPr lang="en-US" sz="2400" b="1" dirty="0"/>
          </a:p>
        </p:txBody>
      </p:sp>
      <p:graphicFrame>
        <p:nvGraphicFramePr>
          <p:cNvPr id="9" name="Object 8"/>
          <p:cNvGraphicFramePr>
            <a:graphicFrameLocks noChangeAspect="1"/>
          </p:cNvGraphicFramePr>
          <p:nvPr>
            <p:extLst>
              <p:ext uri="{D42A27DB-BD31-4B8C-83A1-F6EECF244321}">
                <p14:modId xmlns:p14="http://schemas.microsoft.com/office/powerpoint/2010/main" val="4159515691"/>
              </p:ext>
            </p:extLst>
          </p:nvPr>
        </p:nvGraphicFramePr>
        <p:xfrm>
          <a:off x="5991849" y="5765834"/>
          <a:ext cx="1426135" cy="851895"/>
        </p:xfrm>
        <a:graphic>
          <a:graphicData uri="http://schemas.openxmlformats.org/presentationml/2006/ole">
            <mc:AlternateContent xmlns:mc="http://schemas.openxmlformats.org/markup-compatibility/2006">
              <mc:Choice xmlns:v="urn:schemas-microsoft-com:vml" Requires="v">
                <p:oleObj spid="_x0000_s617560" name="Equation" r:id="rId6" imgW="660400" imgH="393700" progId="Equation.3">
                  <p:embed/>
                </p:oleObj>
              </mc:Choice>
              <mc:Fallback>
                <p:oleObj name="Equation" r:id="rId6" imgW="660400" imgH="393700" progId="Equation.3">
                  <p:embed/>
                  <p:pic>
                    <p:nvPicPr>
                      <p:cNvPr id="0" name=""/>
                      <p:cNvPicPr/>
                      <p:nvPr/>
                    </p:nvPicPr>
                    <p:blipFill>
                      <a:blip r:embed="rId7"/>
                      <a:stretch>
                        <a:fillRect/>
                      </a:stretch>
                    </p:blipFill>
                    <p:spPr>
                      <a:xfrm>
                        <a:off x="5991849" y="5765834"/>
                        <a:ext cx="1426135" cy="851895"/>
                      </a:xfrm>
                      <a:prstGeom prst="rect">
                        <a:avLst/>
                      </a:prstGeom>
                      <a:ln>
                        <a:noFill/>
                      </a:ln>
                    </p:spPr>
                  </p:pic>
                </p:oleObj>
              </mc:Fallback>
            </mc:AlternateContent>
          </a:graphicData>
        </a:graphic>
      </p:graphicFrame>
      <p:sp>
        <p:nvSpPr>
          <p:cNvPr id="10" name="TextBox 9"/>
          <p:cNvSpPr txBox="1"/>
          <p:nvPr/>
        </p:nvSpPr>
        <p:spPr>
          <a:xfrm>
            <a:off x="4209680" y="6033184"/>
            <a:ext cx="1351652" cy="646331"/>
          </a:xfrm>
          <a:prstGeom prst="rect">
            <a:avLst/>
          </a:prstGeom>
          <a:noFill/>
          <a:ln>
            <a:solidFill>
              <a:schemeClr val="tx1"/>
            </a:solidFill>
          </a:ln>
        </p:spPr>
        <p:txBody>
          <a:bodyPr wrap="none" rtlCol="0">
            <a:spAutoFit/>
          </a:bodyPr>
          <a:lstStyle/>
          <a:p>
            <a:r>
              <a:rPr lang="en-US" dirty="0" smtClean="0"/>
              <a:t>a = 0.5 rad/s</a:t>
            </a:r>
          </a:p>
          <a:p>
            <a:r>
              <a:rPr lang="en-US" dirty="0" err="1"/>
              <a:t>d</a:t>
            </a:r>
            <a:r>
              <a:rPr lang="en-US" dirty="0" err="1" smtClean="0"/>
              <a:t>t</a:t>
            </a:r>
            <a:r>
              <a:rPr lang="en-US" dirty="0" smtClean="0"/>
              <a:t> = 0.1 s</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413296911"/>
              </p:ext>
            </p:extLst>
          </p:nvPr>
        </p:nvGraphicFramePr>
        <p:xfrm>
          <a:off x="660954" y="5858550"/>
          <a:ext cx="2616200" cy="990600"/>
        </p:xfrm>
        <a:graphic>
          <a:graphicData uri="http://schemas.openxmlformats.org/presentationml/2006/ole">
            <mc:AlternateContent xmlns:mc="http://schemas.openxmlformats.org/markup-compatibility/2006">
              <mc:Choice xmlns:v="urn:schemas-microsoft-com:vml" Requires="v">
                <p:oleObj spid="_x0000_s617561" name="Equation" r:id="rId8" imgW="1079500" imgH="406400" progId="Equation.3">
                  <p:embed/>
                </p:oleObj>
              </mc:Choice>
              <mc:Fallback>
                <p:oleObj name="Equation" r:id="rId8" imgW="1079500" imgH="406400" progId="Equation.3">
                  <p:embed/>
                  <p:pic>
                    <p:nvPicPr>
                      <p:cNvPr id="0" name=""/>
                      <p:cNvPicPr/>
                      <p:nvPr/>
                    </p:nvPicPr>
                    <p:blipFill>
                      <a:blip r:embed="rId9"/>
                      <a:stretch>
                        <a:fillRect/>
                      </a:stretch>
                    </p:blipFill>
                    <p:spPr>
                      <a:xfrm>
                        <a:off x="660954" y="5858550"/>
                        <a:ext cx="2616200" cy="990600"/>
                      </a:xfrm>
                      <a:prstGeom prst="rect">
                        <a:avLst/>
                      </a:prstGeom>
                      <a:ln>
                        <a:noFill/>
                      </a:ln>
                    </p:spPr>
                  </p:pic>
                </p:oleObj>
              </mc:Fallback>
            </mc:AlternateContent>
          </a:graphicData>
        </a:graphic>
      </p:graphicFrame>
      <p:sp>
        <p:nvSpPr>
          <p:cNvPr id="4" name="TextBox 3"/>
          <p:cNvSpPr txBox="1"/>
          <p:nvPr/>
        </p:nvSpPr>
        <p:spPr>
          <a:xfrm>
            <a:off x="944479" y="2739673"/>
            <a:ext cx="3152238" cy="646331"/>
          </a:xfrm>
          <a:prstGeom prst="rect">
            <a:avLst/>
          </a:prstGeom>
          <a:solidFill>
            <a:srgbClr val="FFFFFF"/>
          </a:solidFill>
        </p:spPr>
        <p:txBody>
          <a:bodyPr wrap="none" rtlCol="0">
            <a:spAutoFit/>
          </a:bodyPr>
          <a:lstStyle/>
          <a:p>
            <a:r>
              <a:rPr lang="en-US" dirty="0" smtClean="0">
                <a:solidFill>
                  <a:srgbClr val="FF0000"/>
                </a:solidFill>
              </a:rPr>
              <a:t>Stability:</a:t>
            </a:r>
          </a:p>
          <a:p>
            <a:r>
              <a:rPr lang="en-US" dirty="0" smtClean="0">
                <a:solidFill>
                  <a:srgbClr val="FF0000"/>
                </a:solidFill>
              </a:rPr>
              <a:t>Poles must be inside unit circle!</a:t>
            </a:r>
            <a:endParaRPr lang="en-US" dirty="0">
              <a:solidFill>
                <a:srgbClr val="FF0000"/>
              </a:solidFill>
            </a:endParaRPr>
          </a:p>
        </p:txBody>
      </p:sp>
      <p:sp>
        <p:nvSpPr>
          <p:cNvPr id="12" name="TextBox 11"/>
          <p:cNvSpPr txBox="1"/>
          <p:nvPr/>
        </p:nvSpPr>
        <p:spPr>
          <a:xfrm>
            <a:off x="5553495" y="2245742"/>
            <a:ext cx="3453808" cy="646331"/>
          </a:xfrm>
          <a:prstGeom prst="rect">
            <a:avLst/>
          </a:prstGeom>
          <a:solidFill>
            <a:srgbClr val="FFFFFF"/>
          </a:solidFill>
        </p:spPr>
        <p:txBody>
          <a:bodyPr wrap="square" rtlCol="0">
            <a:spAutoFit/>
          </a:bodyPr>
          <a:lstStyle/>
          <a:p>
            <a:r>
              <a:rPr lang="en-US" dirty="0" smtClean="0">
                <a:solidFill>
                  <a:srgbClr val="FF0000"/>
                </a:solidFill>
              </a:rPr>
              <a:t>Stability:</a:t>
            </a:r>
          </a:p>
          <a:p>
            <a:r>
              <a:rPr lang="en-US" dirty="0" smtClean="0">
                <a:solidFill>
                  <a:srgbClr val="FF0000"/>
                </a:solidFill>
              </a:rPr>
              <a:t>Poles must in left half plane (LHP)!</a:t>
            </a:r>
            <a:endParaRPr lang="en-US" dirty="0">
              <a:solidFill>
                <a:srgbClr val="FF0000"/>
              </a:solidFill>
            </a:endParaRPr>
          </a:p>
        </p:txBody>
      </p:sp>
    </p:spTree>
    <p:extLst>
      <p:ext uri="{BB962C8B-B14F-4D97-AF65-F5344CB8AC3E}">
        <p14:creationId xmlns:p14="http://schemas.microsoft.com/office/powerpoint/2010/main" val="842756455"/>
      </p:ext>
    </p:extLst>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zmap_digital2.jpg"/>
          <p:cNvPicPr>
            <a:picLocks noChangeAspect="1"/>
          </p:cNvPicPr>
          <p:nvPr/>
        </p:nvPicPr>
        <p:blipFill rotWithShape="1">
          <a:blip r:embed="rId4">
            <a:extLst>
              <a:ext uri="{28A0092B-C50C-407E-A947-70E740481C1C}">
                <a14:useLocalDpi xmlns:a14="http://schemas.microsoft.com/office/drawing/2010/main" val="0"/>
              </a:ext>
            </a:extLst>
          </a:blip>
          <a:srcRect l="21534" r="24128"/>
          <a:stretch/>
        </p:blipFill>
        <p:spPr>
          <a:xfrm>
            <a:off x="116257" y="1572768"/>
            <a:ext cx="4189328" cy="4288536"/>
          </a:xfrm>
          <a:prstGeom prst="rect">
            <a:avLst/>
          </a:prstGeom>
        </p:spPr>
      </p:pic>
      <p:sp>
        <p:nvSpPr>
          <p:cNvPr id="2" name="Title 1"/>
          <p:cNvSpPr>
            <a:spLocks noGrp="1"/>
          </p:cNvSpPr>
          <p:nvPr>
            <p:ph type="title"/>
          </p:nvPr>
        </p:nvSpPr>
        <p:spPr/>
        <p:txBody>
          <a:bodyPr/>
          <a:lstStyle/>
          <a:p>
            <a:r>
              <a:rPr lang="en-US" dirty="0" smtClean="0"/>
              <a:t>Complex plane pole-zero map</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194</a:t>
            </a:fld>
            <a:endParaRPr lang="en-US"/>
          </a:p>
        </p:txBody>
      </p:sp>
      <p:pic>
        <p:nvPicPr>
          <p:cNvPr id="6" name="Picture 5" descr="pzmap_continuous.jpg"/>
          <p:cNvPicPr>
            <a:picLocks noChangeAspect="1"/>
          </p:cNvPicPr>
          <p:nvPr/>
        </p:nvPicPr>
        <p:blipFill rotWithShape="1">
          <a:blip r:embed="rId5">
            <a:extLst>
              <a:ext uri="{28A0092B-C50C-407E-A947-70E740481C1C}">
                <a14:useLocalDpi xmlns:a14="http://schemas.microsoft.com/office/drawing/2010/main" val="0"/>
              </a:ext>
            </a:extLst>
          </a:blip>
          <a:srcRect l="21990" r="24000"/>
          <a:stretch/>
        </p:blipFill>
        <p:spPr>
          <a:xfrm>
            <a:off x="4979928" y="1575342"/>
            <a:ext cx="4172950" cy="4297680"/>
          </a:xfrm>
          <a:prstGeom prst="rect">
            <a:avLst/>
          </a:prstGeom>
        </p:spPr>
      </p:pic>
      <p:sp>
        <p:nvSpPr>
          <p:cNvPr id="7" name="TextBox 6"/>
          <p:cNvSpPr txBox="1"/>
          <p:nvPr/>
        </p:nvSpPr>
        <p:spPr>
          <a:xfrm>
            <a:off x="1969054" y="1394738"/>
            <a:ext cx="1010012" cy="461665"/>
          </a:xfrm>
          <a:prstGeom prst="rect">
            <a:avLst/>
          </a:prstGeom>
          <a:noFill/>
        </p:spPr>
        <p:txBody>
          <a:bodyPr wrap="none" rtlCol="0">
            <a:spAutoFit/>
          </a:bodyPr>
          <a:lstStyle/>
          <a:p>
            <a:r>
              <a:rPr lang="en-US" sz="2400" b="1" dirty="0" smtClean="0"/>
              <a:t>Digital</a:t>
            </a:r>
            <a:endParaRPr lang="en-US" sz="2400" b="1" dirty="0"/>
          </a:p>
        </p:txBody>
      </p:sp>
      <p:sp>
        <p:nvSpPr>
          <p:cNvPr id="8" name="TextBox 7"/>
          <p:cNvSpPr txBox="1"/>
          <p:nvPr/>
        </p:nvSpPr>
        <p:spPr>
          <a:xfrm>
            <a:off x="6553200" y="1344509"/>
            <a:ext cx="1642096" cy="461665"/>
          </a:xfrm>
          <a:prstGeom prst="rect">
            <a:avLst/>
          </a:prstGeom>
          <a:noFill/>
        </p:spPr>
        <p:txBody>
          <a:bodyPr wrap="none" rtlCol="0">
            <a:spAutoFit/>
          </a:bodyPr>
          <a:lstStyle/>
          <a:p>
            <a:r>
              <a:rPr lang="en-US" sz="2400" b="1" dirty="0" smtClean="0"/>
              <a:t>Continuous</a:t>
            </a:r>
            <a:endParaRPr lang="en-US" sz="2400" b="1" dirty="0"/>
          </a:p>
        </p:txBody>
      </p:sp>
      <p:graphicFrame>
        <p:nvGraphicFramePr>
          <p:cNvPr id="9" name="Object 8"/>
          <p:cNvGraphicFramePr>
            <a:graphicFrameLocks noChangeAspect="1"/>
          </p:cNvGraphicFramePr>
          <p:nvPr>
            <p:extLst>
              <p:ext uri="{D42A27DB-BD31-4B8C-83A1-F6EECF244321}">
                <p14:modId xmlns:p14="http://schemas.microsoft.com/office/powerpoint/2010/main" val="4220380904"/>
              </p:ext>
            </p:extLst>
          </p:nvPr>
        </p:nvGraphicFramePr>
        <p:xfrm>
          <a:off x="5991849" y="5765834"/>
          <a:ext cx="1426135" cy="851895"/>
        </p:xfrm>
        <a:graphic>
          <a:graphicData uri="http://schemas.openxmlformats.org/presentationml/2006/ole">
            <mc:AlternateContent xmlns:mc="http://schemas.openxmlformats.org/markup-compatibility/2006">
              <mc:Choice xmlns:v="urn:schemas-microsoft-com:vml" Requires="v">
                <p:oleObj spid="_x0000_s619604" name="Equation" r:id="rId6" imgW="660400" imgH="393700" progId="Equation.3">
                  <p:embed/>
                </p:oleObj>
              </mc:Choice>
              <mc:Fallback>
                <p:oleObj name="Equation" r:id="rId6" imgW="660400" imgH="393700" progId="Equation.3">
                  <p:embed/>
                  <p:pic>
                    <p:nvPicPr>
                      <p:cNvPr id="0" name=""/>
                      <p:cNvPicPr/>
                      <p:nvPr/>
                    </p:nvPicPr>
                    <p:blipFill>
                      <a:blip r:embed="rId7"/>
                      <a:stretch>
                        <a:fillRect/>
                      </a:stretch>
                    </p:blipFill>
                    <p:spPr>
                      <a:xfrm>
                        <a:off x="5991849" y="5765834"/>
                        <a:ext cx="1426135" cy="851895"/>
                      </a:xfrm>
                      <a:prstGeom prst="rect">
                        <a:avLst/>
                      </a:prstGeom>
                      <a:ln>
                        <a:noFill/>
                      </a:ln>
                    </p:spPr>
                  </p:pic>
                </p:oleObj>
              </mc:Fallback>
            </mc:AlternateContent>
          </a:graphicData>
        </a:graphic>
      </p:graphicFrame>
      <p:sp>
        <p:nvSpPr>
          <p:cNvPr id="10" name="TextBox 9"/>
          <p:cNvSpPr txBox="1"/>
          <p:nvPr/>
        </p:nvSpPr>
        <p:spPr>
          <a:xfrm>
            <a:off x="4209680" y="6033184"/>
            <a:ext cx="1351652" cy="646331"/>
          </a:xfrm>
          <a:prstGeom prst="rect">
            <a:avLst/>
          </a:prstGeom>
          <a:noFill/>
          <a:ln>
            <a:solidFill>
              <a:schemeClr val="tx1"/>
            </a:solidFill>
          </a:ln>
        </p:spPr>
        <p:txBody>
          <a:bodyPr wrap="none" rtlCol="0">
            <a:spAutoFit/>
          </a:bodyPr>
          <a:lstStyle/>
          <a:p>
            <a:r>
              <a:rPr lang="en-US" dirty="0" smtClean="0"/>
              <a:t>a = 0.5 rad/s</a:t>
            </a:r>
          </a:p>
          <a:p>
            <a:r>
              <a:rPr lang="en-US" dirty="0" err="1">
                <a:solidFill>
                  <a:srgbClr val="FF0000"/>
                </a:solidFill>
              </a:rPr>
              <a:t>d</a:t>
            </a:r>
            <a:r>
              <a:rPr lang="en-US" dirty="0" err="1" smtClean="0">
                <a:solidFill>
                  <a:srgbClr val="FF0000"/>
                </a:solidFill>
              </a:rPr>
              <a:t>t</a:t>
            </a:r>
            <a:r>
              <a:rPr lang="en-US" dirty="0" smtClean="0">
                <a:solidFill>
                  <a:srgbClr val="FF0000"/>
                </a:solidFill>
              </a:rPr>
              <a:t> = 0.01 s</a:t>
            </a:r>
            <a:endParaRPr lang="en-US" dirty="0">
              <a:solidFill>
                <a:srgbClr val="FF0000"/>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458541115"/>
              </p:ext>
            </p:extLst>
          </p:nvPr>
        </p:nvGraphicFramePr>
        <p:xfrm>
          <a:off x="660954" y="5858550"/>
          <a:ext cx="2616200" cy="990600"/>
        </p:xfrm>
        <a:graphic>
          <a:graphicData uri="http://schemas.openxmlformats.org/presentationml/2006/ole">
            <mc:AlternateContent xmlns:mc="http://schemas.openxmlformats.org/markup-compatibility/2006">
              <mc:Choice xmlns:v="urn:schemas-microsoft-com:vml" Requires="v">
                <p:oleObj spid="_x0000_s619605" name="Equation" r:id="rId8" imgW="1079500" imgH="406400" progId="Equation.3">
                  <p:embed/>
                </p:oleObj>
              </mc:Choice>
              <mc:Fallback>
                <p:oleObj name="Equation" r:id="rId8" imgW="1079500" imgH="406400" progId="Equation.3">
                  <p:embed/>
                  <p:pic>
                    <p:nvPicPr>
                      <p:cNvPr id="0" name=""/>
                      <p:cNvPicPr/>
                      <p:nvPr/>
                    </p:nvPicPr>
                    <p:blipFill>
                      <a:blip r:embed="rId9"/>
                      <a:stretch>
                        <a:fillRect/>
                      </a:stretch>
                    </p:blipFill>
                    <p:spPr>
                      <a:xfrm>
                        <a:off x="660954" y="5858550"/>
                        <a:ext cx="2616200" cy="990600"/>
                      </a:xfrm>
                      <a:prstGeom prst="rect">
                        <a:avLst/>
                      </a:prstGeom>
                      <a:ln>
                        <a:noFill/>
                      </a:ln>
                    </p:spPr>
                  </p:pic>
                </p:oleObj>
              </mc:Fallback>
            </mc:AlternateContent>
          </a:graphicData>
        </a:graphic>
      </p:graphicFrame>
    </p:spTree>
    <p:extLst>
      <p:ext uri="{BB962C8B-B14F-4D97-AF65-F5344CB8AC3E}">
        <p14:creationId xmlns:p14="http://schemas.microsoft.com/office/powerpoint/2010/main" val="1162299838"/>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zmap_digital2.jpg"/>
          <p:cNvPicPr>
            <a:picLocks noChangeAspect="1"/>
          </p:cNvPicPr>
          <p:nvPr/>
        </p:nvPicPr>
        <p:blipFill rotWithShape="1">
          <a:blip r:embed="rId4">
            <a:extLst>
              <a:ext uri="{28A0092B-C50C-407E-A947-70E740481C1C}">
                <a14:useLocalDpi xmlns:a14="http://schemas.microsoft.com/office/drawing/2010/main" val="0"/>
              </a:ext>
            </a:extLst>
          </a:blip>
          <a:srcRect l="21534" r="24128"/>
          <a:stretch/>
        </p:blipFill>
        <p:spPr>
          <a:xfrm>
            <a:off x="116257" y="1572768"/>
            <a:ext cx="4189328" cy="4288536"/>
          </a:xfrm>
          <a:prstGeom prst="rect">
            <a:avLst/>
          </a:prstGeom>
        </p:spPr>
      </p:pic>
      <p:sp>
        <p:nvSpPr>
          <p:cNvPr id="2" name="Title 1"/>
          <p:cNvSpPr>
            <a:spLocks noGrp="1"/>
          </p:cNvSpPr>
          <p:nvPr>
            <p:ph type="title"/>
          </p:nvPr>
        </p:nvSpPr>
        <p:spPr/>
        <p:txBody>
          <a:bodyPr/>
          <a:lstStyle/>
          <a:p>
            <a:r>
              <a:rPr lang="en-US" dirty="0" smtClean="0"/>
              <a:t>Complex plane pole-zero map</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195</a:t>
            </a:fld>
            <a:endParaRPr lang="en-US"/>
          </a:p>
        </p:txBody>
      </p:sp>
      <p:pic>
        <p:nvPicPr>
          <p:cNvPr id="6" name="Picture 5" descr="pzmap_continuous.jpg"/>
          <p:cNvPicPr>
            <a:picLocks noChangeAspect="1"/>
          </p:cNvPicPr>
          <p:nvPr/>
        </p:nvPicPr>
        <p:blipFill rotWithShape="1">
          <a:blip r:embed="rId5">
            <a:extLst>
              <a:ext uri="{28A0092B-C50C-407E-A947-70E740481C1C}">
                <a14:useLocalDpi xmlns:a14="http://schemas.microsoft.com/office/drawing/2010/main" val="0"/>
              </a:ext>
            </a:extLst>
          </a:blip>
          <a:srcRect l="21990" r="24000"/>
          <a:stretch/>
        </p:blipFill>
        <p:spPr>
          <a:xfrm>
            <a:off x="4979928" y="1575342"/>
            <a:ext cx="4172950" cy="4297680"/>
          </a:xfrm>
          <a:prstGeom prst="rect">
            <a:avLst/>
          </a:prstGeom>
        </p:spPr>
      </p:pic>
      <p:sp>
        <p:nvSpPr>
          <p:cNvPr id="7" name="TextBox 6"/>
          <p:cNvSpPr txBox="1"/>
          <p:nvPr/>
        </p:nvSpPr>
        <p:spPr>
          <a:xfrm>
            <a:off x="1969054" y="1394738"/>
            <a:ext cx="1010012" cy="461665"/>
          </a:xfrm>
          <a:prstGeom prst="rect">
            <a:avLst/>
          </a:prstGeom>
          <a:noFill/>
        </p:spPr>
        <p:txBody>
          <a:bodyPr wrap="none" rtlCol="0">
            <a:spAutoFit/>
          </a:bodyPr>
          <a:lstStyle/>
          <a:p>
            <a:r>
              <a:rPr lang="en-US" sz="2400" b="1" dirty="0" smtClean="0"/>
              <a:t>Digital</a:t>
            </a:r>
            <a:endParaRPr lang="en-US" sz="2400" b="1" dirty="0"/>
          </a:p>
        </p:txBody>
      </p:sp>
      <p:sp>
        <p:nvSpPr>
          <p:cNvPr id="8" name="TextBox 7"/>
          <p:cNvSpPr txBox="1"/>
          <p:nvPr/>
        </p:nvSpPr>
        <p:spPr>
          <a:xfrm>
            <a:off x="6553200" y="1344509"/>
            <a:ext cx="1642096" cy="461665"/>
          </a:xfrm>
          <a:prstGeom prst="rect">
            <a:avLst/>
          </a:prstGeom>
          <a:noFill/>
        </p:spPr>
        <p:txBody>
          <a:bodyPr wrap="none" rtlCol="0">
            <a:spAutoFit/>
          </a:bodyPr>
          <a:lstStyle/>
          <a:p>
            <a:r>
              <a:rPr lang="en-US" sz="2400" b="1" dirty="0" smtClean="0"/>
              <a:t>Continuous</a:t>
            </a:r>
            <a:endParaRPr lang="en-US" sz="2400" b="1" dirty="0"/>
          </a:p>
        </p:txBody>
      </p:sp>
      <p:graphicFrame>
        <p:nvGraphicFramePr>
          <p:cNvPr id="9" name="Object 8"/>
          <p:cNvGraphicFramePr>
            <a:graphicFrameLocks noChangeAspect="1"/>
          </p:cNvGraphicFramePr>
          <p:nvPr>
            <p:extLst>
              <p:ext uri="{D42A27DB-BD31-4B8C-83A1-F6EECF244321}">
                <p14:modId xmlns:p14="http://schemas.microsoft.com/office/powerpoint/2010/main" val="3457798966"/>
              </p:ext>
            </p:extLst>
          </p:nvPr>
        </p:nvGraphicFramePr>
        <p:xfrm>
          <a:off x="5991849" y="5765834"/>
          <a:ext cx="1426135" cy="851895"/>
        </p:xfrm>
        <a:graphic>
          <a:graphicData uri="http://schemas.openxmlformats.org/presentationml/2006/ole">
            <mc:AlternateContent xmlns:mc="http://schemas.openxmlformats.org/markup-compatibility/2006">
              <mc:Choice xmlns:v="urn:schemas-microsoft-com:vml" Requires="v">
                <p:oleObj spid="_x0000_s580210" name="Equation" r:id="rId6" imgW="660400" imgH="393700" progId="Equation.3">
                  <p:embed/>
                </p:oleObj>
              </mc:Choice>
              <mc:Fallback>
                <p:oleObj name="Equation" r:id="rId6" imgW="660400" imgH="393700" progId="Equation.3">
                  <p:embed/>
                  <p:pic>
                    <p:nvPicPr>
                      <p:cNvPr id="0" name=""/>
                      <p:cNvPicPr/>
                      <p:nvPr/>
                    </p:nvPicPr>
                    <p:blipFill>
                      <a:blip r:embed="rId7"/>
                      <a:stretch>
                        <a:fillRect/>
                      </a:stretch>
                    </p:blipFill>
                    <p:spPr>
                      <a:xfrm>
                        <a:off x="5991849" y="5765834"/>
                        <a:ext cx="1426135" cy="851895"/>
                      </a:xfrm>
                      <a:prstGeom prst="rect">
                        <a:avLst/>
                      </a:prstGeom>
                      <a:ln>
                        <a:noFill/>
                      </a:ln>
                    </p:spPr>
                  </p:pic>
                </p:oleObj>
              </mc:Fallback>
            </mc:AlternateContent>
          </a:graphicData>
        </a:graphic>
      </p:graphicFrame>
      <p:sp>
        <p:nvSpPr>
          <p:cNvPr id="10" name="TextBox 9"/>
          <p:cNvSpPr txBox="1"/>
          <p:nvPr/>
        </p:nvSpPr>
        <p:spPr>
          <a:xfrm>
            <a:off x="4209680" y="6033184"/>
            <a:ext cx="1351652" cy="646331"/>
          </a:xfrm>
          <a:prstGeom prst="rect">
            <a:avLst/>
          </a:prstGeom>
          <a:noFill/>
          <a:ln>
            <a:solidFill>
              <a:schemeClr val="tx1"/>
            </a:solidFill>
          </a:ln>
        </p:spPr>
        <p:txBody>
          <a:bodyPr wrap="none" rtlCol="0">
            <a:spAutoFit/>
          </a:bodyPr>
          <a:lstStyle/>
          <a:p>
            <a:r>
              <a:rPr lang="en-US" dirty="0" smtClean="0"/>
              <a:t>a = 0.5 rad/s</a:t>
            </a:r>
          </a:p>
          <a:p>
            <a:r>
              <a:rPr lang="en-US" dirty="0" err="1">
                <a:solidFill>
                  <a:srgbClr val="FF0000"/>
                </a:solidFill>
              </a:rPr>
              <a:t>d</a:t>
            </a:r>
            <a:r>
              <a:rPr lang="en-US" dirty="0" err="1" smtClean="0">
                <a:solidFill>
                  <a:srgbClr val="FF0000"/>
                </a:solidFill>
              </a:rPr>
              <a:t>t</a:t>
            </a:r>
            <a:r>
              <a:rPr lang="en-US" dirty="0" smtClean="0">
                <a:solidFill>
                  <a:srgbClr val="FF0000"/>
                </a:solidFill>
              </a:rPr>
              <a:t> = 0.01 s</a:t>
            </a:r>
            <a:endParaRPr lang="en-US" dirty="0">
              <a:solidFill>
                <a:srgbClr val="FF0000"/>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914002782"/>
              </p:ext>
            </p:extLst>
          </p:nvPr>
        </p:nvGraphicFramePr>
        <p:xfrm>
          <a:off x="660954" y="5858550"/>
          <a:ext cx="2616200" cy="990600"/>
        </p:xfrm>
        <a:graphic>
          <a:graphicData uri="http://schemas.openxmlformats.org/presentationml/2006/ole">
            <mc:AlternateContent xmlns:mc="http://schemas.openxmlformats.org/markup-compatibility/2006">
              <mc:Choice xmlns:v="urn:schemas-microsoft-com:vml" Requires="v">
                <p:oleObj spid="_x0000_s580211" name="Equation" r:id="rId8" imgW="1079500" imgH="406400" progId="Equation.3">
                  <p:embed/>
                </p:oleObj>
              </mc:Choice>
              <mc:Fallback>
                <p:oleObj name="Equation" r:id="rId8" imgW="1079500" imgH="406400" progId="Equation.3">
                  <p:embed/>
                  <p:pic>
                    <p:nvPicPr>
                      <p:cNvPr id="0" name=""/>
                      <p:cNvPicPr/>
                      <p:nvPr/>
                    </p:nvPicPr>
                    <p:blipFill>
                      <a:blip r:embed="rId9"/>
                      <a:stretch>
                        <a:fillRect/>
                      </a:stretch>
                    </p:blipFill>
                    <p:spPr>
                      <a:xfrm>
                        <a:off x="660954" y="5858550"/>
                        <a:ext cx="2616200" cy="990600"/>
                      </a:xfrm>
                      <a:prstGeom prst="rect">
                        <a:avLst/>
                      </a:prstGeom>
                      <a:ln>
                        <a:noFill/>
                      </a:ln>
                    </p:spPr>
                  </p:pic>
                </p:oleObj>
              </mc:Fallback>
            </mc:AlternateContent>
          </a:graphicData>
        </a:graphic>
      </p:graphicFrame>
      <p:sp>
        <p:nvSpPr>
          <p:cNvPr id="5" name="Rectangle 4"/>
          <p:cNvSpPr/>
          <p:nvPr/>
        </p:nvSpPr>
        <p:spPr>
          <a:xfrm>
            <a:off x="3798119" y="3292310"/>
            <a:ext cx="693774" cy="681979"/>
          </a:xfrm>
          <a:prstGeom prst="rect">
            <a:avLst/>
          </a:prstGeom>
          <a:no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stCxn id="5" idx="3"/>
          </p:cNvCxnSpPr>
          <p:nvPr/>
        </p:nvCxnSpPr>
        <p:spPr>
          <a:xfrm flipV="1">
            <a:off x="4491893" y="1987144"/>
            <a:ext cx="729050" cy="1646156"/>
          </a:xfrm>
          <a:prstGeom prst="straightConnector1">
            <a:avLst/>
          </a:prstGeom>
          <a:ln>
            <a:solidFill>
              <a:srgbClr val="F79646"/>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5" idx="3"/>
          </p:cNvCxnSpPr>
          <p:nvPr/>
        </p:nvCxnSpPr>
        <p:spPr>
          <a:xfrm>
            <a:off x="4491893" y="3633300"/>
            <a:ext cx="729050" cy="1869562"/>
          </a:xfrm>
          <a:prstGeom prst="straightConnector1">
            <a:avLst/>
          </a:prstGeom>
          <a:ln>
            <a:solidFill>
              <a:srgbClr val="F79646"/>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7" name="Object 16"/>
          <p:cNvGraphicFramePr>
            <a:graphicFrameLocks noChangeAspect="1"/>
          </p:cNvGraphicFramePr>
          <p:nvPr>
            <p:extLst>
              <p:ext uri="{D42A27DB-BD31-4B8C-83A1-F6EECF244321}">
                <p14:modId xmlns:p14="http://schemas.microsoft.com/office/powerpoint/2010/main" val="3338228457"/>
              </p:ext>
            </p:extLst>
          </p:nvPr>
        </p:nvGraphicFramePr>
        <p:xfrm>
          <a:off x="3493239" y="1262203"/>
          <a:ext cx="2616200" cy="557212"/>
        </p:xfrm>
        <a:graphic>
          <a:graphicData uri="http://schemas.openxmlformats.org/presentationml/2006/ole">
            <mc:AlternateContent xmlns:mc="http://schemas.openxmlformats.org/markup-compatibility/2006">
              <mc:Choice xmlns:v="urn:schemas-microsoft-com:vml" Requires="v">
                <p:oleObj spid="_x0000_s580212" name="Equation" r:id="rId10" imgW="1079500" imgH="228600" progId="Equation.3">
                  <p:embed/>
                </p:oleObj>
              </mc:Choice>
              <mc:Fallback>
                <p:oleObj name="Equation" r:id="rId10" imgW="1079500" imgH="228600" progId="Equation.3">
                  <p:embed/>
                  <p:pic>
                    <p:nvPicPr>
                      <p:cNvPr id="0" name=""/>
                      <p:cNvPicPr/>
                      <p:nvPr/>
                    </p:nvPicPr>
                    <p:blipFill>
                      <a:blip r:embed="rId11"/>
                      <a:stretch>
                        <a:fillRect/>
                      </a:stretch>
                    </p:blipFill>
                    <p:spPr>
                      <a:xfrm>
                        <a:off x="3493239" y="1262203"/>
                        <a:ext cx="2616200" cy="557212"/>
                      </a:xfrm>
                      <a:prstGeom prst="rect">
                        <a:avLst/>
                      </a:prstGeom>
                      <a:ln>
                        <a:solidFill>
                          <a:srgbClr val="F79646"/>
                        </a:solidFill>
                      </a:ln>
                    </p:spPr>
                  </p:pic>
                </p:oleObj>
              </mc:Fallback>
            </mc:AlternateContent>
          </a:graphicData>
        </a:graphic>
      </p:graphicFrame>
      <p:sp>
        <p:nvSpPr>
          <p:cNvPr id="18" name="TextBox 17"/>
          <p:cNvSpPr txBox="1"/>
          <p:nvPr/>
        </p:nvSpPr>
        <p:spPr>
          <a:xfrm>
            <a:off x="5561332" y="2237534"/>
            <a:ext cx="3422453" cy="923330"/>
          </a:xfrm>
          <a:prstGeom prst="rect">
            <a:avLst/>
          </a:prstGeom>
          <a:solidFill>
            <a:srgbClr val="FFFFFF"/>
          </a:solidFill>
          <a:ln>
            <a:solidFill>
              <a:srgbClr val="F79646"/>
            </a:solidFill>
          </a:ln>
        </p:spPr>
        <p:txBody>
          <a:bodyPr wrap="square" rtlCol="0">
            <a:spAutoFit/>
          </a:bodyPr>
          <a:lstStyle/>
          <a:p>
            <a:r>
              <a:rPr lang="en-US" dirty="0" smtClean="0"/>
              <a:t>For small </a:t>
            </a:r>
            <a:r>
              <a:rPr lang="en-US" i="1" dirty="0" err="1" smtClean="0"/>
              <a:t>dt</a:t>
            </a:r>
            <a:r>
              <a:rPr lang="en-US" dirty="0" smtClean="0"/>
              <a:t>, </a:t>
            </a:r>
            <a:r>
              <a:rPr lang="en-US" dirty="0" smtClean="0"/>
              <a:t>the region </a:t>
            </a:r>
            <a:r>
              <a:rPr lang="en-US" dirty="0" smtClean="0"/>
              <a:t>around </a:t>
            </a:r>
            <a:r>
              <a:rPr lang="en-US" dirty="0" smtClean="0"/>
              <a:t>z=1</a:t>
            </a:r>
            <a:r>
              <a:rPr lang="en-US" dirty="0" smtClean="0"/>
              <a:t> </a:t>
            </a:r>
            <a:r>
              <a:rPr lang="en-US" dirty="0" smtClean="0"/>
              <a:t>looks like the continuous time </a:t>
            </a:r>
            <a:r>
              <a:rPr lang="en-US" dirty="0" smtClean="0"/>
              <a:t>complex plane </a:t>
            </a:r>
            <a:endParaRPr lang="en-US" dirty="0"/>
          </a:p>
        </p:txBody>
      </p:sp>
    </p:spTree>
    <p:extLst>
      <p:ext uri="{BB962C8B-B14F-4D97-AF65-F5344CB8AC3E}">
        <p14:creationId xmlns:p14="http://schemas.microsoft.com/office/powerpoint/2010/main" val="491628550"/>
      </p:ext>
    </p:extLst>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Matlab</a:t>
            </a:r>
            <a:r>
              <a:rPr lang="en-US" dirty="0" smtClean="0"/>
              <a:t> has various conversions from Laplace to Z</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196</a:t>
            </a:fld>
            <a:endParaRPr lang="en-US"/>
          </a:p>
        </p:txBody>
      </p:sp>
      <p:sp>
        <p:nvSpPr>
          <p:cNvPr id="9" name="TextBox 8"/>
          <p:cNvSpPr txBox="1"/>
          <p:nvPr/>
        </p:nvSpPr>
        <p:spPr>
          <a:xfrm>
            <a:off x="151469" y="2339895"/>
            <a:ext cx="6002590" cy="369332"/>
          </a:xfrm>
          <a:prstGeom prst="rect">
            <a:avLst/>
          </a:prstGeom>
          <a:noFill/>
        </p:spPr>
        <p:txBody>
          <a:bodyPr wrap="none" rtlCol="0">
            <a:spAutoFit/>
          </a:bodyPr>
          <a:lstStyle/>
          <a:p>
            <a:r>
              <a:rPr lang="en-US" dirty="0" err="1" smtClean="0">
                <a:latin typeface="Courier"/>
                <a:cs typeface="Courier"/>
              </a:rPr>
              <a:t>Digital_filter</a:t>
            </a:r>
            <a:r>
              <a:rPr lang="en-US" dirty="0" smtClean="0">
                <a:latin typeface="Courier"/>
                <a:cs typeface="Courier"/>
              </a:rPr>
              <a:t> = c2d(HAM_ISI,0.001,’ZOH’)</a:t>
            </a:r>
            <a:endParaRPr lang="en-US" dirty="0">
              <a:latin typeface="Courier"/>
              <a:cs typeface="Courier"/>
            </a:endParaRPr>
          </a:p>
        </p:txBody>
      </p:sp>
      <p:sp>
        <p:nvSpPr>
          <p:cNvPr id="11" name="TextBox 10"/>
          <p:cNvSpPr txBox="1"/>
          <p:nvPr/>
        </p:nvSpPr>
        <p:spPr>
          <a:xfrm>
            <a:off x="7219953" y="2378635"/>
            <a:ext cx="1632215" cy="369332"/>
          </a:xfrm>
          <a:prstGeom prst="rect">
            <a:avLst/>
          </a:prstGeom>
          <a:noFill/>
        </p:spPr>
        <p:txBody>
          <a:bodyPr wrap="none" rtlCol="0">
            <a:spAutoFit/>
          </a:bodyPr>
          <a:lstStyle/>
          <a:p>
            <a:r>
              <a:rPr lang="en-US" dirty="0" smtClean="0"/>
              <a:t>First order hold</a:t>
            </a:r>
            <a:endParaRPr lang="en-US" dirty="0"/>
          </a:p>
        </p:txBody>
      </p:sp>
      <p:sp>
        <p:nvSpPr>
          <p:cNvPr id="13" name="TextBox 12"/>
          <p:cNvSpPr txBox="1"/>
          <p:nvPr/>
        </p:nvSpPr>
        <p:spPr>
          <a:xfrm>
            <a:off x="194681" y="3953324"/>
            <a:ext cx="6418156" cy="369332"/>
          </a:xfrm>
          <a:prstGeom prst="rect">
            <a:avLst/>
          </a:prstGeom>
          <a:noFill/>
        </p:spPr>
        <p:txBody>
          <a:bodyPr wrap="none" rtlCol="0">
            <a:spAutoFit/>
          </a:bodyPr>
          <a:lstStyle/>
          <a:p>
            <a:r>
              <a:rPr lang="en-US" dirty="0" err="1" smtClean="0">
                <a:latin typeface="Courier"/>
                <a:cs typeface="Courier"/>
              </a:rPr>
              <a:t>Digital_filter</a:t>
            </a:r>
            <a:r>
              <a:rPr lang="en-US" dirty="0" smtClean="0">
                <a:latin typeface="Courier"/>
                <a:cs typeface="Courier"/>
              </a:rPr>
              <a:t> = c2d(</a:t>
            </a:r>
            <a:r>
              <a:rPr lang="en-US" dirty="0">
                <a:latin typeface="Courier"/>
                <a:cs typeface="Courier"/>
              </a:rPr>
              <a:t>HAM_ISI</a:t>
            </a:r>
            <a:r>
              <a:rPr lang="en-US" dirty="0" smtClean="0">
                <a:latin typeface="Courier"/>
                <a:cs typeface="Courier"/>
              </a:rPr>
              <a:t>,0.001,’tustin’)</a:t>
            </a:r>
            <a:endParaRPr lang="en-US" dirty="0">
              <a:latin typeface="Courier"/>
              <a:cs typeface="Courier"/>
            </a:endParaRPr>
          </a:p>
        </p:txBody>
      </p:sp>
      <p:sp>
        <p:nvSpPr>
          <p:cNvPr id="15" name="TextBox 14"/>
          <p:cNvSpPr txBox="1"/>
          <p:nvPr/>
        </p:nvSpPr>
        <p:spPr>
          <a:xfrm>
            <a:off x="194681" y="5258020"/>
            <a:ext cx="6556678" cy="369332"/>
          </a:xfrm>
          <a:prstGeom prst="rect">
            <a:avLst/>
          </a:prstGeom>
          <a:noFill/>
        </p:spPr>
        <p:txBody>
          <a:bodyPr wrap="none" rtlCol="0">
            <a:spAutoFit/>
          </a:bodyPr>
          <a:lstStyle/>
          <a:p>
            <a:r>
              <a:rPr lang="en-US" dirty="0" err="1" smtClean="0">
                <a:latin typeface="Courier"/>
                <a:cs typeface="Courier"/>
              </a:rPr>
              <a:t>Digital_filter</a:t>
            </a:r>
            <a:r>
              <a:rPr lang="en-US" dirty="0" smtClean="0">
                <a:latin typeface="Courier"/>
                <a:cs typeface="Courier"/>
              </a:rPr>
              <a:t> = c2d(</a:t>
            </a:r>
            <a:r>
              <a:rPr lang="en-US" dirty="0">
                <a:latin typeface="Courier"/>
                <a:cs typeface="Courier"/>
              </a:rPr>
              <a:t>HAM_ISI</a:t>
            </a:r>
            <a:r>
              <a:rPr lang="en-US" dirty="0" smtClean="0">
                <a:latin typeface="Courier"/>
                <a:cs typeface="Courier"/>
              </a:rPr>
              <a:t>,0.001,’matched’)</a:t>
            </a:r>
            <a:endParaRPr lang="en-US" dirty="0">
              <a:latin typeface="Courier"/>
              <a:cs typeface="Courier"/>
            </a:endParaRPr>
          </a:p>
        </p:txBody>
      </p:sp>
      <p:sp>
        <p:nvSpPr>
          <p:cNvPr id="16" name="Rectangle 15"/>
          <p:cNvSpPr/>
          <p:nvPr/>
        </p:nvSpPr>
        <p:spPr>
          <a:xfrm>
            <a:off x="2521181" y="2862081"/>
            <a:ext cx="4572000" cy="923330"/>
          </a:xfrm>
          <a:prstGeom prst="rect">
            <a:avLst/>
          </a:prstGeom>
        </p:spPr>
        <p:txBody>
          <a:bodyPr>
            <a:spAutoFit/>
          </a:bodyPr>
          <a:lstStyle/>
          <a:p>
            <a:r>
              <a:rPr lang="pl-PL" b="1" dirty="0"/>
              <a:t> 2.63e-10 z + 2.629e-10</a:t>
            </a:r>
          </a:p>
          <a:p>
            <a:r>
              <a:rPr lang="pl-PL" b="1" dirty="0"/>
              <a:t>  ----------------------</a:t>
            </a:r>
          </a:p>
          <a:p>
            <a:r>
              <a:rPr lang="pl-PL" b="1" dirty="0"/>
              <a:t>  z^2 - 1.998 z + 0.9984</a:t>
            </a:r>
            <a:endParaRPr lang="en-US" b="1" dirty="0"/>
          </a:p>
        </p:txBody>
      </p:sp>
      <p:sp>
        <p:nvSpPr>
          <p:cNvPr id="17" name="Rectangle 16"/>
          <p:cNvSpPr/>
          <p:nvPr/>
        </p:nvSpPr>
        <p:spPr>
          <a:xfrm>
            <a:off x="2568644" y="4311174"/>
            <a:ext cx="4572000" cy="923330"/>
          </a:xfrm>
          <a:prstGeom prst="rect">
            <a:avLst/>
          </a:prstGeom>
        </p:spPr>
        <p:txBody>
          <a:bodyPr>
            <a:spAutoFit/>
          </a:bodyPr>
          <a:lstStyle/>
          <a:p>
            <a:r>
              <a:rPr lang="pl-PL" b="1" dirty="0"/>
              <a:t>1.315e-10 z^2 + 2.629e-10 z + 1.315e-10</a:t>
            </a:r>
          </a:p>
          <a:p>
            <a:r>
              <a:rPr lang="pl-PL" b="1" dirty="0"/>
              <a:t>  ---------------------------------------</a:t>
            </a:r>
          </a:p>
          <a:p>
            <a:r>
              <a:rPr lang="pl-PL" b="1" dirty="0"/>
              <a:t>          z^2 - 1.998 z + 0.9984</a:t>
            </a:r>
            <a:endParaRPr lang="en-US" b="1" dirty="0"/>
          </a:p>
        </p:txBody>
      </p:sp>
      <p:sp>
        <p:nvSpPr>
          <p:cNvPr id="18" name="Rectangle 17"/>
          <p:cNvSpPr/>
          <p:nvPr/>
        </p:nvSpPr>
        <p:spPr>
          <a:xfrm>
            <a:off x="2733773" y="5809915"/>
            <a:ext cx="4572000" cy="923330"/>
          </a:xfrm>
          <a:prstGeom prst="rect">
            <a:avLst/>
          </a:prstGeom>
        </p:spPr>
        <p:txBody>
          <a:bodyPr>
            <a:spAutoFit/>
          </a:bodyPr>
          <a:lstStyle/>
          <a:p>
            <a:r>
              <a:rPr lang="pl-PL" b="1" dirty="0"/>
              <a:t>2.629e-10 z + 2.629e-10</a:t>
            </a:r>
          </a:p>
          <a:p>
            <a:r>
              <a:rPr lang="pl-PL" b="1" dirty="0"/>
              <a:t>  -----------------------</a:t>
            </a:r>
          </a:p>
          <a:p>
            <a:r>
              <a:rPr lang="pl-PL" b="1" dirty="0"/>
              <a:t>  z^2 - 1.998 z + 0.9984</a:t>
            </a:r>
            <a:endParaRPr lang="en-US" b="1" dirty="0"/>
          </a:p>
        </p:txBody>
      </p:sp>
      <p:sp>
        <p:nvSpPr>
          <p:cNvPr id="19" name="Rectangle 18"/>
          <p:cNvSpPr/>
          <p:nvPr/>
        </p:nvSpPr>
        <p:spPr>
          <a:xfrm>
            <a:off x="3429887" y="1471319"/>
            <a:ext cx="4572000" cy="923330"/>
          </a:xfrm>
          <a:prstGeom prst="rect">
            <a:avLst/>
          </a:prstGeom>
        </p:spPr>
        <p:txBody>
          <a:bodyPr>
            <a:spAutoFit/>
          </a:bodyPr>
          <a:lstStyle/>
          <a:p>
            <a:r>
              <a:rPr lang="en-US" b="1" dirty="0"/>
              <a:t> </a:t>
            </a:r>
            <a:r>
              <a:rPr lang="en-US" b="1" dirty="0" smtClean="0"/>
              <a:t>                   1</a:t>
            </a:r>
            <a:endParaRPr lang="en-US" b="1" dirty="0"/>
          </a:p>
          <a:p>
            <a:r>
              <a:rPr lang="en-US" b="1" dirty="0"/>
              <a:t>  ----------------------------</a:t>
            </a:r>
          </a:p>
          <a:p>
            <a:r>
              <a:rPr lang="en-US" b="1" dirty="0"/>
              <a:t>  1900 s^2 + 3092 s + 1.258e05</a:t>
            </a:r>
          </a:p>
        </p:txBody>
      </p:sp>
      <p:sp>
        <p:nvSpPr>
          <p:cNvPr id="20" name="TextBox 19"/>
          <p:cNvSpPr txBox="1"/>
          <p:nvPr/>
        </p:nvSpPr>
        <p:spPr>
          <a:xfrm>
            <a:off x="351520" y="1740221"/>
            <a:ext cx="3164072" cy="369332"/>
          </a:xfrm>
          <a:prstGeom prst="rect">
            <a:avLst/>
          </a:prstGeom>
          <a:noFill/>
        </p:spPr>
        <p:txBody>
          <a:bodyPr wrap="none" rtlCol="0">
            <a:spAutoFit/>
          </a:bodyPr>
          <a:lstStyle/>
          <a:p>
            <a:r>
              <a:rPr lang="en-US" dirty="0" smtClean="0"/>
              <a:t>Continuous time TF   </a:t>
            </a:r>
            <a:r>
              <a:rPr lang="en-US" b="1" dirty="0" smtClean="0"/>
              <a:t>HAM_ISI = </a:t>
            </a:r>
            <a:endParaRPr lang="en-US" b="1" dirty="0"/>
          </a:p>
        </p:txBody>
      </p:sp>
      <p:sp>
        <p:nvSpPr>
          <p:cNvPr id="21" name="TextBox 20"/>
          <p:cNvSpPr txBox="1"/>
          <p:nvPr/>
        </p:nvSpPr>
        <p:spPr>
          <a:xfrm>
            <a:off x="6192840" y="2747967"/>
            <a:ext cx="2367092" cy="369332"/>
          </a:xfrm>
          <a:prstGeom prst="rect">
            <a:avLst/>
          </a:prstGeom>
          <a:noFill/>
        </p:spPr>
        <p:txBody>
          <a:bodyPr wrap="none" rtlCol="0">
            <a:spAutoFit/>
          </a:bodyPr>
          <a:lstStyle/>
          <a:p>
            <a:r>
              <a:rPr lang="en-US" dirty="0" smtClean="0"/>
              <a:t>0.001 = sample time (s)</a:t>
            </a:r>
            <a:endParaRPr lang="en-US" dirty="0"/>
          </a:p>
        </p:txBody>
      </p:sp>
    </p:spTree>
    <p:extLst>
      <p:ext uri="{BB962C8B-B14F-4D97-AF65-F5344CB8AC3E}">
        <p14:creationId xmlns:p14="http://schemas.microsoft.com/office/powerpoint/2010/main" val="1231118730"/>
      </p:ext>
    </p:extLst>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TF Bode Plots</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197</a:t>
            </a:fld>
            <a:endParaRPr lang="en-US"/>
          </a:p>
        </p:txBody>
      </p:sp>
      <p:pic>
        <p:nvPicPr>
          <p:cNvPr id="4" name="Picture 3" descr="HAMISI_Digital_Bo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8796"/>
            <a:ext cx="9144000" cy="5086350"/>
          </a:xfrm>
          <a:prstGeom prst="rect">
            <a:avLst/>
          </a:prstGeom>
        </p:spPr>
      </p:pic>
      <p:sp>
        <p:nvSpPr>
          <p:cNvPr id="5" name="TextBox 4"/>
          <p:cNvSpPr txBox="1"/>
          <p:nvPr/>
        </p:nvSpPr>
        <p:spPr>
          <a:xfrm>
            <a:off x="3903949" y="6396490"/>
            <a:ext cx="1594006" cy="369332"/>
          </a:xfrm>
          <a:prstGeom prst="rect">
            <a:avLst/>
          </a:prstGeom>
          <a:solidFill>
            <a:srgbClr val="FFFFFF"/>
          </a:solidFill>
        </p:spPr>
        <p:txBody>
          <a:bodyPr wrap="none" rtlCol="0">
            <a:spAutoFit/>
          </a:bodyPr>
          <a:lstStyle/>
          <a:p>
            <a:r>
              <a:rPr lang="en-US" dirty="0" smtClean="0"/>
              <a:t>Frequency (Hz)</a:t>
            </a:r>
            <a:endParaRPr lang="en-US" dirty="0"/>
          </a:p>
        </p:txBody>
      </p:sp>
      <p:sp>
        <p:nvSpPr>
          <p:cNvPr id="6" name="TextBox 5"/>
          <p:cNvSpPr txBox="1"/>
          <p:nvPr/>
        </p:nvSpPr>
        <p:spPr>
          <a:xfrm>
            <a:off x="2892684" y="1607038"/>
            <a:ext cx="4008880" cy="461665"/>
          </a:xfrm>
          <a:prstGeom prst="rect">
            <a:avLst/>
          </a:prstGeom>
          <a:solidFill>
            <a:srgbClr val="FFFFFF"/>
          </a:solidFill>
        </p:spPr>
        <p:txBody>
          <a:bodyPr wrap="none" rtlCol="0">
            <a:spAutoFit/>
          </a:bodyPr>
          <a:lstStyle/>
          <a:p>
            <a:r>
              <a:rPr lang="en-US" sz="2400" dirty="0" smtClean="0"/>
              <a:t>HAM-ISI force to displacement</a:t>
            </a:r>
            <a:endParaRPr lang="en-US" sz="2400" dirty="0"/>
          </a:p>
        </p:txBody>
      </p:sp>
      <p:sp>
        <p:nvSpPr>
          <p:cNvPr id="8" name="TextBox 7"/>
          <p:cNvSpPr txBox="1"/>
          <p:nvPr/>
        </p:nvSpPr>
        <p:spPr>
          <a:xfrm>
            <a:off x="6901564" y="2234068"/>
            <a:ext cx="877163" cy="369332"/>
          </a:xfrm>
          <a:prstGeom prst="rect">
            <a:avLst/>
          </a:prstGeom>
          <a:noFill/>
        </p:spPr>
        <p:txBody>
          <a:bodyPr wrap="none" rtlCol="0">
            <a:spAutoFit/>
          </a:bodyPr>
          <a:lstStyle/>
          <a:p>
            <a:r>
              <a:rPr lang="en-US" dirty="0" err="1" smtClean="0"/>
              <a:t>nyquist</a:t>
            </a:r>
            <a:endParaRPr lang="en-US" dirty="0"/>
          </a:p>
        </p:txBody>
      </p:sp>
    </p:spTree>
    <p:extLst>
      <p:ext uri="{BB962C8B-B14F-4D97-AF65-F5344CB8AC3E}">
        <p14:creationId xmlns:p14="http://schemas.microsoft.com/office/powerpoint/2010/main" val="2500573787"/>
      </p:ext>
    </p:extLst>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MISI_Digital_Bod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8796"/>
            <a:ext cx="9144000" cy="5086350"/>
          </a:xfrm>
          <a:prstGeom prst="rect">
            <a:avLst/>
          </a:prstGeom>
        </p:spPr>
      </p:pic>
      <p:sp>
        <p:nvSpPr>
          <p:cNvPr id="2" name="Title 1"/>
          <p:cNvSpPr>
            <a:spLocks noGrp="1"/>
          </p:cNvSpPr>
          <p:nvPr>
            <p:ph type="title"/>
          </p:nvPr>
        </p:nvSpPr>
        <p:spPr/>
        <p:txBody>
          <a:bodyPr/>
          <a:lstStyle/>
          <a:p>
            <a:r>
              <a:rPr lang="en-US" dirty="0" smtClean="0"/>
              <a:t>Digital TF Bode Plots</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198</a:t>
            </a:fld>
            <a:endParaRPr lang="en-US"/>
          </a:p>
        </p:txBody>
      </p:sp>
      <p:sp>
        <p:nvSpPr>
          <p:cNvPr id="5" name="TextBox 4"/>
          <p:cNvSpPr txBox="1"/>
          <p:nvPr/>
        </p:nvSpPr>
        <p:spPr>
          <a:xfrm>
            <a:off x="3903949" y="6396490"/>
            <a:ext cx="1594006" cy="369332"/>
          </a:xfrm>
          <a:prstGeom prst="rect">
            <a:avLst/>
          </a:prstGeom>
          <a:solidFill>
            <a:srgbClr val="FFFFFF"/>
          </a:solidFill>
        </p:spPr>
        <p:txBody>
          <a:bodyPr wrap="none" rtlCol="0">
            <a:spAutoFit/>
          </a:bodyPr>
          <a:lstStyle/>
          <a:p>
            <a:r>
              <a:rPr lang="en-US" dirty="0" smtClean="0"/>
              <a:t>Frequency (Hz)</a:t>
            </a:r>
            <a:endParaRPr lang="en-US" dirty="0"/>
          </a:p>
        </p:txBody>
      </p:sp>
      <p:sp>
        <p:nvSpPr>
          <p:cNvPr id="6" name="TextBox 5"/>
          <p:cNvSpPr txBox="1"/>
          <p:nvPr/>
        </p:nvSpPr>
        <p:spPr>
          <a:xfrm>
            <a:off x="2892684" y="1607038"/>
            <a:ext cx="4008880" cy="461665"/>
          </a:xfrm>
          <a:prstGeom prst="rect">
            <a:avLst/>
          </a:prstGeom>
          <a:solidFill>
            <a:srgbClr val="FFFFFF"/>
          </a:solidFill>
        </p:spPr>
        <p:txBody>
          <a:bodyPr wrap="none" rtlCol="0">
            <a:spAutoFit/>
          </a:bodyPr>
          <a:lstStyle/>
          <a:p>
            <a:r>
              <a:rPr lang="en-US" sz="2400" dirty="0" smtClean="0"/>
              <a:t>HAM-ISI force to displacement</a:t>
            </a:r>
            <a:endParaRPr lang="en-US" sz="2400" dirty="0"/>
          </a:p>
        </p:txBody>
      </p:sp>
      <p:sp>
        <p:nvSpPr>
          <p:cNvPr id="8" name="TextBox 7"/>
          <p:cNvSpPr txBox="1"/>
          <p:nvPr/>
        </p:nvSpPr>
        <p:spPr>
          <a:xfrm>
            <a:off x="6901564" y="2234068"/>
            <a:ext cx="877163" cy="369332"/>
          </a:xfrm>
          <a:prstGeom prst="rect">
            <a:avLst/>
          </a:prstGeom>
          <a:noFill/>
        </p:spPr>
        <p:txBody>
          <a:bodyPr wrap="none" rtlCol="0">
            <a:spAutoFit/>
          </a:bodyPr>
          <a:lstStyle/>
          <a:p>
            <a:r>
              <a:rPr lang="en-US" dirty="0" err="1" smtClean="0"/>
              <a:t>nyquist</a:t>
            </a:r>
            <a:endParaRPr lang="en-US" dirty="0"/>
          </a:p>
        </p:txBody>
      </p:sp>
    </p:spTree>
    <p:extLst>
      <p:ext uri="{BB962C8B-B14F-4D97-AF65-F5344CB8AC3E}">
        <p14:creationId xmlns:p14="http://schemas.microsoft.com/office/powerpoint/2010/main" val="1386030399"/>
      </p:ext>
    </p:extLst>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3 Summary</a:t>
            </a:r>
            <a:endParaRPr lang="en-US" dirty="0"/>
          </a:p>
        </p:txBody>
      </p:sp>
      <p:sp>
        <p:nvSpPr>
          <p:cNvPr id="4" name="Content Placeholder 3"/>
          <p:cNvSpPr>
            <a:spLocks noGrp="1"/>
          </p:cNvSpPr>
          <p:nvPr>
            <p:ph idx="1"/>
          </p:nvPr>
        </p:nvSpPr>
        <p:spPr/>
        <p:txBody>
          <a:bodyPr>
            <a:normAutofit fontScale="92500" lnSpcReduction="10000"/>
          </a:bodyPr>
          <a:lstStyle/>
          <a:p>
            <a:r>
              <a:rPr lang="en-US" dirty="0" smtClean="0"/>
              <a:t>ADCs and DACs are used to sample signals and move them into and out of the computer.</a:t>
            </a:r>
          </a:p>
          <a:p>
            <a:r>
              <a:rPr lang="en-US" dirty="0" smtClean="0"/>
              <a:t>Anti-alias and Anti-image filters smooth over the transitions through the ADC and DAC to remove unwanted high frequency content.</a:t>
            </a:r>
          </a:p>
          <a:p>
            <a:r>
              <a:rPr lang="en-US" dirty="0" smtClean="0"/>
              <a:t>LIGO has various software tools for controlling and interfacing with realtime systems.</a:t>
            </a:r>
          </a:p>
          <a:p>
            <a:r>
              <a:rPr lang="en-US" dirty="0" smtClean="0"/>
              <a:t>The z-transform is the digital equivalent to the Laplace s-transform (needed since sampling is nonlinear).</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199</a:t>
            </a:fld>
            <a:endParaRPr lang="en-US"/>
          </a:p>
        </p:txBody>
      </p:sp>
    </p:spTree>
    <p:extLst>
      <p:ext uri="{BB962C8B-B14F-4D97-AF65-F5344CB8AC3E}">
        <p14:creationId xmlns:p14="http://schemas.microsoft.com/office/powerpoint/2010/main" val="3776623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98"/>
            <a:ext cx="8229600" cy="1143000"/>
          </a:xfrm>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dirty="0" smtClean="0"/>
              <a:t>Lecture 1: Introduction</a:t>
            </a:r>
          </a:p>
          <a:p>
            <a:pPr lvl="1"/>
            <a:r>
              <a:rPr lang="en-US" dirty="0" smtClean="0"/>
              <a:t>Part 1: Intro to controls </a:t>
            </a:r>
          </a:p>
          <a:p>
            <a:pPr lvl="1"/>
            <a:r>
              <a:rPr lang="en-US" dirty="0" smtClean="0"/>
              <a:t>Part 2: System modeling</a:t>
            </a:r>
          </a:p>
          <a:p>
            <a:r>
              <a:rPr lang="en-US" dirty="0" smtClean="0"/>
              <a:t>Lecture 2: Basic Control Design</a:t>
            </a:r>
          </a:p>
          <a:p>
            <a:pPr lvl="1"/>
            <a:r>
              <a:rPr lang="en-US" dirty="0" smtClean="0"/>
              <a:t>Part 1: Feedforward</a:t>
            </a:r>
          </a:p>
          <a:p>
            <a:pPr lvl="1"/>
            <a:r>
              <a:rPr lang="en-US" dirty="0"/>
              <a:t>Part </a:t>
            </a:r>
            <a:r>
              <a:rPr lang="en-US" dirty="0" smtClean="0"/>
              <a:t>2: Feedback</a:t>
            </a:r>
          </a:p>
          <a:p>
            <a:pPr lvl="1"/>
            <a:r>
              <a:rPr lang="en-US" dirty="0" smtClean="0"/>
              <a:t>Part 3: Sensor Blending</a:t>
            </a:r>
          </a:p>
          <a:p>
            <a:r>
              <a:rPr lang="en-US" dirty="0" smtClean="0"/>
              <a:t>Lecture 3: Digital Control</a:t>
            </a:r>
          </a:p>
        </p:txBody>
      </p:sp>
      <p:sp>
        <p:nvSpPr>
          <p:cNvPr id="4" name="Slide Number Placeholder 3"/>
          <p:cNvSpPr>
            <a:spLocks noGrp="1"/>
          </p:cNvSpPr>
          <p:nvPr>
            <p:ph type="sldNum" sz="quarter" idx="12"/>
          </p:nvPr>
        </p:nvSpPr>
        <p:spPr/>
        <p:txBody>
          <a:bodyPr/>
          <a:lstStyle/>
          <a:p>
            <a:fld id="{22033EDB-169B-9A40-BDA9-44EE0641E66E}" type="slidenum">
              <a:rPr lang="en-US" smtClean="0"/>
              <a:t>2</a:t>
            </a:fld>
            <a:endParaRPr lang="en-US"/>
          </a:p>
        </p:txBody>
      </p:sp>
      <p:grpSp>
        <p:nvGrpSpPr>
          <p:cNvPr id="6" name="Group 5"/>
          <p:cNvGrpSpPr/>
          <p:nvPr/>
        </p:nvGrpSpPr>
        <p:grpSpPr>
          <a:xfrm>
            <a:off x="23813" y="0"/>
            <a:ext cx="9144000" cy="1213015"/>
            <a:chOff x="23813" y="0"/>
            <a:chExt cx="9144000" cy="1213015"/>
          </a:xfrm>
        </p:grpSpPr>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8" name="Straight Connector 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848269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Linear</a:t>
            </a:r>
          </a:p>
          <a:p>
            <a:pPr lvl="1"/>
            <a:r>
              <a:rPr lang="en-US" dirty="0"/>
              <a:t>Output is a linear combination of the </a:t>
            </a:r>
            <a:r>
              <a:rPr lang="en-US" dirty="0" smtClean="0"/>
              <a:t>inputs</a:t>
            </a:r>
          </a:p>
          <a:p>
            <a:pPr marL="457200" lvl="1" indent="0">
              <a:buNone/>
            </a:pPr>
            <a:endParaRPr lang="en-US" dirty="0"/>
          </a:p>
        </p:txBody>
      </p:sp>
      <p:sp>
        <p:nvSpPr>
          <p:cNvPr id="28" name="Rectangle 27"/>
          <p:cNvSpPr/>
          <p:nvPr/>
        </p:nvSpPr>
        <p:spPr>
          <a:xfrm>
            <a:off x="3620169" y="4218689"/>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0000"/>
                </a:solidFill>
              </a:rPr>
              <a:t>Car</a:t>
            </a:r>
            <a:endParaRPr lang="en-US" sz="3600" dirty="0">
              <a:solidFill>
                <a:srgbClr val="000000"/>
              </a:solidFill>
            </a:endParaRPr>
          </a:p>
        </p:txBody>
      </p:sp>
      <p:sp>
        <p:nvSpPr>
          <p:cNvPr id="4" name="TextBox 3"/>
          <p:cNvSpPr txBox="1"/>
          <p:nvPr/>
        </p:nvSpPr>
        <p:spPr>
          <a:xfrm>
            <a:off x="1323033" y="4162535"/>
            <a:ext cx="2196485" cy="461665"/>
          </a:xfrm>
          <a:prstGeom prst="rect">
            <a:avLst/>
          </a:prstGeom>
          <a:noFill/>
        </p:spPr>
        <p:txBody>
          <a:bodyPr wrap="none" rtlCol="0">
            <a:spAutoFit/>
          </a:bodyPr>
          <a:lstStyle/>
          <a:p>
            <a:r>
              <a:rPr lang="en-US" sz="2400" b="1" dirty="0"/>
              <a:t>a</a:t>
            </a:r>
            <a:r>
              <a:rPr lang="en-US" sz="2400" dirty="0" smtClean="0"/>
              <a:t> </a:t>
            </a:r>
            <a:r>
              <a:rPr lang="en-US" sz="2400" dirty="0"/>
              <a:t>×</a:t>
            </a:r>
            <a:r>
              <a:rPr lang="en-US" sz="2400" dirty="0" smtClean="0"/>
              <a:t> gas + </a:t>
            </a:r>
            <a:r>
              <a:rPr lang="en-US" sz="2400" b="1" dirty="0" smtClean="0"/>
              <a:t>b</a:t>
            </a:r>
            <a:r>
              <a:rPr lang="en-US" sz="2400" dirty="0" smtClean="0"/>
              <a:t> × gas</a:t>
            </a:r>
            <a:endParaRPr lang="en-US" sz="2400" dirty="0"/>
          </a:p>
        </p:txBody>
      </p:sp>
      <p:sp>
        <p:nvSpPr>
          <p:cNvPr id="30" name="TextBox 29"/>
          <p:cNvSpPr txBox="1"/>
          <p:nvPr/>
        </p:nvSpPr>
        <p:spPr>
          <a:xfrm>
            <a:off x="5325608" y="4153436"/>
            <a:ext cx="3313728" cy="461665"/>
          </a:xfrm>
          <a:prstGeom prst="rect">
            <a:avLst/>
          </a:prstGeom>
          <a:noFill/>
        </p:spPr>
        <p:txBody>
          <a:bodyPr wrap="none" rtlCol="0">
            <a:spAutoFit/>
          </a:bodyPr>
          <a:lstStyle/>
          <a:p>
            <a:r>
              <a:rPr lang="en-US" sz="2400" b="1" dirty="0"/>
              <a:t>a</a:t>
            </a:r>
            <a:r>
              <a:rPr lang="en-US" sz="2400" dirty="0" smtClean="0"/>
              <a:t> </a:t>
            </a:r>
            <a:r>
              <a:rPr lang="en-US" sz="2400" dirty="0"/>
              <a:t>×</a:t>
            </a:r>
            <a:r>
              <a:rPr lang="en-US" sz="2400" dirty="0" smtClean="0"/>
              <a:t> velocity + </a:t>
            </a:r>
            <a:r>
              <a:rPr lang="en-US" sz="2400" b="1" dirty="0" smtClean="0"/>
              <a:t>b</a:t>
            </a:r>
            <a:r>
              <a:rPr lang="en-US" sz="2400" dirty="0" smtClean="0"/>
              <a:t> </a:t>
            </a:r>
            <a:r>
              <a:rPr lang="en-US" sz="2400" dirty="0"/>
              <a:t>× </a:t>
            </a:r>
            <a:r>
              <a:rPr lang="en-US" sz="2400" dirty="0" smtClean="0"/>
              <a:t>velocity</a:t>
            </a:r>
            <a:endParaRPr lang="en-US" sz="2400" dirty="0"/>
          </a:p>
        </p:txBody>
      </p:sp>
      <p:cxnSp>
        <p:nvCxnSpPr>
          <p:cNvPr id="31" name="Straight Arrow Connector 30"/>
          <p:cNvCxnSpPr/>
          <p:nvPr/>
        </p:nvCxnSpPr>
        <p:spPr>
          <a:xfrm>
            <a:off x="2460877" y="4677672"/>
            <a:ext cx="1159292"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077327" y="4650751"/>
            <a:ext cx="1159292"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22033EDB-169B-9A40-BDA9-44EE0641E66E}" type="slidenum">
              <a:rPr lang="en-US" smtClean="0"/>
              <a:t>20</a:t>
            </a:fld>
            <a:endParaRPr lang="en-US"/>
          </a:p>
        </p:txBody>
      </p:sp>
      <p:sp>
        <p:nvSpPr>
          <p:cNvPr id="11" name="Title 1"/>
          <p:cNvSpPr txBox="1">
            <a:spLocks/>
          </p:cNvSpPr>
          <p:nvPr/>
        </p:nvSpPr>
        <p:spPr>
          <a:xfrm>
            <a:off x="911712" y="2064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     Types of control - linear</a:t>
            </a:r>
            <a:endParaRPr lang="en-US" dirty="0"/>
          </a:p>
        </p:txBody>
      </p:sp>
      <p:grpSp>
        <p:nvGrpSpPr>
          <p:cNvPr id="12" name="Group 11"/>
          <p:cNvGrpSpPr/>
          <p:nvPr/>
        </p:nvGrpSpPr>
        <p:grpSpPr>
          <a:xfrm>
            <a:off x="23813" y="0"/>
            <a:ext cx="9144000" cy="1213015"/>
            <a:chOff x="23813" y="0"/>
            <a:chExt cx="9144000" cy="1213015"/>
          </a:xfrm>
        </p:grpSpPr>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4" name="Straight Connector 13"/>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9522643"/>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Lecture 3 – Backups</a:t>
            </a:r>
            <a:endParaRPr lang="en-US" dirty="0"/>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200</a:t>
            </a:fld>
            <a:endParaRPr lang="en-US"/>
          </a:p>
        </p:txBody>
      </p:sp>
      <p:sp>
        <p:nvSpPr>
          <p:cNvPr id="6" name="TextBox 5"/>
          <p:cNvSpPr txBox="1"/>
          <p:nvPr/>
        </p:nvSpPr>
        <p:spPr>
          <a:xfrm>
            <a:off x="3915707" y="6363901"/>
            <a:ext cx="1149248" cy="369332"/>
          </a:xfrm>
          <a:prstGeom prst="rect">
            <a:avLst/>
          </a:prstGeom>
          <a:noFill/>
        </p:spPr>
        <p:txBody>
          <a:bodyPr wrap="none" rtlCol="0">
            <a:spAutoFit/>
          </a:bodyPr>
          <a:lstStyle/>
          <a:p>
            <a:r>
              <a:rPr lang="en-US" dirty="0" smtClean="0"/>
              <a:t>G1600726</a:t>
            </a:r>
            <a:endParaRPr lang="en-US" dirty="0"/>
          </a:p>
        </p:txBody>
      </p:sp>
    </p:spTree>
    <p:extLst>
      <p:ext uri="{BB962C8B-B14F-4D97-AF65-F5344CB8AC3E}">
        <p14:creationId xmlns:p14="http://schemas.microsoft.com/office/powerpoint/2010/main" val="2507200272"/>
      </p:ext>
    </p:extLst>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r>
              <a:rPr lang="en-US" dirty="0" smtClean="0">
                <a:latin typeface="Arial" charset="0"/>
              </a:rPr>
              <a:t>Oversampled Signal Flow</a:t>
            </a:r>
            <a:endParaRPr lang="en-US" dirty="0">
              <a:latin typeface="Arial" charset="0"/>
            </a:endParaRPr>
          </a:p>
        </p:txBody>
      </p:sp>
      <p:sp>
        <p:nvSpPr>
          <p:cNvPr id="4" name="Rectangle 3"/>
          <p:cNvSpPr/>
          <p:nvPr/>
        </p:nvSpPr>
        <p:spPr bwMode="auto">
          <a:xfrm>
            <a:off x="76199" y="2819400"/>
            <a:ext cx="1193845" cy="198120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Plant</a:t>
            </a:r>
            <a:endParaRPr lang="en-US" b="1" dirty="0"/>
          </a:p>
        </p:txBody>
      </p:sp>
      <p:sp>
        <p:nvSpPr>
          <p:cNvPr id="5" name="Rectangle 4"/>
          <p:cNvSpPr/>
          <p:nvPr/>
        </p:nvSpPr>
        <p:spPr bwMode="auto">
          <a:xfrm>
            <a:off x="7803580" y="2743200"/>
            <a:ext cx="1197864" cy="2057400"/>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Control and User Interface</a:t>
            </a:r>
            <a:endParaRPr lang="en-US" b="1" dirty="0"/>
          </a:p>
        </p:txBody>
      </p:sp>
      <p:sp>
        <p:nvSpPr>
          <p:cNvPr id="7" name="Rectangle 6"/>
          <p:cNvSpPr/>
          <p:nvPr/>
        </p:nvSpPr>
        <p:spPr bwMode="auto">
          <a:xfrm>
            <a:off x="708682" y="1752600"/>
            <a:ext cx="10668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Sensor</a:t>
            </a:r>
            <a:endParaRPr lang="en-US" b="1" dirty="0"/>
          </a:p>
        </p:txBody>
      </p:sp>
      <p:sp>
        <p:nvSpPr>
          <p:cNvPr id="8" name="Rectangle 7"/>
          <p:cNvSpPr/>
          <p:nvPr/>
        </p:nvSpPr>
        <p:spPr bwMode="auto">
          <a:xfrm>
            <a:off x="708682" y="5334000"/>
            <a:ext cx="10668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Actuator</a:t>
            </a:r>
            <a:endParaRPr lang="en-US" b="1" dirty="0"/>
          </a:p>
        </p:txBody>
      </p:sp>
      <p:sp>
        <p:nvSpPr>
          <p:cNvPr id="10" name="Rectangle 9"/>
          <p:cNvSpPr/>
          <p:nvPr/>
        </p:nvSpPr>
        <p:spPr bwMode="auto">
          <a:xfrm>
            <a:off x="2019190" y="1752600"/>
            <a:ext cx="509208"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AA</a:t>
            </a:r>
            <a:endParaRPr lang="en-US" b="1" dirty="0"/>
          </a:p>
        </p:txBody>
      </p:sp>
      <p:sp>
        <p:nvSpPr>
          <p:cNvPr id="11" name="Rectangle 10"/>
          <p:cNvSpPr/>
          <p:nvPr/>
        </p:nvSpPr>
        <p:spPr bwMode="auto">
          <a:xfrm>
            <a:off x="2019190" y="5334000"/>
            <a:ext cx="509208"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AI</a:t>
            </a:r>
            <a:endParaRPr lang="en-US" b="1" dirty="0"/>
          </a:p>
        </p:txBody>
      </p:sp>
      <p:sp>
        <p:nvSpPr>
          <p:cNvPr id="13" name="Rectangle 12"/>
          <p:cNvSpPr/>
          <p:nvPr/>
        </p:nvSpPr>
        <p:spPr bwMode="auto">
          <a:xfrm>
            <a:off x="5891146" y="1752600"/>
            <a:ext cx="12192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smtClean="0"/>
              <a:t>Compens-ation</a:t>
            </a:r>
            <a:r>
              <a:rPr lang="en-US" b="1" dirty="0" smtClean="0"/>
              <a:t> Filter</a:t>
            </a:r>
            <a:endParaRPr lang="en-US" b="1" dirty="0"/>
          </a:p>
        </p:txBody>
      </p:sp>
      <p:sp>
        <p:nvSpPr>
          <p:cNvPr id="14" name="Rectangle 13"/>
          <p:cNvSpPr/>
          <p:nvPr/>
        </p:nvSpPr>
        <p:spPr bwMode="auto">
          <a:xfrm>
            <a:off x="7322064" y="1752600"/>
            <a:ext cx="983736"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Matrix</a:t>
            </a:r>
            <a:endParaRPr lang="en-US" b="1" dirty="0"/>
          </a:p>
        </p:txBody>
      </p:sp>
      <p:sp>
        <p:nvSpPr>
          <p:cNvPr id="15" name="Rectangle 14"/>
          <p:cNvSpPr/>
          <p:nvPr/>
        </p:nvSpPr>
        <p:spPr bwMode="auto">
          <a:xfrm>
            <a:off x="5902583" y="5334000"/>
            <a:ext cx="12192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smtClean="0"/>
              <a:t>Compens-ation</a:t>
            </a:r>
            <a:r>
              <a:rPr lang="en-US" b="1" dirty="0" smtClean="0"/>
              <a:t> Filter</a:t>
            </a:r>
            <a:endParaRPr lang="en-US" b="1" dirty="0"/>
          </a:p>
        </p:txBody>
      </p:sp>
      <p:sp>
        <p:nvSpPr>
          <p:cNvPr id="16" name="Rectangle 15"/>
          <p:cNvSpPr/>
          <p:nvPr/>
        </p:nvSpPr>
        <p:spPr bwMode="auto">
          <a:xfrm>
            <a:off x="7322064" y="5334000"/>
            <a:ext cx="983736"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Matrix</a:t>
            </a:r>
            <a:endParaRPr lang="en-US" b="1" dirty="0"/>
          </a:p>
        </p:txBody>
      </p:sp>
      <p:sp>
        <p:nvSpPr>
          <p:cNvPr id="17" name="Rectangle 16"/>
          <p:cNvSpPr/>
          <p:nvPr/>
        </p:nvSpPr>
        <p:spPr bwMode="auto">
          <a:xfrm>
            <a:off x="3111877" y="1447800"/>
            <a:ext cx="5955923" cy="48768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bwMode="auto">
          <a:xfrm>
            <a:off x="2780088" y="1754188"/>
            <a:ext cx="6858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ADC</a:t>
            </a:r>
          </a:p>
        </p:txBody>
      </p:sp>
      <p:sp>
        <p:nvSpPr>
          <p:cNvPr id="20" name="Rectangle 19"/>
          <p:cNvSpPr/>
          <p:nvPr/>
        </p:nvSpPr>
        <p:spPr bwMode="auto">
          <a:xfrm>
            <a:off x="2810765" y="5347150"/>
            <a:ext cx="685800" cy="68580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DAC</a:t>
            </a:r>
          </a:p>
        </p:txBody>
      </p:sp>
      <p:cxnSp>
        <p:nvCxnSpPr>
          <p:cNvPr id="22" name="Straight Arrow Connector 21"/>
          <p:cNvCxnSpPr>
            <a:stCxn id="7" idx="3"/>
            <a:endCxn id="10" idx="1"/>
          </p:cNvCxnSpPr>
          <p:nvPr/>
        </p:nvCxnSpPr>
        <p:spPr bwMode="auto">
          <a:xfrm>
            <a:off x="1775482" y="2095500"/>
            <a:ext cx="24370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3"/>
            <a:endCxn id="19" idx="1"/>
          </p:cNvCxnSpPr>
          <p:nvPr/>
        </p:nvCxnSpPr>
        <p:spPr bwMode="auto">
          <a:xfrm>
            <a:off x="2528398" y="2095500"/>
            <a:ext cx="25169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9" idx="3"/>
            <a:endCxn id="45" idx="1"/>
          </p:cNvCxnSpPr>
          <p:nvPr/>
        </p:nvCxnSpPr>
        <p:spPr bwMode="auto">
          <a:xfrm>
            <a:off x="3465888" y="2097088"/>
            <a:ext cx="255985"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3" idx="3"/>
            <a:endCxn id="14" idx="1"/>
          </p:cNvCxnSpPr>
          <p:nvPr/>
        </p:nvCxnSpPr>
        <p:spPr bwMode="auto">
          <a:xfrm>
            <a:off x="7110346" y="2095500"/>
            <a:ext cx="21171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6" idx="1"/>
            <a:endCxn id="15" idx="3"/>
          </p:cNvCxnSpPr>
          <p:nvPr/>
        </p:nvCxnSpPr>
        <p:spPr bwMode="auto">
          <a:xfrm flipH="1">
            <a:off x="7121783" y="5676900"/>
            <a:ext cx="200281"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5" idx="1"/>
            <a:endCxn id="20" idx="3"/>
          </p:cNvCxnSpPr>
          <p:nvPr/>
        </p:nvCxnSpPr>
        <p:spPr bwMode="auto">
          <a:xfrm flipH="1">
            <a:off x="3496565" y="5676900"/>
            <a:ext cx="2406018" cy="13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0" idx="1"/>
            <a:endCxn id="11" idx="3"/>
          </p:cNvCxnSpPr>
          <p:nvPr/>
        </p:nvCxnSpPr>
        <p:spPr bwMode="auto">
          <a:xfrm flipH="1" flipV="1">
            <a:off x="2528398" y="5676900"/>
            <a:ext cx="282367" cy="13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1" idx="1"/>
            <a:endCxn id="8" idx="3"/>
          </p:cNvCxnSpPr>
          <p:nvPr/>
        </p:nvCxnSpPr>
        <p:spPr bwMode="auto">
          <a:xfrm flipH="1">
            <a:off x="1775482" y="5676900"/>
            <a:ext cx="24370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hape 37"/>
          <p:cNvCxnSpPr>
            <a:endCxn id="7" idx="1"/>
          </p:cNvCxnSpPr>
          <p:nvPr/>
        </p:nvCxnSpPr>
        <p:spPr bwMode="auto">
          <a:xfrm rot="5400000" flipH="1" flipV="1">
            <a:off x="273077" y="2383796"/>
            <a:ext cx="723900" cy="147309"/>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hape 39"/>
          <p:cNvCxnSpPr>
            <a:stCxn id="8" idx="1"/>
          </p:cNvCxnSpPr>
          <p:nvPr/>
        </p:nvCxnSpPr>
        <p:spPr bwMode="auto">
          <a:xfrm rot="10800000">
            <a:off x="562378" y="4800600"/>
            <a:ext cx="146304" cy="876300"/>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hape 41"/>
          <p:cNvCxnSpPr>
            <a:stCxn id="14" idx="3"/>
            <a:endCxn id="5" idx="0"/>
          </p:cNvCxnSpPr>
          <p:nvPr/>
        </p:nvCxnSpPr>
        <p:spPr bwMode="auto">
          <a:xfrm>
            <a:off x="8305800" y="2095500"/>
            <a:ext cx="96712" cy="647700"/>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hape 43"/>
          <p:cNvCxnSpPr>
            <a:endCxn id="16" idx="3"/>
          </p:cNvCxnSpPr>
          <p:nvPr/>
        </p:nvCxnSpPr>
        <p:spPr bwMode="auto">
          <a:xfrm rot="5400000">
            <a:off x="7942192" y="5164208"/>
            <a:ext cx="876300" cy="149084"/>
          </a:xfrm>
          <a:prstGeom prst="bentConnector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701" name="TextBox 49"/>
          <p:cNvSpPr txBox="1">
            <a:spLocks noChangeArrowheads="1"/>
          </p:cNvSpPr>
          <p:nvPr/>
        </p:nvSpPr>
        <p:spPr bwMode="auto">
          <a:xfrm>
            <a:off x="5257800" y="3547872"/>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t>Software</a:t>
            </a:r>
            <a:endParaRPr lang="en-US" sz="2400" b="1" dirty="0"/>
          </a:p>
        </p:txBody>
      </p:sp>
      <p:sp>
        <p:nvSpPr>
          <p:cNvPr id="46" name="Rectangle 45"/>
          <p:cNvSpPr/>
          <p:nvPr/>
        </p:nvSpPr>
        <p:spPr bwMode="auto">
          <a:xfrm>
            <a:off x="304800" y="1600200"/>
            <a:ext cx="8275638" cy="990600"/>
          </a:xfrm>
          <a:prstGeom prst="rect">
            <a:avLst/>
          </a:prstGeom>
          <a:noFill/>
          <a:ln>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p:nvSpPr>
        <p:spPr bwMode="auto">
          <a:xfrm>
            <a:off x="304800" y="5181600"/>
            <a:ext cx="8275638" cy="990600"/>
          </a:xfrm>
          <a:prstGeom prst="rect">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704" name="TextBox 49"/>
          <p:cNvSpPr txBox="1">
            <a:spLocks noChangeArrowheads="1"/>
          </p:cNvSpPr>
          <p:nvPr/>
        </p:nvSpPr>
        <p:spPr bwMode="auto">
          <a:xfrm>
            <a:off x="1459021" y="354921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t>Analog</a:t>
            </a:r>
            <a:endParaRPr lang="en-US" sz="2400" b="1" dirty="0"/>
          </a:p>
        </p:txBody>
      </p:sp>
      <p:sp>
        <p:nvSpPr>
          <p:cNvPr id="28705" name="TextBox 48"/>
          <p:cNvSpPr txBox="1">
            <a:spLocks noChangeArrowheads="1"/>
          </p:cNvSpPr>
          <p:nvPr/>
        </p:nvSpPr>
        <p:spPr bwMode="auto">
          <a:xfrm>
            <a:off x="2011470" y="2667000"/>
            <a:ext cx="220806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a:t>Measurement</a:t>
            </a:r>
          </a:p>
        </p:txBody>
      </p:sp>
      <p:sp>
        <p:nvSpPr>
          <p:cNvPr id="28706" name="TextBox 49"/>
          <p:cNvSpPr txBox="1">
            <a:spLocks noChangeArrowheads="1"/>
          </p:cNvSpPr>
          <p:nvPr/>
        </p:nvSpPr>
        <p:spPr bwMode="auto">
          <a:xfrm>
            <a:off x="2190805" y="4719935"/>
            <a:ext cx="182880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b="1" dirty="0"/>
              <a:t>Actuation</a:t>
            </a:r>
          </a:p>
        </p:txBody>
      </p:sp>
      <p:sp>
        <p:nvSpPr>
          <p:cNvPr id="45" name="Rectangle 44"/>
          <p:cNvSpPr/>
          <p:nvPr/>
        </p:nvSpPr>
        <p:spPr bwMode="auto">
          <a:xfrm>
            <a:off x="3721873" y="1755776"/>
            <a:ext cx="831526" cy="6858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Digital AA</a:t>
            </a:r>
            <a:endParaRPr lang="en-US" b="1" dirty="0"/>
          </a:p>
        </p:txBody>
      </p:sp>
      <p:sp>
        <p:nvSpPr>
          <p:cNvPr id="53" name="Rectangle 52"/>
          <p:cNvSpPr/>
          <p:nvPr/>
        </p:nvSpPr>
        <p:spPr bwMode="auto">
          <a:xfrm>
            <a:off x="3733314" y="5355968"/>
            <a:ext cx="831526" cy="6858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Digital AI</a:t>
            </a:r>
            <a:endParaRPr lang="en-US" b="1" dirty="0"/>
          </a:p>
        </p:txBody>
      </p:sp>
      <p:cxnSp>
        <p:nvCxnSpPr>
          <p:cNvPr id="56" name="Straight Arrow Connector 55"/>
          <p:cNvCxnSpPr>
            <a:stCxn id="45" idx="3"/>
            <a:endCxn id="13" idx="1"/>
          </p:cNvCxnSpPr>
          <p:nvPr/>
        </p:nvCxnSpPr>
        <p:spPr bwMode="auto">
          <a:xfrm flipV="1">
            <a:off x="4553399" y="2095500"/>
            <a:ext cx="1337747" cy="3176"/>
          </a:xfrm>
          <a:prstGeom prst="straightConnector1">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bwMode="auto">
          <a:xfrm>
            <a:off x="4701086" y="5341902"/>
            <a:ext cx="1051714" cy="6858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Up-sampling</a:t>
            </a:r>
            <a:endParaRPr lang="en-US" b="1" dirty="0"/>
          </a:p>
        </p:txBody>
      </p:sp>
      <p:sp>
        <p:nvSpPr>
          <p:cNvPr id="54" name="Rectangle 53"/>
          <p:cNvSpPr/>
          <p:nvPr/>
        </p:nvSpPr>
        <p:spPr bwMode="auto">
          <a:xfrm>
            <a:off x="4713578" y="1755776"/>
            <a:ext cx="1051714" cy="6858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t>Down-sampling</a:t>
            </a:r>
            <a:endParaRPr lang="en-US" b="1" dirty="0"/>
          </a:p>
        </p:txBody>
      </p:sp>
      <p:sp>
        <p:nvSpPr>
          <p:cNvPr id="28683" name="TextBox 28682"/>
          <p:cNvSpPr txBox="1"/>
          <p:nvPr/>
        </p:nvSpPr>
        <p:spPr>
          <a:xfrm>
            <a:off x="4450435" y="2819401"/>
            <a:ext cx="2887930" cy="461665"/>
          </a:xfrm>
          <a:prstGeom prst="rect">
            <a:avLst/>
          </a:prstGeom>
          <a:noFill/>
        </p:spPr>
        <p:txBody>
          <a:bodyPr wrap="none" rtlCol="0">
            <a:spAutoFit/>
          </a:bodyPr>
          <a:lstStyle/>
          <a:p>
            <a:r>
              <a:rPr lang="en-US" sz="2400" dirty="0" smtClean="0">
                <a:solidFill>
                  <a:schemeClr val="accent2"/>
                </a:solidFill>
              </a:rPr>
              <a:t>Decrease sample rate</a:t>
            </a:r>
            <a:endParaRPr lang="en-US" sz="2400" dirty="0">
              <a:solidFill>
                <a:schemeClr val="accent2"/>
              </a:solidFill>
            </a:endParaRPr>
          </a:p>
        </p:txBody>
      </p:sp>
      <p:cxnSp>
        <p:nvCxnSpPr>
          <p:cNvPr id="28685" name="Straight Arrow Connector 28684"/>
          <p:cNvCxnSpPr>
            <a:stCxn id="28683" idx="0"/>
            <a:endCxn id="54" idx="2"/>
          </p:cNvCxnSpPr>
          <p:nvPr/>
        </p:nvCxnSpPr>
        <p:spPr>
          <a:xfrm flipH="1" flipV="1">
            <a:off x="5239435" y="2441576"/>
            <a:ext cx="654965" cy="377825"/>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4396092" y="4325764"/>
            <a:ext cx="2784687" cy="461665"/>
          </a:xfrm>
          <a:prstGeom prst="rect">
            <a:avLst/>
          </a:prstGeom>
          <a:noFill/>
        </p:spPr>
        <p:txBody>
          <a:bodyPr wrap="none" rtlCol="0">
            <a:spAutoFit/>
          </a:bodyPr>
          <a:lstStyle/>
          <a:p>
            <a:r>
              <a:rPr lang="en-US" sz="2400" dirty="0" smtClean="0">
                <a:solidFill>
                  <a:schemeClr val="accent2"/>
                </a:solidFill>
              </a:rPr>
              <a:t>Increase sample rate</a:t>
            </a:r>
            <a:endParaRPr lang="en-US" sz="2400" dirty="0">
              <a:solidFill>
                <a:schemeClr val="accent2"/>
              </a:solidFill>
            </a:endParaRPr>
          </a:p>
        </p:txBody>
      </p:sp>
      <p:cxnSp>
        <p:nvCxnSpPr>
          <p:cNvPr id="65" name="Straight Arrow Connector 64"/>
          <p:cNvCxnSpPr>
            <a:stCxn id="64" idx="2"/>
            <a:endCxn id="59" idx="0"/>
          </p:cNvCxnSpPr>
          <p:nvPr/>
        </p:nvCxnSpPr>
        <p:spPr>
          <a:xfrm flipH="1">
            <a:off x="5226943" y="4787429"/>
            <a:ext cx="561493" cy="554473"/>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969107"/>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Arial" charset="0"/>
              </a:rPr>
              <a:t>Oversampled Signal Flow</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202</a:t>
            </a:fld>
            <a:endParaRPr lang="en-US"/>
          </a:p>
        </p:txBody>
      </p:sp>
      <p:pic>
        <p:nvPicPr>
          <p:cNvPr id="7" name="Picture 6" descr="AA_AI_Digital_filt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8" name="TextBox 7"/>
          <p:cNvSpPr txBox="1"/>
          <p:nvPr/>
        </p:nvSpPr>
        <p:spPr>
          <a:xfrm>
            <a:off x="4570027" y="4293933"/>
            <a:ext cx="1903085" cy="369332"/>
          </a:xfrm>
          <a:prstGeom prst="rect">
            <a:avLst/>
          </a:prstGeom>
          <a:noFill/>
        </p:spPr>
        <p:txBody>
          <a:bodyPr wrap="none" rtlCol="0">
            <a:spAutoFit/>
          </a:bodyPr>
          <a:lstStyle/>
          <a:p>
            <a:r>
              <a:rPr lang="en-US" dirty="0" smtClean="0"/>
              <a:t>Nyquist frequency</a:t>
            </a:r>
            <a:endParaRPr lang="en-US" dirty="0"/>
          </a:p>
        </p:txBody>
      </p:sp>
      <p:cxnSp>
        <p:nvCxnSpPr>
          <p:cNvPr id="9" name="Straight Arrow Connector 8"/>
          <p:cNvCxnSpPr>
            <a:stCxn id="8" idx="2"/>
          </p:cNvCxnSpPr>
          <p:nvPr/>
        </p:nvCxnSpPr>
        <p:spPr>
          <a:xfrm>
            <a:off x="5521570" y="4663265"/>
            <a:ext cx="951542" cy="150592"/>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086439" y="1367992"/>
            <a:ext cx="7083991" cy="369332"/>
          </a:xfrm>
          <a:prstGeom prst="rect">
            <a:avLst/>
          </a:prstGeom>
          <a:noFill/>
        </p:spPr>
        <p:txBody>
          <a:bodyPr wrap="none" rtlCol="0">
            <a:spAutoFit/>
          </a:bodyPr>
          <a:lstStyle/>
          <a:p>
            <a:r>
              <a:rPr lang="en-US" dirty="0" smtClean="0"/>
              <a:t>The ADC and DAC sample at 65536 Hz, the controller samples at 4096 Hz </a:t>
            </a:r>
            <a:endParaRPr lang="en-US" dirty="0"/>
          </a:p>
        </p:txBody>
      </p:sp>
    </p:spTree>
    <p:extLst>
      <p:ext uri="{BB962C8B-B14F-4D97-AF65-F5344CB8AC3E}">
        <p14:creationId xmlns:p14="http://schemas.microsoft.com/office/powerpoint/2010/main" val="1175954797"/>
      </p:ext>
    </p:extLst>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 Phase Loss</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203</a:t>
            </a:fld>
            <a:endParaRPr lang="en-US"/>
          </a:p>
        </p:txBody>
      </p:sp>
      <p:pic>
        <p:nvPicPr>
          <p:cNvPr id="4" name="Picture 3" descr="SamplePhaseDe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5" name="TextBox 4"/>
          <p:cNvSpPr txBox="1"/>
          <p:nvPr/>
        </p:nvSpPr>
        <p:spPr>
          <a:xfrm>
            <a:off x="4839426" y="5480679"/>
            <a:ext cx="1935634" cy="369332"/>
          </a:xfrm>
          <a:prstGeom prst="rect">
            <a:avLst/>
          </a:prstGeom>
          <a:noFill/>
        </p:spPr>
        <p:txBody>
          <a:bodyPr wrap="none" rtlCol="0">
            <a:spAutoFit/>
          </a:bodyPr>
          <a:lstStyle/>
          <a:p>
            <a:r>
              <a:rPr lang="en-US" dirty="0" smtClean="0"/>
              <a:t>Nyquist Frequency</a:t>
            </a:r>
            <a:endParaRPr lang="en-US" dirty="0"/>
          </a:p>
        </p:txBody>
      </p:sp>
      <p:cxnSp>
        <p:nvCxnSpPr>
          <p:cNvPr id="7" name="Straight Arrow Connector 6"/>
          <p:cNvCxnSpPr/>
          <p:nvPr/>
        </p:nvCxnSpPr>
        <p:spPr>
          <a:xfrm flipV="1">
            <a:off x="6775060" y="4553884"/>
            <a:ext cx="672852" cy="1086982"/>
          </a:xfrm>
          <a:prstGeom prst="straightConnector1">
            <a:avLst/>
          </a:prstGeom>
          <a:ln>
            <a:solidFill>
              <a:srgbClr val="000000"/>
            </a:solidFill>
            <a:prstDash val="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53531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204</a:t>
            </a:fld>
            <a:endParaRPr lang="en-US"/>
          </a:p>
        </p:txBody>
      </p:sp>
      <p:pic>
        <p:nvPicPr>
          <p:cNvPr id="4" name="Picture 3" descr="Screen Shot 2016-03-31 at 9.22.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3905"/>
            <a:ext cx="9144000" cy="6384095"/>
          </a:xfrm>
          <a:prstGeom prst="rect">
            <a:avLst/>
          </a:prstGeom>
        </p:spPr>
      </p:pic>
      <p:sp>
        <p:nvSpPr>
          <p:cNvPr id="5" name="TextBox 4"/>
          <p:cNvSpPr txBox="1"/>
          <p:nvPr/>
        </p:nvSpPr>
        <p:spPr>
          <a:xfrm>
            <a:off x="3741117" y="11481"/>
            <a:ext cx="1541182" cy="523220"/>
          </a:xfrm>
          <a:prstGeom prst="rect">
            <a:avLst/>
          </a:prstGeom>
          <a:noFill/>
        </p:spPr>
        <p:txBody>
          <a:bodyPr wrap="none" rtlCol="0">
            <a:spAutoFit/>
          </a:bodyPr>
          <a:lstStyle/>
          <a:p>
            <a:r>
              <a:rPr lang="en-US" sz="2800" dirty="0" smtClean="0"/>
              <a:t>ISO Block</a:t>
            </a:r>
            <a:endParaRPr lang="en-US" sz="2800" dirty="0"/>
          </a:p>
        </p:txBody>
      </p:sp>
    </p:spTree>
    <p:extLst>
      <p:ext uri="{BB962C8B-B14F-4D97-AF65-F5344CB8AC3E}">
        <p14:creationId xmlns:p14="http://schemas.microsoft.com/office/powerpoint/2010/main" val="2675040005"/>
      </p:ext>
    </p:extLst>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205</a:t>
            </a:fld>
            <a:endParaRPr lang="en-US"/>
          </a:p>
        </p:txBody>
      </p:sp>
      <p:sp>
        <p:nvSpPr>
          <p:cNvPr id="25" name="Title 4"/>
          <p:cNvSpPr>
            <a:spLocks noGrp="1"/>
          </p:cNvSpPr>
          <p:nvPr>
            <p:ph type="title"/>
          </p:nvPr>
        </p:nvSpPr>
        <p:spPr>
          <a:xfrm>
            <a:off x="457200" y="34014"/>
            <a:ext cx="8229600" cy="1143000"/>
          </a:xfrm>
        </p:spPr>
        <p:txBody>
          <a:bodyPr>
            <a:normAutofit/>
          </a:bodyPr>
          <a:lstStyle/>
          <a:p>
            <a:r>
              <a:rPr lang="en-US" dirty="0" smtClean="0"/>
              <a:t>General </a:t>
            </a:r>
            <a:r>
              <a:rPr lang="en-US" dirty="0" err="1" smtClean="0"/>
              <a:t>BackUps</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79245706"/>
      </p:ext>
    </p:extLst>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9" descr="HAM5_SusElementsOnl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725" y="890588"/>
            <a:ext cx="8761413" cy="600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quarter" idx="10"/>
          </p:nvPr>
        </p:nvSpPr>
        <p:spPr/>
        <p:txBody>
          <a:bodyPr/>
          <a:lstStyle/>
          <a:p>
            <a:pPr>
              <a:defRPr/>
            </a:pPr>
            <a:r>
              <a:rPr lang="en-US"/>
              <a:t>G1200556-v1</a:t>
            </a:r>
          </a:p>
        </p:txBody>
      </p:sp>
      <p:sp>
        <p:nvSpPr>
          <p:cNvPr id="5" name="Footer Placeholder 4"/>
          <p:cNvSpPr>
            <a:spLocks noGrp="1"/>
          </p:cNvSpPr>
          <p:nvPr>
            <p:ph type="ftr" sz="quarter" idx="11"/>
          </p:nvPr>
        </p:nvSpPr>
        <p:spPr/>
        <p:txBody>
          <a:bodyPr/>
          <a:lstStyle/>
          <a:p>
            <a:pPr>
              <a:defRPr/>
            </a:pPr>
            <a:r>
              <a:rPr lang="en-US"/>
              <a:t>J. Kissel, GWADW, May 17 2012</a:t>
            </a:r>
          </a:p>
        </p:txBody>
      </p:sp>
      <p:sp>
        <p:nvSpPr>
          <p:cNvPr id="6" name="Slide Number Placeholder 5"/>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C2E784-D059-C148-8BCE-4C27F0DF230A}" type="slidenum">
              <a:rPr lang="en-US" sz="1100">
                <a:solidFill>
                  <a:srgbClr val="898989"/>
                </a:solidFill>
                <a:latin typeface="Calibri" charset="0"/>
              </a:rPr>
              <a:pPr eaLnBrk="1" hangingPunct="1"/>
              <a:t>206</a:t>
            </a:fld>
            <a:endParaRPr lang="en-US" sz="1100">
              <a:solidFill>
                <a:srgbClr val="898989"/>
              </a:solidFill>
              <a:latin typeface="Calibri" charset="0"/>
            </a:endParaRPr>
          </a:p>
        </p:txBody>
      </p:sp>
      <p:sp>
        <p:nvSpPr>
          <p:cNvPr id="21510" name="Title 1"/>
          <p:cNvSpPr>
            <a:spLocks noGrp="1"/>
          </p:cNvSpPr>
          <p:nvPr>
            <p:ph type="title"/>
          </p:nvPr>
        </p:nvSpPr>
        <p:spPr>
          <a:xfrm>
            <a:off x="457200" y="-3175"/>
            <a:ext cx="8229600" cy="1143000"/>
          </a:xfrm>
        </p:spPr>
        <p:txBody>
          <a:bodyPr/>
          <a:lstStyle/>
          <a:p>
            <a:pPr eaLnBrk="1" hangingPunct="1"/>
            <a:r>
              <a:rPr lang="en-US" sz="3200">
                <a:latin typeface="Calibri" charset="0"/>
                <a:ea typeface="ＭＳ Ｐゴシック" charset="0"/>
                <a:cs typeface="ＭＳ Ｐゴシック" charset="0"/>
              </a:rPr>
              <a:t>Advanced LIGO</a:t>
            </a:r>
            <a:br>
              <a:rPr lang="en-US" sz="3200">
                <a:latin typeface="Calibri" charset="0"/>
                <a:ea typeface="ＭＳ Ｐゴシック" charset="0"/>
                <a:cs typeface="ＭＳ Ｐゴシック" charset="0"/>
              </a:rPr>
            </a:br>
            <a:r>
              <a:rPr lang="en-US" sz="3200">
                <a:latin typeface="Calibri" charset="0"/>
                <a:ea typeface="ＭＳ Ｐゴシック" charset="0"/>
                <a:cs typeface="ＭＳ Ｐゴシック" charset="0"/>
              </a:rPr>
              <a:t>A single output chamber is complicated!</a:t>
            </a:r>
            <a:endParaRPr lang="en-US">
              <a:latin typeface="Calibri" charset="0"/>
              <a:ea typeface="ＭＳ Ｐゴシック" charset="0"/>
              <a:cs typeface="ＭＳ Ｐゴシック" charset="0"/>
            </a:endParaRPr>
          </a:p>
        </p:txBody>
      </p:sp>
      <p:sp>
        <p:nvSpPr>
          <p:cNvPr id="21511" name="TextBox 13"/>
          <p:cNvSpPr txBox="1">
            <a:spLocks noChangeArrowheads="1"/>
          </p:cNvSpPr>
          <p:nvPr/>
        </p:nvSpPr>
        <p:spPr bwMode="auto">
          <a:xfrm>
            <a:off x="231775" y="898525"/>
            <a:ext cx="1447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i="1">
                <a:solidFill>
                  <a:srgbClr val="660066"/>
                </a:solidFill>
              </a:rPr>
              <a:t>HAM5</a:t>
            </a:r>
          </a:p>
        </p:txBody>
      </p:sp>
      <p:cxnSp>
        <p:nvCxnSpPr>
          <p:cNvPr id="21512" name="Straight Connector 59"/>
          <p:cNvCxnSpPr>
            <a:cxnSpLocks noChangeShapeType="1"/>
          </p:cNvCxnSpPr>
          <p:nvPr/>
        </p:nvCxnSpPr>
        <p:spPr bwMode="auto">
          <a:xfrm rot="10800000">
            <a:off x="4514850" y="2530475"/>
            <a:ext cx="1074738" cy="390525"/>
          </a:xfrm>
          <a:prstGeom prst="line">
            <a:avLst/>
          </a:prstGeom>
          <a:noFill/>
          <a:ln w="63500">
            <a:solidFill>
              <a:srgbClr val="FF0000"/>
            </a:solidFill>
            <a:round/>
            <a:headEnd type="none" w="sm" len="sm"/>
            <a:tailEnd type="triangle" w="lg" len="lg"/>
          </a:ln>
          <a:extLst>
            <a:ext uri="{909E8E84-426E-40dd-AFC4-6F175D3DCCD1}">
              <a14:hiddenFill xmlns:a14="http://schemas.microsoft.com/office/drawing/2010/main">
                <a:noFill/>
              </a14:hiddenFill>
            </a:ext>
          </a:extLst>
        </p:spPr>
      </p:cxnSp>
      <p:cxnSp>
        <p:nvCxnSpPr>
          <p:cNvPr id="21513" name="Straight Connector 59"/>
          <p:cNvCxnSpPr>
            <a:cxnSpLocks noChangeShapeType="1"/>
          </p:cNvCxnSpPr>
          <p:nvPr/>
        </p:nvCxnSpPr>
        <p:spPr bwMode="auto">
          <a:xfrm>
            <a:off x="5524500" y="2401888"/>
            <a:ext cx="1308100" cy="398462"/>
          </a:xfrm>
          <a:prstGeom prst="line">
            <a:avLst/>
          </a:prstGeom>
          <a:noFill/>
          <a:ln w="63500">
            <a:solidFill>
              <a:srgbClr val="FF0000"/>
            </a:solidFill>
            <a:round/>
            <a:headEnd type="none" w="sm" len="sm"/>
            <a:tailEnd type="triangle" w="lg" len="lg"/>
          </a:ln>
          <a:extLst>
            <a:ext uri="{909E8E84-426E-40dd-AFC4-6F175D3DCCD1}">
              <a14:hiddenFill xmlns:a14="http://schemas.microsoft.com/office/drawing/2010/main">
                <a:noFill/>
              </a14:hiddenFill>
            </a:ext>
          </a:extLst>
        </p:spPr>
      </p:cxnSp>
      <p:grpSp>
        <p:nvGrpSpPr>
          <p:cNvPr id="2" name="Group 35"/>
          <p:cNvGrpSpPr>
            <a:grpSpLocks/>
          </p:cNvGrpSpPr>
          <p:nvPr/>
        </p:nvGrpSpPr>
        <p:grpSpPr bwMode="auto">
          <a:xfrm>
            <a:off x="268288" y="2436813"/>
            <a:ext cx="3773487" cy="923925"/>
            <a:chOff x="268838" y="2437374"/>
            <a:chExt cx="3772197" cy="923330"/>
          </a:xfrm>
        </p:grpSpPr>
        <p:sp>
          <p:nvSpPr>
            <p:cNvPr id="12" name="Right Arrow 11"/>
            <p:cNvSpPr/>
            <p:nvPr/>
          </p:nvSpPr>
          <p:spPr bwMode="auto">
            <a:xfrm>
              <a:off x="1622512" y="2808610"/>
              <a:ext cx="2418523" cy="172926"/>
            </a:xfrm>
            <a:prstGeom prst="rightArrow">
              <a:avLst/>
            </a:prstGeom>
            <a:solidFill>
              <a:schemeClr val="bg1">
                <a:alpha val="48000"/>
              </a:schemeClr>
            </a:solidFill>
            <a:ln w="25400" cap="flat" cmpd="sng" algn="ctr">
              <a:solidFill>
                <a:srgbClr val="0000FF"/>
              </a:solidFill>
              <a:prstDash val="solid"/>
              <a:round/>
              <a:headEnd type="none" w="sm" len="sm"/>
              <a:tailEnd type="triangle" w="sm" len="sm"/>
            </a:ln>
            <a:effectLst>
              <a:outerShdw blurRad="53975" dir="2700000" sx="89000" sy="89000" algn="tl" rotWithShape="0">
                <a:schemeClr val="bg1">
                  <a:alpha val="43000"/>
                </a:schemeClr>
              </a:outerShdw>
            </a:effectLst>
          </p:spPr>
          <p:txBody>
            <a:bodyPr lIns="0" tIns="0" rIns="0" bIns="0"/>
            <a:lstStyle/>
            <a:p>
              <a:pPr eaLnBrk="0" hangingPunct="0">
                <a:defRPr/>
              </a:pPr>
              <a:endParaRPr lang="en-US">
                <a:latin typeface="Arial" pitchFamily="34" charset="0"/>
                <a:ea typeface="ＭＳ Ｐゴシック" pitchFamily="-1" charset="-128"/>
                <a:cs typeface="ＭＳ Ｐゴシック" pitchFamily="-1" charset="-128"/>
              </a:endParaRPr>
            </a:p>
          </p:txBody>
        </p:sp>
        <p:sp>
          <p:nvSpPr>
            <p:cNvPr id="21526" name="TextBox 28"/>
            <p:cNvSpPr txBox="1">
              <a:spLocks noChangeArrowheads="1"/>
            </p:cNvSpPr>
            <p:nvPr/>
          </p:nvSpPr>
          <p:spPr bwMode="auto">
            <a:xfrm>
              <a:off x="268838" y="2437374"/>
              <a:ext cx="269449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Signal Recycling</a:t>
              </a:r>
            </a:p>
            <a:p>
              <a:pPr eaLnBrk="1" hangingPunct="1"/>
              <a:r>
                <a:rPr lang="en-US" sz="1800"/>
                <a:t>Mirror</a:t>
              </a:r>
            </a:p>
            <a:p>
              <a:pPr eaLnBrk="1" hangingPunct="1"/>
              <a:r>
                <a:rPr lang="en-US" sz="1800"/>
                <a:t>Small Triple Suspension</a:t>
              </a:r>
            </a:p>
          </p:txBody>
        </p:sp>
      </p:grpSp>
      <p:grpSp>
        <p:nvGrpSpPr>
          <p:cNvPr id="3" name="Group 37"/>
          <p:cNvGrpSpPr>
            <a:grpSpLocks/>
          </p:cNvGrpSpPr>
          <p:nvPr/>
        </p:nvGrpSpPr>
        <p:grpSpPr bwMode="auto">
          <a:xfrm>
            <a:off x="5910263" y="1292225"/>
            <a:ext cx="2909887" cy="646113"/>
            <a:chOff x="5910437" y="1292696"/>
            <a:chExt cx="2909672" cy="646331"/>
          </a:xfrm>
        </p:grpSpPr>
        <p:sp>
          <p:nvSpPr>
            <p:cNvPr id="11" name="Right Arrow 10"/>
            <p:cNvSpPr/>
            <p:nvPr/>
          </p:nvSpPr>
          <p:spPr bwMode="auto">
            <a:xfrm rot="9828380">
              <a:off x="5910437" y="1646828"/>
              <a:ext cx="1065133" cy="219149"/>
            </a:xfrm>
            <a:prstGeom prst="rightArrow">
              <a:avLst/>
            </a:prstGeom>
            <a:solidFill>
              <a:schemeClr val="bg1">
                <a:alpha val="48000"/>
              </a:schemeClr>
            </a:solidFill>
            <a:ln w="25400" cap="flat" cmpd="sng" algn="ctr">
              <a:solidFill>
                <a:srgbClr val="2AFD8C"/>
              </a:solidFill>
              <a:prstDash val="solid"/>
              <a:round/>
              <a:headEnd type="none" w="sm" len="sm"/>
              <a:tailEnd type="triangle" w="sm" len="sm"/>
            </a:ln>
            <a:effectLst>
              <a:outerShdw blurRad="53975" dir="2700000" sx="89000" sy="89000" algn="tl" rotWithShape="0">
                <a:schemeClr val="bg1">
                  <a:alpha val="43000"/>
                </a:schemeClr>
              </a:outerShdw>
            </a:effectLst>
          </p:spPr>
          <p:txBody>
            <a:bodyPr lIns="0" tIns="0" rIns="0" bIns="0"/>
            <a:lstStyle/>
            <a:p>
              <a:pPr eaLnBrk="0" hangingPunct="0">
                <a:defRPr/>
              </a:pPr>
              <a:endParaRPr lang="en-US">
                <a:latin typeface="Arial" pitchFamily="34" charset="0"/>
                <a:ea typeface="ＭＳ Ｐゴシック" pitchFamily="-1" charset="-128"/>
                <a:cs typeface="ＭＳ Ｐゴシック" pitchFamily="-1" charset="-128"/>
              </a:endParaRPr>
            </a:p>
          </p:txBody>
        </p:sp>
        <p:sp>
          <p:nvSpPr>
            <p:cNvPr id="21524" name="TextBox 29"/>
            <p:cNvSpPr txBox="1">
              <a:spLocks noChangeArrowheads="1"/>
            </p:cNvSpPr>
            <p:nvPr/>
          </p:nvSpPr>
          <p:spPr bwMode="auto">
            <a:xfrm>
              <a:off x="6928996" y="1292696"/>
              <a:ext cx="1891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Signal Recycling</a:t>
              </a:r>
            </a:p>
            <a:p>
              <a:pPr eaLnBrk="1" hangingPunct="1"/>
              <a:r>
                <a:rPr lang="en-US" sz="1800"/>
                <a:t>(Mirror) 3</a:t>
              </a:r>
            </a:p>
          </p:txBody>
        </p:sp>
      </p:grpSp>
      <p:grpSp>
        <p:nvGrpSpPr>
          <p:cNvPr id="7" name="Group 36"/>
          <p:cNvGrpSpPr>
            <a:grpSpLocks/>
          </p:cNvGrpSpPr>
          <p:nvPr/>
        </p:nvGrpSpPr>
        <p:grpSpPr bwMode="auto">
          <a:xfrm>
            <a:off x="660400" y="1552575"/>
            <a:ext cx="2160588" cy="820738"/>
            <a:chOff x="660674" y="1552277"/>
            <a:chExt cx="2160756" cy="821681"/>
          </a:xfrm>
        </p:grpSpPr>
        <p:sp>
          <p:nvSpPr>
            <p:cNvPr id="13" name="Right Arrow 12"/>
            <p:cNvSpPr/>
            <p:nvPr/>
          </p:nvSpPr>
          <p:spPr bwMode="auto">
            <a:xfrm>
              <a:off x="1371929" y="2141917"/>
              <a:ext cx="1449501" cy="232041"/>
            </a:xfrm>
            <a:prstGeom prst="rightArrow">
              <a:avLst/>
            </a:prstGeom>
            <a:solidFill>
              <a:schemeClr val="bg1">
                <a:alpha val="48000"/>
              </a:schemeClr>
            </a:solidFill>
            <a:ln w="25400" cap="flat" cmpd="sng" algn="ctr">
              <a:solidFill>
                <a:schemeClr val="bg1">
                  <a:lumMod val="50000"/>
                </a:schemeClr>
              </a:solidFill>
              <a:prstDash val="solid"/>
              <a:round/>
              <a:headEnd type="none" w="sm" len="sm"/>
              <a:tailEnd type="triangle" w="sm" len="sm"/>
            </a:ln>
            <a:effectLst>
              <a:outerShdw blurRad="53975" dir="2700000" sx="89000" sy="89000" algn="tl" rotWithShape="0">
                <a:schemeClr val="bg1">
                  <a:alpha val="43000"/>
                </a:schemeClr>
              </a:outerShdw>
            </a:effectLst>
          </p:spPr>
          <p:txBody>
            <a:bodyPr lIns="0" tIns="0" rIns="0" bIns="0"/>
            <a:lstStyle/>
            <a:p>
              <a:pPr eaLnBrk="0" hangingPunct="0">
                <a:defRPr/>
              </a:pPr>
              <a:endParaRPr lang="en-US">
                <a:latin typeface="Arial" pitchFamily="34" charset="0"/>
                <a:ea typeface="ＭＳ Ｐゴシック" pitchFamily="-1" charset="-128"/>
                <a:cs typeface="ＭＳ Ｐゴシック" pitchFamily="-1" charset="-128"/>
              </a:endParaRPr>
            </a:p>
          </p:txBody>
        </p:sp>
        <p:sp>
          <p:nvSpPr>
            <p:cNvPr id="21522" name="TextBox 30"/>
            <p:cNvSpPr txBox="1">
              <a:spLocks noChangeArrowheads="1"/>
            </p:cNvSpPr>
            <p:nvPr/>
          </p:nvSpPr>
          <p:spPr bwMode="auto">
            <a:xfrm>
              <a:off x="660674" y="1552277"/>
              <a:ext cx="20968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Output Faraday</a:t>
              </a:r>
            </a:p>
            <a:p>
              <a:pPr eaLnBrk="1" hangingPunct="1"/>
              <a:r>
                <a:rPr lang="en-US" sz="1800"/>
                <a:t>Single Suspension</a:t>
              </a:r>
            </a:p>
          </p:txBody>
        </p:sp>
      </p:grpSp>
      <p:sp>
        <p:nvSpPr>
          <p:cNvPr id="32" name="TextBox 31"/>
          <p:cNvSpPr txBox="1"/>
          <p:nvPr/>
        </p:nvSpPr>
        <p:spPr>
          <a:xfrm>
            <a:off x="4995863" y="5676900"/>
            <a:ext cx="4037012" cy="954088"/>
          </a:xfrm>
          <a:prstGeom prst="rect">
            <a:avLst/>
          </a:prstGeom>
          <a:noFill/>
        </p:spPr>
        <p:txBody>
          <a:bodyPr wrap="none">
            <a:spAutoFit/>
          </a:bodyPr>
          <a:lstStyle/>
          <a:p>
            <a:pPr>
              <a:defRPr/>
            </a:pPr>
            <a:r>
              <a:rPr lang="en-US" sz="1400">
                <a:solidFill>
                  <a:schemeClr val="bg1">
                    <a:lumMod val="50000"/>
                  </a:schemeClr>
                </a:solidFill>
                <a:latin typeface="Arial" pitchFamily="-1" charset="0"/>
                <a:ea typeface="ＭＳ Ｐゴシック" pitchFamily="-1" charset="-128"/>
                <a:cs typeface="ＭＳ Ｐゴシック" pitchFamily="-1" charset="-128"/>
              </a:rPr>
              <a:t>Lots of practical stuff removed for demonstration</a:t>
            </a:r>
          </a:p>
          <a:p>
            <a:pPr>
              <a:buFont typeface="Arial"/>
              <a:buChar char="•"/>
              <a:defRPr/>
            </a:pPr>
            <a:r>
              <a:rPr lang="en-US" sz="1400">
                <a:solidFill>
                  <a:schemeClr val="bg1">
                    <a:lumMod val="50000"/>
                  </a:schemeClr>
                </a:solidFill>
                <a:latin typeface="Arial" pitchFamily="-1" charset="0"/>
                <a:ea typeface="ＭＳ Ｐゴシック" pitchFamily="-1" charset="-128"/>
                <a:cs typeface="ＭＳ Ｐゴシック" pitchFamily="-1" charset="-128"/>
              </a:rPr>
              <a:t> Vacuum chamber</a:t>
            </a:r>
          </a:p>
          <a:p>
            <a:pPr>
              <a:buFont typeface="Arial"/>
              <a:buChar char="•"/>
              <a:defRPr/>
            </a:pPr>
            <a:r>
              <a:rPr lang="en-US" sz="1400">
                <a:solidFill>
                  <a:schemeClr val="bg1">
                    <a:lumMod val="50000"/>
                  </a:schemeClr>
                </a:solidFill>
                <a:latin typeface="Arial" pitchFamily="-1" charset="0"/>
                <a:ea typeface="ＭＳ Ｐゴシック" pitchFamily="-1" charset="-128"/>
                <a:cs typeface="ＭＳ Ｐゴシック" pitchFamily="-1" charset="-128"/>
              </a:rPr>
              <a:t> SUS sensors </a:t>
            </a:r>
          </a:p>
          <a:p>
            <a:pPr>
              <a:buFont typeface="Arial"/>
              <a:buChar char="•"/>
              <a:defRPr/>
            </a:pPr>
            <a:r>
              <a:rPr lang="en-US" sz="1400">
                <a:solidFill>
                  <a:schemeClr val="bg1">
                    <a:lumMod val="50000"/>
                  </a:schemeClr>
                </a:solidFill>
                <a:latin typeface="Arial" pitchFamily="-1" charset="0"/>
                <a:ea typeface="ＭＳ Ｐゴシック" pitchFamily="-1" charset="-128"/>
                <a:cs typeface="ＭＳ Ｐゴシック" pitchFamily="-1" charset="-128"/>
              </a:rPr>
              <a:t> EQ stops, Lockers</a:t>
            </a:r>
          </a:p>
        </p:txBody>
      </p:sp>
      <p:grpSp>
        <p:nvGrpSpPr>
          <p:cNvPr id="9" name="Group 34"/>
          <p:cNvGrpSpPr>
            <a:grpSpLocks/>
          </p:cNvGrpSpPr>
          <p:nvPr/>
        </p:nvGrpSpPr>
        <p:grpSpPr bwMode="auto">
          <a:xfrm>
            <a:off x="328613" y="5502275"/>
            <a:ext cx="2693987" cy="590550"/>
            <a:chOff x="328535" y="5501592"/>
            <a:chExt cx="2694495" cy="591010"/>
          </a:xfrm>
        </p:grpSpPr>
        <p:sp>
          <p:nvSpPr>
            <p:cNvPr id="21519" name="TextBox 32"/>
            <p:cNvSpPr txBox="1">
              <a:spLocks noChangeArrowheads="1"/>
            </p:cNvSpPr>
            <p:nvPr/>
          </p:nvSpPr>
          <p:spPr bwMode="auto">
            <a:xfrm>
              <a:off x="328535" y="5723270"/>
              <a:ext cx="26944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Hydraulic Pre-Isolation</a:t>
              </a:r>
            </a:p>
          </p:txBody>
        </p:sp>
        <p:sp>
          <p:nvSpPr>
            <p:cNvPr id="34" name="Right Arrow 33"/>
            <p:cNvSpPr/>
            <p:nvPr/>
          </p:nvSpPr>
          <p:spPr bwMode="auto">
            <a:xfrm>
              <a:off x="458735" y="5501592"/>
              <a:ext cx="2418218" cy="173173"/>
            </a:xfrm>
            <a:prstGeom prst="rightArrow">
              <a:avLst/>
            </a:prstGeom>
            <a:solidFill>
              <a:schemeClr val="bg1">
                <a:alpha val="48000"/>
              </a:schemeClr>
            </a:solidFill>
            <a:ln w="25400" cap="flat" cmpd="sng" algn="ctr">
              <a:solidFill>
                <a:srgbClr val="660066"/>
              </a:solidFill>
              <a:prstDash val="solid"/>
              <a:round/>
              <a:headEnd type="none" w="sm" len="sm"/>
              <a:tailEnd type="triangle" w="sm" len="sm"/>
            </a:ln>
            <a:effectLst>
              <a:outerShdw blurRad="53975" dir="2700000" sx="89000" sy="89000" algn="tl" rotWithShape="0">
                <a:schemeClr val="bg1">
                  <a:alpha val="43000"/>
                </a:schemeClr>
              </a:outerShdw>
            </a:effectLst>
          </p:spPr>
          <p:txBody>
            <a:bodyPr lIns="0" tIns="0" rIns="0" bIns="0"/>
            <a:lstStyle/>
            <a:p>
              <a:pPr eaLnBrk="0" hangingPunct="0">
                <a:defRPr/>
              </a:pPr>
              <a:endParaRPr lang="en-US">
                <a:latin typeface="Arial" pitchFamily="34" charset="0"/>
                <a:ea typeface="ＭＳ Ｐゴシック" pitchFamily="-1" charset="-128"/>
                <a:cs typeface="ＭＳ Ｐゴシック" pitchFamily="-1" charset="-128"/>
              </a:endParaRPr>
            </a:p>
          </p:txBody>
        </p:sp>
      </p:grpSp>
    </p:spTree>
    <p:extLst>
      <p:ext uri="{BB962C8B-B14F-4D97-AF65-F5344CB8AC3E}">
        <p14:creationId xmlns:p14="http://schemas.microsoft.com/office/powerpoint/2010/main" val="315959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0" y="76200"/>
            <a:ext cx="9144000" cy="944563"/>
          </a:xfrm>
        </p:spPr>
        <p:txBody>
          <a:bodyPr>
            <a:noAutofit/>
          </a:bodyPr>
          <a:lstStyle/>
          <a:p>
            <a:r>
              <a:rPr lang="en-US" sz="3600" dirty="0" smtClean="0"/>
              <a:t>BSCs – </a:t>
            </a:r>
            <a:r>
              <a:rPr lang="en-US" sz="3600" dirty="0"/>
              <a:t>c</a:t>
            </a:r>
            <a:r>
              <a:rPr lang="en-US" sz="3600" dirty="0" smtClean="0"/>
              <a:t>ore optics</a:t>
            </a:r>
          </a:p>
        </p:txBody>
      </p:sp>
      <p:sp>
        <p:nvSpPr>
          <p:cNvPr id="27" name="Footer Placeholder 26"/>
          <p:cNvSpPr>
            <a:spLocks noGrp="1"/>
          </p:cNvSpPr>
          <p:nvPr>
            <p:ph type="ftr" sz="quarter" idx="11"/>
          </p:nvPr>
        </p:nvSpPr>
        <p:spPr>
          <a:xfrm>
            <a:off x="3124200" y="6492875"/>
            <a:ext cx="2895600" cy="365125"/>
          </a:xfrm>
        </p:spPr>
        <p:txBody>
          <a:bodyPr/>
          <a:lstStyle/>
          <a:p>
            <a:r>
              <a:rPr lang="sv-SE" smtClean="0"/>
              <a:t>24 Aug 2014 - Stanford - G1400964</a:t>
            </a:r>
            <a:endParaRPr lang="en-US" dirty="0"/>
          </a:p>
        </p:txBody>
      </p:sp>
      <p:sp>
        <p:nvSpPr>
          <p:cNvPr id="28" name="Slide Number Placeholder 27"/>
          <p:cNvSpPr>
            <a:spLocks noGrp="1"/>
          </p:cNvSpPr>
          <p:nvPr>
            <p:ph type="sldNum" sz="quarter" idx="12"/>
          </p:nvPr>
        </p:nvSpPr>
        <p:spPr>
          <a:xfrm>
            <a:off x="7010400" y="6492875"/>
            <a:ext cx="2133600" cy="365125"/>
          </a:xfrm>
        </p:spPr>
        <p:txBody>
          <a:bodyPr/>
          <a:lstStyle/>
          <a:p>
            <a:fld id="{B6F15528-21DE-4FAA-801E-634DDDAF4B2B}" type="slidenum">
              <a:rPr lang="en-US" smtClean="0"/>
              <a:pPr/>
              <a:t>207</a:t>
            </a:fld>
            <a:endParaRPr lang="en-US" dirty="0"/>
          </a:p>
        </p:txBody>
      </p:sp>
      <p:pic>
        <p:nvPicPr>
          <p:cNvPr id="32" name="Content Placeholder 30" descr="Screen Shot 2014-02-25 at 4.57.43 PM.png"/>
          <p:cNvPicPr>
            <a:picLocks noGrp="1"/>
          </p:cNvPicPr>
          <p:nvPr>
            <p:ph sz="half" idx="1"/>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ln>
            <a:noFill/>
          </a:ln>
          <a:extLst>
            <a:ext uri="{53640926-AAD7-44d8-BBD7-CCE9431645EC}">
              <a14:shadowObscured xmlns:a14="http://schemas.microsoft.com/office/drawing/2010/main"/>
            </a:ext>
          </a:extLst>
        </p:spPr>
      </p:pic>
      <p:grpSp>
        <p:nvGrpSpPr>
          <p:cNvPr id="30" name="Group 29"/>
          <p:cNvGrpSpPr/>
          <p:nvPr/>
        </p:nvGrpSpPr>
        <p:grpSpPr>
          <a:xfrm>
            <a:off x="4654550" y="1384300"/>
            <a:ext cx="4641850" cy="5321300"/>
            <a:chOff x="4654550" y="1384300"/>
            <a:chExt cx="4641850" cy="5321300"/>
          </a:xfrm>
        </p:grpSpPr>
        <p:pic>
          <p:nvPicPr>
            <p:cNvPr id="29" name="Picture 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0" y="2286000"/>
              <a:ext cx="3819647" cy="3657600"/>
            </a:xfrm>
            <a:prstGeom prst="rect">
              <a:avLst/>
            </a:prstGeom>
            <a:noFill/>
            <a:ln w="9525">
              <a:solidFill>
                <a:srgbClr val="000000"/>
              </a:solidFill>
              <a:miter lim="800000"/>
              <a:headEnd/>
              <a:tailEnd/>
            </a:ln>
          </p:spPr>
        </p:pic>
        <p:sp>
          <p:nvSpPr>
            <p:cNvPr id="27654" name="Text Box 6"/>
            <p:cNvSpPr txBox="1">
              <a:spLocks noChangeArrowheads="1"/>
            </p:cNvSpPr>
            <p:nvPr/>
          </p:nvSpPr>
          <p:spPr bwMode="auto">
            <a:xfrm>
              <a:off x="7569200" y="1384300"/>
              <a:ext cx="1727200" cy="730250"/>
            </a:xfrm>
            <a:prstGeom prst="rect">
              <a:avLst/>
            </a:prstGeom>
            <a:noFill/>
            <a:ln w="9525">
              <a:noFill/>
              <a:miter lim="800000"/>
              <a:headEnd/>
              <a:tailEnd/>
            </a:ln>
          </p:spPr>
          <p:txBody>
            <a:bodyPr>
              <a:spAutoFit/>
            </a:bodyPr>
            <a:lstStyle/>
            <a:p>
              <a:pPr algn="l" eaLnBrk="1" hangingPunct="1">
                <a:spcBef>
                  <a:spcPct val="50000"/>
                </a:spcBef>
              </a:pPr>
              <a:r>
                <a:rPr lang="en-US" sz="1400" dirty="0">
                  <a:solidFill>
                    <a:schemeClr val="tx2"/>
                  </a:solidFill>
                  <a:latin typeface="Arial" pitchFamily="34" charset="0"/>
                </a:rPr>
                <a:t>active isolation platform  (2 stages of isolation)</a:t>
              </a:r>
            </a:p>
          </p:txBody>
        </p:sp>
        <p:sp>
          <p:nvSpPr>
            <p:cNvPr id="27655" name="Text Box 7"/>
            <p:cNvSpPr txBox="1">
              <a:spLocks noChangeArrowheads="1"/>
            </p:cNvSpPr>
            <p:nvPr/>
          </p:nvSpPr>
          <p:spPr bwMode="auto">
            <a:xfrm>
              <a:off x="4654550" y="1384300"/>
              <a:ext cx="1974850" cy="738664"/>
            </a:xfrm>
            <a:prstGeom prst="rect">
              <a:avLst/>
            </a:prstGeom>
            <a:noFill/>
            <a:ln w="9525">
              <a:noFill/>
              <a:miter lim="800000"/>
              <a:headEnd/>
              <a:tailEnd/>
            </a:ln>
          </p:spPr>
          <p:txBody>
            <a:bodyPr>
              <a:spAutoFit/>
            </a:bodyPr>
            <a:lstStyle/>
            <a:p>
              <a:pPr algn="l" eaLnBrk="1" hangingPunct="1">
                <a:spcBef>
                  <a:spcPct val="50000"/>
                </a:spcBef>
              </a:pPr>
              <a:r>
                <a:rPr lang="en-US" sz="1400" dirty="0">
                  <a:solidFill>
                    <a:schemeClr val="tx2"/>
                  </a:solidFill>
                  <a:latin typeface="Arial" pitchFamily="34" charset="0"/>
                </a:rPr>
                <a:t>hydraulic external pre-isolator (HEPI)   (one stage of </a:t>
              </a:r>
              <a:r>
                <a:rPr lang="en-US" sz="1400" dirty="0" smtClean="0">
                  <a:solidFill>
                    <a:schemeClr val="tx2"/>
                  </a:solidFill>
                  <a:latin typeface="Arial" pitchFamily="34" charset="0"/>
                </a:rPr>
                <a:t>isolation)</a:t>
              </a:r>
              <a:endParaRPr lang="en-US" sz="1400" dirty="0">
                <a:solidFill>
                  <a:schemeClr val="tx2"/>
                </a:solidFill>
                <a:latin typeface="Arial" pitchFamily="34" charset="0"/>
              </a:endParaRPr>
            </a:p>
          </p:txBody>
        </p:sp>
        <p:sp>
          <p:nvSpPr>
            <p:cNvPr id="27658" name="Text Box 10"/>
            <p:cNvSpPr txBox="1">
              <a:spLocks noChangeArrowheads="1"/>
            </p:cNvSpPr>
            <p:nvPr/>
          </p:nvSpPr>
          <p:spPr bwMode="auto">
            <a:xfrm>
              <a:off x="5410200" y="5975350"/>
              <a:ext cx="2663825" cy="730250"/>
            </a:xfrm>
            <a:prstGeom prst="rect">
              <a:avLst/>
            </a:prstGeom>
            <a:noFill/>
            <a:ln w="9525">
              <a:noFill/>
              <a:miter lim="800000"/>
              <a:headEnd/>
              <a:tailEnd/>
            </a:ln>
          </p:spPr>
          <p:txBody>
            <a:bodyPr>
              <a:spAutoFit/>
            </a:bodyPr>
            <a:lstStyle/>
            <a:p>
              <a:pPr algn="l" eaLnBrk="1" hangingPunct="1">
                <a:spcBef>
                  <a:spcPct val="50000"/>
                </a:spcBef>
              </a:pPr>
              <a:r>
                <a:rPr lang="en-US" sz="1400" dirty="0">
                  <a:solidFill>
                    <a:schemeClr val="tx2"/>
                  </a:solidFill>
                  <a:latin typeface="Arial" pitchFamily="34" charset="0"/>
                </a:rPr>
                <a:t>quadruple pendulum (four stages of isolation) with monolithic silica final stage</a:t>
              </a:r>
            </a:p>
          </p:txBody>
        </p:sp>
        <p:sp>
          <p:nvSpPr>
            <p:cNvPr id="27659" name="Line 11"/>
            <p:cNvSpPr>
              <a:spLocks noChangeShapeType="1"/>
            </p:cNvSpPr>
            <p:nvPr/>
          </p:nvSpPr>
          <p:spPr bwMode="auto">
            <a:xfrm flipV="1">
              <a:off x="6629400" y="4419600"/>
              <a:ext cx="762000" cy="1600200"/>
            </a:xfrm>
            <a:prstGeom prst="line">
              <a:avLst/>
            </a:prstGeom>
            <a:noFill/>
            <a:ln w="9525">
              <a:solidFill>
                <a:schemeClr val="tx1"/>
              </a:solidFill>
              <a:round/>
              <a:headEnd/>
              <a:tailEnd type="triangle" w="med" len="med"/>
            </a:ln>
          </p:spPr>
          <p:txBody>
            <a:bodyPr/>
            <a:lstStyle/>
            <a:p>
              <a:endParaRPr lang="en-US"/>
            </a:p>
          </p:txBody>
        </p:sp>
        <p:sp>
          <p:nvSpPr>
            <p:cNvPr id="27656" name="Line 8"/>
            <p:cNvSpPr>
              <a:spLocks noChangeShapeType="1"/>
            </p:cNvSpPr>
            <p:nvPr/>
          </p:nvSpPr>
          <p:spPr bwMode="auto">
            <a:xfrm>
              <a:off x="5410200" y="2122964"/>
              <a:ext cx="152400" cy="1077436"/>
            </a:xfrm>
            <a:prstGeom prst="line">
              <a:avLst/>
            </a:prstGeom>
            <a:noFill/>
            <a:ln w="9525">
              <a:solidFill>
                <a:schemeClr val="tx1"/>
              </a:solidFill>
              <a:round/>
              <a:headEnd/>
              <a:tailEnd type="triangle" w="med" len="med"/>
            </a:ln>
          </p:spPr>
          <p:txBody>
            <a:bodyPr/>
            <a:lstStyle/>
            <a:p>
              <a:endParaRPr lang="en-US"/>
            </a:p>
          </p:txBody>
        </p:sp>
        <p:sp>
          <p:nvSpPr>
            <p:cNvPr id="27657" name="Line 9"/>
            <p:cNvSpPr>
              <a:spLocks noChangeShapeType="1"/>
            </p:cNvSpPr>
            <p:nvPr/>
          </p:nvSpPr>
          <p:spPr bwMode="auto">
            <a:xfrm flipH="1">
              <a:off x="7391400" y="1828800"/>
              <a:ext cx="152400" cy="609600"/>
            </a:xfrm>
            <a:prstGeom prst="line">
              <a:avLst/>
            </a:prstGeom>
            <a:noFill/>
            <a:ln w="9525">
              <a:solidFill>
                <a:schemeClr val="tx1"/>
              </a:solidFill>
              <a:round/>
              <a:headEnd/>
              <a:tailEnd type="triangle" w="med" len="med"/>
            </a:ln>
          </p:spPr>
          <p:txBody>
            <a:bodyPr/>
            <a:lstStyle/>
            <a:p>
              <a:endParaRPr lang="en-US"/>
            </a:p>
          </p:txBody>
        </p:sp>
      </p:grpSp>
      <p:grpSp>
        <p:nvGrpSpPr>
          <p:cNvPr id="33" name="Group 32"/>
          <p:cNvGrpSpPr/>
          <p:nvPr/>
        </p:nvGrpSpPr>
        <p:grpSpPr>
          <a:xfrm>
            <a:off x="0" y="0"/>
            <a:ext cx="9144000" cy="1264919"/>
            <a:chOff x="0" y="0"/>
            <a:chExt cx="9144000" cy="1264919"/>
          </a:xfrm>
        </p:grpSpPr>
        <p:pic>
          <p:nvPicPr>
            <p:cNvPr id="34" name="Picture 3" descr="C:\Users\Brett\Documents\Lab\LSC - LIGO Lab\Logos and Figures\LIGO Logo Extension.bmp"/>
            <p:cNvPicPr>
              <a:picLocks noChangeAspect="1" noChangeArrowheads="1"/>
            </p:cNvPicPr>
            <p:nvPr/>
          </p:nvPicPr>
          <p:blipFill>
            <a:blip r:embed="rId5"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35" name="Picture 34" descr="New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36" name="Picture 35" descr="Stanford_University_seal_2003.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943817298"/>
      </p:ext>
    </p:extLst>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G1200556-v1</a:t>
            </a:r>
          </a:p>
        </p:txBody>
      </p:sp>
      <p:sp>
        <p:nvSpPr>
          <p:cNvPr id="5" name="Footer Placeholder 4"/>
          <p:cNvSpPr>
            <a:spLocks noGrp="1"/>
          </p:cNvSpPr>
          <p:nvPr>
            <p:ph type="ftr" sz="quarter" idx="11"/>
          </p:nvPr>
        </p:nvSpPr>
        <p:spPr/>
        <p:txBody>
          <a:bodyPr/>
          <a:lstStyle/>
          <a:p>
            <a:pPr>
              <a:defRPr/>
            </a:pPr>
            <a:r>
              <a:rPr lang="en-US"/>
              <a:t>J. Kissel, GWADW, May 17 2012</a:t>
            </a:r>
          </a:p>
        </p:txBody>
      </p:sp>
      <p:sp>
        <p:nvSpPr>
          <p:cNvPr id="6" name="Slide Number Placeholder 5"/>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F21469-4DC6-9743-8D9B-5758B38641DA}" type="slidenum">
              <a:rPr lang="en-US" sz="1100">
                <a:solidFill>
                  <a:srgbClr val="898989"/>
                </a:solidFill>
                <a:latin typeface="Calibri" charset="0"/>
              </a:rPr>
              <a:pPr eaLnBrk="1" hangingPunct="1"/>
              <a:t>208</a:t>
            </a:fld>
            <a:endParaRPr lang="en-US" sz="1100">
              <a:solidFill>
                <a:srgbClr val="898989"/>
              </a:solidFill>
              <a:latin typeface="Calibri" charset="0"/>
            </a:endParaRPr>
          </a:p>
        </p:txBody>
      </p:sp>
      <p:pic>
        <p:nvPicPr>
          <p:cNvPr id="17414" name="Picture 46" descr="BSC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4200" y="1538288"/>
            <a:ext cx="5535613"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bwMode="auto">
          <a:xfrm rot="8811272">
            <a:off x="2673350" y="1474788"/>
            <a:ext cx="614363" cy="268287"/>
          </a:xfrm>
          <a:prstGeom prst="rightArrow">
            <a:avLst/>
          </a:prstGeom>
          <a:solidFill>
            <a:schemeClr val="bg1">
              <a:alpha val="48000"/>
            </a:schemeClr>
          </a:solidFill>
          <a:ln w="12700" cap="flat" cmpd="sng" algn="ctr">
            <a:solidFill>
              <a:srgbClr val="0000FF"/>
            </a:solidFill>
            <a:prstDash val="solid"/>
            <a:round/>
            <a:headEnd type="none" w="sm" len="sm"/>
            <a:tailEnd type="triangle" w="sm" len="sm"/>
          </a:ln>
          <a:effectLst>
            <a:outerShdw blurRad="53975" dir="2700000" sx="89000" sy="89000" algn="tl" rotWithShape="0">
              <a:schemeClr val="bg1">
                <a:alpha val="43000"/>
              </a:schemeClr>
            </a:outerShdw>
          </a:effectLst>
        </p:spPr>
        <p:txBody>
          <a:bodyPr lIns="0" tIns="0" rIns="0" bIns="0"/>
          <a:lstStyle/>
          <a:p>
            <a:pPr eaLnBrk="0" hangingPunct="0">
              <a:defRPr/>
            </a:pPr>
            <a:endParaRPr lang="en-US">
              <a:latin typeface="Arial" pitchFamily="34" charset="0"/>
              <a:ea typeface="ＭＳ Ｐゴシック" pitchFamily="-1" charset="-128"/>
              <a:cs typeface="ＭＳ Ｐゴシック" pitchFamily="-1" charset="-128"/>
            </a:endParaRPr>
          </a:p>
        </p:txBody>
      </p:sp>
      <p:sp>
        <p:nvSpPr>
          <p:cNvPr id="17416" name="TextBox 22"/>
          <p:cNvSpPr txBox="1">
            <a:spLocks noChangeArrowheads="1"/>
          </p:cNvSpPr>
          <p:nvPr/>
        </p:nvSpPr>
        <p:spPr bwMode="auto">
          <a:xfrm>
            <a:off x="3221038" y="1211263"/>
            <a:ext cx="352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6600"/>
                </a:solidFill>
              </a:rPr>
              <a:t>2</a:t>
            </a:r>
          </a:p>
        </p:txBody>
      </p:sp>
      <p:sp>
        <p:nvSpPr>
          <p:cNvPr id="17417" name="TextBox 23"/>
          <p:cNvSpPr txBox="1">
            <a:spLocks noChangeArrowheads="1"/>
          </p:cNvSpPr>
          <p:nvPr/>
        </p:nvSpPr>
        <p:spPr bwMode="auto">
          <a:xfrm>
            <a:off x="68263" y="1403350"/>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6600"/>
                </a:solidFill>
              </a:rPr>
              <a:t>3</a:t>
            </a:r>
          </a:p>
        </p:txBody>
      </p:sp>
      <p:sp>
        <p:nvSpPr>
          <p:cNvPr id="17418" name="TextBox 24"/>
          <p:cNvSpPr txBox="1">
            <a:spLocks noChangeArrowheads="1"/>
          </p:cNvSpPr>
          <p:nvPr/>
        </p:nvSpPr>
        <p:spPr bwMode="auto">
          <a:xfrm>
            <a:off x="2162175" y="2700338"/>
            <a:ext cx="244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rPr>
              <a:t>4</a:t>
            </a:r>
          </a:p>
        </p:txBody>
      </p:sp>
      <p:sp>
        <p:nvSpPr>
          <p:cNvPr id="17419" name="TextBox 27"/>
          <p:cNvSpPr txBox="1">
            <a:spLocks noChangeArrowheads="1"/>
          </p:cNvSpPr>
          <p:nvPr/>
        </p:nvSpPr>
        <p:spPr bwMode="auto">
          <a:xfrm>
            <a:off x="2152650" y="2986088"/>
            <a:ext cx="2746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rPr>
              <a:t>5</a:t>
            </a:r>
          </a:p>
        </p:txBody>
      </p:sp>
      <p:sp>
        <p:nvSpPr>
          <p:cNvPr id="17420" name="TextBox 28"/>
          <p:cNvSpPr txBox="1">
            <a:spLocks noChangeArrowheads="1"/>
          </p:cNvSpPr>
          <p:nvPr/>
        </p:nvSpPr>
        <p:spPr bwMode="auto">
          <a:xfrm>
            <a:off x="2155825" y="3319463"/>
            <a:ext cx="242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6</a:t>
            </a:r>
          </a:p>
        </p:txBody>
      </p:sp>
      <p:sp>
        <p:nvSpPr>
          <p:cNvPr id="17421" name="TextBox 30"/>
          <p:cNvSpPr txBox="1">
            <a:spLocks noChangeArrowheads="1"/>
          </p:cNvSpPr>
          <p:nvPr/>
        </p:nvSpPr>
        <p:spPr bwMode="auto">
          <a:xfrm>
            <a:off x="2170113" y="3924300"/>
            <a:ext cx="244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7</a:t>
            </a:r>
          </a:p>
        </p:txBody>
      </p:sp>
      <p:sp>
        <p:nvSpPr>
          <p:cNvPr id="17422" name="TextBox 31"/>
          <p:cNvSpPr txBox="1">
            <a:spLocks noChangeArrowheads="1"/>
          </p:cNvSpPr>
          <p:nvPr/>
        </p:nvSpPr>
        <p:spPr bwMode="auto">
          <a:xfrm>
            <a:off x="36513" y="2208213"/>
            <a:ext cx="398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6600"/>
                </a:solidFill>
              </a:rPr>
              <a:t>1</a:t>
            </a:r>
          </a:p>
        </p:txBody>
      </p:sp>
      <p:sp>
        <p:nvSpPr>
          <p:cNvPr id="17" name="Right Arrow 16"/>
          <p:cNvSpPr/>
          <p:nvPr/>
        </p:nvSpPr>
        <p:spPr bwMode="auto">
          <a:xfrm rot="11524054" flipH="1">
            <a:off x="3175" y="2535238"/>
            <a:ext cx="439738" cy="334962"/>
          </a:xfrm>
          <a:prstGeom prst="rightArrow">
            <a:avLst/>
          </a:prstGeom>
          <a:solidFill>
            <a:schemeClr val="bg1">
              <a:alpha val="48000"/>
            </a:schemeClr>
          </a:solidFill>
          <a:ln w="12700" cap="flat" cmpd="sng" algn="ctr">
            <a:solidFill>
              <a:srgbClr val="391C02"/>
            </a:solidFill>
            <a:prstDash val="solid"/>
            <a:round/>
            <a:headEnd type="none" w="sm" len="sm"/>
            <a:tailEnd type="triangle" w="sm" len="sm"/>
          </a:ln>
          <a:effectLst>
            <a:outerShdw blurRad="53975" dir="2700000" sx="89000" sy="89000" algn="tl" rotWithShape="0">
              <a:schemeClr val="bg1">
                <a:alpha val="43000"/>
              </a:schemeClr>
            </a:outerShdw>
          </a:effectLst>
        </p:spPr>
        <p:txBody>
          <a:bodyPr lIns="0" tIns="0" rIns="0" bIns="0"/>
          <a:lstStyle/>
          <a:p>
            <a:pPr eaLnBrk="0" hangingPunct="0">
              <a:defRPr/>
            </a:pPr>
            <a:endParaRPr lang="en-US">
              <a:latin typeface="Arial" pitchFamily="34" charset="0"/>
              <a:ea typeface="ＭＳ Ｐゴシック" pitchFamily="-1" charset="-128"/>
              <a:cs typeface="ＭＳ Ｐゴシック" pitchFamily="-1" charset="-128"/>
            </a:endParaRPr>
          </a:p>
        </p:txBody>
      </p:sp>
      <p:sp>
        <p:nvSpPr>
          <p:cNvPr id="18" name="Right Arrow 17"/>
          <p:cNvSpPr/>
          <p:nvPr/>
        </p:nvSpPr>
        <p:spPr bwMode="auto">
          <a:xfrm rot="186538">
            <a:off x="466725" y="1506538"/>
            <a:ext cx="1174750" cy="268287"/>
          </a:xfrm>
          <a:prstGeom prst="rightArrow">
            <a:avLst/>
          </a:prstGeom>
          <a:solidFill>
            <a:schemeClr val="bg1">
              <a:alpha val="48000"/>
            </a:schemeClr>
          </a:solidFill>
          <a:ln w="12700" cap="flat" cmpd="sng" algn="ctr">
            <a:solidFill>
              <a:srgbClr val="0000FF"/>
            </a:solidFill>
            <a:prstDash val="solid"/>
            <a:round/>
            <a:headEnd type="none" w="sm" len="sm"/>
            <a:tailEnd type="triangle" w="sm" len="sm"/>
          </a:ln>
          <a:effectLst>
            <a:outerShdw blurRad="53975" dir="2700000" sx="89000" sy="89000" algn="tl" rotWithShape="0">
              <a:schemeClr val="bg1">
                <a:alpha val="43000"/>
              </a:schemeClr>
            </a:outerShdw>
          </a:effectLst>
        </p:spPr>
        <p:txBody>
          <a:bodyPr lIns="0" tIns="0" rIns="0" bIns="0"/>
          <a:lstStyle/>
          <a:p>
            <a:pPr eaLnBrk="0" hangingPunct="0">
              <a:defRPr/>
            </a:pPr>
            <a:endParaRPr lang="en-US">
              <a:latin typeface="Arial" pitchFamily="34" charset="0"/>
              <a:ea typeface="ＭＳ Ｐゴシック" pitchFamily="-1" charset="-128"/>
              <a:cs typeface="ＭＳ Ｐゴシック" pitchFamily="-1" charset="-128"/>
            </a:endParaRPr>
          </a:p>
        </p:txBody>
      </p:sp>
      <p:cxnSp>
        <p:nvCxnSpPr>
          <p:cNvPr id="17425" name="Straight Connector 58"/>
          <p:cNvCxnSpPr>
            <a:cxnSpLocks noChangeShapeType="1"/>
          </p:cNvCxnSpPr>
          <p:nvPr/>
        </p:nvCxnSpPr>
        <p:spPr bwMode="auto">
          <a:xfrm>
            <a:off x="2720975" y="4130675"/>
            <a:ext cx="523875" cy="4763"/>
          </a:xfrm>
          <a:prstGeom prst="line">
            <a:avLst/>
          </a:prstGeom>
          <a:noFill/>
          <a:ln w="63500">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17426" name="Straight Connector 59"/>
          <p:cNvCxnSpPr>
            <a:cxnSpLocks noChangeShapeType="1"/>
          </p:cNvCxnSpPr>
          <p:nvPr/>
        </p:nvCxnSpPr>
        <p:spPr bwMode="auto">
          <a:xfrm>
            <a:off x="3865563" y="4125913"/>
            <a:ext cx="469900" cy="3175"/>
          </a:xfrm>
          <a:prstGeom prst="line">
            <a:avLst/>
          </a:prstGeom>
          <a:noFill/>
          <a:ln w="63500">
            <a:solidFill>
              <a:srgbClr val="FF0000"/>
            </a:solidFill>
            <a:round/>
            <a:headEnd type="none" w="sm" len="sm"/>
            <a:tailEnd type="triangle" w="lg" len="lg"/>
          </a:ln>
          <a:extLst>
            <a:ext uri="{909E8E84-426E-40dd-AFC4-6F175D3DCCD1}">
              <a14:hiddenFill xmlns:a14="http://schemas.microsoft.com/office/drawing/2010/main">
                <a:noFill/>
              </a14:hiddenFill>
            </a:ext>
          </a:extLst>
        </p:spPr>
      </p:cxnSp>
      <p:graphicFrame>
        <p:nvGraphicFramePr>
          <p:cNvPr id="17410" name="Object 2"/>
          <p:cNvGraphicFramePr>
            <a:graphicFrameLocks noChangeAspect="1"/>
          </p:cNvGraphicFramePr>
          <p:nvPr/>
        </p:nvGraphicFramePr>
        <p:xfrm>
          <a:off x="2370138" y="4349750"/>
          <a:ext cx="503237" cy="249238"/>
        </p:xfrm>
        <a:graphic>
          <a:graphicData uri="http://schemas.openxmlformats.org/presentationml/2006/ole">
            <mc:AlternateContent xmlns:mc="http://schemas.openxmlformats.org/markup-compatibility/2006">
              <mc:Choice xmlns:v="urn:schemas-microsoft-com:vml" Requires="v">
                <p:oleObj spid="_x0000_s503064" name="Equation" r:id="rId5" imgW="241300" imgH="127000" progId="Equation.3">
                  <p:embed/>
                </p:oleObj>
              </mc:Choice>
              <mc:Fallback>
                <p:oleObj name="Equation" r:id="rId5" imgW="241300" imgH="127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0138" y="4349750"/>
                        <a:ext cx="503237" cy="24923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7427" name="Title 1"/>
          <p:cNvSpPr>
            <a:spLocks noGrp="1"/>
          </p:cNvSpPr>
          <p:nvPr>
            <p:ph type="title"/>
          </p:nvPr>
        </p:nvSpPr>
        <p:spPr>
          <a:xfrm>
            <a:off x="457200" y="-182563"/>
            <a:ext cx="8229600" cy="1143001"/>
          </a:xfrm>
        </p:spPr>
        <p:txBody>
          <a:bodyPr/>
          <a:lstStyle/>
          <a:p>
            <a:pPr eaLnBrk="1" hangingPunct="1"/>
            <a:r>
              <a:rPr lang="en-US" sz="3600">
                <a:latin typeface="Calibri" charset="0"/>
                <a:ea typeface="ＭＳ Ｐゴシック" charset="0"/>
                <a:cs typeface="ＭＳ Ｐゴシック" charset="0"/>
              </a:rPr>
              <a:t>Hybrid Systems</a:t>
            </a:r>
            <a:r>
              <a:rPr lang="en-US" sz="4000">
                <a:latin typeface="Calibri" charset="0"/>
                <a:ea typeface="ＭＳ Ｐゴシック" charset="0"/>
                <a:cs typeface="ＭＳ Ｐゴシック" charset="0"/>
              </a:rPr>
              <a:t/>
            </a:r>
            <a:br>
              <a:rPr lang="en-US" sz="4000">
                <a:latin typeface="Calibri" charset="0"/>
                <a:ea typeface="ＭＳ Ｐゴシック" charset="0"/>
                <a:cs typeface="ＭＳ Ｐゴシック" charset="0"/>
              </a:rPr>
            </a:br>
            <a:r>
              <a:rPr lang="en-US" sz="2800">
                <a:latin typeface="Calibri" charset="0"/>
                <a:ea typeface="ＭＳ Ｐゴシック" charset="0"/>
                <a:cs typeface="ＭＳ Ｐゴシック" charset="0"/>
              </a:rPr>
              <a:t>Advanced LIGO - The Design</a:t>
            </a:r>
            <a:endParaRPr lang="en-US" sz="4000">
              <a:latin typeface="Calibri" charset="0"/>
              <a:ea typeface="ＭＳ Ｐゴシック" charset="0"/>
              <a:cs typeface="ＭＳ Ｐゴシック" charset="0"/>
            </a:endParaRPr>
          </a:p>
        </p:txBody>
      </p:sp>
      <p:sp>
        <p:nvSpPr>
          <p:cNvPr id="17428" name="TextBox 24"/>
          <p:cNvSpPr txBox="1">
            <a:spLocks noChangeArrowheads="1"/>
          </p:cNvSpPr>
          <p:nvPr/>
        </p:nvSpPr>
        <p:spPr bwMode="auto">
          <a:xfrm>
            <a:off x="2722563" y="2705100"/>
            <a:ext cx="244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rPr>
              <a:t>4</a:t>
            </a:r>
          </a:p>
        </p:txBody>
      </p:sp>
      <p:sp>
        <p:nvSpPr>
          <p:cNvPr id="17429" name="TextBox 27"/>
          <p:cNvSpPr txBox="1">
            <a:spLocks noChangeArrowheads="1"/>
          </p:cNvSpPr>
          <p:nvPr/>
        </p:nvSpPr>
        <p:spPr bwMode="auto">
          <a:xfrm>
            <a:off x="2713038" y="2990850"/>
            <a:ext cx="2746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rPr>
              <a:t>5</a:t>
            </a:r>
          </a:p>
        </p:txBody>
      </p:sp>
      <p:sp>
        <p:nvSpPr>
          <p:cNvPr id="17430" name="TextBox 28"/>
          <p:cNvSpPr txBox="1">
            <a:spLocks noChangeArrowheads="1"/>
          </p:cNvSpPr>
          <p:nvPr/>
        </p:nvSpPr>
        <p:spPr bwMode="auto">
          <a:xfrm>
            <a:off x="2716213" y="3324225"/>
            <a:ext cx="242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6</a:t>
            </a:r>
          </a:p>
        </p:txBody>
      </p:sp>
      <p:sp>
        <p:nvSpPr>
          <p:cNvPr id="17431" name="TextBox 30"/>
          <p:cNvSpPr txBox="1">
            <a:spLocks noChangeArrowheads="1"/>
          </p:cNvSpPr>
          <p:nvPr/>
        </p:nvSpPr>
        <p:spPr bwMode="auto">
          <a:xfrm>
            <a:off x="2730500" y="3929063"/>
            <a:ext cx="244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7</a:t>
            </a:r>
          </a:p>
        </p:txBody>
      </p:sp>
      <p:sp>
        <p:nvSpPr>
          <p:cNvPr id="17432" name="TextBox 32"/>
          <p:cNvSpPr txBox="1">
            <a:spLocks noChangeArrowheads="1"/>
          </p:cNvSpPr>
          <p:nvPr/>
        </p:nvSpPr>
        <p:spPr bwMode="auto">
          <a:xfrm>
            <a:off x="4292600" y="992188"/>
            <a:ext cx="485775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200"/>
              </a:spcAft>
              <a:buFont typeface="Arial" charset="0"/>
              <a:buChar char="•"/>
            </a:pPr>
            <a:r>
              <a:rPr lang="en-US" sz="1400"/>
              <a:t> 7 Stages of Isolation</a:t>
            </a:r>
          </a:p>
          <a:p>
            <a:pPr lvl="1" eaLnBrk="1" hangingPunct="1">
              <a:spcAft>
                <a:spcPts val="1200"/>
              </a:spcAft>
              <a:buFont typeface="Arial" charset="0"/>
              <a:buChar char="•"/>
            </a:pPr>
            <a:r>
              <a:rPr lang="en-US" sz="1200"/>
              <a:t> Hydraulic Preisolation</a:t>
            </a:r>
            <a:endParaRPr lang="en-US" sz="1100"/>
          </a:p>
          <a:p>
            <a:pPr lvl="1" eaLnBrk="1" hangingPunct="1">
              <a:spcAft>
                <a:spcPts val="1200"/>
              </a:spcAft>
              <a:buFont typeface="Arial" charset="0"/>
              <a:buChar char="•"/>
            </a:pPr>
            <a:r>
              <a:rPr lang="en-US" sz="1200"/>
              <a:t> Blade spring and wire flexures</a:t>
            </a:r>
          </a:p>
          <a:p>
            <a:pPr lvl="1" eaLnBrk="1" hangingPunct="1">
              <a:spcAft>
                <a:spcPts val="1200"/>
              </a:spcAft>
              <a:buFont typeface="Arial" charset="0"/>
              <a:buChar char="•"/>
            </a:pPr>
            <a:r>
              <a:rPr lang="en-US" sz="1200"/>
              <a:t> Monolithic Final Stage</a:t>
            </a:r>
          </a:p>
          <a:p>
            <a:pPr eaLnBrk="1" hangingPunct="1">
              <a:spcAft>
                <a:spcPts val="1200"/>
              </a:spcAft>
              <a:buFont typeface="Arial" charset="0"/>
              <a:buChar char="•"/>
            </a:pPr>
            <a:r>
              <a:rPr lang="en-US" sz="1400"/>
              <a:t> 6 DOF sensing on stages 1 – 4, 3 DOF on 5 – 6 </a:t>
            </a:r>
          </a:p>
          <a:p>
            <a:pPr lvl="1" eaLnBrk="1" hangingPunct="1">
              <a:spcAft>
                <a:spcPts val="1200"/>
              </a:spcAft>
              <a:buFont typeface="Arial" charset="0"/>
              <a:buChar char="•"/>
            </a:pPr>
            <a:r>
              <a:rPr lang="en-US" sz="1400"/>
              <a:t> </a:t>
            </a:r>
            <a:r>
              <a:rPr lang="en-US" sz="1200"/>
              <a:t>Inertial and displacement on stages 1-3</a:t>
            </a:r>
          </a:p>
          <a:p>
            <a:pPr lvl="1" eaLnBrk="1" hangingPunct="1">
              <a:spcAft>
                <a:spcPts val="1200"/>
              </a:spcAft>
              <a:buFont typeface="Arial" charset="0"/>
              <a:buChar char="•"/>
            </a:pPr>
            <a:r>
              <a:rPr lang="en-US" sz="1200"/>
              <a:t> Displacement only on stages 4 - 6</a:t>
            </a:r>
          </a:p>
          <a:p>
            <a:pPr eaLnBrk="1" hangingPunct="1">
              <a:spcAft>
                <a:spcPts val="1200"/>
              </a:spcAft>
              <a:buFont typeface="Arial" charset="0"/>
              <a:buChar char="•"/>
            </a:pPr>
            <a:r>
              <a:rPr lang="en-US" sz="1400"/>
              <a:t> 6 DOF DC - 1kHz actuation on Stages 1 – 4, 3 DOF on 5 - 7 </a:t>
            </a:r>
          </a:p>
          <a:p>
            <a:pPr eaLnBrk="1" hangingPunct="1">
              <a:spcAft>
                <a:spcPts val="1200"/>
              </a:spcAft>
              <a:buFont typeface="Arial" charset="0"/>
              <a:buChar char="•"/>
            </a:pPr>
            <a:r>
              <a:rPr lang="en-US" sz="1400"/>
              <a:t> (6+6+6+[3*6+4]) = 40 out of 42 Trans./Rot. resonant modes sensed and controlled</a:t>
            </a:r>
          </a:p>
          <a:p>
            <a:pPr eaLnBrk="1" hangingPunct="1">
              <a:spcAft>
                <a:spcPts val="1200"/>
              </a:spcAft>
              <a:buFont typeface="Arial" charset="0"/>
              <a:buChar char="•"/>
            </a:pPr>
            <a:r>
              <a:rPr lang="en-US" sz="1400"/>
              <a:t> Many-control-loop system</a:t>
            </a:r>
          </a:p>
          <a:p>
            <a:pPr lvl="1" eaLnBrk="1" hangingPunct="1">
              <a:spcAft>
                <a:spcPts val="1200"/>
              </a:spcAft>
              <a:buFont typeface="Arial" charset="0"/>
              <a:buChar char="•"/>
            </a:pPr>
            <a:r>
              <a:rPr lang="en-US" sz="1200"/>
              <a:t> Sensor blending, Feed back, Feed forward, Sensor Correction, Heirarchical control</a:t>
            </a:r>
          </a:p>
          <a:p>
            <a:pPr eaLnBrk="1" hangingPunct="1">
              <a:spcAft>
                <a:spcPts val="1200"/>
              </a:spcAft>
              <a:buFont typeface="Arial" charset="0"/>
              <a:buChar char="•"/>
            </a:pPr>
            <a:r>
              <a:rPr lang="en-US" sz="1400"/>
              <a:t> Versatile 800 kg payload</a:t>
            </a:r>
          </a:p>
          <a:p>
            <a:pPr eaLnBrk="1" hangingPunct="1">
              <a:spcAft>
                <a:spcPts val="1200"/>
              </a:spcAft>
              <a:buFont typeface="Arial" charset="0"/>
              <a:buChar char="•"/>
            </a:pPr>
            <a:r>
              <a:rPr lang="en-US" sz="1400"/>
              <a:t> </a:t>
            </a:r>
            <a:r>
              <a:rPr lang="en-US" sz="1400" b="1"/>
              <a:t>Stage 1 – 3 </a:t>
            </a:r>
            <a:r>
              <a:rPr lang="ja-JP" altLang="en-US" sz="1400" b="1"/>
              <a:t>“</a:t>
            </a:r>
            <a:r>
              <a:rPr lang="en-US" sz="1400" b="1"/>
              <a:t>Performance limited by sensor noise,</a:t>
            </a:r>
            <a:r>
              <a:rPr lang="ja-JP" altLang="en-US" sz="1400" b="1"/>
              <a:t>”</a:t>
            </a:r>
            <a:r>
              <a:rPr lang="en-US" sz="1400" b="1"/>
              <a:t> Stage 4 – 7 </a:t>
            </a:r>
            <a:r>
              <a:rPr lang="ja-JP" altLang="en-US" sz="1400" b="1"/>
              <a:t>“</a:t>
            </a:r>
            <a:r>
              <a:rPr lang="en-US" sz="1400" b="1"/>
              <a:t>Performance limited by direct transmission of platform motion</a:t>
            </a:r>
            <a:r>
              <a:rPr lang="ja-JP" altLang="en-US" sz="1400" b="1"/>
              <a:t>”</a:t>
            </a:r>
            <a:r>
              <a:rPr lang="en-US" sz="1400" b="1"/>
              <a:t>  </a:t>
            </a:r>
          </a:p>
        </p:txBody>
      </p:sp>
    </p:spTree>
    <p:extLst>
      <p:ext uri="{BB962C8B-B14F-4D97-AF65-F5344CB8AC3E}">
        <p14:creationId xmlns:p14="http://schemas.microsoft.com/office/powerpoint/2010/main" val="3008891760"/>
      </p:ext>
    </p:extLst>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1" descr="dispsensornois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1139825"/>
            <a:ext cx="6683375"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title"/>
          </p:nvPr>
        </p:nvSpPr>
        <p:spPr>
          <a:xfrm>
            <a:off x="457200" y="-3175"/>
            <a:ext cx="8229600" cy="1143000"/>
          </a:xfrm>
        </p:spPr>
        <p:txBody>
          <a:bodyPr>
            <a:normAutofit fontScale="90000"/>
          </a:bodyPr>
          <a:lstStyle/>
          <a:p>
            <a:pPr eaLnBrk="1" hangingPunct="1"/>
            <a:r>
              <a:rPr lang="en-US" sz="4000">
                <a:latin typeface="Calibri" charset="0"/>
                <a:ea typeface="ＭＳ Ｐゴシック" charset="0"/>
                <a:cs typeface="ＭＳ Ｐゴシック" charset="0"/>
              </a:rPr>
              <a:t>Sensor Noise</a:t>
            </a:r>
            <a:r>
              <a:rPr lang="en-US">
                <a:latin typeface="Calibri" charset="0"/>
                <a:ea typeface="ＭＳ Ｐゴシック" charset="0"/>
                <a:cs typeface="ＭＳ Ｐゴシック" charset="0"/>
              </a:rPr>
              <a:t/>
            </a:r>
            <a:br>
              <a:rPr lang="en-US">
                <a:latin typeface="Calibri" charset="0"/>
                <a:ea typeface="ＭＳ Ｐゴシック" charset="0"/>
                <a:cs typeface="ＭＳ Ｐゴシック" charset="0"/>
              </a:rPr>
            </a:br>
            <a:r>
              <a:rPr lang="en-US" sz="3200">
                <a:latin typeface="Calibri" charset="0"/>
                <a:ea typeface="ＭＳ Ｐゴシック" charset="0"/>
                <a:cs typeface="ＭＳ Ｐゴシック" charset="0"/>
              </a:rPr>
              <a:t>Displacement Sensors</a:t>
            </a:r>
            <a:endParaRPr lang="en-US">
              <a:latin typeface="Calibri" charset="0"/>
              <a:ea typeface="ＭＳ Ｐゴシック" charset="0"/>
              <a:cs typeface="ＭＳ Ｐゴシック" charset="0"/>
            </a:endParaRPr>
          </a:p>
        </p:txBody>
      </p:sp>
      <p:sp>
        <p:nvSpPr>
          <p:cNvPr id="4" name="Date Placeholder 3"/>
          <p:cNvSpPr>
            <a:spLocks noGrp="1"/>
          </p:cNvSpPr>
          <p:nvPr>
            <p:ph type="dt" sz="quarter" idx="10"/>
          </p:nvPr>
        </p:nvSpPr>
        <p:spPr>
          <a:xfrm>
            <a:off x="0" y="6470603"/>
            <a:ext cx="2133600" cy="365125"/>
          </a:xfrm>
        </p:spPr>
        <p:txBody>
          <a:bodyPr/>
          <a:lstStyle/>
          <a:p>
            <a:pPr>
              <a:defRPr/>
            </a:pPr>
            <a:r>
              <a:rPr lang="en-US"/>
              <a:t>G1200556-v1</a:t>
            </a:r>
          </a:p>
        </p:txBody>
      </p:sp>
      <p:sp>
        <p:nvSpPr>
          <p:cNvPr id="5" name="Footer Placeholder 4"/>
          <p:cNvSpPr>
            <a:spLocks noGrp="1"/>
          </p:cNvSpPr>
          <p:nvPr>
            <p:ph type="ftr" sz="quarter" idx="11"/>
          </p:nvPr>
        </p:nvSpPr>
        <p:spPr/>
        <p:txBody>
          <a:bodyPr/>
          <a:lstStyle/>
          <a:p>
            <a:pPr>
              <a:defRPr/>
            </a:pPr>
            <a:r>
              <a:rPr lang="en-US"/>
              <a:t>J. Kissel, GWADW, May 17 2012</a:t>
            </a:r>
          </a:p>
        </p:txBody>
      </p:sp>
      <p:sp>
        <p:nvSpPr>
          <p:cNvPr id="6" name="Slide Number Placeholder 5"/>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0D16A5-D350-7147-B15F-6C7EE3EDA4EB}" type="slidenum">
              <a:rPr lang="en-US" sz="1100">
                <a:solidFill>
                  <a:srgbClr val="898989"/>
                </a:solidFill>
                <a:latin typeface="Calibri" charset="0"/>
              </a:rPr>
              <a:pPr eaLnBrk="1" hangingPunct="1"/>
              <a:t>209</a:t>
            </a:fld>
            <a:endParaRPr lang="en-US" sz="1100">
              <a:solidFill>
                <a:srgbClr val="898989"/>
              </a:solidFill>
              <a:latin typeface="Calibri" charset="0"/>
            </a:endParaRPr>
          </a:p>
        </p:txBody>
      </p:sp>
      <p:pic>
        <p:nvPicPr>
          <p:cNvPr id="26631" name="Picture 7" descr="euclidpictur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7788" y="4918075"/>
            <a:ext cx="1392237" cy="1050925"/>
          </a:xfrm>
          <a:prstGeom prst="rect">
            <a:avLst/>
          </a:prstGeom>
          <a:noFill/>
          <a:ln w="50800">
            <a:solidFill>
              <a:srgbClr val="595959"/>
            </a:solidFill>
            <a:miter lim="800000"/>
            <a:headEnd/>
            <a:tailEnd/>
          </a:ln>
          <a:extLst>
            <a:ext uri="{909E8E84-426E-40dd-AFC4-6F175D3DCCD1}">
              <a14:hiddenFill xmlns:a14="http://schemas.microsoft.com/office/drawing/2010/main">
                <a:solidFill>
                  <a:srgbClr val="FFFFFF"/>
                </a:solidFill>
              </a14:hiddenFill>
            </a:ext>
          </a:extLst>
        </p:spPr>
      </p:pic>
      <p:pic>
        <p:nvPicPr>
          <p:cNvPr id="26632" name="Picture 10" descr="AOSE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70813" y="2698750"/>
            <a:ext cx="1282700" cy="1362075"/>
          </a:xfrm>
          <a:prstGeom prst="rect">
            <a:avLst/>
          </a:prstGeom>
          <a:noFill/>
          <a:ln w="50800">
            <a:solidFill>
              <a:srgbClr val="C7099C"/>
            </a:solidFill>
            <a:miter lim="800000"/>
            <a:headEnd/>
            <a:tailEnd/>
          </a:ln>
          <a:extLst>
            <a:ext uri="{909E8E84-426E-40dd-AFC4-6F175D3DCCD1}">
              <a14:hiddenFill xmlns:a14="http://schemas.microsoft.com/office/drawing/2010/main">
                <a:solidFill>
                  <a:srgbClr val="FFFFFF"/>
                </a:solidFill>
              </a14:hiddenFill>
            </a:ext>
          </a:extLst>
        </p:spPr>
      </p:pic>
      <p:pic>
        <p:nvPicPr>
          <p:cNvPr id="26633" name="Picture 11" descr="IP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138" y="787400"/>
            <a:ext cx="1252537" cy="1227138"/>
          </a:xfrm>
          <a:prstGeom prst="rect">
            <a:avLst/>
          </a:prstGeom>
          <a:noFill/>
          <a:ln w="508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6634" name="Picture 12" descr="CP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625" y="3960813"/>
            <a:ext cx="1033463" cy="1377950"/>
          </a:xfrm>
          <a:prstGeom prst="rect">
            <a:avLst/>
          </a:prstGeom>
          <a:noFill/>
          <a:ln w="50800">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35" name="Picture 13" descr="LVDT.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00" y="2135188"/>
            <a:ext cx="1114425" cy="1327150"/>
          </a:xfrm>
          <a:prstGeom prst="rect">
            <a:avLst/>
          </a:prstGeom>
          <a:noFill/>
          <a:ln w="50800">
            <a:solidFill>
              <a:srgbClr val="DBC91D"/>
            </a:solidFill>
            <a:miter lim="800000"/>
            <a:headEnd/>
            <a:tailEnd/>
          </a:ln>
          <a:extLst>
            <a:ext uri="{909E8E84-426E-40dd-AFC4-6F175D3DCCD1}">
              <a14:hiddenFill xmlns:a14="http://schemas.microsoft.com/office/drawing/2010/main">
                <a:solidFill>
                  <a:srgbClr val="FFFFFF"/>
                </a:solidFill>
              </a14:hiddenFill>
            </a:ext>
          </a:extLst>
        </p:spPr>
      </p:pic>
      <p:pic>
        <p:nvPicPr>
          <p:cNvPr id="26636" name="Picture 15" descr="CPS_Fine.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904875" y="5564188"/>
            <a:ext cx="1260475" cy="1101725"/>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6637" name="Picture 16" descr="BOSEM.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94600" y="741363"/>
            <a:ext cx="1306513" cy="1227137"/>
          </a:xfrm>
          <a:prstGeom prst="rect">
            <a:avLst/>
          </a:prstGeom>
          <a:noFill/>
          <a:ln w="50800">
            <a:solidFill>
              <a:srgbClr val="29D3CE"/>
            </a:solidFill>
            <a:miter lim="800000"/>
            <a:headEnd/>
            <a:tailEnd/>
          </a:ln>
          <a:extLst>
            <a:ext uri="{909E8E84-426E-40dd-AFC4-6F175D3DCCD1}">
              <a14:hiddenFill xmlns:a14="http://schemas.microsoft.com/office/drawing/2010/main">
                <a:solidFill>
                  <a:srgbClr val="FFFFFF"/>
                </a:solidFill>
              </a14:hiddenFill>
            </a:ext>
          </a:extLst>
        </p:spPr>
      </p:pic>
      <p:sp>
        <p:nvSpPr>
          <p:cNvPr id="26638" name="TextBox 17"/>
          <p:cNvSpPr txBox="1">
            <a:spLocks noChangeArrowheads="1"/>
          </p:cNvSpPr>
          <p:nvPr/>
        </p:nvSpPr>
        <p:spPr bwMode="auto">
          <a:xfrm>
            <a:off x="7713663" y="5976938"/>
            <a:ext cx="145891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Interferometeric, </a:t>
            </a:r>
            <a:r>
              <a:rPr lang="en-US" sz="1200">
                <a:latin typeface="Calibri" charset="0"/>
              </a:rPr>
              <a:t>U of Birmingham Prototype (As yet Non-UHV Comp.)</a:t>
            </a:r>
            <a:endParaRPr lang="en-US" sz="1400">
              <a:latin typeface="Calibri" charset="0"/>
            </a:endParaRPr>
          </a:p>
        </p:txBody>
      </p:sp>
      <p:sp>
        <p:nvSpPr>
          <p:cNvPr id="26639" name="TextBox 18"/>
          <p:cNvSpPr txBox="1">
            <a:spLocks noChangeArrowheads="1"/>
          </p:cNvSpPr>
          <p:nvPr/>
        </p:nvSpPr>
        <p:spPr bwMode="auto">
          <a:xfrm>
            <a:off x="7453313" y="1931988"/>
            <a:ext cx="182562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Shadow Sensor</a:t>
            </a:r>
          </a:p>
          <a:p>
            <a:pPr eaLnBrk="1" hangingPunct="1"/>
            <a:r>
              <a:rPr lang="en-US" sz="1200">
                <a:latin typeface="Calibri" charset="0"/>
              </a:rPr>
              <a:t>aLIGO SUS Top Stages</a:t>
            </a:r>
          </a:p>
          <a:p>
            <a:pPr eaLnBrk="1" hangingPunct="1"/>
            <a:r>
              <a:rPr lang="en-US" sz="1200">
                <a:latin typeface="Calibri" charset="0"/>
              </a:rPr>
              <a:t>AEI 10m SUS Top Stages</a:t>
            </a:r>
          </a:p>
        </p:txBody>
      </p:sp>
      <p:sp>
        <p:nvSpPr>
          <p:cNvPr id="26640" name="TextBox 19"/>
          <p:cNvSpPr txBox="1">
            <a:spLocks noChangeArrowheads="1"/>
          </p:cNvSpPr>
          <p:nvPr/>
        </p:nvSpPr>
        <p:spPr bwMode="auto">
          <a:xfrm>
            <a:off x="7705725" y="4073525"/>
            <a:ext cx="15081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Shadow Sensor</a:t>
            </a:r>
          </a:p>
          <a:p>
            <a:pPr eaLnBrk="1" hangingPunct="1"/>
            <a:r>
              <a:rPr lang="en-US" sz="1200">
                <a:latin typeface="Calibri" charset="0"/>
              </a:rPr>
              <a:t>aLIGO SUS Lower Stages</a:t>
            </a:r>
          </a:p>
        </p:txBody>
      </p:sp>
      <p:sp>
        <p:nvSpPr>
          <p:cNvPr id="26641" name="TextBox 20"/>
          <p:cNvSpPr txBox="1">
            <a:spLocks noChangeArrowheads="1"/>
          </p:cNvSpPr>
          <p:nvPr/>
        </p:nvSpPr>
        <p:spPr bwMode="auto">
          <a:xfrm>
            <a:off x="1341438" y="723900"/>
            <a:ext cx="14112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Inductive</a:t>
            </a:r>
          </a:p>
          <a:p>
            <a:pPr eaLnBrk="1" hangingPunct="1"/>
            <a:r>
              <a:rPr lang="en-US" sz="1200">
                <a:latin typeface="Calibri" charset="0"/>
              </a:rPr>
              <a:t>aLIGO Pre-isolator Stage</a:t>
            </a:r>
          </a:p>
        </p:txBody>
      </p:sp>
      <p:sp>
        <p:nvSpPr>
          <p:cNvPr id="26642" name="TextBox 22"/>
          <p:cNvSpPr txBox="1">
            <a:spLocks noChangeArrowheads="1"/>
          </p:cNvSpPr>
          <p:nvPr/>
        </p:nvSpPr>
        <p:spPr bwMode="auto">
          <a:xfrm>
            <a:off x="-36513" y="3422650"/>
            <a:ext cx="1946276"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Inductive</a:t>
            </a:r>
          </a:p>
          <a:p>
            <a:pPr eaLnBrk="1" hangingPunct="1"/>
            <a:r>
              <a:rPr lang="en-US" sz="1200">
                <a:latin typeface="Calibri" charset="0"/>
              </a:rPr>
              <a:t>VIRGO / GEO / KAGRA SAS </a:t>
            </a:r>
          </a:p>
        </p:txBody>
      </p:sp>
      <p:sp>
        <p:nvSpPr>
          <p:cNvPr id="26643" name="TextBox 23"/>
          <p:cNvSpPr txBox="1">
            <a:spLocks noChangeArrowheads="1"/>
          </p:cNvSpPr>
          <p:nvPr/>
        </p:nvSpPr>
        <p:spPr bwMode="auto">
          <a:xfrm>
            <a:off x="-55563" y="5318125"/>
            <a:ext cx="10398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Capacitive</a:t>
            </a:r>
          </a:p>
          <a:p>
            <a:pPr eaLnBrk="1" hangingPunct="1"/>
            <a:r>
              <a:rPr lang="en-US" sz="1200">
                <a:latin typeface="Calibri" charset="0"/>
              </a:rPr>
              <a:t>aLIGO Stage 1 ISIs</a:t>
            </a:r>
          </a:p>
        </p:txBody>
      </p:sp>
      <p:sp>
        <p:nvSpPr>
          <p:cNvPr id="26644" name="TextBox 24"/>
          <p:cNvSpPr txBox="1">
            <a:spLocks noChangeArrowheads="1"/>
          </p:cNvSpPr>
          <p:nvPr/>
        </p:nvSpPr>
        <p:spPr bwMode="auto">
          <a:xfrm>
            <a:off x="2087563" y="6156325"/>
            <a:ext cx="10366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Capacitive</a:t>
            </a:r>
          </a:p>
          <a:p>
            <a:pPr eaLnBrk="1" hangingPunct="1"/>
            <a:r>
              <a:rPr lang="en-US" sz="1200">
                <a:latin typeface="Calibri" charset="0"/>
              </a:rPr>
              <a:t>aLIGO Stage 2 ISIs</a:t>
            </a:r>
          </a:p>
        </p:txBody>
      </p:sp>
      <p:sp>
        <p:nvSpPr>
          <p:cNvPr id="26645" name="TextBox 25"/>
          <p:cNvSpPr txBox="1">
            <a:spLocks noChangeArrowheads="1"/>
          </p:cNvSpPr>
          <p:nvPr/>
        </p:nvSpPr>
        <p:spPr bwMode="auto">
          <a:xfrm>
            <a:off x="2614613" y="3856038"/>
            <a:ext cx="63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Calibri" charset="0"/>
              </a:rPr>
              <a:t>Linear</a:t>
            </a:r>
          </a:p>
          <a:p>
            <a:pPr eaLnBrk="1" hangingPunct="1"/>
            <a:r>
              <a:rPr lang="en-US" sz="1400">
                <a:latin typeface="Calibri" charset="0"/>
              </a:rPr>
              <a:t>Range</a:t>
            </a:r>
          </a:p>
        </p:txBody>
      </p:sp>
    </p:spTree>
    <p:extLst>
      <p:ext uri="{BB962C8B-B14F-4D97-AF65-F5344CB8AC3E}">
        <p14:creationId xmlns:p14="http://schemas.microsoft.com/office/powerpoint/2010/main" val="20662451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Linear</a:t>
            </a:r>
          </a:p>
          <a:p>
            <a:pPr lvl="1"/>
            <a:r>
              <a:rPr lang="en-US" dirty="0"/>
              <a:t>Output is a linear combination of the </a:t>
            </a:r>
            <a:r>
              <a:rPr lang="en-US" dirty="0" smtClean="0"/>
              <a:t>inputs</a:t>
            </a:r>
          </a:p>
          <a:p>
            <a:pPr lvl="1"/>
            <a:r>
              <a:rPr lang="en-US" dirty="0"/>
              <a:t>Linear systems have a very well defined and rigorous control theory </a:t>
            </a:r>
          </a:p>
          <a:p>
            <a:pPr marL="457200" lvl="1" indent="0">
              <a:buNone/>
            </a:pPr>
            <a:endParaRPr lang="en-US" dirty="0"/>
          </a:p>
        </p:txBody>
      </p:sp>
      <p:sp>
        <p:nvSpPr>
          <p:cNvPr id="28" name="Rectangle 27"/>
          <p:cNvSpPr/>
          <p:nvPr/>
        </p:nvSpPr>
        <p:spPr>
          <a:xfrm>
            <a:off x="3620169" y="4218689"/>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0000"/>
                </a:solidFill>
              </a:rPr>
              <a:t>Car</a:t>
            </a:r>
            <a:endParaRPr lang="en-US" sz="3600" dirty="0">
              <a:solidFill>
                <a:srgbClr val="000000"/>
              </a:solidFill>
            </a:endParaRPr>
          </a:p>
        </p:txBody>
      </p:sp>
      <p:sp>
        <p:nvSpPr>
          <p:cNvPr id="4" name="TextBox 3"/>
          <p:cNvSpPr txBox="1"/>
          <p:nvPr/>
        </p:nvSpPr>
        <p:spPr>
          <a:xfrm>
            <a:off x="1323033" y="4162535"/>
            <a:ext cx="2196485" cy="461665"/>
          </a:xfrm>
          <a:prstGeom prst="rect">
            <a:avLst/>
          </a:prstGeom>
          <a:noFill/>
        </p:spPr>
        <p:txBody>
          <a:bodyPr wrap="none" rtlCol="0">
            <a:spAutoFit/>
          </a:bodyPr>
          <a:lstStyle/>
          <a:p>
            <a:r>
              <a:rPr lang="en-US" sz="2400" b="1" dirty="0"/>
              <a:t>a</a:t>
            </a:r>
            <a:r>
              <a:rPr lang="en-US" sz="2400" dirty="0" smtClean="0"/>
              <a:t> </a:t>
            </a:r>
            <a:r>
              <a:rPr lang="en-US" sz="2400" dirty="0"/>
              <a:t>×</a:t>
            </a:r>
            <a:r>
              <a:rPr lang="en-US" sz="2400" dirty="0" smtClean="0"/>
              <a:t> gas + </a:t>
            </a:r>
            <a:r>
              <a:rPr lang="en-US" sz="2400" b="1" dirty="0" smtClean="0"/>
              <a:t>b</a:t>
            </a:r>
            <a:r>
              <a:rPr lang="en-US" sz="2400" dirty="0" smtClean="0"/>
              <a:t> × gas</a:t>
            </a:r>
            <a:endParaRPr lang="en-US" sz="2400" dirty="0"/>
          </a:p>
        </p:txBody>
      </p:sp>
      <p:sp>
        <p:nvSpPr>
          <p:cNvPr id="30" name="TextBox 29"/>
          <p:cNvSpPr txBox="1"/>
          <p:nvPr/>
        </p:nvSpPr>
        <p:spPr>
          <a:xfrm>
            <a:off x="5325608" y="4153436"/>
            <a:ext cx="3313728" cy="461665"/>
          </a:xfrm>
          <a:prstGeom prst="rect">
            <a:avLst/>
          </a:prstGeom>
          <a:noFill/>
        </p:spPr>
        <p:txBody>
          <a:bodyPr wrap="none" rtlCol="0">
            <a:spAutoFit/>
          </a:bodyPr>
          <a:lstStyle/>
          <a:p>
            <a:r>
              <a:rPr lang="en-US" sz="2400" b="1" dirty="0"/>
              <a:t>a</a:t>
            </a:r>
            <a:r>
              <a:rPr lang="en-US" sz="2400" dirty="0" smtClean="0"/>
              <a:t> </a:t>
            </a:r>
            <a:r>
              <a:rPr lang="en-US" sz="2400" dirty="0"/>
              <a:t>×</a:t>
            </a:r>
            <a:r>
              <a:rPr lang="en-US" sz="2400" dirty="0" smtClean="0"/>
              <a:t> velocity + </a:t>
            </a:r>
            <a:r>
              <a:rPr lang="en-US" sz="2400" b="1" dirty="0" smtClean="0"/>
              <a:t>b</a:t>
            </a:r>
            <a:r>
              <a:rPr lang="en-US" sz="2400" dirty="0" smtClean="0"/>
              <a:t> </a:t>
            </a:r>
            <a:r>
              <a:rPr lang="en-US" sz="2400" dirty="0"/>
              <a:t>× </a:t>
            </a:r>
            <a:r>
              <a:rPr lang="en-US" sz="2400" dirty="0" smtClean="0"/>
              <a:t>velocity</a:t>
            </a:r>
            <a:endParaRPr lang="en-US" sz="2400" dirty="0"/>
          </a:p>
        </p:txBody>
      </p:sp>
      <p:cxnSp>
        <p:nvCxnSpPr>
          <p:cNvPr id="31" name="Straight Arrow Connector 30"/>
          <p:cNvCxnSpPr/>
          <p:nvPr/>
        </p:nvCxnSpPr>
        <p:spPr>
          <a:xfrm>
            <a:off x="2460877" y="4677672"/>
            <a:ext cx="1159292"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077327" y="4650751"/>
            <a:ext cx="1159292"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22033EDB-169B-9A40-BDA9-44EE0641E66E}" type="slidenum">
              <a:rPr lang="en-US" smtClean="0"/>
              <a:t>21</a:t>
            </a:fld>
            <a:endParaRPr lang="en-US"/>
          </a:p>
        </p:txBody>
      </p:sp>
      <p:sp>
        <p:nvSpPr>
          <p:cNvPr id="11" name="Title 1"/>
          <p:cNvSpPr txBox="1">
            <a:spLocks/>
          </p:cNvSpPr>
          <p:nvPr/>
        </p:nvSpPr>
        <p:spPr>
          <a:xfrm>
            <a:off x="911712" y="2064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     Types of control - linear</a:t>
            </a:r>
            <a:endParaRPr lang="en-US" dirty="0"/>
          </a:p>
        </p:txBody>
      </p:sp>
      <p:grpSp>
        <p:nvGrpSpPr>
          <p:cNvPr id="12" name="Group 11"/>
          <p:cNvGrpSpPr/>
          <p:nvPr/>
        </p:nvGrpSpPr>
        <p:grpSpPr>
          <a:xfrm>
            <a:off x="23813" y="0"/>
            <a:ext cx="9144000" cy="1213015"/>
            <a:chOff x="23813" y="0"/>
            <a:chExt cx="9144000" cy="1213015"/>
          </a:xfrm>
        </p:grpSpPr>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4" name="Straight Connector 13"/>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8066868"/>
      </p:ext>
    </p:extLst>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xfrm>
            <a:off x="1270000" y="6435017"/>
            <a:ext cx="2133600" cy="365125"/>
          </a:xfrm>
        </p:spPr>
        <p:txBody>
          <a:bodyPr/>
          <a:lstStyle/>
          <a:p>
            <a:pPr>
              <a:defRPr/>
            </a:pPr>
            <a:r>
              <a:rPr lang="en-US"/>
              <a:t>G1200556-v1</a:t>
            </a:r>
          </a:p>
        </p:txBody>
      </p:sp>
      <p:sp>
        <p:nvSpPr>
          <p:cNvPr id="5" name="Footer Placeholder 4"/>
          <p:cNvSpPr>
            <a:spLocks noGrp="1"/>
          </p:cNvSpPr>
          <p:nvPr>
            <p:ph type="ftr" sz="quarter" idx="11"/>
          </p:nvPr>
        </p:nvSpPr>
        <p:spPr/>
        <p:txBody>
          <a:bodyPr/>
          <a:lstStyle/>
          <a:p>
            <a:pPr>
              <a:defRPr/>
            </a:pPr>
            <a:r>
              <a:rPr lang="en-US"/>
              <a:t>J. Kissel, GWADW, May 17 2012</a:t>
            </a:r>
          </a:p>
        </p:txBody>
      </p:sp>
      <p:sp>
        <p:nvSpPr>
          <p:cNvPr id="6" name="Slide Number Placeholder 5"/>
          <p:cNvSpPr>
            <a:spLocks noGrp="1"/>
          </p:cNvSpPr>
          <p:nvPr>
            <p:ph type="sldNum" sz="quarter" idx="12"/>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9D4055-55CE-2748-902D-F7CF71567D9E}" type="slidenum">
              <a:rPr lang="en-US" sz="1100">
                <a:solidFill>
                  <a:srgbClr val="898989"/>
                </a:solidFill>
                <a:latin typeface="Calibri" charset="0"/>
              </a:rPr>
              <a:pPr eaLnBrk="1" hangingPunct="1"/>
              <a:t>210</a:t>
            </a:fld>
            <a:endParaRPr lang="en-US" sz="1100">
              <a:solidFill>
                <a:srgbClr val="898989"/>
              </a:solidFill>
              <a:latin typeface="Calibri" charset="0"/>
            </a:endParaRPr>
          </a:p>
        </p:txBody>
      </p:sp>
      <p:sp>
        <p:nvSpPr>
          <p:cNvPr id="27653" name="Title 1"/>
          <p:cNvSpPr>
            <a:spLocks noGrp="1"/>
          </p:cNvSpPr>
          <p:nvPr>
            <p:ph type="title"/>
          </p:nvPr>
        </p:nvSpPr>
        <p:spPr>
          <a:xfrm>
            <a:off x="457200" y="-3175"/>
            <a:ext cx="8229600" cy="1143000"/>
          </a:xfrm>
        </p:spPr>
        <p:txBody>
          <a:bodyPr>
            <a:normAutofit fontScale="90000"/>
          </a:bodyPr>
          <a:lstStyle/>
          <a:p>
            <a:pPr eaLnBrk="1" hangingPunct="1"/>
            <a:r>
              <a:rPr lang="en-US" sz="4000">
                <a:latin typeface="Calibri" charset="0"/>
                <a:ea typeface="ＭＳ Ｐゴシック" charset="0"/>
                <a:cs typeface="ＭＳ Ｐゴシック" charset="0"/>
              </a:rPr>
              <a:t>Sensor Noise</a:t>
            </a:r>
            <a:r>
              <a:rPr lang="en-US">
                <a:latin typeface="Calibri" charset="0"/>
                <a:ea typeface="ＭＳ Ｐゴシック" charset="0"/>
                <a:cs typeface="ＭＳ Ｐゴシック" charset="0"/>
              </a:rPr>
              <a:t/>
            </a:r>
            <a:br>
              <a:rPr lang="en-US">
                <a:latin typeface="Calibri" charset="0"/>
                <a:ea typeface="ＭＳ Ｐゴシック" charset="0"/>
                <a:cs typeface="ＭＳ Ｐゴシック" charset="0"/>
              </a:rPr>
            </a:br>
            <a:r>
              <a:rPr lang="en-US" sz="3200">
                <a:latin typeface="Calibri" charset="0"/>
                <a:ea typeface="ＭＳ Ｐゴシック" charset="0"/>
                <a:cs typeface="ＭＳ Ｐゴシック" charset="0"/>
              </a:rPr>
              <a:t>Inertial Sensors</a:t>
            </a:r>
            <a:endParaRPr lang="en-US">
              <a:latin typeface="Calibri" charset="0"/>
              <a:ea typeface="ＭＳ Ｐゴシック" charset="0"/>
              <a:cs typeface="ＭＳ Ｐゴシック" charset="0"/>
            </a:endParaRPr>
          </a:p>
        </p:txBody>
      </p:sp>
      <p:pic>
        <p:nvPicPr>
          <p:cNvPr id="27654" name="Picture 15" descr="L4-C.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38" y="731838"/>
            <a:ext cx="1031875" cy="1517650"/>
          </a:xfrm>
          <a:prstGeom prst="rect">
            <a:avLst/>
          </a:prstGeom>
          <a:noFill/>
          <a:ln w="508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7655" name="Picture 45" descr="GS13.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5513" y="717550"/>
            <a:ext cx="1104900" cy="1579563"/>
          </a:xfrm>
          <a:prstGeom prst="rect">
            <a:avLst/>
          </a:prstGeom>
          <a:noFill/>
          <a:ln w="50800">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56" name="Picture 50" descr="T24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80363" y="2392363"/>
            <a:ext cx="1163637" cy="1339850"/>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7657" name="Picture 4" descr="STS-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55563" y="3022600"/>
            <a:ext cx="1346200" cy="1384300"/>
          </a:xfrm>
          <a:prstGeom prst="rect">
            <a:avLst/>
          </a:prstGeom>
          <a:noFill/>
          <a:ln w="50800">
            <a:solidFill>
              <a:srgbClr val="29D3CE"/>
            </a:solidFill>
            <a:miter lim="800000"/>
            <a:headEnd/>
            <a:tailEnd/>
          </a:ln>
          <a:extLst>
            <a:ext uri="{909E8E84-426E-40dd-AFC4-6F175D3DCCD1}">
              <a14:hiddenFill xmlns:a14="http://schemas.microsoft.com/office/drawing/2010/main">
                <a:solidFill>
                  <a:srgbClr val="FFFFFF"/>
                </a:solidFill>
              </a14:hiddenFill>
            </a:ext>
          </a:extLst>
        </p:spPr>
      </p:pic>
      <p:pic>
        <p:nvPicPr>
          <p:cNvPr id="27658" name="Picture 13" descr="HACC.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32663" y="3838575"/>
            <a:ext cx="1282700" cy="1338263"/>
          </a:xfrm>
          <a:prstGeom prst="rect">
            <a:avLst/>
          </a:prstGeom>
          <a:noFill/>
          <a:ln w="50800">
            <a:solidFill>
              <a:srgbClr val="C7099C"/>
            </a:solidFill>
            <a:miter lim="800000"/>
            <a:headEnd/>
            <a:tailEnd/>
          </a:ln>
          <a:extLst>
            <a:ext uri="{909E8E84-426E-40dd-AFC4-6F175D3DCCD1}">
              <a14:hiddenFill xmlns:a14="http://schemas.microsoft.com/office/drawing/2010/main">
                <a:solidFill>
                  <a:srgbClr val="FFFFFF"/>
                </a:solidFill>
              </a14:hiddenFill>
            </a:ext>
          </a:extLst>
        </p:spPr>
      </p:pic>
      <p:sp>
        <p:nvSpPr>
          <p:cNvPr id="27659" name="Rectangle 14"/>
          <p:cNvSpPr>
            <a:spLocks noChangeArrowheads="1"/>
          </p:cNvSpPr>
          <p:nvPr/>
        </p:nvSpPr>
        <p:spPr bwMode="auto">
          <a:xfrm>
            <a:off x="-55563" y="4406900"/>
            <a:ext cx="1762126"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charset="0"/>
              </a:rPr>
              <a:t>aLIGO Pre-isolator Stage</a:t>
            </a:r>
          </a:p>
        </p:txBody>
      </p:sp>
      <p:sp>
        <p:nvSpPr>
          <p:cNvPr id="27660" name="Rectangle 15"/>
          <p:cNvSpPr>
            <a:spLocks noChangeArrowheads="1"/>
          </p:cNvSpPr>
          <p:nvPr/>
        </p:nvSpPr>
        <p:spPr bwMode="auto">
          <a:xfrm>
            <a:off x="-55563" y="2305050"/>
            <a:ext cx="1698626"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libri" charset="0"/>
              </a:rPr>
              <a:t>aLIGO Pre-isolator Stage</a:t>
            </a:r>
          </a:p>
          <a:p>
            <a:r>
              <a:rPr lang="en-US" sz="1200">
                <a:solidFill>
                  <a:srgbClr val="000000"/>
                </a:solidFill>
                <a:latin typeface="Calibri" charset="0"/>
              </a:rPr>
              <a:t>aLIGO Stage 0 &amp; 1 ISIs</a:t>
            </a:r>
          </a:p>
          <a:p>
            <a:r>
              <a:rPr lang="en-US" sz="1200">
                <a:solidFill>
                  <a:srgbClr val="000000"/>
                </a:solidFill>
                <a:latin typeface="Calibri" charset="0"/>
              </a:rPr>
              <a:t>AEI-SAS Vert. Witness</a:t>
            </a:r>
          </a:p>
        </p:txBody>
      </p:sp>
      <p:sp>
        <p:nvSpPr>
          <p:cNvPr id="27661" name="Rectangle 17"/>
          <p:cNvSpPr>
            <a:spLocks noChangeArrowheads="1"/>
          </p:cNvSpPr>
          <p:nvPr/>
        </p:nvSpPr>
        <p:spPr bwMode="auto">
          <a:xfrm>
            <a:off x="8596313" y="38084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latin typeface="Calibri" charset="0"/>
              </a:rPr>
              <a:t>iVIRGO F0, F7 </a:t>
            </a:r>
            <a:endParaRPr lang="en-US"/>
          </a:p>
        </p:txBody>
      </p:sp>
      <p:sp>
        <p:nvSpPr>
          <p:cNvPr id="27662" name="Rectangle 19"/>
          <p:cNvSpPr>
            <a:spLocks noChangeArrowheads="1"/>
          </p:cNvSpPr>
          <p:nvPr/>
        </p:nvSpPr>
        <p:spPr bwMode="auto">
          <a:xfrm>
            <a:off x="8404225" y="622300"/>
            <a:ext cx="739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latin typeface="Calibri" charset="0"/>
              </a:rPr>
              <a:t>aLIGO Stage 1 &amp; 2 ISIs</a:t>
            </a:r>
          </a:p>
        </p:txBody>
      </p:sp>
      <p:sp>
        <p:nvSpPr>
          <p:cNvPr id="27663" name="Rectangle 20"/>
          <p:cNvSpPr>
            <a:spLocks noChangeArrowheads="1"/>
          </p:cNvSpPr>
          <p:nvPr/>
        </p:nvSpPr>
        <p:spPr bwMode="auto">
          <a:xfrm>
            <a:off x="7334250" y="2365375"/>
            <a:ext cx="768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latin typeface="Calibri" charset="0"/>
              </a:rPr>
              <a:t>aLIGO Stage 1 ISIs</a:t>
            </a:r>
          </a:p>
        </p:txBody>
      </p:sp>
      <p:pic>
        <p:nvPicPr>
          <p:cNvPr id="27664" name="Picture 23" descr="aeiacc_pic.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025" y="4765675"/>
            <a:ext cx="1196975" cy="1449388"/>
          </a:xfrm>
          <a:prstGeom prst="rect">
            <a:avLst/>
          </a:prstGeom>
          <a:noFill/>
          <a:ln w="50800">
            <a:solidFill>
              <a:srgbClr val="DBC91D"/>
            </a:solidFill>
            <a:miter lim="800000"/>
            <a:headEnd/>
            <a:tailEnd/>
          </a:ln>
          <a:extLst>
            <a:ext uri="{909E8E84-426E-40dd-AFC4-6F175D3DCCD1}">
              <a14:hiddenFill xmlns:a14="http://schemas.microsoft.com/office/drawing/2010/main">
                <a:solidFill>
                  <a:srgbClr val="FFFFFF"/>
                </a:solidFill>
              </a14:hiddenFill>
            </a:ext>
          </a:extLst>
        </p:spPr>
      </p:pic>
      <p:sp>
        <p:nvSpPr>
          <p:cNvPr id="27665" name="Rectangle 26"/>
          <p:cNvSpPr>
            <a:spLocks noChangeArrowheads="1"/>
          </p:cNvSpPr>
          <p:nvPr/>
        </p:nvSpPr>
        <p:spPr bwMode="auto">
          <a:xfrm>
            <a:off x="-4763" y="6227763"/>
            <a:ext cx="156845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latin typeface="Calibri" charset="0"/>
              </a:rPr>
              <a:t>AEI-SAS </a:t>
            </a:r>
            <a:r>
              <a:rPr lang="en-US" sz="1200" dirty="0" err="1">
                <a:solidFill>
                  <a:srgbClr val="000000"/>
                </a:solidFill>
                <a:latin typeface="Calibri" charset="0"/>
              </a:rPr>
              <a:t>Horz</a:t>
            </a:r>
            <a:r>
              <a:rPr lang="en-US" sz="1200" dirty="0">
                <a:solidFill>
                  <a:srgbClr val="000000"/>
                </a:solidFill>
                <a:latin typeface="Calibri" charset="0"/>
              </a:rPr>
              <a:t>. Witness</a:t>
            </a:r>
          </a:p>
          <a:p>
            <a:r>
              <a:rPr lang="en-US" sz="1200" dirty="0">
                <a:solidFill>
                  <a:srgbClr val="000000"/>
                </a:solidFill>
                <a:latin typeface="Calibri" charset="0"/>
              </a:rPr>
              <a:t>(Watt Linkage)</a:t>
            </a:r>
          </a:p>
        </p:txBody>
      </p:sp>
      <p:sp>
        <p:nvSpPr>
          <p:cNvPr id="27666" name="Rectangle 31"/>
          <p:cNvSpPr>
            <a:spLocks noChangeArrowheads="1"/>
          </p:cNvSpPr>
          <p:nvPr/>
        </p:nvSpPr>
        <p:spPr bwMode="auto">
          <a:xfrm>
            <a:off x="6035675" y="5999163"/>
            <a:ext cx="1584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latin typeface="Calibri" charset="0"/>
              </a:rPr>
              <a:t>aVIRGO MultiSAS Horz. Witness</a:t>
            </a:r>
          </a:p>
          <a:p>
            <a:r>
              <a:rPr lang="en-US" sz="1200">
                <a:solidFill>
                  <a:srgbClr val="000000"/>
                </a:solidFill>
                <a:latin typeface="Calibri" charset="0"/>
              </a:rPr>
              <a:t>(Watt Linkage) </a:t>
            </a:r>
            <a:endParaRPr lang="en-US"/>
          </a:p>
        </p:txBody>
      </p:sp>
      <p:grpSp>
        <p:nvGrpSpPr>
          <p:cNvPr id="27667" name="Group 50"/>
          <p:cNvGrpSpPr>
            <a:grpSpLocks/>
          </p:cNvGrpSpPr>
          <p:nvPr/>
        </p:nvGrpSpPr>
        <p:grpSpPr bwMode="auto">
          <a:xfrm>
            <a:off x="7258050" y="5349875"/>
            <a:ext cx="1866900" cy="1304925"/>
            <a:chOff x="2252686" y="4255251"/>
            <a:chExt cx="2224874" cy="1381334"/>
          </a:xfrm>
        </p:grpSpPr>
        <p:grpSp>
          <p:nvGrpSpPr>
            <p:cNvPr id="27669" name="Group 41"/>
            <p:cNvGrpSpPr>
              <a:grpSpLocks/>
            </p:cNvGrpSpPr>
            <p:nvPr/>
          </p:nvGrpSpPr>
          <p:grpSpPr bwMode="auto">
            <a:xfrm>
              <a:off x="2374979" y="4284487"/>
              <a:ext cx="2065500" cy="1312698"/>
              <a:chOff x="2525173" y="1036638"/>
              <a:chExt cx="5944140" cy="3048000"/>
            </a:xfrm>
          </p:grpSpPr>
          <p:pic>
            <p:nvPicPr>
              <p:cNvPr id="27671" name="Picture 3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9425" y="1379538"/>
                <a:ext cx="2909888"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72" name="Group 29"/>
              <p:cNvGrpSpPr>
                <a:grpSpLocks/>
              </p:cNvGrpSpPr>
              <p:nvPr/>
            </p:nvGrpSpPr>
            <p:grpSpPr bwMode="auto">
              <a:xfrm>
                <a:off x="2525173" y="1395413"/>
                <a:ext cx="3058540" cy="2667074"/>
                <a:chOff x="2112612" y="2484438"/>
                <a:chExt cx="3058158" cy="2667074"/>
              </a:xfrm>
            </p:grpSpPr>
            <p:pic>
              <p:nvPicPr>
                <p:cNvPr id="27680" name="Picture 14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6475" y="2484438"/>
                  <a:ext cx="2881313"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1" name="Picture 15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9313" y="3398838"/>
                  <a:ext cx="152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682" name="Straight Connector 347"/>
                <p:cNvCxnSpPr>
                  <a:cxnSpLocks noChangeShapeType="1"/>
                </p:cNvCxnSpPr>
                <p:nvPr/>
              </p:nvCxnSpPr>
              <p:spPr bwMode="auto">
                <a:xfrm>
                  <a:off x="3059113" y="2713038"/>
                  <a:ext cx="0" cy="13716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7683" name="Straight Connector 348"/>
                <p:cNvCxnSpPr>
                  <a:cxnSpLocks noChangeShapeType="1"/>
                </p:cNvCxnSpPr>
                <p:nvPr/>
              </p:nvCxnSpPr>
              <p:spPr bwMode="auto">
                <a:xfrm>
                  <a:off x="2830513" y="3627438"/>
                  <a:ext cx="0" cy="4572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47" name="Rectangle 46"/>
                <p:cNvSpPr/>
                <p:nvPr/>
              </p:nvSpPr>
              <p:spPr bwMode="auto">
                <a:xfrm>
                  <a:off x="2114570" y="2483089"/>
                  <a:ext cx="1143212" cy="152173"/>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a:lstStyle/>
                <a:p>
                  <a:pPr>
                    <a:buFont typeface="Times New Roman" pitchFamily="16" charset="0"/>
                    <a:buNone/>
                    <a:defRPr/>
                  </a:pPr>
                  <a:endParaRPr lang="en-US">
                    <a:ea typeface="Arial Unicode MS" pitchFamily="34" charset="-128"/>
                    <a:cs typeface="Arial Unicode MS" charset="0"/>
                  </a:endParaRPr>
                </a:p>
              </p:txBody>
            </p:sp>
            <p:sp>
              <p:nvSpPr>
                <p:cNvPr id="48" name="Rectangle 47"/>
                <p:cNvSpPr/>
                <p:nvPr/>
              </p:nvSpPr>
              <p:spPr bwMode="auto">
                <a:xfrm rot="5400000">
                  <a:off x="932418" y="3817414"/>
                  <a:ext cx="2516732" cy="152428"/>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a:lstStyle/>
                <a:p>
                  <a:pPr>
                    <a:buFont typeface="Times New Roman" pitchFamily="16" charset="0"/>
                    <a:buNone/>
                    <a:defRPr/>
                  </a:pPr>
                  <a:endParaRPr lang="en-US">
                    <a:ea typeface="Arial Unicode MS" pitchFamily="34" charset="-128"/>
                    <a:cs typeface="Arial Unicode MS" charset="0"/>
                  </a:endParaRPr>
                </a:p>
              </p:txBody>
            </p:sp>
            <p:sp>
              <p:nvSpPr>
                <p:cNvPr id="49" name="Rectangle 48"/>
                <p:cNvSpPr/>
                <p:nvPr/>
              </p:nvSpPr>
              <p:spPr bwMode="auto">
                <a:xfrm>
                  <a:off x="2277886" y="4543296"/>
                  <a:ext cx="2890693" cy="608698"/>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a:lstStyle/>
                <a:p>
                  <a:pPr>
                    <a:buFont typeface="Times New Roman" pitchFamily="16" charset="0"/>
                    <a:buNone/>
                    <a:defRPr/>
                  </a:pPr>
                  <a:endParaRPr lang="en-US">
                    <a:ea typeface="Arial Unicode MS" pitchFamily="34" charset="-128"/>
                    <a:cs typeface="Arial Unicode MS" charset="0"/>
                  </a:endParaRPr>
                </a:p>
              </p:txBody>
            </p:sp>
          </p:grpSp>
          <p:cxnSp>
            <p:nvCxnSpPr>
              <p:cNvPr id="27673" name="Straight Connector 339"/>
              <p:cNvCxnSpPr>
                <a:cxnSpLocks noChangeShapeType="1"/>
              </p:cNvCxnSpPr>
              <p:nvPr/>
            </p:nvCxnSpPr>
            <p:spPr bwMode="auto">
              <a:xfrm>
                <a:off x="5116513" y="2522538"/>
                <a:ext cx="609600" cy="0"/>
              </a:xfrm>
              <a:prstGeom prst="line">
                <a:avLst/>
              </a:prstGeom>
              <a:noFill/>
              <a:ln w="47625">
                <a:solidFill>
                  <a:srgbClr val="FF0000"/>
                </a:solidFill>
                <a:round/>
                <a:headEnd/>
                <a:tailEnd/>
              </a:ln>
              <a:extLst>
                <a:ext uri="{909E8E84-426E-40dd-AFC4-6F175D3DCCD1}">
                  <a14:hiddenFill xmlns:a14="http://schemas.microsoft.com/office/drawing/2010/main">
                    <a:noFill/>
                  </a14:hiddenFill>
                </a:ext>
              </a:extLst>
            </p:spPr>
          </p:cxnSp>
          <p:cxnSp>
            <p:nvCxnSpPr>
              <p:cNvPr id="27674" name="Straight Connector 339"/>
              <p:cNvCxnSpPr>
                <a:cxnSpLocks noChangeShapeType="1"/>
              </p:cNvCxnSpPr>
              <p:nvPr/>
            </p:nvCxnSpPr>
            <p:spPr bwMode="auto">
              <a:xfrm>
                <a:off x="6040438" y="1265238"/>
                <a:ext cx="0" cy="152400"/>
              </a:xfrm>
              <a:prstGeom prst="line">
                <a:avLst/>
              </a:prstGeom>
              <a:noFill/>
              <a:ln w="47625">
                <a:solidFill>
                  <a:srgbClr val="FF0000"/>
                </a:solidFill>
                <a:round/>
                <a:headEnd/>
                <a:tailEnd/>
              </a:ln>
              <a:extLst>
                <a:ext uri="{909E8E84-426E-40dd-AFC4-6F175D3DCCD1}">
                  <a14:hiddenFill xmlns:a14="http://schemas.microsoft.com/office/drawing/2010/main">
                    <a:noFill/>
                  </a14:hiddenFill>
                </a:ext>
              </a:extLst>
            </p:spPr>
          </p:cxnSp>
          <p:sp>
            <p:nvSpPr>
              <p:cNvPr id="27675" name="Rectangle 46"/>
              <p:cNvSpPr>
                <a:spLocks noChangeArrowheads="1"/>
              </p:cNvSpPr>
              <p:nvPr/>
            </p:nvSpPr>
            <p:spPr bwMode="auto">
              <a:xfrm>
                <a:off x="5980748" y="1036638"/>
                <a:ext cx="152400" cy="304800"/>
              </a:xfrm>
              <a:prstGeom prst="rect">
                <a:avLst/>
              </a:prstGeom>
              <a:solidFill>
                <a:srgbClr val="FF0000"/>
              </a:solidFill>
              <a:ln w="9525">
                <a:solidFill>
                  <a:schemeClr val="tx1"/>
                </a:solidFill>
                <a:round/>
                <a:headEnd/>
                <a:tailEnd/>
              </a:ln>
            </p:spPr>
            <p:txBody>
              <a:bodyPr/>
              <a:lstStyle/>
              <a:p>
                <a:endParaRPr lang="en-US"/>
              </a:p>
            </p:txBody>
          </p:sp>
          <p:sp>
            <p:nvSpPr>
              <p:cNvPr id="27676" name="Rectangle 33"/>
              <p:cNvSpPr>
                <a:spLocks noChangeArrowheads="1"/>
              </p:cNvSpPr>
              <p:nvPr/>
            </p:nvSpPr>
            <p:spPr bwMode="auto">
              <a:xfrm>
                <a:off x="4506913" y="2865438"/>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77" name="Rectangle 34"/>
              <p:cNvSpPr>
                <a:spLocks noChangeArrowheads="1"/>
              </p:cNvSpPr>
              <p:nvPr/>
            </p:nvSpPr>
            <p:spPr bwMode="auto">
              <a:xfrm>
                <a:off x="2906713" y="1798638"/>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78" name="Rectangle 41"/>
              <p:cNvSpPr>
                <a:spLocks noChangeArrowheads="1"/>
              </p:cNvSpPr>
              <p:nvPr/>
            </p:nvSpPr>
            <p:spPr bwMode="auto">
              <a:xfrm>
                <a:off x="2754313" y="2408238"/>
                <a:ext cx="304800" cy="228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cxnSp>
            <p:nvCxnSpPr>
              <p:cNvPr id="27679" name="Straight Arrow Connector 47"/>
              <p:cNvCxnSpPr>
                <a:cxnSpLocks noChangeShapeType="1"/>
              </p:cNvCxnSpPr>
              <p:nvPr/>
            </p:nvCxnSpPr>
            <p:spPr bwMode="auto">
              <a:xfrm>
                <a:off x="7326313" y="3932238"/>
                <a:ext cx="1143000" cy="0"/>
              </a:xfrm>
              <a:prstGeom prst="straightConnector1">
                <a:avLst/>
              </a:prstGeom>
              <a:noFill/>
              <a:ln w="38100">
                <a:solidFill>
                  <a:schemeClr val="tx1"/>
                </a:solidFill>
                <a:round/>
                <a:headEnd/>
                <a:tailEnd type="stealth" w="med" len="med"/>
              </a:ln>
              <a:extLst>
                <a:ext uri="{909E8E84-426E-40dd-AFC4-6F175D3DCCD1}">
                  <a14:hiddenFill xmlns:a14="http://schemas.microsoft.com/office/drawing/2010/main">
                    <a:noFill/>
                  </a14:hiddenFill>
                </a:ext>
              </a:extLst>
            </p:spPr>
          </p:cxnSp>
        </p:grpSp>
        <p:sp>
          <p:nvSpPr>
            <p:cNvPr id="50" name="Frame 49"/>
            <p:cNvSpPr/>
            <p:nvPr/>
          </p:nvSpPr>
          <p:spPr>
            <a:xfrm>
              <a:off x="2252686" y="4255251"/>
              <a:ext cx="2224874" cy="1381334"/>
            </a:xfrm>
            <a:prstGeom prst="frame">
              <a:avLst>
                <a:gd name="adj1" fmla="val 3460"/>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pSp>
      <p:pic>
        <p:nvPicPr>
          <p:cNvPr id="27668" name="Picture 51" descr="inertialsensornoise_mprtHz.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79525" y="1143000"/>
            <a:ext cx="6638925"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926004"/>
      </p:ext>
    </p:extLst>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Notched Right Arrow 19"/>
          <p:cNvSpPr/>
          <p:nvPr/>
        </p:nvSpPr>
        <p:spPr>
          <a:xfrm rot="5400000">
            <a:off x="2123414" y="3531264"/>
            <a:ext cx="5049788" cy="222465"/>
          </a:xfrm>
          <a:prstGeom prst="notchedRightArrow">
            <a:avLst/>
          </a:prstGeom>
          <a:gradFill flip="none" rotWithShape="1">
            <a:gsLst>
              <a:gs pos="0">
                <a:srgbClr val="008000"/>
              </a:gs>
              <a:gs pos="100000">
                <a:srgbClr val="0000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a:t>G1100431</a:t>
            </a:r>
          </a:p>
        </p:txBody>
      </p:sp>
      <p:sp>
        <p:nvSpPr>
          <p:cNvPr id="5" name="Footer Placeholder 4"/>
          <p:cNvSpPr>
            <a:spLocks noGrp="1"/>
          </p:cNvSpPr>
          <p:nvPr>
            <p:ph type="ftr" sz="quarter" idx="11"/>
          </p:nvPr>
        </p:nvSpPr>
        <p:spPr/>
        <p:txBody>
          <a:bodyPr/>
          <a:lstStyle/>
          <a:p>
            <a:r>
              <a:rPr lang="en-US"/>
              <a:t>J. Kissel, Apr 7 2011</a:t>
            </a:r>
          </a:p>
        </p:txBody>
      </p:sp>
      <p:sp>
        <p:nvSpPr>
          <p:cNvPr id="6" name="Slide Number Placeholder 5"/>
          <p:cNvSpPr>
            <a:spLocks noGrp="1"/>
          </p:cNvSpPr>
          <p:nvPr>
            <p:ph type="sldNum" sz="quarter" idx="12"/>
          </p:nvPr>
        </p:nvSpPr>
        <p:spPr/>
        <p:txBody>
          <a:bodyPr/>
          <a:lstStyle/>
          <a:p>
            <a:fld id="{B023DDD0-9E9E-C649-B34A-2D9EFE94E95D}" type="slidenum">
              <a:rPr lang="en-US"/>
              <a:pPr/>
              <a:t>211</a:t>
            </a:fld>
            <a:endParaRPr lang="en-US"/>
          </a:p>
        </p:txBody>
      </p:sp>
      <p:pic>
        <p:nvPicPr>
          <p:cNvPr id="7" name="Picture 14" descr="HEPIHut_08.jpg"/>
          <p:cNvPicPr>
            <a:picLocks noChangeAspect="1"/>
          </p:cNvPicPr>
          <p:nvPr/>
        </p:nvPicPr>
        <p:blipFill>
          <a:blip r:embed="rId3"/>
          <a:srcRect/>
          <a:stretch>
            <a:fillRect/>
          </a:stretch>
        </p:blipFill>
        <p:spPr bwMode="auto">
          <a:xfrm>
            <a:off x="63500" y="742735"/>
            <a:ext cx="1332910" cy="1903046"/>
          </a:xfrm>
          <a:prstGeom prst="rect">
            <a:avLst/>
          </a:prstGeom>
          <a:noFill/>
          <a:ln w="9525">
            <a:noFill/>
            <a:miter lim="800000"/>
            <a:headEnd/>
            <a:tailEnd/>
          </a:ln>
        </p:spPr>
      </p:pic>
      <p:pic>
        <p:nvPicPr>
          <p:cNvPr id="8" name="Picture 15" descr="L4-C.pdf"/>
          <p:cNvPicPr>
            <a:picLocks noChangeAspect="1"/>
          </p:cNvPicPr>
          <p:nvPr/>
        </p:nvPicPr>
        <p:blipFill>
          <a:blip r:embed="rId4"/>
          <a:srcRect/>
          <a:stretch>
            <a:fillRect/>
          </a:stretch>
        </p:blipFill>
        <p:spPr bwMode="auto">
          <a:xfrm>
            <a:off x="7907792" y="4666809"/>
            <a:ext cx="1200240" cy="1763656"/>
          </a:xfrm>
          <a:prstGeom prst="rect">
            <a:avLst/>
          </a:prstGeom>
          <a:noFill/>
          <a:ln w="9525">
            <a:noFill/>
            <a:miter lim="800000"/>
            <a:headEnd/>
            <a:tailEnd/>
          </a:ln>
        </p:spPr>
      </p:pic>
      <p:pic>
        <p:nvPicPr>
          <p:cNvPr id="9" name="Picture 5" descr="HAM6ISI-LLO_Build-174"/>
          <p:cNvPicPr>
            <a:picLocks noChangeAspect="1" noChangeArrowheads="1"/>
          </p:cNvPicPr>
          <p:nvPr/>
        </p:nvPicPr>
        <p:blipFill>
          <a:blip r:embed="rId5"/>
          <a:srcRect/>
          <a:stretch>
            <a:fillRect/>
          </a:stretch>
        </p:blipFill>
        <p:spPr bwMode="auto">
          <a:xfrm>
            <a:off x="7745777" y="602168"/>
            <a:ext cx="1372824" cy="1945487"/>
          </a:xfrm>
          <a:prstGeom prst="rect">
            <a:avLst/>
          </a:prstGeom>
          <a:noFill/>
          <a:ln w="9525">
            <a:noFill/>
            <a:miter lim="800000"/>
            <a:headEnd/>
            <a:tailEnd/>
          </a:ln>
        </p:spPr>
      </p:pic>
      <p:pic>
        <p:nvPicPr>
          <p:cNvPr id="10" name="Picture 45" descr="GS13.pdf"/>
          <p:cNvPicPr>
            <a:picLocks noChangeAspect="1"/>
          </p:cNvPicPr>
          <p:nvPr/>
        </p:nvPicPr>
        <p:blipFill>
          <a:blip r:embed="rId6"/>
          <a:srcRect/>
          <a:stretch>
            <a:fillRect/>
          </a:stretch>
        </p:blipFill>
        <p:spPr bwMode="auto">
          <a:xfrm>
            <a:off x="25400" y="4518386"/>
            <a:ext cx="1426288" cy="2040158"/>
          </a:xfrm>
          <a:prstGeom prst="rect">
            <a:avLst/>
          </a:prstGeom>
          <a:noFill/>
          <a:ln w="9525">
            <a:noFill/>
            <a:miter lim="800000"/>
            <a:headEnd/>
            <a:tailEnd/>
          </a:ln>
        </p:spPr>
      </p:pic>
      <p:pic>
        <p:nvPicPr>
          <p:cNvPr id="11" name="Picture 50" descr="T240.jpg"/>
          <p:cNvPicPr>
            <a:picLocks noChangeAspect="1"/>
          </p:cNvPicPr>
          <p:nvPr/>
        </p:nvPicPr>
        <p:blipFill>
          <a:blip r:embed="rId7"/>
          <a:srcRect/>
          <a:stretch>
            <a:fillRect/>
          </a:stretch>
        </p:blipFill>
        <p:spPr bwMode="auto">
          <a:xfrm>
            <a:off x="7683500" y="2862802"/>
            <a:ext cx="1447800" cy="1666247"/>
          </a:xfrm>
          <a:prstGeom prst="rect">
            <a:avLst/>
          </a:prstGeom>
          <a:noFill/>
          <a:ln w="9525">
            <a:noFill/>
            <a:miter lim="800000"/>
            <a:headEnd/>
            <a:tailEnd/>
          </a:ln>
        </p:spPr>
      </p:pic>
      <p:sp>
        <p:nvSpPr>
          <p:cNvPr id="12" name="TextBox 11"/>
          <p:cNvSpPr txBox="1"/>
          <p:nvPr/>
        </p:nvSpPr>
        <p:spPr>
          <a:xfrm>
            <a:off x="4608419" y="534634"/>
            <a:ext cx="3299373" cy="2185213"/>
          </a:xfrm>
          <a:prstGeom prst="rect">
            <a:avLst/>
          </a:prstGeom>
          <a:noFill/>
        </p:spPr>
        <p:txBody>
          <a:bodyPr wrap="square" rtlCol="0">
            <a:spAutoFit/>
          </a:bodyPr>
          <a:lstStyle/>
          <a:p>
            <a:pPr algn="ctr"/>
            <a:r>
              <a:rPr lang="en-US" sz="2400">
                <a:solidFill>
                  <a:srgbClr val="0000FF"/>
                </a:solidFill>
              </a:rPr>
              <a:t>CPS</a:t>
            </a:r>
          </a:p>
          <a:p>
            <a:pPr algn="ctr"/>
            <a:r>
              <a:rPr lang="en-US" sz="1600">
                <a:solidFill>
                  <a:srgbClr val="0000FF"/>
                </a:solidFill>
              </a:rPr>
              <a:t>MicroSense’s Capacitive Displacement Sensors</a:t>
            </a:r>
          </a:p>
          <a:p>
            <a:pPr algn="ctr"/>
            <a:r>
              <a:rPr lang="en-US" sz="1600">
                <a:solidFill>
                  <a:srgbClr val="000000"/>
                </a:solidFill>
              </a:rPr>
              <a:t>Used On: HAM-ISIs and BSC-ISIs</a:t>
            </a:r>
          </a:p>
          <a:p>
            <a:pPr algn="ctr"/>
            <a:r>
              <a:rPr lang="en-US" sz="1600">
                <a:solidFill>
                  <a:srgbClr val="000000"/>
                </a:solidFill>
              </a:rPr>
              <a:t>Used For: ≤ 0.5 Hz Control, Static Alignment  </a:t>
            </a:r>
          </a:p>
          <a:p>
            <a:pPr algn="ctr"/>
            <a:r>
              <a:rPr lang="en-US" sz="1600">
                <a:solidFill>
                  <a:srgbClr val="000000"/>
                </a:solidFill>
              </a:rPr>
              <a:t>Used ‘cause: Good Noise, UHV compatible</a:t>
            </a:r>
          </a:p>
        </p:txBody>
      </p:sp>
      <p:sp>
        <p:nvSpPr>
          <p:cNvPr id="13" name="TextBox 12"/>
          <p:cNvSpPr txBox="1"/>
          <p:nvPr/>
        </p:nvSpPr>
        <p:spPr>
          <a:xfrm>
            <a:off x="1345610" y="551369"/>
            <a:ext cx="2959690" cy="2185213"/>
          </a:xfrm>
          <a:prstGeom prst="rect">
            <a:avLst/>
          </a:prstGeom>
          <a:noFill/>
        </p:spPr>
        <p:txBody>
          <a:bodyPr wrap="square" rtlCol="0">
            <a:spAutoFit/>
          </a:bodyPr>
          <a:lstStyle/>
          <a:p>
            <a:pPr algn="ctr"/>
            <a:r>
              <a:rPr lang="en-US" sz="2400">
                <a:solidFill>
                  <a:srgbClr val="0000FF"/>
                </a:solidFill>
              </a:rPr>
              <a:t>IPS</a:t>
            </a:r>
          </a:p>
          <a:p>
            <a:pPr algn="ctr"/>
            <a:r>
              <a:rPr lang="en-US" sz="1600">
                <a:solidFill>
                  <a:srgbClr val="0000FF"/>
                </a:solidFill>
              </a:rPr>
              <a:t>Kaman’s Inductive Position Sensors</a:t>
            </a:r>
          </a:p>
          <a:p>
            <a:pPr algn="ctr"/>
            <a:r>
              <a:rPr lang="en-US" sz="1600">
                <a:solidFill>
                  <a:srgbClr val="000000"/>
                </a:solidFill>
              </a:rPr>
              <a:t>Used On: HEPIs</a:t>
            </a:r>
          </a:p>
          <a:p>
            <a:pPr algn="ctr"/>
            <a:r>
              <a:rPr lang="en-US" sz="1600">
                <a:solidFill>
                  <a:srgbClr val="000000"/>
                </a:solidFill>
              </a:rPr>
              <a:t>Used For: ≤ 0.5 Hz Control, Static Alignment  </a:t>
            </a:r>
          </a:p>
          <a:p>
            <a:pPr algn="ctr"/>
            <a:r>
              <a:rPr lang="en-US" sz="1600">
                <a:solidFill>
                  <a:srgbClr val="000000"/>
                </a:solidFill>
              </a:rPr>
              <a:t>Used ‘cause: Reasonable Noise, Long Range</a:t>
            </a:r>
          </a:p>
        </p:txBody>
      </p:sp>
      <p:sp>
        <p:nvSpPr>
          <p:cNvPr id="14" name="TextBox 13"/>
          <p:cNvSpPr txBox="1"/>
          <p:nvPr/>
        </p:nvSpPr>
        <p:spPr>
          <a:xfrm>
            <a:off x="4608419" y="2774815"/>
            <a:ext cx="3388634" cy="1692771"/>
          </a:xfrm>
          <a:prstGeom prst="rect">
            <a:avLst/>
          </a:prstGeom>
          <a:noFill/>
        </p:spPr>
        <p:txBody>
          <a:bodyPr wrap="square" rtlCol="0">
            <a:spAutoFit/>
          </a:bodyPr>
          <a:lstStyle/>
          <a:p>
            <a:pPr algn="ctr"/>
            <a:r>
              <a:rPr lang="en-US" sz="2400">
                <a:solidFill>
                  <a:srgbClr val="008000"/>
                </a:solidFill>
              </a:rPr>
              <a:t>T240</a:t>
            </a:r>
          </a:p>
          <a:p>
            <a:pPr algn="ctr"/>
            <a:r>
              <a:rPr lang="en-US" sz="1600">
                <a:solidFill>
                  <a:srgbClr val="008000"/>
                </a:solidFill>
              </a:rPr>
              <a:t>Nanometric’s Trillium 240</a:t>
            </a:r>
          </a:p>
          <a:p>
            <a:pPr algn="ctr"/>
            <a:r>
              <a:rPr lang="en-US" sz="1600">
                <a:solidFill>
                  <a:srgbClr val="000000"/>
                </a:solidFill>
              </a:rPr>
              <a:t>Used On: BSC-ISIs</a:t>
            </a:r>
          </a:p>
          <a:p>
            <a:pPr algn="ctr"/>
            <a:r>
              <a:rPr lang="en-US" sz="1600">
                <a:solidFill>
                  <a:srgbClr val="000000"/>
                </a:solidFill>
              </a:rPr>
              <a:t>Used For: 0.01 ≤ f ≤ 1Hz Control</a:t>
            </a:r>
          </a:p>
          <a:p>
            <a:pPr algn="ctr"/>
            <a:r>
              <a:rPr lang="en-US" sz="1600">
                <a:solidFill>
                  <a:srgbClr val="000000"/>
                </a:solidFill>
              </a:rPr>
              <a:t>Used ‘cause: Like STS-2s, Triaxial,       no locking mechasim -&gt; podded</a:t>
            </a:r>
          </a:p>
        </p:txBody>
      </p:sp>
      <p:sp>
        <p:nvSpPr>
          <p:cNvPr id="15" name="TextBox 14"/>
          <p:cNvSpPr txBox="1"/>
          <p:nvPr/>
        </p:nvSpPr>
        <p:spPr>
          <a:xfrm>
            <a:off x="1381043" y="4518386"/>
            <a:ext cx="2964489" cy="1938992"/>
          </a:xfrm>
          <a:prstGeom prst="rect">
            <a:avLst/>
          </a:prstGeom>
          <a:noFill/>
        </p:spPr>
        <p:txBody>
          <a:bodyPr wrap="square" rtlCol="0">
            <a:spAutoFit/>
          </a:bodyPr>
          <a:lstStyle/>
          <a:p>
            <a:pPr algn="ctr"/>
            <a:r>
              <a:rPr lang="en-US" sz="2400">
                <a:solidFill>
                  <a:srgbClr val="008000"/>
                </a:solidFill>
              </a:rPr>
              <a:t>GS13</a:t>
            </a:r>
          </a:p>
          <a:p>
            <a:pPr algn="ctr"/>
            <a:r>
              <a:rPr lang="en-US" sz="1600">
                <a:solidFill>
                  <a:srgbClr val="008000"/>
                </a:solidFill>
              </a:rPr>
              <a:t>GeoTech’s GS-13</a:t>
            </a:r>
          </a:p>
          <a:p>
            <a:pPr algn="ctr"/>
            <a:r>
              <a:rPr lang="en-US" sz="1600">
                <a:solidFill>
                  <a:srgbClr val="000000"/>
                </a:solidFill>
              </a:rPr>
              <a:t>Used On: HAM-ISIs and BSC-ISIs</a:t>
            </a:r>
          </a:p>
          <a:p>
            <a:pPr algn="ctr"/>
            <a:r>
              <a:rPr lang="en-US" sz="1600">
                <a:solidFill>
                  <a:srgbClr val="000000"/>
                </a:solidFill>
              </a:rPr>
              <a:t>Used For: ≥ 0.5 Hz Control</a:t>
            </a:r>
          </a:p>
          <a:p>
            <a:pPr algn="ctr"/>
            <a:r>
              <a:rPr lang="en-US" sz="1600">
                <a:solidFill>
                  <a:srgbClr val="000000"/>
                </a:solidFill>
              </a:rPr>
              <a:t>Used ‘cause: awesome noise above 1Hz,</a:t>
            </a:r>
          </a:p>
          <a:p>
            <a:pPr algn="ctr"/>
            <a:r>
              <a:rPr lang="en-US" sz="1600">
                <a:solidFill>
                  <a:srgbClr val="000000"/>
                </a:solidFill>
              </a:rPr>
              <a:t>no locking mechanism -&gt; podded</a:t>
            </a:r>
          </a:p>
        </p:txBody>
      </p:sp>
      <p:sp>
        <p:nvSpPr>
          <p:cNvPr id="16" name="TextBox 15"/>
          <p:cNvSpPr txBox="1"/>
          <p:nvPr/>
        </p:nvSpPr>
        <p:spPr>
          <a:xfrm>
            <a:off x="4970369" y="4666809"/>
            <a:ext cx="2937423" cy="1692771"/>
          </a:xfrm>
          <a:prstGeom prst="rect">
            <a:avLst/>
          </a:prstGeom>
          <a:noFill/>
        </p:spPr>
        <p:txBody>
          <a:bodyPr wrap="none" rtlCol="0">
            <a:spAutoFit/>
          </a:bodyPr>
          <a:lstStyle/>
          <a:p>
            <a:pPr algn="ctr"/>
            <a:r>
              <a:rPr lang="en-US" sz="2400">
                <a:solidFill>
                  <a:srgbClr val="008000"/>
                </a:solidFill>
              </a:rPr>
              <a:t>L4C</a:t>
            </a:r>
          </a:p>
          <a:p>
            <a:pPr algn="ctr"/>
            <a:r>
              <a:rPr lang="en-US" sz="1600">
                <a:solidFill>
                  <a:srgbClr val="008000"/>
                </a:solidFill>
              </a:rPr>
              <a:t>Sercel’s L4-C</a:t>
            </a:r>
          </a:p>
          <a:p>
            <a:pPr algn="ctr"/>
            <a:r>
              <a:rPr lang="en-US" sz="1600">
                <a:solidFill>
                  <a:srgbClr val="000000"/>
                </a:solidFill>
              </a:rPr>
              <a:t>Used On: All Systems</a:t>
            </a:r>
          </a:p>
          <a:p>
            <a:pPr algn="ctr"/>
            <a:r>
              <a:rPr lang="en-US" sz="1600">
                <a:solidFill>
                  <a:srgbClr val="000000"/>
                </a:solidFill>
              </a:rPr>
              <a:t>Used For: ≥ 0.5 Hz Control</a:t>
            </a:r>
          </a:p>
          <a:p>
            <a:pPr algn="ctr"/>
            <a:r>
              <a:rPr lang="en-US" sz="1600">
                <a:solidFill>
                  <a:srgbClr val="000000"/>
                </a:solidFill>
              </a:rPr>
              <a:t>Used ’cause: Good Noise, Cheap,</a:t>
            </a:r>
          </a:p>
          <a:p>
            <a:pPr algn="ctr"/>
            <a:r>
              <a:rPr lang="en-US" sz="1600">
                <a:solidFill>
                  <a:srgbClr val="000000"/>
                </a:solidFill>
              </a:rPr>
              <a:t>no locking mechanism -&gt; podded</a:t>
            </a:r>
          </a:p>
        </p:txBody>
      </p:sp>
      <p:pic>
        <p:nvPicPr>
          <p:cNvPr id="17" name="Picture 4" descr="STS-2.jpg"/>
          <p:cNvPicPr>
            <a:picLocks noChangeAspect="1"/>
          </p:cNvPicPr>
          <p:nvPr/>
        </p:nvPicPr>
        <p:blipFill>
          <a:blip r:embed="rId8"/>
          <a:srcRect/>
          <a:stretch>
            <a:fillRect/>
          </a:stretch>
        </p:blipFill>
        <p:spPr bwMode="auto">
          <a:xfrm flipH="1">
            <a:off x="23238" y="2862803"/>
            <a:ext cx="1443506" cy="1485226"/>
          </a:xfrm>
          <a:prstGeom prst="rect">
            <a:avLst/>
          </a:prstGeom>
          <a:noFill/>
          <a:ln w="9525">
            <a:noFill/>
            <a:miter lim="800000"/>
            <a:headEnd/>
            <a:tailEnd/>
          </a:ln>
        </p:spPr>
      </p:pic>
      <p:sp>
        <p:nvSpPr>
          <p:cNvPr id="19" name="TextBox 18"/>
          <p:cNvSpPr txBox="1"/>
          <p:nvPr/>
        </p:nvSpPr>
        <p:spPr>
          <a:xfrm>
            <a:off x="1393740" y="2787515"/>
            <a:ext cx="2964492" cy="1692771"/>
          </a:xfrm>
          <a:prstGeom prst="rect">
            <a:avLst/>
          </a:prstGeom>
          <a:noFill/>
        </p:spPr>
        <p:txBody>
          <a:bodyPr wrap="square" rtlCol="0">
            <a:spAutoFit/>
          </a:bodyPr>
          <a:lstStyle/>
          <a:p>
            <a:pPr algn="ctr"/>
            <a:r>
              <a:rPr lang="en-US" sz="2400">
                <a:solidFill>
                  <a:srgbClr val="008000"/>
                </a:solidFill>
              </a:rPr>
              <a:t>STS2</a:t>
            </a:r>
          </a:p>
          <a:p>
            <a:pPr algn="ctr"/>
            <a:r>
              <a:rPr lang="en-US" sz="1600">
                <a:solidFill>
                  <a:srgbClr val="008000"/>
                </a:solidFill>
              </a:rPr>
              <a:t>Strekheisen’s STS-2</a:t>
            </a:r>
          </a:p>
          <a:p>
            <a:pPr algn="ctr"/>
            <a:r>
              <a:rPr lang="en-US" sz="1600">
                <a:solidFill>
                  <a:srgbClr val="000000"/>
                </a:solidFill>
              </a:rPr>
              <a:t>Used On: HEPIs</a:t>
            </a:r>
          </a:p>
          <a:p>
            <a:pPr algn="ctr"/>
            <a:r>
              <a:rPr lang="en-US" sz="1600">
                <a:solidFill>
                  <a:srgbClr val="000000"/>
                </a:solidFill>
              </a:rPr>
              <a:t>Used For: 0.01 ≤ f ≤ 1Hz Control</a:t>
            </a:r>
          </a:p>
          <a:p>
            <a:pPr algn="ctr"/>
            <a:r>
              <a:rPr lang="en-US" sz="1600">
                <a:solidFill>
                  <a:srgbClr val="000000"/>
                </a:solidFill>
              </a:rPr>
              <a:t>Used ‘cause: Best in the ‘Biz below 1 Hz, Triaxial</a:t>
            </a:r>
          </a:p>
        </p:txBody>
      </p:sp>
      <p:sp>
        <p:nvSpPr>
          <p:cNvPr id="21" name="TextBox 20"/>
          <p:cNvSpPr txBox="1"/>
          <p:nvPr/>
        </p:nvSpPr>
        <p:spPr>
          <a:xfrm>
            <a:off x="3896614" y="521934"/>
            <a:ext cx="1787982" cy="369332"/>
          </a:xfrm>
          <a:prstGeom prst="rect">
            <a:avLst/>
          </a:prstGeom>
          <a:noFill/>
        </p:spPr>
        <p:txBody>
          <a:bodyPr wrap="none" rtlCol="0">
            <a:spAutoFit/>
          </a:bodyPr>
          <a:lstStyle/>
          <a:p>
            <a:r>
              <a:rPr lang="en-US">
                <a:solidFill>
                  <a:srgbClr val="0000FF"/>
                </a:solidFill>
              </a:rPr>
              <a:t>“Low” Frequency</a:t>
            </a:r>
          </a:p>
        </p:txBody>
      </p:sp>
      <p:sp>
        <p:nvSpPr>
          <p:cNvPr id="22" name="TextBox 21"/>
          <p:cNvSpPr txBox="1"/>
          <p:nvPr/>
        </p:nvSpPr>
        <p:spPr>
          <a:xfrm>
            <a:off x="3782314" y="6345191"/>
            <a:ext cx="1831827" cy="369332"/>
          </a:xfrm>
          <a:prstGeom prst="rect">
            <a:avLst/>
          </a:prstGeom>
          <a:noFill/>
        </p:spPr>
        <p:txBody>
          <a:bodyPr wrap="none" rtlCol="0">
            <a:spAutoFit/>
          </a:bodyPr>
          <a:lstStyle/>
          <a:p>
            <a:r>
              <a:rPr lang="en-US">
                <a:solidFill>
                  <a:srgbClr val="008000"/>
                </a:solidFill>
              </a:rPr>
              <a:t>“High” Frequency</a:t>
            </a:r>
          </a:p>
        </p:txBody>
      </p:sp>
      <p:sp>
        <p:nvSpPr>
          <p:cNvPr id="23" name="TextBox 22"/>
          <p:cNvSpPr txBox="1"/>
          <p:nvPr/>
        </p:nvSpPr>
        <p:spPr>
          <a:xfrm>
            <a:off x="4421732" y="768135"/>
            <a:ext cx="453970" cy="369332"/>
          </a:xfrm>
          <a:prstGeom prst="rect">
            <a:avLst/>
          </a:prstGeom>
          <a:noFill/>
        </p:spPr>
        <p:txBody>
          <a:bodyPr wrap="none" rtlCol="0">
            <a:spAutoFit/>
          </a:bodyPr>
          <a:lstStyle/>
          <a:p>
            <a:r>
              <a:rPr lang="en-US"/>
              <a:t>DC</a:t>
            </a:r>
          </a:p>
        </p:txBody>
      </p:sp>
      <p:sp>
        <p:nvSpPr>
          <p:cNvPr id="24" name="TextBox 23"/>
          <p:cNvSpPr txBox="1"/>
          <p:nvPr/>
        </p:nvSpPr>
        <p:spPr>
          <a:xfrm>
            <a:off x="4272865" y="2484156"/>
            <a:ext cx="942423" cy="369332"/>
          </a:xfrm>
          <a:prstGeom prst="rect">
            <a:avLst/>
          </a:prstGeom>
          <a:noFill/>
        </p:spPr>
        <p:txBody>
          <a:bodyPr wrap="none" rtlCol="0">
            <a:spAutoFit/>
          </a:bodyPr>
          <a:lstStyle/>
          <a:p>
            <a:r>
              <a:rPr lang="en-US"/>
              <a:t>10  mHz</a:t>
            </a:r>
          </a:p>
        </p:txBody>
      </p:sp>
      <p:sp>
        <p:nvSpPr>
          <p:cNvPr id="25" name="TextBox 24"/>
          <p:cNvSpPr txBox="1"/>
          <p:nvPr/>
        </p:nvSpPr>
        <p:spPr>
          <a:xfrm>
            <a:off x="4361765" y="4416786"/>
            <a:ext cx="697627" cy="369332"/>
          </a:xfrm>
          <a:prstGeom prst="rect">
            <a:avLst/>
          </a:prstGeom>
          <a:noFill/>
        </p:spPr>
        <p:txBody>
          <a:bodyPr wrap="none" rtlCol="0">
            <a:spAutoFit/>
          </a:bodyPr>
          <a:lstStyle/>
          <a:p>
            <a:r>
              <a:rPr lang="en-US"/>
              <a:t>1   Hz</a:t>
            </a:r>
          </a:p>
        </p:txBody>
      </p:sp>
      <p:sp>
        <p:nvSpPr>
          <p:cNvPr id="26" name="TextBox 25"/>
          <p:cNvSpPr txBox="1"/>
          <p:nvPr/>
        </p:nvSpPr>
        <p:spPr>
          <a:xfrm>
            <a:off x="4292600" y="6126146"/>
            <a:ext cx="877163" cy="369332"/>
          </a:xfrm>
          <a:prstGeom prst="rect">
            <a:avLst/>
          </a:prstGeom>
          <a:noFill/>
        </p:spPr>
        <p:txBody>
          <a:bodyPr wrap="none" rtlCol="0">
            <a:spAutoFit/>
          </a:bodyPr>
          <a:lstStyle/>
          <a:p>
            <a:r>
              <a:rPr lang="en-US"/>
              <a:t>800  Hz</a:t>
            </a:r>
          </a:p>
        </p:txBody>
      </p:sp>
      <p:sp>
        <p:nvSpPr>
          <p:cNvPr id="28" name="Title 26"/>
          <p:cNvSpPr>
            <a:spLocks noGrp="1"/>
          </p:cNvSpPr>
          <p:nvPr>
            <p:ph type="title"/>
          </p:nvPr>
        </p:nvSpPr>
        <p:spPr>
          <a:xfrm>
            <a:off x="457200" y="8346"/>
            <a:ext cx="8229600" cy="616389"/>
          </a:xfrm>
        </p:spPr>
        <p:txBody>
          <a:bodyPr>
            <a:normAutofit fontScale="90000"/>
          </a:bodyPr>
          <a:lstStyle/>
          <a:p>
            <a:r>
              <a:rPr lang="en-US" dirty="0"/>
              <a:t>SEI Sensors and Their Noise</a:t>
            </a:r>
          </a:p>
        </p:txBody>
      </p:sp>
    </p:spTree>
    <p:extLst>
      <p:ext uri="{BB962C8B-B14F-4D97-AF65-F5344CB8AC3E}">
        <p14:creationId xmlns:p14="http://schemas.microsoft.com/office/powerpoint/2010/main" val="1422367094"/>
      </p:ext>
    </p:extLst>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size and noise</a:t>
            </a:r>
            <a:endParaRPr lang="en-US" dirty="0"/>
          </a:p>
        </p:txBody>
      </p:sp>
      <p:pic>
        <p:nvPicPr>
          <p:cNvPr id="1026" name="Picture 2"/>
          <p:cNvPicPr>
            <a:picLocks noChangeAspect="1" noChangeArrowheads="1"/>
          </p:cNvPicPr>
          <p:nvPr/>
        </p:nvPicPr>
        <p:blipFill>
          <a:blip r:embed="rId3"/>
          <a:srcRect/>
          <a:stretch>
            <a:fillRect/>
          </a:stretch>
        </p:blipFill>
        <p:spPr bwMode="auto">
          <a:xfrm>
            <a:off x="2057400" y="1143000"/>
            <a:ext cx="6638106" cy="5262563"/>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a:stretch>
            <a:fillRect/>
          </a:stretch>
        </p:blipFill>
        <p:spPr bwMode="auto">
          <a:xfrm>
            <a:off x="533400" y="4343400"/>
            <a:ext cx="4457701" cy="2514600"/>
          </a:xfrm>
          <a:prstGeom prst="rect">
            <a:avLst/>
          </a:prstGeom>
          <a:noFill/>
          <a:ln w="9525">
            <a:noFill/>
            <a:miter lim="800000"/>
            <a:headEnd/>
            <a:tailEnd/>
          </a:ln>
          <a:effectLst/>
        </p:spPr>
      </p:pic>
      <p:cxnSp>
        <p:nvCxnSpPr>
          <p:cNvPr id="7" name="Straight Arrow Connector 6"/>
          <p:cNvCxnSpPr/>
          <p:nvPr/>
        </p:nvCxnSpPr>
        <p:spPr>
          <a:xfrm rot="5400000" flipH="1" flipV="1">
            <a:off x="1409700" y="3009900"/>
            <a:ext cx="2133600" cy="19050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3238500" y="3543300"/>
            <a:ext cx="1600200" cy="13716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flipH="1" flipV="1">
            <a:off x="4572000" y="4038600"/>
            <a:ext cx="2209800" cy="19050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8200" y="1905000"/>
            <a:ext cx="1447800" cy="646331"/>
          </a:xfrm>
          <a:prstGeom prst="rect">
            <a:avLst/>
          </a:prstGeom>
          <a:noFill/>
        </p:spPr>
        <p:txBody>
          <a:bodyPr wrap="square" rtlCol="0">
            <a:spAutoFit/>
          </a:bodyPr>
          <a:lstStyle/>
          <a:p>
            <a:r>
              <a:rPr lang="en-US" dirty="0" smtClean="0"/>
              <a:t>(Courtesy of Brian Lantz)</a:t>
            </a:r>
            <a:endParaRPr lang="en-US" dirty="0"/>
          </a:p>
        </p:txBody>
      </p:sp>
      <p:sp>
        <p:nvSpPr>
          <p:cNvPr id="14" name="Slide Number Placeholder 13"/>
          <p:cNvSpPr>
            <a:spLocks noGrp="1"/>
          </p:cNvSpPr>
          <p:nvPr>
            <p:ph type="sldNum" sz="quarter" idx="12"/>
          </p:nvPr>
        </p:nvSpPr>
        <p:spPr/>
        <p:txBody>
          <a:bodyPr/>
          <a:lstStyle/>
          <a:p>
            <a:fld id="{B6F15528-21DE-4FAA-801E-634DDDAF4B2B}" type="slidenum">
              <a:rPr lang="en-US" smtClean="0"/>
              <a:pPr/>
              <a:t>212</a:t>
            </a:fld>
            <a:endParaRPr lang="en-US"/>
          </a:p>
        </p:txBody>
      </p:sp>
      <p:sp>
        <p:nvSpPr>
          <p:cNvPr id="3" name="TextBox 2"/>
          <p:cNvSpPr txBox="1"/>
          <p:nvPr/>
        </p:nvSpPr>
        <p:spPr>
          <a:xfrm>
            <a:off x="6315281" y="6405563"/>
            <a:ext cx="1694094" cy="369332"/>
          </a:xfrm>
          <a:prstGeom prst="rect">
            <a:avLst/>
          </a:prstGeom>
          <a:noFill/>
        </p:spPr>
        <p:txBody>
          <a:bodyPr wrap="none" rtlCol="0">
            <a:spAutoFit/>
          </a:bodyPr>
          <a:lstStyle/>
          <a:p>
            <a:r>
              <a:rPr lang="en-US" dirty="0"/>
              <a:t>From G1400311</a:t>
            </a:r>
          </a:p>
        </p:txBody>
      </p:sp>
    </p:spTree>
    <p:extLst>
      <p:ext uri="{BB962C8B-B14F-4D97-AF65-F5344CB8AC3E}">
        <p14:creationId xmlns:p14="http://schemas.microsoft.com/office/powerpoint/2010/main" val="1216176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562600" y="4798874"/>
            <a:ext cx="3581400" cy="2031325"/>
          </a:xfrm>
          <a:prstGeom prst="rect">
            <a:avLst/>
          </a:prstGeom>
          <a:noFill/>
        </p:spPr>
        <p:txBody>
          <a:bodyPr wrap="square" rtlCol="0">
            <a:spAutoFit/>
          </a:bodyPr>
          <a:lstStyle/>
          <a:p>
            <a:r>
              <a:rPr lang="en-US" dirty="0" smtClean="0"/>
              <a:t>Magnet Types (M0900034)</a:t>
            </a:r>
          </a:p>
          <a:p>
            <a:pPr>
              <a:buFont typeface="Arial" pitchFamily="34" charset="0"/>
              <a:buChar char="•"/>
            </a:pPr>
            <a:r>
              <a:rPr lang="en-US" dirty="0" smtClean="0"/>
              <a:t> BOSEM – 10 X 10 mm, </a:t>
            </a:r>
            <a:r>
              <a:rPr lang="en-US" dirty="0" err="1" smtClean="0"/>
              <a:t>NdFeB</a:t>
            </a:r>
            <a:r>
              <a:rPr lang="en-US" dirty="0" smtClean="0"/>
              <a:t> , </a:t>
            </a:r>
            <a:r>
              <a:rPr lang="en-US" dirty="0" err="1" smtClean="0"/>
              <a:t>SmCo</a:t>
            </a:r>
            <a:endParaRPr lang="en-US" dirty="0" smtClean="0"/>
          </a:p>
          <a:p>
            <a:r>
              <a:rPr lang="en-US" dirty="0" smtClean="0"/>
              <a:t>	  10 X 5 mm, </a:t>
            </a:r>
            <a:r>
              <a:rPr lang="en-US" dirty="0" err="1" smtClean="0"/>
              <a:t>NdFeB</a:t>
            </a:r>
            <a:r>
              <a:rPr lang="en-US" dirty="0" smtClean="0"/>
              <a:t>, </a:t>
            </a:r>
            <a:r>
              <a:rPr lang="en-US" dirty="0" err="1" smtClean="0"/>
              <a:t>SmCo</a:t>
            </a:r>
            <a:endParaRPr lang="en-US" dirty="0" smtClean="0"/>
          </a:p>
          <a:p>
            <a:pPr>
              <a:buFont typeface="Arial" pitchFamily="34" charset="0"/>
              <a:buChar char="•"/>
            </a:pPr>
            <a:r>
              <a:rPr lang="en-US" dirty="0" smtClean="0"/>
              <a:t> AOSEM  – 2 X 3 mm, </a:t>
            </a:r>
            <a:r>
              <a:rPr lang="en-US" dirty="0" err="1" smtClean="0"/>
              <a:t>SmCo</a:t>
            </a:r>
            <a:endParaRPr lang="en-US" dirty="0" smtClean="0"/>
          </a:p>
          <a:p>
            <a:pPr lvl="2"/>
            <a:r>
              <a:rPr lang="en-US" dirty="0" smtClean="0"/>
              <a:t>   2 X 6 mm, </a:t>
            </a:r>
            <a:r>
              <a:rPr lang="en-US" dirty="0" err="1" smtClean="0"/>
              <a:t>SmCo</a:t>
            </a:r>
            <a:endParaRPr lang="en-US" dirty="0" smtClean="0"/>
          </a:p>
          <a:p>
            <a:pPr lvl="2"/>
            <a:r>
              <a:rPr lang="en-US" dirty="0" smtClean="0"/>
              <a:t>   2 X 0.5 mm, </a:t>
            </a:r>
            <a:r>
              <a:rPr lang="en-US" dirty="0" err="1" smtClean="0"/>
              <a:t>SmCo</a:t>
            </a:r>
            <a:endParaRPr lang="en-US" dirty="0"/>
          </a:p>
        </p:txBody>
      </p:sp>
      <p:sp>
        <p:nvSpPr>
          <p:cNvPr id="2" name="Title 1"/>
          <p:cNvSpPr>
            <a:spLocks noGrp="1"/>
          </p:cNvSpPr>
          <p:nvPr>
            <p:ph type="title"/>
          </p:nvPr>
        </p:nvSpPr>
        <p:spPr>
          <a:xfrm>
            <a:off x="0" y="0"/>
            <a:ext cx="9144000" cy="1143000"/>
          </a:xfrm>
        </p:spPr>
        <p:txBody>
          <a:bodyPr>
            <a:normAutofit/>
          </a:bodyPr>
          <a:lstStyle/>
          <a:p>
            <a:r>
              <a:rPr lang="en-US" sz="3600" dirty="0" smtClean="0"/>
              <a:t>Optical Sensor </a:t>
            </a:r>
            <a:r>
              <a:rPr lang="en-US" sz="3600" dirty="0" err="1" smtClean="0"/>
              <a:t>ElectroMagnet</a:t>
            </a:r>
            <a:r>
              <a:rPr lang="en-US" sz="3600" dirty="0" smtClean="0"/>
              <a:t> (OSEM)</a:t>
            </a:r>
            <a:endParaRPr lang="en-US" sz="3600" dirty="0"/>
          </a:p>
        </p:txBody>
      </p:sp>
      <p:pic>
        <p:nvPicPr>
          <p:cNvPr id="1026" name="Picture 2" descr="C:\Users\Brett\Documents\Massachusetts Institute of Technology\Mech E\PhD\Papers and Conferences\ACC 2011 Paper\OSEM.jpg"/>
          <p:cNvPicPr>
            <a:picLocks noChangeAspect="1" noChangeArrowheads="1"/>
          </p:cNvPicPr>
          <p:nvPr/>
        </p:nvPicPr>
        <p:blipFill>
          <a:blip r:embed="rId3" cstate="print"/>
          <a:srcRect/>
          <a:stretch>
            <a:fillRect/>
          </a:stretch>
        </p:blipFill>
        <p:spPr bwMode="auto">
          <a:xfrm>
            <a:off x="76200" y="4476750"/>
            <a:ext cx="5430837" cy="2000250"/>
          </a:xfrm>
          <a:prstGeom prst="rect">
            <a:avLst/>
          </a:prstGeom>
          <a:noFill/>
          <a:ln>
            <a:solidFill>
              <a:schemeClr val="tx1"/>
            </a:solidFill>
          </a:ln>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1219200"/>
            <a:ext cx="3138855" cy="2743200"/>
          </a:xfrm>
          <a:prstGeom prst="rect">
            <a:avLst/>
          </a:prstGeom>
          <a:noFill/>
          <a:ln w="9525">
            <a:noFill/>
            <a:miter lim="800000"/>
            <a:headEnd/>
            <a:tailEnd/>
          </a:ln>
        </p:spPr>
      </p:pic>
      <p:sp>
        <p:nvSpPr>
          <p:cNvPr id="7" name="TextBox 6"/>
          <p:cNvSpPr txBox="1"/>
          <p:nvPr/>
        </p:nvSpPr>
        <p:spPr>
          <a:xfrm>
            <a:off x="457200" y="3962400"/>
            <a:ext cx="3124200" cy="369332"/>
          </a:xfrm>
          <a:prstGeom prst="rect">
            <a:avLst/>
          </a:prstGeom>
          <a:noFill/>
        </p:spPr>
        <p:txBody>
          <a:bodyPr wrap="square" rtlCol="0">
            <a:spAutoFit/>
          </a:bodyPr>
          <a:lstStyle/>
          <a:p>
            <a:pPr algn="ctr"/>
            <a:r>
              <a:rPr lang="en-US" dirty="0" smtClean="0"/>
              <a:t>Birmingham OSEM (BOSEM)</a:t>
            </a:r>
            <a:endParaRPr lang="en-US" dirty="0"/>
          </a:p>
        </p:txBody>
      </p:sp>
      <p:sp>
        <p:nvSpPr>
          <p:cNvPr id="8" name="TextBox 7"/>
          <p:cNvSpPr txBox="1"/>
          <p:nvPr/>
        </p:nvSpPr>
        <p:spPr>
          <a:xfrm>
            <a:off x="5181600" y="4038600"/>
            <a:ext cx="3429000" cy="646331"/>
          </a:xfrm>
          <a:prstGeom prst="rect">
            <a:avLst/>
          </a:prstGeom>
          <a:noFill/>
        </p:spPr>
        <p:txBody>
          <a:bodyPr wrap="square" rtlCol="0">
            <a:spAutoFit/>
          </a:bodyPr>
          <a:lstStyle/>
          <a:p>
            <a:r>
              <a:rPr lang="en-US" dirty="0" smtClean="0"/>
              <a:t>Advanced LIGO OSEM (AOSEM)</a:t>
            </a:r>
          </a:p>
          <a:p>
            <a:r>
              <a:rPr lang="en-US" dirty="0" smtClean="0"/>
              <a:t>	- modified </a:t>
            </a:r>
            <a:r>
              <a:rPr lang="en-US" dirty="0" err="1" smtClean="0"/>
              <a:t>iLIGO</a:t>
            </a:r>
            <a:r>
              <a:rPr lang="en-US" dirty="0" smtClean="0"/>
              <a:t> OSEM</a:t>
            </a:r>
            <a:endParaRPr lang="en-US" dirty="0"/>
          </a:p>
        </p:txBody>
      </p:sp>
      <p:sp>
        <p:nvSpPr>
          <p:cNvPr id="9" name="TextBox 8"/>
          <p:cNvSpPr txBox="1"/>
          <p:nvPr/>
        </p:nvSpPr>
        <p:spPr>
          <a:xfrm>
            <a:off x="914400" y="6477000"/>
            <a:ext cx="3657600" cy="381000"/>
          </a:xfrm>
          <a:prstGeom prst="rect">
            <a:avLst/>
          </a:prstGeom>
          <a:noFill/>
        </p:spPr>
        <p:txBody>
          <a:bodyPr wrap="square" rtlCol="0">
            <a:spAutoFit/>
          </a:bodyPr>
          <a:lstStyle/>
          <a:p>
            <a:pPr algn="ctr"/>
            <a:r>
              <a:rPr lang="en-US" dirty="0" smtClean="0"/>
              <a:t>BOSEM Schematic</a:t>
            </a:r>
            <a:endParaRPr lang="en-US" dirty="0"/>
          </a:p>
        </p:txBody>
      </p:sp>
      <p:pic>
        <p:nvPicPr>
          <p:cNvPr id="11" name="Picture 7" descr="D0901065_OSEM_ASSY.bmp"/>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5800" y="1216152"/>
            <a:ext cx="3548496" cy="2743200"/>
          </a:xfrm>
          <a:prstGeom prst="rect">
            <a:avLst/>
          </a:prstGeom>
          <a:noFill/>
          <a:ln w="9525">
            <a:noFill/>
            <a:miter lim="800000"/>
            <a:headEnd/>
            <a:tailEnd/>
          </a:ln>
        </p:spPr>
      </p:pic>
      <p:sp>
        <p:nvSpPr>
          <p:cNvPr id="12" name="Footer Placeholder 11"/>
          <p:cNvSpPr>
            <a:spLocks noGrp="1"/>
          </p:cNvSpPr>
          <p:nvPr>
            <p:ph type="ftr" sz="quarter" idx="11"/>
          </p:nvPr>
        </p:nvSpPr>
        <p:spPr>
          <a:xfrm>
            <a:off x="3733800" y="6492875"/>
            <a:ext cx="2895600" cy="365125"/>
          </a:xfrm>
        </p:spPr>
        <p:txBody>
          <a:bodyPr/>
          <a:lstStyle/>
          <a:p>
            <a:pPr algn="l"/>
            <a:r>
              <a:rPr lang="sv-SE" dirty="0" smtClean="0"/>
              <a:t>24 Aug 2014 - Stanford - G1400964</a:t>
            </a:r>
            <a:endParaRPr lang="en-US" dirty="0"/>
          </a:p>
        </p:txBody>
      </p:sp>
      <p:sp>
        <p:nvSpPr>
          <p:cNvPr id="13" name="Slide Number Placeholder 12"/>
          <p:cNvSpPr>
            <a:spLocks noGrp="1"/>
          </p:cNvSpPr>
          <p:nvPr>
            <p:ph type="sldNum" sz="quarter" idx="12"/>
          </p:nvPr>
        </p:nvSpPr>
        <p:spPr>
          <a:xfrm>
            <a:off x="7010400" y="6492875"/>
            <a:ext cx="2133600" cy="365125"/>
          </a:xfrm>
        </p:spPr>
        <p:txBody>
          <a:bodyPr/>
          <a:lstStyle/>
          <a:p>
            <a:fld id="{B6F15528-21DE-4FAA-801E-634DDDAF4B2B}" type="slidenum">
              <a:rPr lang="en-US" smtClean="0"/>
              <a:pPr/>
              <a:t>213</a:t>
            </a:fld>
            <a:endParaRPr lang="en-US" dirty="0"/>
          </a:p>
        </p:txBody>
      </p:sp>
      <p:grpSp>
        <p:nvGrpSpPr>
          <p:cNvPr id="20" name="Group 19"/>
          <p:cNvGrpSpPr/>
          <p:nvPr/>
        </p:nvGrpSpPr>
        <p:grpSpPr>
          <a:xfrm>
            <a:off x="0" y="0"/>
            <a:ext cx="9144000" cy="1264919"/>
            <a:chOff x="0" y="0"/>
            <a:chExt cx="9144000" cy="1264919"/>
          </a:xfrm>
        </p:grpSpPr>
        <p:pic>
          <p:nvPicPr>
            <p:cNvPr id="21" name="Picture 3" descr="C:\Users\Brett\Documents\Lab\LSC - LIGO Lab\Logos and Figures\LIGO Logo Extension.bmp"/>
            <p:cNvPicPr>
              <a:picLocks noChangeAspect="1" noChangeArrowheads="1"/>
            </p:cNvPicPr>
            <p:nvPr/>
          </p:nvPicPr>
          <p:blipFill>
            <a:blip r:embed="rId6" cstate="screen">
              <a:extLst>
                <a:ext uri="{28A0092B-C50C-407E-A947-70E740481C1C}">
                  <a14:useLocalDpi xmlns:a14="http://schemas.microsoft.com/office/drawing/2010/main"/>
                </a:ext>
              </a:extLst>
            </a:blip>
            <a:srcRect l="5795" r="30992" b="10002"/>
            <a:stretch>
              <a:fillRect/>
            </a:stretch>
          </p:blipFill>
          <p:spPr bwMode="auto">
            <a:xfrm>
              <a:off x="0" y="1219200"/>
              <a:ext cx="9144000" cy="45719"/>
            </a:xfrm>
            <a:prstGeom prst="rect">
              <a:avLst/>
            </a:prstGeom>
            <a:noFill/>
          </p:spPr>
        </p:pic>
        <p:pic>
          <p:nvPicPr>
            <p:cNvPr id="22" name="Picture 21" descr="New_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36" y="0"/>
              <a:ext cx="823522" cy="702859"/>
            </a:xfrm>
            <a:prstGeom prst="rect">
              <a:avLst/>
            </a:prstGeom>
          </p:spPr>
        </p:pic>
        <p:pic>
          <p:nvPicPr>
            <p:cNvPr id="23" name="Picture 22" descr="Stanford_University_seal_2003.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39912" y="0"/>
              <a:ext cx="704088" cy="704088"/>
            </a:xfrm>
            <a:prstGeom prst="rect">
              <a:avLst/>
            </a:prstGeom>
          </p:spPr>
        </p:pic>
      </p:grpSp>
    </p:spTree>
    <p:extLst>
      <p:ext uri="{BB962C8B-B14F-4D97-AF65-F5344CB8AC3E}">
        <p14:creationId xmlns:p14="http://schemas.microsoft.com/office/powerpoint/2010/main" val="2578984314"/>
      </p:ext>
    </p:extLst>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HS1 Geophones</a:t>
            </a:r>
            <a:endParaRPr lang="en-US" dirty="0"/>
          </a:p>
        </p:txBody>
      </p:sp>
      <p:sp>
        <p:nvSpPr>
          <p:cNvPr id="4" name="Slide Number Placeholder 3"/>
          <p:cNvSpPr>
            <a:spLocks noGrp="1"/>
          </p:cNvSpPr>
          <p:nvPr>
            <p:ph type="sldNum" sz="quarter" idx="12"/>
          </p:nvPr>
        </p:nvSpPr>
        <p:spPr/>
        <p:txBody>
          <a:bodyPr/>
          <a:lstStyle/>
          <a:p>
            <a:fld id="{AEF90977-0000-B641-9D00-156F4F6BC2E6}" type="slidenum">
              <a:rPr lang="en-US" smtClean="0"/>
              <a:t>214</a:t>
            </a:fld>
            <a:endParaRPr lang="en-US"/>
          </a:p>
        </p:txBody>
      </p:sp>
      <p:pic>
        <p:nvPicPr>
          <p:cNvPr id="6" name="Picture 5" descr="2016-02-16 09.53.51.jpg"/>
          <p:cNvPicPr>
            <a:picLocks noChangeAspect="1"/>
          </p:cNvPicPr>
          <p:nvPr/>
        </p:nvPicPr>
        <p:blipFill rotWithShape="1">
          <a:blip r:embed="rId3">
            <a:extLst>
              <a:ext uri="{28A0092B-C50C-407E-A947-70E740481C1C}">
                <a14:useLocalDpi xmlns:a14="http://schemas.microsoft.com/office/drawing/2010/main" val="0"/>
              </a:ext>
            </a:extLst>
          </a:blip>
          <a:srcRect t="7030" r="17870" b="16160"/>
          <a:stretch/>
        </p:blipFill>
        <p:spPr>
          <a:xfrm>
            <a:off x="1593776" y="1417639"/>
            <a:ext cx="5817127" cy="5440362"/>
          </a:xfrm>
          <a:prstGeom prst="rect">
            <a:avLst/>
          </a:prstGeom>
        </p:spPr>
      </p:pic>
      <p:sp>
        <p:nvSpPr>
          <p:cNvPr id="2" name="TextBox 1"/>
          <p:cNvSpPr txBox="1"/>
          <p:nvPr/>
        </p:nvSpPr>
        <p:spPr>
          <a:xfrm>
            <a:off x="2178983" y="6485748"/>
            <a:ext cx="5254751" cy="369332"/>
          </a:xfrm>
          <a:prstGeom prst="rect">
            <a:avLst/>
          </a:prstGeom>
          <a:noFill/>
        </p:spPr>
        <p:txBody>
          <a:bodyPr wrap="none" rtlCol="0">
            <a:spAutoFit/>
          </a:bodyPr>
          <a:lstStyle/>
          <a:p>
            <a:r>
              <a:rPr lang="en-US" dirty="0" smtClean="0">
                <a:solidFill>
                  <a:srgbClr val="FFFF00"/>
                </a:solidFill>
              </a:rPr>
              <a:t>http</a:t>
            </a:r>
            <a:r>
              <a:rPr lang="en-US" dirty="0">
                <a:solidFill>
                  <a:srgbClr val="FFFF00"/>
                </a:solidFill>
              </a:rPr>
              <a:t>://</a:t>
            </a:r>
            <a:r>
              <a:rPr lang="en-US" dirty="0" err="1">
                <a:solidFill>
                  <a:srgbClr val="FFFF00"/>
                </a:solidFill>
              </a:rPr>
              <a:t>www.geospace.com</a:t>
            </a:r>
            <a:r>
              <a:rPr lang="en-US" dirty="0">
                <a:solidFill>
                  <a:srgbClr val="FFFF00"/>
                </a:solidFill>
              </a:rPr>
              <a:t>/hs-1-industrial-geophone</a:t>
            </a:r>
            <a:r>
              <a:rPr lang="en-US"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211773073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Geophone </a:t>
            </a:r>
            <a:r>
              <a:rPr lang="en-US" dirty="0" smtClean="0"/>
              <a:t>Schematic</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215</a:t>
            </a:fld>
            <a:endParaRPr lang="en-US"/>
          </a:p>
        </p:txBody>
      </p:sp>
      <p:pic>
        <p:nvPicPr>
          <p:cNvPr id="4" name="Picture 3"/>
          <p:cNvPicPr>
            <a:picLocks noChangeAspect="1"/>
          </p:cNvPicPr>
          <p:nvPr/>
        </p:nvPicPr>
        <p:blipFill>
          <a:blip r:embed="rId3"/>
          <a:stretch>
            <a:fillRect/>
          </a:stretch>
        </p:blipFill>
        <p:spPr>
          <a:xfrm>
            <a:off x="1905064" y="1290566"/>
            <a:ext cx="4880951" cy="5215708"/>
          </a:xfrm>
          <a:prstGeom prst="rect">
            <a:avLst/>
          </a:prstGeom>
        </p:spPr>
      </p:pic>
      <p:sp>
        <p:nvSpPr>
          <p:cNvPr id="6" name="Rectangle 5"/>
          <p:cNvSpPr/>
          <p:nvPr/>
        </p:nvSpPr>
        <p:spPr>
          <a:xfrm>
            <a:off x="14258" y="6537382"/>
            <a:ext cx="5753488" cy="307777"/>
          </a:xfrm>
          <a:prstGeom prst="rect">
            <a:avLst/>
          </a:prstGeom>
        </p:spPr>
        <p:txBody>
          <a:bodyPr wrap="square">
            <a:spAutoFit/>
          </a:bodyPr>
          <a:lstStyle/>
          <a:p>
            <a:r>
              <a:rPr lang="en-US" sz="1400" dirty="0" smtClean="0"/>
              <a:t>Source: http</a:t>
            </a:r>
            <a:r>
              <a:rPr lang="en-US" sz="1400" dirty="0"/>
              <a:t>://</a:t>
            </a:r>
            <a:r>
              <a:rPr lang="en-US" sz="1400" dirty="0" err="1"/>
              <a:t>newsline.linearcollider.org</a:t>
            </a:r>
            <a:r>
              <a:rPr lang="en-US" sz="1400" dirty="0" smtClean="0"/>
              <a:t>/readmore_20070809_ftr1</a:t>
            </a:r>
            <a:r>
              <a:rPr lang="en-US" sz="1400" dirty="0"/>
              <a:t>.html</a:t>
            </a:r>
          </a:p>
        </p:txBody>
      </p:sp>
    </p:spTree>
    <p:extLst>
      <p:ext uri="{BB962C8B-B14F-4D97-AF65-F5344CB8AC3E}">
        <p14:creationId xmlns:p14="http://schemas.microsoft.com/office/powerpoint/2010/main" val="136582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Linear</a:t>
            </a:r>
          </a:p>
          <a:p>
            <a:pPr lvl="1"/>
            <a:r>
              <a:rPr lang="en-US" dirty="0"/>
              <a:t>Output is a linear combination of the inputs</a:t>
            </a:r>
          </a:p>
          <a:p>
            <a:pPr lvl="1"/>
            <a:r>
              <a:rPr lang="en-US" dirty="0"/>
              <a:t>Linear systems have a very well defined and rigorous control theory </a:t>
            </a:r>
          </a:p>
        </p:txBody>
      </p:sp>
      <p:sp>
        <p:nvSpPr>
          <p:cNvPr id="28" name="Rectangle 27"/>
          <p:cNvSpPr/>
          <p:nvPr/>
        </p:nvSpPr>
        <p:spPr>
          <a:xfrm>
            <a:off x="3620169" y="4218689"/>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0000"/>
                </a:solidFill>
              </a:rPr>
              <a:t>Car</a:t>
            </a:r>
            <a:endParaRPr lang="en-US" sz="3600" dirty="0">
              <a:solidFill>
                <a:srgbClr val="000000"/>
              </a:solidFill>
            </a:endParaRPr>
          </a:p>
        </p:txBody>
      </p:sp>
      <p:sp>
        <p:nvSpPr>
          <p:cNvPr id="4" name="TextBox 3"/>
          <p:cNvSpPr txBox="1"/>
          <p:nvPr/>
        </p:nvSpPr>
        <p:spPr>
          <a:xfrm>
            <a:off x="1323033" y="4162535"/>
            <a:ext cx="2196485" cy="461665"/>
          </a:xfrm>
          <a:prstGeom prst="rect">
            <a:avLst/>
          </a:prstGeom>
          <a:noFill/>
        </p:spPr>
        <p:txBody>
          <a:bodyPr wrap="none" rtlCol="0">
            <a:spAutoFit/>
          </a:bodyPr>
          <a:lstStyle/>
          <a:p>
            <a:r>
              <a:rPr lang="en-US" sz="2400" b="1" dirty="0"/>
              <a:t>a</a:t>
            </a:r>
            <a:r>
              <a:rPr lang="en-US" sz="2400" dirty="0" smtClean="0"/>
              <a:t> </a:t>
            </a:r>
            <a:r>
              <a:rPr lang="en-US" sz="2400" dirty="0"/>
              <a:t>×</a:t>
            </a:r>
            <a:r>
              <a:rPr lang="en-US" sz="2400" dirty="0" smtClean="0"/>
              <a:t> gas + </a:t>
            </a:r>
            <a:r>
              <a:rPr lang="en-US" sz="2400" b="1" dirty="0" smtClean="0"/>
              <a:t>b</a:t>
            </a:r>
            <a:r>
              <a:rPr lang="en-US" sz="2400" dirty="0" smtClean="0"/>
              <a:t> × gas</a:t>
            </a:r>
            <a:endParaRPr lang="en-US" sz="2400" dirty="0"/>
          </a:p>
        </p:txBody>
      </p:sp>
      <p:sp>
        <p:nvSpPr>
          <p:cNvPr id="30" name="TextBox 29"/>
          <p:cNvSpPr txBox="1"/>
          <p:nvPr/>
        </p:nvSpPr>
        <p:spPr>
          <a:xfrm>
            <a:off x="5325608" y="4153436"/>
            <a:ext cx="3313728" cy="461665"/>
          </a:xfrm>
          <a:prstGeom prst="rect">
            <a:avLst/>
          </a:prstGeom>
          <a:noFill/>
        </p:spPr>
        <p:txBody>
          <a:bodyPr wrap="none" rtlCol="0">
            <a:spAutoFit/>
          </a:bodyPr>
          <a:lstStyle/>
          <a:p>
            <a:r>
              <a:rPr lang="en-US" sz="2400" b="1" dirty="0"/>
              <a:t>a</a:t>
            </a:r>
            <a:r>
              <a:rPr lang="en-US" sz="2400" dirty="0" smtClean="0"/>
              <a:t> </a:t>
            </a:r>
            <a:r>
              <a:rPr lang="en-US" sz="2400" dirty="0"/>
              <a:t>×</a:t>
            </a:r>
            <a:r>
              <a:rPr lang="en-US" sz="2400" dirty="0" smtClean="0"/>
              <a:t> velocity + </a:t>
            </a:r>
            <a:r>
              <a:rPr lang="en-US" sz="2400" b="1" dirty="0" smtClean="0"/>
              <a:t>b</a:t>
            </a:r>
            <a:r>
              <a:rPr lang="en-US" sz="2400" dirty="0" smtClean="0"/>
              <a:t> </a:t>
            </a:r>
            <a:r>
              <a:rPr lang="en-US" sz="2400" dirty="0"/>
              <a:t>× </a:t>
            </a:r>
            <a:r>
              <a:rPr lang="en-US" sz="2400" dirty="0" smtClean="0"/>
              <a:t>velocity</a:t>
            </a:r>
            <a:endParaRPr lang="en-US" sz="2400" dirty="0"/>
          </a:p>
        </p:txBody>
      </p:sp>
      <p:cxnSp>
        <p:nvCxnSpPr>
          <p:cNvPr id="31" name="Straight Arrow Connector 30"/>
          <p:cNvCxnSpPr/>
          <p:nvPr/>
        </p:nvCxnSpPr>
        <p:spPr>
          <a:xfrm>
            <a:off x="2460877" y="4677672"/>
            <a:ext cx="1159292"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077327" y="4650751"/>
            <a:ext cx="1159292"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22033EDB-169B-9A40-BDA9-44EE0641E66E}" type="slidenum">
              <a:rPr lang="en-US" smtClean="0"/>
              <a:t>22</a:t>
            </a:fld>
            <a:endParaRPr lang="en-US"/>
          </a:p>
        </p:txBody>
      </p:sp>
      <p:sp>
        <p:nvSpPr>
          <p:cNvPr id="11" name="Title 1"/>
          <p:cNvSpPr txBox="1">
            <a:spLocks/>
          </p:cNvSpPr>
          <p:nvPr/>
        </p:nvSpPr>
        <p:spPr>
          <a:xfrm>
            <a:off x="911712" y="2064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     Types of control - linear</a:t>
            </a:r>
            <a:endParaRPr lang="en-US" dirty="0"/>
          </a:p>
        </p:txBody>
      </p:sp>
      <p:grpSp>
        <p:nvGrpSpPr>
          <p:cNvPr id="12" name="Group 11"/>
          <p:cNvGrpSpPr/>
          <p:nvPr/>
        </p:nvGrpSpPr>
        <p:grpSpPr>
          <a:xfrm>
            <a:off x="23813" y="0"/>
            <a:ext cx="9144000" cy="1213015"/>
            <a:chOff x="23813" y="0"/>
            <a:chExt cx="9144000" cy="1213015"/>
          </a:xfrm>
        </p:grpSpPr>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4" name="Straight Connector 13"/>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37148" y="5541387"/>
            <a:ext cx="9111188" cy="584776"/>
          </a:xfrm>
          <a:prstGeom prst="rect">
            <a:avLst/>
          </a:prstGeom>
          <a:noFill/>
        </p:spPr>
        <p:txBody>
          <a:bodyPr wrap="none" rtlCol="0">
            <a:spAutoFit/>
          </a:bodyPr>
          <a:lstStyle/>
          <a:p>
            <a:r>
              <a:rPr lang="en-US" sz="3200" b="1" dirty="0" smtClean="0">
                <a:solidFill>
                  <a:srgbClr val="FF0000"/>
                </a:solidFill>
              </a:rPr>
              <a:t>* Also, the output frequency = the input frequency *</a:t>
            </a:r>
            <a:endParaRPr lang="en-US" sz="3200" b="1" dirty="0">
              <a:solidFill>
                <a:srgbClr val="FF0000"/>
              </a:solidFill>
            </a:endParaRPr>
          </a:p>
        </p:txBody>
      </p:sp>
    </p:spTree>
    <p:extLst>
      <p:ext uri="{BB962C8B-B14F-4D97-AF65-F5344CB8AC3E}">
        <p14:creationId xmlns:p14="http://schemas.microsoft.com/office/powerpoint/2010/main" val="25882515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76524" y="6438656"/>
            <a:ext cx="2133600" cy="365125"/>
          </a:xfrm>
        </p:spPr>
        <p:txBody>
          <a:bodyPr/>
          <a:lstStyle/>
          <a:p>
            <a:fld id="{22033EDB-169B-9A40-BDA9-44EE0641E66E}" type="slidenum">
              <a:rPr lang="en-US" smtClean="0"/>
              <a:t>23</a:t>
            </a:fld>
            <a:endParaRPr lang="en-US"/>
          </a:p>
        </p:txBody>
      </p:sp>
      <p:sp>
        <p:nvSpPr>
          <p:cNvPr id="10" name="TextBox 9"/>
          <p:cNvSpPr txBox="1"/>
          <p:nvPr/>
        </p:nvSpPr>
        <p:spPr>
          <a:xfrm>
            <a:off x="58794" y="5529282"/>
            <a:ext cx="9085206" cy="1200329"/>
          </a:xfrm>
          <a:prstGeom prst="rect">
            <a:avLst/>
          </a:prstGeom>
          <a:noFill/>
        </p:spPr>
        <p:txBody>
          <a:bodyPr wrap="square" rtlCol="0">
            <a:spAutoFit/>
          </a:bodyPr>
          <a:lstStyle/>
          <a:p>
            <a:r>
              <a:rPr lang="en-US" dirty="0" smtClean="0"/>
              <a:t>Linearity is the reason we need good seismic isolation below 10 Hz, even though we’re searching for GWs above 10 Hz. </a:t>
            </a:r>
            <a:r>
              <a:rPr lang="en-US" b="1" dirty="0" smtClean="0"/>
              <a:t>Large amplitude </a:t>
            </a:r>
            <a:r>
              <a:rPr lang="en-US" dirty="0" smtClean="0"/>
              <a:t>low frequency motion will have non-negligible 2</a:t>
            </a:r>
            <a:r>
              <a:rPr lang="en-US" baseline="30000" dirty="0" smtClean="0"/>
              <a:t>nd</a:t>
            </a:r>
            <a:r>
              <a:rPr lang="en-US" dirty="0" smtClean="0"/>
              <a:t> order influences on the interferometer, causing </a:t>
            </a:r>
            <a:r>
              <a:rPr lang="en-US" b="1" dirty="0" smtClean="0"/>
              <a:t>upconversion</a:t>
            </a:r>
            <a:r>
              <a:rPr lang="en-US" dirty="0" smtClean="0"/>
              <a:t> to frequencies above 10 Hz. Mechanisms include nonlinear behavior of the cavity, scattered light, optic pitch and yaw.</a:t>
            </a:r>
            <a:endParaRPr lang="en-US" dirty="0"/>
          </a:p>
        </p:txBody>
      </p:sp>
      <p:grpSp>
        <p:nvGrpSpPr>
          <p:cNvPr id="21" name="Group 20"/>
          <p:cNvGrpSpPr/>
          <p:nvPr/>
        </p:nvGrpSpPr>
        <p:grpSpPr>
          <a:xfrm>
            <a:off x="1314860" y="596209"/>
            <a:ext cx="7853463" cy="4921315"/>
            <a:chOff x="1314860" y="678515"/>
            <a:chExt cx="7853463" cy="4921315"/>
          </a:xfrm>
        </p:grpSpPr>
        <p:pic>
          <p:nvPicPr>
            <p:cNvPr id="5" name="Picture 4"/>
            <p:cNvPicPr>
              <a:picLocks noChangeAspect="1"/>
            </p:cNvPicPr>
            <p:nvPr/>
          </p:nvPicPr>
          <p:blipFill>
            <a:blip r:embed="rId3"/>
            <a:stretch>
              <a:fillRect/>
            </a:stretch>
          </p:blipFill>
          <p:spPr>
            <a:xfrm>
              <a:off x="1314860" y="678515"/>
              <a:ext cx="6187306" cy="4921315"/>
            </a:xfrm>
            <a:prstGeom prst="rect">
              <a:avLst/>
            </a:prstGeom>
          </p:spPr>
        </p:pic>
        <p:grpSp>
          <p:nvGrpSpPr>
            <p:cNvPr id="20" name="Group 19"/>
            <p:cNvGrpSpPr/>
            <p:nvPr/>
          </p:nvGrpSpPr>
          <p:grpSpPr>
            <a:xfrm>
              <a:off x="2425761" y="1229790"/>
              <a:ext cx="6742562" cy="3680754"/>
              <a:chOff x="2425761" y="1229790"/>
              <a:chExt cx="6742562" cy="3680754"/>
            </a:xfrm>
          </p:grpSpPr>
          <p:sp>
            <p:nvSpPr>
              <p:cNvPr id="12" name="Rectangle 11"/>
              <p:cNvSpPr/>
              <p:nvPr/>
            </p:nvSpPr>
            <p:spPr>
              <a:xfrm>
                <a:off x="2425761" y="4442689"/>
                <a:ext cx="1122874" cy="369332"/>
              </a:xfrm>
              <a:prstGeom prst="rect">
                <a:avLst/>
              </a:prstGeom>
              <a:solidFill>
                <a:schemeClr val="bg1"/>
              </a:solidFill>
              <a:ln>
                <a:solidFill>
                  <a:srgbClr val="000000"/>
                </a:solidFill>
              </a:ln>
            </p:spPr>
            <p:txBody>
              <a:bodyPr wrap="none">
                <a:spAutoFit/>
              </a:bodyPr>
              <a:lstStyle/>
              <a:p>
                <a:r>
                  <a:rPr lang="en-US" dirty="0"/>
                  <a:t>P1600103</a:t>
                </a:r>
              </a:p>
            </p:txBody>
          </p:sp>
          <p:sp>
            <p:nvSpPr>
              <p:cNvPr id="13" name="TextBox 12"/>
              <p:cNvSpPr txBox="1"/>
              <p:nvPr/>
            </p:nvSpPr>
            <p:spPr>
              <a:xfrm>
                <a:off x="4962247" y="1229790"/>
                <a:ext cx="896324" cy="369332"/>
              </a:xfrm>
              <a:prstGeom prst="rect">
                <a:avLst/>
              </a:prstGeom>
              <a:solidFill>
                <a:srgbClr val="FFFFFF"/>
              </a:solidFill>
              <a:ln>
                <a:solidFill>
                  <a:srgbClr val="000000"/>
                </a:solidFill>
              </a:ln>
            </p:spPr>
            <p:txBody>
              <a:bodyPr wrap="none" rtlCol="0">
                <a:spAutoFit/>
              </a:bodyPr>
              <a:lstStyle/>
              <a:p>
                <a:pPr algn="ctr"/>
                <a:r>
                  <a:rPr lang="en-US" dirty="0" smtClean="0"/>
                  <a:t>Ground</a:t>
                </a:r>
                <a:endParaRPr lang="en-US" dirty="0"/>
              </a:p>
            </p:txBody>
          </p:sp>
          <p:sp>
            <p:nvSpPr>
              <p:cNvPr id="14" name="TextBox 13"/>
              <p:cNvSpPr txBox="1"/>
              <p:nvPr/>
            </p:nvSpPr>
            <p:spPr>
              <a:xfrm>
                <a:off x="2425761" y="2905938"/>
                <a:ext cx="1807436" cy="369332"/>
              </a:xfrm>
              <a:prstGeom prst="rect">
                <a:avLst/>
              </a:prstGeom>
              <a:solidFill>
                <a:srgbClr val="FFFFFF"/>
              </a:solidFill>
              <a:ln>
                <a:solidFill>
                  <a:srgbClr val="000000"/>
                </a:solidFill>
              </a:ln>
            </p:spPr>
            <p:txBody>
              <a:bodyPr wrap="square" rtlCol="0">
                <a:spAutoFit/>
              </a:bodyPr>
              <a:lstStyle/>
              <a:p>
                <a:pPr algn="ctr"/>
                <a:r>
                  <a:rPr lang="en-US" dirty="0" smtClean="0">
                    <a:solidFill>
                      <a:srgbClr val="0000FF"/>
                    </a:solidFill>
                  </a:rPr>
                  <a:t>Suspension Point</a:t>
                </a:r>
                <a:endParaRPr lang="en-US" dirty="0">
                  <a:solidFill>
                    <a:srgbClr val="0000FF"/>
                  </a:solidFill>
                </a:endParaRPr>
              </a:p>
            </p:txBody>
          </p:sp>
          <p:sp>
            <p:nvSpPr>
              <p:cNvPr id="15" name="TextBox 14"/>
              <p:cNvSpPr txBox="1"/>
              <p:nvPr/>
            </p:nvSpPr>
            <p:spPr>
              <a:xfrm>
                <a:off x="4997524" y="4054304"/>
                <a:ext cx="1269960" cy="369332"/>
              </a:xfrm>
              <a:prstGeom prst="rect">
                <a:avLst/>
              </a:prstGeom>
              <a:solidFill>
                <a:srgbClr val="FFFFFF"/>
              </a:solidFill>
              <a:ln>
                <a:solidFill>
                  <a:srgbClr val="000000"/>
                </a:solidFill>
              </a:ln>
            </p:spPr>
            <p:txBody>
              <a:bodyPr wrap="square" rtlCol="0">
                <a:spAutoFit/>
              </a:bodyPr>
              <a:lstStyle/>
              <a:p>
                <a:pPr algn="ctr"/>
                <a:r>
                  <a:rPr lang="en-US" dirty="0" smtClean="0">
                    <a:solidFill>
                      <a:srgbClr val="FF0000"/>
                    </a:solidFill>
                  </a:rPr>
                  <a:t>Test Mass</a:t>
                </a:r>
                <a:endParaRPr lang="en-US" dirty="0">
                  <a:solidFill>
                    <a:srgbClr val="FF0000"/>
                  </a:solidFill>
                </a:endParaRPr>
              </a:p>
            </p:txBody>
          </p:sp>
          <p:sp>
            <p:nvSpPr>
              <p:cNvPr id="16" name="TextBox 15"/>
              <p:cNvSpPr txBox="1"/>
              <p:nvPr/>
            </p:nvSpPr>
            <p:spPr>
              <a:xfrm>
                <a:off x="7196434" y="4104135"/>
                <a:ext cx="1971889" cy="707886"/>
              </a:xfrm>
              <a:prstGeom prst="rect">
                <a:avLst/>
              </a:prstGeom>
              <a:noFill/>
            </p:spPr>
            <p:txBody>
              <a:bodyPr wrap="none" rtlCol="0">
                <a:spAutoFit/>
              </a:bodyPr>
              <a:lstStyle/>
              <a:p>
                <a:pPr algn="ctr"/>
                <a:r>
                  <a:rPr lang="en-US" sz="2000" dirty="0" smtClean="0"/>
                  <a:t>GW observations</a:t>
                </a:r>
              </a:p>
              <a:p>
                <a:pPr algn="ctr"/>
                <a:r>
                  <a:rPr lang="en-US" sz="2000" dirty="0" smtClean="0"/>
                  <a:t>&gt; 10 Hz</a:t>
                </a:r>
                <a:endParaRPr lang="en-US" sz="2000" dirty="0"/>
              </a:p>
            </p:txBody>
          </p:sp>
          <p:cxnSp>
            <p:nvCxnSpPr>
              <p:cNvPr id="18" name="Straight Arrow Connector 17"/>
              <p:cNvCxnSpPr/>
              <p:nvPr/>
            </p:nvCxnSpPr>
            <p:spPr>
              <a:xfrm>
                <a:off x="7287091" y="4903190"/>
                <a:ext cx="1786650" cy="735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sp>
        <p:nvSpPr>
          <p:cNvPr id="11" name="TextBox 10"/>
          <p:cNvSpPr txBox="1"/>
          <p:nvPr/>
        </p:nvSpPr>
        <p:spPr>
          <a:xfrm>
            <a:off x="1823815" y="163446"/>
            <a:ext cx="5537619" cy="523220"/>
          </a:xfrm>
          <a:prstGeom prst="rect">
            <a:avLst/>
          </a:prstGeom>
          <a:noFill/>
        </p:spPr>
        <p:txBody>
          <a:bodyPr wrap="none" rtlCol="0">
            <a:spAutoFit/>
          </a:bodyPr>
          <a:lstStyle/>
          <a:p>
            <a:r>
              <a:rPr lang="en-US" sz="2800" dirty="0" smtClean="0"/>
              <a:t>aLIGO Seismic Isolation Performance</a:t>
            </a:r>
            <a:endParaRPr lang="en-US" sz="2800" dirty="0"/>
          </a:p>
        </p:txBody>
      </p:sp>
    </p:spTree>
    <p:extLst>
      <p:ext uri="{BB962C8B-B14F-4D97-AF65-F5344CB8AC3E}">
        <p14:creationId xmlns:p14="http://schemas.microsoft.com/office/powerpoint/2010/main" val="39511808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Nonlinear</a:t>
            </a:r>
          </a:p>
          <a:p>
            <a:pPr lvl="1"/>
            <a:r>
              <a:rPr lang="en-US" dirty="0"/>
              <a:t>O</a:t>
            </a:r>
            <a:r>
              <a:rPr lang="en-US" dirty="0" smtClean="0"/>
              <a:t>utput is some general function of the input</a:t>
            </a:r>
          </a:p>
          <a:p>
            <a:pPr lvl="1"/>
            <a:r>
              <a:rPr lang="en-US" dirty="0" smtClean="0"/>
              <a:t>No single theory for non-linear control</a:t>
            </a:r>
          </a:p>
        </p:txBody>
      </p:sp>
      <p:sp>
        <p:nvSpPr>
          <p:cNvPr id="28" name="Rectangle 27"/>
          <p:cNvSpPr/>
          <p:nvPr/>
        </p:nvSpPr>
        <p:spPr>
          <a:xfrm>
            <a:off x="3620169" y="4218689"/>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0000"/>
                </a:solidFill>
              </a:rPr>
              <a:t>Car</a:t>
            </a:r>
            <a:endParaRPr lang="en-US" sz="3600" dirty="0">
              <a:solidFill>
                <a:srgbClr val="000000"/>
              </a:solidFill>
            </a:endParaRPr>
          </a:p>
        </p:txBody>
      </p:sp>
      <p:sp>
        <p:nvSpPr>
          <p:cNvPr id="4" name="TextBox 3"/>
          <p:cNvSpPr txBox="1"/>
          <p:nvPr/>
        </p:nvSpPr>
        <p:spPr>
          <a:xfrm>
            <a:off x="2406305" y="4162535"/>
            <a:ext cx="877915" cy="461665"/>
          </a:xfrm>
          <a:prstGeom prst="rect">
            <a:avLst/>
          </a:prstGeom>
          <a:noFill/>
        </p:spPr>
        <p:txBody>
          <a:bodyPr wrap="none" rtlCol="0">
            <a:spAutoFit/>
          </a:bodyPr>
          <a:lstStyle/>
          <a:p>
            <a:r>
              <a:rPr lang="en-US" sz="2400" dirty="0" smtClean="0"/>
              <a:t>f(gas)</a:t>
            </a:r>
            <a:endParaRPr lang="en-US" sz="2400" dirty="0"/>
          </a:p>
        </p:txBody>
      </p:sp>
      <p:sp>
        <p:nvSpPr>
          <p:cNvPr id="30" name="TextBox 29"/>
          <p:cNvSpPr txBox="1"/>
          <p:nvPr/>
        </p:nvSpPr>
        <p:spPr>
          <a:xfrm>
            <a:off x="5325608" y="4153436"/>
            <a:ext cx="945692" cy="461665"/>
          </a:xfrm>
          <a:prstGeom prst="rect">
            <a:avLst/>
          </a:prstGeom>
          <a:noFill/>
        </p:spPr>
        <p:txBody>
          <a:bodyPr wrap="none" rtlCol="0">
            <a:spAutoFit/>
          </a:bodyPr>
          <a:lstStyle/>
          <a:p>
            <a:r>
              <a:rPr lang="en-US" sz="2400" dirty="0" smtClean="0"/>
              <a:t>h(</a:t>
            </a:r>
            <a:r>
              <a:rPr lang="en-US" sz="2400" dirty="0"/>
              <a:t>gas)</a:t>
            </a:r>
          </a:p>
        </p:txBody>
      </p:sp>
      <p:cxnSp>
        <p:nvCxnSpPr>
          <p:cNvPr id="31" name="Straight Arrow Connector 30"/>
          <p:cNvCxnSpPr/>
          <p:nvPr/>
        </p:nvCxnSpPr>
        <p:spPr>
          <a:xfrm>
            <a:off x="2460877" y="4677672"/>
            <a:ext cx="1159292"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077327" y="4650751"/>
            <a:ext cx="1159292" cy="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82934" y="5254419"/>
            <a:ext cx="9084538" cy="1569660"/>
          </a:xfrm>
          <a:prstGeom prst="rect">
            <a:avLst/>
          </a:prstGeom>
          <a:noFill/>
        </p:spPr>
        <p:txBody>
          <a:bodyPr wrap="none" rtlCol="0">
            <a:spAutoFit/>
          </a:bodyPr>
          <a:lstStyle/>
          <a:p>
            <a:r>
              <a:rPr lang="en-US" sz="2400" dirty="0" smtClean="0"/>
              <a:t>Nonlinear system examples</a:t>
            </a:r>
          </a:p>
          <a:p>
            <a:pPr marL="342900" indent="-342900">
              <a:buFont typeface="Arial"/>
              <a:buChar char="•"/>
            </a:pPr>
            <a:r>
              <a:rPr lang="en-US" sz="2400" dirty="0" smtClean="0"/>
              <a:t>Acquiring cavity lock – the sensor signal only exists intermittently</a:t>
            </a:r>
          </a:p>
          <a:p>
            <a:pPr marL="342900" indent="-342900">
              <a:buFont typeface="Arial"/>
              <a:buChar char="•"/>
            </a:pPr>
            <a:r>
              <a:rPr lang="en-US" sz="2400" dirty="0" smtClean="0"/>
              <a:t>Rockets – </a:t>
            </a:r>
            <a:r>
              <a:rPr lang="en-US" sz="2400" dirty="0"/>
              <a:t>the mass gets smaller as the propellant is </a:t>
            </a:r>
            <a:r>
              <a:rPr lang="en-US" sz="2400" dirty="0" smtClean="0"/>
              <a:t>consumed</a:t>
            </a:r>
          </a:p>
          <a:p>
            <a:pPr marL="342900" indent="-342900">
              <a:buFont typeface="Arial"/>
              <a:buChar char="•"/>
            </a:pPr>
            <a:r>
              <a:rPr lang="en-US" sz="2400" dirty="0" smtClean="0"/>
              <a:t>Robotic arms – the moment of inertia depends on the arm’s position</a:t>
            </a:r>
            <a:endParaRPr lang="en-US" sz="2400" dirty="0"/>
          </a:p>
        </p:txBody>
      </p:sp>
      <p:sp>
        <p:nvSpPr>
          <p:cNvPr id="5" name="Slide Number Placeholder 4"/>
          <p:cNvSpPr>
            <a:spLocks noGrp="1"/>
          </p:cNvSpPr>
          <p:nvPr>
            <p:ph type="sldNum" sz="quarter" idx="12"/>
          </p:nvPr>
        </p:nvSpPr>
        <p:spPr/>
        <p:txBody>
          <a:bodyPr/>
          <a:lstStyle/>
          <a:p>
            <a:fld id="{22033EDB-169B-9A40-BDA9-44EE0641E66E}" type="slidenum">
              <a:rPr lang="en-US" smtClean="0"/>
              <a:t>24</a:t>
            </a:fld>
            <a:endParaRPr lang="en-US"/>
          </a:p>
        </p:txBody>
      </p:sp>
      <p:sp>
        <p:nvSpPr>
          <p:cNvPr id="12" name="Title 1"/>
          <p:cNvSpPr txBox="1">
            <a:spLocks/>
          </p:cNvSpPr>
          <p:nvPr/>
        </p:nvSpPr>
        <p:spPr>
          <a:xfrm>
            <a:off x="911712" y="2064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     Types of control - computation</a:t>
            </a:r>
            <a:endParaRPr lang="en-US" dirty="0"/>
          </a:p>
        </p:txBody>
      </p:sp>
      <p:grpSp>
        <p:nvGrpSpPr>
          <p:cNvPr id="13" name="Group 12"/>
          <p:cNvGrpSpPr/>
          <p:nvPr/>
        </p:nvGrpSpPr>
        <p:grpSpPr>
          <a:xfrm>
            <a:off x="23813" y="0"/>
            <a:ext cx="9144000" cy="1213015"/>
            <a:chOff x="23813" y="0"/>
            <a:chExt cx="9144000" cy="1213015"/>
          </a:xfrm>
        </p:grpSpPr>
        <p:pic>
          <p:nvPicPr>
            <p:cNvPr id="1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5" name="Straight Connector 14"/>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1719041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Lecture 1 – Part 2</a:t>
            </a:r>
            <a:endParaRPr lang="en-US" dirty="0"/>
          </a:p>
        </p:txBody>
      </p:sp>
      <p:sp>
        <p:nvSpPr>
          <p:cNvPr id="6" name="Subtitle 5"/>
          <p:cNvSpPr>
            <a:spLocks noGrp="1"/>
          </p:cNvSpPr>
          <p:nvPr>
            <p:ph type="subTitle" idx="1"/>
          </p:nvPr>
        </p:nvSpPr>
        <p:spPr/>
        <p:txBody>
          <a:bodyPr>
            <a:normAutofit/>
          </a:bodyPr>
          <a:lstStyle/>
          <a:p>
            <a:r>
              <a:rPr lang="en-US" dirty="0" smtClean="0"/>
              <a:t>System Modeling</a:t>
            </a:r>
          </a:p>
        </p:txBody>
      </p:sp>
      <p:sp>
        <p:nvSpPr>
          <p:cNvPr id="4" name="Slide Number Placeholder 3"/>
          <p:cNvSpPr>
            <a:spLocks noGrp="1"/>
          </p:cNvSpPr>
          <p:nvPr>
            <p:ph type="sldNum" sz="quarter" idx="12"/>
          </p:nvPr>
        </p:nvSpPr>
        <p:spPr/>
        <p:txBody>
          <a:bodyPr/>
          <a:lstStyle/>
          <a:p>
            <a:fld id="{22033EDB-169B-9A40-BDA9-44EE0641E66E}" type="slidenum">
              <a:rPr lang="en-US" smtClean="0"/>
              <a:t>25</a:t>
            </a:fld>
            <a:endParaRPr lang="en-US"/>
          </a:p>
        </p:txBody>
      </p:sp>
      <p:sp>
        <p:nvSpPr>
          <p:cNvPr id="7" name="TextBox 6"/>
          <p:cNvSpPr txBox="1"/>
          <p:nvPr/>
        </p:nvSpPr>
        <p:spPr>
          <a:xfrm>
            <a:off x="3915707" y="6363901"/>
            <a:ext cx="1149248" cy="369332"/>
          </a:xfrm>
          <a:prstGeom prst="rect">
            <a:avLst/>
          </a:prstGeom>
          <a:noFill/>
        </p:spPr>
        <p:txBody>
          <a:bodyPr wrap="none" rtlCol="0">
            <a:spAutoFit/>
          </a:bodyPr>
          <a:lstStyle/>
          <a:p>
            <a:r>
              <a:rPr lang="en-US" dirty="0" smtClean="0"/>
              <a:t>G1600726</a:t>
            </a:r>
            <a:endParaRPr lang="en-US" dirty="0"/>
          </a:p>
        </p:txBody>
      </p:sp>
    </p:spTree>
    <p:extLst>
      <p:ext uri="{BB962C8B-B14F-4D97-AF65-F5344CB8AC3E}">
        <p14:creationId xmlns:p14="http://schemas.microsoft.com/office/powerpoint/2010/main" val="33908889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Lecture 1 – Part 2</a:t>
            </a:r>
            <a:endParaRPr lang="en-US" dirty="0"/>
          </a:p>
        </p:txBody>
      </p:sp>
      <p:sp>
        <p:nvSpPr>
          <p:cNvPr id="6" name="Subtitle 5"/>
          <p:cNvSpPr>
            <a:spLocks noGrp="1"/>
          </p:cNvSpPr>
          <p:nvPr>
            <p:ph type="subTitle" idx="1"/>
          </p:nvPr>
        </p:nvSpPr>
        <p:spPr/>
        <p:txBody>
          <a:bodyPr>
            <a:normAutofit fontScale="92500" lnSpcReduction="20000"/>
          </a:bodyPr>
          <a:lstStyle/>
          <a:p>
            <a:r>
              <a:rPr lang="en-US" dirty="0" smtClean="0"/>
              <a:t>System Modeling</a:t>
            </a:r>
          </a:p>
          <a:p>
            <a:pPr algn="l"/>
            <a:r>
              <a:rPr lang="en-US" dirty="0" smtClean="0"/>
              <a:t>	Recurring theme: more than 1 way to look at a system. All are equivalent, but each is useful in its own context.</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26</a:t>
            </a:fld>
            <a:endParaRPr lang="en-US"/>
          </a:p>
        </p:txBody>
      </p:sp>
      <p:sp>
        <p:nvSpPr>
          <p:cNvPr id="7" name="TextBox 6"/>
          <p:cNvSpPr txBox="1"/>
          <p:nvPr/>
        </p:nvSpPr>
        <p:spPr>
          <a:xfrm>
            <a:off x="3915707" y="6363901"/>
            <a:ext cx="1149248" cy="369332"/>
          </a:xfrm>
          <a:prstGeom prst="rect">
            <a:avLst/>
          </a:prstGeom>
          <a:noFill/>
        </p:spPr>
        <p:txBody>
          <a:bodyPr wrap="none" rtlCol="0">
            <a:spAutoFit/>
          </a:bodyPr>
          <a:lstStyle/>
          <a:p>
            <a:r>
              <a:rPr lang="en-US" dirty="0" smtClean="0"/>
              <a:t>G1600726</a:t>
            </a:r>
            <a:endParaRPr lang="en-US" dirty="0"/>
          </a:p>
        </p:txBody>
      </p:sp>
    </p:spTree>
    <p:extLst>
      <p:ext uri="{BB962C8B-B14F-4D97-AF65-F5344CB8AC3E}">
        <p14:creationId xmlns:p14="http://schemas.microsoft.com/office/powerpoint/2010/main" val="13774836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4014"/>
            <a:ext cx="8229600" cy="1143000"/>
          </a:xfrm>
        </p:spPr>
        <p:txBody>
          <a:bodyPr>
            <a:normAutofit/>
          </a:bodyPr>
          <a:lstStyle/>
          <a:p>
            <a:r>
              <a:rPr lang="en-US" dirty="0" smtClean="0"/>
              <a:t>System Models</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27</a:t>
            </a:fld>
            <a:endParaRPr lang="en-US"/>
          </a:p>
        </p:txBody>
      </p:sp>
      <p:pic>
        <p:nvPicPr>
          <p:cNvPr id="6" name="Picture 5"/>
          <p:cNvPicPr>
            <a:picLocks noChangeAspect="1"/>
          </p:cNvPicPr>
          <p:nvPr/>
        </p:nvPicPr>
        <p:blipFill>
          <a:blip r:embed="rId3"/>
          <a:stretch>
            <a:fillRect/>
          </a:stretch>
        </p:blipFill>
        <p:spPr>
          <a:xfrm>
            <a:off x="2348494" y="2332788"/>
            <a:ext cx="3848100" cy="3556000"/>
          </a:xfrm>
          <a:prstGeom prst="rect">
            <a:avLst/>
          </a:prstGeom>
        </p:spPr>
      </p:pic>
      <p:grpSp>
        <p:nvGrpSpPr>
          <p:cNvPr id="13" name="Group 12"/>
          <p:cNvGrpSpPr/>
          <p:nvPr/>
        </p:nvGrpSpPr>
        <p:grpSpPr>
          <a:xfrm>
            <a:off x="23813" y="0"/>
            <a:ext cx="9144000" cy="1213015"/>
            <a:chOff x="23813" y="0"/>
            <a:chExt cx="9144000" cy="1213015"/>
          </a:xfrm>
        </p:grpSpPr>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5" name="Straight Connector 14"/>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6" name="Rectangle 15"/>
          <p:cNvSpPr/>
          <p:nvPr/>
        </p:nvSpPr>
        <p:spPr>
          <a:xfrm>
            <a:off x="1597025" y="1386124"/>
            <a:ext cx="5849754" cy="646331"/>
          </a:xfrm>
          <a:prstGeom prst="rect">
            <a:avLst/>
          </a:prstGeom>
        </p:spPr>
        <p:txBody>
          <a:bodyPr wrap="none">
            <a:spAutoFit/>
          </a:bodyPr>
          <a:lstStyle/>
          <a:p>
            <a:r>
              <a:rPr lang="en-US" sz="3600" dirty="0"/>
              <a:t>Example – mass spring system</a:t>
            </a:r>
          </a:p>
        </p:txBody>
      </p:sp>
    </p:spTree>
    <p:extLst>
      <p:ext uri="{BB962C8B-B14F-4D97-AF65-F5344CB8AC3E}">
        <p14:creationId xmlns:p14="http://schemas.microsoft.com/office/powerpoint/2010/main" val="417144438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28</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311434135"/>
              </p:ext>
            </p:extLst>
          </p:nvPr>
        </p:nvGraphicFramePr>
        <p:xfrm>
          <a:off x="5059301" y="2411127"/>
          <a:ext cx="2743717" cy="556668"/>
        </p:xfrm>
        <a:graphic>
          <a:graphicData uri="http://schemas.openxmlformats.org/presentationml/2006/ole">
            <mc:AlternateContent xmlns:mc="http://schemas.openxmlformats.org/markup-compatibility/2006">
              <mc:Choice xmlns:v="urn:schemas-microsoft-com:vml" Requires="v">
                <p:oleObj spid="_x0000_s620626" name="Equation" r:id="rId4" imgW="1003300" imgH="203200" progId="Equation.3">
                  <p:embed/>
                </p:oleObj>
              </mc:Choice>
              <mc:Fallback>
                <p:oleObj name="Equation" r:id="rId4" imgW="1003300" imgH="203200" progId="Equation.3">
                  <p:embed/>
                  <p:pic>
                    <p:nvPicPr>
                      <p:cNvPr id="0" name=""/>
                      <p:cNvPicPr/>
                      <p:nvPr/>
                    </p:nvPicPr>
                    <p:blipFill>
                      <a:blip r:embed="rId5"/>
                      <a:stretch>
                        <a:fillRect/>
                      </a:stretch>
                    </p:blipFill>
                    <p:spPr>
                      <a:xfrm>
                        <a:off x="5059301" y="2411127"/>
                        <a:ext cx="2743717" cy="556668"/>
                      </a:xfrm>
                      <a:prstGeom prst="rect">
                        <a:avLst/>
                      </a:prstGeom>
                    </p:spPr>
                  </p:pic>
                </p:oleObj>
              </mc:Fallback>
            </mc:AlternateContent>
          </a:graphicData>
        </a:graphic>
      </p:graphicFrame>
      <p:grpSp>
        <p:nvGrpSpPr>
          <p:cNvPr id="23" name="Group 22"/>
          <p:cNvGrpSpPr/>
          <p:nvPr/>
        </p:nvGrpSpPr>
        <p:grpSpPr>
          <a:xfrm>
            <a:off x="236358" y="2045045"/>
            <a:ext cx="2891853" cy="2118896"/>
            <a:chOff x="236358" y="2045045"/>
            <a:chExt cx="2891853" cy="2118896"/>
          </a:xfrm>
        </p:grpSpPr>
        <p:pic>
          <p:nvPicPr>
            <p:cNvPr id="6" name="Picture 5"/>
            <p:cNvPicPr>
              <a:picLocks noChangeAspect="1"/>
            </p:cNvPicPr>
            <p:nvPr/>
          </p:nvPicPr>
          <p:blipFill>
            <a:blip r:embed="rId6"/>
            <a:stretch>
              <a:fillRect/>
            </a:stretch>
          </p:blipFill>
          <p:spPr>
            <a:xfrm>
              <a:off x="236358" y="2045045"/>
              <a:ext cx="2292948" cy="2118896"/>
            </a:xfrm>
            <a:prstGeom prst="rect">
              <a:avLst/>
            </a:prstGeom>
          </p:spPr>
        </p:pic>
        <p:cxnSp>
          <p:nvCxnSpPr>
            <p:cNvPr id="7" name="Straight Arrow Connector 6"/>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1007517838"/>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620627" name="Equation" r:id="rId7" imgW="139700" imgH="203200" progId="Equation.3">
                    <p:embed/>
                  </p:oleObj>
                </mc:Choice>
                <mc:Fallback>
                  <p:oleObj name="Equation" r:id="rId7" imgW="139700" imgH="203200" progId="Equation.3">
                    <p:embed/>
                    <p:pic>
                      <p:nvPicPr>
                        <p:cNvPr id="0" name=""/>
                        <p:cNvPicPr/>
                        <p:nvPr/>
                      </p:nvPicPr>
                      <p:blipFill>
                        <a:blip r:embed="rId8"/>
                        <a:stretch>
                          <a:fillRect/>
                        </a:stretch>
                      </p:blipFill>
                      <p:spPr>
                        <a:xfrm>
                          <a:off x="2657475" y="2844558"/>
                          <a:ext cx="307975" cy="447675"/>
                        </a:xfrm>
                        <a:prstGeom prst="rect">
                          <a:avLst/>
                        </a:prstGeom>
                      </p:spPr>
                    </p:pic>
                  </p:oleObj>
                </mc:Fallback>
              </mc:AlternateContent>
            </a:graphicData>
          </a:graphic>
        </p:graphicFrame>
      </p:grpSp>
      <p:sp>
        <p:nvSpPr>
          <p:cNvPr id="9" name="TextBox 8"/>
          <p:cNvSpPr txBox="1"/>
          <p:nvPr/>
        </p:nvSpPr>
        <p:spPr>
          <a:xfrm>
            <a:off x="423510" y="4308387"/>
            <a:ext cx="2123298" cy="1477328"/>
          </a:xfrm>
          <a:prstGeom prst="rect">
            <a:avLst/>
          </a:prstGeom>
          <a:noFill/>
          <a:ln>
            <a:solidFill>
              <a:srgbClr val="000000"/>
            </a:solidFill>
          </a:ln>
        </p:spPr>
        <p:txBody>
          <a:bodyPr wrap="none" rtlCol="0">
            <a:spAutoFit/>
          </a:bodyPr>
          <a:lstStyle/>
          <a:p>
            <a:r>
              <a:rPr lang="en-US" dirty="0" smtClean="0"/>
              <a:t>k -&gt; stiffness</a:t>
            </a:r>
          </a:p>
          <a:p>
            <a:r>
              <a:rPr lang="en-US" dirty="0" smtClean="0"/>
              <a:t>c -&gt; viscous damping</a:t>
            </a:r>
          </a:p>
          <a:p>
            <a:r>
              <a:rPr lang="en-US" dirty="0" smtClean="0"/>
              <a:t>m -&gt; mass</a:t>
            </a:r>
          </a:p>
          <a:p>
            <a:r>
              <a:rPr lang="en-US" dirty="0" smtClean="0"/>
              <a:t>f -&gt; external force</a:t>
            </a:r>
          </a:p>
          <a:p>
            <a:r>
              <a:rPr lang="en-US" dirty="0" smtClean="0"/>
              <a:t>x -&gt; mass position</a:t>
            </a:r>
            <a:endParaRPr lang="en-US" dirty="0"/>
          </a:p>
        </p:txBody>
      </p:sp>
      <p:sp>
        <p:nvSpPr>
          <p:cNvPr id="10" name="TextBox 9"/>
          <p:cNvSpPr txBox="1"/>
          <p:nvPr/>
        </p:nvSpPr>
        <p:spPr>
          <a:xfrm>
            <a:off x="5059301" y="1837372"/>
            <a:ext cx="2600291" cy="461665"/>
          </a:xfrm>
          <a:prstGeom prst="rect">
            <a:avLst/>
          </a:prstGeom>
          <a:noFill/>
        </p:spPr>
        <p:txBody>
          <a:bodyPr wrap="none" rtlCol="0">
            <a:spAutoFit/>
          </a:bodyPr>
          <a:lstStyle/>
          <a:p>
            <a:r>
              <a:rPr lang="en-US" sz="2400" dirty="0" smtClean="0"/>
              <a:t>Equation of motion</a:t>
            </a:r>
            <a:endParaRPr lang="en-US" sz="2400" dirty="0"/>
          </a:p>
        </p:txBody>
      </p:sp>
      <p:sp>
        <p:nvSpPr>
          <p:cNvPr id="25" name="Title 4"/>
          <p:cNvSpPr>
            <a:spLocks noGrp="1"/>
          </p:cNvSpPr>
          <p:nvPr>
            <p:ph type="title"/>
          </p:nvPr>
        </p:nvSpPr>
        <p:spPr>
          <a:xfrm>
            <a:off x="457200" y="34014"/>
            <a:ext cx="8229600" cy="1143000"/>
          </a:xfrm>
        </p:spPr>
        <p:txBody>
          <a:bodyPr>
            <a:normAutofit/>
          </a:bodyPr>
          <a:lstStyle/>
          <a:p>
            <a:r>
              <a:rPr lang="en-US" dirty="0" smtClean="0"/>
              <a:t>System Models</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792457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29</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311337916"/>
              </p:ext>
            </p:extLst>
          </p:nvPr>
        </p:nvGraphicFramePr>
        <p:xfrm>
          <a:off x="5059301" y="2411127"/>
          <a:ext cx="2743717" cy="556668"/>
        </p:xfrm>
        <a:graphic>
          <a:graphicData uri="http://schemas.openxmlformats.org/presentationml/2006/ole">
            <mc:AlternateContent xmlns:mc="http://schemas.openxmlformats.org/markup-compatibility/2006">
              <mc:Choice xmlns:v="urn:schemas-microsoft-com:vml" Requires="v">
                <p:oleObj spid="_x0000_s585212" name="Equation" r:id="rId4" imgW="1003300" imgH="203200" progId="Equation.3">
                  <p:embed/>
                </p:oleObj>
              </mc:Choice>
              <mc:Fallback>
                <p:oleObj name="Equation" r:id="rId4" imgW="1003300" imgH="203200" progId="Equation.3">
                  <p:embed/>
                  <p:pic>
                    <p:nvPicPr>
                      <p:cNvPr id="0" name=""/>
                      <p:cNvPicPr/>
                      <p:nvPr/>
                    </p:nvPicPr>
                    <p:blipFill>
                      <a:blip r:embed="rId5"/>
                      <a:stretch>
                        <a:fillRect/>
                      </a:stretch>
                    </p:blipFill>
                    <p:spPr>
                      <a:xfrm>
                        <a:off x="5059301" y="2411127"/>
                        <a:ext cx="2743717" cy="556668"/>
                      </a:xfrm>
                      <a:prstGeom prst="rect">
                        <a:avLst/>
                      </a:prstGeom>
                    </p:spPr>
                  </p:pic>
                </p:oleObj>
              </mc:Fallback>
            </mc:AlternateContent>
          </a:graphicData>
        </a:graphic>
      </p:graphicFrame>
      <p:grpSp>
        <p:nvGrpSpPr>
          <p:cNvPr id="23" name="Group 22"/>
          <p:cNvGrpSpPr/>
          <p:nvPr/>
        </p:nvGrpSpPr>
        <p:grpSpPr>
          <a:xfrm>
            <a:off x="236358" y="2045045"/>
            <a:ext cx="2891853" cy="2118896"/>
            <a:chOff x="236358" y="2045045"/>
            <a:chExt cx="2891853" cy="2118896"/>
          </a:xfrm>
        </p:grpSpPr>
        <p:pic>
          <p:nvPicPr>
            <p:cNvPr id="6" name="Picture 5"/>
            <p:cNvPicPr>
              <a:picLocks noChangeAspect="1"/>
            </p:cNvPicPr>
            <p:nvPr/>
          </p:nvPicPr>
          <p:blipFill>
            <a:blip r:embed="rId6"/>
            <a:stretch>
              <a:fillRect/>
            </a:stretch>
          </p:blipFill>
          <p:spPr>
            <a:xfrm>
              <a:off x="236358" y="2045045"/>
              <a:ext cx="2292948" cy="2118896"/>
            </a:xfrm>
            <a:prstGeom prst="rect">
              <a:avLst/>
            </a:prstGeom>
          </p:spPr>
        </p:pic>
        <p:cxnSp>
          <p:nvCxnSpPr>
            <p:cNvPr id="7" name="Straight Arrow Connector 6"/>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1186796138"/>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585213" name="Equation" r:id="rId7" imgW="139700" imgH="203200" progId="Equation.3">
                    <p:embed/>
                  </p:oleObj>
                </mc:Choice>
                <mc:Fallback>
                  <p:oleObj name="Equation" r:id="rId7" imgW="139700" imgH="203200" progId="Equation.3">
                    <p:embed/>
                    <p:pic>
                      <p:nvPicPr>
                        <p:cNvPr id="0" name=""/>
                        <p:cNvPicPr/>
                        <p:nvPr/>
                      </p:nvPicPr>
                      <p:blipFill>
                        <a:blip r:embed="rId8"/>
                        <a:stretch>
                          <a:fillRect/>
                        </a:stretch>
                      </p:blipFill>
                      <p:spPr>
                        <a:xfrm>
                          <a:off x="2657475" y="2844558"/>
                          <a:ext cx="307975" cy="447675"/>
                        </a:xfrm>
                        <a:prstGeom prst="rect">
                          <a:avLst/>
                        </a:prstGeom>
                      </p:spPr>
                    </p:pic>
                  </p:oleObj>
                </mc:Fallback>
              </mc:AlternateContent>
            </a:graphicData>
          </a:graphic>
        </p:graphicFrame>
      </p:grpSp>
      <p:sp>
        <p:nvSpPr>
          <p:cNvPr id="10" name="TextBox 9"/>
          <p:cNvSpPr txBox="1"/>
          <p:nvPr/>
        </p:nvSpPr>
        <p:spPr>
          <a:xfrm>
            <a:off x="5059301" y="1837372"/>
            <a:ext cx="2600291" cy="461665"/>
          </a:xfrm>
          <a:prstGeom prst="rect">
            <a:avLst/>
          </a:prstGeom>
          <a:noFill/>
        </p:spPr>
        <p:txBody>
          <a:bodyPr wrap="none" rtlCol="0">
            <a:spAutoFit/>
          </a:bodyPr>
          <a:lstStyle/>
          <a:p>
            <a:r>
              <a:rPr lang="en-US" sz="2400" dirty="0" smtClean="0"/>
              <a:t>Equation of motion</a:t>
            </a:r>
            <a:endParaRPr lang="en-US" sz="2400" dirty="0"/>
          </a:p>
        </p:txBody>
      </p:sp>
      <p:sp>
        <p:nvSpPr>
          <p:cNvPr id="25" name="Title 4"/>
          <p:cNvSpPr>
            <a:spLocks noGrp="1"/>
          </p:cNvSpPr>
          <p:nvPr>
            <p:ph type="title"/>
          </p:nvPr>
        </p:nvSpPr>
        <p:spPr>
          <a:xfrm>
            <a:off x="457200" y="34014"/>
            <a:ext cx="8229600" cy="1143000"/>
          </a:xfrm>
        </p:spPr>
        <p:txBody>
          <a:bodyPr>
            <a:normAutofit/>
          </a:bodyPr>
          <a:lstStyle/>
          <a:p>
            <a:r>
              <a:rPr lang="en-US" dirty="0" smtClean="0"/>
              <a:t>System Models</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4" name="Object 13"/>
          <p:cNvGraphicFramePr>
            <a:graphicFrameLocks noChangeAspect="1"/>
          </p:cNvGraphicFramePr>
          <p:nvPr>
            <p:extLst>
              <p:ext uri="{D42A27DB-BD31-4B8C-83A1-F6EECF244321}">
                <p14:modId xmlns:p14="http://schemas.microsoft.com/office/powerpoint/2010/main" val="2429382628"/>
              </p:ext>
            </p:extLst>
          </p:nvPr>
        </p:nvGraphicFramePr>
        <p:xfrm>
          <a:off x="3875088" y="3860800"/>
          <a:ext cx="4581525" cy="731838"/>
        </p:xfrm>
        <a:graphic>
          <a:graphicData uri="http://schemas.openxmlformats.org/presentationml/2006/ole">
            <mc:AlternateContent xmlns:mc="http://schemas.openxmlformats.org/markup-compatibility/2006">
              <mc:Choice xmlns:v="urn:schemas-microsoft-com:vml" Requires="v">
                <p:oleObj spid="_x0000_s585214" name="Equation" r:id="rId10" imgW="1676400" imgH="266700" progId="Equation.3">
                  <p:embed/>
                </p:oleObj>
              </mc:Choice>
              <mc:Fallback>
                <p:oleObj name="Equation" r:id="rId10" imgW="1676400" imgH="266700" progId="Equation.3">
                  <p:embed/>
                  <p:pic>
                    <p:nvPicPr>
                      <p:cNvPr id="0" name=""/>
                      <p:cNvPicPr/>
                      <p:nvPr/>
                    </p:nvPicPr>
                    <p:blipFill>
                      <a:blip r:embed="rId11"/>
                      <a:stretch>
                        <a:fillRect/>
                      </a:stretch>
                    </p:blipFill>
                    <p:spPr>
                      <a:xfrm>
                        <a:off x="3875088" y="3860800"/>
                        <a:ext cx="4581525" cy="731838"/>
                      </a:xfrm>
                      <a:prstGeom prst="rect">
                        <a:avLst/>
                      </a:prstGeom>
                    </p:spPr>
                  </p:pic>
                </p:oleObj>
              </mc:Fallback>
            </mc:AlternateContent>
          </a:graphicData>
        </a:graphic>
      </p:graphicFrame>
      <p:sp>
        <p:nvSpPr>
          <p:cNvPr id="15" name="TextBox 14"/>
          <p:cNvSpPr txBox="1"/>
          <p:nvPr/>
        </p:nvSpPr>
        <p:spPr>
          <a:xfrm>
            <a:off x="5056632" y="3354563"/>
            <a:ext cx="2252239" cy="461665"/>
          </a:xfrm>
          <a:prstGeom prst="rect">
            <a:avLst/>
          </a:prstGeom>
          <a:noFill/>
        </p:spPr>
        <p:txBody>
          <a:bodyPr wrap="none" rtlCol="0">
            <a:spAutoFit/>
          </a:bodyPr>
          <a:lstStyle/>
          <a:p>
            <a:r>
              <a:rPr lang="en-US" sz="2400" dirty="0" smtClean="0"/>
              <a:t>General solution</a:t>
            </a:r>
            <a:endParaRPr lang="en-US" sz="2400" dirty="0"/>
          </a:p>
        </p:txBody>
      </p:sp>
      <p:sp>
        <p:nvSpPr>
          <p:cNvPr id="16" name="TextBox 15"/>
          <p:cNvSpPr txBox="1"/>
          <p:nvPr/>
        </p:nvSpPr>
        <p:spPr>
          <a:xfrm>
            <a:off x="23813" y="4899907"/>
            <a:ext cx="9120187" cy="1631216"/>
          </a:xfrm>
          <a:prstGeom prst="rect">
            <a:avLst/>
          </a:prstGeom>
          <a:noFill/>
        </p:spPr>
        <p:txBody>
          <a:bodyPr wrap="square" rtlCol="0">
            <a:spAutoFit/>
          </a:bodyPr>
          <a:lstStyle/>
          <a:p>
            <a:pPr marL="342900" indent="-342900">
              <a:buFont typeface="Arial"/>
              <a:buChar char="•"/>
            </a:pPr>
            <a:r>
              <a:rPr lang="en-US" sz="2000" i="1" dirty="0" smtClean="0"/>
              <a:t>A</a:t>
            </a:r>
            <a:r>
              <a:rPr lang="en-US" sz="2000" i="1" baseline="-25000" dirty="0" smtClean="0"/>
              <a:t>1</a:t>
            </a:r>
            <a:r>
              <a:rPr lang="en-US" sz="2000" i="1" dirty="0" smtClean="0"/>
              <a:t> </a:t>
            </a:r>
            <a:r>
              <a:rPr lang="en-US" sz="2000" dirty="0" smtClean="0"/>
              <a:t>and</a:t>
            </a:r>
            <a:r>
              <a:rPr lang="en-US" sz="2000" i="1" dirty="0" smtClean="0"/>
              <a:t> A</a:t>
            </a:r>
            <a:r>
              <a:rPr lang="en-US" sz="2000" i="1" baseline="-25000" dirty="0" smtClean="0"/>
              <a:t>2</a:t>
            </a:r>
            <a:r>
              <a:rPr lang="en-US" sz="2000" dirty="0" smtClean="0"/>
              <a:t> are constants whose values depend on the initial conditions</a:t>
            </a:r>
          </a:p>
          <a:p>
            <a:pPr marL="342900" indent="-342900">
              <a:buFont typeface="Arial"/>
              <a:buChar char="•"/>
            </a:pPr>
            <a:r>
              <a:rPr lang="en-US" sz="2000" i="1" dirty="0" err="1" smtClean="0"/>
              <a:t>x</a:t>
            </a:r>
            <a:r>
              <a:rPr lang="en-US" sz="2000" i="1" baseline="-25000" dirty="0" err="1" smtClean="0"/>
              <a:t>f</a:t>
            </a:r>
            <a:r>
              <a:rPr lang="en-US" sz="2000" dirty="0" smtClean="0"/>
              <a:t> is a particular solution with the same form as </a:t>
            </a:r>
            <a:r>
              <a:rPr lang="en-US" sz="2000" i="1" dirty="0" smtClean="0"/>
              <a:t>f</a:t>
            </a:r>
          </a:p>
          <a:p>
            <a:pPr marL="342900" indent="-342900">
              <a:buFont typeface="Arial"/>
              <a:buChar char="•"/>
            </a:pPr>
            <a:r>
              <a:rPr lang="en-US" sz="2000" i="1" dirty="0" err="1" smtClean="0"/>
              <a:t>σ±iω</a:t>
            </a:r>
            <a:r>
              <a:rPr lang="en-US" sz="2000" i="1" dirty="0" smtClean="0"/>
              <a:t> </a:t>
            </a:r>
            <a:r>
              <a:rPr lang="en-US" sz="2000" dirty="0" smtClean="0"/>
              <a:t>are the roots of the characteristic equation</a:t>
            </a:r>
          </a:p>
          <a:p>
            <a:pPr marL="800100" lvl="1" indent="-342900">
              <a:buFont typeface="Courier New"/>
              <a:buChar char="o"/>
            </a:pPr>
            <a:r>
              <a:rPr lang="en-US" sz="2000" i="1" dirty="0" err="1" smtClean="0"/>
              <a:t>σ</a:t>
            </a:r>
            <a:r>
              <a:rPr lang="en-US" sz="2000" i="1" dirty="0" smtClean="0"/>
              <a:t> </a:t>
            </a:r>
            <a:r>
              <a:rPr lang="en-US" sz="2000" dirty="0" smtClean="0"/>
              <a:t>is the decay time constant</a:t>
            </a:r>
          </a:p>
          <a:p>
            <a:pPr marL="800100" lvl="1" indent="-342900">
              <a:buFont typeface="Courier New"/>
              <a:buChar char="o"/>
            </a:pPr>
            <a:r>
              <a:rPr lang="en-US" sz="2000" i="1" dirty="0" err="1" smtClean="0"/>
              <a:t>ω</a:t>
            </a:r>
            <a:r>
              <a:rPr lang="en-US" sz="2000" i="1" dirty="0" smtClean="0"/>
              <a:t> </a:t>
            </a:r>
            <a:r>
              <a:rPr lang="en-US" sz="2000" dirty="0" smtClean="0"/>
              <a:t>is the natural frequency</a:t>
            </a:r>
            <a:endParaRPr lang="en-US" sz="2000" dirty="0"/>
          </a:p>
        </p:txBody>
      </p:sp>
    </p:spTree>
    <p:extLst>
      <p:ext uri="{BB962C8B-B14F-4D97-AF65-F5344CB8AC3E}">
        <p14:creationId xmlns:p14="http://schemas.microsoft.com/office/powerpoint/2010/main" val="31420497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801" y="39478"/>
            <a:ext cx="8229600" cy="1143000"/>
          </a:xfrm>
        </p:spPr>
        <p:txBody>
          <a:bodyPr/>
          <a:lstStyle/>
          <a:p>
            <a:r>
              <a:rPr lang="en-US" dirty="0" smtClean="0"/>
              <a:t>Background Assumptions</a:t>
            </a:r>
            <a:endParaRPr lang="en-US" dirty="0"/>
          </a:p>
        </p:txBody>
      </p:sp>
      <p:sp>
        <p:nvSpPr>
          <p:cNvPr id="3" name="Content Placeholder 2"/>
          <p:cNvSpPr>
            <a:spLocks noGrp="1"/>
          </p:cNvSpPr>
          <p:nvPr>
            <p:ph idx="1"/>
          </p:nvPr>
        </p:nvSpPr>
        <p:spPr/>
        <p:txBody>
          <a:bodyPr/>
          <a:lstStyle/>
          <a:p>
            <a:r>
              <a:rPr lang="en-US" dirty="0" smtClean="0"/>
              <a:t>These lectures assume no prior knowledge of controls.</a:t>
            </a:r>
          </a:p>
          <a:p>
            <a:r>
              <a:rPr lang="en-US" dirty="0" smtClean="0"/>
              <a:t>They do assume some prior exposure to</a:t>
            </a:r>
          </a:p>
          <a:p>
            <a:pPr lvl="1"/>
            <a:r>
              <a:rPr lang="en-US" dirty="0" smtClean="0"/>
              <a:t>Ordinary differential equations</a:t>
            </a:r>
          </a:p>
          <a:p>
            <a:pPr lvl="1"/>
            <a:r>
              <a:rPr lang="en-US" dirty="0" smtClean="0"/>
              <a:t>Fourier transform</a:t>
            </a:r>
          </a:p>
          <a:p>
            <a:pPr lvl="1"/>
            <a:r>
              <a:rPr lang="en-US" dirty="0" smtClean="0"/>
              <a:t>Laplace transform</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3</a:t>
            </a:fld>
            <a:endParaRPr lang="en-US"/>
          </a:p>
        </p:txBody>
      </p:sp>
      <p:grpSp>
        <p:nvGrpSpPr>
          <p:cNvPr id="5" name="Group 4"/>
          <p:cNvGrpSpPr/>
          <p:nvPr/>
        </p:nvGrpSpPr>
        <p:grpSpPr>
          <a:xfrm>
            <a:off x="23813" y="0"/>
            <a:ext cx="9144000" cy="1213015"/>
            <a:chOff x="23813" y="0"/>
            <a:chExt cx="9144000" cy="1213015"/>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654348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30</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272591269"/>
              </p:ext>
            </p:extLst>
          </p:nvPr>
        </p:nvGraphicFramePr>
        <p:xfrm>
          <a:off x="5059301" y="2411127"/>
          <a:ext cx="2743717" cy="556668"/>
        </p:xfrm>
        <a:graphic>
          <a:graphicData uri="http://schemas.openxmlformats.org/presentationml/2006/ole">
            <mc:AlternateContent xmlns:mc="http://schemas.openxmlformats.org/markup-compatibility/2006">
              <mc:Choice xmlns:v="urn:schemas-microsoft-com:vml" Requires="v">
                <p:oleObj spid="_x0000_s621650" name="Equation" r:id="rId4" imgW="1003300" imgH="203200" progId="Equation.3">
                  <p:embed/>
                </p:oleObj>
              </mc:Choice>
              <mc:Fallback>
                <p:oleObj name="Equation" r:id="rId4" imgW="1003300" imgH="203200" progId="Equation.3">
                  <p:embed/>
                  <p:pic>
                    <p:nvPicPr>
                      <p:cNvPr id="0" name=""/>
                      <p:cNvPicPr/>
                      <p:nvPr/>
                    </p:nvPicPr>
                    <p:blipFill>
                      <a:blip r:embed="rId5"/>
                      <a:stretch>
                        <a:fillRect/>
                      </a:stretch>
                    </p:blipFill>
                    <p:spPr>
                      <a:xfrm>
                        <a:off x="5059301" y="2411127"/>
                        <a:ext cx="2743717" cy="556668"/>
                      </a:xfrm>
                      <a:prstGeom prst="rect">
                        <a:avLst/>
                      </a:prstGeom>
                    </p:spPr>
                  </p:pic>
                </p:oleObj>
              </mc:Fallback>
            </mc:AlternateContent>
          </a:graphicData>
        </a:graphic>
      </p:graphicFrame>
      <p:grpSp>
        <p:nvGrpSpPr>
          <p:cNvPr id="23" name="Group 22"/>
          <p:cNvGrpSpPr/>
          <p:nvPr/>
        </p:nvGrpSpPr>
        <p:grpSpPr>
          <a:xfrm>
            <a:off x="236358" y="2045045"/>
            <a:ext cx="2891853" cy="2118896"/>
            <a:chOff x="236358" y="2045045"/>
            <a:chExt cx="2891853" cy="2118896"/>
          </a:xfrm>
        </p:grpSpPr>
        <p:pic>
          <p:nvPicPr>
            <p:cNvPr id="6" name="Picture 5"/>
            <p:cNvPicPr>
              <a:picLocks noChangeAspect="1"/>
            </p:cNvPicPr>
            <p:nvPr/>
          </p:nvPicPr>
          <p:blipFill>
            <a:blip r:embed="rId6"/>
            <a:stretch>
              <a:fillRect/>
            </a:stretch>
          </p:blipFill>
          <p:spPr>
            <a:xfrm>
              <a:off x="236358" y="2045045"/>
              <a:ext cx="2292948" cy="2118896"/>
            </a:xfrm>
            <a:prstGeom prst="rect">
              <a:avLst/>
            </a:prstGeom>
          </p:spPr>
        </p:pic>
        <p:cxnSp>
          <p:nvCxnSpPr>
            <p:cNvPr id="7" name="Straight Arrow Connector 6"/>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3329937391"/>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621651" name="Equation" r:id="rId7" imgW="139700" imgH="203200" progId="Equation.3">
                    <p:embed/>
                  </p:oleObj>
                </mc:Choice>
                <mc:Fallback>
                  <p:oleObj name="Equation" r:id="rId7" imgW="139700" imgH="203200" progId="Equation.3">
                    <p:embed/>
                    <p:pic>
                      <p:nvPicPr>
                        <p:cNvPr id="0" name=""/>
                        <p:cNvPicPr/>
                        <p:nvPr/>
                      </p:nvPicPr>
                      <p:blipFill>
                        <a:blip r:embed="rId8"/>
                        <a:stretch>
                          <a:fillRect/>
                        </a:stretch>
                      </p:blipFill>
                      <p:spPr>
                        <a:xfrm>
                          <a:off x="2657475" y="2844558"/>
                          <a:ext cx="307975" cy="447675"/>
                        </a:xfrm>
                        <a:prstGeom prst="rect">
                          <a:avLst/>
                        </a:prstGeom>
                      </p:spPr>
                    </p:pic>
                  </p:oleObj>
                </mc:Fallback>
              </mc:AlternateContent>
            </a:graphicData>
          </a:graphic>
        </p:graphicFrame>
      </p:grpSp>
      <p:sp>
        <p:nvSpPr>
          <p:cNvPr id="9" name="TextBox 8"/>
          <p:cNvSpPr txBox="1"/>
          <p:nvPr/>
        </p:nvSpPr>
        <p:spPr>
          <a:xfrm>
            <a:off x="423510" y="4308387"/>
            <a:ext cx="2123298" cy="1477328"/>
          </a:xfrm>
          <a:prstGeom prst="rect">
            <a:avLst/>
          </a:prstGeom>
          <a:noFill/>
          <a:ln>
            <a:solidFill>
              <a:srgbClr val="000000"/>
            </a:solidFill>
          </a:ln>
        </p:spPr>
        <p:txBody>
          <a:bodyPr wrap="none" rtlCol="0">
            <a:spAutoFit/>
          </a:bodyPr>
          <a:lstStyle/>
          <a:p>
            <a:r>
              <a:rPr lang="en-US" dirty="0" smtClean="0"/>
              <a:t>k -&gt; stiffness</a:t>
            </a:r>
          </a:p>
          <a:p>
            <a:r>
              <a:rPr lang="en-US" dirty="0" smtClean="0"/>
              <a:t>c -&gt; viscous damping</a:t>
            </a:r>
          </a:p>
          <a:p>
            <a:r>
              <a:rPr lang="en-US" dirty="0" smtClean="0"/>
              <a:t>m -&gt; mass</a:t>
            </a:r>
          </a:p>
          <a:p>
            <a:r>
              <a:rPr lang="en-US" dirty="0" smtClean="0"/>
              <a:t>f -&gt; external force</a:t>
            </a:r>
          </a:p>
          <a:p>
            <a:r>
              <a:rPr lang="en-US" dirty="0" smtClean="0"/>
              <a:t>x -&gt; mass position</a:t>
            </a:r>
            <a:endParaRPr lang="en-US" dirty="0"/>
          </a:p>
        </p:txBody>
      </p:sp>
      <p:sp>
        <p:nvSpPr>
          <p:cNvPr id="10" name="TextBox 9"/>
          <p:cNvSpPr txBox="1"/>
          <p:nvPr/>
        </p:nvSpPr>
        <p:spPr>
          <a:xfrm>
            <a:off x="5059301" y="1837372"/>
            <a:ext cx="2600291" cy="461665"/>
          </a:xfrm>
          <a:prstGeom prst="rect">
            <a:avLst/>
          </a:prstGeom>
          <a:noFill/>
        </p:spPr>
        <p:txBody>
          <a:bodyPr wrap="none" rtlCol="0">
            <a:spAutoFit/>
          </a:bodyPr>
          <a:lstStyle/>
          <a:p>
            <a:r>
              <a:rPr lang="en-US" sz="2400" dirty="0" smtClean="0"/>
              <a:t>Equation of motion</a:t>
            </a:r>
            <a:endParaRPr lang="en-US" sz="2400" dirty="0"/>
          </a:p>
        </p:txBody>
      </p:sp>
      <p:cxnSp>
        <p:nvCxnSpPr>
          <p:cNvPr id="12" name="Straight Arrow Connector 11"/>
          <p:cNvCxnSpPr/>
          <p:nvPr/>
        </p:nvCxnSpPr>
        <p:spPr>
          <a:xfrm flipH="1">
            <a:off x="5661526" y="3226307"/>
            <a:ext cx="521369" cy="62831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182895" y="3226307"/>
            <a:ext cx="478589" cy="62831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491875" y="4045181"/>
            <a:ext cx="2096122" cy="707886"/>
          </a:xfrm>
          <a:prstGeom prst="rect">
            <a:avLst/>
          </a:prstGeom>
          <a:noFill/>
        </p:spPr>
        <p:txBody>
          <a:bodyPr wrap="none" rtlCol="0">
            <a:spAutoFit/>
          </a:bodyPr>
          <a:lstStyle/>
          <a:p>
            <a:r>
              <a:rPr lang="en-US" sz="2000" dirty="0" smtClean="0"/>
              <a:t>Time domain</a:t>
            </a:r>
          </a:p>
          <a:p>
            <a:r>
              <a:rPr lang="en-US" sz="2000" dirty="0" smtClean="0"/>
              <a:t>State space model</a:t>
            </a:r>
            <a:endParaRPr lang="en-US" sz="2000" dirty="0"/>
          </a:p>
        </p:txBody>
      </p:sp>
      <p:sp>
        <p:nvSpPr>
          <p:cNvPr id="17" name="TextBox 16"/>
          <p:cNvSpPr txBox="1"/>
          <p:nvPr/>
        </p:nvSpPr>
        <p:spPr>
          <a:xfrm>
            <a:off x="6304581" y="4096089"/>
            <a:ext cx="2125301" cy="707886"/>
          </a:xfrm>
          <a:prstGeom prst="rect">
            <a:avLst/>
          </a:prstGeom>
          <a:noFill/>
        </p:spPr>
        <p:txBody>
          <a:bodyPr wrap="none" rtlCol="0">
            <a:spAutoFit/>
          </a:bodyPr>
          <a:lstStyle/>
          <a:p>
            <a:r>
              <a:rPr lang="en-US" sz="2000" dirty="0" smtClean="0"/>
              <a:t>Frequency domain</a:t>
            </a:r>
          </a:p>
          <a:p>
            <a:r>
              <a:rPr lang="en-US" sz="2000" dirty="0" smtClean="0"/>
              <a:t>Transfer functions</a:t>
            </a:r>
            <a:endParaRPr lang="en-US" sz="2000" dirty="0"/>
          </a:p>
        </p:txBody>
      </p:sp>
      <p:sp>
        <p:nvSpPr>
          <p:cNvPr id="25" name="Title 4"/>
          <p:cNvSpPr>
            <a:spLocks noGrp="1"/>
          </p:cNvSpPr>
          <p:nvPr>
            <p:ph type="title"/>
          </p:nvPr>
        </p:nvSpPr>
        <p:spPr>
          <a:xfrm>
            <a:off x="457200" y="34014"/>
            <a:ext cx="8229600" cy="1143000"/>
          </a:xfrm>
        </p:spPr>
        <p:txBody>
          <a:bodyPr>
            <a:normAutofit/>
          </a:bodyPr>
          <a:lstStyle/>
          <a:p>
            <a:r>
              <a:rPr lang="en-US" dirty="0" smtClean="0"/>
              <a:t>System Models</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8528481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31</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023092510"/>
              </p:ext>
            </p:extLst>
          </p:nvPr>
        </p:nvGraphicFramePr>
        <p:xfrm>
          <a:off x="5059301" y="2411127"/>
          <a:ext cx="2743717" cy="556668"/>
        </p:xfrm>
        <a:graphic>
          <a:graphicData uri="http://schemas.openxmlformats.org/presentationml/2006/ole">
            <mc:AlternateContent xmlns:mc="http://schemas.openxmlformats.org/markup-compatibility/2006">
              <mc:Choice xmlns:v="urn:schemas-microsoft-com:vml" Requires="v">
                <p:oleObj spid="_x0000_s606329" name="Equation" r:id="rId4" imgW="1003300" imgH="203200" progId="Equation.3">
                  <p:embed/>
                </p:oleObj>
              </mc:Choice>
              <mc:Fallback>
                <p:oleObj name="Equation" r:id="rId4" imgW="1003300" imgH="203200" progId="Equation.3">
                  <p:embed/>
                  <p:pic>
                    <p:nvPicPr>
                      <p:cNvPr id="0" name=""/>
                      <p:cNvPicPr/>
                      <p:nvPr/>
                    </p:nvPicPr>
                    <p:blipFill>
                      <a:blip r:embed="rId5"/>
                      <a:stretch>
                        <a:fillRect/>
                      </a:stretch>
                    </p:blipFill>
                    <p:spPr>
                      <a:xfrm>
                        <a:off x="5059301" y="2411127"/>
                        <a:ext cx="2743717" cy="556668"/>
                      </a:xfrm>
                      <a:prstGeom prst="rect">
                        <a:avLst/>
                      </a:prstGeom>
                    </p:spPr>
                  </p:pic>
                </p:oleObj>
              </mc:Fallback>
            </mc:AlternateContent>
          </a:graphicData>
        </a:graphic>
      </p:graphicFrame>
      <p:grpSp>
        <p:nvGrpSpPr>
          <p:cNvPr id="23" name="Group 22"/>
          <p:cNvGrpSpPr/>
          <p:nvPr/>
        </p:nvGrpSpPr>
        <p:grpSpPr>
          <a:xfrm>
            <a:off x="236358" y="2045045"/>
            <a:ext cx="2891853" cy="2118896"/>
            <a:chOff x="236358" y="2045045"/>
            <a:chExt cx="2891853" cy="2118896"/>
          </a:xfrm>
        </p:grpSpPr>
        <p:pic>
          <p:nvPicPr>
            <p:cNvPr id="6" name="Picture 5"/>
            <p:cNvPicPr>
              <a:picLocks noChangeAspect="1"/>
            </p:cNvPicPr>
            <p:nvPr/>
          </p:nvPicPr>
          <p:blipFill>
            <a:blip r:embed="rId6"/>
            <a:stretch>
              <a:fillRect/>
            </a:stretch>
          </p:blipFill>
          <p:spPr>
            <a:xfrm>
              <a:off x="236358" y="2045045"/>
              <a:ext cx="2292948" cy="2118896"/>
            </a:xfrm>
            <a:prstGeom prst="rect">
              <a:avLst/>
            </a:prstGeom>
          </p:spPr>
        </p:pic>
        <p:cxnSp>
          <p:nvCxnSpPr>
            <p:cNvPr id="7" name="Straight Arrow Connector 6"/>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2307542019"/>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606330" name="Equation" r:id="rId7" imgW="139700" imgH="203200" progId="Equation.3">
                    <p:embed/>
                  </p:oleObj>
                </mc:Choice>
                <mc:Fallback>
                  <p:oleObj name="Equation" r:id="rId7" imgW="139700" imgH="203200" progId="Equation.3">
                    <p:embed/>
                    <p:pic>
                      <p:nvPicPr>
                        <p:cNvPr id="0" name=""/>
                        <p:cNvPicPr/>
                        <p:nvPr/>
                      </p:nvPicPr>
                      <p:blipFill>
                        <a:blip r:embed="rId8"/>
                        <a:stretch>
                          <a:fillRect/>
                        </a:stretch>
                      </p:blipFill>
                      <p:spPr>
                        <a:xfrm>
                          <a:off x="2657475" y="2844558"/>
                          <a:ext cx="307975" cy="447675"/>
                        </a:xfrm>
                        <a:prstGeom prst="rect">
                          <a:avLst/>
                        </a:prstGeom>
                      </p:spPr>
                    </p:pic>
                  </p:oleObj>
                </mc:Fallback>
              </mc:AlternateContent>
            </a:graphicData>
          </a:graphic>
        </p:graphicFrame>
      </p:grpSp>
      <p:sp>
        <p:nvSpPr>
          <p:cNvPr id="9" name="TextBox 8"/>
          <p:cNvSpPr txBox="1"/>
          <p:nvPr/>
        </p:nvSpPr>
        <p:spPr>
          <a:xfrm>
            <a:off x="423510" y="4308387"/>
            <a:ext cx="2123298" cy="1477328"/>
          </a:xfrm>
          <a:prstGeom prst="rect">
            <a:avLst/>
          </a:prstGeom>
          <a:noFill/>
          <a:ln>
            <a:solidFill>
              <a:srgbClr val="000000"/>
            </a:solidFill>
          </a:ln>
        </p:spPr>
        <p:txBody>
          <a:bodyPr wrap="none" rtlCol="0">
            <a:spAutoFit/>
          </a:bodyPr>
          <a:lstStyle/>
          <a:p>
            <a:r>
              <a:rPr lang="en-US" dirty="0" smtClean="0"/>
              <a:t>k -&gt; stiffness</a:t>
            </a:r>
          </a:p>
          <a:p>
            <a:r>
              <a:rPr lang="en-US" dirty="0" smtClean="0"/>
              <a:t>c -&gt; viscous damping</a:t>
            </a:r>
          </a:p>
          <a:p>
            <a:r>
              <a:rPr lang="en-US" dirty="0" smtClean="0"/>
              <a:t>m -&gt; mass</a:t>
            </a:r>
          </a:p>
          <a:p>
            <a:r>
              <a:rPr lang="en-US" dirty="0" smtClean="0"/>
              <a:t>f -&gt; external force</a:t>
            </a:r>
          </a:p>
          <a:p>
            <a:r>
              <a:rPr lang="en-US" dirty="0" smtClean="0"/>
              <a:t>x -&gt; mass position</a:t>
            </a:r>
            <a:endParaRPr lang="en-US" dirty="0"/>
          </a:p>
        </p:txBody>
      </p:sp>
      <p:sp>
        <p:nvSpPr>
          <p:cNvPr id="10" name="TextBox 9"/>
          <p:cNvSpPr txBox="1"/>
          <p:nvPr/>
        </p:nvSpPr>
        <p:spPr>
          <a:xfrm>
            <a:off x="5059301" y="1837372"/>
            <a:ext cx="2600291" cy="461665"/>
          </a:xfrm>
          <a:prstGeom prst="rect">
            <a:avLst/>
          </a:prstGeom>
          <a:noFill/>
        </p:spPr>
        <p:txBody>
          <a:bodyPr wrap="none" rtlCol="0">
            <a:spAutoFit/>
          </a:bodyPr>
          <a:lstStyle/>
          <a:p>
            <a:r>
              <a:rPr lang="en-US" sz="2400" dirty="0" smtClean="0"/>
              <a:t>Equation of motion</a:t>
            </a:r>
            <a:endParaRPr lang="en-US" sz="2400" dirty="0"/>
          </a:p>
        </p:txBody>
      </p:sp>
      <p:cxnSp>
        <p:nvCxnSpPr>
          <p:cNvPr id="12" name="Straight Arrow Connector 11"/>
          <p:cNvCxnSpPr/>
          <p:nvPr/>
        </p:nvCxnSpPr>
        <p:spPr>
          <a:xfrm flipH="1">
            <a:off x="5661526" y="3226307"/>
            <a:ext cx="521369" cy="62831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182895" y="3226307"/>
            <a:ext cx="478589" cy="62831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491875" y="4045181"/>
            <a:ext cx="2096122" cy="707886"/>
          </a:xfrm>
          <a:prstGeom prst="rect">
            <a:avLst/>
          </a:prstGeom>
          <a:noFill/>
        </p:spPr>
        <p:txBody>
          <a:bodyPr wrap="none" rtlCol="0">
            <a:spAutoFit/>
          </a:bodyPr>
          <a:lstStyle/>
          <a:p>
            <a:r>
              <a:rPr lang="en-US" sz="2000" dirty="0" smtClean="0"/>
              <a:t>Time domain</a:t>
            </a:r>
          </a:p>
          <a:p>
            <a:r>
              <a:rPr lang="en-US" sz="2000" dirty="0" smtClean="0"/>
              <a:t>State space model</a:t>
            </a:r>
            <a:endParaRPr lang="en-US" sz="2000" dirty="0"/>
          </a:p>
        </p:txBody>
      </p:sp>
      <p:sp>
        <p:nvSpPr>
          <p:cNvPr id="17" name="TextBox 16"/>
          <p:cNvSpPr txBox="1"/>
          <p:nvPr/>
        </p:nvSpPr>
        <p:spPr>
          <a:xfrm>
            <a:off x="6304581" y="4096089"/>
            <a:ext cx="2125301" cy="707886"/>
          </a:xfrm>
          <a:prstGeom prst="rect">
            <a:avLst/>
          </a:prstGeom>
          <a:noFill/>
        </p:spPr>
        <p:txBody>
          <a:bodyPr wrap="none" rtlCol="0">
            <a:spAutoFit/>
          </a:bodyPr>
          <a:lstStyle/>
          <a:p>
            <a:r>
              <a:rPr lang="en-US" sz="2000" dirty="0" smtClean="0"/>
              <a:t>Frequency domain</a:t>
            </a:r>
          </a:p>
          <a:p>
            <a:r>
              <a:rPr lang="en-US" sz="2000" dirty="0" smtClean="0"/>
              <a:t>Transfer functions</a:t>
            </a:r>
            <a:endParaRPr lang="en-US" sz="2000" dirty="0"/>
          </a:p>
        </p:txBody>
      </p:sp>
      <p:cxnSp>
        <p:nvCxnSpPr>
          <p:cNvPr id="18" name="Straight Arrow Connector 17"/>
          <p:cNvCxnSpPr/>
          <p:nvPr/>
        </p:nvCxnSpPr>
        <p:spPr>
          <a:xfrm>
            <a:off x="4484449" y="4807700"/>
            <a:ext cx="1" cy="67922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372913" y="5574640"/>
            <a:ext cx="4764233" cy="707886"/>
          </a:xfrm>
          <a:prstGeom prst="rect">
            <a:avLst/>
          </a:prstGeom>
          <a:noFill/>
        </p:spPr>
        <p:txBody>
          <a:bodyPr wrap="square" rtlCol="0">
            <a:spAutoFit/>
          </a:bodyPr>
          <a:lstStyle/>
          <a:p>
            <a:pPr algn="ctr"/>
            <a:r>
              <a:rPr lang="en-US" sz="2000" dirty="0" smtClean="0"/>
              <a:t>Both formats are widely used, often at the same time. </a:t>
            </a:r>
          </a:p>
        </p:txBody>
      </p:sp>
      <p:cxnSp>
        <p:nvCxnSpPr>
          <p:cNvPr id="22" name="Straight Arrow Connector 21"/>
          <p:cNvCxnSpPr/>
          <p:nvPr/>
        </p:nvCxnSpPr>
        <p:spPr>
          <a:xfrm>
            <a:off x="7323897" y="4830711"/>
            <a:ext cx="1" cy="67922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5" name="Title 4"/>
          <p:cNvSpPr>
            <a:spLocks noGrp="1"/>
          </p:cNvSpPr>
          <p:nvPr>
            <p:ph type="title"/>
          </p:nvPr>
        </p:nvSpPr>
        <p:spPr>
          <a:xfrm>
            <a:off x="457200" y="34014"/>
            <a:ext cx="8229600" cy="1143000"/>
          </a:xfrm>
        </p:spPr>
        <p:txBody>
          <a:bodyPr>
            <a:normAutofit/>
          </a:bodyPr>
          <a:lstStyle/>
          <a:p>
            <a:r>
              <a:rPr lang="en-US" dirty="0" smtClean="0"/>
              <a:t>System Models</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092691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32</a:t>
            </a:fld>
            <a:endParaRPr lang="en-US"/>
          </a:p>
        </p:txBody>
      </p:sp>
      <p:grpSp>
        <p:nvGrpSpPr>
          <p:cNvPr id="23" name="Group 22"/>
          <p:cNvGrpSpPr/>
          <p:nvPr/>
        </p:nvGrpSpPr>
        <p:grpSpPr>
          <a:xfrm>
            <a:off x="236358" y="1764792"/>
            <a:ext cx="2891853" cy="2118896"/>
            <a:chOff x="236358" y="2045045"/>
            <a:chExt cx="2891853" cy="2118896"/>
          </a:xfrm>
        </p:grpSpPr>
        <p:pic>
          <p:nvPicPr>
            <p:cNvPr id="6" name="Picture 5"/>
            <p:cNvPicPr>
              <a:picLocks noChangeAspect="1"/>
            </p:cNvPicPr>
            <p:nvPr/>
          </p:nvPicPr>
          <p:blipFill>
            <a:blip r:embed="rId4"/>
            <a:stretch>
              <a:fillRect/>
            </a:stretch>
          </p:blipFill>
          <p:spPr>
            <a:xfrm>
              <a:off x="236358" y="2045045"/>
              <a:ext cx="2292948" cy="2118896"/>
            </a:xfrm>
            <a:prstGeom prst="rect">
              <a:avLst/>
            </a:prstGeom>
          </p:spPr>
        </p:pic>
        <p:cxnSp>
          <p:nvCxnSpPr>
            <p:cNvPr id="7" name="Straight Arrow Connector 6"/>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2358949552"/>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589086" name="Equation" r:id="rId5" imgW="139700" imgH="203200" progId="Equation.3">
                    <p:embed/>
                  </p:oleObj>
                </mc:Choice>
                <mc:Fallback>
                  <p:oleObj name="Equation" r:id="rId5" imgW="139700" imgH="203200" progId="Equation.3">
                    <p:embed/>
                    <p:pic>
                      <p:nvPicPr>
                        <p:cNvPr id="0" name=""/>
                        <p:cNvPicPr/>
                        <p:nvPr/>
                      </p:nvPicPr>
                      <p:blipFill>
                        <a:blip r:embed="rId6"/>
                        <a:stretch>
                          <a:fillRect/>
                        </a:stretch>
                      </p:blipFill>
                      <p:spPr>
                        <a:xfrm>
                          <a:off x="2657475" y="2844558"/>
                          <a:ext cx="307975" cy="447675"/>
                        </a:xfrm>
                        <a:prstGeom prst="rect">
                          <a:avLst/>
                        </a:prstGeom>
                      </p:spPr>
                    </p:pic>
                  </p:oleObj>
                </mc:Fallback>
              </mc:AlternateContent>
            </a:graphicData>
          </a:graphic>
        </p:graphicFrame>
      </p:grpSp>
      <p:sp>
        <p:nvSpPr>
          <p:cNvPr id="9" name="TextBox 8"/>
          <p:cNvSpPr txBox="1"/>
          <p:nvPr/>
        </p:nvSpPr>
        <p:spPr>
          <a:xfrm>
            <a:off x="423510" y="4308387"/>
            <a:ext cx="2123298" cy="1477328"/>
          </a:xfrm>
          <a:prstGeom prst="rect">
            <a:avLst/>
          </a:prstGeom>
          <a:noFill/>
          <a:ln>
            <a:solidFill>
              <a:srgbClr val="000000"/>
            </a:solidFill>
          </a:ln>
        </p:spPr>
        <p:txBody>
          <a:bodyPr wrap="none" rtlCol="0">
            <a:spAutoFit/>
          </a:bodyPr>
          <a:lstStyle/>
          <a:p>
            <a:r>
              <a:rPr lang="en-US" dirty="0" smtClean="0"/>
              <a:t>k -&gt; stiffness</a:t>
            </a:r>
          </a:p>
          <a:p>
            <a:r>
              <a:rPr lang="en-US" dirty="0" smtClean="0"/>
              <a:t>c -&gt; viscous damping</a:t>
            </a:r>
          </a:p>
          <a:p>
            <a:r>
              <a:rPr lang="en-US" dirty="0" smtClean="0"/>
              <a:t>m -&gt; mass</a:t>
            </a:r>
          </a:p>
          <a:p>
            <a:r>
              <a:rPr lang="en-US" dirty="0" smtClean="0"/>
              <a:t>f -&gt; external force</a:t>
            </a:r>
          </a:p>
          <a:p>
            <a:r>
              <a:rPr lang="en-US" dirty="0" smtClean="0"/>
              <a:t>x -&gt; mass position</a:t>
            </a:r>
            <a:endParaRPr lang="en-US" dirty="0"/>
          </a:p>
        </p:txBody>
      </p:sp>
      <p:grpSp>
        <p:nvGrpSpPr>
          <p:cNvPr id="5" name="Group 4"/>
          <p:cNvGrpSpPr/>
          <p:nvPr/>
        </p:nvGrpSpPr>
        <p:grpSpPr>
          <a:xfrm>
            <a:off x="5059301" y="1559688"/>
            <a:ext cx="2743717" cy="1130423"/>
            <a:chOff x="5059301" y="1837372"/>
            <a:chExt cx="2743717" cy="1130423"/>
          </a:xfrm>
        </p:grpSpPr>
        <p:graphicFrame>
          <p:nvGraphicFramePr>
            <p:cNvPr id="2" name="Object 1"/>
            <p:cNvGraphicFramePr>
              <a:graphicFrameLocks noChangeAspect="1"/>
            </p:cNvGraphicFramePr>
            <p:nvPr>
              <p:extLst>
                <p:ext uri="{D42A27DB-BD31-4B8C-83A1-F6EECF244321}">
                  <p14:modId xmlns:p14="http://schemas.microsoft.com/office/powerpoint/2010/main" val="3918721274"/>
                </p:ext>
              </p:extLst>
            </p:nvPr>
          </p:nvGraphicFramePr>
          <p:xfrm>
            <a:off x="5059301" y="2411127"/>
            <a:ext cx="2743717" cy="556668"/>
          </p:xfrm>
          <a:graphic>
            <a:graphicData uri="http://schemas.openxmlformats.org/presentationml/2006/ole">
              <mc:AlternateContent xmlns:mc="http://schemas.openxmlformats.org/markup-compatibility/2006">
                <mc:Choice xmlns:v="urn:schemas-microsoft-com:vml" Requires="v">
                  <p:oleObj spid="_x0000_s589087" name="Equation" r:id="rId7" imgW="1003300" imgH="203200" progId="Equation.3">
                    <p:embed/>
                  </p:oleObj>
                </mc:Choice>
                <mc:Fallback>
                  <p:oleObj name="Equation" r:id="rId7" imgW="1003300" imgH="203200" progId="Equation.3">
                    <p:embed/>
                    <p:pic>
                      <p:nvPicPr>
                        <p:cNvPr id="0" name=""/>
                        <p:cNvPicPr/>
                        <p:nvPr/>
                      </p:nvPicPr>
                      <p:blipFill>
                        <a:blip r:embed="rId8"/>
                        <a:stretch>
                          <a:fillRect/>
                        </a:stretch>
                      </p:blipFill>
                      <p:spPr>
                        <a:xfrm>
                          <a:off x="5059301" y="2411127"/>
                          <a:ext cx="2743717" cy="556668"/>
                        </a:xfrm>
                        <a:prstGeom prst="rect">
                          <a:avLst/>
                        </a:prstGeom>
                      </p:spPr>
                    </p:pic>
                  </p:oleObj>
                </mc:Fallback>
              </mc:AlternateContent>
            </a:graphicData>
          </a:graphic>
        </p:graphicFrame>
        <p:sp>
          <p:nvSpPr>
            <p:cNvPr id="10" name="TextBox 9"/>
            <p:cNvSpPr txBox="1"/>
            <p:nvPr/>
          </p:nvSpPr>
          <p:spPr>
            <a:xfrm>
              <a:off x="5059301" y="1837372"/>
              <a:ext cx="2600291" cy="461665"/>
            </a:xfrm>
            <a:prstGeom prst="rect">
              <a:avLst/>
            </a:prstGeom>
            <a:noFill/>
          </p:spPr>
          <p:txBody>
            <a:bodyPr wrap="none" rtlCol="0">
              <a:spAutoFit/>
            </a:bodyPr>
            <a:lstStyle/>
            <a:p>
              <a:r>
                <a:rPr lang="en-US" sz="2400" dirty="0" smtClean="0"/>
                <a:t>Equation of motion</a:t>
              </a:r>
              <a:endParaRPr lang="en-US" sz="2400" dirty="0"/>
            </a:p>
          </p:txBody>
        </p:sp>
      </p:grpSp>
      <p:sp>
        <p:nvSpPr>
          <p:cNvPr id="25" name="Title 4"/>
          <p:cNvSpPr>
            <a:spLocks noGrp="1"/>
          </p:cNvSpPr>
          <p:nvPr>
            <p:ph type="title"/>
          </p:nvPr>
        </p:nvSpPr>
        <p:spPr>
          <a:xfrm>
            <a:off x="925080" y="34014"/>
            <a:ext cx="8229600" cy="1143000"/>
          </a:xfrm>
        </p:spPr>
        <p:txBody>
          <a:bodyPr>
            <a:normAutofit/>
          </a:bodyPr>
          <a:lstStyle/>
          <a:p>
            <a:r>
              <a:rPr lang="en-US" dirty="0" smtClean="0"/>
              <a:t>Models – time domain</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4280572" y="2735365"/>
            <a:ext cx="4304631" cy="923330"/>
          </a:xfrm>
          <a:prstGeom prst="rect">
            <a:avLst/>
          </a:prstGeom>
          <a:noFill/>
        </p:spPr>
        <p:txBody>
          <a:bodyPr wrap="square" rtlCol="0">
            <a:spAutoFit/>
          </a:bodyPr>
          <a:lstStyle/>
          <a:p>
            <a:pPr marL="285750" indent="-285750">
              <a:buFont typeface="Arial"/>
              <a:buChar char="•"/>
            </a:pPr>
            <a:r>
              <a:rPr lang="en-US" dirty="0" smtClean="0"/>
              <a:t>The </a:t>
            </a:r>
            <a:r>
              <a:rPr lang="en-US" b="1" dirty="0" smtClean="0"/>
              <a:t>state space </a:t>
            </a:r>
            <a:r>
              <a:rPr lang="en-US" dirty="0" smtClean="0"/>
              <a:t>form rewrites an N</a:t>
            </a:r>
            <a:r>
              <a:rPr lang="en-US" baseline="30000" dirty="0" smtClean="0"/>
              <a:t>th</a:t>
            </a:r>
            <a:r>
              <a:rPr lang="en-US" dirty="0" smtClean="0"/>
              <a:t> order differential equation as a system of N, 1</a:t>
            </a:r>
            <a:r>
              <a:rPr lang="en-US" baseline="30000" dirty="0" smtClean="0"/>
              <a:t>st</a:t>
            </a:r>
            <a:r>
              <a:rPr lang="en-US" dirty="0" smtClean="0"/>
              <a:t> order differential equations.</a:t>
            </a:r>
            <a:endParaRPr lang="en-US" dirty="0"/>
          </a:p>
        </p:txBody>
      </p:sp>
    </p:spTree>
    <p:extLst>
      <p:ext uri="{BB962C8B-B14F-4D97-AF65-F5344CB8AC3E}">
        <p14:creationId xmlns:p14="http://schemas.microsoft.com/office/powerpoint/2010/main" val="292724787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33</a:t>
            </a:fld>
            <a:endParaRPr lang="en-US"/>
          </a:p>
        </p:txBody>
      </p:sp>
      <p:grpSp>
        <p:nvGrpSpPr>
          <p:cNvPr id="23" name="Group 22"/>
          <p:cNvGrpSpPr/>
          <p:nvPr/>
        </p:nvGrpSpPr>
        <p:grpSpPr>
          <a:xfrm>
            <a:off x="236358" y="1764792"/>
            <a:ext cx="2891853" cy="2118896"/>
            <a:chOff x="236358" y="2045045"/>
            <a:chExt cx="2891853" cy="2118896"/>
          </a:xfrm>
        </p:grpSpPr>
        <p:pic>
          <p:nvPicPr>
            <p:cNvPr id="6" name="Picture 5"/>
            <p:cNvPicPr>
              <a:picLocks noChangeAspect="1"/>
            </p:cNvPicPr>
            <p:nvPr/>
          </p:nvPicPr>
          <p:blipFill>
            <a:blip r:embed="rId4"/>
            <a:stretch>
              <a:fillRect/>
            </a:stretch>
          </p:blipFill>
          <p:spPr>
            <a:xfrm>
              <a:off x="236358" y="2045045"/>
              <a:ext cx="2292948" cy="2118896"/>
            </a:xfrm>
            <a:prstGeom prst="rect">
              <a:avLst/>
            </a:prstGeom>
          </p:spPr>
        </p:pic>
        <p:cxnSp>
          <p:nvCxnSpPr>
            <p:cNvPr id="7" name="Straight Arrow Connector 6"/>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4237934534"/>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590248" name="Equation" r:id="rId5" imgW="139700" imgH="203200" progId="Equation.3">
                    <p:embed/>
                  </p:oleObj>
                </mc:Choice>
                <mc:Fallback>
                  <p:oleObj name="Equation" r:id="rId5" imgW="139700" imgH="203200" progId="Equation.3">
                    <p:embed/>
                    <p:pic>
                      <p:nvPicPr>
                        <p:cNvPr id="0" name=""/>
                        <p:cNvPicPr/>
                        <p:nvPr/>
                      </p:nvPicPr>
                      <p:blipFill>
                        <a:blip r:embed="rId6"/>
                        <a:stretch>
                          <a:fillRect/>
                        </a:stretch>
                      </p:blipFill>
                      <p:spPr>
                        <a:xfrm>
                          <a:off x="2657475" y="2844558"/>
                          <a:ext cx="307975" cy="447675"/>
                        </a:xfrm>
                        <a:prstGeom prst="rect">
                          <a:avLst/>
                        </a:prstGeom>
                      </p:spPr>
                    </p:pic>
                  </p:oleObj>
                </mc:Fallback>
              </mc:AlternateContent>
            </a:graphicData>
          </a:graphic>
        </p:graphicFrame>
      </p:grpSp>
      <p:sp>
        <p:nvSpPr>
          <p:cNvPr id="9" name="TextBox 8"/>
          <p:cNvSpPr txBox="1"/>
          <p:nvPr/>
        </p:nvSpPr>
        <p:spPr>
          <a:xfrm>
            <a:off x="423510" y="4308387"/>
            <a:ext cx="2123298" cy="1477328"/>
          </a:xfrm>
          <a:prstGeom prst="rect">
            <a:avLst/>
          </a:prstGeom>
          <a:noFill/>
          <a:ln>
            <a:solidFill>
              <a:srgbClr val="000000"/>
            </a:solidFill>
          </a:ln>
        </p:spPr>
        <p:txBody>
          <a:bodyPr wrap="none" rtlCol="0">
            <a:spAutoFit/>
          </a:bodyPr>
          <a:lstStyle/>
          <a:p>
            <a:r>
              <a:rPr lang="en-US" dirty="0" smtClean="0"/>
              <a:t>k -&gt; stiffness</a:t>
            </a:r>
          </a:p>
          <a:p>
            <a:r>
              <a:rPr lang="en-US" dirty="0" smtClean="0"/>
              <a:t>c -&gt; viscous damping</a:t>
            </a:r>
          </a:p>
          <a:p>
            <a:r>
              <a:rPr lang="en-US" dirty="0" smtClean="0"/>
              <a:t>m -&gt; mass</a:t>
            </a:r>
          </a:p>
          <a:p>
            <a:r>
              <a:rPr lang="en-US" dirty="0" smtClean="0"/>
              <a:t>f -&gt; external force</a:t>
            </a:r>
          </a:p>
          <a:p>
            <a:r>
              <a:rPr lang="en-US" dirty="0" smtClean="0"/>
              <a:t>x -&gt; mass position</a:t>
            </a:r>
            <a:endParaRPr lang="en-US" dirty="0"/>
          </a:p>
        </p:txBody>
      </p:sp>
      <p:grpSp>
        <p:nvGrpSpPr>
          <p:cNvPr id="5" name="Group 4"/>
          <p:cNvGrpSpPr/>
          <p:nvPr/>
        </p:nvGrpSpPr>
        <p:grpSpPr>
          <a:xfrm>
            <a:off x="5059301" y="1559688"/>
            <a:ext cx="2743717" cy="1130423"/>
            <a:chOff x="5059301" y="1837372"/>
            <a:chExt cx="2743717" cy="1130423"/>
          </a:xfrm>
        </p:grpSpPr>
        <p:graphicFrame>
          <p:nvGraphicFramePr>
            <p:cNvPr id="2" name="Object 1"/>
            <p:cNvGraphicFramePr>
              <a:graphicFrameLocks noChangeAspect="1"/>
            </p:cNvGraphicFramePr>
            <p:nvPr>
              <p:extLst>
                <p:ext uri="{D42A27DB-BD31-4B8C-83A1-F6EECF244321}">
                  <p14:modId xmlns:p14="http://schemas.microsoft.com/office/powerpoint/2010/main" val="3522761548"/>
                </p:ext>
              </p:extLst>
            </p:nvPr>
          </p:nvGraphicFramePr>
          <p:xfrm>
            <a:off x="5059301" y="2411127"/>
            <a:ext cx="2743717" cy="556668"/>
          </p:xfrm>
          <a:graphic>
            <a:graphicData uri="http://schemas.openxmlformats.org/presentationml/2006/ole">
              <mc:AlternateContent xmlns:mc="http://schemas.openxmlformats.org/markup-compatibility/2006">
                <mc:Choice xmlns:v="urn:schemas-microsoft-com:vml" Requires="v">
                  <p:oleObj spid="_x0000_s590249" name="Equation" r:id="rId7" imgW="1003300" imgH="203200" progId="Equation.3">
                    <p:embed/>
                  </p:oleObj>
                </mc:Choice>
                <mc:Fallback>
                  <p:oleObj name="Equation" r:id="rId7" imgW="1003300" imgH="203200" progId="Equation.3">
                    <p:embed/>
                    <p:pic>
                      <p:nvPicPr>
                        <p:cNvPr id="0" name=""/>
                        <p:cNvPicPr/>
                        <p:nvPr/>
                      </p:nvPicPr>
                      <p:blipFill>
                        <a:blip r:embed="rId8"/>
                        <a:stretch>
                          <a:fillRect/>
                        </a:stretch>
                      </p:blipFill>
                      <p:spPr>
                        <a:xfrm>
                          <a:off x="5059301" y="2411127"/>
                          <a:ext cx="2743717" cy="556668"/>
                        </a:xfrm>
                        <a:prstGeom prst="rect">
                          <a:avLst/>
                        </a:prstGeom>
                      </p:spPr>
                    </p:pic>
                  </p:oleObj>
                </mc:Fallback>
              </mc:AlternateContent>
            </a:graphicData>
          </a:graphic>
        </p:graphicFrame>
        <p:sp>
          <p:nvSpPr>
            <p:cNvPr id="10" name="TextBox 9"/>
            <p:cNvSpPr txBox="1"/>
            <p:nvPr/>
          </p:nvSpPr>
          <p:spPr>
            <a:xfrm>
              <a:off x="5059301" y="1837372"/>
              <a:ext cx="2600291" cy="461665"/>
            </a:xfrm>
            <a:prstGeom prst="rect">
              <a:avLst/>
            </a:prstGeom>
            <a:noFill/>
          </p:spPr>
          <p:txBody>
            <a:bodyPr wrap="none" rtlCol="0">
              <a:spAutoFit/>
            </a:bodyPr>
            <a:lstStyle/>
            <a:p>
              <a:r>
                <a:rPr lang="en-US" sz="2400" dirty="0" smtClean="0"/>
                <a:t>Equation of motion</a:t>
              </a:r>
              <a:endParaRPr lang="en-US" sz="2400" dirty="0"/>
            </a:p>
          </p:txBody>
        </p:sp>
      </p:grpSp>
      <p:sp>
        <p:nvSpPr>
          <p:cNvPr id="25" name="Title 4"/>
          <p:cNvSpPr>
            <a:spLocks noGrp="1"/>
          </p:cNvSpPr>
          <p:nvPr>
            <p:ph type="title"/>
          </p:nvPr>
        </p:nvSpPr>
        <p:spPr>
          <a:xfrm>
            <a:off x="925080" y="34014"/>
            <a:ext cx="8229600" cy="1143000"/>
          </a:xfrm>
        </p:spPr>
        <p:txBody>
          <a:bodyPr>
            <a:normAutofit/>
          </a:bodyPr>
          <a:lstStyle/>
          <a:p>
            <a:r>
              <a:rPr lang="en-US" dirty="0" smtClean="0"/>
              <a:t>Models – time domain</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4" name="Object 23"/>
          <p:cNvGraphicFramePr>
            <a:graphicFrameLocks noChangeAspect="1"/>
          </p:cNvGraphicFramePr>
          <p:nvPr>
            <p:extLst>
              <p:ext uri="{D42A27DB-BD31-4B8C-83A1-F6EECF244321}">
                <p14:modId xmlns:p14="http://schemas.microsoft.com/office/powerpoint/2010/main" val="3039229396"/>
              </p:ext>
            </p:extLst>
          </p:nvPr>
        </p:nvGraphicFramePr>
        <p:xfrm>
          <a:off x="4402640" y="3870339"/>
          <a:ext cx="979593" cy="1074754"/>
        </p:xfrm>
        <a:graphic>
          <a:graphicData uri="http://schemas.openxmlformats.org/presentationml/2006/ole">
            <mc:AlternateContent xmlns:mc="http://schemas.openxmlformats.org/markup-compatibility/2006">
              <mc:Choice xmlns:v="urn:schemas-microsoft-com:vml" Requires="v">
                <p:oleObj spid="_x0000_s590250" name="Equation" r:id="rId10" imgW="406400" imgH="444500" progId="Equation.3">
                  <p:embed/>
                </p:oleObj>
              </mc:Choice>
              <mc:Fallback>
                <p:oleObj name="Equation" r:id="rId10" imgW="406400" imgH="444500" progId="Equation.3">
                  <p:embed/>
                  <p:pic>
                    <p:nvPicPr>
                      <p:cNvPr id="0" name=""/>
                      <p:cNvPicPr/>
                      <p:nvPr/>
                    </p:nvPicPr>
                    <p:blipFill>
                      <a:blip r:embed="rId11"/>
                      <a:stretch>
                        <a:fillRect/>
                      </a:stretch>
                    </p:blipFill>
                    <p:spPr>
                      <a:xfrm>
                        <a:off x="4402640" y="3870339"/>
                        <a:ext cx="979593" cy="1074754"/>
                      </a:xfrm>
                      <a:prstGeom prst="rect">
                        <a:avLst/>
                      </a:prstGeom>
                    </p:spPr>
                  </p:pic>
                </p:oleObj>
              </mc:Fallback>
            </mc:AlternateContent>
          </a:graphicData>
        </a:graphic>
      </p:graphicFrame>
      <p:sp>
        <p:nvSpPr>
          <p:cNvPr id="3" name="TextBox 2"/>
          <p:cNvSpPr txBox="1"/>
          <p:nvPr/>
        </p:nvSpPr>
        <p:spPr>
          <a:xfrm>
            <a:off x="4280572" y="2735365"/>
            <a:ext cx="4304631" cy="923330"/>
          </a:xfrm>
          <a:prstGeom prst="rect">
            <a:avLst/>
          </a:prstGeom>
          <a:noFill/>
        </p:spPr>
        <p:txBody>
          <a:bodyPr wrap="square" rtlCol="0">
            <a:spAutoFit/>
          </a:bodyPr>
          <a:lstStyle/>
          <a:p>
            <a:pPr marL="285750" indent="-285750">
              <a:buFont typeface="Arial"/>
              <a:buChar char="•"/>
            </a:pPr>
            <a:r>
              <a:rPr lang="en-US" dirty="0" smtClean="0"/>
              <a:t>The </a:t>
            </a:r>
            <a:r>
              <a:rPr lang="en-US" b="1" dirty="0" smtClean="0"/>
              <a:t>state space </a:t>
            </a:r>
            <a:r>
              <a:rPr lang="en-US" dirty="0" smtClean="0"/>
              <a:t>form rewrites an N</a:t>
            </a:r>
            <a:r>
              <a:rPr lang="en-US" baseline="30000" dirty="0" smtClean="0"/>
              <a:t>th</a:t>
            </a:r>
            <a:r>
              <a:rPr lang="en-US" dirty="0" smtClean="0"/>
              <a:t> order differential equation as a system of N, 1</a:t>
            </a:r>
            <a:r>
              <a:rPr lang="en-US" baseline="30000" dirty="0" smtClean="0"/>
              <a:t>st</a:t>
            </a:r>
            <a:r>
              <a:rPr lang="en-US" dirty="0" smtClean="0"/>
              <a:t> order differential equations.</a:t>
            </a:r>
            <a:endParaRPr lang="en-US" dirty="0"/>
          </a:p>
        </p:txBody>
      </p:sp>
      <p:sp>
        <p:nvSpPr>
          <p:cNvPr id="15" name="TextBox 14"/>
          <p:cNvSpPr txBox="1"/>
          <p:nvPr/>
        </p:nvSpPr>
        <p:spPr>
          <a:xfrm>
            <a:off x="95250" y="6399175"/>
            <a:ext cx="8058616" cy="369332"/>
          </a:xfrm>
          <a:prstGeom prst="rect">
            <a:avLst/>
          </a:prstGeom>
          <a:noFill/>
        </p:spPr>
        <p:txBody>
          <a:bodyPr wrap="none" rtlCol="0">
            <a:spAutoFit/>
          </a:bodyPr>
          <a:lstStyle/>
          <a:p>
            <a:r>
              <a:rPr lang="en-US" dirty="0" smtClean="0"/>
              <a:t>* Mechanical systems have 2 states for every DOF: typically displacement &amp; velocity</a:t>
            </a:r>
            <a:endParaRPr lang="en-US" dirty="0"/>
          </a:p>
        </p:txBody>
      </p:sp>
      <p:sp>
        <p:nvSpPr>
          <p:cNvPr id="11" name="TextBox 10"/>
          <p:cNvSpPr txBox="1"/>
          <p:nvPr/>
        </p:nvSpPr>
        <p:spPr>
          <a:xfrm>
            <a:off x="5632503" y="3939055"/>
            <a:ext cx="1584288" cy="400110"/>
          </a:xfrm>
          <a:prstGeom prst="rect">
            <a:avLst/>
          </a:prstGeom>
          <a:noFill/>
        </p:spPr>
        <p:txBody>
          <a:bodyPr wrap="none" rtlCol="0">
            <a:spAutoFit/>
          </a:bodyPr>
          <a:lstStyle/>
          <a:p>
            <a:r>
              <a:rPr lang="en-US" sz="2000" dirty="0" smtClean="0"/>
              <a:t>displacement</a:t>
            </a:r>
            <a:endParaRPr lang="en-US" sz="2000" dirty="0"/>
          </a:p>
        </p:txBody>
      </p:sp>
      <p:sp>
        <p:nvSpPr>
          <p:cNvPr id="32" name="TextBox 31"/>
          <p:cNvSpPr txBox="1"/>
          <p:nvPr/>
        </p:nvSpPr>
        <p:spPr>
          <a:xfrm>
            <a:off x="5678743" y="4467962"/>
            <a:ext cx="992579" cy="400110"/>
          </a:xfrm>
          <a:prstGeom prst="rect">
            <a:avLst/>
          </a:prstGeom>
          <a:noFill/>
        </p:spPr>
        <p:txBody>
          <a:bodyPr wrap="none" rtlCol="0">
            <a:spAutoFit/>
          </a:bodyPr>
          <a:lstStyle/>
          <a:p>
            <a:r>
              <a:rPr lang="en-US" sz="2000" dirty="0" smtClean="0"/>
              <a:t>velocity</a:t>
            </a:r>
            <a:endParaRPr lang="en-US" sz="2000" dirty="0"/>
          </a:p>
        </p:txBody>
      </p:sp>
      <p:sp>
        <p:nvSpPr>
          <p:cNvPr id="13" name="TextBox 12"/>
          <p:cNvSpPr txBox="1"/>
          <p:nvPr/>
        </p:nvSpPr>
        <p:spPr>
          <a:xfrm>
            <a:off x="2732177" y="3895485"/>
            <a:ext cx="1686855" cy="400110"/>
          </a:xfrm>
          <a:prstGeom prst="rect">
            <a:avLst/>
          </a:prstGeom>
          <a:noFill/>
        </p:spPr>
        <p:txBody>
          <a:bodyPr wrap="none" rtlCol="0">
            <a:spAutoFit/>
          </a:bodyPr>
          <a:lstStyle/>
          <a:p>
            <a:r>
              <a:rPr lang="en-US" sz="2000" dirty="0" smtClean="0"/>
              <a:t>System states:</a:t>
            </a:r>
            <a:endParaRPr lang="en-US" sz="2000" dirty="0"/>
          </a:p>
        </p:txBody>
      </p:sp>
    </p:spTree>
    <p:extLst>
      <p:ext uri="{BB962C8B-B14F-4D97-AF65-F5344CB8AC3E}">
        <p14:creationId xmlns:p14="http://schemas.microsoft.com/office/powerpoint/2010/main" val="366995126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34</a:t>
            </a:fld>
            <a:endParaRPr lang="en-US"/>
          </a:p>
        </p:txBody>
      </p:sp>
      <p:grpSp>
        <p:nvGrpSpPr>
          <p:cNvPr id="23" name="Group 22"/>
          <p:cNvGrpSpPr/>
          <p:nvPr/>
        </p:nvGrpSpPr>
        <p:grpSpPr>
          <a:xfrm>
            <a:off x="236358" y="1764792"/>
            <a:ext cx="2891853" cy="2118896"/>
            <a:chOff x="236358" y="2045045"/>
            <a:chExt cx="2891853" cy="2118896"/>
          </a:xfrm>
        </p:grpSpPr>
        <p:pic>
          <p:nvPicPr>
            <p:cNvPr id="6" name="Picture 5"/>
            <p:cNvPicPr>
              <a:picLocks noChangeAspect="1"/>
            </p:cNvPicPr>
            <p:nvPr/>
          </p:nvPicPr>
          <p:blipFill>
            <a:blip r:embed="rId4"/>
            <a:stretch>
              <a:fillRect/>
            </a:stretch>
          </p:blipFill>
          <p:spPr>
            <a:xfrm>
              <a:off x="236358" y="2045045"/>
              <a:ext cx="2292948" cy="2118896"/>
            </a:xfrm>
            <a:prstGeom prst="rect">
              <a:avLst/>
            </a:prstGeom>
          </p:spPr>
        </p:pic>
        <p:cxnSp>
          <p:nvCxnSpPr>
            <p:cNvPr id="7" name="Straight Arrow Connector 6"/>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1018326528"/>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591402" name="Equation" r:id="rId5" imgW="139700" imgH="203200" progId="Equation.3">
                    <p:embed/>
                  </p:oleObj>
                </mc:Choice>
                <mc:Fallback>
                  <p:oleObj name="Equation" r:id="rId5" imgW="139700" imgH="203200" progId="Equation.3">
                    <p:embed/>
                    <p:pic>
                      <p:nvPicPr>
                        <p:cNvPr id="0" name=""/>
                        <p:cNvPicPr/>
                        <p:nvPr/>
                      </p:nvPicPr>
                      <p:blipFill>
                        <a:blip r:embed="rId6"/>
                        <a:stretch>
                          <a:fillRect/>
                        </a:stretch>
                      </p:blipFill>
                      <p:spPr>
                        <a:xfrm>
                          <a:off x="2657475" y="2844558"/>
                          <a:ext cx="307975" cy="447675"/>
                        </a:xfrm>
                        <a:prstGeom prst="rect">
                          <a:avLst/>
                        </a:prstGeom>
                      </p:spPr>
                    </p:pic>
                  </p:oleObj>
                </mc:Fallback>
              </mc:AlternateContent>
            </a:graphicData>
          </a:graphic>
        </p:graphicFrame>
      </p:grpSp>
      <p:sp>
        <p:nvSpPr>
          <p:cNvPr id="9" name="TextBox 8"/>
          <p:cNvSpPr txBox="1"/>
          <p:nvPr/>
        </p:nvSpPr>
        <p:spPr>
          <a:xfrm>
            <a:off x="423510" y="4308387"/>
            <a:ext cx="2123298" cy="1477328"/>
          </a:xfrm>
          <a:prstGeom prst="rect">
            <a:avLst/>
          </a:prstGeom>
          <a:noFill/>
          <a:ln>
            <a:solidFill>
              <a:srgbClr val="000000"/>
            </a:solidFill>
          </a:ln>
        </p:spPr>
        <p:txBody>
          <a:bodyPr wrap="none" rtlCol="0">
            <a:spAutoFit/>
          </a:bodyPr>
          <a:lstStyle/>
          <a:p>
            <a:r>
              <a:rPr lang="en-US" dirty="0" smtClean="0"/>
              <a:t>k -&gt; stiffness</a:t>
            </a:r>
          </a:p>
          <a:p>
            <a:r>
              <a:rPr lang="en-US" dirty="0" smtClean="0"/>
              <a:t>c -&gt; viscous damping</a:t>
            </a:r>
          </a:p>
          <a:p>
            <a:r>
              <a:rPr lang="en-US" dirty="0" smtClean="0"/>
              <a:t>m -&gt; mass</a:t>
            </a:r>
          </a:p>
          <a:p>
            <a:r>
              <a:rPr lang="en-US" dirty="0" smtClean="0"/>
              <a:t>f -&gt; external force</a:t>
            </a:r>
          </a:p>
          <a:p>
            <a:r>
              <a:rPr lang="en-US" dirty="0" smtClean="0"/>
              <a:t>x -&gt; mass position</a:t>
            </a:r>
            <a:endParaRPr lang="en-US" dirty="0"/>
          </a:p>
        </p:txBody>
      </p:sp>
      <p:grpSp>
        <p:nvGrpSpPr>
          <p:cNvPr id="5" name="Group 4"/>
          <p:cNvGrpSpPr/>
          <p:nvPr/>
        </p:nvGrpSpPr>
        <p:grpSpPr>
          <a:xfrm>
            <a:off x="5059301" y="1559688"/>
            <a:ext cx="2743717" cy="1130423"/>
            <a:chOff x="5059301" y="1837372"/>
            <a:chExt cx="2743717" cy="1130423"/>
          </a:xfrm>
        </p:grpSpPr>
        <p:graphicFrame>
          <p:nvGraphicFramePr>
            <p:cNvPr id="2" name="Object 1"/>
            <p:cNvGraphicFramePr>
              <a:graphicFrameLocks noChangeAspect="1"/>
            </p:cNvGraphicFramePr>
            <p:nvPr>
              <p:extLst>
                <p:ext uri="{D42A27DB-BD31-4B8C-83A1-F6EECF244321}">
                  <p14:modId xmlns:p14="http://schemas.microsoft.com/office/powerpoint/2010/main" val="215548588"/>
                </p:ext>
              </p:extLst>
            </p:nvPr>
          </p:nvGraphicFramePr>
          <p:xfrm>
            <a:off x="5059301" y="2411127"/>
            <a:ext cx="2743717" cy="556668"/>
          </p:xfrm>
          <a:graphic>
            <a:graphicData uri="http://schemas.openxmlformats.org/presentationml/2006/ole">
              <mc:AlternateContent xmlns:mc="http://schemas.openxmlformats.org/markup-compatibility/2006">
                <mc:Choice xmlns:v="urn:schemas-microsoft-com:vml" Requires="v">
                  <p:oleObj spid="_x0000_s591403" name="Equation" r:id="rId7" imgW="1003300" imgH="203200" progId="Equation.3">
                    <p:embed/>
                  </p:oleObj>
                </mc:Choice>
                <mc:Fallback>
                  <p:oleObj name="Equation" r:id="rId7" imgW="1003300" imgH="203200" progId="Equation.3">
                    <p:embed/>
                    <p:pic>
                      <p:nvPicPr>
                        <p:cNvPr id="0" name=""/>
                        <p:cNvPicPr/>
                        <p:nvPr/>
                      </p:nvPicPr>
                      <p:blipFill>
                        <a:blip r:embed="rId8"/>
                        <a:stretch>
                          <a:fillRect/>
                        </a:stretch>
                      </p:blipFill>
                      <p:spPr>
                        <a:xfrm>
                          <a:off x="5059301" y="2411127"/>
                          <a:ext cx="2743717" cy="556668"/>
                        </a:xfrm>
                        <a:prstGeom prst="rect">
                          <a:avLst/>
                        </a:prstGeom>
                      </p:spPr>
                    </p:pic>
                  </p:oleObj>
                </mc:Fallback>
              </mc:AlternateContent>
            </a:graphicData>
          </a:graphic>
        </p:graphicFrame>
        <p:sp>
          <p:nvSpPr>
            <p:cNvPr id="10" name="TextBox 9"/>
            <p:cNvSpPr txBox="1"/>
            <p:nvPr/>
          </p:nvSpPr>
          <p:spPr>
            <a:xfrm>
              <a:off x="5059301" y="1837372"/>
              <a:ext cx="2600291" cy="461665"/>
            </a:xfrm>
            <a:prstGeom prst="rect">
              <a:avLst/>
            </a:prstGeom>
            <a:noFill/>
          </p:spPr>
          <p:txBody>
            <a:bodyPr wrap="none" rtlCol="0">
              <a:spAutoFit/>
            </a:bodyPr>
            <a:lstStyle/>
            <a:p>
              <a:r>
                <a:rPr lang="en-US" sz="2400" dirty="0" smtClean="0"/>
                <a:t>Equation of motion</a:t>
              </a:r>
              <a:endParaRPr lang="en-US" sz="2400" dirty="0"/>
            </a:p>
          </p:txBody>
        </p:sp>
      </p:grpSp>
      <p:sp>
        <p:nvSpPr>
          <p:cNvPr id="25" name="Title 4"/>
          <p:cNvSpPr>
            <a:spLocks noGrp="1"/>
          </p:cNvSpPr>
          <p:nvPr>
            <p:ph type="title"/>
          </p:nvPr>
        </p:nvSpPr>
        <p:spPr>
          <a:xfrm>
            <a:off x="925080" y="34014"/>
            <a:ext cx="8229600" cy="1143000"/>
          </a:xfrm>
        </p:spPr>
        <p:txBody>
          <a:bodyPr>
            <a:normAutofit/>
          </a:bodyPr>
          <a:lstStyle/>
          <a:p>
            <a:r>
              <a:rPr lang="en-US" dirty="0" smtClean="0"/>
              <a:t>Models – time domain</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4" name="Object 23"/>
          <p:cNvGraphicFramePr>
            <a:graphicFrameLocks noChangeAspect="1"/>
          </p:cNvGraphicFramePr>
          <p:nvPr>
            <p:extLst>
              <p:ext uri="{D42A27DB-BD31-4B8C-83A1-F6EECF244321}">
                <p14:modId xmlns:p14="http://schemas.microsoft.com/office/powerpoint/2010/main" val="2655570675"/>
              </p:ext>
            </p:extLst>
          </p:nvPr>
        </p:nvGraphicFramePr>
        <p:xfrm>
          <a:off x="4402640" y="3870339"/>
          <a:ext cx="979593" cy="1074754"/>
        </p:xfrm>
        <a:graphic>
          <a:graphicData uri="http://schemas.openxmlformats.org/presentationml/2006/ole">
            <mc:AlternateContent xmlns:mc="http://schemas.openxmlformats.org/markup-compatibility/2006">
              <mc:Choice xmlns:v="urn:schemas-microsoft-com:vml" Requires="v">
                <p:oleObj spid="_x0000_s591404" name="Equation" r:id="rId10" imgW="406400" imgH="444500" progId="Equation.3">
                  <p:embed/>
                </p:oleObj>
              </mc:Choice>
              <mc:Fallback>
                <p:oleObj name="Equation" r:id="rId10" imgW="406400" imgH="444500" progId="Equation.3">
                  <p:embed/>
                  <p:pic>
                    <p:nvPicPr>
                      <p:cNvPr id="0" name=""/>
                      <p:cNvPicPr/>
                      <p:nvPr/>
                    </p:nvPicPr>
                    <p:blipFill>
                      <a:blip r:embed="rId11"/>
                      <a:stretch>
                        <a:fillRect/>
                      </a:stretch>
                    </p:blipFill>
                    <p:spPr>
                      <a:xfrm>
                        <a:off x="4402640" y="3870339"/>
                        <a:ext cx="979593" cy="1074754"/>
                      </a:xfrm>
                      <a:prstGeom prst="rect">
                        <a:avLst/>
                      </a:prstGeom>
                    </p:spPr>
                  </p:pic>
                </p:oleObj>
              </mc:Fallback>
            </mc:AlternateContent>
          </a:graphicData>
        </a:graphic>
      </p:graphicFrame>
      <p:sp>
        <p:nvSpPr>
          <p:cNvPr id="3" name="TextBox 2"/>
          <p:cNvSpPr txBox="1"/>
          <p:nvPr/>
        </p:nvSpPr>
        <p:spPr>
          <a:xfrm>
            <a:off x="4280572" y="2735365"/>
            <a:ext cx="4304631" cy="923330"/>
          </a:xfrm>
          <a:prstGeom prst="rect">
            <a:avLst/>
          </a:prstGeom>
          <a:noFill/>
        </p:spPr>
        <p:txBody>
          <a:bodyPr wrap="square" rtlCol="0">
            <a:spAutoFit/>
          </a:bodyPr>
          <a:lstStyle/>
          <a:p>
            <a:pPr marL="285750" indent="-285750">
              <a:buFont typeface="Arial"/>
              <a:buChar char="•"/>
            </a:pPr>
            <a:r>
              <a:rPr lang="en-US" dirty="0" smtClean="0"/>
              <a:t>The </a:t>
            </a:r>
            <a:r>
              <a:rPr lang="en-US" b="1" dirty="0" smtClean="0"/>
              <a:t>state space </a:t>
            </a:r>
            <a:r>
              <a:rPr lang="en-US" dirty="0" smtClean="0"/>
              <a:t>form rewrites an N</a:t>
            </a:r>
            <a:r>
              <a:rPr lang="en-US" baseline="30000" dirty="0" smtClean="0"/>
              <a:t>th</a:t>
            </a:r>
            <a:r>
              <a:rPr lang="en-US" dirty="0" smtClean="0"/>
              <a:t> order differential equation as a system of N, 1</a:t>
            </a:r>
            <a:r>
              <a:rPr lang="en-US" baseline="30000" dirty="0" smtClean="0"/>
              <a:t>st</a:t>
            </a:r>
            <a:r>
              <a:rPr lang="en-US" dirty="0" smtClean="0"/>
              <a:t> order differential equations.</a:t>
            </a:r>
            <a:endParaRPr lang="en-US" dirty="0"/>
          </a:p>
        </p:txBody>
      </p:sp>
      <p:graphicFrame>
        <p:nvGraphicFramePr>
          <p:cNvPr id="29" name="Object 28"/>
          <p:cNvGraphicFramePr>
            <a:graphicFrameLocks noChangeAspect="1"/>
          </p:cNvGraphicFramePr>
          <p:nvPr>
            <p:extLst>
              <p:ext uri="{D42A27DB-BD31-4B8C-83A1-F6EECF244321}">
                <p14:modId xmlns:p14="http://schemas.microsoft.com/office/powerpoint/2010/main" val="2783541295"/>
              </p:ext>
            </p:extLst>
          </p:nvPr>
        </p:nvGraphicFramePr>
        <p:xfrm>
          <a:off x="6661484" y="4167291"/>
          <a:ext cx="1838325" cy="490538"/>
        </p:xfrm>
        <a:graphic>
          <a:graphicData uri="http://schemas.openxmlformats.org/presentationml/2006/ole">
            <mc:AlternateContent xmlns:mc="http://schemas.openxmlformats.org/markup-compatibility/2006">
              <mc:Choice xmlns:v="urn:schemas-microsoft-com:vml" Requires="v">
                <p:oleObj spid="_x0000_s591405" name="Equation" r:id="rId12" imgW="762000" imgH="203200" progId="Equation.3">
                  <p:embed/>
                </p:oleObj>
              </mc:Choice>
              <mc:Fallback>
                <p:oleObj name="Equation" r:id="rId12" imgW="762000" imgH="203200" progId="Equation.3">
                  <p:embed/>
                  <p:pic>
                    <p:nvPicPr>
                      <p:cNvPr id="0" name=""/>
                      <p:cNvPicPr/>
                      <p:nvPr/>
                    </p:nvPicPr>
                    <p:blipFill>
                      <a:blip r:embed="rId13"/>
                      <a:stretch>
                        <a:fillRect/>
                      </a:stretch>
                    </p:blipFill>
                    <p:spPr>
                      <a:xfrm>
                        <a:off x="6661484" y="4167291"/>
                        <a:ext cx="1838325" cy="490538"/>
                      </a:xfrm>
                      <a:prstGeom prst="rect">
                        <a:avLst/>
                      </a:prstGeom>
                      <a:ln>
                        <a:solidFill>
                          <a:srgbClr val="000000"/>
                        </a:solidFill>
                      </a:ln>
                    </p:spPr>
                  </p:pic>
                </p:oleObj>
              </mc:Fallback>
            </mc:AlternateContent>
          </a:graphicData>
        </a:graphic>
      </p:graphicFrame>
      <p:cxnSp>
        <p:nvCxnSpPr>
          <p:cNvPr id="31" name="Straight Arrow Connector 30"/>
          <p:cNvCxnSpPr/>
          <p:nvPr/>
        </p:nvCxnSpPr>
        <p:spPr>
          <a:xfrm>
            <a:off x="5681579" y="4503554"/>
            <a:ext cx="76601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95250" y="6399175"/>
            <a:ext cx="8058616" cy="369332"/>
          </a:xfrm>
          <a:prstGeom prst="rect">
            <a:avLst/>
          </a:prstGeom>
          <a:noFill/>
        </p:spPr>
        <p:txBody>
          <a:bodyPr wrap="none" rtlCol="0">
            <a:spAutoFit/>
          </a:bodyPr>
          <a:lstStyle/>
          <a:p>
            <a:r>
              <a:rPr lang="en-US" dirty="0" smtClean="0"/>
              <a:t>* Mechanical systems have 2 states for every DOF: typically displacement &amp; velocity</a:t>
            </a:r>
            <a:endParaRPr lang="en-US" dirty="0"/>
          </a:p>
        </p:txBody>
      </p:sp>
      <p:sp>
        <p:nvSpPr>
          <p:cNvPr id="33" name="TextBox 32"/>
          <p:cNvSpPr txBox="1"/>
          <p:nvPr/>
        </p:nvSpPr>
        <p:spPr>
          <a:xfrm>
            <a:off x="2732177" y="3895485"/>
            <a:ext cx="1686855" cy="400110"/>
          </a:xfrm>
          <a:prstGeom prst="rect">
            <a:avLst/>
          </a:prstGeom>
          <a:noFill/>
        </p:spPr>
        <p:txBody>
          <a:bodyPr wrap="none" rtlCol="0">
            <a:spAutoFit/>
          </a:bodyPr>
          <a:lstStyle/>
          <a:p>
            <a:r>
              <a:rPr lang="en-US" sz="2000" dirty="0" smtClean="0"/>
              <a:t>System states:</a:t>
            </a:r>
            <a:endParaRPr lang="en-US" sz="2000" dirty="0"/>
          </a:p>
        </p:txBody>
      </p:sp>
      <p:sp>
        <p:nvSpPr>
          <p:cNvPr id="11" name="TextBox 10"/>
          <p:cNvSpPr txBox="1"/>
          <p:nvPr/>
        </p:nvSpPr>
        <p:spPr>
          <a:xfrm>
            <a:off x="6661484" y="3774443"/>
            <a:ext cx="1862935" cy="400110"/>
          </a:xfrm>
          <a:prstGeom prst="rect">
            <a:avLst/>
          </a:prstGeom>
          <a:noFill/>
        </p:spPr>
        <p:txBody>
          <a:bodyPr wrap="none" rtlCol="0">
            <a:spAutoFit/>
          </a:bodyPr>
          <a:lstStyle/>
          <a:p>
            <a:r>
              <a:rPr lang="en-US" sz="2000" dirty="0" smtClean="0"/>
              <a:t>Matrix equation</a:t>
            </a:r>
            <a:endParaRPr lang="en-US" sz="2000" dirty="0"/>
          </a:p>
        </p:txBody>
      </p:sp>
    </p:spTree>
    <p:extLst>
      <p:ext uri="{BB962C8B-B14F-4D97-AF65-F5344CB8AC3E}">
        <p14:creationId xmlns:p14="http://schemas.microsoft.com/office/powerpoint/2010/main" val="7062950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35</a:t>
            </a:fld>
            <a:endParaRPr lang="en-US"/>
          </a:p>
        </p:txBody>
      </p:sp>
      <p:grpSp>
        <p:nvGrpSpPr>
          <p:cNvPr id="23" name="Group 22"/>
          <p:cNvGrpSpPr/>
          <p:nvPr/>
        </p:nvGrpSpPr>
        <p:grpSpPr>
          <a:xfrm>
            <a:off x="236358" y="1764792"/>
            <a:ext cx="2891853" cy="2118896"/>
            <a:chOff x="236358" y="2045045"/>
            <a:chExt cx="2891853" cy="2118896"/>
          </a:xfrm>
        </p:grpSpPr>
        <p:pic>
          <p:nvPicPr>
            <p:cNvPr id="6" name="Picture 5"/>
            <p:cNvPicPr>
              <a:picLocks noChangeAspect="1"/>
            </p:cNvPicPr>
            <p:nvPr/>
          </p:nvPicPr>
          <p:blipFill>
            <a:blip r:embed="rId4"/>
            <a:stretch>
              <a:fillRect/>
            </a:stretch>
          </p:blipFill>
          <p:spPr>
            <a:xfrm>
              <a:off x="236358" y="2045045"/>
              <a:ext cx="2292948" cy="2118896"/>
            </a:xfrm>
            <a:prstGeom prst="rect">
              <a:avLst/>
            </a:prstGeom>
          </p:spPr>
        </p:pic>
        <p:cxnSp>
          <p:nvCxnSpPr>
            <p:cNvPr id="7" name="Straight Arrow Connector 6"/>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3989150796"/>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592558" name="Equation" r:id="rId5" imgW="139700" imgH="203200" progId="Equation.3">
                    <p:embed/>
                  </p:oleObj>
                </mc:Choice>
                <mc:Fallback>
                  <p:oleObj name="Equation" r:id="rId5" imgW="139700" imgH="203200" progId="Equation.3">
                    <p:embed/>
                    <p:pic>
                      <p:nvPicPr>
                        <p:cNvPr id="0" name=""/>
                        <p:cNvPicPr/>
                        <p:nvPr/>
                      </p:nvPicPr>
                      <p:blipFill>
                        <a:blip r:embed="rId6"/>
                        <a:stretch>
                          <a:fillRect/>
                        </a:stretch>
                      </p:blipFill>
                      <p:spPr>
                        <a:xfrm>
                          <a:off x="2657475" y="2844558"/>
                          <a:ext cx="307975" cy="447675"/>
                        </a:xfrm>
                        <a:prstGeom prst="rect">
                          <a:avLst/>
                        </a:prstGeom>
                      </p:spPr>
                    </p:pic>
                  </p:oleObj>
                </mc:Fallback>
              </mc:AlternateContent>
            </a:graphicData>
          </a:graphic>
        </p:graphicFrame>
      </p:grpSp>
      <p:sp>
        <p:nvSpPr>
          <p:cNvPr id="9" name="TextBox 8"/>
          <p:cNvSpPr txBox="1"/>
          <p:nvPr/>
        </p:nvSpPr>
        <p:spPr>
          <a:xfrm>
            <a:off x="423510" y="4308387"/>
            <a:ext cx="2123298" cy="1477328"/>
          </a:xfrm>
          <a:prstGeom prst="rect">
            <a:avLst/>
          </a:prstGeom>
          <a:noFill/>
          <a:ln>
            <a:solidFill>
              <a:srgbClr val="000000"/>
            </a:solidFill>
          </a:ln>
        </p:spPr>
        <p:txBody>
          <a:bodyPr wrap="none" rtlCol="0">
            <a:spAutoFit/>
          </a:bodyPr>
          <a:lstStyle/>
          <a:p>
            <a:r>
              <a:rPr lang="en-US" dirty="0" smtClean="0"/>
              <a:t>k -&gt; stiffness</a:t>
            </a:r>
          </a:p>
          <a:p>
            <a:r>
              <a:rPr lang="en-US" dirty="0" smtClean="0"/>
              <a:t>c -&gt; viscous damping</a:t>
            </a:r>
          </a:p>
          <a:p>
            <a:r>
              <a:rPr lang="en-US" dirty="0" smtClean="0"/>
              <a:t>m -&gt; mass</a:t>
            </a:r>
          </a:p>
          <a:p>
            <a:r>
              <a:rPr lang="en-US" dirty="0" smtClean="0"/>
              <a:t>f -&gt; external force</a:t>
            </a:r>
          </a:p>
          <a:p>
            <a:r>
              <a:rPr lang="en-US" dirty="0" smtClean="0"/>
              <a:t>x -&gt; mass position</a:t>
            </a:r>
            <a:endParaRPr lang="en-US" dirty="0"/>
          </a:p>
        </p:txBody>
      </p:sp>
      <p:grpSp>
        <p:nvGrpSpPr>
          <p:cNvPr id="5" name="Group 4"/>
          <p:cNvGrpSpPr/>
          <p:nvPr/>
        </p:nvGrpSpPr>
        <p:grpSpPr>
          <a:xfrm>
            <a:off x="5059301" y="1559688"/>
            <a:ext cx="2743717" cy="1130423"/>
            <a:chOff x="5059301" y="1837372"/>
            <a:chExt cx="2743717" cy="1130423"/>
          </a:xfrm>
        </p:grpSpPr>
        <p:graphicFrame>
          <p:nvGraphicFramePr>
            <p:cNvPr id="2" name="Object 1"/>
            <p:cNvGraphicFramePr>
              <a:graphicFrameLocks noChangeAspect="1"/>
            </p:cNvGraphicFramePr>
            <p:nvPr>
              <p:extLst>
                <p:ext uri="{D42A27DB-BD31-4B8C-83A1-F6EECF244321}">
                  <p14:modId xmlns:p14="http://schemas.microsoft.com/office/powerpoint/2010/main" val="63948871"/>
                </p:ext>
              </p:extLst>
            </p:nvPr>
          </p:nvGraphicFramePr>
          <p:xfrm>
            <a:off x="5059301" y="2411127"/>
            <a:ext cx="2743717" cy="556668"/>
          </p:xfrm>
          <a:graphic>
            <a:graphicData uri="http://schemas.openxmlformats.org/presentationml/2006/ole">
              <mc:AlternateContent xmlns:mc="http://schemas.openxmlformats.org/markup-compatibility/2006">
                <mc:Choice xmlns:v="urn:schemas-microsoft-com:vml" Requires="v">
                  <p:oleObj spid="_x0000_s592559" name="Equation" r:id="rId7" imgW="1003300" imgH="203200" progId="Equation.3">
                    <p:embed/>
                  </p:oleObj>
                </mc:Choice>
                <mc:Fallback>
                  <p:oleObj name="Equation" r:id="rId7" imgW="1003300" imgH="203200" progId="Equation.3">
                    <p:embed/>
                    <p:pic>
                      <p:nvPicPr>
                        <p:cNvPr id="0" name=""/>
                        <p:cNvPicPr/>
                        <p:nvPr/>
                      </p:nvPicPr>
                      <p:blipFill>
                        <a:blip r:embed="rId8"/>
                        <a:stretch>
                          <a:fillRect/>
                        </a:stretch>
                      </p:blipFill>
                      <p:spPr>
                        <a:xfrm>
                          <a:off x="5059301" y="2411127"/>
                          <a:ext cx="2743717" cy="556668"/>
                        </a:xfrm>
                        <a:prstGeom prst="rect">
                          <a:avLst/>
                        </a:prstGeom>
                      </p:spPr>
                    </p:pic>
                  </p:oleObj>
                </mc:Fallback>
              </mc:AlternateContent>
            </a:graphicData>
          </a:graphic>
        </p:graphicFrame>
        <p:sp>
          <p:nvSpPr>
            <p:cNvPr id="10" name="TextBox 9"/>
            <p:cNvSpPr txBox="1"/>
            <p:nvPr/>
          </p:nvSpPr>
          <p:spPr>
            <a:xfrm>
              <a:off x="5059301" y="1837372"/>
              <a:ext cx="2600291" cy="461665"/>
            </a:xfrm>
            <a:prstGeom prst="rect">
              <a:avLst/>
            </a:prstGeom>
            <a:noFill/>
          </p:spPr>
          <p:txBody>
            <a:bodyPr wrap="none" rtlCol="0">
              <a:spAutoFit/>
            </a:bodyPr>
            <a:lstStyle/>
            <a:p>
              <a:r>
                <a:rPr lang="en-US" sz="2400" dirty="0" smtClean="0"/>
                <a:t>Equation of motion</a:t>
              </a:r>
              <a:endParaRPr lang="en-US" sz="2400" dirty="0"/>
            </a:p>
          </p:txBody>
        </p:sp>
      </p:grpSp>
      <p:sp>
        <p:nvSpPr>
          <p:cNvPr id="25" name="Title 4"/>
          <p:cNvSpPr>
            <a:spLocks noGrp="1"/>
          </p:cNvSpPr>
          <p:nvPr>
            <p:ph type="title"/>
          </p:nvPr>
        </p:nvSpPr>
        <p:spPr>
          <a:xfrm>
            <a:off x="925080" y="34014"/>
            <a:ext cx="8229600" cy="1143000"/>
          </a:xfrm>
        </p:spPr>
        <p:txBody>
          <a:bodyPr>
            <a:normAutofit/>
          </a:bodyPr>
          <a:lstStyle/>
          <a:p>
            <a:r>
              <a:rPr lang="en-US" dirty="0" smtClean="0"/>
              <a:t>Models – time domain</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4" name="Object 23"/>
          <p:cNvGraphicFramePr>
            <a:graphicFrameLocks noChangeAspect="1"/>
          </p:cNvGraphicFramePr>
          <p:nvPr>
            <p:extLst>
              <p:ext uri="{D42A27DB-BD31-4B8C-83A1-F6EECF244321}">
                <p14:modId xmlns:p14="http://schemas.microsoft.com/office/powerpoint/2010/main" val="37722898"/>
              </p:ext>
            </p:extLst>
          </p:nvPr>
        </p:nvGraphicFramePr>
        <p:xfrm>
          <a:off x="4402640" y="3870339"/>
          <a:ext cx="979593" cy="1074754"/>
        </p:xfrm>
        <a:graphic>
          <a:graphicData uri="http://schemas.openxmlformats.org/presentationml/2006/ole">
            <mc:AlternateContent xmlns:mc="http://schemas.openxmlformats.org/markup-compatibility/2006">
              <mc:Choice xmlns:v="urn:schemas-microsoft-com:vml" Requires="v">
                <p:oleObj spid="_x0000_s592560" name="Equation" r:id="rId10" imgW="406400" imgH="444500" progId="Equation.3">
                  <p:embed/>
                </p:oleObj>
              </mc:Choice>
              <mc:Fallback>
                <p:oleObj name="Equation" r:id="rId10" imgW="406400" imgH="444500" progId="Equation.3">
                  <p:embed/>
                  <p:pic>
                    <p:nvPicPr>
                      <p:cNvPr id="0" name=""/>
                      <p:cNvPicPr/>
                      <p:nvPr/>
                    </p:nvPicPr>
                    <p:blipFill>
                      <a:blip r:embed="rId11"/>
                      <a:stretch>
                        <a:fillRect/>
                      </a:stretch>
                    </p:blipFill>
                    <p:spPr>
                      <a:xfrm>
                        <a:off x="4402640" y="3870339"/>
                        <a:ext cx="979593" cy="1074754"/>
                      </a:xfrm>
                      <a:prstGeom prst="rect">
                        <a:avLst/>
                      </a:prstGeom>
                    </p:spPr>
                  </p:pic>
                </p:oleObj>
              </mc:Fallback>
            </mc:AlternateContent>
          </a:graphicData>
        </a:graphic>
      </p:graphicFrame>
      <p:sp>
        <p:nvSpPr>
          <p:cNvPr id="3" name="TextBox 2"/>
          <p:cNvSpPr txBox="1"/>
          <p:nvPr/>
        </p:nvSpPr>
        <p:spPr>
          <a:xfrm>
            <a:off x="4280572" y="2735365"/>
            <a:ext cx="4304631" cy="923330"/>
          </a:xfrm>
          <a:prstGeom prst="rect">
            <a:avLst/>
          </a:prstGeom>
          <a:noFill/>
        </p:spPr>
        <p:txBody>
          <a:bodyPr wrap="square" rtlCol="0">
            <a:spAutoFit/>
          </a:bodyPr>
          <a:lstStyle/>
          <a:p>
            <a:pPr marL="285750" indent="-285750">
              <a:buFont typeface="Arial"/>
              <a:buChar char="•"/>
            </a:pPr>
            <a:r>
              <a:rPr lang="en-US" dirty="0" smtClean="0"/>
              <a:t>The </a:t>
            </a:r>
            <a:r>
              <a:rPr lang="en-US" b="1" dirty="0" smtClean="0"/>
              <a:t>state space </a:t>
            </a:r>
            <a:r>
              <a:rPr lang="en-US" dirty="0" smtClean="0"/>
              <a:t>form rewrites an N</a:t>
            </a:r>
            <a:r>
              <a:rPr lang="en-US" baseline="30000" dirty="0" smtClean="0"/>
              <a:t>th</a:t>
            </a:r>
            <a:r>
              <a:rPr lang="en-US" dirty="0" smtClean="0"/>
              <a:t> order differential equation as a system of N, 1</a:t>
            </a:r>
            <a:r>
              <a:rPr lang="en-US" baseline="30000" dirty="0" smtClean="0"/>
              <a:t>st</a:t>
            </a:r>
            <a:r>
              <a:rPr lang="en-US" dirty="0" smtClean="0"/>
              <a:t> order differential equations.</a:t>
            </a:r>
            <a:endParaRPr lang="en-US" dirty="0"/>
          </a:p>
        </p:txBody>
      </p:sp>
      <p:graphicFrame>
        <p:nvGraphicFramePr>
          <p:cNvPr id="29" name="Object 28"/>
          <p:cNvGraphicFramePr>
            <a:graphicFrameLocks noChangeAspect="1"/>
          </p:cNvGraphicFramePr>
          <p:nvPr>
            <p:extLst>
              <p:ext uri="{D42A27DB-BD31-4B8C-83A1-F6EECF244321}">
                <p14:modId xmlns:p14="http://schemas.microsoft.com/office/powerpoint/2010/main" val="3191048474"/>
              </p:ext>
            </p:extLst>
          </p:nvPr>
        </p:nvGraphicFramePr>
        <p:xfrm>
          <a:off x="6661484" y="4167291"/>
          <a:ext cx="1838325" cy="490538"/>
        </p:xfrm>
        <a:graphic>
          <a:graphicData uri="http://schemas.openxmlformats.org/presentationml/2006/ole">
            <mc:AlternateContent xmlns:mc="http://schemas.openxmlformats.org/markup-compatibility/2006">
              <mc:Choice xmlns:v="urn:schemas-microsoft-com:vml" Requires="v">
                <p:oleObj spid="_x0000_s592561" name="Equation" r:id="rId12" imgW="762000" imgH="203200" progId="Equation.3">
                  <p:embed/>
                </p:oleObj>
              </mc:Choice>
              <mc:Fallback>
                <p:oleObj name="Equation" r:id="rId12" imgW="762000" imgH="203200" progId="Equation.3">
                  <p:embed/>
                  <p:pic>
                    <p:nvPicPr>
                      <p:cNvPr id="0" name=""/>
                      <p:cNvPicPr/>
                      <p:nvPr/>
                    </p:nvPicPr>
                    <p:blipFill>
                      <a:blip r:embed="rId13"/>
                      <a:stretch>
                        <a:fillRect/>
                      </a:stretch>
                    </p:blipFill>
                    <p:spPr>
                      <a:xfrm>
                        <a:off x="6661484" y="4167291"/>
                        <a:ext cx="1838325" cy="490538"/>
                      </a:xfrm>
                      <a:prstGeom prst="rect">
                        <a:avLst/>
                      </a:prstGeom>
                      <a:ln>
                        <a:solidFill>
                          <a:srgbClr val="000000"/>
                        </a:solidFill>
                      </a:ln>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987758286"/>
              </p:ext>
            </p:extLst>
          </p:nvPr>
        </p:nvGraphicFramePr>
        <p:xfrm>
          <a:off x="3900736" y="5035861"/>
          <a:ext cx="4786064" cy="1072798"/>
        </p:xfrm>
        <a:graphic>
          <a:graphicData uri="http://schemas.openxmlformats.org/presentationml/2006/ole">
            <mc:AlternateContent xmlns:mc="http://schemas.openxmlformats.org/markup-compatibility/2006">
              <mc:Choice xmlns:v="urn:schemas-microsoft-com:vml" Requires="v">
                <p:oleObj spid="_x0000_s592562" name="Equation" r:id="rId14" imgW="2730500" imgH="609600" progId="Equation.3">
                  <p:embed/>
                </p:oleObj>
              </mc:Choice>
              <mc:Fallback>
                <p:oleObj name="Equation" r:id="rId14" imgW="2730500" imgH="609600" progId="Equation.3">
                  <p:embed/>
                  <p:pic>
                    <p:nvPicPr>
                      <p:cNvPr id="0" name=""/>
                      <p:cNvPicPr/>
                      <p:nvPr/>
                    </p:nvPicPr>
                    <p:blipFill>
                      <a:blip r:embed="rId15"/>
                      <a:stretch>
                        <a:fillRect/>
                      </a:stretch>
                    </p:blipFill>
                    <p:spPr>
                      <a:xfrm>
                        <a:off x="3900736" y="5035861"/>
                        <a:ext cx="4786064" cy="1072798"/>
                      </a:xfrm>
                      <a:prstGeom prst="rect">
                        <a:avLst/>
                      </a:prstGeom>
                    </p:spPr>
                  </p:pic>
                </p:oleObj>
              </mc:Fallback>
            </mc:AlternateContent>
          </a:graphicData>
        </a:graphic>
      </p:graphicFrame>
      <p:cxnSp>
        <p:nvCxnSpPr>
          <p:cNvPr id="31" name="Straight Arrow Connector 30"/>
          <p:cNvCxnSpPr/>
          <p:nvPr/>
        </p:nvCxnSpPr>
        <p:spPr>
          <a:xfrm>
            <a:off x="5681579" y="4503554"/>
            <a:ext cx="766010"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endCxn id="30" idx="0"/>
          </p:cNvCxnSpPr>
          <p:nvPr/>
        </p:nvCxnSpPr>
        <p:spPr>
          <a:xfrm flipH="1">
            <a:off x="6293768" y="4657829"/>
            <a:ext cx="1043774" cy="378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8090110" y="4621134"/>
            <a:ext cx="0" cy="5323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95250" y="6399175"/>
            <a:ext cx="8058616" cy="369332"/>
          </a:xfrm>
          <a:prstGeom prst="rect">
            <a:avLst/>
          </a:prstGeom>
          <a:noFill/>
        </p:spPr>
        <p:txBody>
          <a:bodyPr wrap="none" rtlCol="0">
            <a:spAutoFit/>
          </a:bodyPr>
          <a:lstStyle/>
          <a:p>
            <a:r>
              <a:rPr lang="en-US" dirty="0" smtClean="0"/>
              <a:t>* Mechanical systems have 2 states for every DOF: typically displacement &amp; velocity</a:t>
            </a:r>
            <a:endParaRPr lang="en-US" dirty="0"/>
          </a:p>
        </p:txBody>
      </p:sp>
      <p:sp>
        <p:nvSpPr>
          <p:cNvPr id="33" name="TextBox 32"/>
          <p:cNvSpPr txBox="1"/>
          <p:nvPr/>
        </p:nvSpPr>
        <p:spPr>
          <a:xfrm>
            <a:off x="2732177" y="3895485"/>
            <a:ext cx="1686855" cy="400110"/>
          </a:xfrm>
          <a:prstGeom prst="rect">
            <a:avLst/>
          </a:prstGeom>
          <a:noFill/>
        </p:spPr>
        <p:txBody>
          <a:bodyPr wrap="none" rtlCol="0">
            <a:spAutoFit/>
          </a:bodyPr>
          <a:lstStyle/>
          <a:p>
            <a:r>
              <a:rPr lang="en-US" sz="2000" dirty="0" smtClean="0"/>
              <a:t>System states:</a:t>
            </a:r>
            <a:endParaRPr lang="en-US" sz="2000" dirty="0"/>
          </a:p>
        </p:txBody>
      </p:sp>
      <p:sp>
        <p:nvSpPr>
          <p:cNvPr id="34" name="TextBox 33"/>
          <p:cNvSpPr txBox="1"/>
          <p:nvPr/>
        </p:nvSpPr>
        <p:spPr>
          <a:xfrm>
            <a:off x="6661484" y="3774443"/>
            <a:ext cx="1862935" cy="400110"/>
          </a:xfrm>
          <a:prstGeom prst="rect">
            <a:avLst/>
          </a:prstGeom>
          <a:noFill/>
        </p:spPr>
        <p:txBody>
          <a:bodyPr wrap="none" rtlCol="0">
            <a:spAutoFit/>
          </a:bodyPr>
          <a:lstStyle/>
          <a:p>
            <a:r>
              <a:rPr lang="en-US" sz="2000" dirty="0" smtClean="0"/>
              <a:t>Matrix equation</a:t>
            </a:r>
            <a:endParaRPr lang="en-US" sz="2000" dirty="0"/>
          </a:p>
        </p:txBody>
      </p:sp>
    </p:spTree>
    <p:extLst>
      <p:ext uri="{BB962C8B-B14F-4D97-AF65-F5344CB8AC3E}">
        <p14:creationId xmlns:p14="http://schemas.microsoft.com/office/powerpoint/2010/main" val="303455750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36</a:t>
            </a:fld>
            <a:endParaRPr lang="en-US"/>
          </a:p>
        </p:txBody>
      </p:sp>
      <p:grpSp>
        <p:nvGrpSpPr>
          <p:cNvPr id="23" name="Group 22"/>
          <p:cNvGrpSpPr/>
          <p:nvPr/>
        </p:nvGrpSpPr>
        <p:grpSpPr>
          <a:xfrm>
            <a:off x="236358" y="1764792"/>
            <a:ext cx="2891853" cy="2118896"/>
            <a:chOff x="236358" y="2045045"/>
            <a:chExt cx="2891853" cy="2118896"/>
          </a:xfrm>
        </p:grpSpPr>
        <p:pic>
          <p:nvPicPr>
            <p:cNvPr id="6" name="Picture 5"/>
            <p:cNvPicPr>
              <a:picLocks noChangeAspect="1"/>
            </p:cNvPicPr>
            <p:nvPr/>
          </p:nvPicPr>
          <p:blipFill>
            <a:blip r:embed="rId4"/>
            <a:stretch>
              <a:fillRect/>
            </a:stretch>
          </p:blipFill>
          <p:spPr>
            <a:xfrm>
              <a:off x="236358" y="2045045"/>
              <a:ext cx="2292948" cy="2118896"/>
            </a:xfrm>
            <a:prstGeom prst="rect">
              <a:avLst/>
            </a:prstGeom>
          </p:spPr>
        </p:pic>
        <p:cxnSp>
          <p:nvCxnSpPr>
            <p:cNvPr id="7" name="Straight Arrow Connector 6"/>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667621823"/>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626788" name="Equation" r:id="rId5" imgW="139700" imgH="203200" progId="Equation.3">
                    <p:embed/>
                  </p:oleObj>
                </mc:Choice>
                <mc:Fallback>
                  <p:oleObj name="Equation" r:id="rId5" imgW="139700" imgH="203200" progId="Equation.3">
                    <p:embed/>
                    <p:pic>
                      <p:nvPicPr>
                        <p:cNvPr id="0" name=""/>
                        <p:cNvPicPr/>
                        <p:nvPr/>
                      </p:nvPicPr>
                      <p:blipFill>
                        <a:blip r:embed="rId6"/>
                        <a:stretch>
                          <a:fillRect/>
                        </a:stretch>
                      </p:blipFill>
                      <p:spPr>
                        <a:xfrm>
                          <a:off x="2657475" y="2844558"/>
                          <a:ext cx="307975" cy="447675"/>
                        </a:xfrm>
                        <a:prstGeom prst="rect">
                          <a:avLst/>
                        </a:prstGeom>
                      </p:spPr>
                    </p:pic>
                  </p:oleObj>
                </mc:Fallback>
              </mc:AlternateContent>
            </a:graphicData>
          </a:graphic>
        </p:graphicFrame>
      </p:grpSp>
      <p:grpSp>
        <p:nvGrpSpPr>
          <p:cNvPr id="3" name="Group 2"/>
          <p:cNvGrpSpPr/>
          <p:nvPr/>
        </p:nvGrpSpPr>
        <p:grpSpPr>
          <a:xfrm>
            <a:off x="4751837" y="1700784"/>
            <a:ext cx="2743717" cy="1130423"/>
            <a:chOff x="4751837" y="1837372"/>
            <a:chExt cx="2743717" cy="1130423"/>
          </a:xfrm>
        </p:grpSpPr>
        <p:graphicFrame>
          <p:nvGraphicFramePr>
            <p:cNvPr id="2" name="Object 1"/>
            <p:cNvGraphicFramePr>
              <a:graphicFrameLocks noChangeAspect="1"/>
            </p:cNvGraphicFramePr>
            <p:nvPr>
              <p:extLst>
                <p:ext uri="{D42A27DB-BD31-4B8C-83A1-F6EECF244321}">
                  <p14:modId xmlns:p14="http://schemas.microsoft.com/office/powerpoint/2010/main" val="2636221421"/>
                </p:ext>
              </p:extLst>
            </p:nvPr>
          </p:nvGraphicFramePr>
          <p:xfrm>
            <a:off x="4751837" y="2411127"/>
            <a:ext cx="2743717" cy="556668"/>
          </p:xfrm>
          <a:graphic>
            <a:graphicData uri="http://schemas.openxmlformats.org/presentationml/2006/ole">
              <mc:AlternateContent xmlns:mc="http://schemas.openxmlformats.org/markup-compatibility/2006">
                <mc:Choice xmlns:v="urn:schemas-microsoft-com:vml" Requires="v">
                  <p:oleObj spid="_x0000_s626789" name="Equation" r:id="rId7" imgW="1003300" imgH="203200" progId="Equation.3">
                    <p:embed/>
                  </p:oleObj>
                </mc:Choice>
                <mc:Fallback>
                  <p:oleObj name="Equation" r:id="rId7" imgW="1003300" imgH="203200" progId="Equation.3">
                    <p:embed/>
                    <p:pic>
                      <p:nvPicPr>
                        <p:cNvPr id="0" name=""/>
                        <p:cNvPicPr/>
                        <p:nvPr/>
                      </p:nvPicPr>
                      <p:blipFill>
                        <a:blip r:embed="rId8"/>
                        <a:stretch>
                          <a:fillRect/>
                        </a:stretch>
                      </p:blipFill>
                      <p:spPr>
                        <a:xfrm>
                          <a:off x="4751837" y="2411127"/>
                          <a:ext cx="2743717" cy="556668"/>
                        </a:xfrm>
                        <a:prstGeom prst="rect">
                          <a:avLst/>
                        </a:prstGeom>
                      </p:spPr>
                    </p:pic>
                  </p:oleObj>
                </mc:Fallback>
              </mc:AlternateContent>
            </a:graphicData>
          </a:graphic>
        </p:graphicFrame>
        <p:sp>
          <p:nvSpPr>
            <p:cNvPr id="10" name="TextBox 9"/>
            <p:cNvSpPr txBox="1"/>
            <p:nvPr/>
          </p:nvSpPr>
          <p:spPr>
            <a:xfrm>
              <a:off x="4751837" y="1837372"/>
              <a:ext cx="2600291" cy="461665"/>
            </a:xfrm>
            <a:prstGeom prst="rect">
              <a:avLst/>
            </a:prstGeom>
            <a:noFill/>
          </p:spPr>
          <p:txBody>
            <a:bodyPr wrap="none" rtlCol="0">
              <a:spAutoFit/>
            </a:bodyPr>
            <a:lstStyle/>
            <a:p>
              <a:r>
                <a:rPr lang="en-US" sz="2400" dirty="0" smtClean="0"/>
                <a:t>Equation of motion</a:t>
              </a:r>
              <a:endParaRPr lang="en-US" sz="2400" dirty="0"/>
            </a:p>
          </p:txBody>
        </p:sp>
      </p:grpSp>
      <p:sp>
        <p:nvSpPr>
          <p:cNvPr id="25" name="Title 4"/>
          <p:cNvSpPr>
            <a:spLocks noGrp="1"/>
          </p:cNvSpPr>
          <p:nvPr>
            <p:ph type="title"/>
          </p:nvPr>
        </p:nvSpPr>
        <p:spPr>
          <a:xfrm>
            <a:off x="925080" y="34014"/>
            <a:ext cx="8229600" cy="1143000"/>
          </a:xfrm>
        </p:spPr>
        <p:txBody>
          <a:bodyPr>
            <a:normAutofit/>
          </a:bodyPr>
          <a:lstStyle/>
          <a:p>
            <a:r>
              <a:rPr lang="en-US" dirty="0" smtClean="0"/>
              <a:t>Models – time domain</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9" name="Object 28"/>
          <p:cNvGraphicFramePr>
            <a:graphicFrameLocks noChangeAspect="1"/>
          </p:cNvGraphicFramePr>
          <p:nvPr>
            <p:extLst>
              <p:ext uri="{D42A27DB-BD31-4B8C-83A1-F6EECF244321}">
                <p14:modId xmlns:p14="http://schemas.microsoft.com/office/powerpoint/2010/main" val="4140950577"/>
              </p:ext>
            </p:extLst>
          </p:nvPr>
        </p:nvGraphicFramePr>
        <p:xfrm>
          <a:off x="3666801" y="3225554"/>
          <a:ext cx="1838325" cy="490538"/>
        </p:xfrm>
        <a:graphic>
          <a:graphicData uri="http://schemas.openxmlformats.org/presentationml/2006/ole">
            <mc:AlternateContent xmlns:mc="http://schemas.openxmlformats.org/markup-compatibility/2006">
              <mc:Choice xmlns:v="urn:schemas-microsoft-com:vml" Requires="v">
                <p:oleObj spid="_x0000_s626790" name="Equation" r:id="rId10" imgW="762000" imgH="203200" progId="Equation.3">
                  <p:embed/>
                </p:oleObj>
              </mc:Choice>
              <mc:Fallback>
                <p:oleObj name="Equation" r:id="rId10" imgW="762000" imgH="203200" progId="Equation.3">
                  <p:embed/>
                  <p:pic>
                    <p:nvPicPr>
                      <p:cNvPr id="0" name=""/>
                      <p:cNvPicPr/>
                      <p:nvPr/>
                    </p:nvPicPr>
                    <p:blipFill>
                      <a:blip r:embed="rId11"/>
                      <a:stretch>
                        <a:fillRect/>
                      </a:stretch>
                    </p:blipFill>
                    <p:spPr>
                      <a:xfrm>
                        <a:off x="3666801" y="3225554"/>
                        <a:ext cx="1838325" cy="490538"/>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803174292"/>
              </p:ext>
            </p:extLst>
          </p:nvPr>
        </p:nvGraphicFramePr>
        <p:xfrm>
          <a:off x="3593272" y="3856477"/>
          <a:ext cx="4786064" cy="1072798"/>
        </p:xfrm>
        <a:graphic>
          <a:graphicData uri="http://schemas.openxmlformats.org/presentationml/2006/ole">
            <mc:AlternateContent xmlns:mc="http://schemas.openxmlformats.org/markup-compatibility/2006">
              <mc:Choice xmlns:v="urn:schemas-microsoft-com:vml" Requires="v">
                <p:oleObj spid="_x0000_s626791" name="Equation" r:id="rId12" imgW="2730500" imgH="609600" progId="Equation.3">
                  <p:embed/>
                </p:oleObj>
              </mc:Choice>
              <mc:Fallback>
                <p:oleObj name="Equation" r:id="rId12" imgW="2730500" imgH="609600" progId="Equation.3">
                  <p:embed/>
                  <p:pic>
                    <p:nvPicPr>
                      <p:cNvPr id="0" name=""/>
                      <p:cNvPicPr/>
                      <p:nvPr/>
                    </p:nvPicPr>
                    <p:blipFill>
                      <a:blip r:embed="rId13"/>
                      <a:stretch>
                        <a:fillRect/>
                      </a:stretch>
                    </p:blipFill>
                    <p:spPr>
                      <a:xfrm>
                        <a:off x="3593272" y="3856477"/>
                        <a:ext cx="4786064" cy="1072798"/>
                      </a:xfrm>
                      <a:prstGeom prst="rect">
                        <a:avLst/>
                      </a:prstGeom>
                    </p:spPr>
                  </p:pic>
                </p:oleObj>
              </mc:Fallback>
            </mc:AlternateContent>
          </a:graphicData>
        </a:graphic>
      </p:graphicFrame>
      <p:sp>
        <p:nvSpPr>
          <p:cNvPr id="5" name="TextBox 4"/>
          <p:cNvSpPr txBox="1"/>
          <p:nvPr/>
        </p:nvSpPr>
        <p:spPr>
          <a:xfrm>
            <a:off x="272781" y="5452810"/>
            <a:ext cx="4565973" cy="461665"/>
          </a:xfrm>
          <a:prstGeom prst="rect">
            <a:avLst/>
          </a:prstGeom>
          <a:noFill/>
        </p:spPr>
        <p:txBody>
          <a:bodyPr wrap="none" rtlCol="0">
            <a:spAutoFit/>
          </a:bodyPr>
          <a:lstStyle/>
          <a:p>
            <a:r>
              <a:rPr lang="en-US" sz="2400" dirty="0" smtClean="0"/>
              <a:t>A matrix: internal system dynamics</a:t>
            </a:r>
            <a:endParaRPr lang="en-US" sz="2400" dirty="0"/>
          </a:p>
        </p:txBody>
      </p:sp>
      <p:cxnSp>
        <p:nvCxnSpPr>
          <p:cNvPr id="32" name="Straight Arrow Connector 31"/>
          <p:cNvCxnSpPr/>
          <p:nvPr/>
        </p:nvCxnSpPr>
        <p:spPr>
          <a:xfrm flipV="1">
            <a:off x="4751837" y="4929275"/>
            <a:ext cx="598454" cy="632378"/>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044560" y="5442358"/>
            <a:ext cx="3139351" cy="461665"/>
          </a:xfrm>
          <a:prstGeom prst="rect">
            <a:avLst/>
          </a:prstGeom>
          <a:noFill/>
        </p:spPr>
        <p:txBody>
          <a:bodyPr wrap="none" rtlCol="0">
            <a:spAutoFit/>
          </a:bodyPr>
          <a:lstStyle/>
          <a:p>
            <a:r>
              <a:rPr lang="en-US" sz="2400" dirty="0"/>
              <a:t>B</a:t>
            </a:r>
            <a:r>
              <a:rPr lang="en-US" sz="2400" dirty="0" smtClean="0"/>
              <a:t> matrix: external input</a:t>
            </a:r>
            <a:endParaRPr lang="en-US" sz="2400" dirty="0"/>
          </a:p>
        </p:txBody>
      </p:sp>
      <p:cxnSp>
        <p:nvCxnSpPr>
          <p:cNvPr id="31" name="Straight Arrow Connector 30"/>
          <p:cNvCxnSpPr/>
          <p:nvPr/>
        </p:nvCxnSpPr>
        <p:spPr>
          <a:xfrm flipV="1">
            <a:off x="7495554" y="5049478"/>
            <a:ext cx="270454" cy="403332"/>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345150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86882" y="6462799"/>
            <a:ext cx="2133600" cy="365125"/>
          </a:xfrm>
        </p:spPr>
        <p:txBody>
          <a:bodyPr/>
          <a:lstStyle/>
          <a:p>
            <a:fld id="{22033EDB-169B-9A40-BDA9-44EE0641E66E}" type="slidenum">
              <a:rPr lang="en-US" smtClean="0"/>
              <a:t>37</a:t>
            </a:fld>
            <a:endParaRPr lang="en-US"/>
          </a:p>
        </p:txBody>
      </p:sp>
      <p:grpSp>
        <p:nvGrpSpPr>
          <p:cNvPr id="23" name="Group 22"/>
          <p:cNvGrpSpPr/>
          <p:nvPr/>
        </p:nvGrpSpPr>
        <p:grpSpPr>
          <a:xfrm>
            <a:off x="236358" y="1504857"/>
            <a:ext cx="2891853" cy="2118896"/>
            <a:chOff x="236358" y="2045045"/>
            <a:chExt cx="2891853" cy="2118896"/>
          </a:xfrm>
        </p:grpSpPr>
        <p:pic>
          <p:nvPicPr>
            <p:cNvPr id="6" name="Picture 5"/>
            <p:cNvPicPr>
              <a:picLocks noChangeAspect="1"/>
            </p:cNvPicPr>
            <p:nvPr/>
          </p:nvPicPr>
          <p:blipFill>
            <a:blip r:embed="rId4"/>
            <a:stretch>
              <a:fillRect/>
            </a:stretch>
          </p:blipFill>
          <p:spPr>
            <a:xfrm>
              <a:off x="236358" y="2045045"/>
              <a:ext cx="2292948" cy="2118896"/>
            </a:xfrm>
            <a:prstGeom prst="rect">
              <a:avLst/>
            </a:prstGeom>
          </p:spPr>
        </p:pic>
        <p:cxnSp>
          <p:nvCxnSpPr>
            <p:cNvPr id="7" name="Straight Arrow Connector 6"/>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69322756"/>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633867" name="Equation" r:id="rId5" imgW="139700" imgH="203200" progId="Equation.3">
                    <p:embed/>
                  </p:oleObj>
                </mc:Choice>
                <mc:Fallback>
                  <p:oleObj name="Equation" r:id="rId5" imgW="139700" imgH="203200" progId="Equation.3">
                    <p:embed/>
                    <p:pic>
                      <p:nvPicPr>
                        <p:cNvPr id="0" name=""/>
                        <p:cNvPicPr/>
                        <p:nvPr/>
                      </p:nvPicPr>
                      <p:blipFill>
                        <a:blip r:embed="rId6"/>
                        <a:stretch>
                          <a:fillRect/>
                        </a:stretch>
                      </p:blipFill>
                      <p:spPr>
                        <a:xfrm>
                          <a:off x="2657475" y="2844558"/>
                          <a:ext cx="307975" cy="447675"/>
                        </a:xfrm>
                        <a:prstGeom prst="rect">
                          <a:avLst/>
                        </a:prstGeom>
                      </p:spPr>
                    </p:pic>
                  </p:oleObj>
                </mc:Fallback>
              </mc:AlternateContent>
            </a:graphicData>
          </a:graphic>
        </p:graphicFrame>
      </p:grpSp>
      <p:grpSp>
        <p:nvGrpSpPr>
          <p:cNvPr id="3" name="Group 2"/>
          <p:cNvGrpSpPr/>
          <p:nvPr/>
        </p:nvGrpSpPr>
        <p:grpSpPr>
          <a:xfrm>
            <a:off x="4751837" y="1700784"/>
            <a:ext cx="2743717" cy="1130423"/>
            <a:chOff x="4751837" y="1837372"/>
            <a:chExt cx="2743717" cy="1130423"/>
          </a:xfrm>
        </p:grpSpPr>
        <p:graphicFrame>
          <p:nvGraphicFramePr>
            <p:cNvPr id="2" name="Object 1"/>
            <p:cNvGraphicFramePr>
              <a:graphicFrameLocks noChangeAspect="1"/>
            </p:cNvGraphicFramePr>
            <p:nvPr>
              <p:extLst>
                <p:ext uri="{D42A27DB-BD31-4B8C-83A1-F6EECF244321}">
                  <p14:modId xmlns:p14="http://schemas.microsoft.com/office/powerpoint/2010/main" val="1969025807"/>
                </p:ext>
              </p:extLst>
            </p:nvPr>
          </p:nvGraphicFramePr>
          <p:xfrm>
            <a:off x="4751837" y="2411127"/>
            <a:ext cx="2743717" cy="556668"/>
          </p:xfrm>
          <a:graphic>
            <a:graphicData uri="http://schemas.openxmlformats.org/presentationml/2006/ole">
              <mc:AlternateContent xmlns:mc="http://schemas.openxmlformats.org/markup-compatibility/2006">
                <mc:Choice xmlns:v="urn:schemas-microsoft-com:vml" Requires="v">
                  <p:oleObj spid="_x0000_s633868" name="Equation" r:id="rId7" imgW="1003300" imgH="203200" progId="Equation.3">
                    <p:embed/>
                  </p:oleObj>
                </mc:Choice>
                <mc:Fallback>
                  <p:oleObj name="Equation" r:id="rId7" imgW="1003300" imgH="203200" progId="Equation.3">
                    <p:embed/>
                    <p:pic>
                      <p:nvPicPr>
                        <p:cNvPr id="0" name=""/>
                        <p:cNvPicPr/>
                        <p:nvPr/>
                      </p:nvPicPr>
                      <p:blipFill>
                        <a:blip r:embed="rId8"/>
                        <a:stretch>
                          <a:fillRect/>
                        </a:stretch>
                      </p:blipFill>
                      <p:spPr>
                        <a:xfrm>
                          <a:off x="4751837" y="2411127"/>
                          <a:ext cx="2743717" cy="556668"/>
                        </a:xfrm>
                        <a:prstGeom prst="rect">
                          <a:avLst/>
                        </a:prstGeom>
                      </p:spPr>
                    </p:pic>
                  </p:oleObj>
                </mc:Fallback>
              </mc:AlternateContent>
            </a:graphicData>
          </a:graphic>
        </p:graphicFrame>
        <p:sp>
          <p:nvSpPr>
            <p:cNvPr id="10" name="TextBox 9"/>
            <p:cNvSpPr txBox="1"/>
            <p:nvPr/>
          </p:nvSpPr>
          <p:spPr>
            <a:xfrm>
              <a:off x="4751837" y="1837372"/>
              <a:ext cx="2600291" cy="461665"/>
            </a:xfrm>
            <a:prstGeom prst="rect">
              <a:avLst/>
            </a:prstGeom>
            <a:noFill/>
          </p:spPr>
          <p:txBody>
            <a:bodyPr wrap="none" rtlCol="0">
              <a:spAutoFit/>
            </a:bodyPr>
            <a:lstStyle/>
            <a:p>
              <a:r>
                <a:rPr lang="en-US" sz="2400" dirty="0" smtClean="0"/>
                <a:t>Equation of motion</a:t>
              </a:r>
              <a:endParaRPr lang="en-US" sz="2400" dirty="0"/>
            </a:p>
          </p:txBody>
        </p:sp>
      </p:grpSp>
      <p:sp>
        <p:nvSpPr>
          <p:cNvPr id="25" name="Title 4"/>
          <p:cNvSpPr>
            <a:spLocks noGrp="1"/>
          </p:cNvSpPr>
          <p:nvPr>
            <p:ph type="title"/>
          </p:nvPr>
        </p:nvSpPr>
        <p:spPr>
          <a:xfrm>
            <a:off x="925080" y="34014"/>
            <a:ext cx="8229600" cy="1143000"/>
          </a:xfrm>
        </p:spPr>
        <p:txBody>
          <a:bodyPr>
            <a:normAutofit/>
          </a:bodyPr>
          <a:lstStyle/>
          <a:p>
            <a:r>
              <a:rPr lang="en-US" dirty="0" smtClean="0"/>
              <a:t>Models – time domain</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9" name="Object 28"/>
          <p:cNvGraphicFramePr>
            <a:graphicFrameLocks noChangeAspect="1"/>
          </p:cNvGraphicFramePr>
          <p:nvPr>
            <p:extLst>
              <p:ext uri="{D42A27DB-BD31-4B8C-83A1-F6EECF244321}">
                <p14:modId xmlns:p14="http://schemas.microsoft.com/office/powerpoint/2010/main" val="1708714122"/>
              </p:ext>
            </p:extLst>
          </p:nvPr>
        </p:nvGraphicFramePr>
        <p:xfrm>
          <a:off x="3666801" y="2931604"/>
          <a:ext cx="1838325" cy="490538"/>
        </p:xfrm>
        <a:graphic>
          <a:graphicData uri="http://schemas.openxmlformats.org/presentationml/2006/ole">
            <mc:AlternateContent xmlns:mc="http://schemas.openxmlformats.org/markup-compatibility/2006">
              <mc:Choice xmlns:v="urn:schemas-microsoft-com:vml" Requires="v">
                <p:oleObj spid="_x0000_s633869" name="Equation" r:id="rId10" imgW="762000" imgH="203200" progId="Equation.3">
                  <p:embed/>
                </p:oleObj>
              </mc:Choice>
              <mc:Fallback>
                <p:oleObj name="Equation" r:id="rId10" imgW="762000" imgH="203200" progId="Equation.3">
                  <p:embed/>
                  <p:pic>
                    <p:nvPicPr>
                      <p:cNvPr id="0" name=""/>
                      <p:cNvPicPr/>
                      <p:nvPr/>
                    </p:nvPicPr>
                    <p:blipFill>
                      <a:blip r:embed="rId11"/>
                      <a:stretch>
                        <a:fillRect/>
                      </a:stretch>
                    </p:blipFill>
                    <p:spPr>
                      <a:xfrm>
                        <a:off x="3666801" y="2931604"/>
                        <a:ext cx="1838325" cy="490538"/>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280745004"/>
              </p:ext>
            </p:extLst>
          </p:nvPr>
        </p:nvGraphicFramePr>
        <p:xfrm>
          <a:off x="3696703" y="3898493"/>
          <a:ext cx="1868487" cy="490537"/>
        </p:xfrm>
        <a:graphic>
          <a:graphicData uri="http://schemas.openxmlformats.org/presentationml/2006/ole">
            <mc:AlternateContent xmlns:mc="http://schemas.openxmlformats.org/markup-compatibility/2006">
              <mc:Choice xmlns:v="urn:schemas-microsoft-com:vml" Requires="v">
                <p:oleObj spid="_x0000_s633870" name="Equation" r:id="rId12" imgW="774700" imgH="203200" progId="Equation.3">
                  <p:embed/>
                </p:oleObj>
              </mc:Choice>
              <mc:Fallback>
                <p:oleObj name="Equation" r:id="rId12" imgW="774700" imgH="203200" progId="Equation.3">
                  <p:embed/>
                  <p:pic>
                    <p:nvPicPr>
                      <p:cNvPr id="0" name=""/>
                      <p:cNvPicPr/>
                      <p:nvPr/>
                    </p:nvPicPr>
                    <p:blipFill>
                      <a:blip r:embed="rId13"/>
                      <a:stretch>
                        <a:fillRect/>
                      </a:stretch>
                    </p:blipFill>
                    <p:spPr>
                      <a:xfrm>
                        <a:off x="3696703" y="3898493"/>
                        <a:ext cx="1868487" cy="490537"/>
                      </a:xfrm>
                      <a:prstGeom prst="rect">
                        <a:avLst/>
                      </a:prstGeom>
                      <a:ln>
                        <a:solidFill>
                          <a:schemeClr val="tx1"/>
                        </a:solidFill>
                      </a:ln>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773794462"/>
              </p:ext>
            </p:extLst>
          </p:nvPr>
        </p:nvGraphicFramePr>
        <p:xfrm>
          <a:off x="3571802" y="4389030"/>
          <a:ext cx="2871787" cy="1006475"/>
        </p:xfrm>
        <a:graphic>
          <a:graphicData uri="http://schemas.openxmlformats.org/presentationml/2006/ole">
            <mc:AlternateContent xmlns:mc="http://schemas.openxmlformats.org/markup-compatibility/2006">
              <mc:Choice xmlns:v="urn:schemas-microsoft-com:vml" Requires="v">
                <p:oleObj spid="_x0000_s633871" name="Equation" r:id="rId14" imgW="1638300" imgH="571500" progId="Equation.3">
                  <p:embed/>
                </p:oleObj>
              </mc:Choice>
              <mc:Fallback>
                <p:oleObj name="Equation" r:id="rId14" imgW="1638300" imgH="571500" progId="Equation.3">
                  <p:embed/>
                  <p:pic>
                    <p:nvPicPr>
                      <p:cNvPr id="0" name=""/>
                      <p:cNvPicPr/>
                      <p:nvPr/>
                    </p:nvPicPr>
                    <p:blipFill>
                      <a:blip r:embed="rId15"/>
                      <a:stretch>
                        <a:fillRect/>
                      </a:stretch>
                    </p:blipFill>
                    <p:spPr>
                      <a:xfrm>
                        <a:off x="3571802" y="4389030"/>
                        <a:ext cx="2871787" cy="1006475"/>
                      </a:xfrm>
                      <a:prstGeom prst="rect">
                        <a:avLst/>
                      </a:prstGeom>
                    </p:spPr>
                  </p:pic>
                </p:oleObj>
              </mc:Fallback>
            </mc:AlternateContent>
          </a:graphicData>
        </a:graphic>
      </p:graphicFrame>
      <p:sp>
        <p:nvSpPr>
          <p:cNvPr id="5" name="TextBox 4"/>
          <p:cNvSpPr txBox="1"/>
          <p:nvPr/>
        </p:nvSpPr>
        <p:spPr>
          <a:xfrm>
            <a:off x="6443589" y="2961780"/>
            <a:ext cx="2334594" cy="461665"/>
          </a:xfrm>
          <a:prstGeom prst="rect">
            <a:avLst/>
          </a:prstGeom>
          <a:noFill/>
        </p:spPr>
        <p:txBody>
          <a:bodyPr wrap="none" rtlCol="0">
            <a:spAutoFit/>
          </a:bodyPr>
          <a:lstStyle/>
          <a:p>
            <a:r>
              <a:rPr lang="en-US" sz="2400" dirty="0" smtClean="0"/>
              <a:t>System dynamics</a:t>
            </a:r>
            <a:endParaRPr lang="en-US" sz="2400" dirty="0"/>
          </a:p>
        </p:txBody>
      </p:sp>
      <p:cxnSp>
        <p:nvCxnSpPr>
          <p:cNvPr id="32" name="Straight Arrow Connector 31"/>
          <p:cNvCxnSpPr/>
          <p:nvPr/>
        </p:nvCxnSpPr>
        <p:spPr>
          <a:xfrm flipH="1">
            <a:off x="5694958" y="3241121"/>
            <a:ext cx="649214"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5687426" y="4114521"/>
            <a:ext cx="649214"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467674" y="3883688"/>
            <a:ext cx="2251037" cy="461665"/>
          </a:xfrm>
          <a:prstGeom prst="rect">
            <a:avLst/>
          </a:prstGeom>
          <a:noFill/>
        </p:spPr>
        <p:txBody>
          <a:bodyPr wrap="none" rtlCol="0">
            <a:spAutoFit/>
          </a:bodyPr>
          <a:lstStyle/>
          <a:p>
            <a:r>
              <a:rPr lang="en-US" sz="2400" dirty="0" smtClean="0"/>
              <a:t>Sensing function</a:t>
            </a:r>
            <a:endParaRPr lang="en-US" sz="2400" dirty="0"/>
          </a:p>
        </p:txBody>
      </p:sp>
      <p:sp>
        <p:nvSpPr>
          <p:cNvPr id="35" name="TextBox 34"/>
          <p:cNvSpPr txBox="1"/>
          <p:nvPr/>
        </p:nvSpPr>
        <p:spPr>
          <a:xfrm>
            <a:off x="6646810" y="4555081"/>
            <a:ext cx="2322721" cy="830997"/>
          </a:xfrm>
          <a:prstGeom prst="rect">
            <a:avLst/>
          </a:prstGeom>
          <a:noFill/>
        </p:spPr>
        <p:txBody>
          <a:bodyPr wrap="none" rtlCol="0">
            <a:spAutoFit/>
          </a:bodyPr>
          <a:lstStyle/>
          <a:p>
            <a:r>
              <a:rPr lang="en-US" sz="2400" dirty="0" smtClean="0"/>
              <a:t>Ex. Displacement</a:t>
            </a:r>
          </a:p>
          <a:p>
            <a:r>
              <a:rPr lang="en-US" sz="2400" dirty="0" smtClean="0"/>
              <a:t>sensor</a:t>
            </a:r>
            <a:endParaRPr lang="en-US" sz="2400" dirty="0"/>
          </a:p>
        </p:txBody>
      </p:sp>
      <p:sp>
        <p:nvSpPr>
          <p:cNvPr id="14" name="TextBox 13"/>
          <p:cNvSpPr txBox="1"/>
          <p:nvPr/>
        </p:nvSpPr>
        <p:spPr>
          <a:xfrm>
            <a:off x="140560" y="3770251"/>
            <a:ext cx="2912929" cy="1569660"/>
          </a:xfrm>
          <a:prstGeom prst="rect">
            <a:avLst/>
          </a:prstGeom>
          <a:noFill/>
          <a:ln>
            <a:solidFill>
              <a:srgbClr val="000000"/>
            </a:solidFill>
          </a:ln>
        </p:spPr>
        <p:txBody>
          <a:bodyPr wrap="square" rtlCol="0">
            <a:spAutoFit/>
          </a:bodyPr>
          <a:lstStyle/>
          <a:p>
            <a:r>
              <a:rPr lang="en-US" sz="2400" dirty="0" smtClean="0"/>
              <a:t>The complete state space form is given by the </a:t>
            </a:r>
            <a:r>
              <a:rPr lang="en-US" sz="2400" b="1" dirty="0" smtClean="0"/>
              <a:t>A</a:t>
            </a:r>
            <a:r>
              <a:rPr lang="en-US" sz="2400" dirty="0" smtClean="0"/>
              <a:t>, </a:t>
            </a:r>
            <a:r>
              <a:rPr lang="en-US" sz="2400" b="1" dirty="0" smtClean="0"/>
              <a:t>B</a:t>
            </a:r>
            <a:r>
              <a:rPr lang="en-US" sz="2400" dirty="0" smtClean="0"/>
              <a:t>, </a:t>
            </a:r>
            <a:r>
              <a:rPr lang="en-US" sz="2400" b="1" dirty="0" smtClean="0"/>
              <a:t>C</a:t>
            </a:r>
            <a:r>
              <a:rPr lang="en-US" sz="2400" dirty="0" smtClean="0"/>
              <a:t>, &amp; </a:t>
            </a:r>
            <a:r>
              <a:rPr lang="en-US" sz="2400" b="1" dirty="0" smtClean="0"/>
              <a:t>D</a:t>
            </a:r>
          </a:p>
          <a:p>
            <a:r>
              <a:rPr lang="en-US" sz="2400" dirty="0"/>
              <a:t>m</a:t>
            </a:r>
            <a:r>
              <a:rPr lang="en-US" sz="2400" dirty="0" smtClean="0"/>
              <a:t>atrices.</a:t>
            </a:r>
            <a:endParaRPr lang="en-US" sz="2400" dirty="0"/>
          </a:p>
        </p:txBody>
      </p:sp>
      <p:sp>
        <p:nvSpPr>
          <p:cNvPr id="31" name="TextBox 30"/>
          <p:cNvSpPr txBox="1"/>
          <p:nvPr/>
        </p:nvSpPr>
        <p:spPr>
          <a:xfrm>
            <a:off x="38880" y="5493448"/>
            <a:ext cx="7904728" cy="1323439"/>
          </a:xfrm>
          <a:prstGeom prst="rect">
            <a:avLst/>
          </a:prstGeom>
          <a:noFill/>
        </p:spPr>
        <p:txBody>
          <a:bodyPr wrap="none" rtlCol="0">
            <a:spAutoFit/>
          </a:bodyPr>
          <a:lstStyle/>
          <a:p>
            <a:pPr marL="342900" indent="-342900">
              <a:buFont typeface="Arial"/>
              <a:buChar char="•"/>
            </a:pPr>
            <a:r>
              <a:rPr lang="en-US" sz="2000" dirty="0"/>
              <a:t>A is the dynamic behavior matrix</a:t>
            </a:r>
          </a:p>
          <a:p>
            <a:pPr marL="342900" indent="-342900">
              <a:buFont typeface="Arial"/>
              <a:buChar char="•"/>
            </a:pPr>
            <a:r>
              <a:rPr lang="en-US" sz="2000" dirty="0"/>
              <a:t>B is the input matrix</a:t>
            </a:r>
            <a:r>
              <a:rPr lang="en-US" sz="2000" dirty="0" smtClean="0"/>
              <a:t>.</a:t>
            </a:r>
          </a:p>
          <a:p>
            <a:pPr marL="342900" indent="-342900">
              <a:buFont typeface="Arial"/>
              <a:buChar char="•"/>
            </a:pPr>
            <a:r>
              <a:rPr lang="en-US" sz="2000" dirty="0" smtClean="0"/>
              <a:t>C is the output matrix</a:t>
            </a:r>
          </a:p>
          <a:p>
            <a:pPr marL="342900" indent="-342900">
              <a:buFont typeface="Arial"/>
              <a:buChar char="•"/>
            </a:pPr>
            <a:r>
              <a:rPr lang="en-US" sz="2000" dirty="0" smtClean="0"/>
              <a:t>D directly connects the input to the output (if such a connection exists)</a:t>
            </a:r>
            <a:endParaRPr lang="en-US" sz="2000" dirty="0"/>
          </a:p>
        </p:txBody>
      </p:sp>
    </p:spTree>
    <p:extLst>
      <p:ext uri="{BB962C8B-B14F-4D97-AF65-F5344CB8AC3E}">
        <p14:creationId xmlns:p14="http://schemas.microsoft.com/office/powerpoint/2010/main" val="277872842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38</a:t>
            </a:fld>
            <a:endParaRPr lang="en-US"/>
          </a:p>
        </p:txBody>
      </p:sp>
      <p:grpSp>
        <p:nvGrpSpPr>
          <p:cNvPr id="23" name="Group 22"/>
          <p:cNvGrpSpPr/>
          <p:nvPr/>
        </p:nvGrpSpPr>
        <p:grpSpPr>
          <a:xfrm>
            <a:off x="236358" y="1765421"/>
            <a:ext cx="2891853" cy="2118896"/>
            <a:chOff x="236358" y="2045045"/>
            <a:chExt cx="2891853" cy="2118896"/>
          </a:xfrm>
        </p:grpSpPr>
        <p:pic>
          <p:nvPicPr>
            <p:cNvPr id="6" name="Picture 5"/>
            <p:cNvPicPr>
              <a:picLocks noChangeAspect="1"/>
            </p:cNvPicPr>
            <p:nvPr/>
          </p:nvPicPr>
          <p:blipFill>
            <a:blip r:embed="rId4"/>
            <a:stretch>
              <a:fillRect/>
            </a:stretch>
          </p:blipFill>
          <p:spPr>
            <a:xfrm>
              <a:off x="236358" y="2045045"/>
              <a:ext cx="2292948" cy="2118896"/>
            </a:xfrm>
            <a:prstGeom prst="rect">
              <a:avLst/>
            </a:prstGeom>
          </p:spPr>
        </p:pic>
        <p:cxnSp>
          <p:nvCxnSpPr>
            <p:cNvPr id="7" name="Straight Arrow Connector 6"/>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3378412958"/>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583200" name="Equation" r:id="rId5" imgW="139700" imgH="203200" progId="Equation.3">
                    <p:embed/>
                  </p:oleObj>
                </mc:Choice>
                <mc:Fallback>
                  <p:oleObj name="Equation" r:id="rId5" imgW="139700" imgH="203200" progId="Equation.3">
                    <p:embed/>
                    <p:pic>
                      <p:nvPicPr>
                        <p:cNvPr id="0" name=""/>
                        <p:cNvPicPr/>
                        <p:nvPr/>
                      </p:nvPicPr>
                      <p:blipFill>
                        <a:blip r:embed="rId6"/>
                        <a:stretch>
                          <a:fillRect/>
                        </a:stretch>
                      </p:blipFill>
                      <p:spPr>
                        <a:xfrm>
                          <a:off x="2657475" y="2844558"/>
                          <a:ext cx="307975" cy="447675"/>
                        </a:xfrm>
                        <a:prstGeom prst="rect">
                          <a:avLst/>
                        </a:prstGeom>
                      </p:spPr>
                    </p:pic>
                  </p:oleObj>
                </mc:Fallback>
              </mc:AlternateContent>
            </a:graphicData>
          </a:graphic>
        </p:graphicFrame>
      </p:grpSp>
      <p:grpSp>
        <p:nvGrpSpPr>
          <p:cNvPr id="11" name="Group 10"/>
          <p:cNvGrpSpPr/>
          <p:nvPr/>
        </p:nvGrpSpPr>
        <p:grpSpPr>
          <a:xfrm>
            <a:off x="4751837" y="1697560"/>
            <a:ext cx="2743717" cy="1130423"/>
            <a:chOff x="4751837" y="1697560"/>
            <a:chExt cx="2743717" cy="1130423"/>
          </a:xfrm>
        </p:grpSpPr>
        <p:graphicFrame>
          <p:nvGraphicFramePr>
            <p:cNvPr id="2" name="Object 1"/>
            <p:cNvGraphicFramePr>
              <a:graphicFrameLocks noChangeAspect="1"/>
            </p:cNvGraphicFramePr>
            <p:nvPr>
              <p:extLst>
                <p:ext uri="{D42A27DB-BD31-4B8C-83A1-F6EECF244321}">
                  <p14:modId xmlns:p14="http://schemas.microsoft.com/office/powerpoint/2010/main" val="432592420"/>
                </p:ext>
              </p:extLst>
            </p:nvPr>
          </p:nvGraphicFramePr>
          <p:xfrm>
            <a:off x="4751837" y="2271315"/>
            <a:ext cx="2743717" cy="556668"/>
          </p:xfrm>
          <a:graphic>
            <a:graphicData uri="http://schemas.openxmlformats.org/presentationml/2006/ole">
              <mc:AlternateContent xmlns:mc="http://schemas.openxmlformats.org/markup-compatibility/2006">
                <mc:Choice xmlns:v="urn:schemas-microsoft-com:vml" Requires="v">
                  <p:oleObj spid="_x0000_s583201" name="Equation" r:id="rId7" imgW="1003300" imgH="203200" progId="Equation.3">
                    <p:embed/>
                  </p:oleObj>
                </mc:Choice>
                <mc:Fallback>
                  <p:oleObj name="Equation" r:id="rId7" imgW="1003300" imgH="203200" progId="Equation.3">
                    <p:embed/>
                    <p:pic>
                      <p:nvPicPr>
                        <p:cNvPr id="0" name=""/>
                        <p:cNvPicPr/>
                        <p:nvPr/>
                      </p:nvPicPr>
                      <p:blipFill>
                        <a:blip r:embed="rId8"/>
                        <a:stretch>
                          <a:fillRect/>
                        </a:stretch>
                      </p:blipFill>
                      <p:spPr>
                        <a:xfrm>
                          <a:off x="4751837" y="2271315"/>
                          <a:ext cx="2743717" cy="556668"/>
                        </a:xfrm>
                        <a:prstGeom prst="rect">
                          <a:avLst/>
                        </a:prstGeom>
                      </p:spPr>
                    </p:pic>
                  </p:oleObj>
                </mc:Fallback>
              </mc:AlternateContent>
            </a:graphicData>
          </a:graphic>
        </p:graphicFrame>
        <p:sp>
          <p:nvSpPr>
            <p:cNvPr id="10" name="TextBox 9"/>
            <p:cNvSpPr txBox="1"/>
            <p:nvPr/>
          </p:nvSpPr>
          <p:spPr>
            <a:xfrm>
              <a:off x="4751837" y="1697560"/>
              <a:ext cx="2600291" cy="461665"/>
            </a:xfrm>
            <a:prstGeom prst="rect">
              <a:avLst/>
            </a:prstGeom>
            <a:noFill/>
          </p:spPr>
          <p:txBody>
            <a:bodyPr wrap="none" rtlCol="0">
              <a:spAutoFit/>
            </a:bodyPr>
            <a:lstStyle/>
            <a:p>
              <a:r>
                <a:rPr lang="en-US" sz="2400" dirty="0" smtClean="0"/>
                <a:t>Equation of motion</a:t>
              </a:r>
              <a:endParaRPr lang="en-US" sz="2400" dirty="0"/>
            </a:p>
          </p:txBody>
        </p:sp>
      </p:grpSp>
      <p:sp>
        <p:nvSpPr>
          <p:cNvPr id="25" name="Title 4"/>
          <p:cNvSpPr>
            <a:spLocks noGrp="1"/>
          </p:cNvSpPr>
          <p:nvPr>
            <p:ph type="title"/>
          </p:nvPr>
        </p:nvSpPr>
        <p:spPr>
          <a:xfrm>
            <a:off x="925080" y="34014"/>
            <a:ext cx="8229600" cy="1143000"/>
          </a:xfrm>
        </p:spPr>
        <p:txBody>
          <a:bodyPr>
            <a:normAutofit/>
          </a:bodyPr>
          <a:lstStyle/>
          <a:p>
            <a:r>
              <a:rPr lang="en-US" dirty="0" smtClean="0"/>
              <a:t>Models – frequency domain</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4293859" y="3009390"/>
            <a:ext cx="4408629" cy="1015663"/>
          </a:xfrm>
          <a:prstGeom prst="rect">
            <a:avLst/>
          </a:prstGeom>
          <a:noFill/>
        </p:spPr>
        <p:txBody>
          <a:bodyPr wrap="none" rtlCol="0">
            <a:spAutoFit/>
          </a:bodyPr>
          <a:lstStyle/>
          <a:p>
            <a:r>
              <a:rPr lang="en-US" sz="2000" dirty="0" smtClean="0"/>
              <a:t>Convert EOM to the frequency domain </a:t>
            </a:r>
          </a:p>
          <a:p>
            <a:r>
              <a:rPr lang="en-US" sz="2000" dirty="0" smtClean="0"/>
              <a:t>with the Laplace transform.</a:t>
            </a:r>
          </a:p>
          <a:p>
            <a:r>
              <a:rPr lang="en-US" sz="2000" dirty="0" smtClean="0"/>
              <a:t>	Time derivative -&gt; Laplace variable </a:t>
            </a:r>
            <a:r>
              <a:rPr lang="en-US" sz="2000" i="1" dirty="0" smtClean="0"/>
              <a:t>s</a:t>
            </a:r>
            <a:endParaRPr lang="en-US" sz="2000" dirty="0"/>
          </a:p>
        </p:txBody>
      </p:sp>
      <p:graphicFrame>
        <p:nvGraphicFramePr>
          <p:cNvPr id="24" name="Object 23"/>
          <p:cNvGraphicFramePr>
            <a:graphicFrameLocks noChangeAspect="1"/>
          </p:cNvGraphicFramePr>
          <p:nvPr>
            <p:extLst>
              <p:ext uri="{D42A27DB-BD31-4B8C-83A1-F6EECF244321}">
                <p14:modId xmlns:p14="http://schemas.microsoft.com/office/powerpoint/2010/main" val="459749447"/>
              </p:ext>
            </p:extLst>
          </p:nvPr>
        </p:nvGraphicFramePr>
        <p:xfrm>
          <a:off x="3519613" y="4354265"/>
          <a:ext cx="3228975" cy="798512"/>
        </p:xfrm>
        <a:graphic>
          <a:graphicData uri="http://schemas.openxmlformats.org/presentationml/2006/ole">
            <mc:AlternateContent xmlns:mc="http://schemas.openxmlformats.org/markup-compatibility/2006">
              <mc:Choice xmlns:v="urn:schemas-microsoft-com:vml" Requires="v">
                <p:oleObj spid="_x0000_s583202" name="Equation" r:id="rId10" imgW="1181100" imgH="292100" progId="Equation.3">
                  <p:embed/>
                </p:oleObj>
              </mc:Choice>
              <mc:Fallback>
                <p:oleObj name="Equation" r:id="rId10" imgW="1181100" imgH="292100" progId="Equation.3">
                  <p:embed/>
                  <p:pic>
                    <p:nvPicPr>
                      <p:cNvPr id="0" name=""/>
                      <p:cNvPicPr/>
                      <p:nvPr/>
                    </p:nvPicPr>
                    <p:blipFill>
                      <a:blip r:embed="rId11"/>
                      <a:stretch>
                        <a:fillRect/>
                      </a:stretch>
                    </p:blipFill>
                    <p:spPr>
                      <a:xfrm>
                        <a:off x="3519613" y="4354265"/>
                        <a:ext cx="3228975" cy="798512"/>
                      </a:xfrm>
                      <a:prstGeom prst="rect">
                        <a:avLst/>
                      </a:prstGeom>
                    </p:spPr>
                  </p:pic>
                </p:oleObj>
              </mc:Fallback>
            </mc:AlternateContent>
          </a:graphicData>
        </a:graphic>
      </p:graphicFrame>
      <p:sp>
        <p:nvSpPr>
          <p:cNvPr id="9" name="TextBox 8"/>
          <p:cNvSpPr txBox="1"/>
          <p:nvPr/>
        </p:nvSpPr>
        <p:spPr>
          <a:xfrm>
            <a:off x="914400" y="4484731"/>
            <a:ext cx="2443397" cy="461665"/>
          </a:xfrm>
          <a:prstGeom prst="rect">
            <a:avLst/>
          </a:prstGeom>
          <a:noFill/>
        </p:spPr>
        <p:txBody>
          <a:bodyPr wrap="none" rtlCol="0">
            <a:spAutoFit/>
          </a:bodyPr>
          <a:lstStyle/>
          <a:p>
            <a:r>
              <a:rPr lang="en-US" sz="2400" dirty="0" smtClean="0"/>
              <a:t>Laplace transform</a:t>
            </a:r>
            <a:endParaRPr lang="en-US" sz="2400" dirty="0"/>
          </a:p>
        </p:txBody>
      </p:sp>
    </p:spTree>
    <p:extLst>
      <p:ext uri="{BB962C8B-B14F-4D97-AF65-F5344CB8AC3E}">
        <p14:creationId xmlns:p14="http://schemas.microsoft.com/office/powerpoint/2010/main" val="93075035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39</a:t>
            </a:fld>
            <a:endParaRPr lang="en-US"/>
          </a:p>
        </p:txBody>
      </p:sp>
      <p:grpSp>
        <p:nvGrpSpPr>
          <p:cNvPr id="23" name="Group 22"/>
          <p:cNvGrpSpPr/>
          <p:nvPr/>
        </p:nvGrpSpPr>
        <p:grpSpPr>
          <a:xfrm>
            <a:off x="236358" y="1765421"/>
            <a:ext cx="2891853" cy="2118896"/>
            <a:chOff x="236358" y="2045045"/>
            <a:chExt cx="2891853" cy="2118896"/>
          </a:xfrm>
        </p:grpSpPr>
        <p:pic>
          <p:nvPicPr>
            <p:cNvPr id="6" name="Picture 5"/>
            <p:cNvPicPr>
              <a:picLocks noChangeAspect="1"/>
            </p:cNvPicPr>
            <p:nvPr/>
          </p:nvPicPr>
          <p:blipFill>
            <a:blip r:embed="rId4"/>
            <a:stretch>
              <a:fillRect/>
            </a:stretch>
          </p:blipFill>
          <p:spPr>
            <a:xfrm>
              <a:off x="236358" y="2045045"/>
              <a:ext cx="2292948" cy="2118896"/>
            </a:xfrm>
            <a:prstGeom prst="rect">
              <a:avLst/>
            </a:prstGeom>
          </p:spPr>
        </p:pic>
        <p:cxnSp>
          <p:nvCxnSpPr>
            <p:cNvPr id="7" name="Straight Arrow Connector 6"/>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635899709"/>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631886" name="Equation" r:id="rId5" imgW="139700" imgH="203200" progId="Equation.3">
                    <p:embed/>
                  </p:oleObj>
                </mc:Choice>
                <mc:Fallback>
                  <p:oleObj name="Equation" r:id="rId5" imgW="139700" imgH="203200" progId="Equation.3">
                    <p:embed/>
                    <p:pic>
                      <p:nvPicPr>
                        <p:cNvPr id="0" name=""/>
                        <p:cNvPicPr/>
                        <p:nvPr/>
                      </p:nvPicPr>
                      <p:blipFill>
                        <a:blip r:embed="rId6"/>
                        <a:stretch>
                          <a:fillRect/>
                        </a:stretch>
                      </p:blipFill>
                      <p:spPr>
                        <a:xfrm>
                          <a:off x="2657475" y="2844558"/>
                          <a:ext cx="307975" cy="447675"/>
                        </a:xfrm>
                        <a:prstGeom prst="rect">
                          <a:avLst/>
                        </a:prstGeom>
                      </p:spPr>
                    </p:pic>
                  </p:oleObj>
                </mc:Fallback>
              </mc:AlternateContent>
            </a:graphicData>
          </a:graphic>
        </p:graphicFrame>
      </p:grpSp>
      <p:grpSp>
        <p:nvGrpSpPr>
          <p:cNvPr id="11" name="Group 10"/>
          <p:cNvGrpSpPr/>
          <p:nvPr/>
        </p:nvGrpSpPr>
        <p:grpSpPr>
          <a:xfrm>
            <a:off x="4751837" y="1697560"/>
            <a:ext cx="2743717" cy="1130423"/>
            <a:chOff x="4751837" y="1697560"/>
            <a:chExt cx="2743717" cy="1130423"/>
          </a:xfrm>
        </p:grpSpPr>
        <p:graphicFrame>
          <p:nvGraphicFramePr>
            <p:cNvPr id="2" name="Object 1"/>
            <p:cNvGraphicFramePr>
              <a:graphicFrameLocks noChangeAspect="1"/>
            </p:cNvGraphicFramePr>
            <p:nvPr>
              <p:extLst>
                <p:ext uri="{D42A27DB-BD31-4B8C-83A1-F6EECF244321}">
                  <p14:modId xmlns:p14="http://schemas.microsoft.com/office/powerpoint/2010/main" val="597672809"/>
                </p:ext>
              </p:extLst>
            </p:nvPr>
          </p:nvGraphicFramePr>
          <p:xfrm>
            <a:off x="4751837" y="2271315"/>
            <a:ext cx="2743717" cy="556668"/>
          </p:xfrm>
          <a:graphic>
            <a:graphicData uri="http://schemas.openxmlformats.org/presentationml/2006/ole">
              <mc:AlternateContent xmlns:mc="http://schemas.openxmlformats.org/markup-compatibility/2006">
                <mc:Choice xmlns:v="urn:schemas-microsoft-com:vml" Requires="v">
                  <p:oleObj spid="_x0000_s631887" name="Equation" r:id="rId7" imgW="1003300" imgH="203200" progId="Equation.3">
                    <p:embed/>
                  </p:oleObj>
                </mc:Choice>
                <mc:Fallback>
                  <p:oleObj name="Equation" r:id="rId7" imgW="1003300" imgH="203200" progId="Equation.3">
                    <p:embed/>
                    <p:pic>
                      <p:nvPicPr>
                        <p:cNvPr id="0" name=""/>
                        <p:cNvPicPr/>
                        <p:nvPr/>
                      </p:nvPicPr>
                      <p:blipFill>
                        <a:blip r:embed="rId8"/>
                        <a:stretch>
                          <a:fillRect/>
                        </a:stretch>
                      </p:blipFill>
                      <p:spPr>
                        <a:xfrm>
                          <a:off x="4751837" y="2271315"/>
                          <a:ext cx="2743717" cy="556668"/>
                        </a:xfrm>
                        <a:prstGeom prst="rect">
                          <a:avLst/>
                        </a:prstGeom>
                      </p:spPr>
                    </p:pic>
                  </p:oleObj>
                </mc:Fallback>
              </mc:AlternateContent>
            </a:graphicData>
          </a:graphic>
        </p:graphicFrame>
        <p:sp>
          <p:nvSpPr>
            <p:cNvPr id="10" name="TextBox 9"/>
            <p:cNvSpPr txBox="1"/>
            <p:nvPr/>
          </p:nvSpPr>
          <p:spPr>
            <a:xfrm>
              <a:off x="4751837" y="1697560"/>
              <a:ext cx="2600291" cy="461665"/>
            </a:xfrm>
            <a:prstGeom prst="rect">
              <a:avLst/>
            </a:prstGeom>
            <a:noFill/>
          </p:spPr>
          <p:txBody>
            <a:bodyPr wrap="none" rtlCol="0">
              <a:spAutoFit/>
            </a:bodyPr>
            <a:lstStyle/>
            <a:p>
              <a:r>
                <a:rPr lang="en-US" sz="2400" dirty="0" smtClean="0"/>
                <a:t>Equation of motion</a:t>
              </a:r>
              <a:endParaRPr lang="en-US" sz="2400" dirty="0"/>
            </a:p>
          </p:txBody>
        </p:sp>
      </p:grpSp>
      <p:sp>
        <p:nvSpPr>
          <p:cNvPr id="25" name="Title 4"/>
          <p:cNvSpPr>
            <a:spLocks noGrp="1"/>
          </p:cNvSpPr>
          <p:nvPr>
            <p:ph type="title"/>
          </p:nvPr>
        </p:nvSpPr>
        <p:spPr>
          <a:xfrm>
            <a:off x="925080" y="34014"/>
            <a:ext cx="8229600" cy="1143000"/>
          </a:xfrm>
        </p:spPr>
        <p:txBody>
          <a:bodyPr>
            <a:normAutofit/>
          </a:bodyPr>
          <a:lstStyle/>
          <a:p>
            <a:r>
              <a:rPr lang="en-US" dirty="0" smtClean="0"/>
              <a:t>Models – frequency domain</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4293859" y="3009390"/>
            <a:ext cx="4408629" cy="1015663"/>
          </a:xfrm>
          <a:prstGeom prst="rect">
            <a:avLst/>
          </a:prstGeom>
          <a:noFill/>
        </p:spPr>
        <p:txBody>
          <a:bodyPr wrap="none" rtlCol="0">
            <a:spAutoFit/>
          </a:bodyPr>
          <a:lstStyle/>
          <a:p>
            <a:r>
              <a:rPr lang="en-US" sz="2000" dirty="0" smtClean="0"/>
              <a:t>Convert EOM to the frequency domain </a:t>
            </a:r>
          </a:p>
          <a:p>
            <a:r>
              <a:rPr lang="en-US" sz="2000" dirty="0" smtClean="0"/>
              <a:t>with the Laplace transform.</a:t>
            </a:r>
          </a:p>
          <a:p>
            <a:r>
              <a:rPr lang="en-US" sz="2000" dirty="0" smtClean="0"/>
              <a:t>	Time derivative -&gt; Laplace variable </a:t>
            </a:r>
            <a:r>
              <a:rPr lang="en-US" sz="2000" i="1" dirty="0" smtClean="0"/>
              <a:t>s</a:t>
            </a:r>
            <a:endParaRPr lang="en-US" sz="2000" dirty="0"/>
          </a:p>
        </p:txBody>
      </p:sp>
      <p:graphicFrame>
        <p:nvGraphicFramePr>
          <p:cNvPr id="24" name="Object 23"/>
          <p:cNvGraphicFramePr>
            <a:graphicFrameLocks noChangeAspect="1"/>
          </p:cNvGraphicFramePr>
          <p:nvPr>
            <p:extLst>
              <p:ext uri="{D42A27DB-BD31-4B8C-83A1-F6EECF244321}">
                <p14:modId xmlns:p14="http://schemas.microsoft.com/office/powerpoint/2010/main" val="2864554571"/>
              </p:ext>
            </p:extLst>
          </p:nvPr>
        </p:nvGraphicFramePr>
        <p:xfrm>
          <a:off x="3519613" y="4354265"/>
          <a:ext cx="3228975" cy="798512"/>
        </p:xfrm>
        <a:graphic>
          <a:graphicData uri="http://schemas.openxmlformats.org/presentationml/2006/ole">
            <mc:AlternateContent xmlns:mc="http://schemas.openxmlformats.org/markup-compatibility/2006">
              <mc:Choice xmlns:v="urn:schemas-microsoft-com:vml" Requires="v">
                <p:oleObj spid="_x0000_s631888" name="Equation" r:id="rId10" imgW="1181100" imgH="292100" progId="Equation.3">
                  <p:embed/>
                </p:oleObj>
              </mc:Choice>
              <mc:Fallback>
                <p:oleObj name="Equation" r:id="rId10" imgW="1181100" imgH="292100" progId="Equation.3">
                  <p:embed/>
                  <p:pic>
                    <p:nvPicPr>
                      <p:cNvPr id="0" name=""/>
                      <p:cNvPicPr/>
                      <p:nvPr/>
                    </p:nvPicPr>
                    <p:blipFill>
                      <a:blip r:embed="rId11"/>
                      <a:stretch>
                        <a:fillRect/>
                      </a:stretch>
                    </p:blipFill>
                    <p:spPr>
                      <a:xfrm>
                        <a:off x="3519613" y="4354265"/>
                        <a:ext cx="3228975" cy="798512"/>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975071059"/>
              </p:ext>
            </p:extLst>
          </p:nvPr>
        </p:nvGraphicFramePr>
        <p:xfrm>
          <a:off x="3519613" y="5280592"/>
          <a:ext cx="2813050" cy="1181100"/>
        </p:xfrm>
        <a:graphic>
          <a:graphicData uri="http://schemas.openxmlformats.org/presentationml/2006/ole">
            <mc:AlternateContent xmlns:mc="http://schemas.openxmlformats.org/markup-compatibility/2006">
              <mc:Choice xmlns:v="urn:schemas-microsoft-com:vml" Requires="v">
                <p:oleObj spid="_x0000_s631889" name="Equation" r:id="rId12" imgW="1028700" imgH="431800" progId="Equation.3">
                  <p:embed/>
                </p:oleObj>
              </mc:Choice>
              <mc:Fallback>
                <p:oleObj name="Equation" r:id="rId12" imgW="1028700" imgH="431800" progId="Equation.3">
                  <p:embed/>
                  <p:pic>
                    <p:nvPicPr>
                      <p:cNvPr id="0" name=""/>
                      <p:cNvPicPr/>
                      <p:nvPr/>
                    </p:nvPicPr>
                    <p:blipFill>
                      <a:blip r:embed="rId13"/>
                      <a:stretch>
                        <a:fillRect/>
                      </a:stretch>
                    </p:blipFill>
                    <p:spPr>
                      <a:xfrm>
                        <a:off x="3519613" y="5280592"/>
                        <a:ext cx="2813050" cy="1181100"/>
                      </a:xfrm>
                      <a:prstGeom prst="rect">
                        <a:avLst/>
                      </a:prstGeom>
                    </p:spPr>
                  </p:pic>
                </p:oleObj>
              </mc:Fallback>
            </mc:AlternateContent>
          </a:graphicData>
        </a:graphic>
      </p:graphicFrame>
      <p:sp>
        <p:nvSpPr>
          <p:cNvPr id="9" name="TextBox 8"/>
          <p:cNvSpPr txBox="1"/>
          <p:nvPr/>
        </p:nvSpPr>
        <p:spPr>
          <a:xfrm>
            <a:off x="914400" y="4480560"/>
            <a:ext cx="2443397" cy="461665"/>
          </a:xfrm>
          <a:prstGeom prst="rect">
            <a:avLst/>
          </a:prstGeom>
          <a:noFill/>
        </p:spPr>
        <p:txBody>
          <a:bodyPr wrap="none" rtlCol="0">
            <a:spAutoFit/>
          </a:bodyPr>
          <a:lstStyle/>
          <a:p>
            <a:r>
              <a:rPr lang="en-US" sz="2400" dirty="0" smtClean="0"/>
              <a:t>Laplace transform</a:t>
            </a:r>
            <a:endParaRPr lang="en-US" sz="2400" dirty="0"/>
          </a:p>
        </p:txBody>
      </p:sp>
      <p:sp>
        <p:nvSpPr>
          <p:cNvPr id="36" name="TextBox 35"/>
          <p:cNvSpPr txBox="1"/>
          <p:nvPr/>
        </p:nvSpPr>
        <p:spPr>
          <a:xfrm>
            <a:off x="455799" y="5500154"/>
            <a:ext cx="2963071" cy="830997"/>
          </a:xfrm>
          <a:prstGeom prst="rect">
            <a:avLst/>
          </a:prstGeom>
          <a:noFill/>
        </p:spPr>
        <p:txBody>
          <a:bodyPr wrap="none" rtlCol="0">
            <a:spAutoFit/>
          </a:bodyPr>
          <a:lstStyle/>
          <a:p>
            <a:r>
              <a:rPr lang="en-US" sz="2400" dirty="0" smtClean="0"/>
              <a:t>Force to displacement</a:t>
            </a:r>
          </a:p>
          <a:p>
            <a:r>
              <a:rPr lang="en-US" sz="2400" dirty="0"/>
              <a:t>t</a:t>
            </a:r>
            <a:r>
              <a:rPr lang="en-US" sz="2400" dirty="0" smtClean="0"/>
              <a:t>ransfer function</a:t>
            </a:r>
            <a:endParaRPr lang="en-US" sz="2400" dirty="0"/>
          </a:p>
        </p:txBody>
      </p:sp>
    </p:spTree>
    <p:extLst>
      <p:ext uri="{BB962C8B-B14F-4D97-AF65-F5344CB8AC3E}">
        <p14:creationId xmlns:p14="http://schemas.microsoft.com/office/powerpoint/2010/main" val="10479186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16"/>
            <a:ext cx="8229600" cy="1143000"/>
          </a:xfrm>
        </p:spPr>
        <p:txBody>
          <a:bodyPr/>
          <a:lstStyle/>
          <a:p>
            <a:r>
              <a:rPr lang="en-US" dirty="0" smtClean="0"/>
              <a:t>Useful References</a:t>
            </a:r>
            <a:endParaRPr lang="en-US" dirty="0"/>
          </a:p>
        </p:txBody>
      </p:sp>
      <p:sp>
        <p:nvSpPr>
          <p:cNvPr id="3" name="Content Placeholder 2"/>
          <p:cNvSpPr>
            <a:spLocks noGrp="1"/>
          </p:cNvSpPr>
          <p:nvPr>
            <p:ph idx="1"/>
          </p:nvPr>
        </p:nvSpPr>
        <p:spPr/>
        <p:txBody>
          <a:bodyPr/>
          <a:lstStyle/>
          <a:p>
            <a:r>
              <a:rPr lang="en-US" dirty="0" smtClean="0"/>
              <a:t>Digital Control of Dynamic Systems, 3</a:t>
            </a:r>
            <a:r>
              <a:rPr lang="en-US" baseline="30000" dirty="0" smtClean="0"/>
              <a:t>rd</a:t>
            </a:r>
            <a:r>
              <a:rPr lang="en-US" dirty="0" smtClean="0"/>
              <a:t> Ed. Franklin, Powell, and Workman.</a:t>
            </a:r>
          </a:p>
          <a:p>
            <a:pPr lvl="1"/>
            <a:r>
              <a:rPr lang="en-US" dirty="0" smtClean="0"/>
              <a:t>Main focus is on the control of digitally sampled systems, but also has a good review of continuous control, system identification, optimal control, and nonlinear systems.</a:t>
            </a:r>
          </a:p>
          <a:p>
            <a:r>
              <a:rPr lang="en-US" dirty="0"/>
              <a:t>Modern Control </a:t>
            </a:r>
            <a:r>
              <a:rPr lang="en-US" dirty="0" smtClean="0"/>
              <a:t>Engineering, 5</a:t>
            </a:r>
            <a:r>
              <a:rPr lang="en-US" baseline="30000" dirty="0" smtClean="0"/>
              <a:t>th</a:t>
            </a:r>
            <a:r>
              <a:rPr lang="en-US" dirty="0" smtClean="0"/>
              <a:t> Ed. Ogata</a:t>
            </a:r>
          </a:p>
          <a:p>
            <a:pPr lvl="1"/>
            <a:r>
              <a:rPr lang="en-US" dirty="0" smtClean="0"/>
              <a:t>Standard introductory text to control</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4</a:t>
            </a:fld>
            <a:endParaRPr lang="en-US"/>
          </a:p>
        </p:txBody>
      </p:sp>
      <p:grpSp>
        <p:nvGrpSpPr>
          <p:cNvPr id="5" name="Group 4"/>
          <p:cNvGrpSpPr/>
          <p:nvPr/>
        </p:nvGrpSpPr>
        <p:grpSpPr>
          <a:xfrm>
            <a:off x="23813" y="0"/>
            <a:ext cx="9144000" cy="1213015"/>
            <a:chOff x="23813" y="0"/>
            <a:chExt cx="9144000" cy="1213015"/>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4055936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Models – time &amp; frequency domain comparison</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40</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556271541"/>
              </p:ext>
            </p:extLst>
          </p:nvPr>
        </p:nvGraphicFramePr>
        <p:xfrm>
          <a:off x="2558494" y="2605143"/>
          <a:ext cx="1838325" cy="490538"/>
        </p:xfrm>
        <a:graphic>
          <a:graphicData uri="http://schemas.openxmlformats.org/presentationml/2006/ole">
            <mc:AlternateContent xmlns:mc="http://schemas.openxmlformats.org/markup-compatibility/2006">
              <mc:Choice xmlns:v="urn:schemas-microsoft-com:vml" Requires="v">
                <p:oleObj spid="_x0000_s624820" name="Equation" r:id="rId4" imgW="762000" imgH="203200" progId="Equation.3">
                  <p:embed/>
                </p:oleObj>
              </mc:Choice>
              <mc:Fallback>
                <p:oleObj name="Equation" r:id="rId4" imgW="762000" imgH="203200" progId="Equation.3">
                  <p:embed/>
                  <p:pic>
                    <p:nvPicPr>
                      <p:cNvPr id="0" name=""/>
                      <p:cNvPicPr/>
                      <p:nvPr/>
                    </p:nvPicPr>
                    <p:blipFill>
                      <a:blip r:embed="rId5"/>
                      <a:stretch>
                        <a:fillRect/>
                      </a:stretch>
                    </p:blipFill>
                    <p:spPr>
                      <a:xfrm>
                        <a:off x="2558494" y="2605143"/>
                        <a:ext cx="1838325" cy="49053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64396383"/>
              </p:ext>
            </p:extLst>
          </p:nvPr>
        </p:nvGraphicFramePr>
        <p:xfrm>
          <a:off x="5160570" y="2437777"/>
          <a:ext cx="2813050" cy="1181100"/>
        </p:xfrm>
        <a:graphic>
          <a:graphicData uri="http://schemas.openxmlformats.org/presentationml/2006/ole">
            <mc:AlternateContent xmlns:mc="http://schemas.openxmlformats.org/markup-compatibility/2006">
              <mc:Choice xmlns:v="urn:schemas-microsoft-com:vml" Requires="v">
                <p:oleObj spid="_x0000_s624821" name="Equation" r:id="rId6" imgW="1028700" imgH="431800" progId="Equation.3">
                  <p:embed/>
                </p:oleObj>
              </mc:Choice>
              <mc:Fallback>
                <p:oleObj name="Equation" r:id="rId6" imgW="1028700" imgH="431800" progId="Equation.3">
                  <p:embed/>
                  <p:pic>
                    <p:nvPicPr>
                      <p:cNvPr id="0" name=""/>
                      <p:cNvPicPr/>
                      <p:nvPr/>
                    </p:nvPicPr>
                    <p:blipFill>
                      <a:blip r:embed="rId7"/>
                      <a:stretch>
                        <a:fillRect/>
                      </a:stretch>
                    </p:blipFill>
                    <p:spPr>
                      <a:xfrm>
                        <a:off x="5160570" y="2437777"/>
                        <a:ext cx="2813050" cy="1181100"/>
                      </a:xfrm>
                      <a:prstGeom prst="rect">
                        <a:avLst/>
                      </a:prstGeom>
                    </p:spPr>
                  </p:pic>
                </p:oleObj>
              </mc:Fallback>
            </mc:AlternateContent>
          </a:graphicData>
        </a:graphic>
      </p:graphicFrame>
      <p:cxnSp>
        <p:nvCxnSpPr>
          <p:cNvPr id="7" name="Straight Connector 6"/>
          <p:cNvCxnSpPr/>
          <p:nvPr/>
        </p:nvCxnSpPr>
        <p:spPr>
          <a:xfrm flipH="1">
            <a:off x="4884161" y="2167064"/>
            <a:ext cx="2" cy="4318979"/>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319694" y="2167064"/>
            <a:ext cx="0" cy="44156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9738" y="3717571"/>
            <a:ext cx="79709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9738" y="5081663"/>
            <a:ext cx="7970971"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455743" y="2071010"/>
            <a:ext cx="2362546" cy="461665"/>
          </a:xfrm>
          <a:prstGeom prst="rect">
            <a:avLst/>
          </a:prstGeom>
          <a:noFill/>
        </p:spPr>
        <p:txBody>
          <a:bodyPr wrap="none" rtlCol="0">
            <a:spAutoFit/>
          </a:bodyPr>
          <a:lstStyle/>
          <a:p>
            <a:r>
              <a:rPr lang="en-US" sz="2400" dirty="0" smtClean="0"/>
              <a:t>Time domain (SS)</a:t>
            </a:r>
            <a:endParaRPr lang="en-US" sz="2400" dirty="0"/>
          </a:p>
        </p:txBody>
      </p:sp>
      <p:sp>
        <p:nvSpPr>
          <p:cNvPr id="17" name="TextBox 16"/>
          <p:cNvSpPr txBox="1"/>
          <p:nvPr/>
        </p:nvSpPr>
        <p:spPr>
          <a:xfrm>
            <a:off x="5312034" y="2064392"/>
            <a:ext cx="3061054" cy="461665"/>
          </a:xfrm>
          <a:prstGeom prst="rect">
            <a:avLst/>
          </a:prstGeom>
          <a:noFill/>
        </p:spPr>
        <p:txBody>
          <a:bodyPr wrap="none" rtlCol="0">
            <a:spAutoFit/>
          </a:bodyPr>
          <a:lstStyle/>
          <a:p>
            <a:r>
              <a:rPr lang="en-US" sz="2400" dirty="0" smtClean="0"/>
              <a:t>Frequency domain (TF)</a:t>
            </a:r>
            <a:endParaRPr lang="en-US" sz="2400" dirty="0"/>
          </a:p>
        </p:txBody>
      </p:sp>
      <p:sp>
        <p:nvSpPr>
          <p:cNvPr id="19" name="TextBox 18"/>
          <p:cNvSpPr txBox="1"/>
          <p:nvPr/>
        </p:nvSpPr>
        <p:spPr>
          <a:xfrm>
            <a:off x="2919709" y="4128902"/>
            <a:ext cx="999705" cy="461665"/>
          </a:xfrm>
          <a:prstGeom prst="rect">
            <a:avLst/>
          </a:prstGeom>
          <a:noFill/>
        </p:spPr>
        <p:txBody>
          <a:bodyPr wrap="none" rtlCol="0">
            <a:spAutoFit/>
          </a:bodyPr>
          <a:lstStyle/>
          <a:p>
            <a:r>
              <a:rPr lang="en-US" sz="2400" i="1" dirty="0" err="1"/>
              <a:t>e</a:t>
            </a:r>
            <a:r>
              <a:rPr lang="en-US" sz="2400" i="1" dirty="0" err="1" smtClean="0"/>
              <a:t>ig</a:t>
            </a:r>
            <a:r>
              <a:rPr lang="en-US" sz="2400" i="1" dirty="0" smtClean="0"/>
              <a:t>(A)</a:t>
            </a:r>
            <a:endParaRPr lang="en-US" sz="2400" i="1" dirty="0"/>
          </a:p>
        </p:txBody>
      </p:sp>
      <p:sp>
        <p:nvSpPr>
          <p:cNvPr id="20" name="TextBox 19"/>
          <p:cNvSpPr txBox="1"/>
          <p:nvPr/>
        </p:nvSpPr>
        <p:spPr>
          <a:xfrm>
            <a:off x="4983588" y="3898069"/>
            <a:ext cx="2959464" cy="461665"/>
          </a:xfrm>
          <a:prstGeom prst="rect">
            <a:avLst/>
          </a:prstGeom>
          <a:noFill/>
        </p:spPr>
        <p:txBody>
          <a:bodyPr wrap="none" rtlCol="0">
            <a:spAutoFit/>
          </a:bodyPr>
          <a:lstStyle/>
          <a:p>
            <a:r>
              <a:rPr lang="en-US" sz="2400" dirty="0" smtClean="0"/>
              <a:t>Poles of </a:t>
            </a:r>
            <a:r>
              <a:rPr lang="en-US" sz="2400" i="1" dirty="0" smtClean="0"/>
              <a:t>x/f </a:t>
            </a:r>
            <a:r>
              <a:rPr lang="en-US" sz="2400" dirty="0" smtClean="0"/>
              <a:t>-&gt; roots of </a:t>
            </a:r>
            <a:endParaRPr lang="en-US" sz="2400" dirty="0"/>
          </a:p>
        </p:txBody>
      </p:sp>
      <p:graphicFrame>
        <p:nvGraphicFramePr>
          <p:cNvPr id="21" name="Object 20"/>
          <p:cNvGraphicFramePr>
            <a:graphicFrameLocks noChangeAspect="1"/>
          </p:cNvGraphicFramePr>
          <p:nvPr>
            <p:extLst>
              <p:ext uri="{D42A27DB-BD31-4B8C-83A1-F6EECF244321}">
                <p14:modId xmlns:p14="http://schemas.microsoft.com/office/powerpoint/2010/main" val="2691442118"/>
              </p:ext>
            </p:extLst>
          </p:nvPr>
        </p:nvGraphicFramePr>
        <p:xfrm>
          <a:off x="5612757" y="4427455"/>
          <a:ext cx="1716415" cy="473558"/>
        </p:xfrm>
        <a:graphic>
          <a:graphicData uri="http://schemas.openxmlformats.org/presentationml/2006/ole">
            <mc:AlternateContent xmlns:mc="http://schemas.openxmlformats.org/markup-compatibility/2006">
              <mc:Choice xmlns:v="urn:schemas-microsoft-com:vml" Requires="v">
                <p:oleObj spid="_x0000_s624822" name="Equation" r:id="rId8" imgW="736600" imgH="203200" progId="Equation.3">
                  <p:embed/>
                </p:oleObj>
              </mc:Choice>
              <mc:Fallback>
                <p:oleObj name="Equation" r:id="rId8" imgW="736600" imgH="203200" progId="Equation.3">
                  <p:embed/>
                  <p:pic>
                    <p:nvPicPr>
                      <p:cNvPr id="0" name=""/>
                      <p:cNvPicPr/>
                      <p:nvPr/>
                    </p:nvPicPr>
                    <p:blipFill>
                      <a:blip r:embed="rId9"/>
                      <a:stretch>
                        <a:fillRect/>
                      </a:stretch>
                    </p:blipFill>
                    <p:spPr>
                      <a:xfrm>
                        <a:off x="5612757" y="4427455"/>
                        <a:ext cx="1716415" cy="473558"/>
                      </a:xfrm>
                      <a:prstGeom prst="rect">
                        <a:avLst/>
                      </a:prstGeom>
                    </p:spPr>
                  </p:pic>
                </p:oleObj>
              </mc:Fallback>
            </mc:AlternateContent>
          </a:graphicData>
        </a:graphic>
      </p:graphicFrame>
      <p:sp>
        <p:nvSpPr>
          <p:cNvPr id="22" name="TextBox 21"/>
          <p:cNvSpPr txBox="1"/>
          <p:nvPr/>
        </p:nvSpPr>
        <p:spPr>
          <a:xfrm>
            <a:off x="100794" y="5574551"/>
            <a:ext cx="1849184" cy="461665"/>
          </a:xfrm>
          <a:prstGeom prst="rect">
            <a:avLst/>
          </a:prstGeom>
          <a:noFill/>
        </p:spPr>
        <p:txBody>
          <a:bodyPr wrap="none" rtlCol="0">
            <a:spAutoFit/>
          </a:bodyPr>
          <a:lstStyle/>
          <a:p>
            <a:r>
              <a:rPr lang="en-US" sz="2400" dirty="0" smtClean="0"/>
              <a:t>System order</a:t>
            </a:r>
            <a:endParaRPr lang="en-US" sz="2400" dirty="0"/>
          </a:p>
        </p:txBody>
      </p:sp>
      <p:sp>
        <p:nvSpPr>
          <p:cNvPr id="23" name="TextBox 22"/>
          <p:cNvSpPr txBox="1"/>
          <p:nvPr/>
        </p:nvSpPr>
        <p:spPr>
          <a:xfrm>
            <a:off x="2344606" y="5379779"/>
            <a:ext cx="2327894" cy="830997"/>
          </a:xfrm>
          <a:prstGeom prst="rect">
            <a:avLst/>
          </a:prstGeom>
          <a:noFill/>
        </p:spPr>
        <p:txBody>
          <a:bodyPr wrap="square" rtlCol="0">
            <a:spAutoFit/>
          </a:bodyPr>
          <a:lstStyle/>
          <a:p>
            <a:r>
              <a:rPr lang="en-US" sz="2400" dirty="0" smtClean="0"/>
              <a:t># of rows of </a:t>
            </a:r>
            <a:r>
              <a:rPr lang="en-US" sz="2400" i="1" dirty="0" smtClean="0"/>
              <a:t>A, or the # of states</a:t>
            </a:r>
            <a:endParaRPr lang="en-US" sz="2400" i="1" dirty="0"/>
          </a:p>
        </p:txBody>
      </p:sp>
      <p:sp>
        <p:nvSpPr>
          <p:cNvPr id="24" name="TextBox 23"/>
          <p:cNvSpPr txBox="1"/>
          <p:nvPr/>
        </p:nvSpPr>
        <p:spPr>
          <a:xfrm>
            <a:off x="5087286" y="5382420"/>
            <a:ext cx="3717433" cy="1200328"/>
          </a:xfrm>
          <a:prstGeom prst="rect">
            <a:avLst/>
          </a:prstGeom>
          <a:noFill/>
        </p:spPr>
        <p:txBody>
          <a:bodyPr wrap="square" rtlCol="0">
            <a:spAutoFit/>
          </a:bodyPr>
          <a:lstStyle/>
          <a:p>
            <a:r>
              <a:rPr lang="en-US" sz="2400" dirty="0" smtClean="0"/>
              <a:t># of poles of </a:t>
            </a:r>
            <a:r>
              <a:rPr lang="en-US" sz="2400" i="1" dirty="0" smtClean="0"/>
              <a:t>x/f</a:t>
            </a:r>
            <a:r>
              <a:rPr lang="en-US" sz="2400" dirty="0" smtClean="0"/>
              <a:t>, or the order of the denominator’s polynomial</a:t>
            </a:r>
            <a:endParaRPr lang="en-US" sz="2400" dirty="0"/>
          </a:p>
        </p:txBody>
      </p:sp>
      <p:sp>
        <p:nvSpPr>
          <p:cNvPr id="26" name="TextBox 25"/>
          <p:cNvSpPr txBox="1"/>
          <p:nvPr/>
        </p:nvSpPr>
        <p:spPr>
          <a:xfrm>
            <a:off x="457200" y="2724493"/>
            <a:ext cx="1161947" cy="461665"/>
          </a:xfrm>
          <a:prstGeom prst="rect">
            <a:avLst/>
          </a:prstGeom>
          <a:noFill/>
        </p:spPr>
        <p:txBody>
          <a:bodyPr wrap="none" rtlCol="0">
            <a:spAutoFit/>
          </a:bodyPr>
          <a:lstStyle/>
          <a:p>
            <a:r>
              <a:rPr lang="en-US" sz="2400" dirty="0"/>
              <a:t>D</a:t>
            </a:r>
            <a:r>
              <a:rPr lang="en-US" sz="2400" dirty="0" smtClean="0"/>
              <a:t>omain</a:t>
            </a:r>
            <a:endParaRPr lang="en-US" sz="2400" dirty="0"/>
          </a:p>
        </p:txBody>
      </p:sp>
      <p:graphicFrame>
        <p:nvGraphicFramePr>
          <p:cNvPr id="33" name="Object 32"/>
          <p:cNvGraphicFramePr>
            <a:graphicFrameLocks noChangeAspect="1"/>
          </p:cNvGraphicFramePr>
          <p:nvPr>
            <p:extLst>
              <p:ext uri="{D42A27DB-BD31-4B8C-83A1-F6EECF244321}">
                <p14:modId xmlns:p14="http://schemas.microsoft.com/office/powerpoint/2010/main" val="2827589465"/>
              </p:ext>
            </p:extLst>
          </p:nvPr>
        </p:nvGraphicFramePr>
        <p:xfrm>
          <a:off x="546440" y="4345020"/>
          <a:ext cx="1144587" cy="452437"/>
        </p:xfrm>
        <a:graphic>
          <a:graphicData uri="http://schemas.openxmlformats.org/presentationml/2006/ole">
            <mc:AlternateContent xmlns:mc="http://schemas.openxmlformats.org/markup-compatibility/2006">
              <mc:Choice xmlns:v="urn:schemas-microsoft-com:vml" Requires="v">
                <p:oleObj spid="_x0000_s624823" name="Equation" r:id="rId10" imgW="419100" imgH="165100" progId="Equation.3">
                  <p:embed/>
                </p:oleObj>
              </mc:Choice>
              <mc:Fallback>
                <p:oleObj name="Equation" r:id="rId10" imgW="419100" imgH="165100" progId="Equation.3">
                  <p:embed/>
                  <p:pic>
                    <p:nvPicPr>
                      <p:cNvPr id="0" name=""/>
                      <p:cNvPicPr/>
                      <p:nvPr/>
                    </p:nvPicPr>
                    <p:blipFill>
                      <a:blip r:embed="rId11"/>
                      <a:stretch>
                        <a:fillRect/>
                      </a:stretch>
                    </p:blipFill>
                    <p:spPr>
                      <a:xfrm>
                        <a:off x="546440" y="4345020"/>
                        <a:ext cx="1144587" cy="452437"/>
                      </a:xfrm>
                      <a:prstGeom prst="rect">
                        <a:avLst/>
                      </a:prstGeom>
                    </p:spPr>
                  </p:pic>
                </p:oleObj>
              </mc:Fallback>
            </mc:AlternateContent>
          </a:graphicData>
        </a:graphic>
      </p:graphicFrame>
      <p:sp>
        <p:nvSpPr>
          <p:cNvPr id="35" name="TextBox 34"/>
          <p:cNvSpPr txBox="1"/>
          <p:nvPr/>
        </p:nvSpPr>
        <p:spPr>
          <a:xfrm>
            <a:off x="61514" y="3919301"/>
            <a:ext cx="2194306" cy="400110"/>
          </a:xfrm>
          <a:prstGeom prst="rect">
            <a:avLst/>
          </a:prstGeom>
          <a:noFill/>
        </p:spPr>
        <p:txBody>
          <a:bodyPr wrap="none" rtlCol="0">
            <a:spAutoFit/>
          </a:bodyPr>
          <a:lstStyle/>
          <a:p>
            <a:r>
              <a:rPr lang="en-US" sz="2000" dirty="0" smtClean="0"/>
              <a:t>Solution exponents</a:t>
            </a:r>
            <a:endParaRPr lang="en-US" sz="2000" dirty="0"/>
          </a:p>
        </p:txBody>
      </p:sp>
      <p:graphicFrame>
        <p:nvGraphicFramePr>
          <p:cNvPr id="25" name="Object 24"/>
          <p:cNvGraphicFramePr>
            <a:graphicFrameLocks noChangeAspect="1"/>
          </p:cNvGraphicFramePr>
          <p:nvPr>
            <p:extLst>
              <p:ext uri="{D42A27DB-BD31-4B8C-83A1-F6EECF244321}">
                <p14:modId xmlns:p14="http://schemas.microsoft.com/office/powerpoint/2010/main" val="3768084287"/>
              </p:ext>
            </p:extLst>
          </p:nvPr>
        </p:nvGraphicFramePr>
        <p:xfrm>
          <a:off x="2558494" y="3130096"/>
          <a:ext cx="1868487" cy="490537"/>
        </p:xfrm>
        <a:graphic>
          <a:graphicData uri="http://schemas.openxmlformats.org/presentationml/2006/ole">
            <mc:AlternateContent xmlns:mc="http://schemas.openxmlformats.org/markup-compatibility/2006">
              <mc:Choice xmlns:v="urn:schemas-microsoft-com:vml" Requires="v">
                <p:oleObj spid="_x0000_s624824" name="Equation" r:id="rId12" imgW="774700" imgH="203200" progId="Equation.3">
                  <p:embed/>
                </p:oleObj>
              </mc:Choice>
              <mc:Fallback>
                <p:oleObj name="Equation" r:id="rId12" imgW="774700" imgH="203200" progId="Equation.3">
                  <p:embed/>
                  <p:pic>
                    <p:nvPicPr>
                      <p:cNvPr id="0" name=""/>
                      <p:cNvPicPr/>
                      <p:nvPr/>
                    </p:nvPicPr>
                    <p:blipFill>
                      <a:blip r:embed="rId13"/>
                      <a:stretch>
                        <a:fillRect/>
                      </a:stretch>
                    </p:blipFill>
                    <p:spPr>
                      <a:xfrm>
                        <a:off x="2558494" y="3130096"/>
                        <a:ext cx="1868487" cy="490537"/>
                      </a:xfrm>
                      <a:prstGeom prst="rect">
                        <a:avLst/>
                      </a:prstGeom>
                    </p:spPr>
                  </p:pic>
                </p:oleObj>
              </mc:Fallback>
            </mc:AlternateContent>
          </a:graphicData>
        </a:graphic>
      </p:graphicFrame>
    </p:spTree>
    <p:extLst>
      <p:ext uri="{BB962C8B-B14F-4D97-AF65-F5344CB8AC3E}">
        <p14:creationId xmlns:p14="http://schemas.microsoft.com/office/powerpoint/2010/main" val="371100363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Models – time &amp; frequency domain comparison</a:t>
            </a:r>
            <a:endParaRPr lang="en-US" dirty="0"/>
          </a:p>
        </p:txBody>
      </p:sp>
      <p:sp>
        <p:nvSpPr>
          <p:cNvPr id="3" name="Slide Number Placeholder 2"/>
          <p:cNvSpPr>
            <a:spLocks noGrp="1"/>
          </p:cNvSpPr>
          <p:nvPr>
            <p:ph type="sldNum" sz="quarter" idx="12"/>
          </p:nvPr>
        </p:nvSpPr>
        <p:spPr>
          <a:xfrm>
            <a:off x="6993457" y="6431353"/>
            <a:ext cx="2133600" cy="365125"/>
          </a:xfrm>
        </p:spPr>
        <p:txBody>
          <a:bodyPr/>
          <a:lstStyle/>
          <a:p>
            <a:fld id="{22033EDB-169B-9A40-BDA9-44EE0641E66E}" type="slidenum">
              <a:rPr lang="en-US" smtClean="0"/>
              <a:t>41</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831369622"/>
              </p:ext>
            </p:extLst>
          </p:nvPr>
        </p:nvGraphicFramePr>
        <p:xfrm>
          <a:off x="2652566" y="2158339"/>
          <a:ext cx="1838325" cy="490538"/>
        </p:xfrm>
        <a:graphic>
          <a:graphicData uri="http://schemas.openxmlformats.org/presentationml/2006/ole">
            <mc:AlternateContent xmlns:mc="http://schemas.openxmlformats.org/markup-compatibility/2006">
              <mc:Choice xmlns:v="urn:schemas-microsoft-com:vml" Requires="v">
                <p:oleObj spid="_x0000_s595338" name="Equation" r:id="rId4" imgW="762000" imgH="203200" progId="Equation.3">
                  <p:embed/>
                </p:oleObj>
              </mc:Choice>
              <mc:Fallback>
                <p:oleObj name="Equation" r:id="rId4" imgW="762000" imgH="203200" progId="Equation.3">
                  <p:embed/>
                  <p:pic>
                    <p:nvPicPr>
                      <p:cNvPr id="0" name=""/>
                      <p:cNvPicPr/>
                      <p:nvPr/>
                    </p:nvPicPr>
                    <p:blipFill>
                      <a:blip r:embed="rId5"/>
                      <a:stretch>
                        <a:fillRect/>
                      </a:stretch>
                    </p:blipFill>
                    <p:spPr>
                      <a:xfrm>
                        <a:off x="2652566" y="2158339"/>
                        <a:ext cx="1838325" cy="49053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481064285"/>
              </p:ext>
            </p:extLst>
          </p:nvPr>
        </p:nvGraphicFramePr>
        <p:xfrm>
          <a:off x="6066003" y="1990973"/>
          <a:ext cx="2813050" cy="1181100"/>
        </p:xfrm>
        <a:graphic>
          <a:graphicData uri="http://schemas.openxmlformats.org/presentationml/2006/ole">
            <mc:AlternateContent xmlns:mc="http://schemas.openxmlformats.org/markup-compatibility/2006">
              <mc:Choice xmlns:v="urn:schemas-microsoft-com:vml" Requires="v">
                <p:oleObj spid="_x0000_s595339" name="Equation" r:id="rId6" imgW="1028700" imgH="431800" progId="Equation.3">
                  <p:embed/>
                </p:oleObj>
              </mc:Choice>
              <mc:Fallback>
                <p:oleObj name="Equation" r:id="rId6" imgW="1028700" imgH="431800" progId="Equation.3">
                  <p:embed/>
                  <p:pic>
                    <p:nvPicPr>
                      <p:cNvPr id="0" name=""/>
                      <p:cNvPicPr/>
                      <p:nvPr/>
                    </p:nvPicPr>
                    <p:blipFill>
                      <a:blip r:embed="rId7"/>
                      <a:stretch>
                        <a:fillRect/>
                      </a:stretch>
                    </p:blipFill>
                    <p:spPr>
                      <a:xfrm>
                        <a:off x="6066003" y="1990973"/>
                        <a:ext cx="2813050" cy="1181100"/>
                      </a:xfrm>
                      <a:prstGeom prst="rect">
                        <a:avLst/>
                      </a:prstGeom>
                    </p:spPr>
                  </p:pic>
                </p:oleObj>
              </mc:Fallback>
            </mc:AlternateContent>
          </a:graphicData>
        </a:graphic>
      </p:graphicFrame>
      <p:cxnSp>
        <p:nvCxnSpPr>
          <p:cNvPr id="7" name="Straight Connector 6"/>
          <p:cNvCxnSpPr/>
          <p:nvPr/>
        </p:nvCxnSpPr>
        <p:spPr>
          <a:xfrm>
            <a:off x="5683765" y="1720260"/>
            <a:ext cx="11760" cy="4921784"/>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067338" y="1720260"/>
            <a:ext cx="0" cy="49217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9738" y="3270767"/>
            <a:ext cx="86693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09738" y="5410902"/>
            <a:ext cx="8774047"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652566" y="1624206"/>
            <a:ext cx="2362546" cy="461665"/>
          </a:xfrm>
          <a:prstGeom prst="rect">
            <a:avLst/>
          </a:prstGeom>
          <a:noFill/>
        </p:spPr>
        <p:txBody>
          <a:bodyPr wrap="none" rtlCol="0">
            <a:spAutoFit/>
          </a:bodyPr>
          <a:lstStyle/>
          <a:p>
            <a:r>
              <a:rPr lang="en-US" sz="2400" dirty="0" smtClean="0"/>
              <a:t>Time domain (SS)</a:t>
            </a:r>
            <a:endParaRPr lang="en-US" sz="2400" dirty="0"/>
          </a:p>
        </p:txBody>
      </p:sp>
      <p:sp>
        <p:nvSpPr>
          <p:cNvPr id="17" name="TextBox 16"/>
          <p:cNvSpPr txBox="1"/>
          <p:nvPr/>
        </p:nvSpPr>
        <p:spPr>
          <a:xfrm>
            <a:off x="6066003" y="1617588"/>
            <a:ext cx="3061054" cy="461665"/>
          </a:xfrm>
          <a:prstGeom prst="rect">
            <a:avLst/>
          </a:prstGeom>
          <a:noFill/>
        </p:spPr>
        <p:txBody>
          <a:bodyPr wrap="none" rtlCol="0">
            <a:spAutoFit/>
          </a:bodyPr>
          <a:lstStyle/>
          <a:p>
            <a:r>
              <a:rPr lang="en-US" sz="2400" dirty="0" smtClean="0"/>
              <a:t>Frequency domain (TF)</a:t>
            </a:r>
            <a:endParaRPr lang="en-US" sz="2400" dirty="0"/>
          </a:p>
        </p:txBody>
      </p:sp>
      <p:sp>
        <p:nvSpPr>
          <p:cNvPr id="26" name="TextBox 25"/>
          <p:cNvSpPr txBox="1"/>
          <p:nvPr/>
        </p:nvSpPr>
        <p:spPr>
          <a:xfrm>
            <a:off x="457200" y="2277689"/>
            <a:ext cx="1161947" cy="461665"/>
          </a:xfrm>
          <a:prstGeom prst="rect">
            <a:avLst/>
          </a:prstGeom>
          <a:noFill/>
        </p:spPr>
        <p:txBody>
          <a:bodyPr wrap="none" rtlCol="0">
            <a:spAutoFit/>
          </a:bodyPr>
          <a:lstStyle/>
          <a:p>
            <a:r>
              <a:rPr lang="en-US" sz="2400" dirty="0"/>
              <a:t>D</a:t>
            </a:r>
            <a:r>
              <a:rPr lang="en-US" sz="2400" dirty="0" smtClean="0"/>
              <a:t>omain</a:t>
            </a:r>
            <a:endParaRPr lang="en-US" sz="2400" dirty="0"/>
          </a:p>
        </p:txBody>
      </p:sp>
      <p:graphicFrame>
        <p:nvGraphicFramePr>
          <p:cNvPr id="25" name="Object 24"/>
          <p:cNvGraphicFramePr>
            <a:graphicFrameLocks noChangeAspect="1"/>
          </p:cNvGraphicFramePr>
          <p:nvPr>
            <p:extLst>
              <p:ext uri="{D42A27DB-BD31-4B8C-83A1-F6EECF244321}">
                <p14:modId xmlns:p14="http://schemas.microsoft.com/office/powerpoint/2010/main" val="3627172905"/>
              </p:ext>
            </p:extLst>
          </p:nvPr>
        </p:nvGraphicFramePr>
        <p:xfrm>
          <a:off x="2652566" y="2683292"/>
          <a:ext cx="1868487" cy="490537"/>
        </p:xfrm>
        <a:graphic>
          <a:graphicData uri="http://schemas.openxmlformats.org/presentationml/2006/ole">
            <mc:AlternateContent xmlns:mc="http://schemas.openxmlformats.org/markup-compatibility/2006">
              <mc:Choice xmlns:v="urn:schemas-microsoft-com:vml" Requires="v">
                <p:oleObj spid="_x0000_s595340" name="Equation" r:id="rId8" imgW="774700" imgH="203200" progId="Equation.3">
                  <p:embed/>
                </p:oleObj>
              </mc:Choice>
              <mc:Fallback>
                <p:oleObj name="Equation" r:id="rId8" imgW="774700" imgH="203200" progId="Equation.3">
                  <p:embed/>
                  <p:pic>
                    <p:nvPicPr>
                      <p:cNvPr id="0" name=""/>
                      <p:cNvPicPr/>
                      <p:nvPr/>
                    </p:nvPicPr>
                    <p:blipFill>
                      <a:blip r:embed="rId9"/>
                      <a:stretch>
                        <a:fillRect/>
                      </a:stretch>
                    </p:blipFill>
                    <p:spPr>
                      <a:xfrm>
                        <a:off x="2652566" y="2683292"/>
                        <a:ext cx="1868487" cy="490537"/>
                      </a:xfrm>
                      <a:prstGeom prst="rect">
                        <a:avLst/>
                      </a:prstGeom>
                    </p:spPr>
                  </p:pic>
                </p:oleObj>
              </mc:Fallback>
            </mc:AlternateContent>
          </a:graphicData>
        </a:graphic>
      </p:graphicFrame>
      <p:sp>
        <p:nvSpPr>
          <p:cNvPr id="8" name="TextBox 7"/>
          <p:cNvSpPr txBox="1"/>
          <p:nvPr/>
        </p:nvSpPr>
        <p:spPr>
          <a:xfrm>
            <a:off x="127426" y="3931225"/>
            <a:ext cx="1857600" cy="830997"/>
          </a:xfrm>
          <a:prstGeom prst="rect">
            <a:avLst/>
          </a:prstGeom>
          <a:noFill/>
        </p:spPr>
        <p:txBody>
          <a:bodyPr wrap="none" rtlCol="0">
            <a:spAutoFit/>
          </a:bodyPr>
          <a:lstStyle/>
          <a:p>
            <a:r>
              <a:rPr lang="en-US" sz="2400" dirty="0" smtClean="0"/>
              <a:t>When is each </a:t>
            </a:r>
          </a:p>
          <a:p>
            <a:r>
              <a:rPr lang="en-US" sz="2400" dirty="0" smtClean="0"/>
              <a:t>more useful?</a:t>
            </a:r>
            <a:endParaRPr lang="en-US" sz="2400" dirty="0"/>
          </a:p>
        </p:txBody>
      </p:sp>
      <p:sp>
        <p:nvSpPr>
          <p:cNvPr id="11" name="TextBox 10"/>
          <p:cNvSpPr txBox="1"/>
          <p:nvPr/>
        </p:nvSpPr>
        <p:spPr>
          <a:xfrm>
            <a:off x="2067338" y="3292321"/>
            <a:ext cx="3616425" cy="2031325"/>
          </a:xfrm>
          <a:prstGeom prst="rect">
            <a:avLst/>
          </a:prstGeom>
          <a:noFill/>
        </p:spPr>
        <p:txBody>
          <a:bodyPr wrap="square" rtlCol="0">
            <a:spAutoFit/>
          </a:bodyPr>
          <a:lstStyle/>
          <a:p>
            <a:pPr marL="285750" indent="-285750">
              <a:buFontTx/>
              <a:buChar char="-"/>
            </a:pPr>
            <a:r>
              <a:rPr lang="en-US" dirty="0" smtClean="0"/>
              <a:t>MIMO </a:t>
            </a:r>
            <a:r>
              <a:rPr lang="en-US" dirty="0"/>
              <a:t>(multi-input, multi-output</a:t>
            </a:r>
            <a:r>
              <a:rPr lang="en-US" dirty="0" smtClean="0"/>
              <a:t>)</a:t>
            </a:r>
          </a:p>
          <a:p>
            <a:pPr marL="285750" indent="-285750">
              <a:buFontTx/>
              <a:buChar char="-"/>
            </a:pPr>
            <a:r>
              <a:rPr lang="en-US" dirty="0" smtClean="0"/>
              <a:t>Has many states</a:t>
            </a:r>
          </a:p>
          <a:p>
            <a:pPr marL="285750" indent="-285750">
              <a:buFontTx/>
              <a:buChar char="-"/>
            </a:pPr>
            <a:r>
              <a:rPr lang="en-US" dirty="0" smtClean="0"/>
              <a:t>Various matrix operations are useful for studying its properties </a:t>
            </a:r>
          </a:p>
          <a:p>
            <a:pPr marL="285750" indent="-285750">
              <a:buFontTx/>
              <a:buChar char="-"/>
            </a:pPr>
            <a:r>
              <a:rPr lang="en-US" dirty="0" smtClean="0"/>
              <a:t> Some ‘modern’ controls techniques are defined in SS</a:t>
            </a:r>
          </a:p>
          <a:p>
            <a:pPr marL="285750" indent="-285750">
              <a:buFontTx/>
              <a:buChar char="-"/>
            </a:pPr>
            <a:r>
              <a:rPr lang="en-US" dirty="0" smtClean="0"/>
              <a:t>Easy to numerically integrate</a:t>
            </a:r>
            <a:endParaRPr lang="en-US" dirty="0"/>
          </a:p>
        </p:txBody>
      </p:sp>
      <p:sp>
        <p:nvSpPr>
          <p:cNvPr id="27" name="TextBox 26"/>
          <p:cNvSpPr txBox="1"/>
          <p:nvPr/>
        </p:nvSpPr>
        <p:spPr>
          <a:xfrm>
            <a:off x="5711507" y="3315388"/>
            <a:ext cx="3432494" cy="1477328"/>
          </a:xfrm>
          <a:prstGeom prst="rect">
            <a:avLst/>
          </a:prstGeom>
          <a:noFill/>
        </p:spPr>
        <p:txBody>
          <a:bodyPr wrap="square" rtlCol="0">
            <a:spAutoFit/>
          </a:bodyPr>
          <a:lstStyle/>
          <a:p>
            <a:pPr marL="285750" indent="-285750">
              <a:buFontTx/>
              <a:buChar char="-"/>
            </a:pPr>
            <a:r>
              <a:rPr lang="en-US" dirty="0" smtClean="0"/>
              <a:t>Examining the frequency content of the system’s behavior</a:t>
            </a:r>
          </a:p>
          <a:p>
            <a:pPr marL="285750" indent="-285750">
              <a:buFontTx/>
              <a:buChar char="-"/>
            </a:pPr>
            <a:r>
              <a:rPr lang="en-US" dirty="0" smtClean="0"/>
              <a:t>Designing SISO (single-input, single output) control filters</a:t>
            </a:r>
            <a:endParaRPr lang="en-US" dirty="0"/>
          </a:p>
        </p:txBody>
      </p:sp>
      <p:sp>
        <p:nvSpPr>
          <p:cNvPr id="12" name="TextBox 11"/>
          <p:cNvSpPr txBox="1"/>
          <p:nvPr/>
        </p:nvSpPr>
        <p:spPr>
          <a:xfrm>
            <a:off x="1" y="5441715"/>
            <a:ext cx="2067338" cy="1200329"/>
          </a:xfrm>
          <a:prstGeom prst="rect">
            <a:avLst/>
          </a:prstGeom>
          <a:noFill/>
        </p:spPr>
        <p:txBody>
          <a:bodyPr wrap="square" rtlCol="0">
            <a:spAutoFit/>
          </a:bodyPr>
          <a:lstStyle/>
          <a:p>
            <a:r>
              <a:rPr lang="en-US" dirty="0" smtClean="0"/>
              <a:t>Example system: quadruple pendulum test mass suspension</a:t>
            </a:r>
            <a:endParaRPr lang="en-US" dirty="0"/>
          </a:p>
        </p:txBody>
      </p:sp>
      <p:sp>
        <p:nvSpPr>
          <p:cNvPr id="28" name="TextBox 27"/>
          <p:cNvSpPr txBox="1"/>
          <p:nvPr/>
        </p:nvSpPr>
        <p:spPr>
          <a:xfrm>
            <a:off x="2219738" y="5483510"/>
            <a:ext cx="3330453" cy="923330"/>
          </a:xfrm>
          <a:prstGeom prst="rect">
            <a:avLst/>
          </a:prstGeom>
          <a:noFill/>
        </p:spPr>
        <p:txBody>
          <a:bodyPr wrap="square" rtlCol="0">
            <a:spAutoFit/>
          </a:bodyPr>
          <a:lstStyle/>
          <a:p>
            <a:r>
              <a:rPr lang="en-US" dirty="0" smtClean="0"/>
              <a:t>The model is defined as a SS system, since it is MIMO and has many states.</a:t>
            </a:r>
            <a:endParaRPr lang="en-US" dirty="0"/>
          </a:p>
        </p:txBody>
      </p:sp>
      <p:sp>
        <p:nvSpPr>
          <p:cNvPr id="29" name="TextBox 28"/>
          <p:cNvSpPr txBox="1"/>
          <p:nvPr/>
        </p:nvSpPr>
        <p:spPr>
          <a:xfrm>
            <a:off x="5860151" y="5462590"/>
            <a:ext cx="3448476" cy="1200329"/>
          </a:xfrm>
          <a:prstGeom prst="rect">
            <a:avLst/>
          </a:prstGeom>
          <a:noFill/>
        </p:spPr>
        <p:txBody>
          <a:bodyPr wrap="square" rtlCol="0">
            <a:spAutoFit/>
          </a:bodyPr>
          <a:lstStyle/>
          <a:p>
            <a:r>
              <a:rPr lang="en-US" dirty="0" smtClean="0"/>
              <a:t>The various controllers are designed by extracting TFs between individual inputs and outputs from the SS model. </a:t>
            </a:r>
            <a:endParaRPr lang="en-US" dirty="0"/>
          </a:p>
        </p:txBody>
      </p:sp>
    </p:spTree>
    <p:extLst>
      <p:ext uri="{BB962C8B-B14F-4D97-AF65-F5344CB8AC3E}">
        <p14:creationId xmlns:p14="http://schemas.microsoft.com/office/powerpoint/2010/main" val="155714371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08440" y="6488152"/>
            <a:ext cx="2133600" cy="365125"/>
          </a:xfrm>
        </p:spPr>
        <p:txBody>
          <a:bodyPr/>
          <a:lstStyle/>
          <a:p>
            <a:fld id="{22033EDB-169B-9A40-BDA9-44EE0641E66E}" type="slidenum">
              <a:rPr lang="en-US" smtClean="0"/>
              <a:t>42</a:t>
            </a:fld>
            <a:endParaRPr lang="en-US"/>
          </a:p>
        </p:txBody>
      </p:sp>
      <p:grpSp>
        <p:nvGrpSpPr>
          <p:cNvPr id="23" name="Group 22"/>
          <p:cNvGrpSpPr/>
          <p:nvPr/>
        </p:nvGrpSpPr>
        <p:grpSpPr>
          <a:xfrm>
            <a:off x="5011032" y="1327979"/>
            <a:ext cx="2891853" cy="2118896"/>
            <a:chOff x="236358" y="2045045"/>
            <a:chExt cx="2891853" cy="2118896"/>
          </a:xfrm>
        </p:grpSpPr>
        <p:pic>
          <p:nvPicPr>
            <p:cNvPr id="6" name="Picture 5"/>
            <p:cNvPicPr>
              <a:picLocks noChangeAspect="1"/>
            </p:cNvPicPr>
            <p:nvPr/>
          </p:nvPicPr>
          <p:blipFill>
            <a:blip r:embed="rId4"/>
            <a:stretch>
              <a:fillRect/>
            </a:stretch>
          </p:blipFill>
          <p:spPr>
            <a:xfrm>
              <a:off x="236358" y="2045045"/>
              <a:ext cx="2292948" cy="2118896"/>
            </a:xfrm>
            <a:prstGeom prst="rect">
              <a:avLst/>
            </a:prstGeom>
          </p:spPr>
        </p:pic>
        <p:cxnSp>
          <p:nvCxnSpPr>
            <p:cNvPr id="7" name="Straight Arrow Connector 6"/>
            <p:cNvCxnSpPr/>
            <p:nvPr/>
          </p:nvCxnSpPr>
          <p:spPr>
            <a:xfrm>
              <a:off x="2529306" y="3354563"/>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819414784"/>
                </p:ext>
              </p:extLst>
            </p:nvPr>
          </p:nvGraphicFramePr>
          <p:xfrm>
            <a:off x="2657475" y="2844558"/>
            <a:ext cx="307975" cy="447675"/>
          </p:xfrm>
          <a:graphic>
            <a:graphicData uri="http://schemas.openxmlformats.org/presentationml/2006/ole">
              <mc:AlternateContent xmlns:mc="http://schemas.openxmlformats.org/markup-compatibility/2006">
                <mc:Choice xmlns:v="urn:schemas-microsoft-com:vml" Requires="v">
                  <p:oleObj spid="_x0000_s508855" name="Equation" r:id="rId5" imgW="139700" imgH="203200" progId="Equation.3">
                    <p:embed/>
                  </p:oleObj>
                </mc:Choice>
                <mc:Fallback>
                  <p:oleObj name="Equation" r:id="rId5" imgW="139700" imgH="203200" progId="Equation.3">
                    <p:embed/>
                    <p:pic>
                      <p:nvPicPr>
                        <p:cNvPr id="0" name=""/>
                        <p:cNvPicPr/>
                        <p:nvPr/>
                      </p:nvPicPr>
                      <p:blipFill>
                        <a:blip r:embed="rId6"/>
                        <a:stretch>
                          <a:fillRect/>
                        </a:stretch>
                      </p:blipFill>
                      <p:spPr>
                        <a:xfrm>
                          <a:off x="2657475" y="2844558"/>
                          <a:ext cx="307975" cy="447675"/>
                        </a:xfrm>
                        <a:prstGeom prst="rect">
                          <a:avLst/>
                        </a:prstGeom>
                      </p:spPr>
                    </p:pic>
                  </p:oleObj>
                </mc:Fallback>
              </mc:AlternateContent>
            </a:graphicData>
          </a:graphic>
        </p:graphicFrame>
      </p:grpSp>
      <p:sp>
        <p:nvSpPr>
          <p:cNvPr id="10" name="TextBox 9"/>
          <p:cNvSpPr txBox="1"/>
          <p:nvPr/>
        </p:nvSpPr>
        <p:spPr>
          <a:xfrm>
            <a:off x="697453" y="5083716"/>
            <a:ext cx="2478413" cy="461665"/>
          </a:xfrm>
          <a:prstGeom prst="rect">
            <a:avLst/>
          </a:prstGeom>
          <a:noFill/>
        </p:spPr>
        <p:txBody>
          <a:bodyPr wrap="none" rtlCol="0">
            <a:spAutoFit/>
          </a:bodyPr>
          <a:lstStyle/>
          <a:p>
            <a:r>
              <a:rPr lang="en-US" sz="2400" dirty="0" smtClean="0"/>
              <a:t>State space model</a:t>
            </a:r>
            <a:endParaRPr lang="en-US" sz="2400" dirty="0"/>
          </a:p>
        </p:txBody>
      </p:sp>
      <p:sp>
        <p:nvSpPr>
          <p:cNvPr id="25" name="Title 4"/>
          <p:cNvSpPr>
            <a:spLocks noGrp="1"/>
          </p:cNvSpPr>
          <p:nvPr>
            <p:ph type="title"/>
          </p:nvPr>
        </p:nvSpPr>
        <p:spPr>
          <a:xfrm>
            <a:off x="925080" y="34014"/>
            <a:ext cx="8229600" cy="1143000"/>
          </a:xfrm>
        </p:spPr>
        <p:txBody>
          <a:bodyPr>
            <a:normAutofit/>
          </a:bodyPr>
          <a:lstStyle/>
          <a:p>
            <a:r>
              <a:rPr lang="en-US" dirty="0" smtClean="0"/>
              <a:t>Example system – HAM ISI</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4405134" y="4078466"/>
            <a:ext cx="4495316" cy="1323439"/>
          </a:xfrm>
          <a:prstGeom prst="rect">
            <a:avLst/>
          </a:prstGeom>
          <a:noFill/>
          <a:ln>
            <a:solidFill>
              <a:srgbClr val="000000"/>
            </a:solidFill>
          </a:ln>
        </p:spPr>
        <p:txBody>
          <a:bodyPr wrap="square" rtlCol="0">
            <a:spAutoFit/>
          </a:bodyPr>
          <a:lstStyle/>
          <a:p>
            <a:r>
              <a:rPr lang="en-US" sz="2000" dirty="0" smtClean="0"/>
              <a:t>Physical parameters from G070156</a:t>
            </a:r>
          </a:p>
          <a:p>
            <a:pPr marL="342900" indent="-342900">
              <a:buFont typeface="Arial"/>
              <a:buChar char="•"/>
            </a:pPr>
            <a:r>
              <a:rPr lang="en-US" sz="2000" dirty="0"/>
              <a:t>k</a:t>
            </a:r>
            <a:r>
              <a:rPr lang="en-US" sz="2000" dirty="0" smtClean="0"/>
              <a:t> -&gt; 125770 N/m</a:t>
            </a:r>
          </a:p>
          <a:p>
            <a:pPr marL="342900" indent="-342900">
              <a:buFont typeface="Arial"/>
              <a:buChar char="•"/>
            </a:pPr>
            <a:r>
              <a:rPr lang="en-US" sz="2000" dirty="0"/>
              <a:t>m</a:t>
            </a:r>
            <a:r>
              <a:rPr lang="en-US" sz="2000" dirty="0" smtClean="0"/>
              <a:t> </a:t>
            </a:r>
            <a:r>
              <a:rPr lang="en-US" sz="2000" dirty="0"/>
              <a:t>=</a:t>
            </a:r>
            <a:r>
              <a:rPr lang="en-US" sz="2000" dirty="0" smtClean="0"/>
              <a:t> 1900 kg</a:t>
            </a:r>
          </a:p>
          <a:p>
            <a:pPr marL="342900" indent="-342900">
              <a:buFont typeface="Arial"/>
              <a:buChar char="•"/>
            </a:pPr>
            <a:r>
              <a:rPr lang="en-US" sz="2000" dirty="0"/>
              <a:t>c -&gt; </a:t>
            </a:r>
            <a:r>
              <a:rPr lang="en-US" sz="2000" dirty="0" smtClean="0"/>
              <a:t>3000 </a:t>
            </a:r>
            <a:r>
              <a:rPr lang="en-US" sz="2000" dirty="0"/>
              <a:t>N/(m/s)   (guess</a:t>
            </a:r>
            <a:r>
              <a:rPr lang="en-US" sz="2000" dirty="0" smtClean="0"/>
              <a:t>)</a:t>
            </a:r>
            <a:endParaRPr lang="en-US" sz="2000" dirty="0"/>
          </a:p>
        </p:txBody>
      </p:sp>
      <p:pic>
        <p:nvPicPr>
          <p:cNvPr id="5" name="Picture 4"/>
          <p:cNvPicPr>
            <a:picLocks noChangeAspect="1"/>
          </p:cNvPicPr>
          <p:nvPr/>
        </p:nvPicPr>
        <p:blipFill>
          <a:blip r:embed="rId8"/>
          <a:stretch>
            <a:fillRect/>
          </a:stretch>
        </p:blipFill>
        <p:spPr>
          <a:xfrm>
            <a:off x="315686" y="1275821"/>
            <a:ext cx="3837859" cy="3104323"/>
          </a:xfrm>
          <a:prstGeom prst="rect">
            <a:avLst/>
          </a:prstGeom>
        </p:spPr>
      </p:pic>
      <p:graphicFrame>
        <p:nvGraphicFramePr>
          <p:cNvPr id="21" name="Object 20"/>
          <p:cNvGraphicFramePr>
            <a:graphicFrameLocks noChangeAspect="1"/>
          </p:cNvGraphicFramePr>
          <p:nvPr>
            <p:extLst>
              <p:ext uri="{D42A27DB-BD31-4B8C-83A1-F6EECF244321}">
                <p14:modId xmlns:p14="http://schemas.microsoft.com/office/powerpoint/2010/main" val="185573169"/>
              </p:ext>
            </p:extLst>
          </p:nvPr>
        </p:nvGraphicFramePr>
        <p:xfrm>
          <a:off x="5181341" y="3468091"/>
          <a:ext cx="2743717" cy="556668"/>
        </p:xfrm>
        <a:graphic>
          <a:graphicData uri="http://schemas.openxmlformats.org/presentationml/2006/ole">
            <mc:AlternateContent xmlns:mc="http://schemas.openxmlformats.org/markup-compatibility/2006">
              <mc:Choice xmlns:v="urn:schemas-microsoft-com:vml" Requires="v">
                <p:oleObj spid="_x0000_s508856" name="Equation" r:id="rId9" imgW="1003300" imgH="203200" progId="Equation.3">
                  <p:embed/>
                </p:oleObj>
              </mc:Choice>
              <mc:Fallback>
                <p:oleObj name="Equation" r:id="rId9" imgW="1003300" imgH="203200" progId="Equation.3">
                  <p:embed/>
                  <p:pic>
                    <p:nvPicPr>
                      <p:cNvPr id="0" name=""/>
                      <p:cNvPicPr/>
                      <p:nvPr/>
                    </p:nvPicPr>
                    <p:blipFill>
                      <a:blip r:embed="rId10"/>
                      <a:stretch>
                        <a:fillRect/>
                      </a:stretch>
                    </p:blipFill>
                    <p:spPr>
                      <a:xfrm>
                        <a:off x="5181341" y="3468091"/>
                        <a:ext cx="2743717" cy="556668"/>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19086258"/>
              </p:ext>
            </p:extLst>
          </p:nvPr>
        </p:nvGraphicFramePr>
        <p:xfrm>
          <a:off x="1114987" y="5614436"/>
          <a:ext cx="1838325" cy="490538"/>
        </p:xfrm>
        <a:graphic>
          <a:graphicData uri="http://schemas.openxmlformats.org/presentationml/2006/ole">
            <mc:AlternateContent xmlns:mc="http://schemas.openxmlformats.org/markup-compatibility/2006">
              <mc:Choice xmlns:v="urn:schemas-microsoft-com:vml" Requires="v">
                <p:oleObj spid="_x0000_s508857" name="Equation" r:id="rId11" imgW="762000" imgH="203200" progId="Equation.3">
                  <p:embed/>
                </p:oleObj>
              </mc:Choice>
              <mc:Fallback>
                <p:oleObj name="Equation" r:id="rId11" imgW="762000" imgH="203200" progId="Equation.3">
                  <p:embed/>
                  <p:pic>
                    <p:nvPicPr>
                      <p:cNvPr id="0" name=""/>
                      <p:cNvPicPr/>
                      <p:nvPr/>
                    </p:nvPicPr>
                    <p:blipFill>
                      <a:blip r:embed="rId12"/>
                      <a:stretch>
                        <a:fillRect/>
                      </a:stretch>
                    </p:blipFill>
                    <p:spPr>
                      <a:xfrm>
                        <a:off x="1114987" y="5614436"/>
                        <a:ext cx="1838325" cy="490538"/>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695094802"/>
              </p:ext>
            </p:extLst>
          </p:nvPr>
        </p:nvGraphicFramePr>
        <p:xfrm>
          <a:off x="1091739" y="6163061"/>
          <a:ext cx="1868487" cy="490537"/>
        </p:xfrm>
        <a:graphic>
          <a:graphicData uri="http://schemas.openxmlformats.org/presentationml/2006/ole">
            <mc:AlternateContent xmlns:mc="http://schemas.openxmlformats.org/markup-compatibility/2006">
              <mc:Choice xmlns:v="urn:schemas-microsoft-com:vml" Requires="v">
                <p:oleObj spid="_x0000_s508858" name="Equation" r:id="rId13" imgW="774700" imgH="203200" progId="Equation.3">
                  <p:embed/>
                </p:oleObj>
              </mc:Choice>
              <mc:Fallback>
                <p:oleObj name="Equation" r:id="rId13" imgW="774700" imgH="203200" progId="Equation.3">
                  <p:embed/>
                  <p:pic>
                    <p:nvPicPr>
                      <p:cNvPr id="0" name=""/>
                      <p:cNvPicPr/>
                      <p:nvPr/>
                    </p:nvPicPr>
                    <p:blipFill>
                      <a:blip r:embed="rId14"/>
                      <a:stretch>
                        <a:fillRect/>
                      </a:stretch>
                    </p:blipFill>
                    <p:spPr>
                      <a:xfrm>
                        <a:off x="1091739" y="6163061"/>
                        <a:ext cx="1868487" cy="490537"/>
                      </a:xfrm>
                      <a:prstGeom prst="rect">
                        <a:avLst/>
                      </a:prstGeom>
                    </p:spPr>
                  </p:pic>
                </p:oleObj>
              </mc:Fallback>
            </mc:AlternateContent>
          </a:graphicData>
        </a:graphic>
      </p:graphicFrame>
      <p:sp>
        <p:nvSpPr>
          <p:cNvPr id="16" name="Rectangle 15"/>
          <p:cNvSpPr/>
          <p:nvPr/>
        </p:nvSpPr>
        <p:spPr>
          <a:xfrm>
            <a:off x="1420196" y="4195478"/>
            <a:ext cx="1032254" cy="369332"/>
          </a:xfrm>
          <a:prstGeom prst="rect">
            <a:avLst/>
          </a:prstGeom>
        </p:spPr>
        <p:txBody>
          <a:bodyPr wrap="none">
            <a:spAutoFit/>
          </a:bodyPr>
          <a:lstStyle/>
          <a:p>
            <a:r>
              <a:rPr lang="en-US" dirty="0"/>
              <a:t>G070156</a:t>
            </a:r>
          </a:p>
        </p:txBody>
      </p:sp>
    </p:spTree>
    <p:extLst>
      <p:ext uri="{BB962C8B-B14F-4D97-AF65-F5344CB8AC3E}">
        <p14:creationId xmlns:p14="http://schemas.microsoft.com/office/powerpoint/2010/main" val="168789521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08440" y="6488152"/>
            <a:ext cx="2133600" cy="365125"/>
          </a:xfrm>
        </p:spPr>
        <p:txBody>
          <a:bodyPr/>
          <a:lstStyle/>
          <a:p>
            <a:fld id="{22033EDB-169B-9A40-BDA9-44EE0641E66E}" type="slidenum">
              <a:rPr lang="en-US" smtClean="0"/>
              <a:t>43</a:t>
            </a:fld>
            <a:endParaRPr lang="en-US"/>
          </a:p>
        </p:txBody>
      </p:sp>
      <p:sp>
        <p:nvSpPr>
          <p:cNvPr id="10" name="TextBox 9"/>
          <p:cNvSpPr txBox="1"/>
          <p:nvPr/>
        </p:nvSpPr>
        <p:spPr>
          <a:xfrm>
            <a:off x="2882257" y="1333458"/>
            <a:ext cx="2478413" cy="461665"/>
          </a:xfrm>
          <a:prstGeom prst="rect">
            <a:avLst/>
          </a:prstGeom>
          <a:noFill/>
        </p:spPr>
        <p:txBody>
          <a:bodyPr wrap="none" rtlCol="0">
            <a:spAutoFit/>
          </a:bodyPr>
          <a:lstStyle/>
          <a:p>
            <a:r>
              <a:rPr lang="en-US" sz="2400" dirty="0" smtClean="0"/>
              <a:t>State space model</a:t>
            </a:r>
            <a:endParaRPr lang="en-US" sz="2400" dirty="0"/>
          </a:p>
        </p:txBody>
      </p:sp>
      <p:sp>
        <p:nvSpPr>
          <p:cNvPr id="25" name="Title 4"/>
          <p:cNvSpPr>
            <a:spLocks noGrp="1"/>
          </p:cNvSpPr>
          <p:nvPr>
            <p:ph type="title"/>
          </p:nvPr>
        </p:nvSpPr>
        <p:spPr>
          <a:xfrm>
            <a:off x="925080" y="34014"/>
            <a:ext cx="8229600" cy="1143000"/>
          </a:xfrm>
        </p:spPr>
        <p:txBody>
          <a:bodyPr>
            <a:normAutofit/>
          </a:bodyPr>
          <a:lstStyle/>
          <a:p>
            <a:r>
              <a:rPr lang="en-US" dirty="0" smtClean="0"/>
              <a:t>Example system – HAM ISI</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2" name="Object 21"/>
          <p:cNvGraphicFramePr>
            <a:graphicFrameLocks noChangeAspect="1"/>
          </p:cNvGraphicFramePr>
          <p:nvPr>
            <p:extLst>
              <p:ext uri="{D42A27DB-BD31-4B8C-83A1-F6EECF244321}">
                <p14:modId xmlns:p14="http://schemas.microsoft.com/office/powerpoint/2010/main" val="1356622662"/>
              </p:ext>
            </p:extLst>
          </p:nvPr>
        </p:nvGraphicFramePr>
        <p:xfrm>
          <a:off x="23813" y="1992174"/>
          <a:ext cx="3788692" cy="849237"/>
        </p:xfrm>
        <a:graphic>
          <a:graphicData uri="http://schemas.openxmlformats.org/presentationml/2006/ole">
            <mc:AlternateContent xmlns:mc="http://schemas.openxmlformats.org/markup-compatibility/2006">
              <mc:Choice xmlns:v="urn:schemas-microsoft-com:vml" Requires="v">
                <p:oleObj spid="_x0000_s511874" name="Equation" r:id="rId5" imgW="2730500" imgH="609600" progId="Equation.3">
                  <p:embed/>
                </p:oleObj>
              </mc:Choice>
              <mc:Fallback>
                <p:oleObj name="Equation" r:id="rId5" imgW="2730500" imgH="609600" progId="Equation.3">
                  <p:embed/>
                  <p:pic>
                    <p:nvPicPr>
                      <p:cNvPr id="0" name=""/>
                      <p:cNvPicPr/>
                      <p:nvPr/>
                    </p:nvPicPr>
                    <p:blipFill>
                      <a:blip r:embed="rId6"/>
                      <a:stretch>
                        <a:fillRect/>
                      </a:stretch>
                    </p:blipFill>
                    <p:spPr>
                      <a:xfrm>
                        <a:off x="23813" y="1992174"/>
                        <a:ext cx="3788692" cy="849237"/>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417860250"/>
              </p:ext>
            </p:extLst>
          </p:nvPr>
        </p:nvGraphicFramePr>
        <p:xfrm>
          <a:off x="4700588" y="1992313"/>
          <a:ext cx="4140200" cy="795337"/>
        </p:xfrm>
        <a:graphic>
          <a:graphicData uri="http://schemas.openxmlformats.org/presentationml/2006/ole">
            <mc:AlternateContent xmlns:mc="http://schemas.openxmlformats.org/markup-compatibility/2006">
              <mc:Choice xmlns:v="urn:schemas-microsoft-com:vml" Requires="v">
                <p:oleObj spid="_x0000_s511875" name="Equation" r:id="rId7" imgW="2984500" imgH="571500" progId="Equation.3">
                  <p:embed/>
                </p:oleObj>
              </mc:Choice>
              <mc:Fallback>
                <p:oleObj name="Equation" r:id="rId7" imgW="2984500" imgH="571500" progId="Equation.3">
                  <p:embed/>
                  <p:pic>
                    <p:nvPicPr>
                      <p:cNvPr id="0" name=""/>
                      <p:cNvPicPr/>
                      <p:nvPr/>
                    </p:nvPicPr>
                    <p:blipFill>
                      <a:blip r:embed="rId8"/>
                      <a:stretch>
                        <a:fillRect/>
                      </a:stretch>
                    </p:blipFill>
                    <p:spPr>
                      <a:xfrm>
                        <a:off x="4700588" y="1992313"/>
                        <a:ext cx="4140200" cy="795337"/>
                      </a:xfrm>
                      <a:prstGeom prst="rect">
                        <a:avLst/>
                      </a:prstGeom>
                    </p:spPr>
                  </p:pic>
                </p:oleObj>
              </mc:Fallback>
            </mc:AlternateContent>
          </a:graphicData>
        </a:graphic>
      </p:graphicFrame>
      <p:sp>
        <p:nvSpPr>
          <p:cNvPr id="15" name="Right Arrow 14"/>
          <p:cNvSpPr/>
          <p:nvPr/>
        </p:nvSpPr>
        <p:spPr>
          <a:xfrm>
            <a:off x="3957895" y="2348405"/>
            <a:ext cx="558637" cy="19170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1585297012"/>
              </p:ext>
            </p:extLst>
          </p:nvPr>
        </p:nvGraphicFramePr>
        <p:xfrm>
          <a:off x="2948858" y="3257893"/>
          <a:ext cx="2871787" cy="1006475"/>
        </p:xfrm>
        <a:graphic>
          <a:graphicData uri="http://schemas.openxmlformats.org/presentationml/2006/ole">
            <mc:AlternateContent xmlns:mc="http://schemas.openxmlformats.org/markup-compatibility/2006">
              <mc:Choice xmlns:v="urn:schemas-microsoft-com:vml" Requires="v">
                <p:oleObj spid="_x0000_s511876" name="Equation" r:id="rId9" imgW="1638300" imgH="571500" progId="Equation.3">
                  <p:embed/>
                </p:oleObj>
              </mc:Choice>
              <mc:Fallback>
                <p:oleObj name="Equation" r:id="rId9" imgW="1638300" imgH="571500" progId="Equation.3">
                  <p:embed/>
                  <p:pic>
                    <p:nvPicPr>
                      <p:cNvPr id="0" name=""/>
                      <p:cNvPicPr/>
                      <p:nvPr/>
                    </p:nvPicPr>
                    <p:blipFill>
                      <a:blip r:embed="rId10"/>
                      <a:stretch>
                        <a:fillRect/>
                      </a:stretch>
                    </p:blipFill>
                    <p:spPr>
                      <a:xfrm>
                        <a:off x="2948858" y="3257893"/>
                        <a:ext cx="2871787" cy="1006475"/>
                      </a:xfrm>
                      <a:prstGeom prst="rect">
                        <a:avLst/>
                      </a:prstGeom>
                    </p:spPr>
                  </p:pic>
                </p:oleObj>
              </mc:Fallback>
            </mc:AlternateContent>
          </a:graphicData>
        </a:graphic>
      </p:graphicFrame>
      <p:sp>
        <p:nvSpPr>
          <p:cNvPr id="2" name="TextBox 1"/>
          <p:cNvSpPr txBox="1"/>
          <p:nvPr/>
        </p:nvSpPr>
        <p:spPr>
          <a:xfrm>
            <a:off x="5971002" y="2729487"/>
            <a:ext cx="364202" cy="461665"/>
          </a:xfrm>
          <a:prstGeom prst="rect">
            <a:avLst/>
          </a:prstGeom>
          <a:noFill/>
        </p:spPr>
        <p:txBody>
          <a:bodyPr wrap="none" rtlCol="0">
            <a:spAutoFit/>
          </a:bodyPr>
          <a:lstStyle/>
          <a:p>
            <a:r>
              <a:rPr lang="en-US" sz="2400" dirty="0" smtClean="0"/>
              <a:t>A</a:t>
            </a:r>
            <a:endParaRPr lang="en-US" sz="2400" dirty="0"/>
          </a:p>
        </p:txBody>
      </p:sp>
      <p:sp>
        <p:nvSpPr>
          <p:cNvPr id="20" name="TextBox 19"/>
          <p:cNvSpPr txBox="1"/>
          <p:nvPr/>
        </p:nvSpPr>
        <p:spPr>
          <a:xfrm>
            <a:off x="8052241" y="2760956"/>
            <a:ext cx="352080" cy="461665"/>
          </a:xfrm>
          <a:prstGeom prst="rect">
            <a:avLst/>
          </a:prstGeom>
          <a:noFill/>
        </p:spPr>
        <p:txBody>
          <a:bodyPr wrap="none" rtlCol="0">
            <a:spAutoFit/>
          </a:bodyPr>
          <a:lstStyle/>
          <a:p>
            <a:r>
              <a:rPr lang="en-US" sz="2400" dirty="0"/>
              <a:t>B</a:t>
            </a:r>
          </a:p>
        </p:txBody>
      </p:sp>
      <p:sp>
        <p:nvSpPr>
          <p:cNvPr id="24" name="TextBox 23"/>
          <p:cNvSpPr txBox="1"/>
          <p:nvPr/>
        </p:nvSpPr>
        <p:spPr>
          <a:xfrm>
            <a:off x="3653317" y="4186117"/>
            <a:ext cx="348773" cy="461665"/>
          </a:xfrm>
          <a:prstGeom prst="rect">
            <a:avLst/>
          </a:prstGeom>
          <a:noFill/>
        </p:spPr>
        <p:txBody>
          <a:bodyPr wrap="none" rtlCol="0">
            <a:spAutoFit/>
          </a:bodyPr>
          <a:lstStyle/>
          <a:p>
            <a:r>
              <a:rPr lang="en-US" sz="2400" dirty="0" smtClean="0"/>
              <a:t>C</a:t>
            </a:r>
            <a:endParaRPr lang="en-US" sz="2400" dirty="0"/>
          </a:p>
        </p:txBody>
      </p:sp>
      <p:sp>
        <p:nvSpPr>
          <p:cNvPr id="29" name="TextBox 28"/>
          <p:cNvSpPr txBox="1"/>
          <p:nvPr/>
        </p:nvSpPr>
        <p:spPr>
          <a:xfrm>
            <a:off x="5241459" y="4186117"/>
            <a:ext cx="374021" cy="461665"/>
          </a:xfrm>
          <a:prstGeom prst="rect">
            <a:avLst/>
          </a:prstGeom>
          <a:noFill/>
        </p:spPr>
        <p:txBody>
          <a:bodyPr wrap="none" rtlCol="0">
            <a:spAutoFit/>
          </a:bodyPr>
          <a:lstStyle/>
          <a:p>
            <a:r>
              <a:rPr lang="en-US" sz="2400" dirty="0" smtClean="0"/>
              <a:t>D</a:t>
            </a:r>
            <a:endParaRPr lang="en-US" sz="2400" dirty="0"/>
          </a:p>
        </p:txBody>
      </p:sp>
      <p:sp>
        <p:nvSpPr>
          <p:cNvPr id="3" name="TextBox 2"/>
          <p:cNvSpPr txBox="1"/>
          <p:nvPr/>
        </p:nvSpPr>
        <p:spPr>
          <a:xfrm>
            <a:off x="283946" y="4993175"/>
            <a:ext cx="2664912" cy="461665"/>
          </a:xfrm>
          <a:prstGeom prst="rect">
            <a:avLst/>
          </a:prstGeom>
          <a:noFill/>
        </p:spPr>
        <p:txBody>
          <a:bodyPr wrap="none" rtlCol="0">
            <a:spAutoFit/>
          </a:bodyPr>
          <a:lstStyle/>
          <a:p>
            <a:r>
              <a:rPr lang="en-US" sz="2400" dirty="0" smtClean="0"/>
              <a:t>Roots of the system</a:t>
            </a:r>
            <a:endParaRPr lang="en-US" sz="2400" dirty="0"/>
          </a:p>
        </p:txBody>
      </p:sp>
      <p:graphicFrame>
        <p:nvGraphicFramePr>
          <p:cNvPr id="36" name="Object 35"/>
          <p:cNvGraphicFramePr>
            <a:graphicFrameLocks noChangeAspect="1"/>
          </p:cNvGraphicFramePr>
          <p:nvPr>
            <p:extLst>
              <p:ext uri="{D42A27DB-BD31-4B8C-83A1-F6EECF244321}">
                <p14:modId xmlns:p14="http://schemas.microsoft.com/office/powerpoint/2010/main" val="4092139150"/>
              </p:ext>
            </p:extLst>
          </p:nvPr>
        </p:nvGraphicFramePr>
        <p:xfrm>
          <a:off x="342900" y="5589588"/>
          <a:ext cx="2692400" cy="379412"/>
        </p:xfrm>
        <a:graphic>
          <a:graphicData uri="http://schemas.openxmlformats.org/presentationml/2006/ole">
            <mc:AlternateContent xmlns:mc="http://schemas.openxmlformats.org/markup-compatibility/2006">
              <mc:Choice xmlns:v="urn:schemas-microsoft-com:vml" Requires="v">
                <p:oleObj spid="_x0000_s511877" name="Equation" r:id="rId11" imgW="1447800" imgH="203200" progId="Equation.3">
                  <p:embed/>
                </p:oleObj>
              </mc:Choice>
              <mc:Fallback>
                <p:oleObj name="Equation" r:id="rId11" imgW="1447800" imgH="203200" progId="Equation.3">
                  <p:embed/>
                  <p:pic>
                    <p:nvPicPr>
                      <p:cNvPr id="0" name=""/>
                      <p:cNvPicPr/>
                      <p:nvPr/>
                    </p:nvPicPr>
                    <p:blipFill>
                      <a:blip r:embed="rId12"/>
                      <a:stretch>
                        <a:fillRect/>
                      </a:stretch>
                    </p:blipFill>
                    <p:spPr>
                      <a:xfrm>
                        <a:off x="342900" y="5589588"/>
                        <a:ext cx="2692400" cy="379412"/>
                      </a:xfrm>
                      <a:prstGeom prst="rect">
                        <a:avLst/>
                      </a:prstGeom>
                    </p:spPr>
                  </p:pic>
                </p:oleObj>
              </mc:Fallback>
            </mc:AlternateContent>
          </a:graphicData>
        </a:graphic>
      </p:graphicFrame>
      <p:sp>
        <p:nvSpPr>
          <p:cNvPr id="11" name="TextBox 10"/>
          <p:cNvSpPr txBox="1"/>
          <p:nvPr/>
        </p:nvSpPr>
        <p:spPr>
          <a:xfrm>
            <a:off x="4850884" y="5352769"/>
            <a:ext cx="3595981" cy="646331"/>
          </a:xfrm>
          <a:prstGeom prst="rect">
            <a:avLst/>
          </a:prstGeom>
          <a:noFill/>
          <a:ln>
            <a:solidFill>
              <a:srgbClr val="000000"/>
            </a:solidFill>
          </a:ln>
        </p:spPr>
        <p:txBody>
          <a:bodyPr wrap="none" rtlCol="0">
            <a:spAutoFit/>
          </a:bodyPr>
          <a:lstStyle/>
          <a:p>
            <a:r>
              <a:rPr lang="en-US" dirty="0" smtClean="0"/>
              <a:t>Matlab code for state space format:</a:t>
            </a:r>
          </a:p>
          <a:p>
            <a:r>
              <a:rPr lang="en-US" dirty="0" smtClean="0">
                <a:latin typeface="Courier"/>
                <a:cs typeface="Courier"/>
              </a:rPr>
              <a:t>HAMISI_SS = </a:t>
            </a:r>
            <a:r>
              <a:rPr lang="en-US" dirty="0" err="1" smtClean="0">
                <a:latin typeface="Courier"/>
                <a:cs typeface="Courier"/>
              </a:rPr>
              <a:t>ss</a:t>
            </a:r>
            <a:r>
              <a:rPr lang="en-US" dirty="0" smtClean="0">
                <a:latin typeface="Courier"/>
                <a:cs typeface="Courier"/>
              </a:rPr>
              <a:t>(A,B,C,D);</a:t>
            </a:r>
            <a:endParaRPr lang="en-US" dirty="0">
              <a:latin typeface="Courier"/>
              <a:cs typeface="Courier"/>
            </a:endParaRPr>
          </a:p>
        </p:txBody>
      </p:sp>
    </p:spTree>
    <p:extLst>
      <p:ext uri="{BB962C8B-B14F-4D97-AF65-F5344CB8AC3E}">
        <p14:creationId xmlns:p14="http://schemas.microsoft.com/office/powerpoint/2010/main" val="8675625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3 ways to characterize these models</a:t>
            </a:r>
            <a:endParaRPr lang="en-US" dirty="0"/>
          </a:p>
        </p:txBody>
      </p:sp>
      <p:sp>
        <p:nvSpPr>
          <p:cNvPr id="7" name="Content Placeholder 6"/>
          <p:cNvSpPr>
            <a:spLocks noGrp="1"/>
          </p:cNvSpPr>
          <p:nvPr>
            <p:ph idx="1"/>
          </p:nvPr>
        </p:nvSpPr>
        <p:spPr/>
        <p:txBody>
          <a:bodyPr>
            <a:normAutofit fontScale="92500"/>
          </a:bodyPr>
          <a:lstStyle/>
          <a:p>
            <a:r>
              <a:rPr lang="en-US" dirty="0" smtClean="0"/>
              <a:t>Impulse response (or the similar step response)</a:t>
            </a:r>
          </a:p>
          <a:p>
            <a:endParaRPr lang="en-US" dirty="0" smtClean="0"/>
          </a:p>
          <a:p>
            <a:r>
              <a:rPr lang="en-US" dirty="0" smtClean="0"/>
              <a:t>Complex plane (zero-pole map)</a:t>
            </a:r>
          </a:p>
          <a:p>
            <a:endParaRPr lang="en-US" dirty="0" smtClean="0"/>
          </a:p>
          <a:p>
            <a:r>
              <a:rPr lang="en-US" dirty="0" smtClean="0"/>
              <a:t>*</a:t>
            </a:r>
            <a:r>
              <a:rPr lang="en-US" dirty="0"/>
              <a:t> </a:t>
            </a:r>
            <a:r>
              <a:rPr lang="en-US" dirty="0" smtClean="0"/>
              <a:t>Bode plot of the transfer function</a:t>
            </a:r>
          </a:p>
          <a:p>
            <a:endParaRPr lang="en-US" dirty="0"/>
          </a:p>
          <a:p>
            <a:pPr marL="0" indent="0">
              <a:buNone/>
            </a:pPr>
            <a:r>
              <a:rPr lang="en-US" dirty="0" smtClean="0"/>
              <a:t>These are all equivalent, which we’ll see on the following slides.</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44</a:t>
            </a:fld>
            <a:endParaRPr lang="en-US"/>
          </a:p>
        </p:txBody>
      </p:sp>
      <p:sp>
        <p:nvSpPr>
          <p:cNvPr id="11" name="TextBox 10"/>
          <p:cNvSpPr txBox="1"/>
          <p:nvPr/>
        </p:nvSpPr>
        <p:spPr>
          <a:xfrm>
            <a:off x="156555" y="6321365"/>
            <a:ext cx="8054409" cy="400110"/>
          </a:xfrm>
          <a:prstGeom prst="rect">
            <a:avLst/>
          </a:prstGeom>
          <a:noFill/>
        </p:spPr>
        <p:txBody>
          <a:bodyPr wrap="none" rtlCol="0">
            <a:spAutoFit/>
          </a:bodyPr>
          <a:lstStyle/>
          <a:p>
            <a:r>
              <a:rPr lang="en-US" sz="2000" dirty="0" smtClean="0"/>
              <a:t>* Bode plots are used more extensively than anything else, but all are useful</a:t>
            </a:r>
            <a:endParaRPr lang="en-US" sz="2000" dirty="0"/>
          </a:p>
        </p:txBody>
      </p:sp>
    </p:spTree>
    <p:extLst>
      <p:ext uri="{BB962C8B-B14F-4D97-AF65-F5344CB8AC3E}">
        <p14:creationId xmlns:p14="http://schemas.microsoft.com/office/powerpoint/2010/main" val="113295106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440" y="34998"/>
            <a:ext cx="8229600" cy="1143000"/>
          </a:xfrm>
        </p:spPr>
        <p:txBody>
          <a:bodyPr/>
          <a:lstStyle/>
          <a:p>
            <a:r>
              <a:rPr lang="en-US" dirty="0"/>
              <a:t>Example system – HAM ISI</a:t>
            </a:r>
          </a:p>
        </p:txBody>
      </p:sp>
      <p:sp>
        <p:nvSpPr>
          <p:cNvPr id="3" name="Slide Number Placeholder 2"/>
          <p:cNvSpPr>
            <a:spLocks noGrp="1"/>
          </p:cNvSpPr>
          <p:nvPr>
            <p:ph type="sldNum" sz="quarter" idx="12"/>
          </p:nvPr>
        </p:nvSpPr>
        <p:spPr/>
        <p:txBody>
          <a:bodyPr/>
          <a:lstStyle/>
          <a:p>
            <a:fld id="{22033EDB-169B-9A40-BDA9-44EE0641E66E}" type="slidenum">
              <a:rPr lang="en-US" smtClean="0"/>
              <a:t>45</a:t>
            </a:fld>
            <a:endParaRPr lang="en-US"/>
          </a:p>
        </p:txBody>
      </p:sp>
      <p:pic>
        <p:nvPicPr>
          <p:cNvPr id="5" name="Picture 4" descr="ImpulseRespon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6" name="TextBox 5"/>
          <p:cNvSpPr txBox="1"/>
          <p:nvPr/>
        </p:nvSpPr>
        <p:spPr>
          <a:xfrm>
            <a:off x="3031043" y="2348404"/>
            <a:ext cx="4985485" cy="369332"/>
          </a:xfrm>
          <a:prstGeom prst="rect">
            <a:avLst/>
          </a:prstGeom>
          <a:noFill/>
        </p:spPr>
        <p:txBody>
          <a:bodyPr wrap="none" rtlCol="0">
            <a:spAutoFit/>
          </a:bodyPr>
          <a:lstStyle/>
          <a:p>
            <a:r>
              <a:rPr lang="en-US" dirty="0" smtClean="0"/>
              <a:t>Natural frequency = |</a:t>
            </a:r>
            <a:r>
              <a:rPr lang="en-US" dirty="0" err="1" smtClean="0"/>
              <a:t>eig</a:t>
            </a:r>
            <a:r>
              <a:rPr lang="en-US" dirty="0" smtClean="0"/>
              <a:t>(A)| = 8.14 rad/s =  1.29 </a:t>
            </a:r>
            <a:r>
              <a:rPr lang="en-US" dirty="0"/>
              <a:t>H</a:t>
            </a:r>
            <a:r>
              <a:rPr lang="en-US" dirty="0" smtClean="0"/>
              <a:t>z</a:t>
            </a:r>
            <a:endParaRPr lang="en-US" dirty="0"/>
          </a:p>
        </p:txBody>
      </p:sp>
      <p:grpSp>
        <p:nvGrpSpPr>
          <p:cNvPr id="7" name="Group 6"/>
          <p:cNvGrpSpPr/>
          <p:nvPr/>
        </p:nvGrpSpPr>
        <p:grpSpPr>
          <a:xfrm>
            <a:off x="23813" y="0"/>
            <a:ext cx="9144000" cy="1213015"/>
            <a:chOff x="23813" y="0"/>
            <a:chExt cx="9144000" cy="1213015"/>
          </a:xfrm>
        </p:grpSpPr>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9" name="Straight Connector 8"/>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13" name="Picture 12" descr="Ideal_Impul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5786" y="4325374"/>
            <a:ext cx="3553689" cy="1976739"/>
          </a:xfrm>
          <a:prstGeom prst="rect">
            <a:avLst/>
          </a:prstGeom>
        </p:spPr>
      </p:pic>
      <p:sp>
        <p:nvSpPr>
          <p:cNvPr id="14" name="TextBox 13"/>
          <p:cNvSpPr txBox="1"/>
          <p:nvPr/>
        </p:nvSpPr>
        <p:spPr>
          <a:xfrm>
            <a:off x="1233764" y="5607854"/>
            <a:ext cx="2678062" cy="646331"/>
          </a:xfrm>
          <a:prstGeom prst="rect">
            <a:avLst/>
          </a:prstGeom>
          <a:noFill/>
          <a:ln>
            <a:solidFill>
              <a:srgbClr val="000000"/>
            </a:solidFill>
          </a:ln>
        </p:spPr>
        <p:txBody>
          <a:bodyPr wrap="none" rtlCol="0">
            <a:spAutoFit/>
          </a:bodyPr>
          <a:lstStyle/>
          <a:p>
            <a:r>
              <a:rPr lang="en-US" dirty="0" smtClean="0"/>
              <a:t>Matlab code:</a:t>
            </a:r>
          </a:p>
          <a:p>
            <a:r>
              <a:rPr lang="en-US" dirty="0" smtClean="0">
                <a:latin typeface="Courier"/>
                <a:cs typeface="Courier"/>
              </a:rPr>
              <a:t>impulse(HAMISI_SS)</a:t>
            </a:r>
            <a:endParaRPr lang="en-US" dirty="0">
              <a:latin typeface="Courier"/>
              <a:cs typeface="Courier"/>
            </a:endParaRPr>
          </a:p>
        </p:txBody>
      </p:sp>
      <p:sp>
        <p:nvSpPr>
          <p:cNvPr id="4" name="TextBox 3"/>
          <p:cNvSpPr txBox="1"/>
          <p:nvPr/>
        </p:nvSpPr>
        <p:spPr>
          <a:xfrm rot="16200000">
            <a:off x="4296622" y="5124184"/>
            <a:ext cx="1328686" cy="369332"/>
          </a:xfrm>
          <a:prstGeom prst="rect">
            <a:avLst/>
          </a:prstGeom>
          <a:solidFill>
            <a:srgbClr val="FFFFFF"/>
          </a:solidFill>
        </p:spPr>
        <p:txBody>
          <a:bodyPr wrap="square" rtlCol="0">
            <a:spAutoFit/>
          </a:bodyPr>
          <a:lstStyle/>
          <a:p>
            <a:pPr algn="ctr"/>
            <a:r>
              <a:rPr lang="en-US" dirty="0" smtClean="0"/>
              <a:t>Input force</a:t>
            </a:r>
            <a:endParaRPr lang="en-US" dirty="0"/>
          </a:p>
        </p:txBody>
      </p:sp>
      <p:pic>
        <p:nvPicPr>
          <p:cNvPr id="10" name="Picture 9"/>
          <p:cNvPicPr>
            <a:picLocks noChangeAspect="1"/>
          </p:cNvPicPr>
          <p:nvPr/>
        </p:nvPicPr>
        <p:blipFill>
          <a:blip r:embed="rId6"/>
          <a:stretch>
            <a:fillRect/>
          </a:stretch>
        </p:blipFill>
        <p:spPr>
          <a:xfrm>
            <a:off x="6637378" y="5359327"/>
            <a:ext cx="898862" cy="497053"/>
          </a:xfrm>
          <a:prstGeom prst="rect">
            <a:avLst/>
          </a:prstGeom>
        </p:spPr>
      </p:pic>
      <p:sp>
        <p:nvSpPr>
          <p:cNvPr id="11" name="TextBox 10"/>
          <p:cNvSpPr txBox="1"/>
          <p:nvPr/>
        </p:nvSpPr>
        <p:spPr>
          <a:xfrm>
            <a:off x="346677" y="1305810"/>
            <a:ext cx="8570074" cy="461665"/>
          </a:xfrm>
          <a:prstGeom prst="rect">
            <a:avLst/>
          </a:prstGeom>
          <a:noFill/>
        </p:spPr>
        <p:txBody>
          <a:bodyPr wrap="none" rtlCol="0">
            <a:spAutoFit/>
          </a:bodyPr>
          <a:lstStyle/>
          <a:p>
            <a:r>
              <a:rPr lang="en-US" sz="2400" dirty="0" smtClean="0"/>
              <a:t>One way to characterize the system is to plot the impulse response</a:t>
            </a:r>
            <a:endParaRPr lang="en-US" sz="2400" dirty="0"/>
          </a:p>
        </p:txBody>
      </p:sp>
    </p:spTree>
    <p:extLst>
      <p:ext uri="{BB962C8B-B14F-4D97-AF65-F5344CB8AC3E}">
        <p14:creationId xmlns:p14="http://schemas.microsoft.com/office/powerpoint/2010/main" val="243762458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46</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189060848"/>
              </p:ext>
            </p:extLst>
          </p:nvPr>
        </p:nvGraphicFramePr>
        <p:xfrm>
          <a:off x="6105525" y="1392238"/>
          <a:ext cx="2692400" cy="379412"/>
        </p:xfrm>
        <a:graphic>
          <a:graphicData uri="http://schemas.openxmlformats.org/presentationml/2006/ole">
            <mc:AlternateContent xmlns:mc="http://schemas.openxmlformats.org/markup-compatibility/2006">
              <mc:Choice xmlns:v="urn:schemas-microsoft-com:vml" Requires="v">
                <p:oleObj spid="_x0000_s457183" name="Equation" r:id="rId4" imgW="1447800" imgH="203200" progId="Equation.3">
                  <p:embed/>
                </p:oleObj>
              </mc:Choice>
              <mc:Fallback>
                <p:oleObj name="Equation" r:id="rId4" imgW="1447800" imgH="203200" progId="Equation.3">
                  <p:embed/>
                  <p:pic>
                    <p:nvPicPr>
                      <p:cNvPr id="0" name=""/>
                      <p:cNvPicPr/>
                      <p:nvPr/>
                    </p:nvPicPr>
                    <p:blipFill>
                      <a:blip r:embed="rId5"/>
                      <a:stretch>
                        <a:fillRect/>
                      </a:stretch>
                    </p:blipFill>
                    <p:spPr>
                      <a:xfrm>
                        <a:off x="6105525" y="1392238"/>
                        <a:ext cx="2692400" cy="379412"/>
                      </a:xfrm>
                      <a:prstGeom prst="rect">
                        <a:avLst/>
                      </a:prstGeom>
                    </p:spPr>
                  </p:pic>
                </p:oleObj>
              </mc:Fallback>
            </mc:AlternateContent>
          </a:graphicData>
        </a:graphic>
      </p:graphicFrame>
      <p:sp>
        <p:nvSpPr>
          <p:cNvPr id="8" name="Title 4"/>
          <p:cNvSpPr>
            <a:spLocks noGrp="1"/>
          </p:cNvSpPr>
          <p:nvPr>
            <p:ph type="title"/>
          </p:nvPr>
        </p:nvSpPr>
        <p:spPr>
          <a:xfrm>
            <a:off x="925080" y="34014"/>
            <a:ext cx="8229600" cy="1143000"/>
          </a:xfrm>
        </p:spPr>
        <p:txBody>
          <a:bodyPr>
            <a:normAutofit/>
          </a:bodyPr>
          <a:lstStyle/>
          <a:p>
            <a:r>
              <a:rPr lang="en-US" dirty="0" smtClean="0"/>
              <a:t>Example system – HAM ISI</a:t>
            </a:r>
            <a:endParaRPr lang="en-US" dirty="0"/>
          </a:p>
        </p:txBody>
      </p:sp>
      <p:grpSp>
        <p:nvGrpSpPr>
          <p:cNvPr id="9" name="Group 8"/>
          <p:cNvGrpSpPr/>
          <p:nvPr/>
        </p:nvGrpSpPr>
        <p:grpSpPr>
          <a:xfrm>
            <a:off x="23813" y="0"/>
            <a:ext cx="9144000" cy="1213015"/>
            <a:chOff x="23813" y="0"/>
            <a:chExt cx="9144000" cy="1213015"/>
          </a:xfrm>
        </p:grpSpPr>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1" name="Straight Connector 1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12" name="Picture 11" descr="ComplexPlane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13" name="TextBox 12"/>
          <p:cNvSpPr txBox="1"/>
          <p:nvPr/>
        </p:nvSpPr>
        <p:spPr>
          <a:xfrm>
            <a:off x="5195068" y="5775836"/>
            <a:ext cx="1537887" cy="369332"/>
          </a:xfrm>
          <a:prstGeom prst="rect">
            <a:avLst/>
          </a:prstGeom>
          <a:solidFill>
            <a:schemeClr val="bg1"/>
          </a:solidFill>
          <a:ln>
            <a:solidFill>
              <a:schemeClr val="tx1"/>
            </a:solidFill>
          </a:ln>
        </p:spPr>
        <p:txBody>
          <a:bodyPr wrap="square" rtlCol="0">
            <a:spAutoFit/>
          </a:bodyPr>
          <a:lstStyle/>
          <a:p>
            <a:r>
              <a:rPr lang="en-US" dirty="0" smtClean="0"/>
              <a:t>Conjugate pair</a:t>
            </a:r>
            <a:endParaRPr lang="en-US" dirty="0"/>
          </a:p>
        </p:txBody>
      </p:sp>
      <p:sp>
        <p:nvSpPr>
          <p:cNvPr id="14" name="TextBox 13"/>
          <p:cNvSpPr txBox="1"/>
          <p:nvPr/>
        </p:nvSpPr>
        <p:spPr>
          <a:xfrm>
            <a:off x="23813" y="1309985"/>
            <a:ext cx="2973490" cy="584776"/>
          </a:xfrm>
          <a:prstGeom prst="rect">
            <a:avLst/>
          </a:prstGeom>
          <a:noFill/>
          <a:ln>
            <a:solidFill>
              <a:srgbClr val="000000"/>
            </a:solidFill>
          </a:ln>
        </p:spPr>
        <p:txBody>
          <a:bodyPr wrap="none" rtlCol="0">
            <a:spAutoFit/>
          </a:bodyPr>
          <a:lstStyle/>
          <a:p>
            <a:r>
              <a:rPr lang="en-US" sz="1600" dirty="0" smtClean="0"/>
              <a:t>Matlab code for a pole-zero map:</a:t>
            </a:r>
          </a:p>
          <a:p>
            <a:r>
              <a:rPr lang="en-US" sz="1600" dirty="0">
                <a:latin typeface="Courier"/>
                <a:cs typeface="Courier"/>
              </a:rPr>
              <a:t>p</a:t>
            </a:r>
            <a:r>
              <a:rPr lang="en-US" sz="1600" dirty="0" smtClean="0">
                <a:latin typeface="Courier"/>
                <a:cs typeface="Courier"/>
              </a:rPr>
              <a:t>zmap(HAMISI_SS)</a:t>
            </a:r>
            <a:endParaRPr lang="en-US" sz="1600" dirty="0">
              <a:latin typeface="Courier"/>
              <a:cs typeface="Courier"/>
            </a:endParaRPr>
          </a:p>
        </p:txBody>
      </p:sp>
      <p:sp>
        <p:nvSpPr>
          <p:cNvPr id="15" name="TextBox 14"/>
          <p:cNvSpPr txBox="1"/>
          <p:nvPr/>
        </p:nvSpPr>
        <p:spPr>
          <a:xfrm>
            <a:off x="7094108" y="2276925"/>
            <a:ext cx="1884515" cy="1938992"/>
          </a:xfrm>
          <a:prstGeom prst="rect">
            <a:avLst/>
          </a:prstGeom>
          <a:noFill/>
        </p:spPr>
        <p:txBody>
          <a:bodyPr wrap="square" rtlCol="0">
            <a:spAutoFit/>
          </a:bodyPr>
          <a:lstStyle/>
          <a:p>
            <a:r>
              <a:rPr lang="en-US" sz="2000" dirty="0" smtClean="0"/>
              <a:t>Another way to characterize the system is to plot the eigenvalues (poles) in the complex plane</a:t>
            </a:r>
            <a:endParaRPr lang="en-US" sz="2000" dirty="0"/>
          </a:p>
        </p:txBody>
      </p:sp>
    </p:spTree>
    <p:extLst>
      <p:ext uri="{BB962C8B-B14F-4D97-AF65-F5344CB8AC3E}">
        <p14:creationId xmlns:p14="http://schemas.microsoft.com/office/powerpoint/2010/main" val="78237894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47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735989963"/>
              </p:ext>
            </p:extLst>
          </p:nvPr>
        </p:nvGraphicFramePr>
        <p:xfrm>
          <a:off x="6105525" y="1392238"/>
          <a:ext cx="2692400" cy="379412"/>
        </p:xfrm>
        <a:graphic>
          <a:graphicData uri="http://schemas.openxmlformats.org/presentationml/2006/ole">
            <mc:AlternateContent xmlns:mc="http://schemas.openxmlformats.org/markup-compatibility/2006">
              <mc:Choice xmlns:v="urn:schemas-microsoft-com:vml" Requires="v">
                <p:oleObj spid="_x0000_s462294" name="Equation" r:id="rId4" imgW="1447800" imgH="203200" progId="Equation.3">
                  <p:embed/>
                </p:oleObj>
              </mc:Choice>
              <mc:Fallback>
                <p:oleObj name="Equation" r:id="rId4" imgW="1447800" imgH="203200" progId="Equation.3">
                  <p:embed/>
                  <p:pic>
                    <p:nvPicPr>
                      <p:cNvPr id="0" name=""/>
                      <p:cNvPicPr/>
                      <p:nvPr/>
                    </p:nvPicPr>
                    <p:blipFill>
                      <a:blip r:embed="rId5"/>
                      <a:stretch>
                        <a:fillRect/>
                      </a:stretch>
                    </p:blipFill>
                    <p:spPr>
                      <a:xfrm>
                        <a:off x="6105525" y="1392238"/>
                        <a:ext cx="2692400" cy="379412"/>
                      </a:xfrm>
                      <a:prstGeom prst="rect">
                        <a:avLst/>
                      </a:prstGeom>
                    </p:spPr>
                  </p:pic>
                </p:oleObj>
              </mc:Fallback>
            </mc:AlternateContent>
          </a:graphicData>
        </a:graphic>
      </p:graphicFrame>
      <p:sp>
        <p:nvSpPr>
          <p:cNvPr id="8" name="Title 4"/>
          <p:cNvSpPr>
            <a:spLocks noGrp="1"/>
          </p:cNvSpPr>
          <p:nvPr>
            <p:ph type="title"/>
          </p:nvPr>
        </p:nvSpPr>
        <p:spPr>
          <a:xfrm>
            <a:off x="925080" y="34014"/>
            <a:ext cx="8229600" cy="1143000"/>
          </a:xfrm>
        </p:spPr>
        <p:txBody>
          <a:bodyPr>
            <a:normAutofit/>
          </a:bodyPr>
          <a:lstStyle/>
          <a:p>
            <a:r>
              <a:rPr lang="en-US" dirty="0" smtClean="0"/>
              <a:t>Example system – HAM ISI</a:t>
            </a:r>
            <a:endParaRPr lang="en-US" dirty="0"/>
          </a:p>
        </p:txBody>
      </p:sp>
      <p:grpSp>
        <p:nvGrpSpPr>
          <p:cNvPr id="9" name="Group 8"/>
          <p:cNvGrpSpPr/>
          <p:nvPr/>
        </p:nvGrpSpPr>
        <p:grpSpPr>
          <a:xfrm>
            <a:off x="23813" y="0"/>
            <a:ext cx="9144000" cy="1213015"/>
            <a:chOff x="23813" y="0"/>
            <a:chExt cx="9144000" cy="1213015"/>
          </a:xfrm>
        </p:grpSpPr>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1" name="Straight Connector 1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2" name="Picture 1" descr="ComplexPlane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4" name="TextBox 3"/>
          <p:cNvSpPr txBox="1"/>
          <p:nvPr/>
        </p:nvSpPr>
        <p:spPr>
          <a:xfrm>
            <a:off x="6321221" y="2360725"/>
            <a:ext cx="2822779" cy="369332"/>
          </a:xfrm>
          <a:prstGeom prst="rect">
            <a:avLst/>
          </a:prstGeom>
          <a:solidFill>
            <a:schemeClr val="bg1"/>
          </a:solidFill>
          <a:ln>
            <a:solidFill>
              <a:schemeClr val="tx1"/>
            </a:solidFill>
          </a:ln>
        </p:spPr>
        <p:txBody>
          <a:bodyPr wrap="square" rtlCol="0">
            <a:spAutoFit/>
          </a:bodyPr>
          <a:lstStyle/>
          <a:p>
            <a:r>
              <a:rPr lang="en-US" dirty="0" smtClean="0"/>
              <a:t>Radius = natural frequency</a:t>
            </a:r>
            <a:endParaRPr lang="en-US" dirty="0"/>
          </a:p>
        </p:txBody>
      </p:sp>
      <p:cxnSp>
        <p:nvCxnSpPr>
          <p:cNvPr id="7" name="Straight Arrow Connector 6"/>
          <p:cNvCxnSpPr/>
          <p:nvPr/>
        </p:nvCxnSpPr>
        <p:spPr>
          <a:xfrm flipH="1">
            <a:off x="5798488" y="2600019"/>
            <a:ext cx="522733" cy="2755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71247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48</a:t>
            </a:fld>
            <a:endParaRPr lang="en-US"/>
          </a:p>
        </p:txBody>
      </p:sp>
      <p:sp>
        <p:nvSpPr>
          <p:cNvPr id="8" name="Title 4"/>
          <p:cNvSpPr>
            <a:spLocks noGrp="1"/>
          </p:cNvSpPr>
          <p:nvPr>
            <p:ph type="title"/>
          </p:nvPr>
        </p:nvSpPr>
        <p:spPr>
          <a:xfrm>
            <a:off x="925080" y="34014"/>
            <a:ext cx="8229600" cy="1143000"/>
          </a:xfrm>
        </p:spPr>
        <p:txBody>
          <a:bodyPr>
            <a:normAutofit/>
          </a:bodyPr>
          <a:lstStyle/>
          <a:p>
            <a:r>
              <a:rPr lang="en-US" dirty="0" smtClean="0"/>
              <a:t>Example system – HAM ISI</a:t>
            </a:r>
            <a:endParaRPr lang="en-US" dirty="0"/>
          </a:p>
        </p:txBody>
      </p:sp>
      <p:grpSp>
        <p:nvGrpSpPr>
          <p:cNvPr id="9" name="Group 8"/>
          <p:cNvGrpSpPr/>
          <p:nvPr/>
        </p:nvGrpSpPr>
        <p:grpSpPr>
          <a:xfrm>
            <a:off x="23813" y="0"/>
            <a:ext cx="9144000" cy="1213015"/>
            <a:chOff x="23813" y="0"/>
            <a:chExt cx="9144000" cy="1213015"/>
          </a:xfrm>
        </p:grpSpPr>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1" name="Straight Connector 1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3" name="Object 12"/>
          <p:cNvGraphicFramePr>
            <a:graphicFrameLocks noChangeAspect="1"/>
          </p:cNvGraphicFramePr>
          <p:nvPr>
            <p:extLst>
              <p:ext uri="{D42A27DB-BD31-4B8C-83A1-F6EECF244321}">
                <p14:modId xmlns:p14="http://schemas.microsoft.com/office/powerpoint/2010/main" val="2524308811"/>
              </p:ext>
            </p:extLst>
          </p:nvPr>
        </p:nvGraphicFramePr>
        <p:xfrm>
          <a:off x="6105525" y="1392238"/>
          <a:ext cx="2692400" cy="379412"/>
        </p:xfrm>
        <a:graphic>
          <a:graphicData uri="http://schemas.openxmlformats.org/presentationml/2006/ole">
            <mc:AlternateContent xmlns:mc="http://schemas.openxmlformats.org/markup-compatibility/2006">
              <mc:Choice xmlns:v="urn:schemas-microsoft-com:vml" Requires="v">
                <p:oleObj spid="_x0000_s458206" name="Equation" r:id="rId5" imgW="1447800" imgH="203200" progId="Equation.3">
                  <p:embed/>
                </p:oleObj>
              </mc:Choice>
              <mc:Fallback>
                <p:oleObj name="Equation" r:id="rId5" imgW="1447800" imgH="203200" progId="Equation.3">
                  <p:embed/>
                  <p:pic>
                    <p:nvPicPr>
                      <p:cNvPr id="0" name=""/>
                      <p:cNvPicPr/>
                      <p:nvPr/>
                    </p:nvPicPr>
                    <p:blipFill>
                      <a:blip r:embed="rId6"/>
                      <a:stretch>
                        <a:fillRect/>
                      </a:stretch>
                    </p:blipFill>
                    <p:spPr>
                      <a:xfrm>
                        <a:off x="6105525" y="1392238"/>
                        <a:ext cx="2692400" cy="379412"/>
                      </a:xfrm>
                      <a:prstGeom prst="rect">
                        <a:avLst/>
                      </a:prstGeom>
                    </p:spPr>
                  </p:pic>
                </p:oleObj>
              </mc:Fallback>
            </mc:AlternateContent>
          </a:graphicData>
        </a:graphic>
      </p:graphicFrame>
      <p:pic>
        <p:nvPicPr>
          <p:cNvPr id="4" name="Picture 3" descr="ComplexPlane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14" name="TextBox 13"/>
          <p:cNvSpPr txBox="1"/>
          <p:nvPr/>
        </p:nvSpPr>
        <p:spPr>
          <a:xfrm>
            <a:off x="6321221" y="2360725"/>
            <a:ext cx="2822779" cy="369332"/>
          </a:xfrm>
          <a:prstGeom prst="rect">
            <a:avLst/>
          </a:prstGeom>
          <a:solidFill>
            <a:schemeClr val="bg1"/>
          </a:solidFill>
          <a:ln>
            <a:solidFill>
              <a:schemeClr val="tx1"/>
            </a:solidFill>
          </a:ln>
        </p:spPr>
        <p:txBody>
          <a:bodyPr wrap="square" rtlCol="0">
            <a:spAutoFit/>
          </a:bodyPr>
          <a:lstStyle/>
          <a:p>
            <a:r>
              <a:rPr lang="en-US" dirty="0" smtClean="0"/>
              <a:t>Radius = natural frequency</a:t>
            </a:r>
            <a:endParaRPr lang="en-US" dirty="0"/>
          </a:p>
        </p:txBody>
      </p:sp>
      <p:cxnSp>
        <p:nvCxnSpPr>
          <p:cNvPr id="15" name="Straight Arrow Connector 14"/>
          <p:cNvCxnSpPr/>
          <p:nvPr/>
        </p:nvCxnSpPr>
        <p:spPr>
          <a:xfrm flipH="1">
            <a:off x="5798488" y="2600019"/>
            <a:ext cx="522733" cy="2755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798488" y="3699309"/>
            <a:ext cx="2822779" cy="646331"/>
          </a:xfrm>
          <a:prstGeom prst="rect">
            <a:avLst/>
          </a:prstGeom>
          <a:solidFill>
            <a:schemeClr val="bg1"/>
          </a:solidFill>
          <a:ln>
            <a:solidFill>
              <a:schemeClr val="tx1"/>
            </a:solidFill>
          </a:ln>
        </p:spPr>
        <p:txBody>
          <a:bodyPr wrap="square" rtlCol="0">
            <a:spAutoFit/>
          </a:bodyPr>
          <a:lstStyle/>
          <a:p>
            <a:r>
              <a:rPr lang="en-US" dirty="0"/>
              <a:t>s</a:t>
            </a:r>
            <a:r>
              <a:rPr lang="en-US" dirty="0" smtClean="0"/>
              <a:t>in(angle)= damping ratio</a:t>
            </a:r>
          </a:p>
          <a:p>
            <a:r>
              <a:rPr lang="en-US" dirty="0" smtClean="0"/>
              <a:t>Q = 1/(2*damping ratio)</a:t>
            </a:r>
            <a:endParaRPr lang="en-US" dirty="0"/>
          </a:p>
        </p:txBody>
      </p:sp>
      <p:cxnSp>
        <p:nvCxnSpPr>
          <p:cNvPr id="17" name="Straight Arrow Connector 16"/>
          <p:cNvCxnSpPr>
            <a:stCxn id="16" idx="1"/>
          </p:cNvCxnSpPr>
          <p:nvPr/>
        </p:nvCxnSpPr>
        <p:spPr>
          <a:xfrm flipH="1" flipV="1">
            <a:off x="4612434" y="3306937"/>
            <a:ext cx="1186054" cy="715538"/>
          </a:xfrm>
          <a:prstGeom prst="straightConnector1">
            <a:avLst/>
          </a:prstGeom>
          <a:ln>
            <a:solidFill>
              <a:srgbClr val="DD00C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047398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49</a:t>
            </a:fld>
            <a:endParaRPr lang="en-US"/>
          </a:p>
        </p:txBody>
      </p:sp>
      <p:sp>
        <p:nvSpPr>
          <p:cNvPr id="8" name="Title 4"/>
          <p:cNvSpPr>
            <a:spLocks noGrp="1"/>
          </p:cNvSpPr>
          <p:nvPr>
            <p:ph type="title"/>
          </p:nvPr>
        </p:nvSpPr>
        <p:spPr>
          <a:xfrm>
            <a:off x="925080" y="34014"/>
            <a:ext cx="8229600" cy="1143000"/>
          </a:xfrm>
        </p:spPr>
        <p:txBody>
          <a:bodyPr>
            <a:normAutofit/>
          </a:bodyPr>
          <a:lstStyle/>
          <a:p>
            <a:r>
              <a:rPr lang="en-US" dirty="0" smtClean="0"/>
              <a:t>Example system – HAM ISI</a:t>
            </a:r>
            <a:endParaRPr lang="en-US" dirty="0"/>
          </a:p>
        </p:txBody>
      </p:sp>
      <p:grpSp>
        <p:nvGrpSpPr>
          <p:cNvPr id="9" name="Group 8"/>
          <p:cNvGrpSpPr/>
          <p:nvPr/>
        </p:nvGrpSpPr>
        <p:grpSpPr>
          <a:xfrm>
            <a:off x="23813" y="0"/>
            <a:ext cx="9144000" cy="1213015"/>
            <a:chOff x="23813" y="0"/>
            <a:chExt cx="9144000" cy="1213015"/>
          </a:xfrm>
        </p:grpSpPr>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1" name="Straight Connector 1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3" name="Object 12"/>
          <p:cNvGraphicFramePr>
            <a:graphicFrameLocks noChangeAspect="1"/>
          </p:cNvGraphicFramePr>
          <p:nvPr>
            <p:extLst>
              <p:ext uri="{D42A27DB-BD31-4B8C-83A1-F6EECF244321}">
                <p14:modId xmlns:p14="http://schemas.microsoft.com/office/powerpoint/2010/main" val="143820286"/>
              </p:ext>
            </p:extLst>
          </p:nvPr>
        </p:nvGraphicFramePr>
        <p:xfrm>
          <a:off x="6188075" y="1392238"/>
          <a:ext cx="2527300" cy="379412"/>
        </p:xfrm>
        <a:graphic>
          <a:graphicData uri="http://schemas.openxmlformats.org/presentationml/2006/ole">
            <mc:AlternateContent xmlns:mc="http://schemas.openxmlformats.org/markup-compatibility/2006">
              <mc:Choice xmlns:v="urn:schemas-microsoft-com:vml" Requires="v">
                <p:oleObj spid="_x0000_s586921" name="Equation" r:id="rId5" imgW="1358900" imgH="203200" progId="Equation.3">
                  <p:embed/>
                </p:oleObj>
              </mc:Choice>
              <mc:Fallback>
                <p:oleObj name="Equation" r:id="rId5" imgW="1358900" imgH="203200" progId="Equation.3">
                  <p:embed/>
                  <p:pic>
                    <p:nvPicPr>
                      <p:cNvPr id="0" name=""/>
                      <p:cNvPicPr/>
                      <p:nvPr/>
                    </p:nvPicPr>
                    <p:blipFill>
                      <a:blip r:embed="rId6"/>
                      <a:stretch>
                        <a:fillRect/>
                      </a:stretch>
                    </p:blipFill>
                    <p:spPr>
                      <a:xfrm>
                        <a:off x="6188075" y="1392238"/>
                        <a:ext cx="2527300" cy="379412"/>
                      </a:xfrm>
                      <a:prstGeom prst="rect">
                        <a:avLst/>
                      </a:prstGeom>
                    </p:spPr>
                  </p:pic>
                </p:oleObj>
              </mc:Fallback>
            </mc:AlternateContent>
          </a:graphicData>
        </a:graphic>
      </p:graphicFrame>
      <p:pic>
        <p:nvPicPr>
          <p:cNvPr id="2" name="Picture 1" descr="ComplexPlane4.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pic>
        <p:nvPicPr>
          <p:cNvPr id="5" name="Picture 4" descr="ImpulseResponse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7168" y="3853314"/>
            <a:ext cx="3599632" cy="2002295"/>
          </a:xfrm>
          <a:prstGeom prst="rect">
            <a:avLst/>
          </a:prstGeom>
        </p:spPr>
      </p:pic>
    </p:spTree>
    <p:extLst>
      <p:ext uri="{BB962C8B-B14F-4D97-AF65-F5344CB8AC3E}">
        <p14:creationId xmlns:p14="http://schemas.microsoft.com/office/powerpoint/2010/main" val="29071787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Lecture 1</a:t>
            </a:r>
            <a:endParaRPr lang="en-US" dirty="0"/>
          </a:p>
        </p:txBody>
      </p:sp>
      <p:sp>
        <p:nvSpPr>
          <p:cNvPr id="6" name="Subtitle 5"/>
          <p:cNvSpPr>
            <a:spLocks noGrp="1"/>
          </p:cNvSpPr>
          <p:nvPr>
            <p:ph type="subTitle" idx="1"/>
          </p:nvPr>
        </p:nvSpPr>
        <p:spPr/>
        <p:txBody>
          <a:bodyPr/>
          <a:lstStyle/>
          <a:p>
            <a:r>
              <a:rPr lang="en-US" dirty="0" smtClean="0"/>
              <a:t>Introduction to Controls &amp; </a:t>
            </a:r>
          </a:p>
          <a:p>
            <a:r>
              <a:rPr lang="en-US" dirty="0" smtClean="0"/>
              <a:t>System Modeling</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5</a:t>
            </a:fld>
            <a:endParaRPr lang="en-US"/>
          </a:p>
        </p:txBody>
      </p:sp>
    </p:spTree>
    <p:extLst>
      <p:ext uri="{BB962C8B-B14F-4D97-AF65-F5344CB8AC3E}">
        <p14:creationId xmlns:p14="http://schemas.microsoft.com/office/powerpoint/2010/main" val="221447078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50</a:t>
            </a:fld>
            <a:endParaRPr lang="en-US"/>
          </a:p>
        </p:txBody>
      </p:sp>
      <p:sp>
        <p:nvSpPr>
          <p:cNvPr id="8" name="Title 4"/>
          <p:cNvSpPr>
            <a:spLocks noGrp="1"/>
          </p:cNvSpPr>
          <p:nvPr>
            <p:ph type="title"/>
          </p:nvPr>
        </p:nvSpPr>
        <p:spPr>
          <a:xfrm>
            <a:off x="925080" y="34014"/>
            <a:ext cx="8229600" cy="1143000"/>
          </a:xfrm>
        </p:spPr>
        <p:txBody>
          <a:bodyPr>
            <a:normAutofit/>
          </a:bodyPr>
          <a:lstStyle/>
          <a:p>
            <a:r>
              <a:rPr lang="en-US" dirty="0" smtClean="0"/>
              <a:t>Example system – HAM ISI</a:t>
            </a:r>
            <a:endParaRPr lang="en-US" dirty="0"/>
          </a:p>
        </p:txBody>
      </p:sp>
      <p:grpSp>
        <p:nvGrpSpPr>
          <p:cNvPr id="9" name="Group 8"/>
          <p:cNvGrpSpPr/>
          <p:nvPr/>
        </p:nvGrpSpPr>
        <p:grpSpPr>
          <a:xfrm>
            <a:off x="23813" y="0"/>
            <a:ext cx="9144000" cy="1213015"/>
            <a:chOff x="23813" y="0"/>
            <a:chExt cx="9144000" cy="1213015"/>
          </a:xfrm>
        </p:grpSpPr>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1" name="Straight Connector 1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3" name="Object 12"/>
          <p:cNvGraphicFramePr>
            <a:graphicFrameLocks noChangeAspect="1"/>
          </p:cNvGraphicFramePr>
          <p:nvPr>
            <p:extLst>
              <p:ext uri="{D42A27DB-BD31-4B8C-83A1-F6EECF244321}">
                <p14:modId xmlns:p14="http://schemas.microsoft.com/office/powerpoint/2010/main" val="728694813"/>
              </p:ext>
            </p:extLst>
          </p:nvPr>
        </p:nvGraphicFramePr>
        <p:xfrm>
          <a:off x="6435725" y="1392238"/>
          <a:ext cx="2032000" cy="379412"/>
        </p:xfrm>
        <a:graphic>
          <a:graphicData uri="http://schemas.openxmlformats.org/presentationml/2006/ole">
            <mc:AlternateContent xmlns:mc="http://schemas.openxmlformats.org/markup-compatibility/2006">
              <mc:Choice xmlns:v="urn:schemas-microsoft-com:vml" Requires="v">
                <p:oleObj spid="_x0000_s587944" name="Equation" r:id="rId5" imgW="1092200" imgH="203200" progId="Equation.3">
                  <p:embed/>
                </p:oleObj>
              </mc:Choice>
              <mc:Fallback>
                <p:oleObj name="Equation" r:id="rId5" imgW="1092200" imgH="203200" progId="Equation.3">
                  <p:embed/>
                  <p:pic>
                    <p:nvPicPr>
                      <p:cNvPr id="0" name=""/>
                      <p:cNvPicPr/>
                      <p:nvPr/>
                    </p:nvPicPr>
                    <p:blipFill>
                      <a:blip r:embed="rId6"/>
                      <a:stretch>
                        <a:fillRect/>
                      </a:stretch>
                    </p:blipFill>
                    <p:spPr>
                      <a:xfrm>
                        <a:off x="6435725" y="1392238"/>
                        <a:ext cx="2032000" cy="379412"/>
                      </a:xfrm>
                      <a:prstGeom prst="rect">
                        <a:avLst/>
                      </a:prstGeom>
                    </p:spPr>
                  </p:pic>
                </p:oleObj>
              </mc:Fallback>
            </mc:AlternateContent>
          </a:graphicData>
        </a:graphic>
      </p:graphicFrame>
      <p:pic>
        <p:nvPicPr>
          <p:cNvPr id="4" name="Picture 3" descr="ComplexPlane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pic>
        <p:nvPicPr>
          <p:cNvPr id="6" name="Picture 5" descr="ImpulseResponse3.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4064" y="3849624"/>
            <a:ext cx="3600065" cy="2002536"/>
          </a:xfrm>
          <a:prstGeom prst="rect">
            <a:avLst/>
          </a:prstGeom>
        </p:spPr>
      </p:pic>
    </p:spTree>
    <p:extLst>
      <p:ext uri="{BB962C8B-B14F-4D97-AF65-F5344CB8AC3E}">
        <p14:creationId xmlns:p14="http://schemas.microsoft.com/office/powerpoint/2010/main" val="383846151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lexPlane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1650"/>
            <a:ext cx="9144000" cy="5086350"/>
          </a:xfrm>
          <a:prstGeom prst="rect">
            <a:avLst/>
          </a:prstGeom>
        </p:spPr>
      </p:pic>
      <p:sp>
        <p:nvSpPr>
          <p:cNvPr id="6" name="Rectangle 5"/>
          <p:cNvSpPr/>
          <p:nvPr/>
        </p:nvSpPr>
        <p:spPr>
          <a:xfrm>
            <a:off x="4744217" y="2144717"/>
            <a:ext cx="2096561" cy="4160520"/>
          </a:xfrm>
          <a:prstGeom prst="rect">
            <a:avLst/>
          </a:prstGeom>
          <a:solidFill>
            <a:schemeClr val="bg1">
              <a:lumMod val="50000"/>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22033EDB-169B-9A40-BDA9-44EE0641E66E}" type="slidenum">
              <a:rPr lang="en-US" smtClean="0"/>
              <a:t>51</a:t>
            </a:fld>
            <a:endParaRPr lang="en-US"/>
          </a:p>
        </p:txBody>
      </p:sp>
      <p:sp>
        <p:nvSpPr>
          <p:cNvPr id="8" name="Title 4"/>
          <p:cNvSpPr>
            <a:spLocks noGrp="1"/>
          </p:cNvSpPr>
          <p:nvPr>
            <p:ph type="title"/>
          </p:nvPr>
        </p:nvSpPr>
        <p:spPr>
          <a:xfrm>
            <a:off x="925080" y="34014"/>
            <a:ext cx="8229600" cy="1143000"/>
          </a:xfrm>
        </p:spPr>
        <p:txBody>
          <a:bodyPr>
            <a:normAutofit/>
          </a:bodyPr>
          <a:lstStyle/>
          <a:p>
            <a:r>
              <a:rPr lang="en-US" dirty="0" smtClean="0"/>
              <a:t>Example system – HAM ISI</a:t>
            </a:r>
            <a:endParaRPr lang="en-US" dirty="0"/>
          </a:p>
        </p:txBody>
      </p:sp>
      <p:grpSp>
        <p:nvGrpSpPr>
          <p:cNvPr id="9" name="Group 8"/>
          <p:cNvGrpSpPr/>
          <p:nvPr/>
        </p:nvGrpSpPr>
        <p:grpSpPr>
          <a:xfrm>
            <a:off x="23813" y="0"/>
            <a:ext cx="9144000" cy="1213015"/>
            <a:chOff x="23813" y="0"/>
            <a:chExt cx="9144000" cy="1213015"/>
          </a:xfrm>
        </p:grpSpPr>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1" name="Straight Connector 1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3" name="Object 12"/>
          <p:cNvGraphicFramePr>
            <a:graphicFrameLocks noChangeAspect="1"/>
          </p:cNvGraphicFramePr>
          <p:nvPr>
            <p:extLst>
              <p:ext uri="{D42A27DB-BD31-4B8C-83A1-F6EECF244321}">
                <p14:modId xmlns:p14="http://schemas.microsoft.com/office/powerpoint/2010/main" val="4218394362"/>
              </p:ext>
            </p:extLst>
          </p:nvPr>
        </p:nvGraphicFramePr>
        <p:xfrm>
          <a:off x="6105525" y="1392238"/>
          <a:ext cx="2692400" cy="379412"/>
        </p:xfrm>
        <a:graphic>
          <a:graphicData uri="http://schemas.openxmlformats.org/presentationml/2006/ole">
            <mc:AlternateContent xmlns:mc="http://schemas.openxmlformats.org/markup-compatibility/2006">
              <mc:Choice xmlns:v="urn:schemas-microsoft-com:vml" Requires="v">
                <p:oleObj spid="_x0000_s466377" name="Equation" r:id="rId6" imgW="1447800" imgH="203200" progId="Equation.3">
                  <p:embed/>
                </p:oleObj>
              </mc:Choice>
              <mc:Fallback>
                <p:oleObj name="Equation" r:id="rId6" imgW="1447800" imgH="203200" progId="Equation.3">
                  <p:embed/>
                  <p:pic>
                    <p:nvPicPr>
                      <p:cNvPr id="0" name=""/>
                      <p:cNvPicPr/>
                      <p:nvPr/>
                    </p:nvPicPr>
                    <p:blipFill>
                      <a:blip r:embed="rId7"/>
                      <a:stretch>
                        <a:fillRect/>
                      </a:stretch>
                    </p:blipFill>
                    <p:spPr>
                      <a:xfrm>
                        <a:off x="6105525" y="1392238"/>
                        <a:ext cx="2692400" cy="379412"/>
                      </a:xfrm>
                      <a:prstGeom prst="rect">
                        <a:avLst/>
                      </a:prstGeom>
                    </p:spPr>
                  </p:pic>
                </p:oleObj>
              </mc:Fallback>
            </mc:AlternateContent>
          </a:graphicData>
        </a:graphic>
      </p:graphicFrame>
      <p:sp>
        <p:nvSpPr>
          <p:cNvPr id="14" name="TextBox 13"/>
          <p:cNvSpPr txBox="1"/>
          <p:nvPr/>
        </p:nvSpPr>
        <p:spPr>
          <a:xfrm>
            <a:off x="6321221" y="2360725"/>
            <a:ext cx="2822779" cy="369332"/>
          </a:xfrm>
          <a:prstGeom prst="rect">
            <a:avLst/>
          </a:prstGeom>
          <a:solidFill>
            <a:schemeClr val="bg1"/>
          </a:solidFill>
          <a:ln>
            <a:solidFill>
              <a:schemeClr val="tx1"/>
            </a:solidFill>
          </a:ln>
        </p:spPr>
        <p:txBody>
          <a:bodyPr wrap="square" rtlCol="0">
            <a:spAutoFit/>
          </a:bodyPr>
          <a:lstStyle/>
          <a:p>
            <a:r>
              <a:rPr lang="en-US" dirty="0" smtClean="0"/>
              <a:t>Radius = natural frequency</a:t>
            </a:r>
            <a:endParaRPr lang="en-US" dirty="0"/>
          </a:p>
        </p:txBody>
      </p:sp>
      <p:cxnSp>
        <p:nvCxnSpPr>
          <p:cNvPr id="15" name="Straight Arrow Connector 14"/>
          <p:cNvCxnSpPr/>
          <p:nvPr/>
        </p:nvCxnSpPr>
        <p:spPr>
          <a:xfrm flipH="1">
            <a:off x="5798488" y="2600019"/>
            <a:ext cx="522733" cy="2755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798488" y="3699309"/>
            <a:ext cx="2822779" cy="646331"/>
          </a:xfrm>
          <a:prstGeom prst="rect">
            <a:avLst/>
          </a:prstGeom>
          <a:solidFill>
            <a:schemeClr val="bg1"/>
          </a:solidFill>
          <a:ln>
            <a:solidFill>
              <a:schemeClr val="tx1"/>
            </a:solidFill>
          </a:ln>
        </p:spPr>
        <p:txBody>
          <a:bodyPr wrap="square" rtlCol="0">
            <a:spAutoFit/>
          </a:bodyPr>
          <a:lstStyle/>
          <a:p>
            <a:r>
              <a:rPr lang="en-US" dirty="0"/>
              <a:t>s</a:t>
            </a:r>
            <a:r>
              <a:rPr lang="en-US" dirty="0" smtClean="0"/>
              <a:t>in(angle)= damping ratio</a:t>
            </a:r>
          </a:p>
          <a:p>
            <a:r>
              <a:rPr lang="en-US" dirty="0" smtClean="0"/>
              <a:t>Q = 1/(2*damping ratio)</a:t>
            </a:r>
            <a:endParaRPr lang="en-US" dirty="0"/>
          </a:p>
        </p:txBody>
      </p:sp>
      <p:cxnSp>
        <p:nvCxnSpPr>
          <p:cNvPr id="17" name="Straight Arrow Connector 16"/>
          <p:cNvCxnSpPr>
            <a:stCxn id="16" idx="1"/>
          </p:cNvCxnSpPr>
          <p:nvPr/>
        </p:nvCxnSpPr>
        <p:spPr>
          <a:xfrm flipH="1" flipV="1">
            <a:off x="4612434" y="3306937"/>
            <a:ext cx="1186054" cy="715538"/>
          </a:xfrm>
          <a:prstGeom prst="straightConnector1">
            <a:avLst/>
          </a:prstGeom>
          <a:ln>
            <a:solidFill>
              <a:srgbClr val="DD00CF"/>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951517" y="4567110"/>
            <a:ext cx="2308016" cy="1569660"/>
          </a:xfrm>
          <a:prstGeom prst="rect">
            <a:avLst/>
          </a:prstGeom>
          <a:solidFill>
            <a:schemeClr val="bg1"/>
          </a:solidFill>
          <a:ln>
            <a:solidFill>
              <a:schemeClr val="tx1"/>
            </a:solidFill>
          </a:ln>
        </p:spPr>
        <p:txBody>
          <a:bodyPr wrap="square" rtlCol="0">
            <a:spAutoFit/>
          </a:bodyPr>
          <a:lstStyle/>
          <a:p>
            <a:r>
              <a:rPr lang="en-US" sz="2400" dirty="0" smtClean="0"/>
              <a:t>Poles must be in the left half plane (LHP) for stability!</a:t>
            </a:r>
            <a:endParaRPr lang="en-US" sz="2400" dirty="0"/>
          </a:p>
        </p:txBody>
      </p:sp>
      <p:sp>
        <p:nvSpPr>
          <p:cNvPr id="18" name="TextBox 17"/>
          <p:cNvSpPr txBox="1"/>
          <p:nvPr/>
        </p:nvSpPr>
        <p:spPr>
          <a:xfrm>
            <a:off x="23813" y="1309985"/>
            <a:ext cx="2973490" cy="584776"/>
          </a:xfrm>
          <a:prstGeom prst="rect">
            <a:avLst/>
          </a:prstGeom>
          <a:noFill/>
          <a:ln>
            <a:solidFill>
              <a:srgbClr val="000000"/>
            </a:solidFill>
          </a:ln>
        </p:spPr>
        <p:txBody>
          <a:bodyPr wrap="none" rtlCol="0">
            <a:spAutoFit/>
          </a:bodyPr>
          <a:lstStyle/>
          <a:p>
            <a:r>
              <a:rPr lang="en-US" sz="1600" dirty="0" smtClean="0"/>
              <a:t>Matlab code for a pole-zero map:</a:t>
            </a:r>
          </a:p>
          <a:p>
            <a:r>
              <a:rPr lang="en-US" sz="1600" dirty="0">
                <a:latin typeface="Courier"/>
                <a:cs typeface="Courier"/>
              </a:rPr>
              <a:t>p</a:t>
            </a:r>
            <a:r>
              <a:rPr lang="en-US" sz="1600" dirty="0" smtClean="0">
                <a:latin typeface="Courier"/>
                <a:cs typeface="Courier"/>
              </a:rPr>
              <a:t>zmap(HAMISI_SS)</a:t>
            </a:r>
            <a:endParaRPr lang="en-US" sz="1600" dirty="0">
              <a:latin typeface="Courier"/>
              <a:cs typeface="Courier"/>
            </a:endParaRPr>
          </a:p>
        </p:txBody>
      </p:sp>
    </p:spTree>
    <p:extLst>
      <p:ext uri="{BB962C8B-B14F-4D97-AF65-F5344CB8AC3E}">
        <p14:creationId xmlns:p14="http://schemas.microsoft.com/office/powerpoint/2010/main" val="263970873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52</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393883354"/>
              </p:ext>
            </p:extLst>
          </p:nvPr>
        </p:nvGraphicFramePr>
        <p:xfrm>
          <a:off x="457200" y="2202091"/>
          <a:ext cx="2813050" cy="1181100"/>
        </p:xfrm>
        <a:graphic>
          <a:graphicData uri="http://schemas.openxmlformats.org/presentationml/2006/ole">
            <mc:AlternateContent xmlns:mc="http://schemas.openxmlformats.org/markup-compatibility/2006">
              <mc:Choice xmlns:v="urn:schemas-microsoft-com:vml" Requires="v">
                <p:oleObj spid="_x0000_s514926" name="Equation" r:id="rId4" imgW="1028700" imgH="431800" progId="Equation.3">
                  <p:embed/>
                </p:oleObj>
              </mc:Choice>
              <mc:Fallback>
                <p:oleObj name="Equation" r:id="rId4" imgW="1028700" imgH="431800" progId="Equation.3">
                  <p:embed/>
                  <p:pic>
                    <p:nvPicPr>
                      <p:cNvPr id="0" name=""/>
                      <p:cNvPicPr/>
                      <p:nvPr/>
                    </p:nvPicPr>
                    <p:blipFill>
                      <a:blip r:embed="rId5"/>
                      <a:stretch>
                        <a:fillRect/>
                      </a:stretch>
                    </p:blipFill>
                    <p:spPr>
                      <a:xfrm>
                        <a:off x="457200" y="2202091"/>
                        <a:ext cx="2813050" cy="1181100"/>
                      </a:xfrm>
                      <a:prstGeom prst="rect">
                        <a:avLst/>
                      </a:prstGeom>
                    </p:spPr>
                  </p:pic>
                </p:oleObj>
              </mc:Fallback>
            </mc:AlternateContent>
          </a:graphicData>
        </a:graphic>
      </p:graphicFrame>
      <p:sp>
        <p:nvSpPr>
          <p:cNvPr id="6" name="Right Arrow 5"/>
          <p:cNvSpPr/>
          <p:nvPr/>
        </p:nvSpPr>
        <p:spPr>
          <a:xfrm>
            <a:off x="3818567" y="3147564"/>
            <a:ext cx="834305" cy="3075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371138902"/>
              </p:ext>
            </p:extLst>
          </p:nvPr>
        </p:nvGraphicFramePr>
        <p:xfrm>
          <a:off x="3674803" y="2279682"/>
          <a:ext cx="1133475" cy="785813"/>
        </p:xfrm>
        <a:graphic>
          <a:graphicData uri="http://schemas.openxmlformats.org/presentationml/2006/ole">
            <mc:AlternateContent xmlns:mc="http://schemas.openxmlformats.org/markup-compatibility/2006">
              <mc:Choice xmlns:v="urn:schemas-microsoft-com:vml" Requires="v">
                <p:oleObj spid="_x0000_s514927" name="Equation" r:id="rId6" imgW="609600" imgH="419100" progId="Equation.3">
                  <p:embed/>
                </p:oleObj>
              </mc:Choice>
              <mc:Fallback>
                <p:oleObj name="Equation" r:id="rId6" imgW="609600" imgH="419100" progId="Equation.3">
                  <p:embed/>
                  <p:pic>
                    <p:nvPicPr>
                      <p:cNvPr id="0" name=""/>
                      <p:cNvPicPr/>
                      <p:nvPr/>
                    </p:nvPicPr>
                    <p:blipFill>
                      <a:blip r:embed="rId7"/>
                      <a:stretch>
                        <a:fillRect/>
                      </a:stretch>
                    </p:blipFill>
                    <p:spPr>
                      <a:xfrm>
                        <a:off x="3674803" y="2279682"/>
                        <a:ext cx="1133475" cy="78581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32972429"/>
              </p:ext>
            </p:extLst>
          </p:nvPr>
        </p:nvGraphicFramePr>
        <p:xfrm>
          <a:off x="1973263" y="3703638"/>
          <a:ext cx="7085012" cy="1285875"/>
        </p:xfrm>
        <a:graphic>
          <a:graphicData uri="http://schemas.openxmlformats.org/presentationml/2006/ole">
            <mc:AlternateContent xmlns:mc="http://schemas.openxmlformats.org/markup-compatibility/2006">
              <mc:Choice xmlns:v="urn:schemas-microsoft-com:vml" Requires="v">
                <p:oleObj spid="_x0000_s514928" name="Equation" r:id="rId8" imgW="2590800" imgH="469900" progId="Equation.3">
                  <p:embed/>
                </p:oleObj>
              </mc:Choice>
              <mc:Fallback>
                <p:oleObj name="Equation" r:id="rId8" imgW="2590800" imgH="469900" progId="Equation.3">
                  <p:embed/>
                  <p:pic>
                    <p:nvPicPr>
                      <p:cNvPr id="0" name=""/>
                      <p:cNvPicPr/>
                      <p:nvPr/>
                    </p:nvPicPr>
                    <p:blipFill>
                      <a:blip r:embed="rId9"/>
                      <a:stretch>
                        <a:fillRect/>
                      </a:stretch>
                    </p:blipFill>
                    <p:spPr>
                      <a:xfrm>
                        <a:off x="1973263" y="3703638"/>
                        <a:ext cx="7085012" cy="1285875"/>
                      </a:xfrm>
                      <a:prstGeom prst="rect">
                        <a:avLst/>
                      </a:prstGeom>
                    </p:spPr>
                  </p:pic>
                </p:oleObj>
              </mc:Fallback>
            </mc:AlternateContent>
          </a:graphicData>
        </a:graphic>
      </p:graphicFrame>
      <p:grpSp>
        <p:nvGrpSpPr>
          <p:cNvPr id="10" name="Group 9"/>
          <p:cNvGrpSpPr/>
          <p:nvPr/>
        </p:nvGrpSpPr>
        <p:grpSpPr>
          <a:xfrm>
            <a:off x="23813" y="0"/>
            <a:ext cx="9144000" cy="1213015"/>
            <a:chOff x="23813" y="0"/>
            <a:chExt cx="9144000" cy="1213015"/>
          </a:xfrm>
        </p:grpSpPr>
        <p:pic>
          <p:nvPicPr>
            <p:cNvPr id="11"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2" name="Straight Connector 11"/>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3" name="Title 4"/>
          <p:cNvSpPr>
            <a:spLocks noGrp="1"/>
          </p:cNvSpPr>
          <p:nvPr>
            <p:ph type="title"/>
          </p:nvPr>
        </p:nvSpPr>
        <p:spPr>
          <a:xfrm>
            <a:off x="925080" y="34014"/>
            <a:ext cx="8229600" cy="1143000"/>
          </a:xfrm>
        </p:spPr>
        <p:txBody>
          <a:bodyPr>
            <a:normAutofit/>
          </a:bodyPr>
          <a:lstStyle/>
          <a:p>
            <a:r>
              <a:rPr lang="en-US" dirty="0" smtClean="0"/>
              <a:t>Example system – HAM ISI</a:t>
            </a:r>
            <a:endParaRPr lang="en-US" dirty="0"/>
          </a:p>
        </p:txBody>
      </p:sp>
      <p:sp>
        <p:nvSpPr>
          <p:cNvPr id="14" name="TextBox 13"/>
          <p:cNvSpPr txBox="1"/>
          <p:nvPr/>
        </p:nvSpPr>
        <p:spPr>
          <a:xfrm>
            <a:off x="283946" y="5077049"/>
            <a:ext cx="2617874" cy="461665"/>
          </a:xfrm>
          <a:prstGeom prst="rect">
            <a:avLst/>
          </a:prstGeom>
          <a:noFill/>
        </p:spPr>
        <p:txBody>
          <a:bodyPr wrap="none" rtlCol="0">
            <a:spAutoFit/>
          </a:bodyPr>
          <a:lstStyle/>
          <a:p>
            <a:r>
              <a:rPr lang="en-US" sz="2400" dirty="0" smtClean="0"/>
              <a:t>Poles of the system</a:t>
            </a:r>
            <a:endParaRPr lang="en-US" sz="2400" dirty="0"/>
          </a:p>
        </p:txBody>
      </p:sp>
      <p:graphicFrame>
        <p:nvGraphicFramePr>
          <p:cNvPr id="15" name="Object 14"/>
          <p:cNvGraphicFramePr>
            <a:graphicFrameLocks noChangeAspect="1"/>
          </p:cNvGraphicFramePr>
          <p:nvPr>
            <p:extLst>
              <p:ext uri="{D42A27DB-BD31-4B8C-83A1-F6EECF244321}">
                <p14:modId xmlns:p14="http://schemas.microsoft.com/office/powerpoint/2010/main" val="3995143531"/>
              </p:ext>
            </p:extLst>
          </p:nvPr>
        </p:nvGraphicFramePr>
        <p:xfrm>
          <a:off x="173038" y="5589509"/>
          <a:ext cx="5005387" cy="427037"/>
        </p:xfrm>
        <a:graphic>
          <a:graphicData uri="http://schemas.openxmlformats.org/presentationml/2006/ole">
            <mc:AlternateContent xmlns:mc="http://schemas.openxmlformats.org/markup-compatibility/2006">
              <mc:Choice xmlns:v="urn:schemas-microsoft-com:vml" Requires="v">
                <p:oleObj spid="_x0000_s514929" name="Equation" r:id="rId11" imgW="2692400" imgH="228600" progId="Equation.3">
                  <p:embed/>
                </p:oleObj>
              </mc:Choice>
              <mc:Fallback>
                <p:oleObj name="Equation" r:id="rId11" imgW="2692400" imgH="228600" progId="Equation.3">
                  <p:embed/>
                  <p:pic>
                    <p:nvPicPr>
                      <p:cNvPr id="0" name=""/>
                      <p:cNvPicPr/>
                      <p:nvPr/>
                    </p:nvPicPr>
                    <p:blipFill>
                      <a:blip r:embed="rId12"/>
                      <a:stretch>
                        <a:fillRect/>
                      </a:stretch>
                    </p:blipFill>
                    <p:spPr>
                      <a:xfrm>
                        <a:off x="173038" y="5589509"/>
                        <a:ext cx="5005387" cy="427037"/>
                      </a:xfrm>
                      <a:prstGeom prst="rect">
                        <a:avLst/>
                      </a:prstGeom>
                    </p:spPr>
                  </p:pic>
                </p:oleObj>
              </mc:Fallback>
            </mc:AlternateContent>
          </a:graphicData>
        </a:graphic>
      </p:graphicFrame>
      <p:sp>
        <p:nvSpPr>
          <p:cNvPr id="16" name="TextBox 15"/>
          <p:cNvSpPr txBox="1"/>
          <p:nvPr/>
        </p:nvSpPr>
        <p:spPr>
          <a:xfrm>
            <a:off x="4985369" y="2359254"/>
            <a:ext cx="4230545" cy="646331"/>
          </a:xfrm>
          <a:prstGeom prst="rect">
            <a:avLst/>
          </a:prstGeom>
          <a:noFill/>
        </p:spPr>
        <p:txBody>
          <a:bodyPr wrap="none" rtlCol="0">
            <a:spAutoFit/>
          </a:bodyPr>
          <a:lstStyle/>
          <a:p>
            <a:r>
              <a:rPr lang="en-US" dirty="0" smtClean="0"/>
              <a:t>This substitution converts the </a:t>
            </a:r>
          </a:p>
          <a:p>
            <a:r>
              <a:rPr lang="en-US" dirty="0" smtClean="0"/>
              <a:t>Laplace transform to the Fourier transform</a:t>
            </a:r>
            <a:endParaRPr lang="en-US" dirty="0"/>
          </a:p>
        </p:txBody>
      </p:sp>
      <p:sp>
        <p:nvSpPr>
          <p:cNvPr id="17" name="TextBox 16"/>
          <p:cNvSpPr txBox="1"/>
          <p:nvPr/>
        </p:nvSpPr>
        <p:spPr>
          <a:xfrm>
            <a:off x="3736735" y="6135054"/>
            <a:ext cx="5309980" cy="646331"/>
          </a:xfrm>
          <a:prstGeom prst="rect">
            <a:avLst/>
          </a:prstGeom>
          <a:noFill/>
          <a:ln>
            <a:solidFill>
              <a:srgbClr val="000000"/>
            </a:solidFill>
          </a:ln>
        </p:spPr>
        <p:txBody>
          <a:bodyPr wrap="none" rtlCol="0">
            <a:spAutoFit/>
          </a:bodyPr>
          <a:lstStyle/>
          <a:p>
            <a:r>
              <a:rPr lang="en-US" dirty="0" smtClean="0"/>
              <a:t>Matlab code for transfer function format:</a:t>
            </a:r>
          </a:p>
          <a:p>
            <a:r>
              <a:rPr lang="en-US" dirty="0" smtClean="0">
                <a:latin typeface="Courier"/>
                <a:cs typeface="Courier"/>
              </a:rPr>
              <a:t>HAMISI_TF = </a:t>
            </a:r>
            <a:r>
              <a:rPr lang="en-US" dirty="0" err="1" smtClean="0">
                <a:latin typeface="Courier"/>
                <a:cs typeface="Courier"/>
              </a:rPr>
              <a:t>tf</a:t>
            </a:r>
            <a:r>
              <a:rPr lang="en-US" dirty="0" smtClean="0">
                <a:latin typeface="Courier"/>
                <a:cs typeface="Courier"/>
              </a:rPr>
              <a:t>(1,[1900,3000,125770]);</a:t>
            </a:r>
            <a:endParaRPr lang="en-US" dirty="0">
              <a:latin typeface="Courier"/>
              <a:cs typeface="Courier"/>
            </a:endParaRPr>
          </a:p>
        </p:txBody>
      </p:sp>
      <p:sp>
        <p:nvSpPr>
          <p:cNvPr id="18" name="TextBox 17"/>
          <p:cNvSpPr txBox="1"/>
          <p:nvPr/>
        </p:nvSpPr>
        <p:spPr>
          <a:xfrm>
            <a:off x="23812" y="1371540"/>
            <a:ext cx="9120187" cy="446276"/>
          </a:xfrm>
          <a:prstGeom prst="rect">
            <a:avLst/>
          </a:prstGeom>
          <a:noFill/>
        </p:spPr>
        <p:txBody>
          <a:bodyPr wrap="square" rtlCol="0">
            <a:spAutoFit/>
          </a:bodyPr>
          <a:lstStyle/>
          <a:p>
            <a:pPr algn="ctr"/>
            <a:r>
              <a:rPr lang="en-US" sz="2300" dirty="0" smtClean="0"/>
              <a:t>Yet another way to characterize the system is to plot the transfer function</a:t>
            </a:r>
            <a:endParaRPr lang="en-US" sz="2300" dirty="0"/>
          </a:p>
        </p:txBody>
      </p:sp>
    </p:spTree>
    <p:extLst>
      <p:ext uri="{BB962C8B-B14F-4D97-AF65-F5344CB8AC3E}">
        <p14:creationId xmlns:p14="http://schemas.microsoft.com/office/powerpoint/2010/main" val="70380007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M_ISI_Bo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15884"/>
            <a:ext cx="9144000" cy="5086350"/>
          </a:xfrm>
          <a:prstGeom prst="rect">
            <a:avLst/>
          </a:prstGeom>
        </p:spPr>
      </p:pic>
      <p:sp>
        <p:nvSpPr>
          <p:cNvPr id="3" name="Slide Number Placeholder 2"/>
          <p:cNvSpPr>
            <a:spLocks noGrp="1"/>
          </p:cNvSpPr>
          <p:nvPr>
            <p:ph type="sldNum" sz="quarter" idx="12"/>
          </p:nvPr>
        </p:nvSpPr>
        <p:spPr/>
        <p:txBody>
          <a:bodyPr/>
          <a:lstStyle/>
          <a:p>
            <a:fld id="{22033EDB-169B-9A40-BDA9-44EE0641E66E}" type="slidenum">
              <a:rPr lang="en-US" smtClean="0"/>
              <a:t>53</a:t>
            </a:fld>
            <a:endParaRPr lang="en-US"/>
          </a:p>
        </p:txBody>
      </p:sp>
      <p:sp>
        <p:nvSpPr>
          <p:cNvPr id="8" name="Title 4"/>
          <p:cNvSpPr>
            <a:spLocks noGrp="1"/>
          </p:cNvSpPr>
          <p:nvPr>
            <p:ph type="title"/>
          </p:nvPr>
        </p:nvSpPr>
        <p:spPr>
          <a:xfrm>
            <a:off x="925080" y="34014"/>
            <a:ext cx="8229600" cy="1143000"/>
          </a:xfrm>
        </p:spPr>
        <p:txBody>
          <a:bodyPr>
            <a:normAutofit/>
          </a:bodyPr>
          <a:lstStyle/>
          <a:p>
            <a:r>
              <a:rPr lang="en-US" dirty="0" smtClean="0"/>
              <a:t>Example system – HAM ISI</a:t>
            </a:r>
            <a:endParaRPr lang="en-US" dirty="0"/>
          </a:p>
        </p:txBody>
      </p:sp>
      <p:grpSp>
        <p:nvGrpSpPr>
          <p:cNvPr id="9" name="Group 8"/>
          <p:cNvGrpSpPr/>
          <p:nvPr/>
        </p:nvGrpSpPr>
        <p:grpSpPr>
          <a:xfrm>
            <a:off x="23813" y="0"/>
            <a:ext cx="9144000" cy="1213015"/>
            <a:chOff x="23813" y="0"/>
            <a:chExt cx="9144000" cy="1213015"/>
          </a:xfrm>
        </p:grpSpPr>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1" name="Straight Connector 1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2366473" y="1626921"/>
            <a:ext cx="4802367" cy="461665"/>
          </a:xfrm>
          <a:prstGeom prst="rect">
            <a:avLst/>
          </a:prstGeom>
          <a:solidFill>
            <a:srgbClr val="FFFFFF"/>
          </a:solidFill>
        </p:spPr>
        <p:txBody>
          <a:bodyPr wrap="none" rtlCol="0">
            <a:spAutoFit/>
          </a:bodyPr>
          <a:lstStyle/>
          <a:p>
            <a:r>
              <a:rPr lang="en-US" sz="2400" dirty="0" smtClean="0"/>
              <a:t>Bode plot of the </a:t>
            </a:r>
            <a:r>
              <a:rPr lang="en-US" sz="2400" i="1" dirty="0" smtClean="0"/>
              <a:t>x/f</a:t>
            </a:r>
            <a:r>
              <a:rPr lang="en-US" sz="2400" dirty="0" smtClean="0"/>
              <a:t> transfer function</a:t>
            </a:r>
            <a:endParaRPr lang="en-US" sz="2400" dirty="0"/>
          </a:p>
        </p:txBody>
      </p:sp>
      <p:sp>
        <p:nvSpPr>
          <p:cNvPr id="5" name="TextBox 4"/>
          <p:cNvSpPr txBox="1"/>
          <p:nvPr/>
        </p:nvSpPr>
        <p:spPr>
          <a:xfrm>
            <a:off x="3977462" y="6417226"/>
            <a:ext cx="1594006" cy="369332"/>
          </a:xfrm>
          <a:prstGeom prst="rect">
            <a:avLst/>
          </a:prstGeom>
          <a:solidFill>
            <a:srgbClr val="FFFFFF"/>
          </a:solidFill>
        </p:spPr>
        <p:txBody>
          <a:bodyPr wrap="none" rtlCol="0">
            <a:spAutoFit/>
          </a:bodyPr>
          <a:lstStyle/>
          <a:p>
            <a:r>
              <a:rPr lang="en-US" dirty="0" smtClean="0"/>
              <a:t>Frequency (Hz)</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3348064699"/>
              </p:ext>
            </p:extLst>
          </p:nvPr>
        </p:nvGraphicFramePr>
        <p:xfrm>
          <a:off x="1316185" y="3475038"/>
          <a:ext cx="3727450" cy="676275"/>
        </p:xfrm>
        <a:graphic>
          <a:graphicData uri="http://schemas.openxmlformats.org/presentationml/2006/ole">
            <mc:AlternateContent xmlns:mc="http://schemas.openxmlformats.org/markup-compatibility/2006">
              <mc:Choice xmlns:v="urn:schemas-microsoft-com:vml" Requires="v">
                <p:oleObj spid="_x0000_s465355" name="Equation" r:id="rId6" imgW="2590800" imgH="469900" progId="Equation.3">
                  <p:embed/>
                </p:oleObj>
              </mc:Choice>
              <mc:Fallback>
                <p:oleObj name="Equation" r:id="rId6" imgW="2590800" imgH="469900" progId="Equation.3">
                  <p:embed/>
                  <p:pic>
                    <p:nvPicPr>
                      <p:cNvPr id="0" name=""/>
                      <p:cNvPicPr/>
                      <p:nvPr/>
                    </p:nvPicPr>
                    <p:blipFill>
                      <a:blip r:embed="rId7"/>
                      <a:stretch>
                        <a:fillRect/>
                      </a:stretch>
                    </p:blipFill>
                    <p:spPr>
                      <a:xfrm>
                        <a:off x="1316185" y="3475038"/>
                        <a:ext cx="3727450" cy="676275"/>
                      </a:xfrm>
                      <a:prstGeom prst="rect">
                        <a:avLst/>
                      </a:prstGeom>
                    </p:spPr>
                  </p:pic>
                </p:oleObj>
              </mc:Fallback>
            </mc:AlternateContent>
          </a:graphicData>
        </a:graphic>
      </p:graphicFrame>
    </p:spTree>
    <p:extLst>
      <p:ext uri="{BB962C8B-B14F-4D97-AF65-F5344CB8AC3E}">
        <p14:creationId xmlns:p14="http://schemas.microsoft.com/office/powerpoint/2010/main" val="185428043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mplexPlane1.jpg"/>
          <p:cNvPicPr>
            <a:picLocks noChangeAspect="1"/>
          </p:cNvPicPr>
          <p:nvPr/>
        </p:nvPicPr>
        <p:blipFill rotWithShape="1">
          <a:blip r:embed="rId4">
            <a:extLst>
              <a:ext uri="{28A0092B-C50C-407E-A947-70E740481C1C}">
                <a14:useLocalDpi xmlns:a14="http://schemas.microsoft.com/office/drawing/2010/main" val="0"/>
              </a:ext>
            </a:extLst>
          </a:blip>
          <a:srcRect l="21205" r="21848"/>
          <a:stretch/>
        </p:blipFill>
        <p:spPr>
          <a:xfrm>
            <a:off x="15627" y="2467991"/>
            <a:ext cx="3968490" cy="3876377"/>
          </a:xfrm>
          <a:prstGeom prst="rect">
            <a:avLst/>
          </a:prstGeom>
        </p:spPr>
      </p:pic>
      <p:pic>
        <p:nvPicPr>
          <p:cNvPr id="2" name="Picture 1" descr="HAM_ISI_Bod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8327" y="2759741"/>
            <a:ext cx="5356354" cy="2979472"/>
          </a:xfrm>
          <a:prstGeom prst="rect">
            <a:avLst/>
          </a:prstGeom>
        </p:spPr>
      </p:pic>
      <p:sp>
        <p:nvSpPr>
          <p:cNvPr id="3" name="Slide Number Placeholder 2"/>
          <p:cNvSpPr>
            <a:spLocks noGrp="1"/>
          </p:cNvSpPr>
          <p:nvPr>
            <p:ph type="sldNum" sz="quarter" idx="12"/>
          </p:nvPr>
        </p:nvSpPr>
        <p:spPr/>
        <p:txBody>
          <a:bodyPr/>
          <a:lstStyle/>
          <a:p>
            <a:fld id="{22033EDB-169B-9A40-BDA9-44EE0641E66E}" type="slidenum">
              <a:rPr lang="en-US" smtClean="0"/>
              <a:t>54</a:t>
            </a:fld>
            <a:endParaRPr lang="en-US"/>
          </a:p>
        </p:txBody>
      </p:sp>
      <p:sp>
        <p:nvSpPr>
          <p:cNvPr id="8" name="Title 4"/>
          <p:cNvSpPr>
            <a:spLocks noGrp="1"/>
          </p:cNvSpPr>
          <p:nvPr>
            <p:ph type="title"/>
          </p:nvPr>
        </p:nvSpPr>
        <p:spPr>
          <a:xfrm>
            <a:off x="925080" y="34014"/>
            <a:ext cx="8229600" cy="1143000"/>
          </a:xfrm>
        </p:spPr>
        <p:txBody>
          <a:bodyPr>
            <a:normAutofit/>
          </a:bodyPr>
          <a:lstStyle/>
          <a:p>
            <a:r>
              <a:rPr lang="en-US" dirty="0" smtClean="0"/>
              <a:t>Pole map </a:t>
            </a:r>
            <a:r>
              <a:rPr lang="en-US" dirty="0" err="1" smtClean="0"/>
              <a:t>vs</a:t>
            </a:r>
            <a:r>
              <a:rPr lang="en-US" dirty="0" smtClean="0"/>
              <a:t> Bode plot</a:t>
            </a:r>
            <a:endParaRPr lang="en-US" dirty="0"/>
          </a:p>
        </p:txBody>
      </p:sp>
      <p:grpSp>
        <p:nvGrpSpPr>
          <p:cNvPr id="9" name="Group 8"/>
          <p:cNvGrpSpPr/>
          <p:nvPr/>
        </p:nvGrpSpPr>
        <p:grpSpPr>
          <a:xfrm>
            <a:off x="23813" y="0"/>
            <a:ext cx="9144000" cy="1213015"/>
            <a:chOff x="23813" y="0"/>
            <a:chExt cx="9144000" cy="1213015"/>
          </a:xfrm>
        </p:grpSpPr>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1" name="Straight Connector 1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5" name="TextBox 4"/>
          <p:cNvSpPr txBox="1"/>
          <p:nvPr/>
        </p:nvSpPr>
        <p:spPr>
          <a:xfrm>
            <a:off x="3977462" y="6417226"/>
            <a:ext cx="1594006" cy="369332"/>
          </a:xfrm>
          <a:prstGeom prst="rect">
            <a:avLst/>
          </a:prstGeom>
          <a:solidFill>
            <a:srgbClr val="FFFFFF"/>
          </a:solidFill>
        </p:spPr>
        <p:txBody>
          <a:bodyPr wrap="none" rtlCol="0">
            <a:spAutoFit/>
          </a:bodyPr>
          <a:lstStyle/>
          <a:p>
            <a:r>
              <a:rPr lang="en-US" dirty="0" smtClean="0"/>
              <a:t>Frequency (Hz)</a:t>
            </a: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2415342635"/>
              </p:ext>
            </p:extLst>
          </p:nvPr>
        </p:nvGraphicFramePr>
        <p:xfrm>
          <a:off x="2692400" y="1377950"/>
          <a:ext cx="3729038" cy="676275"/>
        </p:xfrm>
        <a:graphic>
          <a:graphicData uri="http://schemas.openxmlformats.org/presentationml/2006/ole">
            <mc:AlternateContent xmlns:mc="http://schemas.openxmlformats.org/markup-compatibility/2006">
              <mc:Choice xmlns:v="urn:schemas-microsoft-com:vml" Requires="v">
                <p:oleObj spid="_x0000_s599351" name="Equation" r:id="rId7" imgW="2590800" imgH="469900" progId="Equation.3">
                  <p:embed/>
                </p:oleObj>
              </mc:Choice>
              <mc:Fallback>
                <p:oleObj name="Equation" r:id="rId7" imgW="2590800" imgH="469900" progId="Equation.3">
                  <p:embed/>
                  <p:pic>
                    <p:nvPicPr>
                      <p:cNvPr id="0" name=""/>
                      <p:cNvPicPr/>
                      <p:nvPr/>
                    </p:nvPicPr>
                    <p:blipFill>
                      <a:blip r:embed="rId8"/>
                      <a:stretch>
                        <a:fillRect/>
                      </a:stretch>
                    </p:blipFill>
                    <p:spPr>
                      <a:xfrm>
                        <a:off x="2692400" y="1377950"/>
                        <a:ext cx="3729038" cy="676275"/>
                      </a:xfrm>
                      <a:prstGeom prst="rect">
                        <a:avLst/>
                      </a:prstGeom>
                    </p:spPr>
                  </p:pic>
                </p:oleObj>
              </mc:Fallback>
            </mc:AlternateContent>
          </a:graphicData>
        </a:graphic>
      </p:graphicFrame>
      <p:sp>
        <p:nvSpPr>
          <p:cNvPr id="16" name="TextBox 15"/>
          <p:cNvSpPr txBox="1"/>
          <p:nvPr/>
        </p:nvSpPr>
        <p:spPr>
          <a:xfrm>
            <a:off x="2366548" y="3459518"/>
            <a:ext cx="555623" cy="461665"/>
          </a:xfrm>
          <a:prstGeom prst="rect">
            <a:avLst/>
          </a:prstGeom>
          <a:noFill/>
        </p:spPr>
        <p:txBody>
          <a:bodyPr wrap="none" rtlCol="0">
            <a:spAutoFit/>
          </a:bodyPr>
          <a:lstStyle/>
          <a:p>
            <a:r>
              <a:rPr lang="en-US" sz="2400" b="1" i="1" dirty="0" err="1" smtClean="0">
                <a:solidFill>
                  <a:srgbClr val="FF0000"/>
                </a:solidFill>
              </a:rPr>
              <a:t>iω</a:t>
            </a:r>
            <a:endParaRPr lang="en-US" sz="2400" b="1" i="1" dirty="0">
              <a:solidFill>
                <a:srgbClr val="FF0000"/>
              </a:solidFill>
            </a:endParaRPr>
          </a:p>
        </p:txBody>
      </p:sp>
      <p:cxnSp>
        <p:nvCxnSpPr>
          <p:cNvPr id="21" name="Straight Connector 20"/>
          <p:cNvCxnSpPr/>
          <p:nvPr/>
        </p:nvCxnSpPr>
        <p:spPr>
          <a:xfrm flipH="1" flipV="1">
            <a:off x="2024679" y="3091267"/>
            <a:ext cx="119803" cy="539175"/>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2024679" y="3666387"/>
            <a:ext cx="126227" cy="196948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8" name="Oval 27"/>
          <p:cNvSpPr>
            <a:spLocks noChangeAspect="1"/>
          </p:cNvSpPr>
          <p:nvPr/>
        </p:nvSpPr>
        <p:spPr>
          <a:xfrm>
            <a:off x="2063868" y="3630442"/>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9" name="Object 28"/>
          <p:cNvGraphicFramePr>
            <a:graphicFrameLocks noChangeAspect="1"/>
          </p:cNvGraphicFramePr>
          <p:nvPr>
            <p:extLst>
              <p:ext uri="{D42A27DB-BD31-4B8C-83A1-F6EECF244321}">
                <p14:modId xmlns:p14="http://schemas.microsoft.com/office/powerpoint/2010/main" val="98515590"/>
              </p:ext>
            </p:extLst>
          </p:nvPr>
        </p:nvGraphicFramePr>
        <p:xfrm>
          <a:off x="5432441" y="3555374"/>
          <a:ext cx="1882775" cy="676275"/>
        </p:xfrm>
        <a:graphic>
          <a:graphicData uri="http://schemas.openxmlformats.org/presentationml/2006/ole">
            <mc:AlternateContent xmlns:mc="http://schemas.openxmlformats.org/markup-compatibility/2006">
              <mc:Choice xmlns:v="urn:schemas-microsoft-com:vml" Requires="v">
                <p:oleObj spid="_x0000_s599352" name="Equation" r:id="rId9" imgW="1308100" imgH="469900" progId="Equation.3">
                  <p:embed/>
                </p:oleObj>
              </mc:Choice>
              <mc:Fallback>
                <p:oleObj name="Equation" r:id="rId9" imgW="1308100" imgH="469900" progId="Equation.3">
                  <p:embed/>
                  <p:pic>
                    <p:nvPicPr>
                      <p:cNvPr id="0" name=""/>
                      <p:cNvPicPr/>
                      <p:nvPr/>
                    </p:nvPicPr>
                    <p:blipFill>
                      <a:blip r:embed="rId10"/>
                      <a:stretch>
                        <a:fillRect/>
                      </a:stretch>
                    </p:blipFill>
                    <p:spPr>
                      <a:xfrm>
                        <a:off x="5432441" y="3555374"/>
                        <a:ext cx="1882775" cy="676275"/>
                      </a:xfrm>
                      <a:prstGeom prst="rect">
                        <a:avLst/>
                      </a:prstGeom>
                    </p:spPr>
                  </p:pic>
                </p:oleObj>
              </mc:Fallback>
            </mc:AlternateContent>
          </a:graphicData>
        </a:graphic>
      </p:graphicFrame>
      <p:sp>
        <p:nvSpPr>
          <p:cNvPr id="30" name="TextBox 29"/>
          <p:cNvSpPr txBox="1"/>
          <p:nvPr/>
        </p:nvSpPr>
        <p:spPr>
          <a:xfrm>
            <a:off x="1374888" y="5333142"/>
            <a:ext cx="516154" cy="461665"/>
          </a:xfrm>
          <a:prstGeom prst="rect">
            <a:avLst/>
          </a:prstGeom>
          <a:noFill/>
        </p:spPr>
        <p:txBody>
          <a:bodyPr wrap="none" rtlCol="0">
            <a:spAutoFit/>
          </a:bodyPr>
          <a:lstStyle/>
          <a:p>
            <a:r>
              <a:rPr lang="en-US" sz="2400" b="1" i="1" dirty="0" smtClean="0">
                <a:solidFill>
                  <a:srgbClr val="3366FF"/>
                </a:solidFill>
              </a:rPr>
              <a:t>p</a:t>
            </a:r>
            <a:r>
              <a:rPr lang="en-US" sz="2400" b="1" i="1" baseline="-25000" dirty="0" smtClean="0">
                <a:solidFill>
                  <a:srgbClr val="3366FF"/>
                </a:solidFill>
              </a:rPr>
              <a:t>1</a:t>
            </a:r>
            <a:endParaRPr lang="en-US" sz="2400" b="1" i="1" dirty="0">
              <a:solidFill>
                <a:srgbClr val="3366FF"/>
              </a:solidFill>
            </a:endParaRPr>
          </a:p>
        </p:txBody>
      </p:sp>
      <p:sp>
        <p:nvSpPr>
          <p:cNvPr id="31" name="TextBox 30"/>
          <p:cNvSpPr txBox="1"/>
          <p:nvPr/>
        </p:nvSpPr>
        <p:spPr>
          <a:xfrm>
            <a:off x="1417611" y="2752596"/>
            <a:ext cx="516154" cy="461665"/>
          </a:xfrm>
          <a:prstGeom prst="rect">
            <a:avLst/>
          </a:prstGeom>
          <a:noFill/>
        </p:spPr>
        <p:txBody>
          <a:bodyPr wrap="none" rtlCol="0">
            <a:spAutoFit/>
          </a:bodyPr>
          <a:lstStyle/>
          <a:p>
            <a:r>
              <a:rPr lang="en-US" sz="2400" b="1" i="1" dirty="0" smtClean="0">
                <a:solidFill>
                  <a:srgbClr val="3366FF"/>
                </a:solidFill>
              </a:rPr>
              <a:t>p</a:t>
            </a:r>
            <a:r>
              <a:rPr lang="en-US" sz="2400" b="1" i="1" baseline="-25000" dirty="0">
                <a:solidFill>
                  <a:srgbClr val="3366FF"/>
                </a:solidFill>
              </a:rPr>
              <a:t>2</a:t>
            </a:r>
            <a:endParaRPr lang="en-US" sz="2400" b="1" i="1" dirty="0">
              <a:solidFill>
                <a:srgbClr val="3366FF"/>
              </a:solidFill>
            </a:endParaRPr>
          </a:p>
        </p:txBody>
      </p:sp>
      <p:cxnSp>
        <p:nvCxnSpPr>
          <p:cNvPr id="32" name="Straight Connector 31"/>
          <p:cNvCxnSpPr/>
          <p:nvPr/>
        </p:nvCxnSpPr>
        <p:spPr>
          <a:xfrm flipH="1" flipV="1">
            <a:off x="2366547" y="3459518"/>
            <a:ext cx="1" cy="415998"/>
          </a:xfrm>
          <a:prstGeom prst="line">
            <a:avLst/>
          </a:prstGeom>
          <a:ln>
            <a:solidFill>
              <a:srgbClr val="FF0000"/>
            </a:solidFill>
            <a:prstDash val="solid"/>
            <a:headEnd type="none"/>
            <a:tailEnd type="arrow"/>
          </a:ln>
        </p:spPr>
        <p:style>
          <a:lnRef idx="2">
            <a:schemeClr val="accent1"/>
          </a:lnRef>
          <a:fillRef idx="0">
            <a:schemeClr val="accent1"/>
          </a:fillRef>
          <a:effectRef idx="1">
            <a:schemeClr val="accent1"/>
          </a:effectRef>
          <a:fontRef idx="minor">
            <a:schemeClr val="tx1"/>
          </a:fontRef>
        </p:style>
      </p:cxnSp>
      <p:graphicFrame>
        <p:nvGraphicFramePr>
          <p:cNvPr id="34" name="Object 33"/>
          <p:cNvGraphicFramePr>
            <a:graphicFrameLocks noChangeAspect="1"/>
          </p:cNvGraphicFramePr>
          <p:nvPr>
            <p:extLst>
              <p:ext uri="{D42A27DB-BD31-4B8C-83A1-F6EECF244321}">
                <p14:modId xmlns:p14="http://schemas.microsoft.com/office/powerpoint/2010/main" val="4145851870"/>
              </p:ext>
            </p:extLst>
          </p:nvPr>
        </p:nvGraphicFramePr>
        <p:xfrm>
          <a:off x="4865687" y="5525311"/>
          <a:ext cx="3821113" cy="658812"/>
        </p:xfrm>
        <a:graphic>
          <a:graphicData uri="http://schemas.openxmlformats.org/presentationml/2006/ole">
            <mc:AlternateContent xmlns:mc="http://schemas.openxmlformats.org/markup-compatibility/2006">
              <mc:Choice xmlns:v="urn:schemas-microsoft-com:vml" Requires="v">
                <p:oleObj spid="_x0000_s599353" name="Equation" r:id="rId11" imgW="2654300" imgH="457200" progId="Equation.3">
                  <p:embed/>
                </p:oleObj>
              </mc:Choice>
              <mc:Fallback>
                <p:oleObj name="Equation" r:id="rId11" imgW="2654300" imgH="457200" progId="Equation.3">
                  <p:embed/>
                  <p:pic>
                    <p:nvPicPr>
                      <p:cNvPr id="0" name=""/>
                      <p:cNvPicPr/>
                      <p:nvPr/>
                    </p:nvPicPr>
                    <p:blipFill>
                      <a:blip r:embed="rId12"/>
                      <a:stretch>
                        <a:fillRect/>
                      </a:stretch>
                    </p:blipFill>
                    <p:spPr>
                      <a:xfrm>
                        <a:off x="4865687" y="5525311"/>
                        <a:ext cx="3821113" cy="658812"/>
                      </a:xfrm>
                      <a:prstGeom prst="rect">
                        <a:avLst/>
                      </a:prstGeom>
                    </p:spPr>
                  </p:pic>
                </p:oleObj>
              </mc:Fallback>
            </mc:AlternateContent>
          </a:graphicData>
        </a:graphic>
      </p:graphicFrame>
      <p:sp>
        <p:nvSpPr>
          <p:cNvPr id="35" name="Oval 34"/>
          <p:cNvSpPr>
            <a:spLocks noChangeAspect="1"/>
          </p:cNvSpPr>
          <p:nvPr/>
        </p:nvSpPr>
        <p:spPr>
          <a:xfrm>
            <a:off x="5870274" y="3372494"/>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5870274" y="4267595"/>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V="1">
            <a:off x="5969294" y="4450477"/>
            <a:ext cx="0" cy="882665"/>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5997577" y="4961438"/>
            <a:ext cx="555623" cy="461665"/>
          </a:xfrm>
          <a:prstGeom prst="rect">
            <a:avLst/>
          </a:prstGeom>
          <a:noFill/>
        </p:spPr>
        <p:txBody>
          <a:bodyPr wrap="none" rtlCol="0">
            <a:spAutoFit/>
          </a:bodyPr>
          <a:lstStyle/>
          <a:p>
            <a:r>
              <a:rPr lang="en-US" sz="2400" b="1" i="1" dirty="0" err="1" smtClean="0">
                <a:solidFill>
                  <a:srgbClr val="FF0000"/>
                </a:solidFill>
              </a:rPr>
              <a:t>iω</a:t>
            </a:r>
            <a:endParaRPr lang="en-US" sz="2400" b="1" i="1" dirty="0">
              <a:solidFill>
                <a:srgbClr val="FF0000"/>
              </a:solidFill>
            </a:endParaRPr>
          </a:p>
        </p:txBody>
      </p:sp>
    </p:spTree>
    <p:extLst>
      <p:ext uri="{BB962C8B-B14F-4D97-AF65-F5344CB8AC3E}">
        <p14:creationId xmlns:p14="http://schemas.microsoft.com/office/powerpoint/2010/main" val="226779828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55</a:t>
            </a:fld>
            <a:endParaRPr lang="en-US"/>
          </a:p>
        </p:txBody>
      </p:sp>
      <p:pic>
        <p:nvPicPr>
          <p:cNvPr id="6" name="Picture 5" descr="ImpulseRespon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32469"/>
            <a:ext cx="4572000" cy="2543175"/>
          </a:xfrm>
          <a:prstGeom prst="rect">
            <a:avLst/>
          </a:prstGeom>
        </p:spPr>
      </p:pic>
      <p:sp>
        <p:nvSpPr>
          <p:cNvPr id="7" name="Title 4"/>
          <p:cNvSpPr txBox="1">
            <a:spLocks/>
          </p:cNvSpPr>
          <p:nvPr/>
        </p:nvSpPr>
        <p:spPr>
          <a:xfrm>
            <a:off x="925080" y="3401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Impulse </a:t>
            </a:r>
            <a:r>
              <a:rPr lang="en-US" dirty="0" err="1" smtClean="0"/>
              <a:t>vs</a:t>
            </a:r>
            <a:r>
              <a:rPr lang="en-US" dirty="0" smtClean="0"/>
              <a:t> Bode plot</a:t>
            </a:r>
            <a:endParaRPr lang="en-US" dirty="0"/>
          </a:p>
        </p:txBody>
      </p:sp>
      <p:grpSp>
        <p:nvGrpSpPr>
          <p:cNvPr id="8" name="Group 7"/>
          <p:cNvGrpSpPr/>
          <p:nvPr/>
        </p:nvGrpSpPr>
        <p:grpSpPr>
          <a:xfrm>
            <a:off x="23813" y="0"/>
            <a:ext cx="9144000" cy="1213015"/>
            <a:chOff x="23813" y="0"/>
            <a:chExt cx="9144000" cy="1213015"/>
          </a:xfrm>
        </p:grpSpPr>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0" name="Straight Connector 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1078231" y="2120750"/>
            <a:ext cx="2385238" cy="461665"/>
          </a:xfrm>
          <a:prstGeom prst="rect">
            <a:avLst/>
          </a:prstGeom>
          <a:noFill/>
        </p:spPr>
        <p:txBody>
          <a:bodyPr wrap="none" rtlCol="0">
            <a:spAutoFit/>
          </a:bodyPr>
          <a:lstStyle/>
          <a:p>
            <a:r>
              <a:rPr lang="en-US" sz="2400" dirty="0" smtClean="0"/>
              <a:t>Impulse response</a:t>
            </a:r>
            <a:endParaRPr lang="en-US" sz="2400" dirty="0"/>
          </a:p>
        </p:txBody>
      </p:sp>
      <p:sp>
        <p:nvSpPr>
          <p:cNvPr id="12" name="TextBox 11"/>
          <p:cNvSpPr txBox="1"/>
          <p:nvPr/>
        </p:nvSpPr>
        <p:spPr>
          <a:xfrm>
            <a:off x="5665847" y="1926523"/>
            <a:ext cx="2385238" cy="830997"/>
          </a:xfrm>
          <a:prstGeom prst="rect">
            <a:avLst/>
          </a:prstGeom>
          <a:noFill/>
        </p:spPr>
        <p:txBody>
          <a:bodyPr wrap="none" rtlCol="0">
            <a:spAutoFit/>
          </a:bodyPr>
          <a:lstStyle/>
          <a:p>
            <a:pPr algn="ctr"/>
            <a:r>
              <a:rPr lang="en-US" sz="2400" dirty="0" smtClean="0"/>
              <a:t>FFT of the</a:t>
            </a:r>
          </a:p>
          <a:p>
            <a:pPr algn="ctr"/>
            <a:r>
              <a:rPr lang="en-US" sz="2400" dirty="0" smtClean="0"/>
              <a:t>Impulse response</a:t>
            </a:r>
            <a:endParaRPr lang="en-US" sz="2400" dirty="0"/>
          </a:p>
        </p:txBody>
      </p:sp>
      <p:pic>
        <p:nvPicPr>
          <p:cNvPr id="13" name="Picture 12" descr="ImpRespFF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2926081"/>
            <a:ext cx="4572000" cy="2543175"/>
          </a:xfrm>
          <a:prstGeom prst="rect">
            <a:avLst/>
          </a:prstGeom>
        </p:spPr>
      </p:pic>
    </p:spTree>
    <p:extLst>
      <p:ext uri="{BB962C8B-B14F-4D97-AF65-F5344CB8AC3E}">
        <p14:creationId xmlns:p14="http://schemas.microsoft.com/office/powerpoint/2010/main" val="23930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56</a:t>
            </a:fld>
            <a:endParaRPr lang="en-US"/>
          </a:p>
        </p:txBody>
      </p:sp>
      <p:pic>
        <p:nvPicPr>
          <p:cNvPr id="6" name="Picture 5" descr="ImpulseRespon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704811"/>
            <a:ext cx="4572000" cy="2543175"/>
          </a:xfrm>
          <a:prstGeom prst="rect">
            <a:avLst/>
          </a:prstGeom>
        </p:spPr>
      </p:pic>
      <p:sp>
        <p:nvSpPr>
          <p:cNvPr id="7" name="Title 4"/>
          <p:cNvSpPr txBox="1">
            <a:spLocks/>
          </p:cNvSpPr>
          <p:nvPr/>
        </p:nvSpPr>
        <p:spPr>
          <a:xfrm>
            <a:off x="925080" y="3401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Impulse </a:t>
            </a:r>
            <a:r>
              <a:rPr lang="en-US" dirty="0" err="1" smtClean="0"/>
              <a:t>vs</a:t>
            </a:r>
            <a:r>
              <a:rPr lang="en-US" dirty="0" smtClean="0"/>
              <a:t> Bode plot</a:t>
            </a:r>
            <a:endParaRPr lang="en-US" dirty="0"/>
          </a:p>
        </p:txBody>
      </p:sp>
      <p:grpSp>
        <p:nvGrpSpPr>
          <p:cNvPr id="8" name="Group 7"/>
          <p:cNvGrpSpPr/>
          <p:nvPr/>
        </p:nvGrpSpPr>
        <p:grpSpPr>
          <a:xfrm>
            <a:off x="23813" y="0"/>
            <a:ext cx="9144000" cy="1213015"/>
            <a:chOff x="23813" y="0"/>
            <a:chExt cx="9144000" cy="1213015"/>
          </a:xfrm>
        </p:grpSpPr>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0" name="Straight Connector 9"/>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1078231" y="1809218"/>
            <a:ext cx="2752000" cy="523220"/>
          </a:xfrm>
          <a:prstGeom prst="rect">
            <a:avLst/>
          </a:prstGeom>
          <a:noFill/>
        </p:spPr>
        <p:txBody>
          <a:bodyPr wrap="none" rtlCol="0">
            <a:spAutoFit/>
          </a:bodyPr>
          <a:lstStyle/>
          <a:p>
            <a:r>
              <a:rPr lang="en-US" sz="2800" dirty="0" smtClean="0"/>
              <a:t>Impulse response</a:t>
            </a:r>
            <a:endParaRPr lang="en-US" sz="2800" dirty="0"/>
          </a:p>
        </p:txBody>
      </p:sp>
      <p:sp>
        <p:nvSpPr>
          <p:cNvPr id="12" name="TextBox 11"/>
          <p:cNvSpPr txBox="1"/>
          <p:nvPr/>
        </p:nvSpPr>
        <p:spPr>
          <a:xfrm>
            <a:off x="5509821" y="1845823"/>
            <a:ext cx="2697298" cy="523220"/>
          </a:xfrm>
          <a:prstGeom prst="rect">
            <a:avLst/>
          </a:prstGeom>
          <a:noFill/>
        </p:spPr>
        <p:txBody>
          <a:bodyPr wrap="none" rtlCol="0">
            <a:spAutoFit/>
          </a:bodyPr>
          <a:lstStyle/>
          <a:p>
            <a:pPr algn="ctr"/>
            <a:r>
              <a:rPr lang="en-US" sz="2800" dirty="0" smtClean="0"/>
              <a:t>Transfer function</a:t>
            </a:r>
            <a:endParaRPr lang="en-US" sz="2800" dirty="0"/>
          </a:p>
        </p:txBody>
      </p:sp>
      <p:pic>
        <p:nvPicPr>
          <p:cNvPr id="13" name="Picture 12" descr="HAM_ISI_Bod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9" y="2698422"/>
            <a:ext cx="4572000" cy="2543175"/>
          </a:xfrm>
          <a:prstGeom prst="rect">
            <a:avLst/>
          </a:prstGeom>
        </p:spPr>
      </p:pic>
      <p:sp>
        <p:nvSpPr>
          <p:cNvPr id="4" name="TextBox 3"/>
          <p:cNvSpPr txBox="1"/>
          <p:nvPr/>
        </p:nvSpPr>
        <p:spPr>
          <a:xfrm>
            <a:off x="4264097" y="3342874"/>
            <a:ext cx="567884" cy="1015663"/>
          </a:xfrm>
          <a:prstGeom prst="rect">
            <a:avLst/>
          </a:prstGeom>
          <a:noFill/>
        </p:spPr>
        <p:txBody>
          <a:bodyPr wrap="none" rtlCol="0">
            <a:spAutoFit/>
          </a:bodyPr>
          <a:lstStyle/>
          <a:p>
            <a:r>
              <a:rPr lang="en-US" sz="6000" b="1" dirty="0" smtClean="0"/>
              <a:t>=</a:t>
            </a:r>
            <a:endParaRPr lang="en-US" sz="6000" b="1" dirty="0"/>
          </a:p>
        </p:txBody>
      </p:sp>
      <p:sp>
        <p:nvSpPr>
          <p:cNvPr id="14" name="TextBox 13"/>
          <p:cNvSpPr txBox="1"/>
          <p:nvPr/>
        </p:nvSpPr>
        <p:spPr>
          <a:xfrm>
            <a:off x="1186057" y="5798828"/>
            <a:ext cx="2096623" cy="523220"/>
          </a:xfrm>
          <a:prstGeom prst="rect">
            <a:avLst/>
          </a:prstGeom>
          <a:noFill/>
        </p:spPr>
        <p:txBody>
          <a:bodyPr wrap="none" rtlCol="0">
            <a:spAutoFit/>
          </a:bodyPr>
          <a:lstStyle/>
          <a:p>
            <a:r>
              <a:rPr lang="en-US" sz="2800" dirty="0" smtClean="0"/>
              <a:t>Time domain</a:t>
            </a:r>
            <a:endParaRPr lang="en-US" sz="2800" dirty="0"/>
          </a:p>
        </p:txBody>
      </p:sp>
      <p:sp>
        <p:nvSpPr>
          <p:cNvPr id="15" name="TextBox 14"/>
          <p:cNvSpPr txBox="1"/>
          <p:nvPr/>
        </p:nvSpPr>
        <p:spPr>
          <a:xfrm>
            <a:off x="5521657" y="5786846"/>
            <a:ext cx="2901555" cy="523220"/>
          </a:xfrm>
          <a:prstGeom prst="rect">
            <a:avLst/>
          </a:prstGeom>
          <a:noFill/>
        </p:spPr>
        <p:txBody>
          <a:bodyPr wrap="none" rtlCol="0">
            <a:spAutoFit/>
          </a:bodyPr>
          <a:lstStyle/>
          <a:p>
            <a:r>
              <a:rPr lang="en-US" sz="2800" dirty="0" smtClean="0"/>
              <a:t>Frequency domain</a:t>
            </a:r>
            <a:endParaRPr lang="en-US" sz="2800" dirty="0"/>
          </a:p>
        </p:txBody>
      </p:sp>
      <p:sp>
        <p:nvSpPr>
          <p:cNvPr id="16" name="Right Arrow 15"/>
          <p:cNvSpPr/>
          <p:nvPr/>
        </p:nvSpPr>
        <p:spPr>
          <a:xfrm>
            <a:off x="4008925" y="5487970"/>
            <a:ext cx="958427" cy="5744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FFT</a:t>
            </a:r>
            <a:endParaRPr lang="en-US" sz="2000" dirty="0"/>
          </a:p>
        </p:txBody>
      </p:sp>
      <p:sp>
        <p:nvSpPr>
          <p:cNvPr id="18" name="Right Arrow 17"/>
          <p:cNvSpPr/>
          <p:nvPr/>
        </p:nvSpPr>
        <p:spPr>
          <a:xfrm flipH="1">
            <a:off x="3929554" y="6086396"/>
            <a:ext cx="914407" cy="5744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IFFT</a:t>
            </a:r>
            <a:endParaRPr lang="en-US" sz="2000" dirty="0"/>
          </a:p>
        </p:txBody>
      </p:sp>
    </p:spTree>
    <p:extLst>
      <p:ext uri="{BB962C8B-B14F-4D97-AF65-F5344CB8AC3E}">
        <p14:creationId xmlns:p14="http://schemas.microsoft.com/office/powerpoint/2010/main" val="44709750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4998"/>
            <a:ext cx="8229600" cy="1143000"/>
          </a:xfrm>
        </p:spPr>
        <p:txBody>
          <a:bodyPr/>
          <a:lstStyle/>
          <a:p>
            <a:r>
              <a:rPr lang="en-US" dirty="0" smtClean="0"/>
              <a:t>Lecture 1 Summary</a:t>
            </a:r>
            <a:endParaRPr lang="en-US" dirty="0"/>
          </a:p>
        </p:txBody>
      </p:sp>
      <p:sp>
        <p:nvSpPr>
          <p:cNvPr id="6" name="Content Placeholder 5"/>
          <p:cNvSpPr>
            <a:spLocks noGrp="1"/>
          </p:cNvSpPr>
          <p:nvPr>
            <p:ph idx="1"/>
          </p:nvPr>
        </p:nvSpPr>
        <p:spPr>
          <a:xfrm>
            <a:off x="457200" y="1600200"/>
            <a:ext cx="8229600" cy="4525963"/>
          </a:xfrm>
        </p:spPr>
        <p:txBody>
          <a:bodyPr/>
          <a:lstStyle/>
          <a:p>
            <a:r>
              <a:rPr lang="en-US" dirty="0" smtClean="0"/>
              <a:t>Control helps us achieve a desired behavior</a:t>
            </a:r>
          </a:p>
          <a:p>
            <a:pPr lvl="1"/>
            <a:r>
              <a:rPr lang="en-US" dirty="0" smtClean="0"/>
              <a:t>In general maintain desired </a:t>
            </a:r>
            <a:r>
              <a:rPr lang="en-US" dirty="0" err="1" smtClean="0"/>
              <a:t>setpoints</a:t>
            </a:r>
            <a:endParaRPr lang="en-US" dirty="0" smtClean="0"/>
          </a:p>
          <a:p>
            <a:r>
              <a:rPr lang="en-US" dirty="0"/>
              <a:t>Control can be either </a:t>
            </a:r>
            <a:r>
              <a:rPr lang="en-US" b="1" dirty="0"/>
              <a:t>feedback</a:t>
            </a:r>
            <a:r>
              <a:rPr lang="en-US" dirty="0"/>
              <a:t> or </a:t>
            </a:r>
            <a:r>
              <a:rPr lang="en-US" b="1" dirty="0" smtClean="0"/>
              <a:t>feedforward</a:t>
            </a:r>
          </a:p>
          <a:p>
            <a:r>
              <a:rPr lang="en-US" dirty="0" smtClean="0"/>
              <a:t>Nearly all our controlled systems are </a:t>
            </a:r>
            <a:r>
              <a:rPr lang="en-US" b="1" dirty="0" smtClean="0"/>
              <a:t>linear</a:t>
            </a:r>
          </a:p>
          <a:p>
            <a:r>
              <a:rPr lang="en-US" dirty="0" smtClean="0"/>
              <a:t>System are modeled in both the </a:t>
            </a:r>
            <a:r>
              <a:rPr lang="en-US" b="1" dirty="0" smtClean="0"/>
              <a:t>time domain </a:t>
            </a:r>
            <a:r>
              <a:rPr lang="en-US" dirty="0" smtClean="0"/>
              <a:t>and </a:t>
            </a:r>
            <a:r>
              <a:rPr lang="en-US" b="1" dirty="0" smtClean="0"/>
              <a:t>frequency domain</a:t>
            </a:r>
            <a:r>
              <a:rPr lang="en-US" dirty="0" smtClean="0"/>
              <a:t>. Both domains are equivalent. Each is useful in its own context.</a:t>
            </a:r>
          </a:p>
        </p:txBody>
      </p:sp>
      <p:sp>
        <p:nvSpPr>
          <p:cNvPr id="3" name="Slide Number Placeholder 2"/>
          <p:cNvSpPr>
            <a:spLocks noGrp="1"/>
          </p:cNvSpPr>
          <p:nvPr>
            <p:ph type="sldNum" sz="quarter" idx="12"/>
          </p:nvPr>
        </p:nvSpPr>
        <p:spPr/>
        <p:txBody>
          <a:bodyPr/>
          <a:lstStyle/>
          <a:p>
            <a:fld id="{22033EDB-169B-9A40-BDA9-44EE0641E66E}" type="slidenum">
              <a:rPr lang="en-US" smtClean="0"/>
              <a:t>57</a:t>
            </a:fld>
            <a:endParaRPr lang="en-US"/>
          </a:p>
        </p:txBody>
      </p:sp>
      <p:grpSp>
        <p:nvGrpSpPr>
          <p:cNvPr id="7" name="Group 6"/>
          <p:cNvGrpSpPr/>
          <p:nvPr/>
        </p:nvGrpSpPr>
        <p:grpSpPr>
          <a:xfrm>
            <a:off x="23813" y="0"/>
            <a:ext cx="9144000" cy="1213015"/>
            <a:chOff x="23813" y="0"/>
            <a:chExt cx="9144000" cy="1213015"/>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9" name="Straight Connector 8"/>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6208564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Lecture 1 – Backups</a:t>
            </a:r>
            <a:endParaRPr lang="en-US" dirty="0"/>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58</a:t>
            </a:fld>
            <a:endParaRPr lang="en-US"/>
          </a:p>
        </p:txBody>
      </p:sp>
      <p:sp>
        <p:nvSpPr>
          <p:cNvPr id="6" name="TextBox 5"/>
          <p:cNvSpPr txBox="1"/>
          <p:nvPr/>
        </p:nvSpPr>
        <p:spPr>
          <a:xfrm>
            <a:off x="3915707" y="6363901"/>
            <a:ext cx="1149248" cy="369332"/>
          </a:xfrm>
          <a:prstGeom prst="rect">
            <a:avLst/>
          </a:prstGeom>
          <a:noFill/>
        </p:spPr>
        <p:txBody>
          <a:bodyPr wrap="none" rtlCol="0">
            <a:spAutoFit/>
          </a:bodyPr>
          <a:lstStyle/>
          <a:p>
            <a:r>
              <a:rPr lang="en-US" dirty="0" smtClean="0"/>
              <a:t>G1600726</a:t>
            </a:r>
            <a:endParaRPr lang="en-US" dirty="0"/>
          </a:p>
        </p:txBody>
      </p:sp>
    </p:spTree>
    <p:extLst>
      <p:ext uri="{BB962C8B-B14F-4D97-AF65-F5344CB8AC3E}">
        <p14:creationId xmlns:p14="http://schemas.microsoft.com/office/powerpoint/2010/main" val="390203090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16"/>
            <a:ext cx="8229600" cy="1143000"/>
          </a:xfrm>
        </p:spPr>
        <p:txBody>
          <a:bodyPr>
            <a:normAutofit fontScale="90000"/>
          </a:bodyPr>
          <a:lstStyle/>
          <a:p>
            <a:r>
              <a:rPr lang="en-US" dirty="0" smtClean="0"/>
              <a:t>Relationship between </a:t>
            </a:r>
            <a:br>
              <a:rPr lang="en-US" dirty="0" smtClean="0"/>
            </a:br>
            <a:r>
              <a:rPr lang="en-US" dirty="0" smtClean="0"/>
              <a:t>Laplace and Fourier</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59</a:t>
            </a:fld>
            <a:endParaRPr lang="en-US"/>
          </a:p>
        </p:txBody>
      </p:sp>
      <p:grpSp>
        <p:nvGrpSpPr>
          <p:cNvPr id="4" name="Group 3"/>
          <p:cNvGrpSpPr/>
          <p:nvPr/>
        </p:nvGrpSpPr>
        <p:grpSpPr>
          <a:xfrm>
            <a:off x="23813" y="0"/>
            <a:ext cx="9144000" cy="1213015"/>
            <a:chOff x="23813" y="0"/>
            <a:chExt cx="9144000" cy="1213015"/>
          </a:xfrm>
        </p:grpSpPr>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6" name="Straight Connector 5"/>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457200" y="1368005"/>
            <a:ext cx="8135560" cy="830997"/>
          </a:xfrm>
          <a:prstGeom prst="rect">
            <a:avLst/>
          </a:prstGeom>
          <a:noFill/>
        </p:spPr>
        <p:txBody>
          <a:bodyPr wrap="none" rtlCol="0">
            <a:spAutoFit/>
          </a:bodyPr>
          <a:lstStyle/>
          <a:p>
            <a:pPr marL="342900" indent="-342900">
              <a:buFont typeface="Arial"/>
              <a:buChar char="•"/>
            </a:pPr>
            <a:r>
              <a:rPr lang="en-US" sz="2400" dirty="0" smtClean="0"/>
              <a:t>Laplace becomes Fourier when the real part of </a:t>
            </a:r>
            <a:r>
              <a:rPr lang="en-US" sz="2400" i="1" dirty="0" smtClean="0"/>
              <a:t>s</a:t>
            </a:r>
            <a:r>
              <a:rPr lang="en-US" sz="2400" dirty="0" smtClean="0"/>
              <a:t> goes to zero </a:t>
            </a:r>
          </a:p>
          <a:p>
            <a:r>
              <a:rPr lang="en-US" sz="2400" dirty="0" smtClean="0"/>
              <a:t>and the imagery part is frequency in units of rad/s</a:t>
            </a:r>
            <a:endParaRPr lang="en-US" sz="2400" dirty="0"/>
          </a:p>
        </p:txBody>
      </p:sp>
      <p:graphicFrame>
        <p:nvGraphicFramePr>
          <p:cNvPr id="8" name="Object 7"/>
          <p:cNvGraphicFramePr>
            <a:graphicFrameLocks noChangeAspect="1"/>
          </p:cNvGraphicFramePr>
          <p:nvPr>
            <p:extLst>
              <p:ext uri="{D42A27DB-BD31-4B8C-83A1-F6EECF244321}">
                <p14:modId xmlns:p14="http://schemas.microsoft.com/office/powerpoint/2010/main" val="2230386833"/>
              </p:ext>
            </p:extLst>
          </p:nvPr>
        </p:nvGraphicFramePr>
        <p:xfrm>
          <a:off x="3284323" y="2199002"/>
          <a:ext cx="2243137" cy="381000"/>
        </p:xfrm>
        <a:graphic>
          <a:graphicData uri="http://schemas.openxmlformats.org/presentationml/2006/ole">
            <mc:AlternateContent xmlns:mc="http://schemas.openxmlformats.org/markup-compatibility/2006">
              <mc:Choice xmlns:v="urn:schemas-microsoft-com:vml" Requires="v">
                <p:oleObj spid="_x0000_s471454" name="Equation" r:id="rId5" imgW="1206500" imgH="203200" progId="Equation.3">
                  <p:embed/>
                </p:oleObj>
              </mc:Choice>
              <mc:Fallback>
                <p:oleObj name="Equation" r:id="rId5" imgW="1206500" imgH="203200" progId="Equation.3">
                  <p:embed/>
                  <p:pic>
                    <p:nvPicPr>
                      <p:cNvPr id="0" name=""/>
                      <p:cNvPicPr/>
                      <p:nvPr/>
                    </p:nvPicPr>
                    <p:blipFill>
                      <a:blip r:embed="rId6"/>
                      <a:stretch>
                        <a:fillRect/>
                      </a:stretch>
                    </p:blipFill>
                    <p:spPr>
                      <a:xfrm>
                        <a:off x="3284323" y="2199002"/>
                        <a:ext cx="2243137" cy="381000"/>
                      </a:xfrm>
                      <a:prstGeom prst="rect">
                        <a:avLst/>
                      </a:prstGeom>
                    </p:spPr>
                  </p:pic>
                </p:oleObj>
              </mc:Fallback>
            </mc:AlternateContent>
          </a:graphicData>
        </a:graphic>
      </p:graphicFrame>
      <p:sp>
        <p:nvSpPr>
          <p:cNvPr id="9" name="TextBox 8"/>
          <p:cNvSpPr txBox="1"/>
          <p:nvPr/>
        </p:nvSpPr>
        <p:spPr>
          <a:xfrm>
            <a:off x="119803" y="2669917"/>
            <a:ext cx="8913379" cy="4154983"/>
          </a:xfrm>
          <a:prstGeom prst="rect">
            <a:avLst/>
          </a:prstGeom>
          <a:noFill/>
        </p:spPr>
        <p:txBody>
          <a:bodyPr wrap="square" rtlCol="0">
            <a:spAutoFit/>
          </a:bodyPr>
          <a:lstStyle/>
          <a:p>
            <a:pPr marL="342900" indent="-342900">
              <a:buFont typeface="Arial"/>
              <a:buChar char="•"/>
            </a:pPr>
            <a:r>
              <a:rPr lang="en-US" sz="2400" dirty="0" smtClean="0"/>
              <a:t>Why do we use Laplace for the transfer functions, but Fourier for the bode plots?</a:t>
            </a:r>
          </a:p>
          <a:p>
            <a:pPr marL="800100" lvl="1" indent="-342900">
              <a:buFont typeface="Courier New"/>
              <a:buChar char="o"/>
            </a:pPr>
            <a:r>
              <a:rPr lang="en-US" sz="2400" dirty="0" smtClean="0"/>
              <a:t>As far as I know, this isn’t discussed much in controls classes. My hypothesis is that the </a:t>
            </a:r>
            <a:r>
              <a:rPr lang="en-US" sz="2400" b="1" dirty="0" smtClean="0">
                <a:solidFill>
                  <a:schemeClr val="accent6"/>
                </a:solidFill>
              </a:rPr>
              <a:t>Fourier </a:t>
            </a:r>
            <a:r>
              <a:rPr lang="en-US" sz="2400" dirty="0" smtClean="0"/>
              <a:t>transform</a:t>
            </a:r>
            <a:r>
              <a:rPr lang="en-US" sz="2400" b="1" dirty="0" smtClean="0"/>
              <a:t> </a:t>
            </a:r>
            <a:r>
              <a:rPr lang="en-US" sz="2400" dirty="0" smtClean="0"/>
              <a:t>is sufficient for reproducing </a:t>
            </a:r>
            <a:r>
              <a:rPr lang="en-US" sz="2400" b="1" dirty="0" smtClean="0">
                <a:solidFill>
                  <a:srgbClr val="F79646"/>
                </a:solidFill>
              </a:rPr>
              <a:t>time domain </a:t>
            </a:r>
            <a:r>
              <a:rPr lang="en-US" sz="2400" b="1" dirty="0" smtClean="0">
                <a:solidFill>
                  <a:schemeClr val="accent6"/>
                </a:solidFill>
              </a:rPr>
              <a:t>signals</a:t>
            </a:r>
            <a:r>
              <a:rPr lang="en-US" sz="2400" dirty="0" smtClean="0"/>
              <a:t>, since any time domain signal can be reproduced by an infinite sum of sine waves. However, the Fourier transform does not contain enough information to represent the </a:t>
            </a:r>
            <a:r>
              <a:rPr lang="en-US" sz="2400" b="1" dirty="0" smtClean="0">
                <a:solidFill>
                  <a:srgbClr val="3366FF"/>
                </a:solidFill>
              </a:rPr>
              <a:t>dynamics</a:t>
            </a:r>
            <a:r>
              <a:rPr lang="en-US" sz="2400" dirty="0" smtClean="0"/>
              <a:t> of the system that produced that signal. Since poles </a:t>
            </a:r>
            <a:r>
              <a:rPr lang="en-US" sz="2400" dirty="0"/>
              <a:t>and zeros in general have both real and imaginary </a:t>
            </a:r>
            <a:r>
              <a:rPr lang="en-US" sz="2400" dirty="0" smtClean="0"/>
              <a:t>parts, the </a:t>
            </a:r>
            <a:r>
              <a:rPr lang="en-US" sz="2400" b="1" dirty="0" smtClean="0">
                <a:solidFill>
                  <a:srgbClr val="3366FF"/>
                </a:solidFill>
              </a:rPr>
              <a:t>Laplace</a:t>
            </a:r>
            <a:r>
              <a:rPr lang="en-US" sz="2400" dirty="0" smtClean="0"/>
              <a:t> transform, with the addition of the real part of </a:t>
            </a:r>
            <a:r>
              <a:rPr lang="en-US" sz="2400" i="1" dirty="0" smtClean="0"/>
              <a:t>s</a:t>
            </a:r>
            <a:r>
              <a:rPr lang="en-US" sz="2400" dirty="0" smtClean="0"/>
              <a:t>, is sufficiently general. </a:t>
            </a:r>
            <a:endParaRPr lang="en-US" sz="2400" dirty="0"/>
          </a:p>
        </p:txBody>
      </p:sp>
    </p:spTree>
    <p:extLst>
      <p:ext uri="{BB962C8B-B14F-4D97-AF65-F5344CB8AC3E}">
        <p14:creationId xmlns:p14="http://schemas.microsoft.com/office/powerpoint/2010/main" val="34090402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Lecture 1 - Part 1</a:t>
            </a:r>
            <a:endParaRPr lang="en-US" dirty="0"/>
          </a:p>
        </p:txBody>
      </p:sp>
      <p:sp>
        <p:nvSpPr>
          <p:cNvPr id="6" name="Subtitle 5"/>
          <p:cNvSpPr>
            <a:spLocks noGrp="1"/>
          </p:cNvSpPr>
          <p:nvPr>
            <p:ph type="subTitle" idx="1"/>
          </p:nvPr>
        </p:nvSpPr>
        <p:spPr/>
        <p:txBody>
          <a:bodyPr/>
          <a:lstStyle/>
          <a:p>
            <a:r>
              <a:rPr lang="en-US" dirty="0" smtClean="0"/>
              <a:t>Introduction to Controls</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6</a:t>
            </a:fld>
            <a:endParaRPr lang="en-US"/>
          </a:p>
        </p:txBody>
      </p:sp>
    </p:spTree>
    <p:extLst>
      <p:ext uri="{BB962C8B-B14F-4D97-AF65-F5344CB8AC3E}">
        <p14:creationId xmlns:p14="http://schemas.microsoft.com/office/powerpoint/2010/main" val="69516551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4" name="Picture 6"/>
          <p:cNvPicPr>
            <a:picLocks noChangeAspect="1" noChangeArrowheads="1"/>
          </p:cNvPicPr>
          <p:nvPr/>
        </p:nvPicPr>
        <p:blipFill>
          <a:blip r:embed="rId4" cstate="print"/>
          <a:srcRect/>
          <a:stretch>
            <a:fillRect/>
          </a:stretch>
        </p:blipFill>
        <p:spPr bwMode="auto">
          <a:xfrm>
            <a:off x="1417320" y="987552"/>
            <a:ext cx="6448661" cy="3657600"/>
          </a:xfrm>
          <a:prstGeom prst="rect">
            <a:avLst/>
          </a:prstGeom>
          <a:noFill/>
          <a:ln w="9525">
            <a:noFill/>
            <a:miter lim="800000"/>
            <a:headEnd/>
            <a:tailEnd/>
          </a:ln>
          <a:effectLst/>
        </p:spPr>
      </p:pic>
      <p:sp>
        <p:nvSpPr>
          <p:cNvPr id="2" name="Title 1"/>
          <p:cNvSpPr>
            <a:spLocks noGrp="1"/>
          </p:cNvSpPr>
          <p:nvPr>
            <p:ph type="title"/>
          </p:nvPr>
        </p:nvSpPr>
        <p:spPr>
          <a:xfrm>
            <a:off x="457200" y="0"/>
            <a:ext cx="8229600" cy="1143000"/>
          </a:xfrm>
        </p:spPr>
        <p:txBody>
          <a:bodyPr/>
          <a:lstStyle/>
          <a:p>
            <a:r>
              <a:rPr lang="en-US" dirty="0" smtClean="0"/>
              <a:t>Cavity Signal</a:t>
            </a:r>
            <a:endParaRPr lang="en-US" dirty="0"/>
          </a:p>
        </p:txBody>
      </p:sp>
      <p:sp>
        <p:nvSpPr>
          <p:cNvPr id="5" name="TextBox 4"/>
          <p:cNvSpPr txBox="1"/>
          <p:nvPr/>
        </p:nvSpPr>
        <p:spPr>
          <a:xfrm>
            <a:off x="76200" y="4572000"/>
            <a:ext cx="9144000" cy="646331"/>
          </a:xfrm>
          <a:prstGeom prst="rect">
            <a:avLst/>
          </a:prstGeom>
          <a:noFill/>
        </p:spPr>
        <p:txBody>
          <a:bodyPr wrap="square" rtlCol="0">
            <a:spAutoFit/>
          </a:bodyPr>
          <a:lstStyle/>
          <a:p>
            <a:pPr algn="ctr"/>
            <a:r>
              <a:rPr lang="en-US" dirty="0" smtClean="0"/>
              <a:t>The PDH signal for a 4 km aLIGO </a:t>
            </a:r>
            <a:r>
              <a:rPr lang="en-US" dirty="0" err="1" smtClean="0"/>
              <a:t>Fabry</a:t>
            </a:r>
            <a:r>
              <a:rPr lang="en-US" dirty="0" smtClean="0"/>
              <a:t>-Perot cavity with mirror power transmissions of 1.4% and 7.5 </a:t>
            </a:r>
            <a:r>
              <a:rPr lang="en-US" dirty="0" err="1" smtClean="0"/>
              <a:t>ppm</a:t>
            </a:r>
            <a:r>
              <a:rPr lang="en-US" dirty="0" smtClean="0"/>
              <a:t>. The cavity finesse is 445. The linear region between the dashed lines is 1 nm wide.</a:t>
            </a:r>
            <a:endParaRPr lang="en-US" dirty="0"/>
          </a:p>
        </p:txBody>
      </p:sp>
      <p:sp>
        <p:nvSpPr>
          <p:cNvPr id="8" name="TextBox 7"/>
          <p:cNvSpPr txBox="1"/>
          <p:nvPr/>
        </p:nvSpPr>
        <p:spPr>
          <a:xfrm>
            <a:off x="5715000" y="2667000"/>
            <a:ext cx="1295400" cy="369332"/>
          </a:xfrm>
          <a:prstGeom prst="rect">
            <a:avLst/>
          </a:prstGeom>
          <a:solidFill>
            <a:schemeClr val="bg1"/>
          </a:solidFill>
          <a:ln w="12700">
            <a:solidFill>
              <a:schemeClr val="tx1"/>
            </a:solidFill>
          </a:ln>
        </p:spPr>
        <p:txBody>
          <a:bodyPr wrap="square" rtlCol="0">
            <a:spAutoFit/>
          </a:bodyPr>
          <a:lstStyle/>
          <a:p>
            <a:pPr algn="ctr"/>
            <a:r>
              <a:rPr lang="en-US" dirty="0" smtClean="0"/>
              <a:t>PDH signal</a:t>
            </a:r>
            <a:endParaRPr lang="en-US" dirty="0"/>
          </a:p>
        </p:txBody>
      </p:sp>
      <p:sp>
        <p:nvSpPr>
          <p:cNvPr id="9" name="TextBox 8"/>
          <p:cNvSpPr txBox="1"/>
          <p:nvPr/>
        </p:nvSpPr>
        <p:spPr>
          <a:xfrm>
            <a:off x="3352800" y="1600200"/>
            <a:ext cx="914400" cy="646331"/>
          </a:xfrm>
          <a:prstGeom prst="rect">
            <a:avLst/>
          </a:prstGeom>
          <a:solidFill>
            <a:schemeClr val="bg1"/>
          </a:solidFill>
          <a:ln w="12700">
            <a:solidFill>
              <a:schemeClr val="tx1"/>
            </a:solidFill>
          </a:ln>
        </p:spPr>
        <p:txBody>
          <a:bodyPr wrap="square" rtlCol="0">
            <a:spAutoFit/>
          </a:bodyPr>
          <a:lstStyle/>
          <a:p>
            <a:pPr algn="ctr"/>
            <a:r>
              <a:rPr lang="en-US" dirty="0" smtClean="0"/>
              <a:t>“Linear region”</a:t>
            </a:r>
            <a:endParaRPr lang="en-US" dirty="0"/>
          </a:p>
        </p:txBody>
      </p:sp>
      <p:cxnSp>
        <p:nvCxnSpPr>
          <p:cNvPr id="11" name="Straight Arrow Connector 10"/>
          <p:cNvCxnSpPr/>
          <p:nvPr/>
        </p:nvCxnSpPr>
        <p:spPr>
          <a:xfrm flipV="1">
            <a:off x="4267200" y="1676400"/>
            <a:ext cx="304800" cy="228600"/>
          </a:xfrm>
          <a:prstGeom prst="straightConnector1">
            <a:avLst/>
          </a:prstGeom>
          <a:ln w="158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aphicFrame>
        <p:nvGraphicFramePr>
          <p:cNvPr id="12" name="Object 11"/>
          <p:cNvGraphicFramePr>
            <a:graphicFrameLocks noChangeAspect="1"/>
          </p:cNvGraphicFramePr>
          <p:nvPr/>
        </p:nvGraphicFramePr>
        <p:xfrm>
          <a:off x="139700" y="5334000"/>
          <a:ext cx="3213100" cy="1423988"/>
        </p:xfrm>
        <a:graphic>
          <a:graphicData uri="http://schemas.openxmlformats.org/presentationml/2006/ole">
            <mc:AlternateContent xmlns:mc="http://schemas.openxmlformats.org/markup-compatibility/2006">
              <mc:Choice xmlns:v="urn:schemas-microsoft-com:vml" Requires="v">
                <p:oleObj spid="_x0000_s206715" name="Equation" r:id="rId5" imgW="2031840" imgH="901440" progId="Equation.3">
                  <p:embed/>
                </p:oleObj>
              </mc:Choice>
              <mc:Fallback>
                <p:oleObj name="Equation" r:id="rId5" imgW="2031840" imgH="9014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00" y="5334000"/>
                        <a:ext cx="3213100" cy="1423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3657600" y="5767388"/>
            <a:ext cx="3886200" cy="923330"/>
          </a:xfrm>
          <a:prstGeom prst="rect">
            <a:avLst/>
          </a:prstGeom>
          <a:noFill/>
        </p:spPr>
        <p:txBody>
          <a:bodyPr wrap="square" rtlCol="0">
            <a:spAutoFit/>
          </a:bodyPr>
          <a:lstStyle/>
          <a:p>
            <a:r>
              <a:rPr lang="en-US" i="1" dirty="0" smtClean="0"/>
              <a:t>F</a:t>
            </a:r>
            <a:r>
              <a:rPr lang="en-US" dirty="0" smtClean="0"/>
              <a:t> = cavity finesse = 445</a:t>
            </a:r>
          </a:p>
          <a:p>
            <a:r>
              <a:rPr lang="en-US" i="1" dirty="0" smtClean="0"/>
              <a:t>λ</a:t>
            </a:r>
            <a:r>
              <a:rPr lang="en-US" dirty="0" smtClean="0"/>
              <a:t> = laser wavelength = 1064 nm</a:t>
            </a:r>
          </a:p>
          <a:p>
            <a:r>
              <a:rPr lang="en-US" i="1" dirty="0" smtClean="0"/>
              <a:t>C</a:t>
            </a:r>
            <a:r>
              <a:rPr lang="en-US" dirty="0" smtClean="0"/>
              <a:t> = arbitrary electronic scaling</a:t>
            </a:r>
            <a:endParaRPr lang="en-US" dirty="0"/>
          </a:p>
        </p:txBody>
      </p:sp>
      <p:sp>
        <p:nvSpPr>
          <p:cNvPr id="10" name="Slide Number Placeholder 9"/>
          <p:cNvSpPr>
            <a:spLocks noGrp="1"/>
          </p:cNvSpPr>
          <p:nvPr>
            <p:ph type="sldNum" sz="quarter" idx="12"/>
          </p:nvPr>
        </p:nvSpPr>
        <p:spPr>
          <a:xfrm>
            <a:off x="6934200" y="6416675"/>
            <a:ext cx="2133600" cy="365125"/>
          </a:xfrm>
        </p:spPr>
        <p:txBody>
          <a:bodyPr/>
          <a:lstStyle/>
          <a:p>
            <a:fld id="{B6F15528-21DE-4FAA-801E-634DDDAF4B2B}" type="slidenum">
              <a:rPr lang="en-US" smtClean="0"/>
              <a:pPr/>
              <a:t>60</a:t>
            </a:fld>
            <a:endParaRPr lang="en-US" dirty="0"/>
          </a:p>
        </p:txBody>
      </p:sp>
      <p:sp>
        <p:nvSpPr>
          <p:cNvPr id="3" name="TextBox 2"/>
          <p:cNvSpPr txBox="1"/>
          <p:nvPr/>
        </p:nvSpPr>
        <p:spPr>
          <a:xfrm>
            <a:off x="2379670" y="858144"/>
            <a:ext cx="4827987" cy="369332"/>
          </a:xfrm>
          <a:prstGeom prst="rect">
            <a:avLst/>
          </a:prstGeom>
          <a:solidFill>
            <a:schemeClr val="bg1"/>
          </a:solidFill>
        </p:spPr>
        <p:txBody>
          <a:bodyPr wrap="square" rtlCol="0">
            <a:spAutoFit/>
          </a:bodyPr>
          <a:lstStyle/>
          <a:p>
            <a:pPr algn="ctr"/>
            <a:r>
              <a:rPr lang="en-US" dirty="0" smtClean="0"/>
              <a:t>Pound-</a:t>
            </a:r>
            <a:r>
              <a:rPr lang="en-US" dirty="0" err="1" smtClean="0"/>
              <a:t>Drever</a:t>
            </a:r>
            <a:r>
              <a:rPr lang="en-US" dirty="0" smtClean="0"/>
              <a:t>-Hall (PDH) Signal for aLIGO</a:t>
            </a:r>
            <a:endParaRPr lang="en-US" dirty="0"/>
          </a:p>
        </p:txBody>
      </p:sp>
      <p:sp>
        <p:nvSpPr>
          <p:cNvPr id="4" name="TextBox 3"/>
          <p:cNvSpPr txBox="1"/>
          <p:nvPr/>
        </p:nvSpPr>
        <p:spPr>
          <a:xfrm>
            <a:off x="8569104" y="660198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1355367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61</a:t>
            </a:fld>
            <a:endParaRPr lang="en-US"/>
          </a:p>
        </p:txBody>
      </p:sp>
      <p:sp>
        <p:nvSpPr>
          <p:cNvPr id="10" name="TextBox 9"/>
          <p:cNvSpPr txBox="1"/>
          <p:nvPr/>
        </p:nvSpPr>
        <p:spPr>
          <a:xfrm>
            <a:off x="4751837" y="1700784"/>
            <a:ext cx="2600291" cy="461665"/>
          </a:xfrm>
          <a:prstGeom prst="rect">
            <a:avLst/>
          </a:prstGeom>
          <a:noFill/>
        </p:spPr>
        <p:txBody>
          <a:bodyPr wrap="none" rtlCol="0">
            <a:spAutoFit/>
          </a:bodyPr>
          <a:lstStyle/>
          <a:p>
            <a:r>
              <a:rPr lang="en-US" sz="2400" dirty="0" smtClean="0"/>
              <a:t>Equation of motion</a:t>
            </a:r>
            <a:endParaRPr lang="en-US" sz="2400" dirty="0"/>
          </a:p>
        </p:txBody>
      </p:sp>
      <p:sp>
        <p:nvSpPr>
          <p:cNvPr id="25" name="Title 4"/>
          <p:cNvSpPr>
            <a:spLocks noGrp="1"/>
          </p:cNvSpPr>
          <p:nvPr>
            <p:ph type="title"/>
          </p:nvPr>
        </p:nvSpPr>
        <p:spPr>
          <a:xfrm>
            <a:off x="1019152" y="34014"/>
            <a:ext cx="8124848" cy="1143000"/>
          </a:xfrm>
        </p:spPr>
        <p:txBody>
          <a:bodyPr>
            <a:normAutofit/>
          </a:bodyPr>
          <a:lstStyle/>
          <a:p>
            <a:r>
              <a:rPr lang="en-US" dirty="0" smtClean="0"/>
              <a:t>Models – SS rel. disp. output</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29" name="Object 28"/>
          <p:cNvGraphicFramePr>
            <a:graphicFrameLocks noChangeAspect="1"/>
          </p:cNvGraphicFramePr>
          <p:nvPr>
            <p:extLst>
              <p:ext uri="{D42A27DB-BD31-4B8C-83A1-F6EECF244321}">
                <p14:modId xmlns:p14="http://schemas.microsoft.com/office/powerpoint/2010/main" val="1494446052"/>
              </p:ext>
            </p:extLst>
          </p:nvPr>
        </p:nvGraphicFramePr>
        <p:xfrm>
          <a:off x="3666801" y="3225554"/>
          <a:ext cx="1838325" cy="490538"/>
        </p:xfrm>
        <a:graphic>
          <a:graphicData uri="http://schemas.openxmlformats.org/presentationml/2006/ole">
            <mc:AlternateContent xmlns:mc="http://schemas.openxmlformats.org/markup-compatibility/2006">
              <mc:Choice xmlns:v="urn:schemas-microsoft-com:vml" Requires="v">
                <p:oleObj spid="_x0000_s622870" name="Equation" r:id="rId5" imgW="762000" imgH="203200" progId="Equation.3">
                  <p:embed/>
                </p:oleObj>
              </mc:Choice>
              <mc:Fallback>
                <p:oleObj name="Equation" r:id="rId5" imgW="762000" imgH="203200" progId="Equation.3">
                  <p:embed/>
                  <p:pic>
                    <p:nvPicPr>
                      <p:cNvPr id="0" name=""/>
                      <p:cNvPicPr/>
                      <p:nvPr/>
                    </p:nvPicPr>
                    <p:blipFill>
                      <a:blip r:embed="rId6"/>
                      <a:stretch>
                        <a:fillRect/>
                      </a:stretch>
                    </p:blipFill>
                    <p:spPr>
                      <a:xfrm>
                        <a:off x="3666801" y="3225554"/>
                        <a:ext cx="1838325" cy="490538"/>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609180686"/>
              </p:ext>
            </p:extLst>
          </p:nvPr>
        </p:nvGraphicFramePr>
        <p:xfrm>
          <a:off x="3759200" y="3856038"/>
          <a:ext cx="4452938" cy="1073150"/>
        </p:xfrm>
        <a:graphic>
          <a:graphicData uri="http://schemas.openxmlformats.org/presentationml/2006/ole">
            <mc:AlternateContent xmlns:mc="http://schemas.openxmlformats.org/markup-compatibility/2006">
              <mc:Choice xmlns:v="urn:schemas-microsoft-com:vml" Requires="v">
                <p:oleObj spid="_x0000_s622871" name="Equation" r:id="rId7" imgW="2540000" imgH="609600" progId="Equation.3">
                  <p:embed/>
                </p:oleObj>
              </mc:Choice>
              <mc:Fallback>
                <p:oleObj name="Equation" r:id="rId7" imgW="2540000" imgH="609600" progId="Equation.3">
                  <p:embed/>
                  <p:pic>
                    <p:nvPicPr>
                      <p:cNvPr id="0" name=""/>
                      <p:cNvPicPr/>
                      <p:nvPr/>
                    </p:nvPicPr>
                    <p:blipFill>
                      <a:blip r:embed="rId8"/>
                      <a:stretch>
                        <a:fillRect/>
                      </a:stretch>
                    </p:blipFill>
                    <p:spPr>
                      <a:xfrm>
                        <a:off x="3759200" y="3856038"/>
                        <a:ext cx="4452938" cy="107315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266208304"/>
              </p:ext>
            </p:extLst>
          </p:nvPr>
        </p:nvGraphicFramePr>
        <p:xfrm>
          <a:off x="3730971" y="5115759"/>
          <a:ext cx="1868487" cy="490537"/>
        </p:xfrm>
        <a:graphic>
          <a:graphicData uri="http://schemas.openxmlformats.org/presentationml/2006/ole">
            <mc:AlternateContent xmlns:mc="http://schemas.openxmlformats.org/markup-compatibility/2006">
              <mc:Choice xmlns:v="urn:schemas-microsoft-com:vml" Requires="v">
                <p:oleObj spid="_x0000_s622872" name="Equation" r:id="rId9" imgW="774700" imgH="203200" progId="Equation.3">
                  <p:embed/>
                </p:oleObj>
              </mc:Choice>
              <mc:Fallback>
                <p:oleObj name="Equation" r:id="rId9" imgW="774700" imgH="203200" progId="Equation.3">
                  <p:embed/>
                  <p:pic>
                    <p:nvPicPr>
                      <p:cNvPr id="0" name=""/>
                      <p:cNvPicPr/>
                      <p:nvPr/>
                    </p:nvPicPr>
                    <p:blipFill>
                      <a:blip r:embed="rId10"/>
                      <a:stretch>
                        <a:fillRect/>
                      </a:stretch>
                    </p:blipFill>
                    <p:spPr>
                      <a:xfrm>
                        <a:off x="3730971" y="5115759"/>
                        <a:ext cx="1868487" cy="490537"/>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124522579"/>
              </p:ext>
            </p:extLst>
          </p:nvPr>
        </p:nvGraphicFramePr>
        <p:xfrm>
          <a:off x="2765330" y="5607050"/>
          <a:ext cx="3049588" cy="1006475"/>
        </p:xfrm>
        <a:graphic>
          <a:graphicData uri="http://schemas.openxmlformats.org/presentationml/2006/ole">
            <mc:AlternateContent xmlns:mc="http://schemas.openxmlformats.org/markup-compatibility/2006">
              <mc:Choice xmlns:v="urn:schemas-microsoft-com:vml" Requires="v">
                <p:oleObj spid="_x0000_s622873" name="Equation" r:id="rId11" imgW="1739900" imgH="571500" progId="Equation.3">
                  <p:embed/>
                </p:oleObj>
              </mc:Choice>
              <mc:Fallback>
                <p:oleObj name="Equation" r:id="rId11" imgW="1739900" imgH="571500" progId="Equation.3">
                  <p:embed/>
                  <p:pic>
                    <p:nvPicPr>
                      <p:cNvPr id="0" name=""/>
                      <p:cNvPicPr/>
                      <p:nvPr/>
                    </p:nvPicPr>
                    <p:blipFill>
                      <a:blip r:embed="rId12"/>
                      <a:stretch>
                        <a:fillRect/>
                      </a:stretch>
                    </p:blipFill>
                    <p:spPr>
                      <a:xfrm>
                        <a:off x="2765330" y="5607050"/>
                        <a:ext cx="3049588" cy="1006475"/>
                      </a:xfrm>
                      <a:prstGeom prst="rect">
                        <a:avLst/>
                      </a:prstGeom>
                    </p:spPr>
                  </p:pic>
                </p:oleObj>
              </mc:Fallback>
            </mc:AlternateContent>
          </a:graphicData>
        </a:graphic>
      </p:graphicFrame>
      <p:sp>
        <p:nvSpPr>
          <p:cNvPr id="5" name="TextBox 4"/>
          <p:cNvSpPr txBox="1"/>
          <p:nvPr/>
        </p:nvSpPr>
        <p:spPr>
          <a:xfrm>
            <a:off x="6443589" y="3255730"/>
            <a:ext cx="2334594" cy="461665"/>
          </a:xfrm>
          <a:prstGeom prst="rect">
            <a:avLst/>
          </a:prstGeom>
          <a:noFill/>
        </p:spPr>
        <p:txBody>
          <a:bodyPr wrap="none" rtlCol="0">
            <a:spAutoFit/>
          </a:bodyPr>
          <a:lstStyle/>
          <a:p>
            <a:r>
              <a:rPr lang="en-US" sz="2400" dirty="0" smtClean="0"/>
              <a:t>System dynamics</a:t>
            </a:r>
            <a:endParaRPr lang="en-US" sz="2400" dirty="0"/>
          </a:p>
        </p:txBody>
      </p:sp>
      <p:cxnSp>
        <p:nvCxnSpPr>
          <p:cNvPr id="32" name="Straight Arrow Connector 31"/>
          <p:cNvCxnSpPr/>
          <p:nvPr/>
        </p:nvCxnSpPr>
        <p:spPr>
          <a:xfrm flipH="1">
            <a:off x="5694958" y="3535071"/>
            <a:ext cx="649214"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5721694" y="5331787"/>
            <a:ext cx="649214"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501942" y="5100954"/>
            <a:ext cx="2251037" cy="461665"/>
          </a:xfrm>
          <a:prstGeom prst="rect">
            <a:avLst/>
          </a:prstGeom>
          <a:noFill/>
        </p:spPr>
        <p:txBody>
          <a:bodyPr wrap="none" rtlCol="0">
            <a:spAutoFit/>
          </a:bodyPr>
          <a:lstStyle/>
          <a:p>
            <a:r>
              <a:rPr lang="en-US" sz="2400" dirty="0" smtClean="0"/>
              <a:t>Sensing function</a:t>
            </a:r>
            <a:endParaRPr lang="en-US" sz="2400" dirty="0"/>
          </a:p>
        </p:txBody>
      </p:sp>
      <p:sp>
        <p:nvSpPr>
          <p:cNvPr id="35" name="TextBox 34"/>
          <p:cNvSpPr txBox="1"/>
          <p:nvPr/>
        </p:nvSpPr>
        <p:spPr>
          <a:xfrm>
            <a:off x="5808888" y="5772347"/>
            <a:ext cx="3358926" cy="830997"/>
          </a:xfrm>
          <a:prstGeom prst="rect">
            <a:avLst/>
          </a:prstGeom>
          <a:noFill/>
        </p:spPr>
        <p:txBody>
          <a:bodyPr wrap="square" rtlCol="0">
            <a:spAutoFit/>
          </a:bodyPr>
          <a:lstStyle/>
          <a:p>
            <a:r>
              <a:rPr lang="en-US" sz="2400" dirty="0" smtClean="0"/>
              <a:t>Ex. Relative displacement</a:t>
            </a:r>
          </a:p>
          <a:p>
            <a:r>
              <a:rPr lang="en-US" sz="2400" dirty="0" smtClean="0"/>
              <a:t>sensor</a:t>
            </a:r>
            <a:endParaRPr lang="en-US" sz="2400" dirty="0"/>
          </a:p>
        </p:txBody>
      </p:sp>
      <p:grpSp>
        <p:nvGrpSpPr>
          <p:cNvPr id="24" name="Group 23"/>
          <p:cNvGrpSpPr/>
          <p:nvPr/>
        </p:nvGrpSpPr>
        <p:grpSpPr>
          <a:xfrm>
            <a:off x="290100" y="1383717"/>
            <a:ext cx="2292948" cy="2151354"/>
            <a:chOff x="5011032" y="1714891"/>
            <a:chExt cx="2292948" cy="2151354"/>
          </a:xfrm>
        </p:grpSpPr>
        <p:pic>
          <p:nvPicPr>
            <p:cNvPr id="31" name="Picture 30"/>
            <p:cNvPicPr>
              <a:picLocks noChangeAspect="1"/>
            </p:cNvPicPr>
            <p:nvPr/>
          </p:nvPicPr>
          <p:blipFill>
            <a:blip r:embed="rId13"/>
            <a:stretch>
              <a:fillRect/>
            </a:stretch>
          </p:blipFill>
          <p:spPr>
            <a:xfrm>
              <a:off x="5011032" y="1747349"/>
              <a:ext cx="2292948" cy="2118896"/>
            </a:xfrm>
            <a:prstGeom prst="rect">
              <a:avLst/>
            </a:prstGeom>
          </p:spPr>
        </p:pic>
        <p:graphicFrame>
          <p:nvGraphicFramePr>
            <p:cNvPr id="38" name="Object 37"/>
            <p:cNvGraphicFramePr>
              <a:graphicFrameLocks noChangeAspect="1"/>
            </p:cNvGraphicFramePr>
            <p:nvPr>
              <p:extLst>
                <p:ext uri="{D42A27DB-BD31-4B8C-83A1-F6EECF244321}">
                  <p14:modId xmlns:p14="http://schemas.microsoft.com/office/powerpoint/2010/main" val="862087225"/>
                </p:ext>
              </p:extLst>
            </p:nvPr>
          </p:nvGraphicFramePr>
          <p:xfrm>
            <a:off x="5045522" y="1714891"/>
            <a:ext cx="392113" cy="503238"/>
          </p:xfrm>
          <a:graphic>
            <a:graphicData uri="http://schemas.openxmlformats.org/presentationml/2006/ole">
              <mc:AlternateContent xmlns:mc="http://schemas.openxmlformats.org/markup-compatibility/2006">
                <mc:Choice xmlns:v="urn:schemas-microsoft-com:vml" Requires="v">
                  <p:oleObj spid="_x0000_s622874" name="Equation" r:id="rId14" imgW="177800" imgH="228600" progId="Equation.3">
                    <p:embed/>
                  </p:oleObj>
                </mc:Choice>
                <mc:Fallback>
                  <p:oleObj name="Equation" r:id="rId14" imgW="177800" imgH="228600" progId="Equation.3">
                    <p:embed/>
                    <p:pic>
                      <p:nvPicPr>
                        <p:cNvPr id="0" name=""/>
                        <p:cNvPicPr/>
                        <p:nvPr/>
                      </p:nvPicPr>
                      <p:blipFill>
                        <a:blip r:embed="rId15"/>
                        <a:stretch>
                          <a:fillRect/>
                        </a:stretch>
                      </p:blipFill>
                      <p:spPr>
                        <a:xfrm>
                          <a:off x="5045522" y="1714891"/>
                          <a:ext cx="392113" cy="503238"/>
                        </a:xfrm>
                        <a:prstGeom prst="rect">
                          <a:avLst/>
                        </a:prstGeom>
                      </p:spPr>
                    </p:pic>
                  </p:oleObj>
                </mc:Fallback>
              </mc:AlternateContent>
            </a:graphicData>
          </a:graphic>
        </p:graphicFrame>
        <p:cxnSp>
          <p:nvCxnSpPr>
            <p:cNvPr id="39" name="Elbow Connector 38"/>
            <p:cNvCxnSpPr/>
            <p:nvPr/>
          </p:nvCxnSpPr>
          <p:spPr>
            <a:xfrm rot="5400000" flipH="1" flipV="1">
              <a:off x="5408212" y="1971964"/>
              <a:ext cx="286553" cy="275646"/>
            </a:xfrm>
            <a:prstGeom prst="bentConnector3">
              <a:avLst>
                <a:gd name="adj1" fmla="val 97306"/>
              </a:avLst>
            </a:prstGeom>
            <a:ln w="1905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40" name="Object 39"/>
          <p:cNvGraphicFramePr>
            <a:graphicFrameLocks noChangeAspect="1"/>
          </p:cNvGraphicFramePr>
          <p:nvPr>
            <p:extLst>
              <p:ext uri="{D42A27DB-BD31-4B8C-83A1-F6EECF244321}">
                <p14:modId xmlns:p14="http://schemas.microsoft.com/office/powerpoint/2010/main" val="2243160950"/>
              </p:ext>
            </p:extLst>
          </p:nvPr>
        </p:nvGraphicFramePr>
        <p:xfrm>
          <a:off x="4848225" y="2185988"/>
          <a:ext cx="2259013" cy="625475"/>
        </p:xfrm>
        <a:graphic>
          <a:graphicData uri="http://schemas.openxmlformats.org/presentationml/2006/ole">
            <mc:AlternateContent xmlns:mc="http://schemas.openxmlformats.org/markup-compatibility/2006">
              <mc:Choice xmlns:v="urn:schemas-microsoft-com:vml" Requires="v">
                <p:oleObj spid="_x0000_s622875" name="Equation" r:id="rId16" imgW="825500" imgH="228600" progId="Equation.3">
                  <p:embed/>
                </p:oleObj>
              </mc:Choice>
              <mc:Fallback>
                <p:oleObj name="Equation" r:id="rId16" imgW="825500" imgH="228600" progId="Equation.3">
                  <p:embed/>
                  <p:pic>
                    <p:nvPicPr>
                      <p:cNvPr id="0" name=""/>
                      <p:cNvPicPr/>
                      <p:nvPr/>
                    </p:nvPicPr>
                    <p:blipFill>
                      <a:blip r:embed="rId17"/>
                      <a:stretch>
                        <a:fillRect/>
                      </a:stretch>
                    </p:blipFill>
                    <p:spPr>
                      <a:xfrm>
                        <a:off x="4848225" y="2185988"/>
                        <a:ext cx="2259013" cy="625475"/>
                      </a:xfrm>
                      <a:prstGeom prst="rect">
                        <a:avLst/>
                      </a:prstGeom>
                    </p:spPr>
                  </p:pic>
                </p:oleObj>
              </mc:Fallback>
            </mc:AlternateContent>
          </a:graphicData>
        </a:graphic>
      </p:graphicFrame>
      <p:sp>
        <p:nvSpPr>
          <p:cNvPr id="9" name="TextBox 8"/>
          <p:cNvSpPr txBox="1"/>
          <p:nvPr/>
        </p:nvSpPr>
        <p:spPr>
          <a:xfrm>
            <a:off x="140560" y="3947034"/>
            <a:ext cx="2919038" cy="369332"/>
          </a:xfrm>
          <a:prstGeom prst="rect">
            <a:avLst/>
          </a:prstGeom>
          <a:noFill/>
        </p:spPr>
        <p:txBody>
          <a:bodyPr wrap="none" rtlCol="0">
            <a:spAutoFit/>
          </a:bodyPr>
          <a:lstStyle/>
          <a:p>
            <a:r>
              <a:rPr lang="en-US" dirty="0" smtClean="0"/>
              <a:t>Relative displacement sensor</a:t>
            </a:r>
            <a:endParaRPr lang="en-US" dirty="0"/>
          </a:p>
        </p:txBody>
      </p:sp>
      <p:graphicFrame>
        <p:nvGraphicFramePr>
          <p:cNvPr id="41" name="Object 40"/>
          <p:cNvGraphicFramePr>
            <a:graphicFrameLocks noChangeAspect="1"/>
          </p:cNvGraphicFramePr>
          <p:nvPr>
            <p:extLst>
              <p:ext uri="{D42A27DB-BD31-4B8C-83A1-F6EECF244321}">
                <p14:modId xmlns:p14="http://schemas.microsoft.com/office/powerpoint/2010/main" val="2442907589"/>
              </p:ext>
            </p:extLst>
          </p:nvPr>
        </p:nvGraphicFramePr>
        <p:xfrm>
          <a:off x="746125" y="3439949"/>
          <a:ext cx="919162" cy="550863"/>
        </p:xfrm>
        <a:graphic>
          <a:graphicData uri="http://schemas.openxmlformats.org/presentationml/2006/ole">
            <mc:AlternateContent xmlns:mc="http://schemas.openxmlformats.org/markup-compatibility/2006">
              <mc:Choice xmlns:v="urn:schemas-microsoft-com:vml" Requires="v">
                <p:oleObj spid="_x0000_s622876" name="Equation" r:id="rId18" imgW="381000" imgH="228600" progId="Equation.3">
                  <p:embed/>
                </p:oleObj>
              </mc:Choice>
              <mc:Fallback>
                <p:oleObj name="Equation" r:id="rId18" imgW="381000" imgH="228600" progId="Equation.3">
                  <p:embed/>
                  <p:pic>
                    <p:nvPicPr>
                      <p:cNvPr id="0" name=""/>
                      <p:cNvPicPr/>
                      <p:nvPr/>
                    </p:nvPicPr>
                    <p:blipFill>
                      <a:blip r:embed="rId19"/>
                      <a:stretch>
                        <a:fillRect/>
                      </a:stretch>
                    </p:blipFill>
                    <p:spPr>
                      <a:xfrm>
                        <a:off x="746125" y="3439949"/>
                        <a:ext cx="919162" cy="550863"/>
                      </a:xfrm>
                      <a:prstGeom prst="rect">
                        <a:avLst/>
                      </a:prstGeom>
                    </p:spPr>
                  </p:pic>
                </p:oleObj>
              </mc:Fallback>
            </mc:AlternateContent>
          </a:graphicData>
        </a:graphic>
      </p:graphicFrame>
      <p:sp>
        <p:nvSpPr>
          <p:cNvPr id="13" name="Rectangle 12"/>
          <p:cNvSpPr/>
          <p:nvPr/>
        </p:nvSpPr>
        <p:spPr>
          <a:xfrm>
            <a:off x="710849" y="2752419"/>
            <a:ext cx="813816" cy="78265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716703" y="3346943"/>
            <a:ext cx="880322"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2970" y="6546439"/>
            <a:ext cx="7117942" cy="307777"/>
          </a:xfrm>
          <a:prstGeom prst="rect">
            <a:avLst/>
          </a:prstGeom>
          <a:noFill/>
        </p:spPr>
        <p:txBody>
          <a:bodyPr wrap="none" rtlCol="0">
            <a:spAutoFit/>
          </a:bodyPr>
          <a:lstStyle/>
          <a:p>
            <a:r>
              <a:rPr lang="en-US" sz="1400" dirty="0" smtClean="0"/>
              <a:t>Note, to include the damping term, a different set of state variables is required. See T1400023.</a:t>
            </a:r>
            <a:endParaRPr lang="en-US" sz="1400" dirty="0"/>
          </a:p>
        </p:txBody>
      </p:sp>
    </p:spTree>
    <p:extLst>
      <p:ext uri="{BB962C8B-B14F-4D97-AF65-F5344CB8AC3E}">
        <p14:creationId xmlns:p14="http://schemas.microsoft.com/office/powerpoint/2010/main" val="10066787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Lecture 2</a:t>
            </a:r>
            <a:endParaRPr lang="en-US" dirty="0"/>
          </a:p>
        </p:txBody>
      </p:sp>
      <p:sp>
        <p:nvSpPr>
          <p:cNvPr id="5" name="Subtitle 4"/>
          <p:cNvSpPr>
            <a:spLocks noGrp="1"/>
          </p:cNvSpPr>
          <p:nvPr>
            <p:ph type="subTitle" idx="1"/>
          </p:nvPr>
        </p:nvSpPr>
        <p:spPr/>
        <p:txBody>
          <a:bodyPr>
            <a:normAutofit fontScale="85000" lnSpcReduction="20000"/>
          </a:bodyPr>
          <a:lstStyle/>
          <a:p>
            <a:r>
              <a:rPr lang="en-US" dirty="0" smtClean="0"/>
              <a:t>Basic control design</a:t>
            </a:r>
          </a:p>
          <a:p>
            <a:pPr algn="l"/>
            <a:r>
              <a:rPr lang="en-US" dirty="0" smtClean="0"/>
              <a:t>				- Part 1: Feedforward</a:t>
            </a:r>
          </a:p>
          <a:p>
            <a:pPr algn="l"/>
            <a:r>
              <a:rPr lang="en-US" dirty="0" smtClean="0"/>
              <a:t>			</a:t>
            </a:r>
            <a:r>
              <a:rPr lang="en-US" dirty="0"/>
              <a:t>	</a:t>
            </a:r>
            <a:r>
              <a:rPr lang="en-US" dirty="0" smtClean="0"/>
              <a:t>- Part 2: Feedback</a:t>
            </a:r>
            <a:endParaRPr lang="en-US" dirty="0"/>
          </a:p>
          <a:p>
            <a:pPr algn="l"/>
            <a:r>
              <a:rPr lang="en-US" dirty="0" smtClean="0"/>
              <a:t>				- Part 3: Sensor blending</a:t>
            </a:r>
          </a:p>
        </p:txBody>
      </p:sp>
      <p:sp>
        <p:nvSpPr>
          <p:cNvPr id="3" name="Slide Number Placeholder 2"/>
          <p:cNvSpPr>
            <a:spLocks noGrp="1"/>
          </p:cNvSpPr>
          <p:nvPr>
            <p:ph type="sldNum" sz="quarter" idx="12"/>
          </p:nvPr>
        </p:nvSpPr>
        <p:spPr/>
        <p:txBody>
          <a:bodyPr/>
          <a:lstStyle/>
          <a:p>
            <a:fld id="{22033EDB-169B-9A40-BDA9-44EE0641E66E}" type="slidenum">
              <a:rPr lang="en-US" smtClean="0"/>
              <a:t>62</a:t>
            </a:fld>
            <a:endParaRPr lang="en-US"/>
          </a:p>
        </p:txBody>
      </p:sp>
      <p:sp>
        <p:nvSpPr>
          <p:cNvPr id="6" name="TextBox 5"/>
          <p:cNvSpPr txBox="1"/>
          <p:nvPr/>
        </p:nvSpPr>
        <p:spPr>
          <a:xfrm>
            <a:off x="3915707" y="6363901"/>
            <a:ext cx="1149248" cy="369332"/>
          </a:xfrm>
          <a:prstGeom prst="rect">
            <a:avLst/>
          </a:prstGeom>
          <a:noFill/>
        </p:spPr>
        <p:txBody>
          <a:bodyPr wrap="none" rtlCol="0">
            <a:spAutoFit/>
          </a:bodyPr>
          <a:lstStyle/>
          <a:p>
            <a:r>
              <a:rPr lang="en-US" dirty="0" smtClean="0"/>
              <a:t>G1600726</a:t>
            </a:r>
            <a:endParaRPr lang="en-US" dirty="0"/>
          </a:p>
        </p:txBody>
      </p:sp>
    </p:spTree>
    <p:extLst>
      <p:ext uri="{BB962C8B-B14F-4D97-AF65-F5344CB8AC3E}">
        <p14:creationId xmlns:p14="http://schemas.microsoft.com/office/powerpoint/2010/main" val="8104701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08440" y="6488152"/>
            <a:ext cx="2133600" cy="365125"/>
          </a:xfrm>
        </p:spPr>
        <p:txBody>
          <a:bodyPr/>
          <a:lstStyle/>
          <a:p>
            <a:fld id="{22033EDB-169B-9A40-BDA9-44EE0641E66E}" type="slidenum">
              <a:rPr lang="en-US" smtClean="0"/>
              <a:t>63</a:t>
            </a:fld>
            <a:endParaRPr lang="en-US"/>
          </a:p>
        </p:txBody>
      </p:sp>
      <p:sp>
        <p:nvSpPr>
          <p:cNvPr id="25" name="Title 4"/>
          <p:cNvSpPr>
            <a:spLocks noGrp="1"/>
          </p:cNvSpPr>
          <p:nvPr>
            <p:ph type="title"/>
          </p:nvPr>
        </p:nvSpPr>
        <p:spPr>
          <a:xfrm>
            <a:off x="925080" y="34014"/>
            <a:ext cx="8229600" cy="1143000"/>
          </a:xfrm>
        </p:spPr>
        <p:txBody>
          <a:bodyPr>
            <a:normAutofit/>
          </a:bodyPr>
          <a:lstStyle/>
          <a:p>
            <a:r>
              <a:rPr lang="en-US" dirty="0" smtClean="0"/>
              <a:t>Example system – HAM ISI</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5" name="Picture 4"/>
          <p:cNvPicPr>
            <a:picLocks noChangeAspect="1"/>
          </p:cNvPicPr>
          <p:nvPr/>
        </p:nvPicPr>
        <p:blipFill>
          <a:blip r:embed="rId5"/>
          <a:stretch>
            <a:fillRect/>
          </a:stretch>
        </p:blipFill>
        <p:spPr>
          <a:xfrm>
            <a:off x="315686" y="1275821"/>
            <a:ext cx="3837859" cy="3104323"/>
          </a:xfrm>
          <a:prstGeom prst="rect">
            <a:avLst/>
          </a:prstGeom>
        </p:spPr>
      </p:pic>
      <p:sp>
        <p:nvSpPr>
          <p:cNvPr id="16" name="Rectangle 15"/>
          <p:cNvSpPr/>
          <p:nvPr/>
        </p:nvSpPr>
        <p:spPr>
          <a:xfrm>
            <a:off x="1420196" y="4195478"/>
            <a:ext cx="1032254" cy="369332"/>
          </a:xfrm>
          <a:prstGeom prst="rect">
            <a:avLst/>
          </a:prstGeom>
        </p:spPr>
        <p:txBody>
          <a:bodyPr wrap="none">
            <a:spAutoFit/>
          </a:bodyPr>
          <a:lstStyle/>
          <a:p>
            <a:r>
              <a:rPr lang="en-US" dirty="0"/>
              <a:t>G070156</a:t>
            </a:r>
          </a:p>
        </p:txBody>
      </p:sp>
      <p:grpSp>
        <p:nvGrpSpPr>
          <p:cNvPr id="35" name="Group 34"/>
          <p:cNvGrpSpPr/>
          <p:nvPr/>
        </p:nvGrpSpPr>
        <p:grpSpPr>
          <a:xfrm>
            <a:off x="5011032" y="1747349"/>
            <a:ext cx="2891853" cy="2118896"/>
            <a:chOff x="5011032" y="1747349"/>
            <a:chExt cx="2891853" cy="2118896"/>
          </a:xfrm>
        </p:grpSpPr>
        <p:pic>
          <p:nvPicPr>
            <p:cNvPr id="6" name="Picture 5"/>
            <p:cNvPicPr>
              <a:picLocks noChangeAspect="1"/>
            </p:cNvPicPr>
            <p:nvPr/>
          </p:nvPicPr>
          <p:blipFill>
            <a:blip r:embed="rId6"/>
            <a:stretch>
              <a:fillRect/>
            </a:stretch>
          </p:blipFill>
          <p:spPr>
            <a:xfrm>
              <a:off x="5011032" y="1747349"/>
              <a:ext cx="2292948" cy="2118896"/>
            </a:xfrm>
            <a:prstGeom prst="rect">
              <a:avLst/>
            </a:prstGeom>
          </p:spPr>
        </p:pic>
        <p:cxnSp>
          <p:nvCxnSpPr>
            <p:cNvPr id="7" name="Straight Arrow Connector 6"/>
            <p:cNvCxnSpPr/>
            <p:nvPr/>
          </p:nvCxnSpPr>
          <p:spPr>
            <a:xfrm>
              <a:off x="7303980" y="3056867"/>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3914994727"/>
                </p:ext>
              </p:extLst>
            </p:nvPr>
          </p:nvGraphicFramePr>
          <p:xfrm>
            <a:off x="7432149" y="2546862"/>
            <a:ext cx="307975" cy="447675"/>
          </p:xfrm>
          <a:graphic>
            <a:graphicData uri="http://schemas.openxmlformats.org/presentationml/2006/ole">
              <mc:AlternateContent xmlns:mc="http://schemas.openxmlformats.org/markup-compatibility/2006">
                <mc:Choice xmlns:v="urn:schemas-microsoft-com:vml" Requires="v">
                  <p:oleObj spid="_x0000_s576941" name="Equation" r:id="rId7" imgW="139700" imgH="203200" progId="Equation.3">
                    <p:embed/>
                  </p:oleObj>
                </mc:Choice>
                <mc:Fallback>
                  <p:oleObj name="Equation" r:id="rId7" imgW="139700" imgH="203200" progId="Equation.3">
                    <p:embed/>
                    <p:pic>
                      <p:nvPicPr>
                        <p:cNvPr id="0" name=""/>
                        <p:cNvPicPr/>
                        <p:nvPr/>
                      </p:nvPicPr>
                      <p:blipFill>
                        <a:blip r:embed="rId8"/>
                        <a:stretch>
                          <a:fillRect/>
                        </a:stretch>
                      </p:blipFill>
                      <p:spPr>
                        <a:xfrm>
                          <a:off x="7432149" y="2546862"/>
                          <a:ext cx="307975" cy="447675"/>
                        </a:xfrm>
                        <a:prstGeom prst="rect">
                          <a:avLst/>
                        </a:prstGeom>
                      </p:spPr>
                    </p:pic>
                  </p:oleObj>
                </mc:Fallback>
              </mc:AlternateContent>
            </a:graphicData>
          </a:graphic>
        </p:graphicFrame>
      </p:grpSp>
      <p:graphicFrame>
        <p:nvGraphicFramePr>
          <p:cNvPr id="36" name="Object 35"/>
          <p:cNvGraphicFramePr>
            <a:graphicFrameLocks noChangeAspect="1"/>
          </p:cNvGraphicFramePr>
          <p:nvPr>
            <p:extLst>
              <p:ext uri="{D42A27DB-BD31-4B8C-83A1-F6EECF244321}">
                <p14:modId xmlns:p14="http://schemas.microsoft.com/office/powerpoint/2010/main" val="2876608330"/>
              </p:ext>
            </p:extLst>
          </p:nvPr>
        </p:nvGraphicFramePr>
        <p:xfrm>
          <a:off x="5045075" y="4100513"/>
          <a:ext cx="2744788" cy="557212"/>
        </p:xfrm>
        <a:graphic>
          <a:graphicData uri="http://schemas.openxmlformats.org/presentationml/2006/ole">
            <mc:AlternateContent xmlns:mc="http://schemas.openxmlformats.org/markup-compatibility/2006">
              <mc:Choice xmlns:v="urn:schemas-microsoft-com:vml" Requires="v">
                <p:oleObj spid="_x0000_s576942" name="Equation" r:id="rId9" imgW="1003300" imgH="203200" progId="Equation.3">
                  <p:embed/>
                </p:oleObj>
              </mc:Choice>
              <mc:Fallback>
                <p:oleObj name="Equation" r:id="rId9" imgW="1003300" imgH="203200" progId="Equation.3">
                  <p:embed/>
                  <p:pic>
                    <p:nvPicPr>
                      <p:cNvPr id="0" name=""/>
                      <p:cNvPicPr/>
                      <p:nvPr/>
                    </p:nvPicPr>
                    <p:blipFill>
                      <a:blip r:embed="rId10"/>
                      <a:stretch>
                        <a:fillRect/>
                      </a:stretch>
                    </p:blipFill>
                    <p:spPr>
                      <a:xfrm>
                        <a:off x="5045075" y="4100513"/>
                        <a:ext cx="2744788" cy="557212"/>
                      </a:xfrm>
                      <a:prstGeom prst="rect">
                        <a:avLst/>
                      </a:prstGeom>
                    </p:spPr>
                  </p:pic>
                </p:oleObj>
              </mc:Fallback>
            </mc:AlternateContent>
          </a:graphicData>
        </a:graphic>
      </p:graphicFrame>
    </p:spTree>
    <p:extLst>
      <p:ext uri="{BB962C8B-B14F-4D97-AF65-F5344CB8AC3E}">
        <p14:creationId xmlns:p14="http://schemas.microsoft.com/office/powerpoint/2010/main" val="301447161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08440" y="6488152"/>
            <a:ext cx="2133600" cy="365125"/>
          </a:xfrm>
        </p:spPr>
        <p:txBody>
          <a:bodyPr/>
          <a:lstStyle/>
          <a:p>
            <a:fld id="{22033EDB-169B-9A40-BDA9-44EE0641E66E}" type="slidenum">
              <a:rPr lang="en-US" smtClean="0"/>
              <a:t>64</a:t>
            </a:fld>
            <a:endParaRPr lang="en-US"/>
          </a:p>
        </p:txBody>
      </p:sp>
      <p:sp>
        <p:nvSpPr>
          <p:cNvPr id="25" name="Title 4"/>
          <p:cNvSpPr>
            <a:spLocks noGrp="1"/>
          </p:cNvSpPr>
          <p:nvPr>
            <p:ph type="title"/>
          </p:nvPr>
        </p:nvSpPr>
        <p:spPr>
          <a:xfrm>
            <a:off x="925080" y="34014"/>
            <a:ext cx="8229600" cy="1143000"/>
          </a:xfrm>
        </p:spPr>
        <p:txBody>
          <a:bodyPr>
            <a:normAutofit/>
          </a:bodyPr>
          <a:lstStyle/>
          <a:p>
            <a:r>
              <a:rPr lang="en-US" dirty="0" smtClean="0"/>
              <a:t>Example system – HAM ISI</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5" name="Picture 4"/>
          <p:cNvPicPr>
            <a:picLocks noChangeAspect="1"/>
          </p:cNvPicPr>
          <p:nvPr/>
        </p:nvPicPr>
        <p:blipFill>
          <a:blip r:embed="rId5"/>
          <a:stretch>
            <a:fillRect/>
          </a:stretch>
        </p:blipFill>
        <p:spPr>
          <a:xfrm>
            <a:off x="315686" y="1275821"/>
            <a:ext cx="3837859" cy="3104323"/>
          </a:xfrm>
          <a:prstGeom prst="rect">
            <a:avLst/>
          </a:prstGeom>
        </p:spPr>
      </p:pic>
      <p:sp>
        <p:nvSpPr>
          <p:cNvPr id="16" name="Rectangle 15"/>
          <p:cNvSpPr/>
          <p:nvPr/>
        </p:nvSpPr>
        <p:spPr>
          <a:xfrm>
            <a:off x="1420196" y="4195478"/>
            <a:ext cx="1032254" cy="369332"/>
          </a:xfrm>
          <a:prstGeom prst="rect">
            <a:avLst/>
          </a:prstGeom>
        </p:spPr>
        <p:txBody>
          <a:bodyPr wrap="none">
            <a:spAutoFit/>
          </a:bodyPr>
          <a:lstStyle/>
          <a:p>
            <a:r>
              <a:rPr lang="en-US" dirty="0"/>
              <a:t>G070156</a:t>
            </a:r>
          </a:p>
        </p:txBody>
      </p:sp>
      <p:grpSp>
        <p:nvGrpSpPr>
          <p:cNvPr id="35" name="Group 34"/>
          <p:cNvGrpSpPr/>
          <p:nvPr/>
        </p:nvGrpSpPr>
        <p:grpSpPr>
          <a:xfrm>
            <a:off x="5011032" y="1714891"/>
            <a:ext cx="2891853" cy="2151354"/>
            <a:chOff x="5011032" y="1714891"/>
            <a:chExt cx="2891853" cy="2151354"/>
          </a:xfrm>
        </p:grpSpPr>
        <p:pic>
          <p:nvPicPr>
            <p:cNvPr id="6" name="Picture 5"/>
            <p:cNvPicPr>
              <a:picLocks noChangeAspect="1"/>
            </p:cNvPicPr>
            <p:nvPr/>
          </p:nvPicPr>
          <p:blipFill>
            <a:blip r:embed="rId6"/>
            <a:stretch>
              <a:fillRect/>
            </a:stretch>
          </p:blipFill>
          <p:spPr>
            <a:xfrm>
              <a:off x="5011032" y="1747349"/>
              <a:ext cx="2292948" cy="2118896"/>
            </a:xfrm>
            <a:prstGeom prst="rect">
              <a:avLst/>
            </a:prstGeom>
          </p:spPr>
        </p:pic>
        <p:cxnSp>
          <p:nvCxnSpPr>
            <p:cNvPr id="7" name="Straight Arrow Connector 6"/>
            <p:cNvCxnSpPr/>
            <p:nvPr/>
          </p:nvCxnSpPr>
          <p:spPr>
            <a:xfrm>
              <a:off x="7303980" y="3056867"/>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3392305187"/>
                </p:ext>
              </p:extLst>
            </p:nvPr>
          </p:nvGraphicFramePr>
          <p:xfrm>
            <a:off x="7432149" y="2546862"/>
            <a:ext cx="307975" cy="447675"/>
          </p:xfrm>
          <a:graphic>
            <a:graphicData uri="http://schemas.openxmlformats.org/presentationml/2006/ole">
              <mc:AlternateContent xmlns:mc="http://schemas.openxmlformats.org/markup-compatibility/2006">
                <mc:Choice xmlns:v="urn:schemas-microsoft-com:vml" Requires="v">
                  <p:oleObj spid="_x0000_s578179" name="Equation" r:id="rId7" imgW="139700" imgH="203200" progId="Equation.3">
                    <p:embed/>
                  </p:oleObj>
                </mc:Choice>
                <mc:Fallback>
                  <p:oleObj name="Equation" r:id="rId7" imgW="139700" imgH="203200" progId="Equation.3">
                    <p:embed/>
                    <p:pic>
                      <p:nvPicPr>
                        <p:cNvPr id="0" name=""/>
                        <p:cNvPicPr/>
                        <p:nvPr/>
                      </p:nvPicPr>
                      <p:blipFill>
                        <a:blip r:embed="rId8"/>
                        <a:stretch>
                          <a:fillRect/>
                        </a:stretch>
                      </p:blipFill>
                      <p:spPr>
                        <a:xfrm>
                          <a:off x="7432149" y="2546862"/>
                          <a:ext cx="307975" cy="44767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620390019"/>
                </p:ext>
              </p:extLst>
            </p:nvPr>
          </p:nvGraphicFramePr>
          <p:xfrm>
            <a:off x="5045522" y="1714891"/>
            <a:ext cx="392113" cy="503238"/>
          </p:xfrm>
          <a:graphic>
            <a:graphicData uri="http://schemas.openxmlformats.org/presentationml/2006/ole">
              <mc:AlternateContent xmlns:mc="http://schemas.openxmlformats.org/markup-compatibility/2006">
                <mc:Choice xmlns:v="urn:schemas-microsoft-com:vml" Requires="v">
                  <p:oleObj spid="_x0000_s578180" name="Equation" r:id="rId9" imgW="177800" imgH="228600" progId="Equation.3">
                    <p:embed/>
                  </p:oleObj>
                </mc:Choice>
                <mc:Fallback>
                  <p:oleObj name="Equation" r:id="rId9" imgW="177800" imgH="228600" progId="Equation.3">
                    <p:embed/>
                    <p:pic>
                      <p:nvPicPr>
                        <p:cNvPr id="0" name=""/>
                        <p:cNvPicPr/>
                        <p:nvPr/>
                      </p:nvPicPr>
                      <p:blipFill>
                        <a:blip r:embed="rId10"/>
                        <a:stretch>
                          <a:fillRect/>
                        </a:stretch>
                      </p:blipFill>
                      <p:spPr>
                        <a:xfrm>
                          <a:off x="5045522" y="1714891"/>
                          <a:ext cx="392113" cy="503238"/>
                        </a:xfrm>
                        <a:prstGeom prst="rect">
                          <a:avLst/>
                        </a:prstGeom>
                      </p:spPr>
                    </p:pic>
                  </p:oleObj>
                </mc:Fallback>
              </mc:AlternateContent>
            </a:graphicData>
          </a:graphic>
        </p:graphicFrame>
        <p:cxnSp>
          <p:nvCxnSpPr>
            <p:cNvPr id="12" name="Elbow Connector 11"/>
            <p:cNvCxnSpPr/>
            <p:nvPr/>
          </p:nvCxnSpPr>
          <p:spPr>
            <a:xfrm rot="5400000" flipH="1" flipV="1">
              <a:off x="5408212" y="1971964"/>
              <a:ext cx="286553" cy="275646"/>
            </a:xfrm>
            <a:prstGeom prst="bentConnector3">
              <a:avLst>
                <a:gd name="adj1" fmla="val 97306"/>
              </a:avLst>
            </a:prstGeom>
            <a:ln w="1905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36" name="Object 35"/>
          <p:cNvGraphicFramePr>
            <a:graphicFrameLocks noChangeAspect="1"/>
          </p:cNvGraphicFramePr>
          <p:nvPr>
            <p:extLst>
              <p:ext uri="{D42A27DB-BD31-4B8C-83A1-F6EECF244321}">
                <p14:modId xmlns:p14="http://schemas.microsoft.com/office/powerpoint/2010/main" val="3624018115"/>
              </p:ext>
            </p:extLst>
          </p:nvPr>
        </p:nvGraphicFramePr>
        <p:xfrm>
          <a:off x="4159250" y="4067175"/>
          <a:ext cx="4516438" cy="625475"/>
        </p:xfrm>
        <a:graphic>
          <a:graphicData uri="http://schemas.openxmlformats.org/presentationml/2006/ole">
            <mc:AlternateContent xmlns:mc="http://schemas.openxmlformats.org/markup-compatibility/2006">
              <mc:Choice xmlns:v="urn:schemas-microsoft-com:vml" Requires="v">
                <p:oleObj spid="_x0000_s578181" name="Equation" r:id="rId11" imgW="1651000" imgH="228600" progId="Equation.3">
                  <p:embed/>
                </p:oleObj>
              </mc:Choice>
              <mc:Fallback>
                <p:oleObj name="Equation" r:id="rId11" imgW="1651000" imgH="228600" progId="Equation.3">
                  <p:embed/>
                  <p:pic>
                    <p:nvPicPr>
                      <p:cNvPr id="0" name=""/>
                      <p:cNvPicPr/>
                      <p:nvPr/>
                    </p:nvPicPr>
                    <p:blipFill>
                      <a:blip r:embed="rId12"/>
                      <a:stretch>
                        <a:fillRect/>
                      </a:stretch>
                    </p:blipFill>
                    <p:spPr>
                      <a:xfrm>
                        <a:off x="4159250" y="4067175"/>
                        <a:ext cx="4516438" cy="625475"/>
                      </a:xfrm>
                      <a:prstGeom prst="rect">
                        <a:avLst/>
                      </a:prstGeom>
                    </p:spPr>
                  </p:pic>
                </p:oleObj>
              </mc:Fallback>
            </mc:AlternateContent>
          </a:graphicData>
        </a:graphic>
      </p:graphicFrame>
      <p:sp>
        <p:nvSpPr>
          <p:cNvPr id="37" name="TextBox 36"/>
          <p:cNvSpPr txBox="1"/>
          <p:nvPr/>
        </p:nvSpPr>
        <p:spPr>
          <a:xfrm>
            <a:off x="15013" y="5080221"/>
            <a:ext cx="9139667" cy="1200328"/>
          </a:xfrm>
          <a:prstGeom prst="rect">
            <a:avLst/>
          </a:prstGeom>
          <a:noFill/>
        </p:spPr>
        <p:txBody>
          <a:bodyPr wrap="square" rtlCol="0">
            <a:spAutoFit/>
          </a:bodyPr>
          <a:lstStyle/>
          <a:p>
            <a:r>
              <a:rPr lang="en-US" sz="2400" dirty="0" smtClean="0"/>
              <a:t>Goals:</a:t>
            </a:r>
          </a:p>
          <a:p>
            <a:pPr marL="285750" indent="-285750">
              <a:buFont typeface="Arial"/>
              <a:buChar char="•"/>
            </a:pPr>
            <a:r>
              <a:rPr lang="en-US" sz="2400" dirty="0" smtClean="0"/>
              <a:t>Use </a:t>
            </a:r>
            <a:r>
              <a:rPr lang="en-US" sz="2400" i="1" dirty="0" smtClean="0"/>
              <a:t>f</a:t>
            </a:r>
            <a:r>
              <a:rPr lang="en-US" sz="2400" dirty="0" smtClean="0"/>
              <a:t> to reduce the influence of ground displacement, </a:t>
            </a:r>
            <a:r>
              <a:rPr lang="en-US" sz="2400" i="1" dirty="0" err="1" smtClean="0"/>
              <a:t>x</a:t>
            </a:r>
            <a:r>
              <a:rPr lang="en-US" sz="2400" i="1" baseline="-25000" dirty="0" err="1" smtClean="0"/>
              <a:t>g</a:t>
            </a:r>
            <a:r>
              <a:rPr lang="en-US" sz="2400" dirty="0" smtClean="0"/>
              <a:t>, on the ISI</a:t>
            </a:r>
          </a:p>
          <a:p>
            <a:pPr marL="285750" indent="-285750">
              <a:buFont typeface="Arial"/>
              <a:buChar char="•"/>
            </a:pPr>
            <a:r>
              <a:rPr lang="en-US" sz="2400" dirty="0" smtClean="0"/>
              <a:t>Don’t amplify the ISI motion with sensor noise</a:t>
            </a:r>
            <a:endParaRPr lang="en-US" sz="2400" dirty="0"/>
          </a:p>
        </p:txBody>
      </p:sp>
    </p:spTree>
    <p:extLst>
      <p:ext uri="{BB962C8B-B14F-4D97-AF65-F5344CB8AC3E}">
        <p14:creationId xmlns:p14="http://schemas.microsoft.com/office/powerpoint/2010/main" val="169960578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3"/>
            <a:ext cx="8229600" cy="1143000"/>
          </a:xfrm>
        </p:spPr>
        <p:txBody>
          <a:bodyPr>
            <a:noAutofit/>
          </a:bodyPr>
          <a:lstStyle/>
          <a:p>
            <a:r>
              <a:rPr lang="en-US" sz="3200" dirty="0" smtClean="0"/>
              <a:t>Stage 1 of 1-stage of in-vacuum isolation table</a:t>
            </a:r>
            <a:br>
              <a:rPr lang="en-US" sz="3200" dirty="0" smtClean="0"/>
            </a:br>
            <a:r>
              <a:rPr lang="en-US" sz="3200" dirty="0" smtClean="0"/>
              <a:t>(HAM-ISI)</a:t>
            </a:r>
            <a:endParaRPr lang="en-US" sz="3200" dirty="0"/>
          </a:p>
        </p:txBody>
      </p:sp>
      <p:sp>
        <p:nvSpPr>
          <p:cNvPr id="5" name="Rectangle 4"/>
          <p:cNvSpPr/>
          <p:nvPr/>
        </p:nvSpPr>
        <p:spPr>
          <a:xfrm>
            <a:off x="3790407" y="1291167"/>
            <a:ext cx="1173238"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Stage 0 to stage 1</a:t>
            </a:r>
            <a:endParaRPr lang="en-US" dirty="0">
              <a:solidFill>
                <a:schemeClr val="tx1"/>
              </a:solidFill>
            </a:endParaRPr>
          </a:p>
        </p:txBody>
      </p:sp>
      <p:sp>
        <p:nvSpPr>
          <p:cNvPr id="6" name="Rectangle 5"/>
          <p:cNvSpPr/>
          <p:nvPr/>
        </p:nvSpPr>
        <p:spPr>
          <a:xfrm>
            <a:off x="3790407" y="2225019"/>
            <a:ext cx="1173238"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Actuation to stage 1</a:t>
            </a:r>
            <a:endParaRPr lang="en-US" dirty="0">
              <a:solidFill>
                <a:schemeClr val="tx1"/>
              </a:solidFill>
            </a:endParaRPr>
          </a:p>
        </p:txBody>
      </p:sp>
      <p:sp>
        <p:nvSpPr>
          <p:cNvPr id="7" name="Rectangle 6"/>
          <p:cNvSpPr/>
          <p:nvPr/>
        </p:nvSpPr>
        <p:spPr>
          <a:xfrm>
            <a:off x="2701839" y="3968436"/>
            <a:ext cx="1173238"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Damping</a:t>
            </a:r>
            <a:endParaRPr lang="en-US" dirty="0">
              <a:solidFill>
                <a:schemeClr val="tx1"/>
              </a:solidFill>
            </a:endParaRPr>
          </a:p>
        </p:txBody>
      </p:sp>
      <p:sp>
        <p:nvSpPr>
          <p:cNvPr id="8" name="Rectangle 7"/>
          <p:cNvSpPr/>
          <p:nvPr/>
        </p:nvSpPr>
        <p:spPr>
          <a:xfrm>
            <a:off x="2701839" y="5237397"/>
            <a:ext cx="1173238"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Isolation</a:t>
            </a:r>
            <a:endParaRPr lang="en-US" dirty="0">
              <a:solidFill>
                <a:schemeClr val="tx1"/>
              </a:solidFill>
            </a:endParaRPr>
          </a:p>
        </p:txBody>
      </p:sp>
      <p:sp>
        <p:nvSpPr>
          <p:cNvPr id="9" name="Rectangle 8"/>
          <p:cNvSpPr/>
          <p:nvPr/>
        </p:nvSpPr>
        <p:spPr>
          <a:xfrm>
            <a:off x="5319049" y="1487714"/>
            <a:ext cx="447523" cy="128475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11" name="Rectangle 10"/>
          <p:cNvSpPr/>
          <p:nvPr/>
        </p:nvSpPr>
        <p:spPr>
          <a:xfrm>
            <a:off x="5901839" y="2986305"/>
            <a:ext cx="706361"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GS13</a:t>
            </a:r>
            <a:endParaRPr lang="en-US" dirty="0">
              <a:solidFill>
                <a:schemeClr val="tx1"/>
              </a:solidFill>
            </a:endParaRPr>
          </a:p>
        </p:txBody>
      </p:sp>
      <p:sp>
        <p:nvSpPr>
          <p:cNvPr id="13" name="Rectangle 12"/>
          <p:cNvSpPr/>
          <p:nvPr/>
        </p:nvSpPr>
        <p:spPr>
          <a:xfrm>
            <a:off x="7723384" y="2987684"/>
            <a:ext cx="706361"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CPS</a:t>
            </a:r>
            <a:endParaRPr lang="en-US" dirty="0">
              <a:solidFill>
                <a:schemeClr val="tx1"/>
              </a:solidFill>
            </a:endParaRPr>
          </a:p>
        </p:txBody>
      </p:sp>
      <p:sp>
        <p:nvSpPr>
          <p:cNvPr id="15" name="Rectangle 14"/>
          <p:cNvSpPr/>
          <p:nvPr/>
        </p:nvSpPr>
        <p:spPr>
          <a:xfrm>
            <a:off x="5899425" y="3711149"/>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Cart &amp; Cal</a:t>
            </a:r>
            <a:endParaRPr lang="en-US" sz="1400" dirty="0">
              <a:solidFill>
                <a:schemeClr val="tx1"/>
              </a:solidFill>
            </a:endParaRPr>
          </a:p>
        </p:txBody>
      </p:sp>
      <p:sp>
        <p:nvSpPr>
          <p:cNvPr id="17" name="Rectangle 16"/>
          <p:cNvSpPr/>
          <p:nvPr/>
        </p:nvSpPr>
        <p:spPr>
          <a:xfrm>
            <a:off x="7723384" y="3726420"/>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Cart &amp; Cal</a:t>
            </a:r>
            <a:endParaRPr lang="en-US" sz="1400" dirty="0">
              <a:solidFill>
                <a:schemeClr val="tx1"/>
              </a:solidFill>
            </a:endParaRPr>
          </a:p>
        </p:txBody>
      </p:sp>
      <p:sp>
        <p:nvSpPr>
          <p:cNvPr id="19" name="Rectangle 18"/>
          <p:cNvSpPr/>
          <p:nvPr/>
        </p:nvSpPr>
        <p:spPr>
          <a:xfrm>
            <a:off x="921424" y="3850339"/>
            <a:ext cx="832152"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Stage 0 L4Cs</a:t>
            </a:r>
            <a:endParaRPr lang="en-US" sz="1400" dirty="0">
              <a:solidFill>
                <a:schemeClr val="tx1"/>
              </a:solidFill>
            </a:endParaRPr>
          </a:p>
        </p:txBody>
      </p:sp>
      <p:sp>
        <p:nvSpPr>
          <p:cNvPr id="20" name="Rectangle 19"/>
          <p:cNvSpPr/>
          <p:nvPr/>
        </p:nvSpPr>
        <p:spPr>
          <a:xfrm>
            <a:off x="962548" y="4523661"/>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Cart &amp; Cal</a:t>
            </a:r>
            <a:endParaRPr lang="en-US" sz="1400" dirty="0">
              <a:solidFill>
                <a:schemeClr val="tx1"/>
              </a:solidFill>
            </a:endParaRPr>
          </a:p>
        </p:txBody>
      </p:sp>
      <p:sp>
        <p:nvSpPr>
          <p:cNvPr id="21" name="Rectangle 20"/>
          <p:cNvSpPr/>
          <p:nvPr/>
        </p:nvSpPr>
        <p:spPr>
          <a:xfrm>
            <a:off x="880300" y="5236976"/>
            <a:ext cx="921658"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Feed-forward</a:t>
            </a:r>
            <a:endParaRPr lang="en-US" dirty="0">
              <a:solidFill>
                <a:schemeClr val="tx1"/>
              </a:solidFill>
            </a:endParaRPr>
          </a:p>
        </p:txBody>
      </p:sp>
      <p:sp>
        <p:nvSpPr>
          <p:cNvPr id="24" name="Rectangle 23"/>
          <p:cNvSpPr/>
          <p:nvPr/>
        </p:nvSpPr>
        <p:spPr>
          <a:xfrm>
            <a:off x="2759894" y="2345846"/>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Local &amp; Cal</a:t>
            </a:r>
            <a:endParaRPr lang="en-US" sz="1400" dirty="0">
              <a:solidFill>
                <a:schemeClr val="tx1"/>
              </a:solidFill>
            </a:endParaRPr>
          </a:p>
        </p:txBody>
      </p:sp>
      <p:sp>
        <p:nvSpPr>
          <p:cNvPr id="25" name="TextBox 24"/>
          <p:cNvSpPr txBox="1"/>
          <p:nvPr/>
        </p:nvSpPr>
        <p:spPr>
          <a:xfrm>
            <a:off x="1538285" y="1230907"/>
            <a:ext cx="1484885" cy="369332"/>
          </a:xfrm>
          <a:prstGeom prst="rect">
            <a:avLst/>
          </a:prstGeom>
          <a:noFill/>
        </p:spPr>
        <p:txBody>
          <a:bodyPr wrap="square" rtlCol="0">
            <a:spAutoFit/>
          </a:bodyPr>
          <a:lstStyle/>
          <a:p>
            <a:r>
              <a:rPr lang="en-US" dirty="0" smtClean="0"/>
              <a:t>Stage 0</a:t>
            </a:r>
            <a:endParaRPr lang="en-US" dirty="0"/>
          </a:p>
        </p:txBody>
      </p:sp>
      <p:cxnSp>
        <p:nvCxnSpPr>
          <p:cNvPr id="27" name="Straight Arrow Connector 26"/>
          <p:cNvCxnSpPr>
            <a:endCxn id="5" idx="1"/>
          </p:cNvCxnSpPr>
          <p:nvPr/>
        </p:nvCxnSpPr>
        <p:spPr>
          <a:xfrm flipV="1">
            <a:off x="1337500" y="1626810"/>
            <a:ext cx="2452907" cy="302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337500" y="1629837"/>
            <a:ext cx="0" cy="22205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2"/>
            <a:endCxn id="15" idx="0"/>
          </p:cNvCxnSpPr>
          <p:nvPr/>
        </p:nvCxnSpPr>
        <p:spPr>
          <a:xfrm flipH="1">
            <a:off x="6252606" y="3412929"/>
            <a:ext cx="2414" cy="2982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3" idx="2"/>
            <a:endCxn id="17" idx="0"/>
          </p:cNvCxnSpPr>
          <p:nvPr/>
        </p:nvCxnSpPr>
        <p:spPr>
          <a:xfrm>
            <a:off x="8076565" y="3414308"/>
            <a:ext cx="0" cy="3121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5033806" y="4472475"/>
            <a:ext cx="799899" cy="617629"/>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High pass</a:t>
            </a:r>
            <a:endParaRPr lang="en-US" dirty="0">
              <a:solidFill>
                <a:schemeClr val="tx1"/>
              </a:solidFill>
            </a:endParaRPr>
          </a:p>
        </p:txBody>
      </p:sp>
      <p:sp>
        <p:nvSpPr>
          <p:cNvPr id="43" name="Rectangle 42"/>
          <p:cNvSpPr/>
          <p:nvPr/>
        </p:nvSpPr>
        <p:spPr>
          <a:xfrm>
            <a:off x="5033806" y="6049769"/>
            <a:ext cx="799899" cy="617629"/>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Low pass</a:t>
            </a:r>
            <a:endParaRPr lang="en-US" dirty="0">
              <a:solidFill>
                <a:schemeClr val="tx1"/>
              </a:solidFill>
            </a:endParaRPr>
          </a:p>
        </p:txBody>
      </p:sp>
      <p:cxnSp>
        <p:nvCxnSpPr>
          <p:cNvPr id="45" name="Straight Arrow Connector 44"/>
          <p:cNvCxnSpPr/>
          <p:nvPr/>
        </p:nvCxnSpPr>
        <p:spPr>
          <a:xfrm flipH="1">
            <a:off x="5844992" y="4776136"/>
            <a:ext cx="43663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6276796" y="4137773"/>
            <a:ext cx="4828" cy="638363"/>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17" idx="2"/>
          </p:cNvCxnSpPr>
          <p:nvPr/>
        </p:nvCxnSpPr>
        <p:spPr>
          <a:xfrm rot="5400000">
            <a:off x="6959059" y="5268716"/>
            <a:ext cx="2233178" cy="1834"/>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43" idx="3"/>
          </p:cNvCxnSpPr>
          <p:nvPr/>
        </p:nvCxnSpPr>
        <p:spPr>
          <a:xfrm rot="10800000">
            <a:off x="5833705" y="6358585"/>
            <a:ext cx="2217066" cy="36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4409289" y="4776136"/>
            <a:ext cx="0" cy="44778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4409289" y="5916929"/>
            <a:ext cx="4828" cy="458195"/>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a:off x="4409289" y="4776136"/>
            <a:ext cx="62451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H="1">
            <a:off x="4414117" y="6375124"/>
            <a:ext cx="62451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 idx="3"/>
          </p:cNvCxnSpPr>
          <p:nvPr/>
        </p:nvCxnSpPr>
        <p:spPr>
          <a:xfrm flipH="1">
            <a:off x="3875077" y="5569241"/>
            <a:ext cx="314484"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endCxn id="7" idx="3"/>
          </p:cNvCxnSpPr>
          <p:nvPr/>
        </p:nvCxnSpPr>
        <p:spPr>
          <a:xfrm flipH="1">
            <a:off x="3875077" y="4304079"/>
            <a:ext cx="240654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rot="5400000">
            <a:off x="2058992" y="2781774"/>
            <a:ext cx="447523" cy="932542"/>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smtClean="0">
                <a:solidFill>
                  <a:schemeClr val="tx1"/>
                </a:solidFill>
              </a:rPr>
              <a:t>+</a:t>
            </a:r>
          </a:p>
          <a:p>
            <a:pPr algn="ctr"/>
            <a:r>
              <a:rPr lang="en-US" dirty="0">
                <a:solidFill>
                  <a:schemeClr val="tx1"/>
                </a:solidFill>
              </a:rPr>
              <a:t>+</a:t>
            </a:r>
          </a:p>
        </p:txBody>
      </p:sp>
      <p:cxnSp>
        <p:nvCxnSpPr>
          <p:cNvPr id="93" name="Straight Arrow Connector 92"/>
          <p:cNvCxnSpPr>
            <a:endCxn id="88" idx="0"/>
          </p:cNvCxnSpPr>
          <p:nvPr/>
        </p:nvCxnSpPr>
        <p:spPr>
          <a:xfrm flipH="1">
            <a:off x="2749025" y="3246986"/>
            <a:ext cx="528350" cy="106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2413782" y="3471807"/>
            <a:ext cx="0" cy="2097434"/>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stCxn id="19" idx="2"/>
          </p:cNvCxnSpPr>
          <p:nvPr/>
        </p:nvCxnSpPr>
        <p:spPr>
          <a:xfrm>
            <a:off x="1337500" y="4276963"/>
            <a:ext cx="0" cy="24171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1337500" y="4953444"/>
            <a:ext cx="0" cy="2771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1801958" y="5573040"/>
            <a:ext cx="304606"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2106564" y="3471807"/>
            <a:ext cx="0" cy="2097434"/>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2413782" y="5569241"/>
            <a:ext cx="30702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3289470" y="3246986"/>
            <a:ext cx="0" cy="72145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a:off x="2280728" y="2568427"/>
            <a:ext cx="47916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2280728" y="2568427"/>
            <a:ext cx="0" cy="455856"/>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a:stCxn id="24" idx="3"/>
            <a:endCxn id="6" idx="1"/>
          </p:cNvCxnSpPr>
          <p:nvPr/>
        </p:nvCxnSpPr>
        <p:spPr>
          <a:xfrm>
            <a:off x="3466255" y="2559158"/>
            <a:ext cx="324152" cy="150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4977563" y="1626810"/>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4977563" y="2559157"/>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endCxn id="13" idx="0"/>
          </p:cNvCxnSpPr>
          <p:nvPr/>
        </p:nvCxnSpPr>
        <p:spPr>
          <a:xfrm>
            <a:off x="8076565" y="2544237"/>
            <a:ext cx="0" cy="44344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a:off x="6255020" y="2454694"/>
            <a:ext cx="2414" cy="51866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rot="10800000" flipV="1">
            <a:off x="3466259" y="1162221"/>
            <a:ext cx="4740257" cy="1422"/>
          </a:xfrm>
          <a:prstGeom prst="straightConnector1">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H="1">
            <a:off x="3466255" y="1163643"/>
            <a:ext cx="2021" cy="463167"/>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5766572" y="2454694"/>
            <a:ext cx="486034"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p:nvPr/>
        </p:nvCxnSpPr>
        <p:spPr>
          <a:xfrm>
            <a:off x="5766669" y="1832996"/>
            <a:ext cx="2212735"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63" name="TextBox 162"/>
          <p:cNvSpPr txBox="1"/>
          <p:nvPr/>
        </p:nvSpPr>
        <p:spPr>
          <a:xfrm>
            <a:off x="50397" y="6513791"/>
            <a:ext cx="2503715" cy="338554"/>
          </a:xfrm>
          <a:prstGeom prst="rect">
            <a:avLst/>
          </a:prstGeom>
          <a:noFill/>
        </p:spPr>
        <p:txBody>
          <a:bodyPr wrap="square" rtlCol="0">
            <a:spAutoFit/>
          </a:bodyPr>
          <a:lstStyle/>
          <a:p>
            <a:r>
              <a:rPr lang="en-US" sz="1600" dirty="0" smtClean="0"/>
              <a:t>Reference G1401207</a:t>
            </a:r>
            <a:endParaRPr lang="en-US" sz="1600" dirty="0"/>
          </a:p>
        </p:txBody>
      </p:sp>
      <p:sp>
        <p:nvSpPr>
          <p:cNvPr id="72" name="Rectangle 71"/>
          <p:cNvSpPr/>
          <p:nvPr/>
        </p:nvSpPr>
        <p:spPr>
          <a:xfrm>
            <a:off x="4184320" y="5237397"/>
            <a:ext cx="447523" cy="67128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74" name="Rectangle 73"/>
          <p:cNvSpPr/>
          <p:nvPr/>
        </p:nvSpPr>
        <p:spPr>
          <a:xfrm rot="5400000">
            <a:off x="7846150" y="1990682"/>
            <a:ext cx="447523" cy="67128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t>
            </a:r>
            <a:endParaRPr lang="en-US" dirty="0" smtClean="0">
              <a:solidFill>
                <a:schemeClr val="tx1"/>
              </a:solidFill>
            </a:endParaRPr>
          </a:p>
          <a:p>
            <a:pPr algn="ctr"/>
            <a:r>
              <a:rPr lang="en-US" dirty="0">
                <a:solidFill>
                  <a:schemeClr val="tx1"/>
                </a:solidFill>
              </a:rPr>
              <a:t>+</a:t>
            </a:r>
          </a:p>
        </p:txBody>
      </p:sp>
      <p:cxnSp>
        <p:nvCxnSpPr>
          <p:cNvPr id="78" name="Straight Arrow Connector 77"/>
          <p:cNvCxnSpPr/>
          <p:nvPr/>
        </p:nvCxnSpPr>
        <p:spPr>
          <a:xfrm flipH="1">
            <a:off x="8187044" y="1163643"/>
            <a:ext cx="2818" cy="9389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7976586" y="1832996"/>
            <a:ext cx="2818" cy="26609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22033EDB-169B-9A40-BDA9-44EE0641E66E}" type="slidenum">
              <a:rPr lang="en-US" smtClean="0"/>
              <a:t>65</a:t>
            </a:fld>
            <a:endParaRPr lang="en-US"/>
          </a:p>
        </p:txBody>
      </p:sp>
    </p:spTree>
    <p:extLst>
      <p:ext uri="{BB962C8B-B14F-4D97-AF65-F5344CB8AC3E}">
        <p14:creationId xmlns:p14="http://schemas.microsoft.com/office/powerpoint/2010/main" val="265587910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Lecture 2 – Part 1</a:t>
            </a:r>
            <a:endParaRPr lang="en-US" dirty="0"/>
          </a:p>
        </p:txBody>
      </p:sp>
      <p:sp>
        <p:nvSpPr>
          <p:cNvPr id="5" name="Subtitle 4"/>
          <p:cNvSpPr>
            <a:spLocks noGrp="1"/>
          </p:cNvSpPr>
          <p:nvPr>
            <p:ph type="subTitle" idx="1"/>
          </p:nvPr>
        </p:nvSpPr>
        <p:spPr/>
        <p:txBody>
          <a:bodyPr/>
          <a:lstStyle/>
          <a:p>
            <a:r>
              <a:rPr lang="en-US" dirty="0" smtClean="0"/>
              <a:t>Feedforward</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66</a:t>
            </a:fld>
            <a:endParaRPr lang="en-US"/>
          </a:p>
        </p:txBody>
      </p:sp>
      <p:sp>
        <p:nvSpPr>
          <p:cNvPr id="6" name="TextBox 5"/>
          <p:cNvSpPr txBox="1"/>
          <p:nvPr/>
        </p:nvSpPr>
        <p:spPr>
          <a:xfrm>
            <a:off x="3915707" y="6363901"/>
            <a:ext cx="1149248" cy="369332"/>
          </a:xfrm>
          <a:prstGeom prst="rect">
            <a:avLst/>
          </a:prstGeom>
          <a:noFill/>
        </p:spPr>
        <p:txBody>
          <a:bodyPr wrap="none" rtlCol="0">
            <a:spAutoFit/>
          </a:bodyPr>
          <a:lstStyle/>
          <a:p>
            <a:r>
              <a:rPr lang="en-US" dirty="0" smtClean="0"/>
              <a:t>G1600726</a:t>
            </a:r>
            <a:endParaRPr lang="en-US" dirty="0"/>
          </a:p>
        </p:txBody>
      </p:sp>
    </p:spTree>
    <p:extLst>
      <p:ext uri="{BB962C8B-B14F-4D97-AF65-F5344CB8AC3E}">
        <p14:creationId xmlns:p14="http://schemas.microsoft.com/office/powerpoint/2010/main" val="353120968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3"/>
            <a:ext cx="8229600" cy="1143000"/>
          </a:xfrm>
        </p:spPr>
        <p:txBody>
          <a:bodyPr>
            <a:noAutofit/>
          </a:bodyPr>
          <a:lstStyle/>
          <a:p>
            <a:r>
              <a:rPr lang="en-US" sz="3200" dirty="0" smtClean="0"/>
              <a:t>Stage 1 of 1-stage of in-vacuum isolation table</a:t>
            </a:r>
            <a:br>
              <a:rPr lang="en-US" sz="3200" dirty="0" smtClean="0"/>
            </a:br>
            <a:r>
              <a:rPr lang="en-US" sz="3200" dirty="0" smtClean="0"/>
              <a:t>(HAM-ISI)</a:t>
            </a:r>
            <a:endParaRPr lang="en-US" sz="3200" dirty="0"/>
          </a:p>
        </p:txBody>
      </p:sp>
      <p:sp>
        <p:nvSpPr>
          <p:cNvPr id="5" name="Rectangle 4"/>
          <p:cNvSpPr/>
          <p:nvPr/>
        </p:nvSpPr>
        <p:spPr>
          <a:xfrm>
            <a:off x="3790407" y="1291167"/>
            <a:ext cx="1173238"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Stage 0 to stage 1</a:t>
            </a:r>
            <a:endParaRPr lang="en-US" dirty="0">
              <a:solidFill>
                <a:schemeClr val="tx1"/>
              </a:solidFill>
            </a:endParaRPr>
          </a:p>
        </p:txBody>
      </p:sp>
      <p:sp>
        <p:nvSpPr>
          <p:cNvPr id="6" name="Rectangle 5"/>
          <p:cNvSpPr/>
          <p:nvPr/>
        </p:nvSpPr>
        <p:spPr>
          <a:xfrm>
            <a:off x="3790407" y="2225019"/>
            <a:ext cx="1173238"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Actuation to stage 1</a:t>
            </a:r>
            <a:endParaRPr lang="en-US" dirty="0">
              <a:solidFill>
                <a:schemeClr val="tx1"/>
              </a:solidFill>
            </a:endParaRPr>
          </a:p>
        </p:txBody>
      </p:sp>
      <p:sp>
        <p:nvSpPr>
          <p:cNvPr id="7" name="Rectangle 6"/>
          <p:cNvSpPr/>
          <p:nvPr/>
        </p:nvSpPr>
        <p:spPr>
          <a:xfrm>
            <a:off x="2701839" y="3968436"/>
            <a:ext cx="1173238"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Damping</a:t>
            </a:r>
            <a:endParaRPr lang="en-US" dirty="0">
              <a:solidFill>
                <a:schemeClr val="tx1"/>
              </a:solidFill>
            </a:endParaRPr>
          </a:p>
        </p:txBody>
      </p:sp>
      <p:sp>
        <p:nvSpPr>
          <p:cNvPr id="8" name="Rectangle 7"/>
          <p:cNvSpPr/>
          <p:nvPr/>
        </p:nvSpPr>
        <p:spPr>
          <a:xfrm>
            <a:off x="2701839" y="5237397"/>
            <a:ext cx="1173238"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Isolation</a:t>
            </a:r>
            <a:endParaRPr lang="en-US" dirty="0">
              <a:solidFill>
                <a:schemeClr val="tx1"/>
              </a:solidFill>
            </a:endParaRPr>
          </a:p>
        </p:txBody>
      </p:sp>
      <p:sp>
        <p:nvSpPr>
          <p:cNvPr id="9" name="Rectangle 8"/>
          <p:cNvSpPr/>
          <p:nvPr/>
        </p:nvSpPr>
        <p:spPr>
          <a:xfrm>
            <a:off x="5319049" y="1487714"/>
            <a:ext cx="447523" cy="128475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11" name="Rectangle 10"/>
          <p:cNvSpPr/>
          <p:nvPr/>
        </p:nvSpPr>
        <p:spPr>
          <a:xfrm>
            <a:off x="5901839" y="2986305"/>
            <a:ext cx="706361"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GS13</a:t>
            </a:r>
            <a:endParaRPr lang="en-US" dirty="0">
              <a:solidFill>
                <a:schemeClr val="tx1"/>
              </a:solidFill>
            </a:endParaRPr>
          </a:p>
        </p:txBody>
      </p:sp>
      <p:sp>
        <p:nvSpPr>
          <p:cNvPr id="13" name="Rectangle 12"/>
          <p:cNvSpPr/>
          <p:nvPr/>
        </p:nvSpPr>
        <p:spPr>
          <a:xfrm>
            <a:off x="7723384" y="2987684"/>
            <a:ext cx="706361"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CPS</a:t>
            </a:r>
            <a:endParaRPr lang="en-US" dirty="0">
              <a:solidFill>
                <a:schemeClr val="tx1"/>
              </a:solidFill>
            </a:endParaRPr>
          </a:p>
        </p:txBody>
      </p:sp>
      <p:sp>
        <p:nvSpPr>
          <p:cNvPr id="15" name="Rectangle 14"/>
          <p:cNvSpPr/>
          <p:nvPr/>
        </p:nvSpPr>
        <p:spPr>
          <a:xfrm>
            <a:off x="5899425" y="3711149"/>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Cart &amp; Cal</a:t>
            </a:r>
            <a:endParaRPr lang="en-US" sz="1400" dirty="0">
              <a:solidFill>
                <a:schemeClr val="tx1"/>
              </a:solidFill>
            </a:endParaRPr>
          </a:p>
        </p:txBody>
      </p:sp>
      <p:sp>
        <p:nvSpPr>
          <p:cNvPr id="17" name="Rectangle 16"/>
          <p:cNvSpPr/>
          <p:nvPr/>
        </p:nvSpPr>
        <p:spPr>
          <a:xfrm>
            <a:off x="7723384" y="3726420"/>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Cart &amp; Cal</a:t>
            </a:r>
            <a:endParaRPr lang="en-US" sz="1400" dirty="0">
              <a:solidFill>
                <a:schemeClr val="tx1"/>
              </a:solidFill>
            </a:endParaRPr>
          </a:p>
        </p:txBody>
      </p:sp>
      <p:sp>
        <p:nvSpPr>
          <p:cNvPr id="19" name="Rectangle 18"/>
          <p:cNvSpPr/>
          <p:nvPr/>
        </p:nvSpPr>
        <p:spPr>
          <a:xfrm>
            <a:off x="921424" y="3850339"/>
            <a:ext cx="832152"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Stage 0 L4Cs</a:t>
            </a:r>
            <a:endParaRPr lang="en-US" sz="1400" dirty="0">
              <a:solidFill>
                <a:schemeClr val="tx1"/>
              </a:solidFill>
            </a:endParaRPr>
          </a:p>
        </p:txBody>
      </p:sp>
      <p:sp>
        <p:nvSpPr>
          <p:cNvPr id="20" name="Rectangle 19"/>
          <p:cNvSpPr/>
          <p:nvPr/>
        </p:nvSpPr>
        <p:spPr>
          <a:xfrm>
            <a:off x="962548" y="4523661"/>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Cart &amp; Cal</a:t>
            </a:r>
            <a:endParaRPr lang="en-US" sz="1400" dirty="0">
              <a:solidFill>
                <a:schemeClr val="tx1"/>
              </a:solidFill>
            </a:endParaRPr>
          </a:p>
        </p:txBody>
      </p:sp>
      <p:sp>
        <p:nvSpPr>
          <p:cNvPr id="21" name="Rectangle 20"/>
          <p:cNvSpPr/>
          <p:nvPr/>
        </p:nvSpPr>
        <p:spPr>
          <a:xfrm>
            <a:off x="880300" y="5236976"/>
            <a:ext cx="921658"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Feed-forward</a:t>
            </a:r>
            <a:endParaRPr lang="en-US" dirty="0">
              <a:solidFill>
                <a:schemeClr val="tx1"/>
              </a:solidFill>
            </a:endParaRPr>
          </a:p>
        </p:txBody>
      </p:sp>
      <p:sp>
        <p:nvSpPr>
          <p:cNvPr id="24" name="Rectangle 23"/>
          <p:cNvSpPr/>
          <p:nvPr/>
        </p:nvSpPr>
        <p:spPr>
          <a:xfrm>
            <a:off x="2759894" y="2345846"/>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Local &amp; Cal</a:t>
            </a:r>
            <a:endParaRPr lang="en-US" sz="1400" dirty="0">
              <a:solidFill>
                <a:schemeClr val="tx1"/>
              </a:solidFill>
            </a:endParaRPr>
          </a:p>
        </p:txBody>
      </p:sp>
      <p:sp>
        <p:nvSpPr>
          <p:cNvPr id="25" name="TextBox 24"/>
          <p:cNvSpPr txBox="1"/>
          <p:nvPr/>
        </p:nvSpPr>
        <p:spPr>
          <a:xfrm>
            <a:off x="1538285" y="1230907"/>
            <a:ext cx="1484885" cy="369332"/>
          </a:xfrm>
          <a:prstGeom prst="rect">
            <a:avLst/>
          </a:prstGeom>
          <a:noFill/>
        </p:spPr>
        <p:txBody>
          <a:bodyPr wrap="square" rtlCol="0">
            <a:spAutoFit/>
          </a:bodyPr>
          <a:lstStyle/>
          <a:p>
            <a:r>
              <a:rPr lang="en-US" dirty="0" smtClean="0"/>
              <a:t>Stage 0</a:t>
            </a:r>
            <a:endParaRPr lang="en-US" dirty="0"/>
          </a:p>
        </p:txBody>
      </p:sp>
      <p:cxnSp>
        <p:nvCxnSpPr>
          <p:cNvPr id="27" name="Straight Arrow Connector 26"/>
          <p:cNvCxnSpPr>
            <a:endCxn id="5" idx="1"/>
          </p:cNvCxnSpPr>
          <p:nvPr/>
        </p:nvCxnSpPr>
        <p:spPr>
          <a:xfrm flipV="1">
            <a:off x="1337500" y="1626810"/>
            <a:ext cx="2452907" cy="302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337500" y="1629837"/>
            <a:ext cx="0" cy="22205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2"/>
            <a:endCxn id="15" idx="0"/>
          </p:cNvCxnSpPr>
          <p:nvPr/>
        </p:nvCxnSpPr>
        <p:spPr>
          <a:xfrm flipH="1">
            <a:off x="6252606" y="3412929"/>
            <a:ext cx="2414" cy="2982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3" idx="2"/>
            <a:endCxn id="17" idx="0"/>
          </p:cNvCxnSpPr>
          <p:nvPr/>
        </p:nvCxnSpPr>
        <p:spPr>
          <a:xfrm>
            <a:off x="8076565" y="3414308"/>
            <a:ext cx="0" cy="3121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5033806" y="4472475"/>
            <a:ext cx="799899" cy="617629"/>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High pass</a:t>
            </a:r>
            <a:endParaRPr lang="en-US" dirty="0">
              <a:solidFill>
                <a:schemeClr val="tx1"/>
              </a:solidFill>
            </a:endParaRPr>
          </a:p>
        </p:txBody>
      </p:sp>
      <p:sp>
        <p:nvSpPr>
          <p:cNvPr id="43" name="Rectangle 42"/>
          <p:cNvSpPr/>
          <p:nvPr/>
        </p:nvSpPr>
        <p:spPr>
          <a:xfrm>
            <a:off x="5033806" y="6049769"/>
            <a:ext cx="799899" cy="617629"/>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Low pass</a:t>
            </a:r>
            <a:endParaRPr lang="en-US" dirty="0">
              <a:solidFill>
                <a:schemeClr val="tx1"/>
              </a:solidFill>
            </a:endParaRPr>
          </a:p>
        </p:txBody>
      </p:sp>
      <p:cxnSp>
        <p:nvCxnSpPr>
          <p:cNvPr id="45" name="Straight Arrow Connector 44"/>
          <p:cNvCxnSpPr/>
          <p:nvPr/>
        </p:nvCxnSpPr>
        <p:spPr>
          <a:xfrm flipH="1">
            <a:off x="5844992" y="4776136"/>
            <a:ext cx="43663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6276796" y="4137773"/>
            <a:ext cx="4828" cy="638363"/>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17" idx="2"/>
          </p:cNvCxnSpPr>
          <p:nvPr/>
        </p:nvCxnSpPr>
        <p:spPr>
          <a:xfrm rot="5400000">
            <a:off x="6959059" y="5268716"/>
            <a:ext cx="2233178" cy="1834"/>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43" idx="3"/>
          </p:cNvCxnSpPr>
          <p:nvPr/>
        </p:nvCxnSpPr>
        <p:spPr>
          <a:xfrm rot="10800000">
            <a:off x="5833705" y="6358585"/>
            <a:ext cx="2217066" cy="36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4409289" y="4776136"/>
            <a:ext cx="0" cy="44778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4409289" y="5916929"/>
            <a:ext cx="4828" cy="458195"/>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a:off x="4409289" y="4776136"/>
            <a:ext cx="62451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H="1">
            <a:off x="4414117" y="6375124"/>
            <a:ext cx="62451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 idx="3"/>
          </p:cNvCxnSpPr>
          <p:nvPr/>
        </p:nvCxnSpPr>
        <p:spPr>
          <a:xfrm flipH="1">
            <a:off x="3875077" y="5569241"/>
            <a:ext cx="314484"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endCxn id="7" idx="3"/>
          </p:cNvCxnSpPr>
          <p:nvPr/>
        </p:nvCxnSpPr>
        <p:spPr>
          <a:xfrm flipH="1">
            <a:off x="3875077" y="4304079"/>
            <a:ext cx="240654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rot="5400000">
            <a:off x="2058992" y="2781774"/>
            <a:ext cx="447523" cy="932542"/>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smtClean="0">
                <a:solidFill>
                  <a:schemeClr val="tx1"/>
                </a:solidFill>
              </a:rPr>
              <a:t>+</a:t>
            </a:r>
          </a:p>
          <a:p>
            <a:pPr algn="ctr"/>
            <a:r>
              <a:rPr lang="en-US" dirty="0">
                <a:solidFill>
                  <a:schemeClr val="tx1"/>
                </a:solidFill>
              </a:rPr>
              <a:t>+</a:t>
            </a:r>
          </a:p>
        </p:txBody>
      </p:sp>
      <p:cxnSp>
        <p:nvCxnSpPr>
          <p:cNvPr id="93" name="Straight Arrow Connector 92"/>
          <p:cNvCxnSpPr>
            <a:endCxn id="88" idx="0"/>
          </p:cNvCxnSpPr>
          <p:nvPr/>
        </p:nvCxnSpPr>
        <p:spPr>
          <a:xfrm flipH="1">
            <a:off x="2749025" y="3246986"/>
            <a:ext cx="528350" cy="106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2413782" y="3471807"/>
            <a:ext cx="0" cy="2097434"/>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stCxn id="19" idx="2"/>
          </p:cNvCxnSpPr>
          <p:nvPr/>
        </p:nvCxnSpPr>
        <p:spPr>
          <a:xfrm>
            <a:off x="1337500" y="4276963"/>
            <a:ext cx="0" cy="24171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1337500" y="4953444"/>
            <a:ext cx="0" cy="2771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1801958" y="5573040"/>
            <a:ext cx="304606"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2106564" y="3471807"/>
            <a:ext cx="0" cy="2097434"/>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2413782" y="5569241"/>
            <a:ext cx="30702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3289470" y="3246986"/>
            <a:ext cx="0" cy="72145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a:off x="2280728" y="2568427"/>
            <a:ext cx="47916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2280728" y="2568427"/>
            <a:ext cx="0" cy="455856"/>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a:stCxn id="24" idx="3"/>
            <a:endCxn id="6" idx="1"/>
          </p:cNvCxnSpPr>
          <p:nvPr/>
        </p:nvCxnSpPr>
        <p:spPr>
          <a:xfrm>
            <a:off x="3466255" y="2559158"/>
            <a:ext cx="324152" cy="150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4977563" y="1626810"/>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4977563" y="2559157"/>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endCxn id="13" idx="0"/>
          </p:cNvCxnSpPr>
          <p:nvPr/>
        </p:nvCxnSpPr>
        <p:spPr>
          <a:xfrm>
            <a:off x="8076565" y="2544237"/>
            <a:ext cx="0" cy="44344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a:off x="6255020" y="2454694"/>
            <a:ext cx="2414" cy="51866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rot="10800000" flipV="1">
            <a:off x="3466259" y="1162221"/>
            <a:ext cx="4740257" cy="1422"/>
          </a:xfrm>
          <a:prstGeom prst="straightConnector1">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H="1">
            <a:off x="3466255" y="1163643"/>
            <a:ext cx="2021" cy="463167"/>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5766572" y="2454694"/>
            <a:ext cx="486034"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p:nvPr/>
        </p:nvCxnSpPr>
        <p:spPr>
          <a:xfrm>
            <a:off x="5766669" y="1832996"/>
            <a:ext cx="2212735"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63" name="TextBox 162"/>
          <p:cNvSpPr txBox="1"/>
          <p:nvPr/>
        </p:nvSpPr>
        <p:spPr>
          <a:xfrm>
            <a:off x="50397" y="6513791"/>
            <a:ext cx="2503715" cy="338554"/>
          </a:xfrm>
          <a:prstGeom prst="rect">
            <a:avLst/>
          </a:prstGeom>
          <a:noFill/>
        </p:spPr>
        <p:txBody>
          <a:bodyPr wrap="square" rtlCol="0">
            <a:spAutoFit/>
          </a:bodyPr>
          <a:lstStyle/>
          <a:p>
            <a:r>
              <a:rPr lang="en-US" sz="1600" dirty="0" smtClean="0"/>
              <a:t>Reference G1401207</a:t>
            </a:r>
            <a:endParaRPr lang="en-US" sz="1600" dirty="0"/>
          </a:p>
        </p:txBody>
      </p:sp>
      <p:sp>
        <p:nvSpPr>
          <p:cNvPr id="72" name="Rectangle 71"/>
          <p:cNvSpPr/>
          <p:nvPr/>
        </p:nvSpPr>
        <p:spPr>
          <a:xfrm>
            <a:off x="4184320" y="5237397"/>
            <a:ext cx="447523" cy="67128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74" name="Rectangle 73"/>
          <p:cNvSpPr/>
          <p:nvPr/>
        </p:nvSpPr>
        <p:spPr>
          <a:xfrm rot="5400000">
            <a:off x="7846150" y="1990682"/>
            <a:ext cx="447523" cy="67128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t>
            </a:r>
            <a:endParaRPr lang="en-US" dirty="0" smtClean="0">
              <a:solidFill>
                <a:schemeClr val="tx1"/>
              </a:solidFill>
            </a:endParaRPr>
          </a:p>
          <a:p>
            <a:pPr algn="ctr"/>
            <a:r>
              <a:rPr lang="en-US" dirty="0">
                <a:solidFill>
                  <a:schemeClr val="tx1"/>
                </a:solidFill>
              </a:rPr>
              <a:t>+</a:t>
            </a:r>
          </a:p>
        </p:txBody>
      </p:sp>
      <p:cxnSp>
        <p:nvCxnSpPr>
          <p:cNvPr id="78" name="Straight Arrow Connector 77"/>
          <p:cNvCxnSpPr/>
          <p:nvPr/>
        </p:nvCxnSpPr>
        <p:spPr>
          <a:xfrm flipH="1">
            <a:off x="8187044" y="1163643"/>
            <a:ext cx="2818" cy="9389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7976586" y="1832996"/>
            <a:ext cx="2818" cy="26609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22033EDB-169B-9A40-BDA9-44EE0641E66E}" type="slidenum">
              <a:rPr lang="en-US" smtClean="0"/>
              <a:t>67</a:t>
            </a:fld>
            <a:endParaRPr lang="en-US"/>
          </a:p>
        </p:txBody>
      </p:sp>
      <p:sp>
        <p:nvSpPr>
          <p:cNvPr id="4" name="Rectangle 3"/>
          <p:cNvSpPr/>
          <p:nvPr/>
        </p:nvSpPr>
        <p:spPr>
          <a:xfrm>
            <a:off x="754405" y="3596402"/>
            <a:ext cx="1156752" cy="2453367"/>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35886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08440" y="6488152"/>
            <a:ext cx="2133600" cy="365125"/>
          </a:xfrm>
        </p:spPr>
        <p:txBody>
          <a:bodyPr/>
          <a:lstStyle/>
          <a:p>
            <a:fld id="{22033EDB-169B-9A40-BDA9-44EE0641E66E}" type="slidenum">
              <a:rPr lang="en-US" smtClean="0"/>
              <a:t>68</a:t>
            </a:fld>
            <a:endParaRPr lang="en-US"/>
          </a:p>
        </p:txBody>
      </p:sp>
      <p:sp>
        <p:nvSpPr>
          <p:cNvPr id="25" name="Title 4"/>
          <p:cNvSpPr>
            <a:spLocks noGrp="1"/>
          </p:cNvSpPr>
          <p:nvPr>
            <p:ph type="title"/>
          </p:nvPr>
        </p:nvSpPr>
        <p:spPr>
          <a:xfrm>
            <a:off x="925080" y="34014"/>
            <a:ext cx="8229600" cy="1143000"/>
          </a:xfrm>
        </p:spPr>
        <p:txBody>
          <a:bodyPr>
            <a:normAutofit/>
          </a:bodyPr>
          <a:lstStyle/>
          <a:p>
            <a:r>
              <a:rPr lang="en-US" dirty="0" err="1" smtClean="0"/>
              <a:t>Feedfoward</a:t>
            </a:r>
            <a:r>
              <a:rPr lang="en-US" dirty="0" smtClean="0"/>
              <a:t> Control</a:t>
            </a:r>
            <a:endParaRPr lang="en-US" dirty="0"/>
          </a:p>
        </p:txBody>
      </p:sp>
      <p:grpSp>
        <p:nvGrpSpPr>
          <p:cNvPr id="26" name="Group 25"/>
          <p:cNvGrpSpPr/>
          <p:nvPr/>
        </p:nvGrpSpPr>
        <p:grpSpPr>
          <a:xfrm>
            <a:off x="23813" y="0"/>
            <a:ext cx="9144000" cy="1213015"/>
            <a:chOff x="23813" y="0"/>
            <a:chExt cx="9144000" cy="1213015"/>
          </a:xfrm>
        </p:grpSpPr>
        <p:pic>
          <p:nvPicPr>
            <p:cNvPr id="27"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Connector 2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5" name="Picture 4"/>
          <p:cNvPicPr>
            <a:picLocks noChangeAspect="1"/>
          </p:cNvPicPr>
          <p:nvPr/>
        </p:nvPicPr>
        <p:blipFill>
          <a:blip r:embed="rId5"/>
          <a:stretch>
            <a:fillRect/>
          </a:stretch>
        </p:blipFill>
        <p:spPr>
          <a:xfrm>
            <a:off x="315686" y="1275821"/>
            <a:ext cx="3837859" cy="3104323"/>
          </a:xfrm>
          <a:prstGeom prst="rect">
            <a:avLst/>
          </a:prstGeom>
        </p:spPr>
      </p:pic>
      <p:sp>
        <p:nvSpPr>
          <p:cNvPr id="16" name="Rectangle 15"/>
          <p:cNvSpPr/>
          <p:nvPr/>
        </p:nvSpPr>
        <p:spPr>
          <a:xfrm>
            <a:off x="1420196" y="4195478"/>
            <a:ext cx="1032254" cy="369332"/>
          </a:xfrm>
          <a:prstGeom prst="rect">
            <a:avLst/>
          </a:prstGeom>
        </p:spPr>
        <p:txBody>
          <a:bodyPr wrap="none">
            <a:spAutoFit/>
          </a:bodyPr>
          <a:lstStyle/>
          <a:p>
            <a:r>
              <a:rPr lang="en-US" dirty="0"/>
              <a:t>G070156</a:t>
            </a:r>
          </a:p>
        </p:txBody>
      </p:sp>
      <p:grpSp>
        <p:nvGrpSpPr>
          <p:cNvPr id="35" name="Group 34"/>
          <p:cNvGrpSpPr/>
          <p:nvPr/>
        </p:nvGrpSpPr>
        <p:grpSpPr>
          <a:xfrm>
            <a:off x="5011032" y="1714891"/>
            <a:ext cx="2891853" cy="2151354"/>
            <a:chOff x="5011032" y="1714891"/>
            <a:chExt cx="2891853" cy="2151354"/>
          </a:xfrm>
        </p:grpSpPr>
        <p:pic>
          <p:nvPicPr>
            <p:cNvPr id="6" name="Picture 5"/>
            <p:cNvPicPr>
              <a:picLocks noChangeAspect="1"/>
            </p:cNvPicPr>
            <p:nvPr/>
          </p:nvPicPr>
          <p:blipFill>
            <a:blip r:embed="rId6"/>
            <a:stretch>
              <a:fillRect/>
            </a:stretch>
          </p:blipFill>
          <p:spPr>
            <a:xfrm>
              <a:off x="5011032" y="1747349"/>
              <a:ext cx="2292948" cy="2118896"/>
            </a:xfrm>
            <a:prstGeom prst="rect">
              <a:avLst/>
            </a:prstGeom>
          </p:spPr>
        </p:pic>
        <p:cxnSp>
          <p:nvCxnSpPr>
            <p:cNvPr id="7" name="Straight Arrow Connector 6"/>
            <p:cNvCxnSpPr/>
            <p:nvPr/>
          </p:nvCxnSpPr>
          <p:spPr>
            <a:xfrm>
              <a:off x="7303980" y="3056867"/>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1384687236"/>
                </p:ext>
              </p:extLst>
            </p:nvPr>
          </p:nvGraphicFramePr>
          <p:xfrm>
            <a:off x="7432149" y="2546862"/>
            <a:ext cx="307975" cy="447675"/>
          </p:xfrm>
          <a:graphic>
            <a:graphicData uri="http://schemas.openxmlformats.org/presentationml/2006/ole">
              <mc:AlternateContent xmlns:mc="http://schemas.openxmlformats.org/markup-compatibility/2006">
                <mc:Choice xmlns:v="urn:schemas-microsoft-com:vml" Requires="v">
                  <p:oleObj spid="_x0000_s594457" name="Equation" r:id="rId7" imgW="139700" imgH="203200" progId="Equation.3">
                    <p:embed/>
                  </p:oleObj>
                </mc:Choice>
                <mc:Fallback>
                  <p:oleObj name="Equation" r:id="rId7" imgW="139700" imgH="203200" progId="Equation.3">
                    <p:embed/>
                    <p:pic>
                      <p:nvPicPr>
                        <p:cNvPr id="0" name=""/>
                        <p:cNvPicPr/>
                        <p:nvPr/>
                      </p:nvPicPr>
                      <p:blipFill>
                        <a:blip r:embed="rId8"/>
                        <a:stretch>
                          <a:fillRect/>
                        </a:stretch>
                      </p:blipFill>
                      <p:spPr>
                        <a:xfrm>
                          <a:off x="7432149" y="2546862"/>
                          <a:ext cx="307975" cy="44767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925619716"/>
                </p:ext>
              </p:extLst>
            </p:nvPr>
          </p:nvGraphicFramePr>
          <p:xfrm>
            <a:off x="5045522" y="1714891"/>
            <a:ext cx="392113" cy="503238"/>
          </p:xfrm>
          <a:graphic>
            <a:graphicData uri="http://schemas.openxmlformats.org/presentationml/2006/ole">
              <mc:AlternateContent xmlns:mc="http://schemas.openxmlformats.org/markup-compatibility/2006">
                <mc:Choice xmlns:v="urn:schemas-microsoft-com:vml" Requires="v">
                  <p:oleObj spid="_x0000_s594458" name="Equation" r:id="rId9" imgW="177800" imgH="228600" progId="Equation.3">
                    <p:embed/>
                  </p:oleObj>
                </mc:Choice>
                <mc:Fallback>
                  <p:oleObj name="Equation" r:id="rId9" imgW="177800" imgH="228600" progId="Equation.3">
                    <p:embed/>
                    <p:pic>
                      <p:nvPicPr>
                        <p:cNvPr id="0" name=""/>
                        <p:cNvPicPr/>
                        <p:nvPr/>
                      </p:nvPicPr>
                      <p:blipFill>
                        <a:blip r:embed="rId10"/>
                        <a:stretch>
                          <a:fillRect/>
                        </a:stretch>
                      </p:blipFill>
                      <p:spPr>
                        <a:xfrm>
                          <a:off x="5045522" y="1714891"/>
                          <a:ext cx="392113" cy="503238"/>
                        </a:xfrm>
                        <a:prstGeom prst="rect">
                          <a:avLst/>
                        </a:prstGeom>
                      </p:spPr>
                    </p:pic>
                  </p:oleObj>
                </mc:Fallback>
              </mc:AlternateContent>
            </a:graphicData>
          </a:graphic>
        </p:graphicFrame>
        <p:cxnSp>
          <p:nvCxnSpPr>
            <p:cNvPr id="12" name="Elbow Connector 11"/>
            <p:cNvCxnSpPr/>
            <p:nvPr/>
          </p:nvCxnSpPr>
          <p:spPr>
            <a:xfrm rot="5400000" flipH="1" flipV="1">
              <a:off x="5408212" y="1971964"/>
              <a:ext cx="286553" cy="275646"/>
            </a:xfrm>
            <a:prstGeom prst="bentConnector3">
              <a:avLst>
                <a:gd name="adj1" fmla="val 97306"/>
              </a:avLst>
            </a:prstGeom>
            <a:ln w="1905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36" name="Object 35"/>
          <p:cNvGraphicFramePr>
            <a:graphicFrameLocks noChangeAspect="1"/>
          </p:cNvGraphicFramePr>
          <p:nvPr>
            <p:extLst>
              <p:ext uri="{D42A27DB-BD31-4B8C-83A1-F6EECF244321}">
                <p14:modId xmlns:p14="http://schemas.microsoft.com/office/powerpoint/2010/main" val="3426202734"/>
              </p:ext>
            </p:extLst>
          </p:nvPr>
        </p:nvGraphicFramePr>
        <p:xfrm>
          <a:off x="4159250" y="4067175"/>
          <a:ext cx="4516438" cy="625475"/>
        </p:xfrm>
        <a:graphic>
          <a:graphicData uri="http://schemas.openxmlformats.org/presentationml/2006/ole">
            <mc:AlternateContent xmlns:mc="http://schemas.openxmlformats.org/markup-compatibility/2006">
              <mc:Choice xmlns:v="urn:schemas-microsoft-com:vml" Requires="v">
                <p:oleObj spid="_x0000_s594459" name="Equation" r:id="rId11" imgW="1651000" imgH="228600" progId="Equation.3">
                  <p:embed/>
                </p:oleObj>
              </mc:Choice>
              <mc:Fallback>
                <p:oleObj name="Equation" r:id="rId11" imgW="1651000" imgH="228600" progId="Equation.3">
                  <p:embed/>
                  <p:pic>
                    <p:nvPicPr>
                      <p:cNvPr id="0" name=""/>
                      <p:cNvPicPr/>
                      <p:nvPr/>
                    </p:nvPicPr>
                    <p:blipFill>
                      <a:blip r:embed="rId12"/>
                      <a:stretch>
                        <a:fillRect/>
                      </a:stretch>
                    </p:blipFill>
                    <p:spPr>
                      <a:xfrm>
                        <a:off x="4159250" y="4067175"/>
                        <a:ext cx="4516438" cy="62547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471787758"/>
              </p:ext>
            </p:extLst>
          </p:nvPr>
        </p:nvGraphicFramePr>
        <p:xfrm>
          <a:off x="6185504" y="4648135"/>
          <a:ext cx="2397125" cy="625475"/>
        </p:xfrm>
        <a:graphic>
          <a:graphicData uri="http://schemas.openxmlformats.org/presentationml/2006/ole">
            <mc:AlternateContent xmlns:mc="http://schemas.openxmlformats.org/markup-compatibility/2006">
              <mc:Choice xmlns:v="urn:schemas-microsoft-com:vml" Requires="v">
                <p:oleObj spid="_x0000_s594460" name="Equation" r:id="rId13" imgW="876300" imgH="228600" progId="Equation.3">
                  <p:embed/>
                </p:oleObj>
              </mc:Choice>
              <mc:Fallback>
                <p:oleObj name="Equation" r:id="rId13" imgW="876300" imgH="228600" progId="Equation.3">
                  <p:embed/>
                  <p:pic>
                    <p:nvPicPr>
                      <p:cNvPr id="0" name=""/>
                      <p:cNvPicPr/>
                      <p:nvPr/>
                    </p:nvPicPr>
                    <p:blipFill>
                      <a:blip r:embed="rId14"/>
                      <a:stretch>
                        <a:fillRect/>
                      </a:stretch>
                    </p:blipFill>
                    <p:spPr>
                      <a:xfrm>
                        <a:off x="6185504" y="4648135"/>
                        <a:ext cx="2397125" cy="625475"/>
                      </a:xfrm>
                      <a:prstGeom prst="rect">
                        <a:avLst/>
                      </a:prstGeom>
                      <a:ln>
                        <a:solidFill>
                          <a:srgbClr val="000000"/>
                        </a:solidFill>
                      </a:ln>
                    </p:spPr>
                  </p:pic>
                </p:oleObj>
              </mc:Fallback>
            </mc:AlternateContent>
          </a:graphicData>
        </a:graphic>
      </p:graphicFrame>
      <p:sp>
        <p:nvSpPr>
          <p:cNvPr id="3" name="TextBox 2"/>
          <p:cNvSpPr txBox="1"/>
          <p:nvPr/>
        </p:nvSpPr>
        <p:spPr>
          <a:xfrm>
            <a:off x="2777524" y="4679885"/>
            <a:ext cx="2869315" cy="369332"/>
          </a:xfrm>
          <a:prstGeom prst="rect">
            <a:avLst/>
          </a:prstGeom>
          <a:noFill/>
        </p:spPr>
        <p:txBody>
          <a:bodyPr wrap="square" rtlCol="0">
            <a:spAutoFit/>
          </a:bodyPr>
          <a:lstStyle/>
          <a:p>
            <a:pPr algn="r"/>
            <a:r>
              <a:rPr lang="en-US" dirty="0" smtClean="0"/>
              <a:t>Ideal </a:t>
            </a:r>
            <a:r>
              <a:rPr lang="en-US" dirty="0"/>
              <a:t>f</a:t>
            </a:r>
            <a:r>
              <a:rPr lang="en-US" dirty="0" smtClean="0"/>
              <a:t>eedforward controller</a:t>
            </a:r>
            <a:endParaRPr lang="en-US" dirty="0"/>
          </a:p>
        </p:txBody>
      </p:sp>
      <p:sp>
        <p:nvSpPr>
          <p:cNvPr id="9" name="TextBox 8"/>
          <p:cNvSpPr txBox="1"/>
          <p:nvPr/>
        </p:nvSpPr>
        <p:spPr>
          <a:xfrm>
            <a:off x="39080" y="5104173"/>
            <a:ext cx="7699166" cy="1754327"/>
          </a:xfrm>
          <a:prstGeom prst="rect">
            <a:avLst/>
          </a:prstGeom>
          <a:noFill/>
        </p:spPr>
        <p:txBody>
          <a:bodyPr wrap="square" rtlCol="0">
            <a:spAutoFit/>
          </a:bodyPr>
          <a:lstStyle/>
          <a:p>
            <a:pPr marL="285750" indent="-285750">
              <a:buFont typeface="Arial"/>
              <a:buChar char="•"/>
            </a:pPr>
            <a:r>
              <a:rPr lang="en-US" dirty="0" smtClean="0"/>
              <a:t>An inertial sensor on the ground measures </a:t>
            </a:r>
            <a:r>
              <a:rPr lang="en-US" i="1" dirty="0" err="1" smtClean="0"/>
              <a:t>x</a:t>
            </a:r>
            <a:r>
              <a:rPr lang="en-US" i="1" baseline="-25000" dirty="0" err="1" smtClean="0"/>
              <a:t>g</a:t>
            </a:r>
            <a:endParaRPr lang="en-US" i="1" dirty="0" smtClean="0"/>
          </a:p>
          <a:p>
            <a:pPr marL="285750" indent="-285750">
              <a:buFont typeface="Arial"/>
              <a:buChar char="•"/>
            </a:pPr>
            <a:r>
              <a:rPr lang="en-US" dirty="0" smtClean="0"/>
              <a:t>The actuator applies the correcting force </a:t>
            </a:r>
            <a:r>
              <a:rPr lang="en-US" i="1" dirty="0" smtClean="0"/>
              <a:t>f</a:t>
            </a:r>
            <a:r>
              <a:rPr lang="en-US" dirty="0" smtClean="0"/>
              <a:t> before the ISI responds</a:t>
            </a:r>
          </a:p>
          <a:p>
            <a:pPr marL="742950" lvl="1" indent="-285750">
              <a:buFontTx/>
              <a:buChar char="-"/>
            </a:pPr>
            <a:r>
              <a:rPr lang="en-US" dirty="0" smtClean="0"/>
              <a:t>it’s like the ground never even moved</a:t>
            </a:r>
          </a:p>
          <a:p>
            <a:pPr marL="285750" indent="-285750">
              <a:buFont typeface="Arial"/>
              <a:buChar char="•"/>
            </a:pPr>
            <a:r>
              <a:rPr lang="en-US" dirty="0" smtClean="0"/>
              <a:t>Performance is limited by how well the controller is tuned, and how much coherence there is between the ground sensor and the ISI sensor.</a:t>
            </a:r>
          </a:p>
          <a:p>
            <a:pPr marL="285750" indent="-285750">
              <a:buFont typeface="Arial"/>
              <a:buChar char="•"/>
            </a:pPr>
            <a:r>
              <a:rPr lang="en-US" dirty="0"/>
              <a:t>The feedforward controller does not depend on the feedback </a:t>
            </a:r>
            <a:r>
              <a:rPr lang="en-US" dirty="0" smtClean="0"/>
              <a:t>design</a:t>
            </a:r>
            <a:endParaRPr lang="en-US" dirty="0"/>
          </a:p>
        </p:txBody>
      </p:sp>
      <p:cxnSp>
        <p:nvCxnSpPr>
          <p:cNvPr id="10" name="Straight Arrow Connector 9"/>
          <p:cNvCxnSpPr>
            <a:stCxn id="3" idx="3"/>
            <a:endCxn id="17" idx="1"/>
          </p:cNvCxnSpPr>
          <p:nvPr/>
        </p:nvCxnSpPr>
        <p:spPr>
          <a:xfrm>
            <a:off x="5646839" y="4864551"/>
            <a:ext cx="538665" cy="96321"/>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232323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69</a:t>
            </a:fld>
            <a:endParaRPr lang="en-US"/>
          </a:p>
        </p:txBody>
      </p:sp>
      <p:sp>
        <p:nvSpPr>
          <p:cNvPr id="4" name="Title 4"/>
          <p:cNvSpPr>
            <a:spLocks noGrp="1"/>
          </p:cNvSpPr>
          <p:nvPr>
            <p:ph type="title"/>
          </p:nvPr>
        </p:nvSpPr>
        <p:spPr>
          <a:xfrm>
            <a:off x="925080" y="34014"/>
            <a:ext cx="8229600" cy="1143000"/>
          </a:xfrm>
        </p:spPr>
        <p:txBody>
          <a:bodyPr>
            <a:normAutofit/>
          </a:bodyPr>
          <a:lstStyle/>
          <a:p>
            <a:r>
              <a:rPr lang="en-US" dirty="0" err="1" smtClean="0"/>
              <a:t>Feedfoward</a:t>
            </a:r>
            <a:r>
              <a:rPr lang="en-US" dirty="0" smtClean="0"/>
              <a:t> Control</a:t>
            </a:r>
            <a:endParaRPr lang="en-US" dirty="0"/>
          </a:p>
        </p:txBody>
      </p:sp>
      <p:grpSp>
        <p:nvGrpSpPr>
          <p:cNvPr id="5" name="Group 4"/>
          <p:cNvGrpSpPr/>
          <p:nvPr/>
        </p:nvGrpSpPr>
        <p:grpSpPr>
          <a:xfrm>
            <a:off x="23813" y="0"/>
            <a:ext cx="9144000" cy="1213015"/>
            <a:chOff x="23813" y="0"/>
            <a:chExt cx="9144000" cy="1213015"/>
          </a:xfrm>
        </p:grpSpPr>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5976832" y="1581579"/>
            <a:ext cx="2891853" cy="2151354"/>
            <a:chOff x="5011032" y="1714891"/>
            <a:chExt cx="2891853" cy="2151354"/>
          </a:xfrm>
        </p:grpSpPr>
        <p:pic>
          <p:nvPicPr>
            <p:cNvPr id="9" name="Picture 8"/>
            <p:cNvPicPr>
              <a:picLocks noChangeAspect="1"/>
            </p:cNvPicPr>
            <p:nvPr/>
          </p:nvPicPr>
          <p:blipFill>
            <a:blip r:embed="rId5"/>
            <a:stretch>
              <a:fillRect/>
            </a:stretch>
          </p:blipFill>
          <p:spPr>
            <a:xfrm>
              <a:off x="5011032" y="1747349"/>
              <a:ext cx="2292948" cy="2118896"/>
            </a:xfrm>
            <a:prstGeom prst="rect">
              <a:avLst/>
            </a:prstGeom>
          </p:spPr>
        </p:pic>
        <p:cxnSp>
          <p:nvCxnSpPr>
            <p:cNvPr id="10" name="Straight Arrow Connector 9"/>
            <p:cNvCxnSpPr/>
            <p:nvPr/>
          </p:nvCxnSpPr>
          <p:spPr>
            <a:xfrm>
              <a:off x="7303980" y="3056867"/>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1" name="Object 10"/>
            <p:cNvGraphicFramePr>
              <a:graphicFrameLocks noChangeAspect="1"/>
            </p:cNvGraphicFramePr>
            <p:nvPr>
              <p:extLst>
                <p:ext uri="{D42A27DB-BD31-4B8C-83A1-F6EECF244321}">
                  <p14:modId xmlns:p14="http://schemas.microsoft.com/office/powerpoint/2010/main" val="4064499767"/>
                </p:ext>
              </p:extLst>
            </p:nvPr>
          </p:nvGraphicFramePr>
          <p:xfrm>
            <a:off x="7432149" y="2546862"/>
            <a:ext cx="307975" cy="447675"/>
          </p:xfrm>
          <a:graphic>
            <a:graphicData uri="http://schemas.openxmlformats.org/presentationml/2006/ole">
              <mc:AlternateContent xmlns:mc="http://schemas.openxmlformats.org/markup-compatibility/2006">
                <mc:Choice xmlns:v="urn:schemas-microsoft-com:vml" Requires="v">
                  <p:oleObj spid="_x0000_s517772"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7432149" y="2546862"/>
                          <a:ext cx="307975" cy="44767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440921313"/>
                </p:ext>
              </p:extLst>
            </p:nvPr>
          </p:nvGraphicFramePr>
          <p:xfrm>
            <a:off x="5045522" y="1714891"/>
            <a:ext cx="392113" cy="503238"/>
          </p:xfrm>
          <a:graphic>
            <a:graphicData uri="http://schemas.openxmlformats.org/presentationml/2006/ole">
              <mc:AlternateContent xmlns:mc="http://schemas.openxmlformats.org/markup-compatibility/2006">
                <mc:Choice xmlns:v="urn:schemas-microsoft-com:vml" Requires="v">
                  <p:oleObj spid="_x0000_s517773" name="Equation" r:id="rId8" imgW="177800" imgH="228600" progId="Equation.3">
                    <p:embed/>
                  </p:oleObj>
                </mc:Choice>
                <mc:Fallback>
                  <p:oleObj name="Equation" r:id="rId8" imgW="177800" imgH="228600" progId="Equation.3">
                    <p:embed/>
                    <p:pic>
                      <p:nvPicPr>
                        <p:cNvPr id="0" name=""/>
                        <p:cNvPicPr/>
                        <p:nvPr/>
                      </p:nvPicPr>
                      <p:blipFill>
                        <a:blip r:embed="rId9"/>
                        <a:stretch>
                          <a:fillRect/>
                        </a:stretch>
                      </p:blipFill>
                      <p:spPr>
                        <a:xfrm>
                          <a:off x="5045522" y="1714891"/>
                          <a:ext cx="392113" cy="503238"/>
                        </a:xfrm>
                        <a:prstGeom prst="rect">
                          <a:avLst/>
                        </a:prstGeom>
                      </p:spPr>
                    </p:pic>
                  </p:oleObj>
                </mc:Fallback>
              </mc:AlternateContent>
            </a:graphicData>
          </a:graphic>
        </p:graphicFrame>
        <p:cxnSp>
          <p:nvCxnSpPr>
            <p:cNvPr id="13" name="Elbow Connector 12"/>
            <p:cNvCxnSpPr/>
            <p:nvPr/>
          </p:nvCxnSpPr>
          <p:spPr>
            <a:xfrm rot="5400000" flipH="1" flipV="1">
              <a:off x="5408212" y="1971964"/>
              <a:ext cx="286553" cy="275646"/>
            </a:xfrm>
            <a:prstGeom prst="bentConnector3">
              <a:avLst>
                <a:gd name="adj1" fmla="val 97306"/>
              </a:avLst>
            </a:prstGeom>
            <a:ln w="1905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120909" y="1452241"/>
            <a:ext cx="5797127" cy="2246769"/>
          </a:xfrm>
          <a:prstGeom prst="rect">
            <a:avLst/>
          </a:prstGeom>
          <a:noFill/>
        </p:spPr>
        <p:txBody>
          <a:bodyPr wrap="square" rtlCol="0">
            <a:spAutoFit/>
          </a:bodyPr>
          <a:lstStyle/>
          <a:p>
            <a:r>
              <a:rPr lang="en-US" sz="2000" dirty="0" smtClean="0"/>
              <a:t>In practice, the feedforward control is achieved with the following 4 steps: </a:t>
            </a:r>
          </a:p>
          <a:p>
            <a:pPr marL="342900" indent="-342900">
              <a:buAutoNum type="arabicPeriod"/>
            </a:pPr>
            <a:r>
              <a:rPr lang="en-US" sz="2000" dirty="0" smtClean="0"/>
              <a:t>Measure the TF between the ground and the ISI</a:t>
            </a:r>
          </a:p>
          <a:p>
            <a:pPr marL="342900" indent="-342900">
              <a:buAutoNum type="arabicPeriod"/>
            </a:pPr>
            <a:r>
              <a:rPr lang="en-US" sz="2000" dirty="0" smtClean="0"/>
              <a:t>Measure the TF between the actuator and the ISI</a:t>
            </a:r>
          </a:p>
          <a:p>
            <a:pPr marL="342900" indent="-342900">
              <a:buAutoNum type="arabicPeriod"/>
            </a:pPr>
            <a:r>
              <a:rPr lang="en-US" sz="2000" dirty="0" smtClean="0"/>
              <a:t>Calculate the ratio of step 1 to step 2</a:t>
            </a:r>
          </a:p>
          <a:p>
            <a:pPr marL="342900" indent="-342900">
              <a:buAutoNum type="arabicPeriod"/>
            </a:pPr>
            <a:r>
              <a:rPr lang="en-US" sz="2000" dirty="0"/>
              <a:t>F</a:t>
            </a:r>
            <a:r>
              <a:rPr lang="en-US" sz="2000" dirty="0" smtClean="0"/>
              <a:t>it a filter to this TF ratio. This is the feedforward control filter.</a:t>
            </a:r>
          </a:p>
        </p:txBody>
      </p:sp>
      <p:graphicFrame>
        <p:nvGraphicFramePr>
          <p:cNvPr id="15" name="Object 14"/>
          <p:cNvGraphicFramePr>
            <a:graphicFrameLocks noChangeAspect="1"/>
          </p:cNvGraphicFramePr>
          <p:nvPr>
            <p:extLst>
              <p:ext uri="{D42A27DB-BD31-4B8C-83A1-F6EECF244321}">
                <p14:modId xmlns:p14="http://schemas.microsoft.com/office/powerpoint/2010/main" val="2516680631"/>
              </p:ext>
            </p:extLst>
          </p:nvPr>
        </p:nvGraphicFramePr>
        <p:xfrm>
          <a:off x="536095" y="3927475"/>
          <a:ext cx="2917825" cy="1216025"/>
        </p:xfrm>
        <a:graphic>
          <a:graphicData uri="http://schemas.openxmlformats.org/presentationml/2006/ole">
            <mc:AlternateContent xmlns:mc="http://schemas.openxmlformats.org/markup-compatibility/2006">
              <mc:Choice xmlns:v="urn:schemas-microsoft-com:vml" Requires="v">
                <p:oleObj spid="_x0000_s517774" name="Equation" r:id="rId10" imgW="1066800" imgH="444500" progId="Equation.3">
                  <p:embed/>
                </p:oleObj>
              </mc:Choice>
              <mc:Fallback>
                <p:oleObj name="Equation" r:id="rId10" imgW="1066800" imgH="444500" progId="Equation.3">
                  <p:embed/>
                  <p:pic>
                    <p:nvPicPr>
                      <p:cNvPr id="0" name=""/>
                      <p:cNvPicPr/>
                      <p:nvPr/>
                    </p:nvPicPr>
                    <p:blipFill>
                      <a:blip r:embed="rId11"/>
                      <a:stretch>
                        <a:fillRect/>
                      </a:stretch>
                    </p:blipFill>
                    <p:spPr>
                      <a:xfrm>
                        <a:off x="536095" y="3927475"/>
                        <a:ext cx="2917825" cy="1216025"/>
                      </a:xfrm>
                      <a:prstGeom prst="rect">
                        <a:avLst/>
                      </a:prstGeom>
                      <a:ln>
                        <a:solidFill>
                          <a:schemeClr val="tx1"/>
                        </a:solidFill>
                      </a:ln>
                    </p:spPr>
                  </p:pic>
                </p:oleObj>
              </mc:Fallback>
            </mc:AlternateContent>
          </a:graphicData>
        </a:graphic>
      </p:graphicFrame>
      <p:sp>
        <p:nvSpPr>
          <p:cNvPr id="2" name="TextBox 1"/>
          <p:cNvSpPr txBox="1"/>
          <p:nvPr/>
        </p:nvSpPr>
        <p:spPr>
          <a:xfrm>
            <a:off x="123073" y="3927101"/>
            <a:ext cx="371654" cy="369332"/>
          </a:xfrm>
          <a:prstGeom prst="rect">
            <a:avLst/>
          </a:prstGeom>
          <a:noFill/>
        </p:spPr>
        <p:txBody>
          <a:bodyPr wrap="none" rtlCol="0">
            <a:spAutoFit/>
          </a:bodyPr>
          <a:lstStyle/>
          <a:p>
            <a:r>
              <a:rPr lang="en-US" dirty="0" smtClean="0"/>
              <a:t>1)</a:t>
            </a:r>
            <a:endParaRPr lang="en-US" dirty="0"/>
          </a:p>
        </p:txBody>
      </p:sp>
    </p:spTree>
    <p:extLst>
      <p:ext uri="{BB962C8B-B14F-4D97-AF65-F5344CB8AC3E}">
        <p14:creationId xmlns:p14="http://schemas.microsoft.com/office/powerpoint/2010/main" val="9201891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192" y="0"/>
            <a:ext cx="8229600" cy="1143000"/>
          </a:xfrm>
        </p:spPr>
        <p:txBody>
          <a:bodyPr/>
          <a:lstStyle/>
          <a:p>
            <a:r>
              <a:rPr lang="en-US" dirty="0" smtClean="0"/>
              <a:t>Why we need control</a:t>
            </a:r>
            <a:endParaRPr lang="en-US" dirty="0"/>
          </a:p>
        </p:txBody>
      </p:sp>
      <p:sp>
        <p:nvSpPr>
          <p:cNvPr id="4" name="object 4"/>
          <p:cNvSpPr/>
          <p:nvPr/>
        </p:nvSpPr>
        <p:spPr>
          <a:xfrm>
            <a:off x="4482092" y="2302457"/>
            <a:ext cx="4451007" cy="3720246"/>
          </a:xfrm>
          <a:prstGeom prst="rect">
            <a:avLst/>
          </a:prstGeom>
          <a:blipFill>
            <a:blip r:embed="rId3" cstate="print"/>
            <a:stretch>
              <a:fillRect/>
            </a:stretch>
          </a:blipFill>
        </p:spPr>
        <p:txBody>
          <a:bodyPr wrap="square" lIns="0" tIns="0" rIns="0" bIns="0" rtlCol="0"/>
          <a:lstStyle/>
          <a:p>
            <a:endParaRPr dirty="0"/>
          </a:p>
        </p:txBody>
      </p:sp>
      <p:sp>
        <p:nvSpPr>
          <p:cNvPr id="5" name="TextBox 4"/>
          <p:cNvSpPr txBox="1"/>
          <p:nvPr/>
        </p:nvSpPr>
        <p:spPr>
          <a:xfrm>
            <a:off x="6831263" y="5918245"/>
            <a:ext cx="1503272" cy="369332"/>
          </a:xfrm>
          <a:prstGeom prst="rect">
            <a:avLst/>
          </a:prstGeom>
          <a:noFill/>
        </p:spPr>
        <p:txBody>
          <a:bodyPr wrap="none" rtlCol="0">
            <a:spAutoFit/>
          </a:bodyPr>
          <a:lstStyle/>
          <a:p>
            <a:r>
              <a:rPr lang="en-US" dirty="0" smtClean="0"/>
              <a:t>Ref </a:t>
            </a:r>
            <a:r>
              <a:rPr lang="en-US" spc="-10" dirty="0">
                <a:cs typeface="Calibri"/>
              </a:rPr>
              <a:t>G1600525</a:t>
            </a:r>
            <a:endParaRPr lang="en-US" dirty="0"/>
          </a:p>
        </p:txBody>
      </p:sp>
      <p:sp>
        <p:nvSpPr>
          <p:cNvPr id="6" name="TextBox 5"/>
          <p:cNvSpPr txBox="1"/>
          <p:nvPr/>
        </p:nvSpPr>
        <p:spPr>
          <a:xfrm>
            <a:off x="5360737" y="1627364"/>
            <a:ext cx="2839314" cy="523220"/>
          </a:xfrm>
          <a:prstGeom prst="rect">
            <a:avLst/>
          </a:prstGeom>
          <a:noFill/>
        </p:spPr>
        <p:txBody>
          <a:bodyPr wrap="none" rtlCol="0">
            <a:spAutoFit/>
          </a:bodyPr>
          <a:lstStyle/>
          <a:p>
            <a:r>
              <a:rPr lang="en-US" sz="2800" dirty="0" err="1" smtClean="0"/>
              <a:t>Fabry</a:t>
            </a:r>
            <a:r>
              <a:rPr lang="en-US" sz="2800" dirty="0" smtClean="0"/>
              <a:t>-Perot cavity</a:t>
            </a:r>
            <a:endParaRPr lang="en-US" sz="2800" dirty="0"/>
          </a:p>
        </p:txBody>
      </p:sp>
      <p:sp>
        <p:nvSpPr>
          <p:cNvPr id="7" name="TextBox 6"/>
          <p:cNvSpPr txBox="1"/>
          <p:nvPr/>
        </p:nvSpPr>
        <p:spPr>
          <a:xfrm>
            <a:off x="350255" y="1755294"/>
            <a:ext cx="3820695" cy="4524315"/>
          </a:xfrm>
          <a:prstGeom prst="rect">
            <a:avLst/>
          </a:prstGeom>
          <a:noFill/>
        </p:spPr>
        <p:txBody>
          <a:bodyPr wrap="square" rtlCol="0">
            <a:spAutoFit/>
          </a:bodyPr>
          <a:lstStyle/>
          <a:p>
            <a:pPr marL="285750" indent="-285750">
              <a:buFont typeface="Arial"/>
              <a:buChar char="•"/>
            </a:pPr>
            <a:r>
              <a:rPr lang="en-US" sz="3200" dirty="0" smtClean="0"/>
              <a:t>The ground moves and disturbs our mirrors.</a:t>
            </a:r>
          </a:p>
          <a:p>
            <a:pPr marL="285750" indent="-285750">
              <a:buFont typeface="Arial"/>
              <a:buChar char="•"/>
            </a:pPr>
            <a:endParaRPr lang="en-US" sz="3200" dirty="0" smtClean="0"/>
          </a:p>
          <a:p>
            <a:pPr marL="285750" indent="-285750">
              <a:buFont typeface="Arial"/>
              <a:buChar char="•"/>
            </a:pPr>
            <a:r>
              <a:rPr lang="en-US" sz="3200" dirty="0" smtClean="0"/>
              <a:t>We use control to keep the arm lengths at a constant 4 km +- 10</a:t>
            </a:r>
            <a:r>
              <a:rPr lang="en-US" sz="3200" baseline="30000" dirty="0" smtClean="0"/>
              <a:t>-14</a:t>
            </a:r>
            <a:r>
              <a:rPr lang="en-US" sz="3200" dirty="0" smtClean="0"/>
              <a:t> m</a:t>
            </a:r>
            <a:endParaRPr lang="en-US" sz="3200" dirty="0"/>
          </a:p>
        </p:txBody>
      </p:sp>
      <p:grpSp>
        <p:nvGrpSpPr>
          <p:cNvPr id="12" name="Group 11"/>
          <p:cNvGrpSpPr/>
          <p:nvPr/>
        </p:nvGrpSpPr>
        <p:grpSpPr>
          <a:xfrm>
            <a:off x="23813" y="0"/>
            <a:ext cx="9144000" cy="1213015"/>
            <a:chOff x="23813" y="0"/>
            <a:chExt cx="9144000" cy="1213015"/>
          </a:xfrm>
        </p:grpSpPr>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1" name="Straight Connector 1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3" name="Slide Number Placeholder 12"/>
          <p:cNvSpPr>
            <a:spLocks noGrp="1"/>
          </p:cNvSpPr>
          <p:nvPr>
            <p:ph type="sldNum" sz="quarter" idx="12"/>
          </p:nvPr>
        </p:nvSpPr>
        <p:spPr/>
        <p:txBody>
          <a:bodyPr/>
          <a:lstStyle/>
          <a:p>
            <a:fld id="{22033EDB-169B-9A40-BDA9-44EE0641E66E}" type="slidenum">
              <a:rPr lang="en-US" smtClean="0"/>
              <a:t>7</a:t>
            </a:fld>
            <a:endParaRPr lang="en-US"/>
          </a:p>
        </p:txBody>
      </p:sp>
    </p:spTree>
    <p:extLst>
      <p:ext uri="{BB962C8B-B14F-4D97-AF65-F5344CB8AC3E}">
        <p14:creationId xmlns:p14="http://schemas.microsoft.com/office/powerpoint/2010/main" val="121193713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70</a:t>
            </a:fld>
            <a:endParaRPr lang="en-US"/>
          </a:p>
        </p:txBody>
      </p:sp>
      <p:sp>
        <p:nvSpPr>
          <p:cNvPr id="4" name="Title 4"/>
          <p:cNvSpPr>
            <a:spLocks noGrp="1"/>
          </p:cNvSpPr>
          <p:nvPr>
            <p:ph type="title"/>
          </p:nvPr>
        </p:nvSpPr>
        <p:spPr>
          <a:xfrm>
            <a:off x="925080" y="34014"/>
            <a:ext cx="8229600" cy="1143000"/>
          </a:xfrm>
        </p:spPr>
        <p:txBody>
          <a:bodyPr>
            <a:normAutofit/>
          </a:bodyPr>
          <a:lstStyle/>
          <a:p>
            <a:r>
              <a:rPr lang="en-US" dirty="0" err="1" smtClean="0"/>
              <a:t>Feedfoward</a:t>
            </a:r>
            <a:r>
              <a:rPr lang="en-US" dirty="0" smtClean="0"/>
              <a:t> Control</a:t>
            </a:r>
            <a:endParaRPr lang="en-US" dirty="0"/>
          </a:p>
        </p:txBody>
      </p:sp>
      <p:grpSp>
        <p:nvGrpSpPr>
          <p:cNvPr id="5" name="Group 4"/>
          <p:cNvGrpSpPr/>
          <p:nvPr/>
        </p:nvGrpSpPr>
        <p:grpSpPr>
          <a:xfrm>
            <a:off x="23813" y="0"/>
            <a:ext cx="9144000" cy="1213015"/>
            <a:chOff x="23813" y="0"/>
            <a:chExt cx="9144000" cy="1213015"/>
          </a:xfrm>
        </p:grpSpPr>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5976832" y="1581579"/>
            <a:ext cx="2891853" cy="2151354"/>
            <a:chOff x="5011032" y="1714891"/>
            <a:chExt cx="2891853" cy="2151354"/>
          </a:xfrm>
        </p:grpSpPr>
        <p:pic>
          <p:nvPicPr>
            <p:cNvPr id="9" name="Picture 8"/>
            <p:cNvPicPr>
              <a:picLocks noChangeAspect="1"/>
            </p:cNvPicPr>
            <p:nvPr/>
          </p:nvPicPr>
          <p:blipFill>
            <a:blip r:embed="rId5"/>
            <a:stretch>
              <a:fillRect/>
            </a:stretch>
          </p:blipFill>
          <p:spPr>
            <a:xfrm>
              <a:off x="5011032" y="1747349"/>
              <a:ext cx="2292948" cy="2118896"/>
            </a:xfrm>
            <a:prstGeom prst="rect">
              <a:avLst/>
            </a:prstGeom>
          </p:spPr>
        </p:pic>
        <p:cxnSp>
          <p:nvCxnSpPr>
            <p:cNvPr id="10" name="Straight Arrow Connector 9"/>
            <p:cNvCxnSpPr/>
            <p:nvPr/>
          </p:nvCxnSpPr>
          <p:spPr>
            <a:xfrm>
              <a:off x="7303980" y="3056867"/>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1" name="Object 10"/>
            <p:cNvGraphicFramePr>
              <a:graphicFrameLocks noChangeAspect="1"/>
            </p:cNvGraphicFramePr>
            <p:nvPr>
              <p:extLst>
                <p:ext uri="{D42A27DB-BD31-4B8C-83A1-F6EECF244321}">
                  <p14:modId xmlns:p14="http://schemas.microsoft.com/office/powerpoint/2010/main" val="4064499767"/>
                </p:ext>
              </p:extLst>
            </p:nvPr>
          </p:nvGraphicFramePr>
          <p:xfrm>
            <a:off x="7432149" y="2546862"/>
            <a:ext cx="307975" cy="447675"/>
          </p:xfrm>
          <a:graphic>
            <a:graphicData uri="http://schemas.openxmlformats.org/presentationml/2006/ole">
              <mc:AlternateContent xmlns:mc="http://schemas.openxmlformats.org/markup-compatibility/2006">
                <mc:Choice xmlns:v="urn:schemas-microsoft-com:vml" Requires="v">
                  <p:oleObj spid="_x0000_s596493"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7432149" y="2546862"/>
                          <a:ext cx="307975" cy="44767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440921313"/>
                </p:ext>
              </p:extLst>
            </p:nvPr>
          </p:nvGraphicFramePr>
          <p:xfrm>
            <a:off x="5045522" y="1714891"/>
            <a:ext cx="392113" cy="503238"/>
          </p:xfrm>
          <a:graphic>
            <a:graphicData uri="http://schemas.openxmlformats.org/presentationml/2006/ole">
              <mc:AlternateContent xmlns:mc="http://schemas.openxmlformats.org/markup-compatibility/2006">
                <mc:Choice xmlns:v="urn:schemas-microsoft-com:vml" Requires="v">
                  <p:oleObj spid="_x0000_s596494" name="Equation" r:id="rId8" imgW="177800" imgH="228600" progId="Equation.3">
                    <p:embed/>
                  </p:oleObj>
                </mc:Choice>
                <mc:Fallback>
                  <p:oleObj name="Equation" r:id="rId8" imgW="177800" imgH="228600" progId="Equation.3">
                    <p:embed/>
                    <p:pic>
                      <p:nvPicPr>
                        <p:cNvPr id="0" name=""/>
                        <p:cNvPicPr/>
                        <p:nvPr/>
                      </p:nvPicPr>
                      <p:blipFill>
                        <a:blip r:embed="rId9"/>
                        <a:stretch>
                          <a:fillRect/>
                        </a:stretch>
                      </p:blipFill>
                      <p:spPr>
                        <a:xfrm>
                          <a:off x="5045522" y="1714891"/>
                          <a:ext cx="392113" cy="503238"/>
                        </a:xfrm>
                        <a:prstGeom prst="rect">
                          <a:avLst/>
                        </a:prstGeom>
                      </p:spPr>
                    </p:pic>
                  </p:oleObj>
                </mc:Fallback>
              </mc:AlternateContent>
            </a:graphicData>
          </a:graphic>
        </p:graphicFrame>
        <p:cxnSp>
          <p:nvCxnSpPr>
            <p:cNvPr id="13" name="Elbow Connector 12"/>
            <p:cNvCxnSpPr/>
            <p:nvPr/>
          </p:nvCxnSpPr>
          <p:spPr>
            <a:xfrm rot="5400000" flipH="1" flipV="1">
              <a:off x="5408212" y="1971964"/>
              <a:ext cx="286553" cy="275646"/>
            </a:xfrm>
            <a:prstGeom prst="bentConnector3">
              <a:avLst>
                <a:gd name="adj1" fmla="val 97306"/>
              </a:avLst>
            </a:prstGeom>
            <a:ln w="1905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15" name="Object 14"/>
          <p:cNvGraphicFramePr>
            <a:graphicFrameLocks noChangeAspect="1"/>
          </p:cNvGraphicFramePr>
          <p:nvPr>
            <p:extLst>
              <p:ext uri="{D42A27DB-BD31-4B8C-83A1-F6EECF244321}">
                <p14:modId xmlns:p14="http://schemas.microsoft.com/office/powerpoint/2010/main" val="2516680631"/>
              </p:ext>
            </p:extLst>
          </p:nvPr>
        </p:nvGraphicFramePr>
        <p:xfrm>
          <a:off x="536095" y="3927475"/>
          <a:ext cx="2917825" cy="1216025"/>
        </p:xfrm>
        <a:graphic>
          <a:graphicData uri="http://schemas.openxmlformats.org/presentationml/2006/ole">
            <mc:AlternateContent xmlns:mc="http://schemas.openxmlformats.org/markup-compatibility/2006">
              <mc:Choice xmlns:v="urn:schemas-microsoft-com:vml" Requires="v">
                <p:oleObj spid="_x0000_s596495" name="Equation" r:id="rId10" imgW="1066800" imgH="444500" progId="Equation.3">
                  <p:embed/>
                </p:oleObj>
              </mc:Choice>
              <mc:Fallback>
                <p:oleObj name="Equation" r:id="rId10" imgW="1066800" imgH="444500" progId="Equation.3">
                  <p:embed/>
                  <p:pic>
                    <p:nvPicPr>
                      <p:cNvPr id="0" name=""/>
                      <p:cNvPicPr/>
                      <p:nvPr/>
                    </p:nvPicPr>
                    <p:blipFill>
                      <a:blip r:embed="rId11"/>
                      <a:stretch>
                        <a:fillRect/>
                      </a:stretch>
                    </p:blipFill>
                    <p:spPr>
                      <a:xfrm>
                        <a:off x="536095" y="3927475"/>
                        <a:ext cx="2917825" cy="1216025"/>
                      </a:xfrm>
                      <a:prstGeom prst="rect">
                        <a:avLst/>
                      </a:prstGeom>
                      <a:ln>
                        <a:solidFill>
                          <a:schemeClr val="tx1"/>
                        </a:solidFill>
                      </a:ln>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800593058"/>
              </p:ext>
            </p:extLst>
          </p:nvPr>
        </p:nvGraphicFramePr>
        <p:xfrm>
          <a:off x="4604003" y="3927101"/>
          <a:ext cx="2814637" cy="1181100"/>
        </p:xfrm>
        <a:graphic>
          <a:graphicData uri="http://schemas.openxmlformats.org/presentationml/2006/ole">
            <mc:AlternateContent xmlns:mc="http://schemas.openxmlformats.org/markup-compatibility/2006">
              <mc:Choice xmlns:v="urn:schemas-microsoft-com:vml" Requires="v">
                <p:oleObj spid="_x0000_s596496" name="Equation" r:id="rId12" imgW="1028700" imgH="431800" progId="Equation.3">
                  <p:embed/>
                </p:oleObj>
              </mc:Choice>
              <mc:Fallback>
                <p:oleObj name="Equation" r:id="rId12" imgW="1028700" imgH="431800" progId="Equation.3">
                  <p:embed/>
                  <p:pic>
                    <p:nvPicPr>
                      <p:cNvPr id="0" name=""/>
                      <p:cNvPicPr/>
                      <p:nvPr/>
                    </p:nvPicPr>
                    <p:blipFill>
                      <a:blip r:embed="rId13"/>
                      <a:stretch>
                        <a:fillRect/>
                      </a:stretch>
                    </p:blipFill>
                    <p:spPr>
                      <a:xfrm>
                        <a:off x="4604003" y="3927101"/>
                        <a:ext cx="2814637" cy="1181100"/>
                      </a:xfrm>
                      <a:prstGeom prst="rect">
                        <a:avLst/>
                      </a:prstGeom>
                      <a:ln>
                        <a:solidFill>
                          <a:srgbClr val="000000"/>
                        </a:solidFill>
                      </a:ln>
                    </p:spPr>
                  </p:pic>
                </p:oleObj>
              </mc:Fallback>
            </mc:AlternateContent>
          </a:graphicData>
        </a:graphic>
      </p:graphicFrame>
      <p:sp>
        <p:nvSpPr>
          <p:cNvPr id="2" name="TextBox 1"/>
          <p:cNvSpPr txBox="1"/>
          <p:nvPr/>
        </p:nvSpPr>
        <p:spPr>
          <a:xfrm>
            <a:off x="123073" y="3927101"/>
            <a:ext cx="371654" cy="369332"/>
          </a:xfrm>
          <a:prstGeom prst="rect">
            <a:avLst/>
          </a:prstGeom>
          <a:noFill/>
        </p:spPr>
        <p:txBody>
          <a:bodyPr wrap="none" rtlCol="0">
            <a:spAutoFit/>
          </a:bodyPr>
          <a:lstStyle/>
          <a:p>
            <a:r>
              <a:rPr lang="en-US" dirty="0" smtClean="0"/>
              <a:t>1)</a:t>
            </a:r>
            <a:endParaRPr lang="en-US" dirty="0"/>
          </a:p>
        </p:txBody>
      </p:sp>
      <p:sp>
        <p:nvSpPr>
          <p:cNvPr id="20" name="TextBox 19"/>
          <p:cNvSpPr txBox="1"/>
          <p:nvPr/>
        </p:nvSpPr>
        <p:spPr>
          <a:xfrm>
            <a:off x="4175003" y="3894835"/>
            <a:ext cx="371654" cy="369332"/>
          </a:xfrm>
          <a:prstGeom prst="rect">
            <a:avLst/>
          </a:prstGeom>
          <a:noFill/>
        </p:spPr>
        <p:txBody>
          <a:bodyPr wrap="none" rtlCol="0">
            <a:spAutoFit/>
          </a:bodyPr>
          <a:lstStyle/>
          <a:p>
            <a:r>
              <a:rPr lang="en-US" dirty="0"/>
              <a:t>2</a:t>
            </a:r>
            <a:r>
              <a:rPr lang="en-US" dirty="0" smtClean="0"/>
              <a:t>)</a:t>
            </a:r>
            <a:endParaRPr lang="en-US" dirty="0"/>
          </a:p>
        </p:txBody>
      </p:sp>
      <p:sp>
        <p:nvSpPr>
          <p:cNvPr id="18" name="TextBox 17"/>
          <p:cNvSpPr txBox="1"/>
          <p:nvPr/>
        </p:nvSpPr>
        <p:spPr>
          <a:xfrm>
            <a:off x="120909" y="1452241"/>
            <a:ext cx="5797127" cy="2246769"/>
          </a:xfrm>
          <a:prstGeom prst="rect">
            <a:avLst/>
          </a:prstGeom>
          <a:noFill/>
        </p:spPr>
        <p:txBody>
          <a:bodyPr wrap="square" rtlCol="0">
            <a:spAutoFit/>
          </a:bodyPr>
          <a:lstStyle/>
          <a:p>
            <a:r>
              <a:rPr lang="en-US" sz="2000" dirty="0" smtClean="0"/>
              <a:t>In practice, the feedforward control is achieved with the following 4 steps: </a:t>
            </a:r>
          </a:p>
          <a:p>
            <a:pPr marL="342900" indent="-342900">
              <a:buAutoNum type="arabicPeriod"/>
            </a:pPr>
            <a:r>
              <a:rPr lang="en-US" sz="2000" dirty="0" smtClean="0"/>
              <a:t>Measure the TF between the ground and the ISI</a:t>
            </a:r>
          </a:p>
          <a:p>
            <a:pPr marL="342900" indent="-342900">
              <a:buAutoNum type="arabicPeriod"/>
            </a:pPr>
            <a:r>
              <a:rPr lang="en-US" sz="2000" dirty="0" smtClean="0"/>
              <a:t>Measure the TF between the actuator and the ISI</a:t>
            </a:r>
          </a:p>
          <a:p>
            <a:pPr marL="342900" indent="-342900">
              <a:buAutoNum type="arabicPeriod"/>
            </a:pPr>
            <a:r>
              <a:rPr lang="en-US" sz="2000" dirty="0" smtClean="0"/>
              <a:t>Calculate the ratio of step 1 to step 2</a:t>
            </a:r>
          </a:p>
          <a:p>
            <a:pPr marL="342900" indent="-342900">
              <a:buAutoNum type="arabicPeriod"/>
            </a:pPr>
            <a:r>
              <a:rPr lang="en-US" sz="2000" dirty="0"/>
              <a:t>F</a:t>
            </a:r>
            <a:r>
              <a:rPr lang="en-US" sz="2000" dirty="0" smtClean="0"/>
              <a:t>it a filter to this TF ratio. This is the feedforward control filter.</a:t>
            </a:r>
          </a:p>
        </p:txBody>
      </p:sp>
    </p:spTree>
    <p:extLst>
      <p:ext uri="{BB962C8B-B14F-4D97-AF65-F5344CB8AC3E}">
        <p14:creationId xmlns:p14="http://schemas.microsoft.com/office/powerpoint/2010/main" val="92018919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2033EDB-169B-9A40-BDA9-44EE0641E66E}" type="slidenum">
              <a:rPr lang="en-US" smtClean="0"/>
              <a:t>71</a:t>
            </a:fld>
            <a:endParaRPr lang="en-US"/>
          </a:p>
        </p:txBody>
      </p:sp>
      <p:sp>
        <p:nvSpPr>
          <p:cNvPr id="4" name="Title 4"/>
          <p:cNvSpPr>
            <a:spLocks noGrp="1"/>
          </p:cNvSpPr>
          <p:nvPr>
            <p:ph type="title"/>
          </p:nvPr>
        </p:nvSpPr>
        <p:spPr>
          <a:xfrm>
            <a:off x="925080" y="34014"/>
            <a:ext cx="8229600" cy="1143000"/>
          </a:xfrm>
        </p:spPr>
        <p:txBody>
          <a:bodyPr>
            <a:normAutofit/>
          </a:bodyPr>
          <a:lstStyle/>
          <a:p>
            <a:r>
              <a:rPr lang="en-US" dirty="0" err="1" smtClean="0"/>
              <a:t>Feedfoward</a:t>
            </a:r>
            <a:r>
              <a:rPr lang="en-US" dirty="0" smtClean="0"/>
              <a:t> Control</a:t>
            </a:r>
            <a:endParaRPr lang="en-US" dirty="0"/>
          </a:p>
        </p:txBody>
      </p:sp>
      <p:grpSp>
        <p:nvGrpSpPr>
          <p:cNvPr id="5" name="Group 4"/>
          <p:cNvGrpSpPr/>
          <p:nvPr/>
        </p:nvGrpSpPr>
        <p:grpSpPr>
          <a:xfrm>
            <a:off x="23813" y="0"/>
            <a:ext cx="9144000" cy="1213015"/>
            <a:chOff x="23813" y="0"/>
            <a:chExt cx="9144000" cy="1213015"/>
          </a:xfrm>
        </p:grpSpPr>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7" name="Straight Connector 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5976832" y="1581579"/>
            <a:ext cx="2891853" cy="2151354"/>
            <a:chOff x="5011032" y="1714891"/>
            <a:chExt cx="2891853" cy="2151354"/>
          </a:xfrm>
        </p:grpSpPr>
        <p:pic>
          <p:nvPicPr>
            <p:cNvPr id="9" name="Picture 8"/>
            <p:cNvPicPr>
              <a:picLocks noChangeAspect="1"/>
            </p:cNvPicPr>
            <p:nvPr/>
          </p:nvPicPr>
          <p:blipFill>
            <a:blip r:embed="rId5"/>
            <a:stretch>
              <a:fillRect/>
            </a:stretch>
          </p:blipFill>
          <p:spPr>
            <a:xfrm>
              <a:off x="5011032" y="1747349"/>
              <a:ext cx="2292948" cy="2118896"/>
            </a:xfrm>
            <a:prstGeom prst="rect">
              <a:avLst/>
            </a:prstGeom>
          </p:spPr>
        </p:pic>
        <p:cxnSp>
          <p:nvCxnSpPr>
            <p:cNvPr id="10" name="Straight Arrow Connector 9"/>
            <p:cNvCxnSpPr/>
            <p:nvPr/>
          </p:nvCxnSpPr>
          <p:spPr>
            <a:xfrm>
              <a:off x="7303980" y="3056867"/>
              <a:ext cx="598905" cy="0"/>
            </a:xfrm>
            <a:prstGeom prst="straightConnector1">
              <a:avLst/>
            </a:prstGeom>
            <a:ln w="190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1" name="Object 10"/>
            <p:cNvGraphicFramePr>
              <a:graphicFrameLocks noChangeAspect="1"/>
            </p:cNvGraphicFramePr>
            <p:nvPr>
              <p:extLst>
                <p:ext uri="{D42A27DB-BD31-4B8C-83A1-F6EECF244321}">
                  <p14:modId xmlns:p14="http://schemas.microsoft.com/office/powerpoint/2010/main" val="3835477549"/>
                </p:ext>
              </p:extLst>
            </p:nvPr>
          </p:nvGraphicFramePr>
          <p:xfrm>
            <a:off x="7432149" y="2546862"/>
            <a:ext cx="307975" cy="447675"/>
          </p:xfrm>
          <a:graphic>
            <a:graphicData uri="http://schemas.openxmlformats.org/presentationml/2006/ole">
              <mc:AlternateContent xmlns:mc="http://schemas.openxmlformats.org/markup-compatibility/2006">
                <mc:Choice xmlns:v="urn:schemas-microsoft-com:vml" Requires="v">
                  <p:oleObj spid="_x0000_s628901" name="Equation" r:id="rId6" imgW="139700" imgH="203200" progId="Equation.3">
                    <p:embed/>
                  </p:oleObj>
                </mc:Choice>
                <mc:Fallback>
                  <p:oleObj name="Equation" r:id="rId6" imgW="139700" imgH="203200" progId="Equation.3">
                    <p:embed/>
                    <p:pic>
                      <p:nvPicPr>
                        <p:cNvPr id="0" name=""/>
                        <p:cNvPicPr/>
                        <p:nvPr/>
                      </p:nvPicPr>
                      <p:blipFill>
                        <a:blip r:embed="rId7"/>
                        <a:stretch>
                          <a:fillRect/>
                        </a:stretch>
                      </p:blipFill>
                      <p:spPr>
                        <a:xfrm>
                          <a:off x="7432149" y="2546862"/>
                          <a:ext cx="307975" cy="44767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927268203"/>
                </p:ext>
              </p:extLst>
            </p:nvPr>
          </p:nvGraphicFramePr>
          <p:xfrm>
            <a:off x="5045522" y="1714891"/>
            <a:ext cx="392113" cy="503238"/>
          </p:xfrm>
          <a:graphic>
            <a:graphicData uri="http://schemas.openxmlformats.org/presentationml/2006/ole">
              <mc:AlternateContent xmlns:mc="http://schemas.openxmlformats.org/markup-compatibility/2006">
                <mc:Choice xmlns:v="urn:schemas-microsoft-com:vml" Requires="v">
                  <p:oleObj spid="_x0000_s628902" name="Equation" r:id="rId8" imgW="177800" imgH="228600" progId="Equation.3">
                    <p:embed/>
                  </p:oleObj>
                </mc:Choice>
                <mc:Fallback>
                  <p:oleObj name="Equation" r:id="rId8" imgW="177800" imgH="228600" progId="Equation.3">
                    <p:embed/>
                    <p:pic>
                      <p:nvPicPr>
                        <p:cNvPr id="0" name=""/>
                        <p:cNvPicPr/>
                        <p:nvPr/>
                      </p:nvPicPr>
                      <p:blipFill>
                        <a:blip r:embed="rId9"/>
                        <a:stretch>
                          <a:fillRect/>
                        </a:stretch>
                      </p:blipFill>
                      <p:spPr>
                        <a:xfrm>
                          <a:off x="5045522" y="1714891"/>
                          <a:ext cx="392113" cy="503238"/>
                        </a:xfrm>
                        <a:prstGeom prst="rect">
                          <a:avLst/>
                        </a:prstGeom>
                      </p:spPr>
                    </p:pic>
                  </p:oleObj>
                </mc:Fallback>
              </mc:AlternateContent>
            </a:graphicData>
          </a:graphic>
        </p:graphicFrame>
        <p:cxnSp>
          <p:nvCxnSpPr>
            <p:cNvPr id="13" name="Elbow Connector 12"/>
            <p:cNvCxnSpPr/>
            <p:nvPr/>
          </p:nvCxnSpPr>
          <p:spPr>
            <a:xfrm rot="5400000" flipH="1" flipV="1">
              <a:off x="5408212" y="1971964"/>
              <a:ext cx="286553" cy="275646"/>
            </a:xfrm>
            <a:prstGeom prst="bentConnector3">
              <a:avLst>
                <a:gd name="adj1" fmla="val 97306"/>
              </a:avLst>
            </a:prstGeom>
            <a:ln w="19050">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15" name="Object 14"/>
          <p:cNvGraphicFramePr>
            <a:graphicFrameLocks noChangeAspect="1"/>
          </p:cNvGraphicFramePr>
          <p:nvPr>
            <p:extLst>
              <p:ext uri="{D42A27DB-BD31-4B8C-83A1-F6EECF244321}">
                <p14:modId xmlns:p14="http://schemas.microsoft.com/office/powerpoint/2010/main" val="158858439"/>
              </p:ext>
            </p:extLst>
          </p:nvPr>
        </p:nvGraphicFramePr>
        <p:xfrm>
          <a:off x="536095" y="3927475"/>
          <a:ext cx="2917825" cy="1216025"/>
        </p:xfrm>
        <a:graphic>
          <a:graphicData uri="http://schemas.openxmlformats.org/presentationml/2006/ole">
            <mc:AlternateContent xmlns:mc="http://schemas.openxmlformats.org/markup-compatibility/2006">
              <mc:Choice xmlns:v="urn:schemas-microsoft-com:vml" Requires="v">
                <p:oleObj spid="_x0000_s628903" name="Equation" r:id="rId10" imgW="1066800" imgH="444500" progId="Equation.3">
                  <p:embed/>
                </p:oleObj>
              </mc:Choice>
              <mc:Fallback>
                <p:oleObj name="Equation" r:id="rId10" imgW="1066800" imgH="444500" progId="Equation.3">
                  <p:embed/>
                  <p:pic>
                    <p:nvPicPr>
                      <p:cNvPr id="0" name=""/>
                      <p:cNvPicPr/>
                      <p:nvPr/>
                    </p:nvPicPr>
                    <p:blipFill>
                      <a:blip r:embed="rId11"/>
                      <a:stretch>
                        <a:fillRect/>
                      </a:stretch>
                    </p:blipFill>
                    <p:spPr>
                      <a:xfrm>
                        <a:off x="536095" y="3927475"/>
                        <a:ext cx="2917825" cy="1216025"/>
                      </a:xfrm>
                      <a:prstGeom prst="rect">
                        <a:avLst/>
                      </a:prstGeom>
                      <a:ln>
                        <a:solidFill>
                          <a:schemeClr val="tx1"/>
                        </a:solidFill>
                      </a:ln>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353559437"/>
              </p:ext>
            </p:extLst>
          </p:nvPr>
        </p:nvGraphicFramePr>
        <p:xfrm>
          <a:off x="4604003" y="3927101"/>
          <a:ext cx="2814637" cy="1181100"/>
        </p:xfrm>
        <a:graphic>
          <a:graphicData uri="http://schemas.openxmlformats.org/presentationml/2006/ole">
            <mc:AlternateContent xmlns:mc="http://schemas.openxmlformats.org/markup-compatibility/2006">
              <mc:Choice xmlns:v="urn:schemas-microsoft-com:vml" Requires="v">
                <p:oleObj spid="_x0000_s628904" name="Equation" r:id="rId12" imgW="1028700" imgH="431800" progId="Equation.3">
                  <p:embed/>
                </p:oleObj>
              </mc:Choice>
              <mc:Fallback>
                <p:oleObj name="Equation" r:id="rId12" imgW="1028700" imgH="431800" progId="Equation.3">
                  <p:embed/>
                  <p:pic>
                    <p:nvPicPr>
                      <p:cNvPr id="0" name=""/>
                      <p:cNvPicPr/>
                      <p:nvPr/>
                    </p:nvPicPr>
                    <p:blipFill>
                      <a:blip r:embed="rId13"/>
                      <a:stretch>
                        <a:fillRect/>
                      </a:stretch>
                    </p:blipFill>
                    <p:spPr>
                      <a:xfrm>
                        <a:off x="4604003" y="3927101"/>
                        <a:ext cx="2814637" cy="1181100"/>
                      </a:xfrm>
                      <a:prstGeom prst="rect">
                        <a:avLst/>
                      </a:prstGeom>
                      <a:ln>
                        <a:solidFill>
                          <a:srgbClr val="000000"/>
                        </a:solidFill>
                      </a:ln>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41238334"/>
              </p:ext>
            </p:extLst>
          </p:nvPr>
        </p:nvGraphicFramePr>
        <p:xfrm>
          <a:off x="3237584" y="5300512"/>
          <a:ext cx="1874837" cy="1216025"/>
        </p:xfrm>
        <a:graphic>
          <a:graphicData uri="http://schemas.openxmlformats.org/presentationml/2006/ole">
            <mc:AlternateContent xmlns:mc="http://schemas.openxmlformats.org/markup-compatibility/2006">
              <mc:Choice xmlns:v="urn:schemas-microsoft-com:vml" Requires="v">
                <p:oleObj spid="_x0000_s628905" name="Equation" r:id="rId14" imgW="685800" imgH="444500" progId="Equation.3">
                  <p:embed/>
                </p:oleObj>
              </mc:Choice>
              <mc:Fallback>
                <p:oleObj name="Equation" r:id="rId14" imgW="685800" imgH="444500" progId="Equation.3">
                  <p:embed/>
                  <p:pic>
                    <p:nvPicPr>
                      <p:cNvPr id="0" name=""/>
                      <p:cNvPicPr/>
                      <p:nvPr/>
                    </p:nvPicPr>
                    <p:blipFill>
                      <a:blip r:embed="rId15"/>
                      <a:stretch>
                        <a:fillRect/>
                      </a:stretch>
                    </p:blipFill>
                    <p:spPr>
                      <a:xfrm>
                        <a:off x="3237584" y="5300512"/>
                        <a:ext cx="1874837" cy="1216025"/>
                      </a:xfrm>
                      <a:prstGeom prst="rect">
                        <a:avLst/>
                      </a:prstGeom>
                      <a:ln>
                        <a:solidFill>
                          <a:schemeClr val="tx1"/>
                        </a:solidFill>
                      </a:ln>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169674322"/>
              </p:ext>
            </p:extLst>
          </p:nvPr>
        </p:nvGraphicFramePr>
        <p:xfrm>
          <a:off x="3827341" y="4391750"/>
          <a:ext cx="347662" cy="347663"/>
        </p:xfrm>
        <a:graphic>
          <a:graphicData uri="http://schemas.openxmlformats.org/presentationml/2006/ole">
            <mc:AlternateContent xmlns:mc="http://schemas.openxmlformats.org/markup-compatibility/2006">
              <mc:Choice xmlns:v="urn:schemas-microsoft-com:vml" Requires="v">
                <p:oleObj spid="_x0000_s628906" name="Equation" r:id="rId16" imgW="127000" imgH="127000" progId="Equation.3">
                  <p:embed/>
                </p:oleObj>
              </mc:Choice>
              <mc:Fallback>
                <p:oleObj name="Equation" r:id="rId16" imgW="127000" imgH="127000" progId="Equation.3">
                  <p:embed/>
                  <p:pic>
                    <p:nvPicPr>
                      <p:cNvPr id="0" name=""/>
                      <p:cNvPicPr/>
                      <p:nvPr/>
                    </p:nvPicPr>
                    <p:blipFill>
                      <a:blip r:embed="rId17"/>
                      <a:stretch>
                        <a:fillRect/>
                      </a:stretch>
                    </p:blipFill>
                    <p:spPr>
                      <a:xfrm>
                        <a:off x="3827341" y="4391750"/>
                        <a:ext cx="347662" cy="347663"/>
                      </a:xfrm>
                      <a:prstGeom prst="rect">
                        <a:avLst/>
                      </a:prstGeom>
                      <a:ln>
                        <a:noFill/>
                      </a:ln>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131778467"/>
              </p:ext>
            </p:extLst>
          </p:nvPr>
        </p:nvGraphicFramePr>
        <p:xfrm>
          <a:off x="2437606" y="5756488"/>
          <a:ext cx="347663" cy="279400"/>
        </p:xfrm>
        <a:graphic>
          <a:graphicData uri="http://schemas.openxmlformats.org/presentationml/2006/ole">
            <mc:AlternateContent xmlns:mc="http://schemas.openxmlformats.org/markup-compatibility/2006">
              <mc:Choice xmlns:v="urn:schemas-microsoft-com:vml" Requires="v">
                <p:oleObj spid="_x0000_s628907" name="Equation" r:id="rId18" imgW="127000" imgH="101600" progId="Equation.3">
                  <p:embed/>
                </p:oleObj>
              </mc:Choice>
              <mc:Fallback>
                <p:oleObj name="Equation" r:id="rId18" imgW="127000" imgH="101600" progId="Equation.3">
                  <p:embed/>
                  <p:pic>
                    <p:nvPicPr>
                      <p:cNvPr id="0" name=""/>
                      <p:cNvPicPr/>
                      <p:nvPr/>
                    </p:nvPicPr>
                    <p:blipFill>
                      <a:blip r:embed="rId19"/>
                      <a:stretch>
                        <a:fillRect/>
                      </a:stretch>
                    </p:blipFill>
                    <p:spPr>
                      <a:xfrm>
                        <a:off x="2437606" y="5756488"/>
                        <a:ext cx="347663" cy="279400"/>
                      </a:xfrm>
                      <a:prstGeom prst="rect">
                        <a:avLst/>
                      </a:prstGeom>
                      <a:ln>
                        <a:noFill/>
                      </a:ln>
                    </p:spPr>
                  </p:pic>
                </p:oleObj>
              </mc:Fallback>
            </mc:AlternateContent>
          </a:graphicData>
        </a:graphic>
      </p:graphicFrame>
      <p:sp>
        <p:nvSpPr>
          <p:cNvPr id="2" name="TextBox 1"/>
          <p:cNvSpPr txBox="1"/>
          <p:nvPr/>
        </p:nvSpPr>
        <p:spPr>
          <a:xfrm>
            <a:off x="123073" y="3927101"/>
            <a:ext cx="371654" cy="369332"/>
          </a:xfrm>
          <a:prstGeom prst="rect">
            <a:avLst/>
          </a:prstGeom>
          <a:noFill/>
        </p:spPr>
        <p:txBody>
          <a:bodyPr wrap="none" rtlCol="0">
            <a:spAutoFit/>
          </a:bodyPr>
          <a:lstStyle/>
          <a:p>
            <a:r>
              <a:rPr lang="en-US" dirty="0" smtClean="0"/>
              <a:t>1)</a:t>
            </a:r>
            <a:endParaRPr lang="en-US" dirty="0"/>
          </a:p>
        </p:txBody>
      </p:sp>
      <p:sp>
        <p:nvSpPr>
          <p:cNvPr id="20" name="TextBox 19"/>
          <p:cNvSpPr txBox="1"/>
          <p:nvPr/>
        </p:nvSpPr>
        <p:spPr>
          <a:xfrm>
            <a:off x="4175003" y="3894835"/>
            <a:ext cx="371654" cy="369332"/>
          </a:xfrm>
          <a:prstGeom prst="rect">
            <a:avLst/>
          </a:prstGeom>
          <a:noFill/>
        </p:spPr>
        <p:txBody>
          <a:bodyPr wrap="none" rtlCol="0">
            <a:spAutoFit/>
          </a:bodyPr>
          <a:lstStyle/>
          <a:p>
            <a:r>
              <a:rPr lang="en-US" dirty="0"/>
              <a:t>2</a:t>
            </a:r>
            <a:r>
              <a:rPr lang="en-US" dirty="0" smtClean="0"/>
              <a:t>)</a:t>
            </a:r>
            <a:endParaRPr lang="en-US" dirty="0"/>
          </a:p>
        </p:txBody>
      </p:sp>
      <p:sp>
        <p:nvSpPr>
          <p:cNvPr id="21" name="TextBox 20"/>
          <p:cNvSpPr txBox="1"/>
          <p:nvPr/>
        </p:nvSpPr>
        <p:spPr>
          <a:xfrm>
            <a:off x="2859321" y="5300512"/>
            <a:ext cx="371654" cy="369332"/>
          </a:xfrm>
          <a:prstGeom prst="rect">
            <a:avLst/>
          </a:prstGeom>
          <a:noFill/>
        </p:spPr>
        <p:txBody>
          <a:bodyPr wrap="none" rtlCol="0">
            <a:spAutoFit/>
          </a:bodyPr>
          <a:lstStyle/>
          <a:p>
            <a:r>
              <a:rPr lang="en-US" dirty="0" smtClean="0"/>
              <a:t>3)</a:t>
            </a:r>
            <a:endParaRPr lang="en-US" dirty="0"/>
          </a:p>
        </p:txBody>
      </p:sp>
      <p:sp>
        <p:nvSpPr>
          <p:cNvPr id="22" name="TextBox 21"/>
          <p:cNvSpPr txBox="1"/>
          <p:nvPr/>
        </p:nvSpPr>
        <p:spPr>
          <a:xfrm>
            <a:off x="120909" y="1452241"/>
            <a:ext cx="5797127" cy="2246769"/>
          </a:xfrm>
          <a:prstGeom prst="rect">
            <a:avLst/>
          </a:prstGeom>
          <a:noFill/>
        </p:spPr>
        <p:txBody>
          <a:bodyPr wrap="square" rtlCol="0">
            <a:spAutoFit/>
          </a:bodyPr>
          <a:lstStyle/>
          <a:p>
            <a:r>
              <a:rPr lang="en-US" sz="2000" dirty="0" smtClean="0"/>
              <a:t>In practice, the feedforward control is achieved with the following 4 steps: </a:t>
            </a:r>
          </a:p>
          <a:p>
            <a:pPr marL="342900" indent="-342900">
              <a:buAutoNum type="arabicPeriod"/>
            </a:pPr>
            <a:r>
              <a:rPr lang="en-US" sz="2000" dirty="0" smtClean="0"/>
              <a:t>Measure the TF between the ground and the ISI</a:t>
            </a:r>
          </a:p>
          <a:p>
            <a:pPr marL="342900" indent="-342900">
              <a:buAutoNum type="arabicPeriod"/>
            </a:pPr>
            <a:r>
              <a:rPr lang="en-US" sz="2000" dirty="0" smtClean="0"/>
              <a:t>Measure the TF between the actuator and the ISI</a:t>
            </a:r>
          </a:p>
          <a:p>
            <a:pPr marL="342900" indent="-342900">
              <a:buAutoNum type="arabicPeriod"/>
            </a:pPr>
            <a:r>
              <a:rPr lang="en-US" sz="2000" dirty="0" smtClean="0"/>
              <a:t>Calculate the ratio of step 1 to step 2</a:t>
            </a:r>
          </a:p>
          <a:p>
            <a:pPr marL="342900" indent="-342900">
              <a:buAutoNum type="arabicPeriod"/>
            </a:pPr>
            <a:r>
              <a:rPr lang="en-US" sz="2000" dirty="0"/>
              <a:t>F</a:t>
            </a:r>
            <a:r>
              <a:rPr lang="en-US" sz="2000" dirty="0" smtClean="0"/>
              <a:t>it a filter to this TF ratio. This is the feedforward control filter.</a:t>
            </a:r>
          </a:p>
        </p:txBody>
      </p:sp>
    </p:spTree>
    <p:extLst>
      <p:ext uri="{BB962C8B-B14F-4D97-AF65-F5344CB8AC3E}">
        <p14:creationId xmlns:p14="http://schemas.microsoft.com/office/powerpoint/2010/main" val="38788919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Lecture 2 – Part 2</a:t>
            </a:r>
            <a:endParaRPr lang="en-US" dirty="0"/>
          </a:p>
        </p:txBody>
      </p:sp>
      <p:sp>
        <p:nvSpPr>
          <p:cNvPr id="5" name="Subtitle 4"/>
          <p:cNvSpPr>
            <a:spLocks noGrp="1"/>
          </p:cNvSpPr>
          <p:nvPr>
            <p:ph type="subTitle" idx="1"/>
          </p:nvPr>
        </p:nvSpPr>
        <p:spPr/>
        <p:txBody>
          <a:bodyPr/>
          <a:lstStyle/>
          <a:p>
            <a:r>
              <a:rPr lang="en-US" dirty="0" smtClean="0"/>
              <a:t>Feedback</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72</a:t>
            </a:fld>
            <a:endParaRPr lang="en-US"/>
          </a:p>
        </p:txBody>
      </p:sp>
      <p:sp>
        <p:nvSpPr>
          <p:cNvPr id="6" name="TextBox 5"/>
          <p:cNvSpPr txBox="1"/>
          <p:nvPr/>
        </p:nvSpPr>
        <p:spPr>
          <a:xfrm>
            <a:off x="3915707" y="6363901"/>
            <a:ext cx="1149248" cy="369332"/>
          </a:xfrm>
          <a:prstGeom prst="rect">
            <a:avLst/>
          </a:prstGeom>
          <a:noFill/>
        </p:spPr>
        <p:txBody>
          <a:bodyPr wrap="none" rtlCol="0">
            <a:spAutoFit/>
          </a:bodyPr>
          <a:lstStyle/>
          <a:p>
            <a:r>
              <a:rPr lang="en-US" dirty="0" smtClean="0"/>
              <a:t>G1600726</a:t>
            </a:r>
            <a:endParaRPr lang="en-US" dirty="0"/>
          </a:p>
        </p:txBody>
      </p:sp>
    </p:spTree>
    <p:extLst>
      <p:ext uri="{BB962C8B-B14F-4D97-AF65-F5344CB8AC3E}">
        <p14:creationId xmlns:p14="http://schemas.microsoft.com/office/powerpoint/2010/main" val="187842876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3"/>
            <a:ext cx="8229600" cy="1143000"/>
          </a:xfrm>
        </p:spPr>
        <p:txBody>
          <a:bodyPr>
            <a:noAutofit/>
          </a:bodyPr>
          <a:lstStyle/>
          <a:p>
            <a:r>
              <a:rPr lang="en-US" sz="3200" dirty="0" smtClean="0"/>
              <a:t>Stage 1 of 1-stage of in-vacuum isolation table</a:t>
            </a:r>
            <a:br>
              <a:rPr lang="en-US" sz="3200" dirty="0" smtClean="0"/>
            </a:br>
            <a:r>
              <a:rPr lang="en-US" sz="3200" dirty="0" smtClean="0"/>
              <a:t>(HAM-ISI)</a:t>
            </a:r>
            <a:endParaRPr lang="en-US" sz="3200" dirty="0"/>
          </a:p>
        </p:txBody>
      </p:sp>
      <p:sp>
        <p:nvSpPr>
          <p:cNvPr id="5" name="Rectangle 4"/>
          <p:cNvSpPr/>
          <p:nvPr/>
        </p:nvSpPr>
        <p:spPr>
          <a:xfrm>
            <a:off x="3790407" y="1291167"/>
            <a:ext cx="1173238"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Stage 0 to stage 1</a:t>
            </a:r>
            <a:endParaRPr lang="en-US" dirty="0">
              <a:solidFill>
                <a:schemeClr val="tx1"/>
              </a:solidFill>
            </a:endParaRPr>
          </a:p>
        </p:txBody>
      </p:sp>
      <p:sp>
        <p:nvSpPr>
          <p:cNvPr id="6" name="Rectangle 5"/>
          <p:cNvSpPr/>
          <p:nvPr/>
        </p:nvSpPr>
        <p:spPr>
          <a:xfrm>
            <a:off x="3790407" y="2225019"/>
            <a:ext cx="1173238"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Actuation to stage 1</a:t>
            </a:r>
            <a:endParaRPr lang="en-US" dirty="0">
              <a:solidFill>
                <a:schemeClr val="tx1"/>
              </a:solidFill>
            </a:endParaRPr>
          </a:p>
        </p:txBody>
      </p:sp>
      <p:sp>
        <p:nvSpPr>
          <p:cNvPr id="7" name="Rectangle 6"/>
          <p:cNvSpPr/>
          <p:nvPr/>
        </p:nvSpPr>
        <p:spPr>
          <a:xfrm>
            <a:off x="2701839" y="3968436"/>
            <a:ext cx="1173238"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Damping</a:t>
            </a:r>
            <a:endParaRPr lang="en-US" dirty="0">
              <a:solidFill>
                <a:schemeClr val="tx1"/>
              </a:solidFill>
            </a:endParaRPr>
          </a:p>
        </p:txBody>
      </p:sp>
      <p:sp>
        <p:nvSpPr>
          <p:cNvPr id="8" name="Rectangle 7"/>
          <p:cNvSpPr/>
          <p:nvPr/>
        </p:nvSpPr>
        <p:spPr>
          <a:xfrm>
            <a:off x="2701839" y="5237397"/>
            <a:ext cx="1173238"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Isolation</a:t>
            </a:r>
            <a:endParaRPr lang="en-US" dirty="0">
              <a:solidFill>
                <a:schemeClr val="tx1"/>
              </a:solidFill>
            </a:endParaRPr>
          </a:p>
        </p:txBody>
      </p:sp>
      <p:sp>
        <p:nvSpPr>
          <p:cNvPr id="9" name="Rectangle 8"/>
          <p:cNvSpPr/>
          <p:nvPr/>
        </p:nvSpPr>
        <p:spPr>
          <a:xfrm>
            <a:off x="5319049" y="1487714"/>
            <a:ext cx="447523" cy="128475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11" name="Rectangle 10"/>
          <p:cNvSpPr/>
          <p:nvPr/>
        </p:nvSpPr>
        <p:spPr>
          <a:xfrm>
            <a:off x="5901839" y="2986305"/>
            <a:ext cx="706361"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GS13</a:t>
            </a:r>
            <a:endParaRPr lang="en-US" dirty="0">
              <a:solidFill>
                <a:schemeClr val="tx1"/>
              </a:solidFill>
            </a:endParaRPr>
          </a:p>
        </p:txBody>
      </p:sp>
      <p:sp>
        <p:nvSpPr>
          <p:cNvPr id="13" name="Rectangle 12"/>
          <p:cNvSpPr/>
          <p:nvPr/>
        </p:nvSpPr>
        <p:spPr>
          <a:xfrm>
            <a:off x="7723384" y="2987684"/>
            <a:ext cx="706361"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CPS</a:t>
            </a:r>
            <a:endParaRPr lang="en-US" dirty="0">
              <a:solidFill>
                <a:schemeClr val="tx1"/>
              </a:solidFill>
            </a:endParaRPr>
          </a:p>
        </p:txBody>
      </p:sp>
      <p:sp>
        <p:nvSpPr>
          <p:cNvPr id="15" name="Rectangle 14"/>
          <p:cNvSpPr/>
          <p:nvPr/>
        </p:nvSpPr>
        <p:spPr>
          <a:xfrm>
            <a:off x="5899425" y="3711149"/>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Cart &amp; Cal</a:t>
            </a:r>
            <a:endParaRPr lang="en-US" sz="1400" dirty="0">
              <a:solidFill>
                <a:schemeClr val="tx1"/>
              </a:solidFill>
            </a:endParaRPr>
          </a:p>
        </p:txBody>
      </p:sp>
      <p:sp>
        <p:nvSpPr>
          <p:cNvPr id="17" name="Rectangle 16"/>
          <p:cNvSpPr/>
          <p:nvPr/>
        </p:nvSpPr>
        <p:spPr>
          <a:xfrm>
            <a:off x="7723384" y="3726420"/>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Cart &amp; Cal</a:t>
            </a:r>
            <a:endParaRPr lang="en-US" sz="1400" dirty="0">
              <a:solidFill>
                <a:schemeClr val="tx1"/>
              </a:solidFill>
            </a:endParaRPr>
          </a:p>
        </p:txBody>
      </p:sp>
      <p:sp>
        <p:nvSpPr>
          <p:cNvPr id="19" name="Rectangle 18"/>
          <p:cNvSpPr/>
          <p:nvPr/>
        </p:nvSpPr>
        <p:spPr>
          <a:xfrm>
            <a:off x="921424" y="3850339"/>
            <a:ext cx="832152"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Stage 0 L4Cs</a:t>
            </a:r>
            <a:endParaRPr lang="en-US" sz="1400" dirty="0">
              <a:solidFill>
                <a:schemeClr val="tx1"/>
              </a:solidFill>
            </a:endParaRPr>
          </a:p>
        </p:txBody>
      </p:sp>
      <p:sp>
        <p:nvSpPr>
          <p:cNvPr id="20" name="Rectangle 19"/>
          <p:cNvSpPr/>
          <p:nvPr/>
        </p:nvSpPr>
        <p:spPr>
          <a:xfrm>
            <a:off x="962548" y="4523661"/>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Cart &amp; Cal</a:t>
            </a:r>
            <a:endParaRPr lang="en-US" sz="1400" dirty="0">
              <a:solidFill>
                <a:schemeClr val="tx1"/>
              </a:solidFill>
            </a:endParaRPr>
          </a:p>
        </p:txBody>
      </p:sp>
      <p:sp>
        <p:nvSpPr>
          <p:cNvPr id="21" name="Rectangle 20"/>
          <p:cNvSpPr/>
          <p:nvPr/>
        </p:nvSpPr>
        <p:spPr>
          <a:xfrm>
            <a:off x="880300" y="5236976"/>
            <a:ext cx="921658"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Feed-forward</a:t>
            </a:r>
            <a:endParaRPr lang="en-US" dirty="0">
              <a:solidFill>
                <a:schemeClr val="tx1"/>
              </a:solidFill>
            </a:endParaRPr>
          </a:p>
        </p:txBody>
      </p:sp>
      <p:sp>
        <p:nvSpPr>
          <p:cNvPr id="24" name="Rectangle 23"/>
          <p:cNvSpPr/>
          <p:nvPr/>
        </p:nvSpPr>
        <p:spPr>
          <a:xfrm>
            <a:off x="2759894" y="2345846"/>
            <a:ext cx="706361" cy="426624"/>
          </a:xfrm>
          <a:prstGeom prst="rect">
            <a:avLst/>
          </a:prstGeom>
          <a:solidFill>
            <a:schemeClr val="accent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Local &amp; Cal</a:t>
            </a:r>
            <a:endParaRPr lang="en-US" sz="1400" dirty="0">
              <a:solidFill>
                <a:schemeClr val="tx1"/>
              </a:solidFill>
            </a:endParaRPr>
          </a:p>
        </p:txBody>
      </p:sp>
      <p:sp>
        <p:nvSpPr>
          <p:cNvPr id="25" name="TextBox 24"/>
          <p:cNvSpPr txBox="1"/>
          <p:nvPr/>
        </p:nvSpPr>
        <p:spPr>
          <a:xfrm>
            <a:off x="1538285" y="1230907"/>
            <a:ext cx="1484885" cy="369332"/>
          </a:xfrm>
          <a:prstGeom prst="rect">
            <a:avLst/>
          </a:prstGeom>
          <a:noFill/>
        </p:spPr>
        <p:txBody>
          <a:bodyPr wrap="square" rtlCol="0">
            <a:spAutoFit/>
          </a:bodyPr>
          <a:lstStyle/>
          <a:p>
            <a:r>
              <a:rPr lang="en-US" dirty="0" smtClean="0"/>
              <a:t>Stage 0</a:t>
            </a:r>
            <a:endParaRPr lang="en-US" dirty="0"/>
          </a:p>
        </p:txBody>
      </p:sp>
      <p:cxnSp>
        <p:nvCxnSpPr>
          <p:cNvPr id="27" name="Straight Arrow Connector 26"/>
          <p:cNvCxnSpPr>
            <a:endCxn id="5" idx="1"/>
          </p:cNvCxnSpPr>
          <p:nvPr/>
        </p:nvCxnSpPr>
        <p:spPr>
          <a:xfrm flipV="1">
            <a:off x="1337500" y="1626810"/>
            <a:ext cx="2452907" cy="302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337500" y="1629837"/>
            <a:ext cx="0" cy="22205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2"/>
            <a:endCxn id="15" idx="0"/>
          </p:cNvCxnSpPr>
          <p:nvPr/>
        </p:nvCxnSpPr>
        <p:spPr>
          <a:xfrm flipH="1">
            <a:off x="6252606" y="3412929"/>
            <a:ext cx="2414" cy="2982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3" idx="2"/>
            <a:endCxn id="17" idx="0"/>
          </p:cNvCxnSpPr>
          <p:nvPr/>
        </p:nvCxnSpPr>
        <p:spPr>
          <a:xfrm>
            <a:off x="8076565" y="3414308"/>
            <a:ext cx="0" cy="3121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5033806" y="4472475"/>
            <a:ext cx="799899" cy="617629"/>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High pass</a:t>
            </a:r>
            <a:endParaRPr lang="en-US" dirty="0">
              <a:solidFill>
                <a:schemeClr val="tx1"/>
              </a:solidFill>
            </a:endParaRPr>
          </a:p>
        </p:txBody>
      </p:sp>
      <p:sp>
        <p:nvSpPr>
          <p:cNvPr id="43" name="Rectangle 42"/>
          <p:cNvSpPr/>
          <p:nvPr/>
        </p:nvSpPr>
        <p:spPr>
          <a:xfrm>
            <a:off x="5033806" y="6049769"/>
            <a:ext cx="799899" cy="617629"/>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Low pass</a:t>
            </a:r>
            <a:endParaRPr lang="en-US" dirty="0">
              <a:solidFill>
                <a:schemeClr val="tx1"/>
              </a:solidFill>
            </a:endParaRPr>
          </a:p>
        </p:txBody>
      </p:sp>
      <p:cxnSp>
        <p:nvCxnSpPr>
          <p:cNvPr id="45" name="Straight Arrow Connector 44"/>
          <p:cNvCxnSpPr/>
          <p:nvPr/>
        </p:nvCxnSpPr>
        <p:spPr>
          <a:xfrm flipH="1">
            <a:off x="5844992" y="4776136"/>
            <a:ext cx="43663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6276796" y="4137773"/>
            <a:ext cx="4828" cy="638363"/>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17" idx="2"/>
          </p:cNvCxnSpPr>
          <p:nvPr/>
        </p:nvCxnSpPr>
        <p:spPr>
          <a:xfrm rot="5400000">
            <a:off x="6959059" y="5268716"/>
            <a:ext cx="2233178" cy="1834"/>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43" idx="3"/>
          </p:cNvCxnSpPr>
          <p:nvPr/>
        </p:nvCxnSpPr>
        <p:spPr>
          <a:xfrm rot="10800000">
            <a:off x="5833705" y="6358585"/>
            <a:ext cx="2217066" cy="36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4409289" y="4776136"/>
            <a:ext cx="0" cy="44778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4409289" y="5916929"/>
            <a:ext cx="4828" cy="458195"/>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a:off x="4409289" y="4776136"/>
            <a:ext cx="62451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H="1">
            <a:off x="4414117" y="6375124"/>
            <a:ext cx="62451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 idx="3"/>
          </p:cNvCxnSpPr>
          <p:nvPr/>
        </p:nvCxnSpPr>
        <p:spPr>
          <a:xfrm flipH="1">
            <a:off x="3875077" y="5569241"/>
            <a:ext cx="314484"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endCxn id="7" idx="3"/>
          </p:cNvCxnSpPr>
          <p:nvPr/>
        </p:nvCxnSpPr>
        <p:spPr>
          <a:xfrm flipH="1">
            <a:off x="3875077" y="4304079"/>
            <a:ext cx="240654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rot="5400000">
            <a:off x="2058992" y="2781774"/>
            <a:ext cx="447523" cy="932542"/>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smtClean="0">
                <a:solidFill>
                  <a:schemeClr val="tx1"/>
                </a:solidFill>
              </a:rPr>
              <a:t>+</a:t>
            </a:r>
          </a:p>
          <a:p>
            <a:pPr algn="ctr"/>
            <a:r>
              <a:rPr lang="en-US" dirty="0">
                <a:solidFill>
                  <a:schemeClr val="tx1"/>
                </a:solidFill>
              </a:rPr>
              <a:t>+</a:t>
            </a:r>
          </a:p>
        </p:txBody>
      </p:sp>
      <p:cxnSp>
        <p:nvCxnSpPr>
          <p:cNvPr id="93" name="Straight Arrow Connector 92"/>
          <p:cNvCxnSpPr>
            <a:endCxn id="88" idx="0"/>
          </p:cNvCxnSpPr>
          <p:nvPr/>
        </p:nvCxnSpPr>
        <p:spPr>
          <a:xfrm flipH="1">
            <a:off x="2749025" y="3246986"/>
            <a:ext cx="528350" cy="106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2413782" y="3471807"/>
            <a:ext cx="0" cy="2097434"/>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stCxn id="19" idx="2"/>
          </p:cNvCxnSpPr>
          <p:nvPr/>
        </p:nvCxnSpPr>
        <p:spPr>
          <a:xfrm>
            <a:off x="1337500" y="4276963"/>
            <a:ext cx="0" cy="24171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1337500" y="4953444"/>
            <a:ext cx="0" cy="2771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1801958" y="5573040"/>
            <a:ext cx="304606"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2106564" y="3471807"/>
            <a:ext cx="0" cy="2097434"/>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2413782" y="5569241"/>
            <a:ext cx="30702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3289470" y="3246986"/>
            <a:ext cx="0" cy="72145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a:off x="2280728" y="2568427"/>
            <a:ext cx="47916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2280728" y="2568427"/>
            <a:ext cx="0" cy="455856"/>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a:stCxn id="24" idx="3"/>
            <a:endCxn id="6" idx="1"/>
          </p:cNvCxnSpPr>
          <p:nvPr/>
        </p:nvCxnSpPr>
        <p:spPr>
          <a:xfrm>
            <a:off x="3466255" y="2559158"/>
            <a:ext cx="324152" cy="150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4977563" y="1626810"/>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4977563" y="2559157"/>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endCxn id="13" idx="0"/>
          </p:cNvCxnSpPr>
          <p:nvPr/>
        </p:nvCxnSpPr>
        <p:spPr>
          <a:xfrm>
            <a:off x="8076565" y="2544237"/>
            <a:ext cx="0" cy="44344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a:off x="6255020" y="2454694"/>
            <a:ext cx="2414" cy="51866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rot="10800000" flipV="1">
            <a:off x="3466259" y="1162221"/>
            <a:ext cx="4740257" cy="1422"/>
          </a:xfrm>
          <a:prstGeom prst="straightConnector1">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H="1">
            <a:off x="3466255" y="1163643"/>
            <a:ext cx="2021" cy="463167"/>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5766572" y="2454694"/>
            <a:ext cx="486034"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p:nvPr/>
        </p:nvCxnSpPr>
        <p:spPr>
          <a:xfrm>
            <a:off x="5766669" y="1832996"/>
            <a:ext cx="2212735"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63" name="TextBox 162"/>
          <p:cNvSpPr txBox="1"/>
          <p:nvPr/>
        </p:nvSpPr>
        <p:spPr>
          <a:xfrm>
            <a:off x="50397" y="6513791"/>
            <a:ext cx="2503715" cy="338554"/>
          </a:xfrm>
          <a:prstGeom prst="rect">
            <a:avLst/>
          </a:prstGeom>
          <a:noFill/>
        </p:spPr>
        <p:txBody>
          <a:bodyPr wrap="square" rtlCol="0">
            <a:spAutoFit/>
          </a:bodyPr>
          <a:lstStyle/>
          <a:p>
            <a:r>
              <a:rPr lang="en-US" sz="1600" dirty="0" smtClean="0"/>
              <a:t>Reference G1401207</a:t>
            </a:r>
            <a:endParaRPr lang="en-US" sz="1600" dirty="0"/>
          </a:p>
        </p:txBody>
      </p:sp>
      <p:sp>
        <p:nvSpPr>
          <p:cNvPr id="72" name="Rectangle 71"/>
          <p:cNvSpPr/>
          <p:nvPr/>
        </p:nvSpPr>
        <p:spPr>
          <a:xfrm>
            <a:off x="4184320" y="5237397"/>
            <a:ext cx="447523" cy="67128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74" name="Rectangle 73"/>
          <p:cNvSpPr/>
          <p:nvPr/>
        </p:nvSpPr>
        <p:spPr>
          <a:xfrm rot="5400000">
            <a:off x="7846150" y="1990682"/>
            <a:ext cx="447523" cy="67128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t>
            </a:r>
            <a:endParaRPr lang="en-US" dirty="0" smtClean="0">
              <a:solidFill>
                <a:schemeClr val="tx1"/>
              </a:solidFill>
            </a:endParaRPr>
          </a:p>
          <a:p>
            <a:pPr algn="ctr"/>
            <a:r>
              <a:rPr lang="en-US" dirty="0">
                <a:solidFill>
                  <a:schemeClr val="tx1"/>
                </a:solidFill>
              </a:rPr>
              <a:t>+</a:t>
            </a:r>
          </a:p>
        </p:txBody>
      </p:sp>
      <p:cxnSp>
        <p:nvCxnSpPr>
          <p:cNvPr id="78" name="Straight Arrow Connector 77"/>
          <p:cNvCxnSpPr/>
          <p:nvPr/>
        </p:nvCxnSpPr>
        <p:spPr>
          <a:xfrm flipH="1">
            <a:off x="8187044" y="1163643"/>
            <a:ext cx="2818" cy="93892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7976586" y="1832996"/>
            <a:ext cx="2818" cy="26609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22033EDB-169B-9A40-BDA9-44EE0641E66E}" type="slidenum">
              <a:rPr lang="en-US" smtClean="0"/>
              <a:t>73</a:t>
            </a:fld>
            <a:endParaRPr lang="en-US"/>
          </a:p>
        </p:txBody>
      </p:sp>
      <p:sp>
        <p:nvSpPr>
          <p:cNvPr id="4" name="Rectangle 3"/>
          <p:cNvSpPr/>
          <p:nvPr/>
        </p:nvSpPr>
        <p:spPr>
          <a:xfrm>
            <a:off x="2554113" y="3706948"/>
            <a:ext cx="1494520" cy="2453367"/>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593876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3"/>
            <a:ext cx="8229600" cy="1143000"/>
          </a:xfrm>
        </p:spPr>
        <p:txBody>
          <a:bodyPr>
            <a:noAutofit/>
          </a:bodyPr>
          <a:lstStyle/>
          <a:p>
            <a:r>
              <a:rPr lang="en-US" sz="3200" dirty="0" smtClean="0"/>
              <a:t>Stage 1 of 1-stage of in-vacuum isolation table</a:t>
            </a:r>
            <a:br>
              <a:rPr lang="en-US" sz="3200" dirty="0" smtClean="0"/>
            </a:br>
            <a:r>
              <a:rPr lang="en-US" sz="3200" dirty="0" smtClean="0"/>
              <a:t>(HAM-ISI)</a:t>
            </a:r>
            <a:endParaRPr lang="en-US" sz="3200" dirty="0"/>
          </a:p>
        </p:txBody>
      </p:sp>
      <p:sp>
        <p:nvSpPr>
          <p:cNvPr id="5" name="Rectangle 4"/>
          <p:cNvSpPr/>
          <p:nvPr/>
        </p:nvSpPr>
        <p:spPr>
          <a:xfrm>
            <a:off x="3541583" y="1806742"/>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g</a:t>
            </a:r>
            <a:r>
              <a:rPr lang="en-US" dirty="0" smtClean="0">
                <a:solidFill>
                  <a:schemeClr val="tx1"/>
                </a:solidFill>
              </a:rPr>
              <a:t>: Stage 0 to stage 1</a:t>
            </a:r>
            <a:endParaRPr lang="en-US" dirty="0">
              <a:solidFill>
                <a:schemeClr val="tx1"/>
              </a:solidFill>
            </a:endParaRPr>
          </a:p>
        </p:txBody>
      </p:sp>
      <p:sp>
        <p:nvSpPr>
          <p:cNvPr id="6" name="Rectangle 5"/>
          <p:cNvSpPr/>
          <p:nvPr/>
        </p:nvSpPr>
        <p:spPr>
          <a:xfrm>
            <a:off x="3541583" y="2740594"/>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a</a:t>
            </a:r>
            <a:r>
              <a:rPr lang="en-US" dirty="0" smtClean="0">
                <a:solidFill>
                  <a:schemeClr val="tx1"/>
                </a:solidFill>
              </a:rPr>
              <a:t>: </a:t>
            </a:r>
            <a:r>
              <a:rPr lang="en-US" dirty="0">
                <a:solidFill>
                  <a:schemeClr val="tx1"/>
                </a:solidFill>
              </a:rPr>
              <a:t>Actuation </a:t>
            </a:r>
            <a:r>
              <a:rPr lang="en-US" dirty="0" smtClean="0">
                <a:solidFill>
                  <a:schemeClr val="tx1"/>
                </a:solidFill>
              </a:rPr>
              <a:t>to stage 1</a:t>
            </a:r>
            <a:endParaRPr lang="en-US" dirty="0">
              <a:solidFill>
                <a:schemeClr val="tx1"/>
              </a:solidFill>
            </a:endParaRPr>
          </a:p>
        </p:txBody>
      </p:sp>
      <p:sp>
        <p:nvSpPr>
          <p:cNvPr id="8" name="Rectangle 7"/>
          <p:cNvSpPr/>
          <p:nvPr/>
        </p:nvSpPr>
        <p:spPr>
          <a:xfrm>
            <a:off x="3541583" y="4727248"/>
            <a:ext cx="1286030"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 Isolation</a:t>
            </a:r>
            <a:endParaRPr lang="en-US" dirty="0">
              <a:solidFill>
                <a:schemeClr val="tx1"/>
              </a:solidFill>
            </a:endParaRPr>
          </a:p>
        </p:txBody>
      </p:sp>
      <p:sp>
        <p:nvSpPr>
          <p:cNvPr id="9" name="Rectangle 8"/>
          <p:cNvSpPr/>
          <p:nvPr/>
        </p:nvSpPr>
        <p:spPr>
          <a:xfrm>
            <a:off x="5319049" y="2003289"/>
            <a:ext cx="447523" cy="128475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11" name="Rectangle 10"/>
          <p:cNvSpPr/>
          <p:nvPr/>
        </p:nvSpPr>
        <p:spPr>
          <a:xfrm>
            <a:off x="5844634" y="3501880"/>
            <a:ext cx="825308"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Sensor</a:t>
            </a:r>
            <a:endParaRPr lang="en-US" dirty="0">
              <a:solidFill>
                <a:schemeClr val="tx1"/>
              </a:solidFill>
            </a:endParaRPr>
          </a:p>
        </p:txBody>
      </p:sp>
      <p:sp>
        <p:nvSpPr>
          <p:cNvPr id="25" name="TextBox 24"/>
          <p:cNvSpPr txBox="1"/>
          <p:nvPr/>
        </p:nvSpPr>
        <p:spPr>
          <a:xfrm>
            <a:off x="1697041" y="1722060"/>
            <a:ext cx="1484885" cy="369332"/>
          </a:xfrm>
          <a:prstGeom prst="rect">
            <a:avLst/>
          </a:prstGeom>
          <a:noFill/>
        </p:spPr>
        <p:txBody>
          <a:bodyPr wrap="square" rtlCol="0">
            <a:spAutoFit/>
          </a:bodyPr>
          <a:lstStyle/>
          <a:p>
            <a:r>
              <a:rPr lang="en-US" dirty="0" smtClean="0"/>
              <a:t>Stage 0 =</a:t>
            </a:r>
            <a:endParaRPr lang="en-US" dirty="0"/>
          </a:p>
        </p:txBody>
      </p:sp>
      <p:cxnSp>
        <p:nvCxnSpPr>
          <p:cNvPr id="27" name="Straight Arrow Connector 26"/>
          <p:cNvCxnSpPr>
            <a:endCxn id="5" idx="1"/>
          </p:cNvCxnSpPr>
          <p:nvPr/>
        </p:nvCxnSpPr>
        <p:spPr>
          <a:xfrm flipV="1">
            <a:off x="1337500" y="2142385"/>
            <a:ext cx="2204083" cy="302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1" idx="2"/>
          </p:cNvCxnSpPr>
          <p:nvPr/>
        </p:nvCxnSpPr>
        <p:spPr>
          <a:xfrm>
            <a:off x="6257288" y="3928504"/>
            <a:ext cx="0" cy="11305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 idx="3"/>
          </p:cNvCxnSpPr>
          <p:nvPr/>
        </p:nvCxnSpPr>
        <p:spPr>
          <a:xfrm flipH="1">
            <a:off x="4827613" y="5059092"/>
            <a:ext cx="142958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a:endCxn id="8" idx="1"/>
          </p:cNvCxnSpPr>
          <p:nvPr/>
        </p:nvCxnSpPr>
        <p:spPr>
          <a:xfrm>
            <a:off x="2280728" y="5062891"/>
            <a:ext cx="1260855"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a:endCxn id="6" idx="1"/>
          </p:cNvCxnSpPr>
          <p:nvPr/>
        </p:nvCxnSpPr>
        <p:spPr>
          <a:xfrm flipV="1">
            <a:off x="2280728" y="3076237"/>
            <a:ext cx="1260855" cy="77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2280728" y="3084002"/>
            <a:ext cx="0" cy="197509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4977563" y="2142385"/>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4977563" y="3074732"/>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6252606" y="2703961"/>
            <a:ext cx="2414" cy="78496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5766572" y="2703961"/>
            <a:ext cx="486034"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22033EDB-169B-9A40-BDA9-44EE0641E66E}" type="slidenum">
              <a:rPr lang="en-US" smtClean="0"/>
              <a:t>74</a:t>
            </a:fld>
            <a:endParaRPr lang="en-US"/>
          </a:p>
        </p:txBody>
      </p:sp>
      <p:graphicFrame>
        <p:nvGraphicFramePr>
          <p:cNvPr id="61" name="Object 60"/>
          <p:cNvGraphicFramePr>
            <a:graphicFrameLocks noChangeAspect="1"/>
          </p:cNvGraphicFramePr>
          <p:nvPr>
            <p:extLst>
              <p:ext uri="{D42A27DB-BD31-4B8C-83A1-F6EECF244321}">
                <p14:modId xmlns:p14="http://schemas.microsoft.com/office/powerpoint/2010/main" val="260778991"/>
              </p:ext>
            </p:extLst>
          </p:nvPr>
        </p:nvGraphicFramePr>
        <p:xfrm>
          <a:off x="2631057" y="1678807"/>
          <a:ext cx="392113" cy="503238"/>
        </p:xfrm>
        <a:graphic>
          <a:graphicData uri="http://schemas.openxmlformats.org/presentationml/2006/ole">
            <mc:AlternateContent xmlns:mc="http://schemas.openxmlformats.org/markup-compatibility/2006">
              <mc:Choice xmlns:v="urn:schemas-microsoft-com:vml" Requires="v">
                <p:oleObj spid="_x0000_s602325" name="Equation" r:id="rId4" imgW="177800" imgH="228600" progId="Equation.3">
                  <p:embed/>
                </p:oleObj>
              </mc:Choice>
              <mc:Fallback>
                <p:oleObj name="Equation" r:id="rId4" imgW="177800" imgH="228600" progId="Equation.3">
                  <p:embed/>
                  <p:pic>
                    <p:nvPicPr>
                      <p:cNvPr id="0" name=""/>
                      <p:cNvPicPr/>
                      <p:nvPr/>
                    </p:nvPicPr>
                    <p:blipFill>
                      <a:blip r:embed="rId5"/>
                      <a:stretch>
                        <a:fillRect/>
                      </a:stretch>
                    </p:blipFill>
                    <p:spPr>
                      <a:xfrm>
                        <a:off x="2631057" y="1678807"/>
                        <a:ext cx="392113" cy="503238"/>
                      </a:xfrm>
                      <a:prstGeom prst="rect">
                        <a:avLst/>
                      </a:prstGeom>
                    </p:spPr>
                  </p:pic>
                </p:oleObj>
              </mc:Fallback>
            </mc:AlternateContent>
          </a:graphicData>
        </a:graphic>
      </p:graphicFrame>
      <p:graphicFrame>
        <p:nvGraphicFramePr>
          <p:cNvPr id="81" name="Object 80"/>
          <p:cNvGraphicFramePr>
            <a:graphicFrameLocks noChangeAspect="1"/>
          </p:cNvGraphicFramePr>
          <p:nvPr>
            <p:extLst>
              <p:ext uri="{D42A27DB-BD31-4B8C-83A1-F6EECF244321}">
                <p14:modId xmlns:p14="http://schemas.microsoft.com/office/powerpoint/2010/main" val="2264655644"/>
              </p:ext>
            </p:extLst>
          </p:nvPr>
        </p:nvGraphicFramePr>
        <p:xfrm>
          <a:off x="6308719" y="2655023"/>
          <a:ext cx="279400" cy="307975"/>
        </p:xfrm>
        <a:graphic>
          <a:graphicData uri="http://schemas.openxmlformats.org/presentationml/2006/ole">
            <mc:AlternateContent xmlns:mc="http://schemas.openxmlformats.org/markup-compatibility/2006">
              <mc:Choice xmlns:v="urn:schemas-microsoft-com:vml" Requires="v">
                <p:oleObj spid="_x0000_s602326" name="Equation" r:id="rId6" imgW="127000" imgH="139700" progId="Equation.3">
                  <p:embed/>
                </p:oleObj>
              </mc:Choice>
              <mc:Fallback>
                <p:oleObj name="Equation" r:id="rId6" imgW="127000" imgH="139700" progId="Equation.3">
                  <p:embed/>
                  <p:pic>
                    <p:nvPicPr>
                      <p:cNvPr id="0" name=""/>
                      <p:cNvPicPr/>
                      <p:nvPr/>
                    </p:nvPicPr>
                    <p:blipFill>
                      <a:blip r:embed="rId7"/>
                      <a:stretch>
                        <a:fillRect/>
                      </a:stretch>
                    </p:blipFill>
                    <p:spPr>
                      <a:xfrm>
                        <a:off x="6308719" y="2655023"/>
                        <a:ext cx="279400" cy="3079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636463656"/>
              </p:ext>
            </p:extLst>
          </p:nvPr>
        </p:nvGraphicFramePr>
        <p:xfrm>
          <a:off x="1952625" y="3705225"/>
          <a:ext cx="306388" cy="447675"/>
        </p:xfrm>
        <a:graphic>
          <a:graphicData uri="http://schemas.openxmlformats.org/presentationml/2006/ole">
            <mc:AlternateContent xmlns:mc="http://schemas.openxmlformats.org/markup-compatibility/2006">
              <mc:Choice xmlns:v="urn:schemas-microsoft-com:vml" Requires="v">
                <p:oleObj spid="_x0000_s602327" name="Equation" r:id="rId8" imgW="139700" imgH="203200" progId="Equation.3">
                  <p:embed/>
                </p:oleObj>
              </mc:Choice>
              <mc:Fallback>
                <p:oleObj name="Equation" r:id="rId8" imgW="139700" imgH="203200" progId="Equation.3">
                  <p:embed/>
                  <p:pic>
                    <p:nvPicPr>
                      <p:cNvPr id="0" name=""/>
                      <p:cNvPicPr/>
                      <p:nvPr/>
                    </p:nvPicPr>
                    <p:blipFill>
                      <a:blip r:embed="rId9"/>
                      <a:stretch>
                        <a:fillRect/>
                      </a:stretch>
                    </p:blipFill>
                    <p:spPr>
                      <a:xfrm>
                        <a:off x="1952625" y="3705225"/>
                        <a:ext cx="306388" cy="447675"/>
                      </a:xfrm>
                      <a:prstGeom prst="rect">
                        <a:avLst/>
                      </a:prstGeom>
                    </p:spPr>
                  </p:pic>
                </p:oleObj>
              </mc:Fallback>
            </mc:AlternateContent>
          </a:graphicData>
        </a:graphic>
      </p:graphicFrame>
    </p:spTree>
    <p:extLst>
      <p:ext uri="{BB962C8B-B14F-4D97-AF65-F5344CB8AC3E}">
        <p14:creationId xmlns:p14="http://schemas.microsoft.com/office/powerpoint/2010/main" val="124130173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3"/>
            <a:ext cx="8229600" cy="1143000"/>
          </a:xfrm>
        </p:spPr>
        <p:txBody>
          <a:bodyPr>
            <a:noAutofit/>
          </a:bodyPr>
          <a:lstStyle/>
          <a:p>
            <a:r>
              <a:rPr lang="en-US" sz="3200" dirty="0" smtClean="0"/>
              <a:t>Stage 1 of 1-stage of in-vacuum isolation table</a:t>
            </a:r>
            <a:br>
              <a:rPr lang="en-US" sz="3200" dirty="0" smtClean="0"/>
            </a:br>
            <a:r>
              <a:rPr lang="en-US" sz="3200" dirty="0" smtClean="0"/>
              <a:t>(HAM-ISI)</a:t>
            </a:r>
            <a:endParaRPr lang="en-US" sz="3200" dirty="0"/>
          </a:p>
        </p:txBody>
      </p:sp>
      <p:sp>
        <p:nvSpPr>
          <p:cNvPr id="5" name="Rectangle 4"/>
          <p:cNvSpPr/>
          <p:nvPr/>
        </p:nvSpPr>
        <p:spPr>
          <a:xfrm>
            <a:off x="3541583" y="1806742"/>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g</a:t>
            </a:r>
            <a:r>
              <a:rPr lang="en-US" dirty="0" smtClean="0">
                <a:solidFill>
                  <a:schemeClr val="tx1"/>
                </a:solidFill>
              </a:rPr>
              <a:t>: Stage 0 to stage 1</a:t>
            </a:r>
            <a:endParaRPr lang="en-US" dirty="0">
              <a:solidFill>
                <a:schemeClr val="tx1"/>
              </a:solidFill>
            </a:endParaRPr>
          </a:p>
        </p:txBody>
      </p:sp>
      <p:sp>
        <p:nvSpPr>
          <p:cNvPr id="6" name="Rectangle 5"/>
          <p:cNvSpPr/>
          <p:nvPr/>
        </p:nvSpPr>
        <p:spPr>
          <a:xfrm>
            <a:off x="3541583" y="2740594"/>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a</a:t>
            </a:r>
            <a:r>
              <a:rPr lang="en-US" dirty="0" smtClean="0">
                <a:solidFill>
                  <a:schemeClr val="tx1"/>
                </a:solidFill>
              </a:rPr>
              <a:t>: </a:t>
            </a:r>
            <a:r>
              <a:rPr lang="en-US" dirty="0">
                <a:solidFill>
                  <a:schemeClr val="tx1"/>
                </a:solidFill>
              </a:rPr>
              <a:t>Actuation </a:t>
            </a:r>
            <a:r>
              <a:rPr lang="en-US" dirty="0" smtClean="0">
                <a:solidFill>
                  <a:schemeClr val="tx1"/>
                </a:solidFill>
              </a:rPr>
              <a:t>to stage 1</a:t>
            </a:r>
            <a:endParaRPr lang="en-US" dirty="0">
              <a:solidFill>
                <a:schemeClr val="tx1"/>
              </a:solidFill>
            </a:endParaRPr>
          </a:p>
        </p:txBody>
      </p:sp>
      <p:sp>
        <p:nvSpPr>
          <p:cNvPr id="8" name="Rectangle 7"/>
          <p:cNvSpPr/>
          <p:nvPr/>
        </p:nvSpPr>
        <p:spPr>
          <a:xfrm>
            <a:off x="3541583" y="4727248"/>
            <a:ext cx="1286030"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 Isolation</a:t>
            </a:r>
            <a:endParaRPr lang="en-US" dirty="0">
              <a:solidFill>
                <a:schemeClr val="tx1"/>
              </a:solidFill>
            </a:endParaRPr>
          </a:p>
        </p:txBody>
      </p:sp>
      <p:sp>
        <p:nvSpPr>
          <p:cNvPr id="9" name="Rectangle 8"/>
          <p:cNvSpPr/>
          <p:nvPr/>
        </p:nvSpPr>
        <p:spPr>
          <a:xfrm>
            <a:off x="5319049" y="2003289"/>
            <a:ext cx="447523" cy="128475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25" name="TextBox 24"/>
          <p:cNvSpPr txBox="1"/>
          <p:nvPr/>
        </p:nvSpPr>
        <p:spPr>
          <a:xfrm>
            <a:off x="1697041" y="1722060"/>
            <a:ext cx="1484885" cy="369332"/>
          </a:xfrm>
          <a:prstGeom prst="rect">
            <a:avLst/>
          </a:prstGeom>
          <a:noFill/>
        </p:spPr>
        <p:txBody>
          <a:bodyPr wrap="square" rtlCol="0">
            <a:spAutoFit/>
          </a:bodyPr>
          <a:lstStyle/>
          <a:p>
            <a:r>
              <a:rPr lang="en-US" dirty="0" smtClean="0"/>
              <a:t>Stage 0 =</a:t>
            </a:r>
            <a:endParaRPr lang="en-US" dirty="0"/>
          </a:p>
        </p:txBody>
      </p:sp>
      <p:cxnSp>
        <p:nvCxnSpPr>
          <p:cNvPr id="27" name="Straight Arrow Connector 26"/>
          <p:cNvCxnSpPr>
            <a:endCxn id="5" idx="1"/>
          </p:cNvCxnSpPr>
          <p:nvPr/>
        </p:nvCxnSpPr>
        <p:spPr>
          <a:xfrm flipV="1">
            <a:off x="1337500" y="2142385"/>
            <a:ext cx="2204083" cy="302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24" idx="0"/>
          </p:cNvCxnSpPr>
          <p:nvPr/>
        </p:nvCxnSpPr>
        <p:spPr>
          <a:xfrm>
            <a:off x="6255020" y="3928504"/>
            <a:ext cx="3344" cy="380664"/>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 idx="3"/>
          </p:cNvCxnSpPr>
          <p:nvPr/>
        </p:nvCxnSpPr>
        <p:spPr>
          <a:xfrm flipH="1">
            <a:off x="4827613" y="5059092"/>
            <a:ext cx="142958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a:endCxn id="8" idx="1"/>
          </p:cNvCxnSpPr>
          <p:nvPr/>
        </p:nvCxnSpPr>
        <p:spPr>
          <a:xfrm>
            <a:off x="2280728" y="5062891"/>
            <a:ext cx="1260855"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a:endCxn id="6" idx="1"/>
          </p:cNvCxnSpPr>
          <p:nvPr/>
        </p:nvCxnSpPr>
        <p:spPr>
          <a:xfrm flipV="1">
            <a:off x="2280728" y="3076237"/>
            <a:ext cx="1260855" cy="77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2280728" y="3084002"/>
            <a:ext cx="0" cy="197509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4977563" y="2142385"/>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4977563" y="3074732"/>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6252606" y="2703961"/>
            <a:ext cx="2414" cy="78496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5766572" y="2703961"/>
            <a:ext cx="486034"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22033EDB-169B-9A40-BDA9-44EE0641E66E}" type="slidenum">
              <a:rPr lang="en-US" smtClean="0"/>
              <a:t>75</a:t>
            </a:fld>
            <a:endParaRPr lang="en-US"/>
          </a:p>
        </p:txBody>
      </p:sp>
      <p:graphicFrame>
        <p:nvGraphicFramePr>
          <p:cNvPr id="61" name="Object 60"/>
          <p:cNvGraphicFramePr>
            <a:graphicFrameLocks noChangeAspect="1"/>
          </p:cNvGraphicFramePr>
          <p:nvPr>
            <p:extLst>
              <p:ext uri="{D42A27DB-BD31-4B8C-83A1-F6EECF244321}">
                <p14:modId xmlns:p14="http://schemas.microsoft.com/office/powerpoint/2010/main" val="2488496125"/>
              </p:ext>
            </p:extLst>
          </p:nvPr>
        </p:nvGraphicFramePr>
        <p:xfrm>
          <a:off x="2631057" y="1678807"/>
          <a:ext cx="392113" cy="503238"/>
        </p:xfrm>
        <a:graphic>
          <a:graphicData uri="http://schemas.openxmlformats.org/presentationml/2006/ole">
            <mc:AlternateContent xmlns:mc="http://schemas.openxmlformats.org/markup-compatibility/2006">
              <mc:Choice xmlns:v="urn:schemas-microsoft-com:vml" Requires="v">
                <p:oleObj spid="_x0000_s601381" name="Equation" r:id="rId4" imgW="177800" imgH="228600" progId="Equation.3">
                  <p:embed/>
                </p:oleObj>
              </mc:Choice>
              <mc:Fallback>
                <p:oleObj name="Equation" r:id="rId4" imgW="177800" imgH="228600" progId="Equation.3">
                  <p:embed/>
                  <p:pic>
                    <p:nvPicPr>
                      <p:cNvPr id="0" name=""/>
                      <p:cNvPicPr/>
                      <p:nvPr/>
                    </p:nvPicPr>
                    <p:blipFill>
                      <a:blip r:embed="rId5"/>
                      <a:stretch>
                        <a:fillRect/>
                      </a:stretch>
                    </p:blipFill>
                    <p:spPr>
                      <a:xfrm>
                        <a:off x="2631057" y="1678807"/>
                        <a:ext cx="392113" cy="503238"/>
                      </a:xfrm>
                      <a:prstGeom prst="rect">
                        <a:avLst/>
                      </a:prstGeom>
                    </p:spPr>
                  </p:pic>
                </p:oleObj>
              </mc:Fallback>
            </mc:AlternateContent>
          </a:graphicData>
        </a:graphic>
      </p:graphicFrame>
      <p:graphicFrame>
        <p:nvGraphicFramePr>
          <p:cNvPr id="81" name="Object 80"/>
          <p:cNvGraphicFramePr>
            <a:graphicFrameLocks noChangeAspect="1"/>
          </p:cNvGraphicFramePr>
          <p:nvPr>
            <p:extLst>
              <p:ext uri="{D42A27DB-BD31-4B8C-83A1-F6EECF244321}">
                <p14:modId xmlns:p14="http://schemas.microsoft.com/office/powerpoint/2010/main" val="1191439100"/>
              </p:ext>
            </p:extLst>
          </p:nvPr>
        </p:nvGraphicFramePr>
        <p:xfrm>
          <a:off x="6308719" y="2655023"/>
          <a:ext cx="279400" cy="307975"/>
        </p:xfrm>
        <a:graphic>
          <a:graphicData uri="http://schemas.openxmlformats.org/presentationml/2006/ole">
            <mc:AlternateContent xmlns:mc="http://schemas.openxmlformats.org/markup-compatibility/2006">
              <mc:Choice xmlns:v="urn:schemas-microsoft-com:vml" Requires="v">
                <p:oleObj spid="_x0000_s601382" name="Equation" r:id="rId6" imgW="127000" imgH="139700" progId="Equation.3">
                  <p:embed/>
                </p:oleObj>
              </mc:Choice>
              <mc:Fallback>
                <p:oleObj name="Equation" r:id="rId6" imgW="127000" imgH="139700" progId="Equation.3">
                  <p:embed/>
                  <p:pic>
                    <p:nvPicPr>
                      <p:cNvPr id="0" name=""/>
                      <p:cNvPicPr/>
                      <p:nvPr/>
                    </p:nvPicPr>
                    <p:blipFill>
                      <a:blip r:embed="rId7"/>
                      <a:stretch>
                        <a:fillRect/>
                      </a:stretch>
                    </p:blipFill>
                    <p:spPr>
                      <a:xfrm>
                        <a:off x="6308719" y="2655023"/>
                        <a:ext cx="279400" cy="307975"/>
                      </a:xfrm>
                      <a:prstGeom prst="rect">
                        <a:avLst/>
                      </a:prstGeom>
                    </p:spPr>
                  </p:pic>
                </p:oleObj>
              </mc:Fallback>
            </mc:AlternateContent>
          </a:graphicData>
        </a:graphic>
      </p:graphicFrame>
      <p:grpSp>
        <p:nvGrpSpPr>
          <p:cNvPr id="22" name="Group 21"/>
          <p:cNvGrpSpPr>
            <a:grpSpLocks noChangeAspect="1"/>
          </p:cNvGrpSpPr>
          <p:nvPr/>
        </p:nvGrpSpPr>
        <p:grpSpPr>
          <a:xfrm>
            <a:off x="6040812" y="4309168"/>
            <a:ext cx="457200" cy="489694"/>
            <a:chOff x="1433513" y="2006411"/>
            <a:chExt cx="548640" cy="587061"/>
          </a:xfrm>
        </p:grpSpPr>
        <p:sp>
          <p:nvSpPr>
            <p:cNvPr id="23" name="Oval 22"/>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4" name="TextBox 23"/>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28" name="Straight Arrow Connector 27"/>
          <p:cNvCxnSpPr/>
          <p:nvPr/>
        </p:nvCxnSpPr>
        <p:spPr>
          <a:xfrm>
            <a:off x="6260876" y="4789142"/>
            <a:ext cx="3344" cy="273749"/>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498013" y="4581762"/>
            <a:ext cx="56072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133342276"/>
              </p:ext>
            </p:extLst>
          </p:nvPr>
        </p:nvGraphicFramePr>
        <p:xfrm>
          <a:off x="7060058" y="4427004"/>
          <a:ext cx="279400" cy="307975"/>
        </p:xfrm>
        <a:graphic>
          <a:graphicData uri="http://schemas.openxmlformats.org/presentationml/2006/ole">
            <mc:AlternateContent xmlns:mc="http://schemas.openxmlformats.org/markup-compatibility/2006">
              <mc:Choice xmlns:v="urn:schemas-microsoft-com:vml" Requires="v">
                <p:oleObj spid="_x0000_s601383" name="Equation" r:id="rId8" imgW="127000" imgH="139700" progId="Equation.3">
                  <p:embed/>
                </p:oleObj>
              </mc:Choice>
              <mc:Fallback>
                <p:oleObj name="Equation" r:id="rId8" imgW="127000" imgH="139700" progId="Equation.3">
                  <p:embed/>
                  <p:pic>
                    <p:nvPicPr>
                      <p:cNvPr id="0" name=""/>
                      <p:cNvPicPr/>
                      <p:nvPr/>
                    </p:nvPicPr>
                    <p:blipFill>
                      <a:blip r:embed="rId9"/>
                      <a:stretch>
                        <a:fillRect/>
                      </a:stretch>
                    </p:blipFill>
                    <p:spPr>
                      <a:xfrm>
                        <a:off x="7060058" y="4427004"/>
                        <a:ext cx="279400" cy="307975"/>
                      </a:xfrm>
                      <a:prstGeom prst="rect">
                        <a:avLst/>
                      </a:prstGeom>
                    </p:spPr>
                  </p:pic>
                </p:oleObj>
              </mc:Fallback>
            </mc:AlternateContent>
          </a:graphicData>
        </a:graphic>
      </p:graphicFrame>
      <p:sp>
        <p:nvSpPr>
          <p:cNvPr id="33" name="TextBox 32"/>
          <p:cNvSpPr txBox="1"/>
          <p:nvPr/>
        </p:nvSpPr>
        <p:spPr>
          <a:xfrm>
            <a:off x="7351670" y="4378295"/>
            <a:ext cx="1484885" cy="369332"/>
          </a:xfrm>
          <a:prstGeom prst="rect">
            <a:avLst/>
          </a:prstGeom>
          <a:noFill/>
        </p:spPr>
        <p:txBody>
          <a:bodyPr wrap="square" rtlCol="0">
            <a:spAutoFit/>
          </a:bodyPr>
          <a:lstStyle/>
          <a:p>
            <a:r>
              <a:rPr lang="en-US" dirty="0" smtClean="0"/>
              <a:t>Sensor noise</a:t>
            </a:r>
            <a:endParaRPr lang="en-US" dirty="0"/>
          </a:p>
        </p:txBody>
      </p:sp>
      <p:graphicFrame>
        <p:nvGraphicFramePr>
          <p:cNvPr id="40" name="Object 39"/>
          <p:cNvGraphicFramePr>
            <a:graphicFrameLocks noChangeAspect="1"/>
          </p:cNvGraphicFramePr>
          <p:nvPr>
            <p:extLst>
              <p:ext uri="{D42A27DB-BD31-4B8C-83A1-F6EECF244321}">
                <p14:modId xmlns:p14="http://schemas.microsoft.com/office/powerpoint/2010/main" val="2707846012"/>
              </p:ext>
            </p:extLst>
          </p:nvPr>
        </p:nvGraphicFramePr>
        <p:xfrm>
          <a:off x="1952625" y="3705225"/>
          <a:ext cx="306388" cy="447675"/>
        </p:xfrm>
        <a:graphic>
          <a:graphicData uri="http://schemas.openxmlformats.org/presentationml/2006/ole">
            <mc:AlternateContent xmlns:mc="http://schemas.openxmlformats.org/markup-compatibility/2006">
              <mc:Choice xmlns:v="urn:schemas-microsoft-com:vml" Requires="v">
                <p:oleObj spid="_x0000_s601384" name="Equation" r:id="rId10" imgW="139700" imgH="203200" progId="Equation.3">
                  <p:embed/>
                </p:oleObj>
              </mc:Choice>
              <mc:Fallback>
                <p:oleObj name="Equation" r:id="rId10" imgW="139700" imgH="203200" progId="Equation.3">
                  <p:embed/>
                  <p:pic>
                    <p:nvPicPr>
                      <p:cNvPr id="0" name=""/>
                      <p:cNvPicPr/>
                      <p:nvPr/>
                    </p:nvPicPr>
                    <p:blipFill>
                      <a:blip r:embed="rId11"/>
                      <a:stretch>
                        <a:fillRect/>
                      </a:stretch>
                    </p:blipFill>
                    <p:spPr>
                      <a:xfrm>
                        <a:off x="1952625" y="3705225"/>
                        <a:ext cx="306388" cy="447675"/>
                      </a:xfrm>
                      <a:prstGeom prst="rect">
                        <a:avLst/>
                      </a:prstGeom>
                    </p:spPr>
                  </p:pic>
                </p:oleObj>
              </mc:Fallback>
            </mc:AlternateContent>
          </a:graphicData>
        </a:graphic>
      </p:graphicFrame>
      <p:sp>
        <p:nvSpPr>
          <p:cNvPr id="31" name="Rectangle 30"/>
          <p:cNvSpPr/>
          <p:nvPr/>
        </p:nvSpPr>
        <p:spPr>
          <a:xfrm>
            <a:off x="5844634" y="3501880"/>
            <a:ext cx="825308"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Sensor</a:t>
            </a:r>
            <a:endParaRPr lang="en-US" dirty="0">
              <a:solidFill>
                <a:schemeClr val="tx1"/>
              </a:solidFill>
            </a:endParaRPr>
          </a:p>
        </p:txBody>
      </p:sp>
    </p:spTree>
    <p:extLst>
      <p:ext uri="{BB962C8B-B14F-4D97-AF65-F5344CB8AC3E}">
        <p14:creationId xmlns:p14="http://schemas.microsoft.com/office/powerpoint/2010/main" val="352274103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3"/>
            <a:ext cx="8229600" cy="1143000"/>
          </a:xfrm>
        </p:spPr>
        <p:txBody>
          <a:bodyPr>
            <a:noAutofit/>
          </a:bodyPr>
          <a:lstStyle/>
          <a:p>
            <a:r>
              <a:rPr lang="en-US" sz="3200" dirty="0" smtClean="0"/>
              <a:t>Stage 1 of 1-stage of in-vacuum isolation table</a:t>
            </a:r>
            <a:br>
              <a:rPr lang="en-US" sz="3200" dirty="0" smtClean="0"/>
            </a:br>
            <a:r>
              <a:rPr lang="en-US" sz="3200" dirty="0" smtClean="0"/>
              <a:t>(HAM-ISI)</a:t>
            </a:r>
            <a:endParaRPr lang="en-US" sz="3200" dirty="0"/>
          </a:p>
        </p:txBody>
      </p:sp>
      <p:sp>
        <p:nvSpPr>
          <p:cNvPr id="5" name="Rectangle 4"/>
          <p:cNvSpPr/>
          <p:nvPr/>
        </p:nvSpPr>
        <p:spPr>
          <a:xfrm>
            <a:off x="3541583" y="1293880"/>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g</a:t>
            </a:r>
            <a:r>
              <a:rPr lang="en-US" dirty="0" smtClean="0">
                <a:solidFill>
                  <a:schemeClr val="tx1"/>
                </a:solidFill>
              </a:rPr>
              <a:t>: Stage 0 to stage 1</a:t>
            </a:r>
            <a:endParaRPr lang="en-US" dirty="0">
              <a:solidFill>
                <a:schemeClr val="tx1"/>
              </a:solidFill>
            </a:endParaRPr>
          </a:p>
        </p:txBody>
      </p:sp>
      <p:sp>
        <p:nvSpPr>
          <p:cNvPr id="6" name="Rectangle 5"/>
          <p:cNvSpPr/>
          <p:nvPr/>
        </p:nvSpPr>
        <p:spPr>
          <a:xfrm>
            <a:off x="3541583" y="2227732"/>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a</a:t>
            </a:r>
            <a:r>
              <a:rPr lang="en-US" dirty="0" smtClean="0">
                <a:solidFill>
                  <a:schemeClr val="tx1"/>
                </a:solidFill>
              </a:rPr>
              <a:t>: </a:t>
            </a:r>
            <a:r>
              <a:rPr lang="en-US" dirty="0">
                <a:solidFill>
                  <a:schemeClr val="tx1"/>
                </a:solidFill>
              </a:rPr>
              <a:t>Actuation </a:t>
            </a:r>
            <a:r>
              <a:rPr lang="en-US" dirty="0" smtClean="0">
                <a:solidFill>
                  <a:schemeClr val="tx1"/>
                </a:solidFill>
              </a:rPr>
              <a:t>to stage 1</a:t>
            </a:r>
            <a:endParaRPr lang="en-US" dirty="0">
              <a:solidFill>
                <a:schemeClr val="tx1"/>
              </a:solidFill>
            </a:endParaRPr>
          </a:p>
        </p:txBody>
      </p:sp>
      <p:sp>
        <p:nvSpPr>
          <p:cNvPr id="8" name="Rectangle 7"/>
          <p:cNvSpPr/>
          <p:nvPr/>
        </p:nvSpPr>
        <p:spPr>
          <a:xfrm>
            <a:off x="3541583" y="4214386"/>
            <a:ext cx="1286030"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 Isolation</a:t>
            </a:r>
            <a:endParaRPr lang="en-US" dirty="0">
              <a:solidFill>
                <a:schemeClr val="tx1"/>
              </a:solidFill>
            </a:endParaRPr>
          </a:p>
        </p:txBody>
      </p:sp>
      <p:sp>
        <p:nvSpPr>
          <p:cNvPr id="9" name="Rectangle 8"/>
          <p:cNvSpPr/>
          <p:nvPr/>
        </p:nvSpPr>
        <p:spPr>
          <a:xfrm>
            <a:off x="5319049" y="1490427"/>
            <a:ext cx="447523" cy="128475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25" name="TextBox 24"/>
          <p:cNvSpPr txBox="1"/>
          <p:nvPr/>
        </p:nvSpPr>
        <p:spPr>
          <a:xfrm>
            <a:off x="1697041" y="1209198"/>
            <a:ext cx="1484885" cy="369332"/>
          </a:xfrm>
          <a:prstGeom prst="rect">
            <a:avLst/>
          </a:prstGeom>
          <a:noFill/>
        </p:spPr>
        <p:txBody>
          <a:bodyPr wrap="square" rtlCol="0">
            <a:spAutoFit/>
          </a:bodyPr>
          <a:lstStyle/>
          <a:p>
            <a:r>
              <a:rPr lang="en-US" dirty="0" smtClean="0"/>
              <a:t>Stage 0 =</a:t>
            </a:r>
            <a:endParaRPr lang="en-US" dirty="0"/>
          </a:p>
        </p:txBody>
      </p:sp>
      <p:cxnSp>
        <p:nvCxnSpPr>
          <p:cNvPr id="27" name="Straight Arrow Connector 26"/>
          <p:cNvCxnSpPr>
            <a:endCxn id="5" idx="1"/>
          </p:cNvCxnSpPr>
          <p:nvPr/>
        </p:nvCxnSpPr>
        <p:spPr>
          <a:xfrm flipV="1">
            <a:off x="1337500" y="1629523"/>
            <a:ext cx="2204083" cy="302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24" idx="0"/>
          </p:cNvCxnSpPr>
          <p:nvPr/>
        </p:nvCxnSpPr>
        <p:spPr>
          <a:xfrm>
            <a:off x="6255020" y="3415642"/>
            <a:ext cx="3344" cy="380664"/>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 idx="3"/>
          </p:cNvCxnSpPr>
          <p:nvPr/>
        </p:nvCxnSpPr>
        <p:spPr>
          <a:xfrm flipH="1">
            <a:off x="4827613" y="4546230"/>
            <a:ext cx="142958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a:endCxn id="8" idx="1"/>
          </p:cNvCxnSpPr>
          <p:nvPr/>
        </p:nvCxnSpPr>
        <p:spPr>
          <a:xfrm>
            <a:off x="2280728" y="4550029"/>
            <a:ext cx="1260855"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a:endCxn id="6" idx="1"/>
          </p:cNvCxnSpPr>
          <p:nvPr/>
        </p:nvCxnSpPr>
        <p:spPr>
          <a:xfrm flipV="1">
            <a:off x="2280728" y="2563375"/>
            <a:ext cx="1260855" cy="77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2280728" y="2571140"/>
            <a:ext cx="0" cy="197509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4977563" y="1629523"/>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4977563" y="2561870"/>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6252606" y="2191099"/>
            <a:ext cx="2414" cy="78496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5766572" y="2191099"/>
            <a:ext cx="486034"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22033EDB-169B-9A40-BDA9-44EE0641E66E}" type="slidenum">
              <a:rPr lang="en-US" smtClean="0"/>
              <a:t>76</a:t>
            </a:fld>
            <a:endParaRPr lang="en-US"/>
          </a:p>
        </p:txBody>
      </p:sp>
      <p:graphicFrame>
        <p:nvGraphicFramePr>
          <p:cNvPr id="61" name="Object 60"/>
          <p:cNvGraphicFramePr>
            <a:graphicFrameLocks noChangeAspect="1"/>
          </p:cNvGraphicFramePr>
          <p:nvPr>
            <p:extLst>
              <p:ext uri="{D42A27DB-BD31-4B8C-83A1-F6EECF244321}">
                <p14:modId xmlns:p14="http://schemas.microsoft.com/office/powerpoint/2010/main" val="2533056497"/>
              </p:ext>
            </p:extLst>
          </p:nvPr>
        </p:nvGraphicFramePr>
        <p:xfrm>
          <a:off x="2631057" y="1165945"/>
          <a:ext cx="392113" cy="503238"/>
        </p:xfrm>
        <a:graphic>
          <a:graphicData uri="http://schemas.openxmlformats.org/presentationml/2006/ole">
            <mc:AlternateContent xmlns:mc="http://schemas.openxmlformats.org/markup-compatibility/2006">
              <mc:Choice xmlns:v="urn:schemas-microsoft-com:vml" Requires="v">
                <p:oleObj spid="_x0000_s604495" name="Equation" r:id="rId4" imgW="177800" imgH="228600" progId="Equation.3">
                  <p:embed/>
                </p:oleObj>
              </mc:Choice>
              <mc:Fallback>
                <p:oleObj name="Equation" r:id="rId4" imgW="177800" imgH="228600" progId="Equation.3">
                  <p:embed/>
                  <p:pic>
                    <p:nvPicPr>
                      <p:cNvPr id="0" name=""/>
                      <p:cNvPicPr/>
                      <p:nvPr/>
                    </p:nvPicPr>
                    <p:blipFill>
                      <a:blip r:embed="rId5"/>
                      <a:stretch>
                        <a:fillRect/>
                      </a:stretch>
                    </p:blipFill>
                    <p:spPr>
                      <a:xfrm>
                        <a:off x="2631057" y="1165945"/>
                        <a:ext cx="392113" cy="503238"/>
                      </a:xfrm>
                      <a:prstGeom prst="rect">
                        <a:avLst/>
                      </a:prstGeom>
                    </p:spPr>
                  </p:pic>
                </p:oleObj>
              </mc:Fallback>
            </mc:AlternateContent>
          </a:graphicData>
        </a:graphic>
      </p:graphicFrame>
      <p:graphicFrame>
        <p:nvGraphicFramePr>
          <p:cNvPr id="81" name="Object 80"/>
          <p:cNvGraphicFramePr>
            <a:graphicFrameLocks noChangeAspect="1"/>
          </p:cNvGraphicFramePr>
          <p:nvPr>
            <p:extLst>
              <p:ext uri="{D42A27DB-BD31-4B8C-83A1-F6EECF244321}">
                <p14:modId xmlns:p14="http://schemas.microsoft.com/office/powerpoint/2010/main" val="1946360725"/>
              </p:ext>
            </p:extLst>
          </p:nvPr>
        </p:nvGraphicFramePr>
        <p:xfrm>
          <a:off x="6308719" y="2142161"/>
          <a:ext cx="279400" cy="307975"/>
        </p:xfrm>
        <a:graphic>
          <a:graphicData uri="http://schemas.openxmlformats.org/presentationml/2006/ole">
            <mc:AlternateContent xmlns:mc="http://schemas.openxmlformats.org/markup-compatibility/2006">
              <mc:Choice xmlns:v="urn:schemas-microsoft-com:vml" Requires="v">
                <p:oleObj spid="_x0000_s604496" name="Equation" r:id="rId6" imgW="127000" imgH="139700" progId="Equation.3">
                  <p:embed/>
                </p:oleObj>
              </mc:Choice>
              <mc:Fallback>
                <p:oleObj name="Equation" r:id="rId6" imgW="127000" imgH="139700" progId="Equation.3">
                  <p:embed/>
                  <p:pic>
                    <p:nvPicPr>
                      <p:cNvPr id="0" name=""/>
                      <p:cNvPicPr/>
                      <p:nvPr/>
                    </p:nvPicPr>
                    <p:blipFill>
                      <a:blip r:embed="rId7"/>
                      <a:stretch>
                        <a:fillRect/>
                      </a:stretch>
                    </p:blipFill>
                    <p:spPr>
                      <a:xfrm>
                        <a:off x="6308719" y="2142161"/>
                        <a:ext cx="279400" cy="307975"/>
                      </a:xfrm>
                      <a:prstGeom prst="rect">
                        <a:avLst/>
                      </a:prstGeom>
                    </p:spPr>
                  </p:pic>
                </p:oleObj>
              </mc:Fallback>
            </mc:AlternateContent>
          </a:graphicData>
        </a:graphic>
      </p:graphicFrame>
      <p:grpSp>
        <p:nvGrpSpPr>
          <p:cNvPr id="22" name="Group 21"/>
          <p:cNvGrpSpPr>
            <a:grpSpLocks noChangeAspect="1"/>
          </p:cNvGrpSpPr>
          <p:nvPr/>
        </p:nvGrpSpPr>
        <p:grpSpPr>
          <a:xfrm>
            <a:off x="6040812" y="3796306"/>
            <a:ext cx="457200" cy="489694"/>
            <a:chOff x="1433513" y="2006411"/>
            <a:chExt cx="548640" cy="587061"/>
          </a:xfrm>
        </p:grpSpPr>
        <p:sp>
          <p:nvSpPr>
            <p:cNvPr id="23" name="Oval 22"/>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4" name="TextBox 23"/>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28" name="Straight Arrow Connector 27"/>
          <p:cNvCxnSpPr/>
          <p:nvPr/>
        </p:nvCxnSpPr>
        <p:spPr>
          <a:xfrm>
            <a:off x="6260876" y="4276280"/>
            <a:ext cx="3344" cy="273749"/>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498013" y="4068900"/>
            <a:ext cx="56072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544875113"/>
              </p:ext>
            </p:extLst>
          </p:nvPr>
        </p:nvGraphicFramePr>
        <p:xfrm>
          <a:off x="7060058" y="3914142"/>
          <a:ext cx="279400" cy="307975"/>
        </p:xfrm>
        <a:graphic>
          <a:graphicData uri="http://schemas.openxmlformats.org/presentationml/2006/ole">
            <mc:AlternateContent xmlns:mc="http://schemas.openxmlformats.org/markup-compatibility/2006">
              <mc:Choice xmlns:v="urn:schemas-microsoft-com:vml" Requires="v">
                <p:oleObj spid="_x0000_s604497" name="Equation" r:id="rId8" imgW="127000" imgH="139700" progId="Equation.3">
                  <p:embed/>
                </p:oleObj>
              </mc:Choice>
              <mc:Fallback>
                <p:oleObj name="Equation" r:id="rId8" imgW="127000" imgH="139700" progId="Equation.3">
                  <p:embed/>
                  <p:pic>
                    <p:nvPicPr>
                      <p:cNvPr id="0" name=""/>
                      <p:cNvPicPr/>
                      <p:nvPr/>
                    </p:nvPicPr>
                    <p:blipFill>
                      <a:blip r:embed="rId9"/>
                      <a:stretch>
                        <a:fillRect/>
                      </a:stretch>
                    </p:blipFill>
                    <p:spPr>
                      <a:xfrm>
                        <a:off x="7060058" y="3914142"/>
                        <a:ext cx="279400" cy="307975"/>
                      </a:xfrm>
                      <a:prstGeom prst="rect">
                        <a:avLst/>
                      </a:prstGeom>
                    </p:spPr>
                  </p:pic>
                </p:oleObj>
              </mc:Fallback>
            </mc:AlternateContent>
          </a:graphicData>
        </a:graphic>
      </p:graphicFrame>
      <p:sp>
        <p:nvSpPr>
          <p:cNvPr id="33" name="TextBox 32"/>
          <p:cNvSpPr txBox="1"/>
          <p:nvPr/>
        </p:nvSpPr>
        <p:spPr>
          <a:xfrm>
            <a:off x="7351670" y="3865433"/>
            <a:ext cx="1484885" cy="369332"/>
          </a:xfrm>
          <a:prstGeom prst="rect">
            <a:avLst/>
          </a:prstGeom>
          <a:noFill/>
        </p:spPr>
        <p:txBody>
          <a:bodyPr wrap="square" rtlCol="0">
            <a:spAutoFit/>
          </a:bodyPr>
          <a:lstStyle/>
          <a:p>
            <a:r>
              <a:rPr lang="en-US" dirty="0" smtClean="0"/>
              <a:t>Sensor noise</a:t>
            </a:r>
            <a:endParaRPr lang="en-US" dirty="0"/>
          </a:p>
        </p:txBody>
      </p:sp>
      <p:graphicFrame>
        <p:nvGraphicFramePr>
          <p:cNvPr id="40" name="Object 39"/>
          <p:cNvGraphicFramePr>
            <a:graphicFrameLocks noChangeAspect="1"/>
          </p:cNvGraphicFramePr>
          <p:nvPr>
            <p:extLst>
              <p:ext uri="{D42A27DB-BD31-4B8C-83A1-F6EECF244321}">
                <p14:modId xmlns:p14="http://schemas.microsoft.com/office/powerpoint/2010/main" val="814651421"/>
              </p:ext>
            </p:extLst>
          </p:nvPr>
        </p:nvGraphicFramePr>
        <p:xfrm>
          <a:off x="1952625" y="3192363"/>
          <a:ext cx="306388" cy="447675"/>
        </p:xfrm>
        <a:graphic>
          <a:graphicData uri="http://schemas.openxmlformats.org/presentationml/2006/ole">
            <mc:AlternateContent xmlns:mc="http://schemas.openxmlformats.org/markup-compatibility/2006">
              <mc:Choice xmlns:v="urn:schemas-microsoft-com:vml" Requires="v">
                <p:oleObj spid="_x0000_s604498" name="Equation" r:id="rId10" imgW="139700" imgH="203200" progId="Equation.3">
                  <p:embed/>
                </p:oleObj>
              </mc:Choice>
              <mc:Fallback>
                <p:oleObj name="Equation" r:id="rId10" imgW="139700" imgH="203200" progId="Equation.3">
                  <p:embed/>
                  <p:pic>
                    <p:nvPicPr>
                      <p:cNvPr id="0" name=""/>
                      <p:cNvPicPr/>
                      <p:nvPr/>
                    </p:nvPicPr>
                    <p:blipFill>
                      <a:blip r:embed="rId11"/>
                      <a:stretch>
                        <a:fillRect/>
                      </a:stretch>
                    </p:blipFill>
                    <p:spPr>
                      <a:xfrm>
                        <a:off x="1952625" y="3192363"/>
                        <a:ext cx="306388" cy="4476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043800862"/>
              </p:ext>
            </p:extLst>
          </p:nvPr>
        </p:nvGraphicFramePr>
        <p:xfrm>
          <a:off x="764412" y="5421320"/>
          <a:ext cx="1146175" cy="503237"/>
        </p:xfrm>
        <a:graphic>
          <a:graphicData uri="http://schemas.openxmlformats.org/presentationml/2006/ole">
            <mc:AlternateContent xmlns:mc="http://schemas.openxmlformats.org/markup-compatibility/2006">
              <mc:Choice xmlns:v="urn:schemas-microsoft-com:vml" Requires="v">
                <p:oleObj spid="_x0000_s604499" name="Equation" r:id="rId12" imgW="520700" imgH="228600" progId="Equation.3">
                  <p:embed/>
                </p:oleObj>
              </mc:Choice>
              <mc:Fallback>
                <p:oleObj name="Equation" r:id="rId12" imgW="520700" imgH="228600" progId="Equation.3">
                  <p:embed/>
                  <p:pic>
                    <p:nvPicPr>
                      <p:cNvPr id="0" name=""/>
                      <p:cNvPicPr/>
                      <p:nvPr/>
                    </p:nvPicPr>
                    <p:blipFill>
                      <a:blip r:embed="rId13"/>
                      <a:stretch>
                        <a:fillRect/>
                      </a:stretch>
                    </p:blipFill>
                    <p:spPr>
                      <a:xfrm>
                        <a:off x="764412" y="5421320"/>
                        <a:ext cx="1146175" cy="503237"/>
                      </a:xfrm>
                      <a:prstGeom prst="rect">
                        <a:avLst/>
                      </a:prstGeom>
                    </p:spPr>
                  </p:pic>
                </p:oleObj>
              </mc:Fallback>
            </mc:AlternateContent>
          </a:graphicData>
        </a:graphic>
      </p:graphicFrame>
      <p:sp>
        <p:nvSpPr>
          <p:cNvPr id="4" name="TextBox 3"/>
          <p:cNvSpPr txBox="1"/>
          <p:nvPr/>
        </p:nvSpPr>
        <p:spPr>
          <a:xfrm flipH="1">
            <a:off x="374230" y="4996288"/>
            <a:ext cx="5743070" cy="461665"/>
          </a:xfrm>
          <a:prstGeom prst="rect">
            <a:avLst/>
          </a:prstGeom>
          <a:noFill/>
        </p:spPr>
        <p:txBody>
          <a:bodyPr wrap="square" rtlCol="0">
            <a:spAutoFit/>
          </a:bodyPr>
          <a:lstStyle/>
          <a:p>
            <a:pPr marL="342900" indent="-342900">
              <a:buFont typeface="Arial"/>
              <a:buChar char="•"/>
            </a:pPr>
            <a:r>
              <a:rPr lang="en-US" sz="2400" dirty="0" smtClean="0"/>
              <a:t>Uncontrolled TF from ground to stage 1</a:t>
            </a:r>
            <a:endParaRPr lang="en-US" sz="2400" dirty="0"/>
          </a:p>
        </p:txBody>
      </p:sp>
      <p:cxnSp>
        <p:nvCxnSpPr>
          <p:cNvPr id="34" name="Straight Connector 33"/>
          <p:cNvCxnSpPr/>
          <p:nvPr/>
        </p:nvCxnSpPr>
        <p:spPr>
          <a:xfrm flipV="1">
            <a:off x="3685875" y="4276280"/>
            <a:ext cx="1030310" cy="5871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3685875" y="4276280"/>
            <a:ext cx="1030310" cy="5871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5844634" y="2986990"/>
            <a:ext cx="825308"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Sensor</a:t>
            </a:r>
            <a:endParaRPr lang="en-US" dirty="0">
              <a:solidFill>
                <a:schemeClr val="tx1"/>
              </a:solidFill>
            </a:endParaRPr>
          </a:p>
        </p:txBody>
      </p:sp>
    </p:spTree>
    <p:extLst>
      <p:ext uri="{BB962C8B-B14F-4D97-AF65-F5344CB8AC3E}">
        <p14:creationId xmlns:p14="http://schemas.microsoft.com/office/powerpoint/2010/main" val="101503517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3"/>
            <a:ext cx="8229600" cy="1143000"/>
          </a:xfrm>
        </p:spPr>
        <p:txBody>
          <a:bodyPr>
            <a:noAutofit/>
          </a:bodyPr>
          <a:lstStyle/>
          <a:p>
            <a:r>
              <a:rPr lang="en-US" sz="3200" dirty="0" smtClean="0"/>
              <a:t>Stage 1 of 1-stage of in-vacuum isolation table</a:t>
            </a:r>
            <a:br>
              <a:rPr lang="en-US" sz="3200" dirty="0" smtClean="0"/>
            </a:br>
            <a:r>
              <a:rPr lang="en-US" sz="3200" dirty="0" smtClean="0"/>
              <a:t>(HAM-ISI)</a:t>
            </a:r>
            <a:endParaRPr lang="en-US" sz="3200" dirty="0"/>
          </a:p>
        </p:txBody>
      </p:sp>
      <p:sp>
        <p:nvSpPr>
          <p:cNvPr id="5" name="Rectangle 4"/>
          <p:cNvSpPr/>
          <p:nvPr/>
        </p:nvSpPr>
        <p:spPr>
          <a:xfrm>
            <a:off x="3541583" y="1293880"/>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g</a:t>
            </a:r>
            <a:r>
              <a:rPr lang="en-US" dirty="0" smtClean="0">
                <a:solidFill>
                  <a:schemeClr val="tx1"/>
                </a:solidFill>
              </a:rPr>
              <a:t>: Stage 0 to stage 1</a:t>
            </a:r>
            <a:endParaRPr lang="en-US" dirty="0">
              <a:solidFill>
                <a:schemeClr val="tx1"/>
              </a:solidFill>
            </a:endParaRPr>
          </a:p>
        </p:txBody>
      </p:sp>
      <p:sp>
        <p:nvSpPr>
          <p:cNvPr id="6" name="Rectangle 5"/>
          <p:cNvSpPr/>
          <p:nvPr/>
        </p:nvSpPr>
        <p:spPr>
          <a:xfrm>
            <a:off x="3541583" y="2227732"/>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a</a:t>
            </a:r>
            <a:r>
              <a:rPr lang="en-US" dirty="0" smtClean="0">
                <a:solidFill>
                  <a:schemeClr val="tx1"/>
                </a:solidFill>
              </a:rPr>
              <a:t>: </a:t>
            </a:r>
            <a:r>
              <a:rPr lang="en-US" dirty="0">
                <a:solidFill>
                  <a:schemeClr val="tx1"/>
                </a:solidFill>
              </a:rPr>
              <a:t>Actuation </a:t>
            </a:r>
            <a:r>
              <a:rPr lang="en-US" dirty="0" smtClean="0">
                <a:solidFill>
                  <a:schemeClr val="tx1"/>
                </a:solidFill>
              </a:rPr>
              <a:t>to stage 1</a:t>
            </a:r>
            <a:endParaRPr lang="en-US" dirty="0">
              <a:solidFill>
                <a:schemeClr val="tx1"/>
              </a:solidFill>
            </a:endParaRPr>
          </a:p>
        </p:txBody>
      </p:sp>
      <p:sp>
        <p:nvSpPr>
          <p:cNvPr id="8" name="Rectangle 7"/>
          <p:cNvSpPr/>
          <p:nvPr/>
        </p:nvSpPr>
        <p:spPr>
          <a:xfrm>
            <a:off x="3541583" y="4214386"/>
            <a:ext cx="1286030"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 Isolation</a:t>
            </a:r>
            <a:endParaRPr lang="en-US" dirty="0">
              <a:solidFill>
                <a:schemeClr val="tx1"/>
              </a:solidFill>
            </a:endParaRPr>
          </a:p>
        </p:txBody>
      </p:sp>
      <p:sp>
        <p:nvSpPr>
          <p:cNvPr id="9" name="Rectangle 8"/>
          <p:cNvSpPr/>
          <p:nvPr/>
        </p:nvSpPr>
        <p:spPr>
          <a:xfrm>
            <a:off x="5319049" y="1490427"/>
            <a:ext cx="447523" cy="128475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25" name="TextBox 24"/>
          <p:cNvSpPr txBox="1"/>
          <p:nvPr/>
        </p:nvSpPr>
        <p:spPr>
          <a:xfrm>
            <a:off x="1697041" y="1209198"/>
            <a:ext cx="1484885" cy="369332"/>
          </a:xfrm>
          <a:prstGeom prst="rect">
            <a:avLst/>
          </a:prstGeom>
          <a:noFill/>
        </p:spPr>
        <p:txBody>
          <a:bodyPr wrap="square" rtlCol="0">
            <a:spAutoFit/>
          </a:bodyPr>
          <a:lstStyle/>
          <a:p>
            <a:r>
              <a:rPr lang="en-US" dirty="0" smtClean="0"/>
              <a:t>Stage 0 =</a:t>
            </a:r>
            <a:endParaRPr lang="en-US" dirty="0"/>
          </a:p>
        </p:txBody>
      </p:sp>
      <p:cxnSp>
        <p:nvCxnSpPr>
          <p:cNvPr id="27" name="Straight Arrow Connector 26"/>
          <p:cNvCxnSpPr>
            <a:endCxn id="5" idx="1"/>
          </p:cNvCxnSpPr>
          <p:nvPr/>
        </p:nvCxnSpPr>
        <p:spPr>
          <a:xfrm flipV="1">
            <a:off x="1337500" y="1629523"/>
            <a:ext cx="2204083" cy="302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24" idx="0"/>
          </p:cNvCxnSpPr>
          <p:nvPr/>
        </p:nvCxnSpPr>
        <p:spPr>
          <a:xfrm>
            <a:off x="6255020" y="3415642"/>
            <a:ext cx="3344" cy="380664"/>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 idx="3"/>
          </p:cNvCxnSpPr>
          <p:nvPr/>
        </p:nvCxnSpPr>
        <p:spPr>
          <a:xfrm flipH="1">
            <a:off x="4827613" y="4546230"/>
            <a:ext cx="142958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a:endCxn id="8" idx="1"/>
          </p:cNvCxnSpPr>
          <p:nvPr/>
        </p:nvCxnSpPr>
        <p:spPr>
          <a:xfrm>
            <a:off x="2280728" y="4550029"/>
            <a:ext cx="1260855"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a:endCxn id="6" idx="1"/>
          </p:cNvCxnSpPr>
          <p:nvPr/>
        </p:nvCxnSpPr>
        <p:spPr>
          <a:xfrm flipV="1">
            <a:off x="2280728" y="2563375"/>
            <a:ext cx="1260855" cy="77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2280728" y="2571140"/>
            <a:ext cx="0" cy="197509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4977563" y="1629523"/>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4977563" y="2561870"/>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6252606" y="2191099"/>
            <a:ext cx="2414" cy="78496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5766572" y="2191099"/>
            <a:ext cx="486034"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22033EDB-169B-9A40-BDA9-44EE0641E66E}" type="slidenum">
              <a:rPr lang="en-US" smtClean="0"/>
              <a:t>77</a:t>
            </a:fld>
            <a:endParaRPr lang="en-US"/>
          </a:p>
        </p:txBody>
      </p:sp>
      <p:graphicFrame>
        <p:nvGraphicFramePr>
          <p:cNvPr id="61" name="Object 60"/>
          <p:cNvGraphicFramePr>
            <a:graphicFrameLocks noChangeAspect="1"/>
          </p:cNvGraphicFramePr>
          <p:nvPr>
            <p:extLst>
              <p:ext uri="{D42A27DB-BD31-4B8C-83A1-F6EECF244321}">
                <p14:modId xmlns:p14="http://schemas.microsoft.com/office/powerpoint/2010/main" val="335401396"/>
              </p:ext>
            </p:extLst>
          </p:nvPr>
        </p:nvGraphicFramePr>
        <p:xfrm>
          <a:off x="2631057" y="1165945"/>
          <a:ext cx="392113" cy="503238"/>
        </p:xfrm>
        <a:graphic>
          <a:graphicData uri="http://schemas.openxmlformats.org/presentationml/2006/ole">
            <mc:AlternateContent xmlns:mc="http://schemas.openxmlformats.org/markup-compatibility/2006">
              <mc:Choice xmlns:v="urn:schemas-microsoft-com:vml" Requires="v">
                <p:oleObj spid="_x0000_s609549" name="Equation" r:id="rId4" imgW="177800" imgH="228600" progId="Equation.3">
                  <p:embed/>
                </p:oleObj>
              </mc:Choice>
              <mc:Fallback>
                <p:oleObj name="Equation" r:id="rId4" imgW="177800" imgH="228600" progId="Equation.3">
                  <p:embed/>
                  <p:pic>
                    <p:nvPicPr>
                      <p:cNvPr id="0" name=""/>
                      <p:cNvPicPr/>
                      <p:nvPr/>
                    </p:nvPicPr>
                    <p:blipFill>
                      <a:blip r:embed="rId5"/>
                      <a:stretch>
                        <a:fillRect/>
                      </a:stretch>
                    </p:blipFill>
                    <p:spPr>
                      <a:xfrm>
                        <a:off x="2631057" y="1165945"/>
                        <a:ext cx="392113" cy="503238"/>
                      </a:xfrm>
                      <a:prstGeom prst="rect">
                        <a:avLst/>
                      </a:prstGeom>
                    </p:spPr>
                  </p:pic>
                </p:oleObj>
              </mc:Fallback>
            </mc:AlternateContent>
          </a:graphicData>
        </a:graphic>
      </p:graphicFrame>
      <p:graphicFrame>
        <p:nvGraphicFramePr>
          <p:cNvPr id="81" name="Object 80"/>
          <p:cNvGraphicFramePr>
            <a:graphicFrameLocks noChangeAspect="1"/>
          </p:cNvGraphicFramePr>
          <p:nvPr>
            <p:extLst>
              <p:ext uri="{D42A27DB-BD31-4B8C-83A1-F6EECF244321}">
                <p14:modId xmlns:p14="http://schemas.microsoft.com/office/powerpoint/2010/main" val="3161059546"/>
              </p:ext>
            </p:extLst>
          </p:nvPr>
        </p:nvGraphicFramePr>
        <p:xfrm>
          <a:off x="6308719" y="2142161"/>
          <a:ext cx="279400" cy="307975"/>
        </p:xfrm>
        <a:graphic>
          <a:graphicData uri="http://schemas.openxmlformats.org/presentationml/2006/ole">
            <mc:AlternateContent xmlns:mc="http://schemas.openxmlformats.org/markup-compatibility/2006">
              <mc:Choice xmlns:v="urn:schemas-microsoft-com:vml" Requires="v">
                <p:oleObj spid="_x0000_s609550" name="Equation" r:id="rId6" imgW="127000" imgH="139700" progId="Equation.3">
                  <p:embed/>
                </p:oleObj>
              </mc:Choice>
              <mc:Fallback>
                <p:oleObj name="Equation" r:id="rId6" imgW="127000" imgH="139700" progId="Equation.3">
                  <p:embed/>
                  <p:pic>
                    <p:nvPicPr>
                      <p:cNvPr id="0" name=""/>
                      <p:cNvPicPr/>
                      <p:nvPr/>
                    </p:nvPicPr>
                    <p:blipFill>
                      <a:blip r:embed="rId7"/>
                      <a:stretch>
                        <a:fillRect/>
                      </a:stretch>
                    </p:blipFill>
                    <p:spPr>
                      <a:xfrm>
                        <a:off x="6308719" y="2142161"/>
                        <a:ext cx="279400" cy="307975"/>
                      </a:xfrm>
                      <a:prstGeom prst="rect">
                        <a:avLst/>
                      </a:prstGeom>
                    </p:spPr>
                  </p:pic>
                </p:oleObj>
              </mc:Fallback>
            </mc:AlternateContent>
          </a:graphicData>
        </a:graphic>
      </p:graphicFrame>
      <p:grpSp>
        <p:nvGrpSpPr>
          <p:cNvPr id="22" name="Group 21"/>
          <p:cNvGrpSpPr>
            <a:grpSpLocks noChangeAspect="1"/>
          </p:cNvGrpSpPr>
          <p:nvPr/>
        </p:nvGrpSpPr>
        <p:grpSpPr>
          <a:xfrm>
            <a:off x="6040812" y="3796306"/>
            <a:ext cx="457200" cy="489694"/>
            <a:chOff x="1433513" y="2006411"/>
            <a:chExt cx="548640" cy="587061"/>
          </a:xfrm>
        </p:grpSpPr>
        <p:sp>
          <p:nvSpPr>
            <p:cNvPr id="23" name="Oval 22"/>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4" name="TextBox 23"/>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28" name="Straight Arrow Connector 27"/>
          <p:cNvCxnSpPr/>
          <p:nvPr/>
        </p:nvCxnSpPr>
        <p:spPr>
          <a:xfrm>
            <a:off x="6260876" y="4276280"/>
            <a:ext cx="3344" cy="273749"/>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498013" y="4068900"/>
            <a:ext cx="56072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2562029670"/>
              </p:ext>
            </p:extLst>
          </p:nvPr>
        </p:nvGraphicFramePr>
        <p:xfrm>
          <a:off x="7060058" y="3914142"/>
          <a:ext cx="279400" cy="307975"/>
        </p:xfrm>
        <a:graphic>
          <a:graphicData uri="http://schemas.openxmlformats.org/presentationml/2006/ole">
            <mc:AlternateContent xmlns:mc="http://schemas.openxmlformats.org/markup-compatibility/2006">
              <mc:Choice xmlns:v="urn:schemas-microsoft-com:vml" Requires="v">
                <p:oleObj spid="_x0000_s609551" name="Equation" r:id="rId8" imgW="127000" imgH="139700" progId="Equation.3">
                  <p:embed/>
                </p:oleObj>
              </mc:Choice>
              <mc:Fallback>
                <p:oleObj name="Equation" r:id="rId8" imgW="127000" imgH="139700" progId="Equation.3">
                  <p:embed/>
                  <p:pic>
                    <p:nvPicPr>
                      <p:cNvPr id="0" name=""/>
                      <p:cNvPicPr/>
                      <p:nvPr/>
                    </p:nvPicPr>
                    <p:blipFill>
                      <a:blip r:embed="rId9"/>
                      <a:stretch>
                        <a:fillRect/>
                      </a:stretch>
                    </p:blipFill>
                    <p:spPr>
                      <a:xfrm>
                        <a:off x="7060058" y="3914142"/>
                        <a:ext cx="279400" cy="307975"/>
                      </a:xfrm>
                      <a:prstGeom prst="rect">
                        <a:avLst/>
                      </a:prstGeom>
                    </p:spPr>
                  </p:pic>
                </p:oleObj>
              </mc:Fallback>
            </mc:AlternateContent>
          </a:graphicData>
        </a:graphic>
      </p:graphicFrame>
      <p:sp>
        <p:nvSpPr>
          <p:cNvPr id="33" name="TextBox 32"/>
          <p:cNvSpPr txBox="1"/>
          <p:nvPr/>
        </p:nvSpPr>
        <p:spPr>
          <a:xfrm>
            <a:off x="7351670" y="3865433"/>
            <a:ext cx="1484885" cy="369332"/>
          </a:xfrm>
          <a:prstGeom prst="rect">
            <a:avLst/>
          </a:prstGeom>
          <a:noFill/>
        </p:spPr>
        <p:txBody>
          <a:bodyPr wrap="square" rtlCol="0">
            <a:spAutoFit/>
          </a:bodyPr>
          <a:lstStyle/>
          <a:p>
            <a:r>
              <a:rPr lang="en-US" dirty="0" smtClean="0"/>
              <a:t>Sensor noise</a:t>
            </a:r>
            <a:endParaRPr lang="en-US" dirty="0"/>
          </a:p>
        </p:txBody>
      </p:sp>
      <p:graphicFrame>
        <p:nvGraphicFramePr>
          <p:cNvPr id="40" name="Object 39"/>
          <p:cNvGraphicFramePr>
            <a:graphicFrameLocks noChangeAspect="1"/>
          </p:cNvGraphicFramePr>
          <p:nvPr>
            <p:extLst>
              <p:ext uri="{D42A27DB-BD31-4B8C-83A1-F6EECF244321}">
                <p14:modId xmlns:p14="http://schemas.microsoft.com/office/powerpoint/2010/main" val="2329483812"/>
              </p:ext>
            </p:extLst>
          </p:nvPr>
        </p:nvGraphicFramePr>
        <p:xfrm>
          <a:off x="1952625" y="3192363"/>
          <a:ext cx="306388" cy="447675"/>
        </p:xfrm>
        <a:graphic>
          <a:graphicData uri="http://schemas.openxmlformats.org/presentationml/2006/ole">
            <mc:AlternateContent xmlns:mc="http://schemas.openxmlformats.org/markup-compatibility/2006">
              <mc:Choice xmlns:v="urn:schemas-microsoft-com:vml" Requires="v">
                <p:oleObj spid="_x0000_s609552" name="Equation" r:id="rId10" imgW="139700" imgH="203200" progId="Equation.3">
                  <p:embed/>
                </p:oleObj>
              </mc:Choice>
              <mc:Fallback>
                <p:oleObj name="Equation" r:id="rId10" imgW="139700" imgH="203200" progId="Equation.3">
                  <p:embed/>
                  <p:pic>
                    <p:nvPicPr>
                      <p:cNvPr id="0" name=""/>
                      <p:cNvPicPr/>
                      <p:nvPr/>
                    </p:nvPicPr>
                    <p:blipFill>
                      <a:blip r:embed="rId11"/>
                      <a:stretch>
                        <a:fillRect/>
                      </a:stretch>
                    </p:blipFill>
                    <p:spPr>
                      <a:xfrm>
                        <a:off x="1952625" y="3192363"/>
                        <a:ext cx="306388" cy="4476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201836136"/>
              </p:ext>
            </p:extLst>
          </p:nvPr>
        </p:nvGraphicFramePr>
        <p:xfrm>
          <a:off x="764705" y="5421313"/>
          <a:ext cx="2125663" cy="503237"/>
        </p:xfrm>
        <a:graphic>
          <a:graphicData uri="http://schemas.openxmlformats.org/presentationml/2006/ole">
            <mc:AlternateContent xmlns:mc="http://schemas.openxmlformats.org/markup-compatibility/2006">
              <mc:Choice xmlns:v="urn:schemas-microsoft-com:vml" Requires="v">
                <p:oleObj spid="_x0000_s609553" name="Equation" r:id="rId12" imgW="965200" imgH="228600" progId="Equation.3">
                  <p:embed/>
                </p:oleObj>
              </mc:Choice>
              <mc:Fallback>
                <p:oleObj name="Equation" r:id="rId12" imgW="965200" imgH="228600" progId="Equation.3">
                  <p:embed/>
                  <p:pic>
                    <p:nvPicPr>
                      <p:cNvPr id="0" name=""/>
                      <p:cNvPicPr/>
                      <p:nvPr/>
                    </p:nvPicPr>
                    <p:blipFill>
                      <a:blip r:embed="rId13"/>
                      <a:stretch>
                        <a:fillRect/>
                      </a:stretch>
                    </p:blipFill>
                    <p:spPr>
                      <a:xfrm>
                        <a:off x="764705" y="5421313"/>
                        <a:ext cx="2125663" cy="503237"/>
                      </a:xfrm>
                      <a:prstGeom prst="rect">
                        <a:avLst/>
                      </a:prstGeom>
                    </p:spPr>
                  </p:pic>
                </p:oleObj>
              </mc:Fallback>
            </mc:AlternateContent>
          </a:graphicData>
        </a:graphic>
      </p:graphicFrame>
      <p:sp>
        <p:nvSpPr>
          <p:cNvPr id="4" name="TextBox 3"/>
          <p:cNvSpPr txBox="1"/>
          <p:nvPr/>
        </p:nvSpPr>
        <p:spPr>
          <a:xfrm flipH="1">
            <a:off x="374230" y="4996288"/>
            <a:ext cx="5743070" cy="461665"/>
          </a:xfrm>
          <a:prstGeom prst="rect">
            <a:avLst/>
          </a:prstGeom>
          <a:noFill/>
        </p:spPr>
        <p:txBody>
          <a:bodyPr wrap="square" rtlCol="0">
            <a:spAutoFit/>
          </a:bodyPr>
          <a:lstStyle/>
          <a:p>
            <a:r>
              <a:rPr lang="en-US" sz="2400" dirty="0" smtClean="0"/>
              <a:t>Close loop TF from ground to stage 1</a:t>
            </a:r>
            <a:endParaRPr lang="en-US" sz="2400" dirty="0"/>
          </a:p>
        </p:txBody>
      </p:sp>
      <p:sp>
        <p:nvSpPr>
          <p:cNvPr id="7" name="TextBox 6"/>
          <p:cNvSpPr txBox="1"/>
          <p:nvPr/>
        </p:nvSpPr>
        <p:spPr>
          <a:xfrm>
            <a:off x="3400163" y="5457953"/>
            <a:ext cx="3826814" cy="369332"/>
          </a:xfrm>
          <a:prstGeom prst="rect">
            <a:avLst/>
          </a:prstGeom>
          <a:noFill/>
        </p:spPr>
        <p:txBody>
          <a:bodyPr wrap="none" rtlCol="0">
            <a:spAutoFit/>
          </a:bodyPr>
          <a:lstStyle/>
          <a:p>
            <a:r>
              <a:rPr lang="en-US" dirty="0" smtClean="0"/>
              <a:t>(Ignoring the sensor response for now)</a:t>
            </a:r>
            <a:endParaRPr lang="en-US" dirty="0"/>
          </a:p>
        </p:txBody>
      </p:sp>
      <p:sp>
        <p:nvSpPr>
          <p:cNvPr id="35" name="Rectangle 34"/>
          <p:cNvSpPr/>
          <p:nvPr/>
        </p:nvSpPr>
        <p:spPr>
          <a:xfrm>
            <a:off x="5844634" y="2986990"/>
            <a:ext cx="825308"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Sensor</a:t>
            </a:r>
            <a:endParaRPr lang="en-US" dirty="0">
              <a:solidFill>
                <a:schemeClr val="tx1"/>
              </a:solidFill>
            </a:endParaRPr>
          </a:p>
        </p:txBody>
      </p:sp>
    </p:spTree>
    <p:extLst>
      <p:ext uri="{BB962C8B-B14F-4D97-AF65-F5344CB8AC3E}">
        <p14:creationId xmlns:p14="http://schemas.microsoft.com/office/powerpoint/2010/main" val="325438881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3"/>
            <a:ext cx="8229600" cy="1143000"/>
          </a:xfrm>
        </p:spPr>
        <p:txBody>
          <a:bodyPr>
            <a:noAutofit/>
          </a:bodyPr>
          <a:lstStyle/>
          <a:p>
            <a:r>
              <a:rPr lang="en-US" sz="3200" dirty="0" smtClean="0"/>
              <a:t>Stage 1 of 1-stage of in-vacuum isolation table</a:t>
            </a:r>
            <a:br>
              <a:rPr lang="en-US" sz="3200" dirty="0" smtClean="0"/>
            </a:br>
            <a:r>
              <a:rPr lang="en-US" sz="3200" dirty="0" smtClean="0"/>
              <a:t>(HAM-ISI)</a:t>
            </a:r>
            <a:endParaRPr lang="en-US" sz="3200" dirty="0"/>
          </a:p>
        </p:txBody>
      </p:sp>
      <p:sp>
        <p:nvSpPr>
          <p:cNvPr id="5" name="Rectangle 4"/>
          <p:cNvSpPr/>
          <p:nvPr/>
        </p:nvSpPr>
        <p:spPr>
          <a:xfrm>
            <a:off x="3541583" y="1293880"/>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g</a:t>
            </a:r>
            <a:r>
              <a:rPr lang="en-US" dirty="0" smtClean="0">
                <a:solidFill>
                  <a:schemeClr val="tx1"/>
                </a:solidFill>
              </a:rPr>
              <a:t>: Stage 0 to stage 1</a:t>
            </a:r>
            <a:endParaRPr lang="en-US" dirty="0">
              <a:solidFill>
                <a:schemeClr val="tx1"/>
              </a:solidFill>
            </a:endParaRPr>
          </a:p>
        </p:txBody>
      </p:sp>
      <p:sp>
        <p:nvSpPr>
          <p:cNvPr id="6" name="Rectangle 5"/>
          <p:cNvSpPr/>
          <p:nvPr/>
        </p:nvSpPr>
        <p:spPr>
          <a:xfrm>
            <a:off x="3541583" y="2227732"/>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a</a:t>
            </a:r>
            <a:r>
              <a:rPr lang="en-US" dirty="0" smtClean="0">
                <a:solidFill>
                  <a:schemeClr val="tx1"/>
                </a:solidFill>
              </a:rPr>
              <a:t>: </a:t>
            </a:r>
            <a:r>
              <a:rPr lang="en-US" dirty="0">
                <a:solidFill>
                  <a:schemeClr val="tx1"/>
                </a:solidFill>
              </a:rPr>
              <a:t>Actuation </a:t>
            </a:r>
            <a:r>
              <a:rPr lang="en-US" dirty="0" smtClean="0">
                <a:solidFill>
                  <a:schemeClr val="tx1"/>
                </a:solidFill>
              </a:rPr>
              <a:t>to stage 1</a:t>
            </a:r>
            <a:endParaRPr lang="en-US" dirty="0">
              <a:solidFill>
                <a:schemeClr val="tx1"/>
              </a:solidFill>
            </a:endParaRPr>
          </a:p>
        </p:txBody>
      </p:sp>
      <p:sp>
        <p:nvSpPr>
          <p:cNvPr id="8" name="Rectangle 7"/>
          <p:cNvSpPr/>
          <p:nvPr/>
        </p:nvSpPr>
        <p:spPr>
          <a:xfrm>
            <a:off x="3541583" y="4214386"/>
            <a:ext cx="1286030"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 Isolation</a:t>
            </a:r>
            <a:endParaRPr lang="en-US" dirty="0">
              <a:solidFill>
                <a:schemeClr val="tx1"/>
              </a:solidFill>
            </a:endParaRPr>
          </a:p>
        </p:txBody>
      </p:sp>
      <p:sp>
        <p:nvSpPr>
          <p:cNvPr id="9" name="Rectangle 8"/>
          <p:cNvSpPr/>
          <p:nvPr/>
        </p:nvSpPr>
        <p:spPr>
          <a:xfrm>
            <a:off x="5319049" y="1490427"/>
            <a:ext cx="447523" cy="128475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25" name="TextBox 24"/>
          <p:cNvSpPr txBox="1"/>
          <p:nvPr/>
        </p:nvSpPr>
        <p:spPr>
          <a:xfrm>
            <a:off x="1697041" y="1209198"/>
            <a:ext cx="1484885" cy="369332"/>
          </a:xfrm>
          <a:prstGeom prst="rect">
            <a:avLst/>
          </a:prstGeom>
          <a:noFill/>
        </p:spPr>
        <p:txBody>
          <a:bodyPr wrap="square" rtlCol="0">
            <a:spAutoFit/>
          </a:bodyPr>
          <a:lstStyle/>
          <a:p>
            <a:r>
              <a:rPr lang="en-US" dirty="0" smtClean="0"/>
              <a:t>Stage 0 =</a:t>
            </a:r>
            <a:endParaRPr lang="en-US" dirty="0"/>
          </a:p>
        </p:txBody>
      </p:sp>
      <p:cxnSp>
        <p:nvCxnSpPr>
          <p:cNvPr id="27" name="Straight Arrow Connector 26"/>
          <p:cNvCxnSpPr>
            <a:endCxn id="5" idx="1"/>
          </p:cNvCxnSpPr>
          <p:nvPr/>
        </p:nvCxnSpPr>
        <p:spPr>
          <a:xfrm flipV="1">
            <a:off x="1337500" y="1629523"/>
            <a:ext cx="2204083" cy="302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24" idx="0"/>
          </p:cNvCxnSpPr>
          <p:nvPr/>
        </p:nvCxnSpPr>
        <p:spPr>
          <a:xfrm>
            <a:off x="6255020" y="3415642"/>
            <a:ext cx="3344" cy="380664"/>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 idx="3"/>
          </p:cNvCxnSpPr>
          <p:nvPr/>
        </p:nvCxnSpPr>
        <p:spPr>
          <a:xfrm flipH="1">
            <a:off x="4827613" y="4546230"/>
            <a:ext cx="142958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a:endCxn id="8" idx="1"/>
          </p:cNvCxnSpPr>
          <p:nvPr/>
        </p:nvCxnSpPr>
        <p:spPr>
          <a:xfrm>
            <a:off x="2280728" y="4550029"/>
            <a:ext cx="1260855"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a:endCxn id="6" idx="1"/>
          </p:cNvCxnSpPr>
          <p:nvPr/>
        </p:nvCxnSpPr>
        <p:spPr>
          <a:xfrm flipV="1">
            <a:off x="2280728" y="2563375"/>
            <a:ext cx="1260855" cy="77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2280728" y="2571140"/>
            <a:ext cx="0" cy="197509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4977563" y="1629523"/>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4977563" y="2561870"/>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6252606" y="2191099"/>
            <a:ext cx="2414" cy="78496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5766572" y="2191099"/>
            <a:ext cx="486034"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22033EDB-169B-9A40-BDA9-44EE0641E66E}" type="slidenum">
              <a:rPr lang="en-US" smtClean="0"/>
              <a:t>78</a:t>
            </a:fld>
            <a:endParaRPr lang="en-US"/>
          </a:p>
        </p:txBody>
      </p:sp>
      <p:graphicFrame>
        <p:nvGraphicFramePr>
          <p:cNvPr id="61" name="Object 60"/>
          <p:cNvGraphicFramePr>
            <a:graphicFrameLocks noChangeAspect="1"/>
          </p:cNvGraphicFramePr>
          <p:nvPr>
            <p:extLst>
              <p:ext uri="{D42A27DB-BD31-4B8C-83A1-F6EECF244321}">
                <p14:modId xmlns:p14="http://schemas.microsoft.com/office/powerpoint/2010/main" val="2334285145"/>
              </p:ext>
            </p:extLst>
          </p:nvPr>
        </p:nvGraphicFramePr>
        <p:xfrm>
          <a:off x="2631057" y="1165945"/>
          <a:ext cx="392113" cy="503238"/>
        </p:xfrm>
        <a:graphic>
          <a:graphicData uri="http://schemas.openxmlformats.org/presentationml/2006/ole">
            <mc:AlternateContent xmlns:mc="http://schemas.openxmlformats.org/markup-compatibility/2006">
              <mc:Choice xmlns:v="urn:schemas-microsoft-com:vml" Requires="v">
                <p:oleObj spid="_x0000_s607576" name="Equation" r:id="rId4" imgW="177800" imgH="228600" progId="Equation.3">
                  <p:embed/>
                </p:oleObj>
              </mc:Choice>
              <mc:Fallback>
                <p:oleObj name="Equation" r:id="rId4" imgW="177800" imgH="228600" progId="Equation.3">
                  <p:embed/>
                  <p:pic>
                    <p:nvPicPr>
                      <p:cNvPr id="0" name=""/>
                      <p:cNvPicPr/>
                      <p:nvPr/>
                    </p:nvPicPr>
                    <p:blipFill>
                      <a:blip r:embed="rId5"/>
                      <a:stretch>
                        <a:fillRect/>
                      </a:stretch>
                    </p:blipFill>
                    <p:spPr>
                      <a:xfrm>
                        <a:off x="2631057" y="1165945"/>
                        <a:ext cx="392113" cy="503238"/>
                      </a:xfrm>
                      <a:prstGeom prst="rect">
                        <a:avLst/>
                      </a:prstGeom>
                    </p:spPr>
                  </p:pic>
                </p:oleObj>
              </mc:Fallback>
            </mc:AlternateContent>
          </a:graphicData>
        </a:graphic>
      </p:graphicFrame>
      <p:graphicFrame>
        <p:nvGraphicFramePr>
          <p:cNvPr id="81" name="Object 80"/>
          <p:cNvGraphicFramePr>
            <a:graphicFrameLocks noChangeAspect="1"/>
          </p:cNvGraphicFramePr>
          <p:nvPr>
            <p:extLst>
              <p:ext uri="{D42A27DB-BD31-4B8C-83A1-F6EECF244321}">
                <p14:modId xmlns:p14="http://schemas.microsoft.com/office/powerpoint/2010/main" val="3149722979"/>
              </p:ext>
            </p:extLst>
          </p:nvPr>
        </p:nvGraphicFramePr>
        <p:xfrm>
          <a:off x="6308719" y="2142161"/>
          <a:ext cx="279400" cy="307975"/>
        </p:xfrm>
        <a:graphic>
          <a:graphicData uri="http://schemas.openxmlformats.org/presentationml/2006/ole">
            <mc:AlternateContent xmlns:mc="http://schemas.openxmlformats.org/markup-compatibility/2006">
              <mc:Choice xmlns:v="urn:schemas-microsoft-com:vml" Requires="v">
                <p:oleObj spid="_x0000_s607577" name="Equation" r:id="rId6" imgW="127000" imgH="139700" progId="Equation.3">
                  <p:embed/>
                </p:oleObj>
              </mc:Choice>
              <mc:Fallback>
                <p:oleObj name="Equation" r:id="rId6" imgW="127000" imgH="139700" progId="Equation.3">
                  <p:embed/>
                  <p:pic>
                    <p:nvPicPr>
                      <p:cNvPr id="0" name=""/>
                      <p:cNvPicPr/>
                      <p:nvPr/>
                    </p:nvPicPr>
                    <p:blipFill>
                      <a:blip r:embed="rId7"/>
                      <a:stretch>
                        <a:fillRect/>
                      </a:stretch>
                    </p:blipFill>
                    <p:spPr>
                      <a:xfrm>
                        <a:off x="6308719" y="2142161"/>
                        <a:ext cx="279400" cy="307975"/>
                      </a:xfrm>
                      <a:prstGeom prst="rect">
                        <a:avLst/>
                      </a:prstGeom>
                    </p:spPr>
                  </p:pic>
                </p:oleObj>
              </mc:Fallback>
            </mc:AlternateContent>
          </a:graphicData>
        </a:graphic>
      </p:graphicFrame>
      <p:grpSp>
        <p:nvGrpSpPr>
          <p:cNvPr id="22" name="Group 21"/>
          <p:cNvGrpSpPr>
            <a:grpSpLocks noChangeAspect="1"/>
          </p:cNvGrpSpPr>
          <p:nvPr/>
        </p:nvGrpSpPr>
        <p:grpSpPr>
          <a:xfrm>
            <a:off x="6040812" y="3796306"/>
            <a:ext cx="457200" cy="489694"/>
            <a:chOff x="1433513" y="2006411"/>
            <a:chExt cx="548640" cy="587061"/>
          </a:xfrm>
        </p:grpSpPr>
        <p:sp>
          <p:nvSpPr>
            <p:cNvPr id="23" name="Oval 22"/>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4" name="TextBox 23"/>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28" name="Straight Arrow Connector 27"/>
          <p:cNvCxnSpPr/>
          <p:nvPr/>
        </p:nvCxnSpPr>
        <p:spPr>
          <a:xfrm>
            <a:off x="6260876" y="4276280"/>
            <a:ext cx="3344" cy="273749"/>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498013" y="4068900"/>
            <a:ext cx="56072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2871215151"/>
              </p:ext>
            </p:extLst>
          </p:nvPr>
        </p:nvGraphicFramePr>
        <p:xfrm>
          <a:off x="7060058" y="3914142"/>
          <a:ext cx="279400" cy="307975"/>
        </p:xfrm>
        <a:graphic>
          <a:graphicData uri="http://schemas.openxmlformats.org/presentationml/2006/ole">
            <mc:AlternateContent xmlns:mc="http://schemas.openxmlformats.org/markup-compatibility/2006">
              <mc:Choice xmlns:v="urn:schemas-microsoft-com:vml" Requires="v">
                <p:oleObj spid="_x0000_s607578" name="Equation" r:id="rId8" imgW="127000" imgH="139700" progId="Equation.3">
                  <p:embed/>
                </p:oleObj>
              </mc:Choice>
              <mc:Fallback>
                <p:oleObj name="Equation" r:id="rId8" imgW="127000" imgH="139700" progId="Equation.3">
                  <p:embed/>
                  <p:pic>
                    <p:nvPicPr>
                      <p:cNvPr id="0" name=""/>
                      <p:cNvPicPr/>
                      <p:nvPr/>
                    </p:nvPicPr>
                    <p:blipFill>
                      <a:blip r:embed="rId9"/>
                      <a:stretch>
                        <a:fillRect/>
                      </a:stretch>
                    </p:blipFill>
                    <p:spPr>
                      <a:xfrm>
                        <a:off x="7060058" y="3914142"/>
                        <a:ext cx="279400" cy="307975"/>
                      </a:xfrm>
                      <a:prstGeom prst="rect">
                        <a:avLst/>
                      </a:prstGeom>
                    </p:spPr>
                  </p:pic>
                </p:oleObj>
              </mc:Fallback>
            </mc:AlternateContent>
          </a:graphicData>
        </a:graphic>
      </p:graphicFrame>
      <p:sp>
        <p:nvSpPr>
          <p:cNvPr id="33" name="TextBox 32"/>
          <p:cNvSpPr txBox="1"/>
          <p:nvPr/>
        </p:nvSpPr>
        <p:spPr>
          <a:xfrm>
            <a:off x="7351670" y="3865433"/>
            <a:ext cx="1484885" cy="369332"/>
          </a:xfrm>
          <a:prstGeom prst="rect">
            <a:avLst/>
          </a:prstGeom>
          <a:noFill/>
        </p:spPr>
        <p:txBody>
          <a:bodyPr wrap="square" rtlCol="0">
            <a:spAutoFit/>
          </a:bodyPr>
          <a:lstStyle/>
          <a:p>
            <a:r>
              <a:rPr lang="en-US" dirty="0" smtClean="0"/>
              <a:t>Sensor noise</a:t>
            </a:r>
            <a:endParaRPr lang="en-US" dirty="0"/>
          </a:p>
        </p:txBody>
      </p:sp>
      <p:graphicFrame>
        <p:nvGraphicFramePr>
          <p:cNvPr id="40" name="Object 39"/>
          <p:cNvGraphicFramePr>
            <a:graphicFrameLocks noChangeAspect="1"/>
          </p:cNvGraphicFramePr>
          <p:nvPr>
            <p:extLst>
              <p:ext uri="{D42A27DB-BD31-4B8C-83A1-F6EECF244321}">
                <p14:modId xmlns:p14="http://schemas.microsoft.com/office/powerpoint/2010/main" val="1017282637"/>
              </p:ext>
            </p:extLst>
          </p:nvPr>
        </p:nvGraphicFramePr>
        <p:xfrm>
          <a:off x="1952625" y="3192363"/>
          <a:ext cx="306388" cy="447675"/>
        </p:xfrm>
        <a:graphic>
          <a:graphicData uri="http://schemas.openxmlformats.org/presentationml/2006/ole">
            <mc:AlternateContent xmlns:mc="http://schemas.openxmlformats.org/markup-compatibility/2006">
              <mc:Choice xmlns:v="urn:schemas-microsoft-com:vml" Requires="v">
                <p:oleObj spid="_x0000_s607579" name="Equation" r:id="rId10" imgW="139700" imgH="203200" progId="Equation.3">
                  <p:embed/>
                </p:oleObj>
              </mc:Choice>
              <mc:Fallback>
                <p:oleObj name="Equation" r:id="rId10" imgW="139700" imgH="203200" progId="Equation.3">
                  <p:embed/>
                  <p:pic>
                    <p:nvPicPr>
                      <p:cNvPr id="0" name=""/>
                      <p:cNvPicPr/>
                      <p:nvPr/>
                    </p:nvPicPr>
                    <p:blipFill>
                      <a:blip r:embed="rId11"/>
                      <a:stretch>
                        <a:fillRect/>
                      </a:stretch>
                    </p:blipFill>
                    <p:spPr>
                      <a:xfrm>
                        <a:off x="1952625" y="3192363"/>
                        <a:ext cx="306388" cy="4476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4220497917"/>
              </p:ext>
            </p:extLst>
          </p:nvPr>
        </p:nvGraphicFramePr>
        <p:xfrm>
          <a:off x="764705" y="5421313"/>
          <a:ext cx="2125663" cy="503237"/>
        </p:xfrm>
        <a:graphic>
          <a:graphicData uri="http://schemas.openxmlformats.org/presentationml/2006/ole">
            <mc:AlternateContent xmlns:mc="http://schemas.openxmlformats.org/markup-compatibility/2006">
              <mc:Choice xmlns:v="urn:schemas-microsoft-com:vml" Requires="v">
                <p:oleObj spid="_x0000_s607580" name="Equation" r:id="rId12" imgW="965200" imgH="228600" progId="Equation.3">
                  <p:embed/>
                </p:oleObj>
              </mc:Choice>
              <mc:Fallback>
                <p:oleObj name="Equation" r:id="rId12" imgW="965200" imgH="228600" progId="Equation.3">
                  <p:embed/>
                  <p:pic>
                    <p:nvPicPr>
                      <p:cNvPr id="0" name=""/>
                      <p:cNvPicPr/>
                      <p:nvPr/>
                    </p:nvPicPr>
                    <p:blipFill>
                      <a:blip r:embed="rId13"/>
                      <a:stretch>
                        <a:fillRect/>
                      </a:stretch>
                    </p:blipFill>
                    <p:spPr>
                      <a:xfrm>
                        <a:off x="764705" y="5421313"/>
                        <a:ext cx="2125663" cy="503237"/>
                      </a:xfrm>
                      <a:prstGeom prst="rect">
                        <a:avLst/>
                      </a:prstGeom>
                    </p:spPr>
                  </p:pic>
                </p:oleObj>
              </mc:Fallback>
            </mc:AlternateContent>
          </a:graphicData>
        </a:graphic>
      </p:graphicFrame>
      <p:sp>
        <p:nvSpPr>
          <p:cNvPr id="4" name="TextBox 3"/>
          <p:cNvSpPr txBox="1"/>
          <p:nvPr/>
        </p:nvSpPr>
        <p:spPr>
          <a:xfrm flipH="1">
            <a:off x="374230" y="4996288"/>
            <a:ext cx="5743070" cy="461665"/>
          </a:xfrm>
          <a:prstGeom prst="rect">
            <a:avLst/>
          </a:prstGeom>
          <a:noFill/>
        </p:spPr>
        <p:txBody>
          <a:bodyPr wrap="square" rtlCol="0">
            <a:spAutoFit/>
          </a:bodyPr>
          <a:lstStyle/>
          <a:p>
            <a:r>
              <a:rPr lang="en-US" sz="2400" dirty="0" smtClean="0"/>
              <a:t>Close loop TF from ground to stage 1</a:t>
            </a:r>
            <a:endParaRPr lang="en-US" sz="2400" dirty="0"/>
          </a:p>
        </p:txBody>
      </p:sp>
      <p:graphicFrame>
        <p:nvGraphicFramePr>
          <p:cNvPr id="36" name="Object 35"/>
          <p:cNvGraphicFramePr>
            <a:graphicFrameLocks noChangeAspect="1"/>
          </p:cNvGraphicFramePr>
          <p:nvPr>
            <p:extLst>
              <p:ext uri="{D42A27DB-BD31-4B8C-83A1-F6EECF244321}">
                <p14:modId xmlns:p14="http://schemas.microsoft.com/office/powerpoint/2010/main" val="3985545097"/>
              </p:ext>
            </p:extLst>
          </p:nvPr>
        </p:nvGraphicFramePr>
        <p:xfrm>
          <a:off x="764705" y="5838825"/>
          <a:ext cx="1873250" cy="979488"/>
        </p:xfrm>
        <a:graphic>
          <a:graphicData uri="http://schemas.openxmlformats.org/presentationml/2006/ole">
            <mc:AlternateContent xmlns:mc="http://schemas.openxmlformats.org/markup-compatibility/2006">
              <mc:Choice xmlns:v="urn:schemas-microsoft-com:vml" Requires="v">
                <p:oleObj spid="_x0000_s607581" name="Equation" r:id="rId14" imgW="850900" imgH="444500" progId="Equation.3">
                  <p:embed/>
                </p:oleObj>
              </mc:Choice>
              <mc:Fallback>
                <p:oleObj name="Equation" r:id="rId14" imgW="850900" imgH="444500" progId="Equation.3">
                  <p:embed/>
                  <p:pic>
                    <p:nvPicPr>
                      <p:cNvPr id="0" name=""/>
                      <p:cNvPicPr/>
                      <p:nvPr/>
                    </p:nvPicPr>
                    <p:blipFill>
                      <a:blip r:embed="rId15"/>
                      <a:stretch>
                        <a:fillRect/>
                      </a:stretch>
                    </p:blipFill>
                    <p:spPr>
                      <a:xfrm>
                        <a:off x="764705" y="5838825"/>
                        <a:ext cx="1873250" cy="979488"/>
                      </a:xfrm>
                      <a:prstGeom prst="rect">
                        <a:avLst/>
                      </a:prstGeom>
                      <a:ln>
                        <a:solidFill>
                          <a:srgbClr val="000000"/>
                        </a:solidFill>
                      </a:ln>
                    </p:spPr>
                  </p:pic>
                </p:oleObj>
              </mc:Fallback>
            </mc:AlternateContent>
          </a:graphicData>
        </a:graphic>
      </p:graphicFrame>
      <p:sp>
        <p:nvSpPr>
          <p:cNvPr id="7" name="TextBox 6"/>
          <p:cNvSpPr txBox="1"/>
          <p:nvPr/>
        </p:nvSpPr>
        <p:spPr>
          <a:xfrm>
            <a:off x="3400163" y="5457953"/>
            <a:ext cx="3826814" cy="369332"/>
          </a:xfrm>
          <a:prstGeom prst="rect">
            <a:avLst/>
          </a:prstGeom>
          <a:noFill/>
        </p:spPr>
        <p:txBody>
          <a:bodyPr wrap="none" rtlCol="0">
            <a:spAutoFit/>
          </a:bodyPr>
          <a:lstStyle/>
          <a:p>
            <a:r>
              <a:rPr lang="en-US" dirty="0" smtClean="0"/>
              <a:t>(Ignoring the sensor response for now)</a:t>
            </a:r>
            <a:endParaRPr lang="en-US" dirty="0"/>
          </a:p>
        </p:txBody>
      </p:sp>
      <p:sp>
        <p:nvSpPr>
          <p:cNvPr id="35" name="Rectangle 34"/>
          <p:cNvSpPr/>
          <p:nvPr/>
        </p:nvSpPr>
        <p:spPr>
          <a:xfrm>
            <a:off x="5844634" y="2986990"/>
            <a:ext cx="825308"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Sensor</a:t>
            </a:r>
            <a:endParaRPr lang="en-US" dirty="0">
              <a:solidFill>
                <a:schemeClr val="tx1"/>
              </a:solidFill>
            </a:endParaRPr>
          </a:p>
        </p:txBody>
      </p:sp>
    </p:spTree>
    <p:extLst>
      <p:ext uri="{BB962C8B-B14F-4D97-AF65-F5344CB8AC3E}">
        <p14:creationId xmlns:p14="http://schemas.microsoft.com/office/powerpoint/2010/main" val="300105094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3"/>
            <a:ext cx="8229600" cy="1143000"/>
          </a:xfrm>
        </p:spPr>
        <p:txBody>
          <a:bodyPr>
            <a:noAutofit/>
          </a:bodyPr>
          <a:lstStyle/>
          <a:p>
            <a:r>
              <a:rPr lang="en-US" sz="3200" dirty="0" smtClean="0"/>
              <a:t>Stage 1 of 1-stage of in-vacuum isolation table</a:t>
            </a:r>
            <a:br>
              <a:rPr lang="en-US" sz="3200" dirty="0" smtClean="0"/>
            </a:br>
            <a:r>
              <a:rPr lang="en-US" sz="3200" dirty="0" smtClean="0"/>
              <a:t>(HAM-ISI)</a:t>
            </a:r>
            <a:endParaRPr lang="en-US" sz="3200" dirty="0"/>
          </a:p>
        </p:txBody>
      </p:sp>
      <p:sp>
        <p:nvSpPr>
          <p:cNvPr id="5" name="Rectangle 4"/>
          <p:cNvSpPr/>
          <p:nvPr/>
        </p:nvSpPr>
        <p:spPr>
          <a:xfrm>
            <a:off x="3541583" y="1293880"/>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g</a:t>
            </a:r>
            <a:r>
              <a:rPr lang="en-US" dirty="0" smtClean="0">
                <a:solidFill>
                  <a:schemeClr val="tx1"/>
                </a:solidFill>
              </a:rPr>
              <a:t>: Stage 0 to stage 1</a:t>
            </a:r>
            <a:endParaRPr lang="en-US" dirty="0">
              <a:solidFill>
                <a:schemeClr val="tx1"/>
              </a:solidFill>
            </a:endParaRPr>
          </a:p>
        </p:txBody>
      </p:sp>
      <p:sp>
        <p:nvSpPr>
          <p:cNvPr id="6" name="Rectangle 5"/>
          <p:cNvSpPr/>
          <p:nvPr/>
        </p:nvSpPr>
        <p:spPr>
          <a:xfrm>
            <a:off x="3541583" y="2227732"/>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a</a:t>
            </a:r>
            <a:r>
              <a:rPr lang="en-US" dirty="0" smtClean="0">
                <a:solidFill>
                  <a:schemeClr val="tx1"/>
                </a:solidFill>
              </a:rPr>
              <a:t>: </a:t>
            </a:r>
            <a:r>
              <a:rPr lang="en-US" dirty="0">
                <a:solidFill>
                  <a:schemeClr val="tx1"/>
                </a:solidFill>
              </a:rPr>
              <a:t>Actuation </a:t>
            </a:r>
            <a:r>
              <a:rPr lang="en-US" dirty="0" smtClean="0">
                <a:solidFill>
                  <a:schemeClr val="tx1"/>
                </a:solidFill>
              </a:rPr>
              <a:t>to stage 1</a:t>
            </a:r>
            <a:endParaRPr lang="en-US" dirty="0">
              <a:solidFill>
                <a:schemeClr val="tx1"/>
              </a:solidFill>
            </a:endParaRPr>
          </a:p>
        </p:txBody>
      </p:sp>
      <p:sp>
        <p:nvSpPr>
          <p:cNvPr id="8" name="Rectangle 7"/>
          <p:cNvSpPr/>
          <p:nvPr/>
        </p:nvSpPr>
        <p:spPr>
          <a:xfrm>
            <a:off x="3541583" y="4214386"/>
            <a:ext cx="1286030"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 Isolation</a:t>
            </a:r>
            <a:endParaRPr lang="en-US" dirty="0">
              <a:solidFill>
                <a:schemeClr val="tx1"/>
              </a:solidFill>
            </a:endParaRPr>
          </a:p>
        </p:txBody>
      </p:sp>
      <p:sp>
        <p:nvSpPr>
          <p:cNvPr id="9" name="Rectangle 8"/>
          <p:cNvSpPr/>
          <p:nvPr/>
        </p:nvSpPr>
        <p:spPr>
          <a:xfrm>
            <a:off x="5319049" y="1490427"/>
            <a:ext cx="447523" cy="128475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25" name="TextBox 24"/>
          <p:cNvSpPr txBox="1"/>
          <p:nvPr/>
        </p:nvSpPr>
        <p:spPr>
          <a:xfrm>
            <a:off x="1697041" y="1209198"/>
            <a:ext cx="1484885" cy="369332"/>
          </a:xfrm>
          <a:prstGeom prst="rect">
            <a:avLst/>
          </a:prstGeom>
          <a:noFill/>
        </p:spPr>
        <p:txBody>
          <a:bodyPr wrap="square" rtlCol="0">
            <a:spAutoFit/>
          </a:bodyPr>
          <a:lstStyle/>
          <a:p>
            <a:r>
              <a:rPr lang="en-US" dirty="0" smtClean="0"/>
              <a:t>Stage 0 =</a:t>
            </a:r>
            <a:endParaRPr lang="en-US" dirty="0"/>
          </a:p>
        </p:txBody>
      </p:sp>
      <p:cxnSp>
        <p:nvCxnSpPr>
          <p:cNvPr id="27" name="Straight Arrow Connector 26"/>
          <p:cNvCxnSpPr>
            <a:endCxn id="5" idx="1"/>
          </p:cNvCxnSpPr>
          <p:nvPr/>
        </p:nvCxnSpPr>
        <p:spPr>
          <a:xfrm flipV="1">
            <a:off x="1337500" y="1629523"/>
            <a:ext cx="2204083" cy="302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24" idx="0"/>
          </p:cNvCxnSpPr>
          <p:nvPr/>
        </p:nvCxnSpPr>
        <p:spPr>
          <a:xfrm>
            <a:off x="6255020" y="3415642"/>
            <a:ext cx="3344" cy="380664"/>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 idx="3"/>
          </p:cNvCxnSpPr>
          <p:nvPr/>
        </p:nvCxnSpPr>
        <p:spPr>
          <a:xfrm flipH="1">
            <a:off x="4827613" y="4546230"/>
            <a:ext cx="142958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a:endCxn id="8" idx="1"/>
          </p:cNvCxnSpPr>
          <p:nvPr/>
        </p:nvCxnSpPr>
        <p:spPr>
          <a:xfrm>
            <a:off x="2280728" y="4550029"/>
            <a:ext cx="1260855"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a:endCxn id="6" idx="1"/>
          </p:cNvCxnSpPr>
          <p:nvPr/>
        </p:nvCxnSpPr>
        <p:spPr>
          <a:xfrm flipV="1">
            <a:off x="2280728" y="2563375"/>
            <a:ext cx="1260855" cy="77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2280728" y="2571140"/>
            <a:ext cx="0" cy="197509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4977563" y="1629523"/>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4977563" y="2561870"/>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6252606" y="2191099"/>
            <a:ext cx="2414" cy="78496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5766572" y="2191099"/>
            <a:ext cx="486034"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22033EDB-169B-9A40-BDA9-44EE0641E66E}" type="slidenum">
              <a:rPr lang="en-US" smtClean="0"/>
              <a:t>79</a:t>
            </a:fld>
            <a:endParaRPr lang="en-US"/>
          </a:p>
        </p:txBody>
      </p:sp>
      <p:graphicFrame>
        <p:nvGraphicFramePr>
          <p:cNvPr id="61" name="Object 60"/>
          <p:cNvGraphicFramePr>
            <a:graphicFrameLocks noChangeAspect="1"/>
          </p:cNvGraphicFramePr>
          <p:nvPr>
            <p:extLst>
              <p:ext uri="{D42A27DB-BD31-4B8C-83A1-F6EECF244321}">
                <p14:modId xmlns:p14="http://schemas.microsoft.com/office/powerpoint/2010/main" val="2793623467"/>
              </p:ext>
            </p:extLst>
          </p:nvPr>
        </p:nvGraphicFramePr>
        <p:xfrm>
          <a:off x="2631057" y="1165945"/>
          <a:ext cx="392113" cy="503238"/>
        </p:xfrm>
        <a:graphic>
          <a:graphicData uri="http://schemas.openxmlformats.org/presentationml/2006/ole">
            <mc:AlternateContent xmlns:mc="http://schemas.openxmlformats.org/markup-compatibility/2006">
              <mc:Choice xmlns:v="urn:schemas-microsoft-com:vml" Requires="v">
                <p:oleObj spid="_x0000_s614679" name="Equation" r:id="rId4" imgW="177800" imgH="228600" progId="Equation.3">
                  <p:embed/>
                </p:oleObj>
              </mc:Choice>
              <mc:Fallback>
                <p:oleObj name="Equation" r:id="rId4" imgW="177800" imgH="228600" progId="Equation.3">
                  <p:embed/>
                  <p:pic>
                    <p:nvPicPr>
                      <p:cNvPr id="0" name=""/>
                      <p:cNvPicPr/>
                      <p:nvPr/>
                    </p:nvPicPr>
                    <p:blipFill>
                      <a:blip r:embed="rId5"/>
                      <a:stretch>
                        <a:fillRect/>
                      </a:stretch>
                    </p:blipFill>
                    <p:spPr>
                      <a:xfrm>
                        <a:off x="2631057" y="1165945"/>
                        <a:ext cx="392113" cy="503238"/>
                      </a:xfrm>
                      <a:prstGeom prst="rect">
                        <a:avLst/>
                      </a:prstGeom>
                    </p:spPr>
                  </p:pic>
                </p:oleObj>
              </mc:Fallback>
            </mc:AlternateContent>
          </a:graphicData>
        </a:graphic>
      </p:graphicFrame>
      <p:graphicFrame>
        <p:nvGraphicFramePr>
          <p:cNvPr id="81" name="Object 80"/>
          <p:cNvGraphicFramePr>
            <a:graphicFrameLocks noChangeAspect="1"/>
          </p:cNvGraphicFramePr>
          <p:nvPr>
            <p:extLst>
              <p:ext uri="{D42A27DB-BD31-4B8C-83A1-F6EECF244321}">
                <p14:modId xmlns:p14="http://schemas.microsoft.com/office/powerpoint/2010/main" val="408324141"/>
              </p:ext>
            </p:extLst>
          </p:nvPr>
        </p:nvGraphicFramePr>
        <p:xfrm>
          <a:off x="6308719" y="2142161"/>
          <a:ext cx="279400" cy="307975"/>
        </p:xfrm>
        <a:graphic>
          <a:graphicData uri="http://schemas.openxmlformats.org/presentationml/2006/ole">
            <mc:AlternateContent xmlns:mc="http://schemas.openxmlformats.org/markup-compatibility/2006">
              <mc:Choice xmlns:v="urn:schemas-microsoft-com:vml" Requires="v">
                <p:oleObj spid="_x0000_s614680" name="Equation" r:id="rId6" imgW="127000" imgH="139700" progId="Equation.3">
                  <p:embed/>
                </p:oleObj>
              </mc:Choice>
              <mc:Fallback>
                <p:oleObj name="Equation" r:id="rId6" imgW="127000" imgH="139700" progId="Equation.3">
                  <p:embed/>
                  <p:pic>
                    <p:nvPicPr>
                      <p:cNvPr id="0" name=""/>
                      <p:cNvPicPr/>
                      <p:nvPr/>
                    </p:nvPicPr>
                    <p:blipFill>
                      <a:blip r:embed="rId7"/>
                      <a:stretch>
                        <a:fillRect/>
                      </a:stretch>
                    </p:blipFill>
                    <p:spPr>
                      <a:xfrm>
                        <a:off x="6308719" y="2142161"/>
                        <a:ext cx="279400" cy="307975"/>
                      </a:xfrm>
                      <a:prstGeom prst="rect">
                        <a:avLst/>
                      </a:prstGeom>
                    </p:spPr>
                  </p:pic>
                </p:oleObj>
              </mc:Fallback>
            </mc:AlternateContent>
          </a:graphicData>
        </a:graphic>
      </p:graphicFrame>
      <p:grpSp>
        <p:nvGrpSpPr>
          <p:cNvPr id="22" name="Group 21"/>
          <p:cNvGrpSpPr>
            <a:grpSpLocks noChangeAspect="1"/>
          </p:cNvGrpSpPr>
          <p:nvPr/>
        </p:nvGrpSpPr>
        <p:grpSpPr>
          <a:xfrm>
            <a:off x="6040812" y="3796306"/>
            <a:ext cx="457200" cy="489694"/>
            <a:chOff x="1433513" y="2006411"/>
            <a:chExt cx="548640" cy="587061"/>
          </a:xfrm>
        </p:grpSpPr>
        <p:sp>
          <p:nvSpPr>
            <p:cNvPr id="23" name="Oval 22"/>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4" name="TextBox 23"/>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28" name="Straight Arrow Connector 27"/>
          <p:cNvCxnSpPr/>
          <p:nvPr/>
        </p:nvCxnSpPr>
        <p:spPr>
          <a:xfrm>
            <a:off x="6260876" y="4276280"/>
            <a:ext cx="3344" cy="273749"/>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498013" y="4068900"/>
            <a:ext cx="56072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323817496"/>
              </p:ext>
            </p:extLst>
          </p:nvPr>
        </p:nvGraphicFramePr>
        <p:xfrm>
          <a:off x="7060058" y="3914142"/>
          <a:ext cx="279400" cy="307975"/>
        </p:xfrm>
        <a:graphic>
          <a:graphicData uri="http://schemas.openxmlformats.org/presentationml/2006/ole">
            <mc:AlternateContent xmlns:mc="http://schemas.openxmlformats.org/markup-compatibility/2006">
              <mc:Choice xmlns:v="urn:schemas-microsoft-com:vml" Requires="v">
                <p:oleObj spid="_x0000_s614681" name="Equation" r:id="rId8" imgW="127000" imgH="139700" progId="Equation.3">
                  <p:embed/>
                </p:oleObj>
              </mc:Choice>
              <mc:Fallback>
                <p:oleObj name="Equation" r:id="rId8" imgW="127000" imgH="139700" progId="Equation.3">
                  <p:embed/>
                  <p:pic>
                    <p:nvPicPr>
                      <p:cNvPr id="0" name=""/>
                      <p:cNvPicPr/>
                      <p:nvPr/>
                    </p:nvPicPr>
                    <p:blipFill>
                      <a:blip r:embed="rId9"/>
                      <a:stretch>
                        <a:fillRect/>
                      </a:stretch>
                    </p:blipFill>
                    <p:spPr>
                      <a:xfrm>
                        <a:off x="7060058" y="3914142"/>
                        <a:ext cx="279400" cy="307975"/>
                      </a:xfrm>
                      <a:prstGeom prst="rect">
                        <a:avLst/>
                      </a:prstGeom>
                    </p:spPr>
                  </p:pic>
                </p:oleObj>
              </mc:Fallback>
            </mc:AlternateContent>
          </a:graphicData>
        </a:graphic>
      </p:graphicFrame>
      <p:sp>
        <p:nvSpPr>
          <p:cNvPr id="33" name="TextBox 32"/>
          <p:cNvSpPr txBox="1"/>
          <p:nvPr/>
        </p:nvSpPr>
        <p:spPr>
          <a:xfrm>
            <a:off x="7351670" y="3865433"/>
            <a:ext cx="1484885" cy="369332"/>
          </a:xfrm>
          <a:prstGeom prst="rect">
            <a:avLst/>
          </a:prstGeom>
          <a:noFill/>
        </p:spPr>
        <p:txBody>
          <a:bodyPr wrap="square" rtlCol="0">
            <a:spAutoFit/>
          </a:bodyPr>
          <a:lstStyle/>
          <a:p>
            <a:r>
              <a:rPr lang="en-US" dirty="0" smtClean="0"/>
              <a:t>Sensor noise</a:t>
            </a:r>
            <a:endParaRPr lang="en-US" dirty="0"/>
          </a:p>
        </p:txBody>
      </p:sp>
      <p:graphicFrame>
        <p:nvGraphicFramePr>
          <p:cNvPr id="40" name="Object 39"/>
          <p:cNvGraphicFramePr>
            <a:graphicFrameLocks noChangeAspect="1"/>
          </p:cNvGraphicFramePr>
          <p:nvPr>
            <p:extLst>
              <p:ext uri="{D42A27DB-BD31-4B8C-83A1-F6EECF244321}">
                <p14:modId xmlns:p14="http://schemas.microsoft.com/office/powerpoint/2010/main" val="3218295237"/>
              </p:ext>
            </p:extLst>
          </p:nvPr>
        </p:nvGraphicFramePr>
        <p:xfrm>
          <a:off x="1952625" y="3192363"/>
          <a:ext cx="306388" cy="447675"/>
        </p:xfrm>
        <a:graphic>
          <a:graphicData uri="http://schemas.openxmlformats.org/presentationml/2006/ole">
            <mc:AlternateContent xmlns:mc="http://schemas.openxmlformats.org/markup-compatibility/2006">
              <mc:Choice xmlns:v="urn:schemas-microsoft-com:vml" Requires="v">
                <p:oleObj spid="_x0000_s614682" name="Equation" r:id="rId10" imgW="139700" imgH="203200" progId="Equation.3">
                  <p:embed/>
                </p:oleObj>
              </mc:Choice>
              <mc:Fallback>
                <p:oleObj name="Equation" r:id="rId10" imgW="139700" imgH="203200" progId="Equation.3">
                  <p:embed/>
                  <p:pic>
                    <p:nvPicPr>
                      <p:cNvPr id="0" name=""/>
                      <p:cNvPicPr/>
                      <p:nvPr/>
                    </p:nvPicPr>
                    <p:blipFill>
                      <a:blip r:embed="rId11"/>
                      <a:stretch>
                        <a:fillRect/>
                      </a:stretch>
                    </p:blipFill>
                    <p:spPr>
                      <a:xfrm>
                        <a:off x="1952625" y="3192363"/>
                        <a:ext cx="306388" cy="4476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4177667086"/>
              </p:ext>
            </p:extLst>
          </p:nvPr>
        </p:nvGraphicFramePr>
        <p:xfrm>
          <a:off x="738188" y="5408613"/>
          <a:ext cx="2181225" cy="530225"/>
        </p:xfrm>
        <a:graphic>
          <a:graphicData uri="http://schemas.openxmlformats.org/presentationml/2006/ole">
            <mc:AlternateContent xmlns:mc="http://schemas.openxmlformats.org/markup-compatibility/2006">
              <mc:Choice xmlns:v="urn:schemas-microsoft-com:vml" Requires="v">
                <p:oleObj spid="_x0000_s614683" name="Equation" r:id="rId12" imgW="990600" imgH="241300" progId="Equation.3">
                  <p:embed/>
                </p:oleObj>
              </mc:Choice>
              <mc:Fallback>
                <p:oleObj name="Equation" r:id="rId12" imgW="990600" imgH="241300" progId="Equation.3">
                  <p:embed/>
                  <p:pic>
                    <p:nvPicPr>
                      <p:cNvPr id="0" name=""/>
                      <p:cNvPicPr/>
                      <p:nvPr/>
                    </p:nvPicPr>
                    <p:blipFill>
                      <a:blip r:embed="rId13"/>
                      <a:stretch>
                        <a:fillRect/>
                      </a:stretch>
                    </p:blipFill>
                    <p:spPr>
                      <a:xfrm>
                        <a:off x="738188" y="5408613"/>
                        <a:ext cx="2181225" cy="530225"/>
                      </a:xfrm>
                      <a:prstGeom prst="rect">
                        <a:avLst/>
                      </a:prstGeom>
                    </p:spPr>
                  </p:pic>
                </p:oleObj>
              </mc:Fallback>
            </mc:AlternateContent>
          </a:graphicData>
        </a:graphic>
      </p:graphicFrame>
      <p:sp>
        <p:nvSpPr>
          <p:cNvPr id="4" name="TextBox 3"/>
          <p:cNvSpPr txBox="1"/>
          <p:nvPr/>
        </p:nvSpPr>
        <p:spPr>
          <a:xfrm flipH="1">
            <a:off x="374230" y="4996288"/>
            <a:ext cx="5743070" cy="461665"/>
          </a:xfrm>
          <a:prstGeom prst="rect">
            <a:avLst/>
          </a:prstGeom>
          <a:noFill/>
        </p:spPr>
        <p:txBody>
          <a:bodyPr wrap="square" rtlCol="0">
            <a:spAutoFit/>
          </a:bodyPr>
          <a:lstStyle/>
          <a:p>
            <a:r>
              <a:rPr lang="en-US" sz="2400" dirty="0" smtClean="0"/>
              <a:t>Close loop TF from sensor noise to stage 1</a:t>
            </a:r>
            <a:endParaRPr lang="en-US" sz="2400" dirty="0"/>
          </a:p>
        </p:txBody>
      </p:sp>
      <p:graphicFrame>
        <p:nvGraphicFramePr>
          <p:cNvPr id="36" name="Object 35"/>
          <p:cNvGraphicFramePr>
            <a:graphicFrameLocks noChangeAspect="1"/>
          </p:cNvGraphicFramePr>
          <p:nvPr>
            <p:extLst>
              <p:ext uri="{D42A27DB-BD31-4B8C-83A1-F6EECF244321}">
                <p14:modId xmlns:p14="http://schemas.microsoft.com/office/powerpoint/2010/main" val="2581488257"/>
              </p:ext>
            </p:extLst>
          </p:nvPr>
        </p:nvGraphicFramePr>
        <p:xfrm>
          <a:off x="820738" y="5853113"/>
          <a:ext cx="1762125" cy="950912"/>
        </p:xfrm>
        <a:graphic>
          <a:graphicData uri="http://schemas.openxmlformats.org/presentationml/2006/ole">
            <mc:AlternateContent xmlns:mc="http://schemas.openxmlformats.org/markup-compatibility/2006">
              <mc:Choice xmlns:v="urn:schemas-microsoft-com:vml" Requires="v">
                <p:oleObj spid="_x0000_s614684" name="Equation" r:id="rId14" imgW="800100" imgH="431800" progId="Equation.3">
                  <p:embed/>
                </p:oleObj>
              </mc:Choice>
              <mc:Fallback>
                <p:oleObj name="Equation" r:id="rId14" imgW="800100" imgH="431800" progId="Equation.3">
                  <p:embed/>
                  <p:pic>
                    <p:nvPicPr>
                      <p:cNvPr id="0" name=""/>
                      <p:cNvPicPr/>
                      <p:nvPr/>
                    </p:nvPicPr>
                    <p:blipFill>
                      <a:blip r:embed="rId15"/>
                      <a:stretch>
                        <a:fillRect/>
                      </a:stretch>
                    </p:blipFill>
                    <p:spPr>
                      <a:xfrm>
                        <a:off x="820738" y="5853113"/>
                        <a:ext cx="1762125" cy="950912"/>
                      </a:xfrm>
                      <a:prstGeom prst="rect">
                        <a:avLst/>
                      </a:prstGeom>
                      <a:ln>
                        <a:solidFill>
                          <a:srgbClr val="000000"/>
                        </a:solidFill>
                      </a:ln>
                    </p:spPr>
                  </p:pic>
                </p:oleObj>
              </mc:Fallback>
            </mc:AlternateContent>
          </a:graphicData>
        </a:graphic>
      </p:graphicFrame>
      <p:sp>
        <p:nvSpPr>
          <p:cNvPr id="7" name="TextBox 6"/>
          <p:cNvSpPr txBox="1"/>
          <p:nvPr/>
        </p:nvSpPr>
        <p:spPr>
          <a:xfrm>
            <a:off x="3400163" y="5457953"/>
            <a:ext cx="3826814" cy="369332"/>
          </a:xfrm>
          <a:prstGeom prst="rect">
            <a:avLst/>
          </a:prstGeom>
          <a:noFill/>
        </p:spPr>
        <p:txBody>
          <a:bodyPr wrap="none" rtlCol="0">
            <a:spAutoFit/>
          </a:bodyPr>
          <a:lstStyle/>
          <a:p>
            <a:r>
              <a:rPr lang="en-US" dirty="0" smtClean="0"/>
              <a:t>(Ignoring the sensor response for now)</a:t>
            </a:r>
            <a:endParaRPr lang="en-US" dirty="0"/>
          </a:p>
        </p:txBody>
      </p:sp>
      <p:sp>
        <p:nvSpPr>
          <p:cNvPr id="35" name="Rectangle 34"/>
          <p:cNvSpPr/>
          <p:nvPr/>
        </p:nvSpPr>
        <p:spPr>
          <a:xfrm>
            <a:off x="5844634" y="2986990"/>
            <a:ext cx="825308"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Sensor</a:t>
            </a:r>
            <a:endParaRPr lang="en-US" dirty="0">
              <a:solidFill>
                <a:schemeClr val="tx1"/>
              </a:solidFill>
            </a:endParaRPr>
          </a:p>
        </p:txBody>
      </p:sp>
    </p:spTree>
    <p:extLst>
      <p:ext uri="{BB962C8B-B14F-4D97-AF65-F5344CB8AC3E}">
        <p14:creationId xmlns:p14="http://schemas.microsoft.com/office/powerpoint/2010/main" val="16522532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484" y="20646"/>
            <a:ext cx="7702196" cy="1143000"/>
          </a:xfrm>
        </p:spPr>
        <p:txBody>
          <a:bodyPr/>
          <a:lstStyle/>
          <a:p>
            <a:r>
              <a:rPr lang="en-US" dirty="0" smtClean="0"/>
              <a:t>Example of a feedback loop</a:t>
            </a:r>
            <a:endParaRPr lang="en-US" dirty="0"/>
          </a:p>
        </p:txBody>
      </p:sp>
      <p:pic>
        <p:nvPicPr>
          <p:cNvPr id="3" name="Picture 2"/>
          <p:cNvPicPr>
            <a:picLocks noChangeAspect="1"/>
          </p:cNvPicPr>
          <p:nvPr/>
        </p:nvPicPr>
        <p:blipFill>
          <a:blip r:embed="rId3"/>
          <a:stretch>
            <a:fillRect/>
          </a:stretch>
        </p:blipFill>
        <p:spPr>
          <a:xfrm>
            <a:off x="1452484" y="1417638"/>
            <a:ext cx="2857500" cy="2857500"/>
          </a:xfrm>
          <a:prstGeom prst="rect">
            <a:avLst/>
          </a:prstGeom>
        </p:spPr>
      </p:pic>
      <p:pic>
        <p:nvPicPr>
          <p:cNvPr id="5" name="Picture 4"/>
          <p:cNvPicPr>
            <a:picLocks noChangeAspect="1"/>
          </p:cNvPicPr>
          <p:nvPr/>
        </p:nvPicPr>
        <p:blipFill>
          <a:blip r:embed="rId4"/>
          <a:stretch>
            <a:fillRect/>
          </a:stretch>
        </p:blipFill>
        <p:spPr>
          <a:xfrm>
            <a:off x="1211847" y="4406099"/>
            <a:ext cx="5084680" cy="2209264"/>
          </a:xfrm>
          <a:prstGeom prst="rect">
            <a:avLst/>
          </a:prstGeom>
        </p:spPr>
      </p:pic>
      <p:sp>
        <p:nvSpPr>
          <p:cNvPr id="6" name="TextBox 5"/>
          <p:cNvSpPr txBox="1"/>
          <p:nvPr/>
        </p:nvSpPr>
        <p:spPr>
          <a:xfrm>
            <a:off x="5004813" y="2167098"/>
            <a:ext cx="2185214" cy="461665"/>
          </a:xfrm>
          <a:prstGeom prst="rect">
            <a:avLst/>
          </a:prstGeom>
          <a:noFill/>
        </p:spPr>
        <p:txBody>
          <a:bodyPr wrap="none" rtlCol="0">
            <a:spAutoFit/>
          </a:bodyPr>
          <a:lstStyle/>
          <a:p>
            <a:r>
              <a:rPr lang="en-US" sz="2400" dirty="0" smtClean="0"/>
              <a:t>Current velocity</a:t>
            </a:r>
            <a:endParaRPr lang="en-US" sz="2400" dirty="0"/>
          </a:p>
        </p:txBody>
      </p:sp>
      <p:sp>
        <p:nvSpPr>
          <p:cNvPr id="7" name="TextBox 6"/>
          <p:cNvSpPr txBox="1"/>
          <p:nvPr/>
        </p:nvSpPr>
        <p:spPr>
          <a:xfrm>
            <a:off x="4897866" y="3396466"/>
            <a:ext cx="2185214" cy="461665"/>
          </a:xfrm>
          <a:prstGeom prst="rect">
            <a:avLst/>
          </a:prstGeom>
          <a:noFill/>
        </p:spPr>
        <p:txBody>
          <a:bodyPr wrap="none" rtlCol="0">
            <a:spAutoFit/>
          </a:bodyPr>
          <a:lstStyle/>
          <a:p>
            <a:r>
              <a:rPr lang="en-US" sz="2400" dirty="0" smtClean="0"/>
              <a:t>Desired velocity</a:t>
            </a:r>
            <a:endParaRPr lang="en-US" sz="2400" dirty="0"/>
          </a:p>
        </p:txBody>
      </p:sp>
      <p:cxnSp>
        <p:nvCxnSpPr>
          <p:cNvPr id="9" name="Straight Arrow Connector 8"/>
          <p:cNvCxnSpPr/>
          <p:nvPr/>
        </p:nvCxnSpPr>
        <p:spPr>
          <a:xfrm flipH="1">
            <a:off x="4309984" y="2464771"/>
            <a:ext cx="694829" cy="23083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4203038" y="3654711"/>
            <a:ext cx="694828"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23813" y="0"/>
            <a:ext cx="9144000" cy="1213015"/>
            <a:chOff x="23813" y="0"/>
            <a:chExt cx="9144000" cy="1213015"/>
          </a:xfrm>
        </p:grpSpPr>
        <p:pic>
          <p:nvPicPr>
            <p:cNvPr id="1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4" name="Straight Connector 13"/>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5" name="Slide Number Placeholder 14"/>
          <p:cNvSpPr>
            <a:spLocks noGrp="1"/>
          </p:cNvSpPr>
          <p:nvPr>
            <p:ph type="sldNum" sz="quarter" idx="12"/>
          </p:nvPr>
        </p:nvSpPr>
        <p:spPr/>
        <p:txBody>
          <a:bodyPr/>
          <a:lstStyle/>
          <a:p>
            <a:fld id="{22033EDB-169B-9A40-BDA9-44EE0641E66E}" type="slidenum">
              <a:rPr lang="en-US" smtClean="0"/>
              <a:t>8</a:t>
            </a:fld>
            <a:endParaRPr lang="en-US"/>
          </a:p>
        </p:txBody>
      </p:sp>
      <p:sp>
        <p:nvSpPr>
          <p:cNvPr id="4" name="TextBox 3"/>
          <p:cNvSpPr txBox="1"/>
          <p:nvPr/>
        </p:nvSpPr>
        <p:spPr>
          <a:xfrm>
            <a:off x="1856959" y="1309799"/>
            <a:ext cx="1928984" cy="461665"/>
          </a:xfrm>
          <a:prstGeom prst="rect">
            <a:avLst/>
          </a:prstGeom>
          <a:noFill/>
        </p:spPr>
        <p:txBody>
          <a:bodyPr wrap="none" rtlCol="0">
            <a:spAutoFit/>
          </a:bodyPr>
          <a:lstStyle/>
          <a:p>
            <a:r>
              <a:rPr lang="en-US" sz="2400" dirty="0" smtClean="0"/>
              <a:t>Cruise control</a:t>
            </a:r>
            <a:endParaRPr lang="en-US" sz="2400" dirty="0"/>
          </a:p>
        </p:txBody>
      </p:sp>
    </p:spTree>
    <p:extLst>
      <p:ext uri="{BB962C8B-B14F-4D97-AF65-F5344CB8AC3E}">
        <p14:creationId xmlns:p14="http://schemas.microsoft.com/office/powerpoint/2010/main" val="395904029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3"/>
            <a:ext cx="8229600" cy="1143000"/>
          </a:xfrm>
        </p:spPr>
        <p:txBody>
          <a:bodyPr>
            <a:noAutofit/>
          </a:bodyPr>
          <a:lstStyle/>
          <a:p>
            <a:r>
              <a:rPr lang="en-US" sz="3200" dirty="0" smtClean="0"/>
              <a:t>Stage 1 of 1-stage of in-vacuum isolation table</a:t>
            </a:r>
            <a:br>
              <a:rPr lang="en-US" sz="3200" dirty="0" smtClean="0"/>
            </a:br>
            <a:r>
              <a:rPr lang="en-US" sz="3200" dirty="0" smtClean="0"/>
              <a:t>(HAM-ISI)</a:t>
            </a:r>
            <a:endParaRPr lang="en-US" sz="3200" dirty="0"/>
          </a:p>
        </p:txBody>
      </p:sp>
      <p:sp>
        <p:nvSpPr>
          <p:cNvPr id="5" name="Rectangle 4"/>
          <p:cNvSpPr/>
          <p:nvPr/>
        </p:nvSpPr>
        <p:spPr>
          <a:xfrm>
            <a:off x="3541583" y="1293880"/>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g</a:t>
            </a:r>
            <a:r>
              <a:rPr lang="en-US" dirty="0" smtClean="0">
                <a:solidFill>
                  <a:schemeClr val="tx1"/>
                </a:solidFill>
              </a:rPr>
              <a:t>: Stage 0 to stage 1</a:t>
            </a:r>
            <a:endParaRPr lang="en-US" dirty="0">
              <a:solidFill>
                <a:schemeClr val="tx1"/>
              </a:solidFill>
            </a:endParaRPr>
          </a:p>
        </p:txBody>
      </p:sp>
      <p:sp>
        <p:nvSpPr>
          <p:cNvPr id="6" name="Rectangle 5"/>
          <p:cNvSpPr/>
          <p:nvPr/>
        </p:nvSpPr>
        <p:spPr>
          <a:xfrm>
            <a:off x="3541583" y="2227732"/>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a</a:t>
            </a:r>
            <a:r>
              <a:rPr lang="en-US" dirty="0" smtClean="0">
                <a:solidFill>
                  <a:schemeClr val="tx1"/>
                </a:solidFill>
              </a:rPr>
              <a:t>: </a:t>
            </a:r>
            <a:r>
              <a:rPr lang="en-US" dirty="0">
                <a:solidFill>
                  <a:schemeClr val="tx1"/>
                </a:solidFill>
              </a:rPr>
              <a:t>Actuation </a:t>
            </a:r>
            <a:r>
              <a:rPr lang="en-US" dirty="0" smtClean="0">
                <a:solidFill>
                  <a:schemeClr val="tx1"/>
                </a:solidFill>
              </a:rPr>
              <a:t>to stage 1</a:t>
            </a:r>
            <a:endParaRPr lang="en-US" dirty="0">
              <a:solidFill>
                <a:schemeClr val="tx1"/>
              </a:solidFill>
            </a:endParaRPr>
          </a:p>
        </p:txBody>
      </p:sp>
      <p:sp>
        <p:nvSpPr>
          <p:cNvPr id="8" name="Rectangle 7"/>
          <p:cNvSpPr/>
          <p:nvPr/>
        </p:nvSpPr>
        <p:spPr>
          <a:xfrm>
            <a:off x="3541583" y="4214386"/>
            <a:ext cx="1286030"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 Isolation</a:t>
            </a:r>
            <a:endParaRPr lang="en-US" dirty="0">
              <a:solidFill>
                <a:schemeClr val="tx1"/>
              </a:solidFill>
            </a:endParaRPr>
          </a:p>
        </p:txBody>
      </p:sp>
      <p:sp>
        <p:nvSpPr>
          <p:cNvPr id="9" name="Rectangle 8"/>
          <p:cNvSpPr/>
          <p:nvPr/>
        </p:nvSpPr>
        <p:spPr>
          <a:xfrm>
            <a:off x="5319049" y="1490427"/>
            <a:ext cx="447523" cy="128475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25" name="TextBox 24"/>
          <p:cNvSpPr txBox="1"/>
          <p:nvPr/>
        </p:nvSpPr>
        <p:spPr>
          <a:xfrm>
            <a:off x="1697041" y="1209198"/>
            <a:ext cx="1484885" cy="369332"/>
          </a:xfrm>
          <a:prstGeom prst="rect">
            <a:avLst/>
          </a:prstGeom>
          <a:noFill/>
        </p:spPr>
        <p:txBody>
          <a:bodyPr wrap="square" rtlCol="0">
            <a:spAutoFit/>
          </a:bodyPr>
          <a:lstStyle/>
          <a:p>
            <a:r>
              <a:rPr lang="en-US" dirty="0" smtClean="0"/>
              <a:t>Stage 0 =</a:t>
            </a:r>
            <a:endParaRPr lang="en-US" dirty="0"/>
          </a:p>
        </p:txBody>
      </p:sp>
      <p:cxnSp>
        <p:nvCxnSpPr>
          <p:cNvPr id="27" name="Straight Arrow Connector 26"/>
          <p:cNvCxnSpPr>
            <a:endCxn id="5" idx="1"/>
          </p:cNvCxnSpPr>
          <p:nvPr/>
        </p:nvCxnSpPr>
        <p:spPr>
          <a:xfrm flipV="1">
            <a:off x="1337500" y="1629523"/>
            <a:ext cx="2204083" cy="302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24" idx="0"/>
          </p:cNvCxnSpPr>
          <p:nvPr/>
        </p:nvCxnSpPr>
        <p:spPr>
          <a:xfrm>
            <a:off x="6255020" y="3415642"/>
            <a:ext cx="3344" cy="380664"/>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 idx="3"/>
          </p:cNvCxnSpPr>
          <p:nvPr/>
        </p:nvCxnSpPr>
        <p:spPr>
          <a:xfrm flipH="1">
            <a:off x="4827613" y="4546230"/>
            <a:ext cx="142958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a:endCxn id="8" idx="1"/>
          </p:cNvCxnSpPr>
          <p:nvPr/>
        </p:nvCxnSpPr>
        <p:spPr>
          <a:xfrm>
            <a:off x="2280728" y="4550029"/>
            <a:ext cx="1260855"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a:endCxn id="6" idx="1"/>
          </p:cNvCxnSpPr>
          <p:nvPr/>
        </p:nvCxnSpPr>
        <p:spPr>
          <a:xfrm flipV="1">
            <a:off x="2280728" y="2563375"/>
            <a:ext cx="1260855" cy="77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2280728" y="2571140"/>
            <a:ext cx="0" cy="197509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4977563" y="1629523"/>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4977563" y="2561870"/>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6252606" y="2191099"/>
            <a:ext cx="2414" cy="78496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5766572" y="2191099"/>
            <a:ext cx="486034"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a:xfrm>
            <a:off x="0" y="6486092"/>
            <a:ext cx="2133600" cy="365125"/>
          </a:xfrm>
        </p:spPr>
        <p:txBody>
          <a:bodyPr/>
          <a:lstStyle/>
          <a:p>
            <a:pPr algn="l"/>
            <a:fld id="{22033EDB-169B-9A40-BDA9-44EE0641E66E}" type="slidenum">
              <a:rPr lang="en-US" smtClean="0"/>
              <a:pPr algn="l"/>
              <a:t>80</a:t>
            </a:fld>
            <a:endParaRPr lang="en-US"/>
          </a:p>
        </p:txBody>
      </p:sp>
      <p:graphicFrame>
        <p:nvGraphicFramePr>
          <p:cNvPr id="61" name="Object 60"/>
          <p:cNvGraphicFramePr>
            <a:graphicFrameLocks noChangeAspect="1"/>
          </p:cNvGraphicFramePr>
          <p:nvPr>
            <p:extLst>
              <p:ext uri="{D42A27DB-BD31-4B8C-83A1-F6EECF244321}">
                <p14:modId xmlns:p14="http://schemas.microsoft.com/office/powerpoint/2010/main" val="487225024"/>
              </p:ext>
            </p:extLst>
          </p:nvPr>
        </p:nvGraphicFramePr>
        <p:xfrm>
          <a:off x="2631057" y="1165945"/>
          <a:ext cx="392113" cy="503238"/>
        </p:xfrm>
        <a:graphic>
          <a:graphicData uri="http://schemas.openxmlformats.org/presentationml/2006/ole">
            <mc:AlternateContent xmlns:mc="http://schemas.openxmlformats.org/markup-compatibility/2006">
              <mc:Choice xmlns:v="urn:schemas-microsoft-com:vml" Requires="v">
                <p:oleObj spid="_x0000_s615691" name="Equation" r:id="rId4" imgW="177800" imgH="228600" progId="Equation.3">
                  <p:embed/>
                </p:oleObj>
              </mc:Choice>
              <mc:Fallback>
                <p:oleObj name="Equation" r:id="rId4" imgW="177800" imgH="228600" progId="Equation.3">
                  <p:embed/>
                  <p:pic>
                    <p:nvPicPr>
                      <p:cNvPr id="0" name=""/>
                      <p:cNvPicPr/>
                      <p:nvPr/>
                    </p:nvPicPr>
                    <p:blipFill>
                      <a:blip r:embed="rId5"/>
                      <a:stretch>
                        <a:fillRect/>
                      </a:stretch>
                    </p:blipFill>
                    <p:spPr>
                      <a:xfrm>
                        <a:off x="2631057" y="1165945"/>
                        <a:ext cx="392113" cy="503238"/>
                      </a:xfrm>
                      <a:prstGeom prst="rect">
                        <a:avLst/>
                      </a:prstGeom>
                    </p:spPr>
                  </p:pic>
                </p:oleObj>
              </mc:Fallback>
            </mc:AlternateContent>
          </a:graphicData>
        </a:graphic>
      </p:graphicFrame>
      <p:graphicFrame>
        <p:nvGraphicFramePr>
          <p:cNvPr id="81" name="Object 80"/>
          <p:cNvGraphicFramePr>
            <a:graphicFrameLocks noChangeAspect="1"/>
          </p:cNvGraphicFramePr>
          <p:nvPr>
            <p:extLst>
              <p:ext uri="{D42A27DB-BD31-4B8C-83A1-F6EECF244321}">
                <p14:modId xmlns:p14="http://schemas.microsoft.com/office/powerpoint/2010/main" val="2257530645"/>
              </p:ext>
            </p:extLst>
          </p:nvPr>
        </p:nvGraphicFramePr>
        <p:xfrm>
          <a:off x="6308719" y="2142161"/>
          <a:ext cx="279400" cy="307975"/>
        </p:xfrm>
        <a:graphic>
          <a:graphicData uri="http://schemas.openxmlformats.org/presentationml/2006/ole">
            <mc:AlternateContent xmlns:mc="http://schemas.openxmlformats.org/markup-compatibility/2006">
              <mc:Choice xmlns:v="urn:schemas-microsoft-com:vml" Requires="v">
                <p:oleObj spid="_x0000_s615692" name="Equation" r:id="rId6" imgW="127000" imgH="139700" progId="Equation.3">
                  <p:embed/>
                </p:oleObj>
              </mc:Choice>
              <mc:Fallback>
                <p:oleObj name="Equation" r:id="rId6" imgW="127000" imgH="139700" progId="Equation.3">
                  <p:embed/>
                  <p:pic>
                    <p:nvPicPr>
                      <p:cNvPr id="0" name=""/>
                      <p:cNvPicPr/>
                      <p:nvPr/>
                    </p:nvPicPr>
                    <p:blipFill>
                      <a:blip r:embed="rId7"/>
                      <a:stretch>
                        <a:fillRect/>
                      </a:stretch>
                    </p:blipFill>
                    <p:spPr>
                      <a:xfrm>
                        <a:off x="6308719" y="2142161"/>
                        <a:ext cx="279400" cy="307975"/>
                      </a:xfrm>
                      <a:prstGeom prst="rect">
                        <a:avLst/>
                      </a:prstGeom>
                    </p:spPr>
                  </p:pic>
                </p:oleObj>
              </mc:Fallback>
            </mc:AlternateContent>
          </a:graphicData>
        </a:graphic>
      </p:graphicFrame>
      <p:grpSp>
        <p:nvGrpSpPr>
          <p:cNvPr id="22" name="Group 21"/>
          <p:cNvGrpSpPr>
            <a:grpSpLocks noChangeAspect="1"/>
          </p:cNvGrpSpPr>
          <p:nvPr/>
        </p:nvGrpSpPr>
        <p:grpSpPr>
          <a:xfrm>
            <a:off x="6040812" y="3796306"/>
            <a:ext cx="457200" cy="489694"/>
            <a:chOff x="1433513" y="2006411"/>
            <a:chExt cx="548640" cy="587061"/>
          </a:xfrm>
        </p:grpSpPr>
        <p:sp>
          <p:nvSpPr>
            <p:cNvPr id="23" name="Oval 22"/>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4" name="TextBox 23"/>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28" name="Straight Arrow Connector 27"/>
          <p:cNvCxnSpPr/>
          <p:nvPr/>
        </p:nvCxnSpPr>
        <p:spPr>
          <a:xfrm>
            <a:off x="6260876" y="4276280"/>
            <a:ext cx="3344" cy="273749"/>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498013" y="4068900"/>
            <a:ext cx="56072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3904556161"/>
              </p:ext>
            </p:extLst>
          </p:nvPr>
        </p:nvGraphicFramePr>
        <p:xfrm>
          <a:off x="7060058" y="3914142"/>
          <a:ext cx="279400" cy="307975"/>
        </p:xfrm>
        <a:graphic>
          <a:graphicData uri="http://schemas.openxmlformats.org/presentationml/2006/ole">
            <mc:AlternateContent xmlns:mc="http://schemas.openxmlformats.org/markup-compatibility/2006">
              <mc:Choice xmlns:v="urn:schemas-microsoft-com:vml" Requires="v">
                <p:oleObj spid="_x0000_s615693" name="Equation" r:id="rId8" imgW="127000" imgH="139700" progId="Equation.3">
                  <p:embed/>
                </p:oleObj>
              </mc:Choice>
              <mc:Fallback>
                <p:oleObj name="Equation" r:id="rId8" imgW="127000" imgH="139700" progId="Equation.3">
                  <p:embed/>
                  <p:pic>
                    <p:nvPicPr>
                      <p:cNvPr id="0" name=""/>
                      <p:cNvPicPr/>
                      <p:nvPr/>
                    </p:nvPicPr>
                    <p:blipFill>
                      <a:blip r:embed="rId9"/>
                      <a:stretch>
                        <a:fillRect/>
                      </a:stretch>
                    </p:blipFill>
                    <p:spPr>
                      <a:xfrm>
                        <a:off x="7060058" y="3914142"/>
                        <a:ext cx="279400" cy="307975"/>
                      </a:xfrm>
                      <a:prstGeom prst="rect">
                        <a:avLst/>
                      </a:prstGeom>
                    </p:spPr>
                  </p:pic>
                </p:oleObj>
              </mc:Fallback>
            </mc:AlternateContent>
          </a:graphicData>
        </a:graphic>
      </p:graphicFrame>
      <p:sp>
        <p:nvSpPr>
          <p:cNvPr id="33" name="TextBox 32"/>
          <p:cNvSpPr txBox="1"/>
          <p:nvPr/>
        </p:nvSpPr>
        <p:spPr>
          <a:xfrm>
            <a:off x="7351670" y="3865433"/>
            <a:ext cx="1484885" cy="369332"/>
          </a:xfrm>
          <a:prstGeom prst="rect">
            <a:avLst/>
          </a:prstGeom>
          <a:noFill/>
        </p:spPr>
        <p:txBody>
          <a:bodyPr wrap="square" rtlCol="0">
            <a:spAutoFit/>
          </a:bodyPr>
          <a:lstStyle/>
          <a:p>
            <a:r>
              <a:rPr lang="en-US" dirty="0" smtClean="0"/>
              <a:t>Sensor noise</a:t>
            </a:r>
            <a:endParaRPr lang="en-US" dirty="0"/>
          </a:p>
        </p:txBody>
      </p:sp>
      <p:graphicFrame>
        <p:nvGraphicFramePr>
          <p:cNvPr id="40" name="Object 39"/>
          <p:cNvGraphicFramePr>
            <a:graphicFrameLocks noChangeAspect="1"/>
          </p:cNvGraphicFramePr>
          <p:nvPr>
            <p:extLst>
              <p:ext uri="{D42A27DB-BD31-4B8C-83A1-F6EECF244321}">
                <p14:modId xmlns:p14="http://schemas.microsoft.com/office/powerpoint/2010/main" val="2773972090"/>
              </p:ext>
            </p:extLst>
          </p:nvPr>
        </p:nvGraphicFramePr>
        <p:xfrm>
          <a:off x="1952625" y="3192363"/>
          <a:ext cx="306388" cy="447675"/>
        </p:xfrm>
        <a:graphic>
          <a:graphicData uri="http://schemas.openxmlformats.org/presentationml/2006/ole">
            <mc:AlternateContent xmlns:mc="http://schemas.openxmlformats.org/markup-compatibility/2006">
              <mc:Choice xmlns:v="urn:schemas-microsoft-com:vml" Requires="v">
                <p:oleObj spid="_x0000_s615694" name="Equation" r:id="rId10" imgW="139700" imgH="203200" progId="Equation.3">
                  <p:embed/>
                </p:oleObj>
              </mc:Choice>
              <mc:Fallback>
                <p:oleObj name="Equation" r:id="rId10" imgW="139700" imgH="203200" progId="Equation.3">
                  <p:embed/>
                  <p:pic>
                    <p:nvPicPr>
                      <p:cNvPr id="0" name=""/>
                      <p:cNvPicPr/>
                      <p:nvPr/>
                    </p:nvPicPr>
                    <p:blipFill>
                      <a:blip r:embed="rId11"/>
                      <a:stretch>
                        <a:fillRect/>
                      </a:stretch>
                    </p:blipFill>
                    <p:spPr>
                      <a:xfrm>
                        <a:off x="1952625" y="3192363"/>
                        <a:ext cx="306388" cy="4476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296320044"/>
              </p:ext>
            </p:extLst>
          </p:nvPr>
        </p:nvGraphicFramePr>
        <p:xfrm>
          <a:off x="738188" y="5408613"/>
          <a:ext cx="2181225" cy="530225"/>
        </p:xfrm>
        <a:graphic>
          <a:graphicData uri="http://schemas.openxmlformats.org/presentationml/2006/ole">
            <mc:AlternateContent xmlns:mc="http://schemas.openxmlformats.org/markup-compatibility/2006">
              <mc:Choice xmlns:v="urn:schemas-microsoft-com:vml" Requires="v">
                <p:oleObj spid="_x0000_s615695" name="Equation" r:id="rId12" imgW="990600" imgH="241300" progId="Equation.3">
                  <p:embed/>
                </p:oleObj>
              </mc:Choice>
              <mc:Fallback>
                <p:oleObj name="Equation" r:id="rId12" imgW="990600" imgH="241300" progId="Equation.3">
                  <p:embed/>
                  <p:pic>
                    <p:nvPicPr>
                      <p:cNvPr id="0" name=""/>
                      <p:cNvPicPr/>
                      <p:nvPr/>
                    </p:nvPicPr>
                    <p:blipFill>
                      <a:blip r:embed="rId13"/>
                      <a:stretch>
                        <a:fillRect/>
                      </a:stretch>
                    </p:blipFill>
                    <p:spPr>
                      <a:xfrm>
                        <a:off x="738188" y="5408613"/>
                        <a:ext cx="2181225" cy="530225"/>
                      </a:xfrm>
                      <a:prstGeom prst="rect">
                        <a:avLst/>
                      </a:prstGeom>
                    </p:spPr>
                  </p:pic>
                </p:oleObj>
              </mc:Fallback>
            </mc:AlternateContent>
          </a:graphicData>
        </a:graphic>
      </p:graphicFrame>
      <p:sp>
        <p:nvSpPr>
          <p:cNvPr id="4" name="TextBox 3"/>
          <p:cNvSpPr txBox="1"/>
          <p:nvPr/>
        </p:nvSpPr>
        <p:spPr>
          <a:xfrm flipH="1">
            <a:off x="374230" y="4996288"/>
            <a:ext cx="5743070" cy="461665"/>
          </a:xfrm>
          <a:prstGeom prst="rect">
            <a:avLst/>
          </a:prstGeom>
          <a:noFill/>
        </p:spPr>
        <p:txBody>
          <a:bodyPr wrap="square" rtlCol="0">
            <a:spAutoFit/>
          </a:bodyPr>
          <a:lstStyle/>
          <a:p>
            <a:r>
              <a:rPr lang="en-US" sz="2400" dirty="0" smtClean="0"/>
              <a:t>Close loop TF from sensor noise to stage 1</a:t>
            </a:r>
            <a:endParaRPr lang="en-US" sz="2400" dirty="0"/>
          </a:p>
        </p:txBody>
      </p:sp>
      <p:graphicFrame>
        <p:nvGraphicFramePr>
          <p:cNvPr id="36" name="Object 35"/>
          <p:cNvGraphicFramePr>
            <a:graphicFrameLocks noChangeAspect="1"/>
          </p:cNvGraphicFramePr>
          <p:nvPr>
            <p:extLst>
              <p:ext uri="{D42A27DB-BD31-4B8C-83A1-F6EECF244321}">
                <p14:modId xmlns:p14="http://schemas.microsoft.com/office/powerpoint/2010/main" val="553754515"/>
              </p:ext>
            </p:extLst>
          </p:nvPr>
        </p:nvGraphicFramePr>
        <p:xfrm>
          <a:off x="820738" y="5853113"/>
          <a:ext cx="1762125" cy="950912"/>
        </p:xfrm>
        <a:graphic>
          <a:graphicData uri="http://schemas.openxmlformats.org/presentationml/2006/ole">
            <mc:AlternateContent xmlns:mc="http://schemas.openxmlformats.org/markup-compatibility/2006">
              <mc:Choice xmlns:v="urn:schemas-microsoft-com:vml" Requires="v">
                <p:oleObj spid="_x0000_s615696" name="Equation" r:id="rId14" imgW="800100" imgH="431800" progId="Equation.3">
                  <p:embed/>
                </p:oleObj>
              </mc:Choice>
              <mc:Fallback>
                <p:oleObj name="Equation" r:id="rId14" imgW="800100" imgH="431800" progId="Equation.3">
                  <p:embed/>
                  <p:pic>
                    <p:nvPicPr>
                      <p:cNvPr id="0" name=""/>
                      <p:cNvPicPr/>
                      <p:nvPr/>
                    </p:nvPicPr>
                    <p:blipFill>
                      <a:blip r:embed="rId15"/>
                      <a:stretch>
                        <a:fillRect/>
                      </a:stretch>
                    </p:blipFill>
                    <p:spPr>
                      <a:xfrm>
                        <a:off x="820738" y="5853113"/>
                        <a:ext cx="1762125" cy="950912"/>
                      </a:xfrm>
                      <a:prstGeom prst="rect">
                        <a:avLst/>
                      </a:prstGeom>
                      <a:ln>
                        <a:solidFill>
                          <a:srgbClr val="000000"/>
                        </a:solidFill>
                      </a:ln>
                    </p:spPr>
                  </p:pic>
                </p:oleObj>
              </mc:Fallback>
            </mc:AlternateContent>
          </a:graphicData>
        </a:graphic>
      </p:graphicFrame>
      <p:sp>
        <p:nvSpPr>
          <p:cNvPr id="7" name="TextBox 6"/>
          <p:cNvSpPr txBox="1"/>
          <p:nvPr/>
        </p:nvSpPr>
        <p:spPr>
          <a:xfrm>
            <a:off x="3400163" y="5457953"/>
            <a:ext cx="3826814" cy="369332"/>
          </a:xfrm>
          <a:prstGeom prst="rect">
            <a:avLst/>
          </a:prstGeom>
          <a:noFill/>
        </p:spPr>
        <p:txBody>
          <a:bodyPr wrap="none" rtlCol="0">
            <a:spAutoFit/>
          </a:bodyPr>
          <a:lstStyle/>
          <a:p>
            <a:r>
              <a:rPr lang="en-US" dirty="0" smtClean="0"/>
              <a:t>(Ignoring the sensor response for now)</a:t>
            </a:r>
            <a:endParaRPr lang="en-US" dirty="0"/>
          </a:p>
        </p:txBody>
      </p:sp>
      <p:sp>
        <p:nvSpPr>
          <p:cNvPr id="35" name="TextBox 34"/>
          <p:cNvSpPr txBox="1"/>
          <p:nvPr/>
        </p:nvSpPr>
        <p:spPr>
          <a:xfrm>
            <a:off x="3522287" y="5943132"/>
            <a:ext cx="4218072" cy="830997"/>
          </a:xfrm>
          <a:prstGeom prst="rect">
            <a:avLst/>
          </a:prstGeom>
          <a:noFill/>
          <a:ln>
            <a:noFill/>
          </a:ln>
        </p:spPr>
        <p:txBody>
          <a:bodyPr wrap="none" rtlCol="0">
            <a:spAutoFit/>
          </a:bodyPr>
          <a:lstStyle/>
          <a:p>
            <a:r>
              <a:rPr lang="en-US" sz="2400" dirty="0" smtClean="0"/>
              <a:t>All closed loop TFs in this loop </a:t>
            </a:r>
          </a:p>
          <a:p>
            <a:r>
              <a:rPr lang="en-US" sz="2400" dirty="0" smtClean="0"/>
              <a:t>will have the same denominator</a:t>
            </a:r>
            <a:endParaRPr lang="en-US" sz="2400" dirty="0"/>
          </a:p>
        </p:txBody>
      </p:sp>
      <p:sp>
        <p:nvSpPr>
          <p:cNvPr id="10" name="Rectangle 9"/>
          <p:cNvSpPr/>
          <p:nvPr/>
        </p:nvSpPr>
        <p:spPr>
          <a:xfrm>
            <a:off x="1337499" y="6361928"/>
            <a:ext cx="1043909" cy="412201"/>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stCxn id="35" idx="1"/>
          </p:cNvCxnSpPr>
          <p:nvPr/>
        </p:nvCxnSpPr>
        <p:spPr>
          <a:xfrm flipH="1">
            <a:off x="2381408" y="6358631"/>
            <a:ext cx="1140879" cy="2230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5844634" y="2986990"/>
            <a:ext cx="825308"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Sensor</a:t>
            </a:r>
            <a:endParaRPr lang="en-US" dirty="0">
              <a:solidFill>
                <a:schemeClr val="tx1"/>
              </a:solidFill>
            </a:endParaRPr>
          </a:p>
        </p:txBody>
      </p:sp>
    </p:spTree>
    <p:extLst>
      <p:ext uri="{BB962C8B-B14F-4D97-AF65-F5344CB8AC3E}">
        <p14:creationId xmlns:p14="http://schemas.microsoft.com/office/powerpoint/2010/main" val="147215690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3"/>
            <a:ext cx="8229600" cy="1143000"/>
          </a:xfrm>
        </p:spPr>
        <p:txBody>
          <a:bodyPr>
            <a:noAutofit/>
          </a:bodyPr>
          <a:lstStyle/>
          <a:p>
            <a:r>
              <a:rPr lang="en-US" sz="3200" dirty="0" smtClean="0"/>
              <a:t>Stage 1 of 1-stage of in-vacuum isolation table</a:t>
            </a:r>
            <a:br>
              <a:rPr lang="en-US" sz="3200" dirty="0" smtClean="0"/>
            </a:br>
            <a:r>
              <a:rPr lang="en-US" sz="3200" dirty="0" smtClean="0"/>
              <a:t>(HAM-ISI)</a:t>
            </a:r>
            <a:endParaRPr lang="en-US" sz="3200" dirty="0"/>
          </a:p>
        </p:txBody>
      </p:sp>
      <p:sp>
        <p:nvSpPr>
          <p:cNvPr id="5" name="Rectangle 4"/>
          <p:cNvSpPr/>
          <p:nvPr/>
        </p:nvSpPr>
        <p:spPr>
          <a:xfrm>
            <a:off x="3541583" y="1293880"/>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g</a:t>
            </a:r>
            <a:r>
              <a:rPr lang="en-US" dirty="0" smtClean="0">
                <a:solidFill>
                  <a:schemeClr val="tx1"/>
                </a:solidFill>
              </a:rPr>
              <a:t>: Stage 0 to stage 1</a:t>
            </a:r>
            <a:endParaRPr lang="en-US" dirty="0">
              <a:solidFill>
                <a:schemeClr val="tx1"/>
              </a:solidFill>
            </a:endParaRPr>
          </a:p>
        </p:txBody>
      </p:sp>
      <p:sp>
        <p:nvSpPr>
          <p:cNvPr id="6" name="Rectangle 5"/>
          <p:cNvSpPr/>
          <p:nvPr/>
        </p:nvSpPr>
        <p:spPr>
          <a:xfrm>
            <a:off x="3541583" y="2227732"/>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a</a:t>
            </a:r>
            <a:r>
              <a:rPr lang="en-US" dirty="0" smtClean="0">
                <a:solidFill>
                  <a:schemeClr val="tx1"/>
                </a:solidFill>
              </a:rPr>
              <a:t>: </a:t>
            </a:r>
            <a:r>
              <a:rPr lang="en-US" dirty="0">
                <a:solidFill>
                  <a:schemeClr val="tx1"/>
                </a:solidFill>
              </a:rPr>
              <a:t>Actuation </a:t>
            </a:r>
            <a:r>
              <a:rPr lang="en-US" dirty="0" smtClean="0">
                <a:solidFill>
                  <a:schemeClr val="tx1"/>
                </a:solidFill>
              </a:rPr>
              <a:t>to stage 1</a:t>
            </a:r>
            <a:endParaRPr lang="en-US" dirty="0">
              <a:solidFill>
                <a:schemeClr val="tx1"/>
              </a:solidFill>
            </a:endParaRPr>
          </a:p>
        </p:txBody>
      </p:sp>
      <p:sp>
        <p:nvSpPr>
          <p:cNvPr id="8" name="Rectangle 7"/>
          <p:cNvSpPr/>
          <p:nvPr/>
        </p:nvSpPr>
        <p:spPr>
          <a:xfrm>
            <a:off x="3541583" y="4214386"/>
            <a:ext cx="1286030"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 Isolation</a:t>
            </a:r>
            <a:endParaRPr lang="en-US" dirty="0">
              <a:solidFill>
                <a:schemeClr val="tx1"/>
              </a:solidFill>
            </a:endParaRPr>
          </a:p>
        </p:txBody>
      </p:sp>
      <p:sp>
        <p:nvSpPr>
          <p:cNvPr id="9" name="Rectangle 8"/>
          <p:cNvSpPr/>
          <p:nvPr/>
        </p:nvSpPr>
        <p:spPr>
          <a:xfrm>
            <a:off x="5319049" y="1490427"/>
            <a:ext cx="447523" cy="128475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25" name="TextBox 24"/>
          <p:cNvSpPr txBox="1"/>
          <p:nvPr/>
        </p:nvSpPr>
        <p:spPr>
          <a:xfrm>
            <a:off x="1697041" y="1209198"/>
            <a:ext cx="1484885" cy="369332"/>
          </a:xfrm>
          <a:prstGeom prst="rect">
            <a:avLst/>
          </a:prstGeom>
          <a:noFill/>
        </p:spPr>
        <p:txBody>
          <a:bodyPr wrap="square" rtlCol="0">
            <a:spAutoFit/>
          </a:bodyPr>
          <a:lstStyle/>
          <a:p>
            <a:r>
              <a:rPr lang="en-US" dirty="0" smtClean="0"/>
              <a:t>Stage 0 =</a:t>
            </a:r>
            <a:endParaRPr lang="en-US" dirty="0"/>
          </a:p>
        </p:txBody>
      </p:sp>
      <p:cxnSp>
        <p:nvCxnSpPr>
          <p:cNvPr id="27" name="Straight Arrow Connector 26"/>
          <p:cNvCxnSpPr>
            <a:endCxn id="5" idx="1"/>
          </p:cNvCxnSpPr>
          <p:nvPr/>
        </p:nvCxnSpPr>
        <p:spPr>
          <a:xfrm flipV="1">
            <a:off x="1337500" y="1629523"/>
            <a:ext cx="2204083" cy="302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24" idx="0"/>
          </p:cNvCxnSpPr>
          <p:nvPr/>
        </p:nvCxnSpPr>
        <p:spPr>
          <a:xfrm>
            <a:off x="6255020" y="3415642"/>
            <a:ext cx="3344" cy="380664"/>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 idx="3"/>
          </p:cNvCxnSpPr>
          <p:nvPr/>
        </p:nvCxnSpPr>
        <p:spPr>
          <a:xfrm flipH="1">
            <a:off x="4827613" y="4546230"/>
            <a:ext cx="142958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a:endCxn id="8" idx="1"/>
          </p:cNvCxnSpPr>
          <p:nvPr/>
        </p:nvCxnSpPr>
        <p:spPr>
          <a:xfrm>
            <a:off x="2280728" y="4550029"/>
            <a:ext cx="1260855"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a:endCxn id="6" idx="1"/>
          </p:cNvCxnSpPr>
          <p:nvPr/>
        </p:nvCxnSpPr>
        <p:spPr>
          <a:xfrm flipV="1">
            <a:off x="2280728" y="2563375"/>
            <a:ext cx="1260855" cy="77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2280728" y="2571140"/>
            <a:ext cx="0" cy="197509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4977563" y="1629523"/>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4977563" y="2561870"/>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6252606" y="2191099"/>
            <a:ext cx="2414" cy="78496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5766572" y="2191099"/>
            <a:ext cx="486034"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a:xfrm>
            <a:off x="88609" y="6459821"/>
            <a:ext cx="2133600" cy="365125"/>
          </a:xfrm>
        </p:spPr>
        <p:txBody>
          <a:bodyPr/>
          <a:lstStyle/>
          <a:p>
            <a:pPr algn="l"/>
            <a:fld id="{22033EDB-169B-9A40-BDA9-44EE0641E66E}" type="slidenum">
              <a:rPr lang="en-US" smtClean="0"/>
              <a:pPr algn="l"/>
              <a:t>81</a:t>
            </a:fld>
            <a:endParaRPr lang="en-US" dirty="0"/>
          </a:p>
        </p:txBody>
      </p:sp>
      <p:graphicFrame>
        <p:nvGraphicFramePr>
          <p:cNvPr id="61" name="Object 60"/>
          <p:cNvGraphicFramePr>
            <a:graphicFrameLocks noChangeAspect="1"/>
          </p:cNvGraphicFramePr>
          <p:nvPr>
            <p:extLst>
              <p:ext uri="{D42A27DB-BD31-4B8C-83A1-F6EECF244321}">
                <p14:modId xmlns:p14="http://schemas.microsoft.com/office/powerpoint/2010/main" val="940423777"/>
              </p:ext>
            </p:extLst>
          </p:nvPr>
        </p:nvGraphicFramePr>
        <p:xfrm>
          <a:off x="2631057" y="1165945"/>
          <a:ext cx="392113" cy="503238"/>
        </p:xfrm>
        <a:graphic>
          <a:graphicData uri="http://schemas.openxmlformats.org/presentationml/2006/ole">
            <mc:AlternateContent xmlns:mc="http://schemas.openxmlformats.org/markup-compatibility/2006">
              <mc:Choice xmlns:v="urn:schemas-microsoft-com:vml" Requires="v">
                <p:oleObj spid="_x0000_s611625" name="Equation" r:id="rId4" imgW="177800" imgH="228600" progId="Equation.3">
                  <p:embed/>
                </p:oleObj>
              </mc:Choice>
              <mc:Fallback>
                <p:oleObj name="Equation" r:id="rId4" imgW="177800" imgH="228600" progId="Equation.3">
                  <p:embed/>
                  <p:pic>
                    <p:nvPicPr>
                      <p:cNvPr id="0" name=""/>
                      <p:cNvPicPr/>
                      <p:nvPr/>
                    </p:nvPicPr>
                    <p:blipFill>
                      <a:blip r:embed="rId5"/>
                      <a:stretch>
                        <a:fillRect/>
                      </a:stretch>
                    </p:blipFill>
                    <p:spPr>
                      <a:xfrm>
                        <a:off x="2631057" y="1165945"/>
                        <a:ext cx="392113" cy="503238"/>
                      </a:xfrm>
                      <a:prstGeom prst="rect">
                        <a:avLst/>
                      </a:prstGeom>
                    </p:spPr>
                  </p:pic>
                </p:oleObj>
              </mc:Fallback>
            </mc:AlternateContent>
          </a:graphicData>
        </a:graphic>
      </p:graphicFrame>
      <p:graphicFrame>
        <p:nvGraphicFramePr>
          <p:cNvPr id="81" name="Object 80"/>
          <p:cNvGraphicFramePr>
            <a:graphicFrameLocks noChangeAspect="1"/>
          </p:cNvGraphicFramePr>
          <p:nvPr>
            <p:extLst>
              <p:ext uri="{D42A27DB-BD31-4B8C-83A1-F6EECF244321}">
                <p14:modId xmlns:p14="http://schemas.microsoft.com/office/powerpoint/2010/main" val="2663502428"/>
              </p:ext>
            </p:extLst>
          </p:nvPr>
        </p:nvGraphicFramePr>
        <p:xfrm>
          <a:off x="6308719" y="2142161"/>
          <a:ext cx="279400" cy="307975"/>
        </p:xfrm>
        <a:graphic>
          <a:graphicData uri="http://schemas.openxmlformats.org/presentationml/2006/ole">
            <mc:AlternateContent xmlns:mc="http://schemas.openxmlformats.org/markup-compatibility/2006">
              <mc:Choice xmlns:v="urn:schemas-microsoft-com:vml" Requires="v">
                <p:oleObj spid="_x0000_s611626" name="Equation" r:id="rId6" imgW="127000" imgH="139700" progId="Equation.3">
                  <p:embed/>
                </p:oleObj>
              </mc:Choice>
              <mc:Fallback>
                <p:oleObj name="Equation" r:id="rId6" imgW="127000" imgH="139700" progId="Equation.3">
                  <p:embed/>
                  <p:pic>
                    <p:nvPicPr>
                      <p:cNvPr id="0" name=""/>
                      <p:cNvPicPr/>
                      <p:nvPr/>
                    </p:nvPicPr>
                    <p:blipFill>
                      <a:blip r:embed="rId7"/>
                      <a:stretch>
                        <a:fillRect/>
                      </a:stretch>
                    </p:blipFill>
                    <p:spPr>
                      <a:xfrm>
                        <a:off x="6308719" y="2142161"/>
                        <a:ext cx="279400" cy="307975"/>
                      </a:xfrm>
                      <a:prstGeom prst="rect">
                        <a:avLst/>
                      </a:prstGeom>
                    </p:spPr>
                  </p:pic>
                </p:oleObj>
              </mc:Fallback>
            </mc:AlternateContent>
          </a:graphicData>
        </a:graphic>
      </p:graphicFrame>
      <p:grpSp>
        <p:nvGrpSpPr>
          <p:cNvPr id="22" name="Group 21"/>
          <p:cNvGrpSpPr>
            <a:grpSpLocks noChangeAspect="1"/>
          </p:cNvGrpSpPr>
          <p:nvPr/>
        </p:nvGrpSpPr>
        <p:grpSpPr>
          <a:xfrm>
            <a:off x="6040812" y="3796306"/>
            <a:ext cx="457200" cy="489694"/>
            <a:chOff x="1433513" y="2006411"/>
            <a:chExt cx="548640" cy="587061"/>
          </a:xfrm>
        </p:grpSpPr>
        <p:sp>
          <p:nvSpPr>
            <p:cNvPr id="23" name="Oval 22"/>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4" name="TextBox 23"/>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28" name="Straight Arrow Connector 27"/>
          <p:cNvCxnSpPr/>
          <p:nvPr/>
        </p:nvCxnSpPr>
        <p:spPr>
          <a:xfrm>
            <a:off x="6260876" y="4276280"/>
            <a:ext cx="3344" cy="273749"/>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498013" y="4068900"/>
            <a:ext cx="56072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3967991676"/>
              </p:ext>
            </p:extLst>
          </p:nvPr>
        </p:nvGraphicFramePr>
        <p:xfrm>
          <a:off x="7060058" y="3914142"/>
          <a:ext cx="279400" cy="307975"/>
        </p:xfrm>
        <a:graphic>
          <a:graphicData uri="http://schemas.openxmlformats.org/presentationml/2006/ole">
            <mc:AlternateContent xmlns:mc="http://schemas.openxmlformats.org/markup-compatibility/2006">
              <mc:Choice xmlns:v="urn:schemas-microsoft-com:vml" Requires="v">
                <p:oleObj spid="_x0000_s611627" name="Equation" r:id="rId8" imgW="127000" imgH="139700" progId="Equation.3">
                  <p:embed/>
                </p:oleObj>
              </mc:Choice>
              <mc:Fallback>
                <p:oleObj name="Equation" r:id="rId8" imgW="127000" imgH="139700" progId="Equation.3">
                  <p:embed/>
                  <p:pic>
                    <p:nvPicPr>
                      <p:cNvPr id="0" name=""/>
                      <p:cNvPicPr/>
                      <p:nvPr/>
                    </p:nvPicPr>
                    <p:blipFill>
                      <a:blip r:embed="rId9"/>
                      <a:stretch>
                        <a:fillRect/>
                      </a:stretch>
                    </p:blipFill>
                    <p:spPr>
                      <a:xfrm>
                        <a:off x="7060058" y="3914142"/>
                        <a:ext cx="279400" cy="307975"/>
                      </a:xfrm>
                      <a:prstGeom prst="rect">
                        <a:avLst/>
                      </a:prstGeom>
                    </p:spPr>
                  </p:pic>
                </p:oleObj>
              </mc:Fallback>
            </mc:AlternateContent>
          </a:graphicData>
        </a:graphic>
      </p:graphicFrame>
      <p:sp>
        <p:nvSpPr>
          <p:cNvPr id="33" name="TextBox 32"/>
          <p:cNvSpPr txBox="1"/>
          <p:nvPr/>
        </p:nvSpPr>
        <p:spPr>
          <a:xfrm>
            <a:off x="7351670" y="3865433"/>
            <a:ext cx="1484885" cy="369332"/>
          </a:xfrm>
          <a:prstGeom prst="rect">
            <a:avLst/>
          </a:prstGeom>
          <a:noFill/>
        </p:spPr>
        <p:txBody>
          <a:bodyPr wrap="square" rtlCol="0">
            <a:spAutoFit/>
          </a:bodyPr>
          <a:lstStyle/>
          <a:p>
            <a:r>
              <a:rPr lang="en-US" dirty="0" smtClean="0"/>
              <a:t>Sensor noise</a:t>
            </a:r>
            <a:endParaRPr lang="en-US" dirty="0"/>
          </a:p>
        </p:txBody>
      </p:sp>
      <p:graphicFrame>
        <p:nvGraphicFramePr>
          <p:cNvPr id="40" name="Object 39"/>
          <p:cNvGraphicFramePr>
            <a:graphicFrameLocks noChangeAspect="1"/>
          </p:cNvGraphicFramePr>
          <p:nvPr>
            <p:extLst>
              <p:ext uri="{D42A27DB-BD31-4B8C-83A1-F6EECF244321}">
                <p14:modId xmlns:p14="http://schemas.microsoft.com/office/powerpoint/2010/main" val="3929759769"/>
              </p:ext>
            </p:extLst>
          </p:nvPr>
        </p:nvGraphicFramePr>
        <p:xfrm>
          <a:off x="1952625" y="3192363"/>
          <a:ext cx="306388" cy="447675"/>
        </p:xfrm>
        <a:graphic>
          <a:graphicData uri="http://schemas.openxmlformats.org/presentationml/2006/ole">
            <mc:AlternateContent xmlns:mc="http://schemas.openxmlformats.org/markup-compatibility/2006">
              <mc:Choice xmlns:v="urn:schemas-microsoft-com:vml" Requires="v">
                <p:oleObj spid="_x0000_s611628" name="Equation" r:id="rId10" imgW="139700" imgH="203200" progId="Equation.3">
                  <p:embed/>
                </p:oleObj>
              </mc:Choice>
              <mc:Fallback>
                <p:oleObj name="Equation" r:id="rId10" imgW="139700" imgH="203200" progId="Equation.3">
                  <p:embed/>
                  <p:pic>
                    <p:nvPicPr>
                      <p:cNvPr id="0" name=""/>
                      <p:cNvPicPr/>
                      <p:nvPr/>
                    </p:nvPicPr>
                    <p:blipFill>
                      <a:blip r:embed="rId11"/>
                      <a:stretch>
                        <a:fillRect/>
                      </a:stretch>
                    </p:blipFill>
                    <p:spPr>
                      <a:xfrm>
                        <a:off x="1952625" y="3192363"/>
                        <a:ext cx="306388" cy="4476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481256438"/>
              </p:ext>
            </p:extLst>
          </p:nvPr>
        </p:nvGraphicFramePr>
        <p:xfrm>
          <a:off x="738188" y="5408613"/>
          <a:ext cx="2181225" cy="530225"/>
        </p:xfrm>
        <a:graphic>
          <a:graphicData uri="http://schemas.openxmlformats.org/presentationml/2006/ole">
            <mc:AlternateContent xmlns:mc="http://schemas.openxmlformats.org/markup-compatibility/2006">
              <mc:Choice xmlns:v="urn:schemas-microsoft-com:vml" Requires="v">
                <p:oleObj spid="_x0000_s611629" name="Equation" r:id="rId12" imgW="990600" imgH="241300" progId="Equation.3">
                  <p:embed/>
                </p:oleObj>
              </mc:Choice>
              <mc:Fallback>
                <p:oleObj name="Equation" r:id="rId12" imgW="990600" imgH="241300" progId="Equation.3">
                  <p:embed/>
                  <p:pic>
                    <p:nvPicPr>
                      <p:cNvPr id="0" name=""/>
                      <p:cNvPicPr/>
                      <p:nvPr/>
                    </p:nvPicPr>
                    <p:blipFill>
                      <a:blip r:embed="rId13"/>
                      <a:stretch>
                        <a:fillRect/>
                      </a:stretch>
                    </p:blipFill>
                    <p:spPr>
                      <a:xfrm>
                        <a:off x="738188" y="5408613"/>
                        <a:ext cx="2181225" cy="530225"/>
                      </a:xfrm>
                      <a:prstGeom prst="rect">
                        <a:avLst/>
                      </a:prstGeom>
                    </p:spPr>
                  </p:pic>
                </p:oleObj>
              </mc:Fallback>
            </mc:AlternateContent>
          </a:graphicData>
        </a:graphic>
      </p:graphicFrame>
      <p:sp>
        <p:nvSpPr>
          <p:cNvPr id="4" name="TextBox 3"/>
          <p:cNvSpPr txBox="1"/>
          <p:nvPr/>
        </p:nvSpPr>
        <p:spPr>
          <a:xfrm flipH="1">
            <a:off x="374230" y="4996288"/>
            <a:ext cx="5743070" cy="461665"/>
          </a:xfrm>
          <a:prstGeom prst="rect">
            <a:avLst/>
          </a:prstGeom>
          <a:noFill/>
        </p:spPr>
        <p:txBody>
          <a:bodyPr wrap="square" rtlCol="0">
            <a:spAutoFit/>
          </a:bodyPr>
          <a:lstStyle/>
          <a:p>
            <a:r>
              <a:rPr lang="en-US" sz="2400" dirty="0" smtClean="0"/>
              <a:t>Close loop TF from sensor noise to stage 1</a:t>
            </a:r>
            <a:endParaRPr lang="en-US" sz="2400" dirty="0"/>
          </a:p>
        </p:txBody>
      </p:sp>
      <p:graphicFrame>
        <p:nvGraphicFramePr>
          <p:cNvPr id="36" name="Object 35"/>
          <p:cNvGraphicFramePr>
            <a:graphicFrameLocks noChangeAspect="1"/>
          </p:cNvGraphicFramePr>
          <p:nvPr>
            <p:extLst>
              <p:ext uri="{D42A27DB-BD31-4B8C-83A1-F6EECF244321}">
                <p14:modId xmlns:p14="http://schemas.microsoft.com/office/powerpoint/2010/main" val="780851631"/>
              </p:ext>
            </p:extLst>
          </p:nvPr>
        </p:nvGraphicFramePr>
        <p:xfrm>
          <a:off x="820738" y="5853113"/>
          <a:ext cx="1762125" cy="950912"/>
        </p:xfrm>
        <a:graphic>
          <a:graphicData uri="http://schemas.openxmlformats.org/presentationml/2006/ole">
            <mc:AlternateContent xmlns:mc="http://schemas.openxmlformats.org/markup-compatibility/2006">
              <mc:Choice xmlns:v="urn:schemas-microsoft-com:vml" Requires="v">
                <p:oleObj spid="_x0000_s611630" name="Equation" r:id="rId14" imgW="800100" imgH="431800" progId="Equation.3">
                  <p:embed/>
                </p:oleObj>
              </mc:Choice>
              <mc:Fallback>
                <p:oleObj name="Equation" r:id="rId14" imgW="800100" imgH="431800" progId="Equation.3">
                  <p:embed/>
                  <p:pic>
                    <p:nvPicPr>
                      <p:cNvPr id="0" name=""/>
                      <p:cNvPicPr/>
                      <p:nvPr/>
                    </p:nvPicPr>
                    <p:blipFill>
                      <a:blip r:embed="rId15"/>
                      <a:stretch>
                        <a:fillRect/>
                      </a:stretch>
                    </p:blipFill>
                    <p:spPr>
                      <a:xfrm>
                        <a:off x="820738" y="5853113"/>
                        <a:ext cx="1762125" cy="950912"/>
                      </a:xfrm>
                      <a:prstGeom prst="rect">
                        <a:avLst/>
                      </a:prstGeom>
                      <a:ln>
                        <a:solidFill>
                          <a:srgbClr val="000000"/>
                        </a:solidFill>
                      </a:ln>
                    </p:spPr>
                  </p:pic>
                </p:oleObj>
              </mc:Fallback>
            </mc:AlternateContent>
          </a:graphicData>
        </a:graphic>
      </p:graphicFrame>
      <p:sp>
        <p:nvSpPr>
          <p:cNvPr id="7" name="TextBox 6"/>
          <p:cNvSpPr txBox="1"/>
          <p:nvPr/>
        </p:nvSpPr>
        <p:spPr>
          <a:xfrm>
            <a:off x="3400163" y="5457953"/>
            <a:ext cx="3826814" cy="369332"/>
          </a:xfrm>
          <a:prstGeom prst="rect">
            <a:avLst/>
          </a:prstGeom>
          <a:noFill/>
        </p:spPr>
        <p:txBody>
          <a:bodyPr wrap="none" rtlCol="0">
            <a:spAutoFit/>
          </a:bodyPr>
          <a:lstStyle/>
          <a:p>
            <a:r>
              <a:rPr lang="en-US" dirty="0" smtClean="0"/>
              <a:t>(Ignoring the sensor response for now)</a:t>
            </a:r>
            <a:endParaRPr lang="en-US" dirty="0"/>
          </a:p>
        </p:txBody>
      </p:sp>
      <p:sp>
        <p:nvSpPr>
          <p:cNvPr id="38" name="Oval 37"/>
          <p:cNvSpPr/>
          <p:nvPr/>
        </p:nvSpPr>
        <p:spPr>
          <a:xfrm>
            <a:off x="1733677" y="6344139"/>
            <a:ext cx="684368" cy="46196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3271958" y="6286134"/>
            <a:ext cx="5793172" cy="461665"/>
          </a:xfrm>
          <a:prstGeom prst="rect">
            <a:avLst/>
          </a:prstGeom>
          <a:noFill/>
        </p:spPr>
        <p:txBody>
          <a:bodyPr wrap="none" rtlCol="0">
            <a:spAutoFit/>
          </a:bodyPr>
          <a:lstStyle/>
          <a:p>
            <a:r>
              <a:rPr lang="en-US" sz="2400" dirty="0" smtClean="0">
                <a:solidFill>
                  <a:srgbClr val="FF0000"/>
                </a:solidFill>
              </a:rPr>
              <a:t>Loop gain TF: important for studying stability</a:t>
            </a:r>
            <a:endParaRPr lang="en-US" sz="2400" dirty="0">
              <a:solidFill>
                <a:srgbClr val="FF0000"/>
              </a:solidFill>
            </a:endParaRPr>
          </a:p>
        </p:txBody>
      </p:sp>
      <p:cxnSp>
        <p:nvCxnSpPr>
          <p:cNvPr id="42" name="Straight Arrow Connector 41"/>
          <p:cNvCxnSpPr>
            <a:stCxn id="41" idx="1"/>
            <a:endCxn id="38" idx="6"/>
          </p:cNvCxnSpPr>
          <p:nvPr/>
        </p:nvCxnSpPr>
        <p:spPr>
          <a:xfrm flipH="1">
            <a:off x="2418045" y="6516967"/>
            <a:ext cx="853913" cy="5815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844634" y="2986990"/>
            <a:ext cx="825308"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Sensor</a:t>
            </a:r>
            <a:endParaRPr lang="en-US" dirty="0">
              <a:solidFill>
                <a:schemeClr val="tx1"/>
              </a:solidFill>
            </a:endParaRPr>
          </a:p>
        </p:txBody>
      </p:sp>
    </p:spTree>
    <p:extLst>
      <p:ext uri="{BB962C8B-B14F-4D97-AF65-F5344CB8AC3E}">
        <p14:creationId xmlns:p14="http://schemas.microsoft.com/office/powerpoint/2010/main" val="215285067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3"/>
            <a:ext cx="8229600" cy="1143000"/>
          </a:xfrm>
        </p:spPr>
        <p:txBody>
          <a:bodyPr>
            <a:noAutofit/>
          </a:bodyPr>
          <a:lstStyle/>
          <a:p>
            <a:r>
              <a:rPr lang="en-US" sz="3200" dirty="0" smtClean="0"/>
              <a:t>Stage 1 of 1-stage of in-vacuum isolation table</a:t>
            </a:r>
            <a:br>
              <a:rPr lang="en-US" sz="3200" dirty="0" smtClean="0"/>
            </a:br>
            <a:r>
              <a:rPr lang="en-US" sz="3200" dirty="0" smtClean="0"/>
              <a:t>(HAM-ISI)</a:t>
            </a:r>
            <a:endParaRPr lang="en-US" sz="3200" dirty="0"/>
          </a:p>
        </p:txBody>
      </p:sp>
      <p:sp>
        <p:nvSpPr>
          <p:cNvPr id="5" name="Rectangle 4"/>
          <p:cNvSpPr/>
          <p:nvPr/>
        </p:nvSpPr>
        <p:spPr>
          <a:xfrm>
            <a:off x="3541583" y="1293880"/>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g</a:t>
            </a:r>
            <a:r>
              <a:rPr lang="en-US" dirty="0" smtClean="0">
                <a:solidFill>
                  <a:schemeClr val="tx1"/>
                </a:solidFill>
              </a:rPr>
              <a:t>: Stage 0 to stage 1</a:t>
            </a:r>
            <a:endParaRPr lang="en-US" dirty="0">
              <a:solidFill>
                <a:schemeClr val="tx1"/>
              </a:solidFill>
            </a:endParaRPr>
          </a:p>
        </p:txBody>
      </p:sp>
      <p:sp>
        <p:nvSpPr>
          <p:cNvPr id="6" name="Rectangle 5"/>
          <p:cNvSpPr/>
          <p:nvPr/>
        </p:nvSpPr>
        <p:spPr>
          <a:xfrm>
            <a:off x="3541583" y="2227732"/>
            <a:ext cx="1422062" cy="671286"/>
          </a:xfrm>
          <a:prstGeom prst="rect">
            <a:avLst/>
          </a:prstGeom>
          <a:solidFill>
            <a:schemeClr val="accent6"/>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a</a:t>
            </a:r>
            <a:r>
              <a:rPr lang="en-US" dirty="0" smtClean="0">
                <a:solidFill>
                  <a:schemeClr val="tx1"/>
                </a:solidFill>
              </a:rPr>
              <a:t>: </a:t>
            </a:r>
            <a:r>
              <a:rPr lang="en-US" dirty="0">
                <a:solidFill>
                  <a:schemeClr val="tx1"/>
                </a:solidFill>
              </a:rPr>
              <a:t>Actuation </a:t>
            </a:r>
            <a:r>
              <a:rPr lang="en-US" dirty="0" smtClean="0">
                <a:solidFill>
                  <a:schemeClr val="tx1"/>
                </a:solidFill>
              </a:rPr>
              <a:t>to stage 1</a:t>
            </a:r>
            <a:endParaRPr lang="en-US" dirty="0">
              <a:solidFill>
                <a:schemeClr val="tx1"/>
              </a:solidFill>
            </a:endParaRPr>
          </a:p>
        </p:txBody>
      </p:sp>
      <p:sp>
        <p:nvSpPr>
          <p:cNvPr id="8" name="Rectangle 7"/>
          <p:cNvSpPr/>
          <p:nvPr/>
        </p:nvSpPr>
        <p:spPr>
          <a:xfrm>
            <a:off x="3541583" y="4214386"/>
            <a:ext cx="1286030" cy="671286"/>
          </a:xfrm>
          <a:prstGeom prst="rect">
            <a:avLst/>
          </a:prstGeom>
          <a:solidFill>
            <a:schemeClr val="accent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 Isolation</a:t>
            </a:r>
            <a:endParaRPr lang="en-US" dirty="0">
              <a:solidFill>
                <a:schemeClr val="tx1"/>
              </a:solidFill>
            </a:endParaRPr>
          </a:p>
        </p:txBody>
      </p:sp>
      <p:sp>
        <p:nvSpPr>
          <p:cNvPr id="9" name="Rectangle 8"/>
          <p:cNvSpPr/>
          <p:nvPr/>
        </p:nvSpPr>
        <p:spPr>
          <a:xfrm>
            <a:off x="5319049" y="1490427"/>
            <a:ext cx="447523" cy="128475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t>
            </a:r>
          </a:p>
          <a:p>
            <a:pPr algn="ctr"/>
            <a:r>
              <a:rPr lang="en-US" dirty="0">
                <a:solidFill>
                  <a:schemeClr val="tx1"/>
                </a:solidFill>
              </a:rPr>
              <a:t>+</a:t>
            </a:r>
          </a:p>
        </p:txBody>
      </p:sp>
      <p:sp>
        <p:nvSpPr>
          <p:cNvPr id="11" name="Rectangle 10"/>
          <p:cNvSpPr/>
          <p:nvPr/>
        </p:nvSpPr>
        <p:spPr>
          <a:xfrm>
            <a:off x="5901839" y="2989018"/>
            <a:ext cx="706361" cy="426624"/>
          </a:xfrm>
          <a:prstGeom prst="rect">
            <a:avLst/>
          </a:prstGeom>
          <a:solidFill>
            <a:schemeClr val="accent5"/>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GS13</a:t>
            </a:r>
            <a:endParaRPr lang="en-US" dirty="0">
              <a:solidFill>
                <a:schemeClr val="tx1"/>
              </a:solidFill>
            </a:endParaRPr>
          </a:p>
        </p:txBody>
      </p:sp>
      <p:sp>
        <p:nvSpPr>
          <p:cNvPr id="25" name="TextBox 24"/>
          <p:cNvSpPr txBox="1"/>
          <p:nvPr/>
        </p:nvSpPr>
        <p:spPr>
          <a:xfrm>
            <a:off x="1697041" y="1209198"/>
            <a:ext cx="1484885" cy="369332"/>
          </a:xfrm>
          <a:prstGeom prst="rect">
            <a:avLst/>
          </a:prstGeom>
          <a:noFill/>
        </p:spPr>
        <p:txBody>
          <a:bodyPr wrap="square" rtlCol="0">
            <a:spAutoFit/>
          </a:bodyPr>
          <a:lstStyle/>
          <a:p>
            <a:r>
              <a:rPr lang="en-US" dirty="0" smtClean="0"/>
              <a:t>Stage 0 =</a:t>
            </a:r>
            <a:endParaRPr lang="en-US" dirty="0"/>
          </a:p>
        </p:txBody>
      </p:sp>
      <p:cxnSp>
        <p:nvCxnSpPr>
          <p:cNvPr id="27" name="Straight Arrow Connector 26"/>
          <p:cNvCxnSpPr>
            <a:endCxn id="5" idx="1"/>
          </p:cNvCxnSpPr>
          <p:nvPr/>
        </p:nvCxnSpPr>
        <p:spPr>
          <a:xfrm flipV="1">
            <a:off x="1337500" y="1629523"/>
            <a:ext cx="2204083" cy="302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1" idx="2"/>
            <a:endCxn id="24" idx="0"/>
          </p:cNvCxnSpPr>
          <p:nvPr/>
        </p:nvCxnSpPr>
        <p:spPr>
          <a:xfrm>
            <a:off x="6255020" y="3415642"/>
            <a:ext cx="3344" cy="380664"/>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8" idx="3"/>
          </p:cNvCxnSpPr>
          <p:nvPr/>
        </p:nvCxnSpPr>
        <p:spPr>
          <a:xfrm flipH="1">
            <a:off x="4827613" y="4546230"/>
            <a:ext cx="142958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a:endCxn id="8" idx="1"/>
          </p:cNvCxnSpPr>
          <p:nvPr/>
        </p:nvCxnSpPr>
        <p:spPr>
          <a:xfrm>
            <a:off x="2280728" y="4550029"/>
            <a:ext cx="1260855"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a:endCxn id="6" idx="1"/>
          </p:cNvCxnSpPr>
          <p:nvPr/>
        </p:nvCxnSpPr>
        <p:spPr>
          <a:xfrm flipV="1">
            <a:off x="2280728" y="2563375"/>
            <a:ext cx="1260855" cy="77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2280728" y="2571140"/>
            <a:ext cx="0" cy="197509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4977563" y="1629523"/>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flipH="1">
            <a:off x="4977563" y="2561870"/>
            <a:ext cx="341486" cy="1"/>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6252606" y="2191099"/>
            <a:ext cx="2414" cy="78496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5766572" y="2191099"/>
            <a:ext cx="486034"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a:xfrm>
            <a:off x="88609" y="6459821"/>
            <a:ext cx="2133600" cy="365125"/>
          </a:xfrm>
        </p:spPr>
        <p:txBody>
          <a:bodyPr/>
          <a:lstStyle/>
          <a:p>
            <a:pPr algn="l"/>
            <a:fld id="{22033EDB-169B-9A40-BDA9-44EE0641E66E}" type="slidenum">
              <a:rPr lang="en-US" smtClean="0"/>
              <a:pPr algn="l"/>
              <a:t>82</a:t>
            </a:fld>
            <a:endParaRPr lang="en-US" dirty="0"/>
          </a:p>
        </p:txBody>
      </p:sp>
      <p:graphicFrame>
        <p:nvGraphicFramePr>
          <p:cNvPr id="61" name="Object 60"/>
          <p:cNvGraphicFramePr>
            <a:graphicFrameLocks noChangeAspect="1"/>
          </p:cNvGraphicFramePr>
          <p:nvPr>
            <p:extLst>
              <p:ext uri="{D42A27DB-BD31-4B8C-83A1-F6EECF244321}">
                <p14:modId xmlns:p14="http://schemas.microsoft.com/office/powerpoint/2010/main" val="2772353639"/>
              </p:ext>
            </p:extLst>
          </p:nvPr>
        </p:nvGraphicFramePr>
        <p:xfrm>
          <a:off x="2631057" y="1165945"/>
          <a:ext cx="392113" cy="503238"/>
        </p:xfrm>
        <a:graphic>
          <a:graphicData uri="http://schemas.openxmlformats.org/presentationml/2006/ole">
            <mc:AlternateContent xmlns:mc="http://schemas.openxmlformats.org/markup-compatibility/2006">
              <mc:Choice xmlns:v="urn:schemas-microsoft-com:vml" Requires="v">
                <p:oleObj spid="_x0000_s623847" name="Equation" r:id="rId4" imgW="177800" imgH="228600" progId="Equation.3">
                  <p:embed/>
                </p:oleObj>
              </mc:Choice>
              <mc:Fallback>
                <p:oleObj name="Equation" r:id="rId4" imgW="177800" imgH="228600" progId="Equation.3">
                  <p:embed/>
                  <p:pic>
                    <p:nvPicPr>
                      <p:cNvPr id="0" name=""/>
                      <p:cNvPicPr/>
                      <p:nvPr/>
                    </p:nvPicPr>
                    <p:blipFill>
                      <a:blip r:embed="rId5"/>
                      <a:stretch>
                        <a:fillRect/>
                      </a:stretch>
                    </p:blipFill>
                    <p:spPr>
                      <a:xfrm>
                        <a:off x="2631057" y="1165945"/>
                        <a:ext cx="392113" cy="503238"/>
                      </a:xfrm>
                      <a:prstGeom prst="rect">
                        <a:avLst/>
                      </a:prstGeom>
                    </p:spPr>
                  </p:pic>
                </p:oleObj>
              </mc:Fallback>
            </mc:AlternateContent>
          </a:graphicData>
        </a:graphic>
      </p:graphicFrame>
      <p:graphicFrame>
        <p:nvGraphicFramePr>
          <p:cNvPr id="81" name="Object 80"/>
          <p:cNvGraphicFramePr>
            <a:graphicFrameLocks noChangeAspect="1"/>
          </p:cNvGraphicFramePr>
          <p:nvPr>
            <p:extLst>
              <p:ext uri="{D42A27DB-BD31-4B8C-83A1-F6EECF244321}">
                <p14:modId xmlns:p14="http://schemas.microsoft.com/office/powerpoint/2010/main" val="747495100"/>
              </p:ext>
            </p:extLst>
          </p:nvPr>
        </p:nvGraphicFramePr>
        <p:xfrm>
          <a:off x="6308719" y="2142161"/>
          <a:ext cx="279400" cy="307975"/>
        </p:xfrm>
        <a:graphic>
          <a:graphicData uri="http://schemas.openxmlformats.org/presentationml/2006/ole">
            <mc:AlternateContent xmlns:mc="http://schemas.openxmlformats.org/markup-compatibility/2006">
              <mc:Choice xmlns:v="urn:schemas-microsoft-com:vml" Requires="v">
                <p:oleObj spid="_x0000_s623848" name="Equation" r:id="rId6" imgW="127000" imgH="139700" progId="Equation.3">
                  <p:embed/>
                </p:oleObj>
              </mc:Choice>
              <mc:Fallback>
                <p:oleObj name="Equation" r:id="rId6" imgW="127000" imgH="139700" progId="Equation.3">
                  <p:embed/>
                  <p:pic>
                    <p:nvPicPr>
                      <p:cNvPr id="0" name=""/>
                      <p:cNvPicPr/>
                      <p:nvPr/>
                    </p:nvPicPr>
                    <p:blipFill>
                      <a:blip r:embed="rId7"/>
                      <a:stretch>
                        <a:fillRect/>
                      </a:stretch>
                    </p:blipFill>
                    <p:spPr>
                      <a:xfrm>
                        <a:off x="6308719" y="2142161"/>
                        <a:ext cx="279400" cy="307975"/>
                      </a:xfrm>
                      <a:prstGeom prst="rect">
                        <a:avLst/>
                      </a:prstGeom>
                    </p:spPr>
                  </p:pic>
                </p:oleObj>
              </mc:Fallback>
            </mc:AlternateContent>
          </a:graphicData>
        </a:graphic>
      </p:graphicFrame>
      <p:grpSp>
        <p:nvGrpSpPr>
          <p:cNvPr id="22" name="Group 21"/>
          <p:cNvGrpSpPr>
            <a:grpSpLocks noChangeAspect="1"/>
          </p:cNvGrpSpPr>
          <p:nvPr/>
        </p:nvGrpSpPr>
        <p:grpSpPr>
          <a:xfrm>
            <a:off x="6040812" y="3796306"/>
            <a:ext cx="457200" cy="489694"/>
            <a:chOff x="1433513" y="2006411"/>
            <a:chExt cx="548640" cy="587061"/>
          </a:xfrm>
        </p:grpSpPr>
        <p:sp>
          <p:nvSpPr>
            <p:cNvPr id="23" name="Oval 22"/>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4" name="TextBox 23"/>
            <p:cNvSpPr txBox="1"/>
            <p:nvPr/>
          </p:nvSpPr>
          <p:spPr>
            <a:xfrm>
              <a:off x="1525299" y="2006411"/>
              <a:ext cx="338554" cy="461666"/>
            </a:xfrm>
            <a:prstGeom prst="rect">
              <a:avLst/>
            </a:prstGeom>
            <a:noFill/>
          </p:spPr>
          <p:txBody>
            <a:bodyPr wrap="none" rtlCol="0">
              <a:spAutoFit/>
            </a:bodyPr>
            <a:lstStyle/>
            <a:p>
              <a:r>
                <a:rPr lang="en-US" sz="2400" b="1" dirty="0" smtClean="0"/>
                <a:t>+</a:t>
              </a:r>
              <a:endParaRPr lang="en-US" sz="2400" b="1" dirty="0"/>
            </a:p>
          </p:txBody>
        </p:sp>
      </p:grpSp>
      <p:cxnSp>
        <p:nvCxnSpPr>
          <p:cNvPr id="28" name="Straight Arrow Connector 27"/>
          <p:cNvCxnSpPr/>
          <p:nvPr/>
        </p:nvCxnSpPr>
        <p:spPr>
          <a:xfrm>
            <a:off x="6260876" y="4276280"/>
            <a:ext cx="3344" cy="273749"/>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6498013" y="4068900"/>
            <a:ext cx="560728" cy="37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2" name="Object 31"/>
          <p:cNvGraphicFramePr>
            <a:graphicFrameLocks noChangeAspect="1"/>
          </p:cNvGraphicFramePr>
          <p:nvPr>
            <p:extLst>
              <p:ext uri="{D42A27DB-BD31-4B8C-83A1-F6EECF244321}">
                <p14:modId xmlns:p14="http://schemas.microsoft.com/office/powerpoint/2010/main" val="933086666"/>
              </p:ext>
            </p:extLst>
          </p:nvPr>
        </p:nvGraphicFramePr>
        <p:xfrm>
          <a:off x="7060058" y="3914142"/>
          <a:ext cx="279400" cy="307975"/>
        </p:xfrm>
        <a:graphic>
          <a:graphicData uri="http://schemas.openxmlformats.org/presentationml/2006/ole">
            <mc:AlternateContent xmlns:mc="http://schemas.openxmlformats.org/markup-compatibility/2006">
              <mc:Choice xmlns:v="urn:schemas-microsoft-com:vml" Requires="v">
                <p:oleObj spid="_x0000_s623849" name="Equation" r:id="rId8" imgW="127000" imgH="139700" progId="Equation.3">
                  <p:embed/>
                </p:oleObj>
              </mc:Choice>
              <mc:Fallback>
                <p:oleObj name="Equation" r:id="rId8" imgW="127000" imgH="139700" progId="Equation.3">
                  <p:embed/>
                  <p:pic>
                    <p:nvPicPr>
                      <p:cNvPr id="0" name=""/>
                      <p:cNvPicPr/>
                      <p:nvPr/>
                    </p:nvPicPr>
                    <p:blipFill>
                      <a:blip r:embed="rId9"/>
                      <a:stretch>
                        <a:fillRect/>
                      </a:stretch>
                    </p:blipFill>
                    <p:spPr>
                      <a:xfrm>
                        <a:off x="7060058" y="3914142"/>
                        <a:ext cx="279400" cy="307975"/>
                      </a:xfrm>
                      <a:prstGeom prst="rect">
                        <a:avLst/>
                      </a:prstGeom>
                    </p:spPr>
                  </p:pic>
                </p:oleObj>
              </mc:Fallback>
            </mc:AlternateContent>
          </a:graphicData>
        </a:graphic>
      </p:graphicFrame>
      <p:sp>
        <p:nvSpPr>
          <p:cNvPr id="33" name="TextBox 32"/>
          <p:cNvSpPr txBox="1"/>
          <p:nvPr/>
        </p:nvSpPr>
        <p:spPr>
          <a:xfrm>
            <a:off x="7351670" y="3865433"/>
            <a:ext cx="1484885" cy="369332"/>
          </a:xfrm>
          <a:prstGeom prst="rect">
            <a:avLst/>
          </a:prstGeom>
          <a:noFill/>
        </p:spPr>
        <p:txBody>
          <a:bodyPr wrap="square" rtlCol="0">
            <a:spAutoFit/>
          </a:bodyPr>
          <a:lstStyle/>
          <a:p>
            <a:r>
              <a:rPr lang="en-US" dirty="0" smtClean="0"/>
              <a:t>Sensor noise</a:t>
            </a:r>
            <a:endParaRPr lang="en-US" dirty="0"/>
          </a:p>
        </p:txBody>
      </p:sp>
      <p:sp>
        <p:nvSpPr>
          <p:cNvPr id="39" name="TextBox 38"/>
          <p:cNvSpPr txBox="1"/>
          <p:nvPr/>
        </p:nvSpPr>
        <p:spPr>
          <a:xfrm>
            <a:off x="6761627" y="3021829"/>
            <a:ext cx="1689322" cy="369332"/>
          </a:xfrm>
          <a:prstGeom prst="rect">
            <a:avLst/>
          </a:prstGeom>
          <a:noFill/>
        </p:spPr>
        <p:txBody>
          <a:bodyPr wrap="square" rtlCol="0">
            <a:spAutoFit/>
          </a:bodyPr>
          <a:lstStyle/>
          <a:p>
            <a:r>
              <a:rPr lang="en-US" dirty="0" smtClean="0"/>
              <a:t>Inertial sensor</a:t>
            </a:r>
            <a:endParaRPr lang="en-US" dirty="0"/>
          </a:p>
        </p:txBody>
      </p:sp>
      <p:graphicFrame>
        <p:nvGraphicFramePr>
          <p:cNvPr id="40" name="Object 39"/>
          <p:cNvGraphicFramePr>
            <a:graphicFrameLocks noChangeAspect="1"/>
          </p:cNvGraphicFramePr>
          <p:nvPr>
            <p:extLst>
              <p:ext uri="{D42A27DB-BD31-4B8C-83A1-F6EECF244321}">
                <p14:modId xmlns:p14="http://schemas.microsoft.com/office/powerpoint/2010/main" val="4067451921"/>
              </p:ext>
            </p:extLst>
          </p:nvPr>
        </p:nvGraphicFramePr>
        <p:xfrm>
          <a:off x="1952625" y="3192363"/>
          <a:ext cx="306388" cy="447675"/>
        </p:xfrm>
        <a:graphic>
          <a:graphicData uri="http://schemas.openxmlformats.org/presentationml/2006/ole">
            <mc:AlternateContent xmlns:mc="http://schemas.openxmlformats.org/markup-compatibility/2006">
              <mc:Choice xmlns:v="urn:schemas-microsoft-com:vml" Requires="v">
                <p:oleObj spid="_x0000_s623850" name="Equation" r:id="rId10" imgW="139700" imgH="203200" progId="Equation.3">
                  <p:embed/>
                </p:oleObj>
              </mc:Choice>
              <mc:Fallback>
                <p:oleObj name="Equation" r:id="rId10" imgW="139700" imgH="203200" progId="Equation.3">
                  <p:embed/>
                  <p:pic>
                    <p:nvPicPr>
                      <p:cNvPr id="0" name=""/>
                      <p:cNvPicPr/>
                      <p:nvPr/>
                    </p:nvPicPr>
                    <p:blipFill>
                      <a:blip r:embed="rId11"/>
                      <a:stretch>
                        <a:fillRect/>
                      </a:stretch>
                    </p:blipFill>
                    <p:spPr>
                      <a:xfrm>
                        <a:off x="1952625" y="3192363"/>
                        <a:ext cx="306388" cy="4476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323934937"/>
              </p:ext>
            </p:extLst>
          </p:nvPr>
        </p:nvGraphicFramePr>
        <p:xfrm>
          <a:off x="738188" y="5408613"/>
          <a:ext cx="2181225" cy="530225"/>
        </p:xfrm>
        <a:graphic>
          <a:graphicData uri="http://schemas.openxmlformats.org/presentationml/2006/ole">
            <mc:AlternateContent xmlns:mc="http://schemas.openxmlformats.org/markup-compatibility/2006">
              <mc:Choice xmlns:v="urn:schemas-microsoft-com:vml" Requires="v">
                <p:oleObj spid="_x0000_s623851" name="Equation" r:id="rId12" imgW="990600" imgH="241300" progId="Equation.3">
                  <p:embed/>
                </p:oleObj>
              </mc:Choice>
              <mc:Fallback>
                <p:oleObj name="Equation" r:id="rId12" imgW="990600" imgH="241300" progId="Equation.3">
                  <p:embed/>
                  <p:pic>
                    <p:nvPicPr>
                      <p:cNvPr id="0" name=""/>
                      <p:cNvPicPr/>
                      <p:nvPr/>
                    </p:nvPicPr>
                    <p:blipFill>
                      <a:blip r:embed="rId13"/>
                      <a:stretch>
                        <a:fillRect/>
                      </a:stretch>
                    </p:blipFill>
                    <p:spPr>
                      <a:xfrm>
                        <a:off x="738188" y="5408613"/>
                        <a:ext cx="2181225" cy="530225"/>
                      </a:xfrm>
                      <a:prstGeom prst="rect">
                        <a:avLst/>
                      </a:prstGeom>
                    </p:spPr>
                  </p:pic>
                </p:oleObj>
              </mc:Fallback>
            </mc:AlternateContent>
          </a:graphicData>
        </a:graphic>
      </p:graphicFrame>
      <p:sp>
        <p:nvSpPr>
          <p:cNvPr id="4" name="TextBox 3"/>
          <p:cNvSpPr txBox="1"/>
          <p:nvPr/>
        </p:nvSpPr>
        <p:spPr>
          <a:xfrm flipH="1">
            <a:off x="374230" y="4996288"/>
            <a:ext cx="5743070" cy="461665"/>
          </a:xfrm>
          <a:prstGeom prst="rect">
            <a:avLst/>
          </a:prstGeom>
          <a:noFill/>
        </p:spPr>
        <p:txBody>
          <a:bodyPr wrap="square" rtlCol="0">
            <a:spAutoFit/>
          </a:bodyPr>
          <a:lstStyle/>
          <a:p>
            <a:r>
              <a:rPr lang="en-US" sz="2400" dirty="0" smtClean="0"/>
              <a:t>Close loop TF from sensor noise to stage 1</a:t>
            </a:r>
            <a:endParaRPr lang="en-US" sz="2400" dirty="0"/>
          </a:p>
        </p:txBody>
      </p:sp>
      <p:graphicFrame>
        <p:nvGraphicFramePr>
          <p:cNvPr id="36" name="Object 35"/>
          <p:cNvGraphicFramePr>
            <a:graphicFrameLocks noChangeAspect="1"/>
          </p:cNvGraphicFramePr>
          <p:nvPr>
            <p:extLst>
              <p:ext uri="{D42A27DB-BD31-4B8C-83A1-F6EECF244321}">
                <p14:modId xmlns:p14="http://schemas.microsoft.com/office/powerpoint/2010/main" val="2374978903"/>
              </p:ext>
            </p:extLst>
          </p:nvPr>
        </p:nvGraphicFramePr>
        <p:xfrm>
          <a:off x="820738" y="5853113"/>
          <a:ext cx="1762125" cy="950912"/>
        </p:xfrm>
        <a:graphic>
          <a:graphicData uri="http://schemas.openxmlformats.org/presentationml/2006/ole">
            <mc:AlternateContent xmlns:mc="http://schemas.openxmlformats.org/markup-compatibility/2006">
              <mc:Choice xmlns:v="urn:schemas-microsoft-com:vml" Requires="v">
                <p:oleObj spid="_x0000_s623852" name="Equation" r:id="rId14" imgW="800100" imgH="431800" progId="Equation.3">
                  <p:embed/>
                </p:oleObj>
              </mc:Choice>
              <mc:Fallback>
                <p:oleObj name="Equation" r:id="rId14" imgW="800100" imgH="431800" progId="Equation.3">
                  <p:embed/>
                  <p:pic>
                    <p:nvPicPr>
                      <p:cNvPr id="0" name=""/>
                      <p:cNvPicPr/>
                      <p:nvPr/>
                    </p:nvPicPr>
                    <p:blipFill>
                      <a:blip r:embed="rId15"/>
                      <a:stretch>
                        <a:fillRect/>
                      </a:stretch>
                    </p:blipFill>
                    <p:spPr>
                      <a:xfrm>
                        <a:off x="820738" y="5853113"/>
                        <a:ext cx="1762125" cy="950912"/>
                      </a:xfrm>
                      <a:prstGeom prst="rect">
                        <a:avLst/>
                      </a:prstGeom>
                      <a:ln>
                        <a:solidFill>
                          <a:srgbClr val="000000"/>
                        </a:solidFill>
                      </a:ln>
                    </p:spPr>
                  </p:pic>
                </p:oleObj>
              </mc:Fallback>
            </mc:AlternateContent>
          </a:graphicData>
        </a:graphic>
      </p:graphicFrame>
      <p:sp>
        <p:nvSpPr>
          <p:cNvPr id="7" name="TextBox 6"/>
          <p:cNvSpPr txBox="1"/>
          <p:nvPr/>
        </p:nvSpPr>
        <p:spPr>
          <a:xfrm>
            <a:off x="3400163" y="5457953"/>
            <a:ext cx="3826814" cy="369332"/>
          </a:xfrm>
          <a:prstGeom prst="rect">
            <a:avLst/>
          </a:prstGeom>
          <a:noFill/>
        </p:spPr>
        <p:txBody>
          <a:bodyPr wrap="none" rtlCol="0">
            <a:spAutoFit/>
          </a:bodyPr>
          <a:lstStyle/>
          <a:p>
            <a:r>
              <a:rPr lang="en-US" dirty="0" smtClean="0"/>
              <a:t>(Ignoring the sensor response for now)</a:t>
            </a:r>
            <a:endParaRPr lang="en-US" dirty="0"/>
          </a:p>
        </p:txBody>
      </p:sp>
      <p:sp>
        <p:nvSpPr>
          <p:cNvPr id="38" name="Oval 37"/>
          <p:cNvSpPr/>
          <p:nvPr/>
        </p:nvSpPr>
        <p:spPr>
          <a:xfrm>
            <a:off x="1733677" y="6344139"/>
            <a:ext cx="684368" cy="46196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3271958" y="6286134"/>
            <a:ext cx="5793172" cy="461665"/>
          </a:xfrm>
          <a:prstGeom prst="rect">
            <a:avLst/>
          </a:prstGeom>
          <a:noFill/>
        </p:spPr>
        <p:txBody>
          <a:bodyPr wrap="none" rtlCol="0">
            <a:spAutoFit/>
          </a:bodyPr>
          <a:lstStyle/>
          <a:p>
            <a:r>
              <a:rPr lang="en-US" sz="2400" dirty="0" smtClean="0">
                <a:solidFill>
                  <a:srgbClr val="FF0000"/>
                </a:solidFill>
              </a:rPr>
              <a:t>Loop gain TF: important for studying stability</a:t>
            </a:r>
            <a:endParaRPr lang="en-US" sz="2400" dirty="0">
              <a:solidFill>
                <a:srgbClr val="FF0000"/>
              </a:solidFill>
            </a:endParaRPr>
          </a:p>
        </p:txBody>
      </p:sp>
      <p:cxnSp>
        <p:nvCxnSpPr>
          <p:cNvPr id="42" name="Straight Arrow Connector 41"/>
          <p:cNvCxnSpPr>
            <a:stCxn id="41" idx="1"/>
            <a:endCxn id="38" idx="6"/>
          </p:cNvCxnSpPr>
          <p:nvPr/>
        </p:nvCxnSpPr>
        <p:spPr>
          <a:xfrm flipH="1">
            <a:off x="2418045" y="6516967"/>
            <a:ext cx="853913" cy="5815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1337500" y="5853113"/>
            <a:ext cx="1080545" cy="491026"/>
          </a:xfrm>
          <a:prstGeom prst="ellipse">
            <a:avLst/>
          </a:prstGeom>
          <a:no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Arrow Connector 42"/>
          <p:cNvCxnSpPr>
            <a:stCxn id="44" idx="1"/>
            <a:endCxn id="10" idx="6"/>
          </p:cNvCxnSpPr>
          <p:nvPr/>
        </p:nvCxnSpPr>
        <p:spPr>
          <a:xfrm flipH="1">
            <a:off x="2418045" y="6058817"/>
            <a:ext cx="847786" cy="39809"/>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265831" y="5827984"/>
            <a:ext cx="5821726" cy="461665"/>
          </a:xfrm>
          <a:prstGeom prst="rect">
            <a:avLst/>
          </a:prstGeom>
          <a:noFill/>
        </p:spPr>
        <p:txBody>
          <a:bodyPr wrap="none" rtlCol="0">
            <a:spAutoFit/>
          </a:bodyPr>
          <a:lstStyle/>
          <a:p>
            <a:r>
              <a:rPr lang="en-US" sz="2400" dirty="0" smtClean="0">
                <a:solidFill>
                  <a:srgbClr val="3366FF"/>
                </a:solidFill>
              </a:rPr>
              <a:t>Numerator: boxes between input and output</a:t>
            </a:r>
            <a:endParaRPr lang="en-US" sz="2400" dirty="0">
              <a:solidFill>
                <a:srgbClr val="3366FF"/>
              </a:solidFill>
            </a:endParaRPr>
          </a:p>
        </p:txBody>
      </p:sp>
    </p:spTree>
    <p:extLst>
      <p:ext uri="{BB962C8B-B14F-4D97-AF65-F5344CB8AC3E}">
        <p14:creationId xmlns:p14="http://schemas.microsoft.com/office/powerpoint/2010/main" val="369784070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18"/>
            <a:ext cx="8229600" cy="1143000"/>
          </a:xfrm>
        </p:spPr>
        <p:txBody>
          <a:bodyPr/>
          <a:lstStyle/>
          <a:p>
            <a:r>
              <a:rPr lang="en-US" dirty="0" smtClean="0"/>
              <a:t>Closed Loop TFs</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83</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842814285"/>
              </p:ext>
            </p:extLst>
          </p:nvPr>
        </p:nvGraphicFramePr>
        <p:xfrm>
          <a:off x="564388" y="1500188"/>
          <a:ext cx="2774950" cy="1450975"/>
        </p:xfrm>
        <a:graphic>
          <a:graphicData uri="http://schemas.openxmlformats.org/presentationml/2006/ole">
            <mc:AlternateContent xmlns:mc="http://schemas.openxmlformats.org/markup-compatibility/2006">
              <mc:Choice xmlns:v="urn:schemas-microsoft-com:vml" Requires="v">
                <p:oleObj spid="_x0000_s629807" name="Equation" r:id="rId4" imgW="850900" imgH="444500" progId="Equation.3">
                  <p:embed/>
                </p:oleObj>
              </mc:Choice>
              <mc:Fallback>
                <p:oleObj name="Equation" r:id="rId4" imgW="850900" imgH="444500" progId="Equation.3">
                  <p:embed/>
                  <p:pic>
                    <p:nvPicPr>
                      <p:cNvPr id="0" name=""/>
                      <p:cNvPicPr/>
                      <p:nvPr/>
                    </p:nvPicPr>
                    <p:blipFill>
                      <a:blip r:embed="rId5"/>
                      <a:stretch>
                        <a:fillRect/>
                      </a:stretch>
                    </p:blipFill>
                    <p:spPr>
                      <a:xfrm>
                        <a:off x="564388" y="1500188"/>
                        <a:ext cx="2774950" cy="1450975"/>
                      </a:xfrm>
                      <a:prstGeom prst="rect">
                        <a:avLst/>
                      </a:prstGeom>
                      <a:ln w="38100" cmpd="sng">
                        <a:solidFill>
                          <a:schemeClr val="accent2"/>
                        </a:solid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497809605"/>
              </p:ext>
            </p:extLst>
          </p:nvPr>
        </p:nvGraphicFramePr>
        <p:xfrm>
          <a:off x="598111" y="3686175"/>
          <a:ext cx="2608263" cy="1409700"/>
        </p:xfrm>
        <a:graphic>
          <a:graphicData uri="http://schemas.openxmlformats.org/presentationml/2006/ole">
            <mc:AlternateContent xmlns:mc="http://schemas.openxmlformats.org/markup-compatibility/2006">
              <mc:Choice xmlns:v="urn:schemas-microsoft-com:vml" Requires="v">
                <p:oleObj spid="_x0000_s629808" name="Equation" r:id="rId6" imgW="800100" imgH="431800" progId="Equation.3">
                  <p:embed/>
                </p:oleObj>
              </mc:Choice>
              <mc:Fallback>
                <p:oleObj name="Equation" r:id="rId6" imgW="800100" imgH="431800" progId="Equation.3">
                  <p:embed/>
                  <p:pic>
                    <p:nvPicPr>
                      <p:cNvPr id="0" name=""/>
                      <p:cNvPicPr/>
                      <p:nvPr/>
                    </p:nvPicPr>
                    <p:blipFill>
                      <a:blip r:embed="rId7"/>
                      <a:stretch>
                        <a:fillRect/>
                      </a:stretch>
                    </p:blipFill>
                    <p:spPr>
                      <a:xfrm>
                        <a:off x="598111" y="3686175"/>
                        <a:ext cx="2608263" cy="1409700"/>
                      </a:xfrm>
                      <a:prstGeom prst="rect">
                        <a:avLst/>
                      </a:prstGeom>
                      <a:ln w="38100" cmpd="sng">
                        <a:solidFill>
                          <a:schemeClr val="accent1"/>
                        </a:solidFill>
                      </a:ln>
                    </p:spPr>
                  </p:pic>
                </p:oleObj>
              </mc:Fallback>
            </mc:AlternateContent>
          </a:graphicData>
        </a:graphic>
      </p:graphicFrame>
      <p:sp>
        <p:nvSpPr>
          <p:cNvPr id="11" name="TextBox 10"/>
          <p:cNvSpPr txBox="1"/>
          <p:nvPr/>
        </p:nvSpPr>
        <p:spPr>
          <a:xfrm>
            <a:off x="277632" y="2951163"/>
            <a:ext cx="3515956" cy="461665"/>
          </a:xfrm>
          <a:prstGeom prst="rect">
            <a:avLst/>
          </a:prstGeom>
          <a:noFill/>
        </p:spPr>
        <p:txBody>
          <a:bodyPr wrap="none" rtlCol="0">
            <a:spAutoFit/>
          </a:bodyPr>
          <a:lstStyle/>
          <a:p>
            <a:r>
              <a:rPr lang="en-US" sz="2400" dirty="0" smtClean="0">
                <a:solidFill>
                  <a:schemeClr val="accent2"/>
                </a:solidFill>
              </a:rPr>
              <a:t>Seismic noise transmission</a:t>
            </a:r>
            <a:endParaRPr lang="en-US" sz="2400" dirty="0">
              <a:solidFill>
                <a:schemeClr val="accent2"/>
              </a:solidFill>
            </a:endParaRPr>
          </a:p>
        </p:txBody>
      </p:sp>
      <p:sp>
        <p:nvSpPr>
          <p:cNvPr id="12" name="TextBox 11"/>
          <p:cNvSpPr txBox="1"/>
          <p:nvPr/>
        </p:nvSpPr>
        <p:spPr>
          <a:xfrm>
            <a:off x="277632" y="5203854"/>
            <a:ext cx="3429995" cy="461665"/>
          </a:xfrm>
          <a:prstGeom prst="rect">
            <a:avLst/>
          </a:prstGeom>
          <a:noFill/>
        </p:spPr>
        <p:txBody>
          <a:bodyPr wrap="none" rtlCol="0">
            <a:spAutoFit/>
          </a:bodyPr>
          <a:lstStyle/>
          <a:p>
            <a:r>
              <a:rPr lang="en-US" sz="2400" dirty="0" smtClean="0">
                <a:solidFill>
                  <a:srgbClr val="4F81BD"/>
                </a:solidFill>
              </a:rPr>
              <a:t>Sensor noise transmission</a:t>
            </a:r>
            <a:endParaRPr lang="en-US" sz="2400" dirty="0">
              <a:solidFill>
                <a:srgbClr val="4F81BD"/>
              </a:solidFill>
            </a:endParaRPr>
          </a:p>
        </p:txBody>
      </p:sp>
      <p:grpSp>
        <p:nvGrpSpPr>
          <p:cNvPr id="13" name="Group 12"/>
          <p:cNvGrpSpPr/>
          <p:nvPr/>
        </p:nvGrpSpPr>
        <p:grpSpPr>
          <a:xfrm>
            <a:off x="23813" y="0"/>
            <a:ext cx="9144000" cy="1213015"/>
            <a:chOff x="23813" y="0"/>
            <a:chExt cx="9144000" cy="1213015"/>
          </a:xfrm>
        </p:grpSpPr>
        <p:pic>
          <p:nvPicPr>
            <p:cNvPr id="14"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5" name="Straight Connector 14"/>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1976016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84</a:t>
            </a:fld>
            <a:endParaRPr lang="en-US"/>
          </a:p>
        </p:txBody>
      </p:sp>
      <p:sp>
        <p:nvSpPr>
          <p:cNvPr id="10" name="TextBox 9"/>
          <p:cNvSpPr txBox="1"/>
          <p:nvPr/>
        </p:nvSpPr>
        <p:spPr>
          <a:xfrm>
            <a:off x="3871317" y="2062157"/>
            <a:ext cx="5272684" cy="1200328"/>
          </a:xfrm>
          <a:prstGeom prst="rect">
            <a:avLst/>
          </a:prstGeom>
          <a:noFill/>
        </p:spPr>
        <p:txBody>
          <a:bodyPr wrap="square" rtlCol="0">
            <a:spAutoFit/>
          </a:bodyPr>
          <a:lstStyle/>
          <a:p>
            <a:pPr marL="285750" indent="-285750">
              <a:buFont typeface="Arial"/>
              <a:buChar char="•"/>
            </a:pPr>
            <a:r>
              <a:rPr lang="en-US" sz="2400" dirty="0" smtClean="0"/>
              <a:t>When the loop gain is &gt; 1, seismic noise is reduced, but the system tends to follow the sensor noise</a:t>
            </a:r>
          </a:p>
        </p:txBody>
      </p:sp>
      <p:sp>
        <p:nvSpPr>
          <p:cNvPr id="11" name="Title 1"/>
          <p:cNvSpPr>
            <a:spLocks noGrp="1"/>
          </p:cNvSpPr>
          <p:nvPr>
            <p:ph type="title"/>
          </p:nvPr>
        </p:nvSpPr>
        <p:spPr>
          <a:xfrm>
            <a:off x="457200" y="30418"/>
            <a:ext cx="8229600" cy="1143000"/>
          </a:xfrm>
        </p:spPr>
        <p:txBody>
          <a:bodyPr/>
          <a:lstStyle/>
          <a:p>
            <a:r>
              <a:rPr lang="en-US" dirty="0" smtClean="0"/>
              <a:t>Closed Loop TFs</a:t>
            </a:r>
            <a:endParaRPr lang="en-US" dirty="0"/>
          </a:p>
        </p:txBody>
      </p:sp>
      <p:grpSp>
        <p:nvGrpSpPr>
          <p:cNvPr id="12" name="Group 11"/>
          <p:cNvGrpSpPr/>
          <p:nvPr/>
        </p:nvGrpSpPr>
        <p:grpSpPr>
          <a:xfrm>
            <a:off x="23813" y="0"/>
            <a:ext cx="9144000" cy="1213015"/>
            <a:chOff x="23813" y="0"/>
            <a:chExt cx="9144000" cy="1213015"/>
          </a:xfrm>
        </p:grpSpPr>
        <p:pic>
          <p:nvPicPr>
            <p:cNvPr id="1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4" name="Straight Connector 13"/>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5" name="Object 14"/>
          <p:cNvGraphicFramePr>
            <a:graphicFrameLocks noChangeAspect="1"/>
          </p:cNvGraphicFramePr>
          <p:nvPr>
            <p:extLst>
              <p:ext uri="{D42A27DB-BD31-4B8C-83A1-F6EECF244321}">
                <p14:modId xmlns:p14="http://schemas.microsoft.com/office/powerpoint/2010/main" val="2180907039"/>
              </p:ext>
            </p:extLst>
          </p:nvPr>
        </p:nvGraphicFramePr>
        <p:xfrm>
          <a:off x="564388" y="1500188"/>
          <a:ext cx="2774950" cy="1450975"/>
        </p:xfrm>
        <a:graphic>
          <a:graphicData uri="http://schemas.openxmlformats.org/presentationml/2006/ole">
            <mc:AlternateContent xmlns:mc="http://schemas.openxmlformats.org/markup-compatibility/2006">
              <mc:Choice xmlns:v="urn:schemas-microsoft-com:vml" Requires="v">
                <p:oleObj spid="_x0000_s627761" name="Equation" r:id="rId5" imgW="850900" imgH="444500" progId="Equation.3">
                  <p:embed/>
                </p:oleObj>
              </mc:Choice>
              <mc:Fallback>
                <p:oleObj name="Equation" r:id="rId5" imgW="850900" imgH="444500" progId="Equation.3">
                  <p:embed/>
                  <p:pic>
                    <p:nvPicPr>
                      <p:cNvPr id="0" name=""/>
                      <p:cNvPicPr/>
                      <p:nvPr/>
                    </p:nvPicPr>
                    <p:blipFill>
                      <a:blip r:embed="rId6"/>
                      <a:stretch>
                        <a:fillRect/>
                      </a:stretch>
                    </p:blipFill>
                    <p:spPr>
                      <a:xfrm>
                        <a:off x="564388" y="1500188"/>
                        <a:ext cx="2774950" cy="1450975"/>
                      </a:xfrm>
                      <a:prstGeom prst="rect">
                        <a:avLst/>
                      </a:prstGeom>
                      <a:ln w="38100" cmpd="sng">
                        <a:solidFill>
                          <a:schemeClr val="accent2"/>
                        </a:solidFill>
                      </a:ln>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722744603"/>
              </p:ext>
            </p:extLst>
          </p:nvPr>
        </p:nvGraphicFramePr>
        <p:xfrm>
          <a:off x="598111" y="3686175"/>
          <a:ext cx="2608263" cy="1409700"/>
        </p:xfrm>
        <a:graphic>
          <a:graphicData uri="http://schemas.openxmlformats.org/presentationml/2006/ole">
            <mc:AlternateContent xmlns:mc="http://schemas.openxmlformats.org/markup-compatibility/2006">
              <mc:Choice xmlns:v="urn:schemas-microsoft-com:vml" Requires="v">
                <p:oleObj spid="_x0000_s627762" name="Equation" r:id="rId7" imgW="800100" imgH="431800" progId="Equation.3">
                  <p:embed/>
                </p:oleObj>
              </mc:Choice>
              <mc:Fallback>
                <p:oleObj name="Equation" r:id="rId7" imgW="800100" imgH="431800" progId="Equation.3">
                  <p:embed/>
                  <p:pic>
                    <p:nvPicPr>
                      <p:cNvPr id="0" name=""/>
                      <p:cNvPicPr/>
                      <p:nvPr/>
                    </p:nvPicPr>
                    <p:blipFill>
                      <a:blip r:embed="rId8"/>
                      <a:stretch>
                        <a:fillRect/>
                      </a:stretch>
                    </p:blipFill>
                    <p:spPr>
                      <a:xfrm>
                        <a:off x="598111" y="3686175"/>
                        <a:ext cx="2608263" cy="1409700"/>
                      </a:xfrm>
                      <a:prstGeom prst="rect">
                        <a:avLst/>
                      </a:prstGeom>
                      <a:ln w="38100" cmpd="sng">
                        <a:solidFill>
                          <a:schemeClr val="accent1"/>
                        </a:solidFill>
                      </a:ln>
                    </p:spPr>
                  </p:pic>
                </p:oleObj>
              </mc:Fallback>
            </mc:AlternateContent>
          </a:graphicData>
        </a:graphic>
      </p:graphicFrame>
      <p:sp>
        <p:nvSpPr>
          <p:cNvPr id="17" name="TextBox 16"/>
          <p:cNvSpPr txBox="1"/>
          <p:nvPr/>
        </p:nvSpPr>
        <p:spPr>
          <a:xfrm>
            <a:off x="277632" y="2951163"/>
            <a:ext cx="3515956" cy="461665"/>
          </a:xfrm>
          <a:prstGeom prst="rect">
            <a:avLst/>
          </a:prstGeom>
          <a:noFill/>
        </p:spPr>
        <p:txBody>
          <a:bodyPr wrap="none" rtlCol="0">
            <a:spAutoFit/>
          </a:bodyPr>
          <a:lstStyle/>
          <a:p>
            <a:r>
              <a:rPr lang="en-US" sz="2400" dirty="0" smtClean="0">
                <a:solidFill>
                  <a:schemeClr val="accent2"/>
                </a:solidFill>
              </a:rPr>
              <a:t>Seismic noise transmission</a:t>
            </a:r>
            <a:endParaRPr lang="en-US" sz="2400" dirty="0">
              <a:solidFill>
                <a:schemeClr val="accent2"/>
              </a:solidFill>
            </a:endParaRPr>
          </a:p>
        </p:txBody>
      </p:sp>
      <p:sp>
        <p:nvSpPr>
          <p:cNvPr id="18" name="TextBox 17"/>
          <p:cNvSpPr txBox="1"/>
          <p:nvPr/>
        </p:nvSpPr>
        <p:spPr>
          <a:xfrm>
            <a:off x="277632" y="5203854"/>
            <a:ext cx="3429995" cy="461665"/>
          </a:xfrm>
          <a:prstGeom prst="rect">
            <a:avLst/>
          </a:prstGeom>
          <a:noFill/>
        </p:spPr>
        <p:txBody>
          <a:bodyPr wrap="none" rtlCol="0">
            <a:spAutoFit/>
          </a:bodyPr>
          <a:lstStyle/>
          <a:p>
            <a:r>
              <a:rPr lang="en-US" sz="2400" dirty="0" smtClean="0">
                <a:solidFill>
                  <a:srgbClr val="4F81BD"/>
                </a:solidFill>
              </a:rPr>
              <a:t>Sensor noise transmission</a:t>
            </a:r>
            <a:endParaRPr lang="en-US" sz="2400" dirty="0">
              <a:solidFill>
                <a:srgbClr val="4F81BD"/>
              </a:solidFill>
            </a:endParaRPr>
          </a:p>
        </p:txBody>
      </p:sp>
    </p:spTree>
    <p:extLst>
      <p:ext uri="{BB962C8B-B14F-4D97-AF65-F5344CB8AC3E}">
        <p14:creationId xmlns:p14="http://schemas.microsoft.com/office/powerpoint/2010/main" val="304869384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85</a:t>
            </a:fld>
            <a:endParaRPr lang="en-US"/>
          </a:p>
        </p:txBody>
      </p:sp>
      <p:sp>
        <p:nvSpPr>
          <p:cNvPr id="10" name="TextBox 9"/>
          <p:cNvSpPr txBox="1"/>
          <p:nvPr/>
        </p:nvSpPr>
        <p:spPr>
          <a:xfrm>
            <a:off x="3871317" y="2062157"/>
            <a:ext cx="5272684" cy="2308324"/>
          </a:xfrm>
          <a:prstGeom prst="rect">
            <a:avLst/>
          </a:prstGeom>
          <a:noFill/>
        </p:spPr>
        <p:txBody>
          <a:bodyPr wrap="square" rtlCol="0">
            <a:spAutoFit/>
          </a:bodyPr>
          <a:lstStyle/>
          <a:p>
            <a:pPr marL="285750" indent="-285750">
              <a:buFont typeface="Arial"/>
              <a:buChar char="•"/>
            </a:pPr>
            <a:r>
              <a:rPr lang="en-US" sz="2400" dirty="0" smtClean="0"/>
              <a:t>When the loop gain is &gt; 1, seismic noise is reduced, but the system tends to follow the sensor noise</a:t>
            </a:r>
          </a:p>
          <a:p>
            <a:pPr marL="285750" indent="-285750">
              <a:buFont typeface="Arial"/>
              <a:buChar char="•"/>
            </a:pPr>
            <a:endParaRPr lang="en-US" sz="2400" dirty="0"/>
          </a:p>
          <a:p>
            <a:pPr marL="285750" indent="-285750">
              <a:buFont typeface="Arial"/>
              <a:buChar char="•"/>
            </a:pPr>
            <a:r>
              <a:rPr lang="en-US" sz="2400" dirty="0" smtClean="0"/>
              <a:t>If the loop gain -&gt; -1, the system goes unstable</a:t>
            </a:r>
          </a:p>
        </p:txBody>
      </p:sp>
      <p:sp>
        <p:nvSpPr>
          <p:cNvPr id="14" name="Title 1"/>
          <p:cNvSpPr>
            <a:spLocks noGrp="1"/>
          </p:cNvSpPr>
          <p:nvPr>
            <p:ph type="title"/>
          </p:nvPr>
        </p:nvSpPr>
        <p:spPr>
          <a:xfrm>
            <a:off x="457200" y="30418"/>
            <a:ext cx="8229600" cy="1143000"/>
          </a:xfrm>
        </p:spPr>
        <p:txBody>
          <a:bodyPr/>
          <a:lstStyle/>
          <a:p>
            <a:r>
              <a:rPr lang="en-US" dirty="0" smtClean="0"/>
              <a:t>Closed Loop TFs</a:t>
            </a:r>
            <a:endParaRPr lang="en-US" dirty="0"/>
          </a:p>
        </p:txBody>
      </p:sp>
      <p:grpSp>
        <p:nvGrpSpPr>
          <p:cNvPr id="15" name="Group 14"/>
          <p:cNvGrpSpPr/>
          <p:nvPr/>
        </p:nvGrpSpPr>
        <p:grpSpPr>
          <a:xfrm>
            <a:off x="23813" y="0"/>
            <a:ext cx="9144000" cy="1213015"/>
            <a:chOff x="23813" y="0"/>
            <a:chExt cx="9144000" cy="1213015"/>
          </a:xfrm>
        </p:grpSpPr>
        <p:pic>
          <p:nvPicPr>
            <p:cNvPr id="1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7" name="Straight Connector 1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3" name="Object 12"/>
          <p:cNvGraphicFramePr>
            <a:graphicFrameLocks noChangeAspect="1"/>
          </p:cNvGraphicFramePr>
          <p:nvPr>
            <p:extLst>
              <p:ext uri="{D42A27DB-BD31-4B8C-83A1-F6EECF244321}">
                <p14:modId xmlns:p14="http://schemas.microsoft.com/office/powerpoint/2010/main" val="2180907039"/>
              </p:ext>
            </p:extLst>
          </p:nvPr>
        </p:nvGraphicFramePr>
        <p:xfrm>
          <a:off x="564388" y="1500188"/>
          <a:ext cx="2774950" cy="1450975"/>
        </p:xfrm>
        <a:graphic>
          <a:graphicData uri="http://schemas.openxmlformats.org/presentationml/2006/ole">
            <mc:AlternateContent xmlns:mc="http://schemas.openxmlformats.org/markup-compatibility/2006">
              <mc:Choice xmlns:v="urn:schemas-microsoft-com:vml" Requires="v">
                <p:oleObj spid="_x0000_s625729" name="Equation" r:id="rId5" imgW="850900" imgH="444500" progId="Equation.3">
                  <p:embed/>
                </p:oleObj>
              </mc:Choice>
              <mc:Fallback>
                <p:oleObj name="Equation" r:id="rId5" imgW="850900" imgH="444500" progId="Equation.3">
                  <p:embed/>
                  <p:pic>
                    <p:nvPicPr>
                      <p:cNvPr id="0" name=""/>
                      <p:cNvPicPr/>
                      <p:nvPr/>
                    </p:nvPicPr>
                    <p:blipFill>
                      <a:blip r:embed="rId6"/>
                      <a:stretch>
                        <a:fillRect/>
                      </a:stretch>
                    </p:blipFill>
                    <p:spPr>
                      <a:xfrm>
                        <a:off x="564388" y="1500188"/>
                        <a:ext cx="2774950" cy="1450975"/>
                      </a:xfrm>
                      <a:prstGeom prst="rect">
                        <a:avLst/>
                      </a:prstGeom>
                      <a:ln w="38100" cmpd="sng">
                        <a:solidFill>
                          <a:schemeClr val="accent2"/>
                        </a:solidFill>
                      </a:ln>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722744603"/>
              </p:ext>
            </p:extLst>
          </p:nvPr>
        </p:nvGraphicFramePr>
        <p:xfrm>
          <a:off x="598111" y="3686175"/>
          <a:ext cx="2608263" cy="1409700"/>
        </p:xfrm>
        <a:graphic>
          <a:graphicData uri="http://schemas.openxmlformats.org/presentationml/2006/ole">
            <mc:AlternateContent xmlns:mc="http://schemas.openxmlformats.org/markup-compatibility/2006">
              <mc:Choice xmlns:v="urn:schemas-microsoft-com:vml" Requires="v">
                <p:oleObj spid="_x0000_s625730" name="Equation" r:id="rId7" imgW="800100" imgH="431800" progId="Equation.3">
                  <p:embed/>
                </p:oleObj>
              </mc:Choice>
              <mc:Fallback>
                <p:oleObj name="Equation" r:id="rId7" imgW="800100" imgH="431800" progId="Equation.3">
                  <p:embed/>
                  <p:pic>
                    <p:nvPicPr>
                      <p:cNvPr id="0" name=""/>
                      <p:cNvPicPr/>
                      <p:nvPr/>
                    </p:nvPicPr>
                    <p:blipFill>
                      <a:blip r:embed="rId8"/>
                      <a:stretch>
                        <a:fillRect/>
                      </a:stretch>
                    </p:blipFill>
                    <p:spPr>
                      <a:xfrm>
                        <a:off x="598111" y="3686175"/>
                        <a:ext cx="2608263" cy="1409700"/>
                      </a:xfrm>
                      <a:prstGeom prst="rect">
                        <a:avLst/>
                      </a:prstGeom>
                      <a:ln w="38100" cmpd="sng">
                        <a:solidFill>
                          <a:schemeClr val="accent1"/>
                        </a:solidFill>
                      </a:ln>
                    </p:spPr>
                  </p:pic>
                </p:oleObj>
              </mc:Fallback>
            </mc:AlternateContent>
          </a:graphicData>
        </a:graphic>
      </p:graphicFrame>
      <p:sp>
        <p:nvSpPr>
          <p:cNvPr id="19" name="TextBox 18"/>
          <p:cNvSpPr txBox="1"/>
          <p:nvPr/>
        </p:nvSpPr>
        <p:spPr>
          <a:xfrm>
            <a:off x="277632" y="2951163"/>
            <a:ext cx="3515956" cy="461665"/>
          </a:xfrm>
          <a:prstGeom prst="rect">
            <a:avLst/>
          </a:prstGeom>
          <a:noFill/>
        </p:spPr>
        <p:txBody>
          <a:bodyPr wrap="none" rtlCol="0">
            <a:spAutoFit/>
          </a:bodyPr>
          <a:lstStyle/>
          <a:p>
            <a:r>
              <a:rPr lang="en-US" sz="2400" dirty="0" smtClean="0">
                <a:solidFill>
                  <a:schemeClr val="accent2"/>
                </a:solidFill>
              </a:rPr>
              <a:t>Seismic noise transmission</a:t>
            </a:r>
            <a:endParaRPr lang="en-US" sz="2400" dirty="0">
              <a:solidFill>
                <a:schemeClr val="accent2"/>
              </a:solidFill>
            </a:endParaRPr>
          </a:p>
        </p:txBody>
      </p:sp>
      <p:sp>
        <p:nvSpPr>
          <p:cNvPr id="20" name="TextBox 19"/>
          <p:cNvSpPr txBox="1"/>
          <p:nvPr/>
        </p:nvSpPr>
        <p:spPr>
          <a:xfrm>
            <a:off x="277632" y="5203854"/>
            <a:ext cx="3429995" cy="461665"/>
          </a:xfrm>
          <a:prstGeom prst="rect">
            <a:avLst/>
          </a:prstGeom>
          <a:noFill/>
        </p:spPr>
        <p:txBody>
          <a:bodyPr wrap="none" rtlCol="0">
            <a:spAutoFit/>
          </a:bodyPr>
          <a:lstStyle/>
          <a:p>
            <a:r>
              <a:rPr lang="en-US" sz="2400" dirty="0" smtClean="0">
                <a:solidFill>
                  <a:srgbClr val="4F81BD"/>
                </a:solidFill>
              </a:rPr>
              <a:t>Sensor noise transmission</a:t>
            </a:r>
            <a:endParaRPr lang="en-US" sz="2400" dirty="0">
              <a:solidFill>
                <a:srgbClr val="4F81BD"/>
              </a:solidFill>
            </a:endParaRPr>
          </a:p>
        </p:txBody>
      </p:sp>
    </p:spTree>
    <p:extLst>
      <p:ext uri="{BB962C8B-B14F-4D97-AF65-F5344CB8AC3E}">
        <p14:creationId xmlns:p14="http://schemas.microsoft.com/office/powerpoint/2010/main" val="262990123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033EDB-169B-9A40-BDA9-44EE0641E66E}" type="slidenum">
              <a:rPr lang="en-US" smtClean="0"/>
              <a:t>86</a:t>
            </a:fld>
            <a:endParaRPr lang="en-US"/>
          </a:p>
        </p:txBody>
      </p:sp>
      <p:sp>
        <p:nvSpPr>
          <p:cNvPr id="10" name="TextBox 9"/>
          <p:cNvSpPr txBox="1"/>
          <p:nvPr/>
        </p:nvSpPr>
        <p:spPr>
          <a:xfrm>
            <a:off x="3871317" y="2062157"/>
            <a:ext cx="5272684" cy="3416320"/>
          </a:xfrm>
          <a:prstGeom prst="rect">
            <a:avLst/>
          </a:prstGeom>
          <a:noFill/>
        </p:spPr>
        <p:txBody>
          <a:bodyPr wrap="square" rtlCol="0">
            <a:spAutoFit/>
          </a:bodyPr>
          <a:lstStyle/>
          <a:p>
            <a:pPr marL="285750" indent="-285750">
              <a:buFont typeface="Arial"/>
              <a:buChar char="•"/>
            </a:pPr>
            <a:r>
              <a:rPr lang="en-US" sz="2400" dirty="0" smtClean="0"/>
              <a:t>When the loop gain is &gt; 1, seismic noise is reduced, but the system tends to follow the sensor noise</a:t>
            </a:r>
          </a:p>
          <a:p>
            <a:pPr marL="285750" indent="-285750">
              <a:buFont typeface="Arial"/>
              <a:buChar char="•"/>
            </a:pPr>
            <a:endParaRPr lang="en-US" sz="2400" dirty="0"/>
          </a:p>
          <a:p>
            <a:pPr marL="285750" indent="-285750">
              <a:buFont typeface="Arial"/>
              <a:buChar char="•"/>
            </a:pPr>
            <a:r>
              <a:rPr lang="en-US" sz="2400" dirty="0" smtClean="0"/>
              <a:t>If the loop gain -&gt; -1, the system goes unstable</a:t>
            </a:r>
          </a:p>
          <a:p>
            <a:pPr marL="285750" indent="-285750">
              <a:buFont typeface="Arial"/>
              <a:buChar char="•"/>
            </a:pPr>
            <a:endParaRPr lang="en-US" sz="2400" dirty="0"/>
          </a:p>
          <a:p>
            <a:pPr marL="285750" indent="-285750">
              <a:buFont typeface="Arial"/>
              <a:buChar char="•"/>
            </a:pPr>
            <a:r>
              <a:rPr lang="en-US" sz="2400" dirty="0" smtClean="0"/>
              <a:t>To study stability, just look at the loop gain</a:t>
            </a:r>
          </a:p>
        </p:txBody>
      </p:sp>
      <p:sp>
        <p:nvSpPr>
          <p:cNvPr id="14" name="Title 1"/>
          <p:cNvSpPr>
            <a:spLocks noGrp="1"/>
          </p:cNvSpPr>
          <p:nvPr>
            <p:ph type="title"/>
          </p:nvPr>
        </p:nvSpPr>
        <p:spPr>
          <a:xfrm>
            <a:off x="457200" y="30418"/>
            <a:ext cx="8229600" cy="1143000"/>
          </a:xfrm>
        </p:spPr>
        <p:txBody>
          <a:bodyPr/>
          <a:lstStyle/>
          <a:p>
            <a:r>
              <a:rPr lang="en-US" dirty="0" smtClean="0"/>
              <a:t>Closed Loop TFs</a:t>
            </a:r>
            <a:endParaRPr lang="en-US" dirty="0"/>
          </a:p>
        </p:txBody>
      </p:sp>
      <p:grpSp>
        <p:nvGrpSpPr>
          <p:cNvPr id="15" name="Group 14"/>
          <p:cNvGrpSpPr/>
          <p:nvPr/>
        </p:nvGrpSpPr>
        <p:grpSpPr>
          <a:xfrm>
            <a:off x="23813" y="0"/>
            <a:ext cx="9144000" cy="1213015"/>
            <a:chOff x="23813" y="0"/>
            <a:chExt cx="9144000" cy="1213015"/>
          </a:xfrm>
        </p:grpSpPr>
        <p:pic>
          <p:nvPicPr>
            <p:cNvPr id="1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7" name="Straight Connector 1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3" name="Object 12"/>
          <p:cNvGraphicFramePr>
            <a:graphicFrameLocks noChangeAspect="1"/>
          </p:cNvGraphicFramePr>
          <p:nvPr>
            <p:extLst>
              <p:ext uri="{D42A27DB-BD31-4B8C-83A1-F6EECF244321}">
                <p14:modId xmlns:p14="http://schemas.microsoft.com/office/powerpoint/2010/main" val="2180907039"/>
              </p:ext>
            </p:extLst>
          </p:nvPr>
        </p:nvGraphicFramePr>
        <p:xfrm>
          <a:off x="564388" y="1500188"/>
          <a:ext cx="2774950" cy="1450975"/>
        </p:xfrm>
        <a:graphic>
          <a:graphicData uri="http://schemas.openxmlformats.org/presentationml/2006/ole">
            <mc:AlternateContent xmlns:mc="http://schemas.openxmlformats.org/markup-compatibility/2006">
              <mc:Choice xmlns:v="urn:schemas-microsoft-com:vml" Requires="v">
                <p:oleObj spid="_x0000_s632865" name="Equation" r:id="rId5" imgW="850900" imgH="444500" progId="Equation.3">
                  <p:embed/>
                </p:oleObj>
              </mc:Choice>
              <mc:Fallback>
                <p:oleObj name="Equation" r:id="rId5" imgW="850900" imgH="444500" progId="Equation.3">
                  <p:embed/>
                  <p:pic>
                    <p:nvPicPr>
                      <p:cNvPr id="0" name=""/>
                      <p:cNvPicPr/>
                      <p:nvPr/>
                    </p:nvPicPr>
                    <p:blipFill>
                      <a:blip r:embed="rId6"/>
                      <a:stretch>
                        <a:fillRect/>
                      </a:stretch>
                    </p:blipFill>
                    <p:spPr>
                      <a:xfrm>
                        <a:off x="564388" y="1500188"/>
                        <a:ext cx="2774950" cy="1450975"/>
                      </a:xfrm>
                      <a:prstGeom prst="rect">
                        <a:avLst/>
                      </a:prstGeom>
                      <a:ln w="38100" cmpd="sng">
                        <a:solidFill>
                          <a:schemeClr val="accent2"/>
                        </a:solidFill>
                      </a:ln>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722744603"/>
              </p:ext>
            </p:extLst>
          </p:nvPr>
        </p:nvGraphicFramePr>
        <p:xfrm>
          <a:off x="598111" y="3686175"/>
          <a:ext cx="2608263" cy="1409700"/>
        </p:xfrm>
        <a:graphic>
          <a:graphicData uri="http://schemas.openxmlformats.org/presentationml/2006/ole">
            <mc:AlternateContent xmlns:mc="http://schemas.openxmlformats.org/markup-compatibility/2006">
              <mc:Choice xmlns:v="urn:schemas-microsoft-com:vml" Requires="v">
                <p:oleObj spid="_x0000_s632866" name="Equation" r:id="rId7" imgW="800100" imgH="431800" progId="Equation.3">
                  <p:embed/>
                </p:oleObj>
              </mc:Choice>
              <mc:Fallback>
                <p:oleObj name="Equation" r:id="rId7" imgW="800100" imgH="431800" progId="Equation.3">
                  <p:embed/>
                  <p:pic>
                    <p:nvPicPr>
                      <p:cNvPr id="0" name=""/>
                      <p:cNvPicPr/>
                      <p:nvPr/>
                    </p:nvPicPr>
                    <p:blipFill>
                      <a:blip r:embed="rId8"/>
                      <a:stretch>
                        <a:fillRect/>
                      </a:stretch>
                    </p:blipFill>
                    <p:spPr>
                      <a:xfrm>
                        <a:off x="598111" y="3686175"/>
                        <a:ext cx="2608263" cy="1409700"/>
                      </a:xfrm>
                      <a:prstGeom prst="rect">
                        <a:avLst/>
                      </a:prstGeom>
                      <a:ln w="38100" cmpd="sng">
                        <a:solidFill>
                          <a:schemeClr val="accent1"/>
                        </a:solidFill>
                      </a:ln>
                    </p:spPr>
                  </p:pic>
                </p:oleObj>
              </mc:Fallback>
            </mc:AlternateContent>
          </a:graphicData>
        </a:graphic>
      </p:graphicFrame>
      <p:sp>
        <p:nvSpPr>
          <p:cNvPr id="19" name="TextBox 18"/>
          <p:cNvSpPr txBox="1"/>
          <p:nvPr/>
        </p:nvSpPr>
        <p:spPr>
          <a:xfrm>
            <a:off x="277632" y="2951163"/>
            <a:ext cx="3515956" cy="461665"/>
          </a:xfrm>
          <a:prstGeom prst="rect">
            <a:avLst/>
          </a:prstGeom>
          <a:noFill/>
        </p:spPr>
        <p:txBody>
          <a:bodyPr wrap="none" rtlCol="0">
            <a:spAutoFit/>
          </a:bodyPr>
          <a:lstStyle/>
          <a:p>
            <a:r>
              <a:rPr lang="en-US" sz="2400" dirty="0" smtClean="0">
                <a:solidFill>
                  <a:schemeClr val="accent2"/>
                </a:solidFill>
              </a:rPr>
              <a:t>Seismic noise transmission</a:t>
            </a:r>
            <a:endParaRPr lang="en-US" sz="2400" dirty="0">
              <a:solidFill>
                <a:schemeClr val="accent2"/>
              </a:solidFill>
            </a:endParaRPr>
          </a:p>
        </p:txBody>
      </p:sp>
      <p:sp>
        <p:nvSpPr>
          <p:cNvPr id="20" name="TextBox 19"/>
          <p:cNvSpPr txBox="1"/>
          <p:nvPr/>
        </p:nvSpPr>
        <p:spPr>
          <a:xfrm>
            <a:off x="277632" y="5203854"/>
            <a:ext cx="3429995" cy="461665"/>
          </a:xfrm>
          <a:prstGeom prst="rect">
            <a:avLst/>
          </a:prstGeom>
          <a:noFill/>
        </p:spPr>
        <p:txBody>
          <a:bodyPr wrap="none" rtlCol="0">
            <a:spAutoFit/>
          </a:bodyPr>
          <a:lstStyle/>
          <a:p>
            <a:r>
              <a:rPr lang="en-US" sz="2400" dirty="0" smtClean="0">
                <a:solidFill>
                  <a:srgbClr val="4F81BD"/>
                </a:solidFill>
              </a:rPr>
              <a:t>Sensor noise transmission</a:t>
            </a:r>
            <a:endParaRPr lang="en-US" sz="2400" dirty="0">
              <a:solidFill>
                <a:srgbClr val="4F81BD"/>
              </a:solidFill>
            </a:endParaRPr>
          </a:p>
        </p:txBody>
      </p:sp>
    </p:spTree>
    <p:extLst>
      <p:ext uri="{BB962C8B-B14F-4D97-AF65-F5344CB8AC3E}">
        <p14:creationId xmlns:p14="http://schemas.microsoft.com/office/powerpoint/2010/main" val="53506324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18"/>
            <a:ext cx="8229600" cy="1143000"/>
          </a:xfrm>
        </p:spPr>
        <p:txBody>
          <a:bodyPr/>
          <a:lstStyle/>
          <a:p>
            <a:r>
              <a:rPr lang="en-US" dirty="0" smtClean="0"/>
              <a:t>Ex. Loop Gain TF: </a:t>
            </a:r>
            <a:r>
              <a:rPr lang="en-US" i="1" dirty="0" err="1" smtClean="0"/>
              <a:t>P</a:t>
            </a:r>
            <a:r>
              <a:rPr lang="en-US" i="1" baseline="-25000" dirty="0" err="1" smtClean="0"/>
              <a:t>a</a:t>
            </a:r>
            <a:r>
              <a:rPr lang="en-US" i="1" dirty="0" err="1" smtClean="0"/>
              <a:t>C</a:t>
            </a:r>
            <a:endParaRPr lang="en-US" i="1" dirty="0"/>
          </a:p>
        </p:txBody>
      </p:sp>
      <p:sp>
        <p:nvSpPr>
          <p:cNvPr id="4" name="Slide Number Placeholder 3"/>
          <p:cNvSpPr>
            <a:spLocks noGrp="1"/>
          </p:cNvSpPr>
          <p:nvPr>
            <p:ph type="sldNum" sz="quarter" idx="12"/>
          </p:nvPr>
        </p:nvSpPr>
        <p:spPr/>
        <p:txBody>
          <a:bodyPr/>
          <a:lstStyle/>
          <a:p>
            <a:fld id="{22033EDB-169B-9A40-BDA9-44EE0641E66E}" type="slidenum">
              <a:rPr lang="en-US" smtClean="0"/>
              <a:t>87</a:t>
            </a:fld>
            <a:endParaRPr lang="en-US"/>
          </a:p>
        </p:txBody>
      </p:sp>
      <p:pic>
        <p:nvPicPr>
          <p:cNvPr id="6" name="Picture 5" descr="L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664"/>
            <a:ext cx="9144000" cy="5086350"/>
          </a:xfrm>
          <a:prstGeom prst="rect">
            <a:avLst/>
          </a:prstGeom>
        </p:spPr>
      </p:pic>
      <p:grpSp>
        <p:nvGrpSpPr>
          <p:cNvPr id="7" name="Group 6"/>
          <p:cNvGrpSpPr/>
          <p:nvPr/>
        </p:nvGrpSpPr>
        <p:grpSpPr>
          <a:xfrm>
            <a:off x="23813" y="0"/>
            <a:ext cx="9144000" cy="1213015"/>
            <a:chOff x="23813" y="0"/>
            <a:chExt cx="9144000" cy="1213015"/>
          </a:xfrm>
        </p:grpSpPr>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9" name="Straight Connector 8"/>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85490" y="6431467"/>
            <a:ext cx="8939440" cy="369332"/>
          </a:xfrm>
          <a:prstGeom prst="rect">
            <a:avLst/>
          </a:prstGeom>
          <a:noFill/>
          <a:ln>
            <a:solidFill>
              <a:srgbClr val="000000"/>
            </a:solidFill>
          </a:ln>
        </p:spPr>
        <p:txBody>
          <a:bodyPr wrap="square" rtlCol="0">
            <a:spAutoFit/>
          </a:bodyPr>
          <a:lstStyle/>
          <a:p>
            <a:r>
              <a:rPr lang="en-US" dirty="0" err="1" smtClean="0"/>
              <a:t>Matlab</a:t>
            </a:r>
            <a:r>
              <a:rPr lang="en-US" dirty="0" smtClean="0"/>
              <a:t> for control filter: </a:t>
            </a:r>
            <a:r>
              <a:rPr lang="cs-CZ" dirty="0">
                <a:latin typeface="Courier"/>
                <a:cs typeface="Courier"/>
              </a:rPr>
              <a:t>C = zpk(-2*pi</a:t>
            </a:r>
            <a:r>
              <a:rPr lang="cs-CZ" dirty="0" smtClean="0">
                <a:latin typeface="Courier"/>
                <a:cs typeface="Courier"/>
              </a:rPr>
              <a:t>*3.33,</a:t>
            </a:r>
            <a:r>
              <a:rPr lang="cs-CZ" dirty="0">
                <a:latin typeface="Courier"/>
                <a:cs typeface="Courier"/>
              </a:rPr>
              <a:t>-2*pi*</a:t>
            </a:r>
            <a:r>
              <a:rPr lang="cs-CZ" dirty="0" smtClean="0">
                <a:latin typeface="Courier"/>
                <a:cs typeface="Courier"/>
              </a:rPr>
              <a:t>[30;100</a:t>
            </a:r>
            <a:r>
              <a:rPr lang="cs-CZ" dirty="0">
                <a:latin typeface="Courier"/>
                <a:cs typeface="Courier"/>
              </a:rPr>
              <a:t>]</a:t>
            </a:r>
            <a:r>
              <a:rPr lang="cs-CZ" dirty="0" smtClean="0">
                <a:latin typeface="Courier"/>
                <a:cs typeface="Courier"/>
              </a:rPr>
              <a:t>,1.4e</a:t>
            </a:r>
            <a:r>
              <a:rPr lang="cs-CZ" dirty="0">
                <a:latin typeface="Courier"/>
                <a:cs typeface="Courier"/>
              </a:rPr>
              <a:t>+10</a:t>
            </a:r>
            <a:r>
              <a:rPr lang="cs-CZ" dirty="0" smtClean="0">
                <a:latin typeface="Courier"/>
                <a:cs typeface="Courier"/>
              </a:rPr>
              <a:t>)</a:t>
            </a:r>
            <a:endParaRPr lang="en-US" dirty="0">
              <a:latin typeface="Courier"/>
              <a:cs typeface="Courier"/>
            </a:endParaRPr>
          </a:p>
        </p:txBody>
      </p:sp>
    </p:spTree>
    <p:extLst>
      <p:ext uri="{BB962C8B-B14F-4D97-AF65-F5344CB8AC3E}">
        <p14:creationId xmlns:p14="http://schemas.microsoft.com/office/powerpoint/2010/main" val="68359767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18"/>
            <a:ext cx="8229600" cy="1143000"/>
          </a:xfrm>
        </p:spPr>
        <p:txBody>
          <a:bodyPr/>
          <a:lstStyle/>
          <a:p>
            <a:r>
              <a:rPr lang="en-US" dirty="0"/>
              <a:t>Ex. Loop </a:t>
            </a:r>
            <a:r>
              <a:rPr lang="en-US" dirty="0" smtClean="0"/>
              <a:t>Gain TF</a:t>
            </a:r>
            <a:r>
              <a:rPr lang="en-US" dirty="0"/>
              <a:t>: </a:t>
            </a:r>
            <a:r>
              <a:rPr lang="en-US" i="1" dirty="0" err="1"/>
              <a:t>P</a:t>
            </a:r>
            <a:r>
              <a:rPr lang="en-US" i="1" baseline="-25000" dirty="0" err="1"/>
              <a:t>a</a:t>
            </a:r>
            <a:r>
              <a:rPr lang="en-US" i="1" dirty="0" err="1"/>
              <a:t>C</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88</a:t>
            </a:fld>
            <a:endParaRPr lang="en-US"/>
          </a:p>
        </p:txBody>
      </p:sp>
      <p:pic>
        <p:nvPicPr>
          <p:cNvPr id="6" name="Picture 5" descr="L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664"/>
            <a:ext cx="9144000" cy="5086350"/>
          </a:xfrm>
          <a:prstGeom prst="rect">
            <a:avLst/>
          </a:prstGeom>
        </p:spPr>
      </p:pic>
      <p:sp>
        <p:nvSpPr>
          <p:cNvPr id="2" name="Oval 1"/>
          <p:cNvSpPr>
            <a:spLocks noChangeAspect="1"/>
          </p:cNvSpPr>
          <p:nvPr/>
        </p:nvSpPr>
        <p:spPr>
          <a:xfrm>
            <a:off x="4970427" y="2600942"/>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23813" y="0"/>
            <a:ext cx="9144000" cy="1213015"/>
            <a:chOff x="23813" y="0"/>
            <a:chExt cx="9144000" cy="1213015"/>
          </a:xfrm>
        </p:grpSpPr>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9" name="Straight Connector 8"/>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a:spLocks noChangeAspect="1"/>
          </p:cNvSpPr>
          <p:nvPr/>
        </p:nvSpPr>
        <p:spPr>
          <a:xfrm>
            <a:off x="3987078" y="4987954"/>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4084774" y="2552098"/>
            <a:ext cx="0" cy="238701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067611" y="2832666"/>
            <a:ext cx="0" cy="2503539"/>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210435" y="2600942"/>
            <a:ext cx="1504288" cy="369332"/>
          </a:xfrm>
          <a:prstGeom prst="rect">
            <a:avLst/>
          </a:prstGeom>
          <a:noFill/>
        </p:spPr>
        <p:txBody>
          <a:bodyPr wrap="none" rtlCol="0">
            <a:spAutoFit/>
          </a:bodyPr>
          <a:lstStyle/>
          <a:p>
            <a:r>
              <a:rPr lang="en-US" dirty="0" smtClean="0"/>
              <a:t>Unity crossing</a:t>
            </a:r>
            <a:endParaRPr lang="en-US" dirty="0"/>
          </a:p>
        </p:txBody>
      </p:sp>
      <p:sp>
        <p:nvSpPr>
          <p:cNvPr id="15" name="TextBox 14"/>
          <p:cNvSpPr txBox="1"/>
          <p:nvPr/>
        </p:nvSpPr>
        <p:spPr>
          <a:xfrm>
            <a:off x="5379286" y="4822583"/>
            <a:ext cx="1421783" cy="369332"/>
          </a:xfrm>
          <a:prstGeom prst="rect">
            <a:avLst/>
          </a:prstGeom>
          <a:noFill/>
        </p:spPr>
        <p:txBody>
          <a:bodyPr wrap="none" rtlCol="0">
            <a:spAutoFit/>
          </a:bodyPr>
          <a:lstStyle/>
          <a:p>
            <a:r>
              <a:rPr lang="en-US" dirty="0" smtClean="0"/>
              <a:t>-180 crossing</a:t>
            </a:r>
            <a:endParaRPr lang="en-US" dirty="0"/>
          </a:p>
        </p:txBody>
      </p:sp>
      <p:cxnSp>
        <p:nvCxnSpPr>
          <p:cNvPr id="17" name="Straight Arrow Connector 16"/>
          <p:cNvCxnSpPr>
            <a:stCxn id="14" idx="3"/>
          </p:cNvCxnSpPr>
          <p:nvPr/>
        </p:nvCxnSpPr>
        <p:spPr>
          <a:xfrm flipV="1">
            <a:off x="3714723" y="2552098"/>
            <a:ext cx="272355" cy="2335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5153308" y="5170834"/>
            <a:ext cx="342251" cy="16537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85490" y="6431467"/>
            <a:ext cx="8939440" cy="369332"/>
          </a:xfrm>
          <a:prstGeom prst="rect">
            <a:avLst/>
          </a:prstGeom>
          <a:noFill/>
          <a:ln>
            <a:solidFill>
              <a:srgbClr val="000000"/>
            </a:solidFill>
          </a:ln>
        </p:spPr>
        <p:txBody>
          <a:bodyPr wrap="square" rtlCol="0">
            <a:spAutoFit/>
          </a:bodyPr>
          <a:lstStyle/>
          <a:p>
            <a:r>
              <a:rPr lang="en-US" dirty="0" err="1" smtClean="0"/>
              <a:t>Matlab</a:t>
            </a:r>
            <a:r>
              <a:rPr lang="en-US" dirty="0" smtClean="0"/>
              <a:t> for control filter: </a:t>
            </a:r>
            <a:r>
              <a:rPr lang="cs-CZ" dirty="0">
                <a:latin typeface="Courier"/>
                <a:cs typeface="Courier"/>
              </a:rPr>
              <a:t>C = zpk(-2*pi</a:t>
            </a:r>
            <a:r>
              <a:rPr lang="cs-CZ" dirty="0" smtClean="0">
                <a:latin typeface="Courier"/>
                <a:cs typeface="Courier"/>
              </a:rPr>
              <a:t>*3.33,</a:t>
            </a:r>
            <a:r>
              <a:rPr lang="cs-CZ" dirty="0">
                <a:latin typeface="Courier"/>
                <a:cs typeface="Courier"/>
              </a:rPr>
              <a:t>-2*pi*</a:t>
            </a:r>
            <a:r>
              <a:rPr lang="cs-CZ" dirty="0" smtClean="0">
                <a:latin typeface="Courier"/>
                <a:cs typeface="Courier"/>
              </a:rPr>
              <a:t>[30;100</a:t>
            </a:r>
            <a:r>
              <a:rPr lang="cs-CZ" dirty="0">
                <a:latin typeface="Courier"/>
                <a:cs typeface="Courier"/>
              </a:rPr>
              <a:t>]</a:t>
            </a:r>
            <a:r>
              <a:rPr lang="cs-CZ" dirty="0" smtClean="0">
                <a:latin typeface="Courier"/>
                <a:cs typeface="Courier"/>
              </a:rPr>
              <a:t>,1.4e</a:t>
            </a:r>
            <a:r>
              <a:rPr lang="cs-CZ" dirty="0">
                <a:latin typeface="Courier"/>
                <a:cs typeface="Courier"/>
              </a:rPr>
              <a:t>+10</a:t>
            </a:r>
            <a:r>
              <a:rPr lang="cs-CZ" dirty="0" smtClean="0">
                <a:latin typeface="Courier"/>
                <a:cs typeface="Courier"/>
              </a:rPr>
              <a:t>)</a:t>
            </a:r>
            <a:endParaRPr lang="en-US" dirty="0">
              <a:latin typeface="Courier"/>
              <a:cs typeface="Courier"/>
            </a:endParaRPr>
          </a:p>
        </p:txBody>
      </p:sp>
    </p:spTree>
    <p:extLst>
      <p:ext uri="{BB962C8B-B14F-4D97-AF65-F5344CB8AC3E}">
        <p14:creationId xmlns:p14="http://schemas.microsoft.com/office/powerpoint/2010/main" val="346743495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18"/>
            <a:ext cx="8229600" cy="1143000"/>
          </a:xfrm>
        </p:spPr>
        <p:txBody>
          <a:bodyPr/>
          <a:lstStyle/>
          <a:p>
            <a:r>
              <a:rPr lang="en-US" dirty="0"/>
              <a:t>Ex. Loop </a:t>
            </a:r>
            <a:r>
              <a:rPr lang="en-US" dirty="0" smtClean="0"/>
              <a:t>Gain TF</a:t>
            </a:r>
            <a:r>
              <a:rPr lang="en-US" dirty="0"/>
              <a:t>: </a:t>
            </a:r>
            <a:r>
              <a:rPr lang="en-US" i="1" dirty="0" err="1"/>
              <a:t>P</a:t>
            </a:r>
            <a:r>
              <a:rPr lang="en-US" i="1" baseline="-25000" dirty="0" err="1"/>
              <a:t>a</a:t>
            </a:r>
            <a:r>
              <a:rPr lang="en-US" i="1" dirty="0" err="1"/>
              <a:t>C</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89</a:t>
            </a:fld>
            <a:endParaRPr lang="en-US"/>
          </a:p>
        </p:txBody>
      </p:sp>
      <p:pic>
        <p:nvPicPr>
          <p:cNvPr id="6" name="Picture 5" descr="L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664"/>
            <a:ext cx="9144000" cy="5086350"/>
          </a:xfrm>
          <a:prstGeom prst="rect">
            <a:avLst/>
          </a:prstGeom>
        </p:spPr>
      </p:pic>
      <p:sp>
        <p:nvSpPr>
          <p:cNvPr id="2" name="Oval 1"/>
          <p:cNvSpPr>
            <a:spLocks noChangeAspect="1"/>
          </p:cNvSpPr>
          <p:nvPr/>
        </p:nvSpPr>
        <p:spPr>
          <a:xfrm>
            <a:off x="4970427" y="2600942"/>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23813" y="0"/>
            <a:ext cx="9144000" cy="1213015"/>
            <a:chOff x="23813" y="0"/>
            <a:chExt cx="9144000" cy="1213015"/>
          </a:xfrm>
        </p:grpSpPr>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9" name="Straight Connector 8"/>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a:spLocks noChangeAspect="1"/>
          </p:cNvSpPr>
          <p:nvPr/>
        </p:nvSpPr>
        <p:spPr>
          <a:xfrm>
            <a:off x="3987078" y="4987954"/>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4084774" y="2552098"/>
            <a:ext cx="0" cy="238701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067611" y="2832666"/>
            <a:ext cx="0" cy="2503539"/>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210435" y="2600942"/>
            <a:ext cx="1504288" cy="369332"/>
          </a:xfrm>
          <a:prstGeom prst="rect">
            <a:avLst/>
          </a:prstGeom>
          <a:noFill/>
        </p:spPr>
        <p:txBody>
          <a:bodyPr wrap="none" rtlCol="0">
            <a:spAutoFit/>
          </a:bodyPr>
          <a:lstStyle/>
          <a:p>
            <a:r>
              <a:rPr lang="en-US" dirty="0" smtClean="0"/>
              <a:t>Unity crossing</a:t>
            </a:r>
            <a:endParaRPr lang="en-US" dirty="0"/>
          </a:p>
        </p:txBody>
      </p:sp>
      <p:sp>
        <p:nvSpPr>
          <p:cNvPr id="15" name="TextBox 14"/>
          <p:cNvSpPr txBox="1"/>
          <p:nvPr/>
        </p:nvSpPr>
        <p:spPr>
          <a:xfrm>
            <a:off x="5379286" y="4822583"/>
            <a:ext cx="1421783" cy="369332"/>
          </a:xfrm>
          <a:prstGeom prst="rect">
            <a:avLst/>
          </a:prstGeom>
          <a:noFill/>
        </p:spPr>
        <p:txBody>
          <a:bodyPr wrap="none" rtlCol="0">
            <a:spAutoFit/>
          </a:bodyPr>
          <a:lstStyle/>
          <a:p>
            <a:r>
              <a:rPr lang="en-US" dirty="0" smtClean="0"/>
              <a:t>-180 crossing</a:t>
            </a:r>
            <a:endParaRPr lang="en-US" dirty="0"/>
          </a:p>
        </p:txBody>
      </p:sp>
      <p:cxnSp>
        <p:nvCxnSpPr>
          <p:cNvPr id="17" name="Straight Arrow Connector 16"/>
          <p:cNvCxnSpPr>
            <a:stCxn id="14" idx="3"/>
          </p:cNvCxnSpPr>
          <p:nvPr/>
        </p:nvCxnSpPr>
        <p:spPr>
          <a:xfrm flipV="1">
            <a:off x="3714723" y="2552098"/>
            <a:ext cx="272355" cy="2335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5153308" y="5170834"/>
            <a:ext cx="342251" cy="16537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373775" y="5481236"/>
            <a:ext cx="3551423" cy="461665"/>
          </a:xfrm>
          <a:prstGeom prst="rect">
            <a:avLst/>
          </a:prstGeom>
          <a:solidFill>
            <a:srgbClr val="FFFFFF"/>
          </a:solidFill>
          <a:ln>
            <a:solidFill>
              <a:srgbClr val="000000"/>
            </a:solidFill>
          </a:ln>
        </p:spPr>
        <p:txBody>
          <a:bodyPr wrap="none" rtlCol="0">
            <a:spAutoFit/>
          </a:bodyPr>
          <a:lstStyle/>
          <a:p>
            <a:r>
              <a:rPr lang="en-US" sz="2400" dirty="0" smtClean="0"/>
              <a:t>It never hits -1. Is it stable?</a:t>
            </a:r>
            <a:endParaRPr lang="en-US" sz="2400" dirty="0"/>
          </a:p>
        </p:txBody>
      </p:sp>
      <p:sp>
        <p:nvSpPr>
          <p:cNvPr id="19" name="TextBox 18"/>
          <p:cNvSpPr txBox="1"/>
          <p:nvPr/>
        </p:nvSpPr>
        <p:spPr>
          <a:xfrm>
            <a:off x="85490" y="6431467"/>
            <a:ext cx="8939440" cy="369332"/>
          </a:xfrm>
          <a:prstGeom prst="rect">
            <a:avLst/>
          </a:prstGeom>
          <a:noFill/>
          <a:ln>
            <a:solidFill>
              <a:srgbClr val="000000"/>
            </a:solidFill>
          </a:ln>
        </p:spPr>
        <p:txBody>
          <a:bodyPr wrap="square" rtlCol="0">
            <a:spAutoFit/>
          </a:bodyPr>
          <a:lstStyle/>
          <a:p>
            <a:r>
              <a:rPr lang="en-US" dirty="0" err="1" smtClean="0"/>
              <a:t>Matlab</a:t>
            </a:r>
            <a:r>
              <a:rPr lang="en-US" dirty="0" smtClean="0"/>
              <a:t> for control filter: </a:t>
            </a:r>
            <a:r>
              <a:rPr lang="cs-CZ" dirty="0">
                <a:latin typeface="Courier"/>
                <a:cs typeface="Courier"/>
              </a:rPr>
              <a:t>C = zpk(-2*pi</a:t>
            </a:r>
            <a:r>
              <a:rPr lang="cs-CZ" dirty="0" smtClean="0">
                <a:latin typeface="Courier"/>
                <a:cs typeface="Courier"/>
              </a:rPr>
              <a:t>*3.33,</a:t>
            </a:r>
            <a:r>
              <a:rPr lang="cs-CZ" dirty="0">
                <a:latin typeface="Courier"/>
                <a:cs typeface="Courier"/>
              </a:rPr>
              <a:t>-2*pi*</a:t>
            </a:r>
            <a:r>
              <a:rPr lang="cs-CZ" dirty="0" smtClean="0">
                <a:latin typeface="Courier"/>
                <a:cs typeface="Courier"/>
              </a:rPr>
              <a:t>[30;100</a:t>
            </a:r>
            <a:r>
              <a:rPr lang="cs-CZ" dirty="0">
                <a:latin typeface="Courier"/>
                <a:cs typeface="Courier"/>
              </a:rPr>
              <a:t>]</a:t>
            </a:r>
            <a:r>
              <a:rPr lang="cs-CZ" dirty="0" smtClean="0">
                <a:latin typeface="Courier"/>
                <a:cs typeface="Courier"/>
              </a:rPr>
              <a:t>,1.4e</a:t>
            </a:r>
            <a:r>
              <a:rPr lang="cs-CZ" dirty="0">
                <a:latin typeface="Courier"/>
                <a:cs typeface="Courier"/>
              </a:rPr>
              <a:t>+10</a:t>
            </a:r>
            <a:r>
              <a:rPr lang="cs-CZ" dirty="0" smtClean="0">
                <a:latin typeface="Courier"/>
                <a:cs typeface="Courier"/>
              </a:rPr>
              <a:t>)</a:t>
            </a:r>
            <a:endParaRPr lang="en-US" dirty="0">
              <a:latin typeface="Courier"/>
              <a:cs typeface="Courier"/>
            </a:endParaRPr>
          </a:p>
        </p:txBody>
      </p:sp>
    </p:spTree>
    <p:extLst>
      <p:ext uri="{BB962C8B-B14F-4D97-AF65-F5344CB8AC3E}">
        <p14:creationId xmlns:p14="http://schemas.microsoft.com/office/powerpoint/2010/main" val="18134969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408" y="20646"/>
            <a:ext cx="7761271" cy="1143000"/>
          </a:xfrm>
        </p:spPr>
        <p:txBody>
          <a:bodyPr/>
          <a:lstStyle/>
          <a:p>
            <a:r>
              <a:rPr lang="en-US" dirty="0" smtClean="0"/>
              <a:t>Feedback loop block diagram</a:t>
            </a:r>
            <a:endParaRPr lang="en-US" dirty="0"/>
          </a:p>
        </p:txBody>
      </p:sp>
      <p:pic>
        <p:nvPicPr>
          <p:cNvPr id="3" name="Picture 2"/>
          <p:cNvPicPr>
            <a:picLocks noChangeAspect="1"/>
          </p:cNvPicPr>
          <p:nvPr/>
        </p:nvPicPr>
        <p:blipFill>
          <a:blip r:embed="rId3"/>
          <a:stretch>
            <a:fillRect/>
          </a:stretch>
        </p:blipFill>
        <p:spPr>
          <a:xfrm>
            <a:off x="222589" y="4000500"/>
            <a:ext cx="2857500" cy="2857500"/>
          </a:xfrm>
          <a:prstGeom prst="rect">
            <a:avLst/>
          </a:prstGeom>
        </p:spPr>
      </p:pic>
      <p:sp>
        <p:nvSpPr>
          <p:cNvPr id="4" name="TextBox 3"/>
          <p:cNvSpPr txBox="1"/>
          <p:nvPr/>
        </p:nvSpPr>
        <p:spPr>
          <a:xfrm>
            <a:off x="3774918" y="4749960"/>
            <a:ext cx="2185214" cy="461665"/>
          </a:xfrm>
          <a:prstGeom prst="rect">
            <a:avLst/>
          </a:prstGeom>
          <a:noFill/>
        </p:spPr>
        <p:txBody>
          <a:bodyPr wrap="none" rtlCol="0">
            <a:spAutoFit/>
          </a:bodyPr>
          <a:lstStyle/>
          <a:p>
            <a:r>
              <a:rPr lang="en-US" sz="2400" dirty="0" smtClean="0"/>
              <a:t>Current velocity</a:t>
            </a:r>
            <a:endParaRPr lang="en-US" sz="2400" dirty="0"/>
          </a:p>
        </p:txBody>
      </p:sp>
      <p:sp>
        <p:nvSpPr>
          <p:cNvPr id="5" name="TextBox 4"/>
          <p:cNvSpPr txBox="1"/>
          <p:nvPr/>
        </p:nvSpPr>
        <p:spPr>
          <a:xfrm>
            <a:off x="3667971" y="5979328"/>
            <a:ext cx="2185214" cy="461665"/>
          </a:xfrm>
          <a:prstGeom prst="rect">
            <a:avLst/>
          </a:prstGeom>
          <a:noFill/>
        </p:spPr>
        <p:txBody>
          <a:bodyPr wrap="none" rtlCol="0">
            <a:spAutoFit/>
          </a:bodyPr>
          <a:lstStyle/>
          <a:p>
            <a:r>
              <a:rPr lang="en-US" sz="2400" dirty="0" smtClean="0"/>
              <a:t>Desired velocity</a:t>
            </a:r>
            <a:endParaRPr lang="en-US" sz="2400" dirty="0"/>
          </a:p>
        </p:txBody>
      </p:sp>
      <p:cxnSp>
        <p:nvCxnSpPr>
          <p:cNvPr id="6" name="Straight Arrow Connector 5"/>
          <p:cNvCxnSpPr/>
          <p:nvPr/>
        </p:nvCxnSpPr>
        <p:spPr>
          <a:xfrm flipH="1">
            <a:off x="3080089" y="5047633"/>
            <a:ext cx="694829" cy="23083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973143" y="6237573"/>
            <a:ext cx="694828"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559055" y="1884948"/>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0000"/>
                </a:solidFill>
              </a:rPr>
              <a:t>Car</a:t>
            </a:r>
            <a:endParaRPr lang="en-US" sz="3600" dirty="0">
              <a:solidFill>
                <a:srgbClr val="000000"/>
              </a:solidFill>
            </a:endParaRPr>
          </a:p>
        </p:txBody>
      </p:sp>
      <p:sp>
        <p:nvSpPr>
          <p:cNvPr id="9" name="Rectangle 8"/>
          <p:cNvSpPr/>
          <p:nvPr/>
        </p:nvSpPr>
        <p:spPr>
          <a:xfrm>
            <a:off x="4101943" y="3187030"/>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Velocity sensor</a:t>
            </a:r>
            <a:endParaRPr lang="en-US" sz="2400" dirty="0">
              <a:solidFill>
                <a:srgbClr val="000000"/>
              </a:solidFill>
            </a:endParaRPr>
          </a:p>
        </p:txBody>
      </p:sp>
      <p:cxnSp>
        <p:nvCxnSpPr>
          <p:cNvPr id="11" name="Straight Arrow Connector 10"/>
          <p:cNvCxnSpPr>
            <a:stCxn id="8" idx="3"/>
          </p:cNvCxnSpPr>
          <p:nvPr/>
        </p:nvCxnSpPr>
        <p:spPr>
          <a:xfrm flipV="1">
            <a:off x="7016213" y="2312736"/>
            <a:ext cx="1552909"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40356" y="1482819"/>
            <a:ext cx="1159292" cy="830997"/>
          </a:xfrm>
          <a:prstGeom prst="rect">
            <a:avLst/>
          </a:prstGeom>
          <a:noFill/>
        </p:spPr>
        <p:txBody>
          <a:bodyPr wrap="none" rtlCol="0">
            <a:spAutoFit/>
          </a:bodyPr>
          <a:lstStyle/>
          <a:p>
            <a:r>
              <a:rPr lang="en-US" sz="2400" dirty="0" smtClean="0"/>
              <a:t>Current</a:t>
            </a:r>
          </a:p>
          <a:p>
            <a:r>
              <a:rPr lang="en-US" sz="2400" dirty="0" smtClean="0"/>
              <a:t>velocity</a:t>
            </a:r>
            <a:endParaRPr lang="en-US" sz="2400" dirty="0"/>
          </a:p>
        </p:txBody>
      </p:sp>
      <p:cxnSp>
        <p:nvCxnSpPr>
          <p:cNvPr id="28" name="Straight Arrow Connector 27"/>
          <p:cNvCxnSpPr>
            <a:stCxn id="19" idx="6"/>
            <a:endCxn id="49" idx="1"/>
          </p:cNvCxnSpPr>
          <p:nvPr/>
        </p:nvCxnSpPr>
        <p:spPr>
          <a:xfrm flipV="1">
            <a:off x="1982153" y="2312736"/>
            <a:ext cx="975436"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endCxn id="19" idx="2"/>
          </p:cNvCxnSpPr>
          <p:nvPr/>
        </p:nvCxnSpPr>
        <p:spPr>
          <a:xfrm>
            <a:off x="50485" y="2312736"/>
            <a:ext cx="1383028" cy="6683"/>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0485" y="1500878"/>
            <a:ext cx="1159292" cy="830997"/>
          </a:xfrm>
          <a:prstGeom prst="rect">
            <a:avLst/>
          </a:prstGeom>
          <a:noFill/>
        </p:spPr>
        <p:txBody>
          <a:bodyPr wrap="none" rtlCol="0">
            <a:spAutoFit/>
          </a:bodyPr>
          <a:lstStyle/>
          <a:p>
            <a:r>
              <a:rPr lang="en-US" sz="2400" dirty="0" smtClean="0"/>
              <a:t>Desired</a:t>
            </a:r>
          </a:p>
          <a:p>
            <a:r>
              <a:rPr lang="en-US" sz="2400" dirty="0" smtClean="0"/>
              <a:t>velocity</a:t>
            </a:r>
            <a:endParaRPr lang="en-US" sz="2400" dirty="0"/>
          </a:p>
        </p:txBody>
      </p:sp>
      <p:sp>
        <p:nvSpPr>
          <p:cNvPr id="47" name="TextBox 46"/>
          <p:cNvSpPr txBox="1"/>
          <p:nvPr/>
        </p:nvSpPr>
        <p:spPr>
          <a:xfrm>
            <a:off x="2022257" y="1830560"/>
            <a:ext cx="819155" cy="461665"/>
          </a:xfrm>
          <a:prstGeom prst="rect">
            <a:avLst/>
          </a:prstGeom>
          <a:noFill/>
        </p:spPr>
        <p:txBody>
          <a:bodyPr wrap="none" rtlCol="0">
            <a:spAutoFit/>
          </a:bodyPr>
          <a:lstStyle/>
          <a:p>
            <a:r>
              <a:rPr lang="en-US" sz="2400" dirty="0" smtClean="0"/>
              <a:t>Error</a:t>
            </a:r>
            <a:endParaRPr lang="en-US" sz="2400" dirty="0"/>
          </a:p>
        </p:txBody>
      </p:sp>
      <p:sp>
        <p:nvSpPr>
          <p:cNvPr id="49" name="Rectangle 48"/>
          <p:cNvSpPr/>
          <p:nvPr/>
        </p:nvSpPr>
        <p:spPr>
          <a:xfrm>
            <a:off x="2957589" y="1884946"/>
            <a:ext cx="1457158" cy="855579"/>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Gas flow actuator</a:t>
            </a:r>
            <a:endParaRPr lang="en-US" sz="2000" dirty="0">
              <a:solidFill>
                <a:srgbClr val="000000"/>
              </a:solidFill>
            </a:endParaRPr>
          </a:p>
        </p:txBody>
      </p:sp>
      <p:sp>
        <p:nvSpPr>
          <p:cNvPr id="53" name="TextBox 52"/>
          <p:cNvSpPr txBox="1"/>
          <p:nvPr/>
        </p:nvSpPr>
        <p:spPr>
          <a:xfrm>
            <a:off x="4580973" y="1496360"/>
            <a:ext cx="729887" cy="830997"/>
          </a:xfrm>
          <a:prstGeom prst="rect">
            <a:avLst/>
          </a:prstGeom>
          <a:noFill/>
        </p:spPr>
        <p:txBody>
          <a:bodyPr wrap="none" rtlCol="0">
            <a:spAutoFit/>
          </a:bodyPr>
          <a:lstStyle/>
          <a:p>
            <a:r>
              <a:rPr lang="en-US" sz="2400" dirty="0" smtClean="0"/>
              <a:t>Gas</a:t>
            </a:r>
          </a:p>
          <a:p>
            <a:r>
              <a:rPr lang="en-US" sz="2400" dirty="0" smtClean="0"/>
              <a:t>flow</a:t>
            </a:r>
            <a:endParaRPr lang="en-US" sz="2400" dirty="0"/>
          </a:p>
        </p:txBody>
      </p:sp>
      <p:cxnSp>
        <p:nvCxnSpPr>
          <p:cNvPr id="54" name="Straight Arrow Connector 53"/>
          <p:cNvCxnSpPr>
            <a:stCxn id="49" idx="3"/>
            <a:endCxn id="8" idx="1"/>
          </p:cNvCxnSpPr>
          <p:nvPr/>
        </p:nvCxnSpPr>
        <p:spPr>
          <a:xfrm>
            <a:off x="4414747" y="2312736"/>
            <a:ext cx="1144308" cy="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endCxn id="9" idx="3"/>
          </p:cNvCxnSpPr>
          <p:nvPr/>
        </p:nvCxnSpPr>
        <p:spPr>
          <a:xfrm rot="10800000" flipV="1">
            <a:off x="5559102" y="2331874"/>
            <a:ext cx="1873741" cy="1282945"/>
          </a:xfrm>
          <a:prstGeom prst="bentConnector3">
            <a:avLst>
              <a:gd name="adj1" fmla="val 58"/>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stCxn id="9" idx="1"/>
            <a:endCxn id="19" idx="4"/>
          </p:cNvCxnSpPr>
          <p:nvPr/>
        </p:nvCxnSpPr>
        <p:spPr>
          <a:xfrm rot="10800000">
            <a:off x="1707833" y="2593472"/>
            <a:ext cx="2394110" cy="1021348"/>
          </a:xfrm>
          <a:prstGeom prst="bentConnector2">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93409" y="2045366"/>
            <a:ext cx="588744" cy="641684"/>
            <a:chOff x="1393409" y="2045366"/>
            <a:chExt cx="588744" cy="641684"/>
          </a:xfrm>
        </p:grpSpPr>
        <p:sp>
          <p:nvSpPr>
            <p:cNvPr id="19" name="Oval 18"/>
            <p:cNvSpPr>
              <a:spLocks noChangeAspect="1"/>
            </p:cNvSpPr>
            <p:nvPr/>
          </p:nvSpPr>
          <p:spPr>
            <a:xfrm>
              <a:off x="1433513" y="2045366"/>
              <a:ext cx="548640" cy="54810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21" name="TextBox 20"/>
            <p:cNvSpPr txBox="1"/>
            <p:nvPr/>
          </p:nvSpPr>
          <p:spPr>
            <a:xfrm>
              <a:off x="1393409" y="2064967"/>
              <a:ext cx="338554" cy="461665"/>
            </a:xfrm>
            <a:prstGeom prst="rect">
              <a:avLst/>
            </a:prstGeom>
            <a:noFill/>
          </p:spPr>
          <p:txBody>
            <a:bodyPr wrap="none" rtlCol="0">
              <a:spAutoFit/>
            </a:bodyPr>
            <a:lstStyle/>
            <a:p>
              <a:r>
                <a:rPr lang="en-US" sz="2400" b="1" dirty="0" smtClean="0"/>
                <a:t>+</a:t>
              </a:r>
              <a:endParaRPr lang="en-US" sz="2400" b="1" dirty="0"/>
            </a:p>
          </p:txBody>
        </p:sp>
        <p:sp>
          <p:nvSpPr>
            <p:cNvPr id="67" name="TextBox 66"/>
            <p:cNvSpPr txBox="1"/>
            <p:nvPr/>
          </p:nvSpPr>
          <p:spPr>
            <a:xfrm>
              <a:off x="1565781" y="2225385"/>
              <a:ext cx="278892" cy="461665"/>
            </a:xfrm>
            <a:prstGeom prst="rect">
              <a:avLst/>
            </a:prstGeom>
            <a:noFill/>
          </p:spPr>
          <p:txBody>
            <a:bodyPr wrap="none" rtlCol="0">
              <a:spAutoFit/>
            </a:bodyPr>
            <a:lstStyle/>
            <a:p>
              <a:r>
                <a:rPr lang="en-US" sz="2400" b="1" dirty="0" smtClean="0"/>
                <a:t>-</a:t>
              </a:r>
              <a:endParaRPr lang="en-US" sz="2400" b="1" dirty="0"/>
            </a:p>
          </p:txBody>
        </p:sp>
      </p:grpSp>
      <p:grpSp>
        <p:nvGrpSpPr>
          <p:cNvPr id="79" name="Group 78"/>
          <p:cNvGrpSpPr/>
          <p:nvPr/>
        </p:nvGrpSpPr>
        <p:grpSpPr>
          <a:xfrm>
            <a:off x="23813" y="0"/>
            <a:ext cx="9144000" cy="1213015"/>
            <a:chOff x="23813" y="0"/>
            <a:chExt cx="9144000" cy="1213015"/>
          </a:xfrm>
        </p:grpSpPr>
        <p:pic>
          <p:nvPicPr>
            <p:cNvPr id="8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81" name="Straight Connector 80"/>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82" name="Slide Number Placeholder 81"/>
          <p:cNvSpPr>
            <a:spLocks noGrp="1"/>
          </p:cNvSpPr>
          <p:nvPr>
            <p:ph type="sldNum" sz="quarter" idx="12"/>
          </p:nvPr>
        </p:nvSpPr>
        <p:spPr/>
        <p:txBody>
          <a:bodyPr/>
          <a:lstStyle/>
          <a:p>
            <a:fld id="{22033EDB-169B-9A40-BDA9-44EE0641E66E}" type="slidenum">
              <a:rPr lang="en-US" smtClean="0"/>
              <a:t>9</a:t>
            </a:fld>
            <a:endParaRPr lang="en-US"/>
          </a:p>
        </p:txBody>
      </p:sp>
    </p:spTree>
    <p:extLst>
      <p:ext uri="{BB962C8B-B14F-4D97-AF65-F5344CB8AC3E}">
        <p14:creationId xmlns:p14="http://schemas.microsoft.com/office/powerpoint/2010/main" val="281810159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18"/>
            <a:ext cx="8229600" cy="1143000"/>
          </a:xfrm>
        </p:spPr>
        <p:txBody>
          <a:bodyPr/>
          <a:lstStyle/>
          <a:p>
            <a:r>
              <a:rPr lang="en-US" dirty="0"/>
              <a:t>Ex. Loop </a:t>
            </a:r>
            <a:r>
              <a:rPr lang="en-US" dirty="0" smtClean="0"/>
              <a:t>Gain TF</a:t>
            </a:r>
            <a:r>
              <a:rPr lang="en-US" dirty="0"/>
              <a:t>: </a:t>
            </a:r>
            <a:r>
              <a:rPr lang="en-US" i="1" dirty="0" err="1"/>
              <a:t>P</a:t>
            </a:r>
            <a:r>
              <a:rPr lang="en-US" i="1" baseline="-25000" dirty="0" err="1"/>
              <a:t>a</a:t>
            </a:r>
            <a:r>
              <a:rPr lang="en-US" i="1" dirty="0" err="1"/>
              <a:t>C</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90</a:t>
            </a:fld>
            <a:endParaRPr lang="en-US"/>
          </a:p>
        </p:txBody>
      </p:sp>
      <p:pic>
        <p:nvPicPr>
          <p:cNvPr id="6" name="Picture 5" descr="L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664"/>
            <a:ext cx="9144000" cy="5086350"/>
          </a:xfrm>
          <a:prstGeom prst="rect">
            <a:avLst/>
          </a:prstGeom>
        </p:spPr>
      </p:pic>
      <p:sp>
        <p:nvSpPr>
          <p:cNvPr id="2" name="Oval 1"/>
          <p:cNvSpPr>
            <a:spLocks noChangeAspect="1"/>
          </p:cNvSpPr>
          <p:nvPr/>
        </p:nvSpPr>
        <p:spPr>
          <a:xfrm>
            <a:off x="4970427" y="2600942"/>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23813" y="0"/>
            <a:ext cx="9144000" cy="1213015"/>
            <a:chOff x="23813" y="0"/>
            <a:chExt cx="9144000" cy="1213015"/>
          </a:xfrm>
        </p:grpSpPr>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9" name="Straight Connector 8"/>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a:spLocks noChangeAspect="1"/>
          </p:cNvSpPr>
          <p:nvPr/>
        </p:nvSpPr>
        <p:spPr>
          <a:xfrm>
            <a:off x="3987078" y="4987954"/>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4084774" y="2552098"/>
            <a:ext cx="0" cy="238701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067611" y="2832666"/>
            <a:ext cx="0" cy="2503539"/>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210435" y="2600942"/>
            <a:ext cx="1504288" cy="369332"/>
          </a:xfrm>
          <a:prstGeom prst="rect">
            <a:avLst/>
          </a:prstGeom>
          <a:noFill/>
        </p:spPr>
        <p:txBody>
          <a:bodyPr wrap="none" rtlCol="0">
            <a:spAutoFit/>
          </a:bodyPr>
          <a:lstStyle/>
          <a:p>
            <a:r>
              <a:rPr lang="en-US" dirty="0" smtClean="0"/>
              <a:t>Unity crossing</a:t>
            </a:r>
            <a:endParaRPr lang="en-US" dirty="0"/>
          </a:p>
        </p:txBody>
      </p:sp>
      <p:sp>
        <p:nvSpPr>
          <p:cNvPr id="15" name="TextBox 14"/>
          <p:cNvSpPr txBox="1"/>
          <p:nvPr/>
        </p:nvSpPr>
        <p:spPr>
          <a:xfrm>
            <a:off x="5379286" y="4822583"/>
            <a:ext cx="1421783" cy="369332"/>
          </a:xfrm>
          <a:prstGeom prst="rect">
            <a:avLst/>
          </a:prstGeom>
          <a:noFill/>
        </p:spPr>
        <p:txBody>
          <a:bodyPr wrap="none" rtlCol="0">
            <a:spAutoFit/>
          </a:bodyPr>
          <a:lstStyle/>
          <a:p>
            <a:r>
              <a:rPr lang="en-US" dirty="0" smtClean="0"/>
              <a:t>-180 crossing</a:t>
            </a:r>
            <a:endParaRPr lang="en-US" dirty="0"/>
          </a:p>
        </p:txBody>
      </p:sp>
      <p:cxnSp>
        <p:nvCxnSpPr>
          <p:cNvPr id="17" name="Straight Arrow Connector 16"/>
          <p:cNvCxnSpPr>
            <a:stCxn id="14" idx="3"/>
          </p:cNvCxnSpPr>
          <p:nvPr/>
        </p:nvCxnSpPr>
        <p:spPr>
          <a:xfrm flipV="1">
            <a:off x="3714723" y="2552098"/>
            <a:ext cx="272355" cy="2335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5153308" y="5170834"/>
            <a:ext cx="342251" cy="16537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373775" y="5481236"/>
            <a:ext cx="4363394" cy="461665"/>
          </a:xfrm>
          <a:prstGeom prst="rect">
            <a:avLst/>
          </a:prstGeom>
          <a:solidFill>
            <a:srgbClr val="FFFFFF"/>
          </a:solidFill>
          <a:ln>
            <a:solidFill>
              <a:srgbClr val="000000"/>
            </a:solidFill>
          </a:ln>
        </p:spPr>
        <p:txBody>
          <a:bodyPr wrap="none" rtlCol="0">
            <a:spAutoFit/>
          </a:bodyPr>
          <a:lstStyle/>
          <a:p>
            <a:r>
              <a:rPr lang="en-US" sz="2400" dirty="0" smtClean="0"/>
              <a:t>It never hits -1. Is it stable? YES!!!</a:t>
            </a:r>
            <a:endParaRPr lang="en-US" sz="2400" dirty="0"/>
          </a:p>
        </p:txBody>
      </p:sp>
      <p:sp>
        <p:nvSpPr>
          <p:cNvPr id="19" name="TextBox 18"/>
          <p:cNvSpPr txBox="1"/>
          <p:nvPr/>
        </p:nvSpPr>
        <p:spPr>
          <a:xfrm>
            <a:off x="85490" y="6431467"/>
            <a:ext cx="8939440" cy="369332"/>
          </a:xfrm>
          <a:prstGeom prst="rect">
            <a:avLst/>
          </a:prstGeom>
          <a:noFill/>
          <a:ln>
            <a:solidFill>
              <a:srgbClr val="000000"/>
            </a:solidFill>
          </a:ln>
        </p:spPr>
        <p:txBody>
          <a:bodyPr wrap="square" rtlCol="0">
            <a:spAutoFit/>
          </a:bodyPr>
          <a:lstStyle/>
          <a:p>
            <a:r>
              <a:rPr lang="en-US" dirty="0" err="1" smtClean="0"/>
              <a:t>Matlab</a:t>
            </a:r>
            <a:r>
              <a:rPr lang="en-US" dirty="0" smtClean="0"/>
              <a:t> for control filter: </a:t>
            </a:r>
            <a:r>
              <a:rPr lang="cs-CZ" dirty="0">
                <a:latin typeface="Courier"/>
                <a:cs typeface="Courier"/>
              </a:rPr>
              <a:t>C = zpk(-2*pi</a:t>
            </a:r>
            <a:r>
              <a:rPr lang="cs-CZ" dirty="0" smtClean="0">
                <a:latin typeface="Courier"/>
                <a:cs typeface="Courier"/>
              </a:rPr>
              <a:t>*3.33,</a:t>
            </a:r>
            <a:r>
              <a:rPr lang="cs-CZ" dirty="0">
                <a:latin typeface="Courier"/>
                <a:cs typeface="Courier"/>
              </a:rPr>
              <a:t>-2*pi*</a:t>
            </a:r>
            <a:r>
              <a:rPr lang="cs-CZ" dirty="0" smtClean="0">
                <a:latin typeface="Courier"/>
                <a:cs typeface="Courier"/>
              </a:rPr>
              <a:t>[30;100</a:t>
            </a:r>
            <a:r>
              <a:rPr lang="cs-CZ" dirty="0">
                <a:latin typeface="Courier"/>
                <a:cs typeface="Courier"/>
              </a:rPr>
              <a:t>]</a:t>
            </a:r>
            <a:r>
              <a:rPr lang="cs-CZ" dirty="0" smtClean="0">
                <a:latin typeface="Courier"/>
                <a:cs typeface="Courier"/>
              </a:rPr>
              <a:t>,1.4e</a:t>
            </a:r>
            <a:r>
              <a:rPr lang="cs-CZ" dirty="0">
                <a:latin typeface="Courier"/>
                <a:cs typeface="Courier"/>
              </a:rPr>
              <a:t>+10</a:t>
            </a:r>
            <a:r>
              <a:rPr lang="cs-CZ" dirty="0" smtClean="0">
                <a:latin typeface="Courier"/>
                <a:cs typeface="Courier"/>
              </a:rPr>
              <a:t>)</a:t>
            </a:r>
            <a:endParaRPr lang="en-US" dirty="0">
              <a:latin typeface="Courier"/>
              <a:cs typeface="Courier"/>
            </a:endParaRPr>
          </a:p>
        </p:txBody>
      </p:sp>
    </p:spTree>
    <p:extLst>
      <p:ext uri="{BB962C8B-B14F-4D97-AF65-F5344CB8AC3E}">
        <p14:creationId xmlns:p14="http://schemas.microsoft.com/office/powerpoint/2010/main" val="133551120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L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9616"/>
            <a:ext cx="9144000" cy="5086350"/>
          </a:xfrm>
          <a:prstGeom prst="rect">
            <a:avLst/>
          </a:prstGeom>
        </p:spPr>
      </p:pic>
      <p:sp>
        <p:nvSpPr>
          <p:cNvPr id="4" name="Slide Number Placeholder 3"/>
          <p:cNvSpPr>
            <a:spLocks noGrp="1"/>
          </p:cNvSpPr>
          <p:nvPr>
            <p:ph type="sldNum" sz="quarter" idx="12"/>
          </p:nvPr>
        </p:nvSpPr>
        <p:spPr/>
        <p:txBody>
          <a:bodyPr/>
          <a:lstStyle/>
          <a:p>
            <a:fld id="{22033EDB-169B-9A40-BDA9-44EE0641E66E}" type="slidenum">
              <a:rPr lang="en-US" smtClean="0"/>
              <a:t>91</a:t>
            </a:fld>
            <a:endParaRPr lang="en-US"/>
          </a:p>
        </p:txBody>
      </p:sp>
      <p:sp>
        <p:nvSpPr>
          <p:cNvPr id="2" name="Oval 1"/>
          <p:cNvSpPr>
            <a:spLocks noChangeAspect="1"/>
          </p:cNvSpPr>
          <p:nvPr/>
        </p:nvSpPr>
        <p:spPr>
          <a:xfrm>
            <a:off x="4970427" y="2613153"/>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23813" y="0"/>
            <a:ext cx="9144000" cy="1213015"/>
            <a:chOff x="23813" y="0"/>
            <a:chExt cx="9144000" cy="1213015"/>
          </a:xfrm>
        </p:grpSpPr>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9" name="Straight Connector 8"/>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a:spLocks noChangeAspect="1"/>
          </p:cNvSpPr>
          <p:nvPr/>
        </p:nvSpPr>
        <p:spPr>
          <a:xfrm>
            <a:off x="5403710" y="5542291"/>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5495559" y="2857088"/>
            <a:ext cx="0" cy="262414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067611" y="2857088"/>
            <a:ext cx="0" cy="2503539"/>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073411" y="5172959"/>
            <a:ext cx="1504288" cy="369332"/>
          </a:xfrm>
          <a:prstGeom prst="rect">
            <a:avLst/>
          </a:prstGeom>
          <a:noFill/>
        </p:spPr>
        <p:txBody>
          <a:bodyPr wrap="none" rtlCol="0">
            <a:spAutoFit/>
          </a:bodyPr>
          <a:lstStyle/>
          <a:p>
            <a:r>
              <a:rPr lang="en-US" dirty="0" smtClean="0"/>
              <a:t>Unity crossing</a:t>
            </a:r>
            <a:endParaRPr lang="en-US" dirty="0"/>
          </a:p>
        </p:txBody>
      </p:sp>
      <p:sp>
        <p:nvSpPr>
          <p:cNvPr id="15" name="TextBox 14"/>
          <p:cNvSpPr txBox="1"/>
          <p:nvPr/>
        </p:nvSpPr>
        <p:spPr>
          <a:xfrm>
            <a:off x="3503415" y="4637917"/>
            <a:ext cx="1421783" cy="369332"/>
          </a:xfrm>
          <a:prstGeom prst="rect">
            <a:avLst/>
          </a:prstGeom>
          <a:noFill/>
        </p:spPr>
        <p:txBody>
          <a:bodyPr wrap="none" rtlCol="0">
            <a:spAutoFit/>
          </a:bodyPr>
          <a:lstStyle/>
          <a:p>
            <a:r>
              <a:rPr lang="en-US" dirty="0" smtClean="0"/>
              <a:t>-180 crossing</a:t>
            </a:r>
            <a:endParaRPr lang="en-US" dirty="0"/>
          </a:p>
        </p:txBody>
      </p:sp>
      <p:cxnSp>
        <p:nvCxnSpPr>
          <p:cNvPr id="17" name="Straight Arrow Connector 16"/>
          <p:cNvCxnSpPr/>
          <p:nvPr/>
        </p:nvCxnSpPr>
        <p:spPr>
          <a:xfrm flipH="1">
            <a:off x="5593623" y="5409471"/>
            <a:ext cx="479788" cy="1980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823880" y="4921031"/>
            <a:ext cx="146547" cy="43625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300503" y="5517869"/>
            <a:ext cx="3551423" cy="461665"/>
          </a:xfrm>
          <a:prstGeom prst="rect">
            <a:avLst/>
          </a:prstGeom>
          <a:solidFill>
            <a:srgbClr val="FFFFFF"/>
          </a:solidFill>
          <a:ln>
            <a:solidFill>
              <a:srgbClr val="000000"/>
            </a:solidFill>
          </a:ln>
        </p:spPr>
        <p:txBody>
          <a:bodyPr wrap="none" rtlCol="0">
            <a:spAutoFit/>
          </a:bodyPr>
          <a:lstStyle/>
          <a:p>
            <a:r>
              <a:rPr lang="en-US" sz="2400" dirty="0" smtClean="0"/>
              <a:t>It never hits -1. Is it stable?</a:t>
            </a:r>
            <a:endParaRPr lang="en-US" sz="2400" dirty="0"/>
          </a:p>
        </p:txBody>
      </p:sp>
      <p:sp>
        <p:nvSpPr>
          <p:cNvPr id="26" name="TextBox 25"/>
          <p:cNvSpPr txBox="1"/>
          <p:nvPr/>
        </p:nvSpPr>
        <p:spPr>
          <a:xfrm>
            <a:off x="85490" y="6431467"/>
            <a:ext cx="8939440" cy="369332"/>
          </a:xfrm>
          <a:prstGeom prst="rect">
            <a:avLst/>
          </a:prstGeom>
          <a:noFill/>
          <a:ln>
            <a:solidFill>
              <a:srgbClr val="000000"/>
            </a:solidFill>
          </a:ln>
        </p:spPr>
        <p:txBody>
          <a:bodyPr wrap="square" rtlCol="0">
            <a:spAutoFit/>
          </a:bodyPr>
          <a:lstStyle/>
          <a:p>
            <a:r>
              <a:rPr lang="en-US" dirty="0" err="1" smtClean="0"/>
              <a:t>Matlab</a:t>
            </a:r>
            <a:r>
              <a:rPr lang="en-US" dirty="0" smtClean="0"/>
              <a:t> for control filter: </a:t>
            </a:r>
            <a:r>
              <a:rPr lang="cs-CZ" dirty="0">
                <a:latin typeface="Courier"/>
                <a:cs typeface="Courier"/>
              </a:rPr>
              <a:t>C = zpk(-2*pi</a:t>
            </a:r>
            <a:r>
              <a:rPr lang="cs-CZ" dirty="0" smtClean="0">
                <a:latin typeface="Courier"/>
                <a:cs typeface="Courier"/>
              </a:rPr>
              <a:t>*3.33,</a:t>
            </a:r>
            <a:r>
              <a:rPr lang="cs-CZ" dirty="0">
                <a:latin typeface="Courier"/>
                <a:cs typeface="Courier"/>
              </a:rPr>
              <a:t>-2*pi*</a:t>
            </a:r>
            <a:r>
              <a:rPr lang="cs-CZ" dirty="0" smtClean="0">
                <a:latin typeface="Courier"/>
                <a:cs typeface="Courier"/>
              </a:rPr>
              <a:t>[30;100</a:t>
            </a:r>
            <a:r>
              <a:rPr lang="cs-CZ" dirty="0">
                <a:latin typeface="Courier"/>
                <a:cs typeface="Courier"/>
              </a:rPr>
              <a:t>]</a:t>
            </a:r>
            <a:r>
              <a:rPr lang="cs-CZ" dirty="0" smtClean="0">
                <a:latin typeface="Courier"/>
                <a:cs typeface="Courier"/>
              </a:rPr>
              <a:t>,7.0e</a:t>
            </a:r>
            <a:r>
              <a:rPr lang="cs-CZ" dirty="0">
                <a:latin typeface="Courier"/>
                <a:cs typeface="Courier"/>
              </a:rPr>
              <a:t>+</a:t>
            </a:r>
            <a:r>
              <a:rPr lang="cs-CZ" dirty="0" smtClean="0">
                <a:latin typeface="Courier"/>
                <a:cs typeface="Courier"/>
              </a:rPr>
              <a:t>11)</a:t>
            </a:r>
            <a:endParaRPr lang="en-US" dirty="0">
              <a:latin typeface="Courier"/>
              <a:cs typeface="Courier"/>
            </a:endParaRPr>
          </a:p>
        </p:txBody>
      </p:sp>
      <p:sp>
        <p:nvSpPr>
          <p:cNvPr id="28" name="Title 4"/>
          <p:cNvSpPr txBox="1">
            <a:spLocks/>
          </p:cNvSpPr>
          <p:nvPr/>
        </p:nvSpPr>
        <p:spPr>
          <a:xfrm>
            <a:off x="610067" y="3041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Ex. Loop </a:t>
            </a:r>
            <a:r>
              <a:rPr lang="en-US" dirty="0" smtClean="0"/>
              <a:t>Gain TF: 50*</a:t>
            </a:r>
            <a:r>
              <a:rPr lang="en-US" i="1" dirty="0" err="1" smtClean="0"/>
              <a:t>P</a:t>
            </a:r>
            <a:r>
              <a:rPr lang="en-US" i="1" baseline="-25000" dirty="0" err="1" smtClean="0"/>
              <a:t>a</a:t>
            </a:r>
            <a:r>
              <a:rPr lang="en-US" i="1" dirty="0" err="1" smtClean="0"/>
              <a:t>C</a:t>
            </a:r>
            <a:endParaRPr lang="en-US" dirty="0"/>
          </a:p>
        </p:txBody>
      </p:sp>
    </p:spTree>
    <p:extLst>
      <p:ext uri="{BB962C8B-B14F-4D97-AF65-F5344CB8AC3E}">
        <p14:creationId xmlns:p14="http://schemas.microsoft.com/office/powerpoint/2010/main" val="65405766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L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9616"/>
            <a:ext cx="9144000" cy="5086350"/>
          </a:xfrm>
          <a:prstGeom prst="rect">
            <a:avLst/>
          </a:prstGeom>
        </p:spPr>
      </p:pic>
      <p:sp>
        <p:nvSpPr>
          <p:cNvPr id="4" name="Slide Number Placeholder 3"/>
          <p:cNvSpPr>
            <a:spLocks noGrp="1"/>
          </p:cNvSpPr>
          <p:nvPr>
            <p:ph type="sldNum" sz="quarter" idx="12"/>
          </p:nvPr>
        </p:nvSpPr>
        <p:spPr/>
        <p:txBody>
          <a:bodyPr/>
          <a:lstStyle/>
          <a:p>
            <a:fld id="{22033EDB-169B-9A40-BDA9-44EE0641E66E}" type="slidenum">
              <a:rPr lang="en-US" smtClean="0"/>
              <a:t>92</a:t>
            </a:fld>
            <a:endParaRPr lang="en-US"/>
          </a:p>
        </p:txBody>
      </p:sp>
      <p:sp>
        <p:nvSpPr>
          <p:cNvPr id="2" name="Oval 1"/>
          <p:cNvSpPr>
            <a:spLocks noChangeAspect="1"/>
          </p:cNvSpPr>
          <p:nvPr/>
        </p:nvSpPr>
        <p:spPr>
          <a:xfrm>
            <a:off x="4970427" y="2613153"/>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23813" y="0"/>
            <a:ext cx="9144000" cy="1213015"/>
            <a:chOff x="23813" y="0"/>
            <a:chExt cx="9144000" cy="1213015"/>
          </a:xfrm>
        </p:grpSpPr>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9" name="Straight Connector 8"/>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a:spLocks noChangeAspect="1"/>
          </p:cNvSpPr>
          <p:nvPr/>
        </p:nvSpPr>
        <p:spPr>
          <a:xfrm>
            <a:off x="5403710" y="5542291"/>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5495559" y="2857088"/>
            <a:ext cx="0" cy="262414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067611" y="2857088"/>
            <a:ext cx="0" cy="2503539"/>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073411" y="5172959"/>
            <a:ext cx="1504288" cy="369332"/>
          </a:xfrm>
          <a:prstGeom prst="rect">
            <a:avLst/>
          </a:prstGeom>
          <a:noFill/>
        </p:spPr>
        <p:txBody>
          <a:bodyPr wrap="none" rtlCol="0">
            <a:spAutoFit/>
          </a:bodyPr>
          <a:lstStyle/>
          <a:p>
            <a:r>
              <a:rPr lang="en-US" dirty="0" smtClean="0"/>
              <a:t>Unity crossing</a:t>
            </a:r>
            <a:endParaRPr lang="en-US" dirty="0"/>
          </a:p>
        </p:txBody>
      </p:sp>
      <p:sp>
        <p:nvSpPr>
          <p:cNvPr id="15" name="TextBox 14"/>
          <p:cNvSpPr txBox="1"/>
          <p:nvPr/>
        </p:nvSpPr>
        <p:spPr>
          <a:xfrm>
            <a:off x="3503415" y="4637917"/>
            <a:ext cx="1421783" cy="369332"/>
          </a:xfrm>
          <a:prstGeom prst="rect">
            <a:avLst/>
          </a:prstGeom>
          <a:noFill/>
        </p:spPr>
        <p:txBody>
          <a:bodyPr wrap="none" rtlCol="0">
            <a:spAutoFit/>
          </a:bodyPr>
          <a:lstStyle/>
          <a:p>
            <a:r>
              <a:rPr lang="en-US" dirty="0" smtClean="0"/>
              <a:t>-180 crossing</a:t>
            </a:r>
            <a:endParaRPr lang="en-US" dirty="0"/>
          </a:p>
        </p:txBody>
      </p:sp>
      <p:cxnSp>
        <p:nvCxnSpPr>
          <p:cNvPr id="17" name="Straight Arrow Connector 16"/>
          <p:cNvCxnSpPr/>
          <p:nvPr/>
        </p:nvCxnSpPr>
        <p:spPr>
          <a:xfrm flipH="1">
            <a:off x="5593623" y="5409471"/>
            <a:ext cx="479788" cy="1980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823880" y="4921031"/>
            <a:ext cx="146547" cy="43625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300503" y="5517869"/>
            <a:ext cx="4123695" cy="461665"/>
          </a:xfrm>
          <a:prstGeom prst="rect">
            <a:avLst/>
          </a:prstGeom>
          <a:solidFill>
            <a:srgbClr val="FFFFFF"/>
          </a:solidFill>
          <a:ln>
            <a:solidFill>
              <a:srgbClr val="000000"/>
            </a:solidFill>
          </a:ln>
        </p:spPr>
        <p:txBody>
          <a:bodyPr wrap="none" rtlCol="0">
            <a:spAutoFit/>
          </a:bodyPr>
          <a:lstStyle/>
          <a:p>
            <a:r>
              <a:rPr lang="en-US" sz="2400" dirty="0" smtClean="0"/>
              <a:t>It never hits -1. Is it stable? NO!</a:t>
            </a:r>
            <a:endParaRPr lang="en-US" sz="2400" dirty="0"/>
          </a:p>
        </p:txBody>
      </p:sp>
      <p:sp>
        <p:nvSpPr>
          <p:cNvPr id="20" name="TextBox 19"/>
          <p:cNvSpPr txBox="1"/>
          <p:nvPr/>
        </p:nvSpPr>
        <p:spPr>
          <a:xfrm>
            <a:off x="85490" y="6431467"/>
            <a:ext cx="8939440" cy="369332"/>
          </a:xfrm>
          <a:prstGeom prst="rect">
            <a:avLst/>
          </a:prstGeom>
          <a:noFill/>
          <a:ln>
            <a:solidFill>
              <a:srgbClr val="000000"/>
            </a:solidFill>
          </a:ln>
        </p:spPr>
        <p:txBody>
          <a:bodyPr wrap="square" rtlCol="0">
            <a:spAutoFit/>
          </a:bodyPr>
          <a:lstStyle/>
          <a:p>
            <a:r>
              <a:rPr lang="en-US" dirty="0" err="1" smtClean="0"/>
              <a:t>Matlab</a:t>
            </a:r>
            <a:r>
              <a:rPr lang="en-US" dirty="0" smtClean="0"/>
              <a:t> for control filter: </a:t>
            </a:r>
            <a:r>
              <a:rPr lang="cs-CZ" dirty="0">
                <a:latin typeface="Courier"/>
                <a:cs typeface="Courier"/>
              </a:rPr>
              <a:t>C = zpk(-2*pi</a:t>
            </a:r>
            <a:r>
              <a:rPr lang="cs-CZ" dirty="0" smtClean="0">
                <a:latin typeface="Courier"/>
                <a:cs typeface="Courier"/>
              </a:rPr>
              <a:t>*3.33,</a:t>
            </a:r>
            <a:r>
              <a:rPr lang="cs-CZ" dirty="0">
                <a:latin typeface="Courier"/>
                <a:cs typeface="Courier"/>
              </a:rPr>
              <a:t>-2*pi*</a:t>
            </a:r>
            <a:r>
              <a:rPr lang="cs-CZ" dirty="0" smtClean="0">
                <a:latin typeface="Courier"/>
                <a:cs typeface="Courier"/>
              </a:rPr>
              <a:t>[30;100</a:t>
            </a:r>
            <a:r>
              <a:rPr lang="cs-CZ" dirty="0">
                <a:latin typeface="Courier"/>
                <a:cs typeface="Courier"/>
              </a:rPr>
              <a:t>]</a:t>
            </a:r>
            <a:r>
              <a:rPr lang="cs-CZ" dirty="0" smtClean="0">
                <a:latin typeface="Courier"/>
                <a:cs typeface="Courier"/>
              </a:rPr>
              <a:t>,7.0e</a:t>
            </a:r>
            <a:r>
              <a:rPr lang="cs-CZ" dirty="0">
                <a:latin typeface="Courier"/>
                <a:cs typeface="Courier"/>
              </a:rPr>
              <a:t>+</a:t>
            </a:r>
            <a:r>
              <a:rPr lang="cs-CZ" dirty="0" smtClean="0">
                <a:latin typeface="Courier"/>
                <a:cs typeface="Courier"/>
              </a:rPr>
              <a:t>11)</a:t>
            </a:r>
            <a:endParaRPr lang="en-US" dirty="0">
              <a:latin typeface="Courier"/>
              <a:cs typeface="Courier"/>
            </a:endParaRPr>
          </a:p>
        </p:txBody>
      </p:sp>
      <p:sp>
        <p:nvSpPr>
          <p:cNvPr id="22" name="Title 4"/>
          <p:cNvSpPr txBox="1">
            <a:spLocks/>
          </p:cNvSpPr>
          <p:nvPr/>
        </p:nvSpPr>
        <p:spPr>
          <a:xfrm>
            <a:off x="610067" y="3041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Ex. Loop </a:t>
            </a:r>
            <a:r>
              <a:rPr lang="en-US" dirty="0" smtClean="0"/>
              <a:t>Gain TF: 50*</a:t>
            </a:r>
            <a:r>
              <a:rPr lang="en-US" i="1" dirty="0" err="1" smtClean="0"/>
              <a:t>P</a:t>
            </a:r>
            <a:r>
              <a:rPr lang="en-US" i="1" baseline="-25000" dirty="0" err="1" smtClean="0"/>
              <a:t>a</a:t>
            </a:r>
            <a:r>
              <a:rPr lang="en-US" i="1" dirty="0" err="1" smtClean="0"/>
              <a:t>C</a:t>
            </a:r>
            <a:endParaRPr lang="en-US" dirty="0"/>
          </a:p>
        </p:txBody>
      </p:sp>
    </p:spTree>
    <p:extLst>
      <p:ext uri="{BB962C8B-B14F-4D97-AF65-F5344CB8AC3E}">
        <p14:creationId xmlns:p14="http://schemas.microsoft.com/office/powerpoint/2010/main" val="178344398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Nichol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2546"/>
            <a:ext cx="9144000" cy="5107632"/>
          </a:xfrm>
          <a:prstGeom prst="rect">
            <a:avLst/>
          </a:prstGeom>
        </p:spPr>
      </p:pic>
      <p:sp>
        <p:nvSpPr>
          <p:cNvPr id="5" name="Title 4"/>
          <p:cNvSpPr>
            <a:spLocks noGrp="1"/>
          </p:cNvSpPr>
          <p:nvPr>
            <p:ph type="title"/>
          </p:nvPr>
        </p:nvSpPr>
        <p:spPr>
          <a:xfrm>
            <a:off x="845243" y="34741"/>
            <a:ext cx="8229600" cy="1143000"/>
          </a:xfrm>
        </p:spPr>
        <p:txBody>
          <a:bodyPr/>
          <a:lstStyle/>
          <a:p>
            <a:r>
              <a:rPr lang="en-US" dirty="0"/>
              <a:t>Loop Gain Nichols Plot</a:t>
            </a:r>
            <a:r>
              <a:rPr lang="en-US" dirty="0" smtClean="0"/>
              <a:t>: </a:t>
            </a:r>
            <a:r>
              <a:rPr lang="en-US" i="1" dirty="0" err="1"/>
              <a:t>P</a:t>
            </a:r>
            <a:r>
              <a:rPr lang="en-US" i="1" baseline="-25000" dirty="0" err="1"/>
              <a:t>a</a:t>
            </a:r>
            <a:r>
              <a:rPr lang="en-US" i="1" dirty="0" err="1"/>
              <a:t>C</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93</a:t>
            </a:fld>
            <a:endParaRPr lang="en-US"/>
          </a:p>
        </p:txBody>
      </p:sp>
      <p:sp>
        <p:nvSpPr>
          <p:cNvPr id="11" name="TextBox 10"/>
          <p:cNvSpPr txBox="1"/>
          <p:nvPr/>
        </p:nvSpPr>
        <p:spPr>
          <a:xfrm>
            <a:off x="3926017" y="6138229"/>
            <a:ext cx="1844275" cy="400110"/>
          </a:xfrm>
          <a:prstGeom prst="rect">
            <a:avLst/>
          </a:prstGeom>
          <a:solidFill>
            <a:srgbClr val="FFFFFF"/>
          </a:solidFill>
        </p:spPr>
        <p:txBody>
          <a:bodyPr wrap="none" rtlCol="0">
            <a:spAutoFit/>
          </a:bodyPr>
          <a:lstStyle/>
          <a:p>
            <a:r>
              <a:rPr lang="en-US" sz="2000" dirty="0" smtClean="0"/>
              <a:t>Phase (degrees)</a:t>
            </a:r>
            <a:endParaRPr lang="en-US" sz="2000" dirty="0"/>
          </a:p>
        </p:txBody>
      </p:sp>
      <p:sp>
        <p:nvSpPr>
          <p:cNvPr id="12" name="TextBox 11"/>
          <p:cNvSpPr txBox="1"/>
          <p:nvPr/>
        </p:nvSpPr>
        <p:spPr>
          <a:xfrm rot="16200000">
            <a:off x="-131263" y="3845060"/>
            <a:ext cx="1811964" cy="400110"/>
          </a:xfrm>
          <a:prstGeom prst="rect">
            <a:avLst/>
          </a:prstGeom>
          <a:solidFill>
            <a:srgbClr val="FFFFFF"/>
          </a:solidFill>
        </p:spPr>
        <p:txBody>
          <a:bodyPr wrap="none" rtlCol="0">
            <a:spAutoFit/>
          </a:bodyPr>
          <a:lstStyle/>
          <a:p>
            <a:r>
              <a:rPr lang="en-US" sz="2000" dirty="0" smtClean="0"/>
              <a:t>Magnitude (dB)</a:t>
            </a:r>
            <a:endParaRPr lang="en-US" sz="2000" dirty="0"/>
          </a:p>
        </p:txBody>
      </p:sp>
      <p:sp>
        <p:nvSpPr>
          <p:cNvPr id="16" name="TextBox 15"/>
          <p:cNvSpPr txBox="1"/>
          <p:nvPr/>
        </p:nvSpPr>
        <p:spPr>
          <a:xfrm>
            <a:off x="48854" y="6492522"/>
            <a:ext cx="4616266" cy="338554"/>
          </a:xfrm>
          <a:prstGeom prst="rect">
            <a:avLst/>
          </a:prstGeom>
          <a:noFill/>
          <a:ln>
            <a:solidFill>
              <a:srgbClr val="000000"/>
            </a:solidFill>
          </a:ln>
        </p:spPr>
        <p:txBody>
          <a:bodyPr wrap="square" rtlCol="0">
            <a:spAutoFit/>
          </a:bodyPr>
          <a:lstStyle/>
          <a:p>
            <a:r>
              <a:rPr lang="en-US" sz="1600" dirty="0" err="1" smtClean="0"/>
              <a:t>Matlab</a:t>
            </a:r>
            <a:r>
              <a:rPr lang="en-US" sz="1600" dirty="0" smtClean="0"/>
              <a:t> code: </a:t>
            </a:r>
            <a:r>
              <a:rPr lang="cs-CZ" sz="1600" dirty="0" smtClean="0">
                <a:latin typeface="Courier"/>
                <a:cs typeface="Courier"/>
              </a:rPr>
              <a:t>nichols(Pa*C),grid off</a:t>
            </a:r>
            <a:endParaRPr lang="en-US" sz="1600" dirty="0">
              <a:latin typeface="Courier"/>
              <a:cs typeface="Courier"/>
            </a:endParaRPr>
          </a:p>
        </p:txBody>
      </p:sp>
      <p:sp>
        <p:nvSpPr>
          <p:cNvPr id="20" name="TextBox 19"/>
          <p:cNvSpPr txBox="1"/>
          <p:nvPr/>
        </p:nvSpPr>
        <p:spPr>
          <a:xfrm>
            <a:off x="4420872" y="4951097"/>
            <a:ext cx="962072" cy="461665"/>
          </a:xfrm>
          <a:prstGeom prst="rect">
            <a:avLst/>
          </a:prstGeom>
          <a:solidFill>
            <a:srgbClr val="FFFFFF"/>
          </a:solidFill>
          <a:ln>
            <a:solidFill>
              <a:srgbClr val="000000"/>
            </a:solidFill>
          </a:ln>
        </p:spPr>
        <p:txBody>
          <a:bodyPr wrap="none" rtlCol="0">
            <a:spAutoFit/>
          </a:bodyPr>
          <a:lstStyle/>
          <a:p>
            <a:r>
              <a:rPr lang="en-US" sz="2400" dirty="0"/>
              <a:t>S</a:t>
            </a:r>
            <a:r>
              <a:rPr lang="en-US" sz="2400" dirty="0" smtClean="0"/>
              <a:t>table</a:t>
            </a:r>
            <a:endParaRPr lang="en-US" sz="2400" dirty="0"/>
          </a:p>
        </p:txBody>
      </p:sp>
      <p:grpSp>
        <p:nvGrpSpPr>
          <p:cNvPr id="14" name="Group 13"/>
          <p:cNvGrpSpPr/>
          <p:nvPr/>
        </p:nvGrpSpPr>
        <p:grpSpPr>
          <a:xfrm>
            <a:off x="23813" y="0"/>
            <a:ext cx="9144000" cy="1213015"/>
            <a:chOff x="23813" y="0"/>
            <a:chExt cx="9144000" cy="1213015"/>
          </a:xfrm>
        </p:grpSpPr>
        <p:pic>
          <p:nvPicPr>
            <p:cNvPr id="1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7" name="Straight Connector 16"/>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6406500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hol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5398"/>
            <a:ext cx="9144000" cy="5086350"/>
          </a:xfrm>
          <a:prstGeom prst="rect">
            <a:avLst/>
          </a:prstGeom>
        </p:spPr>
      </p:pic>
      <p:sp>
        <p:nvSpPr>
          <p:cNvPr id="5" name="Title 4"/>
          <p:cNvSpPr>
            <a:spLocks noGrp="1"/>
          </p:cNvSpPr>
          <p:nvPr>
            <p:ph type="title"/>
          </p:nvPr>
        </p:nvSpPr>
        <p:spPr>
          <a:xfrm>
            <a:off x="727654" y="38939"/>
            <a:ext cx="8229600" cy="1143000"/>
          </a:xfrm>
        </p:spPr>
        <p:txBody>
          <a:bodyPr>
            <a:normAutofit/>
          </a:bodyPr>
          <a:lstStyle/>
          <a:p>
            <a:pPr algn="r"/>
            <a:r>
              <a:rPr lang="en-US" dirty="0"/>
              <a:t>Loop Gain </a:t>
            </a:r>
            <a:r>
              <a:rPr lang="en-US" dirty="0" smtClean="0"/>
              <a:t>Nichols Plot: </a:t>
            </a:r>
            <a:r>
              <a:rPr lang="en-US" dirty="0"/>
              <a:t>50*</a:t>
            </a:r>
            <a:r>
              <a:rPr lang="en-US" i="1" dirty="0" err="1" smtClean="0"/>
              <a:t>P</a:t>
            </a:r>
            <a:r>
              <a:rPr lang="en-US" i="1" baseline="-25000" dirty="0" err="1" smtClean="0"/>
              <a:t>a</a:t>
            </a:r>
            <a:r>
              <a:rPr lang="en-US" i="1" dirty="0" err="1" smtClean="0"/>
              <a:t>C</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94</a:t>
            </a:fld>
            <a:endParaRPr lang="en-US"/>
          </a:p>
        </p:txBody>
      </p:sp>
      <p:sp>
        <p:nvSpPr>
          <p:cNvPr id="11" name="TextBox 10"/>
          <p:cNvSpPr txBox="1"/>
          <p:nvPr/>
        </p:nvSpPr>
        <p:spPr>
          <a:xfrm>
            <a:off x="3926017" y="6138229"/>
            <a:ext cx="1844275" cy="400110"/>
          </a:xfrm>
          <a:prstGeom prst="rect">
            <a:avLst/>
          </a:prstGeom>
          <a:solidFill>
            <a:srgbClr val="FFFFFF"/>
          </a:solidFill>
        </p:spPr>
        <p:txBody>
          <a:bodyPr wrap="none" rtlCol="0">
            <a:spAutoFit/>
          </a:bodyPr>
          <a:lstStyle/>
          <a:p>
            <a:r>
              <a:rPr lang="en-US" sz="2000" dirty="0" smtClean="0"/>
              <a:t>Phase (degrees)</a:t>
            </a:r>
            <a:endParaRPr lang="en-US" sz="2000" dirty="0"/>
          </a:p>
        </p:txBody>
      </p:sp>
      <p:sp>
        <p:nvSpPr>
          <p:cNvPr id="12" name="TextBox 11"/>
          <p:cNvSpPr txBox="1"/>
          <p:nvPr/>
        </p:nvSpPr>
        <p:spPr>
          <a:xfrm rot="16200000">
            <a:off x="-131263" y="3845060"/>
            <a:ext cx="1811964" cy="400110"/>
          </a:xfrm>
          <a:prstGeom prst="rect">
            <a:avLst/>
          </a:prstGeom>
          <a:solidFill>
            <a:srgbClr val="FFFFFF"/>
          </a:solidFill>
        </p:spPr>
        <p:txBody>
          <a:bodyPr wrap="none" rtlCol="0">
            <a:spAutoFit/>
          </a:bodyPr>
          <a:lstStyle/>
          <a:p>
            <a:r>
              <a:rPr lang="en-US" sz="2000" dirty="0" smtClean="0"/>
              <a:t>Magnitude (dB)</a:t>
            </a:r>
            <a:endParaRPr lang="en-US" sz="2000" dirty="0"/>
          </a:p>
        </p:txBody>
      </p:sp>
      <p:sp>
        <p:nvSpPr>
          <p:cNvPr id="16" name="TextBox 15"/>
          <p:cNvSpPr txBox="1"/>
          <p:nvPr/>
        </p:nvSpPr>
        <p:spPr>
          <a:xfrm>
            <a:off x="48854" y="6492522"/>
            <a:ext cx="4616266" cy="338554"/>
          </a:xfrm>
          <a:prstGeom prst="rect">
            <a:avLst/>
          </a:prstGeom>
          <a:noFill/>
          <a:ln>
            <a:solidFill>
              <a:srgbClr val="000000"/>
            </a:solidFill>
          </a:ln>
        </p:spPr>
        <p:txBody>
          <a:bodyPr wrap="square" rtlCol="0">
            <a:spAutoFit/>
          </a:bodyPr>
          <a:lstStyle/>
          <a:p>
            <a:r>
              <a:rPr lang="en-US" sz="1600" dirty="0" err="1" smtClean="0"/>
              <a:t>Matlab</a:t>
            </a:r>
            <a:r>
              <a:rPr lang="en-US" sz="1600" dirty="0" smtClean="0"/>
              <a:t> code: </a:t>
            </a:r>
            <a:r>
              <a:rPr lang="cs-CZ" sz="1600" dirty="0" smtClean="0">
                <a:latin typeface="Courier"/>
                <a:cs typeface="Courier"/>
              </a:rPr>
              <a:t>nichols(50*Pa*C),grid off</a:t>
            </a:r>
            <a:endParaRPr lang="en-US" sz="1600" dirty="0">
              <a:latin typeface="Courier"/>
              <a:cs typeface="Courier"/>
            </a:endParaRPr>
          </a:p>
        </p:txBody>
      </p:sp>
      <p:sp>
        <p:nvSpPr>
          <p:cNvPr id="10" name="TextBox 9"/>
          <p:cNvSpPr txBox="1"/>
          <p:nvPr/>
        </p:nvSpPr>
        <p:spPr>
          <a:xfrm>
            <a:off x="4420872" y="4951097"/>
            <a:ext cx="1300206" cy="461665"/>
          </a:xfrm>
          <a:prstGeom prst="rect">
            <a:avLst/>
          </a:prstGeom>
          <a:solidFill>
            <a:srgbClr val="FFFFFF"/>
          </a:solidFill>
          <a:ln>
            <a:solidFill>
              <a:srgbClr val="000000"/>
            </a:solidFill>
          </a:ln>
        </p:spPr>
        <p:txBody>
          <a:bodyPr wrap="none" rtlCol="0">
            <a:spAutoFit/>
          </a:bodyPr>
          <a:lstStyle/>
          <a:p>
            <a:r>
              <a:rPr lang="en-US" sz="2400" dirty="0" smtClean="0"/>
              <a:t>Unstable</a:t>
            </a:r>
            <a:endParaRPr lang="en-US" sz="2400" dirty="0"/>
          </a:p>
        </p:txBody>
      </p:sp>
      <p:grpSp>
        <p:nvGrpSpPr>
          <p:cNvPr id="9" name="Group 8"/>
          <p:cNvGrpSpPr/>
          <p:nvPr/>
        </p:nvGrpSpPr>
        <p:grpSpPr>
          <a:xfrm>
            <a:off x="23813" y="0"/>
            <a:ext cx="9144000" cy="1213015"/>
            <a:chOff x="23813" y="0"/>
            <a:chExt cx="9144000" cy="1213015"/>
          </a:xfrm>
        </p:grpSpPr>
        <p:pic>
          <p:nvPicPr>
            <p:cNvPr id="1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4" name="Straight Connector 13"/>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6978650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hol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5398"/>
            <a:ext cx="9144000" cy="5086350"/>
          </a:xfrm>
          <a:prstGeom prst="rect">
            <a:avLst/>
          </a:prstGeom>
        </p:spPr>
      </p:pic>
      <p:sp>
        <p:nvSpPr>
          <p:cNvPr id="4" name="Slide Number Placeholder 3"/>
          <p:cNvSpPr>
            <a:spLocks noGrp="1"/>
          </p:cNvSpPr>
          <p:nvPr>
            <p:ph type="sldNum" sz="quarter" idx="12"/>
          </p:nvPr>
        </p:nvSpPr>
        <p:spPr/>
        <p:txBody>
          <a:bodyPr/>
          <a:lstStyle/>
          <a:p>
            <a:fld id="{22033EDB-169B-9A40-BDA9-44EE0641E66E}" type="slidenum">
              <a:rPr lang="en-US" smtClean="0"/>
              <a:t>95</a:t>
            </a:fld>
            <a:endParaRPr lang="en-US"/>
          </a:p>
        </p:txBody>
      </p:sp>
      <p:sp>
        <p:nvSpPr>
          <p:cNvPr id="11" name="TextBox 10"/>
          <p:cNvSpPr txBox="1"/>
          <p:nvPr/>
        </p:nvSpPr>
        <p:spPr>
          <a:xfrm>
            <a:off x="3926017" y="6138229"/>
            <a:ext cx="1844275" cy="400110"/>
          </a:xfrm>
          <a:prstGeom prst="rect">
            <a:avLst/>
          </a:prstGeom>
          <a:solidFill>
            <a:srgbClr val="FFFFFF"/>
          </a:solidFill>
        </p:spPr>
        <p:txBody>
          <a:bodyPr wrap="none" rtlCol="0">
            <a:spAutoFit/>
          </a:bodyPr>
          <a:lstStyle/>
          <a:p>
            <a:r>
              <a:rPr lang="en-US" sz="2000" dirty="0" smtClean="0"/>
              <a:t>Phase (degrees)</a:t>
            </a:r>
            <a:endParaRPr lang="en-US" sz="2000" dirty="0"/>
          </a:p>
        </p:txBody>
      </p:sp>
      <p:sp>
        <p:nvSpPr>
          <p:cNvPr id="12" name="TextBox 11"/>
          <p:cNvSpPr txBox="1"/>
          <p:nvPr/>
        </p:nvSpPr>
        <p:spPr>
          <a:xfrm rot="16200000">
            <a:off x="-131263" y="3845060"/>
            <a:ext cx="1811964" cy="400110"/>
          </a:xfrm>
          <a:prstGeom prst="rect">
            <a:avLst/>
          </a:prstGeom>
          <a:solidFill>
            <a:srgbClr val="FFFFFF"/>
          </a:solidFill>
        </p:spPr>
        <p:txBody>
          <a:bodyPr wrap="none" rtlCol="0">
            <a:spAutoFit/>
          </a:bodyPr>
          <a:lstStyle/>
          <a:p>
            <a:r>
              <a:rPr lang="en-US" sz="2000" dirty="0" smtClean="0"/>
              <a:t>Magnitude (dB)</a:t>
            </a:r>
            <a:endParaRPr lang="en-US" sz="2000" dirty="0"/>
          </a:p>
        </p:txBody>
      </p:sp>
      <p:sp>
        <p:nvSpPr>
          <p:cNvPr id="16" name="TextBox 15"/>
          <p:cNvSpPr txBox="1"/>
          <p:nvPr/>
        </p:nvSpPr>
        <p:spPr>
          <a:xfrm>
            <a:off x="48854" y="6492522"/>
            <a:ext cx="4616266" cy="338554"/>
          </a:xfrm>
          <a:prstGeom prst="rect">
            <a:avLst/>
          </a:prstGeom>
          <a:noFill/>
          <a:ln>
            <a:solidFill>
              <a:srgbClr val="000000"/>
            </a:solidFill>
          </a:ln>
        </p:spPr>
        <p:txBody>
          <a:bodyPr wrap="square" rtlCol="0">
            <a:spAutoFit/>
          </a:bodyPr>
          <a:lstStyle/>
          <a:p>
            <a:r>
              <a:rPr lang="en-US" sz="1600" dirty="0" err="1" smtClean="0"/>
              <a:t>Matlab</a:t>
            </a:r>
            <a:r>
              <a:rPr lang="en-US" sz="1600" dirty="0" smtClean="0"/>
              <a:t> code: </a:t>
            </a:r>
            <a:r>
              <a:rPr lang="cs-CZ" sz="1600" dirty="0" smtClean="0">
                <a:latin typeface="Courier"/>
                <a:cs typeface="Courier"/>
              </a:rPr>
              <a:t>nichols(50*Pa*C),grid off</a:t>
            </a:r>
            <a:endParaRPr lang="en-US" sz="1600" dirty="0">
              <a:latin typeface="Courier"/>
              <a:cs typeface="Courier"/>
            </a:endParaRPr>
          </a:p>
        </p:txBody>
      </p:sp>
      <p:sp>
        <p:nvSpPr>
          <p:cNvPr id="10" name="TextBox 9"/>
          <p:cNvSpPr txBox="1"/>
          <p:nvPr/>
        </p:nvSpPr>
        <p:spPr>
          <a:xfrm>
            <a:off x="4420872" y="4951097"/>
            <a:ext cx="1300206" cy="461665"/>
          </a:xfrm>
          <a:prstGeom prst="rect">
            <a:avLst/>
          </a:prstGeom>
          <a:solidFill>
            <a:srgbClr val="FFFFFF"/>
          </a:solidFill>
          <a:ln>
            <a:solidFill>
              <a:srgbClr val="000000"/>
            </a:solidFill>
          </a:ln>
        </p:spPr>
        <p:txBody>
          <a:bodyPr wrap="none" rtlCol="0">
            <a:spAutoFit/>
          </a:bodyPr>
          <a:lstStyle/>
          <a:p>
            <a:r>
              <a:rPr lang="en-US" sz="2400" dirty="0" smtClean="0"/>
              <a:t>Unstable</a:t>
            </a:r>
            <a:endParaRPr lang="en-US" sz="2400" dirty="0"/>
          </a:p>
        </p:txBody>
      </p:sp>
      <p:sp>
        <p:nvSpPr>
          <p:cNvPr id="13" name="TextBox 12"/>
          <p:cNvSpPr txBox="1"/>
          <p:nvPr/>
        </p:nvSpPr>
        <p:spPr>
          <a:xfrm>
            <a:off x="1373775" y="5481236"/>
            <a:ext cx="6796753" cy="461665"/>
          </a:xfrm>
          <a:prstGeom prst="rect">
            <a:avLst/>
          </a:prstGeom>
          <a:solidFill>
            <a:srgbClr val="FFFFFF"/>
          </a:solidFill>
          <a:ln>
            <a:solidFill>
              <a:srgbClr val="000000"/>
            </a:solidFill>
          </a:ln>
        </p:spPr>
        <p:txBody>
          <a:bodyPr wrap="none" rtlCol="0">
            <a:spAutoFit/>
          </a:bodyPr>
          <a:lstStyle/>
          <a:p>
            <a:r>
              <a:rPr lang="en-US" sz="2400" dirty="0" smtClean="0"/>
              <a:t>Rule of thumb: |phase| &lt; 180 when crossing 1 (0 dB)</a:t>
            </a:r>
            <a:endParaRPr lang="en-US" sz="2400" dirty="0"/>
          </a:p>
        </p:txBody>
      </p:sp>
      <p:sp>
        <p:nvSpPr>
          <p:cNvPr id="14" name="Title 4"/>
          <p:cNvSpPr>
            <a:spLocks noGrp="1"/>
          </p:cNvSpPr>
          <p:nvPr>
            <p:ph type="title"/>
          </p:nvPr>
        </p:nvSpPr>
        <p:spPr>
          <a:xfrm>
            <a:off x="727654" y="38939"/>
            <a:ext cx="8229600" cy="1143000"/>
          </a:xfrm>
        </p:spPr>
        <p:txBody>
          <a:bodyPr>
            <a:normAutofit/>
          </a:bodyPr>
          <a:lstStyle/>
          <a:p>
            <a:pPr algn="r"/>
            <a:r>
              <a:rPr lang="en-US" dirty="0"/>
              <a:t>Loop Gain </a:t>
            </a:r>
            <a:r>
              <a:rPr lang="en-US" dirty="0" smtClean="0"/>
              <a:t>Nichols Plot: </a:t>
            </a:r>
            <a:r>
              <a:rPr lang="en-US" dirty="0"/>
              <a:t>50*</a:t>
            </a:r>
            <a:r>
              <a:rPr lang="en-US" i="1" dirty="0" err="1" smtClean="0"/>
              <a:t>P</a:t>
            </a:r>
            <a:r>
              <a:rPr lang="en-US" i="1" baseline="-25000" dirty="0" err="1" smtClean="0"/>
              <a:t>a</a:t>
            </a:r>
            <a:r>
              <a:rPr lang="en-US" i="1" dirty="0" err="1" smtClean="0"/>
              <a:t>C</a:t>
            </a:r>
            <a:endParaRPr lang="en-US" dirty="0"/>
          </a:p>
        </p:txBody>
      </p:sp>
      <p:grpSp>
        <p:nvGrpSpPr>
          <p:cNvPr id="15" name="Group 14"/>
          <p:cNvGrpSpPr/>
          <p:nvPr/>
        </p:nvGrpSpPr>
        <p:grpSpPr>
          <a:xfrm>
            <a:off x="23813" y="0"/>
            <a:ext cx="9144000" cy="1213015"/>
            <a:chOff x="23813" y="0"/>
            <a:chExt cx="9144000" cy="1213015"/>
          </a:xfrm>
        </p:grpSpPr>
        <p:pic>
          <p:nvPicPr>
            <p:cNvPr id="1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8" name="Straight Connector 1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0983850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hol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5398"/>
            <a:ext cx="9144000" cy="5086350"/>
          </a:xfrm>
          <a:prstGeom prst="rect">
            <a:avLst/>
          </a:prstGeom>
        </p:spPr>
      </p:pic>
      <p:sp>
        <p:nvSpPr>
          <p:cNvPr id="4" name="Slide Number Placeholder 3"/>
          <p:cNvSpPr>
            <a:spLocks noGrp="1"/>
          </p:cNvSpPr>
          <p:nvPr>
            <p:ph type="sldNum" sz="quarter" idx="12"/>
          </p:nvPr>
        </p:nvSpPr>
        <p:spPr/>
        <p:txBody>
          <a:bodyPr/>
          <a:lstStyle/>
          <a:p>
            <a:fld id="{22033EDB-169B-9A40-BDA9-44EE0641E66E}" type="slidenum">
              <a:rPr lang="en-US" smtClean="0"/>
              <a:t>96</a:t>
            </a:fld>
            <a:endParaRPr lang="en-US"/>
          </a:p>
        </p:txBody>
      </p:sp>
      <p:sp>
        <p:nvSpPr>
          <p:cNvPr id="11" name="TextBox 10"/>
          <p:cNvSpPr txBox="1"/>
          <p:nvPr/>
        </p:nvSpPr>
        <p:spPr>
          <a:xfrm>
            <a:off x="3926017" y="6138229"/>
            <a:ext cx="1844275" cy="400110"/>
          </a:xfrm>
          <a:prstGeom prst="rect">
            <a:avLst/>
          </a:prstGeom>
          <a:solidFill>
            <a:srgbClr val="FFFFFF"/>
          </a:solidFill>
        </p:spPr>
        <p:txBody>
          <a:bodyPr wrap="none" rtlCol="0">
            <a:spAutoFit/>
          </a:bodyPr>
          <a:lstStyle/>
          <a:p>
            <a:r>
              <a:rPr lang="en-US" sz="2000" dirty="0" smtClean="0"/>
              <a:t>Phase (degrees)</a:t>
            </a:r>
            <a:endParaRPr lang="en-US" sz="2000" dirty="0"/>
          </a:p>
        </p:txBody>
      </p:sp>
      <p:sp>
        <p:nvSpPr>
          <p:cNvPr id="12" name="TextBox 11"/>
          <p:cNvSpPr txBox="1"/>
          <p:nvPr/>
        </p:nvSpPr>
        <p:spPr>
          <a:xfrm rot="16200000">
            <a:off x="-131263" y="3845060"/>
            <a:ext cx="1811964" cy="400110"/>
          </a:xfrm>
          <a:prstGeom prst="rect">
            <a:avLst/>
          </a:prstGeom>
          <a:solidFill>
            <a:srgbClr val="FFFFFF"/>
          </a:solidFill>
        </p:spPr>
        <p:txBody>
          <a:bodyPr wrap="none" rtlCol="0">
            <a:spAutoFit/>
          </a:bodyPr>
          <a:lstStyle/>
          <a:p>
            <a:r>
              <a:rPr lang="en-US" sz="2000" dirty="0" smtClean="0"/>
              <a:t>Magnitude (dB)</a:t>
            </a:r>
            <a:endParaRPr lang="en-US" sz="2000" dirty="0"/>
          </a:p>
        </p:txBody>
      </p:sp>
      <p:sp>
        <p:nvSpPr>
          <p:cNvPr id="16" name="TextBox 15"/>
          <p:cNvSpPr txBox="1"/>
          <p:nvPr/>
        </p:nvSpPr>
        <p:spPr>
          <a:xfrm>
            <a:off x="48854" y="6492522"/>
            <a:ext cx="4616266" cy="338554"/>
          </a:xfrm>
          <a:prstGeom prst="rect">
            <a:avLst/>
          </a:prstGeom>
          <a:noFill/>
          <a:ln>
            <a:solidFill>
              <a:srgbClr val="000000"/>
            </a:solidFill>
          </a:ln>
        </p:spPr>
        <p:txBody>
          <a:bodyPr wrap="square" rtlCol="0">
            <a:spAutoFit/>
          </a:bodyPr>
          <a:lstStyle/>
          <a:p>
            <a:r>
              <a:rPr lang="en-US" sz="1600" dirty="0" err="1" smtClean="0"/>
              <a:t>Matlab</a:t>
            </a:r>
            <a:r>
              <a:rPr lang="en-US" sz="1600" dirty="0" smtClean="0"/>
              <a:t> code: </a:t>
            </a:r>
            <a:r>
              <a:rPr lang="cs-CZ" sz="1600" dirty="0" smtClean="0">
                <a:latin typeface="Courier"/>
                <a:cs typeface="Courier"/>
              </a:rPr>
              <a:t>nichols(Pa*C),grid off</a:t>
            </a:r>
            <a:endParaRPr lang="en-US" sz="1600" dirty="0">
              <a:latin typeface="Courier"/>
              <a:cs typeface="Courier"/>
            </a:endParaRPr>
          </a:p>
        </p:txBody>
      </p:sp>
      <p:sp>
        <p:nvSpPr>
          <p:cNvPr id="9" name="TextBox 8"/>
          <p:cNvSpPr txBox="1"/>
          <p:nvPr/>
        </p:nvSpPr>
        <p:spPr>
          <a:xfrm>
            <a:off x="4420872" y="4951097"/>
            <a:ext cx="1300206" cy="461665"/>
          </a:xfrm>
          <a:prstGeom prst="rect">
            <a:avLst/>
          </a:prstGeom>
          <a:solidFill>
            <a:srgbClr val="FFFFFF"/>
          </a:solidFill>
          <a:ln>
            <a:solidFill>
              <a:srgbClr val="000000"/>
            </a:solidFill>
          </a:ln>
        </p:spPr>
        <p:txBody>
          <a:bodyPr wrap="none" rtlCol="0">
            <a:spAutoFit/>
          </a:bodyPr>
          <a:lstStyle/>
          <a:p>
            <a:r>
              <a:rPr lang="en-US" sz="2400" dirty="0" smtClean="0"/>
              <a:t>Unstable</a:t>
            </a:r>
            <a:endParaRPr lang="en-US" sz="2400" dirty="0"/>
          </a:p>
        </p:txBody>
      </p:sp>
      <p:sp>
        <p:nvSpPr>
          <p:cNvPr id="10" name="TextBox 9"/>
          <p:cNvSpPr txBox="1"/>
          <p:nvPr/>
        </p:nvSpPr>
        <p:spPr>
          <a:xfrm>
            <a:off x="1373775" y="5481236"/>
            <a:ext cx="6796753" cy="461665"/>
          </a:xfrm>
          <a:prstGeom prst="rect">
            <a:avLst/>
          </a:prstGeom>
          <a:solidFill>
            <a:srgbClr val="FFFFFF"/>
          </a:solidFill>
          <a:ln>
            <a:solidFill>
              <a:srgbClr val="000000"/>
            </a:solidFill>
          </a:ln>
        </p:spPr>
        <p:txBody>
          <a:bodyPr wrap="none" rtlCol="0">
            <a:spAutoFit/>
          </a:bodyPr>
          <a:lstStyle/>
          <a:p>
            <a:r>
              <a:rPr lang="en-US" sz="2400" dirty="0" smtClean="0"/>
              <a:t>Rule of thumb: |phase| &lt; 180 when crossing 1 (0 dB)</a:t>
            </a:r>
            <a:endParaRPr lang="en-US" sz="2400" dirty="0"/>
          </a:p>
        </p:txBody>
      </p:sp>
      <p:sp>
        <p:nvSpPr>
          <p:cNvPr id="13" name="TextBox 12"/>
          <p:cNvSpPr txBox="1"/>
          <p:nvPr/>
        </p:nvSpPr>
        <p:spPr>
          <a:xfrm>
            <a:off x="4573272" y="3175067"/>
            <a:ext cx="4113527" cy="1200328"/>
          </a:xfrm>
          <a:prstGeom prst="rect">
            <a:avLst/>
          </a:prstGeom>
          <a:solidFill>
            <a:srgbClr val="FFFFFF"/>
          </a:solidFill>
          <a:ln>
            <a:solidFill>
              <a:srgbClr val="000000"/>
            </a:solidFill>
          </a:ln>
        </p:spPr>
        <p:txBody>
          <a:bodyPr wrap="square" rtlCol="0">
            <a:spAutoFit/>
          </a:bodyPr>
          <a:lstStyle/>
          <a:p>
            <a:r>
              <a:rPr lang="en-US" sz="2400" dirty="0" smtClean="0"/>
              <a:t>* Derivation for this stability rule is mathematically abstract. See Ogata text book.</a:t>
            </a:r>
            <a:endParaRPr lang="en-US" sz="2400" dirty="0"/>
          </a:p>
        </p:txBody>
      </p:sp>
      <p:sp>
        <p:nvSpPr>
          <p:cNvPr id="14" name="Title 4"/>
          <p:cNvSpPr>
            <a:spLocks noGrp="1"/>
          </p:cNvSpPr>
          <p:nvPr>
            <p:ph type="title"/>
          </p:nvPr>
        </p:nvSpPr>
        <p:spPr>
          <a:xfrm>
            <a:off x="727654" y="38939"/>
            <a:ext cx="8229600" cy="1143000"/>
          </a:xfrm>
        </p:spPr>
        <p:txBody>
          <a:bodyPr>
            <a:normAutofit/>
          </a:bodyPr>
          <a:lstStyle/>
          <a:p>
            <a:pPr algn="r"/>
            <a:r>
              <a:rPr lang="en-US" dirty="0"/>
              <a:t>Loop Gain </a:t>
            </a:r>
            <a:r>
              <a:rPr lang="en-US" dirty="0" smtClean="0"/>
              <a:t>Nichols Plot: </a:t>
            </a:r>
            <a:r>
              <a:rPr lang="en-US" dirty="0"/>
              <a:t>50*</a:t>
            </a:r>
            <a:r>
              <a:rPr lang="en-US" i="1" dirty="0" err="1" smtClean="0"/>
              <a:t>P</a:t>
            </a:r>
            <a:r>
              <a:rPr lang="en-US" i="1" baseline="-25000" dirty="0" err="1" smtClean="0"/>
              <a:t>a</a:t>
            </a:r>
            <a:r>
              <a:rPr lang="en-US" i="1" dirty="0" err="1" smtClean="0"/>
              <a:t>C</a:t>
            </a:r>
            <a:endParaRPr lang="en-US" dirty="0"/>
          </a:p>
        </p:txBody>
      </p:sp>
      <p:grpSp>
        <p:nvGrpSpPr>
          <p:cNvPr id="15" name="Group 14"/>
          <p:cNvGrpSpPr/>
          <p:nvPr/>
        </p:nvGrpSpPr>
        <p:grpSpPr>
          <a:xfrm>
            <a:off x="23813" y="0"/>
            <a:ext cx="9144000" cy="1213015"/>
            <a:chOff x="23813" y="0"/>
            <a:chExt cx="9144000" cy="1213015"/>
          </a:xfrm>
        </p:grpSpPr>
        <p:pic>
          <p:nvPicPr>
            <p:cNvPr id="1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8" name="Straight Connector 17"/>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3012290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18"/>
            <a:ext cx="8229600" cy="1143000"/>
          </a:xfrm>
        </p:spPr>
        <p:txBody>
          <a:bodyPr/>
          <a:lstStyle/>
          <a:p>
            <a:r>
              <a:rPr lang="en-US" dirty="0" smtClean="0"/>
              <a:t>Loop Gain TF</a:t>
            </a:r>
            <a:r>
              <a:rPr lang="en-US" dirty="0"/>
              <a:t>: </a:t>
            </a:r>
            <a:r>
              <a:rPr lang="en-US" i="1" dirty="0" err="1"/>
              <a:t>P</a:t>
            </a:r>
            <a:r>
              <a:rPr lang="en-US" i="1" baseline="-25000" dirty="0" err="1"/>
              <a:t>a</a:t>
            </a:r>
            <a:r>
              <a:rPr lang="en-US" i="1" dirty="0" err="1"/>
              <a:t>C</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97</a:t>
            </a:fld>
            <a:endParaRPr lang="en-US"/>
          </a:p>
        </p:txBody>
      </p:sp>
      <p:pic>
        <p:nvPicPr>
          <p:cNvPr id="6" name="Picture 5" descr="L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664"/>
            <a:ext cx="9144000" cy="5086350"/>
          </a:xfrm>
          <a:prstGeom prst="rect">
            <a:avLst/>
          </a:prstGeom>
        </p:spPr>
      </p:pic>
      <p:sp>
        <p:nvSpPr>
          <p:cNvPr id="2" name="Oval 1"/>
          <p:cNvSpPr>
            <a:spLocks noChangeAspect="1"/>
          </p:cNvSpPr>
          <p:nvPr/>
        </p:nvSpPr>
        <p:spPr>
          <a:xfrm>
            <a:off x="4970427" y="2600942"/>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23813" y="0"/>
            <a:ext cx="9144000" cy="1213015"/>
            <a:chOff x="23813" y="0"/>
            <a:chExt cx="9144000" cy="1213015"/>
          </a:xfrm>
        </p:grpSpPr>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9" name="Straight Connector 8"/>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a:spLocks noChangeAspect="1"/>
          </p:cNvSpPr>
          <p:nvPr/>
        </p:nvSpPr>
        <p:spPr>
          <a:xfrm>
            <a:off x="3987078" y="4987954"/>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4084774" y="2552098"/>
            <a:ext cx="0" cy="238701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067611" y="2832666"/>
            <a:ext cx="0" cy="2503539"/>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210435" y="2600942"/>
            <a:ext cx="1504288" cy="369332"/>
          </a:xfrm>
          <a:prstGeom prst="rect">
            <a:avLst/>
          </a:prstGeom>
          <a:noFill/>
        </p:spPr>
        <p:txBody>
          <a:bodyPr wrap="none" rtlCol="0">
            <a:spAutoFit/>
          </a:bodyPr>
          <a:lstStyle/>
          <a:p>
            <a:r>
              <a:rPr lang="en-US" dirty="0" smtClean="0"/>
              <a:t>Unity crossing</a:t>
            </a:r>
            <a:endParaRPr lang="en-US" dirty="0"/>
          </a:p>
        </p:txBody>
      </p:sp>
      <p:sp>
        <p:nvSpPr>
          <p:cNvPr id="15" name="TextBox 14"/>
          <p:cNvSpPr txBox="1"/>
          <p:nvPr/>
        </p:nvSpPr>
        <p:spPr>
          <a:xfrm>
            <a:off x="5379286" y="4822583"/>
            <a:ext cx="1421783" cy="369332"/>
          </a:xfrm>
          <a:prstGeom prst="rect">
            <a:avLst/>
          </a:prstGeom>
          <a:noFill/>
        </p:spPr>
        <p:txBody>
          <a:bodyPr wrap="none" rtlCol="0">
            <a:spAutoFit/>
          </a:bodyPr>
          <a:lstStyle/>
          <a:p>
            <a:r>
              <a:rPr lang="en-US" dirty="0" smtClean="0"/>
              <a:t>-180 crossing</a:t>
            </a:r>
            <a:endParaRPr lang="en-US" dirty="0"/>
          </a:p>
        </p:txBody>
      </p:sp>
      <p:cxnSp>
        <p:nvCxnSpPr>
          <p:cNvPr id="17" name="Straight Arrow Connector 16"/>
          <p:cNvCxnSpPr>
            <a:stCxn id="14" idx="3"/>
          </p:cNvCxnSpPr>
          <p:nvPr/>
        </p:nvCxnSpPr>
        <p:spPr>
          <a:xfrm flipV="1">
            <a:off x="3714723" y="2552098"/>
            <a:ext cx="272355" cy="2335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5153308" y="5170834"/>
            <a:ext cx="342251" cy="16537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5490" y="6431467"/>
            <a:ext cx="8939440" cy="369332"/>
          </a:xfrm>
          <a:prstGeom prst="rect">
            <a:avLst/>
          </a:prstGeom>
          <a:noFill/>
          <a:ln>
            <a:solidFill>
              <a:srgbClr val="000000"/>
            </a:solidFill>
          </a:ln>
        </p:spPr>
        <p:txBody>
          <a:bodyPr wrap="square" rtlCol="0">
            <a:spAutoFit/>
          </a:bodyPr>
          <a:lstStyle/>
          <a:p>
            <a:r>
              <a:rPr lang="en-US" dirty="0" err="1" smtClean="0"/>
              <a:t>Matlab</a:t>
            </a:r>
            <a:r>
              <a:rPr lang="en-US" dirty="0" smtClean="0"/>
              <a:t> for control filter: </a:t>
            </a:r>
            <a:r>
              <a:rPr lang="cs-CZ" dirty="0">
                <a:latin typeface="Courier"/>
                <a:cs typeface="Courier"/>
              </a:rPr>
              <a:t>C = zpk(-2*pi</a:t>
            </a:r>
            <a:r>
              <a:rPr lang="cs-CZ" dirty="0" smtClean="0">
                <a:latin typeface="Courier"/>
                <a:cs typeface="Courier"/>
              </a:rPr>
              <a:t>*3.33,</a:t>
            </a:r>
            <a:r>
              <a:rPr lang="cs-CZ" dirty="0">
                <a:latin typeface="Courier"/>
                <a:cs typeface="Courier"/>
              </a:rPr>
              <a:t>-2*pi*</a:t>
            </a:r>
            <a:r>
              <a:rPr lang="cs-CZ" dirty="0" smtClean="0">
                <a:latin typeface="Courier"/>
                <a:cs typeface="Courier"/>
              </a:rPr>
              <a:t>[30;100</a:t>
            </a:r>
            <a:r>
              <a:rPr lang="cs-CZ" dirty="0">
                <a:latin typeface="Courier"/>
                <a:cs typeface="Courier"/>
              </a:rPr>
              <a:t>]</a:t>
            </a:r>
            <a:r>
              <a:rPr lang="cs-CZ" dirty="0" smtClean="0">
                <a:latin typeface="Courier"/>
                <a:cs typeface="Courier"/>
              </a:rPr>
              <a:t>,1.4e</a:t>
            </a:r>
            <a:r>
              <a:rPr lang="cs-CZ" dirty="0">
                <a:latin typeface="Courier"/>
                <a:cs typeface="Courier"/>
              </a:rPr>
              <a:t>+10</a:t>
            </a:r>
            <a:r>
              <a:rPr lang="cs-CZ" dirty="0" smtClean="0">
                <a:latin typeface="Courier"/>
                <a:cs typeface="Courier"/>
              </a:rPr>
              <a:t>)</a:t>
            </a:r>
            <a:endParaRPr lang="en-US" dirty="0">
              <a:latin typeface="Courier"/>
              <a:cs typeface="Courier"/>
            </a:endParaRPr>
          </a:p>
        </p:txBody>
      </p:sp>
      <p:sp>
        <p:nvSpPr>
          <p:cNvPr id="21" name="TextBox 20"/>
          <p:cNvSpPr txBox="1"/>
          <p:nvPr/>
        </p:nvSpPr>
        <p:spPr>
          <a:xfrm>
            <a:off x="1373775" y="5481236"/>
            <a:ext cx="6148739" cy="461665"/>
          </a:xfrm>
          <a:prstGeom prst="rect">
            <a:avLst/>
          </a:prstGeom>
          <a:solidFill>
            <a:srgbClr val="FFFFFF"/>
          </a:solidFill>
          <a:ln>
            <a:solidFill>
              <a:srgbClr val="000000"/>
            </a:solidFill>
          </a:ln>
        </p:spPr>
        <p:txBody>
          <a:bodyPr wrap="none" rtlCol="0">
            <a:spAutoFit/>
          </a:bodyPr>
          <a:lstStyle/>
          <a:p>
            <a:r>
              <a:rPr lang="en-US" sz="2400" dirty="0" smtClean="0"/>
              <a:t>Rule of thumb: |phase| &lt; 180 when crossing 1</a:t>
            </a:r>
            <a:endParaRPr lang="en-US" sz="2400" dirty="0"/>
          </a:p>
        </p:txBody>
      </p:sp>
    </p:spTree>
    <p:extLst>
      <p:ext uri="{BB962C8B-B14F-4D97-AF65-F5344CB8AC3E}">
        <p14:creationId xmlns:p14="http://schemas.microsoft.com/office/powerpoint/2010/main" val="218878964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18"/>
            <a:ext cx="8229600" cy="1143000"/>
          </a:xfrm>
        </p:spPr>
        <p:txBody>
          <a:bodyPr/>
          <a:lstStyle/>
          <a:p>
            <a:r>
              <a:rPr lang="en-US" dirty="0" smtClean="0"/>
              <a:t>Loop Gain TF</a:t>
            </a:r>
            <a:r>
              <a:rPr lang="en-US" dirty="0"/>
              <a:t>: </a:t>
            </a:r>
            <a:r>
              <a:rPr lang="en-US" i="1" dirty="0" err="1"/>
              <a:t>P</a:t>
            </a:r>
            <a:r>
              <a:rPr lang="en-US" i="1" baseline="-25000" dirty="0" err="1"/>
              <a:t>a</a:t>
            </a:r>
            <a:r>
              <a:rPr lang="en-US" i="1" dirty="0" err="1"/>
              <a:t>C</a:t>
            </a:r>
            <a:endParaRPr lang="en-US" dirty="0"/>
          </a:p>
        </p:txBody>
      </p:sp>
      <p:sp>
        <p:nvSpPr>
          <p:cNvPr id="4" name="Slide Number Placeholder 3"/>
          <p:cNvSpPr>
            <a:spLocks noGrp="1"/>
          </p:cNvSpPr>
          <p:nvPr>
            <p:ph type="sldNum" sz="quarter" idx="12"/>
          </p:nvPr>
        </p:nvSpPr>
        <p:spPr/>
        <p:txBody>
          <a:bodyPr/>
          <a:lstStyle/>
          <a:p>
            <a:fld id="{22033EDB-169B-9A40-BDA9-44EE0641E66E}" type="slidenum">
              <a:rPr lang="en-US" smtClean="0"/>
              <a:t>98</a:t>
            </a:fld>
            <a:endParaRPr lang="en-US"/>
          </a:p>
        </p:txBody>
      </p:sp>
      <p:pic>
        <p:nvPicPr>
          <p:cNvPr id="6" name="Picture 5" descr="L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664"/>
            <a:ext cx="9144000" cy="5086350"/>
          </a:xfrm>
          <a:prstGeom prst="rect">
            <a:avLst/>
          </a:prstGeom>
        </p:spPr>
      </p:pic>
      <p:sp>
        <p:nvSpPr>
          <p:cNvPr id="2" name="Oval 1"/>
          <p:cNvSpPr>
            <a:spLocks noChangeAspect="1"/>
          </p:cNvSpPr>
          <p:nvPr/>
        </p:nvSpPr>
        <p:spPr>
          <a:xfrm>
            <a:off x="4970427" y="2600942"/>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23813" y="0"/>
            <a:ext cx="9144000" cy="1213015"/>
            <a:chOff x="23813" y="0"/>
            <a:chExt cx="9144000" cy="1213015"/>
          </a:xfrm>
        </p:grpSpPr>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9" name="Straight Connector 8"/>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 name="Oval 9"/>
          <p:cNvSpPr>
            <a:spLocks noChangeAspect="1"/>
          </p:cNvSpPr>
          <p:nvPr/>
        </p:nvSpPr>
        <p:spPr>
          <a:xfrm>
            <a:off x="3987078" y="4987954"/>
            <a:ext cx="182880" cy="1828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4084774" y="2552098"/>
            <a:ext cx="0" cy="238701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067611" y="2832666"/>
            <a:ext cx="0" cy="2503539"/>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210435" y="2600942"/>
            <a:ext cx="1504288" cy="369332"/>
          </a:xfrm>
          <a:prstGeom prst="rect">
            <a:avLst/>
          </a:prstGeom>
          <a:noFill/>
        </p:spPr>
        <p:txBody>
          <a:bodyPr wrap="none" rtlCol="0">
            <a:spAutoFit/>
          </a:bodyPr>
          <a:lstStyle/>
          <a:p>
            <a:r>
              <a:rPr lang="en-US" dirty="0" smtClean="0"/>
              <a:t>Unity crossing</a:t>
            </a:r>
            <a:endParaRPr lang="en-US" dirty="0"/>
          </a:p>
        </p:txBody>
      </p:sp>
      <p:sp>
        <p:nvSpPr>
          <p:cNvPr id="15" name="TextBox 14"/>
          <p:cNvSpPr txBox="1"/>
          <p:nvPr/>
        </p:nvSpPr>
        <p:spPr>
          <a:xfrm>
            <a:off x="5379286" y="4822583"/>
            <a:ext cx="1421783" cy="369332"/>
          </a:xfrm>
          <a:prstGeom prst="rect">
            <a:avLst/>
          </a:prstGeom>
          <a:noFill/>
        </p:spPr>
        <p:txBody>
          <a:bodyPr wrap="none" rtlCol="0">
            <a:spAutoFit/>
          </a:bodyPr>
          <a:lstStyle/>
          <a:p>
            <a:r>
              <a:rPr lang="en-US" dirty="0" smtClean="0"/>
              <a:t>-180 crossing</a:t>
            </a:r>
            <a:endParaRPr lang="en-US" dirty="0"/>
          </a:p>
        </p:txBody>
      </p:sp>
      <p:cxnSp>
        <p:nvCxnSpPr>
          <p:cNvPr id="17" name="Straight Arrow Connector 16"/>
          <p:cNvCxnSpPr>
            <a:stCxn id="14" idx="3"/>
          </p:cNvCxnSpPr>
          <p:nvPr/>
        </p:nvCxnSpPr>
        <p:spPr>
          <a:xfrm flipV="1">
            <a:off x="3714723" y="2552098"/>
            <a:ext cx="272355" cy="2335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5153308" y="5170834"/>
            <a:ext cx="342251" cy="16537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5490" y="6431467"/>
            <a:ext cx="8939440" cy="369332"/>
          </a:xfrm>
          <a:prstGeom prst="rect">
            <a:avLst/>
          </a:prstGeom>
          <a:noFill/>
          <a:ln>
            <a:solidFill>
              <a:srgbClr val="000000"/>
            </a:solidFill>
          </a:ln>
        </p:spPr>
        <p:txBody>
          <a:bodyPr wrap="square" rtlCol="0">
            <a:spAutoFit/>
          </a:bodyPr>
          <a:lstStyle/>
          <a:p>
            <a:r>
              <a:rPr lang="en-US" dirty="0" err="1" smtClean="0"/>
              <a:t>Matlab</a:t>
            </a:r>
            <a:r>
              <a:rPr lang="en-US" dirty="0" smtClean="0"/>
              <a:t> for control filter: </a:t>
            </a:r>
            <a:r>
              <a:rPr lang="cs-CZ" dirty="0">
                <a:latin typeface="Courier"/>
                <a:cs typeface="Courier"/>
              </a:rPr>
              <a:t>C = zpk(-2*pi</a:t>
            </a:r>
            <a:r>
              <a:rPr lang="cs-CZ" dirty="0" smtClean="0">
                <a:latin typeface="Courier"/>
                <a:cs typeface="Courier"/>
              </a:rPr>
              <a:t>*3.33,</a:t>
            </a:r>
            <a:r>
              <a:rPr lang="cs-CZ" dirty="0">
                <a:latin typeface="Courier"/>
                <a:cs typeface="Courier"/>
              </a:rPr>
              <a:t>-2*pi*</a:t>
            </a:r>
            <a:r>
              <a:rPr lang="cs-CZ" dirty="0" smtClean="0">
                <a:latin typeface="Courier"/>
                <a:cs typeface="Courier"/>
              </a:rPr>
              <a:t>[30;100</a:t>
            </a:r>
            <a:r>
              <a:rPr lang="cs-CZ" dirty="0">
                <a:latin typeface="Courier"/>
                <a:cs typeface="Courier"/>
              </a:rPr>
              <a:t>]</a:t>
            </a:r>
            <a:r>
              <a:rPr lang="cs-CZ" dirty="0" smtClean="0">
                <a:latin typeface="Courier"/>
                <a:cs typeface="Courier"/>
              </a:rPr>
              <a:t>,1.4e</a:t>
            </a:r>
            <a:r>
              <a:rPr lang="cs-CZ" dirty="0">
                <a:latin typeface="Courier"/>
                <a:cs typeface="Courier"/>
              </a:rPr>
              <a:t>+10</a:t>
            </a:r>
            <a:r>
              <a:rPr lang="cs-CZ" dirty="0" smtClean="0">
                <a:latin typeface="Courier"/>
                <a:cs typeface="Courier"/>
              </a:rPr>
              <a:t>)</a:t>
            </a:r>
            <a:endParaRPr lang="en-US" dirty="0">
              <a:latin typeface="Courier"/>
              <a:cs typeface="Courier"/>
            </a:endParaRPr>
          </a:p>
        </p:txBody>
      </p:sp>
      <p:cxnSp>
        <p:nvCxnSpPr>
          <p:cNvPr id="16" name="Straight Arrow Connector 15"/>
          <p:cNvCxnSpPr/>
          <p:nvPr/>
        </p:nvCxnSpPr>
        <p:spPr>
          <a:xfrm>
            <a:off x="4084774" y="5191915"/>
            <a:ext cx="0" cy="289321"/>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25649" y="5127117"/>
            <a:ext cx="1451427" cy="369332"/>
          </a:xfrm>
          <a:prstGeom prst="rect">
            <a:avLst/>
          </a:prstGeom>
          <a:noFill/>
        </p:spPr>
        <p:txBody>
          <a:bodyPr wrap="none" rtlCol="0">
            <a:spAutoFit/>
          </a:bodyPr>
          <a:lstStyle/>
          <a:p>
            <a:r>
              <a:rPr lang="en-US" dirty="0" smtClean="0"/>
              <a:t>Phase margin</a:t>
            </a:r>
            <a:endParaRPr lang="en-US" dirty="0"/>
          </a:p>
        </p:txBody>
      </p:sp>
      <p:sp>
        <p:nvSpPr>
          <p:cNvPr id="21" name="TextBox 20"/>
          <p:cNvSpPr txBox="1"/>
          <p:nvPr/>
        </p:nvSpPr>
        <p:spPr>
          <a:xfrm>
            <a:off x="5330440" y="2421859"/>
            <a:ext cx="1325641" cy="369332"/>
          </a:xfrm>
          <a:prstGeom prst="rect">
            <a:avLst/>
          </a:prstGeom>
          <a:noFill/>
        </p:spPr>
        <p:txBody>
          <a:bodyPr wrap="none" rtlCol="0">
            <a:spAutoFit/>
          </a:bodyPr>
          <a:lstStyle/>
          <a:p>
            <a:r>
              <a:rPr lang="en-US" dirty="0" smtClean="0"/>
              <a:t>Gain margin</a:t>
            </a:r>
            <a:endParaRPr lang="en-US" dirty="0"/>
          </a:p>
        </p:txBody>
      </p:sp>
      <p:cxnSp>
        <p:nvCxnSpPr>
          <p:cNvPr id="22" name="Straight Arrow Connector 21"/>
          <p:cNvCxnSpPr/>
          <p:nvPr/>
        </p:nvCxnSpPr>
        <p:spPr>
          <a:xfrm>
            <a:off x="5238792" y="2461451"/>
            <a:ext cx="0" cy="278981"/>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373775" y="5481236"/>
            <a:ext cx="6148739" cy="461665"/>
          </a:xfrm>
          <a:prstGeom prst="rect">
            <a:avLst/>
          </a:prstGeom>
          <a:solidFill>
            <a:srgbClr val="FFFFFF"/>
          </a:solidFill>
          <a:ln>
            <a:solidFill>
              <a:srgbClr val="000000"/>
            </a:solidFill>
          </a:ln>
        </p:spPr>
        <p:txBody>
          <a:bodyPr wrap="none" rtlCol="0">
            <a:spAutoFit/>
          </a:bodyPr>
          <a:lstStyle/>
          <a:p>
            <a:r>
              <a:rPr lang="en-US" sz="2400" dirty="0" smtClean="0"/>
              <a:t>Rule of thumb: |phase| &lt; 180 when crossing 1</a:t>
            </a:r>
            <a:endParaRPr lang="en-US" sz="2400" dirty="0"/>
          </a:p>
        </p:txBody>
      </p:sp>
    </p:spTree>
    <p:extLst>
      <p:ext uri="{BB962C8B-B14F-4D97-AF65-F5344CB8AC3E}">
        <p14:creationId xmlns:p14="http://schemas.microsoft.com/office/powerpoint/2010/main" val="41937176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196" y="30418"/>
            <a:ext cx="8229600" cy="1143000"/>
          </a:xfrm>
        </p:spPr>
        <p:txBody>
          <a:bodyPr/>
          <a:lstStyle/>
          <a:p>
            <a:r>
              <a:rPr lang="en-US" dirty="0" smtClean="0"/>
              <a:t>How to do control design</a:t>
            </a:r>
            <a:endParaRPr lang="en-US" dirty="0"/>
          </a:p>
        </p:txBody>
      </p:sp>
      <p:sp>
        <p:nvSpPr>
          <p:cNvPr id="3" name="Slide Number Placeholder 2"/>
          <p:cNvSpPr>
            <a:spLocks noGrp="1"/>
          </p:cNvSpPr>
          <p:nvPr>
            <p:ph type="sldNum" sz="quarter" idx="12"/>
          </p:nvPr>
        </p:nvSpPr>
        <p:spPr/>
        <p:txBody>
          <a:bodyPr/>
          <a:lstStyle/>
          <a:p>
            <a:fld id="{22033EDB-169B-9A40-BDA9-44EE0641E66E}" type="slidenum">
              <a:rPr lang="en-US" smtClean="0"/>
              <a:t>99</a:t>
            </a:fld>
            <a:endParaRPr lang="en-US"/>
          </a:p>
        </p:txBody>
      </p:sp>
      <p:sp>
        <p:nvSpPr>
          <p:cNvPr id="4" name="TextBox 3"/>
          <p:cNvSpPr txBox="1"/>
          <p:nvPr/>
        </p:nvSpPr>
        <p:spPr>
          <a:xfrm>
            <a:off x="326457" y="1550796"/>
            <a:ext cx="8236149" cy="461665"/>
          </a:xfrm>
          <a:prstGeom prst="rect">
            <a:avLst/>
          </a:prstGeom>
          <a:noFill/>
        </p:spPr>
        <p:txBody>
          <a:bodyPr wrap="none" rtlCol="0">
            <a:spAutoFit/>
          </a:bodyPr>
          <a:lstStyle/>
          <a:p>
            <a:r>
              <a:rPr lang="en-US" sz="2400" dirty="0" smtClean="0"/>
              <a:t>Multiple methods, but the most common is called ‘</a:t>
            </a:r>
            <a:r>
              <a:rPr lang="en-US" sz="2400" b="1" dirty="0" smtClean="0"/>
              <a:t>loop shaping</a:t>
            </a:r>
            <a:r>
              <a:rPr lang="en-US" sz="2400" dirty="0" smtClean="0"/>
              <a:t>’</a:t>
            </a:r>
            <a:endParaRPr lang="en-US" sz="2400" dirty="0"/>
          </a:p>
        </p:txBody>
      </p:sp>
      <p:graphicFrame>
        <p:nvGraphicFramePr>
          <p:cNvPr id="5" name="Object 4"/>
          <p:cNvGraphicFramePr>
            <a:graphicFrameLocks noChangeAspect="1"/>
          </p:cNvGraphicFramePr>
          <p:nvPr>
            <p:extLst>
              <p:ext uri="{D42A27DB-BD31-4B8C-83A1-F6EECF244321}">
                <p14:modId xmlns:p14="http://schemas.microsoft.com/office/powerpoint/2010/main" val="3646117610"/>
              </p:ext>
            </p:extLst>
          </p:nvPr>
        </p:nvGraphicFramePr>
        <p:xfrm>
          <a:off x="256928" y="2495416"/>
          <a:ext cx="3146425" cy="2943225"/>
        </p:xfrm>
        <a:graphic>
          <a:graphicData uri="http://schemas.openxmlformats.org/presentationml/2006/ole">
            <mc:AlternateContent xmlns:mc="http://schemas.openxmlformats.org/markup-compatibility/2006">
              <mc:Choice xmlns:v="urn:schemas-microsoft-com:vml" Requires="v">
                <p:oleObj spid="_x0000_s135136" name="Equation" r:id="rId4" imgW="965200" imgH="901700" progId="Equation.3">
                  <p:embed/>
                </p:oleObj>
              </mc:Choice>
              <mc:Fallback>
                <p:oleObj name="Equation" r:id="rId4" imgW="965200" imgH="901700" progId="Equation.3">
                  <p:embed/>
                  <p:pic>
                    <p:nvPicPr>
                      <p:cNvPr id="0" name=""/>
                      <p:cNvPicPr/>
                      <p:nvPr/>
                    </p:nvPicPr>
                    <p:blipFill>
                      <a:blip r:embed="rId5"/>
                      <a:stretch>
                        <a:fillRect/>
                      </a:stretch>
                    </p:blipFill>
                    <p:spPr>
                      <a:xfrm>
                        <a:off x="256928" y="2495416"/>
                        <a:ext cx="3146425" cy="2943225"/>
                      </a:xfrm>
                      <a:prstGeom prst="rect">
                        <a:avLst/>
                      </a:prstGeom>
                      <a:ln>
                        <a:noFill/>
                      </a:ln>
                    </p:spPr>
                  </p:pic>
                </p:oleObj>
              </mc:Fallback>
            </mc:AlternateContent>
          </a:graphicData>
        </a:graphic>
      </p:graphicFrame>
      <p:sp>
        <p:nvSpPr>
          <p:cNvPr id="6" name="TextBox 5"/>
          <p:cNvSpPr txBox="1"/>
          <p:nvPr/>
        </p:nvSpPr>
        <p:spPr>
          <a:xfrm>
            <a:off x="4054501" y="2682667"/>
            <a:ext cx="4784190" cy="4154983"/>
          </a:xfrm>
          <a:prstGeom prst="rect">
            <a:avLst/>
          </a:prstGeom>
          <a:noFill/>
          <a:ln>
            <a:solidFill>
              <a:srgbClr val="000000"/>
            </a:solidFill>
          </a:ln>
        </p:spPr>
        <p:txBody>
          <a:bodyPr wrap="square" rtlCol="0">
            <a:spAutoFit/>
          </a:bodyPr>
          <a:lstStyle/>
          <a:p>
            <a:pPr marL="285750" indent="-285750">
              <a:buFont typeface="Arial"/>
              <a:buChar char="•"/>
            </a:pPr>
            <a:r>
              <a:rPr lang="en-US" sz="2400" dirty="0" smtClean="0"/>
              <a:t>Place poles and zeros until the loop gain is ‘shaped’ the way you like it</a:t>
            </a:r>
          </a:p>
          <a:p>
            <a:pPr marL="285750" indent="-285750">
              <a:buFont typeface="Arial"/>
              <a:buChar char="•"/>
            </a:pPr>
            <a:endParaRPr lang="en-US" sz="2400" dirty="0"/>
          </a:p>
          <a:p>
            <a:pPr marL="285750" indent="-285750">
              <a:buFont typeface="Arial"/>
              <a:buChar char="•"/>
            </a:pPr>
            <a:r>
              <a:rPr lang="en-US" sz="2400" dirty="0" smtClean="0"/>
              <a:t>Causal filters require at least as many poles as zeros: n ≥ m. Non-causal filters respond with infinite magnitude and positive phase at infinite frequency, which they can only do if they have access to future data.</a:t>
            </a:r>
            <a:endParaRPr lang="en-US" sz="2400" dirty="0"/>
          </a:p>
        </p:txBody>
      </p:sp>
      <p:grpSp>
        <p:nvGrpSpPr>
          <p:cNvPr id="7" name="Group 6"/>
          <p:cNvGrpSpPr/>
          <p:nvPr/>
        </p:nvGrpSpPr>
        <p:grpSpPr>
          <a:xfrm>
            <a:off x="23813" y="0"/>
            <a:ext cx="9144000" cy="1213015"/>
            <a:chOff x="23813" y="0"/>
            <a:chExt cx="9144000" cy="1213015"/>
          </a:xfrm>
        </p:grpSpPr>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3" y="0"/>
              <a:ext cx="1573212" cy="114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9" name="Straight Connector 8"/>
            <p:cNvCxnSpPr/>
            <p:nvPr/>
          </p:nvCxnSpPr>
          <p:spPr>
            <a:xfrm flipV="1">
              <a:off x="23813" y="1213015"/>
              <a:ext cx="9144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509667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24841</TotalTime>
  <Words>18750</Words>
  <Application>Microsoft Macintosh PowerPoint</Application>
  <PresentationFormat>On-screen Show (4:3)</PresentationFormat>
  <Paragraphs>2173</Paragraphs>
  <Slides>215</Slides>
  <Notes>215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215</vt:i4>
      </vt:variant>
    </vt:vector>
  </HeadingPairs>
  <TitlesOfParts>
    <vt:vector size="217" baseType="lpstr">
      <vt:lpstr>Office Theme</vt:lpstr>
      <vt:lpstr>Equation</vt:lpstr>
      <vt:lpstr>Intro to Control Theory for LIGO People</vt:lpstr>
      <vt:lpstr>Summary</vt:lpstr>
      <vt:lpstr>Background Assumptions</vt:lpstr>
      <vt:lpstr>Useful References</vt:lpstr>
      <vt:lpstr>Lecture 1</vt:lpstr>
      <vt:lpstr>Lecture 1 - Part 1</vt:lpstr>
      <vt:lpstr>Why we need control</vt:lpstr>
      <vt:lpstr>Example of a feedback loop</vt:lpstr>
      <vt:lpstr>Feedback loop block diagram</vt:lpstr>
      <vt:lpstr>Feedback loop block diagram</vt:lpstr>
      <vt:lpstr>Feedback loop block diagram</vt:lpstr>
      <vt:lpstr>Basic system components</vt:lpstr>
      <vt:lpstr>Types of control</vt:lpstr>
      <vt:lpstr>Types of control</vt:lpstr>
      <vt:lpstr>Types of control – feedback</vt:lpstr>
      <vt:lpstr>Types of control – feedback</vt:lpstr>
      <vt:lpstr>Types of control – feedforward</vt:lpstr>
      <vt:lpstr>PowerPoint Presentation</vt:lpstr>
      <vt:lpstr>     Types of control - linear</vt:lpstr>
      <vt:lpstr>PowerPoint Presentation</vt:lpstr>
      <vt:lpstr>PowerPoint Presentation</vt:lpstr>
      <vt:lpstr>PowerPoint Presentation</vt:lpstr>
      <vt:lpstr>PowerPoint Presentation</vt:lpstr>
      <vt:lpstr>PowerPoint Presentation</vt:lpstr>
      <vt:lpstr>Lecture 1 – Part 2</vt:lpstr>
      <vt:lpstr>Lecture 1 – Part 2</vt:lpstr>
      <vt:lpstr>System Models</vt:lpstr>
      <vt:lpstr>System Models</vt:lpstr>
      <vt:lpstr>System Models</vt:lpstr>
      <vt:lpstr>System Models</vt:lpstr>
      <vt:lpstr>System Models</vt:lpstr>
      <vt:lpstr>Models – time domain</vt:lpstr>
      <vt:lpstr>Models – time domain</vt:lpstr>
      <vt:lpstr>Models – time domain</vt:lpstr>
      <vt:lpstr>Models – time domain</vt:lpstr>
      <vt:lpstr>Models – time domain</vt:lpstr>
      <vt:lpstr>Models – time domain</vt:lpstr>
      <vt:lpstr>Models – frequency domain</vt:lpstr>
      <vt:lpstr>Models – frequency domain</vt:lpstr>
      <vt:lpstr>Models – time &amp; frequency domain comparison</vt:lpstr>
      <vt:lpstr>Models – time &amp; frequency domain comparison</vt:lpstr>
      <vt:lpstr>Example system – HAM ISI</vt:lpstr>
      <vt:lpstr>Example system – HAM ISI</vt:lpstr>
      <vt:lpstr>3 ways to characterize these models</vt:lpstr>
      <vt:lpstr>Example system – HAM ISI</vt:lpstr>
      <vt:lpstr>Example system – HAM ISI</vt:lpstr>
      <vt:lpstr>Example system – HAM ISI</vt:lpstr>
      <vt:lpstr>Example system – HAM ISI</vt:lpstr>
      <vt:lpstr>Example system – HAM ISI</vt:lpstr>
      <vt:lpstr>Example system – HAM ISI</vt:lpstr>
      <vt:lpstr>Example system – HAM ISI</vt:lpstr>
      <vt:lpstr>Example system – HAM ISI</vt:lpstr>
      <vt:lpstr>Example system – HAM ISI</vt:lpstr>
      <vt:lpstr>Pole map vs Bode plot</vt:lpstr>
      <vt:lpstr>PowerPoint Presentation</vt:lpstr>
      <vt:lpstr>PowerPoint Presentation</vt:lpstr>
      <vt:lpstr>Lecture 1 Summary</vt:lpstr>
      <vt:lpstr>Lecture 1 – Backups</vt:lpstr>
      <vt:lpstr>Relationship between  Laplace and Fourier</vt:lpstr>
      <vt:lpstr>Cavity Signal</vt:lpstr>
      <vt:lpstr>Models – SS rel. disp. output</vt:lpstr>
      <vt:lpstr>Lecture 2</vt:lpstr>
      <vt:lpstr>Example system – HAM ISI</vt:lpstr>
      <vt:lpstr>Example system – HAM ISI</vt:lpstr>
      <vt:lpstr>Stage 1 of 1-stage of in-vacuum isolation table (HAM-ISI)</vt:lpstr>
      <vt:lpstr>Lecture 2 – Part 1</vt:lpstr>
      <vt:lpstr>Stage 1 of 1-stage of in-vacuum isolation table (HAM-ISI)</vt:lpstr>
      <vt:lpstr>Feedfoward Control</vt:lpstr>
      <vt:lpstr>Feedfoward Control</vt:lpstr>
      <vt:lpstr>Feedfoward Control</vt:lpstr>
      <vt:lpstr>Feedfoward Control</vt:lpstr>
      <vt:lpstr>Lecture 2 – Part 2</vt:lpstr>
      <vt:lpstr>Stage 1 of 1-stage of in-vacuum isolation table (HAM-ISI)</vt:lpstr>
      <vt:lpstr>Stage 1 of 1-stage of in-vacuum isolation table (HAM-ISI)</vt:lpstr>
      <vt:lpstr>Stage 1 of 1-stage of in-vacuum isolation table (HAM-ISI)</vt:lpstr>
      <vt:lpstr>Stage 1 of 1-stage of in-vacuum isolation table (HAM-ISI)</vt:lpstr>
      <vt:lpstr>Stage 1 of 1-stage of in-vacuum isolation table (HAM-ISI)</vt:lpstr>
      <vt:lpstr>Stage 1 of 1-stage of in-vacuum isolation table (HAM-ISI)</vt:lpstr>
      <vt:lpstr>Stage 1 of 1-stage of in-vacuum isolation table (HAM-ISI)</vt:lpstr>
      <vt:lpstr>Stage 1 of 1-stage of in-vacuum isolation table (HAM-ISI)</vt:lpstr>
      <vt:lpstr>Stage 1 of 1-stage of in-vacuum isolation table (HAM-ISI)</vt:lpstr>
      <vt:lpstr>Stage 1 of 1-stage of in-vacuum isolation table (HAM-ISI)</vt:lpstr>
      <vt:lpstr>Closed Loop TFs</vt:lpstr>
      <vt:lpstr>Closed Loop TFs</vt:lpstr>
      <vt:lpstr>Closed Loop TFs</vt:lpstr>
      <vt:lpstr>Closed Loop TFs</vt:lpstr>
      <vt:lpstr>Ex. Loop Gain TF: PaC</vt:lpstr>
      <vt:lpstr>Ex. Loop Gain TF: PaC</vt:lpstr>
      <vt:lpstr>Ex. Loop Gain TF: PaC</vt:lpstr>
      <vt:lpstr>Ex. Loop Gain TF: PaC</vt:lpstr>
      <vt:lpstr>PowerPoint Presentation</vt:lpstr>
      <vt:lpstr>PowerPoint Presentation</vt:lpstr>
      <vt:lpstr>Loop Gain Nichols Plot: PaC</vt:lpstr>
      <vt:lpstr>Loop Gain Nichols Plot: 50*PaC</vt:lpstr>
      <vt:lpstr>Loop Gain Nichols Plot: 50*PaC</vt:lpstr>
      <vt:lpstr>Loop Gain Nichols Plot: 50*PaC</vt:lpstr>
      <vt:lpstr>Loop Gain TF: PaC</vt:lpstr>
      <vt:lpstr>Loop Gain TF: PaC</vt:lpstr>
      <vt:lpstr>How to do control design</vt:lpstr>
      <vt:lpstr>Control design: poles and zeros</vt:lpstr>
      <vt:lpstr>Control design: poles and zeros</vt:lpstr>
      <vt:lpstr>Control design: poles and zeros</vt:lpstr>
      <vt:lpstr>PowerPoint Presentation</vt:lpstr>
      <vt:lpstr>Control design: poles and zeros</vt:lpstr>
      <vt:lpstr>Control design: loop shaping</vt:lpstr>
      <vt:lpstr>Control design: loop shaping</vt:lpstr>
      <vt:lpstr>Control design: loop shaping</vt:lpstr>
      <vt:lpstr>Control design: loop shaping</vt:lpstr>
      <vt:lpstr>PowerPoint Presentation</vt:lpstr>
      <vt:lpstr>PowerPoint Presentation</vt:lpstr>
      <vt:lpstr>Lecture 2 – Part 3</vt:lpstr>
      <vt:lpstr>Stage 1 of 1-stage of in-vacuum isolation table (HAM-ISI)</vt:lpstr>
      <vt:lpstr>HAM ISI Sensor Noises</vt:lpstr>
      <vt:lpstr>HAM ISI Sensor Noises</vt:lpstr>
      <vt:lpstr>Blend filter design</vt:lpstr>
      <vt:lpstr>Blend filter design</vt:lpstr>
      <vt:lpstr>Blend filter design</vt:lpstr>
      <vt:lpstr>Blend filter design</vt:lpstr>
      <vt:lpstr>Blend filter design</vt:lpstr>
      <vt:lpstr>Blend filter design</vt:lpstr>
      <vt:lpstr>Blend filter design</vt:lpstr>
      <vt:lpstr>Blend filter design</vt:lpstr>
      <vt:lpstr>Prototype Blends</vt:lpstr>
      <vt:lpstr>Implemented Blends</vt:lpstr>
      <vt:lpstr>Lecture 2 Summary</vt:lpstr>
      <vt:lpstr>Stage 1 of 1-stage of in-vacuum isolation table (HAM-ISI)</vt:lpstr>
      <vt:lpstr>Lecture 2 – Backups</vt:lpstr>
      <vt:lpstr>Matrix transformations</vt:lpstr>
      <vt:lpstr>Complex pairs of poles and zeros</vt:lpstr>
      <vt:lpstr>Extracting the GW signal</vt:lpstr>
      <vt:lpstr>Extracting the GW signal</vt:lpstr>
      <vt:lpstr>Extracting the GW signal</vt:lpstr>
      <vt:lpstr>Nyquist plot</vt:lpstr>
      <vt:lpstr>Closed Loop TFs</vt:lpstr>
      <vt:lpstr>Another explanation for causality</vt:lpstr>
      <vt:lpstr>Lecture 3</vt:lpstr>
      <vt:lpstr>Lecture 3</vt:lpstr>
      <vt:lpstr>Digital Feedback Signal Flow</vt:lpstr>
      <vt:lpstr>Sampling Hardware</vt:lpstr>
      <vt:lpstr>Optional Software Blocks</vt:lpstr>
      <vt:lpstr>Software Blocks</vt:lpstr>
      <vt:lpstr>Digital Feedback Signal Flow</vt:lpstr>
      <vt:lpstr>Aliasing – time domain</vt:lpstr>
      <vt:lpstr>Aliasing – time domain</vt:lpstr>
      <vt:lpstr>Aliasing – time domain</vt:lpstr>
      <vt:lpstr>Aliasing – frequency domain</vt:lpstr>
      <vt:lpstr>Aliasing – frequency domain</vt:lpstr>
      <vt:lpstr>Aliasing – frequency domain</vt:lpstr>
      <vt:lpstr>Aliasing – frequency domain</vt:lpstr>
      <vt:lpstr>Aliasing – frequency domain</vt:lpstr>
      <vt:lpstr>Digital Feedback Signal Flow</vt:lpstr>
      <vt:lpstr>Anti-Image filtering</vt:lpstr>
      <vt:lpstr>Anti-Image filtering</vt:lpstr>
      <vt:lpstr>Anti-Image filtering</vt:lpstr>
      <vt:lpstr>Anti-Image filtering</vt:lpstr>
      <vt:lpstr>AA &amp; AI filters from Stanford</vt:lpstr>
      <vt:lpstr>Electronics Hardware</vt:lpstr>
      <vt:lpstr>AA/AI boards</vt:lpstr>
      <vt:lpstr>I/O Chassis</vt:lpstr>
      <vt:lpstr>Computers</vt:lpstr>
      <vt:lpstr>Lecture 3</vt:lpstr>
      <vt:lpstr>PowerPoint Presentation</vt:lpstr>
      <vt:lpstr>PowerPoint Presentation</vt:lpstr>
      <vt:lpstr>PowerPoint Presentation</vt:lpstr>
      <vt:lpstr>PowerPoint Presentation</vt:lpstr>
      <vt:lpstr>PowerPoint Presentation</vt:lpstr>
      <vt:lpstr>PowerPoint Presentation</vt:lpstr>
      <vt:lpstr>foton – install filters</vt:lpstr>
      <vt:lpstr>foton – install filters</vt:lpstr>
      <vt:lpstr>PowerPoint Presentation</vt:lpstr>
      <vt:lpstr>PowerPoint Presentation</vt:lpstr>
      <vt:lpstr>Realtime code designed in Matlab Simulink</vt:lpstr>
      <vt:lpstr>Realtime code designed in Matlab Simulink</vt:lpstr>
      <vt:lpstr>Realtime code designed in Matlab Simulink</vt:lpstr>
      <vt:lpstr>Realtime code designed in Matlab Simulink</vt:lpstr>
      <vt:lpstr>Making Measurements</vt:lpstr>
      <vt:lpstr>DTT – make measurements</vt:lpstr>
      <vt:lpstr>PowerPoint Presentation</vt:lpstr>
      <vt:lpstr>PowerPoint Presentation</vt:lpstr>
      <vt:lpstr>Dataviewer – realtime data</vt:lpstr>
      <vt:lpstr>Dataviewer – realtime data</vt:lpstr>
      <vt:lpstr>Dataviewer – past data</vt:lpstr>
      <vt:lpstr>Dataviewer – past data</vt:lpstr>
      <vt:lpstr>Lecture 3</vt:lpstr>
      <vt:lpstr>Filters: Continuous to Digital Conversion</vt:lpstr>
      <vt:lpstr>Z-Transform</vt:lpstr>
      <vt:lpstr>Z-Transform</vt:lpstr>
      <vt:lpstr>Z-Transform</vt:lpstr>
      <vt:lpstr>Z-Transform</vt:lpstr>
      <vt:lpstr>Z-Transform</vt:lpstr>
      <vt:lpstr>Z-Transform</vt:lpstr>
      <vt:lpstr>Complex plane pole-zero map</vt:lpstr>
      <vt:lpstr>Complex plane pole-zero map</vt:lpstr>
      <vt:lpstr>Complex plane pole-zero map</vt:lpstr>
      <vt:lpstr>Complex plane pole-zero map</vt:lpstr>
      <vt:lpstr>Matlab has various conversions from Laplace to Z</vt:lpstr>
      <vt:lpstr>Digital TF Bode Plots</vt:lpstr>
      <vt:lpstr>Digital TF Bode Plots</vt:lpstr>
      <vt:lpstr>Lecture 3 Summary</vt:lpstr>
      <vt:lpstr>Lecture 3 – Backups</vt:lpstr>
      <vt:lpstr>Oversampled Signal Flow</vt:lpstr>
      <vt:lpstr>Oversampled Signal Flow</vt:lpstr>
      <vt:lpstr>Sampling Phase Loss</vt:lpstr>
      <vt:lpstr>PowerPoint Presentation</vt:lpstr>
      <vt:lpstr>General BackUps</vt:lpstr>
      <vt:lpstr>Advanced LIGO A single output chamber is complicated!</vt:lpstr>
      <vt:lpstr>BSCs – core optics</vt:lpstr>
      <vt:lpstr>Hybrid Systems Advanced LIGO - The Design</vt:lpstr>
      <vt:lpstr>Sensor Noise Displacement Sensors</vt:lpstr>
      <vt:lpstr>Sensor Noise Inertial Sensors</vt:lpstr>
      <vt:lpstr>SEI Sensors and Their Noise</vt:lpstr>
      <vt:lpstr>Sensor size and noise</vt:lpstr>
      <vt:lpstr>Optical Sensor ElectroMagnet (OSEM)</vt:lpstr>
      <vt:lpstr>HS1 Geophones</vt:lpstr>
      <vt:lpstr>Geophone Schematic</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Brett Shapiro</dc:creator>
  <cp:lastModifiedBy>Brett Shapiro</cp:lastModifiedBy>
  <cp:revision>1542</cp:revision>
  <cp:lastPrinted>2016-04-12T22:01:25Z</cp:lastPrinted>
  <dcterms:created xsi:type="dcterms:W3CDTF">2016-03-10T20:36:07Z</dcterms:created>
  <dcterms:modified xsi:type="dcterms:W3CDTF">2016-04-12T22:17:39Z</dcterms:modified>
</cp:coreProperties>
</file>