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97" r:id="rId4"/>
    <p:sldId id="257" r:id="rId5"/>
    <p:sldId id="295" r:id="rId6"/>
    <p:sldId id="298" r:id="rId7"/>
    <p:sldId id="296" r:id="rId8"/>
    <p:sldId id="300" r:id="rId9"/>
    <p:sldId id="291" r:id="rId10"/>
    <p:sldId id="302" r:id="rId11"/>
    <p:sldId id="287" r:id="rId12"/>
    <p:sldId id="293" r:id="rId13"/>
    <p:sldId id="304" r:id="rId14"/>
    <p:sldId id="289" r:id="rId15"/>
    <p:sldId id="290" r:id="rId16"/>
    <p:sldId id="258" r:id="rId17"/>
    <p:sldId id="259" r:id="rId18"/>
    <p:sldId id="262" r:id="rId19"/>
    <p:sldId id="261" r:id="rId20"/>
    <p:sldId id="266" r:id="rId21"/>
    <p:sldId id="271" r:id="rId22"/>
    <p:sldId id="274" r:id="rId23"/>
    <p:sldId id="276" r:id="rId24"/>
    <p:sldId id="278" r:id="rId25"/>
    <p:sldId id="279" r:id="rId26"/>
    <p:sldId id="282" r:id="rId27"/>
    <p:sldId id="292" r:id="rId28"/>
    <p:sldId id="281" r:id="rId29"/>
    <p:sldId id="285" r:id="rId30"/>
    <p:sldId id="286" r:id="rId31"/>
    <p:sldId id="284" r:id="rId32"/>
    <p:sldId id="283" r:id="rId33"/>
    <p:sldId id="301" r:id="rId34"/>
    <p:sldId id="299" r:id="rId35"/>
    <p:sldId id="30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2048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8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6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3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1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7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9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8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8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07689-D9BA-6D4F-A684-147E287E8602}" type="datetimeFigureOut">
              <a:rPr lang="en-US" smtClean="0"/>
              <a:t>2016-03-17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D159C-7D8D-BA42-AA65-70E18671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2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Photos from the Building 20 epoch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Photos from Dan Dewey, Jeff </a:t>
            </a:r>
            <a:r>
              <a:rPr lang="en-US" dirty="0" err="1" smtClean="0"/>
              <a:t>Livas</a:t>
            </a:r>
            <a:r>
              <a:rPr lang="en-US" dirty="0" smtClean="0"/>
              <a:t>, Steve Meyer, Peter Kramer, Mary Jane Doherty, David Shoemaker</a:t>
            </a:r>
          </a:p>
          <a:p>
            <a:endParaRPr lang="en-US" dirty="0"/>
          </a:p>
          <a:p>
            <a:r>
              <a:rPr lang="en-US" dirty="0" smtClean="0"/>
              <a:t>17 March 2016</a:t>
            </a:r>
          </a:p>
          <a:p>
            <a:r>
              <a:rPr lang="fi-FI" dirty="0" smtClean="0"/>
              <a:t>G1600667</a:t>
            </a:r>
            <a:r>
              <a:rPr lang="fi-FI" dirty="0"/>
              <a:t>-v1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1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Detailed Engineering Drawings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" b="-6049"/>
          <a:stretch/>
        </p:blipFill>
        <p:spPr>
          <a:xfrm>
            <a:off x="337671" y="1299882"/>
            <a:ext cx="8229600" cy="7022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466" y="2121649"/>
            <a:ext cx="5730987" cy="461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2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947732" cy="5440081"/>
          </a:xfrm>
        </p:spPr>
        <p:txBody>
          <a:bodyPr>
            <a:normAutofit/>
          </a:bodyPr>
          <a:lstStyle/>
          <a:p>
            <a:r>
              <a:rPr lang="en-US" dirty="0" smtClean="0"/>
              <a:t>Peter Kramer assembling the vacuum system for the 1.5 meter prototype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62" r="-1852"/>
          <a:stretch/>
        </p:blipFill>
        <p:spPr>
          <a:xfrm>
            <a:off x="3634630" y="274638"/>
            <a:ext cx="5337097" cy="6771800"/>
          </a:xfrm>
        </p:spPr>
      </p:pic>
    </p:spTree>
    <p:extLst>
      <p:ext uri="{BB962C8B-B14F-4D97-AF65-F5344CB8AC3E}">
        <p14:creationId xmlns:p14="http://schemas.microsoft.com/office/powerpoint/2010/main" val="2310992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view of the 1.5 meter prototype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496" r="-9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601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view of the 1.5 meter prototype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496" r="-9496"/>
          <a:stretch>
            <a:fillRect/>
          </a:stretch>
        </p:blipFill>
        <p:spPr/>
      </p:pic>
      <p:sp>
        <p:nvSpPr>
          <p:cNvPr id="3" name="Donut 2"/>
          <p:cNvSpPr/>
          <p:nvPr/>
        </p:nvSpPr>
        <p:spPr>
          <a:xfrm>
            <a:off x="5003381" y="1417638"/>
            <a:ext cx="1770427" cy="1183407"/>
          </a:xfrm>
          <a:prstGeom prst="donut">
            <a:avLst>
              <a:gd name="adj" fmla="val 108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6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Beamsplitter and input mirror block; </a:t>
            </a:r>
            <a:br>
              <a:rPr lang="en-US" dirty="0" smtClean="0"/>
            </a:br>
            <a:r>
              <a:rPr lang="en-US" dirty="0" smtClean="0"/>
              <a:t>end test mass/mirror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653" r="-21653"/>
          <a:stretch>
            <a:fillRect/>
          </a:stretch>
        </p:blipFill>
        <p:spPr>
          <a:xfrm rot="108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90255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Herriot delay line on the ‘vertex block’, illuminated with Argon laser; rod suspension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720" t="16182" r="21784" b="17133"/>
          <a:stretch/>
        </p:blipFill>
        <p:spPr>
          <a:xfrm rot="10800000">
            <a:off x="1552251" y="1417636"/>
            <a:ext cx="5186561" cy="5036951"/>
          </a:xfrm>
        </p:spPr>
      </p:pic>
    </p:spTree>
    <p:extLst>
      <p:ext uri="{BB962C8B-B14F-4D97-AF65-F5344CB8AC3E}">
        <p14:creationId xmlns:p14="http://schemas.microsoft.com/office/powerpoint/2010/main" val="558793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‘Fuzzy’ photos are from Mary Jane Doherty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7918" r="-1079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4118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 </a:t>
            </a:r>
            <a:r>
              <a:rPr lang="en-US" dirty="0" err="1" smtClean="0"/>
              <a:t>Livas</a:t>
            </a:r>
            <a:r>
              <a:rPr lang="en-US" dirty="0" smtClean="0"/>
              <a:t>; hole in upstairs floor to install pendulum suspension below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567" r="-22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2749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 and Jeff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0216" r="-2021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004787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Rai. Note pipe and tobacco at the ready.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971" r="-179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6368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20, Wing F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1" t="13265" r="3105" b="13265"/>
          <a:stretch/>
        </p:blipFill>
        <p:spPr>
          <a:xfrm>
            <a:off x="608024" y="1615141"/>
            <a:ext cx="7823237" cy="4525963"/>
          </a:xfrm>
        </p:spPr>
      </p:pic>
    </p:spTree>
    <p:extLst>
      <p:ext uri="{BB962C8B-B14F-4D97-AF65-F5344CB8AC3E}">
        <p14:creationId xmlns:p14="http://schemas.microsoft.com/office/powerpoint/2010/main" val="1363147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phase modulator (in tube under dinosaur)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451" r="-17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0935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 </a:t>
            </a:r>
            <a:r>
              <a:rPr lang="en-US" dirty="0" err="1" smtClean="0"/>
              <a:t>Saulson</a:t>
            </a:r>
            <a:r>
              <a:rPr lang="en-US" dirty="0" smtClean="0"/>
              <a:t> and Rai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4" r="-22786"/>
          <a:stretch/>
        </p:blipFill>
        <p:spPr>
          <a:xfrm>
            <a:off x="1937206" y="1600200"/>
            <a:ext cx="6749593" cy="4525963"/>
          </a:xfrm>
        </p:spPr>
      </p:pic>
    </p:spTree>
    <p:extLst>
      <p:ext uri="{BB962C8B-B14F-4D97-AF65-F5344CB8AC3E}">
        <p14:creationId xmlns:p14="http://schemas.microsoft.com/office/powerpoint/2010/main" val="3645074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 and Peter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709" r="-187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5481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 (pipe and beer) celebrating </a:t>
            </a:r>
            <a:br>
              <a:rPr lang="en-US" dirty="0" smtClean="0"/>
            </a:br>
            <a:r>
              <a:rPr lang="en-US" dirty="0" smtClean="0"/>
              <a:t>Lyman Page failing his exams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344" r="-19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1820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mass controller, servo control, and </a:t>
            </a:r>
            <a:br>
              <a:rPr lang="en-US" dirty="0" smtClean="0"/>
            </a:br>
            <a:r>
              <a:rPr lang="en-US" dirty="0" smtClean="0"/>
              <a:t>DAQ for 1.5 meter prototype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775" r="-77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3211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285662" cy="5034781"/>
          </a:xfrm>
        </p:spPr>
        <p:txBody>
          <a:bodyPr>
            <a:normAutofit/>
          </a:bodyPr>
          <a:lstStyle/>
          <a:p>
            <a:r>
              <a:rPr lang="en-US" dirty="0" smtClean="0"/>
              <a:t>The Control Room Display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237" r="-1306"/>
          <a:stretch/>
        </p:blipFill>
        <p:spPr>
          <a:xfrm>
            <a:off x="4107541" y="139537"/>
            <a:ext cx="4756097" cy="6866977"/>
          </a:xfrm>
        </p:spPr>
      </p:pic>
    </p:spTree>
    <p:extLst>
      <p:ext uri="{BB962C8B-B14F-4D97-AF65-F5344CB8AC3E}">
        <p14:creationId xmlns:p14="http://schemas.microsoft.com/office/powerpoint/2010/main" val="2958211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mode fiber, microscope objective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100" r="-91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1917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Single-mode fiber light delivery from laser to interferometer table</a:t>
            </a:r>
            <a:br>
              <a:rPr lang="en-US" dirty="0" smtClean="0"/>
            </a:br>
            <a:r>
              <a:rPr lang="en-US" dirty="0" smtClean="0"/>
              <a:t>(Jeff </a:t>
            </a:r>
            <a:r>
              <a:rPr lang="en-US" dirty="0" err="1" smtClean="0"/>
              <a:t>Livas</a:t>
            </a:r>
            <a:r>
              <a:rPr lang="en-US" dirty="0" smtClean="0"/>
              <a:t>, David Shoemaker, Dan Dewey)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2904" r="-12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7183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last gasp for the 1.5 </a:t>
            </a:r>
            <a:r>
              <a:rPr lang="en-US" dirty="0" smtClean="0"/>
              <a:t>meter: a data-taking weekend leading to a couple of PhD theses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270" r="-13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6163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 of the ‘new’ vacuum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191" b="-1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314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Anechoic chamber in Wing F </a:t>
            </a:r>
            <a:br>
              <a:rPr lang="en-US" dirty="0" smtClean="0"/>
            </a:br>
            <a:r>
              <a:rPr lang="en-US" dirty="0" smtClean="0"/>
              <a:t>(a good place for naps etc.)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208" b="9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6000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 giving instructions to the riggers, </a:t>
            </a:r>
            <a:br>
              <a:rPr lang="en-US" dirty="0" smtClean="0"/>
            </a:br>
            <a:r>
              <a:rPr lang="en-US" dirty="0" smtClean="0"/>
              <a:t>a.k.a. grad students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488" r="-13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1534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851" y="2557823"/>
            <a:ext cx="332605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Nelson Christensen </a:t>
            </a:r>
            <a:br>
              <a:rPr lang="en-US" dirty="0" smtClean="0"/>
            </a:br>
            <a:r>
              <a:rPr lang="en-US" dirty="0" smtClean="0"/>
              <a:t>and Peter Fritschel mixing glue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184" r="-4792"/>
          <a:stretch/>
        </p:blipFill>
        <p:spPr>
          <a:xfrm>
            <a:off x="4877700" y="274638"/>
            <a:ext cx="3175235" cy="6154737"/>
          </a:xfrm>
        </p:spPr>
      </p:pic>
    </p:spTree>
    <p:extLst>
      <p:ext uri="{BB962C8B-B14F-4D97-AF65-F5344CB8AC3E}">
        <p14:creationId xmlns:p14="http://schemas.microsoft.com/office/powerpoint/2010/main" val="1062942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Michele Stephens and Peter Fritschel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547" r="-115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1708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597" y="945698"/>
            <a:ext cx="3096360" cy="3525194"/>
          </a:xfrm>
        </p:spPr>
        <p:txBody>
          <a:bodyPr/>
          <a:lstStyle/>
          <a:p>
            <a:r>
              <a:rPr lang="en-US" dirty="0" smtClean="0"/>
              <a:t>Not Mike </a:t>
            </a:r>
            <a:r>
              <a:rPr lang="en-US" dirty="0" err="1" smtClean="0"/>
              <a:t>Zucker’s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first, or last, vacuum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13" r="-230"/>
          <a:stretch/>
        </p:blipFill>
        <p:spPr>
          <a:xfrm>
            <a:off x="4310212" y="274638"/>
            <a:ext cx="4607468" cy="6539633"/>
          </a:xfrm>
        </p:spPr>
      </p:pic>
    </p:spTree>
    <p:extLst>
      <p:ext uri="{BB962C8B-B14F-4D97-AF65-F5344CB8AC3E}">
        <p14:creationId xmlns:p14="http://schemas.microsoft.com/office/powerpoint/2010/main" val="2858658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Joe Giaime on saw, with </a:t>
            </a:r>
            <a:br>
              <a:rPr lang="en-US" dirty="0" smtClean="0"/>
            </a:br>
            <a:r>
              <a:rPr lang="en-US" dirty="0" smtClean="0"/>
              <a:t>Joe </a:t>
            </a:r>
            <a:r>
              <a:rPr lang="en-US" dirty="0" err="1" smtClean="0"/>
              <a:t>Kovalik</a:t>
            </a:r>
            <a:r>
              <a:rPr lang="en-US" dirty="0" smtClean="0"/>
              <a:t> and Nergis in the choir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775" r="-157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0480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18" r="-518"/>
          <a:stretch/>
        </p:blipFill>
        <p:spPr>
          <a:xfrm>
            <a:off x="-103850" y="62720"/>
            <a:ext cx="9449894" cy="6305176"/>
          </a:xfrm>
        </p:spPr>
      </p:pic>
    </p:spTree>
    <p:extLst>
      <p:ext uri="{BB962C8B-B14F-4D97-AF65-F5344CB8AC3E}">
        <p14:creationId xmlns:p14="http://schemas.microsoft.com/office/powerpoint/2010/main" val="772265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215" r="-19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903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 on the best entrance door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9" b="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190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corridor in Building 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675" b="76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2227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CMB was the focus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271" b="9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246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David’s first servo system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992" b="119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660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And: on to Gravitational Wave Detectors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4945" r="-4945"/>
          <a:stretch>
            <a:fillRect/>
          </a:stretch>
        </p:blipFill>
        <p:spPr>
          <a:xfrm>
            <a:off x="-377407" y="1405935"/>
            <a:ext cx="9913540" cy="545206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858" y="4046754"/>
            <a:ext cx="2188270" cy="28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9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258</Words>
  <Application>Microsoft Macintosh PowerPoint</Application>
  <PresentationFormat>On-screen Show (4:3)</PresentationFormat>
  <Paragraphs>37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Photos from the Building 20 epoch</vt:lpstr>
      <vt:lpstr>Building 20, Wing F</vt:lpstr>
      <vt:lpstr>Anechoic chamber in Wing F  (a good place for naps etc.)</vt:lpstr>
      <vt:lpstr>PowerPoint Presentation</vt:lpstr>
      <vt:lpstr>Label on the best entrance door</vt:lpstr>
      <vt:lpstr>A corridor in Building 20</vt:lpstr>
      <vt:lpstr>When CMB was the focus</vt:lpstr>
      <vt:lpstr>David’s first servo system</vt:lpstr>
      <vt:lpstr>And: on to Gravitational Wave Detectors</vt:lpstr>
      <vt:lpstr>The Detailed Engineering Drawings</vt:lpstr>
      <vt:lpstr>Peter Kramer assembling the vacuum system for the 1.5 meter prototype</vt:lpstr>
      <vt:lpstr>General view of the 1.5 meter prototype</vt:lpstr>
      <vt:lpstr>General view of the 1.5 meter prototype</vt:lpstr>
      <vt:lpstr>Beamsplitter and input mirror block;  end test mass/mirror</vt:lpstr>
      <vt:lpstr>Herriot delay line on the ‘vertex block’, illuminated with Argon laser; rod suspension</vt:lpstr>
      <vt:lpstr>‘Fuzzy’ photos are from Mary Jane Doherty</vt:lpstr>
      <vt:lpstr>Jeff Livas; hole in upstairs floor to install pendulum suspension below</vt:lpstr>
      <vt:lpstr>Rai and Jeff </vt:lpstr>
      <vt:lpstr>Rai. Note pipe and tobacco at the ready.</vt:lpstr>
      <vt:lpstr>RF phase modulator (in tube under dinosaur)</vt:lpstr>
      <vt:lpstr>Peter Saulson and Rai</vt:lpstr>
      <vt:lpstr>Jeff and Peter</vt:lpstr>
      <vt:lpstr>Rai (pipe and beer) celebrating  Lyman Page failing his exams</vt:lpstr>
      <vt:lpstr>Test mass controller, servo control, and  DAQ for 1.5 meter prototype</vt:lpstr>
      <vt:lpstr>The Control Room Display</vt:lpstr>
      <vt:lpstr>Single mode fiber, microscope objective</vt:lpstr>
      <vt:lpstr>Single-mode fiber light delivery from laser to interferometer table (Jeff Livas, David Shoemaker, Dan Dewey)</vt:lpstr>
      <vt:lpstr>The last gasp for the 1.5 meter: a data-taking weekend leading to a couple of PhD theses</vt:lpstr>
      <vt:lpstr>Delivery of the ‘new’ vacuum system</vt:lpstr>
      <vt:lpstr>Rai giving instructions to the riggers,  a.k.a. grad students</vt:lpstr>
      <vt:lpstr>Nelson Christensen  and Peter Fritschel mixing glue</vt:lpstr>
      <vt:lpstr>Michele Stephens and Peter Fritschel</vt:lpstr>
      <vt:lpstr>Not Mike Zucker’s  first, or last, vacuum system</vt:lpstr>
      <vt:lpstr>Joe Giaime on saw, with  Joe Kovalik and Nergis in the choir</vt:lpstr>
      <vt:lpstr>PowerPoint Presentation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Shoemaker</dc:creator>
  <cp:lastModifiedBy>David Shoemaker</cp:lastModifiedBy>
  <cp:revision>34</cp:revision>
  <dcterms:created xsi:type="dcterms:W3CDTF">2016-03-15T11:24:44Z</dcterms:created>
  <dcterms:modified xsi:type="dcterms:W3CDTF">2016-03-17T15:17:55Z</dcterms:modified>
</cp:coreProperties>
</file>