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18"/>
  </p:notesMasterIdLst>
  <p:handoutMasterIdLst>
    <p:handoutMasterId r:id="rId19"/>
  </p:handoutMasterIdLst>
  <p:sldIdLst>
    <p:sldId id="277" r:id="rId2"/>
    <p:sldId id="256" r:id="rId3"/>
    <p:sldId id="259" r:id="rId4"/>
    <p:sldId id="258" r:id="rId5"/>
    <p:sldId id="257" r:id="rId6"/>
    <p:sldId id="268" r:id="rId7"/>
    <p:sldId id="262" r:id="rId8"/>
    <p:sldId id="264" r:id="rId9"/>
    <p:sldId id="276" r:id="rId10"/>
    <p:sldId id="265" r:id="rId11"/>
    <p:sldId id="273" r:id="rId12"/>
    <p:sldId id="274" r:id="rId13"/>
    <p:sldId id="275" r:id="rId14"/>
    <p:sldId id="270" r:id="rId15"/>
    <p:sldId id="260" r:id="rId16"/>
    <p:sldId id="271" r:id="rId17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F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82430" autoAdjust="0"/>
  </p:normalViewPr>
  <p:slideViewPr>
    <p:cSldViewPr>
      <p:cViewPr>
        <p:scale>
          <a:sx n="103" d="100"/>
          <a:sy n="103" d="100"/>
        </p:scale>
        <p:origin x="-42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4DF13-ABE8-1040-B392-19CD6C583267}" type="datetimeFigureOut">
              <a:rPr lang="en-US" smtClean="0"/>
              <a:t>2/20/16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60738-A979-8449-B825-1CB2C30EE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008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48B3ED-829C-0E4F-AA7C-9DC37D28A2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989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13E620-885A-FE44-8809-AD27D0CE55A8}" type="slidenum">
              <a:rPr lang="en-US"/>
              <a:pPr/>
              <a:t>2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manage</a:t>
            </a:r>
            <a:r>
              <a:rPr lang="en-US" baseline="0" dirty="0" smtClean="0"/>
              <a:t> the fabrication and test of the Core Optics, </a:t>
            </a:r>
          </a:p>
          <a:p>
            <a:r>
              <a:rPr lang="en-US" baseline="0" dirty="0" smtClean="0"/>
              <a:t>I first came to CSIRO 20 years ago when working with </a:t>
            </a:r>
          </a:p>
          <a:p>
            <a:r>
              <a:rPr lang="en-US" baseline="0" dirty="0" smtClean="0"/>
              <a:t>Betsy and Travis then figure out how to integrate those optics into the LIGO detectors.</a:t>
            </a:r>
          </a:p>
          <a:p>
            <a:r>
              <a:rPr lang="en-US" baseline="0" dirty="0" smtClean="0"/>
              <a:t>We are here at CSIRO to assist in the coating of one of the LIGO optics.</a:t>
            </a:r>
          </a:p>
          <a:p>
            <a:r>
              <a:rPr lang="en-US" baseline="0" dirty="0" smtClean="0"/>
              <a:t>There is a LOT of media available</a:t>
            </a:r>
          </a:p>
          <a:p>
            <a:r>
              <a:rPr lang="en-US" baseline="0" dirty="0" smtClean="0"/>
              <a:t> summarize the detection briefly,  </a:t>
            </a:r>
          </a:p>
          <a:p>
            <a:r>
              <a:rPr lang="en-US" baseline="0" dirty="0" smtClean="0"/>
              <a:t>then go on to describe the hardware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Both LIGO detectors</a:t>
            </a:r>
            <a:r>
              <a:rPr lang="en-US" baseline="0" dirty="0" smtClean="0"/>
              <a:t>.  After analysis the LIGO, Virgo collaboration</a:t>
            </a:r>
          </a:p>
          <a:p>
            <a:r>
              <a:rPr lang="en-US" baseline="0" dirty="0" smtClean="0"/>
              <a:t>“The first direct detection of gravitational waves and the first direct observation of a black hole binary.</a:t>
            </a:r>
          </a:p>
          <a:p>
            <a:r>
              <a:rPr lang="en-US" baseline="0" dirty="0" smtClean="0"/>
              <a:t>After analysis we find:</a:t>
            </a:r>
          </a:p>
          <a:p>
            <a:r>
              <a:rPr lang="en-US" baseline="0" dirty="0" smtClean="0"/>
              <a:t>2 BH, roughly 30 solar masses</a:t>
            </a:r>
          </a:p>
          <a:p>
            <a:r>
              <a:rPr lang="en-US" baseline="0" dirty="0" smtClean="0"/>
              <a:t>S/N ratio 24</a:t>
            </a:r>
          </a:p>
          <a:p>
            <a:r>
              <a:rPr lang="en-US" baseline="0" dirty="0" smtClean="0"/>
              <a:t>FAR &lt;1 in 200K</a:t>
            </a:r>
          </a:p>
          <a:p>
            <a:endParaRPr lang="en-US" dirty="0" smtClean="0"/>
          </a:p>
          <a:p>
            <a:r>
              <a:rPr lang="en-US" dirty="0" smtClean="0"/>
              <a:t> – if you want more information on the astrophysics</a:t>
            </a:r>
            <a:r>
              <a:rPr lang="en-US" baseline="0" dirty="0" smtClean="0"/>
              <a:t> behind these signals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8B3ED-829C-0E4F-AA7C-9DC37D28A21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88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Seven stages of isolation!</a:t>
            </a:r>
          </a:p>
          <a:p>
            <a:r>
              <a:rPr lang="en-US" dirty="0" smtClean="0"/>
              <a:t>Betsy and Travis will go into the details</a:t>
            </a:r>
            <a:r>
              <a:rPr lang="en-US" baseline="0" dirty="0" smtClean="0"/>
              <a:t> of the mirror suspension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Still this is a noisy environment for the mirrors!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take a look at some noise sources.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8B3ED-829C-0E4F-AA7C-9DC37D28A21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96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CSIRO coated</a:t>
            </a:r>
            <a:r>
              <a:rPr lang="en-US" baseline="0" dirty="0" smtClean="0"/>
              <a:t> 5 of the </a:t>
            </a:r>
            <a:r>
              <a:rPr lang="en-US" dirty="0" smtClean="0"/>
              <a:t>7 types of Core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8B3ED-829C-0E4F-AA7C-9DC37D28A21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91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2BE5A7-0AF9-3940-A9C2-B6A497423D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78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LIGO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CB82F-025E-FA4B-A972-E2A194BD83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50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LIGO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1FE46-8B75-5C40-BB17-5E29B3580C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5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LIGO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467C6-506A-4247-B5EE-1836E91ED7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31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LIGO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778AA-DC7A-CA4E-A9D6-B465FAC7B8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0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LIGO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4B77E-E3F8-FC4B-A79E-BD898438EC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2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LIGO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E2894-AA97-944E-862E-8729DE8639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0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LIGO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A7E1C-889C-C84F-8349-27683E761A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9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LIGO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159DE-7BA6-A747-A541-20C374A1D0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4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LIGO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4528CB-44AE-5046-8BBC-F552759B22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4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LIGO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5CCEE-CA65-F748-87A1-14A0328905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LIGO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692F3-B607-1C43-AD5F-209709D27D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54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</a:defRPr>
            </a:lvl1pPr>
          </a:lstStyle>
          <a:p>
            <a:r>
              <a:rPr lang="en-US" smtClean="0"/>
              <a:t>LIGO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6F7496E6-BC4C-2E4E-A85E-8D8DC93555B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62000" y="6215069"/>
            <a:ext cx="10342575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Helvetica" charset="0"/>
              </a:rPr>
              <a:t>LIGO-</a:t>
            </a:r>
            <a:r>
              <a:rPr lang="en-US" sz="1200" dirty="0" smtClean="0">
                <a:solidFill>
                  <a:schemeClr val="tx2"/>
                </a:solidFill>
                <a:latin typeface="Helvetica" charset="0"/>
              </a:rPr>
              <a:t>G1600326-v1</a:t>
            </a:r>
            <a:r>
              <a:rPr lang="en-US" sz="1400" dirty="0">
                <a:solidFill>
                  <a:schemeClr val="tx2"/>
                </a:solidFill>
                <a:latin typeface="Helvetica" charset="0"/>
              </a:rPr>
              <a:t>		                                                                                                               				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3716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86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Photo Editor Photo" r:id="rId14" imgW="4409524" imgH="3219899" progId="MSPhotoEd.3">
                  <p:embed/>
                </p:oleObj>
              </mc:Choice>
              <mc:Fallback>
                <p:oleObj name="Photo Editor Photo" r:id="rId14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mediaassets.caltech.edu/gwav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assets.caltech.edu/gwave" TargetMode="External"/><Relationship Id="rId4" Type="http://schemas.openxmlformats.org/officeDocument/2006/relationships/hyperlink" Target="https://losc-dev.ligo.org/links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5867400" cy="1143000"/>
          </a:xfrm>
        </p:spPr>
        <p:txBody>
          <a:bodyPr/>
          <a:lstStyle/>
          <a:p>
            <a:r>
              <a:rPr lang="en-US" dirty="0" smtClean="0"/>
              <a:t>Inside LIGO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78AA-DC7A-CA4E-A9D6-B465FAC7B88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457200" y="5410200"/>
            <a:ext cx="7924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Monotype Sorts" charset="0"/>
              <a:buNone/>
            </a:pPr>
            <a:r>
              <a:rPr lang="en-US" dirty="0" smtClean="0"/>
              <a:t>Betsy Weaver, GariLynn </a:t>
            </a:r>
            <a:r>
              <a:rPr lang="en-US" dirty="0" err="1" smtClean="0"/>
              <a:t>Billingsely</a:t>
            </a:r>
            <a:r>
              <a:rPr lang="en-US" dirty="0" smtClean="0"/>
              <a:t> and Travis </a:t>
            </a:r>
            <a:r>
              <a:rPr lang="en-US" dirty="0" err="1" smtClean="0"/>
              <a:t>Sadecki</a:t>
            </a:r>
            <a:endParaRPr lang="en-US" dirty="0" smtClean="0"/>
          </a:p>
          <a:p>
            <a:pPr marL="0" indent="0" algn="ctr">
              <a:buFont typeface="Monotype Sorts" charset="0"/>
              <a:buNone/>
            </a:pPr>
            <a:r>
              <a:rPr lang="en-US" dirty="0" smtClean="0"/>
              <a:t> 2016 – 02 – 23 at CSIRO, </a:t>
            </a:r>
            <a:r>
              <a:rPr lang="en-US" dirty="0" err="1" smtClean="0"/>
              <a:t>Lindfield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47800"/>
            <a:ext cx="7239000" cy="40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62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compensation plate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260" r="36645" b="-5260"/>
          <a:stretch/>
        </p:blipFill>
        <p:spPr>
          <a:xfrm>
            <a:off x="1600200" y="1280777"/>
            <a:ext cx="6324600" cy="528500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78AA-DC7A-CA4E-A9D6-B465FAC7B88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61750" y="625749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904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620000" cy="1143000"/>
          </a:xfrm>
          <a:noFill/>
        </p:spPr>
        <p:txBody>
          <a:bodyPr/>
          <a:lstStyle/>
          <a:p>
            <a:r>
              <a:rPr lang="en-US" dirty="0" smtClean="0"/>
              <a:t>Arm Cavity Loss details:</a:t>
            </a:r>
            <a:br>
              <a:rPr lang="en-US" dirty="0" smtClean="0"/>
            </a:br>
            <a:r>
              <a:rPr lang="en-US" dirty="0"/>
              <a:t>R</a:t>
            </a:r>
            <a:r>
              <a:rPr lang="en-US" dirty="0" smtClean="0"/>
              <a:t>esults are within budget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9493088"/>
              </p:ext>
            </p:extLst>
          </p:nvPr>
        </p:nvGraphicFramePr>
        <p:xfrm>
          <a:off x="304800" y="1676400"/>
          <a:ext cx="8534400" cy="3931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5600"/>
                <a:gridCol w="1752600"/>
                <a:gridCol w="3886200"/>
              </a:tblGrid>
              <a:tr h="914400">
                <a:tc>
                  <a:txBody>
                    <a:bodyPr/>
                    <a:lstStyle/>
                    <a:p>
                      <a:r>
                        <a:rPr lang="en-US" dirty="0" smtClean="0"/>
                        <a:t>Round Trip Cavity </a:t>
                      </a:r>
                      <a:r>
                        <a:rPr lang="en-US" dirty="0" smtClean="0"/>
                        <a:t>loss </a:t>
                      </a:r>
                      <a:r>
                        <a:rPr lang="en-US" dirty="0" smtClean="0"/>
                        <a:t>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2 </a:t>
                      </a:r>
                      <a:r>
                        <a:rPr lang="en-US" dirty="0" smtClean="0"/>
                        <a:t>surfaces (ppm)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Budget</a:t>
                      </a:r>
                      <a:r>
                        <a:rPr lang="en-US" baseline="0" dirty="0" smtClean="0"/>
                        <a:t> based on specs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(ppm)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Actuals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2013 </a:t>
                      </a:r>
                      <a:br>
                        <a:rPr lang="en-US" dirty="0" smtClean="0"/>
                      </a:br>
                      <a:r>
                        <a:rPr lang="en-US" sz="1200" dirty="0" smtClean="0"/>
                        <a:t>based on average of completed pieces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(ppm)</a:t>
                      </a:r>
                      <a:endParaRPr lang="en-US" dirty="0"/>
                    </a:p>
                  </a:txBody>
                  <a:tcPr/>
                </a:tc>
              </a:tr>
              <a:tr h="628484">
                <a:tc>
                  <a:txBody>
                    <a:bodyPr/>
                    <a:lstStyle/>
                    <a:p>
                      <a:r>
                        <a:rPr lang="en-US" dirty="0" smtClean="0"/>
                        <a:t>Microroughness</a:t>
                      </a:r>
                      <a:r>
                        <a:rPr lang="en-US" baseline="0" dirty="0" smtClean="0"/>
                        <a:t> scatter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(&gt;1/mm)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4.4; 2.2 Per </a:t>
                      </a:r>
                      <a:r>
                        <a:rPr lang="en-US" baseline="0" dirty="0" smtClean="0"/>
                        <a:t>mirror</a:t>
                      </a:r>
                      <a:endParaRPr lang="en-US" dirty="0"/>
                    </a:p>
                  </a:txBody>
                  <a:tcPr/>
                </a:tc>
              </a:tr>
              <a:tr h="628484">
                <a:tc>
                  <a:txBody>
                    <a:bodyPr/>
                    <a:lstStyle/>
                    <a:p>
                      <a:r>
                        <a:rPr lang="en-US" dirty="0" smtClean="0"/>
                        <a:t>Defects (Polish, Coating, Contamination)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20;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10 per mirror 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includes </a:t>
                      </a:r>
                      <a:r>
                        <a:rPr lang="en-US" dirty="0" smtClean="0"/>
                        <a:t>polish and coating</a:t>
                      </a:r>
                      <a:endParaRPr lang="en-US" dirty="0"/>
                    </a:p>
                  </a:txBody>
                  <a:tcPr/>
                </a:tc>
              </a:tr>
              <a:tr h="359134">
                <a:tc>
                  <a:txBody>
                    <a:bodyPr/>
                    <a:lstStyle/>
                    <a:p>
                      <a:r>
                        <a:rPr lang="en-US" dirty="0" smtClean="0"/>
                        <a:t>Coating Absorption</a:t>
                      </a:r>
                      <a:r>
                        <a:rPr lang="en-US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*</a:t>
                      </a:r>
                      <a:endParaRPr lang="en-US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0.7; 0.36 per </a:t>
                      </a:r>
                      <a:r>
                        <a:rPr lang="en-US" dirty="0" smtClean="0"/>
                        <a:t>mirror</a:t>
                      </a:r>
                      <a:endParaRPr lang="en-US" dirty="0"/>
                    </a:p>
                  </a:txBody>
                  <a:tcPr/>
                </a:tc>
              </a:tr>
              <a:tr h="62848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</a:rPr>
                        <a:t>Surface Figure Error &amp; Diffraction</a:t>
                      </a:r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16.2 </a:t>
                      </a:r>
                    </a:p>
                  </a:txBody>
                  <a:tcPr/>
                </a:tc>
              </a:tr>
              <a:tr h="359134">
                <a:tc>
                  <a:txBody>
                    <a:bodyPr/>
                    <a:lstStyle/>
                    <a:p>
                      <a:r>
                        <a:rPr lang="en-US" dirty="0" smtClean="0"/>
                        <a:t>ETM Transmission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4.2 </a:t>
                      </a:r>
                      <a:endParaRPr lang="en-US" dirty="0"/>
                    </a:p>
                  </a:txBody>
                  <a:tcPr/>
                </a:tc>
              </a:tr>
              <a:tr h="359134">
                <a:tc>
                  <a:txBody>
                    <a:bodyPr/>
                    <a:lstStyle/>
                    <a:p>
                      <a:r>
                        <a:rPr lang="en-US" dirty="0" smtClean="0"/>
                        <a:t>Total ( required &lt; 75 ppm)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114FFB"/>
                          </a:solidFill>
                        </a:rPr>
                        <a:t>45.5</a:t>
                      </a:r>
                      <a:endParaRPr lang="en-US" dirty="0">
                        <a:solidFill>
                          <a:srgbClr val="114FFB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3DB4C7-CFEC-3D47-A9D9-7ACD4F9DDCEA}" type="slidenum">
              <a:rPr lang="en-US" smtClean="0"/>
              <a:pPr>
                <a:defRPr/>
              </a:pPr>
              <a:t>11</a:t>
            </a:fld>
            <a:endParaRPr lang="en-US" sz="1400" i="0" dirty="0"/>
          </a:p>
        </p:txBody>
      </p:sp>
    </p:spTree>
    <p:extLst>
      <p:ext uri="{BB962C8B-B14F-4D97-AF65-F5344CB8AC3E}">
        <p14:creationId xmlns:p14="http://schemas.microsoft.com/office/powerpoint/2010/main" val="408452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Arm Cavity Loss Cartoon</a:t>
            </a:r>
            <a:br>
              <a:rPr lang="en-US" dirty="0" smtClean="0"/>
            </a:br>
            <a:r>
              <a:rPr lang="en-US" sz="2000" dirty="0" smtClean="0"/>
              <a:t>Hanford Y 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3DB4C7-CFEC-3D47-A9D9-7ACD4F9DDCEA}" type="slidenum">
              <a:rPr lang="en-US" smtClean="0"/>
              <a:pPr>
                <a:defRPr/>
              </a:pPr>
              <a:t>12</a:t>
            </a:fld>
            <a:endParaRPr lang="en-US" sz="1400" i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8963" b="189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92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5029200" cy="4419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Fused silica substrates</a:t>
            </a:r>
          </a:p>
          <a:p>
            <a:pPr lvl="1"/>
            <a:r>
              <a:rPr lang="en-US" dirty="0" smtClean="0"/>
              <a:t>Low OH Fused silica used for in-cavity optics:</a:t>
            </a:r>
          </a:p>
          <a:p>
            <a:pPr lvl="2"/>
            <a:r>
              <a:rPr lang="en-US" dirty="0" smtClean="0"/>
              <a:t>Beam </a:t>
            </a:r>
            <a:r>
              <a:rPr lang="en-US" dirty="0" smtClean="0"/>
              <a:t>Splitter</a:t>
            </a:r>
          </a:p>
          <a:p>
            <a:pPr lvl="2"/>
            <a:r>
              <a:rPr lang="en-US" dirty="0" smtClean="0"/>
              <a:t>Compensation Plate</a:t>
            </a:r>
            <a:endParaRPr lang="en-US" dirty="0" smtClean="0"/>
          </a:p>
          <a:p>
            <a:pPr lvl="2"/>
            <a:r>
              <a:rPr lang="en-US" dirty="0" smtClean="0"/>
              <a:t>Input Test Mass</a:t>
            </a:r>
          </a:p>
          <a:p>
            <a:r>
              <a:rPr lang="en-US" dirty="0" smtClean="0"/>
              <a:t>Two step polish:</a:t>
            </a:r>
          </a:p>
          <a:p>
            <a:pPr lvl="1"/>
            <a:r>
              <a:rPr lang="en-US" dirty="0" err="1" smtClean="0"/>
              <a:t>Superpolish</a:t>
            </a:r>
            <a:r>
              <a:rPr lang="en-US" dirty="0"/>
              <a:t>:</a:t>
            </a:r>
            <a:r>
              <a:rPr lang="en-US" dirty="0" smtClean="0"/>
              <a:t> ~1 </a:t>
            </a:r>
            <a:r>
              <a:rPr lang="en-US" dirty="0" err="1" smtClean="0"/>
              <a:t>Å</a:t>
            </a:r>
            <a:r>
              <a:rPr lang="en-US" dirty="0" smtClean="0"/>
              <a:t> microroughness, within 100nm of figure</a:t>
            </a:r>
          </a:p>
          <a:p>
            <a:pPr lvl="1"/>
            <a:r>
              <a:rPr lang="en-US" dirty="0" smtClean="0"/>
              <a:t>Ion Beam Figuring: Corrects figure, maintains microroughness</a:t>
            </a:r>
          </a:p>
          <a:p>
            <a:r>
              <a:rPr lang="en-US" dirty="0" smtClean="0"/>
              <a:t>Ion Beam sputtered coating</a:t>
            </a:r>
          </a:p>
          <a:p>
            <a:pPr lvl="1"/>
            <a:r>
              <a:rPr lang="en-US" dirty="0" smtClean="0"/>
              <a:t>Coating performance at multiple wavelengths to support control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3DB4C7-CFEC-3D47-A9D9-7ACD4F9DDCEA}" type="slidenum">
              <a:rPr lang="en-US" smtClean="0"/>
              <a:pPr>
                <a:defRPr/>
              </a:pPr>
              <a:t>13</a:t>
            </a:fld>
            <a:endParaRPr lang="en-US" sz="1400" i="0"/>
          </a:p>
        </p:txBody>
      </p:sp>
      <p:pic>
        <p:nvPicPr>
          <p:cNvPr id="5" name="Picture 4" descr="ITM0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9336" y="1864171"/>
            <a:ext cx="3124200" cy="3381097"/>
          </a:xfrm>
          <a:prstGeom prst="rect">
            <a:avLst/>
          </a:prstGeom>
          <a:noFill/>
          <a:ln w="1905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 contourW="12700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3612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086600" cy="1143000"/>
          </a:xfrm>
        </p:spPr>
        <p:txBody>
          <a:bodyPr/>
          <a:lstStyle/>
          <a:p>
            <a:r>
              <a:rPr lang="en-US" dirty="0" smtClean="0"/>
              <a:t>Metrology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3DB4C7-CFEC-3D47-A9D9-7ACD4F9DDCEA}" type="slidenum">
              <a:rPr lang="en-US" smtClean="0"/>
              <a:pPr>
                <a:defRPr/>
              </a:pPr>
              <a:t>14</a:t>
            </a:fld>
            <a:endParaRPr lang="en-US" sz="1400" i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0" y="1676400"/>
            <a:ext cx="4038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Helvetica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Helvetica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Zygo full aperture interferometer </a:t>
            </a:r>
            <a:r>
              <a:rPr lang="en-US" sz="1800" dirty="0" smtClean="0"/>
              <a:t> </a:t>
            </a:r>
            <a:r>
              <a:rPr lang="en-US" sz="1800" dirty="0" smtClean="0"/>
              <a:t>installed </a:t>
            </a:r>
            <a:r>
              <a:rPr lang="en-US" sz="1800" dirty="0" smtClean="0"/>
              <a:t>at </a:t>
            </a:r>
            <a:r>
              <a:rPr lang="en-US" sz="1800" dirty="0" smtClean="0"/>
              <a:t>Caltech</a:t>
            </a:r>
          </a:p>
          <a:p>
            <a:r>
              <a:rPr lang="en-US" sz="1800" dirty="0" smtClean="0"/>
              <a:t>The </a:t>
            </a:r>
            <a:r>
              <a:rPr lang="en-US" sz="1800" dirty="0" smtClean="0"/>
              <a:t>instrument and environment are quite stable, showing a uniform noise floor of 0.1 to 0.15 nm rms.</a:t>
            </a:r>
          </a:p>
          <a:p>
            <a:pPr lvl="1"/>
            <a:r>
              <a:rPr lang="en-US" sz="1800" dirty="0" smtClean="0"/>
              <a:t>Polishing requirement</a:t>
            </a:r>
            <a:br>
              <a:rPr lang="en-US" sz="1800" dirty="0" smtClean="0"/>
            </a:br>
            <a:r>
              <a:rPr lang="en-US" sz="1800" dirty="0" smtClean="0"/>
              <a:t> is 0.3 nm </a:t>
            </a:r>
            <a:r>
              <a:rPr lang="en-US" sz="1800" dirty="0" err="1" smtClean="0"/>
              <a:t>rms</a:t>
            </a:r>
            <a:endParaRPr lang="en-US" sz="1800" dirty="0" smtClean="0"/>
          </a:p>
          <a:p>
            <a:pPr lvl="1"/>
            <a:r>
              <a:rPr lang="en-US" sz="1800" dirty="0" smtClean="0"/>
              <a:t>Vendor reports some surfaces at 0.08 nm </a:t>
            </a:r>
            <a:r>
              <a:rPr lang="en-US" sz="1800" dirty="0" err="1" smtClean="0"/>
              <a:t>rms</a:t>
            </a:r>
            <a:endParaRPr lang="en-US" sz="1800" dirty="0" smtClean="0"/>
          </a:p>
          <a:p>
            <a:r>
              <a:rPr lang="en-US" sz="1800" dirty="0" smtClean="0"/>
              <a:t>Good agreement with</a:t>
            </a:r>
            <a:br>
              <a:rPr lang="en-US" sz="1800" dirty="0" smtClean="0"/>
            </a:br>
            <a:r>
              <a:rPr lang="en-US" sz="1800" dirty="0" smtClean="0"/>
              <a:t>Polishing vendor</a:t>
            </a:r>
            <a:br>
              <a:rPr lang="en-US" sz="1800" dirty="0" smtClean="0"/>
            </a:br>
            <a:r>
              <a:rPr lang="en-US" sz="1800" dirty="0" smtClean="0"/>
              <a:t>measurements</a:t>
            </a:r>
          </a:p>
        </p:txBody>
      </p:sp>
      <p:pic>
        <p:nvPicPr>
          <p:cNvPr id="11" name="Picture 10" descr="DSC_00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676400"/>
            <a:ext cx="4469587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5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Figure, as polished</a:t>
            </a:r>
            <a:br>
              <a:rPr lang="en-US" dirty="0" smtClean="0"/>
            </a:br>
            <a:r>
              <a:rPr lang="en-US" dirty="0" smtClean="0"/>
              <a:t>Tilt, Power and Astigmatism removed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78AA-DC7A-CA4E-A9D6-B465FAC7B88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605"/>
          <a:stretch/>
        </p:blipFill>
        <p:spPr>
          <a:xfrm>
            <a:off x="838200" y="1420269"/>
            <a:ext cx="7620000" cy="486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46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Figure, before and after coating</a:t>
            </a:r>
            <a:br>
              <a:rPr lang="en-US" dirty="0" smtClean="0"/>
            </a:br>
            <a:r>
              <a:rPr lang="en-US" dirty="0" smtClean="0"/>
              <a:t>measured on different instruments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3DB4C7-CFEC-3D47-A9D9-7ACD4F9DDCEA}" type="slidenum">
              <a:rPr lang="en-US" smtClean="0"/>
              <a:pPr>
                <a:defRPr/>
              </a:pPr>
              <a:t>16</a:t>
            </a:fld>
            <a:endParaRPr lang="en-US" sz="1400" i="0"/>
          </a:p>
        </p:txBody>
      </p:sp>
      <p:pic>
        <p:nvPicPr>
          <p:cNvPr id="8" name="Picture 7" descr="CompareBS02afterCoating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" r="2025" b="20112"/>
          <a:stretch/>
        </p:blipFill>
        <p:spPr>
          <a:xfrm>
            <a:off x="-152400" y="2971800"/>
            <a:ext cx="9132746" cy="3208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286000"/>
            <a:ext cx="411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LIGO measurement after coating by CSIRO</a:t>
            </a:r>
          </a:p>
          <a:p>
            <a:pPr algn="ctr"/>
            <a:r>
              <a:rPr lang="en-US" sz="1600" dirty="0" smtClean="0"/>
              <a:t> 9.8 nm PV 1.6 nm </a:t>
            </a:r>
            <a:r>
              <a:rPr lang="en-US" sz="1600" dirty="0" err="1" smtClean="0"/>
              <a:t>rms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0" y="2286000"/>
            <a:ext cx="381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Polisher (</a:t>
            </a:r>
            <a:r>
              <a:rPr lang="en-US" sz="1600" dirty="0" err="1" smtClean="0"/>
              <a:t>Zygo</a:t>
            </a:r>
            <a:r>
              <a:rPr lang="en-US" sz="1600" dirty="0" smtClean="0"/>
              <a:t> EPO) measurement</a:t>
            </a:r>
          </a:p>
          <a:p>
            <a:pPr algn="ctr"/>
            <a:r>
              <a:rPr lang="en-US" sz="1600" dirty="0" smtClean="0"/>
              <a:t> 11.4 nm PV 1.7 nm </a:t>
            </a:r>
            <a:r>
              <a:rPr lang="en-US" sz="1600" dirty="0" err="1" smtClean="0"/>
              <a:t>rms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1600200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Same </a:t>
            </a:r>
            <a:r>
              <a:rPr lang="en-US" sz="2000" dirty="0" smtClean="0"/>
              <a:t>diameter, </a:t>
            </a:r>
            <a:r>
              <a:rPr lang="en-US" sz="2000" dirty="0"/>
              <a:t>same color scale</a:t>
            </a:r>
          </a:p>
        </p:txBody>
      </p:sp>
    </p:spTree>
    <p:extLst>
      <p:ext uri="{BB962C8B-B14F-4D97-AF65-F5344CB8AC3E}">
        <p14:creationId xmlns:p14="http://schemas.microsoft.com/office/powerpoint/2010/main" val="233646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9100"/>
            <a:ext cx="9144000" cy="3478696"/>
          </a:xfrm>
          <a:prstGeom prst="rect">
            <a:avLst/>
          </a:prstGeom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40BC-2AA1-2A46-832A-B86BCED46DC3}" type="slidenum">
              <a:rPr lang="en-US"/>
              <a:pPr/>
              <a:t>2</a:t>
            </a:fld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6400800" cy="1143000"/>
          </a:xfrm>
        </p:spPr>
        <p:txBody>
          <a:bodyPr/>
          <a:lstStyle/>
          <a:p>
            <a:r>
              <a:rPr lang="en-US" dirty="0" smtClean="0"/>
              <a:t>The Discovery</a:t>
            </a:r>
            <a:br>
              <a:rPr lang="en-US" dirty="0" smtClean="0"/>
            </a:br>
            <a:endParaRPr lang="en-US" sz="1800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0"/>
            <a:ext cx="7924800" cy="914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See also  </a:t>
            </a:r>
            <a:r>
              <a:rPr lang="en-US" dirty="0">
                <a:hlinkClick r:id="rId4"/>
              </a:rPr>
              <a:t>http://mediaassets.caltech.edu/gwave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51349" y="6065862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97" r="649"/>
          <a:stretch/>
        </p:blipFill>
        <p:spPr>
          <a:xfrm>
            <a:off x="0" y="0"/>
            <a:ext cx="9144000" cy="689698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78AA-DC7A-CA4E-A9D6-B465FAC7B8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9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" y="0"/>
            <a:ext cx="8781190" cy="5943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78AA-DC7A-CA4E-A9D6-B465FAC7B88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5486400"/>
            <a:ext cx="8001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hlinkClick r:id="rId3"/>
            </a:endParaRPr>
          </a:p>
          <a:p>
            <a:pPr algn="ctr"/>
            <a:r>
              <a:rPr lang="en-US" sz="1400" dirty="0" smtClean="0">
                <a:hlinkClick r:id="rId4"/>
              </a:rPr>
              <a:t>https</a:t>
            </a:r>
            <a:r>
              <a:rPr lang="en-US" sz="1400" dirty="0">
                <a:hlinkClick r:id="rId4"/>
              </a:rPr>
              <a:t>://losc-dev.ligo.org/links</a:t>
            </a:r>
            <a:r>
              <a:rPr lang="en-US" sz="1400" dirty="0" smtClean="0">
                <a:hlinkClick r:id="rId4"/>
              </a:rPr>
              <a:t>/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254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Mirrors that </a:t>
            </a:r>
            <a:r>
              <a:rPr lang="en-US" dirty="0" smtClean="0"/>
              <a:t>float in </a:t>
            </a:r>
            <a:r>
              <a:rPr lang="en-US" dirty="0" smtClean="0"/>
              <a:t>space?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4746" b="4746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78AA-DC7A-CA4E-A9D6-B465FAC7B8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22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133600"/>
            <a:ext cx="4354734" cy="3916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close approximation </a:t>
            </a:r>
            <a:r>
              <a:rPr lang="en-US" smtClean="0"/>
              <a:t>of floating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78AA-DC7A-CA4E-A9D6-B465FAC7B88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105400" y="1600200"/>
            <a:ext cx="3733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active</a:t>
            </a:r>
            <a:r>
              <a:rPr lang="en-US" sz="1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isolation</a:t>
            </a:r>
            <a:r>
              <a:rPr lang="en-US" sz="1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platform</a:t>
            </a:r>
            <a:r>
              <a:rPr lang="en-US" sz="1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 (2 stages of isolation)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480175" y="4419600"/>
            <a:ext cx="26638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quadruple</a:t>
            </a:r>
            <a:r>
              <a:rPr lang="en-US" sz="1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pendulum</a:t>
            </a:r>
            <a:r>
              <a:rPr lang="en-US" sz="1400" dirty="0">
                <a:solidFill>
                  <a:schemeClr val="tx2"/>
                </a:solidFill>
                <a:latin typeface="Arial" charset="0"/>
              </a:rPr>
              <a:t> (</a:t>
            </a: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four</a:t>
            </a:r>
            <a:r>
              <a:rPr lang="en-US" sz="1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stages</a:t>
            </a:r>
            <a:r>
              <a:rPr lang="en-US" sz="1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of</a:t>
            </a:r>
            <a:r>
              <a:rPr lang="en-US" sz="1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isolation</a:t>
            </a:r>
            <a:r>
              <a:rPr lang="en-US" sz="1400" dirty="0">
                <a:solidFill>
                  <a:schemeClr val="tx2"/>
                </a:solidFill>
                <a:latin typeface="Arial" charset="0"/>
              </a:rPr>
              <a:t>) </a:t>
            </a: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with</a:t>
            </a:r>
            <a:r>
              <a:rPr lang="en-US" sz="1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monolithic</a:t>
            </a:r>
            <a:r>
              <a:rPr lang="en-US" sz="1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silica</a:t>
            </a:r>
            <a:r>
              <a:rPr lang="en-US" sz="1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final</a:t>
            </a:r>
            <a:r>
              <a:rPr lang="en-US" sz="1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stage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04800" y="2743200"/>
            <a:ext cx="2584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hydraulic external pre-isolator (HEPI)   (one stage of isolation)</a:t>
            </a:r>
          </a:p>
        </p:txBody>
      </p:sp>
    </p:spTree>
    <p:extLst>
      <p:ext uri="{BB962C8B-B14F-4D97-AF65-F5344CB8AC3E}">
        <p14:creationId xmlns:p14="http://schemas.microsoft.com/office/powerpoint/2010/main" val="324136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summary</a:t>
            </a:r>
            <a:br>
              <a:rPr lang="en-US" dirty="0" smtClean="0"/>
            </a:br>
            <a:r>
              <a:rPr lang="en-US" dirty="0" smtClean="0"/>
              <a:t>Coatings are key!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4" r="688"/>
          <a:stretch/>
        </p:blipFill>
        <p:spPr>
          <a:xfrm>
            <a:off x="76200" y="1600200"/>
            <a:ext cx="5173908" cy="4114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78AA-DC7A-CA4E-A9D6-B465FAC7B88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57800" y="2362200"/>
            <a:ext cx="33243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  <a:ea typeface="ＭＳ Ｐゴシック" charset="-128"/>
                <a:cs typeface="ＭＳ Ｐゴシック" charset="-128"/>
              </a:rPr>
              <a:t>Limiting noise sources at 40 Hz: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+mn-lt"/>
                <a:ea typeface="ＭＳ Ｐゴシック" charset="-128"/>
                <a:cs typeface="ＭＳ Ｐゴシック" charset="-128"/>
              </a:rPr>
              <a:t>Quantum noise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>
                <a:latin typeface="+mn-lt"/>
                <a:ea typeface="ＭＳ Ｐゴシック" charset="-128"/>
                <a:cs typeface="ＭＳ Ｐゴシック" charset="-128"/>
              </a:rPr>
              <a:t>Shot Noise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>
                <a:latin typeface="+mn-lt"/>
                <a:ea typeface="ＭＳ Ｐゴシック" charset="-128"/>
                <a:cs typeface="ＭＳ Ｐゴシック" charset="-128"/>
              </a:rPr>
              <a:t>Radiation Pressure</a:t>
            </a:r>
            <a:endParaRPr lang="en-US" sz="180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Coating Brownian noise</a:t>
            </a:r>
          </a:p>
        </p:txBody>
      </p:sp>
    </p:spTree>
    <p:extLst>
      <p:ext uri="{BB962C8B-B14F-4D97-AF65-F5344CB8AC3E}">
        <p14:creationId xmlns:p14="http://schemas.microsoft.com/office/powerpoint/2010/main" val="2394011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Optics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t="4288" b="4288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78AA-DC7A-CA4E-A9D6-B465FAC7B88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457200" y="1828800"/>
            <a:ext cx="3886200" cy="1828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04800" y="5029200"/>
            <a:ext cx="2514600" cy="12192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305800" y="4343400"/>
            <a:ext cx="76200" cy="533400"/>
          </a:xfrm>
          <a:prstGeom prst="rect">
            <a:avLst/>
          </a:prstGeom>
          <a:solidFill>
            <a:srgbClr val="96FF21"/>
          </a:solidFill>
          <a:ln w="98425" cap="flat" cmpd="sng" algn="ctr">
            <a:solidFill>
              <a:srgbClr val="96FF2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953000" y="1828800"/>
            <a:ext cx="533400" cy="76200"/>
          </a:xfrm>
          <a:prstGeom prst="rect">
            <a:avLst/>
          </a:prstGeom>
          <a:solidFill>
            <a:srgbClr val="96FF21"/>
          </a:solidFill>
          <a:ln w="98425" cap="flat" cmpd="sng" algn="ctr">
            <a:solidFill>
              <a:srgbClr val="96FF2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1752600"/>
            <a:ext cx="121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 Rounded MT Bold"/>
                <a:cs typeface="Arial Rounded MT Bold"/>
              </a:rPr>
              <a:t>ERM 26 kg</a:t>
            </a:r>
            <a:endParaRPr lang="en-US" sz="1050" dirty="0">
              <a:latin typeface="Arial Rounded MT Bold"/>
              <a:cs typeface="Arial Rounded MT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5824" y="2057400"/>
            <a:ext cx="4571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 Rounded MT Bold"/>
                <a:cs typeface="Arial Rounded MT Bold"/>
              </a:rPr>
              <a:t>ETM</a:t>
            </a:r>
            <a:endParaRPr lang="en-US" sz="10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90270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340 mm ⌀, 200 mm thick </a:t>
            </a:r>
            <a:br>
              <a:rPr lang="en-US" dirty="0" smtClean="0"/>
            </a:br>
            <a:r>
              <a:rPr lang="en-US" dirty="0" smtClean="0"/>
              <a:t>40 Kg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78AA-DC7A-CA4E-A9D6-B465FAC7B88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moz-screensh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0"/>
            <a:ext cx="5715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aLIGO F0900040-v1.potx</Template>
  <TotalTime>8160</TotalTime>
  <Words>544</Words>
  <Application>Microsoft Macintosh PowerPoint</Application>
  <PresentationFormat>On-screen Show (4:3)</PresentationFormat>
  <Paragraphs>125</Paragraphs>
  <Slides>16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Default Design</vt:lpstr>
      <vt:lpstr>Photo Editor Photo</vt:lpstr>
      <vt:lpstr>Inside LIGO</vt:lpstr>
      <vt:lpstr>The Discovery </vt:lpstr>
      <vt:lpstr>PowerPoint Presentation</vt:lpstr>
      <vt:lpstr>PowerPoint Presentation</vt:lpstr>
      <vt:lpstr>Mirrors that float in space?</vt:lpstr>
      <vt:lpstr>A close approximation of floating</vt:lpstr>
      <vt:lpstr>Noise summary Coatings are key!</vt:lpstr>
      <vt:lpstr>Core Optics</vt:lpstr>
      <vt:lpstr>340 mm ⌀, 200 mm thick  40 Kg</vt:lpstr>
      <vt:lpstr>What is a compensation plate</vt:lpstr>
      <vt:lpstr>Arm Cavity Loss details: Results are within budget</vt:lpstr>
      <vt:lpstr>Arm Cavity Loss Cartoon Hanford Y arm</vt:lpstr>
      <vt:lpstr>Design approach</vt:lpstr>
      <vt:lpstr>Metrology</vt:lpstr>
      <vt:lpstr>Figure, as polished Tilt, Power and Astigmatism removed</vt:lpstr>
      <vt:lpstr>Figure, before and after coating measured on different instruments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sanders</dc:creator>
  <cp:lastModifiedBy>GariLynn Billingsley</cp:lastModifiedBy>
  <cp:revision>50</cp:revision>
  <cp:lastPrinted>1999-10-01T21:59:04Z</cp:lastPrinted>
  <dcterms:created xsi:type="dcterms:W3CDTF">1999-10-05T15:28:02Z</dcterms:created>
  <dcterms:modified xsi:type="dcterms:W3CDTF">2016-02-23T02:01:40Z</dcterms:modified>
</cp:coreProperties>
</file>