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72" r:id="rId10"/>
    <p:sldId id="273" r:id="rId11"/>
    <p:sldId id="275" r:id="rId12"/>
    <p:sldId id="276" r:id="rId13"/>
    <p:sldId id="264" r:id="rId14"/>
    <p:sldId id="274" r:id="rId15"/>
    <p:sldId id="277" r:id="rId16"/>
    <p:sldId id="265" r:id="rId17"/>
    <p:sldId id="278" r:id="rId18"/>
    <p:sldId id="266" r:id="rId19"/>
    <p:sldId id="283" r:id="rId20"/>
    <p:sldId id="280" r:id="rId21"/>
    <p:sldId id="279" r:id="rId22"/>
    <p:sldId id="284" r:id="rId23"/>
    <p:sldId id="268" r:id="rId24"/>
    <p:sldId id="281" r:id="rId25"/>
    <p:sldId id="270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image" Target="../media/image8.emf"/><Relationship Id="rId2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4334B9-FD57-7440-AA9D-1894B2BE5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1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5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1FED220-92E2-1A47-9DC6-6762E335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5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B70890-BE93-B34A-9DD0-A8031768B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84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BC0461-1B3B-074D-9FC0-CAE190BFE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6884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718B4C-9537-C849-9F12-45D9F3F4D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139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77724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37E585-CBD1-694D-A9B0-1734018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013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EA6B33-FFCE-3C4E-A365-94BF0DF80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791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7BDB98-CE13-724F-B173-2B5EF5301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361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8EAA8C-EBC6-654C-A67F-C1EE42850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5988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1543FA-FFAE-D644-B893-5B53393C2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1342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454CA-302B-914C-A333-FE0961E71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768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030939-6A16-9A48-A592-0A1CC54D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376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A4CC7F-2E1B-C24A-B07F-9B641C5D4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2222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Feb 11,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1AC7E5-3920-CF44-858A-24858861C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3373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 smtClean="0">
                <a:solidFill>
                  <a:srgbClr val="0337C6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eigen*Talk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</a:defRPr>
            </a:lvl1pPr>
          </a:lstStyle>
          <a:p>
            <a:pPr>
              <a:defRPr/>
            </a:pPr>
            <a:fld id="{71B4F0C7-633C-F245-B41C-4C4A553D8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0" name="Picture 12" descr="AUbulle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3975"/>
            <a:ext cx="674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 userDrawn="1"/>
        </p:nvSpPr>
        <p:spPr bwMode="auto">
          <a:xfrm>
            <a:off x="0" y="6553200"/>
            <a:ext cx="1481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 smtClean="0">
                <a:solidFill>
                  <a:srgbClr val="0337C6"/>
                </a:solidFill>
              </a:rPr>
              <a:t>LIGO-</a:t>
            </a:r>
            <a:r>
              <a:rPr lang="is-IS" sz="1400" b="1" dirty="0" smtClean="0">
                <a:solidFill>
                  <a:srgbClr val="0337C6"/>
                </a:solidFill>
              </a:rPr>
              <a:t>G1600275</a:t>
            </a:r>
            <a:endParaRPr lang="en-US" dirty="0" smtClean="0">
              <a:solidFill>
                <a:srgbClr val="0337C6"/>
              </a:solidFill>
            </a:endParaRPr>
          </a:p>
        </p:txBody>
      </p:sp>
      <p:pic>
        <p:nvPicPr>
          <p:cNvPr id="1032" name="Picture 10" descr="lsc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8"/>
            <a:ext cx="1371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Straight Connector 10"/>
          <p:cNvCxnSpPr>
            <a:cxnSpLocks noChangeShapeType="1"/>
          </p:cNvCxnSpPr>
          <p:nvPr userDrawn="1"/>
        </p:nvCxnSpPr>
        <p:spPr bwMode="auto">
          <a:xfrm>
            <a:off x="0" y="838200"/>
            <a:ext cx="91440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Helvetica" charset="0"/>
        <a:buChar char="•"/>
        <a:defRPr sz="2400">
          <a:solidFill>
            <a:srgbClr val="022584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22584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2258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Helvetica" charset="0"/>
        <a:buChar char="•"/>
        <a:defRPr sz="1600">
          <a:solidFill>
            <a:srgbClr val="022584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600">
          <a:solidFill>
            <a:srgbClr val="022584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instein.phys.uwm.edu/" TargetMode="External"/><Relationship Id="rId3" Type="http://schemas.openxmlformats.org/officeDocument/2006/relationships/hyperlink" Target="http://www.ligo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file://localhost/Users/tzs/Movies/BinarySecondAnim320x256.mpg" TargetMode="External"/><Relationship Id="rId4" Type="http://schemas.openxmlformats.org/officeDocument/2006/relationships/video" Target="file://localhost/Users/tzs/Movies/BinarySecondAnim320x256.mpg" TargetMode="External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file://localhost/Users/tzs/Movies/BinaryFirstAnim320x256.mpg" TargetMode="External"/><Relationship Id="rId2" Type="http://schemas.openxmlformats.org/officeDocument/2006/relationships/video" Target="file://localhost/Users/tzs/Movies/BinaryFirstAnim320x256.m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17B653-56D9-3E47-90CA-35B9919D7077}" type="slidenum">
              <a:rPr lang="en-US" sz="1400">
                <a:latin typeface="Helvetica" charset="0"/>
              </a:rPr>
              <a:pPr/>
              <a:t>1</a:t>
            </a:fld>
            <a:endParaRPr lang="en-US" sz="1400">
              <a:latin typeface="Helvetica" charset="0"/>
            </a:endParaRPr>
          </a:p>
        </p:txBody>
      </p:sp>
      <p:pic>
        <p:nvPicPr>
          <p:cNvPr id="16387" name="Picture 6" descr="cgw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LIGO’s First Measurement of Gravitational Waves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A0B9FD"/>
                </a:solidFill>
                <a:latin typeface="Helvetica" charset="0"/>
                <a:ea typeface="ＭＳ Ｐゴシック" charset="0"/>
                <a:cs typeface="ＭＳ Ｐゴシック" charset="0"/>
              </a:rPr>
              <a:t>Tiffany Summerscales</a:t>
            </a:r>
          </a:p>
          <a:p>
            <a:r>
              <a:rPr lang="en-US">
                <a:solidFill>
                  <a:srgbClr val="A0B9FD"/>
                </a:solidFill>
                <a:latin typeface="Helvetica" charset="0"/>
                <a:ea typeface="ＭＳ Ｐゴシック" charset="0"/>
                <a:cs typeface="ＭＳ Ｐゴシック" charset="0"/>
              </a:rPr>
              <a:t>Andrews University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700713" y="6400800"/>
            <a:ext cx="344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Background picture from http://cgwp.gravity.psu.edu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iLIGO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Wingdings" charset="0"/>
              </a:rPr>
              <a:t> aLIGO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304800" y="4495800"/>
            <a:ext cx="7467600" cy="19812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Initial detectors (2002 – 2010)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Upgrades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Laser 4.5 W to 125 W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Mirrors 25 cm diameter, 10.7 kg to 34 cm, 40 kg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More sophisticated suspensions</a:t>
            </a: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56091A-A8FE-EA47-BAE6-229A77B13F5D}" type="slidenum">
              <a:rPr lang="en-US" sz="1400">
                <a:latin typeface="Helvetica" charset="0"/>
              </a:rPr>
              <a:pPr/>
              <a:t>10</a:t>
            </a:fld>
            <a:endParaRPr lang="en-US" sz="1400">
              <a:latin typeface="Helvetica" charset="0"/>
            </a:endParaRP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914400"/>
            <a:ext cx="50625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5410200" y="4264025"/>
            <a:ext cx="314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Class. Quantum. Grav. 29 (2012) 035003</a:t>
            </a:r>
          </a:p>
        </p:txBody>
      </p:sp>
      <p:pic>
        <p:nvPicPr>
          <p:cNvPr id="256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28713"/>
            <a:ext cx="40386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5"/>
          <p:cNvSpPr txBox="1">
            <a:spLocks noChangeArrowheads="1"/>
          </p:cNvSpPr>
          <p:nvPr/>
        </p:nvSpPr>
        <p:spPr bwMode="auto">
          <a:xfrm>
            <a:off x="990600" y="3733800"/>
            <a:ext cx="165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9DC1DAB-C30F-8241-8477-171FE91EC24F}" type="slidenum">
              <a:rPr lang="en-US" sz="1400">
                <a:latin typeface="Helvetica" charset="0"/>
              </a:rPr>
              <a:pPr/>
              <a:t>11</a:t>
            </a:fld>
            <a:endParaRPr lang="en-US" sz="1400">
              <a:latin typeface="Helvetica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iLIGO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Wingdings" charset="0"/>
              </a:rPr>
              <a:t> aLIGO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3" descr="C:\Documents and Settings\tiffany\My Documents\presentations\wwc\noise_src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863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057400"/>
            <a:ext cx="52244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2"/>
          <p:cNvSpPr txBox="1">
            <a:spLocks noChangeArrowheads="1"/>
          </p:cNvSpPr>
          <p:nvPr/>
        </p:nvSpPr>
        <p:spPr bwMode="auto">
          <a:xfrm>
            <a:off x="5892800" y="5791200"/>
            <a:ext cx="165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iLIGO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Wingdings" charset="0"/>
              </a:rPr>
              <a:t> aLIGO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9BB96E7-D391-844B-8502-0437614AF67D}" type="slidenum">
              <a:rPr lang="en-US" sz="1400">
                <a:latin typeface="Helvetica" charset="0"/>
              </a:rPr>
              <a:pPr/>
              <a:t>12</a:t>
            </a:fld>
            <a:endParaRPr lang="en-US" sz="1400">
              <a:latin typeface="Helvetica" charset="0"/>
            </a:endParaRPr>
          </a:p>
        </p:txBody>
      </p:sp>
      <p:pic>
        <p:nvPicPr>
          <p:cNvPr id="27652" name="Picture 7" descr="Beverlys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629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7E7B48-EF5B-DF42-870C-B82BCA415997}" type="slidenum">
              <a:rPr lang="en-US" sz="1400">
                <a:latin typeface="Helvetica" charset="0"/>
              </a:rPr>
              <a:pPr/>
              <a:t>13</a:t>
            </a:fld>
            <a:endParaRPr lang="en-US" sz="1400">
              <a:latin typeface="Helvetica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A Network of Gravitational Wave Detectors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759200" y="5943600"/>
            <a:ext cx="165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  <p:sp>
        <p:nvSpPr>
          <p:cNvPr id="28677" name="Line 20"/>
          <p:cNvSpPr>
            <a:spLocks noChangeShapeType="1"/>
          </p:cNvSpPr>
          <p:nvPr/>
        </p:nvSpPr>
        <p:spPr bwMode="auto">
          <a:xfrm flipH="1">
            <a:off x="4495800" y="2133600"/>
            <a:ext cx="16764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8" name="Picture 1" descr="GW_Global_Detector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96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72E98F-6BEA-B448-BB91-B35A56192917}" type="slidenum">
              <a:rPr lang="en-US" sz="1400">
                <a:latin typeface="Helvetica" charset="0"/>
              </a:rPr>
              <a:pPr/>
              <a:t>14</a:t>
            </a:fld>
            <a:endParaRPr lang="en-US" sz="1400">
              <a:latin typeface="Helvetica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Laser Interferometer Space Antenna</a:t>
            </a:r>
          </a:p>
        </p:txBody>
      </p:sp>
      <p:pic>
        <p:nvPicPr>
          <p:cNvPr id="297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0259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11513"/>
            <a:ext cx="421005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4275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1423988" y="5407025"/>
            <a:ext cx="170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eLISA</a:t>
            </a:r>
          </a:p>
        </p:txBody>
      </p:sp>
      <p:sp>
        <p:nvSpPr>
          <p:cNvPr id="29704" name="TextBox 15"/>
          <p:cNvSpPr txBox="1">
            <a:spLocks noChangeArrowheads="1"/>
          </p:cNvSpPr>
          <p:nvPr/>
        </p:nvSpPr>
        <p:spPr bwMode="auto">
          <a:xfrm>
            <a:off x="5995988" y="2892425"/>
            <a:ext cx="170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eLISA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Laser Interferometer Space Antenna</a:t>
            </a:r>
          </a:p>
        </p:txBody>
      </p:sp>
      <p:sp>
        <p:nvSpPr>
          <p:cNvPr id="307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460E56-9C8D-544F-9297-E406582C835C}" type="slidenum">
              <a:rPr lang="en-US" sz="1400">
                <a:latin typeface="Helvetica" charset="0"/>
              </a:rPr>
              <a:pPr/>
              <a:t>15</a:t>
            </a:fld>
            <a:endParaRPr lang="en-US" sz="1400">
              <a:latin typeface="Helvetica" charset="0"/>
            </a:endParaRPr>
          </a:p>
        </p:txBody>
      </p:sp>
      <p:pic>
        <p:nvPicPr>
          <p:cNvPr id="3072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38200"/>
            <a:ext cx="82534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2819400" y="59436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from http://rhcole.com/apps/GWplotter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33DB2AB-1548-F248-A1CD-0DA3CDCEFFA9}" type="slidenum">
              <a:rPr lang="en-US" sz="1400">
                <a:latin typeface="Helvetica" charset="0"/>
              </a:rPr>
              <a:pPr/>
              <a:t>16</a:t>
            </a:fld>
            <a:endParaRPr lang="en-US" sz="1400">
              <a:latin typeface="Helvetica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Target Sources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25146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Binary neutron star inspirals and binary black hole inspirals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Spinning neutron stars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Bursts from supernovae etc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Stochastic background from indistinguishable sources and/or the creation of the universe</a:t>
            </a:r>
          </a:p>
        </p:txBody>
      </p:sp>
      <p:pic>
        <p:nvPicPr>
          <p:cNvPr id="31749" name="Picture 4" descr="double_pulsar_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7338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supern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657600"/>
            <a:ext cx="2647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4265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http://www.jb.man.ac.uk/research/pulsar/doublepulsarcd/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4294188" y="3352800"/>
            <a:ext cx="4849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http://hubblesite.org/gallery/album/entire_collection/pr1996023a/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4915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B7CBC74-F09F-A347-8297-6159B1026364}" type="slidenum">
              <a:rPr lang="en-US" sz="1400">
                <a:latin typeface="Helvetica" charset="0"/>
              </a:rPr>
              <a:pPr/>
              <a:t>17</a:t>
            </a:fld>
            <a:endParaRPr lang="en-US" sz="1400">
              <a:latin typeface="Helvetica" charset="0"/>
            </a:endParaRPr>
          </a:p>
        </p:txBody>
      </p:sp>
      <p:pic>
        <p:nvPicPr>
          <p:cNvPr id="4915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58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3759200" y="6248400"/>
            <a:ext cx="165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014A9B-7467-ED4B-9453-64EB7F00B4F1}" type="slidenum">
              <a:rPr lang="en-US" sz="1400">
                <a:latin typeface="Helvetica" charset="0"/>
              </a:rPr>
              <a:pPr/>
              <a:t>18</a:t>
            </a:fld>
            <a:endParaRPr lang="en-US" sz="1400">
              <a:latin typeface="Helvetica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267200" cy="3886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</a:rPr>
              <a:t>Binary Black Hole 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Inspiral</a:t>
            </a:r>
            <a:endParaRPr lang="en-US" dirty="0" smtClean="0">
              <a:latin typeface="Helvetica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</a:rPr>
              <a:t>29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+ 36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= 62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ea typeface="Wingdings"/>
                <a:cs typeface="Wingdings"/>
                <a:sym typeface="Wingdings"/>
              </a:rPr>
              <a:t>1.3 billion light years away</a:t>
            </a:r>
          </a:p>
          <a:p>
            <a:pPr marL="0" indent="0">
              <a:lnSpc>
                <a:spcPct val="90000"/>
              </a:lnSpc>
              <a:buFont typeface="Helvetica" charset="0"/>
              <a:buNone/>
              <a:defRPr/>
            </a:pPr>
            <a:endParaRPr lang="en-US" baseline="-25000" dirty="0">
              <a:latin typeface="Helvetica" charset="0"/>
              <a:ea typeface="ＭＳ Ｐゴシック" charset="0"/>
            </a:endParaRP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914400"/>
            <a:ext cx="48212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3454400" y="6016625"/>
            <a:ext cx="165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  <p:pic>
        <p:nvPicPr>
          <p:cNvPr id="327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362200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5017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5017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73EABF-00BB-124A-B67B-B4D9E7270034}" type="slidenum">
              <a:rPr lang="en-US" sz="1400">
                <a:latin typeface="Helvetica" charset="0"/>
              </a:rPr>
              <a:pPr/>
              <a:t>19</a:t>
            </a:fld>
            <a:endParaRPr lang="en-US" sz="1400">
              <a:latin typeface="Helvetica" charset="0"/>
            </a:endParaRPr>
          </a:p>
        </p:txBody>
      </p:sp>
      <p:pic>
        <p:nvPicPr>
          <p:cNvPr id="501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746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18293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3200400" y="6096000"/>
            <a:ext cx="315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Roy Williams, Caltech and </a:t>
            </a:r>
          </a:p>
          <a:p>
            <a:r>
              <a:rPr lang="en-US" sz="1400"/>
              <a:t>Thomas Boch, CDS Strasbourg </a:t>
            </a:r>
          </a:p>
        </p:txBody>
      </p:sp>
      <p:sp>
        <p:nvSpPr>
          <p:cNvPr id="50183" name="TextBox 8"/>
          <p:cNvSpPr txBox="1">
            <a:spLocks noChangeArrowheads="1"/>
          </p:cNvSpPr>
          <p:nvPr/>
        </p:nvSpPr>
        <p:spPr bwMode="auto">
          <a:xfrm>
            <a:off x="4267200" y="4572000"/>
            <a:ext cx="3679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NASA Deep Star Maps and LIGO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37A2C38-90FD-8145-A071-025B4E8C479E}" type="slidenum">
              <a:rPr lang="en-US" sz="1400">
                <a:latin typeface="Helvetica" charset="0"/>
              </a:rPr>
              <a:pPr/>
              <a:t>2</a:t>
            </a:fld>
            <a:endParaRPr lang="en-US" sz="1400">
              <a:latin typeface="Helvetica" charset="0"/>
            </a:endParaRPr>
          </a:p>
        </p:txBody>
      </p:sp>
      <p:sp>
        <p:nvSpPr>
          <p:cNvPr id="1741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sp>
        <p:nvSpPr>
          <p:cNvPr id="1741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648200" y="1219200"/>
            <a:ext cx="4114800" cy="1066800"/>
          </a:xfrm>
        </p:spPr>
        <p:txBody>
          <a:bodyPr/>
          <a:lstStyle/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Space tells matter how to move.  </a:t>
            </a:r>
          </a:p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Matter tells space how to curve. </a:t>
            </a:r>
          </a:p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		      – John A. Wheeler</a:t>
            </a: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3" name="Text Box 17"/>
          <p:cNvSpPr txBox="1">
            <a:spLocks noChangeArrowheads="1"/>
          </p:cNvSpPr>
          <p:nvPr/>
        </p:nvSpPr>
        <p:spPr bwMode="auto">
          <a:xfrm>
            <a:off x="0" y="5740400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http://preposterousuniverse.com/spacetimeandgeometry/covercrop.jpg</a:t>
            </a:r>
          </a:p>
          <a:p>
            <a:r>
              <a:rPr lang="en-US" sz="1600"/>
              <a:t>http://zebu.uoregon.edu/ph121/hb/amy/merc.jpg</a:t>
            </a:r>
          </a:p>
        </p:txBody>
      </p:sp>
      <p:pic>
        <p:nvPicPr>
          <p:cNvPr id="174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8496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3788"/>
            <a:ext cx="46482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5120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DB36F0-BDFF-FC4B-9AA4-D4599695CC24}" type="slidenum">
              <a:rPr lang="en-US" sz="1400">
                <a:latin typeface="Helvetica" charset="0"/>
              </a:rPr>
              <a:pPr/>
              <a:t>20</a:t>
            </a:fld>
            <a:endParaRPr lang="en-US" sz="1400">
              <a:latin typeface="Helvetica" charset="0"/>
            </a:endParaRP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740150" y="6096000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Movie Credit: LIGO</a:t>
            </a:r>
          </a:p>
        </p:txBody>
      </p:sp>
      <p:pic>
        <p:nvPicPr>
          <p:cNvPr id="2" name="Black Hole Merger Simulation 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The Music of the Spheres</a:t>
            </a:r>
          </a:p>
        </p:txBody>
      </p:sp>
      <p:sp>
        <p:nvSpPr>
          <p:cNvPr id="5222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9A6E4B-0C37-8845-BDAE-45A9ECBDE5A3}" type="slidenum">
              <a:rPr lang="en-US" sz="1400">
                <a:latin typeface="Helvetica" charset="0"/>
              </a:rPr>
              <a:pPr/>
              <a:t>21</a:t>
            </a:fld>
            <a:endParaRPr lang="en-US" sz="1400">
              <a:latin typeface="Helvetica" charset="0"/>
            </a:endParaRP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3740150" y="6096000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Movie Credit: LIGO</a:t>
            </a:r>
          </a:p>
        </p:txBody>
      </p:sp>
      <p:pic>
        <p:nvPicPr>
          <p:cNvPr id="2" name="LIGO Chir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Did We Learn?</a:t>
            </a:r>
          </a:p>
        </p:txBody>
      </p:sp>
      <p:sp>
        <p:nvSpPr>
          <p:cNvPr id="5325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7BAD937-8144-8C42-8D72-E1A3D2634648}" type="slidenum">
              <a:rPr lang="en-US" sz="1400">
                <a:latin typeface="Helvetica" charset="0"/>
              </a:rPr>
              <a:pPr/>
              <a:t>22</a:t>
            </a:fld>
            <a:endParaRPr lang="en-US" sz="1400">
              <a:latin typeface="Helvetica" charset="0"/>
            </a:endParaRPr>
          </a:p>
        </p:txBody>
      </p:sp>
      <p:pic>
        <p:nvPicPr>
          <p:cNvPr id="532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676400"/>
            <a:ext cx="4684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228600" y="5562600"/>
            <a:ext cx="3741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from: https://dcc.ligo.org/LIGO-P1500217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4953000" y="5559425"/>
            <a:ext cx="369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from https://dcc.ligo.org/LIGO-P1500262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241119-1929-C448-996C-5BD3FD65FEEE}" type="slidenum">
              <a:rPr lang="en-US" sz="1400">
                <a:latin typeface="Helvetica" charset="0"/>
              </a:rPr>
              <a:pPr/>
              <a:t>23</a:t>
            </a:fld>
            <a:endParaRPr lang="en-US" sz="1400">
              <a:latin typeface="Helvetica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LIGO @ Andrews</a:t>
            </a:r>
          </a:p>
        </p:txBody>
      </p:sp>
      <p:pic>
        <p:nvPicPr>
          <p:cNvPr id="33796" name="Picture 9" descr="nick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136900"/>
            <a:ext cx="279241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jason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ANU_Amaldi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2" descr="astrowatch-for-we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8290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D30C388-18B0-774A-9F2F-7168E09CD9C2}" type="slidenum">
              <a:rPr lang="en-US" sz="1400">
                <a:latin typeface="Helvetica" charset="0"/>
              </a:rPr>
              <a:pPr/>
              <a:t>24</a:t>
            </a:fld>
            <a:endParaRPr lang="en-US" sz="1400">
              <a:latin typeface="Helvetica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LIGO @ Andrews</a:t>
            </a:r>
          </a:p>
        </p:txBody>
      </p:sp>
      <p:pic>
        <p:nvPicPr>
          <p:cNvPr id="34820" name="Picture 2" descr="Fritz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0931188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21083588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21235988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88388"/>
            <a:ext cx="5419725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276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873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718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BE9808-1B3E-9D43-9430-FC544F0AA989}" type="slidenum">
              <a:rPr lang="en-US" sz="1400">
                <a:latin typeface="Helvetica" charset="0"/>
              </a:rPr>
              <a:pPr/>
              <a:t>25</a:t>
            </a:fld>
            <a:endParaRPr lang="en-US" sz="1400">
              <a:latin typeface="Helvetica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Learn More About It!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Helvetica" charset="0"/>
              <a:buNone/>
            </a:pP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Join the Search for Gravitational Waves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Einstein@Home 	</a:t>
            </a:r>
            <a:r>
              <a:rPr lang="en-US">
                <a:latin typeface="Helvetica" charset="0"/>
                <a:ea typeface="ＭＳ Ｐゴシック" charset="0"/>
                <a:hlinkClick r:id="rId2"/>
              </a:rPr>
              <a:t>http://einstein.phys.uwm.edu/</a:t>
            </a:r>
            <a:r>
              <a:rPr lang="en-US">
                <a:latin typeface="Helvetica" charset="0"/>
                <a:ea typeface="ＭＳ Ｐゴシック" charset="0"/>
              </a:rPr>
              <a:t> 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Learn More about LIGO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LIGO website	</a:t>
            </a:r>
            <a:r>
              <a:rPr lang="en-US">
                <a:latin typeface="Helvetica" charset="0"/>
                <a:ea typeface="ＭＳ Ｐゴシック" charset="0"/>
                <a:hlinkClick r:id="rId3"/>
              </a:rPr>
              <a:t>http://www.ligo.org</a:t>
            </a:r>
            <a:endParaRPr lang="en-US">
              <a:latin typeface="Helvetica" charset="0"/>
              <a:ea typeface="ＭＳ Ｐゴシック" charset="0"/>
            </a:endParaRP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Einstein</a:t>
            </a:r>
            <a:r>
              <a:rPr lang="ja-JP" altLang="en-US">
                <a:latin typeface="Helvetica" charset="0"/>
                <a:ea typeface="ＭＳ Ｐゴシック" charset="0"/>
              </a:rPr>
              <a:t>’</a:t>
            </a:r>
            <a:r>
              <a:rPr lang="en-US" altLang="ja-JP">
                <a:latin typeface="Helvetica" charset="0"/>
                <a:ea typeface="ＭＳ Ｐゴシック" charset="0"/>
              </a:rPr>
              <a:t>s Unfinished Symphony by Marcia Bartusiak</a:t>
            </a:r>
            <a:endParaRPr lang="en-US"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EAB78AE-BB12-C541-AFF4-FDBC22E42D5B}" type="slidenum">
              <a:rPr lang="en-US" sz="1400">
                <a:latin typeface="Helvetica" charset="0"/>
              </a:rPr>
              <a:pPr/>
              <a:t>3</a:t>
            </a:fld>
            <a:endParaRPr lang="en-US" sz="1400">
              <a:latin typeface="Helvetica" charset="0"/>
            </a:endParaRP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sp>
        <p:nvSpPr>
          <p:cNvPr id="1843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Change in matter distribution = Change in curvature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Propagating change in curvature = A Gravitational Wave</a:t>
            </a:r>
          </a:p>
        </p:txBody>
      </p:sp>
      <p:sp>
        <p:nvSpPr>
          <p:cNvPr id="18437" name="Text Box 17"/>
          <p:cNvSpPr txBox="1">
            <a:spLocks noChangeArrowheads="1"/>
          </p:cNvSpPr>
          <p:nvPr/>
        </p:nvSpPr>
        <p:spPr bwMode="auto">
          <a:xfrm>
            <a:off x="2566988" y="6172200"/>
            <a:ext cx="4138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http://lisa.jpl.nasa.gov/gallery/binary-wave.html</a:t>
            </a:r>
          </a:p>
        </p:txBody>
      </p:sp>
      <p:pic>
        <p:nvPicPr>
          <p:cNvPr id="18438" name="Picture 8" descr="bhinspi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886979-8CEC-994B-8003-DF30ADD5C18F}" type="slidenum">
              <a:rPr lang="en-US" sz="1400">
                <a:latin typeface="Helvetica" charset="0"/>
              </a:rPr>
              <a:pPr/>
              <a:t>4</a:t>
            </a:fld>
            <a:endParaRPr lang="en-US" sz="1400">
              <a:latin typeface="Helvetica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pic>
        <p:nvPicPr>
          <p:cNvPr id="13346" name="Picture 34" descr="einsteinGrav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25860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35"/>
          <p:cNvSpPr>
            <a:spLocks noChangeArrowheads="1"/>
          </p:cNvSpPr>
          <p:nvPr/>
        </p:nvSpPr>
        <p:spPr bwMode="auto">
          <a:xfrm>
            <a:off x="3962400" y="2743200"/>
            <a:ext cx="1214438" cy="1214438"/>
          </a:xfrm>
          <a:custGeom>
            <a:avLst/>
            <a:gdLst>
              <a:gd name="T0" fmla="*/ 2147483647 w 21600"/>
              <a:gd name="T1" fmla="*/ 1919501908 h 21600"/>
              <a:gd name="T2" fmla="*/ 1919501908 w 21600"/>
              <a:gd name="T3" fmla="*/ 2147483647 h 21600"/>
              <a:gd name="T4" fmla="*/ 0 w 21600"/>
              <a:gd name="T5" fmla="*/ 1919501908 h 21600"/>
              <a:gd name="T6" fmla="*/ 191950190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AutoShape 36"/>
          <p:cNvSpPr>
            <a:spLocks noChangeArrowheads="1"/>
          </p:cNvSpPr>
          <p:nvPr/>
        </p:nvSpPr>
        <p:spPr bwMode="auto">
          <a:xfrm>
            <a:off x="7929563" y="2671763"/>
            <a:ext cx="1214437" cy="1214437"/>
          </a:xfrm>
          <a:custGeom>
            <a:avLst/>
            <a:gdLst>
              <a:gd name="T0" fmla="*/ 2147483647 w 21600"/>
              <a:gd name="T1" fmla="*/ 1919498753 h 21600"/>
              <a:gd name="T2" fmla="*/ 1919498753 w 21600"/>
              <a:gd name="T3" fmla="*/ 2147483647 h 21600"/>
              <a:gd name="T4" fmla="*/ 0 w 21600"/>
              <a:gd name="T5" fmla="*/ 1919498753 h 21600"/>
              <a:gd name="T6" fmla="*/ 191949875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AutoShape 37"/>
          <p:cNvSpPr>
            <a:spLocks noChangeArrowheads="1"/>
          </p:cNvSpPr>
          <p:nvPr/>
        </p:nvSpPr>
        <p:spPr bwMode="auto">
          <a:xfrm>
            <a:off x="5181600" y="1447800"/>
            <a:ext cx="2590800" cy="533400"/>
          </a:xfrm>
          <a:custGeom>
            <a:avLst/>
            <a:gdLst>
              <a:gd name="T0" fmla="*/ 2147483647 w 21600"/>
              <a:gd name="T1" fmla="*/ 162637809 h 21600"/>
              <a:gd name="T2" fmla="*/ 2147483647 w 21600"/>
              <a:gd name="T3" fmla="*/ 325275642 h 21600"/>
              <a:gd name="T4" fmla="*/ 0 w 21600"/>
              <a:gd name="T5" fmla="*/ 162637809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39"/>
          <p:cNvSpPr>
            <a:spLocks noChangeArrowheads="1"/>
          </p:cNvSpPr>
          <p:nvPr/>
        </p:nvSpPr>
        <p:spPr bwMode="auto">
          <a:xfrm rot="-5400000">
            <a:off x="5219700" y="4610100"/>
            <a:ext cx="2590800" cy="533400"/>
          </a:xfrm>
          <a:custGeom>
            <a:avLst/>
            <a:gdLst>
              <a:gd name="T0" fmla="*/ 2147483647 w 21600"/>
              <a:gd name="T1" fmla="*/ 162637809 h 21600"/>
              <a:gd name="T2" fmla="*/ 2147483647 w 21600"/>
              <a:gd name="T3" fmla="*/ 325275642 h 21600"/>
              <a:gd name="T4" fmla="*/ 0 w 21600"/>
              <a:gd name="T5" fmla="*/ 162637809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40"/>
          <p:cNvSpPr>
            <a:spLocks noChangeArrowheads="1"/>
          </p:cNvSpPr>
          <p:nvPr/>
        </p:nvSpPr>
        <p:spPr bwMode="auto">
          <a:xfrm>
            <a:off x="4419600" y="1447800"/>
            <a:ext cx="762000" cy="1143000"/>
          </a:xfrm>
          <a:custGeom>
            <a:avLst/>
            <a:gdLst>
              <a:gd name="T0" fmla="*/ 664091678 w 21600"/>
              <a:gd name="T1" fmla="*/ 0 h 21600"/>
              <a:gd name="T2" fmla="*/ 664091678 w 21600"/>
              <a:gd name="T3" fmla="*/ 1801522517 h 21600"/>
              <a:gd name="T4" fmla="*/ 142116916 w 21600"/>
              <a:gd name="T5" fmla="*/ 2147483647 h 21600"/>
              <a:gd name="T6" fmla="*/ 948325475 w 21600"/>
              <a:gd name="T7" fmla="*/ 90075983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41"/>
          <p:cNvSpPr>
            <a:spLocks noChangeArrowheads="1"/>
          </p:cNvSpPr>
          <p:nvPr/>
        </p:nvSpPr>
        <p:spPr bwMode="auto">
          <a:xfrm rot="5400000">
            <a:off x="7848600" y="1524000"/>
            <a:ext cx="914400" cy="1066800"/>
          </a:xfrm>
          <a:custGeom>
            <a:avLst/>
            <a:gdLst>
              <a:gd name="T0" fmla="*/ 1147549690 w 21600"/>
              <a:gd name="T1" fmla="*/ 0 h 21600"/>
              <a:gd name="T2" fmla="*/ 1147549690 w 21600"/>
              <a:gd name="T3" fmla="*/ 1464703855 h 21600"/>
              <a:gd name="T4" fmla="*/ 245578376 w 21600"/>
              <a:gd name="T5" fmla="*/ 2147483647 h 21600"/>
              <a:gd name="T6" fmla="*/ 1638706400 w 21600"/>
              <a:gd name="T7" fmla="*/ 732351928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42"/>
          <p:cNvSpPr>
            <a:spLocks noChangeArrowheads="1"/>
          </p:cNvSpPr>
          <p:nvPr/>
        </p:nvSpPr>
        <p:spPr bwMode="auto">
          <a:xfrm rot="-5400000">
            <a:off x="4583906" y="3721894"/>
            <a:ext cx="814388" cy="1447800"/>
          </a:xfrm>
          <a:custGeom>
            <a:avLst/>
            <a:gdLst>
              <a:gd name="T0" fmla="*/ 810694223 w 21600"/>
              <a:gd name="T1" fmla="*/ 0 h 21600"/>
              <a:gd name="T2" fmla="*/ 810694223 w 21600"/>
              <a:gd name="T3" fmla="*/ 2147483647 h 21600"/>
              <a:gd name="T4" fmla="*/ 173490320 w 21600"/>
              <a:gd name="T5" fmla="*/ 2147483647 h 21600"/>
              <a:gd name="T6" fmla="*/ 1157674825 w 21600"/>
              <a:gd name="T7" fmla="*/ 183061387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43"/>
          <p:cNvSpPr>
            <a:spLocks noChangeArrowheads="1"/>
          </p:cNvSpPr>
          <p:nvPr/>
        </p:nvSpPr>
        <p:spPr bwMode="auto">
          <a:xfrm rot="10800000">
            <a:off x="7239000" y="4038600"/>
            <a:ext cx="1423988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464703855 h 21600"/>
              <a:gd name="T4" fmla="*/ 927469359 w 21600"/>
              <a:gd name="T5" fmla="*/ 2147483647 h 21600"/>
              <a:gd name="T6" fmla="*/ 2147483647 w 21600"/>
              <a:gd name="T7" fmla="*/ 732351928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0" y="6019800"/>
            <a:ext cx="4879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Animation from http://www.ligo-la-caltech.edu/Posters/index.php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04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B78A68-C0A6-9440-BA68-2065BFB6941B}" type="slidenum">
              <a:rPr lang="en-US" sz="1400">
                <a:latin typeface="Helvetica" charset="0"/>
              </a:rPr>
              <a:pPr/>
              <a:t>5</a:t>
            </a:fld>
            <a:endParaRPr lang="en-US" sz="1400">
              <a:latin typeface="Helvetica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Gravitational Waves are Small!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457200" y="2209800"/>
            <a:ext cx="5087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Gravitational Waves Measured in Strain</a:t>
            </a:r>
          </a:p>
        </p:txBody>
      </p:sp>
      <p:graphicFrame>
        <p:nvGraphicFramePr>
          <p:cNvPr id="20485" name="Object 2"/>
          <p:cNvGraphicFramePr>
            <a:graphicFrameLocks noChangeAspect="1"/>
          </p:cNvGraphicFramePr>
          <p:nvPr/>
        </p:nvGraphicFramePr>
        <p:xfrm>
          <a:off x="6019800" y="1981200"/>
          <a:ext cx="12192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3" imgW="482600" imgH="393700" progId="Equation.3">
                  <p:embed/>
                </p:oleObj>
              </mc:Choice>
              <mc:Fallback>
                <p:oleObj name="Equation" r:id="rId3" imgW="4826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81200"/>
                        <a:ext cx="12192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9" name="Object 3"/>
          <p:cNvGraphicFramePr>
            <a:graphicFrameLocks noChangeAspect="1"/>
          </p:cNvGraphicFramePr>
          <p:nvPr/>
        </p:nvGraphicFramePr>
        <p:xfrm>
          <a:off x="838200" y="3429000"/>
          <a:ext cx="2266950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Drawing" r:id="rId5" imgW="1886256" imgH="2295652" progId="Presentations.Drawing.10">
                  <p:embed/>
                </p:oleObj>
              </mc:Choice>
              <mc:Fallback>
                <p:oleObj name="Drawing" r:id="rId5" imgW="1886256" imgH="2295652" progId="Presentations.Drawing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9000"/>
                        <a:ext cx="2266950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4"/>
          <p:cNvGraphicFramePr>
            <a:graphicFrameLocks noChangeAspect="1"/>
          </p:cNvGraphicFramePr>
          <p:nvPr/>
        </p:nvGraphicFramePr>
        <p:xfrm>
          <a:off x="4572000" y="3581400"/>
          <a:ext cx="1905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7" imgW="723900" imgH="241300" progId="Equation.3">
                  <p:embed/>
                </p:oleObj>
              </mc:Choice>
              <mc:Fallback>
                <p:oleObj name="Equation" r:id="rId7" imgW="7239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81400"/>
                        <a:ext cx="19050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2" name="Object 5"/>
          <p:cNvGraphicFramePr>
            <a:graphicFrameLocks noChangeAspect="1"/>
          </p:cNvGraphicFramePr>
          <p:nvPr/>
        </p:nvGraphicFramePr>
        <p:xfrm>
          <a:off x="3810000" y="4419600"/>
          <a:ext cx="411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9" imgW="1778000" imgH="241300" progId="Equation.3">
                  <p:embed/>
                </p:oleObj>
              </mc:Choice>
              <mc:Fallback>
                <p:oleObj name="Equation" r:id="rId9" imgW="17780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419600"/>
                        <a:ext cx="41148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15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F9194F-0B87-6641-87FE-04F78C3DDAC1}" type="slidenum">
              <a:rPr lang="en-US" sz="1400">
                <a:latin typeface="Helvetica" charset="0"/>
              </a:rPr>
              <a:pPr/>
              <a:t>6</a:t>
            </a:fld>
            <a:endParaRPr lang="en-US" sz="1400">
              <a:latin typeface="Helvetica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How Do We Know Gravitational Waves Exist?</a:t>
            </a:r>
          </a:p>
        </p:txBody>
      </p:sp>
      <p:pic>
        <p:nvPicPr>
          <p:cNvPr id="21508" name="Picture 10" descr="neutronst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11125" y="4419600"/>
            <a:ext cx="430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http://www.jb.man.ac.uk/news/neutronstar/neutronstar.gif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152400" y="5181600"/>
            <a:ext cx="4587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In 1974, Russell Hulse and Joseph Taylor discover a new pulsar</a:t>
            </a: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4645025" y="2133600"/>
            <a:ext cx="427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http://nobelprize.org/nobel_prizes/physics/laureates/1993</a:t>
            </a: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5429250" y="4876800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Hulse</a:t>
            </a: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7386638" y="4876800"/>
            <a:ext cx="995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Taylor</a:t>
            </a:r>
          </a:p>
        </p:txBody>
      </p:sp>
      <p:pic>
        <p:nvPicPr>
          <p:cNvPr id="21514" name="Picture 16" descr="hu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 descr="tay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2438400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A03D2A-785C-BC49-932C-A1B65ADA1BE2}" type="slidenum">
              <a:rPr lang="en-US" sz="1400">
                <a:latin typeface="Helvetica" charset="0"/>
              </a:rPr>
              <a:pPr/>
              <a:t>7</a:t>
            </a:fld>
            <a:endParaRPr lang="en-US" sz="1400">
              <a:latin typeface="Helvetica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The Hulse-Taylor Binary Pulsar</a:t>
            </a: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288925" y="6172200"/>
            <a:ext cx="393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http://www.atnf.csiro.au/news/press/neutron_binary/</a:t>
            </a:r>
          </a:p>
        </p:txBody>
      </p:sp>
      <p:grpSp>
        <p:nvGrpSpPr>
          <p:cNvPr id="22533" name="Group 16"/>
          <p:cNvGrpSpPr>
            <a:grpSpLocks/>
          </p:cNvGrpSpPr>
          <p:nvPr/>
        </p:nvGrpSpPr>
        <p:grpSpPr bwMode="auto">
          <a:xfrm>
            <a:off x="4953000" y="1828800"/>
            <a:ext cx="3748088" cy="4114800"/>
            <a:chOff x="3264" y="1536"/>
            <a:chExt cx="2217" cy="2448"/>
          </a:xfrm>
        </p:grpSpPr>
        <p:pic>
          <p:nvPicPr>
            <p:cNvPr id="2" name="Picture 11" descr="hulsetayl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41"/>
              <a:ext cx="2217" cy="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 Box 12"/>
            <p:cNvSpPr txBox="1">
              <a:spLocks noChangeArrowheads="1"/>
            </p:cNvSpPr>
            <p:nvPr/>
          </p:nvSpPr>
          <p:spPr bwMode="auto">
            <a:xfrm>
              <a:off x="3632" y="1536"/>
              <a:ext cx="1683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/>
                <a:t>http://arxiv.org/abs/astro-ph/0407149</a:t>
              </a:r>
            </a:p>
          </p:txBody>
        </p:sp>
      </p:grpSp>
      <p:pic>
        <p:nvPicPr>
          <p:cNvPr id="22535" name="BinaryFirstAnim320x256.mpg" descr="/Users/tzs/Documents/Research/Presentations/Eigen_Nov_06/BinaryFirstAnim320x256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BinarySecondAnim320x256.mpg" descr="/Users/tzs/Documents/Research/Presentations/Eigen_Nov_06/BinarySecondAnim320x256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CC0000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CF32B296-6E15-FC49-BC5A-431141AA03DF}" type="slidenum">
              <a:rPr lang="en-US" sz="1400">
                <a:latin typeface="Helvetica" charset="0"/>
              </a:rPr>
              <a:pPr eaLnBrk="1" hangingPunct="1"/>
              <a:t>8</a:t>
            </a:fld>
            <a:endParaRPr lang="en-US" sz="1400">
              <a:latin typeface="Helvetica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LIGO and Interferometry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6003925" y="1719263"/>
            <a:ext cx="195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Interferometry</a:t>
            </a:r>
          </a:p>
        </p:txBody>
      </p:sp>
      <p:pic>
        <p:nvPicPr>
          <p:cNvPr id="24581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05000"/>
            <a:ext cx="504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i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905000"/>
            <a:ext cx="504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wav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2209800"/>
            <a:ext cx="40909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v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40386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How Do We Detect Gravitational Waves?</a:t>
            </a: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337C6"/>
                </a:solidFill>
                <a:latin typeface="Helvetica" charset="0"/>
              </a:rPr>
              <a:t>eigen*Talk</a:t>
            </a:r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ED17B7-63C4-7A44-A69F-C7D8A88F6B48}" type="slidenum">
              <a:rPr lang="en-US" sz="1400">
                <a:latin typeface="Helvetica" charset="0"/>
              </a:rPr>
              <a:pPr/>
              <a:t>9</a:t>
            </a:fld>
            <a:endParaRPr lang="en-US" sz="1400">
              <a:latin typeface="Helvetica" charset="0"/>
            </a:endParaRPr>
          </a:p>
        </p:txBody>
      </p:sp>
      <p:pic>
        <p:nvPicPr>
          <p:cNvPr id="23556" name="Picture 4" descr="C:\Documents and Settings\tiffany\My Documents\presentations\defense\hanaerial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0292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Documents and Settings\tiffany\My Documents\presentations\wwc\livae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1148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C:\Documents and Settings\tiffany\My Documents\presentations\defense\meLI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3657600"/>
            <a:ext cx="2098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IG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Settings\Owner\My Documents\presentations\LIGO.pot</Template>
  <TotalTime>6307</TotalTime>
  <Words>603</Words>
  <Application>Microsoft Macintosh PowerPoint</Application>
  <PresentationFormat>On-screen Show (4:3)</PresentationFormat>
  <Paragraphs>134</Paragraphs>
  <Slides>25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Times</vt:lpstr>
      <vt:lpstr>ＭＳ Ｐゴシック</vt:lpstr>
      <vt:lpstr>Arial</vt:lpstr>
      <vt:lpstr>Helvetica</vt:lpstr>
      <vt:lpstr>Times New Roman</vt:lpstr>
      <vt:lpstr>Wingdings</vt:lpstr>
      <vt:lpstr>LIGO</vt:lpstr>
      <vt:lpstr>Microsoft Equation 3.0</vt:lpstr>
      <vt:lpstr>Corel Presentations 10 Drawing</vt:lpstr>
      <vt:lpstr>LIGO’s First Measurement of Gravitational Waves</vt:lpstr>
      <vt:lpstr>What is a Gravitational Wave?</vt:lpstr>
      <vt:lpstr>What is a Gravitational Wave?</vt:lpstr>
      <vt:lpstr>What is a Gravitational Wave?</vt:lpstr>
      <vt:lpstr>Gravitational Waves are Small!</vt:lpstr>
      <vt:lpstr>How Do We Know Gravitational Waves Exist?</vt:lpstr>
      <vt:lpstr>The Hulse-Taylor Binary Pulsar</vt:lpstr>
      <vt:lpstr>LIGO and Interferometry</vt:lpstr>
      <vt:lpstr>How Do We Detect Gravitational Waves?</vt:lpstr>
      <vt:lpstr>iLIGO  aLIGO</vt:lpstr>
      <vt:lpstr>iLIGO  aLIGO</vt:lpstr>
      <vt:lpstr>iLIGO  aLIGO</vt:lpstr>
      <vt:lpstr>A Network of Gravitational Wave Detectors</vt:lpstr>
      <vt:lpstr>Laser Interferometer Space Antenna</vt:lpstr>
      <vt:lpstr>Laser Interferometer Space Antenna</vt:lpstr>
      <vt:lpstr>Target Sources</vt:lpstr>
      <vt:lpstr>GW150914: What did LIGO See?</vt:lpstr>
      <vt:lpstr>GW150914: What did LIGO See?</vt:lpstr>
      <vt:lpstr>GW150914: What did LIGO See?</vt:lpstr>
      <vt:lpstr>GW150914: What did LIGO See?</vt:lpstr>
      <vt:lpstr>The Music of the Spheres</vt:lpstr>
      <vt:lpstr>What Did We Learn?</vt:lpstr>
      <vt:lpstr>LIGO @ Andrews</vt:lpstr>
      <vt:lpstr>LIGO @ Andrews</vt:lpstr>
      <vt:lpstr>Learn More About It!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Summerscales</dc:creator>
  <cp:lastModifiedBy>Tiffany Summerscales</cp:lastModifiedBy>
  <cp:revision>78</cp:revision>
  <dcterms:created xsi:type="dcterms:W3CDTF">2011-02-10T16:45:39Z</dcterms:created>
  <dcterms:modified xsi:type="dcterms:W3CDTF">2016-02-21T15:11:31Z</dcterms:modified>
</cp:coreProperties>
</file>