
<file path=[Content_Types].xml><?xml version="1.0" encoding="utf-8"?>
<Types xmlns="http://schemas.openxmlformats.org/package/2006/content-types">
  <Default Extension="xml" ContentType="application/xml"/>
  <Default Extension="jpg" ContentType="image/jpeg"/>
  <Default Extension="m4v" ContentType="video/unknown"/>
  <Default Extension="emf" ContentType="image/x-emf"/>
  <Default Extension="mp4" ContentType="video/unknown"/>
  <Default Extension="jpeg" ContentType="image/jpeg"/>
  <Default Extension="mpg" ContentType="video/unknown"/>
  <Default Extension="gif" ContentType="image/gi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24"/>
  </p:notesMasterIdLst>
  <p:handoutMasterIdLst>
    <p:handoutMasterId r:id="rId25"/>
  </p:handoutMasterIdLst>
  <p:sldIdLst>
    <p:sldId id="411" r:id="rId2"/>
    <p:sldId id="427" r:id="rId3"/>
    <p:sldId id="429" r:id="rId4"/>
    <p:sldId id="430" r:id="rId5"/>
    <p:sldId id="432" r:id="rId6"/>
    <p:sldId id="433" r:id="rId7"/>
    <p:sldId id="434" r:id="rId8"/>
    <p:sldId id="428" r:id="rId9"/>
    <p:sldId id="413" r:id="rId10"/>
    <p:sldId id="435" r:id="rId11"/>
    <p:sldId id="439" r:id="rId12"/>
    <p:sldId id="440" r:id="rId13"/>
    <p:sldId id="441" r:id="rId14"/>
    <p:sldId id="420" r:id="rId15"/>
    <p:sldId id="421" r:id="rId16"/>
    <p:sldId id="412" r:id="rId17"/>
    <p:sldId id="437" r:id="rId18"/>
    <p:sldId id="438" r:id="rId19"/>
    <p:sldId id="424" r:id="rId20"/>
    <p:sldId id="422" r:id="rId21"/>
    <p:sldId id="442" r:id="rId22"/>
    <p:sldId id="444" r:id="rId23"/>
  </p:sldIdLst>
  <p:sldSz cx="9144000" cy="6858000" type="screen4x3"/>
  <p:notesSz cx="9144000" cy="6858000"/>
  <p:defaultTextStyle>
    <a:defPPr>
      <a:defRPr lang="en-US"/>
    </a:defPPr>
    <a:lvl1pPr algn="ctr" rtl="0" fontAlgn="base">
      <a:spcBef>
        <a:spcPct val="0"/>
      </a:spcBef>
      <a:spcAft>
        <a:spcPct val="0"/>
      </a:spcAft>
      <a:defRPr sz="2400" kern="1200">
        <a:solidFill>
          <a:schemeClr val="tx2"/>
        </a:solidFill>
        <a:latin typeface="Arial Narrow" charset="0"/>
        <a:ea typeface="+mn-ea"/>
        <a:cs typeface="+mn-cs"/>
      </a:defRPr>
    </a:lvl1pPr>
    <a:lvl2pPr marL="457200" algn="ctr" rtl="0" fontAlgn="base">
      <a:spcBef>
        <a:spcPct val="0"/>
      </a:spcBef>
      <a:spcAft>
        <a:spcPct val="0"/>
      </a:spcAft>
      <a:defRPr sz="2400" kern="1200">
        <a:solidFill>
          <a:schemeClr val="tx2"/>
        </a:solidFill>
        <a:latin typeface="Arial Narrow" charset="0"/>
        <a:ea typeface="+mn-ea"/>
        <a:cs typeface="+mn-cs"/>
      </a:defRPr>
    </a:lvl2pPr>
    <a:lvl3pPr marL="914400" algn="ctr" rtl="0" fontAlgn="base">
      <a:spcBef>
        <a:spcPct val="0"/>
      </a:spcBef>
      <a:spcAft>
        <a:spcPct val="0"/>
      </a:spcAft>
      <a:defRPr sz="2400" kern="1200">
        <a:solidFill>
          <a:schemeClr val="tx2"/>
        </a:solidFill>
        <a:latin typeface="Arial Narrow" charset="0"/>
        <a:ea typeface="+mn-ea"/>
        <a:cs typeface="+mn-cs"/>
      </a:defRPr>
    </a:lvl3pPr>
    <a:lvl4pPr marL="1371600" algn="ctr" rtl="0" fontAlgn="base">
      <a:spcBef>
        <a:spcPct val="0"/>
      </a:spcBef>
      <a:spcAft>
        <a:spcPct val="0"/>
      </a:spcAft>
      <a:defRPr sz="2400" kern="1200">
        <a:solidFill>
          <a:schemeClr val="tx2"/>
        </a:solidFill>
        <a:latin typeface="Arial Narrow" charset="0"/>
        <a:ea typeface="+mn-ea"/>
        <a:cs typeface="+mn-cs"/>
      </a:defRPr>
    </a:lvl4pPr>
    <a:lvl5pPr marL="1828800" algn="ctr" rtl="0" fontAlgn="base">
      <a:spcBef>
        <a:spcPct val="0"/>
      </a:spcBef>
      <a:spcAft>
        <a:spcPct val="0"/>
      </a:spcAft>
      <a:defRPr sz="2400" kern="1200">
        <a:solidFill>
          <a:schemeClr val="tx2"/>
        </a:solidFill>
        <a:latin typeface="Arial Narrow" charset="0"/>
        <a:ea typeface="+mn-ea"/>
        <a:cs typeface="+mn-cs"/>
      </a:defRPr>
    </a:lvl5pPr>
    <a:lvl6pPr marL="2286000" algn="l" defTabSz="457200" rtl="0" eaLnBrk="1" latinLnBrk="0" hangingPunct="1">
      <a:defRPr sz="2400" kern="1200">
        <a:solidFill>
          <a:schemeClr val="tx2"/>
        </a:solidFill>
        <a:latin typeface="Arial Narrow" charset="0"/>
        <a:ea typeface="+mn-ea"/>
        <a:cs typeface="+mn-cs"/>
      </a:defRPr>
    </a:lvl6pPr>
    <a:lvl7pPr marL="2743200" algn="l" defTabSz="457200" rtl="0" eaLnBrk="1" latinLnBrk="0" hangingPunct="1">
      <a:defRPr sz="2400" kern="1200">
        <a:solidFill>
          <a:schemeClr val="tx2"/>
        </a:solidFill>
        <a:latin typeface="Arial Narrow" charset="0"/>
        <a:ea typeface="+mn-ea"/>
        <a:cs typeface="+mn-cs"/>
      </a:defRPr>
    </a:lvl7pPr>
    <a:lvl8pPr marL="3200400" algn="l" defTabSz="457200" rtl="0" eaLnBrk="1" latinLnBrk="0" hangingPunct="1">
      <a:defRPr sz="2400" kern="1200">
        <a:solidFill>
          <a:schemeClr val="tx2"/>
        </a:solidFill>
        <a:latin typeface="Arial Narrow" charset="0"/>
        <a:ea typeface="+mn-ea"/>
        <a:cs typeface="+mn-cs"/>
      </a:defRPr>
    </a:lvl8pPr>
    <a:lvl9pPr marL="3657600" algn="l" defTabSz="457200" rtl="0" eaLnBrk="1" latinLnBrk="0" hangingPunct="1">
      <a:defRPr sz="2400" kern="1200">
        <a:solidFill>
          <a:schemeClr val="tx2"/>
        </a:solidFill>
        <a:latin typeface="Arial Narrow"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A07C"/>
    <a:srgbClr val="FD0F1A"/>
    <a:srgbClr val="E4E4F0"/>
    <a:srgbClr val="9C9CC8"/>
    <a:srgbClr val="FFFF00"/>
    <a:srgbClr val="000099"/>
    <a:srgbClr val="0080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179" autoAdjust="0"/>
  </p:normalViewPr>
  <p:slideViewPr>
    <p:cSldViewPr snapToGrid="0">
      <p:cViewPr varScale="1">
        <p:scale>
          <a:sx n="88" d="100"/>
          <a:sy n="88" d="100"/>
        </p:scale>
        <p:origin x="-1000" y="-112"/>
      </p:cViewPr>
      <p:guideLst>
        <p:guide orient="horz" pos="736"/>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7EE0DA75-1753-7347-A44F-097F544CB808}" type="datetimeFigureOut">
              <a:rPr lang="en-US" smtClean="0"/>
              <a:pPr/>
              <a:t>2/10/16</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46D31AD5-086B-344C-A594-380AD72518D9}" type="slidenum">
              <a:rPr lang="en-US" smtClean="0"/>
              <a:pPr/>
              <a:t>‹#›</a:t>
            </a:fld>
            <a:endParaRPr lang="en-US"/>
          </a:p>
        </p:txBody>
      </p:sp>
    </p:spTree>
    <p:extLst>
      <p:ext uri="{BB962C8B-B14F-4D97-AF65-F5344CB8AC3E}">
        <p14:creationId xmlns:p14="http://schemas.microsoft.com/office/powerpoint/2010/main" val="12157681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964517" cy="342900"/>
          </a:xfrm>
          <a:prstGeom prst="rect">
            <a:avLst/>
          </a:prstGeom>
          <a:noFill/>
          <a:ln w="12700">
            <a:noFill/>
            <a:miter lim="800000"/>
            <a:headEnd type="none" w="sm" len="sm"/>
            <a:tailEnd type="none" w="sm" len="sm"/>
          </a:ln>
          <a:effectLst/>
        </p:spPr>
        <p:txBody>
          <a:bodyPr vert="horz" wrap="square" lIns="90396" tIns="45199" rIns="90396" bIns="45199" numCol="1" anchor="t" anchorCtr="0" compatLnSpc="1">
            <a:prstTxWarp prst="textNoShape">
              <a:avLst/>
            </a:prstTxWarp>
          </a:bodyPr>
          <a:lstStyle>
            <a:lvl1pPr algn="l" defTabSz="903288" eaLnBrk="0" hangingPunct="0">
              <a:defRPr sz="1200">
                <a:solidFill>
                  <a:schemeClr val="tx1"/>
                </a:solidFill>
                <a:latin typeface="Times" charset="0"/>
              </a:defRPr>
            </a:lvl1pPr>
          </a:lstStyle>
          <a:p>
            <a:endParaRPr lang="en-US"/>
          </a:p>
        </p:txBody>
      </p:sp>
      <p:sp>
        <p:nvSpPr>
          <p:cNvPr id="4099" name="Rectangle 3"/>
          <p:cNvSpPr>
            <a:spLocks noGrp="1" noChangeArrowheads="1"/>
          </p:cNvSpPr>
          <p:nvPr>
            <p:ph type="dt" idx="1"/>
          </p:nvPr>
        </p:nvSpPr>
        <p:spPr bwMode="auto">
          <a:xfrm>
            <a:off x="5179485" y="0"/>
            <a:ext cx="3964516" cy="342900"/>
          </a:xfrm>
          <a:prstGeom prst="rect">
            <a:avLst/>
          </a:prstGeom>
          <a:noFill/>
          <a:ln w="12700">
            <a:noFill/>
            <a:miter lim="800000"/>
            <a:headEnd type="none" w="sm" len="sm"/>
            <a:tailEnd type="none" w="sm" len="sm"/>
          </a:ln>
          <a:effectLst/>
        </p:spPr>
        <p:txBody>
          <a:bodyPr vert="horz" wrap="square" lIns="90396" tIns="45199" rIns="90396" bIns="45199" numCol="1" anchor="t" anchorCtr="0" compatLnSpc="1">
            <a:prstTxWarp prst="textNoShape">
              <a:avLst/>
            </a:prstTxWarp>
          </a:bodyPr>
          <a:lstStyle>
            <a:lvl1pPr algn="r" defTabSz="903288" eaLnBrk="0" hangingPunct="0">
              <a:defRPr sz="1200">
                <a:solidFill>
                  <a:schemeClr val="tx1"/>
                </a:solidFill>
                <a:latin typeface="Times" charset="0"/>
              </a:defRPr>
            </a:lvl1pPr>
          </a:lstStyle>
          <a:p>
            <a:endParaRPr lang="en-US"/>
          </a:p>
        </p:txBody>
      </p:sp>
      <p:sp>
        <p:nvSpPr>
          <p:cNvPr id="4100" name="Rectangle 4"/>
          <p:cNvSpPr>
            <a:spLocks noGrp="1" noRot="1" noChangeAspect="1" noChangeArrowheads="1" noTextEdit="1"/>
          </p:cNvSpPr>
          <p:nvPr>
            <p:ph type="sldImg" idx="2"/>
          </p:nvPr>
        </p:nvSpPr>
        <p:spPr bwMode="auto">
          <a:xfrm>
            <a:off x="2857500" y="512763"/>
            <a:ext cx="3432175" cy="2574925"/>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1221318" y="3257550"/>
            <a:ext cx="6701367" cy="3087291"/>
          </a:xfrm>
          <a:prstGeom prst="rect">
            <a:avLst/>
          </a:prstGeom>
          <a:noFill/>
          <a:ln w="12700">
            <a:noFill/>
            <a:miter lim="800000"/>
            <a:headEnd type="none" w="sm" len="sm"/>
            <a:tailEnd type="none" w="sm" len="sm"/>
          </a:ln>
          <a:effectLst/>
        </p:spPr>
        <p:txBody>
          <a:bodyPr vert="horz" wrap="square" lIns="90396" tIns="45199" rIns="90396" bIns="451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6515100"/>
            <a:ext cx="3964517" cy="342900"/>
          </a:xfrm>
          <a:prstGeom prst="rect">
            <a:avLst/>
          </a:prstGeom>
          <a:noFill/>
          <a:ln w="12700">
            <a:noFill/>
            <a:miter lim="800000"/>
            <a:headEnd type="none" w="sm" len="sm"/>
            <a:tailEnd type="none" w="sm" len="sm"/>
          </a:ln>
          <a:effectLst/>
        </p:spPr>
        <p:txBody>
          <a:bodyPr vert="horz" wrap="square" lIns="90396" tIns="45199" rIns="90396" bIns="45199" numCol="1" anchor="b" anchorCtr="0" compatLnSpc="1">
            <a:prstTxWarp prst="textNoShape">
              <a:avLst/>
            </a:prstTxWarp>
          </a:bodyPr>
          <a:lstStyle>
            <a:lvl1pPr algn="l" defTabSz="903288" eaLnBrk="0" hangingPunct="0">
              <a:defRPr sz="1200">
                <a:solidFill>
                  <a:schemeClr val="tx1"/>
                </a:solidFill>
                <a:latin typeface="Times" charset="0"/>
              </a:defRPr>
            </a:lvl1pPr>
          </a:lstStyle>
          <a:p>
            <a:endParaRPr lang="en-US"/>
          </a:p>
        </p:txBody>
      </p:sp>
      <p:sp>
        <p:nvSpPr>
          <p:cNvPr id="4103" name="Rectangle 7"/>
          <p:cNvSpPr>
            <a:spLocks noGrp="1" noChangeArrowheads="1"/>
          </p:cNvSpPr>
          <p:nvPr>
            <p:ph type="sldNum" sz="quarter" idx="5"/>
          </p:nvPr>
        </p:nvSpPr>
        <p:spPr bwMode="auto">
          <a:xfrm>
            <a:off x="5179485" y="6515100"/>
            <a:ext cx="3964516" cy="342900"/>
          </a:xfrm>
          <a:prstGeom prst="rect">
            <a:avLst/>
          </a:prstGeom>
          <a:noFill/>
          <a:ln w="12700">
            <a:noFill/>
            <a:miter lim="800000"/>
            <a:headEnd type="none" w="sm" len="sm"/>
            <a:tailEnd type="none" w="sm" len="sm"/>
          </a:ln>
          <a:effectLst/>
        </p:spPr>
        <p:txBody>
          <a:bodyPr vert="horz" wrap="square" lIns="90396" tIns="45199" rIns="90396" bIns="45199" numCol="1" anchor="b" anchorCtr="0" compatLnSpc="1">
            <a:prstTxWarp prst="textNoShape">
              <a:avLst/>
            </a:prstTxWarp>
          </a:bodyPr>
          <a:lstStyle>
            <a:lvl1pPr algn="r" defTabSz="903288" eaLnBrk="0" hangingPunct="0">
              <a:defRPr sz="1200">
                <a:solidFill>
                  <a:schemeClr val="tx1"/>
                </a:solidFill>
                <a:latin typeface="Times" charset="0"/>
              </a:defRPr>
            </a:lvl1pPr>
          </a:lstStyle>
          <a:p>
            <a:fld id="{A31D8FC1-5AC2-074E-8C2D-FCEFCC2F3405}" type="slidenum">
              <a:rPr lang="en-US"/>
              <a:pPr/>
              <a:t>‹#›</a:t>
            </a:fld>
            <a:endParaRPr lang="en-US"/>
          </a:p>
        </p:txBody>
      </p:sp>
    </p:spTree>
    <p:extLst>
      <p:ext uri="{BB962C8B-B14F-4D97-AF65-F5344CB8AC3E}">
        <p14:creationId xmlns:p14="http://schemas.microsoft.com/office/powerpoint/2010/main" val="29589909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8A449D-2FEE-D049-A18F-D69C04F10E1E}" type="slidenum">
              <a:rPr lang="en-US"/>
              <a:pPr/>
              <a:t>3</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LIGO built two detectors far from each other, in Livingston LA and Hanford, WA, in order to verify that detected signals come from space and not locally, on Earth. </a:t>
            </a:r>
            <a:endParaRPr lang="en-US" dirty="0"/>
          </a:p>
        </p:txBody>
      </p:sp>
      <p:sp>
        <p:nvSpPr>
          <p:cNvPr id="4" name="Slide Number Placeholder 3"/>
          <p:cNvSpPr>
            <a:spLocks noGrp="1"/>
          </p:cNvSpPr>
          <p:nvPr>
            <p:ph type="sldNum" sz="quarter" idx="10"/>
          </p:nvPr>
        </p:nvSpPr>
        <p:spPr/>
        <p:txBody>
          <a:bodyPr/>
          <a:lstStyle/>
          <a:p>
            <a:fld id="{93327C4B-0C8C-D949-8707-D81D28355413}" type="slidenum">
              <a:rPr lang="en-US" smtClean="0"/>
              <a:t>8</a:t>
            </a:fld>
            <a:endParaRPr lang="en-US"/>
          </a:p>
        </p:txBody>
      </p:sp>
    </p:spTree>
    <p:extLst>
      <p:ext uri="{BB962C8B-B14F-4D97-AF65-F5344CB8AC3E}">
        <p14:creationId xmlns:p14="http://schemas.microsoft.com/office/powerpoint/2010/main" val="655168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very hard work of this world-wide community paid off on September 14 last year, when strong signals were detected by LIGO detectors.  </a:t>
            </a:r>
          </a:p>
          <a:p>
            <a:r>
              <a:rPr lang="en-US" sz="1200" kern="1200" dirty="0" smtClean="0">
                <a:solidFill>
                  <a:schemeClr val="tx1"/>
                </a:solidFill>
                <a:effectLst/>
                <a:latin typeface="+mn-lt"/>
                <a:ea typeface="+mn-ea"/>
                <a:cs typeface="+mn-cs"/>
              </a:rPr>
              <a:t>The signal first arrived to LIGO Livingston, at 4:51am, and showed a large amplitude signal that is ,larger than the background noise from the detector. </a:t>
            </a:r>
            <a:endParaRPr lang="en-US" dirty="0"/>
          </a:p>
        </p:txBody>
      </p:sp>
      <p:sp>
        <p:nvSpPr>
          <p:cNvPr id="4" name="Slide Number Placeholder 3"/>
          <p:cNvSpPr>
            <a:spLocks noGrp="1"/>
          </p:cNvSpPr>
          <p:nvPr>
            <p:ph type="sldNum" sz="quarter" idx="10"/>
          </p:nvPr>
        </p:nvSpPr>
        <p:spPr/>
        <p:txBody>
          <a:bodyPr/>
          <a:lstStyle/>
          <a:p>
            <a:fld id="{93327C4B-0C8C-D949-8707-D81D28355413}" type="slidenum">
              <a:rPr lang="en-US" smtClean="0"/>
              <a:t>11</a:t>
            </a:fld>
            <a:endParaRPr lang="en-US"/>
          </a:p>
        </p:txBody>
      </p:sp>
    </p:spTree>
    <p:extLst>
      <p:ext uri="{BB962C8B-B14F-4D97-AF65-F5344CB8AC3E}">
        <p14:creationId xmlns:p14="http://schemas.microsoft.com/office/powerpoint/2010/main" val="594353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saw a very similar waveform in the LIGO Hanford detector, only 7 milliseconds later. </a:t>
            </a:r>
          </a:p>
          <a:p>
            <a:r>
              <a:rPr lang="en-US" sz="1200" kern="1200" dirty="0" smtClean="0">
                <a:solidFill>
                  <a:schemeClr val="tx1"/>
                </a:solidFill>
                <a:effectLst/>
                <a:latin typeface="+mn-lt"/>
                <a:ea typeface="+mn-ea"/>
                <a:cs typeface="+mn-cs"/>
              </a:rPr>
              <a:t>We see a few cycles increasing in amplitude and frequency, and the signal settles down back to the noise– all in a small fraction of a second. </a:t>
            </a:r>
          </a:p>
          <a:p>
            <a:r>
              <a:rPr lang="en-US" sz="1200" kern="1200" dirty="0" smtClean="0">
                <a:solidFill>
                  <a:schemeClr val="tx1"/>
                </a:solidFill>
                <a:effectLst/>
                <a:latin typeface="+mn-lt"/>
                <a:ea typeface="+mn-ea"/>
                <a:cs typeface="+mn-cs"/>
              </a:rPr>
              <a:t>The detected distortion of space time was very small, a part in 10^21. The distance changes we measured in LIGO's arms are 4 parts in a thousandth of a proton diameter: tiny! </a:t>
            </a:r>
          </a:p>
          <a:p>
            <a:endParaRPr lang="en-US" dirty="0"/>
          </a:p>
        </p:txBody>
      </p:sp>
      <p:sp>
        <p:nvSpPr>
          <p:cNvPr id="4" name="Slide Number Placeholder 3"/>
          <p:cNvSpPr>
            <a:spLocks noGrp="1"/>
          </p:cNvSpPr>
          <p:nvPr>
            <p:ph type="sldNum" sz="quarter" idx="10"/>
          </p:nvPr>
        </p:nvSpPr>
        <p:spPr/>
        <p:txBody>
          <a:bodyPr/>
          <a:lstStyle/>
          <a:p>
            <a:fld id="{93327C4B-0C8C-D949-8707-D81D28355413}" type="slidenum">
              <a:rPr lang="en-US" smtClean="0"/>
              <a:t>12</a:t>
            </a:fld>
            <a:endParaRPr lang="en-US"/>
          </a:p>
        </p:txBody>
      </p:sp>
    </p:spTree>
    <p:extLst>
      <p:ext uri="{BB962C8B-B14F-4D97-AF65-F5344CB8AC3E}">
        <p14:creationId xmlns:p14="http://schemas.microsoft.com/office/powerpoint/2010/main" val="1679020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observed signals matched beautifully the predicted waveform for the motion of a pair of black holes and vibration of the resulting single black hole. From the frequency of the signals, we can tell the masses of each initial black hole and the mass of the final black LIGO has made the first-ever detection of two black holes merging into one, proving that binary black holes are more common in the universe than most scientists earlier thought. </a:t>
            </a:r>
          </a:p>
          <a:p>
            <a:endParaRPr lang="en-US" dirty="0"/>
          </a:p>
        </p:txBody>
      </p:sp>
      <p:sp>
        <p:nvSpPr>
          <p:cNvPr id="4" name="Slide Number Placeholder 3"/>
          <p:cNvSpPr>
            <a:spLocks noGrp="1"/>
          </p:cNvSpPr>
          <p:nvPr>
            <p:ph type="sldNum" sz="quarter" idx="10"/>
          </p:nvPr>
        </p:nvSpPr>
        <p:spPr/>
        <p:txBody>
          <a:bodyPr/>
          <a:lstStyle/>
          <a:p>
            <a:fld id="{93327C4B-0C8C-D949-8707-D81D28355413}" type="slidenum">
              <a:rPr lang="en-US" smtClean="0"/>
              <a:t>13</a:t>
            </a:fld>
            <a:endParaRPr lang="en-US"/>
          </a:p>
        </p:txBody>
      </p:sp>
    </p:spTree>
    <p:extLst>
      <p:ext uri="{BB962C8B-B14F-4D97-AF65-F5344CB8AC3E}">
        <p14:creationId xmlns:p14="http://schemas.microsoft.com/office/powerpoint/2010/main" val="3252093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can also translate the signal into sound:</a:t>
            </a:r>
            <a:r>
              <a:rPr lang="en-US" sz="1200" kern="1200" baseline="0" dirty="0" smtClean="0">
                <a:solidFill>
                  <a:schemeClr val="tx1"/>
                </a:solidFill>
                <a:effectLst/>
                <a:latin typeface="+mn-lt"/>
                <a:ea typeface="+mn-ea"/>
                <a:cs typeface="+mn-cs"/>
              </a:rPr>
              <a:t> listen carefully for the very short “thump” – that’s </a:t>
            </a:r>
            <a:r>
              <a:rPr lang="en-US" sz="1200" kern="1200" dirty="0" smtClean="0">
                <a:solidFill>
                  <a:schemeClr val="tx1"/>
                </a:solidFill>
                <a:effectLst/>
                <a:latin typeface="+mn-lt"/>
                <a:ea typeface="+mn-ea"/>
                <a:cs typeface="+mn-cs"/>
              </a:rPr>
              <a:t>the tiny chirp of two black holes merging. </a:t>
            </a:r>
            <a:endParaRPr lang="en-US" dirty="0"/>
          </a:p>
        </p:txBody>
      </p:sp>
      <p:sp>
        <p:nvSpPr>
          <p:cNvPr id="4" name="Slide Number Placeholder 3"/>
          <p:cNvSpPr>
            <a:spLocks noGrp="1"/>
          </p:cNvSpPr>
          <p:nvPr>
            <p:ph type="sldNum" sz="quarter" idx="10"/>
          </p:nvPr>
        </p:nvSpPr>
        <p:spPr/>
        <p:txBody>
          <a:bodyPr/>
          <a:lstStyle/>
          <a:p>
            <a:fld id="{93327C4B-0C8C-D949-8707-D81D28355413}" type="slidenum">
              <a:rPr lang="en-US" smtClean="0"/>
              <a:t>14</a:t>
            </a:fld>
            <a:endParaRPr lang="en-US"/>
          </a:p>
        </p:txBody>
      </p:sp>
    </p:spTree>
    <p:extLst>
      <p:ext uri="{BB962C8B-B14F-4D97-AF65-F5344CB8AC3E}">
        <p14:creationId xmlns:p14="http://schemas.microsoft.com/office/powerpoint/2010/main" val="2613543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animation plays again, this time slower and with the frequencies shifted, so you can hear the signal better. This is the song and dance of two black holes colliding. It’s remarkable how much we can</a:t>
            </a:r>
            <a:r>
              <a:rPr lang="en-US" sz="1200" kern="1200" baseline="0" dirty="0" smtClean="0">
                <a:solidFill>
                  <a:schemeClr val="tx1"/>
                </a:solidFill>
                <a:effectLst/>
                <a:latin typeface="+mn-lt"/>
                <a:ea typeface="+mn-ea"/>
                <a:cs typeface="+mn-cs"/>
              </a:rPr>
              <a:t> learn from this!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3327C4B-0C8C-D949-8707-D81D28355413}" type="slidenum">
              <a:rPr lang="en-US" smtClean="0"/>
              <a:t>15</a:t>
            </a:fld>
            <a:endParaRPr lang="en-US"/>
          </a:p>
        </p:txBody>
      </p:sp>
    </p:spTree>
    <p:extLst>
      <p:ext uri="{BB962C8B-B14F-4D97-AF65-F5344CB8AC3E}">
        <p14:creationId xmlns:p14="http://schemas.microsoft.com/office/powerpoint/2010/main" val="483803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Having three or more detectors will help us narrow down the location of the gravitational signals even more: You need at least two ears to know where a sound comes in a plane, but having more ears you can localize the source much better.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have more detectors in the near future: The Virgo detector will joining the gravitational wave network later this year – and we expect more detectors to join in Japan and perhaps India.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have opened the era of gravitational wave astronomy, and expect to learn much astrophysics from the many detections to come.  This is the end of a long quest, but more than that it’s the beginning of a new era. To quote one of our young scientists: we’ll never stop listening to gravitational waves now!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have the honor to let now </a:t>
            </a:r>
            <a:r>
              <a:rPr lang="en-US" sz="1200" kern="1200" dirty="0" err="1" smtClean="0">
                <a:solidFill>
                  <a:schemeClr val="tx1"/>
                </a:solidFill>
                <a:effectLst/>
                <a:latin typeface="+mn-lt"/>
                <a:ea typeface="+mn-ea"/>
                <a:cs typeface="+mn-cs"/>
              </a:rPr>
              <a:t>Rai</a:t>
            </a:r>
            <a:r>
              <a:rPr lang="en-US" sz="1200" kern="1200" dirty="0" smtClean="0">
                <a:solidFill>
                  <a:schemeClr val="tx1"/>
                </a:solidFill>
                <a:effectLst/>
                <a:latin typeface="+mn-lt"/>
                <a:ea typeface="+mn-ea"/>
                <a:cs typeface="+mn-cs"/>
              </a:rPr>
              <a:t> Weiss, one of the founders of LIGO, tell you more about the history and technology involved in these amazing instruments.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B24BDD-11A9-6241-914F-B533020EA6CA}" type="slidenum">
              <a:rPr lang="en-US" smtClean="0"/>
              <a:t>20</a:t>
            </a:fld>
            <a:endParaRPr lang="en-US"/>
          </a:p>
        </p:txBody>
      </p:sp>
    </p:spTree>
    <p:extLst>
      <p:ext uri="{BB962C8B-B14F-4D97-AF65-F5344CB8AC3E}">
        <p14:creationId xmlns:p14="http://schemas.microsoft.com/office/powerpoint/2010/main" val="2288443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9607" y="153481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60361" y="3324299"/>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lvl1pPr>
              <a:defRPr/>
            </a:lvl1pPr>
          </a:lstStyle>
          <a:p>
            <a:r>
              <a:rPr lang="en-US" smtClean="0"/>
              <a:t>Who, what, where</a:t>
            </a:r>
            <a:endParaRPr lang="en-US"/>
          </a:p>
        </p:txBody>
      </p:sp>
      <p:sp>
        <p:nvSpPr>
          <p:cNvPr id="6" name="Slide Number Placeholder 5"/>
          <p:cNvSpPr>
            <a:spLocks noGrp="1"/>
          </p:cNvSpPr>
          <p:nvPr>
            <p:ph type="sldNum" sz="quarter" idx="12"/>
          </p:nvPr>
        </p:nvSpPr>
        <p:spPr/>
        <p:txBody>
          <a:bodyPr/>
          <a:lstStyle>
            <a:lvl1pPr>
              <a:defRPr smtClean="0"/>
            </a:lvl1pPr>
          </a:lstStyle>
          <a:p>
            <a:fld id="{D8AB89C2-EA9E-AD43-9860-EBCDA31E7CB7}" type="slidenum">
              <a:rPr lang="en-US"/>
              <a:pPr/>
              <a:t>‹#›</a:t>
            </a:fld>
            <a:endParaRPr lang="en-US"/>
          </a:p>
        </p:txBody>
      </p:sp>
    </p:spTree>
  </p:cSld>
  <p:clrMapOvr>
    <a:masterClrMapping/>
  </p:clrMapOvr>
  <p:transition xmlns:p14="http://schemas.microsoft.com/office/powerpoint/2010/main" advClick="0" advTm="1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vl1pPr>
          </a:lstStyle>
          <a:p>
            <a:r>
              <a:rPr lang="en-US" smtClean="0"/>
              <a:t>Who, what, where</a:t>
            </a:r>
            <a:endParaRPr lang="en-US"/>
          </a:p>
        </p:txBody>
      </p:sp>
      <p:sp>
        <p:nvSpPr>
          <p:cNvPr id="6" name="Slide Number Placeholder 5"/>
          <p:cNvSpPr>
            <a:spLocks noGrp="1"/>
          </p:cNvSpPr>
          <p:nvPr>
            <p:ph type="sldNum" sz="quarter" idx="12"/>
          </p:nvPr>
        </p:nvSpPr>
        <p:spPr/>
        <p:txBody>
          <a:bodyPr/>
          <a:lstStyle>
            <a:lvl1pPr>
              <a:defRPr smtClean="0"/>
            </a:lvl1pPr>
          </a:lstStyle>
          <a:p>
            <a:fld id="{C582E414-0DDA-9F4D-A88C-45BC487B2254}" type="slidenum">
              <a:rPr lang="en-US"/>
              <a:pPr/>
              <a:t>‹#›</a:t>
            </a:fld>
            <a:endParaRPr lang="en-US"/>
          </a:p>
        </p:txBody>
      </p:sp>
    </p:spTree>
  </p:cSld>
  <p:clrMapOvr>
    <a:masterClrMapping/>
  </p:clrMapOvr>
  <p:transition xmlns:p14="http://schemas.microsoft.com/office/powerpoint/2010/main" advClick="0" advTm="100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lvl1pPr>
              <a:defRPr/>
            </a:lvl1pPr>
          </a:lstStyle>
          <a:p>
            <a:r>
              <a:rPr lang="en-US" smtClean="0"/>
              <a:t>Who, what, where</a:t>
            </a:r>
            <a:endParaRPr lang="en-US"/>
          </a:p>
        </p:txBody>
      </p:sp>
      <p:sp>
        <p:nvSpPr>
          <p:cNvPr id="5" name="Slide Number Placeholder 4"/>
          <p:cNvSpPr>
            <a:spLocks noGrp="1"/>
          </p:cNvSpPr>
          <p:nvPr>
            <p:ph type="sldNum" sz="quarter" idx="12"/>
          </p:nvPr>
        </p:nvSpPr>
        <p:spPr/>
        <p:txBody>
          <a:bodyPr/>
          <a:lstStyle>
            <a:lvl1pPr>
              <a:defRPr smtClean="0"/>
            </a:lvl1pPr>
          </a:lstStyle>
          <a:p>
            <a:fld id="{6EE448B2-5CBA-A240-8111-FC0A86F230F9}" type="slidenum">
              <a:rPr lang="en-US"/>
              <a:pPr/>
              <a:t>‹#›</a:t>
            </a:fld>
            <a:endParaRPr lang="en-US"/>
          </a:p>
        </p:txBody>
      </p:sp>
    </p:spTree>
  </p:cSld>
  <p:clrMapOvr>
    <a:masterClrMapping/>
  </p:clrMapOvr>
  <p:transition xmlns:p14="http://schemas.microsoft.com/office/powerpoint/2010/main" advClick="0" advTm="100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US" smtClean="0"/>
              <a:t>Who, what, where</a:t>
            </a:r>
            <a:endParaRPr lang="en-US"/>
          </a:p>
        </p:txBody>
      </p:sp>
      <p:sp>
        <p:nvSpPr>
          <p:cNvPr id="4" name="Slide Number Placeholder 3"/>
          <p:cNvSpPr>
            <a:spLocks noGrp="1"/>
          </p:cNvSpPr>
          <p:nvPr>
            <p:ph type="sldNum" sz="quarter" idx="12"/>
          </p:nvPr>
        </p:nvSpPr>
        <p:spPr/>
        <p:txBody>
          <a:bodyPr/>
          <a:lstStyle>
            <a:lvl1pPr>
              <a:defRPr smtClean="0"/>
            </a:lvl1pPr>
          </a:lstStyle>
          <a:p>
            <a:fld id="{69D1071E-6BCB-274F-92EE-8F9B4373957D}" type="slidenum">
              <a:rPr lang="en-US"/>
              <a:pPr/>
              <a:t>‹#›</a:t>
            </a:fld>
            <a:endParaRPr lang="en-US"/>
          </a:p>
        </p:txBody>
      </p:sp>
    </p:spTree>
  </p:cSld>
  <p:clrMapOvr>
    <a:masterClrMapping/>
  </p:clrMapOvr>
  <p:transition xmlns:p14="http://schemas.microsoft.com/office/powerpoint/2010/main" advClick="0" advTm="1000"/>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38100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38100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smtClean="0"/>
              <a:t>Who, what, where</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fld id="{5EC28637-15A0-F84E-8C55-4DA78C239A9C}" type="slidenum">
              <a:rPr lang="en-US"/>
              <a:pPr/>
              <a:t>‹#›</a:t>
            </a:fld>
            <a:endParaRPr lang="en-US"/>
          </a:p>
        </p:txBody>
      </p:sp>
    </p:spTree>
  </p:cSld>
  <p:clrMapOvr>
    <a:masterClrMapping/>
  </p:clrMapOvr>
  <p:transition xmlns:p14="http://schemas.microsoft.com/office/powerpoint/2010/main" advClick="0" advTm="100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7" name="Rectangle 5"/>
          <p:cNvSpPr>
            <a:spLocks noGrp="1" noChangeArrowheads="1"/>
          </p:cNvSpPr>
          <p:nvPr>
            <p:ph type="body" idx="1"/>
          </p:nvPr>
        </p:nvSpPr>
        <p:spPr bwMode="auto">
          <a:xfrm>
            <a:off x="191056" y="1213705"/>
            <a:ext cx="8799818" cy="4899775"/>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5" name="Rectangle 3"/>
          <p:cNvSpPr>
            <a:spLocks noGrp="1" noChangeArrowheads="1"/>
          </p:cNvSpPr>
          <p:nvPr>
            <p:ph type="ftr" sz="quarter" idx="3"/>
          </p:nvPr>
        </p:nvSpPr>
        <p:spPr bwMode="auto">
          <a:xfrm>
            <a:off x="3090484" y="6400800"/>
            <a:ext cx="28956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eaLnBrk="0" hangingPunct="0">
              <a:defRPr sz="1000" b="1" i="1">
                <a:solidFill>
                  <a:srgbClr val="CC0066"/>
                </a:solidFill>
                <a:latin typeface="+mj-lt"/>
              </a:defRPr>
            </a:lvl1pPr>
          </a:lstStyle>
          <a:p>
            <a:r>
              <a:rPr lang="en-US" smtClean="0"/>
              <a:t>Who, what, where</a:t>
            </a:r>
            <a:endParaRPr lang="en-US"/>
          </a:p>
        </p:txBody>
      </p:sp>
      <p:sp>
        <p:nvSpPr>
          <p:cNvPr id="3076" name="Rectangle 4"/>
          <p:cNvSpPr>
            <a:spLocks noGrp="1" noChangeArrowheads="1"/>
          </p:cNvSpPr>
          <p:nvPr>
            <p:ph type="sldNum" sz="quarter" idx="4"/>
          </p:nvPr>
        </p:nvSpPr>
        <p:spPr bwMode="auto">
          <a:xfrm>
            <a:off x="8518852" y="6394432"/>
            <a:ext cx="625147" cy="463568"/>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00">
                <a:solidFill>
                  <a:schemeClr val="tx1"/>
                </a:solidFill>
                <a:latin typeface="+mj-lt"/>
              </a:defRPr>
            </a:lvl1pPr>
          </a:lstStyle>
          <a:p>
            <a:fld id="{88FB29C9-8E36-604C-B268-64835724A941}" type="slidenum">
              <a:rPr lang="en-US"/>
              <a:pPr/>
              <a:t>‹#›</a:t>
            </a:fld>
            <a:endParaRPr lang="en-US"/>
          </a:p>
        </p:txBody>
      </p:sp>
      <p:sp>
        <p:nvSpPr>
          <p:cNvPr id="3078" name="Rectangle 6"/>
          <p:cNvSpPr>
            <a:spLocks noGrp="1" noChangeArrowheads="1"/>
          </p:cNvSpPr>
          <p:nvPr>
            <p:ph type="title"/>
          </p:nvPr>
        </p:nvSpPr>
        <p:spPr bwMode="auto">
          <a:xfrm>
            <a:off x="1483494" y="186114"/>
            <a:ext cx="6361044" cy="769117"/>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083" name="Rectangle 11"/>
          <p:cNvSpPr>
            <a:spLocks noChangeArrowheads="1"/>
          </p:cNvSpPr>
          <p:nvPr/>
        </p:nvSpPr>
        <p:spPr bwMode="auto">
          <a:xfrm>
            <a:off x="0" y="1048578"/>
            <a:ext cx="9132888" cy="38100"/>
          </a:xfrm>
          <a:prstGeom prst="rect">
            <a:avLst/>
          </a:prstGeom>
          <a:solidFill>
            <a:srgbClr val="DC0081"/>
          </a:solidFill>
          <a:ln w="9525">
            <a:solidFill>
              <a:schemeClr val="accent1"/>
            </a:solidFill>
            <a:miter lim="800000"/>
            <a:headEnd/>
            <a:tailEnd/>
          </a:ln>
          <a:effectLst/>
        </p:spPr>
        <p:txBody>
          <a:bodyPr wrap="none" anchor="ctr">
            <a:prstTxWarp prst="textNoShape">
              <a:avLst/>
            </a:prstTxWarp>
          </a:bodyPr>
          <a:lstStyle/>
          <a:p>
            <a:endParaRPr lang="en-US"/>
          </a:p>
        </p:txBody>
      </p:sp>
      <p:pic>
        <p:nvPicPr>
          <p:cNvPr id="3091" name="Picture 19" descr="lsclogo"/>
          <p:cNvPicPr>
            <a:picLocks noChangeAspect="1" noChangeArrowheads="1"/>
          </p:cNvPicPr>
          <p:nvPr userDrawn="1"/>
        </p:nvPicPr>
        <p:blipFill>
          <a:blip r:embed="rId7"/>
          <a:srcRect/>
          <a:stretch>
            <a:fillRect/>
          </a:stretch>
        </p:blipFill>
        <p:spPr bwMode="auto">
          <a:xfrm>
            <a:off x="7788275" y="0"/>
            <a:ext cx="1350963" cy="574675"/>
          </a:xfrm>
          <a:prstGeom prst="rect">
            <a:avLst/>
          </a:prstGeom>
          <a:noFill/>
        </p:spPr>
      </p:pic>
      <p:sp>
        <p:nvSpPr>
          <p:cNvPr id="10" name="TextBox 9"/>
          <p:cNvSpPr txBox="1"/>
          <p:nvPr userDrawn="1"/>
        </p:nvSpPr>
        <p:spPr>
          <a:xfrm>
            <a:off x="-15301" y="6585478"/>
            <a:ext cx="1944277" cy="276999"/>
          </a:xfrm>
          <a:prstGeom prst="rect">
            <a:avLst/>
          </a:prstGeom>
          <a:noFill/>
        </p:spPr>
        <p:txBody>
          <a:bodyPr wrap="square" rtlCol="0">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200" dirty="0" smtClean="0"/>
              <a:t>LIGO</a:t>
            </a:r>
            <a:r>
              <a:rPr lang="en-US" sz="1200" dirty="0" smtClean="0"/>
              <a:t>-G1600262</a:t>
            </a:r>
            <a:endParaRPr lang="en-US" sz="1200" dirty="0" smtClean="0"/>
          </a:p>
        </p:txBody>
      </p:sp>
      <p:pic>
        <p:nvPicPr>
          <p:cNvPr id="9" name="Picture 8"/>
          <p:cNvPicPr>
            <a:picLocks noChangeAspect="1"/>
          </p:cNvPicPr>
          <p:nvPr userDrawn="1"/>
        </p:nvPicPr>
        <p:blipFill>
          <a:blip r:embed="rId8"/>
          <a:stretch>
            <a:fillRect/>
          </a:stretch>
        </p:blipFill>
        <p:spPr>
          <a:xfrm>
            <a:off x="0" y="0"/>
            <a:ext cx="1914092" cy="41472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5" r:id="rId3"/>
    <p:sldLayoutId id="2147483656" r:id="rId4"/>
    <p:sldLayoutId id="2147483661" r:id="rId5"/>
  </p:sldLayoutIdLst>
  <p:transition xmlns:p14="http://schemas.microsoft.com/office/powerpoint/2010/main" advClick="0" advTm="1000"/>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200" b="1">
          <a:solidFill>
            <a:srgbClr val="CC0066"/>
          </a:solidFill>
          <a:effectLst>
            <a:outerShdw blurRad="38100" dist="38100" dir="2700000" algn="tl">
              <a:srgbClr val="DDDDDD"/>
            </a:outerShdw>
          </a:effectLst>
          <a:latin typeface="+mj-lt"/>
          <a:ea typeface="+mj-ea"/>
          <a:cs typeface="+mj-cs"/>
        </a:defRPr>
      </a:lvl1pPr>
      <a:lvl2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2pPr>
      <a:lvl3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3pPr>
      <a:lvl4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4pPr>
      <a:lvl5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5pPr>
      <a:lvl6pPr marL="4572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6pPr>
      <a:lvl7pPr marL="9144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7pPr>
      <a:lvl8pPr marL="13716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8pPr>
      <a:lvl9pPr marL="18288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9pPr>
    </p:titleStyle>
    <p:bodyStyle>
      <a:lvl1pPr marL="342900" indent="-342900" algn="l" rtl="0" eaLnBrk="0" fontAlgn="base" hangingPunct="0">
        <a:spcBef>
          <a:spcPct val="20000"/>
        </a:spcBef>
        <a:spcAft>
          <a:spcPct val="0"/>
        </a:spcAft>
        <a:buClr>
          <a:schemeClr val="tx1"/>
        </a:buClr>
        <a:buFont typeface="Helvetica"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Font typeface="Helvetica" charset="0"/>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16.png"/><Relationship Id="rId7" Type="http://schemas.openxmlformats.org/officeDocument/2006/relationships/image" Target="../media/image23.png"/><Relationship Id="rId8" Type="http://schemas.openxmlformats.org/officeDocument/2006/relationships/image" Target="../media/image24.jpeg"/><Relationship Id="rId9" Type="http://schemas.openxmlformats.org/officeDocument/2006/relationships/image" Target="../media/image25.png"/><Relationship Id="rId10" Type="http://schemas.openxmlformats.org/officeDocument/2006/relationships/image" Target="../media/image26.jpeg"/><Relationship Id="rId11"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6.xml"/><Relationship Id="rId5" Type="http://schemas.openxmlformats.org/officeDocument/2006/relationships/image" Target="../media/image31.png"/><Relationship Id="rId1" Type="http://schemas.microsoft.com/office/2007/relationships/media" Target="../media/media4.m4v"/><Relationship Id="rId2" Type="http://schemas.openxmlformats.org/officeDocument/2006/relationships/video" Target="../media/media4.m4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7.xml"/><Relationship Id="rId5" Type="http://schemas.openxmlformats.org/officeDocument/2006/relationships/image" Target="../media/image32.png"/><Relationship Id="rId1" Type="http://schemas.microsoft.com/office/2007/relationships/media" Target="../media/media5.m4v"/><Relationship Id="rId2" Type="http://schemas.openxmlformats.org/officeDocument/2006/relationships/video" Target="../media/media5.m4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34.emf"/><Relationship Id="rId5" Type="http://schemas.openxmlformats.org/officeDocument/2006/relationships/image" Target="../media/image35.png"/><Relationship Id="rId1" Type="http://schemas.microsoft.com/office/2007/relationships/media" Target="../media/media6.mpg"/><Relationship Id="rId2" Type="http://schemas.openxmlformats.org/officeDocument/2006/relationships/video" Target="../media/media6.mpg"/></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image" Target="../media/image39.emf"/><Relationship Id="rId1" Type="http://schemas.openxmlformats.org/officeDocument/2006/relationships/slideLayout" Target="../slideLayouts/slideLayout4.xml"/><Relationship Id="rId2" Type="http://schemas.openxmlformats.org/officeDocument/2006/relationships/image" Target="../media/image3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gi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media/media1.m4v"/><Relationship Id="rId2" Type="http://schemas.openxmlformats.org/officeDocument/2006/relationships/video" Target="../media/media1.m4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14.png"/><Relationship Id="rId1" Type="http://schemas.microsoft.com/office/2007/relationships/media" Target="../media/media2.m4v"/><Relationship Id="rId2" Type="http://schemas.openxmlformats.org/officeDocument/2006/relationships/video" Target="../media/media2.m4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15.png"/><Relationship Id="rId5" Type="http://schemas.openxmlformats.org/officeDocument/2006/relationships/image" Target="../media/image16.png"/><Relationship Id="rId1" Type="http://schemas.microsoft.com/office/2007/relationships/media" Target="../media/media3.mp4"/><Relationship Id="rId2" Type="http://schemas.openxmlformats.org/officeDocument/2006/relationships/video" Target="../media/media3.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ctrTitle"/>
          </p:nvPr>
        </p:nvSpPr>
        <p:spPr>
          <a:xfrm>
            <a:off x="415820" y="115440"/>
            <a:ext cx="7772400" cy="1143000"/>
          </a:xfrm>
        </p:spPr>
        <p:txBody>
          <a:bodyPr/>
          <a:lstStyle/>
          <a:p>
            <a:r>
              <a:rPr lang="en-US" sz="3600" dirty="0"/>
              <a:t>Searching for gravitational waves</a:t>
            </a:r>
            <a:endParaRPr lang="en-US" sz="3600" dirty="0"/>
          </a:p>
        </p:txBody>
      </p:sp>
      <p:sp>
        <p:nvSpPr>
          <p:cNvPr id="273411" name="Rectangle 3"/>
          <p:cNvSpPr>
            <a:spLocks noGrp="1" noChangeArrowheads="1"/>
          </p:cNvSpPr>
          <p:nvPr>
            <p:ph type="subTitle" idx="1"/>
          </p:nvPr>
        </p:nvSpPr>
        <p:spPr>
          <a:xfrm>
            <a:off x="1075528" y="1181384"/>
            <a:ext cx="6731777" cy="2844670"/>
          </a:xfrm>
        </p:spPr>
        <p:txBody>
          <a:bodyPr>
            <a:normAutofit fontScale="92500" lnSpcReduction="10000"/>
          </a:bodyPr>
          <a:lstStyle/>
          <a:p>
            <a:r>
              <a:rPr lang="en-US" sz="2000" dirty="0"/>
              <a:t>Gabriela </a:t>
            </a:r>
            <a:r>
              <a:rPr lang="en-US" sz="2000" dirty="0" err="1" smtClean="0"/>
              <a:t>Gonz</a:t>
            </a:r>
            <a:r>
              <a:rPr lang="en-US" sz="2000" dirty="0" err="1" smtClean="0">
                <a:ea typeface="Arial" charset="0"/>
                <a:cs typeface="Arial" charset="0"/>
              </a:rPr>
              <a:t>ález</a:t>
            </a:r>
            <a:endParaRPr lang="en-US" sz="2000" dirty="0" smtClean="0">
              <a:ea typeface="Arial" charset="0"/>
              <a:cs typeface="Arial" charset="0"/>
            </a:endParaRPr>
          </a:p>
          <a:p>
            <a:r>
              <a:rPr lang="en-US" sz="2000" dirty="0" smtClean="0">
                <a:ea typeface="Arial" charset="0"/>
                <a:cs typeface="Arial" charset="0"/>
              </a:rPr>
              <a:t>Louisiana State University</a:t>
            </a:r>
          </a:p>
          <a:p>
            <a:endParaRPr lang="en-US" sz="2000" dirty="0" smtClean="0">
              <a:ea typeface="Arial" charset="0"/>
              <a:cs typeface="Arial" charset="0"/>
            </a:endParaRPr>
          </a:p>
          <a:p>
            <a:r>
              <a:rPr lang="en-US" sz="2000" dirty="0" smtClean="0">
                <a:ea typeface="Arial" charset="0"/>
                <a:cs typeface="Arial" charset="0"/>
              </a:rPr>
              <a:t>For the LIGO Scientific Collaboration and </a:t>
            </a:r>
            <a:br>
              <a:rPr lang="en-US" sz="2000" dirty="0" smtClean="0">
                <a:ea typeface="Arial" charset="0"/>
                <a:cs typeface="Arial" charset="0"/>
              </a:rPr>
            </a:br>
            <a:r>
              <a:rPr lang="en-US" sz="2000" dirty="0" smtClean="0">
                <a:ea typeface="Arial" charset="0"/>
                <a:cs typeface="Arial" charset="0"/>
              </a:rPr>
              <a:t>the Virgo </a:t>
            </a:r>
            <a:r>
              <a:rPr lang="en-US" sz="2000" dirty="0" smtClean="0">
                <a:ea typeface="Arial" charset="0"/>
                <a:cs typeface="Arial" charset="0"/>
              </a:rPr>
              <a:t>Collaboration</a:t>
            </a:r>
          </a:p>
          <a:p>
            <a:r>
              <a:rPr lang="en-US" sz="2000" dirty="0" smtClean="0">
                <a:ea typeface="Arial" charset="0"/>
                <a:cs typeface="Arial" charset="0"/>
              </a:rPr>
              <a:t>AAAS meeting, Washington DC, USA</a:t>
            </a:r>
          </a:p>
          <a:p>
            <a:r>
              <a:rPr lang="en-US" sz="2000" dirty="0" smtClean="0">
                <a:ea typeface="Arial" charset="0"/>
                <a:cs typeface="Arial" charset="0"/>
              </a:rPr>
              <a:t>Feb 12, 2016</a:t>
            </a:r>
            <a:endParaRPr lang="en-US" sz="2000" dirty="0" smtClean="0">
              <a:ea typeface="Arial" charset="0"/>
              <a:cs typeface="Arial" charset="0"/>
            </a:endParaRPr>
          </a:p>
          <a:p>
            <a:r>
              <a:rPr lang="en-US" sz="2000" dirty="0" smtClean="0">
                <a:ea typeface="Arial" charset="0"/>
                <a:cs typeface="Arial" charset="0"/>
              </a:rPr>
              <a:t/>
            </a:r>
            <a:br>
              <a:rPr lang="en-US" sz="2000" dirty="0" smtClean="0">
                <a:ea typeface="Arial" charset="0"/>
                <a:cs typeface="Arial" charset="0"/>
              </a:rPr>
            </a:br>
            <a:endParaRPr lang="en-US" sz="2000" dirty="0" smtClean="0">
              <a:ea typeface="Arial" charset="0"/>
              <a:cs typeface="Arial" charset="0"/>
            </a:endParaRPr>
          </a:p>
        </p:txBody>
      </p:sp>
      <p:pic>
        <p:nvPicPr>
          <p:cNvPr id="8" name="Picture 6" descr="LHOgooglemap"/>
          <p:cNvPicPr>
            <a:picLocks noChangeAspect="1" noChangeArrowheads="1"/>
          </p:cNvPicPr>
          <p:nvPr/>
        </p:nvPicPr>
        <p:blipFill>
          <a:blip r:embed="rId2"/>
          <a:srcRect/>
          <a:stretch>
            <a:fillRect/>
          </a:stretch>
        </p:blipFill>
        <p:spPr bwMode="auto">
          <a:xfrm>
            <a:off x="6222568" y="4613097"/>
            <a:ext cx="2690532" cy="2014018"/>
          </a:xfrm>
          <a:prstGeom prst="rect">
            <a:avLst/>
          </a:prstGeom>
          <a:noFill/>
          <a:ln w="9525">
            <a:noFill/>
            <a:miter lim="800000"/>
            <a:headEnd/>
            <a:tailEnd/>
          </a:ln>
        </p:spPr>
      </p:pic>
      <p:pic>
        <p:nvPicPr>
          <p:cNvPr id="9" name="Picture 6" descr="LLOgooglemap"/>
          <p:cNvPicPr>
            <a:picLocks noChangeAspect="1" noChangeArrowheads="1"/>
          </p:cNvPicPr>
          <p:nvPr/>
        </p:nvPicPr>
        <p:blipFill>
          <a:blip r:embed="rId3"/>
          <a:srcRect/>
          <a:stretch>
            <a:fillRect/>
          </a:stretch>
        </p:blipFill>
        <p:spPr bwMode="auto">
          <a:xfrm>
            <a:off x="303056" y="4589789"/>
            <a:ext cx="2736850" cy="2058988"/>
          </a:xfrm>
          <a:prstGeom prst="rect">
            <a:avLst/>
          </a:prstGeom>
          <a:noFill/>
        </p:spPr>
      </p:pic>
      <p:sp>
        <p:nvSpPr>
          <p:cNvPr id="11" name="TextBox 10"/>
          <p:cNvSpPr txBox="1"/>
          <p:nvPr/>
        </p:nvSpPr>
        <p:spPr>
          <a:xfrm>
            <a:off x="338920" y="5879772"/>
            <a:ext cx="2664762" cy="646331"/>
          </a:xfrm>
          <a:prstGeom prst="rect">
            <a:avLst/>
          </a:prstGeom>
          <a:noFill/>
        </p:spPr>
        <p:txBody>
          <a:bodyPr wrap="none" rtlCol="0">
            <a:spAutoFit/>
          </a:bodyPr>
          <a:lstStyle/>
          <a:p>
            <a:r>
              <a:rPr lang="en-US" sz="1800" dirty="0" smtClean="0">
                <a:solidFill>
                  <a:schemeClr val="bg1"/>
                </a:solidFill>
              </a:rPr>
              <a:t>LIGO Livingston Observatory,</a:t>
            </a:r>
            <a:br>
              <a:rPr lang="en-US" sz="1800" dirty="0" smtClean="0">
                <a:solidFill>
                  <a:schemeClr val="bg1"/>
                </a:solidFill>
              </a:rPr>
            </a:br>
            <a:r>
              <a:rPr lang="en-US" sz="1800" dirty="0" smtClean="0">
                <a:solidFill>
                  <a:schemeClr val="bg1"/>
                </a:solidFill>
              </a:rPr>
              <a:t>Louisiana, USA</a:t>
            </a:r>
            <a:endParaRPr lang="en-US" sz="1800" dirty="0">
              <a:solidFill>
                <a:schemeClr val="bg1"/>
              </a:solidFill>
            </a:endParaRPr>
          </a:p>
        </p:txBody>
      </p:sp>
      <p:sp>
        <p:nvSpPr>
          <p:cNvPr id="12" name="TextBox 11"/>
          <p:cNvSpPr txBox="1"/>
          <p:nvPr/>
        </p:nvSpPr>
        <p:spPr>
          <a:xfrm>
            <a:off x="6326402" y="5800237"/>
            <a:ext cx="2687717" cy="646331"/>
          </a:xfrm>
          <a:prstGeom prst="rect">
            <a:avLst/>
          </a:prstGeom>
          <a:noFill/>
        </p:spPr>
        <p:txBody>
          <a:bodyPr wrap="square" rtlCol="0">
            <a:spAutoFit/>
          </a:bodyPr>
          <a:lstStyle/>
          <a:p>
            <a:r>
              <a:rPr lang="en-US" sz="1800" dirty="0" smtClean="0"/>
              <a:t>LIGO Hanford Observatory</a:t>
            </a:r>
            <a:br>
              <a:rPr lang="en-US" sz="1800" dirty="0" smtClean="0"/>
            </a:br>
            <a:r>
              <a:rPr lang="en-US" sz="1800" dirty="0" smtClean="0"/>
              <a:t>Washington, USA</a:t>
            </a:r>
            <a:endParaRPr lang="en-US" sz="1800" dirty="0"/>
          </a:p>
        </p:txBody>
      </p:sp>
      <p:pic>
        <p:nvPicPr>
          <p:cNvPr id="10" name="Picture 9"/>
          <p:cNvPicPr>
            <a:picLocks noChangeAspect="1"/>
          </p:cNvPicPr>
          <p:nvPr/>
        </p:nvPicPr>
        <p:blipFill>
          <a:blip r:embed="rId4"/>
          <a:stretch>
            <a:fillRect/>
          </a:stretch>
        </p:blipFill>
        <p:spPr>
          <a:xfrm>
            <a:off x="3098916" y="3802526"/>
            <a:ext cx="2999123" cy="2113306"/>
          </a:xfrm>
          <a:prstGeom prst="rect">
            <a:avLst/>
          </a:prstGeom>
        </p:spPr>
      </p:pic>
      <p:sp>
        <p:nvSpPr>
          <p:cNvPr id="15" name="TextBox 14"/>
          <p:cNvSpPr txBox="1"/>
          <p:nvPr/>
        </p:nvSpPr>
        <p:spPr>
          <a:xfrm>
            <a:off x="3263555" y="5335936"/>
            <a:ext cx="2591162" cy="369332"/>
          </a:xfrm>
          <a:prstGeom prst="rect">
            <a:avLst/>
          </a:prstGeom>
          <a:noFill/>
        </p:spPr>
        <p:txBody>
          <a:bodyPr wrap="none" rtlCol="0">
            <a:spAutoFit/>
          </a:bodyPr>
          <a:lstStyle/>
          <a:p>
            <a:r>
              <a:rPr lang="en-US" sz="1800" dirty="0" smtClean="0">
                <a:solidFill>
                  <a:srgbClr val="CC0066"/>
                </a:solidFill>
              </a:rPr>
              <a:t>Virgo detector, </a:t>
            </a:r>
            <a:r>
              <a:rPr lang="en-US" sz="1800" dirty="0" err="1" smtClean="0">
                <a:solidFill>
                  <a:srgbClr val="CC0066"/>
                </a:solidFill>
              </a:rPr>
              <a:t>Cascina</a:t>
            </a:r>
            <a:r>
              <a:rPr lang="en-US" sz="1800" dirty="0" smtClean="0">
                <a:solidFill>
                  <a:srgbClr val="CC0066"/>
                </a:solidFill>
              </a:rPr>
              <a:t>, Italy</a:t>
            </a:r>
            <a:endParaRPr lang="en-US" sz="1800" dirty="0">
              <a:solidFill>
                <a:srgbClr val="CC0066"/>
              </a:solidFill>
            </a:endParaRPr>
          </a:p>
        </p:txBody>
      </p:sp>
    </p:spTree>
  </p:cSld>
  <p:clrMapOvr>
    <a:masterClrMapping/>
  </p:clrMapOvr>
  <p:transition xmlns:p14="http://schemas.microsoft.com/office/powerpoint/2010/main" advClick="0" advTm="1000">
    <p:dissolv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Advanced </a:t>
            </a:r>
            <a:r>
              <a:rPr lang="en-US" dirty="0" smtClean="0"/>
              <a:t>LIGO </a:t>
            </a:r>
            <a:r>
              <a:rPr lang="en-US" dirty="0" smtClean="0"/>
              <a:t>detectors</a:t>
            </a:r>
            <a:endParaRPr lang="en-US" dirty="0"/>
          </a:p>
        </p:txBody>
      </p:sp>
      <p:pic>
        <p:nvPicPr>
          <p:cNvPr id="3" name="Content Placeholder 4" descr="Everything.JPG"/>
          <p:cNvPicPr>
            <a:picLocks noChangeAspect="1"/>
          </p:cNvPicPr>
          <p:nvPr/>
        </p:nvPicPr>
        <p:blipFill>
          <a:blip r:embed="rId2"/>
          <a:srcRect/>
          <a:stretch>
            <a:fillRect/>
          </a:stretch>
        </p:blipFill>
        <p:spPr bwMode="auto">
          <a:xfrm>
            <a:off x="6547055" y="915881"/>
            <a:ext cx="1959412" cy="1469211"/>
          </a:xfrm>
          <a:prstGeom prst="rect">
            <a:avLst/>
          </a:prstGeom>
          <a:noFill/>
          <a:ln w="9525">
            <a:noFill/>
            <a:miter lim="800000"/>
            <a:headEnd/>
            <a:tailEnd/>
          </a:ln>
        </p:spPr>
      </p:pic>
      <p:pic>
        <p:nvPicPr>
          <p:cNvPr id="4" name="Picture 211" descr="d040402_assembly_etm_suspension_&amp;_structure_-_silica"/>
          <p:cNvPicPr>
            <a:picLocks noChangeAspect="1" noChangeArrowheads="1"/>
          </p:cNvPicPr>
          <p:nvPr/>
        </p:nvPicPr>
        <p:blipFill>
          <a:blip r:embed="rId3">
            <a:extLst>
              <a:ext uri="{28A0092B-C50C-407E-A947-70E740481C1C}">
                <a14:useLocalDpi xmlns:a14="http://schemas.microsoft.com/office/drawing/2010/main" val="0"/>
              </a:ext>
            </a:extLst>
          </a:blip>
          <a:srcRect l="37701" t="5714" r="37701" b="8002"/>
          <a:stretch>
            <a:fillRect/>
          </a:stretch>
        </p:blipFill>
        <p:spPr bwMode="auto">
          <a:xfrm>
            <a:off x="202673" y="2816810"/>
            <a:ext cx="1053411"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p:cNvPicPr>
            <a:picLocks noChangeAspect="1"/>
          </p:cNvPicPr>
          <p:nvPr/>
        </p:nvPicPr>
        <p:blipFill rotWithShape="1">
          <a:blip r:embed="rId4">
            <a:extLst>
              <a:ext uri="{28A0092B-C50C-407E-A947-70E740481C1C}">
                <a14:useLocalDpi xmlns:a14="http://schemas.microsoft.com/office/drawing/2010/main" val="0"/>
              </a:ext>
            </a:extLst>
          </a:blip>
          <a:srcRect t="58173"/>
          <a:stretch/>
        </p:blipFill>
        <p:spPr bwMode="auto">
          <a:xfrm>
            <a:off x="1234222" y="5314583"/>
            <a:ext cx="1513599" cy="115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5"/>
          <a:srcRect l="8095" t="7280" r="17218" b="22940"/>
          <a:stretch>
            <a:fillRect/>
          </a:stretch>
        </p:blipFill>
        <p:spPr bwMode="auto">
          <a:xfrm>
            <a:off x="176005" y="789868"/>
            <a:ext cx="2465668" cy="1770031"/>
          </a:xfrm>
          <a:prstGeom prst="rect">
            <a:avLst/>
          </a:prstGeom>
          <a:noFill/>
          <a:ln w="9525">
            <a:noFill/>
            <a:miter lim="800000"/>
            <a:headEnd/>
            <a:tailEnd/>
          </a:ln>
          <a:effectLst/>
        </p:spPr>
      </p:pic>
      <p:pic>
        <p:nvPicPr>
          <p:cNvPr id="9" name="Picture 10"/>
          <p:cNvPicPr>
            <a:picLocks noChangeAspect="1" noChangeArrowheads="1"/>
          </p:cNvPicPr>
          <p:nvPr/>
        </p:nvPicPr>
        <p:blipFill>
          <a:blip r:embed="rId6"/>
          <a:srcRect/>
          <a:stretch>
            <a:fillRect/>
          </a:stretch>
        </p:blipFill>
        <p:spPr bwMode="auto">
          <a:xfrm>
            <a:off x="6601642" y="4610340"/>
            <a:ext cx="1886904" cy="1953257"/>
          </a:xfrm>
          <a:prstGeom prst="rect">
            <a:avLst/>
          </a:prstGeom>
          <a:noFill/>
          <a:ln w="9525">
            <a:noFill/>
            <a:miter lim="800000"/>
            <a:headEnd/>
            <a:tailEnd/>
          </a:ln>
        </p:spPr>
      </p:pic>
      <p:pic>
        <p:nvPicPr>
          <p:cNvPr id="10" name="Picture 9" descr="Screen Shot 2013-07-31 at 6.48.06 AM.png"/>
          <p:cNvPicPr>
            <a:picLocks noChangeAspect="1"/>
          </p:cNvPicPr>
          <p:nvPr/>
        </p:nvPicPr>
        <p:blipFill>
          <a:blip r:embed="rId7"/>
          <a:stretch>
            <a:fillRect/>
          </a:stretch>
        </p:blipFill>
        <p:spPr>
          <a:xfrm>
            <a:off x="3565304" y="4642256"/>
            <a:ext cx="2499673" cy="1752805"/>
          </a:xfrm>
          <a:prstGeom prst="rect">
            <a:avLst/>
          </a:prstGeom>
        </p:spPr>
      </p:pic>
      <p:pic>
        <p:nvPicPr>
          <p:cNvPr id="11" name="Picture 50" descr="BSC_chamber_HEPI_ISI_quad_small"/>
          <p:cNvPicPr>
            <a:picLocks noChangeAspect="1" noChangeArrowheads="1"/>
          </p:cNvPicPr>
          <p:nvPr/>
        </p:nvPicPr>
        <p:blipFill>
          <a:blip r:embed="rId8"/>
          <a:srcRect/>
          <a:stretch>
            <a:fillRect/>
          </a:stretch>
        </p:blipFill>
        <p:spPr bwMode="auto">
          <a:xfrm>
            <a:off x="1549048" y="3169540"/>
            <a:ext cx="1922579" cy="1921902"/>
          </a:xfrm>
          <a:prstGeom prst="rect">
            <a:avLst/>
          </a:prstGeom>
          <a:noFill/>
          <a:ln w="9525">
            <a:noFill/>
            <a:miter lim="800000"/>
            <a:headEnd/>
            <a:tailEnd/>
          </a:ln>
        </p:spPr>
      </p:pic>
      <p:pic>
        <p:nvPicPr>
          <p:cNvPr id="12" name="Picture 16" descr="MichelsonIfo2_EinsteinMess"/>
          <p:cNvPicPr>
            <a:picLocks noChangeAspect="1" noChangeArrowheads="1"/>
          </p:cNvPicPr>
          <p:nvPr/>
        </p:nvPicPr>
        <p:blipFill>
          <a:blip r:embed="rId9"/>
          <a:srcRect l="24312" t="9137" r="20152" b="11209"/>
          <a:stretch>
            <a:fillRect/>
          </a:stretch>
        </p:blipFill>
        <p:spPr bwMode="auto">
          <a:xfrm flipH="1" flipV="1">
            <a:off x="3446561" y="1110187"/>
            <a:ext cx="2792412" cy="2301875"/>
          </a:xfrm>
          <a:prstGeom prst="rect">
            <a:avLst/>
          </a:prstGeom>
          <a:noFill/>
        </p:spPr>
      </p:pic>
      <p:grpSp>
        <p:nvGrpSpPr>
          <p:cNvPr id="14" name="Group 13"/>
          <p:cNvGrpSpPr/>
          <p:nvPr/>
        </p:nvGrpSpPr>
        <p:grpSpPr>
          <a:xfrm>
            <a:off x="3660328" y="1380918"/>
            <a:ext cx="1584248" cy="1446105"/>
            <a:chOff x="2891880" y="1508981"/>
            <a:chExt cx="1584248" cy="1446105"/>
          </a:xfrm>
        </p:grpSpPr>
        <p:pic>
          <p:nvPicPr>
            <p:cNvPr id="16" name="Picture 5" descr="random"/>
            <p:cNvPicPr>
              <a:picLocks noChangeAspect="1" noChangeArrowheads="1"/>
            </p:cNvPicPr>
            <p:nvPr/>
          </p:nvPicPr>
          <p:blipFill>
            <a:blip r:embed="rId10"/>
            <a:srcRect/>
            <a:stretch>
              <a:fillRect/>
            </a:stretch>
          </p:blipFill>
          <p:spPr bwMode="auto">
            <a:xfrm>
              <a:off x="2891880" y="2204824"/>
              <a:ext cx="1386318" cy="750262"/>
            </a:xfrm>
            <a:prstGeom prst="rect">
              <a:avLst/>
            </a:prstGeom>
            <a:noFill/>
            <a:ln w="9525">
              <a:noFill/>
              <a:miter lim="800000"/>
              <a:headEnd/>
              <a:tailEnd/>
            </a:ln>
          </p:spPr>
        </p:pic>
        <p:cxnSp>
          <p:nvCxnSpPr>
            <p:cNvPr id="17" name="Straight Arrow Connector 16"/>
            <p:cNvCxnSpPr/>
            <p:nvPr/>
          </p:nvCxnSpPr>
          <p:spPr bwMode="auto">
            <a:xfrm rot="5400000" flipH="1" flipV="1">
              <a:off x="3941725" y="1565595"/>
              <a:ext cx="591017" cy="47778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pic>
        <p:nvPicPr>
          <p:cNvPr id="8" name="Picture 5"/>
          <p:cNvPicPr>
            <a:picLocks noChangeAspect="1" noChangeArrowheads="1"/>
          </p:cNvPicPr>
          <p:nvPr/>
        </p:nvPicPr>
        <p:blipFill>
          <a:blip r:embed="rId11"/>
          <a:srcRect l="9752" t="4988" r="11758" b="14726"/>
          <a:stretch>
            <a:fillRect/>
          </a:stretch>
        </p:blipFill>
        <p:spPr bwMode="auto">
          <a:xfrm>
            <a:off x="5640525" y="2518555"/>
            <a:ext cx="2686706" cy="1820319"/>
          </a:xfrm>
          <a:prstGeom prst="rect">
            <a:avLst/>
          </a:prstGeom>
          <a:noFill/>
          <a:ln w="9525">
            <a:noFill/>
            <a:miter lim="800000"/>
            <a:headEnd/>
            <a:tailEnd/>
          </a:ln>
          <a:effectLst/>
        </p:spPr>
      </p:pic>
    </p:spTree>
    <p:extLst>
      <p:ext uri="{BB962C8B-B14F-4D97-AF65-F5344CB8AC3E}">
        <p14:creationId xmlns:p14="http://schemas.microsoft.com/office/powerpoint/2010/main" val="916699668"/>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GO Data_0000_Livingst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546316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GO Data_0001_L+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7342942"/>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GO Data_0002_Mode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6162179"/>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by-LIGO Chirp Natural.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393"/>
            <a:ext cx="9144000" cy="6858000"/>
          </a:xfrm>
          <a:prstGeom prst="rect">
            <a:avLst/>
          </a:prstGeom>
        </p:spPr>
      </p:pic>
    </p:spTree>
    <p:extLst>
      <p:ext uri="{BB962C8B-B14F-4D97-AF65-F5344CB8AC3E}">
        <p14:creationId xmlns:p14="http://schemas.microsoft.com/office/powerpoint/2010/main" val="25044450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by-LIGO Chirp High.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932280908"/>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82E414-0DDA-9F4D-A88C-45BC487B2254}" type="slidenum">
              <a:rPr lang="en-US" smtClean="0"/>
              <a:pPr/>
              <a:t>16</a:t>
            </a:fld>
            <a:endParaRPr lang="en-US"/>
          </a:p>
        </p:txBody>
      </p:sp>
      <p:pic>
        <p:nvPicPr>
          <p:cNvPr id="7" name="Content Placeholder 6"/>
          <p:cNvPicPr>
            <a:picLocks noGrp="1" noChangeAspect="1"/>
          </p:cNvPicPr>
          <p:nvPr>
            <p:ph idx="1"/>
          </p:nvPr>
        </p:nvPicPr>
        <p:blipFill rotWithShape="1">
          <a:blip r:embed="rId2"/>
          <a:srcRect l="1206" r="476"/>
          <a:stretch/>
        </p:blipFill>
        <p:spPr>
          <a:xfrm>
            <a:off x="727437" y="498325"/>
            <a:ext cx="7857876" cy="6359675"/>
          </a:xfrm>
        </p:spPr>
      </p:pic>
    </p:spTree>
    <p:extLst>
      <p:ext uri="{BB962C8B-B14F-4D97-AF65-F5344CB8AC3E}">
        <p14:creationId xmlns:p14="http://schemas.microsoft.com/office/powerpoint/2010/main" val="4229269740"/>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ycbc-hist-0p1s-sigma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006" y="1764110"/>
            <a:ext cx="4572000" cy="3683726"/>
          </a:xfrm>
          <a:prstGeom prst="rect">
            <a:avLst/>
          </a:prstGeom>
        </p:spPr>
      </p:pic>
      <p:pic>
        <p:nvPicPr>
          <p:cNvPr id="3" name="matchedFilter_shownSlow.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73221" y="0"/>
            <a:ext cx="3429000" cy="6858000"/>
          </a:xfrm>
          <a:prstGeom prst="rect">
            <a:avLst/>
          </a:prstGeom>
        </p:spPr>
      </p:pic>
    </p:spTree>
    <p:extLst>
      <p:ext uri="{BB962C8B-B14F-4D97-AF65-F5344CB8AC3E}">
        <p14:creationId xmlns:p14="http://schemas.microsoft.com/office/powerpoint/2010/main" val="2481300459"/>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1_vs_m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5661"/>
            <a:ext cx="3276600" cy="3149600"/>
          </a:xfrm>
          <a:prstGeom prst="rect">
            <a:avLst/>
          </a:prstGeom>
        </p:spPr>
      </p:pic>
      <p:pic>
        <p:nvPicPr>
          <p:cNvPr id="3" name="Picture 2" descr="spin_vs_m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785" y="703761"/>
            <a:ext cx="3302000" cy="3111500"/>
          </a:xfrm>
          <a:prstGeom prst="rect">
            <a:avLst/>
          </a:prstGeom>
        </p:spPr>
      </p:pic>
      <p:pic>
        <p:nvPicPr>
          <p:cNvPr id="4" name="Picture 3" descr="distance_vs_inclina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07" y="3644900"/>
            <a:ext cx="3263900" cy="3213100"/>
          </a:xfrm>
          <a:prstGeom prst="rect">
            <a:avLst/>
          </a:prstGeom>
        </p:spPr>
      </p:pic>
      <p:pic>
        <p:nvPicPr>
          <p:cNvPr id="6" name="Picture 5" descr="singer_contour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1293" y="3657600"/>
            <a:ext cx="3200400" cy="3200400"/>
          </a:xfrm>
          <a:prstGeom prst="rect">
            <a:avLst/>
          </a:prstGeom>
        </p:spPr>
      </p:pic>
      <p:sp>
        <p:nvSpPr>
          <p:cNvPr id="7" name="TextBox 6"/>
          <p:cNvSpPr txBox="1"/>
          <p:nvPr/>
        </p:nvSpPr>
        <p:spPr>
          <a:xfrm>
            <a:off x="3492647" y="172627"/>
            <a:ext cx="4189629" cy="400110"/>
          </a:xfrm>
          <a:prstGeom prst="rect">
            <a:avLst/>
          </a:prstGeom>
          <a:noFill/>
        </p:spPr>
        <p:txBody>
          <a:bodyPr wrap="square" rtlCol="0">
            <a:spAutoFit/>
          </a:bodyPr>
          <a:lstStyle/>
          <a:p>
            <a:r>
              <a:rPr lang="en-US" sz="2000" dirty="0" smtClean="0"/>
              <a:t>Parameter Estimation</a:t>
            </a:r>
            <a:endParaRPr lang="en-US" sz="2000" dirty="0"/>
          </a:p>
        </p:txBody>
      </p:sp>
    </p:spTree>
    <p:extLst>
      <p:ext uri="{BB962C8B-B14F-4D97-AF65-F5344CB8AC3E}">
        <p14:creationId xmlns:p14="http://schemas.microsoft.com/office/powerpoint/2010/main" val="1191454537"/>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582E414-0DDA-9F4D-A88C-45BC487B2254}" type="slidenum">
              <a:rPr lang="en-US" smtClean="0"/>
              <a:pPr/>
              <a:t>19</a:t>
            </a:fld>
            <a:endParaRPr lang="en-US"/>
          </a:p>
        </p:txBody>
      </p:sp>
      <p:pic>
        <p:nvPicPr>
          <p:cNvPr id="5" name="Picture 4" descr="GW Localization 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2115"/>
            <a:ext cx="9144000" cy="5143500"/>
          </a:xfrm>
          <a:prstGeom prst="rect">
            <a:avLst/>
          </a:prstGeom>
        </p:spPr>
      </p:pic>
    </p:spTree>
    <p:extLst>
      <p:ext uri="{BB962C8B-B14F-4D97-AF65-F5344CB8AC3E}">
        <p14:creationId xmlns:p14="http://schemas.microsoft.com/office/powerpoint/2010/main" val="1666200354"/>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82E414-0DDA-9F4D-A88C-45BC487B2254}" type="slidenum">
              <a:rPr lang="en-US" smtClean="0"/>
              <a:pPr/>
              <a:t>2</a:t>
            </a:fld>
            <a:endParaRPr lang="en-US"/>
          </a:p>
        </p:txBody>
      </p:sp>
      <p:pic>
        <p:nvPicPr>
          <p:cNvPr id="9" name="Picture 8" descr="cv11600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444" y="314261"/>
            <a:ext cx="5112602" cy="6366914"/>
          </a:xfrm>
          <a:prstGeom prst="rect">
            <a:avLst/>
          </a:prstGeom>
        </p:spPr>
      </p:pic>
      <p:pic>
        <p:nvPicPr>
          <p:cNvPr id="10" name="Picture 9" descr="Screen Shot 2016-02-11 at 8.57.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19" y="809849"/>
            <a:ext cx="9144000" cy="1685365"/>
          </a:xfrm>
          <a:prstGeom prst="rect">
            <a:avLst/>
          </a:prstGeom>
        </p:spPr>
      </p:pic>
    </p:spTree>
    <p:extLst>
      <p:ext uri="{BB962C8B-B14F-4D97-AF65-F5344CB8AC3E}">
        <p14:creationId xmlns:p14="http://schemas.microsoft.com/office/powerpoint/2010/main" val="2012027513"/>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W Detector Map 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013350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W Observatories_0000_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741863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D1071E-6BCB-274F-92EE-8F9B4373957D}" type="slidenum">
              <a:rPr lang="en-US" smtClean="0"/>
              <a:pPr/>
              <a:t>22</a:t>
            </a:fld>
            <a:endParaRPr lang="en-US"/>
          </a:p>
        </p:txBody>
      </p:sp>
      <p:pic>
        <p:nvPicPr>
          <p:cNvPr id="3" name="Picture 2" descr="Screen Shot 2016-02-11 at 9.59.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702810" y="305425"/>
            <a:ext cx="2998246" cy="707886"/>
          </a:xfrm>
          <a:prstGeom prst="rect">
            <a:avLst/>
          </a:prstGeom>
          <a:noFill/>
        </p:spPr>
        <p:txBody>
          <a:bodyPr wrap="square" rtlCol="0">
            <a:spAutoFit/>
          </a:bodyPr>
          <a:lstStyle/>
          <a:p>
            <a:r>
              <a:rPr lang="en-US" sz="4000" b="1" dirty="0" err="1" smtClean="0">
                <a:solidFill>
                  <a:srgbClr val="CC0066"/>
                </a:solidFill>
              </a:rPr>
              <a:t>www.ligo.org</a:t>
            </a:r>
            <a:endParaRPr lang="en-US" sz="4000" b="1" dirty="0">
              <a:solidFill>
                <a:srgbClr val="CC0066"/>
              </a:solidFill>
            </a:endParaRPr>
          </a:p>
        </p:txBody>
      </p:sp>
    </p:spTree>
    <p:extLst>
      <p:ext uri="{BB962C8B-B14F-4D97-AF65-F5344CB8AC3E}">
        <p14:creationId xmlns:p14="http://schemas.microsoft.com/office/powerpoint/2010/main" val="667772786"/>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03238" y="0"/>
            <a:ext cx="7772400" cy="1143000"/>
          </a:xfrm>
        </p:spPr>
        <p:txBody>
          <a:bodyPr/>
          <a:lstStyle/>
          <a:p>
            <a:r>
              <a:rPr lang="en-US" dirty="0" smtClean="0"/>
              <a:t>Newton’s gravity</a:t>
            </a:r>
            <a:endParaRPr lang="en-US" dirty="0"/>
          </a:p>
        </p:txBody>
      </p:sp>
      <p:grpSp>
        <p:nvGrpSpPr>
          <p:cNvPr id="2" name="Group 11"/>
          <p:cNvGrpSpPr>
            <a:grpSpLocks/>
          </p:cNvGrpSpPr>
          <p:nvPr/>
        </p:nvGrpSpPr>
        <p:grpSpPr bwMode="auto">
          <a:xfrm>
            <a:off x="893763" y="1401763"/>
            <a:ext cx="4724400" cy="1812924"/>
            <a:chOff x="1038" y="773"/>
            <a:chExt cx="2976" cy="1142"/>
          </a:xfrm>
        </p:grpSpPr>
        <p:sp>
          <p:nvSpPr>
            <p:cNvPr id="77829" name="Oval 5"/>
            <p:cNvSpPr>
              <a:spLocks noChangeArrowheads="1"/>
            </p:cNvSpPr>
            <p:nvPr/>
          </p:nvSpPr>
          <p:spPr bwMode="auto">
            <a:xfrm>
              <a:off x="1038" y="831"/>
              <a:ext cx="662" cy="662"/>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77830" name="Oval 6"/>
            <p:cNvSpPr>
              <a:spLocks noChangeArrowheads="1"/>
            </p:cNvSpPr>
            <p:nvPr/>
          </p:nvSpPr>
          <p:spPr bwMode="auto">
            <a:xfrm>
              <a:off x="3352" y="773"/>
              <a:ext cx="662" cy="662"/>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endParaRPr lang="en-US"/>
            </a:p>
          </p:txBody>
        </p:sp>
        <p:sp>
          <p:nvSpPr>
            <p:cNvPr id="77831" name="Line 7"/>
            <p:cNvSpPr>
              <a:spLocks noChangeShapeType="1"/>
            </p:cNvSpPr>
            <p:nvPr/>
          </p:nvSpPr>
          <p:spPr bwMode="auto">
            <a:xfrm>
              <a:off x="1692" y="1147"/>
              <a:ext cx="595" cy="0"/>
            </a:xfrm>
            <a:prstGeom prst="line">
              <a:avLst/>
            </a:prstGeom>
            <a:noFill/>
            <a:ln w="57150">
              <a:solidFill>
                <a:schemeClr val="tx1"/>
              </a:solidFill>
              <a:round/>
              <a:headEnd/>
              <a:tailEnd type="triangle" w="med" len="med"/>
            </a:ln>
            <a:effectLst/>
          </p:spPr>
          <p:txBody>
            <a:bodyPr>
              <a:prstTxWarp prst="textNoShape">
                <a:avLst/>
              </a:prstTxWarp>
            </a:bodyPr>
            <a:lstStyle/>
            <a:p>
              <a:endParaRPr lang="en-US"/>
            </a:p>
          </p:txBody>
        </p:sp>
        <p:sp>
          <p:nvSpPr>
            <p:cNvPr id="77832" name="Line 8"/>
            <p:cNvSpPr>
              <a:spLocks noChangeShapeType="1"/>
            </p:cNvSpPr>
            <p:nvPr/>
          </p:nvSpPr>
          <p:spPr bwMode="auto">
            <a:xfrm>
              <a:off x="2778" y="1143"/>
              <a:ext cx="595" cy="0"/>
            </a:xfrm>
            <a:prstGeom prst="line">
              <a:avLst/>
            </a:prstGeom>
            <a:noFill/>
            <a:ln w="57150">
              <a:solidFill>
                <a:schemeClr val="tx1"/>
              </a:solidFill>
              <a:round/>
              <a:headEnd type="triangle" w="med" len="med"/>
              <a:tailEnd/>
            </a:ln>
            <a:effectLst/>
          </p:spPr>
          <p:txBody>
            <a:bodyPr>
              <a:prstTxWarp prst="textNoShape">
                <a:avLst/>
              </a:prstTxWarp>
            </a:bodyPr>
            <a:lstStyle/>
            <a:p>
              <a:endParaRPr lang="en-US"/>
            </a:p>
          </p:txBody>
        </p:sp>
        <p:sp>
          <p:nvSpPr>
            <p:cNvPr id="77833" name="Text Box 9"/>
            <p:cNvSpPr txBox="1">
              <a:spLocks noChangeArrowheads="1"/>
            </p:cNvSpPr>
            <p:nvPr/>
          </p:nvSpPr>
          <p:spPr bwMode="auto">
            <a:xfrm>
              <a:off x="1374" y="1624"/>
              <a:ext cx="2530" cy="291"/>
            </a:xfrm>
            <a:prstGeom prst="rect">
              <a:avLst/>
            </a:prstGeom>
            <a:noFill/>
            <a:ln w="9525">
              <a:noFill/>
              <a:miter lim="800000"/>
              <a:headEnd/>
              <a:tailEnd/>
            </a:ln>
            <a:effectLst/>
          </p:spPr>
          <p:txBody>
            <a:bodyPr wrap="none">
              <a:prstTxWarp prst="textNoShape">
                <a:avLst/>
              </a:prstTxWarp>
              <a:spAutoFit/>
            </a:bodyPr>
            <a:lstStyle/>
            <a:p>
              <a:r>
                <a:rPr lang="en-US" dirty="0" smtClean="0"/>
                <a:t>“Newton’s law”</a:t>
              </a:r>
              <a:r>
                <a:rPr lang="en-US" dirty="0"/>
                <a:t>: F = Gm</a:t>
              </a:r>
              <a:r>
                <a:rPr lang="en-US" baseline="-25000" dirty="0"/>
                <a:t>1</a:t>
              </a:r>
              <a:r>
                <a:rPr lang="en-US" dirty="0"/>
                <a:t>m</a:t>
              </a:r>
              <a:r>
                <a:rPr lang="en-US" baseline="-25000" dirty="0"/>
                <a:t>2</a:t>
              </a:r>
              <a:r>
                <a:rPr lang="en-US" dirty="0"/>
                <a:t>/r</a:t>
              </a:r>
              <a:r>
                <a:rPr lang="en-US" baseline="30000" dirty="0"/>
                <a:t>2</a:t>
              </a:r>
            </a:p>
          </p:txBody>
        </p:sp>
      </p:grpSp>
      <p:pic>
        <p:nvPicPr>
          <p:cNvPr id="77834" name="Picture 10" descr="newton"/>
          <p:cNvPicPr>
            <a:picLocks noChangeAspect="1" noChangeArrowheads="1"/>
          </p:cNvPicPr>
          <p:nvPr/>
        </p:nvPicPr>
        <p:blipFill>
          <a:blip r:embed="rId3"/>
          <a:srcRect/>
          <a:stretch>
            <a:fillRect/>
          </a:stretch>
        </p:blipFill>
        <p:spPr bwMode="auto">
          <a:xfrm>
            <a:off x="6950075" y="1093788"/>
            <a:ext cx="1905000" cy="2219325"/>
          </a:xfrm>
          <a:prstGeom prst="rect">
            <a:avLst/>
          </a:prstGeom>
          <a:noFill/>
        </p:spPr>
      </p:pic>
      <p:pic>
        <p:nvPicPr>
          <p:cNvPr id="77838" name="Picture 14" descr="SunEarthMoon"/>
          <p:cNvPicPr>
            <a:picLocks noChangeAspect="1" noChangeArrowheads="1"/>
          </p:cNvPicPr>
          <p:nvPr/>
        </p:nvPicPr>
        <p:blipFill>
          <a:blip r:embed="rId4"/>
          <a:srcRect/>
          <a:stretch>
            <a:fillRect/>
          </a:stretch>
        </p:blipFill>
        <p:spPr bwMode="auto">
          <a:xfrm>
            <a:off x="890588" y="4575175"/>
            <a:ext cx="2359025" cy="1863725"/>
          </a:xfrm>
          <a:prstGeom prst="rect">
            <a:avLst/>
          </a:prstGeom>
          <a:noFill/>
        </p:spPr>
      </p:pic>
      <p:pic>
        <p:nvPicPr>
          <p:cNvPr id="77839" name="Picture 15" descr="AppleEarth"/>
          <p:cNvPicPr>
            <a:picLocks noChangeAspect="1" noChangeArrowheads="1" noCrop="1"/>
          </p:cNvPicPr>
          <p:nvPr/>
        </p:nvPicPr>
        <p:blipFill>
          <a:blip r:embed="rId5"/>
          <a:srcRect/>
          <a:stretch>
            <a:fillRect/>
          </a:stretch>
        </p:blipFill>
        <p:spPr bwMode="auto">
          <a:xfrm>
            <a:off x="5834063" y="4513263"/>
            <a:ext cx="2743200" cy="1828800"/>
          </a:xfrm>
          <a:prstGeom prst="rect">
            <a:avLst/>
          </a:prstGeom>
          <a:noFill/>
        </p:spPr>
      </p:pic>
      <p:sp>
        <p:nvSpPr>
          <p:cNvPr id="12" name="TextBox 11"/>
          <p:cNvSpPr txBox="1"/>
          <p:nvPr/>
        </p:nvSpPr>
        <p:spPr>
          <a:xfrm>
            <a:off x="326908" y="3671852"/>
            <a:ext cx="8313544" cy="461665"/>
          </a:xfrm>
          <a:prstGeom prst="rect">
            <a:avLst/>
          </a:prstGeom>
          <a:noFill/>
        </p:spPr>
        <p:txBody>
          <a:bodyPr wrap="none" rtlCol="0">
            <a:spAutoFit/>
          </a:bodyPr>
          <a:lstStyle/>
          <a:p>
            <a:r>
              <a:rPr lang="en-US" dirty="0" smtClean="0"/>
              <a:t>Explains why apples fall, why the planets move around the Sun,…</a:t>
            </a:r>
            <a:endParaRPr lang="en-US" dirty="0"/>
          </a:p>
        </p:txBody>
      </p:sp>
    </p:spTree>
    <p:extLst>
      <p:ext uri="{BB962C8B-B14F-4D97-AF65-F5344CB8AC3E}">
        <p14:creationId xmlns:p14="http://schemas.microsoft.com/office/powerpoint/2010/main" val="4100888059"/>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nEarthGravityGrid-H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69" y="1636960"/>
            <a:ext cx="8456693" cy="4642339"/>
          </a:xfrm>
          <a:prstGeom prst="rect">
            <a:avLst/>
          </a:prstGeom>
        </p:spPr>
      </p:pic>
      <p:sp>
        <p:nvSpPr>
          <p:cNvPr id="3" name="Title 2"/>
          <p:cNvSpPr>
            <a:spLocks noGrp="1"/>
          </p:cNvSpPr>
          <p:nvPr>
            <p:ph type="title"/>
          </p:nvPr>
        </p:nvSpPr>
        <p:spPr/>
        <p:txBody>
          <a:bodyPr/>
          <a:lstStyle/>
          <a:p>
            <a:r>
              <a:rPr lang="en-US" dirty="0" smtClean="0"/>
              <a:t>Einstein’s gravity</a:t>
            </a:r>
            <a:endParaRPr lang="en-US" dirty="0"/>
          </a:p>
        </p:txBody>
      </p:sp>
      <p:pic>
        <p:nvPicPr>
          <p:cNvPr id="5" name="Picture 9"/>
          <p:cNvPicPr>
            <a:picLocks noChangeAspect="1" noChangeArrowheads="1"/>
          </p:cNvPicPr>
          <p:nvPr/>
        </p:nvPicPr>
        <p:blipFill>
          <a:blip r:embed="rId3"/>
          <a:srcRect/>
          <a:stretch>
            <a:fillRect/>
          </a:stretch>
        </p:blipFill>
        <p:spPr bwMode="auto">
          <a:xfrm>
            <a:off x="7599363" y="1117600"/>
            <a:ext cx="1228725" cy="1419225"/>
          </a:xfrm>
          <a:prstGeom prst="rect">
            <a:avLst/>
          </a:prstGeom>
          <a:noFill/>
          <a:ln w="9525">
            <a:noFill/>
            <a:miter lim="800000"/>
            <a:headEnd/>
            <a:tailEnd/>
          </a:ln>
          <a:effectLst/>
        </p:spPr>
      </p:pic>
    </p:spTree>
    <p:extLst>
      <p:ext uri="{BB962C8B-B14F-4D97-AF65-F5344CB8AC3E}">
        <p14:creationId xmlns:p14="http://schemas.microsoft.com/office/powerpoint/2010/main" val="56935784"/>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Einstein’s gravity</a:t>
            </a:r>
            <a:endParaRPr lang="en-US" dirty="0"/>
          </a:p>
        </p:txBody>
      </p:sp>
      <p:pic>
        <p:nvPicPr>
          <p:cNvPr id="5" name="Black Hole Waves Animation-720p.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6538" y="1214438"/>
            <a:ext cx="8709025" cy="4899025"/>
          </a:xfrm>
        </p:spPr>
      </p:pic>
      <p:sp>
        <p:nvSpPr>
          <p:cNvPr id="4" name="Slide Number Placeholder 3"/>
          <p:cNvSpPr>
            <a:spLocks noGrp="1"/>
          </p:cNvSpPr>
          <p:nvPr>
            <p:ph type="sldNum" sz="quarter" idx="12"/>
          </p:nvPr>
        </p:nvSpPr>
        <p:spPr/>
        <p:txBody>
          <a:bodyPr/>
          <a:lstStyle/>
          <a:p>
            <a:fld id="{C582E414-0DDA-9F4D-A88C-45BC487B2254}" type="slidenum">
              <a:rPr lang="en-US" smtClean="0"/>
              <a:pPr/>
              <a:t>5</a:t>
            </a:fld>
            <a:endParaRPr lang="en-US"/>
          </a:p>
        </p:txBody>
      </p:sp>
    </p:spTree>
    <p:extLst>
      <p:ext uri="{BB962C8B-B14F-4D97-AF65-F5344CB8AC3E}">
        <p14:creationId xmlns:p14="http://schemas.microsoft.com/office/powerpoint/2010/main" val="2889299888"/>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nimation_InterferometerForRaisTalk.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977564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LLOGWb.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2080" y="577560"/>
            <a:ext cx="7683233" cy="5957044"/>
          </a:xfrm>
          <a:prstGeom prst="rect">
            <a:avLst/>
          </a:prstGeom>
        </p:spPr>
      </p:pic>
      <p:pic>
        <p:nvPicPr>
          <p:cNvPr id="4" name="Picture 10"/>
          <p:cNvPicPr>
            <a:picLocks noChangeAspect="1" noChangeArrowheads="1"/>
          </p:cNvPicPr>
          <p:nvPr/>
        </p:nvPicPr>
        <p:blipFill>
          <a:blip r:embed="rId5"/>
          <a:srcRect/>
          <a:stretch>
            <a:fillRect/>
          </a:stretch>
        </p:blipFill>
        <p:spPr bwMode="auto">
          <a:xfrm>
            <a:off x="8129796" y="3407902"/>
            <a:ext cx="1014204" cy="1049869"/>
          </a:xfrm>
          <a:prstGeom prst="rect">
            <a:avLst/>
          </a:prstGeom>
          <a:noFill/>
          <a:ln w="9525">
            <a:noFill/>
            <a:miter lim="800000"/>
            <a:headEnd/>
            <a:tailEnd/>
          </a:ln>
        </p:spPr>
      </p:pic>
    </p:spTree>
    <p:extLst>
      <p:ext uri="{BB962C8B-B14F-4D97-AF65-F5344CB8AC3E}">
        <p14:creationId xmlns:p14="http://schemas.microsoft.com/office/powerpoint/2010/main" val="1163872099"/>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LIGO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0865177"/>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rcRect l="-10124" r="-10124"/>
          <a:stretch>
            <a:fillRect/>
          </a:stretch>
        </p:blipFill>
        <p:spPr/>
      </p:pic>
      <p:sp>
        <p:nvSpPr>
          <p:cNvPr id="4" name="Slide Number Placeholder 3"/>
          <p:cNvSpPr>
            <a:spLocks noGrp="1"/>
          </p:cNvSpPr>
          <p:nvPr>
            <p:ph type="sldNum" sz="quarter" idx="12"/>
          </p:nvPr>
        </p:nvSpPr>
        <p:spPr/>
        <p:txBody>
          <a:bodyPr/>
          <a:lstStyle/>
          <a:p>
            <a:fld id="{C582E414-0DDA-9F4D-A88C-45BC487B2254}" type="slidenum">
              <a:rPr lang="en-US" smtClean="0"/>
              <a:pPr/>
              <a:t>9</a:t>
            </a:fld>
            <a:endParaRPr lang="en-US"/>
          </a:p>
        </p:txBody>
      </p:sp>
    </p:spTree>
    <p:extLst>
      <p:ext uri="{BB962C8B-B14F-4D97-AF65-F5344CB8AC3E}">
        <p14:creationId xmlns:p14="http://schemas.microsoft.com/office/powerpoint/2010/main" val="1871584540"/>
      </p:ext>
    </p:extLst>
  </p:cSld>
  <p:clrMapOvr>
    <a:masterClrMapping/>
  </p:clrMapOvr>
  <p:transition xmlns:p14="http://schemas.microsoft.com/office/powerpoint/2010/main" advClick="0" advTm="1000"/>
</p:sld>
</file>

<file path=ppt/theme/theme1.xml><?xml version="1.0" encoding="utf-8"?>
<a:theme xmlns:a="http://schemas.openxmlformats.org/drawingml/2006/main" name="S1report-0212">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S1report-0212">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Arial Narrow"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Arial Narrow" charset="0"/>
          </a:defRPr>
        </a:defPPr>
      </a:lstStyle>
    </a:lnDef>
  </a:objectDefaults>
  <a:extraClrSchemeLst>
    <a:extraClrScheme>
      <a:clrScheme name="S1report-0212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1report-021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1report-0212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1report-0212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1report-0212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1report-0212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1report-0212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S1report-0212</Template>
  <TotalTime>7230</TotalTime>
  <Words>585</Words>
  <Application>Microsoft Macintosh PowerPoint</Application>
  <PresentationFormat>On-screen Show (4:3)</PresentationFormat>
  <Paragraphs>47</Paragraphs>
  <Slides>22</Slides>
  <Notes>8</Notes>
  <HiddenSlides>0</HiddenSlides>
  <MMClips>6</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S1report-0212</vt:lpstr>
      <vt:lpstr>Searching for gravitational waves</vt:lpstr>
      <vt:lpstr>PowerPoint Presentation</vt:lpstr>
      <vt:lpstr>Newton’s gravity</vt:lpstr>
      <vt:lpstr>Einstein’s gravity</vt:lpstr>
      <vt:lpstr>Einstein’s gravity</vt:lpstr>
      <vt:lpstr>PowerPoint Presentation</vt:lpstr>
      <vt:lpstr>PowerPoint Presentation</vt:lpstr>
      <vt:lpstr>PowerPoint Presentation</vt:lpstr>
      <vt:lpstr>PowerPoint Presentation</vt:lpstr>
      <vt:lpstr>Advanced LIGO detectors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 Wisconsin - Milwaukee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Inspiral Group Report: S1 Preliminary Report</dc:title>
  <dc:creator>patrick</dc:creator>
  <cp:lastModifiedBy>Gabriela Gonzalez</cp:lastModifiedBy>
  <cp:revision>188</cp:revision>
  <cp:lastPrinted>2016-02-12T03:30:04Z</cp:lastPrinted>
  <dcterms:created xsi:type="dcterms:W3CDTF">2013-03-02T23:10:36Z</dcterms:created>
  <dcterms:modified xsi:type="dcterms:W3CDTF">2016-02-12T03:30:11Z</dcterms:modified>
</cp:coreProperties>
</file>