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12"/>
  </p:notesMasterIdLst>
  <p:handoutMasterIdLst>
    <p:handoutMasterId r:id="rId13"/>
  </p:handoutMasterIdLst>
  <p:sldIdLst>
    <p:sldId id="302" r:id="rId2"/>
    <p:sldId id="303" r:id="rId3"/>
    <p:sldId id="304" r:id="rId4"/>
    <p:sldId id="307" r:id="rId5"/>
    <p:sldId id="310" r:id="rId6"/>
    <p:sldId id="306" r:id="rId7"/>
    <p:sldId id="305" r:id="rId8"/>
    <p:sldId id="308" r:id="rId9"/>
    <p:sldId id="300" r:id="rId10"/>
    <p:sldId id="309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30" autoAdjust="0"/>
  </p:normalViewPr>
  <p:slideViewPr>
    <p:cSldViewPr>
      <p:cViewPr varScale="1">
        <p:scale>
          <a:sx n="109" d="100"/>
          <a:sy n="109" d="100"/>
        </p:scale>
        <p:origin x="36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E1DE46A-59EF-4C49-889E-14D444EB371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90205DD-9DD4-4F09-BCF2-8642DC3B6A8E}" type="slidenum">
              <a:rPr lang="en-GB" altLang="en-US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7830B7A-5A27-461B-A0F7-46734BB9D17D}" type="slidenum">
              <a:rPr lang="en-GB" altLang="en-US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7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Raab:  Searching for GWs with aLIGO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664925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latin typeface="Helvetica" charset="0"/>
              </a:rPr>
              <a:t>LIGO-G1600258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Photo Editor Photo" r:id="rId15" imgW="4409524" imgH="3219899" progId="MSPhotoEd.3">
                  <p:embed/>
                </p:oleObj>
              </mc:Choice>
              <mc:Fallback>
                <p:oleObj name="Photo Editor Photo" r:id="rId15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lsc_logo.gif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/>
        </p:blipFill>
        <p:spPr>
          <a:xfrm>
            <a:off x="7391400" y="228600"/>
            <a:ext cx="178935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" y="1600200"/>
            <a:ext cx="7075635" cy="5168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02062" cy="1877159"/>
          </a:xfrm>
        </p:spPr>
        <p:txBody>
          <a:bodyPr/>
          <a:lstStyle/>
          <a:p>
            <a:r>
              <a:rPr lang="en-US" dirty="0" smtClean="0"/>
              <a:t>GW150914:  Observation of Gravitational Waves from a Binary Black Hole Merger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signal from a binary black hole merger</a:t>
            </a:r>
            <a:endParaRPr lang="en-US" dirty="0"/>
          </a:p>
        </p:txBody>
      </p:sp>
      <p:pic>
        <p:nvPicPr>
          <p:cNvPr id="7" name="Black Hole Merger Simulation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376" y="1524000"/>
            <a:ext cx="921173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_Split_v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73" y="893755"/>
            <a:ext cx="7374199" cy="5867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1369" y="175971"/>
            <a:ext cx="4493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was observed?</a:t>
            </a:r>
            <a:endParaRPr lang="en-US" sz="3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O Chirp-1080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11" y="1600200"/>
            <a:ext cx="4463978" cy="472656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signal from a binary black hole merger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signal from a binary black hole merger</a:t>
            </a:r>
            <a:endParaRPr lang="en-US" dirty="0"/>
          </a:p>
        </p:txBody>
      </p:sp>
      <p:pic>
        <p:nvPicPr>
          <p:cNvPr id="2" name="Warped_Spacetime_Horizons_Lo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57200"/>
            <a:ext cx="6041347" cy="697595"/>
          </a:xfrm>
        </p:spPr>
        <p:txBody>
          <a:bodyPr>
            <a:normAutofit/>
          </a:bodyPr>
          <a:lstStyle/>
          <a:p>
            <a:r>
              <a:rPr lang="en-US" dirty="0" smtClean="0"/>
              <a:t>The detector works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38899"/>
            <a:ext cx="8001000" cy="53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chemeClr val="tx2"/>
                </a:solidFill>
                <a:latin typeface="Helvetica" panose="020B0604020202020204" pitchFamily="34" charset="0"/>
              </a:rPr>
              <a:t>First-ever tests of Einstein's theories under dynamical, extreme-gravity </a:t>
            </a:r>
            <a:r>
              <a:rPr lang="en-US" altLang="en-US" sz="3600" dirty="0" smtClean="0">
                <a:solidFill>
                  <a:schemeClr val="tx2"/>
                </a:solidFill>
                <a:latin typeface="Helvetica" panose="020B0604020202020204" pitchFamily="34" charset="0"/>
              </a:rPr>
              <a:t>conditions </a:t>
            </a:r>
            <a:endParaRPr lang="en-US" altLang="en-US" sz="3600" dirty="0">
              <a:solidFill>
                <a:schemeClr val="tx2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Black Hole Merger Simulation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644649"/>
            <a:ext cx="8991600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064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602" y="228600"/>
            <a:ext cx="3801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Amazing </a:t>
            </a:r>
            <a:r>
              <a:rPr lang="en-US" sz="36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Facts</a:t>
            </a:r>
          </a:p>
          <a:p>
            <a:pPr algn="ctr"/>
            <a:r>
              <a:rPr lang="en-US" sz="3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US" sz="36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bout GW150914</a:t>
            </a:r>
            <a:endParaRPr lang="en-US" sz="3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600200"/>
            <a:ext cx="9067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times the mass of the sun </a:t>
            </a:r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 million times the mass of Earth) turned into </a:t>
            </a:r>
            <a:r>
              <a:rPr lang="en-US" sz="20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</a:t>
            </a:r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vibrating the fabric of </a:t>
            </a:r>
            <a:r>
              <a:rPr lang="en-US" sz="2000" dirty="0" err="1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spacetime</a:t>
            </a:r>
            <a:endParaRPr lang="en-US" sz="2000" dirty="0" smtClean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power more than </a:t>
            </a:r>
            <a:r>
              <a:rPr lang="en-US" sz="20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10,000,000,000,000,000,000,000,000,000,000,000,000,000 times </a:t>
            </a:r>
            <a:r>
              <a:rPr lang="en-US" sz="20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output of the Columbia Generating </a:t>
            </a:r>
            <a:r>
              <a:rPr lang="en-US" sz="20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Station</a:t>
            </a:r>
          </a:p>
          <a:p>
            <a:endParaRPr lang="en-US" sz="20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Relative distance change same as </a:t>
            </a:r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changing distance to nearest star by width of human </a:t>
            </a:r>
            <a:r>
              <a:rPr lang="en-US" sz="20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hair</a:t>
            </a:r>
          </a:p>
          <a:p>
            <a:endParaRPr lang="en-US" sz="20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Merger actually happened more than </a:t>
            </a:r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billion years </a:t>
            </a:r>
            <a:r>
              <a:rPr lang="en-US" sz="20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ago</a:t>
            </a:r>
          </a:p>
          <a:p>
            <a:endParaRPr lang="en-US" sz="2000" b="1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volume that we can see systems like GW150914, there are more than </a:t>
            </a:r>
            <a:endParaRPr lang="en-US" sz="2000" dirty="0" smtClean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 </a:t>
            </a:r>
            <a:r>
              <a:rPr lang="en-US" sz="20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million galaxies</a:t>
            </a:r>
            <a:endParaRPr lang="en-US" sz="20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O-Construction_Proposal-M890001-03-BurstSensitivit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" t="5844" r="-1" b="7359"/>
          <a:stretch/>
        </p:blipFill>
        <p:spPr>
          <a:xfrm>
            <a:off x="4432300" y="1689100"/>
            <a:ext cx="4483101" cy="5092700"/>
          </a:xfrm>
          <a:prstGeom prst="rect">
            <a:avLst/>
          </a:prstGeom>
        </p:spPr>
      </p:pic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6019800" cy="12954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Original detection strategy succeeds!</a:t>
            </a:r>
            <a:endParaRPr lang="en-US" dirty="0">
              <a:latin typeface="Helvetica" charset="0"/>
            </a:endParaRPr>
          </a:p>
        </p:txBody>
      </p:sp>
      <p:pic>
        <p:nvPicPr>
          <p:cNvPr id="8" name="Picture 7" descr="LIGO-Construction_Proposal-M890001-03 edited 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925" r="9893" b="14445"/>
          <a:stretch/>
        </p:blipFill>
        <p:spPr>
          <a:xfrm>
            <a:off x="457200" y="1847850"/>
            <a:ext cx="42545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68577</TotalTime>
  <Words>144</Words>
  <Application>Microsoft Office PowerPoint</Application>
  <PresentationFormat>On-screen Show (4:3)</PresentationFormat>
  <Paragraphs>23</Paragraphs>
  <Slides>10</Slides>
  <Notes>1</Notes>
  <HiddenSlides>1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ＭＳ Ｐゴシック</vt:lpstr>
      <vt:lpstr>ＭＳ Ｐゴシック</vt:lpstr>
      <vt:lpstr>Helvetica</vt:lpstr>
      <vt:lpstr>Monotype Sorts</vt:lpstr>
      <vt:lpstr>Times New Roman</vt:lpstr>
      <vt:lpstr>LIGO_II</vt:lpstr>
      <vt:lpstr>Photo Editor Photo</vt:lpstr>
      <vt:lpstr>GW150914:  Observation of Gravitational Waves from a Binary Black Hole Merger</vt:lpstr>
      <vt:lpstr>PowerPoint Presentation</vt:lpstr>
      <vt:lpstr>PowerPoint Presentation</vt:lpstr>
      <vt:lpstr>A signal from a binary black hole merger</vt:lpstr>
      <vt:lpstr>A signal from a binary black hole merger</vt:lpstr>
      <vt:lpstr>The detector works</vt:lpstr>
      <vt:lpstr>PowerPoint Presentation</vt:lpstr>
      <vt:lpstr>PowerPoint Presentation</vt:lpstr>
      <vt:lpstr>Original detection strategy succeeds!</vt:lpstr>
      <vt:lpstr>A signal from a binary black hole merger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Auditorium PC</cp:lastModifiedBy>
  <cp:revision>308</cp:revision>
  <cp:lastPrinted>2014-08-08T23:17:00Z</cp:lastPrinted>
  <dcterms:created xsi:type="dcterms:W3CDTF">2011-03-02T00:22:05Z</dcterms:created>
  <dcterms:modified xsi:type="dcterms:W3CDTF">2016-02-11T13:38:40Z</dcterms:modified>
</cp:coreProperties>
</file>