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63" r:id="rId2"/>
    <p:sldId id="283" r:id="rId3"/>
    <p:sldId id="284" r:id="rId4"/>
    <p:sldId id="266" r:id="rId5"/>
    <p:sldId id="285" r:id="rId6"/>
    <p:sldId id="286" r:id="rId7"/>
    <p:sldId id="280" r:id="rId8"/>
    <p:sldId id="290" r:id="rId9"/>
    <p:sldId id="281" r:id="rId10"/>
    <p:sldId id="279" r:id="rId11"/>
    <p:sldId id="276" r:id="rId12"/>
    <p:sldId id="277" r:id="rId13"/>
    <p:sldId id="278" r:id="rId14"/>
    <p:sldId id="287" r:id="rId15"/>
    <p:sldId id="288" r:id="rId16"/>
    <p:sldId id="259" r:id="rId17"/>
    <p:sldId id="271" r:id="rId18"/>
    <p:sldId id="289" r:id="rId19"/>
    <p:sldId id="264" r:id="rId20"/>
    <p:sldId id="261" r:id="rId21"/>
    <p:sldId id="273" r:id="rId22"/>
    <p:sldId id="269" r:id="rId23"/>
    <p:sldId id="275" r:id="rId24"/>
    <p:sldId id="29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D9"/>
    <a:srgbClr val="F2FF87"/>
    <a:srgbClr val="FFFFFF"/>
    <a:srgbClr val="64CB77"/>
    <a:srgbClr val="FFC614"/>
    <a:srgbClr val="EDF9B5"/>
    <a:srgbClr val="F0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2" autoAdjust="0"/>
    <p:restoredTop sz="91611" autoAdjust="0"/>
  </p:normalViewPr>
  <p:slideViewPr>
    <p:cSldViewPr>
      <p:cViewPr>
        <p:scale>
          <a:sx n="220" d="100"/>
          <a:sy n="220" d="100"/>
        </p:scale>
        <p:origin x="-2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33B377A7-942D-424B-BBA5-8600D121D4A2}" type="datetimeFigureOut">
              <a:rPr lang="ja-JP" altLang="en-US"/>
              <a:pPr>
                <a:defRPr/>
              </a:pPr>
              <a:t>2015/12/1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  <a:endParaRPr lang="ja-JP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B248EF5E-124D-DC44-918B-09EE20AB62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09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6436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55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678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6691-E28D-C244-815B-1821467185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4477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09EA-BB2A-B949-967F-5810BAD88B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0090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038350" cy="64008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62650" cy="64008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5CC1-DF70-9B45-92DB-008A3B3B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297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2483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3F57-A3D3-6E46-ACF7-B365B8245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8180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76-C36B-D044-94B6-89AF886D7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4933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C270-5A19-6D48-9582-648B8527D0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8623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8062-3936-4345-AEFE-BA1613D061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0041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1398-FAA9-BE49-A39C-C14F8AC138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46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0B54-B6CC-654C-8560-AC7903B8E6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75201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6093-201F-B543-A104-C6A4C2782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6760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2133600" y="6348413"/>
            <a:ext cx="5486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 algn="ctr"/>
            <a:r>
              <a:rPr kumimoji="0" lang="en-US" altLang="ja-JP" sz="1400" dirty="0" err="1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Hiro</a:t>
            </a:r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Yamamoto      LIGO seminar on Dec. 1st, 2015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318250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defRPr>
            </a:lvl1pPr>
          </a:lstStyle>
          <a:p>
            <a:pPr>
              <a:defRPr/>
            </a:pPr>
            <a:fld id="{3C0A972E-EC38-EC42-92F3-EA3CE693F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207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Helvetica" charset="0"/>
              </a:rPr>
              <a:t>Second level</a:t>
            </a:r>
          </a:p>
          <a:p>
            <a:pPr lvl="2"/>
            <a:r>
              <a:rPr lang="en-US" altLang="ja-JP">
                <a:sym typeface="Helvetica" charset="0"/>
              </a:rPr>
              <a:t>Third level</a:t>
            </a:r>
          </a:p>
          <a:p>
            <a:pPr lvl="3"/>
            <a:r>
              <a:rPr lang="en-US" altLang="ja-JP">
                <a:sym typeface="Helvetica" charset="0"/>
              </a:rPr>
              <a:t>Fourth level</a:t>
            </a:r>
          </a:p>
          <a:p>
            <a:pPr lvl="4"/>
            <a:r>
              <a:rPr lang="en-US" altLang="ja-JP">
                <a:sym typeface="Helvetica" charset="0"/>
              </a:rPr>
              <a:t>Fifth levell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137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2075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12700">
            <a:solidFill>
              <a:srgbClr val="D49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ja-JP" altLang="en-US"/>
          </a:p>
        </p:txBody>
      </p:sp>
      <p:pic>
        <p:nvPicPr>
          <p:cNvPr id="1031" name="Picture 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683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7"/>
          <p:cNvSpPr>
            <a:spLocks/>
          </p:cNvSpPr>
          <p:nvPr/>
        </p:nvSpPr>
        <p:spPr bwMode="auto">
          <a:xfrm>
            <a:off x="304800" y="6394450"/>
            <a:ext cx="1460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/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LIGO-G1501419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984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556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4128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700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384175" indent="-342900" algn="l" rtl="0" eaLnBrk="0" fontAlgn="base" hangingPunct="0">
        <a:spcBef>
          <a:spcPts val="600"/>
        </a:spcBef>
        <a:spcAft>
          <a:spcPct val="0"/>
        </a:spcAft>
        <a:buClr>
          <a:srgbClr val="114FFB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33425" indent="-28575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334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5906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64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78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50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622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94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66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5" Type="http://schemas.openxmlformats.org/officeDocument/2006/relationships/image" Target="../media/image58.emf"/><Relationship Id="rId6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7" Type="http://schemas.openxmlformats.org/officeDocument/2006/relationships/image" Target="../media/image19.emf"/><Relationship Id="rId8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aLIGO</a:t>
            </a:r>
            <a:r>
              <a:rPr lang="en-US" dirty="0" smtClean="0"/>
              <a:t> test masses,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041" y="1524000"/>
            <a:ext cx="8610600" cy="48768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Scattering and loss by test mass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Discrepancy between the measured arm loss, 50ppm/mirror, and the loss based on optics data, 25ppm/mirror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Understand about the defects in coating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Integrating sphere measurement with extension (</a:t>
            </a:r>
            <a:r>
              <a:rPr lang="en-US" dirty="0" err="1" smtClean="0">
                <a:solidFill>
                  <a:srgbClr val="FF0000"/>
                </a:solidFill>
              </a:rPr>
              <a:t>Liyuan</a:t>
            </a:r>
            <a:r>
              <a:rPr lang="en-US" dirty="0" smtClean="0">
                <a:solidFill>
                  <a:srgbClr val="FF0000"/>
                </a:solidFill>
              </a:rPr>
              <a:t> Zhang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2">
              <a:buFont typeface="Wingdings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Preliminary and proof of concept, but very interesting</a:t>
            </a:r>
            <a:endParaRPr lang="en-US" dirty="0" smtClean="0">
              <a:solidFill>
                <a:srgbClr val="FF0000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en-US" dirty="0" smtClean="0"/>
              <a:t>Small angle (</a:t>
            </a:r>
            <a:r>
              <a:rPr lang="en-US" dirty="0"/>
              <a:t>θ≤1°) and </a:t>
            </a:r>
            <a:r>
              <a:rPr lang="en-US" dirty="0" smtClean="0"/>
              <a:t>large angle (θ</a:t>
            </a:r>
            <a:r>
              <a:rPr lang="en-US" dirty="0"/>
              <a:t>≥1</a:t>
            </a:r>
            <a:r>
              <a:rPr lang="en-US" dirty="0" smtClean="0"/>
              <a:t>°) scattering</a:t>
            </a:r>
          </a:p>
          <a:p>
            <a:pPr lvl="3">
              <a:buFont typeface="Wingdings" charset="2"/>
              <a:buChar char="Ø"/>
            </a:pPr>
            <a:r>
              <a:rPr lang="en-US" dirty="0" smtClean="0"/>
              <a:t>Missing energy in the small angle scattering</a:t>
            </a:r>
          </a:p>
          <a:p>
            <a:pPr lvl="3">
              <a:buFont typeface="Wingdings" charset="2"/>
              <a:buChar char="Ø"/>
            </a:pPr>
            <a:r>
              <a:rPr lang="en-US" dirty="0" smtClean="0"/>
              <a:t>Defect size/distribution information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Excess PSD at </a:t>
            </a:r>
            <a:r>
              <a:rPr lang="en-US" dirty="0" err="1" smtClean="0"/>
              <a:t>λ</a:t>
            </a:r>
            <a:r>
              <a:rPr lang="en-US" baseline="-25000" dirty="0" err="1" smtClean="0"/>
              <a:t>spatial</a:t>
            </a:r>
            <a:r>
              <a:rPr lang="en-US" dirty="0"/>
              <a:t> </a:t>
            </a:r>
            <a:r>
              <a:rPr lang="en-US" dirty="0" smtClean="0"/>
              <a:t>&lt; </a:t>
            </a:r>
            <a:r>
              <a:rPr lang="en-US" dirty="0" smtClean="0"/>
              <a:t>3mm  </a:t>
            </a:r>
            <a:r>
              <a:rPr lang="en-US" dirty="0" smtClean="0">
                <a:solidFill>
                  <a:srgbClr val="00B050"/>
                </a:solidFill>
              </a:rPr>
              <a:t>(system meeting)</a:t>
            </a:r>
            <a:endParaRPr lang="en-US" dirty="0" smtClean="0">
              <a:solidFill>
                <a:srgbClr val="00B050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US" dirty="0" smtClean="0"/>
              <a:t>PSD of the coated mirror using the latest coating setup is larger than PSD using the original mask by more than </a:t>
            </a:r>
            <a:r>
              <a:rPr lang="en-US" dirty="0"/>
              <a:t>10 </a:t>
            </a:r>
            <a:r>
              <a:rPr lang="en-US" dirty="0" smtClean="0"/>
              <a:t>at </a:t>
            </a:r>
            <a:r>
              <a:rPr lang="en-US" dirty="0" err="1"/>
              <a:t>λ</a:t>
            </a:r>
            <a:r>
              <a:rPr lang="en-US" baseline="-25000" dirty="0" err="1"/>
              <a:t>s</a:t>
            </a:r>
            <a:r>
              <a:rPr lang="en-US" dirty="0"/>
              <a:t>=3mm~1/3mm</a:t>
            </a:r>
            <a:endParaRPr lang="en-US" dirty="0" smtClean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Effect on the </a:t>
            </a:r>
            <a:r>
              <a:rPr lang="en-US" dirty="0" err="1" smtClean="0"/>
              <a:t>aLIGO</a:t>
            </a:r>
            <a:r>
              <a:rPr lang="en-US" dirty="0" smtClean="0"/>
              <a:t> performance when ETM is replaced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Increase of arm </a:t>
            </a:r>
            <a:r>
              <a:rPr lang="en-US" dirty="0" smtClean="0"/>
              <a:t>loss and scattered </a:t>
            </a:r>
            <a:r>
              <a:rPr lang="en-US" dirty="0" smtClean="0"/>
              <a:t>light which hits beam tube baffles</a:t>
            </a:r>
          </a:p>
          <a:p>
            <a:pPr lvl="2">
              <a:buFont typeface="Wingdings" charset="2"/>
              <a:buChar char="Ø"/>
            </a:pPr>
            <a:r>
              <a:rPr lang="en-US" dirty="0" smtClean="0"/>
              <a:t>PRG and scattering noise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693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7239000" cy="1371600"/>
          </a:xfrm>
        </p:spPr>
        <p:txBody>
          <a:bodyPr/>
          <a:lstStyle/>
          <a:p>
            <a:r>
              <a:rPr lang="en-US" sz="2800" dirty="0" smtClean="0"/>
              <a:t>TIS measurement in small angle</a:t>
            </a:r>
            <a:br>
              <a:rPr lang="en-US" sz="2800" dirty="0" smtClean="0"/>
            </a:br>
            <a:r>
              <a:rPr lang="en-US" sz="2800" dirty="0" smtClean="0"/>
              <a:t>using integrating sphere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2400" dirty="0" smtClean="0"/>
              <a:t>by </a:t>
            </a:r>
            <a:r>
              <a:rPr lang="en-US" sz="2400" dirty="0" err="1" smtClean="0"/>
              <a:t>Liyuan</a:t>
            </a:r>
            <a:r>
              <a:rPr lang="en-US" sz="2400" dirty="0" smtClean="0"/>
              <a:t> Zhang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763000" cy="4572000"/>
          </a:xfrm>
        </p:spPr>
        <p:txBody>
          <a:bodyPr/>
          <a:lstStyle/>
          <a:p>
            <a:r>
              <a:rPr lang="en-US" dirty="0" smtClean="0"/>
              <a:t>Scattering loss of mirrors</a:t>
            </a:r>
          </a:p>
          <a:p>
            <a:pPr lvl="1"/>
            <a:r>
              <a:rPr lang="en-US" dirty="0" smtClean="0"/>
              <a:t>Total loss in the arm cavity vs mirror data</a:t>
            </a:r>
          </a:p>
          <a:p>
            <a:pPr lvl="1"/>
            <a:r>
              <a:rPr lang="en-US" dirty="0" smtClean="0"/>
              <a:t>Understanding the defects </a:t>
            </a:r>
            <a:r>
              <a:rPr lang="en-US" dirty="0" smtClean="0"/>
              <a:t>in the coating</a:t>
            </a:r>
          </a:p>
          <a:p>
            <a:r>
              <a:rPr lang="en-US" dirty="0" smtClean="0"/>
              <a:t>Integrating sphere covering </a:t>
            </a:r>
            <a:r>
              <a:rPr lang="en-US" dirty="0"/>
              <a:t>θ≥1</a:t>
            </a:r>
            <a:r>
              <a:rPr lang="en-US" dirty="0" smtClean="0"/>
              <a:t>° predicts scattering loss / mirror ~ 10ppm</a:t>
            </a:r>
          </a:p>
          <a:p>
            <a:pPr lvl="1"/>
            <a:r>
              <a:rPr lang="en-US" dirty="0" smtClean="0"/>
              <a:t>Solid angle of the hole in </a:t>
            </a:r>
            <a:r>
              <a:rPr lang="en-US" dirty="0"/>
              <a:t>θ≤1</a:t>
            </a:r>
            <a:r>
              <a:rPr lang="en-US" dirty="0" smtClean="0"/>
              <a:t>° is </a:t>
            </a:r>
            <a:r>
              <a:rPr lang="en-US" dirty="0" smtClean="0">
                <a:solidFill>
                  <a:srgbClr val="FF0000"/>
                </a:solidFill>
              </a:rPr>
              <a:t>(π/180)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=3 x 10</a:t>
            </a:r>
            <a:r>
              <a:rPr lang="en-US" baseline="30000" dirty="0" smtClean="0">
                <a:solidFill>
                  <a:srgbClr val="FF0000"/>
                </a:solidFill>
              </a:rPr>
              <a:t>-4</a:t>
            </a:r>
            <a:r>
              <a:rPr lang="en-US" dirty="0" smtClean="0"/>
              <a:t>, so correction should be </a:t>
            </a:r>
            <a:r>
              <a:rPr lang="en-US" dirty="0" smtClean="0"/>
              <a:t>negligible.</a:t>
            </a:r>
            <a:endParaRPr lang="en-US" dirty="0" smtClean="0"/>
          </a:p>
          <a:p>
            <a:r>
              <a:rPr lang="en-US" dirty="0" smtClean="0"/>
              <a:t>If there are defects with size &gt; 1μ, this may cause something unexpected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Integrating sphere + pickoff to measure TIS in </a:t>
            </a:r>
            <a:r>
              <a:rPr lang="en-US" dirty="0" smtClean="0">
                <a:solidFill>
                  <a:srgbClr val="FF0000"/>
                </a:solidFill>
              </a:rPr>
              <a:t>the small angle region </a:t>
            </a:r>
            <a:r>
              <a:rPr lang="en-US" dirty="0" err="1" smtClean="0">
                <a:solidFill>
                  <a:srgbClr val="FF0000"/>
                </a:solidFill>
              </a:rPr>
              <a:t>θ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≤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° </a:t>
            </a:r>
            <a:r>
              <a:rPr lang="en-US" dirty="0">
                <a:solidFill>
                  <a:srgbClr val="FF0000"/>
                </a:solidFill>
              </a:rPr>
              <a:t>in addition to </a:t>
            </a:r>
            <a:r>
              <a:rPr lang="en-US" dirty="0" smtClean="0">
                <a:solidFill>
                  <a:srgbClr val="FF0000"/>
                </a:solidFill>
              </a:rPr>
              <a:t>large angle </a:t>
            </a:r>
            <a:r>
              <a:rPr lang="en-US" dirty="0" err="1" smtClean="0">
                <a:solidFill>
                  <a:srgbClr val="FF0000"/>
                </a:solidFill>
              </a:rPr>
              <a:t>θ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≥ 1</a:t>
            </a:r>
            <a:r>
              <a:rPr lang="en-US" dirty="0">
                <a:solidFill>
                  <a:srgbClr val="FF0000"/>
                </a:solidFill>
              </a:rPr>
              <a:t>°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5294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228600" y="6400800"/>
            <a:ext cx="6934200" cy="381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" y="1676400"/>
            <a:ext cx="6936921" cy="4482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for measuring </a:t>
            </a:r>
            <a:br>
              <a:rPr lang="en-US" dirty="0" smtClean="0"/>
            </a:br>
            <a:r>
              <a:rPr lang="en-US" dirty="0" smtClean="0"/>
              <a:t>TIS(θ≤1°) and TIS(θ≥1°)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135" y="2292449"/>
            <a:ext cx="4267200" cy="28891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343400"/>
            <a:ext cx="5791200" cy="15564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719054"/>
            <a:ext cx="5410200" cy="35731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0187" y="1953359"/>
            <a:ext cx="5292524" cy="4828441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5600" y="1798205"/>
            <a:ext cx="2578100" cy="9741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2360778"/>
            <a:ext cx="2465294" cy="1676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4504" y="3588352"/>
            <a:ext cx="487456" cy="87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87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77" y="2321820"/>
            <a:ext cx="4319947" cy="4052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48373"/>
            <a:ext cx="4282777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6172200" cy="1371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Very preliminary results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mirror : initial LIGO ETM04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sp>
        <p:nvSpPr>
          <p:cNvPr id="9" name="TextBox 8"/>
          <p:cNvSpPr txBox="1"/>
          <p:nvPr/>
        </p:nvSpPr>
        <p:spPr>
          <a:xfrm>
            <a:off x="5667814" y="1743253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TIS (0.7°≤ θ</a:t>
            </a:r>
            <a:r>
              <a:rPr lang="en-US" dirty="0"/>
              <a:t>≤1</a:t>
            </a:r>
            <a:r>
              <a:rPr lang="en-US" dirty="0" smtClean="0"/>
              <a:t>°)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23391" y="1748287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TIS (θ</a:t>
            </a:r>
            <a:r>
              <a:rPr lang="en-US" dirty="0"/>
              <a:t>≥1</a:t>
            </a:r>
            <a:r>
              <a:rPr lang="en-US" dirty="0" smtClean="0"/>
              <a:t>°)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35803" y="2759770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</a:rPr>
              <a:t>scratch</a:t>
            </a:r>
            <a:endParaRPr lang="en-US">
              <a:solidFill>
                <a:srgbClr val="FFC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 rot="1568537">
            <a:off x="3048000" y="2895600"/>
            <a:ext cx="685800" cy="13716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14" name="Elbow Connector 13"/>
          <p:cNvCxnSpPr/>
          <p:nvPr/>
        </p:nvCxnSpPr>
        <p:spPr bwMode="auto">
          <a:xfrm rot="16200000" flipH="1">
            <a:off x="6657823" y="2597458"/>
            <a:ext cx="1817992" cy="1722437"/>
          </a:xfrm>
          <a:prstGeom prst="bentConnector3">
            <a:avLst>
              <a:gd name="adj1" fmla="val 99342"/>
            </a:avLst>
          </a:prstGeom>
          <a:solidFill>
            <a:srgbClr val="D49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516" y="152247"/>
            <a:ext cx="1102672" cy="128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23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t="5555" r="15573" b="4445"/>
          <a:stretch/>
        </p:blipFill>
        <p:spPr>
          <a:xfrm>
            <a:off x="4856590" y="2127250"/>
            <a:ext cx="4242741" cy="419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t="5555" r="15573" b="4445"/>
          <a:stretch/>
        </p:blipFill>
        <p:spPr>
          <a:xfrm>
            <a:off x="228600" y="2131108"/>
            <a:ext cx="4242741" cy="419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TIS(θ≤1°) </a:t>
            </a:r>
            <a:r>
              <a:rPr lang="en-US" dirty="0" smtClean="0"/>
              <a:t>vs TIS(θ</a:t>
            </a:r>
            <a:r>
              <a:rPr lang="en-US" dirty="0"/>
              <a:t>≥1</a:t>
            </a:r>
            <a:r>
              <a:rPr lang="en-US" dirty="0" smtClean="0"/>
              <a:t>°)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very preliminary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5527885" y="1595735"/>
            <a:ext cx="2900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Quadrant with scratch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02866" y="1595735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Quadrants no scratch</a:t>
            </a:r>
            <a:endParaRPr lang="en-US" dirty="0"/>
          </a:p>
        </p:txBody>
      </p:sp>
      <p:sp>
        <p:nvSpPr>
          <p:cNvPr id="10" name="Donut 9"/>
          <p:cNvSpPr/>
          <p:nvPr/>
        </p:nvSpPr>
        <p:spPr bwMode="auto">
          <a:xfrm rot="2402139">
            <a:off x="7315767" y="2953486"/>
            <a:ext cx="1013152" cy="2053799"/>
          </a:xfrm>
          <a:prstGeom prst="donut">
            <a:avLst>
              <a:gd name="adj" fmla="val 1421"/>
            </a:avLst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1" name="Donut 10"/>
          <p:cNvSpPr/>
          <p:nvPr/>
        </p:nvSpPr>
        <p:spPr bwMode="auto">
          <a:xfrm rot="2402139">
            <a:off x="2329729" y="3320170"/>
            <a:ext cx="1351346" cy="2053799"/>
          </a:xfrm>
          <a:prstGeom prst="donut">
            <a:avLst>
              <a:gd name="adj" fmla="val 1077"/>
            </a:avLst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2" name="Donut 11"/>
          <p:cNvSpPr/>
          <p:nvPr/>
        </p:nvSpPr>
        <p:spPr bwMode="auto">
          <a:xfrm rot="5400000">
            <a:off x="2194322" y="4953105"/>
            <a:ext cx="575855" cy="1143000"/>
          </a:xfrm>
          <a:prstGeom prst="donut">
            <a:avLst>
              <a:gd name="adj" fmla="val 4784"/>
            </a:avLst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4424" y="2964722"/>
            <a:ext cx="1464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(2) Scratch</a:t>
            </a:r>
          </a:p>
          <a:p>
            <a:r>
              <a:rPr lang="en-US" sz="2000" dirty="0" smtClean="0"/>
              <a:t>Large defect on surface 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838200" y="3243447"/>
            <a:ext cx="187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(3) Large defect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10362" y="5087947"/>
            <a:ext cx="1948070" cy="1323439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(4) Clustered </a:t>
            </a: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mall defects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Large </a:t>
            </a:r>
            <a:r>
              <a:rPr lang="en-US" sz="2000" dirty="0">
                <a:solidFill>
                  <a:srgbClr val="FF0000"/>
                </a:solidFill>
              </a:rPr>
              <a:t>TIS(θ≥1°)</a:t>
            </a:r>
            <a:r>
              <a:rPr lang="en-US" sz="2000" dirty="0" smtClean="0">
                <a:solidFill>
                  <a:srgbClr val="FF0000"/>
                </a:solidFill>
              </a:rPr>
              <a:t>, small </a:t>
            </a:r>
            <a:r>
              <a:rPr lang="en-US" sz="2000" dirty="0">
                <a:solidFill>
                  <a:srgbClr val="FF0000"/>
                </a:solidFill>
              </a:rPr>
              <a:t>TIS(θ≤1°)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16" name="Donut 15"/>
          <p:cNvSpPr/>
          <p:nvPr/>
        </p:nvSpPr>
        <p:spPr bwMode="auto">
          <a:xfrm rot="5400000">
            <a:off x="5925280" y="5254406"/>
            <a:ext cx="575855" cy="561490"/>
          </a:xfrm>
          <a:prstGeom prst="donut">
            <a:avLst>
              <a:gd name="adj" fmla="val 4784"/>
            </a:avLst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3600" y="4845014"/>
            <a:ext cx="1979353" cy="1015663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(1) Isolated </a:t>
            </a:r>
            <a:r>
              <a:rPr lang="en-US" sz="2000" dirty="0">
                <a:solidFill>
                  <a:schemeClr val="tx2"/>
                </a:solidFill>
              </a:rPr>
              <a:t>s</a:t>
            </a:r>
            <a:r>
              <a:rPr lang="en-US" sz="2000" dirty="0" smtClean="0">
                <a:solidFill>
                  <a:schemeClr val="tx2"/>
                </a:solidFill>
              </a:rPr>
              <a:t>mall defect or micro roughness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8" name="Donut 17"/>
          <p:cNvSpPr/>
          <p:nvPr/>
        </p:nvSpPr>
        <p:spPr bwMode="auto">
          <a:xfrm rot="5400000">
            <a:off x="1285264" y="5254406"/>
            <a:ext cx="575855" cy="561490"/>
          </a:xfrm>
          <a:prstGeom prst="donut">
            <a:avLst>
              <a:gd name="adj" fmla="val 4784"/>
            </a:avLst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258" y="156745"/>
            <a:ext cx="1102672" cy="1288563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2775720" y="2816908"/>
            <a:ext cx="1066800" cy="332117"/>
          </a:xfrm>
          <a:prstGeom prst="rightArrow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30275" y="2355243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brighter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54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 size and total loss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assuming </a:t>
            </a:r>
            <a:r>
              <a:rPr lang="en-US" sz="2800" dirty="0" smtClean="0">
                <a:solidFill>
                  <a:srgbClr val="FF0000"/>
                </a:solidFill>
              </a:rPr>
              <a:t>defect shape </a:t>
            </a:r>
            <a:r>
              <a:rPr lang="en-US" sz="2800" dirty="0" smtClean="0">
                <a:solidFill>
                  <a:srgbClr val="FF0000"/>
                </a:solidFill>
              </a:rPr>
              <a:t>is </a:t>
            </a:r>
            <a:r>
              <a:rPr lang="en-US" sz="2800" dirty="0" smtClean="0">
                <a:solidFill>
                  <a:srgbClr val="FF0000"/>
                </a:solidFill>
              </a:rPr>
              <a:t>circle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4445" r="7845" b="4445"/>
          <a:stretch/>
        </p:blipFill>
        <p:spPr>
          <a:xfrm>
            <a:off x="304801" y="1828800"/>
            <a:ext cx="4231888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t="4445" r="8704" b="4445"/>
          <a:stretch/>
        </p:blipFill>
        <p:spPr>
          <a:xfrm>
            <a:off x="4698922" y="1795041"/>
            <a:ext cx="4229488" cy="3538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514" y="5481577"/>
            <a:ext cx="3226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Defect size </a:t>
            </a:r>
            <a:r>
              <a:rPr lang="en-US" smtClean="0"/>
              <a:t>vs </a:t>
            </a:r>
            <a:r>
              <a:rPr lang="en-US"/>
              <a:t>TIS(θ≥1°)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5482541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/ TIS(θ</a:t>
            </a:r>
            <a:r>
              <a:rPr lang="en-US" dirty="0"/>
              <a:t>≥1</a:t>
            </a:r>
            <a:r>
              <a:rPr lang="en-US" dirty="0" smtClean="0"/>
              <a:t>°) vs </a:t>
            </a:r>
            <a:r>
              <a:rPr lang="en-US" dirty="0"/>
              <a:t>TIS(θ≥1°)</a:t>
            </a:r>
          </a:p>
        </p:txBody>
      </p:sp>
    </p:spTree>
    <p:extLst>
      <p:ext uri="{BB962C8B-B14F-4D97-AF65-F5344CB8AC3E}">
        <p14:creationId xmlns:p14="http://schemas.microsoft.com/office/powerpoint/2010/main" val="335036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696200" cy="1371600"/>
          </a:xfrm>
        </p:spPr>
        <p:txBody>
          <a:bodyPr/>
          <a:lstStyle/>
          <a:p>
            <a:r>
              <a:rPr lang="en-US" dirty="0" err="1" smtClean="0"/>
              <a:t>aLIGO</a:t>
            </a:r>
            <a:r>
              <a:rPr lang="en-US" dirty="0" smtClean="0"/>
              <a:t> ETM </a:t>
            </a:r>
            <a:r>
              <a:rPr lang="en-US" dirty="0"/>
              <a:t>TIS(θ≥1</a:t>
            </a:r>
            <a:r>
              <a:rPr lang="en-US" dirty="0" smtClean="0"/>
              <a:t>°)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low end of </a:t>
            </a:r>
            <a:r>
              <a:rPr lang="en-US" sz="2800" dirty="0">
                <a:solidFill>
                  <a:srgbClr val="FF0000"/>
                </a:solidFill>
              </a:rPr>
              <a:t>TIS(θ≥1</a:t>
            </a:r>
            <a:r>
              <a:rPr lang="en-US" sz="2800" dirty="0" smtClean="0">
                <a:solidFill>
                  <a:srgbClr val="FF0000"/>
                </a:solidFill>
              </a:rPr>
              <a:t>°) by continuous roughness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60" y="4448917"/>
            <a:ext cx="3718832" cy="18804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9636" y="1528676"/>
            <a:ext cx="1747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ETM16 case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10200" y="4109819"/>
            <a:ext cx="2771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Integrating sphere counts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5998560" y="5095954"/>
            <a:ext cx="0" cy="293164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623839" y="540226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peak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7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66" y="1539891"/>
            <a:ext cx="3782497" cy="2922839"/>
          </a:xfrm>
        </p:spPr>
      </p:pic>
      <p:sp>
        <p:nvSpPr>
          <p:cNvPr id="18" name="TextBox 17"/>
          <p:cNvSpPr txBox="1"/>
          <p:nvPr/>
        </p:nvSpPr>
        <p:spPr>
          <a:xfrm>
            <a:off x="771160" y="4288516"/>
            <a:ext cx="3418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Ratio of teak of measured TIS and </a:t>
            </a:r>
          </a:p>
          <a:p>
            <a:r>
              <a:rPr lang="en-US" sz="1800" dirty="0" smtClean="0"/>
              <a:t>loss using uncoated surface RMS</a:t>
            </a:r>
          </a:p>
          <a:p>
            <a:r>
              <a:rPr lang="en-US" sz="1800" dirty="0" smtClean="0"/>
              <a:t>of 10 </a:t>
            </a:r>
            <a:r>
              <a:rPr lang="en-US" sz="1800" dirty="0" err="1" smtClean="0"/>
              <a:t>aLIGO</a:t>
            </a:r>
            <a:r>
              <a:rPr lang="en-US" sz="1800" dirty="0" smtClean="0"/>
              <a:t> ETMs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545544" y="5349899"/>
            <a:ext cx="3886200" cy="830997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Majority of the </a:t>
            </a:r>
            <a:r>
              <a:rPr lang="en-US" dirty="0" smtClean="0"/>
              <a:t>scattered data</a:t>
            </a:r>
            <a:r>
              <a:rPr lang="en-US" dirty="0" smtClean="0"/>
              <a:t> </a:t>
            </a:r>
            <a:r>
              <a:rPr lang="en-US" dirty="0" smtClean="0"/>
              <a:t>are by continuous roughness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50" y="1990341"/>
            <a:ext cx="932817" cy="20606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9778" y="1990341"/>
            <a:ext cx="674759" cy="204308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87021" y="2371341"/>
            <a:ext cx="1837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Zygo</a:t>
            </a:r>
            <a:r>
              <a:rPr lang="en-US" sz="2000" dirty="0" smtClean="0"/>
              <a:t> 50x PMM</a:t>
            </a:r>
          </a:p>
          <a:p>
            <a:r>
              <a:rPr lang="en-US" sz="2000" dirty="0" err="1" smtClean="0"/>
              <a:t>rms</a:t>
            </a:r>
            <a:r>
              <a:rPr lang="en-US" sz="2000" dirty="0" smtClean="0"/>
              <a:t> → loss </a:t>
            </a:r>
            <a:endParaRPr lang="en-US" sz="2000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5867400" y="6019800"/>
            <a:ext cx="3048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3574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ETM PSDs with different coating</a:t>
            </a:r>
            <a:br>
              <a:rPr lang="en-US" dirty="0" smtClean="0"/>
            </a:br>
            <a:r>
              <a:rPr lang="en-US" sz="3200" dirty="0">
                <a:solidFill>
                  <a:srgbClr val="FF0000"/>
                </a:solidFill>
              </a:rPr>
              <a:t>D</a:t>
            </a:r>
            <a:r>
              <a:rPr lang="en-US" sz="3200" dirty="0" smtClean="0">
                <a:solidFill>
                  <a:srgbClr val="FF0000"/>
                </a:solidFill>
              </a:rPr>
              <a:t>oes it cause any problems?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8038" y="6540500"/>
            <a:ext cx="312737" cy="317500"/>
          </a:xfrm>
        </p:spPr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"/>
          <a:stretch/>
        </p:blipFill>
        <p:spPr>
          <a:xfrm>
            <a:off x="1781369" y="1621324"/>
            <a:ext cx="6876661" cy="5105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3156" y="4067805"/>
            <a:ext cx="1435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Same color, </a:t>
            </a:r>
          </a:p>
          <a:p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   same mask</a:t>
            </a:r>
            <a:endParaRPr lang="en-US" sz="1800" dirty="0">
              <a:solidFill>
                <a:schemeClr val="tx2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105400" y="2802120"/>
            <a:ext cx="0" cy="4572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901759" y="4401354"/>
            <a:ext cx="0" cy="780246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305441" y="2318488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Reduction of spiral height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02999" y="5128080"/>
            <a:ext cx="175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Increase of short </a:t>
            </a:r>
            <a:r>
              <a:rPr lang="en-US" sz="1800" dirty="0" err="1" smtClean="0">
                <a:solidFill>
                  <a:srgbClr val="FF0000"/>
                </a:solidFill>
              </a:rPr>
              <a:t>wavelegth</a:t>
            </a:r>
            <a:r>
              <a:rPr lang="en-US" sz="1800" dirty="0" smtClean="0">
                <a:solidFill>
                  <a:srgbClr val="FF0000"/>
                </a:solidFill>
              </a:rPr>
              <a:t> noise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62400" y="4800600"/>
            <a:ext cx="76200" cy="4572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962400" y="5324132"/>
            <a:ext cx="76200" cy="254228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962400" y="5644692"/>
            <a:ext cx="76200" cy="457200"/>
          </a:xfrm>
          <a:prstGeom prst="rect">
            <a:avLst/>
          </a:prstGeom>
          <a:solidFill>
            <a:srgbClr val="64CB7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0980" y="4829938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</a:rPr>
              <a:t>Original mask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0980" y="5252112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</a:rPr>
              <a:t>New mask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30980" y="568650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</a:rPr>
              <a:t>Coating with jiggling</a:t>
            </a:r>
            <a:endParaRPr lang="en-US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52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PSDs with and without coating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"/>
          <a:stretch/>
        </p:blipFill>
        <p:spPr>
          <a:xfrm>
            <a:off x="990600" y="1670050"/>
            <a:ext cx="6260841" cy="4648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601016" y="2256662"/>
            <a:ext cx="68580" cy="22508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601016" y="2514600"/>
            <a:ext cx="68580" cy="215022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93396" y="2743200"/>
            <a:ext cx="76200" cy="214964"/>
          </a:xfrm>
          <a:prstGeom prst="rect">
            <a:avLst/>
          </a:prstGeom>
          <a:solidFill>
            <a:srgbClr val="64CB7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9596" y="2184537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</a:rPr>
              <a:t>Original mask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4836" y="2450068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</a:rPr>
              <a:t>New mask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9596" y="2674602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</a:rPr>
              <a:t>Coating with jiggling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16" name="Donut 15"/>
          <p:cNvSpPr/>
          <p:nvPr/>
        </p:nvSpPr>
        <p:spPr bwMode="auto">
          <a:xfrm rot="19751145">
            <a:off x="5230281" y="4276684"/>
            <a:ext cx="234202" cy="745123"/>
          </a:xfrm>
          <a:prstGeom prst="donut">
            <a:avLst>
              <a:gd name="adj" fmla="val 3796"/>
            </a:avLst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54938" y="4649245"/>
            <a:ext cx="2848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uncoated surfaces</a:t>
            </a:r>
          </a:p>
          <a:p>
            <a:r>
              <a:rPr lang="en-US" dirty="0" smtClean="0"/>
              <a:t>have similar PSD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6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Same high PSD </a:t>
            </a:r>
            <a:br>
              <a:rPr lang="en-US" sz="3200" dirty="0" smtClean="0"/>
            </a:br>
            <a:r>
              <a:rPr lang="en-US" sz="3200" dirty="0" smtClean="0"/>
              <a:t>in the central region as well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8632"/>
            <a:ext cx="6411259" cy="495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69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PSD(coated)/PSD(uncoated) &gt; 10:</a:t>
            </a:r>
            <a:br>
              <a:rPr lang="en-US" dirty="0" smtClean="0"/>
            </a:br>
            <a:r>
              <a:rPr lang="en-US" dirty="0" smtClean="0"/>
              <a:t>Is this increase real?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7" y="1752600"/>
            <a:ext cx="4449763" cy="3733800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Three independent measurements of </a:t>
            </a:r>
            <a:r>
              <a:rPr lang="en-US" dirty="0" err="1" smtClean="0"/>
              <a:t>phasemaps</a:t>
            </a:r>
            <a:r>
              <a:rPr lang="en-US" dirty="0" smtClean="0"/>
              <a:t> of the coated ETM16 are consistent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(1) Measured by LIGO </a:t>
            </a:r>
            <a:r>
              <a:rPr lang="en-US" dirty="0" err="1" smtClean="0"/>
              <a:t>Fizeau</a:t>
            </a:r>
            <a:r>
              <a:rPr lang="en-US" dirty="0" smtClean="0"/>
              <a:t> IFO without magnification 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(2) Measured </a:t>
            </a:r>
            <a:r>
              <a:rPr lang="en-US" dirty="0"/>
              <a:t>by LIGO </a:t>
            </a:r>
            <a:r>
              <a:rPr lang="en-US" dirty="0" err="1"/>
              <a:t>Fizeau</a:t>
            </a:r>
            <a:r>
              <a:rPr lang="en-US" dirty="0"/>
              <a:t> IFO </a:t>
            </a:r>
            <a:r>
              <a:rPr lang="en-US" dirty="0" smtClean="0"/>
              <a:t>with x10 magnification </a:t>
            </a:r>
            <a:endParaRPr lang="en-US" dirty="0"/>
          </a:p>
          <a:p>
            <a:pPr lvl="1">
              <a:buFont typeface="Wingdings" charset="2"/>
              <a:buChar char="Ø"/>
            </a:pPr>
            <a:r>
              <a:rPr lang="en-US" dirty="0" smtClean="0"/>
              <a:t>(3) Measured by LMA </a:t>
            </a:r>
            <a:r>
              <a:rPr lang="en-US" dirty="0" err="1" smtClean="0"/>
              <a:t>Fizeau</a:t>
            </a:r>
            <a:r>
              <a:rPr lang="en-US" dirty="0" smtClean="0"/>
              <a:t> IFO without magnification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4849" r="7528" b="6472"/>
          <a:stretch/>
        </p:blipFill>
        <p:spPr>
          <a:xfrm>
            <a:off x="4724400" y="2819400"/>
            <a:ext cx="4231532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81800" y="434923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(1) LIGO x1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7527599" y="492948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(2) LIGO x10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3680" y="4744819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(3) LMA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7319" y="560070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C000"/>
                </a:solidFill>
              </a:rPr>
              <a:t>Uncoated surface</a:t>
            </a:r>
            <a:endParaRPr lang="en-US" sz="18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2518717"/>
            <a:ext cx="1904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ETM16 PSDs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98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and propagation of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5943600" cy="93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667000"/>
            <a:ext cx="2941835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352800"/>
            <a:ext cx="4140200" cy="302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884383"/>
            <a:ext cx="116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 field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00086" y="2873027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field</a:t>
            </a:r>
            <a:endParaRPr lang="en-US" dirty="0"/>
          </a:p>
        </p:txBody>
      </p:sp>
      <p:sp>
        <p:nvSpPr>
          <p:cNvPr id="9" name="Frame 8"/>
          <p:cNvSpPr/>
          <p:nvPr/>
        </p:nvSpPr>
        <p:spPr bwMode="auto">
          <a:xfrm>
            <a:off x="4267200" y="1713017"/>
            <a:ext cx="1447800" cy="725383"/>
          </a:xfrm>
          <a:prstGeom prst="frame">
            <a:avLst>
              <a:gd name="adj1" fmla="val 292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54600" y="4546771"/>
            <a:ext cx="3897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total power of far field =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total power of near field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054600" y="5334000"/>
            <a:ext cx="41024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power distribution of far field =</a:t>
            </a:r>
          </a:p>
          <a:p>
            <a:r>
              <a:rPr lang="en-US" sz="2000" dirty="0" smtClean="0"/>
              <a:t>                   interference of near fields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from various source points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1555921"/>
            <a:ext cx="2146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Spherical wave from source point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5791200" y="1749457"/>
            <a:ext cx="1066800" cy="79343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0572236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  <p:sp>
        <p:nvSpPr>
          <p:cNvPr id="13" name="TextBox 12"/>
          <p:cNvSpPr txBox="1"/>
          <p:nvPr/>
        </p:nvSpPr>
        <p:spPr>
          <a:xfrm>
            <a:off x="849054" y="1609290"/>
            <a:ext cx="313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Zygo</a:t>
            </a:r>
            <a:r>
              <a:rPr lang="en-US" sz="1800" dirty="0" smtClean="0"/>
              <a:t> PSDs by different devices</a:t>
            </a:r>
            <a:endParaRPr lang="en-US" sz="1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55730" y="2142874"/>
            <a:ext cx="7687236" cy="3442568"/>
            <a:chOff x="4426187" y="2082366"/>
            <a:chExt cx="7687236" cy="344256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5"/>
            <a:stretch/>
          </p:blipFill>
          <p:spPr>
            <a:xfrm>
              <a:off x="4426187" y="2082366"/>
              <a:ext cx="7687236" cy="3442568"/>
            </a:xfrm>
            <a:prstGeom prst="rect">
              <a:avLst/>
            </a:prstGeom>
          </p:spPr>
        </p:pic>
        <p:sp>
          <p:nvSpPr>
            <p:cNvPr id="14" name="Donut 13"/>
            <p:cNvSpPr/>
            <p:nvPr/>
          </p:nvSpPr>
          <p:spPr bwMode="auto">
            <a:xfrm>
              <a:off x="7848600" y="2819400"/>
              <a:ext cx="398184" cy="434736"/>
            </a:xfrm>
            <a:prstGeom prst="donut">
              <a:avLst>
                <a:gd name="adj" fmla="val 1546"/>
              </a:avLst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81545" y="2661090"/>
              <a:ext cx="13227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Low statistics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7159" y="3367581"/>
              <a:ext cx="143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Poor efficiency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11088" y="0"/>
            <a:ext cx="8056712" cy="1371600"/>
          </a:xfrm>
        </p:spPr>
        <p:txBody>
          <a:bodyPr/>
          <a:lstStyle/>
          <a:p>
            <a:r>
              <a:rPr lang="en-US" sz="3200" dirty="0" smtClean="0"/>
              <a:t>One complication we don’t/can’t handle/understand properly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292492" y="1782747"/>
            <a:ext cx="4679288" cy="462582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843" y="2395316"/>
            <a:ext cx="3962481" cy="3550253"/>
            <a:chOff x="491143" y="2499173"/>
            <a:chExt cx="3405423" cy="30511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43" y="2499173"/>
              <a:ext cx="3291548" cy="254346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176177" y="4842434"/>
              <a:ext cx="1720389" cy="707886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x10  </a:t>
              </a:r>
            </a:p>
            <a:p>
              <a:r>
                <a:rPr lang="en-US" sz="2000" dirty="0" smtClean="0">
                  <a:solidFill>
                    <a:srgbClr val="00B050"/>
                  </a:solidFill>
                </a:rPr>
                <a:t>@0.1mm   </a:t>
              </a:r>
              <a:r>
                <a:rPr lang="en-US" sz="2000" dirty="0" smtClean="0">
                  <a:solidFill>
                    <a:srgbClr val="FF0000"/>
                  </a:solidFill>
                </a:rPr>
                <a:t>0.1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3853" y="4842434"/>
              <a:ext cx="14732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00B050"/>
                  </a:solidFill>
                </a:rPr>
                <a:t>x</a:t>
              </a:r>
              <a:r>
                <a:rPr lang="en-US" sz="2000" dirty="0">
                  <a:solidFill>
                    <a:srgbClr val="00B050"/>
                  </a:solidFill>
                </a:rPr>
                <a:t>1</a:t>
              </a:r>
              <a:r>
                <a:rPr lang="en-US" sz="2000" dirty="0" smtClean="0">
                  <a:solidFill>
                    <a:srgbClr val="00B050"/>
                  </a:solidFill>
                </a:rPr>
                <a:t>  </a:t>
              </a:r>
            </a:p>
            <a:p>
              <a:r>
                <a:rPr lang="en-US" sz="2000" dirty="0" smtClean="0">
                  <a:solidFill>
                    <a:srgbClr val="00B050"/>
                  </a:solidFill>
                </a:rPr>
                <a:t>@1mm   </a:t>
              </a:r>
              <a:r>
                <a:rPr lang="en-US" sz="2000" dirty="0" smtClean="0">
                  <a:solidFill>
                    <a:srgbClr val="FF0000"/>
                  </a:solidFill>
                </a:rPr>
                <a:t>0.2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Donut 9"/>
            <p:cNvSpPr/>
            <p:nvPr/>
          </p:nvSpPr>
          <p:spPr bwMode="auto">
            <a:xfrm>
              <a:off x="1842639" y="4163387"/>
              <a:ext cx="228600" cy="228600"/>
            </a:xfrm>
            <a:prstGeom prst="donut">
              <a:avLst>
                <a:gd name="adj" fmla="val 1546"/>
              </a:avLst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11" name="Donut 10"/>
            <p:cNvSpPr/>
            <p:nvPr/>
          </p:nvSpPr>
          <p:spPr bwMode="auto">
            <a:xfrm>
              <a:off x="2812665" y="4323526"/>
              <a:ext cx="228600" cy="228600"/>
            </a:xfrm>
            <a:prstGeom prst="donut">
              <a:avLst>
                <a:gd name="adj" fmla="val 1546"/>
              </a:avLst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244350" y="1688878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LIGO </a:t>
            </a:r>
            <a:r>
              <a:rPr lang="en-US" sz="1800" dirty="0" err="1" smtClean="0"/>
              <a:t>Fizeou</a:t>
            </a:r>
            <a:r>
              <a:rPr lang="en-US" sz="1800" dirty="0" smtClean="0"/>
              <a:t> IFO</a:t>
            </a:r>
          </a:p>
          <a:p>
            <a:pPr algn="ctr"/>
            <a:r>
              <a:rPr lang="en-US" sz="1800" dirty="0" smtClean="0"/>
              <a:t>Instrument transfer function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9343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96" y="1966080"/>
            <a:ext cx="3214820" cy="2484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</a:t>
            </a:r>
            <a:r>
              <a:rPr lang="en-US" dirty="0" err="1"/>
              <a:t>rms</a:t>
            </a:r>
            <a:r>
              <a:rPr lang="en-US" dirty="0"/>
              <a:t> and loss</a:t>
            </a:r>
            <a:br>
              <a:rPr lang="en-US" dirty="0"/>
            </a:br>
            <a:r>
              <a:rPr lang="en-US" dirty="0" smtClean="0"/>
              <a:t>loss=1.3~2ppm @ </a:t>
            </a:r>
            <a:r>
              <a:rPr lang="en-US" dirty="0" err="1" smtClean="0"/>
              <a:t>λ</a:t>
            </a:r>
            <a:r>
              <a:rPr lang="en-US" baseline="-25000" dirty="0" err="1" smtClean="0"/>
              <a:t>s</a:t>
            </a:r>
            <a:r>
              <a:rPr lang="en-US" dirty="0" smtClean="0"/>
              <a:t> =3~1/3mm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5"/>
          <a:stretch/>
        </p:blipFill>
        <p:spPr>
          <a:xfrm>
            <a:off x="127259" y="4876800"/>
            <a:ext cx="3403082" cy="1524000"/>
          </a:xfrm>
          <a:prstGeom prst="rect">
            <a:avLst/>
          </a:prstGeom>
        </p:spPr>
      </p:pic>
      <p:sp>
        <p:nvSpPr>
          <p:cNvPr id="10" name="Donut 9"/>
          <p:cNvSpPr/>
          <p:nvPr/>
        </p:nvSpPr>
        <p:spPr bwMode="auto">
          <a:xfrm>
            <a:off x="2057400" y="2819400"/>
            <a:ext cx="533400" cy="457200"/>
          </a:xfrm>
          <a:prstGeom prst="donut">
            <a:avLst>
              <a:gd name="adj" fmla="val 0"/>
            </a:avLst>
          </a:prstGeom>
          <a:noFill/>
          <a:ln w="6350" cap="flat" cmpd="sng" algn="ctr">
            <a:solidFill>
              <a:srgbClr val="114FFB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1" name="Donut 10"/>
          <p:cNvSpPr/>
          <p:nvPr/>
        </p:nvSpPr>
        <p:spPr bwMode="auto">
          <a:xfrm>
            <a:off x="2803435" y="3505200"/>
            <a:ext cx="533400" cy="457200"/>
          </a:xfrm>
          <a:prstGeom prst="donut">
            <a:avLst>
              <a:gd name="adj" fmla="val 0"/>
            </a:avLst>
          </a:prstGeom>
          <a:noFill/>
          <a:ln w="6350" cap="flat" cmpd="sng" algn="ctr">
            <a:solidFill>
              <a:srgbClr val="114FFB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2" name="Donut 11"/>
          <p:cNvSpPr/>
          <p:nvPr/>
        </p:nvSpPr>
        <p:spPr bwMode="auto">
          <a:xfrm>
            <a:off x="1618798" y="5198706"/>
            <a:ext cx="206266" cy="222031"/>
          </a:xfrm>
          <a:prstGeom prst="donut">
            <a:avLst>
              <a:gd name="adj" fmla="val 0"/>
            </a:avLst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636343"/>
            <a:ext cx="392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Coated ETM16 PSD by LIGO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1576" y="4413260"/>
            <a:ext cx="350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Uncoated ETM16 by </a:t>
            </a:r>
            <a:r>
              <a:rPr lang="en-US" dirty="0" err="1" smtClean="0"/>
              <a:t>Zygo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3015456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Uncertainty due to</a:t>
            </a:r>
          </a:p>
          <a:p>
            <a:r>
              <a:rPr lang="en-US" sz="1400" dirty="0" smtClean="0"/>
              <a:t>Interferometer transfer function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2590800" y="3048000"/>
            <a:ext cx="585677" cy="200660"/>
          </a:xfrm>
          <a:prstGeom prst="straightConnector1">
            <a:avLst/>
          </a:prstGeom>
          <a:solidFill>
            <a:srgbClr val="D49FFF"/>
          </a:solidFill>
          <a:ln w="9525" cap="flat" cmpd="sng" algn="ctr">
            <a:solidFill>
              <a:srgbClr val="114FFB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2971800" y="3248660"/>
            <a:ext cx="204677" cy="256540"/>
          </a:xfrm>
          <a:prstGeom prst="straightConnector1">
            <a:avLst/>
          </a:prstGeom>
          <a:solidFill>
            <a:srgbClr val="D49FFF"/>
          </a:solidFill>
          <a:ln w="9525" cap="flat" cmpd="sng" algn="ctr">
            <a:solidFill>
              <a:srgbClr val="114FFB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6310"/>
              </p:ext>
            </p:extLst>
          </p:nvPr>
        </p:nvGraphicFramePr>
        <p:xfrm>
          <a:off x="4706521" y="1621103"/>
          <a:ext cx="4267204" cy="5154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853"/>
                <a:gridCol w="1327707"/>
                <a:gridCol w="2291644"/>
              </a:tblGrid>
              <a:tr h="50213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Uncoated</a:t>
                      </a:r>
                    </a:p>
                    <a:p>
                      <a:pPr algn="ctr"/>
                      <a:r>
                        <a:rPr lang="en-US" sz="1400" b="0" dirty="0" err="1" smtClean="0">
                          <a:solidFill>
                            <a:schemeClr val="accent6"/>
                          </a:solidFill>
                        </a:rPr>
                        <a:t>rms</a:t>
                      </a:r>
                      <a:r>
                        <a:rPr lang="en-US" sz="1400" b="0" dirty="0" smtClean="0">
                          <a:solidFill>
                            <a:schemeClr val="accent6"/>
                          </a:solidFill>
                        </a:rPr>
                        <a:t> / loss</a:t>
                      </a:r>
                      <a:endParaRPr lang="en-US" sz="1400" b="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Coated</a:t>
                      </a:r>
                    </a:p>
                    <a:p>
                      <a:pPr algn="ctr"/>
                      <a:r>
                        <a:rPr lang="en-US" sz="1400" b="0" dirty="0" err="1" smtClean="0">
                          <a:solidFill>
                            <a:schemeClr val="accent6"/>
                          </a:solidFill>
                        </a:rPr>
                        <a:t>rms</a:t>
                      </a:r>
                      <a:r>
                        <a:rPr lang="en-US" sz="1400" b="0" dirty="0" smtClean="0">
                          <a:solidFill>
                            <a:schemeClr val="accent6"/>
                          </a:solidFill>
                        </a:rPr>
                        <a:t> / loss</a:t>
                      </a:r>
                      <a:endParaRPr lang="en-US" sz="1400" b="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06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(1) 3mm ~1mm</a:t>
                      </a:r>
                      <a:endParaRPr lang="en-US" sz="1600" dirty="0"/>
                    </a:p>
                  </a:txBody>
                  <a:tcPr vert="vert27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0.03nm</a:t>
                      </a:r>
                    </a:p>
                    <a:p>
                      <a:r>
                        <a:rPr lang="en-US" sz="1600" dirty="0" smtClean="0"/>
                        <a:t>0.1ppm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0.08nm ~ 0.1nm</a:t>
                      </a:r>
                    </a:p>
                    <a:p>
                      <a:r>
                        <a:rPr lang="en-US" sz="1600" dirty="0" smtClean="0"/>
                        <a:t>1.0ppm ~ 1.5ppm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662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(2)1mm~0.3mm</a:t>
                      </a:r>
                    </a:p>
                  </a:txBody>
                  <a:tcPr vert="vert27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0.02nm</a:t>
                      </a:r>
                    </a:p>
                    <a:p>
                      <a:r>
                        <a:rPr lang="en-US" sz="1600" dirty="0" smtClean="0"/>
                        <a:t>0.06ppm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0.06nm ~ 0.07nm</a:t>
                      </a:r>
                    </a:p>
                    <a:p>
                      <a:r>
                        <a:rPr lang="en-US" sz="1600" dirty="0" smtClean="0"/>
                        <a:t>0.50ppm ~ 0.75ppm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6949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(3)0.3mm~ 0.1mm</a:t>
                      </a:r>
                    </a:p>
                  </a:txBody>
                  <a:tcPr vert="vert27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0.02nm</a:t>
                      </a:r>
                    </a:p>
                    <a:p>
                      <a:r>
                        <a:rPr lang="en-US" sz="1600" dirty="0" smtClean="0"/>
                        <a:t>0.08ppm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</a:t>
                      </a:r>
                      <a:r>
                        <a:rPr lang="en-US" sz="1600" baseline="0" dirty="0" smtClean="0"/>
                        <a:t> as uncoated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-assumed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9504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(4)0.1mm~ 1μm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vert="vert27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0.076nm</a:t>
                      </a:r>
                    </a:p>
                    <a:p>
                      <a:r>
                        <a:rPr lang="en-US" sz="1600" dirty="0" smtClean="0"/>
                        <a:t>0.83ppm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same</a:t>
                      </a:r>
                      <a:r>
                        <a:rPr lang="en-US" sz="1600" baseline="0" dirty="0" smtClean="0"/>
                        <a:t> as uncoated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-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assumed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949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loss</a:t>
                      </a:r>
                      <a:endParaRPr lang="en-US" sz="160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λ</a:t>
                      </a:r>
                      <a:r>
                        <a:rPr lang="en-US" sz="1600" baseline="-25000" dirty="0" err="1" smtClean="0"/>
                        <a:t>s</a:t>
                      </a:r>
                      <a:r>
                        <a:rPr lang="en-US" sz="1600" baseline="0" dirty="0" smtClean="0"/>
                        <a:t> &lt; 3mm</a:t>
                      </a:r>
                      <a:endParaRPr lang="en-US" sz="1600" dirty="0" smtClean="0"/>
                    </a:p>
                  </a:txBody>
                  <a:tcPr vert="vert27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1.1ppm</a:t>
                      </a:r>
                      <a:endParaRPr lang="en-US" sz="16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2.4ppm ~ 3.2ppm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 bwMode="auto">
          <a:xfrm>
            <a:off x="1981200" y="2667000"/>
            <a:ext cx="3048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2286000" y="2738120"/>
            <a:ext cx="517435" cy="508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2780892" y="2893060"/>
            <a:ext cx="343308" cy="508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chemeClr val="tx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2133600" y="5284986"/>
            <a:ext cx="8382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>
            <a:off x="1524000" y="5105400"/>
            <a:ext cx="197931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>
            <a:off x="1721842" y="5105400"/>
            <a:ext cx="259358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958434" y="5105400"/>
            <a:ext cx="197931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2505055" y="5001944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(4)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1953354" y="2334283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(1)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2375620" y="2440786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(2)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2747924" y="2593327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(3)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767741" y="3559642"/>
            <a:ext cx="1640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Uncoated</a:t>
            </a:r>
          </a:p>
          <a:p>
            <a:pPr algn="r"/>
            <a:r>
              <a:rPr lang="en-US" sz="1400" dirty="0" smtClean="0">
                <a:solidFill>
                  <a:srgbClr val="FF0000"/>
                </a:solidFill>
              </a:rPr>
              <a:t>(measured by </a:t>
            </a:r>
            <a:r>
              <a:rPr lang="en-US" sz="1400" dirty="0" err="1" smtClean="0">
                <a:solidFill>
                  <a:srgbClr val="FF0000"/>
                </a:solidFill>
              </a:rPr>
              <a:t>Zygo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68198" y="2178459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FF0000"/>
                </a:solidFill>
              </a:rPr>
              <a:t>Coated x1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39768" y="3850361"/>
            <a:ext cx="10086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Coated x10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2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Scattering by periodic aberration vs point defects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  <p:sp>
        <p:nvSpPr>
          <p:cNvPr id="6" name="TextBox 5"/>
          <p:cNvSpPr txBox="1"/>
          <p:nvPr/>
        </p:nvSpPr>
        <p:spPr>
          <a:xfrm>
            <a:off x="3810000" y="1650147"/>
            <a:ext cx="4541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dirty="0" smtClean="0"/>
              <a:t>Periodic aberration reflects to a fixed direction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19400" y="547772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buFont typeface="Wingdings" charset="2"/>
              <a:buChar char="Ø"/>
            </a:pPr>
            <a:r>
              <a:rPr lang="en-US" dirty="0" smtClean="0"/>
              <a:t>point defects reflects uniformly ⇒ θ</a:t>
            </a:r>
            <a:r>
              <a:rPr lang="en-US" baseline="30000" dirty="0" smtClean="0"/>
              <a:t>2</a:t>
            </a:r>
            <a:r>
              <a:rPr lang="en-US" dirty="0" smtClean="0"/>
              <a:t> ~ O(10</a:t>
            </a:r>
            <a:r>
              <a:rPr lang="en-US" baseline="30000" dirty="0" smtClean="0"/>
              <a:t>-4</a:t>
            </a:r>
            <a:r>
              <a:rPr lang="en-US" dirty="0" smtClean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1640622"/>
            <a:ext cx="7270750" cy="45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13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Noise by </a:t>
            </a:r>
            <a:r>
              <a:rPr lang="en-US" sz="2800" dirty="0" err="1" smtClean="0"/>
              <a:t>sparial</a:t>
            </a:r>
            <a:r>
              <a:rPr lang="en-US" sz="2800" dirty="0" smtClean="0"/>
              <a:t> on ETM07</a:t>
            </a:r>
            <a:br>
              <a:rPr lang="en-US" sz="2800" dirty="0" smtClean="0"/>
            </a:br>
            <a:r>
              <a:rPr lang="en-US" sz="2800" dirty="0" smtClean="0"/>
              <a:t>vs periodical aberration ~1mm on ETM16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  <p:sp>
        <p:nvSpPr>
          <p:cNvPr id="6" name="Rectangle 5"/>
          <p:cNvSpPr/>
          <p:nvPr/>
        </p:nvSpPr>
        <p:spPr bwMode="auto">
          <a:xfrm>
            <a:off x="6019800" y="2270446"/>
            <a:ext cx="2895600" cy="76200"/>
          </a:xfrm>
          <a:prstGeom prst="rect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696200" y="2346646"/>
            <a:ext cx="639762" cy="279240"/>
          </a:xfrm>
          <a:prstGeom prst="line">
            <a:avLst/>
          </a:prstGeom>
          <a:solidFill>
            <a:srgbClr val="D49FFF"/>
          </a:solidFill>
          <a:ln w="1905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5791200" y="2575246"/>
            <a:ext cx="304800" cy="929954"/>
          </a:xfrm>
          <a:prstGeom prst="rect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6172200" y="2765746"/>
            <a:ext cx="1295400" cy="241140"/>
          </a:xfrm>
          <a:prstGeom prst="lef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347619" y="2499046"/>
            <a:ext cx="1653381" cy="228600"/>
          </a:xfrm>
          <a:prstGeom prst="straightConnector1">
            <a:avLst/>
          </a:prstGeom>
          <a:solidFill>
            <a:srgbClr val="D49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Left Arrow 17"/>
          <p:cNvSpPr/>
          <p:nvPr/>
        </p:nvSpPr>
        <p:spPr bwMode="auto">
          <a:xfrm flipH="1">
            <a:off x="6183710" y="2975296"/>
            <a:ext cx="1295400" cy="241140"/>
          </a:xfrm>
          <a:prstGeom prst="leftArrow">
            <a:avLst/>
          </a:prstGeom>
          <a:solidFill>
            <a:srgbClr val="FFC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6347619" y="2575246"/>
            <a:ext cx="1729582" cy="431640"/>
          </a:xfrm>
          <a:prstGeom prst="straightConnector1">
            <a:avLst/>
          </a:prstGeom>
          <a:solidFill>
            <a:srgbClr val="D49F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6092428" y="2118046"/>
            <a:ext cx="17526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705600" y="167640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</a:t>
            </a:r>
            <a:r>
              <a:rPr lang="en-US" baseline="-25000" dirty="0" err="1" smtClean="0"/>
              <a:t>b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638800" y="3006886"/>
            <a:ext cx="3276600" cy="0"/>
          </a:xfrm>
          <a:prstGeom prst="line">
            <a:avLst/>
          </a:prstGeom>
          <a:solidFill>
            <a:srgbClr val="D49FFF"/>
          </a:solidFill>
          <a:ln w="19050" cap="flat" cmpd="sng" algn="ctr">
            <a:solidFill>
              <a:srgbClr val="114FFB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8345487" y="2652415"/>
            <a:ext cx="0" cy="395585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8138245" y="2873589"/>
            <a:ext cx="62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baff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0" y="3216436"/>
            <a:ext cx="754903" cy="596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0524" y="1669705"/>
            <a:ext cx="516731" cy="605823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 bwMode="auto">
          <a:xfrm flipH="1" flipV="1">
            <a:off x="8020050" y="2530458"/>
            <a:ext cx="325437" cy="4069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463" y="2364614"/>
            <a:ext cx="554158" cy="44332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672704"/>
            <a:ext cx="516731" cy="60582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172902" y="4693548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=</a:t>
            </a:r>
            <a:r>
              <a:rPr lang="en-US" sz="2000" dirty="0" smtClean="0">
                <a:solidFill>
                  <a:schemeClr val="tx2"/>
                </a:solidFill>
              </a:rPr>
              <a:t> 0.02   for forward (spiral)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= 0.005 for backward (</a:t>
            </a:r>
            <a:r>
              <a:rPr lang="en-US" sz="2000" dirty="0" err="1" smtClean="0">
                <a:solidFill>
                  <a:schemeClr val="tx2"/>
                </a:solidFill>
              </a:rPr>
              <a:t>λ</a:t>
            </a:r>
            <a:r>
              <a:rPr lang="en-US" sz="2000" baseline="-25000" dirty="0" err="1" smtClean="0">
                <a:solidFill>
                  <a:schemeClr val="tx2"/>
                </a:solidFill>
              </a:rPr>
              <a:t>s</a:t>
            </a:r>
            <a:r>
              <a:rPr lang="en-US" sz="2000" dirty="0" smtClean="0">
                <a:solidFill>
                  <a:schemeClr val="tx2"/>
                </a:solidFill>
              </a:rPr>
              <a:t> &lt; 4mm)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5982" y="3863241"/>
            <a:ext cx="5280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Scattering    = 4.5ppm by spiral in a narrow region</a:t>
            </a:r>
          </a:p>
          <a:p>
            <a:r>
              <a:rPr lang="en-US" sz="1800" dirty="0">
                <a:solidFill>
                  <a:schemeClr val="tx2"/>
                </a:solidFill>
              </a:rPr>
              <a:t>b</a:t>
            </a:r>
            <a:r>
              <a:rPr lang="en-US" sz="1800" dirty="0" smtClean="0">
                <a:solidFill>
                  <a:schemeClr val="tx2"/>
                </a:solidFill>
              </a:rPr>
              <a:t>y mirror     = 1.5ppm by </a:t>
            </a:r>
            <a:r>
              <a:rPr lang="en-US" sz="1800" dirty="0" err="1">
                <a:solidFill>
                  <a:schemeClr val="tx2"/>
                </a:solidFill>
              </a:rPr>
              <a:t>λ</a:t>
            </a:r>
            <a:r>
              <a:rPr lang="en-US" sz="1800" baseline="-25000" dirty="0" err="1">
                <a:solidFill>
                  <a:schemeClr val="tx2"/>
                </a:solidFill>
              </a:rPr>
              <a:t>s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~ 3~1/3mm in wide spread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137" y="5504253"/>
            <a:ext cx="3724481" cy="69198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4" name="TextBox 43"/>
          <p:cNvSpPr txBox="1"/>
          <p:nvPr/>
        </p:nvSpPr>
        <p:spPr>
          <a:xfrm>
            <a:off x="325982" y="4652451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Scattering</a:t>
            </a:r>
          </a:p>
          <a:p>
            <a:r>
              <a:rPr lang="en-US" sz="1800" dirty="0">
                <a:solidFill>
                  <a:schemeClr val="tx2"/>
                </a:solidFill>
              </a:rPr>
              <a:t>b</a:t>
            </a:r>
            <a:r>
              <a:rPr lang="en-US" sz="1800" dirty="0" smtClean="0">
                <a:solidFill>
                  <a:schemeClr val="tx2"/>
                </a:solidFill>
              </a:rPr>
              <a:t>y baffle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943" y="2019701"/>
            <a:ext cx="4534675" cy="141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63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Extended Integrating Sphere measurement</a:t>
            </a:r>
          </a:p>
          <a:p>
            <a:pPr lvl="1"/>
            <a:r>
              <a:rPr lang="en-US" dirty="0" smtClean="0"/>
              <a:t>Preliminary result – proof of concept</a:t>
            </a:r>
          </a:p>
          <a:p>
            <a:pPr lvl="1"/>
            <a:r>
              <a:rPr lang="en-US" dirty="0" smtClean="0"/>
              <a:t>Comparison of large angle TIS (θ≥1°) and small angle TIS(θ≦1°) provides information about the defect size and uncovered scattering</a:t>
            </a:r>
          </a:p>
          <a:p>
            <a:pPr lvl="1"/>
            <a:r>
              <a:rPr lang="en-US" dirty="0" smtClean="0"/>
              <a:t>Measurement of </a:t>
            </a:r>
            <a:r>
              <a:rPr lang="en-US" dirty="0" err="1" smtClean="0"/>
              <a:t>aLIGO</a:t>
            </a:r>
            <a:r>
              <a:rPr lang="en-US" dirty="0" smtClean="0"/>
              <a:t> test masses coated by LMA using better setup and detector.</a:t>
            </a:r>
          </a:p>
          <a:p>
            <a:r>
              <a:rPr lang="en-US" dirty="0" smtClean="0"/>
              <a:t>Large PSD at short wavelength region</a:t>
            </a:r>
          </a:p>
          <a:p>
            <a:pPr lvl="1"/>
            <a:r>
              <a:rPr lang="en-US" dirty="0" smtClean="0"/>
              <a:t>Looks real, cause unknown</a:t>
            </a:r>
          </a:p>
          <a:p>
            <a:pPr lvl="1"/>
            <a:r>
              <a:rPr lang="en-US" dirty="0" smtClean="0"/>
              <a:t>PRG loss and back scattered noise by beam tube baffle, OK</a:t>
            </a:r>
          </a:p>
          <a:p>
            <a:pPr lvl="1"/>
            <a:r>
              <a:rPr lang="en-US" dirty="0" smtClean="0"/>
              <a:t>Any other issue by higher roughness in the short wavelength region which tends to scatter light to </a:t>
            </a:r>
            <a:r>
              <a:rPr lang="en-US" smtClean="0"/>
              <a:t>wider angle?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16509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 field and mirror ASD</a:t>
            </a:r>
            <a:br>
              <a:rPr lang="en-US" dirty="0" smtClean="0"/>
            </a:br>
            <a:r>
              <a:rPr lang="en-US" sz="2400" dirty="0" smtClean="0"/>
              <a:t>wide smooth surface characterized by ASD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b="77642"/>
          <a:stretch/>
        </p:blipFill>
        <p:spPr>
          <a:xfrm>
            <a:off x="263173" y="1828801"/>
            <a:ext cx="8305800" cy="609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4716" b="16158"/>
          <a:stretch/>
        </p:blipFill>
        <p:spPr>
          <a:xfrm>
            <a:off x="1524000" y="2895601"/>
            <a:ext cx="7263747" cy="932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2358" b="58079"/>
          <a:stretch/>
        </p:blipFill>
        <p:spPr>
          <a:xfrm>
            <a:off x="1524000" y="2507567"/>
            <a:ext cx="8305800" cy="5334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 bwMode="auto">
          <a:xfrm>
            <a:off x="4495800" y="1938361"/>
            <a:ext cx="838200" cy="423839"/>
          </a:xfrm>
          <a:prstGeom prst="frame">
            <a:avLst>
              <a:gd name="adj1" fmla="val 292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8" name="Frame 7"/>
          <p:cNvSpPr/>
          <p:nvPr/>
        </p:nvSpPr>
        <p:spPr bwMode="auto">
          <a:xfrm>
            <a:off x="2971800" y="2586402"/>
            <a:ext cx="838200" cy="423839"/>
          </a:xfrm>
          <a:prstGeom prst="frame">
            <a:avLst>
              <a:gd name="adj1" fmla="val 2926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947" y="259612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ASD: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3258051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λ</a:t>
            </a:r>
            <a:r>
              <a:rPr lang="en-US" sz="2000" baseline="-25000" dirty="0" err="1" smtClean="0"/>
              <a:t>S</a:t>
            </a:r>
            <a:r>
              <a:rPr lang="en-US" sz="2000" dirty="0" err="1" smtClean="0"/>
              <a:t>→θ</a:t>
            </a:r>
            <a:r>
              <a:rPr lang="en-US" sz="2000" baseline="-25000" dirty="0" err="1" smtClean="0"/>
              <a:t>far</a:t>
            </a:r>
            <a:r>
              <a:rPr lang="en-US" sz="2000" baseline="-25000" dirty="0" smtClean="0"/>
              <a:t> field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52" y="4159547"/>
            <a:ext cx="4078248" cy="1860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137758"/>
            <a:ext cx="4212428" cy="210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6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Uncoated surface PSD</a:t>
            </a:r>
            <a:br>
              <a:rPr lang="en-US" dirty="0" smtClean="0"/>
            </a:br>
            <a:r>
              <a:rPr lang="en-US" sz="3200" dirty="0"/>
              <a:t>not </a:t>
            </a:r>
            <a:r>
              <a:rPr lang="en-US" sz="3200" dirty="0" smtClean="0"/>
              <a:t>simple, </a:t>
            </a:r>
            <a:r>
              <a:rPr lang="en-US" sz="3200" dirty="0"/>
              <a:t>pretty </a:t>
            </a:r>
            <a:r>
              <a:rPr lang="en-US" sz="3200" dirty="0" smtClean="0"/>
              <a:t>complex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6057"/>
            <a:ext cx="9144000" cy="46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30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20000" cy="1371600"/>
          </a:xfrm>
        </p:spPr>
        <p:txBody>
          <a:bodyPr/>
          <a:lstStyle/>
          <a:p>
            <a:r>
              <a:rPr lang="en-US" dirty="0"/>
              <a:t>Far field and </a:t>
            </a:r>
            <a:r>
              <a:rPr lang="en-US" dirty="0" smtClean="0"/>
              <a:t>small </a:t>
            </a:r>
            <a:r>
              <a:rPr lang="en-US" dirty="0" smtClean="0"/>
              <a:t>size defects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small defects cannot be characterized by PSD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sp>
        <p:nvSpPr>
          <p:cNvPr id="5" name="TextBox 4"/>
          <p:cNvSpPr txBox="1"/>
          <p:nvPr/>
        </p:nvSpPr>
        <p:spPr>
          <a:xfrm>
            <a:off x="200731" y="1645113"/>
            <a:ext cx="7505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reflected power = power density at defect ∙ defect size ∙ |A|</a:t>
            </a:r>
            <a:r>
              <a:rPr lang="en-US" baseline="30000" dirty="0" smtClean="0"/>
              <a:t>2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20" y="2072911"/>
            <a:ext cx="7235825" cy="5075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3094" y="2677897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circle with radius a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114800" y="2725055"/>
            <a:ext cx="269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rectangle size of du x dv</a:t>
            </a:r>
            <a:endParaRPr lang="en-US" sz="2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43" y="3163747"/>
            <a:ext cx="1646722" cy="46150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201365"/>
            <a:ext cx="2667000" cy="39148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635111" y="3669779"/>
            <a:ext cx="360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axis : k a </a:t>
            </a:r>
            <a:r>
              <a:rPr lang="en-US" sz="2000" dirty="0" err="1" smtClean="0"/>
              <a:t>θ</a:t>
            </a:r>
            <a:r>
              <a:rPr lang="en-US" sz="2000" dirty="0" smtClean="0"/>
              <a:t> = 0.1 a(</a:t>
            </a:r>
            <a:r>
              <a:rPr lang="en-US" sz="2000" dirty="0" err="1" smtClean="0"/>
              <a:t>μm</a:t>
            </a:r>
            <a:r>
              <a:rPr lang="en-US" sz="2000" dirty="0" smtClean="0"/>
              <a:t>) </a:t>
            </a:r>
            <a:r>
              <a:rPr lang="en-US" sz="2000" dirty="0" err="1" smtClean="0"/>
              <a:t>θ</a:t>
            </a:r>
            <a:r>
              <a:rPr lang="en-US" sz="2000" dirty="0" smtClean="0"/>
              <a:t>(degree)</a:t>
            </a:r>
            <a:endParaRPr lang="en-US" sz="2000" dirty="0"/>
          </a:p>
        </p:txBody>
      </p:sp>
      <p:sp>
        <p:nvSpPr>
          <p:cNvPr id="30" name="Frame 29"/>
          <p:cNvSpPr/>
          <p:nvPr/>
        </p:nvSpPr>
        <p:spPr bwMode="auto">
          <a:xfrm>
            <a:off x="3505200" y="2057401"/>
            <a:ext cx="2133600" cy="569682"/>
          </a:xfrm>
          <a:prstGeom prst="frame">
            <a:avLst>
              <a:gd name="adj1" fmla="val 1784"/>
            </a:avLst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31" name="Frame 30"/>
          <p:cNvSpPr/>
          <p:nvPr/>
        </p:nvSpPr>
        <p:spPr bwMode="auto">
          <a:xfrm>
            <a:off x="5788518" y="2054716"/>
            <a:ext cx="1831482" cy="569682"/>
          </a:xfrm>
          <a:prstGeom prst="frame">
            <a:avLst>
              <a:gd name="adj1" fmla="val 1784"/>
            </a:avLst>
          </a:prstGeom>
          <a:solidFill>
            <a:srgbClr val="D49FFF"/>
          </a:solidFill>
          <a:ln w="127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174" y="3660239"/>
            <a:ext cx="1451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</a:t>
            </a:r>
            <a:r>
              <a:rPr lang="en-US" sz="2000" dirty="0" smtClean="0"/>
              <a:t>og( power 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88341"/>
            <a:ext cx="2655571" cy="2290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46" y="4059404"/>
            <a:ext cx="2585802" cy="2309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6494" y="2552723"/>
            <a:ext cx="88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small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7794" y="3397137"/>
            <a:ext cx="18912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k a </a:t>
            </a:r>
            <a:r>
              <a:rPr lang="en-US" sz="2000" dirty="0" err="1"/>
              <a:t>θ</a:t>
            </a:r>
            <a:r>
              <a:rPr lang="en-US" sz="2000" dirty="0"/>
              <a:t> </a:t>
            </a:r>
            <a:r>
              <a:rPr lang="en-US" sz="2000" dirty="0" smtClean="0"/>
              <a:t>=1 when</a:t>
            </a:r>
          </a:p>
          <a:p>
            <a:r>
              <a:rPr lang="en-US" sz="2000" dirty="0" smtClean="0"/>
              <a:t>a = 1μm, </a:t>
            </a:r>
            <a:r>
              <a:rPr lang="en-US" sz="2000" dirty="0" err="1" smtClean="0"/>
              <a:t>θ</a:t>
            </a:r>
            <a:r>
              <a:rPr lang="en-US" sz="2000" dirty="0" smtClean="0"/>
              <a:t>=10°</a:t>
            </a:r>
          </a:p>
          <a:p>
            <a:r>
              <a:rPr lang="en-US" sz="2000" dirty="0" smtClean="0"/>
              <a:t>or</a:t>
            </a:r>
          </a:p>
          <a:p>
            <a:r>
              <a:rPr lang="en-US" sz="2000" dirty="0" smtClean="0"/>
              <a:t>a=10μm, </a:t>
            </a:r>
            <a:r>
              <a:rPr lang="en-US" sz="2000" dirty="0" err="1" smtClean="0"/>
              <a:t>θ</a:t>
            </a:r>
            <a:r>
              <a:rPr lang="en-US" sz="2000" dirty="0" smtClean="0"/>
              <a:t>=1°</a:t>
            </a:r>
          </a:p>
          <a:p>
            <a:endParaRPr lang="en-US" sz="2000" dirty="0"/>
          </a:p>
          <a:p>
            <a:r>
              <a:rPr lang="en-US" sz="2000" dirty="0" smtClean="0"/>
              <a:t>Defect size looks different seen at different angle</a:t>
            </a:r>
          </a:p>
        </p:txBody>
      </p:sp>
    </p:spTree>
    <p:extLst>
      <p:ext uri="{BB962C8B-B14F-4D97-AF65-F5344CB8AC3E}">
        <p14:creationId xmlns:p14="http://schemas.microsoft.com/office/powerpoint/2010/main" val="589696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interference and angle dependence</a:t>
            </a:r>
            <a:br>
              <a:rPr lang="en-US" sz="3200" dirty="0" smtClean="0"/>
            </a:br>
            <a:r>
              <a:rPr lang="en-US" sz="3200" dirty="0" smtClean="0"/>
              <a:t>of far field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443724"/>
            <a:ext cx="4788477" cy="190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58" y="2117468"/>
            <a:ext cx="2908300" cy="32385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000" y="2492118"/>
            <a:ext cx="3162300" cy="2489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752600" y="1626612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Small defect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19800" y="1626611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Periodic defect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5355968"/>
            <a:ext cx="1080247" cy="3544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623" y="3962400"/>
            <a:ext cx="1003300" cy="2667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4015" y="3764446"/>
            <a:ext cx="2362200" cy="140419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823" y="5736448"/>
            <a:ext cx="3352800" cy="4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74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distribution depends on the defect size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86" y="1513264"/>
            <a:ext cx="4012362" cy="310046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4949345" y="4499024"/>
            <a:ext cx="3469576" cy="2077038"/>
          </a:xfrm>
          <a:prstGeom prst="rect">
            <a:avLst/>
          </a:prstGeom>
          <a:solidFill>
            <a:srgbClr val="FFFFD9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788" y="4524530"/>
            <a:ext cx="3073254" cy="1974850"/>
          </a:xfrm>
          <a:prstGeom prst="rect">
            <a:avLst/>
          </a:prstGeom>
          <a:solidFill>
            <a:srgbClr val="FFFFD9"/>
          </a:solidFill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5250" y="5269150"/>
            <a:ext cx="1129075" cy="68313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264163" y="4447848"/>
            <a:ext cx="2154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Power fraction out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of an angle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0160" y="6528127"/>
            <a:ext cx="2932213" cy="338554"/>
          </a:xfrm>
          <a:prstGeom prst="rect">
            <a:avLst/>
          </a:prstGeom>
          <a:solidFill>
            <a:srgbClr val="FFFFD9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axis : k a </a:t>
            </a:r>
            <a:r>
              <a:rPr lang="en-US" sz="1600" dirty="0" err="1" smtClean="0"/>
              <a:t>θ</a:t>
            </a:r>
            <a:r>
              <a:rPr lang="en-US" sz="1600" dirty="0" smtClean="0"/>
              <a:t> = 0.1 a(</a:t>
            </a:r>
            <a:r>
              <a:rPr lang="en-US" sz="1600" dirty="0" err="1" smtClean="0"/>
              <a:t>μm</a:t>
            </a:r>
            <a:r>
              <a:rPr lang="en-US" sz="1600" dirty="0" smtClean="0"/>
              <a:t>) </a:t>
            </a:r>
            <a:r>
              <a:rPr lang="en-US" sz="1600" dirty="0" err="1" smtClean="0"/>
              <a:t>θ</a:t>
            </a:r>
            <a:r>
              <a:rPr lang="en-US" sz="1600" dirty="0" smtClean="0"/>
              <a:t>(degree)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75" y="1706582"/>
            <a:ext cx="3653449" cy="43651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97233" y="5580668"/>
            <a:ext cx="1643563" cy="363019"/>
            <a:chOff x="1093275" y="5558189"/>
            <a:chExt cx="2015678" cy="507883"/>
          </a:xfrm>
        </p:grpSpPr>
        <p:cxnSp>
          <p:nvCxnSpPr>
            <p:cNvPr id="42" name="Elbow Connector 41"/>
            <p:cNvCxnSpPr/>
            <p:nvPr/>
          </p:nvCxnSpPr>
          <p:spPr bwMode="auto">
            <a:xfrm>
              <a:off x="1093275" y="5558189"/>
              <a:ext cx="1134390" cy="507883"/>
            </a:xfrm>
            <a:prstGeom prst="bentConnector3">
              <a:avLst>
                <a:gd name="adj1" fmla="val 68399"/>
              </a:avLst>
            </a:prstGeom>
            <a:solidFill>
              <a:srgbClr val="D49FFF"/>
            </a:solidFill>
            <a:ln w="28575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Elbow Connector 42"/>
            <p:cNvCxnSpPr/>
            <p:nvPr/>
          </p:nvCxnSpPr>
          <p:spPr bwMode="auto">
            <a:xfrm flipH="1">
              <a:off x="1974563" y="5558189"/>
              <a:ext cx="1134390" cy="507883"/>
            </a:xfrm>
            <a:prstGeom prst="bentConnector3">
              <a:avLst>
                <a:gd name="adj1" fmla="val 50876"/>
              </a:avLst>
            </a:prstGeom>
            <a:solidFill>
              <a:srgbClr val="D49FFF"/>
            </a:solidFill>
            <a:ln w="28575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985101" y="2684665"/>
            <a:ext cx="2265701" cy="2584485"/>
            <a:chOff x="651129" y="2181438"/>
            <a:chExt cx="2707847" cy="2993847"/>
          </a:xfrm>
        </p:grpSpPr>
        <p:sp>
          <p:nvSpPr>
            <p:cNvPr id="27" name="Down Arrow 26"/>
            <p:cNvSpPr/>
            <p:nvPr/>
          </p:nvSpPr>
          <p:spPr bwMode="auto">
            <a:xfrm>
              <a:off x="651129" y="3222365"/>
              <a:ext cx="782623" cy="1934257"/>
            </a:xfrm>
            <a:prstGeom prst="downArrow">
              <a:avLst>
                <a:gd name="adj1" fmla="val 50000"/>
                <a:gd name="adj2" fmla="val 44050"/>
              </a:avLst>
            </a:prstGeom>
            <a:solidFill>
              <a:srgbClr val="FFC000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966788" y="4229192"/>
              <a:ext cx="658678" cy="658678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29" name="Down Arrow 28"/>
            <p:cNvSpPr/>
            <p:nvPr/>
          </p:nvSpPr>
          <p:spPr bwMode="auto">
            <a:xfrm>
              <a:off x="1888626" y="3224287"/>
              <a:ext cx="782623" cy="684897"/>
            </a:xfrm>
            <a:prstGeom prst="downArrow">
              <a:avLst>
                <a:gd name="adj1" fmla="val 50000"/>
                <a:gd name="adj2" fmla="val 44050"/>
              </a:avLst>
            </a:prstGeom>
            <a:solidFill>
              <a:srgbClr val="FF0000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30" name="Down Arrow 29"/>
            <p:cNvSpPr/>
            <p:nvPr/>
          </p:nvSpPr>
          <p:spPr bwMode="auto">
            <a:xfrm rot="9728964">
              <a:off x="1238292" y="2640076"/>
              <a:ext cx="480219" cy="1746029"/>
            </a:xfrm>
            <a:prstGeom prst="downArrow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 rot="956585" flipH="1" flipV="1">
              <a:off x="1309808" y="2920420"/>
              <a:ext cx="822913" cy="1219200"/>
            </a:xfrm>
            <a:prstGeom prst="line">
              <a:avLst/>
            </a:prstGeom>
            <a:solidFill>
              <a:srgbClr val="D49FFF"/>
            </a:solidFill>
            <a:ln w="127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20673008" flipV="1">
              <a:off x="2381092" y="2910302"/>
              <a:ext cx="822913" cy="1219200"/>
            </a:xfrm>
            <a:prstGeom prst="line">
              <a:avLst/>
            </a:prstGeom>
            <a:solidFill>
              <a:srgbClr val="D49FFF"/>
            </a:solidFill>
            <a:ln w="127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Arc 33"/>
            <p:cNvSpPr/>
            <p:nvPr/>
          </p:nvSpPr>
          <p:spPr bwMode="auto">
            <a:xfrm>
              <a:off x="1228762" y="2618162"/>
              <a:ext cx="2120399" cy="2120399"/>
            </a:xfrm>
            <a:prstGeom prst="arc">
              <a:avLst>
                <a:gd name="adj1" fmla="val 16200000"/>
                <a:gd name="adj2" fmla="val 18858577"/>
              </a:avLst>
            </a:prstGeom>
            <a:noFill/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cxnSp>
          <p:nvCxnSpPr>
            <p:cNvPr id="35" name="Straight Connector 34"/>
            <p:cNvCxnSpPr>
              <a:stCxn id="31" idx="0"/>
            </p:cNvCxnSpPr>
            <p:nvPr/>
          </p:nvCxnSpPr>
          <p:spPr bwMode="auto">
            <a:xfrm flipH="1" flipV="1">
              <a:off x="2227155" y="2181438"/>
              <a:ext cx="68972" cy="2047754"/>
            </a:xfrm>
            <a:prstGeom prst="line">
              <a:avLst/>
            </a:prstGeom>
            <a:solidFill>
              <a:srgbClr val="D49FFF"/>
            </a:solidFill>
            <a:ln w="12700" cap="flat" cmpd="sng" algn="ctr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2490221" y="2247357"/>
              <a:ext cx="332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θ</a:t>
              </a:r>
              <a:endParaRPr lang="en-US" dirty="0"/>
            </a:p>
          </p:txBody>
        </p:sp>
        <p:sp>
          <p:nvSpPr>
            <p:cNvPr id="38" name="Down Arrow 37"/>
            <p:cNvSpPr/>
            <p:nvPr/>
          </p:nvSpPr>
          <p:spPr bwMode="auto">
            <a:xfrm rot="11871036" flipH="1">
              <a:off x="2789918" y="2670171"/>
              <a:ext cx="480219" cy="1665402"/>
            </a:xfrm>
            <a:prstGeom prst="downArrow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78982" y="4713620"/>
              <a:ext cx="679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Mie</a:t>
              </a:r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496580" y="6024183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Geometry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505200" y="3954345"/>
            <a:ext cx="1744960" cy="542249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77652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620000" cy="1371600"/>
          </a:xfrm>
        </p:spPr>
        <p:txBody>
          <a:bodyPr/>
          <a:lstStyle/>
          <a:p>
            <a:r>
              <a:rPr lang="en-US" dirty="0" smtClean="0"/>
              <a:t>Comparison of 1° vs 5</a:t>
            </a:r>
            <a:r>
              <a:rPr lang="en-US" smtClean="0"/>
              <a:t>° dead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2" y="1581727"/>
            <a:ext cx="6335059" cy="4895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19400"/>
            <a:ext cx="2067101" cy="21463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1566950" y="2590800"/>
            <a:ext cx="185650" cy="1905000"/>
          </a:xfrm>
          <a:prstGeom prst="lin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1380592" y="2609274"/>
            <a:ext cx="186358" cy="1886526"/>
          </a:xfrm>
          <a:prstGeom prst="lin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84884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Clustered defects behave like a single defect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5791200" cy="4292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1891748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Power distribution generated by small defects in a square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 bwMode="auto">
          <a:xfrm>
            <a:off x="6629400" y="3073639"/>
            <a:ext cx="152400" cy="186107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58000" y="3437786"/>
            <a:ext cx="152400" cy="186107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162800" y="3166692"/>
            <a:ext cx="152400" cy="186107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467600" y="3377861"/>
            <a:ext cx="152400" cy="186107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176052" y="3563968"/>
            <a:ext cx="152400" cy="186107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520264" y="3067226"/>
            <a:ext cx="152400" cy="186107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7759148" y="3344732"/>
            <a:ext cx="152400" cy="186107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504043" y="3686763"/>
            <a:ext cx="152400" cy="186107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6633660" y="3873164"/>
            <a:ext cx="152400" cy="186107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7065086" y="3852492"/>
            <a:ext cx="152400" cy="186107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755834" y="3784396"/>
            <a:ext cx="152400" cy="186107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477000" y="5110788"/>
            <a:ext cx="1524000" cy="1295400"/>
          </a:xfrm>
          <a:prstGeom prst="rect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61652" y="4383394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Same distribution generated by</a:t>
            </a:r>
            <a:endParaRPr lang="en-US" sz="2000" dirty="0"/>
          </a:p>
        </p:txBody>
      </p:sp>
      <p:sp>
        <p:nvSpPr>
          <p:cNvPr id="23" name="Oval 22"/>
          <p:cNvSpPr/>
          <p:nvPr/>
        </p:nvSpPr>
        <p:spPr bwMode="auto">
          <a:xfrm>
            <a:off x="6896100" y="3153948"/>
            <a:ext cx="152400" cy="186107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7301948" y="3843777"/>
            <a:ext cx="152400" cy="186107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682409" y="3583965"/>
            <a:ext cx="152400" cy="186107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490252" y="2883139"/>
            <a:ext cx="1524000" cy="1295400"/>
          </a:xfrm>
          <a:prstGeom prst="rect">
            <a:avLst/>
          </a:prstGeom>
          <a:noFill/>
          <a:ln w="12700" cap="flat" cmpd="sng" algn="ctr">
            <a:solidFill>
              <a:srgbClr val="114FFB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97446"/>
            <a:ext cx="1153101" cy="102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25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114FFB"/>
      </a:dk1>
      <a:lt1>
        <a:srgbClr val="FFFFFF"/>
      </a:lt1>
      <a:dk2>
        <a:srgbClr val="000000"/>
      </a:dk2>
      <a:lt2>
        <a:srgbClr val="808080"/>
      </a:lt2>
      <a:accent1>
        <a:srgbClr val="D49FFF"/>
      </a:accent1>
      <a:accent2>
        <a:srgbClr val="333399"/>
      </a:accent2>
      <a:accent3>
        <a:srgbClr val="FFFFFF"/>
      </a:accent3>
      <a:accent4>
        <a:srgbClr val="0D42D6"/>
      </a:accent4>
      <a:accent5>
        <a:srgbClr val="E6CD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23775</TotalTime>
  <Pages>0</Pages>
  <Words>1012</Words>
  <Characters>0</Characters>
  <Application>Microsoft Macintosh PowerPoint</Application>
  <PresentationFormat>On-screen Show (4:3)</PresentationFormat>
  <Lines>0</Lines>
  <Paragraphs>214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Calibri</vt:lpstr>
      <vt:lpstr>Helvetica</vt:lpstr>
      <vt:lpstr>Monotype Sorts</vt:lpstr>
      <vt:lpstr>ＭＳ Ｐゴシック</vt:lpstr>
      <vt:lpstr>Times New Roman</vt:lpstr>
      <vt:lpstr>Wingdings</vt:lpstr>
      <vt:lpstr>ヒラギノ明朝 ProN W3</vt:lpstr>
      <vt:lpstr>ヒラギノ角ゴ ProN W3</vt:lpstr>
      <vt:lpstr>Title &amp; Bullets</vt:lpstr>
      <vt:lpstr>aLIGO test masses, revisited</vt:lpstr>
      <vt:lpstr>Reflection and propagation of field</vt:lpstr>
      <vt:lpstr>Far field and mirror ASD wide smooth surface characterized by ASD</vt:lpstr>
      <vt:lpstr>Uncoated surface PSD not simple, pretty complex</vt:lpstr>
      <vt:lpstr>Far field and small size defects small defects cannot be characterized by PSD</vt:lpstr>
      <vt:lpstr>interference and angle dependence of far field</vt:lpstr>
      <vt:lpstr>Power distribution depends on the defect size</vt:lpstr>
      <vt:lpstr>Comparison of 1° vs 5° dead region</vt:lpstr>
      <vt:lpstr>Clustered defects behave like a single defect</vt:lpstr>
      <vt:lpstr>TIS measurement in small angle using integrating sphere  by Liyuan Zhang</vt:lpstr>
      <vt:lpstr>Setup for measuring  TIS(θ≤1°) and TIS(θ≥1°)</vt:lpstr>
      <vt:lpstr>Very preliminary results mirror : initial LIGO ETM04</vt:lpstr>
      <vt:lpstr>TIS(θ≤1°) vs TIS(θ≥1°) very preliminary</vt:lpstr>
      <vt:lpstr>Defect size and total loss assuming defect shape is circle</vt:lpstr>
      <vt:lpstr>aLIGO ETM TIS(θ≥1°) low end of TIS(θ≥1°) by continuous roughness</vt:lpstr>
      <vt:lpstr>ETM PSDs with different coating Does it cause any problems?</vt:lpstr>
      <vt:lpstr>PSDs with and without coating</vt:lpstr>
      <vt:lpstr>Same high PSD  in the central region as well</vt:lpstr>
      <vt:lpstr>PSD(coated)/PSD(uncoated) &gt; 10: Is this increase real?</vt:lpstr>
      <vt:lpstr>One complication we don’t/can’t handle/understand properly</vt:lpstr>
      <vt:lpstr>Change of rms and loss loss=1.3~2ppm @ λs =3~1/3mm</vt:lpstr>
      <vt:lpstr>Scattering by periodic aberration vs point defects</vt:lpstr>
      <vt:lpstr>Noise by sparial on ETM07 vs periodical aberration ~1mm on ETM16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Gary H. Sanders</dc:creator>
  <cp:keywords/>
  <dc:description/>
  <cp:lastModifiedBy>Hiroaki Yamamoto</cp:lastModifiedBy>
  <cp:revision>545</cp:revision>
  <cp:lastPrinted>2015-11-01T00:36:23Z</cp:lastPrinted>
  <dcterms:created xsi:type="dcterms:W3CDTF">2010-10-20T22:04:27Z</dcterms:created>
  <dcterms:modified xsi:type="dcterms:W3CDTF">2015-12-01T20:27:16Z</dcterms:modified>
</cp:coreProperties>
</file>