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2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0BC9-22FD-DC4F-BA36-3B90FC2AA598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CA4A-68B7-F645-AF76-99803565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8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78C3-7469-2945-A4A2-470747D65F5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2D4F-15EF-9B47-BDAE-EE4687E8D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2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57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1710"/>
            <a:ext cx="8229600" cy="503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9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9779-8340-E248-9AC1-47FC9D1DE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alog.ligo-wa.caltech.edu/aLOG/index.php?callRep=229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alog.ligo-wa.caltech.edu/aLOG/index.php?callRep=231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O1 DARM Loop Design Comparisons and Critiques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714" y="4271433"/>
            <a:ext cx="7245048" cy="770467"/>
          </a:xfrm>
        </p:spPr>
        <p:txBody>
          <a:bodyPr/>
          <a:lstStyle/>
          <a:p>
            <a:r>
              <a:rPr lang="en-US" dirty="0" smtClean="0"/>
              <a:t>J. Kissel, for the ISC and Calibration Teams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A_total_breakdown_lf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6609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L1 Actuator Authority (X-over Zoom)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1362" y="4034455"/>
            <a:ext cx="20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PUM / TST </a:t>
            </a:r>
          </a:p>
          <a:p>
            <a:r>
              <a:rPr lang="en-US" b="1" dirty="0" smtClean="0"/>
              <a:t>Cross-over: 15 [Hz]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31" y="957642"/>
            <a:ext cx="1958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UIM/PUM</a:t>
            </a:r>
          </a:p>
          <a:p>
            <a:r>
              <a:rPr lang="en-US" dirty="0" smtClean="0"/>
              <a:t>Cross-over: (Ill-defined, but PUM is rolled off by) 0.45 [Hz]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3234" y="5267083"/>
            <a:ext cx="1623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Cross-over stability pretty good!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134523" y="2493239"/>
            <a:ext cx="1623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Cross-over stability </a:t>
            </a:r>
            <a:r>
              <a:rPr lang="en-US" sz="1400" dirty="0" err="1" smtClean="0"/>
              <a:t>kinda</a:t>
            </a:r>
            <a:r>
              <a:rPr lang="en-US" sz="1400" dirty="0" smtClean="0"/>
              <a:t> risky here, but it’s hard!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22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10-12_L1_A_total_breakdown_bucket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8228"/>
            <a:ext cx="8851221" cy="68395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571995"/>
          </a:xfrm>
        </p:spPr>
        <p:txBody>
          <a:bodyPr>
            <a:noAutofit/>
          </a:bodyPr>
          <a:lstStyle/>
          <a:p>
            <a:r>
              <a:rPr lang="en-US" sz="3200" dirty="0" smtClean="0"/>
              <a:t>L1 Actuator Authority (HF Roll-off Zoom)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70782" y="3955896"/>
            <a:ext cx="411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 is nicely rolled off above cross-over, but there’s still </a:t>
            </a:r>
            <a:r>
              <a:rPr lang="en-US" i="1" dirty="0" smtClean="0"/>
              <a:t>some</a:t>
            </a:r>
            <a:r>
              <a:rPr lang="en-US" dirty="0" smtClean="0"/>
              <a:t> phase interaction that causes </a:t>
            </a:r>
            <a:r>
              <a:rPr lang="en-US" i="1" dirty="0" smtClean="0"/>
              <a:t>some</a:t>
            </a:r>
            <a:r>
              <a:rPr lang="en-US" dirty="0" smtClean="0"/>
              <a:t> icky wiggles in the total TF of the “super actuator”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972359">
            <a:off x="4230370" y="1542884"/>
            <a:ext cx="185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some icky wiggles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4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10-15_H1_A_total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20040"/>
            <a:ext cx="8650224" cy="66842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571995"/>
          </a:xfrm>
        </p:spPr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1 Actuator Authority (Big Picture)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4247" y="886216"/>
            <a:ext cx="324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Shown to same scale as L1 on Slide 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19326" y="1449537"/>
            <a:ext cx="390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on’t be alarmed: remember H1 does its boosting in the DARM bank (will show with DARM filter later)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9327" y="4578929"/>
            <a:ext cx="291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Interesting: UIM Bounce and Roll notches aren’t as aggressive</a:t>
            </a:r>
            <a:r>
              <a:rPr lang="is-IS" sz="1400" dirty="0" smtClean="0"/>
              <a:t>…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5593" y="4317319"/>
            <a:ext cx="2163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Loooooot</a:t>
            </a:r>
            <a:r>
              <a:rPr lang="en-US" sz="1400" dirty="0" smtClean="0"/>
              <a:t> of high-frequency notching, plus a ridiculous cutoff filter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281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10-15_H1_A_total_breakdown_lf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65176"/>
            <a:ext cx="887505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1 Actuator Authority (X-over Zoom)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73545" y="886216"/>
            <a:ext cx="3857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Shown to different scale from L1 on Slide 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31362" y="4034455"/>
            <a:ext cx="20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PUM / TST </a:t>
            </a:r>
          </a:p>
          <a:p>
            <a:r>
              <a:rPr lang="en-US" b="1" dirty="0" smtClean="0"/>
              <a:t>Cross-over: 30 [Hz]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8881" y="2656743"/>
            <a:ext cx="1958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UIM/PUM</a:t>
            </a:r>
          </a:p>
          <a:p>
            <a:r>
              <a:rPr lang="en-US" dirty="0" smtClean="0"/>
              <a:t>Cross-over: (Ill-defined, but PUM is rolled off by) 0.45 [Hz]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065" y="2862571"/>
            <a:ext cx="1623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Similarly risky cross-over here, but it’s hard!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838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10-15_H1_A_total_breakdown_bucket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888"/>
            <a:ext cx="887505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571995"/>
          </a:xfrm>
        </p:spPr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1 Actuator Authority (HF Roll-off Zoom)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33866" y="871648"/>
            <a:ext cx="110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YUCK.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31790" y="1343646"/>
            <a:ext cx="1623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PUM phase is still interacting with TST phase out to 300 Hz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507159" y="2252944"/>
            <a:ext cx="1623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Notches + HF Cut-off causes all sorts of nastiness.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293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A_total_breakdown_wDARMfil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6032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Authority Including DARM Filter (scaled by optical gain)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1998" y="3108796"/>
            <a:ext cx="261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pretty DARM clean!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10-15_H1_A_total_breakdown_wDARMfil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6032"/>
            <a:ext cx="887505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571995"/>
          </a:xfrm>
        </p:spPr>
        <p:txBody>
          <a:bodyPr>
            <a:noAutofit/>
          </a:bodyPr>
          <a:lstStyle/>
          <a:p>
            <a:r>
              <a:rPr lang="en-US" sz="2800" dirty="0" smtClean="0"/>
              <a:t>Authority Including DARM Filter (scaled by optical gain)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113107" y="957631"/>
            <a:ext cx="1623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Even with DARM filter boost, there’s still lots more to go to get to L1’s level of boosting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71998" y="3669141"/>
            <a:ext cx="270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pretty DARM messy!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598"/>
            <a:ext cx="8229600" cy="5768885"/>
          </a:xfrm>
        </p:spPr>
        <p:txBody>
          <a:bodyPr/>
          <a:lstStyle/>
          <a:p>
            <a:r>
              <a:rPr lang="en-US" dirty="0" smtClean="0"/>
              <a:t>H1 DARM Loop needs some tune-up and </a:t>
            </a:r>
            <a:r>
              <a:rPr lang="en-US" dirty="0" err="1" smtClean="0"/>
              <a:t>clean-up</a:t>
            </a:r>
            <a:endParaRPr lang="en-US" dirty="0" smtClean="0"/>
          </a:p>
          <a:p>
            <a:pPr lvl="1"/>
            <a:r>
              <a:rPr lang="en-US" dirty="0" smtClean="0"/>
              <a:t>More boosting at low-frequency</a:t>
            </a:r>
          </a:p>
          <a:p>
            <a:pPr lvl="1"/>
            <a:r>
              <a:rPr lang="en-US" dirty="0" smtClean="0"/>
              <a:t>Better / simpler distribution filters</a:t>
            </a:r>
          </a:p>
          <a:p>
            <a:pPr lvl="1"/>
            <a:r>
              <a:rPr lang="en-US" dirty="0" smtClean="0"/>
              <a:t>Less notching?</a:t>
            </a:r>
            <a:endParaRPr lang="en-US" dirty="0"/>
          </a:p>
          <a:p>
            <a:r>
              <a:rPr lang="en-US" dirty="0" smtClean="0"/>
              <a:t>Frequency response is splayed out everywhere at both sites, evident that “design” was staggered and piecemeal</a:t>
            </a:r>
          </a:p>
          <a:p>
            <a:pPr lvl="1"/>
            <a:r>
              <a:rPr lang="en-US" dirty="0" smtClean="0"/>
              <a:t>Both sites should consider consolidating, for easier analysis of performance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6960"/>
            <a:ext cx="8229600" cy="571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Bonus Material:</a:t>
            </a:r>
            <a:br>
              <a:rPr lang="en-US" dirty="0" smtClean="0"/>
            </a:br>
            <a:r>
              <a:rPr lang="en-US" dirty="0" smtClean="0"/>
              <a:t>Calibration Parameter </a:t>
            </a:r>
            <a:br>
              <a:rPr lang="en-US" dirty="0" smtClean="0"/>
            </a:br>
            <a:r>
              <a:rPr lang="en-US" dirty="0" smtClean="0"/>
              <a:t>Time Dependence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Clues of “real” IFO parameters changing -- confirmation from alternative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285" y="6480780"/>
            <a:ext cx="2133600" cy="365125"/>
          </a:xfrm>
        </p:spPr>
        <p:txBody>
          <a:bodyPr/>
          <a:lstStyle/>
          <a:p>
            <a:r>
              <a:rPr lang="en-US" dirty="0" smtClean="0"/>
              <a:t>G1501372-v1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1944"/>
            <a:ext cx="8229600" cy="57199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Comparison Between Relative ESD Actuation Strength</a:t>
            </a:r>
            <a:endParaRPr lang="en-US" sz="3200" dirty="0"/>
          </a:p>
        </p:txBody>
      </p:sp>
      <p:pic>
        <p:nvPicPr>
          <p:cNvPr id="7" name="Picture 6" descr="2015-10-30_H1SUSETMY_ActuationStrengthComp_oplev_vs_kap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" y="949640"/>
            <a:ext cx="8420705" cy="6009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1927" y="576380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LHO </a:t>
            </a:r>
            <a:r>
              <a:rPr lang="en-US" dirty="0" err="1" smtClean="0">
                <a:hlinkClick r:id="rId3"/>
              </a:rPr>
              <a:t>aLOG</a:t>
            </a:r>
            <a:r>
              <a:rPr lang="en-US" dirty="0" smtClean="0">
                <a:hlinkClick r:id="rId3"/>
              </a:rPr>
              <a:t> </a:t>
            </a:r>
            <a:r>
              <a:rPr lang="is-IS" dirty="0" smtClean="0">
                <a:hlinkClick r:id="rId3"/>
              </a:rPr>
              <a:t>22991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07133" y="3848503"/>
            <a:ext cx="4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ESD Actuation Strength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90862" y="650497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07377" y="6257527"/>
            <a:ext cx="66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8242" y="6245432"/>
            <a:ext cx="64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40264" y="6251195"/>
            <a:ext cx="62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0189" y="625119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Nov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56579" y="385189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Tracked via PCAL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4344002" y="2370667"/>
            <a:ext cx="663424" cy="148123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4344002" y="4221229"/>
            <a:ext cx="506186" cy="65315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69885" y="2920963"/>
            <a:ext cx="19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44DFF"/>
                </a:solidFill>
              </a:rPr>
              <a:t>Tracked via </a:t>
            </a:r>
            <a:r>
              <a:rPr lang="en-US" dirty="0" err="1" smtClean="0">
                <a:solidFill>
                  <a:srgbClr val="F44DFF"/>
                </a:solidFill>
              </a:rPr>
              <a:t>Oplevs</a:t>
            </a:r>
            <a:endParaRPr lang="en-US" dirty="0">
              <a:solidFill>
                <a:srgbClr val="F44D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76274" y="2575813"/>
            <a:ext cx="453195" cy="437598"/>
          </a:xfrm>
          <a:prstGeom prst="straightConnector1">
            <a:avLst/>
          </a:prstGeom>
          <a:ln>
            <a:solidFill>
              <a:srgbClr val="F44D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0011" y="3290295"/>
            <a:ext cx="256568" cy="1690549"/>
          </a:xfrm>
          <a:prstGeom prst="straightConnector1">
            <a:avLst/>
          </a:prstGeom>
          <a:ln>
            <a:solidFill>
              <a:srgbClr val="F44D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1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vs_2015-10-15_H1_DARMLoopComp_OLGT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" y="242784"/>
            <a:ext cx="8842617" cy="6832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DARM Open Loop Gain TF (Big Picture)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5432" y="1437511"/>
            <a:ext cx="25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H1</a:t>
            </a:r>
            <a:r>
              <a:rPr lang="en-US" dirty="0" smtClean="0"/>
              <a:t> has notched WAY more features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849" y="1478222"/>
            <a:ext cx="201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H1</a:t>
            </a:r>
            <a:r>
              <a:rPr lang="en-US" dirty="0" smtClean="0"/>
              <a:t> needs more gain at low frequency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7308" y="1114345"/>
            <a:ext cx="201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Roughly the the same UGF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9708" y="4828049"/>
            <a:ext cx="201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compromise on aggression of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44"/>
            <a:ext cx="9144000" cy="57199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Comparison Between Relative Optical Gain Measurements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OpticalGain_vs_KappaC_R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4205" y="-1115133"/>
            <a:ext cx="3019973" cy="9187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8882" y="5787994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LHO </a:t>
            </a:r>
            <a:r>
              <a:rPr lang="en-US" dirty="0" err="1" smtClean="0">
                <a:hlinkClick r:id="rId3"/>
              </a:rPr>
              <a:t>aLOG</a:t>
            </a:r>
            <a:r>
              <a:rPr lang="en-US" dirty="0" smtClean="0">
                <a:hlinkClick r:id="rId3"/>
              </a:rPr>
              <a:t> 23147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46956" y="498885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Tracked via PCAL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6956" y="178421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Tracked via </a:t>
            </a:r>
            <a:r>
              <a:rPr lang="en-US" dirty="0">
                <a:solidFill>
                  <a:srgbClr val="3366FF"/>
                </a:solidFill>
              </a:rPr>
              <a:t>A</a:t>
            </a:r>
            <a:r>
              <a:rPr lang="en-US" dirty="0" smtClean="0">
                <a:solidFill>
                  <a:srgbClr val="3366FF"/>
                </a:solidFill>
              </a:rPr>
              <a:t>rm Power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2234379" y="3706757"/>
            <a:ext cx="757529" cy="128209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2522919" y="2153545"/>
            <a:ext cx="468989" cy="7912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39329" y="5430757"/>
            <a:ext cx="670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PCAL Estimation of the change in optical gain from 330 [Hz] PCAL lines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0765" y="1224027"/>
            <a:ext cx="81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 Power (divided by PRM </a:t>
            </a:r>
            <a:r>
              <a:rPr lang="en-US" dirty="0" err="1" smtClean="0"/>
              <a:t>transmittion</a:t>
            </a:r>
            <a:r>
              <a:rPr lang="en-US" dirty="0" smtClean="0"/>
              <a:t>), normalized by the start of the lock stretch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vs_2015-10-15_H1_DARMLoopComp_OLGTF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" y="21771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DARM OLGTF (UGF Zoom)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4838" y="1315144"/>
            <a:ext cx="180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L1 UGF: 56.6 [Hz]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5771" y="2008592"/>
            <a:ext cx="18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1 UGF: 40.1 [Hz]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0555" y="5937129"/>
            <a:ext cx="180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L1 UGF: 40.3 [Hz]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346" y="5523469"/>
            <a:ext cx="283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1 Phase Margin: </a:t>
            </a:r>
            <a:r>
              <a:rPr lang="hr-HR" dirty="0" smtClean="0">
                <a:solidFill>
                  <a:srgbClr val="FF0000"/>
                </a:solidFill>
              </a:rPr>
              <a:t>42.2 [deg]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4755" y="4090240"/>
            <a:ext cx="201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compromise on aggression of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5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vs_2015-10-15_H1_DARMLoopComp_Su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88034"/>
            <a:ext cx="8783561" cy="6787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DARM Open Loop Gain 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383" y="1112763"/>
            <a:ext cx="147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/ (1+G)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47333" y="4729238"/>
            <a:ext cx="1773162" cy="145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21543" y="5510590"/>
            <a:ext cx="1773162" cy="145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6197" y="4455404"/>
            <a:ext cx="2518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H1</a:t>
            </a:r>
            <a:r>
              <a:rPr lang="en-US" dirty="0" smtClean="0"/>
              <a:t> has a couple of orders of magnitude less suppression around the microseism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01436" y="1935238"/>
            <a:ext cx="250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H1 Max </a:t>
            </a:r>
            <a:r>
              <a:rPr lang="nb-NO" dirty="0" err="1" smtClean="0">
                <a:solidFill>
                  <a:srgbClr val="FF0000"/>
                </a:solidFill>
              </a:rPr>
              <a:t>Suppression</a:t>
            </a:r>
            <a:r>
              <a:rPr lang="nb-NO" dirty="0" smtClean="0">
                <a:solidFill>
                  <a:srgbClr val="FF0000"/>
                </a:solidFill>
              </a:rPr>
              <a:t>: 1.5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5164" y="1112764"/>
            <a:ext cx="245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00FF"/>
                </a:solidFill>
              </a:rPr>
              <a:t>L</a:t>
            </a:r>
            <a:r>
              <a:rPr lang="nb-NO" dirty="0" smtClean="0">
                <a:solidFill>
                  <a:srgbClr val="0000FF"/>
                </a:solidFill>
              </a:rPr>
              <a:t>1 Max </a:t>
            </a:r>
            <a:r>
              <a:rPr lang="nb-NO" dirty="0" err="1" smtClean="0">
                <a:solidFill>
                  <a:srgbClr val="0000FF"/>
                </a:solidFill>
              </a:rPr>
              <a:t>Suppression</a:t>
            </a:r>
            <a:r>
              <a:rPr lang="nb-NO" dirty="0" smtClean="0">
                <a:solidFill>
                  <a:srgbClr val="0000FF"/>
                </a:solidFill>
              </a:rPr>
              <a:t>: 1.7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216" y="2367465"/>
            <a:ext cx="251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have plenty of gain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5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5_H1_A_actuationstrength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3" y="379293"/>
            <a:ext cx="8559800" cy="6614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Actuator Strength Comparison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-10-12_L1_A_actuationstrength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374904"/>
            <a:ext cx="8549640" cy="66065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515"/>
            <a:ext cx="8229600" cy="571995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Actuator Strength Comparison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29873" y="1611442"/>
            <a:ext cx="2604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Small(-</a:t>
            </a:r>
            <a:r>
              <a:rPr lang="en-US" sz="1400" dirty="0" err="1" smtClean="0"/>
              <a:t>ish</a:t>
            </a:r>
            <a:r>
              <a:rPr lang="en-US" sz="1400" dirty="0" smtClean="0"/>
              <a:t>?) OOPS:</a:t>
            </a:r>
          </a:p>
          <a:p>
            <a:r>
              <a:rPr lang="en-US" sz="1400" dirty="0" smtClean="0"/>
              <a:t>(L1 Forgot to include all possible harmonics in model)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42044" y="5172635"/>
            <a:ext cx="260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Different ESD Bias Sign,</a:t>
            </a:r>
          </a:p>
          <a:p>
            <a:r>
              <a:rPr lang="en-US" sz="1400" dirty="0" smtClean="0"/>
              <a:t>Different PUM COILOUTF convention </a:t>
            </a:r>
            <a:r>
              <a:rPr lang="en-US" sz="1400" dirty="0" smtClean="0">
                <a:sym typeface="Wingdings"/>
              </a:rPr>
              <a:t> PUM and TST have different signs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773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A_total_distributionfil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590415"/>
            <a:ext cx="5212336" cy="4027714"/>
          </a:xfrm>
          <a:prstGeom prst="rect">
            <a:avLst/>
          </a:prstGeom>
        </p:spPr>
      </p:pic>
      <p:pic>
        <p:nvPicPr>
          <p:cNvPr id="7" name="Picture 6" descr="2015-10-15_H1_A_total_distributionfilt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2" y="2902857"/>
            <a:ext cx="5134073" cy="396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Actuator Comparison (Hierarchy Filters)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685" y="653148"/>
            <a:ext cx="3737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sites have a mish-mash of “offloaded” vs. “distributed” hierarchy filters due to staggered design</a:t>
            </a:r>
          </a:p>
          <a:p>
            <a:endParaRPr lang="en-US" dirty="0"/>
          </a:p>
          <a:p>
            <a:r>
              <a:rPr lang="en-US" dirty="0" smtClean="0"/>
              <a:t>L1 does more loop shaping in the DARM bank (because of all the notching done at H1)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4881227"/>
            <a:ext cx="232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difference in HF cut-off filter for all stages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vs_2015-10-15_H1_DARMLoopComp_D_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04" y="463193"/>
            <a:ext cx="5909236" cy="4566228"/>
          </a:xfrm>
          <a:prstGeom prst="rect">
            <a:avLst/>
          </a:prstGeom>
        </p:spPr>
      </p:pic>
      <p:pic>
        <p:nvPicPr>
          <p:cNvPr id="7" name="Picture 6" descr="2015-10-12_L1_vs_2015-10-15_H1_DARMLoopComp_C_tot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56" y="2503715"/>
            <a:ext cx="5721406" cy="4421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DARM Filter and Sensing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7443" y="937902"/>
            <a:ext cx="395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gains (and a sign) are distributed differently on the sensing side,</a:t>
            </a:r>
          </a:p>
          <a:p>
            <a:r>
              <a:rPr lang="en-US" dirty="0" smtClean="0"/>
              <a:t>so DARM filter gain and sign compensate, otherwise pretty similar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798" y="5029421"/>
            <a:ext cx="3541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because of the</a:t>
            </a:r>
            <a:r>
              <a:rPr lang="en-US" b="1" dirty="0" smtClean="0"/>
              <a:t> different design choices</a:t>
            </a:r>
            <a:r>
              <a:rPr lang="en-US" dirty="0" smtClean="0"/>
              <a:t>, with frequency response and gains all over the place, </a:t>
            </a:r>
            <a:r>
              <a:rPr lang="en-US" b="1" dirty="0" smtClean="0"/>
              <a:t>tough to get a feel for the loop shaping from just one filter or plot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8029" y="773147"/>
            <a:ext cx="146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H1 boosts LF in the DARM bank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7413" y="3386975"/>
            <a:ext cx="44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optical gain: ~3 [mA/pm] at both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4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10-12_L1_A_total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9" y="317527"/>
            <a:ext cx="8666237" cy="6696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L1 Actuator Authority (Big Picture)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G1501372-v1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779-8340-E248-9AC1-47FC9D1DE0B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5787" y="983485"/>
            <a:ext cx="3495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“Strength” = from DRIVEALIGN OUT to Test Mass Displacement</a:t>
            </a:r>
          </a:p>
          <a:p>
            <a:r>
              <a:rPr lang="en-US" dirty="0" smtClean="0"/>
              <a:t>“Authority” = from LOCK IN to Test</a:t>
            </a:r>
          </a:p>
          <a:p>
            <a:r>
              <a:rPr lang="en-US" dirty="0" smtClean="0"/>
              <a:t>Mass Displacement</a:t>
            </a:r>
          </a:p>
          <a:p>
            <a:endParaRPr lang="en-US" dirty="0" smtClean="0"/>
          </a:p>
          <a:p>
            <a:r>
              <a:rPr lang="en-US" dirty="0" smtClean="0"/>
              <a:t>Authority re-</a:t>
            </a:r>
            <a:r>
              <a:rPr lang="en-US" dirty="0" err="1" smtClean="0"/>
              <a:t>mathed</a:t>
            </a:r>
            <a:r>
              <a:rPr lang="en-US" dirty="0" smtClean="0"/>
              <a:t> to show it as a </a:t>
            </a:r>
            <a:r>
              <a:rPr lang="en-US" dirty="0" smtClean="0"/>
              <a:t>Distributed system, so “cross-over” frequencies mean something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9305" y="3705999"/>
            <a:ext cx="2009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L1 does all their LF boosting in the actuator filters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5593" y="4317319"/>
            <a:ext cx="2163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Just a bit of light notching,</a:t>
            </a:r>
          </a:p>
          <a:p>
            <a:pPr algn="r"/>
            <a:r>
              <a:rPr lang="en-US" sz="1400" dirty="0" smtClean="0"/>
              <a:t>not too aggressive of a HF cut-off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868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924</Words>
  <Application>Microsoft Macintosh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O1 DARM Loop Design Comparisons and Critiques</vt:lpstr>
      <vt:lpstr>DARM Open Loop Gain TF (Big Picture)</vt:lpstr>
      <vt:lpstr>DARM OLGTF (UGF Zoom)</vt:lpstr>
      <vt:lpstr>DARM Open Loop Gain TF</vt:lpstr>
      <vt:lpstr>Actuator Strength Comparison</vt:lpstr>
      <vt:lpstr>Actuator Strength Comparison</vt:lpstr>
      <vt:lpstr>Actuator Comparison (Hierarchy Filters)</vt:lpstr>
      <vt:lpstr>The DARM Filter and Sensing Function</vt:lpstr>
      <vt:lpstr>L1 Actuator Authority (Big Picture)</vt:lpstr>
      <vt:lpstr>L1 Actuator Authority (X-over Zoom)</vt:lpstr>
      <vt:lpstr>L1 Actuator Authority (HF Roll-off Zoom)</vt:lpstr>
      <vt:lpstr>H1 Actuator Authority (Big Picture)</vt:lpstr>
      <vt:lpstr>H1 Actuator Authority (X-over Zoom)</vt:lpstr>
      <vt:lpstr>H1 Actuator Authority (HF Roll-off Zoom)</vt:lpstr>
      <vt:lpstr>Authority Including DARM Filter (scaled by optical gain)</vt:lpstr>
      <vt:lpstr>Authority Including DARM Filter (scaled by optical gain)</vt:lpstr>
      <vt:lpstr>Conclusions</vt:lpstr>
      <vt:lpstr>Bonus Material: Calibration Parameter  Time Dependence   Clues of “real” IFO parameters changing -- confirmation from alternative measurements</vt:lpstr>
      <vt:lpstr>Comparison Between Relative ESD Actuation Strength</vt:lpstr>
      <vt:lpstr>Comparison Between Relative Optical Gain Measurements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O1 DARM Loop Design Comparisons and Critiques</dc:title>
  <dc:creator>Jeff Kissel</dc:creator>
  <cp:lastModifiedBy>Jeff Kissel</cp:lastModifiedBy>
  <cp:revision>13</cp:revision>
  <dcterms:created xsi:type="dcterms:W3CDTF">2015-11-11T15:14:16Z</dcterms:created>
  <dcterms:modified xsi:type="dcterms:W3CDTF">2015-11-12T14:15:53Z</dcterms:modified>
</cp:coreProperties>
</file>