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6576000" cy="27432000"/>
  <p:notesSz cx="6858000" cy="9144000"/>
  <p:defaultText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DFD8B3"/>
    <a:srgbClr val="052AE7"/>
    <a:srgbClr val="8A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Objects="1">
      <p:cViewPr>
        <p:scale>
          <a:sx n="66" d="100"/>
          <a:sy n="66" d="100"/>
        </p:scale>
        <p:origin x="64" y="6400"/>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883E71-3B20-D747-865A-1B936E150EC7}" type="datetimeFigureOut">
              <a:rPr lang="en-US" smtClean="0"/>
              <a:pPr/>
              <a:t>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5F81E7-21DE-6B4D-A413-19AF7C8C43C8}" type="slidenum">
              <a:rPr lang="en-US" smtClean="0"/>
              <a:pPr/>
              <a:t>‹#›</a:t>
            </a:fld>
            <a:endParaRPr lang="en-US"/>
          </a:p>
        </p:txBody>
      </p:sp>
    </p:spTree>
    <p:extLst>
      <p:ext uri="{BB962C8B-B14F-4D97-AF65-F5344CB8AC3E}">
        <p14:creationId xmlns:p14="http://schemas.microsoft.com/office/powerpoint/2010/main" val="3794637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576AA-581A-7F41-80C7-1602D8A98F49}" type="datetimeFigureOut">
              <a:rPr lang="en-US" smtClean="0"/>
              <a:pPr/>
              <a:t>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094AA-5F1C-214A-8F18-9C3E7C611E4C}" type="slidenum">
              <a:rPr lang="en-US" smtClean="0"/>
              <a:pPr/>
              <a:t>‹#›</a:t>
            </a:fld>
            <a:endParaRPr lang="en-US"/>
          </a:p>
        </p:txBody>
      </p:sp>
    </p:spTree>
    <p:extLst>
      <p:ext uri="{BB962C8B-B14F-4D97-AF65-F5344CB8AC3E}">
        <p14:creationId xmlns:p14="http://schemas.microsoft.com/office/powerpoint/2010/main" val="1161742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565" indent="0" algn="ctr">
              <a:buNone/>
              <a:defRPr>
                <a:solidFill>
                  <a:schemeClr val="tx1">
                    <a:tint val="75000"/>
                  </a:schemeClr>
                </a:solidFill>
              </a:defRPr>
            </a:lvl2pPr>
            <a:lvl3pPr marL="3657130" indent="0" algn="ctr">
              <a:buNone/>
              <a:defRPr>
                <a:solidFill>
                  <a:schemeClr val="tx1">
                    <a:tint val="75000"/>
                  </a:schemeClr>
                </a:solidFill>
              </a:defRPr>
            </a:lvl3pPr>
            <a:lvl4pPr marL="5485697" indent="0" algn="ctr">
              <a:buNone/>
              <a:defRPr>
                <a:solidFill>
                  <a:schemeClr val="tx1">
                    <a:tint val="75000"/>
                  </a:schemeClr>
                </a:solidFill>
              </a:defRPr>
            </a:lvl4pPr>
            <a:lvl5pPr marL="7314262" indent="0" algn="ctr">
              <a:buNone/>
              <a:defRPr>
                <a:solidFill>
                  <a:schemeClr val="tx1">
                    <a:tint val="75000"/>
                  </a:schemeClr>
                </a:solidFill>
              </a:defRPr>
            </a:lvl5pPr>
            <a:lvl6pPr marL="9142827" indent="0" algn="ctr">
              <a:buNone/>
              <a:defRPr>
                <a:solidFill>
                  <a:schemeClr val="tx1">
                    <a:tint val="75000"/>
                  </a:schemeClr>
                </a:solidFill>
              </a:defRPr>
            </a:lvl6pPr>
            <a:lvl7pPr marL="10971392" indent="0" algn="ctr">
              <a:buNone/>
              <a:defRPr>
                <a:solidFill>
                  <a:schemeClr val="tx1">
                    <a:tint val="75000"/>
                  </a:schemeClr>
                </a:solidFill>
              </a:defRPr>
            </a:lvl7pPr>
            <a:lvl8pPr marL="12799957" indent="0" algn="ctr">
              <a:buNone/>
              <a:defRPr>
                <a:solidFill>
                  <a:schemeClr val="tx1">
                    <a:tint val="75000"/>
                  </a:schemeClr>
                </a:solidFill>
              </a:defRPr>
            </a:lvl8pPr>
            <a:lvl9pPr marL="146285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565" indent="0">
              <a:buNone/>
              <a:defRPr sz="7200">
                <a:solidFill>
                  <a:schemeClr val="tx1">
                    <a:tint val="75000"/>
                  </a:schemeClr>
                </a:solidFill>
              </a:defRPr>
            </a:lvl2pPr>
            <a:lvl3pPr marL="3657130" indent="0">
              <a:buNone/>
              <a:defRPr sz="6400">
                <a:solidFill>
                  <a:schemeClr val="tx1">
                    <a:tint val="75000"/>
                  </a:schemeClr>
                </a:solidFill>
              </a:defRPr>
            </a:lvl3pPr>
            <a:lvl4pPr marL="5485697" indent="0">
              <a:buNone/>
              <a:defRPr sz="5600">
                <a:solidFill>
                  <a:schemeClr val="tx1">
                    <a:tint val="75000"/>
                  </a:schemeClr>
                </a:solidFill>
              </a:defRPr>
            </a:lvl4pPr>
            <a:lvl5pPr marL="7314262" indent="0">
              <a:buNone/>
              <a:defRPr sz="5600">
                <a:solidFill>
                  <a:schemeClr val="tx1">
                    <a:tint val="75000"/>
                  </a:schemeClr>
                </a:solidFill>
              </a:defRPr>
            </a:lvl5pPr>
            <a:lvl6pPr marL="9142827" indent="0">
              <a:buNone/>
              <a:defRPr sz="5600">
                <a:solidFill>
                  <a:schemeClr val="tx1">
                    <a:tint val="75000"/>
                  </a:schemeClr>
                </a:solidFill>
              </a:defRPr>
            </a:lvl6pPr>
            <a:lvl7pPr marL="10971392" indent="0">
              <a:buNone/>
              <a:defRPr sz="5600">
                <a:solidFill>
                  <a:schemeClr val="tx1">
                    <a:tint val="75000"/>
                  </a:schemeClr>
                </a:solidFill>
              </a:defRPr>
            </a:lvl7pPr>
            <a:lvl8pPr marL="12799957" indent="0">
              <a:buNone/>
              <a:defRPr sz="5600">
                <a:solidFill>
                  <a:schemeClr val="tx1">
                    <a:tint val="75000"/>
                  </a:schemeClr>
                </a:solidFill>
              </a:defRPr>
            </a:lvl8pPr>
            <a:lvl9pPr marL="14628523"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DA654-3219-D743-973A-794F50DF6374}"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DA654-3219-D743-973A-794F50DF6374}" type="datetimeFigureOut">
              <a:rPr lang="en-US" smtClean="0"/>
              <a:pPr/>
              <a:t>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DA654-3219-D743-973A-794F50DF6374}" type="datetimeFigureOut">
              <a:rPr lang="en-US" smtClean="0"/>
              <a:pPr/>
              <a:t>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DA654-3219-D743-973A-794F50DF6374}" type="datetimeFigureOut">
              <a:rPr lang="en-US" smtClean="0"/>
              <a:pPr/>
              <a:t>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DA654-3219-D743-973A-794F50DF6374}" type="datetimeFigureOut">
              <a:rPr lang="en-US" smtClean="0"/>
              <a:pPr/>
              <a:t>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565" indent="0">
              <a:buNone/>
              <a:defRPr sz="11200"/>
            </a:lvl2pPr>
            <a:lvl3pPr marL="3657130" indent="0">
              <a:buNone/>
              <a:defRPr sz="9600"/>
            </a:lvl3pPr>
            <a:lvl4pPr marL="5485697" indent="0">
              <a:buNone/>
              <a:defRPr sz="8000"/>
            </a:lvl4pPr>
            <a:lvl5pPr marL="7314262" indent="0">
              <a:buNone/>
              <a:defRPr sz="8000"/>
            </a:lvl5pPr>
            <a:lvl6pPr marL="9142827" indent="0">
              <a:buNone/>
              <a:defRPr sz="8000"/>
            </a:lvl6pPr>
            <a:lvl7pPr marL="10971392" indent="0">
              <a:buNone/>
              <a:defRPr sz="8000"/>
            </a:lvl7pPr>
            <a:lvl8pPr marL="12799957" indent="0">
              <a:buNone/>
              <a:defRPr sz="8000"/>
            </a:lvl8pPr>
            <a:lvl9pPr marL="14628523"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13" tIns="182857" rIns="365713" bIns="18285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13" tIns="182857" rIns="365713" bIns="1828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13" tIns="182857" rIns="365713" bIns="182857" rtlCol="0" anchor="ctr"/>
          <a:lstStyle>
            <a:lvl1pPr algn="l">
              <a:defRPr sz="4800">
                <a:solidFill>
                  <a:schemeClr val="tx1">
                    <a:tint val="75000"/>
                  </a:schemeClr>
                </a:solidFill>
              </a:defRPr>
            </a:lvl1pPr>
          </a:lstStyle>
          <a:p>
            <a:fld id="{699DA654-3219-D743-973A-794F50DF6374}" type="datetimeFigureOut">
              <a:rPr lang="en-US" smtClean="0"/>
              <a:pPr/>
              <a:t>1/1/16</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13" tIns="182857" rIns="365713" bIns="182857"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13" tIns="182857" rIns="365713" bIns="182857" rtlCol="0" anchor="ctr"/>
          <a:lstStyle>
            <a:lvl1pPr algn="r">
              <a:defRPr sz="4800">
                <a:solidFill>
                  <a:schemeClr val="tx1">
                    <a:tint val="75000"/>
                  </a:schemeClr>
                </a:solidFill>
              </a:defRPr>
            </a:lvl1pPr>
          </a:lstStyle>
          <a:p>
            <a:fld id="{872382E8-455F-7344-8EAD-013E37446C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565" rtl="0" eaLnBrk="1" latinLnBrk="0" hangingPunct="1">
        <a:spcBef>
          <a:spcPct val="0"/>
        </a:spcBef>
        <a:buNone/>
        <a:defRPr sz="17600" kern="1200">
          <a:solidFill>
            <a:schemeClr val="tx1"/>
          </a:solidFill>
          <a:latin typeface="+mj-lt"/>
          <a:ea typeface="+mj-ea"/>
          <a:cs typeface="+mj-cs"/>
        </a:defRPr>
      </a:lvl1pPr>
    </p:titleStyle>
    <p:bodyStyle>
      <a:lvl1pPr marL="1371424" indent="-1371424" algn="l" defTabSz="1828565" rtl="0" eaLnBrk="1" latinLnBrk="0" hangingPunct="1">
        <a:spcBef>
          <a:spcPct val="20000"/>
        </a:spcBef>
        <a:buFont typeface="Arial"/>
        <a:buChar char="•"/>
        <a:defRPr sz="12800" kern="1200">
          <a:solidFill>
            <a:schemeClr val="tx1"/>
          </a:solidFill>
          <a:latin typeface="+mn-lt"/>
          <a:ea typeface="+mn-ea"/>
          <a:cs typeface="+mn-cs"/>
        </a:defRPr>
      </a:lvl1pPr>
      <a:lvl2pPr marL="2971419" indent="-1142853" algn="l" defTabSz="1828565" rtl="0" eaLnBrk="1" latinLnBrk="0" hangingPunct="1">
        <a:spcBef>
          <a:spcPct val="20000"/>
        </a:spcBef>
        <a:buFont typeface="Arial"/>
        <a:buChar char="–"/>
        <a:defRPr sz="11200" kern="1200">
          <a:solidFill>
            <a:schemeClr val="tx1"/>
          </a:solidFill>
          <a:latin typeface="+mn-lt"/>
          <a:ea typeface="+mn-ea"/>
          <a:cs typeface="+mn-cs"/>
        </a:defRPr>
      </a:lvl2pPr>
      <a:lvl3pPr marL="4571414" indent="-914283" algn="l" defTabSz="1828565" rtl="0" eaLnBrk="1" latinLnBrk="0" hangingPunct="1">
        <a:spcBef>
          <a:spcPct val="20000"/>
        </a:spcBef>
        <a:buFont typeface="Arial"/>
        <a:buChar char="•"/>
        <a:defRPr sz="9600" kern="1200">
          <a:solidFill>
            <a:schemeClr val="tx1"/>
          </a:solidFill>
          <a:latin typeface="+mn-lt"/>
          <a:ea typeface="+mn-ea"/>
          <a:cs typeface="+mn-cs"/>
        </a:defRPr>
      </a:lvl3pPr>
      <a:lvl4pPr marL="6399979" indent="-914283" algn="l" defTabSz="1828565" rtl="0" eaLnBrk="1" latinLnBrk="0" hangingPunct="1">
        <a:spcBef>
          <a:spcPct val="20000"/>
        </a:spcBef>
        <a:buFont typeface="Arial"/>
        <a:buChar char="–"/>
        <a:defRPr sz="8000" kern="1200">
          <a:solidFill>
            <a:schemeClr val="tx1"/>
          </a:solidFill>
          <a:latin typeface="+mn-lt"/>
          <a:ea typeface="+mn-ea"/>
          <a:cs typeface="+mn-cs"/>
        </a:defRPr>
      </a:lvl4pPr>
      <a:lvl5pPr marL="8228544" indent="-914283" algn="l" defTabSz="1828565" rtl="0" eaLnBrk="1" latinLnBrk="0" hangingPunct="1">
        <a:spcBef>
          <a:spcPct val="20000"/>
        </a:spcBef>
        <a:buFont typeface="Arial"/>
        <a:buChar char="»"/>
        <a:defRPr sz="8000" kern="1200">
          <a:solidFill>
            <a:schemeClr val="tx1"/>
          </a:solidFill>
          <a:latin typeface="+mn-lt"/>
          <a:ea typeface="+mn-ea"/>
          <a:cs typeface="+mn-cs"/>
        </a:defRPr>
      </a:lvl5pPr>
      <a:lvl6pPr marL="10057110" indent="-914283" algn="l" defTabSz="1828565" rtl="0" eaLnBrk="1" latinLnBrk="0" hangingPunct="1">
        <a:spcBef>
          <a:spcPct val="20000"/>
        </a:spcBef>
        <a:buFont typeface="Arial"/>
        <a:buChar char="•"/>
        <a:defRPr sz="8000" kern="1200">
          <a:solidFill>
            <a:schemeClr val="tx1"/>
          </a:solidFill>
          <a:latin typeface="+mn-lt"/>
          <a:ea typeface="+mn-ea"/>
          <a:cs typeface="+mn-cs"/>
        </a:defRPr>
      </a:lvl6pPr>
      <a:lvl7pPr marL="11885675" indent="-914283" algn="l" defTabSz="1828565" rtl="0" eaLnBrk="1" latinLnBrk="0" hangingPunct="1">
        <a:spcBef>
          <a:spcPct val="20000"/>
        </a:spcBef>
        <a:buFont typeface="Arial"/>
        <a:buChar char="•"/>
        <a:defRPr sz="8000" kern="1200">
          <a:solidFill>
            <a:schemeClr val="tx1"/>
          </a:solidFill>
          <a:latin typeface="+mn-lt"/>
          <a:ea typeface="+mn-ea"/>
          <a:cs typeface="+mn-cs"/>
        </a:defRPr>
      </a:lvl7pPr>
      <a:lvl8pPr marL="13714241" indent="-914283" algn="l" defTabSz="1828565" rtl="0" eaLnBrk="1" latinLnBrk="0" hangingPunct="1">
        <a:spcBef>
          <a:spcPct val="20000"/>
        </a:spcBef>
        <a:buFont typeface="Arial"/>
        <a:buChar char="•"/>
        <a:defRPr sz="8000" kern="1200">
          <a:solidFill>
            <a:schemeClr val="tx1"/>
          </a:solidFill>
          <a:latin typeface="+mn-lt"/>
          <a:ea typeface="+mn-ea"/>
          <a:cs typeface="+mn-cs"/>
        </a:defRPr>
      </a:lvl8pPr>
      <a:lvl9pPr marL="15542806" indent="-914283" algn="l" defTabSz="1828565"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2" Type="http://schemas.openxmlformats.org/officeDocument/2006/relationships/image" Target="../media/image11.jp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gif"/><Relationship Id="rId8" Type="http://schemas.openxmlformats.org/officeDocument/2006/relationships/image" Target="../media/image7.gif"/><Relationship Id="rId9" Type="http://schemas.openxmlformats.org/officeDocument/2006/relationships/image" Target="../media/image8.jp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8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7175520"/>
            <a:ext cx="3763120" cy="264452"/>
          </a:xfrm>
          <a:prstGeom prst="rect">
            <a:avLst/>
          </a:prstGeom>
          <a:noFill/>
        </p:spPr>
        <p:txBody>
          <a:bodyPr wrap="none" lIns="79013" tIns="39507" rIns="79013" bIns="39507" rtlCol="0">
            <a:spAutoFit/>
          </a:bodyPr>
          <a:lstStyle/>
          <a:p>
            <a:r>
              <a:rPr lang="en-US" sz="1200" dirty="0" smtClean="0">
                <a:solidFill>
                  <a:schemeClr val="bg1"/>
                </a:solidFill>
              </a:rPr>
              <a:t>Background picture by Swinburne Astronomy Productions</a:t>
            </a:r>
            <a:endParaRPr lang="en-US" sz="1200" dirty="0">
              <a:solidFill>
                <a:schemeClr val="bg1"/>
              </a:solidFill>
            </a:endParaRPr>
          </a:p>
        </p:txBody>
      </p:sp>
      <p:sp>
        <p:nvSpPr>
          <p:cNvPr id="5" name="TextBox 4"/>
          <p:cNvSpPr txBox="1"/>
          <p:nvPr/>
        </p:nvSpPr>
        <p:spPr>
          <a:xfrm>
            <a:off x="5876368" y="0"/>
            <a:ext cx="24389083" cy="2311166"/>
          </a:xfrm>
          <a:prstGeom prst="rect">
            <a:avLst/>
          </a:prstGeom>
          <a:noFill/>
        </p:spPr>
        <p:txBody>
          <a:bodyPr wrap="none" lIns="79013" tIns="39507" rIns="79013" bIns="39507" rtlCol="0" anchor="t">
            <a:spAutoFit/>
          </a:bodyPr>
          <a:lstStyle/>
          <a:p>
            <a:pPr algn="ctr"/>
            <a:r>
              <a:rPr lang="en-US" sz="8300" dirty="0" smtClean="0">
                <a:solidFill>
                  <a:schemeClr val="accent1">
                    <a:lumMod val="20000"/>
                    <a:lumOff val="80000"/>
                  </a:schemeClr>
                </a:solidFill>
              </a:rPr>
              <a:t>The Search for Gravitational Waves with Advanced LIGO</a:t>
            </a:r>
          </a:p>
          <a:p>
            <a:pPr algn="ctr"/>
            <a:r>
              <a:rPr lang="en-US" sz="6200" dirty="0" smtClean="0">
                <a:solidFill>
                  <a:schemeClr val="accent1">
                    <a:lumMod val="20000"/>
                    <a:lumOff val="80000"/>
                  </a:schemeClr>
                </a:solidFill>
                <a:latin typeface="+mj-lt"/>
              </a:rPr>
              <a:t>Tiffany Summerscales, </a:t>
            </a:r>
            <a:r>
              <a:rPr lang="en-US" sz="6200" dirty="0" smtClean="0">
                <a:solidFill>
                  <a:schemeClr val="accent1">
                    <a:lumMod val="20000"/>
                    <a:lumOff val="80000"/>
                  </a:schemeClr>
                </a:solidFill>
                <a:latin typeface="+mj-lt"/>
              </a:rPr>
              <a:t>Andrews University Dept</a:t>
            </a:r>
            <a:r>
              <a:rPr lang="en-US" sz="6200" dirty="0" smtClean="0">
                <a:solidFill>
                  <a:schemeClr val="accent1">
                    <a:lumMod val="20000"/>
                    <a:lumOff val="80000"/>
                  </a:schemeClr>
                </a:solidFill>
                <a:latin typeface="+mj-lt"/>
              </a:rPr>
              <a:t>. of Physics</a:t>
            </a:r>
            <a:endParaRPr lang="en-US" sz="6200" dirty="0">
              <a:solidFill>
                <a:schemeClr val="accent1">
                  <a:lumMod val="20000"/>
                  <a:lumOff val="80000"/>
                </a:schemeClr>
              </a:solidFill>
              <a:latin typeface="+mj-lt"/>
            </a:endParaRPr>
          </a:p>
        </p:txBody>
      </p:sp>
      <p:sp>
        <p:nvSpPr>
          <p:cNvPr id="8" name="Alternate Process 7"/>
          <p:cNvSpPr/>
          <p:nvPr/>
        </p:nvSpPr>
        <p:spPr>
          <a:xfrm>
            <a:off x="812800" y="2794000"/>
            <a:ext cx="8026400" cy="77216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1" rtlCol="0" anchor="t"/>
          <a:lstStyle/>
          <a:p>
            <a:r>
              <a:rPr lang="en-US" sz="2800" dirty="0" smtClean="0"/>
              <a:t>What are gravitational waves?</a:t>
            </a:r>
          </a:p>
          <a:p>
            <a:endParaRPr lang="en-US" sz="1700" dirty="0" smtClean="0"/>
          </a:p>
          <a:p>
            <a:r>
              <a:rPr lang="en-US" sz="1700" dirty="0" smtClean="0"/>
              <a:t>Einstein’s theory of General Relativity predicts that mass curves the fabric of </a:t>
            </a:r>
            <a:r>
              <a:rPr lang="en-US" sz="1700" dirty="0" err="1" smtClean="0"/>
              <a:t>spacetime</a:t>
            </a:r>
            <a:r>
              <a:rPr lang="en-US" sz="1700" dirty="0" smtClean="0"/>
              <a:t>.  John Wheeler summarized this prediction in the statement, “Mass tells </a:t>
            </a:r>
            <a:r>
              <a:rPr lang="en-US" sz="1700" dirty="0" err="1" smtClean="0"/>
              <a:t>spacetime</a:t>
            </a:r>
            <a:r>
              <a:rPr lang="en-US" sz="1700" dirty="0" smtClean="0"/>
              <a:t> how to curve and </a:t>
            </a:r>
            <a:r>
              <a:rPr lang="en-US" sz="1700" dirty="0" err="1" smtClean="0"/>
              <a:t>spacetime</a:t>
            </a:r>
            <a:r>
              <a:rPr lang="en-US" sz="1700" dirty="0" smtClean="0"/>
              <a:t> tells matter how to move.”  Moving masses produce ripples in the fabric of </a:t>
            </a:r>
            <a:r>
              <a:rPr lang="en-US" sz="1700" dirty="0" err="1" smtClean="0"/>
              <a:t>spacetime</a:t>
            </a:r>
            <a:r>
              <a:rPr lang="en-US" sz="1700" dirty="0" smtClean="0"/>
              <a:t> that propagate outward at the speed of light.  These ripples stretch and squeeze the space they pass through but are so weak by the time they reach earth that the largest ones would squeeze the planet by less than the diameter of a proton.	</a:t>
            </a:r>
            <a:endParaRPr lang="en-US" sz="2800" dirty="0" smtClean="0"/>
          </a:p>
        </p:txBody>
      </p:sp>
      <p:sp>
        <p:nvSpPr>
          <p:cNvPr id="9" name="Alternate Process 8"/>
          <p:cNvSpPr/>
          <p:nvPr/>
        </p:nvSpPr>
        <p:spPr>
          <a:xfrm>
            <a:off x="9525001" y="2758656"/>
            <a:ext cx="26305934" cy="7756944"/>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chemeClr val="accent1">
                <a:lumMod val="20000"/>
                <a:lumOff val="8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2" rtlCol="0" anchor="t"/>
          <a:lstStyle/>
          <a:p>
            <a:r>
              <a:rPr lang="en-US" sz="2800" dirty="0" smtClean="0"/>
              <a:t>LIGO: </a:t>
            </a:r>
            <a:r>
              <a:rPr lang="en-US" sz="2800" dirty="0" smtClean="0"/>
              <a:t>the Laser Interferometer Gravitational-wave Observatory</a:t>
            </a:r>
          </a:p>
          <a:p>
            <a:endParaRPr lang="en-US" sz="1700" dirty="0" smtClean="0"/>
          </a:p>
          <a:p>
            <a:r>
              <a:rPr lang="en-US" sz="1700" dirty="0" smtClean="0"/>
              <a:t>Gravitational waves stretch and squeeze the space they pass through, changing the distances between </a:t>
            </a:r>
          </a:p>
          <a:p>
            <a:r>
              <a:rPr lang="en-US" sz="1700" dirty="0" smtClean="0"/>
              <a:t>objects.  Therefore, we need a way to measure distance changes very accurately.  The LIGO (Laser </a:t>
            </a:r>
          </a:p>
          <a:p>
            <a:r>
              <a:rPr lang="en-US" sz="1700" dirty="0" smtClean="0"/>
              <a:t>Interferometer Gravitational-wave Observatory) detectors were built to do just that [3].  Laser light is </a:t>
            </a:r>
          </a:p>
          <a:p>
            <a:r>
              <a:rPr lang="en-US" sz="1700" dirty="0" smtClean="0"/>
              <a:t>sent down perpendicular 4 km long arms, reflected from end mirrors and then allowed to recombine </a:t>
            </a:r>
          </a:p>
          <a:p>
            <a:r>
              <a:rPr lang="en-US" sz="1700" dirty="0" smtClean="0"/>
              <a:t>and interfere.  Changes in the amount of interference indicates changes in the length of the arms.</a:t>
            </a:r>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p:txBody>
      </p:sp>
      <p:sp>
        <p:nvSpPr>
          <p:cNvPr id="10" name="Alternate Process 9"/>
          <p:cNvSpPr/>
          <p:nvPr/>
        </p:nvSpPr>
        <p:spPr>
          <a:xfrm>
            <a:off x="812801" y="10795000"/>
            <a:ext cx="34726017" cy="82550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3" rtlCol="0" anchor="t"/>
          <a:lstStyle/>
          <a:p>
            <a:r>
              <a:rPr lang="en-US" sz="2800" dirty="0" smtClean="0"/>
              <a:t>Advanced LIGO</a:t>
            </a:r>
          </a:p>
          <a:p>
            <a:endParaRPr lang="en-US" sz="1700" dirty="0" smtClean="0"/>
          </a:p>
          <a:p>
            <a:r>
              <a:rPr lang="en-US" sz="1700" dirty="0" smtClean="0"/>
              <a:t>After gathering more than </a:t>
            </a:r>
            <a:r>
              <a:rPr lang="en-US" sz="1700" dirty="0" smtClean="0"/>
              <a:t>three</a:t>
            </a:r>
            <a:r>
              <a:rPr lang="en-US" sz="1700" dirty="0" smtClean="0"/>
              <a:t> </a:t>
            </a:r>
            <a:r>
              <a:rPr lang="en-US" sz="1700" dirty="0" smtClean="0"/>
              <a:t>years of data, the initial LIGO detectors were turned off and underwent major upgrades.  The advanced detectors </a:t>
            </a:r>
            <a:r>
              <a:rPr lang="en-US" sz="1700" dirty="0" smtClean="0"/>
              <a:t>will</a:t>
            </a:r>
            <a:r>
              <a:rPr lang="en-US" sz="1700" dirty="0" smtClean="0"/>
              <a:t> </a:t>
            </a:r>
            <a:r>
              <a:rPr lang="en-US" sz="1700" dirty="0" smtClean="0"/>
              <a:t>have 10 times the sensitivity of the initial </a:t>
            </a:r>
            <a:r>
              <a:rPr lang="en-US" sz="1700" dirty="0" smtClean="0"/>
              <a:t>detectors over a broad range </a:t>
            </a:r>
            <a:r>
              <a:rPr lang="en-US" sz="1700" smtClean="0"/>
              <a:t>of frequencies, </a:t>
            </a:r>
            <a:r>
              <a:rPr lang="en-US" sz="1700" dirty="0" smtClean="0"/>
              <a:t>once they are fully tuned.  A few of the changes made in the upgrades are described below. </a:t>
            </a:r>
          </a:p>
        </p:txBody>
      </p:sp>
      <p:sp>
        <p:nvSpPr>
          <p:cNvPr id="11" name="Alternate Process 10"/>
          <p:cNvSpPr/>
          <p:nvPr/>
        </p:nvSpPr>
        <p:spPr>
          <a:xfrm>
            <a:off x="812801" y="19304000"/>
            <a:ext cx="26085799" cy="7871519"/>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Advanced LIGO Turns On!</a:t>
            </a:r>
            <a:endParaRPr lang="en-US" sz="1700" dirty="0" smtClean="0"/>
          </a:p>
          <a:p>
            <a:endParaRPr lang="en-US" sz="1700" dirty="0" smtClean="0"/>
          </a:p>
          <a:p>
            <a:r>
              <a:rPr lang="en-US" sz="1700" dirty="0" smtClean="0"/>
              <a:t>The advanced detectors started taking science data on September 18, 2015 at 8:00 am Pacific.</a:t>
            </a:r>
            <a:endParaRPr lang="en-US" sz="2800" dirty="0"/>
          </a:p>
        </p:txBody>
      </p:sp>
      <p:sp>
        <p:nvSpPr>
          <p:cNvPr id="12" name="Alternate Process 11"/>
          <p:cNvSpPr/>
          <p:nvPr/>
        </p:nvSpPr>
        <p:spPr>
          <a:xfrm>
            <a:off x="27508200" y="19304000"/>
            <a:ext cx="8322735" cy="7871519"/>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References </a:t>
            </a:r>
          </a:p>
          <a:p>
            <a:r>
              <a:rPr lang="en-US" sz="1700" dirty="0" smtClean="0"/>
              <a:t>[</a:t>
            </a:r>
            <a:r>
              <a:rPr lang="en-US" sz="1700" dirty="0"/>
              <a:t>1</a:t>
            </a:r>
            <a:r>
              <a:rPr lang="en-US" sz="1700" dirty="0" smtClean="0"/>
              <a:t>] Taylor, J. H. and Weisberg, J. M. “Further experimental tests of relativistic gravity using the binary pulsar PSR 1913 + 16”, Ap. J. 345, p434 (1989)</a:t>
            </a:r>
          </a:p>
          <a:p>
            <a:r>
              <a:rPr lang="en-US" sz="1700" dirty="0" smtClean="0"/>
              <a:t>[2] http://www.jb.man.ac.uk/research/pulsar/doublepulsarcd/ </a:t>
            </a:r>
          </a:p>
          <a:p>
            <a:r>
              <a:rPr lang="en-US" sz="1700" dirty="0" smtClean="0"/>
              <a:t>[</a:t>
            </a:r>
            <a:r>
              <a:rPr lang="en-US" sz="1700" dirty="0"/>
              <a:t>3</a:t>
            </a:r>
            <a:r>
              <a:rPr lang="en-US" sz="1700" dirty="0" smtClean="0"/>
              <a:t>] The LIGO Scientific Collaboration. “LIGO: The Laser Interferometer Gravitational-Wave Observatory”, Rept. </a:t>
            </a:r>
            <a:r>
              <a:rPr lang="en-US" sz="1700" dirty="0" err="1" smtClean="0"/>
              <a:t>Prog</a:t>
            </a:r>
            <a:r>
              <a:rPr lang="en-US" sz="1700" dirty="0" smtClean="0"/>
              <a:t>. Phys., 72, 076901 (2009) arXiv:0711.3041</a:t>
            </a:r>
          </a:p>
          <a:p>
            <a:r>
              <a:rPr lang="en-US" sz="1700" dirty="0" smtClean="0"/>
              <a:t>[4] http://www.ligo.caltech.edu/~beckett/LIGO_Images </a:t>
            </a:r>
          </a:p>
          <a:p>
            <a:r>
              <a:rPr lang="en-US" sz="1700" dirty="0" smtClean="0"/>
              <a:t>[5] The LIGO and Virgo Collaborations. “Gravitational waves from known pulsars: results from the initial detector era”, Ap. J. 785 (2014) 119 arXiv:1309.4027</a:t>
            </a:r>
          </a:p>
          <a:p>
            <a:r>
              <a:rPr lang="en-US" sz="1700" dirty="0" smtClean="0"/>
              <a:t>[6] The LIGO and Virgo Collaborations, “Narrow-band search of continuous gravitational-wave signals from Crab and Vela pulsars in Virgo VSR4 data”, Phys. Rev. D, 91, 022004 (2015) arXiv:1412.0605</a:t>
            </a:r>
          </a:p>
          <a:p>
            <a:r>
              <a:rPr lang="en-US" sz="1700" dirty="0" smtClean="0"/>
              <a:t>[7] NASA/CXC/ASU/J. Hester et al.</a:t>
            </a:r>
          </a:p>
          <a:p>
            <a:r>
              <a:rPr lang="en-US" sz="1700" dirty="0" smtClean="0"/>
              <a:t>[8] The LIGO Scientific Collaboration. “Advanced LIGO”, Class. Quantum. </a:t>
            </a:r>
            <a:r>
              <a:rPr lang="en-US" sz="1700" dirty="0" err="1" smtClean="0"/>
              <a:t>Grav</a:t>
            </a:r>
            <a:r>
              <a:rPr lang="en-US" sz="1700" dirty="0" smtClean="0"/>
              <a:t>. 32 (2015) 074001, </a:t>
            </a:r>
            <a:r>
              <a:rPr lang="en-US" sz="1700" dirty="0" err="1" smtClean="0"/>
              <a:t>arXiv</a:t>
            </a:r>
            <a:r>
              <a:rPr lang="en-US" sz="1700" dirty="0" smtClean="0"/>
              <a:t>: 1411.4547</a:t>
            </a:r>
          </a:p>
          <a:p>
            <a:r>
              <a:rPr lang="en-US" sz="1700" dirty="0" smtClean="0"/>
              <a:t>[9] https://</a:t>
            </a:r>
            <a:r>
              <a:rPr lang="en-US" sz="1700" dirty="0" err="1" smtClean="0"/>
              <a:t>www.advancedligo.mit.edu</a:t>
            </a:r>
            <a:r>
              <a:rPr lang="en-US" sz="1700" dirty="0" smtClean="0"/>
              <a:t>/</a:t>
            </a:r>
          </a:p>
          <a:p>
            <a:r>
              <a:rPr lang="en-US" sz="1700" dirty="0" smtClean="0"/>
              <a:t>[10] Cumming, A. V. et. al. “Design and development of the advanced LIGO monolithic fused silica suspension”, Class. Quantum. </a:t>
            </a:r>
            <a:r>
              <a:rPr lang="en-US" sz="1700" dirty="0" err="1" smtClean="0"/>
              <a:t>Grav</a:t>
            </a:r>
            <a:r>
              <a:rPr lang="en-US" sz="1700" dirty="0" smtClean="0"/>
              <a:t>. 29 (2012) 035003</a:t>
            </a:r>
          </a:p>
          <a:p>
            <a:r>
              <a:rPr lang="en-US" sz="1700" dirty="0" smtClean="0"/>
              <a:t>[11] https://ligo.caltech.edu/news/ligo20150918</a:t>
            </a:r>
          </a:p>
          <a:p>
            <a:r>
              <a:rPr lang="en-US" sz="1700" dirty="0" smtClean="0"/>
              <a:t>[12] LIGO documents T1100338, G1500823, and T0900288.  Available at </a:t>
            </a:r>
            <a:r>
              <a:rPr lang="en-US" sz="1700" dirty="0" err="1" smtClean="0"/>
              <a:t>dcc.ligo.org</a:t>
            </a:r>
            <a:endParaRPr lang="en-US" sz="1700" dirty="0" smtClean="0"/>
          </a:p>
          <a:p>
            <a:r>
              <a:rPr lang="en-US" sz="1700" dirty="0" smtClean="0"/>
              <a:t>[13] http://</a:t>
            </a:r>
            <a:r>
              <a:rPr lang="en-US" sz="1700" dirty="0" err="1" smtClean="0"/>
              <a:t>stuver.blogspot.com</a:t>
            </a:r>
            <a:r>
              <a:rPr lang="en-US" sz="1700" dirty="0" smtClean="0"/>
              <a:t>/2010/10/initial-</a:t>
            </a:r>
            <a:r>
              <a:rPr lang="en-US" sz="1700" dirty="0" err="1" smtClean="0"/>
              <a:t>ligo</a:t>
            </a:r>
            <a:r>
              <a:rPr lang="en-US" sz="1700" dirty="0" smtClean="0"/>
              <a:t>-is-dead-long-live-</a:t>
            </a:r>
            <a:r>
              <a:rPr lang="en-US" sz="1700" dirty="0" err="1" smtClean="0"/>
              <a:t>advanced.html</a:t>
            </a:r>
            <a:endParaRPr lang="en-US" sz="1700" dirty="0" smtClean="0"/>
          </a:p>
          <a:p>
            <a:endParaRPr lang="en-US" sz="1700" dirty="0" smtClean="0"/>
          </a:p>
          <a:p>
            <a:endParaRPr lang="en-US" sz="1700" dirty="0" smtClean="0"/>
          </a:p>
          <a:p>
            <a:endParaRPr lang="en-US" sz="1700" dirty="0"/>
          </a:p>
          <a:p>
            <a:r>
              <a:rPr lang="en-US" sz="1700" dirty="0" smtClean="0"/>
              <a:t>This poster has been given LIGO document number LIGO-G1501330</a:t>
            </a:r>
          </a:p>
          <a:p>
            <a:endParaRPr lang="en-US" sz="1700" dirty="0" smtClean="0"/>
          </a:p>
          <a:p>
            <a:endParaRPr lang="en-US" sz="1700" dirty="0" smtClean="0"/>
          </a:p>
          <a:p>
            <a:endParaRPr lang="en-US" sz="1700" dirty="0" smtClean="0"/>
          </a:p>
          <a:p>
            <a:endParaRPr lang="en-US" sz="2800" dirty="0"/>
          </a:p>
        </p:txBody>
      </p:sp>
      <p:pic>
        <p:nvPicPr>
          <p:cNvPr id="13" name="Picture 12" descr="lsclogo.gif"/>
          <p:cNvPicPr>
            <a:picLocks noChangeAspect="1"/>
          </p:cNvPicPr>
          <p:nvPr/>
        </p:nvPicPr>
        <p:blipFill>
          <a:blip r:embed="rId3"/>
          <a:stretch>
            <a:fillRect/>
          </a:stretch>
        </p:blipFill>
        <p:spPr>
          <a:xfrm>
            <a:off x="0" y="0"/>
            <a:ext cx="4887425" cy="1947333"/>
          </a:xfrm>
          <a:prstGeom prst="rect">
            <a:avLst/>
          </a:prstGeom>
        </p:spPr>
      </p:pic>
      <p:pic>
        <p:nvPicPr>
          <p:cNvPr id="18" name="Picture 17" descr="double_pulsar_4b.jpg"/>
          <p:cNvPicPr>
            <a:picLocks noChangeAspect="1"/>
          </p:cNvPicPr>
          <p:nvPr/>
        </p:nvPicPr>
        <p:blipFill>
          <a:blip r:embed="rId4"/>
          <a:stretch>
            <a:fillRect/>
          </a:stretch>
        </p:blipFill>
        <p:spPr>
          <a:xfrm>
            <a:off x="2362200" y="5765349"/>
            <a:ext cx="3984597" cy="2845251"/>
          </a:xfrm>
          <a:prstGeom prst="rect">
            <a:avLst/>
          </a:prstGeom>
        </p:spPr>
      </p:pic>
      <p:sp>
        <p:nvSpPr>
          <p:cNvPr id="21" name="TextBox 20"/>
          <p:cNvSpPr txBox="1"/>
          <p:nvPr/>
        </p:nvSpPr>
        <p:spPr>
          <a:xfrm>
            <a:off x="1305895" y="8574749"/>
            <a:ext cx="7228505" cy="1400383"/>
          </a:xfrm>
          <a:prstGeom prst="rect">
            <a:avLst/>
          </a:prstGeom>
          <a:noFill/>
        </p:spPr>
        <p:txBody>
          <a:bodyPr wrap="square" rtlCol="0">
            <a:spAutoFit/>
          </a:bodyPr>
          <a:lstStyle/>
          <a:p>
            <a:r>
              <a:rPr lang="en-US" sz="1700" dirty="0" smtClean="0"/>
              <a:t>Above is an artist’s depiction of two pulsars orbiting around each other and producing gravitational waves.  Pulsars are the remnants of dead stars whose powerful magnetic fields produce beams of radio waves that sweep around as the pulsar rotates.  Such systems have been observed and seem to be </a:t>
            </a:r>
            <a:r>
              <a:rPr lang="en-US" sz="1700" dirty="0" smtClean="0"/>
              <a:t>losing </a:t>
            </a:r>
            <a:r>
              <a:rPr lang="en-US" sz="1700" dirty="0" smtClean="0"/>
              <a:t>energy to gravitational waves [1].  Image from [2].</a:t>
            </a:r>
            <a:endParaRPr lang="en-US" sz="1700" dirty="0"/>
          </a:p>
        </p:txBody>
      </p:sp>
      <p:sp>
        <p:nvSpPr>
          <p:cNvPr id="28" name="TextBox 27"/>
          <p:cNvSpPr txBox="1"/>
          <p:nvPr/>
        </p:nvSpPr>
        <p:spPr>
          <a:xfrm>
            <a:off x="19431000" y="6133237"/>
            <a:ext cx="5334000" cy="877163"/>
          </a:xfrm>
          <a:prstGeom prst="rect">
            <a:avLst/>
          </a:prstGeom>
          <a:noFill/>
        </p:spPr>
        <p:txBody>
          <a:bodyPr wrap="square" rtlCol="0">
            <a:spAutoFit/>
          </a:bodyPr>
          <a:lstStyle/>
          <a:p>
            <a:r>
              <a:rPr lang="en-US" sz="1700" dirty="0" smtClean="0"/>
              <a:t>LIGO Hanford Observatory in Hanford, WA (above) and </a:t>
            </a:r>
          </a:p>
          <a:p>
            <a:r>
              <a:rPr lang="en-US" sz="1700" dirty="0" smtClean="0"/>
              <a:t>LIGO Livingston Observatory in Livingston, LA (below)</a:t>
            </a:r>
          </a:p>
          <a:p>
            <a:r>
              <a:rPr lang="en-US" sz="1700" dirty="0" smtClean="0"/>
              <a:t>Images from [4]</a:t>
            </a:r>
            <a:endParaRPr lang="en-US" sz="1700" dirty="0"/>
          </a:p>
        </p:txBody>
      </p:sp>
      <p:sp>
        <p:nvSpPr>
          <p:cNvPr id="42" name="TextBox 41"/>
          <p:cNvSpPr txBox="1"/>
          <p:nvPr/>
        </p:nvSpPr>
        <p:spPr>
          <a:xfrm>
            <a:off x="10058400" y="26136600"/>
            <a:ext cx="8993663" cy="877163"/>
          </a:xfrm>
          <a:prstGeom prst="rect">
            <a:avLst/>
          </a:prstGeom>
          <a:noFill/>
        </p:spPr>
        <p:txBody>
          <a:bodyPr wrap="square" rtlCol="0">
            <a:spAutoFit/>
          </a:bodyPr>
          <a:lstStyle/>
          <a:p>
            <a:r>
              <a:rPr lang="en-US" sz="1700" dirty="0" smtClean="0"/>
              <a:t>Sensitivity comparison between </a:t>
            </a:r>
            <a:r>
              <a:rPr lang="en-US" sz="1700" dirty="0"/>
              <a:t>i</a:t>
            </a:r>
            <a:r>
              <a:rPr lang="en-US" sz="1700" dirty="0" smtClean="0"/>
              <a:t>nitial LIGO, initial Virgo and the Advanced LIGO detectors.  The new detector is already far more sensitive and should continue to approach the design curve as the detectors are tuned.  Data from [12].</a:t>
            </a:r>
          </a:p>
        </p:txBody>
      </p:sp>
      <p:pic>
        <p:nvPicPr>
          <p:cNvPr id="45" name="Picture 44" descr="HiResHanford_3sm.jpg"/>
          <p:cNvPicPr>
            <a:picLocks noChangeAspect="1"/>
          </p:cNvPicPr>
          <p:nvPr/>
        </p:nvPicPr>
        <p:blipFill>
          <a:blip r:embed="rId5"/>
          <a:stretch>
            <a:fillRect/>
          </a:stretch>
        </p:blipFill>
        <p:spPr>
          <a:xfrm>
            <a:off x="19348826" y="2857129"/>
            <a:ext cx="5015660" cy="3315071"/>
          </a:xfrm>
          <a:prstGeom prst="rect">
            <a:avLst/>
          </a:prstGeom>
        </p:spPr>
      </p:pic>
      <p:pic>
        <p:nvPicPr>
          <p:cNvPr id="46" name="Picture 45" descr="HiResLivingston_6sm.jpg"/>
          <p:cNvPicPr>
            <a:picLocks noChangeAspect="1"/>
          </p:cNvPicPr>
          <p:nvPr/>
        </p:nvPicPr>
        <p:blipFill>
          <a:blip r:embed="rId6"/>
          <a:stretch>
            <a:fillRect/>
          </a:stretch>
        </p:blipFill>
        <p:spPr>
          <a:xfrm>
            <a:off x="19335730" y="7010400"/>
            <a:ext cx="5028756" cy="3375567"/>
          </a:xfrm>
          <a:prstGeom prst="rect">
            <a:avLst/>
          </a:prstGeom>
        </p:spPr>
      </p:pic>
      <p:sp>
        <p:nvSpPr>
          <p:cNvPr id="52" name="TextBox 51"/>
          <p:cNvSpPr txBox="1"/>
          <p:nvPr/>
        </p:nvSpPr>
        <p:spPr>
          <a:xfrm>
            <a:off x="13793124" y="11887200"/>
            <a:ext cx="8762076" cy="877163"/>
          </a:xfrm>
          <a:prstGeom prst="rect">
            <a:avLst/>
          </a:prstGeom>
          <a:noFill/>
        </p:spPr>
        <p:txBody>
          <a:bodyPr wrap="square" rtlCol="0">
            <a:spAutoFit/>
          </a:bodyPr>
          <a:lstStyle/>
          <a:p>
            <a:r>
              <a:rPr lang="en-US" sz="1700" dirty="0" smtClean="0"/>
              <a:t>Initial LIGO inner and end mirrors were 25 cm in diameter and weighed 10.7 kg.  Advanced LIGO mirrors are 34 cm in diameter and weigh 40 kg. [3, 8]  The image above was taken during the mirror alignment process.</a:t>
            </a:r>
            <a:endParaRPr lang="en-US" sz="1700" dirty="0"/>
          </a:p>
        </p:txBody>
      </p:sp>
      <p:pic>
        <p:nvPicPr>
          <p:cNvPr id="53" name="Picture 52" descr="ligodiag.gif"/>
          <p:cNvPicPr>
            <a:picLocks noChangeAspect="1"/>
          </p:cNvPicPr>
          <p:nvPr/>
        </p:nvPicPr>
        <p:blipFill>
          <a:blip r:embed="rId7"/>
          <a:stretch>
            <a:fillRect/>
          </a:stretch>
        </p:blipFill>
        <p:spPr>
          <a:xfrm>
            <a:off x="10731117" y="5174532"/>
            <a:ext cx="6192078" cy="4800600"/>
          </a:xfrm>
          <a:prstGeom prst="rect">
            <a:avLst/>
          </a:prstGeom>
        </p:spPr>
      </p:pic>
      <p:pic>
        <p:nvPicPr>
          <p:cNvPr id="55" name="Picture 54" descr="ligologo.gif"/>
          <p:cNvPicPr>
            <a:picLocks noChangeAspect="1"/>
          </p:cNvPicPr>
          <p:nvPr/>
        </p:nvPicPr>
        <p:blipFill>
          <a:blip r:embed="rId8"/>
          <a:stretch>
            <a:fillRect/>
          </a:stretch>
        </p:blipFill>
        <p:spPr>
          <a:xfrm>
            <a:off x="33604200" y="0"/>
            <a:ext cx="2908300" cy="1968500"/>
          </a:xfrm>
          <a:prstGeom prst="rect">
            <a:avLst/>
          </a:prstGeom>
        </p:spPr>
      </p:pic>
      <p:sp>
        <p:nvSpPr>
          <p:cNvPr id="47" name="TextBox 46"/>
          <p:cNvSpPr txBox="1"/>
          <p:nvPr/>
        </p:nvSpPr>
        <p:spPr>
          <a:xfrm>
            <a:off x="19583400" y="25603307"/>
            <a:ext cx="6916367" cy="1138773"/>
          </a:xfrm>
          <a:prstGeom prst="rect">
            <a:avLst/>
          </a:prstGeom>
          <a:noFill/>
        </p:spPr>
        <p:txBody>
          <a:bodyPr wrap="square" rtlCol="0">
            <a:spAutoFit/>
          </a:bodyPr>
          <a:lstStyle/>
          <a:p>
            <a:r>
              <a:rPr lang="en-US" sz="1700" dirty="0" smtClean="0"/>
              <a:t>The above diagram shows the volume of space for which Initial LIGO was able to measure gravitational waves produced by the </a:t>
            </a:r>
            <a:r>
              <a:rPr lang="en-US" sz="1700" dirty="0" err="1" smtClean="0"/>
              <a:t>inspiral</a:t>
            </a:r>
            <a:r>
              <a:rPr lang="en-US" sz="1700" dirty="0" smtClean="0"/>
              <a:t> of two neutron stars.  Once the detectors reach design sensitivity, Advanced LIGO will be able to see far enough to make frequent detections.  Image from [13].</a:t>
            </a:r>
          </a:p>
        </p:txBody>
      </p:sp>
      <p:pic>
        <p:nvPicPr>
          <p:cNvPr id="15" name="Picture 14" descr="394439_289556137818516_639837802_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58829" y="12877800"/>
            <a:ext cx="8696371" cy="5770404"/>
          </a:xfrm>
          <a:prstGeom prst="rect">
            <a:avLst/>
          </a:prstGeom>
        </p:spPr>
      </p:pic>
      <p:pic>
        <p:nvPicPr>
          <p:cNvPr id="48" name="Picture 7" descr="BeverlysPicture"/>
          <p:cNvPicPr>
            <a:picLocks noChangeAspect="1" noChangeArrowheads="1"/>
          </p:cNvPicPr>
          <p:nvPr/>
        </p:nvPicPr>
        <p:blipFill>
          <a:blip r:embed="rId10"/>
          <a:srcRect/>
          <a:stretch>
            <a:fillRect/>
          </a:stretch>
        </p:blipFill>
        <p:spPr bwMode="auto">
          <a:xfrm>
            <a:off x="19563180" y="19880363"/>
            <a:ext cx="6573420" cy="5590531"/>
          </a:xfrm>
          <a:prstGeom prst="rect">
            <a:avLst/>
          </a:prstGeom>
          <a:noFill/>
        </p:spPr>
      </p:pic>
      <p:sp>
        <p:nvSpPr>
          <p:cNvPr id="32" name="TextBox 31"/>
          <p:cNvSpPr txBox="1"/>
          <p:nvPr/>
        </p:nvSpPr>
        <p:spPr>
          <a:xfrm>
            <a:off x="29946600" y="6096000"/>
            <a:ext cx="5592220" cy="2708433"/>
          </a:xfrm>
          <a:prstGeom prst="rect">
            <a:avLst/>
          </a:prstGeom>
          <a:noFill/>
        </p:spPr>
        <p:txBody>
          <a:bodyPr wrap="square" rtlCol="0">
            <a:spAutoFit/>
          </a:bodyPr>
          <a:lstStyle/>
          <a:p>
            <a:r>
              <a:rPr lang="en-US" sz="1700" dirty="0"/>
              <a:t>One example of astrophysics coming from LIGO observations involves measuring the </a:t>
            </a:r>
            <a:r>
              <a:rPr lang="en-US" sz="1700" dirty="0" smtClean="0"/>
              <a:t>strength of pulsars’ outer crust.  The stronger the crust, the more </a:t>
            </a:r>
            <a:r>
              <a:rPr lang="en-US" sz="1700" dirty="0" err="1" smtClean="0"/>
              <a:t>aspherical</a:t>
            </a:r>
            <a:r>
              <a:rPr lang="en-US" sz="1700" dirty="0" smtClean="0"/>
              <a:t> a pulsar can be and the stronger the gravitational waves it can emit. For both the Vela and Crab pulsars </a:t>
            </a:r>
            <a:r>
              <a:rPr lang="en-US" sz="1700" dirty="0"/>
              <a:t>LIGO and Virgo have </a:t>
            </a:r>
            <a:r>
              <a:rPr lang="en-US" sz="1700" dirty="0" smtClean="0"/>
              <a:t>set the </a:t>
            </a:r>
            <a:r>
              <a:rPr lang="en-US" sz="1700" dirty="0"/>
              <a:t>best </a:t>
            </a:r>
            <a:r>
              <a:rPr lang="en-US" sz="1700" dirty="0" smtClean="0"/>
              <a:t>upper limit </a:t>
            </a:r>
            <a:r>
              <a:rPr lang="en-US" sz="1700" dirty="0"/>
              <a:t>on the gravitational </a:t>
            </a:r>
            <a:r>
              <a:rPr lang="en-US" sz="1700" dirty="0" smtClean="0"/>
              <a:t>wave amplitude </a:t>
            </a:r>
            <a:r>
              <a:rPr lang="en-US" sz="1700" dirty="0"/>
              <a:t>and therefore give the most </a:t>
            </a:r>
            <a:r>
              <a:rPr lang="en-US" sz="1700" dirty="0" smtClean="0"/>
              <a:t>information about </a:t>
            </a:r>
            <a:r>
              <a:rPr lang="en-US" sz="1700" dirty="0"/>
              <a:t>the structure of the pulsars </a:t>
            </a:r>
            <a:r>
              <a:rPr lang="en-US" sz="1700" dirty="0" smtClean="0"/>
              <a:t>[</a:t>
            </a:r>
            <a:r>
              <a:rPr lang="en-US" sz="1700" dirty="0"/>
              <a:t>5</a:t>
            </a:r>
            <a:r>
              <a:rPr lang="en-US" sz="1700" dirty="0" smtClean="0"/>
              <a:t>, </a:t>
            </a:r>
            <a:r>
              <a:rPr lang="en-US" sz="1700" dirty="0"/>
              <a:t>6</a:t>
            </a:r>
            <a:r>
              <a:rPr lang="en-US" sz="1700" dirty="0" smtClean="0"/>
              <a:t>] </a:t>
            </a:r>
          </a:p>
          <a:p>
            <a:endParaRPr lang="en-US" sz="1700" dirty="0"/>
          </a:p>
          <a:p>
            <a:r>
              <a:rPr lang="en-US" sz="1700" dirty="0" smtClean="0"/>
              <a:t>The image at right is from [7] and shows the center of the Crab nebula in X-ray (blue) and optical (red) light.</a:t>
            </a:r>
            <a:endParaRPr lang="en-US" sz="1700" dirty="0"/>
          </a:p>
        </p:txBody>
      </p:sp>
      <p:pic>
        <p:nvPicPr>
          <p:cNvPr id="3" name="Picture 2" descr="hs-2002-24-a-full_jpg.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875353" y="3886200"/>
            <a:ext cx="4800599" cy="4800599"/>
          </a:xfrm>
          <a:prstGeom prst="rect">
            <a:avLst/>
          </a:prstGeom>
        </p:spPr>
      </p:pic>
      <p:sp>
        <p:nvSpPr>
          <p:cNvPr id="34" name="TextBox 33"/>
          <p:cNvSpPr txBox="1"/>
          <p:nvPr/>
        </p:nvSpPr>
        <p:spPr>
          <a:xfrm>
            <a:off x="29946600" y="3788926"/>
            <a:ext cx="5592218" cy="2185214"/>
          </a:xfrm>
          <a:prstGeom prst="rect">
            <a:avLst/>
          </a:prstGeom>
          <a:noFill/>
        </p:spPr>
        <p:txBody>
          <a:bodyPr wrap="square" rtlCol="0">
            <a:spAutoFit/>
          </a:bodyPr>
          <a:lstStyle/>
          <a:p>
            <a:r>
              <a:rPr lang="en-US" sz="1700" dirty="0"/>
              <a:t>Data from the LIGO detectors has been collected and analyzed, along with </a:t>
            </a:r>
            <a:r>
              <a:rPr lang="en-US" sz="1700" dirty="0" smtClean="0"/>
              <a:t>the data </a:t>
            </a:r>
            <a:r>
              <a:rPr lang="en-US" sz="1700" dirty="0"/>
              <a:t>from other </a:t>
            </a:r>
            <a:r>
              <a:rPr lang="en-US" sz="1700" dirty="0" smtClean="0"/>
              <a:t>gravitational-wave </a:t>
            </a:r>
            <a:r>
              <a:rPr lang="en-US" sz="1700" dirty="0"/>
              <a:t>detectors such as the Virgo detector in Italy, </a:t>
            </a:r>
            <a:r>
              <a:rPr lang="en-US" sz="1700" dirty="0" smtClean="0"/>
              <a:t>GEO600 </a:t>
            </a:r>
            <a:r>
              <a:rPr lang="en-US" sz="1700" dirty="0"/>
              <a:t>in Germany, and TAMA in Japan.  None of the </a:t>
            </a:r>
            <a:r>
              <a:rPr lang="en-US" sz="1700" dirty="0" smtClean="0"/>
              <a:t>analyses completed </a:t>
            </a:r>
            <a:r>
              <a:rPr lang="en-US" sz="1700" dirty="0"/>
              <a:t>thus far </a:t>
            </a:r>
            <a:r>
              <a:rPr lang="en-US" sz="1700" dirty="0" smtClean="0"/>
              <a:t>has </a:t>
            </a:r>
            <a:r>
              <a:rPr lang="en-US" sz="1700" dirty="0"/>
              <a:t>found a </a:t>
            </a:r>
            <a:r>
              <a:rPr lang="en-US" sz="1700" dirty="0" smtClean="0"/>
              <a:t>gravitational-wave </a:t>
            </a:r>
            <a:r>
              <a:rPr lang="en-US" sz="1700" dirty="0"/>
              <a:t>signal.  However, even not detecting gravitational </a:t>
            </a:r>
            <a:r>
              <a:rPr lang="en-US" sz="1700" dirty="0" smtClean="0"/>
              <a:t>waves </a:t>
            </a:r>
            <a:r>
              <a:rPr lang="en-US" sz="1700" dirty="0"/>
              <a:t>has allowed LIGO scientists to make some </a:t>
            </a:r>
            <a:r>
              <a:rPr lang="en-US" sz="1700" dirty="0" smtClean="0"/>
              <a:t>important astrophysical discoveries</a:t>
            </a:r>
            <a:r>
              <a:rPr lang="en-US" sz="1700" dirty="0"/>
              <a:t>.  </a:t>
            </a:r>
          </a:p>
        </p:txBody>
      </p:sp>
      <p:pic>
        <p:nvPicPr>
          <p:cNvPr id="16" name="Picture 15" descr="StrainComp.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89063" y="19888200"/>
            <a:ext cx="8318883" cy="6239162"/>
          </a:xfrm>
          <a:prstGeom prst="rect">
            <a:avLst/>
          </a:prstGeom>
        </p:spPr>
      </p:pic>
      <p:pic>
        <p:nvPicPr>
          <p:cNvPr id="17" name="Picture 16"/>
          <p:cNvPicPr>
            <a:picLocks noChangeAspect="1"/>
          </p:cNvPicPr>
          <p:nvPr/>
        </p:nvPicPr>
        <p:blipFill>
          <a:blip r:embed="rId13"/>
          <a:stretch>
            <a:fillRect/>
          </a:stretch>
        </p:blipFill>
        <p:spPr>
          <a:xfrm>
            <a:off x="1647631" y="21247100"/>
            <a:ext cx="7874000" cy="4432300"/>
          </a:xfrm>
          <a:prstGeom prst="rect">
            <a:avLst/>
          </a:prstGeom>
        </p:spPr>
      </p:pic>
      <p:sp>
        <p:nvSpPr>
          <p:cNvPr id="37" name="TextBox 36"/>
          <p:cNvSpPr txBox="1"/>
          <p:nvPr/>
        </p:nvSpPr>
        <p:spPr>
          <a:xfrm>
            <a:off x="1305895" y="25747580"/>
            <a:ext cx="8215736" cy="615553"/>
          </a:xfrm>
          <a:prstGeom prst="rect">
            <a:avLst/>
          </a:prstGeom>
          <a:noFill/>
        </p:spPr>
        <p:txBody>
          <a:bodyPr wrap="square" rtlCol="0">
            <a:spAutoFit/>
          </a:bodyPr>
          <a:lstStyle/>
          <a:p>
            <a:r>
              <a:rPr lang="en-US" sz="1700" dirty="0" smtClean="0"/>
              <a:t>The start of the science run in the control room at the LIGO Hanford Observatory.  Image from [11].</a:t>
            </a:r>
            <a:endParaRPr lang="en-US" sz="1700" dirty="0"/>
          </a:p>
        </p:txBody>
      </p:sp>
      <p:pic>
        <p:nvPicPr>
          <p:cNvPr id="25" name="Picture 24"/>
          <p:cNvPicPr>
            <a:picLocks noChangeAspect="1"/>
          </p:cNvPicPr>
          <p:nvPr/>
        </p:nvPicPr>
        <p:blipFill>
          <a:blip r:embed="rId14"/>
          <a:stretch>
            <a:fillRect/>
          </a:stretch>
        </p:blipFill>
        <p:spPr>
          <a:xfrm>
            <a:off x="2853085" y="12908082"/>
            <a:ext cx="7052915" cy="5303718"/>
          </a:xfrm>
          <a:prstGeom prst="rect">
            <a:avLst/>
          </a:prstGeom>
        </p:spPr>
      </p:pic>
      <p:sp>
        <p:nvSpPr>
          <p:cNvPr id="39" name="TextBox 38"/>
          <p:cNvSpPr txBox="1"/>
          <p:nvPr/>
        </p:nvSpPr>
        <p:spPr>
          <a:xfrm>
            <a:off x="1305895" y="18238857"/>
            <a:ext cx="10047905" cy="353943"/>
          </a:xfrm>
          <a:prstGeom prst="rect">
            <a:avLst/>
          </a:prstGeom>
          <a:noFill/>
        </p:spPr>
        <p:txBody>
          <a:bodyPr wrap="square" rtlCol="0">
            <a:spAutoFit/>
          </a:bodyPr>
          <a:lstStyle/>
          <a:p>
            <a:r>
              <a:rPr lang="en-US" sz="1700" dirty="0" smtClean="0"/>
              <a:t>A new laser system was installed and top laser power boosted from 4.5 W to 125 W [3, 8].  Image from [9].   </a:t>
            </a:r>
            <a:endParaRPr lang="en-US" sz="1700" dirty="0"/>
          </a:p>
        </p:txBody>
      </p:sp>
      <p:pic>
        <p:nvPicPr>
          <p:cNvPr id="26" name="Picture 25"/>
          <p:cNvPicPr>
            <a:picLocks noChangeAspect="1"/>
          </p:cNvPicPr>
          <p:nvPr/>
        </p:nvPicPr>
        <p:blipFill>
          <a:blip r:embed="rId15"/>
          <a:stretch>
            <a:fillRect/>
          </a:stretch>
        </p:blipFill>
        <p:spPr>
          <a:xfrm>
            <a:off x="24155400" y="11430000"/>
            <a:ext cx="9448800" cy="6400800"/>
          </a:xfrm>
          <a:prstGeom prst="rect">
            <a:avLst/>
          </a:prstGeom>
        </p:spPr>
      </p:pic>
      <p:sp>
        <p:nvSpPr>
          <p:cNvPr id="41" name="TextBox 40"/>
          <p:cNvSpPr txBox="1"/>
          <p:nvPr/>
        </p:nvSpPr>
        <p:spPr>
          <a:xfrm>
            <a:off x="24156324" y="17791837"/>
            <a:ext cx="9447876" cy="877163"/>
          </a:xfrm>
          <a:prstGeom prst="rect">
            <a:avLst/>
          </a:prstGeom>
          <a:noFill/>
        </p:spPr>
        <p:txBody>
          <a:bodyPr wrap="square" rtlCol="0">
            <a:spAutoFit/>
          </a:bodyPr>
          <a:lstStyle/>
          <a:p>
            <a:r>
              <a:rPr lang="en-US" sz="1700" dirty="0" smtClean="0"/>
              <a:t>The mirrors in both initial and advanced LIGO are hung as pendulums to help isolate them from vibrations and shaking.  Additional stages in the advanced LIGO design provide extra isolation.  Image from [10].</a:t>
            </a:r>
            <a:endParaRPr lang="en-US" sz="17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2155</TotalTime>
  <Words>1151</Words>
  <Application>Microsoft Macintosh PowerPoint</Application>
  <PresentationFormat>Custom</PresentationFormat>
  <Paragraphs>67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Tiffany Summerscales</cp:lastModifiedBy>
  <cp:revision>103</cp:revision>
  <cp:lastPrinted>2015-10-27T19:10:59Z</cp:lastPrinted>
  <dcterms:created xsi:type="dcterms:W3CDTF">2013-10-27T19:08:16Z</dcterms:created>
  <dcterms:modified xsi:type="dcterms:W3CDTF">2016-01-01T16:17:23Z</dcterms:modified>
</cp:coreProperties>
</file>