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36"/>
  </p:notesMasterIdLst>
  <p:handoutMasterIdLst>
    <p:handoutMasterId r:id="rId37"/>
  </p:handoutMasterIdLst>
  <p:sldIdLst>
    <p:sldId id="256" r:id="rId2"/>
    <p:sldId id="286" r:id="rId3"/>
    <p:sldId id="258" r:id="rId4"/>
    <p:sldId id="293" r:id="rId5"/>
    <p:sldId id="259" r:id="rId6"/>
    <p:sldId id="257" r:id="rId7"/>
    <p:sldId id="260" r:id="rId8"/>
    <p:sldId id="261" r:id="rId9"/>
    <p:sldId id="264" r:id="rId10"/>
    <p:sldId id="263" r:id="rId11"/>
    <p:sldId id="268" r:id="rId12"/>
    <p:sldId id="270" r:id="rId13"/>
    <p:sldId id="271" r:id="rId14"/>
    <p:sldId id="272" r:id="rId15"/>
    <p:sldId id="265" r:id="rId16"/>
    <p:sldId id="267" r:id="rId17"/>
    <p:sldId id="266" r:id="rId18"/>
    <p:sldId id="273" r:id="rId19"/>
    <p:sldId id="269" r:id="rId20"/>
    <p:sldId id="275" r:id="rId21"/>
    <p:sldId id="276" r:id="rId22"/>
    <p:sldId id="277" r:id="rId23"/>
    <p:sldId id="284" r:id="rId24"/>
    <p:sldId id="287" r:id="rId25"/>
    <p:sldId id="292" r:id="rId26"/>
    <p:sldId id="280" r:id="rId27"/>
    <p:sldId id="278" r:id="rId28"/>
    <p:sldId id="281" r:id="rId29"/>
    <p:sldId id="282" r:id="rId30"/>
    <p:sldId id="288" r:id="rId31"/>
    <p:sldId id="289" r:id="rId32"/>
    <p:sldId id="283" r:id="rId33"/>
    <p:sldId id="285" r:id="rId34"/>
    <p:sldId id="290"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6464"/>
    <a:srgbClr val="FF9696"/>
    <a:srgbClr val="C20000"/>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9" d="100"/>
          <a:sy n="89" d="100"/>
        </p:scale>
        <p:origin x="-137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E753E15-D1A0-8448-999D-F787096C1C2A}" type="datetimeFigureOut">
              <a:rPr lang="en-US" smtClean="0"/>
              <a:t>10/29/15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3B17C8-BE25-1D45-9123-A836C22CE335}" type="slidenum">
              <a:rPr lang="en-US" smtClean="0"/>
              <a:t>‹#›</a:t>
            </a:fld>
            <a:endParaRPr lang="en-US"/>
          </a:p>
        </p:txBody>
      </p:sp>
    </p:spTree>
    <p:extLst>
      <p:ext uri="{BB962C8B-B14F-4D97-AF65-F5344CB8AC3E}">
        <p14:creationId xmlns:p14="http://schemas.microsoft.com/office/powerpoint/2010/main" val="36146241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4BA992-517C-1B4E-99DB-CEA7AB3E17C1}" type="datetimeFigureOut">
              <a:rPr lang="en-US" smtClean="0"/>
              <a:t>10/29/15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03D606-CC87-7D4B-9AC0-46CAB4211099}" type="slidenum">
              <a:rPr lang="en-US" smtClean="0"/>
              <a:t>‹#›</a:t>
            </a:fld>
            <a:endParaRPr lang="en-US"/>
          </a:p>
        </p:txBody>
      </p:sp>
    </p:spTree>
    <p:extLst>
      <p:ext uri="{BB962C8B-B14F-4D97-AF65-F5344CB8AC3E}">
        <p14:creationId xmlns:p14="http://schemas.microsoft.com/office/powerpoint/2010/main" val="4844928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r>
              <a:rPr lang="en-US" smtClean="0"/>
              <a:t>10/24/15</a:t>
            </a:r>
            <a:endParaRPr lang="en-US"/>
          </a:p>
        </p:txBody>
      </p:sp>
      <p:sp>
        <p:nvSpPr>
          <p:cNvPr id="8" name="Slide Number Placeholder 7"/>
          <p:cNvSpPr>
            <a:spLocks noGrp="1"/>
          </p:cNvSpPr>
          <p:nvPr>
            <p:ph type="sldNum" sz="quarter" idx="11"/>
          </p:nvPr>
        </p:nvSpPr>
        <p:spPr/>
        <p:txBody>
          <a:bodyPr/>
          <a:lstStyle/>
          <a:p>
            <a:fld id="{83CAC060-8331-7047-9A01-42B2A5C365FA}" type="slidenum">
              <a:rPr lang="en-US" smtClean="0"/>
              <a:t>‹#›</a:t>
            </a:fld>
            <a:endParaRPr lang="en-US"/>
          </a:p>
        </p:txBody>
      </p:sp>
      <p:sp>
        <p:nvSpPr>
          <p:cNvPr id="9" name="Footer Placeholder 8"/>
          <p:cNvSpPr>
            <a:spLocks noGrp="1"/>
          </p:cNvSpPr>
          <p:nvPr>
            <p:ph type="ftr" sz="quarter" idx="12"/>
          </p:nvPr>
        </p:nvSpPr>
        <p:spPr/>
        <p:txBody>
          <a:bodyPr/>
          <a:lstStyle/>
          <a:p>
            <a:r>
              <a:rPr lang="en-US" smtClean="0"/>
              <a:t>Matthew Evans</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10/24/15</a:t>
            </a:r>
            <a:endParaRPr lang="en-US"/>
          </a:p>
        </p:txBody>
      </p:sp>
      <p:sp>
        <p:nvSpPr>
          <p:cNvPr id="5" name="Footer Placeholder 4"/>
          <p:cNvSpPr>
            <a:spLocks noGrp="1"/>
          </p:cNvSpPr>
          <p:nvPr>
            <p:ph type="ftr" sz="quarter" idx="11"/>
          </p:nvPr>
        </p:nvSpPr>
        <p:spPr/>
        <p:txBody>
          <a:bodyPr/>
          <a:lstStyle/>
          <a:p>
            <a:r>
              <a:rPr lang="en-US" smtClean="0"/>
              <a:t>Matthew Evans</a:t>
            </a:r>
            <a:endParaRPr lang="en-US"/>
          </a:p>
        </p:txBody>
      </p:sp>
      <p:sp>
        <p:nvSpPr>
          <p:cNvPr id="6" name="Slide Number Placeholder 5"/>
          <p:cNvSpPr>
            <a:spLocks noGrp="1"/>
          </p:cNvSpPr>
          <p:nvPr>
            <p:ph type="sldNum" sz="quarter" idx="12"/>
          </p:nvPr>
        </p:nvSpPr>
        <p:spPr/>
        <p:txBody>
          <a:bodyPr/>
          <a:lstStyle/>
          <a:p>
            <a:fld id="{83CAC060-8331-7047-9A01-42B2A5C365F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10/24/15</a:t>
            </a:r>
            <a:endParaRPr lang="en-US"/>
          </a:p>
        </p:txBody>
      </p:sp>
      <p:sp>
        <p:nvSpPr>
          <p:cNvPr id="5" name="Footer Placeholder 4"/>
          <p:cNvSpPr>
            <a:spLocks noGrp="1"/>
          </p:cNvSpPr>
          <p:nvPr>
            <p:ph type="ftr" sz="quarter" idx="11"/>
          </p:nvPr>
        </p:nvSpPr>
        <p:spPr/>
        <p:txBody>
          <a:bodyPr/>
          <a:lstStyle/>
          <a:p>
            <a:r>
              <a:rPr lang="en-US" smtClean="0"/>
              <a:t>Matthew Evans</a:t>
            </a:r>
            <a:endParaRPr lang="en-US"/>
          </a:p>
        </p:txBody>
      </p:sp>
      <p:sp>
        <p:nvSpPr>
          <p:cNvPr id="6" name="Slide Number Placeholder 5"/>
          <p:cNvSpPr>
            <a:spLocks noGrp="1"/>
          </p:cNvSpPr>
          <p:nvPr>
            <p:ph type="sldNum" sz="quarter" idx="12"/>
          </p:nvPr>
        </p:nvSpPr>
        <p:spPr/>
        <p:txBody>
          <a:bodyPr/>
          <a:lstStyle/>
          <a:p>
            <a:fld id="{83CAC060-8331-7047-9A01-42B2A5C365F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10/24/15</a:t>
            </a:r>
            <a:endParaRPr lang="en-US"/>
          </a:p>
        </p:txBody>
      </p:sp>
      <p:sp>
        <p:nvSpPr>
          <p:cNvPr id="5" name="Footer Placeholder 4"/>
          <p:cNvSpPr>
            <a:spLocks noGrp="1"/>
          </p:cNvSpPr>
          <p:nvPr>
            <p:ph type="ftr" sz="quarter" idx="11"/>
          </p:nvPr>
        </p:nvSpPr>
        <p:spPr/>
        <p:txBody>
          <a:bodyPr/>
          <a:lstStyle/>
          <a:p>
            <a:r>
              <a:rPr lang="en-US" smtClean="0"/>
              <a:t>Matthew Evans</a:t>
            </a:r>
            <a:endParaRPr lang="en-US"/>
          </a:p>
        </p:txBody>
      </p:sp>
      <p:sp>
        <p:nvSpPr>
          <p:cNvPr id="6" name="Slide Number Placeholder 5"/>
          <p:cNvSpPr>
            <a:spLocks noGrp="1"/>
          </p:cNvSpPr>
          <p:nvPr>
            <p:ph type="sldNum" sz="quarter" idx="12"/>
          </p:nvPr>
        </p:nvSpPr>
        <p:spPr/>
        <p:txBody>
          <a:bodyPr/>
          <a:lstStyle/>
          <a:p>
            <a:fld id="{83CAC060-8331-7047-9A01-42B2A5C365F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10/24/15</a:t>
            </a:r>
            <a:endParaRPr lang="en-US"/>
          </a:p>
        </p:txBody>
      </p:sp>
      <p:sp>
        <p:nvSpPr>
          <p:cNvPr id="5" name="Footer Placeholder 4"/>
          <p:cNvSpPr>
            <a:spLocks noGrp="1"/>
          </p:cNvSpPr>
          <p:nvPr>
            <p:ph type="ftr" sz="quarter" idx="11"/>
          </p:nvPr>
        </p:nvSpPr>
        <p:spPr/>
        <p:txBody>
          <a:bodyPr/>
          <a:lstStyle/>
          <a:p>
            <a:r>
              <a:rPr lang="en-US" smtClean="0"/>
              <a:t>Matthew Evans</a:t>
            </a:r>
            <a:endParaRPr lang="en-US"/>
          </a:p>
        </p:txBody>
      </p:sp>
      <p:sp>
        <p:nvSpPr>
          <p:cNvPr id="6" name="Slide Number Placeholder 5"/>
          <p:cNvSpPr>
            <a:spLocks noGrp="1"/>
          </p:cNvSpPr>
          <p:nvPr>
            <p:ph type="sldNum" sz="quarter" idx="12"/>
          </p:nvPr>
        </p:nvSpPr>
        <p:spPr/>
        <p:txBody>
          <a:bodyPr/>
          <a:lstStyle/>
          <a:p>
            <a:fld id="{83CAC060-8331-7047-9A01-42B2A5C365F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10/24/15</a:t>
            </a:r>
            <a:endParaRPr lang="en-US"/>
          </a:p>
        </p:txBody>
      </p:sp>
      <p:sp>
        <p:nvSpPr>
          <p:cNvPr id="6" name="Footer Placeholder 5"/>
          <p:cNvSpPr>
            <a:spLocks noGrp="1"/>
          </p:cNvSpPr>
          <p:nvPr>
            <p:ph type="ftr" sz="quarter" idx="11"/>
          </p:nvPr>
        </p:nvSpPr>
        <p:spPr/>
        <p:txBody>
          <a:bodyPr/>
          <a:lstStyle/>
          <a:p>
            <a:r>
              <a:rPr lang="en-US" smtClean="0"/>
              <a:t>Matthew Evans</a:t>
            </a:r>
            <a:endParaRPr lang="en-US"/>
          </a:p>
        </p:txBody>
      </p:sp>
      <p:sp>
        <p:nvSpPr>
          <p:cNvPr id="7" name="Slide Number Placeholder 6"/>
          <p:cNvSpPr>
            <a:spLocks noGrp="1"/>
          </p:cNvSpPr>
          <p:nvPr>
            <p:ph type="sldNum" sz="quarter" idx="12"/>
          </p:nvPr>
        </p:nvSpPr>
        <p:spPr/>
        <p:txBody>
          <a:bodyPr/>
          <a:lstStyle/>
          <a:p>
            <a:fld id="{83CAC060-8331-7047-9A01-42B2A5C365FA}" type="slidenum">
              <a:rPr lang="en-US" smtClean="0"/>
              <a:t>‹#›</a:t>
            </a:fld>
            <a:endParaRPr lang="en-US"/>
          </a:p>
        </p:txBody>
      </p:sp>
      <p:sp>
        <p:nvSpPr>
          <p:cNvPr id="9" name="Title 8"/>
          <p:cNvSpPr>
            <a:spLocks noGrp="1"/>
          </p:cNvSpPr>
          <p:nvPr>
            <p:ph type="title"/>
          </p:nvPr>
        </p:nvSpPr>
        <p:spPr>
          <a:xfrm>
            <a:off x="914400" y="1544715"/>
            <a:ext cx="7315200" cy="1154097"/>
          </a:xfrm>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r>
              <a:rPr lang="en-US" smtClean="0"/>
              <a:t>10/24/15</a:t>
            </a:r>
            <a:endParaRPr lang="en-US"/>
          </a:p>
        </p:txBody>
      </p:sp>
      <p:sp>
        <p:nvSpPr>
          <p:cNvPr id="8" name="Footer Placeholder 7"/>
          <p:cNvSpPr>
            <a:spLocks noGrp="1"/>
          </p:cNvSpPr>
          <p:nvPr>
            <p:ph type="ftr" sz="quarter" idx="11"/>
          </p:nvPr>
        </p:nvSpPr>
        <p:spPr/>
        <p:txBody>
          <a:bodyPr/>
          <a:lstStyle/>
          <a:p>
            <a:r>
              <a:rPr lang="en-US" smtClean="0"/>
              <a:t>Matthew Evans</a:t>
            </a:r>
            <a:endParaRPr lang="en-US"/>
          </a:p>
        </p:txBody>
      </p:sp>
      <p:sp>
        <p:nvSpPr>
          <p:cNvPr id="9" name="Slide Number Placeholder 8"/>
          <p:cNvSpPr>
            <a:spLocks noGrp="1"/>
          </p:cNvSpPr>
          <p:nvPr>
            <p:ph type="sldNum" sz="quarter" idx="12"/>
          </p:nvPr>
        </p:nvSpPr>
        <p:spPr/>
        <p:txBody>
          <a:bodyPr/>
          <a:lstStyle/>
          <a:p>
            <a:fld id="{83CAC060-8331-7047-9A01-42B2A5C365FA}" type="slidenum">
              <a:rPr lang="en-US" smtClean="0"/>
              <a:t>‹#›</a:t>
            </a:fld>
            <a:endParaRPr lang="en-US"/>
          </a:p>
        </p:txBody>
      </p:sp>
      <p:sp>
        <p:nvSpPr>
          <p:cNvPr id="10" name="Title 9"/>
          <p:cNvSpPr>
            <a:spLocks noGrp="1"/>
          </p:cNvSpPr>
          <p:nvPr>
            <p:ph type="title"/>
          </p:nvPr>
        </p:nvSpPr>
        <p:spPr>
          <a:xfrm>
            <a:off x="914400" y="1544715"/>
            <a:ext cx="73152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10/24/15</a:t>
            </a:r>
            <a:endParaRPr lang="en-US"/>
          </a:p>
        </p:txBody>
      </p:sp>
      <p:sp>
        <p:nvSpPr>
          <p:cNvPr id="4" name="Footer Placeholder 3"/>
          <p:cNvSpPr>
            <a:spLocks noGrp="1"/>
          </p:cNvSpPr>
          <p:nvPr>
            <p:ph type="ftr" sz="quarter" idx="11"/>
          </p:nvPr>
        </p:nvSpPr>
        <p:spPr/>
        <p:txBody>
          <a:bodyPr/>
          <a:lstStyle/>
          <a:p>
            <a:r>
              <a:rPr lang="en-US" smtClean="0"/>
              <a:t>Matthew Evans</a:t>
            </a:r>
            <a:endParaRPr lang="en-US"/>
          </a:p>
        </p:txBody>
      </p:sp>
      <p:sp>
        <p:nvSpPr>
          <p:cNvPr id="5" name="Slide Number Placeholder 4"/>
          <p:cNvSpPr>
            <a:spLocks noGrp="1"/>
          </p:cNvSpPr>
          <p:nvPr>
            <p:ph type="sldNum" sz="quarter" idx="12"/>
          </p:nvPr>
        </p:nvSpPr>
        <p:spPr/>
        <p:txBody>
          <a:bodyPr/>
          <a:lstStyle/>
          <a:p>
            <a:fld id="{83CAC060-8331-7047-9A01-42B2A5C365F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10/24/15</a:t>
            </a:r>
            <a:endParaRPr lang="en-US"/>
          </a:p>
        </p:txBody>
      </p:sp>
      <p:sp>
        <p:nvSpPr>
          <p:cNvPr id="3" name="Footer Placeholder 2"/>
          <p:cNvSpPr>
            <a:spLocks noGrp="1"/>
          </p:cNvSpPr>
          <p:nvPr>
            <p:ph type="ftr" sz="quarter" idx="11"/>
          </p:nvPr>
        </p:nvSpPr>
        <p:spPr/>
        <p:txBody>
          <a:bodyPr/>
          <a:lstStyle/>
          <a:p>
            <a:r>
              <a:rPr lang="en-US" smtClean="0"/>
              <a:t>Matthew Evans</a:t>
            </a:r>
            <a:endParaRPr lang="en-US"/>
          </a:p>
        </p:txBody>
      </p:sp>
      <p:sp>
        <p:nvSpPr>
          <p:cNvPr id="4" name="Slide Number Placeholder 3"/>
          <p:cNvSpPr>
            <a:spLocks noGrp="1"/>
          </p:cNvSpPr>
          <p:nvPr>
            <p:ph type="sldNum" sz="quarter" idx="12"/>
          </p:nvPr>
        </p:nvSpPr>
        <p:spPr/>
        <p:txBody>
          <a:bodyPr/>
          <a:lstStyle/>
          <a:p>
            <a:fld id="{83CAC060-8331-7047-9A01-42B2A5C365F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10/24/15</a:t>
            </a:r>
            <a:endParaRPr lang="en-US"/>
          </a:p>
        </p:txBody>
      </p:sp>
      <p:sp>
        <p:nvSpPr>
          <p:cNvPr id="6" name="Footer Placeholder 5"/>
          <p:cNvSpPr>
            <a:spLocks noGrp="1"/>
          </p:cNvSpPr>
          <p:nvPr>
            <p:ph type="ftr" sz="quarter" idx="11"/>
          </p:nvPr>
        </p:nvSpPr>
        <p:spPr/>
        <p:txBody>
          <a:bodyPr/>
          <a:lstStyle/>
          <a:p>
            <a:r>
              <a:rPr lang="en-US" smtClean="0"/>
              <a:t>Matthew Evans</a:t>
            </a:r>
            <a:endParaRPr lang="en-US"/>
          </a:p>
        </p:txBody>
      </p:sp>
      <p:sp>
        <p:nvSpPr>
          <p:cNvPr id="7" name="Slide Number Placeholder 6"/>
          <p:cNvSpPr>
            <a:spLocks noGrp="1"/>
          </p:cNvSpPr>
          <p:nvPr>
            <p:ph type="sldNum" sz="quarter" idx="12"/>
          </p:nvPr>
        </p:nvSpPr>
        <p:spPr/>
        <p:txBody>
          <a:bodyPr/>
          <a:lstStyle/>
          <a:p>
            <a:fld id="{83CAC060-8331-7047-9A01-42B2A5C365F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10/24/15</a:t>
            </a:r>
            <a:endParaRPr lang="en-US"/>
          </a:p>
        </p:txBody>
      </p:sp>
      <p:sp>
        <p:nvSpPr>
          <p:cNvPr id="6" name="Footer Placeholder 5"/>
          <p:cNvSpPr>
            <a:spLocks noGrp="1"/>
          </p:cNvSpPr>
          <p:nvPr>
            <p:ph type="ftr" sz="quarter" idx="11"/>
          </p:nvPr>
        </p:nvSpPr>
        <p:spPr/>
        <p:txBody>
          <a:bodyPr/>
          <a:lstStyle/>
          <a:p>
            <a:r>
              <a:rPr lang="en-US" smtClean="0"/>
              <a:t>Matthew Evans</a:t>
            </a:r>
            <a:endParaRPr lang="en-US"/>
          </a:p>
        </p:txBody>
      </p:sp>
      <p:sp>
        <p:nvSpPr>
          <p:cNvPr id="7" name="Slide Number Placeholder 6"/>
          <p:cNvSpPr>
            <a:spLocks noGrp="1"/>
          </p:cNvSpPr>
          <p:nvPr>
            <p:ph type="sldNum" sz="quarter" idx="12"/>
          </p:nvPr>
        </p:nvSpPr>
        <p:spPr/>
        <p:txBody>
          <a:bodyPr/>
          <a:lstStyle/>
          <a:p>
            <a:fld id="{83CAC060-8331-7047-9A01-42B2A5C365F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7941909" y="304741"/>
            <a:ext cx="1189132" cy="297918"/>
          </a:xfrm>
          <a:prstGeom prst="rect">
            <a:avLst/>
          </a:prstGeom>
        </p:spPr>
        <p:txBody>
          <a:bodyPr vert="horz" lIns="91440" tIns="45720" rIns="91440" bIns="45720" rtlCol="0" anchor="ctr"/>
          <a:lstStyle>
            <a:lvl1pPr algn="r">
              <a:defRPr sz="1200">
                <a:solidFill>
                  <a:schemeClr val="tx1">
                    <a:alpha val="50000"/>
                  </a:schemeClr>
                </a:solidFill>
              </a:defRPr>
            </a:lvl1pPr>
          </a:lstStyle>
          <a:p>
            <a:r>
              <a:rPr lang="en-US" smtClean="0"/>
              <a:t>10/24/15</a:t>
            </a:r>
            <a:endParaRPr lang="en-US"/>
          </a:p>
        </p:txBody>
      </p:sp>
      <p:sp>
        <p:nvSpPr>
          <p:cNvPr id="6" name="Slide Number Placeholder 5"/>
          <p:cNvSpPr>
            <a:spLocks noGrp="1"/>
          </p:cNvSpPr>
          <p:nvPr>
            <p:ph type="sldNum" sz="quarter" idx="4"/>
          </p:nvPr>
        </p:nvSpPr>
        <p:spPr>
          <a:xfrm>
            <a:off x="8189838" y="725646"/>
            <a:ext cx="941203" cy="301752"/>
          </a:xfrm>
          <a:prstGeom prst="rect">
            <a:avLst/>
          </a:prstGeom>
        </p:spPr>
        <p:txBody>
          <a:bodyPr vert="horz" lIns="91440" tIns="45720" rIns="91440" bIns="45720" rtlCol="0" anchor="ctr"/>
          <a:lstStyle>
            <a:lvl1pPr algn="r">
              <a:defRPr sz="1200">
                <a:solidFill>
                  <a:schemeClr val="tx1"/>
                </a:solidFill>
              </a:defRPr>
            </a:lvl1pPr>
          </a:lstStyle>
          <a:p>
            <a:fld id="{83CAC060-8331-7047-9A01-42B2A5C365FA}" type="slidenum">
              <a:rPr lang="en-US" smtClean="0"/>
              <a:t>‹#›</a:t>
            </a:fld>
            <a:endParaRPr lang="en-US"/>
          </a:p>
        </p:txBody>
      </p:sp>
      <p:sp>
        <p:nvSpPr>
          <p:cNvPr id="5" name="Footer Placeholder 4"/>
          <p:cNvSpPr>
            <a:spLocks noGrp="1"/>
          </p:cNvSpPr>
          <p:nvPr>
            <p:ph type="ftr" sz="quarter" idx="3"/>
          </p:nvPr>
        </p:nvSpPr>
        <p:spPr>
          <a:xfrm>
            <a:off x="7492971" y="115665"/>
            <a:ext cx="1626996" cy="279666"/>
          </a:xfrm>
          <a:prstGeom prst="rect">
            <a:avLst/>
          </a:prstGeom>
        </p:spPr>
        <p:txBody>
          <a:bodyPr vert="horz" lIns="91440" tIns="0" rIns="91440" bIns="45720" rtlCol="0" anchor="t"/>
          <a:lstStyle>
            <a:lvl1pPr algn="r">
              <a:defRPr sz="1000">
                <a:solidFill>
                  <a:schemeClr val="tx1"/>
                </a:solidFill>
              </a:defRPr>
            </a:lvl1pPr>
          </a:lstStyle>
          <a:p>
            <a:r>
              <a:rPr lang="en-US" smtClean="0"/>
              <a:t>Matthew Evans</a:t>
            </a:r>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hyperlink" Target="https://dcc.ligo.org/LIGO-G1400847" TargetMode="External"/><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hyperlink" Target="https://dcc.ligo.org/LIGO-G1400847" TargetMode="External"/><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emf"/><Relationship Id="rId5" Type="http://schemas.openxmlformats.org/officeDocument/2006/relationships/image" Target="../media/image11.emf"/><Relationship Id="rId6" Type="http://schemas.openxmlformats.org/officeDocument/2006/relationships/image" Target="../media/image12.emf"/><Relationship Id="rId7" Type="http://schemas.openxmlformats.org/officeDocument/2006/relationships/image" Target="../media/image13.emf"/><Relationship Id="rId8"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emf"/><Relationship Id="rId6" Type="http://schemas.openxmlformats.org/officeDocument/2006/relationships/image" Target="../media/image18.emf"/><Relationship Id="rId7" Type="http://schemas.openxmlformats.org/officeDocument/2006/relationships/image" Target="../media/image9.png"/><Relationship Id="rId8"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0.emf"/><Relationship Id="rId5" Type="http://schemas.openxmlformats.org/officeDocument/2006/relationships/image" Target="../media/image21.emf"/><Relationship Id="rId6" Type="http://schemas.openxmlformats.org/officeDocument/2006/relationships/image" Target="../media/image22.emf"/><Relationship Id="rId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4" Type="http://schemas.microsoft.com/office/2007/relationships/hdphoto" Target="../media/hdphoto1.wdp"/><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microsoft.com/office/2007/relationships/hdphoto" Target="../media/hdphoto2.wdp"/><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microsoft.com/office/2007/relationships/hdphoto" Target="../media/hdphoto2.wdp"/><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microsoft.com/office/2007/relationships/hdphoto" Target="../media/hdphoto2.wdp"/><Relationship Id="rId8" Type="http://schemas.openxmlformats.org/officeDocument/2006/relationships/image" Target="../media/image31.png"/><Relationship Id="rId9"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microsoft.com/office/2007/relationships/hdphoto" Target="../media/hdphoto2.wdp"/><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microsoft.com/office/2007/relationships/hdphoto" Target="../media/hdphoto2.wdp"/><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microsoft.com/office/2007/relationships/hdphoto" Target="../media/hdphoto2.wdp"/><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1" Type="http://schemas.openxmlformats.org/officeDocument/2006/relationships/hyperlink" Target="https://alog.ligo-la.caltech.edu/EVNT/index.php?callRep=11414" TargetMode="External"/><Relationship Id="rId12" Type="http://schemas.openxmlformats.org/officeDocument/2006/relationships/hyperlink" Target="https://alog.ligo-la.caltech.edu/EVNT/index.php?callRep=11335" TargetMode="External"/><Relationship Id="rId13" Type="http://schemas.openxmlformats.org/officeDocument/2006/relationships/hyperlink" Target="https://alog.ligo-la.caltech.edu/EVNT/index.php?callRep=11330" TargetMode="External"/><Relationship Id="rId14" Type="http://schemas.openxmlformats.org/officeDocument/2006/relationships/hyperlink" Target="https://dcc.ligo.org/LIGO-T1500514" TargetMode="External"/><Relationship Id="rId15" Type="http://schemas.openxmlformats.org/officeDocument/2006/relationships/hyperlink" Target="https://dcc.ligo.org/LIGO-L1500138" TargetMode="External"/><Relationship Id="rId16" Type="http://schemas.openxmlformats.org/officeDocument/2006/relationships/hyperlink" Target="https://dcc.ligo.org/LIGO-L1500139" TargetMode="External"/><Relationship Id="rId17" Type="http://schemas.openxmlformats.org/officeDocument/2006/relationships/hyperlink" Target="https://alog.ligo-la.caltech.edu/EVNT/index.php?callRep=11382" TargetMode="External"/><Relationship Id="rId18" Type="http://schemas.openxmlformats.org/officeDocument/2006/relationships/hyperlink" Target="https://alog.ligo-la.caltech.edu/EVNT/index.php?callRep=11432" TargetMode="External"/><Relationship Id="rId1" Type="http://schemas.openxmlformats.org/officeDocument/2006/relationships/slideLayout" Target="../slideLayouts/slideLayout2.xml"/><Relationship Id="rId2" Type="http://schemas.openxmlformats.org/officeDocument/2006/relationships/hyperlink" Target="https://alog.ligo-la.caltech.edu/EVNT/index.php?callRep=11383" TargetMode="External"/><Relationship Id="rId3" Type="http://schemas.openxmlformats.org/officeDocument/2006/relationships/hyperlink" Target="https://alog.ligo-la.caltech.edu/EVNT/index.php?callRep=11376" TargetMode="External"/><Relationship Id="rId4" Type="http://schemas.openxmlformats.org/officeDocument/2006/relationships/hyperlink" Target="https://alog.ligo-la.caltech.edu/EVNT/index.php?callRep=11325" TargetMode="External"/><Relationship Id="rId5" Type="http://schemas.openxmlformats.org/officeDocument/2006/relationships/hyperlink" Target="https://dcc.ligo.org/LIGO-T1500536" TargetMode="External"/><Relationship Id="rId6" Type="http://schemas.openxmlformats.org/officeDocument/2006/relationships/hyperlink" Target="https://dcc.ligo.org/LIGO-T1500541" TargetMode="External"/><Relationship Id="rId7" Type="http://schemas.openxmlformats.org/officeDocument/2006/relationships/hyperlink" Target="https://dcc.ligo.org/T1500544" TargetMode="External"/><Relationship Id="rId8" Type="http://schemas.openxmlformats.org/officeDocument/2006/relationships/hyperlink" Target="https://alog.ligo-la.caltech.edu/EVNT/index.php?callRep=11253" TargetMode="External"/><Relationship Id="rId9" Type="http://schemas.openxmlformats.org/officeDocument/2006/relationships/hyperlink" Target="https://alog.ligo-la.caltech.edu/EVNT/index.php?callRep=11288" TargetMode="External"/><Relationship Id="rId10" Type="http://schemas.openxmlformats.org/officeDocument/2006/relationships/hyperlink" Target="https://alog.ligo-la.caltech.edu/EVNT/index.php?callRep=11267"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cc.ligo.org/LIGO-G140084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86149"/>
            <a:ext cx="8077200" cy="1673352"/>
          </a:xfrm>
        </p:spPr>
        <p:txBody>
          <a:bodyPr/>
          <a:lstStyle/>
          <a:p>
            <a:r>
              <a:rPr lang="en-US" dirty="0" smtClean="0"/>
              <a:t>How we know GW150914</a:t>
            </a:r>
            <a:br>
              <a:rPr lang="en-US" dirty="0" smtClean="0"/>
            </a:br>
            <a:r>
              <a:rPr lang="en-US" dirty="0" smtClean="0"/>
              <a:t>was NOT an injection</a:t>
            </a:r>
            <a:endParaRPr lang="en-US" dirty="0"/>
          </a:p>
        </p:txBody>
      </p:sp>
      <p:sp>
        <p:nvSpPr>
          <p:cNvPr id="4" name="Subtitle 3"/>
          <p:cNvSpPr>
            <a:spLocks noGrp="1"/>
          </p:cNvSpPr>
          <p:nvPr>
            <p:ph type="subTitle" idx="1"/>
          </p:nvPr>
        </p:nvSpPr>
        <p:spPr>
          <a:xfrm>
            <a:off x="914400" y="5166530"/>
            <a:ext cx="7315200" cy="1283022"/>
          </a:xfrm>
        </p:spPr>
        <p:txBody>
          <a:bodyPr>
            <a:normAutofit/>
          </a:bodyPr>
          <a:lstStyle/>
          <a:p>
            <a:r>
              <a:rPr lang="en-US" dirty="0" smtClean="0"/>
              <a:t>Is GW150914 too perfect to be real?</a:t>
            </a:r>
          </a:p>
          <a:p>
            <a:endParaRPr lang="en-US" dirty="0"/>
          </a:p>
          <a:p>
            <a:r>
              <a:rPr lang="en-US" dirty="0" smtClean="0"/>
              <a:t>(a collection of work and ideas of many, many people)</a:t>
            </a:r>
            <a:endParaRPr lang="en-US" dirty="0"/>
          </a:p>
        </p:txBody>
      </p:sp>
    </p:spTree>
    <p:extLst>
      <p:ext uri="{BB962C8B-B14F-4D97-AF65-F5344CB8AC3E}">
        <p14:creationId xmlns:p14="http://schemas.microsoft.com/office/powerpoint/2010/main" val="23494750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9535"/>
            <a:ext cx="7315200" cy="1154097"/>
          </a:xfrm>
        </p:spPr>
        <p:txBody>
          <a:bodyPr/>
          <a:lstStyle/>
          <a:p>
            <a:r>
              <a:rPr lang="en-US" dirty="0" smtClean="0"/>
              <a:t>Frame Spoofing???</a:t>
            </a:r>
            <a:endParaRPr lang="en-US" dirty="0"/>
          </a:p>
        </p:txBody>
      </p:sp>
      <p:pic>
        <p:nvPicPr>
          <p:cNvPr id="21" name="Picture 20"/>
          <p:cNvPicPr>
            <a:picLocks noChangeAspect="1"/>
          </p:cNvPicPr>
          <p:nvPr/>
        </p:nvPicPr>
        <p:blipFill>
          <a:blip r:embed="rId2"/>
          <a:stretch>
            <a:fillRect/>
          </a:stretch>
        </p:blipFill>
        <p:spPr>
          <a:xfrm>
            <a:off x="513388" y="1961869"/>
            <a:ext cx="4965669" cy="4665856"/>
          </a:xfrm>
          <a:prstGeom prst="rect">
            <a:avLst/>
          </a:prstGeom>
        </p:spPr>
      </p:pic>
      <p:sp>
        <p:nvSpPr>
          <p:cNvPr id="24" name="TextBox 23"/>
          <p:cNvSpPr txBox="1"/>
          <p:nvPr/>
        </p:nvSpPr>
        <p:spPr>
          <a:xfrm>
            <a:off x="786000" y="1592537"/>
            <a:ext cx="3340188" cy="369332"/>
          </a:xfrm>
          <a:prstGeom prst="rect">
            <a:avLst/>
          </a:prstGeom>
          <a:noFill/>
        </p:spPr>
        <p:txBody>
          <a:bodyPr wrap="square" rtlCol="0">
            <a:spAutoFit/>
          </a:bodyPr>
          <a:lstStyle/>
          <a:p>
            <a:r>
              <a:rPr lang="en-US" dirty="0" smtClean="0"/>
              <a:t>Data Storage</a:t>
            </a:r>
            <a:endParaRPr lang="en-US" dirty="0"/>
          </a:p>
        </p:txBody>
      </p:sp>
      <p:pic>
        <p:nvPicPr>
          <p:cNvPr id="17" name="Picture 16"/>
          <p:cNvPicPr>
            <a:picLocks noChangeAspect="1"/>
          </p:cNvPicPr>
          <p:nvPr/>
        </p:nvPicPr>
        <p:blipFill rotWithShape="1">
          <a:blip r:embed="rId3"/>
          <a:srcRect b="12645"/>
          <a:stretch/>
        </p:blipFill>
        <p:spPr>
          <a:xfrm>
            <a:off x="5154604" y="5024754"/>
            <a:ext cx="3526697" cy="1719054"/>
          </a:xfrm>
          <a:prstGeom prst="rect">
            <a:avLst/>
          </a:prstGeom>
        </p:spPr>
      </p:pic>
      <p:sp>
        <p:nvSpPr>
          <p:cNvPr id="30" name="TextBox 29"/>
          <p:cNvSpPr txBox="1"/>
          <p:nvPr/>
        </p:nvSpPr>
        <p:spPr>
          <a:xfrm rot="20495673">
            <a:off x="6177399" y="5674359"/>
            <a:ext cx="1448076" cy="369332"/>
          </a:xfrm>
          <a:prstGeom prst="rect">
            <a:avLst/>
          </a:prstGeom>
          <a:noFill/>
        </p:spPr>
        <p:txBody>
          <a:bodyPr wrap="square" rtlCol="0">
            <a:spAutoFit/>
          </a:bodyPr>
          <a:lstStyle/>
          <a:p>
            <a:r>
              <a:rPr lang="en-US" dirty="0" smtClean="0"/>
              <a:t>Hacker???</a:t>
            </a:r>
            <a:endParaRPr lang="en-US" dirty="0"/>
          </a:p>
        </p:txBody>
      </p:sp>
      <p:pic>
        <p:nvPicPr>
          <p:cNvPr id="3" name="Picture 2"/>
          <p:cNvPicPr>
            <a:picLocks noChangeAspect="1"/>
          </p:cNvPicPr>
          <p:nvPr/>
        </p:nvPicPr>
        <p:blipFill>
          <a:blip r:embed="rId4"/>
          <a:stretch>
            <a:fillRect/>
          </a:stretch>
        </p:blipFill>
        <p:spPr>
          <a:xfrm>
            <a:off x="665030" y="2579136"/>
            <a:ext cx="4676569" cy="3518514"/>
          </a:xfrm>
          <a:prstGeom prst="rect">
            <a:avLst/>
          </a:prstGeom>
        </p:spPr>
      </p:pic>
      <p:sp>
        <p:nvSpPr>
          <p:cNvPr id="9" name="Striped Right Arrow 8"/>
          <p:cNvSpPr/>
          <p:nvPr/>
        </p:nvSpPr>
        <p:spPr>
          <a:xfrm>
            <a:off x="66838" y="3511380"/>
            <a:ext cx="771403" cy="605163"/>
          </a:xfrm>
          <a:prstGeom prst="striped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 name="TextBox 3"/>
          <p:cNvSpPr txBox="1"/>
          <p:nvPr/>
        </p:nvSpPr>
        <p:spPr>
          <a:xfrm>
            <a:off x="5614510" y="1454196"/>
            <a:ext cx="3327116" cy="3046988"/>
          </a:xfrm>
          <a:prstGeom prst="rect">
            <a:avLst/>
          </a:prstGeom>
          <a:noFill/>
        </p:spPr>
        <p:txBody>
          <a:bodyPr wrap="square" rtlCol="0">
            <a:spAutoFit/>
          </a:bodyPr>
          <a:lstStyle/>
          <a:p>
            <a:r>
              <a:rPr lang="en-US" sz="1600" dirty="0" smtClean="0"/>
              <a:t>The data goes from CDS to 3 separate systems, 2 for redundant storage and 1 for distribution.  Checksums are quickly generated, and data is cross checked.</a:t>
            </a:r>
          </a:p>
          <a:p>
            <a:endParaRPr lang="en-US" sz="1600" dirty="0"/>
          </a:p>
          <a:p>
            <a:r>
              <a:rPr lang="en-US" sz="1600" dirty="0" smtClean="0"/>
              <a:t>Frame spoofing would have to be done simultaneously on multiple servers at LHO, LLO and CIT.  All traces of activity, including remotely stored log files, would need to be erased.</a:t>
            </a:r>
          </a:p>
        </p:txBody>
      </p:sp>
      <p:sp>
        <p:nvSpPr>
          <p:cNvPr id="6" name="Donut 5"/>
          <p:cNvSpPr/>
          <p:nvPr/>
        </p:nvSpPr>
        <p:spPr>
          <a:xfrm>
            <a:off x="1945768" y="3154059"/>
            <a:ext cx="727807" cy="684933"/>
          </a:xfrm>
          <a:prstGeom prst="donut">
            <a:avLst>
              <a:gd name="adj" fmla="val 499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15" name="Donut 14"/>
          <p:cNvSpPr/>
          <p:nvPr/>
        </p:nvSpPr>
        <p:spPr>
          <a:xfrm>
            <a:off x="1953193" y="3693487"/>
            <a:ext cx="727807" cy="684933"/>
          </a:xfrm>
          <a:prstGeom prst="donut">
            <a:avLst>
              <a:gd name="adj" fmla="val 499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16" name="Donut 15"/>
          <p:cNvSpPr/>
          <p:nvPr/>
        </p:nvSpPr>
        <p:spPr>
          <a:xfrm>
            <a:off x="2666146" y="4116543"/>
            <a:ext cx="727807" cy="684933"/>
          </a:xfrm>
          <a:prstGeom prst="donut">
            <a:avLst>
              <a:gd name="adj" fmla="val 499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18" name="Donut 17"/>
          <p:cNvSpPr/>
          <p:nvPr/>
        </p:nvSpPr>
        <p:spPr>
          <a:xfrm>
            <a:off x="1986765" y="5180671"/>
            <a:ext cx="727807" cy="684933"/>
          </a:xfrm>
          <a:prstGeom prst="donut">
            <a:avLst>
              <a:gd name="adj" fmla="val 499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19" name="Donut 18"/>
          <p:cNvSpPr/>
          <p:nvPr/>
        </p:nvSpPr>
        <p:spPr>
          <a:xfrm>
            <a:off x="4300306" y="4131397"/>
            <a:ext cx="727807" cy="684933"/>
          </a:xfrm>
          <a:prstGeom prst="donut">
            <a:avLst>
              <a:gd name="adj" fmla="val 499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5" name="Date Placeholder 4"/>
          <p:cNvSpPr>
            <a:spLocks noGrp="1"/>
          </p:cNvSpPr>
          <p:nvPr>
            <p:ph type="dt" sz="half" idx="10"/>
          </p:nvPr>
        </p:nvSpPr>
        <p:spPr/>
        <p:txBody>
          <a:bodyPr/>
          <a:lstStyle/>
          <a:p>
            <a:r>
              <a:rPr lang="en-US" smtClean="0"/>
              <a:t>10/24/15</a:t>
            </a:r>
            <a:endParaRPr lang="en-US"/>
          </a:p>
        </p:txBody>
      </p:sp>
      <p:sp>
        <p:nvSpPr>
          <p:cNvPr id="7" name="Footer Placeholder 6"/>
          <p:cNvSpPr>
            <a:spLocks noGrp="1"/>
          </p:cNvSpPr>
          <p:nvPr>
            <p:ph type="ftr" sz="quarter" idx="11"/>
          </p:nvPr>
        </p:nvSpPr>
        <p:spPr/>
        <p:txBody>
          <a:bodyPr/>
          <a:lstStyle/>
          <a:p>
            <a:r>
              <a:rPr lang="en-US" smtClean="0"/>
              <a:t>Matthew Evans</a:t>
            </a:r>
            <a:endParaRPr lang="en-US"/>
          </a:p>
        </p:txBody>
      </p:sp>
      <p:sp>
        <p:nvSpPr>
          <p:cNvPr id="8" name="Slide Number Placeholder 7"/>
          <p:cNvSpPr>
            <a:spLocks noGrp="1"/>
          </p:cNvSpPr>
          <p:nvPr>
            <p:ph type="sldNum" sz="quarter" idx="12"/>
          </p:nvPr>
        </p:nvSpPr>
        <p:spPr/>
        <p:txBody>
          <a:bodyPr/>
          <a:lstStyle/>
          <a:p>
            <a:fld id="{83CAC060-8331-7047-9A01-42B2A5C365FA}" type="slidenum">
              <a:rPr lang="en-US" smtClean="0"/>
              <a:t>10</a:t>
            </a:fld>
            <a:endParaRPr lang="en-US"/>
          </a:p>
        </p:txBody>
      </p:sp>
      <p:sp>
        <p:nvSpPr>
          <p:cNvPr id="20" name="TextBox 19"/>
          <p:cNvSpPr txBox="1"/>
          <p:nvPr/>
        </p:nvSpPr>
        <p:spPr>
          <a:xfrm>
            <a:off x="4078738" y="5749397"/>
            <a:ext cx="1262861" cy="369332"/>
          </a:xfrm>
          <a:prstGeom prst="rect">
            <a:avLst/>
          </a:prstGeom>
          <a:noFill/>
        </p:spPr>
        <p:txBody>
          <a:bodyPr wrap="none" rtlCol="0">
            <a:spAutoFit/>
          </a:bodyPr>
          <a:lstStyle/>
          <a:p>
            <a:r>
              <a:rPr lang="en-US" dirty="0" smtClean="0">
                <a:hlinkClick r:id="rId5"/>
              </a:rPr>
              <a:t>G1400847</a:t>
            </a:r>
            <a:endParaRPr lang="en-US" dirty="0"/>
          </a:p>
        </p:txBody>
      </p:sp>
    </p:spTree>
    <p:extLst>
      <p:ext uri="{BB962C8B-B14F-4D97-AF65-F5344CB8AC3E}">
        <p14:creationId xmlns:p14="http://schemas.microsoft.com/office/powerpoint/2010/main" val="3185679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9535"/>
            <a:ext cx="7315200" cy="1154097"/>
          </a:xfrm>
        </p:spPr>
        <p:txBody>
          <a:bodyPr>
            <a:normAutofit fontScale="90000"/>
          </a:bodyPr>
          <a:lstStyle/>
          <a:p>
            <a:r>
              <a:rPr lang="en-US" dirty="0" smtClean="0"/>
              <a:t>Frame Spoofing: a major operation due to security and redundancy.</a:t>
            </a:r>
            <a:endParaRPr lang="en-US" dirty="0"/>
          </a:p>
        </p:txBody>
      </p:sp>
      <p:pic>
        <p:nvPicPr>
          <p:cNvPr id="21" name="Picture 20"/>
          <p:cNvPicPr>
            <a:picLocks noChangeAspect="1"/>
          </p:cNvPicPr>
          <p:nvPr/>
        </p:nvPicPr>
        <p:blipFill>
          <a:blip r:embed="rId2"/>
          <a:stretch>
            <a:fillRect/>
          </a:stretch>
        </p:blipFill>
        <p:spPr>
          <a:xfrm>
            <a:off x="513388" y="1961869"/>
            <a:ext cx="4965669" cy="4665856"/>
          </a:xfrm>
          <a:prstGeom prst="rect">
            <a:avLst/>
          </a:prstGeom>
        </p:spPr>
      </p:pic>
      <p:sp>
        <p:nvSpPr>
          <p:cNvPr id="24" name="TextBox 23"/>
          <p:cNvSpPr txBox="1"/>
          <p:nvPr/>
        </p:nvSpPr>
        <p:spPr>
          <a:xfrm>
            <a:off x="786000" y="1592537"/>
            <a:ext cx="3340188" cy="369332"/>
          </a:xfrm>
          <a:prstGeom prst="rect">
            <a:avLst/>
          </a:prstGeom>
          <a:noFill/>
        </p:spPr>
        <p:txBody>
          <a:bodyPr wrap="square" rtlCol="0">
            <a:spAutoFit/>
          </a:bodyPr>
          <a:lstStyle/>
          <a:p>
            <a:r>
              <a:rPr lang="en-US" dirty="0" smtClean="0"/>
              <a:t>Data Storage</a:t>
            </a:r>
            <a:endParaRPr lang="en-US" dirty="0"/>
          </a:p>
        </p:txBody>
      </p:sp>
      <p:pic>
        <p:nvPicPr>
          <p:cNvPr id="17" name="Picture 16"/>
          <p:cNvPicPr>
            <a:picLocks noChangeAspect="1"/>
          </p:cNvPicPr>
          <p:nvPr/>
        </p:nvPicPr>
        <p:blipFill rotWithShape="1">
          <a:blip r:embed="rId3"/>
          <a:srcRect b="12645"/>
          <a:stretch/>
        </p:blipFill>
        <p:spPr>
          <a:xfrm>
            <a:off x="5154604" y="5024754"/>
            <a:ext cx="3526697" cy="1719054"/>
          </a:xfrm>
          <a:prstGeom prst="rect">
            <a:avLst/>
          </a:prstGeom>
        </p:spPr>
      </p:pic>
      <p:sp>
        <p:nvSpPr>
          <p:cNvPr id="30" name="TextBox 29"/>
          <p:cNvSpPr txBox="1"/>
          <p:nvPr/>
        </p:nvSpPr>
        <p:spPr>
          <a:xfrm rot="20495673">
            <a:off x="6177399" y="5674359"/>
            <a:ext cx="1448076" cy="369332"/>
          </a:xfrm>
          <a:prstGeom prst="rect">
            <a:avLst/>
          </a:prstGeom>
          <a:noFill/>
        </p:spPr>
        <p:txBody>
          <a:bodyPr wrap="square" rtlCol="0">
            <a:spAutoFit/>
          </a:bodyPr>
          <a:lstStyle/>
          <a:p>
            <a:r>
              <a:rPr lang="en-US" dirty="0" smtClean="0"/>
              <a:t>Hacker???</a:t>
            </a:r>
            <a:endParaRPr lang="en-US" dirty="0"/>
          </a:p>
        </p:txBody>
      </p:sp>
      <p:pic>
        <p:nvPicPr>
          <p:cNvPr id="3" name="Picture 2"/>
          <p:cNvPicPr>
            <a:picLocks noChangeAspect="1"/>
          </p:cNvPicPr>
          <p:nvPr/>
        </p:nvPicPr>
        <p:blipFill>
          <a:blip r:embed="rId4"/>
          <a:stretch>
            <a:fillRect/>
          </a:stretch>
        </p:blipFill>
        <p:spPr>
          <a:xfrm>
            <a:off x="665030" y="2579136"/>
            <a:ext cx="4676569" cy="3518514"/>
          </a:xfrm>
          <a:prstGeom prst="rect">
            <a:avLst/>
          </a:prstGeom>
        </p:spPr>
      </p:pic>
      <p:sp>
        <p:nvSpPr>
          <p:cNvPr id="9" name="Striped Right Arrow 8"/>
          <p:cNvSpPr/>
          <p:nvPr/>
        </p:nvSpPr>
        <p:spPr>
          <a:xfrm>
            <a:off x="66838" y="3511380"/>
            <a:ext cx="771403" cy="605163"/>
          </a:xfrm>
          <a:prstGeom prst="striped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 name="TextBox 3"/>
          <p:cNvSpPr txBox="1"/>
          <p:nvPr/>
        </p:nvSpPr>
        <p:spPr>
          <a:xfrm>
            <a:off x="5614510" y="2316317"/>
            <a:ext cx="3327116" cy="2554545"/>
          </a:xfrm>
          <a:prstGeom prst="rect">
            <a:avLst/>
          </a:prstGeom>
          <a:noFill/>
        </p:spPr>
        <p:txBody>
          <a:bodyPr wrap="square" rtlCol="0">
            <a:spAutoFit/>
          </a:bodyPr>
          <a:lstStyle/>
          <a:p>
            <a:r>
              <a:rPr lang="en-US" sz="1600" dirty="0" smtClean="0"/>
              <a:t>Hacking LHO, LLO and CIT and replacing all redundant copies of the data is not impossible (what is?), but that is not the end of the story…</a:t>
            </a:r>
          </a:p>
          <a:p>
            <a:endParaRPr lang="en-US" sz="1600" dirty="0" smtClean="0"/>
          </a:p>
          <a:p>
            <a:r>
              <a:rPr lang="en-US" sz="1600" dirty="0"/>
              <a:t>W</a:t>
            </a:r>
            <a:r>
              <a:rPr lang="en-US" sz="1600" dirty="0" smtClean="0"/>
              <a:t>hat exactly is “the data” that would need to be replaced?</a:t>
            </a:r>
          </a:p>
          <a:p>
            <a:endParaRPr lang="en-US" sz="1600" dirty="0"/>
          </a:p>
          <a:p>
            <a:r>
              <a:rPr lang="en-US" sz="1600" dirty="0" smtClean="0"/>
              <a:t>Just the strain channel?</a:t>
            </a:r>
            <a:endParaRPr lang="en-US" sz="1600" dirty="0"/>
          </a:p>
        </p:txBody>
      </p:sp>
      <p:sp>
        <p:nvSpPr>
          <p:cNvPr id="6" name="Donut 5"/>
          <p:cNvSpPr/>
          <p:nvPr/>
        </p:nvSpPr>
        <p:spPr>
          <a:xfrm>
            <a:off x="1945768" y="3154059"/>
            <a:ext cx="727807" cy="684933"/>
          </a:xfrm>
          <a:prstGeom prst="donut">
            <a:avLst>
              <a:gd name="adj" fmla="val 499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15" name="Donut 14"/>
          <p:cNvSpPr/>
          <p:nvPr/>
        </p:nvSpPr>
        <p:spPr>
          <a:xfrm>
            <a:off x="1953193" y="3693487"/>
            <a:ext cx="727807" cy="684933"/>
          </a:xfrm>
          <a:prstGeom prst="donut">
            <a:avLst>
              <a:gd name="adj" fmla="val 499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16" name="Donut 15"/>
          <p:cNvSpPr/>
          <p:nvPr/>
        </p:nvSpPr>
        <p:spPr>
          <a:xfrm>
            <a:off x="2666146" y="4116543"/>
            <a:ext cx="727807" cy="684933"/>
          </a:xfrm>
          <a:prstGeom prst="donut">
            <a:avLst>
              <a:gd name="adj" fmla="val 499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18" name="Donut 17"/>
          <p:cNvSpPr/>
          <p:nvPr/>
        </p:nvSpPr>
        <p:spPr>
          <a:xfrm>
            <a:off x="1986765" y="5180671"/>
            <a:ext cx="727807" cy="684933"/>
          </a:xfrm>
          <a:prstGeom prst="donut">
            <a:avLst>
              <a:gd name="adj" fmla="val 499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19" name="Donut 18"/>
          <p:cNvSpPr/>
          <p:nvPr/>
        </p:nvSpPr>
        <p:spPr>
          <a:xfrm>
            <a:off x="4300306" y="4131397"/>
            <a:ext cx="727807" cy="684933"/>
          </a:xfrm>
          <a:prstGeom prst="donut">
            <a:avLst>
              <a:gd name="adj" fmla="val 499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5" name="Date Placeholder 4"/>
          <p:cNvSpPr>
            <a:spLocks noGrp="1"/>
          </p:cNvSpPr>
          <p:nvPr>
            <p:ph type="dt" sz="half" idx="10"/>
          </p:nvPr>
        </p:nvSpPr>
        <p:spPr/>
        <p:txBody>
          <a:bodyPr/>
          <a:lstStyle/>
          <a:p>
            <a:r>
              <a:rPr lang="en-US" smtClean="0"/>
              <a:t>10/24/15</a:t>
            </a:r>
            <a:endParaRPr lang="en-US"/>
          </a:p>
        </p:txBody>
      </p:sp>
      <p:sp>
        <p:nvSpPr>
          <p:cNvPr id="7" name="Footer Placeholder 6"/>
          <p:cNvSpPr>
            <a:spLocks noGrp="1"/>
          </p:cNvSpPr>
          <p:nvPr>
            <p:ph type="ftr" sz="quarter" idx="11"/>
          </p:nvPr>
        </p:nvSpPr>
        <p:spPr/>
        <p:txBody>
          <a:bodyPr/>
          <a:lstStyle/>
          <a:p>
            <a:r>
              <a:rPr lang="en-US" smtClean="0"/>
              <a:t>Matthew Evans</a:t>
            </a:r>
            <a:endParaRPr lang="en-US"/>
          </a:p>
        </p:txBody>
      </p:sp>
      <p:sp>
        <p:nvSpPr>
          <p:cNvPr id="8" name="Slide Number Placeholder 7"/>
          <p:cNvSpPr>
            <a:spLocks noGrp="1"/>
          </p:cNvSpPr>
          <p:nvPr>
            <p:ph type="sldNum" sz="quarter" idx="12"/>
          </p:nvPr>
        </p:nvSpPr>
        <p:spPr/>
        <p:txBody>
          <a:bodyPr/>
          <a:lstStyle/>
          <a:p>
            <a:fld id="{83CAC060-8331-7047-9A01-42B2A5C365FA}" type="slidenum">
              <a:rPr lang="en-US" smtClean="0"/>
              <a:t>11</a:t>
            </a:fld>
            <a:endParaRPr lang="en-US"/>
          </a:p>
        </p:txBody>
      </p:sp>
      <p:sp>
        <p:nvSpPr>
          <p:cNvPr id="20" name="TextBox 19"/>
          <p:cNvSpPr txBox="1"/>
          <p:nvPr/>
        </p:nvSpPr>
        <p:spPr>
          <a:xfrm>
            <a:off x="4078738" y="5749397"/>
            <a:ext cx="1262861" cy="369332"/>
          </a:xfrm>
          <a:prstGeom prst="rect">
            <a:avLst/>
          </a:prstGeom>
          <a:noFill/>
        </p:spPr>
        <p:txBody>
          <a:bodyPr wrap="none" rtlCol="0">
            <a:spAutoFit/>
          </a:bodyPr>
          <a:lstStyle/>
          <a:p>
            <a:r>
              <a:rPr lang="en-US" dirty="0" smtClean="0">
                <a:hlinkClick r:id="rId5"/>
              </a:rPr>
              <a:t>G1400847</a:t>
            </a:r>
            <a:endParaRPr lang="en-US" dirty="0"/>
          </a:p>
        </p:txBody>
      </p:sp>
    </p:spTree>
    <p:extLst>
      <p:ext uri="{BB962C8B-B14F-4D97-AF65-F5344CB8AC3E}">
        <p14:creationId xmlns:p14="http://schemas.microsoft.com/office/powerpoint/2010/main" val="11299092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9535"/>
            <a:ext cx="7315200" cy="1154097"/>
          </a:xfrm>
        </p:spPr>
        <p:txBody>
          <a:bodyPr>
            <a:normAutofit fontScale="90000"/>
          </a:bodyPr>
          <a:lstStyle/>
          <a:p>
            <a:r>
              <a:rPr lang="en-US" dirty="0"/>
              <a:t>Frame </a:t>
            </a:r>
            <a:r>
              <a:rPr lang="en-US" dirty="0" smtClean="0"/>
              <a:t>Spoofing: what would need to be spoofed?</a:t>
            </a:r>
            <a:endParaRPr lang="en-US" dirty="0"/>
          </a:p>
        </p:txBody>
      </p:sp>
      <p:pic>
        <p:nvPicPr>
          <p:cNvPr id="20" name="Picture 19"/>
          <p:cNvPicPr>
            <a:picLocks noChangeAspect="1"/>
          </p:cNvPicPr>
          <p:nvPr/>
        </p:nvPicPr>
        <p:blipFill rotWithShape="1">
          <a:blip r:embed="rId2"/>
          <a:srcRect t="22220" b="31263"/>
          <a:stretch/>
        </p:blipFill>
        <p:spPr>
          <a:xfrm>
            <a:off x="335899" y="2174185"/>
            <a:ext cx="8677564" cy="4510206"/>
          </a:xfrm>
          <a:prstGeom prst="rect">
            <a:avLst/>
          </a:prstGeom>
        </p:spPr>
      </p:pic>
      <p:sp>
        <p:nvSpPr>
          <p:cNvPr id="23" name="TextBox 22"/>
          <p:cNvSpPr txBox="1"/>
          <p:nvPr/>
        </p:nvSpPr>
        <p:spPr>
          <a:xfrm>
            <a:off x="3155886" y="1752863"/>
            <a:ext cx="3173315" cy="369332"/>
          </a:xfrm>
          <a:prstGeom prst="rect">
            <a:avLst/>
          </a:prstGeom>
          <a:noFill/>
        </p:spPr>
        <p:txBody>
          <a:bodyPr wrap="none" rtlCol="0">
            <a:spAutoFit/>
          </a:bodyPr>
          <a:lstStyle/>
          <a:p>
            <a:r>
              <a:rPr lang="en-US" dirty="0" smtClean="0"/>
              <a:t>Digital Control System (CDS)</a:t>
            </a:r>
            <a:endParaRPr lang="en-US" dirty="0"/>
          </a:p>
        </p:txBody>
      </p:sp>
      <p:sp>
        <p:nvSpPr>
          <p:cNvPr id="25" name="Striped Right Arrow 24"/>
          <p:cNvSpPr/>
          <p:nvPr/>
        </p:nvSpPr>
        <p:spPr>
          <a:xfrm>
            <a:off x="49606" y="4174031"/>
            <a:ext cx="1933296" cy="623278"/>
          </a:xfrm>
          <a:prstGeom prst="strip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Analog DARM</a:t>
            </a:r>
            <a:endParaRPr lang="en-US" dirty="0"/>
          </a:p>
        </p:txBody>
      </p:sp>
      <p:sp>
        <p:nvSpPr>
          <p:cNvPr id="26" name="Striped Right Arrow 25"/>
          <p:cNvSpPr/>
          <p:nvPr/>
        </p:nvSpPr>
        <p:spPr>
          <a:xfrm>
            <a:off x="6676513" y="4174031"/>
            <a:ext cx="1969906" cy="623278"/>
          </a:xfrm>
          <a:prstGeom prst="striped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t>S</a:t>
            </a:r>
            <a:r>
              <a:rPr lang="en-US" dirty="0" smtClean="0"/>
              <a:t>train (</a:t>
            </a:r>
            <a:r>
              <a:rPr lang="en-US" dirty="0" err="1" smtClean="0"/>
              <a:t>hoft</a:t>
            </a:r>
            <a:r>
              <a:rPr lang="en-US" dirty="0" smtClean="0"/>
              <a:t>)</a:t>
            </a:r>
            <a:endParaRPr lang="en-US" dirty="0"/>
          </a:p>
        </p:txBody>
      </p:sp>
      <p:pic>
        <p:nvPicPr>
          <p:cNvPr id="8" name="Picture 7"/>
          <p:cNvPicPr>
            <a:picLocks noChangeAspect="1"/>
          </p:cNvPicPr>
          <p:nvPr/>
        </p:nvPicPr>
        <p:blipFill rotWithShape="1">
          <a:blip r:embed="rId3"/>
          <a:srcRect b="404"/>
          <a:stretch/>
        </p:blipFill>
        <p:spPr>
          <a:xfrm>
            <a:off x="6676513" y="4973289"/>
            <a:ext cx="2223628" cy="1235767"/>
          </a:xfrm>
          <a:prstGeom prst="rect">
            <a:avLst/>
          </a:prstGeom>
        </p:spPr>
      </p:pic>
      <p:sp>
        <p:nvSpPr>
          <p:cNvPr id="9" name="TextBox 8"/>
          <p:cNvSpPr txBox="1"/>
          <p:nvPr/>
        </p:nvSpPr>
        <p:spPr>
          <a:xfrm rot="20495673">
            <a:off x="7293491" y="5421839"/>
            <a:ext cx="1448076" cy="369332"/>
          </a:xfrm>
          <a:prstGeom prst="rect">
            <a:avLst/>
          </a:prstGeom>
          <a:noFill/>
        </p:spPr>
        <p:txBody>
          <a:bodyPr wrap="square" rtlCol="0">
            <a:spAutoFit/>
          </a:bodyPr>
          <a:lstStyle/>
          <a:p>
            <a:r>
              <a:rPr lang="en-US" dirty="0" smtClean="0"/>
              <a:t>Hacker!</a:t>
            </a:r>
            <a:endParaRPr lang="en-US" dirty="0"/>
          </a:p>
        </p:txBody>
      </p:sp>
      <p:sp>
        <p:nvSpPr>
          <p:cNvPr id="3" name="Date Placeholder 2"/>
          <p:cNvSpPr>
            <a:spLocks noGrp="1"/>
          </p:cNvSpPr>
          <p:nvPr>
            <p:ph type="dt" sz="half" idx="10"/>
          </p:nvPr>
        </p:nvSpPr>
        <p:spPr/>
        <p:txBody>
          <a:bodyPr/>
          <a:lstStyle/>
          <a:p>
            <a:r>
              <a:rPr lang="en-US" smtClean="0"/>
              <a:t>10/24/15</a:t>
            </a:r>
            <a:endParaRPr lang="en-US"/>
          </a:p>
        </p:txBody>
      </p:sp>
      <p:sp>
        <p:nvSpPr>
          <p:cNvPr id="4" name="Footer Placeholder 3"/>
          <p:cNvSpPr>
            <a:spLocks noGrp="1"/>
          </p:cNvSpPr>
          <p:nvPr>
            <p:ph type="ftr" sz="quarter" idx="11"/>
          </p:nvPr>
        </p:nvSpPr>
        <p:spPr/>
        <p:txBody>
          <a:bodyPr/>
          <a:lstStyle/>
          <a:p>
            <a:r>
              <a:rPr lang="en-US" smtClean="0"/>
              <a:t>Matthew Evans</a:t>
            </a:r>
            <a:endParaRPr lang="en-US"/>
          </a:p>
        </p:txBody>
      </p:sp>
      <p:sp>
        <p:nvSpPr>
          <p:cNvPr id="5" name="Slide Number Placeholder 4"/>
          <p:cNvSpPr>
            <a:spLocks noGrp="1"/>
          </p:cNvSpPr>
          <p:nvPr>
            <p:ph type="sldNum" sz="quarter" idx="12"/>
          </p:nvPr>
        </p:nvSpPr>
        <p:spPr/>
        <p:txBody>
          <a:bodyPr/>
          <a:lstStyle/>
          <a:p>
            <a:fld id="{83CAC060-8331-7047-9A01-42B2A5C365FA}" type="slidenum">
              <a:rPr lang="en-US" smtClean="0"/>
              <a:t>12</a:t>
            </a:fld>
            <a:endParaRPr lang="en-US"/>
          </a:p>
        </p:txBody>
      </p:sp>
      <p:sp>
        <p:nvSpPr>
          <p:cNvPr id="6" name="TextBox 5"/>
          <p:cNvSpPr txBox="1"/>
          <p:nvPr/>
        </p:nvSpPr>
        <p:spPr>
          <a:xfrm>
            <a:off x="335899" y="6303171"/>
            <a:ext cx="3567127" cy="369332"/>
          </a:xfrm>
          <a:prstGeom prst="rect">
            <a:avLst/>
          </a:prstGeom>
          <a:solidFill>
            <a:schemeClr val="bg1">
              <a:alpha val="70000"/>
            </a:schemeClr>
          </a:solidFill>
        </p:spPr>
        <p:txBody>
          <a:bodyPr wrap="none" rtlCol="0">
            <a:spAutoFit/>
          </a:bodyPr>
          <a:lstStyle/>
          <a:p>
            <a:r>
              <a:rPr lang="en-US" dirty="0" smtClean="0"/>
              <a:t>DARM = Differential Arm ~ Strain</a:t>
            </a:r>
            <a:endParaRPr lang="en-US" dirty="0"/>
          </a:p>
        </p:txBody>
      </p:sp>
    </p:spTree>
    <p:extLst>
      <p:ext uri="{BB962C8B-B14F-4D97-AF65-F5344CB8AC3E}">
        <p14:creationId xmlns:p14="http://schemas.microsoft.com/office/powerpoint/2010/main" val="199796402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9535"/>
            <a:ext cx="7315200" cy="1154097"/>
          </a:xfrm>
        </p:spPr>
        <p:txBody>
          <a:bodyPr>
            <a:normAutofit fontScale="90000"/>
          </a:bodyPr>
          <a:lstStyle/>
          <a:p>
            <a:r>
              <a:rPr lang="en-US" dirty="0"/>
              <a:t>Frame Spoofing: what would need to be spoofed?</a:t>
            </a:r>
          </a:p>
        </p:txBody>
      </p:sp>
      <p:pic>
        <p:nvPicPr>
          <p:cNvPr id="20" name="Picture 19"/>
          <p:cNvPicPr>
            <a:picLocks noChangeAspect="1"/>
          </p:cNvPicPr>
          <p:nvPr/>
        </p:nvPicPr>
        <p:blipFill rotWithShape="1">
          <a:blip r:embed="rId2"/>
          <a:srcRect t="22220" b="31263"/>
          <a:stretch/>
        </p:blipFill>
        <p:spPr>
          <a:xfrm>
            <a:off x="335899" y="2174185"/>
            <a:ext cx="8677564" cy="4510206"/>
          </a:xfrm>
          <a:prstGeom prst="rect">
            <a:avLst/>
          </a:prstGeom>
        </p:spPr>
      </p:pic>
      <p:sp>
        <p:nvSpPr>
          <p:cNvPr id="5" name="Rectangle 4"/>
          <p:cNvSpPr/>
          <p:nvPr/>
        </p:nvSpPr>
        <p:spPr>
          <a:xfrm>
            <a:off x="335899" y="2174185"/>
            <a:ext cx="8677564" cy="4510206"/>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Striped Right Arrow 24"/>
          <p:cNvSpPr/>
          <p:nvPr/>
        </p:nvSpPr>
        <p:spPr>
          <a:xfrm>
            <a:off x="118826" y="4441581"/>
            <a:ext cx="487952" cy="274802"/>
          </a:xfrm>
          <a:prstGeom prst="strip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6" name="Striped Right Arrow 25"/>
          <p:cNvSpPr/>
          <p:nvPr/>
        </p:nvSpPr>
        <p:spPr>
          <a:xfrm>
            <a:off x="3345700" y="5843315"/>
            <a:ext cx="1154819" cy="497303"/>
          </a:xfrm>
          <a:prstGeom prst="striped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err="1" smtClean="0"/>
              <a:t>hoft</a:t>
            </a:r>
            <a:endParaRPr lang="en-US" dirty="0"/>
          </a:p>
        </p:txBody>
      </p:sp>
      <p:sp>
        <p:nvSpPr>
          <p:cNvPr id="92" name="Rectangle 91"/>
          <p:cNvSpPr/>
          <p:nvPr/>
        </p:nvSpPr>
        <p:spPr>
          <a:xfrm>
            <a:off x="606778" y="4325164"/>
            <a:ext cx="677333" cy="465667"/>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PD A</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3" name="Rectangle 92"/>
          <p:cNvSpPr/>
          <p:nvPr/>
        </p:nvSpPr>
        <p:spPr>
          <a:xfrm>
            <a:off x="606778" y="4943231"/>
            <a:ext cx="677333" cy="465667"/>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PD B</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nvGrpSpPr>
          <p:cNvPr id="94" name="Group 93"/>
          <p:cNvGrpSpPr/>
          <p:nvPr/>
        </p:nvGrpSpPr>
        <p:grpSpPr>
          <a:xfrm>
            <a:off x="1440522" y="4735607"/>
            <a:ext cx="274320" cy="274320"/>
            <a:chOff x="5645908" y="1453655"/>
            <a:chExt cx="274320" cy="274320"/>
          </a:xfrm>
        </p:grpSpPr>
        <p:sp>
          <p:nvSpPr>
            <p:cNvPr id="95" name="Oval 94"/>
            <p:cNvSpPr/>
            <p:nvPr/>
          </p:nvSpPr>
          <p:spPr>
            <a:xfrm>
              <a:off x="5645908" y="1453655"/>
              <a:ext cx="274320" cy="274320"/>
            </a:xfrm>
            <a:prstGeom prst="ellipse">
              <a:avLst/>
            </a:prstGeom>
            <a:solidFill>
              <a:sysClr val="window" lastClr="FFFFFF">
                <a:lumMod val="75000"/>
              </a:sys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96" name="Straight Connector 95"/>
            <p:cNvCxnSpPr>
              <a:stCxn id="95" idx="2"/>
              <a:endCxn id="95" idx="6"/>
            </p:cNvCxnSpPr>
            <p:nvPr/>
          </p:nvCxnSpPr>
          <p:spPr>
            <a:xfrm>
              <a:off x="5645908" y="1590815"/>
              <a:ext cx="274320"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97" name="Straight Connector 96"/>
            <p:cNvCxnSpPr>
              <a:stCxn id="95" idx="4"/>
              <a:endCxn id="95" idx="0"/>
            </p:cNvCxnSpPr>
            <p:nvPr/>
          </p:nvCxnSpPr>
          <p:spPr>
            <a:xfrm flipV="1">
              <a:off x="5783068" y="1453655"/>
              <a:ext cx="0" cy="27432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grpSp>
      <p:sp>
        <p:nvSpPr>
          <p:cNvPr id="98" name="Rectangle 97"/>
          <p:cNvSpPr/>
          <p:nvPr/>
        </p:nvSpPr>
        <p:spPr>
          <a:xfrm>
            <a:off x="2046223" y="4624115"/>
            <a:ext cx="1223878" cy="497303"/>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DARM</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9" name="Rectangle 98"/>
          <p:cNvSpPr/>
          <p:nvPr/>
        </p:nvSpPr>
        <p:spPr>
          <a:xfrm>
            <a:off x="3622937" y="4281763"/>
            <a:ext cx="1071040" cy="483200"/>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  ETMY IN</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0" name="Rectangle 99"/>
          <p:cNvSpPr/>
          <p:nvPr/>
        </p:nvSpPr>
        <p:spPr>
          <a:xfrm>
            <a:off x="4915723" y="4281763"/>
            <a:ext cx="1071040" cy="483200"/>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ETMY L3</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1" name="Rectangle 100"/>
          <p:cNvSpPr/>
          <p:nvPr/>
        </p:nvSpPr>
        <p:spPr>
          <a:xfrm>
            <a:off x="3622937" y="5014003"/>
            <a:ext cx="1071040" cy="483200"/>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 ETMX IN</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2" name="Rectangle 101"/>
          <p:cNvSpPr/>
          <p:nvPr/>
        </p:nvSpPr>
        <p:spPr>
          <a:xfrm>
            <a:off x="4380203" y="3324733"/>
            <a:ext cx="1071040" cy="483200"/>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ETMY L2</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3" name="Rectangle 102"/>
          <p:cNvSpPr/>
          <p:nvPr/>
        </p:nvSpPr>
        <p:spPr>
          <a:xfrm>
            <a:off x="4915723" y="2367244"/>
            <a:ext cx="1071040" cy="483200"/>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ETMY L1</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4" name="Rectangle 103"/>
          <p:cNvSpPr/>
          <p:nvPr/>
        </p:nvSpPr>
        <p:spPr>
          <a:xfrm>
            <a:off x="6208188" y="3316111"/>
            <a:ext cx="1071040" cy="483200"/>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L2 DACs</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5" name="Rectangle 104"/>
          <p:cNvSpPr/>
          <p:nvPr/>
        </p:nvSpPr>
        <p:spPr>
          <a:xfrm>
            <a:off x="6208188" y="4281763"/>
            <a:ext cx="1071040" cy="483200"/>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L3 DACs</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6" name="Rectangle 105"/>
          <p:cNvSpPr/>
          <p:nvPr/>
        </p:nvSpPr>
        <p:spPr>
          <a:xfrm>
            <a:off x="6208188" y="2367244"/>
            <a:ext cx="1071040" cy="483200"/>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L1 DACs</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7" name="Rectangle 106"/>
          <p:cNvSpPr/>
          <p:nvPr/>
        </p:nvSpPr>
        <p:spPr>
          <a:xfrm>
            <a:off x="7537457" y="2990336"/>
            <a:ext cx="1149343" cy="465667"/>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L2 MONs</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8" name="Rectangle 107"/>
          <p:cNvSpPr/>
          <p:nvPr/>
        </p:nvSpPr>
        <p:spPr>
          <a:xfrm>
            <a:off x="7537457" y="3934178"/>
            <a:ext cx="1149343" cy="465667"/>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L3 MONs</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09" name="Straight Arrow Connector 108"/>
          <p:cNvCxnSpPr>
            <a:stCxn id="92" idx="3"/>
            <a:endCxn id="95" idx="1"/>
          </p:cNvCxnSpPr>
          <p:nvPr/>
        </p:nvCxnSpPr>
        <p:spPr>
          <a:xfrm>
            <a:off x="1284111" y="4557998"/>
            <a:ext cx="196584" cy="217782"/>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10" name="Straight Arrow Connector 109"/>
          <p:cNvCxnSpPr>
            <a:stCxn id="93" idx="3"/>
            <a:endCxn id="95" idx="3"/>
          </p:cNvCxnSpPr>
          <p:nvPr/>
        </p:nvCxnSpPr>
        <p:spPr>
          <a:xfrm flipV="1">
            <a:off x="1284111" y="4969754"/>
            <a:ext cx="196584" cy="206311"/>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11" name="Straight Arrow Connector 110"/>
          <p:cNvCxnSpPr>
            <a:stCxn id="95" idx="6"/>
            <a:endCxn id="98" idx="1"/>
          </p:cNvCxnSpPr>
          <p:nvPr/>
        </p:nvCxnSpPr>
        <p:spPr>
          <a:xfrm>
            <a:off x="1714842" y="4872767"/>
            <a:ext cx="331381" cy="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12" name="Straight Arrow Connector 111"/>
          <p:cNvCxnSpPr>
            <a:stCxn id="98" idx="3"/>
            <a:endCxn id="99" idx="1"/>
          </p:cNvCxnSpPr>
          <p:nvPr/>
        </p:nvCxnSpPr>
        <p:spPr>
          <a:xfrm flipV="1">
            <a:off x="3270101" y="4523363"/>
            <a:ext cx="352836" cy="349404"/>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13" name="Straight Arrow Connector 112"/>
          <p:cNvCxnSpPr/>
          <p:nvPr/>
        </p:nvCxnSpPr>
        <p:spPr>
          <a:xfrm>
            <a:off x="3283906" y="4872767"/>
            <a:ext cx="352836" cy="382836"/>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14" name="Straight Arrow Connector 113"/>
          <p:cNvCxnSpPr>
            <a:stCxn id="99" idx="3"/>
            <a:endCxn id="100" idx="1"/>
          </p:cNvCxnSpPr>
          <p:nvPr/>
        </p:nvCxnSpPr>
        <p:spPr>
          <a:xfrm>
            <a:off x="4693977" y="4523363"/>
            <a:ext cx="221746" cy="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15" name="Straight Arrow Connector 114"/>
          <p:cNvCxnSpPr>
            <a:stCxn id="100" idx="3"/>
            <a:endCxn id="105" idx="1"/>
          </p:cNvCxnSpPr>
          <p:nvPr/>
        </p:nvCxnSpPr>
        <p:spPr>
          <a:xfrm>
            <a:off x="5986763" y="4523363"/>
            <a:ext cx="221425" cy="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16" name="Straight Arrow Connector 115"/>
          <p:cNvCxnSpPr>
            <a:stCxn id="102" idx="3"/>
            <a:endCxn id="104" idx="1"/>
          </p:cNvCxnSpPr>
          <p:nvPr/>
        </p:nvCxnSpPr>
        <p:spPr>
          <a:xfrm flipV="1">
            <a:off x="5451243" y="3557711"/>
            <a:ext cx="756945" cy="8622"/>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17" name="Straight Arrow Connector 116"/>
          <p:cNvCxnSpPr>
            <a:stCxn id="103" idx="3"/>
            <a:endCxn id="106" idx="1"/>
          </p:cNvCxnSpPr>
          <p:nvPr/>
        </p:nvCxnSpPr>
        <p:spPr>
          <a:xfrm>
            <a:off x="5986763" y="2608844"/>
            <a:ext cx="221425" cy="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18" name="Straight Arrow Connector 50"/>
          <p:cNvCxnSpPr>
            <a:stCxn id="102" idx="3"/>
            <a:endCxn id="103" idx="1"/>
          </p:cNvCxnSpPr>
          <p:nvPr/>
        </p:nvCxnSpPr>
        <p:spPr>
          <a:xfrm flipH="1" flipV="1">
            <a:off x="4915723" y="2608844"/>
            <a:ext cx="535520" cy="957489"/>
          </a:xfrm>
          <a:prstGeom prst="bentConnector5">
            <a:avLst>
              <a:gd name="adj1" fmla="val -42687"/>
              <a:gd name="adj2" fmla="val 50000"/>
              <a:gd name="adj3" fmla="val 142687"/>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19" name="Straight Arrow Connector 53"/>
          <p:cNvCxnSpPr>
            <a:stCxn id="100" idx="3"/>
            <a:endCxn id="102" idx="1"/>
          </p:cNvCxnSpPr>
          <p:nvPr/>
        </p:nvCxnSpPr>
        <p:spPr>
          <a:xfrm flipH="1" flipV="1">
            <a:off x="4380203" y="3566333"/>
            <a:ext cx="1606560" cy="957030"/>
          </a:xfrm>
          <a:prstGeom prst="bentConnector5">
            <a:avLst>
              <a:gd name="adj1" fmla="val -14229"/>
              <a:gd name="adj2" fmla="val 50000"/>
              <a:gd name="adj3" fmla="val 114229"/>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21" name="Straight Arrow Connector 120"/>
          <p:cNvCxnSpPr>
            <a:stCxn id="105" idx="3"/>
            <a:endCxn id="108" idx="1"/>
          </p:cNvCxnSpPr>
          <p:nvPr/>
        </p:nvCxnSpPr>
        <p:spPr>
          <a:xfrm flipV="1">
            <a:off x="7279228" y="4167012"/>
            <a:ext cx="258229" cy="356351"/>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23" name="Straight Arrow Connector 122"/>
          <p:cNvCxnSpPr>
            <a:stCxn id="104" idx="3"/>
            <a:endCxn id="107" idx="1"/>
          </p:cNvCxnSpPr>
          <p:nvPr/>
        </p:nvCxnSpPr>
        <p:spPr>
          <a:xfrm flipV="1">
            <a:off x="7279228" y="3223170"/>
            <a:ext cx="258229" cy="334541"/>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124" name="Sun 123"/>
          <p:cNvSpPr/>
          <p:nvPr/>
        </p:nvSpPr>
        <p:spPr>
          <a:xfrm>
            <a:off x="1168321" y="5059648"/>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5" name="Sun 124"/>
          <p:cNvSpPr/>
          <p:nvPr/>
        </p:nvSpPr>
        <p:spPr>
          <a:xfrm>
            <a:off x="1168321" y="4441581"/>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6" name="Sun 125"/>
          <p:cNvSpPr/>
          <p:nvPr/>
        </p:nvSpPr>
        <p:spPr>
          <a:xfrm>
            <a:off x="2046223" y="4756350"/>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7" name="Sun 126"/>
          <p:cNvSpPr/>
          <p:nvPr/>
        </p:nvSpPr>
        <p:spPr>
          <a:xfrm>
            <a:off x="3168116" y="4756350"/>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8" name="Sun 127"/>
          <p:cNvSpPr/>
          <p:nvPr/>
        </p:nvSpPr>
        <p:spPr>
          <a:xfrm>
            <a:off x="3595327" y="4400163"/>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9" name="Sun 128"/>
          <p:cNvSpPr/>
          <p:nvPr/>
        </p:nvSpPr>
        <p:spPr>
          <a:xfrm>
            <a:off x="3584481" y="5139186"/>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0" name="Sun 129"/>
          <p:cNvSpPr/>
          <p:nvPr/>
        </p:nvSpPr>
        <p:spPr>
          <a:xfrm>
            <a:off x="5857168" y="4411018"/>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1" name="Sun 130"/>
          <p:cNvSpPr/>
          <p:nvPr/>
        </p:nvSpPr>
        <p:spPr>
          <a:xfrm>
            <a:off x="5338233" y="3457164"/>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2" name="Sun 131"/>
          <p:cNvSpPr/>
          <p:nvPr/>
        </p:nvSpPr>
        <p:spPr>
          <a:xfrm>
            <a:off x="5857168" y="2492427"/>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4" name="Sun 133"/>
          <p:cNvSpPr/>
          <p:nvPr/>
        </p:nvSpPr>
        <p:spPr>
          <a:xfrm>
            <a:off x="7163438" y="2492427"/>
            <a:ext cx="231580" cy="232834"/>
          </a:xfrm>
          <a:prstGeom prst="sun">
            <a:avLst/>
          </a:prstGeom>
          <a:solidFill>
            <a:srgbClr val="FFFF00"/>
          </a:solid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5" name="Sun 134"/>
          <p:cNvSpPr/>
          <p:nvPr/>
        </p:nvSpPr>
        <p:spPr>
          <a:xfrm>
            <a:off x="7163438" y="3442197"/>
            <a:ext cx="231580" cy="232834"/>
          </a:xfrm>
          <a:prstGeom prst="sun">
            <a:avLst/>
          </a:prstGeom>
          <a:solidFill>
            <a:srgbClr val="FFFF00"/>
          </a:solid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6" name="Sun 135"/>
          <p:cNvSpPr/>
          <p:nvPr/>
        </p:nvSpPr>
        <p:spPr>
          <a:xfrm>
            <a:off x="7163438" y="4405087"/>
            <a:ext cx="231580" cy="232834"/>
          </a:xfrm>
          <a:prstGeom prst="sun">
            <a:avLst/>
          </a:prstGeom>
          <a:solidFill>
            <a:srgbClr val="FFFF00"/>
          </a:solid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7" name="Sun 136"/>
          <p:cNvSpPr/>
          <p:nvPr/>
        </p:nvSpPr>
        <p:spPr>
          <a:xfrm>
            <a:off x="1668077" y="4758563"/>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38" name="Straight Arrow Connector 137"/>
          <p:cNvCxnSpPr>
            <a:stCxn id="101" idx="3"/>
          </p:cNvCxnSpPr>
          <p:nvPr/>
        </p:nvCxnSpPr>
        <p:spPr>
          <a:xfrm>
            <a:off x="4693977" y="5255603"/>
            <a:ext cx="221746" cy="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139" name="Rectangle 138"/>
          <p:cNvSpPr/>
          <p:nvPr/>
        </p:nvSpPr>
        <p:spPr>
          <a:xfrm>
            <a:off x="4915723" y="5005510"/>
            <a:ext cx="1071040" cy="483200"/>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ETMX L3</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40" name="Sun 139"/>
          <p:cNvSpPr/>
          <p:nvPr/>
        </p:nvSpPr>
        <p:spPr>
          <a:xfrm>
            <a:off x="4841348" y="5144071"/>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1" name="Sun 140"/>
          <p:cNvSpPr/>
          <p:nvPr/>
        </p:nvSpPr>
        <p:spPr>
          <a:xfrm>
            <a:off x="4846698" y="4411018"/>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43" name="Straight Arrow Connector 142"/>
          <p:cNvCxnSpPr/>
          <p:nvPr/>
        </p:nvCxnSpPr>
        <p:spPr>
          <a:xfrm>
            <a:off x="383528" y="5176065"/>
            <a:ext cx="221746" cy="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144" name="Sun 143"/>
          <p:cNvSpPr/>
          <p:nvPr/>
        </p:nvSpPr>
        <p:spPr>
          <a:xfrm>
            <a:off x="8571010" y="4050595"/>
            <a:ext cx="231580" cy="232834"/>
          </a:xfrm>
          <a:prstGeom prst="sun">
            <a:avLst/>
          </a:prstGeom>
          <a:solidFill>
            <a:srgbClr val="FFFF00"/>
          </a:solid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5" name="Sun 144"/>
          <p:cNvSpPr/>
          <p:nvPr/>
        </p:nvSpPr>
        <p:spPr>
          <a:xfrm>
            <a:off x="8571010" y="3106753"/>
            <a:ext cx="231580" cy="232834"/>
          </a:xfrm>
          <a:prstGeom prst="sun">
            <a:avLst/>
          </a:prstGeom>
          <a:solidFill>
            <a:srgbClr val="FFFF00"/>
          </a:solid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2" name="Rectangle 151"/>
          <p:cNvSpPr/>
          <p:nvPr/>
        </p:nvSpPr>
        <p:spPr>
          <a:xfrm>
            <a:off x="2060028" y="5843315"/>
            <a:ext cx="1223878" cy="497303"/>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DELTA L</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53" name="Straight Arrow Connector 152"/>
          <p:cNvCxnSpPr/>
          <p:nvPr/>
        </p:nvCxnSpPr>
        <p:spPr>
          <a:xfrm>
            <a:off x="2217106" y="5126961"/>
            <a:ext cx="0" cy="716354"/>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54" name="Straight Arrow Connector 153"/>
          <p:cNvCxnSpPr/>
          <p:nvPr/>
        </p:nvCxnSpPr>
        <p:spPr>
          <a:xfrm>
            <a:off x="3097639" y="5126961"/>
            <a:ext cx="0" cy="716354"/>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155" name="Sun 154"/>
          <p:cNvSpPr/>
          <p:nvPr/>
        </p:nvSpPr>
        <p:spPr>
          <a:xfrm>
            <a:off x="2987694" y="5808146"/>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6" name="Sun 155"/>
          <p:cNvSpPr/>
          <p:nvPr/>
        </p:nvSpPr>
        <p:spPr>
          <a:xfrm>
            <a:off x="2101316" y="5808146"/>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7" name="Striped Right Arrow 156"/>
          <p:cNvSpPr/>
          <p:nvPr/>
        </p:nvSpPr>
        <p:spPr>
          <a:xfrm>
            <a:off x="118826" y="5017680"/>
            <a:ext cx="486448" cy="274802"/>
          </a:xfrm>
          <a:prstGeom prst="strip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58" name="Sun 157"/>
          <p:cNvSpPr/>
          <p:nvPr/>
        </p:nvSpPr>
        <p:spPr>
          <a:xfrm>
            <a:off x="4500519" y="5918803"/>
            <a:ext cx="347528" cy="34286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9" name="TextBox 158"/>
          <p:cNvSpPr txBox="1"/>
          <p:nvPr/>
        </p:nvSpPr>
        <p:spPr>
          <a:xfrm>
            <a:off x="443937" y="2342984"/>
            <a:ext cx="3372124" cy="1569660"/>
          </a:xfrm>
          <a:prstGeom prst="rect">
            <a:avLst/>
          </a:prstGeom>
          <a:solidFill>
            <a:schemeClr val="tx1">
              <a:lumMod val="95000"/>
            </a:schemeClr>
          </a:solidFill>
        </p:spPr>
        <p:txBody>
          <a:bodyPr wrap="square" rtlCol="0">
            <a:spAutoFit/>
          </a:bodyPr>
          <a:lstStyle/>
          <a:p>
            <a:r>
              <a:rPr lang="en-US" sz="1600" dirty="0" smtClean="0">
                <a:solidFill>
                  <a:schemeClr val="bg1"/>
                </a:solidFill>
              </a:rPr>
              <a:t>In each interferometer, 2 </a:t>
            </a:r>
            <a:r>
              <a:rPr lang="en-US" sz="1600" dirty="0" err="1" smtClean="0">
                <a:solidFill>
                  <a:schemeClr val="bg1"/>
                </a:solidFill>
              </a:rPr>
              <a:t>photodetector</a:t>
            </a:r>
            <a:r>
              <a:rPr lang="en-US" sz="1600" dirty="0" smtClean="0">
                <a:solidFill>
                  <a:schemeClr val="bg1"/>
                </a:solidFill>
              </a:rPr>
              <a:t> signals are digitized and passed through many filters and matrices.  30+ </a:t>
            </a:r>
            <a:r>
              <a:rPr lang="en-US" sz="1600" dirty="0" smtClean="0">
                <a:solidFill>
                  <a:schemeClr val="bg1"/>
                </a:solidFill>
              </a:rPr>
              <a:t>versions </a:t>
            </a:r>
            <a:r>
              <a:rPr lang="en-US" sz="1600" dirty="0" smtClean="0">
                <a:solidFill>
                  <a:schemeClr val="bg1"/>
                </a:solidFill>
              </a:rPr>
              <a:t>of DARM are stored at various points along the signal chain (each     ).</a:t>
            </a:r>
            <a:endParaRPr lang="en-US" sz="1600" dirty="0">
              <a:solidFill>
                <a:schemeClr val="bg1"/>
              </a:solidFill>
            </a:endParaRPr>
          </a:p>
        </p:txBody>
      </p:sp>
      <p:sp>
        <p:nvSpPr>
          <p:cNvPr id="80" name="TextBox 79"/>
          <p:cNvSpPr txBox="1"/>
          <p:nvPr/>
        </p:nvSpPr>
        <p:spPr>
          <a:xfrm>
            <a:off x="6088749" y="4943109"/>
            <a:ext cx="2801588" cy="1569660"/>
          </a:xfrm>
          <a:prstGeom prst="rect">
            <a:avLst/>
          </a:prstGeom>
          <a:solidFill>
            <a:schemeClr val="tx1">
              <a:lumMod val="95000"/>
            </a:schemeClr>
          </a:solidFill>
        </p:spPr>
        <p:txBody>
          <a:bodyPr wrap="square" rtlCol="0">
            <a:spAutoFit/>
          </a:bodyPr>
          <a:lstStyle/>
          <a:p>
            <a:r>
              <a:rPr lang="en-US" sz="1600" dirty="0" smtClean="0">
                <a:solidFill>
                  <a:schemeClr val="bg1"/>
                </a:solidFill>
              </a:rPr>
              <a:t>In order to reproduce all of these signals, a hacker would need to know CDS very well, and have access to recent configuration files and live parameter values.</a:t>
            </a:r>
            <a:endParaRPr lang="en-US" sz="1600" dirty="0">
              <a:solidFill>
                <a:schemeClr val="bg1"/>
              </a:solidFill>
            </a:endParaRPr>
          </a:p>
        </p:txBody>
      </p:sp>
      <p:sp>
        <p:nvSpPr>
          <p:cNvPr id="81" name="TextBox 80"/>
          <p:cNvSpPr txBox="1"/>
          <p:nvPr/>
        </p:nvSpPr>
        <p:spPr>
          <a:xfrm>
            <a:off x="3155886" y="1752863"/>
            <a:ext cx="3173315" cy="369332"/>
          </a:xfrm>
          <a:prstGeom prst="rect">
            <a:avLst/>
          </a:prstGeom>
          <a:noFill/>
        </p:spPr>
        <p:txBody>
          <a:bodyPr wrap="none" rtlCol="0">
            <a:spAutoFit/>
          </a:bodyPr>
          <a:lstStyle/>
          <a:p>
            <a:r>
              <a:rPr lang="en-US" dirty="0" smtClean="0"/>
              <a:t>Digital Control System (CDS)</a:t>
            </a:r>
            <a:endParaRPr lang="en-US" dirty="0"/>
          </a:p>
        </p:txBody>
      </p:sp>
      <p:sp>
        <p:nvSpPr>
          <p:cNvPr id="82" name="Striped Right Arrow 81"/>
          <p:cNvSpPr/>
          <p:nvPr/>
        </p:nvSpPr>
        <p:spPr>
          <a:xfrm>
            <a:off x="7401337" y="4411287"/>
            <a:ext cx="1597272" cy="237750"/>
          </a:xfrm>
          <a:prstGeom prst="striped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3" name="Striped Right Arrow 82"/>
          <p:cNvSpPr/>
          <p:nvPr/>
        </p:nvSpPr>
        <p:spPr>
          <a:xfrm>
            <a:off x="7401337" y="3442197"/>
            <a:ext cx="1597272" cy="237750"/>
          </a:xfrm>
          <a:prstGeom prst="striped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4" name="Striped Right Arrow 83"/>
          <p:cNvSpPr/>
          <p:nvPr/>
        </p:nvSpPr>
        <p:spPr>
          <a:xfrm>
            <a:off x="7403373" y="2481436"/>
            <a:ext cx="1597272" cy="237750"/>
          </a:xfrm>
          <a:prstGeom prst="striped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smtClean="0"/>
              <a:t>10/24/15</a:t>
            </a:r>
            <a:endParaRPr lang="en-US"/>
          </a:p>
        </p:txBody>
      </p:sp>
      <p:sp>
        <p:nvSpPr>
          <p:cNvPr id="4" name="Footer Placeholder 3"/>
          <p:cNvSpPr>
            <a:spLocks noGrp="1"/>
          </p:cNvSpPr>
          <p:nvPr>
            <p:ph type="ftr" sz="quarter" idx="11"/>
          </p:nvPr>
        </p:nvSpPr>
        <p:spPr/>
        <p:txBody>
          <a:bodyPr/>
          <a:lstStyle/>
          <a:p>
            <a:r>
              <a:rPr lang="en-US" smtClean="0"/>
              <a:t>Matthew Evans</a:t>
            </a:r>
            <a:endParaRPr lang="en-US"/>
          </a:p>
        </p:txBody>
      </p:sp>
      <p:sp>
        <p:nvSpPr>
          <p:cNvPr id="6" name="Slide Number Placeholder 5"/>
          <p:cNvSpPr>
            <a:spLocks noGrp="1"/>
          </p:cNvSpPr>
          <p:nvPr>
            <p:ph type="sldNum" sz="quarter" idx="12"/>
          </p:nvPr>
        </p:nvSpPr>
        <p:spPr/>
        <p:txBody>
          <a:bodyPr/>
          <a:lstStyle/>
          <a:p>
            <a:fld id="{83CAC060-8331-7047-9A01-42B2A5C365FA}" type="slidenum">
              <a:rPr lang="en-US" smtClean="0"/>
              <a:t>13</a:t>
            </a:fld>
            <a:endParaRPr lang="en-US"/>
          </a:p>
        </p:txBody>
      </p:sp>
      <p:sp>
        <p:nvSpPr>
          <p:cNvPr id="73" name="Sun 72"/>
          <p:cNvSpPr/>
          <p:nvPr/>
        </p:nvSpPr>
        <p:spPr>
          <a:xfrm>
            <a:off x="3099849" y="3641372"/>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301534208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Frame Spoofing</a:t>
            </a:r>
            <a:endParaRPr lang="en-US" dirty="0"/>
          </a:p>
        </p:txBody>
      </p:sp>
      <p:sp>
        <p:nvSpPr>
          <p:cNvPr id="3" name="Content Placeholder 2"/>
          <p:cNvSpPr>
            <a:spLocks noGrp="1"/>
          </p:cNvSpPr>
          <p:nvPr>
            <p:ph idx="1"/>
          </p:nvPr>
        </p:nvSpPr>
        <p:spPr>
          <a:xfrm>
            <a:off x="914400" y="3453602"/>
            <a:ext cx="3927743" cy="2855758"/>
          </a:xfrm>
        </p:spPr>
        <p:txBody>
          <a:bodyPr/>
          <a:lstStyle/>
          <a:p>
            <a:r>
              <a:rPr lang="en-US" dirty="0" smtClean="0"/>
              <a:t>This attack, while apparently simple, turns out to be a monumental feat (one might call it “impossible”)</a:t>
            </a:r>
          </a:p>
        </p:txBody>
      </p:sp>
      <p:pic>
        <p:nvPicPr>
          <p:cNvPr id="4" name="Picture 3"/>
          <p:cNvPicPr>
            <a:picLocks noChangeAspect="1"/>
          </p:cNvPicPr>
          <p:nvPr/>
        </p:nvPicPr>
        <p:blipFill rotWithShape="1">
          <a:blip r:embed="rId2"/>
          <a:srcRect b="404"/>
          <a:stretch/>
        </p:blipFill>
        <p:spPr>
          <a:xfrm>
            <a:off x="4901551" y="3761583"/>
            <a:ext cx="3976306" cy="2209807"/>
          </a:xfrm>
          <a:prstGeom prst="rect">
            <a:avLst/>
          </a:prstGeom>
        </p:spPr>
      </p:pic>
      <p:sp>
        <p:nvSpPr>
          <p:cNvPr id="6" name="&quot;No&quot; Symbol 5"/>
          <p:cNvSpPr/>
          <p:nvPr/>
        </p:nvSpPr>
        <p:spPr>
          <a:xfrm>
            <a:off x="4983248" y="2896571"/>
            <a:ext cx="3787565" cy="3790607"/>
          </a:xfrm>
          <a:prstGeom prst="noSmoking">
            <a:avLst>
              <a:gd name="adj" fmla="val 9534"/>
            </a:avLst>
          </a:prstGeom>
          <a:gradFill flip="none" rotWithShape="1">
            <a:gsLst>
              <a:gs pos="13000">
                <a:srgbClr val="FF0000">
                  <a:alpha val="70000"/>
                </a:srgbClr>
              </a:gs>
              <a:gs pos="73000">
                <a:srgbClr val="C20000">
                  <a:alpha val="90000"/>
                </a:srgbClr>
              </a:gs>
            </a:gsLst>
            <a:path path="circle">
              <a:fillToRect l="50000" t="50000" r="50000" b="50000"/>
            </a:path>
            <a:tileRect/>
          </a:gradFill>
          <a:ln w="25400">
            <a:solidFill>
              <a:schemeClr val="tx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7" name="Date Placeholder 6"/>
          <p:cNvSpPr>
            <a:spLocks noGrp="1"/>
          </p:cNvSpPr>
          <p:nvPr>
            <p:ph type="dt" sz="half" idx="10"/>
          </p:nvPr>
        </p:nvSpPr>
        <p:spPr/>
        <p:txBody>
          <a:bodyPr/>
          <a:lstStyle/>
          <a:p>
            <a:r>
              <a:rPr lang="en-US" smtClean="0"/>
              <a:t>10/24/15</a:t>
            </a:r>
            <a:endParaRPr lang="en-US"/>
          </a:p>
        </p:txBody>
      </p:sp>
      <p:sp>
        <p:nvSpPr>
          <p:cNvPr id="8" name="Footer Placeholder 7"/>
          <p:cNvSpPr>
            <a:spLocks noGrp="1"/>
          </p:cNvSpPr>
          <p:nvPr>
            <p:ph type="ftr" sz="quarter" idx="11"/>
          </p:nvPr>
        </p:nvSpPr>
        <p:spPr/>
        <p:txBody>
          <a:bodyPr/>
          <a:lstStyle/>
          <a:p>
            <a:r>
              <a:rPr lang="en-US" smtClean="0"/>
              <a:t>Matthew Evans</a:t>
            </a:r>
            <a:endParaRPr lang="en-US"/>
          </a:p>
        </p:txBody>
      </p:sp>
      <p:sp>
        <p:nvSpPr>
          <p:cNvPr id="9" name="Slide Number Placeholder 8"/>
          <p:cNvSpPr>
            <a:spLocks noGrp="1"/>
          </p:cNvSpPr>
          <p:nvPr>
            <p:ph type="sldNum" sz="quarter" idx="12"/>
          </p:nvPr>
        </p:nvSpPr>
        <p:spPr/>
        <p:txBody>
          <a:bodyPr/>
          <a:lstStyle/>
          <a:p>
            <a:fld id="{83CAC060-8331-7047-9A01-42B2A5C365FA}" type="slidenum">
              <a:rPr lang="en-US" smtClean="0"/>
              <a:t>14</a:t>
            </a:fld>
            <a:endParaRPr lang="en-US"/>
          </a:p>
        </p:txBody>
      </p:sp>
    </p:spTree>
    <p:extLst>
      <p:ext uri="{BB962C8B-B14F-4D97-AF65-F5344CB8AC3E}">
        <p14:creationId xmlns:p14="http://schemas.microsoft.com/office/powerpoint/2010/main" val="24459753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9535"/>
            <a:ext cx="7315200" cy="1154097"/>
          </a:xfrm>
        </p:spPr>
        <p:txBody>
          <a:bodyPr/>
          <a:lstStyle/>
          <a:p>
            <a:r>
              <a:rPr lang="en-US" dirty="0" smtClean="0"/>
              <a:t>Double Blind Injections…</a:t>
            </a:r>
            <a:endParaRPr lang="en-US" dirty="0"/>
          </a:p>
        </p:txBody>
      </p:sp>
      <p:sp>
        <p:nvSpPr>
          <p:cNvPr id="3" name="Content Placeholder 2"/>
          <p:cNvSpPr>
            <a:spLocks noGrp="1"/>
          </p:cNvSpPr>
          <p:nvPr>
            <p:ph idx="1"/>
          </p:nvPr>
        </p:nvSpPr>
        <p:spPr>
          <a:xfrm>
            <a:off x="914400" y="1762724"/>
            <a:ext cx="7315200" cy="2932803"/>
          </a:xfrm>
        </p:spPr>
        <p:txBody>
          <a:bodyPr/>
          <a:lstStyle/>
          <a:p>
            <a:r>
              <a:rPr lang="en-US" dirty="0" smtClean="0"/>
              <a:t>Isn’t it possible that someone injected a signal into the digital control system (CDS) before it went to LDAS for storage?</a:t>
            </a:r>
          </a:p>
          <a:p>
            <a:r>
              <a:rPr lang="en-US" dirty="0" smtClean="0"/>
              <a:t>We do this regularly… heck, it might have even happened by accident, right?</a:t>
            </a:r>
          </a:p>
          <a:p>
            <a:r>
              <a:rPr lang="en-US" dirty="0" smtClean="0"/>
              <a:t>If it went in through the BLIND channel, but was not recorded in “the envelope” we would never know!  Would we?</a:t>
            </a:r>
            <a:endParaRPr lang="en-US" dirty="0"/>
          </a:p>
        </p:txBody>
      </p:sp>
      <p:pic>
        <p:nvPicPr>
          <p:cNvPr id="19" name="Picture 36" descr="VacuumIso"/>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8790" y="4665819"/>
            <a:ext cx="3327446" cy="1735033"/>
          </a:xfrm>
          <a:prstGeom prst="rect">
            <a:avLst/>
          </a:prstGeom>
          <a:noFill/>
          <a:ln w="9525">
            <a:noFill/>
            <a:miter lim="800000"/>
            <a:headEnd/>
            <a:tailEnd/>
          </a:ln>
        </p:spPr>
      </p:pic>
      <p:pic>
        <p:nvPicPr>
          <p:cNvPr id="20" name="Picture 19"/>
          <p:cNvPicPr>
            <a:picLocks noChangeAspect="1"/>
          </p:cNvPicPr>
          <p:nvPr/>
        </p:nvPicPr>
        <p:blipFill>
          <a:blip r:embed="rId3"/>
          <a:stretch>
            <a:fillRect/>
          </a:stretch>
        </p:blipFill>
        <p:spPr>
          <a:xfrm>
            <a:off x="3957958" y="4454305"/>
            <a:ext cx="1931336" cy="2157996"/>
          </a:xfrm>
          <a:prstGeom prst="rect">
            <a:avLst/>
          </a:prstGeom>
        </p:spPr>
      </p:pic>
      <p:pic>
        <p:nvPicPr>
          <p:cNvPr id="21" name="Picture 20"/>
          <p:cNvPicPr>
            <a:picLocks noChangeAspect="1"/>
          </p:cNvPicPr>
          <p:nvPr/>
        </p:nvPicPr>
        <p:blipFill>
          <a:blip r:embed="rId4"/>
          <a:stretch>
            <a:fillRect/>
          </a:stretch>
        </p:blipFill>
        <p:spPr>
          <a:xfrm>
            <a:off x="6486279" y="4454305"/>
            <a:ext cx="2296662" cy="2157996"/>
          </a:xfrm>
          <a:prstGeom prst="rect">
            <a:avLst/>
          </a:prstGeom>
        </p:spPr>
      </p:pic>
      <p:sp>
        <p:nvSpPr>
          <p:cNvPr id="22" name="TextBox 21"/>
          <p:cNvSpPr txBox="1"/>
          <p:nvPr/>
        </p:nvSpPr>
        <p:spPr>
          <a:xfrm>
            <a:off x="914400" y="4268105"/>
            <a:ext cx="1634357" cy="369332"/>
          </a:xfrm>
          <a:prstGeom prst="rect">
            <a:avLst/>
          </a:prstGeom>
          <a:noFill/>
        </p:spPr>
        <p:txBody>
          <a:bodyPr wrap="none" rtlCol="0">
            <a:spAutoFit/>
          </a:bodyPr>
          <a:lstStyle/>
          <a:p>
            <a:r>
              <a:rPr lang="en-US" dirty="0" smtClean="0"/>
              <a:t>Interferometer</a:t>
            </a:r>
            <a:endParaRPr lang="en-US" dirty="0"/>
          </a:p>
        </p:txBody>
      </p:sp>
      <p:sp>
        <p:nvSpPr>
          <p:cNvPr id="23" name="TextBox 22"/>
          <p:cNvSpPr txBox="1"/>
          <p:nvPr/>
        </p:nvSpPr>
        <p:spPr>
          <a:xfrm>
            <a:off x="4051365" y="4084973"/>
            <a:ext cx="1749773" cy="369332"/>
          </a:xfrm>
          <a:prstGeom prst="rect">
            <a:avLst/>
          </a:prstGeom>
          <a:noFill/>
        </p:spPr>
        <p:txBody>
          <a:bodyPr wrap="none" rtlCol="0">
            <a:spAutoFit/>
          </a:bodyPr>
          <a:lstStyle/>
          <a:p>
            <a:r>
              <a:rPr lang="en-US" dirty="0" smtClean="0"/>
              <a:t>Digital Controls</a:t>
            </a:r>
            <a:endParaRPr lang="en-US" dirty="0"/>
          </a:p>
        </p:txBody>
      </p:sp>
      <p:sp>
        <p:nvSpPr>
          <p:cNvPr id="24" name="TextBox 23"/>
          <p:cNvSpPr txBox="1"/>
          <p:nvPr/>
        </p:nvSpPr>
        <p:spPr>
          <a:xfrm>
            <a:off x="6736235" y="4084973"/>
            <a:ext cx="1544864" cy="369332"/>
          </a:xfrm>
          <a:prstGeom prst="rect">
            <a:avLst/>
          </a:prstGeom>
          <a:noFill/>
        </p:spPr>
        <p:txBody>
          <a:bodyPr wrap="none" rtlCol="0">
            <a:spAutoFit/>
          </a:bodyPr>
          <a:lstStyle/>
          <a:p>
            <a:r>
              <a:rPr lang="en-US" dirty="0" smtClean="0"/>
              <a:t>Data Storage</a:t>
            </a:r>
            <a:endParaRPr lang="en-US" dirty="0"/>
          </a:p>
        </p:txBody>
      </p:sp>
      <p:sp>
        <p:nvSpPr>
          <p:cNvPr id="25" name="Striped Right Arrow 24"/>
          <p:cNvSpPr/>
          <p:nvPr/>
        </p:nvSpPr>
        <p:spPr>
          <a:xfrm>
            <a:off x="3171158" y="5518337"/>
            <a:ext cx="880207" cy="274802"/>
          </a:xfrm>
          <a:prstGeom prst="strip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6" name="Striped Right Arrow 25"/>
          <p:cNvSpPr/>
          <p:nvPr/>
        </p:nvSpPr>
        <p:spPr>
          <a:xfrm>
            <a:off x="5801138" y="5533336"/>
            <a:ext cx="880207" cy="274802"/>
          </a:xfrm>
          <a:prstGeom prst="striped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7" name="Chord 26"/>
          <p:cNvSpPr/>
          <p:nvPr/>
        </p:nvSpPr>
        <p:spPr>
          <a:xfrm rot="13235082">
            <a:off x="2455080" y="6041182"/>
            <a:ext cx="333181" cy="229607"/>
          </a:xfrm>
          <a:prstGeom prst="chord">
            <a:avLst>
              <a:gd name="adj1" fmla="val 5212462"/>
              <a:gd name="adj2" fmla="val 16200000"/>
            </a:avLst>
          </a:prstGeom>
          <a:gradFill>
            <a:gsLst>
              <a:gs pos="0">
                <a:schemeClr val="accent2">
                  <a:tint val="96000"/>
                  <a:satMod val="130000"/>
                  <a:lumMod val="114000"/>
                </a:schemeClr>
              </a:gs>
              <a:gs pos="60000">
                <a:schemeClr val="tx2">
                  <a:lumMod val="75000"/>
                </a:schemeClr>
              </a:gs>
              <a:gs pos="100000">
                <a:schemeClr val="bg2"/>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8" name="Striped Right Arrow 27"/>
          <p:cNvSpPr/>
          <p:nvPr/>
        </p:nvSpPr>
        <p:spPr>
          <a:xfrm rot="2030236">
            <a:off x="2073906" y="5857481"/>
            <a:ext cx="565939" cy="274802"/>
          </a:xfrm>
          <a:prstGeom prst="stripedRightArrow">
            <a:avLst/>
          </a:prstGeom>
          <a:gradFill>
            <a:gsLst>
              <a:gs pos="0">
                <a:srgbClr val="FF0000">
                  <a:alpha val="20000"/>
                </a:srgbClr>
              </a:gs>
              <a:gs pos="60000">
                <a:srgbClr val="FF0000">
                  <a:alpha val="70000"/>
                </a:srgbClr>
              </a:gs>
              <a:gs pos="100000">
                <a:srgbClr val="FF0000"/>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9" name="Freeform 28"/>
          <p:cNvSpPr/>
          <p:nvPr/>
        </p:nvSpPr>
        <p:spPr>
          <a:xfrm>
            <a:off x="2760715" y="5645936"/>
            <a:ext cx="410442" cy="637480"/>
          </a:xfrm>
          <a:custGeom>
            <a:avLst/>
            <a:gdLst>
              <a:gd name="connsiteX0" fmla="*/ 34470 w 435507"/>
              <a:gd name="connsiteY0" fmla="*/ 631768 h 643848"/>
              <a:gd name="connsiteX1" fmla="*/ 197856 w 435507"/>
              <a:gd name="connsiteY1" fmla="*/ 616914 h 643848"/>
              <a:gd name="connsiteX2" fmla="*/ 413227 w 435507"/>
              <a:gd name="connsiteY2" fmla="*/ 394101 h 643848"/>
              <a:gd name="connsiteX3" fmla="*/ 4764 w 435507"/>
              <a:gd name="connsiteY3" fmla="*/ 304975 h 643848"/>
              <a:gd name="connsiteX4" fmla="*/ 205282 w 435507"/>
              <a:gd name="connsiteY4" fmla="*/ 15318 h 643848"/>
              <a:gd name="connsiteX5" fmla="*/ 435507 w 435507"/>
              <a:gd name="connsiteY5" fmla="*/ 37600 h 643848"/>
              <a:gd name="connsiteX0" fmla="*/ 35219 w 599667"/>
              <a:gd name="connsiteY0" fmla="*/ 622533 h 634613"/>
              <a:gd name="connsiteX1" fmla="*/ 198605 w 599667"/>
              <a:gd name="connsiteY1" fmla="*/ 607679 h 634613"/>
              <a:gd name="connsiteX2" fmla="*/ 413976 w 599667"/>
              <a:gd name="connsiteY2" fmla="*/ 384866 h 634613"/>
              <a:gd name="connsiteX3" fmla="*/ 5513 w 599667"/>
              <a:gd name="connsiteY3" fmla="*/ 295740 h 634613"/>
              <a:gd name="connsiteX4" fmla="*/ 206031 w 599667"/>
              <a:gd name="connsiteY4" fmla="*/ 6083 h 634613"/>
              <a:gd name="connsiteX5" fmla="*/ 599667 w 599667"/>
              <a:gd name="connsiteY5" fmla="*/ 91731 h 634613"/>
              <a:gd name="connsiteX0" fmla="*/ 38012 w 602460"/>
              <a:gd name="connsiteY0" fmla="*/ 530802 h 542882"/>
              <a:gd name="connsiteX1" fmla="*/ 201398 w 602460"/>
              <a:gd name="connsiteY1" fmla="*/ 515948 h 542882"/>
              <a:gd name="connsiteX2" fmla="*/ 416769 w 602460"/>
              <a:gd name="connsiteY2" fmla="*/ 293135 h 542882"/>
              <a:gd name="connsiteX3" fmla="*/ 8306 w 602460"/>
              <a:gd name="connsiteY3" fmla="*/ 204009 h 542882"/>
              <a:gd name="connsiteX4" fmla="*/ 178185 w 602460"/>
              <a:gd name="connsiteY4" fmla="*/ 34749 h 542882"/>
              <a:gd name="connsiteX5" fmla="*/ 602460 w 602460"/>
              <a:gd name="connsiteY5" fmla="*/ 0 h 542882"/>
              <a:gd name="connsiteX0" fmla="*/ -1 w 564447"/>
              <a:gd name="connsiteY0" fmla="*/ 530802 h 542882"/>
              <a:gd name="connsiteX1" fmla="*/ 163385 w 564447"/>
              <a:gd name="connsiteY1" fmla="*/ 515948 h 542882"/>
              <a:gd name="connsiteX2" fmla="*/ 378756 w 564447"/>
              <a:gd name="connsiteY2" fmla="*/ 293135 h 542882"/>
              <a:gd name="connsiteX3" fmla="*/ 133704 w 564447"/>
              <a:gd name="connsiteY3" fmla="*/ 204009 h 542882"/>
              <a:gd name="connsiteX4" fmla="*/ 140172 w 564447"/>
              <a:gd name="connsiteY4" fmla="*/ 34749 h 542882"/>
              <a:gd name="connsiteX5" fmla="*/ 564447 w 564447"/>
              <a:gd name="connsiteY5" fmla="*/ 0 h 542882"/>
              <a:gd name="connsiteX0" fmla="*/ 0 w 564448"/>
              <a:gd name="connsiteY0" fmla="*/ 530802 h 538987"/>
              <a:gd name="connsiteX1" fmla="*/ 163386 w 564448"/>
              <a:gd name="connsiteY1" fmla="*/ 515948 h 538987"/>
              <a:gd name="connsiteX2" fmla="*/ 378757 w 564448"/>
              <a:gd name="connsiteY2" fmla="*/ 362838 h 538987"/>
              <a:gd name="connsiteX3" fmla="*/ 133705 w 564448"/>
              <a:gd name="connsiteY3" fmla="*/ 204009 h 538987"/>
              <a:gd name="connsiteX4" fmla="*/ 140173 w 564448"/>
              <a:gd name="connsiteY4" fmla="*/ 34749 h 538987"/>
              <a:gd name="connsiteX5" fmla="*/ 564448 w 564448"/>
              <a:gd name="connsiteY5" fmla="*/ 0 h 538987"/>
              <a:gd name="connsiteX0" fmla="*/ 0 w 564448"/>
              <a:gd name="connsiteY0" fmla="*/ 530802 h 538987"/>
              <a:gd name="connsiteX1" fmla="*/ 234878 w 564448"/>
              <a:gd name="connsiteY1" fmla="*/ 515948 h 538987"/>
              <a:gd name="connsiteX2" fmla="*/ 378757 w 564448"/>
              <a:gd name="connsiteY2" fmla="*/ 362838 h 538987"/>
              <a:gd name="connsiteX3" fmla="*/ 133705 w 564448"/>
              <a:gd name="connsiteY3" fmla="*/ 204009 h 538987"/>
              <a:gd name="connsiteX4" fmla="*/ 140173 w 564448"/>
              <a:gd name="connsiteY4" fmla="*/ 34749 h 538987"/>
              <a:gd name="connsiteX5" fmla="*/ 564448 w 564448"/>
              <a:gd name="connsiteY5" fmla="*/ 0 h 538987"/>
              <a:gd name="connsiteX0" fmla="*/ 0 w 564448"/>
              <a:gd name="connsiteY0" fmla="*/ 535700 h 543885"/>
              <a:gd name="connsiteX1" fmla="*/ 234878 w 564448"/>
              <a:gd name="connsiteY1" fmla="*/ 520846 h 543885"/>
              <a:gd name="connsiteX2" fmla="*/ 378757 w 564448"/>
              <a:gd name="connsiteY2" fmla="*/ 367736 h 543885"/>
              <a:gd name="connsiteX3" fmla="*/ 133705 w 564448"/>
              <a:gd name="connsiteY3" fmla="*/ 208907 h 543885"/>
              <a:gd name="connsiteX4" fmla="*/ 232093 w 564448"/>
              <a:gd name="connsiteY4" fmla="*/ 20637 h 543885"/>
              <a:gd name="connsiteX5" fmla="*/ 564448 w 564448"/>
              <a:gd name="connsiteY5" fmla="*/ 4898 h 54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448" h="543885">
                <a:moveTo>
                  <a:pt x="0" y="535700"/>
                </a:moveTo>
                <a:cubicBezTo>
                  <a:pt x="50130" y="548078"/>
                  <a:pt x="171752" y="548840"/>
                  <a:pt x="234878" y="520846"/>
                </a:cubicBezTo>
                <a:cubicBezTo>
                  <a:pt x="298004" y="492852"/>
                  <a:pt x="395619" y="419726"/>
                  <a:pt x="378757" y="367736"/>
                </a:cubicBezTo>
                <a:cubicBezTo>
                  <a:pt x="361895" y="315746"/>
                  <a:pt x="158149" y="266757"/>
                  <a:pt x="133705" y="208907"/>
                </a:cubicBezTo>
                <a:cubicBezTo>
                  <a:pt x="109261" y="151057"/>
                  <a:pt x="160303" y="54638"/>
                  <a:pt x="232093" y="20637"/>
                </a:cubicBezTo>
                <a:cubicBezTo>
                  <a:pt x="303883" y="-13364"/>
                  <a:pt x="535979" y="4898"/>
                  <a:pt x="564448" y="4898"/>
                </a:cubicBezTo>
              </a:path>
            </a:pathLst>
          </a:custGeom>
          <a:ln>
            <a:tailEnd type="triangle" w="lg" len="lg"/>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ln w="76200" cmpd="sng">
                <a:solidFill>
                  <a:schemeClr val="tx1"/>
                </a:solidFill>
              </a:ln>
            </a:endParaRPr>
          </a:p>
        </p:txBody>
      </p:sp>
      <p:sp>
        <p:nvSpPr>
          <p:cNvPr id="4" name="Date Placeholder 3"/>
          <p:cNvSpPr>
            <a:spLocks noGrp="1"/>
          </p:cNvSpPr>
          <p:nvPr>
            <p:ph type="dt" sz="half" idx="10"/>
          </p:nvPr>
        </p:nvSpPr>
        <p:spPr/>
        <p:txBody>
          <a:bodyPr/>
          <a:lstStyle/>
          <a:p>
            <a:r>
              <a:rPr lang="en-US" smtClean="0"/>
              <a:t>10/24/15</a:t>
            </a:r>
            <a:endParaRPr lang="en-US"/>
          </a:p>
        </p:txBody>
      </p:sp>
      <p:sp>
        <p:nvSpPr>
          <p:cNvPr id="5" name="Footer Placeholder 4"/>
          <p:cNvSpPr>
            <a:spLocks noGrp="1"/>
          </p:cNvSpPr>
          <p:nvPr>
            <p:ph type="ftr" sz="quarter" idx="11"/>
          </p:nvPr>
        </p:nvSpPr>
        <p:spPr/>
        <p:txBody>
          <a:bodyPr/>
          <a:lstStyle/>
          <a:p>
            <a:r>
              <a:rPr lang="en-US" smtClean="0"/>
              <a:t>Matthew Evans</a:t>
            </a:r>
            <a:endParaRPr lang="en-US"/>
          </a:p>
        </p:txBody>
      </p:sp>
      <p:sp>
        <p:nvSpPr>
          <p:cNvPr id="6" name="Slide Number Placeholder 5"/>
          <p:cNvSpPr>
            <a:spLocks noGrp="1"/>
          </p:cNvSpPr>
          <p:nvPr>
            <p:ph type="sldNum" sz="quarter" idx="12"/>
          </p:nvPr>
        </p:nvSpPr>
        <p:spPr/>
        <p:txBody>
          <a:bodyPr/>
          <a:lstStyle/>
          <a:p>
            <a:fld id="{83CAC060-8331-7047-9A01-42B2A5C365FA}" type="slidenum">
              <a:rPr lang="en-US" smtClean="0"/>
              <a:t>15</a:t>
            </a:fld>
            <a:endParaRPr lang="en-US"/>
          </a:p>
        </p:txBody>
      </p:sp>
    </p:spTree>
    <p:extLst>
      <p:ext uri="{BB962C8B-B14F-4D97-AF65-F5344CB8AC3E}">
        <p14:creationId xmlns:p14="http://schemas.microsoft.com/office/powerpoint/2010/main" val="346567014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9535"/>
            <a:ext cx="7315200" cy="1154097"/>
          </a:xfrm>
        </p:spPr>
        <p:txBody>
          <a:bodyPr/>
          <a:lstStyle/>
          <a:p>
            <a:r>
              <a:rPr lang="en-US" dirty="0" smtClean="0"/>
              <a:t>Double Blind Injections</a:t>
            </a:r>
            <a:endParaRPr lang="en-US" dirty="0"/>
          </a:p>
        </p:txBody>
      </p:sp>
      <p:pic>
        <p:nvPicPr>
          <p:cNvPr id="7" name="Picture 6"/>
          <p:cNvPicPr>
            <a:picLocks noChangeAspect="1"/>
          </p:cNvPicPr>
          <p:nvPr/>
        </p:nvPicPr>
        <p:blipFill rotWithShape="1">
          <a:blip r:embed="rId2"/>
          <a:srcRect t="22220" b="31263"/>
          <a:stretch/>
        </p:blipFill>
        <p:spPr>
          <a:xfrm>
            <a:off x="335899" y="2174185"/>
            <a:ext cx="8677564" cy="4510206"/>
          </a:xfrm>
          <a:prstGeom prst="rect">
            <a:avLst/>
          </a:prstGeom>
        </p:spPr>
      </p:pic>
      <p:sp>
        <p:nvSpPr>
          <p:cNvPr id="8" name="TextBox 7"/>
          <p:cNvSpPr txBox="1"/>
          <p:nvPr/>
        </p:nvSpPr>
        <p:spPr>
          <a:xfrm>
            <a:off x="3155886" y="1752863"/>
            <a:ext cx="3173315" cy="369332"/>
          </a:xfrm>
          <a:prstGeom prst="rect">
            <a:avLst/>
          </a:prstGeom>
          <a:noFill/>
        </p:spPr>
        <p:txBody>
          <a:bodyPr wrap="none" rtlCol="0">
            <a:spAutoFit/>
          </a:bodyPr>
          <a:lstStyle/>
          <a:p>
            <a:r>
              <a:rPr lang="en-US" dirty="0" smtClean="0"/>
              <a:t>Digital Control System (CDS)</a:t>
            </a:r>
            <a:endParaRPr lang="en-US" dirty="0"/>
          </a:p>
        </p:txBody>
      </p:sp>
      <p:sp>
        <p:nvSpPr>
          <p:cNvPr id="9" name="Striped Right Arrow 8"/>
          <p:cNvSpPr/>
          <p:nvPr/>
        </p:nvSpPr>
        <p:spPr>
          <a:xfrm>
            <a:off x="49606" y="4174031"/>
            <a:ext cx="1933296" cy="623278"/>
          </a:xfrm>
          <a:prstGeom prst="strip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Analog DARM</a:t>
            </a:r>
            <a:endParaRPr lang="en-US" dirty="0"/>
          </a:p>
        </p:txBody>
      </p:sp>
      <p:sp>
        <p:nvSpPr>
          <p:cNvPr id="10" name="Striped Right Arrow 9"/>
          <p:cNvSpPr/>
          <p:nvPr/>
        </p:nvSpPr>
        <p:spPr>
          <a:xfrm>
            <a:off x="6676513" y="4174031"/>
            <a:ext cx="1969906" cy="623278"/>
          </a:xfrm>
          <a:prstGeom prst="striped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t>S</a:t>
            </a:r>
            <a:r>
              <a:rPr lang="en-US" dirty="0" smtClean="0"/>
              <a:t>train (</a:t>
            </a:r>
            <a:r>
              <a:rPr lang="en-US" dirty="0" err="1" smtClean="0"/>
              <a:t>hoft</a:t>
            </a:r>
            <a:r>
              <a:rPr lang="en-US" dirty="0" smtClean="0"/>
              <a:t>)</a:t>
            </a:r>
            <a:endParaRPr lang="en-US" dirty="0"/>
          </a:p>
        </p:txBody>
      </p:sp>
      <p:pic>
        <p:nvPicPr>
          <p:cNvPr id="4" name="Picture 3"/>
          <p:cNvPicPr>
            <a:picLocks noChangeAspect="1"/>
          </p:cNvPicPr>
          <p:nvPr/>
        </p:nvPicPr>
        <p:blipFill>
          <a:blip r:embed="rId3"/>
          <a:stretch>
            <a:fillRect/>
          </a:stretch>
        </p:blipFill>
        <p:spPr>
          <a:xfrm>
            <a:off x="3089047" y="3360758"/>
            <a:ext cx="3044106" cy="2033463"/>
          </a:xfrm>
          <a:prstGeom prst="rect">
            <a:avLst/>
          </a:prstGeom>
        </p:spPr>
      </p:pic>
      <p:sp>
        <p:nvSpPr>
          <p:cNvPr id="15" name="TextBox 14"/>
          <p:cNvSpPr txBox="1"/>
          <p:nvPr/>
        </p:nvSpPr>
        <p:spPr>
          <a:xfrm>
            <a:off x="4972443" y="4947783"/>
            <a:ext cx="1108559" cy="369332"/>
          </a:xfrm>
          <a:prstGeom prst="rect">
            <a:avLst/>
          </a:prstGeom>
          <a:noFill/>
        </p:spPr>
        <p:txBody>
          <a:bodyPr wrap="none" rtlCol="0">
            <a:spAutoFit/>
          </a:bodyPr>
          <a:lstStyle/>
          <a:p>
            <a:r>
              <a:rPr lang="en-US" dirty="0" smtClean="0"/>
              <a:t>Injection!</a:t>
            </a:r>
            <a:endParaRPr lang="en-US" dirty="0"/>
          </a:p>
        </p:txBody>
      </p:sp>
      <p:grpSp>
        <p:nvGrpSpPr>
          <p:cNvPr id="16" name="Group 15"/>
          <p:cNvGrpSpPr/>
          <p:nvPr/>
        </p:nvGrpSpPr>
        <p:grpSpPr>
          <a:xfrm>
            <a:off x="5636789" y="4261004"/>
            <a:ext cx="444213" cy="441323"/>
            <a:chOff x="5645908" y="1453655"/>
            <a:chExt cx="274320" cy="274320"/>
          </a:xfrm>
        </p:grpSpPr>
        <p:sp>
          <p:nvSpPr>
            <p:cNvPr id="17" name="Oval 16"/>
            <p:cNvSpPr/>
            <p:nvPr/>
          </p:nvSpPr>
          <p:spPr>
            <a:xfrm>
              <a:off x="5645908" y="1453655"/>
              <a:ext cx="274320" cy="274320"/>
            </a:xfrm>
            <a:prstGeom prst="ellipse">
              <a:avLst/>
            </a:prstGeom>
            <a:solidFill>
              <a:sysClr val="window" lastClr="FFFFFF">
                <a:lumMod val="75000"/>
              </a:sys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8" name="Straight Connector 17"/>
            <p:cNvCxnSpPr>
              <a:stCxn id="17" idx="2"/>
              <a:endCxn id="17" idx="6"/>
            </p:cNvCxnSpPr>
            <p:nvPr/>
          </p:nvCxnSpPr>
          <p:spPr>
            <a:xfrm>
              <a:off x="5645908" y="1590815"/>
              <a:ext cx="274320"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19" name="Straight Connector 18"/>
            <p:cNvCxnSpPr>
              <a:stCxn id="17" idx="4"/>
              <a:endCxn id="17" idx="0"/>
            </p:cNvCxnSpPr>
            <p:nvPr/>
          </p:nvCxnSpPr>
          <p:spPr>
            <a:xfrm flipV="1">
              <a:off x="5783068" y="1453655"/>
              <a:ext cx="0" cy="27432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grpSp>
      <p:sp>
        <p:nvSpPr>
          <p:cNvPr id="3" name="Date Placeholder 2"/>
          <p:cNvSpPr>
            <a:spLocks noGrp="1"/>
          </p:cNvSpPr>
          <p:nvPr>
            <p:ph type="dt" sz="half" idx="10"/>
          </p:nvPr>
        </p:nvSpPr>
        <p:spPr/>
        <p:txBody>
          <a:bodyPr/>
          <a:lstStyle/>
          <a:p>
            <a:r>
              <a:rPr lang="en-US" smtClean="0"/>
              <a:t>10/24/15</a:t>
            </a:r>
            <a:endParaRPr lang="en-US"/>
          </a:p>
        </p:txBody>
      </p:sp>
      <p:sp>
        <p:nvSpPr>
          <p:cNvPr id="5" name="Footer Placeholder 4"/>
          <p:cNvSpPr>
            <a:spLocks noGrp="1"/>
          </p:cNvSpPr>
          <p:nvPr>
            <p:ph type="ftr" sz="quarter" idx="11"/>
          </p:nvPr>
        </p:nvSpPr>
        <p:spPr/>
        <p:txBody>
          <a:bodyPr/>
          <a:lstStyle/>
          <a:p>
            <a:r>
              <a:rPr lang="en-US" smtClean="0"/>
              <a:t>Matthew Evans</a:t>
            </a:r>
            <a:endParaRPr lang="en-US"/>
          </a:p>
        </p:txBody>
      </p:sp>
      <p:sp>
        <p:nvSpPr>
          <p:cNvPr id="6" name="Slide Number Placeholder 5"/>
          <p:cNvSpPr>
            <a:spLocks noGrp="1"/>
          </p:cNvSpPr>
          <p:nvPr>
            <p:ph type="sldNum" sz="quarter" idx="12"/>
          </p:nvPr>
        </p:nvSpPr>
        <p:spPr/>
        <p:txBody>
          <a:bodyPr/>
          <a:lstStyle/>
          <a:p>
            <a:fld id="{83CAC060-8331-7047-9A01-42B2A5C365FA}" type="slidenum">
              <a:rPr lang="en-US" smtClean="0"/>
              <a:t>16</a:t>
            </a:fld>
            <a:endParaRPr lang="en-US"/>
          </a:p>
        </p:txBody>
      </p:sp>
    </p:spTree>
    <p:extLst>
      <p:ext uri="{BB962C8B-B14F-4D97-AF65-F5344CB8AC3E}">
        <p14:creationId xmlns:p14="http://schemas.microsoft.com/office/powerpoint/2010/main" val="11129449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9535"/>
            <a:ext cx="7315200" cy="1154097"/>
          </a:xfrm>
        </p:spPr>
        <p:txBody>
          <a:bodyPr/>
          <a:lstStyle/>
          <a:p>
            <a:r>
              <a:rPr lang="en-US" dirty="0" smtClean="0"/>
              <a:t>Double Blind Injections</a:t>
            </a:r>
            <a:endParaRPr lang="en-US" dirty="0"/>
          </a:p>
        </p:txBody>
      </p:sp>
      <p:pic>
        <p:nvPicPr>
          <p:cNvPr id="75" name="Picture 74"/>
          <p:cNvPicPr>
            <a:picLocks noChangeAspect="1"/>
          </p:cNvPicPr>
          <p:nvPr/>
        </p:nvPicPr>
        <p:blipFill rotWithShape="1">
          <a:blip r:embed="rId2"/>
          <a:srcRect t="22220" b="31263"/>
          <a:stretch/>
        </p:blipFill>
        <p:spPr>
          <a:xfrm>
            <a:off x="335899" y="2174185"/>
            <a:ext cx="8677564" cy="4510206"/>
          </a:xfrm>
          <a:prstGeom prst="rect">
            <a:avLst/>
          </a:prstGeom>
        </p:spPr>
      </p:pic>
      <p:sp>
        <p:nvSpPr>
          <p:cNvPr id="76" name="Rectangle 75"/>
          <p:cNvSpPr/>
          <p:nvPr/>
        </p:nvSpPr>
        <p:spPr>
          <a:xfrm>
            <a:off x="335899" y="2174185"/>
            <a:ext cx="8677564" cy="4510206"/>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Striped Right Arrow 76"/>
          <p:cNvSpPr/>
          <p:nvPr/>
        </p:nvSpPr>
        <p:spPr>
          <a:xfrm>
            <a:off x="118826" y="4441581"/>
            <a:ext cx="487952" cy="274802"/>
          </a:xfrm>
          <a:prstGeom prst="strip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9" name="Rectangle 78"/>
          <p:cNvSpPr/>
          <p:nvPr/>
        </p:nvSpPr>
        <p:spPr>
          <a:xfrm>
            <a:off x="606778" y="4325164"/>
            <a:ext cx="677333" cy="465667"/>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PD A</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0" name="Rectangle 79"/>
          <p:cNvSpPr/>
          <p:nvPr/>
        </p:nvSpPr>
        <p:spPr>
          <a:xfrm>
            <a:off x="606778" y="4943231"/>
            <a:ext cx="677333" cy="465667"/>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PD B</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nvGrpSpPr>
          <p:cNvPr id="81" name="Group 80"/>
          <p:cNvGrpSpPr/>
          <p:nvPr/>
        </p:nvGrpSpPr>
        <p:grpSpPr>
          <a:xfrm>
            <a:off x="1440522" y="4735607"/>
            <a:ext cx="274320" cy="274320"/>
            <a:chOff x="5645908" y="1453655"/>
            <a:chExt cx="274320" cy="274320"/>
          </a:xfrm>
        </p:grpSpPr>
        <p:sp>
          <p:nvSpPr>
            <p:cNvPr id="82" name="Oval 81"/>
            <p:cNvSpPr/>
            <p:nvPr/>
          </p:nvSpPr>
          <p:spPr>
            <a:xfrm>
              <a:off x="5645908" y="1453655"/>
              <a:ext cx="274320" cy="274320"/>
            </a:xfrm>
            <a:prstGeom prst="ellipse">
              <a:avLst/>
            </a:prstGeom>
            <a:solidFill>
              <a:sysClr val="window" lastClr="FFFFFF">
                <a:lumMod val="75000"/>
              </a:sys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83" name="Straight Connector 82"/>
            <p:cNvCxnSpPr>
              <a:stCxn id="82" idx="2"/>
              <a:endCxn id="82" idx="6"/>
            </p:cNvCxnSpPr>
            <p:nvPr/>
          </p:nvCxnSpPr>
          <p:spPr>
            <a:xfrm>
              <a:off x="5645908" y="1590815"/>
              <a:ext cx="274320"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84" name="Straight Connector 83"/>
            <p:cNvCxnSpPr>
              <a:stCxn id="82" idx="4"/>
              <a:endCxn id="82" idx="0"/>
            </p:cNvCxnSpPr>
            <p:nvPr/>
          </p:nvCxnSpPr>
          <p:spPr>
            <a:xfrm flipV="1">
              <a:off x="5783068" y="1453655"/>
              <a:ext cx="0" cy="27432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grpSp>
      <p:sp>
        <p:nvSpPr>
          <p:cNvPr id="85" name="Rectangle 84"/>
          <p:cNvSpPr/>
          <p:nvPr/>
        </p:nvSpPr>
        <p:spPr>
          <a:xfrm>
            <a:off x="2046223" y="4624115"/>
            <a:ext cx="1223878" cy="497303"/>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DARM</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6" name="Rectangle 85"/>
          <p:cNvSpPr/>
          <p:nvPr/>
        </p:nvSpPr>
        <p:spPr>
          <a:xfrm>
            <a:off x="3622937" y="4281763"/>
            <a:ext cx="1071040" cy="483200"/>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  ETMY IN</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7" name="Rectangle 86"/>
          <p:cNvSpPr/>
          <p:nvPr/>
        </p:nvSpPr>
        <p:spPr>
          <a:xfrm>
            <a:off x="4915723" y="4281763"/>
            <a:ext cx="1071040" cy="483200"/>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ETMY L3</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8" name="Rectangle 87"/>
          <p:cNvSpPr/>
          <p:nvPr/>
        </p:nvSpPr>
        <p:spPr>
          <a:xfrm>
            <a:off x="3622937" y="5014003"/>
            <a:ext cx="1071040" cy="483200"/>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 ETMX IN</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9" name="Rectangle 88"/>
          <p:cNvSpPr/>
          <p:nvPr/>
        </p:nvSpPr>
        <p:spPr>
          <a:xfrm>
            <a:off x="4380203" y="3324733"/>
            <a:ext cx="1071040" cy="483200"/>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ETMY L2</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0" name="Rectangle 89"/>
          <p:cNvSpPr/>
          <p:nvPr/>
        </p:nvSpPr>
        <p:spPr>
          <a:xfrm>
            <a:off x="4915723" y="2367244"/>
            <a:ext cx="1071040" cy="483200"/>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ETMY L1</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1" name="Rectangle 90"/>
          <p:cNvSpPr/>
          <p:nvPr/>
        </p:nvSpPr>
        <p:spPr>
          <a:xfrm>
            <a:off x="6208188" y="3316111"/>
            <a:ext cx="1071040" cy="483200"/>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L2 DACs</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42" name="Rectangle 141"/>
          <p:cNvSpPr/>
          <p:nvPr/>
        </p:nvSpPr>
        <p:spPr>
          <a:xfrm>
            <a:off x="6208188" y="4281763"/>
            <a:ext cx="1071040" cy="483200"/>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L3 DACs</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60" name="Rectangle 159"/>
          <p:cNvSpPr/>
          <p:nvPr/>
        </p:nvSpPr>
        <p:spPr>
          <a:xfrm>
            <a:off x="6208188" y="2367244"/>
            <a:ext cx="1071040" cy="483200"/>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L1 DACs</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61" name="Rectangle 160"/>
          <p:cNvSpPr/>
          <p:nvPr/>
        </p:nvSpPr>
        <p:spPr>
          <a:xfrm>
            <a:off x="7537457" y="2990336"/>
            <a:ext cx="1149343" cy="465667"/>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L2 MONs</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62" name="Rectangle 161"/>
          <p:cNvSpPr/>
          <p:nvPr/>
        </p:nvSpPr>
        <p:spPr>
          <a:xfrm>
            <a:off x="7537457" y="3934178"/>
            <a:ext cx="1149343" cy="465667"/>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L3 MONs</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63" name="Straight Arrow Connector 162"/>
          <p:cNvCxnSpPr>
            <a:stCxn id="79" idx="3"/>
            <a:endCxn id="82" idx="1"/>
          </p:cNvCxnSpPr>
          <p:nvPr/>
        </p:nvCxnSpPr>
        <p:spPr>
          <a:xfrm>
            <a:off x="1284111" y="4557998"/>
            <a:ext cx="196584" cy="217782"/>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64" name="Straight Arrow Connector 163"/>
          <p:cNvCxnSpPr>
            <a:stCxn id="80" idx="3"/>
            <a:endCxn id="82" idx="3"/>
          </p:cNvCxnSpPr>
          <p:nvPr/>
        </p:nvCxnSpPr>
        <p:spPr>
          <a:xfrm flipV="1">
            <a:off x="1284111" y="4969754"/>
            <a:ext cx="196584" cy="206311"/>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65" name="Straight Arrow Connector 164"/>
          <p:cNvCxnSpPr>
            <a:stCxn id="82" idx="6"/>
            <a:endCxn id="85" idx="1"/>
          </p:cNvCxnSpPr>
          <p:nvPr/>
        </p:nvCxnSpPr>
        <p:spPr>
          <a:xfrm>
            <a:off x="1714842" y="4872767"/>
            <a:ext cx="331381" cy="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66" name="Straight Arrow Connector 165"/>
          <p:cNvCxnSpPr>
            <a:stCxn id="213" idx="0"/>
            <a:endCxn id="86" idx="1"/>
          </p:cNvCxnSpPr>
          <p:nvPr/>
        </p:nvCxnSpPr>
        <p:spPr>
          <a:xfrm flipV="1">
            <a:off x="3473231" y="4523363"/>
            <a:ext cx="149706" cy="218735"/>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67" name="Straight Arrow Connector 166"/>
          <p:cNvCxnSpPr>
            <a:stCxn id="213" idx="4"/>
          </p:cNvCxnSpPr>
          <p:nvPr/>
        </p:nvCxnSpPr>
        <p:spPr>
          <a:xfrm>
            <a:off x="3473231" y="5016418"/>
            <a:ext cx="200646" cy="239185"/>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68" name="Straight Arrow Connector 167"/>
          <p:cNvCxnSpPr>
            <a:stCxn id="86" idx="3"/>
            <a:endCxn id="87" idx="1"/>
          </p:cNvCxnSpPr>
          <p:nvPr/>
        </p:nvCxnSpPr>
        <p:spPr>
          <a:xfrm>
            <a:off x="4693977" y="4523363"/>
            <a:ext cx="221746" cy="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69" name="Straight Arrow Connector 168"/>
          <p:cNvCxnSpPr>
            <a:stCxn id="87" idx="3"/>
            <a:endCxn id="142" idx="1"/>
          </p:cNvCxnSpPr>
          <p:nvPr/>
        </p:nvCxnSpPr>
        <p:spPr>
          <a:xfrm>
            <a:off x="5986763" y="4523363"/>
            <a:ext cx="221425" cy="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70" name="Straight Arrow Connector 169"/>
          <p:cNvCxnSpPr>
            <a:stCxn id="89" idx="3"/>
            <a:endCxn id="91" idx="1"/>
          </p:cNvCxnSpPr>
          <p:nvPr/>
        </p:nvCxnSpPr>
        <p:spPr>
          <a:xfrm flipV="1">
            <a:off x="5451243" y="3557711"/>
            <a:ext cx="756945" cy="8622"/>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71" name="Straight Arrow Connector 170"/>
          <p:cNvCxnSpPr>
            <a:stCxn id="90" idx="3"/>
            <a:endCxn id="160" idx="1"/>
          </p:cNvCxnSpPr>
          <p:nvPr/>
        </p:nvCxnSpPr>
        <p:spPr>
          <a:xfrm>
            <a:off x="5986763" y="2608844"/>
            <a:ext cx="221425" cy="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72" name="Straight Arrow Connector 50"/>
          <p:cNvCxnSpPr>
            <a:stCxn id="89" idx="3"/>
            <a:endCxn id="90" idx="1"/>
          </p:cNvCxnSpPr>
          <p:nvPr/>
        </p:nvCxnSpPr>
        <p:spPr>
          <a:xfrm flipH="1" flipV="1">
            <a:off x="4915723" y="2608844"/>
            <a:ext cx="535520" cy="957489"/>
          </a:xfrm>
          <a:prstGeom prst="bentConnector5">
            <a:avLst>
              <a:gd name="adj1" fmla="val -42687"/>
              <a:gd name="adj2" fmla="val 50000"/>
              <a:gd name="adj3" fmla="val 142687"/>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73" name="Straight Arrow Connector 53"/>
          <p:cNvCxnSpPr>
            <a:stCxn id="87" idx="3"/>
            <a:endCxn id="89" idx="1"/>
          </p:cNvCxnSpPr>
          <p:nvPr/>
        </p:nvCxnSpPr>
        <p:spPr>
          <a:xfrm flipH="1" flipV="1">
            <a:off x="4380203" y="3566333"/>
            <a:ext cx="1606560" cy="957030"/>
          </a:xfrm>
          <a:prstGeom prst="bentConnector5">
            <a:avLst>
              <a:gd name="adj1" fmla="val -14229"/>
              <a:gd name="adj2" fmla="val 50000"/>
              <a:gd name="adj3" fmla="val 114229"/>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75" name="Straight Arrow Connector 174"/>
          <p:cNvCxnSpPr>
            <a:stCxn id="142" idx="3"/>
            <a:endCxn id="162" idx="1"/>
          </p:cNvCxnSpPr>
          <p:nvPr/>
        </p:nvCxnSpPr>
        <p:spPr>
          <a:xfrm flipV="1">
            <a:off x="7279228" y="4167012"/>
            <a:ext cx="258229" cy="356351"/>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77" name="Straight Arrow Connector 176"/>
          <p:cNvCxnSpPr>
            <a:stCxn id="91" idx="3"/>
            <a:endCxn id="161" idx="1"/>
          </p:cNvCxnSpPr>
          <p:nvPr/>
        </p:nvCxnSpPr>
        <p:spPr>
          <a:xfrm flipV="1">
            <a:off x="7279228" y="3223170"/>
            <a:ext cx="258229" cy="334541"/>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178" name="Sun 177"/>
          <p:cNvSpPr/>
          <p:nvPr/>
        </p:nvSpPr>
        <p:spPr>
          <a:xfrm>
            <a:off x="1168321" y="5059648"/>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9" name="Sun 178"/>
          <p:cNvSpPr/>
          <p:nvPr/>
        </p:nvSpPr>
        <p:spPr>
          <a:xfrm>
            <a:off x="1168321" y="4441581"/>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0" name="Sun 179"/>
          <p:cNvSpPr/>
          <p:nvPr/>
        </p:nvSpPr>
        <p:spPr>
          <a:xfrm>
            <a:off x="2046223" y="4756350"/>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2" name="Sun 181"/>
          <p:cNvSpPr/>
          <p:nvPr/>
        </p:nvSpPr>
        <p:spPr>
          <a:xfrm>
            <a:off x="3595327" y="4400163"/>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3" name="Sun 182"/>
          <p:cNvSpPr/>
          <p:nvPr/>
        </p:nvSpPr>
        <p:spPr>
          <a:xfrm>
            <a:off x="3584481" y="5139186"/>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4" name="Sun 183"/>
          <p:cNvSpPr/>
          <p:nvPr/>
        </p:nvSpPr>
        <p:spPr>
          <a:xfrm>
            <a:off x="5857168" y="4411018"/>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5" name="Sun 184"/>
          <p:cNvSpPr/>
          <p:nvPr/>
        </p:nvSpPr>
        <p:spPr>
          <a:xfrm>
            <a:off x="5338233" y="3457164"/>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6" name="Sun 185"/>
          <p:cNvSpPr/>
          <p:nvPr/>
        </p:nvSpPr>
        <p:spPr>
          <a:xfrm>
            <a:off x="5857168" y="2492427"/>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8" name="Sun 187"/>
          <p:cNvSpPr/>
          <p:nvPr/>
        </p:nvSpPr>
        <p:spPr>
          <a:xfrm>
            <a:off x="7163438" y="2492427"/>
            <a:ext cx="231580" cy="232834"/>
          </a:xfrm>
          <a:prstGeom prst="sun">
            <a:avLst/>
          </a:prstGeom>
          <a:solidFill>
            <a:srgbClr val="FFFF00"/>
          </a:solid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9" name="Sun 188"/>
          <p:cNvSpPr/>
          <p:nvPr/>
        </p:nvSpPr>
        <p:spPr>
          <a:xfrm>
            <a:off x="7163438" y="3442197"/>
            <a:ext cx="231580" cy="232834"/>
          </a:xfrm>
          <a:prstGeom prst="sun">
            <a:avLst/>
          </a:prstGeom>
          <a:solidFill>
            <a:srgbClr val="FFFF00"/>
          </a:solid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0" name="Sun 189"/>
          <p:cNvSpPr/>
          <p:nvPr/>
        </p:nvSpPr>
        <p:spPr>
          <a:xfrm>
            <a:off x="7163438" y="4405087"/>
            <a:ext cx="231580" cy="232834"/>
          </a:xfrm>
          <a:prstGeom prst="sun">
            <a:avLst/>
          </a:prstGeom>
          <a:solidFill>
            <a:srgbClr val="FFFF00"/>
          </a:solid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1" name="Sun 190"/>
          <p:cNvSpPr/>
          <p:nvPr/>
        </p:nvSpPr>
        <p:spPr>
          <a:xfrm>
            <a:off x="1668077" y="4758563"/>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92" name="Straight Arrow Connector 191"/>
          <p:cNvCxnSpPr>
            <a:stCxn id="88" idx="3"/>
          </p:cNvCxnSpPr>
          <p:nvPr/>
        </p:nvCxnSpPr>
        <p:spPr>
          <a:xfrm>
            <a:off x="4693977" y="5255603"/>
            <a:ext cx="221746" cy="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193" name="Rectangle 192"/>
          <p:cNvSpPr/>
          <p:nvPr/>
        </p:nvSpPr>
        <p:spPr>
          <a:xfrm>
            <a:off x="4915723" y="5005510"/>
            <a:ext cx="1071040" cy="483200"/>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ETMX L3</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94" name="Sun 193"/>
          <p:cNvSpPr/>
          <p:nvPr/>
        </p:nvSpPr>
        <p:spPr>
          <a:xfrm>
            <a:off x="4841348" y="5144071"/>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5" name="Sun 194"/>
          <p:cNvSpPr/>
          <p:nvPr/>
        </p:nvSpPr>
        <p:spPr>
          <a:xfrm>
            <a:off x="4846698" y="4411018"/>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96" name="Straight Arrow Connector 195"/>
          <p:cNvCxnSpPr/>
          <p:nvPr/>
        </p:nvCxnSpPr>
        <p:spPr>
          <a:xfrm>
            <a:off x="383528" y="5176065"/>
            <a:ext cx="221746" cy="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197" name="Sun 196"/>
          <p:cNvSpPr/>
          <p:nvPr/>
        </p:nvSpPr>
        <p:spPr>
          <a:xfrm>
            <a:off x="8571010" y="4050595"/>
            <a:ext cx="231580" cy="232834"/>
          </a:xfrm>
          <a:prstGeom prst="sun">
            <a:avLst/>
          </a:prstGeom>
          <a:solidFill>
            <a:srgbClr val="FFFF00"/>
          </a:solid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8" name="Sun 197"/>
          <p:cNvSpPr/>
          <p:nvPr/>
        </p:nvSpPr>
        <p:spPr>
          <a:xfrm>
            <a:off x="8571010" y="3106753"/>
            <a:ext cx="231580" cy="232834"/>
          </a:xfrm>
          <a:prstGeom prst="sun">
            <a:avLst/>
          </a:prstGeom>
          <a:solidFill>
            <a:srgbClr val="FFFF00"/>
          </a:solid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4" name="Striped Right Arrow 203"/>
          <p:cNvSpPr/>
          <p:nvPr/>
        </p:nvSpPr>
        <p:spPr>
          <a:xfrm>
            <a:off x="118826" y="5017680"/>
            <a:ext cx="486448" cy="274802"/>
          </a:xfrm>
          <a:prstGeom prst="strip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06" name="TextBox 205"/>
          <p:cNvSpPr txBox="1"/>
          <p:nvPr/>
        </p:nvSpPr>
        <p:spPr>
          <a:xfrm>
            <a:off x="443937" y="2342984"/>
            <a:ext cx="3229940" cy="1815882"/>
          </a:xfrm>
          <a:prstGeom prst="rect">
            <a:avLst/>
          </a:prstGeom>
          <a:solidFill>
            <a:schemeClr val="tx1">
              <a:lumMod val="95000"/>
            </a:schemeClr>
          </a:solidFill>
        </p:spPr>
        <p:txBody>
          <a:bodyPr wrap="square" rtlCol="0">
            <a:spAutoFit/>
          </a:bodyPr>
          <a:lstStyle/>
          <a:p>
            <a:r>
              <a:rPr lang="en-US" sz="1600" dirty="0">
                <a:solidFill>
                  <a:schemeClr val="bg1"/>
                </a:solidFill>
              </a:rPr>
              <a:t>W</a:t>
            </a:r>
            <a:r>
              <a:rPr lang="en-US" sz="1600" dirty="0" smtClean="0">
                <a:solidFill>
                  <a:schemeClr val="bg1"/>
                </a:solidFill>
              </a:rPr>
              <a:t>e record the GW signal as it comes in from the PDs, as it goes out to the actuators, and at many points in between.  From the PD signals, we can can compute the signal we should see at each point in the chain.</a:t>
            </a:r>
            <a:endParaRPr lang="en-US" sz="1600" dirty="0">
              <a:solidFill>
                <a:schemeClr val="bg1"/>
              </a:solidFill>
            </a:endParaRPr>
          </a:p>
        </p:txBody>
      </p:sp>
      <p:sp>
        <p:nvSpPr>
          <p:cNvPr id="208" name="TextBox 207"/>
          <p:cNvSpPr txBox="1"/>
          <p:nvPr/>
        </p:nvSpPr>
        <p:spPr>
          <a:xfrm>
            <a:off x="3155886" y="1752863"/>
            <a:ext cx="3173315" cy="369332"/>
          </a:xfrm>
          <a:prstGeom prst="rect">
            <a:avLst/>
          </a:prstGeom>
          <a:noFill/>
        </p:spPr>
        <p:txBody>
          <a:bodyPr wrap="none" rtlCol="0">
            <a:spAutoFit/>
          </a:bodyPr>
          <a:lstStyle/>
          <a:p>
            <a:r>
              <a:rPr lang="en-US" dirty="0" smtClean="0"/>
              <a:t>Digital Control System (CDS)</a:t>
            </a:r>
            <a:endParaRPr lang="en-US" dirty="0"/>
          </a:p>
        </p:txBody>
      </p:sp>
      <p:pic>
        <p:nvPicPr>
          <p:cNvPr id="209" name="Picture 208"/>
          <p:cNvPicPr>
            <a:picLocks noChangeAspect="1"/>
          </p:cNvPicPr>
          <p:nvPr/>
        </p:nvPicPr>
        <p:blipFill>
          <a:blip r:embed="rId3"/>
          <a:stretch>
            <a:fillRect/>
          </a:stretch>
        </p:blipFill>
        <p:spPr>
          <a:xfrm>
            <a:off x="6773055" y="5148639"/>
            <a:ext cx="2136589" cy="1427242"/>
          </a:xfrm>
          <a:prstGeom prst="rect">
            <a:avLst/>
          </a:prstGeom>
        </p:spPr>
      </p:pic>
      <p:sp>
        <p:nvSpPr>
          <p:cNvPr id="210" name="TextBox 209"/>
          <p:cNvSpPr txBox="1"/>
          <p:nvPr/>
        </p:nvSpPr>
        <p:spPr>
          <a:xfrm rot="16842647">
            <a:off x="8051595" y="5803176"/>
            <a:ext cx="1108559" cy="369332"/>
          </a:xfrm>
          <a:prstGeom prst="rect">
            <a:avLst/>
          </a:prstGeom>
          <a:noFill/>
        </p:spPr>
        <p:txBody>
          <a:bodyPr wrap="none" rtlCol="0">
            <a:spAutoFit/>
          </a:bodyPr>
          <a:lstStyle/>
          <a:p>
            <a:r>
              <a:rPr lang="en-US" dirty="0" smtClean="0"/>
              <a:t>Injection!</a:t>
            </a:r>
            <a:endParaRPr lang="en-US" dirty="0"/>
          </a:p>
        </p:txBody>
      </p:sp>
      <p:sp>
        <p:nvSpPr>
          <p:cNvPr id="211" name="Freeform 210"/>
          <p:cNvSpPr/>
          <p:nvPr/>
        </p:nvSpPr>
        <p:spPr>
          <a:xfrm>
            <a:off x="3270101" y="4973117"/>
            <a:ext cx="3575824" cy="1191378"/>
          </a:xfrm>
          <a:custGeom>
            <a:avLst/>
            <a:gdLst>
              <a:gd name="connsiteX0" fmla="*/ 34470 w 435507"/>
              <a:gd name="connsiteY0" fmla="*/ 631768 h 643848"/>
              <a:gd name="connsiteX1" fmla="*/ 197856 w 435507"/>
              <a:gd name="connsiteY1" fmla="*/ 616914 h 643848"/>
              <a:gd name="connsiteX2" fmla="*/ 413227 w 435507"/>
              <a:gd name="connsiteY2" fmla="*/ 394101 h 643848"/>
              <a:gd name="connsiteX3" fmla="*/ 4764 w 435507"/>
              <a:gd name="connsiteY3" fmla="*/ 304975 h 643848"/>
              <a:gd name="connsiteX4" fmla="*/ 205282 w 435507"/>
              <a:gd name="connsiteY4" fmla="*/ 15318 h 643848"/>
              <a:gd name="connsiteX5" fmla="*/ 435507 w 435507"/>
              <a:gd name="connsiteY5" fmla="*/ 37600 h 643848"/>
              <a:gd name="connsiteX0" fmla="*/ 35219 w 599667"/>
              <a:gd name="connsiteY0" fmla="*/ 622533 h 634613"/>
              <a:gd name="connsiteX1" fmla="*/ 198605 w 599667"/>
              <a:gd name="connsiteY1" fmla="*/ 607679 h 634613"/>
              <a:gd name="connsiteX2" fmla="*/ 413976 w 599667"/>
              <a:gd name="connsiteY2" fmla="*/ 384866 h 634613"/>
              <a:gd name="connsiteX3" fmla="*/ 5513 w 599667"/>
              <a:gd name="connsiteY3" fmla="*/ 295740 h 634613"/>
              <a:gd name="connsiteX4" fmla="*/ 206031 w 599667"/>
              <a:gd name="connsiteY4" fmla="*/ 6083 h 634613"/>
              <a:gd name="connsiteX5" fmla="*/ 599667 w 599667"/>
              <a:gd name="connsiteY5" fmla="*/ 91731 h 634613"/>
              <a:gd name="connsiteX0" fmla="*/ 38012 w 602460"/>
              <a:gd name="connsiteY0" fmla="*/ 530802 h 542882"/>
              <a:gd name="connsiteX1" fmla="*/ 201398 w 602460"/>
              <a:gd name="connsiteY1" fmla="*/ 515948 h 542882"/>
              <a:gd name="connsiteX2" fmla="*/ 416769 w 602460"/>
              <a:gd name="connsiteY2" fmla="*/ 293135 h 542882"/>
              <a:gd name="connsiteX3" fmla="*/ 8306 w 602460"/>
              <a:gd name="connsiteY3" fmla="*/ 204009 h 542882"/>
              <a:gd name="connsiteX4" fmla="*/ 178185 w 602460"/>
              <a:gd name="connsiteY4" fmla="*/ 34749 h 542882"/>
              <a:gd name="connsiteX5" fmla="*/ 602460 w 602460"/>
              <a:gd name="connsiteY5" fmla="*/ 0 h 542882"/>
              <a:gd name="connsiteX0" fmla="*/ -1 w 564447"/>
              <a:gd name="connsiteY0" fmla="*/ 530802 h 542882"/>
              <a:gd name="connsiteX1" fmla="*/ 163385 w 564447"/>
              <a:gd name="connsiteY1" fmla="*/ 515948 h 542882"/>
              <a:gd name="connsiteX2" fmla="*/ 378756 w 564447"/>
              <a:gd name="connsiteY2" fmla="*/ 293135 h 542882"/>
              <a:gd name="connsiteX3" fmla="*/ 133704 w 564447"/>
              <a:gd name="connsiteY3" fmla="*/ 204009 h 542882"/>
              <a:gd name="connsiteX4" fmla="*/ 140172 w 564447"/>
              <a:gd name="connsiteY4" fmla="*/ 34749 h 542882"/>
              <a:gd name="connsiteX5" fmla="*/ 564447 w 564447"/>
              <a:gd name="connsiteY5" fmla="*/ 0 h 542882"/>
              <a:gd name="connsiteX0" fmla="*/ 0 w 564448"/>
              <a:gd name="connsiteY0" fmla="*/ 530802 h 538987"/>
              <a:gd name="connsiteX1" fmla="*/ 163386 w 564448"/>
              <a:gd name="connsiteY1" fmla="*/ 515948 h 538987"/>
              <a:gd name="connsiteX2" fmla="*/ 378757 w 564448"/>
              <a:gd name="connsiteY2" fmla="*/ 362838 h 538987"/>
              <a:gd name="connsiteX3" fmla="*/ 133705 w 564448"/>
              <a:gd name="connsiteY3" fmla="*/ 204009 h 538987"/>
              <a:gd name="connsiteX4" fmla="*/ 140173 w 564448"/>
              <a:gd name="connsiteY4" fmla="*/ 34749 h 538987"/>
              <a:gd name="connsiteX5" fmla="*/ 564448 w 564448"/>
              <a:gd name="connsiteY5" fmla="*/ 0 h 538987"/>
              <a:gd name="connsiteX0" fmla="*/ 0 w 564448"/>
              <a:gd name="connsiteY0" fmla="*/ 530802 h 538987"/>
              <a:gd name="connsiteX1" fmla="*/ 234878 w 564448"/>
              <a:gd name="connsiteY1" fmla="*/ 515948 h 538987"/>
              <a:gd name="connsiteX2" fmla="*/ 378757 w 564448"/>
              <a:gd name="connsiteY2" fmla="*/ 362838 h 538987"/>
              <a:gd name="connsiteX3" fmla="*/ 133705 w 564448"/>
              <a:gd name="connsiteY3" fmla="*/ 204009 h 538987"/>
              <a:gd name="connsiteX4" fmla="*/ 140173 w 564448"/>
              <a:gd name="connsiteY4" fmla="*/ 34749 h 538987"/>
              <a:gd name="connsiteX5" fmla="*/ 564448 w 564448"/>
              <a:gd name="connsiteY5" fmla="*/ 0 h 538987"/>
              <a:gd name="connsiteX0" fmla="*/ 0 w 564448"/>
              <a:gd name="connsiteY0" fmla="*/ 535700 h 543885"/>
              <a:gd name="connsiteX1" fmla="*/ 234878 w 564448"/>
              <a:gd name="connsiteY1" fmla="*/ 520846 h 543885"/>
              <a:gd name="connsiteX2" fmla="*/ 378757 w 564448"/>
              <a:gd name="connsiteY2" fmla="*/ 367736 h 543885"/>
              <a:gd name="connsiteX3" fmla="*/ 133705 w 564448"/>
              <a:gd name="connsiteY3" fmla="*/ 208907 h 543885"/>
              <a:gd name="connsiteX4" fmla="*/ 232093 w 564448"/>
              <a:gd name="connsiteY4" fmla="*/ 20637 h 543885"/>
              <a:gd name="connsiteX5" fmla="*/ 564448 w 564448"/>
              <a:gd name="connsiteY5" fmla="*/ 4898 h 543885"/>
              <a:gd name="connsiteX0" fmla="*/ 5733168 w 5733578"/>
              <a:gd name="connsiteY0" fmla="*/ 237878 h 523377"/>
              <a:gd name="connsiteX1" fmla="*/ 350782 w 5733578"/>
              <a:gd name="connsiteY1" fmla="*/ 520846 h 523377"/>
              <a:gd name="connsiteX2" fmla="*/ 494661 w 5733578"/>
              <a:gd name="connsiteY2" fmla="*/ 367736 h 523377"/>
              <a:gd name="connsiteX3" fmla="*/ 249609 w 5733578"/>
              <a:gd name="connsiteY3" fmla="*/ 208907 h 523377"/>
              <a:gd name="connsiteX4" fmla="*/ 347997 w 5733578"/>
              <a:gd name="connsiteY4" fmla="*/ 20637 h 523377"/>
              <a:gd name="connsiteX5" fmla="*/ 680352 w 5733578"/>
              <a:gd name="connsiteY5" fmla="*/ 4898 h 523377"/>
              <a:gd name="connsiteX0" fmla="*/ 5489751 w 5490350"/>
              <a:gd name="connsiteY0" fmla="*/ 237878 h 383204"/>
              <a:gd name="connsiteX1" fmla="*/ 1557640 w 5490350"/>
              <a:gd name="connsiteY1" fmla="*/ 362429 h 383204"/>
              <a:gd name="connsiteX2" fmla="*/ 251244 w 5490350"/>
              <a:gd name="connsiteY2" fmla="*/ 367736 h 383204"/>
              <a:gd name="connsiteX3" fmla="*/ 6192 w 5490350"/>
              <a:gd name="connsiteY3" fmla="*/ 208907 h 383204"/>
              <a:gd name="connsiteX4" fmla="*/ 104580 w 5490350"/>
              <a:gd name="connsiteY4" fmla="*/ 20637 h 383204"/>
              <a:gd name="connsiteX5" fmla="*/ 436935 w 5490350"/>
              <a:gd name="connsiteY5" fmla="*/ 4898 h 383204"/>
              <a:gd name="connsiteX0" fmla="*/ 5489751 w 5490350"/>
              <a:gd name="connsiteY0" fmla="*/ 834961 h 980287"/>
              <a:gd name="connsiteX1" fmla="*/ 1557640 w 5490350"/>
              <a:gd name="connsiteY1" fmla="*/ 959512 h 980287"/>
              <a:gd name="connsiteX2" fmla="*/ 251244 w 5490350"/>
              <a:gd name="connsiteY2" fmla="*/ 964819 h 980287"/>
              <a:gd name="connsiteX3" fmla="*/ 6192 w 5490350"/>
              <a:gd name="connsiteY3" fmla="*/ 805990 h 980287"/>
              <a:gd name="connsiteX4" fmla="*/ 104580 w 5490350"/>
              <a:gd name="connsiteY4" fmla="*/ 617720 h 980287"/>
              <a:gd name="connsiteX5" fmla="*/ 559493 w 5490350"/>
              <a:gd name="connsiteY5" fmla="*/ 0 h 980287"/>
              <a:gd name="connsiteX0" fmla="*/ 5507945 w 5508544"/>
              <a:gd name="connsiteY0" fmla="*/ 834961 h 980287"/>
              <a:gd name="connsiteX1" fmla="*/ 1575834 w 5508544"/>
              <a:gd name="connsiteY1" fmla="*/ 959512 h 980287"/>
              <a:gd name="connsiteX2" fmla="*/ 269438 w 5508544"/>
              <a:gd name="connsiteY2" fmla="*/ 964819 h 980287"/>
              <a:gd name="connsiteX3" fmla="*/ 24386 w 5508544"/>
              <a:gd name="connsiteY3" fmla="*/ 805990 h 980287"/>
              <a:gd name="connsiteX4" fmla="*/ 643647 w 5508544"/>
              <a:gd name="connsiteY4" fmla="*/ 414947 h 980287"/>
              <a:gd name="connsiteX5" fmla="*/ 577687 w 5508544"/>
              <a:gd name="connsiteY5" fmla="*/ 0 h 980287"/>
              <a:gd name="connsiteX0" fmla="*/ 5507945 w 5508544"/>
              <a:gd name="connsiteY0" fmla="*/ 891991 h 1037317"/>
              <a:gd name="connsiteX1" fmla="*/ 1575834 w 5508544"/>
              <a:gd name="connsiteY1" fmla="*/ 1016542 h 1037317"/>
              <a:gd name="connsiteX2" fmla="*/ 269438 w 5508544"/>
              <a:gd name="connsiteY2" fmla="*/ 1021849 h 1037317"/>
              <a:gd name="connsiteX3" fmla="*/ 24386 w 5508544"/>
              <a:gd name="connsiteY3" fmla="*/ 863020 h 1037317"/>
              <a:gd name="connsiteX4" fmla="*/ 643647 w 5508544"/>
              <a:gd name="connsiteY4" fmla="*/ 471977 h 1037317"/>
              <a:gd name="connsiteX5" fmla="*/ 679819 w 5508544"/>
              <a:gd name="connsiteY5" fmla="*/ 0 h 1037317"/>
              <a:gd name="connsiteX0" fmla="*/ 5256734 w 5257333"/>
              <a:gd name="connsiteY0" fmla="*/ 891991 h 1045497"/>
              <a:gd name="connsiteX1" fmla="*/ 1324623 w 5257333"/>
              <a:gd name="connsiteY1" fmla="*/ 1016542 h 1045497"/>
              <a:gd name="connsiteX2" fmla="*/ 18227 w 5257333"/>
              <a:gd name="connsiteY2" fmla="*/ 1021849 h 1045497"/>
              <a:gd name="connsiteX3" fmla="*/ 549377 w 5257333"/>
              <a:gd name="connsiteY3" fmla="*/ 748960 h 1045497"/>
              <a:gd name="connsiteX4" fmla="*/ 392436 w 5257333"/>
              <a:gd name="connsiteY4" fmla="*/ 471977 h 1045497"/>
              <a:gd name="connsiteX5" fmla="*/ 428608 w 5257333"/>
              <a:gd name="connsiteY5" fmla="*/ 0 h 1045497"/>
              <a:gd name="connsiteX0" fmla="*/ 4883528 w 4884101"/>
              <a:gd name="connsiteY0" fmla="*/ 891991 h 1033345"/>
              <a:gd name="connsiteX1" fmla="*/ 951417 w 4884101"/>
              <a:gd name="connsiteY1" fmla="*/ 1016542 h 1033345"/>
              <a:gd name="connsiteX2" fmla="*/ 513144 w 4884101"/>
              <a:gd name="connsiteY2" fmla="*/ 1002840 h 1033345"/>
              <a:gd name="connsiteX3" fmla="*/ 176171 w 4884101"/>
              <a:gd name="connsiteY3" fmla="*/ 748960 h 1033345"/>
              <a:gd name="connsiteX4" fmla="*/ 19230 w 4884101"/>
              <a:gd name="connsiteY4" fmla="*/ 471977 h 1033345"/>
              <a:gd name="connsiteX5" fmla="*/ 55402 w 4884101"/>
              <a:gd name="connsiteY5" fmla="*/ 0 h 1033345"/>
              <a:gd name="connsiteX0" fmla="*/ 4883528 w 4884347"/>
              <a:gd name="connsiteY0" fmla="*/ 891991 h 1201958"/>
              <a:gd name="connsiteX1" fmla="*/ 1942100 w 4884347"/>
              <a:gd name="connsiteY1" fmla="*/ 1200304 h 1201958"/>
              <a:gd name="connsiteX2" fmla="*/ 513144 w 4884347"/>
              <a:gd name="connsiteY2" fmla="*/ 1002840 h 1201958"/>
              <a:gd name="connsiteX3" fmla="*/ 176171 w 4884347"/>
              <a:gd name="connsiteY3" fmla="*/ 748960 h 1201958"/>
              <a:gd name="connsiteX4" fmla="*/ 19230 w 4884347"/>
              <a:gd name="connsiteY4" fmla="*/ 471977 h 1201958"/>
              <a:gd name="connsiteX5" fmla="*/ 55402 w 4884347"/>
              <a:gd name="connsiteY5" fmla="*/ 0 h 1201958"/>
              <a:gd name="connsiteX0" fmla="*/ 4830506 w 4831325"/>
              <a:gd name="connsiteY0" fmla="*/ 891991 h 1201958"/>
              <a:gd name="connsiteX1" fmla="*/ 1889078 w 4831325"/>
              <a:gd name="connsiteY1" fmla="*/ 1200304 h 1201958"/>
              <a:gd name="connsiteX2" fmla="*/ 460122 w 4831325"/>
              <a:gd name="connsiteY2" fmla="*/ 1002840 h 1201958"/>
              <a:gd name="connsiteX3" fmla="*/ 123149 w 4831325"/>
              <a:gd name="connsiteY3" fmla="*/ 748960 h 1201958"/>
              <a:gd name="connsiteX4" fmla="*/ 139833 w 4831325"/>
              <a:gd name="connsiteY4" fmla="*/ 395937 h 1201958"/>
              <a:gd name="connsiteX5" fmla="*/ 2380 w 4831325"/>
              <a:gd name="connsiteY5" fmla="*/ 0 h 1201958"/>
              <a:gd name="connsiteX0" fmla="*/ 4828125 w 4828944"/>
              <a:gd name="connsiteY0" fmla="*/ 891991 h 1201958"/>
              <a:gd name="connsiteX1" fmla="*/ 1886697 w 4828944"/>
              <a:gd name="connsiteY1" fmla="*/ 1200304 h 1201958"/>
              <a:gd name="connsiteX2" fmla="*/ 457741 w 4828944"/>
              <a:gd name="connsiteY2" fmla="*/ 1002840 h 1201958"/>
              <a:gd name="connsiteX3" fmla="*/ 120768 w 4828944"/>
              <a:gd name="connsiteY3" fmla="*/ 748960 h 1201958"/>
              <a:gd name="connsiteX4" fmla="*/ -1 w 4828944"/>
              <a:gd name="connsiteY4" fmla="*/ 0 h 1201958"/>
              <a:gd name="connsiteX0" fmla="*/ 4828126 w 4828925"/>
              <a:gd name="connsiteY0" fmla="*/ 891991 h 1208185"/>
              <a:gd name="connsiteX1" fmla="*/ 1886698 w 4828925"/>
              <a:gd name="connsiteY1" fmla="*/ 1200304 h 1208185"/>
              <a:gd name="connsiteX2" fmla="*/ 804991 w 4828925"/>
              <a:gd name="connsiteY2" fmla="*/ 1085217 h 1208185"/>
              <a:gd name="connsiteX3" fmla="*/ 120769 w 4828925"/>
              <a:gd name="connsiteY3" fmla="*/ 748960 h 1208185"/>
              <a:gd name="connsiteX4" fmla="*/ 0 w 4828925"/>
              <a:gd name="connsiteY4" fmla="*/ 0 h 1208185"/>
              <a:gd name="connsiteX0" fmla="*/ 4727764 w 4728563"/>
              <a:gd name="connsiteY0" fmla="*/ 934130 h 1250324"/>
              <a:gd name="connsiteX1" fmla="*/ 1786336 w 4728563"/>
              <a:gd name="connsiteY1" fmla="*/ 1242443 h 1250324"/>
              <a:gd name="connsiteX2" fmla="*/ 704629 w 4728563"/>
              <a:gd name="connsiteY2" fmla="*/ 1127356 h 1250324"/>
              <a:gd name="connsiteX3" fmla="*/ 20407 w 4728563"/>
              <a:gd name="connsiteY3" fmla="*/ 791099 h 1250324"/>
              <a:gd name="connsiteX4" fmla="*/ 153164 w 4728563"/>
              <a:gd name="connsiteY4" fmla="*/ 0 h 1250324"/>
              <a:gd name="connsiteX0" fmla="*/ 4736008 w 4736807"/>
              <a:gd name="connsiteY0" fmla="*/ 934130 h 1250324"/>
              <a:gd name="connsiteX1" fmla="*/ 1794580 w 4736807"/>
              <a:gd name="connsiteY1" fmla="*/ 1242443 h 1250324"/>
              <a:gd name="connsiteX2" fmla="*/ 712873 w 4736807"/>
              <a:gd name="connsiteY2" fmla="*/ 1127356 h 1250324"/>
              <a:gd name="connsiteX3" fmla="*/ 28651 w 4736807"/>
              <a:gd name="connsiteY3" fmla="*/ 791099 h 1250324"/>
              <a:gd name="connsiteX4" fmla="*/ 161408 w 4736807"/>
              <a:gd name="connsiteY4" fmla="*/ 0 h 1250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807" h="1250324">
                <a:moveTo>
                  <a:pt x="4736008" y="934130"/>
                </a:moveTo>
                <a:cubicBezTo>
                  <a:pt x="4786138" y="946508"/>
                  <a:pt x="2465103" y="1210239"/>
                  <a:pt x="1794580" y="1242443"/>
                </a:cubicBezTo>
                <a:cubicBezTo>
                  <a:pt x="1124058" y="1274647"/>
                  <a:pt x="1007195" y="1202580"/>
                  <a:pt x="712873" y="1127356"/>
                </a:cubicBezTo>
                <a:cubicBezTo>
                  <a:pt x="418552" y="1052132"/>
                  <a:pt x="120562" y="978992"/>
                  <a:pt x="28651" y="791099"/>
                </a:cubicBezTo>
                <a:cubicBezTo>
                  <a:pt x="-63260" y="603206"/>
                  <a:pt x="89057" y="156033"/>
                  <a:pt x="161408" y="0"/>
                </a:cubicBezTo>
              </a:path>
            </a:pathLst>
          </a:custGeom>
          <a:ln w="53975">
            <a:solidFill>
              <a:schemeClr val="bg1">
                <a:alpha val="70000"/>
              </a:schemeClr>
            </a:solidFill>
            <a:tailEnd type="triangle" w="lg" len="lg"/>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ln w="76200" cmpd="sng">
                <a:solidFill>
                  <a:schemeClr val="tx1"/>
                </a:solidFill>
              </a:ln>
            </a:endParaRPr>
          </a:p>
        </p:txBody>
      </p:sp>
      <p:grpSp>
        <p:nvGrpSpPr>
          <p:cNvPr id="212" name="Group 211"/>
          <p:cNvGrpSpPr/>
          <p:nvPr/>
        </p:nvGrpSpPr>
        <p:grpSpPr>
          <a:xfrm>
            <a:off x="3336071" y="4742098"/>
            <a:ext cx="274320" cy="274320"/>
            <a:chOff x="5645908" y="1453655"/>
            <a:chExt cx="274320" cy="274320"/>
          </a:xfrm>
        </p:grpSpPr>
        <p:sp>
          <p:nvSpPr>
            <p:cNvPr id="213" name="Oval 212"/>
            <p:cNvSpPr/>
            <p:nvPr/>
          </p:nvSpPr>
          <p:spPr>
            <a:xfrm>
              <a:off x="5645908" y="1453655"/>
              <a:ext cx="274320" cy="274320"/>
            </a:xfrm>
            <a:prstGeom prst="ellipse">
              <a:avLst/>
            </a:prstGeom>
            <a:solidFill>
              <a:sysClr val="window" lastClr="FFFFFF">
                <a:lumMod val="75000"/>
              </a:sys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214" name="Straight Connector 213"/>
            <p:cNvCxnSpPr>
              <a:stCxn id="213" idx="2"/>
              <a:endCxn id="213" idx="6"/>
            </p:cNvCxnSpPr>
            <p:nvPr/>
          </p:nvCxnSpPr>
          <p:spPr>
            <a:xfrm>
              <a:off x="5645908" y="1590815"/>
              <a:ext cx="274320"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215" name="Straight Connector 214"/>
            <p:cNvCxnSpPr>
              <a:stCxn id="213" idx="4"/>
              <a:endCxn id="213" idx="0"/>
            </p:cNvCxnSpPr>
            <p:nvPr/>
          </p:nvCxnSpPr>
          <p:spPr>
            <a:xfrm flipV="1">
              <a:off x="5783068" y="1453655"/>
              <a:ext cx="0" cy="27432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grpSp>
      <p:sp>
        <p:nvSpPr>
          <p:cNvPr id="181" name="Sun 180"/>
          <p:cNvSpPr/>
          <p:nvPr/>
        </p:nvSpPr>
        <p:spPr>
          <a:xfrm>
            <a:off x="3168116" y="4756350"/>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6" name="Striped Right Arrow 215"/>
          <p:cNvSpPr/>
          <p:nvPr/>
        </p:nvSpPr>
        <p:spPr>
          <a:xfrm>
            <a:off x="7401337" y="4411287"/>
            <a:ext cx="1597272" cy="237750"/>
          </a:xfrm>
          <a:prstGeom prst="striped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7" name="Striped Right Arrow 216"/>
          <p:cNvSpPr/>
          <p:nvPr/>
        </p:nvSpPr>
        <p:spPr>
          <a:xfrm>
            <a:off x="7401337" y="3442197"/>
            <a:ext cx="1597272" cy="237750"/>
          </a:xfrm>
          <a:prstGeom prst="striped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8" name="Striped Right Arrow 217"/>
          <p:cNvSpPr/>
          <p:nvPr/>
        </p:nvSpPr>
        <p:spPr>
          <a:xfrm>
            <a:off x="7403373" y="2481436"/>
            <a:ext cx="1597272" cy="237750"/>
          </a:xfrm>
          <a:prstGeom prst="striped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smtClean="0"/>
              <a:t>10/24/15</a:t>
            </a:r>
            <a:endParaRPr lang="en-US"/>
          </a:p>
        </p:txBody>
      </p:sp>
      <p:sp>
        <p:nvSpPr>
          <p:cNvPr id="4" name="Footer Placeholder 3"/>
          <p:cNvSpPr>
            <a:spLocks noGrp="1"/>
          </p:cNvSpPr>
          <p:nvPr>
            <p:ph type="ftr" sz="quarter" idx="11"/>
          </p:nvPr>
        </p:nvSpPr>
        <p:spPr/>
        <p:txBody>
          <a:bodyPr/>
          <a:lstStyle/>
          <a:p>
            <a:r>
              <a:rPr lang="en-US" smtClean="0"/>
              <a:t>Matthew Evans</a:t>
            </a:r>
            <a:endParaRPr lang="en-US"/>
          </a:p>
        </p:txBody>
      </p:sp>
      <p:sp>
        <p:nvSpPr>
          <p:cNvPr id="5" name="Slide Number Placeholder 4"/>
          <p:cNvSpPr>
            <a:spLocks noGrp="1"/>
          </p:cNvSpPr>
          <p:nvPr>
            <p:ph type="sldNum" sz="quarter" idx="12"/>
          </p:nvPr>
        </p:nvSpPr>
        <p:spPr/>
        <p:txBody>
          <a:bodyPr/>
          <a:lstStyle/>
          <a:p>
            <a:fld id="{83CAC060-8331-7047-9A01-42B2A5C365FA}" type="slidenum">
              <a:rPr lang="en-US" smtClean="0"/>
              <a:t>17</a:t>
            </a:fld>
            <a:endParaRPr lang="en-US"/>
          </a:p>
        </p:txBody>
      </p:sp>
    </p:spTree>
    <p:extLst>
      <p:ext uri="{BB962C8B-B14F-4D97-AF65-F5344CB8AC3E}">
        <p14:creationId xmlns:p14="http://schemas.microsoft.com/office/powerpoint/2010/main" val="87223595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899" y="311938"/>
            <a:ext cx="7893701" cy="1203380"/>
          </a:xfrm>
        </p:spPr>
        <p:txBody>
          <a:bodyPr>
            <a:normAutofit fontScale="90000"/>
          </a:bodyPr>
          <a:lstStyle/>
          <a:p>
            <a:r>
              <a:rPr lang="en-US" dirty="0" smtClean="0"/>
              <a:t>Double Blind Injections:</a:t>
            </a:r>
            <a:br>
              <a:rPr lang="en-US" dirty="0" smtClean="0"/>
            </a:br>
            <a:r>
              <a:rPr lang="en-US" dirty="0" smtClean="0"/>
              <a:t>injections are clearly visible</a:t>
            </a:r>
            <a:endParaRPr lang="en-US" dirty="0"/>
          </a:p>
        </p:txBody>
      </p:sp>
      <p:pic>
        <p:nvPicPr>
          <p:cNvPr id="20" name="Picture 19"/>
          <p:cNvPicPr>
            <a:picLocks noChangeAspect="1"/>
          </p:cNvPicPr>
          <p:nvPr/>
        </p:nvPicPr>
        <p:blipFill rotWithShape="1">
          <a:blip r:embed="rId2"/>
          <a:srcRect t="22220" b="31263"/>
          <a:stretch/>
        </p:blipFill>
        <p:spPr>
          <a:xfrm>
            <a:off x="335899" y="2174185"/>
            <a:ext cx="8677564" cy="4510206"/>
          </a:xfrm>
          <a:prstGeom prst="rect">
            <a:avLst/>
          </a:prstGeom>
        </p:spPr>
      </p:pic>
      <p:sp>
        <p:nvSpPr>
          <p:cNvPr id="5" name="Rectangle 4"/>
          <p:cNvSpPr/>
          <p:nvPr/>
        </p:nvSpPr>
        <p:spPr>
          <a:xfrm>
            <a:off x="335899" y="2174185"/>
            <a:ext cx="8677564" cy="4510206"/>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Striped Right Arrow 24"/>
          <p:cNvSpPr/>
          <p:nvPr/>
        </p:nvSpPr>
        <p:spPr>
          <a:xfrm>
            <a:off x="118826" y="4441581"/>
            <a:ext cx="487952" cy="274802"/>
          </a:xfrm>
          <a:prstGeom prst="strip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2" name="Rectangle 91"/>
          <p:cNvSpPr/>
          <p:nvPr/>
        </p:nvSpPr>
        <p:spPr>
          <a:xfrm>
            <a:off x="606778" y="4325164"/>
            <a:ext cx="677333" cy="465667"/>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PD A</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3" name="Rectangle 92"/>
          <p:cNvSpPr/>
          <p:nvPr/>
        </p:nvSpPr>
        <p:spPr>
          <a:xfrm>
            <a:off x="606778" y="4943231"/>
            <a:ext cx="677333" cy="465667"/>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PD B</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nvGrpSpPr>
          <p:cNvPr id="94" name="Group 93"/>
          <p:cNvGrpSpPr/>
          <p:nvPr/>
        </p:nvGrpSpPr>
        <p:grpSpPr>
          <a:xfrm>
            <a:off x="1440522" y="4735607"/>
            <a:ext cx="274320" cy="274320"/>
            <a:chOff x="5645908" y="1453655"/>
            <a:chExt cx="274320" cy="274320"/>
          </a:xfrm>
        </p:grpSpPr>
        <p:sp>
          <p:nvSpPr>
            <p:cNvPr id="95" name="Oval 94"/>
            <p:cNvSpPr/>
            <p:nvPr/>
          </p:nvSpPr>
          <p:spPr>
            <a:xfrm>
              <a:off x="5645908" y="1453655"/>
              <a:ext cx="274320" cy="274320"/>
            </a:xfrm>
            <a:prstGeom prst="ellipse">
              <a:avLst/>
            </a:prstGeom>
            <a:solidFill>
              <a:sysClr val="window" lastClr="FFFFFF">
                <a:lumMod val="75000"/>
              </a:sys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96" name="Straight Connector 95"/>
            <p:cNvCxnSpPr>
              <a:stCxn id="95" idx="2"/>
              <a:endCxn id="95" idx="6"/>
            </p:cNvCxnSpPr>
            <p:nvPr/>
          </p:nvCxnSpPr>
          <p:spPr>
            <a:xfrm>
              <a:off x="5645908" y="1590815"/>
              <a:ext cx="274320"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97" name="Straight Connector 96"/>
            <p:cNvCxnSpPr>
              <a:stCxn id="95" idx="4"/>
              <a:endCxn id="95" idx="0"/>
            </p:cNvCxnSpPr>
            <p:nvPr/>
          </p:nvCxnSpPr>
          <p:spPr>
            <a:xfrm flipV="1">
              <a:off x="5783068" y="1453655"/>
              <a:ext cx="0" cy="27432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grpSp>
      <p:cxnSp>
        <p:nvCxnSpPr>
          <p:cNvPr id="109" name="Straight Arrow Connector 108"/>
          <p:cNvCxnSpPr>
            <a:stCxn id="92" idx="3"/>
            <a:endCxn id="95" idx="1"/>
          </p:cNvCxnSpPr>
          <p:nvPr/>
        </p:nvCxnSpPr>
        <p:spPr>
          <a:xfrm>
            <a:off x="1284111" y="4557998"/>
            <a:ext cx="196584" cy="217782"/>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10" name="Straight Arrow Connector 109"/>
          <p:cNvCxnSpPr>
            <a:stCxn id="93" idx="3"/>
            <a:endCxn id="95" idx="3"/>
          </p:cNvCxnSpPr>
          <p:nvPr/>
        </p:nvCxnSpPr>
        <p:spPr>
          <a:xfrm flipV="1">
            <a:off x="1284111" y="4969754"/>
            <a:ext cx="196584" cy="206311"/>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124" name="Sun 123"/>
          <p:cNvSpPr/>
          <p:nvPr/>
        </p:nvSpPr>
        <p:spPr>
          <a:xfrm>
            <a:off x="1168321" y="5059648"/>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5" name="Sun 124"/>
          <p:cNvSpPr/>
          <p:nvPr/>
        </p:nvSpPr>
        <p:spPr>
          <a:xfrm>
            <a:off x="1168321" y="4441581"/>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43" name="Straight Arrow Connector 142"/>
          <p:cNvCxnSpPr/>
          <p:nvPr/>
        </p:nvCxnSpPr>
        <p:spPr>
          <a:xfrm>
            <a:off x="383528" y="5176065"/>
            <a:ext cx="221746" cy="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157" name="Striped Right Arrow 156"/>
          <p:cNvSpPr/>
          <p:nvPr/>
        </p:nvSpPr>
        <p:spPr>
          <a:xfrm>
            <a:off x="118826" y="5017680"/>
            <a:ext cx="486448" cy="274802"/>
          </a:xfrm>
          <a:prstGeom prst="strip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59" name="TextBox 158"/>
          <p:cNvSpPr txBox="1"/>
          <p:nvPr/>
        </p:nvSpPr>
        <p:spPr>
          <a:xfrm>
            <a:off x="443937" y="2342984"/>
            <a:ext cx="3031711" cy="1323439"/>
          </a:xfrm>
          <a:prstGeom prst="rect">
            <a:avLst/>
          </a:prstGeom>
          <a:solidFill>
            <a:schemeClr val="tx1">
              <a:lumMod val="95000"/>
            </a:schemeClr>
          </a:solidFill>
        </p:spPr>
        <p:txBody>
          <a:bodyPr wrap="square" rtlCol="0">
            <a:spAutoFit/>
          </a:bodyPr>
          <a:lstStyle/>
          <a:p>
            <a:r>
              <a:rPr lang="en-US" sz="1600" dirty="0" smtClean="0">
                <a:solidFill>
                  <a:schemeClr val="bg1"/>
                </a:solidFill>
              </a:rPr>
              <a:t>When a signal is injected, it is clearly visible as a difference between the recorded signal (blue) and the signal expected given the input (orange).</a:t>
            </a:r>
            <a:endParaRPr lang="en-US" sz="1600" dirty="0">
              <a:solidFill>
                <a:schemeClr val="bg1"/>
              </a:solidFill>
            </a:endParaRPr>
          </a:p>
        </p:txBody>
      </p:sp>
      <p:sp>
        <p:nvSpPr>
          <p:cNvPr id="78" name="Striped Right Arrow 77"/>
          <p:cNvSpPr/>
          <p:nvPr/>
        </p:nvSpPr>
        <p:spPr>
          <a:xfrm>
            <a:off x="7039977" y="4775387"/>
            <a:ext cx="1597272" cy="237750"/>
          </a:xfrm>
          <a:prstGeom prst="striped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0" name="Striped Right Arrow 79"/>
          <p:cNvSpPr/>
          <p:nvPr/>
        </p:nvSpPr>
        <p:spPr>
          <a:xfrm>
            <a:off x="7039977" y="2679263"/>
            <a:ext cx="1597272" cy="237750"/>
          </a:xfrm>
          <a:prstGeom prst="striped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87" name="Straight Arrow Connector 86"/>
          <p:cNvCxnSpPr/>
          <p:nvPr/>
        </p:nvCxnSpPr>
        <p:spPr>
          <a:xfrm>
            <a:off x="2672874" y="4878952"/>
            <a:ext cx="1055278" cy="3162"/>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60" name="Straight Arrow Connector 159"/>
          <p:cNvCxnSpPr/>
          <p:nvPr/>
        </p:nvCxnSpPr>
        <p:spPr>
          <a:xfrm flipV="1">
            <a:off x="4693610" y="3817269"/>
            <a:ext cx="2028628" cy="1064845"/>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61" name="Straight Arrow Connector 160"/>
          <p:cNvCxnSpPr/>
          <p:nvPr/>
        </p:nvCxnSpPr>
        <p:spPr>
          <a:xfrm>
            <a:off x="4693610" y="4882114"/>
            <a:ext cx="1420516" cy="12148"/>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62" name="Straight Arrow Connector 161"/>
          <p:cNvCxnSpPr/>
          <p:nvPr/>
        </p:nvCxnSpPr>
        <p:spPr>
          <a:xfrm flipV="1">
            <a:off x="4693610" y="2917013"/>
            <a:ext cx="1418480" cy="1965101"/>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163" name="Striped Right Arrow 162"/>
          <p:cNvSpPr/>
          <p:nvPr/>
        </p:nvSpPr>
        <p:spPr>
          <a:xfrm>
            <a:off x="7751055" y="3705176"/>
            <a:ext cx="886194" cy="237750"/>
          </a:xfrm>
          <a:prstGeom prst="striped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164" name="Picture 163"/>
          <p:cNvPicPr>
            <a:picLocks noChangeAspect="1"/>
          </p:cNvPicPr>
          <p:nvPr/>
        </p:nvPicPr>
        <p:blipFill>
          <a:blip r:embed="rId3"/>
          <a:stretch>
            <a:fillRect/>
          </a:stretch>
        </p:blipFill>
        <p:spPr>
          <a:xfrm>
            <a:off x="6773055" y="5148639"/>
            <a:ext cx="2136589" cy="1427242"/>
          </a:xfrm>
          <a:prstGeom prst="rect">
            <a:avLst/>
          </a:prstGeom>
        </p:spPr>
      </p:pic>
      <p:sp>
        <p:nvSpPr>
          <p:cNvPr id="165" name="TextBox 164"/>
          <p:cNvSpPr txBox="1"/>
          <p:nvPr/>
        </p:nvSpPr>
        <p:spPr>
          <a:xfrm rot="16842647">
            <a:off x="8051595" y="5803176"/>
            <a:ext cx="1108559" cy="369332"/>
          </a:xfrm>
          <a:prstGeom prst="rect">
            <a:avLst/>
          </a:prstGeom>
          <a:noFill/>
        </p:spPr>
        <p:txBody>
          <a:bodyPr wrap="none" rtlCol="0">
            <a:spAutoFit/>
          </a:bodyPr>
          <a:lstStyle/>
          <a:p>
            <a:r>
              <a:rPr lang="en-US" dirty="0" smtClean="0"/>
              <a:t>Injection!</a:t>
            </a:r>
            <a:endParaRPr lang="en-US" dirty="0"/>
          </a:p>
        </p:txBody>
      </p:sp>
      <p:sp>
        <p:nvSpPr>
          <p:cNvPr id="166" name="Freeform 165"/>
          <p:cNvSpPr/>
          <p:nvPr/>
        </p:nvSpPr>
        <p:spPr>
          <a:xfrm>
            <a:off x="3270101" y="4973117"/>
            <a:ext cx="3575824" cy="1191378"/>
          </a:xfrm>
          <a:custGeom>
            <a:avLst/>
            <a:gdLst>
              <a:gd name="connsiteX0" fmla="*/ 34470 w 435507"/>
              <a:gd name="connsiteY0" fmla="*/ 631768 h 643848"/>
              <a:gd name="connsiteX1" fmla="*/ 197856 w 435507"/>
              <a:gd name="connsiteY1" fmla="*/ 616914 h 643848"/>
              <a:gd name="connsiteX2" fmla="*/ 413227 w 435507"/>
              <a:gd name="connsiteY2" fmla="*/ 394101 h 643848"/>
              <a:gd name="connsiteX3" fmla="*/ 4764 w 435507"/>
              <a:gd name="connsiteY3" fmla="*/ 304975 h 643848"/>
              <a:gd name="connsiteX4" fmla="*/ 205282 w 435507"/>
              <a:gd name="connsiteY4" fmla="*/ 15318 h 643848"/>
              <a:gd name="connsiteX5" fmla="*/ 435507 w 435507"/>
              <a:gd name="connsiteY5" fmla="*/ 37600 h 643848"/>
              <a:gd name="connsiteX0" fmla="*/ 35219 w 599667"/>
              <a:gd name="connsiteY0" fmla="*/ 622533 h 634613"/>
              <a:gd name="connsiteX1" fmla="*/ 198605 w 599667"/>
              <a:gd name="connsiteY1" fmla="*/ 607679 h 634613"/>
              <a:gd name="connsiteX2" fmla="*/ 413976 w 599667"/>
              <a:gd name="connsiteY2" fmla="*/ 384866 h 634613"/>
              <a:gd name="connsiteX3" fmla="*/ 5513 w 599667"/>
              <a:gd name="connsiteY3" fmla="*/ 295740 h 634613"/>
              <a:gd name="connsiteX4" fmla="*/ 206031 w 599667"/>
              <a:gd name="connsiteY4" fmla="*/ 6083 h 634613"/>
              <a:gd name="connsiteX5" fmla="*/ 599667 w 599667"/>
              <a:gd name="connsiteY5" fmla="*/ 91731 h 634613"/>
              <a:gd name="connsiteX0" fmla="*/ 38012 w 602460"/>
              <a:gd name="connsiteY0" fmla="*/ 530802 h 542882"/>
              <a:gd name="connsiteX1" fmla="*/ 201398 w 602460"/>
              <a:gd name="connsiteY1" fmla="*/ 515948 h 542882"/>
              <a:gd name="connsiteX2" fmla="*/ 416769 w 602460"/>
              <a:gd name="connsiteY2" fmla="*/ 293135 h 542882"/>
              <a:gd name="connsiteX3" fmla="*/ 8306 w 602460"/>
              <a:gd name="connsiteY3" fmla="*/ 204009 h 542882"/>
              <a:gd name="connsiteX4" fmla="*/ 178185 w 602460"/>
              <a:gd name="connsiteY4" fmla="*/ 34749 h 542882"/>
              <a:gd name="connsiteX5" fmla="*/ 602460 w 602460"/>
              <a:gd name="connsiteY5" fmla="*/ 0 h 542882"/>
              <a:gd name="connsiteX0" fmla="*/ -1 w 564447"/>
              <a:gd name="connsiteY0" fmla="*/ 530802 h 542882"/>
              <a:gd name="connsiteX1" fmla="*/ 163385 w 564447"/>
              <a:gd name="connsiteY1" fmla="*/ 515948 h 542882"/>
              <a:gd name="connsiteX2" fmla="*/ 378756 w 564447"/>
              <a:gd name="connsiteY2" fmla="*/ 293135 h 542882"/>
              <a:gd name="connsiteX3" fmla="*/ 133704 w 564447"/>
              <a:gd name="connsiteY3" fmla="*/ 204009 h 542882"/>
              <a:gd name="connsiteX4" fmla="*/ 140172 w 564447"/>
              <a:gd name="connsiteY4" fmla="*/ 34749 h 542882"/>
              <a:gd name="connsiteX5" fmla="*/ 564447 w 564447"/>
              <a:gd name="connsiteY5" fmla="*/ 0 h 542882"/>
              <a:gd name="connsiteX0" fmla="*/ 0 w 564448"/>
              <a:gd name="connsiteY0" fmla="*/ 530802 h 538987"/>
              <a:gd name="connsiteX1" fmla="*/ 163386 w 564448"/>
              <a:gd name="connsiteY1" fmla="*/ 515948 h 538987"/>
              <a:gd name="connsiteX2" fmla="*/ 378757 w 564448"/>
              <a:gd name="connsiteY2" fmla="*/ 362838 h 538987"/>
              <a:gd name="connsiteX3" fmla="*/ 133705 w 564448"/>
              <a:gd name="connsiteY3" fmla="*/ 204009 h 538987"/>
              <a:gd name="connsiteX4" fmla="*/ 140173 w 564448"/>
              <a:gd name="connsiteY4" fmla="*/ 34749 h 538987"/>
              <a:gd name="connsiteX5" fmla="*/ 564448 w 564448"/>
              <a:gd name="connsiteY5" fmla="*/ 0 h 538987"/>
              <a:gd name="connsiteX0" fmla="*/ 0 w 564448"/>
              <a:gd name="connsiteY0" fmla="*/ 530802 h 538987"/>
              <a:gd name="connsiteX1" fmla="*/ 234878 w 564448"/>
              <a:gd name="connsiteY1" fmla="*/ 515948 h 538987"/>
              <a:gd name="connsiteX2" fmla="*/ 378757 w 564448"/>
              <a:gd name="connsiteY2" fmla="*/ 362838 h 538987"/>
              <a:gd name="connsiteX3" fmla="*/ 133705 w 564448"/>
              <a:gd name="connsiteY3" fmla="*/ 204009 h 538987"/>
              <a:gd name="connsiteX4" fmla="*/ 140173 w 564448"/>
              <a:gd name="connsiteY4" fmla="*/ 34749 h 538987"/>
              <a:gd name="connsiteX5" fmla="*/ 564448 w 564448"/>
              <a:gd name="connsiteY5" fmla="*/ 0 h 538987"/>
              <a:gd name="connsiteX0" fmla="*/ 0 w 564448"/>
              <a:gd name="connsiteY0" fmla="*/ 535700 h 543885"/>
              <a:gd name="connsiteX1" fmla="*/ 234878 w 564448"/>
              <a:gd name="connsiteY1" fmla="*/ 520846 h 543885"/>
              <a:gd name="connsiteX2" fmla="*/ 378757 w 564448"/>
              <a:gd name="connsiteY2" fmla="*/ 367736 h 543885"/>
              <a:gd name="connsiteX3" fmla="*/ 133705 w 564448"/>
              <a:gd name="connsiteY3" fmla="*/ 208907 h 543885"/>
              <a:gd name="connsiteX4" fmla="*/ 232093 w 564448"/>
              <a:gd name="connsiteY4" fmla="*/ 20637 h 543885"/>
              <a:gd name="connsiteX5" fmla="*/ 564448 w 564448"/>
              <a:gd name="connsiteY5" fmla="*/ 4898 h 543885"/>
              <a:gd name="connsiteX0" fmla="*/ 5733168 w 5733578"/>
              <a:gd name="connsiteY0" fmla="*/ 237878 h 523377"/>
              <a:gd name="connsiteX1" fmla="*/ 350782 w 5733578"/>
              <a:gd name="connsiteY1" fmla="*/ 520846 h 523377"/>
              <a:gd name="connsiteX2" fmla="*/ 494661 w 5733578"/>
              <a:gd name="connsiteY2" fmla="*/ 367736 h 523377"/>
              <a:gd name="connsiteX3" fmla="*/ 249609 w 5733578"/>
              <a:gd name="connsiteY3" fmla="*/ 208907 h 523377"/>
              <a:gd name="connsiteX4" fmla="*/ 347997 w 5733578"/>
              <a:gd name="connsiteY4" fmla="*/ 20637 h 523377"/>
              <a:gd name="connsiteX5" fmla="*/ 680352 w 5733578"/>
              <a:gd name="connsiteY5" fmla="*/ 4898 h 523377"/>
              <a:gd name="connsiteX0" fmla="*/ 5489751 w 5490350"/>
              <a:gd name="connsiteY0" fmla="*/ 237878 h 383204"/>
              <a:gd name="connsiteX1" fmla="*/ 1557640 w 5490350"/>
              <a:gd name="connsiteY1" fmla="*/ 362429 h 383204"/>
              <a:gd name="connsiteX2" fmla="*/ 251244 w 5490350"/>
              <a:gd name="connsiteY2" fmla="*/ 367736 h 383204"/>
              <a:gd name="connsiteX3" fmla="*/ 6192 w 5490350"/>
              <a:gd name="connsiteY3" fmla="*/ 208907 h 383204"/>
              <a:gd name="connsiteX4" fmla="*/ 104580 w 5490350"/>
              <a:gd name="connsiteY4" fmla="*/ 20637 h 383204"/>
              <a:gd name="connsiteX5" fmla="*/ 436935 w 5490350"/>
              <a:gd name="connsiteY5" fmla="*/ 4898 h 383204"/>
              <a:gd name="connsiteX0" fmla="*/ 5489751 w 5490350"/>
              <a:gd name="connsiteY0" fmla="*/ 834961 h 980287"/>
              <a:gd name="connsiteX1" fmla="*/ 1557640 w 5490350"/>
              <a:gd name="connsiteY1" fmla="*/ 959512 h 980287"/>
              <a:gd name="connsiteX2" fmla="*/ 251244 w 5490350"/>
              <a:gd name="connsiteY2" fmla="*/ 964819 h 980287"/>
              <a:gd name="connsiteX3" fmla="*/ 6192 w 5490350"/>
              <a:gd name="connsiteY3" fmla="*/ 805990 h 980287"/>
              <a:gd name="connsiteX4" fmla="*/ 104580 w 5490350"/>
              <a:gd name="connsiteY4" fmla="*/ 617720 h 980287"/>
              <a:gd name="connsiteX5" fmla="*/ 559493 w 5490350"/>
              <a:gd name="connsiteY5" fmla="*/ 0 h 980287"/>
              <a:gd name="connsiteX0" fmla="*/ 5507945 w 5508544"/>
              <a:gd name="connsiteY0" fmla="*/ 834961 h 980287"/>
              <a:gd name="connsiteX1" fmla="*/ 1575834 w 5508544"/>
              <a:gd name="connsiteY1" fmla="*/ 959512 h 980287"/>
              <a:gd name="connsiteX2" fmla="*/ 269438 w 5508544"/>
              <a:gd name="connsiteY2" fmla="*/ 964819 h 980287"/>
              <a:gd name="connsiteX3" fmla="*/ 24386 w 5508544"/>
              <a:gd name="connsiteY3" fmla="*/ 805990 h 980287"/>
              <a:gd name="connsiteX4" fmla="*/ 643647 w 5508544"/>
              <a:gd name="connsiteY4" fmla="*/ 414947 h 980287"/>
              <a:gd name="connsiteX5" fmla="*/ 577687 w 5508544"/>
              <a:gd name="connsiteY5" fmla="*/ 0 h 980287"/>
              <a:gd name="connsiteX0" fmla="*/ 5507945 w 5508544"/>
              <a:gd name="connsiteY0" fmla="*/ 891991 h 1037317"/>
              <a:gd name="connsiteX1" fmla="*/ 1575834 w 5508544"/>
              <a:gd name="connsiteY1" fmla="*/ 1016542 h 1037317"/>
              <a:gd name="connsiteX2" fmla="*/ 269438 w 5508544"/>
              <a:gd name="connsiteY2" fmla="*/ 1021849 h 1037317"/>
              <a:gd name="connsiteX3" fmla="*/ 24386 w 5508544"/>
              <a:gd name="connsiteY3" fmla="*/ 863020 h 1037317"/>
              <a:gd name="connsiteX4" fmla="*/ 643647 w 5508544"/>
              <a:gd name="connsiteY4" fmla="*/ 471977 h 1037317"/>
              <a:gd name="connsiteX5" fmla="*/ 679819 w 5508544"/>
              <a:gd name="connsiteY5" fmla="*/ 0 h 1037317"/>
              <a:gd name="connsiteX0" fmla="*/ 5256734 w 5257333"/>
              <a:gd name="connsiteY0" fmla="*/ 891991 h 1045497"/>
              <a:gd name="connsiteX1" fmla="*/ 1324623 w 5257333"/>
              <a:gd name="connsiteY1" fmla="*/ 1016542 h 1045497"/>
              <a:gd name="connsiteX2" fmla="*/ 18227 w 5257333"/>
              <a:gd name="connsiteY2" fmla="*/ 1021849 h 1045497"/>
              <a:gd name="connsiteX3" fmla="*/ 549377 w 5257333"/>
              <a:gd name="connsiteY3" fmla="*/ 748960 h 1045497"/>
              <a:gd name="connsiteX4" fmla="*/ 392436 w 5257333"/>
              <a:gd name="connsiteY4" fmla="*/ 471977 h 1045497"/>
              <a:gd name="connsiteX5" fmla="*/ 428608 w 5257333"/>
              <a:gd name="connsiteY5" fmla="*/ 0 h 1045497"/>
              <a:gd name="connsiteX0" fmla="*/ 4883528 w 4884101"/>
              <a:gd name="connsiteY0" fmla="*/ 891991 h 1033345"/>
              <a:gd name="connsiteX1" fmla="*/ 951417 w 4884101"/>
              <a:gd name="connsiteY1" fmla="*/ 1016542 h 1033345"/>
              <a:gd name="connsiteX2" fmla="*/ 513144 w 4884101"/>
              <a:gd name="connsiteY2" fmla="*/ 1002840 h 1033345"/>
              <a:gd name="connsiteX3" fmla="*/ 176171 w 4884101"/>
              <a:gd name="connsiteY3" fmla="*/ 748960 h 1033345"/>
              <a:gd name="connsiteX4" fmla="*/ 19230 w 4884101"/>
              <a:gd name="connsiteY4" fmla="*/ 471977 h 1033345"/>
              <a:gd name="connsiteX5" fmla="*/ 55402 w 4884101"/>
              <a:gd name="connsiteY5" fmla="*/ 0 h 1033345"/>
              <a:gd name="connsiteX0" fmla="*/ 4883528 w 4884347"/>
              <a:gd name="connsiteY0" fmla="*/ 891991 h 1201958"/>
              <a:gd name="connsiteX1" fmla="*/ 1942100 w 4884347"/>
              <a:gd name="connsiteY1" fmla="*/ 1200304 h 1201958"/>
              <a:gd name="connsiteX2" fmla="*/ 513144 w 4884347"/>
              <a:gd name="connsiteY2" fmla="*/ 1002840 h 1201958"/>
              <a:gd name="connsiteX3" fmla="*/ 176171 w 4884347"/>
              <a:gd name="connsiteY3" fmla="*/ 748960 h 1201958"/>
              <a:gd name="connsiteX4" fmla="*/ 19230 w 4884347"/>
              <a:gd name="connsiteY4" fmla="*/ 471977 h 1201958"/>
              <a:gd name="connsiteX5" fmla="*/ 55402 w 4884347"/>
              <a:gd name="connsiteY5" fmla="*/ 0 h 1201958"/>
              <a:gd name="connsiteX0" fmla="*/ 4830506 w 4831325"/>
              <a:gd name="connsiteY0" fmla="*/ 891991 h 1201958"/>
              <a:gd name="connsiteX1" fmla="*/ 1889078 w 4831325"/>
              <a:gd name="connsiteY1" fmla="*/ 1200304 h 1201958"/>
              <a:gd name="connsiteX2" fmla="*/ 460122 w 4831325"/>
              <a:gd name="connsiteY2" fmla="*/ 1002840 h 1201958"/>
              <a:gd name="connsiteX3" fmla="*/ 123149 w 4831325"/>
              <a:gd name="connsiteY3" fmla="*/ 748960 h 1201958"/>
              <a:gd name="connsiteX4" fmla="*/ 139833 w 4831325"/>
              <a:gd name="connsiteY4" fmla="*/ 395937 h 1201958"/>
              <a:gd name="connsiteX5" fmla="*/ 2380 w 4831325"/>
              <a:gd name="connsiteY5" fmla="*/ 0 h 1201958"/>
              <a:gd name="connsiteX0" fmla="*/ 4828125 w 4828944"/>
              <a:gd name="connsiteY0" fmla="*/ 891991 h 1201958"/>
              <a:gd name="connsiteX1" fmla="*/ 1886697 w 4828944"/>
              <a:gd name="connsiteY1" fmla="*/ 1200304 h 1201958"/>
              <a:gd name="connsiteX2" fmla="*/ 457741 w 4828944"/>
              <a:gd name="connsiteY2" fmla="*/ 1002840 h 1201958"/>
              <a:gd name="connsiteX3" fmla="*/ 120768 w 4828944"/>
              <a:gd name="connsiteY3" fmla="*/ 748960 h 1201958"/>
              <a:gd name="connsiteX4" fmla="*/ -1 w 4828944"/>
              <a:gd name="connsiteY4" fmla="*/ 0 h 1201958"/>
              <a:gd name="connsiteX0" fmla="*/ 4828126 w 4828925"/>
              <a:gd name="connsiteY0" fmla="*/ 891991 h 1208185"/>
              <a:gd name="connsiteX1" fmla="*/ 1886698 w 4828925"/>
              <a:gd name="connsiteY1" fmla="*/ 1200304 h 1208185"/>
              <a:gd name="connsiteX2" fmla="*/ 804991 w 4828925"/>
              <a:gd name="connsiteY2" fmla="*/ 1085217 h 1208185"/>
              <a:gd name="connsiteX3" fmla="*/ 120769 w 4828925"/>
              <a:gd name="connsiteY3" fmla="*/ 748960 h 1208185"/>
              <a:gd name="connsiteX4" fmla="*/ 0 w 4828925"/>
              <a:gd name="connsiteY4" fmla="*/ 0 h 1208185"/>
              <a:gd name="connsiteX0" fmla="*/ 4727764 w 4728563"/>
              <a:gd name="connsiteY0" fmla="*/ 934130 h 1250324"/>
              <a:gd name="connsiteX1" fmla="*/ 1786336 w 4728563"/>
              <a:gd name="connsiteY1" fmla="*/ 1242443 h 1250324"/>
              <a:gd name="connsiteX2" fmla="*/ 704629 w 4728563"/>
              <a:gd name="connsiteY2" fmla="*/ 1127356 h 1250324"/>
              <a:gd name="connsiteX3" fmla="*/ 20407 w 4728563"/>
              <a:gd name="connsiteY3" fmla="*/ 791099 h 1250324"/>
              <a:gd name="connsiteX4" fmla="*/ 153164 w 4728563"/>
              <a:gd name="connsiteY4" fmla="*/ 0 h 1250324"/>
              <a:gd name="connsiteX0" fmla="*/ 4736008 w 4736807"/>
              <a:gd name="connsiteY0" fmla="*/ 934130 h 1250324"/>
              <a:gd name="connsiteX1" fmla="*/ 1794580 w 4736807"/>
              <a:gd name="connsiteY1" fmla="*/ 1242443 h 1250324"/>
              <a:gd name="connsiteX2" fmla="*/ 712873 w 4736807"/>
              <a:gd name="connsiteY2" fmla="*/ 1127356 h 1250324"/>
              <a:gd name="connsiteX3" fmla="*/ 28651 w 4736807"/>
              <a:gd name="connsiteY3" fmla="*/ 791099 h 1250324"/>
              <a:gd name="connsiteX4" fmla="*/ 161408 w 4736807"/>
              <a:gd name="connsiteY4" fmla="*/ 0 h 1250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807" h="1250324">
                <a:moveTo>
                  <a:pt x="4736008" y="934130"/>
                </a:moveTo>
                <a:cubicBezTo>
                  <a:pt x="4786138" y="946508"/>
                  <a:pt x="2465103" y="1210239"/>
                  <a:pt x="1794580" y="1242443"/>
                </a:cubicBezTo>
                <a:cubicBezTo>
                  <a:pt x="1124058" y="1274647"/>
                  <a:pt x="1007195" y="1202580"/>
                  <a:pt x="712873" y="1127356"/>
                </a:cubicBezTo>
                <a:cubicBezTo>
                  <a:pt x="418552" y="1052132"/>
                  <a:pt x="120562" y="978992"/>
                  <a:pt x="28651" y="791099"/>
                </a:cubicBezTo>
                <a:cubicBezTo>
                  <a:pt x="-63260" y="603206"/>
                  <a:pt x="89057" y="156033"/>
                  <a:pt x="161408" y="0"/>
                </a:cubicBezTo>
              </a:path>
            </a:pathLst>
          </a:custGeom>
          <a:ln w="53975">
            <a:solidFill>
              <a:schemeClr val="bg1">
                <a:alpha val="70000"/>
              </a:schemeClr>
            </a:solidFill>
            <a:tailEnd type="triangle" w="lg" len="lg"/>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ln w="76200" cmpd="sng">
                <a:solidFill>
                  <a:schemeClr val="tx1"/>
                </a:solidFill>
              </a:ln>
            </a:endParaRPr>
          </a:p>
        </p:txBody>
      </p:sp>
      <p:grpSp>
        <p:nvGrpSpPr>
          <p:cNvPr id="167" name="Group 166"/>
          <p:cNvGrpSpPr/>
          <p:nvPr/>
        </p:nvGrpSpPr>
        <p:grpSpPr>
          <a:xfrm>
            <a:off x="3261801" y="4742098"/>
            <a:ext cx="274320" cy="274320"/>
            <a:chOff x="5645908" y="1453655"/>
            <a:chExt cx="274320" cy="274320"/>
          </a:xfrm>
        </p:grpSpPr>
        <p:sp>
          <p:nvSpPr>
            <p:cNvPr id="168" name="Oval 167"/>
            <p:cNvSpPr/>
            <p:nvPr/>
          </p:nvSpPr>
          <p:spPr>
            <a:xfrm>
              <a:off x="5645908" y="1453655"/>
              <a:ext cx="274320" cy="274320"/>
            </a:xfrm>
            <a:prstGeom prst="ellipse">
              <a:avLst/>
            </a:prstGeom>
            <a:solidFill>
              <a:sysClr val="window" lastClr="FFFFFF">
                <a:lumMod val="75000"/>
              </a:sys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69" name="Straight Connector 168"/>
            <p:cNvCxnSpPr>
              <a:stCxn id="168" idx="2"/>
              <a:endCxn id="168" idx="6"/>
            </p:cNvCxnSpPr>
            <p:nvPr/>
          </p:nvCxnSpPr>
          <p:spPr>
            <a:xfrm>
              <a:off x="5645908" y="1590815"/>
              <a:ext cx="274320"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170" name="Straight Connector 169"/>
            <p:cNvCxnSpPr>
              <a:stCxn id="168" idx="4"/>
              <a:endCxn id="168" idx="0"/>
            </p:cNvCxnSpPr>
            <p:nvPr/>
          </p:nvCxnSpPr>
          <p:spPr>
            <a:xfrm flipV="1">
              <a:off x="5783068" y="1453655"/>
              <a:ext cx="0" cy="27432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grpSp>
      <p:pic>
        <p:nvPicPr>
          <p:cNvPr id="45" name="Picture 44" descr="DARM_IN.pdf"/>
          <p:cNvPicPr>
            <a:picLocks noChangeAspect="1"/>
          </p:cNvPicPr>
          <p:nvPr/>
        </p:nvPicPr>
        <p:blipFill rotWithShape="1">
          <a:blip r:embed="rId4">
            <a:extLst>
              <a:ext uri="{28A0092B-C50C-407E-A947-70E740481C1C}">
                <a14:useLocalDpi xmlns:a14="http://schemas.microsoft.com/office/drawing/2010/main" val="0"/>
              </a:ext>
            </a:extLst>
          </a:blip>
          <a:srcRect l="32970" t="9963" r="29877" b="13686"/>
          <a:stretch/>
        </p:blipFill>
        <p:spPr>
          <a:xfrm>
            <a:off x="1714842" y="4152464"/>
            <a:ext cx="934249" cy="1483576"/>
          </a:xfrm>
          <a:prstGeom prst="rect">
            <a:avLst/>
          </a:prstGeom>
          <a:ln>
            <a:solidFill>
              <a:srgbClr val="4F81BD"/>
            </a:solidFill>
          </a:ln>
        </p:spPr>
      </p:pic>
      <p:sp>
        <p:nvSpPr>
          <p:cNvPr id="81" name="Sun 80"/>
          <p:cNvSpPr/>
          <p:nvPr/>
        </p:nvSpPr>
        <p:spPr>
          <a:xfrm>
            <a:off x="2441294" y="4152483"/>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10" name="Picture 9" descr="ETMY_IN1.pdf"/>
          <p:cNvPicPr>
            <a:picLocks noChangeAspect="1"/>
          </p:cNvPicPr>
          <p:nvPr/>
        </p:nvPicPr>
        <p:blipFill rotWithShape="1">
          <a:blip r:embed="rId5">
            <a:extLst>
              <a:ext uri="{28A0092B-C50C-407E-A947-70E740481C1C}">
                <a14:useLocalDpi xmlns:a14="http://schemas.microsoft.com/office/drawing/2010/main" val="0"/>
              </a:ext>
            </a:extLst>
          </a:blip>
          <a:srcRect l="33053" t="10614" r="29710" b="13686"/>
          <a:stretch/>
        </p:blipFill>
        <p:spPr>
          <a:xfrm>
            <a:off x="3728152" y="4154025"/>
            <a:ext cx="936362" cy="1470927"/>
          </a:xfrm>
          <a:prstGeom prst="rect">
            <a:avLst/>
          </a:prstGeom>
          <a:ln>
            <a:solidFill>
              <a:srgbClr val="4F81BD"/>
            </a:solidFill>
          </a:ln>
        </p:spPr>
      </p:pic>
      <p:sp>
        <p:nvSpPr>
          <p:cNvPr id="142" name="Sun 141"/>
          <p:cNvSpPr/>
          <p:nvPr/>
        </p:nvSpPr>
        <p:spPr>
          <a:xfrm>
            <a:off x="4462030" y="4145902"/>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11" name="Picture 10" descr="OUT_L1_LL.pdf"/>
          <p:cNvPicPr>
            <a:picLocks noChangeAspect="1"/>
          </p:cNvPicPr>
          <p:nvPr/>
        </p:nvPicPr>
        <p:blipFill rotWithShape="1">
          <a:blip r:embed="rId6">
            <a:extLst>
              <a:ext uri="{28A0092B-C50C-407E-A947-70E740481C1C}">
                <a14:useLocalDpi xmlns:a14="http://schemas.microsoft.com/office/drawing/2010/main" val="0"/>
              </a:ext>
            </a:extLst>
          </a:blip>
          <a:srcRect l="33035" t="10289" r="29811" b="13469"/>
          <a:stretch/>
        </p:blipFill>
        <p:spPr>
          <a:xfrm>
            <a:off x="6114126" y="2181612"/>
            <a:ext cx="934275" cy="1481458"/>
          </a:xfrm>
          <a:prstGeom prst="rect">
            <a:avLst/>
          </a:prstGeom>
          <a:ln>
            <a:solidFill>
              <a:srgbClr val="4F81BD"/>
            </a:solidFill>
          </a:ln>
        </p:spPr>
      </p:pic>
      <p:sp>
        <p:nvSpPr>
          <p:cNvPr id="134" name="Sun 133"/>
          <p:cNvSpPr/>
          <p:nvPr/>
        </p:nvSpPr>
        <p:spPr>
          <a:xfrm>
            <a:off x="6771550" y="2174185"/>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12" name="Picture 11" descr="OUT_L2_LL.pdf"/>
          <p:cNvPicPr>
            <a:picLocks noChangeAspect="1"/>
          </p:cNvPicPr>
          <p:nvPr/>
        </p:nvPicPr>
        <p:blipFill rotWithShape="1">
          <a:blip r:embed="rId7">
            <a:extLst>
              <a:ext uri="{28A0092B-C50C-407E-A947-70E740481C1C}">
                <a14:useLocalDpi xmlns:a14="http://schemas.microsoft.com/office/drawing/2010/main" val="0"/>
              </a:ext>
            </a:extLst>
          </a:blip>
          <a:srcRect l="33053" t="10289" r="29794" b="13469"/>
          <a:stretch/>
        </p:blipFill>
        <p:spPr>
          <a:xfrm>
            <a:off x="6796508" y="3076540"/>
            <a:ext cx="934249" cy="1481458"/>
          </a:xfrm>
          <a:prstGeom prst="rect">
            <a:avLst/>
          </a:prstGeom>
          <a:ln>
            <a:solidFill>
              <a:srgbClr val="4F81BD"/>
            </a:solidFill>
          </a:ln>
        </p:spPr>
      </p:pic>
      <p:sp>
        <p:nvSpPr>
          <p:cNvPr id="135" name="Sun 134"/>
          <p:cNvSpPr/>
          <p:nvPr/>
        </p:nvSpPr>
        <p:spPr>
          <a:xfrm>
            <a:off x="7519475" y="3076669"/>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 name="TextBox 48"/>
          <p:cNvSpPr txBox="1"/>
          <p:nvPr/>
        </p:nvSpPr>
        <p:spPr>
          <a:xfrm>
            <a:off x="3155886" y="1752863"/>
            <a:ext cx="3173315" cy="369332"/>
          </a:xfrm>
          <a:prstGeom prst="rect">
            <a:avLst/>
          </a:prstGeom>
          <a:noFill/>
        </p:spPr>
        <p:txBody>
          <a:bodyPr wrap="none" rtlCol="0">
            <a:spAutoFit/>
          </a:bodyPr>
          <a:lstStyle/>
          <a:p>
            <a:r>
              <a:rPr lang="en-US" dirty="0" smtClean="0"/>
              <a:t>Digital Control System (CDS)</a:t>
            </a:r>
            <a:endParaRPr lang="en-US" dirty="0"/>
          </a:p>
        </p:txBody>
      </p:sp>
      <p:pic>
        <p:nvPicPr>
          <p:cNvPr id="13" name="Picture 12" descr="OUT_L3_LL.pdf"/>
          <p:cNvPicPr>
            <a:picLocks noChangeAspect="1"/>
          </p:cNvPicPr>
          <p:nvPr/>
        </p:nvPicPr>
        <p:blipFill rotWithShape="1">
          <a:blip r:embed="rId8">
            <a:extLst>
              <a:ext uri="{28A0092B-C50C-407E-A947-70E740481C1C}">
                <a14:useLocalDpi xmlns:a14="http://schemas.microsoft.com/office/drawing/2010/main" val="0"/>
              </a:ext>
            </a:extLst>
          </a:blip>
          <a:srcRect l="33119" t="10288" r="29643" b="13686"/>
          <a:stretch/>
        </p:blipFill>
        <p:spPr>
          <a:xfrm>
            <a:off x="6115296" y="4152483"/>
            <a:ext cx="936387" cy="1477261"/>
          </a:xfrm>
          <a:prstGeom prst="rect">
            <a:avLst/>
          </a:prstGeom>
          <a:ln>
            <a:solidFill>
              <a:srgbClr val="4F81BD"/>
            </a:solidFill>
          </a:ln>
        </p:spPr>
      </p:pic>
      <p:sp>
        <p:nvSpPr>
          <p:cNvPr id="136" name="Sun 135"/>
          <p:cNvSpPr/>
          <p:nvPr/>
        </p:nvSpPr>
        <p:spPr>
          <a:xfrm>
            <a:off x="6787278" y="4154025"/>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 name="Date Placeholder 2"/>
          <p:cNvSpPr>
            <a:spLocks noGrp="1"/>
          </p:cNvSpPr>
          <p:nvPr>
            <p:ph type="dt" sz="half" idx="10"/>
          </p:nvPr>
        </p:nvSpPr>
        <p:spPr/>
        <p:txBody>
          <a:bodyPr/>
          <a:lstStyle/>
          <a:p>
            <a:r>
              <a:rPr lang="en-US" smtClean="0"/>
              <a:t>10/24/15</a:t>
            </a:r>
            <a:endParaRPr lang="en-US"/>
          </a:p>
        </p:txBody>
      </p:sp>
      <p:sp>
        <p:nvSpPr>
          <p:cNvPr id="4" name="Footer Placeholder 3"/>
          <p:cNvSpPr>
            <a:spLocks noGrp="1"/>
          </p:cNvSpPr>
          <p:nvPr>
            <p:ph type="ftr" sz="quarter" idx="11"/>
          </p:nvPr>
        </p:nvSpPr>
        <p:spPr/>
        <p:txBody>
          <a:bodyPr/>
          <a:lstStyle/>
          <a:p>
            <a:r>
              <a:rPr lang="en-US" smtClean="0"/>
              <a:t>Matthew Evans</a:t>
            </a:r>
            <a:endParaRPr lang="en-US"/>
          </a:p>
        </p:txBody>
      </p:sp>
      <p:sp>
        <p:nvSpPr>
          <p:cNvPr id="6" name="Slide Number Placeholder 5"/>
          <p:cNvSpPr>
            <a:spLocks noGrp="1"/>
          </p:cNvSpPr>
          <p:nvPr>
            <p:ph type="sldNum" sz="quarter" idx="12"/>
          </p:nvPr>
        </p:nvSpPr>
        <p:spPr/>
        <p:txBody>
          <a:bodyPr/>
          <a:lstStyle/>
          <a:p>
            <a:fld id="{83CAC060-8331-7047-9A01-42B2A5C365FA}" type="slidenum">
              <a:rPr lang="en-US" smtClean="0"/>
              <a:t>18</a:t>
            </a:fld>
            <a:endParaRPr lang="en-US"/>
          </a:p>
        </p:txBody>
      </p:sp>
    </p:spTree>
    <p:extLst>
      <p:ext uri="{BB962C8B-B14F-4D97-AF65-F5344CB8AC3E}">
        <p14:creationId xmlns:p14="http://schemas.microsoft.com/office/powerpoint/2010/main" val="221716467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899" y="311938"/>
            <a:ext cx="7893701" cy="1203380"/>
          </a:xfrm>
        </p:spPr>
        <p:txBody>
          <a:bodyPr>
            <a:normAutofit fontScale="90000"/>
          </a:bodyPr>
          <a:lstStyle/>
          <a:p>
            <a:r>
              <a:rPr lang="en-US" dirty="0" smtClean="0"/>
              <a:t>Double Blind Injections:</a:t>
            </a:r>
            <a:br>
              <a:rPr lang="en-US" dirty="0" smtClean="0"/>
            </a:br>
            <a:r>
              <a:rPr lang="en-US" dirty="0" smtClean="0"/>
              <a:t>no injection during GW150914</a:t>
            </a:r>
            <a:endParaRPr lang="en-US" dirty="0"/>
          </a:p>
        </p:txBody>
      </p:sp>
      <p:pic>
        <p:nvPicPr>
          <p:cNvPr id="20" name="Picture 19"/>
          <p:cNvPicPr>
            <a:picLocks noChangeAspect="1"/>
          </p:cNvPicPr>
          <p:nvPr/>
        </p:nvPicPr>
        <p:blipFill rotWithShape="1">
          <a:blip r:embed="rId2"/>
          <a:srcRect t="22220" b="31263"/>
          <a:stretch/>
        </p:blipFill>
        <p:spPr>
          <a:xfrm>
            <a:off x="335899" y="2174185"/>
            <a:ext cx="8677564" cy="4510206"/>
          </a:xfrm>
          <a:prstGeom prst="rect">
            <a:avLst/>
          </a:prstGeom>
        </p:spPr>
      </p:pic>
      <p:sp>
        <p:nvSpPr>
          <p:cNvPr id="5" name="Rectangle 4"/>
          <p:cNvSpPr/>
          <p:nvPr/>
        </p:nvSpPr>
        <p:spPr>
          <a:xfrm>
            <a:off x="335899" y="2174185"/>
            <a:ext cx="8677564" cy="4510206"/>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Striped Right Arrow 24"/>
          <p:cNvSpPr/>
          <p:nvPr/>
        </p:nvSpPr>
        <p:spPr>
          <a:xfrm>
            <a:off x="118826" y="4441581"/>
            <a:ext cx="487952" cy="274802"/>
          </a:xfrm>
          <a:prstGeom prst="strip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2" name="Rectangle 91"/>
          <p:cNvSpPr/>
          <p:nvPr/>
        </p:nvSpPr>
        <p:spPr>
          <a:xfrm>
            <a:off x="606778" y="4325164"/>
            <a:ext cx="677333" cy="465667"/>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PD A</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3" name="Rectangle 92"/>
          <p:cNvSpPr/>
          <p:nvPr/>
        </p:nvSpPr>
        <p:spPr>
          <a:xfrm>
            <a:off x="606778" y="4943231"/>
            <a:ext cx="677333" cy="465667"/>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PD B</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nvGrpSpPr>
          <p:cNvPr id="94" name="Group 93"/>
          <p:cNvGrpSpPr/>
          <p:nvPr/>
        </p:nvGrpSpPr>
        <p:grpSpPr>
          <a:xfrm>
            <a:off x="1440522" y="4735607"/>
            <a:ext cx="274320" cy="274320"/>
            <a:chOff x="5645908" y="1453655"/>
            <a:chExt cx="274320" cy="274320"/>
          </a:xfrm>
        </p:grpSpPr>
        <p:sp>
          <p:nvSpPr>
            <p:cNvPr id="95" name="Oval 94"/>
            <p:cNvSpPr/>
            <p:nvPr/>
          </p:nvSpPr>
          <p:spPr>
            <a:xfrm>
              <a:off x="5645908" y="1453655"/>
              <a:ext cx="274320" cy="274320"/>
            </a:xfrm>
            <a:prstGeom prst="ellipse">
              <a:avLst/>
            </a:prstGeom>
            <a:solidFill>
              <a:sysClr val="window" lastClr="FFFFFF">
                <a:lumMod val="75000"/>
              </a:sys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96" name="Straight Connector 95"/>
            <p:cNvCxnSpPr>
              <a:stCxn id="95" idx="2"/>
              <a:endCxn id="95" idx="6"/>
            </p:cNvCxnSpPr>
            <p:nvPr/>
          </p:nvCxnSpPr>
          <p:spPr>
            <a:xfrm>
              <a:off x="5645908" y="1590815"/>
              <a:ext cx="274320"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97" name="Straight Connector 96"/>
            <p:cNvCxnSpPr>
              <a:stCxn id="95" idx="4"/>
              <a:endCxn id="95" idx="0"/>
            </p:cNvCxnSpPr>
            <p:nvPr/>
          </p:nvCxnSpPr>
          <p:spPr>
            <a:xfrm flipV="1">
              <a:off x="5783068" y="1453655"/>
              <a:ext cx="0" cy="27432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grpSp>
      <p:cxnSp>
        <p:nvCxnSpPr>
          <p:cNvPr id="109" name="Straight Arrow Connector 108"/>
          <p:cNvCxnSpPr>
            <a:stCxn id="92" idx="3"/>
            <a:endCxn id="95" idx="1"/>
          </p:cNvCxnSpPr>
          <p:nvPr/>
        </p:nvCxnSpPr>
        <p:spPr>
          <a:xfrm>
            <a:off x="1284111" y="4557998"/>
            <a:ext cx="196584" cy="217782"/>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10" name="Straight Arrow Connector 109"/>
          <p:cNvCxnSpPr>
            <a:stCxn id="93" idx="3"/>
            <a:endCxn id="95" idx="3"/>
          </p:cNvCxnSpPr>
          <p:nvPr/>
        </p:nvCxnSpPr>
        <p:spPr>
          <a:xfrm flipV="1">
            <a:off x="1284111" y="4969754"/>
            <a:ext cx="196584" cy="206311"/>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124" name="Sun 123"/>
          <p:cNvSpPr/>
          <p:nvPr/>
        </p:nvSpPr>
        <p:spPr>
          <a:xfrm>
            <a:off x="1168321" y="5059648"/>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5" name="Sun 124"/>
          <p:cNvSpPr/>
          <p:nvPr/>
        </p:nvSpPr>
        <p:spPr>
          <a:xfrm>
            <a:off x="1168321" y="4441581"/>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43" name="Straight Arrow Connector 142"/>
          <p:cNvCxnSpPr/>
          <p:nvPr/>
        </p:nvCxnSpPr>
        <p:spPr>
          <a:xfrm>
            <a:off x="383528" y="5176065"/>
            <a:ext cx="221746" cy="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157" name="Striped Right Arrow 156"/>
          <p:cNvSpPr/>
          <p:nvPr/>
        </p:nvSpPr>
        <p:spPr>
          <a:xfrm>
            <a:off x="118826" y="5017680"/>
            <a:ext cx="486448" cy="274802"/>
          </a:xfrm>
          <a:prstGeom prst="strip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8" name="Striped Right Arrow 77"/>
          <p:cNvSpPr/>
          <p:nvPr/>
        </p:nvSpPr>
        <p:spPr>
          <a:xfrm>
            <a:off x="7039977" y="4775387"/>
            <a:ext cx="1597272" cy="237750"/>
          </a:xfrm>
          <a:prstGeom prst="striped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0" name="Striped Right Arrow 79"/>
          <p:cNvSpPr/>
          <p:nvPr/>
        </p:nvSpPr>
        <p:spPr>
          <a:xfrm>
            <a:off x="7039977" y="2679263"/>
            <a:ext cx="1597272" cy="237750"/>
          </a:xfrm>
          <a:prstGeom prst="striped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3" name="Picture 2" descr="DARM_IN.pdf"/>
          <p:cNvPicPr>
            <a:picLocks noChangeAspect="1"/>
          </p:cNvPicPr>
          <p:nvPr/>
        </p:nvPicPr>
        <p:blipFill rotWithShape="1">
          <a:blip r:embed="rId3">
            <a:extLst>
              <a:ext uri="{28A0092B-C50C-407E-A947-70E740481C1C}">
                <a14:useLocalDpi xmlns:a14="http://schemas.microsoft.com/office/drawing/2010/main" val="0"/>
              </a:ext>
            </a:extLst>
          </a:blip>
          <a:srcRect l="32745" t="10180" r="29451" b="13253"/>
          <a:stretch/>
        </p:blipFill>
        <p:spPr>
          <a:xfrm>
            <a:off x="1722269" y="4135065"/>
            <a:ext cx="950605" cy="1487774"/>
          </a:xfrm>
          <a:prstGeom prst="rect">
            <a:avLst/>
          </a:prstGeom>
          <a:ln>
            <a:solidFill>
              <a:srgbClr val="4F81BD"/>
            </a:solidFill>
          </a:ln>
        </p:spPr>
      </p:pic>
      <p:pic>
        <p:nvPicPr>
          <p:cNvPr id="4" name="Picture 3" descr="ETMY_IN1.pdf"/>
          <p:cNvPicPr>
            <a:picLocks noChangeAspect="1"/>
          </p:cNvPicPr>
          <p:nvPr/>
        </p:nvPicPr>
        <p:blipFill rotWithShape="1">
          <a:blip r:embed="rId4">
            <a:extLst>
              <a:ext uri="{28A0092B-C50C-407E-A947-70E740481C1C}">
                <a14:useLocalDpi xmlns:a14="http://schemas.microsoft.com/office/drawing/2010/main" val="0"/>
              </a:ext>
            </a:extLst>
          </a:blip>
          <a:srcRect l="32483" t="9963" r="29123" b="13469"/>
          <a:stretch/>
        </p:blipFill>
        <p:spPr>
          <a:xfrm>
            <a:off x="3728152" y="4138217"/>
            <a:ext cx="965458" cy="1487793"/>
          </a:xfrm>
          <a:prstGeom prst="rect">
            <a:avLst/>
          </a:prstGeom>
          <a:ln>
            <a:solidFill>
              <a:srgbClr val="4F81BD"/>
            </a:solidFill>
          </a:ln>
        </p:spPr>
      </p:pic>
      <p:pic>
        <p:nvPicPr>
          <p:cNvPr id="6" name="Picture 5" descr="OUT_L1_LL.pdf"/>
          <p:cNvPicPr>
            <a:picLocks noChangeAspect="1"/>
          </p:cNvPicPr>
          <p:nvPr/>
        </p:nvPicPr>
        <p:blipFill rotWithShape="1">
          <a:blip r:embed="rId5">
            <a:extLst>
              <a:ext uri="{28A0092B-C50C-407E-A947-70E740481C1C}">
                <a14:useLocalDpi xmlns:a14="http://schemas.microsoft.com/office/drawing/2010/main" val="0"/>
              </a:ext>
            </a:extLst>
          </a:blip>
          <a:srcRect l="34512" t="10072" r="29457" b="13470"/>
          <a:stretch/>
        </p:blipFill>
        <p:spPr>
          <a:xfrm>
            <a:off x="6112090" y="2174185"/>
            <a:ext cx="906045" cy="1485656"/>
          </a:xfrm>
          <a:prstGeom prst="rect">
            <a:avLst/>
          </a:prstGeom>
          <a:ln>
            <a:solidFill>
              <a:srgbClr val="4F81BD"/>
            </a:solidFill>
          </a:ln>
        </p:spPr>
      </p:pic>
      <p:pic>
        <p:nvPicPr>
          <p:cNvPr id="7" name="Picture 6" descr="OUT_L2_LL.pdf"/>
          <p:cNvPicPr>
            <a:picLocks noChangeAspect="1"/>
          </p:cNvPicPr>
          <p:nvPr/>
        </p:nvPicPr>
        <p:blipFill rotWithShape="1">
          <a:blip r:embed="rId6">
            <a:extLst>
              <a:ext uri="{28A0092B-C50C-407E-A947-70E740481C1C}">
                <a14:useLocalDpi xmlns:a14="http://schemas.microsoft.com/office/drawing/2010/main" val="0"/>
              </a:ext>
            </a:extLst>
          </a:blip>
          <a:srcRect l="32868" t="10396" r="29895" b="13362"/>
          <a:stretch/>
        </p:blipFill>
        <p:spPr>
          <a:xfrm>
            <a:off x="6796508" y="3076540"/>
            <a:ext cx="936362" cy="1481458"/>
          </a:xfrm>
          <a:prstGeom prst="rect">
            <a:avLst/>
          </a:prstGeom>
          <a:ln>
            <a:solidFill>
              <a:srgbClr val="4F81BD"/>
            </a:solidFill>
          </a:ln>
        </p:spPr>
      </p:pic>
      <p:cxnSp>
        <p:nvCxnSpPr>
          <p:cNvPr id="87" name="Straight Arrow Connector 86"/>
          <p:cNvCxnSpPr>
            <a:stCxn id="3" idx="3"/>
            <a:endCxn id="4" idx="1"/>
          </p:cNvCxnSpPr>
          <p:nvPr/>
        </p:nvCxnSpPr>
        <p:spPr>
          <a:xfrm>
            <a:off x="2672874" y="4878952"/>
            <a:ext cx="1055278" cy="3162"/>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134" name="Sun 133"/>
          <p:cNvSpPr/>
          <p:nvPr/>
        </p:nvSpPr>
        <p:spPr>
          <a:xfrm>
            <a:off x="6771550" y="2174185"/>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5" name="Sun 134"/>
          <p:cNvSpPr/>
          <p:nvPr/>
        </p:nvSpPr>
        <p:spPr>
          <a:xfrm>
            <a:off x="7519475" y="3076669"/>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1" name="Sun 80"/>
          <p:cNvSpPr/>
          <p:nvPr/>
        </p:nvSpPr>
        <p:spPr>
          <a:xfrm>
            <a:off x="2441294" y="4152483"/>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2" name="Sun 141"/>
          <p:cNvSpPr/>
          <p:nvPr/>
        </p:nvSpPr>
        <p:spPr>
          <a:xfrm>
            <a:off x="4462030" y="4145902"/>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60" name="Straight Arrow Connector 159"/>
          <p:cNvCxnSpPr>
            <a:stCxn id="4" idx="3"/>
            <a:endCxn id="7" idx="1"/>
          </p:cNvCxnSpPr>
          <p:nvPr/>
        </p:nvCxnSpPr>
        <p:spPr>
          <a:xfrm flipV="1">
            <a:off x="4693610" y="3817269"/>
            <a:ext cx="2102898" cy="1064845"/>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61" name="Straight Arrow Connector 160"/>
          <p:cNvCxnSpPr>
            <a:stCxn id="4" idx="3"/>
            <a:endCxn id="8" idx="1"/>
          </p:cNvCxnSpPr>
          <p:nvPr/>
        </p:nvCxnSpPr>
        <p:spPr>
          <a:xfrm>
            <a:off x="4693610" y="4882114"/>
            <a:ext cx="1420516" cy="12148"/>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62" name="Straight Arrow Connector 161"/>
          <p:cNvCxnSpPr>
            <a:stCxn id="4" idx="3"/>
            <a:endCxn id="6" idx="1"/>
          </p:cNvCxnSpPr>
          <p:nvPr/>
        </p:nvCxnSpPr>
        <p:spPr>
          <a:xfrm flipV="1">
            <a:off x="4693610" y="2917013"/>
            <a:ext cx="1418480" cy="1965101"/>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163" name="Striped Right Arrow 162"/>
          <p:cNvSpPr/>
          <p:nvPr/>
        </p:nvSpPr>
        <p:spPr>
          <a:xfrm>
            <a:off x="7751055" y="3705176"/>
            <a:ext cx="886194" cy="237750"/>
          </a:xfrm>
          <a:prstGeom prst="striped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164" name="Picture 163"/>
          <p:cNvPicPr>
            <a:picLocks noChangeAspect="1"/>
          </p:cNvPicPr>
          <p:nvPr/>
        </p:nvPicPr>
        <p:blipFill>
          <a:blip r:embed="rId7"/>
          <a:stretch>
            <a:fillRect/>
          </a:stretch>
        </p:blipFill>
        <p:spPr>
          <a:xfrm>
            <a:off x="6773055" y="5148639"/>
            <a:ext cx="2136589" cy="1427242"/>
          </a:xfrm>
          <a:prstGeom prst="rect">
            <a:avLst/>
          </a:prstGeom>
        </p:spPr>
      </p:pic>
      <p:sp>
        <p:nvSpPr>
          <p:cNvPr id="171" name="TextBox 170"/>
          <p:cNvSpPr txBox="1"/>
          <p:nvPr/>
        </p:nvSpPr>
        <p:spPr>
          <a:xfrm>
            <a:off x="3155886" y="1752863"/>
            <a:ext cx="3173315" cy="369332"/>
          </a:xfrm>
          <a:prstGeom prst="rect">
            <a:avLst/>
          </a:prstGeom>
          <a:noFill/>
        </p:spPr>
        <p:txBody>
          <a:bodyPr wrap="none" rtlCol="0">
            <a:spAutoFit/>
          </a:bodyPr>
          <a:lstStyle/>
          <a:p>
            <a:r>
              <a:rPr lang="en-US" dirty="0" smtClean="0"/>
              <a:t>Digital Control System (CDS)</a:t>
            </a:r>
            <a:endParaRPr lang="en-US" dirty="0"/>
          </a:p>
        </p:txBody>
      </p:sp>
      <p:sp>
        <p:nvSpPr>
          <p:cNvPr id="172" name="TextBox 171"/>
          <p:cNvSpPr txBox="1"/>
          <p:nvPr/>
        </p:nvSpPr>
        <p:spPr>
          <a:xfrm>
            <a:off x="443937" y="2283568"/>
            <a:ext cx="4993229" cy="1569660"/>
          </a:xfrm>
          <a:prstGeom prst="rect">
            <a:avLst/>
          </a:prstGeom>
          <a:solidFill>
            <a:schemeClr val="tx1">
              <a:lumMod val="95000"/>
            </a:schemeClr>
          </a:solidFill>
        </p:spPr>
        <p:txBody>
          <a:bodyPr wrap="square" rtlCol="0">
            <a:spAutoFit/>
          </a:bodyPr>
          <a:lstStyle/>
          <a:p>
            <a:r>
              <a:rPr lang="en-US" sz="1600" dirty="0" smtClean="0">
                <a:solidFill>
                  <a:schemeClr val="bg1"/>
                </a:solidFill>
              </a:rPr>
              <a:t>At the time of GW150914, the DARM signal propagates through the loop as expected.</a:t>
            </a:r>
          </a:p>
          <a:p>
            <a:endParaRPr lang="en-US" sz="1600" dirty="0">
              <a:solidFill>
                <a:schemeClr val="bg1"/>
              </a:solidFill>
            </a:endParaRPr>
          </a:p>
          <a:p>
            <a:r>
              <a:rPr lang="en-US" sz="1600" dirty="0" smtClean="0">
                <a:solidFill>
                  <a:schemeClr val="bg1"/>
                </a:solidFill>
              </a:rPr>
              <a:t>Nothing is added at any point, which rules out all kinds of injections into DARM, including “blind” injections and front-end software bugs.</a:t>
            </a:r>
            <a:endParaRPr lang="en-US" sz="1600" dirty="0">
              <a:solidFill>
                <a:schemeClr val="bg1"/>
              </a:solidFill>
            </a:endParaRPr>
          </a:p>
        </p:txBody>
      </p:sp>
      <p:pic>
        <p:nvPicPr>
          <p:cNvPr id="8" name="Picture 7" descr="OUT_L3_LL.pdf"/>
          <p:cNvPicPr>
            <a:picLocks noChangeAspect="1"/>
          </p:cNvPicPr>
          <p:nvPr/>
        </p:nvPicPr>
        <p:blipFill rotWithShape="1">
          <a:blip r:embed="rId8">
            <a:extLst>
              <a:ext uri="{28A0092B-C50C-407E-A947-70E740481C1C}">
                <a14:useLocalDpi xmlns:a14="http://schemas.microsoft.com/office/drawing/2010/main" val="0"/>
              </a:ext>
            </a:extLst>
          </a:blip>
          <a:srcRect l="33203" t="10072" r="29978" b="13578"/>
          <a:stretch/>
        </p:blipFill>
        <p:spPr>
          <a:xfrm>
            <a:off x="6114126" y="4152483"/>
            <a:ext cx="925851" cy="1483557"/>
          </a:xfrm>
          <a:prstGeom prst="rect">
            <a:avLst/>
          </a:prstGeom>
          <a:ln>
            <a:solidFill>
              <a:srgbClr val="4F81BD"/>
            </a:solidFill>
          </a:ln>
        </p:spPr>
      </p:pic>
      <p:sp>
        <p:nvSpPr>
          <p:cNvPr id="136" name="Sun 135"/>
          <p:cNvSpPr/>
          <p:nvPr/>
        </p:nvSpPr>
        <p:spPr>
          <a:xfrm>
            <a:off x="6787278" y="4154025"/>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4" name="TextBox 173"/>
          <p:cNvSpPr txBox="1"/>
          <p:nvPr/>
        </p:nvSpPr>
        <p:spPr>
          <a:xfrm>
            <a:off x="606778" y="6037272"/>
            <a:ext cx="5165193" cy="584776"/>
          </a:xfrm>
          <a:prstGeom prst="rect">
            <a:avLst/>
          </a:prstGeom>
          <a:solidFill>
            <a:schemeClr val="tx1">
              <a:lumMod val="95000"/>
            </a:schemeClr>
          </a:solidFill>
        </p:spPr>
        <p:txBody>
          <a:bodyPr wrap="square" rtlCol="0">
            <a:spAutoFit/>
          </a:bodyPr>
          <a:lstStyle/>
          <a:p>
            <a:r>
              <a:rPr lang="en-US" sz="1600" dirty="0" smtClean="0">
                <a:solidFill>
                  <a:schemeClr val="bg1"/>
                </a:solidFill>
              </a:rPr>
              <a:t>Note: Normal blind injections are recorded in the data, not just in the “envelope”, so ruling these out is trivial.</a:t>
            </a:r>
            <a:endParaRPr lang="en-US" sz="1600" dirty="0">
              <a:solidFill>
                <a:schemeClr val="bg1"/>
              </a:solidFill>
            </a:endParaRPr>
          </a:p>
        </p:txBody>
      </p:sp>
      <p:sp>
        <p:nvSpPr>
          <p:cNvPr id="40" name="&quot;No&quot; Symbol 39"/>
          <p:cNvSpPr/>
          <p:nvPr/>
        </p:nvSpPr>
        <p:spPr>
          <a:xfrm>
            <a:off x="6860419" y="4955485"/>
            <a:ext cx="1938935" cy="1803038"/>
          </a:xfrm>
          <a:prstGeom prst="noSmoking">
            <a:avLst>
              <a:gd name="adj" fmla="val 9534"/>
            </a:avLst>
          </a:prstGeom>
          <a:gradFill flip="none" rotWithShape="1">
            <a:gsLst>
              <a:gs pos="13000">
                <a:srgbClr val="FF0000">
                  <a:alpha val="70000"/>
                </a:srgbClr>
              </a:gs>
              <a:gs pos="73000">
                <a:srgbClr val="C20000">
                  <a:alpha val="90000"/>
                </a:srgbClr>
              </a:gs>
            </a:gsLst>
            <a:path path="circle">
              <a:fillToRect l="50000" t="50000" r="50000" b="50000"/>
            </a:path>
            <a:tileRect/>
          </a:gradFill>
          <a:ln w="25400">
            <a:solidFill>
              <a:schemeClr val="tx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0" name="Date Placeholder 9"/>
          <p:cNvSpPr>
            <a:spLocks noGrp="1"/>
          </p:cNvSpPr>
          <p:nvPr>
            <p:ph type="dt" sz="half" idx="10"/>
          </p:nvPr>
        </p:nvSpPr>
        <p:spPr/>
        <p:txBody>
          <a:bodyPr/>
          <a:lstStyle/>
          <a:p>
            <a:r>
              <a:rPr lang="en-US" smtClean="0"/>
              <a:t>10/24/15</a:t>
            </a:r>
            <a:endParaRPr lang="en-US"/>
          </a:p>
        </p:txBody>
      </p:sp>
      <p:sp>
        <p:nvSpPr>
          <p:cNvPr id="11" name="Footer Placeholder 10"/>
          <p:cNvSpPr>
            <a:spLocks noGrp="1"/>
          </p:cNvSpPr>
          <p:nvPr>
            <p:ph type="ftr" sz="quarter" idx="11"/>
          </p:nvPr>
        </p:nvSpPr>
        <p:spPr/>
        <p:txBody>
          <a:bodyPr/>
          <a:lstStyle/>
          <a:p>
            <a:r>
              <a:rPr lang="en-US" smtClean="0"/>
              <a:t>Matthew Evans</a:t>
            </a:r>
            <a:endParaRPr lang="en-US"/>
          </a:p>
        </p:txBody>
      </p:sp>
      <p:sp>
        <p:nvSpPr>
          <p:cNvPr id="12" name="Slide Number Placeholder 11"/>
          <p:cNvSpPr>
            <a:spLocks noGrp="1"/>
          </p:cNvSpPr>
          <p:nvPr>
            <p:ph type="sldNum" sz="quarter" idx="12"/>
          </p:nvPr>
        </p:nvSpPr>
        <p:spPr/>
        <p:txBody>
          <a:bodyPr/>
          <a:lstStyle/>
          <a:p>
            <a:fld id="{83CAC060-8331-7047-9A01-42B2A5C365FA}" type="slidenum">
              <a:rPr lang="en-US" smtClean="0"/>
              <a:t>19</a:t>
            </a:fld>
            <a:endParaRPr lang="en-US"/>
          </a:p>
        </p:txBody>
      </p:sp>
    </p:spTree>
    <p:extLst>
      <p:ext uri="{BB962C8B-B14F-4D97-AF65-F5344CB8AC3E}">
        <p14:creationId xmlns:p14="http://schemas.microsoft.com/office/powerpoint/2010/main" val="188330031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914400" y="2769833"/>
            <a:ext cx="5512697" cy="3539527"/>
          </a:xfrm>
        </p:spPr>
        <p:txBody>
          <a:bodyPr/>
          <a:lstStyle/>
          <a:p>
            <a:r>
              <a:rPr lang="en-US" dirty="0" smtClean="0"/>
              <a:t>GW150914 happened in the early hours of September 14, during ER8</a:t>
            </a:r>
          </a:p>
          <a:p>
            <a:r>
              <a:rPr lang="en-US" dirty="0" smtClean="0"/>
              <a:t>The signal has a high SNR and appears to be a perfect binary black hole coalescence</a:t>
            </a:r>
          </a:p>
          <a:p>
            <a:r>
              <a:rPr lang="en-US" dirty="0" smtClean="0"/>
              <a:t>Both the timing of the signal (during an ER, when software was still being tested) and the size and quality of the signal have raised questions about its veracity</a:t>
            </a:r>
          </a:p>
          <a:p>
            <a:endParaRPr lang="en-US" dirty="0" smtClean="0"/>
          </a:p>
          <a:p>
            <a:r>
              <a:rPr lang="en-US" dirty="0" smtClean="0"/>
              <a:t>Could GW150914 be a fake? </a:t>
            </a:r>
          </a:p>
        </p:txBody>
      </p:sp>
      <p:pic>
        <p:nvPicPr>
          <p:cNvPr id="4" name="Picture 3"/>
          <p:cNvPicPr>
            <a:picLocks noChangeAspect="1"/>
          </p:cNvPicPr>
          <p:nvPr/>
        </p:nvPicPr>
        <p:blipFill rotWithShape="1">
          <a:blip r:embed="rId2"/>
          <a:srcRect l="18520" t="12043" r="7760" b="50167"/>
          <a:stretch/>
        </p:blipFill>
        <p:spPr>
          <a:xfrm>
            <a:off x="5009043" y="5239797"/>
            <a:ext cx="3995817" cy="1536261"/>
          </a:xfrm>
          <a:prstGeom prst="rect">
            <a:avLst/>
          </a:prstGeom>
          <a:ln>
            <a:solidFill>
              <a:schemeClr val="tx1">
                <a:lumMod val="65000"/>
              </a:schemeClr>
            </a:solidFill>
          </a:ln>
        </p:spPr>
      </p:pic>
      <p:pic>
        <p:nvPicPr>
          <p:cNvPr id="5" name="Picture 4"/>
          <p:cNvPicPr>
            <a:picLocks noChangeAspect="1"/>
          </p:cNvPicPr>
          <p:nvPr/>
        </p:nvPicPr>
        <p:blipFill>
          <a:blip r:embed="rId3"/>
          <a:stretch>
            <a:fillRect/>
          </a:stretch>
        </p:blipFill>
        <p:spPr>
          <a:xfrm>
            <a:off x="6427097" y="3469514"/>
            <a:ext cx="2577763" cy="1537198"/>
          </a:xfrm>
          <a:prstGeom prst="rect">
            <a:avLst/>
          </a:prstGeom>
        </p:spPr>
      </p:pic>
      <p:sp>
        <p:nvSpPr>
          <p:cNvPr id="6" name="TextBox 5"/>
          <p:cNvSpPr txBox="1"/>
          <p:nvPr/>
        </p:nvSpPr>
        <p:spPr>
          <a:xfrm>
            <a:off x="7658760" y="3438808"/>
            <a:ext cx="1407695" cy="369332"/>
          </a:xfrm>
          <a:prstGeom prst="rect">
            <a:avLst/>
          </a:prstGeom>
          <a:noFill/>
        </p:spPr>
        <p:txBody>
          <a:bodyPr wrap="none" rtlCol="0">
            <a:spAutoFit/>
          </a:bodyPr>
          <a:lstStyle/>
          <a:p>
            <a:r>
              <a:rPr lang="en-US" dirty="0" err="1" smtClean="0">
                <a:solidFill>
                  <a:schemeClr val="bg1"/>
                </a:solidFill>
              </a:rPr>
              <a:t>BayesWave</a:t>
            </a:r>
            <a:endParaRPr lang="en-US" dirty="0">
              <a:solidFill>
                <a:schemeClr val="bg1"/>
              </a:solidFill>
            </a:endParaRPr>
          </a:p>
        </p:txBody>
      </p:sp>
      <p:sp>
        <p:nvSpPr>
          <p:cNvPr id="7" name="TextBox 6"/>
          <p:cNvSpPr txBox="1"/>
          <p:nvPr/>
        </p:nvSpPr>
        <p:spPr>
          <a:xfrm>
            <a:off x="8029806" y="5282604"/>
            <a:ext cx="941634" cy="369332"/>
          </a:xfrm>
          <a:prstGeom prst="rect">
            <a:avLst/>
          </a:prstGeom>
          <a:noFill/>
        </p:spPr>
        <p:txBody>
          <a:bodyPr wrap="none" rtlCol="0">
            <a:spAutoFit/>
          </a:bodyPr>
          <a:lstStyle/>
          <a:p>
            <a:r>
              <a:rPr lang="en-US" dirty="0" smtClean="0"/>
              <a:t>Omega</a:t>
            </a:r>
            <a:endParaRPr lang="en-US" dirty="0"/>
          </a:p>
        </p:txBody>
      </p:sp>
      <p:sp>
        <p:nvSpPr>
          <p:cNvPr id="8" name="Date Placeholder 7"/>
          <p:cNvSpPr>
            <a:spLocks noGrp="1"/>
          </p:cNvSpPr>
          <p:nvPr>
            <p:ph type="dt" sz="half" idx="10"/>
          </p:nvPr>
        </p:nvSpPr>
        <p:spPr/>
        <p:txBody>
          <a:bodyPr/>
          <a:lstStyle/>
          <a:p>
            <a:r>
              <a:rPr lang="en-US" smtClean="0"/>
              <a:t>10/24/15</a:t>
            </a:r>
            <a:endParaRPr lang="en-US"/>
          </a:p>
        </p:txBody>
      </p:sp>
      <p:sp>
        <p:nvSpPr>
          <p:cNvPr id="9" name="Footer Placeholder 8"/>
          <p:cNvSpPr>
            <a:spLocks noGrp="1"/>
          </p:cNvSpPr>
          <p:nvPr>
            <p:ph type="ftr" sz="quarter" idx="11"/>
          </p:nvPr>
        </p:nvSpPr>
        <p:spPr/>
        <p:txBody>
          <a:bodyPr/>
          <a:lstStyle/>
          <a:p>
            <a:r>
              <a:rPr lang="en-US" smtClean="0"/>
              <a:t>Matthew Evans</a:t>
            </a:r>
            <a:endParaRPr lang="en-US"/>
          </a:p>
        </p:txBody>
      </p:sp>
      <p:sp>
        <p:nvSpPr>
          <p:cNvPr id="10" name="Slide Number Placeholder 9"/>
          <p:cNvSpPr>
            <a:spLocks noGrp="1"/>
          </p:cNvSpPr>
          <p:nvPr>
            <p:ph type="sldNum" sz="quarter" idx="12"/>
          </p:nvPr>
        </p:nvSpPr>
        <p:spPr/>
        <p:txBody>
          <a:bodyPr/>
          <a:lstStyle/>
          <a:p>
            <a:fld id="{83CAC060-8331-7047-9A01-42B2A5C365FA}" type="slidenum">
              <a:rPr lang="en-US" smtClean="0"/>
              <a:t>2</a:t>
            </a:fld>
            <a:endParaRPr lang="en-US"/>
          </a:p>
        </p:txBody>
      </p:sp>
    </p:spTree>
    <p:extLst>
      <p:ext uri="{BB962C8B-B14F-4D97-AF65-F5344CB8AC3E}">
        <p14:creationId xmlns:p14="http://schemas.microsoft.com/office/powerpoint/2010/main" val="187343931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9535"/>
            <a:ext cx="7315200" cy="1154097"/>
          </a:xfrm>
        </p:spPr>
        <p:txBody>
          <a:bodyPr>
            <a:normAutofit fontScale="90000"/>
          </a:bodyPr>
          <a:lstStyle/>
          <a:p>
            <a:r>
              <a:rPr lang="en-US" dirty="0" smtClean="0"/>
              <a:t>Double Blind Injections:</a:t>
            </a:r>
            <a:br>
              <a:rPr lang="en-US" dirty="0" smtClean="0"/>
            </a:br>
            <a:r>
              <a:rPr lang="en-US" dirty="0" smtClean="0"/>
              <a:t>what about injecting elsewhere?</a:t>
            </a:r>
            <a:endParaRPr lang="en-US" dirty="0"/>
          </a:p>
        </p:txBody>
      </p:sp>
      <p:pic>
        <p:nvPicPr>
          <p:cNvPr id="7" name="Picture 6"/>
          <p:cNvPicPr>
            <a:picLocks noChangeAspect="1"/>
          </p:cNvPicPr>
          <p:nvPr/>
        </p:nvPicPr>
        <p:blipFill rotWithShape="1">
          <a:blip r:embed="rId2"/>
          <a:srcRect t="22220" b="31263"/>
          <a:stretch/>
        </p:blipFill>
        <p:spPr>
          <a:xfrm>
            <a:off x="335899" y="2174185"/>
            <a:ext cx="8677564" cy="4510206"/>
          </a:xfrm>
          <a:prstGeom prst="rect">
            <a:avLst/>
          </a:prstGeom>
        </p:spPr>
      </p:pic>
      <p:sp>
        <p:nvSpPr>
          <p:cNvPr id="8" name="TextBox 7"/>
          <p:cNvSpPr txBox="1"/>
          <p:nvPr/>
        </p:nvSpPr>
        <p:spPr>
          <a:xfrm>
            <a:off x="3155886" y="1752863"/>
            <a:ext cx="3173315" cy="369332"/>
          </a:xfrm>
          <a:prstGeom prst="rect">
            <a:avLst/>
          </a:prstGeom>
          <a:noFill/>
        </p:spPr>
        <p:txBody>
          <a:bodyPr wrap="none" rtlCol="0">
            <a:spAutoFit/>
          </a:bodyPr>
          <a:lstStyle/>
          <a:p>
            <a:r>
              <a:rPr lang="en-US" dirty="0" smtClean="0"/>
              <a:t>Digital Control System (CDS)</a:t>
            </a:r>
            <a:endParaRPr lang="en-US" dirty="0"/>
          </a:p>
        </p:txBody>
      </p:sp>
      <p:sp>
        <p:nvSpPr>
          <p:cNvPr id="9" name="Striped Right Arrow 8"/>
          <p:cNvSpPr/>
          <p:nvPr/>
        </p:nvSpPr>
        <p:spPr>
          <a:xfrm>
            <a:off x="49606" y="2800017"/>
            <a:ext cx="1933296" cy="623278"/>
          </a:xfrm>
          <a:prstGeom prst="strip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Analog DARM</a:t>
            </a:r>
            <a:endParaRPr lang="en-US" dirty="0"/>
          </a:p>
        </p:txBody>
      </p:sp>
      <p:pic>
        <p:nvPicPr>
          <p:cNvPr id="4" name="Picture 3"/>
          <p:cNvPicPr>
            <a:picLocks noChangeAspect="1"/>
          </p:cNvPicPr>
          <p:nvPr/>
        </p:nvPicPr>
        <p:blipFill>
          <a:blip r:embed="rId3"/>
          <a:stretch>
            <a:fillRect/>
          </a:stretch>
        </p:blipFill>
        <p:spPr>
          <a:xfrm>
            <a:off x="3467803" y="4497104"/>
            <a:ext cx="3044106" cy="2033463"/>
          </a:xfrm>
          <a:prstGeom prst="rect">
            <a:avLst/>
          </a:prstGeom>
        </p:spPr>
      </p:pic>
      <p:sp>
        <p:nvSpPr>
          <p:cNvPr id="15" name="TextBox 14"/>
          <p:cNvSpPr txBox="1"/>
          <p:nvPr/>
        </p:nvSpPr>
        <p:spPr>
          <a:xfrm>
            <a:off x="5351199" y="6084129"/>
            <a:ext cx="1108559" cy="369332"/>
          </a:xfrm>
          <a:prstGeom prst="rect">
            <a:avLst/>
          </a:prstGeom>
          <a:noFill/>
        </p:spPr>
        <p:txBody>
          <a:bodyPr wrap="none" rtlCol="0">
            <a:spAutoFit/>
          </a:bodyPr>
          <a:lstStyle/>
          <a:p>
            <a:r>
              <a:rPr lang="en-US" dirty="0" smtClean="0"/>
              <a:t>Injection!</a:t>
            </a:r>
            <a:endParaRPr lang="en-US" dirty="0"/>
          </a:p>
        </p:txBody>
      </p:sp>
      <p:sp>
        <p:nvSpPr>
          <p:cNvPr id="11" name="Striped Right Arrow 10"/>
          <p:cNvSpPr/>
          <p:nvPr/>
        </p:nvSpPr>
        <p:spPr>
          <a:xfrm>
            <a:off x="6676513" y="5195401"/>
            <a:ext cx="1969906" cy="623278"/>
          </a:xfrm>
          <a:prstGeom prst="striped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PCAL</a:t>
            </a:r>
            <a:endParaRPr lang="en-US" dirty="0"/>
          </a:p>
        </p:txBody>
      </p:sp>
      <p:pic>
        <p:nvPicPr>
          <p:cNvPr id="14" name="Picture 13" descr="DARM_IN.pdf"/>
          <p:cNvPicPr>
            <a:picLocks noChangeAspect="1"/>
          </p:cNvPicPr>
          <p:nvPr/>
        </p:nvPicPr>
        <p:blipFill rotWithShape="1">
          <a:blip r:embed="rId4">
            <a:extLst>
              <a:ext uri="{28A0092B-C50C-407E-A947-70E740481C1C}">
                <a14:useLocalDpi xmlns:a14="http://schemas.microsoft.com/office/drawing/2010/main" val="0"/>
              </a:ext>
            </a:extLst>
          </a:blip>
          <a:srcRect l="32745" t="10180" r="29451" b="13253"/>
          <a:stretch/>
        </p:blipFill>
        <p:spPr>
          <a:xfrm>
            <a:off x="1982902" y="2359988"/>
            <a:ext cx="950605" cy="1487774"/>
          </a:xfrm>
          <a:prstGeom prst="rect">
            <a:avLst/>
          </a:prstGeom>
          <a:ln>
            <a:solidFill>
              <a:srgbClr val="4F81BD"/>
            </a:solidFill>
          </a:ln>
        </p:spPr>
      </p:pic>
      <p:pic>
        <p:nvPicPr>
          <p:cNvPr id="16" name="Picture 15" descr="ETMY_IN1.pdf"/>
          <p:cNvPicPr>
            <a:picLocks noChangeAspect="1"/>
          </p:cNvPicPr>
          <p:nvPr/>
        </p:nvPicPr>
        <p:blipFill rotWithShape="1">
          <a:blip r:embed="rId5">
            <a:extLst>
              <a:ext uri="{28A0092B-C50C-407E-A947-70E740481C1C}">
                <a14:useLocalDpi xmlns:a14="http://schemas.microsoft.com/office/drawing/2010/main" val="0"/>
              </a:ext>
            </a:extLst>
          </a:blip>
          <a:srcRect l="32483" t="9963" r="29123" b="13469"/>
          <a:stretch/>
        </p:blipFill>
        <p:spPr>
          <a:xfrm>
            <a:off x="3988785" y="2363140"/>
            <a:ext cx="965458" cy="1487793"/>
          </a:xfrm>
          <a:prstGeom prst="rect">
            <a:avLst/>
          </a:prstGeom>
          <a:ln>
            <a:solidFill>
              <a:srgbClr val="4F81BD"/>
            </a:solidFill>
          </a:ln>
        </p:spPr>
      </p:pic>
      <p:cxnSp>
        <p:nvCxnSpPr>
          <p:cNvPr id="17" name="Straight Arrow Connector 16"/>
          <p:cNvCxnSpPr>
            <a:stCxn id="14" idx="3"/>
            <a:endCxn id="16" idx="1"/>
          </p:cNvCxnSpPr>
          <p:nvPr/>
        </p:nvCxnSpPr>
        <p:spPr>
          <a:xfrm>
            <a:off x="2933507" y="3103875"/>
            <a:ext cx="1055278" cy="3162"/>
          </a:xfrm>
          <a:prstGeom prst="straightConnector1">
            <a:avLst/>
          </a:prstGeom>
          <a:noFill/>
          <a:ln w="76200" cap="flat" cmpd="sng" algn="ctr">
            <a:solidFill>
              <a:schemeClr val="tx1"/>
            </a:solidFill>
            <a:prstDash val="solid"/>
            <a:tailEnd type="arrow"/>
          </a:ln>
          <a:effectLst>
            <a:outerShdw blurRad="40000" dist="20000" dir="5400000" rotWithShape="0">
              <a:srgbClr val="000000">
                <a:alpha val="38000"/>
              </a:srgbClr>
            </a:outerShdw>
          </a:effectLst>
        </p:spPr>
      </p:cxnSp>
      <p:sp>
        <p:nvSpPr>
          <p:cNvPr id="18" name="Sun 17"/>
          <p:cNvSpPr/>
          <p:nvPr/>
        </p:nvSpPr>
        <p:spPr>
          <a:xfrm>
            <a:off x="2701927" y="2377406"/>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 name="Sun 18"/>
          <p:cNvSpPr/>
          <p:nvPr/>
        </p:nvSpPr>
        <p:spPr>
          <a:xfrm>
            <a:off x="4693610" y="2378948"/>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20" name="Straight Arrow Connector 19"/>
          <p:cNvCxnSpPr>
            <a:stCxn id="16" idx="3"/>
            <a:endCxn id="21" idx="1"/>
          </p:cNvCxnSpPr>
          <p:nvPr/>
        </p:nvCxnSpPr>
        <p:spPr>
          <a:xfrm>
            <a:off x="4954243" y="3107037"/>
            <a:ext cx="1019458" cy="12148"/>
          </a:xfrm>
          <a:prstGeom prst="straightConnector1">
            <a:avLst/>
          </a:prstGeom>
          <a:noFill/>
          <a:ln w="76200" cap="flat" cmpd="sng" algn="ctr">
            <a:solidFill>
              <a:schemeClr val="tx1"/>
            </a:solidFill>
            <a:prstDash val="solid"/>
            <a:tailEnd type="arrow"/>
          </a:ln>
          <a:effectLst>
            <a:outerShdw blurRad="40000" dist="20000" dir="5400000" rotWithShape="0">
              <a:srgbClr val="000000">
                <a:alpha val="38000"/>
              </a:srgbClr>
            </a:outerShdw>
          </a:effectLst>
        </p:spPr>
      </p:cxnSp>
      <p:pic>
        <p:nvPicPr>
          <p:cNvPr id="21" name="Picture 20" descr="OUT_L3_LL.pdf"/>
          <p:cNvPicPr>
            <a:picLocks noChangeAspect="1"/>
          </p:cNvPicPr>
          <p:nvPr/>
        </p:nvPicPr>
        <p:blipFill rotWithShape="1">
          <a:blip r:embed="rId6">
            <a:extLst>
              <a:ext uri="{28A0092B-C50C-407E-A947-70E740481C1C}">
                <a14:useLocalDpi xmlns:a14="http://schemas.microsoft.com/office/drawing/2010/main" val="0"/>
              </a:ext>
            </a:extLst>
          </a:blip>
          <a:srcRect l="33203" t="10072" r="29978" b="13578"/>
          <a:stretch/>
        </p:blipFill>
        <p:spPr>
          <a:xfrm>
            <a:off x="5973701" y="2377406"/>
            <a:ext cx="925851" cy="1483557"/>
          </a:xfrm>
          <a:prstGeom prst="rect">
            <a:avLst/>
          </a:prstGeom>
          <a:ln>
            <a:solidFill>
              <a:srgbClr val="4F81BD"/>
            </a:solidFill>
          </a:ln>
        </p:spPr>
      </p:pic>
      <p:sp>
        <p:nvSpPr>
          <p:cNvPr id="22" name="Sun 21"/>
          <p:cNvSpPr/>
          <p:nvPr/>
        </p:nvSpPr>
        <p:spPr>
          <a:xfrm>
            <a:off x="6646853" y="2378948"/>
            <a:ext cx="231580" cy="232834"/>
          </a:xfrm>
          <a:prstGeom prst="sun">
            <a:avLst/>
          </a:prstGeom>
          <a:solidFill>
            <a:srgbClr val="FFFF00"/>
          </a:solidFill>
          <a:ln w="9525" cap="flat" cmpd="sng" algn="ctr">
            <a:solidFill>
              <a:srgbClr val="FF66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 name="Striped Right Arrow 23"/>
          <p:cNvSpPr/>
          <p:nvPr/>
        </p:nvSpPr>
        <p:spPr>
          <a:xfrm>
            <a:off x="6878433" y="2807546"/>
            <a:ext cx="1920385" cy="623278"/>
          </a:xfrm>
          <a:prstGeom prst="striped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ETMY</a:t>
            </a:r>
            <a:endParaRPr lang="en-US" dirty="0"/>
          </a:p>
        </p:txBody>
      </p:sp>
      <p:pic>
        <p:nvPicPr>
          <p:cNvPr id="25" name="Picture 24"/>
          <p:cNvPicPr>
            <a:picLocks noChangeAspect="1"/>
          </p:cNvPicPr>
          <p:nvPr/>
        </p:nvPicPr>
        <p:blipFill rotWithShape="1">
          <a:blip r:embed="rId7"/>
          <a:srcRect l="20648" t="23696" r="19414" b="21799"/>
          <a:stretch/>
        </p:blipFill>
        <p:spPr>
          <a:xfrm>
            <a:off x="1982902" y="3386756"/>
            <a:ext cx="487176" cy="443017"/>
          </a:xfrm>
          <a:prstGeom prst="rect">
            <a:avLst/>
          </a:prstGeom>
        </p:spPr>
      </p:pic>
      <p:pic>
        <p:nvPicPr>
          <p:cNvPr id="26" name="Picture 25"/>
          <p:cNvPicPr>
            <a:picLocks noChangeAspect="1"/>
          </p:cNvPicPr>
          <p:nvPr/>
        </p:nvPicPr>
        <p:blipFill rotWithShape="1">
          <a:blip r:embed="rId7"/>
          <a:srcRect l="20648" t="23696" r="19414" b="21799"/>
          <a:stretch/>
        </p:blipFill>
        <p:spPr>
          <a:xfrm>
            <a:off x="3988785" y="3386756"/>
            <a:ext cx="487176" cy="443017"/>
          </a:xfrm>
          <a:prstGeom prst="rect">
            <a:avLst/>
          </a:prstGeom>
        </p:spPr>
      </p:pic>
      <p:pic>
        <p:nvPicPr>
          <p:cNvPr id="27" name="Picture 26"/>
          <p:cNvPicPr>
            <a:picLocks noChangeAspect="1"/>
          </p:cNvPicPr>
          <p:nvPr/>
        </p:nvPicPr>
        <p:blipFill rotWithShape="1">
          <a:blip r:embed="rId7"/>
          <a:srcRect l="20648" t="23696" r="19414" b="21799"/>
          <a:stretch/>
        </p:blipFill>
        <p:spPr>
          <a:xfrm>
            <a:off x="5948024" y="3386756"/>
            <a:ext cx="487176" cy="443017"/>
          </a:xfrm>
          <a:prstGeom prst="rect">
            <a:avLst/>
          </a:prstGeom>
        </p:spPr>
      </p:pic>
      <p:grpSp>
        <p:nvGrpSpPr>
          <p:cNvPr id="28" name="Group 27"/>
          <p:cNvGrpSpPr/>
          <p:nvPr/>
        </p:nvGrpSpPr>
        <p:grpSpPr>
          <a:xfrm>
            <a:off x="6037134" y="5308225"/>
            <a:ext cx="444213" cy="441323"/>
            <a:chOff x="5645908" y="1453655"/>
            <a:chExt cx="274320" cy="274320"/>
          </a:xfrm>
        </p:grpSpPr>
        <p:sp>
          <p:nvSpPr>
            <p:cNvPr id="29" name="Oval 28"/>
            <p:cNvSpPr/>
            <p:nvPr/>
          </p:nvSpPr>
          <p:spPr>
            <a:xfrm>
              <a:off x="5645908" y="1453655"/>
              <a:ext cx="274320" cy="274320"/>
            </a:xfrm>
            <a:prstGeom prst="ellipse">
              <a:avLst/>
            </a:prstGeom>
            <a:solidFill>
              <a:sysClr val="window" lastClr="FFFFFF">
                <a:lumMod val="75000"/>
              </a:sys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0" name="Straight Connector 29"/>
            <p:cNvCxnSpPr>
              <a:stCxn id="29" idx="2"/>
              <a:endCxn id="29" idx="6"/>
            </p:cNvCxnSpPr>
            <p:nvPr/>
          </p:nvCxnSpPr>
          <p:spPr>
            <a:xfrm>
              <a:off x="5645908" y="1590815"/>
              <a:ext cx="274320"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31" name="Straight Connector 30"/>
            <p:cNvCxnSpPr>
              <a:stCxn id="29" idx="4"/>
              <a:endCxn id="29" idx="0"/>
            </p:cNvCxnSpPr>
            <p:nvPr/>
          </p:nvCxnSpPr>
          <p:spPr>
            <a:xfrm flipV="1">
              <a:off x="5783068" y="1453655"/>
              <a:ext cx="0" cy="27432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grpSp>
      <p:sp>
        <p:nvSpPr>
          <p:cNvPr id="3" name="Date Placeholder 2"/>
          <p:cNvSpPr>
            <a:spLocks noGrp="1"/>
          </p:cNvSpPr>
          <p:nvPr>
            <p:ph type="dt" sz="half" idx="10"/>
          </p:nvPr>
        </p:nvSpPr>
        <p:spPr/>
        <p:txBody>
          <a:bodyPr/>
          <a:lstStyle/>
          <a:p>
            <a:r>
              <a:rPr lang="en-US" smtClean="0"/>
              <a:t>10/24/15</a:t>
            </a:r>
            <a:endParaRPr lang="en-US"/>
          </a:p>
        </p:txBody>
      </p:sp>
      <p:sp>
        <p:nvSpPr>
          <p:cNvPr id="5" name="Footer Placeholder 4"/>
          <p:cNvSpPr>
            <a:spLocks noGrp="1"/>
          </p:cNvSpPr>
          <p:nvPr>
            <p:ph type="ftr" sz="quarter" idx="11"/>
          </p:nvPr>
        </p:nvSpPr>
        <p:spPr/>
        <p:txBody>
          <a:bodyPr/>
          <a:lstStyle/>
          <a:p>
            <a:r>
              <a:rPr lang="en-US" smtClean="0"/>
              <a:t>Matthew Evans</a:t>
            </a:r>
            <a:endParaRPr lang="en-US"/>
          </a:p>
        </p:txBody>
      </p:sp>
      <p:sp>
        <p:nvSpPr>
          <p:cNvPr id="6" name="Slide Number Placeholder 5"/>
          <p:cNvSpPr>
            <a:spLocks noGrp="1"/>
          </p:cNvSpPr>
          <p:nvPr>
            <p:ph type="sldNum" sz="quarter" idx="12"/>
          </p:nvPr>
        </p:nvSpPr>
        <p:spPr/>
        <p:txBody>
          <a:bodyPr/>
          <a:lstStyle/>
          <a:p>
            <a:fld id="{83CAC060-8331-7047-9A01-42B2A5C365FA}" type="slidenum">
              <a:rPr lang="en-US" smtClean="0"/>
              <a:t>20</a:t>
            </a:fld>
            <a:endParaRPr lang="en-US"/>
          </a:p>
        </p:txBody>
      </p:sp>
      <p:sp>
        <p:nvSpPr>
          <p:cNvPr id="32" name="TextBox 31"/>
          <p:cNvSpPr txBox="1"/>
          <p:nvPr/>
        </p:nvSpPr>
        <p:spPr>
          <a:xfrm>
            <a:off x="335899" y="6345978"/>
            <a:ext cx="2839239" cy="369332"/>
          </a:xfrm>
          <a:prstGeom prst="rect">
            <a:avLst/>
          </a:prstGeom>
          <a:solidFill>
            <a:schemeClr val="bg1">
              <a:alpha val="70000"/>
            </a:schemeClr>
          </a:solidFill>
        </p:spPr>
        <p:txBody>
          <a:bodyPr wrap="none" rtlCol="0">
            <a:spAutoFit/>
          </a:bodyPr>
          <a:lstStyle/>
          <a:p>
            <a:r>
              <a:rPr lang="en-US" dirty="0" smtClean="0"/>
              <a:t>PCAL = Photon Calibrator</a:t>
            </a:r>
            <a:endParaRPr lang="en-US" dirty="0"/>
          </a:p>
        </p:txBody>
      </p:sp>
    </p:spTree>
    <p:extLst>
      <p:ext uri="{BB962C8B-B14F-4D97-AF65-F5344CB8AC3E}">
        <p14:creationId xmlns:p14="http://schemas.microsoft.com/office/powerpoint/2010/main" val="5457113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9535"/>
            <a:ext cx="7315200" cy="1154097"/>
          </a:xfrm>
        </p:spPr>
        <p:txBody>
          <a:bodyPr>
            <a:normAutofit fontScale="90000"/>
          </a:bodyPr>
          <a:lstStyle/>
          <a:p>
            <a:r>
              <a:rPr lang="en-US" dirty="0" smtClean="0"/>
              <a:t>Double Blind Injections:</a:t>
            </a:r>
            <a:br>
              <a:rPr lang="en-US" dirty="0" smtClean="0"/>
            </a:br>
            <a:r>
              <a:rPr lang="en-US" dirty="0" smtClean="0"/>
              <a:t>what about injecting elsewhere?</a:t>
            </a:r>
            <a:endParaRPr lang="en-US" dirty="0"/>
          </a:p>
        </p:txBody>
      </p:sp>
      <p:pic>
        <p:nvPicPr>
          <p:cNvPr id="7" name="Picture 6"/>
          <p:cNvPicPr>
            <a:picLocks noChangeAspect="1"/>
          </p:cNvPicPr>
          <p:nvPr/>
        </p:nvPicPr>
        <p:blipFill rotWithShape="1">
          <a:blip r:embed="rId2"/>
          <a:srcRect t="22220" b="31263"/>
          <a:stretch/>
        </p:blipFill>
        <p:spPr>
          <a:xfrm>
            <a:off x="335899" y="2174185"/>
            <a:ext cx="8677564" cy="4510206"/>
          </a:xfrm>
          <a:prstGeom prst="rect">
            <a:avLst/>
          </a:prstGeom>
        </p:spPr>
      </p:pic>
      <p:sp>
        <p:nvSpPr>
          <p:cNvPr id="8" name="TextBox 7"/>
          <p:cNvSpPr txBox="1"/>
          <p:nvPr/>
        </p:nvSpPr>
        <p:spPr>
          <a:xfrm>
            <a:off x="3155886" y="1752863"/>
            <a:ext cx="3173315" cy="369332"/>
          </a:xfrm>
          <a:prstGeom prst="rect">
            <a:avLst/>
          </a:prstGeom>
          <a:noFill/>
        </p:spPr>
        <p:txBody>
          <a:bodyPr wrap="none" rtlCol="0">
            <a:spAutoFit/>
          </a:bodyPr>
          <a:lstStyle/>
          <a:p>
            <a:r>
              <a:rPr lang="en-US" dirty="0" smtClean="0"/>
              <a:t>Digital Control System (CDS)</a:t>
            </a:r>
            <a:endParaRPr lang="en-US" dirty="0"/>
          </a:p>
        </p:txBody>
      </p:sp>
      <p:pic>
        <p:nvPicPr>
          <p:cNvPr id="4" name="Picture 3"/>
          <p:cNvPicPr>
            <a:picLocks noChangeAspect="1"/>
          </p:cNvPicPr>
          <p:nvPr/>
        </p:nvPicPr>
        <p:blipFill>
          <a:blip r:embed="rId3"/>
          <a:stretch>
            <a:fillRect/>
          </a:stretch>
        </p:blipFill>
        <p:spPr>
          <a:xfrm>
            <a:off x="3467803" y="4497104"/>
            <a:ext cx="3044106" cy="2033463"/>
          </a:xfrm>
          <a:prstGeom prst="rect">
            <a:avLst/>
          </a:prstGeom>
        </p:spPr>
      </p:pic>
      <p:sp>
        <p:nvSpPr>
          <p:cNvPr id="15" name="TextBox 14"/>
          <p:cNvSpPr txBox="1"/>
          <p:nvPr/>
        </p:nvSpPr>
        <p:spPr>
          <a:xfrm>
            <a:off x="5422554" y="6084129"/>
            <a:ext cx="1044427" cy="369332"/>
          </a:xfrm>
          <a:prstGeom prst="rect">
            <a:avLst/>
          </a:prstGeom>
          <a:noFill/>
        </p:spPr>
        <p:txBody>
          <a:bodyPr wrap="none" rtlCol="0">
            <a:spAutoFit/>
          </a:bodyPr>
          <a:lstStyle/>
          <a:p>
            <a:r>
              <a:rPr lang="en-US" dirty="0" smtClean="0"/>
              <a:t>Injection</a:t>
            </a:r>
            <a:endParaRPr lang="en-US" dirty="0"/>
          </a:p>
        </p:txBody>
      </p:sp>
      <p:sp>
        <p:nvSpPr>
          <p:cNvPr id="11" name="Striped Right Arrow 10"/>
          <p:cNvSpPr/>
          <p:nvPr/>
        </p:nvSpPr>
        <p:spPr>
          <a:xfrm>
            <a:off x="6676513" y="5195401"/>
            <a:ext cx="1969906" cy="623278"/>
          </a:xfrm>
          <a:prstGeom prst="striped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PCAL</a:t>
            </a:r>
            <a:endParaRPr lang="en-US" dirty="0"/>
          </a:p>
        </p:txBody>
      </p:sp>
      <p:pic>
        <p:nvPicPr>
          <p:cNvPr id="3" name="Picture 2" descr="PCAL.pdf"/>
          <p:cNvPicPr>
            <a:picLocks noChangeAspect="1"/>
          </p:cNvPicPr>
          <p:nvPr/>
        </p:nvPicPr>
        <p:blipFill rotWithShape="1">
          <a:blip r:embed="rId4">
            <a:extLst>
              <a:ext uri="{28A0092B-C50C-407E-A947-70E740481C1C}">
                <a14:useLocalDpi xmlns:a14="http://schemas.microsoft.com/office/drawing/2010/main" val="0"/>
              </a:ext>
            </a:extLst>
          </a:blip>
          <a:srcRect l="7245" t="5632" r="8304" b="4774"/>
          <a:stretch/>
        </p:blipFill>
        <p:spPr>
          <a:xfrm>
            <a:off x="443937" y="4251323"/>
            <a:ext cx="2888127" cy="2367625"/>
          </a:xfrm>
          <a:prstGeom prst="rect">
            <a:avLst/>
          </a:prstGeom>
          <a:ln>
            <a:solidFill>
              <a:srgbClr val="5D5AD2"/>
            </a:solidFill>
          </a:ln>
        </p:spPr>
      </p:pic>
      <p:sp>
        <p:nvSpPr>
          <p:cNvPr id="23" name="TextBox 22"/>
          <p:cNvSpPr txBox="1"/>
          <p:nvPr/>
        </p:nvSpPr>
        <p:spPr>
          <a:xfrm>
            <a:off x="443937" y="2424683"/>
            <a:ext cx="4249673" cy="1323439"/>
          </a:xfrm>
          <a:prstGeom prst="rect">
            <a:avLst/>
          </a:prstGeom>
          <a:solidFill>
            <a:schemeClr val="tx1">
              <a:lumMod val="95000"/>
            </a:schemeClr>
          </a:solidFill>
        </p:spPr>
        <p:txBody>
          <a:bodyPr wrap="square" rtlCol="0">
            <a:spAutoFit/>
          </a:bodyPr>
          <a:lstStyle/>
          <a:p>
            <a:r>
              <a:rPr lang="en-US" sz="1600" dirty="0" smtClean="0">
                <a:solidFill>
                  <a:schemeClr val="bg1"/>
                </a:solidFill>
              </a:rPr>
              <a:t>An injection into PCAL, or anywhere else that DARM is not normally found, results in a transient which is coincident with the event in DARM.  This leaves a clear signature in the corresponding auxiliary channel.</a:t>
            </a:r>
            <a:endParaRPr lang="en-US" sz="1600" dirty="0">
              <a:solidFill>
                <a:schemeClr val="bg1"/>
              </a:solidFill>
            </a:endParaRPr>
          </a:p>
        </p:txBody>
      </p:sp>
      <p:sp>
        <p:nvSpPr>
          <p:cNvPr id="29" name="TextBox 28"/>
          <p:cNvSpPr txBox="1"/>
          <p:nvPr/>
        </p:nvSpPr>
        <p:spPr>
          <a:xfrm>
            <a:off x="5508520" y="2703943"/>
            <a:ext cx="3362708" cy="1569660"/>
          </a:xfrm>
          <a:prstGeom prst="rect">
            <a:avLst/>
          </a:prstGeom>
          <a:solidFill>
            <a:schemeClr val="tx1">
              <a:lumMod val="95000"/>
            </a:schemeClr>
          </a:solidFill>
        </p:spPr>
        <p:txBody>
          <a:bodyPr wrap="square" rtlCol="0">
            <a:spAutoFit/>
          </a:bodyPr>
          <a:lstStyle/>
          <a:p>
            <a:r>
              <a:rPr lang="en-US" sz="1600" dirty="0" smtClean="0">
                <a:solidFill>
                  <a:schemeClr val="bg1"/>
                </a:solidFill>
              </a:rPr>
              <a:t>Injections of this sort also pose a significant problem: the coupling to DARM must be known and inverted to produce an injection signal.  No such inverse filter existed for PCAL until Oct 2.</a:t>
            </a:r>
            <a:endParaRPr lang="en-US" sz="1600" dirty="0">
              <a:solidFill>
                <a:schemeClr val="bg1"/>
              </a:solidFill>
            </a:endParaRPr>
          </a:p>
        </p:txBody>
      </p:sp>
      <p:sp>
        <p:nvSpPr>
          <p:cNvPr id="30" name="TextBox 29"/>
          <p:cNvSpPr txBox="1"/>
          <p:nvPr/>
        </p:nvSpPr>
        <p:spPr>
          <a:xfrm>
            <a:off x="809534" y="4455800"/>
            <a:ext cx="854024" cy="276999"/>
          </a:xfrm>
          <a:prstGeom prst="rect">
            <a:avLst/>
          </a:prstGeom>
          <a:solidFill>
            <a:schemeClr val="tx1">
              <a:lumMod val="95000"/>
            </a:schemeClr>
          </a:solidFill>
        </p:spPr>
        <p:txBody>
          <a:bodyPr wrap="square" rtlCol="0">
            <a:spAutoFit/>
          </a:bodyPr>
          <a:lstStyle/>
          <a:p>
            <a:r>
              <a:rPr lang="en-US" sz="1200" dirty="0" smtClean="0">
                <a:solidFill>
                  <a:schemeClr val="bg1"/>
                </a:solidFill>
              </a:rPr>
              <a:t>October </a:t>
            </a:r>
            <a:r>
              <a:rPr lang="en-US" sz="1200" dirty="0">
                <a:solidFill>
                  <a:schemeClr val="bg1"/>
                </a:solidFill>
              </a:rPr>
              <a:t>8</a:t>
            </a:r>
          </a:p>
        </p:txBody>
      </p:sp>
      <p:grpSp>
        <p:nvGrpSpPr>
          <p:cNvPr id="33" name="Group 32"/>
          <p:cNvGrpSpPr/>
          <p:nvPr/>
        </p:nvGrpSpPr>
        <p:grpSpPr>
          <a:xfrm>
            <a:off x="6037134" y="5308225"/>
            <a:ext cx="444213" cy="441323"/>
            <a:chOff x="5645908" y="1453655"/>
            <a:chExt cx="274320" cy="274320"/>
          </a:xfrm>
        </p:grpSpPr>
        <p:sp>
          <p:nvSpPr>
            <p:cNvPr id="34" name="Oval 33"/>
            <p:cNvSpPr/>
            <p:nvPr/>
          </p:nvSpPr>
          <p:spPr>
            <a:xfrm>
              <a:off x="5645908" y="1453655"/>
              <a:ext cx="274320" cy="274320"/>
            </a:xfrm>
            <a:prstGeom prst="ellipse">
              <a:avLst/>
            </a:prstGeom>
            <a:solidFill>
              <a:sysClr val="window" lastClr="FFFFFF">
                <a:lumMod val="75000"/>
              </a:sys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5" name="Straight Connector 34"/>
            <p:cNvCxnSpPr>
              <a:stCxn id="34" idx="2"/>
              <a:endCxn id="34" idx="6"/>
            </p:cNvCxnSpPr>
            <p:nvPr/>
          </p:nvCxnSpPr>
          <p:spPr>
            <a:xfrm>
              <a:off x="5645908" y="1590815"/>
              <a:ext cx="274320"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36" name="Straight Connector 35"/>
            <p:cNvCxnSpPr>
              <a:stCxn id="34" idx="4"/>
              <a:endCxn id="34" idx="0"/>
            </p:cNvCxnSpPr>
            <p:nvPr/>
          </p:nvCxnSpPr>
          <p:spPr>
            <a:xfrm flipV="1">
              <a:off x="5783068" y="1453655"/>
              <a:ext cx="0" cy="27432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grpSp>
      <p:sp>
        <p:nvSpPr>
          <p:cNvPr id="5" name="Date Placeholder 4"/>
          <p:cNvSpPr>
            <a:spLocks noGrp="1"/>
          </p:cNvSpPr>
          <p:nvPr>
            <p:ph type="dt" sz="half" idx="10"/>
          </p:nvPr>
        </p:nvSpPr>
        <p:spPr/>
        <p:txBody>
          <a:bodyPr/>
          <a:lstStyle/>
          <a:p>
            <a:r>
              <a:rPr lang="en-US" smtClean="0"/>
              <a:t>10/24/15</a:t>
            </a:r>
            <a:endParaRPr lang="en-US"/>
          </a:p>
        </p:txBody>
      </p:sp>
      <p:sp>
        <p:nvSpPr>
          <p:cNvPr id="6" name="Footer Placeholder 5"/>
          <p:cNvSpPr>
            <a:spLocks noGrp="1"/>
          </p:cNvSpPr>
          <p:nvPr>
            <p:ph type="ftr" sz="quarter" idx="11"/>
          </p:nvPr>
        </p:nvSpPr>
        <p:spPr/>
        <p:txBody>
          <a:bodyPr/>
          <a:lstStyle/>
          <a:p>
            <a:r>
              <a:rPr lang="en-US" smtClean="0"/>
              <a:t>Matthew Evans</a:t>
            </a:r>
            <a:endParaRPr lang="en-US"/>
          </a:p>
        </p:txBody>
      </p:sp>
      <p:sp>
        <p:nvSpPr>
          <p:cNvPr id="9" name="Slide Number Placeholder 8"/>
          <p:cNvSpPr>
            <a:spLocks noGrp="1"/>
          </p:cNvSpPr>
          <p:nvPr>
            <p:ph type="sldNum" sz="quarter" idx="12"/>
          </p:nvPr>
        </p:nvSpPr>
        <p:spPr/>
        <p:txBody>
          <a:bodyPr/>
          <a:lstStyle/>
          <a:p>
            <a:fld id="{83CAC060-8331-7047-9A01-42B2A5C365FA}" type="slidenum">
              <a:rPr lang="en-US" smtClean="0"/>
              <a:t>21</a:t>
            </a:fld>
            <a:endParaRPr lang="en-US"/>
          </a:p>
        </p:txBody>
      </p:sp>
    </p:spTree>
    <p:extLst>
      <p:ext uri="{BB962C8B-B14F-4D97-AF65-F5344CB8AC3E}">
        <p14:creationId xmlns:p14="http://schemas.microsoft.com/office/powerpoint/2010/main" val="26805521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9535"/>
            <a:ext cx="7315200" cy="1154097"/>
          </a:xfrm>
        </p:spPr>
        <p:txBody>
          <a:bodyPr>
            <a:normAutofit fontScale="90000"/>
          </a:bodyPr>
          <a:lstStyle/>
          <a:p>
            <a:r>
              <a:rPr lang="en-US" dirty="0" smtClean="0"/>
              <a:t>Double Blind Injections:</a:t>
            </a:r>
            <a:br>
              <a:rPr lang="en-US" dirty="0" smtClean="0"/>
            </a:br>
            <a:r>
              <a:rPr lang="en-US" dirty="0" smtClean="0"/>
              <a:t>what about injecting elsewhere?</a:t>
            </a:r>
            <a:endParaRPr lang="en-US" dirty="0"/>
          </a:p>
        </p:txBody>
      </p:sp>
      <p:pic>
        <p:nvPicPr>
          <p:cNvPr id="7" name="Picture 6"/>
          <p:cNvPicPr>
            <a:picLocks noChangeAspect="1"/>
          </p:cNvPicPr>
          <p:nvPr/>
        </p:nvPicPr>
        <p:blipFill rotWithShape="1">
          <a:blip r:embed="rId2"/>
          <a:srcRect t="22220" b="31263"/>
          <a:stretch/>
        </p:blipFill>
        <p:spPr>
          <a:xfrm>
            <a:off x="335899" y="2174185"/>
            <a:ext cx="8677564" cy="4510206"/>
          </a:xfrm>
          <a:prstGeom prst="rect">
            <a:avLst/>
          </a:prstGeom>
        </p:spPr>
      </p:pic>
      <p:sp>
        <p:nvSpPr>
          <p:cNvPr id="8" name="TextBox 7"/>
          <p:cNvSpPr txBox="1"/>
          <p:nvPr/>
        </p:nvSpPr>
        <p:spPr>
          <a:xfrm>
            <a:off x="3155886" y="1752863"/>
            <a:ext cx="3173315" cy="369332"/>
          </a:xfrm>
          <a:prstGeom prst="rect">
            <a:avLst/>
          </a:prstGeom>
          <a:noFill/>
        </p:spPr>
        <p:txBody>
          <a:bodyPr wrap="none" rtlCol="0">
            <a:spAutoFit/>
          </a:bodyPr>
          <a:lstStyle/>
          <a:p>
            <a:r>
              <a:rPr lang="en-US" dirty="0" smtClean="0"/>
              <a:t>Digital Control System (CDS)</a:t>
            </a:r>
            <a:endParaRPr lang="en-US" dirty="0"/>
          </a:p>
        </p:txBody>
      </p:sp>
      <p:pic>
        <p:nvPicPr>
          <p:cNvPr id="4" name="Picture 3"/>
          <p:cNvPicPr>
            <a:picLocks noChangeAspect="1"/>
          </p:cNvPicPr>
          <p:nvPr/>
        </p:nvPicPr>
        <p:blipFill>
          <a:blip r:embed="rId3"/>
          <a:stretch>
            <a:fillRect/>
          </a:stretch>
        </p:blipFill>
        <p:spPr>
          <a:xfrm>
            <a:off x="3467803" y="4497104"/>
            <a:ext cx="3044106" cy="2033463"/>
          </a:xfrm>
          <a:prstGeom prst="rect">
            <a:avLst/>
          </a:prstGeom>
        </p:spPr>
      </p:pic>
      <p:sp>
        <p:nvSpPr>
          <p:cNvPr id="11" name="Striped Right Arrow 10"/>
          <p:cNvSpPr/>
          <p:nvPr/>
        </p:nvSpPr>
        <p:spPr>
          <a:xfrm>
            <a:off x="6676513" y="5195401"/>
            <a:ext cx="1969906" cy="623278"/>
          </a:xfrm>
          <a:prstGeom prst="striped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PCAL</a:t>
            </a:r>
            <a:endParaRPr lang="en-US" dirty="0"/>
          </a:p>
        </p:txBody>
      </p:sp>
      <p:sp>
        <p:nvSpPr>
          <p:cNvPr id="23" name="TextBox 22"/>
          <p:cNvSpPr txBox="1"/>
          <p:nvPr/>
        </p:nvSpPr>
        <p:spPr>
          <a:xfrm>
            <a:off x="443937" y="2283568"/>
            <a:ext cx="5721038" cy="1815882"/>
          </a:xfrm>
          <a:prstGeom prst="rect">
            <a:avLst/>
          </a:prstGeom>
          <a:solidFill>
            <a:schemeClr val="tx1">
              <a:lumMod val="95000"/>
            </a:schemeClr>
          </a:solidFill>
        </p:spPr>
        <p:txBody>
          <a:bodyPr wrap="square" rtlCol="0">
            <a:spAutoFit/>
          </a:bodyPr>
          <a:lstStyle/>
          <a:p>
            <a:r>
              <a:rPr lang="en-US" sz="1600" dirty="0" smtClean="0">
                <a:solidFill>
                  <a:schemeClr val="bg1"/>
                </a:solidFill>
              </a:rPr>
              <a:t>PCAL and ALL other auxiliary channels have been checked repeatedly and exhaustively.  No significant transient was found at the time of GW150914.</a:t>
            </a:r>
          </a:p>
          <a:p>
            <a:endParaRPr lang="en-US" sz="1600" dirty="0">
              <a:solidFill>
                <a:schemeClr val="bg1"/>
              </a:solidFill>
            </a:endParaRPr>
          </a:p>
          <a:p>
            <a:r>
              <a:rPr lang="en-US" sz="1600" dirty="0" smtClean="0">
                <a:solidFill>
                  <a:schemeClr val="bg1"/>
                </a:solidFill>
              </a:rPr>
              <a:t>Essentially, this means that all signals which should contain the event (e.g., DARM) do so as expected, and all the signals which should NOT contain the event do not.</a:t>
            </a:r>
            <a:endParaRPr lang="en-US" sz="1600" dirty="0">
              <a:solidFill>
                <a:schemeClr val="bg1"/>
              </a:solidFill>
            </a:endParaRPr>
          </a:p>
        </p:txBody>
      </p:sp>
      <p:pic>
        <p:nvPicPr>
          <p:cNvPr id="22" name="Picture 21" descr="PCAL.pdf"/>
          <p:cNvPicPr>
            <a:picLocks noChangeAspect="1"/>
          </p:cNvPicPr>
          <p:nvPr/>
        </p:nvPicPr>
        <p:blipFill rotWithShape="1">
          <a:blip r:embed="rId4">
            <a:extLst>
              <a:ext uri="{28A0092B-C50C-407E-A947-70E740481C1C}">
                <a14:useLocalDpi xmlns:a14="http://schemas.microsoft.com/office/drawing/2010/main" val="0"/>
              </a:ext>
            </a:extLst>
          </a:blip>
          <a:srcRect l="7379" t="5307" r="8473" b="4774"/>
          <a:stretch/>
        </p:blipFill>
        <p:spPr>
          <a:xfrm>
            <a:off x="443938" y="4243893"/>
            <a:ext cx="2877720" cy="2376214"/>
          </a:xfrm>
          <a:prstGeom prst="rect">
            <a:avLst/>
          </a:prstGeom>
        </p:spPr>
      </p:pic>
      <p:sp>
        <p:nvSpPr>
          <p:cNvPr id="24" name="TextBox 23"/>
          <p:cNvSpPr txBox="1"/>
          <p:nvPr/>
        </p:nvSpPr>
        <p:spPr>
          <a:xfrm>
            <a:off x="809533" y="4455800"/>
            <a:ext cx="1210502" cy="276999"/>
          </a:xfrm>
          <a:prstGeom prst="rect">
            <a:avLst/>
          </a:prstGeom>
          <a:solidFill>
            <a:schemeClr val="tx1">
              <a:lumMod val="95000"/>
            </a:schemeClr>
          </a:solidFill>
        </p:spPr>
        <p:txBody>
          <a:bodyPr wrap="square" rtlCol="0">
            <a:spAutoFit/>
          </a:bodyPr>
          <a:lstStyle/>
          <a:p>
            <a:r>
              <a:rPr lang="en-US" sz="1200" dirty="0" smtClean="0">
                <a:solidFill>
                  <a:schemeClr val="bg1"/>
                </a:solidFill>
              </a:rPr>
              <a:t>September 14</a:t>
            </a:r>
            <a:endParaRPr lang="en-US" sz="1200" dirty="0">
              <a:solidFill>
                <a:schemeClr val="bg1"/>
              </a:solidFill>
            </a:endParaRPr>
          </a:p>
        </p:txBody>
      </p:sp>
      <p:sp>
        <p:nvSpPr>
          <p:cNvPr id="3" name="Multiply 2"/>
          <p:cNvSpPr/>
          <p:nvPr/>
        </p:nvSpPr>
        <p:spPr>
          <a:xfrm>
            <a:off x="5874159" y="5195401"/>
            <a:ext cx="656456" cy="623278"/>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065779" y="6084129"/>
            <a:ext cx="1403637" cy="369332"/>
          </a:xfrm>
          <a:prstGeom prst="rect">
            <a:avLst/>
          </a:prstGeom>
          <a:noFill/>
        </p:spPr>
        <p:txBody>
          <a:bodyPr wrap="none" rtlCol="0">
            <a:spAutoFit/>
          </a:bodyPr>
          <a:lstStyle/>
          <a:p>
            <a:r>
              <a:rPr lang="en-US" dirty="0" smtClean="0"/>
              <a:t>No Injection</a:t>
            </a:r>
            <a:endParaRPr lang="en-US" dirty="0"/>
          </a:p>
        </p:txBody>
      </p:sp>
      <p:sp>
        <p:nvSpPr>
          <p:cNvPr id="5" name="Date Placeholder 4"/>
          <p:cNvSpPr>
            <a:spLocks noGrp="1"/>
          </p:cNvSpPr>
          <p:nvPr>
            <p:ph type="dt" sz="half" idx="10"/>
          </p:nvPr>
        </p:nvSpPr>
        <p:spPr/>
        <p:txBody>
          <a:bodyPr/>
          <a:lstStyle/>
          <a:p>
            <a:r>
              <a:rPr lang="en-US" smtClean="0"/>
              <a:t>10/24/15</a:t>
            </a:r>
            <a:endParaRPr lang="en-US"/>
          </a:p>
        </p:txBody>
      </p:sp>
      <p:sp>
        <p:nvSpPr>
          <p:cNvPr id="6" name="Footer Placeholder 5"/>
          <p:cNvSpPr>
            <a:spLocks noGrp="1"/>
          </p:cNvSpPr>
          <p:nvPr>
            <p:ph type="ftr" sz="quarter" idx="11"/>
          </p:nvPr>
        </p:nvSpPr>
        <p:spPr/>
        <p:txBody>
          <a:bodyPr/>
          <a:lstStyle/>
          <a:p>
            <a:r>
              <a:rPr lang="en-US" smtClean="0"/>
              <a:t>Matthew Evans</a:t>
            </a:r>
            <a:endParaRPr lang="en-US"/>
          </a:p>
        </p:txBody>
      </p:sp>
      <p:sp>
        <p:nvSpPr>
          <p:cNvPr id="9" name="Slide Number Placeholder 8"/>
          <p:cNvSpPr>
            <a:spLocks noGrp="1"/>
          </p:cNvSpPr>
          <p:nvPr>
            <p:ph type="sldNum" sz="quarter" idx="12"/>
          </p:nvPr>
        </p:nvSpPr>
        <p:spPr/>
        <p:txBody>
          <a:bodyPr/>
          <a:lstStyle/>
          <a:p>
            <a:fld id="{83CAC060-8331-7047-9A01-42B2A5C365FA}" type="slidenum">
              <a:rPr lang="en-US" smtClean="0"/>
              <a:t>22</a:t>
            </a:fld>
            <a:endParaRPr lang="en-US"/>
          </a:p>
        </p:txBody>
      </p:sp>
    </p:spTree>
    <p:extLst>
      <p:ext uri="{BB962C8B-B14F-4D97-AF65-F5344CB8AC3E}">
        <p14:creationId xmlns:p14="http://schemas.microsoft.com/office/powerpoint/2010/main" val="342616696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01551" y="3514983"/>
            <a:ext cx="3976306" cy="2656173"/>
          </a:xfrm>
          <a:prstGeom prst="rect">
            <a:avLst/>
          </a:prstGeom>
        </p:spPr>
      </p:pic>
      <p:sp>
        <p:nvSpPr>
          <p:cNvPr id="13" name="Content Placeholder 2"/>
          <p:cNvSpPr>
            <a:spLocks noGrp="1"/>
          </p:cNvSpPr>
          <p:nvPr>
            <p:ph idx="1"/>
          </p:nvPr>
        </p:nvSpPr>
        <p:spPr>
          <a:xfrm>
            <a:off x="499478" y="2554137"/>
            <a:ext cx="4342666" cy="4133041"/>
          </a:xfrm>
        </p:spPr>
        <p:txBody>
          <a:bodyPr>
            <a:normAutofit/>
          </a:bodyPr>
          <a:lstStyle/>
          <a:p>
            <a:r>
              <a:rPr lang="en-US" dirty="0" smtClean="0"/>
              <a:t>Injections are recorded in many ways, so there is no way for an accidental injection to be mistaken for a real signal</a:t>
            </a:r>
          </a:p>
          <a:p>
            <a:r>
              <a:rPr lang="en-US" dirty="0" smtClean="0"/>
              <a:t>Blind injections are only blind by convention and are as easy to uncover as any other injection</a:t>
            </a:r>
          </a:p>
          <a:p>
            <a:r>
              <a:rPr lang="en-US" dirty="0" smtClean="0"/>
              <a:t>The inverse filters needed to make injections were not in place on September 14</a:t>
            </a:r>
          </a:p>
          <a:p>
            <a:r>
              <a:rPr lang="en-US" dirty="0" smtClean="0"/>
              <a:t>There is no sign of an injection around GW150914</a:t>
            </a:r>
          </a:p>
        </p:txBody>
      </p:sp>
      <p:sp>
        <p:nvSpPr>
          <p:cNvPr id="15" name="&quot;No&quot; Symbol 14"/>
          <p:cNvSpPr/>
          <p:nvPr/>
        </p:nvSpPr>
        <p:spPr>
          <a:xfrm>
            <a:off x="4983248" y="2896571"/>
            <a:ext cx="3787565" cy="3790607"/>
          </a:xfrm>
          <a:prstGeom prst="noSmoking">
            <a:avLst>
              <a:gd name="adj" fmla="val 9534"/>
            </a:avLst>
          </a:prstGeom>
          <a:gradFill flip="none" rotWithShape="1">
            <a:gsLst>
              <a:gs pos="13000">
                <a:srgbClr val="FF0000">
                  <a:alpha val="70000"/>
                </a:srgbClr>
              </a:gs>
              <a:gs pos="73000">
                <a:srgbClr val="C20000">
                  <a:alpha val="90000"/>
                </a:srgbClr>
              </a:gs>
            </a:gsLst>
            <a:path path="circle">
              <a:fillToRect l="50000" t="50000" r="50000" b="50000"/>
            </a:path>
            <a:tileRect/>
          </a:gradFill>
          <a:ln w="25400">
            <a:solidFill>
              <a:schemeClr val="tx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3" name="Title 2"/>
          <p:cNvSpPr>
            <a:spLocks noGrp="1"/>
          </p:cNvSpPr>
          <p:nvPr>
            <p:ph type="title"/>
          </p:nvPr>
        </p:nvSpPr>
        <p:spPr>
          <a:xfrm>
            <a:off x="914400" y="1153163"/>
            <a:ext cx="7315200" cy="1154097"/>
          </a:xfrm>
        </p:spPr>
        <p:txBody>
          <a:bodyPr/>
          <a:lstStyle/>
          <a:p>
            <a:r>
              <a:rPr lang="en-US" dirty="0"/>
              <a:t>No Double Blind Injections</a:t>
            </a:r>
          </a:p>
        </p:txBody>
      </p:sp>
      <p:sp>
        <p:nvSpPr>
          <p:cNvPr id="5" name="Date Placeholder 4"/>
          <p:cNvSpPr>
            <a:spLocks noGrp="1"/>
          </p:cNvSpPr>
          <p:nvPr>
            <p:ph type="dt" sz="half" idx="10"/>
          </p:nvPr>
        </p:nvSpPr>
        <p:spPr/>
        <p:txBody>
          <a:bodyPr/>
          <a:lstStyle/>
          <a:p>
            <a:r>
              <a:rPr lang="en-US" smtClean="0"/>
              <a:t>10/24/15</a:t>
            </a:r>
            <a:endParaRPr lang="en-US"/>
          </a:p>
        </p:txBody>
      </p:sp>
      <p:sp>
        <p:nvSpPr>
          <p:cNvPr id="6" name="Footer Placeholder 5"/>
          <p:cNvSpPr>
            <a:spLocks noGrp="1"/>
          </p:cNvSpPr>
          <p:nvPr>
            <p:ph type="ftr" sz="quarter" idx="11"/>
          </p:nvPr>
        </p:nvSpPr>
        <p:spPr/>
        <p:txBody>
          <a:bodyPr/>
          <a:lstStyle/>
          <a:p>
            <a:r>
              <a:rPr lang="en-US" smtClean="0"/>
              <a:t>Matthew Evans</a:t>
            </a:r>
            <a:endParaRPr lang="en-US"/>
          </a:p>
        </p:txBody>
      </p:sp>
      <p:sp>
        <p:nvSpPr>
          <p:cNvPr id="9" name="Slide Number Placeholder 8"/>
          <p:cNvSpPr>
            <a:spLocks noGrp="1"/>
          </p:cNvSpPr>
          <p:nvPr>
            <p:ph type="sldNum" sz="quarter" idx="12"/>
          </p:nvPr>
        </p:nvSpPr>
        <p:spPr/>
        <p:txBody>
          <a:bodyPr/>
          <a:lstStyle/>
          <a:p>
            <a:fld id="{83CAC060-8331-7047-9A01-42B2A5C365FA}" type="slidenum">
              <a:rPr lang="en-US" smtClean="0"/>
              <a:t>23</a:t>
            </a:fld>
            <a:endParaRPr lang="en-US"/>
          </a:p>
        </p:txBody>
      </p:sp>
    </p:spTree>
    <p:extLst>
      <p:ext uri="{BB962C8B-B14F-4D97-AF65-F5344CB8AC3E}">
        <p14:creationId xmlns:p14="http://schemas.microsoft.com/office/powerpoint/2010/main" val="38941130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Detailed Example: PCAL injection followed by frame spoofing</a:t>
            </a:r>
            <a:endParaRPr lang="en-US" dirty="0"/>
          </a:p>
        </p:txBody>
      </p:sp>
      <p:sp>
        <p:nvSpPr>
          <p:cNvPr id="3" name="Content Placeholder 2"/>
          <p:cNvSpPr>
            <a:spLocks noGrp="1"/>
          </p:cNvSpPr>
          <p:nvPr>
            <p:ph idx="1"/>
          </p:nvPr>
        </p:nvSpPr>
        <p:spPr>
          <a:xfrm>
            <a:off x="914400" y="2769833"/>
            <a:ext cx="7315200" cy="3822408"/>
          </a:xfrm>
        </p:spPr>
        <p:txBody>
          <a:bodyPr>
            <a:normAutofit/>
          </a:bodyPr>
          <a:lstStyle/>
          <a:p>
            <a:r>
              <a:rPr lang="en-US" dirty="0" smtClean="0"/>
              <a:t>PCAL is one of the easiest injection points to invert, and somewhat disconnected from the rest of the DARM loop, so it appears to be an easy target</a:t>
            </a:r>
          </a:p>
          <a:p>
            <a:r>
              <a:rPr lang="en-US" dirty="0" smtClean="0"/>
              <a:t>If a PCAL injection is made, it will only appear in</a:t>
            </a:r>
          </a:p>
          <a:p>
            <a:pPr lvl="1"/>
            <a:r>
              <a:rPr lang="en-US" dirty="0" smtClean="0"/>
              <a:t>the digital excitation itself (EXC_SUM)</a:t>
            </a:r>
          </a:p>
          <a:p>
            <a:pPr lvl="1"/>
            <a:r>
              <a:rPr lang="en-US" dirty="0" smtClean="0"/>
              <a:t>the monitor diodes (TX and RX)</a:t>
            </a:r>
          </a:p>
          <a:p>
            <a:r>
              <a:rPr lang="en-US" dirty="0" smtClean="0"/>
              <a:t>This “easy” hack requires</a:t>
            </a:r>
          </a:p>
          <a:p>
            <a:pPr lvl="1"/>
            <a:r>
              <a:rPr lang="en-US" dirty="0" smtClean="0"/>
              <a:t>generating a time-domain CBC waveform (easy for some)</a:t>
            </a:r>
          </a:p>
          <a:p>
            <a:pPr lvl="1"/>
            <a:r>
              <a:rPr lang="en-US" dirty="0" smtClean="0"/>
              <a:t>offline PCAL coupling inversion (easy for some)</a:t>
            </a:r>
          </a:p>
          <a:p>
            <a:pPr lvl="1"/>
            <a:r>
              <a:rPr lang="en-US" dirty="0" smtClean="0"/>
              <a:t>hacking a control machine, or physical access (easy for a few)</a:t>
            </a:r>
          </a:p>
          <a:p>
            <a:pPr lvl="1"/>
            <a:r>
              <a:rPr lang="en-US" dirty="0" smtClean="0"/>
              <a:t>defeating security to replace many redundant frames (hard)</a:t>
            </a:r>
          </a:p>
        </p:txBody>
      </p:sp>
      <p:pic>
        <p:nvPicPr>
          <p:cNvPr id="4" name="Picture 3"/>
          <p:cNvPicPr>
            <a:picLocks noChangeAspect="1"/>
          </p:cNvPicPr>
          <p:nvPr/>
        </p:nvPicPr>
        <p:blipFill rotWithShape="1">
          <a:blip r:embed="rId2"/>
          <a:srcRect l="15528" b="404"/>
          <a:stretch/>
        </p:blipFill>
        <p:spPr>
          <a:xfrm>
            <a:off x="2326136" y="111626"/>
            <a:ext cx="2026451" cy="1333206"/>
          </a:xfrm>
          <a:prstGeom prst="rect">
            <a:avLst/>
          </a:prstGeom>
        </p:spPr>
      </p:pic>
      <p:pic>
        <p:nvPicPr>
          <p:cNvPr id="5" name="Picture 4"/>
          <p:cNvPicPr>
            <a:picLocks noChangeAspect="1"/>
          </p:cNvPicPr>
          <p:nvPr/>
        </p:nvPicPr>
        <p:blipFill>
          <a:blip r:embed="rId3"/>
          <a:stretch>
            <a:fillRect/>
          </a:stretch>
        </p:blipFill>
        <p:spPr>
          <a:xfrm>
            <a:off x="187613" y="111626"/>
            <a:ext cx="1995816" cy="1333206"/>
          </a:xfrm>
          <a:prstGeom prst="rect">
            <a:avLst/>
          </a:prstGeom>
        </p:spPr>
      </p:pic>
      <p:sp>
        <p:nvSpPr>
          <p:cNvPr id="6" name="TextBox 5"/>
          <p:cNvSpPr txBox="1"/>
          <p:nvPr/>
        </p:nvSpPr>
        <p:spPr>
          <a:xfrm>
            <a:off x="4452482" y="111626"/>
            <a:ext cx="2827379" cy="923330"/>
          </a:xfrm>
          <a:prstGeom prst="rect">
            <a:avLst/>
          </a:prstGeom>
          <a:noFill/>
        </p:spPr>
        <p:txBody>
          <a:bodyPr wrap="none" rtlCol="0">
            <a:spAutoFit/>
          </a:bodyPr>
          <a:lstStyle/>
          <a:p>
            <a:r>
              <a:rPr lang="en-US" dirty="0" smtClean="0">
                <a:solidFill>
                  <a:schemeClr val="bg1">
                    <a:lumMod val="50000"/>
                    <a:lumOff val="50000"/>
                  </a:schemeClr>
                </a:solidFill>
              </a:rPr>
              <a:t>suggested by “AL”,</a:t>
            </a:r>
          </a:p>
          <a:p>
            <a:r>
              <a:rPr lang="en-US" dirty="0" smtClean="0">
                <a:solidFill>
                  <a:schemeClr val="bg1">
                    <a:lumMod val="50000"/>
                    <a:lumOff val="50000"/>
                  </a:schemeClr>
                </a:solidFill>
              </a:rPr>
              <a:t>who will remain otherwise</a:t>
            </a:r>
          </a:p>
          <a:p>
            <a:r>
              <a:rPr lang="en-US" dirty="0" smtClean="0">
                <a:solidFill>
                  <a:schemeClr val="bg1">
                    <a:lumMod val="50000"/>
                    <a:lumOff val="50000"/>
                  </a:schemeClr>
                </a:solidFill>
              </a:rPr>
              <a:t>nameless</a:t>
            </a:r>
            <a:endParaRPr lang="en-US" dirty="0">
              <a:solidFill>
                <a:schemeClr val="bg1">
                  <a:lumMod val="50000"/>
                  <a:lumOff val="50000"/>
                </a:schemeClr>
              </a:solidFill>
            </a:endParaRPr>
          </a:p>
        </p:txBody>
      </p:sp>
      <p:sp>
        <p:nvSpPr>
          <p:cNvPr id="7" name="Date Placeholder 6"/>
          <p:cNvSpPr>
            <a:spLocks noGrp="1"/>
          </p:cNvSpPr>
          <p:nvPr>
            <p:ph type="dt" sz="half" idx="10"/>
          </p:nvPr>
        </p:nvSpPr>
        <p:spPr/>
        <p:txBody>
          <a:bodyPr/>
          <a:lstStyle/>
          <a:p>
            <a:r>
              <a:rPr lang="en-US" smtClean="0"/>
              <a:t>10/24/15</a:t>
            </a:r>
            <a:endParaRPr lang="en-US"/>
          </a:p>
        </p:txBody>
      </p:sp>
      <p:sp>
        <p:nvSpPr>
          <p:cNvPr id="8" name="Footer Placeholder 7"/>
          <p:cNvSpPr>
            <a:spLocks noGrp="1"/>
          </p:cNvSpPr>
          <p:nvPr>
            <p:ph type="ftr" sz="quarter" idx="11"/>
          </p:nvPr>
        </p:nvSpPr>
        <p:spPr/>
        <p:txBody>
          <a:bodyPr/>
          <a:lstStyle/>
          <a:p>
            <a:r>
              <a:rPr lang="en-US" smtClean="0"/>
              <a:t>Matthew Evans</a:t>
            </a:r>
            <a:endParaRPr lang="en-US"/>
          </a:p>
        </p:txBody>
      </p:sp>
      <p:sp>
        <p:nvSpPr>
          <p:cNvPr id="9" name="Slide Number Placeholder 8"/>
          <p:cNvSpPr>
            <a:spLocks noGrp="1"/>
          </p:cNvSpPr>
          <p:nvPr>
            <p:ph type="sldNum" sz="quarter" idx="12"/>
          </p:nvPr>
        </p:nvSpPr>
        <p:spPr/>
        <p:txBody>
          <a:bodyPr/>
          <a:lstStyle/>
          <a:p>
            <a:fld id="{83CAC060-8331-7047-9A01-42B2A5C365FA}" type="slidenum">
              <a:rPr lang="en-US" smtClean="0"/>
              <a:t>24</a:t>
            </a:fld>
            <a:endParaRPr lang="en-US"/>
          </a:p>
        </p:txBody>
      </p:sp>
    </p:spTree>
    <p:extLst>
      <p:ext uri="{BB962C8B-B14F-4D97-AF65-F5344CB8AC3E}">
        <p14:creationId xmlns:p14="http://schemas.microsoft.com/office/powerpoint/2010/main" val="56462256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701674"/>
            <a:ext cx="7315200" cy="1154097"/>
          </a:xfrm>
        </p:spPr>
        <p:txBody>
          <a:bodyPr/>
          <a:lstStyle/>
          <a:p>
            <a:r>
              <a:rPr lang="en-US" dirty="0" smtClean="0"/>
              <a:t>Easter Egg Hacks</a:t>
            </a:r>
            <a:endParaRPr lang="en-US" dirty="0"/>
          </a:p>
        </p:txBody>
      </p:sp>
      <p:sp>
        <p:nvSpPr>
          <p:cNvPr id="3" name="Content Placeholder 2"/>
          <p:cNvSpPr>
            <a:spLocks noGrp="1"/>
          </p:cNvSpPr>
          <p:nvPr>
            <p:ph idx="1"/>
          </p:nvPr>
        </p:nvSpPr>
        <p:spPr>
          <a:xfrm>
            <a:off x="914400" y="2996472"/>
            <a:ext cx="7315200" cy="3724190"/>
          </a:xfrm>
        </p:spPr>
        <p:txBody>
          <a:bodyPr>
            <a:normAutofit/>
          </a:bodyPr>
          <a:lstStyle/>
          <a:p>
            <a:r>
              <a:rPr lang="en-US" dirty="0" smtClean="0"/>
              <a:t>A large class of attacks involve the replacement of some part of the digital system with malicious code capable of performing an injection without leaving a record</a:t>
            </a:r>
          </a:p>
          <a:p>
            <a:r>
              <a:rPr lang="en-US" dirty="0" smtClean="0"/>
              <a:t>This avoids the need to change the frames after they have been disseminated, reducing the scope of the hack</a:t>
            </a:r>
          </a:p>
          <a:p>
            <a:r>
              <a:rPr lang="en-US" dirty="0" smtClean="0"/>
              <a:t>It would require:</a:t>
            </a:r>
          </a:p>
          <a:p>
            <a:pPr lvl="1"/>
            <a:r>
              <a:rPr lang="en-US" dirty="0" smtClean="0"/>
              <a:t>signal generation and actuator inversion, as usual</a:t>
            </a:r>
          </a:p>
          <a:p>
            <a:pPr lvl="1"/>
            <a:r>
              <a:rPr lang="en-US" dirty="0" smtClean="0"/>
              <a:t>CDS administrator privileges at both observatories</a:t>
            </a:r>
          </a:p>
          <a:p>
            <a:pPr lvl="1"/>
            <a:r>
              <a:rPr lang="en-US" dirty="0" smtClean="0"/>
              <a:t>in depth knowledge of CDS system</a:t>
            </a:r>
          </a:p>
          <a:p>
            <a:pPr lvl="1"/>
            <a:r>
              <a:rPr lang="en-US" dirty="0" smtClean="0"/>
              <a:t>removal of malicious code before the post-event inspection, or code hidden well enough to avoid detection</a:t>
            </a:r>
            <a:endParaRPr lang="en-US" dirty="0"/>
          </a:p>
        </p:txBody>
      </p:sp>
      <p:sp>
        <p:nvSpPr>
          <p:cNvPr id="4" name="Date Placeholder 3"/>
          <p:cNvSpPr>
            <a:spLocks noGrp="1"/>
          </p:cNvSpPr>
          <p:nvPr>
            <p:ph type="dt" sz="half" idx="10"/>
          </p:nvPr>
        </p:nvSpPr>
        <p:spPr/>
        <p:txBody>
          <a:bodyPr/>
          <a:lstStyle/>
          <a:p>
            <a:r>
              <a:rPr lang="en-US" smtClean="0"/>
              <a:t>10/24/15</a:t>
            </a:r>
            <a:endParaRPr lang="en-US"/>
          </a:p>
        </p:txBody>
      </p:sp>
      <p:sp>
        <p:nvSpPr>
          <p:cNvPr id="5" name="Footer Placeholder 4"/>
          <p:cNvSpPr>
            <a:spLocks noGrp="1"/>
          </p:cNvSpPr>
          <p:nvPr>
            <p:ph type="ftr" sz="quarter" idx="11"/>
          </p:nvPr>
        </p:nvSpPr>
        <p:spPr/>
        <p:txBody>
          <a:bodyPr/>
          <a:lstStyle/>
          <a:p>
            <a:r>
              <a:rPr lang="en-US" smtClean="0"/>
              <a:t>Matthew Evans</a:t>
            </a:r>
            <a:endParaRPr lang="en-US"/>
          </a:p>
        </p:txBody>
      </p:sp>
      <p:sp>
        <p:nvSpPr>
          <p:cNvPr id="6" name="Slide Number Placeholder 5"/>
          <p:cNvSpPr>
            <a:spLocks noGrp="1"/>
          </p:cNvSpPr>
          <p:nvPr>
            <p:ph type="sldNum" sz="quarter" idx="12"/>
          </p:nvPr>
        </p:nvSpPr>
        <p:spPr/>
        <p:txBody>
          <a:bodyPr/>
          <a:lstStyle/>
          <a:p>
            <a:fld id="{83CAC060-8331-7047-9A01-42B2A5C365FA}" type="slidenum">
              <a:rPr lang="en-US" smtClean="0"/>
              <a:t>25</a:t>
            </a:fld>
            <a:endParaRPr lang="en-US"/>
          </a:p>
        </p:txBody>
      </p:sp>
      <p:grpSp>
        <p:nvGrpSpPr>
          <p:cNvPr id="8" name="Group 7"/>
          <p:cNvGrpSpPr>
            <a:grpSpLocks noChangeAspect="1"/>
          </p:cNvGrpSpPr>
          <p:nvPr/>
        </p:nvGrpSpPr>
        <p:grpSpPr>
          <a:xfrm>
            <a:off x="5351754" y="129933"/>
            <a:ext cx="2590155" cy="2785618"/>
            <a:chOff x="2554469" y="1257300"/>
            <a:chExt cx="4038630" cy="4343400"/>
          </a:xfrm>
        </p:grpSpPr>
        <p:pic>
          <p:nvPicPr>
            <p:cNvPr id="9" name="Picture 8"/>
            <p:cNvPicPr>
              <a:picLocks noChangeAspect="1"/>
            </p:cNvPicPr>
            <p:nvPr/>
          </p:nvPicPr>
          <p:blipFill rotWithShape="1">
            <a:blip r:embed="rId2"/>
            <a:srcRect l="23563" r="23349"/>
            <a:stretch/>
          </p:blipFill>
          <p:spPr>
            <a:xfrm>
              <a:off x="2554469" y="1257300"/>
              <a:ext cx="4038630" cy="4343400"/>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3100" b="95700" l="3875" r="95625">
                          <a14:foregroundMark x1="20250" y1="35000" x2="20250" y2="35000"/>
                          <a14:foregroundMark x1="22125" y1="31200" x2="22125" y2="31200"/>
                          <a14:foregroundMark x1="24875" y1="27300" x2="24875" y2="27300"/>
                          <a14:foregroundMark x1="15875" y1="58000" x2="15875" y2="58000"/>
                          <a14:foregroundMark x1="17125" y1="63000" x2="17125" y2="63000"/>
                          <a14:foregroundMark x1="19250" y1="68200" x2="19250" y2="68200"/>
                          <a14:foregroundMark x1="20000" y1="66000" x2="20000" y2="66000"/>
                          <a14:foregroundMark x1="17375" y1="65500" x2="17375" y2="65500"/>
                          <a14:foregroundMark x1="16375" y1="59900" x2="16375" y2="59900"/>
                          <a14:foregroundMark x1="23375" y1="24600" x2="11875" y2="46000"/>
                          <a14:foregroundMark x1="12125" y1="47200" x2="16625" y2="68200"/>
                          <a14:foregroundMark x1="17375" y1="69900" x2="29125" y2="83000"/>
                          <a14:foregroundMark x1="30875" y1="84300" x2="47000" y2="87800"/>
                          <a14:foregroundMark x1="47875" y1="87600" x2="67125" y2="85900"/>
                          <a14:foregroundMark x1="67875" y1="84700" x2="81625" y2="71400"/>
                          <a14:foregroundMark x1="82125" y1="69900" x2="86875" y2="56400"/>
                          <a14:foregroundMark x1="87125" y1="54900" x2="86000" y2="41000"/>
                          <a14:foregroundMark x1="84750" y1="39100" x2="80875" y2="29500"/>
                          <a14:foregroundMark x1="24375" y1="24600" x2="40250" y2="12700"/>
                          <a14:foregroundMark x1="41875" y1="12700" x2="59000" y2="11000"/>
                          <a14:foregroundMark x1="59750" y1="12100" x2="76125" y2="22100"/>
                          <a14:foregroundMark x1="76375" y1="23500" x2="82375" y2="30000"/>
                        </a14:backgroundRemoval>
                      </a14:imgEffect>
                      <a14:imgEffect>
                        <a14:colorTemperature colorTemp="11200"/>
                      </a14:imgEffect>
                    </a14:imgLayer>
                  </a14:imgProps>
                </a:ext>
              </a:extLst>
            </a:blip>
            <a:srcRect l="13227" t="10581" r="11341" b="11989"/>
            <a:stretch/>
          </p:blipFill>
          <p:spPr>
            <a:xfrm rot="5654552" flipH="1" flipV="1">
              <a:off x="3410118" y="2829490"/>
              <a:ext cx="2193312" cy="2814220"/>
            </a:xfrm>
            <a:prstGeom prst="rect">
              <a:avLst/>
            </a:prstGeom>
          </p:spPr>
        </p:pic>
      </p:grpSp>
      <p:pic>
        <p:nvPicPr>
          <p:cNvPr id="7" name="Picture 6"/>
          <p:cNvPicPr>
            <a:picLocks noChangeAspect="1"/>
          </p:cNvPicPr>
          <p:nvPr/>
        </p:nvPicPr>
        <p:blipFill>
          <a:blip r:embed="rId5"/>
          <a:stretch>
            <a:fillRect/>
          </a:stretch>
        </p:blipFill>
        <p:spPr>
          <a:xfrm>
            <a:off x="3892445" y="119244"/>
            <a:ext cx="1678999" cy="1876045"/>
          </a:xfrm>
          <a:prstGeom prst="rect">
            <a:avLst/>
          </a:prstGeom>
        </p:spPr>
      </p:pic>
    </p:spTree>
    <p:extLst>
      <p:ext uri="{BB962C8B-B14F-4D97-AF65-F5344CB8AC3E}">
        <p14:creationId xmlns:p14="http://schemas.microsoft.com/office/powerpoint/2010/main" val="11421894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9535"/>
            <a:ext cx="7315200" cy="1154097"/>
          </a:xfrm>
        </p:spPr>
        <p:txBody>
          <a:bodyPr/>
          <a:lstStyle/>
          <a:p>
            <a:r>
              <a:rPr lang="en-US" dirty="0" smtClean="0"/>
              <a:t>Analog Hacks</a:t>
            </a:r>
            <a:endParaRPr lang="en-US" dirty="0"/>
          </a:p>
        </p:txBody>
      </p:sp>
      <p:sp>
        <p:nvSpPr>
          <p:cNvPr id="3" name="Content Placeholder 2"/>
          <p:cNvSpPr>
            <a:spLocks noGrp="1"/>
          </p:cNvSpPr>
          <p:nvPr>
            <p:ph idx="1"/>
          </p:nvPr>
        </p:nvSpPr>
        <p:spPr>
          <a:xfrm>
            <a:off x="914400" y="1762724"/>
            <a:ext cx="7315200" cy="2932803"/>
          </a:xfrm>
        </p:spPr>
        <p:txBody>
          <a:bodyPr/>
          <a:lstStyle/>
          <a:p>
            <a:r>
              <a:rPr lang="en-US" dirty="0" smtClean="0"/>
              <a:t>What if someone got to the interferometer analog electronics and added something there?</a:t>
            </a:r>
          </a:p>
          <a:p>
            <a:r>
              <a:rPr lang="en-US" dirty="0" smtClean="0"/>
              <a:t>Couldn’t a signal be injected into one of the test-mass actuators after the monitor points?</a:t>
            </a:r>
          </a:p>
          <a:p>
            <a:r>
              <a:rPr lang="en-US" dirty="0" smtClean="0"/>
              <a:t>This would probably just require a couple of iPod </a:t>
            </a:r>
            <a:r>
              <a:rPr lang="en-US" dirty="0" err="1" smtClean="0"/>
              <a:t>nanos</a:t>
            </a:r>
            <a:r>
              <a:rPr lang="en-US" dirty="0" smtClean="0"/>
              <a:t> and some clip leads!</a:t>
            </a:r>
            <a:endParaRPr lang="en-US" dirty="0"/>
          </a:p>
        </p:txBody>
      </p:sp>
      <p:pic>
        <p:nvPicPr>
          <p:cNvPr id="19" name="Picture 36" descr="VacuumIso"/>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8790" y="4665819"/>
            <a:ext cx="3327446" cy="1735033"/>
          </a:xfrm>
          <a:prstGeom prst="rect">
            <a:avLst/>
          </a:prstGeom>
          <a:noFill/>
          <a:ln w="9525">
            <a:noFill/>
            <a:miter lim="800000"/>
            <a:headEnd/>
            <a:tailEnd/>
          </a:ln>
        </p:spPr>
      </p:pic>
      <p:pic>
        <p:nvPicPr>
          <p:cNvPr id="20" name="Picture 19"/>
          <p:cNvPicPr>
            <a:picLocks noChangeAspect="1"/>
          </p:cNvPicPr>
          <p:nvPr/>
        </p:nvPicPr>
        <p:blipFill>
          <a:blip r:embed="rId3"/>
          <a:stretch>
            <a:fillRect/>
          </a:stretch>
        </p:blipFill>
        <p:spPr>
          <a:xfrm>
            <a:off x="3957958" y="4454305"/>
            <a:ext cx="1931336" cy="2157996"/>
          </a:xfrm>
          <a:prstGeom prst="rect">
            <a:avLst/>
          </a:prstGeom>
        </p:spPr>
      </p:pic>
      <p:pic>
        <p:nvPicPr>
          <p:cNvPr id="21" name="Picture 20"/>
          <p:cNvPicPr>
            <a:picLocks noChangeAspect="1"/>
          </p:cNvPicPr>
          <p:nvPr/>
        </p:nvPicPr>
        <p:blipFill>
          <a:blip r:embed="rId4"/>
          <a:stretch>
            <a:fillRect/>
          </a:stretch>
        </p:blipFill>
        <p:spPr>
          <a:xfrm>
            <a:off x="6486279" y="4454305"/>
            <a:ext cx="2296662" cy="2157996"/>
          </a:xfrm>
          <a:prstGeom prst="rect">
            <a:avLst/>
          </a:prstGeom>
        </p:spPr>
      </p:pic>
      <p:sp>
        <p:nvSpPr>
          <p:cNvPr id="22" name="TextBox 21"/>
          <p:cNvSpPr txBox="1"/>
          <p:nvPr/>
        </p:nvSpPr>
        <p:spPr>
          <a:xfrm>
            <a:off x="914400" y="4268105"/>
            <a:ext cx="1634357" cy="369332"/>
          </a:xfrm>
          <a:prstGeom prst="rect">
            <a:avLst/>
          </a:prstGeom>
          <a:noFill/>
        </p:spPr>
        <p:txBody>
          <a:bodyPr wrap="none" rtlCol="0">
            <a:spAutoFit/>
          </a:bodyPr>
          <a:lstStyle/>
          <a:p>
            <a:r>
              <a:rPr lang="en-US" dirty="0" smtClean="0"/>
              <a:t>Interferometer</a:t>
            </a:r>
            <a:endParaRPr lang="en-US" dirty="0"/>
          </a:p>
        </p:txBody>
      </p:sp>
      <p:sp>
        <p:nvSpPr>
          <p:cNvPr id="23" name="TextBox 22"/>
          <p:cNvSpPr txBox="1"/>
          <p:nvPr/>
        </p:nvSpPr>
        <p:spPr>
          <a:xfrm>
            <a:off x="4051365" y="4084973"/>
            <a:ext cx="1749773" cy="369332"/>
          </a:xfrm>
          <a:prstGeom prst="rect">
            <a:avLst/>
          </a:prstGeom>
          <a:noFill/>
        </p:spPr>
        <p:txBody>
          <a:bodyPr wrap="none" rtlCol="0">
            <a:spAutoFit/>
          </a:bodyPr>
          <a:lstStyle/>
          <a:p>
            <a:r>
              <a:rPr lang="en-US" dirty="0" smtClean="0"/>
              <a:t>Digital Controls</a:t>
            </a:r>
            <a:endParaRPr lang="en-US" dirty="0"/>
          </a:p>
        </p:txBody>
      </p:sp>
      <p:sp>
        <p:nvSpPr>
          <p:cNvPr id="24" name="TextBox 23"/>
          <p:cNvSpPr txBox="1"/>
          <p:nvPr/>
        </p:nvSpPr>
        <p:spPr>
          <a:xfrm>
            <a:off x="6736235" y="4084973"/>
            <a:ext cx="1544864" cy="369332"/>
          </a:xfrm>
          <a:prstGeom prst="rect">
            <a:avLst/>
          </a:prstGeom>
          <a:noFill/>
        </p:spPr>
        <p:txBody>
          <a:bodyPr wrap="none" rtlCol="0">
            <a:spAutoFit/>
          </a:bodyPr>
          <a:lstStyle/>
          <a:p>
            <a:r>
              <a:rPr lang="en-US" dirty="0" smtClean="0"/>
              <a:t>Data Storage</a:t>
            </a:r>
            <a:endParaRPr lang="en-US" dirty="0"/>
          </a:p>
        </p:txBody>
      </p:sp>
      <p:sp>
        <p:nvSpPr>
          <p:cNvPr id="25" name="Striped Right Arrow 24"/>
          <p:cNvSpPr/>
          <p:nvPr/>
        </p:nvSpPr>
        <p:spPr>
          <a:xfrm>
            <a:off x="3171158" y="5518337"/>
            <a:ext cx="880207" cy="274802"/>
          </a:xfrm>
          <a:prstGeom prst="strip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6" name="Striped Right Arrow 25"/>
          <p:cNvSpPr/>
          <p:nvPr/>
        </p:nvSpPr>
        <p:spPr>
          <a:xfrm>
            <a:off x="5801138" y="5533336"/>
            <a:ext cx="880207" cy="274802"/>
          </a:xfrm>
          <a:prstGeom prst="striped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7" name="Chord 26"/>
          <p:cNvSpPr/>
          <p:nvPr/>
        </p:nvSpPr>
        <p:spPr>
          <a:xfrm rot="13235082">
            <a:off x="2455080" y="6041182"/>
            <a:ext cx="333181" cy="229607"/>
          </a:xfrm>
          <a:prstGeom prst="chord">
            <a:avLst>
              <a:gd name="adj1" fmla="val 5212462"/>
              <a:gd name="adj2" fmla="val 16200000"/>
            </a:avLst>
          </a:prstGeom>
          <a:gradFill>
            <a:gsLst>
              <a:gs pos="0">
                <a:schemeClr val="accent2">
                  <a:tint val="96000"/>
                  <a:satMod val="130000"/>
                  <a:lumMod val="114000"/>
                </a:schemeClr>
              </a:gs>
              <a:gs pos="60000">
                <a:schemeClr val="tx2">
                  <a:lumMod val="75000"/>
                </a:schemeClr>
              </a:gs>
              <a:gs pos="100000">
                <a:schemeClr val="bg2"/>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8" name="Striped Right Arrow 27"/>
          <p:cNvSpPr/>
          <p:nvPr/>
        </p:nvSpPr>
        <p:spPr>
          <a:xfrm rot="2030236">
            <a:off x="2073906" y="5857481"/>
            <a:ext cx="565939" cy="274802"/>
          </a:xfrm>
          <a:prstGeom prst="stripedRightArrow">
            <a:avLst/>
          </a:prstGeom>
          <a:gradFill>
            <a:gsLst>
              <a:gs pos="0">
                <a:srgbClr val="FF0000">
                  <a:alpha val="20000"/>
                </a:srgbClr>
              </a:gs>
              <a:gs pos="60000">
                <a:srgbClr val="FF0000">
                  <a:alpha val="70000"/>
                </a:srgbClr>
              </a:gs>
              <a:gs pos="100000">
                <a:srgbClr val="FF0000"/>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9" name="Freeform 28"/>
          <p:cNvSpPr/>
          <p:nvPr/>
        </p:nvSpPr>
        <p:spPr>
          <a:xfrm>
            <a:off x="2760715" y="5645936"/>
            <a:ext cx="410442" cy="637480"/>
          </a:xfrm>
          <a:custGeom>
            <a:avLst/>
            <a:gdLst>
              <a:gd name="connsiteX0" fmla="*/ 34470 w 435507"/>
              <a:gd name="connsiteY0" fmla="*/ 631768 h 643848"/>
              <a:gd name="connsiteX1" fmla="*/ 197856 w 435507"/>
              <a:gd name="connsiteY1" fmla="*/ 616914 h 643848"/>
              <a:gd name="connsiteX2" fmla="*/ 413227 w 435507"/>
              <a:gd name="connsiteY2" fmla="*/ 394101 h 643848"/>
              <a:gd name="connsiteX3" fmla="*/ 4764 w 435507"/>
              <a:gd name="connsiteY3" fmla="*/ 304975 h 643848"/>
              <a:gd name="connsiteX4" fmla="*/ 205282 w 435507"/>
              <a:gd name="connsiteY4" fmla="*/ 15318 h 643848"/>
              <a:gd name="connsiteX5" fmla="*/ 435507 w 435507"/>
              <a:gd name="connsiteY5" fmla="*/ 37600 h 643848"/>
              <a:gd name="connsiteX0" fmla="*/ 35219 w 599667"/>
              <a:gd name="connsiteY0" fmla="*/ 622533 h 634613"/>
              <a:gd name="connsiteX1" fmla="*/ 198605 w 599667"/>
              <a:gd name="connsiteY1" fmla="*/ 607679 h 634613"/>
              <a:gd name="connsiteX2" fmla="*/ 413976 w 599667"/>
              <a:gd name="connsiteY2" fmla="*/ 384866 h 634613"/>
              <a:gd name="connsiteX3" fmla="*/ 5513 w 599667"/>
              <a:gd name="connsiteY3" fmla="*/ 295740 h 634613"/>
              <a:gd name="connsiteX4" fmla="*/ 206031 w 599667"/>
              <a:gd name="connsiteY4" fmla="*/ 6083 h 634613"/>
              <a:gd name="connsiteX5" fmla="*/ 599667 w 599667"/>
              <a:gd name="connsiteY5" fmla="*/ 91731 h 634613"/>
              <a:gd name="connsiteX0" fmla="*/ 38012 w 602460"/>
              <a:gd name="connsiteY0" fmla="*/ 530802 h 542882"/>
              <a:gd name="connsiteX1" fmla="*/ 201398 w 602460"/>
              <a:gd name="connsiteY1" fmla="*/ 515948 h 542882"/>
              <a:gd name="connsiteX2" fmla="*/ 416769 w 602460"/>
              <a:gd name="connsiteY2" fmla="*/ 293135 h 542882"/>
              <a:gd name="connsiteX3" fmla="*/ 8306 w 602460"/>
              <a:gd name="connsiteY3" fmla="*/ 204009 h 542882"/>
              <a:gd name="connsiteX4" fmla="*/ 178185 w 602460"/>
              <a:gd name="connsiteY4" fmla="*/ 34749 h 542882"/>
              <a:gd name="connsiteX5" fmla="*/ 602460 w 602460"/>
              <a:gd name="connsiteY5" fmla="*/ 0 h 542882"/>
              <a:gd name="connsiteX0" fmla="*/ -1 w 564447"/>
              <a:gd name="connsiteY0" fmla="*/ 530802 h 542882"/>
              <a:gd name="connsiteX1" fmla="*/ 163385 w 564447"/>
              <a:gd name="connsiteY1" fmla="*/ 515948 h 542882"/>
              <a:gd name="connsiteX2" fmla="*/ 378756 w 564447"/>
              <a:gd name="connsiteY2" fmla="*/ 293135 h 542882"/>
              <a:gd name="connsiteX3" fmla="*/ 133704 w 564447"/>
              <a:gd name="connsiteY3" fmla="*/ 204009 h 542882"/>
              <a:gd name="connsiteX4" fmla="*/ 140172 w 564447"/>
              <a:gd name="connsiteY4" fmla="*/ 34749 h 542882"/>
              <a:gd name="connsiteX5" fmla="*/ 564447 w 564447"/>
              <a:gd name="connsiteY5" fmla="*/ 0 h 542882"/>
              <a:gd name="connsiteX0" fmla="*/ 0 w 564448"/>
              <a:gd name="connsiteY0" fmla="*/ 530802 h 538987"/>
              <a:gd name="connsiteX1" fmla="*/ 163386 w 564448"/>
              <a:gd name="connsiteY1" fmla="*/ 515948 h 538987"/>
              <a:gd name="connsiteX2" fmla="*/ 378757 w 564448"/>
              <a:gd name="connsiteY2" fmla="*/ 362838 h 538987"/>
              <a:gd name="connsiteX3" fmla="*/ 133705 w 564448"/>
              <a:gd name="connsiteY3" fmla="*/ 204009 h 538987"/>
              <a:gd name="connsiteX4" fmla="*/ 140173 w 564448"/>
              <a:gd name="connsiteY4" fmla="*/ 34749 h 538987"/>
              <a:gd name="connsiteX5" fmla="*/ 564448 w 564448"/>
              <a:gd name="connsiteY5" fmla="*/ 0 h 538987"/>
              <a:gd name="connsiteX0" fmla="*/ 0 w 564448"/>
              <a:gd name="connsiteY0" fmla="*/ 530802 h 538987"/>
              <a:gd name="connsiteX1" fmla="*/ 234878 w 564448"/>
              <a:gd name="connsiteY1" fmla="*/ 515948 h 538987"/>
              <a:gd name="connsiteX2" fmla="*/ 378757 w 564448"/>
              <a:gd name="connsiteY2" fmla="*/ 362838 h 538987"/>
              <a:gd name="connsiteX3" fmla="*/ 133705 w 564448"/>
              <a:gd name="connsiteY3" fmla="*/ 204009 h 538987"/>
              <a:gd name="connsiteX4" fmla="*/ 140173 w 564448"/>
              <a:gd name="connsiteY4" fmla="*/ 34749 h 538987"/>
              <a:gd name="connsiteX5" fmla="*/ 564448 w 564448"/>
              <a:gd name="connsiteY5" fmla="*/ 0 h 538987"/>
              <a:gd name="connsiteX0" fmla="*/ 0 w 564448"/>
              <a:gd name="connsiteY0" fmla="*/ 535700 h 543885"/>
              <a:gd name="connsiteX1" fmla="*/ 234878 w 564448"/>
              <a:gd name="connsiteY1" fmla="*/ 520846 h 543885"/>
              <a:gd name="connsiteX2" fmla="*/ 378757 w 564448"/>
              <a:gd name="connsiteY2" fmla="*/ 367736 h 543885"/>
              <a:gd name="connsiteX3" fmla="*/ 133705 w 564448"/>
              <a:gd name="connsiteY3" fmla="*/ 208907 h 543885"/>
              <a:gd name="connsiteX4" fmla="*/ 232093 w 564448"/>
              <a:gd name="connsiteY4" fmla="*/ 20637 h 543885"/>
              <a:gd name="connsiteX5" fmla="*/ 564448 w 564448"/>
              <a:gd name="connsiteY5" fmla="*/ 4898 h 54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448" h="543885">
                <a:moveTo>
                  <a:pt x="0" y="535700"/>
                </a:moveTo>
                <a:cubicBezTo>
                  <a:pt x="50130" y="548078"/>
                  <a:pt x="171752" y="548840"/>
                  <a:pt x="234878" y="520846"/>
                </a:cubicBezTo>
                <a:cubicBezTo>
                  <a:pt x="298004" y="492852"/>
                  <a:pt x="395619" y="419726"/>
                  <a:pt x="378757" y="367736"/>
                </a:cubicBezTo>
                <a:cubicBezTo>
                  <a:pt x="361895" y="315746"/>
                  <a:pt x="158149" y="266757"/>
                  <a:pt x="133705" y="208907"/>
                </a:cubicBezTo>
                <a:cubicBezTo>
                  <a:pt x="109261" y="151057"/>
                  <a:pt x="160303" y="54638"/>
                  <a:pt x="232093" y="20637"/>
                </a:cubicBezTo>
                <a:cubicBezTo>
                  <a:pt x="303883" y="-13364"/>
                  <a:pt x="535979" y="4898"/>
                  <a:pt x="564448" y="4898"/>
                </a:cubicBezTo>
              </a:path>
            </a:pathLst>
          </a:custGeom>
          <a:ln>
            <a:tailEnd type="triangle" w="lg" len="lg"/>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ln w="76200" cmpd="sng">
                <a:solidFill>
                  <a:schemeClr val="tx1"/>
                </a:solidFill>
              </a:ln>
            </a:endParaRPr>
          </a:p>
        </p:txBody>
      </p:sp>
      <p:sp>
        <p:nvSpPr>
          <p:cNvPr id="4" name="Date Placeholder 3"/>
          <p:cNvSpPr>
            <a:spLocks noGrp="1"/>
          </p:cNvSpPr>
          <p:nvPr>
            <p:ph type="dt" sz="half" idx="10"/>
          </p:nvPr>
        </p:nvSpPr>
        <p:spPr/>
        <p:txBody>
          <a:bodyPr/>
          <a:lstStyle/>
          <a:p>
            <a:r>
              <a:rPr lang="en-US" smtClean="0"/>
              <a:t>10/24/15</a:t>
            </a:r>
            <a:endParaRPr lang="en-US"/>
          </a:p>
        </p:txBody>
      </p:sp>
      <p:sp>
        <p:nvSpPr>
          <p:cNvPr id="5" name="Footer Placeholder 4"/>
          <p:cNvSpPr>
            <a:spLocks noGrp="1"/>
          </p:cNvSpPr>
          <p:nvPr>
            <p:ph type="ftr" sz="quarter" idx="11"/>
          </p:nvPr>
        </p:nvSpPr>
        <p:spPr/>
        <p:txBody>
          <a:bodyPr/>
          <a:lstStyle/>
          <a:p>
            <a:r>
              <a:rPr lang="en-US" smtClean="0"/>
              <a:t>Matthew Evans</a:t>
            </a:r>
            <a:endParaRPr lang="en-US"/>
          </a:p>
        </p:txBody>
      </p:sp>
      <p:sp>
        <p:nvSpPr>
          <p:cNvPr id="6" name="Slide Number Placeholder 5"/>
          <p:cNvSpPr>
            <a:spLocks noGrp="1"/>
          </p:cNvSpPr>
          <p:nvPr>
            <p:ph type="sldNum" sz="quarter" idx="12"/>
          </p:nvPr>
        </p:nvSpPr>
        <p:spPr/>
        <p:txBody>
          <a:bodyPr/>
          <a:lstStyle/>
          <a:p>
            <a:fld id="{83CAC060-8331-7047-9A01-42B2A5C365FA}" type="slidenum">
              <a:rPr lang="en-US" smtClean="0"/>
              <a:t>26</a:t>
            </a:fld>
            <a:endParaRPr lang="en-US"/>
          </a:p>
        </p:txBody>
      </p:sp>
    </p:spTree>
    <p:extLst>
      <p:ext uri="{BB962C8B-B14F-4D97-AF65-F5344CB8AC3E}">
        <p14:creationId xmlns:p14="http://schemas.microsoft.com/office/powerpoint/2010/main" val="216327689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VacuumIso"/>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8789" y="2470137"/>
            <a:ext cx="7538327" cy="3930716"/>
          </a:xfrm>
          <a:prstGeom prst="rect">
            <a:avLst/>
          </a:prstGeom>
          <a:noFill/>
          <a:ln w="9525">
            <a:noFill/>
            <a:miter lim="800000"/>
            <a:headEnd/>
            <a:tailEnd/>
          </a:ln>
        </p:spPr>
      </p:pic>
      <p:sp>
        <p:nvSpPr>
          <p:cNvPr id="5" name="TextBox 4"/>
          <p:cNvSpPr txBox="1"/>
          <p:nvPr/>
        </p:nvSpPr>
        <p:spPr>
          <a:xfrm>
            <a:off x="3097822" y="2100805"/>
            <a:ext cx="1759176" cy="369332"/>
          </a:xfrm>
          <a:prstGeom prst="rect">
            <a:avLst/>
          </a:prstGeom>
          <a:noFill/>
        </p:spPr>
        <p:txBody>
          <a:bodyPr wrap="square" rtlCol="0">
            <a:spAutoFit/>
          </a:bodyPr>
          <a:lstStyle/>
          <a:p>
            <a:r>
              <a:rPr lang="en-US" dirty="0" smtClean="0"/>
              <a:t>Interferometer</a:t>
            </a:r>
            <a:endParaRPr lang="en-US" dirty="0"/>
          </a:p>
        </p:txBody>
      </p:sp>
      <p:sp>
        <p:nvSpPr>
          <p:cNvPr id="6" name="Striped Right Arrow 5"/>
          <p:cNvSpPr/>
          <p:nvPr/>
        </p:nvSpPr>
        <p:spPr>
          <a:xfrm>
            <a:off x="7060716" y="4907401"/>
            <a:ext cx="1994108" cy="445624"/>
          </a:xfrm>
          <a:prstGeom prst="strip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Chord 6"/>
          <p:cNvSpPr/>
          <p:nvPr/>
        </p:nvSpPr>
        <p:spPr>
          <a:xfrm rot="13235082">
            <a:off x="5556102" y="5674357"/>
            <a:ext cx="818489" cy="454560"/>
          </a:xfrm>
          <a:prstGeom prst="chord">
            <a:avLst>
              <a:gd name="adj1" fmla="val 5212462"/>
              <a:gd name="adj2" fmla="val 16200000"/>
            </a:avLst>
          </a:prstGeom>
          <a:gradFill>
            <a:gsLst>
              <a:gs pos="0">
                <a:schemeClr val="accent2">
                  <a:tint val="96000"/>
                  <a:satMod val="130000"/>
                  <a:lumMod val="114000"/>
                </a:schemeClr>
              </a:gs>
              <a:gs pos="60000">
                <a:schemeClr val="tx2">
                  <a:lumMod val="75000"/>
                </a:schemeClr>
              </a:gs>
              <a:gs pos="100000">
                <a:schemeClr val="bg2"/>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8" name="Striped Right Arrow 7"/>
          <p:cNvSpPr/>
          <p:nvPr/>
        </p:nvSpPr>
        <p:spPr>
          <a:xfrm rot="1835827">
            <a:off x="4608137" y="5254369"/>
            <a:ext cx="1282134" cy="445624"/>
          </a:xfrm>
          <a:prstGeom prst="stripedRightArrow">
            <a:avLst/>
          </a:prstGeom>
          <a:gradFill>
            <a:gsLst>
              <a:gs pos="0">
                <a:srgbClr val="FF0000">
                  <a:alpha val="20000"/>
                </a:srgbClr>
              </a:gs>
              <a:gs pos="60000">
                <a:srgbClr val="FF0000">
                  <a:alpha val="70000"/>
                </a:srgbClr>
              </a:gs>
              <a:gs pos="100000">
                <a:srgbClr val="FF0000"/>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Freeform 8"/>
          <p:cNvSpPr/>
          <p:nvPr/>
        </p:nvSpPr>
        <p:spPr>
          <a:xfrm>
            <a:off x="6243790" y="5130213"/>
            <a:ext cx="929856" cy="1033750"/>
          </a:xfrm>
          <a:custGeom>
            <a:avLst/>
            <a:gdLst>
              <a:gd name="connsiteX0" fmla="*/ 34470 w 435507"/>
              <a:gd name="connsiteY0" fmla="*/ 631768 h 643848"/>
              <a:gd name="connsiteX1" fmla="*/ 197856 w 435507"/>
              <a:gd name="connsiteY1" fmla="*/ 616914 h 643848"/>
              <a:gd name="connsiteX2" fmla="*/ 413227 w 435507"/>
              <a:gd name="connsiteY2" fmla="*/ 394101 h 643848"/>
              <a:gd name="connsiteX3" fmla="*/ 4764 w 435507"/>
              <a:gd name="connsiteY3" fmla="*/ 304975 h 643848"/>
              <a:gd name="connsiteX4" fmla="*/ 205282 w 435507"/>
              <a:gd name="connsiteY4" fmla="*/ 15318 h 643848"/>
              <a:gd name="connsiteX5" fmla="*/ 435507 w 435507"/>
              <a:gd name="connsiteY5" fmla="*/ 37600 h 643848"/>
              <a:gd name="connsiteX0" fmla="*/ 35219 w 599667"/>
              <a:gd name="connsiteY0" fmla="*/ 622533 h 634613"/>
              <a:gd name="connsiteX1" fmla="*/ 198605 w 599667"/>
              <a:gd name="connsiteY1" fmla="*/ 607679 h 634613"/>
              <a:gd name="connsiteX2" fmla="*/ 413976 w 599667"/>
              <a:gd name="connsiteY2" fmla="*/ 384866 h 634613"/>
              <a:gd name="connsiteX3" fmla="*/ 5513 w 599667"/>
              <a:gd name="connsiteY3" fmla="*/ 295740 h 634613"/>
              <a:gd name="connsiteX4" fmla="*/ 206031 w 599667"/>
              <a:gd name="connsiteY4" fmla="*/ 6083 h 634613"/>
              <a:gd name="connsiteX5" fmla="*/ 599667 w 599667"/>
              <a:gd name="connsiteY5" fmla="*/ 91731 h 634613"/>
              <a:gd name="connsiteX0" fmla="*/ 38012 w 602460"/>
              <a:gd name="connsiteY0" fmla="*/ 530802 h 542882"/>
              <a:gd name="connsiteX1" fmla="*/ 201398 w 602460"/>
              <a:gd name="connsiteY1" fmla="*/ 515948 h 542882"/>
              <a:gd name="connsiteX2" fmla="*/ 416769 w 602460"/>
              <a:gd name="connsiteY2" fmla="*/ 293135 h 542882"/>
              <a:gd name="connsiteX3" fmla="*/ 8306 w 602460"/>
              <a:gd name="connsiteY3" fmla="*/ 204009 h 542882"/>
              <a:gd name="connsiteX4" fmla="*/ 178185 w 602460"/>
              <a:gd name="connsiteY4" fmla="*/ 34749 h 542882"/>
              <a:gd name="connsiteX5" fmla="*/ 602460 w 602460"/>
              <a:gd name="connsiteY5" fmla="*/ 0 h 542882"/>
              <a:gd name="connsiteX0" fmla="*/ -1 w 564447"/>
              <a:gd name="connsiteY0" fmla="*/ 530802 h 542882"/>
              <a:gd name="connsiteX1" fmla="*/ 163385 w 564447"/>
              <a:gd name="connsiteY1" fmla="*/ 515948 h 542882"/>
              <a:gd name="connsiteX2" fmla="*/ 378756 w 564447"/>
              <a:gd name="connsiteY2" fmla="*/ 293135 h 542882"/>
              <a:gd name="connsiteX3" fmla="*/ 133704 w 564447"/>
              <a:gd name="connsiteY3" fmla="*/ 204009 h 542882"/>
              <a:gd name="connsiteX4" fmla="*/ 140172 w 564447"/>
              <a:gd name="connsiteY4" fmla="*/ 34749 h 542882"/>
              <a:gd name="connsiteX5" fmla="*/ 564447 w 564447"/>
              <a:gd name="connsiteY5" fmla="*/ 0 h 542882"/>
              <a:gd name="connsiteX0" fmla="*/ 0 w 564448"/>
              <a:gd name="connsiteY0" fmla="*/ 530802 h 538987"/>
              <a:gd name="connsiteX1" fmla="*/ 163386 w 564448"/>
              <a:gd name="connsiteY1" fmla="*/ 515948 h 538987"/>
              <a:gd name="connsiteX2" fmla="*/ 378757 w 564448"/>
              <a:gd name="connsiteY2" fmla="*/ 362838 h 538987"/>
              <a:gd name="connsiteX3" fmla="*/ 133705 w 564448"/>
              <a:gd name="connsiteY3" fmla="*/ 204009 h 538987"/>
              <a:gd name="connsiteX4" fmla="*/ 140173 w 564448"/>
              <a:gd name="connsiteY4" fmla="*/ 34749 h 538987"/>
              <a:gd name="connsiteX5" fmla="*/ 564448 w 564448"/>
              <a:gd name="connsiteY5" fmla="*/ 0 h 538987"/>
              <a:gd name="connsiteX0" fmla="*/ 0 w 564448"/>
              <a:gd name="connsiteY0" fmla="*/ 530802 h 538987"/>
              <a:gd name="connsiteX1" fmla="*/ 234878 w 564448"/>
              <a:gd name="connsiteY1" fmla="*/ 515948 h 538987"/>
              <a:gd name="connsiteX2" fmla="*/ 378757 w 564448"/>
              <a:gd name="connsiteY2" fmla="*/ 362838 h 538987"/>
              <a:gd name="connsiteX3" fmla="*/ 133705 w 564448"/>
              <a:gd name="connsiteY3" fmla="*/ 204009 h 538987"/>
              <a:gd name="connsiteX4" fmla="*/ 140173 w 564448"/>
              <a:gd name="connsiteY4" fmla="*/ 34749 h 538987"/>
              <a:gd name="connsiteX5" fmla="*/ 564448 w 564448"/>
              <a:gd name="connsiteY5" fmla="*/ 0 h 538987"/>
              <a:gd name="connsiteX0" fmla="*/ 0 w 564448"/>
              <a:gd name="connsiteY0" fmla="*/ 535700 h 543885"/>
              <a:gd name="connsiteX1" fmla="*/ 234878 w 564448"/>
              <a:gd name="connsiteY1" fmla="*/ 520846 h 543885"/>
              <a:gd name="connsiteX2" fmla="*/ 378757 w 564448"/>
              <a:gd name="connsiteY2" fmla="*/ 367736 h 543885"/>
              <a:gd name="connsiteX3" fmla="*/ 133705 w 564448"/>
              <a:gd name="connsiteY3" fmla="*/ 208907 h 543885"/>
              <a:gd name="connsiteX4" fmla="*/ 232093 w 564448"/>
              <a:gd name="connsiteY4" fmla="*/ 20637 h 543885"/>
              <a:gd name="connsiteX5" fmla="*/ 564448 w 564448"/>
              <a:gd name="connsiteY5" fmla="*/ 4898 h 54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448" h="543885">
                <a:moveTo>
                  <a:pt x="0" y="535700"/>
                </a:moveTo>
                <a:cubicBezTo>
                  <a:pt x="50130" y="548078"/>
                  <a:pt x="171752" y="548840"/>
                  <a:pt x="234878" y="520846"/>
                </a:cubicBezTo>
                <a:cubicBezTo>
                  <a:pt x="298004" y="492852"/>
                  <a:pt x="395619" y="419726"/>
                  <a:pt x="378757" y="367736"/>
                </a:cubicBezTo>
                <a:cubicBezTo>
                  <a:pt x="361895" y="315746"/>
                  <a:pt x="158149" y="266757"/>
                  <a:pt x="133705" y="208907"/>
                </a:cubicBezTo>
                <a:cubicBezTo>
                  <a:pt x="109261" y="151057"/>
                  <a:pt x="160303" y="54638"/>
                  <a:pt x="232093" y="20637"/>
                </a:cubicBezTo>
                <a:cubicBezTo>
                  <a:pt x="303883" y="-13364"/>
                  <a:pt x="535979" y="4898"/>
                  <a:pt x="564448" y="4898"/>
                </a:cubicBezTo>
              </a:path>
            </a:pathLst>
          </a:custGeom>
          <a:ln w="76200">
            <a:tailEnd type="triangle" w="lg" len="lg"/>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ln w="76200" cmpd="sng">
                <a:solidFill>
                  <a:schemeClr val="tx1"/>
                </a:solidFill>
              </a:ln>
            </a:endParaRPr>
          </a:p>
        </p:txBody>
      </p:sp>
      <p:sp>
        <p:nvSpPr>
          <p:cNvPr id="10" name="Title 1"/>
          <p:cNvSpPr>
            <a:spLocks noGrp="1"/>
          </p:cNvSpPr>
          <p:nvPr>
            <p:ph type="title"/>
          </p:nvPr>
        </p:nvSpPr>
        <p:spPr>
          <a:xfrm>
            <a:off x="914400" y="289535"/>
            <a:ext cx="7315200" cy="1154097"/>
          </a:xfrm>
        </p:spPr>
        <p:txBody>
          <a:bodyPr/>
          <a:lstStyle/>
          <a:p>
            <a:r>
              <a:rPr lang="en-US" dirty="0" smtClean="0"/>
              <a:t>Analog Hacks</a:t>
            </a:r>
            <a:endParaRPr lang="en-US" dirty="0"/>
          </a:p>
        </p:txBody>
      </p:sp>
      <p:grpSp>
        <p:nvGrpSpPr>
          <p:cNvPr id="21" name="Group 20"/>
          <p:cNvGrpSpPr>
            <a:grpSpLocks noChangeAspect="1"/>
          </p:cNvGrpSpPr>
          <p:nvPr/>
        </p:nvGrpSpPr>
        <p:grpSpPr>
          <a:xfrm>
            <a:off x="5566163" y="2138171"/>
            <a:ext cx="3377786" cy="2250041"/>
            <a:chOff x="4048008" y="3210617"/>
            <a:chExt cx="4825408" cy="3214344"/>
          </a:xfrm>
        </p:grpSpPr>
        <p:pic>
          <p:nvPicPr>
            <p:cNvPr id="22" name="Picture 21"/>
            <p:cNvPicPr>
              <a:picLocks noChangeAspect="1"/>
            </p:cNvPicPr>
            <p:nvPr/>
          </p:nvPicPr>
          <p:blipFill>
            <a:blip r:embed="rId3"/>
            <a:stretch>
              <a:fillRect/>
            </a:stretch>
          </p:blipFill>
          <p:spPr>
            <a:xfrm>
              <a:off x="4048008" y="3210617"/>
              <a:ext cx="4825408" cy="3214344"/>
            </a:xfrm>
            <a:prstGeom prst="rect">
              <a:avLst/>
            </a:prstGeom>
          </p:spPr>
        </p:pic>
        <p:pic>
          <p:nvPicPr>
            <p:cNvPr id="23" name="Picture 22"/>
            <p:cNvPicPr>
              <a:picLocks noChangeAspect="1"/>
            </p:cNvPicPr>
            <p:nvPr/>
          </p:nvPicPr>
          <p:blipFill rotWithShape="1">
            <a:blip r:embed="rId4"/>
            <a:srcRect l="30982" t="31839" r="43048" b="31279"/>
            <a:stretch/>
          </p:blipFill>
          <p:spPr>
            <a:xfrm rot="16200000">
              <a:off x="7958774" y="3356682"/>
              <a:ext cx="901172" cy="791090"/>
            </a:xfrm>
            <a:prstGeom prst="rect">
              <a:avLst/>
            </a:prstGeom>
            <a:ln>
              <a:noFill/>
            </a:ln>
            <a:effectLst>
              <a:softEdge rad="112500"/>
            </a:effectLst>
          </p:spPr>
        </p:pic>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backgroundRemoval t="9934" b="95364" l="2846" r="98374"/>
                      </a14:imgEffect>
                    </a14:imgLayer>
                  </a14:imgProps>
                </a:ext>
              </a:extLst>
            </a:blip>
            <a:stretch>
              <a:fillRect/>
            </a:stretch>
          </p:blipFill>
          <p:spPr>
            <a:xfrm rot="16200000" flipH="1">
              <a:off x="3771851" y="4912432"/>
              <a:ext cx="1814843" cy="1113988"/>
            </a:xfrm>
            <a:prstGeom prst="rect">
              <a:avLst/>
            </a:prstGeom>
          </p:spPr>
        </p:pic>
        <p:pic>
          <p:nvPicPr>
            <p:cNvPr id="25" name="Picture 24"/>
            <p:cNvPicPr>
              <a:picLocks noChangeAspect="1"/>
            </p:cNvPicPr>
            <p:nvPr/>
          </p:nvPicPr>
          <p:blipFill rotWithShape="1">
            <a:blip r:embed="rId7"/>
            <a:srcRect l="39067" t="38171" r="35507" b="31002"/>
            <a:stretch/>
          </p:blipFill>
          <p:spPr>
            <a:xfrm>
              <a:off x="4122278" y="3301641"/>
              <a:ext cx="1113989" cy="899719"/>
            </a:xfrm>
            <a:prstGeom prst="rect">
              <a:avLst/>
            </a:prstGeom>
            <a:ln>
              <a:noFill/>
            </a:ln>
            <a:effectLst>
              <a:softEdge rad="112500"/>
            </a:effectLst>
          </p:spPr>
        </p:pic>
        <p:pic>
          <p:nvPicPr>
            <p:cNvPr id="26" name="Picture 25"/>
            <p:cNvPicPr>
              <a:picLocks noChangeAspect="1"/>
            </p:cNvPicPr>
            <p:nvPr/>
          </p:nvPicPr>
          <p:blipFill rotWithShape="1">
            <a:blip r:embed="rId8"/>
            <a:srcRect l="74870" t="34466" b="-1"/>
            <a:stretch/>
          </p:blipFill>
          <p:spPr>
            <a:xfrm>
              <a:off x="7966821" y="4562005"/>
              <a:ext cx="838084" cy="1748454"/>
            </a:xfrm>
            <a:prstGeom prst="rect">
              <a:avLst/>
            </a:prstGeom>
          </p:spPr>
        </p:pic>
      </p:grpSp>
      <p:sp>
        <p:nvSpPr>
          <p:cNvPr id="3" name="Date Placeholder 2"/>
          <p:cNvSpPr>
            <a:spLocks noGrp="1"/>
          </p:cNvSpPr>
          <p:nvPr>
            <p:ph type="dt" sz="half" idx="10"/>
          </p:nvPr>
        </p:nvSpPr>
        <p:spPr/>
        <p:txBody>
          <a:bodyPr/>
          <a:lstStyle/>
          <a:p>
            <a:r>
              <a:rPr lang="en-US" smtClean="0"/>
              <a:t>10/24/15</a:t>
            </a:r>
            <a:endParaRPr lang="en-US"/>
          </a:p>
        </p:txBody>
      </p:sp>
      <p:sp>
        <p:nvSpPr>
          <p:cNvPr id="11" name="Footer Placeholder 10"/>
          <p:cNvSpPr>
            <a:spLocks noGrp="1"/>
          </p:cNvSpPr>
          <p:nvPr>
            <p:ph type="ftr" sz="quarter" idx="11"/>
          </p:nvPr>
        </p:nvSpPr>
        <p:spPr/>
        <p:txBody>
          <a:bodyPr/>
          <a:lstStyle/>
          <a:p>
            <a:r>
              <a:rPr lang="en-US" smtClean="0"/>
              <a:t>Matthew Evans</a:t>
            </a:r>
            <a:endParaRPr lang="en-US"/>
          </a:p>
        </p:txBody>
      </p:sp>
      <p:sp>
        <p:nvSpPr>
          <p:cNvPr id="12" name="Slide Number Placeholder 11"/>
          <p:cNvSpPr>
            <a:spLocks noGrp="1"/>
          </p:cNvSpPr>
          <p:nvPr>
            <p:ph type="sldNum" sz="quarter" idx="12"/>
          </p:nvPr>
        </p:nvSpPr>
        <p:spPr/>
        <p:txBody>
          <a:bodyPr/>
          <a:lstStyle/>
          <a:p>
            <a:fld id="{83CAC060-8331-7047-9A01-42B2A5C365FA}" type="slidenum">
              <a:rPr lang="en-US" smtClean="0"/>
              <a:t>27</a:t>
            </a:fld>
            <a:endParaRPr lang="en-US"/>
          </a:p>
        </p:txBody>
      </p:sp>
    </p:spTree>
    <p:extLst>
      <p:ext uri="{BB962C8B-B14F-4D97-AF65-F5344CB8AC3E}">
        <p14:creationId xmlns:p14="http://schemas.microsoft.com/office/powerpoint/2010/main" val="69329861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VacuumIso"/>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8789" y="2470137"/>
            <a:ext cx="7538327" cy="3930716"/>
          </a:xfrm>
          <a:prstGeom prst="rect">
            <a:avLst/>
          </a:prstGeom>
          <a:noFill/>
          <a:ln w="9525">
            <a:noFill/>
            <a:miter lim="800000"/>
            <a:headEnd/>
            <a:tailEnd/>
          </a:ln>
        </p:spPr>
      </p:pic>
      <p:sp>
        <p:nvSpPr>
          <p:cNvPr id="5" name="TextBox 4"/>
          <p:cNvSpPr txBox="1"/>
          <p:nvPr/>
        </p:nvSpPr>
        <p:spPr>
          <a:xfrm>
            <a:off x="3097822" y="2100805"/>
            <a:ext cx="1759176" cy="369332"/>
          </a:xfrm>
          <a:prstGeom prst="rect">
            <a:avLst/>
          </a:prstGeom>
          <a:noFill/>
        </p:spPr>
        <p:txBody>
          <a:bodyPr wrap="square" rtlCol="0">
            <a:spAutoFit/>
          </a:bodyPr>
          <a:lstStyle/>
          <a:p>
            <a:r>
              <a:rPr lang="en-US" dirty="0" smtClean="0"/>
              <a:t>Interferometer</a:t>
            </a:r>
            <a:endParaRPr lang="en-US" dirty="0"/>
          </a:p>
        </p:txBody>
      </p:sp>
      <p:sp>
        <p:nvSpPr>
          <p:cNvPr id="6" name="Striped Right Arrow 5"/>
          <p:cNvSpPr/>
          <p:nvPr/>
        </p:nvSpPr>
        <p:spPr>
          <a:xfrm>
            <a:off x="7060716" y="4907401"/>
            <a:ext cx="1994108" cy="445624"/>
          </a:xfrm>
          <a:prstGeom prst="strip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Chord 6"/>
          <p:cNvSpPr/>
          <p:nvPr/>
        </p:nvSpPr>
        <p:spPr>
          <a:xfrm rot="13235082">
            <a:off x="5556102" y="5674357"/>
            <a:ext cx="818489" cy="454560"/>
          </a:xfrm>
          <a:prstGeom prst="chord">
            <a:avLst>
              <a:gd name="adj1" fmla="val 5212462"/>
              <a:gd name="adj2" fmla="val 16200000"/>
            </a:avLst>
          </a:prstGeom>
          <a:gradFill>
            <a:gsLst>
              <a:gs pos="0">
                <a:schemeClr val="accent2">
                  <a:tint val="96000"/>
                  <a:satMod val="130000"/>
                  <a:lumMod val="114000"/>
                </a:schemeClr>
              </a:gs>
              <a:gs pos="60000">
                <a:schemeClr val="tx2">
                  <a:lumMod val="75000"/>
                </a:schemeClr>
              </a:gs>
              <a:gs pos="100000">
                <a:schemeClr val="bg2"/>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8" name="Striped Right Arrow 7"/>
          <p:cNvSpPr/>
          <p:nvPr/>
        </p:nvSpPr>
        <p:spPr>
          <a:xfrm rot="1835827">
            <a:off x="4608137" y="5254369"/>
            <a:ext cx="1282134" cy="445624"/>
          </a:xfrm>
          <a:prstGeom prst="stripedRightArrow">
            <a:avLst/>
          </a:prstGeom>
          <a:gradFill>
            <a:gsLst>
              <a:gs pos="0">
                <a:srgbClr val="FF0000">
                  <a:alpha val="20000"/>
                </a:srgbClr>
              </a:gs>
              <a:gs pos="60000">
                <a:srgbClr val="FF0000">
                  <a:alpha val="70000"/>
                </a:srgbClr>
              </a:gs>
              <a:gs pos="100000">
                <a:srgbClr val="FF0000"/>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Freeform 8"/>
          <p:cNvSpPr/>
          <p:nvPr/>
        </p:nvSpPr>
        <p:spPr>
          <a:xfrm>
            <a:off x="6243790" y="5130213"/>
            <a:ext cx="929856" cy="1033750"/>
          </a:xfrm>
          <a:custGeom>
            <a:avLst/>
            <a:gdLst>
              <a:gd name="connsiteX0" fmla="*/ 34470 w 435507"/>
              <a:gd name="connsiteY0" fmla="*/ 631768 h 643848"/>
              <a:gd name="connsiteX1" fmla="*/ 197856 w 435507"/>
              <a:gd name="connsiteY1" fmla="*/ 616914 h 643848"/>
              <a:gd name="connsiteX2" fmla="*/ 413227 w 435507"/>
              <a:gd name="connsiteY2" fmla="*/ 394101 h 643848"/>
              <a:gd name="connsiteX3" fmla="*/ 4764 w 435507"/>
              <a:gd name="connsiteY3" fmla="*/ 304975 h 643848"/>
              <a:gd name="connsiteX4" fmla="*/ 205282 w 435507"/>
              <a:gd name="connsiteY4" fmla="*/ 15318 h 643848"/>
              <a:gd name="connsiteX5" fmla="*/ 435507 w 435507"/>
              <a:gd name="connsiteY5" fmla="*/ 37600 h 643848"/>
              <a:gd name="connsiteX0" fmla="*/ 35219 w 599667"/>
              <a:gd name="connsiteY0" fmla="*/ 622533 h 634613"/>
              <a:gd name="connsiteX1" fmla="*/ 198605 w 599667"/>
              <a:gd name="connsiteY1" fmla="*/ 607679 h 634613"/>
              <a:gd name="connsiteX2" fmla="*/ 413976 w 599667"/>
              <a:gd name="connsiteY2" fmla="*/ 384866 h 634613"/>
              <a:gd name="connsiteX3" fmla="*/ 5513 w 599667"/>
              <a:gd name="connsiteY3" fmla="*/ 295740 h 634613"/>
              <a:gd name="connsiteX4" fmla="*/ 206031 w 599667"/>
              <a:gd name="connsiteY4" fmla="*/ 6083 h 634613"/>
              <a:gd name="connsiteX5" fmla="*/ 599667 w 599667"/>
              <a:gd name="connsiteY5" fmla="*/ 91731 h 634613"/>
              <a:gd name="connsiteX0" fmla="*/ 38012 w 602460"/>
              <a:gd name="connsiteY0" fmla="*/ 530802 h 542882"/>
              <a:gd name="connsiteX1" fmla="*/ 201398 w 602460"/>
              <a:gd name="connsiteY1" fmla="*/ 515948 h 542882"/>
              <a:gd name="connsiteX2" fmla="*/ 416769 w 602460"/>
              <a:gd name="connsiteY2" fmla="*/ 293135 h 542882"/>
              <a:gd name="connsiteX3" fmla="*/ 8306 w 602460"/>
              <a:gd name="connsiteY3" fmla="*/ 204009 h 542882"/>
              <a:gd name="connsiteX4" fmla="*/ 178185 w 602460"/>
              <a:gd name="connsiteY4" fmla="*/ 34749 h 542882"/>
              <a:gd name="connsiteX5" fmla="*/ 602460 w 602460"/>
              <a:gd name="connsiteY5" fmla="*/ 0 h 542882"/>
              <a:gd name="connsiteX0" fmla="*/ -1 w 564447"/>
              <a:gd name="connsiteY0" fmla="*/ 530802 h 542882"/>
              <a:gd name="connsiteX1" fmla="*/ 163385 w 564447"/>
              <a:gd name="connsiteY1" fmla="*/ 515948 h 542882"/>
              <a:gd name="connsiteX2" fmla="*/ 378756 w 564447"/>
              <a:gd name="connsiteY2" fmla="*/ 293135 h 542882"/>
              <a:gd name="connsiteX3" fmla="*/ 133704 w 564447"/>
              <a:gd name="connsiteY3" fmla="*/ 204009 h 542882"/>
              <a:gd name="connsiteX4" fmla="*/ 140172 w 564447"/>
              <a:gd name="connsiteY4" fmla="*/ 34749 h 542882"/>
              <a:gd name="connsiteX5" fmla="*/ 564447 w 564447"/>
              <a:gd name="connsiteY5" fmla="*/ 0 h 542882"/>
              <a:gd name="connsiteX0" fmla="*/ 0 w 564448"/>
              <a:gd name="connsiteY0" fmla="*/ 530802 h 538987"/>
              <a:gd name="connsiteX1" fmla="*/ 163386 w 564448"/>
              <a:gd name="connsiteY1" fmla="*/ 515948 h 538987"/>
              <a:gd name="connsiteX2" fmla="*/ 378757 w 564448"/>
              <a:gd name="connsiteY2" fmla="*/ 362838 h 538987"/>
              <a:gd name="connsiteX3" fmla="*/ 133705 w 564448"/>
              <a:gd name="connsiteY3" fmla="*/ 204009 h 538987"/>
              <a:gd name="connsiteX4" fmla="*/ 140173 w 564448"/>
              <a:gd name="connsiteY4" fmla="*/ 34749 h 538987"/>
              <a:gd name="connsiteX5" fmla="*/ 564448 w 564448"/>
              <a:gd name="connsiteY5" fmla="*/ 0 h 538987"/>
              <a:gd name="connsiteX0" fmla="*/ 0 w 564448"/>
              <a:gd name="connsiteY0" fmla="*/ 530802 h 538987"/>
              <a:gd name="connsiteX1" fmla="*/ 234878 w 564448"/>
              <a:gd name="connsiteY1" fmla="*/ 515948 h 538987"/>
              <a:gd name="connsiteX2" fmla="*/ 378757 w 564448"/>
              <a:gd name="connsiteY2" fmla="*/ 362838 h 538987"/>
              <a:gd name="connsiteX3" fmla="*/ 133705 w 564448"/>
              <a:gd name="connsiteY3" fmla="*/ 204009 h 538987"/>
              <a:gd name="connsiteX4" fmla="*/ 140173 w 564448"/>
              <a:gd name="connsiteY4" fmla="*/ 34749 h 538987"/>
              <a:gd name="connsiteX5" fmla="*/ 564448 w 564448"/>
              <a:gd name="connsiteY5" fmla="*/ 0 h 538987"/>
              <a:gd name="connsiteX0" fmla="*/ 0 w 564448"/>
              <a:gd name="connsiteY0" fmla="*/ 535700 h 543885"/>
              <a:gd name="connsiteX1" fmla="*/ 234878 w 564448"/>
              <a:gd name="connsiteY1" fmla="*/ 520846 h 543885"/>
              <a:gd name="connsiteX2" fmla="*/ 378757 w 564448"/>
              <a:gd name="connsiteY2" fmla="*/ 367736 h 543885"/>
              <a:gd name="connsiteX3" fmla="*/ 133705 w 564448"/>
              <a:gd name="connsiteY3" fmla="*/ 208907 h 543885"/>
              <a:gd name="connsiteX4" fmla="*/ 232093 w 564448"/>
              <a:gd name="connsiteY4" fmla="*/ 20637 h 543885"/>
              <a:gd name="connsiteX5" fmla="*/ 564448 w 564448"/>
              <a:gd name="connsiteY5" fmla="*/ 4898 h 54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448" h="543885">
                <a:moveTo>
                  <a:pt x="0" y="535700"/>
                </a:moveTo>
                <a:cubicBezTo>
                  <a:pt x="50130" y="548078"/>
                  <a:pt x="171752" y="548840"/>
                  <a:pt x="234878" y="520846"/>
                </a:cubicBezTo>
                <a:cubicBezTo>
                  <a:pt x="298004" y="492852"/>
                  <a:pt x="395619" y="419726"/>
                  <a:pt x="378757" y="367736"/>
                </a:cubicBezTo>
                <a:cubicBezTo>
                  <a:pt x="361895" y="315746"/>
                  <a:pt x="158149" y="266757"/>
                  <a:pt x="133705" y="208907"/>
                </a:cubicBezTo>
                <a:cubicBezTo>
                  <a:pt x="109261" y="151057"/>
                  <a:pt x="160303" y="54638"/>
                  <a:pt x="232093" y="20637"/>
                </a:cubicBezTo>
                <a:cubicBezTo>
                  <a:pt x="303883" y="-13364"/>
                  <a:pt x="535979" y="4898"/>
                  <a:pt x="564448" y="4898"/>
                </a:cubicBezTo>
              </a:path>
            </a:pathLst>
          </a:custGeom>
          <a:ln w="76200">
            <a:tailEnd type="triangle" w="lg" len="lg"/>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ln w="76200" cmpd="sng">
                <a:solidFill>
                  <a:schemeClr val="tx1"/>
                </a:solidFill>
              </a:ln>
            </a:endParaRPr>
          </a:p>
        </p:txBody>
      </p:sp>
      <p:sp>
        <p:nvSpPr>
          <p:cNvPr id="10" name="Title 1"/>
          <p:cNvSpPr>
            <a:spLocks noGrp="1"/>
          </p:cNvSpPr>
          <p:nvPr>
            <p:ph type="title"/>
          </p:nvPr>
        </p:nvSpPr>
        <p:spPr>
          <a:xfrm>
            <a:off x="914400" y="289535"/>
            <a:ext cx="7315200" cy="1154097"/>
          </a:xfrm>
        </p:spPr>
        <p:txBody>
          <a:bodyPr/>
          <a:lstStyle/>
          <a:p>
            <a:r>
              <a:rPr lang="en-US" dirty="0" smtClean="0"/>
              <a:t>Analog Hacks</a:t>
            </a:r>
            <a:endParaRPr lang="en-US" dirty="0"/>
          </a:p>
        </p:txBody>
      </p:sp>
      <p:sp>
        <p:nvSpPr>
          <p:cNvPr id="21" name="TextBox 20"/>
          <p:cNvSpPr txBox="1"/>
          <p:nvPr/>
        </p:nvSpPr>
        <p:spPr>
          <a:xfrm>
            <a:off x="176579" y="2625215"/>
            <a:ext cx="4249673" cy="2800766"/>
          </a:xfrm>
          <a:prstGeom prst="rect">
            <a:avLst/>
          </a:prstGeom>
          <a:solidFill>
            <a:schemeClr val="tx2">
              <a:lumMod val="40000"/>
              <a:lumOff val="60000"/>
            </a:schemeClr>
          </a:solidFill>
          <a:ln>
            <a:solidFill>
              <a:schemeClr val="tx2"/>
            </a:solidFill>
          </a:ln>
        </p:spPr>
        <p:txBody>
          <a:bodyPr wrap="square" rtlCol="0">
            <a:spAutoFit/>
          </a:bodyPr>
          <a:lstStyle/>
          <a:p>
            <a:r>
              <a:rPr lang="en-US" sz="1600" dirty="0" smtClean="0">
                <a:solidFill>
                  <a:schemeClr val="accent2">
                    <a:lumMod val="50000"/>
                  </a:schemeClr>
                </a:solidFill>
              </a:rPr>
              <a:t>Analog Hack Requirements:</a:t>
            </a:r>
          </a:p>
          <a:p>
            <a:pPr marL="342900" indent="-342900">
              <a:buAutoNum type="arabicParenR"/>
            </a:pPr>
            <a:r>
              <a:rPr lang="en-US" sz="1600" dirty="0" smtClean="0">
                <a:solidFill>
                  <a:schemeClr val="accent2">
                    <a:lumMod val="50000"/>
                  </a:schemeClr>
                </a:solidFill>
              </a:rPr>
              <a:t>free access to VEAs at both sites</a:t>
            </a:r>
          </a:p>
          <a:p>
            <a:pPr marL="342900" indent="-342900">
              <a:buAutoNum type="arabicParenR"/>
            </a:pPr>
            <a:r>
              <a:rPr lang="en-US" sz="1600" dirty="0" smtClean="0">
                <a:solidFill>
                  <a:schemeClr val="accent2">
                    <a:lumMod val="50000"/>
                  </a:schemeClr>
                </a:solidFill>
              </a:rPr>
              <a:t>in-depth knowledge of the interferometer electronics (e.g., schematics)</a:t>
            </a:r>
          </a:p>
          <a:p>
            <a:pPr marL="342900" indent="-342900">
              <a:buAutoNum type="arabicParenR"/>
            </a:pPr>
            <a:r>
              <a:rPr lang="en-US" sz="1600" dirty="0" smtClean="0">
                <a:solidFill>
                  <a:schemeClr val="accent2">
                    <a:lumMod val="50000"/>
                  </a:schemeClr>
                </a:solidFill>
              </a:rPr>
              <a:t>sufficient understanding of electronics and/or mechanical systems to invert the DARM coupling</a:t>
            </a:r>
          </a:p>
          <a:p>
            <a:pPr marL="342900" indent="-342900">
              <a:buAutoNum type="arabicParenR"/>
            </a:pPr>
            <a:r>
              <a:rPr lang="en-US" sz="1600" dirty="0" smtClean="0">
                <a:solidFill>
                  <a:schemeClr val="accent2">
                    <a:lumMod val="50000"/>
                  </a:schemeClr>
                </a:solidFill>
              </a:rPr>
              <a:t>programmable injection devices with millisecond absolute timing resolution</a:t>
            </a:r>
          </a:p>
          <a:p>
            <a:pPr marL="342900" indent="-342900">
              <a:buAutoNum type="arabicParenR"/>
            </a:pPr>
            <a:r>
              <a:rPr lang="en-US" sz="1600" dirty="0" smtClean="0">
                <a:solidFill>
                  <a:schemeClr val="accent2">
                    <a:lumMod val="50000"/>
                  </a:schemeClr>
                </a:solidFill>
              </a:rPr>
              <a:t>production and filtering of time-domain CBC waveforms</a:t>
            </a:r>
            <a:endParaRPr lang="en-US" sz="1600" dirty="0">
              <a:solidFill>
                <a:schemeClr val="accent2">
                  <a:lumMod val="50000"/>
                </a:schemeClr>
              </a:solidFill>
            </a:endParaRPr>
          </a:p>
        </p:txBody>
      </p:sp>
      <p:grpSp>
        <p:nvGrpSpPr>
          <p:cNvPr id="22" name="Group 21"/>
          <p:cNvGrpSpPr>
            <a:grpSpLocks noChangeAspect="1"/>
          </p:cNvGrpSpPr>
          <p:nvPr/>
        </p:nvGrpSpPr>
        <p:grpSpPr>
          <a:xfrm>
            <a:off x="5566163" y="2138171"/>
            <a:ext cx="3377786" cy="2250041"/>
            <a:chOff x="4048008" y="3210617"/>
            <a:chExt cx="4825408" cy="3214344"/>
          </a:xfrm>
        </p:grpSpPr>
        <p:pic>
          <p:nvPicPr>
            <p:cNvPr id="23" name="Picture 22"/>
            <p:cNvPicPr>
              <a:picLocks noChangeAspect="1"/>
            </p:cNvPicPr>
            <p:nvPr/>
          </p:nvPicPr>
          <p:blipFill>
            <a:blip r:embed="rId3"/>
            <a:stretch>
              <a:fillRect/>
            </a:stretch>
          </p:blipFill>
          <p:spPr>
            <a:xfrm>
              <a:off x="4048008" y="3210617"/>
              <a:ext cx="4825408" cy="3214344"/>
            </a:xfrm>
            <a:prstGeom prst="rect">
              <a:avLst/>
            </a:prstGeom>
          </p:spPr>
        </p:pic>
        <p:pic>
          <p:nvPicPr>
            <p:cNvPr id="24" name="Picture 23"/>
            <p:cNvPicPr>
              <a:picLocks noChangeAspect="1"/>
            </p:cNvPicPr>
            <p:nvPr/>
          </p:nvPicPr>
          <p:blipFill rotWithShape="1">
            <a:blip r:embed="rId4"/>
            <a:srcRect l="30982" t="31839" r="43048" b="31279"/>
            <a:stretch/>
          </p:blipFill>
          <p:spPr>
            <a:xfrm rot="16200000">
              <a:off x="7958774" y="3356682"/>
              <a:ext cx="901172" cy="791090"/>
            </a:xfrm>
            <a:prstGeom prst="rect">
              <a:avLst/>
            </a:prstGeom>
            <a:ln>
              <a:noFill/>
            </a:ln>
            <a:effectLst>
              <a:softEdge rad="112500"/>
            </a:effectLst>
          </p:spPr>
        </p:pic>
        <p:pic>
          <p:nvPicPr>
            <p:cNvPr id="25" name="Picture 24"/>
            <p:cNvPicPr>
              <a:picLocks noChangeAspect="1"/>
            </p:cNvPicPr>
            <p:nvPr/>
          </p:nvPicPr>
          <p:blipFill>
            <a:blip r:embed="rId5">
              <a:extLst>
                <a:ext uri="{BEBA8EAE-BF5A-486C-A8C5-ECC9F3942E4B}">
                  <a14:imgProps xmlns:a14="http://schemas.microsoft.com/office/drawing/2010/main">
                    <a14:imgLayer r:embed="rId6">
                      <a14:imgEffect>
                        <a14:backgroundRemoval t="9934" b="95364" l="2846" r="98374"/>
                      </a14:imgEffect>
                    </a14:imgLayer>
                  </a14:imgProps>
                </a:ext>
              </a:extLst>
            </a:blip>
            <a:stretch>
              <a:fillRect/>
            </a:stretch>
          </p:blipFill>
          <p:spPr>
            <a:xfrm rot="16200000" flipH="1">
              <a:off x="3771851" y="4912432"/>
              <a:ext cx="1814843" cy="1113988"/>
            </a:xfrm>
            <a:prstGeom prst="rect">
              <a:avLst/>
            </a:prstGeom>
          </p:spPr>
        </p:pic>
        <p:pic>
          <p:nvPicPr>
            <p:cNvPr id="26" name="Picture 25"/>
            <p:cNvPicPr>
              <a:picLocks noChangeAspect="1"/>
            </p:cNvPicPr>
            <p:nvPr/>
          </p:nvPicPr>
          <p:blipFill rotWithShape="1">
            <a:blip r:embed="rId7"/>
            <a:srcRect l="39067" t="38171" r="35507" b="31002"/>
            <a:stretch/>
          </p:blipFill>
          <p:spPr>
            <a:xfrm>
              <a:off x="4122278" y="3301641"/>
              <a:ext cx="1113989" cy="899719"/>
            </a:xfrm>
            <a:prstGeom prst="rect">
              <a:avLst/>
            </a:prstGeom>
            <a:ln>
              <a:noFill/>
            </a:ln>
            <a:effectLst>
              <a:softEdge rad="112500"/>
            </a:effectLst>
          </p:spPr>
        </p:pic>
        <p:pic>
          <p:nvPicPr>
            <p:cNvPr id="27" name="Picture 26"/>
            <p:cNvPicPr>
              <a:picLocks noChangeAspect="1"/>
            </p:cNvPicPr>
            <p:nvPr/>
          </p:nvPicPr>
          <p:blipFill rotWithShape="1">
            <a:blip r:embed="rId8"/>
            <a:srcRect l="74870" t="34466" b="-1"/>
            <a:stretch/>
          </p:blipFill>
          <p:spPr>
            <a:xfrm>
              <a:off x="7966821" y="4562005"/>
              <a:ext cx="838084" cy="1748454"/>
            </a:xfrm>
            <a:prstGeom prst="rect">
              <a:avLst/>
            </a:prstGeom>
          </p:spPr>
        </p:pic>
      </p:grpSp>
      <p:sp>
        <p:nvSpPr>
          <p:cNvPr id="2" name="Date Placeholder 1"/>
          <p:cNvSpPr>
            <a:spLocks noGrp="1"/>
          </p:cNvSpPr>
          <p:nvPr>
            <p:ph type="dt" sz="half" idx="10"/>
          </p:nvPr>
        </p:nvSpPr>
        <p:spPr/>
        <p:txBody>
          <a:bodyPr/>
          <a:lstStyle/>
          <a:p>
            <a:r>
              <a:rPr lang="en-US" smtClean="0"/>
              <a:t>10/24/15</a:t>
            </a:r>
            <a:endParaRPr lang="en-US"/>
          </a:p>
        </p:txBody>
      </p:sp>
      <p:sp>
        <p:nvSpPr>
          <p:cNvPr id="3" name="Footer Placeholder 2"/>
          <p:cNvSpPr>
            <a:spLocks noGrp="1"/>
          </p:cNvSpPr>
          <p:nvPr>
            <p:ph type="ftr" sz="quarter" idx="11"/>
          </p:nvPr>
        </p:nvSpPr>
        <p:spPr/>
        <p:txBody>
          <a:bodyPr/>
          <a:lstStyle/>
          <a:p>
            <a:r>
              <a:rPr lang="en-US" smtClean="0"/>
              <a:t>Matthew Evans</a:t>
            </a:r>
            <a:endParaRPr lang="en-US"/>
          </a:p>
        </p:txBody>
      </p:sp>
      <p:sp>
        <p:nvSpPr>
          <p:cNvPr id="11" name="Slide Number Placeholder 10"/>
          <p:cNvSpPr>
            <a:spLocks noGrp="1"/>
          </p:cNvSpPr>
          <p:nvPr>
            <p:ph type="sldNum" sz="quarter" idx="12"/>
          </p:nvPr>
        </p:nvSpPr>
        <p:spPr/>
        <p:txBody>
          <a:bodyPr/>
          <a:lstStyle/>
          <a:p>
            <a:fld id="{83CAC060-8331-7047-9A01-42B2A5C365FA}" type="slidenum">
              <a:rPr lang="en-US" smtClean="0"/>
              <a:t>28</a:t>
            </a:fld>
            <a:endParaRPr lang="en-US"/>
          </a:p>
        </p:txBody>
      </p:sp>
    </p:spTree>
    <p:extLst>
      <p:ext uri="{BB962C8B-B14F-4D97-AF65-F5344CB8AC3E}">
        <p14:creationId xmlns:p14="http://schemas.microsoft.com/office/powerpoint/2010/main" val="130447133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VacuumIso"/>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8789" y="2470137"/>
            <a:ext cx="7538327" cy="3930716"/>
          </a:xfrm>
          <a:prstGeom prst="rect">
            <a:avLst/>
          </a:prstGeom>
          <a:noFill/>
          <a:ln w="9525">
            <a:noFill/>
            <a:miter lim="800000"/>
            <a:headEnd/>
            <a:tailEnd/>
          </a:ln>
        </p:spPr>
      </p:pic>
      <p:sp>
        <p:nvSpPr>
          <p:cNvPr id="5" name="TextBox 4"/>
          <p:cNvSpPr txBox="1"/>
          <p:nvPr/>
        </p:nvSpPr>
        <p:spPr>
          <a:xfrm>
            <a:off x="3097822" y="2100805"/>
            <a:ext cx="1759176" cy="369332"/>
          </a:xfrm>
          <a:prstGeom prst="rect">
            <a:avLst/>
          </a:prstGeom>
          <a:noFill/>
        </p:spPr>
        <p:txBody>
          <a:bodyPr wrap="square" rtlCol="0">
            <a:spAutoFit/>
          </a:bodyPr>
          <a:lstStyle/>
          <a:p>
            <a:r>
              <a:rPr lang="en-US" dirty="0" smtClean="0"/>
              <a:t>Interferometer</a:t>
            </a:r>
            <a:endParaRPr lang="en-US" dirty="0"/>
          </a:p>
        </p:txBody>
      </p:sp>
      <p:sp>
        <p:nvSpPr>
          <p:cNvPr id="6" name="Striped Right Arrow 5"/>
          <p:cNvSpPr/>
          <p:nvPr/>
        </p:nvSpPr>
        <p:spPr>
          <a:xfrm>
            <a:off x="7060716" y="4907401"/>
            <a:ext cx="1994108" cy="445624"/>
          </a:xfrm>
          <a:prstGeom prst="strip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Chord 6"/>
          <p:cNvSpPr/>
          <p:nvPr/>
        </p:nvSpPr>
        <p:spPr>
          <a:xfrm rot="13235082">
            <a:off x="5556102" y="5674357"/>
            <a:ext cx="818489" cy="454560"/>
          </a:xfrm>
          <a:prstGeom prst="chord">
            <a:avLst>
              <a:gd name="adj1" fmla="val 5212462"/>
              <a:gd name="adj2" fmla="val 16200000"/>
            </a:avLst>
          </a:prstGeom>
          <a:gradFill>
            <a:gsLst>
              <a:gs pos="0">
                <a:schemeClr val="accent2">
                  <a:tint val="96000"/>
                  <a:satMod val="130000"/>
                  <a:lumMod val="114000"/>
                </a:schemeClr>
              </a:gs>
              <a:gs pos="60000">
                <a:schemeClr val="tx2">
                  <a:lumMod val="75000"/>
                </a:schemeClr>
              </a:gs>
              <a:gs pos="100000">
                <a:schemeClr val="bg2"/>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8" name="Striped Right Arrow 7"/>
          <p:cNvSpPr/>
          <p:nvPr/>
        </p:nvSpPr>
        <p:spPr>
          <a:xfrm rot="1835827">
            <a:off x="4608137" y="5254369"/>
            <a:ext cx="1282134" cy="445624"/>
          </a:xfrm>
          <a:prstGeom prst="stripedRightArrow">
            <a:avLst/>
          </a:prstGeom>
          <a:gradFill>
            <a:gsLst>
              <a:gs pos="0">
                <a:srgbClr val="FF0000">
                  <a:alpha val="20000"/>
                </a:srgbClr>
              </a:gs>
              <a:gs pos="60000">
                <a:srgbClr val="FF0000">
                  <a:alpha val="70000"/>
                </a:srgbClr>
              </a:gs>
              <a:gs pos="100000">
                <a:srgbClr val="FF0000"/>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Freeform 8"/>
          <p:cNvSpPr/>
          <p:nvPr/>
        </p:nvSpPr>
        <p:spPr>
          <a:xfrm>
            <a:off x="6243790" y="5130213"/>
            <a:ext cx="929856" cy="1033750"/>
          </a:xfrm>
          <a:custGeom>
            <a:avLst/>
            <a:gdLst>
              <a:gd name="connsiteX0" fmla="*/ 34470 w 435507"/>
              <a:gd name="connsiteY0" fmla="*/ 631768 h 643848"/>
              <a:gd name="connsiteX1" fmla="*/ 197856 w 435507"/>
              <a:gd name="connsiteY1" fmla="*/ 616914 h 643848"/>
              <a:gd name="connsiteX2" fmla="*/ 413227 w 435507"/>
              <a:gd name="connsiteY2" fmla="*/ 394101 h 643848"/>
              <a:gd name="connsiteX3" fmla="*/ 4764 w 435507"/>
              <a:gd name="connsiteY3" fmla="*/ 304975 h 643848"/>
              <a:gd name="connsiteX4" fmla="*/ 205282 w 435507"/>
              <a:gd name="connsiteY4" fmla="*/ 15318 h 643848"/>
              <a:gd name="connsiteX5" fmla="*/ 435507 w 435507"/>
              <a:gd name="connsiteY5" fmla="*/ 37600 h 643848"/>
              <a:gd name="connsiteX0" fmla="*/ 35219 w 599667"/>
              <a:gd name="connsiteY0" fmla="*/ 622533 h 634613"/>
              <a:gd name="connsiteX1" fmla="*/ 198605 w 599667"/>
              <a:gd name="connsiteY1" fmla="*/ 607679 h 634613"/>
              <a:gd name="connsiteX2" fmla="*/ 413976 w 599667"/>
              <a:gd name="connsiteY2" fmla="*/ 384866 h 634613"/>
              <a:gd name="connsiteX3" fmla="*/ 5513 w 599667"/>
              <a:gd name="connsiteY3" fmla="*/ 295740 h 634613"/>
              <a:gd name="connsiteX4" fmla="*/ 206031 w 599667"/>
              <a:gd name="connsiteY4" fmla="*/ 6083 h 634613"/>
              <a:gd name="connsiteX5" fmla="*/ 599667 w 599667"/>
              <a:gd name="connsiteY5" fmla="*/ 91731 h 634613"/>
              <a:gd name="connsiteX0" fmla="*/ 38012 w 602460"/>
              <a:gd name="connsiteY0" fmla="*/ 530802 h 542882"/>
              <a:gd name="connsiteX1" fmla="*/ 201398 w 602460"/>
              <a:gd name="connsiteY1" fmla="*/ 515948 h 542882"/>
              <a:gd name="connsiteX2" fmla="*/ 416769 w 602460"/>
              <a:gd name="connsiteY2" fmla="*/ 293135 h 542882"/>
              <a:gd name="connsiteX3" fmla="*/ 8306 w 602460"/>
              <a:gd name="connsiteY3" fmla="*/ 204009 h 542882"/>
              <a:gd name="connsiteX4" fmla="*/ 178185 w 602460"/>
              <a:gd name="connsiteY4" fmla="*/ 34749 h 542882"/>
              <a:gd name="connsiteX5" fmla="*/ 602460 w 602460"/>
              <a:gd name="connsiteY5" fmla="*/ 0 h 542882"/>
              <a:gd name="connsiteX0" fmla="*/ -1 w 564447"/>
              <a:gd name="connsiteY0" fmla="*/ 530802 h 542882"/>
              <a:gd name="connsiteX1" fmla="*/ 163385 w 564447"/>
              <a:gd name="connsiteY1" fmla="*/ 515948 h 542882"/>
              <a:gd name="connsiteX2" fmla="*/ 378756 w 564447"/>
              <a:gd name="connsiteY2" fmla="*/ 293135 h 542882"/>
              <a:gd name="connsiteX3" fmla="*/ 133704 w 564447"/>
              <a:gd name="connsiteY3" fmla="*/ 204009 h 542882"/>
              <a:gd name="connsiteX4" fmla="*/ 140172 w 564447"/>
              <a:gd name="connsiteY4" fmla="*/ 34749 h 542882"/>
              <a:gd name="connsiteX5" fmla="*/ 564447 w 564447"/>
              <a:gd name="connsiteY5" fmla="*/ 0 h 542882"/>
              <a:gd name="connsiteX0" fmla="*/ 0 w 564448"/>
              <a:gd name="connsiteY0" fmla="*/ 530802 h 538987"/>
              <a:gd name="connsiteX1" fmla="*/ 163386 w 564448"/>
              <a:gd name="connsiteY1" fmla="*/ 515948 h 538987"/>
              <a:gd name="connsiteX2" fmla="*/ 378757 w 564448"/>
              <a:gd name="connsiteY2" fmla="*/ 362838 h 538987"/>
              <a:gd name="connsiteX3" fmla="*/ 133705 w 564448"/>
              <a:gd name="connsiteY3" fmla="*/ 204009 h 538987"/>
              <a:gd name="connsiteX4" fmla="*/ 140173 w 564448"/>
              <a:gd name="connsiteY4" fmla="*/ 34749 h 538987"/>
              <a:gd name="connsiteX5" fmla="*/ 564448 w 564448"/>
              <a:gd name="connsiteY5" fmla="*/ 0 h 538987"/>
              <a:gd name="connsiteX0" fmla="*/ 0 w 564448"/>
              <a:gd name="connsiteY0" fmla="*/ 530802 h 538987"/>
              <a:gd name="connsiteX1" fmla="*/ 234878 w 564448"/>
              <a:gd name="connsiteY1" fmla="*/ 515948 h 538987"/>
              <a:gd name="connsiteX2" fmla="*/ 378757 w 564448"/>
              <a:gd name="connsiteY2" fmla="*/ 362838 h 538987"/>
              <a:gd name="connsiteX3" fmla="*/ 133705 w 564448"/>
              <a:gd name="connsiteY3" fmla="*/ 204009 h 538987"/>
              <a:gd name="connsiteX4" fmla="*/ 140173 w 564448"/>
              <a:gd name="connsiteY4" fmla="*/ 34749 h 538987"/>
              <a:gd name="connsiteX5" fmla="*/ 564448 w 564448"/>
              <a:gd name="connsiteY5" fmla="*/ 0 h 538987"/>
              <a:gd name="connsiteX0" fmla="*/ 0 w 564448"/>
              <a:gd name="connsiteY0" fmla="*/ 535700 h 543885"/>
              <a:gd name="connsiteX1" fmla="*/ 234878 w 564448"/>
              <a:gd name="connsiteY1" fmla="*/ 520846 h 543885"/>
              <a:gd name="connsiteX2" fmla="*/ 378757 w 564448"/>
              <a:gd name="connsiteY2" fmla="*/ 367736 h 543885"/>
              <a:gd name="connsiteX3" fmla="*/ 133705 w 564448"/>
              <a:gd name="connsiteY3" fmla="*/ 208907 h 543885"/>
              <a:gd name="connsiteX4" fmla="*/ 232093 w 564448"/>
              <a:gd name="connsiteY4" fmla="*/ 20637 h 543885"/>
              <a:gd name="connsiteX5" fmla="*/ 564448 w 564448"/>
              <a:gd name="connsiteY5" fmla="*/ 4898 h 54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448" h="543885">
                <a:moveTo>
                  <a:pt x="0" y="535700"/>
                </a:moveTo>
                <a:cubicBezTo>
                  <a:pt x="50130" y="548078"/>
                  <a:pt x="171752" y="548840"/>
                  <a:pt x="234878" y="520846"/>
                </a:cubicBezTo>
                <a:cubicBezTo>
                  <a:pt x="298004" y="492852"/>
                  <a:pt x="395619" y="419726"/>
                  <a:pt x="378757" y="367736"/>
                </a:cubicBezTo>
                <a:cubicBezTo>
                  <a:pt x="361895" y="315746"/>
                  <a:pt x="158149" y="266757"/>
                  <a:pt x="133705" y="208907"/>
                </a:cubicBezTo>
                <a:cubicBezTo>
                  <a:pt x="109261" y="151057"/>
                  <a:pt x="160303" y="54638"/>
                  <a:pt x="232093" y="20637"/>
                </a:cubicBezTo>
                <a:cubicBezTo>
                  <a:pt x="303883" y="-13364"/>
                  <a:pt x="535979" y="4898"/>
                  <a:pt x="564448" y="4898"/>
                </a:cubicBezTo>
              </a:path>
            </a:pathLst>
          </a:custGeom>
          <a:ln w="76200">
            <a:tailEnd type="triangle" w="lg" len="lg"/>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ln w="76200" cmpd="sng">
                <a:solidFill>
                  <a:schemeClr val="tx1"/>
                </a:solidFill>
              </a:ln>
            </a:endParaRPr>
          </a:p>
        </p:txBody>
      </p:sp>
      <p:sp>
        <p:nvSpPr>
          <p:cNvPr id="10" name="Title 1"/>
          <p:cNvSpPr>
            <a:spLocks noGrp="1"/>
          </p:cNvSpPr>
          <p:nvPr>
            <p:ph type="title"/>
          </p:nvPr>
        </p:nvSpPr>
        <p:spPr>
          <a:xfrm>
            <a:off x="914400" y="289535"/>
            <a:ext cx="7315200" cy="1154097"/>
          </a:xfrm>
        </p:spPr>
        <p:txBody>
          <a:bodyPr/>
          <a:lstStyle/>
          <a:p>
            <a:r>
              <a:rPr lang="en-US" dirty="0" smtClean="0"/>
              <a:t>Analog Hacks</a:t>
            </a:r>
            <a:endParaRPr lang="en-US" dirty="0"/>
          </a:p>
        </p:txBody>
      </p:sp>
      <p:pic>
        <p:nvPicPr>
          <p:cNvPr id="2" name="Picture 1"/>
          <p:cNvPicPr>
            <a:picLocks noChangeAspect="1"/>
          </p:cNvPicPr>
          <p:nvPr/>
        </p:nvPicPr>
        <p:blipFill>
          <a:blip r:embed="rId3"/>
          <a:stretch>
            <a:fillRect/>
          </a:stretch>
        </p:blipFill>
        <p:spPr>
          <a:xfrm>
            <a:off x="224424" y="2594589"/>
            <a:ext cx="3006804" cy="1416852"/>
          </a:xfrm>
          <a:prstGeom prst="rect">
            <a:avLst/>
          </a:prstGeom>
          <a:ln w="38100" cmpd="sng">
            <a:solidFill>
              <a:srgbClr val="BF6400"/>
            </a:solidFill>
          </a:ln>
        </p:spPr>
      </p:pic>
      <p:grpSp>
        <p:nvGrpSpPr>
          <p:cNvPr id="22" name="Group 21"/>
          <p:cNvGrpSpPr>
            <a:grpSpLocks noChangeAspect="1"/>
          </p:cNvGrpSpPr>
          <p:nvPr/>
        </p:nvGrpSpPr>
        <p:grpSpPr>
          <a:xfrm>
            <a:off x="5566163" y="2138171"/>
            <a:ext cx="3377786" cy="2250041"/>
            <a:chOff x="4048008" y="3210617"/>
            <a:chExt cx="4825408" cy="3214344"/>
          </a:xfrm>
        </p:grpSpPr>
        <p:pic>
          <p:nvPicPr>
            <p:cNvPr id="23" name="Picture 22"/>
            <p:cNvPicPr>
              <a:picLocks noChangeAspect="1"/>
            </p:cNvPicPr>
            <p:nvPr/>
          </p:nvPicPr>
          <p:blipFill>
            <a:blip r:embed="rId4"/>
            <a:stretch>
              <a:fillRect/>
            </a:stretch>
          </p:blipFill>
          <p:spPr>
            <a:xfrm>
              <a:off x="4048008" y="3210617"/>
              <a:ext cx="4825408" cy="3214344"/>
            </a:xfrm>
            <a:prstGeom prst="rect">
              <a:avLst/>
            </a:prstGeom>
          </p:spPr>
        </p:pic>
        <p:pic>
          <p:nvPicPr>
            <p:cNvPr id="24" name="Picture 23"/>
            <p:cNvPicPr>
              <a:picLocks noChangeAspect="1"/>
            </p:cNvPicPr>
            <p:nvPr/>
          </p:nvPicPr>
          <p:blipFill rotWithShape="1">
            <a:blip r:embed="rId5"/>
            <a:srcRect l="30982" t="31839" r="43048" b="31279"/>
            <a:stretch/>
          </p:blipFill>
          <p:spPr>
            <a:xfrm rot="16200000">
              <a:off x="7958774" y="3356682"/>
              <a:ext cx="901172" cy="791090"/>
            </a:xfrm>
            <a:prstGeom prst="rect">
              <a:avLst/>
            </a:prstGeom>
            <a:ln>
              <a:noFill/>
            </a:ln>
            <a:effectLst>
              <a:softEdge rad="112500"/>
            </a:effectLst>
          </p:spPr>
        </p:pic>
        <p:pic>
          <p:nvPicPr>
            <p:cNvPr id="25" name="Picture 24"/>
            <p:cNvPicPr>
              <a:picLocks noChangeAspect="1"/>
            </p:cNvPicPr>
            <p:nvPr/>
          </p:nvPicPr>
          <p:blipFill>
            <a:blip r:embed="rId6">
              <a:extLst>
                <a:ext uri="{BEBA8EAE-BF5A-486C-A8C5-ECC9F3942E4B}">
                  <a14:imgProps xmlns:a14="http://schemas.microsoft.com/office/drawing/2010/main">
                    <a14:imgLayer r:embed="rId7">
                      <a14:imgEffect>
                        <a14:backgroundRemoval t="9934" b="95364" l="2846" r="98374"/>
                      </a14:imgEffect>
                    </a14:imgLayer>
                  </a14:imgProps>
                </a:ext>
              </a:extLst>
            </a:blip>
            <a:stretch>
              <a:fillRect/>
            </a:stretch>
          </p:blipFill>
          <p:spPr>
            <a:xfrm rot="16200000" flipH="1">
              <a:off x="3771851" y="4912432"/>
              <a:ext cx="1814843" cy="1113988"/>
            </a:xfrm>
            <a:prstGeom prst="rect">
              <a:avLst/>
            </a:prstGeom>
          </p:spPr>
        </p:pic>
        <p:pic>
          <p:nvPicPr>
            <p:cNvPr id="26" name="Picture 25"/>
            <p:cNvPicPr>
              <a:picLocks noChangeAspect="1"/>
            </p:cNvPicPr>
            <p:nvPr/>
          </p:nvPicPr>
          <p:blipFill rotWithShape="1">
            <a:blip r:embed="rId8"/>
            <a:srcRect l="39067" t="38171" r="35507" b="31002"/>
            <a:stretch/>
          </p:blipFill>
          <p:spPr>
            <a:xfrm>
              <a:off x="4122278" y="3301641"/>
              <a:ext cx="1113989" cy="899719"/>
            </a:xfrm>
            <a:prstGeom prst="rect">
              <a:avLst/>
            </a:prstGeom>
            <a:ln>
              <a:noFill/>
            </a:ln>
            <a:effectLst>
              <a:softEdge rad="112500"/>
            </a:effectLst>
          </p:spPr>
        </p:pic>
        <p:pic>
          <p:nvPicPr>
            <p:cNvPr id="27" name="Picture 26"/>
            <p:cNvPicPr>
              <a:picLocks noChangeAspect="1"/>
            </p:cNvPicPr>
            <p:nvPr/>
          </p:nvPicPr>
          <p:blipFill rotWithShape="1">
            <a:blip r:embed="rId9"/>
            <a:srcRect l="74870" t="34466" b="-1"/>
            <a:stretch/>
          </p:blipFill>
          <p:spPr>
            <a:xfrm>
              <a:off x="7966821" y="4562005"/>
              <a:ext cx="838084" cy="1748454"/>
            </a:xfrm>
            <a:prstGeom prst="rect">
              <a:avLst/>
            </a:prstGeom>
          </p:spPr>
        </p:pic>
      </p:grpSp>
      <p:sp>
        <p:nvSpPr>
          <p:cNvPr id="3" name="Date Placeholder 2"/>
          <p:cNvSpPr>
            <a:spLocks noGrp="1"/>
          </p:cNvSpPr>
          <p:nvPr>
            <p:ph type="dt" sz="half" idx="10"/>
          </p:nvPr>
        </p:nvSpPr>
        <p:spPr/>
        <p:txBody>
          <a:bodyPr/>
          <a:lstStyle/>
          <a:p>
            <a:r>
              <a:rPr lang="en-US" smtClean="0"/>
              <a:t>10/24/15</a:t>
            </a:r>
            <a:endParaRPr lang="en-US"/>
          </a:p>
        </p:txBody>
      </p:sp>
      <p:sp>
        <p:nvSpPr>
          <p:cNvPr id="11" name="Footer Placeholder 10"/>
          <p:cNvSpPr>
            <a:spLocks noGrp="1"/>
          </p:cNvSpPr>
          <p:nvPr>
            <p:ph type="ftr" sz="quarter" idx="11"/>
          </p:nvPr>
        </p:nvSpPr>
        <p:spPr/>
        <p:txBody>
          <a:bodyPr/>
          <a:lstStyle/>
          <a:p>
            <a:r>
              <a:rPr lang="en-US" smtClean="0"/>
              <a:t>Matthew Evans</a:t>
            </a:r>
            <a:endParaRPr lang="en-US"/>
          </a:p>
        </p:txBody>
      </p:sp>
      <p:sp>
        <p:nvSpPr>
          <p:cNvPr id="12" name="Slide Number Placeholder 11"/>
          <p:cNvSpPr>
            <a:spLocks noGrp="1"/>
          </p:cNvSpPr>
          <p:nvPr>
            <p:ph type="sldNum" sz="quarter" idx="12"/>
          </p:nvPr>
        </p:nvSpPr>
        <p:spPr/>
        <p:txBody>
          <a:bodyPr/>
          <a:lstStyle/>
          <a:p>
            <a:fld id="{83CAC060-8331-7047-9A01-42B2A5C365FA}" type="slidenum">
              <a:rPr lang="en-US" smtClean="0"/>
              <a:t>29</a:t>
            </a:fld>
            <a:endParaRPr lang="en-US"/>
          </a:p>
        </p:txBody>
      </p:sp>
      <p:sp>
        <p:nvSpPr>
          <p:cNvPr id="21" name="TextBox 20"/>
          <p:cNvSpPr txBox="1"/>
          <p:nvPr/>
        </p:nvSpPr>
        <p:spPr>
          <a:xfrm>
            <a:off x="650138" y="3885865"/>
            <a:ext cx="4544425" cy="2800766"/>
          </a:xfrm>
          <a:prstGeom prst="rect">
            <a:avLst/>
          </a:prstGeom>
          <a:solidFill>
            <a:schemeClr val="tx2">
              <a:lumMod val="40000"/>
              <a:lumOff val="60000"/>
            </a:schemeClr>
          </a:solidFill>
          <a:ln>
            <a:solidFill>
              <a:schemeClr val="tx2"/>
            </a:solidFill>
          </a:ln>
        </p:spPr>
        <p:txBody>
          <a:bodyPr wrap="square" rtlCol="0">
            <a:spAutoFit/>
          </a:bodyPr>
          <a:lstStyle/>
          <a:p>
            <a:r>
              <a:rPr lang="en-US" sz="1600" dirty="0" smtClean="0">
                <a:solidFill>
                  <a:srgbClr val="693006"/>
                </a:solidFill>
              </a:rPr>
              <a:t>Analog Hack Concealment:</a:t>
            </a:r>
          </a:p>
          <a:p>
            <a:pPr marL="342900" indent="-342900">
              <a:buAutoNum type="arabicParenR"/>
            </a:pPr>
            <a:r>
              <a:rPr lang="en-US" sz="1600" dirty="0">
                <a:solidFill>
                  <a:srgbClr val="693006"/>
                </a:solidFill>
              </a:rPr>
              <a:t>A</a:t>
            </a:r>
            <a:r>
              <a:rPr lang="en-US" sz="1600" dirty="0" smtClean="0">
                <a:solidFill>
                  <a:srgbClr val="693006"/>
                </a:solidFill>
              </a:rPr>
              <a:t>ll electronics racks were inspected and photographed after the event.  Nothing suspicious was found.</a:t>
            </a:r>
          </a:p>
          <a:p>
            <a:pPr marL="342900" indent="-342900">
              <a:buAutoNum type="arabicParenR"/>
            </a:pPr>
            <a:r>
              <a:rPr lang="en-US" sz="1600" dirty="0" smtClean="0">
                <a:solidFill>
                  <a:srgbClr val="693006"/>
                </a:solidFill>
              </a:rPr>
              <a:t>VEAs have card readers on the doors and entries are logged (better at H1 than L1).  No unauthorized entries were made. PEM sensors can also be used to reveal activity.</a:t>
            </a:r>
          </a:p>
          <a:p>
            <a:pPr marL="342900" indent="-342900">
              <a:buAutoNum type="arabicParenR"/>
            </a:pPr>
            <a:r>
              <a:rPr lang="en-US" sz="1600" dirty="0" smtClean="0">
                <a:solidFill>
                  <a:srgbClr val="693006"/>
                </a:solidFill>
              </a:rPr>
              <a:t>Sensitive electronics will be inspected internally after the run, in the meantime they have been sealed.</a:t>
            </a:r>
          </a:p>
        </p:txBody>
      </p:sp>
    </p:spTree>
    <p:extLst>
      <p:ext uri="{BB962C8B-B14F-4D97-AF65-F5344CB8AC3E}">
        <p14:creationId xmlns:p14="http://schemas.microsoft.com/office/powerpoint/2010/main" val="309816903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are injections normally done?</a:t>
            </a:r>
            <a:endParaRPr lang="en-US" dirty="0"/>
          </a:p>
        </p:txBody>
      </p:sp>
      <p:sp>
        <p:nvSpPr>
          <p:cNvPr id="3" name="Content Placeholder 2"/>
          <p:cNvSpPr>
            <a:spLocks noGrp="1"/>
          </p:cNvSpPr>
          <p:nvPr>
            <p:ph idx="1"/>
          </p:nvPr>
        </p:nvSpPr>
        <p:spPr/>
        <p:txBody>
          <a:bodyPr/>
          <a:lstStyle/>
          <a:p>
            <a:r>
              <a:rPr lang="en-US" dirty="0" smtClean="0"/>
              <a:t>Software Injections</a:t>
            </a:r>
          </a:p>
          <a:p>
            <a:pPr lvl="1"/>
            <a:r>
              <a:rPr lang="en-US" dirty="0" smtClean="0"/>
              <a:t>a signal is added to the strain channel (</a:t>
            </a:r>
            <a:r>
              <a:rPr lang="en-US" dirty="0" err="1" smtClean="0"/>
              <a:t>hoft</a:t>
            </a:r>
            <a:r>
              <a:rPr lang="en-US" dirty="0" smtClean="0"/>
              <a:t>) after it is recorded</a:t>
            </a:r>
          </a:p>
          <a:p>
            <a:pPr lvl="1"/>
            <a:r>
              <a:rPr lang="en-US" dirty="0" smtClean="0"/>
              <a:t>they do not appear in raw frames, or in any other channels</a:t>
            </a:r>
          </a:p>
          <a:p>
            <a:r>
              <a:rPr lang="en-US" dirty="0" smtClean="0"/>
              <a:t>Hardware Injections</a:t>
            </a:r>
          </a:p>
          <a:p>
            <a:pPr lvl="1"/>
            <a:r>
              <a:rPr lang="en-US" dirty="0" smtClean="0"/>
              <a:t>an actuator is used to push on an end mirror in the interferometer to mimic a GW induced strain</a:t>
            </a:r>
          </a:p>
          <a:p>
            <a:pPr lvl="1"/>
            <a:r>
              <a:rPr lang="en-US" dirty="0" smtClean="0"/>
              <a:t>these injections appear in </a:t>
            </a:r>
            <a:r>
              <a:rPr lang="en-US" dirty="0" err="1" smtClean="0"/>
              <a:t>hoft</a:t>
            </a:r>
            <a:r>
              <a:rPr lang="en-US" dirty="0" smtClean="0"/>
              <a:t> and in many monitor channels</a:t>
            </a:r>
          </a:p>
          <a:p>
            <a:pPr lvl="1"/>
            <a:r>
              <a:rPr lang="en-US" dirty="0" smtClean="0"/>
              <a:t>“Hardware” is a misnomer – this is done via the digital system</a:t>
            </a:r>
          </a:p>
          <a:p>
            <a:r>
              <a:rPr lang="en-US" dirty="0" smtClean="0"/>
              <a:t>Blind Injections</a:t>
            </a:r>
          </a:p>
          <a:p>
            <a:pPr lvl="1"/>
            <a:r>
              <a:rPr lang="en-US" dirty="0" smtClean="0"/>
              <a:t>a hardware injection which is done via an “off-limits” channel</a:t>
            </a:r>
            <a:endParaRPr lang="en-US" dirty="0"/>
          </a:p>
        </p:txBody>
      </p:sp>
      <p:sp>
        <p:nvSpPr>
          <p:cNvPr id="4" name="Date Placeholder 3"/>
          <p:cNvSpPr>
            <a:spLocks noGrp="1"/>
          </p:cNvSpPr>
          <p:nvPr>
            <p:ph type="dt" sz="half" idx="10"/>
          </p:nvPr>
        </p:nvSpPr>
        <p:spPr/>
        <p:txBody>
          <a:bodyPr/>
          <a:lstStyle/>
          <a:p>
            <a:r>
              <a:rPr lang="en-US" smtClean="0"/>
              <a:t>10/24/15</a:t>
            </a:r>
            <a:endParaRPr lang="en-US"/>
          </a:p>
        </p:txBody>
      </p:sp>
      <p:sp>
        <p:nvSpPr>
          <p:cNvPr id="5" name="Footer Placeholder 4"/>
          <p:cNvSpPr>
            <a:spLocks noGrp="1"/>
          </p:cNvSpPr>
          <p:nvPr>
            <p:ph type="ftr" sz="quarter" idx="11"/>
          </p:nvPr>
        </p:nvSpPr>
        <p:spPr/>
        <p:txBody>
          <a:bodyPr/>
          <a:lstStyle/>
          <a:p>
            <a:r>
              <a:rPr lang="en-US" smtClean="0"/>
              <a:t>Matthew Evans</a:t>
            </a:r>
            <a:endParaRPr lang="en-US"/>
          </a:p>
        </p:txBody>
      </p:sp>
      <p:sp>
        <p:nvSpPr>
          <p:cNvPr id="6" name="Slide Number Placeholder 5"/>
          <p:cNvSpPr>
            <a:spLocks noGrp="1"/>
          </p:cNvSpPr>
          <p:nvPr>
            <p:ph type="sldNum" sz="quarter" idx="12"/>
          </p:nvPr>
        </p:nvSpPr>
        <p:spPr/>
        <p:txBody>
          <a:bodyPr/>
          <a:lstStyle/>
          <a:p>
            <a:fld id="{83CAC060-8331-7047-9A01-42B2A5C365FA}" type="slidenum">
              <a:rPr lang="en-US" smtClean="0"/>
              <a:t>3</a:t>
            </a:fld>
            <a:endParaRPr lang="en-US"/>
          </a:p>
        </p:txBody>
      </p:sp>
    </p:spTree>
    <p:extLst>
      <p:ext uri="{BB962C8B-B14F-4D97-AF65-F5344CB8AC3E}">
        <p14:creationId xmlns:p14="http://schemas.microsoft.com/office/powerpoint/2010/main" val="49602886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914400" y="1777477"/>
            <a:ext cx="7315200" cy="1154097"/>
          </a:xfrm>
        </p:spPr>
        <p:txBody>
          <a:bodyPr>
            <a:normAutofit fontScale="90000"/>
          </a:bodyPr>
          <a:lstStyle/>
          <a:p>
            <a:r>
              <a:rPr lang="en-US" dirty="0" smtClean="0"/>
              <a:t>Detailed Example:</a:t>
            </a:r>
            <a:br>
              <a:rPr lang="en-US" dirty="0" smtClean="0"/>
            </a:br>
            <a:r>
              <a:rPr lang="en-US" dirty="0" smtClean="0"/>
              <a:t>The Electrostatic Drive Test Inputs</a:t>
            </a:r>
            <a:endParaRPr lang="en-US" dirty="0"/>
          </a:p>
        </p:txBody>
      </p:sp>
      <p:grpSp>
        <p:nvGrpSpPr>
          <p:cNvPr id="22" name="Group 21"/>
          <p:cNvGrpSpPr>
            <a:grpSpLocks noChangeAspect="1"/>
          </p:cNvGrpSpPr>
          <p:nvPr/>
        </p:nvGrpSpPr>
        <p:grpSpPr>
          <a:xfrm>
            <a:off x="91018" y="156979"/>
            <a:ext cx="2282764" cy="1520615"/>
            <a:chOff x="4048008" y="3210617"/>
            <a:chExt cx="4825408" cy="3214344"/>
          </a:xfrm>
        </p:grpSpPr>
        <p:pic>
          <p:nvPicPr>
            <p:cNvPr id="23" name="Picture 22"/>
            <p:cNvPicPr>
              <a:picLocks noChangeAspect="1"/>
            </p:cNvPicPr>
            <p:nvPr/>
          </p:nvPicPr>
          <p:blipFill>
            <a:blip r:embed="rId2"/>
            <a:stretch>
              <a:fillRect/>
            </a:stretch>
          </p:blipFill>
          <p:spPr>
            <a:xfrm>
              <a:off x="4048008" y="3210617"/>
              <a:ext cx="4825408" cy="3214344"/>
            </a:xfrm>
            <a:prstGeom prst="rect">
              <a:avLst/>
            </a:prstGeom>
          </p:spPr>
        </p:pic>
        <p:pic>
          <p:nvPicPr>
            <p:cNvPr id="24" name="Picture 23"/>
            <p:cNvPicPr>
              <a:picLocks noChangeAspect="1"/>
            </p:cNvPicPr>
            <p:nvPr/>
          </p:nvPicPr>
          <p:blipFill rotWithShape="1">
            <a:blip r:embed="rId3"/>
            <a:srcRect l="30982" t="31839" r="43048" b="31279"/>
            <a:stretch/>
          </p:blipFill>
          <p:spPr>
            <a:xfrm rot="16200000">
              <a:off x="7958774" y="3356682"/>
              <a:ext cx="901172" cy="791090"/>
            </a:xfrm>
            <a:prstGeom prst="rect">
              <a:avLst/>
            </a:prstGeom>
            <a:ln>
              <a:noFill/>
            </a:ln>
            <a:effectLst>
              <a:softEdge rad="112500"/>
            </a:effectLst>
          </p:spPr>
        </p:pic>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backgroundRemoval t="9934" b="95364" l="2846" r="98374"/>
                      </a14:imgEffect>
                    </a14:imgLayer>
                  </a14:imgProps>
                </a:ext>
              </a:extLst>
            </a:blip>
            <a:stretch>
              <a:fillRect/>
            </a:stretch>
          </p:blipFill>
          <p:spPr>
            <a:xfrm rot="16200000" flipH="1">
              <a:off x="3771851" y="4912432"/>
              <a:ext cx="1814843" cy="1113988"/>
            </a:xfrm>
            <a:prstGeom prst="rect">
              <a:avLst/>
            </a:prstGeom>
          </p:spPr>
        </p:pic>
        <p:pic>
          <p:nvPicPr>
            <p:cNvPr id="26" name="Picture 25"/>
            <p:cNvPicPr>
              <a:picLocks noChangeAspect="1"/>
            </p:cNvPicPr>
            <p:nvPr/>
          </p:nvPicPr>
          <p:blipFill rotWithShape="1">
            <a:blip r:embed="rId6"/>
            <a:srcRect l="39067" t="38171" r="35507" b="31002"/>
            <a:stretch/>
          </p:blipFill>
          <p:spPr>
            <a:xfrm>
              <a:off x="4122278" y="3301641"/>
              <a:ext cx="1113989" cy="899719"/>
            </a:xfrm>
            <a:prstGeom prst="rect">
              <a:avLst/>
            </a:prstGeom>
            <a:ln>
              <a:noFill/>
            </a:ln>
            <a:effectLst>
              <a:softEdge rad="112500"/>
            </a:effectLst>
          </p:spPr>
        </p:pic>
        <p:pic>
          <p:nvPicPr>
            <p:cNvPr id="27" name="Picture 26"/>
            <p:cNvPicPr>
              <a:picLocks noChangeAspect="1"/>
            </p:cNvPicPr>
            <p:nvPr/>
          </p:nvPicPr>
          <p:blipFill rotWithShape="1">
            <a:blip r:embed="rId7"/>
            <a:srcRect l="74870" t="34466" b="-1"/>
            <a:stretch/>
          </p:blipFill>
          <p:spPr>
            <a:xfrm>
              <a:off x="7966821" y="4562005"/>
              <a:ext cx="838084" cy="1748454"/>
            </a:xfrm>
            <a:prstGeom prst="rect">
              <a:avLst/>
            </a:prstGeom>
          </p:spPr>
        </p:pic>
      </p:grpSp>
      <p:pic>
        <p:nvPicPr>
          <p:cNvPr id="11" name="Picture 10" descr="RS32299_SUS-R1-S1301921_9.JPG"/>
          <p:cNvPicPr>
            <a:picLocks noChangeAspect="1"/>
          </p:cNvPicPr>
          <p:nvPr/>
        </p:nvPicPr>
        <p:blipFill rotWithShape="1">
          <a:blip r:embed="rId8">
            <a:extLst>
              <a:ext uri="{28A0092B-C50C-407E-A947-70E740481C1C}">
                <a14:useLocalDpi xmlns:a14="http://schemas.microsoft.com/office/drawing/2010/main" val="0"/>
              </a:ext>
            </a:extLst>
          </a:blip>
          <a:srcRect l="30277" t="48064" r="31717" b="32122"/>
          <a:stretch/>
        </p:blipFill>
        <p:spPr>
          <a:xfrm>
            <a:off x="2597843" y="156980"/>
            <a:ext cx="4357087" cy="1520614"/>
          </a:xfrm>
          <a:prstGeom prst="rect">
            <a:avLst/>
          </a:prstGeom>
        </p:spPr>
      </p:pic>
      <p:sp>
        <p:nvSpPr>
          <p:cNvPr id="19" name="Donut 18"/>
          <p:cNvSpPr/>
          <p:nvPr/>
        </p:nvSpPr>
        <p:spPr>
          <a:xfrm>
            <a:off x="3829509" y="824820"/>
            <a:ext cx="727807" cy="684933"/>
          </a:xfrm>
          <a:prstGeom prst="donut">
            <a:avLst>
              <a:gd name="adj" fmla="val 499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20" name="Donut 19"/>
          <p:cNvSpPr/>
          <p:nvPr/>
        </p:nvSpPr>
        <p:spPr>
          <a:xfrm>
            <a:off x="5385024" y="864396"/>
            <a:ext cx="727807" cy="684933"/>
          </a:xfrm>
          <a:prstGeom prst="donut">
            <a:avLst>
              <a:gd name="adj" fmla="val 499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28" name="Content Placeholder 2"/>
          <p:cNvSpPr>
            <a:spLocks noGrp="1"/>
          </p:cNvSpPr>
          <p:nvPr>
            <p:ph idx="1"/>
          </p:nvPr>
        </p:nvSpPr>
        <p:spPr>
          <a:xfrm>
            <a:off x="914399" y="2883985"/>
            <a:ext cx="7733691" cy="3822408"/>
          </a:xfrm>
        </p:spPr>
        <p:txBody>
          <a:bodyPr>
            <a:normAutofit/>
          </a:bodyPr>
          <a:lstStyle/>
          <a:p>
            <a:r>
              <a:rPr lang="en-US" dirty="0" smtClean="0"/>
              <a:t>The ESDs (which push on the interferometer test masses) have test inputs which could be used to inject a signal</a:t>
            </a:r>
          </a:p>
          <a:p>
            <a:pPr lvl="1"/>
            <a:r>
              <a:rPr lang="en-US" dirty="0" smtClean="0"/>
              <a:t>An injection at this point would escape our monitors (not obvious)</a:t>
            </a:r>
          </a:p>
          <a:p>
            <a:r>
              <a:rPr lang="en-US" dirty="0" smtClean="0"/>
              <a:t>Here is how this “obvious” analog hack would go</a:t>
            </a:r>
          </a:p>
          <a:p>
            <a:pPr lvl="1"/>
            <a:r>
              <a:rPr lang="en-US" dirty="0" smtClean="0"/>
              <a:t>write an app for your favorite mobile audio device (e.g., iPod) which can output a pre-computed waveform with good timing accuracy</a:t>
            </a:r>
          </a:p>
          <a:p>
            <a:pPr lvl="1"/>
            <a:r>
              <a:rPr lang="en-US" dirty="0" smtClean="0"/>
              <a:t>produce desired CBC waveforms and filter them to invert the ESD response.  (They are different between H1 and L1, with the differences noted only in the </a:t>
            </a:r>
            <a:r>
              <a:rPr lang="en-US" dirty="0" err="1" smtClean="0"/>
              <a:t>aLOG</a:t>
            </a:r>
            <a:r>
              <a:rPr lang="en-US" dirty="0" smtClean="0"/>
              <a:t>, but anyway…)</a:t>
            </a:r>
          </a:p>
          <a:p>
            <a:pPr lvl="1"/>
            <a:r>
              <a:rPr lang="en-US" dirty="0" smtClean="0"/>
              <a:t>travel to both sites, or recruit conspirators, to plant the injection devices (“iPods”).  (There are very few people who travel to both sites and spend long hours in the VEAs.)</a:t>
            </a:r>
          </a:p>
        </p:txBody>
      </p:sp>
      <p:sp>
        <p:nvSpPr>
          <p:cNvPr id="12" name="Date Placeholder 11"/>
          <p:cNvSpPr>
            <a:spLocks noGrp="1"/>
          </p:cNvSpPr>
          <p:nvPr>
            <p:ph type="dt" sz="half" idx="10"/>
          </p:nvPr>
        </p:nvSpPr>
        <p:spPr/>
        <p:txBody>
          <a:bodyPr/>
          <a:lstStyle/>
          <a:p>
            <a:r>
              <a:rPr lang="en-US" smtClean="0"/>
              <a:t>10/24/15</a:t>
            </a:r>
            <a:endParaRPr lang="en-US"/>
          </a:p>
        </p:txBody>
      </p:sp>
      <p:sp>
        <p:nvSpPr>
          <p:cNvPr id="13" name="Footer Placeholder 12"/>
          <p:cNvSpPr>
            <a:spLocks noGrp="1"/>
          </p:cNvSpPr>
          <p:nvPr>
            <p:ph type="ftr" sz="quarter" idx="11"/>
          </p:nvPr>
        </p:nvSpPr>
        <p:spPr/>
        <p:txBody>
          <a:bodyPr/>
          <a:lstStyle/>
          <a:p>
            <a:r>
              <a:rPr lang="en-US" smtClean="0"/>
              <a:t>Matthew Evans</a:t>
            </a:r>
            <a:endParaRPr lang="en-US"/>
          </a:p>
        </p:txBody>
      </p:sp>
      <p:sp>
        <p:nvSpPr>
          <p:cNvPr id="14" name="Slide Number Placeholder 13"/>
          <p:cNvSpPr>
            <a:spLocks noGrp="1"/>
          </p:cNvSpPr>
          <p:nvPr>
            <p:ph type="sldNum" sz="quarter" idx="12"/>
          </p:nvPr>
        </p:nvSpPr>
        <p:spPr/>
        <p:txBody>
          <a:bodyPr/>
          <a:lstStyle/>
          <a:p>
            <a:fld id="{83CAC060-8331-7047-9A01-42B2A5C365FA}" type="slidenum">
              <a:rPr lang="en-US" smtClean="0"/>
              <a:t>30</a:t>
            </a:fld>
            <a:endParaRPr lang="en-US"/>
          </a:p>
        </p:txBody>
      </p:sp>
    </p:spTree>
    <p:extLst>
      <p:ext uri="{BB962C8B-B14F-4D97-AF65-F5344CB8AC3E}">
        <p14:creationId xmlns:p14="http://schemas.microsoft.com/office/powerpoint/2010/main" val="428133341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914399" y="1777477"/>
            <a:ext cx="7847857" cy="1154097"/>
          </a:xfrm>
        </p:spPr>
        <p:txBody>
          <a:bodyPr>
            <a:normAutofit fontScale="90000"/>
          </a:bodyPr>
          <a:lstStyle/>
          <a:p>
            <a:r>
              <a:rPr lang="en-US" dirty="0"/>
              <a:t>Detailed Example:</a:t>
            </a:r>
            <a:br>
              <a:rPr lang="en-US" dirty="0"/>
            </a:br>
            <a:r>
              <a:rPr lang="en-US" dirty="0"/>
              <a:t>The Electrostatic Drive Test </a:t>
            </a:r>
            <a:r>
              <a:rPr lang="en-US" dirty="0" smtClean="0"/>
              <a:t>Inputs (2)</a:t>
            </a:r>
            <a:endParaRPr lang="en-US" dirty="0"/>
          </a:p>
        </p:txBody>
      </p:sp>
      <p:grpSp>
        <p:nvGrpSpPr>
          <p:cNvPr id="22" name="Group 21"/>
          <p:cNvGrpSpPr>
            <a:grpSpLocks noChangeAspect="1"/>
          </p:cNvGrpSpPr>
          <p:nvPr/>
        </p:nvGrpSpPr>
        <p:grpSpPr>
          <a:xfrm>
            <a:off x="91018" y="156979"/>
            <a:ext cx="2282764" cy="1520615"/>
            <a:chOff x="4048008" y="3210617"/>
            <a:chExt cx="4825408" cy="3214344"/>
          </a:xfrm>
        </p:grpSpPr>
        <p:pic>
          <p:nvPicPr>
            <p:cNvPr id="23" name="Picture 22"/>
            <p:cNvPicPr>
              <a:picLocks noChangeAspect="1"/>
            </p:cNvPicPr>
            <p:nvPr/>
          </p:nvPicPr>
          <p:blipFill>
            <a:blip r:embed="rId2"/>
            <a:stretch>
              <a:fillRect/>
            </a:stretch>
          </p:blipFill>
          <p:spPr>
            <a:xfrm>
              <a:off x="4048008" y="3210617"/>
              <a:ext cx="4825408" cy="3214344"/>
            </a:xfrm>
            <a:prstGeom prst="rect">
              <a:avLst/>
            </a:prstGeom>
          </p:spPr>
        </p:pic>
        <p:pic>
          <p:nvPicPr>
            <p:cNvPr id="24" name="Picture 23"/>
            <p:cNvPicPr>
              <a:picLocks noChangeAspect="1"/>
            </p:cNvPicPr>
            <p:nvPr/>
          </p:nvPicPr>
          <p:blipFill rotWithShape="1">
            <a:blip r:embed="rId3"/>
            <a:srcRect l="30982" t="31839" r="43048" b="31279"/>
            <a:stretch/>
          </p:blipFill>
          <p:spPr>
            <a:xfrm rot="16200000">
              <a:off x="7958774" y="3356682"/>
              <a:ext cx="901172" cy="791090"/>
            </a:xfrm>
            <a:prstGeom prst="rect">
              <a:avLst/>
            </a:prstGeom>
            <a:ln>
              <a:noFill/>
            </a:ln>
            <a:effectLst>
              <a:softEdge rad="112500"/>
            </a:effectLst>
          </p:spPr>
        </p:pic>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backgroundRemoval t="9934" b="95364" l="2846" r="98374"/>
                      </a14:imgEffect>
                    </a14:imgLayer>
                  </a14:imgProps>
                </a:ext>
              </a:extLst>
            </a:blip>
            <a:stretch>
              <a:fillRect/>
            </a:stretch>
          </p:blipFill>
          <p:spPr>
            <a:xfrm rot="16200000" flipH="1">
              <a:off x="3771851" y="4912432"/>
              <a:ext cx="1814843" cy="1113988"/>
            </a:xfrm>
            <a:prstGeom prst="rect">
              <a:avLst/>
            </a:prstGeom>
          </p:spPr>
        </p:pic>
        <p:pic>
          <p:nvPicPr>
            <p:cNvPr id="26" name="Picture 25"/>
            <p:cNvPicPr>
              <a:picLocks noChangeAspect="1"/>
            </p:cNvPicPr>
            <p:nvPr/>
          </p:nvPicPr>
          <p:blipFill rotWithShape="1">
            <a:blip r:embed="rId6"/>
            <a:srcRect l="39067" t="38171" r="35507" b="31002"/>
            <a:stretch/>
          </p:blipFill>
          <p:spPr>
            <a:xfrm>
              <a:off x="4122278" y="3301641"/>
              <a:ext cx="1113989" cy="899719"/>
            </a:xfrm>
            <a:prstGeom prst="rect">
              <a:avLst/>
            </a:prstGeom>
            <a:ln>
              <a:noFill/>
            </a:ln>
            <a:effectLst>
              <a:softEdge rad="112500"/>
            </a:effectLst>
          </p:spPr>
        </p:pic>
        <p:pic>
          <p:nvPicPr>
            <p:cNvPr id="27" name="Picture 26"/>
            <p:cNvPicPr>
              <a:picLocks noChangeAspect="1"/>
            </p:cNvPicPr>
            <p:nvPr/>
          </p:nvPicPr>
          <p:blipFill rotWithShape="1">
            <a:blip r:embed="rId7"/>
            <a:srcRect l="74870" t="34466" b="-1"/>
            <a:stretch/>
          </p:blipFill>
          <p:spPr>
            <a:xfrm>
              <a:off x="7966821" y="4562005"/>
              <a:ext cx="838084" cy="1748454"/>
            </a:xfrm>
            <a:prstGeom prst="rect">
              <a:avLst/>
            </a:prstGeom>
          </p:spPr>
        </p:pic>
      </p:grpSp>
      <p:pic>
        <p:nvPicPr>
          <p:cNvPr id="11" name="Picture 10" descr="RS32299_SUS-R1-S1301921_9.JPG"/>
          <p:cNvPicPr>
            <a:picLocks noChangeAspect="1"/>
          </p:cNvPicPr>
          <p:nvPr/>
        </p:nvPicPr>
        <p:blipFill rotWithShape="1">
          <a:blip r:embed="rId8">
            <a:extLst>
              <a:ext uri="{28A0092B-C50C-407E-A947-70E740481C1C}">
                <a14:useLocalDpi xmlns:a14="http://schemas.microsoft.com/office/drawing/2010/main" val="0"/>
              </a:ext>
            </a:extLst>
          </a:blip>
          <a:srcRect l="30277" t="48064" r="31717" b="32122"/>
          <a:stretch/>
        </p:blipFill>
        <p:spPr>
          <a:xfrm>
            <a:off x="2597843" y="156980"/>
            <a:ext cx="4357087" cy="1520614"/>
          </a:xfrm>
          <a:prstGeom prst="rect">
            <a:avLst/>
          </a:prstGeom>
        </p:spPr>
      </p:pic>
      <p:sp>
        <p:nvSpPr>
          <p:cNvPr id="19" name="Donut 18"/>
          <p:cNvSpPr/>
          <p:nvPr/>
        </p:nvSpPr>
        <p:spPr>
          <a:xfrm>
            <a:off x="3829509" y="824820"/>
            <a:ext cx="727807" cy="684933"/>
          </a:xfrm>
          <a:prstGeom prst="donut">
            <a:avLst>
              <a:gd name="adj" fmla="val 499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20" name="Donut 19"/>
          <p:cNvSpPr/>
          <p:nvPr/>
        </p:nvSpPr>
        <p:spPr>
          <a:xfrm>
            <a:off x="5385024" y="864396"/>
            <a:ext cx="727807" cy="684933"/>
          </a:xfrm>
          <a:prstGeom prst="donut">
            <a:avLst>
              <a:gd name="adj" fmla="val 499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28" name="Content Placeholder 2"/>
          <p:cNvSpPr>
            <a:spLocks noGrp="1"/>
          </p:cNvSpPr>
          <p:nvPr>
            <p:ph idx="1"/>
          </p:nvPr>
        </p:nvSpPr>
        <p:spPr>
          <a:xfrm>
            <a:off x="914400" y="2883985"/>
            <a:ext cx="7315200" cy="3822408"/>
          </a:xfrm>
        </p:spPr>
        <p:txBody>
          <a:bodyPr>
            <a:normAutofit/>
          </a:bodyPr>
          <a:lstStyle/>
          <a:p>
            <a:pPr lvl="1"/>
            <a:r>
              <a:rPr lang="en-US" dirty="0" smtClean="0"/>
              <a:t>place the iPods inside </a:t>
            </a:r>
            <a:r>
              <a:rPr lang="en-US" dirty="0"/>
              <a:t>of the </a:t>
            </a:r>
            <a:r>
              <a:rPr lang="en-US" dirty="0" smtClean="0"/>
              <a:t>drivers</a:t>
            </a:r>
          </a:p>
          <a:p>
            <a:pPr lvl="2"/>
            <a:r>
              <a:rPr lang="en-US" dirty="0" smtClean="0"/>
              <a:t>If </a:t>
            </a:r>
            <a:r>
              <a:rPr lang="en-US" dirty="0"/>
              <a:t>you just plug in to the </a:t>
            </a:r>
            <a:r>
              <a:rPr lang="en-US" dirty="0" smtClean="0"/>
              <a:t>front </a:t>
            </a:r>
            <a:r>
              <a:rPr lang="en-US" dirty="0"/>
              <a:t>you get caught in the post-event </a:t>
            </a:r>
            <a:r>
              <a:rPr lang="en-US" dirty="0" smtClean="0"/>
              <a:t>inspection, and you can’t get in to remove the device without being caught since VEA entries are recorded.</a:t>
            </a:r>
          </a:p>
          <a:p>
            <a:pPr lvl="2"/>
            <a:r>
              <a:rPr lang="en-US" dirty="0" smtClean="0"/>
              <a:t>Since you are opening the boxes, you will need time when nothing is on to disconnect the ESD and remove it from the rack.  A few hours of alone time in the VEA should do, but it will be hard to do this unnoticed (unless you work there).</a:t>
            </a:r>
          </a:p>
          <a:p>
            <a:pPr lvl="1"/>
            <a:r>
              <a:rPr lang="en-US" dirty="0" smtClean="0"/>
              <a:t>find an opportune time to remove the iPods</a:t>
            </a:r>
          </a:p>
          <a:p>
            <a:pPr lvl="2"/>
            <a:r>
              <a:rPr lang="en-US" dirty="0" smtClean="0"/>
              <a:t>The electronics have been photographed and sealed, so you will need to either do a very careful reconstruction or recruit more conspirators.</a:t>
            </a:r>
          </a:p>
          <a:p>
            <a:pPr lvl="2"/>
            <a:r>
              <a:rPr lang="en-US" dirty="0" smtClean="0"/>
              <a:t>At least a few more hours alone with the electronics will be required to leave an undisturbed looking scene</a:t>
            </a:r>
            <a:endParaRPr lang="en-US" dirty="0"/>
          </a:p>
          <a:p>
            <a:pPr lvl="1"/>
            <a:endParaRPr lang="en-US" dirty="0" smtClean="0"/>
          </a:p>
        </p:txBody>
      </p:sp>
      <p:sp>
        <p:nvSpPr>
          <p:cNvPr id="2" name="TextBox 1"/>
          <p:cNvSpPr txBox="1"/>
          <p:nvPr/>
        </p:nvSpPr>
        <p:spPr>
          <a:xfrm>
            <a:off x="197508" y="6418983"/>
            <a:ext cx="8790162" cy="369332"/>
          </a:xfrm>
          <a:prstGeom prst="rect">
            <a:avLst/>
          </a:prstGeom>
          <a:noFill/>
        </p:spPr>
        <p:txBody>
          <a:bodyPr wrap="none" rtlCol="0">
            <a:spAutoFit/>
          </a:bodyPr>
          <a:lstStyle/>
          <a:p>
            <a:r>
              <a:rPr lang="en-US" dirty="0" smtClean="0">
                <a:effectLst>
                  <a:glow rad="101600">
                    <a:srgbClr val="C20000">
                      <a:alpha val="50000"/>
                    </a:srgbClr>
                  </a:glow>
                </a:effectLst>
              </a:rPr>
              <a:t>This is the EASIEST hack I can think of, and I don’t know anyone who could do it all.</a:t>
            </a:r>
            <a:endParaRPr lang="en-US" dirty="0">
              <a:effectLst>
                <a:glow rad="101600">
                  <a:srgbClr val="C20000">
                    <a:alpha val="50000"/>
                  </a:srgbClr>
                </a:glow>
              </a:effectLst>
            </a:endParaRPr>
          </a:p>
        </p:txBody>
      </p:sp>
      <p:sp>
        <p:nvSpPr>
          <p:cNvPr id="3" name="Date Placeholder 2"/>
          <p:cNvSpPr>
            <a:spLocks noGrp="1"/>
          </p:cNvSpPr>
          <p:nvPr>
            <p:ph type="dt" sz="half" idx="10"/>
          </p:nvPr>
        </p:nvSpPr>
        <p:spPr/>
        <p:txBody>
          <a:bodyPr/>
          <a:lstStyle/>
          <a:p>
            <a:r>
              <a:rPr lang="en-US" smtClean="0"/>
              <a:t>10/24/15</a:t>
            </a:r>
            <a:endParaRPr lang="en-US"/>
          </a:p>
        </p:txBody>
      </p:sp>
      <p:sp>
        <p:nvSpPr>
          <p:cNvPr id="4" name="Footer Placeholder 3"/>
          <p:cNvSpPr>
            <a:spLocks noGrp="1"/>
          </p:cNvSpPr>
          <p:nvPr>
            <p:ph type="ftr" sz="quarter" idx="11"/>
          </p:nvPr>
        </p:nvSpPr>
        <p:spPr/>
        <p:txBody>
          <a:bodyPr/>
          <a:lstStyle/>
          <a:p>
            <a:r>
              <a:rPr lang="en-US" smtClean="0"/>
              <a:t>Matthew Evans</a:t>
            </a:r>
            <a:endParaRPr lang="en-US"/>
          </a:p>
        </p:txBody>
      </p:sp>
      <p:sp>
        <p:nvSpPr>
          <p:cNvPr id="5" name="Slide Number Placeholder 4"/>
          <p:cNvSpPr>
            <a:spLocks noGrp="1"/>
          </p:cNvSpPr>
          <p:nvPr>
            <p:ph type="sldNum" sz="quarter" idx="12"/>
          </p:nvPr>
        </p:nvSpPr>
        <p:spPr/>
        <p:txBody>
          <a:bodyPr/>
          <a:lstStyle/>
          <a:p>
            <a:fld id="{83CAC060-8331-7047-9A01-42B2A5C365FA}" type="slidenum">
              <a:rPr lang="en-US" smtClean="0"/>
              <a:t>31</a:t>
            </a:fld>
            <a:endParaRPr lang="en-US"/>
          </a:p>
        </p:txBody>
      </p:sp>
    </p:spTree>
    <p:extLst>
      <p:ext uri="{BB962C8B-B14F-4D97-AF65-F5344CB8AC3E}">
        <p14:creationId xmlns:p14="http://schemas.microsoft.com/office/powerpoint/2010/main" val="4144782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Analog Hacks</a:t>
            </a:r>
            <a:endParaRPr lang="en-US" dirty="0"/>
          </a:p>
        </p:txBody>
      </p:sp>
      <p:sp>
        <p:nvSpPr>
          <p:cNvPr id="3" name="Content Placeholder 2"/>
          <p:cNvSpPr>
            <a:spLocks noGrp="1"/>
          </p:cNvSpPr>
          <p:nvPr>
            <p:ph idx="1"/>
          </p:nvPr>
        </p:nvSpPr>
        <p:spPr>
          <a:xfrm>
            <a:off x="528019" y="2769833"/>
            <a:ext cx="3594259" cy="3539527"/>
          </a:xfrm>
        </p:spPr>
        <p:txBody>
          <a:bodyPr/>
          <a:lstStyle/>
          <a:p>
            <a:endParaRPr lang="en-US" dirty="0" smtClean="0"/>
          </a:p>
          <a:p>
            <a:r>
              <a:rPr lang="en-US" dirty="0" smtClean="0"/>
              <a:t>This kind of operation would require a multi-person inside job in order to</a:t>
            </a:r>
          </a:p>
          <a:p>
            <a:pPr lvl="1"/>
            <a:r>
              <a:rPr lang="en-US" dirty="0" smtClean="0"/>
              <a:t>cover both observatories</a:t>
            </a:r>
          </a:p>
          <a:p>
            <a:pPr lvl="1"/>
            <a:r>
              <a:rPr lang="en-US" dirty="0" smtClean="0"/>
              <a:t>have the full range of skills required</a:t>
            </a:r>
          </a:p>
          <a:p>
            <a:pPr lvl="1"/>
            <a:r>
              <a:rPr lang="en-US" dirty="0" smtClean="0"/>
              <a:t>avoid discovery</a:t>
            </a:r>
          </a:p>
        </p:txBody>
      </p:sp>
      <p:grpSp>
        <p:nvGrpSpPr>
          <p:cNvPr id="8" name="Group 7"/>
          <p:cNvGrpSpPr/>
          <p:nvPr/>
        </p:nvGrpSpPr>
        <p:grpSpPr>
          <a:xfrm>
            <a:off x="4048008" y="3053658"/>
            <a:ext cx="4825408" cy="3214344"/>
            <a:chOff x="4048008" y="3210617"/>
            <a:chExt cx="4825408" cy="3214344"/>
          </a:xfrm>
        </p:grpSpPr>
        <p:pic>
          <p:nvPicPr>
            <p:cNvPr id="4" name="Picture 3"/>
            <p:cNvPicPr>
              <a:picLocks noChangeAspect="1"/>
            </p:cNvPicPr>
            <p:nvPr/>
          </p:nvPicPr>
          <p:blipFill>
            <a:blip r:embed="rId2"/>
            <a:stretch>
              <a:fillRect/>
            </a:stretch>
          </p:blipFill>
          <p:spPr>
            <a:xfrm>
              <a:off x="4048008" y="3210617"/>
              <a:ext cx="4825408" cy="3214344"/>
            </a:xfrm>
            <a:prstGeom prst="rect">
              <a:avLst/>
            </a:prstGeom>
          </p:spPr>
        </p:pic>
        <p:pic>
          <p:nvPicPr>
            <p:cNvPr id="7" name="Picture 6"/>
            <p:cNvPicPr>
              <a:picLocks noChangeAspect="1"/>
            </p:cNvPicPr>
            <p:nvPr/>
          </p:nvPicPr>
          <p:blipFill rotWithShape="1">
            <a:blip r:embed="rId3"/>
            <a:srcRect l="30982" t="31839" r="43048" b="31279"/>
            <a:stretch/>
          </p:blipFill>
          <p:spPr>
            <a:xfrm rot="16200000">
              <a:off x="7958774" y="3356682"/>
              <a:ext cx="901172" cy="791090"/>
            </a:xfrm>
            <a:prstGeom prst="rect">
              <a:avLst/>
            </a:prstGeom>
            <a:ln>
              <a:noFill/>
            </a:ln>
            <a:effectLst>
              <a:softEdge rad="112500"/>
            </a:effectLst>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9934" b="95364" l="2846" r="98374"/>
                      </a14:imgEffect>
                    </a14:imgLayer>
                  </a14:imgProps>
                </a:ext>
              </a:extLst>
            </a:blip>
            <a:stretch>
              <a:fillRect/>
            </a:stretch>
          </p:blipFill>
          <p:spPr>
            <a:xfrm rot="16200000" flipH="1">
              <a:off x="3771851" y="4912432"/>
              <a:ext cx="1814843" cy="1113988"/>
            </a:xfrm>
            <a:prstGeom prst="rect">
              <a:avLst/>
            </a:prstGeom>
          </p:spPr>
        </p:pic>
        <p:pic>
          <p:nvPicPr>
            <p:cNvPr id="14" name="Picture 13"/>
            <p:cNvPicPr>
              <a:picLocks noChangeAspect="1"/>
            </p:cNvPicPr>
            <p:nvPr/>
          </p:nvPicPr>
          <p:blipFill rotWithShape="1">
            <a:blip r:embed="rId6"/>
            <a:srcRect l="39067" t="38171" r="35507" b="31002"/>
            <a:stretch/>
          </p:blipFill>
          <p:spPr>
            <a:xfrm>
              <a:off x="4122278" y="3301641"/>
              <a:ext cx="1113989" cy="899719"/>
            </a:xfrm>
            <a:prstGeom prst="rect">
              <a:avLst/>
            </a:prstGeom>
            <a:ln>
              <a:noFill/>
            </a:ln>
            <a:effectLst>
              <a:softEdge rad="112500"/>
            </a:effectLst>
          </p:spPr>
        </p:pic>
        <p:pic>
          <p:nvPicPr>
            <p:cNvPr id="5" name="Picture 4"/>
            <p:cNvPicPr>
              <a:picLocks noChangeAspect="1"/>
            </p:cNvPicPr>
            <p:nvPr/>
          </p:nvPicPr>
          <p:blipFill rotWithShape="1">
            <a:blip r:embed="rId7"/>
            <a:srcRect l="74870" t="34466" b="-1"/>
            <a:stretch/>
          </p:blipFill>
          <p:spPr>
            <a:xfrm>
              <a:off x="7966821" y="4562005"/>
              <a:ext cx="838084" cy="1748454"/>
            </a:xfrm>
            <a:prstGeom prst="rect">
              <a:avLst/>
            </a:prstGeom>
          </p:spPr>
        </p:pic>
      </p:grpSp>
      <p:sp>
        <p:nvSpPr>
          <p:cNvPr id="16" name="&quot;No&quot; Symbol 15"/>
          <p:cNvSpPr/>
          <p:nvPr/>
        </p:nvSpPr>
        <p:spPr>
          <a:xfrm>
            <a:off x="4541932" y="2769833"/>
            <a:ext cx="3787565" cy="3790607"/>
          </a:xfrm>
          <a:prstGeom prst="noSmoking">
            <a:avLst>
              <a:gd name="adj" fmla="val 9534"/>
            </a:avLst>
          </a:prstGeom>
          <a:gradFill flip="none" rotWithShape="1">
            <a:gsLst>
              <a:gs pos="13000">
                <a:srgbClr val="FF0000">
                  <a:alpha val="70000"/>
                </a:srgbClr>
              </a:gs>
              <a:gs pos="73000">
                <a:srgbClr val="C20000">
                  <a:alpha val="90000"/>
                </a:srgbClr>
              </a:gs>
            </a:gsLst>
            <a:path path="circle">
              <a:fillToRect l="50000" t="50000" r="50000" b="50000"/>
            </a:path>
            <a:tileRect/>
          </a:gradFill>
          <a:ln w="25400">
            <a:solidFill>
              <a:schemeClr val="tx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7" name="Date Placeholder 16"/>
          <p:cNvSpPr>
            <a:spLocks noGrp="1"/>
          </p:cNvSpPr>
          <p:nvPr>
            <p:ph type="dt" sz="half" idx="10"/>
          </p:nvPr>
        </p:nvSpPr>
        <p:spPr/>
        <p:txBody>
          <a:bodyPr/>
          <a:lstStyle/>
          <a:p>
            <a:r>
              <a:rPr lang="en-US" smtClean="0"/>
              <a:t>10/24/15</a:t>
            </a:r>
            <a:endParaRPr lang="en-US"/>
          </a:p>
        </p:txBody>
      </p:sp>
      <p:sp>
        <p:nvSpPr>
          <p:cNvPr id="18" name="Footer Placeholder 17"/>
          <p:cNvSpPr>
            <a:spLocks noGrp="1"/>
          </p:cNvSpPr>
          <p:nvPr>
            <p:ph type="ftr" sz="quarter" idx="11"/>
          </p:nvPr>
        </p:nvSpPr>
        <p:spPr/>
        <p:txBody>
          <a:bodyPr/>
          <a:lstStyle/>
          <a:p>
            <a:r>
              <a:rPr lang="en-US" smtClean="0"/>
              <a:t>Matthew Evans</a:t>
            </a:r>
            <a:endParaRPr lang="en-US"/>
          </a:p>
        </p:txBody>
      </p:sp>
      <p:sp>
        <p:nvSpPr>
          <p:cNvPr id="19" name="Slide Number Placeholder 18"/>
          <p:cNvSpPr>
            <a:spLocks noGrp="1"/>
          </p:cNvSpPr>
          <p:nvPr>
            <p:ph type="sldNum" sz="quarter" idx="12"/>
          </p:nvPr>
        </p:nvSpPr>
        <p:spPr/>
        <p:txBody>
          <a:bodyPr/>
          <a:lstStyle/>
          <a:p>
            <a:fld id="{83CAC060-8331-7047-9A01-42B2A5C365FA}" type="slidenum">
              <a:rPr lang="en-US" smtClean="0"/>
              <a:t>32</a:t>
            </a:fld>
            <a:endParaRPr lang="en-US"/>
          </a:p>
        </p:txBody>
      </p:sp>
    </p:spTree>
    <p:extLst>
      <p:ext uri="{BB962C8B-B14F-4D97-AF65-F5344CB8AC3E}">
        <p14:creationId xmlns:p14="http://schemas.microsoft.com/office/powerpoint/2010/main" val="301023827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30681"/>
            <a:ext cx="7315200" cy="838196"/>
          </a:xfrm>
        </p:spPr>
        <p:txBody>
          <a:bodyPr/>
          <a:lstStyle/>
          <a:p>
            <a:r>
              <a:rPr lang="en-US" dirty="0" smtClean="0"/>
              <a:t>Conclusion</a:t>
            </a:r>
            <a:endParaRPr lang="en-US" dirty="0"/>
          </a:p>
        </p:txBody>
      </p:sp>
      <p:sp>
        <p:nvSpPr>
          <p:cNvPr id="3" name="Content Placeholder 2"/>
          <p:cNvSpPr>
            <a:spLocks noGrp="1"/>
          </p:cNvSpPr>
          <p:nvPr>
            <p:ph idx="1"/>
          </p:nvPr>
        </p:nvSpPr>
        <p:spPr>
          <a:xfrm>
            <a:off x="499477" y="2168877"/>
            <a:ext cx="8362675" cy="4537516"/>
          </a:xfrm>
        </p:spPr>
        <p:txBody>
          <a:bodyPr>
            <a:normAutofit/>
          </a:bodyPr>
          <a:lstStyle/>
          <a:p>
            <a:r>
              <a:rPr lang="en-US" dirty="0" smtClean="0"/>
              <a:t>While several kinds of hacks seem plausible when first considered, careful investigation reveals many challenges</a:t>
            </a:r>
          </a:p>
          <a:p>
            <a:r>
              <a:rPr lang="en-US" dirty="0" smtClean="0"/>
              <a:t>The LIGO data flows from the interferometers into a digital system with a great deal of redundancy</a:t>
            </a:r>
          </a:p>
          <a:p>
            <a:r>
              <a:rPr lang="en-US" dirty="0" smtClean="0"/>
              <a:t>As the signal moves farther from the source both security and redundancy grow, making spoofing essentially impossible</a:t>
            </a:r>
          </a:p>
          <a:p>
            <a:r>
              <a:rPr lang="en-US" dirty="0" smtClean="0"/>
              <a:t>Closer to the source the signal is protected by the natural complexity of hardware systems, as well as layers of physical security</a:t>
            </a:r>
          </a:p>
          <a:p>
            <a:r>
              <a:rPr lang="en-US" dirty="0" smtClean="0"/>
              <a:t>Meticulous investigations have revealed no evidence of tampering</a:t>
            </a:r>
          </a:p>
          <a:p>
            <a:endParaRPr lang="en-US" dirty="0" smtClean="0"/>
          </a:p>
          <a:p>
            <a:r>
              <a:rPr lang="en-US" dirty="0" smtClean="0"/>
              <a:t>We can’t say that faking GW150914 was impossible, but we can say that faking it would have required an internal conspiracy of our most knowledgeable people</a:t>
            </a:r>
            <a:endParaRPr lang="en-US" dirty="0"/>
          </a:p>
        </p:txBody>
      </p:sp>
      <p:sp>
        <p:nvSpPr>
          <p:cNvPr id="4" name="Subtitle 2"/>
          <p:cNvSpPr txBox="1">
            <a:spLocks/>
          </p:cNvSpPr>
          <p:nvPr/>
        </p:nvSpPr>
        <p:spPr>
          <a:xfrm>
            <a:off x="152400" y="171226"/>
            <a:ext cx="8077200" cy="1123273"/>
          </a:xfrm>
          <a:prstGeom prst="rect">
            <a:avLst/>
          </a:prstGeom>
        </p:spPr>
        <p:txBody>
          <a:bodyPr vert="horz" lIns="91440" tIns="45720" rIns="91440" bIns="45720" rtlCol="0">
            <a:normAutofit fontScale="92500"/>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45720" indent="0">
              <a:buNone/>
            </a:pPr>
            <a:r>
              <a:rPr lang="en-US" dirty="0" smtClean="0">
                <a:solidFill>
                  <a:schemeClr val="bg1">
                    <a:lumMod val="50000"/>
                    <a:lumOff val="50000"/>
                  </a:schemeClr>
                </a:solidFill>
              </a:rPr>
              <a:t>One might wonder why some think the “perfection” of GW150914 suggests that it is a fake.  Which has a better track record, hardware injections or GR</a:t>
            </a:r>
            <a:r>
              <a:rPr lang="en-US" dirty="0" smtClean="0">
                <a:solidFill>
                  <a:schemeClr val="bg1">
                    <a:lumMod val="50000"/>
                    <a:lumOff val="50000"/>
                  </a:schemeClr>
                </a:solidFill>
              </a:rPr>
              <a:t>?  If it didn’t match GR, wouldn’t we be </a:t>
            </a:r>
            <a:r>
              <a:rPr lang="en-US" i="1" dirty="0" smtClean="0">
                <a:solidFill>
                  <a:schemeClr val="bg1">
                    <a:lumMod val="50000"/>
                    <a:lumOff val="50000"/>
                  </a:schemeClr>
                </a:solidFill>
              </a:rPr>
              <a:t>more</a:t>
            </a:r>
            <a:r>
              <a:rPr lang="en-US" dirty="0" smtClean="0">
                <a:solidFill>
                  <a:schemeClr val="bg1">
                    <a:lumMod val="50000"/>
                    <a:lumOff val="50000"/>
                  </a:schemeClr>
                </a:solidFill>
              </a:rPr>
              <a:t> suspicious?</a:t>
            </a:r>
            <a:endParaRPr lang="en-US" dirty="0">
              <a:solidFill>
                <a:schemeClr val="bg1">
                  <a:lumMod val="50000"/>
                  <a:lumOff val="50000"/>
                </a:schemeClr>
              </a:solidFill>
            </a:endParaRPr>
          </a:p>
        </p:txBody>
      </p:sp>
      <p:sp>
        <p:nvSpPr>
          <p:cNvPr id="5" name="Date Placeholder 4"/>
          <p:cNvSpPr>
            <a:spLocks noGrp="1"/>
          </p:cNvSpPr>
          <p:nvPr>
            <p:ph type="dt" sz="half" idx="10"/>
          </p:nvPr>
        </p:nvSpPr>
        <p:spPr/>
        <p:txBody>
          <a:bodyPr/>
          <a:lstStyle/>
          <a:p>
            <a:r>
              <a:rPr lang="en-US" smtClean="0"/>
              <a:t>10/24/15</a:t>
            </a:r>
            <a:endParaRPr lang="en-US"/>
          </a:p>
        </p:txBody>
      </p:sp>
      <p:sp>
        <p:nvSpPr>
          <p:cNvPr id="6" name="Footer Placeholder 5"/>
          <p:cNvSpPr>
            <a:spLocks noGrp="1"/>
          </p:cNvSpPr>
          <p:nvPr>
            <p:ph type="ftr" sz="quarter" idx="11"/>
          </p:nvPr>
        </p:nvSpPr>
        <p:spPr/>
        <p:txBody>
          <a:bodyPr/>
          <a:lstStyle/>
          <a:p>
            <a:r>
              <a:rPr lang="en-US" smtClean="0"/>
              <a:t>Matthew Evans</a:t>
            </a:r>
            <a:endParaRPr lang="en-US"/>
          </a:p>
        </p:txBody>
      </p:sp>
      <p:sp>
        <p:nvSpPr>
          <p:cNvPr id="7" name="Slide Number Placeholder 6"/>
          <p:cNvSpPr>
            <a:spLocks noGrp="1"/>
          </p:cNvSpPr>
          <p:nvPr>
            <p:ph type="sldNum" sz="quarter" idx="12"/>
          </p:nvPr>
        </p:nvSpPr>
        <p:spPr/>
        <p:txBody>
          <a:bodyPr/>
          <a:lstStyle/>
          <a:p>
            <a:fld id="{83CAC060-8331-7047-9A01-42B2A5C365FA}" type="slidenum">
              <a:rPr lang="en-US" smtClean="0"/>
              <a:t>33</a:t>
            </a:fld>
            <a:endParaRPr lang="en-US"/>
          </a:p>
        </p:txBody>
      </p:sp>
    </p:spTree>
    <p:extLst>
      <p:ext uri="{BB962C8B-B14F-4D97-AF65-F5344CB8AC3E}">
        <p14:creationId xmlns:p14="http://schemas.microsoft.com/office/powerpoint/2010/main" val="125239988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60271"/>
            <a:ext cx="7315200" cy="1154097"/>
          </a:xfrm>
        </p:spPr>
        <p:txBody>
          <a:bodyPr/>
          <a:lstStyle/>
          <a:p>
            <a:r>
              <a:rPr lang="en-US" dirty="0" smtClean="0"/>
              <a:t>References</a:t>
            </a:r>
            <a:endParaRPr lang="en-US" dirty="0"/>
          </a:p>
        </p:txBody>
      </p:sp>
      <p:sp>
        <p:nvSpPr>
          <p:cNvPr id="3" name="Content Placeholder 2"/>
          <p:cNvSpPr>
            <a:spLocks noGrp="1"/>
          </p:cNvSpPr>
          <p:nvPr>
            <p:ph idx="1"/>
          </p:nvPr>
        </p:nvSpPr>
        <p:spPr>
          <a:xfrm>
            <a:off x="914400" y="1740809"/>
            <a:ext cx="7315200" cy="4568552"/>
          </a:xfrm>
        </p:spPr>
        <p:txBody>
          <a:bodyPr>
            <a:normAutofit/>
          </a:bodyPr>
          <a:lstStyle/>
          <a:p>
            <a:r>
              <a:rPr lang="en-US" dirty="0" smtClean="0"/>
              <a:t>Frame spoofing</a:t>
            </a:r>
          </a:p>
          <a:p>
            <a:pPr lvl="1"/>
            <a:r>
              <a:rPr lang="en-US" dirty="0" smtClean="0"/>
              <a:t>see </a:t>
            </a:r>
            <a:r>
              <a:rPr lang="en-US" dirty="0" smtClean="0">
                <a:solidFill>
                  <a:srgbClr val="FFFFFF"/>
                </a:solidFill>
              </a:rPr>
              <a:t>EVNT </a:t>
            </a:r>
            <a:r>
              <a:rPr lang="en-US" dirty="0" smtClean="0"/>
              <a:t>logs </a:t>
            </a:r>
            <a:r>
              <a:rPr lang="en-US" dirty="0" smtClean="0">
                <a:hlinkClick r:id="rId2"/>
              </a:rPr>
              <a:t>11383</a:t>
            </a:r>
            <a:r>
              <a:rPr lang="en-US" dirty="0" smtClean="0"/>
              <a:t>, </a:t>
            </a:r>
            <a:r>
              <a:rPr lang="en-US" dirty="0" smtClean="0">
                <a:hlinkClick r:id="rId3"/>
              </a:rPr>
              <a:t>11376</a:t>
            </a:r>
            <a:r>
              <a:rPr lang="en-US" dirty="0" smtClean="0"/>
              <a:t> and </a:t>
            </a:r>
            <a:r>
              <a:rPr lang="en-US" dirty="0" smtClean="0">
                <a:hlinkClick r:id="rId4"/>
              </a:rPr>
              <a:t>11325</a:t>
            </a:r>
            <a:r>
              <a:rPr lang="en-US" dirty="0" smtClean="0"/>
              <a:t> (</a:t>
            </a:r>
            <a:r>
              <a:rPr lang="en-US" dirty="0"/>
              <a:t>11196, 11198, </a:t>
            </a:r>
            <a:r>
              <a:rPr lang="en-US" dirty="0" smtClean="0">
                <a:hlinkClick r:id="rId3"/>
              </a:rPr>
              <a:t>11376</a:t>
            </a:r>
            <a:r>
              <a:rPr lang="en-US" dirty="0" smtClean="0"/>
              <a:t>)</a:t>
            </a:r>
          </a:p>
          <a:p>
            <a:pPr lvl="1"/>
            <a:endParaRPr lang="en-US" dirty="0"/>
          </a:p>
          <a:p>
            <a:r>
              <a:rPr lang="en-US" dirty="0" smtClean="0"/>
              <a:t>Double Blind Injections</a:t>
            </a:r>
          </a:p>
          <a:p>
            <a:pPr lvl="1"/>
            <a:r>
              <a:rPr lang="en-US" dirty="0" smtClean="0">
                <a:solidFill>
                  <a:srgbClr val="FFFFFF"/>
                </a:solidFill>
              </a:rPr>
              <a:t>see </a:t>
            </a:r>
            <a:r>
              <a:rPr lang="en-US" dirty="0" smtClean="0">
                <a:solidFill>
                  <a:srgbClr val="FFFFFF"/>
                </a:solidFill>
                <a:hlinkClick r:id="rId5"/>
              </a:rPr>
              <a:t>T1500536</a:t>
            </a:r>
            <a:r>
              <a:rPr lang="en-US" dirty="0" smtClean="0">
                <a:solidFill>
                  <a:srgbClr val="FFFFFF"/>
                </a:solidFill>
              </a:rPr>
              <a:t> (DARM), </a:t>
            </a:r>
            <a:r>
              <a:rPr lang="en-US" dirty="0" smtClean="0">
                <a:solidFill>
                  <a:srgbClr val="FFFFFF"/>
                </a:solidFill>
                <a:hlinkClick r:id="rId6"/>
              </a:rPr>
              <a:t>T1500541</a:t>
            </a:r>
            <a:r>
              <a:rPr lang="en-US" dirty="0" smtClean="0">
                <a:solidFill>
                  <a:srgbClr val="FFFFFF"/>
                </a:solidFill>
              </a:rPr>
              <a:t> (CDS), </a:t>
            </a:r>
            <a:r>
              <a:rPr lang="en-US" dirty="0" smtClean="0">
                <a:solidFill>
                  <a:srgbClr val="FFFFFF"/>
                </a:solidFill>
                <a:hlinkClick r:id="rId7"/>
              </a:rPr>
              <a:t>T1500544</a:t>
            </a:r>
            <a:r>
              <a:rPr lang="en-US" dirty="0" smtClean="0">
                <a:solidFill>
                  <a:srgbClr val="FFFFFF"/>
                </a:solidFill>
              </a:rPr>
              <a:t> (ESD Mon)</a:t>
            </a:r>
            <a:endParaRPr lang="en-US" dirty="0" smtClean="0">
              <a:solidFill>
                <a:srgbClr val="FFFFFF"/>
              </a:solidFill>
            </a:endParaRPr>
          </a:p>
          <a:p>
            <a:pPr lvl="1"/>
            <a:r>
              <a:rPr lang="en-US" dirty="0" smtClean="0">
                <a:solidFill>
                  <a:srgbClr val="FFFFFF"/>
                </a:solidFill>
              </a:rPr>
              <a:t>see </a:t>
            </a:r>
            <a:r>
              <a:rPr lang="en-US" dirty="0">
                <a:solidFill>
                  <a:srgbClr val="FFFFFF"/>
                </a:solidFill>
              </a:rPr>
              <a:t>EVNT </a:t>
            </a:r>
            <a:r>
              <a:rPr lang="en-US" dirty="0" smtClean="0">
                <a:solidFill>
                  <a:srgbClr val="FFFFFF"/>
                </a:solidFill>
              </a:rPr>
              <a:t>logs </a:t>
            </a:r>
            <a:r>
              <a:rPr lang="en-US" dirty="0" smtClean="0">
                <a:hlinkClick r:id="rId8"/>
              </a:rPr>
              <a:t>11253</a:t>
            </a:r>
            <a:r>
              <a:rPr lang="en-US" dirty="0" smtClean="0"/>
              <a:t>,</a:t>
            </a:r>
            <a:r>
              <a:rPr lang="en-US" dirty="0" smtClean="0">
                <a:solidFill>
                  <a:srgbClr val="FFFFFF"/>
                </a:solidFill>
              </a:rPr>
              <a:t> </a:t>
            </a:r>
            <a:r>
              <a:rPr lang="en-US" dirty="0">
                <a:solidFill>
                  <a:srgbClr val="FFFFFF"/>
                </a:solidFill>
                <a:hlinkClick r:id="rId9"/>
              </a:rPr>
              <a:t>11288</a:t>
            </a:r>
            <a:r>
              <a:rPr lang="en-US" dirty="0">
                <a:solidFill>
                  <a:srgbClr val="FFFFFF"/>
                </a:solidFill>
              </a:rPr>
              <a:t>, </a:t>
            </a:r>
            <a:r>
              <a:rPr lang="en-US" dirty="0">
                <a:solidFill>
                  <a:srgbClr val="FFFFFF"/>
                </a:solidFill>
                <a:hlinkClick r:id="rId10"/>
              </a:rPr>
              <a:t>11267</a:t>
            </a:r>
            <a:r>
              <a:rPr lang="en-US" dirty="0">
                <a:solidFill>
                  <a:srgbClr val="FFFFFF"/>
                </a:solidFill>
              </a:rPr>
              <a:t>, and </a:t>
            </a:r>
            <a:r>
              <a:rPr lang="en-US" dirty="0" smtClean="0">
                <a:solidFill>
                  <a:srgbClr val="FFFFFF"/>
                </a:solidFill>
                <a:hlinkClick r:id="rId11"/>
              </a:rPr>
              <a:t>11414</a:t>
            </a:r>
            <a:r>
              <a:rPr lang="en-US" dirty="0" smtClean="0">
                <a:solidFill>
                  <a:srgbClr val="FFFFFF"/>
                </a:solidFill>
              </a:rPr>
              <a:t> (</a:t>
            </a:r>
            <a:r>
              <a:rPr lang="en-US" dirty="0"/>
              <a:t>11195, 11209, </a:t>
            </a:r>
            <a:r>
              <a:rPr lang="en-US" dirty="0" smtClean="0"/>
              <a:t>11258</a:t>
            </a:r>
            <a:r>
              <a:rPr lang="en-US" dirty="0"/>
              <a:t>, </a:t>
            </a:r>
            <a:r>
              <a:rPr lang="en-US" dirty="0" smtClean="0"/>
              <a:t>11268</a:t>
            </a:r>
            <a:r>
              <a:rPr lang="en-US" dirty="0"/>
              <a:t>, </a:t>
            </a:r>
            <a:r>
              <a:rPr lang="en-US" dirty="0" smtClean="0"/>
              <a:t>11273</a:t>
            </a:r>
            <a:r>
              <a:rPr lang="en-US" dirty="0"/>
              <a:t>, 11274, 11288, 11308, </a:t>
            </a:r>
            <a:r>
              <a:rPr lang="en-US" dirty="0" smtClean="0">
                <a:hlinkClick r:id="rId12"/>
              </a:rPr>
              <a:t>11335</a:t>
            </a:r>
            <a:r>
              <a:rPr lang="en-US" dirty="0"/>
              <a:t>, 11336)</a:t>
            </a:r>
            <a:endParaRPr lang="en-US" dirty="0">
              <a:solidFill>
                <a:srgbClr val="FFFFFF"/>
              </a:solidFill>
            </a:endParaRPr>
          </a:p>
          <a:p>
            <a:pPr lvl="1"/>
            <a:r>
              <a:rPr lang="en-US" dirty="0" smtClean="0"/>
              <a:t>Easter Eggs, see </a:t>
            </a:r>
            <a:r>
              <a:rPr lang="en-US" dirty="0"/>
              <a:t>11260, 11266, 11318, 11329, </a:t>
            </a:r>
            <a:r>
              <a:rPr lang="en-US" dirty="0" smtClean="0">
                <a:hlinkClick r:id="rId13"/>
              </a:rPr>
              <a:t>11330</a:t>
            </a:r>
            <a:endParaRPr lang="en-US" dirty="0" smtClean="0"/>
          </a:p>
          <a:p>
            <a:pPr lvl="1"/>
            <a:endParaRPr lang="en-US" dirty="0" smtClean="0"/>
          </a:p>
          <a:p>
            <a:r>
              <a:rPr lang="en-US" dirty="0" smtClean="0"/>
              <a:t>Analog Hacks</a:t>
            </a:r>
          </a:p>
          <a:p>
            <a:pPr lvl="1"/>
            <a:r>
              <a:rPr lang="en-US" dirty="0" smtClean="0"/>
              <a:t>see </a:t>
            </a:r>
            <a:r>
              <a:rPr lang="en-US" dirty="0" smtClean="0">
                <a:hlinkClick r:id="rId14"/>
              </a:rPr>
              <a:t>T1500514</a:t>
            </a:r>
            <a:r>
              <a:rPr lang="en-US" dirty="0" smtClean="0"/>
              <a:t> (IFO), </a:t>
            </a:r>
            <a:r>
              <a:rPr lang="en-US" dirty="0" smtClean="0">
                <a:hlinkClick r:id="rId15"/>
              </a:rPr>
              <a:t>L1500138</a:t>
            </a:r>
            <a:r>
              <a:rPr lang="en-US" dirty="0" smtClean="0"/>
              <a:t> (Site), </a:t>
            </a:r>
            <a:r>
              <a:rPr lang="en-US" dirty="0" smtClean="0">
                <a:hlinkClick r:id="rId16"/>
              </a:rPr>
              <a:t>L1500139</a:t>
            </a:r>
            <a:r>
              <a:rPr lang="en-US" dirty="0" smtClean="0"/>
              <a:t> </a:t>
            </a:r>
            <a:r>
              <a:rPr lang="en-US" dirty="0" smtClean="0"/>
              <a:t>(Inspection)</a:t>
            </a:r>
            <a:endParaRPr lang="en-US" dirty="0" smtClean="0"/>
          </a:p>
          <a:p>
            <a:pPr lvl="1"/>
            <a:r>
              <a:rPr lang="en-US" dirty="0" smtClean="0"/>
              <a:t>access and inspection logs 11214</a:t>
            </a:r>
            <a:r>
              <a:rPr lang="en-US" dirty="0"/>
              <a:t>, 11232, 11313, 11317, 11323, </a:t>
            </a:r>
            <a:r>
              <a:rPr lang="en-US" dirty="0" smtClean="0">
                <a:hlinkClick r:id="rId17"/>
              </a:rPr>
              <a:t>11382</a:t>
            </a:r>
            <a:r>
              <a:rPr lang="en-US" dirty="0" smtClean="0"/>
              <a:t>, </a:t>
            </a:r>
            <a:r>
              <a:rPr lang="en-US" dirty="0" smtClean="0">
                <a:hlinkClick r:id="rId18"/>
              </a:rPr>
              <a:t>11432</a:t>
            </a:r>
            <a:endParaRPr lang="en-US" dirty="0"/>
          </a:p>
        </p:txBody>
      </p:sp>
      <p:sp>
        <p:nvSpPr>
          <p:cNvPr id="4" name="Date Placeholder 3"/>
          <p:cNvSpPr>
            <a:spLocks noGrp="1"/>
          </p:cNvSpPr>
          <p:nvPr>
            <p:ph type="dt" sz="half" idx="10"/>
          </p:nvPr>
        </p:nvSpPr>
        <p:spPr/>
        <p:txBody>
          <a:bodyPr/>
          <a:lstStyle/>
          <a:p>
            <a:r>
              <a:rPr lang="en-US" smtClean="0"/>
              <a:t>10/24/15</a:t>
            </a:r>
            <a:endParaRPr lang="en-US"/>
          </a:p>
        </p:txBody>
      </p:sp>
      <p:sp>
        <p:nvSpPr>
          <p:cNvPr id="5" name="Footer Placeholder 4"/>
          <p:cNvSpPr>
            <a:spLocks noGrp="1"/>
          </p:cNvSpPr>
          <p:nvPr>
            <p:ph type="ftr" sz="quarter" idx="11"/>
          </p:nvPr>
        </p:nvSpPr>
        <p:spPr/>
        <p:txBody>
          <a:bodyPr/>
          <a:lstStyle/>
          <a:p>
            <a:r>
              <a:rPr lang="en-US" smtClean="0"/>
              <a:t>Matthew Evans</a:t>
            </a:r>
            <a:endParaRPr lang="en-US"/>
          </a:p>
        </p:txBody>
      </p:sp>
      <p:sp>
        <p:nvSpPr>
          <p:cNvPr id="6" name="Slide Number Placeholder 5"/>
          <p:cNvSpPr>
            <a:spLocks noGrp="1"/>
          </p:cNvSpPr>
          <p:nvPr>
            <p:ph type="sldNum" sz="quarter" idx="12"/>
          </p:nvPr>
        </p:nvSpPr>
        <p:spPr/>
        <p:txBody>
          <a:bodyPr/>
          <a:lstStyle/>
          <a:p>
            <a:fld id="{83CAC060-8331-7047-9A01-42B2A5C365FA}" type="slidenum">
              <a:rPr lang="en-US" smtClean="0"/>
              <a:t>34</a:t>
            </a:fld>
            <a:endParaRPr lang="en-US"/>
          </a:p>
        </p:txBody>
      </p:sp>
    </p:spTree>
    <p:extLst>
      <p:ext uri="{BB962C8B-B14F-4D97-AF65-F5344CB8AC3E}">
        <p14:creationId xmlns:p14="http://schemas.microsoft.com/office/powerpoint/2010/main" val="11817266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44715"/>
            <a:ext cx="7315200" cy="1779944"/>
          </a:xfrm>
        </p:spPr>
        <p:txBody>
          <a:bodyPr>
            <a:normAutofit/>
          </a:bodyPr>
          <a:lstStyle/>
          <a:p>
            <a:r>
              <a:rPr lang="en-US" dirty="0" smtClean="0"/>
              <a:t>GW150914 was NOT a “normal” injection</a:t>
            </a:r>
            <a:endParaRPr lang="en-US" dirty="0"/>
          </a:p>
        </p:txBody>
      </p:sp>
      <p:sp>
        <p:nvSpPr>
          <p:cNvPr id="3" name="Content Placeholder 2"/>
          <p:cNvSpPr>
            <a:spLocks noGrp="1"/>
          </p:cNvSpPr>
          <p:nvPr>
            <p:ph idx="1"/>
          </p:nvPr>
        </p:nvSpPr>
        <p:spPr>
          <a:xfrm>
            <a:off x="914400" y="3838340"/>
            <a:ext cx="7315200" cy="2471020"/>
          </a:xfrm>
        </p:spPr>
        <p:txBody>
          <a:bodyPr/>
          <a:lstStyle/>
          <a:p>
            <a:r>
              <a:rPr lang="en-US" dirty="0" smtClean="0"/>
              <a:t>This was checked shortly after the event was discovered</a:t>
            </a:r>
          </a:p>
          <a:p>
            <a:r>
              <a:rPr lang="en-US" dirty="0" smtClean="0"/>
              <a:t>No injection was made, and in fact we didn’t even know HOW to make hardware injections at the time of the event. (Inverse actuation filters for L1 had not been computed.)</a:t>
            </a:r>
          </a:p>
        </p:txBody>
      </p:sp>
      <p:sp>
        <p:nvSpPr>
          <p:cNvPr id="4" name="Date Placeholder 3"/>
          <p:cNvSpPr>
            <a:spLocks noGrp="1"/>
          </p:cNvSpPr>
          <p:nvPr>
            <p:ph type="dt" sz="half" idx="10"/>
          </p:nvPr>
        </p:nvSpPr>
        <p:spPr/>
        <p:txBody>
          <a:bodyPr/>
          <a:lstStyle/>
          <a:p>
            <a:r>
              <a:rPr lang="en-US" smtClean="0"/>
              <a:t>10/24/15</a:t>
            </a:r>
            <a:endParaRPr lang="en-US"/>
          </a:p>
        </p:txBody>
      </p:sp>
      <p:sp>
        <p:nvSpPr>
          <p:cNvPr id="5" name="Footer Placeholder 4"/>
          <p:cNvSpPr>
            <a:spLocks noGrp="1"/>
          </p:cNvSpPr>
          <p:nvPr>
            <p:ph type="ftr" sz="quarter" idx="11"/>
          </p:nvPr>
        </p:nvSpPr>
        <p:spPr/>
        <p:txBody>
          <a:bodyPr/>
          <a:lstStyle/>
          <a:p>
            <a:r>
              <a:rPr lang="en-US" smtClean="0"/>
              <a:t>Matthew Evans</a:t>
            </a:r>
            <a:endParaRPr lang="en-US"/>
          </a:p>
        </p:txBody>
      </p:sp>
      <p:sp>
        <p:nvSpPr>
          <p:cNvPr id="6" name="Slide Number Placeholder 5"/>
          <p:cNvSpPr>
            <a:spLocks noGrp="1"/>
          </p:cNvSpPr>
          <p:nvPr>
            <p:ph type="sldNum" sz="quarter" idx="12"/>
          </p:nvPr>
        </p:nvSpPr>
        <p:spPr/>
        <p:txBody>
          <a:bodyPr/>
          <a:lstStyle/>
          <a:p>
            <a:fld id="{83CAC060-8331-7047-9A01-42B2A5C365FA}" type="slidenum">
              <a:rPr lang="en-US" smtClean="0"/>
              <a:t>4</a:t>
            </a:fld>
            <a:endParaRPr lang="en-US"/>
          </a:p>
        </p:txBody>
      </p:sp>
    </p:spTree>
    <p:extLst>
      <p:ext uri="{BB962C8B-B14F-4D97-AF65-F5344CB8AC3E}">
        <p14:creationId xmlns:p14="http://schemas.microsoft.com/office/powerpoint/2010/main" val="4075612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435" y="995231"/>
            <a:ext cx="7717165" cy="1406497"/>
          </a:xfrm>
        </p:spPr>
        <p:txBody>
          <a:bodyPr>
            <a:normAutofit fontScale="90000"/>
          </a:bodyPr>
          <a:lstStyle/>
          <a:p>
            <a:r>
              <a:rPr lang="en-US" dirty="0" smtClean="0"/>
              <a:t>What about “Rogue injections” ?</a:t>
            </a:r>
            <a:br>
              <a:rPr lang="en-US" dirty="0" smtClean="0"/>
            </a:br>
            <a:r>
              <a:rPr lang="en-US" dirty="0" smtClean="0"/>
              <a:t>(injections that don’t follow the rules)</a:t>
            </a:r>
            <a:endParaRPr lang="en-US" dirty="0"/>
          </a:p>
        </p:txBody>
      </p:sp>
      <p:sp>
        <p:nvSpPr>
          <p:cNvPr id="3" name="Content Placeholder 2"/>
          <p:cNvSpPr>
            <a:spLocks noGrp="1"/>
          </p:cNvSpPr>
          <p:nvPr>
            <p:ph idx="1"/>
          </p:nvPr>
        </p:nvSpPr>
        <p:spPr>
          <a:xfrm>
            <a:off x="914400" y="2510360"/>
            <a:ext cx="7315200" cy="3991057"/>
          </a:xfrm>
        </p:spPr>
        <p:txBody>
          <a:bodyPr>
            <a:normAutofit/>
          </a:bodyPr>
          <a:lstStyle/>
          <a:p>
            <a:r>
              <a:rPr lang="en-US" dirty="0" smtClean="0"/>
              <a:t>Frame Spoofing</a:t>
            </a:r>
          </a:p>
          <a:p>
            <a:pPr lvl="1"/>
            <a:r>
              <a:rPr lang="en-US" dirty="0" smtClean="0"/>
              <a:t>replace the original frames with fake frames that contain an event which was not there before</a:t>
            </a:r>
          </a:p>
          <a:p>
            <a:r>
              <a:rPr lang="en-US" dirty="0" smtClean="0"/>
              <a:t>Double Blind Injections</a:t>
            </a:r>
          </a:p>
          <a:p>
            <a:pPr lvl="1"/>
            <a:r>
              <a:rPr lang="en-US" dirty="0" smtClean="0"/>
              <a:t>an injection into the interferometer control computer</a:t>
            </a:r>
            <a:endParaRPr lang="en-US" dirty="0"/>
          </a:p>
          <a:p>
            <a:pPr lvl="2"/>
            <a:r>
              <a:rPr lang="en-US" dirty="0" smtClean="0"/>
              <a:t>like a normal blind injection, but not recorded in “the envelope”</a:t>
            </a:r>
          </a:p>
          <a:p>
            <a:pPr lvl="2"/>
            <a:r>
              <a:rPr lang="en-US" dirty="0" smtClean="0"/>
              <a:t>or injected via some non-standard path (e.g., PCAL)</a:t>
            </a:r>
          </a:p>
          <a:p>
            <a:pPr lvl="1"/>
            <a:r>
              <a:rPr lang="en-US" dirty="0" smtClean="0"/>
              <a:t>Easter Egg Hacks – modifications of the digital system</a:t>
            </a:r>
          </a:p>
          <a:p>
            <a:r>
              <a:rPr lang="en-US" dirty="0" smtClean="0"/>
              <a:t>Analog Hacks</a:t>
            </a:r>
          </a:p>
          <a:p>
            <a:pPr lvl="1"/>
            <a:r>
              <a:rPr lang="en-US" dirty="0" smtClean="0"/>
              <a:t>added hardware which changes the signals in analog before they are recorded</a:t>
            </a:r>
            <a:endParaRPr lang="en-US" dirty="0"/>
          </a:p>
        </p:txBody>
      </p:sp>
      <p:sp>
        <p:nvSpPr>
          <p:cNvPr id="4" name="Date Placeholder 3"/>
          <p:cNvSpPr>
            <a:spLocks noGrp="1"/>
          </p:cNvSpPr>
          <p:nvPr>
            <p:ph type="dt" sz="half" idx="10"/>
          </p:nvPr>
        </p:nvSpPr>
        <p:spPr/>
        <p:txBody>
          <a:bodyPr/>
          <a:lstStyle/>
          <a:p>
            <a:r>
              <a:rPr lang="en-US" smtClean="0"/>
              <a:t>10/24/15</a:t>
            </a:r>
            <a:endParaRPr lang="en-US"/>
          </a:p>
        </p:txBody>
      </p:sp>
      <p:sp>
        <p:nvSpPr>
          <p:cNvPr id="5" name="Footer Placeholder 4"/>
          <p:cNvSpPr>
            <a:spLocks noGrp="1"/>
          </p:cNvSpPr>
          <p:nvPr>
            <p:ph type="ftr" sz="quarter" idx="11"/>
          </p:nvPr>
        </p:nvSpPr>
        <p:spPr/>
        <p:txBody>
          <a:bodyPr/>
          <a:lstStyle/>
          <a:p>
            <a:r>
              <a:rPr lang="en-US" smtClean="0"/>
              <a:t>Matthew Evans</a:t>
            </a:r>
            <a:endParaRPr lang="en-US"/>
          </a:p>
        </p:txBody>
      </p:sp>
      <p:sp>
        <p:nvSpPr>
          <p:cNvPr id="6" name="Slide Number Placeholder 5"/>
          <p:cNvSpPr>
            <a:spLocks noGrp="1"/>
          </p:cNvSpPr>
          <p:nvPr>
            <p:ph type="sldNum" sz="quarter" idx="12"/>
          </p:nvPr>
        </p:nvSpPr>
        <p:spPr/>
        <p:txBody>
          <a:bodyPr/>
          <a:lstStyle/>
          <a:p>
            <a:fld id="{83CAC060-8331-7047-9A01-42B2A5C365FA}" type="slidenum">
              <a:rPr lang="en-US" smtClean="0"/>
              <a:t>5</a:t>
            </a:fld>
            <a:endParaRPr lang="en-US"/>
          </a:p>
        </p:txBody>
      </p:sp>
      <p:sp>
        <p:nvSpPr>
          <p:cNvPr id="7" name="TextBox 6"/>
          <p:cNvSpPr txBox="1"/>
          <p:nvPr/>
        </p:nvSpPr>
        <p:spPr>
          <a:xfrm>
            <a:off x="4402709" y="6418983"/>
            <a:ext cx="4688716" cy="369332"/>
          </a:xfrm>
          <a:prstGeom prst="rect">
            <a:avLst/>
          </a:prstGeom>
          <a:noFill/>
        </p:spPr>
        <p:txBody>
          <a:bodyPr wrap="none" rtlCol="0">
            <a:spAutoFit/>
          </a:bodyPr>
          <a:lstStyle/>
          <a:p>
            <a:r>
              <a:rPr lang="en-US" dirty="0" smtClean="0">
                <a:solidFill>
                  <a:schemeClr val="bg1">
                    <a:lumMod val="75000"/>
                    <a:lumOff val="25000"/>
                  </a:schemeClr>
                </a:solidFill>
              </a:rPr>
              <a:t>Note: All reference are on a slide at the end.</a:t>
            </a:r>
            <a:endParaRPr lang="en-US" dirty="0">
              <a:solidFill>
                <a:schemeClr val="bg1">
                  <a:lumMod val="75000"/>
                  <a:lumOff val="25000"/>
                </a:schemeClr>
              </a:solidFill>
            </a:endParaRPr>
          </a:p>
        </p:txBody>
      </p:sp>
    </p:spTree>
    <p:extLst>
      <p:ext uri="{BB962C8B-B14F-4D97-AF65-F5344CB8AC3E}">
        <p14:creationId xmlns:p14="http://schemas.microsoft.com/office/powerpoint/2010/main" val="382718385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871" y="454550"/>
            <a:ext cx="7315200" cy="1154097"/>
          </a:xfrm>
        </p:spPr>
        <p:txBody>
          <a:bodyPr/>
          <a:lstStyle/>
          <a:p>
            <a:r>
              <a:rPr lang="en-US" dirty="0" smtClean="0"/>
              <a:t>From strain to your computer</a:t>
            </a:r>
            <a:endParaRPr lang="en-US" dirty="0"/>
          </a:p>
        </p:txBody>
      </p:sp>
      <p:sp>
        <p:nvSpPr>
          <p:cNvPr id="3" name="Content Placeholder 2"/>
          <p:cNvSpPr>
            <a:spLocks noGrp="1"/>
          </p:cNvSpPr>
          <p:nvPr>
            <p:ph idx="1"/>
          </p:nvPr>
        </p:nvSpPr>
        <p:spPr>
          <a:xfrm>
            <a:off x="914400" y="1812674"/>
            <a:ext cx="7315200" cy="2340802"/>
          </a:xfrm>
        </p:spPr>
        <p:txBody>
          <a:bodyPr/>
          <a:lstStyle/>
          <a:p>
            <a:r>
              <a:rPr lang="en-US" dirty="0" smtClean="0"/>
              <a:t>How does data flow from the interferometer to the analysis pipelines?</a:t>
            </a:r>
          </a:p>
          <a:p>
            <a:r>
              <a:rPr lang="en-US" dirty="0" smtClean="0"/>
              <a:t>Data from the observatories is quickly distributed, so if you want to fake it you must work at the source (or hack many, many complicated systems).</a:t>
            </a:r>
          </a:p>
        </p:txBody>
      </p:sp>
      <p:sp>
        <p:nvSpPr>
          <p:cNvPr id="4" name="Cloud 3"/>
          <p:cNvSpPr/>
          <p:nvPr/>
        </p:nvSpPr>
        <p:spPr bwMode="auto">
          <a:xfrm>
            <a:off x="322278" y="3630472"/>
            <a:ext cx="1796085" cy="923593"/>
          </a:xfrm>
          <a:prstGeom prst="cloud">
            <a:avLst/>
          </a:prstGeom>
          <a:solidFill>
            <a:srgbClr val="FFB666"/>
          </a:solidFill>
          <a:ln w="381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 name="TextBox 4"/>
          <p:cNvSpPr txBox="1"/>
          <p:nvPr/>
        </p:nvSpPr>
        <p:spPr>
          <a:xfrm>
            <a:off x="861103" y="3852864"/>
            <a:ext cx="987847" cy="461665"/>
          </a:xfrm>
          <a:prstGeom prst="rect">
            <a:avLst/>
          </a:prstGeom>
          <a:noFill/>
        </p:spPr>
        <p:txBody>
          <a:bodyPr wrap="square" rtlCol="0">
            <a:spAutoFit/>
          </a:bodyPr>
          <a:lstStyle/>
          <a:p>
            <a:pPr algn="l"/>
            <a:r>
              <a:rPr lang="en-US" dirty="0" smtClean="0">
                <a:solidFill>
                  <a:srgbClr val="FF6600"/>
                </a:solidFill>
              </a:rPr>
              <a:t>LHO</a:t>
            </a:r>
            <a:endParaRPr lang="en-US" dirty="0">
              <a:solidFill>
                <a:srgbClr val="FF6600"/>
              </a:solidFill>
            </a:endParaRPr>
          </a:p>
        </p:txBody>
      </p:sp>
      <p:sp>
        <p:nvSpPr>
          <p:cNvPr id="6" name="Cloud 5"/>
          <p:cNvSpPr/>
          <p:nvPr/>
        </p:nvSpPr>
        <p:spPr bwMode="auto">
          <a:xfrm>
            <a:off x="384875" y="4890403"/>
            <a:ext cx="1796085" cy="923593"/>
          </a:xfrm>
          <a:prstGeom prst="cloud">
            <a:avLst/>
          </a:prstGeom>
          <a:solidFill>
            <a:srgbClr val="FFB666"/>
          </a:solidFill>
          <a:ln w="381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TextBox 6"/>
          <p:cNvSpPr txBox="1"/>
          <p:nvPr/>
        </p:nvSpPr>
        <p:spPr>
          <a:xfrm>
            <a:off x="910871" y="5108472"/>
            <a:ext cx="987847" cy="461665"/>
          </a:xfrm>
          <a:prstGeom prst="rect">
            <a:avLst/>
          </a:prstGeom>
          <a:noFill/>
        </p:spPr>
        <p:txBody>
          <a:bodyPr wrap="square" rtlCol="0">
            <a:spAutoFit/>
          </a:bodyPr>
          <a:lstStyle/>
          <a:p>
            <a:pPr algn="l"/>
            <a:r>
              <a:rPr lang="en-US" dirty="0" smtClean="0">
                <a:solidFill>
                  <a:srgbClr val="FF6600"/>
                </a:solidFill>
              </a:rPr>
              <a:t>LLO</a:t>
            </a:r>
            <a:endParaRPr lang="en-US" dirty="0">
              <a:solidFill>
                <a:srgbClr val="FF6600"/>
              </a:solidFill>
            </a:endParaRPr>
          </a:p>
        </p:txBody>
      </p:sp>
      <p:sp>
        <p:nvSpPr>
          <p:cNvPr id="8" name="Cloud 7"/>
          <p:cNvSpPr/>
          <p:nvPr/>
        </p:nvSpPr>
        <p:spPr bwMode="auto">
          <a:xfrm>
            <a:off x="6442580" y="3396868"/>
            <a:ext cx="1159197" cy="659582"/>
          </a:xfrm>
          <a:prstGeom prst="cloud">
            <a:avLst/>
          </a:prstGeom>
          <a:solidFill>
            <a:srgbClr val="FFB666"/>
          </a:solidFill>
          <a:ln w="381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TextBox 8"/>
          <p:cNvSpPr txBox="1"/>
          <p:nvPr/>
        </p:nvSpPr>
        <p:spPr>
          <a:xfrm>
            <a:off x="6762948" y="3505303"/>
            <a:ext cx="987847" cy="461665"/>
          </a:xfrm>
          <a:prstGeom prst="rect">
            <a:avLst/>
          </a:prstGeom>
          <a:noFill/>
        </p:spPr>
        <p:txBody>
          <a:bodyPr wrap="square" rtlCol="0">
            <a:spAutoFit/>
          </a:bodyPr>
          <a:lstStyle/>
          <a:p>
            <a:pPr algn="l"/>
            <a:r>
              <a:rPr lang="en-US" dirty="0" smtClean="0">
                <a:solidFill>
                  <a:srgbClr val="FF6600"/>
                </a:solidFill>
              </a:rPr>
              <a:t>MIT</a:t>
            </a:r>
            <a:endParaRPr lang="en-US" dirty="0">
              <a:solidFill>
                <a:srgbClr val="FF6600"/>
              </a:solidFill>
            </a:endParaRPr>
          </a:p>
        </p:txBody>
      </p:sp>
      <p:sp>
        <p:nvSpPr>
          <p:cNvPr id="10" name="Cloud 9"/>
          <p:cNvSpPr/>
          <p:nvPr/>
        </p:nvSpPr>
        <p:spPr bwMode="auto">
          <a:xfrm>
            <a:off x="7277058" y="4018674"/>
            <a:ext cx="1145111" cy="679872"/>
          </a:xfrm>
          <a:prstGeom prst="cloud">
            <a:avLst/>
          </a:prstGeom>
          <a:solidFill>
            <a:srgbClr val="FFB666"/>
          </a:solidFill>
          <a:ln w="381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TextBox 10"/>
          <p:cNvSpPr txBox="1"/>
          <p:nvPr/>
        </p:nvSpPr>
        <p:spPr>
          <a:xfrm>
            <a:off x="7434322" y="4153475"/>
            <a:ext cx="987847" cy="461665"/>
          </a:xfrm>
          <a:prstGeom prst="rect">
            <a:avLst/>
          </a:prstGeom>
          <a:noFill/>
        </p:spPr>
        <p:txBody>
          <a:bodyPr wrap="square" rtlCol="0">
            <a:spAutoFit/>
          </a:bodyPr>
          <a:lstStyle/>
          <a:p>
            <a:pPr algn="l"/>
            <a:r>
              <a:rPr lang="en-US" dirty="0" smtClean="0">
                <a:solidFill>
                  <a:srgbClr val="FF6600"/>
                </a:solidFill>
              </a:rPr>
              <a:t>UWM</a:t>
            </a:r>
            <a:endParaRPr lang="en-US" dirty="0">
              <a:solidFill>
                <a:srgbClr val="FF6600"/>
              </a:solidFill>
            </a:endParaRPr>
          </a:p>
        </p:txBody>
      </p:sp>
      <p:sp>
        <p:nvSpPr>
          <p:cNvPr id="12" name="Cloud 11"/>
          <p:cNvSpPr/>
          <p:nvPr/>
        </p:nvSpPr>
        <p:spPr bwMode="auto">
          <a:xfrm>
            <a:off x="1630482" y="5813996"/>
            <a:ext cx="1796085" cy="923593"/>
          </a:xfrm>
          <a:prstGeom prst="cloud">
            <a:avLst/>
          </a:prstGeom>
          <a:solidFill>
            <a:srgbClr val="FFB666"/>
          </a:solidFill>
          <a:ln w="381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TextBox 12"/>
          <p:cNvSpPr txBox="1"/>
          <p:nvPr/>
        </p:nvSpPr>
        <p:spPr>
          <a:xfrm>
            <a:off x="2143649" y="6019237"/>
            <a:ext cx="987847" cy="461665"/>
          </a:xfrm>
          <a:prstGeom prst="rect">
            <a:avLst/>
          </a:prstGeom>
          <a:noFill/>
        </p:spPr>
        <p:txBody>
          <a:bodyPr wrap="square" rtlCol="0">
            <a:spAutoFit/>
          </a:bodyPr>
          <a:lstStyle/>
          <a:p>
            <a:pPr algn="l"/>
            <a:r>
              <a:rPr lang="en-US" dirty="0" smtClean="0">
                <a:solidFill>
                  <a:srgbClr val="FF6600"/>
                </a:solidFill>
              </a:rPr>
              <a:t>Virgo</a:t>
            </a:r>
            <a:endParaRPr lang="en-US" dirty="0">
              <a:solidFill>
                <a:srgbClr val="FF6600"/>
              </a:solidFill>
            </a:endParaRPr>
          </a:p>
        </p:txBody>
      </p:sp>
      <p:sp>
        <p:nvSpPr>
          <p:cNvPr id="14" name="Cloud 13"/>
          <p:cNvSpPr/>
          <p:nvPr/>
        </p:nvSpPr>
        <p:spPr bwMode="auto">
          <a:xfrm>
            <a:off x="3255315" y="4251097"/>
            <a:ext cx="1796085" cy="923593"/>
          </a:xfrm>
          <a:prstGeom prst="cloud">
            <a:avLst/>
          </a:prstGeom>
          <a:solidFill>
            <a:srgbClr val="FFB666"/>
          </a:solidFill>
          <a:ln w="381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TextBox 14"/>
          <p:cNvSpPr txBox="1"/>
          <p:nvPr/>
        </p:nvSpPr>
        <p:spPr>
          <a:xfrm>
            <a:off x="3830493" y="4482061"/>
            <a:ext cx="987847" cy="461665"/>
          </a:xfrm>
          <a:prstGeom prst="rect">
            <a:avLst/>
          </a:prstGeom>
          <a:noFill/>
        </p:spPr>
        <p:txBody>
          <a:bodyPr wrap="square" rtlCol="0">
            <a:spAutoFit/>
          </a:bodyPr>
          <a:lstStyle/>
          <a:p>
            <a:pPr algn="l"/>
            <a:r>
              <a:rPr lang="en-US" dirty="0" smtClean="0">
                <a:solidFill>
                  <a:srgbClr val="FF6600"/>
                </a:solidFill>
              </a:rPr>
              <a:t>CIT</a:t>
            </a:r>
            <a:endParaRPr lang="en-US" dirty="0">
              <a:solidFill>
                <a:srgbClr val="FF6600"/>
              </a:solidFill>
            </a:endParaRPr>
          </a:p>
        </p:txBody>
      </p:sp>
      <p:sp>
        <p:nvSpPr>
          <p:cNvPr id="16" name="Cloud 15"/>
          <p:cNvSpPr/>
          <p:nvPr/>
        </p:nvSpPr>
        <p:spPr bwMode="auto">
          <a:xfrm>
            <a:off x="6487578" y="4685131"/>
            <a:ext cx="1081601" cy="679870"/>
          </a:xfrm>
          <a:prstGeom prst="cloud">
            <a:avLst/>
          </a:prstGeom>
          <a:solidFill>
            <a:srgbClr val="FFB666"/>
          </a:solidFill>
          <a:ln w="381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 name="TextBox 16"/>
          <p:cNvSpPr txBox="1"/>
          <p:nvPr/>
        </p:nvSpPr>
        <p:spPr>
          <a:xfrm>
            <a:off x="6742457" y="4841618"/>
            <a:ext cx="987847" cy="461665"/>
          </a:xfrm>
          <a:prstGeom prst="rect">
            <a:avLst/>
          </a:prstGeom>
          <a:noFill/>
        </p:spPr>
        <p:txBody>
          <a:bodyPr wrap="square" rtlCol="0">
            <a:spAutoFit/>
          </a:bodyPr>
          <a:lstStyle/>
          <a:p>
            <a:pPr algn="l"/>
            <a:r>
              <a:rPr lang="en-US" dirty="0" smtClean="0">
                <a:solidFill>
                  <a:srgbClr val="FF6600"/>
                </a:solidFill>
              </a:rPr>
              <a:t>SYR</a:t>
            </a:r>
            <a:endParaRPr lang="en-US" dirty="0">
              <a:solidFill>
                <a:srgbClr val="FF6600"/>
              </a:solidFill>
            </a:endParaRPr>
          </a:p>
        </p:txBody>
      </p:sp>
      <p:cxnSp>
        <p:nvCxnSpPr>
          <p:cNvPr id="18" name="Straight Arrow Connector 17"/>
          <p:cNvCxnSpPr>
            <a:stCxn id="4" idx="0"/>
            <a:endCxn id="14" idx="2"/>
          </p:cNvCxnSpPr>
          <p:nvPr/>
        </p:nvCxnSpPr>
        <p:spPr bwMode="auto">
          <a:xfrm>
            <a:off x="2116866" y="4092269"/>
            <a:ext cx="1144020" cy="620625"/>
          </a:xfrm>
          <a:prstGeom prst="straightConnector1">
            <a:avLst/>
          </a:prstGeom>
          <a:solidFill>
            <a:schemeClr val="accent1"/>
          </a:solidFill>
          <a:ln w="38100" cap="flat" cmpd="sng" algn="ctr">
            <a:solidFill>
              <a:schemeClr val="tx1"/>
            </a:solidFill>
            <a:prstDash val="solid"/>
            <a:round/>
            <a:headEnd type="arrow"/>
            <a:tailEnd type="arrow"/>
          </a:ln>
          <a:effectLst/>
        </p:spPr>
      </p:cxnSp>
      <p:cxnSp>
        <p:nvCxnSpPr>
          <p:cNvPr id="19" name="Straight Arrow Connector 18"/>
          <p:cNvCxnSpPr>
            <a:stCxn id="6" idx="0"/>
            <a:endCxn id="14" idx="2"/>
          </p:cNvCxnSpPr>
          <p:nvPr/>
        </p:nvCxnSpPr>
        <p:spPr bwMode="auto">
          <a:xfrm flipV="1">
            <a:off x="2179463" y="4712894"/>
            <a:ext cx="1081423" cy="639306"/>
          </a:xfrm>
          <a:prstGeom prst="straightConnector1">
            <a:avLst/>
          </a:prstGeom>
          <a:solidFill>
            <a:schemeClr val="accent1"/>
          </a:solidFill>
          <a:ln w="38100" cap="flat" cmpd="sng" algn="ctr">
            <a:solidFill>
              <a:schemeClr val="tx1"/>
            </a:solidFill>
            <a:prstDash val="solid"/>
            <a:round/>
            <a:headEnd type="arrow"/>
            <a:tailEnd type="arrow"/>
          </a:ln>
          <a:effectLst/>
        </p:spPr>
      </p:cxnSp>
      <p:cxnSp>
        <p:nvCxnSpPr>
          <p:cNvPr id="20" name="Straight Arrow Connector 19"/>
          <p:cNvCxnSpPr>
            <a:stCxn id="12" idx="3"/>
            <a:endCxn id="14" idx="2"/>
          </p:cNvCxnSpPr>
          <p:nvPr/>
        </p:nvCxnSpPr>
        <p:spPr bwMode="auto">
          <a:xfrm flipV="1">
            <a:off x="2528525" y="4712894"/>
            <a:ext cx="732361" cy="1153909"/>
          </a:xfrm>
          <a:prstGeom prst="straightConnector1">
            <a:avLst/>
          </a:prstGeom>
          <a:solidFill>
            <a:schemeClr val="accent1"/>
          </a:solidFill>
          <a:ln w="38100" cap="flat" cmpd="sng" algn="ctr">
            <a:solidFill>
              <a:schemeClr val="tx1"/>
            </a:solidFill>
            <a:prstDash val="solid"/>
            <a:round/>
            <a:headEnd type="arrow"/>
            <a:tailEnd type="arrow"/>
          </a:ln>
          <a:effectLst/>
        </p:spPr>
      </p:cxnSp>
      <p:cxnSp>
        <p:nvCxnSpPr>
          <p:cNvPr id="21" name="Straight Arrow Connector 20"/>
          <p:cNvCxnSpPr>
            <a:stCxn id="14" idx="0"/>
            <a:endCxn id="8" idx="2"/>
          </p:cNvCxnSpPr>
          <p:nvPr/>
        </p:nvCxnSpPr>
        <p:spPr bwMode="auto">
          <a:xfrm flipV="1">
            <a:off x="5049903" y="3726659"/>
            <a:ext cx="1396273" cy="986235"/>
          </a:xfrm>
          <a:prstGeom prst="straightConnector1">
            <a:avLst/>
          </a:prstGeom>
          <a:solidFill>
            <a:schemeClr val="accent1"/>
          </a:solidFill>
          <a:ln w="38100" cap="flat" cmpd="sng" algn="ctr">
            <a:solidFill>
              <a:schemeClr val="tx1"/>
            </a:solidFill>
            <a:prstDash val="solid"/>
            <a:round/>
            <a:headEnd type="none" w="sm" len="sm"/>
            <a:tailEnd type="arrow"/>
          </a:ln>
          <a:effectLst/>
        </p:spPr>
      </p:cxnSp>
      <p:cxnSp>
        <p:nvCxnSpPr>
          <p:cNvPr id="22" name="Straight Arrow Connector 21"/>
          <p:cNvCxnSpPr>
            <a:stCxn id="14" idx="0"/>
            <a:endCxn id="10" idx="2"/>
          </p:cNvCxnSpPr>
          <p:nvPr/>
        </p:nvCxnSpPr>
        <p:spPr bwMode="auto">
          <a:xfrm flipV="1">
            <a:off x="5049903" y="4358610"/>
            <a:ext cx="2230707" cy="354284"/>
          </a:xfrm>
          <a:prstGeom prst="straightConnector1">
            <a:avLst/>
          </a:prstGeom>
          <a:solidFill>
            <a:schemeClr val="accent1"/>
          </a:solidFill>
          <a:ln w="38100" cap="flat" cmpd="sng" algn="ctr">
            <a:solidFill>
              <a:schemeClr val="tx1"/>
            </a:solidFill>
            <a:prstDash val="solid"/>
            <a:round/>
            <a:headEnd type="none" w="sm" len="sm"/>
            <a:tailEnd type="arrow"/>
          </a:ln>
          <a:effectLst/>
        </p:spPr>
      </p:cxnSp>
      <p:cxnSp>
        <p:nvCxnSpPr>
          <p:cNvPr id="23" name="Straight Arrow Connector 22"/>
          <p:cNvCxnSpPr>
            <a:stCxn id="14" idx="0"/>
            <a:endCxn id="16" idx="2"/>
          </p:cNvCxnSpPr>
          <p:nvPr/>
        </p:nvCxnSpPr>
        <p:spPr bwMode="auto">
          <a:xfrm>
            <a:off x="5049903" y="4712894"/>
            <a:ext cx="1441030" cy="312172"/>
          </a:xfrm>
          <a:prstGeom prst="straightConnector1">
            <a:avLst/>
          </a:prstGeom>
          <a:solidFill>
            <a:schemeClr val="accent1"/>
          </a:solidFill>
          <a:ln w="38100" cap="flat" cmpd="sng" algn="ctr">
            <a:solidFill>
              <a:schemeClr val="tx1"/>
            </a:solidFill>
            <a:prstDash val="solid"/>
            <a:round/>
            <a:headEnd type="none" w="sm" len="sm"/>
            <a:tailEnd type="arrow"/>
          </a:ln>
          <a:effectLst/>
        </p:spPr>
      </p:cxnSp>
      <p:sp>
        <p:nvSpPr>
          <p:cNvPr id="24" name="Cloud 23"/>
          <p:cNvSpPr/>
          <p:nvPr/>
        </p:nvSpPr>
        <p:spPr bwMode="auto">
          <a:xfrm>
            <a:off x="7172024" y="5365001"/>
            <a:ext cx="1116560" cy="667035"/>
          </a:xfrm>
          <a:prstGeom prst="cloud">
            <a:avLst/>
          </a:prstGeom>
          <a:solidFill>
            <a:srgbClr val="FFB666"/>
          </a:solidFill>
          <a:ln w="381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TextBox 24"/>
          <p:cNvSpPr txBox="1"/>
          <p:nvPr/>
        </p:nvSpPr>
        <p:spPr>
          <a:xfrm>
            <a:off x="7423950" y="5486640"/>
            <a:ext cx="987847" cy="461665"/>
          </a:xfrm>
          <a:prstGeom prst="rect">
            <a:avLst/>
          </a:prstGeom>
          <a:noFill/>
        </p:spPr>
        <p:txBody>
          <a:bodyPr wrap="square" rtlCol="0">
            <a:spAutoFit/>
          </a:bodyPr>
          <a:lstStyle/>
          <a:p>
            <a:pPr algn="l"/>
            <a:r>
              <a:rPr lang="en-US" dirty="0" smtClean="0">
                <a:solidFill>
                  <a:srgbClr val="FF6600"/>
                </a:solidFill>
              </a:rPr>
              <a:t>AEI</a:t>
            </a:r>
            <a:endParaRPr lang="en-US" dirty="0">
              <a:solidFill>
                <a:srgbClr val="FF6600"/>
              </a:solidFill>
            </a:endParaRPr>
          </a:p>
        </p:txBody>
      </p:sp>
      <p:cxnSp>
        <p:nvCxnSpPr>
          <p:cNvPr id="26" name="Straight Arrow Connector 25"/>
          <p:cNvCxnSpPr>
            <a:stCxn id="14" idx="0"/>
            <a:endCxn id="24" idx="2"/>
          </p:cNvCxnSpPr>
          <p:nvPr/>
        </p:nvCxnSpPr>
        <p:spPr bwMode="auto">
          <a:xfrm>
            <a:off x="5049903" y="4712894"/>
            <a:ext cx="2125584" cy="985625"/>
          </a:xfrm>
          <a:prstGeom prst="straightConnector1">
            <a:avLst/>
          </a:prstGeom>
          <a:solidFill>
            <a:schemeClr val="accent1"/>
          </a:solidFill>
          <a:ln w="38100" cap="flat" cmpd="sng" algn="ctr">
            <a:solidFill>
              <a:schemeClr val="tx1"/>
            </a:solidFill>
            <a:prstDash val="solid"/>
            <a:round/>
            <a:headEnd type="none" w="sm" len="sm"/>
            <a:tailEnd type="arrow"/>
          </a:ln>
          <a:effectLst/>
        </p:spPr>
      </p:cxnSp>
      <p:sp>
        <p:nvSpPr>
          <p:cNvPr id="27" name="Cloud 26"/>
          <p:cNvSpPr/>
          <p:nvPr/>
        </p:nvSpPr>
        <p:spPr bwMode="auto">
          <a:xfrm>
            <a:off x="4917210" y="5698519"/>
            <a:ext cx="2137725" cy="1051108"/>
          </a:xfrm>
          <a:prstGeom prst="cloud">
            <a:avLst/>
          </a:prstGeom>
          <a:solidFill>
            <a:srgbClr val="FFB666"/>
          </a:solidFill>
          <a:ln w="381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 name="TextBox 27"/>
          <p:cNvSpPr txBox="1"/>
          <p:nvPr/>
        </p:nvSpPr>
        <p:spPr>
          <a:xfrm>
            <a:off x="5242093" y="5882175"/>
            <a:ext cx="1860232" cy="830131"/>
          </a:xfrm>
          <a:prstGeom prst="rect">
            <a:avLst/>
          </a:prstGeom>
          <a:noFill/>
        </p:spPr>
        <p:txBody>
          <a:bodyPr wrap="square" rtlCol="0">
            <a:spAutoFit/>
          </a:bodyPr>
          <a:lstStyle/>
          <a:p>
            <a:pPr algn="l"/>
            <a:r>
              <a:rPr lang="en-US" dirty="0" smtClean="0">
                <a:solidFill>
                  <a:srgbClr val="FF6600"/>
                </a:solidFill>
              </a:rPr>
              <a:t>Other Tier II or HPCs</a:t>
            </a:r>
            <a:endParaRPr lang="en-US" dirty="0">
              <a:solidFill>
                <a:srgbClr val="FF6600"/>
              </a:solidFill>
            </a:endParaRPr>
          </a:p>
        </p:txBody>
      </p:sp>
      <p:cxnSp>
        <p:nvCxnSpPr>
          <p:cNvPr id="29" name="Straight Arrow Connector 28"/>
          <p:cNvCxnSpPr>
            <a:stCxn id="14" idx="0"/>
            <a:endCxn id="27" idx="3"/>
          </p:cNvCxnSpPr>
          <p:nvPr/>
        </p:nvCxnSpPr>
        <p:spPr bwMode="auto">
          <a:xfrm>
            <a:off x="5049903" y="4712894"/>
            <a:ext cx="936170" cy="1045723"/>
          </a:xfrm>
          <a:prstGeom prst="straightConnector1">
            <a:avLst/>
          </a:prstGeom>
          <a:solidFill>
            <a:schemeClr val="accent1"/>
          </a:solidFill>
          <a:ln w="38100" cap="flat" cmpd="sng" algn="ctr">
            <a:solidFill>
              <a:schemeClr val="tx1"/>
            </a:solidFill>
            <a:prstDash val="solid"/>
            <a:round/>
            <a:headEnd type="none" w="sm" len="sm"/>
            <a:tailEnd type="arrow"/>
          </a:ln>
          <a:effectLst/>
        </p:spPr>
      </p:cxnSp>
      <p:cxnSp>
        <p:nvCxnSpPr>
          <p:cNvPr id="30" name="Straight Arrow Connector 29"/>
          <p:cNvCxnSpPr>
            <a:stCxn id="6" idx="3"/>
            <a:endCxn id="4" idx="1"/>
          </p:cNvCxnSpPr>
          <p:nvPr/>
        </p:nvCxnSpPr>
        <p:spPr bwMode="auto">
          <a:xfrm flipH="1" flipV="1">
            <a:off x="1220321" y="4553082"/>
            <a:ext cx="62597" cy="390128"/>
          </a:xfrm>
          <a:prstGeom prst="straightConnector1">
            <a:avLst/>
          </a:prstGeom>
          <a:solidFill>
            <a:schemeClr val="accent1"/>
          </a:solidFill>
          <a:ln w="38100" cap="flat" cmpd="sng" algn="ctr">
            <a:solidFill>
              <a:schemeClr val="tx1"/>
            </a:solidFill>
            <a:prstDash val="solid"/>
            <a:round/>
            <a:headEnd type="arrow"/>
            <a:tailEnd type="arrow"/>
          </a:ln>
          <a:effectLst/>
        </p:spPr>
      </p:cxnSp>
      <p:sp>
        <p:nvSpPr>
          <p:cNvPr id="80" name="TextBox 79"/>
          <p:cNvSpPr txBox="1"/>
          <p:nvPr/>
        </p:nvSpPr>
        <p:spPr>
          <a:xfrm>
            <a:off x="120502" y="85218"/>
            <a:ext cx="3546389" cy="369332"/>
          </a:xfrm>
          <a:prstGeom prst="rect">
            <a:avLst/>
          </a:prstGeom>
          <a:noFill/>
        </p:spPr>
        <p:txBody>
          <a:bodyPr wrap="none" rtlCol="0">
            <a:spAutoFit/>
          </a:bodyPr>
          <a:lstStyle/>
          <a:p>
            <a:r>
              <a:rPr lang="en-US" dirty="0" smtClean="0">
                <a:hlinkClick r:id="rId2"/>
              </a:rPr>
              <a:t>from G1400847</a:t>
            </a:r>
            <a:r>
              <a:rPr lang="en-US" dirty="0" smtClean="0"/>
              <a:t> by Greg </a:t>
            </a:r>
            <a:r>
              <a:rPr lang="en-US" dirty="0" err="1" smtClean="0"/>
              <a:t>Mendell</a:t>
            </a:r>
            <a:endParaRPr lang="en-US" dirty="0"/>
          </a:p>
        </p:txBody>
      </p:sp>
      <p:sp>
        <p:nvSpPr>
          <p:cNvPr id="73" name="Date Placeholder 72"/>
          <p:cNvSpPr>
            <a:spLocks noGrp="1"/>
          </p:cNvSpPr>
          <p:nvPr>
            <p:ph type="dt" sz="half" idx="10"/>
          </p:nvPr>
        </p:nvSpPr>
        <p:spPr/>
        <p:txBody>
          <a:bodyPr/>
          <a:lstStyle/>
          <a:p>
            <a:r>
              <a:rPr lang="en-US" smtClean="0"/>
              <a:t>10/24/15</a:t>
            </a:r>
            <a:endParaRPr lang="en-US"/>
          </a:p>
        </p:txBody>
      </p:sp>
      <p:sp>
        <p:nvSpPr>
          <p:cNvPr id="74" name="Footer Placeholder 73"/>
          <p:cNvSpPr>
            <a:spLocks noGrp="1"/>
          </p:cNvSpPr>
          <p:nvPr>
            <p:ph type="ftr" sz="quarter" idx="11"/>
          </p:nvPr>
        </p:nvSpPr>
        <p:spPr/>
        <p:txBody>
          <a:bodyPr/>
          <a:lstStyle/>
          <a:p>
            <a:r>
              <a:rPr lang="en-US" smtClean="0"/>
              <a:t>Matthew Evans</a:t>
            </a:r>
            <a:endParaRPr lang="en-US"/>
          </a:p>
        </p:txBody>
      </p:sp>
      <p:sp>
        <p:nvSpPr>
          <p:cNvPr id="75" name="Slide Number Placeholder 74"/>
          <p:cNvSpPr>
            <a:spLocks noGrp="1"/>
          </p:cNvSpPr>
          <p:nvPr>
            <p:ph type="sldNum" sz="quarter" idx="12"/>
          </p:nvPr>
        </p:nvSpPr>
        <p:spPr/>
        <p:txBody>
          <a:bodyPr/>
          <a:lstStyle/>
          <a:p>
            <a:fld id="{83CAC060-8331-7047-9A01-42B2A5C365FA}" type="slidenum">
              <a:rPr lang="en-US" smtClean="0"/>
              <a:t>6</a:t>
            </a:fld>
            <a:endParaRPr lang="en-US"/>
          </a:p>
        </p:txBody>
      </p:sp>
    </p:spTree>
    <p:extLst>
      <p:ext uri="{BB962C8B-B14F-4D97-AF65-F5344CB8AC3E}">
        <p14:creationId xmlns:p14="http://schemas.microsoft.com/office/powerpoint/2010/main" val="23959447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9535"/>
            <a:ext cx="7315200" cy="1154097"/>
          </a:xfrm>
        </p:spPr>
        <p:txBody>
          <a:bodyPr/>
          <a:lstStyle/>
          <a:p>
            <a:r>
              <a:rPr lang="en-US" dirty="0" smtClean="0"/>
              <a:t>At the observatories</a:t>
            </a:r>
            <a:endParaRPr lang="en-US" dirty="0"/>
          </a:p>
        </p:txBody>
      </p:sp>
      <p:sp>
        <p:nvSpPr>
          <p:cNvPr id="3" name="Content Placeholder 2"/>
          <p:cNvSpPr>
            <a:spLocks noGrp="1"/>
          </p:cNvSpPr>
          <p:nvPr>
            <p:ph idx="1"/>
          </p:nvPr>
        </p:nvSpPr>
        <p:spPr>
          <a:xfrm>
            <a:off x="914400" y="1443156"/>
            <a:ext cx="7315200" cy="3539527"/>
          </a:xfrm>
        </p:spPr>
        <p:txBody>
          <a:bodyPr/>
          <a:lstStyle/>
          <a:p>
            <a:r>
              <a:rPr lang="en-US" dirty="0" smtClean="0"/>
              <a:t>The gravitational wave is imprinted on the light in the interferometer</a:t>
            </a:r>
          </a:p>
          <a:p>
            <a:r>
              <a:rPr lang="en-US" dirty="0" smtClean="0"/>
              <a:t>That imprint is converted into an analog signal on the </a:t>
            </a:r>
            <a:r>
              <a:rPr lang="en-US" dirty="0" err="1" smtClean="0"/>
              <a:t>photodetectors</a:t>
            </a:r>
            <a:r>
              <a:rPr lang="en-US" dirty="0" smtClean="0"/>
              <a:t>, which is then digitized and sent to the digital control system (CDS)</a:t>
            </a:r>
          </a:p>
          <a:p>
            <a:r>
              <a:rPr lang="en-US" dirty="0" smtClean="0"/>
              <a:t>The digital control system passes this signal on for storage and distribution (LDAS)</a:t>
            </a:r>
            <a:endParaRPr lang="en-US" dirty="0"/>
          </a:p>
        </p:txBody>
      </p:sp>
      <p:pic>
        <p:nvPicPr>
          <p:cNvPr id="5" name="Picture 36" descr="VacuumIso"/>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8790" y="4665819"/>
            <a:ext cx="3327446" cy="1735033"/>
          </a:xfrm>
          <a:prstGeom prst="rect">
            <a:avLst/>
          </a:prstGeom>
          <a:noFill/>
          <a:ln w="9525">
            <a:noFill/>
            <a:miter lim="800000"/>
            <a:headEnd/>
            <a:tailEnd/>
          </a:ln>
        </p:spPr>
      </p:pic>
      <p:pic>
        <p:nvPicPr>
          <p:cNvPr id="10" name="Picture 9"/>
          <p:cNvPicPr>
            <a:picLocks noChangeAspect="1"/>
          </p:cNvPicPr>
          <p:nvPr/>
        </p:nvPicPr>
        <p:blipFill>
          <a:blip r:embed="rId3"/>
          <a:stretch>
            <a:fillRect/>
          </a:stretch>
        </p:blipFill>
        <p:spPr>
          <a:xfrm>
            <a:off x="3957958" y="4454305"/>
            <a:ext cx="1931336" cy="2157996"/>
          </a:xfrm>
          <a:prstGeom prst="rect">
            <a:avLst/>
          </a:prstGeom>
        </p:spPr>
      </p:pic>
      <p:pic>
        <p:nvPicPr>
          <p:cNvPr id="11" name="Picture 10"/>
          <p:cNvPicPr>
            <a:picLocks noChangeAspect="1"/>
          </p:cNvPicPr>
          <p:nvPr/>
        </p:nvPicPr>
        <p:blipFill>
          <a:blip r:embed="rId4"/>
          <a:stretch>
            <a:fillRect/>
          </a:stretch>
        </p:blipFill>
        <p:spPr>
          <a:xfrm>
            <a:off x="6486279" y="4454305"/>
            <a:ext cx="2296662" cy="2157996"/>
          </a:xfrm>
          <a:prstGeom prst="rect">
            <a:avLst/>
          </a:prstGeom>
        </p:spPr>
      </p:pic>
      <p:sp>
        <p:nvSpPr>
          <p:cNvPr id="12" name="TextBox 11"/>
          <p:cNvSpPr txBox="1"/>
          <p:nvPr/>
        </p:nvSpPr>
        <p:spPr>
          <a:xfrm>
            <a:off x="914400" y="4268105"/>
            <a:ext cx="1634357" cy="369332"/>
          </a:xfrm>
          <a:prstGeom prst="rect">
            <a:avLst/>
          </a:prstGeom>
          <a:noFill/>
        </p:spPr>
        <p:txBody>
          <a:bodyPr wrap="none" rtlCol="0">
            <a:spAutoFit/>
          </a:bodyPr>
          <a:lstStyle/>
          <a:p>
            <a:r>
              <a:rPr lang="en-US" dirty="0" smtClean="0"/>
              <a:t>Interferometer</a:t>
            </a:r>
            <a:endParaRPr lang="en-US" dirty="0"/>
          </a:p>
        </p:txBody>
      </p:sp>
      <p:sp>
        <p:nvSpPr>
          <p:cNvPr id="13" name="TextBox 12"/>
          <p:cNvSpPr txBox="1"/>
          <p:nvPr/>
        </p:nvSpPr>
        <p:spPr>
          <a:xfrm>
            <a:off x="4051365" y="4084973"/>
            <a:ext cx="1749773" cy="369332"/>
          </a:xfrm>
          <a:prstGeom prst="rect">
            <a:avLst/>
          </a:prstGeom>
          <a:noFill/>
        </p:spPr>
        <p:txBody>
          <a:bodyPr wrap="none" rtlCol="0">
            <a:spAutoFit/>
          </a:bodyPr>
          <a:lstStyle/>
          <a:p>
            <a:r>
              <a:rPr lang="en-US" dirty="0" smtClean="0"/>
              <a:t>Digital Controls</a:t>
            </a:r>
            <a:endParaRPr lang="en-US" dirty="0"/>
          </a:p>
        </p:txBody>
      </p:sp>
      <p:sp>
        <p:nvSpPr>
          <p:cNvPr id="14" name="TextBox 13"/>
          <p:cNvSpPr txBox="1"/>
          <p:nvPr/>
        </p:nvSpPr>
        <p:spPr>
          <a:xfrm>
            <a:off x="6736235" y="4084973"/>
            <a:ext cx="1544864" cy="369332"/>
          </a:xfrm>
          <a:prstGeom prst="rect">
            <a:avLst/>
          </a:prstGeom>
          <a:noFill/>
        </p:spPr>
        <p:txBody>
          <a:bodyPr wrap="none" rtlCol="0">
            <a:spAutoFit/>
          </a:bodyPr>
          <a:lstStyle/>
          <a:p>
            <a:r>
              <a:rPr lang="en-US" dirty="0" smtClean="0"/>
              <a:t>Data Storage</a:t>
            </a:r>
            <a:endParaRPr lang="en-US" dirty="0"/>
          </a:p>
        </p:txBody>
      </p:sp>
      <p:sp>
        <p:nvSpPr>
          <p:cNvPr id="15" name="Striped Right Arrow 14"/>
          <p:cNvSpPr/>
          <p:nvPr/>
        </p:nvSpPr>
        <p:spPr>
          <a:xfrm>
            <a:off x="3171158" y="5518337"/>
            <a:ext cx="880207" cy="274802"/>
          </a:xfrm>
          <a:prstGeom prst="strip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6" name="Striped Right Arrow 15"/>
          <p:cNvSpPr/>
          <p:nvPr/>
        </p:nvSpPr>
        <p:spPr>
          <a:xfrm>
            <a:off x="5801138" y="5533336"/>
            <a:ext cx="880207" cy="274802"/>
          </a:xfrm>
          <a:prstGeom prst="striped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8" name="Chord 17"/>
          <p:cNvSpPr/>
          <p:nvPr/>
        </p:nvSpPr>
        <p:spPr>
          <a:xfrm rot="13235082">
            <a:off x="2455080" y="6041182"/>
            <a:ext cx="333181" cy="229607"/>
          </a:xfrm>
          <a:prstGeom prst="chord">
            <a:avLst>
              <a:gd name="adj1" fmla="val 5212462"/>
              <a:gd name="adj2" fmla="val 16200000"/>
            </a:avLst>
          </a:prstGeom>
          <a:gradFill>
            <a:gsLst>
              <a:gs pos="0">
                <a:schemeClr val="accent2">
                  <a:tint val="96000"/>
                  <a:satMod val="130000"/>
                  <a:lumMod val="114000"/>
                </a:schemeClr>
              </a:gs>
              <a:gs pos="60000">
                <a:schemeClr val="tx2">
                  <a:lumMod val="75000"/>
                </a:schemeClr>
              </a:gs>
              <a:gs pos="100000">
                <a:schemeClr val="bg2"/>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8" name="Striped Right Arrow 37"/>
          <p:cNvSpPr/>
          <p:nvPr/>
        </p:nvSpPr>
        <p:spPr>
          <a:xfrm rot="2030236">
            <a:off x="2073906" y="5857481"/>
            <a:ext cx="565939" cy="274802"/>
          </a:xfrm>
          <a:prstGeom prst="stripedRightArrow">
            <a:avLst/>
          </a:prstGeom>
          <a:gradFill>
            <a:gsLst>
              <a:gs pos="0">
                <a:srgbClr val="FF0000">
                  <a:alpha val="20000"/>
                </a:srgbClr>
              </a:gs>
              <a:gs pos="60000">
                <a:srgbClr val="FF0000">
                  <a:alpha val="70000"/>
                </a:srgbClr>
              </a:gs>
              <a:gs pos="100000">
                <a:srgbClr val="FF0000"/>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1" name="Freeform 40"/>
          <p:cNvSpPr/>
          <p:nvPr/>
        </p:nvSpPr>
        <p:spPr>
          <a:xfrm>
            <a:off x="2760715" y="5645936"/>
            <a:ext cx="410442" cy="637480"/>
          </a:xfrm>
          <a:custGeom>
            <a:avLst/>
            <a:gdLst>
              <a:gd name="connsiteX0" fmla="*/ 34470 w 435507"/>
              <a:gd name="connsiteY0" fmla="*/ 631768 h 643848"/>
              <a:gd name="connsiteX1" fmla="*/ 197856 w 435507"/>
              <a:gd name="connsiteY1" fmla="*/ 616914 h 643848"/>
              <a:gd name="connsiteX2" fmla="*/ 413227 w 435507"/>
              <a:gd name="connsiteY2" fmla="*/ 394101 h 643848"/>
              <a:gd name="connsiteX3" fmla="*/ 4764 w 435507"/>
              <a:gd name="connsiteY3" fmla="*/ 304975 h 643848"/>
              <a:gd name="connsiteX4" fmla="*/ 205282 w 435507"/>
              <a:gd name="connsiteY4" fmla="*/ 15318 h 643848"/>
              <a:gd name="connsiteX5" fmla="*/ 435507 w 435507"/>
              <a:gd name="connsiteY5" fmla="*/ 37600 h 643848"/>
              <a:gd name="connsiteX0" fmla="*/ 35219 w 599667"/>
              <a:gd name="connsiteY0" fmla="*/ 622533 h 634613"/>
              <a:gd name="connsiteX1" fmla="*/ 198605 w 599667"/>
              <a:gd name="connsiteY1" fmla="*/ 607679 h 634613"/>
              <a:gd name="connsiteX2" fmla="*/ 413976 w 599667"/>
              <a:gd name="connsiteY2" fmla="*/ 384866 h 634613"/>
              <a:gd name="connsiteX3" fmla="*/ 5513 w 599667"/>
              <a:gd name="connsiteY3" fmla="*/ 295740 h 634613"/>
              <a:gd name="connsiteX4" fmla="*/ 206031 w 599667"/>
              <a:gd name="connsiteY4" fmla="*/ 6083 h 634613"/>
              <a:gd name="connsiteX5" fmla="*/ 599667 w 599667"/>
              <a:gd name="connsiteY5" fmla="*/ 91731 h 634613"/>
              <a:gd name="connsiteX0" fmla="*/ 38012 w 602460"/>
              <a:gd name="connsiteY0" fmla="*/ 530802 h 542882"/>
              <a:gd name="connsiteX1" fmla="*/ 201398 w 602460"/>
              <a:gd name="connsiteY1" fmla="*/ 515948 h 542882"/>
              <a:gd name="connsiteX2" fmla="*/ 416769 w 602460"/>
              <a:gd name="connsiteY2" fmla="*/ 293135 h 542882"/>
              <a:gd name="connsiteX3" fmla="*/ 8306 w 602460"/>
              <a:gd name="connsiteY3" fmla="*/ 204009 h 542882"/>
              <a:gd name="connsiteX4" fmla="*/ 178185 w 602460"/>
              <a:gd name="connsiteY4" fmla="*/ 34749 h 542882"/>
              <a:gd name="connsiteX5" fmla="*/ 602460 w 602460"/>
              <a:gd name="connsiteY5" fmla="*/ 0 h 542882"/>
              <a:gd name="connsiteX0" fmla="*/ -1 w 564447"/>
              <a:gd name="connsiteY0" fmla="*/ 530802 h 542882"/>
              <a:gd name="connsiteX1" fmla="*/ 163385 w 564447"/>
              <a:gd name="connsiteY1" fmla="*/ 515948 h 542882"/>
              <a:gd name="connsiteX2" fmla="*/ 378756 w 564447"/>
              <a:gd name="connsiteY2" fmla="*/ 293135 h 542882"/>
              <a:gd name="connsiteX3" fmla="*/ 133704 w 564447"/>
              <a:gd name="connsiteY3" fmla="*/ 204009 h 542882"/>
              <a:gd name="connsiteX4" fmla="*/ 140172 w 564447"/>
              <a:gd name="connsiteY4" fmla="*/ 34749 h 542882"/>
              <a:gd name="connsiteX5" fmla="*/ 564447 w 564447"/>
              <a:gd name="connsiteY5" fmla="*/ 0 h 542882"/>
              <a:gd name="connsiteX0" fmla="*/ 0 w 564448"/>
              <a:gd name="connsiteY0" fmla="*/ 530802 h 538987"/>
              <a:gd name="connsiteX1" fmla="*/ 163386 w 564448"/>
              <a:gd name="connsiteY1" fmla="*/ 515948 h 538987"/>
              <a:gd name="connsiteX2" fmla="*/ 378757 w 564448"/>
              <a:gd name="connsiteY2" fmla="*/ 362838 h 538987"/>
              <a:gd name="connsiteX3" fmla="*/ 133705 w 564448"/>
              <a:gd name="connsiteY3" fmla="*/ 204009 h 538987"/>
              <a:gd name="connsiteX4" fmla="*/ 140173 w 564448"/>
              <a:gd name="connsiteY4" fmla="*/ 34749 h 538987"/>
              <a:gd name="connsiteX5" fmla="*/ 564448 w 564448"/>
              <a:gd name="connsiteY5" fmla="*/ 0 h 538987"/>
              <a:gd name="connsiteX0" fmla="*/ 0 w 564448"/>
              <a:gd name="connsiteY0" fmla="*/ 530802 h 538987"/>
              <a:gd name="connsiteX1" fmla="*/ 234878 w 564448"/>
              <a:gd name="connsiteY1" fmla="*/ 515948 h 538987"/>
              <a:gd name="connsiteX2" fmla="*/ 378757 w 564448"/>
              <a:gd name="connsiteY2" fmla="*/ 362838 h 538987"/>
              <a:gd name="connsiteX3" fmla="*/ 133705 w 564448"/>
              <a:gd name="connsiteY3" fmla="*/ 204009 h 538987"/>
              <a:gd name="connsiteX4" fmla="*/ 140173 w 564448"/>
              <a:gd name="connsiteY4" fmla="*/ 34749 h 538987"/>
              <a:gd name="connsiteX5" fmla="*/ 564448 w 564448"/>
              <a:gd name="connsiteY5" fmla="*/ 0 h 538987"/>
              <a:gd name="connsiteX0" fmla="*/ 0 w 564448"/>
              <a:gd name="connsiteY0" fmla="*/ 535700 h 543885"/>
              <a:gd name="connsiteX1" fmla="*/ 234878 w 564448"/>
              <a:gd name="connsiteY1" fmla="*/ 520846 h 543885"/>
              <a:gd name="connsiteX2" fmla="*/ 378757 w 564448"/>
              <a:gd name="connsiteY2" fmla="*/ 367736 h 543885"/>
              <a:gd name="connsiteX3" fmla="*/ 133705 w 564448"/>
              <a:gd name="connsiteY3" fmla="*/ 208907 h 543885"/>
              <a:gd name="connsiteX4" fmla="*/ 232093 w 564448"/>
              <a:gd name="connsiteY4" fmla="*/ 20637 h 543885"/>
              <a:gd name="connsiteX5" fmla="*/ 564448 w 564448"/>
              <a:gd name="connsiteY5" fmla="*/ 4898 h 54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448" h="543885">
                <a:moveTo>
                  <a:pt x="0" y="535700"/>
                </a:moveTo>
                <a:cubicBezTo>
                  <a:pt x="50130" y="548078"/>
                  <a:pt x="171752" y="548840"/>
                  <a:pt x="234878" y="520846"/>
                </a:cubicBezTo>
                <a:cubicBezTo>
                  <a:pt x="298004" y="492852"/>
                  <a:pt x="395619" y="419726"/>
                  <a:pt x="378757" y="367736"/>
                </a:cubicBezTo>
                <a:cubicBezTo>
                  <a:pt x="361895" y="315746"/>
                  <a:pt x="158149" y="266757"/>
                  <a:pt x="133705" y="208907"/>
                </a:cubicBezTo>
                <a:cubicBezTo>
                  <a:pt x="109261" y="151057"/>
                  <a:pt x="160303" y="54638"/>
                  <a:pt x="232093" y="20637"/>
                </a:cubicBezTo>
                <a:cubicBezTo>
                  <a:pt x="303883" y="-13364"/>
                  <a:pt x="535979" y="4898"/>
                  <a:pt x="564448" y="4898"/>
                </a:cubicBezTo>
              </a:path>
            </a:pathLst>
          </a:custGeom>
          <a:ln>
            <a:tailEnd type="triangle" w="lg" len="lg"/>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ln w="76200" cmpd="sng">
                <a:solidFill>
                  <a:schemeClr val="tx1"/>
                </a:solidFill>
              </a:ln>
            </a:endParaRPr>
          </a:p>
        </p:txBody>
      </p:sp>
      <p:sp>
        <p:nvSpPr>
          <p:cNvPr id="4" name="Date Placeholder 3"/>
          <p:cNvSpPr>
            <a:spLocks noGrp="1"/>
          </p:cNvSpPr>
          <p:nvPr>
            <p:ph type="dt" sz="half" idx="10"/>
          </p:nvPr>
        </p:nvSpPr>
        <p:spPr/>
        <p:txBody>
          <a:bodyPr/>
          <a:lstStyle/>
          <a:p>
            <a:r>
              <a:rPr lang="en-US" smtClean="0"/>
              <a:t>10/24/15</a:t>
            </a:r>
            <a:endParaRPr lang="en-US"/>
          </a:p>
        </p:txBody>
      </p:sp>
      <p:sp>
        <p:nvSpPr>
          <p:cNvPr id="6" name="Footer Placeholder 5"/>
          <p:cNvSpPr>
            <a:spLocks noGrp="1"/>
          </p:cNvSpPr>
          <p:nvPr>
            <p:ph type="ftr" sz="quarter" idx="11"/>
          </p:nvPr>
        </p:nvSpPr>
        <p:spPr/>
        <p:txBody>
          <a:bodyPr/>
          <a:lstStyle/>
          <a:p>
            <a:r>
              <a:rPr lang="en-US" smtClean="0"/>
              <a:t>Matthew Evans</a:t>
            </a:r>
            <a:endParaRPr lang="en-US"/>
          </a:p>
        </p:txBody>
      </p:sp>
      <p:sp>
        <p:nvSpPr>
          <p:cNvPr id="7" name="Slide Number Placeholder 6"/>
          <p:cNvSpPr>
            <a:spLocks noGrp="1"/>
          </p:cNvSpPr>
          <p:nvPr>
            <p:ph type="sldNum" sz="quarter" idx="12"/>
          </p:nvPr>
        </p:nvSpPr>
        <p:spPr/>
        <p:txBody>
          <a:bodyPr/>
          <a:lstStyle/>
          <a:p>
            <a:fld id="{83CAC060-8331-7047-9A01-42B2A5C365FA}" type="slidenum">
              <a:rPr lang="en-US" smtClean="0"/>
              <a:t>7</a:t>
            </a:fld>
            <a:endParaRPr lang="en-US"/>
          </a:p>
        </p:txBody>
      </p:sp>
    </p:spTree>
    <p:extLst>
      <p:ext uri="{BB962C8B-B14F-4D97-AF65-F5344CB8AC3E}">
        <p14:creationId xmlns:p14="http://schemas.microsoft.com/office/powerpoint/2010/main" val="42832935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9535"/>
            <a:ext cx="7315200" cy="1154097"/>
          </a:xfrm>
        </p:spPr>
        <p:txBody>
          <a:bodyPr/>
          <a:lstStyle/>
          <a:p>
            <a:r>
              <a:rPr lang="en-US" dirty="0" smtClean="0"/>
              <a:t>Frame Spoofing…</a:t>
            </a:r>
            <a:endParaRPr lang="en-US" dirty="0"/>
          </a:p>
        </p:txBody>
      </p:sp>
      <p:sp>
        <p:nvSpPr>
          <p:cNvPr id="3" name="Content Placeholder 2"/>
          <p:cNvSpPr>
            <a:spLocks noGrp="1"/>
          </p:cNvSpPr>
          <p:nvPr>
            <p:ph idx="1"/>
          </p:nvPr>
        </p:nvSpPr>
        <p:spPr>
          <a:xfrm>
            <a:off x="914400" y="2049880"/>
            <a:ext cx="7315200" cy="2932803"/>
          </a:xfrm>
        </p:spPr>
        <p:txBody>
          <a:bodyPr/>
          <a:lstStyle/>
          <a:p>
            <a:r>
              <a:rPr lang="en-US" dirty="0" smtClean="0"/>
              <a:t>Wouldn’t it be easy to just replace the frames with ones that contain a signal after they are written to disk?</a:t>
            </a:r>
          </a:p>
          <a:p>
            <a:endParaRPr lang="en-US" dirty="0" smtClean="0"/>
          </a:p>
          <a:p>
            <a:r>
              <a:rPr lang="en-US" dirty="0" smtClean="0"/>
              <a:t>If someone did this before they were distributed, and they did it at both observatories, how would we ever know?</a:t>
            </a:r>
            <a:endParaRPr lang="en-US" dirty="0"/>
          </a:p>
        </p:txBody>
      </p:sp>
      <p:pic>
        <p:nvPicPr>
          <p:cNvPr id="19" name="Picture 36" descr="VacuumIso"/>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8790" y="4665819"/>
            <a:ext cx="3327446" cy="1735033"/>
          </a:xfrm>
          <a:prstGeom prst="rect">
            <a:avLst/>
          </a:prstGeom>
          <a:noFill/>
          <a:ln w="9525">
            <a:noFill/>
            <a:miter lim="800000"/>
            <a:headEnd/>
            <a:tailEnd/>
          </a:ln>
        </p:spPr>
      </p:pic>
      <p:pic>
        <p:nvPicPr>
          <p:cNvPr id="20" name="Picture 19"/>
          <p:cNvPicPr>
            <a:picLocks noChangeAspect="1"/>
          </p:cNvPicPr>
          <p:nvPr/>
        </p:nvPicPr>
        <p:blipFill>
          <a:blip r:embed="rId3"/>
          <a:stretch>
            <a:fillRect/>
          </a:stretch>
        </p:blipFill>
        <p:spPr>
          <a:xfrm>
            <a:off x="3957958" y="4454305"/>
            <a:ext cx="1931336" cy="2157996"/>
          </a:xfrm>
          <a:prstGeom prst="rect">
            <a:avLst/>
          </a:prstGeom>
        </p:spPr>
      </p:pic>
      <p:pic>
        <p:nvPicPr>
          <p:cNvPr id="21" name="Picture 20"/>
          <p:cNvPicPr>
            <a:picLocks noChangeAspect="1"/>
          </p:cNvPicPr>
          <p:nvPr/>
        </p:nvPicPr>
        <p:blipFill>
          <a:blip r:embed="rId4"/>
          <a:stretch>
            <a:fillRect/>
          </a:stretch>
        </p:blipFill>
        <p:spPr>
          <a:xfrm>
            <a:off x="6486279" y="4454305"/>
            <a:ext cx="2296662" cy="2157996"/>
          </a:xfrm>
          <a:prstGeom prst="rect">
            <a:avLst/>
          </a:prstGeom>
        </p:spPr>
      </p:pic>
      <p:sp>
        <p:nvSpPr>
          <p:cNvPr id="22" name="TextBox 21"/>
          <p:cNvSpPr txBox="1"/>
          <p:nvPr/>
        </p:nvSpPr>
        <p:spPr>
          <a:xfrm>
            <a:off x="914400" y="4268105"/>
            <a:ext cx="1634357" cy="369332"/>
          </a:xfrm>
          <a:prstGeom prst="rect">
            <a:avLst/>
          </a:prstGeom>
          <a:noFill/>
        </p:spPr>
        <p:txBody>
          <a:bodyPr wrap="none" rtlCol="0">
            <a:spAutoFit/>
          </a:bodyPr>
          <a:lstStyle/>
          <a:p>
            <a:r>
              <a:rPr lang="en-US" dirty="0" smtClean="0"/>
              <a:t>Interferometer</a:t>
            </a:r>
            <a:endParaRPr lang="en-US" dirty="0"/>
          </a:p>
        </p:txBody>
      </p:sp>
      <p:sp>
        <p:nvSpPr>
          <p:cNvPr id="23" name="TextBox 22"/>
          <p:cNvSpPr txBox="1"/>
          <p:nvPr/>
        </p:nvSpPr>
        <p:spPr>
          <a:xfrm>
            <a:off x="4051365" y="4084973"/>
            <a:ext cx="1749773" cy="369332"/>
          </a:xfrm>
          <a:prstGeom prst="rect">
            <a:avLst/>
          </a:prstGeom>
          <a:noFill/>
        </p:spPr>
        <p:txBody>
          <a:bodyPr wrap="none" rtlCol="0">
            <a:spAutoFit/>
          </a:bodyPr>
          <a:lstStyle/>
          <a:p>
            <a:r>
              <a:rPr lang="en-US" dirty="0" smtClean="0"/>
              <a:t>Digital Controls</a:t>
            </a:r>
            <a:endParaRPr lang="en-US" dirty="0"/>
          </a:p>
        </p:txBody>
      </p:sp>
      <p:sp>
        <p:nvSpPr>
          <p:cNvPr id="24" name="TextBox 23"/>
          <p:cNvSpPr txBox="1"/>
          <p:nvPr/>
        </p:nvSpPr>
        <p:spPr>
          <a:xfrm>
            <a:off x="6736235" y="4084973"/>
            <a:ext cx="1544864" cy="369332"/>
          </a:xfrm>
          <a:prstGeom prst="rect">
            <a:avLst/>
          </a:prstGeom>
          <a:noFill/>
        </p:spPr>
        <p:txBody>
          <a:bodyPr wrap="none" rtlCol="0">
            <a:spAutoFit/>
          </a:bodyPr>
          <a:lstStyle/>
          <a:p>
            <a:r>
              <a:rPr lang="en-US" dirty="0" smtClean="0"/>
              <a:t>Data Storage</a:t>
            </a:r>
            <a:endParaRPr lang="en-US" dirty="0"/>
          </a:p>
        </p:txBody>
      </p:sp>
      <p:sp>
        <p:nvSpPr>
          <p:cNvPr id="25" name="Striped Right Arrow 24"/>
          <p:cNvSpPr/>
          <p:nvPr/>
        </p:nvSpPr>
        <p:spPr>
          <a:xfrm>
            <a:off x="3171158" y="5518337"/>
            <a:ext cx="880207" cy="274802"/>
          </a:xfrm>
          <a:prstGeom prst="strip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6" name="Striped Right Arrow 25"/>
          <p:cNvSpPr/>
          <p:nvPr/>
        </p:nvSpPr>
        <p:spPr>
          <a:xfrm>
            <a:off x="5801138" y="5533336"/>
            <a:ext cx="880207" cy="274802"/>
          </a:xfrm>
          <a:prstGeom prst="striped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7" name="Chord 26"/>
          <p:cNvSpPr/>
          <p:nvPr/>
        </p:nvSpPr>
        <p:spPr>
          <a:xfrm rot="13235082">
            <a:off x="2455080" y="6041182"/>
            <a:ext cx="333181" cy="229607"/>
          </a:xfrm>
          <a:prstGeom prst="chord">
            <a:avLst>
              <a:gd name="adj1" fmla="val 5212462"/>
              <a:gd name="adj2" fmla="val 16200000"/>
            </a:avLst>
          </a:prstGeom>
          <a:gradFill>
            <a:gsLst>
              <a:gs pos="0">
                <a:schemeClr val="accent2">
                  <a:tint val="96000"/>
                  <a:satMod val="130000"/>
                  <a:lumMod val="114000"/>
                </a:schemeClr>
              </a:gs>
              <a:gs pos="60000">
                <a:schemeClr val="tx2">
                  <a:lumMod val="75000"/>
                </a:schemeClr>
              </a:gs>
              <a:gs pos="100000">
                <a:schemeClr val="bg2"/>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8" name="Striped Right Arrow 27"/>
          <p:cNvSpPr/>
          <p:nvPr/>
        </p:nvSpPr>
        <p:spPr>
          <a:xfrm rot="2030236">
            <a:off x="2073906" y="5857481"/>
            <a:ext cx="565939" cy="274802"/>
          </a:xfrm>
          <a:prstGeom prst="stripedRightArrow">
            <a:avLst/>
          </a:prstGeom>
          <a:gradFill>
            <a:gsLst>
              <a:gs pos="0">
                <a:srgbClr val="FF0000">
                  <a:alpha val="20000"/>
                </a:srgbClr>
              </a:gs>
              <a:gs pos="60000">
                <a:srgbClr val="FF0000">
                  <a:alpha val="70000"/>
                </a:srgbClr>
              </a:gs>
              <a:gs pos="100000">
                <a:srgbClr val="FF0000"/>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9" name="Freeform 28"/>
          <p:cNvSpPr/>
          <p:nvPr/>
        </p:nvSpPr>
        <p:spPr>
          <a:xfrm>
            <a:off x="2760715" y="5645936"/>
            <a:ext cx="410442" cy="637480"/>
          </a:xfrm>
          <a:custGeom>
            <a:avLst/>
            <a:gdLst>
              <a:gd name="connsiteX0" fmla="*/ 34470 w 435507"/>
              <a:gd name="connsiteY0" fmla="*/ 631768 h 643848"/>
              <a:gd name="connsiteX1" fmla="*/ 197856 w 435507"/>
              <a:gd name="connsiteY1" fmla="*/ 616914 h 643848"/>
              <a:gd name="connsiteX2" fmla="*/ 413227 w 435507"/>
              <a:gd name="connsiteY2" fmla="*/ 394101 h 643848"/>
              <a:gd name="connsiteX3" fmla="*/ 4764 w 435507"/>
              <a:gd name="connsiteY3" fmla="*/ 304975 h 643848"/>
              <a:gd name="connsiteX4" fmla="*/ 205282 w 435507"/>
              <a:gd name="connsiteY4" fmla="*/ 15318 h 643848"/>
              <a:gd name="connsiteX5" fmla="*/ 435507 w 435507"/>
              <a:gd name="connsiteY5" fmla="*/ 37600 h 643848"/>
              <a:gd name="connsiteX0" fmla="*/ 35219 w 599667"/>
              <a:gd name="connsiteY0" fmla="*/ 622533 h 634613"/>
              <a:gd name="connsiteX1" fmla="*/ 198605 w 599667"/>
              <a:gd name="connsiteY1" fmla="*/ 607679 h 634613"/>
              <a:gd name="connsiteX2" fmla="*/ 413976 w 599667"/>
              <a:gd name="connsiteY2" fmla="*/ 384866 h 634613"/>
              <a:gd name="connsiteX3" fmla="*/ 5513 w 599667"/>
              <a:gd name="connsiteY3" fmla="*/ 295740 h 634613"/>
              <a:gd name="connsiteX4" fmla="*/ 206031 w 599667"/>
              <a:gd name="connsiteY4" fmla="*/ 6083 h 634613"/>
              <a:gd name="connsiteX5" fmla="*/ 599667 w 599667"/>
              <a:gd name="connsiteY5" fmla="*/ 91731 h 634613"/>
              <a:gd name="connsiteX0" fmla="*/ 38012 w 602460"/>
              <a:gd name="connsiteY0" fmla="*/ 530802 h 542882"/>
              <a:gd name="connsiteX1" fmla="*/ 201398 w 602460"/>
              <a:gd name="connsiteY1" fmla="*/ 515948 h 542882"/>
              <a:gd name="connsiteX2" fmla="*/ 416769 w 602460"/>
              <a:gd name="connsiteY2" fmla="*/ 293135 h 542882"/>
              <a:gd name="connsiteX3" fmla="*/ 8306 w 602460"/>
              <a:gd name="connsiteY3" fmla="*/ 204009 h 542882"/>
              <a:gd name="connsiteX4" fmla="*/ 178185 w 602460"/>
              <a:gd name="connsiteY4" fmla="*/ 34749 h 542882"/>
              <a:gd name="connsiteX5" fmla="*/ 602460 w 602460"/>
              <a:gd name="connsiteY5" fmla="*/ 0 h 542882"/>
              <a:gd name="connsiteX0" fmla="*/ -1 w 564447"/>
              <a:gd name="connsiteY0" fmla="*/ 530802 h 542882"/>
              <a:gd name="connsiteX1" fmla="*/ 163385 w 564447"/>
              <a:gd name="connsiteY1" fmla="*/ 515948 h 542882"/>
              <a:gd name="connsiteX2" fmla="*/ 378756 w 564447"/>
              <a:gd name="connsiteY2" fmla="*/ 293135 h 542882"/>
              <a:gd name="connsiteX3" fmla="*/ 133704 w 564447"/>
              <a:gd name="connsiteY3" fmla="*/ 204009 h 542882"/>
              <a:gd name="connsiteX4" fmla="*/ 140172 w 564447"/>
              <a:gd name="connsiteY4" fmla="*/ 34749 h 542882"/>
              <a:gd name="connsiteX5" fmla="*/ 564447 w 564447"/>
              <a:gd name="connsiteY5" fmla="*/ 0 h 542882"/>
              <a:gd name="connsiteX0" fmla="*/ 0 w 564448"/>
              <a:gd name="connsiteY0" fmla="*/ 530802 h 538987"/>
              <a:gd name="connsiteX1" fmla="*/ 163386 w 564448"/>
              <a:gd name="connsiteY1" fmla="*/ 515948 h 538987"/>
              <a:gd name="connsiteX2" fmla="*/ 378757 w 564448"/>
              <a:gd name="connsiteY2" fmla="*/ 362838 h 538987"/>
              <a:gd name="connsiteX3" fmla="*/ 133705 w 564448"/>
              <a:gd name="connsiteY3" fmla="*/ 204009 h 538987"/>
              <a:gd name="connsiteX4" fmla="*/ 140173 w 564448"/>
              <a:gd name="connsiteY4" fmla="*/ 34749 h 538987"/>
              <a:gd name="connsiteX5" fmla="*/ 564448 w 564448"/>
              <a:gd name="connsiteY5" fmla="*/ 0 h 538987"/>
              <a:gd name="connsiteX0" fmla="*/ 0 w 564448"/>
              <a:gd name="connsiteY0" fmla="*/ 530802 h 538987"/>
              <a:gd name="connsiteX1" fmla="*/ 234878 w 564448"/>
              <a:gd name="connsiteY1" fmla="*/ 515948 h 538987"/>
              <a:gd name="connsiteX2" fmla="*/ 378757 w 564448"/>
              <a:gd name="connsiteY2" fmla="*/ 362838 h 538987"/>
              <a:gd name="connsiteX3" fmla="*/ 133705 w 564448"/>
              <a:gd name="connsiteY3" fmla="*/ 204009 h 538987"/>
              <a:gd name="connsiteX4" fmla="*/ 140173 w 564448"/>
              <a:gd name="connsiteY4" fmla="*/ 34749 h 538987"/>
              <a:gd name="connsiteX5" fmla="*/ 564448 w 564448"/>
              <a:gd name="connsiteY5" fmla="*/ 0 h 538987"/>
              <a:gd name="connsiteX0" fmla="*/ 0 w 564448"/>
              <a:gd name="connsiteY0" fmla="*/ 535700 h 543885"/>
              <a:gd name="connsiteX1" fmla="*/ 234878 w 564448"/>
              <a:gd name="connsiteY1" fmla="*/ 520846 h 543885"/>
              <a:gd name="connsiteX2" fmla="*/ 378757 w 564448"/>
              <a:gd name="connsiteY2" fmla="*/ 367736 h 543885"/>
              <a:gd name="connsiteX3" fmla="*/ 133705 w 564448"/>
              <a:gd name="connsiteY3" fmla="*/ 208907 h 543885"/>
              <a:gd name="connsiteX4" fmla="*/ 232093 w 564448"/>
              <a:gd name="connsiteY4" fmla="*/ 20637 h 543885"/>
              <a:gd name="connsiteX5" fmla="*/ 564448 w 564448"/>
              <a:gd name="connsiteY5" fmla="*/ 4898 h 54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448" h="543885">
                <a:moveTo>
                  <a:pt x="0" y="535700"/>
                </a:moveTo>
                <a:cubicBezTo>
                  <a:pt x="50130" y="548078"/>
                  <a:pt x="171752" y="548840"/>
                  <a:pt x="234878" y="520846"/>
                </a:cubicBezTo>
                <a:cubicBezTo>
                  <a:pt x="298004" y="492852"/>
                  <a:pt x="395619" y="419726"/>
                  <a:pt x="378757" y="367736"/>
                </a:cubicBezTo>
                <a:cubicBezTo>
                  <a:pt x="361895" y="315746"/>
                  <a:pt x="158149" y="266757"/>
                  <a:pt x="133705" y="208907"/>
                </a:cubicBezTo>
                <a:cubicBezTo>
                  <a:pt x="109261" y="151057"/>
                  <a:pt x="160303" y="54638"/>
                  <a:pt x="232093" y="20637"/>
                </a:cubicBezTo>
                <a:cubicBezTo>
                  <a:pt x="303883" y="-13364"/>
                  <a:pt x="535979" y="4898"/>
                  <a:pt x="564448" y="4898"/>
                </a:cubicBezTo>
              </a:path>
            </a:pathLst>
          </a:custGeom>
          <a:ln>
            <a:tailEnd type="triangle" w="lg" len="lg"/>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ln w="76200" cmpd="sng">
                <a:solidFill>
                  <a:schemeClr val="tx1"/>
                </a:solidFill>
              </a:ln>
            </a:endParaRPr>
          </a:p>
        </p:txBody>
      </p:sp>
      <p:sp>
        <p:nvSpPr>
          <p:cNvPr id="4" name="Date Placeholder 3"/>
          <p:cNvSpPr>
            <a:spLocks noGrp="1"/>
          </p:cNvSpPr>
          <p:nvPr>
            <p:ph type="dt" sz="half" idx="10"/>
          </p:nvPr>
        </p:nvSpPr>
        <p:spPr/>
        <p:txBody>
          <a:bodyPr/>
          <a:lstStyle/>
          <a:p>
            <a:r>
              <a:rPr lang="en-US" smtClean="0"/>
              <a:t>10/24/15</a:t>
            </a:r>
            <a:endParaRPr lang="en-US"/>
          </a:p>
        </p:txBody>
      </p:sp>
      <p:sp>
        <p:nvSpPr>
          <p:cNvPr id="5" name="Footer Placeholder 4"/>
          <p:cNvSpPr>
            <a:spLocks noGrp="1"/>
          </p:cNvSpPr>
          <p:nvPr>
            <p:ph type="ftr" sz="quarter" idx="11"/>
          </p:nvPr>
        </p:nvSpPr>
        <p:spPr/>
        <p:txBody>
          <a:bodyPr/>
          <a:lstStyle/>
          <a:p>
            <a:r>
              <a:rPr lang="en-US" smtClean="0"/>
              <a:t>Matthew Evans</a:t>
            </a:r>
            <a:endParaRPr lang="en-US"/>
          </a:p>
        </p:txBody>
      </p:sp>
      <p:sp>
        <p:nvSpPr>
          <p:cNvPr id="6" name="Slide Number Placeholder 5"/>
          <p:cNvSpPr>
            <a:spLocks noGrp="1"/>
          </p:cNvSpPr>
          <p:nvPr>
            <p:ph type="sldNum" sz="quarter" idx="12"/>
          </p:nvPr>
        </p:nvSpPr>
        <p:spPr/>
        <p:txBody>
          <a:bodyPr/>
          <a:lstStyle/>
          <a:p>
            <a:fld id="{83CAC060-8331-7047-9A01-42B2A5C365FA}" type="slidenum">
              <a:rPr lang="en-US" smtClean="0"/>
              <a:t>8</a:t>
            </a:fld>
            <a:endParaRPr lang="en-US"/>
          </a:p>
        </p:txBody>
      </p:sp>
    </p:spTree>
    <p:extLst>
      <p:ext uri="{BB962C8B-B14F-4D97-AF65-F5344CB8AC3E}">
        <p14:creationId xmlns:p14="http://schemas.microsoft.com/office/powerpoint/2010/main" val="27285523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9535"/>
            <a:ext cx="7315200" cy="1154097"/>
          </a:xfrm>
        </p:spPr>
        <p:txBody>
          <a:bodyPr/>
          <a:lstStyle/>
          <a:p>
            <a:r>
              <a:rPr lang="en-US" dirty="0" smtClean="0"/>
              <a:t>Frame Spoofing!</a:t>
            </a:r>
            <a:endParaRPr lang="en-US" dirty="0"/>
          </a:p>
        </p:txBody>
      </p:sp>
      <p:pic>
        <p:nvPicPr>
          <p:cNvPr id="21" name="Picture 20"/>
          <p:cNvPicPr>
            <a:picLocks noChangeAspect="1"/>
          </p:cNvPicPr>
          <p:nvPr/>
        </p:nvPicPr>
        <p:blipFill>
          <a:blip r:embed="rId2"/>
          <a:stretch>
            <a:fillRect/>
          </a:stretch>
        </p:blipFill>
        <p:spPr>
          <a:xfrm>
            <a:off x="513388" y="1961869"/>
            <a:ext cx="4965669" cy="4665856"/>
          </a:xfrm>
          <a:prstGeom prst="rect">
            <a:avLst/>
          </a:prstGeom>
        </p:spPr>
      </p:pic>
      <p:sp>
        <p:nvSpPr>
          <p:cNvPr id="24" name="TextBox 23"/>
          <p:cNvSpPr txBox="1"/>
          <p:nvPr/>
        </p:nvSpPr>
        <p:spPr>
          <a:xfrm>
            <a:off x="786000" y="1592537"/>
            <a:ext cx="3340188" cy="369332"/>
          </a:xfrm>
          <a:prstGeom prst="rect">
            <a:avLst/>
          </a:prstGeom>
          <a:noFill/>
        </p:spPr>
        <p:txBody>
          <a:bodyPr wrap="square" rtlCol="0">
            <a:spAutoFit/>
          </a:bodyPr>
          <a:lstStyle/>
          <a:p>
            <a:r>
              <a:rPr lang="en-US" dirty="0" smtClean="0"/>
              <a:t>Data Storage</a:t>
            </a:r>
            <a:endParaRPr lang="en-US" dirty="0"/>
          </a:p>
        </p:txBody>
      </p:sp>
      <p:pic>
        <p:nvPicPr>
          <p:cNvPr id="17" name="Picture 16"/>
          <p:cNvPicPr>
            <a:picLocks noChangeAspect="1"/>
          </p:cNvPicPr>
          <p:nvPr/>
        </p:nvPicPr>
        <p:blipFill rotWithShape="1">
          <a:blip r:embed="rId3"/>
          <a:srcRect b="404"/>
          <a:stretch/>
        </p:blipFill>
        <p:spPr>
          <a:xfrm>
            <a:off x="4612421" y="3635886"/>
            <a:ext cx="4349493" cy="2417202"/>
          </a:xfrm>
          <a:prstGeom prst="rect">
            <a:avLst/>
          </a:prstGeom>
        </p:spPr>
      </p:pic>
      <p:sp>
        <p:nvSpPr>
          <p:cNvPr id="30" name="TextBox 29"/>
          <p:cNvSpPr txBox="1"/>
          <p:nvPr/>
        </p:nvSpPr>
        <p:spPr>
          <a:xfrm rot="20495673">
            <a:off x="6214491" y="4389471"/>
            <a:ext cx="1448076" cy="369332"/>
          </a:xfrm>
          <a:prstGeom prst="rect">
            <a:avLst/>
          </a:prstGeom>
          <a:noFill/>
        </p:spPr>
        <p:txBody>
          <a:bodyPr wrap="square" rtlCol="0">
            <a:spAutoFit/>
          </a:bodyPr>
          <a:lstStyle/>
          <a:p>
            <a:r>
              <a:rPr lang="en-US" dirty="0" smtClean="0"/>
              <a:t>Hacker!</a:t>
            </a:r>
            <a:endParaRPr lang="en-US" dirty="0"/>
          </a:p>
        </p:txBody>
      </p:sp>
      <p:sp>
        <p:nvSpPr>
          <p:cNvPr id="9" name="Striped Right Arrow 8"/>
          <p:cNvSpPr/>
          <p:nvPr/>
        </p:nvSpPr>
        <p:spPr>
          <a:xfrm>
            <a:off x="66838" y="3511380"/>
            <a:ext cx="771403" cy="605163"/>
          </a:xfrm>
          <a:prstGeom prst="striped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smtClean="0"/>
              <a:t>10/24/15</a:t>
            </a:r>
            <a:endParaRPr lang="en-US"/>
          </a:p>
        </p:txBody>
      </p:sp>
      <p:sp>
        <p:nvSpPr>
          <p:cNvPr id="4" name="Footer Placeholder 3"/>
          <p:cNvSpPr>
            <a:spLocks noGrp="1"/>
          </p:cNvSpPr>
          <p:nvPr>
            <p:ph type="ftr" sz="quarter" idx="11"/>
          </p:nvPr>
        </p:nvSpPr>
        <p:spPr/>
        <p:txBody>
          <a:bodyPr/>
          <a:lstStyle/>
          <a:p>
            <a:r>
              <a:rPr lang="en-US" smtClean="0"/>
              <a:t>Matthew Evans</a:t>
            </a:r>
            <a:endParaRPr lang="en-US"/>
          </a:p>
        </p:txBody>
      </p:sp>
      <p:sp>
        <p:nvSpPr>
          <p:cNvPr id="5" name="Slide Number Placeholder 4"/>
          <p:cNvSpPr>
            <a:spLocks noGrp="1"/>
          </p:cNvSpPr>
          <p:nvPr>
            <p:ph type="sldNum" sz="quarter" idx="12"/>
          </p:nvPr>
        </p:nvSpPr>
        <p:spPr/>
        <p:txBody>
          <a:bodyPr/>
          <a:lstStyle/>
          <a:p>
            <a:fld id="{83CAC060-8331-7047-9A01-42B2A5C365FA}" type="slidenum">
              <a:rPr lang="en-US" smtClean="0"/>
              <a:t>9</a:t>
            </a:fld>
            <a:endParaRPr lang="en-US"/>
          </a:p>
        </p:txBody>
      </p:sp>
    </p:spTree>
    <p:extLst>
      <p:ext uri="{BB962C8B-B14F-4D97-AF65-F5344CB8AC3E}">
        <p14:creationId xmlns:p14="http://schemas.microsoft.com/office/powerpoint/2010/main" val="99924434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lnDef>
      <a:spPr>
        <a:ln>
          <a:tailEnd type="arrow"/>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Perspective.thmx</Template>
  <TotalTime>4419</TotalTime>
  <Words>2710</Words>
  <Application>Microsoft Macintosh PowerPoint</Application>
  <PresentationFormat>On-screen Show (4:3)</PresentationFormat>
  <Paragraphs>366</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Perspective</vt:lpstr>
      <vt:lpstr>How we know GW150914 was NOT an injection</vt:lpstr>
      <vt:lpstr>Introduction</vt:lpstr>
      <vt:lpstr>How are injections normally done?</vt:lpstr>
      <vt:lpstr>GW150914 was NOT a “normal” injection</vt:lpstr>
      <vt:lpstr>What about “Rogue injections” ? (injections that don’t follow the rules)</vt:lpstr>
      <vt:lpstr>From strain to your computer</vt:lpstr>
      <vt:lpstr>At the observatories</vt:lpstr>
      <vt:lpstr>Frame Spoofing…</vt:lpstr>
      <vt:lpstr>Frame Spoofing!</vt:lpstr>
      <vt:lpstr>Frame Spoofing???</vt:lpstr>
      <vt:lpstr>Frame Spoofing: a major operation due to security and redundancy.</vt:lpstr>
      <vt:lpstr>Frame Spoofing: what would need to be spoofed?</vt:lpstr>
      <vt:lpstr>Frame Spoofing: what would need to be spoofed?</vt:lpstr>
      <vt:lpstr>No Frame Spoofing</vt:lpstr>
      <vt:lpstr>Double Blind Injections…</vt:lpstr>
      <vt:lpstr>Double Blind Injections</vt:lpstr>
      <vt:lpstr>Double Blind Injections</vt:lpstr>
      <vt:lpstr>Double Blind Injections: injections are clearly visible</vt:lpstr>
      <vt:lpstr>Double Blind Injections: no injection during GW150914</vt:lpstr>
      <vt:lpstr>Double Blind Injections: what about injecting elsewhere?</vt:lpstr>
      <vt:lpstr>Double Blind Injections: what about injecting elsewhere?</vt:lpstr>
      <vt:lpstr>Double Blind Injections: what about injecting elsewhere?</vt:lpstr>
      <vt:lpstr>No Double Blind Injections</vt:lpstr>
      <vt:lpstr>Detailed Example: PCAL injection followed by frame spoofing</vt:lpstr>
      <vt:lpstr>Easter Egg Hacks</vt:lpstr>
      <vt:lpstr>Analog Hacks</vt:lpstr>
      <vt:lpstr>Analog Hacks</vt:lpstr>
      <vt:lpstr>Analog Hacks</vt:lpstr>
      <vt:lpstr>Analog Hacks</vt:lpstr>
      <vt:lpstr>Detailed Example: The Electrostatic Drive Test Inputs</vt:lpstr>
      <vt:lpstr>Detailed Example: The Electrostatic Drive Test Inputs (2)</vt:lpstr>
      <vt:lpstr>No Analog Hacks</vt:lpstr>
      <vt:lpstr>Conclusion</vt:lpstr>
      <vt:lpstr>References</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we know GW150914 was NOT an injection</dc:title>
  <dc:creator>Matthew Evans</dc:creator>
  <cp:lastModifiedBy>Matthew Evans</cp:lastModifiedBy>
  <cp:revision>162</cp:revision>
  <cp:lastPrinted>2015-10-29T13:30:19Z</cp:lastPrinted>
  <dcterms:created xsi:type="dcterms:W3CDTF">2015-10-18T15:39:54Z</dcterms:created>
  <dcterms:modified xsi:type="dcterms:W3CDTF">2015-10-29T13:52:31Z</dcterms:modified>
</cp:coreProperties>
</file>