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1" y="0"/>
            <a:ext cx="9144002" cy="552450"/>
          </a:xfrm>
          <a:prstGeom prst="rect">
            <a:avLst/>
          </a:prstGeom>
          <a:solidFill>
            <a:srgbClr val="1C479B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240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pic>
        <p:nvPicPr>
          <p:cNvPr id="105" name="LZH_PP_Fo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40475"/>
            <a:ext cx="91440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xfrm>
            <a:off x="-9525" y="0"/>
            <a:ext cx="9144000" cy="600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b="1" i="1" sz="2800">
                <a:solidFill>
                  <a:srgbClr val="FFCC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Shape 107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Char char="»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-1" y="1090612"/>
            <a:ext cx="9132890" cy="38101"/>
          </a:xfrm>
          <a:prstGeom prst="rect">
            <a:avLst/>
          </a:prstGeom>
          <a:solidFill>
            <a:srgbClr val="114FFB"/>
          </a:solidFill>
          <a:ln>
            <a:solidFill>
              <a:srgbClr val="D49FFF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66838" cy="99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jpg" descr="minihea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5025" y="6411912"/>
            <a:ext cx="688975" cy="44608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>
            <p:ph type="title"/>
          </p:nvPr>
        </p:nvSpPr>
        <p:spPr>
          <a:xfrm>
            <a:off x="2286000" y="0"/>
            <a:ext cx="5114925" cy="927100"/>
          </a:xfrm>
          <a:prstGeom prst="rect">
            <a:avLst/>
          </a:prstGeom>
        </p:spPr>
        <p:txBody>
          <a:bodyPr lIns="46037" tIns="46037" rIns="46037" bIns="46037" anchor="b">
            <a:noAutofit/>
          </a:bodyPr>
          <a:lstStyle>
            <a:lvl1pPr>
              <a:defRPr sz="3000">
                <a:solidFill>
                  <a:srgbClr val="0337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xfrm>
            <a:off x="533400" y="1355725"/>
            <a:ext cx="7772400" cy="5502275"/>
          </a:xfrm>
          <a:prstGeom prst="rect">
            <a:avLst/>
          </a:prstGeom>
        </p:spPr>
        <p:txBody>
          <a:bodyPr lIns="46037" tIns="46037" rIns="46037" bIns="46037">
            <a:noAutofit/>
          </a:bodyPr>
          <a:lstStyle>
            <a:lvl1pPr marL="342900" indent="-342900">
              <a:spcBef>
                <a:spcPts val="500"/>
              </a:spcBef>
              <a:buClr>
                <a:srgbClr val="114FFB"/>
              </a:buClr>
              <a:buSzPct val="85000"/>
              <a:buFont typeface="Helvetica"/>
              <a:buChar char=""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  <a:lvl2pPr marL="742950" indent="-285750">
              <a:spcBef>
                <a:spcPts val="500"/>
              </a:spcBef>
              <a:buClr>
                <a:srgbClr val="114FFB"/>
              </a:buClr>
              <a:buFont typeface="Helvetica"/>
              <a:buChar char="»"/>
              <a:defRPr sz="2400">
                <a:latin typeface="Helvetica"/>
                <a:ea typeface="Helvetica"/>
                <a:cs typeface="Helvetica"/>
                <a:sym typeface="Helvetica"/>
              </a:defRPr>
            </a:lvl2pPr>
            <a:lvl3pPr marL="1143000" indent="-228600">
              <a:spcBef>
                <a:spcPts val="500"/>
              </a:spcBef>
              <a:buClr>
                <a:srgbClr val="114FFB"/>
              </a:buClr>
              <a:buFont typeface="Helvetica"/>
              <a:buChar char="–"/>
              <a:defRPr sz="2400">
                <a:latin typeface="Helvetica"/>
                <a:ea typeface="Helvetica"/>
                <a:cs typeface="Helvetica"/>
                <a:sym typeface="Helvetica"/>
              </a:defRPr>
            </a:lvl3pPr>
            <a:lvl4pPr marL="1600200" indent="-228600">
              <a:spcBef>
                <a:spcPts val="500"/>
              </a:spcBef>
              <a:buClr>
                <a:srgbClr val="114FFB"/>
              </a:buClr>
              <a:buSzPct val="85000"/>
              <a:buFont typeface="Helvetica"/>
              <a:buChar char=""/>
              <a:defRPr sz="2400">
                <a:latin typeface="Helvetica"/>
                <a:ea typeface="Helvetica"/>
                <a:cs typeface="Helvetica"/>
                <a:sym typeface="Helvetica"/>
              </a:defRPr>
            </a:lvl4pPr>
            <a:lvl5pPr marL="2057400" indent="-228600">
              <a:spcBef>
                <a:spcPts val="500"/>
              </a:spcBef>
              <a:buClr>
                <a:srgbClr val="114FFB"/>
              </a:buClr>
              <a:buFont typeface="Helvetica"/>
              <a:defRPr sz="24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xfrm>
            <a:off x="6104185" y="6404292"/>
            <a:ext cx="2133601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337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457200" y="79375"/>
            <a:ext cx="8216900" cy="15255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457200">
              <a:lnSpc>
                <a:spcPct val="85000"/>
              </a:lnSpc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57200" y="1604962"/>
            <a:ext cx="8216900" cy="5253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defTabSz="457200">
              <a:lnSpc>
                <a:spcPct val="85000"/>
              </a:lnSpc>
              <a:spcBef>
                <a:spcPts val="1400"/>
              </a:spcBef>
              <a:buClr>
                <a:srgbClr val="000000"/>
              </a:buClr>
              <a:buSzTx/>
              <a:buFont typeface="Times New Roman"/>
              <a:buNone/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742950" indent="-285750" defTabSz="457200">
              <a:lnSpc>
                <a:spcPct val="85000"/>
              </a:lnSpc>
              <a:spcBef>
                <a:spcPts val="1100"/>
              </a:spcBef>
              <a:buClr>
                <a:srgbClr val="000000"/>
              </a:buClr>
              <a:buSzTx/>
              <a:buFont typeface="Times New Roman"/>
              <a:buNone/>
              <a:defRPr sz="2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143000" indent="-228600" defTabSz="457200">
              <a:lnSpc>
                <a:spcPct val="85000"/>
              </a:lnSpc>
              <a:spcBef>
                <a:spcPts val="800"/>
              </a:spcBef>
              <a:buClr>
                <a:srgbClr val="000000"/>
              </a:buClr>
              <a:buSzTx/>
              <a:buFont typeface="Times New Roman"/>
              <a:buNone/>
              <a:defRPr sz="2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600200" indent="-228600" defTabSz="457200">
              <a:lnSpc>
                <a:spcPct val="85000"/>
              </a:lnSpc>
              <a:spcBef>
                <a:spcPts val="500"/>
              </a:spcBef>
              <a:buClr>
                <a:srgbClr val="000000"/>
              </a:buClr>
              <a:buSzTx/>
              <a:buFont typeface="Times New Roman"/>
              <a:buNone/>
              <a:defRPr sz="2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2057400" indent="-228600" defTabSz="457200">
              <a:lnSpc>
                <a:spcPct val="85000"/>
              </a:lnSpc>
              <a:spcBef>
                <a:spcPts val="200"/>
              </a:spcBef>
              <a:buClr>
                <a:srgbClr val="000000"/>
              </a:buClr>
              <a:buSzTx/>
              <a:buFont typeface="Times New Roman"/>
              <a:buNone/>
              <a:defRPr sz="2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7510003" y="6246812"/>
            <a:ext cx="210469" cy="215901"/>
          </a:xfrm>
          <a:prstGeom prst="rect">
            <a:avLst/>
          </a:prstGeom>
        </p:spPr>
        <p:txBody>
          <a:bodyPr wrap="none" lIns="0" tIns="0" rIns="0" bIns="0" anchor="t"/>
          <a:lstStyle>
            <a:lvl1pPr algn="ctr" defTabSz="5842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889000" y="1155700"/>
            <a:ext cx="7353300" cy="2324100"/>
          </a:xfrm>
          <a:prstGeom prst="rect">
            <a:avLst/>
          </a:prstGeom>
        </p:spPr>
        <p:txBody>
          <a:bodyPr lIns="50800" tIns="50800" rIns="50800" bIns="50800" anchor="b">
            <a:noAutofit/>
          </a:bodyPr>
          <a:lstStyle>
            <a:lvl1pPr defTabSz="406400">
              <a:defRPr sz="58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889000" y="3530600"/>
            <a:ext cx="7353300" cy="8001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406400">
              <a:spcBef>
                <a:spcPts val="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406400">
              <a:spcBef>
                <a:spcPts val="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406400">
              <a:spcBef>
                <a:spcPts val="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406400">
              <a:spcBef>
                <a:spcPts val="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406400">
              <a:spcBef>
                <a:spcPts val="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4064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4064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4064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copy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606" y="203200"/>
            <a:ext cx="1279105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495300" y="698500"/>
            <a:ext cx="8051800" cy="0"/>
          </a:xfrm>
          <a:prstGeom prst="line">
            <a:avLst/>
          </a:prstGeom>
          <a:ln w="76200">
            <a:solidFill>
              <a:srgbClr val="FF6A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495300" y="749300"/>
            <a:ext cx="8051800" cy="0"/>
          </a:xfrm>
          <a:prstGeom prst="line">
            <a:avLst/>
          </a:prstGeom>
          <a:ln w="76200">
            <a:solidFill>
              <a:srgbClr val="004AB8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4432300" y="6489700"/>
            <a:ext cx="266700" cy="27940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ctr" defTabSz="4064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- Title and Content copy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7938492" y="26789"/>
            <a:ext cx="1223368" cy="11162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/>
          <a:lstStyle/>
          <a:p>
            <a:pPr algn="l" defTabSz="1295400">
              <a:buClr>
                <a:srgbClr val="126BFC"/>
              </a:buClr>
              <a:defRPr b="1" sz="1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0" y="1211262"/>
            <a:ext cx="9145589" cy="35720"/>
          </a:xfrm>
          <a:prstGeom prst="rect">
            <a:avLst/>
          </a:prstGeom>
          <a:solidFill>
            <a:srgbClr val="E52B93"/>
          </a:solidFill>
          <a:ln w="3175">
            <a:solidFill>
              <a:srgbClr val="DDB3FF"/>
            </a:solidFill>
            <a:miter lim="400000"/>
          </a:ln>
        </p:spPr>
        <p:txBody>
          <a:bodyPr lIns="26789" tIns="26789" rIns="26789" bIns="26789" anchor="ctr"/>
          <a:lstStyle/>
          <a:p>
            <a:pPr algn="l" defTabSz="1295400">
              <a:buClr>
                <a:srgbClr val="126BFC"/>
              </a:buClr>
              <a:defRPr sz="1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1" name="image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66839" cy="998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Vertical_Signature_Blu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168" y="129387"/>
            <a:ext cx="908732" cy="90189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xfrm>
            <a:off x="1454150" y="0"/>
            <a:ext cx="7241977" cy="1143000"/>
          </a:xfrm>
          <a:prstGeom prst="rect">
            <a:avLst/>
          </a:prstGeom>
          <a:ln w="3175">
            <a:round/>
          </a:ln>
        </p:spPr>
        <p:txBody>
          <a:bodyPr lIns="26789" tIns="26789" rIns="26789" bIns="26789" anchor="b">
            <a:noAutofit/>
          </a:bodyPr>
          <a:lstStyle>
            <a:lvl1pPr defTabSz="1295400"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98226" y="1803796"/>
            <a:ext cx="8233173" cy="5259587"/>
          </a:xfrm>
          <a:prstGeom prst="rect">
            <a:avLst/>
          </a:prstGeom>
          <a:ln w="3175">
            <a:round/>
          </a:ln>
        </p:spPr>
        <p:txBody>
          <a:bodyPr lIns="26789" tIns="26789" rIns="26789" bIns="26789">
            <a:noAutofit/>
          </a:bodyPr>
          <a:lstStyle>
            <a:lvl1pPr marL="221876" indent="-221876" defTabSz="1295400">
              <a:spcBef>
                <a:spcPts val="800"/>
              </a:spcBef>
              <a:buClr>
                <a:srgbClr val="126BFC"/>
              </a:buClr>
              <a:buSzPct val="75000"/>
              <a:buFont typeface="Helvetica"/>
              <a:buChar char="l"/>
              <a:defRPr sz="22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647700" indent="-190500" defTabSz="1295400">
              <a:buClr>
                <a:srgbClr val="126BFC"/>
              </a:buClr>
              <a:buFontTx/>
              <a:buChar char="»"/>
              <a:defRPr sz="1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1059872" indent="-145472" defTabSz="1295400">
              <a:spcBef>
                <a:spcPts val="500"/>
              </a:spcBef>
              <a:buClr>
                <a:srgbClr val="126BFC"/>
              </a:buClr>
              <a:buFontTx/>
              <a:buChar char="–"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1517072" indent="-145472" defTabSz="1295400">
              <a:spcBef>
                <a:spcPts val="500"/>
              </a:spcBef>
              <a:buClr>
                <a:srgbClr val="126BFC"/>
              </a:buClr>
              <a:buSzPct val="65000"/>
              <a:buFont typeface="Helvetica"/>
              <a:buChar char="l"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1974272" indent="-145472" defTabSz="1295400">
              <a:spcBef>
                <a:spcPts val="500"/>
              </a:spcBef>
              <a:buClr>
                <a:srgbClr val="126BFC"/>
              </a:buClr>
              <a:buFontTx/>
              <a:defRPr sz="14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8236532" y="6476305"/>
            <a:ext cx="221669" cy="218679"/>
          </a:xfrm>
          <a:prstGeom prst="rect">
            <a:avLst/>
          </a:prstGeom>
          <a:ln w="3175">
            <a:round/>
          </a:ln>
        </p:spPr>
        <p:txBody>
          <a:bodyPr wrap="none" lIns="26789" tIns="26789" rIns="26789" bIns="26789"/>
          <a:lstStyle>
            <a:lvl1pPr defTabSz="1295400">
              <a:defRPr sz="11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1295400"/>
            <a:ext cx="9132888" cy="38100"/>
          </a:xfrm>
          <a:prstGeom prst="rect">
            <a:avLst/>
          </a:prstGeom>
          <a:solidFill>
            <a:srgbClr val="DC0081"/>
          </a:solidFill>
          <a:ln>
            <a:solidFill>
              <a:srgbClr val="D49FFF"/>
            </a:solidFill>
          </a:ln>
        </p:spPr>
        <p:txBody>
          <a:bodyPr lIns="0" tIns="0" rIns="0" bIns="0" anchor="ctr"/>
          <a:lstStyle/>
          <a:p>
            <a:pPr algn="l" defTabSz="914400">
              <a:defRPr sz="18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8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66838" cy="99853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55562" y="6705600"/>
            <a:ext cx="849357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914400">
              <a:defRPr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1800"/>
            </a:pPr>
            <a:r>
              <a:rPr sz="900"/>
              <a:t>LIGO-G1100452</a:t>
            </a:r>
          </a:p>
        </p:txBody>
      </p:sp>
      <p:pic>
        <p:nvPicPr>
          <p:cNvPr id="85" name="AEIlogo.png" descr="AEIlog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1200" y="152400"/>
            <a:ext cx="812800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sldNum" sz="quarter" idx="2"/>
          </p:nvPr>
        </p:nvSpPr>
        <p:spPr>
          <a:xfrm>
            <a:off x="8835887" y="6550024"/>
            <a:ext cx="231913" cy="231777"/>
          </a:xfrm>
          <a:prstGeom prst="rect">
            <a:avLst/>
          </a:prstGeom>
        </p:spPr>
        <p:txBody>
          <a:bodyPr wrap="none" lIns="46037" tIns="46037" rIns="46037" bIns="46037" anchor="b"/>
          <a:lstStyle>
            <a:lvl1pPr defTabSz="914400">
              <a:defRPr i="1" sz="9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1" y="0"/>
            <a:ext cx="9144002" cy="552450"/>
          </a:xfrm>
          <a:prstGeom prst="rect">
            <a:avLst/>
          </a:prstGeom>
          <a:solidFill>
            <a:srgbClr val="1C479B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914400">
              <a:defRPr sz="2400"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pic>
        <p:nvPicPr>
          <p:cNvPr id="94" name="LZH_PP_Fo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40475"/>
            <a:ext cx="91440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xfrm>
            <a:off x="-9525" y="0"/>
            <a:ext cx="9144000" cy="6000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b="1" i="1" sz="2800">
                <a:solidFill>
                  <a:srgbClr val="FFCC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Shape 96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FontTx/>
              <a:buChar char="»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790575" indent="-333375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1234439" indent="-320039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727200" indent="-355600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2184400" indent="-355600">
              <a:buFontTx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>
            <a:lvl1pPr defTabSz="9144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852">
              <a:srgbClr val="FF6D00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929585" y="6647984"/>
            <a:ext cx="1214415" cy="205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457200">
              <a:defRPr sz="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95" y="6149972"/>
            <a:ext cx="511621" cy="6271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-33710" y="5797"/>
            <a:ext cx="9211421" cy="1146518"/>
          </a:xfrm>
          <a:prstGeom prst="rect">
            <a:avLst/>
          </a:prstGeom>
          <a:solidFill>
            <a:srgbClr val="0B22AA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8215854" y="6638424"/>
            <a:ext cx="648185" cy="224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G1501256</a:t>
            </a: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-1" y="-1"/>
            <a:ext cx="8429654" cy="1000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321438" y="1214421"/>
            <a:ext cx="8501123" cy="5786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A50021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21468" marR="0" indent="-321468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63360" marR="0" indent="-30616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145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717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289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861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433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005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cc.ligo.org/LIGO-T0900043" TargetMode="External"/><Relationship Id="rId3" Type="http://schemas.openxmlformats.org/officeDocument/2006/relationships/hyperlink" Target="https://www.osapublishing.org/oe/abstract.cfm?uri=oe-16-14-10018" TargetMode="External"/><Relationship Id="rId4" Type="http://schemas.openxmlformats.org/officeDocument/2006/relationships/hyperlink" Target="https://www.osapublishing.org/ao/abstract.cfm?uri=ao-42-7-1244" TargetMode="External"/><Relationship Id="rId5" Type="http://schemas.openxmlformats.org/officeDocument/2006/relationships/hyperlink" Target="https://www.osapublishing.org/ao/abstract.cfm?uri=ao-42-7-1257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Shape 130"/>
          <p:cNvSpPr/>
          <p:nvPr/>
        </p:nvSpPr>
        <p:spPr>
          <a:xfrm>
            <a:off x="3116845" y="1788160"/>
            <a:ext cx="291031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aLIGO Design</a:t>
            </a:r>
          </a:p>
          <a:p>
            <a:pPr/>
            <a:r>
              <a:t>Presentation at UF</a:t>
            </a:r>
          </a:p>
          <a:p>
            <a:pPr/>
            <a:r>
              <a:t>October 5th, 2015</a:t>
            </a:r>
          </a:p>
          <a:p>
            <a:pPr/>
            <a:r>
              <a:t>GM </a:t>
            </a:r>
          </a:p>
        </p:txBody>
      </p:sp>
      <p:sp>
        <p:nvSpPr>
          <p:cNvPr id="131" name="Shape 131"/>
          <p:cNvSpPr/>
          <p:nvPr/>
        </p:nvSpPr>
        <p:spPr>
          <a:xfrm>
            <a:off x="1269441" y="3876885"/>
            <a:ext cx="660511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Source Material:</a:t>
            </a:r>
          </a:p>
          <a:p>
            <a:pPr lvl="1" marL="571500" indent="-228600" algn="l">
              <a:buSzPct val="100000"/>
              <a:buChar char="•"/>
            </a:pPr>
            <a:r>
              <a:rPr u="sng">
                <a:hlinkClick r:id="rId2" invalidUrl="" action="" tgtFrame="" tooltip="" history="1" highlightClick="0" endSnd="0"/>
              </a:rPr>
              <a:t>T0900043</a:t>
            </a:r>
          </a:p>
          <a:p>
            <a:pPr lvl="1" marL="571500" indent="-228600" algn="l">
              <a:buSzPct val="100000"/>
              <a:buChar char="•"/>
            </a:pPr>
            <a:r>
              <a:rPr u="sng">
                <a:hlinkClick r:id="rId3" invalidUrl="" action="" tgtFrame="" tooltip="" history="1" highlightClick="0" endSnd="0"/>
              </a:rPr>
              <a:t>Optics Express, Vol 16(14), 10018 (2008)</a:t>
            </a:r>
          </a:p>
          <a:p>
            <a:pPr lvl="1" marL="571500" indent="-228600" algn="l">
              <a:buSzPct val="100000"/>
              <a:buChar char="•"/>
            </a:pPr>
            <a:r>
              <a:rPr u="sng">
                <a:hlinkClick r:id="rId4" invalidUrl="" action="" tgtFrame="" tooltip="" history="1" highlightClick="0" endSnd="0"/>
              </a:rPr>
              <a:t>Appl. Opt. 42(7) 2003, 1244-1256</a:t>
            </a:r>
          </a:p>
          <a:p>
            <a:pPr lvl="1" marL="571500" indent="-228600" algn="l">
              <a:buSzPct val="100000"/>
              <a:buChar char="•"/>
            </a:pPr>
            <a:r>
              <a:rPr u="sng">
                <a:hlinkClick r:id="rId5" invalidUrl="" action="" tgtFrame="" tooltip="" history="1" highlightClick="0" endSnd="0"/>
              </a:rPr>
              <a:t>Appl. Opt. 42(7) 2003, 1257-1268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Shape 285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</a:t>
            </a:r>
          </a:p>
        </p:txBody>
      </p:sp>
      <p:pic>
        <p:nvPicPr>
          <p:cNvPr id="28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72" y="1871361"/>
            <a:ext cx="6619548" cy="4944589"/>
          </a:xfrm>
          <a:prstGeom prst="rect">
            <a:avLst/>
          </a:prstGeom>
        </p:spPr>
      </p:pic>
      <p:sp>
        <p:nvSpPr>
          <p:cNvPr id="287" name="Shape 287"/>
          <p:cNvSpPr/>
          <p:nvPr/>
        </p:nvSpPr>
        <p:spPr>
          <a:xfrm>
            <a:off x="2463800" y="1869439"/>
            <a:ext cx="3053041" cy="4948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5206246" y="4462524"/>
            <a:ext cx="3881280" cy="2360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532892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12699" y="1130300"/>
            <a:ext cx="5033538" cy="4945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Signal Recycling: </a:t>
            </a:r>
          </a:p>
          <a:p>
            <a:pPr marL="355600" indent="-228600" algn="l" defTabSz="1295400">
              <a:buClr>
                <a:srgbClr val="126BFC"/>
              </a:buClr>
              <a:buSzPct val="100000"/>
              <a:buChar char="•"/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Coherent amplification or</a:t>
            </a:r>
          </a:p>
          <a:p>
            <a:pPr marL="355600" indent="-228600" algn="l" defTabSz="1295400">
              <a:buClr>
                <a:srgbClr val="126BFC"/>
              </a:buClr>
              <a:buSzPct val="100000"/>
              <a:buChar char="•"/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Coherent extraction</a:t>
            </a: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of signal field</a:t>
            </a: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IFO for signal ~ 3 mirror cavity</a:t>
            </a: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buClr>
                <a:srgbClr val="126BFC"/>
              </a:buClr>
              <a:defRPr b="1" sz="18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used to tailor frequency response of aLIGO</a:t>
            </a: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1" name="Shape 291"/>
          <p:cNvSpPr/>
          <p:nvPr/>
        </p:nvSpPr>
        <p:spPr>
          <a:xfrm>
            <a:off x="5554569" y="4942840"/>
            <a:ext cx="622785" cy="19946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5865961" y="4343694"/>
            <a:ext cx="1" cy="551855"/>
          </a:xfrm>
          <a:prstGeom prst="line">
            <a:avLst/>
          </a:prstGeom>
          <a:ln w="25400">
            <a:solidFill>
              <a:schemeClr val="accent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3" name="Shape 293"/>
          <p:cNvSpPr/>
          <p:nvPr/>
        </p:nvSpPr>
        <p:spPr>
          <a:xfrm>
            <a:off x="4726970" y="4245947"/>
            <a:ext cx="511622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9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2427" y="3664757"/>
            <a:ext cx="4240757" cy="72795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4521200" y="5189592"/>
            <a:ext cx="351485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200"/>
            </a:pPr>
            <a:r>
              <a:t>taking into account all known</a:t>
            </a:r>
          </a:p>
          <a:p>
            <a:pPr marL="179614" indent="-179614" algn="l">
              <a:buSzPct val="100000"/>
              <a:buChar char="•"/>
              <a:defRPr sz="2200"/>
            </a:pPr>
            <a:r>
              <a:t>noise sources</a:t>
            </a:r>
          </a:p>
          <a:p>
            <a:pPr marL="179614" indent="-179614" algn="l">
              <a:buSzPct val="100000"/>
              <a:buChar char="•"/>
              <a:defRPr sz="2200"/>
            </a:pPr>
            <a:r>
              <a:t>potential signals</a:t>
            </a:r>
          </a:p>
          <a:p>
            <a:pPr marL="179614" indent="-179614" algn="l">
              <a:buSzPct val="100000"/>
              <a:buChar char="•"/>
              <a:defRPr sz="2200"/>
            </a:pPr>
            <a:r>
              <a:t>locking issues</a:t>
            </a:r>
          </a:p>
        </p:txBody>
      </p:sp>
      <p:pic>
        <p:nvPicPr>
          <p:cNvPr id="29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8864" y="5613400"/>
            <a:ext cx="2695676" cy="315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9" name="Shape 299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sp>
        <p:nvSpPr>
          <p:cNvPr id="300" name="Shape 300"/>
          <p:cNvSpPr/>
          <p:nvPr/>
        </p:nvSpPr>
        <p:spPr>
          <a:xfrm>
            <a:off x="314959" y="1397000"/>
            <a:ext cx="5632694" cy="50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300"/>
            </a:pPr>
            <a:r>
              <a:t>Important mirror parameters:</a:t>
            </a:r>
          </a:p>
          <a:p>
            <a:pPr marL="187778" indent="-187778" algn="l">
              <a:buSzPct val="100000"/>
              <a:buChar char="✓"/>
              <a:defRPr sz="2300"/>
            </a:pPr>
            <a:r>
              <a:t>Transmissivity </a:t>
            </a:r>
          </a:p>
          <a:p>
            <a:pPr marL="187778" indent="-187778" algn="l">
              <a:buSzPct val="100000"/>
              <a:buChar char="•"/>
              <a:defRPr sz="2300"/>
            </a:pPr>
            <a:r>
              <a:t>Mass = 40kg</a:t>
            </a:r>
          </a:p>
          <a:p>
            <a:pPr lvl="1" marL="530678" indent="-187778" algn="l">
              <a:buSzPct val="100000"/>
              <a:buChar char="•"/>
              <a:defRPr sz="2300"/>
            </a:pPr>
            <a:r>
              <a:t>as heavy as necessary</a:t>
            </a:r>
          </a:p>
          <a:p>
            <a:pPr lvl="1" marL="530678" indent="-187778" algn="l">
              <a:buSzPct val="100000"/>
              <a:buChar char="•"/>
              <a:defRPr sz="2300"/>
            </a:pPr>
            <a:r>
              <a:t>as light as possible</a:t>
            </a:r>
          </a:p>
          <a:p>
            <a:pPr lvl="1" marL="530678" indent="-187778" algn="l">
              <a:buSzPct val="100000"/>
              <a:buChar char="•"/>
              <a:defRPr sz="2300"/>
            </a:pPr>
            <a:r>
              <a:t>RPN ~ Suspension thermal </a:t>
            </a:r>
          </a:p>
          <a:p>
            <a:pPr lvl="2" marL="873578" indent="-187778" algn="l">
              <a:buSzPct val="100000"/>
              <a:buChar char="•"/>
              <a:defRPr sz="2300"/>
            </a:pPr>
            <a:r>
              <a:t>Limits useful mass</a:t>
            </a:r>
          </a:p>
          <a:p>
            <a:pPr algn="l">
              <a:defRPr sz="2300"/>
            </a:pPr>
          </a:p>
          <a:p>
            <a:pPr marL="187778" indent="-187778" algn="l">
              <a:buSzPct val="100000"/>
              <a:buChar char="•"/>
              <a:defRPr sz="2300"/>
            </a:pPr>
            <a:r>
              <a:t>Radius of curvature</a:t>
            </a:r>
          </a:p>
          <a:p>
            <a:pPr lvl="1" marL="530678" indent="-187778" algn="l">
              <a:buSzPct val="100000"/>
              <a:buChar char="•"/>
              <a:defRPr sz="2300"/>
            </a:pPr>
            <a:r>
              <a:t>Increase beam size</a:t>
            </a:r>
          </a:p>
          <a:p>
            <a:pPr lvl="2" marL="873578" indent="-187778" algn="l">
              <a:buSzPct val="100000"/>
              <a:buChar char="•"/>
              <a:defRPr sz="2300"/>
            </a:pPr>
            <a:r>
              <a:t>reduce coating TN</a:t>
            </a:r>
          </a:p>
          <a:p>
            <a:pPr lvl="2" marL="873578" indent="-187778" algn="l">
              <a:buSzPct val="100000"/>
              <a:buChar char="•"/>
              <a:defRPr sz="2300"/>
            </a:pPr>
            <a:r>
              <a:t>limited by </a:t>
            </a:r>
          </a:p>
          <a:p>
            <a:pPr lvl="3" marL="1216478" indent="-187778" algn="l">
              <a:buSzPct val="100000"/>
              <a:buChar char="•"/>
              <a:defRPr sz="2300"/>
            </a:pPr>
            <a:r>
              <a:t>diffraction losses to ~6cm</a:t>
            </a:r>
          </a:p>
          <a:p>
            <a:pPr lvl="3" marL="1216478" indent="-187778" algn="l">
              <a:buSzPct val="100000"/>
              <a:buChar char="•"/>
              <a:defRPr sz="2300"/>
            </a:pPr>
            <a:r>
              <a:t>cavity stability</a:t>
            </a:r>
          </a:p>
          <a:p>
            <a:pPr lvl="3" marL="1216478" indent="-187778" algn="l">
              <a:buSzPct val="100000"/>
              <a:buChar char="•"/>
              <a:defRPr sz="2300"/>
            </a:pPr>
            <a:r>
              <a:t>stability against thermal deformation</a:t>
            </a:r>
          </a:p>
        </p:txBody>
      </p:sp>
      <p:pic>
        <p:nvPicPr>
          <p:cNvPr id="301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1078" y="1306618"/>
            <a:ext cx="5161043" cy="3755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4" name="Shape 304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sp>
        <p:nvSpPr>
          <p:cNvPr id="305" name="Shape 305"/>
          <p:cNvSpPr/>
          <p:nvPr/>
        </p:nvSpPr>
        <p:spPr>
          <a:xfrm>
            <a:off x="314959" y="1397000"/>
            <a:ext cx="3257514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300"/>
            </a:pPr>
            <a:r>
              <a:t>Beam size on test masses: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Two options</a:t>
            </a:r>
          </a:p>
        </p:txBody>
      </p:sp>
      <p:sp>
        <p:nvSpPr>
          <p:cNvPr id="306" name="Shape 306"/>
          <p:cNvSpPr/>
          <p:nvPr/>
        </p:nvSpPr>
        <p:spPr>
          <a:xfrm>
            <a:off x="960179" y="2403685"/>
            <a:ext cx="7223642" cy="19716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309" name="Group 309"/>
          <p:cNvGrpSpPr/>
          <p:nvPr/>
        </p:nvGrpSpPr>
        <p:grpSpPr>
          <a:xfrm>
            <a:off x="1295519" y="2754502"/>
            <a:ext cx="1452762" cy="1270001"/>
            <a:chOff x="0" y="0"/>
            <a:chExt cx="1452760" cy="1270000"/>
          </a:xfrm>
        </p:grpSpPr>
        <p:sp>
          <p:nvSpPr>
            <p:cNvPr id="307" name="Shape 307"/>
            <p:cNvSpPr/>
            <p:nvPr/>
          </p:nvSpPr>
          <p:spPr>
            <a:xfrm>
              <a:off x="0" y="0"/>
              <a:ext cx="830945" cy="127000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8" name="Shape 308"/>
            <p:cNvSpPr/>
            <p:nvPr/>
          </p:nvSpPr>
          <p:spPr>
            <a:xfrm>
              <a:off x="182760" y="0"/>
              <a:ext cx="1270001" cy="1270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2" name="Group 312"/>
          <p:cNvGrpSpPr/>
          <p:nvPr/>
        </p:nvGrpSpPr>
        <p:grpSpPr>
          <a:xfrm flipH="1">
            <a:off x="6350119" y="2754502"/>
            <a:ext cx="1452762" cy="1270001"/>
            <a:chOff x="0" y="0"/>
            <a:chExt cx="1452760" cy="1270000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830945" cy="127000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82760" y="0"/>
              <a:ext cx="1270001" cy="1270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20" name="Group 320"/>
          <p:cNvGrpSpPr/>
          <p:nvPr/>
        </p:nvGrpSpPr>
        <p:grpSpPr>
          <a:xfrm>
            <a:off x="960179" y="4620005"/>
            <a:ext cx="7223642" cy="1971636"/>
            <a:chOff x="0" y="0"/>
            <a:chExt cx="7223640" cy="1971635"/>
          </a:xfrm>
        </p:grpSpPr>
        <p:sp>
          <p:nvSpPr>
            <p:cNvPr id="313" name="Shape 313"/>
            <p:cNvSpPr/>
            <p:nvPr/>
          </p:nvSpPr>
          <p:spPr>
            <a:xfrm>
              <a:off x="0" y="0"/>
              <a:ext cx="7223641" cy="1971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316" name="Group 316"/>
            <p:cNvGrpSpPr/>
            <p:nvPr/>
          </p:nvGrpSpPr>
          <p:grpSpPr>
            <a:xfrm>
              <a:off x="335339" y="350817"/>
              <a:ext cx="1452762" cy="1270001"/>
              <a:chOff x="0" y="0"/>
              <a:chExt cx="1452760" cy="1270000"/>
            </a:xfrm>
          </p:grpSpPr>
          <p:sp>
            <p:nvSpPr>
              <p:cNvPr id="314" name="Shape 314"/>
              <p:cNvSpPr/>
              <p:nvPr/>
            </p:nvSpPr>
            <p:spPr>
              <a:xfrm>
                <a:off x="0" y="0"/>
                <a:ext cx="830945" cy="1270001"/>
              </a:xfrm>
              <a:prstGeom prst="rect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182760" y="0"/>
                <a:ext cx="1270001" cy="1270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319" name="Group 319"/>
            <p:cNvGrpSpPr/>
            <p:nvPr/>
          </p:nvGrpSpPr>
          <p:grpSpPr>
            <a:xfrm flipH="1">
              <a:off x="5389939" y="350817"/>
              <a:ext cx="1452762" cy="1270001"/>
              <a:chOff x="0" y="0"/>
              <a:chExt cx="1452760" cy="1270000"/>
            </a:xfrm>
          </p:grpSpPr>
          <p:sp>
            <p:nvSpPr>
              <p:cNvPr id="317" name="Shape 317"/>
              <p:cNvSpPr/>
              <p:nvPr/>
            </p:nvSpPr>
            <p:spPr>
              <a:xfrm>
                <a:off x="0" y="0"/>
                <a:ext cx="830945" cy="1270001"/>
              </a:xfrm>
              <a:prstGeom prst="rect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182760" y="0"/>
                <a:ext cx="1270001" cy="1270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321" name="Shape 321"/>
          <p:cNvSpPr/>
          <p:nvPr/>
        </p:nvSpPr>
        <p:spPr>
          <a:xfrm>
            <a:off x="1715412" y="2956083"/>
            <a:ext cx="5728180" cy="6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94" y="21600"/>
                </a:lnTo>
                <a:lnTo>
                  <a:pt x="21600" y="285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2" name="Shape 322"/>
          <p:cNvSpPr/>
          <p:nvPr/>
        </p:nvSpPr>
        <p:spPr>
          <a:xfrm flipH="1" rot="10800000">
            <a:off x="1715412" y="3726537"/>
            <a:ext cx="5728180" cy="67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94" y="21600"/>
                </a:lnTo>
                <a:lnTo>
                  <a:pt x="21600" y="285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3" name="Shape 323"/>
          <p:cNvSpPr/>
          <p:nvPr/>
        </p:nvSpPr>
        <p:spPr>
          <a:xfrm>
            <a:off x="1707910" y="5257323"/>
            <a:ext cx="5728179" cy="296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94" y="21600"/>
                </a:lnTo>
                <a:lnTo>
                  <a:pt x="21600" y="285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Shape 324"/>
          <p:cNvSpPr/>
          <p:nvPr/>
        </p:nvSpPr>
        <p:spPr>
          <a:xfrm flipH="1" rot="10800000">
            <a:off x="1707910" y="5714523"/>
            <a:ext cx="5728179" cy="296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94" y="21600"/>
                </a:lnTo>
                <a:lnTo>
                  <a:pt x="21600" y="285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5" name="Shape 325"/>
          <p:cNvSpPr/>
          <p:nvPr/>
        </p:nvSpPr>
        <p:spPr>
          <a:xfrm>
            <a:off x="3748782" y="3174999"/>
            <a:ext cx="164643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large waist</a:t>
            </a:r>
          </a:p>
        </p:txBody>
      </p:sp>
      <p:sp>
        <p:nvSpPr>
          <p:cNvPr id="326" name="Shape 326"/>
          <p:cNvSpPr/>
          <p:nvPr/>
        </p:nvSpPr>
        <p:spPr>
          <a:xfrm>
            <a:off x="3735759" y="4827601"/>
            <a:ext cx="167248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small waist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6690359" y="3082213"/>
            <a:ext cx="1452762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6690359" y="1647062"/>
            <a:ext cx="1452762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Shape 33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Shape 331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sp>
        <p:nvSpPr>
          <p:cNvPr id="332" name="Shape 332"/>
          <p:cNvSpPr/>
          <p:nvPr/>
        </p:nvSpPr>
        <p:spPr>
          <a:xfrm>
            <a:off x="314959" y="1397000"/>
            <a:ext cx="298419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100"/>
            </a:pPr>
            <a:r>
              <a:t>Beam size on test masses:</a:t>
            </a:r>
          </a:p>
          <a:p>
            <a:pPr marL="208721" indent="-208721" algn="l">
              <a:buSzPct val="100000"/>
              <a:buChar char="•"/>
              <a:defRPr sz="2100"/>
            </a:pPr>
            <a:r>
              <a:t>Two options</a:t>
            </a:r>
          </a:p>
        </p:txBody>
      </p:sp>
      <p:sp>
        <p:nvSpPr>
          <p:cNvPr id="333" name="Shape 333"/>
          <p:cNvSpPr/>
          <p:nvPr/>
        </p:nvSpPr>
        <p:spPr>
          <a:xfrm>
            <a:off x="293072" y="2204681"/>
            <a:ext cx="379373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146957" indent="-146957" algn="l">
              <a:buSzPct val="100000"/>
              <a:buChar char="•"/>
              <a:defRPr sz="1800"/>
            </a:pPr>
            <a:r>
              <a:t>Large: </a:t>
            </a:r>
          </a:p>
          <a:p>
            <a:pPr lvl="1" marL="489857" indent="-146957" algn="l">
              <a:buSzPct val="100000"/>
              <a:buChar char="•"/>
              <a:defRPr sz="1800"/>
            </a:pPr>
            <a:r>
              <a:t>Smaller beam size at BS</a:t>
            </a:r>
          </a:p>
          <a:p>
            <a:pPr lvl="1" marL="489857" indent="-146957" algn="l">
              <a:buSzPct val="100000"/>
              <a:buChar char="•"/>
              <a:defRPr sz="1800"/>
            </a:pPr>
            <a:r>
              <a:t>ROCs difficult to measure ~ 52km</a:t>
            </a:r>
          </a:p>
        </p:txBody>
      </p:sp>
      <p:sp>
        <p:nvSpPr>
          <p:cNvPr id="334" name="Shape 334"/>
          <p:cNvSpPr/>
          <p:nvPr/>
        </p:nvSpPr>
        <p:spPr>
          <a:xfrm>
            <a:off x="313392" y="3228263"/>
            <a:ext cx="4741617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146957" indent="-146957" algn="l">
              <a:buSzPct val="100000"/>
              <a:buChar char="•"/>
              <a:defRPr sz="1800"/>
            </a:pPr>
            <a:r>
              <a:t>Small: </a:t>
            </a:r>
          </a:p>
          <a:p>
            <a:pPr lvl="1" marL="489857" indent="-146957" algn="l">
              <a:buSzPct val="100000"/>
              <a:buChar char="•"/>
              <a:defRPr sz="1800"/>
            </a:pPr>
            <a:r>
              <a:t>Stable against ROC increases due to heating</a:t>
            </a:r>
          </a:p>
          <a:p>
            <a:pPr lvl="1" marL="489857" indent="-146957" algn="l">
              <a:buSzPct val="100000"/>
              <a:buChar char="•"/>
              <a:defRPr sz="1800"/>
            </a:pPr>
            <a:r>
              <a:t>ROCs easier to measure ~ 2080m</a:t>
            </a:r>
          </a:p>
        </p:txBody>
      </p:sp>
      <p:sp>
        <p:nvSpPr>
          <p:cNvPr id="335" name="Shape 335"/>
          <p:cNvSpPr/>
          <p:nvPr/>
        </p:nvSpPr>
        <p:spPr>
          <a:xfrm>
            <a:off x="348951" y="4335766"/>
            <a:ext cx="551880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1900"/>
            </a:pPr>
            <a:r>
              <a:t>More coating layers on ETM (increases thermal noise) </a:t>
            </a:r>
          </a:p>
          <a:p>
            <a:pPr algn="l">
              <a:defRPr sz="1900"/>
            </a:pPr>
            <a:r>
              <a:t>Diffraction larger issue at beam splitter:</a:t>
            </a:r>
          </a:p>
          <a:p>
            <a:pPr marL="206828" indent="-206828" algn="l">
              <a:buSzPct val="100000"/>
              <a:buChar char="•"/>
              <a:defRPr sz="1900"/>
            </a:pPr>
            <a:r>
              <a:t>Increase beam size at ETM to ~ 6.3cm</a:t>
            </a:r>
          </a:p>
          <a:p>
            <a:pPr marL="206828" indent="-206828" algn="l">
              <a:buSzPct val="100000"/>
              <a:buChar char="•"/>
              <a:defRPr sz="1900"/>
            </a:pPr>
            <a:r>
              <a:t>Decrease beam size at ITM to ~ 5.7cm</a:t>
            </a:r>
          </a:p>
          <a:p>
            <a:pPr algn="l">
              <a:defRPr sz="1900"/>
            </a:pPr>
          </a:p>
          <a:p>
            <a:pPr algn="l">
              <a:defRPr sz="1900"/>
            </a:pPr>
            <a:r>
              <a:t>Final design:    R</a:t>
            </a:r>
            <a:r>
              <a:rPr baseline="-5999"/>
              <a:t>ETM</a:t>
            </a:r>
            <a:r>
              <a:t> = 2245m       R</a:t>
            </a:r>
            <a:r>
              <a:rPr baseline="-5999"/>
              <a:t>ITM</a:t>
            </a:r>
            <a:r>
              <a:t> = 1934m</a:t>
            </a:r>
          </a:p>
        </p:txBody>
      </p:sp>
      <p:grpSp>
        <p:nvGrpSpPr>
          <p:cNvPr id="338" name="Group 338"/>
          <p:cNvGrpSpPr/>
          <p:nvPr/>
        </p:nvGrpSpPr>
        <p:grpSpPr>
          <a:xfrm flipH="1">
            <a:off x="6827639" y="1647062"/>
            <a:ext cx="1452761" cy="1270001"/>
            <a:chOff x="0" y="0"/>
            <a:chExt cx="1452760" cy="1270000"/>
          </a:xfrm>
        </p:grpSpPr>
        <p:sp>
          <p:nvSpPr>
            <p:cNvPr id="336" name="Shape 336"/>
            <p:cNvSpPr/>
            <p:nvPr/>
          </p:nvSpPr>
          <p:spPr>
            <a:xfrm>
              <a:off x="0" y="0"/>
              <a:ext cx="830945" cy="127000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7" name="Shape 337"/>
            <p:cNvSpPr/>
            <p:nvPr/>
          </p:nvSpPr>
          <p:spPr>
            <a:xfrm>
              <a:off x="182760" y="0"/>
              <a:ext cx="1270001" cy="1270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339" name="Shape 339"/>
          <p:cNvSpPr/>
          <p:nvPr/>
        </p:nvSpPr>
        <p:spPr>
          <a:xfrm flipH="1">
            <a:off x="7477792" y="3082213"/>
            <a:ext cx="730377" cy="1270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0" name="Shape 340"/>
          <p:cNvSpPr/>
          <p:nvPr/>
        </p:nvSpPr>
        <p:spPr>
          <a:xfrm flipH="1">
            <a:off x="7082015" y="3069513"/>
            <a:ext cx="886303" cy="12700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34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9142" y="2816719"/>
            <a:ext cx="1329963" cy="205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5119" y="3904225"/>
            <a:ext cx="1078009" cy="224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5" name="Shape 345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pic>
        <p:nvPicPr>
          <p:cNvPr id="34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352" y="1343041"/>
            <a:ext cx="6619548" cy="4944589"/>
          </a:xfrm>
          <a:prstGeom prst="rect">
            <a:avLst/>
          </a:prstGeom>
        </p:spPr>
      </p:pic>
      <p:sp>
        <p:nvSpPr>
          <p:cNvPr id="347" name="Shape 347"/>
          <p:cNvSpPr/>
          <p:nvPr/>
        </p:nvSpPr>
        <p:spPr>
          <a:xfrm>
            <a:off x="208279" y="1310639"/>
            <a:ext cx="5444174" cy="46810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293072" y="2204681"/>
            <a:ext cx="4666230" cy="33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163285" indent="-163285" algn="l">
              <a:buSzPct val="100000"/>
              <a:buChar char="•"/>
              <a:defRPr sz="2000"/>
            </a:pPr>
            <a:r>
              <a:t>Simple, but barely stable: 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R ~ 1400m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g = 1 - 20/4000 ~ 1 (nearly unstable)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higher order modes near resonant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bad for alignment sensing 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very power dependent eigenmodes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bad experience in iLIGO</a:t>
            </a:r>
          </a:p>
          <a:p>
            <a:pPr marL="163285" indent="-163285" algn="l">
              <a:buSzPct val="100000"/>
              <a:buChar char="•"/>
              <a:defRPr sz="2000"/>
            </a:pPr>
            <a:r>
              <a:t>Folded recycling cavity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g selectable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HOMs non-resonant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nearly power independent eigenmodes</a:t>
            </a:r>
          </a:p>
        </p:txBody>
      </p:sp>
      <p:sp>
        <p:nvSpPr>
          <p:cNvPr id="349" name="Shape 349"/>
          <p:cNvSpPr/>
          <p:nvPr/>
        </p:nvSpPr>
        <p:spPr>
          <a:xfrm>
            <a:off x="314959" y="1397000"/>
            <a:ext cx="2916208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300"/>
            </a:pPr>
            <a:r>
              <a:t>Recycling cavity design: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Two options</a:t>
            </a:r>
          </a:p>
        </p:txBody>
      </p:sp>
      <p:sp>
        <p:nvSpPr>
          <p:cNvPr id="350" name="Shape 350"/>
          <p:cNvSpPr/>
          <p:nvPr/>
        </p:nvSpPr>
        <p:spPr>
          <a:xfrm>
            <a:off x="5166359" y="3423920"/>
            <a:ext cx="301635" cy="62718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2583544" y="6404292"/>
            <a:ext cx="427672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457200">
              <a:defRPr sz="1200">
                <a:solidFill>
                  <a:srgbClr val="114FF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P. Fulda    Group Meeting    09/03/2015 </a:t>
            </a:r>
          </a:p>
        </p:txBody>
      </p:sp>
      <p:sp>
        <p:nvSpPr>
          <p:cNvPr id="353" name="Shape 353"/>
          <p:cNvSpPr/>
          <p:nvPr>
            <p:ph type="title"/>
          </p:nvPr>
        </p:nvSpPr>
        <p:spPr>
          <a:xfrm>
            <a:off x="2286000" y="227013"/>
            <a:ext cx="5114925" cy="700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Higher-order HG modes</a:t>
            </a:r>
          </a:p>
        </p:txBody>
      </p:sp>
      <p:sp>
        <p:nvSpPr>
          <p:cNvPr id="354" name="Shape 354"/>
          <p:cNvSpPr/>
          <p:nvPr>
            <p:ph type="body" sz="half" idx="1"/>
          </p:nvPr>
        </p:nvSpPr>
        <p:spPr>
          <a:xfrm>
            <a:off x="533400" y="1355725"/>
            <a:ext cx="4615816" cy="46418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85750" indent="-285750">
              <a:buChar char="•"/>
              <a:defRPr sz="2000"/>
            </a:pPr>
            <a:r>
              <a:t>Spatial field distributions which reproduce after cavity roundtrip = spatial eigenmodes</a:t>
            </a:r>
          </a:p>
          <a:p>
            <a:pPr marL="285750" indent="-285750">
              <a:buChar char="•"/>
              <a:defRPr sz="2000"/>
            </a:pPr>
            <a:r>
              <a:t>Have different resonance frequencies (except for g~1)</a:t>
            </a:r>
          </a:p>
          <a:p>
            <a:pPr marL="285750" indent="-285750">
              <a:buChar char="•"/>
              <a:defRPr sz="2000"/>
            </a:pPr>
            <a:r>
              <a:t>Separable in x and y = HG-modes</a:t>
            </a:r>
          </a:p>
          <a:p>
            <a:pPr marL="285750" indent="-285750">
              <a:buChar char="•"/>
              <a:defRPr sz="2000"/>
            </a:pPr>
          </a:p>
        </p:txBody>
      </p:sp>
      <p:pic>
        <p:nvPicPr>
          <p:cNvPr id="355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1849" y="1104457"/>
            <a:ext cx="3651491" cy="3561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3514128"/>
            <a:ext cx="4915873" cy="555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046" y="4660963"/>
            <a:ext cx="7844900" cy="96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059" y="5782495"/>
            <a:ext cx="3451964" cy="532437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>
            <p:ph type="sldNum" sz="quarter" idx="2"/>
          </p:nvPr>
        </p:nvSpPr>
        <p:spPr>
          <a:xfrm>
            <a:off x="6104185" y="6221730"/>
            <a:ext cx="2133601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Shape 362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pic>
        <p:nvPicPr>
          <p:cNvPr id="363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352" y="1343041"/>
            <a:ext cx="6619548" cy="4944589"/>
          </a:xfrm>
          <a:prstGeom prst="rect">
            <a:avLst/>
          </a:prstGeom>
        </p:spPr>
      </p:pic>
      <p:sp>
        <p:nvSpPr>
          <p:cNvPr id="364" name="Shape 364"/>
          <p:cNvSpPr/>
          <p:nvPr/>
        </p:nvSpPr>
        <p:spPr>
          <a:xfrm>
            <a:off x="208279" y="1310639"/>
            <a:ext cx="3900500" cy="48155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293072" y="1899881"/>
            <a:ext cx="360384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000"/>
            </a:pPr>
          </a:p>
          <a:p>
            <a:pPr marL="163285" indent="-163285" algn="l">
              <a:buSzPct val="100000"/>
              <a:buChar char="•"/>
              <a:defRPr sz="2000"/>
            </a:pPr>
            <a:r>
              <a:t>Folded recycling cavity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g selectable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HOMs non-resonant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nearly power independent eigenmodes</a:t>
            </a:r>
          </a:p>
        </p:txBody>
      </p:sp>
      <p:sp>
        <p:nvSpPr>
          <p:cNvPr id="366" name="Shape 366"/>
          <p:cNvSpPr/>
          <p:nvPr/>
        </p:nvSpPr>
        <p:spPr>
          <a:xfrm>
            <a:off x="314959" y="1397000"/>
            <a:ext cx="2916208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300"/>
            </a:pPr>
            <a:r>
              <a:t>Recycling cavity design: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Two options</a:t>
            </a:r>
          </a:p>
        </p:txBody>
      </p:sp>
      <p:sp>
        <p:nvSpPr>
          <p:cNvPr id="367" name="Shape 367"/>
          <p:cNvSpPr/>
          <p:nvPr/>
        </p:nvSpPr>
        <p:spPr>
          <a:xfrm>
            <a:off x="2548932" y="3916689"/>
            <a:ext cx="2916207" cy="23064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8" name="Shape 368"/>
          <p:cNvSpPr/>
          <p:nvPr/>
        </p:nvSpPr>
        <p:spPr>
          <a:xfrm>
            <a:off x="293072" y="3581361"/>
            <a:ext cx="3603846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000"/>
            </a:pPr>
          </a:p>
          <a:p>
            <a:pPr marL="163285" indent="-163285" algn="l">
              <a:buSzPct val="100000"/>
              <a:buChar char="•"/>
              <a:defRPr sz="2000"/>
            </a:pPr>
            <a:r>
              <a:t>PR3 focuses ~6cm beam </a:t>
            </a:r>
          </a:p>
          <a:p>
            <a:pPr lvl="1" marL="506185" indent="-163285" algn="l">
              <a:buSzPct val="100000"/>
              <a:buChar char="•"/>
              <a:defRPr sz="2000"/>
            </a:pPr>
            <a:r>
              <a:t>waist after PR2</a:t>
            </a:r>
          </a:p>
          <a:p>
            <a:pPr marL="163285" indent="-163285" algn="l">
              <a:buSzPct val="100000"/>
              <a:buChar char="•"/>
              <a:defRPr sz="2000"/>
            </a:pPr>
            <a:r>
              <a:t>Stable mode between PR2 and PRM (sets Gouy phase)</a:t>
            </a:r>
          </a:p>
          <a:p>
            <a:pPr marL="163285" indent="-163285" algn="l">
              <a:buSzPct val="100000"/>
              <a:buChar char="•"/>
              <a:defRPr sz="2000"/>
            </a:pPr>
            <a:r>
              <a:t>MM very sensitive to PR2/PR3 distance/ROCs</a:t>
            </a:r>
          </a:p>
          <a:p>
            <a:pPr marL="163285" indent="-163285" algn="l">
              <a:buSzPct val="100000"/>
              <a:buChar char="•"/>
              <a:defRPr sz="2000"/>
            </a:pPr>
            <a:r>
              <a:t>SR-cavity similar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1" name="Shape 371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sp>
        <p:nvSpPr>
          <p:cNvPr id="372" name="Shape 372"/>
          <p:cNvSpPr/>
          <p:nvPr/>
        </p:nvSpPr>
        <p:spPr>
          <a:xfrm>
            <a:off x="213359" y="1986279"/>
            <a:ext cx="8895756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/>
            </a:pPr>
            <a:r>
              <a:t>Length sensing basics:</a:t>
            </a:r>
          </a:p>
          <a:p>
            <a:pPr lvl="2" marL="865414" indent="-179614" algn="l">
              <a:buSzPct val="100000"/>
              <a:buChar char="•"/>
              <a:defRPr sz="2200"/>
            </a:pPr>
            <a:r>
              <a:t>Paul will discuss in more detail</a:t>
            </a:r>
          </a:p>
          <a:p>
            <a:pPr algn="l">
              <a:defRPr sz="2200"/>
            </a:pPr>
          </a:p>
          <a:p>
            <a:pPr algn="l">
              <a:defRPr sz="2200"/>
            </a:pPr>
            <a:r>
              <a:t>Important for design: </a:t>
            </a:r>
          </a:p>
          <a:p>
            <a:pPr algn="l">
              <a:defRPr sz="2200"/>
            </a:pPr>
            <a:r>
              <a:t>Each degree of freedom has to be sensed by some field</a:t>
            </a:r>
          </a:p>
          <a:p>
            <a:pPr lvl="2" marL="675860" indent="-218660" algn="l">
              <a:buSzPct val="100000"/>
              <a:buChar char="•"/>
              <a:defRPr sz="2200"/>
            </a:pPr>
            <a:r>
              <a:t>Requires resonant SBs inside recycling cavities</a:t>
            </a:r>
          </a:p>
          <a:p>
            <a:pPr lvl="2" marL="675860" indent="-218660" algn="l">
              <a:buSzPct val="100000"/>
              <a:buChar char="•"/>
              <a:defRPr sz="2200"/>
            </a:pPr>
            <a:r>
              <a:t>f1 for power recycling</a:t>
            </a:r>
          </a:p>
          <a:p>
            <a:pPr lvl="2" marL="675860" indent="-218660" algn="l">
              <a:buSzPct val="100000"/>
              <a:buChar char="•"/>
              <a:defRPr sz="2200"/>
            </a:pPr>
            <a:r>
              <a:t>f2 for signal recycling but has to pass through power recycling and MI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5" name="Shape 375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pic>
        <p:nvPicPr>
          <p:cNvPr id="37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352" y="1343041"/>
            <a:ext cx="6619548" cy="4944589"/>
          </a:xfrm>
          <a:prstGeom prst="rect">
            <a:avLst/>
          </a:prstGeom>
        </p:spPr>
      </p:pic>
      <p:sp>
        <p:nvSpPr>
          <p:cNvPr id="377" name="Shape 377"/>
          <p:cNvSpPr/>
          <p:nvPr/>
        </p:nvSpPr>
        <p:spPr>
          <a:xfrm>
            <a:off x="208279" y="1310639"/>
            <a:ext cx="3900500" cy="5470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8" name="Shape 378"/>
          <p:cNvSpPr/>
          <p:nvPr/>
        </p:nvSpPr>
        <p:spPr>
          <a:xfrm>
            <a:off x="314959" y="1397000"/>
            <a:ext cx="3806853" cy="505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300"/>
            </a:pPr>
            <a:r>
              <a:t>Power Rec. cavity design: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Length~55m depends on Vacuum envelope</a:t>
            </a:r>
          </a:p>
          <a:p>
            <a:pPr lvl="1" marL="571500" indent="-228600" algn="l">
              <a:buSzPct val="100000"/>
              <a:buChar char="•"/>
              <a:defRPr sz="2300"/>
            </a:pPr>
            <a:r>
              <a:t>~16m between PRM/PR2</a:t>
            </a:r>
          </a:p>
          <a:p>
            <a:pPr lvl="2" marL="914400" indent="-228600" algn="l">
              <a:buSzPct val="100000"/>
              <a:buChar char="•"/>
              <a:defRPr sz="2300"/>
            </a:pPr>
            <a:r>
              <a:t>HAM2/3 distance</a:t>
            </a:r>
          </a:p>
          <a:p>
            <a:pPr lvl="2" marL="914400" indent="-228600" algn="l">
              <a:buSzPct val="100000"/>
              <a:buChar char="•"/>
              <a:defRPr sz="2300"/>
            </a:pPr>
            <a:r>
              <a:t>times 3</a:t>
            </a:r>
          </a:p>
          <a:p>
            <a:pPr lvl="1" marL="571500" indent="-228600" algn="l">
              <a:buSzPct val="100000"/>
              <a:buChar char="•"/>
              <a:defRPr sz="2300"/>
            </a:pPr>
            <a:r>
              <a:t>+ HAM3-ITM distance</a:t>
            </a:r>
          </a:p>
          <a:p>
            <a:pPr lvl="1" marL="571500" indent="-228600" algn="l">
              <a:buSzPct val="100000"/>
              <a:buChar char="•"/>
              <a:defRPr sz="2300"/>
            </a:pPr>
            <a:r>
              <a:t>incl.  BS/ITM substrates</a:t>
            </a:r>
          </a:p>
          <a:p>
            <a:pPr algn="l">
              <a:defRPr sz="2300"/>
            </a:pPr>
          </a:p>
          <a:p>
            <a:pPr algn="l">
              <a:defRPr sz="2300"/>
            </a:pPr>
            <a:r>
              <a:t>gives modulation frequencies:</a:t>
            </a:r>
          </a:p>
          <a:p>
            <a:pPr algn="l">
              <a:defRPr sz="2300"/>
            </a:pPr>
          </a:p>
          <a:p>
            <a:pPr algn="l">
              <a:defRPr sz="2300"/>
            </a:pPr>
          </a:p>
          <a:p>
            <a:pPr algn="l">
              <a:defRPr sz="2300"/>
            </a:pPr>
          </a:p>
          <a:p>
            <a:pPr algn="l">
              <a:defRPr sz="2300"/>
            </a:pPr>
            <a:r>
              <a:t>0.5: because carrier is resonant in arm cavities</a:t>
            </a:r>
          </a:p>
        </p:txBody>
      </p:sp>
      <p:pic>
        <p:nvPicPr>
          <p:cNvPr id="37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4175" y="4796947"/>
            <a:ext cx="2368708" cy="50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398" y="5406202"/>
            <a:ext cx="2849975" cy="259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3" name="Shape 383"/>
          <p:cNvSpPr/>
          <p:nvPr/>
        </p:nvSpPr>
        <p:spPr>
          <a:xfrm>
            <a:off x="2201409" y="248856"/>
            <a:ext cx="474118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</a:t>
            </a:r>
          </a:p>
        </p:txBody>
      </p:sp>
      <p:pic>
        <p:nvPicPr>
          <p:cNvPr id="38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352" y="1343041"/>
            <a:ext cx="6619548" cy="4944589"/>
          </a:xfrm>
          <a:prstGeom prst="rect">
            <a:avLst/>
          </a:prstGeom>
        </p:spPr>
      </p:pic>
      <p:sp>
        <p:nvSpPr>
          <p:cNvPr id="385" name="Shape 385"/>
          <p:cNvSpPr/>
          <p:nvPr/>
        </p:nvSpPr>
        <p:spPr>
          <a:xfrm>
            <a:off x="208279" y="1310639"/>
            <a:ext cx="3900500" cy="5470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314959" y="1397000"/>
            <a:ext cx="3806853" cy="307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300"/>
            </a:pPr>
            <a:r>
              <a:t>Signal Rec. cavity design: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Length ~55m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SB has to pass through PR</a:t>
            </a:r>
          </a:p>
          <a:p>
            <a:pPr algn="l">
              <a:defRPr sz="2300"/>
            </a:pPr>
          </a:p>
          <a:p>
            <a:pPr algn="l">
              <a:defRPr sz="2300"/>
            </a:pPr>
            <a:r>
              <a:t>Two ways: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Make MI bright for 2nd SB</a:t>
            </a:r>
          </a:p>
          <a:p>
            <a:pPr marL="228600" indent="-228600" algn="l">
              <a:buSzPct val="100000"/>
              <a:buChar char="•"/>
              <a:defRPr sz="2300"/>
            </a:pPr>
            <a:r>
              <a:t>Couple both cavities</a:t>
            </a:r>
          </a:p>
          <a:p>
            <a:pPr algn="l">
              <a:defRPr sz="2300"/>
            </a:pPr>
          </a:p>
        </p:txBody>
      </p:sp>
      <p:sp>
        <p:nvSpPr>
          <p:cNvPr id="387" name="Shape 387"/>
          <p:cNvSpPr/>
          <p:nvPr/>
        </p:nvSpPr>
        <p:spPr>
          <a:xfrm>
            <a:off x="296707" y="4236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1944409" y="4236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3592110" y="4236720"/>
            <a:ext cx="193399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90" name="Shape 390"/>
          <p:cNvSpPr/>
          <p:nvPr/>
        </p:nvSpPr>
        <p:spPr>
          <a:xfrm>
            <a:off x="228103" y="4715085"/>
            <a:ext cx="51915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</a:t>
            </a:r>
            <a:r>
              <a:rPr baseline="-5999"/>
              <a:t>PR</a:t>
            </a:r>
          </a:p>
        </p:txBody>
      </p:sp>
      <p:sp>
        <p:nvSpPr>
          <p:cNvPr id="391" name="Shape 391"/>
          <p:cNvSpPr/>
          <p:nvPr/>
        </p:nvSpPr>
        <p:spPr>
          <a:xfrm>
            <a:off x="1792527" y="4715085"/>
            <a:ext cx="49716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</a:t>
            </a:r>
            <a:r>
              <a:rPr baseline="-5999"/>
              <a:t>BS</a:t>
            </a:r>
          </a:p>
        </p:txBody>
      </p:sp>
      <p:sp>
        <p:nvSpPr>
          <p:cNvPr id="392" name="Shape 392"/>
          <p:cNvSpPr/>
          <p:nvPr/>
        </p:nvSpPr>
        <p:spPr>
          <a:xfrm>
            <a:off x="3435367" y="4715085"/>
            <a:ext cx="50688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</a:t>
            </a:r>
            <a:r>
              <a:rPr baseline="-5999"/>
              <a:t>SR</a:t>
            </a:r>
          </a:p>
        </p:txBody>
      </p:sp>
      <p:pic>
        <p:nvPicPr>
          <p:cNvPr id="39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551" y="5285995"/>
            <a:ext cx="2171113" cy="551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012" y="6005359"/>
            <a:ext cx="3826644" cy="240938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4084320" y="4343092"/>
            <a:ext cx="1363873" cy="2437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Shape 134"/>
          <p:cNvSpPr/>
          <p:nvPr/>
        </p:nvSpPr>
        <p:spPr>
          <a:xfrm>
            <a:off x="2366950" y="248856"/>
            <a:ext cx="44101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Understanding aLIGO</a:t>
            </a:r>
          </a:p>
        </p:txBody>
      </p:sp>
      <p:sp>
        <p:nvSpPr>
          <p:cNvPr id="135" name="Shape 135"/>
          <p:cNvSpPr/>
          <p:nvPr/>
        </p:nvSpPr>
        <p:spPr>
          <a:xfrm>
            <a:off x="396240" y="1259967"/>
            <a:ext cx="584401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Generation of signal field: </a:t>
            </a:r>
          </a:p>
          <a:p>
            <a:pPr algn="l"/>
            <a:r>
              <a:t>Phase modulation of cavity internal field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1935539" y="2378285"/>
            <a:ext cx="7223642" cy="1971636"/>
            <a:chOff x="0" y="0"/>
            <a:chExt cx="7223640" cy="1971635"/>
          </a:xfrm>
        </p:grpSpPr>
        <p:sp>
          <p:nvSpPr>
            <p:cNvPr id="136" name="Shape 136"/>
            <p:cNvSpPr/>
            <p:nvPr/>
          </p:nvSpPr>
          <p:spPr>
            <a:xfrm>
              <a:off x="0" y="0"/>
              <a:ext cx="7223641" cy="19716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335339" y="350817"/>
              <a:ext cx="1452762" cy="1270001"/>
              <a:chOff x="0" y="0"/>
              <a:chExt cx="1452760" cy="1270000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0" y="0"/>
                <a:ext cx="830945" cy="1270001"/>
              </a:xfrm>
              <a:prstGeom prst="rect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82760" y="0"/>
                <a:ext cx="1270001" cy="1270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 flipH="1">
              <a:off x="5389939" y="350817"/>
              <a:ext cx="1452762" cy="1270001"/>
              <a:chOff x="0" y="0"/>
              <a:chExt cx="1452760" cy="1270000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0"/>
                <a:ext cx="830945" cy="1270001"/>
              </a:xfrm>
              <a:prstGeom prst="rect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82760" y="0"/>
                <a:ext cx="1270001" cy="127000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144" name="Shape 144"/>
          <p:cNvSpPr/>
          <p:nvPr/>
        </p:nvSpPr>
        <p:spPr>
          <a:xfrm>
            <a:off x="2889326" y="3364102"/>
            <a:ext cx="5316068" cy="1"/>
          </a:xfrm>
          <a:prstGeom prst="line">
            <a:avLst/>
          </a:prstGeom>
          <a:ln w="139700">
            <a:solidFill>
              <a:schemeClr val="accent5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342422" y="3252342"/>
            <a:ext cx="1347274" cy="1"/>
          </a:xfrm>
          <a:prstGeom prst="line">
            <a:avLst/>
          </a:prstGeom>
          <a:ln w="762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139104" y="2621343"/>
            <a:ext cx="155059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Carrier In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422" y="3556000"/>
            <a:ext cx="1143956" cy="0"/>
          </a:xfrm>
          <a:prstGeom prst="line">
            <a:avLst/>
          </a:prstGeom>
          <a:ln w="50800">
            <a:solidFill>
              <a:schemeClr val="accent5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331837" y="3667887"/>
            <a:ext cx="116512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SB Out</a:t>
            </a:r>
          </a:p>
        </p:txBody>
      </p:sp>
      <p:sp>
        <p:nvSpPr>
          <p:cNvPr id="149" name="Shape 149"/>
          <p:cNvSpPr/>
          <p:nvPr/>
        </p:nvSpPr>
        <p:spPr>
          <a:xfrm>
            <a:off x="6478189" y="2378457"/>
            <a:ext cx="994888" cy="746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379" y="21600"/>
                </a:lnTo>
                <a:lnTo>
                  <a:pt x="0" y="21576"/>
                </a:lnTo>
              </a:path>
            </a:pathLst>
          </a:custGeom>
          <a:ln w="25400">
            <a:solidFill>
              <a:schemeClr val="accent5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0" name="Shape 150"/>
          <p:cNvSpPr/>
          <p:nvPr/>
        </p:nvSpPr>
        <p:spPr>
          <a:xfrm flipH="1">
            <a:off x="6404321" y="3126910"/>
            <a:ext cx="1007598" cy="1"/>
          </a:xfrm>
          <a:prstGeom prst="line">
            <a:avLst/>
          </a:prstGeom>
          <a:ln w="25400">
            <a:solidFill>
              <a:schemeClr val="accent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5696" y="4771837"/>
            <a:ext cx="4987644" cy="435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0415" y="5475856"/>
            <a:ext cx="5844011" cy="83349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232828" y="2294719"/>
            <a:ext cx="6956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ITM</a:t>
            </a:r>
          </a:p>
        </p:txBody>
      </p:sp>
      <p:sp>
        <p:nvSpPr>
          <p:cNvPr id="154" name="Shape 154"/>
          <p:cNvSpPr/>
          <p:nvPr/>
        </p:nvSpPr>
        <p:spPr>
          <a:xfrm>
            <a:off x="8025298" y="2300817"/>
            <a:ext cx="7845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8" name="Shape 398"/>
          <p:cNvSpPr/>
          <p:nvPr/>
        </p:nvSpPr>
        <p:spPr>
          <a:xfrm>
            <a:off x="2172661" y="248856"/>
            <a:ext cx="479867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LIGO: Design</a:t>
            </a:r>
          </a:p>
        </p:txBody>
      </p:sp>
      <p:sp>
        <p:nvSpPr>
          <p:cNvPr id="399" name="Shape 399"/>
          <p:cNvSpPr/>
          <p:nvPr/>
        </p:nvSpPr>
        <p:spPr>
          <a:xfrm>
            <a:off x="528319" y="1529080"/>
            <a:ext cx="8534585" cy="440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500"/>
            </a:pPr>
            <a:r>
              <a:t>Summary:</a:t>
            </a:r>
          </a:p>
          <a:p>
            <a:pPr marL="195942" indent="-195942" algn="l">
              <a:buSzPct val="100000"/>
              <a:buChar char="•"/>
              <a:defRPr sz="2400"/>
            </a:pPr>
            <a:r>
              <a:t>Transmission of ITM set by detector bandwidth</a:t>
            </a:r>
          </a:p>
          <a:p>
            <a:pPr marL="195942" indent="-195942" algn="l">
              <a:buSzPct val="100000"/>
              <a:buChar char="•"/>
              <a:defRPr sz="2400"/>
            </a:pPr>
            <a:r>
              <a:t>Power recycling gain set by losses in arm cavities and MI</a:t>
            </a:r>
          </a:p>
          <a:p>
            <a:pPr marL="195942" indent="-195942" algn="l">
              <a:buSzPct val="100000"/>
              <a:buChar char="•"/>
              <a:defRPr sz="2400"/>
            </a:pPr>
            <a:r>
              <a:t>Signal recycling mirror forms compound mirror with ITM to </a:t>
            </a:r>
          </a:p>
          <a:p>
            <a:pPr lvl="1" marL="538842" indent="-195942" algn="l">
              <a:buSzPct val="100000"/>
              <a:buChar char="•"/>
              <a:defRPr sz="2400"/>
            </a:pPr>
            <a:r>
              <a:t>tailor frequency response. Choices between:</a:t>
            </a:r>
          </a:p>
          <a:p>
            <a:pPr lvl="2" marL="865414" indent="-179614" algn="l">
              <a:buSzPct val="100000"/>
              <a:buChar char="•"/>
              <a:defRPr sz="2200"/>
            </a:pPr>
            <a:r>
              <a:t>High gain/low BW</a:t>
            </a:r>
          </a:p>
          <a:p>
            <a:pPr lvl="2" marL="865414" indent="-179614" algn="l">
              <a:buSzPct val="100000"/>
              <a:buChar char="•"/>
              <a:defRPr sz="2200"/>
            </a:pPr>
            <a:r>
              <a:t>low gain/high BW</a:t>
            </a:r>
          </a:p>
          <a:p>
            <a:pPr lvl="3" marL="1191985" indent="-163285" algn="l">
              <a:buSzPct val="100000"/>
              <a:buChar char="•"/>
              <a:defRPr sz="2000"/>
            </a:pPr>
            <a:r>
              <a:t>ampl. displacement noise, only useful where shot noise limited</a:t>
            </a:r>
          </a:p>
          <a:p>
            <a:pPr marL="195942" indent="-195942" algn="l">
              <a:buSzPct val="100000"/>
              <a:buChar char="•"/>
              <a:defRPr sz="2400"/>
            </a:pPr>
            <a:r>
              <a:t>Stable recycling cavities to 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contain spatial mode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reduce scatter into other spatial modes</a:t>
            </a:r>
          </a:p>
          <a:p>
            <a:pPr marL="195942" indent="-195942" algn="l">
              <a:buSzPct val="100000"/>
              <a:buChar char="•"/>
              <a:defRPr sz="2400"/>
            </a:pPr>
            <a:r>
              <a:t>Length sensing:</a:t>
            </a:r>
          </a:p>
          <a:p>
            <a:pPr lvl="2" marL="849085" indent="-163285" algn="l">
              <a:buSzPct val="100000"/>
              <a:buChar char="•"/>
              <a:defRPr sz="2000"/>
            </a:pPr>
            <a:r>
              <a:t>Need sidebands to probe recycling cavities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2" name="Group 172"/>
          <p:cNvGrpSpPr/>
          <p:nvPr/>
        </p:nvGrpSpPr>
        <p:grpSpPr>
          <a:xfrm>
            <a:off x="61962" y="1240365"/>
            <a:ext cx="9020076" cy="1971636"/>
            <a:chOff x="0" y="0"/>
            <a:chExt cx="9020075" cy="1971635"/>
          </a:xfrm>
        </p:grpSpPr>
        <p:grpSp>
          <p:nvGrpSpPr>
            <p:cNvPr id="164" name="Group 164"/>
            <p:cNvGrpSpPr/>
            <p:nvPr/>
          </p:nvGrpSpPr>
          <p:grpSpPr>
            <a:xfrm>
              <a:off x="1796435" y="0"/>
              <a:ext cx="7223641" cy="1971636"/>
              <a:chOff x="0" y="0"/>
              <a:chExt cx="7223640" cy="1971635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7223641" cy="19716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60" name="Group 160"/>
              <p:cNvGrpSpPr/>
              <p:nvPr/>
            </p:nvGrpSpPr>
            <p:grpSpPr>
              <a:xfrm>
                <a:off x="3353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158" name="Shape 158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59" name="Shape 159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163" name="Group 163"/>
              <p:cNvGrpSpPr/>
              <p:nvPr/>
            </p:nvGrpSpPr>
            <p:grpSpPr>
              <a:xfrm flipH="1">
                <a:off x="53899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  <p:sp>
          <p:nvSpPr>
            <p:cNvPr id="165" name="Shape 165"/>
            <p:cNvSpPr/>
            <p:nvPr/>
          </p:nvSpPr>
          <p:spPr>
            <a:xfrm>
              <a:off x="2750221" y="985817"/>
              <a:ext cx="5316068" cy="1"/>
            </a:xfrm>
            <a:prstGeom prst="line">
              <a:avLst/>
            </a:prstGeom>
            <a:noFill/>
            <a:ln w="139700" cap="flat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03317" y="874057"/>
              <a:ext cx="1347274" cy="1"/>
            </a:xfrm>
            <a:prstGeom prst="line">
              <a:avLst/>
            </a:prstGeom>
            <a:noFill/>
            <a:ln w="762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0" y="243058"/>
              <a:ext cx="155059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Carrier In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203317" y="1177714"/>
              <a:ext cx="1143957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custDash>
                <a:ds d="200000" sp="200000"/>
              </a:custDash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92732" y="1289602"/>
              <a:ext cx="116512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SB Out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6339084" y="172"/>
              <a:ext cx="994889" cy="74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379" y="21600"/>
                  </a:lnTo>
                  <a:lnTo>
                    <a:pt x="0" y="21576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 flipH="1" flipV="1">
              <a:off x="6265216" y="748625"/>
              <a:ext cx="1007598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73" name="Shape 173"/>
          <p:cNvSpPr/>
          <p:nvPr/>
        </p:nvSpPr>
        <p:spPr>
          <a:xfrm>
            <a:off x="533209" y="3280018"/>
            <a:ext cx="8077582" cy="2559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Signal (outside cavity):</a:t>
            </a:r>
          </a:p>
          <a:p>
            <a:pPr lvl="1" marL="571500" indent="-228600" algn="l">
              <a:buSzPct val="100000"/>
              <a:buChar char="•"/>
            </a:pPr>
            <a:r>
              <a:t>Amplitude:</a:t>
            </a:r>
          </a:p>
          <a:p>
            <a:pPr algn="l"/>
          </a:p>
          <a:p>
            <a:pPr algn="l"/>
          </a:p>
          <a:p>
            <a:pPr algn="l"/>
          </a:p>
          <a:p>
            <a:pPr lvl="1" marL="571500" indent="-228600" algn="l">
              <a:buSzPct val="100000"/>
              <a:buChar char="•"/>
            </a:pPr>
            <a:r>
              <a:t>Max-Signal (Ω</a:t>
            </a:r>
            <a:r>
              <a:rPr baseline="-5999"/>
              <a:t>GW</a:t>
            </a:r>
            <a:r>
              <a:t> small): Impedance matched cavity </a:t>
            </a:r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2729" y="5907682"/>
            <a:ext cx="2377463" cy="30205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7971958" y="1180677"/>
            <a:ext cx="7845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ETM</a:t>
            </a:r>
          </a:p>
        </p:txBody>
      </p:sp>
      <p:sp>
        <p:nvSpPr>
          <p:cNvPr id="176" name="Shape 176"/>
          <p:cNvSpPr/>
          <p:nvPr/>
        </p:nvSpPr>
        <p:spPr>
          <a:xfrm>
            <a:off x="2189648" y="1180677"/>
            <a:ext cx="6956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ITM</a:t>
            </a:r>
          </a:p>
        </p:txBody>
      </p:sp>
      <p:pic>
        <p:nvPicPr>
          <p:cNvPr id="17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6433" y="3543108"/>
            <a:ext cx="4034055" cy="732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3232" y="4455454"/>
            <a:ext cx="2981624" cy="694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52120" y="4494075"/>
            <a:ext cx="1600857" cy="61759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366950" y="248856"/>
            <a:ext cx="44101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Understanding aLIGO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8" name="Group 198"/>
          <p:cNvGrpSpPr/>
          <p:nvPr/>
        </p:nvGrpSpPr>
        <p:grpSpPr>
          <a:xfrm>
            <a:off x="61962" y="1240365"/>
            <a:ext cx="9020076" cy="1971636"/>
            <a:chOff x="0" y="0"/>
            <a:chExt cx="9020075" cy="1971635"/>
          </a:xfrm>
        </p:grpSpPr>
        <p:grpSp>
          <p:nvGrpSpPr>
            <p:cNvPr id="190" name="Group 190"/>
            <p:cNvGrpSpPr/>
            <p:nvPr/>
          </p:nvGrpSpPr>
          <p:grpSpPr>
            <a:xfrm>
              <a:off x="1796435" y="0"/>
              <a:ext cx="7223641" cy="1971636"/>
              <a:chOff x="0" y="0"/>
              <a:chExt cx="7223640" cy="1971635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0" y="0"/>
                <a:ext cx="7223641" cy="19716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186" name="Group 186"/>
              <p:cNvGrpSpPr/>
              <p:nvPr/>
            </p:nvGrpSpPr>
            <p:grpSpPr>
              <a:xfrm>
                <a:off x="3353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184" name="Shape 184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189" name="Group 189"/>
              <p:cNvGrpSpPr/>
              <p:nvPr/>
            </p:nvGrpSpPr>
            <p:grpSpPr>
              <a:xfrm flipH="1">
                <a:off x="53899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187" name="Shape 187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  <p:sp>
          <p:nvSpPr>
            <p:cNvPr id="191" name="Shape 191"/>
            <p:cNvSpPr/>
            <p:nvPr/>
          </p:nvSpPr>
          <p:spPr>
            <a:xfrm>
              <a:off x="2750221" y="985817"/>
              <a:ext cx="5316068" cy="1"/>
            </a:xfrm>
            <a:prstGeom prst="line">
              <a:avLst/>
            </a:prstGeom>
            <a:noFill/>
            <a:ln w="139700" cap="flat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03317" y="874057"/>
              <a:ext cx="1347274" cy="1"/>
            </a:xfrm>
            <a:prstGeom prst="line">
              <a:avLst/>
            </a:prstGeom>
            <a:noFill/>
            <a:ln w="762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243058"/>
              <a:ext cx="155059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Carrier In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203317" y="1177714"/>
              <a:ext cx="1143957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custDash>
                <a:ds d="200000" sp="200000"/>
              </a:custDash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5" name="Shape 195"/>
            <p:cNvSpPr/>
            <p:nvPr/>
          </p:nvSpPr>
          <p:spPr>
            <a:xfrm>
              <a:off x="192732" y="1289602"/>
              <a:ext cx="116512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SB Out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6339084" y="172"/>
              <a:ext cx="994889" cy="74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379" y="21600"/>
                  </a:lnTo>
                  <a:lnTo>
                    <a:pt x="0" y="21576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7" name="Shape 197"/>
            <p:cNvSpPr/>
            <p:nvPr/>
          </p:nvSpPr>
          <p:spPr>
            <a:xfrm flipH="1" flipV="1">
              <a:off x="6265216" y="748625"/>
              <a:ext cx="1007598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19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089" y="3543108"/>
            <a:ext cx="2377463" cy="30205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7971958" y="1180677"/>
            <a:ext cx="7845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ETM</a:t>
            </a:r>
          </a:p>
        </p:txBody>
      </p:sp>
      <p:sp>
        <p:nvSpPr>
          <p:cNvPr id="201" name="Shape 201"/>
          <p:cNvSpPr/>
          <p:nvPr/>
        </p:nvSpPr>
        <p:spPr>
          <a:xfrm>
            <a:off x="2189648" y="1180677"/>
            <a:ext cx="6956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ITM</a:t>
            </a:r>
          </a:p>
        </p:txBody>
      </p:sp>
      <p:grpSp>
        <p:nvGrpSpPr>
          <p:cNvPr id="204" name="Group 204"/>
          <p:cNvGrpSpPr/>
          <p:nvPr/>
        </p:nvGrpSpPr>
        <p:grpSpPr>
          <a:xfrm>
            <a:off x="285712" y="4001048"/>
            <a:ext cx="4476174" cy="1934385"/>
            <a:chOff x="0" y="0"/>
            <a:chExt cx="4476173" cy="1934384"/>
          </a:xfrm>
        </p:grpSpPr>
        <p:sp>
          <p:nvSpPr>
            <p:cNvPr id="203" name="Shape 203"/>
            <p:cNvSpPr/>
            <p:nvPr/>
          </p:nvSpPr>
          <p:spPr>
            <a:xfrm>
              <a:off x="71842" y="71842"/>
              <a:ext cx="4332490" cy="179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l">
                <a:defRPr sz="2200"/>
              </a:pPr>
              <a:r>
                <a:t>State of the art cavity losses:</a:t>
              </a:r>
            </a:p>
            <a:p>
              <a:pPr marL="179614" indent="-179614" algn="l">
                <a:buSzPct val="100000"/>
                <a:buChar char="•"/>
                <a:defRPr sz="2200"/>
              </a:pPr>
              <a:r>
                <a:t>&lt; 1ppm coating absorption</a:t>
              </a:r>
            </a:p>
            <a:p>
              <a:pPr marL="179614" indent="-179614" algn="l">
                <a:buSzPct val="100000"/>
                <a:buChar char="•"/>
                <a:defRPr sz="2200"/>
              </a:pPr>
              <a:r>
                <a:t>~5-10 ppm transmission</a:t>
              </a:r>
            </a:p>
            <a:p>
              <a:pPr marL="179614" indent="-179614" algn="l">
                <a:buSzPct val="100000"/>
                <a:buChar char="•"/>
                <a:defRPr sz="2200"/>
              </a:pPr>
              <a:r>
                <a:t>~50-100 ppm scatter across beam</a:t>
              </a:r>
            </a:p>
            <a:p>
              <a:pPr marL="179614" indent="-179614" algn="l">
                <a:buSzPct val="100000"/>
                <a:buChar char="➡"/>
                <a:defRPr sz="2200"/>
              </a:pPr>
              <a:r>
                <a:t> T</a:t>
              </a:r>
              <a:r>
                <a:rPr baseline="-5999"/>
                <a:t>ITM</a:t>
              </a:r>
              <a:r>
                <a:t> ~ 100ppm   </a:t>
              </a:r>
            </a:p>
          </p:txBody>
        </p:sp>
        <p:pic>
          <p:nvPicPr>
            <p:cNvPr id="202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476174" cy="1934386"/>
            </a:xfrm>
            <a:prstGeom prst="rect">
              <a:avLst/>
            </a:prstGeom>
            <a:effectLst/>
          </p:spPr>
        </p:pic>
      </p:grpSp>
      <p:grpSp>
        <p:nvGrpSpPr>
          <p:cNvPr id="207" name="Group 207"/>
          <p:cNvGrpSpPr/>
          <p:nvPr/>
        </p:nvGrpSpPr>
        <p:grpSpPr>
          <a:xfrm>
            <a:off x="4825278" y="3905798"/>
            <a:ext cx="4311527" cy="2124885"/>
            <a:chOff x="0" y="0"/>
            <a:chExt cx="4311526" cy="2124884"/>
          </a:xfrm>
        </p:grpSpPr>
        <p:sp>
          <p:nvSpPr>
            <p:cNvPr id="206" name="Shape 206"/>
            <p:cNvSpPr/>
            <p:nvPr/>
          </p:nvSpPr>
          <p:spPr>
            <a:xfrm>
              <a:off x="71842" y="71842"/>
              <a:ext cx="4167843" cy="198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algn="l">
                <a:defRPr sz="2400"/>
              </a:pPr>
              <a:r>
                <a:t>Cavity with T</a:t>
              </a:r>
              <a:r>
                <a:rPr baseline="-5999"/>
                <a:t>ITM</a:t>
              </a:r>
              <a:r>
                <a:t> ~ 100ppm:</a:t>
              </a:r>
            </a:p>
            <a:p>
              <a:pPr marL="228600" indent="-228600" algn="l">
                <a:buSzPct val="100000"/>
                <a:buChar char="•"/>
                <a:defRPr sz="2400"/>
              </a:pPr>
              <a:r>
                <a:t>Finesse = 3x10</a:t>
              </a:r>
              <a:r>
                <a:rPr baseline="31999"/>
                <a:t>4</a:t>
              </a:r>
            </a:p>
            <a:p>
              <a:pPr marL="228600" indent="-228600" algn="l">
                <a:buSzPct val="100000"/>
                <a:buChar char="•"/>
                <a:defRPr sz="2400"/>
              </a:pPr>
              <a:r>
                <a:t>Line width (HWHM) ~ 1Hz</a:t>
              </a:r>
            </a:p>
            <a:p>
              <a:pPr marL="330200" indent="-330200" algn="l">
                <a:buSzPct val="100000"/>
                <a:buChar char="➡"/>
                <a:defRPr sz="2400"/>
              </a:pPr>
              <a:r>
                <a:t>would average out all     relevant GW signals </a:t>
              </a:r>
            </a:p>
          </p:txBody>
        </p:sp>
        <p:pic>
          <p:nvPicPr>
            <p:cNvPr id="205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311527" cy="2124886"/>
            </a:xfrm>
            <a:prstGeom prst="rect">
              <a:avLst/>
            </a:prstGeom>
            <a:effectLst/>
          </p:spPr>
        </p:pic>
      </p:grpSp>
      <p:sp>
        <p:nvSpPr>
          <p:cNvPr id="208" name="Shape 208"/>
          <p:cNvSpPr/>
          <p:nvPr/>
        </p:nvSpPr>
        <p:spPr>
          <a:xfrm>
            <a:off x="2366950" y="248856"/>
            <a:ext cx="44101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Understanding aLIGO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Shape 211"/>
          <p:cNvSpPr/>
          <p:nvPr/>
        </p:nvSpPr>
        <p:spPr>
          <a:xfrm>
            <a:off x="2134368" y="248856"/>
            <a:ext cx="487526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 Design </a:t>
            </a:r>
          </a:p>
        </p:txBody>
      </p:sp>
      <p:grpSp>
        <p:nvGrpSpPr>
          <p:cNvPr id="227" name="Group 227"/>
          <p:cNvGrpSpPr/>
          <p:nvPr/>
        </p:nvGrpSpPr>
        <p:grpSpPr>
          <a:xfrm>
            <a:off x="61962" y="1240365"/>
            <a:ext cx="9020076" cy="1971636"/>
            <a:chOff x="0" y="0"/>
            <a:chExt cx="9020075" cy="1971635"/>
          </a:xfrm>
        </p:grpSpPr>
        <p:grpSp>
          <p:nvGrpSpPr>
            <p:cNvPr id="219" name="Group 219"/>
            <p:cNvGrpSpPr/>
            <p:nvPr/>
          </p:nvGrpSpPr>
          <p:grpSpPr>
            <a:xfrm>
              <a:off x="1796435" y="0"/>
              <a:ext cx="7223641" cy="1971636"/>
              <a:chOff x="0" y="0"/>
              <a:chExt cx="7223640" cy="1971635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0"/>
                <a:ext cx="7223641" cy="19716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540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grpSp>
            <p:nvGrpSpPr>
              <p:cNvPr id="215" name="Group 215"/>
              <p:cNvGrpSpPr/>
              <p:nvPr/>
            </p:nvGrpSpPr>
            <p:grpSpPr>
              <a:xfrm>
                <a:off x="3353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213" name="Shape 213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  <p:grpSp>
            <p:nvGrpSpPr>
              <p:cNvPr id="218" name="Group 218"/>
              <p:cNvGrpSpPr/>
              <p:nvPr/>
            </p:nvGrpSpPr>
            <p:grpSpPr>
              <a:xfrm flipH="1">
                <a:off x="5389939" y="350817"/>
                <a:ext cx="1452762" cy="1270001"/>
                <a:chOff x="0" y="0"/>
                <a:chExt cx="1452760" cy="1270000"/>
              </a:xfrm>
            </p:grpSpPr>
            <p:sp>
              <p:nvSpPr>
                <p:cNvPr id="216" name="Shape 216"/>
                <p:cNvSpPr/>
                <p:nvPr/>
              </p:nvSpPr>
              <p:spPr>
                <a:xfrm>
                  <a:off x="0" y="0"/>
                  <a:ext cx="830945" cy="1270001"/>
                </a:xfrm>
                <a:prstGeom prst="rect">
                  <a:avLst/>
                </a:prstGeom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182760" y="0"/>
                  <a:ext cx="1270001" cy="1270000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</a:p>
              </p:txBody>
            </p:sp>
          </p:grpSp>
        </p:grpSp>
        <p:sp>
          <p:nvSpPr>
            <p:cNvPr id="220" name="Shape 220"/>
            <p:cNvSpPr/>
            <p:nvPr/>
          </p:nvSpPr>
          <p:spPr>
            <a:xfrm>
              <a:off x="2750221" y="985817"/>
              <a:ext cx="5316068" cy="1"/>
            </a:xfrm>
            <a:prstGeom prst="line">
              <a:avLst/>
            </a:prstGeom>
            <a:noFill/>
            <a:ln w="139700" cap="flat">
              <a:solidFill>
                <a:schemeClr val="accent5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203317" y="874057"/>
              <a:ext cx="1347274" cy="1"/>
            </a:xfrm>
            <a:prstGeom prst="line">
              <a:avLst/>
            </a:prstGeom>
            <a:noFill/>
            <a:ln w="762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0" y="243058"/>
              <a:ext cx="155059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Carrier In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203317" y="1177714"/>
              <a:ext cx="1143957" cy="1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custDash>
                <a:ds d="200000" sp="200000"/>
              </a:custDash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92732" y="1289602"/>
              <a:ext cx="1165127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SB Out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6339084" y="172"/>
              <a:ext cx="994889" cy="74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379" y="21600"/>
                  </a:lnTo>
                  <a:lnTo>
                    <a:pt x="0" y="21576"/>
                  </a:lnTo>
                </a:path>
              </a:pathLst>
            </a:cu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 flipH="1" flipV="1">
              <a:off x="6265216" y="748625"/>
              <a:ext cx="1007598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custDash>
                <a:ds d="200000" sp="200000"/>
              </a:custDash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28" name="Shape 228"/>
          <p:cNvSpPr/>
          <p:nvPr/>
        </p:nvSpPr>
        <p:spPr>
          <a:xfrm>
            <a:off x="7971958" y="1180677"/>
            <a:ext cx="7845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ETM</a:t>
            </a:r>
          </a:p>
        </p:txBody>
      </p:sp>
      <p:sp>
        <p:nvSpPr>
          <p:cNvPr id="229" name="Shape 229"/>
          <p:cNvSpPr/>
          <p:nvPr/>
        </p:nvSpPr>
        <p:spPr>
          <a:xfrm>
            <a:off x="2189648" y="1180677"/>
            <a:ext cx="6956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ITM</a:t>
            </a:r>
          </a:p>
        </p:txBody>
      </p:sp>
      <p:sp>
        <p:nvSpPr>
          <p:cNvPr id="230" name="Shape 230"/>
          <p:cNvSpPr/>
          <p:nvPr/>
        </p:nvSpPr>
        <p:spPr>
          <a:xfrm>
            <a:off x="345440" y="3543108"/>
            <a:ext cx="845312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T</a:t>
            </a:r>
            <a:r>
              <a:rPr baseline="-5999"/>
              <a:t>ITM</a:t>
            </a:r>
            <a:r>
              <a:t> is compromise between signal amplitude (gain) and detector band width</a:t>
            </a:r>
          </a:p>
          <a:p>
            <a:pPr marL="228600" indent="-228600" algn="l">
              <a:buSzPct val="100000"/>
              <a:buChar char="•"/>
            </a:pPr>
            <a:r>
              <a:t>but also reduces carrier inside cavity</a:t>
            </a:r>
          </a:p>
        </p:txBody>
      </p:sp>
      <p:pic>
        <p:nvPicPr>
          <p:cNvPr id="23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4247" y="5063966"/>
            <a:ext cx="2695506" cy="732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4" name="Shape 234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</a:t>
            </a:r>
          </a:p>
        </p:txBody>
      </p:sp>
      <p:pic>
        <p:nvPicPr>
          <p:cNvPr id="235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72" y="1871361"/>
            <a:ext cx="6619548" cy="4944589"/>
          </a:xfrm>
          <a:prstGeom prst="rect">
            <a:avLst/>
          </a:prstGeom>
        </p:spPr>
      </p:pic>
      <p:sp>
        <p:nvSpPr>
          <p:cNvPr id="236" name="Shape 236"/>
          <p:cNvSpPr/>
          <p:nvPr/>
        </p:nvSpPr>
        <p:spPr>
          <a:xfrm>
            <a:off x="2463800" y="1869439"/>
            <a:ext cx="3053041" cy="4948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5242559" y="4457144"/>
            <a:ext cx="3881280" cy="2360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12700" y="1231900"/>
            <a:ext cx="5447874" cy="47414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buClr>
                <a:srgbClr val="126BFC"/>
              </a:buClr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Take advantage of </a:t>
            </a:r>
          </a:p>
          <a:p>
            <a:pPr marL="1758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Michelson Interferometer</a:t>
            </a:r>
          </a:p>
          <a:p>
            <a:pPr marL="1758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Quadrupole nature of GW</a:t>
            </a:r>
          </a:p>
          <a:p>
            <a:pPr lvl="1" marL="5187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SB generated 180deg out of phase in both arms</a:t>
            </a: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846" indent="-175846" algn="l" defTabSz="1295400">
              <a:buSzPct val="100000"/>
              <a:buChar char="➡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Tune MI to dark </a:t>
            </a:r>
          </a:p>
          <a:p>
            <a:pPr lvl="2" marL="6330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Carrier goes back to laser</a:t>
            </a:r>
          </a:p>
          <a:p>
            <a:pPr lvl="3" marL="8616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all laser noise suppressed in dark port</a:t>
            </a:r>
          </a:p>
          <a:p>
            <a:pPr lvl="2" marL="6330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Signal field goes to dark port</a:t>
            </a:r>
          </a:p>
          <a:p>
            <a:pPr lvl="3" marL="8616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not affected by anything between BS and laser</a:t>
            </a: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0803" y="5198318"/>
            <a:ext cx="5983616" cy="413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2171" y="5855652"/>
            <a:ext cx="4742360" cy="392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Shape 243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</a:t>
            </a:r>
          </a:p>
        </p:txBody>
      </p:sp>
      <p:pic>
        <p:nvPicPr>
          <p:cNvPr id="244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72" y="1871361"/>
            <a:ext cx="6619548" cy="4944589"/>
          </a:xfrm>
          <a:prstGeom prst="rect">
            <a:avLst/>
          </a:prstGeom>
        </p:spPr>
      </p:pic>
      <p:sp>
        <p:nvSpPr>
          <p:cNvPr id="245" name="Shape 245"/>
          <p:cNvSpPr/>
          <p:nvPr/>
        </p:nvSpPr>
        <p:spPr>
          <a:xfrm>
            <a:off x="2545079" y="1869439"/>
            <a:ext cx="3053042" cy="4948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5334000" y="4446984"/>
            <a:ext cx="3881279" cy="2360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12700" y="1231900"/>
            <a:ext cx="5447874" cy="50335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buClr>
                <a:srgbClr val="126BFC"/>
              </a:buClr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Take advantage of </a:t>
            </a:r>
          </a:p>
          <a:p>
            <a:pPr marL="1758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Michelson Interferometer</a:t>
            </a:r>
          </a:p>
          <a:p>
            <a:pPr marL="1758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Quadrupole nature of GW</a:t>
            </a:r>
          </a:p>
          <a:p>
            <a:pPr lvl="1" marL="518746" indent="-175846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SB generated 180deg out of phase in both arms</a:t>
            </a: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175846" indent="-175846" algn="l" defTabSz="1295400">
              <a:buSzPct val="100000"/>
              <a:buChar char="➡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Tune MI to dark </a:t>
            </a:r>
          </a:p>
          <a:p>
            <a:pPr lvl="2" marL="6330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Carrier goes back to laser</a:t>
            </a:r>
          </a:p>
          <a:p>
            <a:pPr lvl="3" marL="8616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all laser noise suppressed in dark port</a:t>
            </a:r>
          </a:p>
          <a:p>
            <a:pPr lvl="2" marL="6330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Signal field goes to dark port</a:t>
            </a:r>
          </a:p>
          <a:p>
            <a:pPr lvl="3" marL="861646" indent="-175846" algn="l" defTabSz="1295400"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not affected by anything between BS and laser</a:t>
            </a: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l" defTabSz="1295400">
              <a:buSzPct val="100000"/>
              <a:buChar char="➡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Allows power recycling. Best gain: Impedance matching</a:t>
            </a:r>
          </a:p>
        </p:txBody>
      </p:sp>
      <p:sp>
        <p:nvSpPr>
          <p:cNvPr id="248" name="Shape 248"/>
          <p:cNvSpPr/>
          <p:nvPr/>
        </p:nvSpPr>
        <p:spPr>
          <a:xfrm>
            <a:off x="532892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4726970" y="4245947"/>
            <a:ext cx="511622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5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5729" y="5711978"/>
            <a:ext cx="2822340" cy="62718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7118684" y="5816022"/>
            <a:ext cx="139247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+ MI losses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hape 254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</a:t>
            </a:r>
          </a:p>
        </p:txBody>
      </p:sp>
      <p:pic>
        <p:nvPicPr>
          <p:cNvPr id="255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72" y="1871361"/>
            <a:ext cx="6619548" cy="4944589"/>
          </a:xfrm>
          <a:prstGeom prst="rect">
            <a:avLst/>
          </a:prstGeom>
        </p:spPr>
      </p:pic>
      <p:sp>
        <p:nvSpPr>
          <p:cNvPr id="256" name="Shape 256"/>
          <p:cNvSpPr/>
          <p:nvPr/>
        </p:nvSpPr>
        <p:spPr>
          <a:xfrm>
            <a:off x="2463800" y="1869439"/>
            <a:ext cx="3053041" cy="4948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5242559" y="4457144"/>
            <a:ext cx="3881280" cy="2360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12700" y="1231900"/>
            <a:ext cx="5447874" cy="47414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buClr>
                <a:srgbClr val="126BFC"/>
              </a:buClr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Lets put this together:</a:t>
            </a:r>
          </a:p>
          <a:p>
            <a:pPr algn="l" defTabSz="1295400">
              <a:buClr>
                <a:srgbClr val="126BFC"/>
              </a:buClr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GW bandwidth sets T</a:t>
            </a:r>
            <a:r>
              <a:rPr baseline="-5999"/>
              <a:t>ITM</a:t>
            </a: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28600" indent="-228600" algn="l" defTabSz="1295400">
              <a:buClr>
                <a:srgbClr val="126BFC"/>
              </a:buClr>
              <a:buSzPct val="100000"/>
              <a:buChar char="•"/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Anticipated Losses determine T</a:t>
            </a:r>
            <a:r>
              <a:rPr baseline="-5999"/>
              <a:t>PR</a:t>
            </a: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baseline="-5999"/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0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532892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4726970" y="4245947"/>
            <a:ext cx="511622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6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847" y="3319836"/>
            <a:ext cx="1502889" cy="321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304" y="2471261"/>
            <a:ext cx="4320443" cy="551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3016" y="4825920"/>
            <a:ext cx="3426007" cy="62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Shape 266"/>
          <p:cNvSpPr/>
          <p:nvPr/>
        </p:nvSpPr>
        <p:spPr>
          <a:xfrm>
            <a:off x="2934382" y="248856"/>
            <a:ext cx="327523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defRPr>
            </a:lvl1pPr>
          </a:lstStyle>
          <a:p>
            <a:pPr/>
            <a:r>
              <a:t>Advanced LIGO</a:t>
            </a:r>
          </a:p>
        </p:txBody>
      </p:sp>
      <p:pic>
        <p:nvPicPr>
          <p:cNvPr id="267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2872" y="1871361"/>
            <a:ext cx="6619548" cy="4944589"/>
          </a:xfrm>
          <a:prstGeom prst="rect">
            <a:avLst/>
          </a:prstGeom>
        </p:spPr>
      </p:pic>
      <p:sp>
        <p:nvSpPr>
          <p:cNvPr id="268" name="Shape 268"/>
          <p:cNvSpPr/>
          <p:nvPr/>
        </p:nvSpPr>
        <p:spPr>
          <a:xfrm>
            <a:off x="2463800" y="1869439"/>
            <a:ext cx="3053041" cy="49485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5206246" y="4462524"/>
            <a:ext cx="3881280" cy="23608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532892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12700" y="1231900"/>
            <a:ext cx="5033537" cy="47897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Signal Recycling: </a:t>
            </a:r>
          </a:p>
          <a:p>
            <a:pPr marL="355600" indent="-228600" algn="l" defTabSz="1295400">
              <a:buClr>
                <a:srgbClr val="126BFC"/>
              </a:buClr>
              <a:buSzPct val="100000"/>
              <a:buChar char="•"/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Coherent amplification or</a:t>
            </a:r>
          </a:p>
          <a:p>
            <a:pPr marL="355600" indent="-228600" algn="l" defTabSz="1295400">
              <a:buClr>
                <a:srgbClr val="126BFC"/>
              </a:buClr>
              <a:buSzPct val="100000"/>
              <a:buChar char="•"/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Coherent extraction</a:t>
            </a: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of signal field</a:t>
            </a: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buClr>
                <a:srgbClr val="126BFC"/>
              </a:buClr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IFO for signal ~ 3 mirror cavity</a:t>
            </a: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1295400">
              <a:defRPr b="1" sz="2600">
                <a:solidFill>
                  <a:srgbClr val="126BFC"/>
                </a:solidFill>
                <a:uFill>
                  <a:solidFill>
                    <a:srgbClr val="126BFC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5554569" y="4942840"/>
            <a:ext cx="622785" cy="19946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5865961" y="4343694"/>
            <a:ext cx="1" cy="551855"/>
          </a:xfrm>
          <a:prstGeom prst="line">
            <a:avLst/>
          </a:prstGeom>
          <a:ln w="25400">
            <a:solidFill>
              <a:schemeClr val="accent5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4726970" y="4245947"/>
            <a:ext cx="511622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72136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1386840" y="3982720"/>
            <a:ext cx="193398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3602270" y="3982720"/>
            <a:ext cx="193399" cy="526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3306707" y="4465320"/>
            <a:ext cx="7845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ETM</a:t>
            </a:r>
          </a:p>
        </p:txBody>
      </p:sp>
      <p:sp>
        <p:nvSpPr>
          <p:cNvPr id="279" name="Shape 279"/>
          <p:cNvSpPr/>
          <p:nvPr/>
        </p:nvSpPr>
        <p:spPr>
          <a:xfrm>
            <a:off x="1212477" y="4465320"/>
            <a:ext cx="6956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ITM</a:t>
            </a:r>
          </a:p>
        </p:txBody>
      </p:sp>
      <p:sp>
        <p:nvSpPr>
          <p:cNvPr id="280" name="Shape 280"/>
          <p:cNvSpPr/>
          <p:nvPr/>
        </p:nvSpPr>
        <p:spPr>
          <a:xfrm>
            <a:off x="572083" y="4465320"/>
            <a:ext cx="491952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SR</a:t>
            </a:r>
          </a:p>
        </p:txBody>
      </p:sp>
      <p:sp>
        <p:nvSpPr>
          <p:cNvPr id="281" name="Shape 281"/>
          <p:cNvSpPr/>
          <p:nvPr/>
        </p:nvSpPr>
        <p:spPr>
          <a:xfrm>
            <a:off x="289738" y="5307646"/>
            <a:ext cx="400454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/>
          </a:lstStyle>
          <a:p>
            <a:pPr/>
            <a:r>
              <a:t>ITM/SR: Compound mirror</a:t>
            </a:r>
          </a:p>
        </p:txBody>
      </p:sp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8187" y="5694124"/>
            <a:ext cx="4240757" cy="727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