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/>
  <p:notesSz cx="6858000" cy="9144000"/>
  <p:defaultTextStyle>
    <a:lvl1pPr algn="ctr" defTabSz="406400">
      <a:defRPr sz="2800">
        <a:latin typeface="+mj-lt"/>
        <a:ea typeface="+mj-ea"/>
        <a:cs typeface="+mj-cs"/>
        <a:sym typeface="Gill Sans"/>
      </a:defRPr>
    </a:lvl1pPr>
    <a:lvl2pPr indent="342900" algn="ctr" defTabSz="406400">
      <a:defRPr sz="2800">
        <a:latin typeface="+mj-lt"/>
        <a:ea typeface="+mj-ea"/>
        <a:cs typeface="+mj-cs"/>
        <a:sym typeface="Gill Sans"/>
      </a:defRPr>
    </a:lvl2pPr>
    <a:lvl3pPr indent="685800" algn="ctr" defTabSz="406400">
      <a:defRPr sz="2800">
        <a:latin typeface="+mj-lt"/>
        <a:ea typeface="+mj-ea"/>
        <a:cs typeface="+mj-cs"/>
        <a:sym typeface="Gill Sans"/>
      </a:defRPr>
    </a:lvl3pPr>
    <a:lvl4pPr indent="1028700" algn="ctr" defTabSz="406400">
      <a:defRPr sz="2800">
        <a:latin typeface="+mj-lt"/>
        <a:ea typeface="+mj-ea"/>
        <a:cs typeface="+mj-cs"/>
        <a:sym typeface="Gill Sans"/>
      </a:defRPr>
    </a:lvl4pPr>
    <a:lvl5pPr indent="1371600" algn="ctr" defTabSz="406400">
      <a:defRPr sz="2800">
        <a:latin typeface="+mj-lt"/>
        <a:ea typeface="+mj-ea"/>
        <a:cs typeface="+mj-cs"/>
        <a:sym typeface="Gill Sans"/>
      </a:defRPr>
    </a:lvl5pPr>
    <a:lvl6pPr indent="1714500" algn="ctr" defTabSz="406400">
      <a:defRPr sz="2800">
        <a:latin typeface="+mj-lt"/>
        <a:ea typeface="+mj-ea"/>
        <a:cs typeface="+mj-cs"/>
        <a:sym typeface="Gill Sans"/>
      </a:defRPr>
    </a:lvl6pPr>
    <a:lvl7pPr indent="2057400" algn="ctr" defTabSz="406400">
      <a:defRPr sz="2800">
        <a:latin typeface="+mj-lt"/>
        <a:ea typeface="+mj-ea"/>
        <a:cs typeface="+mj-cs"/>
        <a:sym typeface="Gill Sans"/>
      </a:defRPr>
    </a:lvl7pPr>
    <a:lvl8pPr indent="2400300" algn="ctr" defTabSz="406400">
      <a:defRPr sz="2800">
        <a:latin typeface="+mj-lt"/>
        <a:ea typeface="+mj-ea"/>
        <a:cs typeface="+mj-cs"/>
        <a:sym typeface="Gill Sans"/>
      </a:defRPr>
    </a:lvl8pPr>
    <a:lvl9pPr indent="2743200" algn="ctr" defTabSz="406400">
      <a:defRPr sz="2800">
        <a:latin typeface="+mj-lt"/>
        <a:ea typeface="+mj-ea"/>
        <a:cs typeface="+mj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bg>
      <p:bgPr>
        <a:gradFill flip="none" rotWithShape="1">
          <a:gsLst>
            <a:gs pos="16852">
              <a:srgbClr val="FF6D00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xfrm>
            <a:off x="7929585" y="6647984"/>
            <a:ext cx="1214415" cy="20574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457200">
              <a:defRPr sz="7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95" y="6149972"/>
            <a:ext cx="511621" cy="62718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-33710" y="5797"/>
            <a:ext cx="9211421" cy="1146518"/>
          </a:xfrm>
          <a:prstGeom prst="rect">
            <a:avLst/>
          </a:prstGeom>
          <a:solidFill>
            <a:srgbClr val="0B22A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4200835" y="3174999"/>
            <a:ext cx="742330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  <p:sp>
        <p:nvSpPr>
          <p:cNvPr id="10" name="Shape 10"/>
          <p:cNvSpPr/>
          <p:nvPr/>
        </p:nvSpPr>
        <p:spPr>
          <a:xfrm>
            <a:off x="8215854" y="6638424"/>
            <a:ext cx="641878" cy="224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900"/>
              <a:t>G1501193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1" y="0"/>
            <a:ext cx="9144002" cy="552450"/>
          </a:xfrm>
          <a:prstGeom prst="rect">
            <a:avLst/>
          </a:prstGeom>
          <a:solidFill>
            <a:srgbClr val="1C479B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914400">
              <a:defRPr sz="2400"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pic>
        <p:nvPicPr>
          <p:cNvPr id="51" name="LZH_PP_Foo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40475"/>
            <a:ext cx="91440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title"/>
          </p:nvPr>
        </p:nvSpPr>
        <p:spPr>
          <a:xfrm>
            <a:off x="-9525" y="0"/>
            <a:ext cx="9144000" cy="60007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00000"/>
              </a:lnSpc>
              <a:defRPr b="1" i="1" sz="2800">
                <a:solidFill>
                  <a:srgbClr val="FFCC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800">
                <a:solidFill>
                  <a:srgbClr val="FFCC00"/>
                </a:solidFill>
              </a:rPr>
              <a:t>Title Text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»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–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34439" indent="-320039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–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»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1100"/>
              </a:spcBef>
              <a:defRPr sz="2800"/>
            </a:lvl2pPr>
            <a:lvl3pPr marL="1143000" indent="-228600">
              <a:spcBef>
                <a:spcPts val="800"/>
              </a:spcBef>
              <a:defRPr sz="2400"/>
            </a:lvl3pPr>
            <a:lvl4pPr marL="1600200" indent="-228600">
              <a:spcBef>
                <a:spcPts val="500"/>
              </a:spcBef>
              <a:defRPr sz="2000"/>
            </a:lvl4pPr>
            <a:lvl5pPr marL="2057400" indent="-228600">
              <a:spcBef>
                <a:spcPts val="200"/>
              </a:spcBef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  <a:endParaRPr sz="2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  <a:endParaRPr sz="2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889000" y="1155700"/>
            <a:ext cx="7353300" cy="2324100"/>
          </a:xfrm>
          <a:prstGeom prst="rect">
            <a:avLst/>
          </a:prstGeom>
        </p:spPr>
        <p:txBody>
          <a:bodyPr anchor="b"/>
          <a:lstStyle>
            <a:lvl1pPr defTabSz="406400">
              <a:lnSpc>
                <a:spcPct val="100000"/>
              </a:lnSpc>
              <a:defRPr sz="5800"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5800"/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889000" y="3530600"/>
            <a:ext cx="7353300" cy="800100"/>
          </a:xfrm>
          <a:prstGeom prst="rect">
            <a:avLst/>
          </a:prstGeom>
        </p:spPr>
        <p:txBody>
          <a:bodyPr/>
          <a:lstStyle>
            <a:lvl1pPr marL="0" indent="0" algn="ctr" defTabSz="406400">
              <a:lnSpc>
                <a:spcPct val="100000"/>
              </a:lnSpc>
              <a:spcBef>
                <a:spcPts val="0"/>
              </a:spcBef>
              <a:buClrTx/>
              <a:buFontTx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lnSpc>
                <a:spcPct val="100000"/>
              </a:lnSpc>
              <a:spcBef>
                <a:spcPts val="0"/>
              </a:spcBef>
              <a:buClrTx/>
              <a:buFontTx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lnSpc>
                <a:spcPct val="100000"/>
              </a:lnSpc>
              <a:spcBef>
                <a:spcPts val="0"/>
              </a:spcBef>
              <a:buClrTx/>
              <a:buFontTx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lnSpc>
                <a:spcPct val="100000"/>
              </a:lnSpc>
              <a:spcBef>
                <a:spcPts val="0"/>
              </a:spcBef>
              <a:buClrTx/>
              <a:buFontTx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lnSpc>
                <a:spcPct val="100000"/>
              </a:lnSpc>
              <a:spcBef>
                <a:spcPts val="0"/>
              </a:spcBef>
              <a:buClrTx/>
              <a:buFontTx/>
              <a:defRPr sz="2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06" y="203200"/>
            <a:ext cx="1279105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495300" y="698500"/>
            <a:ext cx="8051800" cy="0"/>
          </a:xfrm>
          <a:prstGeom prst="line">
            <a:avLst/>
          </a:prstGeom>
          <a:ln w="762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495300" y="749300"/>
            <a:ext cx="8051800" cy="0"/>
          </a:xfrm>
          <a:prstGeom prst="line">
            <a:avLst/>
          </a:prstGeom>
          <a:ln w="76200">
            <a:solidFill>
              <a:srgbClr val="004AB8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06" y="203200"/>
            <a:ext cx="1279105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495300" y="698500"/>
            <a:ext cx="8051800" cy="0"/>
          </a:xfrm>
          <a:prstGeom prst="line">
            <a:avLst/>
          </a:prstGeom>
          <a:ln w="762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495300" y="749300"/>
            <a:ext cx="8051800" cy="0"/>
          </a:xfrm>
          <a:prstGeom prst="line">
            <a:avLst/>
          </a:prstGeom>
          <a:ln w="76200">
            <a:solidFill>
              <a:srgbClr val="004AB8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06" y="203200"/>
            <a:ext cx="1279105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495300" y="698500"/>
            <a:ext cx="8051800" cy="0"/>
          </a:xfrm>
          <a:prstGeom prst="line">
            <a:avLst/>
          </a:prstGeom>
          <a:ln w="762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495300" y="749300"/>
            <a:ext cx="8051800" cy="0"/>
          </a:xfrm>
          <a:prstGeom prst="line">
            <a:avLst/>
          </a:prstGeom>
          <a:ln w="76200">
            <a:solidFill>
              <a:srgbClr val="004AB8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7938492" y="26789"/>
            <a:ext cx="1223368" cy="11162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/>
          <a:lstStyle/>
          <a:p>
            <a:pPr lvl="0" algn="l" defTabSz="1295400">
              <a:buClr>
                <a:srgbClr val="126BFC"/>
              </a:buClr>
              <a:defRPr b="1" sz="1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0" y="1211262"/>
            <a:ext cx="9145589" cy="35720"/>
          </a:xfrm>
          <a:prstGeom prst="rect">
            <a:avLst/>
          </a:prstGeom>
          <a:solidFill>
            <a:srgbClr val="E52B93"/>
          </a:solidFill>
          <a:ln w="3175">
            <a:solidFill>
              <a:srgbClr val="DDB3FF"/>
            </a:solidFill>
            <a:miter lim="400000"/>
          </a:ln>
        </p:spPr>
        <p:txBody>
          <a:bodyPr lIns="26789" tIns="26789" rIns="26789" bIns="26789" anchor="ctr"/>
          <a:lstStyle/>
          <a:p>
            <a:pPr lvl="0" algn="l" defTabSz="1295400">
              <a:buClr>
                <a:srgbClr val="126BFC"/>
              </a:buClr>
              <a:defRPr sz="1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66839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Vertical_Signature_Blu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1168" y="129387"/>
            <a:ext cx="908732" cy="90189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title"/>
          </p:nvPr>
        </p:nvSpPr>
        <p:spPr>
          <a:xfrm>
            <a:off x="1454150" y="0"/>
            <a:ext cx="7241977" cy="1143000"/>
          </a:xfrm>
          <a:prstGeom prst="rect">
            <a:avLst/>
          </a:prstGeom>
          <a:ln w="3175">
            <a:round/>
          </a:ln>
        </p:spPr>
        <p:txBody>
          <a:bodyPr lIns="26789" tIns="26789" rIns="26789" bIns="26789" anchor="b"/>
          <a:lstStyle>
            <a:lvl1pPr defTabSz="1295400">
              <a:lnSpc>
                <a:spcPct val="100000"/>
              </a:lnSpc>
              <a:defRPr sz="3400"/>
            </a:lvl1pPr>
          </a:lstStyle>
          <a:p>
            <a:pPr lvl="0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98226" y="1803796"/>
            <a:ext cx="8233173" cy="5259587"/>
          </a:xfrm>
          <a:prstGeom prst="rect">
            <a:avLst/>
          </a:prstGeom>
          <a:ln w="3175">
            <a:round/>
          </a:ln>
        </p:spPr>
        <p:txBody>
          <a:bodyPr lIns="26789" tIns="26789" rIns="26789" bIns="26789"/>
          <a:lstStyle>
            <a:lvl1pPr marL="221876" indent="-221876" defTabSz="1295400">
              <a:lnSpc>
                <a:spcPct val="100000"/>
              </a:lnSpc>
              <a:spcBef>
                <a:spcPts val="800"/>
              </a:spcBef>
              <a:buClr>
                <a:srgbClr val="126BFC"/>
              </a:buClr>
              <a:buSzPct val="75000"/>
              <a:buFont typeface="Helvetica"/>
              <a:buChar char="l"/>
              <a:defRPr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defRPr>
            </a:lvl1pPr>
            <a:lvl2pPr marL="647700" indent="-190500" defTabSz="1295400">
              <a:lnSpc>
                <a:spcPct val="100000"/>
              </a:lnSpc>
              <a:spcBef>
                <a:spcPts val="600"/>
              </a:spcBef>
              <a:buClr>
                <a:srgbClr val="126BFC"/>
              </a:buClr>
              <a:buSzPct val="100000"/>
              <a:buFontTx/>
              <a:buChar char="»"/>
              <a:defRPr sz="1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defRPr>
            </a:lvl2pPr>
            <a:lvl3pPr marL="1059872" indent="-145472" defTabSz="1295400">
              <a:lnSpc>
                <a:spcPct val="100000"/>
              </a:lnSpc>
              <a:spcBef>
                <a:spcPts val="500"/>
              </a:spcBef>
              <a:buClr>
                <a:srgbClr val="126BFC"/>
              </a:buClr>
              <a:buSzPct val="100000"/>
              <a:buFontTx/>
              <a:buChar char="–"/>
              <a:def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defRPr>
            </a:lvl3pPr>
            <a:lvl4pPr marL="1517072" indent="-145472" defTabSz="1295400">
              <a:lnSpc>
                <a:spcPct val="100000"/>
              </a:lnSpc>
              <a:spcBef>
                <a:spcPts val="500"/>
              </a:spcBef>
              <a:buClr>
                <a:srgbClr val="126BFC"/>
              </a:buClr>
              <a:buSzPct val="65000"/>
              <a:buFont typeface="Helvetica"/>
              <a:buChar char="l"/>
              <a:def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defRPr>
            </a:lvl4pPr>
            <a:lvl5pPr marL="1974272" indent="-145472" defTabSz="1295400">
              <a:lnSpc>
                <a:spcPct val="100000"/>
              </a:lnSpc>
              <a:spcBef>
                <a:spcPts val="500"/>
              </a:spcBef>
              <a:buClr>
                <a:srgbClr val="126BFC"/>
              </a:buClr>
              <a:buSzPct val="100000"/>
              <a:buFontTx/>
              <a:buChar char="»"/>
              <a:def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Body Level One</a:t>
            </a:r>
            <a:endParaRPr sz="2200">
              <a:solidFill>
                <a:srgbClr val="126BFC"/>
              </a:solidFill>
              <a:uFill>
                <a:solidFill>
                  <a:srgbClr val="126BFC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Body Level Two</a:t>
            </a:r>
            <a:endParaRPr sz="1600">
              <a:solidFill>
                <a:srgbClr val="126BFC"/>
              </a:solidFill>
              <a:uFill>
                <a:solidFill>
                  <a:srgbClr val="126BFC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Body Level Three</a:t>
            </a:r>
            <a:endParaRPr sz="1400">
              <a:solidFill>
                <a:srgbClr val="126BFC"/>
              </a:solidFill>
              <a:uFill>
                <a:solidFill>
                  <a:srgbClr val="126BFC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Body Level Four</a:t>
            </a:r>
            <a:endParaRPr sz="1400">
              <a:solidFill>
                <a:srgbClr val="126BFC"/>
              </a:solidFill>
              <a:uFill>
                <a:solidFill>
                  <a:srgbClr val="126BFC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8236532" y="6476305"/>
            <a:ext cx="221669" cy="218679"/>
          </a:xfrm>
          <a:prstGeom prst="rect">
            <a:avLst/>
          </a:prstGeom>
          <a:ln w="3175">
            <a:round/>
          </a:ln>
        </p:spPr>
        <p:txBody>
          <a:bodyPr lIns="26789" tIns="26789" rIns="26789" bIns="26789" anchor="ctr"/>
          <a:lstStyle>
            <a:lvl1pPr algn="r" defTabSz="1295400">
              <a:defRPr sz="11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1295400"/>
            <a:ext cx="9132888" cy="38100"/>
          </a:xfrm>
          <a:prstGeom prst="rect">
            <a:avLst/>
          </a:prstGeom>
          <a:solidFill>
            <a:srgbClr val="DC0081"/>
          </a:solidFill>
          <a:ln>
            <a:solidFill>
              <a:srgbClr val="D49FFF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18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66838" cy="99853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55562" y="6705600"/>
            <a:ext cx="849357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114FFB"/>
                </a:solidFill>
              </a:rPr>
              <a:t>LIGO-G1100452</a:t>
            </a:r>
          </a:p>
        </p:txBody>
      </p:sp>
      <p:pic>
        <p:nvPicPr>
          <p:cNvPr id="42" name="AEIlogo.png" descr="AEI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1200" y="152400"/>
            <a:ext cx="812800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sldNum" sz="quarter" idx="2"/>
          </p:nvPr>
        </p:nvSpPr>
        <p:spPr>
          <a:xfrm>
            <a:off x="8835887" y="6550024"/>
            <a:ext cx="231913" cy="231777"/>
          </a:xfrm>
          <a:prstGeom prst="rect">
            <a:avLst/>
          </a:prstGeom>
        </p:spPr>
        <p:txBody>
          <a:bodyPr lIns="46037" tIns="46037" rIns="46037" bIns="46037" anchor="b"/>
          <a:lstStyle>
            <a:lvl1pPr algn="r" defTabSz="914400">
              <a:defRPr i="1" sz="900">
                <a:solidFill>
                  <a:srgbClr val="114FFB"/>
                </a:solidFill>
                <a:uFillTx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1" y="0"/>
            <a:ext cx="9144002" cy="552450"/>
          </a:xfrm>
          <a:prstGeom prst="rect">
            <a:avLst/>
          </a:prstGeom>
          <a:solidFill>
            <a:srgbClr val="1C479B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914400">
              <a:defRPr sz="2400"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pic>
        <p:nvPicPr>
          <p:cNvPr id="46" name="LZH_PP_Foo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40475"/>
            <a:ext cx="91440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-9525" y="0"/>
            <a:ext cx="9144000" cy="60007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100000"/>
              </a:lnSpc>
              <a:defRPr b="1" i="1" sz="2800">
                <a:solidFill>
                  <a:srgbClr val="FFCC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800">
                <a:solidFill>
                  <a:srgbClr val="FFCC00"/>
                </a:solidFill>
              </a:rP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»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90575" indent="-333375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–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34439" indent="-320039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•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27200" indent="-355600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–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184400" indent="-355600" defTabSz="914400">
              <a:lnSpc>
                <a:spcPct val="100000"/>
              </a:lnSpc>
              <a:spcBef>
                <a:spcPts val="600"/>
              </a:spcBef>
              <a:buClrTx/>
              <a:buSzPct val="100000"/>
              <a:buFontTx/>
              <a:buChar char="»"/>
              <a:defRPr sz="2800">
                <a:uFillTx/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79375"/>
            <a:ext cx="8216900" cy="1525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4962"/>
            <a:ext cx="8216900" cy="5253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42950" indent="-285750">
              <a:spcBef>
                <a:spcPts val="1100"/>
              </a:spcBef>
              <a:defRPr sz="2800"/>
            </a:lvl2pPr>
            <a:lvl3pPr marL="1143000" indent="-228600">
              <a:spcBef>
                <a:spcPts val="800"/>
              </a:spcBef>
              <a:defRPr sz="2400"/>
            </a:lvl3pPr>
            <a:lvl4pPr marL="1600200" indent="-228600">
              <a:spcBef>
                <a:spcPts val="500"/>
              </a:spcBef>
              <a:defRPr sz="2000"/>
            </a:lvl4pPr>
            <a:lvl5pPr marL="2057400" indent="-228600">
              <a:spcBef>
                <a:spcPts val="200"/>
              </a:spcBef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  <a:endParaRPr sz="2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  <a:endParaRPr sz="2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510003" y="6246812"/>
            <a:ext cx="210469" cy="215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584200">
              <a:defRPr sz="1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 advClick="1"/>
  <p:txStyles>
    <p:titleStyle>
      <a:lvl1pPr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1pPr>
      <a:lvl2pPr indent="2286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2pPr>
      <a:lvl3pPr indent="4572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3pPr>
      <a:lvl4pPr indent="6858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4pPr>
      <a:lvl5pPr indent="9144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5pPr>
      <a:lvl6pPr indent="11430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6pPr>
      <a:lvl7pPr indent="13716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7pPr>
      <a:lvl8pPr indent="16002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8pPr>
      <a:lvl9pPr indent="1828800" algn="ctr" defTabSz="457200">
        <a:lnSpc>
          <a:spcPct val="85000"/>
        </a:lnSpc>
        <a:defRPr sz="4400">
          <a:uFill>
            <a:solidFill/>
          </a:uFill>
          <a:latin typeface="Helvetica"/>
          <a:ea typeface="Helvetica"/>
          <a:cs typeface="Helvetica"/>
          <a:sym typeface="Helvetica"/>
        </a:defRPr>
      </a:lvl9pPr>
    </p:titleStyle>
    <p:bodyStyle>
      <a:lvl1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1pPr>
      <a:lvl2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2pPr>
      <a:lvl3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3pPr>
      <a:lvl4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4pPr>
      <a:lvl5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5pPr>
      <a:lvl6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6pPr>
      <a:lvl7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7pPr>
      <a:lvl8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8pPr>
      <a:lvl9pPr marL="342900" indent="-342900" defTabSz="457200">
        <a:lnSpc>
          <a:spcPct val="85000"/>
        </a:lnSpc>
        <a:spcBef>
          <a:spcPts val="1400"/>
        </a:spcBef>
        <a:buClr>
          <a:srgbClr val="000000"/>
        </a:buClr>
        <a:buFont typeface="Times New Roman"/>
        <a:defRPr sz="3200">
          <a:uFill>
            <a:solidFill/>
          </a:uFill>
          <a:latin typeface="Helvetica"/>
          <a:ea typeface="Helvetica"/>
          <a:cs typeface="Helvetica"/>
          <a:sym typeface="Helvetica"/>
        </a:defRPr>
      </a:lvl9pPr>
    </p:bodyStyle>
    <p:otherStyle>
      <a:lvl1pPr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1pPr>
      <a:lvl2pPr indent="2286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2pPr>
      <a:lvl3pPr indent="4572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3pPr>
      <a:lvl4pPr indent="6858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4pPr>
      <a:lvl5pPr indent="9144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5pPr>
      <a:lvl6pPr indent="11430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6pPr>
      <a:lvl7pPr indent="13716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7pPr>
      <a:lvl8pPr indent="16002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8pPr>
      <a:lvl9pPr indent="1828800" algn="ct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cc.ligo.org/LIGO-G1100452/public" TargetMode="External"/><Relationship Id="rId3" Type="http://schemas.openxmlformats.org/officeDocument/2006/relationships/hyperlink" Target="https://www.osapublishing.org/oe/abstract.cfm?uri=oe-20-10-10617" TargetMode="External"/><Relationship Id="rId4" Type="http://schemas.openxmlformats.org/officeDocument/2006/relationships/hyperlink" Target="https://dcc.ligo.org/LIGO-G1100837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1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1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1.tif"/><Relationship Id="rId4" Type="http://schemas.openxmlformats.org/officeDocument/2006/relationships/image" Target="../media/image3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1.tif"/><Relationship Id="rId4" Type="http://schemas.openxmlformats.org/officeDocument/2006/relationships/image" Target="../media/image3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9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58" name="Shape 58"/>
          <p:cNvSpPr/>
          <p:nvPr/>
        </p:nvSpPr>
        <p:spPr>
          <a:xfrm>
            <a:off x="2808213" y="1366520"/>
            <a:ext cx="352757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PSL Presentation at UF</a:t>
            </a:r>
            <a:endParaRPr sz="2800"/>
          </a:p>
          <a:p>
            <a:pPr lvl="0">
              <a:defRPr sz="1800"/>
            </a:pPr>
            <a:r>
              <a:rPr sz="2800"/>
              <a:t>September 4th, 2015</a:t>
            </a:r>
            <a:endParaRPr sz="2800"/>
          </a:p>
          <a:p>
            <a:pPr lvl="0">
              <a:defRPr sz="1800"/>
            </a:pPr>
            <a:r>
              <a:rPr sz="2800"/>
              <a:t>GM </a:t>
            </a:r>
          </a:p>
        </p:txBody>
      </p:sp>
      <p:sp>
        <p:nvSpPr>
          <p:cNvPr id="59" name="Shape 59"/>
          <p:cNvSpPr/>
          <p:nvPr/>
        </p:nvSpPr>
        <p:spPr>
          <a:xfrm>
            <a:off x="1168400" y="2901525"/>
            <a:ext cx="7405564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800"/>
              <a:t>Source Material: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 u="sng">
                <a:hlinkClick r:id="rId2" invalidUrl="" action="" tgtFrame="" tooltip="" history="1" highlightClick="0" endSnd="0"/>
              </a:rPr>
              <a:t>G1100452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 u="sng">
                <a:hlinkClick r:id="rId3" invalidUrl="" action="" tgtFrame="" tooltip="" history="1" highlightClick="0" endSnd="0"/>
              </a:rPr>
              <a:t>Optics Express, Vol 20(10), 10617 (2012)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/>
              <a:t>Dissertation presentation Jan Pöld (AEI, 2014)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 u="sng">
                <a:hlinkClick r:id="rId4" invalidUrl="" action="" tgtFrame="" tooltip="" history="1" highlightClick="0" endSnd="0"/>
              </a:rPr>
              <a:t>G1100837</a:t>
            </a:r>
            <a:r>
              <a:rPr sz="2800"/>
              <a:t> (PSL Training Session, incl. movies)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73" name="Shape 173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2450713" y="1904245"/>
            <a:ext cx="6664407" cy="4187804"/>
            <a:chOff x="0" y="0"/>
            <a:chExt cx="6664406" cy="4187802"/>
          </a:xfrm>
        </p:grpSpPr>
        <p:pic>
          <p:nvPicPr>
            <p:cNvPr id="174" name="image11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058001" y="0"/>
              <a:ext cx="5606406" cy="4187803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486922" y="1761352"/>
              <a:ext cx="673259" cy="1"/>
            </a:xfrm>
            <a:prstGeom prst="line">
              <a:avLst/>
            </a:prstGeom>
            <a:solidFill>
              <a:srgbClr val="DDB3FF"/>
            </a:solidFill>
            <a:ln w="1905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658317" y="1672265"/>
              <a:ext cx="471346" cy="25710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9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900">
                  <a:uFill>
                    <a:solidFill/>
                  </a:uFill>
                </a:rPr>
                <a:t>EOM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0" y="1665464"/>
              <a:ext cx="592313" cy="3261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Laser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9860" y="1246652"/>
              <a:ext cx="710582" cy="314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18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200W</a:t>
              </a:r>
            </a:p>
          </p:txBody>
        </p:sp>
      </p:grpSp>
      <p:sp>
        <p:nvSpPr>
          <p:cNvPr id="180" name="Shape 180"/>
          <p:cNvSpPr/>
          <p:nvPr/>
        </p:nvSpPr>
        <p:spPr>
          <a:xfrm>
            <a:off x="4228963" y="3261289"/>
            <a:ext cx="686074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95400">
              <a:buClr>
                <a:srgbClr val="126BFC"/>
              </a:buClr>
              <a:defRPr b="1" sz="18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125W</a:t>
            </a:r>
          </a:p>
        </p:txBody>
      </p:sp>
      <p:sp>
        <p:nvSpPr>
          <p:cNvPr id="181" name="Shape 181"/>
          <p:cNvSpPr/>
          <p:nvPr/>
        </p:nvSpPr>
        <p:spPr>
          <a:xfrm>
            <a:off x="6819900" y="4483100"/>
            <a:ext cx="946709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95400">
              <a:buClr>
                <a:srgbClr val="126BFC"/>
              </a:buClr>
              <a:defRPr b="1" sz="18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~600kW</a:t>
            </a:r>
          </a:p>
        </p:txBody>
      </p:sp>
      <p:sp>
        <p:nvSpPr>
          <p:cNvPr id="182" name="Shape 182"/>
          <p:cNvSpPr/>
          <p:nvPr/>
        </p:nvSpPr>
        <p:spPr>
          <a:xfrm>
            <a:off x="330920" y="1507399"/>
            <a:ext cx="2056505" cy="449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Key systems: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PSL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IO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Core Optics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Suspensions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SEI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Main IFO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715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Mode matching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715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ISC, ASC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Output Optics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TCS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AOS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Photon calibrator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85" name="Shape 185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186" name="Shape 186"/>
          <p:cNvSpPr/>
          <p:nvPr/>
        </p:nvSpPr>
        <p:spPr>
          <a:xfrm>
            <a:off x="793081" y="2342758"/>
            <a:ext cx="7557838" cy="416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5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PSL: Prestabilized Laser System</a:t>
            </a: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5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Designed, developed, tested, installed by </a:t>
            </a: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5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Albert Einstein Institute, Hannover, Germany</a:t>
            </a: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5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Development Lead:              Benno Willke</a:t>
            </a: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5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PSL-Lead at project-level:   Peter King</a:t>
            </a:r>
            <a:endParaRPr b="1" sz="25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5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PSL-Officer at LLO:             Matt Heintze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89" name="Shape 18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190" name="Shape 190"/>
          <p:cNvSpPr/>
          <p:nvPr/>
        </p:nvSpPr>
        <p:spPr>
          <a:xfrm>
            <a:off x="1151221" y="2345263"/>
            <a:ext cx="7628432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Stabilized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 flow down: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Top level: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125W TE00 injected into IFO spatial mode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5" marL="13533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&lt; 5W in higher order modes as defined by IFO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7" marL="18105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Saturates detectors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7" marL="18105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Creates stray light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93" name="Shape 193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194" name="Shape 194"/>
          <p:cNvSpPr/>
          <p:nvPr/>
        </p:nvSpPr>
        <p:spPr>
          <a:xfrm>
            <a:off x="551781" y="1481663"/>
            <a:ext cx="7628432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Stabilized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 flow down: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Top level: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125W TE00 injected into IFO spatial mode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 relative to CARM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5" indent="114300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relative to CARM</a:t>
            </a:r>
          </a:p>
        </p:txBody>
      </p:sp>
      <p:pic>
        <p:nvPicPr>
          <p:cNvPr id="19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945" y="4344470"/>
            <a:ext cx="5036326" cy="71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3499" y="5020051"/>
            <a:ext cx="2550058" cy="71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99" name="Shape 19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00" name="Shape 200"/>
          <p:cNvSpPr/>
          <p:nvPr/>
        </p:nvSpPr>
        <p:spPr>
          <a:xfrm>
            <a:off x="551781" y="1481663"/>
            <a:ext cx="8642943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Stabilized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 flow down: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Top level: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125W TEM00 injected into IFO spatial mode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 relative to CARM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Amplitude noise = Relative Intensity Noise (RIN)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03" name="Shape 203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04" name="Shape 204"/>
          <p:cNvSpPr/>
          <p:nvPr/>
        </p:nvSpPr>
        <p:spPr>
          <a:xfrm>
            <a:off x="551781" y="1481663"/>
            <a:ext cx="7628432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Stabilized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 flow down: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Top level: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125W TE00 injected into IFO spatial mode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 relative to CARM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Amplitude noise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    measured at input of IFO at 125W input power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556" y="1188699"/>
            <a:ext cx="7098894" cy="4480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6477000" y="5405120"/>
            <a:ext cx="2655650" cy="11465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09" name="Shape 20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10" name="Shape 210"/>
          <p:cNvSpPr/>
          <p:nvPr/>
        </p:nvSpPr>
        <p:spPr>
          <a:xfrm>
            <a:off x="368901" y="1403867"/>
            <a:ext cx="8642943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Stabilized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 flow down: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Top level: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125W TE00 injected into IFO spatial mode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 relative to CARM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Amplitude noise = Relative Intensity Noise (RIN)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Beam pointing = beam jitter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4" marL="11247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Maintain alignment into IFO (active or passive)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4" marL="1124711" indent="-210311" algn="l" defTabSz="1295400">
              <a:buSzPct val="100000"/>
              <a:buChar char="•"/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7222" y="5404405"/>
            <a:ext cx="53975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6131" y="5584207"/>
            <a:ext cx="2270473" cy="707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15" name="Shape 215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16" name="Shape 216"/>
          <p:cNvSpPr/>
          <p:nvPr/>
        </p:nvSpPr>
        <p:spPr>
          <a:xfrm>
            <a:off x="250528" y="1951563"/>
            <a:ext cx="8642944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Stabilized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 flow down: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Top level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‘Propagate’ back through IO to PSL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IO filters Laser noise 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4" marL="11247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reduces requirements of stand-alone laser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438912" indent="-210312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IFO and IO provide control signals to suppress laser noise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3" marL="896111" indent="-210311" algn="l" defTabSz="1295400"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Requires appropriate actuators within PSL (and IO)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19" name="Shape 21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20" name="Shape 220"/>
          <p:cNvSpPr/>
          <p:nvPr/>
        </p:nvSpPr>
        <p:spPr>
          <a:xfrm>
            <a:off x="250528" y="1799163"/>
            <a:ext cx="8642944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Power output: Deliver 165W TEM00 to IO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&lt;5% of power in higher order modes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23" name="Shape 223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24" name="Shape 224"/>
          <p:cNvSpPr/>
          <p:nvPr/>
        </p:nvSpPr>
        <p:spPr>
          <a:xfrm>
            <a:off x="250528" y="1799163"/>
            <a:ext cx="8642944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Power output: Deliver 165W TEM00 to IO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&lt;5% of power in higher order modes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1206" y="3284962"/>
            <a:ext cx="4397204" cy="3107901"/>
          </a:xfrm>
          <a:prstGeom prst="rect">
            <a:avLst/>
          </a:prstGeom>
          <a:ln w="38100">
            <a:solidFill>
              <a:srgbClr val="0000FF"/>
            </a:solidFill>
            <a:round/>
          </a:ln>
        </p:spPr>
      </p:pic>
      <p:pic>
        <p:nvPicPr>
          <p:cNvPr id="22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1917" y="3878639"/>
            <a:ext cx="588792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4661" y="6130657"/>
            <a:ext cx="337414" cy="205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62" name="Shape 62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1233677" y="1871361"/>
            <a:ext cx="7868744" cy="4944589"/>
            <a:chOff x="0" y="0"/>
            <a:chExt cx="7868742" cy="4944587"/>
          </a:xfrm>
        </p:grpSpPr>
        <p:pic>
          <p:nvPicPr>
            <p:cNvPr id="63" name="image11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249194" y="0"/>
              <a:ext cx="6619549" cy="4944588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64" name="Shape 64"/>
            <p:cNvSpPr/>
            <p:nvPr/>
          </p:nvSpPr>
          <p:spPr>
            <a:xfrm>
              <a:off x="574915" y="2079649"/>
              <a:ext cx="794924" cy="1"/>
            </a:xfrm>
            <a:prstGeom prst="line">
              <a:avLst/>
            </a:prstGeom>
            <a:solidFill>
              <a:srgbClr val="DDB3FF"/>
            </a:solidFill>
            <a:ln w="1905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709811" y="1978477"/>
              <a:ext cx="401477" cy="21037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9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900">
                  <a:uFill>
                    <a:solidFill/>
                  </a:uFill>
                </a:rPr>
                <a:t>EOM</a:t>
              </a:r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1966433"/>
              <a:ext cx="595791" cy="29312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Laser</a:t>
              </a:r>
            </a:p>
          </p:txBody>
        </p:sp>
        <p:sp>
          <p:nvSpPr>
            <p:cNvPr id="67" name="Shape 67"/>
            <p:cNvSpPr/>
            <p:nvPr/>
          </p:nvSpPr>
          <p:spPr>
            <a:xfrm>
              <a:off x="11642" y="1471937"/>
              <a:ext cx="838992" cy="3717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18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200W</a:t>
              </a:r>
            </a:p>
          </p:txBody>
        </p:sp>
      </p:grpSp>
      <p:sp>
        <p:nvSpPr>
          <p:cNvPr id="69" name="Shape 69"/>
          <p:cNvSpPr/>
          <p:nvPr/>
        </p:nvSpPr>
        <p:spPr>
          <a:xfrm>
            <a:off x="12700" y="1231900"/>
            <a:ext cx="2474764" cy="203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Cavity-enhanced, </a:t>
            </a:r>
            <a:endParaRPr b="1" sz="26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dual-recycled Michelson interferometer</a:t>
            </a:r>
          </a:p>
        </p:txBody>
      </p:sp>
      <p:sp>
        <p:nvSpPr>
          <p:cNvPr id="70" name="Shape 70"/>
          <p:cNvSpPr/>
          <p:nvPr/>
        </p:nvSpPr>
        <p:spPr>
          <a:xfrm>
            <a:off x="3429000" y="3403600"/>
            <a:ext cx="686073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95400">
              <a:buClr>
                <a:srgbClr val="126BFC"/>
              </a:buClr>
              <a:defRPr b="1" sz="18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125W</a:t>
            </a:r>
          </a:p>
        </p:txBody>
      </p:sp>
      <p:sp>
        <p:nvSpPr>
          <p:cNvPr id="71" name="Shape 71"/>
          <p:cNvSpPr/>
          <p:nvPr/>
        </p:nvSpPr>
        <p:spPr>
          <a:xfrm>
            <a:off x="6819900" y="4483100"/>
            <a:ext cx="946709" cy="3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95400">
              <a:buClr>
                <a:srgbClr val="126BFC"/>
              </a:buClr>
              <a:defRPr b="1" sz="18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~600kW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30" name="Shape 230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31" name="Shape 231"/>
          <p:cNvSpPr/>
          <p:nvPr/>
        </p:nvSpPr>
        <p:spPr>
          <a:xfrm>
            <a:off x="250528" y="1799163"/>
            <a:ext cx="8642944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Power output: Deliver 165W TEM00 to IO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&lt;5% of power in higher order modes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RIN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5009" y="2565644"/>
            <a:ext cx="5850491" cy="3720039"/>
          </a:xfrm>
          <a:prstGeom prst="rect">
            <a:avLst/>
          </a:prstGeom>
          <a:ln w="38100">
            <a:solidFill>
              <a:srgbClr val="0000FF"/>
            </a:solidFill>
            <a:round/>
          </a:ln>
        </p:spPr>
      </p:pic>
      <p:pic>
        <p:nvPicPr>
          <p:cNvPr id="23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9904" y="5934442"/>
            <a:ext cx="5207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7785" y="2678261"/>
            <a:ext cx="724416" cy="812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3782858" y="5186679"/>
            <a:ext cx="38998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2nd-Stage: Signal from IFO</a:t>
            </a:r>
          </a:p>
        </p:txBody>
      </p:sp>
      <p:sp>
        <p:nvSpPr>
          <p:cNvPr id="236" name="Shape 236"/>
          <p:cNvSpPr/>
          <p:nvPr/>
        </p:nvSpPr>
        <p:spPr>
          <a:xfrm>
            <a:off x="2670956" y="3911599"/>
            <a:ext cx="3268688" cy="50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800"/>
              <a:t>1st-Stage: PSL internal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239" name="Shape 23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240" name="Shape 240"/>
          <p:cNvSpPr/>
          <p:nvPr/>
        </p:nvSpPr>
        <p:spPr>
          <a:xfrm>
            <a:off x="250528" y="1799163"/>
            <a:ext cx="8642944" cy="499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553212" indent="-210312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Stand alone Laser system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Power output: Deliver 165W TEM00 to IO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&lt;5% of power in higher order modes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noise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RIN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frequency drift: &lt; 100kHz over 100s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896111" indent="-210311" algn="l" defTabSz="1295400">
              <a:buClr>
                <a:srgbClr val="126BFC"/>
              </a:buClr>
              <a:buSzPct val="100000"/>
              <a:buChar char="•"/>
              <a:defRPr sz="1800"/>
            </a:pPr>
            <a:r>
              <a:rPr b="1" sz="23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Laser power drift: &lt; 5% over 24h</a:t>
            </a: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 sz="23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550987"/>
            <a:ext cx="8434388" cy="418147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>
            <p:ph type="title" idx="4294967295"/>
          </p:nvPr>
        </p:nvSpPr>
        <p:spPr>
          <a:xfrm>
            <a:off x="1295400" y="-1"/>
            <a:ext cx="7239000" cy="1143002"/>
          </a:xfrm>
          <a:prstGeom prst="rect">
            <a:avLst/>
          </a:prstGeom>
        </p:spPr>
        <p:txBody>
          <a:bodyPr lIns="46037" tIns="46037" rIns="46037" bIns="46037" anchor="b">
            <a:normAutofit fontScale="100000" lnSpcReduction="0"/>
          </a:bodyPr>
          <a:lstStyle>
            <a:lvl1pPr defTabSz="914400">
              <a:lnSpc>
                <a:spcPct val="100000"/>
              </a:lnSpc>
              <a:defRPr sz="2800">
                <a:uFillTx/>
              </a:defRPr>
            </a:lvl1pPr>
          </a:lstStyle>
          <a:p>
            <a:pPr lvl="0">
              <a:defRPr sz="1800"/>
            </a:pPr>
            <a:r>
              <a:rPr sz="2800"/>
              <a:t>advanced LIGO laser - layout</a:t>
            </a:r>
          </a:p>
        </p:txBody>
      </p:sp>
      <p:sp>
        <p:nvSpPr>
          <p:cNvPr id="244" name="Shape 244"/>
          <p:cNvSpPr/>
          <p:nvPr/>
        </p:nvSpPr>
        <p:spPr>
          <a:xfrm>
            <a:off x="2016125" y="6234112"/>
            <a:ext cx="7905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2W</a:t>
            </a:r>
          </a:p>
        </p:txBody>
      </p:sp>
      <p:sp>
        <p:nvSpPr>
          <p:cNvPr id="245" name="Shape 245"/>
          <p:cNvSpPr/>
          <p:nvPr/>
        </p:nvSpPr>
        <p:spPr>
          <a:xfrm flipV="1">
            <a:off x="2411412" y="5356225"/>
            <a:ext cx="1" cy="803275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3344862" y="6259512"/>
            <a:ext cx="7889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35W</a:t>
            </a:r>
          </a:p>
        </p:txBody>
      </p:sp>
      <p:sp>
        <p:nvSpPr>
          <p:cNvPr id="247" name="Shape 247"/>
          <p:cNvSpPr/>
          <p:nvPr/>
        </p:nvSpPr>
        <p:spPr>
          <a:xfrm flipV="1">
            <a:off x="3738562" y="5383212"/>
            <a:ext cx="1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4789487" y="6243637"/>
            <a:ext cx="7905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180W</a:t>
            </a:r>
          </a:p>
        </p:txBody>
      </p:sp>
      <p:sp>
        <p:nvSpPr>
          <p:cNvPr id="249" name="Shape 249"/>
          <p:cNvSpPr/>
          <p:nvPr/>
        </p:nvSpPr>
        <p:spPr>
          <a:xfrm flipV="1">
            <a:off x="518477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6705600" y="6243637"/>
            <a:ext cx="174466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165W in TEM</a:t>
            </a:r>
            <a:r>
              <a:rPr baseline="-250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00</a:t>
            </a: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251" name="Shape 251"/>
          <p:cNvSpPr/>
          <p:nvPr/>
        </p:nvSpPr>
        <p:spPr>
          <a:xfrm flipV="1">
            <a:off x="748982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54" name="Group 254"/>
          <p:cNvGrpSpPr/>
          <p:nvPr/>
        </p:nvGrpSpPr>
        <p:grpSpPr>
          <a:xfrm>
            <a:off x="603249" y="3389312"/>
            <a:ext cx="2951164" cy="2190751"/>
            <a:chOff x="0" y="0"/>
            <a:chExt cx="2951162" cy="2190750"/>
          </a:xfrm>
        </p:grpSpPr>
        <p:sp>
          <p:nvSpPr>
            <p:cNvPr id="252" name="Shape 252"/>
            <p:cNvSpPr/>
            <p:nvPr/>
          </p:nvSpPr>
          <p:spPr>
            <a:xfrm>
              <a:off x="-1" y="468312"/>
              <a:ext cx="2951164" cy="1722438"/>
            </a:xfrm>
            <a:prstGeom prst="rect">
              <a:avLst/>
            </a:prstGeom>
            <a:solidFill>
              <a:srgbClr val="D49FFF">
                <a:alpha val="14901"/>
              </a:srgbClr>
            </a:solidFill>
            <a:ln w="25400" cap="flat">
              <a:solidFill>
                <a:srgbClr val="9B74B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-1" y="-1"/>
              <a:ext cx="295116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7200C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200CF"/>
                  </a:solidFill>
                </a:rPr>
                <a:t>eLIGO laser</a:t>
              </a:r>
            </a:p>
          </p:txBody>
        </p:sp>
      </p:grpSp>
      <p:sp>
        <p:nvSpPr>
          <p:cNvPr id="255" name="Shape 255"/>
          <p:cNvSpPr/>
          <p:nvPr/>
        </p:nvSpPr>
        <p:spPr>
          <a:xfrm>
            <a:off x="8899455" y="6550024"/>
            <a:ext cx="168345" cy="23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 anchor="b">
            <a:spAutoFit/>
          </a:bodyPr>
          <a:lstStyle>
            <a:lvl1pPr algn="r" defTabSz="914400">
              <a:defRPr i="1"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900">
                <a:solidFill>
                  <a:srgbClr val="114FFB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550987"/>
            <a:ext cx="8434388" cy="418147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>
            <p:ph type="title" idx="4294967295"/>
          </p:nvPr>
        </p:nvSpPr>
        <p:spPr>
          <a:xfrm>
            <a:off x="1295400" y="-1"/>
            <a:ext cx="7239000" cy="1143002"/>
          </a:xfrm>
          <a:prstGeom prst="rect">
            <a:avLst/>
          </a:prstGeom>
        </p:spPr>
        <p:txBody>
          <a:bodyPr lIns="46037" tIns="46037" rIns="46037" bIns="46037" anchor="b">
            <a:normAutofit fontScale="100000" lnSpcReduction="0"/>
          </a:bodyPr>
          <a:lstStyle>
            <a:lvl1pPr defTabSz="914400">
              <a:lnSpc>
                <a:spcPct val="100000"/>
              </a:lnSpc>
              <a:defRPr sz="2800">
                <a:uFillTx/>
              </a:defRPr>
            </a:lvl1pPr>
          </a:lstStyle>
          <a:p>
            <a:pPr lvl="0">
              <a:defRPr sz="1800"/>
            </a:pPr>
            <a:r>
              <a:rPr sz="2800"/>
              <a:t>advanced LIGO laser - layout</a:t>
            </a:r>
          </a:p>
        </p:txBody>
      </p:sp>
      <p:sp>
        <p:nvSpPr>
          <p:cNvPr id="259" name="Shape 259"/>
          <p:cNvSpPr/>
          <p:nvPr/>
        </p:nvSpPr>
        <p:spPr>
          <a:xfrm>
            <a:off x="2016125" y="6234112"/>
            <a:ext cx="7905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2W</a:t>
            </a:r>
          </a:p>
        </p:txBody>
      </p:sp>
      <p:sp>
        <p:nvSpPr>
          <p:cNvPr id="260" name="Shape 260"/>
          <p:cNvSpPr/>
          <p:nvPr/>
        </p:nvSpPr>
        <p:spPr>
          <a:xfrm flipV="1">
            <a:off x="2411412" y="5356225"/>
            <a:ext cx="1" cy="803275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3344862" y="6259512"/>
            <a:ext cx="7889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35W</a:t>
            </a:r>
          </a:p>
        </p:txBody>
      </p:sp>
      <p:sp>
        <p:nvSpPr>
          <p:cNvPr id="262" name="Shape 262"/>
          <p:cNvSpPr/>
          <p:nvPr/>
        </p:nvSpPr>
        <p:spPr>
          <a:xfrm flipV="1">
            <a:off x="3738562" y="5383212"/>
            <a:ext cx="1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4789487" y="6243637"/>
            <a:ext cx="7905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180W</a:t>
            </a:r>
          </a:p>
        </p:txBody>
      </p:sp>
      <p:sp>
        <p:nvSpPr>
          <p:cNvPr id="264" name="Shape 264"/>
          <p:cNvSpPr/>
          <p:nvPr/>
        </p:nvSpPr>
        <p:spPr>
          <a:xfrm flipV="1">
            <a:off x="518477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6705600" y="6243637"/>
            <a:ext cx="174466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165W in TEM</a:t>
            </a:r>
            <a:r>
              <a:rPr baseline="-250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00</a:t>
            </a: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266" name="Shape 266"/>
          <p:cNvSpPr/>
          <p:nvPr/>
        </p:nvSpPr>
        <p:spPr>
          <a:xfrm flipV="1">
            <a:off x="748982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69" name="Group 269"/>
          <p:cNvGrpSpPr/>
          <p:nvPr/>
        </p:nvGrpSpPr>
        <p:grpSpPr>
          <a:xfrm>
            <a:off x="603249" y="3389312"/>
            <a:ext cx="2951164" cy="2190751"/>
            <a:chOff x="0" y="0"/>
            <a:chExt cx="2951162" cy="2190750"/>
          </a:xfrm>
        </p:grpSpPr>
        <p:sp>
          <p:nvSpPr>
            <p:cNvPr id="267" name="Shape 267"/>
            <p:cNvSpPr/>
            <p:nvPr/>
          </p:nvSpPr>
          <p:spPr>
            <a:xfrm>
              <a:off x="-1" y="468312"/>
              <a:ext cx="2951164" cy="1722438"/>
            </a:xfrm>
            <a:prstGeom prst="rect">
              <a:avLst/>
            </a:prstGeom>
            <a:solidFill>
              <a:srgbClr val="D49FFF">
                <a:alpha val="14901"/>
              </a:srgbClr>
            </a:solidFill>
            <a:ln w="25400" cap="flat">
              <a:solidFill>
                <a:srgbClr val="9B74B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1" y="-1"/>
              <a:ext cx="295116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7200C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200CF"/>
                  </a:solidFill>
                </a:rPr>
                <a:t>eLIGO laser</a:t>
              </a:r>
            </a:p>
          </p:txBody>
        </p:sp>
      </p:grpSp>
      <p:sp>
        <p:nvSpPr>
          <p:cNvPr id="270" name="Shape 270"/>
          <p:cNvSpPr/>
          <p:nvPr/>
        </p:nvSpPr>
        <p:spPr>
          <a:xfrm>
            <a:off x="8899455" y="6550024"/>
            <a:ext cx="168345" cy="23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 anchor="b">
            <a:spAutoFit/>
          </a:bodyPr>
          <a:lstStyle>
            <a:lvl1pPr algn="r" defTabSz="914400">
              <a:defRPr i="1"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900">
                <a:solidFill>
                  <a:srgbClr val="114FFB"/>
                </a:solidFill>
              </a:rPr>
              <a:t>4</a:t>
            </a:r>
          </a:p>
        </p:txBody>
      </p:sp>
      <p:sp>
        <p:nvSpPr>
          <p:cNvPr id="271" name="Shape 271"/>
          <p:cNvSpPr/>
          <p:nvPr/>
        </p:nvSpPr>
        <p:spPr>
          <a:xfrm>
            <a:off x="305072" y="1485900"/>
            <a:ext cx="3618087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000"/>
              <a:t>NPRO: Non-planar ring oscillator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Ultra-stable master (passive)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Laser crystal: Nd:YAG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Diode laser pumped (808nm)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~10kHz/rtHz @ 1Hz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Same lasers we have in lab!</a:t>
            </a:r>
          </a:p>
        </p:txBody>
      </p:sp>
      <p:pic>
        <p:nvPicPr>
          <p:cNvPr id="27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0489" y="1876970"/>
            <a:ext cx="3618087" cy="227705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5485720" y="2273299"/>
            <a:ext cx="71256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808nm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550987"/>
            <a:ext cx="8434388" cy="418147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>
            <p:ph type="title" idx="4294967295"/>
          </p:nvPr>
        </p:nvSpPr>
        <p:spPr>
          <a:xfrm>
            <a:off x="1295400" y="-1"/>
            <a:ext cx="7239000" cy="1143002"/>
          </a:xfrm>
          <a:prstGeom prst="rect">
            <a:avLst/>
          </a:prstGeom>
        </p:spPr>
        <p:txBody>
          <a:bodyPr lIns="46037" tIns="46037" rIns="46037" bIns="46037" anchor="b">
            <a:normAutofit fontScale="100000" lnSpcReduction="0"/>
          </a:bodyPr>
          <a:lstStyle>
            <a:lvl1pPr defTabSz="914400">
              <a:lnSpc>
                <a:spcPct val="100000"/>
              </a:lnSpc>
              <a:defRPr sz="2800">
                <a:uFillTx/>
              </a:defRPr>
            </a:lvl1pPr>
          </a:lstStyle>
          <a:p>
            <a:pPr lvl="0">
              <a:defRPr sz="1800"/>
            </a:pPr>
            <a:r>
              <a:rPr sz="2800"/>
              <a:t>advanced LIGO laser - layout</a:t>
            </a:r>
          </a:p>
        </p:txBody>
      </p:sp>
      <p:sp>
        <p:nvSpPr>
          <p:cNvPr id="277" name="Shape 277"/>
          <p:cNvSpPr/>
          <p:nvPr/>
        </p:nvSpPr>
        <p:spPr>
          <a:xfrm>
            <a:off x="2016125" y="6234112"/>
            <a:ext cx="7905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2W</a:t>
            </a:r>
          </a:p>
        </p:txBody>
      </p:sp>
      <p:sp>
        <p:nvSpPr>
          <p:cNvPr id="278" name="Shape 278"/>
          <p:cNvSpPr/>
          <p:nvPr/>
        </p:nvSpPr>
        <p:spPr>
          <a:xfrm flipV="1">
            <a:off x="2411412" y="5356225"/>
            <a:ext cx="1" cy="803275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3344862" y="6259512"/>
            <a:ext cx="7889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35W</a:t>
            </a:r>
          </a:p>
        </p:txBody>
      </p:sp>
      <p:sp>
        <p:nvSpPr>
          <p:cNvPr id="280" name="Shape 280"/>
          <p:cNvSpPr/>
          <p:nvPr/>
        </p:nvSpPr>
        <p:spPr>
          <a:xfrm flipV="1">
            <a:off x="3738562" y="5383212"/>
            <a:ext cx="1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4789487" y="6243637"/>
            <a:ext cx="7905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180W</a:t>
            </a:r>
          </a:p>
        </p:txBody>
      </p:sp>
      <p:sp>
        <p:nvSpPr>
          <p:cNvPr id="282" name="Shape 282"/>
          <p:cNvSpPr/>
          <p:nvPr/>
        </p:nvSpPr>
        <p:spPr>
          <a:xfrm flipV="1">
            <a:off x="518477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6705600" y="6243637"/>
            <a:ext cx="174466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165W in TEM</a:t>
            </a:r>
            <a:r>
              <a:rPr baseline="-250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00</a:t>
            </a: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284" name="Shape 284"/>
          <p:cNvSpPr/>
          <p:nvPr/>
        </p:nvSpPr>
        <p:spPr>
          <a:xfrm flipV="1">
            <a:off x="748982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87" name="Group 287"/>
          <p:cNvGrpSpPr/>
          <p:nvPr/>
        </p:nvGrpSpPr>
        <p:grpSpPr>
          <a:xfrm>
            <a:off x="603249" y="3389312"/>
            <a:ext cx="2951164" cy="2190751"/>
            <a:chOff x="0" y="0"/>
            <a:chExt cx="2951162" cy="2190750"/>
          </a:xfrm>
        </p:grpSpPr>
        <p:sp>
          <p:nvSpPr>
            <p:cNvPr id="285" name="Shape 285"/>
            <p:cNvSpPr/>
            <p:nvPr/>
          </p:nvSpPr>
          <p:spPr>
            <a:xfrm>
              <a:off x="-1" y="468312"/>
              <a:ext cx="2951164" cy="1722438"/>
            </a:xfrm>
            <a:prstGeom prst="rect">
              <a:avLst/>
            </a:prstGeom>
            <a:solidFill>
              <a:srgbClr val="D49FFF">
                <a:alpha val="14901"/>
              </a:srgbClr>
            </a:solidFill>
            <a:ln w="25400" cap="flat">
              <a:solidFill>
                <a:srgbClr val="9B74B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-1" y="-1"/>
              <a:ext cx="295116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7200C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200CF"/>
                  </a:solidFill>
                </a:rPr>
                <a:t>eLIGO laser</a:t>
              </a:r>
            </a:p>
          </p:txBody>
        </p:sp>
      </p:grpSp>
      <p:sp>
        <p:nvSpPr>
          <p:cNvPr id="288" name="Shape 288"/>
          <p:cNvSpPr/>
          <p:nvPr/>
        </p:nvSpPr>
        <p:spPr>
          <a:xfrm>
            <a:off x="8899455" y="6550024"/>
            <a:ext cx="168345" cy="23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 anchor="b">
            <a:spAutoFit/>
          </a:bodyPr>
          <a:lstStyle>
            <a:lvl1pPr algn="r" defTabSz="914400">
              <a:defRPr i="1"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900">
                <a:solidFill>
                  <a:srgbClr val="114FFB"/>
                </a:solidFill>
              </a:rPr>
              <a:t>4</a:t>
            </a:r>
          </a:p>
        </p:txBody>
      </p:sp>
      <p:sp>
        <p:nvSpPr>
          <p:cNvPr id="289" name="Shape 289"/>
          <p:cNvSpPr/>
          <p:nvPr/>
        </p:nvSpPr>
        <p:spPr>
          <a:xfrm>
            <a:off x="381272" y="1377950"/>
            <a:ext cx="3150767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000"/>
              <a:t>EOM: 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Phase modulation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Phase correction</a:t>
            </a:r>
            <a:endParaRPr sz="2000"/>
          </a:p>
          <a:p>
            <a:pPr lvl="0" algn="l">
              <a:defRPr sz="1800"/>
            </a:pPr>
            <a:r>
              <a:rPr sz="2000"/>
              <a:t>AOM: 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Power stabilization</a:t>
            </a:r>
            <a:endParaRPr sz="2000"/>
          </a:p>
          <a:p>
            <a:pPr lvl="0" algn="l">
              <a:defRPr sz="1800"/>
            </a:pPr>
            <a:r>
              <a:rPr sz="2000"/>
              <a:t>FI: 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Suppress back reflection</a:t>
            </a:r>
          </a:p>
        </p:txBody>
      </p:sp>
      <p:pic>
        <p:nvPicPr>
          <p:cNvPr id="29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0489" y="1876970"/>
            <a:ext cx="3618087" cy="2277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5485720" y="2273299"/>
            <a:ext cx="71256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808nm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550987"/>
            <a:ext cx="8434388" cy="418147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>
            <p:ph type="title" idx="4294967295"/>
          </p:nvPr>
        </p:nvSpPr>
        <p:spPr>
          <a:xfrm>
            <a:off x="1295400" y="-1"/>
            <a:ext cx="7239000" cy="1143002"/>
          </a:xfrm>
          <a:prstGeom prst="rect">
            <a:avLst/>
          </a:prstGeom>
        </p:spPr>
        <p:txBody>
          <a:bodyPr lIns="46037" tIns="46037" rIns="46037" bIns="46037" anchor="b">
            <a:normAutofit fontScale="100000" lnSpcReduction="0"/>
          </a:bodyPr>
          <a:lstStyle>
            <a:lvl1pPr defTabSz="914400">
              <a:lnSpc>
                <a:spcPct val="100000"/>
              </a:lnSpc>
              <a:defRPr sz="2800">
                <a:uFillTx/>
              </a:defRPr>
            </a:lvl1pPr>
          </a:lstStyle>
          <a:p>
            <a:pPr lvl="0">
              <a:defRPr sz="1800"/>
            </a:pPr>
            <a:r>
              <a:rPr sz="2800"/>
              <a:t>eLIGO laser</a:t>
            </a:r>
          </a:p>
        </p:txBody>
      </p:sp>
      <p:sp>
        <p:nvSpPr>
          <p:cNvPr id="295" name="Shape 295"/>
          <p:cNvSpPr/>
          <p:nvPr/>
        </p:nvSpPr>
        <p:spPr>
          <a:xfrm>
            <a:off x="2016125" y="6234112"/>
            <a:ext cx="7905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2W</a:t>
            </a:r>
          </a:p>
        </p:txBody>
      </p:sp>
      <p:sp>
        <p:nvSpPr>
          <p:cNvPr id="296" name="Shape 296"/>
          <p:cNvSpPr/>
          <p:nvPr/>
        </p:nvSpPr>
        <p:spPr>
          <a:xfrm flipV="1">
            <a:off x="2411412" y="5356225"/>
            <a:ext cx="1" cy="803275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3344862" y="6259512"/>
            <a:ext cx="7889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35W</a:t>
            </a:r>
          </a:p>
        </p:txBody>
      </p:sp>
      <p:sp>
        <p:nvSpPr>
          <p:cNvPr id="298" name="Shape 298"/>
          <p:cNvSpPr/>
          <p:nvPr/>
        </p:nvSpPr>
        <p:spPr>
          <a:xfrm flipV="1">
            <a:off x="3738562" y="5383212"/>
            <a:ext cx="1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4789487" y="6243637"/>
            <a:ext cx="7905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180W</a:t>
            </a:r>
          </a:p>
        </p:txBody>
      </p:sp>
      <p:sp>
        <p:nvSpPr>
          <p:cNvPr id="300" name="Shape 300"/>
          <p:cNvSpPr/>
          <p:nvPr/>
        </p:nvSpPr>
        <p:spPr>
          <a:xfrm flipV="1">
            <a:off x="518477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6705600" y="6243637"/>
            <a:ext cx="174466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165W in TEM</a:t>
            </a:r>
            <a:r>
              <a:rPr baseline="-250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00</a:t>
            </a: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302" name="Shape 302"/>
          <p:cNvSpPr/>
          <p:nvPr/>
        </p:nvSpPr>
        <p:spPr>
          <a:xfrm flipV="1">
            <a:off x="748982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05" name="Group 305"/>
          <p:cNvGrpSpPr/>
          <p:nvPr/>
        </p:nvGrpSpPr>
        <p:grpSpPr>
          <a:xfrm>
            <a:off x="603249" y="3389312"/>
            <a:ext cx="2951164" cy="2190751"/>
            <a:chOff x="0" y="0"/>
            <a:chExt cx="2951162" cy="2190750"/>
          </a:xfrm>
        </p:grpSpPr>
        <p:sp>
          <p:nvSpPr>
            <p:cNvPr id="303" name="Shape 303"/>
            <p:cNvSpPr/>
            <p:nvPr/>
          </p:nvSpPr>
          <p:spPr>
            <a:xfrm>
              <a:off x="-1" y="468312"/>
              <a:ext cx="2951164" cy="1722438"/>
            </a:xfrm>
            <a:prstGeom prst="rect">
              <a:avLst/>
            </a:prstGeom>
            <a:solidFill>
              <a:srgbClr val="D49FFF">
                <a:alpha val="14901"/>
              </a:srgbClr>
            </a:solidFill>
            <a:ln w="25400" cap="flat">
              <a:solidFill>
                <a:srgbClr val="9B74B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-1" y="-1"/>
              <a:ext cx="295116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7200C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200CF"/>
                  </a:solidFill>
                </a:rPr>
                <a:t>eLIGO laser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8899455" y="6550024"/>
            <a:ext cx="168345" cy="23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 anchor="b">
            <a:spAutoFit/>
          </a:bodyPr>
          <a:lstStyle>
            <a:lvl1pPr algn="r" defTabSz="914400">
              <a:defRPr i="1"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900">
                <a:solidFill>
                  <a:srgbClr val="114FFB"/>
                </a:solidFill>
              </a:rPr>
              <a:t>4</a:t>
            </a:r>
          </a:p>
        </p:txBody>
      </p:sp>
      <p:pic>
        <p:nvPicPr>
          <p:cNvPr id="30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0489" y="1876970"/>
            <a:ext cx="3618087" cy="227705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5485720" y="2273299"/>
            <a:ext cx="71256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808nm</a:t>
            </a:r>
          </a:p>
        </p:txBody>
      </p:sp>
      <p:pic>
        <p:nvPicPr>
          <p:cNvPr id="30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4613" y="1876970"/>
            <a:ext cx="5271652" cy="3953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-9526" y="44450"/>
            <a:ext cx="9144002" cy="5111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800">
                <a:solidFill>
                  <a:srgbClr val="FFCC00"/>
                </a:solidFill>
              </a:rPr>
              <a:t>eLIGO Laser System</a:t>
            </a:r>
          </a:p>
        </p:txBody>
      </p:sp>
      <p:pic>
        <p:nvPicPr>
          <p:cNvPr id="312" name="Amplifi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741362"/>
            <a:ext cx="4824413" cy="3125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144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" y="4005262"/>
            <a:ext cx="2592388" cy="194468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364162" y="836612"/>
            <a:ext cx="3313620" cy="2760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4 stage Nd:YVO</a:t>
            </a:r>
            <a:r>
              <a:rPr baseline="-25000" sz="2000">
                <a:latin typeface="Arial"/>
                <a:ea typeface="Arial"/>
                <a:cs typeface="Arial"/>
                <a:sym typeface="Arial"/>
              </a:rPr>
              <a:t>4</a:t>
            </a:r>
            <a:endParaRPr baseline="-25000"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water cooled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fiber coupled pump diodes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pump power 4 x 32 W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seed power 1.7 W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output power 35 W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pump light pickups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laser pickups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temperature monitoring</a:t>
            </a:r>
          </a:p>
        </p:txBody>
      </p:sp>
      <p:sp>
        <p:nvSpPr>
          <p:cNvPr id="315" name="Shape 315"/>
          <p:cNvSpPr/>
          <p:nvPr/>
        </p:nvSpPr>
        <p:spPr>
          <a:xfrm>
            <a:off x="7667625" y="50800"/>
            <a:ext cx="128970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4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CC00"/>
                </a:solidFill>
              </a:rPr>
              <a:t>Amplifier</a:t>
            </a:r>
          </a:p>
        </p:txBody>
      </p:sp>
      <p:pic>
        <p:nvPicPr>
          <p:cNvPr id="316" name="IMG_144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2137" y="4005262"/>
            <a:ext cx="2590801" cy="194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108878" y="3151233"/>
            <a:ext cx="1195750" cy="1"/>
          </a:xfrm>
          <a:prstGeom prst="line">
            <a:avLst/>
          </a:prstGeom>
          <a:ln w="101600">
            <a:solidFill>
              <a:srgbClr val="C82506"/>
            </a:solidFill>
            <a:miter lim="400000"/>
            <a:headEnd type="triangle" len="sm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8" name="Shape 318"/>
          <p:cNvSpPr/>
          <p:nvPr/>
        </p:nvSpPr>
        <p:spPr>
          <a:xfrm flipH="1">
            <a:off x="1342727" y="2407884"/>
            <a:ext cx="1" cy="794150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1315378" y="2452733"/>
            <a:ext cx="974989" cy="1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2295227" y="2407884"/>
            <a:ext cx="1" cy="794150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2248562" y="3151233"/>
            <a:ext cx="1195750" cy="1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3378845" y="2404908"/>
            <a:ext cx="1" cy="794150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3367601" y="2452733"/>
            <a:ext cx="919327" cy="1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4312046" y="2404908"/>
            <a:ext cx="1" cy="794150"/>
          </a:xfrm>
          <a:prstGeom prst="line">
            <a:avLst/>
          </a:prstGeom>
          <a:ln w="1016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4299346" y="3151233"/>
            <a:ext cx="1195750" cy="1"/>
          </a:xfrm>
          <a:prstGeom prst="line">
            <a:avLst/>
          </a:prstGeom>
          <a:ln w="101600">
            <a:solidFill>
              <a:srgbClr val="C82506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6" name="Shape 326"/>
          <p:cNvSpPr/>
          <p:nvPr/>
        </p:nvSpPr>
        <p:spPr>
          <a:xfrm flipV="1">
            <a:off x="1341753" y="982302"/>
            <a:ext cx="1" cy="1825475"/>
          </a:xfrm>
          <a:prstGeom prst="line">
            <a:avLst/>
          </a:prstGeom>
          <a:ln w="635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7" name="Shape 327"/>
          <p:cNvSpPr/>
          <p:nvPr/>
        </p:nvSpPr>
        <p:spPr>
          <a:xfrm flipV="1">
            <a:off x="2295227" y="964504"/>
            <a:ext cx="1" cy="1825475"/>
          </a:xfrm>
          <a:prstGeom prst="line">
            <a:avLst/>
          </a:prstGeom>
          <a:ln w="635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8" name="Shape 328"/>
          <p:cNvSpPr/>
          <p:nvPr/>
        </p:nvSpPr>
        <p:spPr>
          <a:xfrm flipV="1">
            <a:off x="3387882" y="995002"/>
            <a:ext cx="1" cy="1825475"/>
          </a:xfrm>
          <a:prstGeom prst="line">
            <a:avLst/>
          </a:prstGeom>
          <a:ln w="635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9" name="Shape 329"/>
          <p:cNvSpPr/>
          <p:nvPr/>
        </p:nvSpPr>
        <p:spPr>
          <a:xfrm flipV="1">
            <a:off x="4324746" y="995002"/>
            <a:ext cx="1" cy="1825475"/>
          </a:xfrm>
          <a:prstGeom prst="line">
            <a:avLst/>
          </a:prstGeom>
          <a:ln w="635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2324124" y="836612"/>
            <a:ext cx="104462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DCBD23"/>
                </a:solidFill>
              </a:rPr>
              <a:t>Pump</a:t>
            </a:r>
            <a:endParaRPr sz="2800">
              <a:solidFill>
                <a:srgbClr val="DCBD23"/>
              </a:solidFill>
            </a:endParaRPr>
          </a:p>
          <a:p>
            <a:pPr lvl="0">
              <a:defRPr sz="1800"/>
            </a:pPr>
            <a:r>
              <a:rPr sz="2800">
                <a:solidFill>
                  <a:srgbClr val="DCBD23"/>
                </a:solidFill>
              </a:rPr>
              <a:t>power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-9526" y="44450"/>
            <a:ext cx="9144002" cy="5111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800">
                <a:solidFill>
                  <a:srgbClr val="FFCC00"/>
                </a:solidFill>
              </a:rPr>
              <a:t>eLIGO Laser System</a:t>
            </a:r>
          </a:p>
        </p:txBody>
      </p:sp>
      <p:pic>
        <p:nvPicPr>
          <p:cNvPr id="333" name="DB inside core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698500"/>
            <a:ext cx="4897438" cy="3255963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5364162" y="836612"/>
            <a:ext cx="2917613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4 pump diodes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water cooled heat sink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temperature interlocks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diode power supplies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peltier driver boards 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  with power supply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14400">
              <a:buSzPct val="100000"/>
              <a:buFont typeface="Arial"/>
              <a:buChar char="•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Beckhoff interface </a:t>
            </a:r>
          </a:p>
        </p:txBody>
      </p:sp>
      <p:sp>
        <p:nvSpPr>
          <p:cNvPr id="335" name="Shape 335"/>
          <p:cNvSpPr/>
          <p:nvPr/>
        </p:nvSpPr>
        <p:spPr>
          <a:xfrm>
            <a:off x="7443787" y="50800"/>
            <a:ext cx="151041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4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CC00"/>
                </a:solidFill>
              </a:rPr>
              <a:t>Diode Box</a:t>
            </a:r>
          </a:p>
        </p:txBody>
      </p:sp>
      <p:pic>
        <p:nvPicPr>
          <p:cNvPr id="336" name="IMG_324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4100512"/>
            <a:ext cx="2376488" cy="178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G_175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3212" y="4100512"/>
            <a:ext cx="2368551" cy="1776413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5708786" y="3313186"/>
            <a:ext cx="2538587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/>
              <a:t>Pump diodes</a:t>
            </a:r>
            <a:endParaRPr sz="2800"/>
          </a:p>
          <a:p>
            <a:pPr lvl="0" algn="l">
              <a:defRPr sz="1800"/>
            </a:pPr>
            <a:r>
              <a:rPr sz="2800"/>
              <a:t>located in different room.</a:t>
            </a:r>
            <a:endParaRPr sz="2800"/>
          </a:p>
          <a:p>
            <a:pPr lvl="0" algn="l">
              <a:defRPr sz="1800"/>
            </a:pPr>
            <a:r>
              <a:rPr sz="2800"/>
              <a:t>Fiber coupled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550987"/>
            <a:ext cx="8434388" cy="418147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>
            <p:ph type="title" idx="4294967295"/>
          </p:nvPr>
        </p:nvSpPr>
        <p:spPr>
          <a:xfrm>
            <a:off x="1295400" y="-1"/>
            <a:ext cx="7239000" cy="1143002"/>
          </a:xfrm>
          <a:prstGeom prst="rect">
            <a:avLst/>
          </a:prstGeom>
        </p:spPr>
        <p:txBody>
          <a:bodyPr lIns="46037" tIns="46037" rIns="46037" bIns="46037" anchor="b">
            <a:normAutofit fontScale="100000" lnSpcReduction="0"/>
          </a:bodyPr>
          <a:lstStyle>
            <a:lvl1pPr defTabSz="914400">
              <a:lnSpc>
                <a:spcPct val="100000"/>
              </a:lnSpc>
              <a:defRPr sz="2800">
                <a:uFillTx/>
              </a:defRPr>
            </a:lvl1pPr>
          </a:lstStyle>
          <a:p>
            <a:pPr lvl="0">
              <a:defRPr sz="1800"/>
            </a:pPr>
            <a:r>
              <a:rPr sz="2800"/>
              <a:t>advanced LIGO laser - layout</a:t>
            </a:r>
          </a:p>
        </p:txBody>
      </p:sp>
      <p:sp>
        <p:nvSpPr>
          <p:cNvPr id="342" name="Shape 342"/>
          <p:cNvSpPr/>
          <p:nvPr/>
        </p:nvSpPr>
        <p:spPr>
          <a:xfrm>
            <a:off x="2016125" y="6234112"/>
            <a:ext cx="7905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2W</a:t>
            </a:r>
          </a:p>
        </p:txBody>
      </p:sp>
      <p:sp>
        <p:nvSpPr>
          <p:cNvPr id="343" name="Shape 343"/>
          <p:cNvSpPr/>
          <p:nvPr/>
        </p:nvSpPr>
        <p:spPr>
          <a:xfrm flipV="1">
            <a:off x="2411412" y="5356225"/>
            <a:ext cx="1" cy="803275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3344862" y="6259512"/>
            <a:ext cx="7889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35W</a:t>
            </a:r>
          </a:p>
        </p:txBody>
      </p:sp>
      <p:sp>
        <p:nvSpPr>
          <p:cNvPr id="345" name="Shape 345"/>
          <p:cNvSpPr/>
          <p:nvPr/>
        </p:nvSpPr>
        <p:spPr>
          <a:xfrm flipV="1">
            <a:off x="3738562" y="5383212"/>
            <a:ext cx="1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4789487" y="6243637"/>
            <a:ext cx="7905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180W</a:t>
            </a:r>
          </a:p>
        </p:txBody>
      </p:sp>
      <p:sp>
        <p:nvSpPr>
          <p:cNvPr id="347" name="Shape 347"/>
          <p:cNvSpPr/>
          <p:nvPr/>
        </p:nvSpPr>
        <p:spPr>
          <a:xfrm flipV="1">
            <a:off x="518477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6705600" y="6243637"/>
            <a:ext cx="174466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165W in TEM</a:t>
            </a:r>
            <a:r>
              <a:rPr baseline="-250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00</a:t>
            </a:r>
            <a:r>
              <a:rPr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349" name="Shape 349"/>
          <p:cNvSpPr/>
          <p:nvPr/>
        </p:nvSpPr>
        <p:spPr>
          <a:xfrm flipV="1">
            <a:off x="7489825" y="5367337"/>
            <a:ext cx="0" cy="801688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52" name="Group 352"/>
          <p:cNvGrpSpPr/>
          <p:nvPr/>
        </p:nvGrpSpPr>
        <p:grpSpPr>
          <a:xfrm>
            <a:off x="603249" y="3389312"/>
            <a:ext cx="2951164" cy="2190751"/>
            <a:chOff x="0" y="0"/>
            <a:chExt cx="2951162" cy="2190750"/>
          </a:xfrm>
        </p:grpSpPr>
        <p:sp>
          <p:nvSpPr>
            <p:cNvPr id="350" name="Shape 350"/>
            <p:cNvSpPr/>
            <p:nvPr/>
          </p:nvSpPr>
          <p:spPr>
            <a:xfrm>
              <a:off x="-1" y="468312"/>
              <a:ext cx="2951164" cy="1722438"/>
            </a:xfrm>
            <a:prstGeom prst="rect">
              <a:avLst/>
            </a:prstGeom>
            <a:solidFill>
              <a:srgbClr val="D49FFF">
                <a:alpha val="14901"/>
              </a:srgbClr>
            </a:solidFill>
            <a:ln w="25400" cap="flat">
              <a:solidFill>
                <a:srgbClr val="9B74B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914400">
                <a:defRPr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-1" y="-1"/>
              <a:ext cx="295116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7200C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7200CF"/>
                  </a:solidFill>
                </a:rPr>
                <a:t>eLIGO laser</a:t>
              </a:r>
            </a:p>
          </p:txBody>
        </p:sp>
      </p:grpSp>
      <p:sp>
        <p:nvSpPr>
          <p:cNvPr id="353" name="Shape 353"/>
          <p:cNvSpPr/>
          <p:nvPr/>
        </p:nvSpPr>
        <p:spPr>
          <a:xfrm>
            <a:off x="8899455" y="6550024"/>
            <a:ext cx="168345" cy="23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 anchor="b">
            <a:spAutoFit/>
          </a:bodyPr>
          <a:lstStyle>
            <a:lvl1pPr algn="r" defTabSz="914400">
              <a:defRPr i="1"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900">
                <a:solidFill>
                  <a:srgbClr val="114FFB"/>
                </a:solidFill>
              </a:rPr>
              <a:t>4</a:t>
            </a:r>
          </a:p>
        </p:txBody>
      </p:sp>
      <p:sp>
        <p:nvSpPr>
          <p:cNvPr id="354" name="Shape 354"/>
          <p:cNvSpPr/>
          <p:nvPr/>
        </p:nvSpPr>
        <p:spPr>
          <a:xfrm>
            <a:off x="381272" y="1377950"/>
            <a:ext cx="3150767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000"/>
              <a:t>EOM: 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Phase modulation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Phase correction</a:t>
            </a:r>
            <a:endParaRPr sz="2000"/>
          </a:p>
          <a:p>
            <a:pPr lvl="0" algn="l">
              <a:defRPr sz="1800"/>
            </a:pPr>
            <a:r>
              <a:rPr sz="2000"/>
              <a:t>AOM: 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Power stabilization</a:t>
            </a:r>
            <a:endParaRPr sz="2000"/>
          </a:p>
          <a:p>
            <a:pPr lvl="0" algn="l">
              <a:defRPr sz="1800"/>
            </a:pPr>
            <a:r>
              <a:rPr sz="2000"/>
              <a:t>FI: </a:t>
            </a:r>
            <a:endParaRPr sz="20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000"/>
              <a:t>Suppress back reflection</a:t>
            </a:r>
          </a:p>
        </p:txBody>
      </p:sp>
      <p:pic>
        <p:nvPicPr>
          <p:cNvPr id="35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0489" y="1876970"/>
            <a:ext cx="3618087" cy="2277055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5485720" y="2273299"/>
            <a:ext cx="71256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pPr lvl="0">
              <a:defRPr sz="1800"/>
            </a:pPr>
            <a:r>
              <a:rPr sz="1700"/>
              <a:t>808nm</a:t>
            </a:r>
          </a:p>
        </p:txBody>
      </p:sp>
      <p:pic>
        <p:nvPicPr>
          <p:cNvPr id="357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0512" y="472121"/>
            <a:ext cx="4037013" cy="59137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9969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60" name="Shape 360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73535"/>
            <a:ext cx="9144000" cy="3755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74" name="Shape 74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41580" y="1122266"/>
            <a:ext cx="9060841" cy="5693683"/>
            <a:chOff x="0" y="0"/>
            <a:chExt cx="9060839" cy="5693682"/>
          </a:xfrm>
        </p:grpSpPr>
        <p:pic>
          <p:nvPicPr>
            <p:cNvPr id="75" name="image11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438444" y="0"/>
              <a:ext cx="7622396" cy="5693683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76" name="Shape 76"/>
            <p:cNvSpPr/>
            <p:nvPr/>
          </p:nvSpPr>
          <p:spPr>
            <a:xfrm>
              <a:off x="662013" y="2394712"/>
              <a:ext cx="915353" cy="1"/>
            </a:xfrm>
            <a:prstGeom prst="line">
              <a:avLst/>
            </a:prstGeom>
            <a:solidFill>
              <a:srgbClr val="DDB3FF"/>
            </a:solidFill>
            <a:ln w="1905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817345" y="2278212"/>
              <a:ext cx="462301" cy="24224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9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900">
                  <a:uFill>
                    <a:solidFill/>
                  </a:uFill>
                </a:rPr>
                <a:t>EOM</a:t>
              </a: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2264343"/>
              <a:ext cx="686052" cy="33753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Laser</a:t>
              </a:r>
            </a:p>
          </p:txBody>
        </p:sp>
      </p:grpSp>
      <p:pic>
        <p:nvPicPr>
          <p:cNvPr id="8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0377" y="835024"/>
            <a:ext cx="1819624" cy="2835276"/>
          </a:xfrm>
          <a:prstGeom prst="rect">
            <a:avLst/>
          </a:prstGeom>
        </p:spPr>
      </p:pic>
      <p:pic>
        <p:nvPicPr>
          <p:cNvPr id="8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2895599"/>
            <a:ext cx="3046165" cy="1752602"/>
          </a:xfrm>
          <a:prstGeom prst="rect">
            <a:avLst/>
          </a:prstGeom>
        </p:spPr>
      </p:pic>
      <p:sp>
        <p:nvSpPr>
          <p:cNvPr id="84" name="Shape 84"/>
          <p:cNvSpPr/>
          <p:nvPr/>
        </p:nvSpPr>
        <p:spPr>
          <a:xfrm>
            <a:off x="7035800" y="1129671"/>
            <a:ext cx="1676400" cy="1003301"/>
          </a:xfrm>
          <a:prstGeom prst="roundRect">
            <a:avLst>
              <a:gd name="adj" fmla="val 18987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/>
          <a:lstStyle>
            <a:lvl1pPr defTabSz="1295400">
              <a:buClr>
                <a:srgbClr val="126BFC"/>
              </a:buClr>
              <a:def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4km long Cavities</a:t>
            </a:r>
          </a:p>
        </p:txBody>
      </p:sp>
      <p:sp>
        <p:nvSpPr>
          <p:cNvPr id="85" name="Shape 85"/>
          <p:cNvSpPr/>
          <p:nvPr/>
        </p:nvSpPr>
        <p:spPr>
          <a:xfrm flipV="1">
            <a:off x="6186818" y="1574171"/>
            <a:ext cx="836282" cy="8096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" name="Shape 86"/>
          <p:cNvSpPr/>
          <p:nvPr/>
        </p:nvSpPr>
        <p:spPr>
          <a:xfrm flipV="1">
            <a:off x="7526198" y="2115922"/>
            <a:ext cx="203935" cy="83402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64" name="Shape 364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141" y="1270000"/>
            <a:ext cx="4174159" cy="5134215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5418770" y="1549400"/>
            <a:ext cx="3283174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/>
              <a:t>eLIGO Laser =</a:t>
            </a:r>
            <a:endParaRPr sz="2800"/>
          </a:p>
          <a:p>
            <a:pPr lvl="0" algn="l">
              <a:defRPr sz="1800"/>
            </a:pPr>
            <a:r>
              <a:rPr sz="2800"/>
              <a:t>aLIGO front end</a:t>
            </a:r>
            <a:endParaRPr sz="2800"/>
          </a:p>
          <a:p>
            <a:pPr lvl="0" algn="l">
              <a:defRPr sz="1800"/>
            </a:pPr>
            <a:endParaRPr sz="2800"/>
          </a:p>
          <a:p>
            <a:pPr lvl="0" algn="l">
              <a:defRPr sz="1800"/>
            </a:pPr>
            <a:r>
              <a:rPr sz="2800"/>
              <a:t>Nd:YVO4 crystals </a:t>
            </a:r>
            <a:endParaRPr sz="2800"/>
          </a:p>
          <a:p>
            <a:pPr lvl="0" algn="l">
              <a:defRPr sz="1800"/>
            </a:pPr>
            <a:r>
              <a:rPr sz="2800"/>
              <a:t>pumped by 808nm diode lasers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69" name="Shape 36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7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638" y="1219200"/>
            <a:ext cx="6978724" cy="404448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>
            <a:off x="520700" y="5330572"/>
            <a:ext cx="764721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200"/>
              <a:t>Injection locked ring laser, forced to emit on the injected laser frequency</a:t>
            </a:r>
            <a:endParaRPr sz="22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200"/>
              <a:t>laser frequency identical to master laser</a:t>
            </a:r>
            <a:endParaRPr sz="22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200"/>
              <a:t>Pumped by four ~200W diode laser arrays, fiber coupled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74" name="Shape 374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847" y="1143000"/>
            <a:ext cx="4941315" cy="2863717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1005099" y="3806572"/>
            <a:ext cx="7647211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200"/>
              <a:t>Ring laser: 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‘Point’ design. Requires certain pump power to create thermal lens in Nd:YAG rods to stabilize laser resonator.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Water-cooled</a:t>
            </a:r>
            <a:endParaRPr sz="2200"/>
          </a:p>
          <a:p>
            <a:pPr lvl="0" algn="l">
              <a:defRPr sz="1800"/>
            </a:pPr>
            <a:endParaRPr sz="2200"/>
          </a:p>
          <a:p>
            <a:pPr lvl="0" algn="l">
              <a:defRPr sz="1800"/>
            </a:pPr>
            <a:r>
              <a:rPr sz="2200"/>
              <a:t>Laser system can only operate at full power</a:t>
            </a:r>
            <a:endParaRPr sz="2200"/>
          </a:p>
          <a:p>
            <a:pPr lvl="1" marL="457200" indent="-228600" algn="l">
              <a:buSzPct val="100000"/>
              <a:buChar char="•"/>
              <a:defRPr sz="1800"/>
            </a:pPr>
            <a:r>
              <a:rPr sz="2200"/>
              <a:t>Current low power operation (25W input at PRM) works w/o high power oscillator (slave laser)!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79" name="Shape 37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8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437" y="3552367"/>
            <a:ext cx="8823126" cy="324590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330200" y="1333500"/>
            <a:ext cx="8440012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600"/>
              <a:t>Auxiliary parts of PSL:</a:t>
            </a:r>
            <a:endParaRPr sz="2600"/>
          </a:p>
          <a:p>
            <a:pPr lvl="0" marL="212271" indent="-212271" algn="l">
              <a:buSzPct val="100000"/>
              <a:buChar char="•"/>
              <a:defRPr sz="1800"/>
            </a:pPr>
            <a:r>
              <a:rPr sz="2600"/>
              <a:t>Diagnostic Breadboard (see Paul for details)</a:t>
            </a:r>
            <a:endParaRPr sz="2600"/>
          </a:p>
          <a:p>
            <a:pPr lvl="0" marL="212271" indent="-212271" algn="l">
              <a:buSzPct val="100000"/>
              <a:buChar char="•"/>
              <a:defRPr sz="1800"/>
            </a:pPr>
            <a:r>
              <a:rPr sz="2600"/>
              <a:t>Pre-mode cleaner: Bow tie cavity to spatially filter laser field</a:t>
            </a:r>
            <a:endParaRPr sz="2600"/>
          </a:p>
          <a:p>
            <a:pPr lvl="0" marL="212271" indent="-212271" algn="l">
              <a:buSzPct val="100000"/>
              <a:buChar char="•"/>
              <a:defRPr sz="1800"/>
            </a:pPr>
            <a:r>
              <a:rPr sz="2600"/>
              <a:t>1st Stage intensity stabilization system (ISS)</a:t>
            </a:r>
            <a:endParaRPr sz="2600"/>
          </a:p>
          <a:p>
            <a:pPr lvl="1" marL="555171" indent="-212271" algn="l">
              <a:buSzPct val="100000"/>
              <a:buChar char="•"/>
              <a:defRPr sz="1800"/>
            </a:pPr>
            <a:r>
              <a:rPr sz="2600"/>
              <a:t>Sensor prior to Input Optics!! 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84" name="Shape 384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4246" y="4237566"/>
            <a:ext cx="2108201" cy="210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626" y="1240810"/>
            <a:ext cx="4034208" cy="3314257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533400" y="4643561"/>
            <a:ext cx="3396023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200"/>
              <a:t>DBB:</a:t>
            </a:r>
            <a:endParaRPr sz="2200"/>
          </a:p>
          <a:p>
            <a:pPr lvl="0" algn="l">
              <a:defRPr sz="1800"/>
            </a:pPr>
            <a:r>
              <a:rPr sz="2200"/>
              <a:t>Mode Analyzer Cavity</a:t>
            </a:r>
            <a:endParaRPr sz="2200"/>
          </a:p>
          <a:p>
            <a:pPr lvl="0" algn="l">
              <a:defRPr sz="1800"/>
            </a:pPr>
            <a:r>
              <a:rPr sz="2200"/>
              <a:t>Power monitor </a:t>
            </a:r>
            <a:endParaRPr sz="2200"/>
          </a:p>
          <a:p>
            <a:pPr lvl="0" algn="l">
              <a:defRPr sz="1800"/>
            </a:pPr>
            <a:r>
              <a:rPr sz="2200"/>
              <a:t>Pointing monitor (QPD1&amp;2)</a:t>
            </a:r>
            <a:endParaRPr sz="2200"/>
          </a:p>
          <a:p>
            <a:pPr lvl="1" marL="536330" indent="-193430" algn="l">
              <a:buSzPct val="100000"/>
              <a:buChar char="•"/>
              <a:defRPr sz="1800"/>
            </a:pPr>
            <a:r>
              <a:rPr sz="2200"/>
              <a:t>with respect to PMC</a:t>
            </a:r>
          </a:p>
        </p:txBody>
      </p:sp>
      <p:sp>
        <p:nvSpPr>
          <p:cNvPr id="388" name="Shape 388"/>
          <p:cNvSpPr/>
          <p:nvPr/>
        </p:nvSpPr>
        <p:spPr>
          <a:xfrm>
            <a:off x="5031295" y="1894638"/>
            <a:ext cx="4107613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200"/>
              <a:t>ISS: 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PDA: Creates error signal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PDB: Out of loop signal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QPD to maintain alignment</a:t>
            </a:r>
            <a:endParaRPr sz="2200"/>
          </a:p>
          <a:p>
            <a:pPr lvl="1" marL="457200" indent="-228600" algn="l">
              <a:buSzPct val="100000"/>
              <a:buChar char="•"/>
              <a:defRPr sz="1800"/>
            </a:pPr>
            <a:r>
              <a:rPr sz="2200"/>
              <a:t>PD sensitivity depends on position on active element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391" name="Shape 391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3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381" y="3314645"/>
            <a:ext cx="8243238" cy="3284289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550735" y="1267401"/>
            <a:ext cx="826605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200"/>
              <a:t>High power laser beam: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Fairly bad spatial mode quality (thermal distortions …)</a:t>
            </a:r>
            <a:endParaRPr sz="22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200"/>
              <a:t>incl. beam jitter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Pre-Mode Cleaner (PMC) filters spatial distortions</a:t>
            </a:r>
            <a:endParaRPr sz="22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200"/>
              <a:t>Locked to laser frequency via PDH signal</a:t>
            </a:r>
          </a:p>
        </p:txBody>
      </p:sp>
      <p:sp>
        <p:nvSpPr>
          <p:cNvPr id="394" name="Shape 394"/>
          <p:cNvSpPr/>
          <p:nvPr/>
        </p:nvSpPr>
        <p:spPr>
          <a:xfrm>
            <a:off x="812800" y="3071587"/>
            <a:ext cx="131075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To Ref.Cav. </a:t>
            </a:r>
          </a:p>
        </p:txBody>
      </p:sp>
      <p:sp>
        <p:nvSpPr>
          <p:cNvPr id="395" name="Shape 395"/>
          <p:cNvSpPr/>
          <p:nvPr/>
        </p:nvSpPr>
        <p:spPr>
          <a:xfrm flipV="1">
            <a:off x="2082800" y="3047999"/>
            <a:ext cx="0" cy="762001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6" name="Shape 396"/>
          <p:cNvSpPr/>
          <p:nvPr/>
        </p:nvSpPr>
        <p:spPr>
          <a:xfrm>
            <a:off x="7919719" y="5039359"/>
            <a:ext cx="926487" cy="1"/>
          </a:xfrm>
          <a:prstGeom prst="line">
            <a:avLst/>
          </a:prstGeom>
          <a:ln w="889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7" name="Shape 397"/>
          <p:cNvSpPr/>
          <p:nvPr/>
        </p:nvSpPr>
        <p:spPr>
          <a:xfrm>
            <a:off x="7881415" y="5159467"/>
            <a:ext cx="78353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To IO </a:t>
            </a:r>
          </a:p>
        </p:txBody>
      </p:sp>
      <p:sp>
        <p:nvSpPr>
          <p:cNvPr id="398" name="Shape 398"/>
          <p:cNvSpPr/>
          <p:nvPr/>
        </p:nvSpPr>
        <p:spPr>
          <a:xfrm>
            <a:off x="6903719" y="2959041"/>
            <a:ext cx="143068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To ISS in PSL</a:t>
            </a:r>
          </a:p>
        </p:txBody>
      </p:sp>
      <p:sp>
        <p:nvSpPr>
          <p:cNvPr id="399" name="Shape 399"/>
          <p:cNvSpPr/>
          <p:nvPr/>
        </p:nvSpPr>
        <p:spPr>
          <a:xfrm flipV="1">
            <a:off x="8357562" y="2984441"/>
            <a:ext cx="1" cy="762001"/>
          </a:xfrm>
          <a:prstGeom prst="line">
            <a:avLst/>
          </a:prstGeom>
          <a:ln w="254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402" name="Shape 402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4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346" y="3389087"/>
            <a:ext cx="5937378" cy="340982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550735" y="1267401"/>
            <a:ext cx="826605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200"/>
              <a:t>Reference Cavity: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Glass cavity in thermally isolated vacuum tank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1st Frequency stabilization system</a:t>
            </a:r>
            <a:endParaRPr sz="22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200"/>
              <a:t>Offset lock: </a:t>
            </a:r>
            <a:endParaRPr sz="22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200"/>
              <a:t>SB generated in AOM, locked to cavity</a:t>
            </a:r>
            <a:endParaRPr sz="22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200"/>
              <a:t>Sideband frequency tunable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407" name="Shape 407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408" name="Shape 408"/>
          <p:cNvSpPr/>
          <p:nvPr/>
        </p:nvSpPr>
        <p:spPr>
          <a:xfrm>
            <a:off x="792480" y="1366519"/>
            <a:ext cx="5984206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800"/>
              <a:t>Sensors external to PSL:</a:t>
            </a:r>
            <a:endParaRPr sz="28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800"/>
              <a:t>Frequency: 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/>
              <a:t>Input Mode Cleaner (IMC)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/>
              <a:t>Common Arm Cavities (CARM)</a:t>
            </a:r>
            <a:endParaRPr sz="2800"/>
          </a:p>
          <a:p>
            <a:pPr lvl="0" marL="228600" indent="-228600" algn="l">
              <a:buSzPct val="100000"/>
              <a:buChar char="•"/>
              <a:defRPr sz="1800"/>
            </a:pPr>
            <a:r>
              <a:rPr sz="2800"/>
              <a:t>Intensity:</a:t>
            </a:r>
            <a:endParaRPr sz="2800"/>
          </a:p>
          <a:p>
            <a:pPr lvl="1" marL="571500" indent="-228600" algn="l">
              <a:buSzPct val="100000"/>
              <a:buChar char="•"/>
              <a:defRPr sz="1800"/>
            </a:pPr>
            <a:r>
              <a:rPr sz="2800"/>
              <a:t>2nd ISS uses signal in HAM2 after IO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411" name="Shape 411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pic>
        <p:nvPicPr>
          <p:cNvPr id="41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712" y="1485900"/>
            <a:ext cx="3348038" cy="206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2800" y="1539875"/>
            <a:ext cx="2767013" cy="244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5054599" y="1865312"/>
            <a:ext cx="1600201" cy="381001"/>
          </a:xfrm>
          <a:prstGeom prst="line">
            <a:avLst/>
          </a:prstGeom>
          <a:ln w="28575">
            <a:solidFill>
              <a:srgbClr val="FF0000"/>
            </a:solidFill>
            <a:round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4521200" y="4151312"/>
            <a:ext cx="4419600" cy="2314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048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four photodiodes per detector</a:t>
            </a:r>
            <a:endParaRPr sz="1600">
              <a:solidFill>
                <a:srgbClr val="114FF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7620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In-loop</a:t>
            </a:r>
            <a:endParaRPr sz="1600">
              <a:solidFill>
                <a:srgbClr val="114FF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7620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Out of loop</a:t>
            </a:r>
            <a:endParaRPr sz="1600">
              <a:solidFill>
                <a:srgbClr val="114FF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048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each aligned to lowest pointing coupling</a:t>
            </a:r>
            <a:endParaRPr sz="1600">
              <a:solidFill>
                <a:srgbClr val="114FF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048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50mA photocurrent per photodiode</a:t>
            </a:r>
            <a:endParaRPr sz="1600">
              <a:solidFill>
                <a:srgbClr val="114FF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048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in dust-free environment with reduced pointing fluctuations</a:t>
            </a:r>
            <a:endParaRPr sz="1600">
              <a:solidFill>
                <a:srgbClr val="114FF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04800" indent="-304800" algn="l" defTabSz="914400">
              <a:spcBef>
                <a:spcPts val="300"/>
              </a:spcBef>
              <a:buClr>
                <a:srgbClr val="FF0000"/>
              </a:buClr>
              <a:buSzPct val="100000"/>
              <a:buFont typeface="Wingdings"/>
              <a:buChar char="▪"/>
              <a:defRPr sz="1800"/>
            </a:pPr>
            <a:r>
              <a:rPr sz="16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rPr>
              <a:t>installed in HAM 2</a:t>
            </a:r>
          </a:p>
        </p:txBody>
      </p:sp>
      <p:pic>
        <p:nvPicPr>
          <p:cNvPr id="416" name="image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712" y="3748087"/>
            <a:ext cx="3805238" cy="2906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419" name="Shape 419"/>
          <p:cNvSpPr/>
          <p:nvPr/>
        </p:nvSpPr>
        <p:spPr>
          <a:xfrm>
            <a:off x="4163032" y="248856"/>
            <a:ext cx="8179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PSL</a:t>
            </a:r>
          </a:p>
        </p:txBody>
      </p:sp>
      <p:sp>
        <p:nvSpPr>
          <p:cNvPr id="420" name="Shape 420"/>
          <p:cNvSpPr/>
          <p:nvPr/>
        </p:nvSpPr>
        <p:spPr>
          <a:xfrm>
            <a:off x="792480" y="1366519"/>
            <a:ext cx="8078381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000"/>
              <a:t>Sensors external to PSL:</a:t>
            </a:r>
            <a:endParaRPr sz="2000"/>
          </a:p>
          <a:p>
            <a:pPr lvl="0" marL="163285" indent="-163285" algn="l">
              <a:buSzPct val="100000"/>
              <a:buChar char="•"/>
              <a:defRPr sz="1800"/>
            </a:pPr>
            <a:r>
              <a:rPr sz="2000"/>
              <a:t>Frequency: </a:t>
            </a:r>
            <a:endParaRPr sz="2000"/>
          </a:p>
          <a:p>
            <a:pPr lvl="1" marL="506185" indent="-163285" algn="l">
              <a:buSzPct val="100000"/>
              <a:buChar char="•"/>
              <a:defRPr sz="1800"/>
            </a:pPr>
            <a:r>
              <a:rPr sz="2000"/>
              <a:t>Input Mode Cleaner (IMC)</a:t>
            </a:r>
            <a:endParaRPr sz="2000"/>
          </a:p>
          <a:p>
            <a:pPr lvl="1" marL="506185" indent="-163285" algn="l">
              <a:buSzPct val="100000"/>
              <a:buChar char="•"/>
              <a:defRPr sz="1800"/>
            </a:pPr>
            <a:r>
              <a:rPr sz="2000"/>
              <a:t>Common Arm Cavities (CARM)</a:t>
            </a:r>
            <a:endParaRPr sz="2000"/>
          </a:p>
          <a:p>
            <a:pPr lvl="0" marL="163285" indent="-163285" algn="l">
              <a:buSzPct val="100000"/>
              <a:buChar char="•"/>
              <a:defRPr sz="1800"/>
            </a:pPr>
            <a:r>
              <a:rPr sz="2000"/>
              <a:t>Intensity:</a:t>
            </a:r>
            <a:endParaRPr sz="2000"/>
          </a:p>
          <a:p>
            <a:pPr lvl="1" marL="506185" indent="-163285" algn="l">
              <a:buSzPct val="100000"/>
              <a:buChar char="•"/>
              <a:defRPr sz="1800"/>
            </a:pPr>
            <a:r>
              <a:rPr sz="2000"/>
              <a:t>2nd ISS uses signal in HAM2 after IO</a:t>
            </a:r>
            <a:endParaRPr sz="2000"/>
          </a:p>
          <a:p>
            <a:pPr lvl="0" algn="l">
              <a:defRPr sz="1800"/>
            </a:pPr>
            <a:endParaRPr sz="2000"/>
          </a:p>
          <a:p>
            <a:pPr lvl="0" algn="l">
              <a:defRPr sz="1800"/>
            </a:pPr>
            <a:r>
              <a:rPr sz="2000"/>
              <a:t>General issues with PSL: </a:t>
            </a:r>
            <a:endParaRPr sz="2000"/>
          </a:p>
          <a:p>
            <a:pPr lvl="0" marL="163285" indent="-163285" algn="l">
              <a:buSzPct val="100000"/>
              <a:buChar char="•"/>
              <a:defRPr sz="1800"/>
            </a:pPr>
            <a:r>
              <a:rPr sz="2000"/>
              <a:t>Beam pointing from PSL table (out of IO) might be higher than expected due </a:t>
            </a:r>
            <a:endParaRPr sz="2000"/>
          </a:p>
          <a:p>
            <a:pPr lvl="2" marL="620485" indent="-163285" algn="l">
              <a:buSzPct val="100000"/>
              <a:buChar char="•"/>
              <a:defRPr sz="1800"/>
            </a:pPr>
            <a:r>
              <a:rPr sz="2000"/>
              <a:t>Acoustic noise and water flow shakes IO periscope</a:t>
            </a:r>
            <a:endParaRPr sz="2000"/>
          </a:p>
          <a:p>
            <a:pPr lvl="0" marL="163285" indent="-163285" algn="l">
              <a:buSzPct val="100000"/>
              <a:buChar char="•"/>
              <a:defRPr sz="1800"/>
            </a:pPr>
            <a:r>
              <a:rPr sz="2000"/>
              <a:t>2nd ISS loop not yet 100% functional</a:t>
            </a:r>
            <a:endParaRPr sz="2000"/>
          </a:p>
          <a:p>
            <a:pPr lvl="2" marL="620485" indent="-163285" algn="l">
              <a:buSzPct val="100000"/>
              <a:buChar char="•"/>
              <a:defRPr sz="1800"/>
            </a:pPr>
            <a:r>
              <a:rPr sz="2000"/>
              <a:t>Sees also stray light from IOT2R</a:t>
            </a:r>
            <a:endParaRPr sz="2000"/>
          </a:p>
          <a:p>
            <a:pPr lvl="2" marL="620485" indent="-163285" algn="l">
              <a:buSzPct val="100000"/>
              <a:buChar char="•"/>
              <a:defRPr sz="1800"/>
            </a:pPr>
            <a:r>
              <a:rPr sz="2000"/>
              <a:t>Needed for high power operation only (not yet)</a:t>
            </a:r>
            <a:endParaRPr sz="2000"/>
          </a:p>
          <a:p>
            <a:pPr lvl="0" marL="163285" indent="-163285" algn="l">
              <a:buSzPct val="100000"/>
              <a:buChar char="•"/>
              <a:defRPr sz="1800"/>
            </a:pPr>
            <a:r>
              <a:rPr sz="2000"/>
              <a:t>…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89" name="Shape 89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41580" y="1122266"/>
            <a:ext cx="9060841" cy="5693683"/>
            <a:chOff x="0" y="0"/>
            <a:chExt cx="9060839" cy="5693682"/>
          </a:xfrm>
        </p:grpSpPr>
        <p:pic>
          <p:nvPicPr>
            <p:cNvPr id="90" name="image11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438444" y="0"/>
              <a:ext cx="7622396" cy="5693683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91" name="Shape 91"/>
            <p:cNvSpPr/>
            <p:nvPr/>
          </p:nvSpPr>
          <p:spPr>
            <a:xfrm>
              <a:off x="662013" y="2394712"/>
              <a:ext cx="915353" cy="1"/>
            </a:xfrm>
            <a:prstGeom prst="line">
              <a:avLst/>
            </a:prstGeom>
            <a:solidFill>
              <a:srgbClr val="DDB3FF"/>
            </a:solidFill>
            <a:ln w="1905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817345" y="2278212"/>
              <a:ext cx="462301" cy="24224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9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900">
                  <a:uFill>
                    <a:solidFill/>
                  </a:uFill>
                </a:rPr>
                <a:t>EOM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2264343"/>
              <a:ext cx="686052" cy="33753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Laser</a:t>
              </a:r>
            </a:p>
          </p:txBody>
        </p:sp>
      </p:grpSp>
      <p:pic>
        <p:nvPicPr>
          <p:cNvPr id="9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2755" y="2478499"/>
            <a:ext cx="2335158" cy="2100699"/>
          </a:xfrm>
          <a:prstGeom prst="rect">
            <a:avLst/>
          </a:prstGeom>
        </p:spPr>
      </p:pic>
      <p:sp>
        <p:nvSpPr>
          <p:cNvPr id="97" name="Shape 97"/>
          <p:cNvSpPr/>
          <p:nvPr/>
        </p:nvSpPr>
        <p:spPr>
          <a:xfrm>
            <a:off x="6515100" y="1739900"/>
            <a:ext cx="2187774" cy="1606600"/>
          </a:xfrm>
          <a:prstGeom prst="roundRect">
            <a:avLst>
              <a:gd name="adj" fmla="val 11857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/>
          <a:lstStyle/>
          <a:p>
            <a:pPr lvl="0" defTabSz="1295400">
              <a:buClr>
                <a:srgbClr val="126BFC"/>
              </a:buClr>
              <a:defRPr sz="1800"/>
            </a:pPr>
            <a:r>
              <a: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Short MI:</a:t>
            </a:r>
            <a:endParaRPr b="1" sz="22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295400">
              <a:buClr>
                <a:srgbClr val="126BFC"/>
              </a:buClr>
              <a:defRPr sz="1800"/>
            </a:pPr>
            <a:r>
              <a: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4 to 5m long</a:t>
            </a:r>
            <a:endParaRPr b="1" sz="2200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defTabSz="1295400">
              <a:buClr>
                <a:srgbClr val="126BFC"/>
              </a:buClr>
              <a:defRPr sz="1800"/>
            </a:pPr>
            <a:r>
              <a: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~4cm difference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00" name="Shape 100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41580" y="1122266"/>
            <a:ext cx="9060841" cy="5693683"/>
            <a:chOff x="0" y="0"/>
            <a:chExt cx="9060839" cy="5693682"/>
          </a:xfrm>
        </p:grpSpPr>
        <p:pic>
          <p:nvPicPr>
            <p:cNvPr id="101" name="image11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438444" y="0"/>
              <a:ext cx="7622396" cy="5693683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102" name="Shape 102"/>
            <p:cNvSpPr/>
            <p:nvPr/>
          </p:nvSpPr>
          <p:spPr>
            <a:xfrm>
              <a:off x="662013" y="2394712"/>
              <a:ext cx="915353" cy="1"/>
            </a:xfrm>
            <a:prstGeom prst="line">
              <a:avLst/>
            </a:prstGeom>
            <a:solidFill>
              <a:srgbClr val="DDB3FF"/>
            </a:solidFill>
            <a:ln w="1905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817345" y="2278212"/>
              <a:ext cx="462301" cy="24224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9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900">
                  <a:uFill>
                    <a:solidFill/>
                  </a:uFill>
                </a:rPr>
                <a:t>EOM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2264343"/>
              <a:ext cx="686052" cy="33753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000000"/>
                </a:buClr>
                <a:defRPr sz="14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Laser</a:t>
              </a:r>
            </a:p>
          </p:txBody>
        </p:sp>
      </p:grpSp>
      <p:pic>
        <p:nvPicPr>
          <p:cNvPr id="10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9706" y="2945655"/>
            <a:ext cx="2595018" cy="1550145"/>
          </a:xfrm>
          <a:prstGeom prst="rect">
            <a:avLst/>
          </a:prstGeom>
        </p:spPr>
      </p:pic>
      <p:pic>
        <p:nvPicPr>
          <p:cNvPr id="10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6900" y="3771900"/>
            <a:ext cx="1589931" cy="2175223"/>
          </a:xfrm>
          <a:prstGeom prst="rect">
            <a:avLst/>
          </a:prstGeom>
        </p:spPr>
      </p:pic>
      <p:sp>
        <p:nvSpPr>
          <p:cNvPr id="110" name="Shape 110"/>
          <p:cNvSpPr/>
          <p:nvPr/>
        </p:nvSpPr>
        <p:spPr>
          <a:xfrm>
            <a:off x="5321300" y="1261957"/>
            <a:ext cx="2628900" cy="1003301"/>
          </a:xfrm>
          <a:prstGeom prst="roundRect">
            <a:avLst>
              <a:gd name="adj" fmla="val 18987"/>
            </a:avLst>
          </a:prstGeom>
          <a:solidFill>
            <a:srgbClr val="FFFFFF"/>
          </a:solid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/>
          <a:lstStyle>
            <a:lvl1pPr defTabSz="1295400">
              <a:buClr>
                <a:srgbClr val="126BFC"/>
              </a:buClr>
              <a:def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~55m power recycling cavity </a:t>
            </a:r>
          </a:p>
        </p:txBody>
      </p:sp>
      <p:sp>
        <p:nvSpPr>
          <p:cNvPr id="111" name="Shape 111"/>
          <p:cNvSpPr/>
          <p:nvPr/>
        </p:nvSpPr>
        <p:spPr>
          <a:xfrm>
            <a:off x="6489700" y="2387600"/>
            <a:ext cx="2628900" cy="1003300"/>
          </a:xfrm>
          <a:prstGeom prst="roundRect">
            <a:avLst>
              <a:gd name="adj" fmla="val 18987"/>
            </a:avLst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300" tIns="114300" rIns="114300" bIns="114300"/>
          <a:lstStyle>
            <a:lvl1pPr defTabSz="1295400">
              <a:buClr>
                <a:srgbClr val="126BFC"/>
              </a:buClr>
              <a:def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~55m signal recycling cavity </a:t>
            </a:r>
          </a:p>
        </p:txBody>
      </p:sp>
      <p:sp>
        <p:nvSpPr>
          <p:cNvPr id="112" name="Shape 112"/>
          <p:cNvSpPr/>
          <p:nvPr/>
        </p:nvSpPr>
        <p:spPr>
          <a:xfrm flipV="1">
            <a:off x="5668763" y="3394274"/>
            <a:ext cx="905060" cy="667893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3" name="Shape 113"/>
          <p:cNvSpPr/>
          <p:nvPr/>
        </p:nvSpPr>
        <p:spPr>
          <a:xfrm flipV="1">
            <a:off x="4655571" y="2191015"/>
            <a:ext cx="777453" cy="1017155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16" name="Shape 116"/>
          <p:cNvSpPr/>
          <p:nvPr/>
        </p:nvSpPr>
        <p:spPr>
          <a:xfrm>
            <a:off x="59878" y="1127689"/>
            <a:ext cx="9024244" cy="51360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Why this design?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MI: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optimum geometry (∂l-meter)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Clr>
                <a:srgbClr val="FF2929"/>
              </a:buClr>
              <a:buSzPct val="125000"/>
              <a:buChar char="•"/>
              <a:defRPr sz="1800"/>
            </a:pP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u="sng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Arial"/>
                <a:ea typeface="Arial"/>
                <a:cs typeface="Arial"/>
                <a:sym typeface="Arial"/>
              </a:rPr>
              <a:t>equal arms = common mode rejection of noise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Cavities in arms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amplify phase shift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685800" indent="0" algn="l" defTabSz="1295400">
              <a:buSzPct val="125000"/>
              <a:buChar char="•"/>
              <a:defRPr sz="1800"/>
            </a:pPr>
            <a:r>
              <a:rPr b="1">
                <a:solidFill>
                  <a:srgbClr val="0061FF"/>
                </a:solidFill>
                <a:uFill>
                  <a:solidFill>
                    <a:srgbClr val="0061FF"/>
                  </a:solidFill>
                </a:uFill>
                <a:latin typeface="Arial"/>
                <a:ea typeface="Arial"/>
                <a:cs typeface="Arial"/>
                <a:sym typeface="Arial"/>
              </a:rPr>
              <a:t> Trade-off between gain and BW</a:t>
            </a:r>
            <a:endParaRPr b="1">
              <a:solidFill>
                <a:srgbClr val="0061FF"/>
              </a:solidFill>
              <a:uFill>
                <a:solidFill>
                  <a:srgbClr val="0061FF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685800" indent="0" algn="l" defTabSz="1295400">
              <a:buSzPct val="125000"/>
              <a:buChar char="•"/>
              <a:defRPr sz="1800"/>
            </a:pP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Power Recycling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builds up power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Clr>
                <a:srgbClr val="FF2F1F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u="sng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Arial"/>
                <a:ea typeface="Arial"/>
                <a:cs typeface="Arial"/>
                <a:sym typeface="Arial"/>
              </a:rPr>
              <a:t>cleans up mode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SzPct val="125000"/>
              <a:buChar char="•"/>
              <a:defRPr sz="1800"/>
            </a:pP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Signal Recycling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builds up signal 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Trade-off between gain and BW 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defRPr sz="1800"/>
            </a:pP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roup 129"/>
          <p:cNvGrpSpPr/>
          <p:nvPr/>
        </p:nvGrpSpPr>
        <p:grpSpPr>
          <a:xfrm>
            <a:off x="4127500" y="3407438"/>
            <a:ext cx="4770718" cy="3137453"/>
            <a:chOff x="0" y="0"/>
            <a:chExt cx="4770717" cy="3137452"/>
          </a:xfrm>
        </p:grpSpPr>
        <p:sp>
          <p:nvSpPr>
            <p:cNvPr id="117" name="Shape 117"/>
            <p:cNvSpPr/>
            <p:nvPr/>
          </p:nvSpPr>
          <p:spPr>
            <a:xfrm flipH="1">
              <a:off x="636798" y="435089"/>
              <a:ext cx="1" cy="243050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 flipH="1">
              <a:off x="433023" y="2685225"/>
              <a:ext cx="3450994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356607"/>
              <a:ext cx="540260" cy="361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2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000">
                  <a:uFill>
                    <a:solidFill/>
                  </a:uFill>
                </a:rPr>
                <a:t>∂l(f)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3425977" y="2776442"/>
              <a:ext cx="711524" cy="361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2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000">
                  <a:uFill>
                    <a:solidFill/>
                  </a:uFill>
                </a:rPr>
                <a:t>Log f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649534" y="1133501"/>
              <a:ext cx="296307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692446" y="352256"/>
              <a:ext cx="3055742" cy="135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019" y="21373"/>
                  </a:lnTo>
                  <a:lnTo>
                    <a:pt x="3735" y="21373"/>
                  </a:lnTo>
                  <a:lnTo>
                    <a:pt x="6763" y="21373"/>
                  </a:lnTo>
                  <a:lnTo>
                    <a:pt x="9387" y="20918"/>
                  </a:lnTo>
                  <a:lnTo>
                    <a:pt x="11002" y="19554"/>
                  </a:lnTo>
                  <a:lnTo>
                    <a:pt x="12112" y="18189"/>
                  </a:lnTo>
                  <a:lnTo>
                    <a:pt x="14131" y="15461"/>
                  </a:lnTo>
                  <a:lnTo>
                    <a:pt x="16553" y="10914"/>
                  </a:lnTo>
                  <a:lnTo>
                    <a:pt x="18168" y="8185"/>
                  </a:lnTo>
                  <a:lnTo>
                    <a:pt x="19985" y="3865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825500">
                <a:buClr>
                  <a:srgbClr val="126BFC"/>
                </a:buClr>
                <a:defRPr sz="5800"/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87742" y="738686"/>
              <a:ext cx="3055743" cy="135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019" y="21373"/>
                  </a:lnTo>
                  <a:lnTo>
                    <a:pt x="3735" y="21373"/>
                  </a:lnTo>
                  <a:lnTo>
                    <a:pt x="6763" y="21373"/>
                  </a:lnTo>
                  <a:lnTo>
                    <a:pt x="9387" y="20918"/>
                  </a:lnTo>
                  <a:lnTo>
                    <a:pt x="11002" y="19554"/>
                  </a:lnTo>
                  <a:lnTo>
                    <a:pt x="12112" y="18189"/>
                  </a:lnTo>
                  <a:lnTo>
                    <a:pt x="14131" y="15461"/>
                  </a:lnTo>
                  <a:lnTo>
                    <a:pt x="16553" y="10914"/>
                  </a:lnTo>
                  <a:lnTo>
                    <a:pt x="18168" y="8185"/>
                  </a:lnTo>
                  <a:lnTo>
                    <a:pt x="19985" y="3865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77BB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825500">
                <a:buClr>
                  <a:srgbClr val="126BFC"/>
                </a:buClr>
                <a:defRPr sz="5800"/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649609" y="491590"/>
              <a:ext cx="2527413" cy="192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160"/>
                  </a:moveTo>
                  <a:lnTo>
                    <a:pt x="1342" y="16160"/>
                  </a:lnTo>
                  <a:lnTo>
                    <a:pt x="2807" y="17120"/>
                  </a:lnTo>
                  <a:lnTo>
                    <a:pt x="4027" y="18560"/>
                  </a:lnTo>
                  <a:lnTo>
                    <a:pt x="5369" y="20640"/>
                  </a:lnTo>
                  <a:lnTo>
                    <a:pt x="6468" y="21600"/>
                  </a:lnTo>
                  <a:lnTo>
                    <a:pt x="7322" y="21600"/>
                  </a:lnTo>
                  <a:lnTo>
                    <a:pt x="8786" y="20160"/>
                  </a:lnTo>
                  <a:lnTo>
                    <a:pt x="10007" y="18080"/>
                  </a:lnTo>
                  <a:lnTo>
                    <a:pt x="11349" y="16160"/>
                  </a:lnTo>
                  <a:lnTo>
                    <a:pt x="12936" y="13600"/>
                  </a:lnTo>
                  <a:lnTo>
                    <a:pt x="14766" y="10720"/>
                  </a:lnTo>
                  <a:lnTo>
                    <a:pt x="17451" y="6400"/>
                  </a:lnTo>
                  <a:lnTo>
                    <a:pt x="19647" y="304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825500">
                <a:buClr>
                  <a:srgbClr val="126BFC"/>
                </a:buClr>
                <a:defRPr sz="5800"/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866046" y="662270"/>
              <a:ext cx="372105" cy="361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20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000">
                  <a:uFill>
                    <a:solidFill/>
                  </a:uFill>
                </a:rPr>
                <a:t>MI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3782584" y="0"/>
              <a:ext cx="988134" cy="361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2000">
                  <a:solidFill>
                    <a:srgbClr val="D95000"/>
                  </a:solidFill>
                  <a:uFill>
                    <a:solidFill>
                      <a:srgbClr val="D95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000">
                  <a:solidFill>
                    <a:srgbClr val="D95000"/>
                  </a:solidFill>
                  <a:uFill>
                    <a:solidFill>
                      <a:srgbClr val="D95000"/>
                    </a:solidFill>
                  </a:uFill>
                </a:rPr>
                <a:t>MI+Cav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3031161" y="1477373"/>
              <a:ext cx="1490732" cy="361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2000">
                  <a:solidFill>
                    <a:srgbClr val="77BB41"/>
                  </a:solidFill>
                  <a:uFill>
                    <a:solidFill>
                      <a:srgbClr val="77BB41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000">
                  <a:solidFill>
                    <a:srgbClr val="77BB41"/>
                  </a:solidFill>
                  <a:uFill>
                    <a:solidFill>
                      <a:srgbClr val="77BB41"/>
                    </a:solidFill>
                  </a:uFill>
                </a:rPr>
                <a:t>MI+Cav+PR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1757564" y="2279739"/>
              <a:ext cx="1993330" cy="361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 defTabSz="1295400">
                <a:buClr>
                  <a:srgbClr val="126BFC"/>
                </a:buClr>
                <a:defRPr b="1" sz="20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0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MI+Cav+PR+SR</a:t>
              </a: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4787900" y="2679699"/>
            <a:ext cx="2871093" cy="754523"/>
            <a:chOff x="-38099" y="-38100"/>
            <a:chExt cx="2871092" cy="754521"/>
          </a:xfrm>
        </p:grpSpPr>
        <p:sp>
          <p:nvSpPr>
            <p:cNvPr id="131" name="Shape 131"/>
            <p:cNvSpPr/>
            <p:nvPr/>
          </p:nvSpPr>
          <p:spPr>
            <a:xfrm>
              <a:off x="0" y="0"/>
              <a:ext cx="2794893" cy="67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/>
            <a:p>
              <a:pPr lvl="0" algn="l" defTabSz="1295400">
                <a:buClr>
                  <a:srgbClr val="126BFC"/>
                </a:buClr>
                <a:defRPr sz="1800"/>
              </a:pPr>
              <a:r>
                <a:rPr b="1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Peak frequency tunable</a:t>
              </a:r>
              <a:endPara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endParaRPr>
            </a:p>
            <a:p>
              <a:pPr lvl="0" algn="l" defTabSz="1295400">
                <a:buClr>
                  <a:srgbClr val="126BFC"/>
                </a:buClr>
                <a:defRPr sz="1800"/>
              </a:pPr>
              <a:r>
                <a:rPr b="1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(SR mirror position)</a:t>
              </a:r>
            </a:p>
          </p:txBody>
        </p:sp>
        <p:pic>
          <p:nvPicPr>
            <p:cNvPr id="130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2871093" cy="754522"/>
            </a:xfrm>
            <a:prstGeom prst="rect">
              <a:avLst/>
            </a:prstGeom>
            <a:effectLst/>
          </p:spPr>
        </p:pic>
      </p:grpSp>
      <p:sp>
        <p:nvSpPr>
          <p:cNvPr id="133" name="Shape 133"/>
          <p:cNvSpPr/>
          <p:nvPr/>
        </p:nvSpPr>
        <p:spPr>
          <a:xfrm flipV="1">
            <a:off x="5586984" y="3413068"/>
            <a:ext cx="1" cy="2327797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6156" y="1785375"/>
            <a:ext cx="2786063" cy="411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910828"/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38" name="Shape 138"/>
          <p:cNvSpPr/>
          <p:nvPr/>
        </p:nvSpPr>
        <p:spPr>
          <a:xfrm>
            <a:off x="616148" y="1526976"/>
            <a:ext cx="278606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algn="l" defTabSz="1295400">
              <a:buClr>
                <a:srgbClr val="126BFC"/>
              </a:buClr>
              <a:defRPr b="1" sz="1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1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</a:rPr>
              <a:t>Displacement Sensitivity:  Shot Noise only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642937" y="2464593"/>
            <a:ext cx="6223993" cy="475090"/>
            <a:chOff x="0" y="0"/>
            <a:chExt cx="6223992" cy="475088"/>
          </a:xfrm>
        </p:grpSpPr>
        <p:pic>
          <p:nvPicPr>
            <p:cNvPr id="139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71750" y="0"/>
              <a:ext cx="3652243" cy="475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Shape 140"/>
            <p:cNvSpPr/>
            <p:nvPr/>
          </p:nvSpPr>
          <p:spPr>
            <a:xfrm>
              <a:off x="0" y="89296"/>
              <a:ext cx="1964532" cy="275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 algn="l" defTabSz="1295400">
                <a:def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Power Recycling:</a:t>
              </a:r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589359" y="3229409"/>
            <a:ext cx="6286501" cy="583568"/>
            <a:chOff x="0" y="0"/>
            <a:chExt cx="6286500" cy="583567"/>
          </a:xfrm>
        </p:grpSpPr>
        <p:pic>
          <p:nvPicPr>
            <p:cNvPr id="14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87835" y="0"/>
              <a:ext cx="3598665" cy="583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Shape 143"/>
            <p:cNvSpPr/>
            <p:nvPr/>
          </p:nvSpPr>
          <p:spPr>
            <a:xfrm>
              <a:off x="0" y="146012"/>
              <a:ext cx="2357438" cy="275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 algn="l" defTabSz="1295400">
                <a:buClr>
                  <a:srgbClr val="126BFC"/>
                </a:buClr>
                <a:def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MI-Phase sensitivity: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589359" y="4054078"/>
            <a:ext cx="6322220" cy="580430"/>
            <a:chOff x="0" y="0"/>
            <a:chExt cx="6322218" cy="580429"/>
          </a:xfrm>
        </p:grpSpPr>
        <p:pic>
          <p:nvPicPr>
            <p:cNvPr id="145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18911" y="0"/>
              <a:ext cx="3503308" cy="580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0" y="142875"/>
              <a:ext cx="2357438" cy="275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 algn="l" defTabSz="1295400">
                <a:buClr>
                  <a:srgbClr val="126BFC"/>
                </a:buClr>
                <a:def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Arm cavity gain: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589359" y="4883177"/>
            <a:ext cx="7500938" cy="546074"/>
            <a:chOff x="0" y="0"/>
            <a:chExt cx="7500937" cy="546073"/>
          </a:xfrm>
        </p:grpSpPr>
        <p:pic>
          <p:nvPicPr>
            <p:cNvPr id="148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41414" y="0"/>
              <a:ext cx="4759524" cy="546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Shape 149"/>
            <p:cNvSpPr/>
            <p:nvPr/>
          </p:nvSpPr>
          <p:spPr>
            <a:xfrm>
              <a:off x="0" y="81729"/>
              <a:ext cx="2357438" cy="275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 algn="l" defTabSz="1295400">
                <a:buClr>
                  <a:srgbClr val="126BFC"/>
                </a:buClr>
                <a:def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In length and strain: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589359" y="5634725"/>
            <a:ext cx="6138146" cy="508993"/>
            <a:chOff x="0" y="0"/>
            <a:chExt cx="6138145" cy="508992"/>
          </a:xfrm>
        </p:grpSpPr>
        <p:pic>
          <p:nvPicPr>
            <p:cNvPr id="151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94992" y="0"/>
              <a:ext cx="3343154" cy="508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Shape 152"/>
            <p:cNvSpPr/>
            <p:nvPr/>
          </p:nvSpPr>
          <p:spPr>
            <a:xfrm>
              <a:off x="0" y="35626"/>
              <a:ext cx="2786063" cy="275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spAutoFit/>
            </a:bodyPr>
            <a:lstStyle>
              <a:lvl1pPr algn="l" defTabSz="1295400">
                <a:buClr>
                  <a:srgbClr val="126BFC"/>
                </a:buClr>
                <a:def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600">
                  <a:solidFill>
                    <a:srgbClr val="126BFC"/>
                  </a:solidFill>
                  <a:uFill>
                    <a:solidFill>
                      <a:srgbClr val="126BFC"/>
                    </a:solidFill>
                  </a:uFill>
                </a:rPr>
                <a:t>Low pass filter of cavity:</a:t>
              </a:r>
            </a:p>
          </p:txBody>
        </p:sp>
      </p:grpSp>
      <p:sp>
        <p:nvSpPr>
          <p:cNvPr id="154" name="Shape 154"/>
          <p:cNvSpPr/>
          <p:nvPr/>
        </p:nvSpPr>
        <p:spPr>
          <a:xfrm>
            <a:off x="735700" y="248856"/>
            <a:ext cx="76726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LIGO: Back on the envelope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5"/>
      <p:bldP build="whole" bldLvl="1" animBg="1" rev="0" advAuto="0" spid="150" grpId="4"/>
      <p:bldP build="whole" bldLvl="1" animBg="1" rev="0" advAuto="0" spid="141" grpId="1"/>
      <p:bldP build="whole" bldLvl="1" animBg="1" rev="0" advAuto="0" spid="147" grpId="3"/>
      <p:bldP build="whole" bldLvl="1" animBg="1" rev="0" advAuto="0" spid="14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910828"/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57" name="Shape 157"/>
          <p:cNvSpPr/>
          <p:nvPr/>
        </p:nvSpPr>
        <p:spPr>
          <a:xfrm>
            <a:off x="735700" y="248856"/>
            <a:ext cx="76726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LIGO: Back on the envelope</a:t>
            </a:r>
          </a:p>
        </p:txBody>
      </p:sp>
      <p:pic>
        <p:nvPicPr>
          <p:cNvPr id="158" name="StrainSensitivity3G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141" y="1360059"/>
            <a:ext cx="6583682" cy="5257801"/>
          </a:xfrm>
          <a:prstGeom prst="rect">
            <a:avLst/>
          </a:prstGeom>
          <a:ln>
            <a:round/>
          </a:ln>
        </p:spPr>
      </p:pic>
      <p:sp>
        <p:nvSpPr>
          <p:cNvPr id="159" name="Shape 159"/>
          <p:cNvSpPr/>
          <p:nvPr/>
        </p:nvSpPr>
        <p:spPr>
          <a:xfrm>
            <a:off x="7235894" y="3543137"/>
            <a:ext cx="1946078" cy="470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1295400">
              <a:buClr>
                <a:srgbClr val="126BFC"/>
              </a:buClr>
              <a:def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Shot Noise</a:t>
            </a:r>
          </a:p>
        </p:txBody>
      </p:sp>
      <p:pic>
        <p:nvPicPr>
          <p:cNvPr id="16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819110">
            <a:off x="4033701" y="3946669"/>
            <a:ext cx="3721101" cy="15240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910828"/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700">
                <a:solidFill>
                  <a:srgbClr val="888888"/>
                </a:solidFill>
              </a:rPr>
            </a:fld>
          </a:p>
        </p:txBody>
      </p:sp>
      <p:sp>
        <p:nvSpPr>
          <p:cNvPr id="164" name="Shape 164"/>
          <p:cNvSpPr/>
          <p:nvPr/>
        </p:nvSpPr>
        <p:spPr>
          <a:xfrm>
            <a:off x="735700" y="248856"/>
            <a:ext cx="76726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39019"/>
                </a:solidFill>
              </a:rPr>
              <a:t>Advanced LIGO: Back on the envelope</a:t>
            </a:r>
          </a:p>
        </p:txBody>
      </p:sp>
      <p:pic>
        <p:nvPicPr>
          <p:cNvPr id="165" name="StrainSensitivity3G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3389" y="1307185"/>
            <a:ext cx="5793635" cy="4626861"/>
          </a:xfrm>
          <a:prstGeom prst="rect">
            <a:avLst/>
          </a:prstGeom>
          <a:ln>
            <a:round/>
          </a:ln>
        </p:spPr>
      </p:pic>
      <p:pic>
        <p:nvPicPr>
          <p:cNvPr id="16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185953">
            <a:off x="4460868" y="1105433"/>
            <a:ext cx="1524001" cy="3873501"/>
          </a:xfrm>
          <a:prstGeom prst="rect">
            <a:avLst/>
          </a:prstGeom>
        </p:spPr>
      </p:pic>
      <p:sp>
        <p:nvSpPr>
          <p:cNvPr id="168" name="Shape 168"/>
          <p:cNvSpPr/>
          <p:nvPr/>
        </p:nvSpPr>
        <p:spPr>
          <a:xfrm>
            <a:off x="5715000" y="2501900"/>
            <a:ext cx="2499966" cy="87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algn="l" defTabSz="1295400">
              <a:buClr>
                <a:srgbClr val="126BFC"/>
              </a:buClr>
              <a:defRPr sz="1800"/>
            </a:pPr>
            <a:r>
              <a:rPr b="1" sz="2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Arial"/>
                <a:ea typeface="Arial"/>
                <a:cs typeface="Arial"/>
                <a:sym typeface="Arial"/>
              </a:rPr>
              <a:t>Displacement</a:t>
            </a:r>
            <a:endParaRPr b="1" sz="2800">
              <a:solidFill>
                <a:srgbClr val="E32400"/>
              </a:solidFill>
              <a:uFill>
                <a:solidFill>
                  <a:srgbClr val="E32400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buClr>
                <a:srgbClr val="126BFC"/>
              </a:buClr>
              <a:defRPr sz="1800"/>
            </a:pPr>
            <a:r>
              <a:rPr b="1" sz="2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Arial"/>
                <a:ea typeface="Arial"/>
                <a:cs typeface="Arial"/>
                <a:sym typeface="Arial"/>
              </a:rPr>
              <a:t>Noise</a:t>
            </a:r>
          </a:p>
        </p:txBody>
      </p:sp>
      <p:sp>
        <p:nvSpPr>
          <p:cNvPr id="169" name="Shape 169"/>
          <p:cNvSpPr/>
          <p:nvPr/>
        </p:nvSpPr>
        <p:spPr>
          <a:xfrm>
            <a:off x="-18649" y="1400801"/>
            <a:ext cx="3286563" cy="4805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1295400">
              <a:lnSpc>
                <a:spcPct val="140000"/>
              </a:lnSpc>
              <a:buClr>
                <a:srgbClr val="126BFC"/>
              </a:buClr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Displacement Noise: 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lnSpc>
                <a:spcPct val="140000"/>
              </a:lnSpc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Seismic motion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lnSpc>
                <a:spcPct val="140000"/>
              </a:lnSpc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Environmental vibrations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lnSpc>
                <a:spcPct val="140000"/>
              </a:lnSpc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Thermal noise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lnSpc>
                <a:spcPct val="140000"/>
              </a:lnSpc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Coating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lnSpc>
                <a:spcPct val="140000"/>
              </a:lnSpc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Substrate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lnSpc>
                <a:spcPct val="140000"/>
              </a:lnSpc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Suspension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lnSpc>
                <a:spcPct val="140000"/>
              </a:lnSpc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Radiation Pressure Noise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lnSpc>
                <a:spcPct val="140000"/>
              </a:lnSpc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Fundamental (Quantum)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1" marL="342900" indent="0" algn="l" defTabSz="1295400">
              <a:lnSpc>
                <a:spcPct val="140000"/>
              </a:lnSpc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Technical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2" marL="685800" indent="0" algn="l" defTabSz="1295400">
              <a:lnSpc>
                <a:spcPct val="140000"/>
              </a:lnSpc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Unbalanced Arms</a:t>
            </a:r>
            <a:endParaRPr b="1">
              <a:solidFill>
                <a:srgbClr val="126BFC"/>
              </a:solidFill>
              <a:uFill>
                <a:solidFill>
                  <a:srgbClr val="126BFC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lvl="0" algn="l" defTabSz="1295400">
              <a:lnSpc>
                <a:spcPct val="140000"/>
              </a:lnSpc>
              <a:buClr>
                <a:srgbClr val="126BFC"/>
              </a:buClr>
              <a:buSzPct val="125000"/>
              <a:buChar char="•"/>
              <a:defRPr sz="1800"/>
            </a:pPr>
            <a:r>
              <a:rPr b="1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rPr>
              <a:t> Newtonian or Gravity gradient noise</a:t>
            </a:r>
          </a:p>
        </p:txBody>
      </p:sp>
      <p:pic>
        <p:nvPicPr>
          <p:cNvPr id="17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3200" y="6088915"/>
            <a:ext cx="2746060" cy="62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