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34" r:id="rId4"/>
    <p:sldId id="332" r:id="rId5"/>
    <p:sldId id="269" r:id="rId6"/>
    <p:sldId id="333" r:id="rId7"/>
    <p:sldId id="335" r:id="rId8"/>
    <p:sldId id="336" r:id="rId9"/>
    <p:sldId id="342" r:id="rId10"/>
    <p:sldId id="337" r:id="rId11"/>
    <p:sldId id="271" r:id="rId12"/>
    <p:sldId id="272" r:id="rId13"/>
    <p:sldId id="278" r:id="rId14"/>
    <p:sldId id="279" r:id="rId15"/>
    <p:sldId id="273" r:id="rId16"/>
    <p:sldId id="274" r:id="rId17"/>
    <p:sldId id="276" r:id="rId18"/>
    <p:sldId id="343" r:id="rId19"/>
    <p:sldId id="338" r:id="rId20"/>
    <p:sldId id="341" r:id="rId21"/>
    <p:sldId id="339" r:id="rId22"/>
    <p:sldId id="340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0600"/>
    <a:srgbClr val="F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1" autoAdjust="0"/>
    <p:restoredTop sz="98688" autoAdjust="0"/>
  </p:normalViewPr>
  <p:slideViewPr>
    <p:cSldViewPr snapToGrid="0" snapToObjects="1">
      <p:cViewPr varScale="1">
        <p:scale>
          <a:sx n="116" d="100"/>
          <a:sy n="116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6BB7C-C3CD-6749-8FA7-6D1B57E80FD0}" type="datetime1">
              <a:rPr lang="en-US" smtClean="0"/>
              <a:t>2015/24/6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2725-F6AB-AF48-AD2E-2D22C7EC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A7317-58FB-094F-89C8-D8F30757E14A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26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256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1E19-CF36-A244-8A85-A1D4B9D837F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71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fld id="{23D9E28D-1B37-3E4C-96B8-0C1A6BECA5DE}" type="datetime1">
              <a:rPr lang="en-US" altLang="ja-JP" smtClean="0"/>
              <a:t>2015/24/6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smtClean="0"/>
              <a:t>G1500817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DFF4-93EE-3749-AF12-9B396BA8BE76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BF1F-201B-7342-943F-70B2F1B9E087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F05B-13B5-F24E-837F-3E21186DB014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9FF2-6183-274A-9870-BE7DCC9151CB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03F0-186D-CD47-807E-0198DF77041B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335F-1A28-7D4A-9EC3-F79C06D29B81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30A-20C1-E849-9E65-90E6D6988369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9CB2-C78B-774F-9732-4EDCBD3BD5C8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4649-1632-424A-ABD0-5BB503538517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91E30E2-E0EB-894A-9365-B2B56D6046C6}" type="datetime1">
              <a:rPr lang="en-US" altLang="ja-JP" smtClean="0"/>
              <a:t>2015/24/6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altLang="ja-JP" smtClean="0"/>
              <a:t>G1500817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800">
                <a:solidFill>
                  <a:schemeClr val="tx1">
                    <a:tint val="95000"/>
                  </a:schemeClr>
                </a:solidFill>
                <a:latin typeface="Times"/>
                <a:cs typeface="Times"/>
              </a:defRPr>
            </a:lvl1pPr>
          </a:lstStyle>
          <a:p>
            <a:fld id="{B651EE61-BA47-D549-AEA7-28CF194EB50D}" type="datetime1">
              <a:rPr lang="en-US" altLang="ja-JP" smtClean="0"/>
              <a:t>2015/24/6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7471890" y="10978"/>
            <a:ext cx="1289843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G1500817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800" b="0">
                <a:solidFill>
                  <a:schemeClr val="tx1">
                    <a:tint val="95000"/>
                  </a:schemeClr>
                </a:solidFill>
                <a:latin typeface="Times"/>
                <a:cs typeface="Times"/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86800" y="-437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4D5B3B1-AA11-FD46-B6F8-F982FE35FEBA}" type="slidenum">
              <a:rPr lang="en-US" sz="18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8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Corbel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Corbel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Corbel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Corbel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Corbel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near_system" TargetMode="External"/><Relationship Id="rId4" Type="http://schemas.openxmlformats.org/officeDocument/2006/relationships/hyperlink" Target="http://en.wikipedia.org/wiki/LTI_system_theor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hyperlink" Target="http://nupet.daelt.ct.utfpr.edu.br/_ontomos/paginas/AMESim4.2.0/demo/Misc/la/SecondOrder/SecondOrder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/>
              <a:t>Linear systems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+mj-lt"/>
              </a:rPr>
              <a:t>SURF 2015 lecture</a:t>
            </a:r>
            <a:r>
              <a:rPr lang="en-US" altLang="ja-JP" dirty="0">
                <a:latin typeface="+mj-lt"/>
              </a:rPr>
              <a:t>: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smtClean="0">
                <a:latin typeface="+mj-lt"/>
              </a:rPr>
              <a:t>Jun 24, </a:t>
            </a:r>
            <a:r>
              <a:rPr lang="en-US" altLang="ja-JP" dirty="0" smtClean="0">
                <a:latin typeface="+mj-lt"/>
              </a:rPr>
              <a:t>2015</a:t>
            </a:r>
          </a:p>
          <a:p>
            <a:r>
              <a:rPr lang="en-US" altLang="ja-JP" dirty="0" smtClean="0">
                <a:latin typeface="+mj-lt"/>
              </a:rPr>
              <a:t>Koji Arai – LIGO Laboratory / Caltech</a:t>
            </a:r>
            <a:endParaRPr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223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LIGO-G1500817-v1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85" y="155448"/>
            <a:ext cx="900723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Transfer functions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>
                <a:cs typeface="Tahoma"/>
              </a:rPr>
              <a:t>Impulse response</a:t>
            </a:r>
            <a:r>
              <a:rPr lang="en-US" sz="2800" b="1" dirty="0" smtClean="0">
                <a:cs typeface="Tahoma"/>
              </a:rPr>
              <a:t>:</a:t>
            </a:r>
          </a:p>
          <a:p>
            <a:endParaRPr lang="en-US" sz="2800" b="1" dirty="0" smtClean="0">
              <a:cs typeface="Tahoma"/>
            </a:endParaRPr>
          </a:p>
          <a:p>
            <a:r>
              <a:rPr lang="en-US" sz="2800" b="1" dirty="0">
                <a:cs typeface="Tahoma"/>
              </a:rPr>
              <a:t>Frequency </a:t>
            </a:r>
            <a:r>
              <a:rPr lang="en-US" sz="2800" b="1" dirty="0" smtClean="0">
                <a:cs typeface="Tahoma"/>
              </a:rPr>
              <a:t>response: </a:t>
            </a:r>
            <a:r>
              <a:rPr lang="en-US" sz="2400" b="1" dirty="0" smtClean="0">
                <a:cs typeface="Tahoma"/>
              </a:rPr>
              <a:t>(aka </a:t>
            </a:r>
            <a:r>
              <a:rPr lang="en-US" sz="2400" b="1" dirty="0">
                <a:cs typeface="Tahoma"/>
              </a:rPr>
              <a:t>transfer function in </a:t>
            </a:r>
            <a:r>
              <a:rPr lang="en-US" sz="2400" b="1" dirty="0" err="1">
                <a:cs typeface="Tahoma"/>
              </a:rPr>
              <a:t>freq</a:t>
            </a:r>
            <a:r>
              <a:rPr lang="en-US" sz="2400" b="1" dirty="0">
                <a:cs typeface="Tahoma"/>
              </a:rPr>
              <a:t> domain</a:t>
            </a:r>
            <a:r>
              <a:rPr lang="en-US" sz="2400" b="1" dirty="0" smtClean="0">
                <a:cs typeface="Tahoma"/>
              </a:rPr>
              <a:t>)</a:t>
            </a:r>
            <a:r>
              <a:rPr lang="en-US" sz="2800" b="1" dirty="0">
                <a:cs typeface="Tahoma"/>
              </a:rPr>
              <a:t/>
            </a:r>
            <a:br>
              <a:rPr lang="en-US" sz="2800" b="1" dirty="0">
                <a:cs typeface="Tahoma"/>
              </a:rPr>
            </a:br>
            <a:endParaRPr lang="en-US" sz="2800" b="1" dirty="0" smtClean="0">
              <a:cs typeface="Tahoma"/>
            </a:endParaRPr>
          </a:p>
          <a:p>
            <a:pPr marL="118872" indent="0">
              <a:buNone/>
            </a:pPr>
            <a:endParaRPr lang="en-US" sz="2800" b="1" dirty="0" smtClean="0">
              <a:cs typeface="Tahoma"/>
            </a:endParaRPr>
          </a:p>
          <a:p>
            <a:pPr marL="118872" indent="0">
              <a:buNone/>
            </a:pPr>
            <a:endParaRPr lang="en-US" sz="2800" b="1" dirty="0">
              <a:cs typeface="Tahoma"/>
            </a:endParaRPr>
          </a:p>
          <a:p>
            <a:r>
              <a:rPr lang="en-US" sz="2800" b="1" dirty="0" smtClean="0">
                <a:cs typeface="Tahoma"/>
              </a:rPr>
              <a:t>Transfer function in Laplace domain</a:t>
            </a:r>
            <a:br>
              <a:rPr lang="en-US" sz="2800" b="1" dirty="0" smtClean="0">
                <a:cs typeface="Tahoma"/>
              </a:rPr>
            </a:br>
            <a:endParaRPr lang="en-US" sz="2800" b="1" dirty="0" smtClean="0">
              <a:cs typeface="Tahoma"/>
            </a:endParaRPr>
          </a:p>
          <a:p>
            <a:pPr marL="118872" indent="0">
              <a:buNone/>
            </a:pPr>
            <a:endParaRPr lang="en-US" sz="2800" b="1" dirty="0">
              <a:cs typeface="Tahoma"/>
            </a:endParaRPr>
          </a:p>
          <a:p>
            <a:pPr marL="118872" indent="0">
              <a:buNone/>
            </a:pPr>
            <a:endParaRPr lang="en-US" sz="2800" b="1" dirty="0" smtClean="0">
              <a:cs typeface="Tahoma"/>
            </a:endParaRPr>
          </a:p>
          <a:p>
            <a:pPr marL="118872" indent="0">
              <a:buNone/>
            </a:pPr>
            <a:r>
              <a:rPr lang="en-US" sz="2800" dirty="0" smtClean="0">
                <a:cs typeface="Tahoma"/>
              </a:rPr>
              <a:t>s is a natural extension of “frequency” in a complex plane</a:t>
            </a:r>
            <a:r>
              <a:rPr lang="en-US" sz="2800" dirty="0">
                <a:cs typeface="Tahoma"/>
              </a:rPr>
              <a:t/>
            </a:r>
            <a:br>
              <a:rPr lang="en-US" sz="2800" dirty="0">
                <a:cs typeface="Tahoma"/>
              </a:rPr>
            </a:br>
            <a:r>
              <a:rPr lang="en-US" sz="2800" dirty="0" smtClean="0">
                <a:solidFill>
                  <a:srgbClr val="FF0000"/>
                </a:solidFill>
                <a:cs typeface="Tahoma"/>
              </a:rPr>
              <a:t>for most of the applications, we can just use</a:t>
            </a:r>
          </a:p>
          <a:p>
            <a:pPr marL="118872" indent="0">
              <a:buNone/>
            </a:pPr>
            <a:endParaRPr lang="en-US" sz="2800" b="1" dirty="0">
              <a:cs typeface="Tahoma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1395535"/>
            <a:ext cx="571500" cy="368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32" y="2392944"/>
            <a:ext cx="3797300" cy="850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32" y="4108489"/>
            <a:ext cx="3581400" cy="850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98" y="6299271"/>
            <a:ext cx="2324100" cy="3683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908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Time domain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Laplace (or Fourier) domain</a:t>
            </a:r>
            <a:endParaRPr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8724"/>
            <a:ext cx="6748929" cy="506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54270" y="6004089"/>
            <a:ext cx="4689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http://en.wikipedia.org/wiki/</a:t>
            </a:r>
            <a:r>
              <a:rPr lang="en-US" dirty="0" smtClean="0">
                <a:hlinkClick r:id="rId3"/>
              </a:rPr>
              <a:t>Linear_system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en.wikipedia.org</a:t>
            </a:r>
            <a:r>
              <a:rPr lang="en-US" dirty="0">
                <a:hlinkClick r:id="rId4"/>
              </a:rPr>
              <a:t>/wiki/</a:t>
            </a:r>
            <a:r>
              <a:rPr lang="en-US" dirty="0" err="1">
                <a:hlinkClick r:id="rId4"/>
              </a:rPr>
              <a:t>LTI_system_theory</a:t>
            </a:r>
            <a:endParaRPr lang="en-US" dirty="0"/>
          </a:p>
        </p:txBody>
      </p:sp>
      <p:sp>
        <p:nvSpPr>
          <p:cNvPr id="17" name="Line Callout 1 16"/>
          <p:cNvSpPr/>
          <p:nvPr/>
        </p:nvSpPr>
        <p:spPr>
          <a:xfrm>
            <a:off x="6368139" y="1750024"/>
            <a:ext cx="2193790" cy="322601"/>
          </a:xfrm>
          <a:prstGeom prst="borderCallout1">
            <a:avLst>
              <a:gd name="adj1" fmla="val 58070"/>
              <a:gd name="adj2" fmla="val -3070"/>
              <a:gd name="adj3" fmla="val 233436"/>
              <a:gd name="adj4" fmla="val -130145"/>
            </a:avLst>
          </a:prstGeom>
          <a:solidFill>
            <a:srgbClr val="FFFFFF"/>
          </a:solidFill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Impulse response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6493010" y="5516746"/>
            <a:ext cx="2193790" cy="322601"/>
          </a:xfrm>
          <a:prstGeom prst="borderCallout1">
            <a:avLst>
              <a:gd name="adj1" fmla="val 58070"/>
              <a:gd name="adj2" fmla="val -3070"/>
              <a:gd name="adj3" fmla="val -29002"/>
              <a:gd name="adj4" fmla="val -138333"/>
            </a:avLst>
          </a:prstGeom>
          <a:solidFill>
            <a:srgbClr val="FFFFFF"/>
          </a:solidFill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transfer function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909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691" y="155448"/>
            <a:ext cx="8589735" cy="77051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Deriving a transfer function from a t-domain Diff Eq. </a:t>
            </a:r>
            <a:endParaRPr lang="ja-JP" altLang="en-US" sz="2800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14764"/>
            <a:ext cx="9144000" cy="57829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In many cases, an LTI system can be described </a:t>
            </a:r>
            <a:br>
              <a:rPr lang="en-US" sz="2800" b="1" dirty="0" smtClean="0">
                <a:solidFill>
                  <a:srgbClr val="000000"/>
                </a:solidFill>
                <a:cs typeface="Tahoma"/>
              </a:rPr>
            </a:b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by a linear ODE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It is easy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to convert from an ODE to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a transfer function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 marL="118872" indent="0">
              <a:lnSpc>
                <a:spcPct val="120000"/>
              </a:lnSpc>
              <a:buNone/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e.g. Forced oscillation of a damped oscillator</a:t>
            </a:r>
            <a:endParaRPr lang="en-US" sz="2800" b="1" dirty="0">
              <a:solidFill>
                <a:srgbClr val="000000"/>
              </a:solidFill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440975"/>
            <a:ext cx="2679700" cy="124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07160"/>
            <a:ext cx="5791200" cy="195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2474" y="5480108"/>
            <a:ext cx="5157331" cy="1154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6209325" y="2462913"/>
            <a:ext cx="2809591" cy="5033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  <a:cs typeface="Tahoma"/>
              </a:rPr>
              <a:t>Laplace Transform</a:t>
            </a:r>
            <a:endParaRPr lang="en-US" sz="2400" b="1" baseline="30000" dirty="0" smtClean="0">
              <a:solidFill>
                <a:srgbClr val="008000"/>
              </a:solidFill>
              <a:latin typeface="+mj-lt"/>
              <a:cs typeface="Tahoma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6194948" y="3179745"/>
            <a:ext cx="2809591" cy="5033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none" lIns="0" tIns="0" rIns="0" bIns="0" rtlCol="0" anchor="ctr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  <a:cs typeface="Tahoma"/>
              </a:rPr>
              <a:t>Fourier Transform</a:t>
            </a:r>
            <a:endParaRPr lang="en-US" sz="2400" b="1" baseline="30000" dirty="0" smtClean="0">
              <a:solidFill>
                <a:srgbClr val="008000"/>
              </a:solidFill>
              <a:latin typeface="+mj-lt"/>
              <a:cs typeface="Tahom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036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455397"/>
            <a:ext cx="4876800" cy="53848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Transfer function of a mechanical system</a:t>
            </a:r>
            <a:endParaRPr lang="ja-JP" altLang="en-US" dirty="0"/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8"/>
            <a:ext cx="9144000" cy="57829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e.g. 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Forced oscillation of a damped oscillator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0588"/>
            <a:ext cx="3673797" cy="236474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" y="4211948"/>
            <a:ext cx="2480683" cy="273031"/>
          </a:xfrm>
          <a:prstGeom prst="rect">
            <a:avLst/>
          </a:prstGeom>
        </p:spPr>
      </p:pic>
      <p:sp>
        <p:nvSpPr>
          <p:cNvPr id="18" name="Line Callout 1 17"/>
          <p:cNvSpPr/>
          <p:nvPr/>
        </p:nvSpPr>
        <p:spPr>
          <a:xfrm>
            <a:off x="457200" y="5384533"/>
            <a:ext cx="2878388" cy="1221724"/>
          </a:xfrm>
          <a:prstGeom prst="borderCallout1">
            <a:avLst>
              <a:gd name="adj1" fmla="val 22944"/>
              <a:gd name="adj2" fmla="val 100701"/>
              <a:gd name="adj3" fmla="val -100226"/>
              <a:gd name="adj4" fmla="val 148552"/>
            </a:avLst>
          </a:prstGeom>
          <a:solidFill>
            <a:srgbClr val="FFFFFF"/>
          </a:solidFill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Bode diagram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7356917" y="1872726"/>
            <a:ext cx="1187319" cy="44671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log-log</a:t>
            </a: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7344088" y="5171760"/>
            <a:ext cx="1187319" cy="44671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log-</a:t>
            </a:r>
            <a:r>
              <a:rPr lang="en-US" sz="2400" b="1" dirty="0" err="1" smtClean="0">
                <a:solidFill>
                  <a:srgbClr val="F600FF"/>
                </a:solidFill>
                <a:latin typeface="+mj-lt"/>
                <a:cs typeface="Tahoma"/>
              </a:rPr>
              <a:t>lin</a:t>
            </a:r>
            <a:endParaRPr lang="en-US" sz="2400" b="1" dirty="0" smtClean="0">
              <a:solidFill>
                <a:srgbClr val="F600FF"/>
              </a:solidFill>
              <a:latin typeface="+mj-lt"/>
              <a:cs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094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52" y="1866085"/>
            <a:ext cx="4122596" cy="4605027"/>
          </a:xfrm>
          <a:prstGeom prst="rect">
            <a:avLst/>
          </a:prstGeom>
        </p:spPr>
      </p:pic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8"/>
            <a:ext cx="9144000" cy="57829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e.g. RC filter</a:t>
            </a:r>
            <a:endParaRPr lang="en-US" sz="2800" b="1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Transfer function of </a:t>
            </a:r>
            <a:r>
              <a:rPr lang="en-US" altLang="ja-JP" dirty="0" smtClean="0"/>
              <a:t>an electrical system</a:t>
            </a:r>
            <a:endParaRPr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1" y="1866085"/>
            <a:ext cx="4156656" cy="163587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4053548"/>
            <a:ext cx="4661644" cy="1822454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6132349" y="984638"/>
            <a:ext cx="2379398" cy="547789"/>
          </a:xfrm>
          <a:prstGeom prst="borderCallout1">
            <a:avLst>
              <a:gd name="adj1" fmla="val 106322"/>
              <a:gd name="adj2" fmla="val 47207"/>
              <a:gd name="adj3" fmla="val 267627"/>
              <a:gd name="adj4" fmla="val 46436"/>
            </a:avLst>
          </a:prstGeom>
          <a:solidFill>
            <a:srgbClr val="FFFFFF"/>
          </a:solidFill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cut-off </a:t>
            </a:r>
            <a:r>
              <a:rPr lang="en-US" b="1" dirty="0" err="1" smtClean="0">
                <a:solidFill>
                  <a:srgbClr val="FF0000"/>
                </a:solidFill>
              </a:rPr>
              <a:t>freq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 = 1/(2*pi*R*C)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7499481" y="2173502"/>
            <a:ext cx="1187319" cy="44671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log-log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7499481" y="4937820"/>
            <a:ext cx="1187319" cy="44671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log-</a:t>
            </a:r>
            <a:r>
              <a:rPr lang="en-US" sz="2400" b="1" dirty="0" err="1" smtClean="0">
                <a:solidFill>
                  <a:srgbClr val="F600FF"/>
                </a:solidFill>
                <a:latin typeface="+mj-lt"/>
                <a:cs typeface="Tahoma"/>
              </a:rPr>
              <a:t>lin</a:t>
            </a:r>
            <a:endParaRPr lang="en-US" sz="2400" b="1" dirty="0" smtClean="0">
              <a:solidFill>
                <a:srgbClr val="F600FF"/>
              </a:solidFill>
              <a:latin typeface="+mj-lt"/>
              <a:cs typeface="Tahom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92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Zeros, Poles, and Gain decomposition</a:t>
            </a:r>
            <a:endParaRPr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13130"/>
            <a:ext cx="9144000" cy="583423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The transfer function of 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a system with an </a:t>
            </a:r>
            <a:r>
              <a:rPr lang="en-US" sz="2800" b="1" dirty="0" err="1" smtClean="0">
                <a:solidFill>
                  <a:srgbClr val="000000"/>
                </a:solidFill>
                <a:cs typeface="Tahoma"/>
              </a:rPr>
              <a:t>ODEcan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 be expressed as: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 marL="118872" indent="0">
              <a:lnSpc>
                <a:spcPct val="120000"/>
              </a:lnSpc>
              <a:buNone/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The roots of the numerator are called as “</a:t>
            </a:r>
            <a:r>
              <a:rPr lang="en-US" sz="2800" b="1" dirty="0" smtClean="0">
                <a:solidFill>
                  <a:srgbClr val="008000"/>
                </a:solidFill>
                <a:cs typeface="Tahoma"/>
              </a:rPr>
              <a:t>zeros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”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/>
            </a:r>
            <a:br>
              <a:rPr lang="en-US" sz="2800" b="1" dirty="0">
                <a:solidFill>
                  <a:srgbClr val="000000"/>
                </a:solidFill>
                <a:cs typeface="Tahoma"/>
              </a:rPr>
            </a:b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and the roots of the denominator are called as “</a:t>
            </a:r>
            <a:r>
              <a:rPr lang="en-US" sz="2800" b="1" dirty="0" smtClean="0">
                <a:solidFill>
                  <a:srgbClr val="008000"/>
                </a:solidFill>
                <a:cs typeface="Tahoma"/>
              </a:rPr>
              <a:t>poles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”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0000"/>
                </a:solidFill>
                <a:cs typeface="Tahoma"/>
              </a:rPr>
              <a:t>Zeros (</a:t>
            </a:r>
            <a:r>
              <a:rPr lang="en-US" sz="2800" b="1" dirty="0" err="1">
                <a:solidFill>
                  <a:srgbClr val="000000"/>
                </a:solidFill>
                <a:cs typeface="Tahoma"/>
              </a:rPr>
              <a:t>s</a:t>
            </a:r>
            <a:r>
              <a:rPr lang="en-US" sz="2800" b="1" baseline="-25000" dirty="0" err="1">
                <a:solidFill>
                  <a:srgbClr val="000000"/>
                </a:solidFill>
                <a:cs typeface="Tahoma"/>
              </a:rPr>
              <a:t>zi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) 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and poles 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  <a:cs typeface="Tahoma"/>
              </a:rPr>
              <a:t>s</a:t>
            </a:r>
            <a:r>
              <a:rPr lang="en-US" sz="2800" b="1" baseline="-25000" dirty="0" err="1" smtClean="0">
                <a:solidFill>
                  <a:srgbClr val="000000"/>
                </a:solidFill>
                <a:cs typeface="Tahoma"/>
              </a:rPr>
              <a:t>pi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) 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are </a:t>
            </a:r>
            <a:br>
              <a:rPr lang="en-US" sz="2800" b="1" dirty="0" smtClean="0">
                <a:solidFill>
                  <a:srgbClr val="000000"/>
                </a:solidFill>
                <a:cs typeface="Tahoma"/>
              </a:rPr>
            </a:b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	</a:t>
            </a:r>
            <a:r>
              <a:rPr lang="en-US" sz="2800" b="1" dirty="0" smtClean="0">
                <a:solidFill>
                  <a:srgbClr val="008000"/>
                </a:solidFill>
                <a:cs typeface="Tahoma"/>
              </a:rPr>
              <a:t>real numbers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Tahoma"/>
              </a:rPr>
              <a:t>(single zeros/poles)</a:t>
            </a:r>
            <a:r>
              <a:rPr lang="en-US" sz="2800" b="1" dirty="0">
                <a:solidFill>
                  <a:srgbClr val="0000FF"/>
                </a:solidFill>
                <a:cs typeface="Tahoma"/>
              </a:rPr>
              <a:t/>
            </a:r>
            <a:br>
              <a:rPr lang="en-US" sz="2800" b="1" dirty="0">
                <a:solidFill>
                  <a:srgbClr val="0000FF"/>
                </a:solidFill>
                <a:cs typeface="Tahoma"/>
              </a:rPr>
            </a:b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or</a:t>
            </a:r>
            <a:r>
              <a:rPr lang="en-US" sz="2800" b="1" dirty="0">
                <a:solidFill>
                  <a:srgbClr val="000000"/>
                </a:solidFill>
                <a:cs typeface="Tahoma"/>
              </a:rPr>
              <a:t>	</a:t>
            </a:r>
            <a:r>
              <a:rPr lang="en-US" sz="2800" b="1" dirty="0" smtClean="0">
                <a:solidFill>
                  <a:srgbClr val="008000"/>
                </a:solidFill>
                <a:cs typeface="Tahoma"/>
              </a:rPr>
              <a:t>pairs of complex conjugates </a:t>
            </a:r>
            <a:r>
              <a:rPr lang="en-US" sz="2800" b="1" dirty="0" smtClean="0">
                <a:solidFill>
                  <a:srgbClr val="0000FF"/>
                </a:solidFill>
                <a:cs typeface="Tahoma"/>
              </a:rPr>
              <a:t>(complex zeros/poles)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0000FF"/>
                </a:solidFill>
                <a:cs typeface="Tahoma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Tahoma"/>
              </a:rPr>
              <a:t>                       </a:t>
            </a:r>
            <a:r>
              <a:rPr lang="en-US" sz="2800" dirty="0" smtClean="0">
                <a:solidFill>
                  <a:srgbClr val="FF0000"/>
                </a:solidFill>
                <a:cs typeface="Tahoma"/>
              </a:rPr>
              <a:t>(fundamental theorem of algebra)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8" y="1931275"/>
            <a:ext cx="5588000" cy="85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88" y="3863713"/>
            <a:ext cx="3898900" cy="952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88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Linear systems and their stability</a:t>
            </a:r>
            <a:endParaRPr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13130"/>
            <a:ext cx="9144000" cy="58342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srgbClr val="000000"/>
                </a:solidFill>
                <a:cs typeface="Tahoma"/>
              </a:rPr>
              <a:t>P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oles rule the stability of the system!</a:t>
            </a:r>
            <a:br>
              <a:rPr lang="en-US" sz="2800" b="1" dirty="0" smtClean="0">
                <a:solidFill>
                  <a:srgbClr val="000000"/>
                </a:solidFill>
                <a:cs typeface="Tahoma"/>
              </a:rPr>
            </a:b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H(s) can be rewritten as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 marL="118872" indent="0"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cs typeface="Tahoma"/>
              </a:rPr>
              <a:t>(partial fraction decomposition)</a:t>
            </a:r>
            <a:endParaRPr lang="en-US" sz="2800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Each term imposes exponential time impulse response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Therefore, </a:t>
            </a:r>
            <a:r>
              <a:rPr lang="en-US" sz="2800" b="1" dirty="0" smtClean="0">
                <a:solidFill>
                  <a:srgbClr val="FF0000"/>
                </a:solidFill>
                <a:cs typeface="Tahoma"/>
              </a:rPr>
              <a:t>if there is ANY pole with</a:t>
            </a:r>
            <a:br>
              <a:rPr lang="en-US" sz="2800" b="1" dirty="0" smtClean="0">
                <a:solidFill>
                  <a:srgbClr val="FF0000"/>
                </a:solidFill>
                <a:cs typeface="Tahoma"/>
              </a:rPr>
            </a:br>
            <a:r>
              <a:rPr lang="en-US" sz="2800" b="1" dirty="0" smtClean="0">
                <a:solidFill>
                  <a:srgbClr val="FF0000"/>
                </a:solidFill>
                <a:cs typeface="Tahoma"/>
              </a:rPr>
              <a:t>the response of the system diverges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91" y="2185942"/>
            <a:ext cx="3187700" cy="1041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5" y="4404111"/>
            <a:ext cx="6934200" cy="838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91" y="5723062"/>
            <a:ext cx="1790700" cy="381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9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Linear systems and their stability</a:t>
            </a:r>
            <a:endParaRPr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13130"/>
            <a:ext cx="9144000" cy="58342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srgbClr val="000000"/>
                </a:solidFill>
                <a:cs typeface="Tahoma"/>
              </a:rPr>
              <a:t>P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oles rule the stability of the system!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Location of the pole (pair) and the impulse response</a:t>
            </a:r>
            <a:br>
              <a:rPr lang="en-US" sz="2800" b="1" dirty="0" smtClean="0">
                <a:solidFill>
                  <a:srgbClr val="000000"/>
                </a:solidFill>
                <a:cs typeface="Tahoma"/>
              </a:rPr>
            </a:br>
            <a:endParaRPr lang="en-US" sz="2800" b="1" dirty="0" smtClean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15" y="2109517"/>
            <a:ext cx="6540500" cy="447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3659"/>
            <a:ext cx="8993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nupet.daelt.ct.utfpr.edu.br</a:t>
            </a:r>
            <a:r>
              <a:rPr lang="en-US" sz="1400" dirty="0">
                <a:hlinkClick r:id="rId3"/>
              </a:rPr>
              <a:t>/_</a:t>
            </a:r>
            <a:r>
              <a:rPr lang="en-US" sz="1400" dirty="0" err="1">
                <a:hlinkClick r:id="rId3"/>
              </a:rPr>
              <a:t>ontomos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 err="1">
                <a:hlinkClick r:id="rId3"/>
              </a:rPr>
              <a:t>paginas</a:t>
            </a:r>
            <a:r>
              <a:rPr lang="en-US" sz="1400" dirty="0">
                <a:hlinkClick r:id="rId3"/>
              </a:rPr>
              <a:t>/AMESim4.2.0/demo/</a:t>
            </a:r>
            <a:r>
              <a:rPr lang="en-US" sz="1400" dirty="0" err="1">
                <a:hlinkClick r:id="rId3"/>
              </a:rPr>
              <a:t>Misc</a:t>
            </a:r>
            <a:r>
              <a:rPr lang="en-US" sz="1400" dirty="0">
                <a:hlinkClick r:id="rId3"/>
              </a:rPr>
              <a:t>/la/</a:t>
            </a:r>
            <a:r>
              <a:rPr lang="en-US" sz="1400" dirty="0" err="1">
                <a:hlinkClick r:id="rId3"/>
              </a:rPr>
              <a:t>SecondOrder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 err="1">
                <a:hlinkClick r:id="rId3"/>
              </a:rPr>
              <a:t>SecondOrder.htm</a:t>
            </a:r>
            <a:endParaRPr lang="en-US" sz="1400" dirty="0"/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7065053" y="3894731"/>
            <a:ext cx="940357" cy="44671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Re(s)</a:t>
            </a: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3317381" y="1969235"/>
            <a:ext cx="940357" cy="44671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err="1" smtClean="0">
                <a:solidFill>
                  <a:srgbClr val="F600FF"/>
                </a:solidFill>
                <a:latin typeface="+mj-lt"/>
                <a:cs typeface="Tahoma"/>
              </a:rPr>
              <a:t>Im</a:t>
            </a: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(s)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7776" y="2071033"/>
            <a:ext cx="2767277" cy="431010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7277773" y="2415948"/>
            <a:ext cx="940357" cy="44671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Unstable</a:t>
            </a:r>
          </a:p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response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01013" y="4207882"/>
            <a:ext cx="568332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97776" y="2071034"/>
            <a:ext cx="0" cy="431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25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System identification</a:t>
            </a:r>
            <a:endParaRPr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-155974" y="790590"/>
            <a:ext cx="9670414" cy="58342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srgbClr val="000000"/>
                </a:solidFill>
                <a:cs typeface="Tahoma"/>
              </a:rPr>
              <a:t>Modeling of the system: usually done in the freq. domain</a:t>
            </a:r>
            <a:endParaRPr lang="en-US" sz="2800" b="1" dirty="0" smtClean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22" y="1369447"/>
            <a:ext cx="6039898" cy="5255373"/>
          </a:xfrm>
          <a:prstGeom prst="rect">
            <a:avLst/>
          </a:prstGeom>
        </p:spPr>
      </p:pic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1467831" y="6392593"/>
            <a:ext cx="6829451" cy="4654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System Identification Tools: e.g. LISO,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ahoma"/>
              </a:rPr>
              <a:t>Vectfit</a:t>
            </a:r>
            <a:endParaRPr lang="en-US" sz="24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793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Zero, Pole, Gain representation</a:t>
            </a:r>
            <a:endParaRPr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13130"/>
            <a:ext cx="9144000" cy="58342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srgbClr val="000000"/>
                </a:solidFill>
                <a:cs typeface="Tahoma"/>
              </a:rPr>
              <a:t>Building blocks (“</a:t>
            </a:r>
            <a:r>
              <a:rPr lang="en-US" altLang="ja-JP" sz="2800" b="1" dirty="0" err="1" smtClean="0">
                <a:solidFill>
                  <a:srgbClr val="000000"/>
                </a:solidFill>
                <a:cs typeface="Tahoma"/>
              </a:rPr>
              <a:t>zpk</a:t>
            </a:r>
            <a:r>
              <a:rPr lang="en-US" altLang="ja-JP" sz="2800" b="1" dirty="0" smtClean="0">
                <a:solidFill>
                  <a:srgbClr val="000000"/>
                </a:solidFill>
                <a:cs typeface="Tahoma"/>
              </a:rPr>
              <a:t>” representation) 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Tahoma"/>
              </a:rPr>
              <a:t>Single pole</a:t>
            </a:r>
          </a:p>
          <a:p>
            <a:pPr lvl="1"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Tahoma"/>
              </a:rPr>
              <a:t>Single zero</a:t>
            </a:r>
          </a:p>
          <a:p>
            <a:pPr lvl="1"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Tahoma"/>
              </a:rPr>
              <a:t>A pair of complex poles</a:t>
            </a:r>
          </a:p>
          <a:p>
            <a:pPr lvl="1"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Tahoma"/>
              </a:rPr>
              <a:t>A pair of complex zeros</a:t>
            </a:r>
          </a:p>
          <a:p>
            <a:pPr lvl="1">
              <a:lnSpc>
                <a:spcPct val="120000"/>
              </a:lnSpc>
            </a:pPr>
            <a:endParaRPr lang="en-US" sz="2400" b="1" dirty="0">
              <a:solidFill>
                <a:srgbClr val="000000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Tahoma"/>
              </a:rPr>
              <a:t>Gain</a:t>
            </a:r>
            <a:endParaRPr lang="en-US" sz="2400" b="1" dirty="0" smtClean="0">
              <a:solidFill>
                <a:srgbClr val="0000FF"/>
              </a:solidFill>
              <a:cs typeface="Tahoma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6203462"/>
            <a:ext cx="2768600" cy="3175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2062773"/>
            <a:ext cx="4343400" cy="6477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3085612"/>
            <a:ext cx="4343400" cy="6477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3999035"/>
            <a:ext cx="6007100" cy="7747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5151315"/>
            <a:ext cx="6007100" cy="736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95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What is a “system”?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A “system”</a:t>
            </a:r>
          </a:p>
          <a:p>
            <a:pPr marL="118872" indent="0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 physical instance that has internal DOFs (states)</a:t>
            </a:r>
            <a:endParaRPr lang="en-US" sz="2400" b="1" dirty="0" smtClean="0"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400" dirty="0" smtClean="0">
                <a:latin typeface="+mj-lt"/>
                <a:cs typeface="Tahoma"/>
              </a:rPr>
              <a:t>Here we are interested in </a:t>
            </a:r>
            <a:r>
              <a:rPr lang="en-US" sz="2400" dirty="0" smtClean="0">
                <a:solidFill>
                  <a:srgbClr val="FF6600"/>
                </a:solidFill>
                <a:latin typeface="+mj-lt"/>
                <a:cs typeface="Tahoma"/>
              </a:rPr>
              <a:t>the response of the system</a:t>
            </a:r>
          </a:p>
          <a:p>
            <a:pPr marL="118872" indent="0">
              <a:buNone/>
            </a:pPr>
            <a:r>
              <a:rPr lang="en-US" sz="2400" dirty="0" smtClean="0">
                <a:latin typeface="+mj-lt"/>
                <a:cs typeface="Tahoma"/>
              </a:rPr>
              <a:t>i.e. excitation -&gt; response</a:t>
            </a:r>
            <a:endParaRPr lang="en-US" sz="2800" dirty="0" smtClean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dirty="0" smtClean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dirty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dirty="0" smtClean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dirty="0"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cs typeface="Tahoma"/>
              </a:rPr>
              <a:t>Because...</a:t>
            </a:r>
          </a:p>
          <a:p>
            <a:pPr marL="118872" indent="0">
              <a:buNone/>
            </a:pPr>
            <a:r>
              <a:rPr lang="en-US" sz="2400" dirty="0" smtClean="0">
                <a:cs typeface="Tahoma"/>
              </a:rPr>
              <a:t>- we </a:t>
            </a:r>
            <a:r>
              <a:rPr lang="en-US" sz="2400" dirty="0">
                <a:cs typeface="Tahoma"/>
              </a:rPr>
              <a:t>can </a:t>
            </a:r>
            <a:r>
              <a:rPr lang="en-US" sz="2400" dirty="0" smtClean="0">
                <a:cs typeface="Tahoma"/>
              </a:rPr>
              <a:t>develop a better understanding of </a:t>
            </a:r>
            <a:r>
              <a:rPr lang="en-US" sz="2400" dirty="0">
                <a:cs typeface="Tahoma"/>
              </a:rPr>
              <a:t>the </a:t>
            </a:r>
            <a:r>
              <a:rPr lang="en-US" sz="2400" dirty="0" smtClean="0">
                <a:cs typeface="Tahoma"/>
              </a:rPr>
              <a:t>system (i.e. modeling)</a:t>
            </a:r>
            <a:endParaRPr lang="en-US" sz="2400" dirty="0">
              <a:cs typeface="Tahoma"/>
            </a:endParaRPr>
          </a:p>
          <a:p>
            <a:pPr marL="118872" indent="0">
              <a:buNone/>
            </a:pPr>
            <a:r>
              <a:rPr lang="en-US" sz="2400" dirty="0">
                <a:cs typeface="Tahoma"/>
              </a:rPr>
              <a:t>- </a:t>
            </a:r>
            <a:r>
              <a:rPr lang="en-US" sz="2400" dirty="0" smtClean="0">
                <a:cs typeface="Tahoma"/>
              </a:rPr>
              <a:t>it </a:t>
            </a:r>
            <a:r>
              <a:rPr lang="en-US" sz="2400" dirty="0">
                <a:cs typeface="Tahoma"/>
              </a:rPr>
              <a:t>has a lot of </a:t>
            </a:r>
            <a:r>
              <a:rPr lang="en-US" sz="2400" dirty="0" smtClean="0">
                <a:cs typeface="Tahoma"/>
              </a:rPr>
              <a:t>applications</a:t>
            </a:r>
          </a:p>
          <a:p>
            <a:pPr marL="118872" indent="0">
              <a:buNone/>
            </a:pPr>
            <a:endParaRPr lang="en-US" sz="2400" dirty="0">
              <a:cs typeface="Tahoma"/>
            </a:endParaRPr>
          </a:p>
          <a:p>
            <a:pPr marL="118872" indent="0">
              <a:buNone/>
            </a:pPr>
            <a:r>
              <a:rPr lang="en-US" sz="2400" dirty="0" smtClean="0">
                <a:cs typeface="Tahoma"/>
              </a:rPr>
              <a:t>Particularly, </a:t>
            </a:r>
            <a:r>
              <a:rPr lang="en-US" sz="2400" b="1" dirty="0" smtClean="0">
                <a:solidFill>
                  <a:srgbClr val="FF0000"/>
                </a:solidFill>
                <a:cs typeface="Tahoma"/>
              </a:rPr>
              <a:t>we are interested in Linear Time Invariant (LTI)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53" y="2706089"/>
            <a:ext cx="5169144" cy="145952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1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0" y="781066"/>
            <a:ext cx="9144000" cy="607693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Summary</a:t>
            </a:r>
            <a:endParaRPr lang="en-US" b="1" dirty="0" smtClean="0">
              <a:solidFill>
                <a:srgbClr val="000000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cs typeface="Tahoma"/>
              </a:rPr>
              <a:t>LTI systems</a:t>
            </a:r>
            <a:endParaRPr lang="en-US" b="1" dirty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endParaRPr lang="en-US" sz="2400" b="1" dirty="0" smtClean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cs typeface="Tahoma"/>
              </a:rPr>
              <a:t>Description of the LTI system:</a:t>
            </a:r>
            <a:br>
              <a:rPr lang="en-US" b="1" dirty="0" smtClean="0">
                <a:solidFill>
                  <a:srgbClr val="0000FF"/>
                </a:solidFill>
                <a:cs typeface="Tahoma"/>
              </a:rPr>
            </a:br>
            <a:r>
              <a:rPr lang="en-US" b="1" dirty="0" smtClean="0">
                <a:cs typeface="Tahoma"/>
              </a:rPr>
              <a:t>		Impulse response </a:t>
            </a:r>
            <a:r>
              <a:rPr lang="en-US" b="1" dirty="0" smtClean="0">
                <a:cs typeface="Tahoma"/>
                <a:sym typeface="Wingdings"/>
              </a:rPr>
              <a:t>&lt;==&gt;</a:t>
            </a:r>
            <a:r>
              <a:rPr lang="en-US" b="1" dirty="0" smtClean="0">
                <a:cs typeface="Tahoma"/>
              </a:rPr>
              <a:t> transfer function</a:t>
            </a:r>
          </a:p>
          <a:p>
            <a:pPr lvl="1">
              <a:lnSpc>
                <a:spcPct val="120000"/>
              </a:lnSpc>
            </a:pPr>
            <a:endParaRPr lang="en-US" b="1" dirty="0" smtClean="0"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cs typeface="Tahoma"/>
              </a:rPr>
              <a:t>Zero, Pole, Gain</a:t>
            </a:r>
            <a:r>
              <a:rPr lang="en-US" b="1" dirty="0">
                <a:solidFill>
                  <a:srgbClr val="0000FF"/>
                </a:solidFill>
                <a:cs typeface="Tahoma"/>
              </a:rPr>
              <a:t> </a:t>
            </a:r>
            <a:r>
              <a:rPr lang="en-US" b="1" dirty="0" smtClean="0">
                <a:solidFill>
                  <a:srgbClr val="0000FF"/>
                </a:solidFill>
                <a:cs typeface="Tahoma"/>
              </a:rPr>
              <a:t>representation of transfer functions</a:t>
            </a:r>
          </a:p>
          <a:p>
            <a:pPr lvl="1">
              <a:lnSpc>
                <a:spcPct val="120000"/>
              </a:lnSpc>
            </a:pPr>
            <a:endParaRPr lang="en-US" b="1" dirty="0" smtClean="0">
              <a:solidFill>
                <a:srgbClr val="0000FF"/>
              </a:solidFill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cs typeface="Tahoma"/>
              </a:rPr>
              <a:t>Pole locations determine the stability of the system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>
                <a:cs typeface="Tahoma"/>
              </a:rPr>
              <a:t>	</a:t>
            </a:r>
            <a:r>
              <a:rPr lang="en-US" b="1" dirty="0" smtClean="0">
                <a:cs typeface="Tahoma"/>
              </a:rPr>
              <a:t>	System identification</a:t>
            </a:r>
            <a:endParaRPr lang="en-US" b="1" dirty="0">
              <a:cs typeface="Tahom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Linear </a:t>
            </a:r>
            <a:r>
              <a:rPr lang="en-US" altLang="ja-JP" dirty="0" smtClean="0"/>
              <a:t>systems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182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Zero, Pole, K representation</a:t>
            </a:r>
            <a:endParaRPr lang="ja-JP" altLang="en-US" dirty="0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13130"/>
            <a:ext cx="9144000" cy="58342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srgbClr val="000000"/>
                </a:solidFill>
                <a:cs typeface="Tahoma"/>
              </a:rPr>
              <a:t>Relationship between pole/zero locations and w0&amp;Q</a:t>
            </a: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altLang="ja-JP" sz="2800" b="1" dirty="0" smtClean="0">
              <a:solidFill>
                <a:srgbClr val="000000"/>
              </a:solidFill>
              <a:cs typeface="Tahoma"/>
            </a:endParaRPr>
          </a:p>
          <a:p>
            <a:pPr marL="118872" indent="0">
              <a:lnSpc>
                <a:spcPct val="120000"/>
              </a:lnSpc>
              <a:buNone/>
            </a:pPr>
            <a:endParaRPr lang="en-US" altLang="ja-JP" sz="2800" b="1" dirty="0" smtClean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srgbClr val="000000"/>
                </a:solidFill>
                <a:cs typeface="Tahoma"/>
              </a:rPr>
              <a:t>To be compared with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494692"/>
            <a:ext cx="3733800" cy="1651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3624384"/>
            <a:ext cx="3822700" cy="762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4539273"/>
            <a:ext cx="3708400" cy="749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833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Zero, Pole, K representation</a:t>
            </a:r>
            <a:endParaRPr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0" y="1069109"/>
            <a:ext cx="5448300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02100" y="1856509"/>
            <a:ext cx="5448300" cy="3390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638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85" y="155448"/>
            <a:ext cx="9241692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Why do we need to learn about LTI systems?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Raw detector output ≠ GW waveforms</a:t>
            </a:r>
            <a:br>
              <a:rPr lang="en-US" sz="2800" b="1" dirty="0" smtClean="0"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We need to consider: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dirty="0" smtClean="0">
                <a:solidFill>
                  <a:srgbClr val="0000FF"/>
                </a:solidFill>
                <a:latin typeface="+mj-lt"/>
                <a:cs typeface="Tahoma"/>
              </a:rPr>
              <a:t>- interferometer / sensor / actuator responses</a:t>
            </a:r>
            <a:br>
              <a:rPr lang="en-US" sz="2400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dirty="0" smtClean="0">
                <a:solidFill>
                  <a:srgbClr val="0000FF"/>
                </a:solidFill>
                <a:latin typeface="+mj-lt"/>
                <a:cs typeface="Tahoma"/>
              </a:rPr>
              <a:t>- signal conditioning filters</a:t>
            </a:r>
            <a:br>
              <a:rPr lang="en-US" sz="2400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dirty="0" smtClean="0">
                <a:solidFill>
                  <a:srgbClr val="0000FF"/>
                </a:solidFill>
                <a:latin typeface="+mj-lt"/>
                <a:cs typeface="Tahoma"/>
              </a:rPr>
              <a:t>- effect of feedback controls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400" dirty="0">
                <a:solidFill>
                  <a:srgbClr val="0000FF"/>
                </a:solidFill>
                <a:latin typeface="+mj-lt"/>
                <a:cs typeface="Tahoma"/>
              </a:rPr>
            </a:br>
            <a:endParaRPr lang="en-US" sz="2800" b="1" dirty="0" smtClean="0">
              <a:latin typeface="+mj-lt"/>
              <a:cs typeface="Tahoma"/>
            </a:endParaRPr>
          </a:p>
          <a:p>
            <a:r>
              <a:rPr lang="en-US" sz="2800" b="1" dirty="0" smtClean="0">
                <a:cs typeface="Tahoma"/>
              </a:rPr>
              <a:t>Understanding the dynamics of various systems</a:t>
            </a:r>
            <a:br>
              <a:rPr lang="en-US" sz="2800" b="1" dirty="0" smtClean="0">
                <a:cs typeface="Tahoma"/>
              </a:rPr>
            </a:br>
            <a:r>
              <a:rPr lang="en-US" sz="2400" dirty="0" smtClean="0">
                <a:solidFill>
                  <a:srgbClr val="0000FF"/>
                </a:solidFill>
                <a:cs typeface="Tahoma"/>
              </a:rPr>
              <a:t>- mechanics, electronics, thermodynamics, optics, ...</a:t>
            </a:r>
          </a:p>
          <a:p>
            <a:endParaRPr lang="en-US" sz="2800" b="1" dirty="0" smtClean="0">
              <a:cs typeface="Tahoma"/>
            </a:endParaRPr>
          </a:p>
          <a:p>
            <a:r>
              <a:rPr lang="en-US" sz="2800" b="1" dirty="0" smtClean="0">
                <a:cs typeface="Tahoma"/>
              </a:rPr>
              <a:t>Designing feedback/</a:t>
            </a:r>
            <a:r>
              <a:rPr lang="en-US" sz="2800" b="1" dirty="0" err="1" smtClean="0">
                <a:cs typeface="Tahoma"/>
              </a:rPr>
              <a:t>feedforward</a:t>
            </a:r>
            <a:r>
              <a:rPr lang="en-US" sz="2800" b="1" dirty="0" smtClean="0">
                <a:cs typeface="Tahoma"/>
              </a:rPr>
              <a:t> control system</a:t>
            </a:r>
          </a:p>
          <a:p>
            <a:endParaRPr lang="en-US" sz="2800" b="1" dirty="0" smtClean="0">
              <a:cs typeface="Tahoma"/>
            </a:endParaRPr>
          </a:p>
          <a:p>
            <a:r>
              <a:rPr lang="en-US" sz="2800" b="1" dirty="0" smtClean="0">
                <a:cs typeface="Tahoma"/>
              </a:rPr>
              <a:t>Signal processing: calibration / signal filtering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90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Example of systems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329615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“Filters” and “Transducers”</a:t>
            </a:r>
          </a:p>
          <a:p>
            <a:pPr marL="118872" indent="0">
              <a:buNone/>
            </a:pPr>
            <a:r>
              <a:rPr lang="en-US" sz="2800" dirty="0" smtClean="0">
                <a:latin typeface="+mj-lt"/>
                <a:cs typeface="Tahoma"/>
              </a:rPr>
              <a:t>If the input and output have:</a:t>
            </a: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+mj-lt"/>
                <a:cs typeface="Tahoma"/>
              </a:rPr>
              <a:t>a same unit, the system is categorized as a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/>
              </a:rPr>
              <a:t>“filter” </a:t>
            </a:r>
          </a:p>
          <a:p>
            <a:pPr marL="118872" indent="0">
              <a:buNone/>
            </a:pPr>
            <a:r>
              <a:rPr lang="en-US" sz="2400" dirty="0" smtClean="0">
                <a:latin typeface="+mj-lt"/>
                <a:cs typeface="Tahoma"/>
              </a:rPr>
              <a:t>- electrical filter (V-&gt;V, A-&gt;A), </a:t>
            </a:r>
          </a:p>
          <a:p>
            <a:pPr marL="118872" indent="0">
              <a:buNone/>
            </a:pPr>
            <a:r>
              <a:rPr lang="en-US" sz="2400" dirty="0" smtClean="0">
                <a:latin typeface="+mj-lt"/>
                <a:cs typeface="Tahoma"/>
              </a:rPr>
              <a:t>- mechanical filter (m-&gt;m), optical filter (E-&gt;E), </a:t>
            </a:r>
            <a:br>
              <a:rPr lang="en-US" sz="2400" dirty="0" smtClean="0">
                <a:latin typeface="+mj-lt"/>
                <a:cs typeface="Tahoma"/>
              </a:rPr>
            </a:br>
            <a:r>
              <a:rPr lang="en-US" sz="2400" dirty="0" smtClean="0">
                <a:latin typeface="+mj-lt"/>
                <a:cs typeface="Tahoma"/>
              </a:rPr>
              <a:t>- digital filter (number -&gt; number) </a:t>
            </a:r>
            <a:r>
              <a:rPr lang="en-US" sz="2400" dirty="0">
                <a:latin typeface="+mj-lt"/>
                <a:cs typeface="Tahoma"/>
              </a:rPr>
              <a:t/>
            </a:r>
            <a:br>
              <a:rPr lang="en-US" sz="2400" dirty="0">
                <a:latin typeface="+mj-lt"/>
                <a:cs typeface="Tahoma"/>
              </a:rPr>
            </a:br>
            <a:endParaRPr lang="en-US" sz="2800" b="1" dirty="0">
              <a:cs typeface="Tahoma"/>
            </a:endParaRPr>
          </a:p>
          <a:p>
            <a:pPr marL="118872" indent="0">
              <a:buNone/>
            </a:pPr>
            <a:r>
              <a:rPr lang="en-US" sz="2800" b="1" dirty="0" smtClean="0">
                <a:solidFill>
                  <a:srgbClr val="0000FF"/>
                </a:solidFill>
                <a:cs typeface="Tahoma"/>
              </a:rPr>
              <a:t>different </a:t>
            </a:r>
            <a:r>
              <a:rPr lang="en-US" sz="2800" b="1" dirty="0">
                <a:solidFill>
                  <a:srgbClr val="0000FF"/>
                </a:solidFill>
                <a:cs typeface="Tahoma"/>
              </a:rPr>
              <a:t>units, the system is </a:t>
            </a:r>
            <a:r>
              <a:rPr lang="en-US" sz="2800" b="1" dirty="0" smtClean="0">
                <a:solidFill>
                  <a:srgbClr val="0000FF"/>
                </a:solidFill>
                <a:cs typeface="Tahoma"/>
              </a:rPr>
              <a:t>categorized </a:t>
            </a:r>
            <a:r>
              <a:rPr lang="en-US" sz="2800" b="1" dirty="0">
                <a:solidFill>
                  <a:srgbClr val="0000FF"/>
                </a:solidFill>
                <a:cs typeface="Tahoma"/>
              </a:rPr>
              <a:t>as a </a:t>
            </a:r>
            <a:r>
              <a:rPr lang="en-US" sz="2800" b="1" dirty="0" smtClean="0">
                <a:solidFill>
                  <a:srgbClr val="FF0000"/>
                </a:solidFill>
                <a:cs typeface="Tahoma"/>
              </a:rPr>
              <a:t>“transducer” </a:t>
            </a:r>
            <a:endParaRPr lang="en-US" sz="2800" b="1" dirty="0">
              <a:solidFill>
                <a:srgbClr val="FF0000"/>
              </a:solidFill>
              <a:cs typeface="Tahoma"/>
            </a:endParaRPr>
          </a:p>
          <a:p>
            <a:pPr marL="118872" indent="0">
              <a:buNone/>
            </a:pPr>
            <a:r>
              <a:rPr lang="en-US" sz="2400" dirty="0" smtClean="0">
                <a:cs typeface="Tahoma"/>
              </a:rPr>
              <a:t>- </a:t>
            </a:r>
            <a:r>
              <a:rPr lang="en-US" sz="2400" dirty="0">
                <a:cs typeface="Tahoma"/>
              </a:rPr>
              <a:t>force-to-displacement actuator (m/s^2-&gt;m), </a:t>
            </a:r>
          </a:p>
          <a:p>
            <a:pPr marL="118872" indent="0">
              <a:buNone/>
            </a:pPr>
            <a:r>
              <a:rPr lang="en-US" sz="2400" dirty="0" smtClean="0">
                <a:cs typeface="Tahoma"/>
              </a:rPr>
              <a:t>- electro-magnetic actuator (V-&gt;m</a:t>
            </a:r>
            <a:r>
              <a:rPr lang="en-US" sz="2400" dirty="0">
                <a:cs typeface="Tahoma"/>
              </a:rPr>
              <a:t>/s^</a:t>
            </a:r>
            <a:r>
              <a:rPr lang="en-US" sz="2400" dirty="0" smtClean="0">
                <a:cs typeface="Tahoma"/>
              </a:rPr>
              <a:t>2),</a:t>
            </a:r>
            <a:endParaRPr lang="en-US" sz="2400" dirty="0">
              <a:cs typeface="Tahoma"/>
            </a:endParaRPr>
          </a:p>
          <a:p>
            <a:pPr marL="118872" indent="0">
              <a:buNone/>
            </a:pPr>
            <a:r>
              <a:rPr lang="en-US" sz="2400" dirty="0" smtClean="0">
                <a:cs typeface="Tahoma"/>
              </a:rPr>
              <a:t>- displacement sensors (m-&gt;V)</a:t>
            </a:r>
          </a:p>
          <a:p>
            <a:pPr marL="118872" indent="0">
              <a:buNone/>
            </a:pPr>
            <a:r>
              <a:rPr lang="en-US" sz="2400" dirty="0" smtClean="0">
                <a:cs typeface="Tahoma"/>
              </a:rPr>
              <a:t>- electrostatic transducer (C (charge) -&gt; N/m^2 (sound))</a:t>
            </a:r>
          </a:p>
          <a:p>
            <a:pPr marL="118872" indent="0">
              <a:buNone/>
            </a:pPr>
            <a:r>
              <a:rPr lang="en-US" sz="2400" dirty="0">
                <a:cs typeface="Tahoma"/>
              </a:rPr>
              <a:t>- </a:t>
            </a:r>
            <a:r>
              <a:rPr lang="en-US" sz="2400" dirty="0" err="1">
                <a:cs typeface="Tahoma"/>
              </a:rPr>
              <a:t>transimpedance</a:t>
            </a:r>
            <a:r>
              <a:rPr lang="en-US" sz="2400" dirty="0">
                <a:cs typeface="Tahoma"/>
              </a:rPr>
              <a:t> amplifier (A-&gt;V</a:t>
            </a:r>
            <a:r>
              <a:rPr lang="en-US" sz="2400" dirty="0" smtClean="0">
                <a:cs typeface="Tahoma"/>
              </a:rPr>
              <a:t>), current </a:t>
            </a:r>
            <a:r>
              <a:rPr lang="en-US" sz="2400" dirty="0">
                <a:cs typeface="Tahoma"/>
              </a:rPr>
              <a:t>driver (V-&gt;A</a:t>
            </a:r>
            <a:r>
              <a:rPr lang="en-US" sz="2400" dirty="0" smtClean="0">
                <a:cs typeface="Tahoma"/>
              </a:rPr>
              <a:t>)</a:t>
            </a:r>
          </a:p>
          <a:p>
            <a:pPr marL="118872" indent="0">
              <a:buNone/>
            </a:pPr>
            <a:r>
              <a:rPr lang="en-US" sz="2400" dirty="0" smtClean="0">
                <a:cs typeface="Tahoma"/>
              </a:rPr>
              <a:t>- gravitational wave detector (“</a:t>
            </a:r>
            <a:r>
              <a:rPr lang="en-US" sz="2400" dirty="0" err="1" smtClean="0">
                <a:cs typeface="Tahoma"/>
              </a:rPr>
              <a:t>gravito</a:t>
            </a:r>
            <a:r>
              <a:rPr lang="en-US" sz="2400" dirty="0" smtClean="0">
                <a:cs typeface="Tahoma"/>
              </a:rPr>
              <a:t>-optic modulator”)</a:t>
            </a:r>
            <a:endParaRPr lang="en-US" sz="2400" dirty="0">
              <a:cs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46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LTI: Linearity and Time Invariance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8"/>
            <a:ext cx="9144000" cy="60942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LTI systems </a:t>
            </a:r>
            <a:r>
              <a:rPr lang="en-US" sz="2800" b="1" dirty="0" err="1" smtClean="0">
                <a:solidFill>
                  <a:srgbClr val="000000"/>
                </a:solidFill>
                <a:cs typeface="Tahoma"/>
              </a:rPr>
              <a:t>fullfil</a:t>
            </a: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 the following two conditions</a:t>
            </a: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Linearity (super position)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 smtClean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000000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00"/>
                </a:solidFill>
                <a:cs typeface="Tahoma"/>
              </a:rPr>
              <a:t>Time invariance</a:t>
            </a:r>
            <a:endParaRPr lang="en-US" sz="2800" b="1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3488" y="1540495"/>
            <a:ext cx="1680623" cy="71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H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81298" y="1912498"/>
            <a:ext cx="962190" cy="8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24111" y="1898138"/>
            <a:ext cx="962190" cy="8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737399" y="1697434"/>
            <a:ext cx="1928204" cy="70033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System Input</a:t>
            </a:r>
          </a:p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u(t)</a:t>
            </a: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6414592" y="1674781"/>
            <a:ext cx="1928204" cy="58406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System Output</a:t>
            </a:r>
          </a:p>
          <a:p>
            <a:pPr marL="457200" lvl="1" indent="0" algn="ctr">
              <a:lnSpc>
                <a:spcPct val="60000"/>
              </a:lnSpc>
              <a:buNone/>
            </a:pPr>
            <a:r>
              <a:rPr lang="en-US" sz="2400" b="1" dirty="0" smtClean="0">
                <a:solidFill>
                  <a:srgbClr val="F600FF"/>
                </a:solidFill>
                <a:latin typeface="+mj-lt"/>
                <a:cs typeface="Tahoma"/>
              </a:rPr>
              <a:t>y(t)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949329"/>
            <a:ext cx="6604000" cy="1435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73" y="5400917"/>
            <a:ext cx="4305300" cy="9017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113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Why LTI?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Tahoma"/>
              </a:rPr>
              <a:t>Why do we limit the discussion within LTI systems?</a:t>
            </a:r>
            <a:endParaRPr lang="en-US" sz="2800" b="1" dirty="0">
              <a:cs typeface="Tahoma"/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  <a:cs typeface="Tahoma"/>
              </a:rPr>
              <a:t>They are simple, </a:t>
            </a:r>
            <a:br>
              <a:rPr lang="en-US" b="1" dirty="0" smtClean="0">
                <a:solidFill>
                  <a:srgbClr val="0000FF"/>
                </a:solidFill>
                <a:cs typeface="Tahoma"/>
              </a:rPr>
            </a:br>
            <a:r>
              <a:rPr lang="en-US" b="1" dirty="0" smtClean="0">
                <a:solidFill>
                  <a:srgbClr val="0000FF"/>
                </a:solidFill>
                <a:cs typeface="Tahoma"/>
              </a:rPr>
              <a:t>but still gives a lot of characteristics about them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00FF"/>
              </a:solidFill>
              <a:cs typeface="Tahoma"/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  <a:cs typeface="Tahoma"/>
              </a:rPr>
              <a:t>Nonlinear systems can be reduced to a linear system</a:t>
            </a:r>
            <a:br>
              <a:rPr lang="en-US" b="1" dirty="0" smtClean="0">
                <a:solidFill>
                  <a:srgbClr val="0000FF"/>
                </a:solidFill>
                <a:cs typeface="Tahoma"/>
              </a:rPr>
            </a:br>
            <a:r>
              <a:rPr lang="en-US" b="1" dirty="0" smtClean="0">
                <a:solidFill>
                  <a:srgbClr val="0000FF"/>
                </a:solidFill>
                <a:cs typeface="Tahoma"/>
              </a:rPr>
              <a:t>at a local region of the state space </a:t>
            </a:r>
            <a:r>
              <a:rPr lang="en-US" dirty="0" smtClean="0">
                <a:solidFill>
                  <a:srgbClr val="0000FF"/>
                </a:solidFill>
                <a:cs typeface="Tahoma"/>
              </a:rPr>
              <a:t>(cf. a pendulum)</a:t>
            </a:r>
          </a:p>
          <a:p>
            <a:pPr lvl="1"/>
            <a:endParaRPr lang="en-US" dirty="0" smtClean="0">
              <a:solidFill>
                <a:srgbClr val="0000FF"/>
              </a:solidFill>
              <a:cs typeface="Tahoma"/>
            </a:endParaRPr>
          </a:p>
          <a:p>
            <a:pPr lvl="1"/>
            <a:endParaRPr lang="en-US" dirty="0" smtClean="0">
              <a:solidFill>
                <a:srgbClr val="0000FF"/>
              </a:solidFill>
              <a:cs typeface="Tahoma"/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  <a:cs typeface="Tahoma"/>
              </a:rPr>
              <a:t>If change of the system states is slow, </a:t>
            </a:r>
            <a:r>
              <a:rPr lang="en-US" b="1" dirty="0">
                <a:solidFill>
                  <a:srgbClr val="0000FF"/>
                </a:solidFill>
                <a:cs typeface="Tahoma"/>
              </a:rPr>
              <a:t/>
            </a:r>
            <a:br>
              <a:rPr lang="en-US" b="1" dirty="0">
                <a:solidFill>
                  <a:srgbClr val="0000FF"/>
                </a:solidFill>
                <a:cs typeface="Tahoma"/>
              </a:rPr>
            </a:br>
            <a:r>
              <a:rPr lang="en-US" b="1" dirty="0" smtClean="0">
                <a:solidFill>
                  <a:srgbClr val="0000FF"/>
                </a:solidFill>
                <a:cs typeface="Tahoma"/>
              </a:rPr>
              <a:t>most of the LTI arguments are still applicable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160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154" y="96834"/>
            <a:ext cx="900723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Impulse response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Impulse response: </a:t>
            </a:r>
            <a:r>
              <a:rPr lang="en-US" sz="2800" dirty="0" smtClean="0">
                <a:latin typeface="+mj-lt"/>
                <a:cs typeface="Tahoma"/>
              </a:rPr>
              <a:t>A way to characterize the system H</a:t>
            </a:r>
            <a:r>
              <a:rPr lang="en-US" sz="2800" b="1" dirty="0" smtClean="0">
                <a:latin typeface="+mj-lt"/>
                <a:cs typeface="Tahoma"/>
              </a:rPr>
              <a:t>:</a:t>
            </a:r>
          </a:p>
          <a:p>
            <a:pPr marL="118872" indent="0">
              <a:buNone/>
            </a:pPr>
            <a:endParaRPr lang="en-US" sz="2800" b="1" dirty="0" smtClean="0">
              <a:latin typeface="+mj-lt"/>
              <a:cs typeface="Tahoma"/>
            </a:endParaRPr>
          </a:p>
          <a:p>
            <a:endParaRPr lang="en-US" sz="2800" b="1" dirty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>
              <a:latin typeface="+mj-lt"/>
              <a:cs typeface="Tahoma"/>
            </a:endParaRPr>
          </a:p>
          <a:p>
            <a:r>
              <a:rPr lang="en-US" sz="2800" b="1" dirty="0" smtClean="0">
                <a:latin typeface="+mj-lt"/>
                <a:cs typeface="Tahoma"/>
              </a:rPr>
              <a:t>Constructing an arbitrary response:</a:t>
            </a:r>
          </a:p>
          <a:p>
            <a:endParaRPr lang="en-US" sz="2800" b="1" dirty="0">
              <a:latin typeface="+mj-lt"/>
              <a:cs typeface="Tahoma"/>
            </a:endParaRPr>
          </a:p>
          <a:p>
            <a:endParaRPr lang="en-US" sz="2800" b="1" dirty="0" smtClean="0">
              <a:latin typeface="+mj-lt"/>
              <a:cs typeface="Tahoma"/>
            </a:endParaRPr>
          </a:p>
          <a:p>
            <a:endParaRPr lang="en-US" sz="2800" b="1" dirty="0">
              <a:latin typeface="+mj-lt"/>
              <a:cs typeface="Tahoma"/>
            </a:endParaRPr>
          </a:p>
          <a:p>
            <a:endParaRPr lang="en-US" sz="2800" b="1" dirty="0" smtClean="0">
              <a:latin typeface="+mj-lt"/>
              <a:cs typeface="Tahoma"/>
            </a:endParaRPr>
          </a:p>
          <a:p>
            <a:endParaRPr lang="en-US" sz="2800" b="1" dirty="0">
              <a:latin typeface="+mj-lt"/>
              <a:cs typeface="Tahoma"/>
            </a:endParaRPr>
          </a:p>
          <a:p>
            <a:pPr marL="118872" indent="0" algn="ctr">
              <a:buNone/>
            </a:pPr>
            <a:endParaRPr lang="en-US" sz="2800" b="1" dirty="0">
              <a:latin typeface="+mj-lt"/>
              <a:cs typeface="Tahoma"/>
            </a:endParaRPr>
          </a:p>
          <a:p>
            <a:pPr marL="118872" indent="0" algn="ctr">
              <a:buNone/>
            </a:pPr>
            <a:r>
              <a:rPr lang="en-US" sz="2800" b="1" dirty="0" smtClean="0">
                <a:latin typeface="+mj-lt"/>
                <a:cs typeface="Tahoma"/>
              </a:rPr>
              <a:t>												(Convolution)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35" y="1620228"/>
            <a:ext cx="4102100" cy="901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35" y="3313235"/>
            <a:ext cx="4787900" cy="24003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397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85" y="155448"/>
            <a:ext cx="900723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Frequency response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89193"/>
            <a:ext cx="9144000" cy="205365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Arbitrary response:</a:t>
            </a:r>
          </a:p>
          <a:p>
            <a:pPr marL="118872" indent="0">
              <a:buNone/>
            </a:pPr>
            <a:endParaRPr lang="en-US" sz="2800" b="1" dirty="0" smtClean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>
              <a:latin typeface="+mj-lt"/>
              <a:cs typeface="Tahoma"/>
            </a:endParaRPr>
          </a:p>
          <a:p>
            <a:r>
              <a:rPr lang="en-US" sz="2800" b="1" dirty="0" smtClean="0">
                <a:cs typeface="Tahoma"/>
              </a:rPr>
              <a:t>What is the system response to a sinusoidal excitation?</a:t>
            </a:r>
          </a:p>
          <a:p>
            <a:endParaRPr lang="en-US" sz="2800" b="1" dirty="0" smtClean="0">
              <a:cs typeface="Tahoma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1" y="1329593"/>
            <a:ext cx="4140200" cy="838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1" y="2733434"/>
            <a:ext cx="6108700" cy="398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0693" y="6232770"/>
            <a:ext cx="1602153" cy="58615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6131548" y="5978769"/>
            <a:ext cx="2582606" cy="742465"/>
          </a:xfrm>
          <a:prstGeom prst="borderCallout1">
            <a:avLst>
              <a:gd name="adj1" fmla="val 58070"/>
              <a:gd name="adj2" fmla="val -3070"/>
              <a:gd name="adj3" fmla="val 72479"/>
              <a:gd name="adj4" fmla="val -76042"/>
            </a:avLst>
          </a:prstGeom>
          <a:solidFill>
            <a:srgbClr val="FFFFFF"/>
          </a:solidFill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Fourier Transform of h(t)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131548" y="5978769"/>
            <a:ext cx="2582606" cy="742465"/>
          </a:xfrm>
          <a:prstGeom prst="borderCallout1">
            <a:avLst>
              <a:gd name="adj1" fmla="val 58070"/>
              <a:gd name="adj2" fmla="val -3070"/>
              <a:gd name="adj3" fmla="val 17216"/>
              <a:gd name="adj4" fmla="val -50320"/>
            </a:avLst>
          </a:prstGeom>
          <a:solidFill>
            <a:srgbClr val="FFFFFF"/>
          </a:solidFill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Fourier Transform of h(t)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566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85" y="155448"/>
            <a:ext cx="900723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Frequency response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43383"/>
            <a:ext cx="9144000" cy="5932041"/>
          </a:xfrm>
          <a:ln>
            <a:noFill/>
          </a:ln>
        </p:spPr>
        <p:txBody>
          <a:bodyPr>
            <a:normAutofit/>
          </a:bodyPr>
          <a:lstStyle/>
          <a:p>
            <a:endParaRPr lang="en-US" sz="2800" b="1" dirty="0" smtClean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 smtClean="0">
              <a:latin typeface="+mj-lt"/>
              <a:cs typeface="Tahoma"/>
            </a:endParaRPr>
          </a:p>
          <a:p>
            <a:pPr marL="118872" indent="0">
              <a:buNone/>
            </a:pPr>
            <a:endParaRPr lang="en-US" sz="2800" b="1" dirty="0" smtClean="0">
              <a:latin typeface="+mj-lt"/>
              <a:cs typeface="Tahoma"/>
            </a:endParaRPr>
          </a:p>
          <a:p>
            <a:r>
              <a:rPr lang="en-US" sz="2800" b="1" dirty="0" smtClean="0">
                <a:latin typeface="+mj-lt"/>
                <a:cs typeface="Tahoma"/>
              </a:rPr>
              <a:t>Important consequences for LTI systems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cs typeface="Tahoma"/>
              </a:rPr>
              <a:t>Sinusoidal excitation</a:t>
            </a:r>
            <a:r>
              <a:rPr lang="en-US" b="1" dirty="0" smtClean="0">
                <a:solidFill>
                  <a:srgbClr val="0000FF"/>
                </a:solidFill>
                <a:cs typeface="Tahoma"/>
              </a:rPr>
              <a:t> induces </a:t>
            </a:r>
            <a:r>
              <a:rPr lang="en-US" b="1" dirty="0" smtClean="0">
                <a:solidFill>
                  <a:srgbClr val="FF0000"/>
                </a:solidFill>
                <a:cs typeface="Tahoma"/>
              </a:rPr>
              <a:t>sinusoidal response</a:t>
            </a:r>
            <a:r>
              <a:rPr lang="en-US" b="1" dirty="0" smtClean="0">
                <a:solidFill>
                  <a:srgbClr val="0000FF"/>
                </a:solidFill>
                <a:cs typeface="Tahoma"/>
              </a:rPr>
              <a:t> </a:t>
            </a:r>
            <a:br>
              <a:rPr lang="en-US" b="1" dirty="0" smtClean="0">
                <a:solidFill>
                  <a:srgbClr val="0000FF"/>
                </a:solidFill>
                <a:cs typeface="Tahoma"/>
              </a:rPr>
            </a:br>
            <a:r>
              <a:rPr lang="en-US" b="1" dirty="0" smtClean="0">
                <a:solidFill>
                  <a:srgbClr val="0000FF"/>
                </a:solidFill>
                <a:cs typeface="Tahoma"/>
              </a:rPr>
              <a:t>at the same frequency</a:t>
            </a:r>
          </a:p>
          <a:p>
            <a:pPr lvl="1"/>
            <a:endParaRPr lang="en-US" b="1" dirty="0" smtClean="0">
              <a:solidFill>
                <a:srgbClr val="0000FF"/>
              </a:solidFill>
              <a:cs typeface="Tahoma"/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  <a:cs typeface="Tahoma"/>
              </a:rPr>
              <a:t>The  </a:t>
            </a:r>
            <a:r>
              <a:rPr lang="en-US" b="1" dirty="0">
                <a:solidFill>
                  <a:srgbClr val="0000FF"/>
                </a:solidFill>
                <a:cs typeface="Tahoma"/>
              </a:rPr>
              <a:t>frequency </a:t>
            </a:r>
            <a:r>
              <a:rPr lang="en-US" b="1" dirty="0" smtClean="0">
                <a:solidFill>
                  <a:srgbClr val="0000FF"/>
                </a:solidFill>
                <a:cs typeface="Tahoma"/>
              </a:rPr>
              <a:t>response H(w) is, in fact, </a:t>
            </a:r>
            <a:br>
              <a:rPr lang="en-US" b="1" dirty="0" smtClean="0">
                <a:solidFill>
                  <a:srgbClr val="0000FF"/>
                </a:solidFill>
                <a:cs typeface="Tahoma"/>
              </a:rPr>
            </a:br>
            <a:r>
              <a:rPr lang="en-US" b="1" dirty="0" smtClean="0">
                <a:solidFill>
                  <a:srgbClr val="0000FF"/>
                </a:solidFill>
                <a:cs typeface="Tahoma"/>
              </a:rPr>
              <a:t>the </a:t>
            </a:r>
            <a:r>
              <a:rPr lang="en-US" b="1" dirty="0" err="1" smtClean="0">
                <a:solidFill>
                  <a:srgbClr val="0000FF"/>
                </a:solidFill>
                <a:cs typeface="Tahoma"/>
              </a:rPr>
              <a:t>fourier</a:t>
            </a:r>
            <a:r>
              <a:rPr lang="en-US" b="1" dirty="0" smtClean="0">
                <a:solidFill>
                  <a:srgbClr val="0000FF"/>
                </a:solidFill>
                <a:cs typeface="Tahoma"/>
              </a:rPr>
              <a:t> transform of </a:t>
            </a:r>
            <a:r>
              <a:rPr lang="en-US" b="1" dirty="0" smtClean="0">
                <a:solidFill>
                  <a:srgbClr val="FF0000"/>
                </a:solidFill>
                <a:cs typeface="Tahoma"/>
              </a:rPr>
              <a:t>the impulse response h(t)</a:t>
            </a:r>
            <a:endParaRPr lang="en-US" b="1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5" y="1353522"/>
            <a:ext cx="4864100" cy="419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G1500817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6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8537</TotalTime>
  <Words>626</Words>
  <Application>Microsoft Macintosh PowerPoint</Application>
  <PresentationFormat>On-screen Show (4:3)</PresentationFormat>
  <Paragraphs>205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モジュール</vt:lpstr>
      <vt:lpstr>Linear systems</vt:lpstr>
      <vt:lpstr>What is a “system”?</vt:lpstr>
      <vt:lpstr>Why do we need to learn about LTI systems?</vt:lpstr>
      <vt:lpstr>Example of systems</vt:lpstr>
      <vt:lpstr>LTI: Linearity and Time Invariance</vt:lpstr>
      <vt:lpstr>Why LTI?</vt:lpstr>
      <vt:lpstr>Impulse response</vt:lpstr>
      <vt:lpstr>Frequency response </vt:lpstr>
      <vt:lpstr>Frequency response </vt:lpstr>
      <vt:lpstr>Transfer functions</vt:lpstr>
      <vt:lpstr>Time domain vs Laplace (or Fourier) domain</vt:lpstr>
      <vt:lpstr>Deriving a transfer function from a t-domain Diff Eq. </vt:lpstr>
      <vt:lpstr>Transfer function of a mechanical system</vt:lpstr>
      <vt:lpstr>Transfer function of an electrical system</vt:lpstr>
      <vt:lpstr>Zeros, Poles, and Gain decomposition</vt:lpstr>
      <vt:lpstr>Linear systems and their stability</vt:lpstr>
      <vt:lpstr>Linear systems and their stability</vt:lpstr>
      <vt:lpstr>System identification</vt:lpstr>
      <vt:lpstr>Zero, Pole, Gain representation</vt:lpstr>
      <vt:lpstr>Linear systems</vt:lpstr>
      <vt:lpstr>Zero, Pole, K representation</vt:lpstr>
      <vt:lpstr>Zero, Pole, K representation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Koji Arai</cp:lastModifiedBy>
  <cp:revision>281</cp:revision>
  <dcterms:created xsi:type="dcterms:W3CDTF">2010-06-17T21:13:06Z</dcterms:created>
  <dcterms:modified xsi:type="dcterms:W3CDTF">2015-06-24T17:40:35Z</dcterms:modified>
</cp:coreProperties>
</file>