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263" r:id="rId3"/>
    <p:sldId id="332" r:id="rId4"/>
    <p:sldId id="258" r:id="rId5"/>
    <p:sldId id="259" r:id="rId6"/>
    <p:sldId id="261" r:id="rId7"/>
    <p:sldId id="260" r:id="rId8"/>
    <p:sldId id="276" r:id="rId9"/>
    <p:sldId id="257" r:id="rId10"/>
    <p:sldId id="264" r:id="rId11"/>
    <p:sldId id="270" r:id="rId12"/>
    <p:sldId id="271" r:id="rId13"/>
    <p:sldId id="265" r:id="rId14"/>
    <p:sldId id="266" r:id="rId15"/>
    <p:sldId id="267" r:id="rId16"/>
    <p:sldId id="281" r:id="rId17"/>
    <p:sldId id="289" r:id="rId18"/>
    <p:sldId id="333" r:id="rId19"/>
    <p:sldId id="301" r:id="rId20"/>
    <p:sldId id="290" r:id="rId21"/>
    <p:sldId id="282" r:id="rId22"/>
    <p:sldId id="283" r:id="rId23"/>
    <p:sldId id="284" r:id="rId24"/>
    <p:sldId id="299" r:id="rId25"/>
    <p:sldId id="298" r:id="rId26"/>
    <p:sldId id="285" r:id="rId27"/>
    <p:sldId id="286" r:id="rId28"/>
    <p:sldId id="291" r:id="rId29"/>
    <p:sldId id="292" r:id="rId30"/>
    <p:sldId id="287" r:id="rId31"/>
    <p:sldId id="288" r:id="rId32"/>
    <p:sldId id="297" r:id="rId33"/>
    <p:sldId id="278" r:id="rId34"/>
    <p:sldId id="273" r:id="rId35"/>
    <p:sldId id="274" r:id="rId36"/>
    <p:sldId id="275" r:id="rId37"/>
    <p:sldId id="302" r:id="rId38"/>
    <p:sldId id="303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26" r:id="rId49"/>
    <p:sldId id="323" r:id="rId50"/>
    <p:sldId id="327" r:id="rId51"/>
    <p:sldId id="305" r:id="rId52"/>
    <p:sldId id="324" r:id="rId53"/>
    <p:sldId id="279" r:id="rId54"/>
    <p:sldId id="325" r:id="rId55"/>
    <p:sldId id="280" r:id="rId56"/>
    <p:sldId id="293" r:id="rId57"/>
    <p:sldId id="294" r:id="rId58"/>
    <p:sldId id="295" r:id="rId59"/>
    <p:sldId id="296" r:id="rId60"/>
    <p:sldId id="304" r:id="rId61"/>
    <p:sldId id="328" r:id="rId62"/>
    <p:sldId id="329" r:id="rId63"/>
    <p:sldId id="330" r:id="rId64"/>
    <p:sldId id="318" r:id="rId65"/>
    <p:sldId id="319" r:id="rId66"/>
    <p:sldId id="320" r:id="rId67"/>
    <p:sldId id="321" r:id="rId68"/>
    <p:sldId id="322" r:id="rId69"/>
    <p:sldId id="331" r:id="rId70"/>
    <p:sldId id="27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73" autoAdjust="0"/>
  </p:normalViewPr>
  <p:slideViewPr>
    <p:cSldViewPr snapToGrid="0" snapToObjects="1">
      <p:cViewPr>
        <p:scale>
          <a:sx n="94" d="100"/>
          <a:sy n="94" d="100"/>
        </p:scale>
        <p:origin x="-11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BAD02-CA33-D74D-B179-73DF9B85CE67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5B711-F6A4-734E-B79C-4123DA73A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850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1EF3F-286E-C642-A3D1-FF11728D63F4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2C2F2-B9CE-4942-B6F1-FE3AF69B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70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-product</a:t>
            </a:r>
            <a:r>
              <a:rPr lang="en-US" baseline="0" dirty="0" smtClean="0"/>
              <a:t> of GR, first published in 1915 (100 years ago this year!) </a:t>
            </a:r>
          </a:p>
          <a:p>
            <a:r>
              <a:rPr lang="en-US" baseline="0" dirty="0" smtClean="0"/>
              <a:t>- GWs solution to </a:t>
            </a:r>
            <a:r>
              <a:rPr lang="en-US" baseline="0" dirty="0" err="1" smtClean="0"/>
              <a:t>Einstein;s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eqns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26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65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Accurate</a:t>
            </a:r>
            <a:r>
              <a:rPr lang="en-US" baseline="0" dirty="0" smtClean="0"/>
              <a:t> waveform reconstruction is critical to extracting physics from gravitational wave signal for model selection, physical processes mapping, or other applications. </a:t>
            </a:r>
            <a:r>
              <a:rPr lang="en-US" b="1" baseline="0" dirty="0" smtClean="0"/>
              <a:t>Goal is to evaluate how well we can do this for </a:t>
            </a:r>
            <a:r>
              <a:rPr lang="en-US" b="1" baseline="0" dirty="0" err="1" smtClean="0"/>
              <a:t>aLIGO</a:t>
            </a:r>
            <a:r>
              <a:rPr lang="en-US" b="1" baseline="0" dirty="0" smtClean="0"/>
              <a:t>. 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Included three waveform families, injected, analyzed with burst algorithms (paper summaries)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1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Introduce nicknames </a:t>
            </a:r>
          </a:p>
          <a:p>
            <a:r>
              <a:rPr lang="en-US" b="0" baseline="0" dirty="0" smtClean="0"/>
              <a:t>Go through GW features next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1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Hot bubble analogy </a:t>
            </a:r>
          </a:p>
          <a:p>
            <a:r>
              <a:rPr lang="en-US" b="0" baseline="0" dirty="0" smtClean="0"/>
              <a:t>Time of core bounce is t=0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1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Accurate</a:t>
            </a:r>
            <a:r>
              <a:rPr lang="en-US" baseline="0" dirty="0" smtClean="0"/>
              <a:t> waveform reconstruction is critical to extracting physics from gravitational wave signal for model selection, physical processes mapping, or other applications. </a:t>
            </a:r>
            <a:r>
              <a:rPr lang="en-US" b="1" baseline="0" dirty="0" smtClean="0"/>
              <a:t>Goal is to evaluate how well we can do this for </a:t>
            </a:r>
            <a:r>
              <a:rPr lang="en-US" b="1" baseline="0" dirty="0" err="1" smtClean="0"/>
              <a:t>aLIGO</a:t>
            </a:r>
            <a:r>
              <a:rPr lang="en-US" b="1" baseline="0" dirty="0" smtClean="0"/>
              <a:t>. 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Included three waveform families, injected, analyzed with burst algorithms (paper summaries)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1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Accurate</a:t>
            </a:r>
            <a:r>
              <a:rPr lang="en-US" baseline="0" dirty="0" smtClean="0"/>
              <a:t> waveform reconstruction is critical to extracting physics from gravitational wave signal for model selection, physical processes mapping, or other applications. </a:t>
            </a:r>
            <a:r>
              <a:rPr lang="en-US" b="1" baseline="0" dirty="0" smtClean="0"/>
              <a:t>Goal is to evaluate how well we can do this for </a:t>
            </a:r>
            <a:r>
              <a:rPr lang="en-US" b="1" baseline="0" dirty="0" err="1" smtClean="0"/>
              <a:t>aLIGO</a:t>
            </a:r>
            <a:r>
              <a:rPr lang="en-US" b="1" baseline="0" dirty="0" smtClean="0"/>
              <a:t>. 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Included three waveform families, injected, analyzed with burst algorithms (paper summaries)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Noise</a:t>
            </a:r>
            <a:r>
              <a:rPr lang="en-US" baseline="0" dirty="0" smtClean="0"/>
              <a:t> weighted inner product, normalized to unity for identical waveforms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37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(expecting much shorter duration, more wavelet-like signals like NS-NS binaries)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Most burst analysis algorithms are not tuned for complex signals expected for CCSN </a:t>
            </a:r>
            <a:r>
              <a:rPr lang="en-US" b="1" baseline="0" dirty="0" smtClean="0"/>
              <a:t>– a lot of work has already gone into tuning parameters to best resolve CCSN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97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Fine structure of </a:t>
            </a:r>
            <a:r>
              <a:rPr lang="en-US" dirty="0" err="1" smtClean="0"/>
              <a:t>Dimmelmeiers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Introduce</a:t>
            </a:r>
            <a:r>
              <a:rPr lang="en-US" baseline="0" dirty="0" smtClean="0"/>
              <a:t> max overlap and overlap at SNR 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6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-product</a:t>
            </a:r>
            <a:r>
              <a:rPr lang="en-US" baseline="0" dirty="0" smtClean="0"/>
              <a:t> of GR, first published in 1915 (100 years ago this year!) </a:t>
            </a:r>
          </a:p>
          <a:p>
            <a:r>
              <a:rPr lang="en-US" baseline="0" dirty="0" smtClean="0"/>
              <a:t>- GWs solution to </a:t>
            </a:r>
            <a:r>
              <a:rPr lang="en-US" baseline="0" dirty="0" err="1" smtClean="0"/>
              <a:t>Einstein;s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eqns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Fine structure of </a:t>
            </a:r>
            <a:r>
              <a:rPr lang="en-US" dirty="0" err="1" smtClean="0"/>
              <a:t>Dimmelmeiers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Introduce</a:t>
            </a:r>
            <a:r>
              <a:rPr lang="en-US" baseline="0" dirty="0" smtClean="0"/>
              <a:t> max overlap and overlap at SNR 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66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Fine structure of </a:t>
            </a:r>
            <a:r>
              <a:rPr lang="en-US" dirty="0" err="1" smtClean="0"/>
              <a:t>Dimmelmeiers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Introduce</a:t>
            </a:r>
            <a:r>
              <a:rPr lang="en-US" baseline="0" dirty="0" smtClean="0"/>
              <a:t> max overlap and overlap at SNR 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66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of two particular</a:t>
            </a:r>
            <a:r>
              <a:rPr lang="en-US" baseline="0" dirty="0" smtClean="0"/>
              <a:t> examples comparing cWB2G and </a:t>
            </a:r>
            <a:r>
              <a:rPr lang="en-US" baseline="0" dirty="0" err="1" smtClean="0"/>
              <a:t>BayesWave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25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Mueller –3D waveforms</a:t>
            </a:r>
            <a:r>
              <a:rPr lang="en-US" baseline="0" dirty="0" smtClean="0"/>
              <a:t> -</a:t>
            </a:r>
            <a:r>
              <a:rPr lang="en-US" dirty="0" smtClean="0"/>
              <a:t> most realistic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39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Mueller –3D waveforms</a:t>
            </a:r>
            <a:r>
              <a:rPr lang="en-US" baseline="0" dirty="0" smtClean="0"/>
              <a:t> -</a:t>
            </a:r>
            <a:r>
              <a:rPr lang="en-US" dirty="0" smtClean="0"/>
              <a:t> most realistic </a:t>
            </a:r>
          </a:p>
          <a:p>
            <a:r>
              <a:rPr lang="en-US" dirty="0" smtClean="0"/>
              <a:t>Both algorithms struggle to resolve</a:t>
            </a:r>
            <a:r>
              <a:rPr lang="en-US" baseline="0" dirty="0" smtClean="0"/>
              <a:t> discrete bursts in time!! </a:t>
            </a:r>
          </a:p>
          <a:p>
            <a:r>
              <a:rPr lang="en-US" baseline="0" dirty="0" smtClean="0"/>
              <a:t>(Associated with anisotropy in neutrino emission)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39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made </a:t>
            </a:r>
            <a:r>
              <a:rPr lang="en-US" dirty="0" err="1" smtClean="0"/>
              <a:t>signficant</a:t>
            </a:r>
            <a:r>
              <a:rPr lang="en-US" dirty="0" smtClean="0"/>
              <a:t> progress tuning both of these pipelines to better resolve CCSN! Expect more progress before O1. </a:t>
            </a:r>
          </a:p>
          <a:p>
            <a:r>
              <a:rPr lang="en-US" dirty="0" smtClean="0"/>
              <a:t>Multiple</a:t>
            </a:r>
            <a:r>
              <a:rPr lang="en-US" baseline="0" dirty="0" smtClean="0"/>
              <a:t> bursts contain interesting physics!!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56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of the loud tail, having a signal loud enough for detection is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astrophysically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unlikely.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BDFA-4AA5-4E2A-BED8-E276C9BB474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NINJA2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BDFA-4AA5-4E2A-BED8-E276C9BB474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 err="1" smtClean="0"/>
              <a:t>freq</a:t>
            </a:r>
            <a:r>
              <a:rPr lang="en-US" dirty="0" smtClean="0"/>
              <a:t> transients identified by</a:t>
            </a:r>
            <a:r>
              <a:rPr lang="en-US" baseline="0" dirty="0" smtClean="0"/>
              <a:t> well-tuned </a:t>
            </a:r>
            <a:r>
              <a:rPr lang="en-US" baseline="0" dirty="0" err="1" smtClean="0"/>
              <a:t>singlo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ifo</a:t>
            </a:r>
            <a:r>
              <a:rPr lang="en-US" baseline="0" dirty="0" smtClean="0"/>
              <a:t> burst pipeline. BEST EFFICIENCY VETO IN S6 – model for future instrumental </a:t>
            </a:r>
            <a:r>
              <a:rPr lang="en-US" baseline="0" dirty="0" err="1" smtClean="0"/>
              <a:t>detchar</a:t>
            </a:r>
            <a:endParaRPr lang="en-US" baseline="0" dirty="0" smtClean="0"/>
          </a:p>
          <a:p>
            <a:r>
              <a:rPr lang="en-US" baseline="0" dirty="0" smtClean="0"/>
              <a:t>Seismic transient as identified by low-</a:t>
            </a:r>
            <a:r>
              <a:rPr lang="en-US" baseline="0" dirty="0" err="1" smtClean="0"/>
              <a:t>freq</a:t>
            </a:r>
            <a:r>
              <a:rPr lang="en-US" baseline="0" dirty="0" smtClean="0"/>
              <a:t> Omega on ground motion monitors associated with ~70% of glitches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BDFA-4AA5-4E2A-BED8-E276C9BB474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64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Study focused</a:t>
            </a:r>
            <a:r>
              <a:rPr lang="en-US" baseline="0" dirty="0" smtClean="0"/>
              <a:t> on the core optic chambers, have 3 stages of active seismic isolation (4 passive). OPTIC TABLE</a:t>
            </a:r>
            <a:endParaRPr lang="en-US" dirty="0" smtClean="0"/>
          </a:p>
          <a:p>
            <a:r>
              <a:rPr lang="en-US" dirty="0" smtClean="0"/>
              <a:t>Many different</a:t>
            </a:r>
            <a:r>
              <a:rPr lang="en-US" baseline="0" dirty="0" smtClean="0"/>
              <a:t> isolation configurations were tested, l</a:t>
            </a:r>
            <a:r>
              <a:rPr lang="en-US" dirty="0" smtClean="0"/>
              <a:t>east aggressive</a:t>
            </a:r>
            <a:r>
              <a:rPr lang="en-US" baseline="0" dirty="0" smtClean="0"/>
              <a:t> and most aggressive state shown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BDFA-4AA5-4E2A-BED8-E276C9BB474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5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-product</a:t>
            </a:r>
            <a:r>
              <a:rPr lang="en-US" baseline="0" dirty="0" smtClean="0"/>
              <a:t> of GR, first published in 1915 (100 years ago this year!) </a:t>
            </a:r>
          </a:p>
          <a:p>
            <a:r>
              <a:rPr lang="en-US" baseline="0" dirty="0" smtClean="0"/>
              <a:t>- GWs solution to </a:t>
            </a:r>
            <a:r>
              <a:rPr lang="en-US" baseline="0" dirty="0" err="1" smtClean="0"/>
              <a:t>Einstein;s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eqns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</a:t>
            </a:r>
            <a:r>
              <a:rPr lang="en-US" baseline="0" dirty="0" smtClean="0"/>
              <a:t> isolation state constant at strongly isolated, and varied input ground motion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BDFA-4AA5-4E2A-BED8-E276C9BB474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3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ITMY – rate much increased at high </a:t>
            </a:r>
            <a:r>
              <a:rPr lang="en-US" dirty="0" err="1" smtClean="0"/>
              <a:t>freq</a:t>
            </a:r>
            <a:r>
              <a:rPr lang="en-US" dirty="0" smtClean="0"/>
              <a:t> also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BDFA-4AA5-4E2A-BED8-E276C9BB474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94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Moving onto Livingston – results WITH DARM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EBFA4-FE33-9248-B8FB-92F0ED29A8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55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made </a:t>
            </a:r>
            <a:r>
              <a:rPr lang="en-US" dirty="0" err="1" smtClean="0"/>
              <a:t>signficant</a:t>
            </a:r>
            <a:r>
              <a:rPr lang="en-US" dirty="0" smtClean="0"/>
              <a:t> progress tuning both of these pipelines to better resolve CCSN! Expect more progress before O1. </a:t>
            </a:r>
          </a:p>
          <a:p>
            <a:r>
              <a:rPr lang="en-US" dirty="0" smtClean="0"/>
              <a:t>Multiple</a:t>
            </a:r>
            <a:r>
              <a:rPr lang="en-US" baseline="0" dirty="0" smtClean="0"/>
              <a:t> bursts contain interesting physics!!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56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BDFA-4AA5-4E2A-BED8-E276C9BB474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0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BDFA-4AA5-4E2A-BED8-E276C9BB474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03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BBDFA-4AA5-4E2A-BED8-E276C9BB474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216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Noise</a:t>
            </a:r>
            <a:r>
              <a:rPr lang="en-US" baseline="0" dirty="0" smtClean="0"/>
              <a:t> weighted inner product, normalized to unity for identical waveforms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37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Noise</a:t>
            </a:r>
            <a:r>
              <a:rPr lang="en-US" baseline="0" dirty="0" smtClean="0"/>
              <a:t> weighted inner product, normalized to unity for identical waveforms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373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Identified</a:t>
            </a:r>
            <a:r>
              <a:rPr lang="en-US" baseline="0" dirty="0" smtClean="0"/>
              <a:t> needed improvement for trigger clustering!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1498-3705-7A4B-B499-6B3AFF6051F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37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Gravitational</a:t>
            </a:r>
            <a:r>
              <a:rPr lang="en-US" baseline="0" dirty="0" smtClean="0"/>
              <a:t> waves are IDEAL probe of astrophysical objects difficult to observe via EM </a:t>
            </a:r>
          </a:p>
          <a:p>
            <a:r>
              <a:rPr lang="en-US" baseline="0" dirty="0" smtClean="0"/>
              <a:t>Takes very massive source accelerating </a:t>
            </a:r>
            <a:r>
              <a:rPr lang="en-US" baseline="0" dirty="0" err="1" smtClean="0"/>
              <a:t>extrememely</a:t>
            </a:r>
            <a:r>
              <a:rPr lang="en-US" baseline="0" dirty="0" smtClean="0"/>
              <a:t> quickly to have chance of producing detectable strain amplitude (10^18m change in length! Smaller than width of proton!)</a:t>
            </a:r>
          </a:p>
          <a:p>
            <a:r>
              <a:rPr lang="en-US" baseline="0" dirty="0" smtClean="0"/>
              <a:t>Evidence for existence in binary pulsar observations – launched new field </a:t>
            </a:r>
            <a:r>
              <a:rPr lang="en-US" baseline="0" smtClean="0"/>
              <a:t>of astrophysics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</a:t>
            </a:r>
            <a:r>
              <a:rPr lang="en-US" baseline="0" dirty="0" smtClean="0"/>
              <a:t> of SRC, PRC (formerly PRM), higher laser power, better optics coatings. </a:t>
            </a:r>
          </a:p>
          <a:p>
            <a:r>
              <a:rPr lang="en-US" baseline="0" dirty="0" smtClean="0"/>
              <a:t>Seismic isolation improvement will discuss later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12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</a:t>
            </a:r>
            <a:r>
              <a:rPr lang="en-US" baseline="0" dirty="0" smtClean="0"/>
              <a:t> of SRC, PRC (formerly PRM), higher laser power, better optics coatings. </a:t>
            </a:r>
          </a:p>
          <a:p>
            <a:r>
              <a:rPr lang="en-US" baseline="0" dirty="0" smtClean="0"/>
              <a:t>Seismic isolation improvement will discuss later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1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Spacetime</a:t>
            </a:r>
            <a:r>
              <a:rPr lang="en-US" baseline="0" dirty="0" smtClean="0"/>
              <a:t> strain m</a:t>
            </a:r>
            <a:r>
              <a:rPr lang="en-US" dirty="0" smtClean="0"/>
              <a:t>anifested</a:t>
            </a:r>
            <a:r>
              <a:rPr lang="en-US" baseline="0" dirty="0" smtClean="0"/>
              <a:t> as the change in length over length between two points</a:t>
            </a:r>
            <a:endParaRPr lang="en-US" dirty="0" smtClean="0"/>
          </a:p>
          <a:p>
            <a:r>
              <a:rPr lang="en-US" dirty="0" err="1" smtClean="0"/>
              <a:t>Movitates</a:t>
            </a:r>
            <a:r>
              <a:rPr lang="en-US" dirty="0" smtClean="0"/>
              <a:t> a detector that</a:t>
            </a:r>
            <a:r>
              <a:rPr lang="en-US" baseline="0" dirty="0" smtClean="0"/>
              <a:t> samples perpendicular directions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</a:rPr>
              <a:t>Sense the </a:t>
            </a:r>
            <a:r>
              <a:rPr lang="en-US" dirty="0" err="1" smtClean="0">
                <a:solidFill>
                  <a:srgbClr val="FFFFFF"/>
                </a:solidFill>
              </a:rPr>
              <a:t>spacetime</a:t>
            </a:r>
            <a:r>
              <a:rPr lang="en-US" dirty="0" smtClean="0">
                <a:solidFill>
                  <a:srgbClr val="FFFFFF"/>
                </a:solidFill>
              </a:rPr>
              <a:t> strain through the phase difference between 2 perpendicular arms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1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achieved by….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aLIGO</a:t>
            </a:r>
            <a:r>
              <a:rPr lang="en-US" baseline="0" dirty="0" smtClean="0"/>
              <a:t> instrumentation)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26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achieved by….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aLIGO</a:t>
            </a:r>
            <a:r>
              <a:rPr lang="en-US" baseline="0" dirty="0" smtClean="0"/>
              <a:t> instrumentation)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26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LIGOS AND VIRGO</a:t>
            </a:r>
            <a:r>
              <a:rPr lang="en-US" baseline="0" dirty="0" smtClean="0"/>
              <a:t> used for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2C2F2-B9CE-4942-B6F1-FE3AF69B54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26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DF34-DC32-C74A-9553-AA0E9F98C5D1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4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7320-7A93-4B40-8955-FC04FF092E0B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1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E55F-BB0A-D642-830F-2D82C962EF5F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8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ED44-A8E3-0E4D-9A0F-CC682A441B0A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CF174-36E4-EF42-A14E-57868F64B865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3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3189-A656-7248-81FA-D54CC5701E34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2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42A2-484C-6D40-8F1A-5D9013891A60}" type="datetime1">
              <a:rPr lang="en-US" smtClean="0"/>
              <a:t>8/31/15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4FA6-6E3B-3E4F-9335-B769C9732085}" type="datetime1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99C-0C5C-C544-A393-86580C08CD18}" type="datetime1">
              <a:rPr lang="en-US" smtClean="0"/>
              <a:t>8/31/15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7DB1-0C45-0645-AC94-D5E4DC784747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6D2BD-F3B4-C242-BB6C-5251A6EBEAB5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3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284FD-FB4A-514B-8977-F4F7D8ACEBB3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DF89-9C55-D04D-9787-FA2A7C7A2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85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04" y="188067"/>
            <a:ext cx="8826478" cy="1820334"/>
          </a:xfrm>
          <a:solidFill>
            <a:schemeClr val="tx1">
              <a:alpha val="48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 impact of terrestrial noise on the detectability and reconstruction of gravitational wave signals produced by core-collapse supernovae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8367" y="5411421"/>
            <a:ext cx="3534834" cy="855133"/>
          </a:xfrm>
          <a:solidFill>
            <a:srgbClr val="000000">
              <a:alpha val="71000"/>
            </a:srgb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Jess McIver PhD defense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May 21, 2015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5"/>
          <a:stretch/>
        </p:blipFill>
        <p:spPr>
          <a:xfrm>
            <a:off x="1088605" y="2288345"/>
            <a:ext cx="3397179" cy="2660197"/>
          </a:xfrm>
          <a:prstGeom prst="rect">
            <a:avLst/>
          </a:prstGeom>
        </p:spPr>
      </p:pic>
      <p:pic>
        <p:nvPicPr>
          <p:cNvPr id="6" name="Picture 5" descr="Uma_se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494" y="5377231"/>
            <a:ext cx="1224263" cy="121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3144" y="2249605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Photo: Michael Fyffe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 descr="Supernov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72" y="2125131"/>
            <a:ext cx="3805128" cy="2797889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LIGO DCC P1500072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chemeClr val="bg1"/>
                </a:solidFill>
              </a:rPr>
              <a:t>1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33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90814" y="1231458"/>
            <a:ext cx="6509296" cy="51248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014" y="179587"/>
            <a:ext cx="5941355" cy="750597"/>
          </a:xfrm>
          <a:solidFill>
            <a:schemeClr val="tx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Sensitivity improvement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10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755696" y="1357194"/>
            <a:ext cx="6219221" cy="4891206"/>
            <a:chOff x="3008376" y="809095"/>
            <a:chExt cx="6007354" cy="4655901"/>
          </a:xfrm>
        </p:grpSpPr>
        <p:pic>
          <p:nvPicPr>
            <p:cNvPr id="7" name="Picture 6" descr="aLIGOvsiLIGONoiseBudget_strain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8376" y="809095"/>
              <a:ext cx="6007354" cy="4655901"/>
            </a:xfrm>
            <a:prstGeom prst="rect">
              <a:avLst/>
            </a:prstGeom>
          </p:spPr>
        </p:pic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 rot="20987542">
              <a:off x="3673640" y="1563979"/>
              <a:ext cx="20478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rgbClr val="660066"/>
                  </a:solidFill>
                  <a:latin typeface="Calibri" charset="0"/>
                </a:rPr>
                <a:t>Better  </a:t>
              </a:r>
            </a:p>
            <a:p>
              <a:pPr algn="ctr" eaLnBrk="1" hangingPunct="1"/>
              <a:r>
                <a:rPr lang="en-US" sz="1800" b="1" dirty="0">
                  <a:solidFill>
                    <a:srgbClr val="660066"/>
                  </a:solidFill>
                  <a:latin typeface="Calibri" charset="0"/>
                </a:rPr>
                <a:t>Seismic </a:t>
              </a:r>
            </a:p>
            <a:p>
              <a:pPr algn="ctr" eaLnBrk="1" hangingPunct="1"/>
              <a:r>
                <a:rPr lang="en-US" sz="1800" b="1" dirty="0">
                  <a:solidFill>
                    <a:srgbClr val="660066"/>
                  </a:solidFill>
                  <a:latin typeface="Calibri" charset="0"/>
                </a:rPr>
                <a:t>Isolation</a:t>
              </a:r>
            </a:p>
          </p:txBody>
        </p:sp>
        <p:sp>
          <p:nvSpPr>
            <p:cNvPr id="9" name="Right Arrow 8"/>
            <p:cNvSpPr/>
            <p:nvPr/>
          </p:nvSpPr>
          <p:spPr bwMode="auto">
            <a:xfrm rot="5400000">
              <a:off x="7058984" y="3930098"/>
              <a:ext cx="844550" cy="220662"/>
            </a:xfrm>
            <a:prstGeom prst="rightArrow">
              <a:avLst/>
            </a:prstGeom>
            <a:solidFill>
              <a:srgbClr val="FF0000">
                <a:alpha val="69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 rot="20318537">
              <a:off x="7503872" y="3238273"/>
              <a:ext cx="148471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>
                  <a:solidFill>
                    <a:srgbClr val="FF0000"/>
                  </a:solidFill>
                  <a:latin typeface="Calibri" charset="0"/>
                </a:rPr>
                <a:t>Increased </a:t>
              </a:r>
            </a:p>
            <a:p>
              <a:pPr algn="ctr" eaLnBrk="1" hangingPunct="1"/>
              <a:r>
                <a:rPr lang="en-US" sz="1600" dirty="0">
                  <a:solidFill>
                    <a:srgbClr val="FF0000"/>
                  </a:solidFill>
                  <a:latin typeface="Calibri" charset="0"/>
                </a:rPr>
                <a:t>Laser </a:t>
              </a:r>
              <a:r>
                <a:rPr lang="en-US" sz="1600" dirty="0" smtClean="0">
                  <a:solidFill>
                    <a:srgbClr val="FF0000"/>
                  </a:solidFill>
                  <a:latin typeface="Calibri" charset="0"/>
                </a:rPr>
                <a:t>Power</a:t>
              </a:r>
            </a:p>
            <a:p>
              <a:pPr algn="ctr" eaLnBrk="1" hangingPunct="1"/>
              <a:r>
                <a:rPr lang="en-US" sz="1600" dirty="0" smtClean="0">
                  <a:solidFill>
                    <a:srgbClr val="FF0000"/>
                  </a:solidFill>
                  <a:latin typeface="Calibri" charset="0"/>
                </a:rPr>
                <a:t>and Signal Recycling</a:t>
              </a:r>
              <a:endParaRPr lang="en-US" sz="16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 rot="5910967">
              <a:off x="5485309" y="3957762"/>
              <a:ext cx="695693" cy="235515"/>
            </a:xfrm>
            <a:prstGeom prst="rightArrow">
              <a:avLst/>
            </a:prstGeom>
            <a:solidFill>
              <a:srgbClr val="FF66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 rot="946388">
              <a:off x="4740838" y="3281888"/>
              <a:ext cx="118816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FF6600"/>
                  </a:solidFill>
                  <a:latin typeface="Calibri" charset="0"/>
                </a:rPr>
                <a:t>Reduced </a:t>
              </a:r>
            </a:p>
            <a:p>
              <a:pPr algn="ctr" eaLnBrk="1" hangingPunct="1"/>
              <a:r>
                <a:rPr lang="en-US" sz="1800" dirty="0" smtClean="0">
                  <a:solidFill>
                    <a:srgbClr val="FF6600"/>
                  </a:solidFill>
                  <a:latin typeface="Calibri" charset="0"/>
                </a:rPr>
                <a:t>Brownian</a:t>
              </a:r>
              <a:endParaRPr lang="en-US" sz="1800" dirty="0">
                <a:solidFill>
                  <a:srgbClr val="FF6600"/>
                </a:solidFill>
                <a:latin typeface="Calibri" charset="0"/>
              </a:endParaRPr>
            </a:p>
            <a:p>
              <a:pPr algn="ctr" eaLnBrk="1" hangingPunct="1"/>
              <a:r>
                <a:rPr lang="en-US" sz="1800" dirty="0">
                  <a:solidFill>
                    <a:srgbClr val="FF6600"/>
                  </a:solidFill>
                  <a:latin typeface="Calibri" charset="0"/>
                </a:rPr>
                <a:t>Noise</a:t>
              </a:r>
            </a:p>
          </p:txBody>
        </p:sp>
        <p:sp>
          <p:nvSpPr>
            <p:cNvPr id="13" name="Right Arrow 12"/>
            <p:cNvSpPr/>
            <p:nvPr/>
          </p:nvSpPr>
          <p:spPr bwMode="auto">
            <a:xfrm rot="10137856">
              <a:off x="3873665" y="1117637"/>
              <a:ext cx="1062038" cy="246063"/>
            </a:xfrm>
            <a:prstGeom prst="rightArrow">
              <a:avLst/>
            </a:prstGeom>
            <a:solidFill>
              <a:srgbClr val="660066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2">
                    <a:lumMod val="25000"/>
                    <a:alpha val="50000"/>
                  </a:schemeClr>
                </a:solidFill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68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47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global interferometer network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11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6" name="Picture 5" descr="GlobalIfoNetwo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605179"/>
            <a:ext cx="81915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2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669" y="51308"/>
            <a:ext cx="4825216" cy="994324"/>
          </a:xfrm>
          <a:solidFill>
            <a:srgbClr val="000000">
              <a:alpha val="35000"/>
            </a:srgb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etwork sensitivity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12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8" name="Picture 7" descr="H1L1V1_Sqrt_Fp2_plus_Fc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r="3052"/>
          <a:stretch/>
        </p:blipFill>
        <p:spPr>
          <a:xfrm>
            <a:off x="128290" y="1449531"/>
            <a:ext cx="8864965" cy="45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00" y="269380"/>
            <a:ext cx="6595643" cy="904531"/>
          </a:xfrm>
          <a:solidFill>
            <a:srgbClr val="000000">
              <a:alpha val="41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gravitational wave sky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789"/>
            <a:ext cx="8473992" cy="4525963"/>
          </a:xfrm>
          <a:solidFill>
            <a:srgbClr val="000000">
              <a:alpha val="43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What sources will the Advanced detector network be sensitive to? 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13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6" name="Picture 5" descr="aLIGO_sour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7" y="1927677"/>
            <a:ext cx="6799468" cy="431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5800"/>
            <a:ext cx="8229600" cy="1143000"/>
          </a:xfrm>
          <a:solidFill>
            <a:srgbClr val="000000">
              <a:alpha val="46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Core-collapse supernovae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66" y="1122314"/>
            <a:ext cx="5502311" cy="3033856"/>
          </a:xfrm>
          <a:solidFill>
            <a:srgbClr val="000000">
              <a:alpha val="46000"/>
            </a:srgbClr>
          </a:solidFill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FFFFFF"/>
                </a:solidFill>
              </a:rPr>
              <a:t>The </a:t>
            </a:r>
            <a:r>
              <a:rPr lang="fr-FR" sz="2400" dirty="0" err="1" smtClean="0">
                <a:solidFill>
                  <a:srgbClr val="FFFFFF"/>
                </a:solidFill>
              </a:rPr>
              <a:t>iron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>
                <a:solidFill>
                  <a:srgbClr val="FFFFFF"/>
                </a:solidFill>
              </a:rPr>
              <a:t>core</a:t>
            </a: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smtClean="0">
                <a:solidFill>
                  <a:srgbClr val="FFFFFF"/>
                </a:solidFill>
              </a:rPr>
              <a:t>of massive stars </a:t>
            </a:r>
            <a:r>
              <a:rPr lang="fr-FR" sz="2400" dirty="0" err="1" smtClean="0">
                <a:solidFill>
                  <a:srgbClr val="FFFFFF"/>
                </a:solidFill>
              </a:rPr>
              <a:t>burns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>
                <a:solidFill>
                  <a:srgbClr val="FFFFFF"/>
                </a:solidFill>
              </a:rPr>
              <a:t>out and the </a:t>
            </a:r>
            <a:r>
              <a:rPr lang="fr-FR" sz="2400" dirty="0" err="1">
                <a:solidFill>
                  <a:srgbClr val="FFFFFF"/>
                </a:solidFill>
              </a:rPr>
              <a:t>degeneracy</a:t>
            </a: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smtClean="0">
                <a:solidFill>
                  <a:srgbClr val="FFFFFF"/>
                </a:solidFill>
              </a:rPr>
              <a:t>pressure </a:t>
            </a:r>
            <a:r>
              <a:rPr lang="fr-FR" sz="2400" dirty="0" err="1" smtClean="0">
                <a:solidFill>
                  <a:srgbClr val="FFFFFF"/>
                </a:solidFill>
              </a:rPr>
              <a:t>can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>
                <a:solidFill>
                  <a:srgbClr val="FFFFFF"/>
                </a:solidFill>
              </a:rPr>
              <a:t>no longer support the star </a:t>
            </a:r>
            <a:r>
              <a:rPr lang="fr-FR" sz="2400" dirty="0" err="1">
                <a:solidFill>
                  <a:srgbClr val="FFFFFF"/>
                </a:solidFill>
              </a:rPr>
              <a:t>against</a:t>
            </a:r>
            <a:r>
              <a:rPr lang="fr-FR" sz="2400" dirty="0">
                <a:solidFill>
                  <a:srgbClr val="FFFFFF"/>
                </a:solidFill>
              </a:rPr>
              <a:t> </a:t>
            </a:r>
            <a:r>
              <a:rPr lang="fr-FR" sz="2400" dirty="0" err="1">
                <a:solidFill>
                  <a:srgbClr val="FFFFFF"/>
                </a:solidFill>
              </a:rPr>
              <a:t>gravity</a:t>
            </a:r>
            <a:r>
              <a:rPr lang="fr-FR" sz="2400" dirty="0">
                <a:solidFill>
                  <a:srgbClr val="FFFFFF"/>
                </a:solidFill>
              </a:rPr>
              <a:t>. </a:t>
            </a:r>
            <a:endParaRPr lang="fr-FR" sz="2400" dirty="0" smtClean="0">
              <a:solidFill>
                <a:srgbClr val="FFFFFF"/>
              </a:solidFill>
            </a:endParaRPr>
          </a:p>
          <a:p>
            <a:r>
              <a:rPr lang="fr-FR" sz="2400" dirty="0" smtClean="0">
                <a:solidFill>
                  <a:srgbClr val="FFFFFF"/>
                </a:solidFill>
              </a:rPr>
              <a:t>The </a:t>
            </a:r>
            <a:r>
              <a:rPr lang="fr-FR" sz="2400" dirty="0" err="1" smtClean="0">
                <a:solidFill>
                  <a:srgbClr val="FFFFFF"/>
                </a:solidFill>
              </a:rPr>
              <a:t>gravitational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core</a:t>
            </a:r>
            <a:r>
              <a:rPr lang="fr-FR" sz="2400" dirty="0" smtClean="0">
                <a:solidFill>
                  <a:srgbClr val="FFFFFF"/>
                </a:solidFill>
              </a:rPr>
              <a:t> collapse releases an </a:t>
            </a:r>
            <a:r>
              <a:rPr lang="fr-FR" sz="2400" dirty="0" err="1" smtClean="0">
                <a:solidFill>
                  <a:srgbClr val="FFFFFF"/>
                </a:solidFill>
              </a:rPr>
              <a:t>enormous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amount</a:t>
            </a:r>
            <a:r>
              <a:rPr lang="fr-FR" sz="2400" dirty="0" smtClean="0">
                <a:solidFill>
                  <a:srgbClr val="FFFFFF"/>
                </a:solidFill>
              </a:rPr>
              <a:t> of </a:t>
            </a:r>
            <a:r>
              <a:rPr lang="fr-FR" sz="2400" dirty="0" err="1" smtClean="0">
                <a:solidFill>
                  <a:srgbClr val="FFFFFF"/>
                </a:solidFill>
              </a:rPr>
              <a:t>energy</a:t>
            </a:r>
            <a:r>
              <a:rPr lang="fr-FR" sz="2400" dirty="0" smtClean="0">
                <a:solidFill>
                  <a:srgbClr val="FFFFFF"/>
                </a:solidFill>
              </a:rPr>
              <a:t>, 99% in the </a:t>
            </a:r>
            <a:r>
              <a:rPr lang="fr-FR" sz="2400" dirty="0" err="1" smtClean="0">
                <a:solidFill>
                  <a:srgbClr val="FFFFFF"/>
                </a:solidFill>
              </a:rPr>
              <a:t>form</a:t>
            </a:r>
            <a:r>
              <a:rPr lang="fr-FR" sz="2400" dirty="0" smtClean="0">
                <a:solidFill>
                  <a:srgbClr val="FFFFFF"/>
                </a:solidFill>
              </a:rPr>
              <a:t> of neutrinos of all </a:t>
            </a:r>
            <a:r>
              <a:rPr lang="fr-FR" sz="2400" dirty="0" err="1" smtClean="0">
                <a:solidFill>
                  <a:srgbClr val="FFFFFF"/>
                </a:solidFill>
              </a:rPr>
              <a:t>flavors</a:t>
            </a:r>
            <a:r>
              <a:rPr lang="fr-FR" sz="2400" dirty="0" smtClean="0">
                <a:solidFill>
                  <a:srgbClr val="FFFFFF"/>
                </a:solidFill>
              </a:rPr>
              <a:t> and </a:t>
            </a:r>
            <a:r>
              <a:rPr lang="fr-FR" sz="2400" dirty="0" err="1" smtClean="0">
                <a:solidFill>
                  <a:srgbClr val="FFFFFF"/>
                </a:solidFill>
              </a:rPr>
              <a:t>forms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>
                <a:solidFill>
                  <a:srgbClr val="FFFFFF"/>
                </a:solidFill>
              </a:rPr>
              <a:t>a proto-neutron star</a:t>
            </a:r>
            <a:r>
              <a:rPr lang="fr-FR" sz="24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14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31466" y="3946154"/>
            <a:ext cx="8673596" cy="2397368"/>
          </a:xfrm>
          <a:prstGeom prst="rect">
            <a:avLst/>
          </a:prstGeom>
          <a:solidFill>
            <a:srgbClr val="000000">
              <a:alpha val="46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rgbClr val="FFFFFF"/>
                </a:solidFill>
              </a:rPr>
              <a:t>Neutrinos </a:t>
            </a:r>
            <a:r>
              <a:rPr lang="fr-FR" sz="2400" dirty="0" err="1" smtClean="0">
                <a:solidFill>
                  <a:srgbClr val="FFFFFF"/>
                </a:solidFill>
              </a:rPr>
              <a:t>observed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during</a:t>
            </a:r>
            <a:r>
              <a:rPr lang="fr-FR" sz="2400" dirty="0" smtClean="0">
                <a:solidFill>
                  <a:srgbClr val="FFFFFF"/>
                </a:solidFill>
              </a:rPr>
              <a:t> the 1987 supernova have </a:t>
            </a:r>
            <a:r>
              <a:rPr lang="fr-FR" sz="2400" dirty="0" err="1" smtClean="0">
                <a:solidFill>
                  <a:srgbClr val="FFFFFF"/>
                </a:solidFill>
              </a:rPr>
              <a:t>confirmed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this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general</a:t>
            </a:r>
            <a:r>
              <a:rPr lang="fr-FR" sz="2400" dirty="0" smtClean="0">
                <a:solidFill>
                  <a:srgbClr val="FFFFFF"/>
                </a:solidFill>
              </a:rPr>
              <a:t> model</a:t>
            </a:r>
          </a:p>
          <a:p>
            <a:r>
              <a:rPr lang="fr-FR" sz="2400" dirty="0" err="1" smtClean="0">
                <a:solidFill>
                  <a:srgbClr val="FFFFFF"/>
                </a:solidFill>
              </a:rPr>
              <a:t>However</a:t>
            </a:r>
            <a:r>
              <a:rPr lang="fr-FR" sz="2400" dirty="0" smtClean="0">
                <a:solidFill>
                  <a:srgbClr val="FFFFFF"/>
                </a:solidFill>
              </a:rPr>
              <a:t>,</a:t>
            </a:r>
            <a:r>
              <a:rPr lang="en-US" sz="2400" dirty="0" smtClean="0">
                <a:solidFill>
                  <a:srgbClr val="FFFFFF"/>
                </a:solidFill>
              </a:rPr>
              <a:t> calculations robustly conclude that the shock wave loses energy to interactions with the outer layers and stalls</a:t>
            </a:r>
          </a:p>
          <a:p>
            <a:pPr marL="0" indent="0">
              <a:buNone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FFFF"/>
                </a:solidFill>
              </a:rPr>
              <a:t>Key question: </a:t>
            </a:r>
            <a:r>
              <a:rPr lang="en-US" sz="2800" b="1" i="1" dirty="0" smtClean="0">
                <a:solidFill>
                  <a:srgbClr val="FFFFFF"/>
                </a:solidFill>
              </a:rPr>
              <a:t>what is the explosion mechanism?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pic>
        <p:nvPicPr>
          <p:cNvPr id="30" name="Picture 29" descr="Superno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77" y="1122313"/>
            <a:ext cx="3171285" cy="23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8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5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Explosion mechanism models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017" y="1600200"/>
            <a:ext cx="4095547" cy="4525963"/>
          </a:xfrm>
          <a:solidFill>
            <a:srgbClr val="000000">
              <a:alpha val="50000"/>
            </a:srgb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Neutrino-driven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Assumes a small fraction of the energy emitted in the form of neutrinos  is absorbed by the shock</a:t>
            </a: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FFFFFF"/>
                </a:solidFill>
              </a:rPr>
              <a:t>Magnetorotational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Differential rotation between the star core and outer layers induces magnetic field amplifications that cause jets of matter 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15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2" name="Picture 11" descr="SN_wavefor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64" y="1754131"/>
            <a:ext cx="4621707" cy="410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3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230"/>
            <a:ext cx="8229600" cy="1143000"/>
          </a:xfrm>
          <a:solidFill>
            <a:srgbClr val="000000">
              <a:alpha val="34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Study 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9496"/>
            <a:ext cx="7896578" cy="6054621"/>
          </a:xfrm>
          <a:solidFill>
            <a:srgbClr val="000000">
              <a:alpha val="34000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</a:rPr>
              <a:t>Goal</a:t>
            </a:r>
            <a:r>
              <a:rPr lang="en-US" sz="2800" dirty="0">
                <a:solidFill>
                  <a:srgbClr val="FFFFFF"/>
                </a:solidFill>
              </a:rPr>
              <a:t>: </a:t>
            </a:r>
            <a:r>
              <a:rPr lang="en-US" sz="2800" dirty="0" smtClean="0">
                <a:solidFill>
                  <a:srgbClr val="FFFFFF"/>
                </a:solidFill>
              </a:rPr>
              <a:t>Effective waveform reconstruction of gravitational wave signals will </a:t>
            </a:r>
            <a:r>
              <a:rPr lang="en-US" sz="2800" dirty="0">
                <a:solidFill>
                  <a:srgbClr val="FFFFFF"/>
                </a:solidFill>
              </a:rPr>
              <a:t>e</a:t>
            </a:r>
            <a:r>
              <a:rPr lang="en-US" sz="2800" dirty="0" smtClean="0">
                <a:solidFill>
                  <a:srgbClr val="FFFFFF"/>
                </a:solidFill>
              </a:rPr>
              <a:t>nable </a:t>
            </a:r>
            <a:r>
              <a:rPr lang="en-US" sz="2800" dirty="0">
                <a:solidFill>
                  <a:srgbClr val="FFFFFF"/>
                </a:solidFill>
              </a:rPr>
              <a:t>accurate interpretations of core-collapse </a:t>
            </a:r>
            <a:r>
              <a:rPr lang="en-US" sz="2800" dirty="0" smtClean="0">
                <a:solidFill>
                  <a:srgbClr val="FFFFFF"/>
                </a:solidFill>
              </a:rPr>
              <a:t>supernovae (CCSN) physics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FFFFFF"/>
                </a:solidFill>
              </a:rPr>
              <a:t>Waveforms injected into Gaussian noise </a:t>
            </a:r>
            <a:r>
              <a:rPr lang="en-US" sz="2400" dirty="0" smtClean="0">
                <a:solidFill>
                  <a:srgbClr val="FFFFFF"/>
                </a:solidFill>
              </a:rPr>
              <a:t>colored with the expected Advanced LIGO and Advanced Virgo noise curves at design sensitivity </a:t>
            </a:r>
            <a:endParaRPr lang="en-US" sz="2400" dirty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</a:rPr>
              <a:t>Injections recovered with burst waveform reconstruction algorithms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smtClean="0">
                <a:solidFill>
                  <a:srgbClr val="FFFFFF"/>
                </a:solidFill>
              </a:rPr>
              <a:t> </a:t>
            </a:r>
          </a:p>
          <a:p>
            <a:pPr marL="457200" lvl="1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94834"/>
            <a:ext cx="2895600" cy="365125"/>
          </a:xfrm>
        </p:spPr>
        <p:txBody>
          <a:bodyPr/>
          <a:lstStyle/>
          <a:p>
            <a:r>
              <a:rPr lang="pt-BR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LIGO DCC P1500072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94834"/>
            <a:ext cx="2133600" cy="365125"/>
          </a:xfrm>
        </p:spPr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16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6" name="Picture 5" descr="ObsScenari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43" y="2061583"/>
            <a:ext cx="6570522" cy="27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3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918"/>
            <a:ext cx="8229600" cy="1143000"/>
          </a:xfrm>
          <a:solidFill>
            <a:srgbClr val="000000">
              <a:alpha val="34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Included waveforms: Overview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7F7F7F"/>
                </a:solidFill>
              </a:rPr>
              <a:t>LIGO DCC P1500072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17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556" y="2493652"/>
            <a:ext cx="3995314" cy="1846659"/>
          </a:xfrm>
          <a:prstGeom prst="rect">
            <a:avLst/>
          </a:prstGeom>
          <a:solidFill>
            <a:srgbClr val="00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1. </a:t>
            </a:r>
            <a:r>
              <a:rPr lang="en-US" sz="3600" dirty="0" err="1" smtClean="0">
                <a:solidFill>
                  <a:srgbClr val="FFFFFF"/>
                </a:solidFill>
              </a:rPr>
              <a:t>Dimmelmeier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2D rotating core-collapse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Produce the simplest, shortest GW signature (‘wavelet-like’)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52745" y="2493652"/>
            <a:ext cx="3995314" cy="1846659"/>
          </a:xfrm>
          <a:prstGeom prst="rect">
            <a:avLst/>
          </a:prstGeom>
          <a:solidFill>
            <a:srgbClr val="00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2. </a:t>
            </a:r>
            <a:r>
              <a:rPr lang="en-US" sz="3600" dirty="0" err="1" smtClean="0">
                <a:solidFill>
                  <a:srgbClr val="FFFFFF"/>
                </a:solidFill>
              </a:rPr>
              <a:t>Yakunin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2D neutrino driven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Assumes star axis symmetry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No well-defined amplitude peak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08756" y="4340311"/>
            <a:ext cx="4830807" cy="2154436"/>
          </a:xfrm>
          <a:prstGeom prst="rect">
            <a:avLst/>
          </a:prstGeom>
          <a:solidFill>
            <a:srgbClr val="00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3. Mueller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3D neutrino driven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Most realistic considered models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Longest, most complex produced waveforms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0233" y="1185825"/>
            <a:ext cx="8677826" cy="1200329"/>
          </a:xfrm>
          <a:prstGeom prst="rect">
            <a:avLst/>
          </a:prstGeom>
          <a:solidFill>
            <a:srgbClr val="00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The three considered waveform families: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Each simulated using different models.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4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918"/>
            <a:ext cx="8229600" cy="1143000"/>
          </a:xfrm>
          <a:solidFill>
            <a:srgbClr val="000000">
              <a:alpha val="34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Included waveforms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7F7F7F"/>
                </a:solidFill>
              </a:rPr>
              <a:t>LIGO DCC P1500072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18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8" name="Picture 7" descr="Dimmelmeier_s15a3o15_SF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24754"/>
            <a:ext cx="3704917" cy="2778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1745" y="833452"/>
            <a:ext cx="3995314" cy="2769989"/>
          </a:xfrm>
          <a:prstGeom prst="rect">
            <a:avLst/>
          </a:prstGeom>
          <a:solidFill>
            <a:srgbClr val="00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Dimmelmeier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2D axisymmetric rotating core-collapse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3 </a:t>
            </a:r>
            <a:r>
              <a:rPr lang="en-US" sz="2000" dirty="0" err="1" smtClean="0">
                <a:solidFill>
                  <a:srgbClr val="FFFFFF"/>
                </a:solidFill>
              </a:rPr>
              <a:t>Dimmelmeier</a:t>
            </a:r>
            <a:r>
              <a:rPr lang="en-US" sz="2000" dirty="0" smtClean="0">
                <a:solidFill>
                  <a:srgbClr val="FFFFFF"/>
                </a:solidFill>
              </a:rPr>
              <a:t> models: </a:t>
            </a:r>
            <a:r>
              <a:rPr lang="en-US" sz="2000" dirty="0">
                <a:solidFill>
                  <a:srgbClr val="FFFFFF"/>
                </a:solidFill>
              </a:rPr>
              <a:t>d</a:t>
            </a:r>
            <a:r>
              <a:rPr lang="en-US" sz="2000" dirty="0" smtClean="0">
                <a:solidFill>
                  <a:srgbClr val="FFFFFF"/>
                </a:solidFill>
              </a:rPr>
              <a:t>ifferent rotation rates and profiles imposed on a progenitor star</a:t>
            </a:r>
          </a:p>
          <a:p>
            <a:endParaRPr lang="en-US" dirty="0"/>
          </a:p>
        </p:txBody>
      </p:sp>
      <p:pic>
        <p:nvPicPr>
          <p:cNvPr id="12" name="Picture 11" descr="Yakunin_SF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8" y="3720353"/>
            <a:ext cx="3724119" cy="27930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71745" y="3720353"/>
            <a:ext cx="3995314" cy="2769989"/>
          </a:xfrm>
          <a:prstGeom prst="rect">
            <a:avLst/>
          </a:prstGeom>
          <a:solidFill>
            <a:srgbClr val="00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FF"/>
                </a:solidFill>
              </a:rPr>
              <a:t>Yakunin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2D axisymmetric non-rotating neutrino driven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Strong signal due to standing accretion shock instabilities and non-radial accretion matter flows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9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71745" y="833452"/>
            <a:ext cx="4637784" cy="5847755"/>
          </a:xfrm>
          <a:prstGeom prst="rect">
            <a:avLst/>
          </a:prstGeom>
          <a:solidFill>
            <a:srgbClr val="00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Mueller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3D non-rotating neutrino-driven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3 different progenitor stars evolved using the same input physics, initial symmetry perturbation, and matter equation of state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Strong GW signal is due to non-radial matter flows produced by shock instability pre-explosion,  and violent post-shock convection and PNS matter accretion post-explosion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Two of  three progenitor stars observe a delayed burst of GW signal due to PNS convection.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918"/>
            <a:ext cx="8229600" cy="1143000"/>
          </a:xfrm>
          <a:solidFill>
            <a:srgbClr val="000000">
              <a:alpha val="34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Included waveforms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19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7" name="Picture 6" descr="Mueller_N20_SF5_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9" y="966082"/>
            <a:ext cx="3593116" cy="2747677"/>
          </a:xfrm>
          <a:prstGeom prst="rect">
            <a:avLst/>
          </a:prstGeom>
        </p:spPr>
      </p:pic>
      <p:pic>
        <p:nvPicPr>
          <p:cNvPr id="6" name="Picture 5" descr="Mueller_L15_SF5_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9" y="3827235"/>
            <a:ext cx="3593116" cy="275323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3023" y="6356350"/>
            <a:ext cx="2895600" cy="365125"/>
          </a:xfrm>
        </p:spPr>
        <p:txBody>
          <a:bodyPr/>
          <a:lstStyle/>
          <a:p>
            <a:r>
              <a:rPr lang="pt-BR" smtClean="0">
                <a:solidFill>
                  <a:srgbClr val="7F7F7F"/>
                </a:solidFill>
              </a:rPr>
              <a:t>LIGO DCC P1500072</a:t>
            </a:r>
            <a:endParaRPr lang="en-US" dirty="0">
              <a:solidFill>
                <a:srgbClr val="7F7F7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423023" y="2540001"/>
            <a:ext cx="1059330" cy="2973293"/>
          </a:xfrm>
          <a:prstGeom prst="straightConnector1">
            <a:avLst/>
          </a:prstGeom>
          <a:ln w="38100" cmpd="sng">
            <a:solidFill>
              <a:schemeClr val="bg2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01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587" y="340207"/>
            <a:ext cx="2603213" cy="805265"/>
          </a:xfrm>
          <a:solidFill>
            <a:srgbClr val="000000">
              <a:alpha val="41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65968" cy="4525963"/>
          </a:xfrm>
          <a:solidFill>
            <a:srgbClr val="000000">
              <a:alpha val="56000"/>
            </a:srgbClr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Gravitational waves</a:t>
            </a:r>
          </a:p>
          <a:p>
            <a:r>
              <a:rPr lang="en-US" sz="2800" dirty="0" err="1" smtClean="0">
                <a:solidFill>
                  <a:srgbClr val="FFFFFF"/>
                </a:solidFill>
              </a:rPr>
              <a:t>Interferometric</a:t>
            </a:r>
            <a:r>
              <a:rPr lang="en-US" sz="2800" dirty="0" smtClean="0">
                <a:solidFill>
                  <a:srgbClr val="FFFFFF"/>
                </a:solidFill>
              </a:rPr>
              <a:t> detectors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Core collapse supernovae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Models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Detectablity</a:t>
            </a:r>
            <a:r>
              <a:rPr lang="en-US" dirty="0" smtClean="0">
                <a:solidFill>
                  <a:srgbClr val="FFFFFF"/>
                </a:solidFill>
              </a:rPr>
              <a:t> and waveform reconstruction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Terrestrial noise and its impact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Conclusions and future prospects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2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5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918"/>
            <a:ext cx="8229600" cy="1143000"/>
          </a:xfrm>
          <a:solidFill>
            <a:srgbClr val="000000">
              <a:alpha val="34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Targeted algorithms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97" y="3497952"/>
            <a:ext cx="7896578" cy="2858398"/>
          </a:xfrm>
          <a:solidFill>
            <a:srgbClr val="000000">
              <a:alpha val="66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 smtClean="0">
                <a:solidFill>
                  <a:srgbClr val="FFFFFF"/>
                </a:solidFill>
              </a:rPr>
              <a:t>BayesWave</a:t>
            </a:r>
            <a:r>
              <a:rPr lang="en-US" sz="2800" dirty="0" smtClean="0">
                <a:solidFill>
                  <a:srgbClr val="FFFFFF"/>
                </a:solidFill>
              </a:rPr>
              <a:t> – a Bayesian follow-up burst parameter estimation algorithm</a:t>
            </a:r>
          </a:p>
          <a:p>
            <a:r>
              <a:rPr lang="en-US" sz="1800" dirty="0">
                <a:solidFill>
                  <a:schemeClr val="bg1"/>
                </a:solidFill>
              </a:rPr>
              <a:t>E</a:t>
            </a:r>
            <a:r>
              <a:rPr lang="en-US" sz="1800" dirty="0" smtClean="0">
                <a:solidFill>
                  <a:schemeClr val="bg1"/>
                </a:solidFill>
              </a:rPr>
              <a:t>stimates </a:t>
            </a:r>
            <a:r>
              <a:rPr lang="en-US" sz="1800" dirty="0">
                <a:solidFill>
                  <a:schemeClr val="bg1"/>
                </a:solidFill>
              </a:rPr>
              <a:t>a posterior distribution for a recovered </a:t>
            </a:r>
            <a:r>
              <a:rPr lang="en-US" sz="1800" dirty="0" smtClean="0">
                <a:solidFill>
                  <a:schemeClr val="bg1"/>
                </a:solidFill>
              </a:rPr>
              <a:t>waveform inferred </a:t>
            </a:r>
            <a:r>
              <a:rPr lang="en-US" sz="1800" dirty="0">
                <a:solidFill>
                  <a:schemeClr val="bg1"/>
                </a:solidFill>
              </a:rPr>
              <a:t>from the data and network antenna pattern. 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Reversible jump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Markov-chain Monte Carlo </a:t>
            </a:r>
            <a:r>
              <a:rPr lang="en-US" sz="1800" dirty="0" smtClean="0">
                <a:solidFill>
                  <a:schemeClr val="bg1"/>
                </a:solidFill>
              </a:rPr>
              <a:t>algorithm explores </a:t>
            </a:r>
            <a:r>
              <a:rPr lang="en-US" sz="1800" dirty="0">
                <a:solidFill>
                  <a:schemeClr val="bg1"/>
                </a:solidFill>
              </a:rPr>
              <a:t>a the application distribution of </a:t>
            </a:r>
            <a:r>
              <a:rPr lang="en-US" sz="1800" dirty="0" err="1">
                <a:solidFill>
                  <a:schemeClr val="bg1"/>
                </a:solidFill>
              </a:rPr>
              <a:t>Morlet</a:t>
            </a:r>
            <a:r>
              <a:rPr lang="en-US" sz="1800" dirty="0">
                <a:solidFill>
                  <a:schemeClr val="bg1"/>
                </a:solidFill>
              </a:rPr>
              <a:t>-Gabor wavelets and </a:t>
            </a:r>
            <a:r>
              <a:rPr lang="en-US" sz="1800" dirty="0" smtClean="0">
                <a:solidFill>
                  <a:schemeClr val="bg1"/>
                </a:solidFill>
              </a:rPr>
              <a:t>wavelet parameters </a:t>
            </a:r>
            <a:r>
              <a:rPr lang="en-US" sz="1800" dirty="0">
                <a:solidFill>
                  <a:schemeClr val="bg1"/>
                </a:solidFill>
              </a:rPr>
              <a:t>to the </a:t>
            </a:r>
            <a:r>
              <a:rPr lang="en-US" sz="1800" dirty="0" smtClean="0">
                <a:solidFill>
                  <a:schemeClr val="bg1"/>
                </a:solidFill>
              </a:rPr>
              <a:t>signal fit</a:t>
            </a:r>
            <a:endParaRPr lang="en-US" sz="1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LIGO DCC P1500072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20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382" y="1078228"/>
            <a:ext cx="5708986" cy="2462213"/>
          </a:xfrm>
          <a:prstGeom prst="rect">
            <a:avLst/>
          </a:prstGeom>
          <a:solidFill>
            <a:srgbClr val="000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cWB2G</a:t>
            </a:r>
            <a:r>
              <a:rPr lang="en-US" sz="2800" dirty="0" smtClean="0">
                <a:solidFill>
                  <a:srgbClr val="FFFFFF"/>
                </a:solidFill>
              </a:rPr>
              <a:t> – the primary coherent burst all-sky search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Identifies burst candidate events by tiling the data in time and frequency via a wavelet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Extracts significant events using a coherent likelihood statistic maximized over all potential sky positions.</a:t>
            </a:r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4368" y="1151188"/>
            <a:ext cx="2759717" cy="222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40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354" y="126556"/>
            <a:ext cx="7469668" cy="848267"/>
          </a:xfrm>
          <a:solidFill>
            <a:srgbClr val="000000">
              <a:alpha val="45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Figure of merit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57111"/>
            <a:ext cx="8348134" cy="5199239"/>
          </a:xfrm>
          <a:solidFill>
            <a:srgbClr val="000000">
              <a:alpha val="45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FFFFFF"/>
                </a:solidFill>
              </a:rPr>
              <a:t>Burst algorithm performance in reconstructing waveforms was judged by the </a:t>
            </a:r>
            <a:r>
              <a:rPr lang="en-US" sz="2600" b="1" dirty="0" smtClean="0">
                <a:solidFill>
                  <a:srgbClr val="FFFFFF"/>
                </a:solidFill>
              </a:rPr>
              <a:t>noise-weighted normalized overlap</a:t>
            </a:r>
            <a:r>
              <a:rPr lang="en-US" sz="2600" b="1" dirty="0">
                <a:solidFill>
                  <a:srgbClr val="FFFFFF"/>
                </a:solidFill>
              </a:rPr>
              <a:t>:</a:t>
            </a:r>
            <a:endParaRPr lang="en-US" sz="2600" b="1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	Where: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457200" lvl="1" indent="0" algn="ctr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1 is perfect match, 0 is no match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21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79" y="2312516"/>
            <a:ext cx="4773187" cy="1314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40" y="4493677"/>
            <a:ext cx="5286047" cy="864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385" t="9571" r="11424"/>
          <a:stretch/>
        </p:blipFill>
        <p:spPr>
          <a:xfrm>
            <a:off x="5971272" y="2366555"/>
            <a:ext cx="3023229" cy="2100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0736" y="2339536"/>
            <a:ext cx="12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Recovered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4248" y="2564732"/>
            <a:ext cx="12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0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53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Preliminary </a:t>
            </a:r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esults in three parts: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764" y="1804590"/>
            <a:ext cx="7469668" cy="3845321"/>
          </a:xfrm>
          <a:solidFill>
            <a:srgbClr val="000000">
              <a:alpha val="53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1. Trends in detectability between different models</a:t>
            </a: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2. Trends for recovered overlap of different models by both algorithms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3</a:t>
            </a:r>
            <a:r>
              <a:rPr lang="en-US" sz="2400" dirty="0" smtClean="0">
                <a:solidFill>
                  <a:srgbClr val="FFFFFF"/>
                </a:solidFill>
              </a:rPr>
              <a:t>. Trends for the recovered overlap by different algorithms of the same model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For these preliminary results, both cWB2G and </a:t>
            </a:r>
            <a:r>
              <a:rPr lang="en-US" sz="2400" dirty="0" err="1" smtClean="0">
                <a:solidFill>
                  <a:srgbClr val="FFFFFF"/>
                </a:solidFill>
              </a:rPr>
              <a:t>BayesWave</a:t>
            </a:r>
            <a:r>
              <a:rPr lang="en-US" sz="2400" dirty="0" smtClean="0">
                <a:solidFill>
                  <a:srgbClr val="FFFFFF"/>
                </a:solidFill>
              </a:rPr>
              <a:t> were run in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configurations tuned for CCSN.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LIGO DCC P1500072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22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9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899"/>
            <a:ext cx="8229600" cy="48452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Detectability of the three included waveform families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8" name="Picture 7" descr="WaveformFamilies_network_e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97" y="1449528"/>
            <a:ext cx="6738680" cy="505401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23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7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84523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Detectability of the three included waveform families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 descr="MUELLERD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23" y="3925970"/>
            <a:ext cx="3909373" cy="2932030"/>
          </a:xfrm>
          <a:prstGeom prst="rect">
            <a:avLst/>
          </a:prstGeom>
        </p:spPr>
      </p:pic>
      <p:pic>
        <p:nvPicPr>
          <p:cNvPr id="5" name="Picture 4" descr="YAKUNINDI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35" y="1059463"/>
            <a:ext cx="4037665" cy="3028249"/>
          </a:xfrm>
          <a:prstGeom prst="rect">
            <a:avLst/>
          </a:prstGeom>
        </p:spPr>
      </p:pic>
      <p:pic>
        <p:nvPicPr>
          <p:cNvPr id="6" name="Picture 5" descr="DIMMELMEIERDI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6" y="1059463"/>
            <a:ext cx="4037665" cy="3028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4626" y="1539322"/>
            <a:ext cx="27069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Dimmelmeier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(2D rotating core-collapse)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979842" y="1545320"/>
            <a:ext cx="27069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Yakunin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(2D neutrino-driven)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622800" y="4545465"/>
            <a:ext cx="27069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Mueller</a:t>
            </a:r>
          </a:p>
          <a:p>
            <a:pPr algn="ctr"/>
            <a:r>
              <a:rPr lang="en-US" sz="1600" dirty="0" smtClean="0"/>
              <a:t>(3D neutrino-driven)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6002" y="5580044"/>
            <a:ext cx="1040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 </a:t>
            </a:r>
            <a:r>
              <a:rPr lang="en-US" sz="1400" dirty="0" err="1" smtClean="0"/>
              <a:t>kpc</a:t>
            </a:r>
            <a:r>
              <a:rPr lang="en-US" sz="1400" dirty="0" smtClean="0"/>
              <a:t>!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431039" y="5861901"/>
            <a:ext cx="0" cy="2054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89964" y="3076976"/>
            <a:ext cx="1040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 </a:t>
            </a:r>
            <a:r>
              <a:rPr lang="en-US" sz="1400" dirty="0" err="1" smtClean="0"/>
              <a:t>kpc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03852" y="3359145"/>
            <a:ext cx="57732" cy="2439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11845" y="3084762"/>
            <a:ext cx="1040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  <a:r>
              <a:rPr lang="en-US" sz="1400" dirty="0" smtClean="0"/>
              <a:t> </a:t>
            </a:r>
            <a:r>
              <a:rPr lang="en-US" sz="1400" dirty="0" err="1" smtClean="0"/>
              <a:t>kpc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125733" y="3366931"/>
            <a:ext cx="57732" cy="2439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24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899"/>
            <a:ext cx="8229600" cy="48452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Reconstruction of the three included 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waveform families by cWB2G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3" name="Picture 2" descr="overlap_vs_SNR_2D_heatmap_ALL_WF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37" y="1398216"/>
            <a:ext cx="6630577" cy="52673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2138" y="6319322"/>
            <a:ext cx="54457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Event signal-to-noise ratio in a single detector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25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9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7778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Dimmelmeier</a:t>
            </a:r>
            <a:r>
              <a:rPr lang="en-US" sz="3600" dirty="0" smtClean="0">
                <a:solidFill>
                  <a:schemeClr val="bg1"/>
                </a:solidFill>
              </a:rPr>
              <a:t> – rapidly rotating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26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9" name="Picture 8" descr="H1_BWcWB_Dims15a3o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8" y="86995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6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624"/>
            <a:ext cx="8229600" cy="987778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Dimmelmeier</a:t>
            </a:r>
            <a:r>
              <a:rPr lang="en-US" sz="3600" dirty="0" smtClean="0">
                <a:solidFill>
                  <a:srgbClr val="FFFFFF"/>
                </a:solidFill>
              </a:rPr>
              <a:t> – rapidly rotating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27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9" name="Picture 8" descr="H1_BWcWB_Dims15a3o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3" y="814915"/>
            <a:ext cx="7485907" cy="5614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103" y="2981266"/>
            <a:ext cx="4795961" cy="28438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5652" y="3279623"/>
            <a:ext cx="1902835" cy="523220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cWB2G s15a3o15 reconstruction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52037" y="3744053"/>
            <a:ext cx="1095881" cy="307777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SNR 90</a:t>
            </a:r>
            <a:endParaRPr lang="en-US" sz="1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429914"/>
              </p:ext>
            </p:extLst>
          </p:nvPr>
        </p:nvGraphicFramePr>
        <p:xfrm>
          <a:off x="6312347" y="2787454"/>
          <a:ext cx="2425256" cy="1009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118"/>
                <a:gridCol w="655884"/>
                <a:gridCol w="851254"/>
              </a:tblGrid>
              <a:tr h="4605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Pipeline</a:t>
                      </a:r>
                      <a:endParaRPr lang="en-US" sz="1200" b="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Max overlap</a:t>
                      </a:r>
                      <a:endParaRPr lang="en-US" sz="1200" b="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Overlap</a:t>
                      </a:r>
                      <a:r>
                        <a:rPr lang="en-US" sz="1200" b="0" baseline="0" dirty="0" smtClean="0"/>
                        <a:t> at SNR8</a:t>
                      </a:r>
                      <a:endParaRPr lang="en-US" sz="1200" b="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cWB2G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95%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86%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rgbClr val="D00000"/>
                          </a:solidFill>
                        </a:rPr>
                        <a:t>BayesWave</a:t>
                      </a:r>
                      <a:endParaRPr lang="en-US" sz="1200" b="0" dirty="0">
                        <a:solidFill>
                          <a:srgbClr val="D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99%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94%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78690" y="2446036"/>
            <a:ext cx="285891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Dimmelmeier</a:t>
            </a:r>
            <a:r>
              <a:rPr lang="en-US" sz="1600" b="1" dirty="0" smtClean="0"/>
              <a:t> s15a3o15 – L1</a:t>
            </a:r>
            <a:endParaRPr lang="en-US" sz="16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145913" y="5245387"/>
            <a:ext cx="40389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90404" y="5241132"/>
            <a:ext cx="325559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49810" y="5047701"/>
            <a:ext cx="573728" cy="307777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0.2s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882038" y="4753574"/>
            <a:ext cx="1200231" cy="461665"/>
          </a:xfrm>
          <a:prstGeom prst="rect">
            <a:avLst/>
          </a:prstGeom>
          <a:solidFill>
            <a:srgbClr val="FFFFFF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Recovered</a:t>
            </a:r>
          </a:p>
          <a:p>
            <a:r>
              <a:rPr lang="en-US" sz="1200" dirty="0" smtClean="0"/>
              <a:t>Injected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9619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112" y="15699"/>
            <a:ext cx="5032022" cy="854251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Yakunin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28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9" name="Picture 8" descr="H1_BWcWB_Yakun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" y="905926"/>
            <a:ext cx="7775223" cy="5831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3886" y="1112292"/>
            <a:ext cx="25266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Yakunin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4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504" y="-71895"/>
            <a:ext cx="5032022" cy="854251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Yakunin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12910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37280"/>
            <a:ext cx="2133600" cy="365125"/>
          </a:xfrm>
        </p:spPr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29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9" name="Picture 8" descr="H1_BWcWB_Yakun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1" y="787705"/>
            <a:ext cx="7957039" cy="5967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953" y="2928224"/>
            <a:ext cx="5422914" cy="321559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298243"/>
              </p:ext>
            </p:extLst>
          </p:nvPr>
        </p:nvGraphicFramePr>
        <p:xfrm>
          <a:off x="6596994" y="2665854"/>
          <a:ext cx="2425256" cy="1009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118"/>
                <a:gridCol w="655884"/>
                <a:gridCol w="851254"/>
              </a:tblGrid>
              <a:tr h="4605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Pipeline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Max overlap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Overlap</a:t>
                      </a:r>
                      <a:r>
                        <a:rPr lang="en-US" sz="1200" b="0" baseline="0" dirty="0" smtClean="0"/>
                        <a:t> at SNR8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cWB2G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91%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42%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rgbClr val="D00000"/>
                          </a:solidFill>
                        </a:rPr>
                        <a:t>BayesWave</a:t>
                      </a:r>
                      <a:endParaRPr lang="en-US" sz="1200" b="0" dirty="0">
                        <a:solidFill>
                          <a:srgbClr val="D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92%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0%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58688" y="2324436"/>
            <a:ext cx="184205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Yakunin</a:t>
            </a:r>
            <a:r>
              <a:rPr lang="en-US" sz="1600" b="1" dirty="0" smtClean="0"/>
              <a:t> – L1</a:t>
            </a:r>
            <a:endParaRPr lang="en-US" sz="16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12498" y="5545744"/>
            <a:ext cx="122139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507624" y="5545744"/>
            <a:ext cx="116832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33896" y="5362657"/>
            <a:ext cx="573728" cy="307777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0.4s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090099" y="3274573"/>
            <a:ext cx="1384254" cy="461665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cWB2G </a:t>
            </a:r>
            <a:r>
              <a:rPr lang="en-US" sz="1200" dirty="0" err="1" smtClean="0"/>
              <a:t>Yakunin</a:t>
            </a:r>
            <a:r>
              <a:rPr lang="en-US" sz="1200" dirty="0" smtClean="0"/>
              <a:t> reconstruction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056484" y="3739003"/>
            <a:ext cx="797220" cy="276999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SNR 30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131980" y="4900992"/>
            <a:ext cx="1200231" cy="461665"/>
          </a:xfrm>
          <a:prstGeom prst="rect">
            <a:avLst/>
          </a:prstGeom>
          <a:solidFill>
            <a:srgbClr val="FFFFFF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Recovered</a:t>
            </a:r>
          </a:p>
          <a:p>
            <a:r>
              <a:rPr lang="en-US" sz="1200" dirty="0" smtClean="0"/>
              <a:t>Injected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0729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80" y="340207"/>
            <a:ext cx="7781520" cy="805265"/>
          </a:xfrm>
          <a:solidFill>
            <a:schemeClr val="tx1">
              <a:alpha val="52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centennial of General Relativity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29015"/>
            <a:ext cx="4689757" cy="3397148"/>
          </a:xfrm>
          <a:solidFill>
            <a:schemeClr val="tx1"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Predicts the emission of </a:t>
            </a:r>
            <a:r>
              <a:rPr lang="en-US" sz="2800" i="1" dirty="0" smtClean="0">
                <a:solidFill>
                  <a:srgbClr val="FFFFFF"/>
                </a:solidFill>
              </a:rPr>
              <a:t>gravitational waves </a:t>
            </a:r>
            <a:r>
              <a:rPr lang="en-US" sz="2800" dirty="0" smtClean="0">
                <a:solidFill>
                  <a:srgbClr val="FFFFFF"/>
                </a:solidFill>
              </a:rPr>
              <a:t>by accelerating mass: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r</a:t>
            </a:r>
            <a:r>
              <a:rPr lang="en-US" sz="2800" dirty="0" smtClean="0">
                <a:solidFill>
                  <a:srgbClr val="FFFFFF"/>
                </a:solidFill>
              </a:rPr>
              <a:t>ipples in the fabric of </a:t>
            </a:r>
            <a:r>
              <a:rPr lang="en-US" sz="2800" dirty="0" err="1" smtClean="0">
                <a:solidFill>
                  <a:srgbClr val="FFFFFF"/>
                </a:solidFill>
              </a:rPr>
              <a:t>spacetime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3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828" y="1422782"/>
            <a:ext cx="7852456" cy="138499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The theory of General Relativity </a:t>
            </a:r>
            <a:r>
              <a:rPr lang="en-US" sz="2800" dirty="0" smtClean="0">
                <a:solidFill>
                  <a:srgbClr val="FFFFFF"/>
                </a:solidFill>
              </a:rPr>
              <a:t>was first </a:t>
            </a:r>
            <a:r>
              <a:rPr lang="en-US" sz="2800" dirty="0">
                <a:solidFill>
                  <a:srgbClr val="FFFFFF"/>
                </a:solidFill>
              </a:rPr>
              <a:t>published by Albert Einstein in 1915</a:t>
            </a:r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441" y="2591617"/>
            <a:ext cx="3539843" cy="329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1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30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7" name="Picture 6" descr="H1_BWcWB_MuellerN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2" y="710682"/>
            <a:ext cx="8010620" cy="6007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316" y="0"/>
            <a:ext cx="4487146" cy="68616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Mueller – N20 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5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31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7" name="Picture 6" descr="H1_BWcWB_MuellerN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2" y="761994"/>
            <a:ext cx="8010620" cy="6007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979" y="2603497"/>
            <a:ext cx="5936288" cy="3520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316" y="0"/>
            <a:ext cx="4487146" cy="68616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Mueller – N20 </a:t>
            </a:r>
            <a:endParaRPr lang="en-US" sz="3600" dirty="0">
              <a:solidFill>
                <a:srgbClr val="FFFF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188159"/>
              </p:ext>
            </p:extLst>
          </p:nvPr>
        </p:nvGraphicFramePr>
        <p:xfrm>
          <a:off x="6697959" y="2209324"/>
          <a:ext cx="2425256" cy="1009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118"/>
                <a:gridCol w="655884"/>
                <a:gridCol w="851254"/>
              </a:tblGrid>
              <a:tr h="4605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Pipeline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Max overlap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Overlap</a:t>
                      </a:r>
                      <a:r>
                        <a:rPr lang="en-US" sz="1200" b="0" baseline="0" dirty="0" smtClean="0"/>
                        <a:t> at SNR8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cWB2G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89%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53%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rgbClr val="D00000"/>
                          </a:solidFill>
                        </a:rPr>
                        <a:t>BayesWave</a:t>
                      </a:r>
                      <a:endParaRPr lang="en-US" sz="1200" b="0" dirty="0">
                        <a:solidFill>
                          <a:srgbClr val="D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92%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24%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025923" y="1870770"/>
            <a:ext cx="204902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Mueller N20 – H1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853912" y="5494760"/>
            <a:ext cx="105655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64966" y="5480161"/>
            <a:ext cx="1051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20434" y="5311673"/>
            <a:ext cx="573728" cy="307777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1.5s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231668" y="2955290"/>
            <a:ext cx="1788132" cy="523220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cWB2G Mueller N20 reconstruction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256445" y="3448918"/>
            <a:ext cx="797220" cy="307777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SNR 40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318429" y="4877028"/>
            <a:ext cx="1200231" cy="461665"/>
          </a:xfrm>
          <a:prstGeom prst="rect">
            <a:avLst/>
          </a:prstGeom>
          <a:solidFill>
            <a:srgbClr val="FFFFFF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Recovered</a:t>
            </a:r>
          </a:p>
          <a:p>
            <a:r>
              <a:rPr lang="en-US" sz="1200" dirty="0" smtClean="0"/>
              <a:t>Injected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292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83"/>
            <a:ext cx="8229600" cy="1143000"/>
          </a:xfrm>
          <a:solidFill>
            <a:srgbClr val="000000">
              <a:alpha val="4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Summary: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CCSN in </a:t>
            </a:r>
            <a:r>
              <a:rPr lang="en-US" sz="3600" dirty="0" err="1" smtClean="0">
                <a:solidFill>
                  <a:srgbClr val="FFFFFF"/>
                </a:solidFill>
              </a:rPr>
              <a:t>aLIGO</a:t>
            </a:r>
            <a:r>
              <a:rPr lang="en-US" sz="3600" dirty="0">
                <a:solidFill>
                  <a:srgbClr val="FFFFFF"/>
                </a:solidFill>
              </a:rPr>
              <a:t>/</a:t>
            </a:r>
            <a:r>
              <a:rPr lang="en-US" sz="3600" dirty="0" err="1" smtClean="0">
                <a:solidFill>
                  <a:srgbClr val="FFFFFF"/>
                </a:solidFill>
              </a:rPr>
              <a:t>aVirgo</a:t>
            </a:r>
            <a:r>
              <a:rPr lang="en-US" sz="3600" dirty="0" smtClean="0">
                <a:solidFill>
                  <a:srgbClr val="FFFFFF"/>
                </a:solidFill>
              </a:rPr>
              <a:t> Gaussian noise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5403"/>
            <a:ext cx="8345565" cy="4614964"/>
          </a:xfrm>
          <a:solidFill>
            <a:srgbClr val="000000">
              <a:alpha val="40000"/>
            </a:srgb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For more realistic included waveforms in </a:t>
            </a:r>
            <a:r>
              <a:rPr lang="en-US" sz="2400" dirty="0" err="1" smtClean="0">
                <a:solidFill>
                  <a:srgbClr val="FFFFFF"/>
                </a:solidFill>
              </a:rPr>
              <a:t>aLIGO</a:t>
            </a:r>
            <a:r>
              <a:rPr lang="en-US" sz="2400" dirty="0" smtClean="0">
                <a:solidFill>
                  <a:srgbClr val="FFFFFF"/>
                </a:solidFill>
              </a:rPr>
              <a:t>/</a:t>
            </a:r>
            <a:r>
              <a:rPr lang="en-US" sz="2400" dirty="0" err="1" smtClean="0">
                <a:solidFill>
                  <a:srgbClr val="FFFFFF"/>
                </a:solidFill>
              </a:rPr>
              <a:t>aVirgo</a:t>
            </a:r>
            <a:r>
              <a:rPr lang="en-US" sz="2400" dirty="0" smtClean="0">
                <a:solidFill>
                  <a:srgbClr val="FFFFFF"/>
                </a:solidFill>
              </a:rPr>
              <a:t> noise the best average reconstruction (cWB2G) at realistic SNR (of ~</a:t>
            </a:r>
            <a:r>
              <a:rPr lang="en-US" sz="2400" dirty="0">
                <a:solidFill>
                  <a:srgbClr val="FFFFFF"/>
                </a:solidFill>
              </a:rPr>
              <a:t>8</a:t>
            </a:r>
            <a:r>
              <a:rPr lang="en-US" sz="2400" dirty="0" smtClean="0">
                <a:solidFill>
                  <a:srgbClr val="FFFFFF"/>
                </a:solidFill>
              </a:rPr>
              <a:t>) is ~50-60% overlap. </a:t>
            </a:r>
          </a:p>
          <a:p>
            <a:r>
              <a:rPr lang="en-US" sz="2400" dirty="0" err="1">
                <a:solidFill>
                  <a:srgbClr val="FFFFFF"/>
                </a:solidFill>
              </a:rPr>
              <a:t>BayesWave</a:t>
            </a:r>
            <a:r>
              <a:rPr lang="en-US" sz="2400" dirty="0">
                <a:solidFill>
                  <a:srgbClr val="FFFFFF"/>
                </a:solidFill>
              </a:rPr>
              <a:t>, with more wavelet placement flexibility, tends to achieve a lower overlap at an SNR of </a:t>
            </a:r>
            <a:r>
              <a:rPr lang="en-US" sz="2400" dirty="0" smtClean="0">
                <a:solidFill>
                  <a:srgbClr val="FFFFFF"/>
                </a:solidFill>
              </a:rPr>
              <a:t>8.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Both algorithms do not well reconstruct multiple bursts of energy distinct in time as one event.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A lot of potential for significant improvement with </a:t>
            </a:r>
            <a:r>
              <a:rPr lang="en-US" sz="2400" dirty="0" err="1" smtClean="0">
                <a:solidFill>
                  <a:srgbClr val="FFFFFF"/>
                </a:solidFill>
              </a:rPr>
              <a:t>BayesWave</a:t>
            </a:r>
            <a:r>
              <a:rPr lang="en-US" sz="2400" dirty="0" smtClean="0">
                <a:solidFill>
                  <a:srgbClr val="FFFFFF"/>
                </a:solidFill>
              </a:rPr>
              <a:t> developing CCSN priors.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32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3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9473" y="204089"/>
            <a:ext cx="4010010" cy="2335793"/>
          </a:xfrm>
          <a:solidFill>
            <a:srgbClr val="000000">
              <a:alpha val="33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Terrestrial noise: a reality for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GW searches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17192" y="6356350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33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7" name="Picture 6" descr="SimpleIfo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8" y="3976582"/>
            <a:ext cx="3227994" cy="2744893"/>
          </a:xfrm>
          <a:prstGeom prst="rect">
            <a:avLst/>
          </a:prstGeom>
        </p:spPr>
      </p:pic>
      <p:pic>
        <p:nvPicPr>
          <p:cNvPr id="9" name="Picture 8" descr="aLIGO_layo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10832" r="3503" b="1690"/>
          <a:stretch/>
        </p:blipFill>
        <p:spPr>
          <a:xfrm>
            <a:off x="1616100" y="3144625"/>
            <a:ext cx="3438598" cy="2493142"/>
          </a:xfrm>
          <a:prstGeom prst="rect">
            <a:avLst/>
          </a:prstGeom>
        </p:spPr>
      </p:pic>
      <p:pic>
        <p:nvPicPr>
          <p:cNvPr id="10" name="Picture 9" descr="aLIGO_lisa_layout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"/>
          <a:stretch>
            <a:fillRect/>
          </a:stretch>
        </p:blipFill>
        <p:spPr>
          <a:xfrm>
            <a:off x="4247201" y="1579174"/>
            <a:ext cx="3365591" cy="22530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5"/>
          <a:stretch/>
        </p:blipFill>
        <p:spPr>
          <a:xfrm>
            <a:off x="6398321" y="86517"/>
            <a:ext cx="2745679" cy="215003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3669705" y="3052989"/>
            <a:ext cx="5017095" cy="395092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 rot="19310141">
            <a:off x="5219700" y="4743723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Reality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2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57200" y="381000"/>
            <a:ext cx="8229600" cy="6324600"/>
          </a:xfrm>
          <a:prstGeom prst="rect">
            <a:avLst/>
          </a:prstGeom>
          <a:solidFill>
            <a:srgbClr val="00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304800"/>
            <a:ext cx="8229600" cy="685800"/>
          </a:xfrm>
          <a:prstGeom prst="rect">
            <a:avLst/>
          </a:prstGeom>
          <a:solidFill>
            <a:srgbClr val="00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challenges of terrestrial noise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FDCFB-B82F-4CED-A2F1-36A738B225CF}" type="slidenum">
              <a:rPr lang="en-US" sz="1400" smtClean="0">
                <a:solidFill>
                  <a:srgbClr val="FFFFFF"/>
                </a:solidFill>
              </a:rPr>
              <a:pPr/>
              <a:t>34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LIGO DCC P1500072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67657" y="1295400"/>
            <a:ext cx="7772400" cy="160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Many effects </a:t>
            </a:r>
            <a:r>
              <a:rPr lang="en-US" dirty="0">
                <a:solidFill>
                  <a:srgbClr val="FFFFFF"/>
                </a:solidFill>
              </a:rPr>
              <a:t>cannot be </a:t>
            </a:r>
            <a:r>
              <a:rPr lang="en-US" dirty="0" smtClean="0">
                <a:solidFill>
                  <a:srgbClr val="FFFFFF"/>
                </a:solidFill>
              </a:rPr>
              <a:t>tested prior to large scale implementation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Often noise sources stem from the interaction of different subsystems and cavities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447801" y="3200400"/>
            <a:ext cx="1904999" cy="5334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i="0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Laser power</a:t>
            </a:r>
            <a:endParaRPr lang="en-US" i="0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cxnSp>
        <p:nvCxnSpPr>
          <p:cNvPr id="14" name="Curved Connector 13"/>
          <p:cNvCxnSpPr>
            <a:endCxn id="43" idx="1"/>
          </p:cNvCxnSpPr>
          <p:nvPr/>
        </p:nvCxnSpPr>
        <p:spPr bwMode="auto">
          <a:xfrm rot="16200000" flipH="1">
            <a:off x="914400" y="5181600"/>
            <a:ext cx="762000" cy="609600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urved Connector 14"/>
          <p:cNvCxnSpPr>
            <a:stCxn id="11" idx="2"/>
          </p:cNvCxnSpPr>
          <p:nvPr/>
        </p:nvCxnSpPr>
        <p:spPr bwMode="auto">
          <a:xfrm rot="5400000">
            <a:off x="1809750" y="3905251"/>
            <a:ext cx="762002" cy="419101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1" idx="3"/>
            <a:endCxn id="37" idx="1"/>
          </p:cNvCxnSpPr>
          <p:nvPr/>
        </p:nvCxnSpPr>
        <p:spPr bwMode="auto">
          <a:xfrm flipV="1">
            <a:off x="3352800" y="3314700"/>
            <a:ext cx="16764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Curved Connector 16"/>
          <p:cNvCxnSpPr>
            <a:stCxn id="38" idx="3"/>
            <a:endCxn id="44" idx="1"/>
          </p:cNvCxnSpPr>
          <p:nvPr/>
        </p:nvCxnSpPr>
        <p:spPr bwMode="auto">
          <a:xfrm flipV="1">
            <a:off x="2438399" y="4305300"/>
            <a:ext cx="1600201" cy="457200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Curved Connector 19"/>
          <p:cNvCxnSpPr/>
          <p:nvPr/>
        </p:nvCxnSpPr>
        <p:spPr bwMode="auto">
          <a:xfrm>
            <a:off x="2514600" y="4876800"/>
            <a:ext cx="2667000" cy="990600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urved Connector 21"/>
          <p:cNvCxnSpPr/>
          <p:nvPr/>
        </p:nvCxnSpPr>
        <p:spPr bwMode="auto">
          <a:xfrm>
            <a:off x="2133600" y="6096000"/>
            <a:ext cx="3048000" cy="12700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6477000" y="3581400"/>
            <a:ext cx="76200" cy="205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Curved Connector 24"/>
          <p:cNvCxnSpPr/>
          <p:nvPr/>
        </p:nvCxnSpPr>
        <p:spPr bwMode="auto">
          <a:xfrm flipV="1">
            <a:off x="1981200" y="4800600"/>
            <a:ext cx="2590800" cy="1219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stCxn id="39" idx="0"/>
          </p:cNvCxnSpPr>
          <p:nvPr/>
        </p:nvCxnSpPr>
        <p:spPr bwMode="auto">
          <a:xfrm flipH="1" flipV="1">
            <a:off x="5562600" y="4800600"/>
            <a:ext cx="571500" cy="914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Rounded Rectangle 36"/>
          <p:cNvSpPr/>
          <p:nvPr/>
        </p:nvSpPr>
        <p:spPr bwMode="auto">
          <a:xfrm>
            <a:off x="5029200" y="3048000"/>
            <a:ext cx="22098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i="0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Optic alignment</a:t>
            </a:r>
            <a:endParaRPr lang="en-US" i="0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533400" y="4495800"/>
            <a:ext cx="1904999" cy="53340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i="0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Optic quality</a:t>
            </a:r>
            <a:endParaRPr lang="en-US" i="0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5257800" y="5715000"/>
            <a:ext cx="1752600" cy="533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i="0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Scattering</a:t>
            </a:r>
            <a:endParaRPr lang="en-US" i="0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1600200" y="5334000"/>
            <a:ext cx="1600200" cy="10668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i="0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Thermal effects </a:t>
            </a:r>
            <a:endParaRPr lang="en-US" i="0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4038600" y="3886200"/>
            <a:ext cx="1828800" cy="838200"/>
          </a:xfrm>
          <a:prstGeom prst="roundRect">
            <a:avLst/>
          </a:prstGeom>
          <a:solidFill>
            <a:srgbClr val="80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sz="4000" i="0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Noise!</a:t>
            </a:r>
            <a:endParaRPr lang="en-US" sz="4000" i="0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7086600" y="4114800"/>
            <a:ext cx="1371600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lvl="0" algn="ctr"/>
            <a:r>
              <a:rPr lang="en-US" i="0" spc="-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Seismic</a:t>
            </a:r>
            <a:endParaRPr lang="en-US" i="0" spc="-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cxnSp>
        <p:nvCxnSpPr>
          <p:cNvPr id="47" name="Curved Connector 46"/>
          <p:cNvCxnSpPr>
            <a:stCxn id="46" idx="0"/>
            <a:endCxn id="37" idx="3"/>
          </p:cNvCxnSpPr>
          <p:nvPr/>
        </p:nvCxnSpPr>
        <p:spPr bwMode="auto">
          <a:xfrm rot="16200000" flipV="1">
            <a:off x="7105650" y="3448050"/>
            <a:ext cx="800100" cy="533400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Curved Connector 51"/>
          <p:cNvCxnSpPr>
            <a:stCxn id="46" idx="2"/>
            <a:endCxn id="39" idx="3"/>
          </p:cNvCxnSpPr>
          <p:nvPr/>
        </p:nvCxnSpPr>
        <p:spPr bwMode="auto">
          <a:xfrm rot="5400000">
            <a:off x="6724650" y="4933950"/>
            <a:ext cx="1333500" cy="762000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>
            <a:stCxn id="37" idx="2"/>
          </p:cNvCxnSpPr>
          <p:nvPr/>
        </p:nvCxnSpPr>
        <p:spPr bwMode="auto">
          <a:xfrm flipH="1">
            <a:off x="5867400" y="3581400"/>
            <a:ext cx="2667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1354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381000"/>
            <a:ext cx="8229600" cy="6019800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GW search pipelines are adversely affected by non-Gaussian data!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99" y="1905000"/>
            <a:ext cx="2590800" cy="46783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Long tails (outliers) in all-sky GW burst search background triggers </a:t>
            </a:r>
            <a:r>
              <a:rPr lang="en-US" sz="2400" b="1" dirty="0" smtClean="0">
                <a:solidFill>
                  <a:schemeClr val="bg1"/>
                </a:solidFill>
              </a:rPr>
              <a:t>greatly restrict achievable false alarm rate. 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Non-Gaussian noise confuses parameter estimation for all transient searches.</a:t>
            </a:r>
            <a:endParaRPr lang="en-US" sz="2200" b="1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FDCFB-B82F-4CED-A2F1-36A738B225CF}" type="slidenum">
              <a:rPr lang="en-US" sz="1400" smtClean="0">
                <a:solidFill>
                  <a:srgbClr val="FFFFFF"/>
                </a:solidFill>
              </a:rPr>
              <a:pPr/>
              <a:t>35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4270" y="1981200"/>
            <a:ext cx="6145585" cy="369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329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" y="228600"/>
            <a:ext cx="8763000" cy="6324600"/>
          </a:xfrm>
          <a:prstGeom prst="rect">
            <a:avLst/>
          </a:prstGeom>
          <a:solidFill>
            <a:srgbClr val="00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Example: NINJA2 search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648200"/>
            <a:ext cx="4114800" cy="1935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A normalized spectrogram of </a:t>
            </a:r>
            <a:r>
              <a:rPr lang="en-US" sz="2200" b="1" dirty="0" smtClean="0">
                <a:solidFill>
                  <a:srgbClr val="FF6600"/>
                </a:solidFill>
              </a:rPr>
              <a:t>Hanford recolored noise only </a:t>
            </a:r>
            <a:r>
              <a:rPr lang="en-US" sz="2200" dirty="0" smtClean="0">
                <a:solidFill>
                  <a:schemeClr val="bg1"/>
                </a:solidFill>
              </a:rPr>
              <a:t>showing a transient event, or </a:t>
            </a:r>
            <a:r>
              <a:rPr lang="en-US" sz="2200" i="1" dirty="0" smtClean="0">
                <a:solidFill>
                  <a:schemeClr val="bg1"/>
                </a:solidFill>
              </a:rPr>
              <a:t>glitch</a:t>
            </a:r>
            <a:r>
              <a:rPr lang="en-US" sz="2200" dirty="0" smtClean="0">
                <a:solidFill>
                  <a:schemeClr val="bg1"/>
                </a:solidFill>
              </a:rPr>
              <a:t>, that happens to occur at the time of the injection.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FDCFB-B82F-4CED-A2F1-36A738B225CF}" type="slidenum">
              <a:rPr lang="en-US" sz="1400" smtClean="0">
                <a:solidFill>
                  <a:srgbClr val="FFFFFF"/>
                </a:solidFill>
              </a:rPr>
              <a:pPr/>
              <a:t>36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361167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876800" y="4648200"/>
            <a:ext cx="4114800" cy="193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Solid blue – the 95% credible region for mass estimation based on EOBNRv2 analysis using recolored noise.</a:t>
            </a:r>
          </a:p>
          <a:p>
            <a:pPr>
              <a:buFont typeface="Arial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Dashed pink – in Gaussian noise.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3434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rvix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1401.0939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705600" y="3429000"/>
            <a:ext cx="15240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91200" y="289560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injected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7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FDCFB-B82F-4CED-A2F1-36A738B225CF}" type="slidenum">
              <a:rPr lang="en-US" sz="1400" smtClean="0">
                <a:solidFill>
                  <a:srgbClr val="FFFFFF"/>
                </a:solidFill>
              </a:rPr>
              <a:pPr/>
              <a:t>37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152400"/>
            <a:ext cx="4724400" cy="7086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988" y="0"/>
            <a:ext cx="4670612" cy="259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22920" y="2950367"/>
            <a:ext cx="3463880" cy="1231106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quality veto developed from application of burst analysis techniques (ETGs) was one of the </a:t>
            </a:r>
            <a:r>
              <a:rPr lang="en-US" sz="2000" b="1" dirty="0" smtClean="0">
                <a:solidFill>
                  <a:schemeClr val="bg1"/>
                </a:solidFill>
              </a:rPr>
              <a:t>most effective vetoes </a:t>
            </a:r>
            <a:r>
              <a:rPr lang="en-US" dirty="0" smtClean="0">
                <a:solidFill>
                  <a:schemeClr val="bg1"/>
                </a:solidFill>
              </a:rPr>
              <a:t>of S6: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227675"/>
              </p:ext>
            </p:extLst>
          </p:nvPr>
        </p:nvGraphicFramePr>
        <p:xfrm>
          <a:off x="5670498" y="4471989"/>
          <a:ext cx="247549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1405"/>
                <a:gridCol w="11540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Burst</a:t>
                      </a:r>
                      <a:r>
                        <a:rPr lang="en-US" sz="1700" baseline="0" dirty="0" smtClean="0"/>
                        <a:t> e</a:t>
                      </a:r>
                      <a:r>
                        <a:rPr lang="en-US" sz="1700" dirty="0" smtClean="0"/>
                        <a:t>vent</a:t>
                      </a:r>
                      <a:r>
                        <a:rPr lang="en-US" sz="17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700" baseline="0" dirty="0" smtClean="0"/>
                        <a:t>SNR range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events vetoed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SNR &gt;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SNR &gt;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SNR &gt; 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80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783355"/>
            <a:ext cx="4708311" cy="3142783"/>
          </a:xfrm>
          <a:prstGeom prst="rect">
            <a:avLst/>
          </a:prstGeom>
          <a:solidFill>
            <a:srgbClr val="00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44342" y="2051416"/>
            <a:ext cx="1289305" cy="568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7970" y="2078414"/>
            <a:ext cx="124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Stage motion is measured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38487" y="2927116"/>
            <a:ext cx="1640547" cy="8974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3478" y="2984474"/>
            <a:ext cx="1452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Stage motion = </a:t>
            </a:r>
          </a:p>
          <a:p>
            <a:pPr algn="ctr"/>
            <a:r>
              <a:rPr lang="en-US" sz="1400" dirty="0" smtClean="0"/>
              <a:t>input motion + </a:t>
            </a:r>
          </a:p>
          <a:p>
            <a:pPr algn="ctr"/>
            <a:r>
              <a:rPr lang="en-US" sz="1400" dirty="0" smtClean="0"/>
              <a:t>driven motion</a:t>
            </a:r>
            <a:endParaRPr lang="en-US" sz="1400" dirty="0"/>
          </a:p>
        </p:txBody>
      </p:sp>
      <p:sp>
        <p:nvSpPr>
          <p:cNvPr id="25" name="Bent Arrow 24"/>
          <p:cNvSpPr/>
          <p:nvPr/>
        </p:nvSpPr>
        <p:spPr>
          <a:xfrm>
            <a:off x="585629" y="2076865"/>
            <a:ext cx="1040218" cy="850251"/>
          </a:xfrm>
          <a:prstGeom prst="bentArrow">
            <a:avLst>
              <a:gd name="adj1" fmla="val 16837"/>
              <a:gd name="adj2" fmla="val 19752"/>
              <a:gd name="adj3" fmla="val 25000"/>
              <a:gd name="adj4" fmla="val 4375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Bent Arrow 25"/>
          <p:cNvSpPr/>
          <p:nvPr/>
        </p:nvSpPr>
        <p:spPr>
          <a:xfrm rot="16200000" flipH="1" flipV="1">
            <a:off x="2700243" y="2646708"/>
            <a:ext cx="1027624" cy="560816"/>
          </a:xfrm>
          <a:prstGeom prst="bentArrow">
            <a:avLst>
              <a:gd name="adj1" fmla="val 31156"/>
              <a:gd name="adj2" fmla="val 34069"/>
              <a:gd name="adj3" fmla="val 25000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Bent Arrow 26"/>
          <p:cNvSpPr/>
          <p:nvPr/>
        </p:nvSpPr>
        <p:spPr>
          <a:xfrm rot="5400000" flipH="1" flipV="1">
            <a:off x="1620616" y="3437427"/>
            <a:ext cx="724878" cy="1499127"/>
          </a:xfrm>
          <a:prstGeom prst="bentArrow">
            <a:avLst>
              <a:gd name="adj1" fmla="val 21628"/>
              <a:gd name="adj2" fmla="val 29037"/>
              <a:gd name="adj3" fmla="val 25000"/>
              <a:gd name="adj4" fmla="val 6335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27483" y="31544"/>
            <a:ext cx="7761655" cy="897938"/>
          </a:xfrm>
          <a:solidFill>
            <a:srgbClr val="000000">
              <a:alpha val="46000"/>
            </a:srgbClr>
          </a:solidFill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aLIGO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seismic isolation instrumentation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07295" y="3487863"/>
            <a:ext cx="1839433" cy="11128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07295" y="3595323"/>
            <a:ext cx="1836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Isolation and damping filters interpret stage motion to apply a control force </a:t>
            </a:r>
            <a:endParaRPr lang="en-US" sz="1400" dirty="0"/>
          </a:p>
        </p:txBody>
      </p:sp>
      <p:pic>
        <p:nvPicPr>
          <p:cNvPr id="2" name="Picture 1" descr="ISI_schematic_aLI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26" y="1425470"/>
            <a:ext cx="4464429" cy="47981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8452" y="1056138"/>
            <a:ext cx="3588964" cy="369332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BSC chamber and test mass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38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0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57800" y="4572000"/>
            <a:ext cx="3810000" cy="205740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3115" r="10857"/>
          <a:stretch/>
        </p:blipFill>
        <p:spPr>
          <a:xfrm>
            <a:off x="-152400" y="3657600"/>
            <a:ext cx="5396544" cy="3136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-228600"/>
            <a:ext cx="6794500" cy="1143000"/>
          </a:xfrm>
          <a:solidFill>
            <a:srgbClr val="0D0D0D">
              <a:alpha val="66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AC090"/>
                </a:solidFill>
              </a:rPr>
              <a:t>SEI transient propagation</a:t>
            </a:r>
            <a:endParaRPr lang="en-US" dirty="0">
              <a:solidFill>
                <a:srgbClr val="FAC09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FDCFB-B82F-4CED-A2F1-36A738B225CF}" type="slidenum">
              <a:rPr lang="en-US" sz="1400" smtClean="0">
                <a:solidFill>
                  <a:srgbClr val="FFFFFF"/>
                </a:solidFill>
              </a:rPr>
              <a:pPr/>
              <a:t>39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12990" r="9484"/>
          <a:stretch>
            <a:fillRect/>
          </a:stretch>
        </p:blipFill>
        <p:spPr bwMode="auto">
          <a:xfrm>
            <a:off x="5353056" y="990600"/>
            <a:ext cx="3766324" cy="3455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7900180" y="2074766"/>
            <a:ext cx="894001" cy="121"/>
          </a:xfrm>
          <a:prstGeom prst="straightConnector1">
            <a:avLst/>
          </a:prstGeom>
          <a:ln w="50800">
            <a:solidFill>
              <a:srgbClr val="A60E94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911465" y="2303366"/>
            <a:ext cx="894001" cy="121"/>
          </a:xfrm>
          <a:prstGeom prst="straightConnector1">
            <a:avLst/>
          </a:prstGeom>
          <a:ln w="50800">
            <a:solidFill>
              <a:srgbClr val="A60E94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911895" y="2531966"/>
            <a:ext cx="894001" cy="121"/>
          </a:xfrm>
          <a:prstGeom prst="straightConnector1">
            <a:avLst/>
          </a:prstGeom>
          <a:ln w="50800">
            <a:solidFill>
              <a:srgbClr val="A60E94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911895" y="2834077"/>
            <a:ext cx="894001" cy="121"/>
          </a:xfrm>
          <a:prstGeom prst="straightConnector1">
            <a:avLst/>
          </a:prstGeom>
          <a:ln w="50800">
            <a:solidFill>
              <a:srgbClr val="A60E94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128780" y="1160366"/>
            <a:ext cx="1320020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128780" y="1465166"/>
            <a:ext cx="1320020" cy="0"/>
          </a:xfrm>
          <a:prstGeom prst="straightConnector1">
            <a:avLst/>
          </a:prstGeom>
          <a:ln w="76200">
            <a:solidFill>
              <a:srgbClr val="33CCCC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257800" y="4038600"/>
            <a:ext cx="1162056" cy="17366"/>
          </a:xfrm>
          <a:prstGeom prst="straightConnector1">
            <a:avLst/>
          </a:prstGeom>
          <a:ln w="76200">
            <a:solidFill>
              <a:srgbClr val="1F02D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609" t="2609" r="11694" b="87"/>
          <a:stretch/>
        </p:blipFill>
        <p:spPr>
          <a:xfrm>
            <a:off x="-105560" y="990600"/>
            <a:ext cx="5363360" cy="304495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5997021" y="1922366"/>
            <a:ext cx="41835" cy="0"/>
          </a:xfrm>
          <a:prstGeom prst="straightConnector1">
            <a:avLst/>
          </a:prstGeom>
          <a:ln w="76200">
            <a:solidFill>
              <a:srgbClr val="00863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38200" y="3807023"/>
            <a:ext cx="41148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H1 ETMY transient chamber motion – Fully isolated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257800" y="1905000"/>
            <a:ext cx="857258" cy="0"/>
          </a:xfrm>
          <a:prstGeom prst="straightConnector1">
            <a:avLst/>
          </a:prstGeom>
          <a:ln w="76200">
            <a:solidFill>
              <a:srgbClr val="00863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10200" y="4648200"/>
            <a:ext cx="335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Tracing the transient motion from the ground to the optic table in various states of isolation loop aggression.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More aggressive isolation mitigates transients well &lt; ~15Hz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6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889" y="260826"/>
            <a:ext cx="5364285" cy="827946"/>
          </a:xfrm>
          <a:solidFill>
            <a:srgbClr val="000000">
              <a:alpha val="49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Gravitational waves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4318"/>
            <a:ext cx="8229600" cy="4907533"/>
          </a:xfrm>
          <a:solidFill>
            <a:srgbClr val="000000">
              <a:alpha val="48000"/>
            </a:srgbClr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S</a:t>
            </a:r>
            <a:r>
              <a:rPr lang="en-US" sz="2800" dirty="0" smtClean="0">
                <a:solidFill>
                  <a:srgbClr val="FFFFFF"/>
                </a:solidFill>
              </a:rPr>
              <a:t>olution to Einstein’s field </a:t>
            </a:r>
            <a:r>
              <a:rPr lang="en-US" sz="2800" dirty="0">
                <a:solidFill>
                  <a:srgbClr val="FFFFFF"/>
                </a:solidFill>
              </a:rPr>
              <a:t>e</a:t>
            </a:r>
            <a:r>
              <a:rPr lang="en-US" sz="2800" dirty="0" smtClean="0">
                <a:solidFill>
                  <a:srgbClr val="FFFFFF"/>
                </a:solidFill>
              </a:rPr>
              <a:t>quations 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Gravitational waves</a:t>
            </a:r>
          </a:p>
          <a:p>
            <a:pPr marL="0" indent="0" algn="ctr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Propagate at speed of light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Induce </a:t>
            </a:r>
            <a:r>
              <a:rPr lang="en-US" sz="2400" dirty="0" err="1" smtClean="0">
                <a:solidFill>
                  <a:srgbClr val="FFFFFF"/>
                </a:solidFill>
              </a:rPr>
              <a:t>spacetime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strain measured as: </a:t>
            </a:r>
          </a:p>
          <a:p>
            <a:pPr lvl="1"/>
            <a:endParaRPr lang="en-US" sz="2400" dirty="0" smtClean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4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779" y="2335976"/>
            <a:ext cx="3176229" cy="56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779" y="4037275"/>
            <a:ext cx="3858809" cy="609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84" y="5292820"/>
            <a:ext cx="638285" cy="9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2400" y="0"/>
            <a:ext cx="8839200" cy="3537857"/>
          </a:xfrm>
          <a:prstGeom prst="rect">
            <a:avLst/>
          </a:prstGeom>
          <a:solidFill>
            <a:srgbClr val="0D0D0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471270" y="6321729"/>
            <a:ext cx="2133600" cy="365125"/>
          </a:xfrm>
        </p:spPr>
        <p:txBody>
          <a:bodyPr/>
          <a:lstStyle/>
          <a:p>
            <a:fld id="{884D293C-5A8B-1342-9F53-31521E11EB43}" type="slidenum">
              <a:rPr lang="en-US" sz="1400" smtClean="0">
                <a:solidFill>
                  <a:srgbClr val="FFFFFF"/>
                </a:solidFill>
              </a:rPr>
              <a:t>40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6" name="Picture 15" descr="Oct11_spectro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8879"/>
            <a:ext cx="5543750" cy="27718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600" y="609208"/>
            <a:ext cx="190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Most of the day, Oct 11, high microseism, low wind (~5MPH)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05000" y="1143000"/>
            <a:ext cx="3229433" cy="20880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17534" y="29521"/>
            <a:ext cx="644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Windy vs. Quiet time transient SEI study at LHO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695700" y="838201"/>
            <a:ext cx="2171700" cy="1803400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4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2400" y="0"/>
            <a:ext cx="8839200" cy="5867400"/>
          </a:xfrm>
          <a:prstGeom prst="rect">
            <a:avLst/>
          </a:prstGeom>
          <a:solidFill>
            <a:srgbClr val="0D0D0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Oct11_ETMX_quiet_ampfre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82" y="3907023"/>
            <a:ext cx="5352915" cy="2676459"/>
          </a:xfrm>
          <a:prstGeom prst="rect">
            <a:avLst/>
          </a:prstGeom>
        </p:spPr>
      </p:pic>
      <p:pic>
        <p:nvPicPr>
          <p:cNvPr id="5" name="Picture 4" descr="Oct11_ETMX_windy_ampfre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95" y="3913850"/>
            <a:ext cx="5339262" cy="26696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14496" y="4609830"/>
            <a:ext cx="8433919" cy="13654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6691" y="4980710"/>
            <a:ext cx="8433919" cy="13654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8886" y="5365245"/>
            <a:ext cx="8433919" cy="13654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83212" y="5722926"/>
            <a:ext cx="6565203" cy="13654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9139" y="3342993"/>
            <a:ext cx="88992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cs typeface="Arial"/>
              </a:rPr>
              <a:t>Below are Omicron triggers of two hours of “quiet” time (left) and “windy” time (right). Each dot is a transient event. Transient motion amplitude is very elevated during high wind for events of </a:t>
            </a:r>
            <a:r>
              <a:rPr lang="en-US" sz="1600" dirty="0" err="1" smtClean="0">
                <a:solidFill>
                  <a:srgbClr val="FFFFFF"/>
                </a:solidFill>
                <a:cs typeface="Arial"/>
              </a:rPr>
              <a:t>freq</a:t>
            </a:r>
            <a:r>
              <a:rPr lang="en-US" sz="1600" dirty="0" smtClean="0">
                <a:solidFill>
                  <a:srgbClr val="FFFFFF"/>
                </a:solidFill>
                <a:cs typeface="Arial"/>
              </a:rPr>
              <a:t> &lt; ~30Hz.</a:t>
            </a:r>
            <a:endParaRPr lang="en-US" sz="16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38830" y="6510869"/>
            <a:ext cx="2133600" cy="365125"/>
          </a:xfrm>
        </p:spPr>
        <p:txBody>
          <a:bodyPr/>
          <a:lstStyle/>
          <a:p>
            <a:fld id="{884D293C-5A8B-1342-9F53-31521E11EB43}" type="slidenum">
              <a:rPr lang="en-US" sz="1400" smtClean="0">
                <a:solidFill>
                  <a:schemeClr val="bg1"/>
                </a:solidFill>
              </a:rPr>
              <a:t>41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07765" y="6488619"/>
            <a:ext cx="5037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</a:rPr>
              <a:t>Note: these plots show ETMX local ground motion, not LVEA </a:t>
            </a:r>
            <a:endParaRPr lang="en-US" sz="1200" dirty="0">
              <a:solidFill>
                <a:srgbClr val="800000"/>
              </a:solidFill>
            </a:endParaRPr>
          </a:p>
        </p:txBody>
      </p:sp>
      <p:pic>
        <p:nvPicPr>
          <p:cNvPr id="16" name="Picture 15" descr="Oct11_spectro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8879"/>
            <a:ext cx="5543750" cy="277187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248400" y="723696"/>
            <a:ext cx="751068" cy="2007221"/>
          </a:xfrm>
          <a:prstGeom prst="roundRect">
            <a:avLst/>
          </a:prstGeom>
          <a:noFill/>
          <a:ln w="38100" cmpd="sng">
            <a:solidFill>
              <a:srgbClr val="6A066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43892" y="1070873"/>
            <a:ext cx="1543040" cy="1200329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A066D"/>
                </a:solidFill>
              </a:rPr>
              <a:t>After~20:00 UTC, </a:t>
            </a:r>
            <a:r>
              <a:rPr lang="en-US" b="1" dirty="0" smtClean="0">
                <a:solidFill>
                  <a:srgbClr val="6A066D"/>
                </a:solidFill>
              </a:rPr>
              <a:t>high wind </a:t>
            </a:r>
            <a:r>
              <a:rPr lang="en-US" dirty="0" smtClean="0">
                <a:solidFill>
                  <a:srgbClr val="6A066D"/>
                </a:solidFill>
              </a:rPr>
              <a:t>(~30MPH) </a:t>
            </a:r>
            <a:endParaRPr lang="en-US" dirty="0">
              <a:solidFill>
                <a:srgbClr val="6A066D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976490" y="1775092"/>
            <a:ext cx="1027560" cy="567543"/>
          </a:xfrm>
          <a:prstGeom prst="straightConnector1">
            <a:avLst/>
          </a:prstGeom>
          <a:ln w="57150" cmpd="sng">
            <a:solidFill>
              <a:srgbClr val="6A066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8600" y="609208"/>
            <a:ext cx="190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Most of the day, Oct 11, high microseism, low wind (~5MPH)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05000" y="1143000"/>
            <a:ext cx="3229433" cy="20880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17534" y="29521"/>
            <a:ext cx="644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Windy vs. Quiet time transient SEI study at LHO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695700" y="838201"/>
            <a:ext cx="2171700" cy="1803400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4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52400" y="4724400"/>
            <a:ext cx="2971800" cy="1600200"/>
          </a:xfrm>
          <a:prstGeom prst="rect">
            <a:avLst/>
          </a:prstGeom>
          <a:solidFill>
            <a:srgbClr val="0D0D0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" y="304800"/>
            <a:ext cx="3048000" cy="160020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Oct11_ETMX_windy_h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21" y="3390273"/>
            <a:ext cx="6519334" cy="32596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191000" y="4785563"/>
            <a:ext cx="4812345" cy="13654"/>
          </a:xfrm>
          <a:prstGeom prst="line">
            <a:avLst/>
          </a:prstGeom>
          <a:ln w="3175" cmpd="sng">
            <a:solidFill>
              <a:schemeClr val="tx2">
                <a:lumMod val="60000"/>
                <a:lumOff val="40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32955" y="1353741"/>
            <a:ext cx="4812345" cy="13654"/>
          </a:xfrm>
          <a:prstGeom prst="line">
            <a:avLst/>
          </a:prstGeom>
          <a:ln w="3175" cmpd="sng"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91000" y="1383949"/>
            <a:ext cx="2187223" cy="338554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Transient rate of 0.5Hz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134556" y="4783688"/>
            <a:ext cx="2187223" cy="338554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Transient rate of 1Hz!!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251222" y="1353742"/>
            <a:ext cx="310445" cy="199484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194778" y="4799217"/>
            <a:ext cx="28222" cy="199484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351472"/>
            <a:ext cx="3048000" cy="1477328"/>
          </a:xfrm>
          <a:prstGeom prst="rect">
            <a:avLst/>
          </a:prstGeom>
          <a:solidFill>
            <a:srgbClr val="0D0D0D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rate of transient motion events also increases dramatically during windy time – by over a factor of 10 in optic table motion at end X.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686" y="4895671"/>
            <a:ext cx="3189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Isolated stages see a much greater increase in the rate of transients than ground motion during windy time.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1664" y="4161781"/>
            <a:ext cx="3471336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 For a two hour period of relatively quiet or windy time</a:t>
            </a:r>
            <a:endParaRPr lang="en-US" sz="11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545490"/>
            <a:ext cx="2133600" cy="365125"/>
          </a:xfrm>
        </p:spPr>
        <p:txBody>
          <a:bodyPr/>
          <a:lstStyle/>
          <a:p>
            <a:fld id="{884D293C-5A8B-1342-9F53-31521E11EB43}" type="slidenum">
              <a:rPr lang="en-US" sz="1400" smtClean="0">
                <a:solidFill>
                  <a:srgbClr val="FFFFFF"/>
                </a:solidFill>
              </a:rPr>
              <a:t>42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" y="6420241"/>
            <a:ext cx="2116668" cy="461665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Note: these plots show ETMX local ground motion, not LVEA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Oct9_ETMX_quiet_h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56" y="0"/>
            <a:ext cx="6716888" cy="3358444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499939"/>
              </p:ext>
            </p:extLst>
          </p:nvPr>
        </p:nvGraphicFramePr>
        <p:xfrm>
          <a:off x="239886" y="2221221"/>
          <a:ext cx="3316113" cy="1940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55892"/>
                <a:gridCol w="620889"/>
                <a:gridCol w="705555"/>
                <a:gridCol w="733777"/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Stage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Quiet*</a:t>
                      </a:r>
                    </a:p>
                    <a:p>
                      <a:r>
                        <a:rPr lang="en-US" sz="1050" b="0" dirty="0" smtClean="0"/>
                        <a:t>(# trigs)</a:t>
                      </a:r>
                      <a:endParaRPr lang="en-US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Windy*</a:t>
                      </a:r>
                    </a:p>
                    <a:p>
                      <a:r>
                        <a:rPr lang="en-US" sz="1050" b="0" dirty="0" smtClean="0"/>
                        <a:t>(# trigs)</a:t>
                      </a:r>
                      <a:endParaRPr lang="en-US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Factor increase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Ground motion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30,755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116,601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3.8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HEPI (L4C)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21,317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74,624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3.5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ISI ST1 (T240)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7,791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57,948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7.4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ISI ST2 (GS13)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3,924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49,562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12.6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ct11_windy_glitchgram_ETM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51546"/>
            <a:ext cx="6321778" cy="3160889"/>
          </a:xfrm>
          <a:prstGeom prst="rect">
            <a:avLst/>
          </a:prstGeom>
        </p:spPr>
      </p:pic>
      <p:pic>
        <p:nvPicPr>
          <p:cNvPr id="5" name="Picture 4" descr="Oct9_quiet_glitchgram_ETM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09" y="126999"/>
            <a:ext cx="6293558" cy="3146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35" y="720328"/>
            <a:ext cx="2294466" cy="5663088"/>
          </a:xfrm>
          <a:prstGeom prst="rect">
            <a:avLst/>
          </a:prstGeom>
          <a:solidFill>
            <a:srgbClr val="0D0D0D">
              <a:alpha val="6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Conclusions for windy vs. quiet SEI transient study: 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200" dirty="0" smtClean="0">
                <a:solidFill>
                  <a:srgbClr val="FFFFFF"/>
                </a:solidFill>
              </a:rPr>
              <a:t>Ultimately, at the optic table the transient motion amplitude per event isn’t significantly increased above 10-15Hz, but the </a:t>
            </a:r>
            <a:r>
              <a:rPr lang="en-US" sz="2200" b="1" dirty="0" smtClean="0">
                <a:solidFill>
                  <a:srgbClr val="FFFFFF"/>
                </a:solidFill>
              </a:rPr>
              <a:t>rate</a:t>
            </a:r>
            <a:r>
              <a:rPr lang="en-US" sz="2200" dirty="0" smtClean="0">
                <a:solidFill>
                  <a:srgbClr val="FFFFFF"/>
                </a:solidFill>
              </a:rPr>
              <a:t> of transients is greatly increased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3111" y="2429554"/>
            <a:ext cx="1608667" cy="369332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Oct 9 - Quiet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83111" y="5839554"/>
            <a:ext cx="1608667" cy="369332"/>
          </a:xfrm>
          <a:prstGeom prst="rect">
            <a:avLst/>
          </a:prstGeom>
          <a:solidFill>
            <a:srgbClr val="FF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Oct 11 - Windy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37410"/>
            <a:ext cx="2133600" cy="365125"/>
          </a:xfrm>
        </p:spPr>
        <p:txBody>
          <a:bodyPr/>
          <a:lstStyle/>
          <a:p>
            <a:fld id="{884D293C-5A8B-1342-9F53-31521E11EB43}" type="slidenum">
              <a:rPr lang="en-US" sz="1400" smtClean="0">
                <a:solidFill>
                  <a:srgbClr val="FFFFFF"/>
                </a:solidFill>
              </a:rPr>
              <a:t>43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  <a:solidFill>
            <a:srgbClr val="0D0D0D">
              <a:alpha val="72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Livingston ER6 -Dec 16 lock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160"/>
            <a:ext cx="9144000" cy="4572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44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8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56" y="196870"/>
            <a:ext cx="6941177" cy="3470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656" y="3317827"/>
            <a:ext cx="7080344" cy="3540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900" y="1168660"/>
            <a:ext cx="1682229" cy="2677656"/>
          </a:xfrm>
          <a:prstGeom prst="rect">
            <a:avLst/>
          </a:prstGeom>
          <a:solidFill>
            <a:srgbClr val="0D0D0D">
              <a:alpha val="8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Violin modes caused high trigger rate in </a:t>
            </a:r>
            <a:r>
              <a:rPr lang="en-US" sz="2400" dirty="0" err="1" smtClean="0">
                <a:solidFill>
                  <a:schemeClr val="bg1"/>
                </a:solidFill>
              </a:rPr>
              <a:t>inspiral</a:t>
            </a:r>
            <a:r>
              <a:rPr lang="en-US" sz="2400" dirty="0" smtClean="0">
                <a:solidFill>
                  <a:schemeClr val="bg1"/>
                </a:solidFill>
              </a:rPr>
              <a:t> and burst searches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01832" y="6356350"/>
            <a:ext cx="2133600" cy="365125"/>
          </a:xfrm>
        </p:spPr>
        <p:txBody>
          <a:bodyPr/>
          <a:lstStyle/>
          <a:p>
            <a:fld id="{1D10DF89-9C55-D04D-9787-FA2A7C7A20AE}" type="slidenum">
              <a:rPr lang="en-US" sz="1400" smtClean="0">
                <a:solidFill>
                  <a:schemeClr val="tx1"/>
                </a:solidFill>
              </a:rPr>
              <a:t>45</a:t>
            </a:fld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98129" y="1337487"/>
            <a:ext cx="3668665" cy="1323979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25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56" y="196870"/>
            <a:ext cx="6941177" cy="3470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656" y="3317827"/>
            <a:ext cx="7080344" cy="35401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62126" y="196870"/>
            <a:ext cx="939407" cy="6308881"/>
          </a:xfrm>
          <a:prstGeom prst="rect">
            <a:avLst/>
          </a:prstGeom>
          <a:solidFill>
            <a:schemeClr val="accent4">
              <a:lumMod val="75000"/>
              <a:alpha val="15000"/>
            </a:schemeClr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71237" y="196871"/>
            <a:ext cx="500328" cy="6308880"/>
          </a:xfrm>
          <a:prstGeom prst="rect">
            <a:avLst/>
          </a:prstGeom>
          <a:solidFill>
            <a:schemeClr val="accent6">
              <a:lumMod val="60000"/>
              <a:lumOff val="40000"/>
              <a:alpha val="41000"/>
            </a:schemeClr>
          </a:solidFill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65126" y="1010334"/>
            <a:ext cx="124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‘Seismically quiet’ time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1565" y="1023033"/>
            <a:ext cx="124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‘Logging’ time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05500" y="1460500"/>
            <a:ext cx="609600" cy="520700"/>
          </a:xfrm>
          <a:prstGeom prst="straightConnector1">
            <a:avLst/>
          </a:prstGeom>
          <a:ln w="3810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25900" y="1460500"/>
            <a:ext cx="622300" cy="52070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728852" y="6356350"/>
            <a:ext cx="2133600" cy="365125"/>
          </a:xfrm>
        </p:spPr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000000"/>
                </a:solidFill>
              </a:rPr>
              <a:t>46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0" y="276935"/>
            <a:ext cx="3949700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Seismically quiet part of lock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30" r="11121"/>
          <a:stretch/>
        </p:blipFill>
        <p:spPr>
          <a:xfrm>
            <a:off x="25400" y="898710"/>
            <a:ext cx="4445000" cy="2676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152" r="11043"/>
          <a:stretch/>
        </p:blipFill>
        <p:spPr>
          <a:xfrm>
            <a:off x="38100" y="3703371"/>
            <a:ext cx="4406900" cy="2629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709" r="10746"/>
          <a:stretch/>
        </p:blipFill>
        <p:spPr>
          <a:xfrm>
            <a:off x="4568572" y="3703371"/>
            <a:ext cx="4445763" cy="2629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992" r="12188"/>
          <a:stretch/>
        </p:blipFill>
        <p:spPr>
          <a:xfrm>
            <a:off x="4568572" y="883151"/>
            <a:ext cx="4499227" cy="26838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3035" y="249070"/>
            <a:ext cx="3949700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Logging stretch of lock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4902201" y="1041400"/>
            <a:ext cx="3683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32351" y="3848100"/>
            <a:ext cx="3683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1301" y="1054100"/>
            <a:ext cx="368300" cy="304800"/>
          </a:xfrm>
          <a:prstGeom prst="ellipse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0202" y="3835400"/>
            <a:ext cx="368300" cy="304800"/>
          </a:xfrm>
          <a:prstGeom prst="ellipse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chemeClr val="bg1"/>
                </a:solidFill>
              </a:rPr>
              <a:t>47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494"/>
            <a:ext cx="8229600" cy="1143000"/>
          </a:xfrm>
          <a:solidFill>
            <a:schemeClr val="tx1">
              <a:alpha val="59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Summary: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Terrestrial noise and its impact on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 generic burst searches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5403"/>
            <a:ext cx="8345565" cy="4614964"/>
          </a:xfrm>
          <a:solidFill>
            <a:schemeClr val="tx1">
              <a:alpha val="59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In previous science runs, seismic noise was a major contributor to glitch pollution of transient GW searches.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Advanced LIGO seismic isolation instrumentation does mitigate seismic noise, drastically reducing average motion and increasing observation time.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However, elevated ground motion is still shown to affect DARM by increasing the glitch rate.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Efforts are underway to tune the instrumentation configuration and control loop settings to better mitigate this.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ETGs are a critical tool in this effort.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z="1400" smtClean="0">
                <a:solidFill>
                  <a:srgbClr val="FFFFFF"/>
                </a:solidFill>
              </a:rPr>
              <a:t>48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6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08" y="172016"/>
            <a:ext cx="7673295" cy="687438"/>
          </a:xfrm>
          <a:solidFill>
            <a:srgbClr val="000000">
              <a:alpha val="51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CCSN recovery in realistic noise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49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7" name="Picture 6" descr="network_eff_N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" r="6753"/>
          <a:stretch/>
        </p:blipFill>
        <p:spPr>
          <a:xfrm>
            <a:off x="153950" y="2475742"/>
            <a:ext cx="4336264" cy="3598398"/>
          </a:xfrm>
          <a:prstGeom prst="rect">
            <a:avLst/>
          </a:prstGeom>
        </p:spPr>
      </p:pic>
      <p:pic>
        <p:nvPicPr>
          <p:cNvPr id="8" name="Picture 7" descr="overlap_vs_SNR_2D_heatmap_Mueller_N20_RecoloredS5nois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r="11852"/>
          <a:stretch/>
        </p:blipFill>
        <p:spPr>
          <a:xfrm>
            <a:off x="4772456" y="2475742"/>
            <a:ext cx="4143826" cy="3634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584" y="1013387"/>
            <a:ext cx="8430216" cy="1200328"/>
          </a:xfrm>
          <a:prstGeom prst="rect">
            <a:avLst/>
          </a:prstGeom>
          <a:solidFill>
            <a:srgbClr val="00000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Representative results for the same set of waveforms injected into real non-Gaussian data from a prior science run, re-colored to </a:t>
            </a:r>
            <a:r>
              <a:rPr lang="en-US" sz="2400" dirty="0" err="1" smtClean="0">
                <a:solidFill>
                  <a:srgbClr val="FFFFFF"/>
                </a:solidFill>
              </a:rPr>
              <a:t>aLIGO</a:t>
            </a:r>
            <a:r>
              <a:rPr lang="en-US" sz="2400" dirty="0" smtClean="0">
                <a:solidFill>
                  <a:srgbClr val="FFFFFF"/>
                </a:solidFill>
              </a:rPr>
              <a:t> design sensitivity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2295" y="4807667"/>
            <a:ext cx="142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Transient noise pollution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177798" y="4348585"/>
            <a:ext cx="53426" cy="354682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812295" y="4167673"/>
            <a:ext cx="365504" cy="535595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624736" y="4577185"/>
            <a:ext cx="553062" cy="126082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401838" y="4703268"/>
            <a:ext cx="775960" cy="200487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21918" y="4703267"/>
            <a:ext cx="1055880" cy="627620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880418"/>
              </p:ext>
            </p:extLst>
          </p:nvPr>
        </p:nvGraphicFramePr>
        <p:xfrm>
          <a:off x="6976646" y="3158460"/>
          <a:ext cx="2425256" cy="1009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118"/>
                <a:gridCol w="655884"/>
                <a:gridCol w="851254"/>
              </a:tblGrid>
              <a:tr h="4605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Noise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Max overlap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Overlap</a:t>
                      </a:r>
                      <a:r>
                        <a:rPr lang="en-US" sz="1200" b="0" baseline="0" dirty="0" smtClean="0"/>
                        <a:t> at SNR8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Gaussian</a:t>
                      </a:r>
                      <a:endParaRPr lang="en-US" sz="12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89%</a:t>
                      </a:r>
                      <a:endParaRPr lang="en-US" sz="12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53%</a:t>
                      </a:r>
                      <a:endParaRPr lang="en-US" sz="12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Recolored</a:t>
                      </a:r>
                      <a:endParaRPr lang="en-US" sz="12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83%</a:t>
                      </a:r>
                      <a:endParaRPr lang="en-US" sz="12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38%</a:t>
                      </a:r>
                      <a:endParaRPr lang="en-US" sz="12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10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647" y="228986"/>
            <a:ext cx="6364718" cy="827565"/>
          </a:xfrm>
          <a:solidFill>
            <a:srgbClr val="000000">
              <a:alpha val="49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Gravitational wave emission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0997"/>
            <a:ext cx="8229600" cy="5005352"/>
          </a:xfrm>
          <a:solidFill>
            <a:srgbClr val="000000">
              <a:alpha val="47000"/>
            </a:srgb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Produced by accelerating mass: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Weakly interacting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5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6" name="Picture 5" descr="Superno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15" y="2850940"/>
            <a:ext cx="3171285" cy="233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78" y="3065136"/>
            <a:ext cx="2880765" cy="1940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125974"/>
            <a:ext cx="3681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Binary black hole coalescence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 ~ 10</a:t>
            </a:r>
            <a:r>
              <a:rPr lang="en-US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-21 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at 100Mpc for 10M</a:t>
            </a:r>
            <a:endParaRPr lang="en-US" baseline="-25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7665" y="5528668"/>
            <a:ext cx="243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592159" y="5596055"/>
            <a:ext cx="141121" cy="14110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97377" y="5182768"/>
            <a:ext cx="39116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Core-collapse supernova</a:t>
            </a:r>
          </a:p>
          <a:p>
            <a:pPr algn="ctr"/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 ~ 10</a:t>
            </a:r>
            <a:r>
              <a:rPr lang="en-US" baseline="30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-21 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at 10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kpc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for rotating models</a:t>
            </a:r>
            <a:endParaRPr lang="en-US" baseline="-25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972" y="2850940"/>
            <a:ext cx="7979752" cy="319409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323" y="1242918"/>
            <a:ext cx="1932953" cy="7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9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531" y="-27020"/>
            <a:ext cx="5060941" cy="687438"/>
          </a:xfrm>
          <a:solidFill>
            <a:srgbClr val="000000">
              <a:alpha val="51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Example outlier </a:t>
            </a:r>
            <a:r>
              <a:rPr lang="en-US" dirty="0" smtClean="0">
                <a:solidFill>
                  <a:srgbClr val="FFFFFF"/>
                </a:solidFill>
              </a:rPr>
              <a:t>event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01038" y="6356350"/>
            <a:ext cx="2895600" cy="365125"/>
          </a:xfrm>
        </p:spPr>
        <p:txBody>
          <a:bodyPr/>
          <a:lstStyle/>
          <a:p>
            <a:r>
              <a:rPr lang="pt-BR" dirty="0" smtClean="0"/>
              <a:t>LIGO DCC P1500072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50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04318" y="670141"/>
            <a:ext cx="629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L1 reconstruction stats: single </a:t>
            </a:r>
            <a:r>
              <a:rPr lang="en-US" dirty="0" err="1" smtClean="0">
                <a:solidFill>
                  <a:schemeClr val="bg1"/>
                </a:solidFill>
              </a:rPr>
              <a:t>ifo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SNR 17.5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overlap 30% 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277"/>
            <a:ext cx="4862319" cy="2883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11" y="1219941"/>
            <a:ext cx="4847706" cy="287451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614" y="1159813"/>
            <a:ext cx="292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Reconstructed time series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5399026" y="1184570"/>
            <a:ext cx="292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Reconstructed spectral density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960521" y="1498367"/>
            <a:ext cx="1397500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Injected</a:t>
            </a:r>
          </a:p>
          <a:p>
            <a:pPr algn="r"/>
            <a:r>
              <a:rPr lang="en-US" sz="1500" dirty="0" smtClean="0">
                <a:solidFill>
                  <a:srgbClr val="FF0000"/>
                </a:solidFill>
              </a:rPr>
              <a:t>Reconstructed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2619" t="3992" r="3821"/>
          <a:stretch/>
        </p:blipFill>
        <p:spPr>
          <a:xfrm>
            <a:off x="1147745" y="4013531"/>
            <a:ext cx="3776235" cy="29062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82316" y="4298361"/>
            <a:ext cx="3035433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Example event (SNR 17, overlap 30%) with excess power from 80-200Hz and a distinct glitch at ~150Hz in L1.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377911" y="5330986"/>
            <a:ext cx="2021115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14769" y="5436499"/>
            <a:ext cx="1119503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623313" y="2052366"/>
            <a:ext cx="454171" cy="1156252"/>
          </a:xfrm>
          <a:prstGeom prst="round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670900" y="1905116"/>
            <a:ext cx="918996" cy="28409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40745" y="1523124"/>
            <a:ext cx="1163573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srgbClr val="0000FF"/>
                </a:solidFill>
              </a:rPr>
              <a:t>Discrete power burst not present in waveform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001038" y="1523124"/>
            <a:ext cx="1431927" cy="799781"/>
          </a:xfrm>
          <a:prstGeom prst="round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348899" y="2572211"/>
            <a:ext cx="1819262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srgbClr val="0000FF"/>
                </a:solidFill>
              </a:rPr>
              <a:t>Overestimation of power from 80-200 Hz, consistent with L1 noise </a:t>
            </a:r>
            <a:endParaRPr lang="en-US" sz="1500" dirty="0">
              <a:solidFill>
                <a:srgbClr val="0000FF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5382318" y="2439889"/>
            <a:ext cx="215198" cy="4177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942520" y="4231861"/>
            <a:ext cx="264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S5 L1 h(t) (not re-colored)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0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457198" y="985889"/>
            <a:ext cx="8534401" cy="3914287"/>
          </a:xfrm>
          <a:solidFill>
            <a:srgbClr val="000000">
              <a:alpha val="66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This work identified two major areas that need improvement:</a:t>
            </a:r>
          </a:p>
          <a:p>
            <a:r>
              <a:rPr lang="en-US" sz="2300" dirty="0" smtClean="0">
                <a:solidFill>
                  <a:srgbClr val="FFFFFF"/>
                </a:solidFill>
              </a:rPr>
              <a:t>Burst waveform reconstruction algorithms </a:t>
            </a:r>
          </a:p>
          <a:p>
            <a:r>
              <a:rPr lang="en-US" sz="2300" dirty="0" smtClean="0">
                <a:solidFill>
                  <a:srgbClr val="FFFFFF"/>
                </a:solidFill>
              </a:rPr>
              <a:t>Transient noise mitigation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Major efforts in progress ahead of O1 and O2 to address these:</a:t>
            </a:r>
          </a:p>
          <a:p>
            <a:r>
              <a:rPr lang="en-US" sz="2300" dirty="0" smtClean="0">
                <a:solidFill>
                  <a:srgbClr val="FFFFFF"/>
                </a:solidFill>
              </a:rPr>
              <a:t>cWB2G and </a:t>
            </a:r>
            <a:r>
              <a:rPr lang="en-US" sz="2300" dirty="0" err="1" smtClean="0">
                <a:solidFill>
                  <a:srgbClr val="FFFFFF"/>
                </a:solidFill>
              </a:rPr>
              <a:t>BayesWave</a:t>
            </a:r>
            <a:r>
              <a:rPr lang="en-US" sz="2300" dirty="0" smtClean="0">
                <a:solidFill>
                  <a:srgbClr val="FFFFFF"/>
                </a:solidFill>
              </a:rPr>
              <a:t> tuning and guided development</a:t>
            </a:r>
          </a:p>
          <a:p>
            <a:r>
              <a:rPr lang="en-US" sz="2300" dirty="0" smtClean="0">
                <a:solidFill>
                  <a:srgbClr val="FFFFFF"/>
                </a:solidFill>
              </a:rPr>
              <a:t>ETG performance testing, tuning, and improvement</a:t>
            </a:r>
          </a:p>
          <a:p>
            <a:r>
              <a:rPr lang="en-US" sz="2300" dirty="0" smtClean="0">
                <a:solidFill>
                  <a:srgbClr val="FFFFFF"/>
                </a:solidFill>
              </a:rPr>
              <a:t>Noise mitigation studies and instrument tuning informed by the data quality needs of the transient GW searches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lvl="1" indent="0" algn="ctr">
              <a:buNone/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88471" y="5018864"/>
            <a:ext cx="9700409" cy="1839135"/>
          </a:xfrm>
          <a:prstGeom prst="rect">
            <a:avLst/>
          </a:prstGeom>
          <a:solidFill>
            <a:schemeClr val="tx1">
              <a:lumMod val="65000"/>
              <a:lumOff val="35000"/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401" y="62076"/>
            <a:ext cx="4038600" cy="641954"/>
          </a:xfrm>
          <a:solidFill>
            <a:srgbClr val="000000">
              <a:alpha val="44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Future prospects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254645" y="5247465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Diamond 24"/>
          <p:cNvSpPr/>
          <p:nvPr/>
        </p:nvSpPr>
        <p:spPr>
          <a:xfrm>
            <a:off x="1397645" y="5247465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2540645" y="5247465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3683645" y="5247465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Diamond 27"/>
          <p:cNvSpPr/>
          <p:nvPr/>
        </p:nvSpPr>
        <p:spPr>
          <a:xfrm>
            <a:off x="5969645" y="5247465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8255645" y="5247465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Diamond 31"/>
          <p:cNvSpPr/>
          <p:nvPr/>
        </p:nvSpPr>
        <p:spPr>
          <a:xfrm>
            <a:off x="7112645" y="5247465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445" y="503053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2010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02445" y="501886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45445" y="501886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2012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31445" y="501886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2014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74445" y="501886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2015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17445" y="503053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2016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9" name="Diamond 38"/>
          <p:cNvSpPr/>
          <p:nvPr/>
        </p:nvSpPr>
        <p:spPr>
          <a:xfrm>
            <a:off x="4826645" y="5247465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88445" y="501886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50155" y="5628465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40445" y="5628465"/>
            <a:ext cx="59115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50155" y="6238065"/>
            <a:ext cx="9144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40445" y="6238065"/>
            <a:ext cx="59115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949738" y="5628465"/>
            <a:ext cx="23622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949738" y="6238065"/>
            <a:ext cx="23622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016645" y="5628465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Hanford</a:t>
            </a:r>
            <a:r>
              <a:rPr lang="en-US" dirty="0" smtClean="0">
                <a:solidFill>
                  <a:schemeClr val="bg2"/>
                </a:solidFill>
              </a:rPr>
              <a:t>           </a:t>
            </a:r>
            <a:r>
              <a:rPr lang="en-US" dirty="0" err="1" smtClean="0">
                <a:solidFill>
                  <a:schemeClr val="bg2"/>
                </a:solidFill>
              </a:rPr>
              <a:t>aLIGO</a:t>
            </a:r>
            <a:r>
              <a:rPr lang="en-US" dirty="0" smtClean="0">
                <a:solidFill>
                  <a:schemeClr val="bg2"/>
                </a:solidFill>
              </a:rPr>
              <a:t> installation, testing, commissioning 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6645" y="6249733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Livingston</a:t>
            </a:r>
            <a:r>
              <a:rPr lang="en-US" dirty="0" smtClean="0">
                <a:solidFill>
                  <a:schemeClr val="bg2"/>
                </a:solidFill>
              </a:rPr>
              <a:t>       </a:t>
            </a:r>
            <a:r>
              <a:rPr lang="en-US" dirty="0" err="1" smtClean="0">
                <a:solidFill>
                  <a:schemeClr val="bg2"/>
                </a:solidFill>
              </a:rPr>
              <a:t>aLIGO</a:t>
            </a:r>
            <a:r>
              <a:rPr lang="en-US" dirty="0" smtClean="0">
                <a:solidFill>
                  <a:schemeClr val="bg2"/>
                </a:solidFill>
              </a:rPr>
              <a:t> installation, testing, commissioning 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25938" y="5628465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aLIGO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o</a:t>
            </a:r>
            <a:r>
              <a:rPr lang="en-US" dirty="0" smtClean="0">
                <a:solidFill>
                  <a:schemeClr val="bg2"/>
                </a:solidFill>
              </a:rPr>
              <a:t>bserving run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25938" y="6238065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aLIGO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o</a:t>
            </a:r>
            <a:r>
              <a:rPr lang="en-US" dirty="0" smtClean="0">
                <a:solidFill>
                  <a:schemeClr val="bg2"/>
                </a:solidFill>
              </a:rPr>
              <a:t>bserving run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2245" y="5628465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S6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2245" y="6238065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S6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473846" y="5399865"/>
            <a:ext cx="76200" cy="1371600"/>
          </a:xfrm>
          <a:prstGeom prst="rect">
            <a:avLst/>
          </a:prstGeom>
          <a:solidFill>
            <a:srgbClr val="80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218096" y="5388197"/>
            <a:ext cx="9530034" cy="11668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16645" y="5857065"/>
            <a:ext cx="140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Now</a:t>
            </a:r>
            <a:endParaRPr lang="en-US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562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829235" y="109589"/>
            <a:ext cx="926004" cy="758559"/>
          </a:xfrm>
          <a:prstGeom prst="ellipse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373" y="251076"/>
            <a:ext cx="4621966" cy="641954"/>
          </a:xfrm>
          <a:solidFill>
            <a:srgbClr val="000000">
              <a:alpha val="64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Acknowledgements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209984" y="1293016"/>
            <a:ext cx="2275417" cy="5299676"/>
          </a:xfrm>
          <a:solidFill>
            <a:srgbClr val="000000">
              <a:alpha val="64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My advisor: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Laura </a:t>
            </a:r>
            <a:r>
              <a:rPr lang="en-US" sz="1800" dirty="0" err="1" smtClean="0">
                <a:solidFill>
                  <a:srgbClr val="FFFFFF"/>
                </a:solidFill>
              </a:rPr>
              <a:t>Cadonati</a:t>
            </a:r>
            <a:endParaRPr lang="en-US" sz="18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My committee: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Ben </a:t>
            </a:r>
            <a:r>
              <a:rPr lang="en-US" sz="1800" dirty="0" err="1" smtClean="0">
                <a:solidFill>
                  <a:srgbClr val="FFFFFF"/>
                </a:solidFill>
              </a:rPr>
              <a:t>Brau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David </a:t>
            </a:r>
            <a:r>
              <a:rPr lang="en-US" sz="1800" dirty="0" err="1" smtClean="0">
                <a:solidFill>
                  <a:srgbClr val="FFFFFF"/>
                </a:solidFill>
              </a:rPr>
              <a:t>Kastor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Alex Pope</a:t>
            </a: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My thesis readers: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Laura </a:t>
            </a:r>
            <a:r>
              <a:rPr lang="en-US" sz="1800" dirty="0" err="1" smtClean="0">
                <a:solidFill>
                  <a:srgbClr val="FFFFFF"/>
                </a:solidFill>
              </a:rPr>
              <a:t>Nuttall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Josh Smith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James Clark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Sarah </a:t>
            </a:r>
            <a:r>
              <a:rPr lang="en-US" sz="1800" dirty="0" err="1" smtClean="0">
                <a:solidFill>
                  <a:srgbClr val="FFFFFF"/>
                </a:solidFill>
              </a:rPr>
              <a:t>Gossan</a:t>
            </a:r>
            <a:r>
              <a:rPr lang="en-US" sz="1800" dirty="0" smtClean="0">
                <a:solidFill>
                  <a:srgbClr val="FFFFFF"/>
                </a:solidFill>
              </a:rPr>
              <a:t>  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Florent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Robinet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Laura </a:t>
            </a:r>
            <a:r>
              <a:rPr lang="en-US" sz="1800" dirty="0" err="1" smtClean="0">
                <a:solidFill>
                  <a:srgbClr val="FFFFFF"/>
                </a:solidFill>
              </a:rPr>
              <a:t>Cadonati</a:t>
            </a:r>
            <a:endParaRPr lang="en-US" sz="1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lvl="1" indent="0" algn="ctr">
              <a:buNone/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254476" y="1293016"/>
            <a:ext cx="2275417" cy="5299676"/>
          </a:xfrm>
          <a:prstGeom prst="rect">
            <a:avLst/>
          </a:prstGeom>
          <a:solidFill>
            <a:srgbClr val="000000">
              <a:alpha val="64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Contributors: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Josh Smith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James Clark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Duncan Macleod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Jeff </a:t>
            </a:r>
            <a:r>
              <a:rPr lang="en-US" sz="2000" dirty="0" err="1" smtClean="0">
                <a:solidFill>
                  <a:srgbClr val="FFFFFF"/>
                </a:solidFill>
              </a:rPr>
              <a:t>Kissel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Sarah </a:t>
            </a:r>
            <a:r>
              <a:rPr lang="en-US" sz="2000" dirty="0" err="1" smtClean="0">
                <a:solidFill>
                  <a:srgbClr val="FFFFFF"/>
                </a:solidFill>
              </a:rPr>
              <a:t>Gossan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FFFF"/>
                </a:solidFill>
              </a:rPr>
              <a:t>Florent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Robinet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Claudia </a:t>
            </a:r>
            <a:r>
              <a:rPr lang="en-US" sz="2000" dirty="0" err="1" smtClean="0">
                <a:solidFill>
                  <a:srgbClr val="FFFFFF"/>
                </a:solidFill>
              </a:rPr>
              <a:t>Lazzaro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Jonah </a:t>
            </a:r>
            <a:r>
              <a:rPr lang="en-US" sz="2000" dirty="0" err="1" smtClean="0">
                <a:solidFill>
                  <a:srgbClr val="FFFFFF"/>
                </a:solidFill>
              </a:rPr>
              <a:t>Kanner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Tyson </a:t>
            </a:r>
            <a:r>
              <a:rPr lang="en-US" sz="2000" dirty="0" err="1" smtClean="0">
                <a:solidFill>
                  <a:srgbClr val="FFFFFF"/>
                </a:solidFill>
              </a:rPr>
              <a:t>Littenberg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Chris </a:t>
            </a:r>
            <a:r>
              <a:rPr lang="en-US" sz="2000" dirty="0" err="1" smtClean="0">
                <a:solidFill>
                  <a:srgbClr val="FFFFFF"/>
                </a:solidFill>
              </a:rPr>
              <a:t>Pankow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John </a:t>
            </a:r>
            <a:r>
              <a:rPr lang="en-US" sz="2000" dirty="0" err="1" smtClean="0">
                <a:solidFill>
                  <a:srgbClr val="FFFFFF"/>
                </a:solidFill>
              </a:rPr>
              <a:t>Zweizig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Joey Key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Daniele </a:t>
            </a:r>
            <a:r>
              <a:rPr lang="en-US" sz="2000" dirty="0" err="1" smtClean="0">
                <a:solidFill>
                  <a:srgbClr val="FFFFFF"/>
                </a:solidFill>
              </a:rPr>
              <a:t>Triferio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Amber </a:t>
            </a:r>
            <a:r>
              <a:rPr lang="en-US" sz="2000" dirty="0" err="1" smtClean="0">
                <a:solidFill>
                  <a:srgbClr val="FFFFFF"/>
                </a:solidFill>
              </a:rPr>
              <a:t>Stuver</a:t>
            </a:r>
            <a:endParaRPr lang="en-US" sz="20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lvl="1" indent="0" algn="ctr">
              <a:buFont typeface="Arial"/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4667130" y="1379029"/>
            <a:ext cx="2581358" cy="5299676"/>
          </a:xfrm>
          <a:prstGeom prst="rect">
            <a:avLst/>
          </a:prstGeom>
          <a:solidFill>
            <a:srgbClr val="000000">
              <a:alpha val="64000"/>
            </a:srgb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LIGO supporters: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Laura </a:t>
            </a:r>
            <a:r>
              <a:rPr lang="en-US" sz="2000" dirty="0" err="1" smtClean="0">
                <a:solidFill>
                  <a:srgbClr val="FFFFFF"/>
                </a:solidFill>
              </a:rPr>
              <a:t>Nuttall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Andy Lundgren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TJ Massinger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Ryan Fisher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Marissa Walker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Thomas Abbott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Brian Lantz</a:t>
            </a:r>
          </a:p>
          <a:p>
            <a:r>
              <a:rPr lang="en-US" sz="2000" dirty="0" err="1" smtClean="0">
                <a:solidFill>
                  <a:srgbClr val="FFFFFF"/>
                </a:solidFill>
              </a:rPr>
              <a:t>Fabrice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Matichard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Rich </a:t>
            </a:r>
            <a:r>
              <a:rPr lang="en-US" sz="2000" dirty="0" err="1" smtClean="0">
                <a:solidFill>
                  <a:srgbClr val="FFFFFF"/>
                </a:solidFill>
              </a:rPr>
              <a:t>Mittleman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Dan </a:t>
            </a:r>
            <a:r>
              <a:rPr lang="en-US" sz="2000" dirty="0" err="1" smtClean="0">
                <a:solidFill>
                  <a:srgbClr val="FFFFFF"/>
                </a:solidFill>
              </a:rPr>
              <a:t>Hoak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Gaby Gonzalez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Joe </a:t>
            </a:r>
            <a:r>
              <a:rPr lang="en-US" sz="2000" dirty="0" err="1" smtClean="0">
                <a:solidFill>
                  <a:srgbClr val="FFFFFF"/>
                </a:solidFill>
              </a:rPr>
              <a:t>Giaime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Peter </a:t>
            </a:r>
            <a:r>
              <a:rPr lang="en-US" sz="2000" dirty="0" err="1" smtClean="0">
                <a:solidFill>
                  <a:srgbClr val="FFFFFF"/>
                </a:solidFill>
              </a:rPr>
              <a:t>Saulson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Hugh </a:t>
            </a:r>
            <a:r>
              <a:rPr lang="en-US" sz="2000" dirty="0" err="1" smtClean="0">
                <a:solidFill>
                  <a:srgbClr val="FFFFFF"/>
                </a:solidFill>
              </a:rPr>
              <a:t>Radkins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Celine </a:t>
            </a:r>
            <a:r>
              <a:rPr lang="en-US" sz="2000" dirty="0" err="1" smtClean="0">
                <a:solidFill>
                  <a:srgbClr val="FFFFFF"/>
                </a:solidFill>
              </a:rPr>
              <a:t>Ramet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err="1" smtClean="0">
                <a:solidFill>
                  <a:srgbClr val="FFFFFF"/>
                </a:solidFill>
              </a:rPr>
              <a:t>Sebastien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Biscans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Arnaud Pele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Matt </a:t>
            </a:r>
            <a:r>
              <a:rPr lang="en-US" sz="2000" dirty="0" err="1" smtClean="0">
                <a:solidFill>
                  <a:srgbClr val="FFFFFF"/>
                </a:solidFill>
              </a:rPr>
              <a:t>Heintze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FFFF"/>
                </a:solidFill>
              </a:rPr>
              <a:t>Janeen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Romie</a:t>
            </a:r>
            <a:endParaRPr lang="en-US" sz="2000" dirty="0" smtClean="0">
              <a:solidFill>
                <a:srgbClr val="FFFFFF"/>
              </a:solidFill>
            </a:endParaRP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lvl="1" indent="0" algn="ctr">
              <a:buFont typeface="Arial"/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6889269" y="1340544"/>
            <a:ext cx="2408679" cy="5474303"/>
          </a:xfrm>
          <a:prstGeom prst="rect">
            <a:avLst/>
          </a:prstGeom>
          <a:solidFill>
            <a:srgbClr val="000000">
              <a:alpha val="64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Team thesis: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Alex Lombardi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Preema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Pais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Brendan Gavin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Szu</a:t>
            </a:r>
            <a:r>
              <a:rPr lang="en-US" sz="1800" dirty="0" smtClean="0">
                <a:solidFill>
                  <a:srgbClr val="FFFFFF"/>
                </a:solidFill>
              </a:rPr>
              <a:t>-Chia Chen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Sarah </a:t>
            </a:r>
            <a:r>
              <a:rPr lang="en-US" sz="1800" dirty="0" err="1" smtClean="0">
                <a:solidFill>
                  <a:srgbClr val="FFFFFF"/>
                </a:solidFill>
              </a:rPr>
              <a:t>Zuraw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err="1" smtClean="0">
                <a:solidFill>
                  <a:srgbClr val="FFFFFF"/>
                </a:solidFill>
              </a:rPr>
              <a:t>Kalina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Nedkova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Elizabeth </a:t>
            </a:r>
            <a:r>
              <a:rPr lang="en-US" sz="1800" dirty="0" err="1" smtClean="0">
                <a:solidFill>
                  <a:srgbClr val="FFFFFF"/>
                </a:solidFill>
              </a:rPr>
              <a:t>Drellich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Cathy Walker</a:t>
            </a:r>
          </a:p>
          <a:p>
            <a:pPr marL="0" indent="0">
              <a:buNone/>
            </a:pPr>
            <a:endParaRPr lang="en-US" sz="1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Jane Knapp and the UMass physics staff</a:t>
            </a:r>
            <a:endParaRPr lang="en-US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Family and </a:t>
            </a:r>
            <a:r>
              <a:rPr lang="en-US" sz="1800" dirty="0" smtClean="0">
                <a:solidFill>
                  <a:srgbClr val="FFFFFF"/>
                </a:solidFill>
              </a:rPr>
              <a:t>friends</a:t>
            </a: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Tom    </a:t>
            </a:r>
            <a:r>
              <a:rPr lang="en-US" sz="1800" dirty="0" smtClean="0">
                <a:solidFill>
                  <a:srgbClr val="000000"/>
                </a:solidFill>
              </a:rPr>
              <a:t>..</a:t>
            </a: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lvl="1" indent="0" algn="ctr">
              <a:buFont typeface="Arial"/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689" y="-48263"/>
            <a:ext cx="1689168" cy="17331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2435" y="6347263"/>
            <a:ext cx="2133600" cy="365125"/>
          </a:xfrm>
        </p:spPr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52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5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324" y="544019"/>
            <a:ext cx="4169484" cy="1143000"/>
          </a:xfrm>
          <a:solidFill>
            <a:srgbClr val="000000">
              <a:alpha val="29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Next up: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345" y="1786996"/>
            <a:ext cx="3802855" cy="38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8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324" y="2481000"/>
            <a:ext cx="4169484" cy="1143000"/>
          </a:xfrm>
          <a:solidFill>
            <a:srgbClr val="000000">
              <a:alpha val="29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Extra slides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4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046711"/>
            <a:ext cx="9193108" cy="23096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665"/>
            <a:ext cx="4139354" cy="1957385"/>
          </a:xfrm>
          <a:solidFill>
            <a:srgbClr val="000000">
              <a:alpha val="46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Core-collapse supernovae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1554" y="5218781"/>
            <a:ext cx="469050" cy="3790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97983" y="5721975"/>
            <a:ext cx="3205717" cy="804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20991" y="5894243"/>
            <a:ext cx="1390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78082" y="4078750"/>
            <a:ext cx="24289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A gravitational wave burst lasting less than 3 seconds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082" y="6034948"/>
            <a:ext cx="2428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time of core bounce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66715" y="5218781"/>
            <a:ext cx="144661" cy="379070"/>
          </a:xfrm>
          <a:prstGeom prst="rect">
            <a:avLst/>
          </a:prstGeom>
          <a:solidFill>
            <a:schemeClr val="accent5">
              <a:lumMod val="75000"/>
              <a:alpha val="74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60604" y="4641721"/>
            <a:ext cx="20180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A burst of neutrinos lasting 50-300 ms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07219" y="5204220"/>
            <a:ext cx="2929381" cy="379070"/>
          </a:xfrm>
          <a:prstGeom prst="rect">
            <a:avLst/>
          </a:prstGeom>
          <a:solidFill>
            <a:schemeClr val="accent2">
              <a:lumMod val="40000"/>
              <a:lumOff val="60000"/>
              <a:alpha val="74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906517" y="4483826"/>
            <a:ext cx="32104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An electromagnetic signature occurring minutes – days later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14636" y="5730015"/>
            <a:ext cx="3744928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96554" y="5247912"/>
            <a:ext cx="98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. . .</a:t>
            </a:r>
            <a:endParaRPr lang="en-US" sz="36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91553" y="4619444"/>
            <a:ext cx="123083" cy="607053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242880" y="5200305"/>
            <a:ext cx="475620" cy="227609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14636" y="5218781"/>
            <a:ext cx="0" cy="8531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42880" y="3412398"/>
            <a:ext cx="6392868" cy="461665"/>
          </a:xfrm>
          <a:prstGeom prst="rect">
            <a:avLst/>
          </a:prstGeom>
          <a:solidFill>
            <a:srgbClr val="000000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Relative timing of astronomy messengers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777" y="111417"/>
            <a:ext cx="3281215" cy="33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1_BWcWB_Dims15a3o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488"/>
            <a:ext cx="8001000" cy="600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778" y="56444"/>
            <a:ext cx="6810022" cy="726194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Dimmelmeier</a:t>
            </a:r>
            <a:r>
              <a:rPr lang="en-US" sz="3600" dirty="0" smtClean="0">
                <a:solidFill>
                  <a:srgbClr val="FFFFFF"/>
                </a:solidFill>
              </a:rPr>
              <a:t> –slowly rotating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1_BWcWB_Dims15a3o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488"/>
            <a:ext cx="8001000" cy="600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818" y="85642"/>
            <a:ext cx="6810022" cy="726194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Dimmelmeier</a:t>
            </a:r>
            <a:r>
              <a:rPr lang="en-US" sz="3600" dirty="0" smtClean="0">
                <a:solidFill>
                  <a:srgbClr val="FFFFFF"/>
                </a:solidFill>
              </a:rPr>
              <a:t> –slowly rotating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mtClean="0"/>
              <a:t>57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652" y="3095179"/>
            <a:ext cx="5299010" cy="31421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8402" y="3435381"/>
            <a:ext cx="1781440" cy="523220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cWB2G s15a2o05 reconstruction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17598" y="3960951"/>
            <a:ext cx="832555" cy="307777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SNR 70</a:t>
            </a:r>
            <a:endParaRPr lang="en-US" sz="1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174604"/>
              </p:ext>
            </p:extLst>
          </p:nvPr>
        </p:nvGraphicFramePr>
        <p:xfrm>
          <a:off x="6019800" y="2639832"/>
          <a:ext cx="2425256" cy="1009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118"/>
                <a:gridCol w="655884"/>
                <a:gridCol w="851254"/>
              </a:tblGrid>
              <a:tr h="4605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Pipeline</a:t>
                      </a:r>
                      <a:endParaRPr lang="en-US" sz="1200" b="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Max overlap</a:t>
                      </a:r>
                      <a:endParaRPr lang="en-US" sz="1200" b="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Overlap</a:t>
                      </a:r>
                      <a:r>
                        <a:rPr lang="en-US" sz="1200" b="0" baseline="0" dirty="0" smtClean="0"/>
                        <a:t> at SNR8</a:t>
                      </a:r>
                      <a:endParaRPr lang="en-US" sz="1200" b="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cWB2G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98%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71%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rgbClr val="D00000"/>
                          </a:solidFill>
                        </a:rPr>
                        <a:t>BayesWave</a:t>
                      </a:r>
                      <a:endParaRPr lang="en-US" sz="1200" b="0" dirty="0">
                        <a:solidFill>
                          <a:srgbClr val="D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99%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79%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02865" y="2298414"/>
            <a:ext cx="28159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Dimmelmeier</a:t>
            </a:r>
            <a:r>
              <a:rPr lang="en-US" sz="1600" b="1" dirty="0" smtClean="0"/>
              <a:t> s15a2o05 – L1</a:t>
            </a:r>
            <a:endParaRPr lang="en-US" sz="16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656852" y="5635314"/>
            <a:ext cx="456785" cy="145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660194" y="5649913"/>
            <a:ext cx="50028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19600" y="5456482"/>
            <a:ext cx="573728" cy="307777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0.2s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628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mtClean="0"/>
              <a:t>58</a:t>
            </a:fld>
            <a:endParaRPr lang="en-US"/>
          </a:p>
        </p:txBody>
      </p:sp>
      <p:pic>
        <p:nvPicPr>
          <p:cNvPr id="9" name="Picture 8" descr="H1_BW_cWB_MuellerL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4" y="866633"/>
            <a:ext cx="7988489" cy="5991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584" y="114046"/>
            <a:ext cx="5192336" cy="64511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Mueller – L15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5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mtClean="0"/>
              <a:t>59</a:t>
            </a:fld>
            <a:endParaRPr lang="en-US"/>
          </a:p>
        </p:txBody>
      </p:sp>
      <p:pic>
        <p:nvPicPr>
          <p:cNvPr id="9" name="Picture 8" descr="H1_BW_cWB_MuellerL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4" y="868386"/>
            <a:ext cx="7988489" cy="5991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584" y="114046"/>
            <a:ext cx="5192336" cy="64511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Mueller – L15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69" y="2823485"/>
            <a:ext cx="5716715" cy="338981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163981"/>
              </p:ext>
            </p:extLst>
          </p:nvPr>
        </p:nvGraphicFramePr>
        <p:xfrm>
          <a:off x="6514372" y="2172888"/>
          <a:ext cx="2425256" cy="1009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118"/>
                <a:gridCol w="655884"/>
                <a:gridCol w="851254"/>
              </a:tblGrid>
              <a:tr h="4605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Pipeline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Max overlap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Overlap</a:t>
                      </a:r>
                      <a:r>
                        <a:rPr lang="en-US" sz="1200" b="0" baseline="0" dirty="0" smtClean="0"/>
                        <a:t> at SNR8</a:t>
                      </a:r>
                      <a:endParaRPr lang="en-US" sz="1200" b="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cWB2G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92%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61%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</a:tr>
              <a:tr h="243484">
                <a:tc>
                  <a:txBody>
                    <a:bodyPr/>
                    <a:lstStyle/>
                    <a:p>
                      <a:r>
                        <a:rPr lang="en-US" sz="1200" b="0" dirty="0" err="1" smtClean="0"/>
                        <a:t>BayesWave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97%</a:t>
                      </a:r>
                      <a:endParaRPr lang="en-US" sz="1200" b="0" dirty="0"/>
                    </a:p>
                  </a:txBody>
                  <a:tcPr>
                    <a:solidFill>
                      <a:srgbClr val="AAE7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66%</a:t>
                      </a:r>
                      <a:endParaRPr lang="en-US" sz="12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88413" y="1834334"/>
            <a:ext cx="194504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Mueller L15 – H1</a:t>
            </a:r>
            <a:endParaRPr lang="en-US" sz="16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93334" y="5613754"/>
            <a:ext cx="105655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332945" y="5628353"/>
            <a:ext cx="87699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59217" y="5459865"/>
            <a:ext cx="573728" cy="307777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1.0s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260864" y="3132680"/>
            <a:ext cx="1758936" cy="523220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cWB2G Mueller L15 reconstruction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300239" y="3626308"/>
            <a:ext cx="797220" cy="307777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SNR 70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098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33" y="234015"/>
            <a:ext cx="7775928" cy="789082"/>
          </a:xfrm>
          <a:solidFill>
            <a:srgbClr val="000000">
              <a:alpha val="45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Gravitational wave manifestation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095"/>
            <a:ext cx="8229600" cy="4815053"/>
          </a:xfrm>
          <a:solidFill>
            <a:srgbClr val="000000">
              <a:alpha val="59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h</a:t>
            </a:r>
            <a:r>
              <a:rPr lang="en-US" sz="2400" dirty="0" smtClean="0">
                <a:solidFill>
                  <a:srgbClr val="FFFFFF"/>
                </a:solidFill>
              </a:rPr>
              <a:t>(t) composed of cross and plus polarization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6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7" name="Picture 6" descr="strain_polariz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19" y="4333049"/>
            <a:ext cx="4594291" cy="1959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194" y="2089826"/>
            <a:ext cx="2542994" cy="1764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077" y="2712312"/>
            <a:ext cx="920885" cy="3620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4103" y="4320221"/>
            <a:ext cx="48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 smtClean="0"/>
              <a:t>+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7661" y="4320221"/>
            <a:ext cx="48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0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152400" y="4191000"/>
            <a:ext cx="8839200" cy="23622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52400" y="1524000"/>
            <a:ext cx="8839200" cy="213360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solidFill>
            <a:srgbClr val="000000">
              <a:alpha val="47000"/>
            </a:srgb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Timeline: the lead up to the first observing run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FDCFB-B82F-4CED-A2F1-36A738B225C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24384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90600" y="2438400"/>
            <a:ext cx="5867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0" y="3048000"/>
            <a:ext cx="9144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90600" y="3048000"/>
            <a:ext cx="58674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974235" y="2438400"/>
            <a:ext cx="23622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974235" y="3048000"/>
            <a:ext cx="23622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053971" y="2464056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Hanford</a:t>
            </a:r>
            <a:r>
              <a:rPr lang="en-US" dirty="0" smtClean="0">
                <a:solidFill>
                  <a:schemeClr val="bg2"/>
                </a:solidFill>
              </a:rPr>
              <a:t>           </a:t>
            </a:r>
            <a:r>
              <a:rPr lang="en-US" dirty="0" err="1" smtClean="0">
                <a:solidFill>
                  <a:schemeClr val="bg2"/>
                </a:solidFill>
              </a:rPr>
              <a:t>aLIGO</a:t>
            </a:r>
            <a:r>
              <a:rPr lang="en-US" dirty="0" smtClean="0">
                <a:solidFill>
                  <a:schemeClr val="bg2"/>
                </a:solidFill>
              </a:rPr>
              <a:t> installation, testing, commissioning 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66800" y="3059668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Livingston</a:t>
            </a:r>
            <a:r>
              <a:rPr lang="en-US" dirty="0" smtClean="0">
                <a:solidFill>
                  <a:schemeClr val="bg2"/>
                </a:solidFill>
              </a:rPr>
              <a:t>       </a:t>
            </a:r>
            <a:r>
              <a:rPr lang="en-US" dirty="0" err="1" smtClean="0">
                <a:solidFill>
                  <a:schemeClr val="bg2"/>
                </a:solidFill>
              </a:rPr>
              <a:t>aLIGO</a:t>
            </a:r>
            <a:r>
              <a:rPr lang="en-US" dirty="0" smtClean="0">
                <a:solidFill>
                  <a:schemeClr val="bg2"/>
                </a:solidFill>
              </a:rPr>
              <a:t> installation, testing, commissioning 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50435" y="24384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aLIGO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o</a:t>
            </a:r>
            <a:r>
              <a:rPr lang="en-US" dirty="0" smtClean="0">
                <a:solidFill>
                  <a:schemeClr val="bg2"/>
                </a:solidFill>
              </a:rPr>
              <a:t>bserving run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50435" y="30480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aLIGO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o</a:t>
            </a:r>
            <a:r>
              <a:rPr lang="en-US" dirty="0" smtClean="0">
                <a:solidFill>
                  <a:schemeClr val="bg2"/>
                </a:solidFill>
              </a:rPr>
              <a:t>bserving run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2400" y="24384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S6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2400" y="30480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S6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2" name="Diamond 61"/>
          <p:cNvSpPr/>
          <p:nvPr/>
        </p:nvSpPr>
        <p:spPr>
          <a:xfrm>
            <a:off x="457200" y="44958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90800" y="42672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2014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28600" y="4876800"/>
            <a:ext cx="8153400" cy="6858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28600" y="5715000"/>
            <a:ext cx="81534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iamond 60"/>
          <p:cNvSpPr/>
          <p:nvPr/>
        </p:nvSpPr>
        <p:spPr>
          <a:xfrm>
            <a:off x="6629400" y="44958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458200" y="4876800"/>
            <a:ext cx="676274" cy="6858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8458200" y="5715000"/>
            <a:ext cx="676274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010400" y="42672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2015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576971" y="50292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O1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576971" y="58674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O1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3962400" y="4876800"/>
            <a:ext cx="0" cy="68580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038600" y="50292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Vertex</a:t>
            </a:r>
            <a:endParaRPr lang="en-US" sz="1600" dirty="0">
              <a:solidFill>
                <a:schemeClr val="bg2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800600" y="4876800"/>
            <a:ext cx="0" cy="68580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5562600" y="4876800"/>
            <a:ext cx="0" cy="68580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876800" y="50292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Arms</a:t>
            </a:r>
            <a:endParaRPr lang="en-US" sz="1600" dirty="0">
              <a:solidFill>
                <a:schemeClr val="bg2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6705600" y="4876800"/>
            <a:ext cx="0" cy="68580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791200" y="50292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Full </a:t>
            </a:r>
            <a:r>
              <a:rPr lang="en-US" sz="1600" dirty="0" err="1" smtClean="0">
                <a:solidFill>
                  <a:schemeClr val="bg2"/>
                </a:solidFill>
              </a:rPr>
              <a:t>ifo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58000" y="4953000"/>
            <a:ext cx="152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Acceptance and </a:t>
            </a:r>
            <a:r>
              <a:rPr lang="en-US" sz="1600" dirty="0" err="1" smtClean="0">
                <a:solidFill>
                  <a:schemeClr val="bg2"/>
                </a:solidFill>
              </a:rPr>
              <a:t>sens.</a:t>
            </a:r>
            <a:r>
              <a:rPr lang="en-US" sz="1600" dirty="0" smtClean="0">
                <a:solidFill>
                  <a:schemeClr val="bg2"/>
                </a:solidFill>
              </a:rPr>
              <a:t> improve.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3400" y="5029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Hanford</a:t>
            </a:r>
            <a:r>
              <a:rPr lang="en-US" sz="1600" dirty="0" smtClean="0">
                <a:solidFill>
                  <a:schemeClr val="bg2"/>
                </a:solidFill>
              </a:rPr>
              <a:t>             Installation</a:t>
            </a:r>
            <a:endParaRPr lang="en-US" sz="1600" dirty="0">
              <a:solidFill>
                <a:schemeClr val="bg2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457200" y="4876800"/>
            <a:ext cx="0" cy="68580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3657600" y="5715000"/>
            <a:ext cx="0" cy="68580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33400" y="5867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Livingston  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dirty="0">
                <a:solidFill>
                  <a:schemeClr val="bg2"/>
                </a:solidFill>
              </a:rPr>
              <a:t>F</a:t>
            </a:r>
            <a:r>
              <a:rPr lang="en-US" sz="1600" dirty="0" smtClean="0">
                <a:solidFill>
                  <a:schemeClr val="bg2"/>
                </a:solidFill>
              </a:rPr>
              <a:t>ull interferometer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67200" y="58674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Acceptance and sensitivity improvement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53300" y="4674248"/>
            <a:ext cx="76200" cy="1752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548885" y="2209800"/>
            <a:ext cx="76200" cy="1371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0" y="910764"/>
            <a:ext cx="9144000" cy="1586215"/>
          </a:xfrm>
          <a:prstGeom prst="rect">
            <a:avLst/>
          </a:prstGeom>
          <a:solidFill>
            <a:srgbClr val="000000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2209800"/>
            <a:ext cx="8686800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iamond 9"/>
          <p:cNvSpPr/>
          <p:nvPr/>
        </p:nvSpPr>
        <p:spPr>
          <a:xfrm>
            <a:off x="304800" y="20574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Diamond 24"/>
          <p:cNvSpPr/>
          <p:nvPr/>
        </p:nvSpPr>
        <p:spPr>
          <a:xfrm>
            <a:off x="1447800" y="20574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2590800" y="20574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3733800" y="20574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Diamond 27"/>
          <p:cNvSpPr/>
          <p:nvPr/>
        </p:nvSpPr>
        <p:spPr>
          <a:xfrm>
            <a:off x="6019800" y="20574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8305800" y="20574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Diamond 31"/>
          <p:cNvSpPr/>
          <p:nvPr/>
        </p:nvSpPr>
        <p:spPr>
          <a:xfrm>
            <a:off x="7162800" y="20574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9600" y="1840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2010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52600" y="1828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95600" y="1828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2012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81600" y="1828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2014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4600" y="1828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2015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67600" y="1840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2016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9" name="Diamond 38"/>
          <p:cNvSpPr/>
          <p:nvPr/>
        </p:nvSpPr>
        <p:spPr>
          <a:xfrm>
            <a:off x="4876800" y="2057400"/>
            <a:ext cx="152400" cy="2286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38600" y="1828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2013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6781800" y="2209800"/>
            <a:ext cx="1600200" cy="243840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62" idx="3"/>
          </p:cNvCxnSpPr>
          <p:nvPr/>
        </p:nvCxnSpPr>
        <p:spPr>
          <a:xfrm flipV="1">
            <a:off x="609600" y="2209800"/>
            <a:ext cx="4267200" cy="240030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4648200"/>
            <a:ext cx="8686800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96100" y="5360048"/>
            <a:ext cx="114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Now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64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354" y="126556"/>
            <a:ext cx="7469668" cy="848267"/>
          </a:xfrm>
          <a:solidFill>
            <a:srgbClr val="000000">
              <a:alpha val="45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Event Trigger Generators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57111"/>
            <a:ext cx="8348134" cy="5199239"/>
          </a:xfrm>
          <a:solidFill>
            <a:srgbClr val="000000">
              <a:alpha val="45000"/>
            </a:srgb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Single-interferometer burst algorithms that identify excess power events well-localized in time and assign a characteristic event time, frequency, and measure of loudness signal-to-noise ratio (SNR</a:t>
            </a:r>
            <a:r>
              <a:rPr lang="en-US" sz="2600" dirty="0" smtClean="0">
                <a:solidFill>
                  <a:srgbClr val="FFFFFF"/>
                </a:solidFill>
              </a:rPr>
              <a:t>) </a:t>
            </a:r>
            <a:endParaRPr lang="en-US" sz="2600" b="1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lvl="1" indent="0" algn="ctr">
              <a:buNone/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38912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 descr="TF_tiles_single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69170" y="3196741"/>
            <a:ext cx="3560941" cy="2732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1354" y="3322188"/>
            <a:ext cx="4315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ETGs tile the data in time and frequency, generally with multiple difference aspect ratios.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The data is projected onto some basis that provides an adequate potential match for a target signal.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8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354" y="126556"/>
            <a:ext cx="7469668" cy="848267"/>
          </a:xfrm>
          <a:solidFill>
            <a:srgbClr val="000000">
              <a:alpha val="45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ETG Omicron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941" y="1157111"/>
            <a:ext cx="8548284" cy="5199239"/>
          </a:xfrm>
          <a:solidFill>
            <a:srgbClr val="000000">
              <a:alpha val="45000"/>
            </a:srgbClr>
          </a:solidFill>
        </p:spPr>
        <p:txBody>
          <a:bodyPr>
            <a:normAutofit/>
          </a:bodyPr>
          <a:lstStyle/>
          <a:p>
            <a:r>
              <a:rPr lang="en-US" sz="2300" dirty="0" smtClean="0">
                <a:solidFill>
                  <a:srgbClr val="FFFFFF"/>
                </a:solidFill>
              </a:rPr>
              <a:t>Omicron uses a sine-Gaussian basis which provides low </a:t>
            </a:r>
            <a:r>
              <a:rPr lang="en-US" sz="2300" dirty="0" err="1" smtClean="0">
                <a:solidFill>
                  <a:srgbClr val="FFFFFF"/>
                </a:solidFill>
              </a:rPr>
              <a:t>mis</a:t>
            </a:r>
            <a:r>
              <a:rPr lang="en-US" sz="2300" dirty="0" smtClean="0">
                <a:solidFill>
                  <a:srgbClr val="FFFFFF"/>
                </a:solidFill>
              </a:rPr>
              <a:t>-match between burst-like signals and the basis functions. </a:t>
            </a:r>
            <a:endParaRPr lang="en-US" sz="2300" b="1" dirty="0">
              <a:solidFill>
                <a:srgbClr val="FFFFFF"/>
              </a:solidFill>
            </a:endParaRPr>
          </a:p>
          <a:p>
            <a:r>
              <a:rPr lang="en-US" sz="2300" dirty="0" smtClean="0">
                <a:solidFill>
                  <a:srgbClr val="FFFFFF"/>
                </a:solidFill>
              </a:rPr>
              <a:t>Omicron identifies burst events very well – especially at higher SNR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lvl="1" indent="0" algn="ctr">
              <a:buNone/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38912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 descr="OmicronEffS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1" y="2963195"/>
            <a:ext cx="4244465" cy="3183349"/>
          </a:xfrm>
          <a:prstGeom prst="rect">
            <a:avLst/>
          </a:prstGeom>
        </p:spPr>
      </p:pic>
      <p:pic>
        <p:nvPicPr>
          <p:cNvPr id="6" name="Picture 5" descr="OmicronEffWN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26" y="2963195"/>
            <a:ext cx="4297714" cy="32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6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38912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8D3-E659-A84D-BD0C-DA0EBDAE1131}" type="slidenum">
              <a:rPr lang="en-US" smtClean="0"/>
              <a:t>63</a:t>
            </a:fld>
            <a:endParaRPr lang="en-US"/>
          </a:p>
        </p:txBody>
      </p:sp>
      <p:pic>
        <p:nvPicPr>
          <p:cNvPr id="8" name="Picture 7" descr="OmicronSG_time_diff_h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1" y="255219"/>
            <a:ext cx="3896544" cy="2922408"/>
          </a:xfrm>
          <a:prstGeom prst="rect">
            <a:avLst/>
          </a:prstGeom>
        </p:spPr>
      </p:pic>
      <p:pic>
        <p:nvPicPr>
          <p:cNvPr id="10" name="Picture 9" descr="OmicronWNB_time_diff_hi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33" y="268047"/>
            <a:ext cx="3833980" cy="2875485"/>
          </a:xfrm>
          <a:prstGeom prst="rect">
            <a:avLst/>
          </a:prstGeom>
        </p:spPr>
      </p:pic>
      <p:pic>
        <p:nvPicPr>
          <p:cNvPr id="12" name="Picture 11" descr="OmicronSG_freq_diff_vs_freq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1" y="3433942"/>
            <a:ext cx="3896544" cy="2922408"/>
          </a:xfrm>
          <a:prstGeom prst="rect">
            <a:avLst/>
          </a:prstGeom>
        </p:spPr>
      </p:pic>
      <p:pic>
        <p:nvPicPr>
          <p:cNvPr id="13" name="Picture 12" descr="OmicronWNB_freq_diff_vs_fre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57" y="3433942"/>
            <a:ext cx="3896543" cy="29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55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1247-46E2-B248-A88F-0F0C7E6060FB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93" y="3160888"/>
            <a:ext cx="4929481" cy="36971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556" y="3494839"/>
            <a:ext cx="4134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Loud WNBs missed by Omicron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444" y="4016571"/>
            <a:ext cx="389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Tend to be higher frequency than </a:t>
            </a:r>
            <a:r>
              <a:rPr lang="en-US" dirty="0" err="1" smtClean="0">
                <a:solidFill>
                  <a:srgbClr val="FFFFFF"/>
                </a:solidFill>
              </a:rPr>
              <a:t>ExcessPower</a:t>
            </a:r>
            <a:r>
              <a:rPr lang="en-US" dirty="0" smtClean="0">
                <a:solidFill>
                  <a:srgbClr val="FFFFFF"/>
                </a:solidFill>
              </a:rPr>
              <a:t> loud missed WNBs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Tend to be more long duration, narrow bandwidth than </a:t>
            </a:r>
            <a:r>
              <a:rPr lang="en-US" dirty="0" err="1" smtClean="0">
                <a:solidFill>
                  <a:srgbClr val="FFFFFF"/>
                </a:solidFill>
              </a:rPr>
              <a:t>ExcessPower</a:t>
            </a:r>
            <a:r>
              <a:rPr lang="en-US" dirty="0" smtClean="0">
                <a:solidFill>
                  <a:srgbClr val="FFFFFF"/>
                </a:solidFill>
              </a:rPr>
              <a:t> missed WNB events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Efficiency may be significantly improved by accounting for injection duration in matching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6" y="0"/>
            <a:ext cx="4369736" cy="3277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264" y="0"/>
            <a:ext cx="4369736" cy="327730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7055556" y="860778"/>
            <a:ext cx="649112" cy="2850444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638778" y="623710"/>
            <a:ext cx="4811889" cy="3045179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67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78" y="106836"/>
            <a:ext cx="5187243" cy="75441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Timing resolution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1247-46E2-B248-A88F-0F0C7E6060FB}" type="slidenum">
              <a:rPr lang="en-US" smtClean="0"/>
              <a:t>65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74599"/>
              </p:ext>
            </p:extLst>
          </p:nvPr>
        </p:nvGraphicFramePr>
        <p:xfrm>
          <a:off x="5864578" y="848198"/>
          <a:ext cx="282222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555"/>
                <a:gridCol w="776111"/>
                <a:gridCol w="8325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ETG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SG (s)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WNB (s)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Omicron</a:t>
                      </a:r>
                      <a:endParaRPr lang="en-US" sz="1400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3.4e-4</a:t>
                      </a:r>
                      <a:endParaRPr lang="en-US" sz="1400" dirty="0"/>
                    </a:p>
                  </a:txBody>
                  <a:tcPr>
                    <a:solidFill>
                      <a:srgbClr val="9BDC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9.8e-3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Excess Power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0.014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0.056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DMT Omega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5.4e-4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6.2e-3</a:t>
                      </a:r>
                      <a:endParaRPr lang="en-US" sz="1400" dirty="0"/>
                    </a:p>
                  </a:txBody>
                  <a:tcPr>
                    <a:solidFill>
                      <a:srgbClr val="9BDC9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BayesWave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0.055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0.045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PCAT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7.9e-4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0.010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49244" y="201867"/>
            <a:ext cx="247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Standard deviation of ETG time difference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9110"/>
            <a:ext cx="4891852" cy="3668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032" y="3189110"/>
            <a:ext cx="4891853" cy="36688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4445" y="1028092"/>
            <a:ext cx="48965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All ETGs have better timing resolution for SGs (with the exception of </a:t>
            </a:r>
            <a:r>
              <a:rPr lang="en-US" dirty="0" err="1" smtClean="0">
                <a:solidFill>
                  <a:srgbClr val="FFFFFF"/>
                </a:solidFill>
              </a:rPr>
              <a:t>BayesWave</a:t>
            </a:r>
            <a:r>
              <a:rPr lang="en-US" dirty="0" smtClean="0">
                <a:solidFill>
                  <a:srgbClr val="FFFFFF"/>
                </a:solidFill>
              </a:rPr>
              <a:t>, which has some timing offset for SGs)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The Greeks (Omicron, Omega) have comparable timing resolution – the best for both SGs and WNBs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992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12" y="49617"/>
            <a:ext cx="5187243" cy="75441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Frequency resolution - I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1247-46E2-B248-A88F-0F0C7E6060FB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376285"/>
              </p:ext>
            </p:extLst>
          </p:nvPr>
        </p:nvGraphicFramePr>
        <p:xfrm>
          <a:off x="5681132" y="870084"/>
          <a:ext cx="320886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813"/>
                <a:gridCol w="882439"/>
                <a:gridCol w="9466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ETG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SG (Hz)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WNB (Hz)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Omicron</a:t>
                      </a:r>
                      <a:endParaRPr lang="en-US" sz="1400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82</a:t>
                      </a:r>
                      <a:endParaRPr lang="en-US" sz="1400" dirty="0"/>
                    </a:p>
                  </a:txBody>
                  <a:tcPr>
                    <a:solidFill>
                      <a:srgbClr val="9BDC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152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Excess Power</a:t>
                      </a:r>
                      <a:endParaRPr lang="en-US" sz="1400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196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544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DMT Omega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93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</a:t>
                      </a:r>
                      <a:endParaRPr lang="en-US" sz="1400" dirty="0"/>
                    </a:p>
                  </a:txBody>
                  <a:tcPr>
                    <a:solidFill>
                      <a:srgbClr val="9BDC9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BayesWave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115</a:t>
                      </a:r>
                      <a:endParaRPr lang="en-US" sz="1400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PCAT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142</a:t>
                      </a:r>
                      <a:endParaRPr lang="en-US" sz="1400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121</a:t>
                      </a:r>
                      <a:endParaRPr lang="en-US" sz="1400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11332" y="223753"/>
            <a:ext cx="2647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Standard deviation of frequency difference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6333" y="886982"/>
            <a:ext cx="51223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Summary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All ETGs have more accurate frequency resolution for SGs (</a:t>
            </a:r>
            <a:r>
              <a:rPr lang="en-US" dirty="0" err="1" smtClean="0">
                <a:solidFill>
                  <a:srgbClr val="FFFFFF"/>
                </a:solidFill>
              </a:rPr>
              <a:t>BayesWave</a:t>
            </a:r>
            <a:r>
              <a:rPr lang="en-US" dirty="0" smtClean="0">
                <a:solidFill>
                  <a:srgbClr val="FFFFFF"/>
                </a:solidFill>
              </a:rPr>
              <a:t> has some skew for both)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The Greeks (Omicron, Omega) again have the best resolution for both SG and WNB frequency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45556"/>
            <a:ext cx="4816590" cy="36124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11666" y="3266723"/>
            <a:ext cx="46566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Omicron SG </a:t>
            </a:r>
            <a:r>
              <a:rPr lang="en-US" sz="1600" dirty="0" err="1" smtClean="0"/>
              <a:t>freq</a:t>
            </a:r>
            <a:r>
              <a:rPr lang="en-US" sz="1600" dirty="0" smtClean="0"/>
              <a:t> diff vs. </a:t>
            </a:r>
            <a:r>
              <a:rPr lang="en-US" sz="1600" dirty="0" err="1" smtClean="0"/>
              <a:t>freq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817" y="3273780"/>
            <a:ext cx="4778960" cy="35842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9112" y="3287890"/>
            <a:ext cx="48542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DMT Omega SG </a:t>
            </a:r>
            <a:r>
              <a:rPr lang="en-US" sz="1600" dirty="0" err="1" smtClean="0"/>
              <a:t>freq</a:t>
            </a:r>
            <a:r>
              <a:rPr lang="en-US" sz="1600" dirty="0" smtClean="0"/>
              <a:t> diff vs. </a:t>
            </a:r>
            <a:r>
              <a:rPr lang="en-US" sz="1600" dirty="0" err="1" smtClean="0"/>
              <a:t>freq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95111" y="2419671"/>
            <a:ext cx="481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</a:rPr>
              <a:t>There are some noticeable tiling artifacts for </a:t>
            </a:r>
            <a:r>
              <a:rPr lang="en-US" b="1" dirty="0">
                <a:solidFill>
                  <a:srgbClr val="FFFFFF"/>
                </a:solidFill>
              </a:rPr>
              <a:t>Omicron</a:t>
            </a:r>
            <a:r>
              <a:rPr lang="en-US" dirty="0">
                <a:solidFill>
                  <a:srgbClr val="FFFFFF"/>
                </a:solidFill>
              </a:rPr>
              <a:t> and </a:t>
            </a:r>
            <a:r>
              <a:rPr lang="en-US" b="1" dirty="0" smtClean="0">
                <a:solidFill>
                  <a:srgbClr val="FFFFFF"/>
                </a:solidFill>
              </a:rPr>
              <a:t>DMT Omega </a:t>
            </a:r>
            <a:r>
              <a:rPr lang="en-US" dirty="0">
                <a:solidFill>
                  <a:srgbClr val="FFFFFF"/>
                </a:solidFill>
              </a:rPr>
              <a:t>SG </a:t>
            </a:r>
            <a:r>
              <a:rPr lang="en-US" dirty="0" err="1">
                <a:solidFill>
                  <a:srgbClr val="FFFFFF"/>
                </a:solidFill>
              </a:rPr>
              <a:t>freq</a:t>
            </a:r>
            <a:r>
              <a:rPr lang="en-US" dirty="0">
                <a:solidFill>
                  <a:srgbClr val="FFFFFF"/>
                </a:solidFill>
              </a:rPr>
              <a:t> resolution</a:t>
            </a: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2801056" y="3189112"/>
            <a:ext cx="2880076" cy="1382888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04333" y="3095124"/>
            <a:ext cx="437445" cy="1476876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1242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90" y="3612442"/>
            <a:ext cx="4327409" cy="3245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75" y="30703"/>
            <a:ext cx="4421480" cy="75441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Frequency resolution - II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399" y="6497460"/>
            <a:ext cx="2133600" cy="365125"/>
          </a:xfrm>
        </p:spPr>
        <p:txBody>
          <a:bodyPr/>
          <a:lstStyle/>
          <a:p>
            <a:fld id="{F3F11247-46E2-B248-A88F-0F0C7E6060FB}" type="slidenum">
              <a:rPr lang="en-US" smtClean="0"/>
              <a:t>67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2833" y="971647"/>
            <a:ext cx="4275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FFFFFF"/>
                </a:solidFill>
              </a:rPr>
              <a:t>ExcessPower</a:t>
            </a:r>
            <a:r>
              <a:rPr lang="en-US" dirty="0" smtClean="0">
                <a:solidFill>
                  <a:srgbClr val="FFFFFF"/>
                </a:solidFill>
              </a:rPr>
              <a:t> has a strong artifact in frequency resolution for WNBs and SGs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FFFFFF"/>
                </a:solidFill>
              </a:rPr>
              <a:t>BayesWave</a:t>
            </a:r>
            <a:r>
              <a:rPr lang="en-US" dirty="0" smtClean="0">
                <a:solidFill>
                  <a:srgbClr val="FFFFFF"/>
                </a:solidFill>
              </a:rPr>
              <a:t> has a skew toward overestimating frequency at lower 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 (and underestimating at high 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PCAT</a:t>
            </a:r>
            <a:r>
              <a:rPr lang="en-US" dirty="0" smtClean="0">
                <a:solidFill>
                  <a:srgbClr val="FFFFFF"/>
                </a:solidFill>
              </a:rPr>
              <a:t> seems to have no noticeable artifacts for WNBs or SGs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78" y="56445"/>
            <a:ext cx="4473221" cy="33549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9667" y="46455"/>
            <a:ext cx="47131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ExcessPowerAll</a:t>
            </a:r>
            <a:r>
              <a:rPr lang="en-US" sz="1600" dirty="0" smtClean="0"/>
              <a:t> </a:t>
            </a:r>
            <a:r>
              <a:rPr lang="en-US" sz="1600" dirty="0" err="1" smtClean="0"/>
              <a:t>freq</a:t>
            </a:r>
            <a:r>
              <a:rPr lang="en-US" sz="1600" dirty="0" smtClean="0"/>
              <a:t> diff vs. </a:t>
            </a:r>
            <a:r>
              <a:rPr lang="en-US" sz="1600" dirty="0" err="1" smtClean="0"/>
              <a:t>freq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459112" y="3598332"/>
            <a:ext cx="48542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BayesWave2000Hz SG </a:t>
            </a:r>
            <a:r>
              <a:rPr lang="en-US" sz="1600" dirty="0" err="1" smtClean="0"/>
              <a:t>freq</a:t>
            </a:r>
            <a:r>
              <a:rPr lang="en-US" sz="1600" dirty="0" smtClean="0"/>
              <a:t> diff vs. </a:t>
            </a:r>
            <a:r>
              <a:rPr lang="en-US" sz="1600" dirty="0" err="1" smtClean="0"/>
              <a:t>freq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6" y="3524248"/>
            <a:ext cx="4445001" cy="33337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4112" y="3520721"/>
            <a:ext cx="46566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PCAT SG </a:t>
            </a:r>
            <a:r>
              <a:rPr lang="en-US" sz="1600" dirty="0" err="1" smtClean="0"/>
              <a:t>freq</a:t>
            </a:r>
            <a:r>
              <a:rPr lang="en-US" sz="1600" dirty="0" smtClean="0"/>
              <a:t> diff vs. </a:t>
            </a:r>
            <a:r>
              <a:rPr lang="en-US" sz="1600" dirty="0" err="1" smtClean="0"/>
              <a:t>freq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7460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852333" y="2201333"/>
            <a:ext cx="2258483" cy="1411109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07556" y="1223004"/>
            <a:ext cx="634999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76112" y="2918306"/>
            <a:ext cx="366888" cy="940969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6577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746" y="-20639"/>
            <a:ext cx="5413023" cy="68386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Missed injections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70202" y="6356350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99202" y="6356350"/>
            <a:ext cx="2133600" cy="365125"/>
          </a:xfrm>
        </p:spPr>
        <p:txBody>
          <a:bodyPr/>
          <a:lstStyle/>
          <a:p>
            <a:fld id="{F3F11247-46E2-B248-A88F-0F0C7E6060FB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14" y="3781778"/>
            <a:ext cx="4101629" cy="307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260" y="3781778"/>
            <a:ext cx="4101627" cy="3076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14" y="790221"/>
            <a:ext cx="4092222" cy="3069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260" y="790221"/>
            <a:ext cx="4092222" cy="3069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820" y="1792111"/>
            <a:ext cx="1171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White noise bursts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820" y="4964289"/>
            <a:ext cx="117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Sine Gaussians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1446" y="506832"/>
            <a:ext cx="222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Omicron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0358" y="491498"/>
            <a:ext cx="222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Excess Power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810002" y="1411111"/>
            <a:ext cx="733778" cy="1040219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626558" y="1411111"/>
            <a:ext cx="733778" cy="1040219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033914" y="2296108"/>
            <a:ext cx="1092199" cy="471774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991581" y="2074333"/>
            <a:ext cx="1360310" cy="608883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991581" y="1922291"/>
            <a:ext cx="1360310" cy="608884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527780" y="2451330"/>
            <a:ext cx="2915358" cy="97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26559" y="2451330"/>
            <a:ext cx="26726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Missed loud WNB injections</a:t>
            </a:r>
          </a:p>
        </p:txBody>
      </p:sp>
    </p:spTree>
    <p:extLst>
      <p:ext uri="{BB962C8B-B14F-4D97-AF65-F5344CB8AC3E}">
        <p14:creationId xmlns:p14="http://schemas.microsoft.com/office/powerpoint/2010/main" val="391368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141" y="128275"/>
            <a:ext cx="7981195" cy="755060"/>
          </a:xfrm>
          <a:solidFill>
            <a:srgbClr val="000000">
              <a:alpha val="46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Advanced LIGO instrumentation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58974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69</a:t>
            </a:fld>
            <a:endParaRPr lang="en-US"/>
          </a:p>
        </p:txBody>
      </p:sp>
      <p:pic>
        <p:nvPicPr>
          <p:cNvPr id="3" name="Picture 2" descr="aLIGO_layo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10832" r="3503" b="1690"/>
          <a:stretch/>
        </p:blipFill>
        <p:spPr>
          <a:xfrm>
            <a:off x="1116135" y="1192973"/>
            <a:ext cx="7174521" cy="52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141" y="128275"/>
            <a:ext cx="7981195" cy="755060"/>
          </a:xfrm>
          <a:solidFill>
            <a:srgbClr val="000000">
              <a:alpha val="46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Observing GWs with interferometry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z="1400" smtClean="0">
                <a:solidFill>
                  <a:srgbClr val="FFFFFF"/>
                </a:solidFill>
              </a:rPr>
              <a:t>7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6" name="Picture 5" descr="SimpleIfo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1" y="973131"/>
            <a:ext cx="6457873" cy="549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3" y="-394669"/>
            <a:ext cx="8302142" cy="7328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79" y="423313"/>
            <a:ext cx="3707634" cy="1770219"/>
          </a:xfrm>
          <a:solidFill>
            <a:srgbClr val="000000">
              <a:alpha val="46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Advanced LIGO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seismic isolation instrumentation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9528" y="6458974"/>
            <a:ext cx="2895600" cy="365125"/>
          </a:xfrm>
        </p:spPr>
        <p:txBody>
          <a:bodyPr/>
          <a:lstStyle/>
          <a:p>
            <a:r>
              <a:rPr lang="pt-BR" smtClean="0"/>
              <a:t>LIGO DCC P1500072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8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74680" y="930184"/>
            <a:ext cx="8226815" cy="5422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978" t="5590" r="16188" b="15215"/>
          <a:stretch/>
        </p:blipFill>
        <p:spPr>
          <a:xfrm>
            <a:off x="628629" y="859882"/>
            <a:ext cx="8023103" cy="5515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014" y="-16120"/>
            <a:ext cx="5941355" cy="750597"/>
          </a:xfrm>
          <a:solidFill>
            <a:schemeClr val="tx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LIGO detectors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8</a:t>
            </a:fld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027012" y="859882"/>
            <a:ext cx="1193113" cy="628129"/>
          </a:xfrm>
          <a:prstGeom prst="line">
            <a:avLst/>
          </a:prstGeom>
          <a:ln w="57150" cmpd="sng">
            <a:solidFill>
              <a:srgbClr val="6600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2027012" y="1488012"/>
            <a:ext cx="1193113" cy="1577804"/>
          </a:xfrm>
          <a:prstGeom prst="line">
            <a:avLst/>
          </a:prstGeom>
          <a:ln w="57150" cmpd="sng">
            <a:solidFill>
              <a:srgbClr val="6600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757258"/>
            <a:ext cx="3669187" cy="2450089"/>
          </a:xfrm>
          <a:prstGeom prst="rect">
            <a:avLst/>
          </a:prstGeom>
          <a:ln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3232954" y="2722140"/>
            <a:ext cx="141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Hanford, WA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259289" y="1180147"/>
            <a:ext cx="205267" cy="41048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564091" y="1730205"/>
            <a:ext cx="181157" cy="41201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129447" y="1536300"/>
            <a:ext cx="501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4km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44" y="3539583"/>
            <a:ext cx="3528025" cy="2368727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4426069" y="3539584"/>
            <a:ext cx="1193113" cy="1719766"/>
          </a:xfrm>
          <a:prstGeom prst="line">
            <a:avLst/>
          </a:prstGeom>
          <a:ln w="57150" cmpd="sng">
            <a:solidFill>
              <a:srgbClr val="6600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426069" y="5259351"/>
            <a:ext cx="1193113" cy="538762"/>
          </a:xfrm>
          <a:prstGeom prst="line">
            <a:avLst/>
          </a:prstGeom>
          <a:ln w="57150" cmpd="sng">
            <a:solidFill>
              <a:srgbClr val="6600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31751" y="5493346"/>
            <a:ext cx="191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Livingston, LA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1085703" y="4039613"/>
            <a:ext cx="274191" cy="24483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624527" y="4412723"/>
            <a:ext cx="287021" cy="20256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122639" y="4317651"/>
            <a:ext cx="501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4km</a:t>
            </a:r>
          </a:p>
        </p:txBody>
      </p:sp>
    </p:spTree>
    <p:extLst>
      <p:ext uri="{BB962C8B-B14F-4D97-AF65-F5344CB8AC3E}">
        <p14:creationId xmlns:p14="http://schemas.microsoft.com/office/powerpoint/2010/main" val="309205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GO range-alpha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7190" y="141106"/>
            <a:ext cx="6924357" cy="616003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LIGO DCC P1500072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DF89-9C55-D04D-9787-FA2A7C7A20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2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6311</TotalTime>
  <Words>3740</Words>
  <Application>Microsoft Macintosh PowerPoint</Application>
  <PresentationFormat>On-screen Show (4:3)</PresentationFormat>
  <Paragraphs>841</Paragraphs>
  <Slides>70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The impact of terrestrial noise on the detectability and reconstruction of gravitational wave signals produced by core-collapse supernovae</vt:lpstr>
      <vt:lpstr>Outline</vt:lpstr>
      <vt:lpstr>The centennial of General Relativity </vt:lpstr>
      <vt:lpstr>Gravitational waves</vt:lpstr>
      <vt:lpstr>Gravitational wave emission</vt:lpstr>
      <vt:lpstr>Gravitational wave manifestation</vt:lpstr>
      <vt:lpstr>Observing GWs with interferometry</vt:lpstr>
      <vt:lpstr>The LIGO detectors</vt:lpstr>
      <vt:lpstr>PowerPoint Presentation</vt:lpstr>
      <vt:lpstr>Sensitivity improvement</vt:lpstr>
      <vt:lpstr>The global interferometer network</vt:lpstr>
      <vt:lpstr>Network sensitivity</vt:lpstr>
      <vt:lpstr>The gravitational wave sky</vt:lpstr>
      <vt:lpstr>Core-collapse supernovae</vt:lpstr>
      <vt:lpstr>Explosion mechanism models</vt:lpstr>
      <vt:lpstr>Study outline</vt:lpstr>
      <vt:lpstr>Included waveforms: Overview</vt:lpstr>
      <vt:lpstr>Included waveforms</vt:lpstr>
      <vt:lpstr>Included waveforms</vt:lpstr>
      <vt:lpstr>Targeted algorithms</vt:lpstr>
      <vt:lpstr>Figure of merit</vt:lpstr>
      <vt:lpstr>Preliminary results in three parts:</vt:lpstr>
      <vt:lpstr>Detectability of the three included waveform families</vt:lpstr>
      <vt:lpstr>Detectability of the three included waveform families</vt:lpstr>
      <vt:lpstr>Reconstruction of the three included  waveform families by cWB2G</vt:lpstr>
      <vt:lpstr>Dimmelmeier – rapidly rotating</vt:lpstr>
      <vt:lpstr>Dimmelmeier – rapidly rotating</vt:lpstr>
      <vt:lpstr>Yakunin</vt:lpstr>
      <vt:lpstr>Yakunin</vt:lpstr>
      <vt:lpstr>Mueller – N20 </vt:lpstr>
      <vt:lpstr>Mueller – N20 </vt:lpstr>
      <vt:lpstr>Summary:  CCSN in aLIGO/aVirgo Gaussian noise</vt:lpstr>
      <vt:lpstr>Terrestrial noise: a reality for  GW searches</vt:lpstr>
      <vt:lpstr>The challenges of terrestrial noise</vt:lpstr>
      <vt:lpstr>GW search pipelines are adversely affected by non-Gaussian data! </vt:lpstr>
      <vt:lpstr>Example: NINJA2 search results</vt:lpstr>
      <vt:lpstr>PowerPoint Presentation</vt:lpstr>
      <vt:lpstr>aLIGO seismic isolation instrumentation</vt:lpstr>
      <vt:lpstr>SEI transient propagation</vt:lpstr>
      <vt:lpstr>PowerPoint Presentation</vt:lpstr>
      <vt:lpstr>PowerPoint Presentation</vt:lpstr>
      <vt:lpstr>PowerPoint Presentation</vt:lpstr>
      <vt:lpstr>PowerPoint Presentation</vt:lpstr>
      <vt:lpstr>Livingston ER6 -Dec 16 lock </vt:lpstr>
      <vt:lpstr>PowerPoint Presentation</vt:lpstr>
      <vt:lpstr>PowerPoint Presentation</vt:lpstr>
      <vt:lpstr>PowerPoint Presentation</vt:lpstr>
      <vt:lpstr>Summary:  Terrestrial noise and its impact on  generic burst searches</vt:lpstr>
      <vt:lpstr>CCSN recovery in realistic noise</vt:lpstr>
      <vt:lpstr>Example outlier event</vt:lpstr>
      <vt:lpstr>Future prospects</vt:lpstr>
      <vt:lpstr>Acknowledgements</vt:lpstr>
      <vt:lpstr>Next up:</vt:lpstr>
      <vt:lpstr>Extra slides</vt:lpstr>
      <vt:lpstr>Core-collapse supernovae</vt:lpstr>
      <vt:lpstr>Dimmelmeier –slowly rotating</vt:lpstr>
      <vt:lpstr>Dimmelmeier –slowly rotating</vt:lpstr>
      <vt:lpstr>Mueller – L15</vt:lpstr>
      <vt:lpstr>Mueller – L15</vt:lpstr>
      <vt:lpstr>Timeline: the lead up to the first observing run</vt:lpstr>
      <vt:lpstr>Event Trigger Generators</vt:lpstr>
      <vt:lpstr>The ETG Omicron</vt:lpstr>
      <vt:lpstr>PowerPoint Presentation</vt:lpstr>
      <vt:lpstr>PowerPoint Presentation</vt:lpstr>
      <vt:lpstr>Timing resolution</vt:lpstr>
      <vt:lpstr>Frequency resolution - I</vt:lpstr>
      <vt:lpstr>Frequency resolution - II</vt:lpstr>
      <vt:lpstr>Missed injections</vt:lpstr>
      <vt:lpstr>Advanced LIGO instrumentation</vt:lpstr>
      <vt:lpstr>Advanced LIGO seismic isolation instrumentation</vt:lpstr>
    </vt:vector>
  </TitlesOfParts>
  <Company> kk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terrestrial noise on the detectability and reconstruction of gravitational wave signals produced by core-collapse supernovae</dc:title>
  <dc:creator> J Mac</dc:creator>
  <cp:lastModifiedBy> J Mac</cp:lastModifiedBy>
  <cp:revision>102</cp:revision>
  <dcterms:created xsi:type="dcterms:W3CDTF">2015-05-16T15:13:33Z</dcterms:created>
  <dcterms:modified xsi:type="dcterms:W3CDTF">2015-08-31T06:20:54Z</dcterms:modified>
</cp:coreProperties>
</file>