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11" r:id="rId2"/>
    <p:sldId id="469" r:id="rId3"/>
    <p:sldId id="496" r:id="rId4"/>
    <p:sldId id="500" r:id="rId5"/>
    <p:sldId id="514" r:id="rId6"/>
    <p:sldId id="499" r:id="rId7"/>
    <p:sldId id="484" r:id="rId8"/>
    <p:sldId id="497" r:id="rId9"/>
    <p:sldId id="501" r:id="rId10"/>
    <p:sldId id="512" r:id="rId11"/>
    <p:sldId id="502" r:id="rId12"/>
    <p:sldId id="515" r:id="rId13"/>
    <p:sldId id="503" r:id="rId14"/>
    <p:sldId id="516" r:id="rId15"/>
    <p:sldId id="517" r:id="rId16"/>
    <p:sldId id="417" r:id="rId17"/>
    <p:sldId id="480" r:id="rId18"/>
    <p:sldId id="425" r:id="rId19"/>
    <p:sldId id="518" r:id="rId20"/>
    <p:sldId id="455" r:id="rId21"/>
    <p:sldId id="520" r:id="rId22"/>
    <p:sldId id="521" r:id="rId23"/>
    <p:sldId id="434" r:id="rId24"/>
    <p:sldId id="487" r:id="rId25"/>
    <p:sldId id="507" r:id="rId26"/>
    <p:sldId id="522" r:id="rId27"/>
    <p:sldId id="523" r:id="rId28"/>
    <p:sldId id="505" r:id="rId29"/>
    <p:sldId id="506" r:id="rId30"/>
    <p:sldId id="511" r:id="rId31"/>
    <p:sldId id="465" r:id="rId32"/>
    <p:sldId id="467" r:id="rId33"/>
    <p:sldId id="474" r:id="rId34"/>
    <p:sldId id="508" r:id="rId35"/>
    <p:sldId id="442" r:id="rId36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A00"/>
    <a:srgbClr val="C040A0"/>
    <a:srgbClr val="A8A07C"/>
    <a:srgbClr val="FD0F1A"/>
    <a:srgbClr val="E4E4F0"/>
    <a:srgbClr val="9C9CC8"/>
    <a:srgbClr val="FFFF00"/>
    <a:srgbClr val="0000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43" autoAdjust="0"/>
  </p:normalViewPr>
  <p:slideViewPr>
    <p:cSldViewPr snapToGrid="0">
      <p:cViewPr varScale="1">
        <p:scale>
          <a:sx n="89" d="100"/>
          <a:sy n="89" d="100"/>
        </p:scale>
        <p:origin x="-320" y="-104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2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DE224-BFCF-634A-82C8-D125C923857D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4C5C3F3-30E0-F545-90A2-1E443B633A2B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18" y="3258741"/>
            <a:ext cx="7310967" cy="30849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971" tIns="43485" rIns="86971" bIns="43485"/>
          <a:lstStyle/>
          <a:p>
            <a:r>
              <a:rPr lang="en-US" dirty="0">
                <a:latin typeface="Times" charset="0"/>
              </a:rPr>
              <a:t>1AU x 1e-21 = 149 598 000 000 meters x 1e-21 = 1.5e11m x 1e-21 = 1.5 e-10 m = 3 Bohr radius</a:t>
            </a:r>
          </a:p>
          <a:p>
            <a:r>
              <a:rPr lang="en-US" dirty="0">
                <a:latin typeface="Times" charset="0"/>
              </a:rPr>
              <a:t>1 Bohr radius = 0.5 e-10 m </a:t>
            </a:r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1km x 1e-21 = 1.5 e-10 m = 3 Bohr radius</a:t>
            </a:r>
          </a:p>
          <a:p>
            <a:r>
              <a:rPr lang="en-US" dirty="0" smtClean="0">
                <a:latin typeface="Times" charset="0"/>
              </a:rPr>
              <a:t>1 Bohr radius = 0.5 e-10 m </a:t>
            </a:r>
          </a:p>
          <a:p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C44F6-DFFF-9E4B-8F8A-7BE4000FD45F}" type="slidenum">
              <a:rPr lang="en-US"/>
              <a:pPr/>
              <a:t>7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~60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 BNS </a:t>
            </a:r>
            <a:r>
              <a:rPr lang="en-US" baseline="0" dirty="0" err="1" smtClean="0"/>
              <a:t>inspiral</a:t>
            </a:r>
            <a:r>
              <a:rPr lang="en-US" baseline="0" dirty="0" smtClean="0"/>
              <a:t> range spectra compared to the sensitivity goals.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9C497-2429-3A48-BC7F-65BE64B06DE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056" y="1213705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83494" y="186114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  <p:sldLayoutId id="2147483662" r:id="rId6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jpg"/><Relationship Id="rId13" Type="http://schemas.openxmlformats.org/officeDocument/2006/relationships/image" Target="../media/image59.png"/><Relationship Id="rId14" Type="http://schemas.openxmlformats.org/officeDocument/2006/relationships/image" Target="../media/image60.jpg"/><Relationship Id="rId1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jpeg"/><Relationship Id="rId8" Type="http://schemas.openxmlformats.org/officeDocument/2006/relationships/image" Target="../media/image54.png"/><Relationship Id="rId9" Type="http://schemas.openxmlformats.org/officeDocument/2006/relationships/image" Target="../media/image55.JPG"/><Relationship Id="rId10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1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jpeg"/><Relationship Id="rId12" Type="http://schemas.openxmlformats.org/officeDocument/2006/relationships/image" Target="../media/image80.jpeg"/><Relationship Id="rId13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1.emf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8" Type="http://schemas.openxmlformats.org/officeDocument/2006/relationships/image" Target="../media/image76.jpeg"/><Relationship Id="rId9" Type="http://schemas.openxmlformats.org/officeDocument/2006/relationships/image" Target="../media/image77.png"/><Relationship Id="rId10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hyperlink" Target="http://www.iop.org/EJ/abstract/0004-637X/681/2/1419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hyperlink" Target="http://iopscience.iop.org/0004-637X/722/2/1504" TargetMode="External"/><Relationship Id="rId6" Type="http://schemas.openxmlformats.org/officeDocument/2006/relationships/hyperlink" Target="http://iopscience.iop.org/0004-637X/737/2/93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hyperlink" Target="http://www.nature.com/nature/journal/v460/n7258/pdf/nature08278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emf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hyperlink" Target="http://arxiv.org/abs/1304.067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hyperlink" Target="http://arxiv.org/abs/1304.0670" TargetMode="External"/><Relationship Id="rId5" Type="http://schemas.openxmlformats.org/officeDocument/2006/relationships/hyperlink" Target="http://iopscience.iop.org/0264-9381/27/17/173001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hyperlink" Target="http://lanl.arxiv.org/abs/1311.260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6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microsoft.com/office/2007/relationships/media" Target="file://localhost/Users/ggonzalez/Documents/0Talks/PerimeterPublicTalk_2013/MichelsonIfo2_EinsteinMess.mov" TargetMode="External"/><Relationship Id="rId2" Type="http://schemas.openxmlformats.org/officeDocument/2006/relationships/video" Target="file://localhost/Users/ggonzalez/Documents/0Talks/PerimeterPublicTalk_2013/MichelsonIfo2_EinsteinMess.m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://arxiv.org/abs/1504.03692" TargetMode="External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9005" y="113400"/>
            <a:ext cx="7772400" cy="1143000"/>
          </a:xfrm>
        </p:spPr>
        <p:txBody>
          <a:bodyPr/>
          <a:lstStyle/>
          <a:p>
            <a:r>
              <a:rPr lang="en-US" sz="2800" dirty="0" smtClean="0"/>
              <a:t>Detecting Gravitational Waves</a:t>
            </a:r>
            <a:endParaRPr lang="en-US" sz="28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6643" y="1287676"/>
            <a:ext cx="6628457" cy="2811137"/>
          </a:xfrm>
        </p:spPr>
        <p:txBody>
          <a:bodyPr>
            <a:normAutofit/>
          </a:bodyPr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endParaRPr lang="en-US" sz="2000" dirty="0" smtClean="0">
              <a:ea typeface="Arial" charset="0"/>
              <a:cs typeface="Arial" charset="0"/>
            </a:endParaRP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State University</a:t>
            </a:r>
          </a:p>
          <a:p>
            <a:endParaRPr lang="en-US" sz="2000" dirty="0" smtClean="0">
              <a:ea typeface="Arial" charset="0"/>
              <a:cs typeface="Arial" charset="0"/>
            </a:endParaRPr>
          </a:p>
          <a:p>
            <a:endParaRPr lang="en-US" sz="2000" dirty="0" smtClean="0">
              <a:ea typeface="Arial" charset="0"/>
              <a:cs typeface="Arial" charset="0"/>
            </a:endParaRPr>
          </a:p>
          <a:p>
            <a:r>
              <a:rPr lang="en-US" sz="2000" dirty="0" smtClean="0">
                <a:ea typeface="Arial" charset="0"/>
                <a:cs typeface="Arial" charset="0"/>
              </a:rPr>
              <a:t/>
            </a:r>
            <a:br>
              <a:rPr lang="en-US" sz="2000" dirty="0" smtClean="0">
                <a:ea typeface="Arial" charset="0"/>
                <a:cs typeface="Arial" charset="0"/>
              </a:rPr>
            </a:br>
            <a:r>
              <a:rPr lang="en-US" sz="1600" dirty="0" smtClean="0">
                <a:ea typeface="Arial" charset="0"/>
                <a:cs typeface="Arial" charset="0"/>
              </a:rPr>
              <a:t>General Relativity </a:t>
            </a:r>
            <a:r>
              <a:rPr lang="en-US" sz="1600" dirty="0" smtClean="0"/>
              <a:t>Centennial </a:t>
            </a:r>
            <a:r>
              <a:rPr lang="en-US" sz="1600" dirty="0" smtClean="0"/>
              <a:t>Conference</a:t>
            </a:r>
          </a:p>
          <a:p>
            <a:endParaRPr lang="en-US" sz="1600" dirty="0">
              <a:ea typeface="Arial" charset="0"/>
              <a:cs typeface="Arial" charset="0"/>
            </a:endParaRPr>
          </a:p>
          <a:p>
            <a:r>
              <a:rPr lang="en-US" sz="1600" dirty="0" smtClean="0">
                <a:ea typeface="Arial" charset="0"/>
                <a:cs typeface="Arial" charset="0"/>
              </a:rPr>
              <a:t>Penn </a:t>
            </a:r>
            <a:r>
              <a:rPr lang="en-US" sz="1600" dirty="0" smtClean="0">
                <a:ea typeface="Arial" charset="0"/>
                <a:cs typeface="Arial" charset="0"/>
              </a:rPr>
              <a:t>State, June 12 2015</a:t>
            </a:r>
            <a:endParaRPr lang="en-US" sz="2000" dirty="0" smtClean="0">
              <a:ea typeface="Arial" charset="0"/>
              <a:cs typeface="Arial" charset="0"/>
            </a:endParaRPr>
          </a:p>
        </p:txBody>
      </p:sp>
      <p:pic>
        <p:nvPicPr>
          <p:cNvPr id="13" name="Picture 10" descr="LSU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3547" y="1391930"/>
            <a:ext cx="1432161" cy="619223"/>
          </a:xfrm>
          <a:prstGeom prst="rect">
            <a:avLst/>
          </a:prstGeom>
          <a:noFill/>
        </p:spPr>
      </p:pic>
      <p:pic>
        <p:nvPicPr>
          <p:cNvPr id="2" name="Picture 1" descr="Screen Shot 2015-06-12 at 8.47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4" y="2166019"/>
            <a:ext cx="6839879" cy="1257174"/>
          </a:xfrm>
          <a:prstGeom prst="rect">
            <a:avLst/>
          </a:prstGeom>
        </p:spPr>
      </p:pic>
      <p:pic>
        <p:nvPicPr>
          <p:cNvPr id="4" name="Picture 3" descr="Screen Shot 2015-06-12 at 8.50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8" y="4297394"/>
            <a:ext cx="3687474" cy="157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78" y="4908510"/>
            <a:ext cx="2429768" cy="1822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756" y="3956917"/>
            <a:ext cx="2433863" cy="18230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6-11 at 6.1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5" y="3731892"/>
            <a:ext cx="3470958" cy="2847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33" y="186114"/>
            <a:ext cx="6756005" cy="769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GW PTA detections are coming soon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Screen Shot 2015-06-11 at 6.1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64" y="855225"/>
            <a:ext cx="7188066" cy="4120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7500" y="4911067"/>
            <a:ext cx="3325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Siemens et al., </a:t>
            </a:r>
            <a:r>
              <a:rPr lang="is-IS" sz="1200" dirty="0"/>
              <a:t>Class. Quantum Grav. 30 (2013) 224015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131663" y="5753334"/>
            <a:ext cx="3018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Demorest et al. (</a:t>
            </a:r>
            <a:r>
              <a:rPr lang="en-US" sz="1200" dirty="0" err="1" smtClean="0"/>
              <a:t>NANOggrav</a:t>
            </a:r>
            <a:r>
              <a:rPr lang="en-US" sz="1200" dirty="0" smtClean="0"/>
              <a:t>), </a:t>
            </a:r>
            <a:r>
              <a:rPr lang="en-US" sz="1200" dirty="0" err="1" smtClean="0"/>
              <a:t>ApJ</a:t>
            </a:r>
            <a:r>
              <a:rPr lang="en-US" sz="1200" dirty="0" smtClean="0"/>
              <a:t> </a:t>
            </a:r>
            <a:r>
              <a:rPr lang="en-US" sz="1200" dirty="0"/>
              <a:t>762, 94(1/2013)</a:t>
            </a:r>
          </a:p>
        </p:txBody>
      </p:sp>
    </p:spTree>
    <p:extLst>
      <p:ext uri="{BB962C8B-B14F-4D97-AF65-F5344CB8AC3E}">
        <p14:creationId xmlns:p14="http://schemas.microsoft.com/office/powerpoint/2010/main" val="43103352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11 at 9.00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11257" b="24367"/>
          <a:stretch/>
        </p:blipFill>
        <p:spPr>
          <a:xfrm>
            <a:off x="3084176" y="1125082"/>
            <a:ext cx="5766633" cy="3469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Space-based detector: </a:t>
            </a:r>
            <a:r>
              <a:rPr lang="en-US" dirty="0" smtClean="0"/>
              <a:t>(</a:t>
            </a:r>
            <a:r>
              <a:rPr lang="en-US" dirty="0" smtClean="0"/>
              <a:t>e)</a:t>
            </a:r>
            <a:r>
              <a:rPr lang="en-US" dirty="0" smtClean="0"/>
              <a:t>LISA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58" y="846292"/>
            <a:ext cx="2433863" cy="1823048"/>
          </a:xfrm>
          <a:prstGeom prst="rect">
            <a:avLst/>
          </a:prstGeom>
        </p:spPr>
      </p:pic>
      <p:pic>
        <p:nvPicPr>
          <p:cNvPr id="9" name="Picture 8" descr="Screen Shot 2015-06-05 at 1.5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" y="2902582"/>
            <a:ext cx="3362957" cy="3269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2322" y="4955408"/>
            <a:ext cx="4215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 smtClean="0"/>
              <a:t>eLISA</a:t>
            </a:r>
            <a:r>
              <a:rPr lang="en-US" sz="1800" dirty="0" smtClean="0"/>
              <a:t>: ESA large L3 </a:t>
            </a:r>
            <a:r>
              <a:rPr lang="en-US" sz="1800" dirty="0" smtClean="0"/>
              <a:t>mission, launch date 2034,</a:t>
            </a:r>
          </a:p>
          <a:p>
            <a:pPr algn="l"/>
            <a:r>
              <a:rPr lang="en-US" sz="1800" dirty="0" smtClean="0"/>
              <a:t>Mission design call 2022 (or 2016?)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596792" y="106492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eLISA</a:t>
            </a:r>
            <a:r>
              <a:rPr lang="en-US" sz="1800" dirty="0"/>
              <a:t> </a:t>
            </a:r>
            <a:r>
              <a:rPr lang="en-US" sz="1800" dirty="0" smtClean="0"/>
              <a:t>white paper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484537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11 at 10.0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597"/>
            <a:ext cx="4050751" cy="282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 Pathfinder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16" y="0"/>
            <a:ext cx="2128345" cy="2128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3114" y="5638977"/>
            <a:ext cx="2224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Launch date October 2015!</a:t>
            </a:r>
            <a:endParaRPr lang="en-US" sz="1600" dirty="0"/>
          </a:p>
        </p:txBody>
      </p:sp>
      <p:pic>
        <p:nvPicPr>
          <p:cNvPr id="7" name="Picture 6" descr="Screen Shot 2015-06-11 at 10.08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78" y="1044370"/>
            <a:ext cx="5054556" cy="40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1153"/>
      </p:ext>
    </p:extLst>
  </p:cSld>
  <p:clrMapOvr>
    <a:masterClrMapping/>
  </p:clrMapOvr>
  <p:transition xmlns:p14="http://schemas.microsoft.com/office/powerpoint/2010/main"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 Science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748"/>
          <a:stretch/>
        </p:blipFill>
        <p:spPr>
          <a:xfrm>
            <a:off x="1381781" y="2616376"/>
            <a:ext cx="6350000" cy="3722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02" y="1698002"/>
            <a:ext cx="2769462" cy="2077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06" y="4605385"/>
            <a:ext cx="2443129" cy="1625791"/>
          </a:xfrm>
          <a:prstGeom prst="rect">
            <a:avLst/>
          </a:prstGeom>
        </p:spPr>
      </p:pic>
      <p:pic>
        <p:nvPicPr>
          <p:cNvPr id="7" name="Picture 6" descr="Screen Shot 2015-06-05 at 2.09.4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/>
          <a:stretch/>
        </p:blipFill>
        <p:spPr>
          <a:xfrm>
            <a:off x="4659699" y="3727930"/>
            <a:ext cx="1919626" cy="14006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529665" y="3760831"/>
            <a:ext cx="1269903" cy="851362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95" y="1660853"/>
            <a:ext cx="1721916" cy="1792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019" y="1079637"/>
            <a:ext cx="2295887" cy="17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8869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39276" y="2734128"/>
            <a:ext cx="3786705" cy="3978095"/>
            <a:chOff x="139276" y="2734128"/>
            <a:chExt cx="3786705" cy="3978095"/>
          </a:xfrm>
        </p:grpSpPr>
        <p:pic>
          <p:nvPicPr>
            <p:cNvPr id="6" name="Picture 5" descr="NSF_bluebook_1983_p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0" t="9422" b="30996"/>
            <a:stretch/>
          </p:blipFill>
          <p:spPr>
            <a:xfrm>
              <a:off x="570182" y="3913305"/>
              <a:ext cx="3355799" cy="2798918"/>
            </a:xfrm>
            <a:prstGeom prst="rect">
              <a:avLst/>
            </a:prstGeom>
          </p:spPr>
        </p:pic>
        <p:pic>
          <p:nvPicPr>
            <p:cNvPr id="7" name="Picture 6" descr="stan_whitcomb_cro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81" y="4068799"/>
              <a:ext cx="1010381" cy="932973"/>
            </a:xfrm>
            <a:prstGeom prst="rect">
              <a:avLst/>
            </a:prstGeom>
          </p:spPr>
        </p:pic>
        <p:pic>
          <p:nvPicPr>
            <p:cNvPr id="8" name="Picture 29"/>
            <p:cNvPicPr>
              <a:picLocks noChangeAspect="1" noChangeArrowheads="1"/>
            </p:cNvPicPr>
            <p:nvPr/>
          </p:nvPicPr>
          <p:blipFill>
            <a:blip r:embed="rId4"/>
            <a:srcRect b="16897"/>
            <a:stretch>
              <a:fillRect/>
            </a:stretch>
          </p:blipFill>
          <p:spPr bwMode="auto">
            <a:xfrm>
              <a:off x="139276" y="2734128"/>
              <a:ext cx="1796758" cy="1269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039" y="724656"/>
            <a:ext cx="2150172" cy="1815104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2874" y="1217403"/>
            <a:ext cx="3153439" cy="2659116"/>
          </a:xfrm>
          <a:prstGeom prst="rect">
            <a:avLst/>
          </a:prstGeom>
        </p:spPr>
      </p:pic>
      <p:pic>
        <p:nvPicPr>
          <p:cNvPr id="12" name="Content Placeholder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1115" y="557192"/>
            <a:ext cx="1144829" cy="16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6-11 at 5.22.4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85" y="2682557"/>
            <a:ext cx="3982715" cy="24216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8069" y="129580"/>
            <a:ext cx="587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CC0066"/>
                </a:solidFill>
              </a:rPr>
              <a:t>Very incomplete history of LIGO GW detectors </a:t>
            </a:r>
            <a:endParaRPr lang="en-US" b="1" dirty="0">
              <a:solidFill>
                <a:srgbClr val="CC0066"/>
              </a:solidFill>
            </a:endParaRPr>
          </a:p>
        </p:txBody>
      </p:sp>
      <p:pic>
        <p:nvPicPr>
          <p:cNvPr id="15" name="Picture 14" descr="710-1024_IM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46" y="699730"/>
            <a:ext cx="2148538" cy="1611404"/>
          </a:xfrm>
          <a:prstGeom prst="rect">
            <a:avLst/>
          </a:prstGeom>
        </p:spPr>
      </p:pic>
      <p:pic>
        <p:nvPicPr>
          <p:cNvPr id="16" name="Picture 15" descr="drever_cropjp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56" y="2241727"/>
            <a:ext cx="1120624" cy="1249545"/>
          </a:xfrm>
          <a:prstGeom prst="rect">
            <a:avLst/>
          </a:prstGeom>
        </p:spPr>
      </p:pic>
      <p:pic>
        <p:nvPicPr>
          <p:cNvPr id="18" name="Content Placeholder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0272" r="14366" b="23866"/>
          <a:stretch/>
        </p:blipFill>
        <p:spPr>
          <a:xfrm>
            <a:off x="3226724" y="3252447"/>
            <a:ext cx="1362342" cy="1464249"/>
          </a:xfrm>
          <a:prstGeom prst="rect">
            <a:avLst/>
          </a:prstGeom>
        </p:spPr>
      </p:pic>
      <p:pic>
        <p:nvPicPr>
          <p:cNvPr id="19" name="Picture 18" descr="barry_barish copy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28" y="4119129"/>
            <a:ext cx="1143988" cy="17159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3718" y="5297372"/>
            <a:ext cx="1332364" cy="133236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981623" y="1632702"/>
            <a:ext cx="1745378" cy="2364015"/>
            <a:chOff x="1981623" y="1632702"/>
            <a:chExt cx="1745378" cy="2364015"/>
          </a:xfrm>
        </p:grpSpPr>
        <p:pic>
          <p:nvPicPr>
            <p:cNvPr id="17" name="Picture 16" descr="isaacson copy.jp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54"/>
            <a:stretch/>
          </p:blipFill>
          <p:spPr>
            <a:xfrm>
              <a:off x="1981623" y="1632702"/>
              <a:ext cx="1745378" cy="207327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3639" y="3023111"/>
              <a:ext cx="973606" cy="973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05625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4-08-17 at 6.59.1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89" y="670259"/>
            <a:ext cx="4889919" cy="2754954"/>
          </a:xfrm>
          <a:prstGeom prst="rect">
            <a:avLst/>
          </a:prstGeom>
        </p:spPr>
      </p:pic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1" y="3991051"/>
            <a:ext cx="5131655" cy="2912988"/>
            <a:chOff x="1109671" y="2221971"/>
            <a:chExt cx="6964727" cy="3975966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492187" y="3088712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58293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4001211" y="5131353"/>
            <a:ext cx="2659573" cy="1567668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6" y="2078986"/>
            <a:ext cx="2891911" cy="166586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6536" y="3602894"/>
            <a:ext cx="1175944" cy="1175944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537732" y="0"/>
            <a:ext cx="5235326" cy="3757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/>
              <a:t>LIGO Scientific Collaboration</a:t>
            </a:r>
          </a:p>
          <a:p>
            <a:pPr marL="0" indent="0">
              <a:buNone/>
            </a:pPr>
            <a:r>
              <a:rPr lang="en-US" sz="1800" dirty="0" smtClean="0"/>
              <a:t>900</a:t>
            </a:r>
            <a:r>
              <a:rPr lang="en-US" sz="1800" dirty="0" smtClean="0"/>
              <a:t>+ members, 80+ institutions, 16 countries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06074" y="544234"/>
            <a:ext cx="3107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40A0"/>
                </a:solidFill>
              </a:rPr>
              <a:t>LIGO today</a:t>
            </a:r>
            <a:endParaRPr lang="en-US" sz="4400" b="1" dirty="0">
              <a:solidFill>
                <a:srgbClr val="C04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8995" y="3091647"/>
            <a:ext cx="2816427" cy="1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659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16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15393" y="313097"/>
            <a:ext cx="69922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Ground Based Detectors: 2005-2010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55643" y="1188347"/>
            <a:ext cx="151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LIGO 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8590" y="3716482"/>
            <a:ext cx="169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LIGO 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533092" y="2398770"/>
            <a:ext cx="1932874" cy="600849"/>
            <a:chOff x="3533092" y="2398770"/>
            <a:chExt cx="1932874" cy="600849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533092" y="2398770"/>
              <a:ext cx="769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608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28166" y="0"/>
            <a:ext cx="6361044" cy="769117"/>
          </a:xfrm>
        </p:spPr>
        <p:txBody>
          <a:bodyPr/>
          <a:lstStyle/>
          <a:p>
            <a:r>
              <a:rPr lang="en-US" dirty="0" smtClean="0"/>
              <a:t>LIGO </a:t>
            </a:r>
            <a:r>
              <a:rPr lang="en-US" dirty="0" smtClean="0"/>
              <a:t>GW Searches 2005-2010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330352" y="1463523"/>
            <a:ext cx="5757457" cy="3708055"/>
            <a:chOff x="1112638" y="1351500"/>
            <a:chExt cx="6772934" cy="4690936"/>
          </a:xfrm>
        </p:grpSpPr>
        <p:pic>
          <p:nvPicPr>
            <p:cNvPr id="29" name="Picture 3" descr="S6SR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89" y="1351500"/>
              <a:ext cx="6667183" cy="469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 rot="-5400000">
              <a:off x="535582" y="3413464"/>
              <a:ext cx="1493838" cy="339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Strain (1/√Hz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0" y="503376"/>
            <a:ext cx="1752600" cy="2179638"/>
            <a:chOff x="0" y="960"/>
            <a:chExt cx="1104" cy="1373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0" y="1536"/>
              <a:ext cx="110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Crab pulsar (NASA, Chandra Observatory)</a:t>
              </a:r>
              <a:endParaRPr lang="en-US" sz="1200"/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0" y="960"/>
              <a:ext cx="864" cy="1373"/>
              <a:chOff x="0" y="960"/>
              <a:chExt cx="864" cy="1373"/>
            </a:xfrm>
          </p:grpSpPr>
          <p:pic>
            <p:nvPicPr>
              <p:cNvPr id="13" name="Picture 16" descr="crabpurplemedrez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" y="960"/>
                <a:ext cx="576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7" descr="sin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776"/>
                <a:ext cx="86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38" y="2045"/>
                <a:ext cx="11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35"/>
          <p:cNvGrpSpPr/>
          <p:nvPr/>
        </p:nvGrpSpPr>
        <p:grpSpPr>
          <a:xfrm>
            <a:off x="59985" y="4524083"/>
            <a:ext cx="2121332" cy="1711003"/>
            <a:chOff x="0" y="3774325"/>
            <a:chExt cx="2121332" cy="1711003"/>
          </a:xfrm>
        </p:grpSpPr>
        <p:pic>
          <p:nvPicPr>
            <p:cNvPr id="17" name="Picture 9" descr="supernova_zoo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0938" y="3774325"/>
              <a:ext cx="1310641" cy="88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ZM1"/>
            <p:cNvPicPr>
              <a:picLocks noChangeAspect="1" noChangeArrowheads="1"/>
            </p:cNvPicPr>
            <p:nvPr/>
          </p:nvPicPr>
          <p:blipFill>
            <a:blip r:embed="rId8"/>
            <a:srcRect b="49417"/>
            <a:stretch>
              <a:fillRect/>
            </a:stretch>
          </p:blipFill>
          <p:spPr bwMode="auto">
            <a:xfrm>
              <a:off x="0" y="4714168"/>
              <a:ext cx="2121332" cy="77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168944" y="4872828"/>
              <a:ext cx="405346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?</a:t>
              </a:r>
              <a:endParaRPr lang="en-US" dirty="0"/>
            </a:p>
          </p:txBody>
        </p:sp>
      </p:grpSp>
      <p:pic>
        <p:nvPicPr>
          <p:cNvPr id="20" name="Picture 14" descr="ligochirp"/>
          <p:cNvPicPr>
            <a:picLocks noChangeArrowheads="1"/>
          </p:cNvPicPr>
          <p:nvPr/>
        </p:nvPicPr>
        <p:blipFill>
          <a:blip r:embed="rId9"/>
          <a:srcRect l="12102" t="29932" r="6050" b="21379"/>
          <a:stretch>
            <a:fillRect/>
          </a:stretch>
        </p:blipFill>
        <p:spPr bwMode="auto">
          <a:xfrm>
            <a:off x="7294015" y="1633832"/>
            <a:ext cx="1385965" cy="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975988" y="712112"/>
            <a:ext cx="1076948" cy="815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22" name="Group 34"/>
          <p:cNvGrpSpPr/>
          <p:nvPr/>
        </p:nvGrpSpPr>
        <p:grpSpPr>
          <a:xfrm>
            <a:off x="5750953" y="3960435"/>
            <a:ext cx="3136365" cy="2011404"/>
            <a:chOff x="5808225" y="4254121"/>
            <a:chExt cx="3136365" cy="2011404"/>
          </a:xfrm>
        </p:grpSpPr>
        <p:pic>
          <p:nvPicPr>
            <p:cNvPr id="23" name="Picture 5" descr="random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08225" y="5393987"/>
              <a:ext cx="1787525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" descr="300px-WMAP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980852" y="4254121"/>
              <a:ext cx="1963738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577752" y="5451096"/>
              <a:ext cx="1149350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NASA, WMAP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41237" y="5343760"/>
            <a:ext cx="155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LIGO-T1400054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2997" y="689427"/>
            <a:ext cx="2608907" cy="1291409"/>
          </a:xfrm>
          <a:prstGeom prst="rect">
            <a:avLst/>
          </a:prstGeom>
        </p:spPr>
      </p:pic>
      <p:pic>
        <p:nvPicPr>
          <p:cNvPr id="31" name="Picture 5" descr="rando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6279" y="703527"/>
            <a:ext cx="1519239" cy="8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310570" y="5808643"/>
            <a:ext cx="2022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www.ligo.org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9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1H1H2V1S5S6sensem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7178"/>
          <a:stretch/>
        </p:blipFill>
        <p:spPr>
          <a:xfrm>
            <a:off x="0" y="1155133"/>
            <a:ext cx="6284987" cy="5338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93062"/>
            <a:ext cx="7844538" cy="769117"/>
          </a:xfrm>
        </p:spPr>
        <p:txBody>
          <a:bodyPr/>
          <a:lstStyle/>
          <a:p>
            <a:r>
              <a:rPr lang="en-US" dirty="0" smtClean="0"/>
              <a:t>LIGO-Virgo detectors 2005-2010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2" name="Group 22"/>
          <p:cNvGrpSpPr/>
          <p:nvPr/>
        </p:nvGrpSpPr>
        <p:grpSpPr>
          <a:xfrm>
            <a:off x="2453812" y="959128"/>
            <a:ext cx="2507793" cy="2985666"/>
            <a:chOff x="2103919" y="1270120"/>
            <a:chExt cx="2507793" cy="2985666"/>
          </a:xfrm>
        </p:grpSpPr>
        <p:grpSp>
          <p:nvGrpSpPr>
            <p:cNvPr id="13" name="Group 12"/>
            <p:cNvGrpSpPr/>
            <p:nvPr/>
          </p:nvGrpSpPr>
          <p:grpSpPr>
            <a:xfrm>
              <a:off x="2103919" y="2052905"/>
              <a:ext cx="1908744" cy="2202881"/>
              <a:chOff x="2063815" y="2619916"/>
              <a:chExt cx="1908744" cy="220288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9456" y="2619916"/>
                <a:ext cx="1238146" cy="1807024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 bwMode="auto">
              <a:xfrm rot="5400000">
                <a:off x="2041121" y="3776307"/>
                <a:ext cx="544331" cy="49894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2630350" y="4422687"/>
                <a:ext cx="13422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GRB070201</a:t>
                </a:r>
                <a:endParaRPr lang="en-US" sz="20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72623" y="1270120"/>
              <a:ext cx="2439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4"/>
                </a:rPr>
                <a:t>Astrophys. J. </a:t>
              </a:r>
              <a:r>
                <a:rPr lang="en-US" sz="1600" b="1" dirty="0" smtClean="0">
                  <a:hlinkClick r:id="rId4"/>
                </a:rPr>
                <a:t>681</a:t>
              </a:r>
              <a:r>
                <a:rPr lang="en-US" sz="1600" dirty="0" smtClean="0">
                  <a:hlinkClick r:id="rId4"/>
                </a:rPr>
                <a:t> (2008) 1419</a:t>
              </a:r>
              <a:endParaRPr lang="en-US" sz="1600" dirty="0"/>
            </a:p>
          </p:txBody>
        </p:sp>
      </p:grp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1H1H2V1S5S6sensem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7178"/>
          <a:stretch/>
        </p:blipFill>
        <p:spPr>
          <a:xfrm>
            <a:off x="479466" y="841856"/>
            <a:ext cx="6284987" cy="5338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137567"/>
            <a:ext cx="7844538" cy="769117"/>
          </a:xfrm>
        </p:spPr>
        <p:txBody>
          <a:bodyPr/>
          <a:lstStyle/>
          <a:p>
            <a:r>
              <a:rPr lang="en-US" dirty="0" smtClean="0"/>
              <a:t>Some interesting results 2005-2011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8853" y="6406082"/>
            <a:ext cx="625147" cy="463568"/>
          </a:xfrm>
        </p:spPr>
        <p:txBody>
          <a:bodyPr/>
          <a:lstStyle/>
          <a:p>
            <a:fld id="{C582E414-0DDA-9F4D-A88C-45BC487B225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6" name="Group 30"/>
          <p:cNvGrpSpPr/>
          <p:nvPr/>
        </p:nvGrpSpPr>
        <p:grpSpPr>
          <a:xfrm>
            <a:off x="3880869" y="5131351"/>
            <a:ext cx="4801477" cy="1558195"/>
            <a:chOff x="4828178" y="3821488"/>
            <a:chExt cx="6655443" cy="2319542"/>
          </a:xfrm>
          <a:solidFill>
            <a:schemeClr val="bg1"/>
          </a:solidFill>
        </p:grpSpPr>
        <p:sp>
          <p:nvSpPr>
            <p:cNvPr id="27" name="TextBox 26"/>
            <p:cNvSpPr txBox="1"/>
            <p:nvPr/>
          </p:nvSpPr>
          <p:spPr>
            <a:xfrm>
              <a:off x="4828178" y="3821488"/>
              <a:ext cx="6655443" cy="5039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Upper limits on GW emissions from </a:t>
              </a:r>
              <a:r>
                <a:rPr lang="en-US" sz="1600" dirty="0" smtClean="0"/>
                <a:t>Crab </a:t>
              </a:r>
              <a:r>
                <a:rPr lang="en-US" sz="1600" dirty="0" smtClean="0"/>
                <a:t>and Vela pulsars </a:t>
              </a:r>
              <a:endParaRPr lang="en-US" sz="1600" dirty="0"/>
            </a:p>
          </p:txBody>
        </p:sp>
        <p:grpSp>
          <p:nvGrpSpPr>
            <p:cNvPr id="28" name="Group 29"/>
            <p:cNvGrpSpPr/>
            <p:nvPr/>
          </p:nvGrpSpPr>
          <p:grpSpPr>
            <a:xfrm>
              <a:off x="5214743" y="4233873"/>
              <a:ext cx="4348107" cy="1907157"/>
              <a:chOff x="5214743" y="4233873"/>
              <a:chExt cx="4348107" cy="1907157"/>
            </a:xfrm>
            <a:grpFill/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4406" y="4415695"/>
                <a:ext cx="1296907" cy="1296907"/>
              </a:xfrm>
              <a:prstGeom prst="rect">
                <a:avLst/>
              </a:prstGeom>
              <a:grpFill/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5317" y="4233873"/>
                <a:ext cx="1512295" cy="1137567"/>
              </a:xfrm>
              <a:prstGeom prst="rect">
                <a:avLst/>
              </a:prstGeom>
              <a:grpFill/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214743" y="5802476"/>
                <a:ext cx="2439089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hlinkClick r:id="rId5"/>
                  </a:rPr>
                  <a:t>Astrophys. J. </a:t>
                </a:r>
                <a:r>
                  <a:rPr lang="en-US" sz="1600" b="1" dirty="0" smtClean="0">
                    <a:hlinkClick r:id="rId5"/>
                  </a:rPr>
                  <a:t>722</a:t>
                </a:r>
                <a:r>
                  <a:rPr lang="en-US" sz="1600" dirty="0" smtClean="0">
                    <a:hlinkClick r:id="rId5"/>
                  </a:rPr>
                  <a:t> (2010) 1504</a:t>
                </a:r>
                <a:endParaRPr lang="en-US" sz="16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323235" y="5394119"/>
                <a:ext cx="2239615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hlinkClick r:id="rId6"/>
                  </a:rPr>
                  <a:t>Astrophys. J. </a:t>
                </a:r>
                <a:r>
                  <a:rPr lang="en-US" sz="1600" b="1" dirty="0" smtClean="0">
                    <a:hlinkClick r:id="rId6"/>
                  </a:rPr>
                  <a:t>737</a:t>
                </a:r>
                <a:r>
                  <a:rPr lang="en-US" sz="1600" dirty="0" smtClean="0">
                    <a:hlinkClick r:id="rId6"/>
                  </a:rPr>
                  <a:t> (2011) 93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90239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0"/>
            <a:ext cx="7772400" cy="1143000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b="0">
                <a:solidFill>
                  <a:srgbClr val="D100D1"/>
                </a:solidFill>
                <a:ea typeface="+mj-ea"/>
                <a:cs typeface="+mj-cs"/>
              </a:rPr>
              <a:t>Gravitational waves</a:t>
            </a:r>
            <a:endParaRPr lang="en-US">
              <a:solidFill>
                <a:srgbClr val="D100D1"/>
              </a:solidFill>
              <a:ea typeface="+mj-ea"/>
              <a:cs typeface="+mj-cs"/>
            </a:endParaRPr>
          </a:p>
        </p:txBody>
      </p:sp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4335477" y="1244299"/>
            <a:ext cx="441960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Gravitational waves are </a:t>
            </a:r>
            <a:r>
              <a:rPr lang="en-US" sz="1800" dirty="0" err="1"/>
              <a:t>quadrupolar</a:t>
            </a:r>
            <a:r>
              <a:rPr lang="en-US" sz="1800" dirty="0"/>
              <a:t> distortions of distances between freely falling masses. They are produced by time-varying mass </a:t>
            </a:r>
            <a:r>
              <a:rPr lang="en-US" sz="1800" dirty="0" err="1"/>
              <a:t>quadrupoles</a:t>
            </a:r>
            <a:r>
              <a:rPr lang="en-US" sz="1800" dirty="0"/>
              <a:t>.</a:t>
            </a:r>
            <a:endParaRPr lang="en-US" sz="1800" baseline="30000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492933"/>
              </p:ext>
            </p:extLst>
          </p:nvPr>
        </p:nvGraphicFramePr>
        <p:xfrm>
          <a:off x="2949983" y="2336161"/>
          <a:ext cx="35718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4" imgW="1905000" imgH="609600" progId="Equation.3">
                  <p:embed/>
                </p:oleObj>
              </mc:Choice>
              <mc:Fallback>
                <p:oleObj name="Equation" r:id="rId4" imgW="19050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983" y="2336161"/>
                        <a:ext cx="35718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8763" y="1027113"/>
            <a:ext cx="3898900" cy="1989137"/>
            <a:chOff x="0" y="449"/>
            <a:chExt cx="5600" cy="2859"/>
          </a:xfrm>
        </p:grpSpPr>
        <p:sp>
          <p:nvSpPr>
            <p:cNvPr id="18466" name="Line 17"/>
            <p:cNvSpPr>
              <a:spLocks noChangeShapeType="1"/>
            </p:cNvSpPr>
            <p:nvPr/>
          </p:nvSpPr>
          <p:spPr bwMode="auto">
            <a:xfrm flipV="1">
              <a:off x="0" y="864"/>
              <a:ext cx="5594" cy="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80" y="1980"/>
              <a:ext cx="1328" cy="1328"/>
              <a:chOff x="80" y="1980"/>
              <a:chExt cx="1328" cy="1328"/>
            </a:xfrm>
          </p:grpSpPr>
          <p:sp>
            <p:nvSpPr>
              <p:cNvPr id="18491" name="Oval 19"/>
              <p:cNvSpPr>
                <a:spLocks noChangeArrowheads="1"/>
              </p:cNvSpPr>
              <p:nvPr/>
            </p:nvSpPr>
            <p:spPr bwMode="auto">
              <a:xfrm>
                <a:off x="395" y="2289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2" name="Line 20"/>
              <p:cNvSpPr>
                <a:spLocks noChangeShapeType="1"/>
              </p:cNvSpPr>
              <p:nvPr/>
            </p:nvSpPr>
            <p:spPr bwMode="auto">
              <a:xfrm flipV="1">
                <a:off x="405" y="2687"/>
                <a:ext cx="30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3" name="Oval 21"/>
              <p:cNvSpPr>
                <a:spLocks noChangeArrowheads="1"/>
              </p:cNvSpPr>
              <p:nvPr/>
            </p:nvSpPr>
            <p:spPr bwMode="auto">
              <a:xfrm>
                <a:off x="80" y="23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4" name="Oval 22"/>
              <p:cNvSpPr>
                <a:spLocks noChangeArrowheads="1"/>
              </p:cNvSpPr>
              <p:nvPr/>
            </p:nvSpPr>
            <p:spPr bwMode="auto">
              <a:xfrm rot="-5400000">
                <a:off x="84" y="2371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08" y="1635"/>
              <a:ext cx="1328" cy="1328"/>
              <a:chOff x="1460" y="1197"/>
              <a:chExt cx="1328" cy="1328"/>
            </a:xfrm>
          </p:grpSpPr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1460" y="1505"/>
                <a:ext cx="1328" cy="720"/>
                <a:chOff x="1460" y="1505"/>
                <a:chExt cx="1328" cy="720"/>
              </a:xfrm>
            </p:grpSpPr>
            <p:sp>
              <p:nvSpPr>
                <p:cNvPr id="18489" name="Oval 25"/>
                <p:cNvSpPr>
                  <a:spLocks noChangeArrowheads="1"/>
                </p:cNvSpPr>
                <p:nvPr/>
              </p:nvSpPr>
              <p:spPr bwMode="auto">
                <a:xfrm>
                  <a:off x="1460" y="1586"/>
                  <a:ext cx="1328" cy="5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90" name="Oval 26"/>
                <p:cNvSpPr>
                  <a:spLocks noChangeArrowheads="1"/>
                </p:cNvSpPr>
                <p:nvPr/>
              </p:nvSpPr>
              <p:spPr bwMode="auto">
                <a:xfrm>
                  <a:off x="1769" y="1505"/>
                  <a:ext cx="720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87" name="Line 27"/>
              <p:cNvSpPr>
                <a:spLocks noChangeShapeType="1"/>
              </p:cNvSpPr>
              <p:nvPr/>
            </p:nvSpPr>
            <p:spPr bwMode="auto">
              <a:xfrm flipV="1">
                <a:off x="1604" y="1863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8" name="Oval 28"/>
              <p:cNvSpPr>
                <a:spLocks noChangeArrowheads="1"/>
              </p:cNvSpPr>
              <p:nvPr/>
            </p:nvSpPr>
            <p:spPr bwMode="auto">
              <a:xfrm rot="-5400000">
                <a:off x="1467" y="1588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2136" y="1231"/>
              <a:ext cx="1328" cy="1328"/>
              <a:chOff x="2446" y="809"/>
              <a:chExt cx="1328" cy="1328"/>
            </a:xfrm>
          </p:grpSpPr>
          <p:sp>
            <p:nvSpPr>
              <p:cNvPr id="18482" name="Oval 30"/>
              <p:cNvSpPr>
                <a:spLocks noChangeArrowheads="1"/>
              </p:cNvSpPr>
              <p:nvPr/>
            </p:nvSpPr>
            <p:spPr bwMode="auto">
              <a:xfrm>
                <a:off x="2760" y="1105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3" name="Line 31"/>
              <p:cNvSpPr>
                <a:spLocks noChangeShapeType="1"/>
              </p:cNvSpPr>
              <p:nvPr/>
            </p:nvSpPr>
            <p:spPr bwMode="auto">
              <a:xfrm flipV="1">
                <a:off x="2692" y="1467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4" name="Oval 32"/>
              <p:cNvSpPr>
                <a:spLocks noChangeArrowheads="1"/>
              </p:cNvSpPr>
              <p:nvPr/>
            </p:nvSpPr>
            <p:spPr bwMode="auto">
              <a:xfrm rot="-5400000">
                <a:off x="2472" y="1200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5" name="Oval 33"/>
              <p:cNvSpPr>
                <a:spLocks noChangeArrowheads="1"/>
              </p:cNvSpPr>
              <p:nvPr/>
            </p:nvSpPr>
            <p:spPr bwMode="auto">
              <a:xfrm>
                <a:off x="2446" y="11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164" y="872"/>
              <a:ext cx="1408" cy="1328"/>
              <a:chOff x="3404" y="474"/>
              <a:chExt cx="1408" cy="1328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 rot="-5400000">
                <a:off x="3393" y="778"/>
                <a:ext cx="1328" cy="720"/>
                <a:chOff x="1460" y="1505"/>
                <a:chExt cx="1328" cy="720"/>
              </a:xfrm>
            </p:grpSpPr>
            <p:sp>
              <p:nvSpPr>
                <p:cNvPr id="18480" name="Oval 36"/>
                <p:cNvSpPr>
                  <a:spLocks noChangeArrowheads="1"/>
                </p:cNvSpPr>
                <p:nvPr/>
              </p:nvSpPr>
              <p:spPr bwMode="auto">
                <a:xfrm>
                  <a:off x="1460" y="1586"/>
                  <a:ext cx="1328" cy="5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81" name="Oval 37"/>
                <p:cNvSpPr>
                  <a:spLocks noChangeArrowheads="1"/>
                </p:cNvSpPr>
                <p:nvPr/>
              </p:nvSpPr>
              <p:spPr bwMode="auto">
                <a:xfrm>
                  <a:off x="1769" y="1505"/>
                  <a:ext cx="720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77" name="Line 38"/>
              <p:cNvSpPr>
                <a:spLocks noChangeShapeType="1"/>
              </p:cNvSpPr>
              <p:nvPr/>
            </p:nvSpPr>
            <p:spPr bwMode="auto">
              <a:xfrm flipV="1">
                <a:off x="3617" y="1130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8" name="Line 39"/>
              <p:cNvSpPr>
                <a:spLocks noChangeShapeType="1"/>
              </p:cNvSpPr>
              <p:nvPr/>
            </p:nvSpPr>
            <p:spPr bwMode="auto">
              <a:xfrm flipV="1">
                <a:off x="4387" y="852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9" name="Oval 40"/>
              <p:cNvSpPr>
                <a:spLocks noChangeArrowheads="1"/>
              </p:cNvSpPr>
              <p:nvPr/>
            </p:nvSpPr>
            <p:spPr bwMode="auto">
              <a:xfrm>
                <a:off x="3404" y="861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4272" y="449"/>
              <a:ext cx="1328" cy="1328"/>
              <a:chOff x="2446" y="809"/>
              <a:chExt cx="1328" cy="1328"/>
            </a:xfrm>
          </p:grpSpPr>
          <p:sp>
            <p:nvSpPr>
              <p:cNvPr id="18472" name="Oval 42"/>
              <p:cNvSpPr>
                <a:spLocks noChangeArrowheads="1"/>
              </p:cNvSpPr>
              <p:nvPr/>
            </p:nvSpPr>
            <p:spPr bwMode="auto">
              <a:xfrm>
                <a:off x="2760" y="1105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3" name="Line 43"/>
              <p:cNvSpPr>
                <a:spLocks noChangeShapeType="1"/>
              </p:cNvSpPr>
              <p:nvPr/>
            </p:nvSpPr>
            <p:spPr bwMode="auto">
              <a:xfrm flipV="1">
                <a:off x="2692" y="1467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4" name="Oval 44"/>
              <p:cNvSpPr>
                <a:spLocks noChangeArrowheads="1"/>
              </p:cNvSpPr>
              <p:nvPr/>
            </p:nvSpPr>
            <p:spPr bwMode="auto">
              <a:xfrm rot="-5400000">
                <a:off x="2472" y="1200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5" name="Oval 45"/>
              <p:cNvSpPr>
                <a:spLocks noChangeArrowheads="1"/>
              </p:cNvSpPr>
              <p:nvPr/>
            </p:nvSpPr>
            <p:spPr bwMode="auto">
              <a:xfrm>
                <a:off x="2446" y="11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106"/>
          <p:cNvGrpSpPr>
            <a:grpSpLocks noChangeAspect="1"/>
          </p:cNvGrpSpPr>
          <p:nvPr/>
        </p:nvGrpSpPr>
        <p:grpSpPr bwMode="auto">
          <a:xfrm>
            <a:off x="266700" y="1014413"/>
            <a:ext cx="3894138" cy="1995487"/>
            <a:chOff x="0" y="429"/>
            <a:chExt cx="5618" cy="2879"/>
          </a:xfrm>
        </p:grpSpPr>
        <p:sp>
          <p:nvSpPr>
            <p:cNvPr id="18443" name="Line 107"/>
            <p:cNvSpPr>
              <a:spLocks noChangeAspect="1" noChangeShapeType="1"/>
            </p:cNvSpPr>
            <p:nvPr/>
          </p:nvSpPr>
          <p:spPr bwMode="auto">
            <a:xfrm flipV="1">
              <a:off x="0" y="864"/>
              <a:ext cx="5594" cy="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4" name="Oval 108"/>
            <p:cNvSpPr>
              <a:spLocks noChangeAspect="1" noChangeArrowheads="1"/>
            </p:cNvSpPr>
            <p:nvPr/>
          </p:nvSpPr>
          <p:spPr bwMode="auto">
            <a:xfrm rot="2700000">
              <a:off x="388" y="2295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Line 109"/>
            <p:cNvSpPr>
              <a:spLocks noChangeAspect="1" noChangeShapeType="1"/>
            </p:cNvSpPr>
            <p:nvPr/>
          </p:nvSpPr>
          <p:spPr bwMode="auto">
            <a:xfrm flipV="1">
              <a:off x="391" y="2686"/>
              <a:ext cx="30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Oval 110"/>
            <p:cNvSpPr>
              <a:spLocks noChangeAspect="1" noChangeArrowheads="1"/>
            </p:cNvSpPr>
            <p:nvPr/>
          </p:nvSpPr>
          <p:spPr bwMode="auto">
            <a:xfrm rot="2700000">
              <a:off x="79" y="2371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Oval 111"/>
            <p:cNvSpPr>
              <a:spLocks noChangeAspect="1" noChangeArrowheads="1"/>
            </p:cNvSpPr>
            <p:nvPr/>
          </p:nvSpPr>
          <p:spPr bwMode="auto">
            <a:xfrm rot="-2700000">
              <a:off x="82" y="2373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12"/>
            <p:cNvGrpSpPr>
              <a:grpSpLocks noChangeAspect="1"/>
            </p:cNvGrpSpPr>
            <p:nvPr/>
          </p:nvGrpSpPr>
          <p:grpSpPr bwMode="auto">
            <a:xfrm rot="2700000">
              <a:off x="1105" y="1941"/>
              <a:ext cx="1328" cy="720"/>
              <a:chOff x="1460" y="1505"/>
              <a:chExt cx="1328" cy="720"/>
            </a:xfrm>
          </p:grpSpPr>
          <p:sp>
            <p:nvSpPr>
              <p:cNvPr id="18464" name="Oval 113"/>
              <p:cNvSpPr>
                <a:spLocks noChangeAspect="1" noChangeArrowheads="1"/>
              </p:cNvSpPr>
              <p:nvPr/>
            </p:nvSpPr>
            <p:spPr bwMode="auto">
              <a:xfrm>
                <a:off x="1460" y="1586"/>
                <a:ext cx="1328" cy="5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5" name="Oval 114"/>
              <p:cNvSpPr>
                <a:spLocks noChangeAspect="1" noChangeArrowheads="1"/>
              </p:cNvSpPr>
              <p:nvPr/>
            </p:nvSpPr>
            <p:spPr bwMode="auto">
              <a:xfrm>
                <a:off x="1769" y="1505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49" name="Line 115"/>
            <p:cNvSpPr>
              <a:spLocks noChangeAspect="1" noChangeShapeType="1"/>
            </p:cNvSpPr>
            <p:nvPr/>
          </p:nvSpPr>
          <p:spPr bwMode="auto">
            <a:xfrm flipV="1">
              <a:off x="1283" y="2305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Oval 116"/>
            <p:cNvSpPr>
              <a:spLocks noChangeAspect="1" noChangeArrowheads="1"/>
            </p:cNvSpPr>
            <p:nvPr/>
          </p:nvSpPr>
          <p:spPr bwMode="auto">
            <a:xfrm rot="-2700000">
              <a:off x="1112" y="203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1" name="Oval 117"/>
            <p:cNvSpPr>
              <a:spLocks noChangeAspect="1" noChangeArrowheads="1"/>
            </p:cNvSpPr>
            <p:nvPr/>
          </p:nvSpPr>
          <p:spPr bwMode="auto">
            <a:xfrm rot="2700000">
              <a:off x="2452" y="1536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Line 118"/>
            <p:cNvSpPr>
              <a:spLocks noChangeAspect="1" noChangeShapeType="1"/>
            </p:cNvSpPr>
            <p:nvPr/>
          </p:nvSpPr>
          <p:spPr bwMode="auto">
            <a:xfrm flipV="1">
              <a:off x="2389" y="1890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Oval 119"/>
            <p:cNvSpPr>
              <a:spLocks noChangeAspect="1" noChangeArrowheads="1"/>
            </p:cNvSpPr>
            <p:nvPr/>
          </p:nvSpPr>
          <p:spPr bwMode="auto">
            <a:xfrm rot="-2700000">
              <a:off x="2154" y="164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Oval 120"/>
            <p:cNvSpPr>
              <a:spLocks noChangeAspect="1" noChangeArrowheads="1"/>
            </p:cNvSpPr>
            <p:nvPr/>
          </p:nvSpPr>
          <p:spPr bwMode="auto">
            <a:xfrm rot="2700000">
              <a:off x="2155" y="1602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21"/>
            <p:cNvGrpSpPr>
              <a:grpSpLocks noChangeAspect="1"/>
            </p:cNvGrpSpPr>
            <p:nvPr/>
          </p:nvGrpSpPr>
          <p:grpSpPr bwMode="auto">
            <a:xfrm rot="-2700000">
              <a:off x="3167" y="1139"/>
              <a:ext cx="1328" cy="720"/>
              <a:chOff x="1460" y="1505"/>
              <a:chExt cx="1328" cy="720"/>
            </a:xfrm>
          </p:grpSpPr>
          <p:sp>
            <p:nvSpPr>
              <p:cNvPr id="18462" name="Oval 122"/>
              <p:cNvSpPr>
                <a:spLocks noChangeAspect="1" noChangeArrowheads="1"/>
              </p:cNvSpPr>
              <p:nvPr/>
            </p:nvSpPr>
            <p:spPr bwMode="auto">
              <a:xfrm>
                <a:off x="1460" y="1586"/>
                <a:ext cx="1328" cy="5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3" name="Oval 123"/>
              <p:cNvSpPr>
                <a:spLocks noChangeAspect="1" noChangeArrowheads="1"/>
              </p:cNvSpPr>
              <p:nvPr/>
            </p:nvSpPr>
            <p:spPr bwMode="auto">
              <a:xfrm>
                <a:off x="1769" y="1505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56" name="Line 124"/>
            <p:cNvSpPr>
              <a:spLocks noChangeAspect="1" noChangeShapeType="1"/>
            </p:cNvSpPr>
            <p:nvPr/>
          </p:nvSpPr>
          <p:spPr bwMode="auto">
            <a:xfrm flipV="1">
              <a:off x="3353" y="1538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Oval 125"/>
            <p:cNvSpPr>
              <a:spLocks noChangeAspect="1" noChangeArrowheads="1"/>
            </p:cNvSpPr>
            <p:nvPr/>
          </p:nvSpPr>
          <p:spPr bwMode="auto">
            <a:xfrm rot="2700000">
              <a:off x="3178" y="1231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Oval 126"/>
            <p:cNvSpPr>
              <a:spLocks noChangeAspect="1" noChangeArrowheads="1"/>
            </p:cNvSpPr>
            <p:nvPr/>
          </p:nvSpPr>
          <p:spPr bwMode="auto">
            <a:xfrm rot="2700000">
              <a:off x="4588" y="754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9" name="Line 127"/>
            <p:cNvSpPr>
              <a:spLocks noChangeAspect="1" noChangeShapeType="1"/>
            </p:cNvSpPr>
            <p:nvPr/>
          </p:nvSpPr>
          <p:spPr bwMode="auto">
            <a:xfrm flipV="1">
              <a:off x="4525" y="1102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Oval 128"/>
            <p:cNvSpPr>
              <a:spLocks noChangeAspect="1" noChangeArrowheads="1"/>
            </p:cNvSpPr>
            <p:nvPr/>
          </p:nvSpPr>
          <p:spPr bwMode="auto">
            <a:xfrm rot="-2700000">
              <a:off x="4290" y="858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Oval 129"/>
            <p:cNvSpPr>
              <a:spLocks noChangeAspect="1" noChangeArrowheads="1"/>
            </p:cNvSpPr>
            <p:nvPr/>
          </p:nvSpPr>
          <p:spPr bwMode="auto">
            <a:xfrm rot="2700000">
              <a:off x="4291" y="82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21605" y="5663395"/>
            <a:ext cx="9022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A NS-NS coalescence in the Virgo cluster has </a:t>
            </a:r>
            <a:r>
              <a:rPr lang="en-US" sz="2000" i="1" dirty="0" smtClean="0">
                <a:latin typeface="Times New Roman"/>
                <a:cs typeface="Times New Roman"/>
              </a:rPr>
              <a:t>h </a:t>
            </a:r>
            <a:r>
              <a:rPr lang="en-US" sz="2000" dirty="0" smtClean="0"/>
              <a:t>~ 10</a:t>
            </a:r>
            <a:r>
              <a:rPr lang="en-US" sz="2000" baseline="30000" dirty="0" smtClean="0"/>
              <a:t>-21 </a:t>
            </a:r>
            <a:r>
              <a:rPr lang="en-US" sz="2000" dirty="0" smtClean="0"/>
              <a:t>near Earth: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changes the distance between the Sun and the Earth by ~ one atomic diameter, and </a:t>
            </a:r>
            <a:br>
              <a:rPr lang="en-US" sz="2000" dirty="0" smtClean="0"/>
            </a:br>
            <a:r>
              <a:rPr lang="en-US" sz="2000" dirty="0" smtClean="0"/>
              <a:t>changes 1km distance by ~10</a:t>
            </a:r>
            <a:r>
              <a:rPr lang="en-US" sz="2000" baseline="30000" dirty="0" smtClean="0"/>
              <a:t>-18</a:t>
            </a:r>
            <a:r>
              <a:rPr lang="en-US" sz="2000" dirty="0" smtClean="0"/>
              <a:t> m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97" y="3128970"/>
            <a:ext cx="1535714" cy="561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834" y="3008377"/>
            <a:ext cx="1112008" cy="5868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7098" y="3857456"/>
            <a:ext cx="8224508" cy="1902545"/>
            <a:chOff x="580993" y="3616825"/>
            <a:chExt cx="8224508" cy="1902545"/>
          </a:xfrm>
        </p:grpSpPr>
        <p:grpSp>
          <p:nvGrpSpPr>
            <p:cNvPr id="19" name="Group 18"/>
            <p:cNvGrpSpPr/>
            <p:nvPr/>
          </p:nvGrpSpPr>
          <p:grpSpPr>
            <a:xfrm>
              <a:off x="580993" y="3616825"/>
              <a:ext cx="7770918" cy="1824506"/>
              <a:chOff x="-28331" y="3719709"/>
              <a:chExt cx="7770918" cy="1824506"/>
            </a:xfrm>
          </p:grpSpPr>
          <p:pic>
            <p:nvPicPr>
              <p:cNvPr id="67" name="Picture 2063" descr="BINARY~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28331" y="3719709"/>
                <a:ext cx="2187152" cy="1174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15"/>
              <p:cNvPicPr>
                <a:picLocks noChangeAspect="1" noChangeArrowheads="1"/>
              </p:cNvPicPr>
              <p:nvPr/>
            </p:nvPicPr>
            <p:blipFill>
              <a:blip r:embed="rId9"/>
              <a:srcRect l="9412" b="47369"/>
              <a:stretch>
                <a:fillRect/>
              </a:stretch>
            </p:blipFill>
            <p:spPr bwMode="auto">
              <a:xfrm>
                <a:off x="3193232" y="4494877"/>
                <a:ext cx="2181225" cy="10493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66" name="Picture 22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553549" y="3862436"/>
                <a:ext cx="1189038" cy="1187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37355" y="3798632"/>
                <a:ext cx="1659206" cy="653366"/>
              </a:xfrm>
              <a:prstGeom prst="rect">
                <a:avLst/>
              </a:prstGeom>
            </p:spPr>
          </p:pic>
        </p:grpSp>
        <p:pic>
          <p:nvPicPr>
            <p:cNvPr id="69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078" y="4476517"/>
              <a:ext cx="1251423" cy="1042853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7592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137567"/>
            <a:ext cx="7844538" cy="769117"/>
          </a:xfrm>
        </p:spPr>
        <p:txBody>
          <a:bodyPr/>
          <a:lstStyle/>
          <a:p>
            <a:r>
              <a:rPr lang="en-US" dirty="0" smtClean="0"/>
              <a:t>Some interesting results 2005-2011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8853" y="6406082"/>
            <a:ext cx="625147" cy="463568"/>
          </a:xfrm>
        </p:spPr>
        <p:txBody>
          <a:bodyPr/>
          <a:lstStyle/>
          <a:p>
            <a:fld id="{C582E414-0DDA-9F4D-A88C-45BC487B225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5" name="Group 24"/>
          <p:cNvGrpSpPr/>
          <p:nvPr/>
        </p:nvGrpSpPr>
        <p:grpSpPr>
          <a:xfrm>
            <a:off x="1127408" y="1124244"/>
            <a:ext cx="6732302" cy="5445441"/>
            <a:chOff x="215453" y="1111343"/>
            <a:chExt cx="3458590" cy="3071547"/>
          </a:xfrm>
        </p:grpSpPr>
        <p:grpSp>
          <p:nvGrpSpPr>
            <p:cNvPr id="36" name="Group 23"/>
            <p:cNvGrpSpPr/>
            <p:nvPr/>
          </p:nvGrpSpPr>
          <p:grpSpPr>
            <a:xfrm>
              <a:off x="215453" y="1111343"/>
              <a:ext cx="3458590" cy="2737613"/>
              <a:chOff x="215453" y="1111343"/>
              <a:chExt cx="3458590" cy="2737613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2152" y="1111553"/>
                <a:ext cx="3401891" cy="2737403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15453" y="1111343"/>
                <a:ext cx="3327153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 smtClean="0"/>
                  <a:t>Upper limit  on GW stochastic background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30731" y="3844336"/>
              <a:ext cx="1877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3"/>
                </a:rPr>
                <a:t>Nature </a:t>
              </a:r>
              <a:r>
                <a:rPr lang="en-US" sz="1600" b="1" dirty="0" smtClean="0">
                  <a:hlinkClick r:id="rId3"/>
                </a:rPr>
                <a:t>460</a:t>
              </a:r>
              <a:r>
                <a:rPr lang="en-US" sz="1600" dirty="0" smtClean="0">
                  <a:hlinkClick r:id="rId3"/>
                </a:rPr>
                <a:t> (2009) 990</a:t>
              </a:r>
              <a:endParaRPr lang="en-US" sz="1600" dirty="0"/>
            </a:p>
          </p:txBody>
        </p:sp>
      </p:grp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1H1H2V1S5S6sensem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7178"/>
          <a:stretch/>
        </p:blipFill>
        <p:spPr>
          <a:xfrm>
            <a:off x="-7" y="1502712"/>
            <a:ext cx="6284987" cy="5338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137567"/>
            <a:ext cx="7844538" cy="769117"/>
          </a:xfrm>
        </p:spPr>
        <p:txBody>
          <a:bodyPr/>
          <a:lstStyle/>
          <a:p>
            <a:r>
              <a:rPr lang="en-US" dirty="0" smtClean="0"/>
              <a:t>Some interesting results 2005-2011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8853" y="6406082"/>
            <a:ext cx="625147" cy="463568"/>
          </a:xfrm>
        </p:spPr>
        <p:txBody>
          <a:bodyPr/>
          <a:lstStyle/>
          <a:p>
            <a:fld id="{C582E414-0DDA-9F4D-A88C-45BC487B2254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4377" y="1018189"/>
            <a:ext cx="4367094" cy="3737381"/>
            <a:chOff x="5338991" y="1147770"/>
            <a:chExt cx="3446773" cy="3007274"/>
          </a:xfrm>
          <a:solidFill>
            <a:schemeClr val="bg1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6056547" y="3442941"/>
              <a:ext cx="2448206" cy="712103"/>
              <a:chOff x="5590033" y="3455901"/>
              <a:chExt cx="2448206" cy="712103"/>
            </a:xfrm>
            <a:grpFill/>
          </p:grpSpPr>
          <p:sp>
            <p:nvSpPr>
              <p:cNvPr id="19" name="TextBox 18"/>
              <p:cNvSpPr txBox="1"/>
              <p:nvPr/>
            </p:nvSpPr>
            <p:spPr>
              <a:xfrm>
                <a:off x="6011479" y="3455901"/>
                <a:ext cx="1461458" cy="46166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GW100916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590033" y="3829451"/>
                <a:ext cx="2448206" cy="33855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Phys. Rev D85 (2012) 082002</a:t>
                </a:r>
                <a:endParaRPr lang="en-US" sz="1600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338991" y="1147770"/>
              <a:ext cx="3446773" cy="2291456"/>
              <a:chOff x="5520417" y="1406930"/>
              <a:chExt cx="3446773" cy="2291456"/>
            </a:xfrm>
            <a:grpFill/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520417" y="1865166"/>
                <a:ext cx="3446773" cy="1833220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</p:pic>
          <p:grpSp>
            <p:nvGrpSpPr>
              <p:cNvPr id="23" name="Group 13"/>
              <p:cNvGrpSpPr/>
              <p:nvPr/>
            </p:nvGrpSpPr>
            <p:grpSpPr>
              <a:xfrm>
                <a:off x="6600683" y="1406930"/>
                <a:ext cx="1922835" cy="1066598"/>
                <a:chOff x="4624752" y="1305393"/>
                <a:chExt cx="3474628" cy="2562390"/>
              </a:xfrm>
              <a:grpFill/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4624752" y="1305393"/>
                  <a:ext cx="3474628" cy="461666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False alarm rate ~1/7000 yrs!</a:t>
                  </a:r>
                  <a:endParaRPr lang="en-US" dirty="0"/>
                </a:p>
              </p:txBody>
            </p:sp>
            <p:sp>
              <p:nvSpPr>
                <p:cNvPr id="25" name="5-Point Star 24"/>
                <p:cNvSpPr/>
                <p:nvPr/>
              </p:nvSpPr>
              <p:spPr bwMode="auto">
                <a:xfrm>
                  <a:off x="7557369" y="3465389"/>
                  <a:ext cx="440069" cy="402394"/>
                </a:xfrm>
                <a:prstGeom prst="star5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 Narrow" charset="0"/>
                  </a:endParaRPr>
                </a:p>
              </p:txBody>
            </p:sp>
          </p:grpSp>
        </p:grpSp>
      </p:grpSp>
      <p:cxnSp>
        <p:nvCxnSpPr>
          <p:cNvPr id="9" name="Straight Arrow Connector 8"/>
          <p:cNvCxnSpPr/>
          <p:nvPr/>
        </p:nvCxnSpPr>
        <p:spPr bwMode="auto">
          <a:xfrm>
            <a:off x="3952411" y="2293559"/>
            <a:ext cx="1762387" cy="8163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890239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946" y="147240"/>
            <a:ext cx="7416900" cy="769117"/>
          </a:xfrm>
        </p:spPr>
        <p:txBody>
          <a:bodyPr/>
          <a:lstStyle/>
          <a:p>
            <a:r>
              <a:rPr lang="en-US" dirty="0" smtClean="0"/>
              <a:t>Exciting experimental results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5805" y="881142"/>
            <a:ext cx="8215830" cy="5670765"/>
            <a:chOff x="4767383" y="1326806"/>
            <a:chExt cx="4104466" cy="2567403"/>
          </a:xfrm>
        </p:grpSpPr>
        <p:pic>
          <p:nvPicPr>
            <p:cNvPr id="6" name="Picture 5" descr="Screen Shot 2013-07-31 at 5.57.28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7383" y="1326806"/>
              <a:ext cx="4104466" cy="25511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82016" y="3648105"/>
              <a:ext cx="2159736" cy="24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Quantum-enhanced sensitivity!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8042265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7"/>
          <p:cNvGrpSpPr>
            <a:grpSpLocks/>
          </p:cNvGrpSpPr>
          <p:nvPr/>
        </p:nvGrpSpPr>
        <p:grpSpPr bwMode="auto">
          <a:xfrm>
            <a:off x="1929369" y="1300966"/>
            <a:ext cx="4479157" cy="3719593"/>
            <a:chOff x="144" y="2019"/>
            <a:chExt cx="2640" cy="2014"/>
          </a:xfrm>
        </p:grpSpPr>
        <p:pic>
          <p:nvPicPr>
            <p:cNvPr id="26" name="Picture 8" descr="refdes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2019"/>
              <a:ext cx="2640" cy="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 rot="19301421">
              <a:off x="1434" y="2734"/>
              <a:ext cx="1191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63" y="334211"/>
            <a:ext cx="8229600" cy="770168"/>
          </a:xfrm>
        </p:spPr>
        <p:txBody>
          <a:bodyPr/>
          <a:lstStyle/>
          <a:p>
            <a:r>
              <a:rPr lang="en-US" dirty="0" smtClean="0"/>
              <a:t>The future is here! Advanced LIGO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7999" y="4919008"/>
            <a:ext cx="81098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 times better than initial LIGO</a:t>
            </a:r>
          </a:p>
          <a:p>
            <a:r>
              <a:rPr lang="en-US" dirty="0" smtClean="0"/>
              <a:t>First observing run starting this year (!!) </a:t>
            </a:r>
          </a:p>
          <a:p>
            <a:r>
              <a:rPr lang="en-US" dirty="0" smtClean="0"/>
              <a:t>with increasing sensitivity to follow.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recycled </a:t>
            </a:r>
            <a:r>
              <a:rPr lang="en-US" dirty="0" err="1" smtClean="0"/>
              <a:t>Fabry</a:t>
            </a:r>
            <a:r>
              <a:rPr lang="en-US" dirty="0" smtClean="0"/>
              <a:t>-Perot Michelson interferometer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DE305-BF63-2043-8463-225C5687FE1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Picture 7" descr="Screen Shot 2015-02-12 at 3.0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7" y="1099250"/>
            <a:ext cx="7097995" cy="5758750"/>
          </a:xfrm>
          <a:prstGeom prst="rect">
            <a:avLst/>
          </a:prstGeom>
        </p:spPr>
      </p:pic>
      <p:pic>
        <p:nvPicPr>
          <p:cNvPr id="9" name="Picture 8" descr="Screen Shot 2015-02-11 at 9.26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6" y="1858211"/>
            <a:ext cx="3288985" cy="1630947"/>
          </a:xfrm>
          <a:prstGeom prst="rect">
            <a:avLst/>
          </a:prstGeom>
        </p:spPr>
      </p:pic>
      <p:pic>
        <p:nvPicPr>
          <p:cNvPr id="11" name="Picture 6" descr="LLOgoogle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165785"/>
            <a:ext cx="2736850" cy="2058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32990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458" y="3653904"/>
            <a:ext cx="3557352" cy="29186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4144463" y="3676976"/>
            <a:ext cx="2306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Output Mode Cleaner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4" name="Picture 33" descr="ALIGO PS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669"/>
            <a:ext cx="3848036" cy="256535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 bwMode="auto">
          <a:xfrm>
            <a:off x="6336991" y="1986823"/>
            <a:ext cx="1496234" cy="8047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729" y="371624"/>
            <a:ext cx="7239000" cy="703179"/>
          </a:xfrm>
        </p:spPr>
        <p:txBody>
          <a:bodyPr>
            <a:normAutofit/>
          </a:bodyPr>
          <a:lstStyle/>
          <a:p>
            <a:r>
              <a:rPr lang="en-US" dirty="0" smtClean="0"/>
              <a:t>Advanced LIGO in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70548" y="6400800"/>
            <a:ext cx="28956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z="1400" smtClean="0">
                <a:latin typeface="Helvetica"/>
                <a:cs typeface="Helvetica"/>
              </a:rPr>
              <a:pPr>
                <a:defRPr/>
              </a:pPr>
              <a:t>25</a:t>
            </a:fld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064" y="1108411"/>
            <a:ext cx="3849285" cy="255661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5980"/>
            <a:ext cx="4077464" cy="293172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70213" y="1143673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Helvetica"/>
                <a:cs typeface="Helvetica"/>
              </a:rPr>
              <a:t>Pre-stabilized Laser</a:t>
            </a:r>
            <a:endParaRPr lang="en-US" sz="14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4137" y="1110219"/>
            <a:ext cx="207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Active Seismic Isolation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2644" y="6076341"/>
            <a:ext cx="218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‘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TransMon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’ Telescope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704" y="3059291"/>
            <a:ext cx="2251296" cy="352020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7559512" y="3314902"/>
            <a:ext cx="1584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‘Test Mass’ Mirror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80" y="1113991"/>
            <a:ext cx="2266920" cy="223494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238858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1L1Bes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6950"/>
            <a:ext cx="9144000" cy="5500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1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Current Spectra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C4E00-0360-0745-AB01-119A10E96F5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946441">
            <a:off x="3395633" y="3167807"/>
            <a:ext cx="2590234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cs typeface="Georgia (Body)"/>
              </a:rPr>
              <a:t>Preliminary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+mj-lt"/>
              <a:cs typeface="Georgia (Body)"/>
            </a:endParaRPr>
          </a:p>
        </p:txBody>
      </p:sp>
    </p:spTree>
    <p:extLst>
      <p:ext uri="{BB962C8B-B14F-4D97-AF65-F5344CB8AC3E}">
        <p14:creationId xmlns:p14="http://schemas.microsoft.com/office/powerpoint/2010/main" val="367714894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25"/>
            <a:ext cx="8229600" cy="1066800"/>
          </a:xfrm>
        </p:spPr>
        <p:txBody>
          <a:bodyPr/>
          <a:lstStyle/>
          <a:p>
            <a:r>
              <a:rPr lang="en-US" dirty="0" smtClean="0"/>
              <a:t>Engineering Run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20" y="1181725"/>
            <a:ext cx="8229600" cy="297903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Stable and reliable locking of both detectors in a configuration that could be plausible during observation runs</a:t>
            </a:r>
          </a:p>
          <a:p>
            <a:r>
              <a:rPr lang="en-US" dirty="0" smtClean="0"/>
              <a:t>Best effort for similar sensitivities</a:t>
            </a:r>
          </a:p>
          <a:p>
            <a:r>
              <a:rPr lang="en-US" dirty="0" smtClean="0"/>
              <a:t>Several hours of coincidence data taking (May 26</a:t>
            </a:r>
            <a:r>
              <a:rPr lang="en-US" baseline="30000" dirty="0" smtClean="0"/>
              <a:t>th</a:t>
            </a:r>
            <a:r>
              <a:rPr lang="en-US" dirty="0" smtClean="0"/>
              <a:t> – June 15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Sufficient automation</a:t>
            </a:r>
          </a:p>
          <a:p>
            <a:r>
              <a:rPr lang="en-US" dirty="0" smtClean="0"/>
              <a:t>Hardware injections, blind injections implementation, and testing</a:t>
            </a:r>
          </a:p>
          <a:p>
            <a:r>
              <a:rPr lang="en-US" dirty="0" smtClean="0"/>
              <a:t>Includes some maintenance</a:t>
            </a:r>
          </a:p>
          <a:p>
            <a:r>
              <a:rPr lang="en-US" dirty="0" smtClean="0"/>
              <a:t>Best GW data collected </a:t>
            </a:r>
            <a:endParaRPr lang="en-US" dirty="0"/>
          </a:p>
        </p:txBody>
      </p:sp>
      <p:pic>
        <p:nvPicPr>
          <p:cNvPr id="6" name="Picture 5" descr="H1L1-MULTI_892E4B_TIMESERIES-1117670416-864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7142"/>
            <a:ext cx="9144000" cy="34773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946441">
            <a:off x="3395633" y="5151432"/>
            <a:ext cx="2590234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cs typeface="Georgia (Body)"/>
              </a:rPr>
              <a:t>Preliminary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+mj-lt"/>
              <a:cs typeface="Georgia (Body)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4618" y="4305905"/>
            <a:ext cx="1235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*20% </a:t>
            </a:r>
            <a:r>
              <a:rPr lang="en-US" sz="1600" dirty="0" err="1" smtClean="0"/>
              <a:t>Unct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383820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9" r="219" b="20515"/>
          <a:stretch/>
        </p:blipFill>
        <p:spPr>
          <a:xfrm>
            <a:off x="5538304" y="114150"/>
            <a:ext cx="3209682" cy="36522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Screen Shot 2013-05-31 at 1.34.34 PM.png"/>
          <p:cNvPicPr>
            <a:picLocks noChangeAspect="1"/>
          </p:cNvPicPr>
          <p:nvPr/>
        </p:nvPicPr>
        <p:blipFill rotWithShape="1">
          <a:blip r:embed="rId3"/>
          <a:srcRect l="8487" r="48579" b="31562"/>
          <a:stretch/>
        </p:blipFill>
        <p:spPr>
          <a:xfrm>
            <a:off x="434912" y="1452588"/>
            <a:ext cx="4890100" cy="4392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66033" y="4122628"/>
            <a:ext cx="5249565" cy="2201170"/>
            <a:chOff x="2766033" y="4122628"/>
            <a:chExt cx="5249565" cy="2201170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2766033" y="4122628"/>
              <a:ext cx="3601061" cy="20178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329770" y="5862133"/>
              <a:ext cx="1685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Already here!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31173" y="5708446"/>
            <a:ext cx="202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arXiv:1304.0670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5745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876" y="185496"/>
            <a:ext cx="6361044" cy="769117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7" name="Content Placeholder 6" descr="Screen Shot 2013-05-31 at 1.36.12 PM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828" r="19100" b="54735"/>
          <a:stretch/>
        </p:blipFill>
        <p:spPr>
          <a:xfrm>
            <a:off x="796793" y="352581"/>
            <a:ext cx="7909288" cy="26572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Screen Shot 2013-07-31 at 7.13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66" y="3563741"/>
            <a:ext cx="4919913" cy="3129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2563" y="3082964"/>
            <a:ext cx="597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4"/>
              </a:rPr>
              <a:t>arXiv:</a:t>
            </a:r>
            <a:r>
              <a:rPr lang="en-US" sz="1800" dirty="0" smtClean="0">
                <a:hlinkClick r:id="rId4"/>
              </a:rPr>
              <a:t>1304.0670</a:t>
            </a:r>
            <a:r>
              <a:rPr lang="en-US" sz="1800" dirty="0" smtClean="0"/>
              <a:t> (based on </a:t>
            </a:r>
            <a:r>
              <a:rPr lang="is-IS" sz="1800" dirty="0">
                <a:hlinkClick r:id="rId5"/>
              </a:rPr>
              <a:t>Class. Quantum Grav. 27 (2010) </a:t>
            </a:r>
            <a:r>
              <a:rPr lang="is-IS" sz="1800" dirty="0" smtClean="0">
                <a:hlinkClick r:id="rId5"/>
              </a:rPr>
              <a:t>173001</a:t>
            </a:r>
            <a:r>
              <a:rPr lang="is-IS" sz="1800" dirty="0" smtClean="0"/>
              <a:t>)</a:t>
            </a:r>
            <a:endParaRPr lang="en-US" sz="18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941871" y="1698001"/>
            <a:ext cx="7820386" cy="699177"/>
          </a:xfrm>
          <a:prstGeom prst="roundRect">
            <a:avLst/>
          </a:prstGeom>
          <a:solidFill>
            <a:schemeClr val="accent1"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5070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06" y="0"/>
            <a:ext cx="6884732" cy="769117"/>
          </a:xfrm>
        </p:spPr>
        <p:txBody>
          <a:bodyPr/>
          <a:lstStyle/>
          <a:p>
            <a:r>
              <a:rPr lang="en-US" dirty="0" smtClean="0"/>
              <a:t>GW landscape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3883" y="745181"/>
            <a:ext cx="7647539" cy="5909462"/>
            <a:chOff x="783991" y="745181"/>
            <a:chExt cx="7647539" cy="5909462"/>
          </a:xfrm>
        </p:grpSpPr>
        <p:pic>
          <p:nvPicPr>
            <p:cNvPr id="7" name="Picture 6" descr="GWBigPict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53030" y="-123858"/>
              <a:ext cx="5909462" cy="7647539"/>
            </a:xfrm>
            <a:prstGeom prst="rect">
              <a:avLst/>
            </a:prstGeom>
          </p:spPr>
        </p:pic>
        <p:pic>
          <p:nvPicPr>
            <p:cNvPr id="3" name="Picture 2" descr="Screen Shot 2015-04-13 at 6.56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761" y="1765168"/>
              <a:ext cx="1953299" cy="90057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42265" y="6266583"/>
            <a:ext cx="2017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Nanograv</a:t>
            </a:r>
            <a:r>
              <a:rPr lang="en-US" sz="1600" dirty="0" smtClean="0"/>
              <a:t>/Bicep2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34409" y="1027943"/>
            <a:ext cx="498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Many sources, many frequencies, many detectors, many collaborations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26" y="186114"/>
            <a:ext cx="7247512" cy="769117"/>
          </a:xfrm>
        </p:spPr>
        <p:txBody>
          <a:bodyPr/>
          <a:lstStyle/>
          <a:p>
            <a:r>
              <a:rPr lang="en-US" dirty="0"/>
              <a:t>How many coalescences to expect? </a:t>
            </a:r>
            <a:br>
              <a:rPr lang="en-US" dirty="0"/>
            </a:br>
            <a:r>
              <a:rPr lang="en-US" dirty="0" smtClean="0"/>
              <a:t>Gamma Ray Bursts</a:t>
            </a:r>
            <a:endParaRPr lang="en-US" dirty="0"/>
          </a:p>
        </p:txBody>
      </p:sp>
      <p:pic>
        <p:nvPicPr>
          <p:cNvPr id="5" name="Content Placeholder 4" descr="Screen Shot 2014-07-20 at 4.39.34 P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9" r="-7344"/>
          <a:stretch/>
        </p:blipFill>
        <p:spPr>
          <a:xfrm>
            <a:off x="4736977" y="1200899"/>
            <a:ext cx="4061021" cy="34270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Screen Shot 2014-07-20 at 4.37.4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9" y="1389512"/>
            <a:ext cx="3734804" cy="488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2996" y="4662589"/>
            <a:ext cx="4071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If beaming factor is ~ 70 (</a:t>
            </a:r>
            <a:r>
              <a:rPr lang="en-US" sz="1800" dirty="0" smtClean="0">
                <a:latin typeface="Symbol" charset="2"/>
                <a:cs typeface="Symbol" charset="2"/>
              </a:rPr>
              <a:t>q</a:t>
            </a:r>
            <a:r>
              <a:rPr lang="en-US" sz="1800" dirty="0" smtClean="0"/>
              <a:t> ~10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), [??] </a:t>
            </a:r>
            <a:br>
              <a:rPr lang="en-US" sz="1800" dirty="0" smtClean="0"/>
            </a:br>
            <a:r>
              <a:rPr lang="en-US" sz="1800" dirty="0" smtClean="0"/>
              <a:t>source rate is ~1/Mpc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/</a:t>
            </a:r>
            <a:r>
              <a:rPr lang="en-US" sz="1800" dirty="0" err="1" smtClean="0"/>
              <a:t>Myr</a:t>
            </a:r>
            <a:r>
              <a:rPr lang="en-US" sz="1800" dirty="0" smtClean="0"/>
              <a:t>,</a:t>
            </a:r>
          </a:p>
          <a:p>
            <a:pPr algn="l"/>
            <a:r>
              <a:rPr lang="en-US" sz="1800" dirty="0" smtClean="0"/>
              <a:t>similar to inferred from DNS in the galaxy (!). 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793874" y="5800223"/>
            <a:ext cx="3493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dirty="0"/>
              <a:t>DOI: 10.1146/annurev-astro-081913-</a:t>
            </a:r>
            <a:r>
              <a:rPr lang="is-IS" sz="1600" dirty="0" smtClean="0"/>
              <a:t>035926</a:t>
            </a:r>
          </a:p>
          <a:p>
            <a:r>
              <a:rPr lang="is-IS" sz="1600" dirty="0">
                <a:hlinkClick r:id="rId4"/>
              </a:rPr>
              <a:t>arXiv:1311.2603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869154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31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Network~2020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596285" y="3157596"/>
            <a:ext cx="1659429" cy="1276946"/>
            <a:chOff x="5596285" y="3157596"/>
            <a:chExt cx="1659429" cy="1276946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596285" y="3972877"/>
              <a:ext cx="1659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608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detectors = better localization</a:t>
            </a:r>
            <a:endParaRPr lang="en-US" dirty="0"/>
          </a:p>
        </p:txBody>
      </p:sp>
      <p:pic>
        <p:nvPicPr>
          <p:cNvPr id="6" name="Picture 5" descr="Screen Shot 2014-06-15 at 6.55.2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209466"/>
            <a:ext cx="7772400" cy="54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192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</a:t>
            </a:r>
            <a:br>
              <a:rPr lang="en-US" dirty="0" smtClean="0"/>
            </a:br>
            <a:r>
              <a:rPr lang="en-US" dirty="0" smtClean="0"/>
              <a:t>with Advanced GW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6"/>
            <a:ext cx="8799818" cy="271264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After the first four published GW events, LSC and Virgo will promptly release public triggers to be followed up. </a:t>
            </a:r>
          </a:p>
          <a:p>
            <a:r>
              <a:rPr lang="en-US" dirty="0" smtClean="0"/>
              <a:t>To initiate the multi-messenger from the very beginning, LSC and Virgo opened a call to sign agreements for the identification of EM counterparts to GW triggers in Advanced detectors starting in 2015. 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have signed more </a:t>
            </a:r>
            <a:r>
              <a:rPr lang="en-US" dirty="0" smtClean="0"/>
              <a:t>than 70 </a:t>
            </a:r>
            <a:r>
              <a:rPr lang="en-US" dirty="0" smtClean="0"/>
              <a:t>agreements with groups from </a:t>
            </a:r>
            <a:r>
              <a:rPr lang="en-US" dirty="0" smtClean="0"/>
              <a:t>19 countries, with about 150 instruments covering the full EM spectrum,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from radio to high-energy gamma-rays.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52146" y="3871889"/>
            <a:ext cx="6844754" cy="1584520"/>
            <a:chOff x="310768" y="4939348"/>
            <a:chExt cx="8653457" cy="1810572"/>
          </a:xfrm>
        </p:grpSpPr>
        <p:pic>
          <p:nvPicPr>
            <p:cNvPr id="7" name="Picture 6" descr="Screen Shot 2014-06-15 at 6.51.08 P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11" y="4954991"/>
              <a:ext cx="2681314" cy="1794929"/>
            </a:xfrm>
            <a:prstGeom prst="rect">
              <a:avLst/>
            </a:prstGeom>
          </p:spPr>
        </p:pic>
        <p:pic>
          <p:nvPicPr>
            <p:cNvPr id="8" name="Picture 7" descr="Screen Shot 2014-06-15 at 6.51.03 P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8" y="4985180"/>
              <a:ext cx="2629148" cy="1737720"/>
            </a:xfrm>
            <a:prstGeom prst="rect">
              <a:avLst/>
            </a:prstGeom>
          </p:spPr>
        </p:pic>
        <p:pic>
          <p:nvPicPr>
            <p:cNvPr id="9" name="Picture 8" descr="Screen Shot 2014-06-15 at 6.52.58 P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222" y="4939348"/>
              <a:ext cx="1290619" cy="988311"/>
            </a:xfrm>
            <a:prstGeom prst="rect">
              <a:avLst/>
            </a:prstGeom>
          </p:spPr>
        </p:pic>
        <p:pic>
          <p:nvPicPr>
            <p:cNvPr id="10" name="Picture 9" descr="Screen Shot 2014-06-15 at 6.52.49 P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542" y="5471540"/>
              <a:ext cx="1133252" cy="1143280"/>
            </a:xfrm>
            <a:prstGeom prst="rect">
              <a:avLst/>
            </a:prstGeom>
          </p:spPr>
        </p:pic>
      </p:grpSp>
      <p:pic>
        <p:nvPicPr>
          <p:cNvPr id="2" name="Picture 1" descr="Screen Shot 2014-06-15 at 6.58.56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04" y="5110606"/>
            <a:ext cx="2750691" cy="16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1687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6-05 at 2.27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72" y="272925"/>
            <a:ext cx="4306834" cy="3288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39" y="172604"/>
            <a:ext cx="6361044" cy="769117"/>
          </a:xfrm>
        </p:spPr>
        <p:txBody>
          <a:bodyPr/>
          <a:lstStyle/>
          <a:p>
            <a:pPr algn="l"/>
            <a:r>
              <a:rPr lang="en-US" dirty="0" smtClean="0"/>
              <a:t>GW ground-based detectors: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future (perspective session)</a:t>
            </a:r>
            <a:endParaRPr lang="en-US" dirty="0"/>
          </a:p>
        </p:txBody>
      </p:sp>
      <p:pic>
        <p:nvPicPr>
          <p:cNvPr id="5" name="Content Placeholder 4" descr="Screen Shot 2015-06-05 at 2.26.19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10447" r="6667" b="10447"/>
          <a:stretch/>
        </p:blipFill>
        <p:spPr>
          <a:xfrm>
            <a:off x="945816" y="1242699"/>
            <a:ext cx="3755624" cy="27022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78" y="3918680"/>
            <a:ext cx="4144694" cy="262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539" y="3444998"/>
            <a:ext cx="4259474" cy="329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1521" y="3396003"/>
            <a:ext cx="252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dcc.ligo.org</a:t>
            </a:r>
            <a:r>
              <a:rPr lang="en-US" sz="1200" dirty="0"/>
              <a:t>/LIGO-T1400316/public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72407" y="613563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www.et-gw.eu</a:t>
            </a:r>
            <a:r>
              <a:rPr lang="en-US" sz="1400" dirty="0"/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1391" y="4095180"/>
            <a:ext cx="2285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Einstein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54800"/>
      </p:ext>
    </p:extLst>
  </p:cSld>
  <p:clrMapOvr>
    <a:masterClrMapping/>
  </p:clrMapOvr>
  <p:transition xmlns:p14="http://schemas.microsoft.com/office/powerpoint/2010/main" advClick="0" advTm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651" y="252956"/>
            <a:ext cx="7112401" cy="769117"/>
          </a:xfrm>
        </p:spPr>
        <p:txBody>
          <a:bodyPr/>
          <a:lstStyle/>
          <a:p>
            <a:r>
              <a:rPr lang="en-US" dirty="0" smtClean="0"/>
              <a:t>Gravitational waves are coming!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30" y="2042274"/>
            <a:ext cx="4626512" cy="33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Primordial GWs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rcRect t="11153" b="11153"/>
          <a:stretch>
            <a:fillRect/>
          </a:stretch>
        </p:blipFill>
        <p:spPr bwMode="auto">
          <a:xfrm>
            <a:off x="153772" y="836595"/>
            <a:ext cx="4725174" cy="27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2695"/>
          <a:stretch/>
        </p:blipFill>
        <p:spPr>
          <a:xfrm>
            <a:off x="4107535" y="3689132"/>
            <a:ext cx="4677185" cy="2710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8113" y="3674713"/>
            <a:ext cx="186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Credit image: NASA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336163" y="6407963"/>
            <a:ext cx="4079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 smtClean="0"/>
              <a:t>Veneziano</a:t>
            </a:r>
            <a:r>
              <a:rPr lang="en-US" sz="1600" dirty="0" smtClean="0"/>
              <a:t>, </a:t>
            </a:r>
            <a:r>
              <a:rPr lang="en-US" sz="1600" b="1" dirty="0"/>
              <a:t>Scientific </a:t>
            </a:r>
            <a:r>
              <a:rPr lang="en-US" sz="1600" b="1" dirty="0" smtClean="0"/>
              <a:t>American</a:t>
            </a:r>
            <a:r>
              <a:rPr lang="en-US" sz="1600" dirty="0" smtClean="0"/>
              <a:t>, </a:t>
            </a:r>
            <a:r>
              <a:rPr lang="en-US" sz="1600" dirty="0" smtClean="0"/>
              <a:t>2004</a:t>
            </a:r>
            <a:r>
              <a:rPr lang="en-US" sz="1600" dirty="0"/>
              <a:t>, </a:t>
            </a:r>
            <a:r>
              <a:rPr lang="en-US" sz="1600" dirty="0" smtClean="0"/>
              <a:t>290, p54</a:t>
            </a:r>
            <a:r>
              <a:rPr lang="en-US" sz="1600" dirty="0"/>
              <a:t>-65 </a:t>
            </a:r>
          </a:p>
        </p:txBody>
      </p:sp>
      <p:pic>
        <p:nvPicPr>
          <p:cNvPr id="10" name="Picture 9" descr="Screen Shot 2015-06-05 at 1.19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07" y="2011298"/>
            <a:ext cx="2616200" cy="952500"/>
          </a:xfrm>
          <a:prstGeom prst="rect">
            <a:avLst/>
          </a:prstGeom>
        </p:spPr>
      </p:pic>
      <p:pic>
        <p:nvPicPr>
          <p:cNvPr id="11" name="Picture 10" descr="Screen Shot 2015-06-05 at 1.19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4" y="4715137"/>
            <a:ext cx="32766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7524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6-11 at 5.5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02" y="2374582"/>
            <a:ext cx="37465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Primordial GWs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77" y="4387210"/>
            <a:ext cx="2203490" cy="12009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3673" y="5672650"/>
            <a:ext cx="1643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Bicep2, Keck,  South Pole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06" y="1087092"/>
            <a:ext cx="5121176" cy="29313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34209" y="5688543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PRL 112, 241101 (2014)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860362" y="2151021"/>
            <a:ext cx="105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Symbol" charset="2"/>
                <a:cs typeface="Symbol" charset="2"/>
              </a:rPr>
              <a:t>L</a:t>
            </a:r>
            <a:r>
              <a:rPr lang="en-US" sz="1200" dirty="0" err="1" smtClean="0"/>
              <a:t>CDM+lensing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0259" y="4765434"/>
            <a:ext cx="798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GW r = 0.2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8397253" y="2449054"/>
            <a:ext cx="207340" cy="10755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5481540" y="4366832"/>
            <a:ext cx="1360667" cy="557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1" name="Picture 20" descr="Screen Shot 2015-06-11 at 5.57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53" y="4181420"/>
            <a:ext cx="2492181" cy="25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632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494" y="95408"/>
            <a:ext cx="6361044" cy="769117"/>
          </a:xfrm>
        </p:spPr>
        <p:txBody>
          <a:bodyPr/>
          <a:lstStyle/>
          <a:p>
            <a:r>
              <a:rPr lang="en-US" dirty="0" smtClean="0"/>
              <a:t>Primordial GWs</a:t>
            </a:r>
            <a:endParaRPr lang="en-US" dirty="0"/>
          </a:p>
        </p:txBody>
      </p:sp>
      <p:pic>
        <p:nvPicPr>
          <p:cNvPr id="5" name="Content Placeholder 4" descr="Screen Shot 2015-06-05 at 12.43.5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-759"/>
          <a:stretch/>
        </p:blipFill>
        <p:spPr>
          <a:xfrm>
            <a:off x="198424" y="2789217"/>
            <a:ext cx="8799818" cy="33504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Screen Shot 2015-06-05 at 12.46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/>
          <a:stretch/>
        </p:blipFill>
        <p:spPr>
          <a:xfrm>
            <a:off x="2453289" y="773710"/>
            <a:ext cx="3704072" cy="2215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72" y="378279"/>
            <a:ext cx="1940369" cy="1940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395" y="733066"/>
            <a:ext cx="2363993" cy="1288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8769" y="2122169"/>
            <a:ext cx="1643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Bicep2, Keck,  South Pole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69479" y="2462605"/>
            <a:ext cx="1047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Planck Satellite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113264" y="6138630"/>
            <a:ext cx="4628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P. A. R. Ade </a:t>
            </a:r>
            <a:r>
              <a:rPr lang="en-US" sz="1600" i="1" dirty="0"/>
              <a:t>et al.</a:t>
            </a:r>
            <a:r>
              <a:rPr lang="en-US" sz="1600" dirty="0"/>
              <a:t> (BICEP2/Keck and Planck Collaborations)</a:t>
            </a:r>
          </a:p>
          <a:p>
            <a:pPr algn="l"/>
            <a:r>
              <a:rPr lang="en-US" sz="1600" dirty="0"/>
              <a:t>Phys. Rev. </a:t>
            </a:r>
            <a:r>
              <a:rPr lang="en-US" sz="1600" dirty="0" err="1"/>
              <a:t>Lett</a:t>
            </a:r>
            <a:r>
              <a:rPr lang="en-US" sz="1600" dirty="0"/>
              <a:t>. 114, 101301 </a:t>
            </a:r>
          </a:p>
        </p:txBody>
      </p:sp>
    </p:spTree>
    <p:extLst>
      <p:ext uri="{BB962C8B-B14F-4D97-AF65-F5344CB8AC3E}">
        <p14:creationId xmlns:p14="http://schemas.microsoft.com/office/powerpoint/2010/main" val="219830283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/Users/gonzalez/Movies/MichelsonIfo2_EinsteinMes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8084" y="2794000"/>
            <a:ext cx="4914292" cy="2889250"/>
          </a:xfrm>
          <a:prstGeom prst="rect">
            <a:avLst/>
          </a:prstGeom>
          <a:noFill/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129424"/>
            <a:ext cx="8713787" cy="977900"/>
          </a:xfrm>
        </p:spPr>
        <p:txBody>
          <a:bodyPr/>
          <a:lstStyle/>
          <a:p>
            <a:r>
              <a:rPr lang="en-US" dirty="0" smtClean="0"/>
              <a:t>GW detection with </a:t>
            </a:r>
            <a:r>
              <a:rPr lang="en-US" dirty="0"/>
              <a:t>an interferometer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657225" y="5822950"/>
            <a:ext cx="4816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Einstein’s messengers, </a:t>
            </a:r>
            <a:br>
              <a:rPr lang="en-US" sz="1600"/>
            </a:br>
            <a:r>
              <a:rPr lang="en-US" sz="1600"/>
              <a:t>National Science Foundation video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5134" y="6358616"/>
            <a:ext cx="4703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http://</a:t>
            </a:r>
            <a:r>
              <a:rPr lang="en-US" sz="1800" dirty="0" err="1" smtClean="0"/>
              <a:t>www.einsteinsmessengers.org</a:t>
            </a:r>
            <a:r>
              <a:rPr lang="en-US" sz="1800" dirty="0" smtClean="0"/>
              <a:t>/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86" y="1633236"/>
            <a:ext cx="3863847" cy="1123566"/>
          </a:xfrm>
          <a:prstGeom prst="rect">
            <a:avLst/>
          </a:prstGeom>
        </p:spPr>
      </p:pic>
      <p:pic>
        <p:nvPicPr>
          <p:cNvPr id="2" name="Picture 1" descr="Screen Shot 2015-02-11 at 9.26.4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64" y="1719340"/>
            <a:ext cx="4478085" cy="2220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2492" y="4072981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“LIGO generations”</a:t>
            </a:r>
          </a:p>
          <a:p>
            <a:pPr algn="l"/>
            <a:r>
              <a:rPr lang="en-US" sz="1800" dirty="0"/>
              <a:t>http://</a:t>
            </a:r>
            <a:r>
              <a:rPr lang="en-US" sz="1800" dirty="0" err="1"/>
              <a:t>www.kaistaats.com</a:t>
            </a:r>
            <a:r>
              <a:rPr lang="en-US" sz="1800" dirty="0"/>
              <a:t>/film/</a:t>
            </a:r>
            <a:r>
              <a:rPr lang="en-US" sz="1800" dirty="0" err="1"/>
              <a:t>ligo</a:t>
            </a:r>
            <a:r>
              <a:rPr lang="en-US" sz="1800" dirty="0"/>
              <a:t>-generations/</a:t>
            </a:r>
          </a:p>
        </p:txBody>
      </p:sp>
    </p:spTree>
    <p:extLst>
      <p:ext uri="{BB962C8B-B14F-4D97-AF65-F5344CB8AC3E}">
        <p14:creationId xmlns:p14="http://schemas.microsoft.com/office/powerpoint/2010/main" val="221369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3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107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Pulsar timing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216" y="883222"/>
            <a:ext cx="3953722" cy="2965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484" y="2748710"/>
            <a:ext cx="45602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Measuring changes in phase of pulsar radio beams on Earth, we have a “galactic scale interferometer”  measuring gravitational waves with periods of several years (</a:t>
            </a:r>
            <a:r>
              <a:rPr lang="en-US" sz="2000" dirty="0" err="1" smtClean="0"/>
              <a:t>nHz</a:t>
            </a:r>
            <a:r>
              <a:rPr lang="en-US" sz="2000" dirty="0" smtClean="0"/>
              <a:t> frequencies): mergers of </a:t>
            </a:r>
            <a:r>
              <a:rPr lang="en-US" sz="2000" dirty="0" smtClean="0"/>
              <a:t>super-massive </a:t>
            </a:r>
            <a:r>
              <a:rPr lang="en-US" sz="2000" dirty="0" smtClean="0"/>
              <a:t>black holes (galaxies!). </a:t>
            </a:r>
            <a:r>
              <a:rPr lang="en-US" sz="2000" dirty="0" smtClean="0"/>
              <a:t>They </a:t>
            </a:r>
            <a:r>
              <a:rPr lang="en-US" sz="2000" dirty="0" smtClean="0"/>
              <a:t>are limited by noise in the time of arrival of radio beams, number of pulsars and integration time. </a:t>
            </a:r>
            <a:endParaRPr lang="en-US" sz="2000" dirty="0"/>
          </a:p>
        </p:txBody>
      </p:sp>
      <p:pic>
        <p:nvPicPr>
          <p:cNvPr id="7" name="Picture 6" descr="Screen Shot 2015-06-11 at 9.34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76" y="168454"/>
            <a:ext cx="1491175" cy="2473386"/>
          </a:xfrm>
          <a:prstGeom prst="rect">
            <a:avLst/>
          </a:prstGeom>
        </p:spPr>
      </p:pic>
      <p:pic>
        <p:nvPicPr>
          <p:cNvPr id="8" name="Picture 7" descr="Screen Shot 2015-06-11 at 9.38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29" y="5005799"/>
            <a:ext cx="6086955" cy="15768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2889796" y="5934745"/>
            <a:ext cx="0" cy="4535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290311" y="6012493"/>
            <a:ext cx="528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</a:t>
            </a:r>
            <a:r>
              <a:rPr lang="en-US" sz="1200" dirty="0" err="1" smtClean="0">
                <a:latin typeface="Symbol" charset="2"/>
                <a:cs typeface="Symbol" charset="2"/>
              </a:rPr>
              <a:t>m</a:t>
            </a:r>
            <a:r>
              <a:rPr lang="en-US" sz="1200" dirty="0" err="1" smtClean="0"/>
              <a:t>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134738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6-05 at 1.4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16" y="1026758"/>
            <a:ext cx="5226515" cy="3122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Pulsar timing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 descr="Screen Shot 2015-06-05 at 1.35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5120" r="10166" b="29050"/>
          <a:stretch/>
        </p:blipFill>
        <p:spPr>
          <a:xfrm>
            <a:off x="46844" y="2993658"/>
            <a:ext cx="5097768" cy="3423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993" y="6438386"/>
            <a:ext cx="4091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 smtClean="0"/>
              <a:t>Lentati</a:t>
            </a:r>
            <a:r>
              <a:rPr lang="en-US" sz="1600" dirty="0" smtClean="0"/>
              <a:t> et al, (EPTA collaboration), </a:t>
            </a:r>
            <a:r>
              <a:rPr lang="en-US" sz="1600" dirty="0">
                <a:hlinkClick r:id="rId4" tooltip="Abstract"/>
              </a:rPr>
              <a:t>arXiv:1504.03692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81993" y="4037400"/>
            <a:ext cx="3363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Z. </a:t>
            </a:r>
            <a:r>
              <a:rPr lang="en-US" sz="1600" dirty="0" err="1" smtClean="0"/>
              <a:t>Arzoumanian</a:t>
            </a:r>
            <a:r>
              <a:rPr lang="en-US" sz="1600" dirty="0" smtClean="0"/>
              <a:t> et al (</a:t>
            </a:r>
            <a:r>
              <a:rPr lang="en-US" sz="1600" dirty="0" err="1" smtClean="0"/>
              <a:t>NANOGrav</a:t>
            </a:r>
            <a:r>
              <a:rPr lang="en-US" sz="1600" dirty="0" smtClean="0"/>
              <a:t> collaboration), 2014 </a:t>
            </a:r>
            <a:r>
              <a:rPr lang="en-US" sz="1600" i="1" dirty="0" err="1"/>
              <a:t>Astrophys</a:t>
            </a:r>
            <a:r>
              <a:rPr lang="en-US" sz="1600" i="1" dirty="0"/>
              <a:t>. J.</a:t>
            </a:r>
            <a:r>
              <a:rPr lang="en-US" sz="1600" b="1" dirty="0"/>
              <a:t> 794</a:t>
            </a:r>
            <a:r>
              <a:rPr lang="en-US" sz="1600" dirty="0"/>
              <a:t> 141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9787" y="2824835"/>
            <a:ext cx="110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EA00"/>
                </a:solidFill>
              </a:rPr>
              <a:t>SMBBH</a:t>
            </a:r>
            <a:endParaRPr lang="en-US" b="1" dirty="0">
              <a:solidFill>
                <a:srgbClr val="00EA00"/>
              </a:solidFill>
            </a:endParaRPr>
          </a:p>
        </p:txBody>
      </p:sp>
      <p:pic>
        <p:nvPicPr>
          <p:cNvPr id="9" name="Picture 8" descr="Screen Shot 2015-06-11 at 9.46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60" y="1173002"/>
            <a:ext cx="2104780" cy="1606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0455" y="2824835"/>
            <a:ext cx="1636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NASA/JPL-Caltech/GSFC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4201" y="5193046"/>
            <a:ext cx="110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D0F1A"/>
                </a:solidFill>
              </a:rPr>
              <a:t>SMBBH</a:t>
            </a:r>
            <a:endParaRPr lang="en-US" b="1" dirty="0">
              <a:solidFill>
                <a:srgbClr val="FD0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5440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21335</TotalTime>
  <Words>1023</Words>
  <Application>Microsoft Macintosh PowerPoint</Application>
  <PresentationFormat>On-screen Show (4:3)</PresentationFormat>
  <Paragraphs>186</Paragraphs>
  <Slides>35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S1report-0212</vt:lpstr>
      <vt:lpstr>Equation</vt:lpstr>
      <vt:lpstr>Detecting Gravitational Waves</vt:lpstr>
      <vt:lpstr>Gravitational waves</vt:lpstr>
      <vt:lpstr>GW landscape</vt:lpstr>
      <vt:lpstr>Primordial GWs</vt:lpstr>
      <vt:lpstr>Primordial GWs</vt:lpstr>
      <vt:lpstr>Primordial GWs</vt:lpstr>
      <vt:lpstr>GW detection with an interferometer</vt:lpstr>
      <vt:lpstr>Pulsar timing</vt:lpstr>
      <vt:lpstr>Pulsar timing results</vt:lpstr>
      <vt:lpstr>GW PTA detections are coming soon</vt:lpstr>
      <vt:lpstr>Space-based detector: (e)LISA</vt:lpstr>
      <vt:lpstr>LISA Pathfinder</vt:lpstr>
      <vt:lpstr>LISA Science</vt:lpstr>
      <vt:lpstr>PowerPoint Presentation</vt:lpstr>
      <vt:lpstr>PowerPoint Presentation</vt:lpstr>
      <vt:lpstr>PowerPoint Presentation</vt:lpstr>
      <vt:lpstr>LIGO GW Searches 2005-2010</vt:lpstr>
      <vt:lpstr>LIGO-Virgo detectors 2005-2010</vt:lpstr>
      <vt:lpstr>Some interesting results 2005-2011</vt:lpstr>
      <vt:lpstr>Some interesting results 2005-2011</vt:lpstr>
      <vt:lpstr>Some interesting results 2005-2011</vt:lpstr>
      <vt:lpstr>Exciting experimental results too</vt:lpstr>
      <vt:lpstr>The future is here! Advanced LIGO</vt:lpstr>
      <vt:lpstr>Dual recycled Fabry-Perot Michelson interferometer</vt:lpstr>
      <vt:lpstr>Advanced LIGO in Pictures</vt:lpstr>
      <vt:lpstr>Current Spectra</vt:lpstr>
      <vt:lpstr>Engineering Run </vt:lpstr>
      <vt:lpstr>PowerPoint Presentation</vt:lpstr>
      <vt:lpstr>Predictions</vt:lpstr>
      <vt:lpstr>How many coalescences to expect?  Gamma Ray Bursts</vt:lpstr>
      <vt:lpstr>PowerPoint Presentation</vt:lpstr>
      <vt:lpstr>More detectors = better localization</vt:lpstr>
      <vt:lpstr>Multi-messenger astronomy with Advanced GW Detectors</vt:lpstr>
      <vt:lpstr>GW ground-based detectors: the future (perspective session)</vt:lpstr>
      <vt:lpstr>Gravitational waves are coming!</vt:lpstr>
    </vt:vector>
  </TitlesOfParts>
  <Company>U.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432</cp:revision>
  <cp:lastPrinted>2015-06-12T03:12:33Z</cp:lastPrinted>
  <dcterms:created xsi:type="dcterms:W3CDTF">2013-07-30T09:29:41Z</dcterms:created>
  <dcterms:modified xsi:type="dcterms:W3CDTF">2015-06-12T12:51:46Z</dcterms:modified>
</cp:coreProperties>
</file>