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6" r:id="rId2"/>
    <p:sldId id="283" r:id="rId3"/>
    <p:sldId id="280" r:id="rId4"/>
    <p:sldId id="305" r:id="rId5"/>
    <p:sldId id="287" r:id="rId6"/>
    <p:sldId id="285" r:id="rId7"/>
    <p:sldId id="289" r:id="rId8"/>
    <p:sldId id="306" r:id="rId9"/>
    <p:sldId id="290" r:id="rId10"/>
    <p:sldId id="292" r:id="rId11"/>
    <p:sldId id="294" r:id="rId12"/>
    <p:sldId id="307" r:id="rId13"/>
    <p:sldId id="298" r:id="rId14"/>
    <p:sldId id="293" r:id="rId15"/>
    <p:sldId id="300" r:id="rId16"/>
    <p:sldId id="296" r:id="rId17"/>
    <p:sldId id="297" r:id="rId18"/>
    <p:sldId id="299" r:id="rId19"/>
    <p:sldId id="303" r:id="rId20"/>
    <p:sldId id="271" r:id="rId21"/>
    <p:sldId id="267" r:id="rId22"/>
    <p:sldId id="272" r:id="rId23"/>
    <p:sldId id="304" r:id="rId24"/>
    <p:sldId id="257" r:id="rId25"/>
    <p:sldId id="258" r:id="rId26"/>
    <p:sldId id="260" r:id="rId27"/>
    <p:sldId id="301" r:id="rId28"/>
    <p:sldId id="264" r:id="rId29"/>
    <p:sldId id="265" r:id="rId30"/>
    <p:sldId id="266" r:id="rId31"/>
    <p:sldId id="268" r:id="rId32"/>
    <p:sldId id="276" r:id="rId33"/>
    <p:sldId id="277" r:id="rId34"/>
    <p:sldId id="302" r:id="rId35"/>
    <p:sldId id="278" r:id="rId36"/>
    <p:sldId id="279"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39AD"/>
    <a:srgbClr val="6B2B7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23" d="100"/>
          <a:sy n="123" d="100"/>
        </p:scale>
        <p:origin x="-1112"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emf"/><Relationship Id="rId2" Type="http://schemas.openxmlformats.org/officeDocument/2006/relationships/image" Target="../media/image25.emf"/><Relationship Id="rId3"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B9AD9C-C4A4-4C4C-BE2C-B65BE1A26E78}" type="datetimeFigureOut">
              <a:rPr lang="en-US" smtClean="0"/>
              <a:t>6/2/15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151C3E-B23B-A849-8BEC-F4FD176A05DA}" type="slidenum">
              <a:rPr lang="en-US" smtClean="0"/>
              <a:t>‹#›</a:t>
            </a:fld>
            <a:endParaRPr lang="en-US"/>
          </a:p>
        </p:txBody>
      </p:sp>
    </p:spTree>
    <p:extLst>
      <p:ext uri="{BB962C8B-B14F-4D97-AF65-F5344CB8AC3E}">
        <p14:creationId xmlns:p14="http://schemas.microsoft.com/office/powerpoint/2010/main" val="23255528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C08A46-2817-FC41-A7DA-0863E85BABBA}" type="slidenum">
              <a:rPr lang="en-US" smtClean="0"/>
              <a:t>21</a:t>
            </a:fld>
            <a:endParaRPr lang="en-US"/>
          </a:p>
        </p:txBody>
      </p:sp>
    </p:spTree>
    <p:extLst>
      <p:ext uri="{BB962C8B-B14F-4D97-AF65-F5344CB8AC3E}">
        <p14:creationId xmlns:p14="http://schemas.microsoft.com/office/powerpoint/2010/main" val="1559385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C08A46-2817-FC41-A7DA-0863E85BABBA}" type="slidenum">
              <a:rPr lang="en-US" smtClean="0"/>
              <a:t>26</a:t>
            </a:fld>
            <a:endParaRPr lang="en-US"/>
          </a:p>
        </p:txBody>
      </p:sp>
    </p:spTree>
    <p:extLst>
      <p:ext uri="{BB962C8B-B14F-4D97-AF65-F5344CB8AC3E}">
        <p14:creationId xmlns:p14="http://schemas.microsoft.com/office/powerpoint/2010/main" val="1135794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41E548-59AE-8A41-BF8B-6252D3C41C6F}" type="slidenum">
              <a:rPr lang="en-US" smtClean="0"/>
              <a:pPr/>
              <a:t>27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D96C5C-E16B-B043-AD88-6A3C2E03C23C}" type="datetimeFigureOut">
              <a:rPr lang="en-US" smtClean="0"/>
              <a:t>6/2/15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3C3EB4-A8FD-004B-9052-3220D60D02A8}" type="slidenum">
              <a:rPr lang="en-US" smtClean="0"/>
              <a:t>‹#›</a:t>
            </a:fld>
            <a:endParaRPr lang="en-US"/>
          </a:p>
        </p:txBody>
      </p:sp>
    </p:spTree>
    <p:extLst>
      <p:ext uri="{BB962C8B-B14F-4D97-AF65-F5344CB8AC3E}">
        <p14:creationId xmlns:p14="http://schemas.microsoft.com/office/powerpoint/2010/main" val="4153860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D96C5C-E16B-B043-AD88-6A3C2E03C23C}" type="datetimeFigureOut">
              <a:rPr lang="en-US" smtClean="0"/>
              <a:t>6/2/15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3C3EB4-A8FD-004B-9052-3220D60D02A8}" type="slidenum">
              <a:rPr lang="en-US" smtClean="0"/>
              <a:t>‹#›</a:t>
            </a:fld>
            <a:endParaRPr lang="en-US"/>
          </a:p>
        </p:txBody>
      </p:sp>
    </p:spTree>
    <p:extLst>
      <p:ext uri="{BB962C8B-B14F-4D97-AF65-F5344CB8AC3E}">
        <p14:creationId xmlns:p14="http://schemas.microsoft.com/office/powerpoint/2010/main" val="256352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D96C5C-E16B-B043-AD88-6A3C2E03C23C}" type="datetimeFigureOut">
              <a:rPr lang="en-US" smtClean="0"/>
              <a:t>6/2/15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3C3EB4-A8FD-004B-9052-3220D60D02A8}" type="slidenum">
              <a:rPr lang="en-US" smtClean="0"/>
              <a:t>‹#›</a:t>
            </a:fld>
            <a:endParaRPr lang="en-US"/>
          </a:p>
        </p:txBody>
      </p:sp>
    </p:spTree>
    <p:extLst>
      <p:ext uri="{BB962C8B-B14F-4D97-AF65-F5344CB8AC3E}">
        <p14:creationId xmlns:p14="http://schemas.microsoft.com/office/powerpoint/2010/main" val="2126988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D96C5C-E16B-B043-AD88-6A3C2E03C23C}" type="datetimeFigureOut">
              <a:rPr lang="en-US" smtClean="0"/>
              <a:t>6/2/15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3C3EB4-A8FD-004B-9052-3220D60D02A8}" type="slidenum">
              <a:rPr lang="en-US" smtClean="0"/>
              <a:t>‹#›</a:t>
            </a:fld>
            <a:endParaRPr lang="en-US"/>
          </a:p>
        </p:txBody>
      </p:sp>
    </p:spTree>
    <p:extLst>
      <p:ext uri="{BB962C8B-B14F-4D97-AF65-F5344CB8AC3E}">
        <p14:creationId xmlns:p14="http://schemas.microsoft.com/office/powerpoint/2010/main" val="3881838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D96C5C-E16B-B043-AD88-6A3C2E03C23C}" type="datetimeFigureOut">
              <a:rPr lang="en-US" smtClean="0"/>
              <a:t>6/2/15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3C3EB4-A8FD-004B-9052-3220D60D02A8}" type="slidenum">
              <a:rPr lang="en-US" smtClean="0"/>
              <a:t>‹#›</a:t>
            </a:fld>
            <a:endParaRPr lang="en-US"/>
          </a:p>
        </p:txBody>
      </p:sp>
    </p:spTree>
    <p:extLst>
      <p:ext uri="{BB962C8B-B14F-4D97-AF65-F5344CB8AC3E}">
        <p14:creationId xmlns:p14="http://schemas.microsoft.com/office/powerpoint/2010/main" val="1246000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D96C5C-E16B-B043-AD88-6A3C2E03C23C}" type="datetimeFigureOut">
              <a:rPr lang="en-US" smtClean="0"/>
              <a:t>6/2/15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3C3EB4-A8FD-004B-9052-3220D60D02A8}" type="slidenum">
              <a:rPr lang="en-US" smtClean="0"/>
              <a:t>‹#›</a:t>
            </a:fld>
            <a:endParaRPr lang="en-US"/>
          </a:p>
        </p:txBody>
      </p:sp>
    </p:spTree>
    <p:extLst>
      <p:ext uri="{BB962C8B-B14F-4D97-AF65-F5344CB8AC3E}">
        <p14:creationId xmlns:p14="http://schemas.microsoft.com/office/powerpoint/2010/main" val="1701927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D96C5C-E16B-B043-AD88-6A3C2E03C23C}" type="datetimeFigureOut">
              <a:rPr lang="en-US" smtClean="0"/>
              <a:t>6/2/15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3C3EB4-A8FD-004B-9052-3220D60D02A8}" type="slidenum">
              <a:rPr lang="en-US" smtClean="0"/>
              <a:t>‹#›</a:t>
            </a:fld>
            <a:endParaRPr lang="en-US"/>
          </a:p>
        </p:txBody>
      </p:sp>
    </p:spTree>
    <p:extLst>
      <p:ext uri="{BB962C8B-B14F-4D97-AF65-F5344CB8AC3E}">
        <p14:creationId xmlns:p14="http://schemas.microsoft.com/office/powerpoint/2010/main" val="2876152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D96C5C-E16B-B043-AD88-6A3C2E03C23C}" type="datetimeFigureOut">
              <a:rPr lang="en-US" smtClean="0"/>
              <a:t>6/2/15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3C3EB4-A8FD-004B-9052-3220D60D02A8}" type="slidenum">
              <a:rPr lang="en-US" smtClean="0"/>
              <a:t>‹#›</a:t>
            </a:fld>
            <a:endParaRPr lang="en-US"/>
          </a:p>
        </p:txBody>
      </p:sp>
    </p:spTree>
    <p:extLst>
      <p:ext uri="{BB962C8B-B14F-4D97-AF65-F5344CB8AC3E}">
        <p14:creationId xmlns:p14="http://schemas.microsoft.com/office/powerpoint/2010/main" val="3438343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D96C5C-E16B-B043-AD88-6A3C2E03C23C}" type="datetimeFigureOut">
              <a:rPr lang="en-US" smtClean="0"/>
              <a:t>6/2/15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3C3EB4-A8FD-004B-9052-3220D60D02A8}" type="slidenum">
              <a:rPr lang="en-US" smtClean="0"/>
              <a:t>‹#›</a:t>
            </a:fld>
            <a:endParaRPr lang="en-US"/>
          </a:p>
        </p:txBody>
      </p:sp>
    </p:spTree>
    <p:extLst>
      <p:ext uri="{BB962C8B-B14F-4D97-AF65-F5344CB8AC3E}">
        <p14:creationId xmlns:p14="http://schemas.microsoft.com/office/powerpoint/2010/main" val="2551631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D96C5C-E16B-B043-AD88-6A3C2E03C23C}" type="datetimeFigureOut">
              <a:rPr lang="en-US" smtClean="0"/>
              <a:t>6/2/15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3C3EB4-A8FD-004B-9052-3220D60D02A8}" type="slidenum">
              <a:rPr lang="en-US" smtClean="0"/>
              <a:t>‹#›</a:t>
            </a:fld>
            <a:endParaRPr lang="en-US"/>
          </a:p>
        </p:txBody>
      </p:sp>
    </p:spTree>
    <p:extLst>
      <p:ext uri="{BB962C8B-B14F-4D97-AF65-F5344CB8AC3E}">
        <p14:creationId xmlns:p14="http://schemas.microsoft.com/office/powerpoint/2010/main" val="526888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D96C5C-E16B-B043-AD88-6A3C2E03C23C}" type="datetimeFigureOut">
              <a:rPr lang="en-US" smtClean="0"/>
              <a:t>6/2/15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3C3EB4-A8FD-004B-9052-3220D60D02A8}" type="slidenum">
              <a:rPr lang="en-US" smtClean="0"/>
              <a:t>‹#›</a:t>
            </a:fld>
            <a:endParaRPr lang="en-US"/>
          </a:p>
        </p:txBody>
      </p:sp>
    </p:spTree>
    <p:extLst>
      <p:ext uri="{BB962C8B-B14F-4D97-AF65-F5344CB8AC3E}">
        <p14:creationId xmlns:p14="http://schemas.microsoft.com/office/powerpoint/2010/main" val="421743497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D96C5C-E16B-B043-AD88-6A3C2E03C23C}" type="datetimeFigureOut">
              <a:rPr lang="en-US" smtClean="0"/>
              <a:t>6/2/15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3C3EB4-A8FD-004B-9052-3220D60D02A8}" type="slidenum">
              <a:rPr lang="en-US" smtClean="0"/>
              <a:t>‹#›</a:t>
            </a:fld>
            <a:endParaRPr lang="en-US"/>
          </a:p>
        </p:txBody>
      </p:sp>
    </p:spTree>
    <p:extLst>
      <p:ext uri="{BB962C8B-B14F-4D97-AF65-F5344CB8AC3E}">
        <p14:creationId xmlns:p14="http://schemas.microsoft.com/office/powerpoint/2010/main" val="2129177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hyperlink" Target="https://dcc.ligo.org/LIGO-G1500364"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14.xml.rels><?xml version="1.0" encoding="UTF-8" standalone="yes"?>
<Relationships xmlns="http://schemas.openxmlformats.org/package/2006/relationships"><Relationship Id="rId3" Type="http://schemas.openxmlformats.org/officeDocument/2006/relationships/hyperlink" Target="https://wiki.ligo.org/AIC/LowLoss" TargetMode="External"/><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hyperlink" Target="https://dcc.ligo.org/LIGO-T1400715"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 Id="rId3" Type="http://schemas.openxmlformats.org/officeDocument/2006/relationships/image" Target="../media/image1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 Id="rId3" Type="http://schemas.openxmlformats.org/officeDocument/2006/relationships/image" Target="../media/image1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13.emf"/><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osapublishing.org/oe/issue.cfm?volume=23&amp;issue=7"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hyperlink" Target="https://dcc.ligo.org/LIGO-P1500062"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7.emf"/><Relationship Id="rId5" Type="http://schemas.openxmlformats.org/officeDocument/2006/relationships/image" Target="../media/image18.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19.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27.emf"/><Relationship Id="rId5" Type="http://schemas.openxmlformats.org/officeDocument/2006/relationships/oleObject" Target="../embeddings/oleObject2.bin"/><Relationship Id="rId6" Type="http://schemas.openxmlformats.org/officeDocument/2006/relationships/image" Target="../media/image24.emf"/><Relationship Id="rId7" Type="http://schemas.openxmlformats.org/officeDocument/2006/relationships/oleObject" Target="../embeddings/oleObject3.bin"/><Relationship Id="rId8" Type="http://schemas.openxmlformats.org/officeDocument/2006/relationships/image" Target="../media/image25.emf"/><Relationship Id="rId9" Type="http://schemas.openxmlformats.org/officeDocument/2006/relationships/oleObject" Target="../embeddings/oleObject4.bin"/><Relationship Id="rId10" Type="http://schemas.openxmlformats.org/officeDocument/2006/relationships/image" Target="../media/image26.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8.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emf"/><Relationship Id="rId3"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 Id="rId3" Type="http://schemas.openxmlformats.org/officeDocument/2006/relationships/hyperlink" Target="https://dcc.ligo.org/LIGO-P1500062"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Squeezing for Advanced LIGO</a:t>
            </a:r>
            <a:endParaRPr lang="en-US" dirty="0"/>
          </a:p>
        </p:txBody>
      </p:sp>
      <p:sp>
        <p:nvSpPr>
          <p:cNvPr id="3" name="Subtitle 2"/>
          <p:cNvSpPr>
            <a:spLocks noGrp="1"/>
          </p:cNvSpPr>
          <p:nvPr>
            <p:ph type="subTitle" idx="1"/>
          </p:nvPr>
        </p:nvSpPr>
        <p:spPr/>
        <p:txBody>
          <a:bodyPr/>
          <a:lstStyle/>
          <a:p>
            <a:r>
              <a:rPr lang="en-US" dirty="0" smtClean="0"/>
              <a:t>L. Barsotti </a:t>
            </a:r>
          </a:p>
          <a:p>
            <a:r>
              <a:rPr lang="en-US" dirty="0" smtClean="0"/>
              <a:t>LIGO Laboratory </a:t>
            </a:r>
            <a:r>
              <a:rPr lang="en-US" dirty="0" smtClean="0"/>
              <a:t>– MIT</a:t>
            </a:r>
          </a:p>
          <a:p>
            <a:r>
              <a:rPr lang="en-US" b="1" dirty="0"/>
              <a:t>G1500734</a:t>
            </a:r>
          </a:p>
          <a:p>
            <a:endParaRPr lang="en-US" dirty="0"/>
          </a:p>
        </p:txBody>
      </p:sp>
      <p:sp>
        <p:nvSpPr>
          <p:cNvPr id="4" name="Rectangle 3"/>
          <p:cNvSpPr/>
          <p:nvPr/>
        </p:nvSpPr>
        <p:spPr>
          <a:xfrm>
            <a:off x="67339" y="6381859"/>
            <a:ext cx="5621312" cy="369332"/>
          </a:xfrm>
          <a:prstGeom prst="rect">
            <a:avLst/>
          </a:prstGeom>
        </p:spPr>
        <p:txBody>
          <a:bodyPr wrap="square">
            <a:spAutoFit/>
          </a:bodyPr>
          <a:lstStyle/>
          <a:p>
            <a:r>
              <a:rPr lang="en-US" dirty="0" smtClean="0"/>
              <a:t>Enhanced Interferometers Session --- May 18, 2015 </a:t>
            </a:r>
            <a:endParaRPr lang="en-US" dirty="0"/>
          </a:p>
        </p:txBody>
      </p:sp>
    </p:spTree>
    <p:extLst>
      <p:ext uri="{BB962C8B-B14F-4D97-AF65-F5344CB8AC3E}">
        <p14:creationId xmlns:p14="http://schemas.microsoft.com/office/powerpoint/2010/main" val="398678689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576" y="274638"/>
            <a:ext cx="8593224" cy="1143000"/>
          </a:xfrm>
        </p:spPr>
        <p:txBody>
          <a:bodyPr>
            <a:normAutofit fontScale="90000"/>
          </a:bodyPr>
          <a:lstStyle/>
          <a:p>
            <a:r>
              <a:rPr lang="en-US" dirty="0" smtClean="0"/>
              <a:t>A new squeezed light source (ANU/MIT)</a:t>
            </a:r>
            <a:endParaRPr lang="en-US" dirty="0"/>
          </a:p>
        </p:txBody>
      </p:sp>
      <p:pic>
        <p:nvPicPr>
          <p:cNvPr id="5" name="Picture 4" descr="IMG_4812(2)"/>
          <p:cNvPicPr>
            <a:picLocks noChangeAspect="1" noChangeArrowheads="1"/>
          </p:cNvPicPr>
          <p:nvPr/>
        </p:nvPicPr>
        <p:blipFill rotWithShape="1">
          <a:blip r:embed="rId2">
            <a:extLst>
              <a:ext uri="{28A0092B-C50C-407E-A947-70E740481C1C}">
                <a14:useLocalDpi xmlns:a14="http://schemas.microsoft.com/office/drawing/2010/main" val="0"/>
              </a:ext>
            </a:extLst>
          </a:blip>
          <a:srcRect r="11448"/>
          <a:stretch/>
        </p:blipFill>
        <p:spPr bwMode="auto">
          <a:xfrm>
            <a:off x="101393" y="2419902"/>
            <a:ext cx="5006426" cy="4234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336" y="1183502"/>
            <a:ext cx="8496248" cy="1200328"/>
          </a:xfrm>
          <a:prstGeom prst="rect">
            <a:avLst/>
          </a:prstGeom>
          <a:noFill/>
        </p:spPr>
        <p:txBody>
          <a:bodyPr wrap="square" rtlCol="0">
            <a:spAutoFit/>
          </a:bodyPr>
          <a:lstStyle/>
          <a:p>
            <a:pPr marL="800100" lvl="1" indent="-342900">
              <a:buFont typeface="Wingdings" charset="2"/>
              <a:buChar char="²"/>
            </a:pPr>
            <a:r>
              <a:rPr lang="en-US" sz="2400" b="1" dirty="0" smtClean="0"/>
              <a:t>First monolithic Optical Parametric Oscillator built at ANU</a:t>
            </a:r>
          </a:p>
          <a:p>
            <a:pPr marL="800100" lvl="1" indent="-342900">
              <a:buFont typeface="Wingdings" charset="2"/>
              <a:buChar char="²"/>
            </a:pPr>
            <a:r>
              <a:rPr lang="en-US" sz="2400" dirty="0" smtClean="0"/>
              <a:t>Same optical characteristics as OPO used in H1 Squeezing test (bow-tie, doubly resonant)</a:t>
            </a:r>
          </a:p>
        </p:txBody>
      </p:sp>
      <p:sp>
        <p:nvSpPr>
          <p:cNvPr id="3" name="TextBox 2"/>
          <p:cNvSpPr txBox="1"/>
          <p:nvPr/>
        </p:nvSpPr>
        <p:spPr>
          <a:xfrm>
            <a:off x="5149458" y="2457875"/>
            <a:ext cx="3735134" cy="415498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2400" dirty="0" smtClean="0"/>
              <a:t>More than 8 dB of squeezing measured </a:t>
            </a:r>
          </a:p>
          <a:p>
            <a:pPr algn="ctr"/>
            <a:r>
              <a:rPr lang="en-US" sz="2400" dirty="0" smtClean="0"/>
              <a:t>in-vacuum (see Georgia </a:t>
            </a:r>
            <a:r>
              <a:rPr lang="en-US" sz="2400" dirty="0" err="1" smtClean="0"/>
              <a:t>Mansell’s</a:t>
            </a:r>
            <a:r>
              <a:rPr lang="en-US" sz="2400" dirty="0" smtClean="0"/>
              <a:t> talk at the last LVC:  </a:t>
            </a:r>
            <a:r>
              <a:rPr lang="en-US" sz="2400" dirty="0" smtClean="0">
                <a:solidFill>
                  <a:srgbClr val="0000FF"/>
                </a:solidFill>
                <a:hlinkClick r:id="rId3"/>
              </a:rPr>
              <a:t>G1500364</a:t>
            </a:r>
            <a:r>
              <a:rPr lang="en-US" sz="2400" dirty="0" smtClean="0"/>
              <a:t>)</a:t>
            </a:r>
          </a:p>
          <a:p>
            <a:pPr algn="ctr"/>
            <a:r>
              <a:rPr lang="en-US" sz="2400" dirty="0" smtClean="0">
                <a:sym typeface="Wingdings"/>
              </a:rPr>
              <a:t> </a:t>
            </a:r>
            <a:r>
              <a:rPr lang="en-US" sz="2400" dirty="0" smtClean="0"/>
              <a:t>Observation that dual 	resonance condition 	shifts air/in-vacuum 	(dispersion problem: air 	refractive index change 	with wavelength)</a:t>
            </a:r>
            <a:endParaRPr lang="en-US" sz="2400" dirty="0"/>
          </a:p>
        </p:txBody>
      </p:sp>
      <p:sp>
        <p:nvSpPr>
          <p:cNvPr id="7" name="Rectangle 6"/>
          <p:cNvSpPr/>
          <p:nvPr/>
        </p:nvSpPr>
        <p:spPr>
          <a:xfrm>
            <a:off x="1551030" y="2495736"/>
            <a:ext cx="2198038" cy="461665"/>
          </a:xfrm>
          <a:prstGeom prst="rect">
            <a:avLst/>
          </a:prstGeom>
          <a:solidFill>
            <a:schemeClr val="bg1">
              <a:lumMod val="65000"/>
            </a:schemeClr>
          </a:solidFill>
        </p:spPr>
        <p:txBody>
          <a:bodyPr wrap="none">
            <a:spAutoFit/>
          </a:bodyPr>
          <a:lstStyle/>
          <a:p>
            <a:r>
              <a:rPr lang="en-US" sz="2400" dirty="0" smtClean="0">
                <a:solidFill>
                  <a:srgbClr val="FF0000"/>
                </a:solidFill>
              </a:rPr>
              <a:t>ANU OPO cavity</a:t>
            </a:r>
            <a:endParaRPr lang="en-US" sz="2400" dirty="0">
              <a:solidFill>
                <a:srgbClr val="FF0000"/>
              </a:solidFill>
            </a:endParaRPr>
          </a:p>
        </p:txBody>
      </p:sp>
    </p:spTree>
    <p:extLst>
      <p:ext uri="{BB962C8B-B14F-4D97-AF65-F5344CB8AC3E}">
        <p14:creationId xmlns:p14="http://schemas.microsoft.com/office/powerpoint/2010/main" val="109204203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576" y="274638"/>
            <a:ext cx="8593224" cy="1143000"/>
          </a:xfrm>
        </p:spPr>
        <p:txBody>
          <a:bodyPr>
            <a:normAutofit fontScale="90000"/>
          </a:bodyPr>
          <a:lstStyle/>
          <a:p>
            <a:r>
              <a:rPr lang="en-US" dirty="0" smtClean="0"/>
              <a:t>A new squeezed light source (ANU/MIT)</a:t>
            </a:r>
            <a:endParaRPr lang="en-US" dirty="0"/>
          </a:p>
        </p:txBody>
      </p:sp>
      <p:pic>
        <p:nvPicPr>
          <p:cNvPr id="9" name="Picture 8" descr="IMG_20150515_14333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861" y="2894527"/>
            <a:ext cx="4720074" cy="3416320"/>
          </a:xfrm>
          <a:prstGeom prst="rect">
            <a:avLst/>
          </a:prstGeom>
        </p:spPr>
      </p:pic>
      <p:sp>
        <p:nvSpPr>
          <p:cNvPr id="3" name="TextBox 2"/>
          <p:cNvSpPr txBox="1"/>
          <p:nvPr/>
        </p:nvSpPr>
        <p:spPr>
          <a:xfrm>
            <a:off x="547219" y="1373155"/>
            <a:ext cx="8036331" cy="1508105"/>
          </a:xfrm>
          <a:prstGeom prst="rect">
            <a:avLst/>
          </a:prstGeom>
          <a:noFill/>
        </p:spPr>
        <p:txBody>
          <a:bodyPr wrap="square" rtlCol="0">
            <a:spAutoFit/>
          </a:bodyPr>
          <a:lstStyle/>
          <a:p>
            <a:pPr marL="285750" indent="-285750">
              <a:buFont typeface="Wingdings" charset="2"/>
              <a:buChar char="²"/>
            </a:pPr>
            <a:r>
              <a:rPr lang="en-US" sz="2400" dirty="0" smtClean="0"/>
              <a:t>New OPO just built at MIT, incorporating lessons learned from first ANU prototype </a:t>
            </a:r>
            <a:r>
              <a:rPr lang="en-US" sz="2000" dirty="0" smtClean="0"/>
              <a:t>(in particular, remotely controllable translation stage for the OPO crystal to compensate dispersion problem)</a:t>
            </a:r>
          </a:p>
          <a:p>
            <a:pPr marL="285750" indent="-285750">
              <a:buFont typeface="Wingdings" charset="2"/>
              <a:buChar char="²"/>
            </a:pPr>
            <a:r>
              <a:rPr lang="en-US" sz="2400" dirty="0" smtClean="0"/>
              <a:t>Option of fiber coupling light to the OPO under investigation</a:t>
            </a:r>
          </a:p>
        </p:txBody>
      </p:sp>
      <p:sp>
        <p:nvSpPr>
          <p:cNvPr id="7" name="TextBox 6"/>
          <p:cNvSpPr txBox="1"/>
          <p:nvPr/>
        </p:nvSpPr>
        <p:spPr>
          <a:xfrm>
            <a:off x="180861" y="6402006"/>
            <a:ext cx="5625192" cy="369332"/>
          </a:xfrm>
          <a:prstGeom prst="rect">
            <a:avLst/>
          </a:prstGeom>
          <a:noFill/>
        </p:spPr>
        <p:txBody>
          <a:bodyPr wrap="square" rtlCol="0">
            <a:spAutoFit/>
          </a:bodyPr>
          <a:lstStyle/>
          <a:p>
            <a:r>
              <a:rPr lang="en-US" dirty="0" smtClean="0"/>
              <a:t>New OPO cavity @ MIT Picture Credit: Georgia </a:t>
            </a:r>
            <a:r>
              <a:rPr lang="en-US" dirty="0" err="1" smtClean="0"/>
              <a:t>Mansell</a:t>
            </a:r>
            <a:endParaRPr lang="en-US" dirty="0"/>
          </a:p>
        </p:txBody>
      </p:sp>
      <p:sp>
        <p:nvSpPr>
          <p:cNvPr id="10" name="TextBox 9"/>
          <p:cNvSpPr txBox="1"/>
          <p:nvPr/>
        </p:nvSpPr>
        <p:spPr>
          <a:xfrm>
            <a:off x="5093105" y="2894527"/>
            <a:ext cx="3883338" cy="34163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342900" indent="-342900" algn="ctr">
              <a:buFont typeface="Wingdings" charset="2"/>
              <a:buChar char="ü"/>
            </a:pPr>
            <a:r>
              <a:rPr lang="en-US" sz="2400" dirty="0" smtClean="0">
                <a:solidFill>
                  <a:schemeClr val="tx1"/>
                </a:solidFill>
              </a:rPr>
              <a:t>New control scheme and noise budget analysis in progress</a:t>
            </a:r>
            <a:endParaRPr lang="en-US" sz="2400" dirty="0">
              <a:solidFill>
                <a:schemeClr val="tx1"/>
              </a:solidFill>
            </a:endParaRPr>
          </a:p>
          <a:p>
            <a:pPr marL="342900" indent="-342900" algn="ctr">
              <a:buFont typeface="Wingdings" charset="2"/>
              <a:buChar char="ü"/>
            </a:pPr>
            <a:r>
              <a:rPr lang="en-US" sz="2400" dirty="0" smtClean="0">
                <a:solidFill>
                  <a:schemeClr val="tx1"/>
                </a:solidFill>
              </a:rPr>
              <a:t>Results from table top experiment at MIT expected by the end of the summer</a:t>
            </a:r>
          </a:p>
          <a:p>
            <a:pPr marL="342900" indent="-342900" algn="ctr">
              <a:buFont typeface="Wingdings" charset="2"/>
              <a:buChar char="ü"/>
            </a:pPr>
            <a:r>
              <a:rPr lang="en-US" sz="2400" dirty="0" smtClean="0">
                <a:solidFill>
                  <a:schemeClr val="tx1"/>
                </a:solidFill>
              </a:rPr>
              <a:t>Investigations on-going in parallel at ANU</a:t>
            </a:r>
          </a:p>
        </p:txBody>
      </p:sp>
    </p:spTree>
    <p:extLst>
      <p:ext uri="{BB962C8B-B14F-4D97-AF65-F5344CB8AC3E}">
        <p14:creationId xmlns:p14="http://schemas.microsoft.com/office/powerpoint/2010/main" val="2462384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Squeezing R&amp;D program</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solidFill>
                  <a:srgbClr val="7F7F7F"/>
                </a:solidFill>
              </a:rPr>
              <a:t>Study filter cavity performance and demonstrate frequency dependent squeezing 	in the audio-frequency region 	       </a:t>
            </a:r>
          </a:p>
          <a:p>
            <a:pPr marL="514350" indent="-514350">
              <a:buFont typeface="+mj-lt"/>
              <a:buAutoNum type="arabicPeriod"/>
            </a:pPr>
            <a:r>
              <a:rPr lang="en-US" dirty="0" smtClean="0">
                <a:solidFill>
                  <a:srgbClr val="7F7F7F"/>
                </a:solidFill>
              </a:rPr>
              <a:t>Incorporate lessons learned from GEO/LIGO    in a squeezed light source targeted for </a:t>
            </a:r>
            <a:r>
              <a:rPr lang="en-US" dirty="0" err="1" smtClean="0">
                <a:solidFill>
                  <a:srgbClr val="7F7F7F"/>
                </a:solidFill>
              </a:rPr>
              <a:t>aLIGO</a:t>
            </a:r>
            <a:endParaRPr lang="en-US" dirty="0" smtClean="0">
              <a:solidFill>
                <a:srgbClr val="7F7F7F"/>
              </a:solidFill>
            </a:endParaRPr>
          </a:p>
          <a:p>
            <a:pPr marL="514350" indent="-514350">
              <a:buFont typeface="+mj-lt"/>
              <a:buAutoNum type="arabicPeriod"/>
            </a:pPr>
            <a:r>
              <a:rPr lang="en-US" dirty="0" smtClean="0"/>
              <a:t>Couple squeezing + filter cavity in a design compatible with an early upgrade to</a:t>
            </a:r>
            <a:r>
              <a:rPr lang="en-US" dirty="0"/>
              <a:t> </a:t>
            </a:r>
            <a:r>
              <a:rPr lang="en-US" dirty="0" err="1" smtClean="0"/>
              <a:t>aLIGO</a:t>
            </a:r>
            <a:endParaRPr lang="en-US" dirty="0"/>
          </a:p>
        </p:txBody>
      </p:sp>
    </p:spTree>
    <p:extLst>
      <p:ext uri="{BB962C8B-B14F-4D97-AF65-F5344CB8AC3E}">
        <p14:creationId xmlns:p14="http://schemas.microsoft.com/office/powerpoint/2010/main" val="55496941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9774" y="2487736"/>
            <a:ext cx="4875434" cy="1143000"/>
          </a:xfrm>
        </p:spPr>
        <p:txBody>
          <a:bodyPr>
            <a:noAutofit/>
          </a:bodyPr>
          <a:lstStyle/>
          <a:p>
            <a:r>
              <a:rPr lang="en-US" sz="3200" dirty="0" smtClean="0"/>
              <a:t/>
            </a:r>
            <a:br>
              <a:rPr lang="en-US" sz="3200" dirty="0" smtClean="0"/>
            </a:br>
            <a:r>
              <a:rPr lang="en-US" sz="3200" dirty="0" smtClean="0"/>
              <a:t> </a:t>
            </a:r>
            <a:br>
              <a:rPr lang="en-US" sz="3200" dirty="0" smtClean="0"/>
            </a:br>
            <a:r>
              <a:rPr lang="en-US" sz="3200" dirty="0" smtClean="0"/>
              <a:t>Still a </a:t>
            </a:r>
            <a:br>
              <a:rPr lang="en-US" sz="3200" dirty="0" smtClean="0"/>
            </a:br>
            <a:r>
              <a:rPr lang="en-US" sz="3200" dirty="0" smtClean="0"/>
              <a:t>“Conceptual Design”</a:t>
            </a:r>
            <a:br>
              <a:rPr lang="en-US" sz="3200" dirty="0" smtClean="0"/>
            </a:br>
            <a:r>
              <a:rPr lang="en-US" sz="3200" dirty="0" smtClean="0"/>
              <a:t/>
            </a:r>
            <a:br>
              <a:rPr lang="en-US" sz="3200" dirty="0" smtClean="0"/>
            </a:br>
            <a:r>
              <a:rPr lang="en-US" sz="3200" dirty="0"/>
              <a:t/>
            </a:r>
            <a:br>
              <a:rPr lang="en-US" sz="3200" dirty="0"/>
            </a:br>
            <a:r>
              <a:rPr lang="en-US" sz="3200" dirty="0"/>
              <a:t>Basic idea for implementation in </a:t>
            </a:r>
            <a:r>
              <a:rPr lang="en-US" sz="3200" dirty="0" err="1"/>
              <a:t>aLIGO</a:t>
            </a:r>
            <a:r>
              <a:rPr lang="en-US" sz="3200" dirty="0"/>
              <a:t>,</a:t>
            </a:r>
            <a:br>
              <a:rPr lang="en-US" sz="3200" dirty="0"/>
            </a:br>
            <a:r>
              <a:rPr lang="en-US" sz="3200" dirty="0"/>
              <a:t>include the option for a filter cavity</a:t>
            </a:r>
            <a:br>
              <a:rPr lang="en-US" sz="3200" dirty="0"/>
            </a:br>
            <a:r>
              <a:rPr lang="en-US" sz="3200" dirty="0"/>
              <a:t/>
            </a:r>
            <a:br>
              <a:rPr lang="en-US" sz="3200" dirty="0"/>
            </a:br>
            <a:endParaRPr lang="en-US" sz="3200" dirty="0"/>
          </a:p>
        </p:txBody>
      </p:sp>
      <p:pic>
        <p:nvPicPr>
          <p:cNvPr id="5" name="Picture 4" descr="Sqz_aLIGO_concept.pdf"/>
          <p:cNvPicPr>
            <a:picLocks noChangeAspect="1"/>
          </p:cNvPicPr>
          <p:nvPr/>
        </p:nvPicPr>
        <p:blipFill rotWithShape="1">
          <a:blip r:embed="rId2">
            <a:extLst>
              <a:ext uri="{28A0092B-C50C-407E-A947-70E740481C1C}">
                <a14:useLocalDpi xmlns:a14="http://schemas.microsoft.com/office/drawing/2010/main" val="0"/>
              </a:ext>
            </a:extLst>
          </a:blip>
          <a:srcRect l="5337" t="4005" b="5020"/>
          <a:stretch/>
        </p:blipFill>
        <p:spPr>
          <a:xfrm>
            <a:off x="82598" y="15961"/>
            <a:ext cx="3869773" cy="6850674"/>
          </a:xfrm>
          <a:prstGeom prst="rect">
            <a:avLst/>
          </a:prstGeom>
        </p:spPr>
      </p:pic>
    </p:spTree>
    <p:extLst>
      <p:ext uri="{BB962C8B-B14F-4D97-AF65-F5344CB8AC3E}">
        <p14:creationId xmlns:p14="http://schemas.microsoft.com/office/powerpoint/2010/main" val="110808444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One of the greatest challenge: </a:t>
            </a:r>
            <a:br>
              <a:rPr lang="en-US" dirty="0" smtClean="0"/>
            </a:br>
            <a:r>
              <a:rPr lang="en-US" dirty="0" smtClean="0"/>
              <a:t>reduce optical loss</a:t>
            </a:r>
            <a:endParaRPr lang="en-US" dirty="0"/>
          </a:p>
        </p:txBody>
      </p:sp>
      <p:sp>
        <p:nvSpPr>
          <p:cNvPr id="3" name="Content Placeholder 2"/>
          <p:cNvSpPr>
            <a:spLocks noGrp="1"/>
          </p:cNvSpPr>
          <p:nvPr>
            <p:ph idx="1"/>
          </p:nvPr>
        </p:nvSpPr>
        <p:spPr>
          <a:xfrm>
            <a:off x="457199" y="1600200"/>
            <a:ext cx="8379883" cy="2147567"/>
          </a:xfrm>
        </p:spPr>
        <p:txBody>
          <a:bodyPr>
            <a:normAutofit fontScale="92500" lnSpcReduction="20000"/>
          </a:bodyPr>
          <a:lstStyle/>
          <a:p>
            <a:pPr>
              <a:buFont typeface="Wingdings" charset="2"/>
              <a:buChar char="²"/>
            </a:pPr>
            <a:r>
              <a:rPr lang="en-US" sz="2800" dirty="0" smtClean="0"/>
              <a:t>Easier said than done</a:t>
            </a:r>
          </a:p>
          <a:p>
            <a:pPr>
              <a:buFont typeface="Wingdings" charset="2"/>
              <a:buChar char="²"/>
            </a:pPr>
            <a:r>
              <a:rPr lang="en-US" sz="2800" dirty="0" smtClean="0"/>
              <a:t>On-going LSC “</a:t>
            </a:r>
            <a:r>
              <a:rPr lang="en-US" sz="2800" dirty="0"/>
              <a:t>l</a:t>
            </a:r>
            <a:r>
              <a:rPr lang="en-US" sz="2800" dirty="0" smtClean="0"/>
              <a:t>ow loss” effort </a:t>
            </a:r>
            <a:r>
              <a:rPr lang="en-US" sz="2800" dirty="0">
                <a:hlinkClick r:id="rId2"/>
              </a:rPr>
              <a:t>T1400715</a:t>
            </a:r>
            <a:endParaRPr lang="en-US" sz="2800" dirty="0"/>
          </a:p>
          <a:p>
            <a:pPr>
              <a:buFont typeface="Wingdings" charset="2"/>
              <a:buChar char="²"/>
            </a:pPr>
            <a:r>
              <a:rPr lang="en-US" sz="2800" dirty="0" smtClean="0">
                <a:hlinkClick r:id="rId3"/>
              </a:rPr>
              <a:t>https</a:t>
            </a:r>
            <a:r>
              <a:rPr lang="en-US" sz="2800" dirty="0">
                <a:hlinkClick r:id="rId3"/>
              </a:rPr>
              <a:t>://wiki.ligo.org/AIC/</a:t>
            </a:r>
            <a:r>
              <a:rPr lang="en-US" sz="2800" dirty="0" smtClean="0">
                <a:hlinkClick r:id="rId3"/>
              </a:rPr>
              <a:t>LowLoss</a:t>
            </a:r>
            <a:endParaRPr lang="en-US" sz="2800" dirty="0" smtClean="0"/>
          </a:p>
          <a:p>
            <a:pPr marL="0" indent="0">
              <a:buNone/>
            </a:pPr>
            <a:r>
              <a:rPr lang="en-US" sz="2800" dirty="0"/>
              <a:t> </a:t>
            </a:r>
            <a:r>
              <a:rPr lang="en-US" sz="2800" dirty="0" smtClean="0"/>
              <a:t>  </a:t>
            </a:r>
            <a:r>
              <a:rPr lang="en-US" sz="2600" dirty="0" smtClean="0"/>
              <a:t>(</a:t>
            </a:r>
            <a:r>
              <a:rPr lang="en-US" sz="2600" dirty="0" smtClean="0">
                <a:solidFill>
                  <a:srgbClr val="FF0000"/>
                </a:solidFill>
              </a:rPr>
              <a:t>GEO’s talk earlier, Kate/Emil’s talk tomorrow</a:t>
            </a:r>
            <a:r>
              <a:rPr lang="en-US" sz="2600" dirty="0" smtClean="0"/>
              <a:t>)</a:t>
            </a:r>
            <a:endParaRPr lang="en-US" sz="2600" dirty="0"/>
          </a:p>
          <a:p>
            <a:pPr marL="0" indent="0">
              <a:buNone/>
            </a:pPr>
            <a:r>
              <a:rPr lang="en-US" sz="2800" dirty="0"/>
              <a:t> </a:t>
            </a:r>
            <a:r>
              <a:rPr lang="en-US" sz="2800" dirty="0" smtClean="0"/>
              <a:t>  </a:t>
            </a:r>
            <a:endParaRPr lang="en-US" sz="2800" dirty="0"/>
          </a:p>
          <a:p>
            <a:pPr marL="0" indent="0">
              <a:buNone/>
            </a:pPr>
            <a:endParaRPr lang="en-US" sz="2800" dirty="0" smtClean="0"/>
          </a:p>
        </p:txBody>
      </p:sp>
      <p:pic>
        <p:nvPicPr>
          <p:cNvPr id="9" name="Picture 8"/>
          <p:cNvPicPr>
            <a:picLocks noChangeAspect="1"/>
          </p:cNvPicPr>
          <p:nvPr/>
        </p:nvPicPr>
        <p:blipFill rotWithShape="1">
          <a:blip r:embed="rId4"/>
          <a:srcRect l="7423" t="7581" r="9453" b="11684"/>
          <a:stretch/>
        </p:blipFill>
        <p:spPr>
          <a:xfrm>
            <a:off x="1280748" y="3116149"/>
            <a:ext cx="6478445" cy="2155746"/>
          </a:xfrm>
          <a:prstGeom prst="rect">
            <a:avLst/>
          </a:prstGeom>
        </p:spPr>
      </p:pic>
      <p:pic>
        <p:nvPicPr>
          <p:cNvPr id="10" name="Picture 9"/>
          <p:cNvPicPr>
            <a:picLocks noChangeAspect="1"/>
          </p:cNvPicPr>
          <p:nvPr/>
        </p:nvPicPr>
        <p:blipFill rotWithShape="1">
          <a:blip r:embed="rId5"/>
          <a:srcRect t="4966" b="5361"/>
          <a:stretch/>
        </p:blipFill>
        <p:spPr>
          <a:xfrm>
            <a:off x="2369383" y="5139832"/>
            <a:ext cx="4714750" cy="1718168"/>
          </a:xfrm>
          <a:prstGeom prst="rect">
            <a:avLst/>
          </a:prstGeom>
        </p:spPr>
      </p:pic>
    </p:spTree>
    <p:extLst>
      <p:ext uri="{BB962C8B-B14F-4D97-AF65-F5344CB8AC3E}">
        <p14:creationId xmlns:p14="http://schemas.microsoft.com/office/powerpoint/2010/main" val="52231266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Plausible Scenario </a:t>
            </a:r>
            <a:br>
              <a:rPr lang="en-US" dirty="0" smtClean="0"/>
            </a:br>
            <a:r>
              <a:rPr lang="en-US" dirty="0" smtClean="0"/>
              <a:t>for </a:t>
            </a:r>
            <a:r>
              <a:rPr lang="en-US" dirty="0"/>
              <a:t>S</a:t>
            </a:r>
            <a:r>
              <a:rPr lang="en-US" dirty="0" smtClean="0"/>
              <a:t>queezing in </a:t>
            </a:r>
            <a:r>
              <a:rPr lang="en-US" dirty="0" err="1" smtClean="0"/>
              <a:t>aLIGO</a:t>
            </a:r>
            <a:endParaRPr lang="en-US" dirty="0"/>
          </a:p>
        </p:txBody>
      </p:sp>
      <p:sp>
        <p:nvSpPr>
          <p:cNvPr id="3" name="Content Placeholder 2"/>
          <p:cNvSpPr>
            <a:spLocks noGrp="1"/>
          </p:cNvSpPr>
          <p:nvPr>
            <p:ph idx="1"/>
          </p:nvPr>
        </p:nvSpPr>
        <p:spPr/>
        <p:txBody>
          <a:bodyPr/>
          <a:lstStyle/>
          <a:p>
            <a:pPr>
              <a:buFont typeface="Wingdings" charset="2"/>
              <a:buChar char="²"/>
            </a:pPr>
            <a:r>
              <a:rPr lang="en-US" dirty="0" smtClean="0"/>
              <a:t>Modest squeezing performance with </a:t>
            </a:r>
            <a:r>
              <a:rPr lang="en-US" dirty="0" err="1" smtClean="0"/>
              <a:t>aLIGO</a:t>
            </a:r>
            <a:r>
              <a:rPr lang="en-US" dirty="0" smtClean="0"/>
              <a:t> not yet at full power </a:t>
            </a:r>
            <a:r>
              <a:rPr lang="en-US" sz="2800" dirty="0" smtClean="0"/>
              <a:t>(maybe post </a:t>
            </a:r>
            <a:r>
              <a:rPr lang="en-US" sz="2800" dirty="0"/>
              <a:t>O2 (</a:t>
            </a:r>
            <a:r>
              <a:rPr lang="en-US" sz="2800" dirty="0" smtClean="0"/>
              <a:t>2017?), maybe without filter cavity)</a:t>
            </a:r>
          </a:p>
          <a:p>
            <a:pPr>
              <a:buFont typeface="Wingdings" charset="2"/>
              <a:buChar char="²"/>
            </a:pPr>
            <a:r>
              <a:rPr lang="en-US" dirty="0" smtClean="0"/>
              <a:t>Incorporate filter cavity and low loss readout </a:t>
            </a:r>
            <a:r>
              <a:rPr lang="en-US" sz="2800" dirty="0" smtClean="0"/>
              <a:t>(maybe post O3 (2018?))</a:t>
            </a:r>
          </a:p>
          <a:p>
            <a:pPr>
              <a:buFont typeface="Wingdings" charset="2"/>
              <a:buChar char="²"/>
            </a:pPr>
            <a:endParaRPr lang="en-US" dirty="0"/>
          </a:p>
          <a:p>
            <a:pPr marL="0" indent="0">
              <a:buNone/>
            </a:pPr>
            <a:r>
              <a:rPr lang="en-US" dirty="0" smtClean="0">
                <a:sym typeface="Wingdings"/>
              </a:rPr>
              <a:t> No decision yet, detector performance &amp; 	network observing runs set the schedule</a:t>
            </a:r>
            <a:endParaRPr lang="en-US" dirty="0"/>
          </a:p>
        </p:txBody>
      </p:sp>
    </p:spTree>
    <p:extLst>
      <p:ext uri="{BB962C8B-B14F-4D97-AF65-F5344CB8AC3E}">
        <p14:creationId xmlns:p14="http://schemas.microsoft.com/office/powerpoint/2010/main" val="370570100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Quantum_TimeLine_6.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 y="1531938"/>
            <a:ext cx="9144000" cy="4889151"/>
          </a:xfrm>
          <a:prstGeom prst="rect">
            <a:avLst/>
          </a:prstGeom>
        </p:spPr>
      </p:pic>
      <p:sp>
        <p:nvSpPr>
          <p:cNvPr id="2" name="Title 1"/>
          <p:cNvSpPr>
            <a:spLocks noGrp="1"/>
          </p:cNvSpPr>
          <p:nvPr>
            <p:ph type="title"/>
          </p:nvPr>
        </p:nvSpPr>
        <p:spPr/>
        <p:txBody>
          <a:bodyPr/>
          <a:lstStyle/>
          <a:p>
            <a:r>
              <a:rPr lang="en-US" dirty="0" smtClean="0"/>
              <a:t>The Global Perspective</a:t>
            </a:r>
            <a:endParaRPr lang="en-US" dirty="0"/>
          </a:p>
        </p:txBody>
      </p:sp>
      <p:sp>
        <p:nvSpPr>
          <p:cNvPr id="4" name="Slide Number Placeholder 3"/>
          <p:cNvSpPr>
            <a:spLocks noGrp="1"/>
          </p:cNvSpPr>
          <p:nvPr>
            <p:ph type="sldNum" sz="quarter" idx="12"/>
          </p:nvPr>
        </p:nvSpPr>
        <p:spPr/>
        <p:txBody>
          <a:bodyPr/>
          <a:lstStyle/>
          <a:p>
            <a:fld id="{3C8B7254-8BB7-644C-A757-37435CCFA7BB}" type="slidenum">
              <a:rPr lang="en-US" smtClean="0"/>
              <a:pPr/>
              <a:t>16</a:t>
            </a:fld>
            <a:endParaRPr lang="en-US"/>
          </a:p>
        </p:txBody>
      </p:sp>
      <p:sp>
        <p:nvSpPr>
          <p:cNvPr id="10" name="5-Point Star 9"/>
          <p:cNvSpPr/>
          <p:nvPr/>
        </p:nvSpPr>
        <p:spPr>
          <a:xfrm>
            <a:off x="7480300" y="1112838"/>
            <a:ext cx="647700" cy="6096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7048500" y="2032000"/>
            <a:ext cx="1676400" cy="1569660"/>
          </a:xfrm>
          <a:prstGeom prst="rect">
            <a:avLst/>
          </a:prstGeom>
          <a:noFill/>
        </p:spPr>
        <p:txBody>
          <a:bodyPr wrap="square" rtlCol="0">
            <a:spAutoFit/>
          </a:bodyPr>
          <a:lstStyle/>
          <a:p>
            <a:pPr algn="ctr"/>
            <a:r>
              <a:rPr lang="en-US" sz="2400" dirty="0" smtClean="0">
                <a:solidFill>
                  <a:srgbClr val="FF0000"/>
                </a:solidFill>
              </a:rPr>
              <a:t>Possible Upgrade to Advanced LIGO</a:t>
            </a:r>
            <a:endParaRPr lang="en-US" sz="2400" dirty="0">
              <a:solidFill>
                <a:srgbClr val="FF0000"/>
              </a:solidFill>
            </a:endParaRPr>
          </a:p>
        </p:txBody>
      </p:sp>
      <p:pic>
        <p:nvPicPr>
          <p:cNvPr id="9" name="Picture 8" descr="squeezing_logo"/>
          <p:cNvPicPr>
            <a:picLocks noChangeAspect="1"/>
          </p:cNvPicPr>
          <p:nvPr/>
        </p:nvPicPr>
        <p:blipFill>
          <a:blip r:embed="rId3"/>
          <a:stretch>
            <a:fillRect/>
          </a:stretch>
        </p:blipFill>
        <p:spPr>
          <a:xfrm>
            <a:off x="0" y="40060"/>
            <a:ext cx="1527999" cy="1314080"/>
          </a:xfrm>
          <a:prstGeom prst="rect">
            <a:avLst/>
          </a:prstGeom>
          <a:ln>
            <a:noFill/>
          </a:ln>
          <a:effectLst>
            <a:softEdge rad="112500"/>
          </a:effectLst>
        </p:spPr>
      </p:pic>
    </p:spTree>
    <p:extLst>
      <p:ext uri="{BB962C8B-B14F-4D97-AF65-F5344CB8AC3E}">
        <p14:creationId xmlns:p14="http://schemas.microsoft.com/office/powerpoint/2010/main" val="107142436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Quantum_TimeLine_6.pdf"/>
          <p:cNvPicPr>
            <a:picLocks noChangeAspect="1"/>
          </p:cNvPicPr>
          <p:nvPr/>
        </p:nvPicPr>
        <p:blipFill>
          <a:blip r:embed="rId2">
            <a:alphaModFix amt="49000"/>
            <a:extLst>
              <a:ext uri="{28A0092B-C50C-407E-A947-70E740481C1C}">
                <a14:useLocalDpi xmlns:a14="http://schemas.microsoft.com/office/drawing/2010/main" val="0"/>
              </a:ext>
            </a:extLst>
          </a:blip>
          <a:stretch>
            <a:fillRect/>
          </a:stretch>
        </p:blipFill>
        <p:spPr>
          <a:xfrm>
            <a:off x="-88900" y="1531938"/>
            <a:ext cx="9144000" cy="4889151"/>
          </a:xfrm>
          <a:prstGeom prst="rect">
            <a:avLst/>
          </a:prstGeom>
        </p:spPr>
      </p:pic>
      <p:sp>
        <p:nvSpPr>
          <p:cNvPr id="2" name="Title 1"/>
          <p:cNvSpPr>
            <a:spLocks noGrp="1"/>
          </p:cNvSpPr>
          <p:nvPr>
            <p:ph type="title"/>
          </p:nvPr>
        </p:nvSpPr>
        <p:spPr/>
        <p:txBody>
          <a:bodyPr/>
          <a:lstStyle/>
          <a:p>
            <a:r>
              <a:rPr lang="en-US" dirty="0" smtClean="0"/>
              <a:t>The Global Perspective</a:t>
            </a:r>
            <a:endParaRPr lang="en-US" dirty="0"/>
          </a:p>
        </p:txBody>
      </p:sp>
      <p:sp>
        <p:nvSpPr>
          <p:cNvPr id="4" name="Slide Number Placeholder 3"/>
          <p:cNvSpPr>
            <a:spLocks noGrp="1"/>
          </p:cNvSpPr>
          <p:nvPr>
            <p:ph type="sldNum" sz="quarter" idx="12"/>
          </p:nvPr>
        </p:nvSpPr>
        <p:spPr/>
        <p:txBody>
          <a:bodyPr/>
          <a:lstStyle/>
          <a:p>
            <a:fld id="{3C8B7254-8BB7-644C-A757-37435CCFA7BB}" type="slidenum">
              <a:rPr lang="en-US" smtClean="0"/>
              <a:pPr/>
              <a:t>17</a:t>
            </a:fld>
            <a:endParaRPr lang="en-US"/>
          </a:p>
        </p:txBody>
      </p:sp>
      <p:sp>
        <p:nvSpPr>
          <p:cNvPr id="3" name="TextBox 2"/>
          <p:cNvSpPr txBox="1"/>
          <p:nvPr/>
        </p:nvSpPr>
        <p:spPr>
          <a:xfrm>
            <a:off x="154874" y="6256602"/>
            <a:ext cx="7888232" cy="369332"/>
          </a:xfrm>
          <a:prstGeom prst="rect">
            <a:avLst/>
          </a:prstGeom>
          <a:noFill/>
        </p:spPr>
        <p:txBody>
          <a:bodyPr wrap="square" rtlCol="0">
            <a:spAutoFit/>
          </a:bodyPr>
          <a:lstStyle/>
          <a:p>
            <a:endParaRPr lang="en-US" dirty="0"/>
          </a:p>
        </p:txBody>
      </p:sp>
      <p:sp>
        <p:nvSpPr>
          <p:cNvPr id="6" name="Rectangle 5"/>
          <p:cNvSpPr/>
          <p:nvPr/>
        </p:nvSpPr>
        <p:spPr>
          <a:xfrm>
            <a:off x="36410" y="2032000"/>
            <a:ext cx="9049384" cy="1754327"/>
          </a:xfrm>
          <a:prstGeom prst="rect">
            <a:avLst/>
          </a:prstGeom>
          <a:noFill/>
        </p:spPr>
        <p:txBody>
          <a:bodyPr wrap="square" lIns="91440" tIns="45720" rIns="91440" bIns="45720">
            <a:spAutoFit/>
          </a:bodyPr>
          <a:lstStyle/>
          <a:p>
            <a:pPr algn="ctr"/>
            <a:r>
              <a:rPr lang="en-US" sz="54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 made this plan almost 2 years ago…still plausible!</a:t>
            </a:r>
            <a:endParaRPr lang="en-US" sz="5400" b="1" cap="all" dirty="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3" name="Picture 12" descr="squeezing_logo"/>
          <p:cNvPicPr>
            <a:picLocks noChangeAspect="1"/>
          </p:cNvPicPr>
          <p:nvPr/>
        </p:nvPicPr>
        <p:blipFill>
          <a:blip r:embed="rId3"/>
          <a:stretch>
            <a:fillRect/>
          </a:stretch>
        </p:blipFill>
        <p:spPr>
          <a:xfrm>
            <a:off x="0" y="40060"/>
            <a:ext cx="1527999" cy="1314080"/>
          </a:xfrm>
          <a:prstGeom prst="rect">
            <a:avLst/>
          </a:prstGeom>
          <a:ln>
            <a:noFill/>
          </a:ln>
          <a:effectLst>
            <a:softEdge rad="112500"/>
          </a:effectLst>
        </p:spPr>
      </p:pic>
      <p:sp>
        <p:nvSpPr>
          <p:cNvPr id="14" name="Rectangle 13"/>
          <p:cNvSpPr/>
          <p:nvPr/>
        </p:nvSpPr>
        <p:spPr>
          <a:xfrm>
            <a:off x="94616" y="4242821"/>
            <a:ext cx="9049384" cy="2585323"/>
          </a:xfrm>
          <a:prstGeom prst="rect">
            <a:avLst/>
          </a:prstGeom>
          <a:noFill/>
          <a:ln>
            <a:noFill/>
          </a:ln>
        </p:spPr>
        <p:txBody>
          <a:bodyPr wrap="square" lIns="91440" tIns="45720" rIns="91440" bIns="45720">
            <a:spAutoFit/>
          </a:bodyPr>
          <a:lstStyle/>
          <a:p>
            <a:pPr algn="ctr"/>
            <a:r>
              <a:rPr lang="en-US" sz="54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Thanks to the hard work of all the people/institutions involved!</a:t>
            </a:r>
            <a:endParaRPr lang="en-US" sz="5400" b="1" cap="all" dirty="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298733150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Message</a:t>
            </a:r>
            <a:endParaRPr lang="en-US" dirty="0"/>
          </a:p>
        </p:txBody>
      </p:sp>
      <p:sp>
        <p:nvSpPr>
          <p:cNvPr id="3" name="Content Placeholder 2"/>
          <p:cNvSpPr>
            <a:spLocks noGrp="1"/>
          </p:cNvSpPr>
          <p:nvPr>
            <p:ph idx="1"/>
          </p:nvPr>
        </p:nvSpPr>
        <p:spPr>
          <a:xfrm>
            <a:off x="457200" y="1600200"/>
            <a:ext cx="8384544" cy="4525963"/>
          </a:xfrm>
        </p:spPr>
        <p:txBody>
          <a:bodyPr>
            <a:normAutofit fontScale="77500" lnSpcReduction="20000"/>
          </a:bodyPr>
          <a:lstStyle/>
          <a:p>
            <a:pPr>
              <a:buFont typeface="Wingdings" charset="2"/>
              <a:buChar char="²"/>
            </a:pPr>
            <a:r>
              <a:rPr lang="en-US" dirty="0" smtClean="0"/>
              <a:t>Squeezing R&amp;D progressing well:</a:t>
            </a:r>
          </a:p>
          <a:p>
            <a:pPr lvl="1">
              <a:buFont typeface="Wingdings" charset="2"/>
              <a:buChar char="²"/>
            </a:pPr>
            <a:r>
              <a:rPr lang="en-US" dirty="0" smtClean="0"/>
              <a:t>First demonstration of audio-band frequency dependent squeezing successful, no surprises </a:t>
            </a:r>
          </a:p>
          <a:p>
            <a:pPr lvl="1">
              <a:buFont typeface="Wingdings" charset="2"/>
              <a:buChar char="²"/>
            </a:pPr>
            <a:r>
              <a:rPr lang="en-US" dirty="0" smtClean="0"/>
              <a:t>ANU/MIT effort on new squeezed light source on-going </a:t>
            </a:r>
          </a:p>
          <a:p>
            <a:pPr lvl="1">
              <a:buFont typeface="Wingdings" charset="2"/>
              <a:buChar char="²"/>
            </a:pPr>
            <a:r>
              <a:rPr lang="en-US" dirty="0" smtClean="0"/>
              <a:t>LSC effort to attack loss</a:t>
            </a:r>
          </a:p>
          <a:p>
            <a:pPr>
              <a:buFont typeface="Wingdings" charset="2"/>
              <a:buChar char="²"/>
            </a:pPr>
            <a:r>
              <a:rPr lang="en-US" dirty="0" smtClean="0"/>
              <a:t>We believe this is the way to go…proposal for a full scale squeezing injection system at MIT in the near future</a:t>
            </a:r>
          </a:p>
          <a:p>
            <a:pPr>
              <a:buFont typeface="Wingdings" charset="2"/>
              <a:buChar char="²"/>
            </a:pPr>
            <a:r>
              <a:rPr lang="en-US" dirty="0" smtClean="0"/>
              <a:t>Effort will ramp up soon to converge on preliminary design for </a:t>
            </a:r>
            <a:r>
              <a:rPr lang="en-US" dirty="0" err="1" smtClean="0"/>
              <a:t>aLIGO</a:t>
            </a:r>
            <a:endParaRPr lang="en-US" dirty="0" smtClean="0"/>
          </a:p>
          <a:p>
            <a:pPr>
              <a:buFont typeface="Wingdings" charset="2"/>
              <a:buChar char="²"/>
            </a:pPr>
            <a:r>
              <a:rPr lang="en-US" dirty="0" smtClean="0"/>
              <a:t>Plan for actual implementation in </a:t>
            </a:r>
            <a:r>
              <a:rPr lang="en-US" dirty="0" err="1" smtClean="0"/>
              <a:t>aLIGO</a:t>
            </a:r>
            <a:r>
              <a:rPr lang="en-US" dirty="0"/>
              <a:t> </a:t>
            </a:r>
            <a:r>
              <a:rPr lang="en-US" dirty="0" smtClean="0"/>
              <a:t>being developed (plausible scenario: post-O2), </a:t>
            </a:r>
            <a:r>
              <a:rPr lang="en-US" dirty="0">
                <a:sym typeface="Wingdings"/>
              </a:rPr>
              <a:t>detector performance &amp; 	network observing runs set the </a:t>
            </a:r>
            <a:r>
              <a:rPr lang="en-US" dirty="0" smtClean="0">
                <a:sym typeface="Wingdings"/>
              </a:rPr>
              <a:t>schedule</a:t>
            </a:r>
            <a:endParaRPr lang="en-US" dirty="0"/>
          </a:p>
        </p:txBody>
      </p:sp>
      <p:sp>
        <p:nvSpPr>
          <p:cNvPr id="4" name="TextBox 3"/>
          <p:cNvSpPr txBox="1"/>
          <p:nvPr/>
        </p:nvSpPr>
        <p:spPr>
          <a:xfrm>
            <a:off x="-53365" y="5944522"/>
            <a:ext cx="9360126" cy="646331"/>
          </a:xfrm>
          <a:prstGeom prst="rect">
            <a:avLst/>
          </a:prstGeom>
          <a:noFill/>
        </p:spPr>
        <p:txBody>
          <a:bodyPr wrap="square" rtlCol="0">
            <a:spAutoFit/>
          </a:bodyPr>
          <a:lstStyle/>
          <a:p>
            <a:r>
              <a:rPr lang="en-US" sz="3600" b="1" dirty="0" smtClean="0">
                <a:solidFill>
                  <a:srgbClr val="9239AD"/>
                </a:solidFill>
              </a:rPr>
              <a:t>More in the Topologies &amp; Squeezing workshop..</a:t>
            </a:r>
            <a:endParaRPr lang="en-US" sz="3600" b="1" dirty="0">
              <a:solidFill>
                <a:srgbClr val="9239AD"/>
              </a:solidFill>
            </a:endParaRPr>
          </a:p>
        </p:txBody>
      </p:sp>
    </p:spTree>
    <p:extLst>
      <p:ext uri="{BB962C8B-B14F-4D97-AF65-F5344CB8AC3E}">
        <p14:creationId xmlns:p14="http://schemas.microsoft.com/office/powerpoint/2010/main" val="358543205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CCF6DC6-A8F4-6A48-ACB5-9DB2BC8D9CFA}" type="slidenum">
              <a:rPr lang="en-US" smtClean="0"/>
              <a:t>19</a:t>
            </a:fld>
            <a:endParaRPr lang="en-US"/>
          </a:p>
        </p:txBody>
      </p:sp>
      <p:sp>
        <p:nvSpPr>
          <p:cNvPr id="2" name="Title 1"/>
          <p:cNvSpPr>
            <a:spLocks noGrp="1"/>
          </p:cNvSpPr>
          <p:nvPr>
            <p:ph type="title"/>
          </p:nvPr>
        </p:nvSpPr>
        <p:spPr>
          <a:xfrm>
            <a:off x="457200" y="18418"/>
            <a:ext cx="8229600" cy="1143000"/>
          </a:xfrm>
        </p:spPr>
        <p:txBody>
          <a:bodyPr/>
          <a:lstStyle/>
          <a:p>
            <a:r>
              <a:rPr lang="en-US" dirty="0" smtClean="0"/>
              <a:t>Summary of Squeezing Options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865021659"/>
              </p:ext>
            </p:extLst>
          </p:nvPr>
        </p:nvGraphicFramePr>
        <p:xfrm>
          <a:off x="616142" y="1263021"/>
          <a:ext cx="5678739" cy="5269186"/>
        </p:xfrm>
        <a:graphic>
          <a:graphicData uri="http://schemas.openxmlformats.org/drawingml/2006/table">
            <a:tbl>
              <a:tblPr firstRow="1" bandRow="1">
                <a:tableStyleId>{3C2FFA5D-87B4-456A-9821-1D502468CF0F}</a:tableStyleId>
              </a:tblPr>
              <a:tblGrid>
                <a:gridCol w="1892913"/>
                <a:gridCol w="1892913"/>
                <a:gridCol w="1892913"/>
              </a:tblGrid>
              <a:tr h="463663">
                <a:tc>
                  <a:txBody>
                    <a:bodyPr/>
                    <a:lstStyle/>
                    <a:p>
                      <a:pPr algn="ctr"/>
                      <a:r>
                        <a:rPr lang="en-US" sz="1800" dirty="0" smtClean="0"/>
                        <a:t>Option</a:t>
                      </a:r>
                      <a:endParaRPr lang="en-US" sz="1800" dirty="0"/>
                    </a:p>
                  </a:txBody>
                  <a:tcPr/>
                </a:tc>
                <a:tc>
                  <a:txBody>
                    <a:bodyPr/>
                    <a:lstStyle/>
                    <a:p>
                      <a:pPr algn="ctr"/>
                      <a:r>
                        <a:rPr lang="en-US" sz="1800" dirty="0" smtClean="0"/>
                        <a:t>Benefit</a:t>
                      </a:r>
                      <a:r>
                        <a:rPr lang="en-US" sz="1800" baseline="0" dirty="0" smtClean="0"/>
                        <a:t> &amp; </a:t>
                      </a:r>
                      <a:r>
                        <a:rPr lang="en-US" sz="1800" dirty="0" smtClean="0"/>
                        <a:t>Cost</a:t>
                      </a:r>
                      <a:endParaRPr lang="en-US" sz="1800" dirty="0"/>
                    </a:p>
                  </a:txBody>
                  <a:tcPr/>
                </a:tc>
                <a:tc>
                  <a:txBody>
                    <a:bodyPr/>
                    <a:lstStyle/>
                    <a:p>
                      <a:pPr algn="ctr"/>
                      <a:r>
                        <a:rPr lang="en-US" sz="1800" dirty="0" smtClean="0"/>
                        <a:t>Readiness</a:t>
                      </a:r>
                      <a:endParaRPr lang="en-US" sz="1800" dirty="0"/>
                    </a:p>
                  </a:txBody>
                  <a:tcPr/>
                </a:tc>
              </a:tr>
              <a:tr h="1123587">
                <a:tc>
                  <a:txBody>
                    <a:bodyPr/>
                    <a:lstStyle/>
                    <a:p>
                      <a:pPr algn="ctr"/>
                      <a:r>
                        <a:rPr lang="en-US" dirty="0" smtClean="0"/>
                        <a:t>Frequency</a:t>
                      </a:r>
                    </a:p>
                    <a:p>
                      <a:pPr algn="ctr"/>
                      <a:r>
                        <a:rPr lang="en-US" dirty="0" smtClean="0"/>
                        <a:t>Independent</a:t>
                      </a:r>
                    </a:p>
                    <a:p>
                      <a:pPr algn="ctr"/>
                      <a:r>
                        <a:rPr lang="en-US" dirty="0" smtClean="0"/>
                        <a:t>Squeezing</a:t>
                      </a:r>
                      <a:endParaRPr lang="en-US" dirty="0"/>
                    </a:p>
                  </a:txBody>
                  <a:tcPr/>
                </a:tc>
                <a:tc>
                  <a:txBody>
                    <a:bodyPr/>
                    <a:lstStyle/>
                    <a:p>
                      <a:pPr algn="ctr"/>
                      <a:r>
                        <a:rPr lang="en-US" dirty="0" smtClean="0"/>
                        <a:t>x2 improvement at HF,</a:t>
                      </a:r>
                      <a:r>
                        <a:rPr lang="en-US" baseline="0" dirty="0" smtClean="0"/>
                        <a:t> worse low frequency</a:t>
                      </a:r>
                      <a:endParaRPr lang="en-US" dirty="0" smtClean="0"/>
                    </a:p>
                    <a:p>
                      <a:pPr algn="ctr"/>
                      <a:endParaRPr lang="en-US" dirty="0" smtClean="0"/>
                    </a:p>
                    <a:p>
                      <a:pPr algn="ctr"/>
                      <a:r>
                        <a:rPr lang="en-US" dirty="0" smtClean="0"/>
                        <a:t>$1M</a:t>
                      </a:r>
                      <a:r>
                        <a:rPr lang="en-US" baseline="0" dirty="0" smtClean="0"/>
                        <a:t> / IFO</a:t>
                      </a:r>
                      <a:endParaRPr lang="en-US" dirty="0"/>
                    </a:p>
                  </a:txBody>
                  <a:tcPr/>
                </a:tc>
                <a:tc>
                  <a:txBody>
                    <a:bodyPr/>
                    <a:lstStyle/>
                    <a:p>
                      <a:pPr algn="ctr"/>
                      <a:r>
                        <a:rPr lang="en-US" sz="1800" b="1" dirty="0" smtClean="0">
                          <a:solidFill>
                            <a:srgbClr val="008000"/>
                          </a:solidFill>
                        </a:rPr>
                        <a:t>system development </a:t>
                      </a:r>
                      <a:endParaRPr lang="en-US" b="1" dirty="0"/>
                    </a:p>
                  </a:txBody>
                  <a:tcPr/>
                </a:tc>
              </a:tr>
              <a:tr h="1605124">
                <a:tc>
                  <a:txBody>
                    <a:bodyPr/>
                    <a:lstStyle/>
                    <a:p>
                      <a:pPr algn="ctr"/>
                      <a:r>
                        <a:rPr lang="en-US" dirty="0" smtClean="0"/>
                        <a:t>Frequency Dependent Squeezing </a:t>
                      </a:r>
                    </a:p>
                    <a:p>
                      <a:pPr algn="ctr"/>
                      <a:r>
                        <a:rPr lang="en-US" dirty="0" smtClean="0"/>
                        <a:t>(short cavity)</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x2 improvement at HF,</a:t>
                      </a:r>
                      <a:r>
                        <a:rPr lang="en-US" baseline="0" dirty="0" smtClean="0"/>
                        <a:t> preserve low frequency</a:t>
                      </a:r>
                      <a:endParaRPr lang="en-US" dirty="0" smtClean="0"/>
                    </a:p>
                    <a:p>
                      <a:pPr algn="ctr"/>
                      <a:endParaRPr lang="en-US" dirty="0" smtClean="0"/>
                    </a:p>
                    <a:p>
                      <a:pPr algn="ctr"/>
                      <a:r>
                        <a:rPr lang="en-US" dirty="0" smtClean="0"/>
                        <a:t>add $500k / IFO</a:t>
                      </a:r>
                      <a:endParaRPr lang="en-US" dirty="0"/>
                    </a:p>
                  </a:txBody>
                  <a:tcPr/>
                </a:tc>
                <a:tc>
                  <a:txBody>
                    <a:bodyPr/>
                    <a:lstStyle/>
                    <a:p>
                      <a:pPr algn="ctr"/>
                      <a:r>
                        <a:rPr lang="en-US" sz="1800" b="1" dirty="0" smtClean="0">
                          <a:solidFill>
                            <a:srgbClr val="008000"/>
                          </a:solidFill>
                        </a:rPr>
                        <a:t>system development </a:t>
                      </a:r>
                      <a:endParaRPr lang="en-US" b="1" dirty="0"/>
                    </a:p>
                  </a:txBody>
                  <a:tcPr/>
                </a:tc>
              </a:tr>
              <a:tr h="160512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Frequency Dependent Squeezing </a:t>
                      </a:r>
                    </a:p>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(long cavity)</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x2 improvement at HF,</a:t>
                      </a:r>
                      <a:r>
                        <a:rPr lang="en-US" baseline="0" dirty="0" smtClean="0"/>
                        <a:t> improvement at low frequency too</a:t>
                      </a:r>
                      <a:endParaRPr lang="en-US" dirty="0" smtClean="0"/>
                    </a:p>
                    <a:p>
                      <a:pPr algn="ctr"/>
                      <a:r>
                        <a:rPr lang="en-US" dirty="0" smtClean="0"/>
                        <a:t>add $1M / IFO </a:t>
                      </a:r>
                      <a:r>
                        <a:rPr lang="en-US" baseline="0" dirty="0"/>
                        <a:t> </a:t>
                      </a:r>
                      <a:r>
                        <a:rPr lang="en-US" baseline="0" dirty="0" smtClean="0"/>
                        <a:t>(TBC)</a:t>
                      </a:r>
                      <a:endParaRPr lang="en-US" dirty="0" smtClean="0"/>
                    </a:p>
                  </a:txBody>
                  <a:tcPr/>
                </a:tc>
                <a:tc>
                  <a:txBody>
                    <a:bodyPr/>
                    <a:lstStyle/>
                    <a:p>
                      <a:pPr algn="ctr"/>
                      <a:r>
                        <a:rPr lang="en-US" sz="1800" b="1" dirty="0" smtClean="0">
                          <a:solidFill>
                            <a:schemeClr val="accent6">
                              <a:lumMod val="75000"/>
                            </a:schemeClr>
                          </a:solidFill>
                        </a:rPr>
                        <a:t>technology development </a:t>
                      </a:r>
                      <a:endParaRPr lang="en-US" b="1" dirty="0"/>
                    </a:p>
                  </a:txBody>
                  <a:tcPr/>
                </a:tc>
              </a:tr>
            </a:tbl>
          </a:graphicData>
        </a:graphic>
      </p:graphicFrame>
      <p:pic>
        <p:nvPicPr>
          <p:cNvPr id="6" name="Picture 5" descr="aLIGO_FIS.pdf"/>
          <p:cNvPicPr>
            <a:picLocks noChangeAspect="1"/>
          </p:cNvPicPr>
          <p:nvPr/>
        </p:nvPicPr>
        <p:blipFill rotWithShape="1">
          <a:blip r:embed="rId2">
            <a:extLst>
              <a:ext uri="{28A0092B-C50C-407E-A947-70E740481C1C}">
                <a14:useLocalDpi xmlns:a14="http://schemas.microsoft.com/office/drawing/2010/main" val="0"/>
              </a:ext>
            </a:extLst>
          </a:blip>
          <a:srcRect l="13255" t="7068" r="2311" b="10449"/>
          <a:stretch/>
        </p:blipFill>
        <p:spPr>
          <a:xfrm>
            <a:off x="6426279" y="1398728"/>
            <a:ext cx="2219895" cy="1751109"/>
          </a:xfrm>
          <a:prstGeom prst="rect">
            <a:avLst/>
          </a:prstGeom>
        </p:spPr>
      </p:pic>
      <p:pic>
        <p:nvPicPr>
          <p:cNvPr id="7" name="Picture 6" descr="FDS.pdf"/>
          <p:cNvPicPr>
            <a:picLocks noChangeAspect="1"/>
          </p:cNvPicPr>
          <p:nvPr/>
        </p:nvPicPr>
        <p:blipFill rotWithShape="1">
          <a:blip r:embed="rId3">
            <a:extLst>
              <a:ext uri="{28A0092B-C50C-407E-A947-70E740481C1C}">
                <a14:useLocalDpi xmlns:a14="http://schemas.microsoft.com/office/drawing/2010/main" val="0"/>
              </a:ext>
            </a:extLst>
          </a:blip>
          <a:srcRect l="13317" r="2979" b="11231"/>
          <a:stretch/>
        </p:blipFill>
        <p:spPr>
          <a:xfrm>
            <a:off x="6426280" y="3141426"/>
            <a:ext cx="2219730" cy="1740507"/>
          </a:xfrm>
          <a:prstGeom prst="rect">
            <a:avLst/>
          </a:prstGeom>
        </p:spPr>
      </p:pic>
      <p:pic>
        <p:nvPicPr>
          <p:cNvPr id="8" name="Picture 7" descr="aLIGO_FDS_longFC.pdf"/>
          <p:cNvPicPr>
            <a:picLocks noChangeAspect="1"/>
          </p:cNvPicPr>
          <p:nvPr/>
        </p:nvPicPr>
        <p:blipFill rotWithShape="1">
          <a:blip r:embed="rId4">
            <a:extLst>
              <a:ext uri="{28A0092B-C50C-407E-A947-70E740481C1C}">
                <a14:useLocalDpi xmlns:a14="http://schemas.microsoft.com/office/drawing/2010/main" val="0"/>
              </a:ext>
            </a:extLst>
          </a:blip>
          <a:srcRect l="13611" b="11283"/>
          <a:stretch/>
        </p:blipFill>
        <p:spPr>
          <a:xfrm>
            <a:off x="6426279" y="4861704"/>
            <a:ext cx="2219730" cy="1750129"/>
          </a:xfrm>
          <a:prstGeom prst="rect">
            <a:avLst/>
          </a:prstGeom>
        </p:spPr>
      </p:pic>
    </p:spTree>
    <p:extLst>
      <p:ext uri="{BB962C8B-B14F-4D97-AF65-F5344CB8AC3E}">
        <p14:creationId xmlns:p14="http://schemas.microsoft.com/office/powerpoint/2010/main" val="351338769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Lessons learned from GEO and LIGO</a:t>
            </a:r>
            <a:endParaRPr lang="en-US" dirty="0"/>
          </a:p>
        </p:txBody>
      </p:sp>
      <p:sp>
        <p:nvSpPr>
          <p:cNvPr id="3" name="Content Placeholder 2"/>
          <p:cNvSpPr>
            <a:spLocks noGrp="1"/>
          </p:cNvSpPr>
          <p:nvPr>
            <p:ph idx="1"/>
          </p:nvPr>
        </p:nvSpPr>
        <p:spPr>
          <a:xfrm>
            <a:off x="467263" y="1468881"/>
            <a:ext cx="6911450" cy="3942662"/>
          </a:xfrm>
        </p:spPr>
        <p:txBody>
          <a:bodyPr>
            <a:normAutofit lnSpcReduction="10000"/>
          </a:bodyPr>
          <a:lstStyle/>
          <a:p>
            <a:pPr>
              <a:buFont typeface="Wingdings" charset="2"/>
              <a:buChar char="²"/>
            </a:pPr>
            <a:r>
              <a:rPr lang="en-US" sz="2400" dirty="0" smtClean="0"/>
              <a:t>Losses are very unforgiving: they come in many forms, some of them are very hard to fix:</a:t>
            </a:r>
          </a:p>
          <a:p>
            <a:pPr marL="0" indent="0">
              <a:buNone/>
            </a:pPr>
            <a:r>
              <a:rPr lang="en-US" sz="2400" dirty="0"/>
              <a:t> </a:t>
            </a:r>
            <a:r>
              <a:rPr lang="en-US" sz="2400" dirty="0" smtClean="0"/>
              <a:t>     OPO cavity, Faradays, mode mismatch, OMC </a:t>
            </a:r>
            <a:r>
              <a:rPr lang="en-US" sz="2400" dirty="0"/>
              <a:t> </a:t>
            </a:r>
            <a:r>
              <a:rPr lang="en-US" sz="2400" dirty="0" smtClean="0"/>
              <a:t>	throughput, photodiode quantum efficiency, 	misalignments, …</a:t>
            </a:r>
          </a:p>
          <a:p>
            <a:pPr>
              <a:buFont typeface="Wingdings" charset="2"/>
              <a:buChar char="²"/>
            </a:pPr>
            <a:r>
              <a:rPr lang="en-US" sz="2400" dirty="0" smtClean="0"/>
              <a:t>When coupling a squeezed light source to an            interferometer, the ``usual” nasty noise couplings                    show up: lock error point, ``phase noise”                                      back scattered noise, …</a:t>
            </a:r>
          </a:p>
          <a:p>
            <a:pPr>
              <a:buFont typeface="Wingdings" charset="2"/>
              <a:buChar char="²"/>
            </a:pPr>
            <a:r>
              <a:rPr lang="en-US" sz="2400" dirty="0" smtClean="0"/>
              <a:t>You needs some cleverness in your control scheme                            </a:t>
            </a:r>
          </a:p>
        </p:txBody>
      </p:sp>
      <p:sp>
        <p:nvSpPr>
          <p:cNvPr id="4" name="Slide Number Placeholder 3"/>
          <p:cNvSpPr>
            <a:spLocks noGrp="1"/>
          </p:cNvSpPr>
          <p:nvPr>
            <p:ph type="sldNum" sz="quarter" idx="12"/>
          </p:nvPr>
        </p:nvSpPr>
        <p:spPr/>
        <p:txBody>
          <a:bodyPr/>
          <a:lstStyle/>
          <a:p>
            <a:fld id="{3C8B7254-8BB7-644C-A757-37435CCFA7BB}" type="slidenum">
              <a:rPr lang="en-US" smtClean="0"/>
              <a:pPr/>
              <a:t>2</a:t>
            </a:fld>
            <a:endParaRPr lang="en-US" dirty="0"/>
          </a:p>
        </p:txBody>
      </p:sp>
      <p:grpSp>
        <p:nvGrpSpPr>
          <p:cNvPr id="5" name="Group 4"/>
          <p:cNvGrpSpPr/>
          <p:nvPr/>
        </p:nvGrpSpPr>
        <p:grpSpPr>
          <a:xfrm>
            <a:off x="7046355" y="1387968"/>
            <a:ext cx="1865120" cy="1515533"/>
            <a:chOff x="7255934" y="5284067"/>
            <a:chExt cx="1865120" cy="1515533"/>
          </a:xfrm>
        </p:grpSpPr>
        <p:sp>
          <p:nvSpPr>
            <p:cNvPr id="6" name="Rectangle 5"/>
            <p:cNvSpPr/>
            <p:nvPr/>
          </p:nvSpPr>
          <p:spPr>
            <a:xfrm>
              <a:off x="7255934" y="5284067"/>
              <a:ext cx="1865120" cy="1515533"/>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chemeClr val="accent3">
                      <a:lumMod val="75000"/>
                    </a:schemeClr>
                  </a:solidFill>
                </a:ln>
                <a:solidFill>
                  <a:schemeClr val="tx1"/>
                </a:solidFill>
              </a:endParaRPr>
            </a:p>
          </p:txBody>
        </p:sp>
        <p:grpSp>
          <p:nvGrpSpPr>
            <p:cNvPr id="7" name="Group 12"/>
            <p:cNvGrpSpPr/>
            <p:nvPr/>
          </p:nvGrpSpPr>
          <p:grpSpPr>
            <a:xfrm>
              <a:off x="7407235" y="5338789"/>
              <a:ext cx="1582247" cy="1404605"/>
              <a:chOff x="563466" y="1539404"/>
              <a:chExt cx="2144757" cy="2142219"/>
            </a:xfrm>
          </p:grpSpPr>
          <p:grpSp>
            <p:nvGrpSpPr>
              <p:cNvPr id="8" name="Group 7"/>
              <p:cNvGrpSpPr>
                <a:grpSpLocks/>
              </p:cNvGrpSpPr>
              <p:nvPr/>
            </p:nvGrpSpPr>
            <p:grpSpPr>
              <a:xfrm>
                <a:off x="740716" y="2707214"/>
                <a:ext cx="1723965" cy="974409"/>
                <a:chOff x="2057400" y="3969031"/>
                <a:chExt cx="2819400" cy="1593569"/>
              </a:xfrm>
            </p:grpSpPr>
            <p:sp>
              <p:nvSpPr>
                <p:cNvPr id="13" name="Rectangle 12"/>
                <p:cNvSpPr/>
                <p:nvPr/>
              </p:nvSpPr>
              <p:spPr bwMode="auto">
                <a:xfrm rot="18896102">
                  <a:off x="3362003" y="3265121"/>
                  <a:ext cx="213895" cy="1621715"/>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Times New Roman" pitchFamily="16" charset="0"/>
                    <a:cs typeface="Arial Unicode MS" charset="0"/>
                  </a:endParaRPr>
                </a:p>
              </p:txBody>
            </p:sp>
            <p:cxnSp>
              <p:nvCxnSpPr>
                <p:cNvPr id="14" name="Straight Arrow Connector 13"/>
                <p:cNvCxnSpPr/>
                <p:nvPr/>
              </p:nvCxnSpPr>
              <p:spPr bwMode="auto">
                <a:xfrm>
                  <a:off x="2057400" y="4114800"/>
                  <a:ext cx="1371600" cy="0"/>
                </a:xfrm>
                <a:prstGeom prst="straightConnector1">
                  <a:avLst/>
                </a:prstGeom>
                <a:solidFill>
                  <a:srgbClr val="00B8FF"/>
                </a:solidFill>
                <a:ln w="63500" cap="flat" cmpd="sng" algn="ctr">
                  <a:solidFill>
                    <a:srgbClr val="FF0000"/>
                  </a:solidFill>
                  <a:prstDash val="solid"/>
                  <a:round/>
                  <a:headEnd type="none" w="med" len="med"/>
                  <a:tailEnd type="arrow"/>
                </a:ln>
                <a:effectLst/>
              </p:spPr>
            </p:cxnSp>
            <p:cxnSp>
              <p:nvCxnSpPr>
                <p:cNvPr id="15" name="Straight Arrow Connector 14"/>
                <p:cNvCxnSpPr/>
                <p:nvPr/>
              </p:nvCxnSpPr>
              <p:spPr bwMode="auto">
                <a:xfrm>
                  <a:off x="3352800" y="4114800"/>
                  <a:ext cx="0" cy="1447800"/>
                </a:xfrm>
                <a:prstGeom prst="straightConnector1">
                  <a:avLst/>
                </a:prstGeom>
                <a:solidFill>
                  <a:srgbClr val="00B8FF"/>
                </a:solidFill>
                <a:ln w="12700" cap="flat" cmpd="sng" algn="ctr">
                  <a:solidFill>
                    <a:srgbClr val="FF0000"/>
                  </a:solidFill>
                  <a:prstDash val="solid"/>
                  <a:round/>
                  <a:headEnd type="none" w="med" len="med"/>
                  <a:tailEnd type="arrow"/>
                </a:ln>
                <a:effectLst/>
              </p:spPr>
            </p:cxnSp>
            <p:cxnSp>
              <p:nvCxnSpPr>
                <p:cNvPr id="16" name="Straight Arrow Connector 15"/>
                <p:cNvCxnSpPr/>
                <p:nvPr/>
              </p:nvCxnSpPr>
              <p:spPr bwMode="auto">
                <a:xfrm>
                  <a:off x="3505200" y="4114800"/>
                  <a:ext cx="1371600" cy="0"/>
                </a:xfrm>
                <a:prstGeom prst="straightConnector1">
                  <a:avLst/>
                </a:prstGeom>
                <a:solidFill>
                  <a:srgbClr val="00B8FF"/>
                </a:solidFill>
                <a:ln w="63500" cap="flat" cmpd="sng" algn="ctr">
                  <a:solidFill>
                    <a:srgbClr val="FF0000"/>
                  </a:solidFill>
                  <a:prstDash val="solid"/>
                  <a:round/>
                  <a:headEnd type="none" w="med" len="med"/>
                  <a:tailEnd type="arrow"/>
                </a:ln>
                <a:effectLst/>
              </p:spPr>
            </p:cxnSp>
          </p:grpSp>
          <p:cxnSp>
            <p:nvCxnSpPr>
              <p:cNvPr id="9" name="Straight Arrow Connector 8"/>
              <p:cNvCxnSpPr>
                <a:cxnSpLocks/>
              </p:cNvCxnSpPr>
              <p:nvPr/>
            </p:nvCxnSpPr>
            <p:spPr bwMode="auto">
              <a:xfrm>
                <a:off x="1532811" y="1899428"/>
                <a:ext cx="0" cy="838685"/>
              </a:xfrm>
              <a:prstGeom prst="straightConnector1">
                <a:avLst/>
              </a:prstGeom>
              <a:solidFill>
                <a:srgbClr val="00B8FF"/>
              </a:solidFill>
              <a:ln w="25400" cap="flat" cmpd="sng" algn="ctr">
                <a:solidFill>
                  <a:srgbClr val="FF0000"/>
                </a:solidFill>
                <a:prstDash val="dash"/>
                <a:round/>
                <a:headEnd type="none" w="med" len="med"/>
                <a:tailEnd type="arrow"/>
              </a:ln>
              <a:effectLst/>
            </p:spPr>
          </p:cxnSp>
          <p:sp>
            <p:nvSpPr>
              <p:cNvPr id="10" name="Oval 11"/>
              <p:cNvSpPr>
                <a:spLocks noChangeArrowheads="1"/>
              </p:cNvSpPr>
              <p:nvPr/>
            </p:nvSpPr>
            <p:spPr bwMode="auto">
              <a:xfrm>
                <a:off x="1393030" y="1539404"/>
                <a:ext cx="279562" cy="279562"/>
              </a:xfrm>
              <a:prstGeom prst="ellipse">
                <a:avLst/>
              </a:prstGeom>
              <a:solidFill>
                <a:schemeClr val="bg1"/>
              </a:solidFill>
              <a:ln w="12600">
                <a:solidFill>
                  <a:srgbClr val="000000"/>
                </a:solidFill>
                <a:miter lim="800000"/>
                <a:headEnd/>
                <a:tailEnd/>
              </a:ln>
            </p:spPr>
            <p:txBody>
              <a:bodyPr wrap="none" anchor="ctr"/>
              <a:lstStyle/>
              <a:p>
                <a:endParaRPr lang="en-US"/>
              </a:p>
            </p:txBody>
          </p:sp>
          <p:sp>
            <p:nvSpPr>
              <p:cNvPr id="11" name="Oval 11"/>
              <p:cNvSpPr>
                <a:spLocks noChangeArrowheads="1"/>
              </p:cNvSpPr>
              <p:nvPr/>
            </p:nvSpPr>
            <p:spPr bwMode="auto">
              <a:xfrm flipH="1">
                <a:off x="563466" y="2530031"/>
                <a:ext cx="91436" cy="498779"/>
              </a:xfrm>
              <a:prstGeom prst="ellipse">
                <a:avLst/>
              </a:prstGeom>
              <a:solidFill>
                <a:schemeClr val="bg1"/>
              </a:solidFill>
              <a:ln w="12600">
                <a:solidFill>
                  <a:srgbClr val="000000"/>
                </a:solidFill>
                <a:miter lim="800000"/>
                <a:headEnd/>
                <a:tailEnd/>
              </a:ln>
            </p:spPr>
            <p:txBody>
              <a:bodyPr wrap="none" anchor="ctr"/>
              <a:lstStyle/>
              <a:p>
                <a:endParaRPr lang="en-US"/>
              </a:p>
            </p:txBody>
          </p:sp>
          <p:sp>
            <p:nvSpPr>
              <p:cNvPr id="12" name="Oval 11"/>
              <p:cNvSpPr>
                <a:spLocks noChangeArrowheads="1"/>
              </p:cNvSpPr>
              <p:nvPr/>
            </p:nvSpPr>
            <p:spPr bwMode="auto">
              <a:xfrm>
                <a:off x="2475255" y="2504630"/>
                <a:ext cx="232968" cy="498779"/>
              </a:xfrm>
              <a:prstGeom prst="ellipse">
                <a:avLst/>
              </a:prstGeom>
              <a:solidFill>
                <a:schemeClr val="bg1"/>
              </a:solidFill>
              <a:ln w="12600">
                <a:solidFill>
                  <a:schemeClr val="tx1"/>
                </a:solidFill>
                <a:miter lim="800000"/>
                <a:headEnd/>
                <a:tailEnd/>
              </a:ln>
            </p:spPr>
            <p:txBody>
              <a:bodyPr wrap="none" anchor="ctr"/>
              <a:lstStyle/>
              <a:p>
                <a:endParaRPr lang="en-US"/>
              </a:p>
            </p:txBody>
          </p:sp>
        </p:grpSp>
      </p:grpSp>
      <p:grpSp>
        <p:nvGrpSpPr>
          <p:cNvPr id="17" name="Group 16"/>
          <p:cNvGrpSpPr/>
          <p:nvPr/>
        </p:nvGrpSpPr>
        <p:grpSpPr>
          <a:xfrm>
            <a:off x="7310810" y="3328299"/>
            <a:ext cx="1522696" cy="1854201"/>
            <a:chOff x="6553200" y="4843518"/>
            <a:chExt cx="1522696" cy="1854201"/>
          </a:xfrm>
        </p:grpSpPr>
        <p:sp>
          <p:nvSpPr>
            <p:cNvPr id="18" name="Rounded Rectangle 17"/>
            <p:cNvSpPr/>
            <p:nvPr/>
          </p:nvSpPr>
          <p:spPr>
            <a:xfrm>
              <a:off x="6553200" y="4843518"/>
              <a:ext cx="1522696" cy="1854201"/>
            </a:xfrm>
            <a:prstGeom prst="roundRect">
              <a:avLst/>
            </a:prstGeom>
            <a:solidFill>
              <a:schemeClr val="tx1"/>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p:nvPr/>
          </p:nvCxnSpPr>
          <p:spPr>
            <a:xfrm rot="16200000" flipH="1">
              <a:off x="6237965" y="5840023"/>
              <a:ext cx="1706576" cy="8815"/>
            </a:xfrm>
            <a:prstGeom prst="line">
              <a:avLst/>
            </a:prstGeom>
            <a:ln>
              <a:headEnd type="triangle"/>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0800000">
              <a:off x="6778361" y="6364730"/>
              <a:ext cx="1154619" cy="10411"/>
            </a:xfrm>
            <a:prstGeom prst="line">
              <a:avLst/>
            </a:prstGeom>
            <a:ln>
              <a:headEnd type="triangle"/>
              <a:tailEnd type="none"/>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7053483" y="5581361"/>
              <a:ext cx="1022413" cy="830997"/>
            </a:xfrm>
            <a:prstGeom prst="rect">
              <a:avLst/>
            </a:prstGeom>
            <a:noFill/>
          </p:spPr>
          <p:txBody>
            <a:bodyPr wrap="square" rtlCol="0">
              <a:spAutoFit/>
            </a:bodyPr>
            <a:lstStyle/>
            <a:p>
              <a:pPr algn="ctr"/>
              <a:r>
                <a:rPr lang="en-US" sz="2400" dirty="0" smtClean="0">
                  <a:solidFill>
                    <a:schemeClr val="bg1"/>
                  </a:solidFill>
                </a:rPr>
                <a:t>GW</a:t>
              </a:r>
            </a:p>
            <a:p>
              <a:pPr algn="ctr"/>
              <a:r>
                <a:rPr lang="en-US" sz="2400" dirty="0" smtClean="0">
                  <a:solidFill>
                    <a:schemeClr val="bg1"/>
                  </a:solidFill>
                </a:rPr>
                <a:t>Signal</a:t>
              </a:r>
              <a:endParaRPr lang="en-US" sz="2400" dirty="0">
                <a:solidFill>
                  <a:schemeClr val="bg1"/>
                </a:solidFill>
              </a:endParaRPr>
            </a:p>
          </p:txBody>
        </p:sp>
        <p:sp>
          <p:nvSpPr>
            <p:cNvPr id="22" name="Oval 21"/>
            <p:cNvSpPr/>
            <p:nvPr/>
          </p:nvSpPr>
          <p:spPr>
            <a:xfrm>
              <a:off x="6692053" y="5455379"/>
              <a:ext cx="804962" cy="226564"/>
            </a:xfrm>
            <a:prstGeom prst="ellipse">
              <a:avLst/>
            </a:prstGeom>
            <a:solidFill>
              <a:srgbClr val="3366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rot="20192055">
              <a:off x="6679613" y="5453276"/>
              <a:ext cx="804962" cy="22656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rot="16200000" flipV="1">
              <a:off x="6679911" y="5960795"/>
              <a:ext cx="822076" cy="8205"/>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a:off x="719069" y="5315739"/>
            <a:ext cx="8478021" cy="1510573"/>
            <a:chOff x="729479" y="5378205"/>
            <a:chExt cx="8478021" cy="1510573"/>
          </a:xfrm>
        </p:grpSpPr>
        <p:sp>
          <p:nvSpPr>
            <p:cNvPr id="25" name="Rectangle 24"/>
            <p:cNvSpPr/>
            <p:nvPr/>
          </p:nvSpPr>
          <p:spPr>
            <a:xfrm>
              <a:off x="792977" y="5916338"/>
              <a:ext cx="7360060" cy="400110"/>
            </a:xfrm>
            <a:prstGeom prst="rect">
              <a:avLst/>
            </a:prstGeom>
            <a:noFill/>
          </p:spPr>
          <p:txBody>
            <a:bodyPr wrap="square">
              <a:spAutoFit/>
            </a:bodyPr>
            <a:lstStyle/>
            <a:p>
              <a:r>
                <a:rPr lang="en-US" sz="2000" b="1" dirty="0" smtClean="0">
                  <a:solidFill>
                    <a:srgbClr val="0000FF"/>
                  </a:solidFill>
                </a:rPr>
                <a:t>Chua </a:t>
              </a:r>
              <a:r>
                <a:rPr lang="en-US" sz="2000" b="1" dirty="0">
                  <a:solidFill>
                    <a:srgbClr val="0000FF"/>
                  </a:solidFill>
                </a:rPr>
                <a:t>et </a:t>
              </a:r>
              <a:r>
                <a:rPr lang="en-US" sz="2000" b="1" dirty="0" smtClean="0">
                  <a:solidFill>
                    <a:srgbClr val="0000FF"/>
                  </a:solidFill>
                </a:rPr>
                <a:t>al., Class</a:t>
              </a:r>
              <a:r>
                <a:rPr lang="en-US" sz="2000" b="1" dirty="0">
                  <a:solidFill>
                    <a:srgbClr val="0000FF"/>
                  </a:solidFill>
                </a:rPr>
                <a:t>. Quantum </a:t>
              </a:r>
              <a:r>
                <a:rPr lang="en-US" sz="2000" b="1" dirty="0" err="1">
                  <a:solidFill>
                    <a:srgbClr val="0000FF"/>
                  </a:solidFill>
                </a:rPr>
                <a:t>Grav</a:t>
              </a:r>
              <a:r>
                <a:rPr lang="en-US" sz="2000" b="1" dirty="0">
                  <a:solidFill>
                    <a:srgbClr val="0000FF"/>
                  </a:solidFill>
                </a:rPr>
                <a:t>. 31 </a:t>
              </a:r>
              <a:r>
                <a:rPr lang="en-US" sz="2000" b="1" dirty="0" smtClean="0">
                  <a:solidFill>
                    <a:srgbClr val="0000FF"/>
                  </a:solidFill>
                </a:rPr>
                <a:t>035017 (2014)</a:t>
              </a:r>
            </a:p>
          </p:txBody>
        </p:sp>
        <p:sp>
          <p:nvSpPr>
            <p:cNvPr id="26" name="Rectangle 25"/>
            <p:cNvSpPr/>
            <p:nvPr/>
          </p:nvSpPr>
          <p:spPr>
            <a:xfrm>
              <a:off x="793950" y="5378205"/>
              <a:ext cx="8413550" cy="400110"/>
            </a:xfrm>
            <a:prstGeom prst="rect">
              <a:avLst/>
            </a:prstGeom>
            <a:noFill/>
          </p:spPr>
          <p:txBody>
            <a:bodyPr wrap="square">
              <a:spAutoFit/>
            </a:bodyPr>
            <a:lstStyle/>
            <a:p>
              <a:r>
                <a:rPr lang="en-US" sz="2000" b="1" dirty="0" smtClean="0">
                  <a:solidFill>
                    <a:srgbClr val="0000FF"/>
                  </a:solidFill>
                </a:rPr>
                <a:t>Dwyer et al., Optics </a:t>
              </a:r>
              <a:r>
                <a:rPr lang="en-US" sz="2000" b="1" dirty="0">
                  <a:solidFill>
                    <a:srgbClr val="0000FF"/>
                  </a:solidFill>
                </a:rPr>
                <a:t>Express, Vol. 21, Issue 16, pp. 19047-19060 (2013)</a:t>
              </a:r>
            </a:p>
          </p:txBody>
        </p:sp>
        <p:sp>
          <p:nvSpPr>
            <p:cNvPr id="27" name="Rectangle 26"/>
            <p:cNvSpPr/>
            <p:nvPr/>
          </p:nvSpPr>
          <p:spPr>
            <a:xfrm>
              <a:off x="729479" y="5666043"/>
              <a:ext cx="6268221" cy="400110"/>
            </a:xfrm>
            <a:prstGeom prst="rect">
              <a:avLst/>
            </a:prstGeom>
            <a:noFill/>
          </p:spPr>
          <p:txBody>
            <a:bodyPr wrap="square">
              <a:spAutoFit/>
            </a:bodyPr>
            <a:lstStyle/>
            <a:p>
              <a:r>
                <a:rPr lang="hu-HU" sz="2000" b="1" dirty="0" smtClean="0">
                  <a:solidFill>
                    <a:srgbClr val="0000FF"/>
                  </a:solidFill>
                </a:rPr>
                <a:t> Grote et al., Phys</a:t>
              </a:r>
              <a:r>
                <a:rPr lang="hu-HU" sz="2000" b="1" dirty="0">
                  <a:solidFill>
                    <a:srgbClr val="0000FF"/>
                  </a:solidFill>
                </a:rPr>
                <a:t>. Rev. Lett. 110, </a:t>
              </a:r>
              <a:r>
                <a:rPr lang="hu-HU" sz="2000" b="1" dirty="0" smtClean="0">
                  <a:solidFill>
                    <a:srgbClr val="0000FF"/>
                  </a:solidFill>
                </a:rPr>
                <a:t>181101 (2013)</a:t>
              </a:r>
              <a:endParaRPr lang="en-US" sz="2000" b="1" dirty="0">
                <a:solidFill>
                  <a:srgbClr val="0000FF"/>
                </a:solidFill>
              </a:endParaRPr>
            </a:p>
          </p:txBody>
        </p:sp>
        <p:sp>
          <p:nvSpPr>
            <p:cNvPr id="28" name="Rectangle 27"/>
            <p:cNvSpPr/>
            <p:nvPr/>
          </p:nvSpPr>
          <p:spPr>
            <a:xfrm>
              <a:off x="793950" y="6488668"/>
              <a:ext cx="4284722" cy="400110"/>
            </a:xfrm>
            <a:prstGeom prst="rect">
              <a:avLst/>
            </a:prstGeom>
          </p:spPr>
          <p:txBody>
            <a:bodyPr wrap="none">
              <a:spAutoFit/>
            </a:bodyPr>
            <a:lstStyle/>
            <a:p>
              <a:r>
                <a:rPr lang="en-US" sz="2000" b="1" dirty="0" smtClean="0">
                  <a:solidFill>
                    <a:srgbClr val="0000FF"/>
                  </a:solidFill>
                </a:rPr>
                <a:t>Schreiber et al., LIGO</a:t>
              </a:r>
              <a:r>
                <a:rPr lang="en-US" sz="2000" b="1" dirty="0">
                  <a:solidFill>
                    <a:srgbClr val="0000FF"/>
                  </a:solidFill>
                </a:rPr>
                <a:t>-</a:t>
              </a:r>
              <a:r>
                <a:rPr lang="en-US" sz="2000" b="1" dirty="0" smtClean="0">
                  <a:solidFill>
                    <a:srgbClr val="0000FF"/>
                  </a:solidFill>
                </a:rPr>
                <a:t>P1500056 (2015)</a:t>
              </a:r>
              <a:endParaRPr lang="en-US" sz="2000" b="1" dirty="0">
                <a:solidFill>
                  <a:srgbClr val="0000FF"/>
                </a:solidFill>
              </a:endParaRPr>
            </a:p>
          </p:txBody>
        </p:sp>
        <p:sp>
          <p:nvSpPr>
            <p:cNvPr id="29" name="Rectangle 28"/>
            <p:cNvSpPr/>
            <p:nvPr/>
          </p:nvSpPr>
          <p:spPr>
            <a:xfrm>
              <a:off x="799177" y="6200076"/>
              <a:ext cx="7353860" cy="400110"/>
            </a:xfrm>
            <a:prstGeom prst="rect">
              <a:avLst/>
            </a:prstGeom>
          </p:spPr>
          <p:txBody>
            <a:bodyPr wrap="square">
              <a:spAutoFit/>
            </a:bodyPr>
            <a:lstStyle/>
            <a:p>
              <a:r>
                <a:rPr lang="en-US" sz="2000" b="1" dirty="0">
                  <a:solidFill>
                    <a:srgbClr val="0000FF"/>
                  </a:solidFill>
                </a:rPr>
                <a:t>Dooley et al., Optics Express</a:t>
              </a:r>
              <a:r>
                <a:rPr lang="en-US" sz="2000" dirty="0">
                  <a:solidFill>
                    <a:srgbClr val="0000FF"/>
                  </a:solidFill>
                </a:rPr>
                <a:t> </a:t>
              </a:r>
              <a:r>
                <a:rPr lang="en-US" sz="2000" b="1" dirty="0">
                  <a:solidFill>
                    <a:srgbClr val="0000FF"/>
                  </a:solidFill>
                </a:rPr>
                <a:t>Vol. 23, </a:t>
              </a:r>
              <a:r>
                <a:rPr lang="en-US" sz="2000" b="1" dirty="0">
                  <a:solidFill>
                    <a:srgbClr val="0000FF"/>
                  </a:solidFill>
                  <a:hlinkClick r:id="rId2"/>
                </a:rPr>
                <a:t>Issue 7</a:t>
              </a:r>
              <a:r>
                <a:rPr lang="en-US" sz="2000" b="1" dirty="0">
                  <a:solidFill>
                    <a:srgbClr val="0000FF"/>
                  </a:solidFill>
                </a:rPr>
                <a:t>, pp. 8235-8245 (2015)</a:t>
              </a:r>
            </a:p>
          </p:txBody>
        </p:sp>
      </p:grpSp>
    </p:spTree>
    <p:extLst>
      <p:ext uri="{BB962C8B-B14F-4D97-AF65-F5344CB8AC3E}">
        <p14:creationId xmlns:p14="http://schemas.microsoft.com/office/powerpoint/2010/main" val="235239304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Extra Slides</a:t>
            </a:r>
            <a:endParaRPr lang="en-US" dirty="0"/>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8CCF6DC6-A8F4-6A48-ACB5-9DB2BC8D9CFA}" type="slidenum">
              <a:rPr lang="en-US" smtClean="0"/>
              <a:t>20</a:t>
            </a:fld>
            <a:endParaRPr lang="en-US"/>
          </a:p>
        </p:txBody>
      </p:sp>
    </p:spTree>
    <p:extLst>
      <p:ext uri="{BB962C8B-B14F-4D97-AF65-F5344CB8AC3E}">
        <p14:creationId xmlns:p14="http://schemas.microsoft.com/office/powerpoint/2010/main" val="334295718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568" y="6015"/>
            <a:ext cx="8686800" cy="1143000"/>
          </a:xfrm>
        </p:spPr>
        <p:txBody>
          <a:bodyPr>
            <a:noAutofit/>
          </a:bodyPr>
          <a:lstStyle/>
          <a:p>
            <a:r>
              <a:rPr lang="en-US" sz="3600" dirty="0" smtClean="0"/>
              <a:t>Readiness level / cost for Squeezing</a:t>
            </a:r>
            <a:endParaRPr lang="en-US" sz="3600" dirty="0"/>
          </a:p>
        </p:txBody>
      </p:sp>
      <p:sp>
        <p:nvSpPr>
          <p:cNvPr id="4" name="Slide Number Placeholder 3"/>
          <p:cNvSpPr>
            <a:spLocks noGrp="1"/>
          </p:cNvSpPr>
          <p:nvPr>
            <p:ph type="sldNum" sz="quarter" idx="12"/>
          </p:nvPr>
        </p:nvSpPr>
        <p:spPr/>
        <p:txBody>
          <a:bodyPr/>
          <a:lstStyle/>
          <a:p>
            <a:fld id="{8CCF6DC6-A8F4-6A48-ACB5-9DB2BC8D9CFA}" type="slidenum">
              <a:rPr lang="en-US" smtClean="0"/>
              <a:t>21</a:t>
            </a:fld>
            <a:endParaRPr lang="en-US" dirty="0"/>
          </a:p>
        </p:txBody>
      </p:sp>
      <p:sp>
        <p:nvSpPr>
          <p:cNvPr id="6" name="Content Placeholder 2"/>
          <p:cNvSpPr txBox="1">
            <a:spLocks/>
          </p:cNvSpPr>
          <p:nvPr/>
        </p:nvSpPr>
        <p:spPr>
          <a:xfrm>
            <a:off x="0" y="1006238"/>
            <a:ext cx="8686800" cy="208021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charset="2"/>
              <a:buChar char="²"/>
            </a:pPr>
            <a:r>
              <a:rPr lang="en-US" sz="1600" b="1" dirty="0" smtClean="0"/>
              <a:t>Frequency independent </a:t>
            </a:r>
          </a:p>
          <a:p>
            <a:pPr lvl="1">
              <a:buFont typeface="Wingdings" charset="2"/>
              <a:buChar char="ü"/>
            </a:pPr>
            <a:r>
              <a:rPr lang="en-US" sz="1800" dirty="0" smtClean="0"/>
              <a:t>Already applied in large scale interferometers</a:t>
            </a:r>
          </a:p>
          <a:p>
            <a:pPr marL="457200" lvl="1" indent="0">
              <a:buNone/>
            </a:pPr>
            <a:r>
              <a:rPr lang="en-US" sz="1800" dirty="0"/>
              <a:t> </a:t>
            </a:r>
            <a:r>
              <a:rPr lang="en-US" sz="1800" dirty="0" smtClean="0">
                <a:solidFill>
                  <a:srgbClr val="0000FF"/>
                </a:solidFill>
              </a:rPr>
              <a:t>     </a:t>
            </a:r>
            <a:r>
              <a:rPr lang="fr-FR" sz="1800" dirty="0" smtClean="0">
                <a:solidFill>
                  <a:srgbClr val="0000FF"/>
                </a:solidFill>
                <a:cs typeface="Helvetica" pitchFamily="34" charset="0"/>
              </a:rPr>
              <a:t>Nature </a:t>
            </a:r>
            <a:r>
              <a:rPr lang="fr-FR" sz="1800" dirty="0" err="1" smtClean="0">
                <a:solidFill>
                  <a:srgbClr val="0000FF"/>
                </a:solidFill>
                <a:cs typeface="Helvetica" pitchFamily="34" charset="0"/>
              </a:rPr>
              <a:t>Physics</a:t>
            </a:r>
            <a:r>
              <a:rPr lang="fr-FR" sz="1800" dirty="0" smtClean="0">
                <a:solidFill>
                  <a:srgbClr val="0000FF"/>
                </a:solidFill>
                <a:cs typeface="Helvetica" pitchFamily="34" charset="0"/>
              </a:rPr>
              <a:t> 7, 962 (2011), Nature </a:t>
            </a:r>
            <a:r>
              <a:rPr lang="fr-FR" sz="1800" dirty="0" err="1" smtClean="0">
                <a:solidFill>
                  <a:srgbClr val="0000FF"/>
                </a:solidFill>
                <a:cs typeface="Helvetica" pitchFamily="34" charset="0"/>
              </a:rPr>
              <a:t>Photonics</a:t>
            </a:r>
            <a:r>
              <a:rPr lang="fr-FR" sz="1800" dirty="0" smtClean="0">
                <a:solidFill>
                  <a:srgbClr val="0000FF"/>
                </a:solidFill>
                <a:cs typeface="Helvetica" pitchFamily="34" charset="0"/>
              </a:rPr>
              <a:t> </a:t>
            </a:r>
            <a:r>
              <a:rPr lang="fr-FR" sz="1800" dirty="0" smtClean="0">
                <a:solidFill>
                  <a:srgbClr val="0000FF"/>
                </a:solidFill>
              </a:rPr>
              <a:t>7, 613–619 (2013)</a:t>
            </a:r>
            <a:endParaRPr lang="en-US" sz="1800" dirty="0" smtClean="0">
              <a:solidFill>
                <a:srgbClr val="0000FF"/>
              </a:solidFill>
            </a:endParaRPr>
          </a:p>
          <a:p>
            <a:pPr lvl="1">
              <a:buFont typeface="Wingdings" charset="2"/>
              <a:buChar char="ü"/>
            </a:pPr>
            <a:r>
              <a:rPr lang="en-US" sz="1800" dirty="0" smtClean="0">
                <a:solidFill>
                  <a:srgbClr val="000000"/>
                </a:solidFill>
              </a:rPr>
              <a:t>Mature technology:</a:t>
            </a:r>
            <a:r>
              <a:rPr lang="en-US" sz="1800" dirty="0" smtClean="0">
                <a:solidFill>
                  <a:srgbClr val="008000"/>
                </a:solidFill>
              </a:rPr>
              <a:t> system development </a:t>
            </a:r>
            <a:r>
              <a:rPr lang="en-US" sz="1800" dirty="0" smtClean="0"/>
              <a:t>phase</a:t>
            </a:r>
          </a:p>
          <a:p>
            <a:pPr lvl="1">
              <a:buFont typeface="Wingdings" charset="2"/>
              <a:buChar char="ü"/>
            </a:pPr>
            <a:r>
              <a:rPr lang="en-US" sz="1800" dirty="0" smtClean="0"/>
              <a:t>High frequency improvement, </a:t>
            </a:r>
            <a:r>
              <a:rPr lang="en-US" sz="1800" b="1" dirty="0" smtClean="0"/>
              <a:t>risk mitigation</a:t>
            </a:r>
            <a:r>
              <a:rPr lang="en-US" sz="1800" dirty="0" smtClean="0"/>
              <a:t> for high power operation in </a:t>
            </a:r>
            <a:r>
              <a:rPr lang="en-US" sz="1800" dirty="0" err="1" smtClean="0"/>
              <a:t>aLIGO</a:t>
            </a:r>
            <a:endParaRPr lang="en-US" sz="1800" dirty="0" smtClean="0"/>
          </a:p>
          <a:p>
            <a:pPr lvl="1">
              <a:buFont typeface="Wingdings" charset="2"/>
              <a:buChar char="ü"/>
            </a:pPr>
            <a:r>
              <a:rPr lang="en-US" sz="1800" dirty="0" smtClean="0"/>
              <a:t>Tentative cost estimate: $1M per interferometer</a:t>
            </a:r>
            <a:endParaRPr lang="en-US" sz="1600" dirty="0" smtClean="0"/>
          </a:p>
          <a:p>
            <a:pPr>
              <a:buFont typeface="Wingdings" charset="2"/>
              <a:buChar char="²"/>
            </a:pPr>
            <a:endParaRPr lang="en-US" sz="1600" b="1" dirty="0" smtClean="0"/>
          </a:p>
          <a:p>
            <a:pPr marL="457200" lvl="1" indent="0">
              <a:buFont typeface="Arial"/>
              <a:buNone/>
            </a:pPr>
            <a:endParaRPr lang="en-US" sz="1600" dirty="0"/>
          </a:p>
        </p:txBody>
      </p:sp>
      <p:sp>
        <p:nvSpPr>
          <p:cNvPr id="11" name="Content Placeholder 2"/>
          <p:cNvSpPr txBox="1">
            <a:spLocks/>
          </p:cNvSpPr>
          <p:nvPr/>
        </p:nvSpPr>
        <p:spPr>
          <a:xfrm>
            <a:off x="0" y="3010248"/>
            <a:ext cx="8844386" cy="208021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charset="2"/>
              <a:buChar char="²"/>
            </a:pPr>
            <a:r>
              <a:rPr lang="en-US" sz="1600" b="1" dirty="0" smtClean="0">
                <a:latin typeface="+mj-lt"/>
              </a:rPr>
              <a:t>Frequency dependent (“short cavity”)</a:t>
            </a:r>
          </a:p>
          <a:p>
            <a:pPr lvl="1">
              <a:buFont typeface="Wingdings" charset="2"/>
              <a:buChar char="ü"/>
            </a:pPr>
            <a:r>
              <a:rPr lang="fr-FR" sz="1800" dirty="0" err="1" smtClean="0">
                <a:solidFill>
                  <a:srgbClr val="000000"/>
                </a:solidFill>
                <a:cs typeface="Helvetica" pitchFamily="34" charset="0"/>
              </a:rPr>
              <a:t>Recent</a:t>
            </a:r>
            <a:r>
              <a:rPr lang="fr-FR" sz="1800" dirty="0" smtClean="0">
                <a:solidFill>
                  <a:srgbClr val="000000"/>
                </a:solidFill>
                <a:cs typeface="Helvetica" pitchFamily="34" charset="0"/>
              </a:rPr>
              <a:t> </a:t>
            </a:r>
            <a:r>
              <a:rPr lang="fr-FR" sz="1800" dirty="0" err="1" smtClean="0">
                <a:solidFill>
                  <a:srgbClr val="000000"/>
                </a:solidFill>
                <a:cs typeface="Helvetica" pitchFamily="34" charset="0"/>
              </a:rPr>
              <a:t>demonstration</a:t>
            </a:r>
            <a:r>
              <a:rPr lang="fr-FR" sz="1800" dirty="0" smtClean="0">
                <a:solidFill>
                  <a:srgbClr val="000000"/>
                </a:solidFill>
                <a:cs typeface="Helvetica" pitchFamily="34" charset="0"/>
              </a:rPr>
              <a:t> </a:t>
            </a:r>
            <a:r>
              <a:rPr lang="fr-FR" sz="1800" dirty="0" err="1" smtClean="0">
                <a:solidFill>
                  <a:srgbClr val="000000"/>
                </a:solidFill>
                <a:cs typeface="Helvetica" pitchFamily="34" charset="0"/>
              </a:rPr>
              <a:t>with</a:t>
            </a:r>
            <a:r>
              <a:rPr lang="fr-FR" sz="1800" dirty="0" smtClean="0">
                <a:solidFill>
                  <a:srgbClr val="000000"/>
                </a:solidFill>
                <a:cs typeface="Helvetica" pitchFamily="34" charset="0"/>
              </a:rPr>
              <a:t> table top </a:t>
            </a:r>
            <a:r>
              <a:rPr lang="fr-FR" sz="1800" dirty="0" err="1" smtClean="0">
                <a:solidFill>
                  <a:srgbClr val="000000"/>
                </a:solidFill>
                <a:cs typeface="Helvetica" pitchFamily="34" charset="0"/>
              </a:rPr>
              <a:t>experiment</a:t>
            </a:r>
            <a:r>
              <a:rPr lang="fr-FR" sz="1800" dirty="0" smtClean="0">
                <a:solidFill>
                  <a:srgbClr val="000000"/>
                </a:solidFill>
                <a:cs typeface="Helvetica" pitchFamily="34" charset="0"/>
              </a:rPr>
              <a:t> (</a:t>
            </a:r>
            <a:r>
              <a:rPr lang="fr-FR" sz="1800" dirty="0" smtClean="0">
                <a:solidFill>
                  <a:srgbClr val="3366FF"/>
                </a:solidFill>
                <a:cs typeface="Helvetica" pitchFamily="34" charset="0"/>
                <a:hlinkClick r:id="rId3"/>
              </a:rPr>
              <a:t>P1500062</a:t>
            </a:r>
            <a:r>
              <a:rPr lang="fr-FR" sz="1800" dirty="0" smtClean="0">
                <a:cs typeface="Helvetica" pitchFamily="34" charset="0"/>
              </a:rPr>
              <a:t>)</a:t>
            </a:r>
          </a:p>
          <a:p>
            <a:pPr lvl="1">
              <a:buFont typeface="Wingdings" charset="2"/>
              <a:buChar char="ü"/>
            </a:pPr>
            <a:r>
              <a:rPr lang="en-US" sz="1800" dirty="0" smtClean="0">
                <a:solidFill>
                  <a:srgbClr val="000000"/>
                </a:solidFill>
              </a:rPr>
              <a:t>Mature technology:</a:t>
            </a:r>
            <a:r>
              <a:rPr lang="en-US" sz="1800" dirty="0" smtClean="0">
                <a:solidFill>
                  <a:srgbClr val="008000"/>
                </a:solidFill>
              </a:rPr>
              <a:t> system development </a:t>
            </a:r>
            <a:r>
              <a:rPr lang="en-US" sz="1800" dirty="0" smtClean="0"/>
              <a:t>phase </a:t>
            </a:r>
          </a:p>
          <a:p>
            <a:pPr lvl="1">
              <a:buFont typeface="Wingdings" charset="2"/>
              <a:buChar char="ü"/>
            </a:pPr>
            <a:r>
              <a:rPr lang="en-US" sz="1800" dirty="0" smtClean="0"/>
              <a:t>+25% improvement in BNS-BNS range (~250 </a:t>
            </a:r>
            <a:r>
              <a:rPr lang="en-US" sz="1800" dirty="0" err="1" smtClean="0"/>
              <a:t>Mpc</a:t>
            </a:r>
            <a:r>
              <a:rPr lang="en-US" sz="1800" dirty="0" smtClean="0"/>
              <a:t>)</a:t>
            </a:r>
          </a:p>
          <a:p>
            <a:pPr lvl="1">
              <a:buFont typeface="Wingdings" charset="2"/>
              <a:buChar char="ü"/>
            </a:pPr>
            <a:r>
              <a:rPr lang="en-US" sz="1800" dirty="0"/>
              <a:t>G</a:t>
            </a:r>
            <a:r>
              <a:rPr lang="en-US" sz="1800" dirty="0" smtClean="0"/>
              <a:t>reater benefit when combined with reduced coating thermal noise                                                (</a:t>
            </a:r>
            <a:r>
              <a:rPr lang="en-US" sz="1800" dirty="0" smtClean="0">
                <a:solidFill>
                  <a:srgbClr val="000000"/>
                </a:solidFill>
              </a:rPr>
              <a:t>see Stefan’s talk,</a:t>
            </a:r>
            <a:r>
              <a:rPr lang="en-US" sz="1800" dirty="0" smtClean="0"/>
              <a:t> and </a:t>
            </a:r>
            <a:r>
              <a:rPr lang="en-US" sz="1800" dirty="0" smtClean="0">
                <a:solidFill>
                  <a:srgbClr val="0000FF"/>
                </a:solidFill>
              </a:rPr>
              <a:t>Phys. Rev. D 91, 062005</a:t>
            </a:r>
            <a:r>
              <a:rPr lang="en-US" sz="1800" dirty="0" smtClean="0">
                <a:solidFill>
                  <a:srgbClr val="000000"/>
                </a:solidFill>
              </a:rPr>
              <a:t>)</a:t>
            </a:r>
          </a:p>
          <a:p>
            <a:pPr lvl="1">
              <a:buFont typeface="Wingdings" charset="2"/>
              <a:buChar char="ü"/>
            </a:pPr>
            <a:r>
              <a:rPr lang="en-US" sz="1800" dirty="0" smtClean="0"/>
              <a:t>Tentative estimate: additional $0.5M per interferometer</a:t>
            </a:r>
          </a:p>
          <a:p>
            <a:pPr>
              <a:buFont typeface="Wingdings" charset="2"/>
              <a:buChar char="²"/>
            </a:pPr>
            <a:r>
              <a:rPr lang="en-US" sz="1600" b="1" dirty="0"/>
              <a:t>Frequency dependent (</a:t>
            </a:r>
            <a:r>
              <a:rPr lang="en-US" sz="1600" b="1" dirty="0" smtClean="0"/>
              <a:t>“long </a:t>
            </a:r>
            <a:r>
              <a:rPr lang="en-US" sz="1600" b="1" dirty="0"/>
              <a:t>cavity”</a:t>
            </a:r>
            <a:r>
              <a:rPr lang="en-US" sz="1600" b="1" dirty="0" smtClean="0"/>
              <a:t>)</a:t>
            </a:r>
          </a:p>
          <a:p>
            <a:pPr lvl="1">
              <a:buFont typeface="Wingdings" charset="2"/>
              <a:buChar char="ü"/>
            </a:pPr>
            <a:r>
              <a:rPr lang="en-US" sz="1800" dirty="0"/>
              <a:t>P</a:t>
            </a:r>
            <a:r>
              <a:rPr lang="en-US" sz="1800" dirty="0" smtClean="0"/>
              <a:t>articular beneficial for low frequency sources, when combined with other noise improvements</a:t>
            </a:r>
          </a:p>
          <a:p>
            <a:pPr lvl="1">
              <a:buFont typeface="Wingdings" charset="2"/>
              <a:buChar char="ü"/>
            </a:pPr>
            <a:r>
              <a:rPr lang="en-US" sz="1800" dirty="0" smtClean="0">
                <a:solidFill>
                  <a:schemeClr val="accent6">
                    <a:lumMod val="75000"/>
                  </a:schemeClr>
                </a:solidFill>
              </a:rPr>
              <a:t>Technology development phase; </a:t>
            </a:r>
            <a:r>
              <a:rPr lang="en-US" sz="1800" dirty="0" smtClean="0">
                <a:solidFill>
                  <a:srgbClr val="000000"/>
                </a:solidFill>
              </a:rPr>
              <a:t>more costly</a:t>
            </a:r>
            <a:endParaRPr lang="en-US" sz="1800" b="1" dirty="0">
              <a:solidFill>
                <a:srgbClr val="000000"/>
              </a:solidFill>
            </a:endParaRPr>
          </a:p>
        </p:txBody>
      </p:sp>
    </p:spTree>
    <p:extLst>
      <p:ext uri="{BB962C8B-B14F-4D97-AF65-F5344CB8AC3E}">
        <p14:creationId xmlns:p14="http://schemas.microsoft.com/office/powerpoint/2010/main" val="238549166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334659" y="4402893"/>
            <a:ext cx="4918407" cy="2420778"/>
          </a:xfrm>
          <a:prstGeom prst="rect">
            <a:avLst/>
          </a:prstGeom>
        </p:spPr>
      </p:pic>
      <p:sp>
        <p:nvSpPr>
          <p:cNvPr id="2" name="Title 1"/>
          <p:cNvSpPr>
            <a:spLocks noGrp="1"/>
          </p:cNvSpPr>
          <p:nvPr>
            <p:ph type="title"/>
          </p:nvPr>
        </p:nvSpPr>
        <p:spPr>
          <a:xfrm>
            <a:off x="380225" y="30906"/>
            <a:ext cx="8536057" cy="1143000"/>
          </a:xfrm>
        </p:spPr>
        <p:txBody>
          <a:bodyPr>
            <a:noAutofit/>
          </a:bodyPr>
          <a:lstStyle/>
          <a:p>
            <a:r>
              <a:rPr lang="en-US" b="1" dirty="0" smtClean="0"/>
              <a:t>Frequency Dependent </a:t>
            </a:r>
            <a:r>
              <a:rPr lang="en-US" dirty="0" smtClean="0"/>
              <a:t>Squeezing</a:t>
            </a:r>
            <a:r>
              <a:rPr lang="en-US" dirty="0"/>
              <a:t> </a:t>
            </a:r>
            <a:r>
              <a:rPr lang="en-US" dirty="0" smtClean="0"/>
              <a:t>- I</a:t>
            </a:r>
            <a:endParaRPr lang="en-US" dirty="0"/>
          </a:p>
        </p:txBody>
      </p:sp>
      <p:pic>
        <p:nvPicPr>
          <p:cNvPr id="14" name="Content Placeholder 4" descr="aligowithnoise.pdf"/>
          <p:cNvPicPr>
            <a:picLocks noGrp="1" noChangeAspect="1"/>
          </p:cNvPicPr>
          <p:nvPr>
            <p:ph idx="1"/>
          </p:nvPr>
        </p:nvPicPr>
        <p:blipFill rotWithShape="1">
          <a:blip r:embed="rId3"/>
          <a:srcRect l="991" t="3473" r="5261"/>
          <a:stretch/>
        </p:blipFill>
        <p:spPr>
          <a:xfrm>
            <a:off x="337085" y="1455738"/>
            <a:ext cx="4903281" cy="2951162"/>
          </a:xfrm>
          <a:ln>
            <a:solidFill>
              <a:srgbClr val="A6062E"/>
            </a:solidFill>
          </a:ln>
        </p:spPr>
      </p:pic>
      <p:sp>
        <p:nvSpPr>
          <p:cNvPr id="4" name="Slide Number Placeholder 3"/>
          <p:cNvSpPr>
            <a:spLocks noGrp="1"/>
          </p:cNvSpPr>
          <p:nvPr>
            <p:ph type="sldNum" sz="quarter" idx="12"/>
          </p:nvPr>
        </p:nvSpPr>
        <p:spPr/>
        <p:txBody>
          <a:bodyPr/>
          <a:lstStyle/>
          <a:p>
            <a:fld id="{3C8B7254-8BB7-644C-A757-37435CCFA7BB}" type="slidenum">
              <a:rPr lang="en-US" smtClean="0"/>
              <a:pPr/>
              <a:t>22</a:t>
            </a:fld>
            <a:endParaRPr lang="en-US"/>
          </a:p>
        </p:txBody>
      </p:sp>
      <p:pic>
        <p:nvPicPr>
          <p:cNvPr id="13" name="Picture 12"/>
          <p:cNvPicPr>
            <a:picLocks noChangeAspect="1"/>
          </p:cNvPicPr>
          <p:nvPr/>
        </p:nvPicPr>
        <p:blipFill>
          <a:blip r:embed="rId4"/>
          <a:srcRect b="11437"/>
          <a:stretch>
            <a:fillRect/>
          </a:stretch>
        </p:blipFill>
        <p:spPr>
          <a:xfrm>
            <a:off x="6151603" y="3068360"/>
            <a:ext cx="2320161" cy="2219861"/>
          </a:xfrm>
          <a:prstGeom prst="rect">
            <a:avLst/>
          </a:prstGeom>
          <a:effectLst>
            <a:glow rad="63500">
              <a:schemeClr val="accent4">
                <a:alpha val="75000"/>
              </a:schemeClr>
            </a:glow>
          </a:effectLst>
        </p:spPr>
      </p:pic>
      <p:sp>
        <p:nvSpPr>
          <p:cNvPr id="15" name="Rectangle 14"/>
          <p:cNvSpPr/>
          <p:nvPr/>
        </p:nvSpPr>
        <p:spPr>
          <a:xfrm>
            <a:off x="5336422" y="5377121"/>
            <a:ext cx="3756778" cy="144655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en-US" sz="2200" dirty="0" smtClean="0"/>
              <a:t>High finesse detuned </a:t>
            </a:r>
            <a:r>
              <a:rPr lang="en-US" sz="2200" b="1" dirty="0" smtClean="0"/>
              <a:t>“filter cavity” </a:t>
            </a:r>
            <a:r>
              <a:rPr lang="en-US" sz="2200" dirty="0" smtClean="0"/>
              <a:t>which rotates the squeezing angle as function of frequency</a:t>
            </a:r>
            <a:endParaRPr lang="en-US" sz="2200" dirty="0"/>
          </a:p>
        </p:txBody>
      </p:sp>
      <p:sp>
        <p:nvSpPr>
          <p:cNvPr id="16" name="TextBox 15"/>
          <p:cNvSpPr txBox="1"/>
          <p:nvPr/>
        </p:nvSpPr>
        <p:spPr>
          <a:xfrm>
            <a:off x="3994142" y="3163097"/>
            <a:ext cx="1195425" cy="830997"/>
          </a:xfrm>
          <a:prstGeom prst="rect">
            <a:avLst/>
          </a:prstGeom>
          <a:noFill/>
        </p:spPr>
        <p:txBody>
          <a:bodyPr wrap="square" rtlCol="0">
            <a:spAutoFit/>
          </a:bodyPr>
          <a:lstStyle/>
          <a:p>
            <a:pPr algn="ctr"/>
            <a:r>
              <a:rPr lang="en-US" sz="2400" b="1" dirty="0" smtClean="0">
                <a:solidFill>
                  <a:srgbClr val="BB4BDB"/>
                </a:solidFill>
              </a:rPr>
              <a:t>SHOT NOISE</a:t>
            </a:r>
            <a:endParaRPr lang="en-US" sz="2400" b="1" dirty="0">
              <a:solidFill>
                <a:srgbClr val="BB4BDB"/>
              </a:solidFill>
            </a:endParaRPr>
          </a:p>
        </p:txBody>
      </p:sp>
      <p:sp>
        <p:nvSpPr>
          <p:cNvPr id="17" name="TextBox 16"/>
          <p:cNvSpPr txBox="1"/>
          <p:nvPr/>
        </p:nvSpPr>
        <p:spPr>
          <a:xfrm>
            <a:off x="1098542" y="1547271"/>
            <a:ext cx="1898658" cy="1200328"/>
          </a:xfrm>
          <a:prstGeom prst="rect">
            <a:avLst/>
          </a:prstGeom>
          <a:noFill/>
        </p:spPr>
        <p:txBody>
          <a:bodyPr wrap="square" rtlCol="0">
            <a:spAutoFit/>
          </a:bodyPr>
          <a:lstStyle/>
          <a:p>
            <a:pPr algn="ctr"/>
            <a:r>
              <a:rPr lang="en-US" sz="2400" b="1" dirty="0" smtClean="0">
                <a:solidFill>
                  <a:srgbClr val="BB4BDB"/>
                </a:solidFill>
              </a:rPr>
              <a:t>RADIATION PRESSURE </a:t>
            </a:r>
          </a:p>
          <a:p>
            <a:pPr algn="ctr"/>
            <a:r>
              <a:rPr lang="en-US" sz="2400" b="1" dirty="0" smtClean="0">
                <a:solidFill>
                  <a:srgbClr val="BB4BDB"/>
                </a:solidFill>
              </a:rPr>
              <a:t>NOISE</a:t>
            </a:r>
            <a:endParaRPr lang="en-US" sz="2400" b="1" dirty="0">
              <a:solidFill>
                <a:srgbClr val="BB4BDB"/>
              </a:solidFill>
            </a:endParaRPr>
          </a:p>
        </p:txBody>
      </p:sp>
      <p:grpSp>
        <p:nvGrpSpPr>
          <p:cNvPr id="3" name="Group 2"/>
          <p:cNvGrpSpPr/>
          <p:nvPr/>
        </p:nvGrpSpPr>
        <p:grpSpPr>
          <a:xfrm>
            <a:off x="5974907" y="1288278"/>
            <a:ext cx="2495212" cy="1614649"/>
            <a:chOff x="4677522" y="2590932"/>
            <a:chExt cx="2495212" cy="1614649"/>
          </a:xfrm>
        </p:grpSpPr>
        <p:sp>
          <p:nvSpPr>
            <p:cNvPr id="22" name="Rounded Rectangle 21"/>
            <p:cNvSpPr>
              <a:spLocks noChangeArrowheads="1"/>
            </p:cNvSpPr>
            <p:nvPr/>
          </p:nvSpPr>
          <p:spPr bwMode="auto">
            <a:xfrm>
              <a:off x="4854218" y="2590932"/>
              <a:ext cx="2318516" cy="1608137"/>
            </a:xfrm>
            <a:prstGeom prst="roundRect">
              <a:avLst>
                <a:gd name="adj" fmla="val 16667"/>
              </a:avLst>
            </a:prstGeom>
            <a:solidFill>
              <a:srgbClr val="D9D9D9"/>
            </a:solidFill>
            <a:ln w="9525">
              <a:solidFill>
                <a:srgbClr val="D9D9D9"/>
              </a:solidFill>
              <a:round/>
              <a:headEnd/>
              <a:tailEnd/>
            </a:ln>
            <a:effectLst>
              <a:outerShdw blurRad="63500" dist="23000" dir="5400000" rotWithShape="0">
                <a:srgbClr val="000000">
                  <a:alpha val="34999"/>
                </a:srgbClr>
              </a:outerShdw>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a:cs typeface="+mn-cs"/>
              </a:endParaRPr>
            </a:p>
          </p:txBody>
        </p:sp>
        <p:cxnSp>
          <p:nvCxnSpPr>
            <p:cNvPr id="23" name="Straight Connector 22"/>
            <p:cNvCxnSpPr>
              <a:cxnSpLocks noChangeShapeType="1"/>
            </p:cNvCxnSpPr>
            <p:nvPr/>
          </p:nvCxnSpPr>
          <p:spPr bwMode="auto">
            <a:xfrm rot="16200000" flipH="1">
              <a:off x="5036516" y="3399762"/>
              <a:ext cx="1600200" cy="0"/>
            </a:xfrm>
            <a:prstGeom prst="line">
              <a:avLst/>
            </a:prstGeom>
            <a:noFill/>
            <a:ln w="25400">
              <a:solidFill>
                <a:srgbClr val="222268"/>
              </a:solidFill>
              <a:round/>
              <a:headEnd type="triangle" w="med" len="me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p:cNvCxnSpPr>
            <p:nvPr/>
          </p:nvCxnSpPr>
          <p:spPr bwMode="auto">
            <a:xfrm rot="10800000">
              <a:off x="5212170" y="3643443"/>
              <a:ext cx="1600200" cy="0"/>
            </a:xfrm>
            <a:prstGeom prst="line">
              <a:avLst/>
            </a:prstGeom>
            <a:noFill/>
            <a:ln w="25400">
              <a:solidFill>
                <a:srgbClr val="222268"/>
              </a:solidFill>
              <a:round/>
              <a:headEnd type="triangle" w="med" len="me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5" name="TextBox 24"/>
            <p:cNvSpPr txBox="1">
              <a:spLocks noChangeArrowheads="1"/>
            </p:cNvSpPr>
            <p:nvPr/>
          </p:nvSpPr>
          <p:spPr bwMode="auto">
            <a:xfrm>
              <a:off x="4797776" y="2677180"/>
              <a:ext cx="10818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charset="0"/>
                  <a:ea typeface="ＭＳ Ｐゴシック" charset="0"/>
                  <a:cs typeface="ＭＳ Ｐゴシック" charset="0"/>
                </a:rPr>
                <a:t>GW Signal</a:t>
              </a:r>
            </a:p>
          </p:txBody>
        </p:sp>
        <p:sp>
          <p:nvSpPr>
            <p:cNvPr id="26" name="Oval 25"/>
            <p:cNvSpPr>
              <a:spLocks noChangeArrowheads="1"/>
            </p:cNvSpPr>
            <p:nvPr/>
          </p:nvSpPr>
          <p:spPr bwMode="auto">
            <a:xfrm>
              <a:off x="5418546" y="3457706"/>
              <a:ext cx="877888" cy="369887"/>
            </a:xfrm>
            <a:prstGeom prst="ellipse">
              <a:avLst/>
            </a:prstGeom>
            <a:gradFill rotWithShape="1">
              <a:gsLst>
                <a:gs pos="0">
                  <a:srgbClr val="675DD2">
                    <a:alpha val="46999"/>
                  </a:srgbClr>
                </a:gs>
                <a:gs pos="100000">
                  <a:srgbClr val="FFFFFF">
                    <a:alpha val="46999"/>
                  </a:srgbClr>
                </a:gs>
              </a:gsLst>
              <a:lin ang="0" scaled="1"/>
            </a:gradFill>
            <a:ln w="9525">
              <a:solidFill>
                <a:srgbClr val="222268"/>
              </a:solidFill>
              <a:round/>
              <a:headEnd/>
              <a:tailEnd/>
            </a:ln>
            <a:effectLst>
              <a:outerShdw blurRad="63500" dist="23000" dir="5400000" rotWithShape="0">
                <a:srgbClr val="000000">
                  <a:alpha val="34999"/>
                </a:srgbClr>
              </a:outerShdw>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a:cs typeface="+mn-cs"/>
              </a:endParaRPr>
            </a:p>
          </p:txBody>
        </p:sp>
        <p:cxnSp>
          <p:nvCxnSpPr>
            <p:cNvPr id="27" name="Straight Arrow Connector 26"/>
            <p:cNvCxnSpPr>
              <a:cxnSpLocks noChangeShapeType="1"/>
            </p:cNvCxnSpPr>
            <p:nvPr/>
          </p:nvCxnSpPr>
          <p:spPr bwMode="auto">
            <a:xfrm rot="16200000" flipV="1">
              <a:off x="5500066" y="3280699"/>
              <a:ext cx="685800" cy="0"/>
            </a:xfrm>
            <a:prstGeom prst="straightConnector1">
              <a:avLst/>
            </a:prstGeom>
            <a:noFill/>
            <a:ln w="38100" cmpd="sng">
              <a:solidFill>
                <a:srgbClr val="FF0000"/>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8" name="TextBox 27"/>
            <p:cNvSpPr txBox="1">
              <a:spLocks noChangeArrowheads="1"/>
            </p:cNvSpPr>
            <p:nvPr/>
          </p:nvSpPr>
          <p:spPr bwMode="auto">
            <a:xfrm>
              <a:off x="6023620" y="3682361"/>
              <a:ext cx="11191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charset="0"/>
                  <a:ea typeface="ＭＳ Ｐゴシック" charset="0"/>
                  <a:cs typeface="ＭＳ Ｐゴシック" charset="0"/>
                </a:rPr>
                <a:t>Quantum Noise</a:t>
              </a:r>
              <a:endParaRPr kumimoji="0" lang="en-US" sz="1400" b="0"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29" name="Circular Arrow 28"/>
            <p:cNvSpPr/>
            <p:nvPr/>
          </p:nvSpPr>
          <p:spPr>
            <a:xfrm rot="5400000" flipH="1">
              <a:off x="5489803" y="2968026"/>
              <a:ext cx="1097280" cy="1097280"/>
            </a:xfrm>
            <a:prstGeom prst="circularArrow">
              <a:avLst>
                <a:gd name="adj1" fmla="val 9118"/>
                <a:gd name="adj2" fmla="val 1310348"/>
                <a:gd name="adj3" fmla="val 20725835"/>
                <a:gd name="adj4" fmla="val 16183191"/>
                <a:gd name="adj5" fmla="val 8883"/>
              </a:avLst>
            </a:prstGeom>
            <a:gradFill flip="none" rotWithShape="1">
              <a:gsLst>
                <a:gs pos="0">
                  <a:srgbClr val="FF0000">
                    <a:alpha val="50000"/>
                  </a:srgbClr>
                </a:gs>
                <a:gs pos="100000">
                  <a:srgbClr val="0000FF">
                    <a:alpha val="50000"/>
                  </a:srgbClr>
                </a:gs>
              </a:gsLst>
              <a:path path="circle">
                <a:fillToRect l="100000" t="100000"/>
              </a:path>
              <a:tileRect r="-100000" b="-100000"/>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chemeClr val="tx1"/>
                </a:solidFill>
              </a:endParaRPr>
            </a:p>
          </p:txBody>
        </p:sp>
        <p:sp>
          <p:nvSpPr>
            <p:cNvPr id="30" name="TextBox 29"/>
            <p:cNvSpPr txBox="1">
              <a:spLocks noChangeArrowheads="1"/>
            </p:cNvSpPr>
            <p:nvPr/>
          </p:nvSpPr>
          <p:spPr bwMode="auto">
            <a:xfrm>
              <a:off x="6164048" y="2894869"/>
              <a:ext cx="9683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charset="0"/>
                  <a:ea typeface="ＭＳ Ｐゴシック" charset="0"/>
                  <a:cs typeface="ＭＳ Ｐゴシック" charset="0"/>
                </a:rPr>
                <a:t>~30Hz</a:t>
              </a:r>
            </a:p>
          </p:txBody>
        </p:sp>
        <p:sp>
          <p:nvSpPr>
            <p:cNvPr id="31" name="Circular Arrow 30"/>
            <p:cNvSpPr/>
            <p:nvPr/>
          </p:nvSpPr>
          <p:spPr>
            <a:xfrm rot="16200000">
              <a:off x="5007610" y="2968026"/>
              <a:ext cx="1097280" cy="1097280"/>
            </a:xfrm>
            <a:prstGeom prst="circularArrow">
              <a:avLst>
                <a:gd name="adj1" fmla="val 9118"/>
                <a:gd name="adj2" fmla="val 1310348"/>
                <a:gd name="adj3" fmla="val 20725835"/>
                <a:gd name="adj4" fmla="val 16183191"/>
                <a:gd name="adj5" fmla="val 8883"/>
              </a:avLst>
            </a:prstGeom>
            <a:gradFill flip="none" rotWithShape="1">
              <a:gsLst>
                <a:gs pos="0">
                  <a:srgbClr val="0000FF"/>
                </a:gs>
                <a:gs pos="100000">
                  <a:srgbClr val="0000FF">
                    <a:alpha val="0"/>
                  </a:srgbClr>
                </a:gs>
              </a:gsLst>
              <a:path path="circle">
                <a:fillToRect l="100000" t="100000"/>
              </a:path>
              <a:tileRect r="-100000" b="-100000"/>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chemeClr val="tx1"/>
                </a:solidFill>
              </a:endParaRPr>
            </a:p>
          </p:txBody>
        </p:sp>
        <p:sp>
          <p:nvSpPr>
            <p:cNvPr id="32" name="TextBox 31"/>
            <p:cNvSpPr txBox="1">
              <a:spLocks noChangeArrowheads="1"/>
            </p:cNvSpPr>
            <p:nvPr/>
          </p:nvSpPr>
          <p:spPr bwMode="auto">
            <a:xfrm>
              <a:off x="4677522" y="3114585"/>
              <a:ext cx="9683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charset="0"/>
                  <a:ea typeface="ＭＳ Ｐゴシック" charset="0"/>
                  <a:cs typeface="ＭＳ Ｐゴシック" charset="0"/>
                </a:rPr>
                <a:t>~30Hz</a:t>
              </a:r>
            </a:p>
          </p:txBody>
        </p:sp>
      </p:grpSp>
    </p:spTree>
    <p:extLst>
      <p:ext uri="{BB962C8B-B14F-4D97-AF65-F5344CB8AC3E}">
        <p14:creationId xmlns:p14="http://schemas.microsoft.com/office/powerpoint/2010/main" val="41216721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665903" y="3262760"/>
            <a:ext cx="4214812" cy="665162"/>
            <a:chOff x="2323224" y="2384270"/>
            <a:chExt cx="4214812" cy="665162"/>
          </a:xfrm>
        </p:grpSpPr>
        <p:sp>
          <p:nvSpPr>
            <p:cNvPr id="7" name="Oval 6"/>
            <p:cNvSpPr/>
            <p:nvPr/>
          </p:nvSpPr>
          <p:spPr>
            <a:xfrm>
              <a:off x="4217993" y="2384270"/>
              <a:ext cx="254000" cy="66516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4025592373"/>
                </p:ext>
              </p:extLst>
            </p:nvPr>
          </p:nvGraphicFramePr>
          <p:xfrm>
            <a:off x="2323224" y="2384270"/>
            <a:ext cx="4214812" cy="623887"/>
          </p:xfrm>
          <a:graphic>
            <a:graphicData uri="http://schemas.openxmlformats.org/presentationml/2006/ole">
              <mc:AlternateContent xmlns:mc="http://schemas.openxmlformats.org/markup-compatibility/2006">
                <mc:Choice xmlns:v="urn:schemas-microsoft-com:vml" Requires="v">
                  <p:oleObj spid="_x0000_s2055" name="Equation" r:id="rId3" imgW="2832100" imgH="419100" progId="Equation.3">
                    <p:embed/>
                  </p:oleObj>
                </mc:Choice>
                <mc:Fallback>
                  <p:oleObj name="Equation" r:id="rId3" imgW="2832100" imgH="4191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3224" y="2384270"/>
                          <a:ext cx="4214812" cy="6238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 name="Title 1"/>
          <p:cNvSpPr>
            <a:spLocks noGrp="1"/>
          </p:cNvSpPr>
          <p:nvPr>
            <p:ph type="title"/>
          </p:nvPr>
        </p:nvSpPr>
        <p:spPr/>
        <p:txBody>
          <a:bodyPr>
            <a:normAutofit fontScale="90000"/>
          </a:bodyPr>
          <a:lstStyle/>
          <a:p>
            <a:r>
              <a:rPr lang="en-US" dirty="0" smtClean="0"/>
              <a:t>Long </a:t>
            </a:r>
            <a:r>
              <a:rPr lang="en-US" dirty="0" err="1" smtClean="0"/>
              <a:t>vs</a:t>
            </a:r>
            <a:r>
              <a:rPr lang="en-US" dirty="0" smtClean="0"/>
              <a:t> Short filter cavity</a:t>
            </a:r>
            <a:br>
              <a:rPr lang="en-US" dirty="0" smtClean="0"/>
            </a:br>
            <a:r>
              <a:rPr lang="en-US" dirty="0"/>
              <a:t>(</a:t>
            </a:r>
            <a:r>
              <a:rPr lang="en-US" dirty="0" smtClean="0"/>
              <a:t>Nothing comes cheap)</a:t>
            </a:r>
            <a:endParaRPr lang="en-US" dirty="0"/>
          </a:p>
        </p:txBody>
      </p:sp>
      <p:sp>
        <p:nvSpPr>
          <p:cNvPr id="6" name="TextBox 5"/>
          <p:cNvSpPr txBox="1"/>
          <p:nvPr/>
        </p:nvSpPr>
        <p:spPr>
          <a:xfrm>
            <a:off x="535169" y="1960504"/>
            <a:ext cx="8288526" cy="1200328"/>
          </a:xfrm>
          <a:prstGeom prst="rect">
            <a:avLst/>
          </a:prstGeom>
          <a:noFill/>
        </p:spPr>
        <p:txBody>
          <a:bodyPr wrap="square" rtlCol="0">
            <a:spAutoFit/>
          </a:bodyPr>
          <a:lstStyle/>
          <a:p>
            <a:pPr marL="285750" indent="-285750">
              <a:buFont typeface="Wingdings" charset="2"/>
              <a:buChar char="²"/>
            </a:pPr>
            <a:r>
              <a:rPr lang="en-US" sz="2400" dirty="0" smtClean="0"/>
              <a:t>Advanced LIGO needs a a filter cavity with 50 Hz bandwidth </a:t>
            </a:r>
          </a:p>
          <a:p>
            <a:pPr marL="285750" indent="-285750">
              <a:buFont typeface="Wingdings" charset="2"/>
              <a:buChar char="²"/>
            </a:pPr>
            <a:r>
              <a:rPr lang="en-US" sz="2400" dirty="0" smtClean="0"/>
              <a:t>Losses in a filter cavity deteriorate, if too high, make the filter cavity useless…</a:t>
            </a:r>
            <a:endParaRPr lang="en-US" sz="2400" dirty="0"/>
          </a:p>
        </p:txBody>
      </p:sp>
      <p:grpSp>
        <p:nvGrpSpPr>
          <p:cNvPr id="11" name="Group 10"/>
          <p:cNvGrpSpPr/>
          <p:nvPr/>
        </p:nvGrpSpPr>
        <p:grpSpPr>
          <a:xfrm>
            <a:off x="4479533" y="4006348"/>
            <a:ext cx="4495800" cy="2743200"/>
            <a:chOff x="2259496" y="3410469"/>
            <a:chExt cx="4495800" cy="2743200"/>
          </a:xfrm>
        </p:grpSpPr>
        <p:pic>
          <p:nvPicPr>
            <p:cNvPr id="3" name="Picture 2"/>
            <p:cNvPicPr>
              <a:picLocks noChangeAspect="1"/>
            </p:cNvPicPr>
            <p:nvPr/>
          </p:nvPicPr>
          <p:blipFill>
            <a:blip r:embed="rId5"/>
            <a:stretch>
              <a:fillRect/>
            </a:stretch>
          </p:blipFill>
          <p:spPr>
            <a:xfrm>
              <a:off x="2259496" y="3410469"/>
              <a:ext cx="4495800" cy="2743200"/>
            </a:xfrm>
            <a:prstGeom prst="rect">
              <a:avLst/>
            </a:prstGeom>
            <a:effectLst>
              <a:glow rad="63500">
                <a:schemeClr val="accent4">
                  <a:alpha val="75000"/>
                </a:schemeClr>
              </a:glow>
            </a:effectLst>
          </p:spPr>
        </p:pic>
        <p:sp>
          <p:nvSpPr>
            <p:cNvPr id="9" name="TextBox 8"/>
            <p:cNvSpPr txBox="1"/>
            <p:nvPr/>
          </p:nvSpPr>
          <p:spPr>
            <a:xfrm>
              <a:off x="5620769" y="4893742"/>
              <a:ext cx="1113365" cy="369332"/>
            </a:xfrm>
            <a:prstGeom prst="rect">
              <a:avLst/>
            </a:prstGeom>
            <a:solidFill>
              <a:schemeClr val="accent6"/>
            </a:solidFill>
          </p:spPr>
          <p:txBody>
            <a:bodyPr wrap="square" rtlCol="0">
              <a:spAutoFit/>
            </a:bodyPr>
            <a:lstStyle/>
            <a:p>
              <a:r>
                <a:rPr lang="en-US" dirty="0" smtClean="0"/>
                <a:t>1 </a:t>
              </a:r>
              <a:r>
                <a:rPr lang="en-US" dirty="0" err="1" smtClean="0"/>
                <a:t>ppm/m</a:t>
              </a:r>
              <a:endParaRPr lang="en-US" dirty="0"/>
            </a:p>
          </p:txBody>
        </p:sp>
      </p:grpSp>
      <p:sp>
        <p:nvSpPr>
          <p:cNvPr id="10" name="Rectangle 9"/>
          <p:cNvSpPr/>
          <p:nvPr/>
        </p:nvSpPr>
        <p:spPr>
          <a:xfrm>
            <a:off x="968690" y="4658624"/>
            <a:ext cx="3249303" cy="1200329"/>
          </a:xfrm>
          <a:prstGeom prst="rect">
            <a:avLst/>
          </a:prstGeom>
        </p:spPr>
        <p:txBody>
          <a:bodyPr wrap="square">
            <a:spAutoFit/>
          </a:bodyPr>
          <a:lstStyle/>
          <a:p>
            <a:pPr algn="ctr"/>
            <a:r>
              <a:rPr lang="en-US" dirty="0" smtClean="0"/>
              <a:t>Per-round-trip loss depends on the beam spot size                                      </a:t>
            </a:r>
          </a:p>
          <a:p>
            <a:pPr algn="ctr"/>
            <a:r>
              <a:rPr lang="en-US" dirty="0" smtClean="0"/>
              <a:t>(big beam size </a:t>
            </a:r>
            <a:r>
              <a:rPr lang="en-US" dirty="0" smtClean="0">
                <a:sym typeface="Wingdings"/>
              </a:rPr>
              <a:t></a:t>
            </a:r>
            <a:r>
              <a:rPr lang="en-US" dirty="0" smtClean="0"/>
              <a:t> higher scatter losses), which depends on L</a:t>
            </a:r>
            <a:endParaRPr lang="en-US" dirty="0"/>
          </a:p>
        </p:txBody>
      </p:sp>
    </p:spTree>
    <p:extLst>
      <p:ext uri="{BB962C8B-B14F-4D97-AF65-F5344CB8AC3E}">
        <p14:creationId xmlns:p14="http://schemas.microsoft.com/office/powerpoint/2010/main" val="117377347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5359146" y="1521874"/>
            <a:ext cx="2402716" cy="4707943"/>
          </a:xfrm>
          <a:prstGeom prst="rect">
            <a:avLst/>
          </a:prstGeom>
          <a:solidFill>
            <a:schemeClr val="accent4">
              <a:lumMod val="40000"/>
              <a:lumOff val="60000"/>
            </a:schemeClr>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aLIGO_noise_tot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838007" y="550777"/>
            <a:ext cx="5506571" cy="6858000"/>
          </a:xfrm>
          <a:prstGeom prst="rect">
            <a:avLst/>
          </a:prstGeom>
          <a:noFill/>
        </p:spPr>
      </p:pic>
      <p:sp>
        <p:nvSpPr>
          <p:cNvPr id="2" name="Title 1"/>
          <p:cNvSpPr>
            <a:spLocks noGrp="1"/>
          </p:cNvSpPr>
          <p:nvPr>
            <p:ph type="title"/>
          </p:nvPr>
        </p:nvSpPr>
        <p:spPr>
          <a:xfrm>
            <a:off x="610472" y="17796"/>
            <a:ext cx="8229600" cy="1143000"/>
          </a:xfrm>
        </p:spPr>
        <p:txBody>
          <a:bodyPr>
            <a:normAutofit/>
          </a:bodyPr>
          <a:lstStyle/>
          <a:p>
            <a:r>
              <a:rPr lang="en-US" sz="3600" dirty="0" smtClean="0"/>
              <a:t>Focus on High </a:t>
            </a:r>
            <a:r>
              <a:rPr lang="en-US" sz="3600" dirty="0"/>
              <a:t>F</a:t>
            </a:r>
            <a:r>
              <a:rPr lang="en-US" sz="3600" dirty="0" smtClean="0"/>
              <a:t>requency </a:t>
            </a:r>
            <a:r>
              <a:rPr lang="en-US" sz="3600" dirty="0"/>
              <a:t>S</a:t>
            </a:r>
            <a:r>
              <a:rPr lang="en-US" sz="3600" dirty="0" smtClean="0"/>
              <a:t>ources</a:t>
            </a:r>
            <a:endParaRPr lang="en-US" sz="3600" dirty="0"/>
          </a:p>
        </p:txBody>
      </p:sp>
      <p:sp>
        <p:nvSpPr>
          <p:cNvPr id="6" name="Slide Number Placeholder 5"/>
          <p:cNvSpPr>
            <a:spLocks noGrp="1"/>
          </p:cNvSpPr>
          <p:nvPr>
            <p:ph type="sldNum" sz="quarter" idx="12"/>
          </p:nvPr>
        </p:nvSpPr>
        <p:spPr/>
        <p:txBody>
          <a:bodyPr/>
          <a:lstStyle/>
          <a:p>
            <a:fld id="{8CCF6DC6-A8F4-6A48-ACB5-9DB2BC8D9CFA}" type="slidenum">
              <a:rPr lang="en-US" smtClean="0"/>
              <a:t>24</a:t>
            </a:fld>
            <a:endParaRPr lang="en-US"/>
          </a:p>
        </p:txBody>
      </p:sp>
      <p:grpSp>
        <p:nvGrpSpPr>
          <p:cNvPr id="11" name="Group 10"/>
          <p:cNvGrpSpPr/>
          <p:nvPr/>
        </p:nvGrpSpPr>
        <p:grpSpPr>
          <a:xfrm>
            <a:off x="6436903" y="1546219"/>
            <a:ext cx="2563859" cy="1816067"/>
            <a:chOff x="6122941" y="1631833"/>
            <a:chExt cx="2563859" cy="1816067"/>
          </a:xfrm>
        </p:grpSpPr>
        <p:pic>
          <p:nvPicPr>
            <p:cNvPr id="7" name="Picture 6"/>
            <p:cNvPicPr>
              <a:picLocks noChangeAspect="1"/>
            </p:cNvPicPr>
            <p:nvPr/>
          </p:nvPicPr>
          <p:blipFill>
            <a:blip r:embed="rId3"/>
            <a:stretch>
              <a:fillRect/>
            </a:stretch>
          </p:blipFill>
          <p:spPr>
            <a:xfrm>
              <a:off x="6122941" y="1631833"/>
              <a:ext cx="2563859" cy="1816067"/>
            </a:xfrm>
            <a:prstGeom prst="rect">
              <a:avLst/>
            </a:prstGeom>
            <a:ln>
              <a:noFill/>
            </a:ln>
            <a:effectLst>
              <a:softEdge rad="112500"/>
            </a:effectLst>
          </p:spPr>
        </p:pic>
        <p:sp>
          <p:nvSpPr>
            <p:cNvPr id="8" name="TextBox 7"/>
            <p:cNvSpPr txBox="1"/>
            <p:nvPr/>
          </p:nvSpPr>
          <p:spPr>
            <a:xfrm>
              <a:off x="6307682" y="1812983"/>
              <a:ext cx="724440" cy="369332"/>
            </a:xfrm>
            <a:prstGeom prst="rect">
              <a:avLst/>
            </a:prstGeom>
            <a:noFill/>
          </p:spPr>
          <p:txBody>
            <a:bodyPr wrap="none" rtlCol="0">
              <a:spAutoFit/>
            </a:bodyPr>
            <a:lstStyle/>
            <a:p>
              <a:r>
                <a:rPr lang="en-US" dirty="0" smtClean="0">
                  <a:solidFill>
                    <a:srgbClr val="BFBFBF"/>
                  </a:solidFill>
                </a:rPr>
                <a:t>LMXB</a:t>
              </a:r>
              <a:endParaRPr lang="en-US" dirty="0">
                <a:solidFill>
                  <a:srgbClr val="BFBFBF"/>
                </a:solidFill>
              </a:endParaRPr>
            </a:p>
          </p:txBody>
        </p:sp>
      </p:grpSp>
      <p:grpSp>
        <p:nvGrpSpPr>
          <p:cNvPr id="10" name="Group 9"/>
          <p:cNvGrpSpPr/>
          <p:nvPr/>
        </p:nvGrpSpPr>
        <p:grpSpPr>
          <a:xfrm>
            <a:off x="6824406" y="4286541"/>
            <a:ext cx="1962291" cy="1755891"/>
            <a:chOff x="6852945" y="4600459"/>
            <a:chExt cx="1962291" cy="1755891"/>
          </a:xfrm>
        </p:grpSpPr>
        <p:pic>
          <p:nvPicPr>
            <p:cNvPr id="3" name="Picture 2"/>
            <p:cNvPicPr>
              <a:picLocks noChangeAspect="1"/>
            </p:cNvPicPr>
            <p:nvPr/>
          </p:nvPicPr>
          <p:blipFill rotWithShape="1">
            <a:blip r:embed="rId4"/>
            <a:srcRect l="13710" t="16154" r="13128" b="18380"/>
            <a:stretch/>
          </p:blipFill>
          <p:spPr>
            <a:xfrm>
              <a:off x="6852945" y="4600459"/>
              <a:ext cx="1962291" cy="1755891"/>
            </a:xfrm>
            <a:prstGeom prst="rect">
              <a:avLst/>
            </a:prstGeom>
            <a:ln>
              <a:noFill/>
            </a:ln>
            <a:effectLst>
              <a:softEdge rad="112500"/>
            </a:effectLst>
          </p:spPr>
        </p:pic>
        <p:sp>
          <p:nvSpPr>
            <p:cNvPr id="9" name="TextBox 8"/>
            <p:cNvSpPr txBox="1"/>
            <p:nvPr/>
          </p:nvSpPr>
          <p:spPr>
            <a:xfrm>
              <a:off x="8232795" y="4750658"/>
              <a:ext cx="439731" cy="369332"/>
            </a:xfrm>
            <a:prstGeom prst="rect">
              <a:avLst/>
            </a:prstGeom>
            <a:noFill/>
          </p:spPr>
          <p:txBody>
            <a:bodyPr wrap="none" rtlCol="0">
              <a:spAutoFit/>
            </a:bodyPr>
            <a:lstStyle/>
            <a:p>
              <a:r>
                <a:rPr lang="en-US" dirty="0" smtClean="0">
                  <a:solidFill>
                    <a:srgbClr val="BFBFBF"/>
                  </a:solidFill>
                </a:rPr>
                <a:t>SN</a:t>
              </a:r>
              <a:endParaRPr lang="en-US" dirty="0">
                <a:solidFill>
                  <a:srgbClr val="BFBFBF"/>
                </a:solidFill>
              </a:endParaRPr>
            </a:p>
          </p:txBody>
        </p:sp>
      </p:grpSp>
      <p:grpSp>
        <p:nvGrpSpPr>
          <p:cNvPr id="15" name="Group 14"/>
          <p:cNvGrpSpPr/>
          <p:nvPr/>
        </p:nvGrpSpPr>
        <p:grpSpPr>
          <a:xfrm>
            <a:off x="5330604" y="1676937"/>
            <a:ext cx="1489479" cy="1780083"/>
            <a:chOff x="4719088" y="1531950"/>
            <a:chExt cx="1489479" cy="1780083"/>
          </a:xfrm>
        </p:grpSpPr>
        <p:pic>
          <p:nvPicPr>
            <p:cNvPr id="13" name="Picture 12"/>
            <p:cNvPicPr>
              <a:picLocks noChangeAspect="1"/>
            </p:cNvPicPr>
            <p:nvPr/>
          </p:nvPicPr>
          <p:blipFill rotWithShape="1">
            <a:blip r:embed="rId5">
              <a:extLst>
                <a:ext uri="{BEBA8EAE-BF5A-486C-A8C5-ECC9F3942E4B}">
                  <a14:imgProps xmlns:a14="http://schemas.microsoft.com/office/drawing/2010/main">
                    <a14:imgLayer r:embed="rId6">
                      <a14:imgEffect>
                        <a14:backgroundRemoval t="4861" b="94097" l="3000" r="52200"/>
                      </a14:imgEffect>
                    </a14:imgLayer>
                  </a14:imgProps>
                </a:ext>
              </a:extLst>
            </a:blip>
            <a:srcRect l="2496" t="3787" r="45589" b="3733"/>
            <a:stretch/>
          </p:blipFill>
          <p:spPr>
            <a:xfrm>
              <a:off x="4747630" y="1812983"/>
              <a:ext cx="1460937" cy="1499050"/>
            </a:xfrm>
            <a:prstGeom prst="rect">
              <a:avLst/>
            </a:prstGeom>
          </p:spPr>
        </p:pic>
        <p:sp>
          <p:nvSpPr>
            <p:cNvPr id="14" name="TextBox 13"/>
            <p:cNvSpPr txBox="1"/>
            <p:nvPr/>
          </p:nvSpPr>
          <p:spPr>
            <a:xfrm>
              <a:off x="4719088" y="1531950"/>
              <a:ext cx="864339" cy="369332"/>
            </a:xfrm>
            <a:prstGeom prst="rect">
              <a:avLst/>
            </a:prstGeom>
            <a:noFill/>
          </p:spPr>
          <p:txBody>
            <a:bodyPr wrap="none" rtlCol="0">
              <a:spAutoFit/>
            </a:bodyPr>
            <a:lstStyle/>
            <a:p>
              <a:r>
                <a:rPr lang="en-US" dirty="0" smtClean="0"/>
                <a:t>NS EOS</a:t>
              </a:r>
              <a:endParaRPr lang="en-US" dirty="0"/>
            </a:p>
          </p:txBody>
        </p:sp>
      </p:grpSp>
      <p:sp>
        <p:nvSpPr>
          <p:cNvPr id="27" name="Rectangle 26"/>
          <p:cNvSpPr/>
          <p:nvPr/>
        </p:nvSpPr>
        <p:spPr>
          <a:xfrm>
            <a:off x="3898215" y="5247485"/>
            <a:ext cx="2860503" cy="923330"/>
          </a:xfrm>
          <a:prstGeom prst="rect">
            <a:avLst/>
          </a:prstGeom>
          <a:solidFill>
            <a:srgbClr val="BFBFBF"/>
          </a:solidFill>
        </p:spPr>
        <p:txBody>
          <a:bodyPr wrap="square">
            <a:spAutoFit/>
          </a:bodyPr>
          <a:lstStyle/>
          <a:p>
            <a:pPr algn="ctr"/>
            <a:r>
              <a:rPr lang="en-US" dirty="0"/>
              <a:t>P</a:t>
            </a:r>
            <a:r>
              <a:rPr lang="en-US" dirty="0" smtClean="0"/>
              <a:t>arameter estimation of compact binary systems:</a:t>
            </a:r>
          </a:p>
          <a:p>
            <a:pPr algn="ctr"/>
            <a:r>
              <a:rPr lang="en-US" dirty="0" smtClean="0"/>
              <a:t>Phys. Rev. D 91, 044032</a:t>
            </a:r>
            <a:endParaRPr lang="en-US" dirty="0"/>
          </a:p>
        </p:txBody>
      </p:sp>
      <p:sp>
        <p:nvSpPr>
          <p:cNvPr id="36" name="Rectangle 35"/>
          <p:cNvSpPr/>
          <p:nvPr/>
        </p:nvSpPr>
        <p:spPr>
          <a:xfrm>
            <a:off x="0" y="6473221"/>
            <a:ext cx="4572000" cy="369332"/>
          </a:xfrm>
          <a:prstGeom prst="rect">
            <a:avLst/>
          </a:prstGeom>
        </p:spPr>
        <p:txBody>
          <a:bodyPr>
            <a:spAutoFit/>
          </a:bodyPr>
          <a:lstStyle/>
          <a:p>
            <a:r>
              <a:rPr lang="en-US" dirty="0" smtClean="0"/>
              <a:t>L. Barsotti, LIGO Laboratory - MIT</a:t>
            </a:r>
            <a:endParaRPr lang="en-US" dirty="0"/>
          </a:p>
        </p:txBody>
      </p:sp>
    </p:spTree>
    <p:extLst>
      <p:ext uri="{BB962C8B-B14F-4D97-AF65-F5344CB8AC3E}">
        <p14:creationId xmlns:p14="http://schemas.microsoft.com/office/powerpoint/2010/main" val="63242860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LIGO_nois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827048" y="547450"/>
            <a:ext cx="5502584" cy="6858000"/>
          </a:xfrm>
          <a:prstGeom prst="rect">
            <a:avLst/>
          </a:prstGeom>
        </p:spPr>
      </p:pic>
      <p:sp>
        <p:nvSpPr>
          <p:cNvPr id="2" name="Title 1"/>
          <p:cNvSpPr>
            <a:spLocks noGrp="1"/>
          </p:cNvSpPr>
          <p:nvPr>
            <p:ph type="title"/>
          </p:nvPr>
        </p:nvSpPr>
        <p:spPr>
          <a:xfrm>
            <a:off x="457200" y="22811"/>
            <a:ext cx="8229600" cy="1143000"/>
          </a:xfrm>
        </p:spPr>
        <p:txBody>
          <a:bodyPr>
            <a:normAutofit/>
          </a:bodyPr>
          <a:lstStyle/>
          <a:p>
            <a:r>
              <a:rPr lang="en-US" sz="3600" dirty="0" smtClean="0"/>
              <a:t>Limiting noise: quantum noise</a:t>
            </a:r>
            <a:endParaRPr lang="en-US" sz="3600" dirty="0"/>
          </a:p>
        </p:txBody>
      </p:sp>
      <p:sp>
        <p:nvSpPr>
          <p:cNvPr id="4" name="Slide Number Placeholder 3"/>
          <p:cNvSpPr>
            <a:spLocks noGrp="1"/>
          </p:cNvSpPr>
          <p:nvPr>
            <p:ph type="sldNum" sz="quarter" idx="12"/>
          </p:nvPr>
        </p:nvSpPr>
        <p:spPr/>
        <p:txBody>
          <a:bodyPr/>
          <a:lstStyle/>
          <a:p>
            <a:fld id="{8CCF6DC6-A8F4-6A48-ACB5-9DB2BC8D9CFA}" type="slidenum">
              <a:rPr lang="en-US" smtClean="0"/>
              <a:t>25</a:t>
            </a:fld>
            <a:endParaRPr lang="en-US"/>
          </a:p>
        </p:txBody>
      </p:sp>
    </p:spTree>
    <p:extLst>
      <p:ext uri="{BB962C8B-B14F-4D97-AF65-F5344CB8AC3E}">
        <p14:creationId xmlns:p14="http://schemas.microsoft.com/office/powerpoint/2010/main" val="169804417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968" y="-66866"/>
            <a:ext cx="8229600" cy="1143000"/>
          </a:xfrm>
        </p:spPr>
        <p:txBody>
          <a:bodyPr>
            <a:noAutofit/>
          </a:bodyPr>
          <a:lstStyle/>
          <a:p>
            <a:r>
              <a:rPr lang="en-US" sz="3600" dirty="0" smtClean="0"/>
              <a:t>Quantum shot noise limits the </a:t>
            </a:r>
            <a:br>
              <a:rPr lang="en-US" sz="3600" dirty="0" smtClean="0"/>
            </a:br>
            <a:r>
              <a:rPr lang="en-US" sz="3600" dirty="0" smtClean="0"/>
              <a:t>high frequency sensitivity</a:t>
            </a:r>
            <a:endParaRPr lang="en-US" sz="3600" dirty="0"/>
          </a:p>
        </p:txBody>
      </p:sp>
      <p:sp>
        <p:nvSpPr>
          <p:cNvPr id="4" name="Slide Number Placeholder 3"/>
          <p:cNvSpPr>
            <a:spLocks noGrp="1"/>
          </p:cNvSpPr>
          <p:nvPr>
            <p:ph type="sldNum" sz="quarter" idx="12"/>
          </p:nvPr>
        </p:nvSpPr>
        <p:spPr/>
        <p:txBody>
          <a:bodyPr/>
          <a:lstStyle/>
          <a:p>
            <a:fld id="{8CCF6DC6-A8F4-6A48-ACB5-9DB2BC8D9CFA}" type="slidenum">
              <a:rPr lang="en-US" smtClean="0"/>
              <a:t>26</a:t>
            </a:fld>
            <a:endParaRPr lang="en-US"/>
          </a:p>
        </p:txBody>
      </p:sp>
      <p:pic>
        <p:nvPicPr>
          <p:cNvPr id="9" name="Picture 8" descr="aLIGO_noiseQ.pdf"/>
          <p:cNvPicPr>
            <a:picLocks noChangeAspect="1"/>
          </p:cNvPicPr>
          <p:nvPr/>
        </p:nvPicPr>
        <p:blipFill rotWithShape="1">
          <a:blip r:embed="rId4">
            <a:extLst>
              <a:ext uri="{28A0092B-C50C-407E-A947-70E740481C1C}">
                <a14:useLocalDpi xmlns:a14="http://schemas.microsoft.com/office/drawing/2010/main" val="0"/>
              </a:ext>
            </a:extLst>
          </a:blip>
          <a:srcRect t="22096" b="22662"/>
          <a:stretch/>
        </p:blipFill>
        <p:spPr>
          <a:xfrm>
            <a:off x="617844" y="1009193"/>
            <a:ext cx="8090302" cy="5859479"/>
          </a:xfrm>
          <a:prstGeom prst="rect">
            <a:avLst/>
          </a:prstGeom>
        </p:spPr>
      </p:pic>
      <p:sp>
        <p:nvSpPr>
          <p:cNvPr id="16" name="TextBox 15"/>
          <p:cNvSpPr txBox="1"/>
          <p:nvPr/>
        </p:nvSpPr>
        <p:spPr>
          <a:xfrm>
            <a:off x="0" y="5534561"/>
            <a:ext cx="3393979" cy="1323439"/>
          </a:xfrm>
          <a:prstGeom prst="rect">
            <a:avLst/>
          </a:prstGeom>
          <a:gradFill>
            <a:gsLst>
              <a:gs pos="0">
                <a:schemeClr val="accent1">
                  <a:lumMod val="40000"/>
                  <a:lumOff val="60000"/>
                </a:schemeClr>
              </a:gs>
              <a:gs pos="35000">
                <a:schemeClr val="accent1">
                  <a:lumMod val="20000"/>
                  <a:lumOff val="80000"/>
                </a:schemeClr>
              </a:gs>
              <a:gs pos="100000">
                <a:schemeClr val="tx2">
                  <a:lumMod val="20000"/>
                  <a:lumOff val="80000"/>
                </a:schemeClr>
              </a:gs>
            </a:gsLst>
          </a:gradFill>
        </p:spPr>
        <p:style>
          <a:lnRef idx="1">
            <a:schemeClr val="accent4"/>
          </a:lnRef>
          <a:fillRef idx="2">
            <a:schemeClr val="accent4"/>
          </a:fillRef>
          <a:effectRef idx="1">
            <a:schemeClr val="accent4"/>
          </a:effectRef>
          <a:fontRef idx="minor">
            <a:schemeClr val="dk1"/>
          </a:fontRef>
        </p:style>
        <p:txBody>
          <a:bodyPr wrap="square" rtlCol="0">
            <a:spAutoFit/>
          </a:bodyPr>
          <a:lstStyle/>
          <a:p>
            <a:pPr marL="91440"/>
            <a:r>
              <a:rPr lang="en-US" sz="1600" b="1" dirty="0" smtClean="0">
                <a:solidFill>
                  <a:srgbClr val="E46C0A"/>
                </a:solidFill>
              </a:rPr>
              <a:t>RADIATION PRESSURE NOISE</a:t>
            </a:r>
            <a:r>
              <a:rPr lang="en-US" sz="1600" dirty="0" smtClean="0"/>
              <a:t>:             </a:t>
            </a:r>
            <a:r>
              <a:rPr lang="en-US" sz="1600" dirty="0" smtClean="0">
                <a:solidFill>
                  <a:srgbClr val="000000"/>
                </a:solidFill>
              </a:rPr>
              <a:t>Back-action noise caused by random motion of optics due to fluctuations of the number of impinging photons</a:t>
            </a:r>
          </a:p>
          <a:p>
            <a:pPr marL="377190" indent="-285750">
              <a:buFont typeface="Wingdings" charset="0"/>
              <a:buChar char="à"/>
            </a:pPr>
            <a:r>
              <a:rPr lang="en-US" sz="1600" i="1" dirty="0" smtClean="0">
                <a:solidFill>
                  <a:srgbClr val="000000"/>
                </a:solidFill>
                <a:sym typeface="Wingdings"/>
              </a:rPr>
              <a:t>Additional displacement noise</a:t>
            </a:r>
            <a:endParaRPr lang="en-US" sz="1600" i="1" dirty="0">
              <a:solidFill>
                <a:srgbClr val="000000"/>
              </a:solidFill>
            </a:endParaRPr>
          </a:p>
        </p:txBody>
      </p:sp>
      <p:graphicFrame>
        <p:nvGraphicFramePr>
          <p:cNvPr id="17" name="Object 16"/>
          <p:cNvGraphicFramePr>
            <a:graphicFrameLocks noChangeAspect="1"/>
          </p:cNvGraphicFramePr>
          <p:nvPr>
            <p:extLst>
              <p:ext uri="{D42A27DB-BD31-4B8C-83A1-F6EECF244321}">
                <p14:modId xmlns:p14="http://schemas.microsoft.com/office/powerpoint/2010/main" val="2709910662"/>
              </p:ext>
            </p:extLst>
          </p:nvPr>
        </p:nvGraphicFramePr>
        <p:xfrm>
          <a:off x="3193155" y="3326302"/>
          <a:ext cx="1362029" cy="748800"/>
        </p:xfrm>
        <a:graphic>
          <a:graphicData uri="http://schemas.openxmlformats.org/presentationml/2006/ole">
            <mc:AlternateContent xmlns:mc="http://schemas.openxmlformats.org/markup-compatibility/2006">
              <mc:Choice xmlns:v="urn:schemas-microsoft-com:vml" Requires="v">
                <p:oleObj spid="_x0000_s1079" name="Equation" r:id="rId5" imgW="762000" imgH="419100" progId="Equation.3">
                  <p:embed/>
                </p:oleObj>
              </mc:Choice>
              <mc:Fallback>
                <p:oleObj name="Equation" r:id="rId5" imgW="762000" imgH="419100" progId="Equation.3">
                  <p:embed/>
                  <p:pic>
                    <p:nvPicPr>
                      <p:cNvPr id="0" name=""/>
                      <p:cNvPicPr/>
                      <p:nvPr/>
                    </p:nvPicPr>
                    <p:blipFill>
                      <a:blip r:embed="rId6"/>
                      <a:stretch>
                        <a:fillRect/>
                      </a:stretch>
                    </p:blipFill>
                    <p:spPr>
                      <a:xfrm>
                        <a:off x="3193155" y="3326302"/>
                        <a:ext cx="1362029" cy="748800"/>
                      </a:xfrm>
                      <a:prstGeom prst="rect">
                        <a:avLst/>
                      </a:prstGeom>
                    </p:spPr>
                  </p:pic>
                </p:oleObj>
              </mc:Fallback>
            </mc:AlternateContent>
          </a:graphicData>
        </a:graphic>
      </p:graphicFrame>
      <p:sp>
        <p:nvSpPr>
          <p:cNvPr id="19" name="TextBox 18"/>
          <p:cNvSpPr txBox="1"/>
          <p:nvPr/>
        </p:nvSpPr>
        <p:spPr>
          <a:xfrm>
            <a:off x="5405810" y="5528038"/>
            <a:ext cx="3738190" cy="1323439"/>
          </a:xfrm>
          <a:prstGeom prst="rect">
            <a:avLst/>
          </a:prstGeom>
          <a:gradFill>
            <a:gsLst>
              <a:gs pos="0">
                <a:schemeClr val="accent1">
                  <a:lumMod val="40000"/>
                  <a:lumOff val="60000"/>
                </a:schemeClr>
              </a:gs>
              <a:gs pos="35000">
                <a:schemeClr val="accent1">
                  <a:lumMod val="20000"/>
                  <a:lumOff val="80000"/>
                </a:schemeClr>
              </a:gs>
              <a:gs pos="100000">
                <a:schemeClr val="tx2">
                  <a:lumMod val="20000"/>
                  <a:lumOff val="80000"/>
                </a:schemeClr>
              </a:gs>
            </a:gsLst>
          </a:gradFill>
        </p:spPr>
        <p:style>
          <a:lnRef idx="1">
            <a:schemeClr val="accent4"/>
          </a:lnRef>
          <a:fillRef idx="2">
            <a:schemeClr val="accent4"/>
          </a:fillRef>
          <a:effectRef idx="1">
            <a:schemeClr val="accent4"/>
          </a:effectRef>
          <a:fontRef idx="minor">
            <a:schemeClr val="dk1"/>
          </a:fontRef>
        </p:style>
        <p:txBody>
          <a:bodyPr wrap="square" rtlCol="0">
            <a:spAutoFit/>
          </a:bodyPr>
          <a:lstStyle/>
          <a:p>
            <a:pPr marL="91440"/>
            <a:r>
              <a:rPr lang="en-US" sz="1600" b="1" dirty="0" smtClean="0">
                <a:solidFill>
                  <a:schemeClr val="accent6">
                    <a:lumMod val="75000"/>
                  </a:schemeClr>
                </a:solidFill>
              </a:rPr>
              <a:t>SHOT NOISE</a:t>
            </a:r>
            <a:r>
              <a:rPr lang="en-US" sz="1600" dirty="0" smtClean="0"/>
              <a:t>: Photon counting noise due to fluctuations of the number of photon detected at the interferometer output</a:t>
            </a:r>
            <a:r>
              <a:rPr lang="en-US" sz="1600" dirty="0">
                <a:solidFill>
                  <a:srgbClr val="000000"/>
                </a:solidFill>
              </a:rPr>
              <a:t> </a:t>
            </a:r>
            <a:r>
              <a:rPr lang="en-US" sz="1600" dirty="0" smtClean="0">
                <a:solidFill>
                  <a:srgbClr val="000000"/>
                </a:solidFill>
              </a:rPr>
              <a:t>        </a:t>
            </a:r>
            <a:r>
              <a:rPr lang="en-US" sz="1600" dirty="0" smtClean="0">
                <a:solidFill>
                  <a:srgbClr val="000000"/>
                </a:solidFill>
                <a:sym typeface="Wingdings"/>
              </a:rPr>
              <a:t> </a:t>
            </a:r>
            <a:r>
              <a:rPr lang="en-US" sz="1600" i="1" dirty="0" smtClean="0">
                <a:solidFill>
                  <a:srgbClr val="000000"/>
                </a:solidFill>
                <a:sym typeface="Wingdings"/>
              </a:rPr>
              <a:t>Limitation of the precision to measure arm displacement:</a:t>
            </a:r>
          </a:p>
        </p:txBody>
      </p:sp>
      <p:graphicFrame>
        <p:nvGraphicFramePr>
          <p:cNvPr id="20" name="Object 19"/>
          <p:cNvGraphicFramePr>
            <a:graphicFrameLocks noChangeAspect="1"/>
          </p:cNvGraphicFramePr>
          <p:nvPr>
            <p:extLst>
              <p:ext uri="{D42A27DB-BD31-4B8C-83A1-F6EECF244321}">
                <p14:modId xmlns:p14="http://schemas.microsoft.com/office/powerpoint/2010/main" val="2291609639"/>
              </p:ext>
            </p:extLst>
          </p:nvPr>
        </p:nvGraphicFramePr>
        <p:xfrm>
          <a:off x="6337840" y="4559838"/>
          <a:ext cx="1324671" cy="707899"/>
        </p:xfrm>
        <a:graphic>
          <a:graphicData uri="http://schemas.openxmlformats.org/presentationml/2006/ole">
            <mc:AlternateContent xmlns:mc="http://schemas.openxmlformats.org/markup-compatibility/2006">
              <mc:Choice xmlns:v="urn:schemas-microsoft-com:vml" Requires="v">
                <p:oleObj spid="_x0000_s1080" name="Equation" r:id="rId7" imgW="774700" imgH="419100" progId="Equation.3">
                  <p:embed/>
                </p:oleObj>
              </mc:Choice>
              <mc:Fallback>
                <p:oleObj name="Equation" r:id="rId7" imgW="774700" imgH="419100" progId="Equation.3">
                  <p:embed/>
                  <p:pic>
                    <p:nvPicPr>
                      <p:cNvPr id="0" name=""/>
                      <p:cNvPicPr/>
                      <p:nvPr/>
                    </p:nvPicPr>
                    <p:blipFill>
                      <a:blip r:embed="rId8"/>
                      <a:stretch>
                        <a:fillRect/>
                      </a:stretch>
                    </p:blipFill>
                    <p:spPr>
                      <a:xfrm>
                        <a:off x="6337840" y="4559838"/>
                        <a:ext cx="1324671" cy="707899"/>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781582706"/>
              </p:ext>
            </p:extLst>
          </p:nvPr>
        </p:nvGraphicFramePr>
        <p:xfrm>
          <a:off x="350455" y="1537952"/>
          <a:ext cx="1150414" cy="937918"/>
        </p:xfrm>
        <a:graphic>
          <a:graphicData uri="http://schemas.openxmlformats.org/presentationml/2006/ole">
            <mc:AlternateContent xmlns:mc="http://schemas.openxmlformats.org/markup-compatibility/2006">
              <mc:Choice xmlns:v="urn:schemas-microsoft-com:vml" Requires="v">
                <p:oleObj spid="_x0000_s1081" name="Equation" r:id="rId9" imgW="482600" imgH="393700" progId="Equation.3">
                  <p:embed/>
                </p:oleObj>
              </mc:Choice>
              <mc:Fallback>
                <p:oleObj name="Equation" r:id="rId9" imgW="482600" imgH="393700" progId="Equation.3">
                  <p:embed/>
                  <p:pic>
                    <p:nvPicPr>
                      <p:cNvPr id="0" name=""/>
                      <p:cNvPicPr/>
                      <p:nvPr/>
                    </p:nvPicPr>
                    <p:blipFill>
                      <a:blip r:embed="rId10"/>
                      <a:stretch>
                        <a:fillRect/>
                      </a:stretch>
                    </p:blipFill>
                    <p:spPr>
                      <a:xfrm>
                        <a:off x="350455" y="1537952"/>
                        <a:ext cx="1150414" cy="937918"/>
                      </a:xfrm>
                      <a:prstGeom prst="rect">
                        <a:avLst/>
                      </a:prstGeom>
                    </p:spPr>
                  </p:pic>
                </p:oleObj>
              </mc:Fallback>
            </mc:AlternateContent>
          </a:graphicData>
        </a:graphic>
      </p:graphicFrame>
      <p:sp>
        <p:nvSpPr>
          <p:cNvPr id="22" name="Rectangle 21"/>
          <p:cNvSpPr/>
          <p:nvPr/>
        </p:nvSpPr>
        <p:spPr>
          <a:xfrm>
            <a:off x="5702348" y="2299265"/>
            <a:ext cx="1911638" cy="738664"/>
          </a:xfrm>
          <a:prstGeom prst="rect">
            <a:avLst/>
          </a:prstGeom>
          <a:solidFill>
            <a:srgbClr val="BFBFBF"/>
          </a:solidFill>
        </p:spPr>
        <p:txBody>
          <a:bodyPr wrap="square">
            <a:spAutoFit/>
          </a:bodyPr>
          <a:lstStyle/>
          <a:p>
            <a:pPr marL="91440"/>
            <a:r>
              <a:rPr lang="en-US" sz="2400" b="1" dirty="0" smtClean="0"/>
              <a:t>P</a:t>
            </a:r>
            <a:r>
              <a:rPr lang="en-US" dirty="0" smtClean="0"/>
              <a:t> = stored power</a:t>
            </a:r>
          </a:p>
          <a:p>
            <a:pPr marL="91440"/>
            <a:r>
              <a:rPr lang="en-US" b="1" dirty="0" smtClean="0"/>
              <a:t>m</a:t>
            </a:r>
            <a:r>
              <a:rPr lang="en-US" dirty="0" smtClean="0"/>
              <a:t> = mirror mass</a:t>
            </a:r>
          </a:p>
        </p:txBody>
      </p:sp>
      <p:sp>
        <p:nvSpPr>
          <p:cNvPr id="24" name="TextBox 23"/>
          <p:cNvSpPr txBox="1"/>
          <p:nvPr/>
        </p:nvSpPr>
        <p:spPr>
          <a:xfrm>
            <a:off x="5919576" y="3546221"/>
            <a:ext cx="1742935" cy="461665"/>
          </a:xfrm>
          <a:prstGeom prst="rect">
            <a:avLst/>
          </a:prstGeom>
          <a:noFill/>
        </p:spPr>
        <p:txBody>
          <a:bodyPr wrap="none" rtlCol="0">
            <a:spAutoFit/>
          </a:bodyPr>
          <a:lstStyle/>
          <a:p>
            <a:r>
              <a:rPr lang="en-US" sz="2400" b="1" dirty="0" smtClean="0">
                <a:solidFill>
                  <a:srgbClr val="B279DC"/>
                </a:solidFill>
              </a:rPr>
              <a:t>SHOT NOISE</a:t>
            </a:r>
            <a:endParaRPr lang="en-US" sz="2400" b="1" dirty="0">
              <a:solidFill>
                <a:srgbClr val="B279DC"/>
              </a:solidFill>
            </a:endParaRPr>
          </a:p>
        </p:txBody>
      </p:sp>
      <p:sp>
        <p:nvSpPr>
          <p:cNvPr id="25" name="TextBox 24"/>
          <p:cNvSpPr txBox="1"/>
          <p:nvPr/>
        </p:nvSpPr>
        <p:spPr>
          <a:xfrm>
            <a:off x="2386188" y="1961779"/>
            <a:ext cx="2019300" cy="1200328"/>
          </a:xfrm>
          <a:prstGeom prst="rect">
            <a:avLst/>
          </a:prstGeom>
          <a:noFill/>
        </p:spPr>
        <p:txBody>
          <a:bodyPr wrap="square" rtlCol="0">
            <a:spAutoFit/>
          </a:bodyPr>
          <a:lstStyle/>
          <a:p>
            <a:pPr algn="ctr"/>
            <a:r>
              <a:rPr lang="en-US" sz="2400" b="1" dirty="0" smtClean="0">
                <a:solidFill>
                  <a:srgbClr val="B279DC"/>
                </a:solidFill>
              </a:rPr>
              <a:t>RADIATION PRESSURE </a:t>
            </a:r>
          </a:p>
          <a:p>
            <a:pPr algn="ctr"/>
            <a:r>
              <a:rPr lang="en-US" sz="2400" b="1" dirty="0" smtClean="0">
                <a:solidFill>
                  <a:srgbClr val="B279DC"/>
                </a:solidFill>
              </a:rPr>
              <a:t>NOISE</a:t>
            </a:r>
            <a:endParaRPr lang="en-US" sz="2400" b="1" dirty="0">
              <a:solidFill>
                <a:srgbClr val="B279DC"/>
              </a:solidFill>
            </a:endParaRPr>
          </a:p>
        </p:txBody>
      </p:sp>
    </p:spTree>
    <p:extLst>
      <p:ext uri="{BB962C8B-B14F-4D97-AF65-F5344CB8AC3E}">
        <p14:creationId xmlns:p14="http://schemas.microsoft.com/office/powerpoint/2010/main" val="159302923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haseLosse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6918" y="1126795"/>
            <a:ext cx="5955070" cy="5395192"/>
          </a:xfrm>
          <a:prstGeom prst="rect">
            <a:avLst/>
          </a:prstGeom>
          <a:solidFill>
            <a:schemeClr val="bg1"/>
          </a:solidFill>
        </p:spPr>
      </p:pic>
      <p:sp>
        <p:nvSpPr>
          <p:cNvPr id="2" name="Title 1"/>
          <p:cNvSpPr>
            <a:spLocks noGrp="1"/>
          </p:cNvSpPr>
          <p:nvPr>
            <p:ph type="title"/>
          </p:nvPr>
        </p:nvSpPr>
        <p:spPr>
          <a:xfrm>
            <a:off x="457199" y="173038"/>
            <a:ext cx="8686801" cy="1143000"/>
          </a:xfrm>
        </p:spPr>
        <p:txBody>
          <a:bodyPr>
            <a:normAutofit fontScale="90000"/>
          </a:bodyPr>
          <a:lstStyle/>
          <a:p>
            <a:r>
              <a:rPr lang="en-US" dirty="0" smtClean="0"/>
              <a:t>Reducing losses is critical for achieving 6 - 10 dB</a:t>
            </a:r>
            <a:br>
              <a:rPr lang="en-US" dirty="0" smtClean="0"/>
            </a:br>
            <a:r>
              <a:rPr lang="en-US" dirty="0" smtClean="0"/>
              <a:t>(x 2-3 shot noise reduction) </a:t>
            </a:r>
            <a:endParaRPr lang="en-US" dirty="0"/>
          </a:p>
        </p:txBody>
      </p:sp>
      <p:grpSp>
        <p:nvGrpSpPr>
          <p:cNvPr id="38" name="Group 37"/>
          <p:cNvGrpSpPr/>
          <p:nvPr/>
        </p:nvGrpSpPr>
        <p:grpSpPr>
          <a:xfrm>
            <a:off x="21947" y="1140489"/>
            <a:ext cx="1865120" cy="1515533"/>
            <a:chOff x="7255934" y="5284067"/>
            <a:chExt cx="1865120" cy="1515533"/>
          </a:xfrm>
        </p:grpSpPr>
        <p:sp>
          <p:nvSpPr>
            <p:cNvPr id="27" name="Rectangle 26"/>
            <p:cNvSpPr/>
            <p:nvPr/>
          </p:nvSpPr>
          <p:spPr>
            <a:xfrm>
              <a:off x="7255934" y="5284067"/>
              <a:ext cx="1865120" cy="1515533"/>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chemeClr val="accent3">
                      <a:lumMod val="75000"/>
                    </a:schemeClr>
                  </a:solidFill>
                </a:ln>
                <a:solidFill>
                  <a:schemeClr val="tx1"/>
                </a:solidFill>
              </a:endParaRPr>
            </a:p>
          </p:txBody>
        </p:sp>
        <p:grpSp>
          <p:nvGrpSpPr>
            <p:cNvPr id="28" name="Group 12"/>
            <p:cNvGrpSpPr/>
            <p:nvPr/>
          </p:nvGrpSpPr>
          <p:grpSpPr>
            <a:xfrm>
              <a:off x="7407235" y="5338789"/>
              <a:ext cx="1582247" cy="1404605"/>
              <a:chOff x="563466" y="1539404"/>
              <a:chExt cx="2144757" cy="2142219"/>
            </a:xfrm>
          </p:grpSpPr>
          <p:grpSp>
            <p:nvGrpSpPr>
              <p:cNvPr id="29" name="Group 7"/>
              <p:cNvGrpSpPr>
                <a:grpSpLocks/>
              </p:cNvGrpSpPr>
              <p:nvPr/>
            </p:nvGrpSpPr>
            <p:grpSpPr>
              <a:xfrm>
                <a:off x="740716" y="2707214"/>
                <a:ext cx="1723965" cy="974409"/>
                <a:chOff x="2057400" y="3969031"/>
                <a:chExt cx="2819400" cy="1593569"/>
              </a:xfrm>
            </p:grpSpPr>
            <p:sp>
              <p:nvSpPr>
                <p:cNvPr id="34" name="Rectangle 33"/>
                <p:cNvSpPr/>
                <p:nvPr/>
              </p:nvSpPr>
              <p:spPr bwMode="auto">
                <a:xfrm rot="18896102">
                  <a:off x="3362003" y="3265121"/>
                  <a:ext cx="213895" cy="1621715"/>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Times New Roman" pitchFamily="16" charset="0"/>
                    <a:cs typeface="Arial Unicode MS" charset="0"/>
                  </a:endParaRPr>
                </a:p>
              </p:txBody>
            </p:sp>
            <p:cxnSp>
              <p:nvCxnSpPr>
                <p:cNvPr id="35" name="Straight Arrow Connector 34"/>
                <p:cNvCxnSpPr/>
                <p:nvPr/>
              </p:nvCxnSpPr>
              <p:spPr bwMode="auto">
                <a:xfrm>
                  <a:off x="2057400" y="4114800"/>
                  <a:ext cx="1371600" cy="0"/>
                </a:xfrm>
                <a:prstGeom prst="straightConnector1">
                  <a:avLst/>
                </a:prstGeom>
                <a:solidFill>
                  <a:srgbClr val="00B8FF"/>
                </a:solidFill>
                <a:ln w="63500" cap="flat" cmpd="sng" algn="ctr">
                  <a:solidFill>
                    <a:srgbClr val="FF0000"/>
                  </a:solidFill>
                  <a:prstDash val="solid"/>
                  <a:round/>
                  <a:headEnd type="none" w="med" len="med"/>
                  <a:tailEnd type="arrow"/>
                </a:ln>
                <a:effectLst/>
              </p:spPr>
            </p:cxnSp>
            <p:cxnSp>
              <p:nvCxnSpPr>
                <p:cNvPr id="36" name="Straight Arrow Connector 35"/>
                <p:cNvCxnSpPr/>
                <p:nvPr/>
              </p:nvCxnSpPr>
              <p:spPr bwMode="auto">
                <a:xfrm>
                  <a:off x="3352800" y="4114800"/>
                  <a:ext cx="0" cy="1447800"/>
                </a:xfrm>
                <a:prstGeom prst="straightConnector1">
                  <a:avLst/>
                </a:prstGeom>
                <a:solidFill>
                  <a:srgbClr val="00B8FF"/>
                </a:solidFill>
                <a:ln w="12700" cap="flat" cmpd="sng" algn="ctr">
                  <a:solidFill>
                    <a:srgbClr val="FF0000"/>
                  </a:solidFill>
                  <a:prstDash val="solid"/>
                  <a:round/>
                  <a:headEnd type="none" w="med" len="med"/>
                  <a:tailEnd type="arrow"/>
                </a:ln>
                <a:effectLst/>
              </p:spPr>
            </p:cxnSp>
            <p:cxnSp>
              <p:nvCxnSpPr>
                <p:cNvPr id="37" name="Straight Arrow Connector 36"/>
                <p:cNvCxnSpPr/>
                <p:nvPr/>
              </p:nvCxnSpPr>
              <p:spPr bwMode="auto">
                <a:xfrm>
                  <a:off x="3505200" y="4114800"/>
                  <a:ext cx="1371600" cy="0"/>
                </a:xfrm>
                <a:prstGeom prst="straightConnector1">
                  <a:avLst/>
                </a:prstGeom>
                <a:solidFill>
                  <a:srgbClr val="00B8FF"/>
                </a:solidFill>
                <a:ln w="63500" cap="flat" cmpd="sng" algn="ctr">
                  <a:solidFill>
                    <a:srgbClr val="FF0000"/>
                  </a:solidFill>
                  <a:prstDash val="solid"/>
                  <a:round/>
                  <a:headEnd type="none" w="med" len="med"/>
                  <a:tailEnd type="arrow"/>
                </a:ln>
                <a:effectLst/>
              </p:spPr>
            </p:cxnSp>
          </p:grpSp>
          <p:cxnSp>
            <p:nvCxnSpPr>
              <p:cNvPr id="30" name="Straight Arrow Connector 29"/>
              <p:cNvCxnSpPr>
                <a:cxnSpLocks/>
              </p:cNvCxnSpPr>
              <p:nvPr/>
            </p:nvCxnSpPr>
            <p:spPr bwMode="auto">
              <a:xfrm>
                <a:off x="1532811" y="1899428"/>
                <a:ext cx="0" cy="838685"/>
              </a:xfrm>
              <a:prstGeom prst="straightConnector1">
                <a:avLst/>
              </a:prstGeom>
              <a:solidFill>
                <a:srgbClr val="00B8FF"/>
              </a:solidFill>
              <a:ln w="25400" cap="flat" cmpd="sng" algn="ctr">
                <a:solidFill>
                  <a:srgbClr val="FF0000"/>
                </a:solidFill>
                <a:prstDash val="dash"/>
                <a:round/>
                <a:headEnd type="none" w="med" len="med"/>
                <a:tailEnd type="arrow"/>
              </a:ln>
              <a:effectLst/>
            </p:spPr>
          </p:cxnSp>
          <p:sp>
            <p:nvSpPr>
              <p:cNvPr id="31" name="Oval 11"/>
              <p:cNvSpPr>
                <a:spLocks noChangeArrowheads="1"/>
              </p:cNvSpPr>
              <p:nvPr/>
            </p:nvSpPr>
            <p:spPr bwMode="auto">
              <a:xfrm>
                <a:off x="1393030" y="1539404"/>
                <a:ext cx="279562" cy="279562"/>
              </a:xfrm>
              <a:prstGeom prst="ellipse">
                <a:avLst/>
              </a:prstGeom>
              <a:solidFill>
                <a:schemeClr val="bg1"/>
              </a:solidFill>
              <a:ln w="12600">
                <a:solidFill>
                  <a:srgbClr val="000000"/>
                </a:solidFill>
                <a:miter lim="800000"/>
                <a:headEnd/>
                <a:tailEnd/>
              </a:ln>
            </p:spPr>
            <p:txBody>
              <a:bodyPr wrap="none" anchor="ctr"/>
              <a:lstStyle/>
              <a:p>
                <a:endParaRPr lang="en-US"/>
              </a:p>
            </p:txBody>
          </p:sp>
          <p:sp>
            <p:nvSpPr>
              <p:cNvPr id="32" name="Oval 11"/>
              <p:cNvSpPr>
                <a:spLocks noChangeArrowheads="1"/>
              </p:cNvSpPr>
              <p:nvPr/>
            </p:nvSpPr>
            <p:spPr bwMode="auto">
              <a:xfrm flipH="1">
                <a:off x="563466" y="2530031"/>
                <a:ext cx="91436" cy="498779"/>
              </a:xfrm>
              <a:prstGeom prst="ellipse">
                <a:avLst/>
              </a:prstGeom>
              <a:solidFill>
                <a:schemeClr val="bg1"/>
              </a:solidFill>
              <a:ln w="12600">
                <a:solidFill>
                  <a:srgbClr val="000000"/>
                </a:solidFill>
                <a:miter lim="800000"/>
                <a:headEnd/>
                <a:tailEnd/>
              </a:ln>
            </p:spPr>
            <p:txBody>
              <a:bodyPr wrap="none" anchor="ctr"/>
              <a:lstStyle/>
              <a:p>
                <a:endParaRPr lang="en-US"/>
              </a:p>
            </p:txBody>
          </p:sp>
          <p:sp>
            <p:nvSpPr>
              <p:cNvPr id="33" name="Oval 32"/>
              <p:cNvSpPr>
                <a:spLocks noChangeArrowheads="1"/>
              </p:cNvSpPr>
              <p:nvPr/>
            </p:nvSpPr>
            <p:spPr bwMode="auto">
              <a:xfrm>
                <a:off x="2475255" y="2504630"/>
                <a:ext cx="232968" cy="498779"/>
              </a:xfrm>
              <a:prstGeom prst="ellipse">
                <a:avLst/>
              </a:prstGeom>
              <a:solidFill>
                <a:schemeClr val="bg1"/>
              </a:solidFill>
              <a:ln w="12600">
                <a:solidFill>
                  <a:schemeClr val="tx1"/>
                </a:solidFill>
                <a:miter lim="800000"/>
                <a:headEnd/>
                <a:tailEnd/>
              </a:ln>
            </p:spPr>
            <p:txBody>
              <a:bodyPr wrap="none" anchor="ctr"/>
              <a:lstStyle/>
              <a:p>
                <a:endParaRPr lang="en-US"/>
              </a:p>
            </p:txBody>
          </p:sp>
        </p:grpSp>
      </p:grpSp>
      <p:sp>
        <p:nvSpPr>
          <p:cNvPr id="40" name="5-Point Star 39"/>
          <p:cNvSpPr/>
          <p:nvPr/>
        </p:nvSpPr>
        <p:spPr>
          <a:xfrm>
            <a:off x="6730153" y="1659871"/>
            <a:ext cx="292947" cy="309880"/>
          </a:xfrm>
          <a:prstGeom prst="star5">
            <a:avLst/>
          </a:prstGeom>
          <a:solidFill>
            <a:srgbClr val="000000"/>
          </a:solidFill>
          <a:ln/>
        </p:spPr>
        <p:style>
          <a:lnRef idx="1">
            <a:schemeClr val="accent1"/>
          </a:lnRef>
          <a:fillRef idx="3">
            <a:schemeClr val="accent1"/>
          </a:fillRef>
          <a:effectRef idx="2">
            <a:schemeClr val="accent1"/>
          </a:effectRef>
          <a:fontRef idx="minor">
            <a:schemeClr val="lt1"/>
          </a:fontRef>
        </p:style>
      </p:sp>
      <p:sp>
        <p:nvSpPr>
          <p:cNvPr id="41" name="Slide Number Placeholder 40"/>
          <p:cNvSpPr>
            <a:spLocks noGrp="1"/>
          </p:cNvSpPr>
          <p:nvPr>
            <p:ph type="sldNum" sz="quarter" idx="12"/>
          </p:nvPr>
        </p:nvSpPr>
        <p:spPr/>
        <p:txBody>
          <a:bodyPr/>
          <a:lstStyle/>
          <a:p>
            <a:fld id="{3C8B7254-8BB7-644C-A757-37435CCFA7BB}" type="slidenum">
              <a:rPr lang="en-US" smtClean="0"/>
              <a:pPr/>
              <a:t>27</a:t>
            </a:fld>
            <a:endParaRPr lang="en-US"/>
          </a:p>
        </p:txBody>
      </p:sp>
      <p:grpSp>
        <p:nvGrpSpPr>
          <p:cNvPr id="55" name="Group 54"/>
          <p:cNvGrpSpPr/>
          <p:nvPr/>
        </p:nvGrpSpPr>
        <p:grpSpPr>
          <a:xfrm>
            <a:off x="7610699" y="4802039"/>
            <a:ext cx="1522696" cy="1854201"/>
            <a:chOff x="6553200" y="4843518"/>
            <a:chExt cx="1522696" cy="1854201"/>
          </a:xfrm>
        </p:grpSpPr>
        <p:sp>
          <p:nvSpPr>
            <p:cNvPr id="44" name="Rounded Rectangle 43"/>
            <p:cNvSpPr/>
            <p:nvPr/>
          </p:nvSpPr>
          <p:spPr>
            <a:xfrm>
              <a:off x="6553200" y="4843518"/>
              <a:ext cx="1522696" cy="1854201"/>
            </a:xfrm>
            <a:prstGeom prst="roundRect">
              <a:avLst/>
            </a:prstGeom>
            <a:solidFill>
              <a:schemeClr val="tx1"/>
            </a:solidFill>
            <a:ln w="381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5" name="Straight Connector 44"/>
            <p:cNvCxnSpPr/>
            <p:nvPr/>
          </p:nvCxnSpPr>
          <p:spPr>
            <a:xfrm rot="16200000" flipH="1">
              <a:off x="6237965" y="5840023"/>
              <a:ext cx="1706576" cy="8815"/>
            </a:xfrm>
            <a:prstGeom prst="line">
              <a:avLst/>
            </a:prstGeom>
            <a:ln>
              <a:headEnd type="triangle"/>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10800000">
              <a:off x="6778361" y="6364730"/>
              <a:ext cx="1154619" cy="10411"/>
            </a:xfrm>
            <a:prstGeom prst="line">
              <a:avLst/>
            </a:prstGeom>
            <a:ln>
              <a:headEnd type="triangle"/>
              <a:tailEnd type="none"/>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7053483" y="5581361"/>
              <a:ext cx="1022413" cy="830997"/>
            </a:xfrm>
            <a:prstGeom prst="rect">
              <a:avLst/>
            </a:prstGeom>
            <a:noFill/>
          </p:spPr>
          <p:txBody>
            <a:bodyPr wrap="square" rtlCol="0">
              <a:spAutoFit/>
            </a:bodyPr>
            <a:lstStyle/>
            <a:p>
              <a:pPr algn="ctr"/>
              <a:r>
                <a:rPr lang="en-US" sz="2400" dirty="0" smtClean="0">
                  <a:solidFill>
                    <a:schemeClr val="bg1"/>
                  </a:solidFill>
                </a:rPr>
                <a:t>GW</a:t>
              </a:r>
            </a:p>
            <a:p>
              <a:pPr algn="ctr"/>
              <a:r>
                <a:rPr lang="en-US" sz="2400" dirty="0" smtClean="0">
                  <a:solidFill>
                    <a:schemeClr val="bg1"/>
                  </a:solidFill>
                </a:rPr>
                <a:t>Signal</a:t>
              </a:r>
              <a:endParaRPr lang="en-US" sz="2400" dirty="0">
                <a:solidFill>
                  <a:schemeClr val="bg1"/>
                </a:solidFill>
              </a:endParaRPr>
            </a:p>
          </p:txBody>
        </p:sp>
        <p:sp>
          <p:nvSpPr>
            <p:cNvPr id="51" name="Oval 50"/>
            <p:cNvSpPr/>
            <p:nvPr/>
          </p:nvSpPr>
          <p:spPr>
            <a:xfrm>
              <a:off x="6692053" y="5455379"/>
              <a:ext cx="804962" cy="226564"/>
            </a:xfrm>
            <a:prstGeom prst="ellipse">
              <a:avLst/>
            </a:prstGeom>
            <a:solidFill>
              <a:srgbClr val="3366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rot="20192055">
              <a:off x="6679613" y="5453276"/>
              <a:ext cx="804962" cy="22656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0" name="Straight Arrow Connector 49"/>
            <p:cNvCxnSpPr/>
            <p:nvPr/>
          </p:nvCxnSpPr>
          <p:spPr>
            <a:xfrm rot="16200000" flipV="1">
              <a:off x="6679911" y="5960795"/>
              <a:ext cx="822076" cy="8205"/>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grpSp>
      <p:sp>
        <p:nvSpPr>
          <p:cNvPr id="39" name="5-Point Star 38"/>
          <p:cNvSpPr/>
          <p:nvPr/>
        </p:nvSpPr>
        <p:spPr>
          <a:xfrm>
            <a:off x="4190153" y="2084029"/>
            <a:ext cx="292947" cy="309880"/>
          </a:xfrm>
          <a:prstGeom prst="star5">
            <a:avLst/>
          </a:prstGeom>
          <a:solidFill>
            <a:srgbClr val="000000"/>
          </a:solidFill>
          <a:ln/>
        </p:spPr>
        <p:style>
          <a:lnRef idx="1">
            <a:schemeClr val="accent1"/>
          </a:lnRef>
          <a:fillRef idx="3">
            <a:schemeClr val="accent1"/>
          </a:fillRef>
          <a:effectRef idx="2">
            <a:schemeClr val="accent1"/>
          </a:effectRef>
          <a:fontRef idx="minor">
            <a:schemeClr val="lt1"/>
          </a:fontRef>
        </p:style>
      </p:sp>
      <p:sp>
        <p:nvSpPr>
          <p:cNvPr id="4" name="TextBox 3"/>
          <p:cNvSpPr txBox="1"/>
          <p:nvPr/>
        </p:nvSpPr>
        <p:spPr>
          <a:xfrm>
            <a:off x="7655438" y="1522709"/>
            <a:ext cx="934837" cy="523220"/>
          </a:xfrm>
          <a:prstGeom prst="rect">
            <a:avLst/>
          </a:prstGeom>
          <a:noFill/>
        </p:spPr>
        <p:txBody>
          <a:bodyPr wrap="square" rtlCol="0">
            <a:spAutoFit/>
          </a:bodyPr>
          <a:lstStyle/>
          <a:p>
            <a:r>
              <a:rPr lang="en-US" sz="2800" dirty="0" smtClean="0"/>
              <a:t>LIGO</a:t>
            </a:r>
            <a:endParaRPr lang="en-US" sz="2800" dirty="0"/>
          </a:p>
        </p:txBody>
      </p:sp>
      <p:sp>
        <p:nvSpPr>
          <p:cNvPr id="42" name="TextBox 41"/>
          <p:cNvSpPr txBox="1"/>
          <p:nvPr/>
        </p:nvSpPr>
        <p:spPr>
          <a:xfrm>
            <a:off x="4515298" y="1981260"/>
            <a:ext cx="934837" cy="523220"/>
          </a:xfrm>
          <a:prstGeom prst="rect">
            <a:avLst/>
          </a:prstGeom>
          <a:noFill/>
        </p:spPr>
        <p:txBody>
          <a:bodyPr wrap="square" rtlCol="0">
            <a:spAutoFit/>
          </a:bodyPr>
          <a:lstStyle/>
          <a:p>
            <a:r>
              <a:rPr lang="en-US" sz="2800" dirty="0" smtClean="0"/>
              <a:t>GEO</a:t>
            </a:r>
            <a:endParaRPr lang="en-US" sz="2800" dirty="0"/>
          </a:p>
        </p:txBody>
      </p:sp>
      <p:sp>
        <p:nvSpPr>
          <p:cNvPr id="5" name="Oval 4"/>
          <p:cNvSpPr/>
          <p:nvPr/>
        </p:nvSpPr>
        <p:spPr>
          <a:xfrm>
            <a:off x="2311400" y="2676016"/>
            <a:ext cx="1066800" cy="1077778"/>
          </a:xfrm>
          <a:prstGeom prst="ellipse">
            <a:avLst/>
          </a:prstGeom>
          <a:noFill/>
          <a:ln w="28575" cmpd="sng">
            <a:solidFill>
              <a:srgbClr val="FF8A1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chemeClr val="tx1"/>
                </a:solidFill>
              </a:ln>
            </a:endParaRPr>
          </a:p>
        </p:txBody>
      </p:sp>
      <p:sp>
        <p:nvSpPr>
          <p:cNvPr id="49" name="TextBox 48"/>
          <p:cNvSpPr txBox="1"/>
          <p:nvPr/>
        </p:nvSpPr>
        <p:spPr>
          <a:xfrm>
            <a:off x="-76200" y="3098860"/>
            <a:ext cx="1981200" cy="3046988"/>
          </a:xfrm>
          <a:prstGeom prst="rect">
            <a:avLst/>
          </a:prstGeom>
          <a:noFill/>
        </p:spPr>
        <p:txBody>
          <a:bodyPr wrap="square" rtlCol="0">
            <a:spAutoFit/>
          </a:bodyPr>
          <a:lstStyle/>
          <a:p>
            <a:pPr algn="ctr"/>
            <a:r>
              <a:rPr lang="en-US" sz="2400" dirty="0" smtClean="0"/>
              <a:t>We need less than 20% total losses </a:t>
            </a:r>
          </a:p>
          <a:p>
            <a:pPr algn="ctr"/>
            <a:endParaRPr lang="en-US" sz="2400" dirty="0"/>
          </a:p>
          <a:p>
            <a:pPr algn="ctr"/>
            <a:r>
              <a:rPr lang="en-US" sz="2400" dirty="0" err="1" smtClean="0"/>
              <a:t>aLIGO</a:t>
            </a:r>
            <a:r>
              <a:rPr lang="en-US" sz="2400" dirty="0" smtClean="0"/>
              <a:t> readout now has ~30%(w/o squeezing)</a:t>
            </a:r>
          </a:p>
        </p:txBody>
      </p:sp>
    </p:spTree>
    <p:extLst>
      <p:ext uri="{BB962C8B-B14F-4D97-AF65-F5344CB8AC3E}">
        <p14:creationId xmlns:p14="http://schemas.microsoft.com/office/powerpoint/2010/main" val="345332739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654264" y="20628"/>
            <a:ext cx="8229600" cy="1143000"/>
          </a:xfrm>
        </p:spPr>
        <p:txBody>
          <a:bodyPr>
            <a:normAutofit/>
          </a:bodyPr>
          <a:lstStyle/>
          <a:p>
            <a:r>
              <a:rPr lang="en-US" sz="3600" b="1" dirty="0" smtClean="0"/>
              <a:t>Frequency Independent </a:t>
            </a:r>
            <a:r>
              <a:rPr lang="en-US" sz="3600" dirty="0" smtClean="0"/>
              <a:t>Squeezing</a:t>
            </a:r>
            <a:endParaRPr lang="en-US" sz="3600" dirty="0"/>
          </a:p>
        </p:txBody>
      </p:sp>
      <p:sp>
        <p:nvSpPr>
          <p:cNvPr id="4" name="Slide Number Placeholder 3"/>
          <p:cNvSpPr>
            <a:spLocks noGrp="1"/>
          </p:cNvSpPr>
          <p:nvPr>
            <p:ph type="sldNum" sz="quarter" idx="12"/>
          </p:nvPr>
        </p:nvSpPr>
        <p:spPr/>
        <p:txBody>
          <a:bodyPr/>
          <a:lstStyle/>
          <a:p>
            <a:fld id="{8CCF6DC6-A8F4-6A48-ACB5-9DB2BC8D9CFA}" type="slidenum">
              <a:rPr lang="en-US" smtClean="0"/>
              <a:t>28</a:t>
            </a:fld>
            <a:endParaRPr lang="en-US"/>
          </a:p>
        </p:txBody>
      </p:sp>
      <p:pic>
        <p:nvPicPr>
          <p:cNvPr id="6" name="Picture 5" descr="aLIGO_FIS.pdf"/>
          <p:cNvPicPr>
            <a:picLocks noChangeAspect="1"/>
          </p:cNvPicPr>
          <p:nvPr/>
        </p:nvPicPr>
        <p:blipFill rotWithShape="1">
          <a:blip r:embed="rId2">
            <a:extLst>
              <a:ext uri="{28A0092B-C50C-407E-A947-70E740481C1C}">
                <a14:useLocalDpi xmlns:a14="http://schemas.microsoft.com/office/drawing/2010/main" val="0"/>
              </a:ext>
            </a:extLst>
          </a:blip>
          <a:srcRect t="7068"/>
          <a:stretch/>
        </p:blipFill>
        <p:spPr>
          <a:xfrm>
            <a:off x="1097280" y="1210732"/>
            <a:ext cx="6794500" cy="5098627"/>
          </a:xfrm>
          <a:prstGeom prst="rect">
            <a:avLst/>
          </a:prstGeom>
        </p:spPr>
      </p:pic>
      <p:sp>
        <p:nvSpPr>
          <p:cNvPr id="8" name="TextBox 7"/>
          <p:cNvSpPr txBox="1"/>
          <p:nvPr/>
        </p:nvSpPr>
        <p:spPr>
          <a:xfrm>
            <a:off x="7417660" y="4120101"/>
            <a:ext cx="1622687" cy="923330"/>
          </a:xfrm>
          <a:prstGeom prst="rect">
            <a:avLst/>
          </a:prstGeom>
          <a:solidFill>
            <a:srgbClr val="000000"/>
          </a:solidFill>
        </p:spPr>
        <p:txBody>
          <a:bodyPr wrap="square" rtlCol="0">
            <a:spAutoFit/>
          </a:bodyPr>
          <a:lstStyle/>
          <a:p>
            <a:pPr algn="ctr"/>
            <a:r>
              <a:rPr lang="en-US" b="1" dirty="0" smtClean="0">
                <a:solidFill>
                  <a:srgbClr val="FFFFFF"/>
                </a:solidFill>
              </a:rPr>
              <a:t>SHOT NOISE </a:t>
            </a:r>
          </a:p>
          <a:p>
            <a:pPr algn="ctr"/>
            <a:r>
              <a:rPr lang="en-US" b="1" dirty="0" smtClean="0">
                <a:solidFill>
                  <a:srgbClr val="FFFFFF"/>
                </a:solidFill>
              </a:rPr>
              <a:t>gets better by a factor of 2</a:t>
            </a:r>
            <a:endParaRPr lang="en-US" b="1" dirty="0">
              <a:solidFill>
                <a:srgbClr val="FFFFFF"/>
              </a:solidFill>
            </a:endParaRPr>
          </a:p>
        </p:txBody>
      </p:sp>
      <p:sp>
        <p:nvSpPr>
          <p:cNvPr id="9" name="TextBox 8"/>
          <p:cNvSpPr txBox="1"/>
          <p:nvPr/>
        </p:nvSpPr>
        <p:spPr>
          <a:xfrm>
            <a:off x="2099713" y="4302008"/>
            <a:ext cx="1905019" cy="923330"/>
          </a:xfrm>
          <a:prstGeom prst="rect">
            <a:avLst/>
          </a:prstGeom>
          <a:solidFill>
            <a:srgbClr val="000000"/>
          </a:solidFill>
        </p:spPr>
        <p:txBody>
          <a:bodyPr wrap="square" rtlCol="0">
            <a:spAutoFit/>
          </a:bodyPr>
          <a:lstStyle/>
          <a:p>
            <a:pPr algn="ctr"/>
            <a:r>
              <a:rPr lang="en-US" b="1" dirty="0" smtClean="0">
                <a:solidFill>
                  <a:srgbClr val="FFFFFF"/>
                </a:solidFill>
              </a:rPr>
              <a:t>RADIATION PRESSURE NOISE </a:t>
            </a:r>
          </a:p>
          <a:p>
            <a:pPr algn="ctr"/>
            <a:r>
              <a:rPr lang="en-US" b="1" dirty="0" smtClean="0">
                <a:solidFill>
                  <a:srgbClr val="FFFFFF"/>
                </a:solidFill>
              </a:rPr>
              <a:t>gets worse</a:t>
            </a:r>
            <a:endParaRPr lang="en-US" b="1" dirty="0">
              <a:solidFill>
                <a:srgbClr val="FFFFFF"/>
              </a:solidFill>
            </a:endParaRPr>
          </a:p>
        </p:txBody>
      </p:sp>
      <p:sp>
        <p:nvSpPr>
          <p:cNvPr id="10" name="Up Arrow 9"/>
          <p:cNvSpPr/>
          <p:nvPr/>
        </p:nvSpPr>
        <p:spPr>
          <a:xfrm>
            <a:off x="2801208" y="3373840"/>
            <a:ext cx="212926" cy="433980"/>
          </a:xfrm>
          <a:prstGeom prst="up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Up Arrow 10"/>
          <p:cNvSpPr/>
          <p:nvPr/>
        </p:nvSpPr>
        <p:spPr>
          <a:xfrm rot="10800000">
            <a:off x="7802418" y="3417412"/>
            <a:ext cx="178724" cy="390408"/>
          </a:xfrm>
          <a:prstGeom prst="up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555746" y="6338932"/>
            <a:ext cx="6665386" cy="400110"/>
          </a:xfrm>
          <a:prstGeom prst="rect">
            <a:avLst/>
          </a:prstGeom>
          <a:solidFill>
            <a:schemeClr val="accent4">
              <a:lumMod val="40000"/>
              <a:lumOff val="60000"/>
            </a:schemeClr>
          </a:solidFill>
        </p:spPr>
        <p:txBody>
          <a:bodyPr wrap="square" rtlCol="0">
            <a:spAutoFit/>
          </a:bodyPr>
          <a:lstStyle/>
          <a:p>
            <a:r>
              <a:rPr lang="en-US" sz="2000" dirty="0" smtClean="0">
                <a:sym typeface="Wingdings"/>
              </a:rPr>
              <a:t> </a:t>
            </a:r>
            <a:r>
              <a:rPr lang="en-US" sz="2000" dirty="0" smtClean="0"/>
              <a:t>High frequency improvement, no benefit in BNS-BNS range</a:t>
            </a:r>
            <a:endParaRPr lang="en-US" sz="2000" dirty="0"/>
          </a:p>
        </p:txBody>
      </p:sp>
    </p:spTree>
    <p:extLst>
      <p:ext uri="{BB962C8B-B14F-4D97-AF65-F5344CB8AC3E}">
        <p14:creationId xmlns:p14="http://schemas.microsoft.com/office/powerpoint/2010/main" val="157977215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2"/>
          <p:cNvSpPr>
            <a:spLocks noGrp="1"/>
          </p:cNvSpPr>
          <p:nvPr>
            <p:ph type="title"/>
          </p:nvPr>
        </p:nvSpPr>
        <p:spPr>
          <a:xfrm>
            <a:off x="774692" y="20628"/>
            <a:ext cx="8229600" cy="1143000"/>
          </a:xfrm>
        </p:spPr>
        <p:txBody>
          <a:bodyPr>
            <a:normAutofit fontScale="90000"/>
          </a:bodyPr>
          <a:lstStyle/>
          <a:p>
            <a:r>
              <a:rPr lang="en-US" sz="3600" b="1" dirty="0" smtClean="0"/>
              <a:t>Frequency Dependent </a:t>
            </a:r>
            <a:r>
              <a:rPr lang="en-US" sz="3600" dirty="0" smtClean="0"/>
              <a:t>Squeezing</a:t>
            </a:r>
            <a:br>
              <a:rPr lang="en-US" sz="3600" dirty="0" smtClean="0"/>
            </a:br>
            <a:r>
              <a:rPr lang="en-US" sz="3600" dirty="0" smtClean="0"/>
              <a:t>(“short” filter cavity)</a:t>
            </a:r>
            <a:endParaRPr lang="en-US" sz="3600" dirty="0"/>
          </a:p>
        </p:txBody>
      </p:sp>
      <p:sp>
        <p:nvSpPr>
          <p:cNvPr id="4" name="Slide Number Placeholder 3"/>
          <p:cNvSpPr>
            <a:spLocks noGrp="1"/>
          </p:cNvSpPr>
          <p:nvPr>
            <p:ph type="sldNum" sz="quarter" idx="12"/>
          </p:nvPr>
        </p:nvSpPr>
        <p:spPr/>
        <p:txBody>
          <a:bodyPr/>
          <a:lstStyle/>
          <a:p>
            <a:fld id="{8CCF6DC6-A8F4-6A48-ACB5-9DB2BC8D9CFA}" type="slidenum">
              <a:rPr lang="en-US" smtClean="0"/>
              <a:t>29</a:t>
            </a:fld>
            <a:endParaRPr lang="en-US" dirty="0"/>
          </a:p>
        </p:txBody>
      </p:sp>
      <p:sp>
        <p:nvSpPr>
          <p:cNvPr id="6" name="TextBox 5"/>
          <p:cNvSpPr txBox="1"/>
          <p:nvPr/>
        </p:nvSpPr>
        <p:spPr>
          <a:xfrm>
            <a:off x="1752600" y="6273374"/>
            <a:ext cx="6324599" cy="584776"/>
          </a:xfrm>
          <a:prstGeom prst="rect">
            <a:avLst/>
          </a:prstGeom>
          <a:solidFill>
            <a:schemeClr val="accent4">
              <a:lumMod val="40000"/>
              <a:lumOff val="60000"/>
            </a:schemeClr>
          </a:solidFill>
        </p:spPr>
        <p:txBody>
          <a:bodyPr wrap="square" rtlCol="0">
            <a:spAutoFit/>
          </a:bodyPr>
          <a:lstStyle/>
          <a:p>
            <a:pPr marL="285750" indent="-285750">
              <a:buFont typeface="Wingdings" charset="0"/>
              <a:buChar char="è"/>
            </a:pPr>
            <a:r>
              <a:rPr lang="en-US" sz="1600" dirty="0" smtClean="0"/>
              <a:t>High frequency improvement, + 25% BNS-BNS range (200 </a:t>
            </a:r>
            <a:r>
              <a:rPr lang="en-US" sz="1600" dirty="0" err="1" smtClean="0"/>
              <a:t>vs</a:t>
            </a:r>
            <a:r>
              <a:rPr lang="en-US" sz="1600" dirty="0" smtClean="0"/>
              <a:t> 250 </a:t>
            </a:r>
            <a:r>
              <a:rPr lang="en-US" sz="1600" dirty="0" err="1" smtClean="0"/>
              <a:t>Mpc</a:t>
            </a:r>
            <a:r>
              <a:rPr lang="en-US" sz="1600" dirty="0" smtClean="0"/>
              <a:t>)</a:t>
            </a:r>
          </a:p>
          <a:p>
            <a:pPr marL="285750" indent="-285750">
              <a:buFont typeface="Wingdings" charset="0"/>
              <a:buChar char="è"/>
            </a:pPr>
            <a:r>
              <a:rPr lang="en-US" sz="1600" dirty="0" smtClean="0"/>
              <a:t>Enables further improvement through coating thermal noise reduction</a:t>
            </a:r>
            <a:endParaRPr lang="en-US" sz="1600" dirty="0"/>
          </a:p>
        </p:txBody>
      </p:sp>
      <p:pic>
        <p:nvPicPr>
          <p:cNvPr id="9" name="Picture 8" descr="FD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280" y="1240876"/>
            <a:ext cx="6870700" cy="5080000"/>
          </a:xfrm>
          <a:prstGeom prst="rect">
            <a:avLst/>
          </a:prstGeom>
        </p:spPr>
      </p:pic>
    </p:spTree>
    <p:extLst>
      <p:ext uri="{BB962C8B-B14F-4D97-AF65-F5344CB8AC3E}">
        <p14:creationId xmlns:p14="http://schemas.microsoft.com/office/powerpoint/2010/main" val="407104025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Squeezing R&amp;D program</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Study filter cavity performance and demonstrate frequency dependent squeezing 	in the audio-frequency region 	       </a:t>
            </a:r>
          </a:p>
          <a:p>
            <a:pPr marL="514350" indent="-514350">
              <a:buFont typeface="+mj-lt"/>
              <a:buAutoNum type="arabicPeriod"/>
            </a:pPr>
            <a:r>
              <a:rPr lang="en-US" dirty="0" smtClean="0"/>
              <a:t>Incorporate lessons learned from GEO/LIGO    in a squeezed light source targeted for </a:t>
            </a:r>
            <a:r>
              <a:rPr lang="en-US" dirty="0" err="1" smtClean="0"/>
              <a:t>aLIGO</a:t>
            </a:r>
            <a:endParaRPr lang="en-US" dirty="0" smtClean="0"/>
          </a:p>
          <a:p>
            <a:pPr marL="514350" indent="-514350">
              <a:buFont typeface="+mj-lt"/>
              <a:buAutoNum type="arabicPeriod"/>
            </a:pPr>
            <a:r>
              <a:rPr lang="en-US" dirty="0" smtClean="0"/>
              <a:t>Couple squeezing + filter cavity in a design compatible with an early upgrade to</a:t>
            </a:r>
            <a:r>
              <a:rPr lang="en-US" dirty="0"/>
              <a:t> </a:t>
            </a:r>
            <a:r>
              <a:rPr lang="en-US" dirty="0" err="1" smtClean="0"/>
              <a:t>aLIGO</a:t>
            </a:r>
            <a:endParaRPr lang="en-US" dirty="0"/>
          </a:p>
        </p:txBody>
      </p:sp>
    </p:spTree>
    <p:extLst>
      <p:ext uri="{BB962C8B-B14F-4D97-AF65-F5344CB8AC3E}">
        <p14:creationId xmlns:p14="http://schemas.microsoft.com/office/powerpoint/2010/main" val="408422482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108" y="12161"/>
            <a:ext cx="8229600" cy="1143000"/>
          </a:xfrm>
        </p:spPr>
        <p:txBody>
          <a:bodyPr>
            <a:normAutofit/>
          </a:bodyPr>
          <a:lstStyle/>
          <a:p>
            <a:r>
              <a:rPr lang="en-US" sz="3200" b="1" dirty="0" smtClean="0"/>
              <a:t>Frequency Dependent </a:t>
            </a:r>
            <a:r>
              <a:rPr lang="en-US" sz="3200" dirty="0" smtClean="0"/>
              <a:t>Squeezing </a:t>
            </a:r>
            <a:br>
              <a:rPr lang="en-US" sz="3200" dirty="0" smtClean="0"/>
            </a:br>
            <a:r>
              <a:rPr lang="en-US" sz="3200" dirty="0" smtClean="0"/>
              <a:t>(“long”, or low loss, filter cavity)</a:t>
            </a:r>
            <a:endParaRPr lang="en-US" sz="3200" dirty="0"/>
          </a:p>
        </p:txBody>
      </p:sp>
      <p:sp>
        <p:nvSpPr>
          <p:cNvPr id="4" name="Slide Number Placeholder 3"/>
          <p:cNvSpPr>
            <a:spLocks noGrp="1"/>
          </p:cNvSpPr>
          <p:nvPr>
            <p:ph type="sldNum" sz="quarter" idx="12"/>
          </p:nvPr>
        </p:nvSpPr>
        <p:spPr/>
        <p:txBody>
          <a:bodyPr/>
          <a:lstStyle/>
          <a:p>
            <a:fld id="{8CCF6DC6-A8F4-6A48-ACB5-9DB2BC8D9CFA}" type="slidenum">
              <a:rPr lang="en-US" smtClean="0"/>
              <a:t>30</a:t>
            </a:fld>
            <a:endParaRPr lang="en-US"/>
          </a:p>
        </p:txBody>
      </p:sp>
      <p:pic>
        <p:nvPicPr>
          <p:cNvPr id="8" name="Picture 7" descr="aLIGO_FDS_longF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280" y="1243584"/>
            <a:ext cx="6616700" cy="5080000"/>
          </a:xfrm>
          <a:prstGeom prst="rect">
            <a:avLst/>
          </a:prstGeom>
        </p:spPr>
      </p:pic>
      <p:sp>
        <p:nvSpPr>
          <p:cNvPr id="9" name="TextBox 8"/>
          <p:cNvSpPr txBox="1"/>
          <p:nvPr/>
        </p:nvSpPr>
        <p:spPr>
          <a:xfrm>
            <a:off x="1447801" y="6271340"/>
            <a:ext cx="6976532" cy="584776"/>
          </a:xfrm>
          <a:prstGeom prst="rect">
            <a:avLst/>
          </a:prstGeom>
          <a:solidFill>
            <a:schemeClr val="accent4">
              <a:lumMod val="40000"/>
              <a:lumOff val="60000"/>
            </a:schemeClr>
          </a:solidFill>
        </p:spPr>
        <p:txBody>
          <a:bodyPr wrap="square" rtlCol="0">
            <a:spAutoFit/>
          </a:bodyPr>
          <a:lstStyle/>
          <a:p>
            <a:pPr marL="285750" indent="-285750">
              <a:buFont typeface="Wingdings" charset="0"/>
              <a:buChar char="è"/>
            </a:pPr>
            <a:r>
              <a:rPr lang="en-US" sz="1600" dirty="0" smtClean="0"/>
              <a:t>More challenging than “short cavity”; particularly beneficial for targeting low/mid frequency sources, especially when combined with other improvements</a:t>
            </a:r>
          </a:p>
        </p:txBody>
      </p:sp>
    </p:spTree>
    <p:extLst>
      <p:ext uri="{BB962C8B-B14F-4D97-AF65-F5344CB8AC3E}">
        <p14:creationId xmlns:p14="http://schemas.microsoft.com/office/powerpoint/2010/main" val="180320366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61"/>
            <a:ext cx="8229600" cy="1143000"/>
          </a:xfrm>
        </p:spPr>
        <p:txBody>
          <a:bodyPr>
            <a:normAutofit/>
          </a:bodyPr>
          <a:lstStyle/>
          <a:p>
            <a:r>
              <a:rPr lang="en-US" sz="3600" dirty="0" smtClean="0"/>
              <a:t>Signal Recycling Detuning</a:t>
            </a:r>
            <a:endParaRPr lang="en-US" sz="3600" dirty="0"/>
          </a:p>
        </p:txBody>
      </p:sp>
      <p:sp>
        <p:nvSpPr>
          <p:cNvPr id="4" name="Slide Number Placeholder 3"/>
          <p:cNvSpPr>
            <a:spLocks noGrp="1"/>
          </p:cNvSpPr>
          <p:nvPr>
            <p:ph type="sldNum" sz="quarter" idx="12"/>
          </p:nvPr>
        </p:nvSpPr>
        <p:spPr/>
        <p:txBody>
          <a:bodyPr/>
          <a:lstStyle/>
          <a:p>
            <a:fld id="{8CCF6DC6-A8F4-6A48-ACB5-9DB2BC8D9CFA}" type="slidenum">
              <a:rPr lang="en-US" smtClean="0"/>
              <a:t>31</a:t>
            </a:fld>
            <a:endParaRPr lang="en-US"/>
          </a:p>
        </p:txBody>
      </p:sp>
      <p:sp>
        <p:nvSpPr>
          <p:cNvPr id="8" name="TextBox 7"/>
          <p:cNvSpPr txBox="1"/>
          <p:nvPr/>
        </p:nvSpPr>
        <p:spPr>
          <a:xfrm>
            <a:off x="448291" y="1343985"/>
            <a:ext cx="3320349" cy="3539430"/>
          </a:xfrm>
          <a:prstGeom prst="rect">
            <a:avLst/>
          </a:prstGeom>
          <a:noFill/>
        </p:spPr>
        <p:txBody>
          <a:bodyPr wrap="square" rtlCol="0">
            <a:spAutoFit/>
          </a:bodyPr>
          <a:lstStyle/>
          <a:p>
            <a:pPr marL="285750" indent="-285750">
              <a:buFont typeface="Wingdings" charset="2"/>
              <a:buChar char="²"/>
            </a:pPr>
            <a:r>
              <a:rPr lang="en-US" sz="1600" dirty="0" smtClean="0"/>
              <a:t>In principle, ability to target high frequency sources without squeezing</a:t>
            </a:r>
          </a:p>
          <a:p>
            <a:endParaRPr lang="en-US" sz="1600" dirty="0" smtClean="0"/>
          </a:p>
          <a:p>
            <a:pPr marL="285750" indent="-285750">
              <a:buFont typeface="Wingdings" charset="2"/>
              <a:buChar char="²"/>
            </a:pPr>
            <a:r>
              <a:rPr lang="en-US" sz="1600" dirty="0" smtClean="0"/>
              <a:t>Less hardware investment with respect to squeezing, but challenge from the controllability of the interferometer</a:t>
            </a:r>
          </a:p>
          <a:p>
            <a:endParaRPr lang="en-US" sz="1600" dirty="0"/>
          </a:p>
          <a:p>
            <a:pPr marL="285750" indent="-285750">
              <a:buFont typeface="Wingdings" charset="2"/>
              <a:buChar char="²"/>
            </a:pPr>
            <a:r>
              <a:rPr lang="en-US" sz="1600" dirty="0" smtClean="0"/>
              <a:t>Given the same loss in the interferometer, benefit at high frequency is comparable to frequency dependent squeezing in a narrow band, worse elsewhere</a:t>
            </a:r>
          </a:p>
        </p:txBody>
      </p:sp>
      <p:pic>
        <p:nvPicPr>
          <p:cNvPr id="10" name="Picture 9" descr="SRC_detuneingNOsqz.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8212" y="1247181"/>
            <a:ext cx="5425440" cy="4064000"/>
          </a:xfrm>
          <a:prstGeom prst="rect">
            <a:avLst/>
          </a:prstGeom>
        </p:spPr>
      </p:pic>
      <p:sp>
        <p:nvSpPr>
          <p:cNvPr id="12" name="Rectangle 11"/>
          <p:cNvSpPr/>
          <p:nvPr/>
        </p:nvSpPr>
        <p:spPr>
          <a:xfrm>
            <a:off x="457199" y="5554012"/>
            <a:ext cx="8377531" cy="1015663"/>
          </a:xfrm>
          <a:prstGeom prst="rect">
            <a:avLst/>
          </a:prstGeom>
        </p:spPr>
        <p:txBody>
          <a:bodyPr wrap="square">
            <a:spAutoFit/>
          </a:bodyPr>
          <a:lstStyle/>
          <a:p>
            <a:pPr marL="285750" indent="-285750">
              <a:buFont typeface="Wingdings" charset="0"/>
              <a:buChar char="è"/>
            </a:pPr>
            <a:r>
              <a:rPr lang="en-US" sz="2000" dirty="0" smtClean="0">
                <a:sym typeface="Wingdings"/>
              </a:rPr>
              <a:t>Signal recycling detuning not particular beneficial for high frequency sources</a:t>
            </a:r>
          </a:p>
          <a:p>
            <a:pPr marL="285750" indent="-285750">
              <a:buFont typeface="Wingdings" charset="0"/>
              <a:buChar char="è"/>
            </a:pPr>
            <a:r>
              <a:rPr lang="en-US" sz="2000" dirty="0">
                <a:sym typeface="Wingdings"/>
              </a:rPr>
              <a:t>I</a:t>
            </a:r>
            <a:r>
              <a:rPr lang="en-US" sz="2000" dirty="0" smtClean="0">
                <a:sym typeface="Wingdings"/>
              </a:rPr>
              <a:t>nteresting cases for low-mid frequencies regions, especially when combined with frequency independent squeezing</a:t>
            </a:r>
            <a:endParaRPr lang="en-US" sz="2000" dirty="0" smtClean="0"/>
          </a:p>
        </p:txBody>
      </p:sp>
    </p:spTree>
    <p:extLst>
      <p:ext uri="{BB962C8B-B14F-4D97-AF65-F5344CB8AC3E}">
        <p14:creationId xmlns:p14="http://schemas.microsoft.com/office/powerpoint/2010/main" val="203356385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Balanced Homodyne Detection</a:t>
            </a:r>
            <a:endParaRPr lang="en-US" dirty="0"/>
          </a:p>
        </p:txBody>
      </p:sp>
      <p:sp>
        <p:nvSpPr>
          <p:cNvPr id="4" name="Slide Number Placeholder 3"/>
          <p:cNvSpPr>
            <a:spLocks noGrp="1"/>
          </p:cNvSpPr>
          <p:nvPr>
            <p:ph type="sldNum" sz="quarter" idx="12"/>
          </p:nvPr>
        </p:nvSpPr>
        <p:spPr/>
        <p:txBody>
          <a:bodyPr/>
          <a:lstStyle/>
          <a:p>
            <a:fld id="{8CCF6DC6-A8F4-6A48-ACB5-9DB2BC8D9CFA}" type="slidenum">
              <a:rPr lang="en-US" smtClean="0"/>
              <a:t>32</a:t>
            </a:fld>
            <a:endParaRPr lang="en-US"/>
          </a:p>
        </p:txBody>
      </p:sp>
      <p:pic>
        <p:nvPicPr>
          <p:cNvPr id="5" name="Picture 4"/>
          <p:cNvPicPr>
            <a:picLocks noChangeAspect="1"/>
          </p:cNvPicPr>
          <p:nvPr/>
        </p:nvPicPr>
        <p:blipFill>
          <a:blip r:embed="rId2"/>
          <a:stretch>
            <a:fillRect/>
          </a:stretch>
        </p:blipFill>
        <p:spPr>
          <a:xfrm>
            <a:off x="238810" y="1663838"/>
            <a:ext cx="3720879" cy="3458335"/>
          </a:xfrm>
          <a:prstGeom prst="rect">
            <a:avLst/>
          </a:prstGeom>
        </p:spPr>
      </p:pic>
      <p:sp>
        <p:nvSpPr>
          <p:cNvPr id="6" name="Rectangle 5"/>
          <p:cNvSpPr/>
          <p:nvPr/>
        </p:nvSpPr>
        <p:spPr>
          <a:xfrm>
            <a:off x="121408" y="5153527"/>
            <a:ext cx="4126403" cy="307777"/>
          </a:xfrm>
          <a:prstGeom prst="rect">
            <a:avLst/>
          </a:prstGeom>
        </p:spPr>
        <p:txBody>
          <a:bodyPr wrap="square">
            <a:spAutoFit/>
          </a:bodyPr>
          <a:lstStyle/>
          <a:p>
            <a:r>
              <a:rPr lang="en-US" sz="1400" b="1" dirty="0" smtClean="0"/>
              <a:t>Optics Express Vol. 22, Issue 4, pp. 4224-4234 (2014)</a:t>
            </a:r>
            <a:endParaRPr lang="en-US" sz="1400" b="1" dirty="0"/>
          </a:p>
        </p:txBody>
      </p:sp>
      <p:sp>
        <p:nvSpPr>
          <p:cNvPr id="3" name="TextBox 2"/>
          <p:cNvSpPr txBox="1"/>
          <p:nvPr/>
        </p:nvSpPr>
        <p:spPr>
          <a:xfrm>
            <a:off x="4346557" y="1656306"/>
            <a:ext cx="4247326" cy="3785652"/>
          </a:xfrm>
          <a:prstGeom prst="rect">
            <a:avLst/>
          </a:prstGeom>
          <a:noFill/>
        </p:spPr>
        <p:txBody>
          <a:bodyPr wrap="square" rtlCol="0">
            <a:spAutoFit/>
          </a:bodyPr>
          <a:lstStyle/>
          <a:p>
            <a:pPr marL="285750" indent="-285750">
              <a:buFont typeface="Wingdings" charset="2"/>
              <a:buChar char="²"/>
            </a:pPr>
            <a:r>
              <a:rPr lang="en-US" sz="2400" dirty="0" smtClean="0"/>
              <a:t>Standard technique in table top squeezing experiments</a:t>
            </a:r>
          </a:p>
          <a:p>
            <a:endParaRPr lang="en-US" sz="2400" dirty="0" smtClean="0"/>
          </a:p>
          <a:p>
            <a:pPr marL="285750" indent="-285750">
              <a:buFont typeface="Wingdings" charset="2"/>
              <a:buChar char="²"/>
            </a:pPr>
            <a:r>
              <a:rPr lang="en-US" sz="2400" dirty="0" smtClean="0"/>
              <a:t>It has advantages compared to DC readout when applied to large scale interferometers</a:t>
            </a:r>
          </a:p>
          <a:p>
            <a:pPr marL="285750" indent="-285750">
              <a:buFont typeface="Wingdings" charset="2"/>
              <a:buChar char="²"/>
            </a:pPr>
            <a:endParaRPr lang="en-US" sz="2400" dirty="0"/>
          </a:p>
          <a:p>
            <a:pPr marL="285750" indent="-285750">
              <a:buFont typeface="Wingdings" charset="2"/>
              <a:buChar char="²"/>
            </a:pPr>
            <a:r>
              <a:rPr lang="en-US" sz="2400" dirty="0" smtClean="0"/>
              <a:t>Main advantage: remove static carrier field at the anti-symmetric port</a:t>
            </a:r>
          </a:p>
        </p:txBody>
      </p:sp>
    </p:spTree>
    <p:extLst>
      <p:ext uri="{BB962C8B-B14F-4D97-AF65-F5344CB8AC3E}">
        <p14:creationId xmlns:p14="http://schemas.microsoft.com/office/powerpoint/2010/main" val="12497325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Balanced Homodyne Detection</a:t>
            </a:r>
            <a:endParaRPr lang="en-US" dirty="0"/>
          </a:p>
        </p:txBody>
      </p:sp>
      <p:sp>
        <p:nvSpPr>
          <p:cNvPr id="4" name="Slide Number Placeholder 3"/>
          <p:cNvSpPr>
            <a:spLocks noGrp="1"/>
          </p:cNvSpPr>
          <p:nvPr>
            <p:ph type="sldNum" sz="quarter" idx="12"/>
          </p:nvPr>
        </p:nvSpPr>
        <p:spPr/>
        <p:txBody>
          <a:bodyPr/>
          <a:lstStyle/>
          <a:p>
            <a:fld id="{8CCF6DC6-A8F4-6A48-ACB5-9DB2BC8D9CFA}" type="slidenum">
              <a:rPr lang="en-US" smtClean="0"/>
              <a:t>33</a:t>
            </a:fld>
            <a:endParaRPr lang="en-US" dirty="0"/>
          </a:p>
        </p:txBody>
      </p:sp>
      <p:pic>
        <p:nvPicPr>
          <p:cNvPr id="7" name="Picture 6" descr="reduced_darm_nb1.pdf"/>
          <p:cNvPicPr>
            <a:picLocks noChangeAspect="1"/>
          </p:cNvPicPr>
          <p:nvPr/>
        </p:nvPicPr>
        <p:blipFill rotWithShape="1">
          <a:blip r:embed="rId2">
            <a:extLst>
              <a:ext uri="{28A0092B-C50C-407E-A947-70E740481C1C}">
                <a14:useLocalDpi xmlns:a14="http://schemas.microsoft.com/office/drawing/2010/main" val="0"/>
              </a:ext>
            </a:extLst>
          </a:blip>
          <a:srcRect l="3721" r="9185" b="4359"/>
          <a:stretch/>
        </p:blipFill>
        <p:spPr>
          <a:xfrm>
            <a:off x="4182115" y="1604028"/>
            <a:ext cx="4651284" cy="3946834"/>
          </a:xfrm>
          <a:prstGeom prst="rect">
            <a:avLst/>
          </a:prstGeom>
        </p:spPr>
      </p:pic>
      <p:pic>
        <p:nvPicPr>
          <p:cNvPr id="8" name="Picture 7"/>
          <p:cNvPicPr>
            <a:picLocks noChangeAspect="1"/>
          </p:cNvPicPr>
          <p:nvPr/>
        </p:nvPicPr>
        <p:blipFill>
          <a:blip r:embed="rId3"/>
          <a:stretch>
            <a:fillRect/>
          </a:stretch>
        </p:blipFill>
        <p:spPr>
          <a:xfrm>
            <a:off x="238810" y="1663838"/>
            <a:ext cx="3720879" cy="3458335"/>
          </a:xfrm>
          <a:prstGeom prst="rect">
            <a:avLst/>
          </a:prstGeom>
        </p:spPr>
      </p:pic>
      <p:sp>
        <p:nvSpPr>
          <p:cNvPr id="9" name="Rectangle 8"/>
          <p:cNvSpPr/>
          <p:nvPr/>
        </p:nvSpPr>
        <p:spPr>
          <a:xfrm>
            <a:off x="121408" y="5153527"/>
            <a:ext cx="4126403" cy="307777"/>
          </a:xfrm>
          <a:prstGeom prst="rect">
            <a:avLst/>
          </a:prstGeom>
        </p:spPr>
        <p:txBody>
          <a:bodyPr wrap="square">
            <a:spAutoFit/>
          </a:bodyPr>
          <a:lstStyle/>
          <a:p>
            <a:r>
              <a:rPr lang="en-US" sz="1400" b="1" dirty="0" smtClean="0"/>
              <a:t>Optics Express Vol. 22, Issue 4, pp. 4224-4234 (2014)</a:t>
            </a:r>
            <a:endParaRPr lang="en-US" sz="1400" b="1" dirty="0"/>
          </a:p>
        </p:txBody>
      </p:sp>
      <p:sp>
        <p:nvSpPr>
          <p:cNvPr id="10" name="TextBox 9"/>
          <p:cNvSpPr txBox="1"/>
          <p:nvPr/>
        </p:nvSpPr>
        <p:spPr>
          <a:xfrm>
            <a:off x="4567999" y="1315850"/>
            <a:ext cx="4289569" cy="400110"/>
          </a:xfrm>
          <a:prstGeom prst="rect">
            <a:avLst/>
          </a:prstGeom>
          <a:noFill/>
        </p:spPr>
        <p:txBody>
          <a:bodyPr wrap="square" rtlCol="0">
            <a:spAutoFit/>
          </a:bodyPr>
          <a:lstStyle/>
          <a:p>
            <a:r>
              <a:rPr lang="en-US" sz="2000" i="1" dirty="0" smtClean="0"/>
              <a:t>L1 current high frequency noise budget</a:t>
            </a:r>
            <a:endParaRPr lang="en-US" sz="2000" i="1" dirty="0"/>
          </a:p>
        </p:txBody>
      </p:sp>
      <p:sp>
        <p:nvSpPr>
          <p:cNvPr id="3" name="TextBox 2"/>
          <p:cNvSpPr txBox="1"/>
          <p:nvPr/>
        </p:nvSpPr>
        <p:spPr>
          <a:xfrm>
            <a:off x="5387032" y="5550862"/>
            <a:ext cx="2374668" cy="369332"/>
          </a:xfrm>
          <a:prstGeom prst="rect">
            <a:avLst/>
          </a:prstGeom>
          <a:noFill/>
        </p:spPr>
        <p:txBody>
          <a:bodyPr wrap="square" rtlCol="0">
            <a:spAutoFit/>
          </a:bodyPr>
          <a:lstStyle/>
          <a:p>
            <a:r>
              <a:rPr lang="en-US" dirty="0" smtClean="0"/>
              <a:t>Credit: Denis </a:t>
            </a:r>
            <a:r>
              <a:rPr lang="en-US" dirty="0" err="1" smtClean="0"/>
              <a:t>Martynov</a:t>
            </a:r>
            <a:r>
              <a:rPr lang="en-US" dirty="0" smtClean="0"/>
              <a:t> </a:t>
            </a:r>
            <a:endParaRPr lang="en-US" dirty="0"/>
          </a:p>
        </p:txBody>
      </p:sp>
    </p:spTree>
    <p:extLst>
      <p:ext uri="{BB962C8B-B14F-4D97-AF65-F5344CB8AC3E}">
        <p14:creationId xmlns:p14="http://schemas.microsoft.com/office/powerpoint/2010/main" val="246633638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smtClean="0"/>
              <a:t>LOSS   </a:t>
            </a:r>
            <a:br>
              <a:rPr lang="en-US" sz="4800" dirty="0" smtClean="0"/>
            </a:br>
            <a:endParaRPr lang="en-US" sz="2400" dirty="0"/>
          </a:p>
        </p:txBody>
      </p:sp>
      <p:sp>
        <p:nvSpPr>
          <p:cNvPr id="4" name="Slide Number Placeholder 3"/>
          <p:cNvSpPr>
            <a:spLocks noGrp="1"/>
          </p:cNvSpPr>
          <p:nvPr>
            <p:ph type="sldNum" sz="quarter" idx="12"/>
          </p:nvPr>
        </p:nvSpPr>
        <p:spPr/>
        <p:txBody>
          <a:bodyPr/>
          <a:lstStyle/>
          <a:p>
            <a:fld id="{3C8B7254-8BB7-644C-A757-37435CCFA7BB}" type="slidenum">
              <a:rPr lang="en-US" smtClean="0"/>
              <a:pPr/>
              <a:t>34</a:t>
            </a:fld>
            <a:endParaRPr lang="en-US"/>
          </a:p>
        </p:txBody>
      </p:sp>
      <p:grpSp>
        <p:nvGrpSpPr>
          <p:cNvPr id="6" name="Group 5"/>
          <p:cNvGrpSpPr/>
          <p:nvPr/>
        </p:nvGrpSpPr>
        <p:grpSpPr>
          <a:xfrm>
            <a:off x="7278880" y="5409201"/>
            <a:ext cx="1865120" cy="1515533"/>
            <a:chOff x="7255934" y="5284067"/>
            <a:chExt cx="1865120" cy="1515533"/>
          </a:xfrm>
        </p:grpSpPr>
        <p:sp>
          <p:nvSpPr>
            <p:cNvPr id="7" name="Rectangle 6"/>
            <p:cNvSpPr/>
            <p:nvPr/>
          </p:nvSpPr>
          <p:spPr>
            <a:xfrm>
              <a:off x="7255934" y="5284067"/>
              <a:ext cx="1865120" cy="1515533"/>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chemeClr val="accent3">
                      <a:lumMod val="75000"/>
                    </a:schemeClr>
                  </a:solidFill>
                </a:ln>
                <a:solidFill>
                  <a:schemeClr val="tx1"/>
                </a:solidFill>
              </a:endParaRPr>
            </a:p>
          </p:txBody>
        </p:sp>
        <p:grpSp>
          <p:nvGrpSpPr>
            <p:cNvPr id="8" name="Group 12"/>
            <p:cNvGrpSpPr/>
            <p:nvPr/>
          </p:nvGrpSpPr>
          <p:grpSpPr>
            <a:xfrm>
              <a:off x="7407235" y="5338789"/>
              <a:ext cx="1582247" cy="1404605"/>
              <a:chOff x="563466" y="1539404"/>
              <a:chExt cx="2144757" cy="2142219"/>
            </a:xfrm>
          </p:grpSpPr>
          <p:grpSp>
            <p:nvGrpSpPr>
              <p:cNvPr id="9" name="Group 7"/>
              <p:cNvGrpSpPr>
                <a:grpSpLocks/>
              </p:cNvGrpSpPr>
              <p:nvPr/>
            </p:nvGrpSpPr>
            <p:grpSpPr>
              <a:xfrm>
                <a:off x="740716" y="2707214"/>
                <a:ext cx="1723965" cy="974409"/>
                <a:chOff x="2057400" y="3969031"/>
                <a:chExt cx="2819400" cy="1593569"/>
              </a:xfrm>
            </p:grpSpPr>
            <p:sp>
              <p:nvSpPr>
                <p:cNvPr id="14" name="Rectangle 13"/>
                <p:cNvSpPr/>
                <p:nvPr/>
              </p:nvSpPr>
              <p:spPr bwMode="auto">
                <a:xfrm rot="18896102">
                  <a:off x="3362003" y="3265121"/>
                  <a:ext cx="213895" cy="1621715"/>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Times New Roman" pitchFamily="16" charset="0"/>
                    <a:cs typeface="Arial Unicode MS" charset="0"/>
                  </a:endParaRPr>
                </a:p>
              </p:txBody>
            </p:sp>
            <p:cxnSp>
              <p:nvCxnSpPr>
                <p:cNvPr id="15" name="Straight Arrow Connector 14"/>
                <p:cNvCxnSpPr/>
                <p:nvPr/>
              </p:nvCxnSpPr>
              <p:spPr bwMode="auto">
                <a:xfrm>
                  <a:off x="2057400" y="4114800"/>
                  <a:ext cx="1371600" cy="0"/>
                </a:xfrm>
                <a:prstGeom prst="straightConnector1">
                  <a:avLst/>
                </a:prstGeom>
                <a:solidFill>
                  <a:srgbClr val="00B8FF"/>
                </a:solidFill>
                <a:ln w="63500" cap="flat" cmpd="sng" algn="ctr">
                  <a:solidFill>
                    <a:srgbClr val="FF0000"/>
                  </a:solidFill>
                  <a:prstDash val="solid"/>
                  <a:round/>
                  <a:headEnd type="none" w="med" len="med"/>
                  <a:tailEnd type="arrow"/>
                </a:ln>
                <a:effectLst/>
              </p:spPr>
            </p:cxnSp>
            <p:cxnSp>
              <p:nvCxnSpPr>
                <p:cNvPr id="16" name="Straight Arrow Connector 15"/>
                <p:cNvCxnSpPr/>
                <p:nvPr/>
              </p:nvCxnSpPr>
              <p:spPr bwMode="auto">
                <a:xfrm>
                  <a:off x="3352800" y="4114800"/>
                  <a:ext cx="0" cy="1447800"/>
                </a:xfrm>
                <a:prstGeom prst="straightConnector1">
                  <a:avLst/>
                </a:prstGeom>
                <a:solidFill>
                  <a:srgbClr val="00B8FF"/>
                </a:solidFill>
                <a:ln w="12700" cap="flat" cmpd="sng" algn="ctr">
                  <a:solidFill>
                    <a:srgbClr val="FF0000"/>
                  </a:solidFill>
                  <a:prstDash val="solid"/>
                  <a:round/>
                  <a:headEnd type="none" w="med" len="med"/>
                  <a:tailEnd type="arrow"/>
                </a:ln>
                <a:effectLst/>
              </p:spPr>
            </p:cxnSp>
            <p:cxnSp>
              <p:nvCxnSpPr>
                <p:cNvPr id="17" name="Straight Arrow Connector 16"/>
                <p:cNvCxnSpPr/>
                <p:nvPr/>
              </p:nvCxnSpPr>
              <p:spPr bwMode="auto">
                <a:xfrm>
                  <a:off x="3505200" y="4114800"/>
                  <a:ext cx="1371600" cy="0"/>
                </a:xfrm>
                <a:prstGeom prst="straightConnector1">
                  <a:avLst/>
                </a:prstGeom>
                <a:solidFill>
                  <a:srgbClr val="00B8FF"/>
                </a:solidFill>
                <a:ln w="63500" cap="flat" cmpd="sng" algn="ctr">
                  <a:solidFill>
                    <a:srgbClr val="FF0000"/>
                  </a:solidFill>
                  <a:prstDash val="solid"/>
                  <a:round/>
                  <a:headEnd type="none" w="med" len="med"/>
                  <a:tailEnd type="arrow"/>
                </a:ln>
                <a:effectLst/>
              </p:spPr>
            </p:cxnSp>
          </p:grpSp>
          <p:cxnSp>
            <p:nvCxnSpPr>
              <p:cNvPr id="10" name="Straight Arrow Connector 9"/>
              <p:cNvCxnSpPr>
                <a:cxnSpLocks/>
              </p:cNvCxnSpPr>
              <p:nvPr/>
            </p:nvCxnSpPr>
            <p:spPr bwMode="auto">
              <a:xfrm>
                <a:off x="1532811" y="1899428"/>
                <a:ext cx="0" cy="838685"/>
              </a:xfrm>
              <a:prstGeom prst="straightConnector1">
                <a:avLst/>
              </a:prstGeom>
              <a:solidFill>
                <a:srgbClr val="00B8FF"/>
              </a:solidFill>
              <a:ln w="25400" cap="flat" cmpd="sng" algn="ctr">
                <a:solidFill>
                  <a:srgbClr val="FF0000"/>
                </a:solidFill>
                <a:prstDash val="dash"/>
                <a:round/>
                <a:headEnd type="none" w="med" len="med"/>
                <a:tailEnd type="arrow"/>
              </a:ln>
              <a:effectLst/>
            </p:spPr>
          </p:cxnSp>
          <p:sp>
            <p:nvSpPr>
              <p:cNvPr id="11" name="Oval 11"/>
              <p:cNvSpPr>
                <a:spLocks noChangeArrowheads="1"/>
              </p:cNvSpPr>
              <p:nvPr/>
            </p:nvSpPr>
            <p:spPr bwMode="auto">
              <a:xfrm>
                <a:off x="1393030" y="1539404"/>
                <a:ext cx="279562" cy="279562"/>
              </a:xfrm>
              <a:prstGeom prst="ellipse">
                <a:avLst/>
              </a:prstGeom>
              <a:solidFill>
                <a:schemeClr val="bg1"/>
              </a:solidFill>
              <a:ln w="12600">
                <a:solidFill>
                  <a:srgbClr val="000000"/>
                </a:solidFill>
                <a:miter lim="800000"/>
                <a:headEnd/>
                <a:tailEnd/>
              </a:ln>
            </p:spPr>
            <p:txBody>
              <a:bodyPr wrap="none" anchor="ctr"/>
              <a:lstStyle/>
              <a:p>
                <a:endParaRPr lang="en-US"/>
              </a:p>
            </p:txBody>
          </p:sp>
          <p:sp>
            <p:nvSpPr>
              <p:cNvPr id="12" name="Oval 11"/>
              <p:cNvSpPr>
                <a:spLocks noChangeArrowheads="1"/>
              </p:cNvSpPr>
              <p:nvPr/>
            </p:nvSpPr>
            <p:spPr bwMode="auto">
              <a:xfrm flipH="1">
                <a:off x="563466" y="2530031"/>
                <a:ext cx="91436" cy="498779"/>
              </a:xfrm>
              <a:prstGeom prst="ellipse">
                <a:avLst/>
              </a:prstGeom>
              <a:solidFill>
                <a:schemeClr val="bg1"/>
              </a:solidFill>
              <a:ln w="12600">
                <a:solidFill>
                  <a:srgbClr val="000000"/>
                </a:solidFill>
                <a:miter lim="800000"/>
                <a:headEnd/>
                <a:tailEnd/>
              </a:ln>
            </p:spPr>
            <p:txBody>
              <a:bodyPr wrap="none" anchor="ctr"/>
              <a:lstStyle/>
              <a:p>
                <a:endParaRPr lang="en-US"/>
              </a:p>
            </p:txBody>
          </p:sp>
          <p:sp>
            <p:nvSpPr>
              <p:cNvPr id="13" name="Oval 12"/>
              <p:cNvSpPr>
                <a:spLocks noChangeArrowheads="1"/>
              </p:cNvSpPr>
              <p:nvPr/>
            </p:nvSpPr>
            <p:spPr bwMode="auto">
              <a:xfrm>
                <a:off x="2475255" y="2504630"/>
                <a:ext cx="232968" cy="498779"/>
              </a:xfrm>
              <a:prstGeom prst="ellipse">
                <a:avLst/>
              </a:prstGeom>
              <a:solidFill>
                <a:schemeClr val="bg1"/>
              </a:solidFill>
              <a:ln w="12600">
                <a:solidFill>
                  <a:schemeClr val="tx1"/>
                </a:solidFill>
                <a:miter lim="800000"/>
                <a:headEnd/>
                <a:tailEnd/>
              </a:ln>
            </p:spPr>
            <p:txBody>
              <a:bodyPr wrap="none" anchor="ctr"/>
              <a:lstStyle/>
              <a:p>
                <a:endParaRPr lang="en-US"/>
              </a:p>
            </p:txBody>
          </p:sp>
        </p:grpSp>
      </p:grpSp>
      <p:sp>
        <p:nvSpPr>
          <p:cNvPr id="18" name="TextBox 17"/>
          <p:cNvSpPr txBox="1"/>
          <p:nvPr/>
        </p:nvSpPr>
        <p:spPr>
          <a:xfrm>
            <a:off x="431800" y="1384300"/>
            <a:ext cx="8483600" cy="5262979"/>
          </a:xfrm>
          <a:prstGeom prst="rect">
            <a:avLst/>
          </a:prstGeom>
          <a:noFill/>
        </p:spPr>
        <p:txBody>
          <a:bodyPr wrap="square" rtlCol="0">
            <a:spAutoFit/>
          </a:bodyPr>
          <a:lstStyle/>
          <a:p>
            <a:pPr marL="285750" indent="-285750">
              <a:buFont typeface="Wingdings" charset="2"/>
              <a:buChar char="²"/>
            </a:pPr>
            <a:r>
              <a:rPr lang="en-US" sz="2400" u="sng" dirty="0" smtClean="0"/>
              <a:t>Faraday Isolators</a:t>
            </a:r>
            <a:r>
              <a:rPr lang="en-US" sz="2400" dirty="0" smtClean="0"/>
              <a:t>: </a:t>
            </a:r>
            <a:r>
              <a:rPr lang="en-US" sz="2400" dirty="0" smtClean="0">
                <a:solidFill>
                  <a:srgbClr val="3366FF"/>
                </a:solidFill>
              </a:rPr>
              <a:t>need to be &lt; 1% loss per pass </a:t>
            </a:r>
          </a:p>
          <a:p>
            <a:r>
              <a:rPr lang="en-US" sz="2400" dirty="0">
                <a:solidFill>
                  <a:srgbClr val="3366FF"/>
                </a:solidFill>
              </a:rPr>
              <a:t> </a:t>
            </a:r>
            <a:r>
              <a:rPr lang="en-US" sz="2400" dirty="0" smtClean="0">
                <a:solidFill>
                  <a:srgbClr val="3366FF"/>
                </a:solidFill>
              </a:rPr>
              <a:t>   </a:t>
            </a:r>
            <a:r>
              <a:rPr lang="en-US" sz="2400" dirty="0" smtClean="0">
                <a:sym typeface="Wingdings"/>
              </a:rPr>
              <a:t> </a:t>
            </a:r>
            <a:r>
              <a:rPr lang="en-US" sz="2400" b="1" dirty="0" err="1" smtClean="0"/>
              <a:t>aLIGO</a:t>
            </a:r>
            <a:r>
              <a:rPr lang="en-US" sz="2400" b="1" dirty="0" smtClean="0"/>
              <a:t> output faraday </a:t>
            </a:r>
            <a:r>
              <a:rPr lang="en-US" sz="2400" dirty="0" smtClean="0"/>
              <a:t>now adds </a:t>
            </a:r>
            <a:r>
              <a:rPr lang="en-US" sz="2400" b="1" dirty="0" smtClean="0"/>
              <a:t>4%</a:t>
            </a:r>
            <a:r>
              <a:rPr lang="en-US" sz="2400" dirty="0" smtClean="0"/>
              <a:t> loss per pass</a:t>
            </a:r>
            <a:endParaRPr lang="en-US" sz="2400" dirty="0"/>
          </a:p>
          <a:p>
            <a:pPr marL="285750" indent="-285750">
              <a:buFont typeface="Wingdings" charset="2"/>
              <a:buChar char="²"/>
            </a:pPr>
            <a:r>
              <a:rPr lang="en-US" sz="2400" u="sng" dirty="0" smtClean="0"/>
              <a:t>OMC loss</a:t>
            </a:r>
            <a:r>
              <a:rPr lang="en-US" sz="2400" dirty="0" smtClean="0"/>
              <a:t>: </a:t>
            </a:r>
            <a:r>
              <a:rPr lang="en-US" sz="2400" dirty="0" smtClean="0">
                <a:solidFill>
                  <a:srgbClr val="3366FF"/>
                </a:solidFill>
              </a:rPr>
              <a:t>ideally less than 1% </a:t>
            </a:r>
          </a:p>
          <a:p>
            <a:r>
              <a:rPr lang="en-US" sz="2400" dirty="0"/>
              <a:t> </a:t>
            </a:r>
            <a:r>
              <a:rPr lang="en-US" sz="2400" dirty="0" smtClean="0"/>
              <a:t>   </a:t>
            </a:r>
            <a:r>
              <a:rPr lang="en-US" sz="2400" dirty="0" smtClean="0">
                <a:sym typeface="Wingdings"/>
              </a:rPr>
              <a:t> </a:t>
            </a:r>
            <a:r>
              <a:rPr lang="en-US" sz="2400" dirty="0" smtClean="0"/>
              <a:t>study done by Koji Arai @ Caltech</a:t>
            </a:r>
          </a:p>
          <a:p>
            <a:r>
              <a:rPr lang="en-US" sz="2400" b="1" dirty="0"/>
              <a:t> </a:t>
            </a:r>
            <a:r>
              <a:rPr lang="en-US" sz="2400" b="1" dirty="0" smtClean="0"/>
              <a:t>        </a:t>
            </a:r>
            <a:r>
              <a:rPr lang="en-US" sz="2400" b="1" dirty="0" err="1" smtClean="0"/>
              <a:t>aLIGO</a:t>
            </a:r>
            <a:r>
              <a:rPr lang="en-US" sz="2400" b="1" dirty="0" smtClean="0"/>
              <a:t> OMC </a:t>
            </a:r>
            <a:r>
              <a:rPr lang="en-US" sz="2400" dirty="0" smtClean="0"/>
              <a:t>loss </a:t>
            </a:r>
            <a:r>
              <a:rPr lang="en-US" sz="2400" b="1" dirty="0" smtClean="0"/>
              <a:t>from 3% – 7%</a:t>
            </a:r>
            <a:r>
              <a:rPr lang="en-US" sz="2400" dirty="0" smtClean="0"/>
              <a:t>, it strongly depends on beam  	  spot position on the optics</a:t>
            </a:r>
            <a:endParaRPr lang="en-US" sz="2400" dirty="0"/>
          </a:p>
          <a:p>
            <a:pPr marL="285750" indent="-285750">
              <a:buFont typeface="Wingdings" charset="2"/>
              <a:buChar char="²"/>
            </a:pPr>
            <a:r>
              <a:rPr lang="en-US" sz="2400" u="sng" dirty="0" smtClean="0"/>
              <a:t>Mode matching</a:t>
            </a:r>
            <a:r>
              <a:rPr lang="en-US" sz="2400" dirty="0" smtClean="0"/>
              <a:t>: </a:t>
            </a:r>
            <a:r>
              <a:rPr lang="en-US" sz="2400" dirty="0" smtClean="0">
                <a:solidFill>
                  <a:srgbClr val="3366FF"/>
                </a:solidFill>
              </a:rPr>
              <a:t>target is 1%-2% </a:t>
            </a:r>
          </a:p>
          <a:p>
            <a:r>
              <a:rPr lang="en-US" sz="2400" dirty="0" smtClean="0">
                <a:solidFill>
                  <a:srgbClr val="3366FF"/>
                </a:solidFill>
                <a:sym typeface="Wingdings"/>
              </a:rPr>
              <a:t>  </a:t>
            </a:r>
            <a:r>
              <a:rPr lang="en-US" sz="2400" dirty="0" smtClean="0">
                <a:sym typeface="Wingdings"/>
              </a:rPr>
              <a:t>    </a:t>
            </a:r>
            <a:r>
              <a:rPr lang="en-US" sz="2400" dirty="0" smtClean="0"/>
              <a:t>the sad reality is that mode matching is hard (best ever LIGO 	    </a:t>
            </a:r>
            <a:r>
              <a:rPr lang="en-US" sz="2400" b="1" dirty="0" smtClean="0"/>
              <a:t>mode matching to the OMC: 5% loss</a:t>
            </a:r>
            <a:r>
              <a:rPr lang="en-US" sz="2400" dirty="0" smtClean="0"/>
              <a:t>, L1 </a:t>
            </a:r>
            <a:r>
              <a:rPr lang="en-US" sz="2400" dirty="0" err="1" smtClean="0"/>
              <a:t>eLIGO</a:t>
            </a:r>
            <a:r>
              <a:rPr lang="en-US" sz="2400" dirty="0" smtClean="0"/>
              <a:t>) </a:t>
            </a:r>
            <a:endParaRPr lang="en-US" sz="2400" dirty="0"/>
          </a:p>
          <a:p>
            <a:pPr marL="285750" indent="-285750">
              <a:buFont typeface="Wingdings" charset="2"/>
              <a:buChar char="²"/>
            </a:pPr>
            <a:r>
              <a:rPr lang="en-US" sz="2400" u="sng" dirty="0" smtClean="0"/>
              <a:t>Photodiode </a:t>
            </a:r>
            <a:r>
              <a:rPr lang="en-US" sz="2400" u="sng" dirty="0"/>
              <a:t>quantum </a:t>
            </a:r>
            <a:r>
              <a:rPr lang="en-US" sz="2400" u="sng" dirty="0" smtClean="0"/>
              <a:t>efficiency </a:t>
            </a:r>
            <a:r>
              <a:rPr lang="en-US" sz="2400" dirty="0" smtClean="0"/>
              <a:t>= 99% ??</a:t>
            </a:r>
          </a:p>
          <a:p>
            <a:r>
              <a:rPr lang="en-US" sz="2400" dirty="0"/>
              <a:t> </a:t>
            </a:r>
            <a:r>
              <a:rPr lang="en-US" sz="2400" dirty="0" smtClean="0"/>
              <a:t>    </a:t>
            </a:r>
            <a:r>
              <a:rPr lang="en-US" sz="2400" dirty="0" smtClean="0">
                <a:sym typeface="Wingdings"/>
              </a:rPr>
              <a:t> </a:t>
            </a:r>
            <a:r>
              <a:rPr lang="en-US" sz="2400" dirty="0" err="1" smtClean="0"/>
              <a:t>Hartmut</a:t>
            </a:r>
            <a:r>
              <a:rPr lang="en-US" sz="2400" dirty="0" smtClean="0"/>
              <a:t> Grote’s wisdom: </a:t>
            </a:r>
          </a:p>
          <a:p>
            <a:r>
              <a:rPr lang="en-US" sz="2400" dirty="0" smtClean="0"/>
              <a:t>          “</a:t>
            </a:r>
            <a:r>
              <a:rPr lang="en-US" sz="2400" dirty="0"/>
              <a:t>only 1 batch of diodes have ever </a:t>
            </a:r>
            <a:r>
              <a:rPr lang="en-US" sz="2400" dirty="0" smtClean="0"/>
              <a:t>been </a:t>
            </a:r>
          </a:p>
          <a:p>
            <a:r>
              <a:rPr lang="en-US" sz="2400" dirty="0" smtClean="0"/>
              <a:t>            measured with </a:t>
            </a:r>
            <a:r>
              <a:rPr lang="en-US" sz="2400" dirty="0"/>
              <a:t>only 1% loss @ 1064</a:t>
            </a:r>
            <a:r>
              <a:rPr lang="en-US" sz="2400" dirty="0" smtClean="0"/>
              <a:t>” </a:t>
            </a:r>
            <a:endParaRPr lang="en-US" sz="2400" dirty="0"/>
          </a:p>
          <a:p>
            <a:endParaRPr lang="en-US" sz="2400" dirty="0" smtClean="0"/>
          </a:p>
        </p:txBody>
      </p:sp>
    </p:spTree>
    <p:extLst>
      <p:ext uri="{BB962C8B-B14F-4D97-AF65-F5344CB8AC3E}">
        <p14:creationId xmlns:p14="http://schemas.microsoft.com/office/powerpoint/2010/main" val="330747931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851" y="241781"/>
            <a:ext cx="8229600" cy="1143000"/>
          </a:xfrm>
        </p:spPr>
        <p:txBody>
          <a:bodyPr>
            <a:noAutofit/>
          </a:bodyPr>
          <a:lstStyle/>
          <a:p>
            <a:r>
              <a:rPr lang="en-US" sz="3600" dirty="0" smtClean="0"/>
              <a:t>Signal Recycling Detuning with </a:t>
            </a:r>
            <a:br>
              <a:rPr lang="en-US" sz="3600" dirty="0" smtClean="0"/>
            </a:br>
            <a:r>
              <a:rPr lang="en-US" sz="3600" dirty="0" smtClean="0"/>
              <a:t>frequency independent squeezing</a:t>
            </a:r>
            <a:endParaRPr lang="en-US" sz="3600" dirty="0"/>
          </a:p>
        </p:txBody>
      </p:sp>
      <p:sp>
        <p:nvSpPr>
          <p:cNvPr id="4" name="Slide Number Placeholder 3"/>
          <p:cNvSpPr>
            <a:spLocks noGrp="1"/>
          </p:cNvSpPr>
          <p:nvPr>
            <p:ph type="sldNum" sz="quarter" idx="12"/>
          </p:nvPr>
        </p:nvSpPr>
        <p:spPr/>
        <p:txBody>
          <a:bodyPr/>
          <a:lstStyle/>
          <a:p>
            <a:fld id="{8CCF6DC6-A8F4-6A48-ACB5-9DB2BC8D9CFA}" type="slidenum">
              <a:rPr lang="en-US" smtClean="0"/>
              <a:t>35</a:t>
            </a:fld>
            <a:endParaRPr lang="en-US"/>
          </a:p>
        </p:txBody>
      </p:sp>
      <p:pic>
        <p:nvPicPr>
          <p:cNvPr id="5" name="Picture 4" descr="aLIGO_SRM_sqz.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100" y="1657567"/>
            <a:ext cx="6781800" cy="5080000"/>
          </a:xfrm>
          <a:prstGeom prst="rect">
            <a:avLst/>
          </a:prstGeom>
        </p:spPr>
      </p:pic>
    </p:spTree>
    <p:extLst>
      <p:ext uri="{BB962C8B-B14F-4D97-AF65-F5344CB8AC3E}">
        <p14:creationId xmlns:p14="http://schemas.microsoft.com/office/powerpoint/2010/main" val="27029160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Signal Recycling Detuning with           frequency independent squeezing, low loss</a:t>
            </a:r>
            <a:endParaRPr lang="en-US" sz="3600" dirty="0"/>
          </a:p>
        </p:txBody>
      </p:sp>
      <p:sp>
        <p:nvSpPr>
          <p:cNvPr id="4" name="Slide Number Placeholder 3"/>
          <p:cNvSpPr>
            <a:spLocks noGrp="1"/>
          </p:cNvSpPr>
          <p:nvPr>
            <p:ph type="sldNum" sz="quarter" idx="12"/>
          </p:nvPr>
        </p:nvSpPr>
        <p:spPr/>
        <p:txBody>
          <a:bodyPr/>
          <a:lstStyle/>
          <a:p>
            <a:fld id="{8CCF6DC6-A8F4-6A48-ACB5-9DB2BC8D9CFA}" type="slidenum">
              <a:rPr lang="en-US" smtClean="0"/>
              <a:t>36</a:t>
            </a:fld>
            <a:endParaRPr lang="en-US"/>
          </a:p>
        </p:txBody>
      </p:sp>
      <p:pic>
        <p:nvPicPr>
          <p:cNvPr id="6" name="Picture 5" descr="aLIGO_SRM_sqz_lowLos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9576" y="1655064"/>
            <a:ext cx="6807200" cy="5080000"/>
          </a:xfrm>
          <a:prstGeom prst="rect">
            <a:avLst/>
          </a:prstGeom>
        </p:spPr>
      </p:pic>
    </p:spTree>
    <p:extLst>
      <p:ext uri="{BB962C8B-B14F-4D97-AF65-F5344CB8AC3E}">
        <p14:creationId xmlns:p14="http://schemas.microsoft.com/office/powerpoint/2010/main" val="144610709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Squeezing R&amp;D program</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Study filter cavity performance and demonstrate frequency dependent squeezing 	in the audio-frequency region 	       </a:t>
            </a:r>
          </a:p>
          <a:p>
            <a:pPr marL="514350" indent="-514350">
              <a:buFont typeface="+mj-lt"/>
              <a:buAutoNum type="arabicPeriod"/>
            </a:pPr>
            <a:r>
              <a:rPr lang="en-US" dirty="0" smtClean="0">
                <a:solidFill>
                  <a:schemeClr val="tx1">
                    <a:lumMod val="50000"/>
                    <a:lumOff val="50000"/>
                  </a:schemeClr>
                </a:solidFill>
              </a:rPr>
              <a:t>Incorporate lessons learned from GEO/LIGO    in a squeezed light source targeted for </a:t>
            </a:r>
            <a:r>
              <a:rPr lang="en-US" dirty="0" err="1" smtClean="0">
                <a:solidFill>
                  <a:schemeClr val="tx1">
                    <a:lumMod val="50000"/>
                    <a:lumOff val="50000"/>
                  </a:schemeClr>
                </a:solidFill>
              </a:rPr>
              <a:t>aLIGO</a:t>
            </a:r>
            <a:endParaRPr lang="en-US" dirty="0" smtClean="0">
              <a:solidFill>
                <a:schemeClr val="tx1">
                  <a:lumMod val="50000"/>
                  <a:lumOff val="50000"/>
                </a:schemeClr>
              </a:solidFill>
            </a:endParaRPr>
          </a:p>
          <a:p>
            <a:pPr marL="514350" indent="-514350">
              <a:buFont typeface="+mj-lt"/>
              <a:buAutoNum type="arabicPeriod"/>
            </a:pPr>
            <a:r>
              <a:rPr lang="en-US" dirty="0" smtClean="0">
                <a:solidFill>
                  <a:schemeClr val="tx1">
                    <a:lumMod val="50000"/>
                    <a:lumOff val="50000"/>
                  </a:schemeClr>
                </a:solidFill>
              </a:rPr>
              <a:t>Couple squeezing + filter cavity in a design compatible with an early upgrade to</a:t>
            </a:r>
            <a:r>
              <a:rPr lang="en-US" dirty="0">
                <a:solidFill>
                  <a:schemeClr val="tx1">
                    <a:lumMod val="50000"/>
                    <a:lumOff val="50000"/>
                  </a:schemeClr>
                </a:solidFill>
              </a:rPr>
              <a:t> </a:t>
            </a:r>
            <a:r>
              <a:rPr lang="en-US" dirty="0" err="1" smtClean="0">
                <a:solidFill>
                  <a:schemeClr val="tx1">
                    <a:lumMod val="50000"/>
                    <a:lumOff val="50000"/>
                  </a:schemeClr>
                </a:solidFill>
              </a:rPr>
              <a:t>aLIGO</a:t>
            </a:r>
            <a:endParaRPr lang="en-US" dirty="0">
              <a:solidFill>
                <a:schemeClr val="tx1">
                  <a:lumMod val="50000"/>
                  <a:lumOff val="50000"/>
                </a:schemeClr>
              </a:solidFill>
            </a:endParaRPr>
          </a:p>
        </p:txBody>
      </p:sp>
    </p:spTree>
    <p:extLst>
      <p:ext uri="{BB962C8B-B14F-4D97-AF65-F5344CB8AC3E}">
        <p14:creationId xmlns:p14="http://schemas.microsoft.com/office/powerpoint/2010/main" val="361167900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99" y="47510"/>
            <a:ext cx="8830669" cy="1143000"/>
          </a:xfrm>
        </p:spPr>
        <p:txBody>
          <a:bodyPr>
            <a:normAutofit/>
          </a:bodyPr>
          <a:lstStyle/>
          <a:p>
            <a:r>
              <a:rPr lang="en-US" dirty="0" smtClean="0"/>
              <a:t>Study of filter cavity performance</a:t>
            </a:r>
            <a:endParaRPr lang="en-US" sz="2700" dirty="0"/>
          </a:p>
        </p:txBody>
      </p:sp>
      <p:sp>
        <p:nvSpPr>
          <p:cNvPr id="4" name="Slide Number Placeholder 3"/>
          <p:cNvSpPr>
            <a:spLocks noGrp="1"/>
          </p:cNvSpPr>
          <p:nvPr>
            <p:ph type="sldNum" sz="quarter" idx="12"/>
          </p:nvPr>
        </p:nvSpPr>
        <p:spPr/>
        <p:txBody>
          <a:bodyPr/>
          <a:lstStyle/>
          <a:p>
            <a:fld id="{3C8B7254-8BB7-644C-A757-37435CCFA7BB}" type="slidenum">
              <a:rPr lang="en-US" smtClean="0"/>
              <a:pPr/>
              <a:t>5</a:t>
            </a:fld>
            <a:endParaRPr lang="en-US"/>
          </a:p>
        </p:txBody>
      </p:sp>
      <p:pic>
        <p:nvPicPr>
          <p:cNvPr id="6" name="Picture 5" descr="filtercavity_budge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8091" y="4180758"/>
            <a:ext cx="4363282" cy="2678342"/>
          </a:xfrm>
          <a:prstGeom prst="rect">
            <a:avLst/>
          </a:prstGeom>
        </p:spPr>
      </p:pic>
      <p:sp>
        <p:nvSpPr>
          <p:cNvPr id="7" name="Rectangle 6"/>
          <p:cNvSpPr/>
          <p:nvPr/>
        </p:nvSpPr>
        <p:spPr>
          <a:xfrm>
            <a:off x="415846" y="3151300"/>
            <a:ext cx="8675527" cy="1138773"/>
          </a:xfrm>
          <a:prstGeom prst="rect">
            <a:avLst/>
          </a:prstGeom>
        </p:spPr>
        <p:txBody>
          <a:bodyPr wrap="square">
            <a:spAutoFit/>
          </a:bodyPr>
          <a:lstStyle/>
          <a:p>
            <a:pPr marL="285750" indent="-285750">
              <a:buFont typeface="Wingdings" charset="2"/>
              <a:buChar char="²"/>
            </a:pPr>
            <a:r>
              <a:rPr lang="en-US" sz="2400" dirty="0" smtClean="0"/>
              <a:t> Development of model to describe filter cavity noise  	mechanisms, including loss and mode mismatch                                   </a:t>
            </a:r>
            <a:r>
              <a:rPr lang="en-US" sz="2000" b="1" dirty="0" smtClean="0">
                <a:solidFill>
                  <a:srgbClr val="0000FF"/>
                </a:solidFill>
              </a:rPr>
              <a:t>P. </a:t>
            </a:r>
            <a:r>
              <a:rPr lang="en-US" sz="2000" b="1" dirty="0" err="1" smtClean="0">
                <a:solidFill>
                  <a:srgbClr val="0000FF"/>
                </a:solidFill>
              </a:rPr>
              <a:t>Kwee</a:t>
            </a:r>
            <a:r>
              <a:rPr lang="en-US" sz="2000" b="1" dirty="0" smtClean="0">
                <a:solidFill>
                  <a:srgbClr val="0000FF"/>
                </a:solidFill>
              </a:rPr>
              <a:t>, J. Miller, et al. Phys. Rev. D 90, 062006</a:t>
            </a:r>
          </a:p>
        </p:txBody>
      </p:sp>
      <p:sp>
        <p:nvSpPr>
          <p:cNvPr id="8" name="Rectangle 7"/>
          <p:cNvSpPr/>
          <p:nvPr/>
        </p:nvSpPr>
        <p:spPr>
          <a:xfrm>
            <a:off x="339341" y="1150852"/>
            <a:ext cx="8448732" cy="2000548"/>
          </a:xfrm>
          <a:prstGeom prst="rect">
            <a:avLst/>
          </a:prstGeom>
        </p:spPr>
        <p:txBody>
          <a:bodyPr wrap="square">
            <a:spAutoFit/>
          </a:bodyPr>
          <a:lstStyle/>
          <a:p>
            <a:pPr marL="342900" indent="-342900">
              <a:buFont typeface="Wingdings" charset="2"/>
              <a:buChar char="²"/>
            </a:pPr>
            <a:r>
              <a:rPr lang="en-US" sz="2400" dirty="0" smtClean="0"/>
              <a:t>Direct measurements of losses in a high finesse cavity :</a:t>
            </a:r>
          </a:p>
          <a:p>
            <a:r>
              <a:rPr lang="en-US" sz="2000" b="1" dirty="0" smtClean="0"/>
              <a:t>    </a:t>
            </a:r>
            <a:r>
              <a:rPr lang="en-US" sz="2000" b="1" dirty="0" smtClean="0">
                <a:solidFill>
                  <a:srgbClr val="0000FF"/>
                </a:solidFill>
              </a:rPr>
              <a:t>  * </a:t>
            </a:r>
            <a:r>
              <a:rPr lang="en-US" sz="2000" b="1" dirty="0" err="1" smtClean="0">
                <a:solidFill>
                  <a:srgbClr val="0000FF"/>
                </a:solidFill>
              </a:rPr>
              <a:t>Isogai</a:t>
            </a:r>
            <a:r>
              <a:rPr lang="en-US" sz="2000" b="1" dirty="0" smtClean="0">
                <a:solidFill>
                  <a:srgbClr val="0000FF"/>
                </a:solidFill>
              </a:rPr>
              <a:t> et. al. Optics Express 21 (2013)</a:t>
            </a:r>
          </a:p>
          <a:p>
            <a:r>
              <a:rPr lang="en-US" sz="2000" b="1" dirty="0">
                <a:solidFill>
                  <a:srgbClr val="0000FF"/>
                </a:solidFill>
              </a:rPr>
              <a:t> </a:t>
            </a:r>
            <a:r>
              <a:rPr lang="en-US" sz="2000" b="1" dirty="0" smtClean="0">
                <a:solidFill>
                  <a:srgbClr val="0000FF"/>
                </a:solidFill>
              </a:rPr>
              <a:t>     * Optical scatter of quantum noise filter cavity optics</a:t>
            </a:r>
          </a:p>
          <a:p>
            <a:r>
              <a:rPr lang="en-US" sz="2000" b="1" dirty="0">
                <a:solidFill>
                  <a:srgbClr val="0000FF"/>
                </a:solidFill>
              </a:rPr>
              <a:t> </a:t>
            </a:r>
            <a:r>
              <a:rPr lang="en-US" sz="2000" b="1" dirty="0" smtClean="0">
                <a:solidFill>
                  <a:srgbClr val="0000FF"/>
                </a:solidFill>
              </a:rPr>
              <a:t>       (J. Smith’s group @ Fullerton, http://</a:t>
            </a:r>
            <a:r>
              <a:rPr lang="en-US" sz="2000" b="1" dirty="0" err="1" smtClean="0">
                <a:solidFill>
                  <a:srgbClr val="0000FF"/>
                </a:solidFill>
              </a:rPr>
              <a:t>arxiv.org</a:t>
            </a:r>
            <a:r>
              <a:rPr lang="en-US" sz="2000" b="1" dirty="0" smtClean="0">
                <a:solidFill>
                  <a:srgbClr val="0000FF"/>
                </a:solidFill>
              </a:rPr>
              <a:t>/</a:t>
            </a:r>
            <a:r>
              <a:rPr lang="en-US" sz="2000" b="1" dirty="0" err="1" smtClean="0">
                <a:solidFill>
                  <a:srgbClr val="0000FF"/>
                </a:solidFill>
              </a:rPr>
              <a:t>pdf</a:t>
            </a:r>
            <a:r>
              <a:rPr lang="en-US" sz="2000" b="1" dirty="0" smtClean="0">
                <a:solidFill>
                  <a:srgbClr val="0000FF"/>
                </a:solidFill>
              </a:rPr>
              <a:t>/1411.5403v1.pdf)</a:t>
            </a:r>
          </a:p>
          <a:p>
            <a:r>
              <a:rPr lang="en-US" sz="2000" dirty="0" smtClean="0"/>
              <a:t> </a:t>
            </a:r>
            <a:r>
              <a:rPr lang="en-US" sz="2000" dirty="0" smtClean="0">
                <a:sym typeface="Wingdings"/>
              </a:rPr>
              <a:t>  Experimental </a:t>
            </a:r>
            <a:r>
              <a:rPr lang="en-US" sz="2000" dirty="0" smtClean="0"/>
              <a:t>results</a:t>
            </a:r>
            <a:r>
              <a:rPr lang="en-US" sz="2000" dirty="0"/>
              <a:t> </a:t>
            </a:r>
            <a:r>
              <a:rPr lang="en-US" sz="2000" dirty="0" smtClean="0"/>
              <a:t>(~10 ppm round trip losses for 1-3mm beam size) 	compatible with a “short” filter cavity for Advanced LIGO</a:t>
            </a:r>
          </a:p>
        </p:txBody>
      </p:sp>
      <p:sp>
        <p:nvSpPr>
          <p:cNvPr id="3" name="Rectangle 2"/>
          <p:cNvSpPr/>
          <p:nvPr/>
        </p:nvSpPr>
        <p:spPr>
          <a:xfrm>
            <a:off x="101599" y="6319699"/>
            <a:ext cx="5122081" cy="523220"/>
          </a:xfrm>
          <a:prstGeom prst="rect">
            <a:avLst/>
          </a:prstGeom>
        </p:spPr>
        <p:txBody>
          <a:bodyPr wrap="square">
            <a:spAutoFit/>
          </a:bodyPr>
          <a:lstStyle/>
          <a:p>
            <a:r>
              <a:rPr lang="en-US" sz="2800" dirty="0" smtClean="0">
                <a:solidFill>
                  <a:srgbClr val="FF0000"/>
                </a:solidFill>
              </a:rPr>
              <a:t>(see Tomoki’s talk tomorrow)</a:t>
            </a:r>
            <a:endParaRPr lang="en-US" sz="2800" dirty="0">
              <a:solidFill>
                <a:srgbClr val="FF0000"/>
              </a:solidFill>
            </a:endParaRPr>
          </a:p>
        </p:txBody>
      </p:sp>
      <p:sp>
        <p:nvSpPr>
          <p:cNvPr id="5" name="Rectangle 4"/>
          <p:cNvSpPr/>
          <p:nvPr/>
        </p:nvSpPr>
        <p:spPr>
          <a:xfrm>
            <a:off x="858898" y="4535526"/>
            <a:ext cx="3701259" cy="156966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r>
              <a:rPr lang="en-US" sz="2400" dirty="0" smtClean="0"/>
              <a:t>A “short” filter cavity allows squeezing injection without degrading low frequency sensitivity (“not harm”)</a:t>
            </a:r>
          </a:p>
        </p:txBody>
      </p:sp>
    </p:spTree>
    <p:extLst>
      <p:ext uri="{BB962C8B-B14F-4D97-AF65-F5344CB8AC3E}">
        <p14:creationId xmlns:p14="http://schemas.microsoft.com/office/powerpoint/2010/main" val="380628002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922" y="14363"/>
            <a:ext cx="9421170" cy="1143000"/>
          </a:xfrm>
        </p:spPr>
        <p:txBody>
          <a:bodyPr>
            <a:noAutofit/>
          </a:bodyPr>
          <a:lstStyle/>
          <a:p>
            <a:r>
              <a:rPr lang="en-US" sz="3600" dirty="0" smtClean="0"/>
              <a:t>Demonstration of frequency dependent squeezing with a 2m filter cavity @ MIT (2015)</a:t>
            </a:r>
            <a:endParaRPr lang="en-US" sz="3600" dirty="0"/>
          </a:p>
        </p:txBody>
      </p:sp>
      <p:sp>
        <p:nvSpPr>
          <p:cNvPr id="4" name="Slide Number Placeholder 3"/>
          <p:cNvSpPr>
            <a:spLocks noGrp="1"/>
          </p:cNvSpPr>
          <p:nvPr>
            <p:ph type="sldNum" sz="quarter" idx="12"/>
          </p:nvPr>
        </p:nvSpPr>
        <p:spPr/>
        <p:txBody>
          <a:bodyPr/>
          <a:lstStyle/>
          <a:p>
            <a:fld id="{8CCF6DC6-A8F4-6A48-ACB5-9DB2BC8D9CFA}" type="slidenum">
              <a:rPr lang="en-US" smtClean="0"/>
              <a:t>6</a:t>
            </a:fld>
            <a:endParaRPr lang="en-US"/>
          </a:p>
        </p:txBody>
      </p:sp>
      <p:pic>
        <p:nvPicPr>
          <p:cNvPr id="5" name="Picture 4" descr="plot.pdf"/>
          <p:cNvPicPr>
            <a:picLocks noChangeAspect="1"/>
          </p:cNvPicPr>
          <p:nvPr/>
        </p:nvPicPr>
        <p:blipFill rotWithShape="1">
          <a:blip r:embed="rId2">
            <a:extLst>
              <a:ext uri="{28A0092B-C50C-407E-A947-70E740481C1C}">
                <a14:useLocalDpi xmlns:a14="http://schemas.microsoft.com/office/drawing/2010/main" val="0"/>
              </a:ext>
            </a:extLst>
          </a:blip>
          <a:srcRect b="18822"/>
          <a:stretch/>
        </p:blipFill>
        <p:spPr>
          <a:xfrm>
            <a:off x="458022" y="1543902"/>
            <a:ext cx="7985022" cy="5203229"/>
          </a:xfrm>
          <a:prstGeom prst="rect">
            <a:avLst/>
          </a:prstGeom>
        </p:spPr>
      </p:pic>
      <p:sp>
        <p:nvSpPr>
          <p:cNvPr id="6" name="Rectangle 5"/>
          <p:cNvSpPr/>
          <p:nvPr/>
        </p:nvSpPr>
        <p:spPr>
          <a:xfrm>
            <a:off x="2701404" y="1433788"/>
            <a:ext cx="4231742" cy="400110"/>
          </a:xfrm>
          <a:prstGeom prst="rect">
            <a:avLst/>
          </a:prstGeom>
          <a:solidFill>
            <a:schemeClr val="bg1">
              <a:lumMod val="75000"/>
            </a:schemeClr>
          </a:solidFill>
        </p:spPr>
        <p:txBody>
          <a:bodyPr wrap="square">
            <a:spAutoFit/>
          </a:bodyPr>
          <a:lstStyle/>
          <a:p>
            <a:pPr algn="ctr"/>
            <a:r>
              <a:rPr lang="en-US" sz="2000" b="1" dirty="0" smtClean="0"/>
              <a:t>Paper circulated to the LSC: </a:t>
            </a:r>
            <a:r>
              <a:rPr lang="en-US" sz="2000" b="1" dirty="0" smtClean="0">
                <a:hlinkClick r:id="rId3"/>
              </a:rPr>
              <a:t>P1500062</a:t>
            </a:r>
            <a:endParaRPr lang="en-US" sz="2000" b="1" dirty="0"/>
          </a:p>
        </p:txBody>
      </p:sp>
      <p:sp>
        <p:nvSpPr>
          <p:cNvPr id="7" name="Rectangle 6"/>
          <p:cNvSpPr/>
          <p:nvPr/>
        </p:nvSpPr>
        <p:spPr>
          <a:xfrm>
            <a:off x="4504825" y="4961264"/>
            <a:ext cx="3878255" cy="133221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solidFill>
                  <a:schemeClr val="bg1"/>
                </a:solidFill>
              </a:rPr>
              <a:t>Extrapolation for </a:t>
            </a:r>
            <a:r>
              <a:rPr lang="en-US" dirty="0" err="1" smtClean="0">
                <a:solidFill>
                  <a:schemeClr val="bg1"/>
                </a:solidFill>
              </a:rPr>
              <a:t>aLIGO</a:t>
            </a:r>
            <a:r>
              <a:rPr lang="en-US" dirty="0" smtClean="0">
                <a:solidFill>
                  <a:schemeClr val="bg1"/>
                </a:solidFill>
              </a:rPr>
              <a:t> </a:t>
            </a:r>
          </a:p>
          <a:p>
            <a:pPr algn="ctr"/>
            <a:r>
              <a:rPr lang="en-US" dirty="0" smtClean="0">
                <a:solidFill>
                  <a:schemeClr val="bg1"/>
                </a:solidFill>
              </a:rPr>
              <a:t>16m filter cavity: factor of 2 reduction in shot noise (6dB),  25% reduction in radiation pressure noise (2 dB)</a:t>
            </a:r>
          </a:p>
        </p:txBody>
      </p:sp>
      <p:sp>
        <p:nvSpPr>
          <p:cNvPr id="8" name="Rectangle 7"/>
          <p:cNvSpPr/>
          <p:nvPr/>
        </p:nvSpPr>
        <p:spPr>
          <a:xfrm>
            <a:off x="101599" y="6350932"/>
            <a:ext cx="5122081" cy="523220"/>
          </a:xfrm>
          <a:prstGeom prst="rect">
            <a:avLst/>
          </a:prstGeom>
        </p:spPr>
        <p:txBody>
          <a:bodyPr wrap="square">
            <a:spAutoFit/>
          </a:bodyPr>
          <a:lstStyle/>
          <a:p>
            <a:r>
              <a:rPr lang="en-US" sz="2800" dirty="0" smtClean="0">
                <a:solidFill>
                  <a:srgbClr val="FF0000"/>
                </a:solidFill>
              </a:rPr>
              <a:t>(see Tomoki’s talk tomorrow)</a:t>
            </a:r>
            <a:endParaRPr lang="en-US" sz="2800" dirty="0">
              <a:solidFill>
                <a:srgbClr val="FF0000"/>
              </a:solidFill>
            </a:endParaRPr>
          </a:p>
        </p:txBody>
      </p:sp>
    </p:spTree>
    <p:extLst>
      <p:ext uri="{BB962C8B-B14F-4D97-AF65-F5344CB8AC3E}">
        <p14:creationId xmlns:p14="http://schemas.microsoft.com/office/powerpoint/2010/main" val="244526462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2"/>
          <p:cNvSpPr>
            <a:spLocks noGrp="1"/>
          </p:cNvSpPr>
          <p:nvPr>
            <p:ph type="title"/>
          </p:nvPr>
        </p:nvSpPr>
        <p:spPr>
          <a:xfrm>
            <a:off x="774692" y="20628"/>
            <a:ext cx="8229600" cy="1143000"/>
          </a:xfrm>
        </p:spPr>
        <p:txBody>
          <a:bodyPr>
            <a:normAutofit fontScale="90000"/>
          </a:bodyPr>
          <a:lstStyle/>
          <a:p>
            <a:r>
              <a:rPr lang="en-US" sz="3600" b="1" dirty="0" smtClean="0"/>
              <a:t>Frequency Dependent </a:t>
            </a:r>
            <a:r>
              <a:rPr lang="en-US" sz="3600" dirty="0" smtClean="0"/>
              <a:t>Squeezing</a:t>
            </a:r>
            <a:br>
              <a:rPr lang="en-US" sz="3600" dirty="0" smtClean="0"/>
            </a:br>
            <a:r>
              <a:rPr lang="en-US" sz="3600" dirty="0" smtClean="0"/>
              <a:t>(“short” filter cavity)</a:t>
            </a:r>
            <a:endParaRPr lang="en-US" sz="3600" dirty="0"/>
          </a:p>
        </p:txBody>
      </p:sp>
      <p:sp>
        <p:nvSpPr>
          <p:cNvPr id="4" name="Slide Number Placeholder 3"/>
          <p:cNvSpPr>
            <a:spLocks noGrp="1"/>
          </p:cNvSpPr>
          <p:nvPr>
            <p:ph type="sldNum" sz="quarter" idx="12"/>
          </p:nvPr>
        </p:nvSpPr>
        <p:spPr/>
        <p:txBody>
          <a:bodyPr/>
          <a:lstStyle/>
          <a:p>
            <a:fld id="{8CCF6DC6-A8F4-6A48-ACB5-9DB2BC8D9CFA}" type="slidenum">
              <a:rPr lang="en-US" smtClean="0"/>
              <a:t>7</a:t>
            </a:fld>
            <a:endParaRPr lang="en-US" dirty="0"/>
          </a:p>
        </p:txBody>
      </p:sp>
      <p:sp>
        <p:nvSpPr>
          <p:cNvPr id="6" name="TextBox 5"/>
          <p:cNvSpPr txBox="1"/>
          <p:nvPr/>
        </p:nvSpPr>
        <p:spPr>
          <a:xfrm>
            <a:off x="1752600" y="6273374"/>
            <a:ext cx="6324599" cy="584776"/>
          </a:xfrm>
          <a:prstGeom prst="rect">
            <a:avLst/>
          </a:prstGeom>
          <a:solidFill>
            <a:schemeClr val="accent4">
              <a:lumMod val="40000"/>
              <a:lumOff val="60000"/>
            </a:schemeClr>
          </a:solidFill>
        </p:spPr>
        <p:txBody>
          <a:bodyPr wrap="square" rtlCol="0">
            <a:spAutoFit/>
          </a:bodyPr>
          <a:lstStyle/>
          <a:p>
            <a:pPr marL="285750" indent="-285750">
              <a:buFont typeface="Wingdings" charset="0"/>
              <a:buChar char="è"/>
            </a:pPr>
            <a:r>
              <a:rPr lang="en-US" sz="1600" dirty="0" smtClean="0"/>
              <a:t>High frequency improvement, + 25% BNS-BNS range (200 </a:t>
            </a:r>
            <a:r>
              <a:rPr lang="en-US" sz="1600" dirty="0" err="1" smtClean="0"/>
              <a:t>vs</a:t>
            </a:r>
            <a:r>
              <a:rPr lang="en-US" sz="1600" dirty="0" smtClean="0"/>
              <a:t> 250 </a:t>
            </a:r>
            <a:r>
              <a:rPr lang="en-US" sz="1600" dirty="0" err="1" smtClean="0"/>
              <a:t>Mpc</a:t>
            </a:r>
            <a:r>
              <a:rPr lang="en-US" sz="1600" dirty="0" smtClean="0"/>
              <a:t>)</a:t>
            </a:r>
          </a:p>
          <a:p>
            <a:pPr marL="285750" indent="-285750">
              <a:buFont typeface="Wingdings" charset="0"/>
              <a:buChar char="è"/>
            </a:pPr>
            <a:r>
              <a:rPr lang="en-US" sz="1600" dirty="0" smtClean="0"/>
              <a:t>Enables further improvement through coating thermal noise reduction</a:t>
            </a:r>
            <a:endParaRPr lang="en-US" sz="1600" dirty="0"/>
          </a:p>
        </p:txBody>
      </p:sp>
      <p:pic>
        <p:nvPicPr>
          <p:cNvPr id="9" name="Picture 8" descr="FD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280" y="1240876"/>
            <a:ext cx="6870700" cy="5080000"/>
          </a:xfrm>
          <a:prstGeom prst="rect">
            <a:avLst/>
          </a:prstGeom>
        </p:spPr>
      </p:pic>
    </p:spTree>
    <p:extLst>
      <p:ext uri="{BB962C8B-B14F-4D97-AF65-F5344CB8AC3E}">
        <p14:creationId xmlns:p14="http://schemas.microsoft.com/office/powerpoint/2010/main" val="12804413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Squeezing R&amp;D program</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solidFill>
                  <a:srgbClr val="7F7F7F"/>
                </a:solidFill>
              </a:rPr>
              <a:t>Study filter cavity performance and demonstrate frequency dependent squeezing 	in the audio-frequency region 	       </a:t>
            </a:r>
          </a:p>
          <a:p>
            <a:pPr marL="514350" indent="-514350">
              <a:buFont typeface="+mj-lt"/>
              <a:buAutoNum type="arabicPeriod"/>
            </a:pPr>
            <a:r>
              <a:rPr lang="en-US" dirty="0" smtClean="0"/>
              <a:t>Incorporate lessons learned from GEO/LIGO    in a squeezed light source targeted for </a:t>
            </a:r>
            <a:r>
              <a:rPr lang="en-US" dirty="0" err="1" smtClean="0"/>
              <a:t>aLIGO</a:t>
            </a:r>
            <a:endParaRPr lang="en-US" dirty="0" smtClean="0"/>
          </a:p>
          <a:p>
            <a:pPr marL="514350" indent="-514350">
              <a:buFont typeface="+mj-lt"/>
              <a:buAutoNum type="arabicPeriod"/>
            </a:pPr>
            <a:r>
              <a:rPr lang="en-US" dirty="0" smtClean="0">
                <a:solidFill>
                  <a:srgbClr val="7F7F7F"/>
                </a:solidFill>
              </a:rPr>
              <a:t>Couple squeezing + filter cavity in a design compatible with an early upgrade to</a:t>
            </a:r>
            <a:r>
              <a:rPr lang="en-US" dirty="0">
                <a:solidFill>
                  <a:srgbClr val="7F7F7F"/>
                </a:solidFill>
              </a:rPr>
              <a:t> </a:t>
            </a:r>
            <a:r>
              <a:rPr lang="en-US" dirty="0" err="1" smtClean="0">
                <a:solidFill>
                  <a:srgbClr val="7F7F7F"/>
                </a:solidFill>
              </a:rPr>
              <a:t>aLIGO</a:t>
            </a:r>
            <a:endParaRPr lang="en-US" dirty="0">
              <a:solidFill>
                <a:srgbClr val="7F7F7F"/>
              </a:solidFill>
            </a:endParaRPr>
          </a:p>
        </p:txBody>
      </p:sp>
    </p:spTree>
    <p:extLst>
      <p:ext uri="{BB962C8B-B14F-4D97-AF65-F5344CB8AC3E}">
        <p14:creationId xmlns:p14="http://schemas.microsoft.com/office/powerpoint/2010/main" val="148961263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Conceptual design of a new squeezed light source for Advanced LIGO</a:t>
            </a:r>
            <a:endParaRPr lang="en-US" dirty="0"/>
          </a:p>
        </p:txBody>
      </p:sp>
      <p:sp>
        <p:nvSpPr>
          <p:cNvPr id="4" name="Content Placeholder 2"/>
          <p:cNvSpPr>
            <a:spLocks noGrp="1"/>
          </p:cNvSpPr>
          <p:nvPr>
            <p:ph idx="1"/>
          </p:nvPr>
        </p:nvSpPr>
        <p:spPr>
          <a:xfrm>
            <a:off x="457200" y="1554252"/>
            <a:ext cx="8229600" cy="1866900"/>
          </a:xfrm>
        </p:spPr>
        <p:txBody>
          <a:bodyPr>
            <a:normAutofit fontScale="92500" lnSpcReduction="20000"/>
          </a:bodyPr>
          <a:lstStyle/>
          <a:p>
            <a:pPr>
              <a:buFont typeface="Wingdings" charset="2"/>
              <a:buChar char="²"/>
            </a:pPr>
            <a:r>
              <a:rPr lang="en-US" sz="2400" b="1" dirty="0" smtClean="0"/>
              <a:t>OPO</a:t>
            </a:r>
            <a:r>
              <a:rPr lang="en-US" sz="2400" dirty="0" smtClean="0"/>
              <a:t> typically sits on an in-air table, no seismic isolation, no acoustic enclosure </a:t>
            </a:r>
          </a:p>
          <a:p>
            <a:pPr>
              <a:buFont typeface="Wingdings" charset="2"/>
              <a:buChar char="²"/>
            </a:pPr>
            <a:r>
              <a:rPr lang="en-US" sz="2400" b="1" dirty="0" smtClean="0">
                <a:sym typeface="Wingdings"/>
              </a:rPr>
              <a:t>Advantages of seismic and acoustic isolation</a:t>
            </a:r>
            <a:r>
              <a:rPr lang="en-US" sz="2400" dirty="0" smtClean="0">
                <a:sym typeface="Wingdings"/>
              </a:rPr>
              <a:t>: reduce OPO cavity length noise (thus phase noise), mitigate impact from back scattering, less stringent requirements on alignment stability, OPO can be used as “quiet reference cavity” for the pump laser</a:t>
            </a:r>
          </a:p>
        </p:txBody>
      </p:sp>
      <p:pic>
        <p:nvPicPr>
          <p:cNvPr id="5" name="Picture 4" descr="layoutAFTER.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775" y="3350992"/>
            <a:ext cx="5386709" cy="3198517"/>
          </a:xfrm>
          <a:prstGeom prst="rect">
            <a:avLst/>
          </a:prstGeom>
        </p:spPr>
      </p:pic>
      <p:sp>
        <p:nvSpPr>
          <p:cNvPr id="6" name="TextBox 5"/>
          <p:cNvSpPr txBox="1"/>
          <p:nvPr/>
        </p:nvSpPr>
        <p:spPr>
          <a:xfrm>
            <a:off x="6347500" y="3505421"/>
            <a:ext cx="2692400" cy="2677656"/>
          </a:xfrm>
          <a:prstGeom prst="rect">
            <a:avLst/>
          </a:prstGeom>
          <a:noFill/>
        </p:spPr>
        <p:txBody>
          <a:bodyPr wrap="square" rtlCol="0">
            <a:spAutoFit/>
          </a:bodyPr>
          <a:lstStyle/>
          <a:p>
            <a:pPr algn="ctr"/>
            <a:r>
              <a:rPr lang="en-US" sz="2800" dirty="0" smtClean="0"/>
              <a:t>Let’s move the </a:t>
            </a:r>
            <a:r>
              <a:rPr lang="en-US" sz="2800" b="1" dirty="0" smtClean="0"/>
              <a:t>OPO into the vacuum envelope </a:t>
            </a:r>
            <a:r>
              <a:rPr lang="en-US" sz="2800" dirty="0" smtClean="0"/>
              <a:t>on seismic isolated tables</a:t>
            </a:r>
          </a:p>
        </p:txBody>
      </p:sp>
      <p:sp>
        <p:nvSpPr>
          <p:cNvPr id="7" name="Rectangle 6"/>
          <p:cNvSpPr/>
          <p:nvPr/>
        </p:nvSpPr>
        <p:spPr>
          <a:xfrm>
            <a:off x="381000" y="6549509"/>
            <a:ext cx="7113020" cy="369332"/>
          </a:xfrm>
          <a:prstGeom prst="rect">
            <a:avLst/>
          </a:prstGeom>
        </p:spPr>
        <p:txBody>
          <a:bodyPr wrap="none">
            <a:spAutoFit/>
          </a:bodyPr>
          <a:lstStyle/>
          <a:p>
            <a:r>
              <a:rPr lang="en-US" b="1" dirty="0" smtClean="0">
                <a:solidFill>
                  <a:srgbClr val="0000FF"/>
                </a:solidFill>
              </a:rPr>
              <a:t>E. </a:t>
            </a:r>
            <a:r>
              <a:rPr lang="en-US" b="1" dirty="0" err="1" smtClean="0">
                <a:solidFill>
                  <a:srgbClr val="0000FF"/>
                </a:solidFill>
              </a:rPr>
              <a:t>Oelker</a:t>
            </a:r>
            <a:r>
              <a:rPr lang="en-US" b="1" dirty="0">
                <a:solidFill>
                  <a:srgbClr val="0000FF"/>
                </a:solidFill>
              </a:rPr>
              <a:t> </a:t>
            </a:r>
            <a:r>
              <a:rPr lang="en-US" b="1" dirty="0" smtClean="0">
                <a:solidFill>
                  <a:srgbClr val="0000FF"/>
                </a:solidFill>
              </a:rPr>
              <a:t>et al., Optics </a:t>
            </a:r>
            <a:r>
              <a:rPr lang="en-US" b="1" dirty="0">
                <a:solidFill>
                  <a:srgbClr val="0000FF"/>
                </a:solidFill>
              </a:rPr>
              <a:t>Express, Vol. 22, Issue 17, pp. 21106-21121 (2014</a:t>
            </a:r>
            <a:r>
              <a:rPr lang="en-US" b="1" dirty="0" smtClean="0">
                <a:solidFill>
                  <a:srgbClr val="0000FF"/>
                </a:solidFill>
              </a:rPr>
              <a:t>)</a:t>
            </a:r>
            <a:endParaRPr lang="en-US" b="1" dirty="0">
              <a:solidFill>
                <a:srgbClr val="0000FF"/>
              </a:solidFill>
            </a:endParaRPr>
          </a:p>
        </p:txBody>
      </p:sp>
    </p:spTree>
    <p:extLst>
      <p:ext uri="{BB962C8B-B14F-4D97-AF65-F5344CB8AC3E}">
        <p14:creationId xmlns:p14="http://schemas.microsoft.com/office/powerpoint/2010/main" val="40742464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1485</TotalTime>
  <Words>1721</Words>
  <Application>Microsoft Macintosh PowerPoint</Application>
  <PresentationFormat>On-screen Show (4:3)</PresentationFormat>
  <Paragraphs>244</Paragraphs>
  <Slides>36</Slides>
  <Notes>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38" baseType="lpstr">
      <vt:lpstr>Office Theme</vt:lpstr>
      <vt:lpstr>Equation</vt:lpstr>
      <vt:lpstr>Squeezing for Advanced LIGO</vt:lpstr>
      <vt:lpstr>Lessons learned from GEO and LIGO</vt:lpstr>
      <vt:lpstr>Squeezing R&amp;D program</vt:lpstr>
      <vt:lpstr>Squeezing R&amp;D program</vt:lpstr>
      <vt:lpstr>Study of filter cavity performance</vt:lpstr>
      <vt:lpstr>Demonstration of frequency dependent squeezing with a 2m filter cavity @ MIT (2015)</vt:lpstr>
      <vt:lpstr>Frequency Dependent Squeezing (“short” filter cavity)</vt:lpstr>
      <vt:lpstr>Squeezing R&amp;D program</vt:lpstr>
      <vt:lpstr>Conceptual design of a new squeezed light source for Advanced LIGO</vt:lpstr>
      <vt:lpstr>A new squeezed light source (ANU/MIT)</vt:lpstr>
      <vt:lpstr>A new squeezed light source (ANU/MIT)</vt:lpstr>
      <vt:lpstr>Squeezing R&amp;D program</vt:lpstr>
      <vt:lpstr>   Still a  “Conceptual Design”   Basic idea for implementation in aLIGO, include the option for a filter cavity  </vt:lpstr>
      <vt:lpstr>One of the greatest challenge:  reduce optical loss</vt:lpstr>
      <vt:lpstr>Plausible Scenario  for Squeezing in aLIGO</vt:lpstr>
      <vt:lpstr>The Global Perspective</vt:lpstr>
      <vt:lpstr>The Global Perspective</vt:lpstr>
      <vt:lpstr>The Message</vt:lpstr>
      <vt:lpstr>Summary of Squeezing Options</vt:lpstr>
      <vt:lpstr>Extra Slides</vt:lpstr>
      <vt:lpstr>Readiness level / cost for Squeezing</vt:lpstr>
      <vt:lpstr>Frequency Dependent Squeezing - I</vt:lpstr>
      <vt:lpstr>Long vs Short filter cavity (Nothing comes cheap)</vt:lpstr>
      <vt:lpstr>Focus on High Frequency Sources</vt:lpstr>
      <vt:lpstr>Limiting noise: quantum noise</vt:lpstr>
      <vt:lpstr>Quantum shot noise limits the  high frequency sensitivity</vt:lpstr>
      <vt:lpstr>Reducing losses is critical for achieving 6 - 10 dB (x 2-3 shot noise reduction) </vt:lpstr>
      <vt:lpstr>Frequency Independent Squeezing</vt:lpstr>
      <vt:lpstr>Frequency Dependent Squeezing (“short” filter cavity)</vt:lpstr>
      <vt:lpstr>Frequency Dependent Squeezing  (“long”, or low loss, filter cavity)</vt:lpstr>
      <vt:lpstr>Signal Recycling Detuning</vt:lpstr>
      <vt:lpstr>Balanced Homodyne Detection</vt:lpstr>
      <vt:lpstr>Balanced Homodyne Detection</vt:lpstr>
      <vt:lpstr>LOSS    </vt:lpstr>
      <vt:lpstr>Signal Recycling Detuning with  frequency independent squeezing</vt:lpstr>
      <vt:lpstr>Signal Recycling Detuning with           frequency independent squeezing, low loss</vt:lpstr>
    </vt:vector>
  </TitlesOfParts>
  <Company>MIT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Barsotti</dc:creator>
  <cp:lastModifiedBy>Lisa Barsotti</cp:lastModifiedBy>
  <cp:revision>25</cp:revision>
  <dcterms:created xsi:type="dcterms:W3CDTF">2015-05-17T18:14:54Z</dcterms:created>
  <dcterms:modified xsi:type="dcterms:W3CDTF">2015-06-02T15:41:49Z</dcterms:modified>
</cp:coreProperties>
</file>